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285" r:id="rId8"/>
    <p:sldId id="2286" r:id="rId10"/>
    <p:sldId id="2287" r:id="rId11"/>
    <p:sldId id="2288" r:id="rId12"/>
    <p:sldId id="228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en-US" dirty="0" err="1"/>
              <a:t>LDR</a:t>
            </a:r>
            <a:r>
              <a:rPr lang="zh-CN" altLang="en-US" dirty="0"/>
              <a:t>指令中，目的地址（寄存器）在前，而 </a:t>
            </a:r>
            <a:r>
              <a:rPr lang="en-US" dirty="0" err="1"/>
              <a:t>STR</a:t>
            </a:r>
            <a:r>
              <a:rPr lang="zh-CN" altLang="en-US" dirty="0"/>
              <a:t>指令中，目的地址（寄存器）在后。这与</a:t>
            </a:r>
            <a:r>
              <a:rPr lang="en-US" dirty="0"/>
              <a:t>Motorola</a:t>
            </a:r>
            <a:r>
              <a:rPr lang="zh-CN" altLang="en-US" dirty="0"/>
              <a:t>相反。但这样保证了指令助记符格式的一致性。通常寄存器装载</a:t>
            </a:r>
            <a:r>
              <a:rPr lang="en-US" dirty="0"/>
              <a:t>/</a:t>
            </a:r>
            <a:r>
              <a:rPr lang="zh-CN" altLang="en-US" dirty="0"/>
              <a:t>存储在先，访问在后。</a:t>
            </a:r>
            <a:endParaRPr lang="zh-CN" altLang="en-US" dirty="0"/>
          </a:p>
          <a:p>
            <a:pPr eaLnBrk="1" hangingPunct="1"/>
            <a:r>
              <a:rPr lang="zh-CN" altLang="en-US" dirty="0"/>
              <a:t>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）发出</a:t>
            </a:r>
            <a:r>
              <a:rPr lang="en-US" dirty="0"/>
              <a:t>MAS (</a:t>
            </a:r>
            <a:r>
              <a:rPr lang="zh-CN" altLang="en-US" dirty="0"/>
              <a:t>存储器访问宽度</a:t>
            </a:r>
            <a:r>
              <a:rPr lang="en-US" dirty="0"/>
              <a:t>)</a:t>
            </a:r>
            <a:r>
              <a:rPr lang="zh-CN" altLang="en-US" dirty="0"/>
              <a:t>信号。 重要的是存储器必须支持所有访问宽度，尤其重要的是写，必须只有指定的宽度被写。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特定类型的符号扩展装载，必需！因为</a:t>
            </a:r>
            <a:r>
              <a:rPr lang="en-US" dirty="0"/>
              <a:t>ARM </a:t>
            </a:r>
            <a:r>
              <a:rPr lang="zh-CN" altLang="en-US" dirty="0"/>
              <a:t>寄存器只保留</a:t>
            </a:r>
            <a:r>
              <a:rPr lang="en-US" dirty="0"/>
              <a:t>32-bit</a:t>
            </a:r>
            <a:r>
              <a:rPr lang="zh-CN" altLang="en-US" dirty="0"/>
              <a:t>值。（ 可以画一个框图解释）。 但不需要特别的存储指令。</a:t>
            </a:r>
            <a:endParaRPr lang="zh-CN" altLang="en-US" dirty="0"/>
          </a:p>
          <a:p>
            <a:pPr eaLnBrk="1" hangingPunct="1"/>
            <a:r>
              <a:rPr lang="zh-CN" altLang="en-US" dirty="0"/>
              <a:t>指令周期 数：</a:t>
            </a:r>
            <a:endParaRPr lang="zh-CN" altLang="en-US" dirty="0"/>
          </a:p>
          <a:p>
            <a:pPr eaLnBrk="1" hangingPunct="1"/>
            <a:r>
              <a:rPr lang="zh-CN" altLang="en-US" dirty="0"/>
              <a:t>			</a:t>
            </a:r>
            <a:r>
              <a:rPr lang="en-US" dirty="0" err="1"/>
              <a:t>STR</a:t>
            </a:r>
            <a:r>
              <a:rPr lang="en-US" dirty="0"/>
              <a:t>		</a:t>
            </a:r>
            <a:r>
              <a:rPr lang="en-US" dirty="0" err="1"/>
              <a:t>LDR</a:t>
            </a:r>
            <a:endParaRPr lang="zh-CN" altLang="en-US" dirty="0"/>
          </a:p>
          <a:p>
            <a:pPr eaLnBrk="1" hangingPunct="1"/>
            <a:r>
              <a:rPr lang="en-US" dirty="0" err="1"/>
              <a:t>7TDMI</a:t>
            </a:r>
            <a:r>
              <a:rPr lang="en-US" dirty="0"/>
              <a:t>		2 </a:t>
            </a:r>
            <a:r>
              <a:rPr lang="zh-CN" altLang="en-US" dirty="0"/>
              <a:t>周期	</a:t>
            </a:r>
            <a:r>
              <a:rPr lang="en-US" dirty="0"/>
              <a:t>3 </a:t>
            </a:r>
            <a:r>
              <a:rPr lang="zh-CN" altLang="en-US" dirty="0"/>
              <a:t>周期</a:t>
            </a:r>
            <a:endParaRPr lang="zh-CN" altLang="en-US" dirty="0"/>
          </a:p>
          <a:p>
            <a:pPr eaLnBrk="1" hangingPunct="1"/>
            <a:r>
              <a:rPr lang="en-US" dirty="0" err="1"/>
              <a:t>9TDMI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– 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StrongARM1</a:t>
            </a:r>
            <a:r>
              <a:rPr lang="en-US" dirty="0"/>
              <a:t>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r>
              <a:rPr lang="en-US" dirty="0" err="1"/>
              <a:t>Xscale</a:t>
            </a:r>
            <a:r>
              <a:rPr lang="en-US" dirty="0"/>
              <a:t>		1 </a:t>
            </a:r>
            <a:r>
              <a:rPr lang="zh-CN" altLang="en-US" dirty="0"/>
              <a:t>周期	</a:t>
            </a:r>
            <a:r>
              <a:rPr lang="en-US" dirty="0"/>
              <a:t>1 </a:t>
            </a:r>
            <a:r>
              <a:rPr lang="zh-CN" altLang="en-US" dirty="0"/>
              <a:t>周期 </a:t>
            </a:r>
            <a:r>
              <a:rPr lang="en-US" dirty="0"/>
              <a:t>-</a:t>
            </a:r>
            <a:r>
              <a:rPr lang="zh-CN" altLang="en-US" dirty="0"/>
              <a:t>如果 下</a:t>
            </a:r>
            <a:r>
              <a:rPr lang="en-US" dirty="0"/>
              <a:t>2</a:t>
            </a:r>
            <a:r>
              <a:rPr lang="zh-CN" altLang="en-US" dirty="0"/>
              <a:t>个周期被使用，则会</a:t>
            </a:r>
            <a:r>
              <a:rPr lang="en-US" dirty="0"/>
              <a:t>interlock 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注意：尺寸指定器（</a:t>
            </a:r>
            <a:r>
              <a:rPr lang="en-US" dirty="0"/>
              <a:t>size </a:t>
            </a:r>
            <a:r>
              <a:rPr lang="en-US" dirty="0" err="1"/>
              <a:t>specifier</a:t>
            </a:r>
            <a:r>
              <a:rPr lang="zh-CN" altLang="en-US" dirty="0"/>
              <a:t>）放在条件码后面。</a:t>
            </a:r>
            <a:endParaRPr lang="zh-CN" altLang="en-US" dirty="0"/>
          </a:p>
          <a:p>
            <a:pPr eaLnBrk="1" hangingPunct="1"/>
            <a:r>
              <a:rPr lang="en-US" dirty="0"/>
              <a:t>&lt;address&gt; </a:t>
            </a:r>
            <a:r>
              <a:rPr lang="zh-CN" altLang="en-US" dirty="0"/>
              <a:t>的解释见下一页。</a:t>
            </a:r>
            <a:endParaRPr lang="zh-CN" altLang="en-US" dirty="0"/>
          </a:p>
          <a:p>
            <a:pPr eaLnBrk="1" hangingPunct="1"/>
            <a:r>
              <a:rPr lang="zh-CN" altLang="en-US" dirty="0"/>
              <a:t>注意：装载</a:t>
            </a:r>
            <a:r>
              <a:rPr lang="en-US" dirty="0"/>
              <a:t>/</a:t>
            </a:r>
            <a:r>
              <a:rPr lang="zh-CN" altLang="en-US" dirty="0"/>
              <a:t>存储指令不能设置条件码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 dirty="0" err="1"/>
              <a:t>v4T</a:t>
            </a:r>
            <a:r>
              <a:rPr lang="zh-CN" altLang="en-US" dirty="0"/>
              <a:t>体系结构中加入了</a:t>
            </a:r>
            <a:r>
              <a:rPr lang="en-US" dirty="0" err="1"/>
              <a:t>Halfword</a:t>
            </a:r>
            <a:r>
              <a:rPr lang="en-US" dirty="0"/>
              <a:t> </a:t>
            </a:r>
            <a:r>
              <a:rPr lang="zh-CN" altLang="en-US" dirty="0"/>
              <a:t>和带符号的</a:t>
            </a:r>
            <a:r>
              <a:rPr lang="en-US" dirty="0" err="1"/>
              <a:t>halfword</a:t>
            </a:r>
            <a:r>
              <a:rPr lang="en-US" dirty="0"/>
              <a:t>/byte</a:t>
            </a:r>
            <a:r>
              <a:rPr lang="zh-CN" altLang="en-US" dirty="0"/>
              <a:t>访问。 这是因为偏移量 不像普通的 </a:t>
            </a:r>
            <a:r>
              <a:rPr lang="en-US" dirty="0"/>
              <a:t>word/byte </a:t>
            </a:r>
            <a:r>
              <a:rPr lang="zh-CN" altLang="en-US" dirty="0"/>
              <a:t>装载</a:t>
            </a:r>
            <a:r>
              <a:rPr lang="en-US" dirty="0"/>
              <a:t>/</a:t>
            </a:r>
            <a:r>
              <a:rPr lang="zh-CN" altLang="en-US" dirty="0"/>
              <a:t>存储那样灵活，不过不要紧，这样的访问很少。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框图见下一页</a:t>
            </a:r>
            <a:endParaRPr lang="zh-CN" altLang="en-US" dirty="0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“!”</a:t>
            </a:r>
            <a:r>
              <a:rPr lang="zh-CN" altLang="en-US"/>
              <a:t>表示“</a:t>
            </a:r>
            <a:r>
              <a:rPr lang="en-US"/>
              <a:t>writeback”</a:t>
            </a:r>
            <a:r>
              <a:rPr lang="zh-CN" altLang="en-US"/>
              <a:t>，也就是说，基址寄存器在这条指令后要更新。</a:t>
            </a:r>
            <a:endParaRPr lang="zh-CN" altLang="en-US"/>
          </a:p>
          <a:p>
            <a:pPr eaLnBrk="1" hangingPunct="1"/>
            <a:r>
              <a:rPr lang="zh-CN" altLang="en-US"/>
              <a:t>在</a:t>
            </a:r>
            <a:r>
              <a:rPr lang="en-US"/>
              <a:t>post-indexed</a:t>
            </a:r>
            <a:r>
              <a:rPr lang="zh-CN" altLang="en-US"/>
              <a:t>方式下没有 “</a:t>
            </a:r>
            <a:r>
              <a:rPr lang="en-US"/>
              <a:t>!”</a:t>
            </a:r>
            <a:r>
              <a:rPr lang="zh-CN" altLang="en-US"/>
              <a:t>，这是因为此时基址寄存器已经被更新，（除非偏移量区域根本没使用）。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下面是一个 </a:t>
            </a:r>
            <a:r>
              <a:rPr lang="en-US"/>
              <a:t>C</a:t>
            </a:r>
            <a:r>
              <a:rPr lang="zh-CN" altLang="en-US"/>
              <a:t>程序例子：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int *ptr;</a:t>
            </a:r>
            <a:endParaRPr lang="zh-CN" altLang="en-US"/>
          </a:p>
          <a:p>
            <a:pPr eaLnBrk="1" hangingPunct="1"/>
            <a:r>
              <a:rPr lang="en-US"/>
              <a:t>	x = *ptr++;</a:t>
            </a:r>
            <a:endParaRPr lang="zh-CN" altLang="en-US"/>
          </a:p>
          <a:p>
            <a:pPr eaLnBrk="1" hangingPunct="1"/>
            <a:r>
              <a:rPr lang="zh-CN" altLang="en-US"/>
              <a:t>这将编译为一条单指令：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LDR r0, [r1], #4</a:t>
            </a:r>
            <a:endParaRPr lang="zh-CN" altLang="en-US"/>
          </a:p>
        </p:txBody>
      </p:sp>
      <p:sp>
        <p:nvSpPr>
          <p:cNvPr id="1976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解释 </a:t>
            </a:r>
            <a:r>
              <a:rPr lang="en-US"/>
              <a:t>ADR – </a:t>
            </a:r>
            <a:r>
              <a:rPr lang="zh-CN" altLang="en-US"/>
              <a:t>使用 </a:t>
            </a:r>
            <a:r>
              <a:rPr lang="en-US"/>
              <a:t>ADD</a:t>
            </a:r>
            <a:r>
              <a:rPr lang="zh-CN" altLang="en-US"/>
              <a:t>或</a:t>
            </a:r>
            <a:r>
              <a:rPr lang="en-US"/>
              <a:t>SUB</a:t>
            </a:r>
            <a:r>
              <a:rPr lang="zh-CN" altLang="en-US"/>
              <a:t>，从当前</a:t>
            </a:r>
            <a:r>
              <a:rPr lang="en-US"/>
              <a:t>PC</a:t>
            </a:r>
            <a:r>
              <a:rPr lang="zh-CN" altLang="en-US"/>
              <a:t>附近获取一个地址，放入寄存器中。只占用</a:t>
            </a:r>
            <a:r>
              <a:rPr lang="en-US"/>
              <a:t>1</a:t>
            </a:r>
            <a:r>
              <a:rPr lang="zh-CN" altLang="en-US"/>
              <a:t>个周期。</a:t>
            </a:r>
            <a:endParaRPr lang="zh-CN" altLang="en-US"/>
          </a:p>
          <a:p>
            <a:pPr eaLnBrk="1" hangingPunct="1"/>
            <a:r>
              <a:rPr lang="zh-CN" altLang="en-US"/>
              <a:t>把队列放在末尾，防止被执行。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MOV	r4, #0</a:t>
            </a:r>
            <a:br>
              <a:rPr lang="zh-CN" altLang="en-US"/>
            </a:br>
            <a:r>
              <a:rPr lang="en-US"/>
              <a:t>	ADR	r0, myarray</a:t>
            </a:r>
            <a:br>
              <a:rPr lang="zh-CN" altLang="en-US"/>
            </a:br>
            <a:r>
              <a:rPr lang="en-US"/>
              <a:t>loop</a:t>
            </a:r>
            <a:br>
              <a:rPr lang="zh-CN" altLang="en-US"/>
            </a:br>
            <a:r>
              <a:rPr lang="en-US"/>
              <a:t>	LDR	r1,[r0],#4</a:t>
            </a:r>
            <a:br>
              <a:rPr lang="zh-CN" altLang="en-US"/>
            </a:br>
            <a:r>
              <a:rPr lang="en-US"/>
              <a:t>	ADD	r4, r4, r1</a:t>
            </a:r>
            <a:br>
              <a:rPr lang="zh-CN" altLang="en-US"/>
            </a:br>
            <a:r>
              <a:rPr lang="en-US"/>
              <a:t>	CMP	r1,#0</a:t>
            </a:r>
            <a:br>
              <a:rPr lang="zh-CN" altLang="en-US"/>
            </a:br>
            <a:r>
              <a:rPr lang="en-US"/>
              <a:t>	BNE	loop</a:t>
            </a:r>
            <a:br>
              <a:rPr lang="zh-CN" altLang="en-US"/>
            </a:br>
            <a:r>
              <a:rPr lang="en-US"/>
              <a:t>stop</a:t>
            </a:r>
            <a:br>
              <a:rPr lang="zh-CN" altLang="en-US"/>
            </a:br>
            <a:r>
              <a:rPr lang="en-US"/>
              <a:t>	B	stop</a:t>
            </a:r>
            <a:br>
              <a:rPr lang="zh-CN" altLang="en-US"/>
            </a:br>
            <a:br>
              <a:rPr lang="zh-CN" altLang="en-US"/>
            </a:br>
            <a:r>
              <a:rPr lang="en-US"/>
              <a:t>myarray	DCD	0x11</a:t>
            </a:r>
            <a:br>
              <a:rPr lang="zh-CN" altLang="en-US"/>
            </a:br>
            <a:r>
              <a:rPr lang="en-US"/>
              <a:t>	DCD	0x22</a:t>
            </a:r>
            <a:br>
              <a:rPr lang="zh-CN" altLang="en-US"/>
            </a:br>
            <a:r>
              <a:rPr lang="en-US"/>
              <a:t>	DCD	0</a:t>
            </a:r>
            <a:br>
              <a:rPr lang="zh-CN" altLang="en-US"/>
            </a:br>
            <a:r>
              <a:rPr lang="en-US"/>
              <a:t>	END</a:t>
            </a:r>
            <a:endParaRPr lang="zh-CN" altLang="en-US"/>
          </a:p>
        </p:txBody>
      </p:sp>
      <p:sp>
        <p:nvSpPr>
          <p:cNvPr id="1996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预备知识</a:t>
            </a:r>
            <a:br>
              <a:rPr lang="zh-CN" sz="2800">
                <a:latin typeface="黑体" panose="02010609060101010101" pitchFamily="2" charset="-122"/>
                <a:ea typeface="黑体" panose="02010609060101010101" pitchFamily="2" charset="-122"/>
                <a:sym typeface="黑体" panose="02010609060101010101" pitchFamily="2" charset="-122"/>
              </a:rPr>
            </a:br>
            <a:endParaRPr lang="zh-CN" sz="2200">
              <a:latin typeface="黑体" panose="02010609060101010101" pitchFamily="2" charset="-122"/>
              <a:ea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dirty="0"/>
              <a:t>单寄存器数据传送</a:t>
            </a:r>
            <a:endParaRPr lang="zh-CN" dirty="0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      </a:t>
            </a:r>
            <a:r>
              <a:rPr lang="en-US" sz="2000" dirty="0">
                <a:solidFill>
                  <a:schemeClr val="tx1"/>
                </a:solidFill>
              </a:rPr>
              <a:t>Word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Byte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LDRSB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>
                <a:solidFill>
                  <a:schemeClr val="tx1"/>
                </a:solidFill>
              </a:rPr>
              <a:t>byte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LDRSH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	</a:t>
            </a:r>
            <a:r>
              <a:rPr lang="zh-CN" altLang="en-US" sz="2000" dirty="0" smtClean="0">
                <a:solidFill>
                  <a:schemeClr val="tx1"/>
                </a:solidFill>
              </a:rPr>
              <a:t>带</a:t>
            </a:r>
            <a:r>
              <a:rPr lang="zh-CN" altLang="en-US" sz="2000" dirty="0">
                <a:solidFill>
                  <a:schemeClr val="tx1"/>
                </a:solidFill>
              </a:rPr>
              <a:t>符号的</a:t>
            </a:r>
            <a:r>
              <a:rPr lang="en-US" sz="2000" dirty="0" err="1">
                <a:solidFill>
                  <a:schemeClr val="tx1"/>
                </a:solidFill>
              </a:rPr>
              <a:t>halfword</a:t>
            </a:r>
            <a:r>
              <a:rPr lang="en-US" sz="2000" dirty="0">
                <a:solidFill>
                  <a:schemeClr val="tx1"/>
                </a:solidFill>
              </a:rPr>
              <a:t> load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存储器系统必须支持所有访问宽度</a:t>
            </a: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{&lt;</a:t>
            </a:r>
            <a:r>
              <a:rPr lang="en-US" sz="2000" dirty="0" err="1">
                <a:solidFill>
                  <a:schemeClr val="tx1"/>
                </a:solidFill>
              </a:rPr>
              <a:t>cond</a:t>
            </a:r>
            <a:r>
              <a:rPr lang="en-US" sz="2000" dirty="0">
                <a:solidFill>
                  <a:schemeClr val="tx1"/>
                </a:solidFill>
              </a:rPr>
              <a:t>&gt;}{&lt;size&gt;} Rd, &lt;address&gt;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/>
            <a:r>
              <a:rPr lang="en-US" sz="2000" dirty="0">
                <a:solidFill>
                  <a:schemeClr val="tx1"/>
                </a:solidFill>
              </a:rPr>
              <a:t>e.g.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LDREQB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 </a:t>
            </a:r>
            <a:r>
              <a:rPr lang="zh-CN" altLang="en-US"/>
              <a:t>地址访问</a:t>
            </a:r>
            <a:endParaRPr lang="zh-CN" alt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8163" cy="4953000"/>
          </a:xfrm>
        </p:spPr>
        <p:txBody>
          <a:bodyPr lIns="92075" tIns="46038" rIns="92075" bIns="46038" anchor="ctr" anchorCtr="1"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LDR/STR</a:t>
            </a:r>
            <a:r>
              <a:rPr lang="zh-CN" altLang="en-US" sz="2000"/>
              <a:t>访问的地址由基址寄存器加上偏移量来产生。</a:t>
            </a:r>
            <a:endParaRPr lang="zh-CN" altLang="en-US" sz="2000"/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针对</a:t>
            </a:r>
            <a:r>
              <a:rPr lang="en-US" sz="2000"/>
              <a:t>word</a:t>
            </a:r>
            <a:r>
              <a:rPr lang="zh-CN" altLang="en-US" sz="2000"/>
              <a:t>和无符号</a:t>
            </a:r>
            <a:r>
              <a:rPr lang="en-US" sz="2000"/>
              <a:t>byte </a:t>
            </a:r>
            <a:r>
              <a:rPr lang="zh-CN" altLang="en-US" sz="2000"/>
              <a:t>的访问</a:t>
            </a:r>
            <a:r>
              <a:rPr lang="en-US" sz="2000"/>
              <a:t>, </a:t>
            </a:r>
            <a:r>
              <a:rPr lang="zh-CN" altLang="en-US" sz="2000"/>
              <a:t>偏移量可以是：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12-bit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0 - 4095 bytes).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r0,[r1,#8]</a:t>
            </a:r>
            <a:endParaRPr 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一个寄存器，或再加上移位（由立即数指定）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LDR r0,[r1,r2]</a:t>
            </a:r>
            <a:b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LDR r0,[r1,r2,LSL#2]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可以是从基址寄存器上加或减去偏移量</a:t>
            </a:r>
            <a:r>
              <a:rPr lang="en-US" sz="2000"/>
              <a:t>:</a:t>
            </a:r>
            <a:br>
              <a:rPr lang="zh-CN" altLang="en-US" sz="2000"/>
            </a:br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LDR r0,[r1,#-8]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r0,[r1,-r2]</a:t>
            </a:r>
            <a:br>
              <a:rPr lang="zh-CN" altLang="en-US" sz="2000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	LDR r0,[r1,-r2,LSL#2]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对于</a:t>
            </a:r>
            <a:r>
              <a:rPr lang="en-US" sz="2000"/>
              <a:t>halfword</a:t>
            </a:r>
            <a:r>
              <a:rPr lang="zh-CN" altLang="en-US" sz="2000"/>
              <a:t>和带符号的</a:t>
            </a:r>
            <a:r>
              <a:rPr lang="en-US" sz="2000"/>
              <a:t>halfword / byte, </a:t>
            </a:r>
            <a:r>
              <a:rPr lang="zh-CN" altLang="en-US" sz="2000"/>
              <a:t>偏移量可以是</a:t>
            </a:r>
            <a:r>
              <a:rPr lang="en-US" sz="2000"/>
              <a:t>:</a:t>
            </a:r>
            <a:endParaRPr lang="zh-CN" altLang="en-US" sz="2000"/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一个无符号</a:t>
            </a: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立即数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如 </a:t>
            </a:r>
            <a:r>
              <a:rPr lang="en-US" sz="2000">
                <a:solidFill>
                  <a:schemeClr val="tx1"/>
                </a:solidFill>
              </a:rPr>
              <a:t>0-255 bytes).</a:t>
            </a:r>
            <a:endParaRPr lang="zh-CN" altLang="en-US" sz="2000">
              <a:solidFill>
                <a:schemeClr val="tx1"/>
              </a:solidFill>
            </a:endParaRPr>
          </a:p>
          <a:p>
            <a:pPr marL="704850" lvl="1" indent="-2476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一个寄存器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不能有偏移操作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可选择采用</a:t>
            </a:r>
            <a:r>
              <a:rPr lang="en-US" sz="2000" i="1"/>
              <a:t>pre-indexed</a:t>
            </a:r>
            <a:r>
              <a:rPr lang="zh-CN" altLang="en-US" sz="2000"/>
              <a:t>或</a:t>
            </a:r>
            <a:r>
              <a:rPr lang="en-US" sz="2000" i="1"/>
              <a:t>post-indexed</a:t>
            </a:r>
            <a:r>
              <a:rPr lang="zh-CN" altLang="en-US" sz="2000"/>
              <a:t>方式寻址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032375" y="1854200"/>
            <a:ext cx="884238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5029200" y="5407025"/>
            <a:ext cx="885825" cy="3127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411288" y="2628900"/>
            <a:ext cx="868362" cy="292100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331913" y="2297113"/>
            <a:ext cx="1065212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1408113" y="2635250"/>
            <a:ext cx="8842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314325" y="2500313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基址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492375" y="2838450"/>
            <a:ext cx="17399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5468938" y="1295400"/>
            <a:ext cx="1587" cy="53975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029200" y="2135188"/>
            <a:ext cx="881063" cy="2714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5029200" y="1860550"/>
            <a:ext cx="881063" cy="2762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5029200" y="2678113"/>
            <a:ext cx="881063" cy="27305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5029200" y="2405063"/>
            <a:ext cx="881063" cy="276225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468938" y="29829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4127500" y="2722563"/>
            <a:ext cx="885825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6846888" y="1801813"/>
            <a:ext cx="868362" cy="290512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6767513" y="1470025"/>
            <a:ext cx="1065212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6843713" y="1808163"/>
            <a:ext cx="884237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7764463" y="1585913"/>
            <a:ext cx="106521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源寄存器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for STR</a:t>
            </a:r>
            <a:endParaRPr lang="zh-CN" altLang="en-US"/>
          </a:p>
        </p:txBody>
      </p:sp>
      <p:sp>
        <p:nvSpPr>
          <p:cNvPr id="196628" name="Line 20"/>
          <p:cNvSpPr>
            <a:spLocks noChangeShapeType="1"/>
          </p:cNvSpPr>
          <p:nvPr/>
        </p:nvSpPr>
        <p:spPr bwMode="auto">
          <a:xfrm>
            <a:off x="6019800" y="1981200"/>
            <a:ext cx="6858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2619375" y="1847850"/>
            <a:ext cx="868363" cy="293688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2520950" y="1517650"/>
            <a:ext cx="1065213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偏移量</a:t>
            </a:r>
            <a:endParaRPr lang="zh-CN" altLang="en-US"/>
          </a:p>
        </p:txBody>
      </p:sp>
      <p:sp>
        <p:nvSpPr>
          <p:cNvPr id="196631" name="Rectangle 23"/>
          <p:cNvSpPr>
            <a:spLocks noChangeArrowheads="1"/>
          </p:cNvSpPr>
          <p:nvPr/>
        </p:nvSpPr>
        <p:spPr bwMode="auto">
          <a:xfrm>
            <a:off x="2635250" y="1854200"/>
            <a:ext cx="884238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12</a:t>
            </a:r>
            <a:endParaRPr lang="zh-CN" altLang="en-US"/>
          </a:p>
        </p:txBody>
      </p:sp>
      <p:sp>
        <p:nvSpPr>
          <p:cNvPr id="196632" name="Rectangle 24"/>
          <p:cNvSpPr>
            <a:spLocks noChangeArrowheads="1"/>
          </p:cNvSpPr>
          <p:nvPr/>
        </p:nvSpPr>
        <p:spPr bwMode="auto">
          <a:xfrm>
            <a:off x="4117975" y="1874838"/>
            <a:ext cx="885825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0x20c</a:t>
            </a:r>
            <a:endParaRPr lang="zh-CN" alt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 flipV="1">
            <a:off x="3071813" y="2268538"/>
            <a:ext cx="1587" cy="57943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>
            <a:off x="3614738" y="2019300"/>
            <a:ext cx="6746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5" name="Rectangle 27"/>
          <p:cNvSpPr>
            <a:spLocks noChangeArrowheads="1"/>
          </p:cNvSpPr>
          <p:nvPr/>
        </p:nvSpPr>
        <p:spPr bwMode="auto">
          <a:xfrm>
            <a:off x="1449388" y="5540375"/>
            <a:ext cx="876300" cy="301625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36" name="Rectangle 28"/>
          <p:cNvSpPr>
            <a:spLocks noChangeArrowheads="1"/>
          </p:cNvSpPr>
          <p:nvPr/>
        </p:nvSpPr>
        <p:spPr bwMode="auto">
          <a:xfrm>
            <a:off x="1374775" y="5202238"/>
            <a:ext cx="1065213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zh-CN" altLang="en-US"/>
          </a:p>
        </p:txBody>
      </p:sp>
      <p:sp>
        <p:nvSpPr>
          <p:cNvPr id="196637" name="Rectangle 29"/>
          <p:cNvSpPr>
            <a:spLocks noChangeArrowheads="1"/>
          </p:cNvSpPr>
          <p:nvPr/>
        </p:nvSpPr>
        <p:spPr bwMode="auto">
          <a:xfrm>
            <a:off x="1450975" y="5548313"/>
            <a:ext cx="8842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38" name="Rectangle 30"/>
          <p:cNvSpPr>
            <a:spLocks noChangeArrowheads="1"/>
          </p:cNvSpPr>
          <p:nvPr/>
        </p:nvSpPr>
        <p:spPr bwMode="auto">
          <a:xfrm>
            <a:off x="457200" y="5180013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原基址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寄存器</a:t>
            </a:r>
            <a:endParaRPr lang="zh-CN" altLang="en-US"/>
          </a:p>
        </p:txBody>
      </p:sp>
      <p:sp>
        <p:nvSpPr>
          <p:cNvPr id="196639" name="Line 31"/>
          <p:cNvSpPr>
            <a:spLocks noChangeShapeType="1"/>
          </p:cNvSpPr>
          <p:nvPr/>
        </p:nvSpPr>
        <p:spPr bwMode="auto">
          <a:xfrm>
            <a:off x="2422525" y="5637213"/>
            <a:ext cx="18288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0" name="Rectangle 32"/>
          <p:cNvSpPr>
            <a:spLocks noChangeArrowheads="1"/>
          </p:cNvSpPr>
          <p:nvPr/>
        </p:nvSpPr>
        <p:spPr bwMode="auto">
          <a:xfrm>
            <a:off x="5029200" y="4886325"/>
            <a:ext cx="889000" cy="279400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1" name="Rectangle 33"/>
          <p:cNvSpPr>
            <a:spLocks noChangeArrowheads="1"/>
          </p:cNvSpPr>
          <p:nvPr/>
        </p:nvSpPr>
        <p:spPr bwMode="auto">
          <a:xfrm>
            <a:off x="5029200" y="4602163"/>
            <a:ext cx="889000" cy="2841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5029200" y="5432425"/>
            <a:ext cx="889000" cy="28257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5029200" y="5160963"/>
            <a:ext cx="889000" cy="284162"/>
          </a:xfrm>
          <a:prstGeom prst="rect">
            <a:avLst/>
          </a:prstGeom>
          <a:solidFill>
            <a:srgbClr val="C0C0C0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4" name="Rectangle 36"/>
          <p:cNvSpPr>
            <a:spLocks noChangeArrowheads="1"/>
          </p:cNvSpPr>
          <p:nvPr/>
        </p:nvSpPr>
        <p:spPr bwMode="auto">
          <a:xfrm>
            <a:off x="4127500" y="5473700"/>
            <a:ext cx="893763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0x200</a:t>
            </a:r>
            <a:endParaRPr lang="zh-CN" altLang="en-US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6770688" y="5124450"/>
            <a:ext cx="877887" cy="301625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6696075" y="4784725"/>
            <a:ext cx="1065213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6647" name="Rectangle 39"/>
          <p:cNvSpPr>
            <a:spLocks noChangeArrowheads="1"/>
          </p:cNvSpPr>
          <p:nvPr/>
        </p:nvSpPr>
        <p:spPr bwMode="auto">
          <a:xfrm>
            <a:off x="6772275" y="5132388"/>
            <a:ext cx="884238" cy="312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0x5</a:t>
            </a:r>
            <a:endParaRPr lang="zh-CN" altLang="en-US"/>
          </a:p>
        </p:txBody>
      </p:sp>
      <p:sp>
        <p:nvSpPr>
          <p:cNvPr id="196648" name="Rectangle 40"/>
          <p:cNvSpPr>
            <a:spLocks noChangeArrowheads="1"/>
          </p:cNvSpPr>
          <p:nvPr/>
        </p:nvSpPr>
        <p:spPr bwMode="auto">
          <a:xfrm>
            <a:off x="7702550" y="4903788"/>
            <a:ext cx="10652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源寄存器</a:t>
            </a:r>
            <a:b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for STR</a:t>
            </a:r>
            <a:endParaRPr lang="zh-CN" altLang="en-US"/>
          </a:p>
        </p:txBody>
      </p:sp>
      <p:sp>
        <p:nvSpPr>
          <p:cNvPr id="196649" name="Line 41"/>
          <p:cNvSpPr>
            <a:spLocks noChangeShapeType="1"/>
          </p:cNvSpPr>
          <p:nvPr/>
        </p:nvSpPr>
        <p:spPr bwMode="auto">
          <a:xfrm flipV="1">
            <a:off x="6011863" y="5257800"/>
            <a:ext cx="677862" cy="36195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0" name="Rectangle 42"/>
          <p:cNvSpPr>
            <a:spLocks noChangeArrowheads="1"/>
          </p:cNvSpPr>
          <p:nvPr/>
        </p:nvSpPr>
        <p:spPr bwMode="auto">
          <a:xfrm>
            <a:off x="2960688" y="4591050"/>
            <a:ext cx="879475" cy="303213"/>
          </a:xfrm>
          <a:prstGeom prst="rect">
            <a:avLst/>
          </a:prstGeom>
          <a:solidFill>
            <a:schemeClr val="tx2"/>
          </a:solidFill>
          <a:ln w="254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1" name="Rectangle 43"/>
          <p:cNvSpPr>
            <a:spLocks noChangeArrowheads="1"/>
          </p:cNvSpPr>
          <p:nvPr/>
        </p:nvSpPr>
        <p:spPr bwMode="auto">
          <a:xfrm>
            <a:off x="2867025" y="4251325"/>
            <a:ext cx="1066800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偏移量</a:t>
            </a:r>
            <a:endParaRPr lang="zh-CN" altLang="en-US"/>
          </a:p>
        </p:txBody>
      </p:sp>
      <p:sp>
        <p:nvSpPr>
          <p:cNvPr id="196652" name="Rectangle 44"/>
          <p:cNvSpPr>
            <a:spLocks noChangeArrowheads="1"/>
          </p:cNvSpPr>
          <p:nvPr/>
        </p:nvSpPr>
        <p:spPr bwMode="auto">
          <a:xfrm>
            <a:off x="2981325" y="4600575"/>
            <a:ext cx="885825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12</a:t>
            </a:r>
            <a:endParaRPr lang="zh-CN" altLang="en-US"/>
          </a:p>
        </p:txBody>
      </p:sp>
      <p:sp>
        <p:nvSpPr>
          <p:cNvPr id="196653" name="Rectangle 45"/>
          <p:cNvSpPr>
            <a:spLocks noChangeArrowheads="1"/>
          </p:cNvSpPr>
          <p:nvPr/>
        </p:nvSpPr>
        <p:spPr bwMode="auto">
          <a:xfrm>
            <a:off x="4117975" y="4637088"/>
            <a:ext cx="893763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0x20c</a:t>
            </a:r>
            <a:endParaRPr lang="zh-CN" altLang="en-US"/>
          </a:p>
        </p:txBody>
      </p:sp>
      <p:sp>
        <p:nvSpPr>
          <p:cNvPr id="196654" name="Line 46"/>
          <p:cNvSpPr>
            <a:spLocks noChangeShapeType="1"/>
          </p:cNvSpPr>
          <p:nvPr/>
        </p:nvSpPr>
        <p:spPr bwMode="auto">
          <a:xfrm flipV="1">
            <a:off x="3413125" y="5029200"/>
            <a:ext cx="0" cy="609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5" name="Rectangle 47"/>
          <p:cNvSpPr>
            <a:spLocks noChangeArrowheads="1"/>
          </p:cNvSpPr>
          <p:nvPr/>
        </p:nvSpPr>
        <p:spPr bwMode="auto">
          <a:xfrm>
            <a:off x="1452563" y="4537075"/>
            <a:ext cx="889000" cy="315913"/>
          </a:xfrm>
          <a:prstGeom prst="rect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6" name="Rectangle 48"/>
          <p:cNvSpPr>
            <a:spLocks noChangeArrowheads="1"/>
          </p:cNvSpPr>
          <p:nvPr/>
        </p:nvSpPr>
        <p:spPr bwMode="auto">
          <a:xfrm>
            <a:off x="1379538" y="4216400"/>
            <a:ext cx="1074737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i="1">
                <a:solidFill>
                  <a:schemeClr val="tx1"/>
                </a:solidFill>
                <a:sym typeface="Times New Roman" panose="02020603050405020304" pitchFamily="18" charset="0"/>
              </a:rPr>
              <a:t>r1</a:t>
            </a:r>
            <a:endParaRPr lang="en-US" sz="1600" i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7" name="Rectangle 49"/>
          <p:cNvSpPr>
            <a:spLocks noChangeArrowheads="1"/>
          </p:cNvSpPr>
          <p:nvPr/>
        </p:nvSpPr>
        <p:spPr bwMode="auto">
          <a:xfrm>
            <a:off x="1455738" y="4549775"/>
            <a:ext cx="892175" cy="3127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i="1">
                <a:solidFill>
                  <a:schemeClr val="bg1"/>
                </a:solidFill>
                <a:sym typeface="Times New Roman" panose="02020603050405020304" pitchFamily="18" charset="0"/>
              </a:rPr>
              <a:t>0x20c</a:t>
            </a:r>
            <a:endParaRPr lang="en-US" sz="1600" b="1" i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58" name="Rectangle 50"/>
          <p:cNvSpPr>
            <a:spLocks noChangeArrowheads="1"/>
          </p:cNvSpPr>
          <p:nvPr/>
        </p:nvSpPr>
        <p:spPr bwMode="auto">
          <a:xfrm>
            <a:off x="228600" y="4267200"/>
            <a:ext cx="1303338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  <a:t>更新</a:t>
            </a:r>
            <a:b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zh-CN" altLang="en-US" sz="1600" i="1">
                <a:solidFill>
                  <a:schemeClr val="tx1"/>
                </a:solidFill>
                <a:sym typeface="Times New Roman" panose="02020603050405020304" pitchFamily="18" charset="0"/>
              </a:rPr>
              <a:t>基址寄存器</a:t>
            </a:r>
            <a:endParaRPr lang="zh-CN" altLang="en-US"/>
          </a:p>
        </p:txBody>
      </p:sp>
      <p:sp>
        <p:nvSpPr>
          <p:cNvPr id="196659" name="Line 51"/>
          <p:cNvSpPr>
            <a:spLocks noChangeShapeType="1"/>
          </p:cNvSpPr>
          <p:nvPr/>
        </p:nvSpPr>
        <p:spPr bwMode="auto">
          <a:xfrm flipH="1">
            <a:off x="2425700" y="4725988"/>
            <a:ext cx="4699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0" name="Line 52"/>
          <p:cNvSpPr>
            <a:spLocks noChangeShapeType="1"/>
          </p:cNvSpPr>
          <p:nvPr/>
        </p:nvSpPr>
        <p:spPr bwMode="auto">
          <a:xfrm>
            <a:off x="5453063" y="39735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1" name="Line 53"/>
          <p:cNvSpPr>
            <a:spLocks noChangeShapeType="1"/>
          </p:cNvSpPr>
          <p:nvPr/>
        </p:nvSpPr>
        <p:spPr bwMode="auto">
          <a:xfrm>
            <a:off x="5453063" y="5726113"/>
            <a:ext cx="1587" cy="541337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2" name="Line 54"/>
          <p:cNvSpPr>
            <a:spLocks noChangeShapeType="1"/>
          </p:cNvSpPr>
          <p:nvPr/>
        </p:nvSpPr>
        <p:spPr bwMode="auto">
          <a:xfrm>
            <a:off x="228600" y="3733800"/>
            <a:ext cx="8534400" cy="0"/>
          </a:xfrm>
          <a:prstGeom prst="line">
            <a:avLst/>
          </a:prstGeom>
          <a:noFill/>
          <a:ln w="50800" cmpd="sng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6663" name="Rectangle 55"/>
          <p:cNvSpPr>
            <a:spLocks noChangeArrowheads="1"/>
          </p:cNvSpPr>
          <p:nvPr/>
        </p:nvSpPr>
        <p:spPr bwMode="auto">
          <a:xfrm>
            <a:off x="153988" y="3298825"/>
            <a:ext cx="5140325" cy="35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通过</a:t>
            </a:r>
            <a:r>
              <a:rPr lang="zh-CN" altLang="en-US" sz="1900" b="1">
                <a:solidFill>
                  <a:schemeClr val="hlin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 r0,[r1,#12]!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来自动更新基址寄存器</a:t>
            </a:r>
            <a:endParaRPr lang="zh-CN" altLang="en-US"/>
          </a:p>
        </p:txBody>
      </p:sp>
      <p:sp>
        <p:nvSpPr>
          <p:cNvPr id="196664" name="Rectangle 5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Pre or Post Indexed </a:t>
            </a:r>
            <a:r>
              <a:rPr lang="zh-CN" altLang="en-US"/>
              <a:t>寻址</a:t>
            </a:r>
            <a:r>
              <a:rPr lang="en-US"/>
              <a:t>?</a:t>
            </a:r>
            <a:endParaRPr lang="zh-CN" altLang="en-US"/>
          </a:p>
        </p:txBody>
      </p:sp>
      <p:sp>
        <p:nvSpPr>
          <p:cNvPr id="1966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08488" cy="379413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 Pre-indexed: 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STR r0,[r1,#12]</a:t>
            </a:r>
            <a:endParaRPr lang="zh-CN" altLang="en-US" sz="2000"/>
          </a:p>
        </p:txBody>
      </p:sp>
      <p:sp>
        <p:nvSpPr>
          <p:cNvPr id="196666" name="Rectangle 58"/>
          <p:cNvSpPr>
            <a:spLocks noChangeArrowheads="1"/>
          </p:cNvSpPr>
          <p:nvPr/>
        </p:nvSpPr>
        <p:spPr bwMode="auto">
          <a:xfrm>
            <a:off x="304800" y="3797300"/>
            <a:ext cx="4572000" cy="393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Post-indexed: 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STR r0,[r1],#12</a:t>
            </a:r>
            <a:endParaRPr lang="zh-CN" altLang="en-US" sz="200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0675" y="1087438"/>
            <a:ext cx="8253413" cy="5322887"/>
          </a:xfrm>
        </p:spPr>
        <p:txBody>
          <a:bodyPr/>
          <a:lstStyle/>
          <a:p>
            <a:pPr marL="342900" indent="-34290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编写一个</a:t>
            </a:r>
            <a:r>
              <a:rPr lang="en-US" sz="2000"/>
              <a:t>ARM</a:t>
            </a:r>
            <a:r>
              <a:rPr lang="zh-CN" altLang="en-US" sz="2000"/>
              <a:t>汇编程序，累加一个“数组”的所有元素，碰上</a:t>
            </a:r>
            <a:r>
              <a:rPr lang="en-US" sz="2000"/>
              <a:t>0</a:t>
            </a:r>
            <a:r>
              <a:rPr lang="zh-CN" altLang="en-US" sz="2000"/>
              <a:t>时停止。结果放入 </a:t>
            </a:r>
            <a:r>
              <a:rPr lang="en-US" sz="2000"/>
              <a:t>r4</a:t>
            </a:r>
            <a:r>
              <a:rPr lang="zh-CN" altLang="en-US" sz="2000"/>
              <a:t>。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在源文件末尾按如下方式声明“数组”：</a:t>
            </a:r>
            <a:endParaRPr 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myarray: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	.word 0x11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	.word 0x22</a:t>
            </a:r>
            <a:br>
              <a:rPr lang="zh-CN" altLang="en-US" b="1"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sym typeface="Courier New" panose="02070309020205020404" pitchFamily="49" charset="0"/>
              </a:rPr>
              <a:t>		.word 0</a:t>
            </a:r>
            <a:endParaRPr lang="en-US" sz="18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用</a:t>
            </a:r>
            <a:r>
              <a:rPr lang="en-US" sz="2000"/>
              <a:t>r0</a:t>
            </a:r>
            <a:r>
              <a:rPr lang="zh-CN" altLang="en-US" sz="2000"/>
              <a:t>指向“</a:t>
            </a:r>
            <a:r>
              <a:rPr lang="zh-CN" altLang="en-US" sz="1800"/>
              <a:t>数组”</a:t>
            </a:r>
            <a:r>
              <a:rPr lang="zh-CN" altLang="en-US" sz="2000"/>
              <a:t>的入口</a:t>
            </a:r>
            <a:endParaRPr lang="zh-CN" altLang="en-US" sz="2000"/>
          </a:p>
          <a:p>
            <a:pPr marL="643255" lvl="1" indent="-233680" algn="l" eaLnBrk="1" hangingPunct="1"/>
            <a:r>
              <a:rPr lang="zh-CN" altLang="en-US" sz="2000"/>
              <a:t>	</a:t>
            </a:r>
            <a:r>
              <a:rPr lang="en-US" sz="2000" b="1">
                <a:latin typeface="Courier New" panose="02070309020205020404" pitchFamily="49" charset="0"/>
                <a:sym typeface="Courier New" panose="02070309020205020404" pitchFamily="49" charset="0"/>
              </a:rPr>
              <a:t>LDR r0,=myarray</a:t>
            </a:r>
            <a:r>
              <a:rPr lang="en-US" sz="2000"/>
              <a:t> </a:t>
            </a:r>
            <a:endParaRPr 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使用</a:t>
            </a:r>
            <a:r>
              <a:rPr lang="en-US" sz="2000" b="1">
                <a:latin typeface="Courier New" panose="02070309020205020404" pitchFamily="49" charset="0"/>
                <a:sym typeface="Courier New" panose="02070309020205020404" pitchFamily="49" charset="0"/>
              </a:rPr>
              <a:t>LDR r1,[r0],#4</a:t>
            </a:r>
            <a:r>
              <a:rPr lang="zh-CN" altLang="en-US" sz="2000"/>
              <a:t>从“</a:t>
            </a:r>
            <a:r>
              <a:rPr lang="zh-CN" altLang="en-US" sz="1800"/>
              <a:t>数组”</a:t>
            </a:r>
            <a:r>
              <a:rPr lang="zh-CN" altLang="en-US" sz="2000"/>
              <a:t>中装载数据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累加并放入</a:t>
            </a:r>
            <a:r>
              <a:rPr lang="en-US" sz="2000"/>
              <a:t>r4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循环，直到</a:t>
            </a:r>
            <a:r>
              <a:rPr lang="en-US" sz="2000"/>
              <a:t>r1</a:t>
            </a:r>
            <a:r>
              <a:rPr lang="zh-CN" altLang="en-US" sz="2000"/>
              <a:t>为</a:t>
            </a:r>
            <a:r>
              <a:rPr lang="en-US" sz="2000"/>
              <a:t>0</a:t>
            </a:r>
            <a:endParaRPr lang="zh-CN" altLang="en-US" sz="2000"/>
          </a:p>
          <a:p>
            <a:pPr marL="643255" lvl="1" indent="-2336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停止，进入死循环</a:t>
            </a:r>
            <a:endParaRPr lang="zh-CN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测验 </a:t>
            </a:r>
            <a:r>
              <a:rPr lang="en-US"/>
              <a:t>#3 - Total of array</a:t>
            </a:r>
            <a:endParaRPr lang="zh-CN" altLang="en-US"/>
          </a:p>
        </p:txBody>
      </p:sp>
      <p:sp>
        <p:nvSpPr>
          <p:cNvPr id="198660" name="Oval 4"/>
          <p:cNvSpPr>
            <a:spLocks noChangeArrowheads="1"/>
          </p:cNvSpPr>
          <p:nvPr/>
        </p:nvSpPr>
        <p:spPr bwMode="auto">
          <a:xfrm>
            <a:off x="5943600" y="3352800"/>
            <a:ext cx="457200" cy="304800"/>
          </a:xfrm>
          <a:prstGeom prst="ellipse">
            <a:avLst/>
          </a:prstGeom>
          <a:solidFill>
            <a:schemeClr val="folHlink"/>
          </a:solidFill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6858000" y="2743200"/>
            <a:ext cx="533400" cy="9144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6858000" y="2286000"/>
            <a:ext cx="0" cy="1752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7391400" y="2286000"/>
            <a:ext cx="0" cy="1752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6858000" y="33528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>
            <a:off x="6858000" y="36576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>
            <a:off x="6858000" y="2743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6858000" y="30480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6858000" y="2438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69" name="Text Box 13"/>
          <p:cNvSpPr>
            <a:spLocks noChangeArrowheads="1"/>
          </p:cNvSpPr>
          <p:nvPr/>
        </p:nvSpPr>
        <p:spPr bwMode="auto">
          <a:xfrm>
            <a:off x="6845300" y="3048000"/>
            <a:ext cx="5778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0x22</a:t>
            </a:r>
            <a:endParaRPr lang="zh-CN" altLang="en-US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6400800" y="3505200"/>
            <a:ext cx="457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6858000" y="39624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72" name="Text Box 16"/>
          <p:cNvSpPr>
            <a:spLocks noChangeArrowheads="1"/>
          </p:cNvSpPr>
          <p:nvPr/>
        </p:nvSpPr>
        <p:spPr bwMode="auto">
          <a:xfrm>
            <a:off x="6992938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98673" name="Text Box 17"/>
          <p:cNvSpPr>
            <a:spLocks noChangeArrowheads="1"/>
          </p:cNvSpPr>
          <p:nvPr/>
        </p:nvSpPr>
        <p:spPr bwMode="auto">
          <a:xfrm>
            <a:off x="6845300" y="3352800"/>
            <a:ext cx="5778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0x11</a:t>
            </a:r>
            <a:endParaRPr lang="zh-CN" altLang="en-US"/>
          </a:p>
        </p:txBody>
      </p:sp>
      <p:sp>
        <p:nvSpPr>
          <p:cNvPr id="198674" name="Text Box 18"/>
          <p:cNvSpPr>
            <a:spLocks noChangeArrowheads="1"/>
          </p:cNvSpPr>
          <p:nvPr/>
        </p:nvSpPr>
        <p:spPr bwMode="auto">
          <a:xfrm>
            <a:off x="5988050" y="3352800"/>
            <a:ext cx="3524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sym typeface="Times New Roman" panose="02020603050405020304" pitchFamily="18" charset="0"/>
              </a:rPr>
              <a:t>r0</a:t>
            </a:r>
            <a:endParaRPr lang="zh-CN" altLang="en-US"/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 flipV="1">
            <a:off x="7708900" y="2871788"/>
            <a:ext cx="0" cy="7620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98676" name="Text Box 20"/>
          <p:cNvSpPr>
            <a:spLocks noChangeArrowheads="1"/>
          </p:cNvSpPr>
          <p:nvPr/>
        </p:nvSpPr>
        <p:spPr bwMode="auto">
          <a:xfrm>
            <a:off x="7896225" y="3108325"/>
            <a:ext cx="9969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chemeClr val="tx1"/>
                </a:solidFill>
                <a:sym typeface="Times New Roman" panose="02020603050405020304" pitchFamily="18" charset="0"/>
              </a:rPr>
              <a:t>地址增加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演示</Application>
  <PresentationFormat>全屏显示(4:3)</PresentationFormat>
  <Paragraphs>127</Paragraphs>
  <Slides>6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Courier New</vt:lpstr>
      <vt:lpstr>微软雅黑</vt:lpstr>
      <vt:lpstr>10_质朴</vt:lpstr>
      <vt:lpstr>13_质朴</vt:lpstr>
      <vt:lpstr>1_质朴</vt:lpstr>
      <vt:lpstr>质朴</vt:lpstr>
      <vt:lpstr>2_质朴</vt:lpstr>
      <vt:lpstr>预备知识 </vt:lpstr>
      <vt:lpstr>单寄存器数据传送</vt:lpstr>
      <vt:lpstr> 地址访问</vt:lpstr>
      <vt:lpstr>Pre or Post Indexed 寻址?</vt:lpstr>
      <vt:lpstr>测验 #3 - Total of array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103</cp:revision>
  <dcterms:created xsi:type="dcterms:W3CDTF">2020-03-19T00:47:00Z</dcterms:created>
  <dcterms:modified xsi:type="dcterms:W3CDTF">2020-03-26T08:45:03Z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