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</p:sldMasterIdLst>
  <p:notesMasterIdLst>
    <p:notesMasterId r:id="rId9"/>
  </p:notesMasterIdLst>
  <p:sldIdLst>
    <p:sldId id="2168" r:id="rId7"/>
    <p:sldId id="2285" r:id="rId8"/>
    <p:sldId id="2286" r:id="rId10"/>
    <p:sldId id="2287" r:id="rId11"/>
    <p:sldId id="2288" r:id="rId12"/>
    <p:sldId id="2289" r:id="rId13"/>
    <p:sldId id="2290" r:id="rId14"/>
    <p:sldId id="2284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24" autoAdjust="0"/>
  </p:normalViewPr>
  <p:slideViewPr>
    <p:cSldViewPr>
      <p:cViewPr>
        <p:scale>
          <a:sx n="100" d="100"/>
          <a:sy n="100" d="100"/>
        </p:scale>
        <p:origin x="-516" y="360"/>
      </p:cViewPr>
      <p:guideLst>
        <p:guide orient="horz" pos="231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98"/>
    </p:cViewPr>
  </p:sorterViewPr>
  <p:gridSpacing cx="1828417" cy="1828417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6149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单击此处编辑母版文本样式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第二级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第三级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第四级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第五级</a:t>
            </a:r>
            <a:endParaRPr lang="zh-CN" sz="1200" u="none">
              <a:solidFill>
                <a:schemeClr val="tx1"/>
              </a:solidFill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15A2C17F-963E-4F22-8B16-EE11C9B301EB}" type="slidenum">
              <a:rPr lang="en-US"/>
            </a:fld>
            <a:endParaRPr lang="en-US" sz="12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1225" y="4360863"/>
            <a:ext cx="5035550" cy="41275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zh-CN" altLang="en-US" dirty="0"/>
              <a:t>注意： </a:t>
            </a:r>
            <a:r>
              <a:rPr lang="en-US" dirty="0" err="1"/>
              <a:t>LDR</a:t>
            </a:r>
            <a:r>
              <a:rPr lang="zh-CN" altLang="en-US" dirty="0"/>
              <a:t>指令中，目的地址（寄存器）在前，而 </a:t>
            </a:r>
            <a:r>
              <a:rPr lang="en-US" dirty="0" err="1"/>
              <a:t>STR</a:t>
            </a:r>
            <a:r>
              <a:rPr lang="zh-CN" altLang="en-US" dirty="0"/>
              <a:t>指令中，目的地址（寄存器）在后。这与</a:t>
            </a:r>
            <a:r>
              <a:rPr lang="en-US" dirty="0"/>
              <a:t>Motorola</a:t>
            </a:r>
            <a:r>
              <a:rPr lang="zh-CN" altLang="en-US" dirty="0"/>
              <a:t>相反。但这样保证了指令助记符格式的一致性。通常寄存器装载</a:t>
            </a:r>
            <a:r>
              <a:rPr lang="en-US" dirty="0"/>
              <a:t>/</a:t>
            </a:r>
            <a:r>
              <a:rPr lang="zh-CN" altLang="en-US" dirty="0"/>
              <a:t>存储在先，访问在后。</a:t>
            </a:r>
            <a:endParaRPr lang="zh-CN" altLang="en-US" dirty="0"/>
          </a:p>
          <a:p>
            <a:pPr eaLnBrk="1" hangingPunct="1"/>
            <a:r>
              <a:rPr lang="zh-CN" altLang="en-US" dirty="0"/>
              <a:t>尺寸指定器（</a:t>
            </a:r>
            <a:r>
              <a:rPr lang="en-US" dirty="0"/>
              <a:t>size </a:t>
            </a:r>
            <a:r>
              <a:rPr lang="en-US" dirty="0" err="1"/>
              <a:t>specifier</a:t>
            </a:r>
            <a:r>
              <a:rPr lang="zh-CN" altLang="en-US" dirty="0"/>
              <a:t>）发出</a:t>
            </a:r>
            <a:r>
              <a:rPr lang="en-US" dirty="0"/>
              <a:t>MAS (</a:t>
            </a:r>
            <a:r>
              <a:rPr lang="zh-CN" altLang="en-US" dirty="0"/>
              <a:t>存储器访问宽度</a:t>
            </a:r>
            <a:r>
              <a:rPr lang="en-US" dirty="0"/>
              <a:t>)</a:t>
            </a:r>
            <a:r>
              <a:rPr lang="zh-CN" altLang="en-US" dirty="0"/>
              <a:t>信号。 重要的是存储器必须支持所有访问宽度，尤其重要的是写，必须只有指定的宽度被写。</a:t>
            </a:r>
            <a:endParaRPr lang="zh-CN" altLang="en-US" dirty="0"/>
          </a:p>
          <a:p>
            <a:pPr eaLnBrk="1" hangingPunct="1"/>
            <a:r>
              <a:rPr lang="zh-CN" altLang="en-US" dirty="0"/>
              <a:t>特定类型的符号扩展装载，必需！因为</a:t>
            </a:r>
            <a:r>
              <a:rPr lang="en-US" dirty="0"/>
              <a:t>ARM </a:t>
            </a:r>
            <a:r>
              <a:rPr lang="zh-CN" altLang="en-US" dirty="0"/>
              <a:t>寄存器只保留</a:t>
            </a:r>
            <a:r>
              <a:rPr lang="en-US" dirty="0"/>
              <a:t>32-bit</a:t>
            </a:r>
            <a:r>
              <a:rPr lang="zh-CN" altLang="en-US" dirty="0"/>
              <a:t>值。（ 可以画一个框图解释）。 但不需要特别的存储指令。</a:t>
            </a:r>
            <a:endParaRPr lang="zh-CN" altLang="en-US" dirty="0"/>
          </a:p>
          <a:p>
            <a:pPr eaLnBrk="1" hangingPunct="1"/>
            <a:r>
              <a:rPr lang="zh-CN" altLang="en-US" dirty="0"/>
              <a:t>指令周期 数：</a:t>
            </a:r>
            <a:endParaRPr lang="zh-CN" altLang="en-US" dirty="0"/>
          </a:p>
          <a:p>
            <a:pPr eaLnBrk="1" hangingPunct="1"/>
            <a:r>
              <a:rPr lang="zh-CN" altLang="en-US" dirty="0"/>
              <a:t>			</a:t>
            </a:r>
            <a:r>
              <a:rPr lang="en-US" dirty="0" err="1"/>
              <a:t>STR</a:t>
            </a:r>
            <a:r>
              <a:rPr lang="en-US" dirty="0"/>
              <a:t>		</a:t>
            </a:r>
            <a:r>
              <a:rPr lang="en-US" dirty="0" err="1"/>
              <a:t>LDR</a:t>
            </a:r>
            <a:endParaRPr lang="zh-CN" altLang="en-US" dirty="0"/>
          </a:p>
          <a:p>
            <a:pPr eaLnBrk="1" hangingPunct="1"/>
            <a:r>
              <a:rPr lang="en-US" dirty="0" err="1"/>
              <a:t>7TDMI</a:t>
            </a:r>
            <a:r>
              <a:rPr lang="en-US" dirty="0"/>
              <a:t>		2 </a:t>
            </a:r>
            <a:r>
              <a:rPr lang="zh-CN" altLang="en-US" dirty="0"/>
              <a:t>周期	</a:t>
            </a:r>
            <a:r>
              <a:rPr lang="en-US" dirty="0"/>
              <a:t>3 </a:t>
            </a:r>
            <a:r>
              <a:rPr lang="zh-CN" altLang="en-US" dirty="0"/>
              <a:t>周期</a:t>
            </a:r>
            <a:endParaRPr lang="zh-CN" altLang="en-US" dirty="0"/>
          </a:p>
          <a:p>
            <a:pPr eaLnBrk="1" hangingPunct="1"/>
            <a:r>
              <a:rPr lang="en-US" dirty="0" err="1"/>
              <a:t>9TDMI</a:t>
            </a:r>
            <a:r>
              <a:rPr lang="en-US" dirty="0"/>
              <a:t>		1 </a:t>
            </a:r>
            <a:r>
              <a:rPr lang="zh-CN" altLang="en-US" dirty="0"/>
              <a:t>周期	</a:t>
            </a:r>
            <a:r>
              <a:rPr lang="en-US" dirty="0"/>
              <a:t>1 </a:t>
            </a:r>
            <a:r>
              <a:rPr lang="zh-CN" altLang="en-US" dirty="0"/>
              <a:t>周期 </a:t>
            </a:r>
            <a:r>
              <a:rPr lang="en-US" dirty="0"/>
              <a:t>– </a:t>
            </a:r>
            <a:r>
              <a:rPr lang="zh-CN" altLang="en-US" dirty="0"/>
              <a:t>如果 下个周期被使用，则会</a:t>
            </a:r>
            <a:r>
              <a:rPr lang="en-US" dirty="0"/>
              <a:t>interlock </a:t>
            </a:r>
            <a:endParaRPr lang="zh-CN" altLang="en-US" dirty="0"/>
          </a:p>
          <a:p>
            <a:pPr eaLnBrk="1" hangingPunct="1"/>
            <a:r>
              <a:rPr lang="en-US" dirty="0" err="1"/>
              <a:t>StrongARM1</a:t>
            </a:r>
            <a:r>
              <a:rPr lang="en-US" dirty="0"/>
              <a:t>	1 </a:t>
            </a:r>
            <a:r>
              <a:rPr lang="zh-CN" altLang="en-US" dirty="0"/>
              <a:t>周期	</a:t>
            </a:r>
            <a:r>
              <a:rPr lang="en-US" dirty="0"/>
              <a:t>1 </a:t>
            </a:r>
            <a:r>
              <a:rPr lang="zh-CN" altLang="en-US" dirty="0"/>
              <a:t>周期 </a:t>
            </a:r>
            <a:r>
              <a:rPr lang="en-US" dirty="0"/>
              <a:t>-</a:t>
            </a:r>
            <a:r>
              <a:rPr lang="zh-CN" altLang="en-US" dirty="0"/>
              <a:t>如果 下个周期被使用，则会</a:t>
            </a:r>
            <a:r>
              <a:rPr lang="en-US" dirty="0"/>
              <a:t>interlock </a:t>
            </a:r>
            <a:endParaRPr lang="zh-CN" altLang="en-US" dirty="0"/>
          </a:p>
          <a:p>
            <a:pPr eaLnBrk="1" hangingPunct="1"/>
            <a:r>
              <a:rPr lang="en-US" dirty="0" err="1"/>
              <a:t>Xscale</a:t>
            </a:r>
            <a:r>
              <a:rPr lang="en-US" dirty="0"/>
              <a:t>		1 </a:t>
            </a:r>
            <a:r>
              <a:rPr lang="zh-CN" altLang="en-US" dirty="0"/>
              <a:t>周期	</a:t>
            </a:r>
            <a:r>
              <a:rPr lang="en-US" dirty="0"/>
              <a:t>1 </a:t>
            </a:r>
            <a:r>
              <a:rPr lang="zh-CN" altLang="en-US" dirty="0"/>
              <a:t>周期 </a:t>
            </a:r>
            <a:r>
              <a:rPr lang="en-US" dirty="0"/>
              <a:t>-</a:t>
            </a:r>
            <a:r>
              <a:rPr lang="zh-CN" altLang="en-US" dirty="0"/>
              <a:t>如果 下</a:t>
            </a:r>
            <a:r>
              <a:rPr lang="en-US" dirty="0"/>
              <a:t>2</a:t>
            </a:r>
            <a:r>
              <a:rPr lang="zh-CN" altLang="en-US" dirty="0"/>
              <a:t>个周期被使用，则会</a:t>
            </a:r>
            <a:r>
              <a:rPr lang="en-US" dirty="0"/>
              <a:t>interlock 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注意：尺寸指定器（</a:t>
            </a:r>
            <a:r>
              <a:rPr lang="en-US" dirty="0"/>
              <a:t>size </a:t>
            </a:r>
            <a:r>
              <a:rPr lang="en-US" dirty="0" err="1"/>
              <a:t>specifier</a:t>
            </a:r>
            <a:r>
              <a:rPr lang="zh-CN" altLang="en-US" dirty="0"/>
              <a:t>）放在条件码后面。</a:t>
            </a:r>
            <a:endParaRPr lang="zh-CN" altLang="en-US" dirty="0"/>
          </a:p>
          <a:p>
            <a:pPr eaLnBrk="1" hangingPunct="1"/>
            <a:r>
              <a:rPr lang="en-US" dirty="0"/>
              <a:t>&lt;address&gt; </a:t>
            </a:r>
            <a:r>
              <a:rPr lang="zh-CN" altLang="en-US" dirty="0"/>
              <a:t>的解释见下一页。</a:t>
            </a:r>
            <a:endParaRPr lang="zh-CN" altLang="en-US" dirty="0"/>
          </a:p>
          <a:p>
            <a:pPr eaLnBrk="1" hangingPunct="1"/>
            <a:r>
              <a:rPr lang="zh-CN" altLang="en-US" dirty="0"/>
              <a:t>注意：装载</a:t>
            </a:r>
            <a:r>
              <a:rPr lang="en-US" dirty="0"/>
              <a:t>/</a:t>
            </a:r>
            <a:r>
              <a:rPr lang="zh-CN" altLang="en-US" dirty="0"/>
              <a:t>存储指令不能设置条件码</a:t>
            </a:r>
            <a:endParaRPr lang="zh-CN" altLang="en-US" dirty="0"/>
          </a:p>
        </p:txBody>
      </p:sp>
      <p:sp>
        <p:nvSpPr>
          <p:cNvPr id="193539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7463" y="795338"/>
            <a:ext cx="4284662" cy="3213100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1225" y="4360863"/>
            <a:ext cx="5035550" cy="41275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en-US" dirty="0" err="1"/>
              <a:t>v4T</a:t>
            </a:r>
            <a:r>
              <a:rPr lang="zh-CN" altLang="en-US" dirty="0"/>
              <a:t>体系结构中加入了</a:t>
            </a:r>
            <a:r>
              <a:rPr lang="en-US" dirty="0" err="1"/>
              <a:t>Halfword</a:t>
            </a:r>
            <a:r>
              <a:rPr lang="en-US" dirty="0"/>
              <a:t> </a:t>
            </a:r>
            <a:r>
              <a:rPr lang="zh-CN" altLang="en-US" dirty="0"/>
              <a:t>和带符号的</a:t>
            </a:r>
            <a:r>
              <a:rPr lang="en-US" dirty="0" err="1"/>
              <a:t>halfword</a:t>
            </a:r>
            <a:r>
              <a:rPr lang="en-US" dirty="0"/>
              <a:t>/byte</a:t>
            </a:r>
            <a:r>
              <a:rPr lang="zh-CN" altLang="en-US" dirty="0"/>
              <a:t>访问。 这是因为偏移量 不像普通的 </a:t>
            </a:r>
            <a:r>
              <a:rPr lang="en-US" dirty="0"/>
              <a:t>word/byte </a:t>
            </a:r>
            <a:r>
              <a:rPr lang="zh-CN" altLang="en-US" dirty="0"/>
              <a:t>装载</a:t>
            </a:r>
            <a:r>
              <a:rPr lang="en-US" dirty="0"/>
              <a:t>/</a:t>
            </a:r>
            <a:r>
              <a:rPr lang="zh-CN" altLang="en-US" dirty="0"/>
              <a:t>存储那样灵活，不过不要紧，这样的访问很少。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框图见下一页</a:t>
            </a:r>
            <a:endParaRPr lang="zh-CN" altLang="en-US" dirty="0"/>
          </a:p>
        </p:txBody>
      </p:sp>
      <p:sp>
        <p:nvSpPr>
          <p:cNvPr id="195587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7463" y="795338"/>
            <a:ext cx="4284662" cy="3213100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1225" y="4360863"/>
            <a:ext cx="5035550" cy="41275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en-US"/>
              <a:t>“!”</a:t>
            </a:r>
            <a:r>
              <a:rPr lang="zh-CN" altLang="en-US"/>
              <a:t>表示“</a:t>
            </a:r>
            <a:r>
              <a:rPr lang="en-US"/>
              <a:t>writeback”</a:t>
            </a:r>
            <a:r>
              <a:rPr lang="zh-CN" altLang="en-US"/>
              <a:t>，也就是说，基址寄存器在这条指令后要更新。</a:t>
            </a:r>
            <a:endParaRPr lang="zh-CN" altLang="en-US"/>
          </a:p>
          <a:p>
            <a:pPr eaLnBrk="1" hangingPunct="1"/>
            <a:r>
              <a:rPr lang="zh-CN" altLang="en-US"/>
              <a:t>在</a:t>
            </a:r>
            <a:r>
              <a:rPr lang="en-US"/>
              <a:t>post-indexed</a:t>
            </a:r>
            <a:r>
              <a:rPr lang="zh-CN" altLang="en-US"/>
              <a:t>方式下没有 “</a:t>
            </a:r>
            <a:r>
              <a:rPr lang="en-US"/>
              <a:t>!”</a:t>
            </a:r>
            <a:r>
              <a:rPr lang="zh-CN" altLang="en-US"/>
              <a:t>，这是因为此时基址寄存器已经被更新，（除非偏移量区域根本没使用）。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下面是一个 </a:t>
            </a:r>
            <a:r>
              <a:rPr lang="en-US"/>
              <a:t>C</a:t>
            </a:r>
            <a:r>
              <a:rPr lang="zh-CN" altLang="en-US"/>
              <a:t>程序例子：</a:t>
            </a:r>
            <a:endParaRPr lang="zh-CN" altLang="en-US"/>
          </a:p>
          <a:p>
            <a:pPr eaLnBrk="1" hangingPunct="1"/>
            <a:r>
              <a:rPr lang="zh-CN" altLang="en-US"/>
              <a:t>	</a:t>
            </a:r>
            <a:r>
              <a:rPr lang="en-US"/>
              <a:t>int *ptr;</a:t>
            </a:r>
            <a:endParaRPr lang="zh-CN" altLang="en-US"/>
          </a:p>
          <a:p>
            <a:pPr eaLnBrk="1" hangingPunct="1"/>
            <a:r>
              <a:rPr lang="en-US"/>
              <a:t>	x = *ptr++;</a:t>
            </a:r>
            <a:endParaRPr lang="zh-CN" altLang="en-US"/>
          </a:p>
          <a:p>
            <a:pPr eaLnBrk="1" hangingPunct="1"/>
            <a:r>
              <a:rPr lang="zh-CN" altLang="en-US"/>
              <a:t>这将编译为一条单指令：</a:t>
            </a:r>
            <a:endParaRPr lang="zh-CN" altLang="en-US"/>
          </a:p>
          <a:p>
            <a:pPr eaLnBrk="1" hangingPunct="1"/>
            <a:r>
              <a:rPr lang="zh-CN" altLang="en-US"/>
              <a:t>	</a:t>
            </a:r>
            <a:r>
              <a:rPr lang="en-US"/>
              <a:t>LDR r0, [r1], #4</a:t>
            </a:r>
            <a:endParaRPr lang="zh-CN" altLang="en-US"/>
          </a:p>
        </p:txBody>
      </p:sp>
      <p:sp>
        <p:nvSpPr>
          <p:cNvPr id="197635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7463" y="795338"/>
            <a:ext cx="4284662" cy="3213100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1225" y="4360863"/>
            <a:ext cx="5035550" cy="41275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en-US" dirty="0" err="1"/>
              <a:t>LDM</a:t>
            </a:r>
            <a:r>
              <a:rPr lang="en-US" dirty="0"/>
              <a:t>/</a:t>
            </a:r>
            <a:r>
              <a:rPr lang="en-US" dirty="0" err="1"/>
              <a:t>STM</a:t>
            </a:r>
            <a:r>
              <a:rPr lang="zh-CN" altLang="en-US" dirty="0"/>
              <a:t>采用顺序访问模式，对于支持</a:t>
            </a:r>
            <a:r>
              <a:rPr lang="en-US" dirty="0"/>
              <a:t>burst</a:t>
            </a:r>
            <a:r>
              <a:rPr lang="zh-CN" altLang="en-US" dirty="0"/>
              <a:t>传输的存储器设备，性能可以达到最佳。</a:t>
            </a:r>
            <a:endParaRPr lang="zh-CN" altLang="en-US" dirty="0"/>
          </a:p>
          <a:p>
            <a:pPr eaLnBrk="1" hangingPunct="1"/>
            <a:r>
              <a:rPr lang="zh-CN" altLang="en-US" dirty="0"/>
              <a:t>此时使用中断要小心，</a:t>
            </a:r>
            <a:r>
              <a:rPr lang="en-US" dirty="0" err="1"/>
              <a:t>LDM</a:t>
            </a:r>
            <a:r>
              <a:rPr lang="en-US" dirty="0"/>
              <a:t>/</a:t>
            </a:r>
            <a:r>
              <a:rPr lang="en-US" dirty="0" err="1"/>
              <a:t>STM</a:t>
            </a:r>
            <a:r>
              <a:rPr lang="en-US" dirty="0"/>
              <a:t> </a:t>
            </a:r>
            <a:r>
              <a:rPr lang="zh-CN" altLang="en-US" dirty="0"/>
              <a:t>会延长中断响应时间，尤其是使用慢速外部存储器 （窄总线，加等待）</a:t>
            </a:r>
            <a:endParaRPr lang="zh-CN" altLang="en-US" dirty="0"/>
          </a:p>
          <a:p>
            <a:pPr eaLnBrk="1" hangingPunct="1"/>
            <a:r>
              <a:rPr lang="en-US" dirty="0" err="1"/>
              <a:t>SDT</a:t>
            </a:r>
            <a:r>
              <a:rPr lang="zh-CN" altLang="en-US" dirty="0"/>
              <a:t>编译器中，</a:t>
            </a:r>
            <a:r>
              <a:rPr lang="en-US" dirty="0"/>
              <a:t>C </a:t>
            </a:r>
            <a:r>
              <a:rPr lang="zh-CN" altLang="en-US" dirty="0"/>
              <a:t>编译选项 ‘</a:t>
            </a:r>
            <a:r>
              <a:rPr lang="en-US" dirty="0"/>
              <a:t>-</a:t>
            </a:r>
            <a:r>
              <a:rPr lang="en-US" dirty="0" err="1"/>
              <a:t>zr</a:t>
            </a:r>
            <a:r>
              <a:rPr lang="en-US" dirty="0"/>
              <a:t>’ </a:t>
            </a:r>
            <a:r>
              <a:rPr lang="zh-CN" altLang="en-US" dirty="0"/>
              <a:t>允许控制中断响应时间，通过指定每条指令中用于传送的寄存器数，最少为</a:t>
            </a:r>
            <a:r>
              <a:rPr lang="en-US" dirty="0"/>
              <a:t>3</a:t>
            </a:r>
            <a:r>
              <a:rPr lang="zh-CN" altLang="en-US" dirty="0"/>
              <a:t>（</a:t>
            </a:r>
            <a:r>
              <a:rPr lang="en-US" dirty="0"/>
              <a:t>-</a:t>
            </a:r>
            <a:r>
              <a:rPr lang="en-US" dirty="0" err="1"/>
              <a:t>zr3</a:t>
            </a:r>
            <a:r>
              <a:rPr lang="zh-CN" altLang="en-US" dirty="0"/>
              <a:t>），最多为</a:t>
            </a:r>
            <a:r>
              <a:rPr lang="en-US" dirty="0"/>
              <a:t>16</a:t>
            </a:r>
            <a:r>
              <a:rPr lang="zh-CN" altLang="en-US" dirty="0"/>
              <a:t>（</a:t>
            </a:r>
            <a:r>
              <a:rPr lang="en-US" dirty="0"/>
              <a:t>-</a:t>
            </a:r>
            <a:r>
              <a:rPr lang="en-US" dirty="0" err="1"/>
              <a:t>zr16</a:t>
            </a:r>
            <a:r>
              <a:rPr lang="zh-CN" altLang="en-US" dirty="0"/>
              <a:t>，默认设置）</a:t>
            </a:r>
            <a:endParaRPr lang="zh-CN" altLang="en-US" dirty="0"/>
          </a:p>
          <a:p>
            <a:pPr eaLnBrk="1" hangingPunct="1"/>
            <a:r>
              <a:rPr lang="en-US" dirty="0"/>
              <a:t>ADS </a:t>
            </a:r>
            <a:r>
              <a:rPr lang="en-US" dirty="0" err="1"/>
              <a:t>1.0x</a:t>
            </a:r>
            <a:r>
              <a:rPr lang="zh-CN" altLang="en-US" dirty="0"/>
              <a:t>编译器中，此开关不存在，</a:t>
            </a:r>
            <a:r>
              <a:rPr lang="en-US" dirty="0" err="1"/>
              <a:t>armcc</a:t>
            </a:r>
            <a:r>
              <a:rPr lang="en-US" dirty="0"/>
              <a:t> (&amp;</a:t>
            </a:r>
            <a:r>
              <a:rPr lang="en-US" dirty="0" err="1"/>
              <a:t>tcc</a:t>
            </a:r>
            <a:r>
              <a:rPr lang="en-US" dirty="0"/>
              <a:t>) </a:t>
            </a:r>
            <a:r>
              <a:rPr lang="zh-CN" altLang="en-US" dirty="0"/>
              <a:t>编译时指定</a:t>
            </a:r>
            <a:r>
              <a:rPr lang="en-US" dirty="0" err="1"/>
              <a:t>LDM</a:t>
            </a:r>
            <a:r>
              <a:rPr lang="zh-CN" altLang="en-US" dirty="0"/>
              <a:t>的最大寄存器数为 </a:t>
            </a:r>
            <a:r>
              <a:rPr lang="en-US" dirty="0"/>
              <a:t>9</a:t>
            </a:r>
            <a:r>
              <a:rPr lang="zh-CN" altLang="en-US" dirty="0"/>
              <a:t>。</a:t>
            </a:r>
            <a:endParaRPr lang="zh-CN" altLang="en-US" dirty="0"/>
          </a:p>
          <a:p>
            <a:pPr eaLnBrk="1" hangingPunct="1"/>
            <a:r>
              <a:rPr lang="en-US" dirty="0"/>
              <a:t>ADS 1.1</a:t>
            </a:r>
            <a:r>
              <a:rPr lang="zh-CN" altLang="en-US" dirty="0"/>
              <a:t>编译器中，开关‘</a:t>
            </a:r>
            <a:r>
              <a:rPr lang="en-US" dirty="0"/>
              <a:t>-</a:t>
            </a:r>
            <a:r>
              <a:rPr lang="en-US" dirty="0" err="1"/>
              <a:t>split_ldm</a:t>
            </a:r>
            <a:r>
              <a:rPr lang="en-US" dirty="0"/>
              <a:t>’ </a:t>
            </a:r>
            <a:r>
              <a:rPr lang="zh-CN" altLang="en-US" dirty="0"/>
              <a:t>可减小最大寄存器数：</a:t>
            </a:r>
            <a:endParaRPr lang="zh-CN" altLang="en-US" dirty="0"/>
          </a:p>
          <a:p>
            <a:pPr eaLnBrk="1" hangingPunct="1"/>
            <a:r>
              <a:rPr lang="zh-CN" altLang="en-US" dirty="0"/>
              <a:t>	</a:t>
            </a:r>
            <a:r>
              <a:rPr lang="en-US" dirty="0"/>
              <a:t>5	</a:t>
            </a:r>
            <a:r>
              <a:rPr lang="zh-CN" altLang="en-US" dirty="0"/>
              <a:t>针对所有的 </a:t>
            </a:r>
            <a:r>
              <a:rPr lang="en-US" dirty="0" err="1"/>
              <a:t>STM</a:t>
            </a:r>
            <a:r>
              <a:rPr lang="zh-CN" altLang="en-US" dirty="0"/>
              <a:t>和不装载</a:t>
            </a:r>
            <a:r>
              <a:rPr lang="en-US" dirty="0"/>
              <a:t>PC</a:t>
            </a:r>
            <a:r>
              <a:rPr lang="zh-CN" altLang="en-US" dirty="0"/>
              <a:t>的 </a:t>
            </a:r>
            <a:r>
              <a:rPr lang="en-US" dirty="0" err="1"/>
              <a:t>LDM</a:t>
            </a:r>
            <a:r>
              <a:rPr lang="en-US" dirty="0"/>
              <a:t> </a:t>
            </a:r>
            <a:endParaRPr lang="zh-CN" altLang="en-US" dirty="0"/>
          </a:p>
          <a:p>
            <a:pPr eaLnBrk="1" hangingPunct="1"/>
            <a:r>
              <a:rPr lang="en-US" dirty="0"/>
              <a:t>	4	</a:t>
            </a:r>
            <a:r>
              <a:rPr lang="zh-CN" altLang="en-US" dirty="0"/>
              <a:t>装载</a:t>
            </a:r>
            <a:r>
              <a:rPr lang="en-US" dirty="0"/>
              <a:t>PC</a:t>
            </a:r>
            <a:r>
              <a:rPr lang="zh-CN" altLang="en-US" dirty="0"/>
              <a:t>的</a:t>
            </a:r>
            <a:r>
              <a:rPr lang="en-US" dirty="0" err="1"/>
              <a:t>LDM</a:t>
            </a:r>
            <a:r>
              <a:rPr lang="en-US" dirty="0"/>
              <a:t> </a:t>
            </a:r>
            <a:endParaRPr lang="zh-CN" altLang="en-US" dirty="0"/>
          </a:p>
          <a:p>
            <a:pPr eaLnBrk="1" hangingPunct="1"/>
            <a:r>
              <a:rPr lang="zh-CN" altLang="en-US" dirty="0"/>
              <a:t>通常此选项不需要提供， </a:t>
            </a:r>
            <a:r>
              <a:rPr lang="en-US" dirty="0"/>
              <a:t>C </a:t>
            </a:r>
            <a:r>
              <a:rPr lang="zh-CN" altLang="en-US" dirty="0"/>
              <a:t>代码仅访问快速存储设备。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特权模式下， ‘</a:t>
            </a:r>
            <a:r>
              <a:rPr lang="en-US" dirty="0"/>
              <a:t>^’</a:t>
            </a:r>
            <a:r>
              <a:rPr lang="zh-CN" altLang="en-US" dirty="0"/>
              <a:t>用于访问用户模式寄存器。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sp>
        <p:nvSpPr>
          <p:cNvPr id="201731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7463" y="795338"/>
            <a:ext cx="4284662" cy="3213100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1225" y="4360863"/>
            <a:ext cx="5035550" cy="41275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en-US"/>
              <a:t>R12</a:t>
            </a:r>
            <a:r>
              <a:rPr lang="zh-CN" altLang="en-US"/>
              <a:t>，</a:t>
            </a:r>
            <a:r>
              <a:rPr lang="en-US"/>
              <a:t>r13 </a:t>
            </a:r>
            <a:r>
              <a:rPr lang="zh-CN" altLang="en-US"/>
              <a:t>， </a:t>
            </a:r>
            <a:r>
              <a:rPr lang="en-US"/>
              <a:t>r14</a:t>
            </a:r>
            <a:r>
              <a:rPr lang="zh-CN" altLang="en-US"/>
              <a:t>用作指针，剩余的</a:t>
            </a:r>
            <a:r>
              <a:rPr lang="en-US"/>
              <a:t>r0-r11</a:t>
            </a:r>
            <a:r>
              <a:rPr lang="zh-CN" altLang="en-US"/>
              <a:t>用于块拷贝</a:t>
            </a:r>
            <a:endParaRPr lang="zh-CN" altLang="en-US"/>
          </a:p>
          <a:p>
            <a:pPr eaLnBrk="1" hangingPunct="1"/>
            <a:r>
              <a:rPr lang="zh-CN" altLang="en-US"/>
              <a:t>需要先压栈</a:t>
            </a:r>
            <a:r>
              <a:rPr lang="en-US"/>
              <a:t>r0-r12</a:t>
            </a:r>
            <a:r>
              <a:rPr lang="zh-CN" altLang="en-US"/>
              <a:t>和</a:t>
            </a:r>
            <a:r>
              <a:rPr lang="en-US"/>
              <a:t>r14</a:t>
            </a:r>
            <a:r>
              <a:rPr lang="zh-CN" altLang="en-US"/>
              <a:t>，当拷贝完成后可恢复现场。</a:t>
            </a:r>
            <a:endParaRPr lang="zh-CN" altLang="en-US"/>
          </a:p>
          <a:p>
            <a:pPr eaLnBrk="1" hangingPunct="1"/>
            <a:r>
              <a:rPr lang="zh-CN" altLang="en-US"/>
              <a:t>同样需要保存</a:t>
            </a:r>
            <a:r>
              <a:rPr lang="en-US"/>
              <a:t>r13</a:t>
            </a:r>
            <a:r>
              <a:rPr lang="zh-CN" altLang="en-US"/>
              <a:t>到存储器中的一个指定地址上，以便恢复。</a:t>
            </a:r>
            <a:endParaRPr lang="zh-CN" altLang="en-US"/>
          </a:p>
          <a:p>
            <a:pPr eaLnBrk="1" hangingPunct="1"/>
            <a:r>
              <a:rPr lang="zh-CN" altLang="en-US"/>
              <a:t>使用</a:t>
            </a:r>
            <a:r>
              <a:rPr lang="en-US"/>
              <a:t>IA</a:t>
            </a:r>
            <a:r>
              <a:rPr lang="zh-CN" altLang="en-US"/>
              <a:t>寻址模式。</a:t>
            </a:r>
            <a:endParaRPr lang="zh-CN" altLang="en-US"/>
          </a:p>
          <a:p>
            <a:pPr eaLnBrk="1" hangingPunct="1"/>
            <a:r>
              <a:rPr lang="en-US"/>
              <a:t>4 bytes/</a:t>
            </a:r>
            <a:r>
              <a:rPr lang="zh-CN" altLang="en-US"/>
              <a:t>寄存器  * </a:t>
            </a:r>
            <a:r>
              <a:rPr lang="en-US"/>
              <a:t>12 </a:t>
            </a:r>
            <a:r>
              <a:rPr lang="zh-CN" altLang="en-US"/>
              <a:t>寄存器  </a:t>
            </a:r>
            <a:r>
              <a:rPr lang="en-US"/>
              <a:t>=&gt; </a:t>
            </a:r>
            <a:r>
              <a:rPr lang="zh-CN" altLang="en-US"/>
              <a:t>每次循环</a:t>
            </a:r>
            <a:r>
              <a:rPr lang="en-US"/>
              <a:t>48 bytes</a:t>
            </a:r>
            <a:endParaRPr lang="zh-CN" altLang="en-US"/>
          </a:p>
          <a:p>
            <a:pPr eaLnBrk="1" hangingPunct="1"/>
            <a:r>
              <a:rPr lang="en-US"/>
              <a:t>LDM - 14 </a:t>
            </a:r>
            <a:r>
              <a:rPr lang="zh-CN" altLang="en-US"/>
              <a:t>周期</a:t>
            </a:r>
            <a:endParaRPr lang="zh-CN" altLang="en-US"/>
          </a:p>
          <a:p>
            <a:pPr eaLnBrk="1" hangingPunct="1"/>
            <a:r>
              <a:rPr lang="en-US"/>
              <a:t>STM - 13 </a:t>
            </a:r>
            <a:r>
              <a:rPr lang="zh-CN" altLang="en-US"/>
              <a:t>周期</a:t>
            </a:r>
            <a:endParaRPr lang="zh-CN" altLang="en-US"/>
          </a:p>
          <a:p>
            <a:pPr eaLnBrk="1" hangingPunct="1"/>
            <a:r>
              <a:rPr lang="en-US"/>
              <a:t>CMP - 1 </a:t>
            </a:r>
            <a:r>
              <a:rPr lang="zh-CN" altLang="en-US"/>
              <a:t>周期</a:t>
            </a:r>
            <a:endParaRPr lang="zh-CN" altLang="en-US"/>
          </a:p>
          <a:p>
            <a:pPr eaLnBrk="1" hangingPunct="1"/>
            <a:r>
              <a:rPr lang="en-US"/>
              <a:t>BNE - 3 </a:t>
            </a:r>
            <a:r>
              <a:rPr lang="zh-CN" altLang="en-US"/>
              <a:t>周期</a:t>
            </a:r>
            <a:endParaRPr lang="zh-CN" altLang="en-US"/>
          </a:p>
          <a:p>
            <a:pPr eaLnBrk="1" hangingPunct="1"/>
            <a:r>
              <a:rPr lang="zh-CN" altLang="en-US"/>
              <a:t>总共 </a:t>
            </a:r>
            <a:r>
              <a:rPr lang="en-US"/>
              <a:t>= 31 </a:t>
            </a:r>
            <a:r>
              <a:rPr lang="zh-CN" altLang="en-US"/>
              <a:t>周期用于搬移</a:t>
            </a:r>
            <a:r>
              <a:rPr lang="en-US"/>
              <a:t>48 bytes</a:t>
            </a:r>
            <a:endParaRPr lang="zh-CN" altLang="en-US"/>
          </a:p>
          <a:p>
            <a:pPr eaLnBrk="1" hangingPunct="1"/>
            <a:r>
              <a:rPr lang="zh-CN" altLang="en-US"/>
              <a:t>如果没有循环发生，最少需要</a:t>
            </a:r>
            <a:r>
              <a:rPr lang="en-US"/>
              <a:t>28</a:t>
            </a:r>
            <a:r>
              <a:rPr lang="zh-CN" altLang="en-US"/>
              <a:t>周期。</a:t>
            </a:r>
            <a:endParaRPr lang="zh-CN" altLang="en-US"/>
          </a:p>
          <a:p>
            <a:pPr eaLnBrk="1" hangingPunct="1"/>
            <a:r>
              <a:rPr lang="zh-CN" altLang="en-US"/>
              <a:t>注意： </a:t>
            </a:r>
            <a:r>
              <a:rPr lang="en-US"/>
              <a:t>r13</a:t>
            </a:r>
            <a:r>
              <a:rPr lang="zh-CN" altLang="en-US"/>
              <a:t>用作临时寄存器是很危险的，因为用户模式下的寄存器可能会被中断处理程序使用（比如在系统模式下），这可能会破坏程序。</a:t>
            </a:r>
            <a:endParaRPr lang="zh-CN" altLang="en-US"/>
          </a:p>
        </p:txBody>
      </p:sp>
      <p:sp>
        <p:nvSpPr>
          <p:cNvPr id="205827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7463" y="795338"/>
            <a:ext cx="4284662" cy="3213100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1225" y="4360863"/>
            <a:ext cx="5035550" cy="41275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zh-CN" altLang="en-US"/>
              <a:t>永远是最低寄存器在先。</a:t>
            </a:r>
            <a:endParaRPr lang="zh-CN" altLang="en-US"/>
          </a:p>
          <a:p>
            <a:pPr eaLnBrk="1" hangingPunct="1"/>
            <a:r>
              <a:rPr lang="zh-CN" altLang="en-US"/>
              <a:t>永远是访问存储器的低地址在先。</a:t>
            </a:r>
            <a:endParaRPr lang="zh-CN" altLang="en-US"/>
          </a:p>
          <a:p>
            <a:pPr eaLnBrk="1" hangingPunct="1"/>
            <a:r>
              <a:rPr lang="zh-CN" altLang="en-US"/>
              <a:t>采用顺序周期加快访问。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‘</a:t>
            </a:r>
            <a:r>
              <a:rPr lang="en-US"/>
              <a:t>addressing_mode’ </a:t>
            </a:r>
            <a:r>
              <a:rPr lang="zh-CN" altLang="en-US"/>
              <a:t>确定基址指针是增（</a:t>
            </a:r>
            <a:r>
              <a:rPr lang="en-US"/>
              <a:t>I</a:t>
            </a:r>
            <a:r>
              <a:rPr lang="zh-CN" altLang="en-US"/>
              <a:t>）还是减（</a:t>
            </a:r>
            <a:r>
              <a:rPr lang="en-US"/>
              <a:t>D</a:t>
            </a:r>
            <a:r>
              <a:rPr lang="zh-CN" altLang="en-US"/>
              <a:t>），基址指针地址指向的内容是访问（</a:t>
            </a:r>
            <a:r>
              <a:rPr lang="en-US"/>
              <a:t>A</a:t>
            </a:r>
            <a:r>
              <a:rPr lang="zh-CN" altLang="en-US"/>
              <a:t>）还是跳过（</a:t>
            </a:r>
            <a:r>
              <a:rPr lang="en-US"/>
              <a:t>B</a:t>
            </a:r>
            <a:r>
              <a:rPr lang="zh-CN" altLang="en-US"/>
              <a:t>）。不能加任何偏移量到基址指针上。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注意：比较 </a:t>
            </a:r>
            <a:r>
              <a:rPr lang="en-US"/>
              <a:t>LDM/STM</a:t>
            </a:r>
            <a:r>
              <a:rPr lang="zh-CN" altLang="en-US"/>
              <a:t>和 </a:t>
            </a:r>
            <a:r>
              <a:rPr lang="en-US"/>
              <a:t>LDR/STR</a:t>
            </a:r>
            <a:endParaRPr 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注意：基址指针不被装载或存储，除非是寄存器列表。</a:t>
            </a:r>
            <a:endParaRPr lang="zh-CN" altLang="en-US"/>
          </a:p>
        </p:txBody>
      </p:sp>
      <p:sp>
        <p:nvSpPr>
          <p:cNvPr id="203779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7463" y="795338"/>
            <a:ext cx="4284662" cy="3213100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CFCC65-CE67-4FA6-AA62-753292AD1E6E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3D4F4B-6535-4C8A-B410-0111FCDFE218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107058-CC60-48AB-A295-76AD6341DCB8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4E6FE6-E6F5-4FFB-A088-2B5E2F49123A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A319AA-9ED5-4489-B5FF-4337A3320A9C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B2FB5E-857F-4E4E-8B5C-14579A351E25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6A0444-263B-448A-9C2F-78CFCBC4DEAB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604EEA-D2D8-475D-A049-82F750673256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BB1C4D-69E5-4360-90D2-90084B331715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402840-8FD5-46E2-B575-EC8933435956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01061E-C92E-48F6-8A8D-8CC7E162FEB2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027" name="直接连接符 11"/>
          <p:cNvSpPr>
            <a:spLocks noChangeShapeType="1"/>
          </p:cNvSpPr>
          <p:nvPr/>
        </p:nvSpPr>
        <p:spPr bwMode="auto">
          <a:xfrm rot="5400000">
            <a:off x="3159919" y="3323432"/>
            <a:ext cx="6035675" cy="1587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028" name="等腰三角形 12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029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1030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1031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00800" y="6492875"/>
            <a:ext cx="2289175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1032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pic>
        <p:nvPicPr>
          <p:cNvPr id="1033" name="Picture 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051" name="等腰三角形 11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052" name="直接连接符 12"/>
          <p:cNvSpPr>
            <a:spLocks noChangeShapeType="1"/>
          </p:cNvSpPr>
          <p:nvPr/>
        </p:nvSpPr>
        <p:spPr bwMode="auto">
          <a:xfrm rot="5400000">
            <a:off x="3629819" y="3201194"/>
            <a:ext cx="5851525" cy="1587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053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2054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205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00800" y="6492875"/>
            <a:ext cx="2289175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cs typeface="+mn-cs"/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2056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pic>
        <p:nvPicPr>
          <p:cNvPr id="2057" name="Picture 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>
          <a:solidFill>
            <a:schemeClr val="tx2"/>
          </a:solidFill>
          <a:latin typeface="+mn-lt"/>
          <a:cs typeface="+mn-cs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938588" y="1235075"/>
            <a:ext cx="24622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5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705600" y="12954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矩形 14"/>
          <p:cNvSpPr>
            <a:spLocks noChangeArrowheads="1"/>
          </p:cNvSpPr>
          <p:nvPr/>
        </p:nvSpPr>
        <p:spPr bwMode="auto"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7" name="矩形 15"/>
          <p:cNvSpPr>
            <a:spLocks noChangeArrowheads="1"/>
          </p:cNvSpPr>
          <p:nvPr/>
        </p:nvSpPr>
        <p:spPr bwMode="auto"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>
            <a:solidFill>
              <a:schemeClr val="accent2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8" name="矩形 16"/>
          <p:cNvSpPr>
            <a:spLocks noChangeArrowheads="1"/>
          </p:cNvSpPr>
          <p:nvPr/>
        </p:nvSpPr>
        <p:spPr bwMode="auto"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9" name="矩形 17"/>
          <p:cNvSpPr>
            <a:spLocks noChangeArrowheads="1"/>
          </p:cNvSpPr>
          <p:nvPr/>
        </p:nvSpPr>
        <p:spPr bwMode="auto"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80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endParaRPr lang="zh-CN" altLang="zh-CN" sz="280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081" name="直接连接符 19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3082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3083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3084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5791200"/>
            <a:ext cx="12192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4099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4100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4101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4102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03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sp>
        <p:nvSpPr>
          <p:cNvPr id="4104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67600" y="6381750"/>
            <a:ext cx="12192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pic>
        <p:nvPicPr>
          <p:cNvPr id="4105" name="Picture 10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858000" y="3048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5123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5124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5125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5126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858000" y="3048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sp>
        <p:nvSpPr>
          <p:cNvPr id="5129" name="灯片编号占位符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fld id="{E10C2882-F426-431C-857D-8B033143955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5.xml"/><Relationship Id="rId1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171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938588" y="1235075"/>
            <a:ext cx="24622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12954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矩形 10"/>
          <p:cNvSpPr>
            <a:spLocks noChangeArrowheads="1"/>
          </p:cNvSpPr>
          <p:nvPr/>
        </p:nvSpPr>
        <p:spPr bwMode="auto"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5" name="矩形 11"/>
          <p:cNvSpPr>
            <a:spLocks noChangeArrowheads="1"/>
          </p:cNvSpPr>
          <p:nvPr/>
        </p:nvSpPr>
        <p:spPr bwMode="auto"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>
            <a:solidFill>
              <a:schemeClr val="accent2"/>
            </a:solidFill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6" name="矩形 12"/>
          <p:cNvSpPr>
            <a:spLocks noChangeArrowheads="1"/>
          </p:cNvSpPr>
          <p:nvPr/>
        </p:nvSpPr>
        <p:spPr bwMode="auto"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7" name="矩形 14"/>
          <p:cNvSpPr>
            <a:spLocks noChangeArrowheads="1"/>
          </p:cNvSpPr>
          <p:nvPr/>
        </p:nvSpPr>
        <p:spPr bwMode="auto"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8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179" name="直接连接符 28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18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00188" y="4286250"/>
            <a:ext cx="6629400" cy="809625"/>
          </a:xfrm>
        </p:spPr>
        <p:txBody>
          <a:bodyPr/>
          <a:lstStyle/>
          <a:p>
            <a:pPr algn="ctr" eaLnBrk="1" hangingPunct="1"/>
            <a:r>
              <a:rPr lang="en-US" altLang="zh-CN" sz="2800"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rPr>
              <a:t>arm</a:t>
            </a:r>
            <a:r>
              <a:rPr lang="zh-CN" altLang="en-US" sz="2800"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rPr>
              <a:t>体系结构</a:t>
            </a:r>
            <a:br>
              <a:rPr lang="zh-CN" sz="2800"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rPr>
            </a:br>
            <a:endParaRPr lang="zh-CN" sz="2200">
              <a:latin typeface="黑体" panose="02010609060101010101" pitchFamily="2" charset="-122"/>
              <a:ea typeface="黑体" panose="02010609060101010101" pitchFamily="2" charset="-122"/>
              <a:sym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92514" name="Rectangle 2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2515" name="Rectangle 3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2518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dirty="0"/>
              <a:t>单寄存器数据传送</a:t>
            </a:r>
            <a:endParaRPr lang="zh-CN" dirty="0"/>
          </a:p>
        </p:txBody>
      </p:sp>
      <p:sp>
        <p:nvSpPr>
          <p:cNvPr id="1925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548005" lvl="1" indent="-271780" algn="l" eaLnBrk="1" hangingPunct="1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      </a:t>
            </a:r>
            <a:r>
              <a:rPr lang="en-US" sz="2000" dirty="0">
                <a:solidFill>
                  <a:schemeClr val="tx1"/>
                </a:solidFill>
              </a:rPr>
              <a:t>Word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548005" lvl="1" indent="-271780" algn="l" eaLnBrk="1" hangingPunct="1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LDRB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STRB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Byte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548005" lvl="1" indent="-271780" algn="l" eaLnBrk="1" hangingPunct="1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LDRH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STRH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Halfword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548005" lvl="1" indent="-271780" algn="l" eaLnBrk="1" hangingPunct="1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LDRSB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	</a:t>
            </a:r>
            <a:r>
              <a:rPr lang="zh-CN" altLang="en-US" sz="2000" dirty="0" smtClean="0">
                <a:solidFill>
                  <a:schemeClr val="tx1"/>
                </a:solidFill>
              </a:rPr>
              <a:t>带</a:t>
            </a:r>
            <a:r>
              <a:rPr lang="zh-CN" altLang="en-US" sz="2000" dirty="0">
                <a:solidFill>
                  <a:schemeClr val="tx1"/>
                </a:solidFill>
              </a:rPr>
              <a:t>符号的</a:t>
            </a:r>
            <a:r>
              <a:rPr lang="en-US" sz="2000" dirty="0">
                <a:solidFill>
                  <a:schemeClr val="tx1"/>
                </a:solidFill>
              </a:rPr>
              <a:t>byte load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548005" lvl="1" indent="-271780" algn="l" eaLnBrk="1" hangingPunct="1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LDRSH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	</a:t>
            </a:r>
            <a:r>
              <a:rPr lang="zh-CN" altLang="en-US" sz="2000" dirty="0" smtClean="0">
                <a:solidFill>
                  <a:schemeClr val="tx1"/>
                </a:solidFill>
              </a:rPr>
              <a:t>带</a:t>
            </a:r>
            <a:r>
              <a:rPr lang="zh-CN" altLang="en-US" sz="2000" dirty="0">
                <a:solidFill>
                  <a:schemeClr val="tx1"/>
                </a:solidFill>
              </a:rPr>
              <a:t>符号的</a:t>
            </a:r>
            <a:r>
              <a:rPr lang="en-US" sz="2000" dirty="0" err="1">
                <a:solidFill>
                  <a:schemeClr val="tx1"/>
                </a:solidFill>
              </a:rPr>
              <a:t>halfword</a:t>
            </a:r>
            <a:r>
              <a:rPr lang="en-US" sz="2000" dirty="0">
                <a:solidFill>
                  <a:schemeClr val="tx1"/>
                </a:solidFill>
              </a:rPr>
              <a:t> load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endParaRPr lang="zh-CN" altLang="en-US" sz="2000" dirty="0">
              <a:solidFill>
                <a:schemeClr val="tx1"/>
              </a:solidFill>
            </a:endParaRPr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 dirty="0"/>
              <a:t>存储器系统必须支持所有访问宽度</a:t>
            </a:r>
            <a:endParaRPr lang="zh-CN" altLang="en-US" sz="2000" dirty="0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endParaRPr lang="zh-CN" altLang="en-US" sz="2000" dirty="0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 dirty="0"/>
              <a:t>语法：</a:t>
            </a:r>
            <a:endParaRPr lang="zh-CN" altLang="en-US" sz="2000" dirty="0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LDR</a:t>
            </a:r>
            <a:r>
              <a:rPr lang="en-US" sz="2000" dirty="0">
                <a:solidFill>
                  <a:schemeClr val="tx1"/>
                </a:solidFill>
              </a:rPr>
              <a:t>{&lt;</a:t>
            </a:r>
            <a:r>
              <a:rPr lang="en-US" sz="2000" dirty="0" err="1">
                <a:solidFill>
                  <a:schemeClr val="tx1"/>
                </a:solidFill>
              </a:rPr>
              <a:t>cond</a:t>
            </a:r>
            <a:r>
              <a:rPr lang="en-US" sz="2000" dirty="0">
                <a:solidFill>
                  <a:schemeClr val="tx1"/>
                </a:solidFill>
              </a:rPr>
              <a:t>&gt;}{&lt;size&gt;} Rd, &lt;address&gt;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STR</a:t>
            </a:r>
            <a:r>
              <a:rPr lang="en-US" sz="2000" dirty="0">
                <a:solidFill>
                  <a:schemeClr val="tx1"/>
                </a:solidFill>
              </a:rPr>
              <a:t>{&lt;</a:t>
            </a:r>
            <a:r>
              <a:rPr lang="en-US" sz="2000" dirty="0" err="1">
                <a:solidFill>
                  <a:schemeClr val="tx1"/>
                </a:solidFill>
              </a:rPr>
              <a:t>cond</a:t>
            </a:r>
            <a:r>
              <a:rPr lang="en-US" sz="2000" dirty="0">
                <a:solidFill>
                  <a:schemeClr val="tx1"/>
                </a:solidFill>
              </a:rPr>
              <a:t>&gt;}{&lt;size&gt;} Rd, &lt;address&gt;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endParaRPr lang="zh-CN" altLang="en-US" sz="2000" dirty="0">
              <a:solidFill>
                <a:schemeClr val="tx1"/>
              </a:solidFill>
            </a:endParaRPr>
          </a:p>
          <a:p>
            <a:pPr marL="548005" lvl="1" indent="-271780" algn="l" eaLnBrk="1" hangingPunct="1"/>
            <a:r>
              <a:rPr lang="en-US" sz="2000" dirty="0">
                <a:solidFill>
                  <a:schemeClr val="tx1"/>
                </a:solidFill>
              </a:rPr>
              <a:t>e.g.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LDREQB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635" y="5419725"/>
            <a:ext cx="6779260" cy="7099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15" y="1219200"/>
            <a:ext cx="4820285" cy="3435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15" y="1801495"/>
            <a:ext cx="4725670" cy="3987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94562" name="Rectangle 2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4563" name="Rectangle 3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456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8229600" cy="9906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/>
              <a:t> </a:t>
            </a:r>
            <a:r>
              <a:rPr lang="zh-CN" altLang="en-US"/>
              <a:t>地址访问</a:t>
            </a:r>
            <a:endParaRPr lang="zh-CN" altLang="en-US"/>
          </a:p>
        </p:txBody>
      </p:sp>
      <p:sp>
        <p:nvSpPr>
          <p:cNvPr id="1945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158163" cy="4953000"/>
          </a:xfrm>
        </p:spPr>
        <p:txBody>
          <a:bodyPr lIns="92075" tIns="46038" rIns="92075" bIns="46038" anchor="ctr" anchorCtr="1"/>
          <a:lstStyle/>
          <a:p>
            <a:pPr marL="342900" indent="-342900" algn="l" eaLnBrk="1" hangingPunct="1">
              <a:buFont typeface="Wingdings 3" panose="05040102010807070707" pitchFamily="18" charset="2"/>
              <a:buChar char=""/>
            </a:pPr>
            <a:r>
              <a:rPr lang="en-US" sz="2000"/>
              <a:t>LDR/STR</a:t>
            </a:r>
            <a:r>
              <a:rPr lang="zh-CN" altLang="en-US" sz="2000"/>
              <a:t>访问的地址由基址寄存器加上偏移量来产生。</a:t>
            </a:r>
            <a:endParaRPr lang="zh-CN" altLang="en-US" sz="2000"/>
          </a:p>
          <a:p>
            <a:pPr marL="342900" indent="-34290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针对</a:t>
            </a:r>
            <a:r>
              <a:rPr lang="en-US" sz="2000"/>
              <a:t>word</a:t>
            </a:r>
            <a:r>
              <a:rPr lang="zh-CN" altLang="en-US" sz="2000"/>
              <a:t>和无符号</a:t>
            </a:r>
            <a:r>
              <a:rPr lang="en-US" sz="2000"/>
              <a:t>byte </a:t>
            </a:r>
            <a:r>
              <a:rPr lang="zh-CN" altLang="en-US" sz="2000"/>
              <a:t>的访问</a:t>
            </a:r>
            <a:r>
              <a:rPr lang="en-US" sz="2000"/>
              <a:t>, </a:t>
            </a:r>
            <a:r>
              <a:rPr lang="zh-CN" altLang="en-US" sz="2000"/>
              <a:t>偏移量可以是：</a:t>
            </a:r>
            <a:endParaRPr lang="zh-CN" altLang="en-US" sz="2000"/>
          </a:p>
          <a:p>
            <a:pPr marL="704850" lvl="1" indent="-2476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>
                <a:solidFill>
                  <a:schemeClr val="tx1"/>
                </a:solidFill>
              </a:rPr>
              <a:t>一个无符号</a:t>
            </a:r>
            <a:r>
              <a:rPr lang="en-US" sz="2000">
                <a:solidFill>
                  <a:schemeClr val="tx1"/>
                </a:solidFill>
              </a:rPr>
              <a:t>12-bit</a:t>
            </a:r>
            <a:r>
              <a:rPr lang="zh-CN" altLang="en-US" sz="2000">
                <a:solidFill>
                  <a:schemeClr val="tx1"/>
                </a:solidFill>
              </a:rPr>
              <a:t>立即数 </a:t>
            </a:r>
            <a:r>
              <a:rPr lang="en-US" sz="2000">
                <a:solidFill>
                  <a:schemeClr val="tx1"/>
                </a:solidFill>
              </a:rPr>
              <a:t>(</a:t>
            </a:r>
            <a:r>
              <a:rPr lang="zh-CN" altLang="en-US" sz="2000">
                <a:solidFill>
                  <a:schemeClr val="tx1"/>
                </a:solidFill>
              </a:rPr>
              <a:t>如 </a:t>
            </a:r>
            <a:r>
              <a:rPr lang="en-US" sz="2000">
                <a:solidFill>
                  <a:schemeClr val="tx1"/>
                </a:solidFill>
              </a:rPr>
              <a:t>0 - 4095 bytes).</a:t>
            </a:r>
            <a:br>
              <a:rPr lang="zh-CN" altLang="en-US" sz="2000">
                <a:solidFill>
                  <a:schemeClr val="tx1"/>
                </a:solidFill>
              </a:rPr>
            </a:b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LDR r0,[r1,#8]</a:t>
            </a:r>
            <a:endParaRPr lang="en-US" sz="2000">
              <a:solidFill>
                <a:schemeClr val="tx1"/>
              </a:solidFill>
            </a:endParaRPr>
          </a:p>
          <a:p>
            <a:pPr marL="704850" lvl="1" indent="-2476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>
                <a:solidFill>
                  <a:schemeClr val="tx1"/>
                </a:solidFill>
              </a:rPr>
              <a:t>一个寄存器，或再加上移位（由立即数指定）</a:t>
            </a:r>
            <a:br>
              <a:rPr lang="zh-CN" altLang="en-US" sz="2000">
                <a:solidFill>
                  <a:schemeClr val="tx1"/>
                </a:solidFill>
              </a:rPr>
            </a:b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LDR r0,[r1,r2]</a:t>
            </a:r>
            <a:b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LDR r0,[r1,r2,LSL#2]</a:t>
            </a:r>
            <a:endParaRPr lang="zh-CN" altLang="en-US" sz="2000" b="1">
              <a:solidFill>
                <a:schemeClr val="tx1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342900" indent="-34290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可以是从基址寄存器上加或减去偏移量</a:t>
            </a:r>
            <a:r>
              <a:rPr lang="en-US" sz="2000"/>
              <a:t>:</a:t>
            </a:r>
            <a:br>
              <a:rPr lang="zh-CN" altLang="en-US" sz="2000"/>
            </a:br>
            <a:r>
              <a:rPr lang="en-US" sz="2000"/>
              <a:t>	</a:t>
            </a:r>
            <a:r>
              <a:rPr lang="en-US" sz="2000">
                <a:latin typeface="Courier New" panose="02070309020205020404" pitchFamily="49" charset="0"/>
                <a:sym typeface="Courier New" panose="02070309020205020404" pitchFamily="49" charset="0"/>
              </a:rPr>
              <a:t>LDR r0,[r1,#-8]</a:t>
            </a:r>
            <a:br>
              <a:rPr lang="zh-CN" altLang="en-US" sz="2000"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sym typeface="Courier New" panose="02070309020205020404" pitchFamily="49" charset="0"/>
              </a:rPr>
              <a:t>	LDR r0,[r1,-r2]</a:t>
            </a:r>
            <a:br>
              <a:rPr lang="zh-CN" altLang="en-US" sz="2000"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sym typeface="Courier New" panose="02070309020205020404" pitchFamily="49" charset="0"/>
              </a:rPr>
              <a:t>	LDR r0,[r1,-r2,LSL#2]</a:t>
            </a:r>
            <a:endParaRPr lang="zh-CN" altLang="en-US" sz="200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342900" indent="-34290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对于</a:t>
            </a:r>
            <a:r>
              <a:rPr lang="en-US" sz="2000"/>
              <a:t>halfword</a:t>
            </a:r>
            <a:r>
              <a:rPr lang="zh-CN" altLang="en-US" sz="2000"/>
              <a:t>和带符号的</a:t>
            </a:r>
            <a:r>
              <a:rPr lang="en-US" sz="2000"/>
              <a:t>halfword / byte, </a:t>
            </a:r>
            <a:r>
              <a:rPr lang="zh-CN" altLang="en-US" sz="2000"/>
              <a:t>偏移量可以是</a:t>
            </a:r>
            <a:r>
              <a:rPr lang="en-US" sz="2000"/>
              <a:t>:</a:t>
            </a:r>
            <a:endParaRPr lang="zh-CN" altLang="en-US" sz="2000"/>
          </a:p>
          <a:p>
            <a:pPr marL="704850" lvl="1" indent="-2476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>
                <a:solidFill>
                  <a:schemeClr val="tx1"/>
                </a:solidFill>
              </a:rPr>
              <a:t>一个无符号</a:t>
            </a:r>
            <a:r>
              <a:rPr lang="en-US" sz="2000">
                <a:solidFill>
                  <a:schemeClr val="tx1"/>
                </a:solidFill>
              </a:rPr>
              <a:t>8 bit </a:t>
            </a:r>
            <a:r>
              <a:rPr lang="zh-CN" altLang="en-US" sz="2000">
                <a:solidFill>
                  <a:schemeClr val="tx1"/>
                </a:solidFill>
              </a:rPr>
              <a:t>立即数 </a:t>
            </a:r>
            <a:r>
              <a:rPr lang="en-US" sz="2000">
                <a:solidFill>
                  <a:schemeClr val="tx1"/>
                </a:solidFill>
              </a:rPr>
              <a:t>(</a:t>
            </a:r>
            <a:r>
              <a:rPr lang="zh-CN" altLang="en-US" sz="2000">
                <a:solidFill>
                  <a:schemeClr val="tx1"/>
                </a:solidFill>
              </a:rPr>
              <a:t>如 </a:t>
            </a:r>
            <a:r>
              <a:rPr lang="en-US" sz="2000">
                <a:solidFill>
                  <a:schemeClr val="tx1"/>
                </a:solidFill>
              </a:rPr>
              <a:t>0-255 bytes).</a:t>
            </a:r>
            <a:endParaRPr lang="zh-CN" altLang="en-US" sz="2000">
              <a:solidFill>
                <a:schemeClr val="tx1"/>
              </a:solidFill>
            </a:endParaRPr>
          </a:p>
          <a:p>
            <a:pPr marL="704850" lvl="1" indent="-2476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>
                <a:solidFill>
                  <a:schemeClr val="tx1"/>
                </a:solidFill>
              </a:rPr>
              <a:t>一个寄存器 </a:t>
            </a:r>
            <a:r>
              <a:rPr lang="en-US" sz="2000">
                <a:solidFill>
                  <a:schemeClr val="tx1"/>
                </a:solidFill>
              </a:rPr>
              <a:t>(</a:t>
            </a:r>
            <a:r>
              <a:rPr lang="zh-CN" altLang="en-US" sz="2000">
                <a:solidFill>
                  <a:schemeClr val="tx1"/>
                </a:solidFill>
              </a:rPr>
              <a:t>不能有偏移操作</a:t>
            </a:r>
            <a:r>
              <a:rPr lang="en-US" sz="2000">
                <a:solidFill>
                  <a:schemeClr val="tx1"/>
                </a:solidFill>
              </a:rPr>
              <a:t>)</a:t>
            </a:r>
            <a:r>
              <a:rPr lang="zh-CN" altLang="en-US" sz="2000">
                <a:solidFill>
                  <a:schemeClr val="tx1"/>
                </a:solidFill>
              </a:rPr>
              <a:t>。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可选择采用</a:t>
            </a:r>
            <a:r>
              <a:rPr lang="en-US" sz="2000" i="1"/>
              <a:t>pre-indexed</a:t>
            </a:r>
            <a:r>
              <a:rPr lang="zh-CN" altLang="en-US" sz="2000"/>
              <a:t>或</a:t>
            </a:r>
            <a:r>
              <a:rPr lang="en-US" sz="2000" i="1"/>
              <a:t>post-indexed</a:t>
            </a:r>
            <a:r>
              <a:rPr lang="zh-CN" altLang="en-US" sz="2000"/>
              <a:t>方式寻址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96610" name="Rectangle 2"/>
          <p:cNvSpPr>
            <a:spLocks noChangeArrowheads="1"/>
          </p:cNvSpPr>
          <p:nvPr/>
        </p:nvSpPr>
        <p:spPr bwMode="auto">
          <a:xfrm>
            <a:off x="5032375" y="1854200"/>
            <a:ext cx="884238" cy="3127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0x5</a:t>
            </a:r>
            <a:endParaRPr lang="zh-CN" altLang="en-US"/>
          </a:p>
        </p:txBody>
      </p:sp>
      <p:sp>
        <p:nvSpPr>
          <p:cNvPr id="196611" name="Rectangle 3"/>
          <p:cNvSpPr>
            <a:spLocks noChangeArrowheads="1"/>
          </p:cNvSpPr>
          <p:nvPr/>
        </p:nvSpPr>
        <p:spPr bwMode="auto">
          <a:xfrm>
            <a:off x="5029200" y="5407025"/>
            <a:ext cx="885825" cy="3127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sym typeface="Times New Roman" panose="02020603050405020304" pitchFamily="18" charset="0"/>
              </a:rPr>
              <a:t>0x5</a:t>
            </a:r>
            <a:endParaRPr lang="zh-CN" altLang="en-US"/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1411288" y="2628900"/>
            <a:ext cx="868362" cy="292100"/>
          </a:xfrm>
          <a:prstGeom prst="rect">
            <a:avLst/>
          </a:prstGeom>
          <a:solidFill>
            <a:schemeClr val="tx2"/>
          </a:solidFill>
          <a:ln w="254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1331913" y="2297113"/>
            <a:ext cx="1065212" cy="312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r1</a:t>
            </a:r>
            <a:endParaRPr lang="zh-CN" altLang="en-US"/>
          </a:p>
        </p:txBody>
      </p:sp>
      <p:sp>
        <p:nvSpPr>
          <p:cNvPr id="196614" name="Rectangle 6"/>
          <p:cNvSpPr>
            <a:spLocks noChangeArrowheads="1"/>
          </p:cNvSpPr>
          <p:nvPr/>
        </p:nvSpPr>
        <p:spPr bwMode="auto">
          <a:xfrm>
            <a:off x="1408113" y="2635250"/>
            <a:ext cx="884237" cy="312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sym typeface="Times New Roman" panose="02020603050405020304" pitchFamily="18" charset="0"/>
              </a:rPr>
              <a:t>0x200</a:t>
            </a:r>
            <a:endParaRPr lang="zh-CN" altLang="en-US"/>
          </a:p>
        </p:txBody>
      </p:sp>
      <p:sp>
        <p:nvSpPr>
          <p:cNvPr id="196615" name="Rectangle 7"/>
          <p:cNvSpPr>
            <a:spLocks noChangeArrowheads="1"/>
          </p:cNvSpPr>
          <p:nvPr/>
        </p:nvSpPr>
        <p:spPr bwMode="auto">
          <a:xfrm>
            <a:off x="314325" y="2500313"/>
            <a:ext cx="1065213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基址</a:t>
            </a:r>
            <a:br>
              <a:rPr lang="zh-CN" alt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</a:br>
            <a:r>
              <a:rPr lang="zh-CN" alt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寄存器</a:t>
            </a:r>
            <a:endParaRPr lang="zh-CN" altLang="en-US"/>
          </a:p>
        </p:txBody>
      </p:sp>
      <p:sp>
        <p:nvSpPr>
          <p:cNvPr id="196616" name="Line 8"/>
          <p:cNvSpPr>
            <a:spLocks noChangeShapeType="1"/>
          </p:cNvSpPr>
          <p:nvPr/>
        </p:nvSpPr>
        <p:spPr bwMode="auto">
          <a:xfrm>
            <a:off x="2492375" y="2838450"/>
            <a:ext cx="17399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17" name="Line 9"/>
          <p:cNvSpPr>
            <a:spLocks noChangeShapeType="1"/>
          </p:cNvSpPr>
          <p:nvPr/>
        </p:nvSpPr>
        <p:spPr bwMode="auto">
          <a:xfrm>
            <a:off x="5468938" y="1295400"/>
            <a:ext cx="1587" cy="539750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sysDot"/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18" name="Rectangle 10"/>
          <p:cNvSpPr>
            <a:spLocks noChangeArrowheads="1"/>
          </p:cNvSpPr>
          <p:nvPr/>
        </p:nvSpPr>
        <p:spPr bwMode="auto">
          <a:xfrm>
            <a:off x="5029200" y="2135188"/>
            <a:ext cx="881063" cy="271462"/>
          </a:xfrm>
          <a:prstGeom prst="rect">
            <a:avLst/>
          </a:prstGeom>
          <a:solidFill>
            <a:srgbClr val="C0C0C0"/>
          </a:solidFill>
          <a:ln w="127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19" name="Rectangle 11"/>
          <p:cNvSpPr>
            <a:spLocks noChangeArrowheads="1"/>
          </p:cNvSpPr>
          <p:nvPr/>
        </p:nvSpPr>
        <p:spPr bwMode="auto">
          <a:xfrm>
            <a:off x="5029200" y="1860550"/>
            <a:ext cx="881063" cy="276225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20" name="Rectangle 12"/>
          <p:cNvSpPr>
            <a:spLocks noChangeArrowheads="1"/>
          </p:cNvSpPr>
          <p:nvPr/>
        </p:nvSpPr>
        <p:spPr bwMode="auto">
          <a:xfrm>
            <a:off x="5029200" y="2678113"/>
            <a:ext cx="881063" cy="273050"/>
          </a:xfrm>
          <a:prstGeom prst="rect">
            <a:avLst/>
          </a:prstGeom>
          <a:solidFill>
            <a:srgbClr val="C0C0C0"/>
          </a:solidFill>
          <a:ln w="127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21" name="Rectangle 13"/>
          <p:cNvSpPr>
            <a:spLocks noChangeArrowheads="1"/>
          </p:cNvSpPr>
          <p:nvPr/>
        </p:nvSpPr>
        <p:spPr bwMode="auto">
          <a:xfrm>
            <a:off x="5029200" y="2405063"/>
            <a:ext cx="881063" cy="276225"/>
          </a:xfrm>
          <a:prstGeom prst="rect">
            <a:avLst/>
          </a:prstGeom>
          <a:solidFill>
            <a:srgbClr val="C0C0C0"/>
          </a:solidFill>
          <a:ln w="127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22" name="Line 14"/>
          <p:cNvSpPr>
            <a:spLocks noChangeShapeType="1"/>
          </p:cNvSpPr>
          <p:nvPr/>
        </p:nvSpPr>
        <p:spPr bwMode="auto">
          <a:xfrm>
            <a:off x="5468938" y="2982913"/>
            <a:ext cx="1587" cy="541337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sysDot"/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23" name="Rectangle 15"/>
          <p:cNvSpPr>
            <a:spLocks noChangeArrowheads="1"/>
          </p:cNvSpPr>
          <p:nvPr/>
        </p:nvSpPr>
        <p:spPr bwMode="auto">
          <a:xfrm>
            <a:off x="4127500" y="2722563"/>
            <a:ext cx="885825" cy="284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0x200</a:t>
            </a:r>
            <a:endParaRPr lang="zh-CN" altLang="en-US"/>
          </a:p>
        </p:txBody>
      </p:sp>
      <p:sp>
        <p:nvSpPr>
          <p:cNvPr id="196624" name="Rectangle 16"/>
          <p:cNvSpPr>
            <a:spLocks noChangeArrowheads="1"/>
          </p:cNvSpPr>
          <p:nvPr/>
        </p:nvSpPr>
        <p:spPr bwMode="auto">
          <a:xfrm>
            <a:off x="6846888" y="1801813"/>
            <a:ext cx="868362" cy="290512"/>
          </a:xfrm>
          <a:prstGeom prst="rect">
            <a:avLst/>
          </a:prstGeom>
          <a:solidFill>
            <a:schemeClr val="tx2"/>
          </a:solidFill>
          <a:ln w="254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25" name="Rectangle 17"/>
          <p:cNvSpPr>
            <a:spLocks noChangeArrowheads="1"/>
          </p:cNvSpPr>
          <p:nvPr/>
        </p:nvSpPr>
        <p:spPr bwMode="auto">
          <a:xfrm>
            <a:off x="6767513" y="1470025"/>
            <a:ext cx="1065212" cy="312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r0</a:t>
            </a:r>
            <a:endParaRPr lang="zh-CN" altLang="en-US"/>
          </a:p>
        </p:txBody>
      </p:sp>
      <p:sp>
        <p:nvSpPr>
          <p:cNvPr id="196626" name="Rectangle 18"/>
          <p:cNvSpPr>
            <a:spLocks noChangeArrowheads="1"/>
          </p:cNvSpPr>
          <p:nvPr/>
        </p:nvSpPr>
        <p:spPr bwMode="auto">
          <a:xfrm>
            <a:off x="6843713" y="1808163"/>
            <a:ext cx="884237" cy="312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sym typeface="Times New Roman" panose="02020603050405020304" pitchFamily="18" charset="0"/>
              </a:rPr>
              <a:t>0x5</a:t>
            </a:r>
            <a:endParaRPr lang="zh-CN" altLang="en-US"/>
          </a:p>
        </p:txBody>
      </p:sp>
      <p:sp>
        <p:nvSpPr>
          <p:cNvPr id="196627" name="Rectangle 19"/>
          <p:cNvSpPr>
            <a:spLocks noChangeArrowheads="1"/>
          </p:cNvSpPr>
          <p:nvPr/>
        </p:nvSpPr>
        <p:spPr bwMode="auto">
          <a:xfrm>
            <a:off x="7764463" y="1585913"/>
            <a:ext cx="1065212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源寄存器</a:t>
            </a:r>
            <a:br>
              <a:rPr lang="zh-CN" alt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</a:br>
            <a:r>
              <a:rPr 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for STR</a:t>
            </a:r>
            <a:endParaRPr lang="zh-CN" altLang="en-US"/>
          </a:p>
        </p:txBody>
      </p:sp>
      <p:sp>
        <p:nvSpPr>
          <p:cNvPr id="196628" name="Line 20"/>
          <p:cNvSpPr>
            <a:spLocks noChangeShapeType="1"/>
          </p:cNvSpPr>
          <p:nvPr/>
        </p:nvSpPr>
        <p:spPr bwMode="auto">
          <a:xfrm>
            <a:off x="6019800" y="1981200"/>
            <a:ext cx="685800" cy="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29" name="Rectangle 21"/>
          <p:cNvSpPr>
            <a:spLocks noChangeArrowheads="1"/>
          </p:cNvSpPr>
          <p:nvPr/>
        </p:nvSpPr>
        <p:spPr bwMode="auto">
          <a:xfrm>
            <a:off x="2619375" y="1847850"/>
            <a:ext cx="868363" cy="293688"/>
          </a:xfrm>
          <a:prstGeom prst="rect">
            <a:avLst/>
          </a:prstGeom>
          <a:solidFill>
            <a:schemeClr val="tx2"/>
          </a:solidFill>
          <a:ln w="254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30" name="Rectangle 22"/>
          <p:cNvSpPr>
            <a:spLocks noChangeArrowheads="1"/>
          </p:cNvSpPr>
          <p:nvPr/>
        </p:nvSpPr>
        <p:spPr bwMode="auto">
          <a:xfrm>
            <a:off x="2520950" y="1517650"/>
            <a:ext cx="1065213" cy="312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偏移量</a:t>
            </a:r>
            <a:endParaRPr lang="zh-CN" altLang="en-US"/>
          </a:p>
        </p:txBody>
      </p:sp>
      <p:sp>
        <p:nvSpPr>
          <p:cNvPr id="196631" name="Rectangle 23"/>
          <p:cNvSpPr>
            <a:spLocks noChangeArrowheads="1"/>
          </p:cNvSpPr>
          <p:nvPr/>
        </p:nvSpPr>
        <p:spPr bwMode="auto">
          <a:xfrm>
            <a:off x="2635250" y="1854200"/>
            <a:ext cx="884238" cy="312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sym typeface="Times New Roman" panose="02020603050405020304" pitchFamily="18" charset="0"/>
              </a:rPr>
              <a:t>12</a:t>
            </a:r>
            <a:endParaRPr lang="zh-CN" altLang="en-US"/>
          </a:p>
        </p:txBody>
      </p:sp>
      <p:sp>
        <p:nvSpPr>
          <p:cNvPr id="196632" name="Rectangle 24"/>
          <p:cNvSpPr>
            <a:spLocks noChangeArrowheads="1"/>
          </p:cNvSpPr>
          <p:nvPr/>
        </p:nvSpPr>
        <p:spPr bwMode="auto">
          <a:xfrm>
            <a:off x="4117975" y="1874838"/>
            <a:ext cx="885825" cy="284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0x20c</a:t>
            </a:r>
            <a:endParaRPr lang="zh-CN" altLang="en-US"/>
          </a:p>
        </p:txBody>
      </p:sp>
      <p:sp>
        <p:nvSpPr>
          <p:cNvPr id="196633" name="Line 25"/>
          <p:cNvSpPr>
            <a:spLocks noChangeShapeType="1"/>
          </p:cNvSpPr>
          <p:nvPr/>
        </p:nvSpPr>
        <p:spPr bwMode="auto">
          <a:xfrm flipV="1">
            <a:off x="3071813" y="2268538"/>
            <a:ext cx="1587" cy="57943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34" name="Line 26"/>
          <p:cNvSpPr>
            <a:spLocks noChangeShapeType="1"/>
          </p:cNvSpPr>
          <p:nvPr/>
        </p:nvSpPr>
        <p:spPr bwMode="auto">
          <a:xfrm>
            <a:off x="3614738" y="2019300"/>
            <a:ext cx="674687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35" name="Rectangle 27"/>
          <p:cNvSpPr>
            <a:spLocks noChangeArrowheads="1"/>
          </p:cNvSpPr>
          <p:nvPr/>
        </p:nvSpPr>
        <p:spPr bwMode="auto">
          <a:xfrm>
            <a:off x="1449388" y="5540375"/>
            <a:ext cx="876300" cy="301625"/>
          </a:xfrm>
          <a:prstGeom prst="rect">
            <a:avLst/>
          </a:prstGeom>
          <a:solidFill>
            <a:schemeClr val="tx2"/>
          </a:solidFill>
          <a:ln w="254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36" name="Rectangle 28"/>
          <p:cNvSpPr>
            <a:spLocks noChangeArrowheads="1"/>
          </p:cNvSpPr>
          <p:nvPr/>
        </p:nvSpPr>
        <p:spPr bwMode="auto">
          <a:xfrm>
            <a:off x="1374775" y="5202238"/>
            <a:ext cx="1065213" cy="312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r1</a:t>
            </a:r>
            <a:endParaRPr lang="zh-CN" altLang="en-US"/>
          </a:p>
        </p:txBody>
      </p:sp>
      <p:sp>
        <p:nvSpPr>
          <p:cNvPr id="196637" name="Rectangle 29"/>
          <p:cNvSpPr>
            <a:spLocks noChangeArrowheads="1"/>
          </p:cNvSpPr>
          <p:nvPr/>
        </p:nvSpPr>
        <p:spPr bwMode="auto">
          <a:xfrm>
            <a:off x="1450975" y="5548313"/>
            <a:ext cx="884238" cy="312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sym typeface="Times New Roman" panose="02020603050405020304" pitchFamily="18" charset="0"/>
              </a:rPr>
              <a:t>0x200</a:t>
            </a:r>
            <a:endParaRPr lang="zh-CN" altLang="en-US"/>
          </a:p>
        </p:txBody>
      </p:sp>
      <p:sp>
        <p:nvSpPr>
          <p:cNvPr id="196638" name="Rectangle 30"/>
          <p:cNvSpPr>
            <a:spLocks noChangeArrowheads="1"/>
          </p:cNvSpPr>
          <p:nvPr/>
        </p:nvSpPr>
        <p:spPr bwMode="auto">
          <a:xfrm>
            <a:off x="457200" y="5180013"/>
            <a:ext cx="1065213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原基址</a:t>
            </a:r>
            <a:br>
              <a:rPr lang="zh-CN" alt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</a:br>
            <a:r>
              <a:rPr lang="zh-CN" alt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寄存器</a:t>
            </a:r>
            <a:endParaRPr lang="zh-CN" altLang="en-US"/>
          </a:p>
        </p:txBody>
      </p:sp>
      <p:sp>
        <p:nvSpPr>
          <p:cNvPr id="196639" name="Line 31"/>
          <p:cNvSpPr>
            <a:spLocks noChangeShapeType="1"/>
          </p:cNvSpPr>
          <p:nvPr/>
        </p:nvSpPr>
        <p:spPr bwMode="auto">
          <a:xfrm>
            <a:off x="2422525" y="5637213"/>
            <a:ext cx="1828800" cy="158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40" name="Rectangle 32"/>
          <p:cNvSpPr>
            <a:spLocks noChangeArrowheads="1"/>
          </p:cNvSpPr>
          <p:nvPr/>
        </p:nvSpPr>
        <p:spPr bwMode="auto">
          <a:xfrm>
            <a:off x="5029200" y="4886325"/>
            <a:ext cx="889000" cy="279400"/>
          </a:xfrm>
          <a:prstGeom prst="rect">
            <a:avLst/>
          </a:prstGeom>
          <a:solidFill>
            <a:srgbClr val="C0C0C0"/>
          </a:solidFill>
          <a:ln w="127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41" name="Rectangle 33"/>
          <p:cNvSpPr>
            <a:spLocks noChangeArrowheads="1"/>
          </p:cNvSpPr>
          <p:nvPr/>
        </p:nvSpPr>
        <p:spPr bwMode="auto">
          <a:xfrm>
            <a:off x="5029200" y="4602163"/>
            <a:ext cx="889000" cy="284162"/>
          </a:xfrm>
          <a:prstGeom prst="rect">
            <a:avLst/>
          </a:prstGeom>
          <a:solidFill>
            <a:srgbClr val="C0C0C0"/>
          </a:solidFill>
          <a:ln w="127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42" name="Rectangle 34"/>
          <p:cNvSpPr>
            <a:spLocks noChangeArrowheads="1"/>
          </p:cNvSpPr>
          <p:nvPr/>
        </p:nvSpPr>
        <p:spPr bwMode="auto">
          <a:xfrm>
            <a:off x="5029200" y="5432425"/>
            <a:ext cx="889000" cy="282575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43" name="Rectangle 35"/>
          <p:cNvSpPr>
            <a:spLocks noChangeArrowheads="1"/>
          </p:cNvSpPr>
          <p:nvPr/>
        </p:nvSpPr>
        <p:spPr bwMode="auto">
          <a:xfrm>
            <a:off x="5029200" y="5160963"/>
            <a:ext cx="889000" cy="284162"/>
          </a:xfrm>
          <a:prstGeom prst="rect">
            <a:avLst/>
          </a:prstGeom>
          <a:solidFill>
            <a:srgbClr val="C0C0C0"/>
          </a:solidFill>
          <a:ln w="127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44" name="Rectangle 36"/>
          <p:cNvSpPr>
            <a:spLocks noChangeArrowheads="1"/>
          </p:cNvSpPr>
          <p:nvPr/>
        </p:nvSpPr>
        <p:spPr bwMode="auto">
          <a:xfrm>
            <a:off x="4127500" y="5473700"/>
            <a:ext cx="893763" cy="284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0x200</a:t>
            </a:r>
            <a:endParaRPr lang="zh-CN" altLang="en-US"/>
          </a:p>
        </p:txBody>
      </p:sp>
      <p:sp>
        <p:nvSpPr>
          <p:cNvPr id="196645" name="Rectangle 37"/>
          <p:cNvSpPr>
            <a:spLocks noChangeArrowheads="1"/>
          </p:cNvSpPr>
          <p:nvPr/>
        </p:nvSpPr>
        <p:spPr bwMode="auto">
          <a:xfrm>
            <a:off x="6770688" y="5124450"/>
            <a:ext cx="877887" cy="301625"/>
          </a:xfrm>
          <a:prstGeom prst="rect">
            <a:avLst/>
          </a:prstGeom>
          <a:solidFill>
            <a:schemeClr val="tx2"/>
          </a:solidFill>
          <a:ln w="254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46" name="Rectangle 38"/>
          <p:cNvSpPr>
            <a:spLocks noChangeArrowheads="1"/>
          </p:cNvSpPr>
          <p:nvPr/>
        </p:nvSpPr>
        <p:spPr bwMode="auto">
          <a:xfrm>
            <a:off x="6696075" y="4784725"/>
            <a:ext cx="1065213" cy="312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r0</a:t>
            </a:r>
            <a:endParaRPr lang="zh-CN" altLang="en-US"/>
          </a:p>
        </p:txBody>
      </p:sp>
      <p:sp>
        <p:nvSpPr>
          <p:cNvPr id="196647" name="Rectangle 39"/>
          <p:cNvSpPr>
            <a:spLocks noChangeArrowheads="1"/>
          </p:cNvSpPr>
          <p:nvPr/>
        </p:nvSpPr>
        <p:spPr bwMode="auto">
          <a:xfrm>
            <a:off x="6772275" y="5132388"/>
            <a:ext cx="884238" cy="312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sym typeface="Times New Roman" panose="02020603050405020304" pitchFamily="18" charset="0"/>
              </a:rPr>
              <a:t>0x5</a:t>
            </a:r>
            <a:endParaRPr lang="zh-CN" altLang="en-US"/>
          </a:p>
        </p:txBody>
      </p:sp>
      <p:sp>
        <p:nvSpPr>
          <p:cNvPr id="196648" name="Rectangle 40"/>
          <p:cNvSpPr>
            <a:spLocks noChangeArrowheads="1"/>
          </p:cNvSpPr>
          <p:nvPr/>
        </p:nvSpPr>
        <p:spPr bwMode="auto">
          <a:xfrm>
            <a:off x="7702550" y="4903788"/>
            <a:ext cx="1065213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源寄存器</a:t>
            </a:r>
            <a:br>
              <a:rPr lang="zh-CN" alt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</a:br>
            <a:r>
              <a:rPr 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for STR</a:t>
            </a:r>
            <a:endParaRPr lang="zh-CN" altLang="en-US"/>
          </a:p>
        </p:txBody>
      </p:sp>
      <p:sp>
        <p:nvSpPr>
          <p:cNvPr id="196649" name="Line 41"/>
          <p:cNvSpPr>
            <a:spLocks noChangeShapeType="1"/>
          </p:cNvSpPr>
          <p:nvPr/>
        </p:nvSpPr>
        <p:spPr bwMode="auto">
          <a:xfrm flipV="1">
            <a:off x="6011863" y="5257800"/>
            <a:ext cx="677862" cy="36195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50" name="Rectangle 42"/>
          <p:cNvSpPr>
            <a:spLocks noChangeArrowheads="1"/>
          </p:cNvSpPr>
          <p:nvPr/>
        </p:nvSpPr>
        <p:spPr bwMode="auto">
          <a:xfrm>
            <a:off x="2960688" y="4591050"/>
            <a:ext cx="879475" cy="303213"/>
          </a:xfrm>
          <a:prstGeom prst="rect">
            <a:avLst/>
          </a:prstGeom>
          <a:solidFill>
            <a:schemeClr val="tx2"/>
          </a:solidFill>
          <a:ln w="254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51" name="Rectangle 43"/>
          <p:cNvSpPr>
            <a:spLocks noChangeArrowheads="1"/>
          </p:cNvSpPr>
          <p:nvPr/>
        </p:nvSpPr>
        <p:spPr bwMode="auto">
          <a:xfrm>
            <a:off x="2867025" y="4251325"/>
            <a:ext cx="1066800" cy="312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偏移量</a:t>
            </a:r>
            <a:endParaRPr lang="zh-CN" altLang="en-US"/>
          </a:p>
        </p:txBody>
      </p:sp>
      <p:sp>
        <p:nvSpPr>
          <p:cNvPr id="196652" name="Rectangle 44"/>
          <p:cNvSpPr>
            <a:spLocks noChangeArrowheads="1"/>
          </p:cNvSpPr>
          <p:nvPr/>
        </p:nvSpPr>
        <p:spPr bwMode="auto">
          <a:xfrm>
            <a:off x="2981325" y="4600575"/>
            <a:ext cx="885825" cy="312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sym typeface="Times New Roman" panose="02020603050405020304" pitchFamily="18" charset="0"/>
              </a:rPr>
              <a:t>12</a:t>
            </a:r>
            <a:endParaRPr lang="zh-CN" altLang="en-US"/>
          </a:p>
        </p:txBody>
      </p:sp>
      <p:sp>
        <p:nvSpPr>
          <p:cNvPr id="196653" name="Rectangle 45"/>
          <p:cNvSpPr>
            <a:spLocks noChangeArrowheads="1"/>
          </p:cNvSpPr>
          <p:nvPr/>
        </p:nvSpPr>
        <p:spPr bwMode="auto">
          <a:xfrm>
            <a:off x="4117975" y="4637088"/>
            <a:ext cx="893763" cy="284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0x20c</a:t>
            </a:r>
            <a:endParaRPr lang="zh-CN" altLang="en-US"/>
          </a:p>
        </p:txBody>
      </p:sp>
      <p:sp>
        <p:nvSpPr>
          <p:cNvPr id="196654" name="Line 46"/>
          <p:cNvSpPr>
            <a:spLocks noChangeShapeType="1"/>
          </p:cNvSpPr>
          <p:nvPr/>
        </p:nvSpPr>
        <p:spPr bwMode="auto">
          <a:xfrm flipV="1">
            <a:off x="3413125" y="5029200"/>
            <a:ext cx="0" cy="6096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55" name="Rectangle 47"/>
          <p:cNvSpPr>
            <a:spLocks noChangeArrowheads="1"/>
          </p:cNvSpPr>
          <p:nvPr/>
        </p:nvSpPr>
        <p:spPr bwMode="auto">
          <a:xfrm>
            <a:off x="1452563" y="4537075"/>
            <a:ext cx="889000" cy="315913"/>
          </a:xfrm>
          <a:prstGeom prst="rect">
            <a:avLst/>
          </a:prstGeom>
          <a:solidFill>
            <a:schemeClr val="folHlink"/>
          </a:solidFill>
          <a:ln w="127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56" name="Rectangle 48"/>
          <p:cNvSpPr>
            <a:spLocks noChangeArrowheads="1"/>
          </p:cNvSpPr>
          <p:nvPr/>
        </p:nvSpPr>
        <p:spPr bwMode="auto">
          <a:xfrm>
            <a:off x="1379538" y="4216400"/>
            <a:ext cx="1074737" cy="312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 i="1">
                <a:solidFill>
                  <a:schemeClr val="tx1"/>
                </a:solidFill>
                <a:sym typeface="Times New Roman" panose="02020603050405020304" pitchFamily="18" charset="0"/>
              </a:rPr>
              <a:t>r1</a:t>
            </a:r>
            <a:endParaRPr lang="en-US" sz="1600" i="1">
              <a:solidFill>
                <a:schemeClr val="tx1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57" name="Rectangle 49"/>
          <p:cNvSpPr>
            <a:spLocks noChangeArrowheads="1"/>
          </p:cNvSpPr>
          <p:nvPr/>
        </p:nvSpPr>
        <p:spPr bwMode="auto">
          <a:xfrm>
            <a:off x="1455738" y="4549775"/>
            <a:ext cx="892175" cy="312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i="1">
                <a:solidFill>
                  <a:schemeClr val="bg1"/>
                </a:solidFill>
                <a:sym typeface="Times New Roman" panose="02020603050405020304" pitchFamily="18" charset="0"/>
              </a:rPr>
              <a:t>0x20c</a:t>
            </a:r>
            <a:endParaRPr lang="en-US" sz="1600" b="1" i="1">
              <a:solidFill>
                <a:schemeClr val="tx1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58" name="Rectangle 50"/>
          <p:cNvSpPr>
            <a:spLocks noChangeArrowheads="1"/>
          </p:cNvSpPr>
          <p:nvPr/>
        </p:nvSpPr>
        <p:spPr bwMode="auto">
          <a:xfrm>
            <a:off x="228600" y="4267200"/>
            <a:ext cx="1303338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i="1">
                <a:solidFill>
                  <a:schemeClr val="tx1"/>
                </a:solidFill>
                <a:sym typeface="Times New Roman" panose="02020603050405020304" pitchFamily="18" charset="0"/>
              </a:rPr>
              <a:t>更新</a:t>
            </a:r>
            <a:br>
              <a:rPr lang="zh-CN" altLang="en-US" sz="1600" i="1">
                <a:solidFill>
                  <a:schemeClr val="tx1"/>
                </a:solidFill>
                <a:sym typeface="Times New Roman" panose="02020603050405020304" pitchFamily="18" charset="0"/>
              </a:rPr>
            </a:br>
            <a:r>
              <a:rPr lang="zh-CN" altLang="en-US" sz="1600" i="1">
                <a:solidFill>
                  <a:schemeClr val="tx1"/>
                </a:solidFill>
                <a:sym typeface="Times New Roman" panose="02020603050405020304" pitchFamily="18" charset="0"/>
              </a:rPr>
              <a:t>基址寄存器</a:t>
            </a:r>
            <a:endParaRPr lang="zh-CN" altLang="en-US"/>
          </a:p>
        </p:txBody>
      </p:sp>
      <p:sp>
        <p:nvSpPr>
          <p:cNvPr id="196659" name="Line 51"/>
          <p:cNvSpPr>
            <a:spLocks noChangeShapeType="1"/>
          </p:cNvSpPr>
          <p:nvPr/>
        </p:nvSpPr>
        <p:spPr bwMode="auto">
          <a:xfrm flipH="1">
            <a:off x="2425700" y="4725988"/>
            <a:ext cx="469900" cy="158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60" name="Line 52"/>
          <p:cNvSpPr>
            <a:spLocks noChangeShapeType="1"/>
          </p:cNvSpPr>
          <p:nvPr/>
        </p:nvSpPr>
        <p:spPr bwMode="auto">
          <a:xfrm>
            <a:off x="5453063" y="3973513"/>
            <a:ext cx="1587" cy="541337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sysDot"/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61" name="Line 53"/>
          <p:cNvSpPr>
            <a:spLocks noChangeShapeType="1"/>
          </p:cNvSpPr>
          <p:nvPr/>
        </p:nvSpPr>
        <p:spPr bwMode="auto">
          <a:xfrm>
            <a:off x="5453063" y="5726113"/>
            <a:ext cx="1587" cy="541337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sysDot"/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62" name="Line 54"/>
          <p:cNvSpPr>
            <a:spLocks noChangeShapeType="1"/>
          </p:cNvSpPr>
          <p:nvPr/>
        </p:nvSpPr>
        <p:spPr bwMode="auto">
          <a:xfrm>
            <a:off x="228600" y="3733800"/>
            <a:ext cx="8534400" cy="0"/>
          </a:xfrm>
          <a:prstGeom prst="line">
            <a:avLst/>
          </a:prstGeom>
          <a:noFill/>
          <a:ln w="50800" cmpd="sng">
            <a:solidFill>
              <a:schemeClr val="tx2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63" name="Rectangle 55"/>
          <p:cNvSpPr>
            <a:spLocks noChangeArrowheads="1"/>
          </p:cNvSpPr>
          <p:nvPr/>
        </p:nvSpPr>
        <p:spPr bwMode="auto">
          <a:xfrm>
            <a:off x="153988" y="3298825"/>
            <a:ext cx="5140325" cy="352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zh-CN" alt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通过</a:t>
            </a:r>
            <a:r>
              <a:rPr lang="zh-CN" altLang="en-US" sz="1900" b="1">
                <a:solidFill>
                  <a:schemeClr val="hlink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STR r0,[r1,#12]!</a:t>
            </a:r>
            <a:r>
              <a:rPr lang="zh-CN" altLang="en-US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来自动更新基址寄存器</a:t>
            </a:r>
            <a:endParaRPr lang="zh-CN" altLang="en-US"/>
          </a:p>
        </p:txBody>
      </p:sp>
      <p:sp>
        <p:nvSpPr>
          <p:cNvPr id="196664" name="Rectangle 5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Pre or Post Indexed </a:t>
            </a:r>
            <a:r>
              <a:rPr lang="zh-CN" altLang="en-US"/>
              <a:t>寻址</a:t>
            </a:r>
            <a:r>
              <a:rPr lang="en-US"/>
              <a:t>?</a:t>
            </a:r>
            <a:endParaRPr lang="zh-CN" altLang="en-US"/>
          </a:p>
        </p:txBody>
      </p:sp>
      <p:sp>
        <p:nvSpPr>
          <p:cNvPr id="196665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4408488" cy="379413"/>
          </a:xfrm>
        </p:spPr>
        <p:txBody>
          <a:bodyPr/>
          <a:lstStyle/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en-US" sz="2000"/>
              <a:t> Pre-indexed: </a:t>
            </a:r>
            <a:r>
              <a:rPr lang="en-US" sz="2000">
                <a:latin typeface="Courier New" panose="02070309020205020404" pitchFamily="49" charset="0"/>
                <a:sym typeface="Courier New" panose="02070309020205020404" pitchFamily="49" charset="0"/>
              </a:rPr>
              <a:t>STR r0,[r1,#12]</a:t>
            </a:r>
            <a:endParaRPr lang="zh-CN" altLang="en-US" sz="2000"/>
          </a:p>
        </p:txBody>
      </p:sp>
      <p:sp>
        <p:nvSpPr>
          <p:cNvPr id="196666" name="Rectangle 58"/>
          <p:cNvSpPr>
            <a:spLocks noChangeArrowheads="1"/>
          </p:cNvSpPr>
          <p:nvPr/>
        </p:nvSpPr>
        <p:spPr bwMode="auto">
          <a:xfrm>
            <a:off x="304800" y="3797300"/>
            <a:ext cx="4572000" cy="393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2000">
                <a:solidFill>
                  <a:schemeClr val="bg2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Post-indexed: </a:t>
            </a:r>
            <a:r>
              <a:rPr lang="en-US" sz="200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STR r0,[r1],#12</a:t>
            </a:r>
            <a:endParaRPr lang="zh-CN" altLang="en-US" sz="2000">
              <a:solidFill>
                <a:schemeClr val="tx1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3715" y="1039495"/>
            <a:ext cx="6610350" cy="25590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183563" cy="4230688"/>
          </a:xfrm>
        </p:spPr>
        <p:txBody>
          <a:bodyPr lIns="92075" tIns="46038" rIns="92075" bIns="46038" anchor="ctr" anchorCtr="1"/>
          <a:lstStyle/>
          <a:p>
            <a:pPr marL="342900" indent="-342900" algn="l" eaLnBrk="1" hangingPunct="1">
              <a:buFont typeface="Wingdings 3" panose="05040102010807070707" pitchFamily="18" charset="2"/>
              <a:buChar char=""/>
            </a:pPr>
            <a:r>
              <a:rPr lang="en-US" sz="2000"/>
              <a:t>LDM / STM</a:t>
            </a:r>
            <a:r>
              <a:rPr lang="zh-CN" altLang="en-US" sz="2000"/>
              <a:t>指令允许一次传送</a:t>
            </a:r>
            <a:r>
              <a:rPr lang="en-US" sz="2000"/>
              <a:t>1</a:t>
            </a:r>
            <a:r>
              <a:rPr lang="zh-CN" altLang="en-US" sz="2000"/>
              <a:t>到</a:t>
            </a:r>
            <a:r>
              <a:rPr lang="en-US" sz="2000"/>
              <a:t>16</a:t>
            </a:r>
            <a:r>
              <a:rPr lang="zh-CN" altLang="en-US" sz="2000"/>
              <a:t>个寄存器到</a:t>
            </a:r>
            <a:r>
              <a:rPr lang="en-US" sz="2000"/>
              <a:t>/</a:t>
            </a:r>
            <a:r>
              <a:rPr lang="zh-CN" altLang="en-US" sz="2000"/>
              <a:t>从存储器中。</a:t>
            </a:r>
            <a:endParaRPr lang="zh-CN" altLang="en-US" sz="2000"/>
          </a:p>
          <a:p>
            <a:pPr marL="768350" lvl="1" indent="-2349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寄存器传送顺序是固定的，不能被改变</a:t>
            </a:r>
            <a:endParaRPr lang="zh-CN" altLang="en-US" sz="2000"/>
          </a:p>
          <a:p>
            <a:pPr marL="768350" lvl="1" indent="-234950" algn="l" eaLnBrk="1" hangingPunct="1">
              <a:buSzPct val="100000"/>
              <a:buFont typeface="Wingdings 3" panose="05040102010807070707" pitchFamily="18" charset="2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最小数字的寄存器总是被对应到存储器的最低地址上。</a:t>
            </a:r>
            <a:endParaRPr lang="zh-CN" altLang="en-US" sz="2000">
              <a:solidFill>
                <a:schemeClr val="tx1"/>
              </a:solidFill>
            </a:endParaRPr>
          </a:p>
          <a:p>
            <a:pPr marL="768350" lvl="1" indent="-234950" algn="l" eaLnBrk="1" hangingPunct="1">
              <a:buSzPct val="100000"/>
            </a:pP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			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LDMIA	r10!,{r0,r1,r4}</a:t>
            </a:r>
            <a:endParaRPr lang="en-US" sz="1800"/>
          </a:p>
          <a:p>
            <a:pPr marL="342900" indent="-34290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基址寄存器指定存储器访问开始的地址</a:t>
            </a:r>
            <a:br>
              <a:rPr lang="zh-CN" altLang="en-US" sz="2000"/>
            </a:br>
            <a:endParaRPr lang="zh-CN" altLang="en-US" sz="2000"/>
          </a:p>
          <a:p>
            <a:pPr marL="342900" indent="-34290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块传送指令针对下列情况很有效：</a:t>
            </a:r>
            <a:endParaRPr lang="zh-CN" altLang="en-US" sz="2000"/>
          </a:p>
          <a:p>
            <a:pPr marL="768350" lvl="1" indent="-234950" algn="l" eaLnBrk="1" hangingPunct="1">
              <a:buSzPct val="100000"/>
              <a:buFont typeface="Wingdings 3" panose="05040102010807070707" pitchFamily="18" charset="2"/>
              <a:buChar char="•"/>
            </a:pPr>
            <a:r>
              <a:rPr lang="zh-CN" altLang="en-US" sz="2000"/>
              <a:t>从存储器中搬运一块数据</a:t>
            </a:r>
            <a:endParaRPr lang="zh-CN" altLang="en-US" sz="2000"/>
          </a:p>
          <a:p>
            <a:pPr marL="768350" lvl="1" indent="-234950" algn="l" eaLnBrk="1" hangingPunct="1">
              <a:buSzPct val="100000"/>
              <a:buFont typeface="Wingdings 3" panose="05040102010807070707" pitchFamily="18" charset="2"/>
              <a:buChar char="•"/>
            </a:pPr>
            <a:r>
              <a:rPr lang="zh-CN" altLang="en-US" sz="2000"/>
              <a:t>保存或恢复堆栈中的内容</a:t>
            </a:r>
            <a:endParaRPr lang="zh-CN" altLang="en-US" sz="2000"/>
          </a:p>
          <a:p>
            <a:pPr marL="342900" indent="-342900" algn="l" eaLnBrk="1" hangingPunct="1">
              <a:buFont typeface="Wingdings 3" panose="05040102010807070707" pitchFamily="18" charset="2"/>
              <a:buChar char="•"/>
            </a:pPr>
            <a:r>
              <a:rPr lang="zh-CN" altLang="en-US" sz="2000"/>
              <a:t>如果是慢速存储器，会影响中断响应时间</a:t>
            </a:r>
            <a:endParaRPr lang="zh-CN" altLang="en-US"/>
          </a:p>
        </p:txBody>
      </p:sp>
      <p:sp>
        <p:nvSpPr>
          <p:cNvPr id="200707" name="Oval 3"/>
          <p:cNvSpPr>
            <a:spLocks noChangeArrowheads="1"/>
          </p:cNvSpPr>
          <p:nvPr/>
        </p:nvSpPr>
        <p:spPr bwMode="auto">
          <a:xfrm>
            <a:off x="5699125" y="4648200"/>
            <a:ext cx="457200" cy="304800"/>
          </a:xfrm>
          <a:prstGeom prst="ellipse">
            <a:avLst/>
          </a:prstGeom>
          <a:solidFill>
            <a:schemeClr val="folHlink"/>
          </a:solidFill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6629400" y="4038600"/>
            <a:ext cx="533400" cy="914400"/>
          </a:xfrm>
          <a:prstGeom prst="rect">
            <a:avLst/>
          </a:prstGeom>
          <a:solidFill>
            <a:schemeClr val="tx2"/>
          </a:solidFill>
          <a:ln w="127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0709" name="Line 5"/>
          <p:cNvSpPr>
            <a:spLocks noChangeShapeType="1"/>
          </p:cNvSpPr>
          <p:nvPr/>
        </p:nvSpPr>
        <p:spPr bwMode="auto">
          <a:xfrm>
            <a:off x="6629400" y="3581400"/>
            <a:ext cx="0" cy="23622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0710" name="Line 6"/>
          <p:cNvSpPr>
            <a:spLocks noChangeShapeType="1"/>
          </p:cNvSpPr>
          <p:nvPr/>
        </p:nvSpPr>
        <p:spPr bwMode="auto">
          <a:xfrm>
            <a:off x="7162800" y="3581400"/>
            <a:ext cx="0" cy="23622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0711" name="Line 7"/>
          <p:cNvSpPr>
            <a:spLocks noChangeShapeType="1"/>
          </p:cNvSpPr>
          <p:nvPr/>
        </p:nvSpPr>
        <p:spPr bwMode="auto">
          <a:xfrm>
            <a:off x="6629400" y="46482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0712" name="Line 8"/>
          <p:cNvSpPr>
            <a:spLocks noChangeShapeType="1"/>
          </p:cNvSpPr>
          <p:nvPr/>
        </p:nvSpPr>
        <p:spPr bwMode="auto">
          <a:xfrm>
            <a:off x="6629400" y="49530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0713" name="Line 9"/>
          <p:cNvSpPr>
            <a:spLocks noChangeShapeType="1"/>
          </p:cNvSpPr>
          <p:nvPr/>
        </p:nvSpPr>
        <p:spPr bwMode="auto">
          <a:xfrm>
            <a:off x="6629400" y="40386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0714" name="Line 10"/>
          <p:cNvSpPr>
            <a:spLocks noChangeShapeType="1"/>
          </p:cNvSpPr>
          <p:nvPr/>
        </p:nvSpPr>
        <p:spPr bwMode="auto">
          <a:xfrm>
            <a:off x="6629400" y="43434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0715" name="Line 11"/>
          <p:cNvSpPr>
            <a:spLocks noChangeShapeType="1"/>
          </p:cNvSpPr>
          <p:nvPr/>
        </p:nvSpPr>
        <p:spPr bwMode="auto">
          <a:xfrm>
            <a:off x="6629400" y="55626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0716" name="Line 12"/>
          <p:cNvSpPr>
            <a:spLocks noChangeShapeType="1"/>
          </p:cNvSpPr>
          <p:nvPr/>
        </p:nvSpPr>
        <p:spPr bwMode="auto">
          <a:xfrm>
            <a:off x="6629400" y="37338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0717" name="Text Box 13"/>
          <p:cNvSpPr>
            <a:spLocks noChangeArrowheads="1"/>
          </p:cNvSpPr>
          <p:nvPr/>
        </p:nvSpPr>
        <p:spPr bwMode="auto">
          <a:xfrm>
            <a:off x="6705600" y="4343400"/>
            <a:ext cx="3524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sym typeface="Times New Roman" panose="02020603050405020304" pitchFamily="18" charset="0"/>
              </a:rPr>
              <a:t>r1</a:t>
            </a:r>
            <a:endParaRPr lang="zh-CN" altLang="en-US"/>
          </a:p>
        </p:txBody>
      </p:sp>
      <p:sp>
        <p:nvSpPr>
          <p:cNvPr id="200718" name="Line 14"/>
          <p:cNvSpPr>
            <a:spLocks noChangeShapeType="1"/>
          </p:cNvSpPr>
          <p:nvPr/>
        </p:nvSpPr>
        <p:spPr bwMode="auto">
          <a:xfrm>
            <a:off x="6156325" y="4800600"/>
            <a:ext cx="473075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0719" name="Line 15"/>
          <p:cNvSpPr>
            <a:spLocks noChangeShapeType="1"/>
          </p:cNvSpPr>
          <p:nvPr/>
        </p:nvSpPr>
        <p:spPr bwMode="auto">
          <a:xfrm>
            <a:off x="6629400" y="52578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0720" name="Line 16"/>
          <p:cNvSpPr>
            <a:spLocks noChangeShapeType="1"/>
          </p:cNvSpPr>
          <p:nvPr/>
        </p:nvSpPr>
        <p:spPr bwMode="auto">
          <a:xfrm>
            <a:off x="6629400" y="58674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0721" name="Text Box 17"/>
          <p:cNvSpPr>
            <a:spLocks noChangeArrowheads="1"/>
          </p:cNvSpPr>
          <p:nvPr/>
        </p:nvSpPr>
        <p:spPr bwMode="auto">
          <a:xfrm>
            <a:off x="6705600" y="4038600"/>
            <a:ext cx="3524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sym typeface="Times New Roman" panose="02020603050405020304" pitchFamily="18" charset="0"/>
              </a:rPr>
              <a:t>r4</a:t>
            </a:r>
            <a:endParaRPr lang="zh-CN" altLang="en-US"/>
          </a:p>
        </p:txBody>
      </p:sp>
      <p:sp>
        <p:nvSpPr>
          <p:cNvPr id="200722" name="Text Box 18"/>
          <p:cNvSpPr>
            <a:spLocks noChangeArrowheads="1"/>
          </p:cNvSpPr>
          <p:nvPr/>
        </p:nvSpPr>
        <p:spPr bwMode="auto">
          <a:xfrm>
            <a:off x="6705600" y="4648200"/>
            <a:ext cx="3524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sym typeface="Times New Roman" panose="02020603050405020304" pitchFamily="18" charset="0"/>
              </a:rPr>
              <a:t>r0</a:t>
            </a:r>
            <a:endParaRPr lang="zh-CN" altLang="en-US"/>
          </a:p>
        </p:txBody>
      </p:sp>
      <p:sp>
        <p:nvSpPr>
          <p:cNvPr id="200723" name="Text Box 19"/>
          <p:cNvSpPr>
            <a:spLocks noChangeArrowheads="1"/>
          </p:cNvSpPr>
          <p:nvPr/>
        </p:nvSpPr>
        <p:spPr bwMode="auto">
          <a:xfrm>
            <a:off x="5710238" y="4648200"/>
            <a:ext cx="45085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sym typeface="Times New Roman" panose="02020603050405020304" pitchFamily="18" charset="0"/>
              </a:rPr>
              <a:t>r10</a:t>
            </a:r>
            <a:endParaRPr lang="zh-CN" altLang="en-US"/>
          </a:p>
        </p:txBody>
      </p:sp>
      <p:sp>
        <p:nvSpPr>
          <p:cNvPr id="200724" name="Line 20"/>
          <p:cNvSpPr>
            <a:spLocks noChangeShapeType="1"/>
          </p:cNvSpPr>
          <p:nvPr/>
        </p:nvSpPr>
        <p:spPr bwMode="auto">
          <a:xfrm flipV="1">
            <a:off x="7685088" y="4287838"/>
            <a:ext cx="1587" cy="76200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0725" name="Text Box 21"/>
          <p:cNvSpPr>
            <a:spLocks noChangeArrowheads="1"/>
          </p:cNvSpPr>
          <p:nvPr/>
        </p:nvSpPr>
        <p:spPr bwMode="auto">
          <a:xfrm>
            <a:off x="7840663" y="4548188"/>
            <a:ext cx="9969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地址增加</a:t>
            </a:r>
            <a:endParaRPr lang="zh-CN" altLang="en-US" sz="1200" b="1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00726" name="Rectangle 2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/>
              <a:t>块数据传送</a:t>
            </a:r>
            <a:endParaRPr 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585913"/>
            <a:ext cx="6716713" cy="4397375"/>
          </a:xfrm>
        </p:spPr>
        <p:txBody>
          <a:bodyPr lIns="92075" tIns="46038" rIns="92075" bIns="46038" anchor="ctr" anchorCtr="1"/>
          <a:lstStyle/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1800"/>
              <a:t>可选项</a:t>
            </a:r>
            <a:r>
              <a:rPr lang="zh-CN" altLang="en-US" sz="1800">
                <a:latin typeface="Arial" panose="020B0604020202020204" pitchFamily="34" charset="0"/>
                <a:sym typeface="Arial" panose="020B0604020202020204" pitchFamily="34" charset="0"/>
              </a:rPr>
              <a:t>“</a:t>
            </a:r>
            <a:r>
              <a:rPr lang="zh-CN" altLang="en-US" sz="1800"/>
              <a:t> </a:t>
            </a:r>
            <a:r>
              <a:rPr lang="en-US" sz="1800">
                <a:solidFill>
                  <a:srgbClr val="FF0000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!</a:t>
            </a:r>
            <a:r>
              <a:rPr lang="en-US" sz="1800"/>
              <a:t> </a:t>
            </a:r>
            <a:r>
              <a:rPr lang="en-US" sz="1800">
                <a:latin typeface="Arial" panose="020B0604020202020204" pitchFamily="34" charset="0"/>
                <a:sym typeface="Arial" panose="020B0604020202020204" pitchFamily="34" charset="0"/>
              </a:rPr>
              <a:t>”</a:t>
            </a:r>
            <a:r>
              <a:rPr lang="zh-CN" altLang="en-US" sz="1800"/>
              <a:t>将导致</a:t>
            </a:r>
            <a:r>
              <a:rPr lang="en-US" sz="1800">
                <a:latin typeface="Courier New" panose="02070309020205020404" pitchFamily="49" charset="0"/>
                <a:sym typeface="Courier New" panose="02070309020205020404" pitchFamily="49" charset="0"/>
              </a:rPr>
              <a:t>LDM</a:t>
            </a:r>
            <a:r>
              <a:rPr lang="en-US" sz="1800"/>
              <a:t> / </a:t>
            </a:r>
            <a:r>
              <a:rPr lang="en-US" sz="1800">
                <a:latin typeface="Courier New" panose="02070309020205020404" pitchFamily="49" charset="0"/>
                <a:sym typeface="Courier New" panose="02070309020205020404" pitchFamily="49" charset="0"/>
              </a:rPr>
              <a:t>STM</a:t>
            </a:r>
            <a:r>
              <a:rPr lang="en-US" sz="1800"/>
              <a:t> </a:t>
            </a:r>
            <a:r>
              <a:rPr lang="zh-CN" altLang="en-US" sz="1800"/>
              <a:t>指令去自动更新基址寄存器</a:t>
            </a:r>
            <a:endParaRPr lang="zh-CN" altLang="en-US" sz="1800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1800"/>
              <a:t>后缀为</a:t>
            </a:r>
            <a:r>
              <a:rPr lang="en-US" sz="1800" b="1">
                <a:latin typeface="Courier New" panose="02070309020205020404" pitchFamily="49" charset="0"/>
                <a:sym typeface="Courier New" panose="02070309020205020404" pitchFamily="49" charset="0"/>
              </a:rPr>
              <a:t>IA</a:t>
            </a:r>
            <a:r>
              <a:rPr lang="en-US" sz="1800"/>
              <a:t>, </a:t>
            </a:r>
            <a:r>
              <a:rPr lang="en-US" sz="1800" b="1">
                <a:latin typeface="Courier New" panose="02070309020205020404" pitchFamily="49" charset="0"/>
                <a:sym typeface="Courier New" panose="02070309020205020404" pitchFamily="49" charset="0"/>
              </a:rPr>
              <a:t>IB</a:t>
            </a:r>
            <a:r>
              <a:rPr lang="zh-CN" altLang="en-US" sz="1800" b="1">
                <a:latin typeface="Courier New" panose="02070309020205020404" pitchFamily="49" charset="0"/>
                <a:sym typeface="Courier New" panose="02070309020205020404" pitchFamily="49" charset="0"/>
              </a:rPr>
              <a:t>时，加上</a:t>
            </a:r>
            <a:r>
              <a:rPr lang="en-US" sz="1800"/>
              <a:t>4 </a:t>
            </a:r>
            <a:r>
              <a:rPr lang="zh-CN" altLang="en-US" sz="1800"/>
              <a:t>乘以 用于传送的寄存器的数目的值</a:t>
            </a:r>
            <a:endParaRPr lang="zh-CN" altLang="en-US" sz="1800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1800"/>
              <a:t>后缀为</a:t>
            </a:r>
            <a:r>
              <a:rPr lang="en-US" sz="1800" b="1">
                <a:latin typeface="Courier New" panose="02070309020205020404" pitchFamily="49" charset="0"/>
                <a:sym typeface="Courier New" panose="02070309020205020404" pitchFamily="49" charset="0"/>
              </a:rPr>
              <a:t>DA</a:t>
            </a:r>
            <a:r>
              <a:rPr lang="en-US" sz="1800"/>
              <a:t>, </a:t>
            </a:r>
            <a:r>
              <a:rPr lang="en-US" sz="1800" b="1">
                <a:latin typeface="Courier New" panose="02070309020205020404" pitchFamily="49" charset="0"/>
                <a:sym typeface="Courier New" panose="02070309020205020404" pitchFamily="49" charset="0"/>
              </a:rPr>
              <a:t>DB</a:t>
            </a:r>
            <a:r>
              <a:rPr lang="zh-CN" altLang="en-US" sz="1800" b="1">
                <a:latin typeface="Courier New" panose="02070309020205020404" pitchFamily="49" charset="0"/>
                <a:sym typeface="Courier New" panose="02070309020205020404" pitchFamily="49" charset="0"/>
              </a:rPr>
              <a:t>时，减去</a:t>
            </a:r>
            <a:r>
              <a:rPr lang="en-US" sz="1800"/>
              <a:t>4</a:t>
            </a:r>
            <a:r>
              <a:rPr lang="zh-CN" altLang="en-US" sz="1800"/>
              <a:t>乘以用于传送的寄存器的数目的值</a:t>
            </a:r>
            <a:endParaRPr lang="zh-CN" altLang="en-US" sz="1800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1800"/>
              <a:t>示例</a:t>
            </a:r>
            <a:r>
              <a:rPr lang="en-US" sz="1800"/>
              <a:t>:</a:t>
            </a:r>
            <a:endParaRPr lang="zh-CN" altLang="en-US" sz="1800"/>
          </a:p>
          <a:p>
            <a:pPr marL="273050" indent="-273050" algn="l" eaLnBrk="1" hangingPunct="1"/>
            <a:r>
              <a:rPr lang="en-US" sz="1800">
                <a:latin typeface="Courier New" panose="02070309020205020404" pitchFamily="49" charset="0"/>
                <a:sym typeface="Courier New" panose="02070309020205020404" pitchFamily="49" charset="0"/>
              </a:rPr>
              <a:t>; r12</a:t>
            </a:r>
            <a:r>
              <a:rPr lang="zh-CN" altLang="en-US" sz="1800">
                <a:latin typeface="Courier New" panose="02070309020205020404" pitchFamily="49" charset="0"/>
                <a:sym typeface="Courier New" panose="02070309020205020404" pitchFamily="49" charset="0"/>
              </a:rPr>
              <a:t>指向源数据起始地址</a:t>
            </a:r>
            <a:endParaRPr lang="zh-CN" altLang="en-US" sz="180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273050" indent="-273050" algn="l" eaLnBrk="1" hangingPunct="1"/>
            <a:r>
              <a:rPr lang="en-US" sz="1800">
                <a:latin typeface="Courier New" panose="02070309020205020404" pitchFamily="49" charset="0"/>
                <a:sym typeface="Courier New" panose="02070309020205020404" pitchFamily="49" charset="0"/>
              </a:rPr>
              <a:t>; r14</a:t>
            </a:r>
            <a:r>
              <a:rPr lang="zh-CN" altLang="en-US" sz="1800">
                <a:latin typeface="Courier New" panose="02070309020205020404" pitchFamily="49" charset="0"/>
                <a:sym typeface="Courier New" panose="02070309020205020404" pitchFamily="49" charset="0"/>
              </a:rPr>
              <a:t>指向源数据尾地址</a:t>
            </a:r>
            <a:endParaRPr lang="zh-CN" altLang="en-US" sz="180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273050" indent="-273050" algn="l" eaLnBrk="1" hangingPunct="1"/>
            <a:r>
              <a:rPr lang="en-US" sz="1800">
                <a:latin typeface="Courier New" panose="02070309020205020404" pitchFamily="49" charset="0"/>
                <a:sym typeface="Courier New" panose="02070309020205020404" pitchFamily="49" charset="0"/>
              </a:rPr>
              <a:t>; r13</a:t>
            </a:r>
            <a:r>
              <a:rPr lang="zh-CN" altLang="en-US" sz="1800">
                <a:latin typeface="Courier New" panose="02070309020205020404" pitchFamily="49" charset="0"/>
                <a:sym typeface="Courier New" panose="02070309020205020404" pitchFamily="49" charset="0"/>
              </a:rPr>
              <a:t>指向目的数据起始地址</a:t>
            </a:r>
            <a:endParaRPr lang="zh-CN" altLang="en-US" sz="180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273050" indent="-273050" algn="l" eaLnBrk="1" hangingPunct="1"/>
            <a:r>
              <a:rPr lang="en-US" sz="1800">
                <a:latin typeface="Courier New" panose="02070309020205020404" pitchFamily="49" charset="0"/>
                <a:sym typeface="Courier New" panose="02070309020205020404" pitchFamily="49" charset="0"/>
              </a:rPr>
              <a:t>loop	LDMIA	r12!, {r0-r11}	; </a:t>
            </a:r>
            <a:r>
              <a:rPr lang="zh-CN" altLang="en-US" sz="1800">
                <a:latin typeface="Courier New" panose="02070309020205020404" pitchFamily="49" charset="0"/>
                <a:sym typeface="Courier New" panose="02070309020205020404" pitchFamily="49" charset="0"/>
              </a:rPr>
              <a:t>装载</a:t>
            </a:r>
            <a:r>
              <a:rPr lang="en-US" sz="1800">
                <a:latin typeface="Courier New" panose="02070309020205020404" pitchFamily="49" charset="0"/>
                <a:sym typeface="Courier New" panose="02070309020205020404" pitchFamily="49" charset="0"/>
              </a:rPr>
              <a:t>48 bytes</a:t>
            </a:r>
            <a:endParaRPr lang="zh-CN" altLang="en-US" sz="180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273050" indent="-273050" algn="l" eaLnBrk="1" hangingPunct="1"/>
            <a:r>
              <a:rPr lang="en-US" sz="1800">
                <a:latin typeface="Courier New" panose="02070309020205020404" pitchFamily="49" charset="0"/>
                <a:sym typeface="Courier New" panose="02070309020205020404" pitchFamily="49" charset="0"/>
              </a:rPr>
              <a:t>		STMIA	r13!, {r0-r11}	;</a:t>
            </a:r>
            <a:r>
              <a:rPr lang="zh-CN" altLang="en-US" sz="1800">
                <a:latin typeface="Courier New" panose="02070309020205020404" pitchFamily="49" charset="0"/>
                <a:sym typeface="Courier New" panose="02070309020205020404" pitchFamily="49" charset="0"/>
              </a:rPr>
              <a:t>和存储</a:t>
            </a:r>
            <a:r>
              <a:rPr lang="en-US" sz="1800">
                <a:latin typeface="Courier New" panose="02070309020205020404" pitchFamily="49" charset="0"/>
                <a:sym typeface="Courier New" panose="02070309020205020404" pitchFamily="49" charset="0"/>
              </a:rPr>
              <a:t>them</a:t>
            </a:r>
            <a:endParaRPr lang="zh-CN" altLang="en-US" sz="180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273050" indent="-273050" algn="l" eaLnBrk="1" hangingPunct="1"/>
            <a:r>
              <a:rPr lang="en-US" sz="1800">
                <a:latin typeface="Courier New" panose="02070309020205020404" pitchFamily="49" charset="0"/>
                <a:sym typeface="Courier New" panose="02070309020205020404" pitchFamily="49" charset="0"/>
              </a:rPr>
              <a:t>		CMP	r12, r14	; check for the end</a:t>
            </a:r>
            <a:endParaRPr lang="zh-CN" altLang="en-US" sz="180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273050" indent="-273050" algn="l" eaLnBrk="1" hangingPunct="1"/>
            <a:r>
              <a:rPr lang="en-US" sz="1800">
                <a:latin typeface="Courier New" panose="02070309020205020404" pitchFamily="49" charset="0"/>
                <a:sym typeface="Courier New" panose="02070309020205020404" pitchFamily="49" charset="0"/>
              </a:rPr>
              <a:t>		BNE	loop		;</a:t>
            </a:r>
            <a:r>
              <a:rPr lang="zh-CN" altLang="en-US" sz="1800">
                <a:latin typeface="Courier New" panose="02070309020205020404" pitchFamily="49" charset="0"/>
                <a:sym typeface="Courier New" panose="02070309020205020404" pitchFamily="49" charset="0"/>
              </a:rPr>
              <a:t>和</a:t>
            </a:r>
            <a:r>
              <a:rPr lang="en-US" sz="1800">
                <a:latin typeface="Courier New" panose="02070309020205020404" pitchFamily="49" charset="0"/>
                <a:sym typeface="Courier New" panose="02070309020205020404" pitchFamily="49" charset="0"/>
              </a:rPr>
              <a:t>loop until done</a:t>
            </a:r>
            <a:endParaRPr lang="zh-CN" altLang="en-US" sz="180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273050" indent="-273050" algn="l" eaLnBrk="1" hangingPunct="1"/>
            <a:endParaRPr lang="zh-CN" altLang="en-US" sz="180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548005" lvl="1" indent="-271780" algn="l" eaLnBrk="1" hangingPunct="1">
              <a:buSzPct val="100000"/>
              <a:buFont typeface="Wingdings 3" panose="05040102010807070707" pitchFamily="18" charset="2"/>
              <a:buChar char="•"/>
            </a:pPr>
            <a:r>
              <a:rPr lang="zh-CN" altLang="en-US" sz="1800">
                <a:solidFill>
                  <a:schemeClr val="tx1"/>
                </a:solidFill>
              </a:rPr>
              <a:t>此循环传送 </a:t>
            </a:r>
            <a:r>
              <a:rPr lang="en-US" sz="1800">
                <a:solidFill>
                  <a:schemeClr val="tx1"/>
                </a:solidFill>
              </a:rPr>
              <a:t>48 bytes</a:t>
            </a:r>
            <a:r>
              <a:rPr lang="zh-CN" altLang="en-US" sz="1800">
                <a:solidFill>
                  <a:schemeClr val="tx1"/>
                </a:solidFill>
              </a:rPr>
              <a:t>占用了</a:t>
            </a:r>
            <a:r>
              <a:rPr lang="en-US" sz="1800">
                <a:solidFill>
                  <a:schemeClr val="tx1"/>
                </a:solidFill>
              </a:rPr>
              <a:t>31</a:t>
            </a:r>
            <a:r>
              <a:rPr lang="zh-CN" altLang="en-US" sz="1800">
                <a:solidFill>
                  <a:schemeClr val="tx1"/>
                </a:solidFill>
              </a:rPr>
              <a:t>周期</a:t>
            </a:r>
            <a:endParaRPr lang="zh-CN" altLang="en-US" sz="1800">
              <a:solidFill>
                <a:schemeClr val="tx1"/>
              </a:solidFill>
            </a:endParaRPr>
          </a:p>
          <a:p>
            <a:pPr marL="548005" lvl="1" indent="-271780" algn="l" eaLnBrk="1" hangingPunct="1">
              <a:buSzPct val="100000"/>
              <a:buFont typeface="Wingdings 3" panose="05040102010807070707" pitchFamily="18" charset="2"/>
              <a:buChar char="•"/>
            </a:pPr>
            <a:r>
              <a:rPr lang="zh-CN" altLang="en-US" sz="1800">
                <a:solidFill>
                  <a:schemeClr val="tx1"/>
                </a:solidFill>
              </a:rPr>
              <a:t>时钟为</a:t>
            </a:r>
            <a:r>
              <a:rPr lang="en-US" sz="1800">
                <a:solidFill>
                  <a:schemeClr val="tx1"/>
                </a:solidFill>
              </a:rPr>
              <a:t>33 MHz</a:t>
            </a:r>
            <a:r>
              <a:rPr lang="zh-CN" altLang="en-US" sz="1800">
                <a:solidFill>
                  <a:schemeClr val="tx1"/>
                </a:solidFill>
              </a:rPr>
              <a:t>时传输速率超过</a:t>
            </a:r>
            <a:r>
              <a:rPr lang="en-US" sz="1800">
                <a:solidFill>
                  <a:schemeClr val="tx1"/>
                </a:solidFill>
              </a:rPr>
              <a:t>50 Mbytes/sec</a:t>
            </a:r>
            <a:endParaRPr lang="zh-CN" altLang="en-US"/>
          </a:p>
        </p:txBody>
      </p:sp>
      <p:sp>
        <p:nvSpPr>
          <p:cNvPr id="204803" name="Line 3"/>
          <p:cNvSpPr>
            <a:spLocks noChangeShapeType="1"/>
          </p:cNvSpPr>
          <p:nvPr/>
        </p:nvSpPr>
        <p:spPr bwMode="auto">
          <a:xfrm flipV="1">
            <a:off x="7939088" y="1787525"/>
            <a:ext cx="1587" cy="53340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7969250" y="1730375"/>
            <a:ext cx="1158875" cy="284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存储器增加</a:t>
            </a:r>
            <a:endParaRPr lang="zh-CN" altLang="en-US"/>
          </a:p>
        </p:txBody>
      </p:sp>
      <p:sp>
        <p:nvSpPr>
          <p:cNvPr id="204805" name="Rectangle 5"/>
          <p:cNvSpPr>
            <a:spLocks noChangeArrowheads="1"/>
          </p:cNvSpPr>
          <p:nvPr/>
        </p:nvSpPr>
        <p:spPr bwMode="auto">
          <a:xfrm>
            <a:off x="6683375" y="3422650"/>
            <a:ext cx="590550" cy="312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r13</a:t>
            </a:r>
            <a:endParaRPr lang="zh-CN" altLang="en-US"/>
          </a:p>
        </p:txBody>
      </p:sp>
      <p:sp>
        <p:nvSpPr>
          <p:cNvPr id="204806" name="Line 6"/>
          <p:cNvSpPr>
            <a:spLocks noChangeShapeType="1"/>
          </p:cNvSpPr>
          <p:nvPr/>
        </p:nvSpPr>
        <p:spPr bwMode="auto">
          <a:xfrm flipV="1">
            <a:off x="7140575" y="3549650"/>
            <a:ext cx="355600" cy="635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4807" name="Line 7"/>
          <p:cNvSpPr>
            <a:spLocks noChangeShapeType="1"/>
          </p:cNvSpPr>
          <p:nvPr/>
        </p:nvSpPr>
        <p:spPr bwMode="auto">
          <a:xfrm>
            <a:off x="7529513" y="3546475"/>
            <a:ext cx="1587" cy="5334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4808" name="Rectangle 8"/>
          <p:cNvSpPr>
            <a:spLocks noChangeArrowheads="1"/>
          </p:cNvSpPr>
          <p:nvPr/>
        </p:nvSpPr>
        <p:spPr bwMode="auto">
          <a:xfrm>
            <a:off x="7527925" y="4695825"/>
            <a:ext cx="825500" cy="368300"/>
          </a:xfrm>
          <a:prstGeom prst="rect">
            <a:avLst/>
          </a:prstGeom>
          <a:solidFill>
            <a:schemeClr val="tx2"/>
          </a:solidFill>
          <a:ln w="127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4809" name="Rectangle 9"/>
          <p:cNvSpPr>
            <a:spLocks noChangeArrowheads="1"/>
          </p:cNvSpPr>
          <p:nvPr/>
        </p:nvSpPr>
        <p:spPr bwMode="auto">
          <a:xfrm>
            <a:off x="7527925" y="4086225"/>
            <a:ext cx="825500" cy="596900"/>
          </a:xfrm>
          <a:prstGeom prst="rect">
            <a:avLst/>
          </a:prstGeom>
          <a:solidFill>
            <a:srgbClr val="A5D0E3">
              <a:alpha val="50000"/>
            </a:srgbClr>
          </a:solidFill>
          <a:ln w="127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4810" name="Rectangle 10"/>
          <p:cNvSpPr>
            <a:spLocks noChangeArrowheads="1"/>
          </p:cNvSpPr>
          <p:nvPr/>
        </p:nvSpPr>
        <p:spPr bwMode="auto">
          <a:xfrm>
            <a:off x="7527925" y="3171825"/>
            <a:ext cx="825500" cy="368300"/>
          </a:xfrm>
          <a:prstGeom prst="rect">
            <a:avLst/>
          </a:prstGeom>
          <a:solidFill>
            <a:schemeClr val="bg2"/>
          </a:solidFill>
          <a:ln w="127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4811" name="Rectangle 11"/>
          <p:cNvSpPr>
            <a:spLocks noChangeArrowheads="1"/>
          </p:cNvSpPr>
          <p:nvPr/>
        </p:nvSpPr>
        <p:spPr bwMode="auto">
          <a:xfrm>
            <a:off x="7527925" y="2562225"/>
            <a:ext cx="825500" cy="596900"/>
          </a:xfrm>
          <a:prstGeom prst="rect">
            <a:avLst/>
          </a:prstGeom>
          <a:solidFill>
            <a:srgbClr val="F8C5AE"/>
          </a:solidFill>
          <a:ln w="127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4812" name="Line 12"/>
          <p:cNvSpPr>
            <a:spLocks noChangeShapeType="1"/>
          </p:cNvSpPr>
          <p:nvPr/>
        </p:nvSpPr>
        <p:spPr bwMode="auto">
          <a:xfrm>
            <a:off x="8351838" y="3546475"/>
            <a:ext cx="1587" cy="5334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4813" name="Line 13"/>
          <p:cNvSpPr>
            <a:spLocks noChangeShapeType="1"/>
          </p:cNvSpPr>
          <p:nvPr/>
        </p:nvSpPr>
        <p:spPr bwMode="auto">
          <a:xfrm>
            <a:off x="7526338" y="5070475"/>
            <a:ext cx="1587" cy="2286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4814" name="Line 14"/>
          <p:cNvSpPr>
            <a:spLocks noChangeShapeType="1"/>
          </p:cNvSpPr>
          <p:nvPr/>
        </p:nvSpPr>
        <p:spPr bwMode="auto">
          <a:xfrm>
            <a:off x="8351838" y="5070475"/>
            <a:ext cx="1587" cy="2286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4815" name="Line 15"/>
          <p:cNvSpPr>
            <a:spLocks noChangeShapeType="1"/>
          </p:cNvSpPr>
          <p:nvPr/>
        </p:nvSpPr>
        <p:spPr bwMode="auto">
          <a:xfrm>
            <a:off x="7529513" y="2327275"/>
            <a:ext cx="1587" cy="2286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4816" name="Line 16"/>
          <p:cNvSpPr>
            <a:spLocks noChangeShapeType="1"/>
          </p:cNvSpPr>
          <p:nvPr/>
        </p:nvSpPr>
        <p:spPr bwMode="auto">
          <a:xfrm>
            <a:off x="8351838" y="2327275"/>
            <a:ext cx="1587" cy="2286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4817" name="Freeform 17"/>
          <p:cNvSpPr/>
          <p:nvPr/>
        </p:nvSpPr>
        <p:spPr bwMode="auto">
          <a:xfrm>
            <a:off x="8416925" y="3394075"/>
            <a:ext cx="306388" cy="1525588"/>
          </a:xfrm>
          <a:custGeom>
            <a:avLst/>
            <a:gdLst>
              <a:gd name="T0" fmla="*/ 0 w 193"/>
              <a:gd name="T1" fmla="*/ 2147483647 h 961"/>
              <a:gd name="T2" fmla="*/ 2147483647 w 193"/>
              <a:gd name="T3" fmla="*/ 2147483647 h 961"/>
              <a:gd name="T4" fmla="*/ 2147483647 w 193"/>
              <a:gd name="T5" fmla="*/ 0 h 961"/>
              <a:gd name="T6" fmla="*/ 0 w 193"/>
              <a:gd name="T7" fmla="*/ 0 h 961"/>
              <a:gd name="T8" fmla="*/ 0 60000 65536"/>
              <a:gd name="T9" fmla="*/ 0 60000 65536"/>
              <a:gd name="T10" fmla="*/ 0 60000 65536"/>
              <a:gd name="T11" fmla="*/ 0 60000 65536"/>
              <a:gd name="T12" fmla="*/ 0 w 193"/>
              <a:gd name="T13" fmla="*/ 0 h 961"/>
              <a:gd name="T14" fmla="*/ 193 w 193"/>
              <a:gd name="T15" fmla="*/ 961 h 9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3" h="961">
                <a:moveTo>
                  <a:pt x="0" y="960"/>
                </a:moveTo>
                <a:lnTo>
                  <a:pt x="192" y="960"/>
                </a:lnTo>
                <a:lnTo>
                  <a:pt x="192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miter lim="800000"/>
            <a:tailEnd type="stealth" w="med" len="lg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4818" name="Rectangle 18"/>
          <p:cNvSpPr>
            <a:spLocks noChangeArrowheads="1"/>
          </p:cNvSpPr>
          <p:nvPr/>
        </p:nvSpPr>
        <p:spPr bwMode="auto">
          <a:xfrm>
            <a:off x="6683375" y="3956050"/>
            <a:ext cx="590550" cy="312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r14</a:t>
            </a:r>
            <a:endParaRPr lang="zh-CN" altLang="en-US"/>
          </a:p>
        </p:txBody>
      </p:sp>
      <p:sp>
        <p:nvSpPr>
          <p:cNvPr id="204819" name="Line 19"/>
          <p:cNvSpPr>
            <a:spLocks noChangeShapeType="1"/>
          </p:cNvSpPr>
          <p:nvPr/>
        </p:nvSpPr>
        <p:spPr bwMode="auto">
          <a:xfrm>
            <a:off x="7140575" y="4079875"/>
            <a:ext cx="355600" cy="31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4820" name="Rectangle 20"/>
          <p:cNvSpPr>
            <a:spLocks noChangeArrowheads="1"/>
          </p:cNvSpPr>
          <p:nvPr/>
        </p:nvSpPr>
        <p:spPr bwMode="auto">
          <a:xfrm>
            <a:off x="6683375" y="4946650"/>
            <a:ext cx="590550" cy="312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r12</a:t>
            </a:r>
            <a:endParaRPr lang="zh-CN" altLang="en-US"/>
          </a:p>
        </p:txBody>
      </p:sp>
      <p:sp>
        <p:nvSpPr>
          <p:cNvPr id="204821" name="Line 21"/>
          <p:cNvSpPr>
            <a:spLocks noChangeShapeType="1"/>
          </p:cNvSpPr>
          <p:nvPr/>
        </p:nvSpPr>
        <p:spPr bwMode="auto">
          <a:xfrm flipV="1">
            <a:off x="7140575" y="5073650"/>
            <a:ext cx="355600" cy="635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4822" name="Rectangle 2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/>
              <a:t>存储器块拷贝</a:t>
            </a:r>
            <a:endParaRPr 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LDM / STM </a:t>
            </a:r>
            <a:r>
              <a:rPr lang="zh-CN" altLang="en-US"/>
              <a:t>操作</a:t>
            </a:r>
            <a:endParaRPr lang="zh-CN" altLang="en-US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1219200"/>
            <a:ext cx="8008937" cy="2271713"/>
          </a:xfrm>
        </p:spPr>
        <p:txBody>
          <a:bodyPr/>
          <a:lstStyle/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语法：</a:t>
            </a:r>
            <a:endParaRPr lang="zh-CN" altLang="en-US" sz="2000"/>
          </a:p>
          <a:p>
            <a:pPr marL="548005" lvl="1" indent="-271780" algn="l" eaLnBrk="1" hangingPunct="1"/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&lt;LDM|STM&gt;</a:t>
            </a:r>
            <a:r>
              <a:rPr lang="en-US" sz="2000">
                <a:solidFill>
                  <a:schemeClr val="tx1"/>
                </a:solidFill>
              </a:rPr>
              <a:t>{&lt;cond&gt;}&lt;addressing_mode&gt; Rb{!}, &lt;</a:t>
            </a:r>
            <a:r>
              <a:rPr lang="zh-CN" altLang="en-US" sz="2000">
                <a:solidFill>
                  <a:schemeClr val="tx1"/>
                </a:solidFill>
              </a:rPr>
              <a:t>寄存器 </a:t>
            </a:r>
            <a:r>
              <a:rPr lang="en-US" sz="2000">
                <a:solidFill>
                  <a:schemeClr val="tx1"/>
                </a:solidFill>
              </a:rPr>
              <a:t>list&gt;</a:t>
            </a:r>
            <a:endParaRPr lang="zh-CN" altLang="en-US" sz="2000">
              <a:solidFill>
                <a:schemeClr val="tx1"/>
              </a:solidFill>
            </a:endParaRPr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en-US" sz="2000"/>
              <a:t>4 </a:t>
            </a:r>
            <a:r>
              <a:rPr lang="zh-CN" altLang="en-US" sz="2000"/>
              <a:t>种寻址操作</a:t>
            </a:r>
            <a:r>
              <a:rPr lang="en-US" sz="2000"/>
              <a:t>:</a:t>
            </a:r>
            <a:endParaRPr lang="zh-CN" altLang="en-US" sz="2000"/>
          </a:p>
          <a:p>
            <a:pPr marL="548005" lvl="1" indent="-271780" algn="l" eaLnBrk="1" hangingPunct="1"/>
            <a:r>
              <a:rPr lang="en-US" sz="2000" b="1">
                <a:solidFill>
                  <a:schemeClr val="tx1"/>
                </a:solidFill>
              </a:rPr>
              <a:t> 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LDMIA</a:t>
            </a:r>
            <a:r>
              <a:rPr lang="en-US" sz="2000" b="1">
                <a:solidFill>
                  <a:schemeClr val="tx1"/>
                </a:solidFill>
              </a:rPr>
              <a:t> / 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STMIA</a:t>
            </a:r>
            <a:r>
              <a:rPr lang="en-US" sz="2000">
                <a:solidFill>
                  <a:schemeClr val="tx1"/>
                </a:solidFill>
              </a:rPr>
              <a:t>	</a:t>
            </a:r>
            <a:r>
              <a:rPr lang="en-US" sz="2000" b="1">
                <a:solidFill>
                  <a:schemeClr val="tx1"/>
                </a:solidFill>
              </a:rPr>
              <a:t>I</a:t>
            </a:r>
            <a:r>
              <a:rPr lang="en-US" sz="2000">
                <a:solidFill>
                  <a:schemeClr val="tx1"/>
                </a:solidFill>
              </a:rPr>
              <a:t>ncrement </a:t>
            </a:r>
            <a:r>
              <a:rPr lang="en-US" sz="2000" b="1">
                <a:solidFill>
                  <a:schemeClr val="tx1"/>
                </a:solidFill>
              </a:rPr>
              <a:t>A</a:t>
            </a:r>
            <a:r>
              <a:rPr lang="en-US" sz="2000">
                <a:solidFill>
                  <a:schemeClr val="tx1"/>
                </a:solidFill>
              </a:rPr>
              <a:t>fter</a:t>
            </a:r>
            <a:r>
              <a:rPr lang="zh-CN" altLang="en-US" sz="2000">
                <a:solidFill>
                  <a:schemeClr val="tx1"/>
                </a:solidFill>
              </a:rPr>
              <a:t>（先操作，后增加）</a:t>
            </a:r>
            <a:endParaRPr lang="zh-CN" altLang="en-US" sz="2000">
              <a:solidFill>
                <a:schemeClr val="tx1"/>
              </a:solidFill>
            </a:endParaRPr>
          </a:p>
          <a:p>
            <a:pPr marL="548005" lvl="1" indent="-271780" algn="l" eaLnBrk="1" hangingPunct="1"/>
            <a:r>
              <a:rPr lang="zh-CN" altLang="en-US" sz="2000">
                <a:solidFill>
                  <a:schemeClr val="tx1"/>
                </a:solidFill>
              </a:rPr>
              <a:t> 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LDMIB</a:t>
            </a:r>
            <a:r>
              <a:rPr lang="en-US" sz="2000" b="1">
                <a:solidFill>
                  <a:schemeClr val="tx1"/>
                </a:solidFill>
              </a:rPr>
              <a:t> / 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STMIB</a:t>
            </a:r>
            <a:r>
              <a:rPr lang="en-US" sz="2000">
                <a:solidFill>
                  <a:schemeClr val="tx1"/>
                </a:solidFill>
              </a:rPr>
              <a:t>	</a:t>
            </a:r>
            <a:r>
              <a:rPr lang="en-US" sz="2000" b="1">
                <a:solidFill>
                  <a:schemeClr val="tx1"/>
                </a:solidFill>
              </a:rPr>
              <a:t>I</a:t>
            </a:r>
            <a:r>
              <a:rPr lang="en-US" sz="2000">
                <a:solidFill>
                  <a:schemeClr val="tx1"/>
                </a:solidFill>
              </a:rPr>
              <a:t>ncrement </a:t>
            </a:r>
            <a:r>
              <a:rPr lang="en-US" sz="2000" b="1">
                <a:solidFill>
                  <a:schemeClr val="tx1"/>
                </a:solidFill>
              </a:rPr>
              <a:t>B</a:t>
            </a:r>
            <a:r>
              <a:rPr lang="en-US" sz="2000">
                <a:solidFill>
                  <a:schemeClr val="tx1"/>
                </a:solidFill>
              </a:rPr>
              <a:t>efore</a:t>
            </a:r>
            <a:r>
              <a:rPr lang="zh-CN" altLang="en-US" sz="2000">
                <a:solidFill>
                  <a:schemeClr val="tx1"/>
                </a:solidFill>
              </a:rPr>
              <a:t>（先增加，后操作）</a:t>
            </a:r>
            <a:endParaRPr lang="zh-CN" altLang="en-US" sz="2000">
              <a:solidFill>
                <a:schemeClr val="tx1"/>
              </a:solidFill>
            </a:endParaRPr>
          </a:p>
          <a:p>
            <a:pPr marL="548005" lvl="1" indent="-271780" algn="l" eaLnBrk="1" hangingPunct="1"/>
            <a:r>
              <a:rPr lang="zh-CN" altLang="en-US" sz="2000">
                <a:solidFill>
                  <a:schemeClr val="tx1"/>
                </a:solidFill>
              </a:rPr>
              <a:t> 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LDMDA</a:t>
            </a:r>
            <a:r>
              <a:rPr lang="en-US" sz="2000" b="1">
                <a:solidFill>
                  <a:schemeClr val="tx1"/>
                </a:solidFill>
              </a:rPr>
              <a:t> / 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STMDA</a:t>
            </a:r>
            <a:r>
              <a:rPr lang="en-US" sz="2000">
                <a:solidFill>
                  <a:schemeClr val="tx1"/>
                </a:solidFill>
              </a:rPr>
              <a:t>	</a:t>
            </a:r>
            <a:r>
              <a:rPr lang="en-US" sz="2000" b="1">
                <a:solidFill>
                  <a:schemeClr val="tx1"/>
                </a:solidFill>
              </a:rPr>
              <a:t>D</a:t>
            </a:r>
            <a:r>
              <a:rPr lang="en-US" sz="2000">
                <a:solidFill>
                  <a:schemeClr val="tx1"/>
                </a:solidFill>
              </a:rPr>
              <a:t>ecrement </a:t>
            </a:r>
            <a:r>
              <a:rPr lang="en-US" sz="2000" b="1">
                <a:solidFill>
                  <a:schemeClr val="tx1"/>
                </a:solidFill>
              </a:rPr>
              <a:t>A</a:t>
            </a:r>
            <a:r>
              <a:rPr lang="en-US" sz="2000">
                <a:solidFill>
                  <a:schemeClr val="tx1"/>
                </a:solidFill>
              </a:rPr>
              <a:t>fter </a:t>
            </a:r>
            <a:r>
              <a:rPr lang="zh-CN" altLang="en-US" sz="2000">
                <a:solidFill>
                  <a:schemeClr val="tx1"/>
                </a:solidFill>
              </a:rPr>
              <a:t>（先操作，后递减）</a:t>
            </a:r>
            <a:endParaRPr lang="zh-CN" altLang="en-US" sz="2000">
              <a:solidFill>
                <a:schemeClr val="tx1"/>
              </a:solidFill>
            </a:endParaRPr>
          </a:p>
          <a:p>
            <a:pPr marL="548005" lvl="1" indent="-271780" algn="l" eaLnBrk="1" hangingPunct="1"/>
            <a:r>
              <a:rPr lang="zh-CN" altLang="en-US" sz="2000">
                <a:solidFill>
                  <a:schemeClr val="tx1"/>
                </a:solidFill>
              </a:rPr>
              <a:t> 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LDMDB</a:t>
            </a:r>
            <a:r>
              <a:rPr lang="en-US" sz="2000" b="1">
                <a:solidFill>
                  <a:schemeClr val="tx1"/>
                </a:solidFill>
              </a:rPr>
              <a:t> / 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STMDB</a:t>
            </a:r>
            <a:r>
              <a:rPr lang="en-US" sz="2000">
                <a:solidFill>
                  <a:schemeClr val="tx1"/>
                </a:solidFill>
              </a:rPr>
              <a:t>	</a:t>
            </a:r>
            <a:r>
              <a:rPr lang="en-US" sz="2000" b="1">
                <a:solidFill>
                  <a:schemeClr val="tx1"/>
                </a:solidFill>
              </a:rPr>
              <a:t>D</a:t>
            </a:r>
            <a:r>
              <a:rPr lang="en-US" sz="2000">
                <a:solidFill>
                  <a:schemeClr val="tx1"/>
                </a:solidFill>
              </a:rPr>
              <a:t>ecrement </a:t>
            </a:r>
            <a:r>
              <a:rPr lang="en-US" sz="2000" b="1">
                <a:solidFill>
                  <a:schemeClr val="tx1"/>
                </a:solidFill>
              </a:rPr>
              <a:t>B</a:t>
            </a:r>
            <a:r>
              <a:rPr lang="en-US" sz="2000">
                <a:solidFill>
                  <a:schemeClr val="tx1"/>
                </a:solidFill>
              </a:rPr>
              <a:t>efore </a:t>
            </a:r>
            <a:r>
              <a:rPr lang="zh-CN" altLang="en-US" sz="2000">
                <a:solidFill>
                  <a:schemeClr val="tx1"/>
                </a:solidFill>
              </a:rPr>
              <a:t>（先递减，后操作）</a:t>
            </a:r>
            <a:endParaRPr lang="zh-CN" altLang="en-US"/>
          </a:p>
        </p:txBody>
      </p:sp>
      <p:sp>
        <p:nvSpPr>
          <p:cNvPr id="202756" name="Oval 4"/>
          <p:cNvSpPr>
            <a:spLocks noChangeArrowheads="1"/>
          </p:cNvSpPr>
          <p:nvPr/>
        </p:nvSpPr>
        <p:spPr bwMode="auto">
          <a:xfrm>
            <a:off x="3429000" y="4800600"/>
            <a:ext cx="457200" cy="304800"/>
          </a:xfrm>
          <a:prstGeom prst="ellipse">
            <a:avLst/>
          </a:prstGeom>
          <a:solidFill>
            <a:schemeClr val="folHlink"/>
          </a:solidFill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4343400" y="4572000"/>
            <a:ext cx="533400" cy="914400"/>
          </a:xfrm>
          <a:prstGeom prst="rect">
            <a:avLst/>
          </a:prstGeom>
          <a:solidFill>
            <a:schemeClr val="tx2"/>
          </a:solidFill>
          <a:ln w="127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2758" name="Line 6"/>
          <p:cNvSpPr>
            <a:spLocks noChangeShapeType="1"/>
          </p:cNvSpPr>
          <p:nvPr/>
        </p:nvSpPr>
        <p:spPr bwMode="auto">
          <a:xfrm>
            <a:off x="4343400" y="4114800"/>
            <a:ext cx="0" cy="23622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2759" name="Line 7"/>
          <p:cNvSpPr>
            <a:spLocks noChangeShapeType="1"/>
          </p:cNvSpPr>
          <p:nvPr/>
        </p:nvSpPr>
        <p:spPr bwMode="auto">
          <a:xfrm>
            <a:off x="4876800" y="4114800"/>
            <a:ext cx="0" cy="23622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2760" name="Line 8"/>
          <p:cNvSpPr>
            <a:spLocks noChangeShapeType="1"/>
          </p:cNvSpPr>
          <p:nvPr/>
        </p:nvSpPr>
        <p:spPr bwMode="auto">
          <a:xfrm>
            <a:off x="4343400" y="51816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2761" name="Line 9"/>
          <p:cNvSpPr>
            <a:spLocks noChangeShapeType="1"/>
          </p:cNvSpPr>
          <p:nvPr/>
        </p:nvSpPr>
        <p:spPr bwMode="auto">
          <a:xfrm>
            <a:off x="4343400" y="54864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2762" name="Line 10"/>
          <p:cNvSpPr>
            <a:spLocks noChangeShapeType="1"/>
          </p:cNvSpPr>
          <p:nvPr/>
        </p:nvSpPr>
        <p:spPr bwMode="auto">
          <a:xfrm>
            <a:off x="4343400" y="45720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2763" name="Line 11"/>
          <p:cNvSpPr>
            <a:spLocks noChangeShapeType="1"/>
          </p:cNvSpPr>
          <p:nvPr/>
        </p:nvSpPr>
        <p:spPr bwMode="auto">
          <a:xfrm>
            <a:off x="4343400" y="48768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2764" name="Line 12"/>
          <p:cNvSpPr>
            <a:spLocks noChangeShapeType="1"/>
          </p:cNvSpPr>
          <p:nvPr/>
        </p:nvSpPr>
        <p:spPr bwMode="auto">
          <a:xfrm>
            <a:off x="4343400" y="60960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2765" name="Line 13"/>
          <p:cNvSpPr>
            <a:spLocks noChangeShapeType="1"/>
          </p:cNvSpPr>
          <p:nvPr/>
        </p:nvSpPr>
        <p:spPr bwMode="auto">
          <a:xfrm>
            <a:off x="4343400" y="42672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2766" name="Text Box 14"/>
          <p:cNvSpPr>
            <a:spLocks noChangeArrowheads="1"/>
          </p:cNvSpPr>
          <p:nvPr/>
        </p:nvSpPr>
        <p:spPr bwMode="auto">
          <a:xfrm>
            <a:off x="4343400" y="3810000"/>
            <a:ext cx="473075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9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IA</a:t>
            </a:r>
            <a:endParaRPr lang="zh-CN" altLang="en-US"/>
          </a:p>
        </p:txBody>
      </p:sp>
      <p:sp>
        <p:nvSpPr>
          <p:cNvPr id="202767" name="Text Box 15"/>
          <p:cNvSpPr>
            <a:spLocks noChangeArrowheads="1"/>
          </p:cNvSpPr>
          <p:nvPr/>
        </p:nvSpPr>
        <p:spPr bwMode="auto">
          <a:xfrm>
            <a:off x="4419600" y="4876800"/>
            <a:ext cx="3524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sym typeface="Times New Roman" panose="02020603050405020304" pitchFamily="18" charset="0"/>
              </a:rPr>
              <a:t>r1</a:t>
            </a:r>
            <a:endParaRPr lang="zh-CN" altLang="en-US"/>
          </a:p>
        </p:txBody>
      </p:sp>
      <p:sp>
        <p:nvSpPr>
          <p:cNvPr id="202768" name="Line 16"/>
          <p:cNvSpPr>
            <a:spLocks noChangeShapeType="1"/>
          </p:cNvSpPr>
          <p:nvPr/>
        </p:nvSpPr>
        <p:spPr bwMode="auto">
          <a:xfrm>
            <a:off x="3886200" y="4953000"/>
            <a:ext cx="4572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2769" name="Line 17"/>
          <p:cNvSpPr>
            <a:spLocks noChangeShapeType="1"/>
          </p:cNvSpPr>
          <p:nvPr/>
        </p:nvSpPr>
        <p:spPr bwMode="auto">
          <a:xfrm>
            <a:off x="4343400" y="57912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2770" name="Line 18"/>
          <p:cNvSpPr>
            <a:spLocks noChangeShapeType="1"/>
          </p:cNvSpPr>
          <p:nvPr/>
        </p:nvSpPr>
        <p:spPr bwMode="auto">
          <a:xfrm flipV="1">
            <a:off x="7772400" y="4724400"/>
            <a:ext cx="0" cy="76200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2771" name="Text Box 19"/>
          <p:cNvSpPr>
            <a:spLocks noChangeArrowheads="1"/>
          </p:cNvSpPr>
          <p:nvPr/>
        </p:nvSpPr>
        <p:spPr bwMode="auto">
          <a:xfrm>
            <a:off x="8083550" y="4452938"/>
            <a:ext cx="590550" cy="703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地址</a:t>
            </a:r>
            <a:endParaRPr lang="zh-CN" altLang="en-US" sz="1600" b="1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增加</a:t>
            </a:r>
            <a:endParaRPr lang="zh-CN" altLang="en-US"/>
          </a:p>
        </p:txBody>
      </p:sp>
      <p:sp>
        <p:nvSpPr>
          <p:cNvPr id="202772" name="Line 20"/>
          <p:cNvSpPr>
            <a:spLocks noChangeShapeType="1"/>
          </p:cNvSpPr>
          <p:nvPr/>
        </p:nvSpPr>
        <p:spPr bwMode="auto">
          <a:xfrm>
            <a:off x="4343400" y="64008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2773" name="Text Box 21"/>
          <p:cNvSpPr>
            <a:spLocks noChangeArrowheads="1"/>
          </p:cNvSpPr>
          <p:nvPr/>
        </p:nvSpPr>
        <p:spPr bwMode="auto">
          <a:xfrm>
            <a:off x="4419600" y="4572000"/>
            <a:ext cx="3524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sym typeface="Times New Roman" panose="02020603050405020304" pitchFamily="18" charset="0"/>
              </a:rPr>
              <a:t>r4</a:t>
            </a:r>
            <a:endParaRPr lang="zh-CN" altLang="en-US"/>
          </a:p>
        </p:txBody>
      </p:sp>
      <p:sp>
        <p:nvSpPr>
          <p:cNvPr id="202774" name="Text Box 22"/>
          <p:cNvSpPr>
            <a:spLocks noChangeArrowheads="1"/>
          </p:cNvSpPr>
          <p:nvPr/>
        </p:nvSpPr>
        <p:spPr bwMode="auto">
          <a:xfrm>
            <a:off x="4419600" y="5181600"/>
            <a:ext cx="3524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sym typeface="Times New Roman" panose="02020603050405020304" pitchFamily="18" charset="0"/>
              </a:rPr>
              <a:t>r0</a:t>
            </a:r>
            <a:endParaRPr lang="zh-CN" altLang="en-US"/>
          </a:p>
        </p:txBody>
      </p:sp>
      <p:sp>
        <p:nvSpPr>
          <p:cNvPr id="202775" name="Rectangle 23"/>
          <p:cNvSpPr>
            <a:spLocks noChangeArrowheads="1"/>
          </p:cNvSpPr>
          <p:nvPr/>
        </p:nvSpPr>
        <p:spPr bwMode="auto">
          <a:xfrm>
            <a:off x="5181600" y="4267200"/>
            <a:ext cx="533400" cy="914400"/>
          </a:xfrm>
          <a:prstGeom prst="rect">
            <a:avLst/>
          </a:prstGeom>
          <a:solidFill>
            <a:schemeClr val="tx2"/>
          </a:solidFill>
          <a:ln w="127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2776" name="Line 24"/>
          <p:cNvSpPr>
            <a:spLocks noChangeShapeType="1"/>
          </p:cNvSpPr>
          <p:nvPr/>
        </p:nvSpPr>
        <p:spPr bwMode="auto">
          <a:xfrm>
            <a:off x="5181600" y="4114800"/>
            <a:ext cx="0" cy="23622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2777" name="Line 25"/>
          <p:cNvSpPr>
            <a:spLocks noChangeShapeType="1"/>
          </p:cNvSpPr>
          <p:nvPr/>
        </p:nvSpPr>
        <p:spPr bwMode="auto">
          <a:xfrm>
            <a:off x="5715000" y="4114800"/>
            <a:ext cx="0" cy="23622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2778" name="Line 26"/>
          <p:cNvSpPr>
            <a:spLocks noChangeShapeType="1"/>
          </p:cNvSpPr>
          <p:nvPr/>
        </p:nvSpPr>
        <p:spPr bwMode="auto">
          <a:xfrm>
            <a:off x="5181600" y="51816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2779" name="Line 27"/>
          <p:cNvSpPr>
            <a:spLocks noChangeShapeType="1"/>
          </p:cNvSpPr>
          <p:nvPr/>
        </p:nvSpPr>
        <p:spPr bwMode="auto">
          <a:xfrm>
            <a:off x="5181600" y="54864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2780" name="Line 28"/>
          <p:cNvSpPr>
            <a:spLocks noChangeShapeType="1"/>
          </p:cNvSpPr>
          <p:nvPr/>
        </p:nvSpPr>
        <p:spPr bwMode="auto">
          <a:xfrm>
            <a:off x="5181600" y="45720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2781" name="Line 29"/>
          <p:cNvSpPr>
            <a:spLocks noChangeShapeType="1"/>
          </p:cNvSpPr>
          <p:nvPr/>
        </p:nvSpPr>
        <p:spPr bwMode="auto">
          <a:xfrm>
            <a:off x="5181600" y="48768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2782" name="Line 30"/>
          <p:cNvSpPr>
            <a:spLocks noChangeShapeType="1"/>
          </p:cNvSpPr>
          <p:nvPr/>
        </p:nvSpPr>
        <p:spPr bwMode="auto">
          <a:xfrm>
            <a:off x="5181600" y="60960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2783" name="Line 31"/>
          <p:cNvSpPr>
            <a:spLocks noChangeShapeType="1"/>
          </p:cNvSpPr>
          <p:nvPr/>
        </p:nvSpPr>
        <p:spPr bwMode="auto">
          <a:xfrm>
            <a:off x="5181600" y="42672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2784" name="Text Box 32"/>
          <p:cNvSpPr>
            <a:spLocks noChangeArrowheads="1"/>
          </p:cNvSpPr>
          <p:nvPr/>
        </p:nvSpPr>
        <p:spPr bwMode="auto">
          <a:xfrm>
            <a:off x="5257800" y="4572000"/>
            <a:ext cx="3524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sym typeface="Times New Roman" panose="02020603050405020304" pitchFamily="18" charset="0"/>
              </a:rPr>
              <a:t>r1</a:t>
            </a:r>
            <a:endParaRPr lang="zh-CN" altLang="en-US"/>
          </a:p>
        </p:txBody>
      </p:sp>
      <p:sp>
        <p:nvSpPr>
          <p:cNvPr id="202785" name="Line 33"/>
          <p:cNvSpPr>
            <a:spLocks noChangeShapeType="1"/>
          </p:cNvSpPr>
          <p:nvPr/>
        </p:nvSpPr>
        <p:spPr bwMode="auto">
          <a:xfrm>
            <a:off x="5181600" y="57912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2786" name="Line 34"/>
          <p:cNvSpPr>
            <a:spLocks noChangeShapeType="1"/>
          </p:cNvSpPr>
          <p:nvPr/>
        </p:nvSpPr>
        <p:spPr bwMode="auto">
          <a:xfrm>
            <a:off x="5181600" y="64008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2787" name="Text Box 35"/>
          <p:cNvSpPr>
            <a:spLocks noChangeArrowheads="1"/>
          </p:cNvSpPr>
          <p:nvPr/>
        </p:nvSpPr>
        <p:spPr bwMode="auto">
          <a:xfrm>
            <a:off x="5257800" y="4267200"/>
            <a:ext cx="3524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sym typeface="Times New Roman" panose="02020603050405020304" pitchFamily="18" charset="0"/>
              </a:rPr>
              <a:t>r4</a:t>
            </a:r>
            <a:endParaRPr lang="zh-CN" altLang="en-US"/>
          </a:p>
        </p:txBody>
      </p:sp>
      <p:sp>
        <p:nvSpPr>
          <p:cNvPr id="202788" name="Text Box 36"/>
          <p:cNvSpPr>
            <a:spLocks noChangeArrowheads="1"/>
          </p:cNvSpPr>
          <p:nvPr/>
        </p:nvSpPr>
        <p:spPr bwMode="auto">
          <a:xfrm>
            <a:off x="5257800" y="4876800"/>
            <a:ext cx="3524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sym typeface="Times New Roman" panose="02020603050405020304" pitchFamily="18" charset="0"/>
              </a:rPr>
              <a:t>r0</a:t>
            </a:r>
            <a:endParaRPr lang="zh-CN" altLang="en-US"/>
          </a:p>
        </p:txBody>
      </p:sp>
      <p:sp>
        <p:nvSpPr>
          <p:cNvPr id="202789" name="Rectangle 37"/>
          <p:cNvSpPr>
            <a:spLocks noChangeArrowheads="1"/>
          </p:cNvSpPr>
          <p:nvPr/>
        </p:nvSpPr>
        <p:spPr bwMode="auto">
          <a:xfrm>
            <a:off x="6019800" y="5181600"/>
            <a:ext cx="533400" cy="914400"/>
          </a:xfrm>
          <a:prstGeom prst="rect">
            <a:avLst/>
          </a:prstGeom>
          <a:solidFill>
            <a:schemeClr val="tx2"/>
          </a:solidFill>
          <a:ln w="127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2790" name="Line 38"/>
          <p:cNvSpPr>
            <a:spLocks noChangeShapeType="1"/>
          </p:cNvSpPr>
          <p:nvPr/>
        </p:nvSpPr>
        <p:spPr bwMode="auto">
          <a:xfrm>
            <a:off x="6019800" y="4114800"/>
            <a:ext cx="0" cy="23622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2791" name="Line 39"/>
          <p:cNvSpPr>
            <a:spLocks noChangeShapeType="1"/>
          </p:cNvSpPr>
          <p:nvPr/>
        </p:nvSpPr>
        <p:spPr bwMode="auto">
          <a:xfrm>
            <a:off x="6553200" y="4114800"/>
            <a:ext cx="0" cy="23622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2792" name="Line 40"/>
          <p:cNvSpPr>
            <a:spLocks noChangeShapeType="1"/>
          </p:cNvSpPr>
          <p:nvPr/>
        </p:nvSpPr>
        <p:spPr bwMode="auto">
          <a:xfrm>
            <a:off x="6019800" y="51816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2793" name="Line 41"/>
          <p:cNvSpPr>
            <a:spLocks noChangeShapeType="1"/>
          </p:cNvSpPr>
          <p:nvPr/>
        </p:nvSpPr>
        <p:spPr bwMode="auto">
          <a:xfrm>
            <a:off x="6019800" y="54864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2794" name="Line 42"/>
          <p:cNvSpPr>
            <a:spLocks noChangeShapeType="1"/>
          </p:cNvSpPr>
          <p:nvPr/>
        </p:nvSpPr>
        <p:spPr bwMode="auto">
          <a:xfrm>
            <a:off x="6019800" y="45720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2795" name="Line 43"/>
          <p:cNvSpPr>
            <a:spLocks noChangeShapeType="1"/>
          </p:cNvSpPr>
          <p:nvPr/>
        </p:nvSpPr>
        <p:spPr bwMode="auto">
          <a:xfrm>
            <a:off x="6019800" y="48768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2796" name="Line 44"/>
          <p:cNvSpPr>
            <a:spLocks noChangeShapeType="1"/>
          </p:cNvSpPr>
          <p:nvPr/>
        </p:nvSpPr>
        <p:spPr bwMode="auto">
          <a:xfrm>
            <a:off x="6019800" y="60960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2797" name="Line 45"/>
          <p:cNvSpPr>
            <a:spLocks noChangeShapeType="1"/>
          </p:cNvSpPr>
          <p:nvPr/>
        </p:nvSpPr>
        <p:spPr bwMode="auto">
          <a:xfrm>
            <a:off x="6019800" y="42672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2798" name="Text Box 46"/>
          <p:cNvSpPr>
            <a:spLocks noChangeArrowheads="1"/>
          </p:cNvSpPr>
          <p:nvPr/>
        </p:nvSpPr>
        <p:spPr bwMode="auto">
          <a:xfrm>
            <a:off x="6096000" y="5486400"/>
            <a:ext cx="3524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sym typeface="Times New Roman" panose="02020603050405020304" pitchFamily="18" charset="0"/>
              </a:rPr>
              <a:t>r1</a:t>
            </a:r>
            <a:endParaRPr lang="zh-CN" altLang="en-US"/>
          </a:p>
        </p:txBody>
      </p:sp>
      <p:sp>
        <p:nvSpPr>
          <p:cNvPr id="202799" name="Line 47"/>
          <p:cNvSpPr>
            <a:spLocks noChangeShapeType="1"/>
          </p:cNvSpPr>
          <p:nvPr/>
        </p:nvSpPr>
        <p:spPr bwMode="auto">
          <a:xfrm>
            <a:off x="6019800" y="57912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2800" name="Line 48"/>
          <p:cNvSpPr>
            <a:spLocks noChangeShapeType="1"/>
          </p:cNvSpPr>
          <p:nvPr/>
        </p:nvSpPr>
        <p:spPr bwMode="auto">
          <a:xfrm>
            <a:off x="6019800" y="64008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2801" name="Text Box 49"/>
          <p:cNvSpPr>
            <a:spLocks noChangeArrowheads="1"/>
          </p:cNvSpPr>
          <p:nvPr/>
        </p:nvSpPr>
        <p:spPr bwMode="auto">
          <a:xfrm>
            <a:off x="6096000" y="5181600"/>
            <a:ext cx="3524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sym typeface="Times New Roman" panose="02020603050405020304" pitchFamily="18" charset="0"/>
              </a:rPr>
              <a:t>r4</a:t>
            </a:r>
            <a:endParaRPr lang="zh-CN" altLang="en-US"/>
          </a:p>
        </p:txBody>
      </p:sp>
      <p:sp>
        <p:nvSpPr>
          <p:cNvPr id="202802" name="Text Box 50"/>
          <p:cNvSpPr>
            <a:spLocks noChangeArrowheads="1"/>
          </p:cNvSpPr>
          <p:nvPr/>
        </p:nvSpPr>
        <p:spPr bwMode="auto">
          <a:xfrm>
            <a:off x="6096000" y="5791200"/>
            <a:ext cx="3524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sym typeface="Times New Roman" panose="02020603050405020304" pitchFamily="18" charset="0"/>
              </a:rPr>
              <a:t>r0</a:t>
            </a:r>
            <a:endParaRPr lang="zh-CN" altLang="en-US"/>
          </a:p>
        </p:txBody>
      </p:sp>
      <p:sp>
        <p:nvSpPr>
          <p:cNvPr id="202803" name="Rectangle 51"/>
          <p:cNvSpPr>
            <a:spLocks noChangeArrowheads="1"/>
          </p:cNvSpPr>
          <p:nvPr/>
        </p:nvSpPr>
        <p:spPr bwMode="auto">
          <a:xfrm>
            <a:off x="6858000" y="5486400"/>
            <a:ext cx="533400" cy="914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2804" name="Line 52"/>
          <p:cNvSpPr>
            <a:spLocks noChangeShapeType="1"/>
          </p:cNvSpPr>
          <p:nvPr/>
        </p:nvSpPr>
        <p:spPr bwMode="auto">
          <a:xfrm>
            <a:off x="6858000" y="4114800"/>
            <a:ext cx="0" cy="23622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2805" name="Line 53"/>
          <p:cNvSpPr>
            <a:spLocks noChangeShapeType="1"/>
          </p:cNvSpPr>
          <p:nvPr/>
        </p:nvSpPr>
        <p:spPr bwMode="auto">
          <a:xfrm>
            <a:off x="7391400" y="4114800"/>
            <a:ext cx="0" cy="23622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2806" name="Line 54"/>
          <p:cNvSpPr>
            <a:spLocks noChangeShapeType="1"/>
          </p:cNvSpPr>
          <p:nvPr/>
        </p:nvSpPr>
        <p:spPr bwMode="auto">
          <a:xfrm>
            <a:off x="6858000" y="51816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2807" name="Line 55"/>
          <p:cNvSpPr>
            <a:spLocks noChangeShapeType="1"/>
          </p:cNvSpPr>
          <p:nvPr/>
        </p:nvSpPr>
        <p:spPr bwMode="auto">
          <a:xfrm>
            <a:off x="6858000" y="54864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2808" name="Line 56"/>
          <p:cNvSpPr>
            <a:spLocks noChangeShapeType="1"/>
          </p:cNvSpPr>
          <p:nvPr/>
        </p:nvSpPr>
        <p:spPr bwMode="auto">
          <a:xfrm>
            <a:off x="6858000" y="45720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2809" name="Line 57"/>
          <p:cNvSpPr>
            <a:spLocks noChangeShapeType="1"/>
          </p:cNvSpPr>
          <p:nvPr/>
        </p:nvSpPr>
        <p:spPr bwMode="auto">
          <a:xfrm>
            <a:off x="6858000" y="48768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2810" name="Line 58"/>
          <p:cNvSpPr>
            <a:spLocks noChangeShapeType="1"/>
          </p:cNvSpPr>
          <p:nvPr/>
        </p:nvSpPr>
        <p:spPr bwMode="auto">
          <a:xfrm>
            <a:off x="6858000" y="60960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2811" name="Line 59"/>
          <p:cNvSpPr>
            <a:spLocks noChangeShapeType="1"/>
          </p:cNvSpPr>
          <p:nvPr/>
        </p:nvSpPr>
        <p:spPr bwMode="auto">
          <a:xfrm>
            <a:off x="6858000" y="42672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2812" name="Text Box 60"/>
          <p:cNvSpPr>
            <a:spLocks noChangeArrowheads="1"/>
          </p:cNvSpPr>
          <p:nvPr/>
        </p:nvSpPr>
        <p:spPr bwMode="auto">
          <a:xfrm>
            <a:off x="6934200" y="5791200"/>
            <a:ext cx="3524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sym typeface="Times New Roman" panose="02020603050405020304" pitchFamily="18" charset="0"/>
              </a:rPr>
              <a:t>r1</a:t>
            </a:r>
            <a:endParaRPr lang="zh-CN" altLang="en-US"/>
          </a:p>
        </p:txBody>
      </p:sp>
      <p:sp>
        <p:nvSpPr>
          <p:cNvPr id="202813" name="Line 61"/>
          <p:cNvSpPr>
            <a:spLocks noChangeShapeType="1"/>
          </p:cNvSpPr>
          <p:nvPr/>
        </p:nvSpPr>
        <p:spPr bwMode="auto">
          <a:xfrm>
            <a:off x="6858000" y="57912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2814" name="Line 62"/>
          <p:cNvSpPr>
            <a:spLocks noChangeShapeType="1"/>
          </p:cNvSpPr>
          <p:nvPr/>
        </p:nvSpPr>
        <p:spPr bwMode="auto">
          <a:xfrm>
            <a:off x="6858000" y="64008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2815" name="Text Box 63"/>
          <p:cNvSpPr>
            <a:spLocks noChangeArrowheads="1"/>
          </p:cNvSpPr>
          <p:nvPr/>
        </p:nvSpPr>
        <p:spPr bwMode="auto">
          <a:xfrm>
            <a:off x="6934200" y="5486400"/>
            <a:ext cx="3524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sym typeface="Times New Roman" panose="02020603050405020304" pitchFamily="18" charset="0"/>
              </a:rPr>
              <a:t>r4</a:t>
            </a:r>
            <a:endParaRPr lang="zh-CN" altLang="en-US"/>
          </a:p>
        </p:txBody>
      </p:sp>
      <p:sp>
        <p:nvSpPr>
          <p:cNvPr id="202816" name="Text Box 64"/>
          <p:cNvSpPr>
            <a:spLocks noChangeArrowheads="1"/>
          </p:cNvSpPr>
          <p:nvPr/>
        </p:nvSpPr>
        <p:spPr bwMode="auto">
          <a:xfrm>
            <a:off x="6934200" y="6096000"/>
            <a:ext cx="3524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sym typeface="Times New Roman" panose="02020603050405020304" pitchFamily="18" charset="0"/>
              </a:rPr>
              <a:t>r0</a:t>
            </a:r>
            <a:endParaRPr lang="zh-CN" altLang="en-US"/>
          </a:p>
        </p:txBody>
      </p:sp>
      <p:sp>
        <p:nvSpPr>
          <p:cNvPr id="202817" name="Text Box 65"/>
          <p:cNvSpPr>
            <a:spLocks noChangeArrowheads="1"/>
          </p:cNvSpPr>
          <p:nvPr/>
        </p:nvSpPr>
        <p:spPr bwMode="auto">
          <a:xfrm>
            <a:off x="3424238" y="4800600"/>
            <a:ext cx="45085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sym typeface="Times New Roman" panose="02020603050405020304" pitchFamily="18" charset="0"/>
              </a:rPr>
              <a:t>r10</a:t>
            </a:r>
            <a:endParaRPr lang="zh-CN" altLang="en-US"/>
          </a:p>
        </p:txBody>
      </p:sp>
      <p:sp>
        <p:nvSpPr>
          <p:cNvPr id="202818" name="Text Box 66"/>
          <p:cNvSpPr>
            <a:spLocks noChangeArrowheads="1"/>
          </p:cNvSpPr>
          <p:nvPr/>
        </p:nvSpPr>
        <p:spPr bwMode="auto">
          <a:xfrm>
            <a:off x="5181600" y="3810000"/>
            <a:ext cx="473075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9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IB</a:t>
            </a:r>
            <a:endParaRPr lang="zh-CN" altLang="en-US"/>
          </a:p>
        </p:txBody>
      </p:sp>
      <p:sp>
        <p:nvSpPr>
          <p:cNvPr id="202819" name="Text Box 67"/>
          <p:cNvSpPr>
            <a:spLocks noChangeArrowheads="1"/>
          </p:cNvSpPr>
          <p:nvPr/>
        </p:nvSpPr>
        <p:spPr bwMode="auto">
          <a:xfrm>
            <a:off x="6019800" y="3810000"/>
            <a:ext cx="473075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9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DA</a:t>
            </a:r>
            <a:endParaRPr lang="zh-CN" altLang="en-US"/>
          </a:p>
        </p:txBody>
      </p:sp>
      <p:sp>
        <p:nvSpPr>
          <p:cNvPr id="202820" name="Text Box 68"/>
          <p:cNvSpPr>
            <a:spLocks noChangeArrowheads="1"/>
          </p:cNvSpPr>
          <p:nvPr/>
        </p:nvSpPr>
        <p:spPr bwMode="auto">
          <a:xfrm>
            <a:off x="6858000" y="3810000"/>
            <a:ext cx="473075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9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DB</a:t>
            </a:r>
            <a:endParaRPr lang="zh-CN" altLang="en-US"/>
          </a:p>
        </p:txBody>
      </p:sp>
      <p:sp>
        <p:nvSpPr>
          <p:cNvPr id="202821" name="Rectangle 69"/>
          <p:cNvSpPr>
            <a:spLocks noChangeArrowheads="1"/>
          </p:cNvSpPr>
          <p:nvPr/>
        </p:nvSpPr>
        <p:spPr bwMode="auto">
          <a:xfrm>
            <a:off x="222250" y="3717925"/>
            <a:ext cx="3675063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LDMxx r10</a:t>
            </a:r>
            <a:r>
              <a:rPr lang="zh-CN" altLang="en-US" sz="2000" b="1">
                <a:solidFill>
                  <a:schemeClr val="tx2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！</a:t>
            </a: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, {r0,r1,r4}</a:t>
            </a:r>
            <a:endParaRPr lang="zh-CN" altLang="en-US" sz="2000" b="1">
              <a:solidFill>
                <a:schemeClr val="tx2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algn="ctr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STMxx r10</a:t>
            </a:r>
            <a:r>
              <a:rPr lang="zh-CN" altLang="en-US" sz="2000" b="1">
                <a:solidFill>
                  <a:schemeClr val="tx2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！</a:t>
            </a: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, {r0,r1,r4}</a:t>
            </a:r>
            <a:endParaRPr lang="zh-CN" altLang="en-US"/>
          </a:p>
        </p:txBody>
      </p:sp>
      <p:sp>
        <p:nvSpPr>
          <p:cNvPr id="202822" name="Text Box 70"/>
          <p:cNvSpPr>
            <a:spLocks noChangeArrowheads="1"/>
          </p:cNvSpPr>
          <p:nvPr/>
        </p:nvSpPr>
        <p:spPr bwMode="auto">
          <a:xfrm>
            <a:off x="1617663" y="4768850"/>
            <a:ext cx="166370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基址寄存器 </a:t>
            </a:r>
            <a:r>
              <a:rPr 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(Rb)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/>
              <a:t> </a:t>
            </a:r>
            <a:endParaRPr lang="zh-CN" altLang="zh-CN"/>
          </a:p>
        </p:txBody>
      </p:sp>
      <p:sp>
        <p:nvSpPr>
          <p:cNvPr id="3665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219200"/>
            <a:ext cx="4043363" cy="4910138"/>
          </a:xfrm>
        </p:spPr>
        <p:txBody>
          <a:bodyPr/>
          <a:lstStyle/>
          <a:p>
            <a:pPr marL="273050" indent="-273050" algn="l"/>
            <a:endParaRPr lang="zh-CN" altLang="zh-CN" sz="3500" i="1"/>
          </a:p>
          <a:p>
            <a:pPr marL="273050" indent="-273050" algn="l"/>
            <a:endParaRPr lang="zh-CN" altLang="zh-CN" sz="3500" i="1"/>
          </a:p>
          <a:p>
            <a:pPr marL="273050" indent="-273050" algn="l"/>
            <a:endParaRPr lang="zh-CN" altLang="zh-CN" sz="3500" i="1"/>
          </a:p>
          <a:p>
            <a:pPr marL="273050" indent="-273050" algn="l"/>
            <a:endParaRPr lang="zh-CN" altLang="zh-CN" sz="3500" i="1"/>
          </a:p>
          <a:p>
            <a:pPr marL="273050" indent="-273050" algn="l"/>
            <a:r>
              <a:rPr lang="zh-CN" altLang="zh-CN" sz="3500" i="1"/>
              <a:t>           Any questions?</a:t>
            </a:r>
            <a:endParaRPr lang="zh-CN" altLang="zh-CN"/>
          </a:p>
        </p:txBody>
      </p:sp>
      <p:pic>
        <p:nvPicPr>
          <p:cNvPr id="366596" name="Object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805488" y="1865313"/>
            <a:ext cx="1716087" cy="361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10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0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3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3_质朴">
      <a:majorFont>
        <a:latin typeface="Arial"/>
        <a:ea typeface=""/>
        <a:cs typeface="Arial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1781</Words>
  <Application>WPS 演示</Application>
  <PresentationFormat>全屏显示(4:3)</PresentationFormat>
  <Paragraphs>208</Paragraphs>
  <Slides>8</Slides>
  <Notes>112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Wingdings 3</vt:lpstr>
      <vt:lpstr>黑体</vt:lpstr>
      <vt:lpstr>Arial Unicode MS</vt:lpstr>
      <vt:lpstr>Courier New</vt:lpstr>
      <vt:lpstr>微软雅黑</vt:lpstr>
      <vt:lpstr>10_质朴</vt:lpstr>
      <vt:lpstr>13_质朴</vt:lpstr>
      <vt:lpstr>1_质朴</vt:lpstr>
      <vt:lpstr>质朴</vt:lpstr>
      <vt:lpstr>2_质朴</vt:lpstr>
      <vt:lpstr>预备知识 </vt:lpstr>
      <vt:lpstr>单寄存器数据传送</vt:lpstr>
      <vt:lpstr> 地址访问</vt:lpstr>
      <vt:lpstr>Pre or Post Indexed 寻址?</vt:lpstr>
      <vt:lpstr>块数据传送</vt:lpstr>
      <vt:lpstr>存储器块拷贝</vt:lpstr>
      <vt:lpstr>LDM / STM 操作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预备知识 </dc:title>
  <dc:creator/>
  <cp:lastModifiedBy>T430</cp:lastModifiedBy>
  <cp:revision>107</cp:revision>
  <dcterms:created xsi:type="dcterms:W3CDTF">2020-03-19T00:47:00Z</dcterms:created>
  <dcterms:modified xsi:type="dcterms:W3CDTF">2020-03-27T03:41:39Z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