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3"/>
    <p:sldId id="357" r:id="rId4"/>
    <p:sldId id="351" r:id="rId5"/>
    <p:sldId id="360" r:id="rId6"/>
    <p:sldId id="362" r:id="rId7"/>
    <p:sldId id="358" r:id="rId8"/>
    <p:sldId id="363" r:id="rId9"/>
    <p:sldId id="365" r:id="rId10"/>
    <p:sldId id="368" r:id="rId11"/>
    <p:sldId id="367" r:id="rId12"/>
    <p:sldId id="366" r:id="rId13"/>
    <p:sldId id="373" r:id="rId14"/>
    <p:sldId id="372" r:id="rId15"/>
    <p:sldId id="371" r:id="rId16"/>
    <p:sldId id="377" r:id="rId17"/>
    <p:sldId id="386" r:id="rId18"/>
    <p:sldId id="388" r:id="rId19"/>
    <p:sldId id="389" r:id="rId20"/>
    <p:sldId id="404" r:id="rId21"/>
    <p:sldId id="416" r:id="rId22"/>
    <p:sldId id="417" r:id="rId23"/>
    <p:sldId id="393" r:id="rId24"/>
    <p:sldId id="394" r:id="rId25"/>
    <p:sldId id="395" r:id="rId26"/>
    <p:sldId id="430" r:id="rId27"/>
    <p:sldId id="431" r:id="rId28"/>
    <p:sldId id="432" r:id="rId29"/>
    <p:sldId id="376" r:id="rId30"/>
    <p:sldId id="378" r:id="rId31"/>
    <p:sldId id="379" r:id="rId32"/>
    <p:sldId id="380" r:id="rId33"/>
    <p:sldId id="381" r:id="rId34"/>
    <p:sldId id="383" r:id="rId35"/>
    <p:sldId id="384" r:id="rId36"/>
    <p:sldId id="403" r:id="rId37"/>
    <p:sldId id="41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106" d="100"/>
          <a:sy n="106" d="100"/>
        </p:scale>
        <p:origin x="-504" y="-84"/>
      </p:cViewPr>
      <p:guideLst>
        <p:guide orient="horz" pos="2163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376" y="2636912"/>
            <a:ext cx="7208854" cy="1066910"/>
          </a:xfrm>
        </p:spPr>
        <p:txBody>
          <a:bodyPr/>
          <a:lstStyle/>
          <a:p>
            <a:r>
              <a:rPr lang="en-US" altLang="zh-CN" sz="3600" dirty="0" smtClean="0"/>
              <a:t>2003</a:t>
            </a:r>
            <a:r>
              <a:rPr altLang="zh-CN" sz="3600" dirty="0" smtClean="0"/>
              <a:t>班网络编程</a:t>
            </a:r>
            <a:endParaRPr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3791744" y="3501008"/>
            <a:ext cx="3840658" cy="960219"/>
          </a:xfrm>
        </p:spPr>
        <p:txBody>
          <a:bodyPr/>
          <a:lstStyle/>
          <a:p>
            <a:r>
              <a:rPr lang="zh-CN" altLang="en-US" dirty="0" smtClean="0"/>
              <a:t>杨文刚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udp</a:t>
            </a:r>
            <a:r>
              <a:rPr>
                <a:sym typeface="+mn-ea"/>
              </a:rPr>
              <a:t>接收端</a:t>
            </a:r>
            <a:r>
              <a:t>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59660" y="25190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recvfrom</a:t>
            </a:r>
            <a:r>
              <a:rPr lang="zh-CN" altLang="en-US"/>
              <a:t>接收数据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58540" y="208343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58540" y="305117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65420" y="2083435"/>
            <a:ext cx="4878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bind(</a:t>
            </a:r>
            <a:r>
              <a:rPr lang="zh-CN" altLang="zh-CN"/>
              <a:t>端口号</a:t>
            </a:r>
            <a:r>
              <a:rPr lang="en-US" altLang="zh-CN"/>
              <a:t>: </a:t>
            </a:r>
            <a:r>
              <a:rPr lang="zh-CN" altLang="en-US"/>
              <a:t>端口用来识别到底是哪个应用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8888----&gt;QQ     9999----&gt;360</a:t>
            </a:r>
            <a:endParaRPr lang="en-US" altLang="zh-CN"/>
          </a:p>
          <a:p>
            <a:r>
              <a:rPr lang="en-US" altLang="zh-CN"/>
              <a:t>1-65535(short)</a:t>
            </a:r>
            <a:endParaRPr lang="en-US" altLang="zh-CN"/>
          </a:p>
          <a:p>
            <a:r>
              <a:rPr lang="en-US" altLang="zh-CN"/>
              <a:t>1-1023  </a:t>
            </a:r>
            <a:r>
              <a:rPr lang="zh-CN" altLang="zh-CN"/>
              <a:t>公共端口号</a:t>
            </a:r>
            <a:r>
              <a:rPr lang="en-US" altLang="zh-CN"/>
              <a:t>(http--&gt;80     ftp--&gt;21)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zh-CN"/>
              <a:t>我们的程序用</a:t>
            </a:r>
            <a:r>
              <a:rPr lang="en-US" altLang="zh-CN"/>
              <a:t>5</a:t>
            </a:r>
            <a:r>
              <a:rPr lang="zh-CN" altLang="en-US"/>
              <a:t>位端口号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recvfrom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udp</a:t>
            </a:r>
            <a:r>
              <a:rPr altLang="zh-CN">
                <a:sym typeface="+mn-ea"/>
              </a:rPr>
              <a:t>发送</a:t>
            </a:r>
            <a:r>
              <a:rPr>
                <a:sym typeface="+mn-ea"/>
              </a:rPr>
              <a:t>端</a:t>
            </a:r>
            <a:r>
              <a:rPr>
                <a:sym typeface="+mn-ea"/>
              </a:rPr>
              <a:t>流程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r>
              <a:rPr lang="en-US" altLang="zh-CN"/>
              <a:t>(SOCK_DGRAM)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sendto</a:t>
            </a:r>
            <a:r>
              <a:rPr lang="zh-CN" altLang="en-US"/>
              <a:t>发送数据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3558540" y="2083435"/>
            <a:ext cx="0" cy="140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sendto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882390" y="2947035"/>
            <a:ext cx="398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</a:t>
            </a:r>
            <a:r>
              <a:rPr lang="en-US" altLang="zh-CN"/>
              <a:t>1) </a:t>
            </a:r>
            <a:r>
              <a:rPr lang="zh-CN" altLang="en-US"/>
              <a:t>发给谁    </a:t>
            </a:r>
            <a:r>
              <a:rPr lang="en-US" altLang="zh-CN"/>
              <a:t>2) </a:t>
            </a:r>
            <a:r>
              <a:rPr lang="zh-CN" altLang="zh-CN"/>
              <a:t>发送的数据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htonl </a:t>
            </a:r>
            <a:r>
              <a:t>的实现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1104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0197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8211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6542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102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1932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897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306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75460" y="3244850"/>
            <a:ext cx="6664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x = </a:t>
            </a:r>
            <a:r>
              <a:rPr lang="zh-CN" altLang="en-US"/>
              <a:t>(x &lt;&lt; 24) | (x &gt;&gt; 24) | (x &lt;&lt; 8 &amp; 0xff0000) | (x &gt;&gt; 8 &amp; 0x00ff00)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1394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78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73120" y="426085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x &lt;&lt; 24   在后面补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任何数和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与，不变，和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与   清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3700" y="1403350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0487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56</a:t>
            </a:r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19295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34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8430" y="5290185"/>
            <a:ext cx="46564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&lt;&lt; 24  </a:t>
            </a:r>
            <a:r>
              <a:rPr lang="zh-CN" altLang="en-US"/>
              <a:t>（</a:t>
            </a:r>
            <a:r>
              <a:rPr lang="en-US" altLang="zh-CN"/>
              <a:t>0x12345678 &lt;&lt; 24  ---&gt; 78000000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x&gt;&gt;24      (0x12345678 &gt;&gt; 24 ---&gt; 00000012)</a:t>
            </a:r>
            <a:endParaRPr lang="en-US" altLang="zh-CN"/>
          </a:p>
          <a:p>
            <a:r>
              <a:rPr lang="en-US" altLang="zh-CN"/>
              <a:t>|  ---------&gt; 78000012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50100" y="5052060"/>
            <a:ext cx="269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0x12------&gt;8</a:t>
            </a:r>
            <a:r>
              <a:rPr lang="zh-CN" altLang="zh-CN"/>
              <a:t>位</a:t>
            </a:r>
            <a:r>
              <a:rPr lang="en-US" altLang="zh-CN"/>
              <a:t>(0001 0010)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练习：双人聊天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9729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08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4960" y="5763895"/>
            <a:ext cx="483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因为在一台电脑上</a:t>
            </a:r>
            <a:r>
              <a:rPr lang="en-US" altLang="zh-CN"/>
              <a:t>(</a:t>
            </a:r>
            <a:r>
              <a:rPr lang="zh-CN" altLang="en-US"/>
              <a:t>不能绑定用一个端口号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672205" y="106997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33333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43980" y="104394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44444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179435" y="182562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bind(44444)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81915" y="185991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bind(33333)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作业：局域网多人聊天程序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08730" y="2023110"/>
            <a:ext cx="3168650" cy="259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06645" y="476885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48930" y="952500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48930" y="58420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09255" y="365950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9255" y="324485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22350" y="394271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2350" y="352806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70560" y="118427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0560" y="769620"/>
            <a:ext cx="148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D  </a:t>
            </a:r>
            <a:r>
              <a:rPr lang="zh-CN" altLang="zh-CN"/>
              <a:t>上线</a:t>
            </a:r>
            <a:endParaRPr lang="zh-CN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64435" y="1692275"/>
            <a:ext cx="1327150" cy="5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1"/>
          </p:cNvCxnSpPr>
          <p:nvPr/>
        </p:nvCxnSpPr>
        <p:spPr>
          <a:xfrm flipV="1">
            <a:off x="6941820" y="1852930"/>
            <a:ext cx="100711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85000" y="3763645"/>
            <a:ext cx="98298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855595" y="3823970"/>
            <a:ext cx="923925" cy="75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0885" y="161671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86600" y="352806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855595" y="361315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104380" y="2336800"/>
            <a:ext cx="748665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20280" y="2741295"/>
            <a:ext cx="76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2495550" y="2276475"/>
            <a:ext cx="125793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27350" y="4159250"/>
            <a:ext cx="78295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44690" y="4184650"/>
            <a:ext cx="85153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8545" y="5594350"/>
            <a:ext cx="558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recvfrom</a:t>
            </a:r>
            <a:r>
              <a:rPr lang="zh-CN" altLang="en-US"/>
              <a:t>时，可以记录下每一个</a:t>
            </a:r>
            <a:r>
              <a:rPr lang="en-US" altLang="zh-CN"/>
              <a:t>youaddr(</a:t>
            </a:r>
            <a:r>
              <a:rPr lang="zh-CN" altLang="en-US"/>
              <a:t>用数组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4690" y="0"/>
            <a:ext cx="10681335" cy="41656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服务器端流程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3640" y="14585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27450" y="1526540"/>
            <a:ext cx="443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tcp</a:t>
            </a:r>
            <a:r>
              <a:rPr lang="zh-CN" altLang="en-US"/>
              <a:t>通信</a:t>
            </a:r>
            <a:r>
              <a:rPr lang="en-US" altLang="zh-CN"/>
              <a:t>(SOCK_STREAM), </a:t>
            </a:r>
            <a:r>
              <a:rPr lang="zh-CN" altLang="zh-CN"/>
              <a:t>流式套接字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1182370" y="23983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81250" y="19627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35705" y="246634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和</a:t>
            </a:r>
            <a:r>
              <a:rPr lang="en-US" altLang="zh-CN"/>
              <a:t>udp</a:t>
            </a:r>
            <a:r>
              <a:rPr lang="zh-CN" altLang="en-US"/>
              <a:t>相同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3005" y="32918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监听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0615" y="29025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87140" y="335978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8173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阻塞等待客户端连接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79980" y="369824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87140" y="4330700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accept(</a:t>
            </a:r>
            <a:r>
              <a:rPr lang="zh-CN" altLang="en-US"/>
              <a:t>如果处理不过来，暂存缓存中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81885" y="457009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8300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</a:t>
            </a:r>
            <a:r>
              <a:rPr lang="en-US" altLang="zh-CN"/>
              <a:t>/</a:t>
            </a:r>
            <a:r>
              <a:rPr lang="zh-CN" altLang="zh-CN"/>
              <a:t>发送</a:t>
            </a:r>
            <a:endParaRPr lang="zh-CN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787140" y="507365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 / send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181100" y="585216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81885" y="541655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73805" y="592010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63090" y="525780"/>
            <a:ext cx="353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服务器</a:t>
            </a:r>
            <a:r>
              <a:rPr lang="en-US" altLang="zh-CN"/>
              <a:t>(</a:t>
            </a:r>
            <a:r>
              <a:rPr lang="zh-CN" altLang="en-US"/>
              <a:t>可以接收多个客户端连接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88045" y="1526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448800" y="58928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470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连接服务器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83290" y="420179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35730" y="4339590"/>
            <a:ext cx="433832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5502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/</a:t>
            </a:r>
            <a:r>
              <a:rPr lang="zh-CN" altLang="en-US"/>
              <a:t>接收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803890" y="5141595"/>
            <a:ext cx="111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send/ recv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478520" y="575310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2" idx="2"/>
            <a:endCxn id="24" idx="0"/>
          </p:cNvCxnSpPr>
          <p:nvPr/>
        </p:nvCxnSpPr>
        <p:spPr>
          <a:xfrm flipH="1">
            <a:off x="9633585" y="2030730"/>
            <a:ext cx="53340" cy="210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27" idx="0"/>
          </p:cNvCxnSpPr>
          <p:nvPr/>
        </p:nvCxnSpPr>
        <p:spPr>
          <a:xfrm>
            <a:off x="9633585" y="4638040"/>
            <a:ext cx="20320" cy="36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9" idx="0"/>
          </p:cNvCxnSpPr>
          <p:nvPr/>
        </p:nvCxnSpPr>
        <p:spPr>
          <a:xfrm>
            <a:off x="9653905" y="5509895"/>
            <a:ext cx="23495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一个服务器一个客户端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495" y="155638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0790" y="113982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64425" y="177292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73975" y="125158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47665" y="1973580"/>
            <a:ext cx="19837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02325" y="15563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2" name="右大括号 11"/>
          <p:cNvSpPr/>
          <p:nvPr/>
        </p:nvSpPr>
        <p:spPr>
          <a:xfrm>
            <a:off x="5520055" y="2780665"/>
            <a:ext cx="287655" cy="2592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52160" y="381317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02070" y="221424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7247890" y="2132965"/>
            <a:ext cx="75565" cy="935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 多客户端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449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89165" y="144653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98715" y="92519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89165" y="143827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8715" y="91694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58380" y="349250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67930" y="297116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446645" y="550354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56195" y="498221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35955" y="1905000"/>
            <a:ext cx="147256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69305" y="16554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735955" y="3573145"/>
            <a:ext cx="1455420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55665" y="330771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5735955" y="4653280"/>
            <a:ext cx="1463675" cy="132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55665" y="449199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5475" y="156972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循环执行</a:t>
            </a:r>
            <a:r>
              <a:rPr lang="en-US" altLang="zh-CN"/>
              <a:t>accept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16560"/>
          </a:xfrm>
        </p:spPr>
        <p:txBody>
          <a:bodyPr/>
          <a:p>
            <a:r>
              <a:rPr altLang="zh-CN"/>
              <a:t>并发服务器</a:t>
            </a:r>
            <a:endParaRPr altLang="zh-CN"/>
          </a:p>
        </p:txBody>
      </p:sp>
      <p:sp>
        <p:nvSpPr>
          <p:cNvPr id="6" name="矩形 5"/>
          <p:cNvSpPr/>
          <p:nvPr/>
        </p:nvSpPr>
        <p:spPr>
          <a:xfrm>
            <a:off x="2849880" y="1039495"/>
            <a:ext cx="2088515" cy="4968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0515" y="134048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主线程</a:t>
            </a:r>
            <a:endParaRPr lang="zh-CN" altLang="zh-CN"/>
          </a:p>
        </p:txBody>
      </p:sp>
      <p:sp>
        <p:nvSpPr>
          <p:cNvPr id="8" name="右大括号 7"/>
          <p:cNvSpPr/>
          <p:nvPr/>
        </p:nvSpPr>
        <p:spPr>
          <a:xfrm>
            <a:off x="5015865" y="134048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5270" y="1414780"/>
            <a:ext cx="168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accept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402955" y="118554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4240" y="40259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服务器</a:t>
            </a:r>
            <a:endParaRPr lang="zh-CN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02955" y="583565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103745" y="1543685"/>
            <a:ext cx="118745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50430" y="11855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850515" y="294767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255260" y="2947670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7" name="右大括号 16"/>
          <p:cNvSpPr/>
          <p:nvPr/>
        </p:nvSpPr>
        <p:spPr>
          <a:xfrm>
            <a:off x="4938395" y="298386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924675" y="2060575"/>
            <a:ext cx="1259205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6215" y="194183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5120" y="14706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56435" y="15436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2" name="直接箭头连接符 21"/>
          <p:cNvCxnSpPr>
            <a:endCxn id="7" idx="1"/>
          </p:cNvCxnSpPr>
          <p:nvPr/>
        </p:nvCxnSpPr>
        <p:spPr>
          <a:xfrm flipV="1">
            <a:off x="2258060" y="1917065"/>
            <a:ext cx="59245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49880" y="432308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29225" y="4468495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631315" y="3213100"/>
            <a:ext cx="1031240" cy="172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4944110" y="432371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简易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1450" y="1907540"/>
            <a:ext cx="2592705" cy="252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7350" y="2204720"/>
            <a:ext cx="144018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aaaa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03930" y="1196340"/>
            <a:ext cx="0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7760" y="98552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上传和下载的文件放在</a:t>
            </a:r>
            <a:r>
              <a:rPr lang="en-US" altLang="zh-CN"/>
              <a:t>aaaa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11450" y="4698365"/>
            <a:ext cx="226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zh-CN"/>
              <a:t>并发服务器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856095" y="1714500"/>
            <a:ext cx="2592705" cy="1411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14260" y="1090295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75910" y="1930400"/>
            <a:ext cx="141097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3035" y="156210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/ get /put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1" idx="1"/>
          </p:cNvCxnSpPr>
          <p:nvPr/>
        </p:nvCxnSpPr>
        <p:spPr>
          <a:xfrm flipV="1">
            <a:off x="5326380" y="2420620"/>
            <a:ext cx="152971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物联网仓储系统      自定义协议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840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1280683" y="268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包长度</a:t>
            </a:r>
            <a:endParaRPr lang="zh-CN" altLang="en-US" dirty="0"/>
          </a:p>
        </p:txBody>
      </p:sp>
      <p:sp>
        <p:nvSpPr>
          <p:cNvPr id="12" name="TextBox 7"/>
          <p:cNvSpPr txBox="1"/>
          <p:nvPr/>
        </p:nvSpPr>
        <p:spPr>
          <a:xfrm>
            <a:off x="1377501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84324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6" name="TextBox 10"/>
          <p:cNvSpPr txBox="1"/>
          <p:nvPr/>
        </p:nvSpPr>
        <p:spPr>
          <a:xfrm>
            <a:off x="2259627" y="2704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仓库号</a:t>
            </a:r>
            <a:endParaRPr lang="zh-CN" altLang="en-US" dirty="0"/>
          </a:p>
        </p:txBody>
      </p:sp>
      <p:sp>
        <p:nvSpPr>
          <p:cNvPr id="20" name="TextBox 11"/>
          <p:cNvSpPr txBox="1"/>
          <p:nvPr/>
        </p:nvSpPr>
        <p:spPr>
          <a:xfrm>
            <a:off x="3217058" y="32852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2023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3227817" y="270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26" name="TextBox 15"/>
          <p:cNvSpPr txBox="1"/>
          <p:nvPr/>
        </p:nvSpPr>
        <p:spPr>
          <a:xfrm>
            <a:off x="2270385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45397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59798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TextBox 18"/>
          <p:cNvSpPr txBox="1"/>
          <p:nvPr/>
        </p:nvSpPr>
        <p:spPr>
          <a:xfrm>
            <a:off x="4131460" y="2725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sp>
        <p:nvSpPr>
          <p:cNvPr id="30" name="TextBox 19"/>
          <p:cNvSpPr txBox="1"/>
          <p:nvPr/>
        </p:nvSpPr>
        <p:spPr>
          <a:xfrm>
            <a:off x="4099185" y="32637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1" name="TextBox 20"/>
          <p:cNvSpPr txBox="1"/>
          <p:nvPr/>
        </p:nvSpPr>
        <p:spPr>
          <a:xfrm>
            <a:off x="5088890" y="2715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湿度</a:t>
            </a:r>
            <a:endParaRPr lang="zh-CN" altLang="en-US" dirty="0"/>
          </a:p>
        </p:txBody>
      </p:sp>
      <p:sp>
        <p:nvSpPr>
          <p:cNvPr id="32" name="TextBox 21"/>
          <p:cNvSpPr txBox="1"/>
          <p:nvPr/>
        </p:nvSpPr>
        <p:spPr>
          <a:xfrm>
            <a:off x="6003289" y="32529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95713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TextBox 23"/>
          <p:cNvSpPr txBox="1"/>
          <p:nvPr/>
        </p:nvSpPr>
        <p:spPr>
          <a:xfrm>
            <a:off x="6035563" y="270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光强</a:t>
            </a:r>
            <a:endParaRPr lang="zh-CN" altLang="en-US" dirty="0"/>
          </a:p>
        </p:txBody>
      </p:sp>
      <p:sp>
        <p:nvSpPr>
          <p:cNvPr id="35" name="TextBox 24"/>
          <p:cNvSpPr txBox="1"/>
          <p:nvPr/>
        </p:nvSpPr>
        <p:spPr>
          <a:xfrm>
            <a:off x="5035101" y="32637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28932" y="32526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821356" y="2596447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66924" y="269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校验和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多路复用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(select)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5595" y="2204720"/>
            <a:ext cx="662495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fd1   fd2  fd3  fd4 .....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6210" y="2308860"/>
            <a:ext cx="130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880100" y="836295"/>
            <a:ext cx="0" cy="12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98210" y="1158875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send(fd1)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45235" y="3244850"/>
            <a:ext cx="267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解除阻塞    处理</a:t>
            </a:r>
            <a:r>
              <a:rPr lang="en-US" altLang="zh-CN"/>
              <a:t>fd1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rd_fs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3615" y="177292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1775" y="116776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5537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1892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4881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807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81686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26390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69379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15824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658620" y="237045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8851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1777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90449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67305" y="71882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11655" y="102552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32760" y="72771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96260" y="103441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527030" y="18535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执行前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992505" y="295910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426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2781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5770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696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2575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27279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70522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16713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667510" y="35566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09740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252666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91338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567670" y="3030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执行后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273175"/>
            <a:ext cx="8185150" cy="4163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b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70" y="1510030"/>
            <a:ext cx="8383270" cy="394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988820"/>
            <a:ext cx="8769350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477645"/>
            <a:ext cx="6316980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814830"/>
            <a:ext cx="7755255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t>包头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36015"/>
            <a:ext cx="7037070" cy="45866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次握手（讲解握手过程及 相对应的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3538855" y="1629410"/>
            <a:ext cx="36830" cy="410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167755" y="1555750"/>
            <a:ext cx="3175" cy="421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54045" y="111633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93410" y="10820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38855" y="2145030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87240" y="20732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598545" y="325120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98545" y="3003550"/>
            <a:ext cx="2572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SYN(8000) + 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38855" y="4076700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87240" y="407670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20" descr="tcp建立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567180"/>
            <a:ext cx="5481955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75615"/>
            <a:ext cx="10681335" cy="416560"/>
          </a:xfrm>
        </p:spPr>
        <p:txBody>
          <a:bodyPr/>
          <a:lstStyle/>
          <a:p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(Modbus) 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509645" y="-14605"/>
          <a:ext cx="8180070" cy="625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0277475" imgH="7696200" progId="Paint.Picture">
                  <p:embed/>
                </p:oleObj>
              </mc:Choice>
              <mc:Fallback>
                <p:oleObj name="" r:id="rId1" imgW="10277475" imgH="769620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9645" y="-14605"/>
                        <a:ext cx="8180070" cy="625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3538855" y="1629410"/>
            <a:ext cx="36830" cy="4535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167755" y="1555750"/>
            <a:ext cx="0" cy="4537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44495" y="1082040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(</a:t>
            </a:r>
            <a:r>
              <a:rPr lang="zh-CN" altLang="zh-CN"/>
              <a:t>主动方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65445" y="1082040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en-US"/>
              <a:t>被动方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38855" y="2145030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87240" y="20732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598545" y="325120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18330" y="307467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98545" y="4975860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30090" y="503936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09340" y="325120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18330" y="306578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598545" y="3910965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18330" y="377952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FIN(8000)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19" descr="tcp释放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733" y="1510665"/>
            <a:ext cx="5272405" cy="3458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有限状态机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545" y="942975"/>
            <a:ext cx="60102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网络属性设置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745" y="1390650"/>
            <a:ext cx="1055560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getsockopt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setsockopt</a:t>
            </a:r>
            <a:r>
              <a:rPr lang="zh-CN" altLang="en-US" sz="2400" dirty="0">
                <a:sym typeface="+mn-ea"/>
              </a:rPr>
              <a:t>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getsockopt(int sockfd,int level,int optname,void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setsockopt(int sockfd,int level,int optname,const 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level</a:t>
            </a:r>
            <a:r>
              <a:rPr lang="zh-CN" altLang="en-US" sz="2400" dirty="0">
                <a:sym typeface="+mn-ea"/>
              </a:rPr>
              <a:t>指定控制套接字的层次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可以取三种值</a:t>
            </a:r>
            <a:r>
              <a:rPr lang="en-US" altLang="zh-CN" sz="2400" dirty="0">
                <a:sym typeface="+mn-ea"/>
              </a:rPr>
              <a:t>: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1)SOL_SOCKET:</a:t>
            </a:r>
            <a:r>
              <a:rPr lang="zh-CN" altLang="en-US" sz="2400" dirty="0">
                <a:sym typeface="+mn-ea"/>
              </a:rPr>
              <a:t>通用套接字选项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2)IPPROTO_IP:IP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3)IPPROTO_TCP:TCP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　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optname</a:t>
            </a:r>
            <a:r>
              <a:rPr lang="zh-CN" altLang="en-US" sz="2400" dirty="0">
                <a:sym typeface="+mn-ea"/>
              </a:rPr>
              <a:t>指定控制的方式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选项的名称</a:t>
            </a:r>
            <a:r>
              <a:rPr lang="en-US" altLang="zh-CN" sz="2400" dirty="0">
                <a:sym typeface="+mn-ea"/>
              </a:rPr>
              <a:t>),</a:t>
            </a:r>
            <a:r>
              <a:rPr lang="zh-CN" altLang="en-US" sz="2400" dirty="0">
                <a:sym typeface="+mn-ea"/>
              </a:rPr>
              <a:t>我们下面详细解释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optval</a:t>
            </a:r>
            <a:r>
              <a:rPr lang="zh-CN" altLang="en-US" sz="2400" dirty="0">
                <a:sym typeface="+mn-ea"/>
              </a:rPr>
              <a:t>获得或者是设置套接字选项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根据选项名称的数据类型进行转换　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09550"/>
            <a:ext cx="10681335" cy="416560"/>
          </a:xfrm>
        </p:spPr>
        <p:txBody>
          <a:bodyPr/>
          <a:p>
            <a:r>
              <a:rPr>
                <a:sym typeface="+mn-ea"/>
              </a:rPr>
              <a:t>网络属性说明</a:t>
            </a:r>
            <a:endParaRPr lang="en-US" altLang="zh-CN">
              <a:sym typeface="+mn-ea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>
          <a:xfrm>
            <a:off x="1213485" y="626110"/>
            <a:ext cx="8229600" cy="5638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1200" dirty="0"/>
              <a:t>选项名称　　　　　　　　说明　　　　　　　　　　　　　　　　　　数据类型 </a:t>
            </a:r>
            <a:br>
              <a:rPr lang="zh-CN" altLang="en-US" sz="1200" dirty="0"/>
            </a:br>
            <a:r>
              <a:rPr lang="en-US" altLang="zh-CN" sz="1200" dirty="0"/>
              <a:t>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SOL_SOCKET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b="1" dirty="0"/>
              <a:t>SO_BROADCAST</a:t>
            </a:r>
            <a:r>
              <a:rPr lang="zh-CN" altLang="en-US" sz="1200" dirty="0"/>
              <a:t>　　　　　允许发送广播数据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SO_DEBUG</a:t>
            </a:r>
            <a:r>
              <a:rPr lang="zh-CN" altLang="en-US" sz="1200" dirty="0"/>
              <a:t>　　　　　　　　允许调试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SO_DONTROUTE</a:t>
            </a:r>
            <a:r>
              <a:rPr lang="zh-CN" altLang="en-US" sz="1200" dirty="0"/>
              <a:t>　　　　　不查找路由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SO_ERROR</a:t>
            </a:r>
            <a:r>
              <a:rPr lang="zh-CN" altLang="en-US" sz="1200" dirty="0"/>
              <a:t>　　　　　　　　获得套接字错误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SO_KEEPALIVE</a:t>
            </a:r>
            <a:r>
              <a:rPr lang="zh-CN" altLang="en-US" sz="1200" b="1" dirty="0"/>
              <a:t>　</a:t>
            </a:r>
            <a:r>
              <a:rPr lang="zh-CN" altLang="en-US" sz="1200" dirty="0"/>
              <a:t>　　　　 保持连接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SO_LINGER</a:t>
            </a:r>
            <a:r>
              <a:rPr lang="zh-CN" altLang="en-US" sz="1200" dirty="0"/>
              <a:t>　　　　　　　  延迟关闭连接　　　　　　　　　　　　　　</a:t>
            </a:r>
            <a:r>
              <a:rPr lang="en-US" altLang="zh-CN" sz="1200" dirty="0"/>
              <a:t>struct linger </a:t>
            </a:r>
            <a:br>
              <a:rPr lang="en-US" altLang="zh-CN" sz="1200" dirty="0"/>
            </a:br>
            <a:r>
              <a:rPr lang="en-US" altLang="zh-CN" sz="1200" dirty="0"/>
              <a:t>SO_OOBINLINE</a:t>
            </a:r>
            <a:r>
              <a:rPr lang="zh-CN" altLang="en-US" sz="1200" dirty="0"/>
              <a:t>　　　　　   带外数据放入正常数据流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SO_RCVBUF</a:t>
            </a:r>
            <a:r>
              <a:rPr lang="zh-CN" altLang="en-US" sz="1200" dirty="0"/>
              <a:t>　　　　　　　接收缓冲区大小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SO_SNDBUF</a:t>
            </a:r>
            <a:r>
              <a:rPr lang="zh-CN" altLang="en-US" sz="1200" dirty="0"/>
              <a:t>　　　　　　　 发送缓冲区大小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SO_RCVLOWAT</a:t>
            </a:r>
            <a:r>
              <a:rPr lang="zh-CN" altLang="en-US" sz="1200" dirty="0"/>
              <a:t>　　　　　 接收缓冲区下限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SO_SNDLOWAT</a:t>
            </a:r>
            <a:r>
              <a:rPr lang="zh-CN" altLang="en-US" sz="1200" dirty="0"/>
              <a:t>　　　　　 发送缓冲区下限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SO_RCVTIMEO</a:t>
            </a:r>
            <a:r>
              <a:rPr lang="zh-CN" altLang="en-US" sz="1200" dirty="0"/>
              <a:t>　　　　　 接收超时　　　　　　　　　　　　　　　　 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SO_SNDTIMEO</a:t>
            </a:r>
            <a:r>
              <a:rPr lang="zh-CN" altLang="en-US" sz="1200" dirty="0"/>
              <a:t>　　　　　  发送超时　　　　　　　　　　　　　　　 　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SO_REUSERADDR</a:t>
            </a:r>
            <a:r>
              <a:rPr lang="zh-CN" altLang="en-US" sz="1200" dirty="0"/>
              <a:t>　　　　允许重用本地地址和端口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SO_TYPE</a:t>
            </a:r>
            <a:r>
              <a:rPr lang="zh-CN" altLang="en-US" sz="1200" dirty="0"/>
              <a:t>　　　　　　　　  获得套接字类型　　　　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SO_BSDCOMPAT</a:t>
            </a:r>
            <a:r>
              <a:rPr lang="zh-CN" altLang="en-US" sz="1200" dirty="0"/>
              <a:t>　　　　　与</a:t>
            </a:r>
            <a:r>
              <a:rPr lang="en-US" altLang="zh-CN" sz="1200" dirty="0"/>
              <a:t>BSD</a:t>
            </a:r>
            <a:r>
              <a:rPr lang="zh-CN" altLang="en-US" sz="1200" dirty="0"/>
              <a:t>系统兼容　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IPPROTO_IP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------------------------------------------------------------------------------------------------------------------------------- </a:t>
            </a:r>
            <a:endParaRPr lang="en-US" altLang="zh-CN" sz="1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IP_HDRINCL</a:t>
            </a:r>
            <a:r>
              <a:rPr lang="zh-CN" altLang="en-US" sz="1200" dirty="0"/>
              <a:t>　　　　　　　在数据包中包含</a:t>
            </a:r>
            <a:r>
              <a:rPr lang="en-US" altLang="zh-CN" sz="1200" dirty="0"/>
              <a:t>IP</a:t>
            </a:r>
            <a:r>
              <a:rPr lang="zh-CN" altLang="en-US" sz="1200" dirty="0"/>
              <a:t>首部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IP_OPTINOS</a:t>
            </a:r>
            <a:r>
              <a:rPr lang="zh-CN" altLang="en-US" sz="1200" dirty="0"/>
              <a:t>　　　　　　　 </a:t>
            </a:r>
            <a:r>
              <a:rPr lang="en-US" altLang="zh-CN" sz="1200" dirty="0"/>
              <a:t>IP</a:t>
            </a:r>
            <a:r>
              <a:rPr lang="zh-CN" altLang="en-US" sz="1200" dirty="0"/>
              <a:t>首部选项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IP_TOS</a:t>
            </a:r>
            <a:r>
              <a:rPr lang="zh-CN" altLang="en-US" sz="1200" dirty="0"/>
              <a:t>　　　　　　　　  　服务类型 </a:t>
            </a:r>
            <a:br>
              <a:rPr lang="zh-CN" altLang="en-US" sz="1200" dirty="0"/>
            </a:br>
            <a:r>
              <a:rPr lang="en-US" altLang="zh-CN" sz="1200" dirty="0"/>
              <a:t>IP_TTL</a:t>
            </a:r>
            <a:r>
              <a:rPr lang="zh-CN" altLang="en-US" sz="1200" dirty="0"/>
              <a:t>　　　　　　　　　  生存时间　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IPPRO_TCP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dirty="0"/>
              <a:t>TCP_MAXSEG</a:t>
            </a:r>
            <a:r>
              <a:rPr lang="zh-CN" altLang="en-US" sz="1200" dirty="0"/>
              <a:t>　　　　　　　</a:t>
            </a:r>
            <a:r>
              <a:rPr lang="en-US" altLang="zh-CN" sz="1200" dirty="0"/>
              <a:t>TCP</a:t>
            </a:r>
            <a:r>
              <a:rPr lang="zh-CN" altLang="en-US" sz="1200" dirty="0"/>
              <a:t>最大数据段的大小　　　　　　　　　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TCP_NODELAY</a:t>
            </a:r>
            <a:r>
              <a:rPr lang="zh-CN" altLang="en-US" sz="1200" dirty="0"/>
              <a:t>　　　　　　 不使用</a:t>
            </a:r>
            <a:r>
              <a:rPr lang="en-US" altLang="zh-CN" sz="1200" dirty="0"/>
              <a:t>Nagle</a:t>
            </a:r>
            <a:r>
              <a:rPr lang="zh-CN" altLang="en-US" sz="1200" dirty="0"/>
              <a:t>算法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 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地址分类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013460"/>
            <a:ext cx="6052820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588260" y="1711960"/>
            <a:ext cx="6331585" cy="380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545" y="89535"/>
            <a:ext cx="10681335" cy="416560"/>
          </a:xfrm>
        </p:spPr>
        <p:txBody>
          <a:bodyPr/>
          <a:p>
            <a:r>
              <a:rPr lang="zh-CN" altLang="en-US"/>
              <a:t>当访问一个网页时数据 经过的硬件设备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2985" y="640080"/>
            <a:ext cx="4662805" cy="281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699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839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46964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3072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50515" y="2677795"/>
            <a:ext cx="2488565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</p:cNvCxnSpPr>
          <p:nvPr/>
        </p:nvCxnSpPr>
        <p:spPr>
          <a:xfrm>
            <a:off x="1668780" y="1606550"/>
            <a:ext cx="141224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2750185" y="1617345"/>
            <a:ext cx="60388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3821430" y="1606550"/>
            <a:ext cx="15875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 flipH="1">
            <a:off x="4331335" y="1617345"/>
            <a:ext cx="551180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614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路由器</a:t>
            </a:r>
            <a:r>
              <a:rPr lang="en-US" altLang="zh-CN"/>
              <a:t>(</a:t>
            </a:r>
            <a:r>
              <a:rPr lang="zh-CN" altLang="en-US"/>
              <a:t>机房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 flipH="1">
            <a:off x="2052955" y="3275965"/>
            <a:ext cx="204216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32560" y="30029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22" idx="1"/>
          </p:cNvCxnSpPr>
          <p:nvPr/>
        </p:nvCxnSpPr>
        <p:spPr>
          <a:xfrm>
            <a:off x="3239135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7322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沈河区路由器</a:t>
            </a:r>
            <a:endParaRPr lang="zh-CN" altLang="zh-CN"/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211570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5655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沈阳市路由器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7145655" y="312039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青岛市路由器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8332470" y="385572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45655" y="195453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北京市路由器</a:t>
            </a:r>
            <a:endParaRPr lang="zh-CN" altLang="zh-CN"/>
          </a:p>
        </p:txBody>
      </p:sp>
      <p:sp>
        <p:nvSpPr>
          <p:cNvPr id="28" name="矩形 27"/>
          <p:cNvSpPr/>
          <p:nvPr/>
        </p:nvSpPr>
        <p:spPr>
          <a:xfrm>
            <a:off x="7145655" y="796925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深圳市路由器</a:t>
            </a:r>
            <a:endParaRPr lang="zh-CN" altLang="zh-CN"/>
          </a:p>
        </p:txBody>
      </p:sp>
      <p:cxnSp>
        <p:nvCxnSpPr>
          <p:cNvPr id="29" name="直接箭头连接符 28"/>
          <p:cNvCxnSpPr>
            <a:stCxn id="25" idx="0"/>
            <a:endCxn id="27" idx="2"/>
          </p:cNvCxnSpPr>
          <p:nvPr/>
        </p:nvCxnSpPr>
        <p:spPr>
          <a:xfrm flipV="1">
            <a:off x="8332470" y="2689860"/>
            <a:ext cx="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8" idx="2"/>
          </p:cNvCxnSpPr>
          <p:nvPr/>
        </p:nvCxnSpPr>
        <p:spPr>
          <a:xfrm flipV="1">
            <a:off x="8332470" y="1532255"/>
            <a:ext cx="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92335" y="796925"/>
            <a:ext cx="208978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cxnSp>
        <p:nvCxnSpPr>
          <p:cNvPr id="32" name="直接箭头连接符 31"/>
          <p:cNvCxnSpPr>
            <a:stCxn id="28" idx="3"/>
            <a:endCxn id="31" idx="1"/>
          </p:cNvCxnSpPr>
          <p:nvPr/>
        </p:nvCxnSpPr>
        <p:spPr>
          <a:xfrm>
            <a:off x="9518650" y="1164590"/>
            <a:ext cx="2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98395" y="5101590"/>
            <a:ext cx="639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www.qq.com   </a:t>
            </a:r>
            <a:r>
              <a:rPr lang="zh-CN" altLang="en-US"/>
              <a:t>（</a:t>
            </a:r>
            <a:r>
              <a:rPr lang="en-US" altLang="zh-CN"/>
              <a:t>ttl      49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398395" y="5509895"/>
            <a:ext cx="676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www.163.com   </a:t>
            </a:r>
            <a:r>
              <a:rPr lang="zh-CN" altLang="en-US"/>
              <a:t>（</a:t>
            </a:r>
            <a:r>
              <a:rPr lang="en-US" altLang="zh-CN"/>
              <a:t>ttl     55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398395" y="5963920"/>
            <a:ext cx="673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www.baidu.com   </a:t>
            </a:r>
            <a:r>
              <a:rPr lang="zh-CN" altLang="en-US"/>
              <a:t>（</a:t>
            </a:r>
            <a:r>
              <a:rPr lang="en-US" altLang="zh-CN"/>
              <a:t>ttl     53</a:t>
            </a:r>
            <a:r>
              <a:rPr lang="zh-CN" altLang="en-US"/>
              <a:t>）   表示经过了</a:t>
            </a:r>
            <a:r>
              <a:rPr lang="en-US" altLang="zh-CN"/>
              <a:t>(64 - 54)    10</a:t>
            </a:r>
            <a:r>
              <a:rPr lang="zh-CN" altLang="zh-CN"/>
              <a:t>个路由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7</a:t>
            </a:r>
            <a:r>
              <a:rPr altLang="zh-CN"/>
              <a:t>层模型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484" name="Group 3"/>
          <p:cNvGrpSpPr/>
          <p:nvPr/>
        </p:nvGrpSpPr>
        <p:grpSpPr>
          <a:xfrm>
            <a:off x="2424113" y="1379538"/>
            <a:ext cx="1066800" cy="4343400"/>
            <a:chOff x="720" y="1008"/>
            <a:chExt cx="672" cy="2736"/>
          </a:xfrm>
        </p:grpSpPr>
        <p:sp>
          <p:nvSpPr>
            <p:cNvPr id="20507" name="Rectangle 4"/>
            <p:cNvSpPr/>
            <p:nvPr/>
          </p:nvSpPr>
          <p:spPr>
            <a:xfrm>
              <a:off x="720" y="100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应用层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8" name="Rectangle 5"/>
            <p:cNvSpPr/>
            <p:nvPr/>
          </p:nvSpPr>
          <p:spPr>
            <a:xfrm>
              <a:off x="720" y="1392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表示层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9" name="Rectangle 6"/>
            <p:cNvSpPr/>
            <p:nvPr/>
          </p:nvSpPr>
          <p:spPr>
            <a:xfrm>
              <a:off x="720" y="182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会话层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0" name="Rectangle 7"/>
            <p:cNvSpPr/>
            <p:nvPr/>
          </p:nvSpPr>
          <p:spPr>
            <a:xfrm>
              <a:off x="720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传输层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1" name="Rectangle 8"/>
            <p:cNvSpPr/>
            <p:nvPr/>
          </p:nvSpPr>
          <p:spPr>
            <a:xfrm>
              <a:off x="720" y="268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网络层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2" name="Rectangle 9"/>
            <p:cNvSpPr/>
            <p:nvPr/>
          </p:nvSpPr>
          <p:spPr>
            <a:xfrm>
              <a:off x="720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链路层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3" name="Rectangle 10"/>
            <p:cNvSpPr/>
            <p:nvPr/>
          </p:nvSpPr>
          <p:spPr>
            <a:xfrm>
              <a:off x="720" y="350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物理层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0485" name="Line 11"/>
          <p:cNvSpPr/>
          <p:nvPr/>
        </p:nvSpPr>
        <p:spPr>
          <a:xfrm>
            <a:off x="2119313" y="4198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Line 12"/>
          <p:cNvSpPr/>
          <p:nvPr/>
        </p:nvSpPr>
        <p:spPr>
          <a:xfrm>
            <a:off x="2119313" y="2827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7" name="Line 13"/>
          <p:cNvSpPr/>
          <p:nvPr/>
        </p:nvSpPr>
        <p:spPr>
          <a:xfrm>
            <a:off x="2119313" y="2141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Line 14"/>
          <p:cNvSpPr/>
          <p:nvPr/>
        </p:nvSpPr>
        <p:spPr>
          <a:xfrm>
            <a:off x="2119313" y="5570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Line 15"/>
          <p:cNvSpPr/>
          <p:nvPr/>
        </p:nvSpPr>
        <p:spPr>
          <a:xfrm>
            <a:off x="2119313" y="3589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16"/>
          <p:cNvSpPr/>
          <p:nvPr/>
        </p:nvSpPr>
        <p:spPr>
          <a:xfrm>
            <a:off x="2119313" y="4960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7"/>
          <p:cNvSpPr/>
          <p:nvPr/>
        </p:nvSpPr>
        <p:spPr>
          <a:xfrm>
            <a:off x="2119313" y="1531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Rectangle 18"/>
          <p:cNvSpPr/>
          <p:nvPr/>
        </p:nvSpPr>
        <p:spPr>
          <a:xfrm>
            <a:off x="1357313" y="4046538"/>
            <a:ext cx="685800" cy="1676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通信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子网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3" name="Rectangle 19"/>
          <p:cNvSpPr/>
          <p:nvPr/>
        </p:nvSpPr>
        <p:spPr>
          <a:xfrm>
            <a:off x="1204913" y="33607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面向通信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4" name="Rectangle 20"/>
          <p:cNvSpPr/>
          <p:nvPr/>
        </p:nvSpPr>
        <p:spPr>
          <a:xfrm>
            <a:off x="1433513" y="1989138"/>
            <a:ext cx="6858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服务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5" name="Rectangle 21"/>
          <p:cNvSpPr/>
          <p:nvPr/>
        </p:nvSpPr>
        <p:spPr>
          <a:xfrm>
            <a:off x="1204913" y="13033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面向应用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6" name="Line 22"/>
          <p:cNvSpPr/>
          <p:nvPr/>
        </p:nvSpPr>
        <p:spPr>
          <a:xfrm>
            <a:off x="22717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7" name="Line 23"/>
          <p:cNvSpPr/>
          <p:nvPr/>
        </p:nvSpPr>
        <p:spPr>
          <a:xfrm>
            <a:off x="36433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8" name="Line 24"/>
          <p:cNvSpPr/>
          <p:nvPr/>
        </p:nvSpPr>
        <p:spPr>
          <a:xfrm>
            <a:off x="2271713" y="5799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9" name="Line 25"/>
          <p:cNvSpPr/>
          <p:nvPr/>
        </p:nvSpPr>
        <p:spPr>
          <a:xfrm>
            <a:off x="2271713" y="1227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00" name="Text Box 26"/>
          <p:cNvSpPr txBox="1"/>
          <p:nvPr/>
        </p:nvSpPr>
        <p:spPr>
          <a:xfrm>
            <a:off x="3779838" y="1341438"/>
            <a:ext cx="3384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应用程序：</a:t>
            </a:r>
            <a:r>
              <a:rPr lang="en-US" altLang="zh-CN" dirty="0">
                <a:latin typeface="Times New Roman" panose="02020603050405020304" charset="0"/>
              </a:rPr>
              <a:t>FTP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E-mail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Telnet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0501" name="Text Box 27"/>
          <p:cNvSpPr txBox="1"/>
          <p:nvPr/>
        </p:nvSpPr>
        <p:spPr>
          <a:xfrm>
            <a:off x="3779838" y="2027238"/>
            <a:ext cx="3219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数据格式定义、数据转换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加密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2" name="Text Box 28"/>
          <p:cNvSpPr txBox="1"/>
          <p:nvPr/>
        </p:nvSpPr>
        <p:spPr>
          <a:xfrm>
            <a:off x="3810000" y="2743200"/>
            <a:ext cx="5048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建立通信进程的逻辑名字与物理名字之间的联系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03" name="Text Box 29"/>
          <p:cNvSpPr txBox="1"/>
          <p:nvPr/>
        </p:nvSpPr>
        <p:spPr>
          <a:xfrm>
            <a:off x="3779838" y="3322638"/>
            <a:ext cx="5048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差错处理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恢复，流量控制，提供可靠的数据传输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4" name="Text Box 30"/>
          <p:cNvSpPr txBox="1"/>
          <p:nvPr/>
        </p:nvSpPr>
        <p:spPr>
          <a:xfrm>
            <a:off x="3779838" y="399256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数据分组、路由选择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5" name="Text Box 31"/>
          <p:cNvSpPr txBox="1"/>
          <p:nvPr/>
        </p:nvSpPr>
        <p:spPr>
          <a:xfrm>
            <a:off x="3805238" y="4754563"/>
            <a:ext cx="2927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数据组成可发送、接收的帧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6" name="Text Box 32"/>
          <p:cNvSpPr txBox="1"/>
          <p:nvPr/>
        </p:nvSpPr>
        <p:spPr>
          <a:xfrm>
            <a:off x="3779838" y="5364163"/>
            <a:ext cx="4070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传输物理信号、接口、信号形式、速率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58801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+mj-lt"/>
              </a:rPr>
              <a:t>tcp/ip  </a:t>
            </a:r>
            <a:r>
              <a:rPr altLang="zh-CN">
                <a:latin typeface="微软雅黑" panose="020B0503020204020204" pitchFamily="34" charset="-122"/>
                <a:cs typeface="+mj-lt"/>
              </a:rPr>
              <a:t>协议层次关系</a:t>
            </a:r>
            <a:endParaRPr altLang="zh-CN">
              <a:latin typeface="微软雅黑" panose="020B0503020204020204" pitchFamily="34" charset="-122"/>
              <a:cs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3840" y="16198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ftp  dns  dhcp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66695" y="2642870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    udp   icmp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83840" y="36137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83840" y="457644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3295" y="1687830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</a:t>
            </a:r>
            <a:r>
              <a:rPr lang="zh-CN" altLang="zh-CN"/>
              <a:t>应用层程序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70750" y="27108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</a:t>
            </a:r>
            <a:r>
              <a:rPr lang="zh-CN" altLang="zh-CN"/>
              <a:t>传输数据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13295" y="368173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</a:t>
            </a:r>
            <a:r>
              <a:rPr lang="zh-CN" altLang="en-US"/>
              <a:t>路由寻址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13295" y="464439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网络接口层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数据链路层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05375" y="412115"/>
            <a:ext cx="4011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tcp   udp   http   ip   icmp   ftp   dns   dhcp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69105" y="2010410"/>
            <a:ext cx="26670" cy="8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67530" y="2036445"/>
            <a:ext cx="280035" cy="816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44110" y="2010410"/>
            <a:ext cx="81280" cy="770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944110" y="2078990"/>
            <a:ext cx="596900" cy="701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>
            <a:off x="4776470" y="3153410"/>
            <a:ext cx="131445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4907915" y="4117975"/>
            <a:ext cx="36195" cy="391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10128250" y="1628775"/>
            <a:ext cx="360045" cy="237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458450" y="246761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软件层次上的协议</a:t>
            </a:r>
            <a:endParaRPr lang="zh-CN" altLang="en-US"/>
          </a:p>
          <a:p>
            <a:r>
              <a:rPr lang="zh-CN" altLang="en-US"/>
              <a:t>和硬件</a:t>
            </a:r>
            <a:endParaRPr lang="zh-CN" altLang="en-US"/>
          </a:p>
          <a:p>
            <a:r>
              <a:rPr lang="zh-CN" altLang="en-US"/>
              <a:t>传输介质无关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32060" y="46145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这一层是不同的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为什么使用不同介质传输数据我们看到的网页信息是一样的？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9420" y="1332230"/>
            <a:ext cx="2604770" cy="282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9156065" y="415734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60230" y="62579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26125" y="2708275"/>
            <a:ext cx="1512570" cy="2636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路由器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359650" y="4934585"/>
            <a:ext cx="1827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63840" y="44729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87180" y="100647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81820" y="30022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笔记本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610" y="1689735"/>
            <a:ext cx="56705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16520" y="2014855"/>
            <a:ext cx="4413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569835" y="2141220"/>
            <a:ext cx="546100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366260" y="3527425"/>
            <a:ext cx="140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9310" y="3632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光纤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9940" y="128841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03515" y="3919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以太网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数据发送过程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07935" y="98044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16190" y="16681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78900" y="170053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(http)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55410" y="166878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6190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978900" y="24822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(tcp)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55410" y="245046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2885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17000" y="324485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(ip)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607935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47155" y="318135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463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036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88250" y="4870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5byte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大小端模式内存数据排列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26000" y="515620"/>
            <a:ext cx="332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小端序</a:t>
            </a:r>
            <a:r>
              <a:rPr lang="en-US" altLang="zh-CN"/>
              <a:t>:</a:t>
            </a:r>
            <a:r>
              <a:rPr lang="zh-CN" altLang="en-US"/>
              <a:t>高位数据存在高地址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4720" y="13741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0x12345678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127760" y="1689735"/>
            <a:ext cx="25400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4168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高位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150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低位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51685" y="1681480"/>
            <a:ext cx="15557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63975" y="184467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63975" y="22021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12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3975" y="26339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63975" y="308102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863975" y="351091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81580" y="5532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928620" y="147637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63975" y="6047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小端续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44865" y="168973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44865" y="20472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78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44865" y="24790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44865" y="29260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444865" y="335597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062470" y="5377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09510" y="132143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44865" y="589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大端序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4667</Words>
  <Application>WPS 演示</Application>
  <PresentationFormat>自定义</PresentationFormat>
  <Paragraphs>667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黑体</vt:lpstr>
      <vt:lpstr>Times New Roman</vt:lpstr>
      <vt:lpstr>Arial Unicode MS</vt:lpstr>
      <vt:lpstr>1_华清远见PPT模板（宽屏）-华清远见教育集团</vt:lpstr>
      <vt:lpstr>Paint.Picture</vt:lpstr>
      <vt:lpstr>2003班网络编程</vt:lpstr>
      <vt:lpstr>物联网仓储系统      自定义协议</vt:lpstr>
      <vt:lpstr>协议2(Modbus) </vt:lpstr>
      <vt:lpstr>当访问一个网页时数据 经过的硬件设备</vt:lpstr>
      <vt:lpstr>OSI 7层模型</vt:lpstr>
      <vt:lpstr>tcp/ip  协议层次关系</vt:lpstr>
      <vt:lpstr>为什么使用不同介质传输数据我们看到的网页信息是一样的？</vt:lpstr>
      <vt:lpstr>数据发送过程</vt:lpstr>
      <vt:lpstr>大小端模式内存数据排列</vt:lpstr>
      <vt:lpstr>udp接收端流程</vt:lpstr>
      <vt:lpstr>udp发送端流程 </vt:lpstr>
      <vt:lpstr>htonl 的实现</vt:lpstr>
      <vt:lpstr>练习：双人聊天</vt:lpstr>
      <vt:lpstr>作业：局域网多人聊天程序</vt:lpstr>
      <vt:lpstr>tcp服务器端流程</vt:lpstr>
      <vt:lpstr>一个服务器一个客户端</vt:lpstr>
      <vt:lpstr>一个服务器 多客户端</vt:lpstr>
      <vt:lpstr>并发服务器</vt:lpstr>
      <vt:lpstr>简易ftp服务器</vt:lpstr>
      <vt:lpstr>I/O多路复用(select)</vt:lpstr>
      <vt:lpstr>rd_fs</vt:lpstr>
      <vt:lpstr>select / poll /epoll 比较1</vt:lpstr>
      <vt:lpstr>select / poll /epoll 比较2 </vt:lpstr>
      <vt:lpstr>select / poll /epoll 比较3</vt:lpstr>
      <vt:lpstr>PowerPoint 演示文稿</vt:lpstr>
      <vt:lpstr>PowerPoint 演示文稿</vt:lpstr>
      <vt:lpstr>PowerPoint 演示文稿</vt:lpstr>
      <vt:lpstr>tcp3次握手（讲解握手过程及 相对应的socket函数）</vt:lpstr>
      <vt:lpstr>TCP 3次握手</vt:lpstr>
      <vt:lpstr>TCP 4次挥手</vt:lpstr>
      <vt:lpstr>TCP 4次挥手</vt:lpstr>
      <vt:lpstr>TCP有限状态机</vt:lpstr>
      <vt:lpstr>网络属性设置</vt:lpstr>
      <vt:lpstr>网络属性说明</vt:lpstr>
      <vt:lpstr>ip地址分类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杨文刚</cp:lastModifiedBy>
  <cp:revision>215</cp:revision>
  <dcterms:created xsi:type="dcterms:W3CDTF">2011-03-09T06:34:00Z</dcterms:created>
  <dcterms:modified xsi:type="dcterms:W3CDTF">2020-02-11T14:26:22Z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