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357" r:id="rId4"/>
    <p:sldId id="351" r:id="rId5"/>
    <p:sldId id="360" r:id="rId6"/>
    <p:sldId id="362" r:id="rId7"/>
    <p:sldId id="358" r:id="rId8"/>
    <p:sldId id="363" r:id="rId9"/>
    <p:sldId id="3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1" autoAdjust="0"/>
    <p:restoredTop sz="92759" autoAdjust="0"/>
  </p:normalViewPr>
  <p:slideViewPr>
    <p:cSldViewPr>
      <p:cViewPr varScale="1">
        <p:scale>
          <a:sx n="106" d="100"/>
          <a:sy n="106" d="100"/>
        </p:scale>
        <p:origin x="-504" y="-84"/>
      </p:cViewPr>
      <p:guideLst>
        <p:guide orient="horz" pos="214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07BC4-0389-4A0D-99E7-2C3B55F4F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FF234-D9EF-4605-AA6D-FD33749BD3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8"/>
            <a:ext cx="7208854" cy="1066910"/>
          </a:xfrm>
          <a:ln>
            <a:noFill/>
          </a:ln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8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40560" y="146113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940560" y="263334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940560" y="379476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940560" y="495554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 hasCustomPrompt="1"/>
          </p:nvPr>
        </p:nvSpPr>
        <p:spPr>
          <a:xfrm>
            <a:off x="659765" y="146113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6" hasCustomPrompt="1"/>
          </p:nvPr>
        </p:nvSpPr>
        <p:spPr>
          <a:xfrm>
            <a:off x="659765" y="263334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7" hasCustomPrompt="1"/>
          </p:nvPr>
        </p:nvSpPr>
        <p:spPr>
          <a:xfrm>
            <a:off x="659765" y="379476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6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18" hasCustomPrompt="1"/>
          </p:nvPr>
        </p:nvSpPr>
        <p:spPr>
          <a:xfrm>
            <a:off x="659765" y="495554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910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1" name="Freeform 5"/>
          <p:cNvSpPr>
            <a:spLocks noChangeArrowheads="1"/>
          </p:cNvSpPr>
          <p:nvPr userDrawn="1"/>
        </p:nvSpPr>
        <p:spPr bwMode="auto">
          <a:xfrm>
            <a:off x="1414780" y="2761298"/>
            <a:ext cx="1479550" cy="1335087"/>
          </a:xfrm>
          <a:custGeom>
            <a:avLst/>
            <a:gdLst>
              <a:gd name="T0" fmla="*/ 627189345 w 2740"/>
              <a:gd name="T1" fmla="*/ 689695246 h 2446"/>
              <a:gd name="T2" fmla="*/ 599197771 w 2740"/>
              <a:gd name="T3" fmla="*/ 717997890 h 2446"/>
              <a:gd name="T4" fmla="*/ 559251001 w 2740"/>
              <a:gd name="T5" fmla="*/ 728425323 h 2446"/>
              <a:gd name="T6" fmla="*/ 237929459 w 2740"/>
              <a:gd name="T7" fmla="*/ 728425323 h 2446"/>
              <a:gd name="T8" fmla="*/ 199732770 w 2740"/>
              <a:gd name="T9" fmla="*/ 717997890 h 2446"/>
              <a:gd name="T10" fmla="*/ 171740656 w 2740"/>
              <a:gd name="T11" fmla="*/ 689397226 h 2446"/>
              <a:gd name="T12" fmla="*/ 10496705 w 2740"/>
              <a:gd name="T13" fmla="*/ 403985536 h 2446"/>
              <a:gd name="T14" fmla="*/ 0 w 2740"/>
              <a:gd name="T15" fmla="*/ 364361945 h 2446"/>
              <a:gd name="T16" fmla="*/ 10496705 w 2740"/>
              <a:gd name="T17" fmla="*/ 324439787 h 2446"/>
              <a:gd name="T18" fmla="*/ 171157476 w 2740"/>
              <a:gd name="T19" fmla="*/ 40219632 h 2446"/>
              <a:gd name="T20" fmla="*/ 199732770 w 2740"/>
              <a:gd name="T21" fmla="*/ 11023474 h 2446"/>
              <a:gd name="T22" fmla="*/ 236179919 w 2740"/>
              <a:gd name="T23" fmla="*/ 298020 h 2446"/>
              <a:gd name="T24" fmla="*/ 558667820 w 2740"/>
              <a:gd name="T25" fmla="*/ 298020 h 2446"/>
              <a:gd name="T26" fmla="*/ 599197771 w 2740"/>
              <a:gd name="T27" fmla="*/ 11023474 h 2446"/>
              <a:gd name="T28" fmla="*/ 627189345 w 2740"/>
              <a:gd name="T29" fmla="*/ 39326117 h 2446"/>
              <a:gd name="T30" fmla="*/ 787850115 w 2740"/>
              <a:gd name="T31" fmla="*/ 323546272 h 2446"/>
              <a:gd name="T32" fmla="*/ 798930001 w 2740"/>
              <a:gd name="T33" fmla="*/ 364361945 h 2446"/>
              <a:gd name="T34" fmla="*/ 787558525 w 2740"/>
              <a:gd name="T35" fmla="*/ 405475092 h 2446"/>
              <a:gd name="T36" fmla="*/ 627189345 w 2740"/>
              <a:gd name="T37" fmla="*/ 689695246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half" idx="13" hasCustomPrompt="1"/>
          </p:nvPr>
        </p:nvSpPr>
        <p:spPr>
          <a:xfrm>
            <a:off x="1465580" y="3236595"/>
            <a:ext cx="1378585" cy="38417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6" name="Freeform 5"/>
          <p:cNvSpPr>
            <a:spLocks noChangeArrowheads="1"/>
          </p:cNvSpPr>
          <p:nvPr userDrawn="1"/>
        </p:nvSpPr>
        <p:spPr bwMode="auto">
          <a:xfrm>
            <a:off x="3296285" y="1874520"/>
            <a:ext cx="548005" cy="3263900"/>
          </a:xfrm>
          <a:custGeom>
            <a:avLst/>
            <a:gdLst>
              <a:gd name="T0" fmla="*/ 47740962 w 3544"/>
              <a:gd name="T1" fmla="*/ 416842753 h 14563"/>
              <a:gd name="T2" fmla="*/ 47740962 w 3544"/>
              <a:gd name="T3" fmla="*/ 560619273 h 14563"/>
              <a:gd name="T4" fmla="*/ 56195354 w 3544"/>
              <a:gd name="T5" fmla="*/ 620845177 h 14563"/>
              <a:gd name="T6" fmla="*/ 84639432 w 3544"/>
              <a:gd name="T7" fmla="*/ 642894584 h 14563"/>
              <a:gd name="T8" fmla="*/ 84639432 w 3544"/>
              <a:gd name="T9" fmla="*/ 663440521 h 14563"/>
              <a:gd name="T10" fmla="*/ 46164813 w 3544"/>
              <a:gd name="T11" fmla="*/ 638520988 h 14563"/>
              <a:gd name="T12" fmla="*/ 33889277 w 3544"/>
              <a:gd name="T13" fmla="*/ 548956918 h 14563"/>
              <a:gd name="T14" fmla="*/ 33889277 w 3544"/>
              <a:gd name="T15" fmla="*/ 422719607 h 14563"/>
              <a:gd name="T16" fmla="*/ 27703679 w 3544"/>
              <a:gd name="T17" fmla="*/ 365454967 h 14563"/>
              <a:gd name="T18" fmla="*/ 0 w 3544"/>
              <a:gd name="T19" fmla="*/ 340535434 h 14563"/>
              <a:gd name="T20" fmla="*/ 0 w 3544"/>
              <a:gd name="T21" fmla="*/ 322905087 h 14563"/>
              <a:gd name="T22" fmla="*/ 26915527 w 3544"/>
              <a:gd name="T23" fmla="*/ 299352209 h 14563"/>
              <a:gd name="T24" fmla="*/ 33889277 w 3544"/>
              <a:gd name="T25" fmla="*/ 240720914 h 14563"/>
              <a:gd name="T26" fmla="*/ 33889277 w 3544"/>
              <a:gd name="T27" fmla="*/ 114483603 h 14563"/>
              <a:gd name="T28" fmla="*/ 46164813 w 3544"/>
              <a:gd name="T29" fmla="*/ 24919533 h 14563"/>
              <a:gd name="T30" fmla="*/ 84639432 w 3544"/>
              <a:gd name="T31" fmla="*/ 0 h 14563"/>
              <a:gd name="T32" fmla="*/ 84639432 w 3544"/>
              <a:gd name="T33" fmla="*/ 20545936 h 14563"/>
              <a:gd name="T34" fmla="*/ 56195354 w 3544"/>
              <a:gd name="T35" fmla="*/ 41092086 h 14563"/>
              <a:gd name="T36" fmla="*/ 47740962 w 3544"/>
              <a:gd name="T37" fmla="*/ 102684433 h 14563"/>
              <a:gd name="T38" fmla="*/ 47740962 w 3544"/>
              <a:gd name="T39" fmla="*/ 246597768 h 14563"/>
              <a:gd name="T40" fmla="*/ 13851839 w 3544"/>
              <a:gd name="T41" fmla="*/ 331424113 h 14563"/>
              <a:gd name="T42" fmla="*/ 13851839 w 3544"/>
              <a:gd name="T43" fmla="*/ 332745305 h 14563"/>
              <a:gd name="T44" fmla="*/ 47740962 w 3544"/>
              <a:gd name="T45" fmla="*/ 416842753 h 145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4208780" y="493141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4208780" y="409638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4208780" y="334137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4208780" y="254063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208780" y="175450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65810" y="3133725"/>
            <a:ext cx="1457325" cy="39560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88995" y="1557020"/>
            <a:ext cx="7988935" cy="380746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6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77240" y="3134360"/>
            <a:ext cx="1434465" cy="40449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237865" y="1556385"/>
            <a:ext cx="7979410" cy="300164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7865" y="4736465"/>
            <a:ext cx="7978775" cy="62801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7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676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448500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4"/>
          </p:nvPr>
        </p:nvSpPr>
        <p:spPr>
          <a:xfrm>
            <a:off x="8182610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86765" y="1144905"/>
            <a:ext cx="10680700" cy="10083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4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4" hasCustomPrompt="1"/>
          </p:nvPr>
        </p:nvSpPr>
        <p:spPr>
          <a:xfrm>
            <a:off x="1336040" y="1300480"/>
            <a:ext cx="173863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3705225" y="1300480"/>
            <a:ext cx="173926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5" hasCustomPrompt="1"/>
          </p:nvPr>
        </p:nvSpPr>
        <p:spPr>
          <a:xfrm>
            <a:off x="8815070" y="1300480"/>
            <a:ext cx="175006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9" hasCustomPrompt="1"/>
          </p:nvPr>
        </p:nvSpPr>
        <p:spPr>
          <a:xfrm>
            <a:off x="6286500" y="1300480"/>
            <a:ext cx="174688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81430" y="2989580"/>
            <a:ext cx="1880870" cy="298132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3634740" y="2989580"/>
            <a:ext cx="1880870" cy="2981325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21982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874966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00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animBg="1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타원 14@|1FFC:16777215|FBC:16777215|LFC:16777215|LBC:16777215"/>
          <p:cNvSpPr>
            <a:spLocks noChangeArrowheads="1"/>
          </p:cNvSpPr>
          <p:nvPr userDrawn="1"/>
        </p:nvSpPr>
        <p:spPr bwMode="auto">
          <a:xfrm>
            <a:off x="4242753" y="1815783"/>
            <a:ext cx="3225800" cy="3225800"/>
          </a:xfrm>
          <a:prstGeom prst="ellipse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ko-KR" altLang="en-US" sz="2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원형 18@|1FFC:14657585|FBC:16777215|LFC:16777215|LBC:16777215"/>
          <p:cNvSpPr/>
          <p:nvPr userDrawn="1"/>
        </p:nvSpPr>
        <p:spPr bwMode="auto">
          <a:xfrm>
            <a:off x="4405630" y="1979613"/>
            <a:ext cx="2900363" cy="2900362"/>
          </a:xfrm>
          <a:custGeom>
            <a:avLst/>
            <a:gdLst>
              <a:gd name="T0" fmla="*/ 5 w 2900443"/>
              <a:gd name="T1" fmla="*/ 1453944 h 2900442"/>
              <a:gd name="T2" fmla="*/ 423419 w 2900443"/>
              <a:gd name="T3" fmla="*/ 426078 h 2900442"/>
              <a:gd name="T4" fmla="*/ 1450182 w 2900443"/>
              <a:gd name="T5" fmla="*/ -1 h 2900442"/>
              <a:gd name="T6" fmla="*/ 1450182 w 2900443"/>
              <a:gd name="T7" fmla="*/ 1450181 h 2900442"/>
              <a:gd name="T8" fmla="*/ 5 w 2900443"/>
              <a:gd name="T9" fmla="*/ 1453944 h 2900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0442">
                <a:moveTo>
                  <a:pt x="5" y="1453984"/>
                </a:moveTo>
                <a:cubicBezTo>
                  <a:pt x="-995" y="1068710"/>
                  <a:pt x="151354" y="698874"/>
                  <a:pt x="423431" y="426090"/>
                </a:cubicBezTo>
                <a:cubicBezTo>
                  <a:pt x="695508" y="153307"/>
                  <a:pt x="1064948" y="-1"/>
                  <a:pt x="1450222" y="-1"/>
                </a:cubicBezTo>
                <a:lnTo>
                  <a:pt x="1450222" y="1450221"/>
                </a:lnTo>
                <a:lnTo>
                  <a:pt x="5" y="145398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원형 19@|1FFC:1554685|FBC:16777215|LFC:16777215|LBC:16777215"/>
          <p:cNvSpPr/>
          <p:nvPr userDrawn="1"/>
        </p:nvSpPr>
        <p:spPr bwMode="auto">
          <a:xfrm>
            <a:off x="4405630" y="1978343"/>
            <a:ext cx="2900363" cy="2900362"/>
          </a:xfrm>
          <a:custGeom>
            <a:avLst/>
            <a:gdLst>
              <a:gd name="T0" fmla="*/ 1450004 w 2900443"/>
              <a:gd name="T1" fmla="*/ 0 h 2900442"/>
              <a:gd name="T2" fmla="*/ 2900363 w 2900443"/>
              <a:gd name="T3" fmla="*/ 1449556 h 2900442"/>
              <a:gd name="T4" fmla="*/ 1450182 w 2900443"/>
              <a:gd name="T5" fmla="*/ 1450181 h 2900442"/>
              <a:gd name="T6" fmla="*/ 1450004 w 2900443"/>
              <a:gd name="T7" fmla="*/ 0 h 2900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0442">
                <a:moveTo>
                  <a:pt x="1450044" y="0"/>
                </a:moveTo>
                <a:cubicBezTo>
                  <a:pt x="2250805" y="-98"/>
                  <a:pt x="2900098" y="648836"/>
                  <a:pt x="2900443" y="1449596"/>
                </a:cubicBezTo>
                <a:lnTo>
                  <a:pt x="1450222" y="1450221"/>
                </a:lnTo>
                <a:cubicBezTo>
                  <a:pt x="1450163" y="966814"/>
                  <a:pt x="1450103" y="483407"/>
                  <a:pt x="1450044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원형 20@|1FFC:4308095|FBC:16777215|LFC:16777215|LBC:16777215"/>
          <p:cNvSpPr/>
          <p:nvPr userDrawn="1"/>
        </p:nvSpPr>
        <p:spPr bwMode="auto">
          <a:xfrm flipV="1">
            <a:off x="4405630" y="1998663"/>
            <a:ext cx="2900363" cy="2909887"/>
          </a:xfrm>
          <a:custGeom>
            <a:avLst/>
            <a:gdLst>
              <a:gd name="T0" fmla="*/ 2 w 2900443"/>
              <a:gd name="T1" fmla="*/ 1457359 h 2909669"/>
              <a:gd name="T2" fmla="*/ 424444 w 2900443"/>
              <a:gd name="T3" fmla="*/ 426447 h 2909669"/>
              <a:gd name="T4" fmla="*/ 1456363 w 2900443"/>
              <a:gd name="T5" fmla="*/ 12 h 2909669"/>
              <a:gd name="T6" fmla="*/ 1450182 w 2900443"/>
              <a:gd name="T7" fmla="*/ 1454944 h 2909669"/>
              <a:gd name="T8" fmla="*/ 2 w 2900443"/>
              <a:gd name="T9" fmla="*/ 1457359 h 2909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9669">
                <a:moveTo>
                  <a:pt x="2" y="1457250"/>
                </a:moveTo>
                <a:cubicBezTo>
                  <a:pt x="-638" y="1070716"/>
                  <a:pt x="152083" y="699817"/>
                  <a:pt x="424456" y="426415"/>
                </a:cubicBezTo>
                <a:cubicBezTo>
                  <a:pt x="697965" y="151874"/>
                  <a:pt x="1069492" y="-1642"/>
                  <a:pt x="1456403" y="12"/>
                </a:cubicBezTo>
                <a:cubicBezTo>
                  <a:pt x="1454343" y="484953"/>
                  <a:pt x="1452282" y="969894"/>
                  <a:pt x="1450222" y="1454835"/>
                </a:cubicBezTo>
                <a:lnTo>
                  <a:pt x="2" y="145725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6" name="원형 21@|1FFC:2381804|FBC:16777215|LFC:16777215|LBC:16777215"/>
          <p:cNvSpPr/>
          <p:nvPr userDrawn="1"/>
        </p:nvSpPr>
        <p:spPr bwMode="auto">
          <a:xfrm flipV="1">
            <a:off x="4405630" y="1998345"/>
            <a:ext cx="2900363" cy="2909888"/>
          </a:xfrm>
          <a:custGeom>
            <a:avLst/>
            <a:gdLst>
              <a:gd name="T0" fmla="*/ 1456177 w 2900443"/>
              <a:gd name="T1" fmla="*/ 12 h 2909669"/>
              <a:gd name="T2" fmla="*/ 2900362 w 2900443"/>
              <a:gd name="T3" fmla="*/ 1456588 h 2909669"/>
              <a:gd name="T4" fmla="*/ 1450182 w 2900443"/>
              <a:gd name="T5" fmla="*/ 1454945 h 2909669"/>
              <a:gd name="T6" fmla="*/ 1456177 w 2900443"/>
              <a:gd name="T7" fmla="*/ 12 h 2909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9669">
                <a:moveTo>
                  <a:pt x="1456217" y="12"/>
                </a:moveTo>
                <a:cubicBezTo>
                  <a:pt x="2255444" y="3327"/>
                  <a:pt x="2901345" y="654702"/>
                  <a:pt x="2900442" y="1456478"/>
                </a:cubicBezTo>
                <a:lnTo>
                  <a:pt x="1450222" y="1454835"/>
                </a:lnTo>
                <a:cubicBezTo>
                  <a:pt x="1452220" y="969894"/>
                  <a:pt x="1454219" y="484953"/>
                  <a:pt x="1456217" y="12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177" name="직선 연결선 22@|9FFC:0|FBC:0|LFC:16777215|LBC:16777215"/>
          <p:cNvCxnSpPr>
            <a:cxnSpLocks noChangeShapeType="1"/>
          </p:cNvCxnSpPr>
          <p:nvPr userDrawn="1"/>
        </p:nvCxnSpPr>
        <p:spPr bwMode="auto">
          <a:xfrm rot="5400000">
            <a:off x="4376420" y="3435350"/>
            <a:ext cx="29591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55015" y="2101850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7752080" y="2101850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cxnSp>
        <p:nvCxnSpPr>
          <p:cNvPr id="15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4408805" y="3448368"/>
            <a:ext cx="2897188" cy="95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854075" y="3457893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7861300" y="3467418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755015" y="4105275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7752080" y="4105275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13" hasCustomPrompt="1"/>
          </p:nvPr>
        </p:nvSpPr>
        <p:spPr>
          <a:xfrm>
            <a:off x="755015" y="1614170"/>
            <a:ext cx="1378585" cy="38417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21" hasCustomPrompt="1"/>
          </p:nvPr>
        </p:nvSpPr>
        <p:spPr>
          <a:xfrm>
            <a:off x="7752080" y="161480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8" name="文本占位符 27"/>
          <p:cNvSpPr>
            <a:spLocks noGrp="1"/>
          </p:cNvSpPr>
          <p:nvPr>
            <p:ph type="body" sz="half" idx="24" hasCustomPrompt="1"/>
          </p:nvPr>
        </p:nvSpPr>
        <p:spPr>
          <a:xfrm>
            <a:off x="755015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9" name="文本占位符 28"/>
          <p:cNvSpPr>
            <a:spLocks noGrp="1"/>
          </p:cNvSpPr>
          <p:nvPr>
            <p:ph type="body" sz="half" idx="22" hasCustomPrompt="1"/>
          </p:nvPr>
        </p:nvSpPr>
        <p:spPr>
          <a:xfrm>
            <a:off x="7752080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5" hasCustomPrompt="1"/>
          </p:nvPr>
        </p:nvSpPr>
        <p:spPr>
          <a:xfrm>
            <a:off x="4726305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6" hasCustomPrompt="1"/>
          </p:nvPr>
        </p:nvSpPr>
        <p:spPr>
          <a:xfrm>
            <a:off x="6078220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7" hasCustomPrompt="1"/>
          </p:nvPr>
        </p:nvSpPr>
        <p:spPr>
          <a:xfrm>
            <a:off x="4726305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8" hasCustomPrompt="1"/>
          </p:nvPr>
        </p:nvSpPr>
        <p:spPr>
          <a:xfrm>
            <a:off x="6078220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7175" grpId="0" bldLvl="0" animBg="1"/>
      <p:bldP spid="7176" grpId="0" bldLvl="0" animBg="1"/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299" name="Freeform 54@|5FFC:14657585|FBC:16777215|LFC:11765543|LBC:16777215"/>
          <p:cNvSpPr/>
          <p:nvPr userDrawn="1"/>
        </p:nvSpPr>
        <p:spPr bwMode="auto">
          <a:xfrm>
            <a:off x="5223828" y="2465388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300" name="Group 34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15" y="2784140"/>
            <a:ext cx="725463" cy="10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1" name="Elbow Connector 106"/>
          <p:cNvCxnSpPr>
            <a:cxnSpLocks noChangeShapeType="1"/>
          </p:cNvCxnSpPr>
          <p:nvPr userDrawn="1"/>
        </p:nvCxnSpPr>
        <p:spPr bwMode="auto">
          <a:xfrm>
            <a:off x="3789998" y="1856423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Connector 109"/>
          <p:cNvCxnSpPr>
            <a:cxnSpLocks noChangeShapeType="1"/>
          </p:cNvCxnSpPr>
          <p:nvPr userDrawn="1"/>
        </p:nvCxnSpPr>
        <p:spPr bwMode="auto">
          <a:xfrm>
            <a:off x="3789998" y="3342323"/>
            <a:ext cx="12049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Elbow Connector 107"/>
          <p:cNvCxnSpPr>
            <a:cxnSpLocks noChangeShapeType="1"/>
          </p:cNvCxnSpPr>
          <p:nvPr userDrawn="1"/>
        </p:nvCxnSpPr>
        <p:spPr bwMode="auto">
          <a:xfrm flipV="1">
            <a:off x="3789998" y="3892550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Elbow Connector 45"/>
          <p:cNvCxnSpPr>
            <a:cxnSpLocks noChangeShapeType="1"/>
          </p:cNvCxnSpPr>
          <p:nvPr userDrawn="1"/>
        </p:nvCxnSpPr>
        <p:spPr bwMode="auto">
          <a:xfrm flipH="1">
            <a:off x="7186613" y="1856423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Connector 47"/>
          <p:cNvCxnSpPr>
            <a:cxnSpLocks noChangeShapeType="1"/>
          </p:cNvCxnSpPr>
          <p:nvPr userDrawn="1"/>
        </p:nvCxnSpPr>
        <p:spPr bwMode="auto">
          <a:xfrm flipH="1">
            <a:off x="7186613" y="3339148"/>
            <a:ext cx="12303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Elbow Connector 46"/>
          <p:cNvCxnSpPr>
            <a:cxnSpLocks noChangeShapeType="1"/>
          </p:cNvCxnSpPr>
          <p:nvPr userDrawn="1"/>
        </p:nvCxnSpPr>
        <p:spPr bwMode="auto">
          <a:xfrm flipH="1" flipV="1">
            <a:off x="7186613" y="3892550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121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012190" y="286194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10121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87845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8784590" y="287337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>
          <a:xfrm>
            <a:off x="87845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9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240" y="478155"/>
            <a:ext cx="3625215" cy="41656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" name="Freeform 9"/>
          <p:cNvSpPr/>
          <p:nvPr userDrawn="1"/>
        </p:nvSpPr>
        <p:spPr bwMode="gray">
          <a:xfrm>
            <a:off x="2612390" y="1480820"/>
            <a:ext cx="6767513" cy="1624013"/>
          </a:xfrm>
          <a:custGeom>
            <a:avLst/>
            <a:gdLst>
              <a:gd name="T0" fmla="*/ 0 w 4371"/>
              <a:gd name="T1" fmla="*/ 2147483647 h 1066"/>
              <a:gd name="T2" fmla="*/ 2147483647 w 4371"/>
              <a:gd name="T3" fmla="*/ 2147483647 h 1066"/>
              <a:gd name="T4" fmla="*/ 2147483647 w 4371"/>
              <a:gd name="T5" fmla="*/ 2147483647 h 1066"/>
              <a:gd name="T6" fmla="*/ 2147483647 w 4371"/>
              <a:gd name="T7" fmla="*/ 2147483647 h 1066"/>
              <a:gd name="T8" fmla="*/ 2147483647 w 4371"/>
              <a:gd name="T9" fmla="*/ 2147483647 h 1066"/>
              <a:gd name="T10" fmla="*/ 2147483647 w 4371"/>
              <a:gd name="T11" fmla="*/ 2147483647 h 1066"/>
              <a:gd name="T12" fmla="*/ 2147483647 w 4371"/>
              <a:gd name="T13" fmla="*/ 0 h 1066"/>
              <a:gd name="T14" fmla="*/ 2147483647 w 4371"/>
              <a:gd name="T15" fmla="*/ 2147483647 h 1066"/>
              <a:gd name="T16" fmla="*/ 2147483647 w 4371"/>
              <a:gd name="T17" fmla="*/ 2147483647 h 1066"/>
              <a:gd name="T18" fmla="*/ 2147483647 w 4371"/>
              <a:gd name="T19" fmla="*/ 2147483647 h 1066"/>
              <a:gd name="T20" fmla="*/ 2147483647 w 4371"/>
              <a:gd name="T21" fmla="*/ 2147483647 h 1066"/>
              <a:gd name="T22" fmla="*/ 2147483647 w 4371"/>
              <a:gd name="T23" fmla="*/ 2147483647 h 1066"/>
              <a:gd name="T24" fmla="*/ 2147483647 w 4371"/>
              <a:gd name="T25" fmla="*/ 2147483647 h 1066"/>
              <a:gd name="T26" fmla="*/ 2147483647 w 4371"/>
              <a:gd name="T27" fmla="*/ 2147483647 h 1066"/>
              <a:gd name="T28" fmla="*/ 2147483647 w 4371"/>
              <a:gd name="T29" fmla="*/ 2147483647 h 1066"/>
              <a:gd name="T30" fmla="*/ 0 w 4371"/>
              <a:gd name="T31" fmla="*/ 2147483647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76"/>
          <p:cNvSpPr>
            <a:spLocks noChangeArrowheads="1"/>
          </p:cNvSpPr>
          <p:nvPr userDrawn="1"/>
        </p:nvSpPr>
        <p:spPr bwMode="auto">
          <a:xfrm>
            <a:off x="3785235" y="2955925"/>
            <a:ext cx="901700" cy="622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01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76"/>
          <p:cNvSpPr>
            <a:spLocks noChangeArrowheads="1"/>
          </p:cNvSpPr>
          <p:nvPr userDrawn="1"/>
        </p:nvSpPr>
        <p:spPr bwMode="auto">
          <a:xfrm>
            <a:off x="6096000" y="2955925"/>
            <a:ext cx="7112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02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76"/>
          <p:cNvSpPr>
            <a:spLocks noChangeArrowheads="1"/>
          </p:cNvSpPr>
          <p:nvPr userDrawn="1"/>
        </p:nvSpPr>
        <p:spPr bwMode="auto">
          <a:xfrm>
            <a:off x="8468360" y="2955925"/>
            <a:ext cx="6477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03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612390" y="3514725"/>
            <a:ext cx="1880870" cy="248031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824095" y="3514725"/>
            <a:ext cx="1880870" cy="248031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136765" y="3514725"/>
            <a:ext cx="1880870" cy="2480310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gray">
          <a:xfrm>
            <a:off x="468693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692086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0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17638" y="1350645"/>
            <a:ext cx="4678363" cy="4602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 userDrawn="1"/>
        </p:nvSpPr>
        <p:spPr>
          <a:xfrm>
            <a:off x="8474075" y="1349058"/>
            <a:ext cx="2300288" cy="460375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76" name="Group 213"/>
          <p:cNvGrpSpPr/>
          <p:nvPr userDrawn="1"/>
        </p:nvGrpSpPr>
        <p:grpSpPr>
          <a:xfrm>
            <a:off x="8896350" y="3031490"/>
            <a:ext cx="1229360" cy="1240790"/>
            <a:chOff x="846137" y="3833813"/>
            <a:chExt cx="412750" cy="412750"/>
          </a:xfrm>
          <a:solidFill>
            <a:schemeClr val="bg1"/>
          </a:solidFill>
        </p:grpSpPr>
        <p:sp>
          <p:nvSpPr>
            <p:cNvPr id="377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378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379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731010" y="2084705"/>
            <a:ext cx="4003675" cy="368490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cxnSp>
        <p:nvCxnSpPr>
          <p:cNvPr id="72" name="直接连接符 71"/>
          <p:cNvCxnSpPr/>
          <p:nvPr userDrawn="1"/>
        </p:nvCxnSpPr>
        <p:spPr>
          <a:xfrm>
            <a:off x="1731010" y="1979295"/>
            <a:ext cx="141287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half" idx="15" hasCustomPrompt="1"/>
          </p:nvPr>
        </p:nvSpPr>
        <p:spPr>
          <a:xfrm>
            <a:off x="1753235" y="1587500"/>
            <a:ext cx="1390650" cy="39179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089015" y="1350645"/>
            <a:ext cx="2385060" cy="460184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基础-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10565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带小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6" name="任意多边形 25"/>
          <p:cNvSpPr>
            <a:spLocks noChangeAspect="1"/>
          </p:cNvSpPr>
          <p:nvPr userDrawn="1"/>
        </p:nvSpPr>
        <p:spPr>
          <a:xfrm flipH="1">
            <a:off x="755260" y="151617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1238885" y="1516380"/>
            <a:ext cx="2440940" cy="3937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8" name="矩形 17"/>
          <p:cNvSpPr/>
          <p:nvPr userDrawn="1"/>
        </p:nvSpPr>
        <p:spPr>
          <a:xfrm>
            <a:off x="1178093" y="204781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238885" y="2258060"/>
            <a:ext cx="9606280" cy="120777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5" hasCustomPrompt="1"/>
          </p:nvPr>
        </p:nvSpPr>
        <p:spPr>
          <a:xfrm>
            <a:off x="1238885" y="4046855"/>
            <a:ext cx="2440305" cy="39433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algn="ctr"/>
            <a:r>
              <a:rPr lang="zh-CN" altLang="en-US" smtClean="0"/>
              <a:t>添加标题</a:t>
            </a:r>
            <a:endParaRPr lang="zh-CN" altLang="en-US" smtClean="0"/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1" name="矩形 10"/>
          <p:cNvSpPr/>
          <p:nvPr userDrawn="1"/>
        </p:nvSpPr>
        <p:spPr>
          <a:xfrm>
            <a:off x="1177458" y="455479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 userDrawn="1"/>
        </p:nvSpPr>
        <p:spPr>
          <a:xfrm flipH="1">
            <a:off x="755260" y="404728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177290" y="4806315"/>
            <a:ext cx="9667875" cy="120777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grpSp>
        <p:nvGrpSpPr>
          <p:cNvPr id="60" name="组合 59"/>
          <p:cNvGrpSpPr/>
          <p:nvPr userDrawn="1"/>
        </p:nvGrpSpPr>
        <p:grpSpPr>
          <a:xfrm>
            <a:off x="845582" y="1935819"/>
            <a:ext cx="4002346" cy="3310499"/>
            <a:chOff x="555625" y="293801"/>
            <a:chExt cx="7936025" cy="6564199"/>
          </a:xfrm>
          <a:solidFill>
            <a:srgbClr val="FF5050"/>
          </a:solidFill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87440" y="1333500"/>
            <a:ext cx="442595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+内容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75501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3" hasCustomPrompt="1"/>
          </p:nvPr>
        </p:nvSpPr>
        <p:spPr>
          <a:xfrm>
            <a:off x="400240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24" hasCustomPrompt="1"/>
          </p:nvPr>
        </p:nvSpPr>
        <p:spPr>
          <a:xfrm>
            <a:off x="75501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5" hasCustomPrompt="1"/>
          </p:nvPr>
        </p:nvSpPr>
        <p:spPr>
          <a:xfrm>
            <a:off x="400240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249795" y="1322705"/>
            <a:ext cx="4186555" cy="444563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9" name="流程图: 可选过程 8"/>
          <p:cNvSpPr/>
          <p:nvPr userDrawn="1"/>
        </p:nvSpPr>
        <p:spPr>
          <a:xfrm>
            <a:off x="763905" y="710565"/>
            <a:ext cx="10663555" cy="5280660"/>
          </a:xfrm>
          <a:prstGeom prst="flowChartAlternateProcess">
            <a:avLst/>
          </a:prstGeom>
          <a:noFill/>
          <a:ln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 userDrawn="1"/>
        </p:nvSpPr>
        <p:spPr>
          <a:xfrm>
            <a:off x="1760855" y="360045"/>
            <a:ext cx="1584325" cy="759460"/>
          </a:xfrm>
          <a:prstGeom prst="flowChartAlternateProcess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4" hasCustomPrompt="1"/>
          </p:nvPr>
        </p:nvSpPr>
        <p:spPr>
          <a:xfrm>
            <a:off x="8247380" y="1278890"/>
            <a:ext cx="2550795" cy="192913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3" hasCustomPrompt="1"/>
          </p:nvPr>
        </p:nvSpPr>
        <p:spPr>
          <a:xfrm>
            <a:off x="8247380" y="3470910"/>
            <a:ext cx="2550795" cy="195326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5" hasCustomPrompt="1"/>
          </p:nvPr>
        </p:nvSpPr>
        <p:spPr>
          <a:xfrm>
            <a:off x="1838325" y="520065"/>
            <a:ext cx="1407795" cy="384810"/>
          </a:xfrm>
          <a:ln>
            <a:noFill/>
          </a:ln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12875" y="1278890"/>
            <a:ext cx="6594475" cy="41452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方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38250" y="133350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986905" y="137668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直接连接符 10"/>
          <p:cNvSpPr>
            <a:spLocks noChangeShapeType="1"/>
          </p:cNvSpPr>
          <p:nvPr userDrawn="1"/>
        </p:nvSpPr>
        <p:spPr bwMode="auto">
          <a:xfrm>
            <a:off x="5948680" y="1333500"/>
            <a:ext cx="34925" cy="432181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>
            <a:spLocks noChangeArrowheads="1"/>
          </p:cNvSpPr>
          <p:nvPr userDrawn="1"/>
        </p:nvSpPr>
        <p:spPr bwMode="auto">
          <a:xfrm>
            <a:off x="5542280" y="2850991"/>
            <a:ext cx="847725" cy="847725"/>
          </a:xfrm>
          <a:prstGeom prst="ellipse">
            <a:avLst/>
          </a:prstGeom>
          <a:solidFill>
            <a:srgbClr val="FF5050"/>
          </a:solidFill>
          <a:ln w="25400" cap="flat" cmpd="sng">
            <a:solidFill>
              <a:srgbClr val="F8625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TextBox 28"/>
          <p:cNvSpPr>
            <a:spLocks noChangeArrowheads="1"/>
          </p:cNvSpPr>
          <p:nvPr userDrawn="1"/>
        </p:nvSpPr>
        <p:spPr bwMode="auto">
          <a:xfrm>
            <a:off x="5692829" y="3013869"/>
            <a:ext cx="546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VS</a:t>
            </a:r>
            <a:endParaRPr 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 autoUpdateAnimBg="0"/>
      <p:bldP spid="21" grpId="0" bldLvl="0" autoUpdateAnimBg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4220" y="591820"/>
            <a:ext cx="10725785" cy="501078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468995" y="2464054"/>
            <a:ext cx="812800" cy="47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47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18450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468995" y="2552117"/>
            <a:ext cx="754380" cy="437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11507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9" name="图片 8" descr="创客学院订阅号二维码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23945" y="1402715"/>
            <a:ext cx="2139950" cy="2139950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25545" y="3542665"/>
            <a:ext cx="1936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海量视频 贴身学习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98534" y="3542863"/>
            <a:ext cx="206934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超多干货 实时更新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华清远见官方微信二维码50cm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163945" y="1403985"/>
            <a:ext cx="2138416" cy="2138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4" name="TextBox 4"/>
          <p:cNvSpPr txBox="1"/>
          <p:nvPr userDrawn="1"/>
        </p:nvSpPr>
        <p:spPr>
          <a:xfrm>
            <a:off x="5614773" y="-35790"/>
            <a:ext cx="11079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弦形 1"/>
          <p:cNvSpPr/>
          <p:nvPr userDrawn="1"/>
        </p:nvSpPr>
        <p:spPr>
          <a:xfrm rot="17580000">
            <a:off x="5162550" y="-568325"/>
            <a:ext cx="1671955" cy="1697355"/>
          </a:xfrm>
          <a:prstGeom prst="chor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8"/>
          <p:cNvSpPr>
            <a:spLocks noChangeArrowheads="1"/>
          </p:cNvSpPr>
          <p:nvPr userDrawn="1"/>
        </p:nvSpPr>
        <p:spPr bwMode="auto">
          <a:xfrm>
            <a:off x="5497830" y="164465"/>
            <a:ext cx="1000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目录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3472180" y="171069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72815" y="24796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3472180" y="322072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3472180" y="394208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3472815" y="468312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6"/>
          </p:nvPr>
        </p:nvSpPr>
        <p:spPr>
          <a:xfrm>
            <a:off x="3472180" y="541337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板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5122" name="椭圆 13"/>
          <p:cNvSpPr/>
          <p:nvPr userDrawn="1"/>
        </p:nvSpPr>
        <p:spPr>
          <a:xfrm>
            <a:off x="1294130" y="2268855"/>
            <a:ext cx="2136775" cy="1995170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133" name="文本框 23"/>
          <p:cNvSpPr txBox="1"/>
          <p:nvPr userDrawn="1"/>
        </p:nvSpPr>
        <p:spPr>
          <a:xfrm>
            <a:off x="1750060" y="2909570"/>
            <a:ext cx="1224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138295" y="174180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38295" y="24923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4138295" y="322008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4138295" y="393954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4"/>
          </p:nvPr>
        </p:nvSpPr>
        <p:spPr>
          <a:xfrm>
            <a:off x="4138295" y="46640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4138295" y="99123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6"/>
          </p:nvPr>
        </p:nvSpPr>
        <p:spPr>
          <a:xfrm>
            <a:off x="4138295" y="542417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3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>
            <a:off x="5161280" y="1643380"/>
            <a:ext cx="1461770" cy="1472565"/>
          </a:xfrm>
          <a:prstGeom prst="ellipse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5284470" y="2128520"/>
            <a:ext cx="1214755" cy="50165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2945" y="3298190"/>
            <a:ext cx="2757805" cy="44958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3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5775" y="248285"/>
            <a:ext cx="5581650" cy="410845"/>
          </a:xfrm>
        </p:spPr>
        <p:txBody>
          <a:bodyPr/>
          <a:lstStyle>
            <a:lvl1pPr algn="ctr">
              <a:defRPr sz="2400"/>
            </a:lvl1pPr>
          </a:lstStyle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half" idx="2"/>
          </p:nvPr>
        </p:nvSpPr>
        <p:spPr>
          <a:xfrm>
            <a:off x="4093210" y="800100"/>
            <a:ext cx="3446780" cy="33655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0220" y="1670685"/>
            <a:ext cx="345630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241165" y="1670685"/>
            <a:ext cx="356679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8101965" y="1670685"/>
            <a:ext cx="3434080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648970" y="1152525"/>
            <a:ext cx="5179060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275070" y="1152525"/>
            <a:ext cx="5274945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algn="l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49580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 userDrawn="1"/>
        </p:nvSpPr>
        <p:spPr>
          <a:xfrm>
            <a:off x="836930" y="1316990"/>
            <a:ext cx="3819525" cy="6718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endParaRPr lang="zh-CN" altLang="en-US" sz="18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273675" y="741045"/>
            <a:ext cx="5962650" cy="48101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marL="0" lvl="0" algn="l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522605" y="1311910"/>
            <a:ext cx="4645025" cy="4234180"/>
          </a:xfrm>
        </p:spPr>
        <p:txBody>
          <a:bodyPr/>
          <a:lstStyle>
            <a:lvl1pPr marL="0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2605" y="741045"/>
            <a:ext cx="4644390" cy="40449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3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280" y="29210"/>
            <a:ext cx="12029440" cy="305371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单击图标添加图片、表格等等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785235" y="3478530"/>
            <a:ext cx="7529830" cy="25495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4495" y="3478530"/>
            <a:ext cx="2846705" cy="33845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1656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zh-CN" altLang="en-US" sz="2400" b="1" i="0" u="none" strike="noStrike" kern="1200" cap="none" spc="0" normalizeH="0" baseline="0" noProof="0" dirty="0" smtClean="0">
          <a:ln>
            <a:noFill/>
          </a:ln>
          <a:solidFill>
            <a:srgbClr val="FF5050"/>
          </a:solidFill>
          <a:effectLst/>
          <a:uLnTx/>
          <a:uFillTx/>
          <a:latin typeface="华文细黑" panose="02010600040101010101" pitchFamily="2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75" indent="0" algn="l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76000"/>
        <a:buFont typeface="Wingdings" panose="05000000000000000000" pitchFamily="2" charset="2"/>
        <a:buNone/>
        <a:defRPr lang="zh-CN" altLang="en-US" sz="1800" kern="1200" dirty="0" smtClean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30885" indent="-360680" algn="l" rtl="0" eaLnBrk="1" fontAlgn="base" hangingPunct="1">
        <a:spcBef>
          <a:spcPct val="1340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1865">
          <a:solidFill>
            <a:schemeClr val="tx1"/>
          </a:solidFill>
          <a:latin typeface="+mn-lt"/>
          <a:ea typeface="+mn-ea"/>
        </a:defRPr>
      </a:lvl2pPr>
      <a:lvl3pPr marL="1096010" indent="-300990" algn="l" rtl="0" eaLnBrk="1" fontAlgn="base" hangingPunct="1">
        <a:spcBef>
          <a:spcPct val="1340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>
          <a:solidFill>
            <a:schemeClr val="tx1"/>
          </a:solidFill>
          <a:latin typeface="+mn-lt"/>
          <a:ea typeface="+mn-ea"/>
        </a:defRPr>
      </a:lvl3pPr>
      <a:lvl4pPr marL="1463040" indent="-300990" algn="l" rtl="0" eaLnBrk="1" fontAlgn="base" hangingPunct="1">
        <a:spcBef>
          <a:spcPct val="1070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1465">
          <a:solidFill>
            <a:schemeClr val="tx1"/>
          </a:solidFill>
          <a:latin typeface="+mn-lt"/>
          <a:ea typeface="+mn-ea"/>
        </a:defRPr>
      </a:lvl4pPr>
      <a:lvl5pPr marL="182880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200">
          <a:solidFill>
            <a:schemeClr val="tx1"/>
          </a:solidFill>
          <a:latin typeface="+mn-lt"/>
          <a:ea typeface="+mn-ea"/>
        </a:defRPr>
      </a:lvl5pPr>
      <a:lvl6pPr marL="24390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6pPr>
      <a:lvl7pPr marL="30486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7pPr>
      <a:lvl8pPr marL="36588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8pPr>
      <a:lvl9pPr marL="42684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9376" y="2636912"/>
            <a:ext cx="7208854" cy="1066910"/>
          </a:xfrm>
        </p:spPr>
        <p:txBody>
          <a:bodyPr/>
          <a:lstStyle/>
          <a:p>
            <a:r>
              <a:rPr lang="en-US" altLang="zh-CN" sz="3600" dirty="0" smtClean="0"/>
              <a:t>2003</a:t>
            </a:r>
            <a:r>
              <a:rPr altLang="zh-CN" sz="3600" dirty="0" smtClean="0"/>
              <a:t>班网络编程</a:t>
            </a:r>
            <a:endParaRPr altLang="zh-CN" sz="36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0"/>
          </p:nvPr>
        </p:nvSpPr>
        <p:spPr>
          <a:xfrm>
            <a:off x="3791744" y="3501008"/>
            <a:ext cx="3840658" cy="960219"/>
          </a:xfrm>
        </p:spPr>
        <p:txBody>
          <a:bodyPr/>
          <a:lstStyle/>
          <a:p>
            <a:r>
              <a:rPr lang="zh-CN" altLang="en-US" dirty="0" smtClean="0"/>
              <a:t>杨文刚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物联网仓储系统      自定义协议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48409" y="2596739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1280683" y="26827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包长度</a:t>
            </a:r>
            <a:endParaRPr lang="zh-CN" altLang="en-US" dirty="0"/>
          </a:p>
        </p:txBody>
      </p:sp>
      <p:sp>
        <p:nvSpPr>
          <p:cNvPr id="12" name="TextBox 7"/>
          <p:cNvSpPr txBox="1"/>
          <p:nvPr/>
        </p:nvSpPr>
        <p:spPr>
          <a:xfrm>
            <a:off x="1377501" y="329598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84324" y="2596739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6" name="TextBox 10"/>
          <p:cNvSpPr txBox="1"/>
          <p:nvPr/>
        </p:nvSpPr>
        <p:spPr>
          <a:xfrm>
            <a:off x="2259627" y="2704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仓库号</a:t>
            </a:r>
            <a:endParaRPr lang="zh-CN" altLang="en-US" dirty="0"/>
          </a:p>
        </p:txBody>
      </p:sp>
      <p:sp>
        <p:nvSpPr>
          <p:cNvPr id="20" name="TextBox 11"/>
          <p:cNvSpPr txBox="1"/>
          <p:nvPr/>
        </p:nvSpPr>
        <p:spPr>
          <a:xfrm>
            <a:off x="3217058" y="32852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20239" y="2596739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5" name="TextBox 14"/>
          <p:cNvSpPr txBox="1"/>
          <p:nvPr/>
        </p:nvSpPr>
        <p:spPr>
          <a:xfrm>
            <a:off x="3227817" y="2704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26" name="TextBox 15"/>
          <p:cNvSpPr txBox="1"/>
          <p:nvPr/>
        </p:nvSpPr>
        <p:spPr>
          <a:xfrm>
            <a:off x="2270385" y="329598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045397" y="2596740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59798" y="2596740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9" name="TextBox 18"/>
          <p:cNvSpPr txBox="1"/>
          <p:nvPr/>
        </p:nvSpPr>
        <p:spPr>
          <a:xfrm>
            <a:off x="4131460" y="2725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温度</a:t>
            </a:r>
            <a:endParaRPr lang="zh-CN" altLang="en-US" dirty="0"/>
          </a:p>
        </p:txBody>
      </p:sp>
      <p:sp>
        <p:nvSpPr>
          <p:cNvPr id="30" name="TextBox 19"/>
          <p:cNvSpPr txBox="1"/>
          <p:nvPr/>
        </p:nvSpPr>
        <p:spPr>
          <a:xfrm>
            <a:off x="4099185" y="32637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31" name="TextBox 20"/>
          <p:cNvSpPr txBox="1"/>
          <p:nvPr/>
        </p:nvSpPr>
        <p:spPr>
          <a:xfrm>
            <a:off x="5088890" y="27150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湿度</a:t>
            </a:r>
            <a:endParaRPr lang="zh-CN" altLang="en-US" dirty="0"/>
          </a:p>
        </p:txBody>
      </p:sp>
      <p:sp>
        <p:nvSpPr>
          <p:cNvPr id="32" name="TextBox 21"/>
          <p:cNvSpPr txBox="1"/>
          <p:nvPr/>
        </p:nvSpPr>
        <p:spPr>
          <a:xfrm>
            <a:off x="6003289" y="32529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895713" y="2596740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4" name="TextBox 23"/>
          <p:cNvSpPr txBox="1"/>
          <p:nvPr/>
        </p:nvSpPr>
        <p:spPr>
          <a:xfrm>
            <a:off x="6035563" y="2704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光强</a:t>
            </a:r>
            <a:endParaRPr lang="zh-CN" altLang="en-US" dirty="0"/>
          </a:p>
        </p:txBody>
      </p:sp>
      <p:sp>
        <p:nvSpPr>
          <p:cNvPr id="35" name="TextBox 24"/>
          <p:cNvSpPr txBox="1"/>
          <p:nvPr/>
        </p:nvSpPr>
        <p:spPr>
          <a:xfrm>
            <a:off x="5035101" y="32637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928932" y="32526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821356" y="2596447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866924" y="26970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校验和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475615"/>
            <a:ext cx="10681335" cy="416560"/>
          </a:xfrm>
        </p:spPr>
        <p:txBody>
          <a:bodyPr/>
          <a:lstStyle/>
          <a:p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(Modbus) 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3509645" y="-14605"/>
          <a:ext cx="8180070" cy="625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10277475" imgH="7696200" progId="Paint.Picture">
                  <p:embed/>
                </p:oleObj>
              </mc:Choice>
              <mc:Fallback>
                <p:oleObj name="" r:id="rId1" imgW="10277475" imgH="7696200" progId="Paint.Picture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9645" y="-14605"/>
                        <a:ext cx="8180070" cy="625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545" y="89535"/>
            <a:ext cx="10681335" cy="416560"/>
          </a:xfrm>
        </p:spPr>
        <p:txBody>
          <a:bodyPr/>
          <a:p>
            <a:r>
              <a:rPr lang="zh-CN" altLang="en-US"/>
              <a:t>当访问一个网页时数据 经过的硬件设备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22985" y="640080"/>
            <a:ext cx="4662805" cy="28149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16990" y="934085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398395" y="944880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469640" y="934085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530725" y="944880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50515" y="2677795"/>
            <a:ext cx="2488565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交换机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6" idx="2"/>
          </p:cNvCxnSpPr>
          <p:nvPr/>
        </p:nvCxnSpPr>
        <p:spPr>
          <a:xfrm>
            <a:off x="1668780" y="1606550"/>
            <a:ext cx="141224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</p:cNvCxnSpPr>
          <p:nvPr/>
        </p:nvCxnSpPr>
        <p:spPr>
          <a:xfrm>
            <a:off x="2750185" y="1617345"/>
            <a:ext cx="603885" cy="1049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3821430" y="1606550"/>
            <a:ext cx="15875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</p:cNvCxnSpPr>
          <p:nvPr/>
        </p:nvCxnSpPr>
        <p:spPr>
          <a:xfrm flipH="1">
            <a:off x="4331335" y="1617345"/>
            <a:ext cx="551180" cy="99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66140" y="423164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路由器</a:t>
            </a:r>
            <a:r>
              <a:rPr lang="en-US" altLang="zh-CN"/>
              <a:t>(</a:t>
            </a:r>
            <a:r>
              <a:rPr lang="zh-CN" altLang="en-US"/>
              <a:t>机房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3" idx="2"/>
            <a:endCxn id="18" idx="0"/>
          </p:cNvCxnSpPr>
          <p:nvPr/>
        </p:nvCxnSpPr>
        <p:spPr>
          <a:xfrm flipH="1">
            <a:off x="2052955" y="3275965"/>
            <a:ext cx="2042160" cy="955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32560" y="300291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8" idx="3"/>
            <a:endCxn id="22" idx="1"/>
          </p:cNvCxnSpPr>
          <p:nvPr/>
        </p:nvCxnSpPr>
        <p:spPr>
          <a:xfrm>
            <a:off x="3239135" y="4599305"/>
            <a:ext cx="934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173220" y="423164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沈河区路由器</a:t>
            </a:r>
            <a:endParaRPr lang="zh-CN" altLang="zh-CN"/>
          </a:p>
        </p:txBody>
      </p:sp>
      <p:cxnSp>
        <p:nvCxnSpPr>
          <p:cNvPr id="23" name="直接箭头连接符 22"/>
          <p:cNvCxnSpPr>
            <a:endCxn id="24" idx="1"/>
          </p:cNvCxnSpPr>
          <p:nvPr/>
        </p:nvCxnSpPr>
        <p:spPr>
          <a:xfrm>
            <a:off x="6211570" y="4599305"/>
            <a:ext cx="934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45655" y="423164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沈阳市路由器</a:t>
            </a:r>
            <a:endParaRPr lang="zh-CN" altLang="zh-CN"/>
          </a:p>
        </p:txBody>
      </p:sp>
      <p:sp>
        <p:nvSpPr>
          <p:cNvPr id="25" name="矩形 24"/>
          <p:cNvSpPr/>
          <p:nvPr/>
        </p:nvSpPr>
        <p:spPr>
          <a:xfrm>
            <a:off x="7145655" y="312039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青岛市路由器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24" idx="0"/>
            <a:endCxn id="25" idx="2"/>
          </p:cNvCxnSpPr>
          <p:nvPr/>
        </p:nvCxnSpPr>
        <p:spPr>
          <a:xfrm flipV="1">
            <a:off x="8332470" y="3855720"/>
            <a:ext cx="0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145655" y="195453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北京市路由器</a:t>
            </a:r>
            <a:endParaRPr lang="zh-CN" altLang="zh-CN"/>
          </a:p>
        </p:txBody>
      </p:sp>
      <p:sp>
        <p:nvSpPr>
          <p:cNvPr id="28" name="矩形 27"/>
          <p:cNvSpPr/>
          <p:nvPr/>
        </p:nvSpPr>
        <p:spPr>
          <a:xfrm>
            <a:off x="7145655" y="796925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深圳市路由器</a:t>
            </a:r>
            <a:endParaRPr lang="zh-CN" altLang="zh-CN"/>
          </a:p>
        </p:txBody>
      </p:sp>
      <p:cxnSp>
        <p:nvCxnSpPr>
          <p:cNvPr id="29" name="直接箭头连接符 28"/>
          <p:cNvCxnSpPr>
            <a:stCxn id="25" idx="0"/>
            <a:endCxn id="27" idx="2"/>
          </p:cNvCxnSpPr>
          <p:nvPr/>
        </p:nvCxnSpPr>
        <p:spPr>
          <a:xfrm flipV="1">
            <a:off x="8332470" y="2689860"/>
            <a:ext cx="0" cy="4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0"/>
            <a:endCxn id="28" idx="2"/>
          </p:cNvCxnSpPr>
          <p:nvPr/>
        </p:nvCxnSpPr>
        <p:spPr>
          <a:xfrm flipV="1">
            <a:off x="8332470" y="1532255"/>
            <a:ext cx="0" cy="422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92335" y="796925"/>
            <a:ext cx="208978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腾讯服务器</a:t>
            </a:r>
            <a:endParaRPr lang="zh-CN" altLang="zh-CN"/>
          </a:p>
        </p:txBody>
      </p:sp>
      <p:cxnSp>
        <p:nvCxnSpPr>
          <p:cNvPr id="32" name="直接箭头连接符 31"/>
          <p:cNvCxnSpPr>
            <a:stCxn id="28" idx="3"/>
            <a:endCxn id="31" idx="1"/>
          </p:cNvCxnSpPr>
          <p:nvPr/>
        </p:nvCxnSpPr>
        <p:spPr>
          <a:xfrm>
            <a:off x="9518650" y="1164590"/>
            <a:ext cx="2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398395" y="5101590"/>
            <a:ext cx="6396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ping www.qq.com   </a:t>
            </a:r>
            <a:r>
              <a:rPr lang="zh-CN" altLang="en-US"/>
              <a:t>（</a:t>
            </a:r>
            <a:r>
              <a:rPr lang="en-US" altLang="zh-CN"/>
              <a:t>ttl      49</a:t>
            </a:r>
            <a:r>
              <a:rPr lang="zh-CN" altLang="en-US"/>
              <a:t>）   表示经过了</a:t>
            </a:r>
            <a:r>
              <a:rPr lang="en-US" altLang="zh-CN"/>
              <a:t>(64 - 55)    9</a:t>
            </a:r>
            <a:r>
              <a:rPr lang="zh-CN" altLang="zh-CN"/>
              <a:t>个路由</a:t>
            </a:r>
            <a:endParaRPr lang="zh-CN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398395" y="5509895"/>
            <a:ext cx="676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ping www.163.com   </a:t>
            </a:r>
            <a:r>
              <a:rPr lang="zh-CN" altLang="en-US"/>
              <a:t>（</a:t>
            </a:r>
            <a:r>
              <a:rPr lang="en-US" altLang="zh-CN"/>
              <a:t>ttl     55</a:t>
            </a:r>
            <a:r>
              <a:rPr lang="zh-CN" altLang="en-US"/>
              <a:t>）   表示经过了</a:t>
            </a:r>
            <a:r>
              <a:rPr lang="en-US" altLang="zh-CN"/>
              <a:t>(64 - 55)    9</a:t>
            </a:r>
            <a:r>
              <a:rPr lang="zh-CN" altLang="zh-CN"/>
              <a:t>个路由</a:t>
            </a:r>
            <a:endParaRPr lang="zh-CN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2398395" y="5963920"/>
            <a:ext cx="673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ping www.baidu.com   </a:t>
            </a:r>
            <a:r>
              <a:rPr lang="zh-CN" altLang="en-US"/>
              <a:t>（</a:t>
            </a:r>
            <a:r>
              <a:rPr lang="en-US" altLang="zh-CN"/>
              <a:t>ttl     53</a:t>
            </a:r>
            <a:r>
              <a:rPr lang="zh-CN" altLang="en-US"/>
              <a:t>）   表示经过了</a:t>
            </a:r>
            <a:r>
              <a:rPr lang="en-US" altLang="zh-CN"/>
              <a:t>(64 - 54)    10</a:t>
            </a:r>
            <a:r>
              <a:rPr lang="zh-CN" altLang="zh-CN"/>
              <a:t>个路由</a:t>
            </a:r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OSI 7</a:t>
            </a:r>
            <a:r>
              <a:rPr altLang="zh-CN"/>
              <a:t>层模型</a:t>
            </a:r>
            <a:endParaRPr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0484" name="Group 3"/>
          <p:cNvGrpSpPr/>
          <p:nvPr/>
        </p:nvGrpSpPr>
        <p:grpSpPr>
          <a:xfrm>
            <a:off x="2424113" y="1379538"/>
            <a:ext cx="1066800" cy="4343400"/>
            <a:chOff x="720" y="1008"/>
            <a:chExt cx="672" cy="2736"/>
          </a:xfrm>
        </p:grpSpPr>
        <p:sp>
          <p:nvSpPr>
            <p:cNvPr id="20507" name="Rectangle 4"/>
            <p:cNvSpPr/>
            <p:nvPr/>
          </p:nvSpPr>
          <p:spPr>
            <a:xfrm>
              <a:off x="720" y="1008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应用层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08" name="Rectangle 5"/>
            <p:cNvSpPr/>
            <p:nvPr/>
          </p:nvSpPr>
          <p:spPr>
            <a:xfrm>
              <a:off x="720" y="1392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表示层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09" name="Rectangle 6"/>
            <p:cNvSpPr/>
            <p:nvPr/>
          </p:nvSpPr>
          <p:spPr>
            <a:xfrm>
              <a:off x="720" y="1824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会话层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0" name="Rectangle 7"/>
            <p:cNvSpPr/>
            <p:nvPr/>
          </p:nvSpPr>
          <p:spPr>
            <a:xfrm>
              <a:off x="720" y="2256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传输层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1" name="Rectangle 8"/>
            <p:cNvSpPr/>
            <p:nvPr/>
          </p:nvSpPr>
          <p:spPr>
            <a:xfrm>
              <a:off x="720" y="2688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网络层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2" name="Rectangle 9"/>
            <p:cNvSpPr/>
            <p:nvPr/>
          </p:nvSpPr>
          <p:spPr>
            <a:xfrm>
              <a:off x="720" y="3120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链路层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3" name="Rectangle 10"/>
            <p:cNvSpPr/>
            <p:nvPr/>
          </p:nvSpPr>
          <p:spPr>
            <a:xfrm>
              <a:off x="720" y="3504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物理层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sp>
        <p:nvSpPr>
          <p:cNvPr id="20485" name="Line 11"/>
          <p:cNvSpPr/>
          <p:nvPr/>
        </p:nvSpPr>
        <p:spPr>
          <a:xfrm>
            <a:off x="2119313" y="41989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6" name="Line 12"/>
          <p:cNvSpPr/>
          <p:nvPr/>
        </p:nvSpPr>
        <p:spPr>
          <a:xfrm>
            <a:off x="2119313" y="28273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7" name="Line 13"/>
          <p:cNvSpPr/>
          <p:nvPr/>
        </p:nvSpPr>
        <p:spPr>
          <a:xfrm>
            <a:off x="2119313" y="21415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8" name="Line 14"/>
          <p:cNvSpPr/>
          <p:nvPr/>
        </p:nvSpPr>
        <p:spPr>
          <a:xfrm>
            <a:off x="2119313" y="55705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9" name="Line 15"/>
          <p:cNvSpPr/>
          <p:nvPr/>
        </p:nvSpPr>
        <p:spPr>
          <a:xfrm>
            <a:off x="2119313" y="35893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0" name="Line 16"/>
          <p:cNvSpPr/>
          <p:nvPr/>
        </p:nvSpPr>
        <p:spPr>
          <a:xfrm>
            <a:off x="2119313" y="49609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1" name="Line 17"/>
          <p:cNvSpPr/>
          <p:nvPr/>
        </p:nvSpPr>
        <p:spPr>
          <a:xfrm>
            <a:off x="2119313" y="15319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2" name="Rectangle 18"/>
          <p:cNvSpPr/>
          <p:nvPr/>
        </p:nvSpPr>
        <p:spPr>
          <a:xfrm>
            <a:off x="1357313" y="4046538"/>
            <a:ext cx="685800" cy="16764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通信</a:t>
            </a:r>
            <a:endParaRPr lang="zh-CN" altLang="en-US" dirty="0">
              <a:latin typeface="Times New Roman" panose="02020603050405020304" charset="0"/>
            </a:endParaRPr>
          </a:p>
          <a:p>
            <a:pPr algn="ctr"/>
            <a:r>
              <a:rPr lang="zh-CN" altLang="en-US" dirty="0">
                <a:latin typeface="Times New Roman" panose="02020603050405020304" charset="0"/>
              </a:rPr>
              <a:t>子网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3" name="Rectangle 19"/>
          <p:cNvSpPr/>
          <p:nvPr/>
        </p:nvSpPr>
        <p:spPr>
          <a:xfrm>
            <a:off x="1204913" y="3360738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面向通信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4" name="Rectangle 20"/>
          <p:cNvSpPr/>
          <p:nvPr/>
        </p:nvSpPr>
        <p:spPr>
          <a:xfrm>
            <a:off x="1433513" y="1989138"/>
            <a:ext cx="685800" cy="99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面向</a:t>
            </a:r>
            <a:endParaRPr lang="zh-CN" altLang="en-US" dirty="0">
              <a:latin typeface="Times New Roman" panose="02020603050405020304" charset="0"/>
            </a:endParaRPr>
          </a:p>
          <a:p>
            <a:pPr algn="ctr"/>
            <a:r>
              <a:rPr lang="zh-CN" altLang="en-US" dirty="0">
                <a:latin typeface="Times New Roman" panose="02020603050405020304" charset="0"/>
              </a:rPr>
              <a:t>服务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5" name="Rectangle 21"/>
          <p:cNvSpPr/>
          <p:nvPr/>
        </p:nvSpPr>
        <p:spPr>
          <a:xfrm>
            <a:off x="1204913" y="1303338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面向应用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6" name="Line 22"/>
          <p:cNvSpPr/>
          <p:nvPr/>
        </p:nvSpPr>
        <p:spPr>
          <a:xfrm>
            <a:off x="2271713" y="1227138"/>
            <a:ext cx="0" cy="46482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7" name="Line 23"/>
          <p:cNvSpPr/>
          <p:nvPr/>
        </p:nvSpPr>
        <p:spPr>
          <a:xfrm>
            <a:off x="3643313" y="1227138"/>
            <a:ext cx="0" cy="46482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8" name="Line 24"/>
          <p:cNvSpPr/>
          <p:nvPr/>
        </p:nvSpPr>
        <p:spPr>
          <a:xfrm>
            <a:off x="2271713" y="5799138"/>
            <a:ext cx="13716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9" name="Line 25"/>
          <p:cNvSpPr/>
          <p:nvPr/>
        </p:nvSpPr>
        <p:spPr>
          <a:xfrm>
            <a:off x="2271713" y="1227138"/>
            <a:ext cx="13716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500" name="Text Box 26"/>
          <p:cNvSpPr txBox="1"/>
          <p:nvPr/>
        </p:nvSpPr>
        <p:spPr>
          <a:xfrm>
            <a:off x="3779838" y="1341438"/>
            <a:ext cx="3384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应用程序：</a:t>
            </a:r>
            <a:r>
              <a:rPr lang="en-US" altLang="zh-CN" dirty="0">
                <a:latin typeface="Times New Roman" panose="02020603050405020304" charset="0"/>
              </a:rPr>
              <a:t>FTP</a:t>
            </a:r>
            <a:r>
              <a:rPr lang="zh-CN" altLang="en-US" dirty="0">
                <a:latin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</a:rPr>
              <a:t>E-mail</a:t>
            </a:r>
            <a:r>
              <a:rPr lang="zh-CN" altLang="en-US" dirty="0">
                <a:latin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</a:rPr>
              <a:t>Telnet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0501" name="Text Box 27"/>
          <p:cNvSpPr txBox="1"/>
          <p:nvPr/>
        </p:nvSpPr>
        <p:spPr>
          <a:xfrm>
            <a:off x="3779838" y="2027238"/>
            <a:ext cx="3219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数据格式定义、数据转换</a:t>
            </a:r>
            <a:r>
              <a:rPr lang="en-US" altLang="zh-CN" dirty="0">
                <a:latin typeface="Times New Roman" panose="02020603050405020304" charset="0"/>
              </a:rPr>
              <a:t>/</a:t>
            </a:r>
            <a:r>
              <a:rPr lang="zh-CN" altLang="en-US" dirty="0">
                <a:latin typeface="Times New Roman" panose="02020603050405020304" charset="0"/>
              </a:rPr>
              <a:t>加密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2" name="Text Box 28"/>
          <p:cNvSpPr txBox="1"/>
          <p:nvPr/>
        </p:nvSpPr>
        <p:spPr>
          <a:xfrm>
            <a:off x="3810000" y="2743200"/>
            <a:ext cx="50482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建立通信进程的逻辑名字与物理名字之间的联系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03" name="Text Box 29"/>
          <p:cNvSpPr txBox="1"/>
          <p:nvPr/>
        </p:nvSpPr>
        <p:spPr>
          <a:xfrm>
            <a:off x="3779838" y="3322638"/>
            <a:ext cx="50482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差错处理</a:t>
            </a:r>
            <a:r>
              <a:rPr lang="en-US" altLang="zh-CN" dirty="0">
                <a:latin typeface="Times New Roman" panose="02020603050405020304" charset="0"/>
              </a:rPr>
              <a:t>/</a:t>
            </a:r>
            <a:r>
              <a:rPr lang="zh-CN" altLang="en-US" dirty="0">
                <a:latin typeface="Times New Roman" panose="02020603050405020304" charset="0"/>
              </a:rPr>
              <a:t>恢复，流量控制，提供可靠的数据传输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4" name="Text Box 30"/>
          <p:cNvSpPr txBox="1"/>
          <p:nvPr/>
        </p:nvSpPr>
        <p:spPr>
          <a:xfrm>
            <a:off x="3779838" y="3992563"/>
            <a:ext cx="2241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数据分组、路由选择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5" name="Text Box 31"/>
          <p:cNvSpPr txBox="1"/>
          <p:nvPr/>
        </p:nvSpPr>
        <p:spPr>
          <a:xfrm>
            <a:off x="3805238" y="4754563"/>
            <a:ext cx="2927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数据组成可发送、接收的帧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6" name="Text Box 32"/>
          <p:cNvSpPr txBox="1"/>
          <p:nvPr/>
        </p:nvSpPr>
        <p:spPr>
          <a:xfrm>
            <a:off x="3779838" y="5364163"/>
            <a:ext cx="4070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传输物理信号、接口、信号形式、速率</a:t>
            </a:r>
            <a:endParaRPr lang="zh-CN" alt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588010"/>
          </a:xfrm>
        </p:spPr>
        <p:txBody>
          <a:bodyPr/>
          <a:p>
            <a:r>
              <a:rPr lang="en-US" altLang="zh-CN">
                <a:latin typeface="微软雅黑" panose="020B0503020204020204" pitchFamily="34" charset="-122"/>
                <a:cs typeface="+mj-lt"/>
              </a:rPr>
              <a:t>tcp/ip  </a:t>
            </a:r>
            <a:r>
              <a:rPr altLang="zh-CN">
                <a:latin typeface="微软雅黑" panose="020B0503020204020204" pitchFamily="34" charset="-122"/>
                <a:cs typeface="+mj-lt"/>
              </a:rPr>
              <a:t>协议层次关系</a:t>
            </a:r>
            <a:endParaRPr altLang="zh-CN">
              <a:latin typeface="微软雅黑" panose="020B0503020204020204" pitchFamily="34" charset="-122"/>
              <a:cs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83840" y="1619885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 ftp  dns  dhcp 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766695" y="2642870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    udp   icmp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783840" y="3613785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783840" y="4576445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13295" y="1687830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应用层</a:t>
            </a:r>
            <a:r>
              <a:rPr lang="en-US" altLang="zh-CN"/>
              <a:t>(</a:t>
            </a:r>
            <a:r>
              <a:rPr lang="zh-CN" altLang="zh-CN"/>
              <a:t>应用层程序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270750" y="271081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传输层</a:t>
            </a:r>
            <a:r>
              <a:rPr lang="en-US" altLang="zh-CN"/>
              <a:t>(</a:t>
            </a:r>
            <a:r>
              <a:rPr lang="zh-CN" altLang="zh-CN"/>
              <a:t>传输数据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313295" y="368173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网络层</a:t>
            </a:r>
            <a:r>
              <a:rPr lang="en-US" altLang="zh-CN"/>
              <a:t>(</a:t>
            </a:r>
            <a:r>
              <a:rPr lang="zh-CN" altLang="en-US"/>
              <a:t>路由寻址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313295" y="464439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>
                <a:sym typeface="+mn-ea"/>
              </a:rPr>
              <a:t>网络接口层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数据链路层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905375" y="412115"/>
            <a:ext cx="4011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tcp   udp   http   ip   icmp   ftp   dns   dhcp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269105" y="2010410"/>
            <a:ext cx="26670" cy="842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67530" y="2036445"/>
            <a:ext cx="280035" cy="8166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944110" y="2010410"/>
            <a:ext cx="81280" cy="770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944110" y="2078990"/>
            <a:ext cx="596900" cy="701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6" idx="0"/>
          </p:cNvCxnSpPr>
          <p:nvPr/>
        </p:nvCxnSpPr>
        <p:spPr>
          <a:xfrm>
            <a:off x="4776470" y="3153410"/>
            <a:ext cx="131445" cy="460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</p:cNvCxnSpPr>
          <p:nvPr/>
        </p:nvCxnSpPr>
        <p:spPr>
          <a:xfrm>
            <a:off x="4907915" y="4117975"/>
            <a:ext cx="36195" cy="391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10128250" y="1628775"/>
            <a:ext cx="360045" cy="2376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458450" y="2467610"/>
            <a:ext cx="201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软件层次上的协议</a:t>
            </a:r>
            <a:endParaRPr lang="zh-CN" altLang="en-US"/>
          </a:p>
          <a:p>
            <a:r>
              <a:rPr lang="zh-CN" altLang="en-US"/>
              <a:t>和硬件</a:t>
            </a:r>
            <a:endParaRPr lang="zh-CN" altLang="en-US"/>
          </a:p>
          <a:p>
            <a:r>
              <a:rPr lang="zh-CN" altLang="en-US"/>
              <a:t>传输介质无关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32060" y="461454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这一层是不同的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为什么使用不同介质传输数据我们看到的网页信息是一样的？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09420" y="1332230"/>
            <a:ext cx="2604770" cy="282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腾讯服务器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9156065" y="4157345"/>
            <a:ext cx="1533525" cy="1922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60230" y="625792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PC</a:t>
            </a:r>
            <a:r>
              <a:rPr lang="zh-CN" altLang="en-US"/>
              <a:t>机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5826125" y="2708275"/>
            <a:ext cx="1512570" cy="26365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路由器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7359650" y="4934585"/>
            <a:ext cx="1827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863840" y="44729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有线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187180" y="1006475"/>
            <a:ext cx="1533525" cy="1922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481820" y="30022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笔记本</a:t>
            </a: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7674610" y="1689735"/>
            <a:ext cx="567055" cy="36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716520" y="2014855"/>
            <a:ext cx="441325" cy="1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569835" y="2141220"/>
            <a:ext cx="546100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366260" y="3527425"/>
            <a:ext cx="140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639310" y="36322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光纤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39940" y="128841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wifi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803515" y="39198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以太网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数据发送过程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07935" y="98044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16190" y="166814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978900" y="1700530"/>
            <a:ext cx="137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应用层</a:t>
            </a:r>
            <a:r>
              <a:rPr lang="en-US" altLang="zh-CN"/>
              <a:t>(http)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55410" y="166878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16190" y="244983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978900" y="2482215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传输层</a:t>
            </a:r>
            <a:r>
              <a:rPr lang="en-US" altLang="zh-CN"/>
              <a:t>(tcp)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455410" y="245046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02885" y="244983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017000" y="3244850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网络层</a:t>
            </a:r>
            <a:r>
              <a:rPr lang="en-US" altLang="zh-CN"/>
              <a:t>(ip)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607935" y="318071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447155" y="318135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4630" y="318071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50360" y="318071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17000" y="399224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网络接口层</a:t>
            </a:r>
            <a:r>
              <a:rPr lang="en-US" altLang="zh-CN"/>
              <a:t>(</a:t>
            </a:r>
            <a:r>
              <a:rPr lang="zh-CN" altLang="en-US"/>
              <a:t>以太网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607935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447155" y="392874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94630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50360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97835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以太网头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588250" y="48704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5byte</a:t>
            </a:r>
            <a:endParaRPr lang="en-US" altLang="zh-CN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95045" y="4653280"/>
            <a:ext cx="1064577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78625" y="475996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105byte</a:t>
            </a:r>
            <a:endParaRPr lang="en-US" altLang="zh-CN"/>
          </a:p>
        </p:txBody>
      </p:sp>
      <p:sp>
        <p:nvSpPr>
          <p:cNvPr id="28" name="标题 3"/>
          <p:cNvSpPr>
            <a:spLocks noGrp="1"/>
          </p:cNvSpPr>
          <p:nvPr/>
        </p:nvSpPr>
        <p:spPr>
          <a:xfrm>
            <a:off x="755650" y="5786755"/>
            <a:ext cx="10681335" cy="416560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数据接收过程   正好相反</a:t>
            </a:r>
            <a:r>
              <a:rPr lang="en-US" altLang="zh-CN"/>
              <a:t>(</a:t>
            </a:r>
            <a:r>
              <a:t>层层去头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华清远见PPT模板（宽屏）-华清远见教育集团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WPS 演示</Application>
  <PresentationFormat>自定义</PresentationFormat>
  <Paragraphs>204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华文细黑</vt:lpstr>
      <vt:lpstr>微软雅黑</vt:lpstr>
      <vt:lpstr>Calibri</vt:lpstr>
      <vt:lpstr>Wingdings 3</vt:lpstr>
      <vt:lpstr>黑体</vt:lpstr>
      <vt:lpstr>Times New Roman</vt:lpstr>
      <vt:lpstr>Arial Unicode MS</vt:lpstr>
      <vt:lpstr>1_华清远见PPT模板（宽屏）-华清远见教育集团</vt:lpstr>
      <vt:lpstr>Paint.Picture</vt:lpstr>
      <vt:lpstr>2003班网络编程</vt:lpstr>
      <vt:lpstr>物联网仓储系统      自定义协议</vt:lpstr>
      <vt:lpstr>协议2(Modbus) </vt:lpstr>
      <vt:lpstr>当访问一个网页时数据 经过的硬件设备</vt:lpstr>
      <vt:lpstr>OSI 7层模型</vt:lpstr>
      <vt:lpstr>tcp/ip  协议层次关系</vt:lpstr>
      <vt:lpstr>为什么使用不同介质传输数据我们看到的网页信息是一样的？</vt:lpstr>
      <vt:lpstr>数据发送过程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新教师培养</dc:title>
  <dc:creator>微软用户</dc:creator>
  <cp:lastModifiedBy>杨文刚</cp:lastModifiedBy>
  <cp:revision>198</cp:revision>
  <dcterms:created xsi:type="dcterms:W3CDTF">2011-03-09T06:34:00Z</dcterms:created>
  <dcterms:modified xsi:type="dcterms:W3CDTF">2020-02-05T08:07:23Z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