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3"/>
    <p:sldId id="357" r:id="rId4"/>
    <p:sldId id="351" r:id="rId5"/>
    <p:sldId id="360" r:id="rId6"/>
    <p:sldId id="362" r:id="rId7"/>
    <p:sldId id="358" r:id="rId8"/>
    <p:sldId id="363" r:id="rId9"/>
    <p:sldId id="365" r:id="rId10"/>
    <p:sldId id="368" r:id="rId11"/>
    <p:sldId id="367" r:id="rId12"/>
    <p:sldId id="366" r:id="rId13"/>
    <p:sldId id="373" r:id="rId14"/>
    <p:sldId id="372" r:id="rId15"/>
    <p:sldId id="371" r:id="rId16"/>
    <p:sldId id="377" r:id="rId17"/>
    <p:sldId id="386" r:id="rId18"/>
    <p:sldId id="388" r:id="rId19"/>
    <p:sldId id="389" r:id="rId20"/>
    <p:sldId id="404" r:id="rId21"/>
    <p:sldId id="416" r:id="rId22"/>
    <p:sldId id="417" r:id="rId23"/>
    <p:sldId id="393" r:id="rId24"/>
    <p:sldId id="394" r:id="rId25"/>
    <p:sldId id="395" r:id="rId26"/>
    <p:sldId id="442" r:id="rId27"/>
    <p:sldId id="430" r:id="rId28"/>
    <p:sldId id="431" r:id="rId29"/>
    <p:sldId id="432" r:id="rId30"/>
    <p:sldId id="456" r:id="rId31"/>
    <p:sldId id="376" r:id="rId32"/>
    <p:sldId id="378" r:id="rId33"/>
    <p:sldId id="379" r:id="rId34"/>
    <p:sldId id="380" r:id="rId35"/>
    <p:sldId id="381" r:id="rId36"/>
    <p:sldId id="465" r:id="rId37"/>
    <p:sldId id="466" r:id="rId38"/>
    <p:sldId id="383" r:id="rId39"/>
    <p:sldId id="384" r:id="rId40"/>
    <p:sldId id="403" r:id="rId41"/>
    <p:sldId id="47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1" autoAdjust="0"/>
    <p:restoredTop sz="92759" autoAdjust="0"/>
  </p:normalViewPr>
  <p:slideViewPr>
    <p:cSldViewPr>
      <p:cViewPr varScale="1">
        <p:scale>
          <a:sx n="106" d="100"/>
          <a:sy n="106" d="100"/>
        </p:scale>
        <p:origin x="-504" y="-84"/>
      </p:cViewPr>
      <p:guideLst>
        <p:guide orient="horz" pos="2163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07BC4-0389-4A0D-99E7-2C3B55F4F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F234-D9EF-4605-AA6D-FD33749BD3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8"/>
            <a:ext cx="7208854" cy="1066910"/>
          </a:xfrm>
          <a:ln>
            <a:noFill/>
          </a:ln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8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40560" y="146113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40560" y="263334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940560" y="379476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940560" y="495554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659765" y="146113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6" hasCustomPrompt="1"/>
          </p:nvPr>
        </p:nvSpPr>
        <p:spPr>
          <a:xfrm>
            <a:off x="659765" y="263334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7" hasCustomPrompt="1"/>
          </p:nvPr>
        </p:nvSpPr>
        <p:spPr>
          <a:xfrm>
            <a:off x="659765" y="379476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6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8" hasCustomPrompt="1"/>
          </p:nvPr>
        </p:nvSpPr>
        <p:spPr>
          <a:xfrm>
            <a:off x="659765" y="495554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910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Freeform 5"/>
          <p:cNvSpPr>
            <a:spLocks noChangeArrowheads="1"/>
          </p:cNvSpPr>
          <p:nvPr userDrawn="1"/>
        </p:nvSpPr>
        <p:spPr bwMode="auto">
          <a:xfrm>
            <a:off x="1414780" y="2761298"/>
            <a:ext cx="1479550" cy="1335087"/>
          </a:xfrm>
          <a:custGeom>
            <a:avLst/>
            <a:gdLst>
              <a:gd name="T0" fmla="*/ 627189345 w 2740"/>
              <a:gd name="T1" fmla="*/ 689695246 h 2446"/>
              <a:gd name="T2" fmla="*/ 599197771 w 2740"/>
              <a:gd name="T3" fmla="*/ 717997890 h 2446"/>
              <a:gd name="T4" fmla="*/ 559251001 w 2740"/>
              <a:gd name="T5" fmla="*/ 728425323 h 2446"/>
              <a:gd name="T6" fmla="*/ 237929459 w 2740"/>
              <a:gd name="T7" fmla="*/ 728425323 h 2446"/>
              <a:gd name="T8" fmla="*/ 199732770 w 2740"/>
              <a:gd name="T9" fmla="*/ 717997890 h 2446"/>
              <a:gd name="T10" fmla="*/ 171740656 w 2740"/>
              <a:gd name="T11" fmla="*/ 689397226 h 2446"/>
              <a:gd name="T12" fmla="*/ 10496705 w 2740"/>
              <a:gd name="T13" fmla="*/ 403985536 h 2446"/>
              <a:gd name="T14" fmla="*/ 0 w 2740"/>
              <a:gd name="T15" fmla="*/ 364361945 h 2446"/>
              <a:gd name="T16" fmla="*/ 10496705 w 2740"/>
              <a:gd name="T17" fmla="*/ 324439787 h 2446"/>
              <a:gd name="T18" fmla="*/ 171157476 w 2740"/>
              <a:gd name="T19" fmla="*/ 40219632 h 2446"/>
              <a:gd name="T20" fmla="*/ 199732770 w 2740"/>
              <a:gd name="T21" fmla="*/ 11023474 h 2446"/>
              <a:gd name="T22" fmla="*/ 236179919 w 2740"/>
              <a:gd name="T23" fmla="*/ 298020 h 2446"/>
              <a:gd name="T24" fmla="*/ 558667820 w 2740"/>
              <a:gd name="T25" fmla="*/ 298020 h 2446"/>
              <a:gd name="T26" fmla="*/ 599197771 w 2740"/>
              <a:gd name="T27" fmla="*/ 11023474 h 2446"/>
              <a:gd name="T28" fmla="*/ 627189345 w 2740"/>
              <a:gd name="T29" fmla="*/ 39326117 h 2446"/>
              <a:gd name="T30" fmla="*/ 787850115 w 2740"/>
              <a:gd name="T31" fmla="*/ 323546272 h 2446"/>
              <a:gd name="T32" fmla="*/ 798930001 w 2740"/>
              <a:gd name="T33" fmla="*/ 364361945 h 2446"/>
              <a:gd name="T34" fmla="*/ 787558525 w 2740"/>
              <a:gd name="T35" fmla="*/ 405475092 h 2446"/>
              <a:gd name="T36" fmla="*/ 627189345 w 2740"/>
              <a:gd name="T37" fmla="*/ 689695246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half" idx="13" hasCustomPrompt="1"/>
          </p:nvPr>
        </p:nvSpPr>
        <p:spPr>
          <a:xfrm>
            <a:off x="1465580" y="3236595"/>
            <a:ext cx="1378585" cy="38417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6" name="Freeform 5"/>
          <p:cNvSpPr>
            <a:spLocks noChangeArrowheads="1"/>
          </p:cNvSpPr>
          <p:nvPr userDrawn="1"/>
        </p:nvSpPr>
        <p:spPr bwMode="auto">
          <a:xfrm>
            <a:off x="3296285" y="1874520"/>
            <a:ext cx="548005" cy="3263900"/>
          </a:xfrm>
          <a:custGeom>
            <a:avLst/>
            <a:gdLst>
              <a:gd name="T0" fmla="*/ 47740962 w 3544"/>
              <a:gd name="T1" fmla="*/ 416842753 h 14563"/>
              <a:gd name="T2" fmla="*/ 47740962 w 3544"/>
              <a:gd name="T3" fmla="*/ 560619273 h 14563"/>
              <a:gd name="T4" fmla="*/ 56195354 w 3544"/>
              <a:gd name="T5" fmla="*/ 620845177 h 14563"/>
              <a:gd name="T6" fmla="*/ 84639432 w 3544"/>
              <a:gd name="T7" fmla="*/ 642894584 h 14563"/>
              <a:gd name="T8" fmla="*/ 84639432 w 3544"/>
              <a:gd name="T9" fmla="*/ 663440521 h 14563"/>
              <a:gd name="T10" fmla="*/ 46164813 w 3544"/>
              <a:gd name="T11" fmla="*/ 638520988 h 14563"/>
              <a:gd name="T12" fmla="*/ 33889277 w 3544"/>
              <a:gd name="T13" fmla="*/ 548956918 h 14563"/>
              <a:gd name="T14" fmla="*/ 33889277 w 3544"/>
              <a:gd name="T15" fmla="*/ 422719607 h 14563"/>
              <a:gd name="T16" fmla="*/ 27703679 w 3544"/>
              <a:gd name="T17" fmla="*/ 365454967 h 14563"/>
              <a:gd name="T18" fmla="*/ 0 w 3544"/>
              <a:gd name="T19" fmla="*/ 340535434 h 14563"/>
              <a:gd name="T20" fmla="*/ 0 w 3544"/>
              <a:gd name="T21" fmla="*/ 322905087 h 14563"/>
              <a:gd name="T22" fmla="*/ 26915527 w 3544"/>
              <a:gd name="T23" fmla="*/ 299352209 h 14563"/>
              <a:gd name="T24" fmla="*/ 33889277 w 3544"/>
              <a:gd name="T25" fmla="*/ 240720914 h 14563"/>
              <a:gd name="T26" fmla="*/ 33889277 w 3544"/>
              <a:gd name="T27" fmla="*/ 114483603 h 14563"/>
              <a:gd name="T28" fmla="*/ 46164813 w 3544"/>
              <a:gd name="T29" fmla="*/ 24919533 h 14563"/>
              <a:gd name="T30" fmla="*/ 84639432 w 3544"/>
              <a:gd name="T31" fmla="*/ 0 h 14563"/>
              <a:gd name="T32" fmla="*/ 84639432 w 3544"/>
              <a:gd name="T33" fmla="*/ 20545936 h 14563"/>
              <a:gd name="T34" fmla="*/ 56195354 w 3544"/>
              <a:gd name="T35" fmla="*/ 41092086 h 14563"/>
              <a:gd name="T36" fmla="*/ 47740962 w 3544"/>
              <a:gd name="T37" fmla="*/ 102684433 h 14563"/>
              <a:gd name="T38" fmla="*/ 47740962 w 3544"/>
              <a:gd name="T39" fmla="*/ 246597768 h 14563"/>
              <a:gd name="T40" fmla="*/ 13851839 w 3544"/>
              <a:gd name="T41" fmla="*/ 331424113 h 14563"/>
              <a:gd name="T42" fmla="*/ 13851839 w 3544"/>
              <a:gd name="T43" fmla="*/ 332745305 h 14563"/>
              <a:gd name="T44" fmla="*/ 47740962 w 3544"/>
              <a:gd name="T45" fmla="*/ 416842753 h 145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4208780" y="493141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208780" y="409638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4208780" y="334137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4208780" y="254063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208780" y="175450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65810" y="3133725"/>
            <a:ext cx="1457325" cy="39560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88995" y="1557020"/>
            <a:ext cx="7988935" cy="380746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77240" y="3134360"/>
            <a:ext cx="1434465" cy="40449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237865" y="1556385"/>
            <a:ext cx="7979410" cy="300164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865" y="4736465"/>
            <a:ext cx="7978775" cy="62801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676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448500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4"/>
          </p:nvPr>
        </p:nvSpPr>
        <p:spPr>
          <a:xfrm>
            <a:off x="8182610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86765" y="1144905"/>
            <a:ext cx="10680700" cy="10083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4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4" hasCustomPrompt="1"/>
          </p:nvPr>
        </p:nvSpPr>
        <p:spPr>
          <a:xfrm>
            <a:off x="1336040" y="1300480"/>
            <a:ext cx="173863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3705225" y="1300480"/>
            <a:ext cx="173926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5" hasCustomPrompt="1"/>
          </p:nvPr>
        </p:nvSpPr>
        <p:spPr>
          <a:xfrm>
            <a:off x="8815070" y="1300480"/>
            <a:ext cx="175006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9" hasCustomPrompt="1"/>
          </p:nvPr>
        </p:nvSpPr>
        <p:spPr>
          <a:xfrm>
            <a:off x="6286500" y="1300480"/>
            <a:ext cx="174688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81430" y="2989580"/>
            <a:ext cx="1880870" cy="298132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3634740" y="2989580"/>
            <a:ext cx="1880870" cy="2981325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21982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874966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00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animBg="1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타원 14@|1FFC:16777215|FBC:16777215|LFC:16777215|LBC:16777215"/>
          <p:cNvSpPr>
            <a:spLocks noChangeArrowheads="1"/>
          </p:cNvSpPr>
          <p:nvPr userDrawn="1"/>
        </p:nvSpPr>
        <p:spPr bwMode="auto">
          <a:xfrm>
            <a:off x="4242753" y="1815783"/>
            <a:ext cx="3225800" cy="3225800"/>
          </a:xfrm>
          <a:prstGeom prst="ellipse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ko-KR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원형 18@|1FFC:14657585|FBC:16777215|LFC:16777215|LBC:16777215"/>
          <p:cNvSpPr/>
          <p:nvPr userDrawn="1"/>
        </p:nvSpPr>
        <p:spPr bwMode="auto">
          <a:xfrm>
            <a:off x="4405630" y="1979613"/>
            <a:ext cx="2900363" cy="2900362"/>
          </a:xfrm>
          <a:custGeom>
            <a:avLst/>
            <a:gdLst>
              <a:gd name="T0" fmla="*/ 5 w 2900443"/>
              <a:gd name="T1" fmla="*/ 1453944 h 2900442"/>
              <a:gd name="T2" fmla="*/ 423419 w 2900443"/>
              <a:gd name="T3" fmla="*/ 426078 h 2900442"/>
              <a:gd name="T4" fmla="*/ 1450182 w 2900443"/>
              <a:gd name="T5" fmla="*/ -1 h 2900442"/>
              <a:gd name="T6" fmla="*/ 1450182 w 2900443"/>
              <a:gd name="T7" fmla="*/ 1450181 h 2900442"/>
              <a:gd name="T8" fmla="*/ 5 w 2900443"/>
              <a:gd name="T9" fmla="*/ 1453944 h 2900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0442">
                <a:moveTo>
                  <a:pt x="5" y="1453984"/>
                </a:moveTo>
                <a:cubicBezTo>
                  <a:pt x="-995" y="1068710"/>
                  <a:pt x="151354" y="698874"/>
                  <a:pt x="423431" y="426090"/>
                </a:cubicBezTo>
                <a:cubicBezTo>
                  <a:pt x="695508" y="153307"/>
                  <a:pt x="1064948" y="-1"/>
                  <a:pt x="1450222" y="-1"/>
                </a:cubicBezTo>
                <a:lnTo>
                  <a:pt x="1450222" y="1450221"/>
                </a:lnTo>
                <a:lnTo>
                  <a:pt x="5" y="145398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원형 19@|1FFC:1554685|FBC:16777215|LFC:16777215|LBC:16777215"/>
          <p:cNvSpPr/>
          <p:nvPr userDrawn="1"/>
        </p:nvSpPr>
        <p:spPr bwMode="auto">
          <a:xfrm>
            <a:off x="4405630" y="1978343"/>
            <a:ext cx="2900363" cy="2900362"/>
          </a:xfrm>
          <a:custGeom>
            <a:avLst/>
            <a:gdLst>
              <a:gd name="T0" fmla="*/ 1450004 w 2900443"/>
              <a:gd name="T1" fmla="*/ 0 h 2900442"/>
              <a:gd name="T2" fmla="*/ 2900363 w 2900443"/>
              <a:gd name="T3" fmla="*/ 1449556 h 2900442"/>
              <a:gd name="T4" fmla="*/ 1450182 w 2900443"/>
              <a:gd name="T5" fmla="*/ 1450181 h 2900442"/>
              <a:gd name="T6" fmla="*/ 1450004 w 2900443"/>
              <a:gd name="T7" fmla="*/ 0 h 2900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0442">
                <a:moveTo>
                  <a:pt x="1450044" y="0"/>
                </a:moveTo>
                <a:cubicBezTo>
                  <a:pt x="2250805" y="-98"/>
                  <a:pt x="2900098" y="648836"/>
                  <a:pt x="2900443" y="1449596"/>
                </a:cubicBezTo>
                <a:lnTo>
                  <a:pt x="1450222" y="1450221"/>
                </a:lnTo>
                <a:cubicBezTo>
                  <a:pt x="1450163" y="966814"/>
                  <a:pt x="1450103" y="483407"/>
                  <a:pt x="1450044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원형 20@|1FFC:4308095|FBC:16777215|LFC:16777215|LBC:16777215"/>
          <p:cNvSpPr/>
          <p:nvPr userDrawn="1"/>
        </p:nvSpPr>
        <p:spPr bwMode="auto">
          <a:xfrm flipV="1">
            <a:off x="4405630" y="1998663"/>
            <a:ext cx="2900363" cy="2909887"/>
          </a:xfrm>
          <a:custGeom>
            <a:avLst/>
            <a:gdLst>
              <a:gd name="T0" fmla="*/ 2 w 2900443"/>
              <a:gd name="T1" fmla="*/ 1457359 h 2909669"/>
              <a:gd name="T2" fmla="*/ 424444 w 2900443"/>
              <a:gd name="T3" fmla="*/ 426447 h 2909669"/>
              <a:gd name="T4" fmla="*/ 1456363 w 2900443"/>
              <a:gd name="T5" fmla="*/ 12 h 2909669"/>
              <a:gd name="T6" fmla="*/ 1450182 w 2900443"/>
              <a:gd name="T7" fmla="*/ 1454944 h 2909669"/>
              <a:gd name="T8" fmla="*/ 2 w 2900443"/>
              <a:gd name="T9" fmla="*/ 1457359 h 2909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9669">
                <a:moveTo>
                  <a:pt x="2" y="1457250"/>
                </a:moveTo>
                <a:cubicBezTo>
                  <a:pt x="-638" y="1070716"/>
                  <a:pt x="152083" y="699817"/>
                  <a:pt x="424456" y="426415"/>
                </a:cubicBezTo>
                <a:cubicBezTo>
                  <a:pt x="697965" y="151874"/>
                  <a:pt x="1069492" y="-1642"/>
                  <a:pt x="1456403" y="12"/>
                </a:cubicBezTo>
                <a:cubicBezTo>
                  <a:pt x="1454343" y="484953"/>
                  <a:pt x="1452282" y="969894"/>
                  <a:pt x="1450222" y="1454835"/>
                </a:cubicBezTo>
                <a:lnTo>
                  <a:pt x="2" y="145725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원형 21@|1FFC:2381804|FBC:16777215|LFC:16777215|LBC:16777215"/>
          <p:cNvSpPr/>
          <p:nvPr userDrawn="1"/>
        </p:nvSpPr>
        <p:spPr bwMode="auto">
          <a:xfrm flipV="1">
            <a:off x="4405630" y="1998345"/>
            <a:ext cx="2900363" cy="2909888"/>
          </a:xfrm>
          <a:custGeom>
            <a:avLst/>
            <a:gdLst>
              <a:gd name="T0" fmla="*/ 1456177 w 2900443"/>
              <a:gd name="T1" fmla="*/ 12 h 2909669"/>
              <a:gd name="T2" fmla="*/ 2900362 w 2900443"/>
              <a:gd name="T3" fmla="*/ 1456588 h 2909669"/>
              <a:gd name="T4" fmla="*/ 1450182 w 2900443"/>
              <a:gd name="T5" fmla="*/ 1454945 h 2909669"/>
              <a:gd name="T6" fmla="*/ 1456177 w 2900443"/>
              <a:gd name="T7" fmla="*/ 12 h 2909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9669">
                <a:moveTo>
                  <a:pt x="1456217" y="12"/>
                </a:moveTo>
                <a:cubicBezTo>
                  <a:pt x="2255444" y="3327"/>
                  <a:pt x="2901345" y="654702"/>
                  <a:pt x="2900442" y="1456478"/>
                </a:cubicBezTo>
                <a:lnTo>
                  <a:pt x="1450222" y="1454835"/>
                </a:lnTo>
                <a:cubicBezTo>
                  <a:pt x="1452220" y="969894"/>
                  <a:pt x="1454219" y="484953"/>
                  <a:pt x="1456217" y="12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77" name="직선 연결선 22@|9FFC:0|FBC:0|LFC:16777215|LBC:16777215"/>
          <p:cNvCxnSpPr>
            <a:cxnSpLocks noChangeShapeType="1"/>
          </p:cNvCxnSpPr>
          <p:nvPr userDrawn="1"/>
        </p:nvCxnSpPr>
        <p:spPr bwMode="auto">
          <a:xfrm rot="5400000">
            <a:off x="4376420" y="3435350"/>
            <a:ext cx="29591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015" y="2101850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7752080" y="2101850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cxnSp>
        <p:nvCxnSpPr>
          <p:cNvPr id="15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4408805" y="3448368"/>
            <a:ext cx="2897188" cy="9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854075" y="3457893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7861300" y="3467418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755015" y="4105275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7752080" y="4105275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13" hasCustomPrompt="1"/>
          </p:nvPr>
        </p:nvSpPr>
        <p:spPr>
          <a:xfrm>
            <a:off x="755015" y="1614170"/>
            <a:ext cx="1378585" cy="384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21" hasCustomPrompt="1"/>
          </p:nvPr>
        </p:nvSpPr>
        <p:spPr>
          <a:xfrm>
            <a:off x="7752080" y="161480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8" name="文本占位符 27"/>
          <p:cNvSpPr>
            <a:spLocks noGrp="1"/>
          </p:cNvSpPr>
          <p:nvPr>
            <p:ph type="body" sz="half" idx="24" hasCustomPrompt="1"/>
          </p:nvPr>
        </p:nvSpPr>
        <p:spPr>
          <a:xfrm>
            <a:off x="755015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29" name="文本占位符 28"/>
          <p:cNvSpPr>
            <a:spLocks noGrp="1"/>
          </p:cNvSpPr>
          <p:nvPr>
            <p:ph type="body" sz="half" idx="22" hasCustomPrompt="1"/>
          </p:nvPr>
        </p:nvSpPr>
        <p:spPr>
          <a:xfrm>
            <a:off x="7752080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5" hasCustomPrompt="1"/>
          </p:nvPr>
        </p:nvSpPr>
        <p:spPr>
          <a:xfrm>
            <a:off x="4726305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6" hasCustomPrompt="1"/>
          </p:nvPr>
        </p:nvSpPr>
        <p:spPr>
          <a:xfrm>
            <a:off x="6078220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7" hasCustomPrompt="1"/>
          </p:nvPr>
        </p:nvSpPr>
        <p:spPr>
          <a:xfrm>
            <a:off x="4726305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8" hasCustomPrompt="1"/>
          </p:nvPr>
        </p:nvSpPr>
        <p:spPr>
          <a:xfrm>
            <a:off x="6078220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7175" grpId="0" bldLvl="0" animBg="1"/>
      <p:bldP spid="7176" grpId="0" bldLvl="0" animBg="1"/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99" name="Freeform 54@|5FFC:14657585|FBC:16777215|LFC:11765543|LBC:16777215"/>
          <p:cNvSpPr/>
          <p:nvPr userDrawn="1"/>
        </p:nvSpPr>
        <p:spPr bwMode="auto">
          <a:xfrm>
            <a:off x="5223828" y="2465388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00" name="Group 34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15" y="2784140"/>
            <a:ext cx="725463" cy="10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Elbow Connector 106"/>
          <p:cNvCxnSpPr>
            <a:cxnSpLocks noChangeShapeType="1"/>
          </p:cNvCxnSpPr>
          <p:nvPr userDrawn="1"/>
        </p:nvCxnSpPr>
        <p:spPr bwMode="auto">
          <a:xfrm>
            <a:off x="3789998" y="185642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Connector 109"/>
          <p:cNvCxnSpPr>
            <a:cxnSpLocks noChangeShapeType="1"/>
          </p:cNvCxnSpPr>
          <p:nvPr userDrawn="1"/>
        </p:nvCxnSpPr>
        <p:spPr bwMode="auto">
          <a:xfrm>
            <a:off x="3789998" y="3342323"/>
            <a:ext cx="12049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Elbow Connector 107"/>
          <p:cNvCxnSpPr>
            <a:cxnSpLocks noChangeShapeType="1"/>
          </p:cNvCxnSpPr>
          <p:nvPr userDrawn="1"/>
        </p:nvCxnSpPr>
        <p:spPr bwMode="auto">
          <a:xfrm flipV="1">
            <a:off x="3789998" y="3892550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Elbow Connector 45"/>
          <p:cNvCxnSpPr>
            <a:cxnSpLocks noChangeShapeType="1"/>
          </p:cNvCxnSpPr>
          <p:nvPr userDrawn="1"/>
        </p:nvCxnSpPr>
        <p:spPr bwMode="auto">
          <a:xfrm flipH="1">
            <a:off x="7186613" y="185642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Connector 47"/>
          <p:cNvCxnSpPr>
            <a:cxnSpLocks noChangeShapeType="1"/>
          </p:cNvCxnSpPr>
          <p:nvPr userDrawn="1"/>
        </p:nvCxnSpPr>
        <p:spPr bwMode="auto">
          <a:xfrm flipH="1">
            <a:off x="7186613" y="3339148"/>
            <a:ext cx="12303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Elbow Connector 46"/>
          <p:cNvCxnSpPr>
            <a:cxnSpLocks noChangeShapeType="1"/>
          </p:cNvCxnSpPr>
          <p:nvPr userDrawn="1"/>
        </p:nvCxnSpPr>
        <p:spPr bwMode="auto">
          <a:xfrm flipH="1" flipV="1">
            <a:off x="7186613" y="3892550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121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012190" y="286194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10121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87845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784590" y="287337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>
          <a:xfrm>
            <a:off x="87845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240" y="478155"/>
            <a:ext cx="3625215" cy="41656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Freeform 9"/>
          <p:cNvSpPr/>
          <p:nvPr userDrawn="1"/>
        </p:nvSpPr>
        <p:spPr bwMode="gray">
          <a:xfrm>
            <a:off x="2612390" y="1480820"/>
            <a:ext cx="6767513" cy="1624013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76"/>
          <p:cNvSpPr>
            <a:spLocks noChangeArrowheads="1"/>
          </p:cNvSpPr>
          <p:nvPr userDrawn="1"/>
        </p:nvSpPr>
        <p:spPr bwMode="auto">
          <a:xfrm>
            <a:off x="3785235" y="2955925"/>
            <a:ext cx="901700" cy="622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01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6"/>
          <p:cNvSpPr>
            <a:spLocks noChangeArrowheads="1"/>
          </p:cNvSpPr>
          <p:nvPr userDrawn="1"/>
        </p:nvSpPr>
        <p:spPr bwMode="auto">
          <a:xfrm>
            <a:off x="6096000" y="2955925"/>
            <a:ext cx="7112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02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76"/>
          <p:cNvSpPr>
            <a:spLocks noChangeArrowheads="1"/>
          </p:cNvSpPr>
          <p:nvPr userDrawn="1"/>
        </p:nvSpPr>
        <p:spPr bwMode="auto">
          <a:xfrm>
            <a:off x="8468360" y="2955925"/>
            <a:ext cx="6477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03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12390" y="3514725"/>
            <a:ext cx="1880870" cy="248031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824095" y="3514725"/>
            <a:ext cx="1880870" cy="248031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136765" y="3514725"/>
            <a:ext cx="1880870" cy="2480310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468693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692086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 userDrawn="1"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76" name="Group 213"/>
          <p:cNvGrpSpPr/>
          <p:nvPr userDrawn="1"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731010" y="2084705"/>
            <a:ext cx="4003675" cy="368490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cxnSp>
        <p:nvCxnSpPr>
          <p:cNvPr id="72" name="直接连接符 71"/>
          <p:cNvCxnSpPr/>
          <p:nvPr userDrawn="1"/>
        </p:nvCxnSpPr>
        <p:spPr>
          <a:xfrm>
            <a:off x="1731010" y="1979295"/>
            <a:ext cx="14128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half" idx="15" hasCustomPrompt="1"/>
          </p:nvPr>
        </p:nvSpPr>
        <p:spPr>
          <a:xfrm>
            <a:off x="1753235" y="1587500"/>
            <a:ext cx="1390650" cy="39179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89015" y="1350645"/>
            <a:ext cx="2385060" cy="460184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5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带小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H="1">
            <a:off x="755260" y="151617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1238885" y="1516380"/>
            <a:ext cx="2440940" cy="3937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  <a:endParaRPr lang="zh-CN" altLang="en-US" smtClean="0"/>
          </a:p>
        </p:txBody>
      </p:sp>
      <p:sp>
        <p:nvSpPr>
          <p:cNvPr id="18" name="矩形 17"/>
          <p:cNvSpPr/>
          <p:nvPr userDrawn="1"/>
        </p:nvSpPr>
        <p:spPr>
          <a:xfrm>
            <a:off x="1178093" y="204781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38885" y="2258060"/>
            <a:ext cx="9606280" cy="120777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5" hasCustomPrompt="1"/>
          </p:nvPr>
        </p:nvSpPr>
        <p:spPr>
          <a:xfrm>
            <a:off x="1238885" y="4046855"/>
            <a:ext cx="2440305" cy="39433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algn="ctr"/>
            <a:r>
              <a:rPr lang="zh-CN" altLang="en-US" smtClean="0"/>
              <a:t>添加标题</a:t>
            </a:r>
            <a:endParaRPr lang="zh-CN" altLang="en-US" smtClean="0"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1" name="矩形 10"/>
          <p:cNvSpPr/>
          <p:nvPr userDrawn="1"/>
        </p:nvSpPr>
        <p:spPr>
          <a:xfrm>
            <a:off x="1177458" y="455479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 userDrawn="1"/>
        </p:nvSpPr>
        <p:spPr>
          <a:xfrm flipH="1">
            <a:off x="755260" y="404728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177290" y="4806315"/>
            <a:ext cx="9667875" cy="120777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845582" y="1935819"/>
            <a:ext cx="4002346" cy="3310499"/>
            <a:chOff x="555625" y="293801"/>
            <a:chExt cx="7936025" cy="6564199"/>
          </a:xfrm>
          <a:solidFill>
            <a:srgbClr val="FF5050"/>
          </a:solidFill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87440" y="1333500"/>
            <a:ext cx="442595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+内容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75501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3" hasCustomPrompt="1"/>
          </p:nvPr>
        </p:nvSpPr>
        <p:spPr>
          <a:xfrm>
            <a:off x="400240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24" hasCustomPrompt="1"/>
          </p:nvPr>
        </p:nvSpPr>
        <p:spPr>
          <a:xfrm>
            <a:off x="75501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5" hasCustomPrompt="1"/>
          </p:nvPr>
        </p:nvSpPr>
        <p:spPr>
          <a:xfrm>
            <a:off x="400240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249795" y="1322705"/>
            <a:ext cx="4186555" cy="444563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9" name="流程图: 可选过程 8"/>
          <p:cNvSpPr/>
          <p:nvPr userDrawn="1"/>
        </p:nvSpPr>
        <p:spPr>
          <a:xfrm>
            <a:off x="763905" y="710565"/>
            <a:ext cx="10663555" cy="5280660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 userDrawn="1"/>
        </p:nvSpPr>
        <p:spPr>
          <a:xfrm>
            <a:off x="1760855" y="360045"/>
            <a:ext cx="1584325" cy="759460"/>
          </a:xfrm>
          <a:prstGeom prst="flowChartAlternateProcess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4" hasCustomPrompt="1"/>
          </p:nvPr>
        </p:nvSpPr>
        <p:spPr>
          <a:xfrm>
            <a:off x="8247380" y="1278890"/>
            <a:ext cx="2550795" cy="192913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3" hasCustomPrompt="1"/>
          </p:nvPr>
        </p:nvSpPr>
        <p:spPr>
          <a:xfrm>
            <a:off x="8247380" y="3470910"/>
            <a:ext cx="2550795" cy="195326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5" hasCustomPrompt="1"/>
          </p:nvPr>
        </p:nvSpPr>
        <p:spPr>
          <a:xfrm>
            <a:off x="1838325" y="520065"/>
            <a:ext cx="1407795" cy="384810"/>
          </a:xfrm>
          <a:ln>
            <a:noFill/>
          </a:ln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12875" y="1278890"/>
            <a:ext cx="6594475" cy="41452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方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38250" y="133350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86905" y="137668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5948680" y="1333500"/>
            <a:ext cx="34925" cy="432181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>
            <a:spLocks noChangeArrowheads="1"/>
          </p:cNvSpPr>
          <p:nvPr userDrawn="1"/>
        </p:nvSpPr>
        <p:spPr bwMode="auto">
          <a:xfrm>
            <a:off x="5542280" y="2850991"/>
            <a:ext cx="847725" cy="847725"/>
          </a:xfrm>
          <a:prstGeom prst="ellipse">
            <a:avLst/>
          </a:prstGeom>
          <a:solidFill>
            <a:srgbClr val="FF5050"/>
          </a:solidFill>
          <a:ln w="25400" cap="flat" cmpd="sng">
            <a:solidFill>
              <a:srgbClr val="F8625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TextBox 28"/>
          <p:cNvSpPr>
            <a:spLocks noChangeArrowheads="1"/>
          </p:cNvSpPr>
          <p:nvPr userDrawn="1"/>
        </p:nvSpPr>
        <p:spPr bwMode="auto">
          <a:xfrm>
            <a:off x="5692829" y="3013869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VS</a:t>
            </a:r>
            <a:endParaRPr 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 autoUpdateAnimBg="0"/>
      <p:bldP spid="21" grpId="0" bldLvl="0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220" y="591820"/>
            <a:ext cx="10725785" cy="501078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468995" y="2464054"/>
            <a:ext cx="81280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47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8450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468995" y="2552117"/>
            <a:ext cx="754380" cy="43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11507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9" name="图片 8" descr="创客学院订阅号二维码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23945" y="1402715"/>
            <a:ext cx="2139950" cy="213995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25545" y="3542665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海量视频 贴身学习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98534" y="3542863"/>
            <a:ext cx="20693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超多干货 实时更新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华清远见官方微信二维码50cm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163945" y="1403985"/>
            <a:ext cx="2138416" cy="2138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4" name="TextBox 4"/>
          <p:cNvSpPr txBox="1"/>
          <p:nvPr userDrawn="1"/>
        </p:nvSpPr>
        <p:spPr>
          <a:xfrm>
            <a:off x="5614773" y="-35790"/>
            <a:ext cx="11079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弦形 1"/>
          <p:cNvSpPr/>
          <p:nvPr userDrawn="1"/>
        </p:nvSpPr>
        <p:spPr>
          <a:xfrm rot="17580000">
            <a:off x="5162550" y="-568325"/>
            <a:ext cx="1671955" cy="1697355"/>
          </a:xfrm>
          <a:prstGeom prst="chor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8"/>
          <p:cNvSpPr>
            <a:spLocks noChangeArrowheads="1"/>
          </p:cNvSpPr>
          <p:nvPr userDrawn="1"/>
        </p:nvSpPr>
        <p:spPr bwMode="auto">
          <a:xfrm>
            <a:off x="5497830" y="164465"/>
            <a:ext cx="1000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3472180" y="171069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72815" y="24796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3472180" y="322072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3472180" y="394208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3472815" y="468312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>
          <a:xfrm>
            <a:off x="3472180" y="541337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板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5122" name="椭圆 13"/>
          <p:cNvSpPr/>
          <p:nvPr userDrawn="1"/>
        </p:nvSpPr>
        <p:spPr>
          <a:xfrm>
            <a:off x="1294130" y="2268855"/>
            <a:ext cx="2136775" cy="199517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/>
          <p:nvPr userDrawn="1"/>
        </p:nvSpPr>
        <p:spPr>
          <a:xfrm>
            <a:off x="1750060" y="2909570"/>
            <a:ext cx="1224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138295" y="174180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38295" y="24923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4138295" y="322008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4138295" y="393954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4138295" y="46640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4138295" y="99123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138295" y="542417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3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>
            <a:off x="5161280" y="1643380"/>
            <a:ext cx="1461770" cy="1472565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5284470" y="2128520"/>
            <a:ext cx="1214755" cy="50165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2945" y="3298190"/>
            <a:ext cx="2757805" cy="44958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3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775" y="248285"/>
            <a:ext cx="5581650" cy="410845"/>
          </a:xfrm>
        </p:spPr>
        <p:txBody>
          <a:bodyPr/>
          <a:lstStyle>
            <a:lvl1pPr algn="ctr">
              <a:defRPr sz="2400"/>
            </a:lvl1pPr>
          </a:lstStyle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2"/>
          </p:nvPr>
        </p:nvSpPr>
        <p:spPr>
          <a:xfrm>
            <a:off x="4093210" y="800100"/>
            <a:ext cx="3446780" cy="33655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220" y="1670685"/>
            <a:ext cx="345630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241165" y="1670685"/>
            <a:ext cx="356679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8101965" y="1670685"/>
            <a:ext cx="3434080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48970" y="1152525"/>
            <a:ext cx="5179060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275070" y="1152525"/>
            <a:ext cx="5274945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algn="l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49580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 userDrawn="1"/>
        </p:nvSpPr>
        <p:spPr>
          <a:xfrm>
            <a:off x="836930" y="1316990"/>
            <a:ext cx="3819525" cy="6718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endParaRPr lang="zh-CN" altLang="en-US" sz="18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73675" y="741045"/>
            <a:ext cx="5962650" cy="48101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marL="0" lvl="0" algn="l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522605" y="1311910"/>
            <a:ext cx="4645025" cy="4234180"/>
          </a:xfrm>
        </p:spPr>
        <p:txBody>
          <a:bodyPr/>
          <a:lstStyle>
            <a:lvl1pPr marL="0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605" y="741045"/>
            <a:ext cx="4644390" cy="40449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280" y="29210"/>
            <a:ext cx="12029440" cy="305371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单击图标添加图片、表格等等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85235" y="3478530"/>
            <a:ext cx="7529830" cy="25495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495" y="3478530"/>
            <a:ext cx="2846705" cy="33845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1656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400" b="1" i="0" u="none" strike="noStrike" kern="1200" cap="none" spc="0" normalizeH="0" baseline="0" noProof="0" dirty="0" smtClean="0">
          <a:ln>
            <a:noFill/>
          </a:ln>
          <a:solidFill>
            <a:srgbClr val="FF505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" indent="0" algn="l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76000"/>
        <a:buFont typeface="Wingdings" panose="05000000000000000000" pitchFamily="2" charset="2"/>
        <a:buNone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30885" indent="-360680" algn="l" rtl="0" eaLnBrk="1" fontAlgn="base" hangingPunct="1">
        <a:spcBef>
          <a:spcPct val="1340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865">
          <a:solidFill>
            <a:schemeClr val="tx1"/>
          </a:solidFill>
          <a:latin typeface="+mn-lt"/>
          <a:ea typeface="+mn-ea"/>
        </a:defRPr>
      </a:lvl2pPr>
      <a:lvl3pPr marL="1096010" indent="-300990" algn="l" rtl="0" eaLnBrk="1" fontAlgn="base" hangingPunct="1">
        <a:spcBef>
          <a:spcPct val="1340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>
          <a:solidFill>
            <a:schemeClr val="tx1"/>
          </a:solidFill>
          <a:latin typeface="+mn-lt"/>
          <a:ea typeface="+mn-ea"/>
        </a:defRPr>
      </a:lvl3pPr>
      <a:lvl4pPr marL="1463040" indent="-300990" algn="l" rtl="0" eaLnBrk="1" fontAlgn="base" hangingPunct="1">
        <a:spcBef>
          <a:spcPct val="1070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465">
          <a:solidFill>
            <a:schemeClr val="tx1"/>
          </a:solidFill>
          <a:latin typeface="+mn-lt"/>
          <a:ea typeface="+mn-ea"/>
        </a:defRPr>
      </a:lvl4pPr>
      <a:lvl5pPr marL="182880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200">
          <a:solidFill>
            <a:schemeClr val="tx1"/>
          </a:solidFill>
          <a:latin typeface="+mn-lt"/>
          <a:ea typeface="+mn-ea"/>
        </a:defRPr>
      </a:lvl5pPr>
      <a:lvl6pPr marL="24390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6pPr>
      <a:lvl7pPr marL="30486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7pPr>
      <a:lvl8pPr marL="36588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8pPr>
      <a:lvl9pPr marL="42684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9376" y="2636912"/>
            <a:ext cx="7208854" cy="1066910"/>
          </a:xfrm>
        </p:spPr>
        <p:txBody>
          <a:bodyPr/>
          <a:lstStyle/>
          <a:p>
            <a:r>
              <a:rPr lang="en-US" altLang="zh-CN" sz="3600" dirty="0" smtClean="0"/>
              <a:t>2003</a:t>
            </a:r>
            <a:r>
              <a:rPr altLang="zh-CN" sz="3600" dirty="0" smtClean="0"/>
              <a:t>班网络编程</a:t>
            </a:r>
            <a:endParaRPr altLang="zh-CN" sz="3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>
          <a:xfrm>
            <a:off x="3791744" y="3501008"/>
            <a:ext cx="3840658" cy="960219"/>
          </a:xfrm>
        </p:spPr>
        <p:txBody>
          <a:bodyPr/>
          <a:lstStyle/>
          <a:p>
            <a:r>
              <a:rPr lang="zh-CN" altLang="en-US" dirty="0" smtClean="0"/>
              <a:t>杨文刚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udp</a:t>
            </a:r>
            <a:r>
              <a:rPr>
                <a:sym typeface="+mn-ea"/>
              </a:rPr>
              <a:t>接收端</a:t>
            </a:r>
            <a:r>
              <a:t>流程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9660" y="157924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904740" y="164719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指定</a:t>
            </a:r>
            <a:r>
              <a:rPr lang="en-US" altLang="zh-CN"/>
              <a:t>udp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59660" y="251904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绑定</a:t>
            </a:r>
            <a:r>
              <a:rPr lang="en-US" altLang="zh-CN"/>
              <a:t>ip</a:t>
            </a:r>
            <a:r>
              <a:rPr lang="zh-CN" altLang="en-US"/>
              <a:t>地址和端口号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59660" y="35585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recvfrom</a:t>
            </a:r>
            <a:r>
              <a:rPr lang="zh-CN" altLang="en-US"/>
              <a:t>接收数据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59660" y="452945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close</a:t>
            </a:r>
            <a:r>
              <a:rPr lang="zh-CN" altLang="en-US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58540" y="208343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558540" y="305117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58540" y="409384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65420" y="2083435"/>
            <a:ext cx="48780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bind(</a:t>
            </a:r>
            <a:r>
              <a:rPr lang="zh-CN" altLang="zh-CN"/>
              <a:t>端口号</a:t>
            </a:r>
            <a:r>
              <a:rPr lang="en-US" altLang="zh-CN"/>
              <a:t>: </a:t>
            </a:r>
            <a:r>
              <a:rPr lang="zh-CN" altLang="en-US"/>
              <a:t>端口用来识别到底是哪个应用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8888----&gt;QQ     9999----&gt;360</a:t>
            </a:r>
            <a:endParaRPr lang="en-US" altLang="zh-CN"/>
          </a:p>
          <a:p>
            <a:r>
              <a:rPr lang="en-US" altLang="zh-CN"/>
              <a:t>1-65535(short)</a:t>
            </a:r>
            <a:endParaRPr lang="en-US" altLang="zh-CN"/>
          </a:p>
          <a:p>
            <a:r>
              <a:rPr lang="en-US" altLang="zh-CN"/>
              <a:t>1-1023  </a:t>
            </a:r>
            <a:r>
              <a:rPr lang="zh-CN" altLang="zh-CN"/>
              <a:t>公共端口号</a:t>
            </a:r>
            <a:r>
              <a:rPr lang="en-US" altLang="zh-CN"/>
              <a:t>(http--&gt;80     ftp--&gt;21)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zh-CN"/>
              <a:t>我们的程序用</a:t>
            </a:r>
            <a:r>
              <a:rPr lang="en-US" altLang="zh-CN"/>
              <a:t>5</a:t>
            </a:r>
            <a:r>
              <a:rPr lang="zh-CN" altLang="en-US"/>
              <a:t>位端口号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171440" y="362648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recvfrom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183505" y="459740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close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udp</a:t>
            </a:r>
            <a:r>
              <a:rPr altLang="zh-CN">
                <a:sym typeface="+mn-ea"/>
              </a:rPr>
              <a:t>发送</a:t>
            </a:r>
            <a:r>
              <a:rPr>
                <a:sym typeface="+mn-ea"/>
              </a:rPr>
              <a:t>端</a:t>
            </a:r>
            <a:r>
              <a:rPr>
                <a:sym typeface="+mn-ea"/>
              </a:rPr>
              <a:t>流程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9660" y="157924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904740" y="1647190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指定</a:t>
            </a:r>
            <a:r>
              <a:rPr lang="en-US" altLang="zh-CN"/>
              <a:t>udp</a:t>
            </a:r>
            <a:r>
              <a:rPr lang="zh-CN" altLang="en-US"/>
              <a:t>通信</a:t>
            </a:r>
            <a:r>
              <a:rPr lang="en-US" altLang="zh-CN"/>
              <a:t>(SOCK_DGRAM)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359660" y="35585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sendto</a:t>
            </a:r>
            <a:r>
              <a:rPr lang="zh-CN" altLang="en-US"/>
              <a:t>发送数据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59660" y="452945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close</a:t>
            </a:r>
            <a:r>
              <a:rPr lang="zh-CN" altLang="en-US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6" idx="2"/>
          </p:cNvCxnSpPr>
          <p:nvPr/>
        </p:nvCxnSpPr>
        <p:spPr>
          <a:xfrm>
            <a:off x="3558540" y="2083435"/>
            <a:ext cx="0" cy="140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58540" y="409384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71440" y="3626485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sendto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183505" y="459740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close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882390" y="2947035"/>
            <a:ext cx="398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准备</a:t>
            </a:r>
            <a:r>
              <a:rPr lang="en-US" altLang="zh-CN"/>
              <a:t>1) </a:t>
            </a:r>
            <a:r>
              <a:rPr lang="zh-CN" altLang="en-US"/>
              <a:t>发给谁    </a:t>
            </a:r>
            <a:r>
              <a:rPr lang="en-US" altLang="zh-CN"/>
              <a:t>2) </a:t>
            </a:r>
            <a:r>
              <a:rPr lang="zh-CN" altLang="zh-CN"/>
              <a:t>发送的数据</a:t>
            </a:r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htonl </a:t>
            </a:r>
            <a:r>
              <a:t>的实现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11045" y="1836420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101975" y="1836420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182110" y="1844675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265420" y="1844675"/>
            <a:ext cx="10801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310255" y="269557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19325" y="267525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89755" y="269557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73065" y="267525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75460" y="3244850"/>
            <a:ext cx="6664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x = </a:t>
            </a:r>
            <a:r>
              <a:rPr lang="zh-CN" altLang="en-US"/>
              <a:t>(x &lt;&lt; 24) | (x &gt;&gt; 24) | (x &lt;&lt; 8 &amp; 0xff0000) | (x &gt;&gt; 8 &amp; 0x00ff00)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13940" y="131762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78</a:t>
            </a:r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73120" y="4260850"/>
            <a:ext cx="34404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x &lt;&lt; 24   在后面补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zh-CN">
                <a:sym typeface="+mn-ea"/>
              </a:rPr>
              <a:t>任何数和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与，不变，和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与   清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73700" y="1403350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12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04870" y="131762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56</a:t>
            </a:r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19295" y="1317625"/>
            <a:ext cx="66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34</a:t>
            </a:r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08430" y="5290185"/>
            <a:ext cx="46564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&lt;&lt; 24  </a:t>
            </a:r>
            <a:r>
              <a:rPr lang="zh-CN" altLang="en-US"/>
              <a:t>（</a:t>
            </a:r>
            <a:r>
              <a:rPr lang="en-US" altLang="zh-CN"/>
              <a:t>0x12345678 &lt;&lt; 24  ---&gt; 78000000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x&gt;&gt;24      (0x12345678 &gt;&gt; 24 ---&gt; 00000012)</a:t>
            </a:r>
            <a:endParaRPr lang="en-US" altLang="zh-CN"/>
          </a:p>
          <a:p>
            <a:r>
              <a:rPr lang="en-US" altLang="zh-CN"/>
              <a:t>|  ---------&gt; 78000012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150100" y="5052060"/>
            <a:ext cx="2693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0x12------&gt;8</a:t>
            </a:r>
            <a:r>
              <a:rPr lang="zh-CN" altLang="zh-CN"/>
              <a:t>位</a:t>
            </a:r>
            <a:r>
              <a:rPr lang="en-US" altLang="zh-CN"/>
              <a:t>(0001 0010)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练习：双人聊天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297295" y="1572260"/>
            <a:ext cx="1728470" cy="381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74085" y="1572260"/>
            <a:ext cx="1728470" cy="381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24960" y="5763895"/>
            <a:ext cx="483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因为在一台电脑上</a:t>
            </a:r>
            <a:r>
              <a:rPr lang="en-US" altLang="zh-CN"/>
              <a:t>(</a:t>
            </a:r>
            <a:r>
              <a:rPr lang="zh-CN" altLang="en-US"/>
              <a:t>不能绑定用一个端口号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672205" y="106997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bind   33333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443980" y="1043940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bind   44444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179435" y="1825625"/>
            <a:ext cx="36493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  <a:p>
            <a:r>
              <a:rPr lang="en-US" altLang="zh-CN"/>
              <a:t>bind(44444)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创建一个新线程</a:t>
            </a:r>
            <a:r>
              <a:rPr lang="en-US" altLang="zh-CN"/>
              <a:t>(</a:t>
            </a:r>
            <a:r>
              <a:rPr lang="zh-CN" altLang="en-US"/>
              <a:t>无限循环接收键盘数据，有数据，就</a:t>
            </a:r>
            <a:r>
              <a:rPr lang="en-US" altLang="zh-CN"/>
              <a:t>sendto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recvfrom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zh-CN"/>
              <a:t>打印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81915" y="1859915"/>
            <a:ext cx="36493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  <a:p>
            <a:r>
              <a:rPr lang="en-US" altLang="zh-CN"/>
              <a:t>bind(33333)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创建一个新线程</a:t>
            </a:r>
            <a:r>
              <a:rPr lang="en-US" altLang="zh-CN"/>
              <a:t>(</a:t>
            </a:r>
            <a:r>
              <a:rPr lang="zh-CN" altLang="en-US"/>
              <a:t>无限循环接收键盘数据，有数据，就</a:t>
            </a:r>
            <a:r>
              <a:rPr lang="en-US" altLang="zh-CN"/>
              <a:t>sendto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recvfrom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zh-CN"/>
              <a:t>打印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作业：局域网多人聊天程序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08730" y="2023110"/>
            <a:ext cx="3168650" cy="259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06645" y="476885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48930" y="952500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48930" y="584200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009255" y="3659505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09255" y="3244850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022350" y="3942715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22350" y="3528060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C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70560" y="1184275"/>
            <a:ext cx="180022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0560" y="769620"/>
            <a:ext cx="148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D  </a:t>
            </a:r>
            <a:r>
              <a:rPr lang="zh-CN" altLang="zh-CN"/>
              <a:t>上线</a:t>
            </a:r>
            <a:endParaRPr lang="zh-CN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464435" y="1692275"/>
            <a:ext cx="1327150" cy="5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8" idx="1"/>
          </p:cNvCxnSpPr>
          <p:nvPr/>
        </p:nvCxnSpPr>
        <p:spPr>
          <a:xfrm flipV="1">
            <a:off x="6941820" y="1852930"/>
            <a:ext cx="1007110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985000" y="3763645"/>
            <a:ext cx="982980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855595" y="3823970"/>
            <a:ext cx="923925" cy="756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080885" y="1616710"/>
            <a:ext cx="862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 </a:t>
            </a:r>
            <a:r>
              <a:rPr lang="zh-CN" altLang="en-US"/>
              <a:t>上线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86600" y="3528060"/>
            <a:ext cx="862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 </a:t>
            </a:r>
            <a:r>
              <a:rPr lang="zh-CN" altLang="en-US"/>
              <a:t>上线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855595" y="3613150"/>
            <a:ext cx="862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 </a:t>
            </a:r>
            <a:r>
              <a:rPr lang="zh-CN" altLang="en-US"/>
              <a:t>上线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7104380" y="2336800"/>
            <a:ext cx="748665" cy="44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20280" y="2741295"/>
            <a:ext cx="763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2495550" y="2276475"/>
            <a:ext cx="1257935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27350" y="4159250"/>
            <a:ext cx="78295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044690" y="4184650"/>
            <a:ext cx="851535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98545" y="5594350"/>
            <a:ext cx="558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服务器</a:t>
            </a:r>
            <a:r>
              <a:rPr lang="en-US" altLang="zh-CN"/>
              <a:t>recvfrom</a:t>
            </a:r>
            <a:r>
              <a:rPr lang="zh-CN" altLang="en-US"/>
              <a:t>时，可以记录下每一个</a:t>
            </a:r>
            <a:r>
              <a:rPr lang="en-US" altLang="zh-CN"/>
              <a:t>youaddr(</a:t>
            </a:r>
            <a:r>
              <a:rPr lang="zh-CN" altLang="en-US"/>
              <a:t>用数组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4690" y="0"/>
            <a:ext cx="10681335" cy="416560"/>
          </a:xfrm>
        </p:spPr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服务器端流程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3640" y="145859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27450" y="1526540"/>
            <a:ext cx="443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指定</a:t>
            </a:r>
            <a:r>
              <a:rPr lang="en-US" altLang="zh-CN"/>
              <a:t>tcp</a:t>
            </a:r>
            <a:r>
              <a:rPr lang="zh-CN" altLang="en-US"/>
              <a:t>通信</a:t>
            </a:r>
            <a:r>
              <a:rPr lang="en-US" altLang="zh-CN"/>
              <a:t>(SOCK_STREAM), </a:t>
            </a:r>
            <a:r>
              <a:rPr lang="zh-CN" altLang="zh-CN"/>
              <a:t>流式套接字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1182370" y="239839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绑定</a:t>
            </a:r>
            <a:r>
              <a:rPr lang="en-US" altLang="zh-CN"/>
              <a:t>ip</a:t>
            </a:r>
            <a:r>
              <a:rPr lang="zh-CN" altLang="en-US"/>
              <a:t>地址和端口号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81250" y="196278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35705" y="246634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和</a:t>
            </a:r>
            <a:r>
              <a:rPr lang="en-US" altLang="zh-CN"/>
              <a:t>udp</a:t>
            </a:r>
            <a:r>
              <a:rPr lang="zh-CN" altLang="en-US"/>
              <a:t>相同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3005" y="32918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监听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380615" y="290258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87140" y="335978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listen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181735" y="413385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阻塞等待客户端连接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79980" y="3698240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87140" y="4330700"/>
            <a:ext cx="389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accept(</a:t>
            </a:r>
            <a:r>
              <a:rPr lang="zh-CN" altLang="en-US"/>
              <a:t>如果处理不过来，暂存缓存中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81885" y="457009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83005" y="500570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接收</a:t>
            </a:r>
            <a:r>
              <a:rPr lang="en-US" altLang="zh-CN"/>
              <a:t>/</a:t>
            </a:r>
            <a:r>
              <a:rPr lang="zh-CN" altLang="zh-CN"/>
              <a:t>发送</a:t>
            </a:r>
            <a:endParaRPr lang="zh-CN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787140" y="5073650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recv / send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181100" y="585216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381885" y="5416550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73805" y="592010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63090" y="525780"/>
            <a:ext cx="353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服务器</a:t>
            </a:r>
            <a:r>
              <a:rPr lang="en-US" altLang="zh-CN"/>
              <a:t>(</a:t>
            </a:r>
            <a:r>
              <a:rPr lang="zh-CN" altLang="en-US"/>
              <a:t>可以接收多个客户端连接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488045" y="152654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448800" y="58928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34705" y="413385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连接服务器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083290" y="420179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935730" y="4339590"/>
            <a:ext cx="433832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455025" y="5005705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/</a:t>
            </a:r>
            <a:r>
              <a:rPr lang="zh-CN" altLang="en-US"/>
              <a:t>接收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803890" y="5141595"/>
            <a:ext cx="111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send/ recv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8478520" y="5753100"/>
            <a:ext cx="23971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关闭</a:t>
            </a:r>
            <a:r>
              <a:rPr lang="en-US" altLang="zh-CN"/>
              <a:t>socket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22" idx="2"/>
            <a:endCxn id="24" idx="0"/>
          </p:cNvCxnSpPr>
          <p:nvPr/>
        </p:nvCxnSpPr>
        <p:spPr>
          <a:xfrm flipH="1">
            <a:off x="9633585" y="2030730"/>
            <a:ext cx="53340" cy="2103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2"/>
            <a:endCxn id="27" idx="0"/>
          </p:cNvCxnSpPr>
          <p:nvPr/>
        </p:nvCxnSpPr>
        <p:spPr>
          <a:xfrm>
            <a:off x="9633585" y="4638040"/>
            <a:ext cx="20320" cy="36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  <a:endCxn id="29" idx="0"/>
          </p:cNvCxnSpPr>
          <p:nvPr/>
        </p:nvCxnSpPr>
        <p:spPr>
          <a:xfrm>
            <a:off x="9653905" y="5509895"/>
            <a:ext cx="23495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一个服务器一个客户端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1495" y="1556385"/>
            <a:ext cx="2376170" cy="388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0790" y="113982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64425" y="1772920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73975" y="125158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447665" y="1973580"/>
            <a:ext cx="198374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02325" y="155638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12" name="右大括号 11"/>
          <p:cNvSpPr/>
          <p:nvPr/>
        </p:nvSpPr>
        <p:spPr>
          <a:xfrm>
            <a:off x="5520055" y="2780665"/>
            <a:ext cx="287655" cy="2592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52160" y="3813175"/>
            <a:ext cx="94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recv</a:t>
            </a:r>
            <a:endParaRPr lang="en-US" altLang="zh-CN"/>
          </a:p>
          <a:p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402070" y="2214245"/>
            <a:ext cx="94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</a:t>
            </a:r>
            <a:endParaRPr lang="en-US" altLang="zh-CN"/>
          </a:p>
          <a:p>
            <a:r>
              <a:rPr lang="en-US" altLang="zh-CN"/>
              <a:t>recv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>
            <a:off x="7247890" y="2132965"/>
            <a:ext cx="75565" cy="935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71495" y="1547495"/>
            <a:ext cx="2376170" cy="388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80790" y="113093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一个服务器 多客户端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71495" y="1547495"/>
            <a:ext cx="2376170" cy="4498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80790" y="113093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89165" y="1446530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98715" y="92519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89165" y="1438275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98715" y="916940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58380" y="3492500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67930" y="2971165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446645" y="5503545"/>
            <a:ext cx="2159635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56195" y="4982210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735955" y="1905000"/>
            <a:ext cx="1472565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869305" y="165544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5735955" y="3573145"/>
            <a:ext cx="1455420" cy="40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55665" y="330771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5735955" y="4653280"/>
            <a:ext cx="1463675" cy="132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55665" y="449199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25475" y="1569720"/>
            <a:ext cx="189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循环执行</a:t>
            </a:r>
            <a:r>
              <a:rPr lang="en-US" altLang="zh-CN"/>
              <a:t>accept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16560"/>
          </a:xfrm>
        </p:spPr>
        <p:txBody>
          <a:bodyPr/>
          <a:p>
            <a:r>
              <a:rPr altLang="zh-CN"/>
              <a:t>并发服务器</a:t>
            </a:r>
            <a:endParaRPr altLang="zh-CN"/>
          </a:p>
        </p:txBody>
      </p:sp>
      <p:sp>
        <p:nvSpPr>
          <p:cNvPr id="6" name="矩形 5"/>
          <p:cNvSpPr/>
          <p:nvPr/>
        </p:nvSpPr>
        <p:spPr>
          <a:xfrm>
            <a:off x="2849880" y="1039495"/>
            <a:ext cx="2088515" cy="49688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0515" y="1340485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主线程</a:t>
            </a:r>
            <a:endParaRPr lang="zh-CN" altLang="zh-CN"/>
          </a:p>
        </p:txBody>
      </p:sp>
      <p:sp>
        <p:nvSpPr>
          <p:cNvPr id="8" name="右大括号 7"/>
          <p:cNvSpPr/>
          <p:nvPr/>
        </p:nvSpPr>
        <p:spPr>
          <a:xfrm>
            <a:off x="5015865" y="1340485"/>
            <a:ext cx="144145" cy="1080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35270" y="1414780"/>
            <a:ext cx="1681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accept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402955" y="1185545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44240" y="40259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服务器</a:t>
            </a:r>
            <a:endParaRPr lang="zh-CN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402955" y="583565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客户端</a:t>
            </a:r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103745" y="1543685"/>
            <a:ext cx="1187450" cy="58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50430" y="118554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2850515" y="2947670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255260" y="2947670"/>
            <a:ext cx="1490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7" name="右大括号 16"/>
          <p:cNvSpPr/>
          <p:nvPr/>
        </p:nvSpPr>
        <p:spPr>
          <a:xfrm>
            <a:off x="4938395" y="2983865"/>
            <a:ext cx="144145" cy="1080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924675" y="2060575"/>
            <a:ext cx="1259205" cy="14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6215" y="1941830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5120" y="147066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客户端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956435" y="154368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cxnSp>
        <p:nvCxnSpPr>
          <p:cNvPr id="22" name="直接箭头连接符 21"/>
          <p:cNvCxnSpPr>
            <a:endCxn id="7" idx="1"/>
          </p:cNvCxnSpPr>
          <p:nvPr/>
        </p:nvCxnSpPr>
        <p:spPr>
          <a:xfrm flipV="1">
            <a:off x="2258060" y="1917065"/>
            <a:ext cx="59245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849880" y="4323080"/>
            <a:ext cx="208788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229225" y="4468495"/>
            <a:ext cx="1490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while(1)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	recv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1631315" y="3213100"/>
            <a:ext cx="1031240" cy="172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/>
          <p:cNvSpPr/>
          <p:nvPr/>
        </p:nvSpPr>
        <p:spPr>
          <a:xfrm>
            <a:off x="4944110" y="4323715"/>
            <a:ext cx="144145" cy="1080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</a:rPr>
              <a:t>简易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服务器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1450" y="1907540"/>
            <a:ext cx="2592705" cy="25203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7350" y="2204720"/>
            <a:ext cx="144018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aaaa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503930" y="1196340"/>
            <a:ext cx="0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67760" y="98552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上传和下载的文件放在</a:t>
            </a:r>
            <a:r>
              <a:rPr lang="en-US" altLang="zh-CN"/>
              <a:t>aaaa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11450" y="4698365"/>
            <a:ext cx="226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r>
              <a:rPr lang="en-US" altLang="zh-CN"/>
              <a:t>(</a:t>
            </a:r>
            <a:r>
              <a:rPr lang="zh-CN" altLang="zh-CN"/>
              <a:t>并发服务器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856095" y="1714500"/>
            <a:ext cx="2592705" cy="1411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14260" y="1090295"/>
            <a:ext cx="90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 A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375910" y="1930400"/>
            <a:ext cx="1410970" cy="49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33035" y="1562100"/>
            <a:ext cx="155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 / get /put</a:t>
            </a:r>
            <a:endParaRPr lang="en-US" altLang="zh-CN"/>
          </a:p>
        </p:txBody>
      </p:sp>
      <p:cxnSp>
        <p:nvCxnSpPr>
          <p:cNvPr id="15" name="直接箭头连接符 14"/>
          <p:cNvCxnSpPr>
            <a:endCxn id="11" idx="1"/>
          </p:cNvCxnSpPr>
          <p:nvPr/>
        </p:nvCxnSpPr>
        <p:spPr>
          <a:xfrm flipV="1">
            <a:off x="5326380" y="2420620"/>
            <a:ext cx="1529715" cy="60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物联网仓储系统      自定义协议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48409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1280683" y="26827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包长度</a:t>
            </a:r>
            <a:endParaRPr lang="zh-CN" altLang="en-US" dirty="0"/>
          </a:p>
        </p:txBody>
      </p:sp>
      <p:sp>
        <p:nvSpPr>
          <p:cNvPr id="12" name="TextBox 7"/>
          <p:cNvSpPr txBox="1"/>
          <p:nvPr/>
        </p:nvSpPr>
        <p:spPr>
          <a:xfrm>
            <a:off x="1377501" y="329598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84324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6" name="TextBox 10"/>
          <p:cNvSpPr txBox="1"/>
          <p:nvPr/>
        </p:nvSpPr>
        <p:spPr>
          <a:xfrm>
            <a:off x="2259627" y="2704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仓库号</a:t>
            </a:r>
            <a:endParaRPr lang="zh-CN" altLang="en-US" dirty="0"/>
          </a:p>
        </p:txBody>
      </p:sp>
      <p:sp>
        <p:nvSpPr>
          <p:cNvPr id="20" name="TextBox 11"/>
          <p:cNvSpPr txBox="1"/>
          <p:nvPr/>
        </p:nvSpPr>
        <p:spPr>
          <a:xfrm>
            <a:off x="3217058" y="32852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20239" y="2596739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5" name="TextBox 14"/>
          <p:cNvSpPr txBox="1"/>
          <p:nvPr/>
        </p:nvSpPr>
        <p:spPr>
          <a:xfrm>
            <a:off x="3227817" y="2704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26" name="TextBox 15"/>
          <p:cNvSpPr txBox="1"/>
          <p:nvPr/>
        </p:nvSpPr>
        <p:spPr>
          <a:xfrm>
            <a:off x="2270385" y="329598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045397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59798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9" name="TextBox 18"/>
          <p:cNvSpPr txBox="1"/>
          <p:nvPr/>
        </p:nvSpPr>
        <p:spPr>
          <a:xfrm>
            <a:off x="4131460" y="2725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温度</a:t>
            </a:r>
            <a:endParaRPr lang="zh-CN" altLang="en-US" dirty="0"/>
          </a:p>
        </p:txBody>
      </p:sp>
      <p:sp>
        <p:nvSpPr>
          <p:cNvPr id="30" name="TextBox 19"/>
          <p:cNvSpPr txBox="1"/>
          <p:nvPr/>
        </p:nvSpPr>
        <p:spPr>
          <a:xfrm>
            <a:off x="4099185" y="32637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31" name="TextBox 20"/>
          <p:cNvSpPr txBox="1"/>
          <p:nvPr/>
        </p:nvSpPr>
        <p:spPr>
          <a:xfrm>
            <a:off x="5088890" y="27150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湿度</a:t>
            </a:r>
            <a:endParaRPr lang="zh-CN" altLang="en-US" dirty="0"/>
          </a:p>
        </p:txBody>
      </p:sp>
      <p:sp>
        <p:nvSpPr>
          <p:cNvPr id="32" name="TextBox 21"/>
          <p:cNvSpPr txBox="1"/>
          <p:nvPr/>
        </p:nvSpPr>
        <p:spPr>
          <a:xfrm>
            <a:off x="6003289" y="32529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895713" y="2596740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4" name="TextBox 23"/>
          <p:cNvSpPr txBox="1"/>
          <p:nvPr/>
        </p:nvSpPr>
        <p:spPr>
          <a:xfrm>
            <a:off x="6035563" y="2704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光强</a:t>
            </a:r>
            <a:endParaRPr lang="zh-CN" altLang="en-US" dirty="0"/>
          </a:p>
        </p:txBody>
      </p:sp>
      <p:sp>
        <p:nvSpPr>
          <p:cNvPr id="35" name="TextBox 24"/>
          <p:cNvSpPr txBox="1"/>
          <p:nvPr/>
        </p:nvSpPr>
        <p:spPr>
          <a:xfrm>
            <a:off x="5035101" y="32637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928932" y="32526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821356" y="2596447"/>
            <a:ext cx="925158" cy="570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866924" y="2697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校验和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多路复用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(select)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55595" y="2204720"/>
            <a:ext cx="6624955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fd1   fd2  fd3  fd4 .....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26210" y="2308860"/>
            <a:ext cx="1304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880100" y="836295"/>
            <a:ext cx="0" cy="129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98210" y="1158875"/>
            <a:ext cx="166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send(fd1)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245235" y="3244850"/>
            <a:ext cx="267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解除阻塞    处理</a:t>
            </a:r>
            <a:r>
              <a:rPr lang="en-US" altLang="zh-CN"/>
              <a:t>fd1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rd_fs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3615" y="1772920"/>
            <a:ext cx="9288780" cy="5035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1775" y="116776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long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5537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1892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48815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78075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81686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263900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693795" y="184467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158240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658620" y="237045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088515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517775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904490" y="233616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567305" y="718820"/>
            <a:ext cx="0" cy="981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11655" y="102552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accept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032760" y="727710"/>
            <a:ext cx="0" cy="981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96260" y="103441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recv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0527030" y="18535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执行前</a:t>
            </a:r>
            <a:endParaRPr lang="zh-CN" altLang="zh-CN"/>
          </a:p>
        </p:txBody>
      </p:sp>
      <p:sp>
        <p:nvSpPr>
          <p:cNvPr id="25" name="矩形 24"/>
          <p:cNvSpPr/>
          <p:nvPr/>
        </p:nvSpPr>
        <p:spPr>
          <a:xfrm>
            <a:off x="992505" y="2959100"/>
            <a:ext cx="9288780" cy="5035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6426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2781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957705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386965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2575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272790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705225" y="3030855"/>
            <a:ext cx="43243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167130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1667510" y="355663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097405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2526665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2913380" y="352234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10567670" y="30308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执行后</a:t>
            </a:r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select / poll /epoll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比较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40" y="1273175"/>
            <a:ext cx="8185150" cy="41630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/ poll /epoll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b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070" y="1510030"/>
            <a:ext cx="8383270" cy="39484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/ poll /epoll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690" y="1988820"/>
            <a:ext cx="8769350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网络接口层接收数据过程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17000" y="399224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网络接口层</a:t>
            </a:r>
            <a:r>
              <a:rPr lang="en-US" altLang="zh-CN"/>
              <a:t>(</a:t>
            </a:r>
            <a:r>
              <a:rPr lang="zh-CN" altLang="en-US"/>
              <a:t>以太网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6079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447155" y="392874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9463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5036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978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以太网头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95045" y="4653280"/>
            <a:ext cx="1064577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78625" y="475996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105byte</a:t>
            </a:r>
            <a:endParaRPr lang="en-US" altLang="zh-CN"/>
          </a:p>
        </p:txBody>
      </p:sp>
      <p:sp>
        <p:nvSpPr>
          <p:cNvPr id="28" name="标题 3"/>
          <p:cNvSpPr>
            <a:spLocks noGrp="1"/>
          </p:cNvSpPr>
          <p:nvPr/>
        </p:nvSpPr>
        <p:spPr>
          <a:xfrm>
            <a:off x="755650" y="5786755"/>
            <a:ext cx="10681335" cy="41656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数据接收过程   正好相反</a:t>
            </a:r>
            <a:r>
              <a:rPr lang="en-US" altLang="zh-CN"/>
              <a:t>(</a:t>
            </a:r>
            <a:r>
              <a:t>层层去头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935730" y="2780665"/>
            <a:ext cx="2304415" cy="1152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791585" y="2268220"/>
            <a:ext cx="115189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ARP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922645" y="2268220"/>
            <a:ext cx="115189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包头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1477645"/>
            <a:ext cx="6316980" cy="40589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UDP 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包头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814830"/>
            <a:ext cx="7755255" cy="28155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t>包头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1136015"/>
            <a:ext cx="7037070" cy="45866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窗口大小</a:t>
            </a:r>
            <a:endParaRPr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787775" y="1518285"/>
            <a:ext cx="3810" cy="371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7230" y="104457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发送方</a:t>
            </a:r>
            <a:r>
              <a:rPr lang="en-US" altLang="zh-CN"/>
              <a:t>(</a:t>
            </a:r>
            <a:r>
              <a:rPr lang="zh-CN" altLang="zh-CN"/>
              <a:t>快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7216775" y="1573530"/>
            <a:ext cx="3810" cy="371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29095" y="104457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接收方</a:t>
            </a:r>
            <a:r>
              <a:rPr lang="en-US" altLang="zh-CN"/>
              <a:t>(</a:t>
            </a:r>
            <a:r>
              <a:rPr lang="zh-CN" altLang="en-US"/>
              <a:t>慢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967980" y="2204720"/>
            <a:ext cx="2160270" cy="144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67980" y="383857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buf(</a:t>
            </a:r>
            <a:r>
              <a:rPr lang="zh-CN" altLang="en-US"/>
              <a:t>可以容纳的数据大小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549015" y="5421630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如果没有流量控制，接收方可能会满</a:t>
            </a:r>
            <a:endParaRPr lang="zh-CN" altLang="en-US"/>
          </a:p>
          <a:p>
            <a:pPr algn="l"/>
            <a:r>
              <a:rPr lang="zh-CN" altLang="en-US"/>
              <a:t>16位窗口大小</a:t>
            </a:r>
            <a:r>
              <a:rPr lang="en-US" altLang="zh-CN"/>
              <a:t>(</a:t>
            </a:r>
            <a:r>
              <a:rPr lang="zh-CN" altLang="zh-CN"/>
              <a:t>表示</a:t>
            </a:r>
            <a:r>
              <a:rPr lang="en-US" altLang="zh-CN"/>
              <a:t>buf</a:t>
            </a:r>
            <a:r>
              <a:rPr lang="zh-CN" altLang="en-US"/>
              <a:t>最多还可以装多少数据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899535" y="1758950"/>
            <a:ext cx="3132455" cy="589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653780" y="13138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6000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891280" y="2103120"/>
            <a:ext cx="3132455" cy="589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899535" y="2455545"/>
            <a:ext cx="3132455" cy="589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16880" y="16313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559425" y="20872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1000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516880" y="2455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1000</a:t>
            </a:r>
            <a:endParaRPr lang="en-US" altLang="zh-CN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871595" y="3644900"/>
            <a:ext cx="3152140" cy="653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59425" y="34702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还可以收</a:t>
            </a:r>
            <a:r>
              <a:rPr lang="en-US" altLang="zh-CN"/>
              <a:t>2</a:t>
            </a:r>
            <a:r>
              <a:rPr lang="en-US" altLang="zh-CN"/>
              <a:t>000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891280" y="2756535"/>
            <a:ext cx="3132455" cy="589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516880" y="27565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1000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475615"/>
            <a:ext cx="10681335" cy="416560"/>
          </a:xfrm>
        </p:spPr>
        <p:txBody>
          <a:bodyPr/>
          <a:lstStyle/>
          <a:p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(Modbus) 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509645" y="-14605"/>
          <a:ext cx="8180070" cy="625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10277475" imgH="7696200" progId="Paint.Picture">
                  <p:embed/>
                </p:oleObj>
              </mc:Choice>
              <mc:Fallback>
                <p:oleObj name="" r:id="rId1" imgW="10277475" imgH="7696200" progId="Paint.Picture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9645" y="-14605"/>
                        <a:ext cx="8180070" cy="625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tcp3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次握手（讲解握手过程及 相对应的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socket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597660" y="1604010"/>
            <a:ext cx="36830" cy="4102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226560" y="1530350"/>
            <a:ext cx="3175" cy="4211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12850" y="109093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2215" y="10566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7660" y="2119630"/>
            <a:ext cx="26289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46045" y="204787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SYN(1000)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657350" y="3225800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57350" y="2978150"/>
            <a:ext cx="2572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SYN(8000) + ACK(1001)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597660" y="4051300"/>
            <a:ext cx="2628900" cy="7912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46045" y="405130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ACK(8001)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416675" y="1151255"/>
            <a:ext cx="58445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(1)   SYN----&gt; 1, </a:t>
            </a:r>
            <a:r>
              <a:rPr lang="zh-CN" altLang="zh-CN"/>
              <a:t>序号</a:t>
            </a:r>
            <a:r>
              <a:rPr lang="en-US" altLang="zh-CN"/>
              <a:t>1000</a:t>
            </a:r>
            <a:endParaRPr lang="en-US" altLang="zh-CN"/>
          </a:p>
          <a:p>
            <a:r>
              <a:rPr lang="zh-CN" altLang="zh-CN"/>
              <a:t>服务器</a:t>
            </a:r>
            <a:r>
              <a:rPr lang="en-US" altLang="zh-CN"/>
              <a:t>(2)   SYN----&gt;1,</a:t>
            </a:r>
            <a:r>
              <a:rPr lang="zh-CN" altLang="zh-CN"/>
              <a:t>序号</a:t>
            </a:r>
            <a:r>
              <a:rPr lang="en-US" altLang="zh-CN"/>
              <a:t>8000 ACK----&gt;1,</a:t>
            </a:r>
            <a:r>
              <a:rPr lang="zh-CN" altLang="zh-CN"/>
              <a:t> 回应序号</a:t>
            </a:r>
            <a:r>
              <a:rPr lang="en-US" altLang="zh-CN"/>
              <a:t>1001</a:t>
            </a:r>
            <a:endParaRPr lang="en-US" altLang="zh-CN"/>
          </a:p>
          <a:p>
            <a:r>
              <a:rPr lang="zh-CN" altLang="zh-CN"/>
              <a:t>客户端</a:t>
            </a:r>
            <a:r>
              <a:rPr lang="en-US" altLang="zh-CN"/>
              <a:t>(3)   ACK----&gt;1,  </a:t>
            </a:r>
            <a:r>
              <a:rPr lang="zh-CN" altLang="zh-CN"/>
              <a:t>序号</a:t>
            </a:r>
            <a:r>
              <a:rPr lang="en-US" altLang="zh-CN"/>
              <a:t>8001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440555" y="167957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bind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24840" y="180340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351655" y="260985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accept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83210" y="4051300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connect</a:t>
            </a:r>
            <a:r>
              <a:rPr lang="zh-CN" altLang="en-US"/>
              <a:t>返回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10285" y="2309495"/>
            <a:ext cx="45085" cy="162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2870" y="283464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wait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351655" y="4732020"/>
            <a:ext cx="1281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accept </a:t>
            </a:r>
            <a:r>
              <a:rPr lang="zh-CN" altLang="zh-CN"/>
              <a:t>返回</a:t>
            </a:r>
            <a:endParaRPr lang="zh-CN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728210" y="2978150"/>
            <a:ext cx="5715" cy="174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949825" y="35737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wait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 3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次握手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-2147482620" descr="tcp建立连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525" y="1567180"/>
            <a:ext cx="5481955" cy="315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 4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次挥手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819910" y="1612265"/>
            <a:ext cx="36830" cy="4535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448810" y="1538605"/>
            <a:ext cx="0" cy="4537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25550" y="1064895"/>
            <a:ext cx="172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r>
              <a:rPr lang="en-US" altLang="zh-CN"/>
              <a:t>(</a:t>
            </a:r>
            <a:r>
              <a:rPr lang="zh-CN" altLang="zh-CN"/>
              <a:t>主动方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46500" y="106489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r>
              <a:rPr lang="en-US" altLang="zh-CN"/>
              <a:t>(</a:t>
            </a:r>
            <a:r>
              <a:rPr lang="zh-CN" altLang="en-US"/>
              <a:t>被动方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819910" y="2127885"/>
            <a:ext cx="2628900" cy="635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68295" y="205613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FIN(1000)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879600" y="3234055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99385" y="3057525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ACK(1001)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79600" y="4958715"/>
            <a:ext cx="2628900" cy="7912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11145" y="5022215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ACK(8001)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890395" y="3234055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99385" y="3048635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ACK(1001)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879600" y="3893820"/>
            <a:ext cx="2558415" cy="597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699385" y="37623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FIN(8000)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211570" y="1538605"/>
            <a:ext cx="3461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客户端 发</a:t>
            </a:r>
            <a:r>
              <a:rPr lang="en-US" altLang="zh-CN">
                <a:sym typeface="+mn-ea"/>
              </a:rPr>
              <a:t>(1)  FIN---&gt;1   </a:t>
            </a:r>
            <a:r>
              <a:rPr lang="zh-CN" altLang="zh-CN">
                <a:sym typeface="+mn-ea"/>
              </a:rPr>
              <a:t>序号</a:t>
            </a:r>
            <a:r>
              <a:rPr lang="en-US" altLang="zh-CN">
                <a:sym typeface="+mn-ea"/>
              </a:rPr>
              <a:t>1000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20460" y="2320290"/>
            <a:ext cx="35629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服务器 发</a:t>
            </a:r>
            <a:r>
              <a:rPr lang="en-US" altLang="zh-CN">
                <a:sym typeface="+mn-ea"/>
              </a:rPr>
              <a:t>(2)  ACK---&gt;1   </a:t>
            </a:r>
            <a:r>
              <a:rPr lang="zh-CN" altLang="zh-CN">
                <a:sym typeface="+mn-ea"/>
              </a:rPr>
              <a:t>序号</a:t>
            </a:r>
            <a:r>
              <a:rPr lang="en-US" altLang="zh-CN">
                <a:sym typeface="+mn-ea"/>
              </a:rPr>
              <a:t>1001</a:t>
            </a:r>
            <a:endParaRPr lang="en-US" altLang="zh-CN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99505" y="3110865"/>
            <a:ext cx="3461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服务器 发</a:t>
            </a:r>
            <a:r>
              <a:rPr lang="en-US" altLang="zh-CN">
                <a:sym typeface="+mn-ea"/>
              </a:rPr>
              <a:t>(3)  FIN---&gt;1   </a:t>
            </a:r>
            <a:r>
              <a:rPr lang="zh-CN" altLang="zh-CN">
                <a:sym typeface="+mn-ea"/>
              </a:rPr>
              <a:t>序号</a:t>
            </a:r>
            <a:r>
              <a:rPr lang="en-US" altLang="zh-CN">
                <a:sym typeface="+mn-ea"/>
              </a:rPr>
              <a:t>8</a:t>
            </a:r>
            <a:r>
              <a:rPr lang="en-US" altLang="zh-CN">
                <a:sym typeface="+mn-ea"/>
              </a:rPr>
              <a:t>000</a:t>
            </a:r>
            <a:endParaRPr lang="en-US" altLang="zh-CN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50305" y="3893820"/>
            <a:ext cx="35629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客户端 发</a:t>
            </a:r>
            <a:r>
              <a:rPr lang="en-US" altLang="zh-CN">
                <a:sym typeface="+mn-ea"/>
              </a:rPr>
              <a:t>(4)  ACK---&gt;1   </a:t>
            </a:r>
            <a:r>
              <a:rPr lang="zh-CN" altLang="zh-CN">
                <a:sym typeface="+mn-ea"/>
              </a:rPr>
              <a:t>序号</a:t>
            </a:r>
            <a:r>
              <a:rPr lang="en-US" altLang="zh-CN">
                <a:sym typeface="+mn-ea"/>
              </a:rPr>
              <a:t>8</a:t>
            </a:r>
            <a:r>
              <a:rPr lang="en-US" altLang="zh-CN">
                <a:sym typeface="+mn-ea"/>
              </a:rPr>
              <a:t>001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5830" y="175196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09930" y="5022215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</a:t>
            </a:r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620260" y="5708015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</a:t>
            </a:r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568190" y="274256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 4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次挥手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-2147482619" descr="tcp释放连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3733" y="1510665"/>
            <a:ext cx="5272405" cy="3458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有限状态机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760" y="944245"/>
            <a:ext cx="6010275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altLang="zh-CN"/>
              <a:t>次握手和状态图关系</a:t>
            </a:r>
            <a:endParaRPr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575685" y="1591945"/>
            <a:ext cx="19685" cy="406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09640" y="1600835"/>
            <a:ext cx="14605" cy="4060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42285" y="10471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65140" y="10217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612515" y="1941830"/>
            <a:ext cx="2339340" cy="550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97375" y="1753235"/>
            <a:ext cx="98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648075" y="2990850"/>
            <a:ext cx="2276475" cy="798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25875" y="3117850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 + ACK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63950" y="4287520"/>
            <a:ext cx="2287905" cy="7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32250" y="4175760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ACK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181725" y="167703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LISTEN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08860" y="1600835"/>
            <a:ext cx="121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connect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116455" y="24923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SYN_SENT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90920" y="2990850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SYN_RECV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638935" y="4368800"/>
            <a:ext cx="1701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ESTABLISHED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90920" y="5111115"/>
            <a:ext cx="1701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ESTABLISHED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938770" y="5165725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数据收发状态</a:t>
            </a:r>
            <a:endParaRPr lang="zh-CN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altLang="zh-CN"/>
              <a:t>次断开和状态图关系</a:t>
            </a:r>
            <a:endParaRPr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575685" y="1591945"/>
            <a:ext cx="36830" cy="4429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09640" y="1600835"/>
            <a:ext cx="14605" cy="44202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42285" y="10471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65140" y="10217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612515" y="1941830"/>
            <a:ext cx="2339340" cy="550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8075" y="2640330"/>
            <a:ext cx="2361565" cy="732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663950" y="4287520"/>
            <a:ext cx="2287905" cy="7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12900" y="1415415"/>
            <a:ext cx="1701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ESTABLISHED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998460" y="1509395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数据收发状态</a:t>
            </a:r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151245" y="1509395"/>
            <a:ext cx="1701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ESTABLISHED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506595" y="178371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FIN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412615" y="2568575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663950" y="3339465"/>
            <a:ext cx="2361565" cy="732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96435" y="337248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FIN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566285" y="428752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ACK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924050" y="238188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FIN_WAIT1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936750" y="352107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FIN_WAIT2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614805" y="497268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TIME_WAIT</a:t>
            </a:r>
            <a:endParaRPr lang="en-US" altLang="zh-CN"/>
          </a:p>
        </p:txBody>
      </p:sp>
      <p:sp>
        <p:nvSpPr>
          <p:cNvPr id="30" name="左大括号 29"/>
          <p:cNvSpPr/>
          <p:nvPr/>
        </p:nvSpPr>
        <p:spPr>
          <a:xfrm>
            <a:off x="3288030" y="4436745"/>
            <a:ext cx="75565" cy="1440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47850" y="5876925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CLOSED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425690" y="3013075"/>
            <a:ext cx="2546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TIME_WAIT (</a:t>
            </a:r>
            <a:r>
              <a:rPr lang="zh-CN" altLang="zh-CN"/>
              <a:t>超时时间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025515" y="2644775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CLOSE_WAIT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6085205" y="3622040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LAST_ACK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6151245" y="5165725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CLOSED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网络属性设置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0745" y="1390650"/>
            <a:ext cx="10555605" cy="3744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getsockopt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setsockopt</a:t>
            </a:r>
            <a:r>
              <a:rPr lang="zh-CN" altLang="en-US" sz="2400" dirty="0">
                <a:sym typeface="+mn-ea"/>
              </a:rPr>
              <a:t>　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int getsockopt(int sockfd,int level,int optname,void *optval,socklen_t *optlen)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int setsockopt(int sockfd,int level,int optname,const void *optval,socklen_t *optlen)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level</a:t>
            </a:r>
            <a:r>
              <a:rPr lang="zh-CN" altLang="en-US" sz="2400" dirty="0">
                <a:sym typeface="+mn-ea"/>
              </a:rPr>
              <a:t>指定控制套接字的层次</a:t>
            </a:r>
            <a:r>
              <a:rPr lang="en-US" altLang="zh-CN" sz="2400" dirty="0">
                <a:sym typeface="+mn-ea"/>
              </a:rPr>
              <a:t>.</a:t>
            </a:r>
            <a:r>
              <a:rPr lang="zh-CN" altLang="en-US" sz="2400" dirty="0">
                <a:sym typeface="+mn-ea"/>
              </a:rPr>
              <a:t>可以取三种值</a:t>
            </a:r>
            <a:r>
              <a:rPr lang="en-US" altLang="zh-CN" sz="2400" dirty="0">
                <a:sym typeface="+mn-ea"/>
              </a:rPr>
              <a:t>: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1)SOL_SOCKET:</a:t>
            </a:r>
            <a:r>
              <a:rPr lang="zh-CN" altLang="en-US" sz="2400" dirty="0">
                <a:sym typeface="+mn-ea"/>
              </a:rPr>
              <a:t>通用套接字选项</a:t>
            </a:r>
            <a:r>
              <a:rPr lang="en-US" altLang="zh-CN" sz="2400" dirty="0">
                <a:sym typeface="+mn-ea"/>
              </a:rPr>
              <a:t>.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2)IPPROTO_IP:IP</a:t>
            </a:r>
            <a:r>
              <a:rPr lang="zh-CN" altLang="en-US" sz="2400" dirty="0">
                <a:sym typeface="+mn-ea"/>
              </a:rPr>
              <a:t>选项</a:t>
            </a:r>
            <a:r>
              <a:rPr lang="en-US" altLang="zh-CN" sz="2400" dirty="0">
                <a:sym typeface="+mn-ea"/>
              </a:rPr>
              <a:t>.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3)IPPROTO_TCP:TCP</a:t>
            </a:r>
            <a:r>
              <a:rPr lang="zh-CN" altLang="en-US" sz="2400" dirty="0">
                <a:sym typeface="+mn-ea"/>
              </a:rPr>
              <a:t>选项</a:t>
            </a:r>
            <a:r>
              <a:rPr lang="en-US" altLang="zh-CN" sz="2400" dirty="0">
                <a:sym typeface="+mn-ea"/>
              </a:rPr>
              <a:t>.</a:t>
            </a:r>
            <a:r>
              <a:rPr lang="zh-CN" altLang="en-US" sz="2400" dirty="0">
                <a:sym typeface="+mn-ea"/>
              </a:rPr>
              <a:t>　</a:t>
            </a:r>
            <a:br>
              <a:rPr lang="zh-CN" altLang="en-US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optname</a:t>
            </a:r>
            <a:r>
              <a:rPr lang="zh-CN" altLang="en-US" sz="2400" dirty="0">
                <a:sym typeface="+mn-ea"/>
              </a:rPr>
              <a:t>指定控制的方式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选项的名称</a:t>
            </a:r>
            <a:r>
              <a:rPr lang="en-US" altLang="zh-CN" sz="2400" dirty="0">
                <a:sym typeface="+mn-ea"/>
              </a:rPr>
              <a:t>),</a:t>
            </a:r>
            <a:r>
              <a:rPr lang="zh-CN" altLang="en-US" sz="2400" dirty="0">
                <a:sym typeface="+mn-ea"/>
              </a:rPr>
              <a:t>我们下面详细解释　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+mn-ea"/>
              </a:rPr>
              <a:t>optval</a:t>
            </a:r>
            <a:r>
              <a:rPr lang="zh-CN" altLang="en-US" sz="2400" dirty="0">
                <a:sym typeface="+mn-ea"/>
              </a:rPr>
              <a:t>获得或者是设置套接字选项</a:t>
            </a:r>
            <a:r>
              <a:rPr lang="en-US" altLang="zh-CN" sz="2400" dirty="0">
                <a:sym typeface="+mn-ea"/>
              </a:rPr>
              <a:t>.</a:t>
            </a:r>
            <a:r>
              <a:rPr lang="zh-CN" altLang="en-US" sz="2400" dirty="0">
                <a:sym typeface="+mn-ea"/>
              </a:rPr>
              <a:t>根据选项名称的数据类型进行转换　</a:t>
            </a:r>
            <a:endParaRPr lang="zh-CN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209550"/>
            <a:ext cx="10681335" cy="416560"/>
          </a:xfrm>
        </p:spPr>
        <p:txBody>
          <a:bodyPr/>
          <a:p>
            <a:r>
              <a:rPr>
                <a:sym typeface="+mn-ea"/>
              </a:rPr>
              <a:t>网络属性说明</a:t>
            </a:r>
            <a:endParaRPr lang="en-US" altLang="zh-CN">
              <a:sym typeface="+mn-ea"/>
            </a:endParaRPr>
          </a:p>
        </p:txBody>
      </p:sp>
      <p:sp>
        <p:nvSpPr>
          <p:cNvPr id="131076" name="Rectangle 3"/>
          <p:cNvSpPr>
            <a:spLocks noGrp="1"/>
          </p:cNvSpPr>
          <p:nvPr>
            <p:ph idx="1"/>
          </p:nvPr>
        </p:nvSpPr>
        <p:spPr>
          <a:xfrm>
            <a:off x="1213485" y="626110"/>
            <a:ext cx="8229600" cy="5638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1200" dirty="0"/>
              <a:t>选项名称　　　　　　　　说明　　　　　　　　　　　　　　　　　　数据类型 </a:t>
            </a:r>
            <a:br>
              <a:rPr lang="zh-CN" altLang="en-US" sz="1200" dirty="0"/>
            </a:br>
            <a:r>
              <a:rPr lang="en-US" altLang="zh-CN" sz="1200" dirty="0"/>
              <a:t>======================================================================== </a:t>
            </a:r>
            <a:br>
              <a:rPr lang="en-US" altLang="zh-CN" sz="1200" dirty="0"/>
            </a:br>
            <a:r>
              <a:rPr lang="zh-CN" altLang="en-US" sz="1200" dirty="0"/>
              <a:t>　　　　　　　　　　　　</a:t>
            </a:r>
            <a:r>
              <a:rPr lang="en-US" altLang="zh-CN" sz="1200" dirty="0"/>
              <a:t>SOL_SOCKET </a:t>
            </a:r>
            <a:br>
              <a:rPr lang="en-US" altLang="zh-CN" sz="1200" dirty="0"/>
            </a:br>
            <a:r>
              <a:rPr lang="en-US" altLang="zh-CN" sz="1200" dirty="0"/>
              <a:t>------------------------------------------------------------------------ </a:t>
            </a:r>
            <a:br>
              <a:rPr lang="en-US" altLang="zh-CN" sz="1200" dirty="0"/>
            </a:br>
            <a:r>
              <a:rPr lang="en-US" altLang="zh-CN" sz="1200" b="1" dirty="0"/>
              <a:t>SO_BROADCAST</a:t>
            </a:r>
            <a:r>
              <a:rPr lang="zh-CN" altLang="en-US" sz="1200" dirty="0"/>
              <a:t>　　　　　允许发送广播数据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SO_DEBUG</a:t>
            </a:r>
            <a:r>
              <a:rPr lang="zh-CN" altLang="en-US" sz="1200" dirty="0"/>
              <a:t>　　　　　　　　允许调试　　　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SO_DONTROUTE</a:t>
            </a:r>
            <a:r>
              <a:rPr lang="zh-CN" altLang="en-US" sz="1200" dirty="0"/>
              <a:t>　　　　　不查找路由　　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SO_ERROR</a:t>
            </a:r>
            <a:r>
              <a:rPr lang="zh-CN" altLang="en-US" sz="1200" dirty="0"/>
              <a:t>　　　　　　　　获得套接字错误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SO_KEEPALIVE</a:t>
            </a:r>
            <a:r>
              <a:rPr lang="zh-CN" altLang="en-US" sz="1200" b="1" dirty="0"/>
              <a:t>　</a:t>
            </a:r>
            <a:r>
              <a:rPr lang="zh-CN" altLang="en-US" sz="1200" dirty="0"/>
              <a:t>　　　　 保持连接　　　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SO_LINGER</a:t>
            </a:r>
            <a:r>
              <a:rPr lang="zh-CN" altLang="en-US" sz="1200" dirty="0"/>
              <a:t>　　　　　　　  延迟关闭连接　　　　　　　　　　　　　　</a:t>
            </a:r>
            <a:r>
              <a:rPr lang="en-US" altLang="zh-CN" sz="1200" dirty="0"/>
              <a:t>struct linger </a:t>
            </a:r>
            <a:br>
              <a:rPr lang="en-US" altLang="zh-CN" sz="1200" dirty="0"/>
            </a:br>
            <a:r>
              <a:rPr lang="en-US" altLang="zh-CN" sz="1200" dirty="0"/>
              <a:t>SO_OOBINLINE</a:t>
            </a:r>
            <a:r>
              <a:rPr lang="zh-CN" altLang="en-US" sz="1200" dirty="0"/>
              <a:t>　　　　　   带外数据放入正常数据流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SO_RCVBUF</a:t>
            </a:r>
            <a:r>
              <a:rPr lang="zh-CN" altLang="en-US" sz="1200" dirty="0"/>
              <a:t>　　　　　　　接收缓冲区大小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SO_SNDBUF</a:t>
            </a:r>
            <a:r>
              <a:rPr lang="zh-CN" altLang="en-US" sz="1200" dirty="0"/>
              <a:t>　　　　　　　 发送缓冲区大小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SO_RCVLOWAT</a:t>
            </a:r>
            <a:r>
              <a:rPr lang="zh-CN" altLang="en-US" sz="1200" dirty="0"/>
              <a:t>　　　　　 接收缓冲区下限　　　　　　　　　　　　 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SO_SNDLOWAT</a:t>
            </a:r>
            <a:r>
              <a:rPr lang="zh-CN" altLang="en-US" sz="1200" dirty="0"/>
              <a:t>　　　　　 发送缓冲区下限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b="1" dirty="0"/>
              <a:t>SO_RCVTIMEO</a:t>
            </a:r>
            <a:r>
              <a:rPr lang="zh-CN" altLang="en-US" sz="1200" dirty="0"/>
              <a:t>　　　　　 接收超时　　　　　　　　　　　　　　　　 </a:t>
            </a:r>
            <a:r>
              <a:rPr lang="en-US" altLang="zh-CN" sz="1200" dirty="0"/>
              <a:t>struct timeval </a:t>
            </a:r>
            <a:br>
              <a:rPr lang="en-US" altLang="zh-CN" sz="1200" dirty="0"/>
            </a:br>
            <a:r>
              <a:rPr lang="en-US" altLang="zh-CN" sz="1200" b="1" dirty="0"/>
              <a:t>SO_SNDTIMEO</a:t>
            </a:r>
            <a:r>
              <a:rPr lang="zh-CN" altLang="en-US" sz="1200" dirty="0"/>
              <a:t>　　　　　  发送超时　　　　　　　　　　　　　　　 　</a:t>
            </a:r>
            <a:r>
              <a:rPr lang="en-US" altLang="zh-CN" sz="1200" dirty="0"/>
              <a:t>struct timeval </a:t>
            </a:r>
            <a:br>
              <a:rPr lang="en-US" altLang="zh-CN" sz="1200" dirty="0"/>
            </a:br>
            <a:r>
              <a:rPr lang="en-US" altLang="zh-CN" sz="1200" b="1" dirty="0"/>
              <a:t>SO_REUSERADDR</a:t>
            </a:r>
            <a:r>
              <a:rPr lang="zh-CN" altLang="en-US" sz="1200" dirty="0"/>
              <a:t>　　　　允许重用本地地址和端口　　　　　　　　 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SO_TYPE</a:t>
            </a:r>
            <a:r>
              <a:rPr lang="zh-CN" altLang="en-US" sz="1200" dirty="0"/>
              <a:t>　　　　　　　　  获得套接字类型　　　　　　　　　　　　 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SO_BSDCOMPAT</a:t>
            </a:r>
            <a:r>
              <a:rPr lang="zh-CN" altLang="en-US" sz="1200" dirty="0"/>
              <a:t>　　　　　与</a:t>
            </a:r>
            <a:r>
              <a:rPr lang="en-US" altLang="zh-CN" sz="1200" dirty="0"/>
              <a:t>BSD</a:t>
            </a:r>
            <a:r>
              <a:rPr lang="zh-CN" altLang="en-US" sz="1200" dirty="0"/>
              <a:t>系统兼容　　　　　　　　　　　　　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========================================================================== </a:t>
            </a:r>
            <a:br>
              <a:rPr lang="en-US" altLang="zh-CN" sz="1200" dirty="0"/>
            </a:br>
            <a:r>
              <a:rPr lang="zh-CN" altLang="en-US" sz="1200" dirty="0"/>
              <a:t>　　　　　　　　　　　　</a:t>
            </a:r>
            <a:r>
              <a:rPr lang="en-US" altLang="zh-CN" sz="1200" dirty="0"/>
              <a:t>IPPROTO_IP </a:t>
            </a:r>
            <a:br>
              <a:rPr lang="en-US" altLang="zh-CN" sz="1200" dirty="0"/>
            </a:br>
            <a:r>
              <a:rPr lang="en-US" altLang="zh-CN" sz="1200" dirty="0"/>
              <a:t>------------------------------------------------------------------------------------------------------------------------------- </a:t>
            </a:r>
            <a:endParaRPr lang="en-US" altLang="zh-CN" sz="12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/>
              <a:t>IP_HDRINCL</a:t>
            </a:r>
            <a:r>
              <a:rPr lang="zh-CN" altLang="en-US" sz="1200" dirty="0"/>
              <a:t>　　　　　　　在数据包中包含</a:t>
            </a:r>
            <a:r>
              <a:rPr lang="en-US" altLang="zh-CN" sz="1200" dirty="0"/>
              <a:t>IP</a:t>
            </a:r>
            <a:r>
              <a:rPr lang="zh-CN" altLang="en-US" sz="1200" dirty="0"/>
              <a:t>首部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IP_OPTINOS</a:t>
            </a:r>
            <a:r>
              <a:rPr lang="zh-CN" altLang="en-US" sz="1200" dirty="0"/>
              <a:t>　　　　　　　 </a:t>
            </a:r>
            <a:r>
              <a:rPr lang="en-US" altLang="zh-CN" sz="1200" dirty="0"/>
              <a:t>IP</a:t>
            </a:r>
            <a:r>
              <a:rPr lang="zh-CN" altLang="en-US" sz="1200" dirty="0"/>
              <a:t>首部选项　　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IP_TOS</a:t>
            </a:r>
            <a:r>
              <a:rPr lang="zh-CN" altLang="en-US" sz="1200" dirty="0"/>
              <a:t>　　　　　　　　  　服务类型 </a:t>
            </a:r>
            <a:br>
              <a:rPr lang="zh-CN" altLang="en-US" sz="1200" dirty="0"/>
            </a:br>
            <a:r>
              <a:rPr lang="en-US" altLang="zh-CN" sz="1200" dirty="0"/>
              <a:t>IP_TTL</a:t>
            </a:r>
            <a:r>
              <a:rPr lang="zh-CN" altLang="en-US" sz="1200" dirty="0"/>
              <a:t>　　　　　　　　　  生存时间　　　　　　　　　　　　　　　　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========================================================================== </a:t>
            </a:r>
            <a:br>
              <a:rPr lang="en-US" altLang="zh-CN" sz="1200" dirty="0"/>
            </a:br>
            <a:r>
              <a:rPr lang="zh-CN" altLang="en-US" sz="1200" dirty="0"/>
              <a:t>　　　　　　　　　　　　</a:t>
            </a:r>
            <a:r>
              <a:rPr lang="en-US" altLang="zh-CN" sz="1200" dirty="0"/>
              <a:t>IPPRO_TCP </a:t>
            </a:r>
            <a:br>
              <a:rPr lang="en-US" altLang="zh-CN" sz="1200" dirty="0"/>
            </a:br>
            <a:r>
              <a:rPr lang="en-US" altLang="zh-CN" sz="1200" dirty="0"/>
              <a:t>----------------------------------------------------------------------------------------------------------------------------- </a:t>
            </a:r>
            <a:br>
              <a:rPr lang="en-US" altLang="zh-CN" sz="1200" dirty="0"/>
            </a:br>
            <a:r>
              <a:rPr lang="en-US" altLang="zh-CN" sz="1200" dirty="0"/>
              <a:t>TCP_MAXSEG</a:t>
            </a:r>
            <a:r>
              <a:rPr lang="zh-CN" altLang="en-US" sz="1200" dirty="0"/>
              <a:t>　　　　　　　</a:t>
            </a:r>
            <a:r>
              <a:rPr lang="en-US" altLang="zh-CN" sz="1200" dirty="0"/>
              <a:t>TCP</a:t>
            </a:r>
            <a:r>
              <a:rPr lang="zh-CN" altLang="en-US" sz="1200" dirty="0"/>
              <a:t>最大数据段的大小　　　　　　　　　 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TCP_NODELAY</a:t>
            </a:r>
            <a:r>
              <a:rPr lang="zh-CN" altLang="en-US" sz="1200" dirty="0"/>
              <a:t>　　　　　　 不使用</a:t>
            </a:r>
            <a:r>
              <a:rPr lang="en-US" altLang="zh-CN" sz="1200" dirty="0"/>
              <a:t>Nagle</a:t>
            </a:r>
            <a:r>
              <a:rPr lang="zh-CN" altLang="en-US" sz="1200" dirty="0"/>
              <a:t>算法　　　　　　　　　　　　 </a:t>
            </a:r>
            <a:r>
              <a:rPr lang="en-US" altLang="zh-CN" sz="1200" dirty="0"/>
              <a:t>int </a:t>
            </a:r>
            <a:br>
              <a:rPr lang="en-US" altLang="zh-CN" sz="1200" dirty="0"/>
            </a:br>
            <a:r>
              <a:rPr lang="en-US" altLang="zh-CN" sz="1200" dirty="0"/>
              <a:t>========================================================== 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地址分类</a:t>
            </a:r>
            <a:endParaRPr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1013460"/>
            <a:ext cx="6052820" cy="4965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06185" y="617855"/>
            <a:ext cx="37338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A </a:t>
            </a:r>
            <a:r>
              <a:rPr lang="zh-CN" altLang="zh-CN" b="1">
                <a:solidFill>
                  <a:srgbClr val="FF0000"/>
                </a:solidFill>
              </a:rPr>
              <a:t>类</a:t>
            </a:r>
            <a:r>
              <a:rPr lang="en-US" altLang="zh-CN"/>
              <a:t>: 8</a:t>
            </a:r>
            <a:r>
              <a:rPr lang="zh-CN" altLang="zh-CN"/>
              <a:t>位网络地址  </a:t>
            </a:r>
            <a:r>
              <a:rPr lang="en-US" altLang="zh-CN"/>
              <a:t>24</a:t>
            </a:r>
            <a:r>
              <a:rPr lang="zh-CN" altLang="en-US"/>
              <a:t>位主机地址</a:t>
            </a:r>
            <a:endParaRPr lang="zh-CN" altLang="en-US"/>
          </a:p>
          <a:p>
            <a:r>
              <a:rPr lang="zh-CN" altLang="en-US"/>
              <a:t>  最高位</a:t>
            </a:r>
            <a:r>
              <a:rPr lang="en-US" altLang="zh-CN"/>
              <a:t>(bit7 --&gt;0)</a:t>
            </a:r>
            <a:endParaRPr lang="en-US" altLang="zh-CN"/>
          </a:p>
          <a:p>
            <a:r>
              <a:rPr lang="en-US" altLang="zh-CN"/>
              <a:t>   A</a:t>
            </a:r>
            <a:r>
              <a:rPr lang="zh-CN" altLang="en-US"/>
              <a:t>类地址只能分配给</a:t>
            </a:r>
            <a:r>
              <a:rPr lang="en-US" altLang="zh-CN"/>
              <a:t>(  126  </a:t>
            </a:r>
            <a:r>
              <a:rPr lang="zh-CN" altLang="zh-CN"/>
              <a:t>个公司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9.5.10.188        15.12.100.11</a:t>
            </a:r>
            <a:endParaRPr lang="en-US" altLang="zh-CN"/>
          </a:p>
          <a:p>
            <a:r>
              <a:rPr lang="zh-CN" altLang="en-US"/>
              <a:t>范围   </a:t>
            </a:r>
            <a:r>
              <a:rPr lang="en-US" altLang="zh-CN"/>
              <a:t>1.0.0.1到126.255.255.254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21425" y="2233295"/>
            <a:ext cx="4457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B </a:t>
            </a:r>
            <a:r>
              <a:rPr lang="zh-CN" altLang="zh-CN" b="1">
                <a:solidFill>
                  <a:srgbClr val="FF0000"/>
                </a:solidFill>
              </a:rPr>
              <a:t>类</a:t>
            </a:r>
            <a:r>
              <a:rPr lang="en-US" altLang="zh-CN"/>
              <a:t>: 16</a:t>
            </a:r>
            <a:r>
              <a:rPr lang="zh-CN" altLang="zh-CN"/>
              <a:t>位网络地址 </a:t>
            </a:r>
            <a:r>
              <a:rPr lang="en-US"/>
              <a:t>16</a:t>
            </a:r>
            <a:r>
              <a:rPr lang="zh-CN" altLang="en-US"/>
              <a:t>位主机地址</a:t>
            </a:r>
            <a:endParaRPr lang="zh-CN" altLang="en-US"/>
          </a:p>
          <a:p>
            <a:r>
              <a:rPr lang="zh-CN" altLang="en-US"/>
              <a:t>  最高</a:t>
            </a:r>
            <a:r>
              <a:rPr lang="en-US" altLang="zh-CN"/>
              <a:t>2</a:t>
            </a:r>
            <a:r>
              <a:rPr lang="zh-CN" altLang="en-US"/>
              <a:t>位</a:t>
            </a:r>
            <a:r>
              <a:rPr lang="en-US" altLang="zh-CN"/>
              <a:t>(bit15,bit14 ---&gt;10)</a:t>
            </a:r>
            <a:endParaRPr lang="en-US" altLang="zh-CN"/>
          </a:p>
          <a:p>
            <a:r>
              <a:rPr lang="en-US" altLang="zh-CN"/>
              <a:t>   B</a:t>
            </a:r>
            <a:r>
              <a:rPr lang="zh-CN" altLang="en-US"/>
              <a:t>类地址只能分配给</a:t>
            </a:r>
            <a:r>
              <a:rPr lang="en-US" altLang="zh-CN"/>
              <a:t>( 2</a:t>
            </a:r>
            <a:r>
              <a:rPr lang="zh-CN" altLang="zh-CN"/>
              <a:t>的</a:t>
            </a:r>
            <a:r>
              <a:rPr lang="en-US" altLang="zh-CN"/>
              <a:t>14</a:t>
            </a:r>
            <a:r>
              <a:rPr lang="zh-CN" altLang="en-US"/>
              <a:t>次方</a:t>
            </a:r>
            <a:r>
              <a:rPr lang="en-US" altLang="zh-CN"/>
              <a:t>-1</a:t>
            </a:r>
            <a:r>
              <a:rPr lang="en-US" altLang="zh-CN"/>
              <a:t> </a:t>
            </a:r>
            <a:r>
              <a:rPr lang="zh-CN" altLang="zh-CN"/>
              <a:t>个公司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zh-CN"/>
              <a:t>范围   </a:t>
            </a:r>
            <a:r>
              <a:rPr lang="en-US" altLang="zh-CN"/>
              <a:t>128.0.0.1到191.255.255.254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382385" y="3486785"/>
            <a:ext cx="52260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 </a:t>
            </a:r>
            <a:r>
              <a:rPr lang="zh-CN" altLang="zh-CN" b="1">
                <a:solidFill>
                  <a:srgbClr val="FF0000"/>
                </a:solidFill>
              </a:rPr>
              <a:t>类</a:t>
            </a:r>
            <a:r>
              <a:rPr lang="en-US" altLang="zh-CN"/>
              <a:t>: 24</a:t>
            </a:r>
            <a:r>
              <a:rPr lang="zh-CN" altLang="zh-CN"/>
              <a:t>位网络地址 </a:t>
            </a:r>
            <a:r>
              <a:rPr lang="en-US"/>
              <a:t>8</a:t>
            </a:r>
            <a:r>
              <a:rPr lang="zh-CN" altLang="en-US"/>
              <a:t>位主机地址</a:t>
            </a:r>
            <a:endParaRPr lang="zh-CN" altLang="en-US"/>
          </a:p>
          <a:p>
            <a:r>
              <a:rPr lang="zh-CN" altLang="en-US"/>
              <a:t>  最高</a:t>
            </a:r>
            <a:r>
              <a:rPr lang="en-US" altLang="zh-CN"/>
              <a:t>3</a:t>
            </a:r>
            <a:r>
              <a:rPr lang="zh-CN" altLang="en-US"/>
              <a:t>位</a:t>
            </a:r>
            <a:r>
              <a:rPr lang="en-US" altLang="zh-CN"/>
              <a:t>(bit23,bit22,bit21 ---&gt;110)</a:t>
            </a:r>
            <a:endParaRPr lang="en-US" altLang="zh-CN"/>
          </a:p>
          <a:p>
            <a:r>
              <a:rPr lang="en-US" altLang="zh-CN"/>
              <a:t>   C</a:t>
            </a:r>
            <a:r>
              <a:rPr lang="zh-CN" altLang="en-US"/>
              <a:t>类地址只能分配给</a:t>
            </a:r>
            <a:r>
              <a:rPr lang="en-US" altLang="zh-CN"/>
              <a:t>( 2</a:t>
            </a:r>
            <a:r>
              <a:rPr lang="zh-CN" altLang="zh-CN"/>
              <a:t>的</a:t>
            </a:r>
            <a:r>
              <a:rPr lang="en-US" altLang="zh-CN"/>
              <a:t>22</a:t>
            </a:r>
            <a:r>
              <a:rPr lang="zh-CN" altLang="en-US"/>
              <a:t>次方</a:t>
            </a:r>
            <a:r>
              <a:rPr lang="en-US" altLang="zh-CN"/>
              <a:t>-1</a:t>
            </a:r>
            <a:r>
              <a:rPr lang="en-US" altLang="zh-CN"/>
              <a:t> </a:t>
            </a:r>
            <a:r>
              <a:rPr lang="zh-CN" altLang="zh-CN"/>
              <a:t>个公司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C</a:t>
            </a:r>
            <a:r>
              <a:rPr lang="zh-CN" altLang="en-US"/>
              <a:t>类地址主机最多有多少个？</a:t>
            </a:r>
            <a:r>
              <a:rPr lang="en-US" altLang="zh-CN"/>
              <a:t>(</a:t>
            </a:r>
            <a:r>
              <a:rPr lang="zh-CN" altLang="zh-CN"/>
              <a:t>去掉</a:t>
            </a:r>
            <a:r>
              <a:rPr lang="en-US" altLang="zh-CN"/>
              <a:t>0 </a:t>
            </a:r>
            <a:r>
              <a:rPr lang="zh-CN" altLang="en-US"/>
              <a:t>和 </a:t>
            </a:r>
            <a:r>
              <a:rPr lang="en-US" altLang="zh-CN"/>
              <a:t>255    254  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zh-CN"/>
              <a:t>范围 192.0.0.1到223.255.255.254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458585" y="5067935"/>
            <a:ext cx="445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D </a:t>
            </a:r>
            <a:r>
              <a:rPr lang="zh-CN" altLang="zh-CN" b="1">
                <a:solidFill>
                  <a:srgbClr val="FF0000"/>
                </a:solidFill>
              </a:rPr>
              <a:t>类</a:t>
            </a:r>
            <a:r>
              <a:rPr lang="en-US" altLang="zh-CN"/>
              <a:t>:  </a:t>
            </a:r>
            <a:r>
              <a:rPr lang="zh-CN" altLang="zh-CN"/>
              <a:t>专门用于 多播</a:t>
            </a:r>
            <a:r>
              <a:rPr lang="en-US" altLang="zh-CN"/>
              <a:t>(</a:t>
            </a:r>
            <a:r>
              <a:rPr lang="zh-CN" altLang="en-US"/>
              <a:t>组播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224.0.0.1 - 239.255.255.254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694170" y="5845175"/>
            <a:ext cx="470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zh-CN" altLang="zh-CN"/>
              <a:t>网络地址和主机地址都不能全是</a:t>
            </a:r>
            <a:r>
              <a:rPr lang="en-US" altLang="zh-CN"/>
              <a:t>0 </a:t>
            </a:r>
            <a:r>
              <a:rPr lang="zh-CN" altLang="en-US"/>
              <a:t>和全是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7545" y="89535"/>
            <a:ext cx="10681335" cy="416560"/>
          </a:xfrm>
        </p:spPr>
        <p:txBody>
          <a:bodyPr/>
          <a:p>
            <a:r>
              <a:rPr lang="zh-CN" altLang="en-US"/>
              <a:t>当访问一个网页时数据 经过的硬件设备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22985" y="640080"/>
            <a:ext cx="4662805" cy="28149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16990" y="934085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98395" y="944880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469640" y="934085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530725" y="944880"/>
            <a:ext cx="7035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50515" y="2677795"/>
            <a:ext cx="2488565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交换机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6" idx="2"/>
          </p:cNvCxnSpPr>
          <p:nvPr/>
        </p:nvCxnSpPr>
        <p:spPr>
          <a:xfrm>
            <a:off x="1668780" y="1606550"/>
            <a:ext cx="141224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</p:cNvCxnSpPr>
          <p:nvPr/>
        </p:nvCxnSpPr>
        <p:spPr>
          <a:xfrm>
            <a:off x="2750185" y="1617345"/>
            <a:ext cx="603885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3821430" y="1606550"/>
            <a:ext cx="15875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</p:cNvCxnSpPr>
          <p:nvPr/>
        </p:nvCxnSpPr>
        <p:spPr>
          <a:xfrm flipH="1">
            <a:off x="4331335" y="1617345"/>
            <a:ext cx="551180" cy="99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66140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路由器</a:t>
            </a:r>
            <a:r>
              <a:rPr lang="en-US" altLang="zh-CN"/>
              <a:t>(</a:t>
            </a:r>
            <a:r>
              <a:rPr lang="zh-CN" altLang="en-US"/>
              <a:t>机房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3" idx="2"/>
            <a:endCxn id="18" idx="0"/>
          </p:cNvCxnSpPr>
          <p:nvPr/>
        </p:nvCxnSpPr>
        <p:spPr>
          <a:xfrm flipH="1">
            <a:off x="2052955" y="3275965"/>
            <a:ext cx="2042160" cy="95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32560" y="300291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3"/>
            <a:endCxn id="22" idx="1"/>
          </p:cNvCxnSpPr>
          <p:nvPr/>
        </p:nvCxnSpPr>
        <p:spPr>
          <a:xfrm>
            <a:off x="3239135" y="4599305"/>
            <a:ext cx="934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173220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沈河区路由器</a:t>
            </a:r>
            <a:endParaRPr lang="zh-CN" altLang="zh-CN"/>
          </a:p>
        </p:txBody>
      </p:sp>
      <p:cxnSp>
        <p:nvCxnSpPr>
          <p:cNvPr id="23" name="直接箭头连接符 22"/>
          <p:cNvCxnSpPr>
            <a:endCxn id="24" idx="1"/>
          </p:cNvCxnSpPr>
          <p:nvPr/>
        </p:nvCxnSpPr>
        <p:spPr>
          <a:xfrm>
            <a:off x="6211570" y="4599305"/>
            <a:ext cx="934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45655" y="423164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沈阳市路由器</a:t>
            </a:r>
            <a:endParaRPr lang="zh-CN" altLang="zh-CN"/>
          </a:p>
        </p:txBody>
      </p:sp>
      <p:sp>
        <p:nvSpPr>
          <p:cNvPr id="25" name="矩形 24"/>
          <p:cNvSpPr/>
          <p:nvPr/>
        </p:nvSpPr>
        <p:spPr>
          <a:xfrm>
            <a:off x="7145655" y="312039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青岛市路由器</a:t>
            </a:r>
            <a:endParaRPr lang="zh-CN" altLang="zh-CN"/>
          </a:p>
        </p:txBody>
      </p:sp>
      <p:cxnSp>
        <p:nvCxnSpPr>
          <p:cNvPr id="26" name="直接箭头连接符 25"/>
          <p:cNvCxnSpPr>
            <a:stCxn id="24" idx="0"/>
            <a:endCxn id="25" idx="2"/>
          </p:cNvCxnSpPr>
          <p:nvPr/>
        </p:nvCxnSpPr>
        <p:spPr>
          <a:xfrm flipV="1">
            <a:off x="8332470" y="3855720"/>
            <a:ext cx="0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145655" y="1954530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北京市路由器</a:t>
            </a:r>
            <a:endParaRPr lang="zh-CN" altLang="zh-CN"/>
          </a:p>
        </p:txBody>
      </p:sp>
      <p:sp>
        <p:nvSpPr>
          <p:cNvPr id="28" name="矩形 27"/>
          <p:cNvSpPr/>
          <p:nvPr/>
        </p:nvSpPr>
        <p:spPr>
          <a:xfrm>
            <a:off x="7145655" y="796925"/>
            <a:ext cx="237299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深圳市路由器</a:t>
            </a:r>
            <a:endParaRPr lang="zh-CN" altLang="zh-CN"/>
          </a:p>
        </p:txBody>
      </p:sp>
      <p:cxnSp>
        <p:nvCxnSpPr>
          <p:cNvPr id="29" name="直接箭头连接符 28"/>
          <p:cNvCxnSpPr>
            <a:stCxn id="25" idx="0"/>
            <a:endCxn id="27" idx="2"/>
          </p:cNvCxnSpPr>
          <p:nvPr/>
        </p:nvCxnSpPr>
        <p:spPr>
          <a:xfrm flipV="1">
            <a:off x="8332470" y="2689860"/>
            <a:ext cx="0" cy="4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0"/>
            <a:endCxn id="28" idx="2"/>
          </p:cNvCxnSpPr>
          <p:nvPr/>
        </p:nvCxnSpPr>
        <p:spPr>
          <a:xfrm flipV="1">
            <a:off x="8332470" y="1532255"/>
            <a:ext cx="0" cy="42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92335" y="796925"/>
            <a:ext cx="2089785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腾讯服务器</a:t>
            </a:r>
            <a:endParaRPr lang="zh-CN" altLang="zh-CN"/>
          </a:p>
        </p:txBody>
      </p:sp>
      <p:cxnSp>
        <p:nvCxnSpPr>
          <p:cNvPr id="32" name="直接箭头连接符 31"/>
          <p:cNvCxnSpPr>
            <a:stCxn id="28" idx="3"/>
            <a:endCxn id="31" idx="1"/>
          </p:cNvCxnSpPr>
          <p:nvPr/>
        </p:nvCxnSpPr>
        <p:spPr>
          <a:xfrm>
            <a:off x="9518650" y="1164590"/>
            <a:ext cx="2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98395" y="5101590"/>
            <a:ext cx="6396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www.qq.com   </a:t>
            </a:r>
            <a:r>
              <a:rPr lang="zh-CN" altLang="en-US"/>
              <a:t>（</a:t>
            </a:r>
            <a:r>
              <a:rPr lang="en-US" altLang="zh-CN"/>
              <a:t>ttl      49</a:t>
            </a:r>
            <a:r>
              <a:rPr lang="zh-CN" altLang="en-US"/>
              <a:t>）   表示经过了</a:t>
            </a:r>
            <a:r>
              <a:rPr lang="en-US" altLang="zh-CN"/>
              <a:t>(64 - 55)    9</a:t>
            </a:r>
            <a:r>
              <a:rPr lang="zh-CN" altLang="zh-CN"/>
              <a:t>个路由</a:t>
            </a:r>
            <a:endParaRPr lang="zh-CN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398395" y="5509895"/>
            <a:ext cx="676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www.163.com   </a:t>
            </a:r>
            <a:r>
              <a:rPr lang="zh-CN" altLang="en-US"/>
              <a:t>（</a:t>
            </a:r>
            <a:r>
              <a:rPr lang="en-US" altLang="zh-CN"/>
              <a:t>ttl     55</a:t>
            </a:r>
            <a:r>
              <a:rPr lang="zh-CN" altLang="en-US"/>
              <a:t>）   表示经过了</a:t>
            </a:r>
            <a:r>
              <a:rPr lang="en-US" altLang="zh-CN"/>
              <a:t>(64 - 55)    9</a:t>
            </a:r>
            <a:r>
              <a:rPr lang="zh-CN" altLang="zh-CN"/>
              <a:t>个路由</a:t>
            </a:r>
            <a:endParaRPr lang="zh-CN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398395" y="5963920"/>
            <a:ext cx="673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ping www.baidu.com   </a:t>
            </a:r>
            <a:r>
              <a:rPr lang="zh-CN" altLang="en-US"/>
              <a:t>（</a:t>
            </a:r>
            <a:r>
              <a:rPr lang="en-US" altLang="zh-CN"/>
              <a:t>ttl     53</a:t>
            </a:r>
            <a:r>
              <a:rPr lang="zh-CN" altLang="en-US"/>
              <a:t>）   表示经过了</a:t>
            </a:r>
            <a:r>
              <a:rPr lang="en-US" altLang="zh-CN"/>
              <a:t>(64 - 54)    10</a:t>
            </a:r>
            <a:r>
              <a:rPr lang="zh-CN" altLang="zh-CN"/>
              <a:t>个路由</a:t>
            </a:r>
            <a:endParaRPr lang="zh-CN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OSI 7</a:t>
            </a:r>
            <a:r>
              <a:rPr altLang="zh-CN"/>
              <a:t>层模型</a:t>
            </a:r>
            <a:endParaRPr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0484" name="Group 3"/>
          <p:cNvGrpSpPr/>
          <p:nvPr/>
        </p:nvGrpSpPr>
        <p:grpSpPr>
          <a:xfrm>
            <a:off x="2424113" y="1379538"/>
            <a:ext cx="1066800" cy="4343400"/>
            <a:chOff x="720" y="1008"/>
            <a:chExt cx="672" cy="2736"/>
          </a:xfrm>
        </p:grpSpPr>
        <p:sp>
          <p:nvSpPr>
            <p:cNvPr id="20507" name="Rectangle 4"/>
            <p:cNvSpPr/>
            <p:nvPr/>
          </p:nvSpPr>
          <p:spPr>
            <a:xfrm>
              <a:off x="720" y="1008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应用层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08" name="Rectangle 5"/>
            <p:cNvSpPr/>
            <p:nvPr/>
          </p:nvSpPr>
          <p:spPr>
            <a:xfrm>
              <a:off x="720" y="1392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表示层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09" name="Rectangle 6"/>
            <p:cNvSpPr/>
            <p:nvPr/>
          </p:nvSpPr>
          <p:spPr>
            <a:xfrm>
              <a:off x="720" y="1824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会话层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0" name="Rectangle 7"/>
            <p:cNvSpPr/>
            <p:nvPr/>
          </p:nvSpPr>
          <p:spPr>
            <a:xfrm>
              <a:off x="720" y="22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传输层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1" name="Rectangle 8"/>
            <p:cNvSpPr/>
            <p:nvPr/>
          </p:nvSpPr>
          <p:spPr>
            <a:xfrm>
              <a:off x="720" y="2688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网络层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2" name="Rectangle 9"/>
            <p:cNvSpPr/>
            <p:nvPr/>
          </p:nvSpPr>
          <p:spPr>
            <a:xfrm>
              <a:off x="720" y="3120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链路层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20513" name="Rectangle 10"/>
            <p:cNvSpPr/>
            <p:nvPr/>
          </p:nvSpPr>
          <p:spPr>
            <a:xfrm>
              <a:off x="720" y="3504"/>
              <a:ext cx="672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charset="0"/>
                </a:rPr>
                <a:t>物理层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sp>
        <p:nvSpPr>
          <p:cNvPr id="20485" name="Line 11"/>
          <p:cNvSpPr/>
          <p:nvPr/>
        </p:nvSpPr>
        <p:spPr>
          <a:xfrm>
            <a:off x="2119313" y="4198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6" name="Line 12"/>
          <p:cNvSpPr/>
          <p:nvPr/>
        </p:nvSpPr>
        <p:spPr>
          <a:xfrm>
            <a:off x="2119313" y="28273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7" name="Line 13"/>
          <p:cNvSpPr/>
          <p:nvPr/>
        </p:nvSpPr>
        <p:spPr>
          <a:xfrm>
            <a:off x="2119313" y="21415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8" name="Line 14"/>
          <p:cNvSpPr/>
          <p:nvPr/>
        </p:nvSpPr>
        <p:spPr>
          <a:xfrm>
            <a:off x="2119313" y="55705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9" name="Line 15"/>
          <p:cNvSpPr/>
          <p:nvPr/>
        </p:nvSpPr>
        <p:spPr>
          <a:xfrm>
            <a:off x="2119313" y="35893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0" name="Line 16"/>
          <p:cNvSpPr/>
          <p:nvPr/>
        </p:nvSpPr>
        <p:spPr>
          <a:xfrm>
            <a:off x="2119313" y="4960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1" name="Line 17"/>
          <p:cNvSpPr/>
          <p:nvPr/>
        </p:nvSpPr>
        <p:spPr>
          <a:xfrm>
            <a:off x="2119313" y="15319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2" name="Rectangle 18"/>
          <p:cNvSpPr/>
          <p:nvPr/>
        </p:nvSpPr>
        <p:spPr>
          <a:xfrm>
            <a:off x="1357313" y="4046538"/>
            <a:ext cx="685800" cy="16764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通信</a:t>
            </a:r>
            <a:endParaRPr lang="zh-CN" altLang="en-US" dirty="0">
              <a:latin typeface="Times New Roman" panose="02020603050405020304" charset="0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</a:rPr>
              <a:t>子网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3" name="Rectangle 19"/>
          <p:cNvSpPr/>
          <p:nvPr/>
        </p:nvSpPr>
        <p:spPr>
          <a:xfrm>
            <a:off x="1204913" y="3360738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面向通信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4" name="Rectangle 20"/>
          <p:cNvSpPr/>
          <p:nvPr/>
        </p:nvSpPr>
        <p:spPr>
          <a:xfrm>
            <a:off x="1433513" y="1989138"/>
            <a:ext cx="685800" cy="99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</a:t>
            </a:r>
            <a:endParaRPr lang="zh-CN" altLang="en-US" dirty="0">
              <a:latin typeface="Times New Roman" panose="02020603050405020304" charset="0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</a:rPr>
              <a:t>服务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5" name="Rectangle 21"/>
          <p:cNvSpPr/>
          <p:nvPr/>
        </p:nvSpPr>
        <p:spPr>
          <a:xfrm>
            <a:off x="1204913" y="1303338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面向应用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496" name="Line 22"/>
          <p:cNvSpPr/>
          <p:nvPr/>
        </p:nvSpPr>
        <p:spPr>
          <a:xfrm>
            <a:off x="2271713" y="1227138"/>
            <a:ext cx="0" cy="46482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7" name="Line 23"/>
          <p:cNvSpPr/>
          <p:nvPr/>
        </p:nvSpPr>
        <p:spPr>
          <a:xfrm>
            <a:off x="3643313" y="1227138"/>
            <a:ext cx="0" cy="46482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8" name="Line 24"/>
          <p:cNvSpPr/>
          <p:nvPr/>
        </p:nvSpPr>
        <p:spPr>
          <a:xfrm>
            <a:off x="2271713" y="5799138"/>
            <a:ext cx="13716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9" name="Line 25"/>
          <p:cNvSpPr/>
          <p:nvPr/>
        </p:nvSpPr>
        <p:spPr>
          <a:xfrm>
            <a:off x="2271713" y="1227138"/>
            <a:ext cx="13716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500" name="Text Box 26"/>
          <p:cNvSpPr txBox="1"/>
          <p:nvPr/>
        </p:nvSpPr>
        <p:spPr>
          <a:xfrm>
            <a:off x="3779838" y="1341438"/>
            <a:ext cx="3384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应用程序：</a:t>
            </a:r>
            <a:r>
              <a:rPr lang="en-US" altLang="zh-CN" dirty="0">
                <a:latin typeface="Times New Roman" panose="02020603050405020304" charset="0"/>
              </a:rPr>
              <a:t>FTP</a:t>
            </a:r>
            <a:r>
              <a:rPr lang="zh-CN" altLang="en-US" dirty="0">
                <a:latin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</a:rPr>
              <a:t>E-mail</a:t>
            </a:r>
            <a:r>
              <a:rPr lang="zh-CN" altLang="en-US" dirty="0">
                <a:latin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</a:rPr>
              <a:t>Telnet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0501" name="Text Box 27"/>
          <p:cNvSpPr txBox="1"/>
          <p:nvPr/>
        </p:nvSpPr>
        <p:spPr>
          <a:xfrm>
            <a:off x="3779838" y="2027238"/>
            <a:ext cx="3219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数据格式定义、数据转换</a:t>
            </a:r>
            <a:r>
              <a:rPr lang="en-US" altLang="zh-CN" dirty="0">
                <a:latin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</a:rPr>
              <a:t>加密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2" name="Text Box 28"/>
          <p:cNvSpPr txBox="1"/>
          <p:nvPr/>
        </p:nvSpPr>
        <p:spPr>
          <a:xfrm>
            <a:off x="3810000" y="2743200"/>
            <a:ext cx="50482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建立通信进程的逻辑名字与物理名字之间的联系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03" name="Text Box 29"/>
          <p:cNvSpPr txBox="1"/>
          <p:nvPr/>
        </p:nvSpPr>
        <p:spPr>
          <a:xfrm>
            <a:off x="3779838" y="3322638"/>
            <a:ext cx="50482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差错处理</a:t>
            </a:r>
            <a:r>
              <a:rPr lang="en-US" altLang="zh-CN" dirty="0">
                <a:latin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</a:rPr>
              <a:t>恢复，流量控制，提供可靠的数据传输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4" name="Text Box 30"/>
          <p:cNvSpPr txBox="1"/>
          <p:nvPr/>
        </p:nvSpPr>
        <p:spPr>
          <a:xfrm>
            <a:off x="3779838" y="3992563"/>
            <a:ext cx="2241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数据分组、路由选择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5" name="Text Box 31"/>
          <p:cNvSpPr txBox="1"/>
          <p:nvPr/>
        </p:nvSpPr>
        <p:spPr>
          <a:xfrm>
            <a:off x="3805238" y="4754563"/>
            <a:ext cx="2927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数据组成可发送、接收的帧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20506" name="Text Box 32"/>
          <p:cNvSpPr txBox="1"/>
          <p:nvPr/>
        </p:nvSpPr>
        <p:spPr>
          <a:xfrm>
            <a:off x="3779838" y="5364163"/>
            <a:ext cx="4070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charset="0"/>
              </a:rPr>
              <a:t>传输物理信号、接口、信号形式、速率</a:t>
            </a:r>
            <a:endParaRPr lang="zh-CN" alt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588010"/>
          </a:xfrm>
        </p:spPr>
        <p:txBody>
          <a:bodyPr/>
          <a:p>
            <a:r>
              <a:rPr lang="en-US" altLang="zh-CN">
                <a:latin typeface="微软雅黑" panose="020B0503020204020204" pitchFamily="34" charset="-122"/>
                <a:cs typeface="+mj-lt"/>
              </a:rPr>
              <a:t>tcp/ip  </a:t>
            </a:r>
            <a:r>
              <a:rPr altLang="zh-CN">
                <a:latin typeface="微软雅黑" panose="020B0503020204020204" pitchFamily="34" charset="-122"/>
                <a:cs typeface="+mj-lt"/>
              </a:rPr>
              <a:t>协议层次关系</a:t>
            </a:r>
            <a:endParaRPr altLang="zh-CN">
              <a:latin typeface="微软雅黑" panose="020B0503020204020204" pitchFamily="34" charset="-122"/>
              <a:cs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83840" y="161988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 ftp  dns  dhcp 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766695" y="2642870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    udp   icmp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783840" y="361378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783840" y="4576445"/>
            <a:ext cx="424815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13295" y="1687830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应用层</a:t>
            </a:r>
            <a:r>
              <a:rPr lang="en-US" altLang="zh-CN"/>
              <a:t>(</a:t>
            </a:r>
            <a:r>
              <a:rPr lang="zh-CN" altLang="zh-CN"/>
              <a:t>应用层程序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270750" y="271081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传输层</a:t>
            </a:r>
            <a:r>
              <a:rPr lang="en-US" altLang="zh-CN"/>
              <a:t>(</a:t>
            </a:r>
            <a:r>
              <a:rPr lang="zh-CN" altLang="zh-CN"/>
              <a:t>传输数据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13295" y="368173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网络层</a:t>
            </a:r>
            <a:r>
              <a:rPr lang="en-US" altLang="zh-CN"/>
              <a:t>(</a:t>
            </a:r>
            <a:r>
              <a:rPr lang="zh-CN" altLang="en-US"/>
              <a:t>路由寻址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313295" y="464439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>
                <a:sym typeface="+mn-ea"/>
              </a:rPr>
              <a:t>网络接口层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数据链路层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905375" y="412115"/>
            <a:ext cx="4011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tcp   udp   http   ip   icmp   ftp   dns   dhcp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269105" y="2010410"/>
            <a:ext cx="26670" cy="842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67530" y="2036445"/>
            <a:ext cx="280035" cy="816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944110" y="2010410"/>
            <a:ext cx="81280" cy="770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944110" y="2078990"/>
            <a:ext cx="596900" cy="701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0"/>
          </p:cNvCxnSpPr>
          <p:nvPr/>
        </p:nvCxnSpPr>
        <p:spPr>
          <a:xfrm>
            <a:off x="4776470" y="3153410"/>
            <a:ext cx="131445" cy="460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</p:cNvCxnSpPr>
          <p:nvPr/>
        </p:nvCxnSpPr>
        <p:spPr>
          <a:xfrm>
            <a:off x="4907915" y="4117975"/>
            <a:ext cx="36195" cy="391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10128250" y="1628775"/>
            <a:ext cx="360045" cy="2376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458450" y="2467610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软件层次上的协议</a:t>
            </a:r>
            <a:endParaRPr lang="zh-CN" altLang="en-US"/>
          </a:p>
          <a:p>
            <a:r>
              <a:rPr lang="zh-CN" altLang="en-US"/>
              <a:t>和硬件</a:t>
            </a:r>
            <a:endParaRPr lang="zh-CN" altLang="en-US"/>
          </a:p>
          <a:p>
            <a:r>
              <a:rPr lang="zh-CN" altLang="en-US"/>
              <a:t>传输介质无关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32060" y="461454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这一层是不同的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为什么使用不同介质传输数据我们看到的网页信息是一样的？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09420" y="1332230"/>
            <a:ext cx="2604770" cy="282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腾讯服务器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9156065" y="4157345"/>
            <a:ext cx="1533525" cy="1922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60230" y="625792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PC</a:t>
            </a:r>
            <a:r>
              <a:rPr lang="zh-CN" altLang="en-US"/>
              <a:t>机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826125" y="2708275"/>
            <a:ext cx="1512570" cy="26365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路由器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7359650" y="4934585"/>
            <a:ext cx="1827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863840" y="44729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有线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187180" y="1006475"/>
            <a:ext cx="1533525" cy="1922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81820" y="30022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笔记本</a:t>
            </a: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7674610" y="1689735"/>
            <a:ext cx="567055" cy="36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716520" y="2014855"/>
            <a:ext cx="441325" cy="13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569835" y="2141220"/>
            <a:ext cx="546100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366260" y="3527425"/>
            <a:ext cx="140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639310" y="36322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光纤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9940" y="128841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wifi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803515" y="39198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以太网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数据发送过程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07935" y="98044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16190" y="166814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978900" y="1700530"/>
            <a:ext cx="137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应用层</a:t>
            </a:r>
            <a:r>
              <a:rPr lang="en-US" altLang="zh-CN"/>
              <a:t>(http)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55410" y="166878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16190" y="244983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978900" y="248221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传输层</a:t>
            </a:r>
            <a:r>
              <a:rPr lang="en-US" altLang="zh-CN"/>
              <a:t>(tcp)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455410" y="245046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02885" y="244983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017000" y="3244850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网络层</a:t>
            </a:r>
            <a:r>
              <a:rPr lang="en-US" altLang="zh-CN"/>
              <a:t>(ip)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607935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447155" y="318135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4630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50360" y="318071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17000" y="399224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网络接口层</a:t>
            </a:r>
            <a:r>
              <a:rPr lang="en-US" altLang="zh-CN"/>
              <a:t>(</a:t>
            </a:r>
            <a:r>
              <a:rPr lang="zh-CN" altLang="en-US"/>
              <a:t>以太网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6079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447155" y="3928745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9463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50360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头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97835" y="3928110"/>
            <a:ext cx="115252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以太网头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588250" y="48704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5byte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995045" y="4653280"/>
            <a:ext cx="1064577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78625" y="475996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105byte</a:t>
            </a:r>
            <a:endParaRPr lang="en-US" altLang="zh-CN"/>
          </a:p>
        </p:txBody>
      </p:sp>
      <p:sp>
        <p:nvSpPr>
          <p:cNvPr id="28" name="标题 3"/>
          <p:cNvSpPr>
            <a:spLocks noGrp="1"/>
          </p:cNvSpPr>
          <p:nvPr/>
        </p:nvSpPr>
        <p:spPr>
          <a:xfrm>
            <a:off x="755650" y="5786755"/>
            <a:ext cx="10681335" cy="41656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数据接收过程   正好相反</a:t>
            </a:r>
            <a:r>
              <a:rPr lang="en-US" altLang="zh-CN"/>
              <a:t>(</a:t>
            </a:r>
            <a:r>
              <a:t>层层去头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大小端模式内存数据排列</a:t>
            </a:r>
            <a:endParaRPr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26000" y="515620"/>
            <a:ext cx="332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小端序</a:t>
            </a:r>
            <a:r>
              <a:rPr lang="en-US" altLang="zh-CN"/>
              <a:t>:</a:t>
            </a:r>
            <a:r>
              <a:rPr lang="zh-CN" altLang="en-US"/>
              <a:t>高位数据存在高地址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4720" y="13741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0x12345678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127760" y="1689735"/>
            <a:ext cx="25400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41680" y="213296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高位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41500" y="213296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低位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51685" y="1681480"/>
            <a:ext cx="155575" cy="37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63975" y="1844675"/>
            <a:ext cx="1440180" cy="39604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63975" y="220218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12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63975" y="263398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863975" y="308102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863975" y="3510915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81580" y="5532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00000000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928620" y="1476375"/>
            <a:ext cx="1599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ffffffff(</a:t>
            </a:r>
            <a:r>
              <a:rPr lang="zh-CN" altLang="en-US"/>
              <a:t>高地址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863975" y="60471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小端续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44865" y="1689735"/>
            <a:ext cx="1440180" cy="39604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44865" y="204724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78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444865" y="247904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444865" y="2926080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8444865" y="3355975"/>
            <a:ext cx="14401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062470" y="53778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00000000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509510" y="1321435"/>
            <a:ext cx="1599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ffffffff(</a:t>
            </a:r>
            <a:r>
              <a:rPr lang="zh-CN" altLang="en-US"/>
              <a:t>高地址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8444865" y="58921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大端序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华清远见PPT模板（宽屏）-华清远见教育集团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5765</Words>
  <Application>WPS 演示</Application>
  <PresentationFormat>自定义</PresentationFormat>
  <Paragraphs>838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宋体</vt:lpstr>
      <vt:lpstr>Wingdings</vt:lpstr>
      <vt:lpstr>华文细黑</vt:lpstr>
      <vt:lpstr>微软雅黑</vt:lpstr>
      <vt:lpstr>Calibri</vt:lpstr>
      <vt:lpstr>Wingdings 3</vt:lpstr>
      <vt:lpstr>黑体</vt:lpstr>
      <vt:lpstr>Times New Roman</vt:lpstr>
      <vt:lpstr>Arial Unicode MS</vt:lpstr>
      <vt:lpstr>1_华清远见PPT模板（宽屏）-华清远见教育集团</vt:lpstr>
      <vt:lpstr>Paint.Picture</vt:lpstr>
      <vt:lpstr>2003班网络编程</vt:lpstr>
      <vt:lpstr>物联网仓储系统      自定义协议</vt:lpstr>
      <vt:lpstr>协议2(Modbus) </vt:lpstr>
      <vt:lpstr>当访问一个网页时数据 经过的硬件设备</vt:lpstr>
      <vt:lpstr>OSI 7层模型</vt:lpstr>
      <vt:lpstr>tcp/ip  协议层次关系</vt:lpstr>
      <vt:lpstr>为什么使用不同介质传输数据我们看到的网页信息是一样的？</vt:lpstr>
      <vt:lpstr>数据发送过程</vt:lpstr>
      <vt:lpstr>大小端模式内存数据排列</vt:lpstr>
      <vt:lpstr>udp接收端流程</vt:lpstr>
      <vt:lpstr>udp发送端流程 </vt:lpstr>
      <vt:lpstr>htonl 的实现</vt:lpstr>
      <vt:lpstr>练习：双人聊天</vt:lpstr>
      <vt:lpstr>作业：局域网多人聊天程序</vt:lpstr>
      <vt:lpstr>tcp服务器端流程</vt:lpstr>
      <vt:lpstr>一个服务器一个客户端</vt:lpstr>
      <vt:lpstr>一个服务器 多客户端</vt:lpstr>
      <vt:lpstr>并发服务器</vt:lpstr>
      <vt:lpstr>简易ftp服务器</vt:lpstr>
      <vt:lpstr>I/O多路复用(select)</vt:lpstr>
      <vt:lpstr>rd_fs</vt:lpstr>
      <vt:lpstr>select / poll /epoll 比较1</vt:lpstr>
      <vt:lpstr>select / poll /epoll 比较2 </vt:lpstr>
      <vt:lpstr>select / poll /epoll 比较3</vt:lpstr>
      <vt:lpstr>网络接口层接收数据过程</vt:lpstr>
      <vt:lpstr>IP包头</vt:lpstr>
      <vt:lpstr>UDP 包头</vt:lpstr>
      <vt:lpstr>TCP包头</vt:lpstr>
      <vt:lpstr>窗口大小</vt:lpstr>
      <vt:lpstr>tcp3次握手（讲解握手过程及 相对应的socket函数）</vt:lpstr>
      <vt:lpstr>TCP 3次握手</vt:lpstr>
      <vt:lpstr>TCP 4次挥手</vt:lpstr>
      <vt:lpstr>TCP 4次挥手</vt:lpstr>
      <vt:lpstr>TCP有限状态机</vt:lpstr>
      <vt:lpstr>3次握手和状态图关系</vt:lpstr>
      <vt:lpstr>4次断开和状态图关系</vt:lpstr>
      <vt:lpstr>网络属性设置</vt:lpstr>
      <vt:lpstr>网络属性说明</vt:lpstr>
      <vt:lpstr>ip地址分类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新教师培养</dc:title>
  <dc:creator>微软用户</dc:creator>
  <cp:lastModifiedBy>杨文刚</cp:lastModifiedBy>
  <cp:revision>227</cp:revision>
  <dcterms:created xsi:type="dcterms:W3CDTF">2011-03-09T06:34:00Z</dcterms:created>
  <dcterms:modified xsi:type="dcterms:W3CDTF">2020-02-14T06:09:35Z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