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47" r:id="rId4"/>
    <p:sldId id="346" r:id="rId5"/>
    <p:sldId id="345" r:id="rId6"/>
    <p:sldId id="349" r:id="rId7"/>
    <p:sldId id="350" r:id="rId8"/>
    <p:sldId id="348" r:id="rId9"/>
    <p:sldId id="344" r:id="rId10"/>
    <p:sldId id="35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9507de-7426-45d4-a69f-d859aa5d9232}">
          <p14:sldIdLst>
            <p14:sldId id="256"/>
            <p14:sldId id="347"/>
            <p14:sldId id="346"/>
            <p14:sldId id="345"/>
            <p14:sldId id="349"/>
            <p14:sldId id="350"/>
            <p14:sldId id="348"/>
            <p14:sldId id="344"/>
            <p14:sldId id="351"/>
          </p14:sldIdLst>
        </p14:section>
        <p14:section name="无标题节" id="{ee16834b-0a8a-466d-9a31-6632991b190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2759" autoAdjust="0"/>
  </p:normalViewPr>
  <p:slideViewPr>
    <p:cSldViewPr>
      <p:cViewPr varScale="1">
        <p:scale>
          <a:sx n="106" d="100"/>
          <a:sy n="106" d="100"/>
        </p:scale>
        <p:origin x="-504" y="-84"/>
      </p:cViewPr>
      <p:guideLst>
        <p:guide orient="horz" pos="214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7BC4-0389-4A0D-99E7-2C3B55F4F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F234-D9EF-4605-AA6D-FD33749BD3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animBg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  <a:endParaRPr lang="zh-CN" altLang="en-US" smtClean="0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方正兰亭粗黑_GBK" panose="02000000000000000000" charset="-122"/>
                <a:ea typeface="方正兰亭粗黑_GBK" panose="02000000000000000000" charset="-122"/>
                <a:sym typeface="方正兰亭粗黑_GBK" panose="02000000000000000000" charset="-122"/>
              </a:rPr>
              <a:t>VS</a:t>
            </a:r>
            <a:endParaRPr lang="en-US" sz="2800" b="1" dirty="0">
              <a:solidFill>
                <a:schemeClr val="bg1"/>
              </a:solidFill>
              <a:latin typeface="方正兰亭粗黑_GBK" panose="02000000000000000000" charset="-122"/>
              <a:ea typeface="方正兰亭粗黑_GBK" panose="02000000000000000000" charset="-122"/>
              <a:sym typeface="方正兰亭粗黑_GBK" panose="020000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47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粗黑_GBK" panose="02000000000000000000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376" y="2636912"/>
            <a:ext cx="7208854" cy="1066910"/>
          </a:xfrm>
        </p:spPr>
        <p:txBody>
          <a:bodyPr/>
          <a:lstStyle/>
          <a:p>
            <a:r>
              <a:rPr lang="en-US" altLang="zh-CN" sz="3600" dirty="0" smtClean="0"/>
              <a:t>2003</a:t>
            </a:r>
            <a:r>
              <a:rPr lang="zh-CN" altLang="en-US" sz="3600" dirty="0" smtClean="0"/>
              <a:t>班复习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>
          <a:xfrm>
            <a:off x="3791744" y="3501008"/>
            <a:ext cx="3840658" cy="960219"/>
          </a:xfrm>
        </p:spPr>
        <p:txBody>
          <a:bodyPr/>
          <a:lstStyle/>
          <a:p>
            <a:r>
              <a:rPr lang="zh-CN" altLang="en-US" dirty="0" smtClean="0"/>
              <a:t>杨文刚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 *s[] = {"yang", "li", "liu", "wang", "zhang"};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23592" y="1412776"/>
            <a:ext cx="1656184" cy="4176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28518" y="57111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3592" y="206084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char *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3592" y="2565321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*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3592" y="3069377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*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23591" y="3573433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*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23592" y="4077489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*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7968" y="530120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字符指针数组     </a:t>
            </a:r>
            <a:r>
              <a:rPr lang="en-US" altLang="zh-CN" smtClean="0"/>
              <a:t>sizeof(s</a:t>
            </a:r>
            <a:r>
              <a:rPr lang="en-US" altLang="zh-CN" dirty="0" smtClean="0"/>
              <a:t>)---</a:t>
            </a:r>
            <a:r>
              <a:rPr lang="en-US" altLang="zh-CN" dirty="0" smtClean="0">
                <a:sym typeface="Wingdings" panose="05000000000000000000" pitchFamily="2" charset="2"/>
              </a:rPr>
              <a:t>20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</p:cNvCxnSpPr>
          <p:nvPr/>
        </p:nvCxnSpPr>
        <p:spPr>
          <a:xfrm flipV="1">
            <a:off x="4079776" y="1916832"/>
            <a:ext cx="180020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07968" y="173216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"</a:t>
            </a:r>
            <a:r>
              <a:rPr lang="en-US" altLang="zh-CN" dirty="0"/>
              <a:t>yang", 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3"/>
          </p:cNvCxnSpPr>
          <p:nvPr/>
        </p:nvCxnSpPr>
        <p:spPr>
          <a:xfrm flipV="1">
            <a:off x="4079776" y="2763134"/>
            <a:ext cx="1800200" cy="5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800745" y="2578468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“li",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07968" y="3214064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“liu"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07968" y="3708157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“wang"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07968" y="4235876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“zhang"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079776" y="3321405"/>
            <a:ext cx="1656184" cy="7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079776" y="3825461"/>
            <a:ext cx="1656184" cy="6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9" idx="1"/>
          </p:cNvCxnSpPr>
          <p:nvPr/>
        </p:nvCxnSpPr>
        <p:spPr>
          <a:xfrm>
            <a:off x="4079776" y="4329517"/>
            <a:ext cx="1728192" cy="9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2144" y="141277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个字符串被放在常量区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硬链接 和 软</a:t>
            </a:r>
            <a:r>
              <a:rPr lang="zh-CN" altLang="en-US" dirty="0"/>
              <a:t>链</a:t>
            </a:r>
            <a:r>
              <a:rPr lang="zh-CN" altLang="en-US" dirty="0" smtClean="0"/>
              <a:t>接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3392" y="1412776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中每一个文件由两部分组成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节点域</a:t>
            </a:r>
            <a:r>
              <a:rPr lang="en-US" altLang="zh-CN" dirty="0" smtClean="0"/>
              <a:t>inode</a:t>
            </a:r>
            <a:r>
              <a:rPr lang="zh-CN" altLang="en-US" dirty="0" smtClean="0"/>
              <a:t>和数据域</a:t>
            </a:r>
            <a:r>
              <a:rPr lang="en-US" altLang="zh-CN" dirty="0" smtClean="0"/>
              <a:t>data)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143672" y="2060848"/>
            <a:ext cx="3960440" cy="36724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10134" y="2636912"/>
            <a:ext cx="2889922" cy="2664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663952" y="2204864"/>
            <a:ext cx="14401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7"/>
          </p:cNvCxnSpPr>
          <p:nvPr/>
        </p:nvCxnSpPr>
        <p:spPr>
          <a:xfrm flipH="1">
            <a:off x="6096000" y="2598660"/>
            <a:ext cx="428119" cy="32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168008" y="1988840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6233" y="1804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节点域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18041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600056" y="4149080"/>
            <a:ext cx="50405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5"/>
          </p:cNvCxnSpPr>
          <p:nvPr/>
        </p:nvCxnSpPr>
        <p:spPr>
          <a:xfrm>
            <a:off x="6168008" y="4941168"/>
            <a:ext cx="356111" cy="25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852084" y="4624917"/>
            <a:ext cx="912730" cy="244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64814" y="46844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数据域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807968" y="2761802"/>
            <a:ext cx="716151" cy="19226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7368" y="2492896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ln F1 F4(</a:t>
            </a:r>
            <a:r>
              <a:rPr lang="zh-CN" altLang="en-US" dirty="0" smtClean="0"/>
              <a:t>硬连接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于数据域的引用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99656" y="22048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F4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63752" y="2492896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59696" y="2996952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043772" y="3140968"/>
            <a:ext cx="2302291" cy="16060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35232" y="41490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F2</a:t>
            </a:r>
            <a:endParaRPr lang="zh-CN" altLang="en-US" dirty="0"/>
          </a:p>
        </p:txBody>
      </p:sp>
      <p:cxnSp>
        <p:nvCxnSpPr>
          <p:cNvPr id="35" name="直接连接符 34"/>
          <p:cNvCxnSpPr>
            <a:stCxn id="4" idx="2"/>
          </p:cNvCxnSpPr>
          <p:nvPr/>
        </p:nvCxnSpPr>
        <p:spPr>
          <a:xfrm flipV="1">
            <a:off x="3143672" y="3789040"/>
            <a:ext cx="56646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359696" y="4333746"/>
            <a:ext cx="350438" cy="29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3352" y="4250431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ln –s F1 F2(</a:t>
            </a:r>
            <a:r>
              <a:rPr lang="zh-CN" altLang="en-US" dirty="0" smtClean="0"/>
              <a:t>软连接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于数据域的引用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36654" y="4712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节点域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99383" y="5738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数据域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3863752" y="5053826"/>
            <a:ext cx="360040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583832" y="5301208"/>
            <a:ext cx="21602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2"/>
          </p:cNvCxnSpPr>
          <p:nvPr/>
        </p:nvCxnSpPr>
        <p:spPr>
          <a:xfrm>
            <a:off x="3710134" y="3969060"/>
            <a:ext cx="873698" cy="13321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583832" y="2708920"/>
            <a:ext cx="1296144" cy="2592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9496" y="1772816"/>
            <a:ext cx="2232248" cy="2880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3552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59496" y="234888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08168" y="4365104"/>
            <a:ext cx="2088232" cy="1728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20777" y="3861048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块设备 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字节和写</a:t>
            </a:r>
            <a:r>
              <a:rPr lang="en-US" altLang="zh-CN" dirty="0" smtClean="0"/>
              <a:t>512</a:t>
            </a:r>
            <a:r>
              <a:rPr lang="zh-CN" altLang="en-US" dirty="0" smtClean="0"/>
              <a:t>字节同样速度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83832" y="2564904"/>
            <a:ext cx="2016224" cy="1800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99856" y="198884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提速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0176" y="3491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91744" y="2564904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600056" y="3789040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5611" y="451795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缓冲区够</a:t>
            </a:r>
            <a:r>
              <a:rPr lang="en-US" altLang="zh-CN" dirty="0" smtClean="0"/>
              <a:t>512</a:t>
            </a:r>
            <a:r>
              <a:rPr lang="zh-CN" altLang="en-US" dirty="0" smtClean="0"/>
              <a:t>字节，整体写入文件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126876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数据域    指针域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指向同种类型的节点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5720" y="2276872"/>
            <a:ext cx="151216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3832" y="227687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7626" y="29249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数据域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4006207" y="3294276"/>
            <a:ext cx="1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7648" y="40770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一个变量、多个变量、结构体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5087888" y="25289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1984" y="242088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指针域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就是一个指针 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进程和线程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51405" y="1233805"/>
            <a:ext cx="1656080" cy="4094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99915" y="7124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fork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51405" y="1270000"/>
            <a:ext cx="16560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全局区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51405" y="2215515"/>
            <a:ext cx="16560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51405" y="3169920"/>
            <a:ext cx="16560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51405" y="4089400"/>
            <a:ext cx="1656080" cy="123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代码区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511675" y="2854325"/>
            <a:ext cx="100838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87135" y="1250950"/>
            <a:ext cx="1656080" cy="4094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87135" y="1287145"/>
            <a:ext cx="16560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全局区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87135" y="2223135"/>
            <a:ext cx="16560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87135" y="3187065"/>
            <a:ext cx="16560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87135" y="4106545"/>
            <a:ext cx="1656080" cy="123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代码区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32325" y="1797685"/>
            <a:ext cx="78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copy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279900" y="5602605"/>
            <a:ext cx="284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进程要新建整个内存空间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615430" y="77343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783205" y="781685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8476615" y="2251075"/>
            <a:ext cx="16560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996045" y="161671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0895330" y="161671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0444480" y="2223135"/>
            <a:ext cx="16560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</a:t>
            </a:r>
            <a:r>
              <a:rPr lang="zh-CN" altLang="en-US" dirty="0" smtClean="0"/>
              <a:t>表插入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15480" y="1484784"/>
            <a:ext cx="151216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23592" y="1484784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75720" y="1484784"/>
            <a:ext cx="151216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3832" y="1484784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35960" y="1484784"/>
            <a:ext cx="151216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44072" y="1484784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68208" y="1484784"/>
            <a:ext cx="151216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76320" y="1484784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71373" y="152078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47728" y="1527121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35960" y="1527121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12224" y="152078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82" y="1069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948046" y="2818112"/>
            <a:ext cx="151216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956158" y="281811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948046" y="2860449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58163" y="2443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24145" y="3933056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 smtClean="0"/>
              <a:t>找到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的前一个节点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/>
              <a:t>动</a:t>
            </a:r>
            <a:r>
              <a:rPr lang="zh-CN" altLang="en-US" dirty="0" smtClean="0"/>
              <a:t>态分配一个新节点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9416" y="2348880"/>
            <a:ext cx="6829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InsertLinkList(link_list_t *p,  int pos, x)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for(i = 0; i &lt; pos – 1; i++)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	p = p-&gt;next;</a:t>
            </a:r>
            <a:endParaRPr lang="en-US" altLang="zh-CN" dirty="0"/>
          </a:p>
          <a:p>
            <a:r>
              <a:rPr lang="en-US" altLang="zh-CN" dirty="0" smtClean="0"/>
              <a:t>	}</a:t>
            </a:r>
            <a:endParaRPr lang="en-US" altLang="zh-CN" dirty="0"/>
          </a:p>
          <a:p>
            <a:r>
              <a:rPr lang="en-US" altLang="zh-CN" dirty="0" smtClean="0"/>
              <a:t>	p----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要插入的位置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link_node_t *q = (</a:t>
            </a:r>
            <a:r>
              <a:rPr lang="en-US" altLang="zh-CN" dirty="0">
                <a:sym typeface="Wingdings" panose="05000000000000000000" pitchFamily="2" charset="2"/>
              </a:rPr>
              <a:t>link_node_t *</a:t>
            </a:r>
            <a:r>
              <a:rPr lang="en-US" altLang="zh-CN" dirty="0" smtClean="0">
                <a:sym typeface="Wingdings" panose="05000000000000000000" pitchFamily="2" charset="2"/>
              </a:rPr>
              <a:t>)malloc(sizeof(link_node_t));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q-&gt;data = x;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q-&gt;next = p-&gt;next;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p-&gt;next = q;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112224" y="2060848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1" idx="1"/>
          </p:cNvCxnSpPr>
          <p:nvPr/>
        </p:nvCxnSpPr>
        <p:spPr>
          <a:xfrm>
            <a:off x="6996100" y="2060848"/>
            <a:ext cx="62063" cy="566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下面二叉树，写出先续，中序，后续遍历</a:t>
            </a:r>
            <a:endParaRPr lang="zh-CN" altLang="en-US" dirty="0"/>
          </a:p>
        </p:txBody>
      </p:sp>
      <p:sp>
        <p:nvSpPr>
          <p:cNvPr id="5" name="页脚占位符 4"/>
          <p:cNvSpPr txBox="1">
            <a:spLocks noGrp="1" noChangeArrowheads="1"/>
          </p:cNvSpPr>
          <p:nvPr/>
        </p:nvSpPr>
        <p:spPr bwMode="auto"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Wingdings 3" panose="05040102010807070707" pitchFamily="18" charset="2"/>
              <a:buNone/>
            </a:pP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www.embedu.org</a:t>
            </a:r>
            <a:endParaRPr lang="en-US" altLang="zh-CN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3"/>
          <p:cNvGrpSpPr/>
          <p:nvPr/>
        </p:nvGrpSpPr>
        <p:grpSpPr bwMode="auto">
          <a:xfrm>
            <a:off x="837826" y="1344613"/>
            <a:ext cx="3657600" cy="4343400"/>
            <a:chOff x="0" y="0"/>
            <a:chExt cx="2304" cy="2736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768" y="0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 dirty="0">
                  <a:solidFill>
                    <a:srgbClr val="FF0000"/>
                  </a:solidFill>
                </a:rPr>
                <a:t>A</a:t>
              </a:r>
              <a:endParaRPr lang="en-US" altLang="zh-CN" sz="2800" dirty="0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0" y="57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 dirty="0"/>
                <a:t>B</a:t>
              </a:r>
              <a:endParaRPr lang="en-US" altLang="zh-CN" sz="2800" dirty="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432" y="115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44" y="177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/>
                <a:t>D</a:t>
              </a:r>
              <a:endParaRPr lang="en-US" altLang="zh-CN" sz="2800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536" y="57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 dirty="0">
                  <a:solidFill>
                    <a:srgbClr val="333399"/>
                  </a:solidFill>
                </a:rPr>
                <a:t>E</a:t>
              </a:r>
              <a:endParaRPr lang="en-US" altLang="zh-CN" sz="2800" dirty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968" y="115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>
                  <a:solidFill>
                    <a:srgbClr val="333399"/>
                  </a:solidFill>
                </a:rPr>
                <a:t>F</a:t>
              </a:r>
              <a:endParaRPr lang="en-US" altLang="zh-CN" sz="2800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536" y="172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>
                  <a:solidFill>
                    <a:srgbClr val="333399"/>
                  </a:solidFill>
                </a:rPr>
                <a:t>G</a:t>
              </a:r>
              <a:endParaRPr lang="en-US" altLang="zh-CN" sz="2800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>
                  <a:solidFill>
                    <a:srgbClr val="333399"/>
                  </a:solidFill>
                </a:rPr>
                <a:t>H</a:t>
              </a:r>
              <a:endParaRPr lang="en-US" altLang="zh-CN" sz="280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1872" y="235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3" panose="05040102010807070707" pitchFamily="18" charset="2"/>
                <a:buNone/>
              </a:pPr>
              <a:r>
                <a:rPr lang="en-US" altLang="zh-CN" sz="2800">
                  <a:solidFill>
                    <a:srgbClr val="333399"/>
                  </a:solidFill>
                </a:rPr>
                <a:t>K</a:t>
              </a:r>
              <a:endParaRPr lang="en-US" altLang="zh-CN" sz="280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192" y="192"/>
              <a:ext cx="576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36" y="768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336" y="1344"/>
              <a:ext cx="9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104" y="192"/>
              <a:ext cx="62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872" y="768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1728" y="134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1344" y="1920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872" y="1920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" name="Text Box 81"/>
          <p:cNvSpPr txBox="1">
            <a:spLocks noChangeArrowheads="1"/>
          </p:cNvSpPr>
          <p:nvPr/>
        </p:nvSpPr>
        <p:spPr bwMode="auto">
          <a:xfrm>
            <a:off x="6816080" y="981169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zh-CN" altLang="en-US" sz="3200">
                <a:ea typeface="隶书" panose="02010509060101010101" pitchFamily="49" charset="-122"/>
              </a:rPr>
              <a:t>先序序列：</a:t>
            </a:r>
            <a:endParaRPr lang="zh-CN" altLang="en-US" sz="3200">
              <a:ea typeface="隶书" panose="02010509060101010101" pitchFamily="49" charset="-122"/>
            </a:endParaRPr>
          </a:p>
        </p:txBody>
      </p:sp>
      <p:sp>
        <p:nvSpPr>
          <p:cNvPr id="90" name="Text Box 82"/>
          <p:cNvSpPr txBox="1">
            <a:spLocks noChangeArrowheads="1"/>
          </p:cNvSpPr>
          <p:nvPr/>
        </p:nvSpPr>
        <p:spPr bwMode="auto">
          <a:xfrm>
            <a:off x="6816080" y="2616294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zh-CN" altLang="en-US" sz="3200">
                <a:solidFill>
                  <a:srgbClr val="FF0000"/>
                </a:solidFill>
                <a:ea typeface="隶书" panose="02010509060101010101" pitchFamily="49" charset="-122"/>
              </a:rPr>
              <a:t>中序序列：</a:t>
            </a:r>
            <a:endParaRPr lang="zh-CN" altLang="en-US" sz="320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91" name="Text Box 83"/>
          <p:cNvSpPr txBox="1">
            <a:spLocks noChangeArrowheads="1"/>
          </p:cNvSpPr>
          <p:nvPr/>
        </p:nvSpPr>
        <p:spPr bwMode="auto">
          <a:xfrm>
            <a:off x="6816080" y="4213319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zh-CN" altLang="en-US" sz="3200">
                <a:solidFill>
                  <a:srgbClr val="333399"/>
                </a:solidFill>
                <a:ea typeface="隶书" panose="02010509060101010101" pitchFamily="49" charset="-122"/>
              </a:rPr>
              <a:t>后序序列：</a:t>
            </a:r>
            <a:endParaRPr lang="zh-CN" altLang="en-US" sz="3200">
              <a:solidFill>
                <a:srgbClr val="333399"/>
              </a:solidFill>
              <a:ea typeface="隶书" panose="02010509060101010101" pitchFamily="49" charset="-122"/>
            </a:endParaRPr>
          </a:p>
        </p:txBody>
      </p:sp>
      <p:sp>
        <p:nvSpPr>
          <p:cNvPr id="92" name="Text Box 84"/>
          <p:cNvSpPr txBox="1">
            <a:spLocks noChangeArrowheads="1"/>
          </p:cNvSpPr>
          <p:nvPr/>
        </p:nvSpPr>
        <p:spPr bwMode="auto">
          <a:xfrm>
            <a:off x="6816080" y="1882869"/>
            <a:ext cx="4114800" cy="592138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en-US" altLang="zh-CN" sz="3200"/>
              <a:t>B C D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en-US" altLang="zh-CN" sz="3200">
                <a:solidFill>
                  <a:srgbClr val="333399"/>
                </a:solidFill>
              </a:rPr>
              <a:t>E F G H K</a:t>
            </a:r>
            <a:endParaRPr lang="en-US" altLang="zh-CN" sz="3200">
              <a:solidFill>
                <a:srgbClr val="333399"/>
              </a:solidFill>
            </a:endParaRPr>
          </a:p>
        </p:txBody>
      </p:sp>
      <p:sp>
        <p:nvSpPr>
          <p:cNvPr id="93" name="Text Box 85"/>
          <p:cNvSpPr txBox="1">
            <a:spLocks noChangeArrowheads="1"/>
          </p:cNvSpPr>
          <p:nvPr/>
        </p:nvSpPr>
        <p:spPr bwMode="auto">
          <a:xfrm>
            <a:off x="6816080" y="3378294"/>
            <a:ext cx="4114800" cy="592138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n-US" altLang="zh-CN" sz="3200"/>
              <a:t>B D C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rgbClr val="333399"/>
                </a:solidFill>
              </a:rPr>
              <a:t>E H G K F</a:t>
            </a:r>
            <a:endParaRPr lang="en-US" altLang="zh-CN" sz="3200">
              <a:solidFill>
                <a:srgbClr val="333399"/>
              </a:solidFill>
            </a:endParaRPr>
          </a:p>
        </p:txBody>
      </p:sp>
      <p:sp>
        <p:nvSpPr>
          <p:cNvPr id="94" name="Text Box 86"/>
          <p:cNvSpPr txBox="1">
            <a:spLocks noChangeArrowheads="1"/>
          </p:cNvSpPr>
          <p:nvPr/>
        </p:nvSpPr>
        <p:spPr bwMode="auto">
          <a:xfrm>
            <a:off x="6816080" y="5051519"/>
            <a:ext cx="4114800" cy="592138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n-US" altLang="zh-CN" sz="3200" dirty="0"/>
              <a:t>D C B</a:t>
            </a:r>
            <a:r>
              <a:rPr lang="en-US" altLang="zh-CN" sz="3200" dirty="0">
                <a:solidFill>
                  <a:srgbClr val="333399"/>
                </a:solidFill>
              </a:rPr>
              <a:t> H K G F E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pic>
        <p:nvPicPr>
          <p:cNvPr id="95" name="Picture 87" descr="3D Diamond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05" y="6111969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utoUpdateAnimBg="0" build="p"/>
      <p:bldP spid="90" grpId="0" autoUpdateAnimBg="0" build="p"/>
      <p:bldP spid="91" grpId="0" autoUpdateAnimBg="0" build="p"/>
      <p:bldP spid="92" grpId="0" animBg="1" autoUpdateAnimBg="0"/>
      <p:bldP spid="93" grpId="0" animBg="1" autoUpdateAnimBg="0"/>
      <p:bldP spid="9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哈希表可能有冲突</a:t>
            </a:r>
            <a:endParaRPr altLang="zh-CN"/>
          </a:p>
        </p:txBody>
      </p:sp>
      <p:sp>
        <p:nvSpPr>
          <p:cNvPr id="4" name="矩形 3"/>
          <p:cNvSpPr/>
          <p:nvPr/>
        </p:nvSpPr>
        <p:spPr>
          <a:xfrm>
            <a:off x="2711450" y="1628775"/>
            <a:ext cx="1728470" cy="4032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11450" y="1628775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1450" y="1628775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11450" y="2781300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711450" y="3357245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711450" y="3933190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1450" y="4509135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711450" y="5085080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439920" y="4796790"/>
            <a:ext cx="3600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799965" y="4509135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982460" y="4509135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6528435" y="4796790"/>
            <a:ext cx="4540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11450" y="1052830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11450" y="2205355"/>
            <a:ext cx="172847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自定义</PresentationFormat>
  <Paragraphs>198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华文细黑</vt:lpstr>
      <vt:lpstr>微软雅黑</vt:lpstr>
      <vt:lpstr>Calibri</vt:lpstr>
      <vt:lpstr>Wingdings 3</vt:lpstr>
      <vt:lpstr>方正兰亭粗黑_GBK</vt:lpstr>
      <vt:lpstr>黑体</vt:lpstr>
      <vt:lpstr>Microsoft YaHei UI</vt:lpstr>
      <vt:lpstr>Times New Roman</vt:lpstr>
      <vt:lpstr>隶书</vt:lpstr>
      <vt:lpstr>Arial Unicode MS</vt:lpstr>
      <vt:lpstr>Microsoft YaHei UI</vt:lpstr>
      <vt:lpstr>Wingdings</vt:lpstr>
      <vt:lpstr>方正兰亭粗黑_GBK</vt:lpstr>
      <vt:lpstr>1_华清远见PPT模板（宽屏）-华清远见教育集团</vt:lpstr>
      <vt:lpstr>2003班复习</vt:lpstr>
      <vt:lpstr>char *s[] = {"yang", "li", "liu", "wang", "zhang"};</vt:lpstr>
      <vt:lpstr>硬链接 和 软链接</vt:lpstr>
      <vt:lpstr>标准C文件I/O</vt:lpstr>
      <vt:lpstr>单链表</vt:lpstr>
      <vt:lpstr>进程和线程</vt:lpstr>
      <vt:lpstr>单链表插入</vt:lpstr>
      <vt:lpstr>下面二叉树，写出先续，中序，后续遍历</vt:lpstr>
      <vt:lpstr>哈希表可能有冲突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新教师培养</dc:title>
  <dc:creator>微软用户</dc:creator>
  <cp:lastModifiedBy>杨文刚</cp:lastModifiedBy>
  <cp:revision>186</cp:revision>
  <dcterms:created xsi:type="dcterms:W3CDTF">2011-03-09T06:34:00Z</dcterms:created>
  <dcterms:modified xsi:type="dcterms:W3CDTF">2020-02-04T12:02:24Z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