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loane\Desktop\DMV_data_ex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loane\Desktop\DMV_data_exp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DMV Metro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MedPropValue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4.9522747156605422E-2"/>
                  <c:y val="0.1014351851851851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Sheet1!$B$2:$B$21</c:f>
              <c:numCache>
                <c:formatCode>General</c:formatCode>
                <c:ptCount val="20"/>
                <c:pt idx="0">
                  <c:v>51000</c:v>
                </c:pt>
                <c:pt idx="1">
                  <c:v>103707</c:v>
                </c:pt>
                <c:pt idx="2">
                  <c:v>67828</c:v>
                </c:pt>
                <c:pt idx="3">
                  <c:v>40761</c:v>
                </c:pt>
                <c:pt idx="4">
                  <c:v>85203</c:v>
                </c:pt>
                <c:pt idx="5">
                  <c:v>112138</c:v>
                </c:pt>
                <c:pt idx="6">
                  <c:v>93370</c:v>
                </c:pt>
                <c:pt idx="7">
                  <c:v>154559</c:v>
                </c:pt>
                <c:pt idx="8">
                  <c:v>106870</c:v>
                </c:pt>
                <c:pt idx="9">
                  <c:v>77551</c:v>
                </c:pt>
                <c:pt idx="10">
                  <c:v>114795</c:v>
                </c:pt>
                <c:pt idx="11">
                  <c:v>102844</c:v>
                </c:pt>
                <c:pt idx="12">
                  <c:v>105844</c:v>
                </c:pt>
                <c:pt idx="13">
                  <c:v>173333</c:v>
                </c:pt>
                <c:pt idx="14">
                  <c:v>187568</c:v>
                </c:pt>
                <c:pt idx="15">
                  <c:v>100436</c:v>
                </c:pt>
                <c:pt idx="16">
                  <c:v>76608</c:v>
                </c:pt>
                <c:pt idx="17">
                  <c:v>136786</c:v>
                </c:pt>
                <c:pt idx="18">
                  <c:v>82062</c:v>
                </c:pt>
                <c:pt idx="19">
                  <c:v>81143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167800</c:v>
                </c:pt>
                <c:pt idx="1">
                  <c:v>367600</c:v>
                </c:pt>
                <c:pt idx="2">
                  <c:v>255100</c:v>
                </c:pt>
                <c:pt idx="3">
                  <c:v>148300</c:v>
                </c:pt>
                <c:pt idx="4">
                  <c:v>617900</c:v>
                </c:pt>
                <c:pt idx="5">
                  <c:v>634300</c:v>
                </c:pt>
                <c:pt idx="6">
                  <c:v>537900</c:v>
                </c:pt>
                <c:pt idx="7">
                  <c:v>877300</c:v>
                </c:pt>
                <c:pt idx="8">
                  <c:v>501900</c:v>
                </c:pt>
                <c:pt idx="9">
                  <c:v>307000</c:v>
                </c:pt>
                <c:pt idx="10">
                  <c:v>742000</c:v>
                </c:pt>
                <c:pt idx="11">
                  <c:v>333600</c:v>
                </c:pt>
                <c:pt idx="12">
                  <c:v>394000</c:v>
                </c:pt>
                <c:pt idx="13">
                  <c:v>897000</c:v>
                </c:pt>
                <c:pt idx="14">
                  <c:v>893600</c:v>
                </c:pt>
                <c:pt idx="15">
                  <c:v>498200</c:v>
                </c:pt>
                <c:pt idx="16">
                  <c:v>477800</c:v>
                </c:pt>
                <c:pt idx="17">
                  <c:v>491300</c:v>
                </c:pt>
                <c:pt idx="18">
                  <c:v>345500</c:v>
                </c:pt>
                <c:pt idx="19">
                  <c:v>395900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2B-4AED-B8DE-4BB872018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077304"/>
        <c:axId val="535085832"/>
      </c:scatterChart>
      <c:valAx>
        <c:axId val="535077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</a:t>
                </a:r>
                <a:r>
                  <a:rPr lang="en-US" baseline="0"/>
                  <a:t> Income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5832"/>
        <c:crosses val="autoZero"/>
        <c:crossBetween val="midCat"/>
      </c:valAx>
      <c:valAx>
        <c:axId val="53508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Property</a:t>
                </a:r>
                <a:r>
                  <a:rPr lang="en-US" baseline="0"/>
                  <a:t> Value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77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DMV_data_exp!$D$1</c:f>
              <c:strCache>
                <c:ptCount val="1"/>
                <c:pt idx="0">
                  <c:v>MedIncome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DMV_data_exp!$B$2:$B$21</c:f>
              <c:strCache>
                <c:ptCount val="20"/>
                <c:pt idx="0">
                  <c:v>Baltimore</c:v>
                </c:pt>
                <c:pt idx="1">
                  <c:v>Columbia</c:v>
                </c:pt>
                <c:pt idx="2">
                  <c:v>Frederick</c:v>
                </c:pt>
                <c:pt idx="3">
                  <c:v>Hagerstown</c:v>
                </c:pt>
                <c:pt idx="4">
                  <c:v>D.C.</c:v>
                </c:pt>
                <c:pt idx="5">
                  <c:v>Arlington</c:v>
                </c:pt>
                <c:pt idx="6">
                  <c:v>Alexandria</c:v>
                </c:pt>
                <c:pt idx="7">
                  <c:v>Bethesda</c:v>
                </c:pt>
                <c:pt idx="8">
                  <c:v>Fairfax</c:v>
                </c:pt>
                <c:pt idx="9">
                  <c:v>Manassas </c:v>
                </c:pt>
                <c:pt idx="10">
                  <c:v>Falls Church</c:v>
                </c:pt>
                <c:pt idx="11">
                  <c:v>Woodbridge</c:v>
                </c:pt>
                <c:pt idx="12">
                  <c:v>Leesburg</c:v>
                </c:pt>
                <c:pt idx="13">
                  <c:v>Chevy Chase</c:v>
                </c:pt>
                <c:pt idx="14">
                  <c:v>Potomac</c:v>
                </c:pt>
                <c:pt idx="15">
                  <c:v>Rockville</c:v>
                </c:pt>
                <c:pt idx="16">
                  <c:v>Silver Spring</c:v>
                </c:pt>
                <c:pt idx="17">
                  <c:v>Olney</c:v>
                </c:pt>
                <c:pt idx="18">
                  <c:v>Towson</c:v>
                </c:pt>
                <c:pt idx="19">
                  <c:v>Annapolis</c:v>
                </c:pt>
              </c:strCache>
            </c:strRef>
          </c:cat>
          <c:val>
            <c:numRef>
              <c:f>DMV_data_exp!$D$2:$D$21</c:f>
              <c:numCache>
                <c:formatCode>General</c:formatCode>
                <c:ptCount val="20"/>
                <c:pt idx="0">
                  <c:v>51000</c:v>
                </c:pt>
                <c:pt idx="1">
                  <c:v>103707</c:v>
                </c:pt>
                <c:pt idx="2">
                  <c:v>67828</c:v>
                </c:pt>
                <c:pt idx="3">
                  <c:v>40761</c:v>
                </c:pt>
                <c:pt idx="4">
                  <c:v>85203</c:v>
                </c:pt>
                <c:pt idx="5">
                  <c:v>112138</c:v>
                </c:pt>
                <c:pt idx="6">
                  <c:v>93370</c:v>
                </c:pt>
                <c:pt idx="7">
                  <c:v>154559</c:v>
                </c:pt>
                <c:pt idx="8">
                  <c:v>106870</c:v>
                </c:pt>
                <c:pt idx="9">
                  <c:v>77551</c:v>
                </c:pt>
                <c:pt idx="10">
                  <c:v>114795</c:v>
                </c:pt>
                <c:pt idx="11">
                  <c:v>102844</c:v>
                </c:pt>
                <c:pt idx="12">
                  <c:v>105844</c:v>
                </c:pt>
                <c:pt idx="13">
                  <c:v>173333</c:v>
                </c:pt>
                <c:pt idx="14">
                  <c:v>187568</c:v>
                </c:pt>
                <c:pt idx="15">
                  <c:v>100436</c:v>
                </c:pt>
                <c:pt idx="16">
                  <c:v>76608</c:v>
                </c:pt>
                <c:pt idx="17">
                  <c:v>136786</c:v>
                </c:pt>
                <c:pt idx="18">
                  <c:v>82062</c:v>
                </c:pt>
                <c:pt idx="19">
                  <c:v>81143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AB-4CE4-B3ED-B01FE2846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161296"/>
        <c:axId val="520161624"/>
      </c:barChart>
      <c:catAx>
        <c:axId val="5201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1624"/>
        <c:crosses val="autoZero"/>
        <c:auto val="1"/>
        <c:lblAlgn val="ctr"/>
        <c:lblOffset val="100"/>
        <c:noMultiLvlLbl val="0"/>
      </c:catAx>
      <c:valAx>
        <c:axId val="52016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16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3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5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3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DE10A8-36E5-49C2-BB4B-1EE4A7C97EF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6536-83D5-4EBD-9DDB-AD9F526F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1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C33C-E10E-4DA0-A074-039FD7FDF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Luxury Condominium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96B06-671D-42B6-87DD-843CCE5DE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Professional Certificate</a:t>
            </a:r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2113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5EAC-C0B8-4D33-ADB4-3CF7BB1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Result: Falls Church, VA</a:t>
            </a:r>
          </a:p>
        </p:txBody>
      </p:sp>
      <p:pic>
        <p:nvPicPr>
          <p:cNvPr id="3076" name="Picture 9">
            <a:extLst>
              <a:ext uri="{FF2B5EF4-FFF2-40B4-BE49-F238E27FC236}">
                <a16:creationId xmlns:a16="http://schemas.microsoft.com/office/drawing/2014/main" id="{31164334-2448-4C4B-8A0B-056E50B0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31" y="1656085"/>
            <a:ext cx="7519709" cy="27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C5B8A1-B731-4FA0-81CB-51932B10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0" y="5004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D3EC-A3F6-4B63-9086-EAE43F09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2724-E73E-454E-8848-03FCAB25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investigation is to determine the best location to build a new luxury condominium complex in the D.C. Metro Area</a:t>
            </a:r>
          </a:p>
          <a:p>
            <a:r>
              <a:rPr lang="en-US" dirty="0"/>
              <a:t>Target client: Young professionals (single and couples)</a:t>
            </a:r>
          </a:p>
          <a:p>
            <a:r>
              <a:rPr lang="en-US" dirty="0"/>
              <a:t>The target price for these units will be between $500,000- $750,000 depending on the square footage and specifications of the unit</a:t>
            </a:r>
          </a:p>
          <a:p>
            <a:r>
              <a:rPr lang="en-US" dirty="0"/>
              <a:t>Community should be accessible to D.C. and provide easy access to amenities such as bars and restaurants</a:t>
            </a:r>
          </a:p>
        </p:txBody>
      </p:sp>
    </p:spTree>
    <p:extLst>
      <p:ext uri="{BB962C8B-B14F-4D97-AF65-F5344CB8AC3E}">
        <p14:creationId xmlns:p14="http://schemas.microsoft.com/office/powerpoint/2010/main" val="33183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7ED-D3E6-4576-BB1F-AB20C593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D568-1EF5-4E36-B454-F0313648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/>
              <a:t>Using data from the U.S. Census Bureau, twenty cities, suburbs, and neighborhoods were selected for the investigation</a:t>
            </a:r>
          </a:p>
          <a:p>
            <a:r>
              <a:rPr lang="en-US" dirty="0"/>
              <a:t>Median income, property values, and median ages were loaded into a CSV file for processing with Watson Studio</a:t>
            </a:r>
          </a:p>
          <a:p>
            <a:r>
              <a:rPr lang="en-US" dirty="0"/>
              <a:t>Location data was collected for future analysis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F8A0C08-3527-4CCC-8A41-E34E70D5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44" y="3250723"/>
            <a:ext cx="7156450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2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8FDF8C-A4BF-484A-B134-66F2E032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601"/>
              </p:ext>
            </p:extLst>
          </p:nvPr>
        </p:nvGraphicFramePr>
        <p:xfrm>
          <a:off x="867880" y="142713"/>
          <a:ext cx="10302242" cy="6715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161">
                  <a:extLst>
                    <a:ext uri="{9D8B030D-6E8A-4147-A177-3AD203B41FA5}">
                      <a16:colId xmlns:a16="http://schemas.microsoft.com/office/drawing/2014/main" val="1511636936"/>
                    </a:ext>
                  </a:extLst>
                </a:gridCol>
                <a:gridCol w="1841912">
                  <a:extLst>
                    <a:ext uri="{9D8B030D-6E8A-4147-A177-3AD203B41FA5}">
                      <a16:colId xmlns:a16="http://schemas.microsoft.com/office/drawing/2014/main" val="2351402709"/>
                    </a:ext>
                  </a:extLst>
                </a:gridCol>
                <a:gridCol w="811590">
                  <a:extLst>
                    <a:ext uri="{9D8B030D-6E8A-4147-A177-3AD203B41FA5}">
                      <a16:colId xmlns:a16="http://schemas.microsoft.com/office/drawing/2014/main" val="1604146852"/>
                    </a:ext>
                  </a:extLst>
                </a:gridCol>
                <a:gridCol w="1161960">
                  <a:extLst>
                    <a:ext uri="{9D8B030D-6E8A-4147-A177-3AD203B41FA5}">
                      <a16:colId xmlns:a16="http://schemas.microsoft.com/office/drawing/2014/main" val="3462434445"/>
                    </a:ext>
                  </a:extLst>
                </a:gridCol>
                <a:gridCol w="1536081">
                  <a:extLst>
                    <a:ext uri="{9D8B030D-6E8A-4147-A177-3AD203B41FA5}">
                      <a16:colId xmlns:a16="http://schemas.microsoft.com/office/drawing/2014/main" val="1970519700"/>
                    </a:ext>
                  </a:extLst>
                </a:gridCol>
                <a:gridCol w="1497481">
                  <a:extLst>
                    <a:ext uri="{9D8B030D-6E8A-4147-A177-3AD203B41FA5}">
                      <a16:colId xmlns:a16="http://schemas.microsoft.com/office/drawing/2014/main" val="2268495964"/>
                    </a:ext>
                  </a:extLst>
                </a:gridCol>
                <a:gridCol w="1188683">
                  <a:extLst>
                    <a:ext uri="{9D8B030D-6E8A-4147-A177-3AD203B41FA5}">
                      <a16:colId xmlns:a16="http://schemas.microsoft.com/office/drawing/2014/main" val="1445691897"/>
                    </a:ext>
                  </a:extLst>
                </a:gridCol>
                <a:gridCol w="1411374">
                  <a:extLst>
                    <a:ext uri="{9D8B030D-6E8A-4147-A177-3AD203B41FA5}">
                      <a16:colId xmlns:a16="http://schemas.microsoft.com/office/drawing/2014/main" val="1016518462"/>
                    </a:ext>
                  </a:extLst>
                </a:gridCol>
              </a:tblGrid>
              <a:tr h="5278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Prop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4046955111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Baltimore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167800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619493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39.2904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-76.6122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780979309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Columbia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37.7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103707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367600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99615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39.2037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-76.861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394844747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Frederick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67828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255100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71408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39.4143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-77.4105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322172939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Hagerstown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34.6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40761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148300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40306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39.6418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4164688749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D.C.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85203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617900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633427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38.9072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-77.0369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2302435602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Arlington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34.4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112138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634300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234965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38.8816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949941757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Alexandria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93370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537900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144301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38.8048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-77.0469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968489370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Bethesda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154559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877300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63374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38.9847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-77.0947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748151839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Fairfax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106870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501900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22549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38.8462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-77.3064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1263431167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Manassas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77551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307000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39300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38.7509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-77.4753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235349180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Falls Church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114795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742000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38.8823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-77.1711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873201235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Woodbridge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102844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333600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54275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38.6582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-77.2497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756228462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Leesburg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34.8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105844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394000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54215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39.1157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-77.5636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4090588504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Chevy Chase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173333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897000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9381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38.9693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-77.0789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399517670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Potomac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47.3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187568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893600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44865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39.0182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-77.2086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159716884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Rockville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100436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498200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68401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39.084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-77.1528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14468124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Silver Spring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34.6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76608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477800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71452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38.9907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-77.0261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97765966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Olney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42.1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136786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491300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33844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39.1532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-77.0669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879519153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Towson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82062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345500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55197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39.4015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-76.6019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3234282815"/>
                  </a:ext>
                </a:extLst>
              </a:tr>
              <a:tr h="2850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Annapolis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81143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395900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39321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38.9784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-76.4922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883" marR="27883" marT="0" marB="0"/>
                </a:tc>
                <a:extLst>
                  <a:ext uri="{0D108BD9-81ED-4DB2-BD59-A6C34878D82A}">
                    <a16:rowId xmlns:a16="http://schemas.microsoft.com/office/drawing/2014/main" val="90518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64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93F-61F2-4C5F-9D92-3AEE6C59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A647-408E-4BF5-B859-91BFA7B5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initial comparisons and statistical analyses, Arlington, Columbia, Alexandria, Fairfax, Falls Church, Leesburg, Rockville emerge as top contenders for the new development. 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89169E-DC93-42CA-A1B9-26913ADB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99193"/>
              </p:ext>
            </p:extLst>
          </p:nvPr>
        </p:nvGraphicFramePr>
        <p:xfrm>
          <a:off x="5348472" y="35051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9B96E3-395A-4051-A56A-72EF9888F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41492"/>
              </p:ext>
            </p:extLst>
          </p:nvPr>
        </p:nvGraphicFramePr>
        <p:xfrm>
          <a:off x="995680" y="3699827"/>
          <a:ext cx="4083367" cy="21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54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5F59-DAC4-4D11-A960-BBD9253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F50E-7597-4717-9674-ED89DB91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best neighborhoods for young professionals, data was collected from the Foursquare API</a:t>
            </a:r>
          </a:p>
          <a:p>
            <a:r>
              <a:rPr lang="en-US" dirty="0"/>
              <a:t>Generate the frequency of different venue types</a:t>
            </a:r>
          </a:p>
          <a:p>
            <a:r>
              <a:rPr lang="en-US" dirty="0"/>
              <a:t>Top rated venues at each location</a:t>
            </a:r>
          </a:p>
          <a:p>
            <a:r>
              <a:rPr lang="en-US" dirty="0"/>
              <a:t>Most common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4C891-71B2-4553-9177-DCD23480CF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45" y="3768369"/>
            <a:ext cx="5939790" cy="267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07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EB9C-FE88-45F7-94F0-A2F2DBA3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8457-5A3E-4FB9-BAD2-0E1C9CA0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was used to group similar neighborhoods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produced “Cluster 0” which was most attractive to young professionals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B01386F-D272-4BD9-B62D-C8E92486C7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2560319"/>
            <a:ext cx="5336222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D10-0B5B-4D11-93EB-6338FB1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DB20E7-0685-444B-9E4B-C0DB8CAD0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913082"/>
              </p:ext>
            </p:extLst>
          </p:nvPr>
        </p:nvGraphicFramePr>
        <p:xfrm>
          <a:off x="646111" y="1545140"/>
          <a:ext cx="9299257" cy="448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212">
                  <a:extLst>
                    <a:ext uri="{9D8B030D-6E8A-4147-A177-3AD203B41FA5}">
                      <a16:colId xmlns:a16="http://schemas.microsoft.com/office/drawing/2014/main" val="1153989774"/>
                    </a:ext>
                  </a:extLst>
                </a:gridCol>
                <a:gridCol w="1671877">
                  <a:extLst>
                    <a:ext uri="{9D8B030D-6E8A-4147-A177-3AD203B41FA5}">
                      <a16:colId xmlns:a16="http://schemas.microsoft.com/office/drawing/2014/main" val="240147277"/>
                    </a:ext>
                  </a:extLst>
                </a:gridCol>
                <a:gridCol w="1549545">
                  <a:extLst>
                    <a:ext uri="{9D8B030D-6E8A-4147-A177-3AD203B41FA5}">
                      <a16:colId xmlns:a16="http://schemas.microsoft.com/office/drawing/2014/main" val="259183430"/>
                    </a:ext>
                  </a:extLst>
                </a:gridCol>
                <a:gridCol w="1549545">
                  <a:extLst>
                    <a:ext uri="{9D8B030D-6E8A-4147-A177-3AD203B41FA5}">
                      <a16:colId xmlns:a16="http://schemas.microsoft.com/office/drawing/2014/main" val="2525409175"/>
                    </a:ext>
                  </a:extLst>
                </a:gridCol>
                <a:gridCol w="1550539">
                  <a:extLst>
                    <a:ext uri="{9D8B030D-6E8A-4147-A177-3AD203B41FA5}">
                      <a16:colId xmlns:a16="http://schemas.microsoft.com/office/drawing/2014/main" val="603505258"/>
                    </a:ext>
                  </a:extLst>
                </a:gridCol>
                <a:gridCol w="1550539">
                  <a:extLst>
                    <a:ext uri="{9D8B030D-6E8A-4147-A177-3AD203B41FA5}">
                      <a16:colId xmlns:a16="http://schemas.microsoft.com/office/drawing/2014/main" val="3593003735"/>
                    </a:ext>
                  </a:extLst>
                </a:gridCol>
              </a:tblGrid>
              <a:tr h="408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Most Common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Fourth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Fifth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412132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Baltimore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Truck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Clothing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614446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Frederick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 Gallery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03154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D.C.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Hotel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Salad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422436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Alexandria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Italian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Clothing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222166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Bethesda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Juice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280867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Fairfax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Yoga Studio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Smoothie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Record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511044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Falls 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Italian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Grocery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Chinese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547238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Rockville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Bakery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Ice Cream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Bubble tea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433400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Towson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Cosmetic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Amer.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Pizza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Café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Jewelry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3380244"/>
                  </a:ext>
                </a:extLst>
              </a:tr>
              <a:tr h="408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Annapolis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Sandwich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Historic Site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7852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1F87045-4509-4576-BF80-BAD36DC6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2352438"/>
            <a:ext cx="1909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0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53F0-56E9-4D07-804E-DF45B4E7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8CB3-7CFF-4A6F-A76D-83E1CB77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clustering and initial data 3 finalists emerge: Rockville, Alexandria, Falls Church</a:t>
            </a:r>
          </a:p>
          <a:p>
            <a:r>
              <a:rPr lang="en-US" dirty="0"/>
              <a:t>These locations were examined in detail using tips, recommendations, and insights from foursquare.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598</Words>
  <Application>Microsoft Office PowerPoint</Application>
  <PresentationFormat>Widescreen</PresentationFormat>
  <Paragraphs>275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New Luxury Condominium Development </vt:lpstr>
      <vt:lpstr>Finding a location</vt:lpstr>
      <vt:lpstr>Initial Data</vt:lpstr>
      <vt:lpstr>PowerPoint Presentation</vt:lpstr>
      <vt:lpstr>Initial Processing</vt:lpstr>
      <vt:lpstr>Locations</vt:lpstr>
      <vt:lpstr>K-Means Clustering</vt:lpstr>
      <vt:lpstr>Cluster 0</vt:lpstr>
      <vt:lpstr>Comparisons</vt:lpstr>
      <vt:lpstr>Final Result: Falls Church, 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Luxury Condominium Development </dc:title>
  <dc:creator>Sloane, Alexandra</dc:creator>
  <cp:lastModifiedBy>Sloane, Alexandra</cp:lastModifiedBy>
  <cp:revision>1</cp:revision>
  <dcterms:created xsi:type="dcterms:W3CDTF">2020-02-12T18:27:13Z</dcterms:created>
  <dcterms:modified xsi:type="dcterms:W3CDTF">2020-02-12T18:36:18Z</dcterms:modified>
</cp:coreProperties>
</file>