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</p:sldMasterIdLst>
  <p:notesMasterIdLst>
    <p:notesMasterId r:id="rId6"/>
  </p:notesMasterIdLst>
  <p:handoutMasterIdLst>
    <p:handoutMasterId r:id="rId20"/>
  </p:handoutMasterIdLst>
  <p:sldIdLst>
    <p:sldId id="256" r:id="rId5"/>
    <p:sldId id="267" r:id="rId7"/>
    <p:sldId id="266" r:id="rId8"/>
    <p:sldId id="271" r:id="rId9"/>
    <p:sldId id="272" r:id="rId10"/>
    <p:sldId id="259" r:id="rId11"/>
    <p:sldId id="273" r:id="rId12"/>
    <p:sldId id="268" r:id="rId13"/>
    <p:sldId id="269" r:id="rId14"/>
    <p:sldId id="261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>
      <p:cViewPr varScale="1">
        <p:scale>
          <a:sx n="78" d="100"/>
          <a:sy n="78" d="100"/>
        </p:scale>
        <p:origin x="654" y="54"/>
      </p:cViewPr>
      <p:guideLst>
        <p:guide orient="horz" pos="209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\Desktop\&#38271;&#19977;&#35282;&#20844;&#20849;&#25991;&#21270;&#26381;&#21153;&#37325;&#28857;&#25351;&#26631;&#23545;&#27604;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h\Desktop\&#38271;&#19977;&#35282;&#20844;&#20849;&#25991;&#21270;&#26381;&#21153;&#37325;&#28857;&#25351;&#26631;&#23545;&#27604;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h\Desktop\&#38271;&#19977;&#35282;&#20844;&#20849;&#25991;&#21270;&#26381;&#21153;&#37325;&#28857;&#25351;&#26631;&#23545;&#27604;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C:\Users\h\Desktop\&#38271;&#19977;&#35282;&#20844;&#20849;&#25991;&#21270;&#26381;&#21153;&#37325;&#28857;&#25351;&#26631;&#23545;&#27604;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C:\Users\h\Desktop\&#38271;&#19977;&#35282;&#20844;&#20849;&#25991;&#21270;&#26381;&#21153;&#37325;&#28857;&#25351;&#26631;&#23545;&#27604;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file:///C:\Users\h\Desktop\&#38271;&#19977;&#35282;&#20844;&#20849;&#25991;&#21270;&#26381;&#21153;&#37325;&#28857;&#25351;&#26631;&#23545;&#27604;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file:///C:\Users\h\Desktop\&#38271;&#19977;&#35282;&#20844;&#20849;&#25991;&#21270;&#26381;&#21153;&#37325;&#28857;&#25351;&#26631;&#23545;&#27604;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file:///C:\Users\h\Desktop\&#38271;&#19977;&#35282;&#20844;&#20849;&#25991;&#21270;&#26381;&#21153;&#37325;&#28857;&#25351;&#26631;&#23545;&#27604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h\Desktop\&#38271;&#19977;&#35282;&#20844;&#20849;&#25991;&#21270;&#26381;&#21153;&#37325;&#28857;&#25351;&#26631;&#23545;&#27604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h\Desktop\&#38271;&#19977;&#35282;&#20844;&#20849;&#25991;&#21270;&#26381;&#21153;&#37325;&#28857;&#25351;&#26631;&#23545;&#27604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h\Desktop\&#38271;&#19977;&#35282;&#20844;&#20849;&#25991;&#21270;&#26381;&#21153;&#37325;&#28857;&#25351;&#26631;&#23545;&#27604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h\Desktop\&#38271;&#19977;&#35282;&#20844;&#20849;&#25991;&#21270;&#26381;&#21153;&#37325;&#28857;&#25351;&#26631;&#23545;&#27604;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h\Desktop\&#38271;&#19977;&#35282;&#20844;&#20849;&#25991;&#21270;&#26381;&#21153;&#37325;&#28857;&#25351;&#26631;&#23545;&#27604;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h\Desktop\&#38271;&#19977;&#35282;&#20844;&#20849;&#25991;&#21270;&#26381;&#21153;&#37325;&#28857;&#25351;&#26631;&#23545;&#27604;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h\Desktop\&#38271;&#19977;&#35282;&#20844;&#20849;&#25991;&#21270;&#26381;&#21153;&#37325;&#28857;&#25351;&#26631;&#23545;&#27604;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h\Desktop\&#38271;&#19977;&#35282;&#20844;&#20849;&#25991;&#21270;&#26381;&#21153;&#37325;&#28857;&#25351;&#26631;&#23545;&#2760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[长三角公共文化服务重点指标对比.xlsx]Sheet2!$A$2</c:f>
              <c:strCache>
                <c:ptCount val="1"/>
                <c:pt idx="0">
                  <c:v>2018人均文化事业费-元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[长三角公共文化服务重点指标对比.xlsx]Sheet2!$B$1:$E$1</c:f>
              <c:strCache>
                <c:ptCount val="4"/>
                <c:pt idx="0">
                  <c:v>上海</c:v>
                </c:pt>
                <c:pt idx="1">
                  <c:v>江苏</c:v>
                </c:pt>
                <c:pt idx="2">
                  <c:v>浙江</c:v>
                </c:pt>
                <c:pt idx="3">
                  <c:v>安徽</c:v>
                </c:pt>
              </c:strCache>
            </c:strRef>
          </c:cat>
          <c:val>
            <c:numRef>
              <c:f>[长三角公共文化服务重点指标对比.xlsx]Sheet2!$B$2:$E$2</c:f>
              <c:numCache>
                <c:formatCode>General</c:formatCode>
                <c:ptCount val="4"/>
                <c:pt idx="0">
                  <c:v>197.47</c:v>
                </c:pt>
                <c:pt idx="1">
                  <c:v>77.06</c:v>
                </c:pt>
                <c:pt idx="2">
                  <c:v>116.57</c:v>
                </c:pt>
                <c:pt idx="3">
                  <c:v>31.4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7"/>
        <c:overlap val="-27"/>
        <c:axId val="503022134"/>
        <c:axId val="728779765"/>
      </c:barChart>
      <c:lineChart>
        <c:grouping val="standard"/>
        <c:varyColors val="0"/>
        <c:ser>
          <c:idx val="1"/>
          <c:order val="1"/>
          <c:tx>
            <c:strRef>
              <c:f>[长三角公共文化服务重点指标对比.xlsx]Sheet2!$A$4</c:f>
              <c:strCache>
                <c:ptCount val="1"/>
                <c:pt idx="0">
                  <c:v>2018文化事业费占财政支出比重-%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[长三角公共文化服务重点指标对比.xlsx]Sheet2!$B$1:$E$1</c:f>
              <c:strCache>
                <c:ptCount val="4"/>
                <c:pt idx="0">
                  <c:v>上海</c:v>
                </c:pt>
                <c:pt idx="1">
                  <c:v>江苏</c:v>
                </c:pt>
                <c:pt idx="2">
                  <c:v>浙江</c:v>
                </c:pt>
                <c:pt idx="3">
                  <c:v>安徽</c:v>
                </c:pt>
              </c:strCache>
            </c:strRef>
          </c:cat>
          <c:val>
            <c:numRef>
              <c:f>[长三角公共文化服务重点指标对比.xlsx]Sheet2!$B$4:$E$4</c:f>
              <c:numCache>
                <c:formatCode>General</c:formatCode>
                <c:ptCount val="4"/>
                <c:pt idx="0">
                  <c:v>0.57</c:v>
                </c:pt>
                <c:pt idx="1">
                  <c:v>0.53</c:v>
                </c:pt>
                <c:pt idx="2">
                  <c:v>0.78</c:v>
                </c:pt>
                <c:pt idx="3">
                  <c:v>0.3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60834753"/>
        <c:axId val="158269599"/>
      </c:lineChart>
      <c:catAx>
        <c:axId val="36083475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8269599"/>
        <c:crosses val="autoZero"/>
        <c:auto val="1"/>
        <c:lblAlgn val="ctr"/>
        <c:lblOffset val="100"/>
        <c:noMultiLvlLbl val="0"/>
      </c:catAx>
      <c:valAx>
        <c:axId val="15826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0834753"/>
        <c:crosses val="autoZero"/>
        <c:crossBetween val="between"/>
      </c:valAx>
      <c:catAx>
        <c:axId val="503022134"/>
        <c:scaling>
          <c:orientation val="minMax"/>
        </c:scaling>
        <c:delete val="1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8779765"/>
        <c:crosses val="autoZero"/>
        <c:auto val="1"/>
        <c:lblAlgn val="ctr"/>
        <c:lblOffset val="100"/>
        <c:noMultiLvlLbl val="0"/>
      </c:catAx>
      <c:valAx>
        <c:axId val="72877976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302213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[长三角公共文化服务重点指标对比.xlsx]Sheet2!$A$12</c:f>
              <c:strCache>
                <c:ptCount val="1"/>
                <c:pt idx="0">
                  <c:v>2018年公共图书馆阅览室坐席数-个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[长三角公共文化服务重点指标对比.xlsx]Sheet2!$B$1:$E$1</c:f>
              <c:strCache>
                <c:ptCount val="4"/>
                <c:pt idx="0">
                  <c:v>上海</c:v>
                </c:pt>
                <c:pt idx="1">
                  <c:v>江苏</c:v>
                </c:pt>
                <c:pt idx="2">
                  <c:v>浙江</c:v>
                </c:pt>
                <c:pt idx="3">
                  <c:v>安徽</c:v>
                </c:pt>
              </c:strCache>
            </c:strRef>
          </c:cat>
          <c:val>
            <c:numRef>
              <c:f>[长三角公共文化服务重点指标对比.xlsx]Sheet2!$B$12:$E$12</c:f>
              <c:numCache>
                <c:formatCode>General</c:formatCode>
                <c:ptCount val="4"/>
                <c:pt idx="0">
                  <c:v>23099</c:v>
                </c:pt>
                <c:pt idx="1">
                  <c:v>70332</c:v>
                </c:pt>
                <c:pt idx="2">
                  <c:v>78012</c:v>
                </c:pt>
                <c:pt idx="3">
                  <c:v>42573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642306"/>
        <c:axId val="115073083"/>
      </c:barChart>
      <c:catAx>
        <c:axId val="19064230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5073083"/>
        <c:crosses val="autoZero"/>
        <c:auto val="1"/>
        <c:lblAlgn val="ctr"/>
        <c:lblOffset val="100"/>
        <c:noMultiLvlLbl val="0"/>
      </c:catAx>
      <c:valAx>
        <c:axId val="1150730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064230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[长三角公共文化服务重点指标对比.xlsx]Sheet2!$A$11</c:f>
              <c:strCache>
                <c:ptCount val="1"/>
                <c:pt idx="0">
                  <c:v>2018年公共图书馆有效借书证数-万个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[长三角公共文化服务重点指标对比.xlsx]Sheet2!$B$1:$E$1</c:f>
              <c:strCache>
                <c:ptCount val="4"/>
                <c:pt idx="0">
                  <c:v>上海</c:v>
                </c:pt>
                <c:pt idx="1">
                  <c:v>江苏</c:v>
                </c:pt>
                <c:pt idx="2">
                  <c:v>浙江</c:v>
                </c:pt>
                <c:pt idx="3">
                  <c:v>安徽</c:v>
                </c:pt>
              </c:strCache>
            </c:strRef>
          </c:cat>
          <c:val>
            <c:numRef>
              <c:f>[长三角公共文化服务重点指标对比.xlsx]Sheet2!$B$11:$E$11</c:f>
              <c:numCache>
                <c:formatCode>General</c:formatCode>
                <c:ptCount val="4"/>
                <c:pt idx="0">
                  <c:v>248</c:v>
                </c:pt>
                <c:pt idx="1">
                  <c:v>1423</c:v>
                </c:pt>
                <c:pt idx="2">
                  <c:v>957</c:v>
                </c:pt>
                <c:pt idx="3">
                  <c:v>199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7498619"/>
        <c:axId val="771351718"/>
      </c:barChart>
      <c:catAx>
        <c:axId val="4574986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1351718"/>
        <c:crosses val="autoZero"/>
        <c:auto val="1"/>
        <c:lblAlgn val="ctr"/>
        <c:lblOffset val="100"/>
        <c:noMultiLvlLbl val="0"/>
      </c:catAx>
      <c:valAx>
        <c:axId val="77135171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74986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2018年公共图书馆每万人建筑面积-</a:t>
            </a:r>
            <a:r>
              <a:rPr lang="en-US" altLang="zh-CN"/>
              <a:t>m</a:t>
            </a:r>
            <a:r>
              <a:rPr lang="en-US" altLang="zh-CN" baseline="30000"/>
              <a:t>2</a:t>
            </a:r>
            <a:endParaRPr lang="en-US" altLang="zh-CN" baseline="300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[长三角公共文化服务重点指标对比.xlsx]Sheet2!$A$17</c:f>
              <c:strCache>
                <c:ptCount val="1"/>
                <c:pt idx="0">
                  <c:v>2018年公共图书馆每万人建筑面积-平方米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[长三角公共文化服务重点指标对比.xlsx]Sheet2!$B$1:$E$1</c:f>
              <c:strCache>
                <c:ptCount val="4"/>
                <c:pt idx="0">
                  <c:v>上海</c:v>
                </c:pt>
                <c:pt idx="1">
                  <c:v>江苏</c:v>
                </c:pt>
                <c:pt idx="2">
                  <c:v>浙江</c:v>
                </c:pt>
                <c:pt idx="3">
                  <c:v>安徽</c:v>
                </c:pt>
              </c:strCache>
            </c:strRef>
          </c:cat>
          <c:val>
            <c:numRef>
              <c:f>[长三角公共文化服务重点指标对比.xlsx]Sheet2!$B$17:$E$17</c:f>
              <c:numCache>
                <c:formatCode>General</c:formatCode>
                <c:ptCount val="4"/>
                <c:pt idx="0">
                  <c:v>180.7</c:v>
                </c:pt>
                <c:pt idx="1">
                  <c:v>167</c:v>
                </c:pt>
                <c:pt idx="2">
                  <c:v>208.8</c:v>
                </c:pt>
                <c:pt idx="3">
                  <c:v>80.7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6318494"/>
        <c:axId val="64867860"/>
      </c:barChart>
      <c:catAx>
        <c:axId val="39631849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867860"/>
        <c:crosses val="autoZero"/>
        <c:auto val="1"/>
        <c:lblAlgn val="ctr"/>
        <c:lblOffset val="100"/>
        <c:noMultiLvlLbl val="0"/>
      </c:catAx>
      <c:valAx>
        <c:axId val="648678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9631849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2018年群众文化设施每万人建设面积-</a:t>
            </a:r>
            <a:r>
              <a:rPr lang="en-US" altLang="zh-CN"/>
              <a:t>m</a:t>
            </a:r>
            <a:r>
              <a:rPr lang="en-US" altLang="zh-CN" baseline="30000"/>
              <a:t>2</a:t>
            </a:r>
            <a:endParaRPr lang="en-US" altLang="zh-CN" baseline="300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[长三角公共文化服务重点指标对比.xlsx]Sheet2!$A$28</c:f>
              <c:strCache>
                <c:ptCount val="1"/>
                <c:pt idx="0">
                  <c:v>2018年每万人群众文化设施建设面积-平方米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[长三角公共文化服务重点指标对比.xlsx]Sheet2!$B$1:$E$1</c:f>
              <c:strCache>
                <c:ptCount val="4"/>
                <c:pt idx="0">
                  <c:v>上海</c:v>
                </c:pt>
                <c:pt idx="1">
                  <c:v>江苏</c:v>
                </c:pt>
                <c:pt idx="2">
                  <c:v>浙江</c:v>
                </c:pt>
                <c:pt idx="3">
                  <c:v>安徽</c:v>
                </c:pt>
              </c:strCache>
            </c:strRef>
          </c:cat>
          <c:val>
            <c:numRef>
              <c:f>[长三角公共文化服务重点指标对比.xlsx]Sheet2!$B$28:$E$28</c:f>
              <c:numCache>
                <c:formatCode>General</c:formatCode>
                <c:ptCount val="4"/>
                <c:pt idx="0">
                  <c:v>588</c:v>
                </c:pt>
                <c:pt idx="1">
                  <c:v>620.8</c:v>
                </c:pt>
                <c:pt idx="2">
                  <c:v>785.1</c:v>
                </c:pt>
                <c:pt idx="3">
                  <c:v>178.6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7238935"/>
        <c:axId val="849808507"/>
      </c:barChart>
      <c:catAx>
        <c:axId val="3772389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49808507"/>
        <c:crosses val="autoZero"/>
        <c:auto val="1"/>
        <c:lblAlgn val="ctr"/>
        <c:lblOffset val="100"/>
        <c:noMultiLvlLbl val="0"/>
      </c:catAx>
      <c:valAx>
        <c:axId val="8498085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7238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[长三角公共文化服务重点指标对比.xlsx]Sheet2!$A$9</c:f>
              <c:strCache>
                <c:ptCount val="1"/>
                <c:pt idx="0">
                  <c:v>2018年公共图书馆总藏量-万册件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023656973878758"/>
                  <c:y val="-0.08440845457040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739280433711188"/>
                  <c:y val="-0.014411199560801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103499260719566"/>
                  <c:y val="0.15028822399121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606209955643174"/>
                  <c:y val="0.012352456766401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[长三角公共文化服务重点指标对比.xlsx]Sheet2!$B$1:$E$1</c:f>
              <c:strCache>
                <c:ptCount val="4"/>
                <c:pt idx="0">
                  <c:v>上海</c:v>
                </c:pt>
                <c:pt idx="1">
                  <c:v>江苏</c:v>
                </c:pt>
                <c:pt idx="2">
                  <c:v>浙江</c:v>
                </c:pt>
                <c:pt idx="3">
                  <c:v>安徽</c:v>
                </c:pt>
              </c:strCache>
            </c:strRef>
          </c:cat>
          <c:val>
            <c:numRef>
              <c:f>[长三角公共文化服务重点指标对比.xlsx]Sheet2!$B$9:$E$9</c:f>
              <c:numCache>
                <c:formatCode>General</c:formatCode>
                <c:ptCount val="4"/>
                <c:pt idx="0">
                  <c:v>7894</c:v>
                </c:pt>
                <c:pt idx="1">
                  <c:v>9323</c:v>
                </c:pt>
                <c:pt idx="2">
                  <c:v>8608</c:v>
                </c:pt>
                <c:pt idx="3">
                  <c:v>2910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[长三角公共文化服务重点指标对比.xlsx]Sheet2!$A$16</c:f>
              <c:strCache>
                <c:ptCount val="1"/>
                <c:pt idx="0">
                  <c:v>2018年公共图书馆人均购书费-元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[长三角公共文化服务重点指标对比.xlsx]Sheet2!$B$1:$E$1</c:f>
              <c:strCache>
                <c:ptCount val="4"/>
                <c:pt idx="0">
                  <c:v>上海</c:v>
                </c:pt>
                <c:pt idx="1">
                  <c:v>江苏</c:v>
                </c:pt>
                <c:pt idx="2">
                  <c:v>浙江</c:v>
                </c:pt>
                <c:pt idx="3">
                  <c:v>安徽</c:v>
                </c:pt>
              </c:strCache>
            </c:strRef>
          </c:cat>
          <c:val>
            <c:numRef>
              <c:f>[长三角公共文化服务重点指标对比.xlsx]Sheet2!$B$16:$E$16</c:f>
              <c:numCache>
                <c:formatCode>General</c:formatCode>
                <c:ptCount val="4"/>
                <c:pt idx="0">
                  <c:v>6.943</c:v>
                </c:pt>
                <c:pt idx="1">
                  <c:v>2.182</c:v>
                </c:pt>
                <c:pt idx="2">
                  <c:v>4.057</c:v>
                </c:pt>
                <c:pt idx="3">
                  <c:v>0.855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2275486"/>
        <c:axId val="282483132"/>
      </c:barChart>
      <c:catAx>
        <c:axId val="92227548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2483132"/>
        <c:crosses val="autoZero"/>
        <c:auto val="1"/>
        <c:lblAlgn val="ctr"/>
        <c:lblOffset val="100"/>
        <c:noMultiLvlLbl val="0"/>
      </c:catAx>
      <c:valAx>
        <c:axId val="2824831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2227548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1400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[长三角公共文化服务重点指标对比.xlsx]Sheet2!$A$10</c:f>
              <c:strCache>
                <c:ptCount val="1"/>
                <c:pt idx="0">
                  <c:v>2018年公共图书馆总流通人次-万人次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[长三角公共文化服务重点指标对比.xlsx]Sheet2!$B$1:$E$1</c:f>
              <c:strCache>
                <c:ptCount val="4"/>
                <c:pt idx="0">
                  <c:v>上海</c:v>
                </c:pt>
                <c:pt idx="1">
                  <c:v>江苏</c:v>
                </c:pt>
                <c:pt idx="2">
                  <c:v>浙江</c:v>
                </c:pt>
                <c:pt idx="3">
                  <c:v>安徽</c:v>
                </c:pt>
              </c:strCache>
            </c:strRef>
          </c:cat>
          <c:val>
            <c:numRef>
              <c:f>[长三角公共文化服务重点指标对比.xlsx]Sheet2!$B$10:$E$10</c:f>
              <c:numCache>
                <c:formatCode>General</c:formatCode>
                <c:ptCount val="4"/>
                <c:pt idx="0">
                  <c:v>3036</c:v>
                </c:pt>
                <c:pt idx="1">
                  <c:v>8114</c:v>
                </c:pt>
                <c:pt idx="2">
                  <c:v>11875</c:v>
                </c:pt>
                <c:pt idx="3">
                  <c:v>3341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0609595"/>
        <c:axId val="491073504"/>
      </c:barChart>
      <c:catAx>
        <c:axId val="7606095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1073504"/>
        <c:crosses val="autoZero"/>
        <c:auto val="1"/>
        <c:lblAlgn val="ctr"/>
        <c:lblOffset val="100"/>
        <c:noMultiLvlLbl val="0"/>
      </c:catAx>
      <c:valAx>
        <c:axId val="49107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06095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16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[长三角公共文化服务重点指标对比.xlsx]Sheet2!$A$7</c:f>
              <c:strCache>
                <c:ptCount val="1"/>
                <c:pt idx="0">
                  <c:v>2018年公共图书馆机构数-个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[长三角公共文化服务重点指标对比.xlsx]Sheet2!$B$1:$E$1</c:f>
              <c:strCache>
                <c:ptCount val="4"/>
                <c:pt idx="0">
                  <c:v>上海</c:v>
                </c:pt>
                <c:pt idx="1">
                  <c:v>江苏</c:v>
                </c:pt>
                <c:pt idx="2">
                  <c:v>浙江</c:v>
                </c:pt>
                <c:pt idx="3">
                  <c:v>安徽</c:v>
                </c:pt>
              </c:strCache>
            </c:strRef>
          </c:cat>
          <c:val>
            <c:numRef>
              <c:f>[长三角公共文化服务重点指标对比.xlsx]Sheet2!$B$7:$E$7</c:f>
              <c:numCache>
                <c:formatCode>General</c:formatCode>
                <c:ptCount val="4"/>
                <c:pt idx="0">
                  <c:v>23</c:v>
                </c:pt>
                <c:pt idx="1">
                  <c:v>116</c:v>
                </c:pt>
                <c:pt idx="2">
                  <c:v>103</c:v>
                </c:pt>
                <c:pt idx="3">
                  <c:v>126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0"/>
        <c:axId val="401171239"/>
        <c:axId val="620223358"/>
      </c:barChart>
      <c:catAx>
        <c:axId val="401171239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0223358"/>
        <c:crosses val="autoZero"/>
        <c:auto val="1"/>
        <c:lblAlgn val="ctr"/>
        <c:lblOffset val="100"/>
        <c:noMultiLvlLbl val="0"/>
      </c:catAx>
      <c:valAx>
        <c:axId val="62022335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1171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[长三角公共文化服务重点指标对比.xlsx]Sheet2!$A$30</c:f>
              <c:strCache>
                <c:ptCount val="1"/>
                <c:pt idx="0">
                  <c:v>2018年文化馆机构数-个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[长三角公共文化服务重点指标对比.xlsx]Sheet2!$B$1:$E$1</c:f>
              <c:strCache>
                <c:ptCount val="4"/>
                <c:pt idx="0">
                  <c:v>上海</c:v>
                </c:pt>
                <c:pt idx="1">
                  <c:v>江苏</c:v>
                </c:pt>
                <c:pt idx="2">
                  <c:v>浙江</c:v>
                </c:pt>
                <c:pt idx="3">
                  <c:v>安徽</c:v>
                </c:pt>
              </c:strCache>
            </c:strRef>
          </c:cat>
          <c:val>
            <c:numRef>
              <c:f>[长三角公共文化服务重点指标对比.xlsx]Sheet2!$B$30:$E$30</c:f>
              <c:numCache>
                <c:formatCode>General</c:formatCode>
                <c:ptCount val="4"/>
                <c:pt idx="0">
                  <c:v>25</c:v>
                </c:pt>
                <c:pt idx="1">
                  <c:v>115</c:v>
                </c:pt>
                <c:pt idx="2">
                  <c:v>101</c:v>
                </c:pt>
                <c:pt idx="3">
                  <c:v>122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0"/>
        <c:axId val="607504455"/>
        <c:axId val="941215379"/>
      </c:barChart>
      <c:catAx>
        <c:axId val="607504455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1215379"/>
        <c:crosses val="autoZero"/>
        <c:auto val="1"/>
        <c:lblAlgn val="ctr"/>
        <c:lblOffset val="100"/>
        <c:noMultiLvlLbl val="0"/>
      </c:catAx>
      <c:valAx>
        <c:axId val="9412153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07504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[长三角公共文化服务重点指标对比.xlsx]Sheet2!$A$40</c:f>
              <c:strCache>
                <c:ptCount val="1"/>
                <c:pt idx="0">
                  <c:v>2018年文化站机构数-个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[长三角公共文化服务重点指标对比.xlsx]Sheet2!$B$1:$E$1</c:f>
              <c:strCache>
                <c:ptCount val="4"/>
                <c:pt idx="0">
                  <c:v>上海</c:v>
                </c:pt>
                <c:pt idx="1">
                  <c:v>江苏</c:v>
                </c:pt>
                <c:pt idx="2">
                  <c:v>浙江</c:v>
                </c:pt>
                <c:pt idx="3">
                  <c:v>安徽</c:v>
                </c:pt>
              </c:strCache>
            </c:strRef>
          </c:cat>
          <c:val>
            <c:numRef>
              <c:f>[长三角公共文化服务重点指标对比.xlsx]Sheet2!$B$40:$E$40</c:f>
              <c:numCache>
                <c:formatCode>General</c:formatCode>
                <c:ptCount val="4"/>
                <c:pt idx="0">
                  <c:v>214</c:v>
                </c:pt>
                <c:pt idx="1">
                  <c:v>1264</c:v>
                </c:pt>
                <c:pt idx="2">
                  <c:v>1374</c:v>
                </c:pt>
                <c:pt idx="3">
                  <c:v>1437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0"/>
        <c:axId val="893675378"/>
        <c:axId val="754652288"/>
      </c:barChart>
      <c:catAx>
        <c:axId val="89367537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54652288"/>
        <c:crosses val="autoZero"/>
        <c:auto val="1"/>
        <c:lblAlgn val="ctr"/>
        <c:lblOffset val="100"/>
        <c:noMultiLvlLbl val="0"/>
      </c:catAx>
      <c:valAx>
        <c:axId val="754652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367537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[长三角公共文化服务重点指标对比.xlsx]Sheet2!$A$8</c:f>
              <c:strCache>
                <c:ptCount val="1"/>
                <c:pt idx="0">
                  <c:v>2018年公共图书馆从业人员-人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[长三角公共文化服务重点指标对比.xlsx]Sheet2!$B$1:$E$1</c:f>
              <c:strCache>
                <c:ptCount val="4"/>
                <c:pt idx="0">
                  <c:v>上海</c:v>
                </c:pt>
                <c:pt idx="1">
                  <c:v>江苏</c:v>
                </c:pt>
                <c:pt idx="2">
                  <c:v>浙江</c:v>
                </c:pt>
                <c:pt idx="3">
                  <c:v>安徽</c:v>
                </c:pt>
              </c:strCache>
            </c:strRef>
          </c:cat>
          <c:val>
            <c:numRef>
              <c:f>[长三角公共文化服务重点指标对比.xlsx]Sheet2!$B$8:$E$8</c:f>
              <c:numCache>
                <c:formatCode>General</c:formatCode>
                <c:ptCount val="4"/>
                <c:pt idx="0">
                  <c:v>2110</c:v>
                </c:pt>
                <c:pt idx="1">
                  <c:v>3529</c:v>
                </c:pt>
                <c:pt idx="2">
                  <c:v>3849</c:v>
                </c:pt>
                <c:pt idx="3">
                  <c:v>1504</c:v>
                </c:pt>
              </c:numCache>
            </c:numRef>
          </c:val>
        </c:ser>
        <c:ser>
          <c:idx val="1"/>
          <c:order val="1"/>
          <c:tx>
            <c:strRef>
              <c:f>[长三角公共文化服务重点指标对比.xlsx]Sheet2!$A$20</c:f>
              <c:strCache>
                <c:ptCount val="1"/>
                <c:pt idx="0">
                  <c:v>2018年群众文化从业人数-人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[长三角公共文化服务重点指标对比.xlsx]Sheet2!$B$1:$E$1</c:f>
              <c:strCache>
                <c:ptCount val="4"/>
                <c:pt idx="0">
                  <c:v>上海</c:v>
                </c:pt>
                <c:pt idx="1">
                  <c:v>江苏</c:v>
                </c:pt>
                <c:pt idx="2">
                  <c:v>浙江</c:v>
                </c:pt>
                <c:pt idx="3">
                  <c:v>安徽</c:v>
                </c:pt>
              </c:strCache>
            </c:strRef>
          </c:cat>
          <c:val>
            <c:numRef>
              <c:f>[长三角公共文化服务重点指标对比.xlsx]Sheet2!$B$20:$E$20</c:f>
              <c:numCache>
                <c:formatCode>General</c:formatCode>
                <c:ptCount val="4"/>
                <c:pt idx="0">
                  <c:v>4990</c:v>
                </c:pt>
                <c:pt idx="1">
                  <c:v>7498</c:v>
                </c:pt>
                <c:pt idx="2">
                  <c:v>7759</c:v>
                </c:pt>
                <c:pt idx="3">
                  <c:v>5979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789906"/>
        <c:axId val="332245841"/>
      </c:barChart>
      <c:catAx>
        <c:axId val="14978990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2245841"/>
        <c:crosses val="autoZero"/>
        <c:auto val="1"/>
        <c:lblAlgn val="ctr"/>
        <c:lblOffset val="100"/>
        <c:noMultiLvlLbl val="0"/>
      </c:catAx>
      <c:valAx>
        <c:axId val="33224584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978990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1600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2018年公共图书馆每万人建筑面积-</a:t>
            </a:r>
            <a:r>
              <a:rPr lang="en-US" altLang="zh-CN"/>
              <a:t>m</a:t>
            </a:r>
            <a:r>
              <a:rPr lang="en-US" altLang="zh-CN" baseline="30000"/>
              <a:t>2</a:t>
            </a:r>
            <a:endParaRPr lang="en-US" altLang="zh-CN" baseline="300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[长三角公共文化服务重点指标对比.xlsx]Sheet2!$A$17</c:f>
              <c:strCache>
                <c:ptCount val="1"/>
                <c:pt idx="0">
                  <c:v>2018年公共图书馆每万人建筑面积-平方米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[长三角公共文化服务重点指标对比.xlsx]Sheet2!$B$1:$E$1</c:f>
              <c:strCache>
                <c:ptCount val="4"/>
                <c:pt idx="0">
                  <c:v>上海</c:v>
                </c:pt>
                <c:pt idx="1">
                  <c:v>江苏</c:v>
                </c:pt>
                <c:pt idx="2">
                  <c:v>浙江</c:v>
                </c:pt>
                <c:pt idx="3">
                  <c:v>安徽</c:v>
                </c:pt>
              </c:strCache>
            </c:strRef>
          </c:cat>
          <c:val>
            <c:numRef>
              <c:f>[长三角公共文化服务重点指标对比.xlsx]Sheet2!$B$17:$E$17</c:f>
              <c:numCache>
                <c:formatCode>General</c:formatCode>
                <c:ptCount val="4"/>
                <c:pt idx="0">
                  <c:v>180.7</c:v>
                </c:pt>
                <c:pt idx="1">
                  <c:v>167</c:v>
                </c:pt>
                <c:pt idx="2">
                  <c:v>208.8</c:v>
                </c:pt>
                <c:pt idx="3">
                  <c:v>80.7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6318494"/>
        <c:axId val="64867860"/>
      </c:barChart>
      <c:catAx>
        <c:axId val="39631849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867860"/>
        <c:crosses val="autoZero"/>
        <c:auto val="1"/>
        <c:lblAlgn val="ctr"/>
        <c:lblOffset val="100"/>
        <c:noMultiLvlLbl val="0"/>
      </c:catAx>
      <c:valAx>
        <c:axId val="648678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9631849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[长三角公共文化服务重点指标对比.xlsx]Sheet2!$A$12</c:f>
              <c:strCache>
                <c:ptCount val="1"/>
                <c:pt idx="0">
                  <c:v>2018年公共图书馆阅览室坐席数-个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[长三角公共文化服务重点指标对比.xlsx]Sheet2!$B$1:$E$1</c:f>
              <c:strCache>
                <c:ptCount val="4"/>
                <c:pt idx="0">
                  <c:v>上海</c:v>
                </c:pt>
                <c:pt idx="1">
                  <c:v>江苏</c:v>
                </c:pt>
                <c:pt idx="2">
                  <c:v>浙江</c:v>
                </c:pt>
                <c:pt idx="3">
                  <c:v>安徽</c:v>
                </c:pt>
              </c:strCache>
            </c:strRef>
          </c:cat>
          <c:val>
            <c:numRef>
              <c:f>[长三角公共文化服务重点指标对比.xlsx]Sheet2!$B$12:$E$12</c:f>
              <c:numCache>
                <c:formatCode>General</c:formatCode>
                <c:ptCount val="4"/>
                <c:pt idx="0">
                  <c:v>23099</c:v>
                </c:pt>
                <c:pt idx="1">
                  <c:v>70332</c:v>
                </c:pt>
                <c:pt idx="2">
                  <c:v>78012</c:v>
                </c:pt>
                <c:pt idx="3">
                  <c:v>42573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642306"/>
        <c:axId val="115073083"/>
      </c:barChart>
      <c:catAx>
        <c:axId val="19064230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5073083"/>
        <c:crosses val="autoZero"/>
        <c:auto val="1"/>
        <c:lblAlgn val="ctr"/>
        <c:lblOffset val="100"/>
        <c:noMultiLvlLbl val="0"/>
      </c:catAx>
      <c:valAx>
        <c:axId val="1150730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064230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[长三角公共文化服务重点指标对比.xlsx]Sheet2!$A$11</c:f>
              <c:strCache>
                <c:ptCount val="1"/>
                <c:pt idx="0">
                  <c:v>2018年公共图书馆有效借书证数-万个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[长三角公共文化服务重点指标对比.xlsx]Sheet2!$B$1:$E$1</c:f>
              <c:strCache>
                <c:ptCount val="4"/>
                <c:pt idx="0">
                  <c:v>上海</c:v>
                </c:pt>
                <c:pt idx="1">
                  <c:v>江苏</c:v>
                </c:pt>
                <c:pt idx="2">
                  <c:v>浙江</c:v>
                </c:pt>
                <c:pt idx="3">
                  <c:v>安徽</c:v>
                </c:pt>
              </c:strCache>
            </c:strRef>
          </c:cat>
          <c:val>
            <c:numRef>
              <c:f>[长三角公共文化服务重点指标对比.xlsx]Sheet2!$B$11:$E$11</c:f>
              <c:numCache>
                <c:formatCode>General</c:formatCode>
                <c:ptCount val="4"/>
                <c:pt idx="0">
                  <c:v>248</c:v>
                </c:pt>
                <c:pt idx="1">
                  <c:v>1423</c:v>
                </c:pt>
                <c:pt idx="2">
                  <c:v>957</c:v>
                </c:pt>
                <c:pt idx="3">
                  <c:v>199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7498619"/>
        <c:axId val="771351718"/>
      </c:barChart>
      <c:catAx>
        <c:axId val="4574986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1351718"/>
        <c:crosses val="autoZero"/>
        <c:auto val="1"/>
        <c:lblAlgn val="ctr"/>
        <c:lblOffset val="100"/>
        <c:noMultiLvlLbl val="0"/>
      </c:catAx>
      <c:valAx>
        <c:axId val="77135171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74986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2018年群众文化设施每万人建设面积-</a:t>
            </a:r>
            <a:r>
              <a:rPr lang="en-US" altLang="zh-CN"/>
              <a:t>m</a:t>
            </a:r>
            <a:r>
              <a:rPr lang="en-US" altLang="zh-CN" baseline="30000"/>
              <a:t>2</a:t>
            </a:r>
            <a:endParaRPr lang="en-US" altLang="zh-CN" baseline="300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[长三角公共文化服务重点指标对比.xlsx]Sheet2!$A$28</c:f>
              <c:strCache>
                <c:ptCount val="1"/>
                <c:pt idx="0">
                  <c:v>2018年每万人群众文化设施建设面积-平方米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[长三角公共文化服务重点指标对比.xlsx]Sheet2!$B$1:$E$1</c:f>
              <c:strCache>
                <c:ptCount val="4"/>
                <c:pt idx="0">
                  <c:v>上海</c:v>
                </c:pt>
                <c:pt idx="1">
                  <c:v>江苏</c:v>
                </c:pt>
                <c:pt idx="2">
                  <c:v>浙江</c:v>
                </c:pt>
                <c:pt idx="3">
                  <c:v>安徽</c:v>
                </c:pt>
              </c:strCache>
            </c:strRef>
          </c:cat>
          <c:val>
            <c:numRef>
              <c:f>[长三角公共文化服务重点指标对比.xlsx]Sheet2!$B$28:$E$28</c:f>
              <c:numCache>
                <c:formatCode>General</c:formatCode>
                <c:ptCount val="4"/>
                <c:pt idx="0">
                  <c:v>588</c:v>
                </c:pt>
                <c:pt idx="1">
                  <c:v>620.8</c:v>
                </c:pt>
                <c:pt idx="2">
                  <c:v>785.1</c:v>
                </c:pt>
                <c:pt idx="3">
                  <c:v>178.6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7238935"/>
        <c:axId val="849808507"/>
      </c:barChart>
      <c:catAx>
        <c:axId val="3772389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49808507"/>
        <c:crosses val="autoZero"/>
        <c:auto val="1"/>
        <c:lblAlgn val="ctr"/>
        <c:lblOffset val="100"/>
        <c:noMultiLvlLbl val="0"/>
      </c:catAx>
      <c:valAx>
        <c:axId val="8498085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7238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7B70-079D-4391-8156-744AF02D7B8F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27CE-CC9A-49E2-811A-FFF20AABD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D698A-D66C-4FA1-BBD8-F72AE9E6E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4799804" y="3732781"/>
            <a:ext cx="9144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4661580" y="2864014"/>
            <a:ext cx="5023092" cy="636094"/>
          </a:xfrm>
        </p:spPr>
        <p:txBody>
          <a:bodyPr lIns="90000" tIns="46800" rIns="90000"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4663168" y="1534535"/>
            <a:ext cx="5023092" cy="1233864"/>
          </a:xfrm>
        </p:spPr>
        <p:txBody>
          <a:bodyPr lIns="0" tIns="46800" rIns="90000" bIns="46800" anchor="b">
            <a:normAutofit/>
          </a:bodyPr>
          <a:lstStyle>
            <a:lvl1pPr algn="l"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81" name="文本占位符 13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4663167" y="4026414"/>
            <a:ext cx="1790795" cy="433771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82" name="文本占位符 13"/>
          <p:cNvSpPr>
            <a:spLocks noGrp="1"/>
          </p:cNvSpPr>
          <p:nvPr>
            <p:ph type="body" sz="quarter" idx="11" hasCustomPrompt="1"/>
            <p:custDataLst>
              <p:tags r:id="rId7"/>
            </p:custDataLst>
          </p:nvPr>
        </p:nvSpPr>
        <p:spPr>
          <a:xfrm>
            <a:off x="4663167" y="4566989"/>
            <a:ext cx="1790795" cy="433771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5077778" y="2618246"/>
            <a:ext cx="4448993" cy="1621509"/>
          </a:xfrm>
        </p:spPr>
        <p:txBody>
          <a:bodyPr l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7282-8B99-4700-B68C-7CF28602D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7489-392D-4E45-8669-1E87124A84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7282-8B99-4700-B68C-7CF28602D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7489-392D-4E45-8669-1E87124A84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7282-8B99-4700-B68C-7CF28602D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7489-392D-4E45-8669-1E87124A84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7282-8B99-4700-B68C-7CF28602D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7489-392D-4E45-8669-1E87124A84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7282-8B99-4700-B68C-7CF28602D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7489-392D-4E45-8669-1E87124A84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7282-8B99-4700-B68C-7CF28602D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7489-392D-4E45-8669-1E87124A84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7282-8B99-4700-B68C-7CF28602D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7489-392D-4E45-8669-1E87124A84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>
            <p:custDataLst>
              <p:tags r:id="rId7"/>
            </p:custDataLst>
          </p:nvPr>
        </p:nvCxnSpPr>
        <p:spPr>
          <a:xfrm>
            <a:off x="669000" y="898720"/>
            <a:ext cx="1085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7282-8B99-4700-B68C-7CF28602D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7489-392D-4E45-8669-1E87124A84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7282-8B99-4700-B68C-7CF28602D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7489-392D-4E45-8669-1E87124A84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7282-8B99-4700-B68C-7CF28602D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7489-392D-4E45-8669-1E87124A84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7282-8B99-4700-B68C-7CF28602D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7489-392D-4E45-8669-1E87124A84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84969" y="2306933"/>
            <a:ext cx="5419185" cy="895350"/>
          </a:xfrm>
        </p:spPr>
        <p:txBody>
          <a:bodyPr lIns="0" anchor="b">
            <a:norm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2986085" y="3287347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4" Type="http://schemas.openxmlformats.org/officeDocument/2006/relationships/theme" Target="../theme/theme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A7282-8B99-4700-B68C-7CF28602D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D7489-392D-4E45-8669-1E87124A847A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86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9.xml"/><Relationship Id="rId1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93.xml"/><Relationship Id="rId1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95.xml"/><Relationship Id="rId4" Type="http://schemas.openxmlformats.org/officeDocument/2006/relationships/chart" Target="../charts/chart9.xml"/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30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chart" Target="../charts/chart13.xml"/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8.xml"/><Relationship Id="rId2" Type="http://schemas.openxmlformats.org/officeDocument/2006/relationships/chart" Target="../charts/chart15.xml"/><Relationship Id="rId1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chart" Target="../charts/char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63440" y="1534795"/>
            <a:ext cx="7183755" cy="1233805"/>
          </a:xfrm>
        </p:spPr>
        <p:txBody>
          <a:bodyPr>
            <a:normAutofit/>
          </a:bodyPr>
          <a:lstStyle/>
          <a:p>
            <a:r>
              <a:rPr lang="zh-CN" altLang="zh-CN" sz="4400"/>
              <a:t>长三角公共文化服务观察</a:t>
            </a:r>
            <a:endParaRPr lang="zh-CN" altLang="zh-CN"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——</a:t>
            </a:r>
            <a:r>
              <a:rPr lang="zh-CN" altLang="zh-CN"/>
              <a:t>安徽视角</a:t>
            </a:r>
            <a:endParaRPr lang="zh-CN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663440" y="4026535"/>
            <a:ext cx="4302760" cy="433705"/>
          </a:xfrm>
        </p:spPr>
        <p:txBody>
          <a:bodyPr>
            <a:normAutofit fontScale="90000"/>
          </a:bodyPr>
          <a:p>
            <a:r>
              <a:rPr lang="zh-CN" altLang="en-US"/>
              <a:t>杨旭东   </a:t>
            </a:r>
            <a:r>
              <a:rPr lang="zh-CN" altLang="en-US">
                <a:sym typeface="+mn-ea"/>
              </a:rPr>
              <a:t>安徽省文化和旅游厅公共服务处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63440" y="4566920"/>
            <a:ext cx="3642995" cy="433705"/>
          </a:xfrm>
        </p:spPr>
        <p:txBody>
          <a:bodyPr>
            <a:normAutofit fontScale="90000"/>
          </a:bodyPr>
          <a:p>
            <a:r>
              <a:rPr lang="en-US" altLang="zh-CN"/>
              <a:t>2019.9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文化馆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文化站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博物馆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zh-CN" altLang="en-US"/>
              <a:t>美术馆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村级综合文化站服务中心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文化事业费</a:t>
            </a:r>
            <a:endParaRPr lang="zh-CN" altLang="en-US"/>
          </a:p>
        </p:txBody>
      </p:sp>
      <p:graphicFrame>
        <p:nvGraphicFramePr>
          <p:cNvPr id="23" name="内容占位符 22"/>
          <p:cNvGraphicFramePr/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AutoShap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5400000">
            <a:off x="602935" y="1602589"/>
            <a:ext cx="4439157" cy="3534145"/>
          </a:xfrm>
          <a:prstGeom prst="triangle">
            <a:avLst>
              <a:gd name="adj" fmla="val 50000"/>
            </a:avLst>
          </a:prstGeom>
          <a:solidFill>
            <a:srgbClr val="7BC48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055440" y="2764050"/>
            <a:ext cx="2794128" cy="124101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600" smtClean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公共文化机构</a:t>
            </a:r>
            <a:endParaRPr lang="zh-CN" altLang="en-US" sz="2600" smtClean="0">
              <a:solidFill>
                <a:srgbClr val="FE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等腰三角形 4"/>
          <p:cNvSpPr/>
          <p:nvPr>
            <p:custDataLst>
              <p:tags r:id="rId6"/>
            </p:custDataLst>
          </p:nvPr>
        </p:nvSpPr>
        <p:spPr>
          <a:xfrm rot="5400000">
            <a:off x="-431800" y="483870"/>
            <a:ext cx="1725930" cy="864235"/>
          </a:xfrm>
          <a:prstGeom prst="triangle">
            <a:avLst>
              <a:gd name="adj" fmla="val 50000"/>
            </a:avLst>
          </a:prstGeom>
          <a:solidFill>
            <a:srgbClr val="94DE94"/>
          </a:solidFill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等腰三角形 5"/>
          <p:cNvSpPr/>
          <p:nvPr>
            <p:custDataLst>
              <p:tags r:id="rId7"/>
            </p:custDataLst>
          </p:nvPr>
        </p:nvSpPr>
        <p:spPr>
          <a:xfrm rot="10800000">
            <a:off x="10795" y="-1270"/>
            <a:ext cx="1727200" cy="863600"/>
          </a:xfrm>
          <a:prstGeom prst="triangle">
            <a:avLst>
              <a:gd name="adj" fmla="val 50000"/>
            </a:avLst>
          </a:prstGeom>
          <a:solidFill>
            <a:srgbClr val="8EE5C7"/>
          </a:solidFill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等腰三角形 6"/>
          <p:cNvSpPr/>
          <p:nvPr>
            <p:custDataLst>
              <p:tags r:id="rId8"/>
            </p:custDataLst>
          </p:nvPr>
        </p:nvSpPr>
        <p:spPr>
          <a:xfrm>
            <a:off x="961390" y="31750"/>
            <a:ext cx="1727200" cy="863600"/>
          </a:xfrm>
          <a:prstGeom prst="triangle">
            <a:avLst>
              <a:gd name="adj" fmla="val 50000"/>
            </a:avLst>
          </a:prstGeom>
          <a:solidFill>
            <a:srgbClr val="EBF092"/>
          </a:solidFill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4" name="图表 23"/>
          <p:cNvGraphicFramePr/>
          <p:nvPr/>
        </p:nvGraphicFramePr>
        <p:xfrm>
          <a:off x="6168008" y="182329"/>
          <a:ext cx="4399804" cy="2010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5" name="图表 24"/>
          <p:cNvGraphicFramePr/>
          <p:nvPr/>
        </p:nvGraphicFramePr>
        <p:xfrm>
          <a:off x="6168008" y="2389431"/>
          <a:ext cx="4399804" cy="2010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图表 25"/>
          <p:cNvGraphicFramePr/>
          <p:nvPr/>
        </p:nvGraphicFramePr>
        <p:xfrm>
          <a:off x="6168008" y="4594735"/>
          <a:ext cx="4399804" cy="2012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公共文化机构从业人员</a:t>
            </a:r>
            <a:endParaRPr lang="zh-CN" altLang="en-US"/>
          </a:p>
        </p:txBody>
      </p:sp>
      <p:graphicFrame>
        <p:nvGraphicFramePr>
          <p:cNvPr id="35" name="内容占位符 34"/>
          <p:cNvGraphicFramePr/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43230"/>
            <a:ext cx="10852150" cy="441960"/>
          </a:xfrm>
        </p:spPr>
        <p:txBody>
          <a:bodyPr>
            <a:normAutofit/>
          </a:bodyPr>
          <a:p>
            <a:r>
              <a:rPr lang="zh-CN" altLang="">
                <a:ea typeface="宋体" panose="02010600030101010101" pitchFamily="2" charset="-122"/>
              </a:rPr>
              <a:t>公共图书馆</a:t>
            </a:r>
            <a:r>
              <a:rPr lang="en-US" altLang="zh-CN">
                <a:ea typeface="宋体" panose="02010600030101010101" pitchFamily="2" charset="-122"/>
              </a:rPr>
              <a:t>-</a:t>
            </a:r>
            <a:r>
              <a:rPr lang="zh-CN" altLang="">
                <a:ea typeface="宋体" panose="02010600030101010101" pitchFamily="2" charset="-122"/>
              </a:rPr>
              <a:t>设施</a:t>
            </a:r>
            <a:endParaRPr lang="zh-CN" altLang="">
              <a:ea typeface="宋体" panose="02010600030101010101" pitchFamily="2" charset="-122"/>
            </a:endParaRPr>
          </a:p>
        </p:txBody>
      </p:sp>
      <p:graphicFrame>
        <p:nvGraphicFramePr>
          <p:cNvPr id="29" name="内容占位符 28"/>
          <p:cNvGraphicFramePr/>
          <p:nvPr>
            <p:ph idx="4294967295"/>
          </p:nvPr>
        </p:nvGraphicFramePr>
        <p:xfrm>
          <a:off x="6619875" y="3870325"/>
          <a:ext cx="4572000" cy="2517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0" name="图表 29"/>
          <p:cNvGraphicFramePr/>
          <p:nvPr/>
        </p:nvGraphicFramePr>
        <p:xfrm>
          <a:off x="1117600" y="1211580"/>
          <a:ext cx="4203065" cy="222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图表 33"/>
          <p:cNvGraphicFramePr/>
          <p:nvPr/>
        </p:nvGraphicFramePr>
        <p:xfrm>
          <a:off x="1117600" y="4056380"/>
          <a:ext cx="4203065" cy="222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图表 35"/>
          <p:cNvGraphicFramePr/>
          <p:nvPr/>
        </p:nvGraphicFramePr>
        <p:xfrm>
          <a:off x="6619875" y="587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2216842" y="405194"/>
            <a:ext cx="7758317" cy="969839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>
                <a:latin typeface="+mj-lt"/>
                <a:ea typeface="+mj-ea"/>
                <a:cs typeface="+mj-cs"/>
              </a:rPr>
              <a:t>公共图书馆</a:t>
            </a:r>
            <a:r>
              <a:rPr lang="en-US" altLang="zh-CN" sz="2800">
                <a:latin typeface="+mj-lt"/>
                <a:ea typeface="+mj-ea"/>
                <a:cs typeface="+mj-cs"/>
              </a:rPr>
              <a:t>-</a:t>
            </a:r>
            <a:r>
              <a:rPr lang="zh-CN" altLang="en-US" sz="2800">
                <a:latin typeface="+mj-lt"/>
                <a:ea typeface="+mj-ea"/>
                <a:cs typeface="+mj-cs"/>
              </a:rPr>
              <a:t>设施</a:t>
            </a:r>
            <a:endParaRPr lang="zh-CN" altLang="en-US" sz="28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" name="图表 29"/>
          <p:cNvGraphicFramePr/>
          <p:nvPr/>
        </p:nvGraphicFramePr>
        <p:xfrm>
          <a:off x="1277791" y="1375032"/>
          <a:ext cx="4746405" cy="2546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4" name="图表 33"/>
          <p:cNvGraphicFramePr/>
          <p:nvPr/>
        </p:nvGraphicFramePr>
        <p:xfrm>
          <a:off x="1277791" y="3998491"/>
          <a:ext cx="4746405" cy="2562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图表 28"/>
          <p:cNvGraphicFramePr/>
          <p:nvPr/>
        </p:nvGraphicFramePr>
        <p:xfrm>
          <a:off x="6131834" y="1375033"/>
          <a:ext cx="4782375" cy="2546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图表 35"/>
          <p:cNvGraphicFramePr/>
          <p:nvPr/>
        </p:nvGraphicFramePr>
        <p:xfrm>
          <a:off x="6131833" y="4004948"/>
          <a:ext cx="4782376" cy="2556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43230"/>
            <a:ext cx="10852150" cy="441960"/>
          </a:xfrm>
        </p:spPr>
        <p:txBody>
          <a:bodyPr>
            <a:normAutofit/>
          </a:bodyPr>
          <a:p>
            <a:r>
              <a:rPr lang="zh-CN" altLang="zh-CN">
                <a:ea typeface="宋体" panose="02010600030101010101" pitchFamily="2" charset="-122"/>
              </a:rPr>
              <a:t>公共图书馆</a:t>
            </a:r>
            <a:r>
              <a:rPr lang="en-US" altLang="zh-CN">
                <a:ea typeface="宋体" panose="02010600030101010101" pitchFamily="2" charset="-122"/>
              </a:rPr>
              <a:t>-</a:t>
            </a:r>
            <a:r>
              <a:rPr>
                <a:ea typeface="宋体" panose="02010600030101010101" pitchFamily="2" charset="-122"/>
              </a:rPr>
              <a:t>藏量</a:t>
            </a:r>
            <a:endParaRPr>
              <a:ea typeface="宋体" panose="02010600030101010101" pitchFamily="2" charset="-122"/>
            </a:endParaRPr>
          </a:p>
        </p:txBody>
      </p:sp>
      <p:graphicFrame>
        <p:nvGraphicFramePr>
          <p:cNvPr id="32" name="内容占位符 31"/>
          <p:cNvGraphicFramePr/>
          <p:nvPr>
            <p:ph idx="4294967295"/>
          </p:nvPr>
        </p:nvGraphicFramePr>
        <p:xfrm>
          <a:off x="5388610" y="1095375"/>
          <a:ext cx="6803390" cy="4988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8" name="图表 37"/>
          <p:cNvGraphicFramePr/>
          <p:nvPr/>
        </p:nvGraphicFramePr>
        <p:xfrm>
          <a:off x="309245" y="1958340"/>
          <a:ext cx="5079365" cy="319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" name="图表 36"/>
          <p:cNvGraphicFramePr/>
          <p:nvPr/>
        </p:nvGraphicFramePr>
        <p:xfrm>
          <a:off x="375920" y="1774190"/>
          <a:ext cx="5680710" cy="3630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90790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90790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90790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190790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19079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"/>
  <p:tag name="KSO_WM_UNIT_COLOR_SCHEME_PARENT_PAGE" val="2_2"/>
</p:tagLst>
</file>

<file path=ppt/tags/tag16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22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  <p:tag name="KSO_WM_SLIDE_BACKGROUND_SUBSTITUTE_COLOR" val="15921906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29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81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43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82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54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60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65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70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  <p:tag name="KSO_WM_SLIDE_BACKGROUND_SUBSTITUTE_COLOR" val="15921906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790"/>
  <p:tag name="KSO_WM_UNIT_COLOR_SCHEME_SHAPE_ID" val="2"/>
  <p:tag name="KSO_WM_UNIT_COLOR_SCHEME_PARENT_PAGE" val="1_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790"/>
  <p:tag name="KSO_WM_UNIT_COLOR_SCHEME_SHAPE_ID" val="3"/>
  <p:tag name="KSO_WM_UNIT_COLOR_SCHEME_PARENT_PAGE" val="1_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790"/>
  <p:tag name="KSO_WM_TEMPLATE_THUMBS_INDEX" val="1、2、3、4、15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77.xml><?xml version="1.0" encoding="utf-8"?>
<p:tagLst xmlns:p="http://schemas.openxmlformats.org/presentationml/2006/main">
  <p:tag name="KSO_WM_TAG_VERSION" val="1.0"/>
  <p:tag name="KSO_WM_TEMPLATE_CATEGORY" val="diagram"/>
  <p:tag name="KSO_WM_TEMPLATE_INDEX" val="20182471"/>
</p:tagLst>
</file>

<file path=ppt/tags/tag78.xml><?xml version="1.0" encoding="utf-8"?>
<p:tagLst xmlns:p="http://schemas.openxmlformats.org/presentationml/2006/main">
  <p:tag name="KSO_WM_TAG_VERSION" val="1.0"/>
  <p:tag name="KSO_WM_TEMPLATE_CATEGORY" val="diagram"/>
  <p:tag name="KSO_WM_TEMPLATE_INDEX" val="20182471"/>
</p:tagLst>
</file>

<file path=ppt/tags/tag79.xml><?xml version="1.0" encoding="utf-8"?>
<p:tagLst xmlns:p="http://schemas.openxmlformats.org/presentationml/2006/main">
  <p:tag name="KSO_WM_BEAUTIFY_FLAG" val="#wm#"/>
  <p:tag name="KSO_WM_TEMPLATE_CATEGORY" val="diagram"/>
  <p:tag name="KSO_WM_TEMPLATE_INDEX" val="20182471"/>
  <p:tag name="KSO_WM_TAG_VERSION" val="1.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80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8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82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8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790"/>
  <p:tag name="KSO_WM_SLIDE_LAYOUT" val="a_b"/>
  <p:tag name="KSO_WM_SLIDE_LAYOUT_CNT" val="1_1"/>
  <p:tag name="KSO_WM_SLIDE_MODEL_TYPE" val="cover"/>
</p:tagLst>
</file>

<file path=ppt/tags/tag86.xml><?xml version="1.0" encoding="utf-8"?>
<p:tagLst xmlns:p="http://schemas.openxmlformats.org/presentationml/2006/main">
  <p:tag name="KSO_WM_SLIDE_ID" val="custom160024_13"/>
  <p:tag name="KSO_WM_SLIDE_INDEX" val="13"/>
  <p:tag name="KSO_WM_SLIDE_LAYOUT" val="a_d"/>
  <p:tag name="KSO_WM_SLIDE_LAYOUT_CNT" val="1_1"/>
  <p:tag name="KSO_WM_SLIDE_TYPE" val="text"/>
  <p:tag name="KSO_WM_BEAUTIFY_FLAG" val="#wm#"/>
  <p:tag name="KSO_WM_SLIDE_POSITION" val="28*119"/>
  <p:tag name="KSO_WM_SLIDE_SIZE" val="904*406"/>
  <p:tag name="KSO_WM_SLIDE_ITEM_CNT" val="1"/>
  <p:tag name="KSO_WM_TEMPLATE_CATEGORY" val="custom"/>
  <p:tag name="KSO_WM_TEMPLATE_INDEX" val="160024"/>
  <p:tag name="KSO_WM_TAG_VERSION" val="1.0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71_1*i*3"/>
  <p:tag name="KSO_WM_TEMPLATE_CATEGORY" val="diagram"/>
  <p:tag name="KSO_WM_TEMPLATE_INDEX" val="20182471"/>
  <p:tag name="KSO_WM_UNIT_INDEX" val="3"/>
</p:tagLst>
</file>

<file path=ppt/tags/tag88.xml><?xml version="1.0" encoding="utf-8"?>
<p:tagLst xmlns:p="http://schemas.openxmlformats.org/presentationml/2006/main">
  <p:tag name="KSO_WM_TEMPLATE_CATEGORY" val="diagram"/>
  <p:tag name="KSO_WM_TEMPLATE_INDEX" val="20182471"/>
  <p:tag name="KSO_WM_TAG_VERSION" val="1.0"/>
  <p:tag name="KSO_WM_BEAUTIFY_FLAG" val="#wm#"/>
  <p:tag name="KSO_WM_UNIT_TYPE" val="a"/>
  <p:tag name="KSO_WM_UNIT_INDEX" val="1"/>
  <p:tag name="KSO_WM_UNIT_ID" val="diagram20182471_1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" val="在此输入标题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71_1*i*5"/>
  <p:tag name="KSO_WM_TEMPLATE_CATEGORY" val="diagram"/>
  <p:tag name="KSO_WM_TEMPLATE_INDEX" val="20182471"/>
  <p:tag name="KSO_WM_UNIT_INDEX" val="5"/>
</p:tagLst>
</file>

<file path=ppt/tags/tag9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  <p:tag name="KSO_WM_SLIDE_BACKGROUND_SUBSTITUTE_COLOR" val="15921906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71_1*i*6"/>
  <p:tag name="KSO_WM_TEMPLATE_CATEGORY" val="diagram"/>
  <p:tag name="KSO_WM_TEMPLATE_INDEX" val="20182471"/>
  <p:tag name="KSO_WM_UNIT_INDEX" val="6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71_1*i*7"/>
  <p:tag name="KSO_WM_TEMPLATE_CATEGORY" val="diagram"/>
  <p:tag name="KSO_WM_TEMPLATE_INDEX" val="20182471"/>
  <p:tag name="KSO_WM_UNIT_INDEX" val="7"/>
</p:tagLst>
</file>

<file path=ppt/tags/tag92.xml><?xml version="1.0" encoding="utf-8"?>
<p:tagLst xmlns:p="http://schemas.openxmlformats.org/presentationml/2006/main">
  <p:tag name="KSO_WM_SLIDE_ID" val="diagram20182471_1"/>
  <p:tag name="KSO_WM_SLIDE_INDEX" val="1"/>
  <p:tag name="KSO_WM_SLIDE_LAYOUT" val="a_d"/>
  <p:tag name="KSO_WM_SLIDE_LAYOUT_CNT" val="1_3"/>
  <p:tag name="KSO_WM_SLIDE_TYPE" val="text"/>
  <p:tag name="KSO_WM_BEAUTIFY_FLAG" val="#wm#"/>
  <p:tag name="KSO_WM_SLIDE_POSITION" val="485*14"/>
  <p:tag name="KSO_WM_SLIDE_SIZE" val="346*505"/>
  <p:tag name="KSO_WM_SLIDE_ITEM_CNT" val="3"/>
  <p:tag name="KSO_WM_TEMPLATE_CATEGORY" val="diagram"/>
  <p:tag name="KSO_WM_TEMPLATE_INDEX" val="20182471"/>
  <p:tag name="KSO_WM_TAG_VERSION" val="1.0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160024"/>
</p:tagLst>
</file>

<file path=ppt/tags/tag94.xml><?xml version="1.0" encoding="utf-8"?>
<p:tagLst xmlns:p="http://schemas.openxmlformats.org/presentationml/2006/main">
  <p:tag name="KSO_WM_BEAUTIFY_FLAG" val="#wm#"/>
  <p:tag name="KSO_WM_TEMPLATE_CATEGORY" val="diagram"/>
  <p:tag name="KSO_WM_TEMPLATE_INDEX" val="20182471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90790"/>
</p:tagLst>
</file>

<file path=ppt/tags/tag96.xml><?xml version="1.0" encoding="utf-8"?>
<p:tagLst xmlns:p="http://schemas.openxmlformats.org/presentationml/2006/main">
  <p:tag name="KSO_WM_TEMPLATE_CATEGORY" val="custom"/>
  <p:tag name="KSO_WM_TEMPLATE_INDEX" val="20184553"/>
  <p:tag name="KSO_WM_TAG_VERSION" val="1.0"/>
  <p:tag name="KSO_WM_UNIT_TYPE" val="a"/>
  <p:tag name="KSO_WM_UNIT_INDEX" val="1"/>
  <p:tag name="KSO_WM_UNIT_ID" val="custom20184553_30*a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LOREM IPSUM DOLOR"/>
</p:tagLst>
</file>

<file path=ppt/tags/tag97.xml><?xml version="1.0" encoding="utf-8"?>
<p:tagLst xmlns:p="http://schemas.openxmlformats.org/presentationml/2006/main">
  <p:tag name="KSO_WM_TEMPLATE_CATEGORY" val="custom"/>
  <p:tag name="KSO_WM_TEMPLATE_INDEX" val="20184553"/>
  <p:tag name="KSO_WM_TAG_VERSION" val="1.0"/>
  <p:tag name="KSO_WM_SLIDE_ID" val="custom20184553_30"/>
  <p:tag name="KSO_WM_SLIDE_INDEX" val="30"/>
  <p:tag name="KSO_WM_SLIDE_ITEM_CNT" val="4"/>
  <p:tag name="KSO_WM_SLIDE_TYPE" val="text"/>
  <p:tag name="KSO_WM_BEAUTIFY_FLAG" val="#wm#"/>
  <p:tag name="KSO_WM_SLIDE_LAYOUT" val="d_a"/>
  <p:tag name="KSO_WM_SLIDE_LAYOUT_CNT" val="4_1"/>
  <p:tag name="KSO_WM_SLIDE_POSITION" val="100*108"/>
  <p:tag name="KSO_WM_SLIDE_SIZE" val="758*408"/>
  <p:tag name="KSO_WM_SLIDE_SUBTYPE" val="picTxt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90790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90790"/>
</p:tagLst>
</file>

<file path=ppt/theme/theme1.xml><?xml version="1.0" encoding="utf-8"?>
<a:theme xmlns:a="http://schemas.openxmlformats.org/drawingml/2006/main" name="1_Office 主题​​">
  <a:themeElements>
    <a:clrScheme name="自定义 15">
      <a:dk1>
        <a:srgbClr val="000000"/>
      </a:dk1>
      <a:lt1>
        <a:srgbClr val="FFFFFF"/>
      </a:lt1>
      <a:dk2>
        <a:srgbClr val="129F77"/>
      </a:dk2>
      <a:lt2>
        <a:srgbClr val="F0F0F0"/>
      </a:lt2>
      <a:accent1>
        <a:srgbClr val="129F77"/>
      </a:accent1>
      <a:accent2>
        <a:srgbClr val="28C995"/>
      </a:accent2>
      <a:accent3>
        <a:srgbClr val="4472C4"/>
      </a:accent3>
      <a:accent4>
        <a:srgbClr val="0CCBC6"/>
      </a:accent4>
      <a:accent5>
        <a:srgbClr val="129F77"/>
      </a:accent5>
      <a:accent6>
        <a:srgbClr val="28C995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60043">
      <a:dk1>
        <a:srgbClr val="000000"/>
      </a:dk1>
      <a:lt1>
        <a:srgbClr val="FFFFFF"/>
      </a:lt1>
      <a:dk2>
        <a:srgbClr val="0E9651"/>
      </a:dk2>
      <a:lt2>
        <a:srgbClr val="808080"/>
      </a:lt2>
      <a:accent1>
        <a:srgbClr val="EBF092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WPS 演示</Application>
  <PresentationFormat>宽屏</PresentationFormat>
  <Paragraphs>30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黑体</vt:lpstr>
      <vt:lpstr>Calibri</vt:lpstr>
      <vt:lpstr>等线</vt:lpstr>
      <vt:lpstr>Arial Black</vt:lpstr>
      <vt:lpstr>Calibri Light</vt:lpstr>
      <vt:lpstr>Cambria</vt:lpstr>
      <vt:lpstr>1_Office 主题​​</vt:lpstr>
      <vt:lpstr>1_Office 主题</vt:lpstr>
      <vt:lpstr>2_Office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杨旭东</cp:lastModifiedBy>
  <cp:revision>36</cp:revision>
  <dcterms:created xsi:type="dcterms:W3CDTF">2019-06-19T02:08:00Z</dcterms:created>
  <dcterms:modified xsi:type="dcterms:W3CDTF">2019-09-12T00:45:30Z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