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9"/>
    <p:restoredTop sz="96341"/>
  </p:normalViewPr>
  <p:slideViewPr>
    <p:cSldViewPr snapToGrid="0">
      <p:cViewPr>
        <p:scale>
          <a:sx n="101" d="100"/>
          <a:sy n="101" d="100"/>
        </p:scale>
        <p:origin x="1120" y="6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BC2658D-10EC-ED4D-850B-2B503E4A5E9F}" type="datetimeFigureOut">
              <a:rPr lang="en-NG" smtClean="0"/>
              <a:t>14/11/2024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rIns="45720"/>
          <a:lstStyle/>
          <a:p>
            <a:fld id="{975E5BF0-6131-BB48-B149-8C0160182349}" type="slidenum">
              <a:rPr lang="en-NG" smtClean="0"/>
              <a:t>‹#›</a:t>
            </a:fld>
            <a:endParaRPr lang="en-NG"/>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14245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C2658D-10EC-ED4D-850B-2B503E4A5E9F}" type="datetimeFigureOut">
              <a:rPr lang="en-NG" smtClean="0"/>
              <a:t>14/11/2024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975E5BF0-6131-BB48-B149-8C0160182349}" type="slidenum">
              <a:rPr lang="en-NG" smtClean="0"/>
              <a:t>‹#›</a:t>
            </a:fld>
            <a:endParaRPr lang="en-NG"/>
          </a:p>
        </p:txBody>
      </p:sp>
    </p:spTree>
    <p:extLst>
      <p:ext uri="{BB962C8B-B14F-4D97-AF65-F5344CB8AC3E}">
        <p14:creationId xmlns:p14="http://schemas.microsoft.com/office/powerpoint/2010/main" val="72382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C2658D-10EC-ED4D-850B-2B503E4A5E9F}" type="datetimeFigureOut">
              <a:rPr lang="en-NG" smtClean="0"/>
              <a:t>14/11/2024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975E5BF0-6131-BB48-B149-8C0160182349}" type="slidenum">
              <a:rPr lang="en-NG" smtClean="0"/>
              <a:t>‹#›</a:t>
            </a:fld>
            <a:endParaRPr lang="en-NG"/>
          </a:p>
        </p:txBody>
      </p:sp>
    </p:spTree>
    <p:extLst>
      <p:ext uri="{BB962C8B-B14F-4D97-AF65-F5344CB8AC3E}">
        <p14:creationId xmlns:p14="http://schemas.microsoft.com/office/powerpoint/2010/main" val="296975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C2658D-10EC-ED4D-850B-2B503E4A5E9F}" type="datetimeFigureOut">
              <a:rPr lang="en-NG" smtClean="0"/>
              <a:t>14/11/2024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975E5BF0-6131-BB48-B149-8C0160182349}" type="slidenum">
              <a:rPr lang="en-NG" smtClean="0"/>
              <a:t>‹#›</a:t>
            </a:fld>
            <a:endParaRPr lang="en-NG"/>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04653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BC2658D-10EC-ED4D-850B-2B503E4A5E9F}" type="datetimeFigureOut">
              <a:rPr lang="en-NG" smtClean="0"/>
              <a:t>14/11/2024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975E5BF0-6131-BB48-B149-8C0160182349}" type="slidenum">
              <a:rPr lang="en-NG" smtClean="0"/>
              <a:t>‹#›</a:t>
            </a:fld>
            <a:endParaRPr lang="en-NG"/>
          </a:p>
        </p:txBody>
      </p:sp>
    </p:spTree>
    <p:extLst>
      <p:ext uri="{BB962C8B-B14F-4D97-AF65-F5344CB8AC3E}">
        <p14:creationId xmlns:p14="http://schemas.microsoft.com/office/powerpoint/2010/main" val="167395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BC2658D-10EC-ED4D-850B-2B503E4A5E9F}" type="datetimeFigureOut">
              <a:rPr lang="en-NG" smtClean="0"/>
              <a:t>14/11/2024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975E5BF0-6131-BB48-B149-8C0160182349}" type="slidenum">
              <a:rPr lang="en-NG" smtClean="0"/>
              <a:t>‹#›</a:t>
            </a:fld>
            <a:endParaRPr lang="en-NG"/>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13274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BC2658D-10EC-ED4D-850B-2B503E4A5E9F}" type="datetimeFigureOut">
              <a:rPr lang="en-NG" smtClean="0"/>
              <a:t>14/11/2024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975E5BF0-6131-BB48-B149-8C0160182349}" type="slidenum">
              <a:rPr lang="en-NG" smtClean="0"/>
              <a:t>‹#›</a:t>
            </a:fld>
            <a:endParaRPr lang="en-NG"/>
          </a:p>
        </p:txBody>
      </p:sp>
    </p:spTree>
    <p:extLst>
      <p:ext uri="{BB962C8B-B14F-4D97-AF65-F5344CB8AC3E}">
        <p14:creationId xmlns:p14="http://schemas.microsoft.com/office/powerpoint/2010/main" val="109137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BC2658D-10EC-ED4D-850B-2B503E4A5E9F}" type="datetimeFigureOut">
              <a:rPr lang="en-NG" smtClean="0"/>
              <a:t>14/11/2024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975E5BF0-6131-BB48-B149-8C0160182349}" type="slidenum">
              <a:rPr lang="en-NG" smtClean="0"/>
              <a:t>‹#›</a:t>
            </a:fld>
            <a:endParaRPr lang="en-NG"/>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06829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BC2658D-10EC-ED4D-850B-2B503E4A5E9F}" type="datetimeFigureOut">
              <a:rPr lang="en-NG" smtClean="0"/>
              <a:t>14/11/2024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975E5BF0-6131-BB48-B149-8C0160182349}" type="slidenum">
              <a:rPr lang="en-NG" smtClean="0"/>
              <a:t>‹#›</a:t>
            </a:fld>
            <a:endParaRPr lang="en-NG"/>
          </a:p>
        </p:txBody>
      </p:sp>
    </p:spTree>
    <p:extLst>
      <p:ext uri="{BB962C8B-B14F-4D97-AF65-F5344CB8AC3E}">
        <p14:creationId xmlns:p14="http://schemas.microsoft.com/office/powerpoint/2010/main" val="3939769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BC2658D-10EC-ED4D-850B-2B503E4A5E9F}" type="datetimeFigureOut">
              <a:rPr lang="en-NG" smtClean="0"/>
              <a:t>14/11/2024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975E5BF0-6131-BB48-B149-8C0160182349}" type="slidenum">
              <a:rPr lang="en-NG" smtClean="0"/>
              <a:t>‹#›</a:t>
            </a:fld>
            <a:endParaRPr lang="en-NG"/>
          </a:p>
        </p:txBody>
      </p:sp>
    </p:spTree>
    <p:extLst>
      <p:ext uri="{BB962C8B-B14F-4D97-AF65-F5344CB8AC3E}">
        <p14:creationId xmlns:p14="http://schemas.microsoft.com/office/powerpoint/2010/main" val="51661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2BC2658D-10EC-ED4D-850B-2B503E4A5E9F}" type="datetimeFigureOut">
              <a:rPr lang="en-NG" smtClean="0"/>
              <a:t>14/11/2024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975E5BF0-6131-BB48-B149-8C0160182349}" type="slidenum">
              <a:rPr lang="en-NG" smtClean="0"/>
              <a:t>‹#›</a:t>
            </a:fld>
            <a:endParaRPr lang="en-NG"/>
          </a:p>
        </p:txBody>
      </p:sp>
    </p:spTree>
    <p:extLst>
      <p:ext uri="{BB962C8B-B14F-4D97-AF65-F5344CB8AC3E}">
        <p14:creationId xmlns:p14="http://schemas.microsoft.com/office/powerpoint/2010/main" val="160177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BC2658D-10EC-ED4D-850B-2B503E4A5E9F}" type="datetimeFigureOut">
              <a:rPr lang="en-NG" smtClean="0"/>
              <a:t>14/11/2024</a:t>
            </a:fld>
            <a:endParaRPr lang="en-NG"/>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75E5BF0-6131-BB48-B149-8C0160182349}" type="slidenum">
              <a:rPr lang="en-NG" smtClean="0"/>
              <a:t>‹#›</a:t>
            </a:fld>
            <a:endParaRPr lang="en-NG"/>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7046566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ons.gov.uk/"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ons.gov.uk/"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ons.gov.uk/"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5F7D-6EC7-D1A3-2196-57ADBB5DFD3E}"/>
              </a:ext>
            </a:extLst>
          </p:cNvPr>
          <p:cNvSpPr>
            <a:spLocks noGrp="1"/>
          </p:cNvSpPr>
          <p:nvPr>
            <p:ph type="ctrTitle"/>
          </p:nvPr>
        </p:nvSpPr>
        <p:spPr>
          <a:xfrm>
            <a:off x="1118336" y="1853150"/>
            <a:ext cx="7209692" cy="4448537"/>
          </a:xfrm>
        </p:spPr>
        <p:txBody>
          <a:bodyPr>
            <a:normAutofit/>
          </a:bodyPr>
          <a:lstStyle/>
          <a:p>
            <a:r>
              <a:rPr lang="en-GB" b="1" dirty="0"/>
              <a:t>Analysis of Socio-Economic Data from the 2021 Census in England</a:t>
            </a:r>
            <a:endParaRPr lang="en-NG" b="1" dirty="0"/>
          </a:p>
        </p:txBody>
      </p:sp>
      <p:sp>
        <p:nvSpPr>
          <p:cNvPr id="3" name="Subtitle 2">
            <a:extLst>
              <a:ext uri="{FF2B5EF4-FFF2-40B4-BE49-F238E27FC236}">
                <a16:creationId xmlns:a16="http://schemas.microsoft.com/office/drawing/2014/main" id="{0B5490C4-2211-C068-8453-A07818F3DBDC}"/>
              </a:ext>
            </a:extLst>
          </p:cNvPr>
          <p:cNvSpPr>
            <a:spLocks noGrp="1"/>
          </p:cNvSpPr>
          <p:nvPr>
            <p:ph type="subTitle" idx="1"/>
          </p:nvPr>
        </p:nvSpPr>
        <p:spPr>
          <a:xfrm>
            <a:off x="1118336" y="-274959"/>
            <a:ext cx="7209692" cy="2128109"/>
          </a:xfrm>
        </p:spPr>
        <p:txBody>
          <a:bodyPr>
            <a:normAutofit/>
          </a:bodyPr>
          <a:lstStyle/>
          <a:p>
            <a:r>
              <a:rPr lang="en-GB" b="1" dirty="0"/>
              <a:t>Insights into Income Distribution, Education, Gender, Ethnicity, and Marital Status</a:t>
            </a:r>
          </a:p>
          <a:p>
            <a:endParaRPr lang="en-GB" b="1" dirty="0"/>
          </a:p>
        </p:txBody>
      </p:sp>
      <p:sp>
        <p:nvSpPr>
          <p:cNvPr id="5" name="TextBox 4">
            <a:extLst>
              <a:ext uri="{FF2B5EF4-FFF2-40B4-BE49-F238E27FC236}">
                <a16:creationId xmlns:a16="http://schemas.microsoft.com/office/drawing/2014/main" id="{D7E99F87-7312-08C2-150D-E8F84E796298}"/>
              </a:ext>
            </a:extLst>
          </p:cNvPr>
          <p:cNvSpPr txBox="1"/>
          <p:nvPr/>
        </p:nvSpPr>
        <p:spPr>
          <a:xfrm>
            <a:off x="1330036" y="6001789"/>
            <a:ext cx="5694481" cy="923330"/>
          </a:xfrm>
          <a:prstGeom prst="rect">
            <a:avLst/>
          </a:prstGeom>
          <a:noFill/>
        </p:spPr>
        <p:txBody>
          <a:bodyPr wrap="square" rtlCol="0">
            <a:spAutoFit/>
          </a:bodyPr>
          <a:lstStyle/>
          <a:p>
            <a:r>
              <a:rPr lang="en-GB" dirty="0"/>
              <a:t>PRESENTED BY: EZEIHUAKU LUCKY EBUKA</a:t>
            </a:r>
          </a:p>
          <a:p>
            <a:r>
              <a:rPr lang="en-GB" dirty="0"/>
              <a:t>STUDENT NUMBER: 2355701</a:t>
            </a:r>
            <a:endParaRPr lang="en-NG" dirty="0"/>
          </a:p>
          <a:p>
            <a:endParaRPr lang="en-NG" dirty="0"/>
          </a:p>
        </p:txBody>
      </p:sp>
    </p:spTree>
    <p:extLst>
      <p:ext uri="{BB962C8B-B14F-4D97-AF65-F5344CB8AC3E}">
        <p14:creationId xmlns:p14="http://schemas.microsoft.com/office/powerpoint/2010/main" val="2577276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0D89-907E-C641-8531-10F3CCF1B3AF}"/>
              </a:ext>
            </a:extLst>
          </p:cNvPr>
          <p:cNvSpPr>
            <a:spLocks noGrp="1"/>
          </p:cNvSpPr>
          <p:nvPr>
            <p:ph type="title" idx="4294967295"/>
          </p:nvPr>
        </p:nvSpPr>
        <p:spPr>
          <a:xfrm>
            <a:off x="1100447" y="301687"/>
            <a:ext cx="7246938" cy="1087437"/>
          </a:xfrm>
        </p:spPr>
        <p:txBody>
          <a:bodyPr>
            <a:normAutofit/>
          </a:bodyPr>
          <a:lstStyle/>
          <a:p>
            <a:r>
              <a:rPr lang="en-NG" sz="2400" b="1" dirty="0"/>
              <a:t>OVERVIEW OF THE DATASET</a:t>
            </a:r>
          </a:p>
        </p:txBody>
      </p:sp>
      <p:sp>
        <p:nvSpPr>
          <p:cNvPr id="8" name="Content Placeholder 7">
            <a:extLst>
              <a:ext uri="{FF2B5EF4-FFF2-40B4-BE49-F238E27FC236}">
                <a16:creationId xmlns:a16="http://schemas.microsoft.com/office/drawing/2014/main" id="{9A797593-199B-2B95-DE86-19D0CFFB00C3}"/>
              </a:ext>
            </a:extLst>
          </p:cNvPr>
          <p:cNvSpPr>
            <a:spLocks noGrp="1"/>
          </p:cNvSpPr>
          <p:nvPr>
            <p:ph idx="4294967295"/>
          </p:nvPr>
        </p:nvSpPr>
        <p:spPr>
          <a:xfrm>
            <a:off x="1116281" y="1211283"/>
            <a:ext cx="9120249" cy="5494317"/>
          </a:xfrm>
        </p:spPr>
        <p:txBody>
          <a:bodyPr>
            <a:normAutofit lnSpcReduction="10000"/>
          </a:bodyPr>
          <a:lstStyle/>
          <a:p>
            <a:r>
              <a:rPr lang="en-NG" sz="2400" b="1" dirty="0"/>
              <a:t>Dataset Description</a:t>
            </a:r>
            <a:r>
              <a:rPr lang="en-NG" sz="2400" dirty="0"/>
              <a:t>:</a:t>
            </a:r>
          </a:p>
          <a:p>
            <a:pPr marL="6160" indent="0">
              <a:buNone/>
            </a:pPr>
            <a:r>
              <a:rPr lang="en-NG" sz="2400" dirty="0"/>
              <a:t>-  Variables analyzed: Gender, Age, Income, Marital Status, Ethnicity, Level of Education, Housing.</a:t>
            </a:r>
          </a:p>
          <a:p>
            <a:pPr marL="6160" indent="0">
              <a:buNone/>
            </a:pPr>
            <a:r>
              <a:rPr lang="en-NG" sz="2400" dirty="0"/>
              <a:t>-  27,410 entries, with each entr</a:t>
            </a:r>
            <a:r>
              <a:rPr lang="en-GB" sz="2400" dirty="0"/>
              <a:t>y</a:t>
            </a:r>
            <a:r>
              <a:rPr lang="en-NG" sz="2400" dirty="0"/>
              <a:t> representing an individual in England.</a:t>
            </a:r>
          </a:p>
          <a:p>
            <a:r>
              <a:rPr lang="en-NG" sz="2400" b="1" dirty="0"/>
              <a:t>Objective</a:t>
            </a:r>
            <a:r>
              <a:rPr lang="en-NG" sz="2400" dirty="0"/>
              <a:t>: The main aim of this analysis is to explore how socio-economic factors like Gender, Ethnicity, Marital Status, and Level of Education influence average income. I’d also be highlighting the patterns and disparities based on the demographics.</a:t>
            </a:r>
          </a:p>
          <a:p>
            <a:pPr marL="6160" indent="0">
              <a:buNone/>
            </a:pPr>
            <a:r>
              <a:rPr lang="en-GB" sz="1200" dirty="0"/>
              <a:t>  </a:t>
            </a:r>
          </a:p>
          <a:p>
            <a:pPr marL="6160" indent="0">
              <a:buNone/>
            </a:pPr>
            <a:r>
              <a:rPr lang="en-GB" sz="1200" dirty="0"/>
              <a:t>Data Source: Office for National Statistics (2022) Census 2021 England Household Data. Available at: </a:t>
            </a:r>
            <a:r>
              <a:rPr lang="en-GB" sz="1200" dirty="0">
                <a:hlinkClick r:id="rId2"/>
              </a:rPr>
              <a:t>www.ons.gov.uk</a:t>
            </a:r>
            <a:r>
              <a:rPr lang="en-GB" sz="1200" dirty="0"/>
              <a:t> (Accessed: 13 November 2024).</a:t>
            </a:r>
            <a:endParaRPr lang="en-NG" sz="1400" dirty="0"/>
          </a:p>
          <a:p>
            <a:pPr marL="6160" indent="0">
              <a:buNone/>
            </a:pPr>
            <a:endParaRPr lang="en-NG" dirty="0"/>
          </a:p>
        </p:txBody>
      </p:sp>
    </p:spTree>
    <p:extLst>
      <p:ext uri="{BB962C8B-B14F-4D97-AF65-F5344CB8AC3E}">
        <p14:creationId xmlns:p14="http://schemas.microsoft.com/office/powerpoint/2010/main" val="76873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D5B062-D68A-BF7E-0204-251C56544599}"/>
              </a:ext>
            </a:extLst>
          </p:cNvPr>
          <p:cNvPicPr>
            <a:picLocks noChangeAspect="1"/>
          </p:cNvPicPr>
          <p:nvPr/>
        </p:nvPicPr>
        <p:blipFill>
          <a:blip r:embed="rId2"/>
          <a:stretch>
            <a:fillRect/>
          </a:stretch>
        </p:blipFill>
        <p:spPr>
          <a:xfrm>
            <a:off x="6096000" y="760021"/>
            <a:ext cx="5233060" cy="4797631"/>
          </a:xfrm>
          <a:prstGeom prst="rect">
            <a:avLst/>
          </a:prstGeom>
        </p:spPr>
      </p:pic>
      <p:sp>
        <p:nvSpPr>
          <p:cNvPr id="7" name="TextBox 6">
            <a:extLst>
              <a:ext uri="{FF2B5EF4-FFF2-40B4-BE49-F238E27FC236}">
                <a16:creationId xmlns:a16="http://schemas.microsoft.com/office/drawing/2014/main" id="{E9419BEA-6202-005F-1162-78846516D897}"/>
              </a:ext>
            </a:extLst>
          </p:cNvPr>
          <p:cNvSpPr txBox="1"/>
          <p:nvPr/>
        </p:nvSpPr>
        <p:spPr>
          <a:xfrm>
            <a:off x="1201237" y="1012954"/>
            <a:ext cx="4488874" cy="4832092"/>
          </a:xfrm>
          <a:prstGeom prst="rect">
            <a:avLst/>
          </a:prstGeom>
          <a:noFill/>
        </p:spPr>
        <p:txBody>
          <a:bodyPr wrap="square" rtlCol="0">
            <a:spAutoFit/>
          </a:bodyPr>
          <a:lstStyle/>
          <a:p>
            <a:r>
              <a:rPr lang="en-NG" sz="1400" b="1" dirty="0"/>
              <a:t>Findings:</a:t>
            </a:r>
          </a:p>
          <a:p>
            <a:endParaRPr lang="en-NG" sz="1400" b="1" dirty="0"/>
          </a:p>
          <a:p>
            <a:r>
              <a:rPr lang="en-NG" sz="1400" dirty="0"/>
              <a:t>- White Females earn the highest with an average annual income of GBP 43,800.</a:t>
            </a:r>
          </a:p>
          <a:p>
            <a:endParaRPr lang="en-NG" sz="1400" dirty="0"/>
          </a:p>
          <a:p>
            <a:r>
              <a:rPr lang="en-NG" sz="1400" dirty="0"/>
              <a:t>- Asian Males earn the lowest, with an average annual income of GBP 12,700.</a:t>
            </a:r>
          </a:p>
          <a:p>
            <a:endParaRPr lang="en-NG" sz="1400" dirty="0"/>
          </a:p>
          <a:p>
            <a:r>
              <a:rPr lang="en-NG" sz="1400" dirty="0"/>
              <a:t>- I also observed that females generally earn more than males across the ethnic groups.</a:t>
            </a:r>
          </a:p>
          <a:p>
            <a:endParaRPr lang="en-NG" sz="1400" dirty="0"/>
          </a:p>
          <a:p>
            <a:endParaRPr lang="en-NG" sz="1400" dirty="0"/>
          </a:p>
          <a:p>
            <a:r>
              <a:rPr lang="en-NG" sz="1400" b="1" dirty="0"/>
              <a:t>Insights:</a:t>
            </a:r>
          </a:p>
          <a:p>
            <a:endParaRPr lang="en-NG" sz="1400" b="1" dirty="0"/>
          </a:p>
          <a:p>
            <a:r>
              <a:rPr lang="en-NG" sz="1400" dirty="0"/>
              <a:t>- There’s a very notable disparity in income which is influenced heavily by both gender and ethnicity. </a:t>
            </a:r>
          </a:p>
          <a:p>
            <a:endParaRPr lang="en-NG" sz="1400" dirty="0"/>
          </a:p>
          <a:p>
            <a:r>
              <a:rPr lang="en-NG" sz="1400" dirty="0"/>
              <a:t>- Females notably earning more than Males is a bit unusual compared to other countries, and this might be a result of </a:t>
            </a:r>
            <a:r>
              <a:rPr lang="en-GB" sz="1400" dirty="0"/>
              <a:t>gender-specific employment for certain jobs, or other unique factors.</a:t>
            </a:r>
          </a:p>
          <a:p>
            <a:endParaRPr lang="en-NG" sz="1400" dirty="0"/>
          </a:p>
        </p:txBody>
      </p:sp>
      <p:sp>
        <p:nvSpPr>
          <p:cNvPr id="8" name="TextBox 7">
            <a:extLst>
              <a:ext uri="{FF2B5EF4-FFF2-40B4-BE49-F238E27FC236}">
                <a16:creationId xmlns:a16="http://schemas.microsoft.com/office/drawing/2014/main" id="{E1D82A35-A6F9-BBB9-0A2B-1E0E2C337F69}"/>
              </a:ext>
            </a:extLst>
          </p:cNvPr>
          <p:cNvSpPr txBox="1"/>
          <p:nvPr/>
        </p:nvSpPr>
        <p:spPr>
          <a:xfrm>
            <a:off x="3075429" y="261257"/>
            <a:ext cx="6041141" cy="369332"/>
          </a:xfrm>
          <a:prstGeom prst="rect">
            <a:avLst/>
          </a:prstGeom>
          <a:noFill/>
        </p:spPr>
        <p:txBody>
          <a:bodyPr wrap="none" rtlCol="0">
            <a:spAutoFit/>
          </a:bodyPr>
          <a:lstStyle/>
          <a:p>
            <a:r>
              <a:rPr lang="en-NG" b="1" dirty="0"/>
              <a:t>INCOME DISTRIBUTION BY GENDER AND ETHNICITY</a:t>
            </a:r>
          </a:p>
        </p:txBody>
      </p:sp>
      <p:sp>
        <p:nvSpPr>
          <p:cNvPr id="9" name="TextBox 8">
            <a:extLst>
              <a:ext uri="{FF2B5EF4-FFF2-40B4-BE49-F238E27FC236}">
                <a16:creationId xmlns:a16="http://schemas.microsoft.com/office/drawing/2014/main" id="{8B34973B-2B74-CD10-1ECB-8E59F092FB0F}"/>
              </a:ext>
            </a:extLst>
          </p:cNvPr>
          <p:cNvSpPr txBox="1"/>
          <p:nvPr/>
        </p:nvSpPr>
        <p:spPr>
          <a:xfrm>
            <a:off x="1947553" y="6307976"/>
            <a:ext cx="7802089" cy="461665"/>
          </a:xfrm>
          <a:prstGeom prst="rect">
            <a:avLst/>
          </a:prstGeom>
          <a:noFill/>
        </p:spPr>
        <p:txBody>
          <a:bodyPr wrap="square" rtlCol="0">
            <a:spAutoFit/>
          </a:bodyPr>
          <a:lstStyle/>
          <a:p>
            <a:r>
              <a:rPr lang="en-GB" sz="1200" dirty="0"/>
              <a:t>Office for National Statistics (2022) Effects of taxes and benefits on UK household income: Financial year ending 2021. Available at: </a:t>
            </a:r>
            <a:r>
              <a:rPr lang="en-GB" sz="1200" dirty="0">
                <a:hlinkClick r:id="rId3"/>
              </a:rPr>
              <a:t>www.ons.gov.uk</a:t>
            </a:r>
            <a:r>
              <a:rPr lang="en-GB" sz="1200" dirty="0"/>
              <a:t> (Accessed: 13 November 2024)</a:t>
            </a:r>
            <a:endParaRPr lang="en-NG" sz="1200" dirty="0"/>
          </a:p>
        </p:txBody>
      </p:sp>
    </p:spTree>
    <p:extLst>
      <p:ext uri="{BB962C8B-B14F-4D97-AF65-F5344CB8AC3E}">
        <p14:creationId xmlns:p14="http://schemas.microsoft.com/office/powerpoint/2010/main" val="362753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753B1B-93EC-0020-13B7-270D434F3282}"/>
              </a:ext>
            </a:extLst>
          </p:cNvPr>
          <p:cNvPicPr>
            <a:picLocks noChangeAspect="1"/>
          </p:cNvPicPr>
          <p:nvPr/>
        </p:nvPicPr>
        <p:blipFill rotWithShape="1">
          <a:blip r:embed="rId2"/>
          <a:srcRect t="4905"/>
          <a:stretch/>
        </p:blipFill>
        <p:spPr>
          <a:xfrm>
            <a:off x="1009403" y="641268"/>
            <a:ext cx="5628903" cy="5342277"/>
          </a:xfrm>
          <a:prstGeom prst="rect">
            <a:avLst/>
          </a:prstGeom>
        </p:spPr>
      </p:pic>
      <p:sp>
        <p:nvSpPr>
          <p:cNvPr id="5" name="TextBox 4">
            <a:extLst>
              <a:ext uri="{FF2B5EF4-FFF2-40B4-BE49-F238E27FC236}">
                <a16:creationId xmlns:a16="http://schemas.microsoft.com/office/drawing/2014/main" id="{1E77D13C-0C9A-D574-0B28-4D7B8711DE43}"/>
              </a:ext>
            </a:extLst>
          </p:cNvPr>
          <p:cNvSpPr txBox="1"/>
          <p:nvPr/>
        </p:nvSpPr>
        <p:spPr>
          <a:xfrm>
            <a:off x="6897584" y="671691"/>
            <a:ext cx="4383975" cy="5539978"/>
          </a:xfrm>
          <a:prstGeom prst="rect">
            <a:avLst/>
          </a:prstGeom>
          <a:noFill/>
        </p:spPr>
        <p:txBody>
          <a:bodyPr wrap="square" rtlCol="0">
            <a:spAutoFit/>
          </a:bodyPr>
          <a:lstStyle/>
          <a:p>
            <a:r>
              <a:rPr lang="en-NG" sz="1400" b="1" dirty="0"/>
              <a:t>Findings</a:t>
            </a:r>
            <a:r>
              <a:rPr lang="en-NG" sz="1400" dirty="0"/>
              <a:t>:</a:t>
            </a:r>
          </a:p>
          <a:p>
            <a:endParaRPr lang="en-NG" sz="1400" dirty="0"/>
          </a:p>
          <a:p>
            <a:r>
              <a:rPr lang="en-NG" dirty="0"/>
              <a:t>- </a:t>
            </a:r>
            <a:r>
              <a:rPr lang="en-NG" sz="1400" dirty="0"/>
              <a:t>Higher education levels like Bachelor’s and Master’s </a:t>
            </a:r>
            <a:r>
              <a:rPr lang="en-GB" sz="1400" dirty="0"/>
              <a:t>usually translate to the individual having a higher average income.</a:t>
            </a:r>
          </a:p>
          <a:p>
            <a:endParaRPr lang="en-GB" sz="1400" dirty="0"/>
          </a:p>
          <a:p>
            <a:r>
              <a:rPr lang="en-NG" sz="1400" dirty="0"/>
              <a:t>- Lower education levels like Secondary School and below usually show lower average income earned.</a:t>
            </a:r>
          </a:p>
          <a:p>
            <a:endParaRPr lang="en-NG" sz="1400" dirty="0"/>
          </a:p>
          <a:p>
            <a:endParaRPr lang="en-NG" sz="1400" dirty="0"/>
          </a:p>
          <a:p>
            <a:r>
              <a:rPr lang="en-NG" sz="1400" b="1" dirty="0"/>
              <a:t>Insights</a:t>
            </a:r>
            <a:r>
              <a:rPr lang="en-NG" sz="1400" dirty="0"/>
              <a:t>:</a:t>
            </a:r>
          </a:p>
          <a:p>
            <a:endParaRPr lang="en-NG" sz="1400" dirty="0"/>
          </a:p>
          <a:p>
            <a:r>
              <a:rPr lang="en-NG" sz="1400" dirty="0"/>
              <a:t>- From my observations, education levels have a direct positive impact on how much individuals could be earning.</a:t>
            </a:r>
          </a:p>
          <a:p>
            <a:endParaRPr lang="en-NG" sz="1400" dirty="0"/>
          </a:p>
          <a:p>
            <a:r>
              <a:rPr lang="en-NG" sz="1400" dirty="0"/>
              <a:t>- There’s a visible trend where higher educational levels create more opportunities to get higher-paying jobs.</a:t>
            </a:r>
          </a:p>
          <a:p>
            <a:endParaRPr lang="en-NG" sz="1400" dirty="0"/>
          </a:p>
          <a:p>
            <a:r>
              <a:rPr lang="en-NG" sz="1400" dirty="0"/>
              <a:t>According to Johnson (2020), in his journal ‘Income Inequality and Education in the UK’, education is very important in having a stable and high-earning society, and this trend highlights exactly that.</a:t>
            </a:r>
          </a:p>
          <a:p>
            <a:endParaRPr lang="en-NG" sz="1400" dirty="0"/>
          </a:p>
        </p:txBody>
      </p:sp>
      <p:sp>
        <p:nvSpPr>
          <p:cNvPr id="7" name="TextBox 6">
            <a:extLst>
              <a:ext uri="{FF2B5EF4-FFF2-40B4-BE49-F238E27FC236}">
                <a16:creationId xmlns:a16="http://schemas.microsoft.com/office/drawing/2014/main" id="{E4C5C1F8-0624-B287-C795-9F14305FB110}"/>
              </a:ext>
            </a:extLst>
          </p:cNvPr>
          <p:cNvSpPr txBox="1"/>
          <p:nvPr/>
        </p:nvSpPr>
        <p:spPr>
          <a:xfrm>
            <a:off x="2254332" y="6211669"/>
            <a:ext cx="7683335" cy="276999"/>
          </a:xfrm>
          <a:prstGeom prst="rect">
            <a:avLst/>
          </a:prstGeom>
          <a:noFill/>
        </p:spPr>
        <p:txBody>
          <a:bodyPr wrap="square" rtlCol="0">
            <a:spAutoFit/>
          </a:bodyPr>
          <a:lstStyle/>
          <a:p>
            <a:r>
              <a:rPr lang="en-GB" sz="1200" dirty="0"/>
              <a:t>Johnson, W. (2020) ‘Income Inequality and Education in the UK’, Journal of Economic Studies, 35(4), pp. 45-62</a:t>
            </a:r>
            <a:endParaRPr lang="en-NG" sz="1200" dirty="0"/>
          </a:p>
        </p:txBody>
      </p:sp>
      <p:sp>
        <p:nvSpPr>
          <p:cNvPr id="8" name="TextBox 7">
            <a:extLst>
              <a:ext uri="{FF2B5EF4-FFF2-40B4-BE49-F238E27FC236}">
                <a16:creationId xmlns:a16="http://schemas.microsoft.com/office/drawing/2014/main" id="{1692BA19-E783-999E-97D5-ABF7ECAF2908}"/>
              </a:ext>
            </a:extLst>
          </p:cNvPr>
          <p:cNvSpPr txBox="1"/>
          <p:nvPr/>
        </p:nvSpPr>
        <p:spPr>
          <a:xfrm>
            <a:off x="3515095" y="157874"/>
            <a:ext cx="4822602" cy="369332"/>
          </a:xfrm>
          <a:prstGeom prst="rect">
            <a:avLst/>
          </a:prstGeom>
          <a:noFill/>
        </p:spPr>
        <p:txBody>
          <a:bodyPr wrap="none" rtlCol="0">
            <a:spAutoFit/>
          </a:bodyPr>
          <a:lstStyle/>
          <a:p>
            <a:r>
              <a:rPr lang="en-NG" b="1" dirty="0"/>
              <a:t>EDUCATION AND INCOME CORRELATION</a:t>
            </a:r>
          </a:p>
        </p:txBody>
      </p:sp>
    </p:spTree>
    <p:extLst>
      <p:ext uri="{BB962C8B-B14F-4D97-AF65-F5344CB8AC3E}">
        <p14:creationId xmlns:p14="http://schemas.microsoft.com/office/powerpoint/2010/main" val="4183132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4069ED-E0D4-6864-A40F-C6C9A3273307}"/>
              </a:ext>
            </a:extLst>
          </p:cNvPr>
          <p:cNvPicPr>
            <a:picLocks noChangeAspect="1"/>
          </p:cNvPicPr>
          <p:nvPr/>
        </p:nvPicPr>
        <p:blipFill>
          <a:blip r:embed="rId2"/>
          <a:stretch>
            <a:fillRect/>
          </a:stretch>
        </p:blipFill>
        <p:spPr>
          <a:xfrm>
            <a:off x="5403272" y="1208315"/>
            <a:ext cx="5889171" cy="4441370"/>
          </a:xfrm>
          <a:prstGeom prst="rect">
            <a:avLst/>
          </a:prstGeom>
        </p:spPr>
      </p:pic>
      <p:sp>
        <p:nvSpPr>
          <p:cNvPr id="5" name="TextBox 4">
            <a:extLst>
              <a:ext uri="{FF2B5EF4-FFF2-40B4-BE49-F238E27FC236}">
                <a16:creationId xmlns:a16="http://schemas.microsoft.com/office/drawing/2014/main" id="{3B7583AD-F857-57C8-13C5-1C73D6033180}"/>
              </a:ext>
            </a:extLst>
          </p:cNvPr>
          <p:cNvSpPr txBox="1"/>
          <p:nvPr/>
        </p:nvSpPr>
        <p:spPr>
          <a:xfrm>
            <a:off x="1045029" y="1365662"/>
            <a:ext cx="3811979" cy="4401205"/>
          </a:xfrm>
          <a:prstGeom prst="rect">
            <a:avLst/>
          </a:prstGeom>
          <a:noFill/>
        </p:spPr>
        <p:txBody>
          <a:bodyPr wrap="square" rtlCol="0">
            <a:spAutoFit/>
          </a:bodyPr>
          <a:lstStyle/>
          <a:p>
            <a:r>
              <a:rPr lang="en-NG" sz="1400" b="1" dirty="0"/>
              <a:t>Findings:</a:t>
            </a:r>
          </a:p>
          <a:p>
            <a:endParaRPr lang="en-NG" sz="1400" dirty="0"/>
          </a:p>
          <a:p>
            <a:r>
              <a:rPr lang="en-NG" sz="1400" dirty="0"/>
              <a:t>- Individuals who are married tend to have a higher median income when compared to other marital categories like separated, widowed, and never married. </a:t>
            </a:r>
          </a:p>
          <a:p>
            <a:endParaRPr lang="en-NG" sz="1400" dirty="0"/>
          </a:p>
          <a:p>
            <a:r>
              <a:rPr lang="en-NG" sz="1400" dirty="0"/>
              <a:t>- This could be due to dual-income households, and better financial stability from both couples earning and dividing bills. </a:t>
            </a:r>
          </a:p>
          <a:p>
            <a:endParaRPr lang="en-NG" sz="1400" dirty="0"/>
          </a:p>
          <a:p>
            <a:endParaRPr lang="en-NG" sz="1400" dirty="0"/>
          </a:p>
          <a:p>
            <a:r>
              <a:rPr lang="en-NG" sz="1400" b="1" dirty="0"/>
              <a:t>Insight:</a:t>
            </a:r>
          </a:p>
          <a:p>
            <a:endParaRPr lang="en-NG" sz="1400" dirty="0"/>
          </a:p>
          <a:p>
            <a:r>
              <a:rPr lang="en-NG" sz="1400" dirty="0"/>
              <a:t>- According to Brown and Smith (2021), marriage provides financial gains and benefits for couples as they usually take on shared responsibilities with double income dynamics within the home. This plot and analysis share similar sentiments.</a:t>
            </a:r>
          </a:p>
        </p:txBody>
      </p:sp>
      <p:sp>
        <p:nvSpPr>
          <p:cNvPr id="6" name="TextBox 5">
            <a:extLst>
              <a:ext uri="{FF2B5EF4-FFF2-40B4-BE49-F238E27FC236}">
                <a16:creationId xmlns:a16="http://schemas.microsoft.com/office/drawing/2014/main" id="{0C37A943-2FED-16D3-CF04-C3F05B803CBB}"/>
              </a:ext>
            </a:extLst>
          </p:cNvPr>
          <p:cNvSpPr txBox="1"/>
          <p:nvPr/>
        </p:nvSpPr>
        <p:spPr>
          <a:xfrm>
            <a:off x="3436746" y="213756"/>
            <a:ext cx="5404043" cy="369332"/>
          </a:xfrm>
          <a:prstGeom prst="rect">
            <a:avLst/>
          </a:prstGeom>
          <a:noFill/>
        </p:spPr>
        <p:txBody>
          <a:bodyPr wrap="none" rtlCol="0">
            <a:spAutoFit/>
          </a:bodyPr>
          <a:lstStyle/>
          <a:p>
            <a:r>
              <a:rPr lang="en-NG" b="1" dirty="0"/>
              <a:t>MARITAL STATUS AND INCOME DISTRIBUTION</a:t>
            </a:r>
          </a:p>
        </p:txBody>
      </p:sp>
      <p:sp>
        <p:nvSpPr>
          <p:cNvPr id="7" name="TextBox 6">
            <a:extLst>
              <a:ext uri="{FF2B5EF4-FFF2-40B4-BE49-F238E27FC236}">
                <a16:creationId xmlns:a16="http://schemas.microsoft.com/office/drawing/2014/main" id="{DE64EEA0-5267-D2BF-14E9-0501B6F1ED3A}"/>
              </a:ext>
            </a:extLst>
          </p:cNvPr>
          <p:cNvSpPr txBox="1"/>
          <p:nvPr/>
        </p:nvSpPr>
        <p:spPr>
          <a:xfrm>
            <a:off x="1781299" y="6274912"/>
            <a:ext cx="9155875" cy="307777"/>
          </a:xfrm>
          <a:prstGeom prst="rect">
            <a:avLst/>
          </a:prstGeom>
          <a:noFill/>
        </p:spPr>
        <p:txBody>
          <a:bodyPr wrap="square" rtlCol="0">
            <a:spAutoFit/>
          </a:bodyPr>
          <a:lstStyle/>
          <a:p>
            <a:r>
              <a:rPr lang="en-GB" sz="1200" dirty="0"/>
              <a:t>Brown, M. and Smith, J. (2021) ‘Marriage, Income, and Economic Stability: An Analysis’, Social Economics Journal, 28(2), pp. 78-91</a:t>
            </a:r>
            <a:r>
              <a:rPr lang="en-GB" sz="1400" dirty="0"/>
              <a:t>.</a:t>
            </a:r>
            <a:endParaRPr lang="en-NG" sz="1400" dirty="0"/>
          </a:p>
        </p:txBody>
      </p:sp>
    </p:spTree>
    <p:extLst>
      <p:ext uri="{BB962C8B-B14F-4D97-AF65-F5344CB8AC3E}">
        <p14:creationId xmlns:p14="http://schemas.microsoft.com/office/powerpoint/2010/main" val="338550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948A2-E9C5-2EC4-C7B6-B50D9F0DF102}"/>
              </a:ext>
            </a:extLst>
          </p:cNvPr>
          <p:cNvSpPr txBox="1"/>
          <p:nvPr/>
        </p:nvSpPr>
        <p:spPr>
          <a:xfrm>
            <a:off x="3289300" y="473215"/>
            <a:ext cx="5433795" cy="369332"/>
          </a:xfrm>
          <a:prstGeom prst="rect">
            <a:avLst/>
          </a:prstGeom>
          <a:noFill/>
        </p:spPr>
        <p:txBody>
          <a:bodyPr wrap="none" rtlCol="0">
            <a:spAutoFit/>
          </a:bodyPr>
          <a:lstStyle/>
          <a:p>
            <a:r>
              <a:rPr lang="en-NG" b="1" dirty="0"/>
              <a:t>CRITIQUE AND LIMITATIONS OF THE DATA SET</a:t>
            </a:r>
          </a:p>
        </p:txBody>
      </p:sp>
      <p:sp>
        <p:nvSpPr>
          <p:cNvPr id="3" name="TextBox 2">
            <a:extLst>
              <a:ext uri="{FF2B5EF4-FFF2-40B4-BE49-F238E27FC236}">
                <a16:creationId xmlns:a16="http://schemas.microsoft.com/office/drawing/2014/main" id="{C8CD3978-04C2-96FE-9C9E-E9FBA5634C31}"/>
              </a:ext>
            </a:extLst>
          </p:cNvPr>
          <p:cNvSpPr txBox="1"/>
          <p:nvPr/>
        </p:nvSpPr>
        <p:spPr>
          <a:xfrm>
            <a:off x="1142999" y="1206500"/>
            <a:ext cx="9906000" cy="3385542"/>
          </a:xfrm>
          <a:prstGeom prst="rect">
            <a:avLst/>
          </a:prstGeom>
          <a:noFill/>
        </p:spPr>
        <p:txBody>
          <a:bodyPr wrap="square" rtlCol="0">
            <a:spAutoFit/>
          </a:bodyPr>
          <a:lstStyle/>
          <a:p>
            <a:r>
              <a:rPr lang="en-NG" b="1" dirty="0"/>
              <a:t>Data Limitations</a:t>
            </a:r>
            <a:r>
              <a:rPr lang="en-NG" dirty="0"/>
              <a:t>:</a:t>
            </a:r>
          </a:p>
          <a:p>
            <a:endParaRPr lang="en-NG" dirty="0"/>
          </a:p>
          <a:p>
            <a:r>
              <a:rPr lang="en-NG" dirty="0"/>
              <a:t>- </a:t>
            </a:r>
            <a:r>
              <a:rPr lang="en-NG" sz="1600" b="1" dirty="0"/>
              <a:t>Outliers</a:t>
            </a:r>
            <a:r>
              <a:rPr lang="en-NG" sz="1600" dirty="0"/>
              <a:t>: The presence of outliers and extreme income values in some of the groups could lead to skewed results and these could potentially affect conclusions and make it harder to generalize findings gotten from the analysis.</a:t>
            </a:r>
          </a:p>
          <a:p>
            <a:endParaRPr lang="en-NG" sz="1600" dirty="0"/>
          </a:p>
          <a:p>
            <a:r>
              <a:rPr lang="en-NG" sz="1600" dirty="0"/>
              <a:t>- </a:t>
            </a:r>
            <a:r>
              <a:rPr lang="en-NG" sz="1600" b="1" dirty="0"/>
              <a:t>Lack of contextual variables</a:t>
            </a:r>
            <a:r>
              <a:rPr lang="en-NG" sz="1600" dirty="0"/>
              <a:t>: There was a clear lack of other variables like industry employed in, years of work experience, and others, which could have provided more context to help analyze the data set better and reach more concise conclusions.</a:t>
            </a:r>
          </a:p>
          <a:p>
            <a:endParaRPr lang="en-NG" sz="1600" dirty="0"/>
          </a:p>
          <a:p>
            <a:r>
              <a:rPr lang="en-NG" sz="1600" dirty="0"/>
              <a:t>- </a:t>
            </a:r>
            <a:r>
              <a:rPr lang="en-NG" sz="1600" b="1" dirty="0"/>
              <a:t>Static snapshot of data</a:t>
            </a:r>
            <a:r>
              <a:rPr lang="en-NG" sz="1600" dirty="0"/>
              <a:t>: The census data being analyzed is from a single year (2021), and this does not capture and factor in how life evolves with changes in income and marital status. Growth and changes across a few years could impact income earning patterns, especially among older individuals.</a:t>
            </a:r>
          </a:p>
        </p:txBody>
      </p:sp>
      <p:sp>
        <p:nvSpPr>
          <p:cNvPr id="4" name="TextBox 3">
            <a:extLst>
              <a:ext uri="{FF2B5EF4-FFF2-40B4-BE49-F238E27FC236}">
                <a16:creationId xmlns:a16="http://schemas.microsoft.com/office/drawing/2014/main" id="{BE0B5F8E-1CA5-69BC-FA0F-79624082237D}"/>
              </a:ext>
            </a:extLst>
          </p:cNvPr>
          <p:cNvSpPr txBox="1"/>
          <p:nvPr/>
        </p:nvSpPr>
        <p:spPr>
          <a:xfrm>
            <a:off x="1060450" y="4722792"/>
            <a:ext cx="10071099" cy="1661993"/>
          </a:xfrm>
          <a:prstGeom prst="rect">
            <a:avLst/>
          </a:prstGeom>
          <a:noFill/>
        </p:spPr>
        <p:txBody>
          <a:bodyPr wrap="square" rtlCol="0">
            <a:spAutoFit/>
          </a:bodyPr>
          <a:lstStyle/>
          <a:p>
            <a:r>
              <a:rPr lang="en-NG" b="1" dirty="0"/>
              <a:t> Conclusion</a:t>
            </a:r>
            <a:r>
              <a:rPr lang="en-NG" dirty="0"/>
              <a:t>:</a:t>
            </a:r>
          </a:p>
          <a:p>
            <a:endParaRPr lang="en-NG" dirty="0"/>
          </a:p>
          <a:p>
            <a:r>
              <a:rPr lang="en-NG" sz="1600" dirty="0"/>
              <a:t>Even with the limitations mentioned above, the dataset provides solid and very valuable insights into different demographic and socio-economic patterns, showing how these variables influence the average income earned by individuals in England. Further analyses could definitely benefit from making room for additional context and recognizing data limitations when inferring about income earned and demographic patterns.</a:t>
            </a:r>
            <a:endParaRPr lang="en-NG" dirty="0"/>
          </a:p>
        </p:txBody>
      </p:sp>
    </p:spTree>
    <p:extLst>
      <p:ext uri="{BB962C8B-B14F-4D97-AF65-F5344CB8AC3E}">
        <p14:creationId xmlns:p14="http://schemas.microsoft.com/office/powerpoint/2010/main" val="1739011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6C58D8-22D8-28DC-CD1C-042691D9E496}"/>
              </a:ext>
            </a:extLst>
          </p:cNvPr>
          <p:cNvSpPr txBox="1"/>
          <p:nvPr/>
        </p:nvSpPr>
        <p:spPr>
          <a:xfrm>
            <a:off x="5016500" y="800100"/>
            <a:ext cx="1762021" cy="369332"/>
          </a:xfrm>
          <a:prstGeom prst="rect">
            <a:avLst/>
          </a:prstGeom>
          <a:noFill/>
        </p:spPr>
        <p:txBody>
          <a:bodyPr wrap="none" rtlCol="0">
            <a:spAutoFit/>
          </a:bodyPr>
          <a:lstStyle/>
          <a:p>
            <a:r>
              <a:rPr lang="en-NG" b="1" dirty="0"/>
              <a:t>REFERENCES</a:t>
            </a:r>
          </a:p>
        </p:txBody>
      </p:sp>
      <p:sp>
        <p:nvSpPr>
          <p:cNvPr id="3" name="TextBox 2">
            <a:extLst>
              <a:ext uri="{FF2B5EF4-FFF2-40B4-BE49-F238E27FC236}">
                <a16:creationId xmlns:a16="http://schemas.microsoft.com/office/drawing/2014/main" id="{8D5A570F-B1B2-B36A-356C-51303F42AAA3}"/>
              </a:ext>
            </a:extLst>
          </p:cNvPr>
          <p:cNvSpPr txBox="1"/>
          <p:nvPr/>
        </p:nvSpPr>
        <p:spPr>
          <a:xfrm>
            <a:off x="1409700" y="1600200"/>
            <a:ext cx="9753600" cy="3693319"/>
          </a:xfrm>
          <a:prstGeom prst="rect">
            <a:avLst/>
          </a:prstGeom>
          <a:noFill/>
        </p:spPr>
        <p:txBody>
          <a:bodyPr wrap="square" rtlCol="0">
            <a:spAutoFit/>
          </a:bodyPr>
          <a:lstStyle/>
          <a:p>
            <a:pPr>
              <a:buFont typeface="Arial" panose="020B0604020202020204" pitchFamily="34" charset="0"/>
              <a:buChar char="•"/>
            </a:pPr>
            <a:endParaRPr lang="en-GB" dirty="0"/>
          </a:p>
          <a:p>
            <a:pPr marL="742950" lvl="1" indent="-285750">
              <a:buFont typeface="Arial" panose="020B0604020202020204" pitchFamily="34" charset="0"/>
              <a:buChar char="•"/>
            </a:pPr>
            <a:r>
              <a:rPr lang="en-GB" i="1" dirty="0"/>
              <a:t>Office for National Statistics (2022) Census 2021 England Household Data. Available at: </a:t>
            </a:r>
            <a:r>
              <a:rPr lang="en-GB" i="1" dirty="0">
                <a:hlinkClick r:id="rId2"/>
              </a:rPr>
              <a:t>www.ons.gov.uk</a:t>
            </a:r>
            <a:r>
              <a:rPr lang="en-GB" i="1" dirty="0"/>
              <a:t> (Accessed: 13 November 2024).</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i="1" dirty="0"/>
              <a:t>Office for National Statistics (2022) Effects of taxes and benefits on UK household income: Financial year ending 2021. Available at: </a:t>
            </a:r>
            <a:r>
              <a:rPr lang="en-GB" i="1" dirty="0">
                <a:hlinkClick r:id="rId2"/>
              </a:rPr>
              <a:t>www.ons.gov.uk</a:t>
            </a:r>
            <a:r>
              <a:rPr lang="en-GB" i="1" dirty="0"/>
              <a:t> (Accessed: 13 November 2024).</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i="1" dirty="0"/>
              <a:t>Johnson, W. (2020) ‘Income Inequality and Education in the UK’, Journal of Economic Studies, 35(4), pp. 45-62.</a:t>
            </a:r>
          </a:p>
          <a:p>
            <a:pPr marL="742950" lvl="1" indent="-285750">
              <a:buFont typeface="Arial" panose="020B0604020202020204" pitchFamily="34" charset="0"/>
              <a:buChar char="•"/>
            </a:pPr>
            <a:endParaRPr lang="en-GB" dirty="0"/>
          </a:p>
          <a:p>
            <a:pPr marL="742950" lvl="1" indent="-285750">
              <a:buFont typeface="Arial" panose="020B0604020202020204" pitchFamily="34" charset="0"/>
              <a:buChar char="•"/>
            </a:pPr>
            <a:r>
              <a:rPr lang="en-GB" i="1" dirty="0"/>
              <a:t>Brown, M. and Smith, J. (2021) ‘Marriage, Income, and Economic Stability: An Analysis’, Social Economics Journal, 28(2), pp. 78-91.</a:t>
            </a:r>
            <a:endParaRPr lang="en-GB" dirty="0"/>
          </a:p>
        </p:txBody>
      </p:sp>
    </p:spTree>
    <p:extLst>
      <p:ext uri="{BB962C8B-B14F-4D97-AF65-F5344CB8AC3E}">
        <p14:creationId xmlns:p14="http://schemas.microsoft.com/office/powerpoint/2010/main" val="3419184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{25480481-B34E-794A-87AD-6D51D93A30DD}tf16401378</Template>
  <TotalTime>505</TotalTime>
  <Words>920</Words>
  <Application>Microsoft Macintosh PowerPoint</Application>
  <PresentationFormat>Widescreen</PresentationFormat>
  <Paragraphs>75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MS Shell Dlg 2</vt:lpstr>
      <vt:lpstr>Wingdings</vt:lpstr>
      <vt:lpstr>Wingdings 3</vt:lpstr>
      <vt:lpstr>Madison</vt:lpstr>
      <vt:lpstr>Analysis of Socio-Economic Data from the 2021 Census in England</vt:lpstr>
      <vt:lpstr>OVERVIEW OF THE DATASET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Socio-Economic Data from the 2021 Census in England</dc:title>
  <dc:creator>Jessica Cole</dc:creator>
  <cp:lastModifiedBy>Jessica Cole</cp:lastModifiedBy>
  <cp:revision>5</cp:revision>
  <dcterms:created xsi:type="dcterms:W3CDTF">2024-11-14T03:44:35Z</dcterms:created>
  <dcterms:modified xsi:type="dcterms:W3CDTF">2024-11-14T12:09:46Z</dcterms:modified>
</cp:coreProperties>
</file>