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4" r:id="rId3"/>
    <p:sldId id="258" r:id="rId4"/>
    <p:sldId id="269" r:id="rId5"/>
    <p:sldId id="277" r:id="rId6"/>
    <p:sldId id="259" r:id="rId7"/>
    <p:sldId id="260" r:id="rId8"/>
    <p:sldId id="285" r:id="rId9"/>
    <p:sldId id="261" r:id="rId10"/>
    <p:sldId id="262" r:id="rId11"/>
    <p:sldId id="263" r:id="rId12"/>
    <p:sldId id="276" r:id="rId13"/>
    <p:sldId id="266" r:id="rId14"/>
    <p:sldId id="278" r:id="rId15"/>
    <p:sldId id="268" r:id="rId16"/>
    <p:sldId id="286" r:id="rId17"/>
    <p:sldId id="264" r:id="rId18"/>
    <p:sldId id="265" r:id="rId19"/>
    <p:sldId id="267" r:id="rId20"/>
    <p:sldId id="270" r:id="rId21"/>
    <p:sldId id="279" r:id="rId22"/>
    <p:sldId id="280" r:id="rId23"/>
    <p:sldId id="271" r:id="rId24"/>
    <p:sldId id="272" r:id="rId25"/>
    <p:sldId id="274" r:id="rId26"/>
    <p:sldId id="273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1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6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8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9/25/16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9/25/16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9/25/16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CE03-3AB3-46A9-A4EE-40C5DBE6E011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352348"/>
            <a:ext cx="12192000" cy="1047318"/>
          </a:xfrm>
        </p:spPr>
        <p:txBody>
          <a:bodyPr/>
          <a:lstStyle/>
          <a:p>
            <a:pPr algn="l"/>
            <a:r>
              <a:rPr lang="en-US" dirty="0" smtClean="0"/>
              <a:t>                           CFA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236" y="5585548"/>
            <a:ext cx="5334000" cy="886835"/>
          </a:xfrm>
        </p:spPr>
        <p:txBody>
          <a:bodyPr/>
          <a:lstStyle/>
          <a:p>
            <a:pPr algn="l"/>
            <a:r>
              <a:rPr lang="en-US" dirty="0" smtClean="0"/>
              <a:t>Simone </a:t>
            </a:r>
            <a:r>
              <a:rPr lang="en-US" dirty="0" err="1" smtClean="0"/>
              <a:t>Campanoni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simonec@eecs.northwestern.edu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95297"/>
            <a:ext cx="6005947" cy="3877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85" y="4594861"/>
            <a:ext cx="3500490" cy="1863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4" y="3680643"/>
            <a:ext cx="1380340" cy="18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the control flow of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graph where nodes are instructions</a:t>
            </a:r>
          </a:p>
          <a:p>
            <a:pPr lvl="1"/>
            <a:r>
              <a:rPr lang="en-US" dirty="0" smtClean="0"/>
              <a:t>Very large</a:t>
            </a:r>
          </a:p>
          <a:p>
            <a:pPr lvl="1"/>
            <a:r>
              <a:rPr lang="en-US" dirty="0" smtClean="0"/>
              <a:t>Lot of straight-line connections</a:t>
            </a:r>
          </a:p>
          <a:p>
            <a:pPr lvl="1"/>
            <a:r>
              <a:rPr lang="en-US" dirty="0" smtClean="0"/>
              <a:t>Can we simplify it?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763000" y="2067375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63000" y="2398256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8991600" y="2158815"/>
            <a:ext cx="0" cy="239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  <a:endCxn id="8" idx="0"/>
          </p:cNvCxnSpPr>
          <p:nvPr/>
        </p:nvCxnSpPr>
        <p:spPr>
          <a:xfrm>
            <a:off x="8991600" y="2489696"/>
            <a:ext cx="0" cy="505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763000" y="2994706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763000" y="3324221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  <a:endCxn id="9" idx="0"/>
          </p:cNvCxnSpPr>
          <p:nvPr/>
        </p:nvCxnSpPr>
        <p:spPr>
          <a:xfrm>
            <a:off x="8991600" y="3086146"/>
            <a:ext cx="0" cy="23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763000" y="3654419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9" idx="2"/>
            <a:endCxn id="11" idx="0"/>
          </p:cNvCxnSpPr>
          <p:nvPr/>
        </p:nvCxnSpPr>
        <p:spPr>
          <a:xfrm>
            <a:off x="8991600" y="3415661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2"/>
            <a:endCxn id="14" idx="0"/>
          </p:cNvCxnSpPr>
          <p:nvPr/>
        </p:nvCxnSpPr>
        <p:spPr>
          <a:xfrm rot="16200000" flipH="1">
            <a:off x="9451745" y="2029550"/>
            <a:ext cx="266252" cy="11865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949543" y="2755948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949543" y="3085463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10178143" y="2847388"/>
            <a:ext cx="0" cy="23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9949543" y="3415661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2"/>
            <a:endCxn id="17" idx="0"/>
          </p:cNvCxnSpPr>
          <p:nvPr/>
        </p:nvCxnSpPr>
        <p:spPr>
          <a:xfrm>
            <a:off x="10178143" y="3176903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949543" y="3684821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949543" y="4015019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>
            <a:off x="10178143" y="3776261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  <a:endCxn id="19" idx="0"/>
          </p:cNvCxnSpPr>
          <p:nvPr/>
        </p:nvCxnSpPr>
        <p:spPr>
          <a:xfrm>
            <a:off x="10178143" y="3507101"/>
            <a:ext cx="0" cy="17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8763000" y="3949365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763000" y="4278880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6" idx="2"/>
            <a:endCxn id="27" idx="0"/>
          </p:cNvCxnSpPr>
          <p:nvPr/>
        </p:nvCxnSpPr>
        <p:spPr>
          <a:xfrm>
            <a:off x="8991600" y="4040805"/>
            <a:ext cx="0" cy="23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763000" y="4609078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7" idx="2"/>
            <a:endCxn id="29" idx="0"/>
          </p:cNvCxnSpPr>
          <p:nvPr/>
        </p:nvCxnSpPr>
        <p:spPr>
          <a:xfrm>
            <a:off x="8991600" y="4370320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26" idx="0"/>
          </p:cNvCxnSpPr>
          <p:nvPr/>
        </p:nvCxnSpPr>
        <p:spPr>
          <a:xfrm>
            <a:off x="8991600" y="3745859"/>
            <a:ext cx="0" cy="203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0" idx="2"/>
            <a:endCxn id="38" idx="0"/>
          </p:cNvCxnSpPr>
          <p:nvPr/>
        </p:nvCxnSpPr>
        <p:spPr>
          <a:xfrm rot="5400000" flipH="1" flipV="1">
            <a:off x="9867017" y="2630563"/>
            <a:ext cx="1787022" cy="1164770"/>
          </a:xfrm>
          <a:prstGeom prst="curvedConnector5">
            <a:avLst>
              <a:gd name="adj1" fmla="val -12792"/>
              <a:gd name="adj2" fmla="val 50000"/>
              <a:gd name="adj3" fmla="val 112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1114313" y="2319437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114313" y="2648952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8" idx="2"/>
            <a:endCxn id="39" idx="0"/>
          </p:cNvCxnSpPr>
          <p:nvPr/>
        </p:nvCxnSpPr>
        <p:spPr>
          <a:xfrm>
            <a:off x="11342913" y="2410877"/>
            <a:ext cx="0" cy="23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1114313" y="2979150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9" idx="2"/>
            <a:endCxn id="41" idx="0"/>
          </p:cNvCxnSpPr>
          <p:nvPr/>
        </p:nvCxnSpPr>
        <p:spPr>
          <a:xfrm>
            <a:off x="11342913" y="2740392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11114313" y="3248310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1114313" y="3578508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3" idx="2"/>
            <a:endCxn id="44" idx="0"/>
          </p:cNvCxnSpPr>
          <p:nvPr/>
        </p:nvCxnSpPr>
        <p:spPr>
          <a:xfrm>
            <a:off x="11342913" y="3339750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43" idx="0"/>
          </p:cNvCxnSpPr>
          <p:nvPr/>
        </p:nvCxnSpPr>
        <p:spPr>
          <a:xfrm>
            <a:off x="11342913" y="3070590"/>
            <a:ext cx="0" cy="17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44" idx="2"/>
            <a:endCxn id="29" idx="3"/>
          </p:cNvCxnSpPr>
          <p:nvPr/>
        </p:nvCxnSpPr>
        <p:spPr>
          <a:xfrm rot="5400000">
            <a:off x="9789132" y="3101017"/>
            <a:ext cx="984850" cy="212271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0" idx="2"/>
            <a:endCxn id="29" idx="3"/>
          </p:cNvCxnSpPr>
          <p:nvPr/>
        </p:nvCxnSpPr>
        <p:spPr>
          <a:xfrm rot="5400000">
            <a:off x="9425003" y="3901657"/>
            <a:ext cx="548339" cy="95794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7543800" y="2410877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543800" y="2740392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2"/>
            <a:endCxn id="58" idx="0"/>
          </p:cNvCxnSpPr>
          <p:nvPr/>
        </p:nvCxnSpPr>
        <p:spPr>
          <a:xfrm>
            <a:off x="7772400" y="2502317"/>
            <a:ext cx="0" cy="23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7543800" y="3070590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8" idx="2"/>
            <a:endCxn id="60" idx="0"/>
          </p:cNvCxnSpPr>
          <p:nvPr/>
        </p:nvCxnSpPr>
        <p:spPr>
          <a:xfrm>
            <a:off x="7772400" y="2831832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847111" y="3401026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847111" y="3730541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62" idx="2"/>
            <a:endCxn id="63" idx="0"/>
          </p:cNvCxnSpPr>
          <p:nvPr/>
        </p:nvCxnSpPr>
        <p:spPr>
          <a:xfrm>
            <a:off x="7075711" y="3492466"/>
            <a:ext cx="0" cy="23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6847111" y="4060739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63" idx="2"/>
            <a:endCxn id="65" idx="0"/>
          </p:cNvCxnSpPr>
          <p:nvPr/>
        </p:nvCxnSpPr>
        <p:spPr>
          <a:xfrm>
            <a:off x="7075711" y="3821981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2"/>
            <a:endCxn id="62" idx="0"/>
          </p:cNvCxnSpPr>
          <p:nvPr/>
        </p:nvCxnSpPr>
        <p:spPr>
          <a:xfrm flipH="1">
            <a:off x="7075711" y="3162030"/>
            <a:ext cx="696689" cy="23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60" idx="2"/>
            <a:endCxn id="29" idx="1"/>
          </p:cNvCxnSpPr>
          <p:nvPr/>
        </p:nvCxnSpPr>
        <p:spPr>
          <a:xfrm rot="16200000" flipH="1">
            <a:off x="7521316" y="3413114"/>
            <a:ext cx="1492768" cy="990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65" idx="2"/>
            <a:endCxn id="29" idx="1"/>
          </p:cNvCxnSpPr>
          <p:nvPr/>
        </p:nvCxnSpPr>
        <p:spPr>
          <a:xfrm rot="16200000" flipH="1">
            <a:off x="7668046" y="3559843"/>
            <a:ext cx="502619" cy="168728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4" idx="2"/>
            <a:endCxn id="57" idx="0"/>
          </p:cNvCxnSpPr>
          <p:nvPr/>
        </p:nvCxnSpPr>
        <p:spPr>
          <a:xfrm rot="5400000">
            <a:off x="8255969" y="1675246"/>
            <a:ext cx="252062" cy="1219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8763000" y="4941131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763000" y="5270646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81" idx="2"/>
            <a:endCxn id="82" idx="0"/>
          </p:cNvCxnSpPr>
          <p:nvPr/>
        </p:nvCxnSpPr>
        <p:spPr>
          <a:xfrm>
            <a:off x="8991600" y="5032571"/>
            <a:ext cx="0" cy="23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8763000" y="5600844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82" idx="2"/>
            <a:endCxn id="84" idx="0"/>
          </p:cNvCxnSpPr>
          <p:nvPr/>
        </p:nvCxnSpPr>
        <p:spPr>
          <a:xfrm>
            <a:off x="8991600" y="5362086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9" idx="2"/>
            <a:endCxn id="81" idx="0"/>
          </p:cNvCxnSpPr>
          <p:nvPr/>
        </p:nvCxnSpPr>
        <p:spPr>
          <a:xfrm>
            <a:off x="8991600" y="4700518"/>
            <a:ext cx="0" cy="240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8763000" y="5902755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763000" y="6232270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89" idx="2"/>
            <a:endCxn id="90" idx="0"/>
          </p:cNvCxnSpPr>
          <p:nvPr/>
        </p:nvCxnSpPr>
        <p:spPr>
          <a:xfrm>
            <a:off x="8991600" y="5994195"/>
            <a:ext cx="0" cy="23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763000" y="6562468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>
            <a:stCxn id="90" idx="2"/>
            <a:endCxn id="92" idx="0"/>
          </p:cNvCxnSpPr>
          <p:nvPr/>
        </p:nvCxnSpPr>
        <p:spPr>
          <a:xfrm>
            <a:off x="8991600" y="6323710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4" idx="2"/>
            <a:endCxn id="89" idx="0"/>
          </p:cNvCxnSpPr>
          <p:nvPr/>
        </p:nvCxnSpPr>
        <p:spPr>
          <a:xfrm>
            <a:off x="8991600" y="5692284"/>
            <a:ext cx="0" cy="210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6286495" y="4799435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286495" y="5128950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stCxn id="97" idx="2"/>
            <a:endCxn id="98" idx="0"/>
          </p:cNvCxnSpPr>
          <p:nvPr/>
        </p:nvCxnSpPr>
        <p:spPr>
          <a:xfrm>
            <a:off x="6515095" y="4890875"/>
            <a:ext cx="0" cy="23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6286495" y="5459148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98" idx="2"/>
            <a:endCxn id="100" idx="0"/>
          </p:cNvCxnSpPr>
          <p:nvPr/>
        </p:nvCxnSpPr>
        <p:spPr>
          <a:xfrm>
            <a:off x="6515095" y="5220390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6286495" y="5728308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286495" y="6058506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>
            <a:stCxn id="102" idx="2"/>
            <a:endCxn id="103" idx="0"/>
          </p:cNvCxnSpPr>
          <p:nvPr/>
        </p:nvCxnSpPr>
        <p:spPr>
          <a:xfrm>
            <a:off x="6515095" y="5819748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0" idx="2"/>
            <a:endCxn id="102" idx="0"/>
          </p:cNvCxnSpPr>
          <p:nvPr/>
        </p:nvCxnSpPr>
        <p:spPr>
          <a:xfrm>
            <a:off x="6515095" y="5550588"/>
            <a:ext cx="0" cy="17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103" idx="2"/>
            <a:endCxn id="107" idx="0"/>
          </p:cNvCxnSpPr>
          <p:nvPr/>
        </p:nvCxnSpPr>
        <p:spPr>
          <a:xfrm rot="5400000" flipH="1">
            <a:off x="5024513" y="4659364"/>
            <a:ext cx="1810952" cy="1170213"/>
          </a:xfrm>
          <a:prstGeom prst="curvedConnector5">
            <a:avLst>
              <a:gd name="adj1" fmla="val -12623"/>
              <a:gd name="adj2" fmla="val 50000"/>
              <a:gd name="adj3" fmla="val 1126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5116282" y="4338994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116282" y="4668509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>
            <a:stCxn id="107" idx="2"/>
            <a:endCxn id="108" idx="0"/>
          </p:cNvCxnSpPr>
          <p:nvPr/>
        </p:nvCxnSpPr>
        <p:spPr>
          <a:xfrm>
            <a:off x="5344882" y="4430434"/>
            <a:ext cx="0" cy="23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5116282" y="4998707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108" idx="2"/>
            <a:endCxn id="110" idx="0"/>
          </p:cNvCxnSpPr>
          <p:nvPr/>
        </p:nvCxnSpPr>
        <p:spPr>
          <a:xfrm>
            <a:off x="5344882" y="4759949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5116282" y="5267867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116282" y="5598065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/>
          <p:cNvCxnSpPr>
            <a:stCxn id="112" idx="2"/>
            <a:endCxn id="113" idx="0"/>
          </p:cNvCxnSpPr>
          <p:nvPr/>
        </p:nvCxnSpPr>
        <p:spPr>
          <a:xfrm>
            <a:off x="5344882" y="5359307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0" idx="2"/>
            <a:endCxn id="112" idx="0"/>
          </p:cNvCxnSpPr>
          <p:nvPr/>
        </p:nvCxnSpPr>
        <p:spPr>
          <a:xfrm>
            <a:off x="5344882" y="5090147"/>
            <a:ext cx="0" cy="17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90" idx="2"/>
            <a:endCxn id="97" idx="0"/>
          </p:cNvCxnSpPr>
          <p:nvPr/>
        </p:nvCxnSpPr>
        <p:spPr>
          <a:xfrm rot="5400000" flipH="1">
            <a:off x="6991210" y="4323321"/>
            <a:ext cx="1524275" cy="2476505"/>
          </a:xfrm>
          <a:prstGeom prst="curvedConnector5">
            <a:avLst>
              <a:gd name="adj1" fmla="val -14997"/>
              <a:gd name="adj2" fmla="val 50000"/>
              <a:gd name="adj3" fmla="val 1149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113" idx="1"/>
            <a:endCxn id="92" idx="1"/>
          </p:cNvCxnSpPr>
          <p:nvPr/>
        </p:nvCxnSpPr>
        <p:spPr>
          <a:xfrm rot="10800000" flipH="1" flipV="1">
            <a:off x="5116282" y="5643784"/>
            <a:ext cx="3646718" cy="964403"/>
          </a:xfrm>
          <a:prstGeom prst="curvedConnector3">
            <a:avLst>
              <a:gd name="adj1" fmla="val -62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/>
          <p:cNvSpPr/>
          <p:nvPr/>
        </p:nvSpPr>
        <p:spPr>
          <a:xfrm>
            <a:off x="1219199" y="2648952"/>
            <a:ext cx="4354283" cy="43651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4952997" y="4245126"/>
            <a:ext cx="789217" cy="157462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6117762" y="4645281"/>
            <a:ext cx="789217" cy="157462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8596990" y="2913150"/>
            <a:ext cx="789217" cy="186195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>
            <a:off x="6667491" y="3248309"/>
            <a:ext cx="789217" cy="1035161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/>
          <p:cNvSpPr/>
          <p:nvPr/>
        </p:nvSpPr>
        <p:spPr>
          <a:xfrm>
            <a:off x="7411806" y="2240390"/>
            <a:ext cx="789217" cy="102502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>
            <a:off x="9772647" y="2633285"/>
            <a:ext cx="789217" cy="1598694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10927898" y="2207208"/>
            <a:ext cx="789217" cy="161477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8596989" y="4885153"/>
            <a:ext cx="789217" cy="152988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1927451" y="4074200"/>
            <a:ext cx="2991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Basic </a:t>
            </a:r>
            <a:r>
              <a:rPr lang="en-US" sz="4800" b="1" dirty="0" smtClean="0"/>
              <a:t>block</a:t>
            </a:r>
            <a:endParaRPr lang="en-US" sz="48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49046" y="4759949"/>
            <a:ext cx="45424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Sequence of instructions that </a:t>
            </a:r>
          </a:p>
          <a:p>
            <a:r>
              <a:rPr lang="en-US" sz="2800" dirty="0" smtClean="0"/>
              <a:t>is always </a:t>
            </a:r>
            <a:br>
              <a:rPr lang="en-US" sz="2800" dirty="0" smtClean="0"/>
            </a:br>
            <a:r>
              <a:rPr lang="en-US" sz="2800" dirty="0" smtClean="0"/>
              <a:t>entered at the beginning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nd exited at the end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887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4" grpId="0" animBg="1"/>
      <p:bldP spid="15" grpId="0" animBg="1"/>
      <p:bldP spid="17" grpId="0" animBg="1"/>
      <p:bldP spid="19" grpId="0" animBg="1"/>
      <p:bldP spid="20" grpId="0" animBg="1"/>
      <p:bldP spid="26" grpId="0" animBg="1"/>
      <p:bldP spid="27" grpId="0" animBg="1"/>
      <p:bldP spid="29" grpId="0" animBg="1"/>
      <p:bldP spid="38" grpId="0" animBg="1"/>
      <p:bldP spid="39" grpId="0" animBg="1"/>
      <p:bldP spid="41" grpId="0" animBg="1"/>
      <p:bldP spid="43" grpId="0" animBg="1"/>
      <p:bldP spid="44" grpId="0" animBg="1"/>
      <p:bldP spid="57" grpId="0" animBg="1"/>
      <p:bldP spid="58" grpId="0" animBg="1"/>
      <p:bldP spid="60" grpId="0" animBg="1"/>
      <p:bldP spid="62" grpId="0" animBg="1"/>
      <p:bldP spid="63" grpId="0" animBg="1"/>
      <p:bldP spid="65" grpId="0" animBg="1"/>
      <p:bldP spid="81" grpId="0" animBg="1"/>
      <p:bldP spid="82" grpId="0" animBg="1"/>
      <p:bldP spid="84" grpId="0" animBg="1"/>
      <p:bldP spid="89" grpId="0" animBg="1"/>
      <p:bldP spid="90" grpId="0" animBg="1"/>
      <p:bldP spid="97" grpId="0" animBg="1"/>
      <p:bldP spid="98" grpId="0" animBg="1"/>
      <p:bldP spid="100" grpId="0" animBg="1"/>
      <p:bldP spid="102" grpId="0" animBg="1"/>
      <p:bldP spid="103" grpId="0" animBg="1"/>
      <p:bldP spid="131" grpId="0" animBg="1"/>
      <p:bldP spid="132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/>
      <p:bldP spid="1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49564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A basic block is a maximal sequence of instructions such that</a:t>
            </a:r>
          </a:p>
          <a:p>
            <a:pPr lvl="1"/>
            <a:r>
              <a:rPr lang="en-US" sz="3200" dirty="0" smtClean="0"/>
              <a:t>Only the first one can be </a:t>
            </a:r>
            <a:r>
              <a:rPr lang="en-US" sz="3200" dirty="0" smtClean="0"/>
              <a:t>reached</a:t>
            </a:r>
            <a:br>
              <a:rPr lang="en-US" sz="3200" dirty="0" smtClean="0"/>
            </a:br>
            <a:r>
              <a:rPr lang="en-US" sz="3200" dirty="0" smtClean="0"/>
              <a:t>from </a:t>
            </a:r>
            <a:r>
              <a:rPr lang="en-US" sz="3200" dirty="0" smtClean="0"/>
              <a:t>outside this basic block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r>
              <a:rPr lang="en-US" sz="3200" dirty="0" smtClean="0"/>
              <a:t>All instructions within are executed consecutively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if the first one get executed</a:t>
            </a:r>
          </a:p>
          <a:p>
            <a:pPr lvl="2"/>
            <a:r>
              <a:rPr lang="en-US" sz="3200" dirty="0" smtClean="0"/>
              <a:t>Only the last instruction can be a branch/jump</a:t>
            </a:r>
          </a:p>
          <a:p>
            <a:pPr lvl="2"/>
            <a:r>
              <a:rPr lang="en-US" sz="3200" dirty="0" smtClean="0"/>
              <a:t>Only the first instruction can be a </a:t>
            </a:r>
            <a:r>
              <a:rPr lang="en-US" sz="3200" dirty="0" smtClean="0"/>
              <a:t>label</a:t>
            </a:r>
          </a:p>
          <a:p>
            <a:endParaRPr lang="en-US" sz="3200" dirty="0" smtClean="0"/>
          </a:p>
          <a:p>
            <a:r>
              <a:rPr lang="en-US" sz="3200" dirty="0" smtClean="0"/>
              <a:t>Is the storing sequence = execution order in a basic block?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538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blocks in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0151"/>
            <a:ext cx="10515600" cy="4751820"/>
          </a:xfrm>
        </p:spPr>
        <p:txBody>
          <a:bodyPr>
            <a:noAutofit/>
          </a:bodyPr>
          <a:lstStyle/>
          <a:p>
            <a:r>
              <a:rPr lang="en-US" sz="3200" dirty="0" smtClean="0"/>
              <a:t>Automatically identified</a:t>
            </a:r>
          </a:p>
          <a:p>
            <a:pPr lvl="1"/>
            <a:r>
              <a:rPr lang="en-US" sz="3200" dirty="0" smtClean="0"/>
              <a:t>Algorithm:</a:t>
            </a:r>
          </a:p>
          <a:p>
            <a:pPr lvl="1"/>
            <a:r>
              <a:rPr lang="en-US" sz="3200" dirty="0" smtClean="0"/>
              <a:t>Code changes trigger the re-identification</a:t>
            </a:r>
          </a:p>
          <a:p>
            <a:pPr lvl="1"/>
            <a:r>
              <a:rPr lang="en-US" sz="3200" dirty="0" smtClean="0"/>
              <a:t>Increase the compilation time</a:t>
            </a:r>
          </a:p>
          <a:p>
            <a:r>
              <a:rPr lang="en-US" sz="3200" dirty="0" smtClean="0"/>
              <a:t>Enforced by design</a:t>
            </a:r>
          </a:p>
          <a:p>
            <a:pPr lvl="1"/>
            <a:r>
              <a:rPr lang="en-US" sz="3200" dirty="0" smtClean="0"/>
              <a:t>Instruction exists only within the context of its basic block</a:t>
            </a:r>
          </a:p>
          <a:p>
            <a:pPr lvl="1"/>
            <a:r>
              <a:rPr lang="en-US" sz="3200" dirty="0" smtClean="0"/>
              <a:t>To define a function:</a:t>
            </a:r>
          </a:p>
          <a:p>
            <a:pPr lvl="2"/>
            <a:r>
              <a:rPr lang="en-US" sz="3200" dirty="0" smtClean="0"/>
              <a:t>you define its basic blocks first</a:t>
            </a:r>
          </a:p>
          <a:p>
            <a:pPr lvl="2"/>
            <a:r>
              <a:rPr lang="en-US" sz="3200" dirty="0" smtClean="0"/>
              <a:t>Then you define the instructions of each basic block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88" y="3672065"/>
            <a:ext cx="712138" cy="712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1345" y="167277"/>
            <a:ext cx="4343400" cy="655564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Inst = </a:t>
            </a:r>
            <a:r>
              <a:rPr lang="en-US" sz="2800" dirty="0" err="1" smtClean="0"/>
              <a:t>F.entryPoint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B = new </a:t>
            </a:r>
            <a:r>
              <a:rPr lang="en-US" sz="2800" dirty="0" err="1" smtClean="0"/>
              <a:t>BasicBlock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While (Inst){</a:t>
            </a:r>
          </a:p>
          <a:p>
            <a:r>
              <a:rPr lang="en-US" sz="2800" dirty="0" smtClean="0"/>
              <a:t>  if Inst is Label 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B = new </a:t>
            </a:r>
            <a:r>
              <a:rPr lang="en-US" sz="2800" dirty="0" err="1" smtClean="0"/>
              <a:t>BasicBlock</a:t>
            </a:r>
            <a:r>
              <a:rPr lang="en-US" sz="2800" dirty="0" smtClean="0"/>
              <a:t>()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} </a:t>
            </a:r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B.add</a:t>
            </a:r>
            <a:r>
              <a:rPr lang="en-US" sz="2800" dirty="0" smtClean="0"/>
              <a:t>(Inst</a:t>
            </a:r>
            <a:r>
              <a:rPr lang="en-US" sz="2800" dirty="0"/>
              <a:t>)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if Inst is Branch/Jump{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B = new </a:t>
            </a:r>
            <a:r>
              <a:rPr lang="en-US" sz="2800" dirty="0" err="1" smtClean="0"/>
              <a:t>BasicBlock</a:t>
            </a:r>
            <a:r>
              <a:rPr lang="en-US" sz="2800" dirty="0" smtClean="0"/>
              <a:t>()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}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Inst = </a:t>
            </a:r>
            <a:r>
              <a:rPr lang="en-US" sz="2800" dirty="0" err="1" smtClean="0"/>
              <a:t>F.nextInst</a:t>
            </a:r>
            <a:r>
              <a:rPr lang="en-US" sz="2800" dirty="0" smtClean="0"/>
              <a:t>(Inst)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Add missing labels</a:t>
            </a:r>
          </a:p>
          <a:p>
            <a:r>
              <a:rPr lang="en-US" sz="2800" dirty="0" smtClean="0"/>
              <a:t>Add explicit jumps</a:t>
            </a:r>
          </a:p>
          <a:p>
            <a:r>
              <a:rPr lang="en-US" sz="2800" dirty="0" smtClean="0"/>
              <a:t>Delete empty basic blocks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24454" y="1680151"/>
            <a:ext cx="31752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about calls?</a:t>
            </a:r>
          </a:p>
          <a:p>
            <a:pPr marL="457200" indent="-457200">
              <a:buFontTx/>
              <a:buChar char="-"/>
            </a:pPr>
            <a:r>
              <a:rPr lang="en-US" sz="3200" dirty="0" smtClean="0"/>
              <a:t>Program exits</a:t>
            </a:r>
          </a:p>
          <a:p>
            <a:pPr marL="457200" indent="-457200">
              <a:buFontTx/>
              <a:buChar char="-"/>
            </a:pPr>
            <a:r>
              <a:rPr lang="en-US" sz="3200" dirty="0" smtClean="0"/>
              <a:t>Exceptions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52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7000" y="7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4 0.00903 L -0.15768 -0.14305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blocks in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Every basic block in LLVM must</a:t>
            </a:r>
          </a:p>
          <a:p>
            <a:pPr lvl="1"/>
            <a:r>
              <a:rPr lang="en-US" sz="2800" dirty="0" smtClean="0"/>
              <a:t>Have a label associated to it</a:t>
            </a:r>
          </a:p>
          <a:p>
            <a:pPr lvl="1"/>
            <a:r>
              <a:rPr lang="en-US" sz="2800" dirty="0" smtClean="0"/>
              <a:t>Have a “terminator” at the end of it</a:t>
            </a:r>
          </a:p>
          <a:p>
            <a:r>
              <a:rPr lang="en-US" sz="3200" dirty="0" smtClean="0"/>
              <a:t>The first basic block of LLVM (entry point)</a:t>
            </a:r>
            <a:br>
              <a:rPr lang="en-US" sz="3200" dirty="0" smtClean="0"/>
            </a:br>
            <a:r>
              <a:rPr lang="en-US" sz="3200" dirty="0" smtClean="0"/>
              <a:t>cannot have predecessors</a:t>
            </a:r>
            <a:endParaRPr lang="en-US" sz="3200" dirty="0"/>
          </a:p>
          <a:p>
            <a:r>
              <a:rPr lang="en-US" sz="3200" dirty="0" smtClean="0"/>
              <a:t>LLVM organizes “compiler concepts” in containers</a:t>
            </a:r>
          </a:p>
          <a:p>
            <a:pPr lvl="1"/>
            <a:r>
              <a:rPr lang="en-US" sz="2800" dirty="0" smtClean="0"/>
              <a:t>A basic block is a container of ordered LLVM instructions</a:t>
            </a:r>
          </a:p>
          <a:p>
            <a:pPr lvl="1"/>
            <a:r>
              <a:rPr lang="en-US" sz="2800" dirty="0" smtClean="0"/>
              <a:t>A function is a container of basic blocks</a:t>
            </a:r>
          </a:p>
          <a:p>
            <a:pPr lvl="1"/>
            <a:r>
              <a:rPr lang="en-US" sz="2800" dirty="0" smtClean="0"/>
              <a:t>A module is a container of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1977798"/>
            <a:ext cx="3276600" cy="18573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7638585" y="2134997"/>
            <a:ext cx="548323" cy="29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15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0023 L 1.66667E-6 0.0483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4838 L -0.00091 0.0900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blocks in LLVM	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LLVM C++ Class “</a:t>
            </a:r>
            <a:r>
              <a:rPr lang="en-US" sz="3200" dirty="0" err="1" smtClean="0"/>
              <a:t>BasicBlock</a:t>
            </a:r>
            <a:r>
              <a:rPr lang="en-US" sz="3200" dirty="0" smtClean="0"/>
              <a:t>”</a:t>
            </a:r>
          </a:p>
          <a:p>
            <a:r>
              <a:rPr lang="en-US" sz="3200" dirty="0" smtClean="0"/>
              <a:t>Uses:</a:t>
            </a:r>
          </a:p>
          <a:p>
            <a:pPr lvl="1"/>
            <a:r>
              <a:rPr lang="en-US" sz="3200" dirty="0" err="1" smtClean="0"/>
              <a:t>BasicBlock</a:t>
            </a:r>
            <a:r>
              <a:rPr lang="en-US" sz="3200" dirty="0" smtClean="0"/>
              <a:t> *b = </a:t>
            </a:r>
            <a:r>
              <a:rPr lang="is-IS" sz="3200" dirty="0" smtClean="0"/>
              <a:t>… ;</a:t>
            </a:r>
          </a:p>
          <a:p>
            <a:pPr lvl="1"/>
            <a:r>
              <a:rPr lang="en-US" sz="3200" dirty="0" smtClean="0"/>
              <a:t>Function *f = b</a:t>
            </a:r>
            <a:r>
              <a:rPr lang="is-IS" sz="3200" dirty="0" smtClean="0"/>
              <a:t>.</a:t>
            </a:r>
            <a:r>
              <a:rPr lang="en-US" sz="3200" dirty="0" err="1" smtClean="0"/>
              <a:t>getParent</a:t>
            </a:r>
            <a:r>
              <a:rPr lang="en-US" sz="3200" dirty="0" smtClean="0"/>
              <a:t>();</a:t>
            </a:r>
          </a:p>
          <a:p>
            <a:pPr lvl="1"/>
            <a:r>
              <a:rPr lang="en-US" sz="3200" dirty="0" smtClean="0"/>
              <a:t>Module *m = </a:t>
            </a:r>
            <a:r>
              <a:rPr lang="en-US" sz="3200" dirty="0" err="1" smtClean="0"/>
              <a:t>b.getModule</a:t>
            </a:r>
            <a:r>
              <a:rPr lang="en-US" sz="3200" dirty="0" smtClean="0"/>
              <a:t>();</a:t>
            </a:r>
          </a:p>
          <a:p>
            <a:pPr lvl="1"/>
            <a:r>
              <a:rPr lang="en-US" sz="3200" dirty="0" smtClean="0"/>
              <a:t>Instruction *</a:t>
            </a:r>
            <a:r>
              <a:rPr lang="en-US" sz="3200" dirty="0" err="1" smtClean="0"/>
              <a:t>i</a:t>
            </a:r>
            <a:r>
              <a:rPr lang="en-US" sz="3200" dirty="0" smtClean="0"/>
              <a:t> = </a:t>
            </a:r>
            <a:r>
              <a:rPr lang="en-US" sz="3200" dirty="0" err="1" smtClean="0"/>
              <a:t>b.getTerminator</a:t>
            </a:r>
            <a:r>
              <a:rPr lang="en-US" sz="3200" dirty="0" smtClean="0"/>
              <a:t>();</a:t>
            </a:r>
          </a:p>
          <a:p>
            <a:pPr lvl="1"/>
            <a:r>
              <a:rPr lang="en-US" sz="3200" dirty="0" smtClean="0"/>
              <a:t>Instruction *</a:t>
            </a:r>
            <a:r>
              <a:rPr lang="en-US" sz="3200" dirty="0" err="1" smtClean="0"/>
              <a:t>i</a:t>
            </a:r>
            <a:r>
              <a:rPr lang="en-US" sz="3200" dirty="0" smtClean="0"/>
              <a:t> = </a:t>
            </a:r>
            <a:r>
              <a:rPr lang="en-US" sz="3200" dirty="0" err="1" smtClean="0"/>
              <a:t>b.front</a:t>
            </a:r>
            <a:r>
              <a:rPr lang="en-US" sz="3200" dirty="0" smtClean="0"/>
              <a:t>();</a:t>
            </a:r>
          </a:p>
          <a:p>
            <a:pPr lvl="1"/>
            <a:r>
              <a:rPr lang="en-US" sz="3200" dirty="0" err="1"/>
              <a:t>s</a:t>
            </a:r>
            <a:r>
              <a:rPr lang="en-US" sz="3200" dirty="0" err="1" smtClean="0"/>
              <a:t>ize_t</a:t>
            </a:r>
            <a:r>
              <a:rPr lang="en-US" sz="3200" dirty="0" smtClean="0"/>
              <a:t> </a:t>
            </a:r>
            <a:r>
              <a:rPr lang="en-US" sz="3200" dirty="0" err="1" smtClean="0"/>
              <a:t>b.size</a:t>
            </a:r>
            <a:r>
              <a:rPr lang="en-US" sz="3200" dirty="0" smtClean="0"/>
              <a:t>();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105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95"/>
            <a:ext cx="10515600" cy="1325563"/>
          </a:xfrm>
        </p:spPr>
        <p:txBody>
          <a:bodyPr/>
          <a:lstStyle/>
          <a:p>
            <a:r>
              <a:rPr lang="en-US" dirty="0" smtClean="0"/>
              <a:t>Basic blocks in LLVM in 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3" y="1027906"/>
            <a:ext cx="4991100" cy="579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05" y="1027906"/>
            <a:ext cx="3981450" cy="36385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326570" y="1566158"/>
            <a:ext cx="1250373" cy="126016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336961" y="3002973"/>
            <a:ext cx="1239982" cy="32500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36961" y="3774024"/>
            <a:ext cx="1319153" cy="67631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336960" y="5143500"/>
            <a:ext cx="1319154" cy="28135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36961" y="5812102"/>
            <a:ext cx="1319153" cy="67631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769177" y="1839579"/>
            <a:ext cx="3548493" cy="71332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Bitcode</a:t>
            </a:r>
            <a:r>
              <a:rPr lang="en-US" sz="2400" b="1" dirty="0" smtClean="0">
                <a:solidFill>
                  <a:schemeClr val="tx1"/>
                </a:solidFill>
              </a:rPr>
              <a:t> generation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03" y="2413793"/>
            <a:ext cx="3248025" cy="3019425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2769176" y="2703308"/>
            <a:ext cx="3548492" cy="71332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Bitcode</a:t>
            </a:r>
            <a:r>
              <a:rPr lang="en-US" sz="2400" b="1" dirty="0" smtClean="0">
                <a:solidFill>
                  <a:schemeClr val="tx1"/>
                </a:solidFill>
              </a:rPr>
              <a:t> generation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769176" y="3903889"/>
            <a:ext cx="3548493" cy="71332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Bitcode</a:t>
            </a:r>
            <a:r>
              <a:rPr lang="en-US" sz="2400" b="1" dirty="0" smtClean="0">
                <a:solidFill>
                  <a:schemeClr val="tx1"/>
                </a:solidFill>
              </a:rPr>
              <a:t> generation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03" y="2250067"/>
            <a:ext cx="4562475" cy="440055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1336960" y="4615032"/>
            <a:ext cx="1319154" cy="28135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0373187">
            <a:off x="2690128" y="3542025"/>
            <a:ext cx="3951332" cy="71332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Bitcode</a:t>
            </a:r>
            <a:r>
              <a:rPr lang="en-US" sz="2400" b="1" dirty="0" smtClean="0">
                <a:solidFill>
                  <a:schemeClr val="tx1"/>
                </a:solidFill>
              </a:rPr>
              <a:t> generation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20823481">
            <a:off x="2765803" y="4485474"/>
            <a:ext cx="3814008" cy="71332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Bitcode</a:t>
            </a:r>
            <a:r>
              <a:rPr lang="en-US" sz="2400" b="1" dirty="0" smtClean="0">
                <a:solidFill>
                  <a:schemeClr val="tx1"/>
                </a:solidFill>
              </a:rPr>
              <a:t> generation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811852" y="5793598"/>
            <a:ext cx="3548493" cy="71332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Bitcode</a:t>
            </a:r>
            <a:r>
              <a:rPr lang="en-US" sz="2400" b="1" dirty="0" smtClean="0">
                <a:solidFill>
                  <a:schemeClr val="tx1"/>
                </a:solidFill>
              </a:rPr>
              <a:t> generation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9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71" y="114223"/>
            <a:ext cx="10515600" cy="1325563"/>
          </a:xfrm>
        </p:spPr>
        <p:txBody>
          <a:bodyPr/>
          <a:lstStyle/>
          <a:p>
            <a:r>
              <a:rPr lang="en-US" dirty="0" smtClean="0"/>
              <a:t>CFA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5776"/>
            <a:ext cx="10515600" cy="4571187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Why do we need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Control Flow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nalysis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Basic blocks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Control flow graph</a:t>
            </a:r>
          </a:p>
        </p:txBody>
      </p:sp>
    </p:spTree>
    <p:extLst>
      <p:ext uri="{BB962C8B-B14F-4D97-AF65-F5344CB8AC3E}">
        <p14:creationId xmlns:p14="http://schemas.microsoft.com/office/powerpoint/2010/main" val="18928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Graph (CFG)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8876"/>
            <a:ext cx="8574082" cy="2669075"/>
          </a:xfrm>
        </p:spPr>
        <p:txBody>
          <a:bodyPr/>
          <a:lstStyle/>
          <a:p>
            <a:r>
              <a:rPr lang="en-US" dirty="0" smtClean="0"/>
              <a:t>A CFG is a graph G = &lt;Nodes, Edges&gt;</a:t>
            </a:r>
          </a:p>
          <a:p>
            <a:r>
              <a:rPr lang="en-US" dirty="0" smtClean="0"/>
              <a:t>Nodes: Basic blocks</a:t>
            </a:r>
          </a:p>
          <a:p>
            <a:r>
              <a:rPr lang="en-US" dirty="0" smtClean="0"/>
              <a:t>Edges: 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el-GR" dirty="0" smtClean="0"/>
              <a:t>ϵ</a:t>
            </a:r>
            <a:r>
              <a:rPr lang="en-US" dirty="0" smtClean="0"/>
              <a:t> Edges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first</a:t>
            </a:r>
            <a:r>
              <a:rPr lang="en-US" dirty="0" smtClean="0"/>
              <a:t> </a:t>
            </a:r>
            <a:r>
              <a:rPr lang="en-US" dirty="0" smtClean="0"/>
              <a:t>instruction in basic block </a:t>
            </a:r>
            <a:r>
              <a:rPr lang="en-US" dirty="0" smtClean="0"/>
              <a:t>y </a:t>
            </a:r>
            <a:r>
              <a:rPr lang="en-US" b="1" dirty="0" smtClean="0"/>
              <a:t>might</a:t>
            </a:r>
            <a:r>
              <a:rPr lang="en-US" dirty="0" smtClean="0"/>
              <a:t> be executed</a:t>
            </a:r>
            <a:br>
              <a:rPr lang="en-US" dirty="0" smtClean="0"/>
            </a:br>
            <a:r>
              <a:rPr lang="en-US" dirty="0" smtClean="0"/>
              <a:t>	just </a:t>
            </a:r>
            <a:r>
              <a:rPr lang="en-US" dirty="0" smtClean="0"/>
              <a:t>after the last instruction </a:t>
            </a:r>
            <a:r>
              <a:rPr lang="en-US" dirty="0" smtClean="0"/>
              <a:t>of the basic block </a:t>
            </a:r>
            <a:r>
              <a:rPr lang="en-US" dirty="0" smtClean="0"/>
              <a:t>x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9899069" y="3078646"/>
            <a:ext cx="1239982" cy="144930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899069" y="5120114"/>
            <a:ext cx="1239982" cy="125828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10519060" y="4527951"/>
            <a:ext cx="0" cy="59216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40165" y="3269663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…</a:t>
            </a:r>
          </a:p>
          <a:p>
            <a:r>
              <a:rPr lang="is-IS" sz="2400" dirty="0" smtClean="0"/>
              <a:t>...</a:t>
            </a:r>
          </a:p>
          <a:p>
            <a:r>
              <a:rPr lang="is-IS" sz="2400" dirty="0" smtClean="0"/>
              <a:t>Ix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340165" y="5178072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Iy</a:t>
            </a:r>
          </a:p>
          <a:p>
            <a:r>
              <a:rPr lang="is-IS" sz="2400" dirty="0" smtClean="0"/>
              <a:t>...</a:t>
            </a:r>
          </a:p>
          <a:p>
            <a:r>
              <a:rPr lang="is-IS" sz="2400" dirty="0" smtClean="0"/>
              <a:t>...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71633" y="5120114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Successor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9412282" y="2409777"/>
            <a:ext cx="2213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Predecessor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140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2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Graph (CFG)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Entry node: block with the first instruction of the function</a:t>
            </a:r>
          </a:p>
          <a:p>
            <a:r>
              <a:rPr lang="en-US" dirty="0" smtClean="0"/>
              <a:t>Exit nodes: blocks with the return instruction</a:t>
            </a:r>
          </a:p>
          <a:p>
            <a:pPr lvl="1"/>
            <a:r>
              <a:rPr lang="en-US" dirty="0" smtClean="0"/>
              <a:t>Some compilers make a single exit node by adding a special node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01140" y="3700840"/>
            <a:ext cx="789217" cy="157462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10940" y="3700840"/>
            <a:ext cx="789217" cy="157462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06040" y="5780313"/>
            <a:ext cx="789217" cy="73611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7" idx="0"/>
          </p:cNvCxnSpPr>
          <p:nvPr/>
        </p:nvCxnSpPr>
        <p:spPr>
          <a:xfrm>
            <a:off x="4095749" y="5275462"/>
            <a:ext cx="1104900" cy="50485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flipH="1">
            <a:off x="5200649" y="5275462"/>
            <a:ext cx="1104900" cy="50485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44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CFG</a:t>
            </a:r>
            <a:r>
              <a:rPr lang="en-US" dirty="0"/>
              <a:t> </a:t>
            </a:r>
            <a:r>
              <a:rPr lang="en-US" dirty="0" smtClean="0"/>
              <a:t>in LLVM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5" y="0"/>
            <a:ext cx="313717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50" y="32661"/>
            <a:ext cx="4295775" cy="6753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11289" y="3053446"/>
            <a:ext cx="2569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Differences?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521777" y="4256208"/>
            <a:ext cx="3548493" cy="71332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Bitcode</a:t>
            </a:r>
            <a:r>
              <a:rPr lang="en-US" sz="2400" b="1" dirty="0" smtClean="0">
                <a:solidFill>
                  <a:schemeClr val="tx1"/>
                </a:solidFill>
              </a:rPr>
              <a:t> generation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1274" y="5742077"/>
            <a:ext cx="20478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opt -</a:t>
            </a:r>
            <a:r>
              <a:rPr lang="en-US" sz="2800" dirty="0" smtClean="0">
                <a:latin typeface="+mj-lt"/>
              </a:rPr>
              <a:t>view-</a:t>
            </a:r>
            <a:r>
              <a:rPr lang="en-US" sz="2800" dirty="0" err="1" smtClean="0">
                <a:latin typeface="+mj-lt"/>
              </a:rPr>
              <a:t>cfg</a:t>
            </a:r>
            <a:endParaRPr lang="en-US" sz="2800" dirty="0" smtClean="0">
              <a:latin typeface="+mj-lt"/>
            </a:endParaRPr>
          </a:p>
          <a:p>
            <a:r>
              <a:rPr lang="en-US" sz="2800" dirty="0" err="1" smtClean="0">
                <a:latin typeface="+mj-lt"/>
              </a:rPr>
              <a:t>F.viewCFG</a:t>
            </a:r>
            <a:r>
              <a:rPr lang="en-US" sz="2800" dirty="0" smtClean="0">
                <a:latin typeface="+mj-lt"/>
              </a:rPr>
              <a:t>();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389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705" y="764771"/>
            <a:ext cx="11535295" cy="56719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Problems with Canvas?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Problems with slides</a:t>
            </a:r>
            <a:r>
              <a:rPr lang="en-US" sz="4000" dirty="0" smtClean="0"/>
              <a:t>?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Problems with H0?</a:t>
            </a: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 </a:t>
            </a:r>
          </a:p>
          <a:p>
            <a:pPr marL="0" indent="0" algn="ctr">
              <a:buNone/>
            </a:pPr>
            <a:r>
              <a:rPr lang="en-US" sz="4000" dirty="0" smtClean="0"/>
              <a:t>Any problems?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7195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the CFG in LLVM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7218"/>
            <a:ext cx="11026959" cy="846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48828"/>
            <a:ext cx="10402342" cy="10030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885082"/>
            <a:ext cx="50054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Successors of a basic block</a:t>
            </a:r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Predecessors of a basic block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605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the CFG in LLVM 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955800"/>
            <a:ext cx="10058400" cy="291895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705907" y="2536440"/>
            <a:ext cx="548323" cy="29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0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0023 L 0.00065 0.0997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9977 L 1.45833E-6 0.1567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8" y="0"/>
            <a:ext cx="456003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228" y="2796168"/>
            <a:ext cx="4851400" cy="2501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98634" y="334536"/>
            <a:ext cx="2597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H0/tests/test1</a:t>
            </a:r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609385" y="1739590"/>
            <a:ext cx="3925229" cy="120990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753977" y="2425390"/>
            <a:ext cx="2849404" cy="83846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845205" y="2949497"/>
            <a:ext cx="1689410" cy="52902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958683" y="3523785"/>
            <a:ext cx="2610315" cy="18784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914077" y="3971561"/>
            <a:ext cx="2689304" cy="229502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69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Sometimes “might” isn’t enough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446624" y="1690688"/>
            <a:ext cx="1239982" cy="144930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9066615" y="3139993"/>
            <a:ext cx="0" cy="202460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94686" y="1869480"/>
            <a:ext cx="771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/>
              <a:t>…</a:t>
            </a:r>
          </a:p>
          <a:p>
            <a:r>
              <a:rPr lang="is-IS" sz="2400" dirty="0" smtClean="0"/>
              <a:t>...</a:t>
            </a:r>
          </a:p>
          <a:p>
            <a:r>
              <a:rPr lang="en-US" sz="2400" dirty="0" smtClean="0"/>
              <a:t>y = 0</a:t>
            </a:r>
            <a:endParaRPr lang="en-US" sz="24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8446624" y="5164599"/>
            <a:ext cx="1239982" cy="1258288"/>
            <a:chOff x="8446624" y="5164599"/>
            <a:chExt cx="1239982" cy="1258288"/>
          </a:xfrm>
        </p:grpSpPr>
        <p:sp>
          <p:nvSpPr>
            <p:cNvPr id="5" name="Rounded Rectangle 4"/>
            <p:cNvSpPr/>
            <p:nvPr/>
          </p:nvSpPr>
          <p:spPr>
            <a:xfrm>
              <a:off x="8446624" y="5164599"/>
              <a:ext cx="1239982" cy="1258288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19662" y="5197849"/>
              <a:ext cx="74892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x = y</a:t>
              </a:r>
              <a:endParaRPr lang="is-IS" sz="2400" dirty="0" smtClean="0"/>
            </a:p>
            <a:p>
              <a:r>
                <a:rPr lang="is-IS" sz="2400" dirty="0" smtClean="0"/>
                <a:t>...</a:t>
              </a:r>
            </a:p>
            <a:p>
              <a:r>
                <a:rPr lang="is-IS" sz="2400" dirty="0" smtClean="0"/>
                <a:t>...</a:t>
              </a:r>
              <a:endParaRPr lang="en-US" sz="2400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0113818" y="3624350"/>
            <a:ext cx="1239982" cy="1016004"/>
            <a:chOff x="10113818" y="3391593"/>
            <a:chExt cx="1239982" cy="1016004"/>
          </a:xfrm>
        </p:grpSpPr>
        <p:sp>
          <p:nvSpPr>
            <p:cNvPr id="90" name="Rounded Rectangle 89"/>
            <p:cNvSpPr/>
            <p:nvPr/>
          </p:nvSpPr>
          <p:spPr>
            <a:xfrm>
              <a:off x="10113818" y="3391593"/>
              <a:ext cx="1239982" cy="1016004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348126" y="3668762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y = 3</a:t>
              </a:r>
              <a:endParaRPr lang="en-US" sz="2400" dirty="0"/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>
            <a:off x="9686606" y="3112600"/>
            <a:ext cx="427212" cy="51174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9686606" y="4640353"/>
            <a:ext cx="447914" cy="5574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38200" y="1869480"/>
            <a:ext cx="57215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 to differentiate </a:t>
            </a:r>
            <a:r>
              <a:rPr lang="en-US" sz="3200" smtClean="0"/>
              <a:t>between </a:t>
            </a:r>
            <a:br>
              <a:rPr lang="en-US" sz="3200" smtClean="0"/>
            </a:br>
            <a:r>
              <a:rPr lang="en-US" sz="3200" smtClean="0"/>
              <a:t>the two situations by using only</a:t>
            </a:r>
            <a:br>
              <a:rPr lang="en-US" sz="3200" smtClean="0"/>
            </a:br>
            <a:r>
              <a:rPr lang="en-US" sz="3200" smtClean="0"/>
              <a:t>successor/predecessor </a:t>
            </a:r>
            <a:r>
              <a:rPr lang="en-US" sz="3200" dirty="0" smtClean="0"/>
              <a:t>relations?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045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516"/>
            <a:ext cx="10515600" cy="1325563"/>
          </a:xfrm>
        </p:spPr>
        <p:txBody>
          <a:bodyPr/>
          <a:lstStyle/>
          <a:p>
            <a:r>
              <a:rPr lang="en-US" dirty="0" smtClean="0"/>
              <a:t>Dominators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9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Node </a:t>
            </a:r>
            <a:r>
              <a:rPr lang="en-US" i="1" dirty="0" smtClean="0"/>
              <a:t>d</a:t>
            </a:r>
            <a:r>
              <a:rPr lang="en-US" dirty="0" smtClean="0"/>
              <a:t> dominates node </a:t>
            </a:r>
            <a:r>
              <a:rPr lang="en-US" i="1" dirty="0" smtClean="0"/>
              <a:t>n</a:t>
            </a:r>
            <a:r>
              <a:rPr lang="en-US" dirty="0" smtClean="0"/>
              <a:t> in a graph (</a:t>
            </a:r>
            <a:r>
              <a:rPr lang="en-US" i="1" dirty="0" smtClean="0"/>
              <a:t>d </a:t>
            </a:r>
            <a:r>
              <a:rPr lang="en-US" i="1" dirty="0" err="1" smtClean="0"/>
              <a:t>dom</a:t>
            </a:r>
            <a:r>
              <a:rPr lang="en-US" i="1" dirty="0" smtClean="0"/>
              <a:t> n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if every path from the start </a:t>
            </a:r>
            <a:r>
              <a:rPr lang="en-US" dirty="0"/>
              <a:t>node to </a:t>
            </a:r>
            <a:r>
              <a:rPr lang="en-US" i="1" dirty="0"/>
              <a:t>n</a:t>
            </a:r>
            <a:r>
              <a:rPr lang="en-US" dirty="0"/>
              <a:t> goes through </a:t>
            </a:r>
            <a:r>
              <a:rPr lang="en-US" i="1" dirty="0" smtClean="0"/>
              <a:t>d.  </a:t>
            </a:r>
            <a:br>
              <a:rPr lang="en-US" i="1" dirty="0" smtClean="0"/>
            </a:br>
            <a:r>
              <a:rPr lang="en-US" dirty="0" smtClean="0"/>
              <a:t>Every node dominates itself.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08790" y="3326707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1</a:t>
            </a:r>
            <a:endParaRPr lang="en-US" dirty="0" smtClean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17177" y="4304032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17177" y="529917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3</a:t>
            </a:r>
            <a:endParaRPr lang="en-US" dirty="0" smtClean="0">
              <a:latin typeface="+mj-lt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8656120" y="3810360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8664507" y="4787685"/>
            <a:ext cx="0" cy="51149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2"/>
            <a:endCxn id="6" idx="1"/>
          </p:cNvCxnSpPr>
          <p:nvPr/>
        </p:nvCxnSpPr>
        <p:spPr>
          <a:xfrm rot="5400000">
            <a:off x="7571327" y="4456211"/>
            <a:ext cx="1730645" cy="438943"/>
          </a:xfrm>
          <a:prstGeom prst="curvedConnector4">
            <a:avLst>
              <a:gd name="adj1" fmla="val 8209"/>
              <a:gd name="adj2" fmla="val 15208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4170" y="3232580"/>
            <a:ext cx="49935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is the relation between</a:t>
            </a:r>
            <a:br>
              <a:rPr lang="en-US" sz="2800" dirty="0" smtClean="0"/>
            </a:br>
            <a:r>
              <a:rPr lang="en-US" sz="2800" dirty="0" smtClean="0"/>
              <a:t>instructions</a:t>
            </a:r>
            <a:r>
              <a:rPr lang="en-US" sz="2800" dirty="0"/>
              <a:t> </a:t>
            </a:r>
            <a:r>
              <a:rPr lang="en-US" sz="2800" dirty="0" smtClean="0"/>
              <a:t>within a basic block?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942557" y="3240946"/>
            <a:ext cx="44467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is the relation between</a:t>
            </a:r>
            <a:br>
              <a:rPr lang="en-US" sz="2800" dirty="0" smtClean="0"/>
            </a:br>
            <a:r>
              <a:rPr lang="en-US" sz="2800" dirty="0" smtClean="0"/>
              <a:t>basic blocks 1 and 2?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937853" y="3236218"/>
            <a:ext cx="44467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is the relation between</a:t>
            </a:r>
            <a:br>
              <a:rPr lang="en-US" sz="2800" dirty="0" smtClean="0"/>
            </a:br>
            <a:r>
              <a:rPr lang="en-US" sz="2800" dirty="0" smtClean="0"/>
              <a:t>basic blocks 1, 2, and 3?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041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9" grpId="0"/>
      <p:bldP spid="19" grpId="1"/>
      <p:bldP spid="20" grpId="0"/>
      <p:bldP spid="20" grpId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dominators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Consider a node n with k predecessors p1, </a:t>
                </a:r>
                <a:r>
                  <a:rPr lang="is-IS" dirty="0" smtClean="0"/>
                  <a:t>…, pk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Observation 1: </a:t>
                </a:r>
                <a:r>
                  <a:rPr lang="en-US" dirty="0" smtClean="0"/>
                  <a:t>if d dominates each pi (1&lt;=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&lt;=k), then d dominates n 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Observation 2</a:t>
                </a:r>
                <a:r>
                  <a:rPr lang="en-US" dirty="0" smtClean="0"/>
                  <a:t>: if d dominates n, then it must dominate all pi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D[n] = {n}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dirty="0" smtClean="0"/>
                  <a:t> 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</m:oMath>
                </a14:m>
                <a:r>
                  <a:rPr lang="en-US" baseline="-25000" dirty="0" smtClean="0"/>
                  <a:t>p</a:t>
                </a:r>
                <a14:m>
                  <m:oMath xmlns:m="http://schemas.openxmlformats.org/officeDocument/2006/math">
                    <m:r>
                      <a:rPr lang="en-US" i="1" baseline="-2500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baseline="-25000" dirty="0" smtClean="0"/>
                  <a:t>predecessors(n)</a:t>
                </a:r>
                <a:r>
                  <a:rPr lang="en-US" dirty="0" smtClean="0"/>
                  <a:t> D[p])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To compute it: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By iteration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Initialize each D[n] to include every one</a:t>
                </a:r>
                <a:endParaRPr lang="en-US" dirty="0" smtClean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9775813" y="167336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n</a:t>
            </a:r>
            <a:endParaRPr lang="en-US" dirty="0" smtClean="0">
              <a:latin typeface="+mj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308743" y="1359297"/>
            <a:ext cx="467070" cy="31406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8660522" y="880415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p1</a:t>
            </a:r>
            <a:endParaRPr lang="en-US" dirty="0" smtClean="0">
              <a:latin typeface="+mj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25890" y="875644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mtClean="0">
                <a:latin typeface="+mj-lt"/>
              </a:rPr>
              <a:t>pk</a:t>
            </a:r>
            <a:endParaRPr lang="en-US" dirty="0" smtClean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419111" y="1294214"/>
            <a:ext cx="206780" cy="37914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0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dominators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660" y="1799437"/>
            <a:ext cx="10515600" cy="143478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immediate dominator </a:t>
            </a:r>
            <a:r>
              <a:rPr lang="en-US" dirty="0" smtClean="0"/>
              <a:t>of </a:t>
            </a:r>
            <a:r>
              <a:rPr lang="en-US" dirty="0"/>
              <a:t>a node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the unique node that strictly dominates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(i.e., it isn’t n)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does not strictly dominate </a:t>
            </a:r>
            <a:r>
              <a:rPr lang="en-US" dirty="0" smtClean="0"/>
              <a:t>another node </a:t>
            </a:r>
            <a:r>
              <a:rPr lang="en-US" dirty="0"/>
              <a:t>that strictly dominates </a:t>
            </a:r>
            <a:r>
              <a:rPr lang="en-US" i="1" dirty="0" smtClean="0"/>
              <a:t>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37683" y="341836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1</a:t>
            </a:r>
            <a:endParaRPr lang="en-US" dirty="0" smtClean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46070" y="439569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46070" y="5390837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3</a:t>
            </a:r>
            <a:endParaRPr lang="en-US" dirty="0" smtClean="0">
              <a:latin typeface="+mj-lt"/>
            </a:endParaRP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2385013" y="3902019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2393400" y="4879344"/>
            <a:ext cx="0" cy="51149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2"/>
            <a:endCxn id="7" idx="1"/>
          </p:cNvCxnSpPr>
          <p:nvPr/>
        </p:nvCxnSpPr>
        <p:spPr>
          <a:xfrm rot="5400000">
            <a:off x="1300220" y="4547870"/>
            <a:ext cx="1730645" cy="438943"/>
          </a:xfrm>
          <a:prstGeom prst="curvedConnector4">
            <a:avLst>
              <a:gd name="adj1" fmla="val 8209"/>
              <a:gd name="adj2" fmla="val 15208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5755865" y="3426732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1</a:t>
            </a:r>
            <a:endParaRPr lang="en-US" dirty="0" smtClean="0">
              <a:latin typeface="+mj-lt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764252" y="4404057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2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764252" y="539920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3</a:t>
            </a:r>
            <a:endParaRPr lang="en-US" dirty="0" smtClean="0">
              <a:latin typeface="+mj-lt"/>
            </a:endParaRPr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6203195" y="3910385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13" idx="0"/>
          </p:cNvCxnSpPr>
          <p:nvPr/>
        </p:nvCxnSpPr>
        <p:spPr>
          <a:xfrm>
            <a:off x="6211582" y="4887710"/>
            <a:ext cx="0" cy="51149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89996" y="5918503"/>
            <a:ext cx="850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CFG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276405" y="5939963"/>
            <a:ext cx="40122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Immediate dominators</a:t>
            </a:r>
            <a:endParaRPr lang="en-US" sz="32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768958" y="3452920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1</a:t>
            </a:r>
            <a:endParaRPr lang="en-US" dirty="0" smtClean="0">
              <a:latin typeface="+mj-lt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952544" y="4495715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471225" y="4482620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3</a:t>
            </a:r>
            <a:endParaRPr lang="en-US" dirty="0" smtClean="0">
              <a:latin typeface="+mj-lt"/>
            </a:endParaRPr>
          </a:p>
        </p:txBody>
      </p:sp>
      <p:cxnSp>
        <p:nvCxnSpPr>
          <p:cNvPr id="22" name="Straight Arrow Connector 21"/>
          <p:cNvCxnSpPr>
            <a:stCxn id="19" idx="2"/>
            <a:endCxn id="20" idx="0"/>
          </p:cNvCxnSpPr>
          <p:nvPr/>
        </p:nvCxnSpPr>
        <p:spPr>
          <a:xfrm flipH="1">
            <a:off x="5399874" y="3936573"/>
            <a:ext cx="816414" cy="55914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2"/>
            <a:endCxn id="21" idx="0"/>
          </p:cNvCxnSpPr>
          <p:nvPr/>
        </p:nvCxnSpPr>
        <p:spPr>
          <a:xfrm>
            <a:off x="6216288" y="3936573"/>
            <a:ext cx="702267" cy="54604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01825" y="3460462"/>
            <a:ext cx="28242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Dominator tree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5852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7" grpId="0"/>
      <p:bldP spid="18" grpId="0"/>
      <p:bldP spid="19" grpId="0" animBg="1"/>
      <p:bldP spid="20" grpId="0" animBg="1"/>
      <p:bldP spid="21" grpId="0" animBg="1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Post-dominators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780"/>
            <a:ext cx="10515600" cy="1411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Assumption: </a:t>
            </a:r>
            <a:r>
              <a:rPr lang="en-US" dirty="0" smtClean="0"/>
              <a:t>Single exit node in CFG</a:t>
            </a:r>
          </a:p>
          <a:p>
            <a:pPr marL="0" indent="0"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Node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smtClean="0"/>
              <a:t>post-dominates </a:t>
            </a:r>
            <a:r>
              <a:rPr lang="en-US" dirty="0"/>
              <a:t>node </a:t>
            </a:r>
            <a:r>
              <a:rPr lang="en-US" i="1" dirty="0"/>
              <a:t>n</a:t>
            </a:r>
            <a:r>
              <a:rPr lang="en-US" dirty="0"/>
              <a:t> in a </a:t>
            </a:r>
            <a:r>
              <a:rPr lang="en-US" dirty="0" smtClean="0"/>
              <a:t>graph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every path </a:t>
            </a:r>
            <a:r>
              <a:rPr lang="en-US" dirty="0" smtClean="0"/>
              <a:t>from </a:t>
            </a:r>
            <a:r>
              <a:rPr lang="en-US" i="1" dirty="0" smtClean="0"/>
              <a:t>n</a:t>
            </a:r>
            <a:r>
              <a:rPr lang="en-US" dirty="0" smtClean="0"/>
              <a:t> to the exit node </a:t>
            </a:r>
            <a:r>
              <a:rPr lang="en-US" dirty="0"/>
              <a:t>goes through </a:t>
            </a:r>
            <a:r>
              <a:rPr lang="en-US" i="1" dirty="0"/>
              <a:t>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87914" y="302391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96301" y="400124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6301" y="4996387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835244" y="3507569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843631" y="4484894"/>
            <a:ext cx="0" cy="51149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2"/>
            <a:endCxn id="6" idx="1"/>
          </p:cNvCxnSpPr>
          <p:nvPr/>
        </p:nvCxnSpPr>
        <p:spPr>
          <a:xfrm rot="5400000">
            <a:off x="750451" y="4153420"/>
            <a:ext cx="1730645" cy="438943"/>
          </a:xfrm>
          <a:prstGeom prst="curvedConnector4">
            <a:avLst>
              <a:gd name="adj1" fmla="val 8209"/>
              <a:gd name="adj2" fmla="val 15208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776525" y="29819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960111" y="402470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478792" y="40116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 flipH="1">
            <a:off x="4407441" y="3465566"/>
            <a:ext cx="816414" cy="55914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5223855" y="3465566"/>
            <a:ext cx="702267" cy="54604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3316" y="5624119"/>
            <a:ext cx="850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CFG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3566063" y="4580623"/>
            <a:ext cx="35850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Immediate</a:t>
            </a:r>
            <a:br>
              <a:rPr lang="en-US" sz="3200" dirty="0" smtClean="0"/>
            </a:br>
            <a:r>
              <a:rPr lang="en-US" sz="3200" dirty="0" smtClean="0"/>
              <a:t>post-dominator tree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8044147" y="4740640"/>
            <a:ext cx="2597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How to compute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post-dominators?</a:t>
            </a:r>
            <a:endParaRPr lang="en-US" sz="2400" b="1" i="1" dirty="0" smtClean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52749" y="2988859"/>
            <a:ext cx="2767038" cy="120032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r>
              <a:rPr lang="en-US" sz="2400" dirty="0" smtClean="0"/>
              <a:t>: if (par1 &gt; 5)</a:t>
            </a:r>
          </a:p>
          <a:p>
            <a:r>
              <a:rPr lang="en-US" sz="2400" dirty="0" smtClean="0"/>
              <a:t>C:     </a:t>
            </a:r>
            <a:r>
              <a:rPr lang="en-US" sz="2400" dirty="0" err="1" smtClean="0"/>
              <a:t>varX</a:t>
            </a:r>
            <a:r>
              <a:rPr lang="en-US" sz="2400" dirty="0" smtClean="0"/>
              <a:t> </a:t>
            </a:r>
            <a:r>
              <a:rPr lang="en-US" sz="2400" dirty="0"/>
              <a:t>= par1 + </a:t>
            </a:r>
            <a:r>
              <a:rPr lang="en-US" sz="2400" dirty="0" smtClean="0"/>
              <a:t>1</a:t>
            </a:r>
          </a:p>
          <a:p>
            <a:r>
              <a:rPr lang="en-US" sz="2400" dirty="0" smtClean="0"/>
              <a:t>D: print(</a:t>
            </a:r>
            <a:r>
              <a:rPr lang="en-US" sz="2400" dirty="0" err="1" smtClean="0"/>
              <a:t>varX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454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9" grpId="0" animBg="1"/>
      <p:bldP spid="30" grpId="0" animBg="1"/>
      <p:bldP spid="31" grpId="0" animBg="1"/>
      <p:bldP spid="34" grpId="0"/>
      <p:bldP spid="35" grpId="0"/>
      <p:bldP spid="21" grpId="0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Post-dominators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87914" y="302391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96301" y="4001241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C</a:t>
            </a:r>
            <a:endParaRPr lang="en-US" dirty="0" smtClean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6301" y="5467897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835244" y="3507569"/>
            <a:ext cx="8387" cy="49367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21" idx="0"/>
          </p:cNvCxnSpPr>
          <p:nvPr/>
        </p:nvCxnSpPr>
        <p:spPr>
          <a:xfrm>
            <a:off x="1843631" y="4484894"/>
            <a:ext cx="308" cy="23153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2"/>
            <a:endCxn id="6" idx="1"/>
          </p:cNvCxnSpPr>
          <p:nvPr/>
        </p:nvCxnSpPr>
        <p:spPr>
          <a:xfrm rot="5400000">
            <a:off x="514696" y="4389175"/>
            <a:ext cx="2202155" cy="438943"/>
          </a:xfrm>
          <a:prstGeom prst="curvedConnector4">
            <a:avLst>
              <a:gd name="adj1" fmla="val 11700"/>
              <a:gd name="adj2" fmla="val 15208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4776525" y="29819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</a:t>
            </a:r>
            <a:endParaRPr lang="en-US" dirty="0" smtClean="0">
              <a:latin typeface="+mj-lt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960111" y="4024708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C2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478792" y="4011613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B</a:t>
            </a:r>
            <a:endParaRPr lang="en-US" dirty="0" smtClean="0">
              <a:latin typeface="+mj-lt"/>
            </a:endParaRPr>
          </a:p>
        </p:txBody>
      </p:sp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 flipH="1">
            <a:off x="4407441" y="3465566"/>
            <a:ext cx="816414" cy="55914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31" idx="0"/>
          </p:cNvCxnSpPr>
          <p:nvPr/>
        </p:nvCxnSpPr>
        <p:spPr>
          <a:xfrm>
            <a:off x="5223855" y="3465566"/>
            <a:ext cx="702267" cy="54604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3316" y="6004369"/>
            <a:ext cx="8509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CFG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3474813" y="5440009"/>
            <a:ext cx="35850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Immediate</a:t>
            </a:r>
            <a:br>
              <a:rPr lang="en-US" sz="3200" dirty="0" smtClean="0"/>
            </a:br>
            <a:r>
              <a:rPr lang="en-US" sz="3200" dirty="0" smtClean="0"/>
              <a:t>post-dominator tree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8152749" y="2988859"/>
            <a:ext cx="2767038" cy="156966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r>
              <a:rPr lang="en-US" sz="2400" dirty="0" smtClean="0"/>
              <a:t>: if (par1 &gt; 5)</a:t>
            </a:r>
          </a:p>
          <a:p>
            <a:r>
              <a:rPr lang="en-US" sz="2400" dirty="0" smtClean="0"/>
              <a:t>C:     </a:t>
            </a:r>
            <a:r>
              <a:rPr lang="en-US" sz="2400" dirty="0" err="1" smtClean="0"/>
              <a:t>varX</a:t>
            </a:r>
            <a:r>
              <a:rPr lang="en-US" sz="2400" dirty="0" smtClean="0"/>
              <a:t> </a:t>
            </a:r>
            <a:r>
              <a:rPr lang="en-US" sz="2400" dirty="0"/>
              <a:t>= par1 + </a:t>
            </a:r>
            <a:r>
              <a:rPr lang="en-US" sz="2400" dirty="0" smtClean="0"/>
              <a:t>1</a:t>
            </a:r>
          </a:p>
          <a:p>
            <a:r>
              <a:rPr lang="en-US" sz="2400" dirty="0" smtClean="0"/>
              <a:t>C2:   </a:t>
            </a:r>
            <a:r>
              <a:rPr lang="is-IS" sz="2400" dirty="0" smtClean="0"/>
              <a:t>…</a:t>
            </a:r>
            <a:endParaRPr lang="en-US" sz="2400" dirty="0" smtClean="0"/>
          </a:p>
          <a:p>
            <a:r>
              <a:rPr lang="en-US" sz="2400" dirty="0" smtClean="0"/>
              <a:t>D: print(</a:t>
            </a:r>
            <a:r>
              <a:rPr lang="en-US" sz="2400" dirty="0" err="1" smtClean="0"/>
              <a:t>varX</a:t>
            </a:r>
            <a:r>
              <a:rPr lang="en-US" sz="2400" dirty="0" smtClean="0"/>
              <a:t>)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396609" y="4716426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C2</a:t>
            </a:r>
          </a:p>
        </p:txBody>
      </p:sp>
      <p:cxnSp>
        <p:nvCxnSpPr>
          <p:cNvPr id="23" name="Straight Arrow Connector 22"/>
          <p:cNvCxnSpPr>
            <a:stCxn id="21" idx="2"/>
            <a:endCxn id="6" idx="0"/>
          </p:cNvCxnSpPr>
          <p:nvPr/>
        </p:nvCxnSpPr>
        <p:spPr>
          <a:xfrm flipH="1">
            <a:off x="1843631" y="5200079"/>
            <a:ext cx="308" cy="26781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3960420" y="4853972"/>
            <a:ext cx="894659" cy="48365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C</a:t>
            </a:r>
          </a:p>
        </p:txBody>
      </p:sp>
      <p:cxnSp>
        <p:nvCxnSpPr>
          <p:cNvPr id="28" name="Straight Arrow Connector 27"/>
          <p:cNvCxnSpPr>
            <a:stCxn id="30" idx="2"/>
            <a:endCxn id="27" idx="0"/>
          </p:cNvCxnSpPr>
          <p:nvPr/>
        </p:nvCxnSpPr>
        <p:spPr>
          <a:xfrm>
            <a:off x="4407441" y="4508361"/>
            <a:ext cx="309" cy="34561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838200" y="1429780"/>
            <a:ext cx="10515600" cy="1411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Assumption: </a:t>
            </a:r>
            <a:r>
              <a:rPr lang="en-US" dirty="0" smtClean="0"/>
              <a:t>Single exit node in CFG</a:t>
            </a:r>
          </a:p>
          <a:p>
            <a:pPr marL="0" indent="0"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Node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 smtClean="0"/>
              <a:t>post-dominates </a:t>
            </a:r>
            <a:r>
              <a:rPr lang="en-US" dirty="0"/>
              <a:t>node </a:t>
            </a:r>
            <a:r>
              <a:rPr lang="en-US" i="1" dirty="0"/>
              <a:t>n</a:t>
            </a:r>
            <a:r>
              <a:rPr lang="en-US" dirty="0"/>
              <a:t> in a </a:t>
            </a:r>
            <a:r>
              <a:rPr lang="en-US" dirty="0" smtClean="0"/>
              <a:t>graph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every path </a:t>
            </a:r>
            <a:r>
              <a:rPr lang="en-US" dirty="0" smtClean="0"/>
              <a:t>from </a:t>
            </a:r>
            <a:r>
              <a:rPr lang="en-US" i="1" dirty="0" smtClean="0"/>
              <a:t>n</a:t>
            </a:r>
            <a:r>
              <a:rPr lang="en-US" dirty="0" smtClean="0"/>
              <a:t> to the exit node </a:t>
            </a:r>
            <a:r>
              <a:rPr lang="en-US" dirty="0"/>
              <a:t>goes through </a:t>
            </a:r>
            <a:r>
              <a:rPr lang="en-US" i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5293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9" grpId="0" animBg="1"/>
      <p:bldP spid="30" grpId="0" animBg="1"/>
      <p:bldP spid="31" grpId="0" animBg="1"/>
      <p:bldP spid="34" grpId="0"/>
      <p:bldP spid="35" grpId="0"/>
      <p:bldP spid="21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71" y="114223"/>
            <a:ext cx="10515600" cy="1325563"/>
          </a:xfrm>
        </p:spPr>
        <p:txBody>
          <a:bodyPr/>
          <a:lstStyle/>
          <a:p>
            <a:r>
              <a:rPr lang="en-US" dirty="0" smtClean="0"/>
              <a:t>CFA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5776"/>
            <a:ext cx="10515600" cy="4571187"/>
          </a:xfrm>
        </p:spPr>
        <p:txBody>
          <a:bodyPr>
            <a:noAutofit/>
          </a:bodyPr>
          <a:lstStyle/>
          <a:p>
            <a:r>
              <a:rPr lang="en-US" sz="3600" dirty="0" smtClean="0"/>
              <a:t>Why do we need </a:t>
            </a:r>
            <a:r>
              <a:rPr lang="en-US" sz="3600" dirty="0" smtClean="0"/>
              <a:t>Control Flow </a:t>
            </a:r>
            <a:r>
              <a:rPr lang="en-US" sz="3600" dirty="0"/>
              <a:t>A</a:t>
            </a:r>
            <a:r>
              <a:rPr lang="en-US" sz="3600" dirty="0" smtClean="0"/>
              <a:t>nalysis</a:t>
            </a:r>
            <a:r>
              <a:rPr lang="en-US" sz="3600" dirty="0" smtClean="0"/>
              <a:t>?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Basic blocks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Control flow graph</a:t>
            </a:r>
          </a:p>
        </p:txBody>
      </p:sp>
    </p:spTree>
    <p:extLst>
      <p:ext uri="{BB962C8B-B14F-4D97-AF65-F5344CB8AC3E}">
        <p14:creationId xmlns:p14="http://schemas.microsoft.com/office/powerpoint/2010/main" val="9762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instructions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48" y="1836882"/>
            <a:ext cx="10058400" cy="1834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011485"/>
            <a:ext cx="956678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runOnFunction’s</a:t>
            </a:r>
            <a:r>
              <a:rPr lang="en-US" sz="3200" dirty="0" smtClean="0"/>
              <a:t> job is to analyze/transform a function F</a:t>
            </a:r>
          </a:p>
          <a:p>
            <a:endParaRPr lang="en-US" sz="3200" dirty="0" smtClean="0"/>
          </a:p>
          <a:p>
            <a:r>
              <a:rPr lang="is-IS" sz="3200" dirty="0" smtClean="0"/>
              <a:t>… </a:t>
            </a:r>
            <a:r>
              <a:rPr lang="en-US" sz="3200" dirty="0" smtClean="0"/>
              <a:t>by analyzing/transforming its instructions</a:t>
            </a:r>
          </a:p>
          <a:p>
            <a:endParaRPr lang="en-US" sz="3200" dirty="0" smtClean="0"/>
          </a:p>
          <a:p>
            <a:r>
              <a:rPr lang="en-US" sz="3200" b="1" dirty="0" smtClean="0">
                <a:solidFill>
                  <a:srgbClr val="FF0000"/>
                </a:solidFill>
              </a:rPr>
              <a:t>The order of instructions isn’t the execution one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39" y="1654605"/>
            <a:ext cx="11473542" cy="178686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0" y="1833914"/>
            <a:ext cx="548323" cy="29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67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0023 L 4.16667E-6 0.04838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4838 L 0.00091 0.09491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06940"/>
                <a:ext cx="10515600" cy="964911"/>
              </a:xfrm>
            </p:spPr>
            <p:txBody>
              <a:bodyPr/>
              <a:lstStyle/>
              <a:p>
                <a:r>
                  <a:rPr lang="en-US" dirty="0" smtClean="0"/>
                  <a:t>Storing order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dirty="0" smtClean="0"/>
                  <a:t> executing order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06940"/>
                <a:ext cx="10515600" cy="964911"/>
              </a:xfrm>
              <a:blipFill rotWithShape="0">
                <a:blip r:embed="rId2"/>
                <a:stretch>
                  <a:fillRect l="-2377" t="-6329" b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0936" y="1079067"/>
            <a:ext cx="2777836" cy="4119824"/>
          </a:xfrm>
          <a:ln w="508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int </a:t>
            </a:r>
            <a:r>
              <a:rPr lang="en-US" dirty="0" err="1" smtClean="0">
                <a:latin typeface="+mj-lt"/>
              </a:rPr>
              <a:t>myF</a:t>
            </a:r>
            <a:r>
              <a:rPr lang="en-US" dirty="0" smtClean="0">
                <a:latin typeface="+mj-lt"/>
              </a:rPr>
              <a:t> (int a){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int x = a + 1;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if (a &gt; 5){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 x++;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} else 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x--;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}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return </a:t>
            </a:r>
            <a:r>
              <a:rPr lang="en-US" dirty="0" smtClean="0">
                <a:latin typeface="+mj-lt"/>
              </a:rPr>
              <a:t>x</a:t>
            </a:r>
            <a:r>
              <a:rPr lang="en-US" dirty="0" smtClean="0">
                <a:latin typeface="+mj-lt"/>
              </a:rPr>
              <a:t>;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30805" y="1071851"/>
            <a:ext cx="3861956" cy="3773488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    int x = a + 1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    </a:t>
            </a:r>
            <a:r>
              <a:rPr lang="en-US" dirty="0" err="1" smtClean="0">
                <a:latin typeface="+mj-lt"/>
              </a:rPr>
              <a:t>tmp</a:t>
            </a:r>
            <a:r>
              <a:rPr lang="en-US" dirty="0" smtClean="0">
                <a:latin typeface="+mj-lt"/>
              </a:rPr>
              <a:t> = a &gt;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 </a:t>
            </a:r>
            <a:r>
              <a:rPr lang="en-US" dirty="0" err="1" smtClean="0">
                <a:latin typeface="+mj-lt"/>
              </a:rPr>
              <a:t>branch_ifnot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tmp</a:t>
            </a:r>
            <a:r>
              <a:rPr lang="en-US" dirty="0" smtClean="0">
                <a:latin typeface="+mj-lt"/>
              </a:rPr>
              <a:t> L1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    x++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 branch L2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L1: x--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L2: return 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0936" y="5379592"/>
            <a:ext cx="9053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When the storing order is chosen (compile time),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the execution order isn’t known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34794" y="1071851"/>
            <a:ext cx="3861956" cy="3773488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    int x = a + 1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    </a:t>
            </a:r>
            <a:r>
              <a:rPr lang="en-US" dirty="0" err="1" smtClean="0">
                <a:latin typeface="+mj-lt"/>
              </a:rPr>
              <a:t>tmp</a:t>
            </a:r>
            <a:r>
              <a:rPr lang="en-US" dirty="0" smtClean="0">
                <a:latin typeface="+mj-lt"/>
              </a:rPr>
              <a:t> = a &gt;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 </a:t>
            </a:r>
            <a:r>
              <a:rPr lang="en-US" dirty="0" err="1" smtClean="0">
                <a:latin typeface="+mj-lt"/>
              </a:rPr>
              <a:t>branch_if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tmp</a:t>
            </a:r>
            <a:r>
              <a:rPr lang="en-US" dirty="0" smtClean="0">
                <a:latin typeface="+mj-lt"/>
              </a:rPr>
              <a:t> L1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      x--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 branch L2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L1: x++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+mj-lt"/>
              </a:rPr>
              <a:t>L2: return 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599" y="1903207"/>
            <a:ext cx="9053946" cy="156966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To improve/transform the code,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we need to analyze the execution paths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This is the job of Control Flow Analysis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3599" y="3653568"/>
            <a:ext cx="9053946" cy="156966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Common pitfall 1: </a:t>
            </a:r>
            <a:br>
              <a:rPr lang="en-US" sz="3200" b="1" dirty="0" smtClean="0"/>
            </a:br>
            <a:r>
              <a:rPr lang="en-US" sz="3200" b="1" dirty="0" smtClean="0"/>
              <a:t>if instruction i1 has been stored before i2, </a:t>
            </a:r>
            <a:br>
              <a:rPr lang="en-US" sz="3200" b="1" dirty="0" smtClean="0"/>
            </a:br>
            <a:r>
              <a:rPr lang="en-US" sz="3200" b="1" dirty="0" smtClean="0"/>
              <a:t>then i2 is always executed after i1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33599" y="962013"/>
            <a:ext cx="9053946" cy="156966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Common pitfall 2: </a:t>
            </a:r>
            <a:br>
              <a:rPr lang="en-US" sz="3200" b="1" dirty="0" smtClean="0"/>
            </a:br>
            <a:r>
              <a:rPr lang="en-US" sz="3200" b="1" dirty="0" smtClean="0"/>
              <a:t>if </a:t>
            </a:r>
            <a:r>
              <a:rPr lang="en-US" sz="3200" b="1" smtClean="0"/>
              <a:t>instruction i1 </a:t>
            </a:r>
            <a:r>
              <a:rPr lang="en-US" sz="3200" b="1" dirty="0" smtClean="0"/>
              <a:t>has been </a:t>
            </a:r>
            <a:r>
              <a:rPr lang="en-US" sz="3200" b="1" smtClean="0"/>
              <a:t>stored before i2,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then i2 can execute after i1</a:t>
            </a:r>
            <a:endParaRPr lang="en-US" sz="3200" b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133599" y="979992"/>
            <a:ext cx="9053946" cy="1545324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133599" y="3629231"/>
            <a:ext cx="9053946" cy="1545324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69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9" grpId="1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</a:t>
            </a:r>
            <a:r>
              <a:rPr lang="en-US" dirty="0" err="1" smtClean="0"/>
              <a:t>example:constant</a:t>
            </a:r>
            <a:r>
              <a:rPr lang="en-US" dirty="0" smtClean="0"/>
              <a:t>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sumcalc</a:t>
            </a:r>
            <a:r>
              <a:rPr lang="en-US" dirty="0" smtClean="0">
                <a:latin typeface="+mj-lt"/>
              </a:rPr>
              <a:t> (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a,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b,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N){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x,y</a:t>
            </a:r>
            <a:r>
              <a:rPr lang="en-US" dirty="0" smtClean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x = 0;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y = 0;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for (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=0;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&lt;= N;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++){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x = x + </a:t>
            </a:r>
            <a:r>
              <a:rPr lang="en-US" dirty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a * b);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x = x + b*y;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return x;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24543" y="2936175"/>
            <a:ext cx="608858" cy="29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24543" y="3426032"/>
            <a:ext cx="608858" cy="29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55173" y="2936175"/>
            <a:ext cx="16402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55173" y="3426032"/>
            <a:ext cx="16402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12227" y="2499757"/>
            <a:ext cx="5896593" cy="206210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Replace a variable use</a:t>
            </a:r>
          </a:p>
          <a:p>
            <a:r>
              <a:rPr lang="en-US" sz="3200" dirty="0"/>
              <a:t>w</a:t>
            </a:r>
            <a:r>
              <a:rPr lang="en-US" sz="3200" dirty="0" smtClean="0"/>
              <a:t>ith a constant</a:t>
            </a:r>
            <a:endParaRPr lang="en-US" sz="3200" dirty="0"/>
          </a:p>
          <a:p>
            <a:r>
              <a:rPr lang="en-US" sz="3200" dirty="0"/>
              <a:t>w</a:t>
            </a:r>
            <a:r>
              <a:rPr lang="en-US" sz="3200" dirty="0" smtClean="0"/>
              <a:t>hile preserving </a:t>
            </a:r>
            <a:br>
              <a:rPr lang="en-US" sz="3200" dirty="0" smtClean="0"/>
            </a:br>
            <a:r>
              <a:rPr lang="en-US" sz="3200" dirty="0" smtClean="0"/>
              <a:t>the original semantics of the code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10591" y="3861017"/>
            <a:ext cx="259772" cy="342900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610591" y="4282498"/>
            <a:ext cx="259772" cy="342900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13042" y="4283941"/>
            <a:ext cx="259772" cy="342900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076328" y="4282498"/>
            <a:ext cx="259772" cy="342900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163661" y="3859539"/>
            <a:ext cx="259772" cy="342900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652032" y="3847670"/>
            <a:ext cx="259772" cy="342900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5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-0.00079 0.1819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-0.00079 0.18194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6" grpId="1" animBg="1"/>
      <p:bldP spid="6" grpId="2" animBg="1"/>
      <p:bldP spid="6" grpId="3" animBg="1"/>
      <p:bldP spid="11" grpId="0" animBg="1"/>
      <p:bldP spid="11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</a:t>
            </a:r>
            <a:r>
              <a:rPr lang="en-US" dirty="0" smtClean="0"/>
              <a:t>propagation and CFA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5205846"/>
          </a:xfrm>
        </p:spPr>
        <p:txBody>
          <a:bodyPr>
            <a:normAutofit/>
          </a:bodyPr>
          <a:lstStyle/>
          <a:p>
            <a:r>
              <a:rPr lang="en-US" dirty="0" smtClean="0"/>
              <a:t>Find a constant expression</a:t>
            </a:r>
          </a:p>
          <a:p>
            <a:pPr marL="457200" lvl="1" indent="0">
              <a:buNone/>
            </a:pPr>
            <a:r>
              <a:rPr lang="en-US" sz="2800" i="1" dirty="0" smtClean="0"/>
              <a:t>Instruction i:</a:t>
            </a:r>
            <a:r>
              <a:rPr lang="en-US" sz="2800" dirty="0" smtClean="0"/>
              <a:t>   </a:t>
            </a:r>
            <a:r>
              <a:rPr lang="en-US" sz="2800" dirty="0" err="1" smtClean="0"/>
              <a:t>varX</a:t>
            </a:r>
            <a:r>
              <a:rPr lang="en-US" sz="2800" dirty="0" smtClean="0"/>
              <a:t> = CONSTANT_EXPRESSION</a:t>
            </a:r>
          </a:p>
          <a:p>
            <a:r>
              <a:rPr lang="en-US" dirty="0" smtClean="0"/>
              <a:t>Replace the use of the variable defined in a constant expression</a:t>
            </a:r>
            <a:br>
              <a:rPr lang="en-US" dirty="0" smtClean="0"/>
            </a:br>
            <a:r>
              <a:rPr lang="en-US" dirty="0" smtClean="0"/>
              <a:t>with that constant if</a:t>
            </a:r>
          </a:p>
          <a:p>
            <a:pPr lvl="1"/>
            <a:r>
              <a:rPr lang="en-US" sz="2800" dirty="0" smtClean="0"/>
              <a:t>All paths to the use of </a:t>
            </a:r>
            <a:r>
              <a:rPr lang="en-US" sz="2800" dirty="0" err="1" smtClean="0"/>
              <a:t>varX</a:t>
            </a:r>
            <a:r>
              <a:rPr lang="en-US" sz="2800" dirty="0" smtClean="0"/>
              <a:t> passes its assignment </a:t>
            </a:r>
            <a:r>
              <a:rPr lang="en-US" sz="2800" i="1" dirty="0" smtClean="0"/>
              <a:t>I</a:t>
            </a:r>
          </a:p>
          <a:p>
            <a:pPr lvl="1"/>
            <a:r>
              <a:rPr lang="en-US" sz="2800" dirty="0" smtClean="0"/>
              <a:t>There are no intervening definition of that </a:t>
            </a:r>
            <a:r>
              <a:rPr lang="en-US" sz="2800" dirty="0" smtClean="0"/>
              <a:t>variable</a:t>
            </a:r>
            <a:endParaRPr lang="en-US" dirty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We need to know the “</a:t>
            </a:r>
            <a:r>
              <a:rPr lang="en-US" sz="3200" b="1" dirty="0" smtClean="0">
                <a:solidFill>
                  <a:srgbClr val="FF0000"/>
                </a:solidFill>
              </a:rPr>
              <a:t>control flow</a:t>
            </a:r>
            <a:r>
              <a:rPr lang="en-US" sz="3200" b="1" dirty="0" smtClean="0">
                <a:solidFill>
                  <a:srgbClr val="FF0000"/>
                </a:solidFill>
              </a:rPr>
              <a:t>” of the </a:t>
            </a:r>
            <a:r>
              <a:rPr lang="en-US" sz="3200" b="1" dirty="0" smtClean="0">
                <a:solidFill>
                  <a:srgbClr val="FF0000"/>
                </a:solidFill>
              </a:rPr>
              <a:t>program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Control flow: </a:t>
            </a:r>
            <a:r>
              <a:rPr lang="en-US" sz="3200" dirty="0" smtClean="0"/>
              <a:t>sequence of instructions in a program </a:t>
            </a:r>
            <a:br>
              <a:rPr lang="en-US" sz="3200" dirty="0" smtClean="0"/>
            </a:br>
            <a:r>
              <a:rPr lang="en-US" sz="3200" dirty="0" smtClean="0"/>
              <a:t>ignoring data values and arithmetic operations</a:t>
            </a:r>
            <a:endParaRPr lang="en-US" sz="3200" dirty="0" smtClean="0"/>
          </a:p>
          <a:p>
            <a:r>
              <a:rPr lang="en-US" dirty="0" smtClean="0"/>
              <a:t>Control Flow Analysis discovers facts about control flows</a:t>
            </a: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585109" y="3771898"/>
            <a:ext cx="1251609" cy="59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483183" y="4281054"/>
            <a:ext cx="1639536" cy="24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0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71" y="114223"/>
            <a:ext cx="10515600" cy="1325563"/>
          </a:xfrm>
        </p:spPr>
        <p:txBody>
          <a:bodyPr/>
          <a:lstStyle/>
          <a:p>
            <a:r>
              <a:rPr lang="en-US" dirty="0" smtClean="0"/>
              <a:t>CFA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5776"/>
            <a:ext cx="10515600" cy="4571187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Why do we need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Control Flow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nalysis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Basic blocks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Control flow graph</a:t>
            </a:r>
          </a:p>
        </p:txBody>
      </p:sp>
    </p:spTree>
    <p:extLst>
      <p:ext uri="{BB962C8B-B14F-4D97-AF65-F5344CB8AC3E}">
        <p14:creationId xmlns:p14="http://schemas.microsoft.com/office/powerpoint/2010/main" val="58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instructions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Jump instructions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Branch instructions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the control flow of the program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686800" y="1690688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86800" y="2021569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8915400" y="1782128"/>
            <a:ext cx="0" cy="239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686800" y="2352450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8" idx="0"/>
          </p:cNvCxnSpPr>
          <p:nvPr/>
        </p:nvCxnSpPr>
        <p:spPr>
          <a:xfrm>
            <a:off x="8915400" y="2113009"/>
            <a:ext cx="0" cy="239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019800" y="3018745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19800" y="3349626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  <a:endCxn id="11" idx="0"/>
          </p:cNvCxnSpPr>
          <p:nvPr/>
        </p:nvCxnSpPr>
        <p:spPr>
          <a:xfrm>
            <a:off x="6248400" y="3110185"/>
            <a:ext cx="0" cy="239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855029" y="3680507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 flipH="1">
            <a:off x="5083629" y="2548394"/>
            <a:ext cx="1012371" cy="1132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855029" y="4011388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3" idx="2"/>
            <a:endCxn id="16" idx="0"/>
          </p:cNvCxnSpPr>
          <p:nvPr/>
        </p:nvCxnSpPr>
        <p:spPr>
          <a:xfrm>
            <a:off x="5083629" y="3771947"/>
            <a:ext cx="0" cy="239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019800" y="3946076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19800" y="4275591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>
            <a:off x="6248400" y="4037516"/>
            <a:ext cx="0" cy="23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019800" y="4605789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3" idx="2"/>
            <a:endCxn id="26" idx="0"/>
          </p:cNvCxnSpPr>
          <p:nvPr/>
        </p:nvCxnSpPr>
        <p:spPr>
          <a:xfrm>
            <a:off x="6248400" y="4367031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1" idx="2"/>
            <a:endCxn id="26" idx="3"/>
          </p:cNvCxnSpPr>
          <p:nvPr/>
        </p:nvCxnSpPr>
        <p:spPr>
          <a:xfrm rot="16200000" flipH="1">
            <a:off x="5757479" y="3931987"/>
            <a:ext cx="1210443" cy="228600"/>
          </a:xfrm>
          <a:prstGeom prst="curvedConnector4">
            <a:avLst>
              <a:gd name="adj1" fmla="val 28653"/>
              <a:gd name="adj2" fmla="val 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9100457" y="4941203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100457" y="5272084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0" idx="2"/>
            <a:endCxn id="41" idx="0"/>
          </p:cNvCxnSpPr>
          <p:nvPr/>
        </p:nvCxnSpPr>
        <p:spPr>
          <a:xfrm>
            <a:off x="9329057" y="5032643"/>
            <a:ext cx="0" cy="239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47" idx="0"/>
          </p:cNvCxnSpPr>
          <p:nvPr/>
        </p:nvCxnSpPr>
        <p:spPr>
          <a:xfrm>
            <a:off x="9329057" y="5363524"/>
            <a:ext cx="0" cy="505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9100457" y="5868534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100457" y="6198049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7" idx="2"/>
            <a:endCxn id="48" idx="0"/>
          </p:cNvCxnSpPr>
          <p:nvPr/>
        </p:nvCxnSpPr>
        <p:spPr>
          <a:xfrm>
            <a:off x="9329057" y="5959974"/>
            <a:ext cx="0" cy="23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9100457" y="6528247"/>
            <a:ext cx="457200" cy="914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8" idx="2"/>
            <a:endCxn id="50" idx="0"/>
          </p:cNvCxnSpPr>
          <p:nvPr/>
        </p:nvCxnSpPr>
        <p:spPr>
          <a:xfrm>
            <a:off x="9329057" y="6289489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1" idx="2"/>
            <a:endCxn id="50" idx="3"/>
          </p:cNvCxnSpPr>
          <p:nvPr/>
        </p:nvCxnSpPr>
        <p:spPr>
          <a:xfrm rot="16200000" flipH="1">
            <a:off x="8838136" y="5854445"/>
            <a:ext cx="1210443" cy="228600"/>
          </a:xfrm>
          <a:prstGeom prst="curvedConnector4">
            <a:avLst>
              <a:gd name="adj1" fmla="val 30942"/>
              <a:gd name="adj2" fmla="val 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751114" y="1782128"/>
            <a:ext cx="3178629" cy="57032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2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11" grpId="0" animBg="1"/>
      <p:bldP spid="13" grpId="0" animBg="1"/>
      <p:bldP spid="16" grpId="0" animBg="1"/>
      <p:bldP spid="21" grpId="0" animBg="1"/>
      <p:bldP spid="23" grpId="0" animBg="1"/>
      <p:bldP spid="26" grpId="0" animBg="1"/>
      <p:bldP spid="40" grpId="0" animBg="1"/>
      <p:bldP spid="41" grpId="0" animBg="1"/>
      <p:bldP spid="47" grpId="0" animBg="1"/>
      <p:bldP spid="48" grpId="0" animBg="1"/>
      <p:bldP spid="50" grpId="0" animBg="1"/>
      <p:bldP spid="7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9859</TotalTime>
  <Words>986</Words>
  <Application>Microsoft Macintosh PowerPoint</Application>
  <PresentationFormat>Widescreen</PresentationFormat>
  <Paragraphs>287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Cambria Math</vt:lpstr>
      <vt:lpstr>Arial</vt:lpstr>
      <vt:lpstr>Office Theme</vt:lpstr>
      <vt:lpstr>                           CFA</vt:lpstr>
      <vt:lpstr>PowerPoint Presentation</vt:lpstr>
      <vt:lpstr>CFA Outline</vt:lpstr>
      <vt:lpstr>Functions and instructions</vt:lpstr>
      <vt:lpstr>Storing order ≠ executing order</vt:lpstr>
      <vt:lpstr>Optimization example:constant propagation</vt:lpstr>
      <vt:lpstr>Constant propagation and CFA</vt:lpstr>
      <vt:lpstr>CFA Outline</vt:lpstr>
      <vt:lpstr>Representing the control flow of the program</vt:lpstr>
      <vt:lpstr>Representing the control flow of the program</vt:lpstr>
      <vt:lpstr>Basic blocks</vt:lpstr>
      <vt:lpstr>Basic blocks in compilers</vt:lpstr>
      <vt:lpstr>Basic blocks in LLVM</vt:lpstr>
      <vt:lpstr>Basic blocks in LLVM  (2)</vt:lpstr>
      <vt:lpstr>Basic blocks in LLVM in action</vt:lpstr>
      <vt:lpstr>CFA Outline</vt:lpstr>
      <vt:lpstr>Control Flow Graph (CFG)</vt:lpstr>
      <vt:lpstr>Control Flow Graph (CFG)</vt:lpstr>
      <vt:lpstr>CFG in LLVM</vt:lpstr>
      <vt:lpstr>Navigating the CFG in LLVM</vt:lpstr>
      <vt:lpstr>Navigating the CFG in LLVM (2)</vt:lpstr>
      <vt:lpstr>PowerPoint Presentation</vt:lpstr>
      <vt:lpstr>Sometimes “might” isn’t enough</vt:lpstr>
      <vt:lpstr>Dominators</vt:lpstr>
      <vt:lpstr>Finding dominators</vt:lpstr>
      <vt:lpstr>Immediate dominators</vt:lpstr>
      <vt:lpstr>Post-dominators</vt:lpstr>
      <vt:lpstr>Post-dominators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CFA</dc:title>
  <dc:creator>Windows User</dc:creator>
  <cp:lastModifiedBy>Microsoft Office User</cp:lastModifiedBy>
  <cp:revision>310</cp:revision>
  <dcterms:created xsi:type="dcterms:W3CDTF">2015-09-25T19:17:27Z</dcterms:created>
  <dcterms:modified xsi:type="dcterms:W3CDTF">2016-09-27T20:40:46Z</dcterms:modified>
</cp:coreProperties>
</file>