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1" r:id="rId3"/>
    <p:sldId id="258" r:id="rId4"/>
    <p:sldId id="260" r:id="rId5"/>
    <p:sldId id="259" r:id="rId6"/>
    <p:sldId id="282" r:id="rId7"/>
    <p:sldId id="283" r:id="rId8"/>
    <p:sldId id="281" r:id="rId9"/>
    <p:sldId id="266" r:id="rId10"/>
    <p:sldId id="261" r:id="rId11"/>
    <p:sldId id="262" r:id="rId12"/>
    <p:sldId id="284" r:id="rId13"/>
    <p:sldId id="285" r:id="rId14"/>
    <p:sldId id="286" r:id="rId15"/>
    <p:sldId id="287" r:id="rId16"/>
    <p:sldId id="279" r:id="rId17"/>
    <p:sldId id="263" r:id="rId18"/>
    <p:sldId id="264" r:id="rId19"/>
    <p:sldId id="290" r:id="rId20"/>
    <p:sldId id="280" r:id="rId21"/>
    <p:sldId id="265" r:id="rId22"/>
    <p:sldId id="288" r:id="rId23"/>
    <p:sldId id="277" r:id="rId24"/>
    <p:sldId id="289" r:id="rId25"/>
    <p:sldId id="269" r:id="rId26"/>
    <p:sldId id="272" r:id="rId27"/>
    <p:sldId id="270" r:id="rId28"/>
    <p:sldId id="273" r:id="rId29"/>
    <p:sldId id="274" r:id="rId30"/>
    <p:sldId id="276" r:id="rId31"/>
    <p:sldId id="278" r:id="rId32"/>
    <p:sldId id="26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64" autoAdjust="0"/>
    <p:restoredTop sz="94660"/>
  </p:normalViewPr>
  <p:slideViewPr>
    <p:cSldViewPr snapToGrid="0">
      <p:cViewPr varScale="1">
        <p:scale>
          <a:sx n="65" d="100"/>
          <a:sy n="65" d="100"/>
        </p:scale>
        <p:origin x="40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1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6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9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0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6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8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7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3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7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3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0CE03-3AB3-46A9-A4EE-40C5DBE6E011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352348"/>
            <a:ext cx="12192000" cy="1047318"/>
          </a:xfrm>
        </p:spPr>
        <p:txBody>
          <a:bodyPr/>
          <a:lstStyle/>
          <a:p>
            <a:pPr algn="l"/>
            <a:r>
              <a:rPr lang="en-US" dirty="0" smtClean="0"/>
              <a:t>                           DFA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5236" y="5585548"/>
            <a:ext cx="5334000" cy="886835"/>
          </a:xfrm>
        </p:spPr>
        <p:txBody>
          <a:bodyPr/>
          <a:lstStyle/>
          <a:p>
            <a:pPr algn="l"/>
            <a:r>
              <a:rPr lang="en-US" dirty="0" smtClean="0"/>
              <a:t>Simone </a:t>
            </a:r>
            <a:r>
              <a:rPr lang="en-US" dirty="0" err="1" smtClean="0"/>
              <a:t>Campanoni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simonec@eecs.northwestern.edu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09" y="395297"/>
            <a:ext cx="6005947" cy="38771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185" y="4594861"/>
            <a:ext cx="3500490" cy="18631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864" y="3680643"/>
            <a:ext cx="1380340" cy="182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1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Data-flow expressed in CFG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04453" y="1791360"/>
            <a:ext cx="1102899" cy="142153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x,</a:t>
            </a:r>
            <a:r>
              <a:rPr lang="en-US" dirty="0" err="1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x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y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If (a &gt; b)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180327" y="3334076"/>
            <a:ext cx="1102899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x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chemeClr val="tx1"/>
                </a:solidFill>
              </a:rPr>
              <a:t>x +N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01780" y="4208371"/>
            <a:ext cx="1102899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If (b &gt; 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332727" y="5010467"/>
            <a:ext cx="1102899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eturn 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693759" y="5483718"/>
            <a:ext cx="1102899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eturn 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793983" y="3141570"/>
            <a:ext cx="401053" cy="17379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0"/>
          </p:cNvCxnSpPr>
          <p:nvPr/>
        </p:nvCxnSpPr>
        <p:spPr>
          <a:xfrm>
            <a:off x="2237856" y="3253865"/>
            <a:ext cx="15374" cy="95450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740510" y="3930307"/>
            <a:ext cx="467894" cy="28073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9" idx="0"/>
          </p:cNvCxnSpPr>
          <p:nvPr/>
        </p:nvCxnSpPr>
        <p:spPr>
          <a:xfrm flipH="1">
            <a:off x="2245209" y="4858075"/>
            <a:ext cx="6016" cy="62564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93983" y="4812623"/>
            <a:ext cx="588211" cy="20052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48949" y="1697789"/>
            <a:ext cx="45185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Data-flow value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set of all possible program states that can be observed </a:t>
            </a:r>
            <a:br>
              <a:rPr lang="en-US" sz="2400" dirty="0" smtClean="0"/>
            </a:br>
            <a:r>
              <a:rPr lang="en-US" sz="2400" dirty="0" smtClean="0"/>
              <a:t>at a given program point</a:t>
            </a:r>
          </a:p>
          <a:p>
            <a:endParaRPr lang="en-US" sz="2400" dirty="0"/>
          </a:p>
          <a:p>
            <a:r>
              <a:rPr lang="en-US" sz="2400" dirty="0" smtClean="0"/>
              <a:t>e.g., all definitions in the program that might have been executed</a:t>
            </a:r>
            <a:br>
              <a:rPr lang="en-US" sz="2400" dirty="0" smtClean="0"/>
            </a:br>
            <a:r>
              <a:rPr lang="en-US" sz="2400" dirty="0" smtClean="0"/>
              <a:t>before that point</a:t>
            </a:r>
            <a:endParaRPr lang="en-US" sz="2400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3997159" y="3235158"/>
            <a:ext cx="2606841" cy="1925053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029368" y="2277979"/>
            <a:ext cx="887664" cy="21389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ash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45259" y="1818108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{  }</a:t>
            </a:r>
            <a:endParaRPr lang="en-US" sz="24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838133" y="2486526"/>
            <a:ext cx="1971867" cy="15603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ash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06294" y="2023982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{ x=0 }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382711" y="1836825"/>
            <a:ext cx="614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IN=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3727119" y="2029331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=OUT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5913857" y="5176522"/>
            <a:ext cx="34965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Data-flow analysis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computes IN and OUT sets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909192" y="5928683"/>
            <a:ext cx="46069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 computing </a:t>
            </a:r>
            <a:br>
              <a:rPr lang="en-US" sz="2400" dirty="0" smtClean="0"/>
            </a:br>
            <a:r>
              <a:rPr lang="en-US" sz="2400" dirty="0" smtClean="0"/>
              <a:t>the DFA-specific transfer functions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213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  <p:bldP spid="40" grpId="0"/>
      <p:bldP spid="41" grpId="0"/>
      <p:bldP spid="4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55743"/>
          </a:xfrm>
        </p:spPr>
        <p:txBody>
          <a:bodyPr/>
          <a:lstStyle/>
          <a:p>
            <a:r>
              <a:rPr lang="en-US" dirty="0" smtClean="0"/>
              <a:t>Let </a:t>
            </a:r>
            <a:r>
              <a:rPr lang="en-US" i="1" dirty="0"/>
              <a:t>i</a:t>
            </a:r>
            <a:r>
              <a:rPr lang="en-US" i="1" dirty="0" smtClean="0"/>
              <a:t> </a:t>
            </a:r>
            <a:r>
              <a:rPr lang="en-US" dirty="0" smtClean="0"/>
              <a:t>be an instruction: IN[</a:t>
            </a:r>
            <a:r>
              <a:rPr lang="en-US" i="1" dirty="0"/>
              <a:t>i</a:t>
            </a:r>
            <a:r>
              <a:rPr lang="en-US" dirty="0" smtClean="0"/>
              <a:t>] </a:t>
            </a:r>
            <a:r>
              <a:rPr lang="en-US" dirty="0"/>
              <a:t>and OUT</a:t>
            </a:r>
            <a:r>
              <a:rPr lang="en-US" dirty="0" smtClean="0"/>
              <a:t>[</a:t>
            </a:r>
            <a:r>
              <a:rPr lang="en-US" i="1" dirty="0"/>
              <a:t>i</a:t>
            </a:r>
            <a:r>
              <a:rPr lang="en-US" dirty="0" smtClean="0"/>
              <a:t>] are </a:t>
            </a:r>
            <a:r>
              <a:rPr lang="en-US" dirty="0"/>
              <a:t>the set of data-flow </a:t>
            </a:r>
            <a:r>
              <a:rPr lang="en-US" dirty="0" smtClean="0"/>
              <a:t>values</a:t>
            </a:r>
            <a:br>
              <a:rPr lang="en-US" dirty="0" smtClean="0"/>
            </a:br>
            <a:r>
              <a:rPr lang="en-US" dirty="0" smtClean="0"/>
              <a:t>before </a:t>
            </a:r>
            <a:r>
              <a:rPr lang="en-US" dirty="0"/>
              <a:t>and after </a:t>
            </a:r>
            <a:r>
              <a:rPr lang="en-US" dirty="0" smtClean="0"/>
              <a:t>the instruction </a:t>
            </a:r>
            <a:r>
              <a:rPr lang="en-US" i="1" dirty="0"/>
              <a:t>i</a:t>
            </a:r>
            <a:r>
              <a:rPr lang="en-US" i="1" dirty="0" smtClean="0"/>
              <a:t> </a:t>
            </a:r>
            <a:r>
              <a:rPr lang="en-US" dirty="0" smtClean="0"/>
              <a:t>of a program</a:t>
            </a:r>
          </a:p>
          <a:p>
            <a:r>
              <a:rPr lang="en-US" dirty="0"/>
              <a:t>A transfer function </a:t>
            </a:r>
            <a:r>
              <a:rPr lang="en-US" i="1" dirty="0" err="1"/>
              <a:t>fs</a:t>
            </a:r>
            <a:r>
              <a:rPr lang="en-US" i="1" dirty="0"/>
              <a:t> </a:t>
            </a:r>
            <a:r>
              <a:rPr lang="en-US" dirty="0"/>
              <a:t>relates the data-flow </a:t>
            </a:r>
            <a:r>
              <a:rPr lang="en-US" dirty="0" smtClean="0"/>
              <a:t>values</a:t>
            </a:r>
            <a:br>
              <a:rPr lang="en-US" dirty="0" smtClean="0"/>
            </a:br>
            <a:r>
              <a:rPr lang="en-US" dirty="0" smtClean="0"/>
              <a:t>before </a:t>
            </a:r>
            <a:r>
              <a:rPr lang="en-US" dirty="0"/>
              <a:t>and after </a:t>
            </a:r>
            <a:r>
              <a:rPr lang="en-US" dirty="0" smtClean="0"/>
              <a:t>an instruction 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In a forward data-flow </a:t>
            </a:r>
            <a:r>
              <a:rPr lang="en-US" dirty="0" smtClean="0"/>
              <a:t>problem</a:t>
            </a:r>
          </a:p>
          <a:p>
            <a:pPr marL="0" indent="0" algn="ctr">
              <a:buNone/>
            </a:pPr>
            <a:r>
              <a:rPr lang="en-US" dirty="0" smtClean="0"/>
              <a:t>OUT</a:t>
            </a:r>
            <a:r>
              <a:rPr lang="en-US" dirty="0"/>
              <a:t>[ </a:t>
            </a:r>
            <a:r>
              <a:rPr lang="en-US" i="1" dirty="0"/>
              <a:t>s </a:t>
            </a:r>
            <a:r>
              <a:rPr lang="en-US" dirty="0"/>
              <a:t>] = </a:t>
            </a:r>
            <a:r>
              <a:rPr lang="en-US" i="1" dirty="0" err="1"/>
              <a:t>fs</a:t>
            </a:r>
            <a:r>
              <a:rPr lang="en-US" dirty="0" smtClean="0"/>
              <a:t>( IN</a:t>
            </a:r>
            <a:r>
              <a:rPr lang="en-US" dirty="0"/>
              <a:t>[ </a:t>
            </a:r>
            <a:r>
              <a:rPr lang="en-US" i="1" dirty="0"/>
              <a:t>s </a:t>
            </a:r>
            <a:r>
              <a:rPr lang="en-US" dirty="0" smtClean="0"/>
              <a:t>] ) </a:t>
            </a:r>
            <a:endParaRPr lang="en-US" dirty="0"/>
          </a:p>
          <a:p>
            <a:r>
              <a:rPr lang="en-US" dirty="0"/>
              <a:t>In a backward data-flow problem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IN[ </a:t>
            </a:r>
            <a:r>
              <a:rPr lang="en-US" i="1" dirty="0"/>
              <a:t>s </a:t>
            </a:r>
            <a:r>
              <a:rPr lang="en-US" dirty="0"/>
              <a:t>] = </a:t>
            </a:r>
            <a:r>
              <a:rPr lang="en-US" i="1" dirty="0" smtClean="0"/>
              <a:t>fs</a:t>
            </a:r>
            <a:r>
              <a:rPr lang="en-US" dirty="0" smtClean="0"/>
              <a:t>( OUT</a:t>
            </a:r>
            <a:r>
              <a:rPr lang="en-US" dirty="0"/>
              <a:t>[ </a:t>
            </a:r>
            <a:r>
              <a:rPr lang="en-US" i="1" dirty="0"/>
              <a:t>s </a:t>
            </a:r>
            <a:r>
              <a:rPr lang="en-US" dirty="0" smtClean="0"/>
              <a:t>] )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997678" y="4109883"/>
            <a:ext cx="422786" cy="491613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673214" y="5140708"/>
            <a:ext cx="422786" cy="491613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06500" y="5879145"/>
            <a:ext cx="2982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</a:rPr>
              <a:t>f</a:t>
            </a:r>
            <a:r>
              <a:rPr lang="en-US" sz="3200" b="1" i="1" dirty="0" smtClean="0">
                <a:solidFill>
                  <a:srgbClr val="FF0000"/>
                </a:solidFill>
              </a:rPr>
              <a:t>s</a:t>
            </a:r>
            <a:r>
              <a:rPr lang="en-US" sz="3200" b="1" dirty="0" smtClean="0">
                <a:solidFill>
                  <a:srgbClr val="FF0000"/>
                </a:solidFill>
              </a:rPr>
              <a:t> is DFA-specific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206769" y="3751250"/>
            <a:ext cx="1102899" cy="142153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x,</a:t>
            </a:r>
            <a:r>
              <a:rPr lang="en-US" dirty="0" err="1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x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y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If (a &gt; b)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0296299" y="5101460"/>
            <a:ext cx="401053" cy="17379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2" idx="0"/>
          </p:cNvCxnSpPr>
          <p:nvPr/>
        </p:nvCxnSpPr>
        <p:spPr>
          <a:xfrm>
            <a:off x="9740172" y="5213755"/>
            <a:ext cx="15374" cy="95450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531684" y="4237869"/>
            <a:ext cx="887664" cy="21389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ash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47575" y="3777998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{  }</a:t>
            </a:r>
            <a:endParaRPr lang="en-US" sz="24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9340449" y="4446416"/>
            <a:ext cx="1971867" cy="15603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ash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408610" y="3983872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{ x=0 }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7885027" y="3796715"/>
            <a:ext cx="614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IN=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1229435" y="3989221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85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18" grpId="0"/>
      <p:bldP spid="20" grpId="0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</a:t>
            </a:r>
            <a:r>
              <a:rPr lang="en-US" dirty="0"/>
              <a:t>function internals: Y[ </a:t>
            </a:r>
            <a:r>
              <a:rPr lang="en-US" i="1" dirty="0"/>
              <a:t>s </a:t>
            </a:r>
            <a:r>
              <a:rPr lang="en-US" dirty="0"/>
              <a:t>] </a:t>
            </a:r>
            <a:r>
              <a:rPr lang="en-US" b="1" dirty="0"/>
              <a:t>= </a:t>
            </a:r>
            <a:r>
              <a:rPr lang="en-US" b="1" i="1" dirty="0">
                <a:solidFill>
                  <a:srgbClr val="FF0000"/>
                </a:solidFill>
              </a:rPr>
              <a:t>fs </a:t>
            </a:r>
            <a:r>
              <a:rPr lang="en-US" b="1" dirty="0">
                <a:solidFill>
                  <a:srgbClr val="FF0000"/>
                </a:solidFill>
              </a:rPr>
              <a:t>( </a:t>
            </a:r>
            <a:r>
              <a:rPr lang="en-US" dirty="0"/>
              <a:t>X[ </a:t>
            </a:r>
            <a:r>
              <a:rPr lang="en-US" i="1" dirty="0"/>
              <a:t>s </a:t>
            </a:r>
            <a:r>
              <a:rPr lang="en-US" dirty="0"/>
              <a:t>] 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3999"/>
            <a:ext cx="10515600" cy="51422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It relies on information that reaches s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It transforms such information to propagate the result </a:t>
            </a:r>
            <a:br>
              <a:rPr lang="en-US" dirty="0" smtClean="0"/>
            </a:br>
            <a:r>
              <a:rPr lang="en-US" dirty="0" smtClean="0"/>
              <a:t>to the rest of the CFG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To do so, it relies on information specific to 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Encoded in GEN[s], KILL[s]</a:t>
            </a:r>
          </a:p>
          <a:p>
            <a:pPr lvl="1">
              <a:lnSpc>
                <a:spcPct val="100000"/>
              </a:lnSpc>
            </a:pPr>
            <a:r>
              <a:rPr lang="en-US" sz="2800" i="1" dirty="0"/>
              <a:t>f</a:t>
            </a:r>
            <a:r>
              <a:rPr lang="en-US" sz="2800" i="1" dirty="0" smtClean="0"/>
              <a:t>s</a:t>
            </a:r>
            <a:r>
              <a:rPr lang="en-US" sz="2800" dirty="0" smtClean="0"/>
              <a:t> uses GEN[s] and KILL[s] to compute its output </a:t>
            </a:r>
            <a:br>
              <a:rPr lang="en-US" sz="2800" dirty="0" smtClean="0"/>
            </a:b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GEN[s] and KILL[s] are DFA-specific and constant!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206769" y="3751250"/>
            <a:ext cx="1102899" cy="142153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x,</a:t>
            </a:r>
            <a:r>
              <a:rPr lang="en-US" dirty="0" err="1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x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y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If (a &gt; b)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296299" y="5101460"/>
            <a:ext cx="401053" cy="17379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9740172" y="5213755"/>
            <a:ext cx="15374" cy="95450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8531684" y="4237869"/>
            <a:ext cx="887664" cy="21389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ash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47575" y="3777998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{  }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9340449" y="4446416"/>
            <a:ext cx="1971867" cy="15603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ash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408610" y="3983872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{ x=0 }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885027" y="3796715"/>
            <a:ext cx="614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IN=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229435" y="3989221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718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/>
      <p:bldP spid="8" grpId="1"/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21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Set the DFA-specific GEN[s] and KILL[s] for all s</a:t>
            </a:r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Implement the DFA-specific transfer function </a:t>
            </a:r>
            <a:r>
              <a:rPr lang="en-US" i="1" dirty="0" smtClean="0"/>
              <a:t>fs</a:t>
            </a:r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Compute all IN[s] and OUT[s]</a:t>
            </a:r>
          </a:p>
          <a:p>
            <a:pPr marL="457200" lvl="1" indent="0">
              <a:buNone/>
            </a:pPr>
            <a:r>
              <a:rPr lang="en-US" sz="2800" dirty="0" smtClean="0"/>
              <a:t>OUT[s] = </a:t>
            </a:r>
            <a:r>
              <a:rPr lang="en-US" sz="2800" i="1" dirty="0" smtClean="0"/>
              <a:t>fs</a:t>
            </a:r>
            <a:r>
              <a:rPr lang="en-US" sz="2800" dirty="0" smtClean="0"/>
              <a:t> ( IN[s]     )</a:t>
            </a:r>
          </a:p>
          <a:p>
            <a:pPr marL="457200" lvl="1" indent="0">
              <a:buNone/>
            </a:pPr>
            <a:r>
              <a:rPr lang="en-US" sz="2800" dirty="0" smtClean="0"/>
              <a:t>IN[s]     = </a:t>
            </a:r>
            <a:r>
              <a:rPr lang="en-US" sz="2800" i="1" dirty="0" smtClean="0"/>
              <a:t>fs</a:t>
            </a:r>
            <a:r>
              <a:rPr lang="en-US" sz="2800" dirty="0" smtClean="0"/>
              <a:t> ( OUT[s] )</a:t>
            </a:r>
            <a:br>
              <a:rPr lang="en-US" sz="2800" dirty="0" smtClean="0"/>
            </a:br>
            <a:endParaRPr lang="en-US" sz="2800" dirty="0" smtClean="0"/>
          </a:p>
          <a:p>
            <a:pPr marL="457200" lvl="1" indent="0">
              <a:buNone/>
            </a:pPr>
            <a:r>
              <a:rPr lang="en-US" sz="2800" dirty="0" smtClean="0"/>
              <a:t>Compilers </a:t>
            </a:r>
            <a:r>
              <a:rPr lang="en-US" sz="2800" dirty="0"/>
              <a:t>have a data flow framework to help developing new DFAs</a:t>
            </a:r>
          </a:p>
          <a:p>
            <a:pPr marL="457200" lvl="1" indent="0">
              <a:buNone/>
            </a:pP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663382" y="3824748"/>
            <a:ext cx="5103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ollowing a DFA-generic algorithm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75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Why do we need data-flow analysis?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Data-flow sets and transfer functions</a:t>
            </a:r>
          </a:p>
          <a:p>
            <a:endParaRPr lang="en-US" dirty="0" smtClean="0"/>
          </a:p>
          <a:p>
            <a:r>
              <a:rPr lang="en-US" dirty="0" smtClean="0"/>
              <a:t>An example of data-flow analysis: reaching definitions</a:t>
            </a:r>
          </a:p>
          <a:p>
            <a:endParaRPr lang="en-US" dirty="0"/>
          </a:p>
          <a:p>
            <a:r>
              <a:rPr lang="en-US" dirty="0" smtClean="0"/>
              <a:t>Implementation of data-flow analysis</a:t>
            </a:r>
          </a:p>
        </p:txBody>
      </p:sp>
    </p:spTree>
    <p:extLst>
      <p:ext uri="{BB962C8B-B14F-4D97-AF65-F5344CB8AC3E}">
        <p14:creationId xmlns:p14="http://schemas.microsoft.com/office/powerpoint/2010/main" val="33592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example: constant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50853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+mj-lt"/>
              </a:rPr>
              <a:t>i</a:t>
            </a:r>
            <a:r>
              <a:rPr lang="en-US" dirty="0" err="1" smtClean="0">
                <a:latin typeface="+mj-lt"/>
              </a:rPr>
              <a:t>nt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sumcalc</a:t>
            </a:r>
            <a:r>
              <a:rPr lang="en-US" dirty="0" smtClean="0">
                <a:latin typeface="+mj-lt"/>
              </a:rPr>
              <a:t> (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a,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b,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N){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x,y</a:t>
            </a:r>
            <a:r>
              <a:rPr lang="en-US" dirty="0" smtClean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x = 0;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y = 0;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if (a &gt; b){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 x = x + N;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if (b &gt; N){  return y;} 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return x;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49684" y="2914316"/>
            <a:ext cx="574842" cy="10026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055173" y="5400841"/>
            <a:ext cx="1163985" cy="841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418752" y="5053263"/>
            <a:ext cx="1177353" cy="3699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336840" y="4037267"/>
            <a:ext cx="334211" cy="133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376947" y="4184316"/>
            <a:ext cx="655053" cy="9625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195137" y="3374190"/>
            <a:ext cx="2240547" cy="1344863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 txBox="1">
            <a:spLocks/>
          </p:cNvSpPr>
          <p:nvPr/>
        </p:nvSpPr>
        <p:spPr>
          <a:xfrm>
            <a:off x="6137443" y="4585368"/>
            <a:ext cx="3955716" cy="628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  if (b &gt; N){  return 0;} 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4090737" y="4499894"/>
            <a:ext cx="2018631" cy="713325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18663" y="2575501"/>
            <a:ext cx="7912166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Information needed just before s:</a:t>
            </a:r>
            <a:br>
              <a:rPr lang="en-US" sz="2800" dirty="0" smtClean="0"/>
            </a:br>
            <a:r>
              <a:rPr lang="en-US" sz="2800" dirty="0" smtClean="0"/>
              <a:t>what are the definitions that might execute before s?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825090" y="2604997"/>
            <a:ext cx="1193800" cy="338815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098668" y="3841791"/>
            <a:ext cx="1405280" cy="338815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819736" y="3031665"/>
            <a:ext cx="1405280" cy="338815"/>
          </a:xfrm>
          <a:prstGeom prst="round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018663" y="5400841"/>
            <a:ext cx="4371646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IN[return y] = {y=0}</a:t>
            </a:r>
            <a:br>
              <a:rPr lang="en-US" sz="2800" dirty="0" smtClean="0"/>
            </a:br>
            <a:r>
              <a:rPr lang="en-US" sz="2800" dirty="0" smtClean="0"/>
              <a:t>IN[return x] = {x=0, x = x + N}</a:t>
            </a:r>
            <a:endParaRPr lang="en-US" sz="2800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8283190" y="3136180"/>
            <a:ext cx="3070610" cy="33643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097245" y="3454780"/>
            <a:ext cx="995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reach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424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35" grpId="0" animBg="1"/>
      <p:bldP spid="35" grpId="1" animBg="1"/>
      <p:bldP spid="6" grpId="0" animBg="1"/>
      <p:bldP spid="8" grpId="0" animBg="1"/>
      <p:bldP spid="17" grpId="0" animBg="1"/>
      <p:bldP spid="18" grpId="0" animBg="1"/>
      <p:bldP spid="19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Data-flow example: reaching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91916" cy="282503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definition </a:t>
            </a:r>
            <a:r>
              <a:rPr lang="en-US" i="1" dirty="0"/>
              <a:t>D</a:t>
            </a:r>
            <a:r>
              <a:rPr lang="en-US" i="1" dirty="0" smtClean="0"/>
              <a:t> </a:t>
            </a:r>
            <a:r>
              <a:rPr lang="en-US" i="1" dirty="0"/>
              <a:t>reaches </a:t>
            </a:r>
            <a:r>
              <a:rPr lang="en-US" dirty="0"/>
              <a:t>a program point </a:t>
            </a:r>
            <a:r>
              <a:rPr lang="en-US" i="1" dirty="0"/>
              <a:t>X</a:t>
            </a:r>
            <a:r>
              <a:rPr lang="en-US" i="1" dirty="0" smtClean="0"/>
              <a:t> </a:t>
            </a:r>
            <a:br>
              <a:rPr lang="en-US" i="1" dirty="0" smtClean="0"/>
            </a:br>
            <a:r>
              <a:rPr lang="en-US" dirty="0" smtClean="0"/>
              <a:t>if </a:t>
            </a:r>
            <a:r>
              <a:rPr lang="en-US" dirty="0"/>
              <a:t>there is a path from the point immediately following </a:t>
            </a:r>
            <a:r>
              <a:rPr lang="en-US" i="1" dirty="0"/>
              <a:t>D</a:t>
            </a:r>
            <a:r>
              <a:rPr lang="en-US" i="1" dirty="0" smtClean="0"/>
              <a:t> </a:t>
            </a:r>
            <a:r>
              <a:rPr lang="en-US" dirty="0"/>
              <a:t>to </a:t>
            </a:r>
            <a:r>
              <a:rPr lang="en-US" i="1" dirty="0"/>
              <a:t>X</a:t>
            </a:r>
            <a:r>
              <a:rPr lang="en-US" i="1" dirty="0" smtClean="0"/>
              <a:t> </a:t>
            </a:r>
            <a:br>
              <a:rPr lang="en-US" i="1" dirty="0" smtClean="0"/>
            </a:br>
            <a:r>
              <a:rPr lang="en-US" dirty="0" smtClean="0"/>
              <a:t>such </a:t>
            </a:r>
            <a:r>
              <a:rPr lang="en-US" dirty="0"/>
              <a:t>that </a:t>
            </a:r>
            <a:r>
              <a:rPr lang="en-US" i="1" dirty="0"/>
              <a:t>D</a:t>
            </a:r>
            <a:r>
              <a:rPr lang="en-US" i="1" dirty="0" smtClean="0"/>
              <a:t> </a:t>
            </a:r>
            <a:r>
              <a:rPr lang="en-US" dirty="0"/>
              <a:t>is not killed along that </a:t>
            </a:r>
            <a:r>
              <a:rPr lang="en-US" dirty="0" smtClean="0"/>
              <a:t>path</a:t>
            </a:r>
          </a:p>
          <a:p>
            <a:r>
              <a:rPr lang="en-US" dirty="0"/>
              <a:t>The </a:t>
            </a:r>
            <a:r>
              <a:rPr lang="en-US" b="1" dirty="0"/>
              <a:t>data-flow problem </a:t>
            </a:r>
            <a:r>
              <a:rPr lang="en-US" dirty="0"/>
              <a:t>for a flow </a:t>
            </a:r>
            <a:r>
              <a:rPr lang="en-US" dirty="0" smtClean="0"/>
              <a:t>graph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to compute </a:t>
            </a:r>
            <a:r>
              <a:rPr lang="en-US" b="1" dirty="0" smtClean="0"/>
              <a:t>all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definitions </a:t>
            </a:r>
            <a:br>
              <a:rPr lang="en-US" dirty="0" smtClean="0"/>
            </a:br>
            <a:r>
              <a:rPr lang="en-US" dirty="0" smtClean="0"/>
              <a:t>that reach an instruction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(i.e., IN[</a:t>
            </a:r>
            <a:r>
              <a:rPr lang="en-US" dirty="0" err="1" smtClean="0"/>
              <a:t>i</a:t>
            </a:r>
            <a:r>
              <a:rPr lang="en-US" dirty="0" smtClean="0"/>
              <a:t>], OUT[</a:t>
            </a:r>
            <a:r>
              <a:rPr lang="en-US" dirty="0" err="1" smtClean="0"/>
              <a:t>i</a:t>
            </a:r>
            <a:r>
              <a:rPr lang="en-US" dirty="0" smtClean="0"/>
              <a:t>])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for </a:t>
            </a:r>
            <a:r>
              <a:rPr lang="en-US" b="1" dirty="0"/>
              <a:t>all</a:t>
            </a:r>
            <a:r>
              <a:rPr lang="en-US" dirty="0"/>
              <a:t> </a:t>
            </a:r>
            <a:r>
              <a:rPr lang="en-US" i="1" dirty="0" err="1" smtClean="0"/>
              <a:t>i</a:t>
            </a:r>
            <a:r>
              <a:rPr lang="en-US" dirty="0"/>
              <a:t> </a:t>
            </a:r>
            <a:r>
              <a:rPr lang="en-US" dirty="0" smtClean="0"/>
              <a:t>in that graph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753685" y="3007886"/>
            <a:ext cx="1990083" cy="3294591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s-IS" sz="2800" dirty="0" smtClean="0">
                <a:solidFill>
                  <a:schemeClr val="tx1"/>
                </a:solidFill>
              </a:rPr>
              <a:t>…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D: </a:t>
            </a:r>
            <a:r>
              <a:rPr lang="en-US" sz="2800" dirty="0">
                <a:solidFill>
                  <a:schemeClr val="tx1"/>
                </a:solidFill>
              </a:rPr>
              <a:t>v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= </a:t>
            </a:r>
            <a:r>
              <a:rPr lang="en-US" sz="2800" dirty="0" smtClean="0">
                <a:solidFill>
                  <a:schemeClr val="tx1"/>
                </a:solidFill>
              </a:rPr>
              <a:t>0</a:t>
            </a:r>
          </a:p>
          <a:p>
            <a:r>
              <a:rPr lang="is-IS" sz="2800" dirty="0" smtClean="0">
                <a:solidFill>
                  <a:schemeClr val="tx1"/>
                </a:solidFill>
              </a:rPr>
              <a:t>…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J : </a:t>
            </a:r>
            <a:r>
              <a:rPr lang="en-US" sz="2800" dirty="0">
                <a:solidFill>
                  <a:schemeClr val="tx1"/>
                </a:solidFill>
              </a:rPr>
              <a:t>v</a:t>
            </a:r>
            <a:r>
              <a:rPr lang="en-US" sz="2800" dirty="0" smtClean="0">
                <a:solidFill>
                  <a:schemeClr val="tx1"/>
                </a:solidFill>
              </a:rPr>
              <a:t> = v + n</a:t>
            </a:r>
            <a:endParaRPr lang="en-US" sz="2800" dirty="0"/>
          </a:p>
          <a:p>
            <a:r>
              <a:rPr lang="is-IS" sz="2800" dirty="0" smtClean="0">
                <a:solidFill>
                  <a:schemeClr val="tx1"/>
                </a:solidFill>
              </a:rPr>
              <a:t>…</a:t>
            </a:r>
          </a:p>
          <a:p>
            <a:r>
              <a:rPr lang="is-IS" sz="2800" dirty="0" smtClean="0">
                <a:solidFill>
                  <a:schemeClr val="tx1"/>
                </a:solidFill>
              </a:rPr>
              <a:t>X: ... = v ...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119716" y="4837471"/>
            <a:ext cx="3844413" cy="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15021" y="4912737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KILL[J] = {D}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9080092" y="4036144"/>
            <a:ext cx="2718618" cy="491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937837" y="4084248"/>
            <a:ext cx="2048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rgbClr val="FF0000"/>
                </a:solidFill>
              </a:rPr>
              <a:t>GEN[D] </a:t>
            </a:r>
            <a:r>
              <a:rPr lang="en-US" sz="2800" dirty="0" smtClean="0">
                <a:solidFill>
                  <a:srgbClr val="FF0000"/>
                </a:solidFill>
              </a:rPr>
              <a:t>= {D}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59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INs and OUTs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355474" y="1777992"/>
            <a:ext cx="1350211" cy="142153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0: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x,</a:t>
            </a:r>
            <a:r>
              <a:rPr lang="en-US" dirty="0" err="1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1: x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2: y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3: If (a &gt; b)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91160" y="1604210"/>
            <a:ext cx="45185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Forward or backward?</a:t>
            </a:r>
          </a:p>
          <a:p>
            <a:pPr algn="ctr"/>
            <a:r>
              <a:rPr lang="en-US" sz="2400" dirty="0" smtClean="0"/>
              <a:t>OUT[</a:t>
            </a:r>
            <a:r>
              <a:rPr lang="en-US" sz="2400" i="1" dirty="0" err="1" smtClean="0"/>
              <a:t>i</a:t>
            </a:r>
            <a:r>
              <a:rPr lang="en-US" sz="2400" dirty="0" smtClean="0"/>
              <a:t>] = </a:t>
            </a:r>
            <a:r>
              <a:rPr lang="en-US" sz="2400" i="1" dirty="0" smtClean="0"/>
              <a:t>fs</a:t>
            </a:r>
            <a:r>
              <a:rPr lang="en-US" sz="2400" dirty="0" smtClean="0"/>
              <a:t> (IN[</a:t>
            </a:r>
            <a:r>
              <a:rPr lang="en-US" sz="2400" dirty="0" err="1" smtClean="0"/>
              <a:t>i</a:t>
            </a:r>
            <a:r>
              <a:rPr lang="en-US" sz="2400" dirty="0" smtClean="0"/>
              <a:t>] )</a:t>
            </a:r>
            <a:br>
              <a:rPr lang="en-US" sz="2400" dirty="0" smtClean="0"/>
            </a:b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GEN[</a:t>
            </a:r>
            <a:r>
              <a:rPr lang="en-US" sz="2400" i="1" dirty="0" err="1" smtClean="0"/>
              <a:t>i</a:t>
            </a:r>
            <a:r>
              <a:rPr lang="en-US" sz="2400" dirty="0" smtClean="0"/>
              <a:t>] = what </a:t>
            </a:r>
            <a:r>
              <a:rPr lang="en-US" sz="2400" i="1" dirty="0" err="1"/>
              <a:t>i</a:t>
            </a:r>
            <a:r>
              <a:rPr lang="en-US" sz="2400" dirty="0" smtClean="0"/>
              <a:t> generates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KILL[</a:t>
            </a:r>
            <a:r>
              <a:rPr lang="en-US" sz="2400" i="1" dirty="0" err="1"/>
              <a:t>i</a:t>
            </a:r>
            <a:r>
              <a:rPr lang="en-US" sz="2400" dirty="0"/>
              <a:t>] = what </a:t>
            </a:r>
            <a:r>
              <a:rPr lang="en-US" sz="2400" i="1" dirty="0" err="1"/>
              <a:t>i</a:t>
            </a:r>
            <a:r>
              <a:rPr lang="en-US" sz="2400" dirty="0"/>
              <a:t> </a:t>
            </a:r>
            <a:r>
              <a:rPr lang="en-US" sz="2400" dirty="0" smtClean="0"/>
              <a:t>removes</a:t>
            </a:r>
            <a:br>
              <a:rPr lang="en-US" sz="2400" dirty="0" smtClean="0"/>
            </a:b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i="1" dirty="0" err="1"/>
              <a:t>fs</a:t>
            </a:r>
            <a:r>
              <a:rPr lang="en-US" sz="2400" dirty="0"/>
              <a:t> </a:t>
            </a:r>
            <a:r>
              <a:rPr lang="en-US" sz="2400" dirty="0" smtClean="0"/>
              <a:t>within a basic block?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Let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i</a:t>
            </a:r>
            <a:r>
              <a:rPr lang="en-US" sz="2400" dirty="0" smtClean="0"/>
              <a:t> be an instruction and</a:t>
            </a:r>
            <a:br>
              <a:rPr lang="en-US" sz="2400" dirty="0" smtClean="0"/>
            </a:br>
            <a:r>
              <a:rPr lang="en-US" sz="2400" i="1" dirty="0" smtClean="0"/>
              <a:t>p</a:t>
            </a:r>
            <a:r>
              <a:rPr lang="en-US" sz="2400" dirty="0" smtClean="0"/>
              <a:t> be its only predecessor</a:t>
            </a:r>
          </a:p>
          <a:p>
            <a:r>
              <a:rPr lang="en-US" sz="2400" dirty="0"/>
              <a:t>IN[</a:t>
            </a:r>
            <a:r>
              <a:rPr lang="en-US" sz="2400" i="1" dirty="0" err="1"/>
              <a:t>i</a:t>
            </a:r>
            <a:r>
              <a:rPr lang="en-US" sz="2400" dirty="0"/>
              <a:t>] =  OUT[</a:t>
            </a:r>
            <a:r>
              <a:rPr lang="en-US" sz="2400" i="1" dirty="0"/>
              <a:t>p</a:t>
            </a:r>
            <a:r>
              <a:rPr lang="en-US" sz="2400" dirty="0" smtClean="0"/>
              <a:t>]</a:t>
            </a:r>
          </a:p>
          <a:p>
            <a:r>
              <a:rPr lang="en-US" sz="2400" dirty="0" smtClean="0"/>
              <a:t>OUT[</a:t>
            </a:r>
            <a:r>
              <a:rPr lang="en-US" sz="2400" i="1" dirty="0" err="1" smtClean="0"/>
              <a:t>i</a:t>
            </a:r>
            <a:r>
              <a:rPr lang="en-US" sz="2400" dirty="0" smtClean="0"/>
              <a:t>] = GEN[</a:t>
            </a:r>
            <a:r>
              <a:rPr lang="en-US" sz="2400" i="1" dirty="0" err="1" smtClean="0"/>
              <a:t>i</a:t>
            </a:r>
            <a:r>
              <a:rPr lang="en-US" sz="2400" dirty="0" smtClean="0"/>
              <a:t>] U (IN[</a:t>
            </a:r>
            <a:r>
              <a:rPr lang="en-US" sz="2400" i="1" dirty="0" err="1" smtClean="0"/>
              <a:t>i</a:t>
            </a:r>
            <a:r>
              <a:rPr lang="en-US" sz="2400" dirty="0" smtClean="0"/>
              <a:t>] – KILL[</a:t>
            </a:r>
            <a:r>
              <a:rPr lang="en-US" sz="2400" i="1" dirty="0" err="1" smtClean="0"/>
              <a:t>i</a:t>
            </a:r>
            <a:r>
              <a:rPr lang="en-US" sz="2400" dirty="0" smtClean="0"/>
              <a:t>])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847474" y="2264611"/>
            <a:ext cx="887664" cy="21389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ash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63365" y="1804740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{  }</a:t>
            </a:r>
            <a:endParaRPr lang="en-US" sz="24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656239" y="2473158"/>
            <a:ext cx="1971867" cy="15603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ash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724400" y="2010614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{ x=0 }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2200817" y="1823457"/>
            <a:ext cx="614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IN=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5545225" y="2015963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=OUT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213895" y="1703136"/>
            <a:ext cx="20052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GEN[0] = { }</a:t>
            </a:r>
          </a:p>
          <a:p>
            <a:r>
              <a:rPr lang="en-US" sz="2400" dirty="0" smtClean="0"/>
              <a:t>GEN[1] = {1}</a:t>
            </a:r>
          </a:p>
          <a:p>
            <a:r>
              <a:rPr lang="en-US" sz="2400" dirty="0" smtClean="0"/>
              <a:t>GEN[2] = {2}</a:t>
            </a:r>
          </a:p>
          <a:p>
            <a:r>
              <a:rPr lang="en-US" sz="2400" dirty="0" smtClean="0"/>
              <a:t>GEN[3] = { }</a:t>
            </a:r>
          </a:p>
        </p:txBody>
      </p:sp>
      <p:sp>
        <p:nvSpPr>
          <p:cNvPr id="21" name="TextBox 20"/>
          <p:cNvSpPr txBox="1"/>
          <p:nvPr/>
        </p:nvSpPr>
        <p:spPr>
          <a:xfrm rot="19853437">
            <a:off x="1598364" y="3268713"/>
            <a:ext cx="8059484" cy="923330"/>
          </a:xfrm>
          <a:prstGeom prst="rect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Local reaching definitions</a:t>
            </a:r>
            <a:endParaRPr 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68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Data-flow example: reaching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definition </a:t>
            </a:r>
            <a:r>
              <a:rPr lang="en-US" i="1" dirty="0"/>
              <a:t>d reaches </a:t>
            </a:r>
            <a:r>
              <a:rPr lang="en-US" dirty="0"/>
              <a:t>a program point </a:t>
            </a:r>
            <a:r>
              <a:rPr lang="en-US" i="1" dirty="0"/>
              <a:t>X</a:t>
            </a:r>
            <a:r>
              <a:rPr lang="en-US" i="1" dirty="0" smtClean="0"/>
              <a:t> </a:t>
            </a:r>
            <a:br>
              <a:rPr lang="en-US" i="1" dirty="0" smtClean="0"/>
            </a:br>
            <a:r>
              <a:rPr lang="en-US" dirty="0" smtClean="0"/>
              <a:t>if </a:t>
            </a:r>
            <a:r>
              <a:rPr lang="en-US" dirty="0"/>
              <a:t>there is a path from the point immediately following </a:t>
            </a:r>
            <a:r>
              <a:rPr lang="en-US" i="1" dirty="0"/>
              <a:t>d </a:t>
            </a:r>
            <a:r>
              <a:rPr lang="en-US" dirty="0"/>
              <a:t>to </a:t>
            </a:r>
            <a:r>
              <a:rPr lang="en-US" i="1" dirty="0"/>
              <a:t>X</a:t>
            </a:r>
            <a:r>
              <a:rPr lang="en-US" i="1" dirty="0" smtClean="0"/>
              <a:t> </a:t>
            </a:r>
            <a:br>
              <a:rPr lang="en-US" i="1" dirty="0" smtClean="0"/>
            </a:br>
            <a:r>
              <a:rPr lang="en-US" dirty="0" smtClean="0"/>
              <a:t>such </a:t>
            </a:r>
            <a:r>
              <a:rPr lang="en-US" dirty="0"/>
              <a:t>that </a:t>
            </a:r>
            <a:r>
              <a:rPr lang="en-US" i="1" dirty="0"/>
              <a:t>d </a:t>
            </a:r>
            <a:r>
              <a:rPr lang="en-US" dirty="0"/>
              <a:t>is not killed along that </a:t>
            </a:r>
            <a:r>
              <a:rPr lang="en-US" dirty="0" smtClean="0"/>
              <a:t>path</a:t>
            </a:r>
          </a:p>
          <a:p>
            <a:r>
              <a:rPr lang="en-US" dirty="0"/>
              <a:t>The </a:t>
            </a:r>
            <a:r>
              <a:rPr lang="en-US" b="1" dirty="0"/>
              <a:t>data-flow problem </a:t>
            </a:r>
            <a:r>
              <a:rPr lang="en-US" dirty="0"/>
              <a:t>for a flow </a:t>
            </a:r>
            <a:r>
              <a:rPr lang="en-US" dirty="0" smtClean="0"/>
              <a:t>graph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to compute </a:t>
            </a:r>
            <a:r>
              <a:rPr lang="en-US" dirty="0" smtClean="0"/>
              <a:t>IN[</a:t>
            </a:r>
            <a:r>
              <a:rPr lang="en-US" i="1" dirty="0" err="1" smtClean="0"/>
              <a:t>i</a:t>
            </a:r>
            <a:r>
              <a:rPr lang="en-US" dirty="0" smtClean="0"/>
              <a:t>] and </a:t>
            </a:r>
            <a:r>
              <a:rPr lang="en-US" dirty="0"/>
              <a:t>OUT</a:t>
            </a:r>
            <a:r>
              <a:rPr lang="en-US" dirty="0" smtClean="0"/>
              <a:t>[</a:t>
            </a:r>
            <a:r>
              <a:rPr lang="en-US" i="1" dirty="0" err="1" smtClean="0"/>
              <a:t>i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all </a:t>
            </a:r>
            <a:r>
              <a:rPr lang="en-US" i="1" dirty="0" err="1" smtClean="0"/>
              <a:t>i</a:t>
            </a:r>
            <a:r>
              <a:rPr lang="en-US" dirty="0"/>
              <a:t> </a:t>
            </a:r>
            <a:r>
              <a:rPr lang="en-US" dirty="0" smtClean="0"/>
              <a:t>in that graph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IN</a:t>
            </a:r>
            <a:r>
              <a:rPr lang="en-US" dirty="0"/>
              <a:t>[</a:t>
            </a:r>
            <a:r>
              <a:rPr lang="en-US" i="1" dirty="0" err="1"/>
              <a:t>i</a:t>
            </a:r>
            <a:r>
              <a:rPr lang="en-US" dirty="0"/>
              <a:t>] </a:t>
            </a:r>
            <a:r>
              <a:rPr lang="en-US" dirty="0" smtClean="0"/>
              <a:t>    =                           OUT</a:t>
            </a:r>
            <a:r>
              <a:rPr lang="en-US" dirty="0"/>
              <a:t>[</a:t>
            </a:r>
            <a:r>
              <a:rPr lang="en-US" i="1" dirty="0"/>
              <a:t>p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OUT[</a:t>
            </a:r>
            <a:r>
              <a:rPr lang="en-US" i="1" dirty="0" err="1"/>
              <a:t>i</a:t>
            </a:r>
            <a:r>
              <a:rPr lang="en-US" dirty="0"/>
              <a:t>] = GEN[</a:t>
            </a:r>
            <a:r>
              <a:rPr lang="en-US" i="1" dirty="0" err="1"/>
              <a:t>i</a:t>
            </a:r>
            <a:r>
              <a:rPr lang="en-US" dirty="0"/>
              <a:t>] U (IN[</a:t>
            </a:r>
            <a:r>
              <a:rPr lang="en-US" i="1" dirty="0" err="1"/>
              <a:t>i</a:t>
            </a:r>
            <a:r>
              <a:rPr lang="en-US" dirty="0"/>
              <a:t>] – KILL[</a:t>
            </a:r>
            <a:r>
              <a:rPr lang="en-US" i="1" dirty="0" err="1"/>
              <a:t>i</a:t>
            </a:r>
            <a:r>
              <a:rPr lang="en-US" dirty="0"/>
              <a:t>]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IN[entry] = { }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753685" y="3007887"/>
            <a:ext cx="1350211" cy="142153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0: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x,</a:t>
            </a:r>
            <a:r>
              <a:rPr lang="en-US" dirty="0" err="1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1: x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2: y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3: If (a &gt; b)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396644" y="4550603"/>
            <a:ext cx="1257989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4: x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chemeClr val="tx1"/>
                </a:solidFill>
              </a:rPr>
              <a:t>x +N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753685" y="5424898"/>
            <a:ext cx="1363579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5: If (b &gt; 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010300" y="4358097"/>
            <a:ext cx="401053" cy="17379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0"/>
          </p:cNvCxnSpPr>
          <p:nvPr/>
        </p:nvCxnSpPr>
        <p:spPr>
          <a:xfrm flipH="1">
            <a:off x="8435475" y="4470392"/>
            <a:ext cx="18698" cy="95450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8956827" y="5146834"/>
            <a:ext cx="467894" cy="28073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25584" y="4237751"/>
            <a:ext cx="2143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U</a:t>
            </a:r>
            <a:r>
              <a:rPr lang="en-US" sz="1600" dirty="0" smtClean="0"/>
              <a:t>p </a:t>
            </a:r>
            <a:r>
              <a:rPr lang="en-US" sz="1600" dirty="0"/>
              <a:t>a predecessor </a:t>
            </a:r>
            <a:r>
              <a:rPr lang="en-US" sz="1600" dirty="0" smtClean="0"/>
              <a:t>of </a:t>
            </a:r>
            <a:r>
              <a:rPr lang="en-US" sz="1600" dirty="0" err="1" smtClean="0"/>
              <a:t>i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 rot="19853437">
            <a:off x="1877640" y="2958986"/>
            <a:ext cx="8059484" cy="923330"/>
          </a:xfrm>
          <a:prstGeom prst="rect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Global reaching definitions</a:t>
            </a:r>
            <a:endParaRPr 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47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20" grpId="0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Why do we need data-flow analysis?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Data-flow sets and transfer functions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An example of data-flow analysis: reaching definitions</a:t>
            </a:r>
          </a:p>
          <a:p>
            <a:endParaRPr lang="en-US" dirty="0"/>
          </a:p>
          <a:p>
            <a:r>
              <a:rPr lang="en-US" dirty="0" smtClean="0"/>
              <a:t>Implementation of data-flow analysis</a:t>
            </a:r>
          </a:p>
        </p:txBody>
      </p:sp>
    </p:spTree>
    <p:extLst>
      <p:ext uri="{BB962C8B-B14F-4D97-AF65-F5344CB8AC3E}">
        <p14:creationId xmlns:p14="http://schemas.microsoft.com/office/powerpoint/2010/main" val="146213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394" y="999067"/>
            <a:ext cx="10515600" cy="5362404"/>
          </a:xfrm>
        </p:spPr>
        <p:txBody>
          <a:bodyPr>
            <a:noAutofit/>
          </a:bodyPr>
          <a:lstStyle/>
          <a:p>
            <a:r>
              <a:rPr lang="en-US" sz="3200" dirty="0" smtClean="0"/>
              <a:t>Who needs LLVM 3.8.1 </a:t>
            </a:r>
            <a:r>
              <a:rPr lang="en-US" sz="3200" dirty="0" smtClean="0"/>
              <a:t>on Wilkinson </a:t>
            </a:r>
            <a:r>
              <a:rPr lang="en-US" sz="3200" dirty="0"/>
              <a:t>lab </a:t>
            </a:r>
            <a:r>
              <a:rPr lang="en-US" sz="3200" dirty="0" smtClean="0"/>
              <a:t>machines?</a:t>
            </a:r>
          </a:p>
          <a:p>
            <a:pPr lvl="1"/>
            <a:r>
              <a:rPr lang="en-US" sz="3200" dirty="0" smtClean="0"/>
              <a:t>Working on installing LLVM 3.8.1 on </a:t>
            </a:r>
            <a:r>
              <a:rPr lang="en-US" sz="3200" dirty="0" smtClean="0"/>
              <a:t>them</a:t>
            </a:r>
            <a:endParaRPr lang="en-US" sz="3200" dirty="0" smtClean="0"/>
          </a:p>
          <a:p>
            <a:pPr lvl="2"/>
            <a:r>
              <a:rPr lang="en-US" sz="3200" dirty="0" smtClean="0"/>
              <a:t>Old software is creating an endless list of problems </a:t>
            </a:r>
            <a:r>
              <a:rPr lang="is-IS" sz="3200" dirty="0" smtClean="0"/>
              <a:t>…</a:t>
            </a:r>
          </a:p>
          <a:p>
            <a:pPr lvl="2"/>
            <a:r>
              <a:rPr lang="en-US" sz="3200" dirty="0" smtClean="0"/>
              <a:t>In the meanwhile: use a virtual machine</a:t>
            </a:r>
          </a:p>
          <a:p>
            <a:pPr lvl="2"/>
            <a:endParaRPr lang="en-US" sz="3200" dirty="0" smtClean="0"/>
          </a:p>
          <a:p>
            <a:r>
              <a:rPr lang="en-US" sz="3200" dirty="0" smtClean="0"/>
              <a:t>Any other problem?</a:t>
            </a:r>
          </a:p>
          <a:p>
            <a:pPr lvl="1"/>
            <a:r>
              <a:rPr lang="en-US" sz="3200" dirty="0" smtClean="0"/>
              <a:t>CANVAS</a:t>
            </a:r>
          </a:p>
          <a:p>
            <a:pPr lvl="1"/>
            <a:r>
              <a:rPr lang="en-US" sz="3200" dirty="0" smtClean="0"/>
              <a:t>LLVM</a:t>
            </a:r>
          </a:p>
          <a:p>
            <a:pPr lvl="1"/>
            <a:r>
              <a:rPr lang="en-US" sz="3200" dirty="0" smtClean="0"/>
              <a:t>H1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446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We defined </a:t>
            </a:r>
            <a:r>
              <a:rPr lang="en-US" sz="3600" b="1" dirty="0" smtClean="0"/>
              <a:t>data-flow equations </a:t>
            </a:r>
            <a:br>
              <a:rPr lang="en-US" sz="3600" b="1" dirty="0" smtClean="0"/>
            </a:br>
            <a:r>
              <a:rPr lang="en-US" sz="3600" dirty="0" smtClean="0"/>
              <a:t>(i.e., IN and OUT equations)</a:t>
            </a:r>
          </a:p>
          <a:p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How can we actually compute them?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9083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algorithm for reaching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50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Given </a:t>
            </a:r>
            <a:r>
              <a:rPr lang="en-US" dirty="0" smtClean="0"/>
              <a:t>GEN[</a:t>
            </a:r>
            <a:r>
              <a:rPr lang="en-US" dirty="0" err="1" smtClean="0"/>
              <a:t>i</a:t>
            </a:r>
            <a:r>
              <a:rPr lang="en-US" dirty="0" smtClean="0"/>
              <a:t>], KILL[</a:t>
            </a:r>
            <a:r>
              <a:rPr lang="en-US" dirty="0" err="1" smtClean="0"/>
              <a:t>i</a:t>
            </a:r>
            <a:r>
              <a:rPr lang="en-US" dirty="0" smtClean="0"/>
              <a:t>] for all instructions </a:t>
            </a:r>
            <a:r>
              <a:rPr lang="en-US" dirty="0" err="1" smtClean="0"/>
              <a:t>i</a:t>
            </a:r>
            <a:r>
              <a:rPr lang="en-US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we compute IN[</a:t>
            </a:r>
            <a:r>
              <a:rPr lang="en-US" dirty="0" err="1" smtClean="0"/>
              <a:t>i</a:t>
            </a:r>
            <a:r>
              <a:rPr lang="en-US" dirty="0" smtClean="0"/>
              <a:t>] and OUT[</a:t>
            </a:r>
            <a:r>
              <a:rPr lang="en-US" dirty="0" err="1" smtClean="0"/>
              <a:t>i</a:t>
            </a:r>
            <a:r>
              <a:rPr lang="en-US" dirty="0" smtClean="0"/>
              <a:t>] for all </a:t>
            </a:r>
            <a:r>
              <a:rPr lang="en-US" dirty="0" err="1" smtClean="0"/>
              <a:t>i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b="1" dirty="0"/>
              <a:t>OUT[ENTRY] = </a:t>
            </a:r>
            <a:r>
              <a:rPr lang="en-US" b="1" dirty="0" smtClean="0"/>
              <a:t>{ }; </a:t>
            </a:r>
          </a:p>
          <a:p>
            <a:pPr marL="0" indent="0">
              <a:buNone/>
            </a:pPr>
            <a:r>
              <a:rPr lang="en-US" b="1" dirty="0" smtClean="0"/>
              <a:t>for </a:t>
            </a:r>
            <a:r>
              <a:rPr lang="en-US" b="1" dirty="0"/>
              <a:t>(each </a:t>
            </a:r>
            <a:r>
              <a:rPr lang="en-US" b="1" dirty="0" smtClean="0"/>
              <a:t>instruction </a:t>
            </a:r>
            <a:r>
              <a:rPr lang="en-US" b="1" i="1" dirty="0" err="1" smtClean="0"/>
              <a:t>i</a:t>
            </a:r>
            <a:r>
              <a:rPr lang="en-US" b="1" dirty="0" smtClean="0"/>
              <a:t> other </a:t>
            </a:r>
            <a:r>
              <a:rPr lang="en-US" b="1" dirty="0"/>
              <a:t>than ENTRY</a:t>
            </a:r>
            <a:r>
              <a:rPr lang="en-US" b="1" dirty="0" smtClean="0"/>
              <a:t>)  OUT[</a:t>
            </a:r>
            <a:r>
              <a:rPr lang="en-US" b="1" dirty="0" err="1" smtClean="0"/>
              <a:t>i</a:t>
            </a:r>
            <a:r>
              <a:rPr lang="en-US" b="1" dirty="0" smtClean="0"/>
              <a:t>] </a:t>
            </a:r>
            <a:r>
              <a:rPr lang="en-US" b="1" dirty="0"/>
              <a:t>= </a:t>
            </a:r>
            <a:r>
              <a:rPr lang="en-US" b="1" dirty="0" smtClean="0"/>
              <a:t>{ };</a:t>
            </a:r>
          </a:p>
          <a:p>
            <a:pPr marL="0" indent="0">
              <a:buNone/>
            </a:pPr>
            <a:r>
              <a:rPr lang="en-US" b="1" dirty="0" smtClean="0"/>
              <a:t>while </a:t>
            </a:r>
            <a:r>
              <a:rPr lang="en-US" b="1" dirty="0"/>
              <a:t>(changes to any OUT occur)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for </a:t>
            </a:r>
            <a:r>
              <a:rPr lang="en-US" b="1" dirty="0"/>
              <a:t>(each </a:t>
            </a:r>
            <a:r>
              <a:rPr lang="en-US" b="1" dirty="0" smtClean="0"/>
              <a:t>instruction </a:t>
            </a:r>
            <a:r>
              <a:rPr lang="en-US" b="1" i="1" dirty="0" err="1" smtClean="0"/>
              <a:t>i</a:t>
            </a:r>
            <a:r>
              <a:rPr lang="en-US" b="1" dirty="0" smtClean="0"/>
              <a:t> other </a:t>
            </a:r>
            <a:r>
              <a:rPr lang="en-US" b="1" dirty="0"/>
              <a:t>than ENTRY) {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  IN[</a:t>
            </a:r>
            <a:r>
              <a:rPr lang="en-US" b="1" i="1" dirty="0" err="1" smtClean="0"/>
              <a:t>i</a:t>
            </a:r>
            <a:r>
              <a:rPr lang="en-US" b="1" dirty="0" smtClean="0"/>
              <a:t>] </a:t>
            </a:r>
            <a:r>
              <a:rPr lang="en-US" b="1" dirty="0"/>
              <a:t>= </a:t>
            </a:r>
            <a:r>
              <a:rPr lang="en-US" dirty="0" smtClean="0"/>
              <a:t>∪</a:t>
            </a:r>
            <a:r>
              <a:rPr lang="en-US" b="1" i="1" dirty="0"/>
              <a:t>p</a:t>
            </a:r>
            <a:r>
              <a:rPr lang="en-US" b="1" dirty="0" smtClean="0"/>
              <a:t> </a:t>
            </a:r>
            <a:r>
              <a:rPr lang="en-US" b="1" dirty="0"/>
              <a:t>a predecessor of </a:t>
            </a:r>
            <a:r>
              <a:rPr lang="en-US" b="1" i="1" dirty="0" err="1" smtClean="0"/>
              <a:t>i</a:t>
            </a:r>
            <a:r>
              <a:rPr lang="en-US" b="1" dirty="0" smtClean="0"/>
              <a:t> </a:t>
            </a:r>
            <a:r>
              <a:rPr lang="en-US" b="1" dirty="0"/>
              <a:t>OUT</a:t>
            </a:r>
            <a:r>
              <a:rPr lang="en-US" b="1" dirty="0" smtClean="0"/>
              <a:t>[</a:t>
            </a:r>
            <a:r>
              <a:rPr lang="en-US" b="1" i="1" dirty="0"/>
              <a:t>p</a:t>
            </a:r>
            <a:r>
              <a:rPr lang="en-US" b="1" dirty="0" smtClean="0"/>
              <a:t>]</a:t>
            </a:r>
            <a:r>
              <a:rPr lang="en-US" b="1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    OUT[</a:t>
            </a:r>
            <a:r>
              <a:rPr lang="en-US" b="1" i="1" dirty="0" err="1" smtClean="0"/>
              <a:t>i</a:t>
            </a:r>
            <a:r>
              <a:rPr lang="en-US" b="1" dirty="0" smtClean="0"/>
              <a:t>] </a:t>
            </a:r>
            <a:r>
              <a:rPr lang="en-US" b="1" dirty="0"/>
              <a:t>= </a:t>
            </a:r>
            <a:r>
              <a:rPr lang="en-US" b="1" dirty="0" smtClean="0"/>
              <a:t>GEN[</a:t>
            </a:r>
            <a:r>
              <a:rPr lang="en-US" b="1" i="1" dirty="0" err="1" smtClean="0"/>
              <a:t>i</a:t>
            </a:r>
            <a:r>
              <a:rPr lang="en-US" b="1" dirty="0" smtClean="0"/>
              <a:t>] </a:t>
            </a:r>
            <a:r>
              <a:rPr lang="en-US" dirty="0"/>
              <a:t>∪ </a:t>
            </a:r>
            <a:r>
              <a:rPr lang="en-US" b="1" dirty="0"/>
              <a:t>(IN</a:t>
            </a:r>
            <a:r>
              <a:rPr lang="en-US" b="1" dirty="0" smtClean="0"/>
              <a:t>[</a:t>
            </a:r>
            <a:r>
              <a:rPr lang="en-US" b="1" i="1" dirty="0" err="1" smtClean="0"/>
              <a:t>i</a:t>
            </a:r>
            <a:r>
              <a:rPr lang="en-US" b="1" dirty="0" smtClean="0"/>
              <a:t>] </a:t>
            </a:r>
            <a:r>
              <a:rPr lang="en-US" b="1" dirty="0"/>
              <a:t>─ </a:t>
            </a:r>
            <a:r>
              <a:rPr lang="en-US" b="1" dirty="0" smtClean="0"/>
              <a:t>KILL[</a:t>
            </a:r>
            <a:r>
              <a:rPr lang="en-US" b="1" i="1" dirty="0" err="1" smtClean="0"/>
              <a:t>i</a:t>
            </a:r>
            <a:r>
              <a:rPr lang="en-US" b="1" dirty="0" smtClean="0"/>
              <a:t>])</a:t>
            </a:r>
            <a:r>
              <a:rPr lang="en-US" b="1" dirty="0"/>
              <a:t>;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}</a:t>
            </a:r>
          </a:p>
          <a:p>
            <a:pPr marL="0" indent="0">
              <a:buNone/>
            </a:pPr>
            <a:r>
              <a:rPr lang="en-US" b="1" dirty="0" smtClean="0"/>
              <a:t>}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88737" y="2954421"/>
            <a:ext cx="9424737" cy="935790"/>
          </a:xfrm>
          <a:prstGeom prst="roundRect">
            <a:avLst/>
          </a:prstGeom>
          <a:noFill/>
          <a:ln w="381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67347" y="3975768"/>
            <a:ext cx="9424737" cy="2427705"/>
          </a:xfrm>
          <a:prstGeom prst="roundRect">
            <a:avLst/>
          </a:prstGeom>
          <a:noFill/>
          <a:ln w="381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67874" y="4309978"/>
            <a:ext cx="6557760" cy="1532021"/>
          </a:xfrm>
          <a:prstGeom prst="roundRect">
            <a:avLst/>
          </a:prstGeom>
          <a:solidFill>
            <a:schemeClr val="bg1">
              <a:alpha val="89000"/>
            </a:schemeClr>
          </a:solidFill>
          <a:ln w="38100" cmpd="sng">
            <a:noFill/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69553" y="3906990"/>
            <a:ext cx="5521415" cy="517526"/>
          </a:xfrm>
          <a:prstGeom prst="roundRect">
            <a:avLst/>
          </a:prstGeom>
          <a:solidFill>
            <a:schemeClr val="bg1">
              <a:alpha val="89000"/>
            </a:schemeClr>
          </a:solidFill>
          <a:ln w="38100" cmpd="sng">
            <a:noFill/>
            <a:prstDash val="solid"/>
          </a:ln>
          <a:effectLst>
            <a:softEdge rad="635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ß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04779" y="5887454"/>
            <a:ext cx="852906" cy="414421"/>
          </a:xfrm>
          <a:prstGeom prst="roundRect">
            <a:avLst/>
          </a:prstGeom>
          <a:solidFill>
            <a:schemeClr val="bg1">
              <a:alpha val="89000"/>
            </a:schemeClr>
          </a:solidFill>
          <a:ln w="38100" cmpd="sng">
            <a:noFill/>
            <a:prstDash val="solid"/>
          </a:ln>
          <a:effectLst>
            <a:softEdge rad="635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22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Reaching definition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9651"/>
            <a:ext cx="2072148" cy="2146607"/>
          </a:xfrm>
          <a:ln w="15875"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GEN[0] = {}</a:t>
            </a:r>
          </a:p>
          <a:p>
            <a:pPr marL="0" indent="0">
              <a:buNone/>
            </a:pPr>
            <a:r>
              <a:rPr lang="en-US" dirty="0" smtClean="0"/>
              <a:t>GEN[1] = {1}</a:t>
            </a:r>
          </a:p>
          <a:p>
            <a:pPr marL="0" indent="0">
              <a:buNone/>
            </a:pPr>
            <a:r>
              <a:rPr lang="en-US" dirty="0" smtClean="0"/>
              <a:t>GEN[2] = {2}</a:t>
            </a:r>
          </a:p>
          <a:p>
            <a:pPr marL="0" indent="0">
              <a:buNone/>
            </a:pPr>
            <a:r>
              <a:rPr lang="en-US" dirty="0" smtClean="0"/>
              <a:t>GEN[3] = {}</a:t>
            </a:r>
          </a:p>
          <a:p>
            <a:pPr marL="0" indent="0">
              <a:buNone/>
            </a:pPr>
            <a:r>
              <a:rPr lang="en-US" dirty="0" smtClean="0"/>
              <a:t>GEN[4] = {4}</a:t>
            </a:r>
          </a:p>
          <a:p>
            <a:pPr marL="0" indent="0">
              <a:buNone/>
            </a:pPr>
            <a:r>
              <a:rPr lang="en-US" dirty="0" smtClean="0"/>
              <a:t>GEN[5] = {}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452852" y="1690688"/>
            <a:ext cx="1350211" cy="142153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0: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x,</a:t>
            </a:r>
            <a:r>
              <a:rPr lang="en-US" dirty="0" err="1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1: x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2: y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3: If (a &gt; b)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095811" y="3233404"/>
            <a:ext cx="1257989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4: x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chemeClr val="tx1"/>
                </a:solidFill>
              </a:rPr>
              <a:t>x +N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452852" y="4107699"/>
            <a:ext cx="1363579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5: If (b &gt; 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709467" y="3040898"/>
            <a:ext cx="401053" cy="17379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8" idx="0"/>
          </p:cNvCxnSpPr>
          <p:nvPr/>
        </p:nvCxnSpPr>
        <p:spPr>
          <a:xfrm flipH="1">
            <a:off x="9134642" y="3153193"/>
            <a:ext cx="18698" cy="95450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655994" y="3829635"/>
            <a:ext cx="467894" cy="28073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3466475" y="1589651"/>
            <a:ext cx="2072148" cy="2146607"/>
          </a:xfrm>
          <a:prstGeom prst="rect">
            <a:avLst/>
          </a:prstGeom>
          <a:ln w="15875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KILL[0] = {}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KILL[1] = {4}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KILL[2] = {}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KILL[3] = {}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KILL[4] = {1}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KILL[5] = {}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99042" y="5103172"/>
            <a:ext cx="49166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IN[</a:t>
            </a:r>
            <a:r>
              <a:rPr lang="en-US" sz="2800" i="1" dirty="0" err="1"/>
              <a:t>i</a:t>
            </a:r>
            <a:r>
              <a:rPr lang="en-US" sz="2800" dirty="0"/>
              <a:t>]     = </a:t>
            </a:r>
            <a:r>
              <a:rPr lang="en-US" sz="6000" dirty="0"/>
              <a:t>U</a:t>
            </a:r>
            <a:r>
              <a:rPr lang="en-US" sz="2000" dirty="0"/>
              <a:t>p a predecessor</a:t>
            </a:r>
            <a:r>
              <a:rPr lang="en-US" sz="2800" dirty="0" smtClean="0"/>
              <a:t>   </a:t>
            </a:r>
            <a:r>
              <a:rPr lang="en-US" sz="2800" dirty="0"/>
              <a:t>OUT[</a:t>
            </a:r>
            <a:r>
              <a:rPr lang="en-US" sz="2800" i="1" dirty="0"/>
              <a:t>p</a:t>
            </a:r>
            <a:r>
              <a:rPr lang="en-US" sz="2800" dirty="0"/>
              <a:t>]</a:t>
            </a:r>
          </a:p>
          <a:p>
            <a:r>
              <a:rPr lang="en-US" sz="2800" dirty="0"/>
              <a:t>OUT[</a:t>
            </a:r>
            <a:r>
              <a:rPr lang="en-US" sz="2800" i="1" dirty="0" err="1"/>
              <a:t>i</a:t>
            </a:r>
            <a:r>
              <a:rPr lang="en-US" sz="2800" dirty="0"/>
              <a:t>] = GEN[</a:t>
            </a:r>
            <a:r>
              <a:rPr lang="en-US" sz="2800" i="1" dirty="0" err="1"/>
              <a:t>i</a:t>
            </a:r>
            <a:r>
              <a:rPr lang="en-US" sz="2800" dirty="0"/>
              <a:t>] U (IN[</a:t>
            </a:r>
            <a:r>
              <a:rPr lang="en-US" sz="2800" i="1" dirty="0" err="1"/>
              <a:t>i</a:t>
            </a:r>
            <a:r>
              <a:rPr lang="en-US" sz="2800" dirty="0"/>
              <a:t>] – KILL[</a:t>
            </a:r>
            <a:r>
              <a:rPr lang="en-US" sz="2800" i="1" dirty="0" err="1"/>
              <a:t>i</a:t>
            </a:r>
            <a:r>
              <a:rPr lang="en-US" sz="2800" dirty="0" smtClean="0"/>
              <a:t>])</a:t>
            </a:r>
            <a:endParaRPr lang="en-US" sz="28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11942" y="4327931"/>
            <a:ext cx="2072148" cy="2146607"/>
          </a:xfrm>
          <a:prstGeom prst="rect">
            <a:avLst/>
          </a:prstGeom>
          <a:ln w="15875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IN[0] = {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IN[1] = {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IN[2] = {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IN[3] = {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IN[4] = {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IN[5] = {       }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466474" y="4327931"/>
            <a:ext cx="2355219" cy="2146607"/>
          </a:xfrm>
          <a:prstGeom prst="rect">
            <a:avLst/>
          </a:prstGeom>
          <a:ln w="15875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OUT[0] = {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OUT[1] = {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OUT[2] = {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OUT[3] = {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OUT[4] = {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OUT[5] = {       }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576055" y="4454009"/>
            <a:ext cx="324464" cy="98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372284" y="4471932"/>
            <a:ext cx="324464" cy="98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570103" y="4853258"/>
            <a:ext cx="324464" cy="98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372284" y="4858174"/>
            <a:ext cx="324464" cy="98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570103" y="5191658"/>
            <a:ext cx="324464" cy="98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372284" y="5181826"/>
            <a:ext cx="324464" cy="98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570103" y="5530058"/>
            <a:ext cx="324464" cy="98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372284" y="5530058"/>
            <a:ext cx="324464" cy="98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570103" y="5868458"/>
            <a:ext cx="324464" cy="98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372284" y="5881385"/>
            <a:ext cx="324464" cy="98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534654" y="6292346"/>
            <a:ext cx="324464" cy="98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358015" y="6253924"/>
            <a:ext cx="324464" cy="98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68731" y="465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874274" y="500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681831" y="499716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873726" y="536649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682439" y="535748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855181" y="572599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668779" y="571188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2,4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836211" y="607566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1,2,4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44083" y="607220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1,2,4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109220" y="3385228"/>
            <a:ext cx="1265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  <a:r>
              <a:rPr lang="en-US" sz="3200" dirty="0" smtClean="0"/>
              <a:t>one?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1503841" y="3664661"/>
            <a:ext cx="6806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Why do we need to reach a fixed point?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7242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10" grpId="0" build="allAtOnce" animBg="1"/>
      <p:bldP spid="12" grpId="0"/>
      <p:bldP spid="13" grpId="0" uiExpand="1" build="p" animBg="1"/>
      <p:bldP spid="14" grpId="0" uiExpand="1" build="p" animBg="1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2" grpId="1"/>
      <p:bldP spid="4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0058" y="1825624"/>
            <a:ext cx="8691327" cy="4061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OUT</a:t>
            </a:r>
            <a:r>
              <a:rPr lang="en-US" b="1" dirty="0"/>
              <a:t>[ENTRY] = </a:t>
            </a:r>
            <a:r>
              <a:rPr lang="en-US" b="1" dirty="0" smtClean="0"/>
              <a:t>{ }; </a:t>
            </a:r>
          </a:p>
          <a:p>
            <a:pPr marL="0" indent="0">
              <a:buNone/>
            </a:pPr>
            <a:r>
              <a:rPr lang="en-US" b="1" dirty="0" smtClean="0"/>
              <a:t>for </a:t>
            </a:r>
            <a:r>
              <a:rPr lang="en-US" b="1" dirty="0"/>
              <a:t>(each </a:t>
            </a:r>
            <a:r>
              <a:rPr lang="en-US" b="1" dirty="0" smtClean="0"/>
              <a:t>instruction </a:t>
            </a:r>
            <a:r>
              <a:rPr lang="en-US" b="1" i="1" dirty="0" err="1" smtClean="0"/>
              <a:t>i</a:t>
            </a:r>
            <a:r>
              <a:rPr lang="en-US" b="1" dirty="0" smtClean="0"/>
              <a:t> other </a:t>
            </a:r>
            <a:r>
              <a:rPr lang="en-US" b="1" dirty="0"/>
              <a:t>than ENTRY</a:t>
            </a:r>
            <a:r>
              <a:rPr lang="en-US" b="1" dirty="0" smtClean="0"/>
              <a:t>)  OUT[</a:t>
            </a:r>
            <a:r>
              <a:rPr lang="en-US" b="1" dirty="0" err="1" smtClean="0"/>
              <a:t>i</a:t>
            </a:r>
            <a:r>
              <a:rPr lang="en-US" b="1" dirty="0" smtClean="0"/>
              <a:t>] </a:t>
            </a:r>
            <a:r>
              <a:rPr lang="en-US" b="1" dirty="0"/>
              <a:t>= </a:t>
            </a:r>
            <a:r>
              <a:rPr lang="en-US" b="1" dirty="0" smtClean="0"/>
              <a:t>{ };</a:t>
            </a:r>
          </a:p>
          <a:p>
            <a:pPr marL="0" indent="0">
              <a:buNone/>
            </a:pPr>
            <a:r>
              <a:rPr lang="en-US" b="1" dirty="0" smtClean="0"/>
              <a:t>while </a:t>
            </a:r>
            <a:r>
              <a:rPr lang="en-US" b="1" dirty="0"/>
              <a:t>(changes to any OUT occur)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for </a:t>
            </a:r>
            <a:r>
              <a:rPr lang="en-US" b="1" dirty="0"/>
              <a:t>(each </a:t>
            </a:r>
            <a:r>
              <a:rPr lang="en-US" b="1" dirty="0" smtClean="0"/>
              <a:t>instruction </a:t>
            </a:r>
            <a:r>
              <a:rPr lang="en-US" b="1" i="1" dirty="0" err="1" smtClean="0"/>
              <a:t>i</a:t>
            </a:r>
            <a:r>
              <a:rPr lang="en-US" b="1" dirty="0" smtClean="0"/>
              <a:t> other </a:t>
            </a:r>
            <a:r>
              <a:rPr lang="en-US" b="1" dirty="0"/>
              <a:t>than ENTRY) {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  IN[</a:t>
            </a:r>
            <a:r>
              <a:rPr lang="en-US" b="1" i="1" dirty="0" err="1" smtClean="0"/>
              <a:t>i</a:t>
            </a:r>
            <a:r>
              <a:rPr lang="en-US" b="1" dirty="0" smtClean="0"/>
              <a:t>] </a:t>
            </a:r>
            <a:r>
              <a:rPr lang="en-US" b="1" dirty="0"/>
              <a:t>= </a:t>
            </a:r>
            <a:r>
              <a:rPr lang="en-US" dirty="0" smtClean="0"/>
              <a:t>∪</a:t>
            </a:r>
            <a:r>
              <a:rPr lang="en-US" b="1" i="1" dirty="0"/>
              <a:t>p</a:t>
            </a:r>
            <a:r>
              <a:rPr lang="en-US" b="1" dirty="0" smtClean="0"/>
              <a:t> </a:t>
            </a:r>
            <a:r>
              <a:rPr lang="en-US" b="1" dirty="0"/>
              <a:t>a predecessor of </a:t>
            </a:r>
            <a:r>
              <a:rPr lang="en-US" b="1" i="1" dirty="0" err="1" smtClean="0"/>
              <a:t>i</a:t>
            </a:r>
            <a:r>
              <a:rPr lang="en-US" b="1" dirty="0" smtClean="0"/>
              <a:t> </a:t>
            </a:r>
            <a:r>
              <a:rPr lang="en-US" b="1" dirty="0"/>
              <a:t>OUT</a:t>
            </a:r>
            <a:r>
              <a:rPr lang="en-US" b="1" dirty="0" smtClean="0"/>
              <a:t>[</a:t>
            </a:r>
            <a:r>
              <a:rPr lang="en-US" b="1" i="1" dirty="0"/>
              <a:t>p</a:t>
            </a:r>
            <a:r>
              <a:rPr lang="en-US" b="1" dirty="0" smtClean="0"/>
              <a:t>]</a:t>
            </a:r>
            <a:r>
              <a:rPr lang="en-US" b="1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    OUT[</a:t>
            </a:r>
            <a:r>
              <a:rPr lang="en-US" b="1" i="1" dirty="0" err="1" smtClean="0"/>
              <a:t>i</a:t>
            </a:r>
            <a:r>
              <a:rPr lang="en-US" b="1" dirty="0" smtClean="0"/>
              <a:t>] </a:t>
            </a:r>
            <a:r>
              <a:rPr lang="en-US" b="1" dirty="0"/>
              <a:t>= </a:t>
            </a:r>
            <a:r>
              <a:rPr lang="en-US" b="1" dirty="0" smtClean="0"/>
              <a:t>GEN[</a:t>
            </a:r>
            <a:r>
              <a:rPr lang="en-US" b="1" i="1" dirty="0" err="1" smtClean="0"/>
              <a:t>i</a:t>
            </a:r>
            <a:r>
              <a:rPr lang="en-US" b="1" dirty="0" smtClean="0"/>
              <a:t>] </a:t>
            </a:r>
            <a:r>
              <a:rPr lang="en-US" dirty="0"/>
              <a:t>∪ </a:t>
            </a:r>
            <a:r>
              <a:rPr lang="en-US" b="1" dirty="0"/>
              <a:t>(IN</a:t>
            </a:r>
            <a:r>
              <a:rPr lang="en-US" b="1" dirty="0" smtClean="0"/>
              <a:t>[</a:t>
            </a:r>
            <a:r>
              <a:rPr lang="en-US" b="1" i="1" dirty="0" err="1" smtClean="0"/>
              <a:t>i</a:t>
            </a:r>
            <a:r>
              <a:rPr lang="en-US" b="1" dirty="0" smtClean="0"/>
              <a:t>] </a:t>
            </a:r>
            <a:r>
              <a:rPr lang="en-US" b="1" dirty="0"/>
              <a:t>─ </a:t>
            </a:r>
            <a:r>
              <a:rPr lang="en-US" b="1" dirty="0" smtClean="0"/>
              <a:t>KILL[</a:t>
            </a:r>
            <a:r>
              <a:rPr lang="en-US" b="1" i="1" dirty="0" err="1" smtClean="0"/>
              <a:t>i</a:t>
            </a:r>
            <a:r>
              <a:rPr lang="en-US" b="1" dirty="0" smtClean="0"/>
              <a:t>])</a:t>
            </a:r>
            <a:r>
              <a:rPr lang="en-US" b="1" dirty="0"/>
              <a:t>;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}</a:t>
            </a:r>
          </a:p>
          <a:p>
            <a:pPr marL="0" indent="0">
              <a:buNone/>
            </a:pPr>
            <a:r>
              <a:rPr lang="en-US" b="1" dirty="0" smtClean="0"/>
              <a:t>} 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aspects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79826" y="5420777"/>
            <a:ext cx="67840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/>
              <a:t>M</a:t>
            </a:r>
            <a:r>
              <a:rPr lang="en-US" sz="2800" dirty="0" smtClean="0"/>
              <a:t>emory representation of data </a:t>
            </a:r>
            <a:r>
              <a:rPr lang="en-US" sz="2800" dirty="0"/>
              <a:t>flow </a:t>
            </a:r>
            <a:r>
              <a:rPr lang="en-US" sz="2800" dirty="0" smtClean="0"/>
              <a:t>values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 smtClean="0"/>
              <a:t>Operations performed on them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 smtClean="0"/>
              <a:t>What is an element in a set?</a:t>
            </a:r>
            <a:endParaRPr lang="en-US" sz="28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674374" y="4552335"/>
            <a:ext cx="4355691" cy="9144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4090220" y="4529357"/>
            <a:ext cx="2939845" cy="93737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211098" y="4552335"/>
            <a:ext cx="1836556" cy="9144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440130" y="4552335"/>
            <a:ext cx="607524" cy="9144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37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0058" y="1825624"/>
            <a:ext cx="8691327" cy="4061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OUT</a:t>
            </a:r>
            <a:r>
              <a:rPr lang="en-US" b="1" dirty="0"/>
              <a:t>[ENTRY] = </a:t>
            </a:r>
            <a:r>
              <a:rPr lang="en-US" b="1" dirty="0" smtClean="0"/>
              <a:t>{ }; </a:t>
            </a:r>
          </a:p>
          <a:p>
            <a:pPr marL="0" indent="0">
              <a:buNone/>
            </a:pPr>
            <a:r>
              <a:rPr lang="en-US" b="1" dirty="0" smtClean="0"/>
              <a:t>for </a:t>
            </a:r>
            <a:r>
              <a:rPr lang="en-US" b="1" dirty="0"/>
              <a:t>(each </a:t>
            </a:r>
            <a:r>
              <a:rPr lang="en-US" b="1" dirty="0" smtClean="0"/>
              <a:t>instruction </a:t>
            </a:r>
            <a:r>
              <a:rPr lang="en-US" b="1" i="1" dirty="0" err="1" smtClean="0"/>
              <a:t>i</a:t>
            </a:r>
            <a:r>
              <a:rPr lang="en-US" b="1" dirty="0" smtClean="0"/>
              <a:t> other </a:t>
            </a:r>
            <a:r>
              <a:rPr lang="en-US" b="1" dirty="0"/>
              <a:t>than ENTRY</a:t>
            </a:r>
            <a:r>
              <a:rPr lang="en-US" b="1" dirty="0" smtClean="0"/>
              <a:t>)  OUT[</a:t>
            </a:r>
            <a:r>
              <a:rPr lang="en-US" b="1" dirty="0" err="1" smtClean="0"/>
              <a:t>i</a:t>
            </a:r>
            <a:r>
              <a:rPr lang="en-US" b="1" dirty="0" smtClean="0"/>
              <a:t>] </a:t>
            </a:r>
            <a:r>
              <a:rPr lang="en-US" b="1" dirty="0"/>
              <a:t>= </a:t>
            </a:r>
            <a:r>
              <a:rPr lang="en-US" b="1" dirty="0" smtClean="0"/>
              <a:t>{ };</a:t>
            </a:r>
          </a:p>
          <a:p>
            <a:pPr marL="0" indent="0">
              <a:buNone/>
            </a:pPr>
            <a:r>
              <a:rPr lang="en-US" b="1" dirty="0" smtClean="0"/>
              <a:t>while </a:t>
            </a:r>
            <a:r>
              <a:rPr lang="en-US" b="1" dirty="0"/>
              <a:t>(changes to any OUT occur)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for </a:t>
            </a:r>
            <a:r>
              <a:rPr lang="en-US" b="1" dirty="0"/>
              <a:t>(each </a:t>
            </a:r>
            <a:r>
              <a:rPr lang="en-US" b="1" dirty="0" smtClean="0"/>
              <a:t>instruction </a:t>
            </a:r>
            <a:r>
              <a:rPr lang="en-US" b="1" i="1" dirty="0" err="1" smtClean="0"/>
              <a:t>i</a:t>
            </a:r>
            <a:r>
              <a:rPr lang="en-US" b="1" dirty="0" smtClean="0"/>
              <a:t> other </a:t>
            </a:r>
            <a:r>
              <a:rPr lang="en-US" b="1" dirty="0"/>
              <a:t>than ENTRY) {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  IN[</a:t>
            </a:r>
            <a:r>
              <a:rPr lang="en-US" b="1" i="1" dirty="0" err="1" smtClean="0"/>
              <a:t>i</a:t>
            </a:r>
            <a:r>
              <a:rPr lang="en-US" b="1" dirty="0" smtClean="0"/>
              <a:t>] </a:t>
            </a:r>
            <a:r>
              <a:rPr lang="en-US" b="1" dirty="0"/>
              <a:t>= </a:t>
            </a:r>
            <a:r>
              <a:rPr lang="en-US" dirty="0" smtClean="0"/>
              <a:t>∪</a:t>
            </a:r>
            <a:r>
              <a:rPr lang="en-US" b="1" i="1" dirty="0"/>
              <a:t>p</a:t>
            </a:r>
            <a:r>
              <a:rPr lang="en-US" b="1" dirty="0" smtClean="0"/>
              <a:t> </a:t>
            </a:r>
            <a:r>
              <a:rPr lang="en-US" b="1" dirty="0"/>
              <a:t>a predecessor of </a:t>
            </a:r>
            <a:r>
              <a:rPr lang="en-US" b="1" i="1" dirty="0" err="1" smtClean="0"/>
              <a:t>i</a:t>
            </a:r>
            <a:r>
              <a:rPr lang="en-US" b="1" dirty="0" smtClean="0"/>
              <a:t> </a:t>
            </a:r>
            <a:r>
              <a:rPr lang="en-US" b="1" dirty="0"/>
              <a:t>OUT</a:t>
            </a:r>
            <a:r>
              <a:rPr lang="en-US" b="1" dirty="0" smtClean="0"/>
              <a:t>[</a:t>
            </a:r>
            <a:r>
              <a:rPr lang="en-US" b="1" i="1" dirty="0"/>
              <a:t>p</a:t>
            </a:r>
            <a:r>
              <a:rPr lang="en-US" b="1" dirty="0" smtClean="0"/>
              <a:t>]</a:t>
            </a:r>
            <a:r>
              <a:rPr lang="en-US" b="1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    OUT[</a:t>
            </a:r>
            <a:r>
              <a:rPr lang="en-US" b="1" i="1" dirty="0" err="1" smtClean="0"/>
              <a:t>i</a:t>
            </a:r>
            <a:r>
              <a:rPr lang="en-US" b="1" dirty="0" smtClean="0"/>
              <a:t>] </a:t>
            </a:r>
            <a:r>
              <a:rPr lang="en-US" b="1" dirty="0"/>
              <a:t>= </a:t>
            </a:r>
            <a:r>
              <a:rPr lang="en-US" b="1" dirty="0" smtClean="0"/>
              <a:t>GEN[</a:t>
            </a:r>
            <a:r>
              <a:rPr lang="en-US" b="1" i="1" dirty="0" err="1" smtClean="0"/>
              <a:t>i</a:t>
            </a:r>
            <a:r>
              <a:rPr lang="en-US" b="1" dirty="0" smtClean="0"/>
              <a:t>] </a:t>
            </a:r>
            <a:r>
              <a:rPr lang="en-US" dirty="0"/>
              <a:t>∪ </a:t>
            </a:r>
            <a:r>
              <a:rPr lang="en-US" b="1" dirty="0"/>
              <a:t>(IN</a:t>
            </a:r>
            <a:r>
              <a:rPr lang="en-US" b="1" dirty="0" smtClean="0"/>
              <a:t>[</a:t>
            </a:r>
            <a:r>
              <a:rPr lang="en-US" b="1" i="1" dirty="0" err="1" smtClean="0"/>
              <a:t>i</a:t>
            </a:r>
            <a:r>
              <a:rPr lang="en-US" b="1" dirty="0" smtClean="0"/>
              <a:t>] </a:t>
            </a:r>
            <a:r>
              <a:rPr lang="en-US" b="1" dirty="0"/>
              <a:t>─ </a:t>
            </a:r>
            <a:r>
              <a:rPr lang="en-US" b="1" dirty="0" smtClean="0"/>
              <a:t>KILL[</a:t>
            </a:r>
            <a:r>
              <a:rPr lang="en-US" b="1" i="1" dirty="0" err="1" smtClean="0"/>
              <a:t>i</a:t>
            </a:r>
            <a:r>
              <a:rPr lang="en-US" b="1" dirty="0" smtClean="0"/>
              <a:t>])</a:t>
            </a:r>
            <a:r>
              <a:rPr lang="en-US" b="1" dirty="0"/>
              <a:t>;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}</a:t>
            </a:r>
          </a:p>
          <a:p>
            <a:pPr marL="0" indent="0">
              <a:buNone/>
            </a:pPr>
            <a:r>
              <a:rPr lang="en-US" b="1" dirty="0" smtClean="0"/>
              <a:t>} 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optimize the analysis?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613422" y="3155243"/>
            <a:ext cx="34843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... that’s a lot of iterations</a:t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rgbClr val="FF0000"/>
                </a:solidFill>
              </a:rPr>
              <a:t>repeated for each</a:t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rgbClr val="FF0000"/>
                </a:solidFill>
              </a:rPr>
              <a:t>while iteration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8139289" y="3431822"/>
            <a:ext cx="474133" cy="56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53202" y="5837533"/>
            <a:ext cx="3945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Is this always necessary ?</a:t>
            </a: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 flipV="1">
            <a:off x="3330224" y="3962401"/>
            <a:ext cx="3222978" cy="21367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06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1: basic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5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OUT</a:t>
            </a:r>
            <a:r>
              <a:rPr lang="en-US" b="1" dirty="0"/>
              <a:t>[ENTRY] = </a:t>
            </a:r>
            <a:r>
              <a:rPr lang="en-US" b="1" dirty="0" smtClean="0"/>
              <a:t>{ }; </a:t>
            </a:r>
          </a:p>
          <a:p>
            <a:pPr marL="0" indent="0">
              <a:buNone/>
            </a:pPr>
            <a:r>
              <a:rPr lang="en-US" b="1" dirty="0" smtClean="0"/>
              <a:t>for </a:t>
            </a:r>
            <a:r>
              <a:rPr lang="en-US" b="1" dirty="0"/>
              <a:t>(each </a:t>
            </a:r>
            <a:r>
              <a:rPr lang="en-US" b="1" dirty="0" smtClean="0"/>
              <a:t>basic block B other </a:t>
            </a:r>
            <a:r>
              <a:rPr lang="en-US" b="1" dirty="0"/>
              <a:t>than ENTRY</a:t>
            </a:r>
            <a:r>
              <a:rPr lang="en-US" b="1" dirty="0" smtClean="0"/>
              <a:t>)  OUT[</a:t>
            </a:r>
            <a:r>
              <a:rPr lang="en-US" b="1" dirty="0"/>
              <a:t>B</a:t>
            </a:r>
            <a:r>
              <a:rPr lang="en-US" b="1" dirty="0" smtClean="0"/>
              <a:t>] </a:t>
            </a:r>
            <a:r>
              <a:rPr lang="en-US" b="1" dirty="0"/>
              <a:t>= </a:t>
            </a:r>
            <a:r>
              <a:rPr lang="en-US" b="1" dirty="0" smtClean="0"/>
              <a:t>{ };</a:t>
            </a:r>
          </a:p>
          <a:p>
            <a:pPr marL="0" indent="0">
              <a:buNone/>
            </a:pPr>
            <a:r>
              <a:rPr lang="en-US" b="1" dirty="0" smtClean="0"/>
              <a:t>while </a:t>
            </a:r>
            <a:r>
              <a:rPr lang="en-US" b="1" dirty="0"/>
              <a:t>(changes to any OUT occur)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for </a:t>
            </a:r>
            <a:r>
              <a:rPr lang="en-US" b="1" dirty="0"/>
              <a:t>(each </a:t>
            </a:r>
            <a:r>
              <a:rPr lang="en-US" b="1" dirty="0" smtClean="0"/>
              <a:t>basic block B other </a:t>
            </a:r>
            <a:r>
              <a:rPr lang="en-US" b="1" dirty="0"/>
              <a:t>than ENTRY) {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  IN[</a:t>
            </a:r>
            <a:r>
              <a:rPr lang="en-US" b="1" i="1" dirty="0"/>
              <a:t>B</a:t>
            </a:r>
            <a:r>
              <a:rPr lang="en-US" b="1" dirty="0" smtClean="0"/>
              <a:t>] </a:t>
            </a:r>
            <a:r>
              <a:rPr lang="en-US" b="1" dirty="0"/>
              <a:t>= </a:t>
            </a:r>
            <a:r>
              <a:rPr lang="en-US" dirty="0" smtClean="0"/>
              <a:t>∪</a:t>
            </a:r>
            <a:r>
              <a:rPr lang="en-US" b="1" i="1" dirty="0"/>
              <a:t>p</a:t>
            </a:r>
            <a:r>
              <a:rPr lang="en-US" b="1" dirty="0" smtClean="0"/>
              <a:t> </a:t>
            </a:r>
            <a:r>
              <a:rPr lang="en-US" b="1" dirty="0"/>
              <a:t>a predecessor of </a:t>
            </a:r>
            <a:r>
              <a:rPr lang="en-US" b="1" i="1" dirty="0"/>
              <a:t>B</a:t>
            </a:r>
            <a:r>
              <a:rPr lang="en-US" b="1" dirty="0" smtClean="0"/>
              <a:t> </a:t>
            </a:r>
            <a:r>
              <a:rPr lang="en-US" b="1" dirty="0"/>
              <a:t>OUT</a:t>
            </a:r>
            <a:r>
              <a:rPr lang="en-US" b="1" dirty="0" smtClean="0"/>
              <a:t>[</a:t>
            </a:r>
            <a:r>
              <a:rPr lang="en-US" b="1" i="1" dirty="0"/>
              <a:t>p</a:t>
            </a:r>
            <a:r>
              <a:rPr lang="en-US" b="1" dirty="0" smtClean="0"/>
              <a:t>]</a:t>
            </a:r>
            <a:r>
              <a:rPr lang="en-US" b="1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    OUT[</a:t>
            </a:r>
            <a:r>
              <a:rPr lang="en-US" b="1" i="1" dirty="0" smtClean="0"/>
              <a:t>B</a:t>
            </a:r>
            <a:r>
              <a:rPr lang="en-US" b="1" dirty="0" smtClean="0"/>
              <a:t>]= GEN[</a:t>
            </a:r>
            <a:r>
              <a:rPr lang="en-US" b="1" i="1" dirty="0" smtClean="0"/>
              <a:t>B</a:t>
            </a:r>
            <a:r>
              <a:rPr lang="en-US" b="1" dirty="0" smtClean="0"/>
              <a:t>]</a:t>
            </a:r>
            <a:r>
              <a:rPr lang="en-US" dirty="0" smtClean="0"/>
              <a:t>∪ </a:t>
            </a:r>
            <a:r>
              <a:rPr lang="en-US" b="1" dirty="0"/>
              <a:t>(IN</a:t>
            </a:r>
            <a:r>
              <a:rPr lang="en-US" b="1" dirty="0" smtClean="0"/>
              <a:t>[</a:t>
            </a:r>
            <a:r>
              <a:rPr lang="en-US" b="1" i="1" dirty="0"/>
              <a:t>B</a:t>
            </a:r>
            <a:r>
              <a:rPr lang="en-US" b="1" dirty="0" smtClean="0"/>
              <a:t>] </a:t>
            </a:r>
            <a:r>
              <a:rPr lang="en-US" b="1" dirty="0"/>
              <a:t>─ </a:t>
            </a:r>
            <a:r>
              <a:rPr lang="en-US" b="1" dirty="0" smtClean="0"/>
              <a:t>KILL[</a:t>
            </a:r>
            <a:r>
              <a:rPr lang="en-US" b="1" i="1" dirty="0"/>
              <a:t>B</a:t>
            </a:r>
            <a:r>
              <a:rPr lang="en-US" b="1" dirty="0" smtClean="0"/>
              <a:t>])</a:t>
            </a:r>
            <a:r>
              <a:rPr lang="en-US" b="1" dirty="0"/>
              <a:t>;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}</a:t>
            </a:r>
          </a:p>
          <a:p>
            <a:pPr marL="0" indent="0">
              <a:buNone/>
            </a:pPr>
            <a:r>
              <a:rPr lang="en-US" b="1" dirty="0" smtClean="0"/>
              <a:t>}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9872" y="5596210"/>
            <a:ext cx="5298646" cy="954107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Contains </a:t>
            </a:r>
            <a:r>
              <a:rPr lang="en-US" sz="2800" b="1" dirty="0" smtClean="0"/>
              <a:t>all</a:t>
            </a:r>
            <a:r>
              <a:rPr lang="en-US" sz="2800" dirty="0" smtClean="0"/>
              <a:t> definitions in block B</a:t>
            </a:r>
            <a:br>
              <a:rPr lang="en-US" sz="2800" dirty="0" smtClean="0"/>
            </a:br>
            <a:r>
              <a:rPr lang="en-US" sz="2800" dirty="0" smtClean="0"/>
              <a:t>that are </a:t>
            </a:r>
            <a:r>
              <a:rPr lang="en-US" sz="2800" b="1" dirty="0" smtClean="0"/>
              <a:t>visible</a:t>
            </a:r>
            <a:r>
              <a:rPr lang="en-US" sz="2800" dirty="0" smtClean="0"/>
              <a:t> immediately after B</a:t>
            </a:r>
            <a:endParaRPr lang="en-US" sz="28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606075" y="4537823"/>
            <a:ext cx="343949" cy="1071614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49313" y="5060659"/>
            <a:ext cx="4422705" cy="954107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Contains </a:t>
            </a:r>
            <a:r>
              <a:rPr lang="en-US" sz="2800" b="1" dirty="0" smtClean="0"/>
              <a:t>all</a:t>
            </a:r>
            <a:r>
              <a:rPr lang="en-US" sz="2800" dirty="0" smtClean="0"/>
              <a:t> definitions killed</a:t>
            </a:r>
          </a:p>
          <a:p>
            <a:r>
              <a:rPr lang="en-US" sz="2800" dirty="0"/>
              <a:t>b</a:t>
            </a:r>
            <a:r>
              <a:rPr lang="en-US" sz="2800" dirty="0" smtClean="0"/>
              <a:t>y instructions in block B</a:t>
            </a:r>
            <a:endParaRPr lang="en-US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754531" y="4603972"/>
            <a:ext cx="1806002" cy="456684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55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2: bit-sets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5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OUT</a:t>
            </a:r>
            <a:r>
              <a:rPr lang="en-US" b="1" dirty="0"/>
              <a:t>[ENTRY] = </a:t>
            </a:r>
            <a:r>
              <a:rPr lang="en-US" b="1" dirty="0" smtClean="0"/>
              <a:t>{ }; </a:t>
            </a:r>
          </a:p>
          <a:p>
            <a:pPr marL="0" indent="0">
              <a:buNone/>
            </a:pPr>
            <a:r>
              <a:rPr lang="en-US" b="1" dirty="0" smtClean="0"/>
              <a:t>for </a:t>
            </a:r>
            <a:r>
              <a:rPr lang="en-US" b="1" dirty="0"/>
              <a:t>(each </a:t>
            </a:r>
            <a:r>
              <a:rPr lang="en-US" b="1" dirty="0" smtClean="0"/>
              <a:t>basic block B other </a:t>
            </a:r>
            <a:r>
              <a:rPr lang="en-US" b="1" dirty="0"/>
              <a:t>than ENTRY</a:t>
            </a:r>
            <a:r>
              <a:rPr lang="en-US" b="1" dirty="0" smtClean="0"/>
              <a:t>)  OUT[</a:t>
            </a:r>
            <a:r>
              <a:rPr lang="en-US" b="1" dirty="0"/>
              <a:t>B</a:t>
            </a:r>
            <a:r>
              <a:rPr lang="en-US" b="1" dirty="0" smtClean="0"/>
              <a:t>] </a:t>
            </a:r>
            <a:r>
              <a:rPr lang="en-US" b="1" dirty="0"/>
              <a:t>= </a:t>
            </a:r>
            <a:r>
              <a:rPr lang="en-US" b="1" dirty="0" smtClean="0"/>
              <a:t>{ };</a:t>
            </a:r>
          </a:p>
          <a:p>
            <a:pPr marL="0" indent="0">
              <a:buNone/>
            </a:pPr>
            <a:r>
              <a:rPr lang="en-US" b="1" dirty="0" smtClean="0"/>
              <a:t>while </a:t>
            </a:r>
            <a:r>
              <a:rPr lang="en-US" b="1" dirty="0"/>
              <a:t>(changes to any OUT occur)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for </a:t>
            </a:r>
            <a:r>
              <a:rPr lang="en-US" b="1" dirty="0"/>
              <a:t>(each </a:t>
            </a:r>
            <a:r>
              <a:rPr lang="en-US" b="1" dirty="0" smtClean="0"/>
              <a:t>basic block B other </a:t>
            </a:r>
            <a:r>
              <a:rPr lang="en-US" b="1" dirty="0"/>
              <a:t>than ENTRY) {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  IN[</a:t>
            </a:r>
            <a:r>
              <a:rPr lang="en-US" b="1" i="1" dirty="0"/>
              <a:t>B</a:t>
            </a:r>
            <a:r>
              <a:rPr lang="en-US" b="1" dirty="0" smtClean="0"/>
              <a:t>] </a:t>
            </a:r>
            <a:r>
              <a:rPr lang="en-US" b="1" dirty="0"/>
              <a:t>= </a:t>
            </a:r>
            <a:r>
              <a:rPr lang="en-US" dirty="0" smtClean="0"/>
              <a:t>∪</a:t>
            </a:r>
            <a:r>
              <a:rPr lang="en-US" b="1" i="1" dirty="0"/>
              <a:t>p</a:t>
            </a:r>
            <a:r>
              <a:rPr lang="en-US" b="1" dirty="0" smtClean="0"/>
              <a:t> </a:t>
            </a:r>
            <a:r>
              <a:rPr lang="en-US" b="1" dirty="0"/>
              <a:t>a predecessor of </a:t>
            </a:r>
            <a:r>
              <a:rPr lang="en-US" b="1" i="1" dirty="0"/>
              <a:t>B</a:t>
            </a:r>
            <a:r>
              <a:rPr lang="en-US" b="1" dirty="0" smtClean="0"/>
              <a:t> </a:t>
            </a:r>
            <a:r>
              <a:rPr lang="en-US" b="1" dirty="0"/>
              <a:t>OUT</a:t>
            </a:r>
            <a:r>
              <a:rPr lang="en-US" b="1" dirty="0" smtClean="0"/>
              <a:t>[</a:t>
            </a:r>
            <a:r>
              <a:rPr lang="en-US" b="1" i="1" dirty="0"/>
              <a:t>p</a:t>
            </a:r>
            <a:r>
              <a:rPr lang="en-US" b="1" dirty="0" smtClean="0"/>
              <a:t>]</a:t>
            </a:r>
            <a:r>
              <a:rPr lang="en-US" b="1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    OUT[</a:t>
            </a:r>
            <a:r>
              <a:rPr lang="en-US" b="1" i="1" dirty="0" smtClean="0"/>
              <a:t>B</a:t>
            </a:r>
            <a:r>
              <a:rPr lang="en-US" b="1" dirty="0" smtClean="0"/>
              <a:t>]= GEN[</a:t>
            </a:r>
            <a:r>
              <a:rPr lang="en-US" b="1" i="1" dirty="0" smtClean="0"/>
              <a:t>B</a:t>
            </a:r>
            <a:r>
              <a:rPr lang="en-US" b="1" dirty="0" smtClean="0"/>
              <a:t>]</a:t>
            </a:r>
            <a:r>
              <a:rPr lang="en-US" dirty="0" smtClean="0"/>
              <a:t>∪ </a:t>
            </a:r>
            <a:r>
              <a:rPr lang="en-US" b="1" dirty="0"/>
              <a:t>(IN</a:t>
            </a:r>
            <a:r>
              <a:rPr lang="en-US" b="1" dirty="0" smtClean="0"/>
              <a:t>[</a:t>
            </a:r>
            <a:r>
              <a:rPr lang="en-US" b="1" i="1" dirty="0"/>
              <a:t>B</a:t>
            </a:r>
            <a:r>
              <a:rPr lang="en-US" b="1" dirty="0" smtClean="0"/>
              <a:t>] </a:t>
            </a:r>
            <a:r>
              <a:rPr lang="en-US" b="1" dirty="0"/>
              <a:t>─ </a:t>
            </a:r>
            <a:r>
              <a:rPr lang="en-US" b="1" dirty="0" smtClean="0"/>
              <a:t>KILL[</a:t>
            </a:r>
            <a:r>
              <a:rPr lang="en-US" b="1" i="1" dirty="0"/>
              <a:t>B</a:t>
            </a:r>
            <a:r>
              <a:rPr lang="en-US" b="1" dirty="0" smtClean="0"/>
              <a:t>])</a:t>
            </a:r>
            <a:r>
              <a:rPr lang="en-US" b="1" dirty="0"/>
              <a:t>;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}</a:t>
            </a:r>
          </a:p>
          <a:p>
            <a:pPr marL="0" indent="0">
              <a:buNone/>
            </a:pPr>
            <a:r>
              <a:rPr lang="en-US" b="1" dirty="0" smtClean="0"/>
              <a:t>}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367957" y="3638196"/>
            <a:ext cx="304262" cy="423354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671263" y="4161030"/>
            <a:ext cx="304262" cy="423354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994144" y="4161030"/>
            <a:ext cx="304262" cy="423354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8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9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2: bit-sets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 a bit to each element that might be in the set</a:t>
            </a:r>
          </a:p>
          <a:p>
            <a:pPr lvl="1"/>
            <a:r>
              <a:rPr lang="en-US" dirty="0" smtClean="0"/>
              <a:t>Union: bit OR</a:t>
            </a:r>
          </a:p>
          <a:p>
            <a:pPr lvl="1"/>
            <a:r>
              <a:rPr lang="en-US" dirty="0" smtClean="0"/>
              <a:t>Intersection: bit AND</a:t>
            </a:r>
          </a:p>
          <a:p>
            <a:pPr lvl="1"/>
            <a:r>
              <a:rPr lang="en-US" dirty="0" smtClean="0"/>
              <a:t>Subtraction: bit NEGATE and AND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Fast implementation</a:t>
            </a:r>
          </a:p>
          <a:p>
            <a:pPr lvl="1"/>
            <a:r>
              <a:rPr lang="en-US" dirty="0" smtClean="0"/>
              <a:t>64 elements packed to each word on today’s commodity processors</a:t>
            </a:r>
          </a:p>
          <a:p>
            <a:pPr lvl="1"/>
            <a:r>
              <a:rPr lang="en-US" dirty="0" smtClean="0"/>
              <a:t>AND and OR are single machine code instructions (single cycle latency)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10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3: work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5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OUT</a:t>
            </a:r>
            <a:r>
              <a:rPr lang="en-US" b="1" dirty="0"/>
              <a:t>[ENTRY] = </a:t>
            </a:r>
            <a:r>
              <a:rPr lang="en-US" b="1" dirty="0" smtClean="0"/>
              <a:t>{ }; </a:t>
            </a:r>
          </a:p>
          <a:p>
            <a:pPr marL="0" indent="0">
              <a:buNone/>
            </a:pPr>
            <a:r>
              <a:rPr lang="en-US" b="1" dirty="0" smtClean="0"/>
              <a:t>for </a:t>
            </a:r>
            <a:r>
              <a:rPr lang="en-US" b="1" dirty="0"/>
              <a:t>(each </a:t>
            </a:r>
            <a:r>
              <a:rPr lang="en-US" b="1" dirty="0" smtClean="0"/>
              <a:t>basic block B other </a:t>
            </a:r>
            <a:r>
              <a:rPr lang="en-US" b="1" dirty="0"/>
              <a:t>than ENTRY</a:t>
            </a:r>
            <a:r>
              <a:rPr lang="en-US" b="1" dirty="0" smtClean="0"/>
              <a:t>)  OUT[</a:t>
            </a:r>
            <a:r>
              <a:rPr lang="en-US" b="1" dirty="0"/>
              <a:t>B</a:t>
            </a:r>
            <a:r>
              <a:rPr lang="en-US" b="1" dirty="0" smtClean="0"/>
              <a:t>] </a:t>
            </a:r>
            <a:r>
              <a:rPr lang="en-US" b="1" dirty="0"/>
              <a:t>= </a:t>
            </a:r>
            <a:r>
              <a:rPr lang="en-US" b="1" dirty="0" smtClean="0"/>
              <a:t>{ };</a:t>
            </a:r>
          </a:p>
          <a:p>
            <a:pPr marL="0" indent="0">
              <a:buNone/>
            </a:pPr>
            <a:r>
              <a:rPr lang="en-US" b="1" dirty="0" smtClean="0"/>
              <a:t>while </a:t>
            </a:r>
            <a:r>
              <a:rPr lang="en-US" b="1" dirty="0"/>
              <a:t>(changes to any OUT occur)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for </a:t>
            </a:r>
            <a:r>
              <a:rPr lang="en-US" b="1" dirty="0"/>
              <a:t>(each </a:t>
            </a:r>
            <a:r>
              <a:rPr lang="en-US" b="1" dirty="0" smtClean="0"/>
              <a:t>basic block B other </a:t>
            </a:r>
            <a:r>
              <a:rPr lang="en-US" b="1" dirty="0"/>
              <a:t>than ENTRY) {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  IN[</a:t>
            </a:r>
            <a:r>
              <a:rPr lang="en-US" b="1" i="1" dirty="0"/>
              <a:t>B</a:t>
            </a:r>
            <a:r>
              <a:rPr lang="en-US" b="1" dirty="0" smtClean="0"/>
              <a:t>] </a:t>
            </a:r>
            <a:r>
              <a:rPr lang="en-US" b="1" dirty="0"/>
              <a:t>= </a:t>
            </a:r>
            <a:r>
              <a:rPr lang="en-US" dirty="0" smtClean="0"/>
              <a:t>∪</a:t>
            </a:r>
            <a:r>
              <a:rPr lang="en-US" b="1" i="1" dirty="0"/>
              <a:t>p</a:t>
            </a:r>
            <a:r>
              <a:rPr lang="en-US" b="1" dirty="0" smtClean="0"/>
              <a:t> </a:t>
            </a:r>
            <a:r>
              <a:rPr lang="en-US" b="1" dirty="0"/>
              <a:t>a predecessor of </a:t>
            </a:r>
            <a:r>
              <a:rPr lang="en-US" b="1" i="1" dirty="0"/>
              <a:t>B</a:t>
            </a:r>
            <a:r>
              <a:rPr lang="en-US" b="1" dirty="0" smtClean="0"/>
              <a:t> </a:t>
            </a:r>
            <a:r>
              <a:rPr lang="en-US" b="1" dirty="0"/>
              <a:t>OUT</a:t>
            </a:r>
            <a:r>
              <a:rPr lang="en-US" b="1" dirty="0" smtClean="0"/>
              <a:t>[</a:t>
            </a:r>
            <a:r>
              <a:rPr lang="en-US" b="1" i="1" dirty="0"/>
              <a:t>p</a:t>
            </a:r>
            <a:r>
              <a:rPr lang="en-US" b="1" dirty="0" smtClean="0"/>
              <a:t>]</a:t>
            </a:r>
            <a:r>
              <a:rPr lang="en-US" b="1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    OUT[</a:t>
            </a:r>
            <a:r>
              <a:rPr lang="en-US" b="1" i="1" dirty="0" smtClean="0"/>
              <a:t>B</a:t>
            </a:r>
            <a:r>
              <a:rPr lang="en-US" b="1" dirty="0" smtClean="0"/>
              <a:t>]= GEN[</a:t>
            </a:r>
            <a:r>
              <a:rPr lang="en-US" b="1" i="1" dirty="0" smtClean="0"/>
              <a:t>B</a:t>
            </a:r>
            <a:r>
              <a:rPr lang="en-US" b="1" dirty="0" smtClean="0"/>
              <a:t>]</a:t>
            </a:r>
            <a:r>
              <a:rPr lang="en-US" dirty="0" smtClean="0"/>
              <a:t>∪ </a:t>
            </a:r>
            <a:r>
              <a:rPr lang="en-US" b="1" dirty="0"/>
              <a:t>(IN</a:t>
            </a:r>
            <a:r>
              <a:rPr lang="en-US" b="1" dirty="0" smtClean="0"/>
              <a:t>[</a:t>
            </a:r>
            <a:r>
              <a:rPr lang="en-US" b="1" i="1" dirty="0"/>
              <a:t>B</a:t>
            </a:r>
            <a:r>
              <a:rPr lang="en-US" b="1" dirty="0" smtClean="0"/>
              <a:t>] </a:t>
            </a:r>
            <a:r>
              <a:rPr lang="en-US" b="1" dirty="0"/>
              <a:t>─ </a:t>
            </a:r>
            <a:r>
              <a:rPr lang="en-US" b="1" dirty="0" smtClean="0"/>
              <a:t>KILL[</a:t>
            </a:r>
            <a:r>
              <a:rPr lang="en-US" b="1" i="1" dirty="0"/>
              <a:t>B</a:t>
            </a:r>
            <a:r>
              <a:rPr lang="en-US" b="1" dirty="0" smtClean="0"/>
              <a:t>])</a:t>
            </a:r>
            <a:r>
              <a:rPr lang="en-US" b="1" dirty="0"/>
              <a:t>;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}</a:t>
            </a:r>
          </a:p>
          <a:p>
            <a:pPr marL="0" indent="0">
              <a:buNone/>
            </a:pPr>
            <a:r>
              <a:rPr lang="en-US" b="1" dirty="0" smtClean="0"/>
              <a:t>}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59356" y="3261404"/>
            <a:ext cx="6620751" cy="423354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0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3: work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50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OUT</a:t>
            </a:r>
            <a:r>
              <a:rPr lang="en-US" b="1" dirty="0"/>
              <a:t>[ENTRY] = </a:t>
            </a:r>
            <a:r>
              <a:rPr lang="en-US" b="1" dirty="0" smtClean="0"/>
              <a:t>{ }; </a:t>
            </a:r>
          </a:p>
          <a:p>
            <a:pPr marL="0" indent="0">
              <a:buNone/>
            </a:pPr>
            <a:r>
              <a:rPr lang="en-US" b="1" dirty="0" smtClean="0"/>
              <a:t>for </a:t>
            </a:r>
            <a:r>
              <a:rPr lang="en-US" b="1" dirty="0"/>
              <a:t>(each </a:t>
            </a:r>
            <a:r>
              <a:rPr lang="en-US" b="1" dirty="0" smtClean="0"/>
              <a:t>basic block B other </a:t>
            </a:r>
            <a:r>
              <a:rPr lang="en-US" b="1" dirty="0"/>
              <a:t>than ENTRY</a:t>
            </a:r>
            <a:r>
              <a:rPr lang="en-US" b="1" dirty="0" smtClean="0"/>
              <a:t>)  OUT[</a:t>
            </a:r>
            <a:r>
              <a:rPr lang="en-US" b="1" dirty="0"/>
              <a:t>B</a:t>
            </a:r>
            <a:r>
              <a:rPr lang="en-US" b="1" dirty="0" smtClean="0"/>
              <a:t>] </a:t>
            </a:r>
            <a:r>
              <a:rPr lang="en-US" b="1" dirty="0"/>
              <a:t>= </a:t>
            </a:r>
            <a:r>
              <a:rPr lang="en-US" b="1" dirty="0" smtClean="0"/>
              <a:t>{ };</a:t>
            </a:r>
          </a:p>
          <a:p>
            <a:pPr marL="0" indent="0">
              <a:buNone/>
            </a:pPr>
            <a:r>
              <a:rPr lang="en-US" b="1" dirty="0" err="1" smtClean="0"/>
              <a:t>workList</a:t>
            </a:r>
            <a:r>
              <a:rPr lang="en-US" b="1" dirty="0" smtClean="0"/>
              <a:t> = all basic blocks</a:t>
            </a:r>
          </a:p>
          <a:p>
            <a:pPr marL="0" indent="0">
              <a:buNone/>
            </a:pPr>
            <a:r>
              <a:rPr lang="en-US" b="1" dirty="0" smtClean="0"/>
              <a:t>while (</a:t>
            </a:r>
            <a:r>
              <a:rPr lang="en-US" b="1" dirty="0" err="1" smtClean="0"/>
              <a:t>workList</a:t>
            </a:r>
            <a:r>
              <a:rPr lang="en-US" b="1" dirty="0" smtClean="0"/>
              <a:t> isn’t empty)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B = pick and remove a block from </a:t>
            </a:r>
            <a:r>
              <a:rPr lang="en-US" b="1" dirty="0" err="1" smtClean="0"/>
              <a:t>workList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b="1" dirty="0" err="1" smtClean="0"/>
              <a:t>oldOUT</a:t>
            </a:r>
            <a:r>
              <a:rPr lang="en-US" b="1" dirty="0" smtClean="0"/>
              <a:t> = OUT[B]  </a:t>
            </a:r>
            <a:br>
              <a:rPr lang="en-US" b="1" dirty="0" smtClean="0"/>
            </a:br>
            <a:r>
              <a:rPr lang="en-US" b="1" dirty="0" smtClean="0"/>
              <a:t>  IN[</a:t>
            </a:r>
            <a:r>
              <a:rPr lang="en-US" b="1" i="1" dirty="0"/>
              <a:t>B</a:t>
            </a:r>
            <a:r>
              <a:rPr lang="en-US" b="1" dirty="0" smtClean="0"/>
              <a:t>] </a:t>
            </a:r>
            <a:r>
              <a:rPr lang="en-US" b="1" dirty="0"/>
              <a:t>= </a:t>
            </a:r>
            <a:r>
              <a:rPr lang="en-US" dirty="0" smtClean="0"/>
              <a:t>∪</a:t>
            </a:r>
            <a:r>
              <a:rPr lang="en-US" b="1" i="1" dirty="0"/>
              <a:t>p</a:t>
            </a:r>
            <a:r>
              <a:rPr lang="en-US" b="1" dirty="0" smtClean="0"/>
              <a:t> </a:t>
            </a:r>
            <a:r>
              <a:rPr lang="en-US" b="1" dirty="0"/>
              <a:t>a predecessor of </a:t>
            </a:r>
            <a:r>
              <a:rPr lang="en-US" b="1" i="1" dirty="0"/>
              <a:t>B</a:t>
            </a:r>
            <a:r>
              <a:rPr lang="en-US" b="1" dirty="0" smtClean="0"/>
              <a:t> </a:t>
            </a:r>
            <a:r>
              <a:rPr lang="en-US" b="1" dirty="0"/>
              <a:t>OUT</a:t>
            </a:r>
            <a:r>
              <a:rPr lang="en-US" b="1" dirty="0" smtClean="0"/>
              <a:t>[</a:t>
            </a:r>
            <a:r>
              <a:rPr lang="en-US" b="1" i="1" dirty="0"/>
              <a:t>p</a:t>
            </a:r>
            <a:r>
              <a:rPr lang="en-US" b="1" dirty="0" smtClean="0"/>
              <a:t>]</a:t>
            </a:r>
            <a:r>
              <a:rPr lang="en-US" b="1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  OUT[</a:t>
            </a:r>
            <a:r>
              <a:rPr lang="en-US" b="1" i="1" dirty="0" smtClean="0"/>
              <a:t>B</a:t>
            </a:r>
            <a:r>
              <a:rPr lang="en-US" b="1" dirty="0" smtClean="0"/>
              <a:t>]= GEN[</a:t>
            </a:r>
            <a:r>
              <a:rPr lang="en-US" b="1" i="1" dirty="0" smtClean="0"/>
              <a:t>B</a:t>
            </a:r>
            <a:r>
              <a:rPr lang="en-US" b="1" dirty="0" smtClean="0"/>
              <a:t>]</a:t>
            </a:r>
            <a:r>
              <a:rPr lang="en-US" dirty="0" smtClean="0"/>
              <a:t>∪ </a:t>
            </a:r>
            <a:r>
              <a:rPr lang="en-US" b="1" dirty="0"/>
              <a:t>(IN</a:t>
            </a:r>
            <a:r>
              <a:rPr lang="en-US" b="1" dirty="0" smtClean="0"/>
              <a:t>[</a:t>
            </a:r>
            <a:r>
              <a:rPr lang="en-US" b="1" i="1" dirty="0"/>
              <a:t>B</a:t>
            </a:r>
            <a:r>
              <a:rPr lang="en-US" b="1" dirty="0" smtClean="0"/>
              <a:t>] </a:t>
            </a:r>
            <a:r>
              <a:rPr lang="en-US" b="1" dirty="0"/>
              <a:t>─ </a:t>
            </a:r>
            <a:r>
              <a:rPr lang="en-US" b="1" dirty="0" smtClean="0"/>
              <a:t>KILL[</a:t>
            </a:r>
            <a:r>
              <a:rPr lang="en-US" b="1" i="1" dirty="0"/>
              <a:t>B</a:t>
            </a:r>
            <a:r>
              <a:rPr lang="en-US" b="1" dirty="0" smtClean="0"/>
              <a:t>]);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if (</a:t>
            </a:r>
            <a:r>
              <a:rPr lang="en-US" b="1" dirty="0" err="1" smtClean="0"/>
              <a:t>oldOut</a:t>
            </a:r>
            <a:r>
              <a:rPr lang="en-US" b="1" dirty="0" smtClean="0"/>
              <a:t> != OUT[B]) </a:t>
            </a:r>
            <a:r>
              <a:rPr lang="en-US" b="1" dirty="0" err="1" smtClean="0"/>
              <a:t>workList</a:t>
            </a:r>
            <a:r>
              <a:rPr lang="en-US" b="1" dirty="0" smtClean="0"/>
              <a:t> = </a:t>
            </a:r>
            <a:r>
              <a:rPr lang="en-US" b="1" dirty="0" err="1" smtClean="0"/>
              <a:t>workList</a:t>
            </a:r>
            <a:r>
              <a:rPr lang="en-US" b="1" dirty="0" smtClean="0"/>
              <a:t> U {all successors of B}</a:t>
            </a:r>
          </a:p>
          <a:p>
            <a:pPr marL="0" indent="0">
              <a:buNone/>
            </a:pPr>
            <a:r>
              <a:rPr lang="en-US" b="1" dirty="0" smtClean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39856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 we need data-flow analysis?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Data-flow sets and transfer functions</a:t>
            </a:r>
          </a:p>
          <a:p>
            <a:endParaRPr lang="en-US" dirty="0" smtClean="0"/>
          </a:p>
          <a:p>
            <a:r>
              <a:rPr lang="en-US" dirty="0" smtClean="0"/>
              <a:t>An example of data-flow analysis: reaching definitions</a:t>
            </a:r>
          </a:p>
          <a:p>
            <a:endParaRPr lang="en-US" dirty="0"/>
          </a:p>
          <a:p>
            <a:r>
              <a:rPr lang="en-US" dirty="0" smtClean="0"/>
              <a:t>Implementation of data-flow analysis</a:t>
            </a:r>
          </a:p>
        </p:txBody>
      </p:sp>
    </p:spTree>
    <p:extLst>
      <p:ext uri="{BB962C8B-B14F-4D97-AF65-F5344CB8AC3E}">
        <p14:creationId xmlns:p14="http://schemas.microsoft.com/office/powerpoint/2010/main" val="97628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4: block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50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OUT</a:t>
            </a:r>
            <a:r>
              <a:rPr lang="en-US" b="1" dirty="0"/>
              <a:t>[ENTRY] = </a:t>
            </a:r>
            <a:r>
              <a:rPr lang="en-US" b="1" dirty="0" smtClean="0"/>
              <a:t>{ }; </a:t>
            </a:r>
          </a:p>
          <a:p>
            <a:pPr marL="0" indent="0">
              <a:buNone/>
            </a:pPr>
            <a:r>
              <a:rPr lang="en-US" b="1" dirty="0" smtClean="0"/>
              <a:t>for </a:t>
            </a:r>
            <a:r>
              <a:rPr lang="en-US" b="1" dirty="0"/>
              <a:t>(each </a:t>
            </a:r>
            <a:r>
              <a:rPr lang="en-US" b="1" dirty="0" smtClean="0"/>
              <a:t>basic block B other </a:t>
            </a:r>
            <a:r>
              <a:rPr lang="en-US" b="1" dirty="0"/>
              <a:t>than ENTRY</a:t>
            </a:r>
            <a:r>
              <a:rPr lang="en-US" b="1" dirty="0" smtClean="0"/>
              <a:t>)  OUT[</a:t>
            </a:r>
            <a:r>
              <a:rPr lang="en-US" b="1" dirty="0"/>
              <a:t>B</a:t>
            </a:r>
            <a:r>
              <a:rPr lang="en-US" b="1" dirty="0" smtClean="0"/>
              <a:t>] </a:t>
            </a:r>
            <a:r>
              <a:rPr lang="en-US" b="1" dirty="0"/>
              <a:t>= </a:t>
            </a:r>
            <a:r>
              <a:rPr lang="en-US" b="1" dirty="0" smtClean="0"/>
              <a:t>{ };</a:t>
            </a:r>
          </a:p>
          <a:p>
            <a:pPr marL="0" indent="0">
              <a:buNone/>
            </a:pPr>
            <a:r>
              <a:rPr lang="en-US" b="1" dirty="0" err="1" smtClean="0"/>
              <a:t>workList</a:t>
            </a:r>
            <a:r>
              <a:rPr lang="en-US" b="1" dirty="0" smtClean="0"/>
              <a:t> = all basic blocks</a:t>
            </a:r>
          </a:p>
          <a:p>
            <a:pPr marL="0" indent="0">
              <a:buNone/>
            </a:pPr>
            <a:r>
              <a:rPr lang="en-US" b="1" dirty="0" smtClean="0"/>
              <a:t>while (</a:t>
            </a:r>
            <a:r>
              <a:rPr lang="en-US" b="1" dirty="0" err="1" smtClean="0"/>
              <a:t>workList</a:t>
            </a:r>
            <a:r>
              <a:rPr lang="en-US" b="1" dirty="0" smtClean="0"/>
              <a:t> isn’t empty)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B = pick and remove a block from </a:t>
            </a:r>
            <a:r>
              <a:rPr lang="en-US" b="1" dirty="0" err="1" smtClean="0"/>
              <a:t>workList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b="1" dirty="0" err="1" smtClean="0"/>
              <a:t>oldOUT</a:t>
            </a:r>
            <a:r>
              <a:rPr lang="en-US" b="1" dirty="0" smtClean="0"/>
              <a:t> = OUT[B]  </a:t>
            </a:r>
            <a:br>
              <a:rPr lang="en-US" b="1" dirty="0" smtClean="0"/>
            </a:br>
            <a:r>
              <a:rPr lang="en-US" b="1" dirty="0" smtClean="0"/>
              <a:t>  IN[</a:t>
            </a:r>
            <a:r>
              <a:rPr lang="en-US" b="1" i="1" dirty="0"/>
              <a:t>B</a:t>
            </a:r>
            <a:r>
              <a:rPr lang="en-US" b="1" dirty="0" smtClean="0"/>
              <a:t>] </a:t>
            </a:r>
            <a:r>
              <a:rPr lang="en-US" b="1" dirty="0"/>
              <a:t>= </a:t>
            </a:r>
            <a:r>
              <a:rPr lang="en-US" dirty="0" smtClean="0"/>
              <a:t>∪</a:t>
            </a:r>
            <a:r>
              <a:rPr lang="en-US" b="1" i="1" dirty="0"/>
              <a:t>p</a:t>
            </a:r>
            <a:r>
              <a:rPr lang="en-US" b="1" dirty="0" smtClean="0"/>
              <a:t> </a:t>
            </a:r>
            <a:r>
              <a:rPr lang="en-US" b="1" dirty="0"/>
              <a:t>a predecessor of </a:t>
            </a:r>
            <a:r>
              <a:rPr lang="en-US" b="1" i="1" dirty="0"/>
              <a:t>B</a:t>
            </a:r>
            <a:r>
              <a:rPr lang="en-US" b="1" dirty="0" smtClean="0"/>
              <a:t> </a:t>
            </a:r>
            <a:r>
              <a:rPr lang="en-US" b="1" dirty="0"/>
              <a:t>OUT</a:t>
            </a:r>
            <a:r>
              <a:rPr lang="en-US" b="1" dirty="0" smtClean="0"/>
              <a:t>[</a:t>
            </a:r>
            <a:r>
              <a:rPr lang="en-US" b="1" i="1" dirty="0"/>
              <a:t>p</a:t>
            </a:r>
            <a:r>
              <a:rPr lang="en-US" b="1" dirty="0" smtClean="0"/>
              <a:t>]</a:t>
            </a:r>
            <a:r>
              <a:rPr lang="en-US" b="1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  OUT[</a:t>
            </a:r>
            <a:r>
              <a:rPr lang="en-US" b="1" i="1" dirty="0" smtClean="0"/>
              <a:t>B</a:t>
            </a:r>
            <a:r>
              <a:rPr lang="en-US" b="1" dirty="0" smtClean="0"/>
              <a:t>]= GEN[</a:t>
            </a:r>
            <a:r>
              <a:rPr lang="en-US" b="1" i="1" dirty="0" smtClean="0"/>
              <a:t>B</a:t>
            </a:r>
            <a:r>
              <a:rPr lang="en-US" b="1" dirty="0" smtClean="0"/>
              <a:t>]</a:t>
            </a:r>
            <a:r>
              <a:rPr lang="en-US" dirty="0" smtClean="0"/>
              <a:t>∪ </a:t>
            </a:r>
            <a:r>
              <a:rPr lang="en-US" b="1" dirty="0"/>
              <a:t>(IN</a:t>
            </a:r>
            <a:r>
              <a:rPr lang="en-US" b="1" dirty="0" smtClean="0"/>
              <a:t>[</a:t>
            </a:r>
            <a:r>
              <a:rPr lang="en-US" b="1" i="1" dirty="0"/>
              <a:t>B</a:t>
            </a:r>
            <a:r>
              <a:rPr lang="en-US" b="1" dirty="0" smtClean="0"/>
              <a:t>] </a:t>
            </a:r>
            <a:r>
              <a:rPr lang="en-US" b="1" dirty="0"/>
              <a:t>─ </a:t>
            </a:r>
            <a:r>
              <a:rPr lang="en-US" b="1" dirty="0" smtClean="0"/>
              <a:t>KILL[</a:t>
            </a:r>
            <a:r>
              <a:rPr lang="en-US" b="1" i="1" dirty="0"/>
              <a:t>B</a:t>
            </a:r>
            <a:r>
              <a:rPr lang="en-US" b="1" dirty="0" smtClean="0"/>
              <a:t>]);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if (</a:t>
            </a:r>
            <a:r>
              <a:rPr lang="en-US" b="1" dirty="0" err="1" smtClean="0"/>
              <a:t>oldOut</a:t>
            </a:r>
            <a:r>
              <a:rPr lang="en-US" b="1" dirty="0" smtClean="0"/>
              <a:t> != OUT[B]) </a:t>
            </a:r>
            <a:r>
              <a:rPr lang="en-US" b="1" dirty="0" err="1" smtClean="0"/>
              <a:t>workList</a:t>
            </a:r>
            <a:r>
              <a:rPr lang="en-US" b="1" dirty="0" smtClean="0"/>
              <a:t> = </a:t>
            </a:r>
            <a:r>
              <a:rPr lang="en-US" b="1" dirty="0" err="1" smtClean="0"/>
              <a:t>workList</a:t>
            </a:r>
            <a:r>
              <a:rPr lang="en-US" b="1" dirty="0" smtClean="0"/>
              <a:t> U {all successors of B}</a:t>
            </a:r>
          </a:p>
          <a:p>
            <a:pPr marL="0" indent="0">
              <a:buNone/>
            </a:pPr>
            <a:r>
              <a:rPr lang="en-US" b="1" dirty="0" smtClean="0"/>
              <a:t>}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06956" y="3611737"/>
            <a:ext cx="6640863" cy="555651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173956" y="5378173"/>
            <a:ext cx="6640863" cy="555651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7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3976"/>
            <a:ext cx="10515600" cy="6125398"/>
          </a:xfrm>
        </p:spPr>
        <p:txBody>
          <a:bodyPr>
            <a:normAutofit/>
          </a:bodyPr>
          <a:lstStyle/>
          <a:p>
            <a:r>
              <a:rPr lang="en-US" dirty="0" smtClean="0"/>
              <a:t>What we learned was for forward data-flow analysis</a:t>
            </a:r>
          </a:p>
          <a:p>
            <a:pPr marL="0" indent="0" algn="ctr">
              <a:buNone/>
            </a:pPr>
            <a:r>
              <a:rPr lang="en-US" dirty="0"/>
              <a:t>OUT[ </a:t>
            </a:r>
            <a:r>
              <a:rPr lang="en-US" i="1" dirty="0"/>
              <a:t>s </a:t>
            </a:r>
            <a:r>
              <a:rPr lang="en-US" dirty="0"/>
              <a:t>] = </a:t>
            </a:r>
            <a:r>
              <a:rPr lang="en-US" i="1" dirty="0" err="1"/>
              <a:t>fs</a:t>
            </a:r>
            <a:r>
              <a:rPr lang="en-US" dirty="0"/>
              <a:t>( IN[ </a:t>
            </a:r>
            <a:r>
              <a:rPr lang="en-US" i="1" dirty="0"/>
              <a:t>s </a:t>
            </a:r>
            <a:r>
              <a:rPr lang="en-US" dirty="0"/>
              <a:t>] </a:t>
            </a:r>
            <a:r>
              <a:rPr lang="en-US" dirty="0" smtClean="0"/>
              <a:t>)</a:t>
            </a:r>
          </a:p>
          <a:p>
            <a:pPr marL="0" indent="0" algn="ctr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about backward data-flow analysis?</a:t>
            </a:r>
          </a:p>
          <a:p>
            <a:pPr marL="0" indent="0" algn="ctr">
              <a:buNone/>
            </a:pPr>
            <a:r>
              <a:rPr lang="en-US" dirty="0"/>
              <a:t>IN[ </a:t>
            </a:r>
            <a:r>
              <a:rPr lang="en-US" i="1" dirty="0"/>
              <a:t>s </a:t>
            </a:r>
            <a:r>
              <a:rPr lang="en-US" dirty="0"/>
              <a:t>] = </a:t>
            </a:r>
            <a:r>
              <a:rPr lang="en-US" i="1" dirty="0" err="1"/>
              <a:t>fs</a:t>
            </a:r>
            <a:r>
              <a:rPr lang="en-US" dirty="0"/>
              <a:t>( OUT[ </a:t>
            </a:r>
            <a:r>
              <a:rPr lang="en-US" i="1" dirty="0"/>
              <a:t>s </a:t>
            </a:r>
            <a:r>
              <a:rPr lang="en-US" dirty="0"/>
              <a:t>] )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80058" y="1825624"/>
            <a:ext cx="8691327" cy="4061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OUT[ENTRY] = { };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for (each instruction </a:t>
            </a:r>
            <a:r>
              <a:rPr lang="en-US" b="1" i="1" dirty="0" err="1" smtClean="0"/>
              <a:t>i</a:t>
            </a:r>
            <a:r>
              <a:rPr lang="en-US" b="1" dirty="0" smtClean="0"/>
              <a:t> other than ENTRY)  OUT[</a:t>
            </a:r>
            <a:r>
              <a:rPr lang="en-US" b="1" dirty="0" err="1" smtClean="0"/>
              <a:t>i</a:t>
            </a:r>
            <a:r>
              <a:rPr lang="en-US" b="1" dirty="0" smtClean="0"/>
              <a:t>] = { };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while (changes to any OUT occur) </a:t>
            </a:r>
            <a:br>
              <a:rPr lang="en-US" b="1" dirty="0" smtClean="0"/>
            </a:br>
            <a:r>
              <a:rPr lang="en-US" b="1" dirty="0" smtClean="0"/>
              <a:t>  for (each instruction </a:t>
            </a:r>
            <a:r>
              <a:rPr lang="en-US" b="1" i="1" dirty="0" err="1" smtClean="0"/>
              <a:t>i</a:t>
            </a:r>
            <a:r>
              <a:rPr lang="en-US" b="1" dirty="0" smtClean="0"/>
              <a:t> other than ENTRY) { </a:t>
            </a:r>
            <a:br>
              <a:rPr lang="en-US" b="1" dirty="0" smtClean="0"/>
            </a:br>
            <a:r>
              <a:rPr lang="en-US" b="1" dirty="0" smtClean="0"/>
              <a:t>    IN[</a:t>
            </a:r>
            <a:r>
              <a:rPr lang="en-US" b="1" i="1" dirty="0" err="1" smtClean="0"/>
              <a:t>i</a:t>
            </a:r>
            <a:r>
              <a:rPr lang="en-US" b="1" dirty="0" smtClean="0"/>
              <a:t>] = </a:t>
            </a:r>
            <a:r>
              <a:rPr lang="en-US" dirty="0" smtClean="0"/>
              <a:t>∪</a:t>
            </a:r>
            <a:r>
              <a:rPr lang="en-US" b="1" i="1" dirty="0" smtClean="0"/>
              <a:t>p</a:t>
            </a:r>
            <a:r>
              <a:rPr lang="en-US" b="1" dirty="0" smtClean="0"/>
              <a:t> a predecessor of </a:t>
            </a:r>
            <a:r>
              <a:rPr lang="en-US" b="1" i="1" dirty="0" err="1" smtClean="0"/>
              <a:t>i</a:t>
            </a:r>
            <a:r>
              <a:rPr lang="en-US" b="1" dirty="0" smtClean="0"/>
              <a:t> OUT[</a:t>
            </a:r>
            <a:r>
              <a:rPr lang="en-US" b="1" i="1" dirty="0"/>
              <a:t>p</a:t>
            </a:r>
            <a:r>
              <a:rPr lang="en-US" b="1" dirty="0" smtClean="0"/>
              <a:t>]; 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    OUT[</a:t>
            </a:r>
            <a:r>
              <a:rPr lang="en-US" b="1" i="1" dirty="0" err="1" smtClean="0"/>
              <a:t>i</a:t>
            </a:r>
            <a:r>
              <a:rPr lang="en-US" b="1" dirty="0" smtClean="0"/>
              <a:t>] = GEN[</a:t>
            </a:r>
            <a:r>
              <a:rPr lang="en-US" b="1" i="1" dirty="0" err="1" smtClean="0"/>
              <a:t>i</a:t>
            </a:r>
            <a:r>
              <a:rPr lang="en-US" b="1" dirty="0" smtClean="0"/>
              <a:t>] </a:t>
            </a:r>
            <a:r>
              <a:rPr lang="en-US" dirty="0" smtClean="0"/>
              <a:t>∪ </a:t>
            </a:r>
            <a:r>
              <a:rPr lang="en-US" b="1" dirty="0" smtClean="0"/>
              <a:t>(IN[</a:t>
            </a:r>
            <a:r>
              <a:rPr lang="en-US" b="1" i="1" dirty="0" err="1" smtClean="0"/>
              <a:t>i</a:t>
            </a:r>
            <a:r>
              <a:rPr lang="en-US" b="1" dirty="0" smtClean="0"/>
              <a:t>] ─ KILL[</a:t>
            </a:r>
            <a:r>
              <a:rPr lang="en-US" b="1" i="1" dirty="0" err="1" smtClean="0"/>
              <a:t>i</a:t>
            </a:r>
            <a:r>
              <a:rPr lang="en-US" b="1" dirty="0" smtClean="0"/>
              <a:t>]); </a:t>
            </a:r>
            <a:br>
              <a:rPr lang="en-US" b="1" dirty="0" smtClean="0"/>
            </a:br>
            <a:r>
              <a:rPr lang="en-US" b="1" dirty="0" smtClean="0"/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}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719744" y="1799253"/>
            <a:ext cx="714357" cy="555651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857912" y="2315216"/>
            <a:ext cx="740813" cy="555651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020601" y="2824821"/>
            <a:ext cx="740813" cy="555651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882924" y="3618609"/>
            <a:ext cx="1937751" cy="555651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951517" y="3645068"/>
            <a:ext cx="5628590" cy="998593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6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for thought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Correctness: is the answer ALWAYS correct?</a:t>
            </a:r>
          </a:p>
          <a:p>
            <a:r>
              <a:rPr lang="en-US" sz="3200" dirty="0" smtClean="0"/>
              <a:t>Meaning: what is exactly the meaning of the answer?</a:t>
            </a:r>
          </a:p>
          <a:p>
            <a:r>
              <a:rPr lang="en-US" sz="3200" dirty="0" smtClean="0"/>
              <a:t>Precision: how good is the answer?</a:t>
            </a:r>
          </a:p>
          <a:p>
            <a:r>
              <a:rPr lang="en-US" sz="3200" dirty="0" smtClean="0"/>
              <a:t>Convergence:</a:t>
            </a:r>
          </a:p>
          <a:p>
            <a:pPr lvl="1"/>
            <a:r>
              <a:rPr lang="en-US" sz="2800" dirty="0"/>
              <a:t>W</a:t>
            </a:r>
            <a:r>
              <a:rPr lang="en-US" sz="2800" dirty="0" smtClean="0"/>
              <a:t>ill the analysis ALWAYS terminate?</a:t>
            </a:r>
          </a:p>
          <a:p>
            <a:pPr lvl="1"/>
            <a:r>
              <a:rPr lang="en-US" sz="2800" dirty="0" smtClean="0"/>
              <a:t>Under </a:t>
            </a:r>
            <a:r>
              <a:rPr lang="en-US" sz="2800" dirty="0"/>
              <a:t>what conditions does the iterative algorithm </a:t>
            </a:r>
            <a:r>
              <a:rPr lang="en-US" sz="2800" dirty="0" smtClean="0"/>
              <a:t>converge</a:t>
            </a:r>
            <a:r>
              <a:rPr lang="en-US" sz="2800" dirty="0"/>
              <a:t>? </a:t>
            </a:r>
            <a:endParaRPr lang="en-US" sz="2800" dirty="0" smtClean="0"/>
          </a:p>
          <a:p>
            <a:r>
              <a:rPr lang="en-US" sz="3200" dirty="0" smtClean="0"/>
              <a:t>Speed: how long does it take to converge?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8936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constant expression</a:t>
            </a:r>
          </a:p>
          <a:p>
            <a:pPr marL="457200" lvl="1" indent="0">
              <a:buNone/>
            </a:pPr>
            <a:r>
              <a:rPr lang="en-US" i="1" dirty="0" smtClean="0"/>
              <a:t>Instruction i:</a:t>
            </a:r>
            <a:r>
              <a:rPr lang="en-US" dirty="0" smtClean="0"/>
              <a:t>   </a:t>
            </a:r>
            <a:r>
              <a:rPr lang="en-US" dirty="0" err="1" smtClean="0"/>
              <a:t>varX</a:t>
            </a:r>
            <a:r>
              <a:rPr lang="en-US" dirty="0" smtClean="0"/>
              <a:t> = CONSTANT_EXPRESSION</a:t>
            </a:r>
          </a:p>
          <a:p>
            <a:r>
              <a:rPr lang="en-US" dirty="0" smtClean="0"/>
              <a:t>Replace the use of the variable defined in a constant expression</a:t>
            </a:r>
            <a:br>
              <a:rPr lang="en-US" dirty="0" smtClean="0"/>
            </a:br>
            <a:r>
              <a:rPr lang="en-US" dirty="0" smtClean="0"/>
              <a:t>with that constant if</a:t>
            </a:r>
          </a:p>
          <a:p>
            <a:pPr lvl="1"/>
            <a:r>
              <a:rPr lang="en-US" dirty="0" smtClean="0"/>
              <a:t>All paths to the use of </a:t>
            </a:r>
            <a:r>
              <a:rPr lang="en-US" dirty="0" err="1" smtClean="0"/>
              <a:t>varX</a:t>
            </a:r>
            <a:r>
              <a:rPr lang="en-US" dirty="0" smtClean="0"/>
              <a:t> passes its assignment </a:t>
            </a:r>
            <a:r>
              <a:rPr lang="en-US" i="1" dirty="0" smtClean="0"/>
              <a:t>I</a:t>
            </a:r>
          </a:p>
          <a:p>
            <a:pPr lvl="1"/>
            <a:r>
              <a:rPr lang="en-US" dirty="0" smtClean="0"/>
              <a:t>There are no intervening definition of that variable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0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example: constant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50853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+mj-lt"/>
              </a:rPr>
              <a:t>i</a:t>
            </a:r>
            <a:r>
              <a:rPr lang="en-US" dirty="0" err="1" smtClean="0">
                <a:latin typeface="+mj-lt"/>
              </a:rPr>
              <a:t>nt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sumcalc</a:t>
            </a:r>
            <a:r>
              <a:rPr lang="en-US" dirty="0" smtClean="0">
                <a:latin typeface="+mj-lt"/>
              </a:rPr>
              <a:t> (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a,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b,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N){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x,y</a:t>
            </a:r>
            <a:r>
              <a:rPr lang="en-US" dirty="0" smtClean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x = 0;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y = 0;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if (a &gt; b){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 x = x + N;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if (b &gt; N){  return y;} 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return x;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49684" y="2914316"/>
            <a:ext cx="574842" cy="10026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055173" y="5400841"/>
            <a:ext cx="1163985" cy="841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418752" y="5053263"/>
            <a:ext cx="1177353" cy="369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336840" y="4037267"/>
            <a:ext cx="334211" cy="133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376947" y="4184316"/>
            <a:ext cx="655053" cy="9625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195137" y="3374190"/>
            <a:ext cx="2240547" cy="13448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 txBox="1">
            <a:spLocks/>
          </p:cNvSpPr>
          <p:nvPr/>
        </p:nvSpPr>
        <p:spPr>
          <a:xfrm>
            <a:off x="6137443" y="4585368"/>
            <a:ext cx="3955716" cy="628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  if (b &gt; N){  return 0;} 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4090737" y="4499894"/>
            <a:ext cx="2018631" cy="713325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86911" y="5810314"/>
            <a:ext cx="107569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We need to know the </a:t>
            </a:r>
            <a:r>
              <a:rPr lang="en-US" sz="2800" b="1" dirty="0" smtClean="0">
                <a:solidFill>
                  <a:srgbClr val="FF0000"/>
                </a:solidFill>
              </a:rPr>
              <a:t>“data-</a:t>
            </a:r>
            <a:r>
              <a:rPr lang="en-US" sz="2800" b="1" dirty="0">
                <a:solidFill>
                  <a:srgbClr val="FF0000"/>
                </a:solidFill>
              </a:rPr>
              <a:t>flow” of the </a:t>
            </a:r>
            <a:r>
              <a:rPr lang="en-US" sz="2800" b="1" dirty="0" smtClean="0">
                <a:solidFill>
                  <a:srgbClr val="FF0000"/>
                </a:solidFill>
              </a:rPr>
              <a:t>program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Understanding the data-flow requires understanding the control-flow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75939" y="2236524"/>
            <a:ext cx="5780749" cy="206210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/>
              <a:t>Data-flow </a:t>
            </a:r>
            <a:r>
              <a:rPr lang="en-US" sz="3200" b="1" dirty="0" smtClean="0"/>
              <a:t>analysis </a:t>
            </a:r>
            <a:r>
              <a:rPr lang="en-US" sz="3200" dirty="0" smtClean="0"/>
              <a:t>is</a:t>
            </a:r>
            <a:br>
              <a:rPr lang="en-US" sz="3200" dirty="0" smtClean="0"/>
            </a:br>
            <a:r>
              <a:rPr lang="en-US" sz="3200" dirty="0" smtClean="0"/>
              <a:t>a </a:t>
            </a:r>
            <a:r>
              <a:rPr lang="en-US" sz="3200" dirty="0"/>
              <a:t>collection of </a:t>
            </a:r>
            <a:r>
              <a:rPr lang="en-US" sz="3200" dirty="0" smtClean="0"/>
              <a:t>techniques</a:t>
            </a:r>
            <a:br>
              <a:rPr lang="en-US" sz="3200" dirty="0" smtClean="0"/>
            </a:br>
            <a:r>
              <a:rPr lang="en-US" sz="3200" dirty="0" smtClean="0"/>
              <a:t>for </a:t>
            </a:r>
            <a:r>
              <a:rPr lang="en-US" sz="3200" dirty="0"/>
              <a:t>compile-time reasoning </a:t>
            </a:r>
            <a:r>
              <a:rPr lang="en-US" sz="3200" dirty="0" smtClean="0"/>
              <a:t>about</a:t>
            </a:r>
            <a:br>
              <a:rPr lang="en-US" sz="3200" dirty="0" smtClean="0"/>
            </a:br>
            <a:r>
              <a:rPr lang="en-US" sz="3200" dirty="0" smtClean="0"/>
              <a:t>the </a:t>
            </a:r>
            <a:r>
              <a:rPr lang="en-US" sz="3200" dirty="0"/>
              <a:t>run-time flow of values </a:t>
            </a:r>
          </a:p>
        </p:txBody>
      </p:sp>
    </p:spTree>
    <p:extLst>
      <p:ext uri="{BB962C8B-B14F-4D97-AF65-F5344CB8AC3E}">
        <p14:creationId xmlns:p14="http://schemas.microsoft.com/office/powerpoint/2010/main" val="305905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5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8747"/>
            <a:ext cx="10515600" cy="1325563"/>
          </a:xfrm>
        </p:spPr>
        <p:txBody>
          <a:bodyPr/>
          <a:lstStyle/>
          <a:p>
            <a:r>
              <a:rPr lang="en-US" dirty="0" smtClean="0"/>
              <a:t>But constant propagation (CP)</a:t>
            </a:r>
            <a:br>
              <a:rPr lang="en-US" dirty="0" smtClean="0"/>
            </a:br>
            <a:r>
              <a:rPr lang="en-US" dirty="0" smtClean="0"/>
              <a:t>has been done already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9974"/>
            <a:ext cx="10515600" cy="4984955"/>
          </a:xfrm>
        </p:spPr>
        <p:txBody>
          <a:bodyPr>
            <a:normAutofit/>
          </a:bodyPr>
          <a:lstStyle/>
          <a:p>
            <a:r>
              <a:rPr lang="en-US" sz="3300" dirty="0" smtClean="0"/>
              <a:t>CP has been already designed and implemented</a:t>
            </a:r>
          </a:p>
          <a:p>
            <a:endParaRPr lang="en-US" sz="3300" dirty="0" smtClean="0"/>
          </a:p>
          <a:p>
            <a:r>
              <a:rPr lang="en-US" sz="3300" dirty="0" smtClean="0"/>
              <a:t>Why should we study it? </a:t>
            </a:r>
            <a:br>
              <a:rPr lang="en-US" sz="3300" dirty="0" smtClean="0"/>
            </a:br>
            <a:r>
              <a:rPr lang="en-US" sz="3300" dirty="0" smtClean="0"/>
              <a:t>Why don’t we design and implement all possible transformations and analyses in a compiler and move on?</a:t>
            </a:r>
          </a:p>
          <a:p>
            <a:endParaRPr lang="en-US" sz="3300" dirty="0" smtClean="0"/>
          </a:p>
          <a:p>
            <a:r>
              <a:rPr lang="en-US" sz="3300" dirty="0"/>
              <a:t>I</a:t>
            </a:r>
            <a:r>
              <a:rPr lang="en-US" sz="3300" dirty="0" smtClean="0"/>
              <a:t>t is always possible to invent </a:t>
            </a:r>
            <a:r>
              <a:rPr lang="en-US" sz="3300" dirty="0" smtClean="0"/>
              <a:t>new/better transformations </a:t>
            </a:r>
            <a:endParaRPr lang="en-US" sz="3300" dirty="0"/>
          </a:p>
          <a:p>
            <a:pPr marL="0" indent="0" algn="ctr">
              <a:buNone/>
            </a:pPr>
            <a:r>
              <a:rPr lang="en-US" sz="3800" b="1" dirty="0" smtClean="0">
                <a:solidFill>
                  <a:srgbClr val="FF0000"/>
                </a:solidFill>
              </a:rPr>
              <a:t>Full employment theorem for compiler writers</a:t>
            </a:r>
          </a:p>
        </p:txBody>
      </p:sp>
    </p:spTree>
    <p:extLst>
      <p:ext uri="{BB962C8B-B14F-4D97-AF65-F5344CB8AC3E}">
        <p14:creationId xmlns:p14="http://schemas.microsoft.com/office/powerpoint/2010/main" val="174441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8747"/>
            <a:ext cx="10515600" cy="1325563"/>
          </a:xfrm>
        </p:spPr>
        <p:txBody>
          <a:bodyPr/>
          <a:lstStyle/>
          <a:p>
            <a:r>
              <a:rPr lang="en-US" dirty="0" smtClean="0"/>
              <a:t>New transformations and 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78699"/>
            <a:ext cx="10704871" cy="5007238"/>
          </a:xfrm>
        </p:spPr>
        <p:txBody>
          <a:bodyPr>
            <a:noAutofit/>
          </a:bodyPr>
          <a:lstStyle/>
          <a:p>
            <a:r>
              <a:rPr lang="en-US" dirty="0" smtClean="0"/>
              <a:t>New transformations will probably need to understand </a:t>
            </a:r>
            <a:br>
              <a:rPr lang="en-US" dirty="0" smtClean="0"/>
            </a:br>
            <a:r>
              <a:rPr lang="en-US" dirty="0" smtClean="0"/>
              <a:t>specific and new code properties related to </a:t>
            </a:r>
            <a:br>
              <a:rPr lang="en-US" dirty="0" smtClean="0"/>
            </a:br>
            <a:r>
              <a:rPr lang="en-US" dirty="0" smtClean="0"/>
              <a:t>how data </a:t>
            </a:r>
            <a:r>
              <a:rPr lang="en-US" dirty="0" smtClean="0"/>
              <a:t>might</a:t>
            </a:r>
            <a:r>
              <a:rPr lang="en-US" dirty="0" smtClean="0"/>
              <a:t> change through </a:t>
            </a:r>
            <a:r>
              <a:rPr lang="en-US" dirty="0" smtClean="0"/>
              <a:t>the code</a:t>
            </a:r>
          </a:p>
          <a:p>
            <a:pPr lvl="1"/>
            <a:r>
              <a:rPr lang="en-US" sz="2800" dirty="0" smtClean="0"/>
              <a:t>So we need to know how to design a new data flow </a:t>
            </a:r>
            <a:r>
              <a:rPr lang="en-US" sz="2800" dirty="0" smtClean="0"/>
              <a:t>analysis</a:t>
            </a:r>
            <a:br>
              <a:rPr lang="en-US" sz="2800" dirty="0" smtClean="0"/>
            </a:br>
            <a:r>
              <a:rPr lang="en-US" sz="2800" dirty="0" smtClean="0"/>
              <a:t>that </a:t>
            </a:r>
            <a:r>
              <a:rPr lang="en-US" sz="2800" dirty="0" smtClean="0"/>
              <a:t>identifies such new properties</a:t>
            </a:r>
          </a:p>
          <a:p>
            <a:r>
              <a:rPr lang="en-US" dirty="0" smtClean="0"/>
              <a:t>Generic recipe</a:t>
            </a:r>
          </a:p>
          <a:p>
            <a:pPr marL="457200" lvl="1" indent="0">
              <a:buNone/>
            </a:pPr>
            <a:r>
              <a:rPr lang="en-US" sz="2800" b="1" dirty="0" smtClean="0"/>
              <a:t>Data flow analysis (DFA)</a:t>
            </a:r>
            <a:r>
              <a:rPr lang="en-US" sz="2800" dirty="0" smtClean="0"/>
              <a:t>:</a:t>
            </a:r>
            <a:br>
              <a:rPr lang="en-US" sz="2800" dirty="0" smtClean="0"/>
            </a:br>
            <a:r>
              <a:rPr lang="en-US" sz="2800" dirty="0" smtClean="0"/>
              <a:t>traverse the CFGs collecting information about </a:t>
            </a:r>
            <a:br>
              <a:rPr lang="en-US" sz="2800" dirty="0" smtClean="0"/>
            </a:br>
            <a:r>
              <a:rPr lang="en-US" sz="2800" dirty="0" smtClean="0"/>
              <a:t>what may happen at run time (Conservative approximation)</a:t>
            </a:r>
          </a:p>
          <a:p>
            <a:pPr marL="457200" lvl="1" indent="0">
              <a:buNone/>
            </a:pPr>
            <a:r>
              <a:rPr lang="en-US" sz="2800" b="1" dirty="0" smtClean="0"/>
              <a:t>Transformation</a:t>
            </a:r>
            <a:r>
              <a:rPr lang="en-US" sz="2800" dirty="0" smtClean="0"/>
              <a:t>: </a:t>
            </a:r>
            <a:br>
              <a:rPr lang="en-US" sz="2800" dirty="0" smtClean="0"/>
            </a:br>
            <a:r>
              <a:rPr lang="en-US" sz="2800" dirty="0" smtClean="0"/>
              <a:t>Modify the code based on the result of data flow analysis</a:t>
            </a:r>
            <a:br>
              <a:rPr lang="en-US" sz="2800" dirty="0" smtClean="0"/>
            </a:br>
            <a:r>
              <a:rPr lang="en-US" sz="2800" dirty="0" smtClean="0"/>
              <a:t>(Correctness guaranteed by the conservative approximation of DFA)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698659" y="3657601"/>
            <a:ext cx="2843279" cy="584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Data flow value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390968" y="4242376"/>
            <a:ext cx="1307691" cy="4869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0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Why do we need data-flow analysis?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Data-flow sets and transfer functions</a:t>
            </a:r>
          </a:p>
          <a:p>
            <a:endParaRPr lang="en-US" dirty="0" smtClean="0"/>
          </a:p>
          <a:p>
            <a:r>
              <a:rPr lang="en-US" dirty="0" smtClean="0"/>
              <a:t>An example of data-flow analysis: reaching definitions</a:t>
            </a:r>
          </a:p>
          <a:p>
            <a:endParaRPr lang="en-US" dirty="0"/>
          </a:p>
          <a:p>
            <a:r>
              <a:rPr lang="en-US" dirty="0" smtClean="0"/>
              <a:t>Implementation of data-flow analysis</a:t>
            </a:r>
          </a:p>
        </p:txBody>
      </p:sp>
    </p:spTree>
    <p:extLst>
      <p:ext uri="{BB962C8B-B14F-4D97-AF65-F5344CB8AC3E}">
        <p14:creationId xmlns:p14="http://schemas.microsoft.com/office/powerpoint/2010/main" val="138100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program vs. dynamic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Static</a:t>
            </a:r>
            <a:r>
              <a:rPr lang="en-US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Finite program</a:t>
            </a:r>
          </a:p>
          <a:p>
            <a:r>
              <a:rPr lang="en-US" b="1" dirty="0" smtClean="0"/>
              <a:t>Dynamic</a:t>
            </a:r>
            <a:r>
              <a:rPr lang="en-US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Can have infinitely many possible execution paths </a:t>
            </a:r>
          </a:p>
          <a:p>
            <a:r>
              <a:rPr lang="en-US" b="1" dirty="0" smtClean="0"/>
              <a:t>Data flow analysis abstraction</a:t>
            </a:r>
            <a:r>
              <a:rPr lang="en-US" b="1" dirty="0"/>
              <a:t>: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For each </a:t>
            </a:r>
            <a:r>
              <a:rPr lang="en-US" dirty="0"/>
              <a:t>point in the program: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combines </a:t>
            </a:r>
            <a:r>
              <a:rPr lang="en-US" dirty="0"/>
              <a:t>information of all the </a:t>
            </a:r>
            <a:r>
              <a:rPr lang="en-US" dirty="0" smtClean="0"/>
              <a:t>possible instances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the same program point. </a:t>
            </a:r>
          </a:p>
          <a:p>
            <a:r>
              <a:rPr lang="en-US" b="1" dirty="0" smtClean="0"/>
              <a:t>Example of a data flow question: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dirty="0" smtClean="0"/>
              <a:t>Which </a:t>
            </a:r>
            <a:r>
              <a:rPr lang="en-US" dirty="0"/>
              <a:t>definition defines the value used in statement “b = a”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295043" y="3005213"/>
            <a:ext cx="1102899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If (b &gt; 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6" name="Straight Arrow Connector 5"/>
          <p:cNvCxnSpPr>
            <a:stCxn id="7" idx="2"/>
            <a:endCxn id="5" idx="0"/>
          </p:cNvCxnSpPr>
          <p:nvPr/>
        </p:nvCxnSpPr>
        <p:spPr>
          <a:xfrm>
            <a:off x="9838471" y="2443739"/>
            <a:ext cx="8022" cy="56147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9287021" y="1820771"/>
            <a:ext cx="1102899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 = b + 1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843818" y="3598770"/>
            <a:ext cx="8022" cy="56147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endCxn id="7" idx="3"/>
          </p:cNvCxnSpPr>
          <p:nvPr/>
        </p:nvCxnSpPr>
        <p:spPr>
          <a:xfrm rot="5400000" flipH="1" flipV="1">
            <a:off x="9609877" y="2882905"/>
            <a:ext cx="1530693" cy="29394"/>
          </a:xfrm>
          <a:prstGeom prst="curvedConnector4">
            <a:avLst>
              <a:gd name="adj1" fmla="val -9957"/>
              <a:gd name="adj2" fmla="val 3242675"/>
            </a:avLst>
          </a:prstGeom>
          <a:ln w="3810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80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9106</TotalTime>
  <Words>1484</Words>
  <Application>Microsoft Macintosh PowerPoint</Application>
  <PresentationFormat>Widescreen</PresentationFormat>
  <Paragraphs>361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Calibri</vt:lpstr>
      <vt:lpstr>Calibri Light</vt:lpstr>
      <vt:lpstr>Arial</vt:lpstr>
      <vt:lpstr>Office Theme</vt:lpstr>
      <vt:lpstr>                           DFA</vt:lpstr>
      <vt:lpstr>PowerPoint Presentation</vt:lpstr>
      <vt:lpstr>DFA outline</vt:lpstr>
      <vt:lpstr>Constant propagation</vt:lpstr>
      <vt:lpstr>Optimization example: constant propagation</vt:lpstr>
      <vt:lpstr>But constant propagation (CP) has been done already …</vt:lpstr>
      <vt:lpstr>New transformations and analyses</vt:lpstr>
      <vt:lpstr>Outline</vt:lpstr>
      <vt:lpstr>Static program vs. dynamic execution</vt:lpstr>
      <vt:lpstr>Data-flow expressed in CFG</vt:lpstr>
      <vt:lpstr>Transfer functions</vt:lpstr>
      <vt:lpstr>Transfer function internals: Y[ s ] = fs ( X[ s ] )</vt:lpstr>
      <vt:lpstr>DFA steps</vt:lpstr>
      <vt:lpstr>Outline</vt:lpstr>
      <vt:lpstr>Optimization example: constant propagation</vt:lpstr>
      <vt:lpstr>Data-flow example: reaching definitions</vt:lpstr>
      <vt:lpstr>Computing INs and OUTs</vt:lpstr>
      <vt:lpstr>Data-flow example: reaching definitions</vt:lpstr>
      <vt:lpstr>Outline</vt:lpstr>
      <vt:lpstr>PowerPoint Presentation</vt:lpstr>
      <vt:lpstr>Iterative algorithm for reaching definitions</vt:lpstr>
      <vt:lpstr>Reaching definition in action</vt:lpstr>
      <vt:lpstr>Implementation aspects</vt:lpstr>
      <vt:lpstr>Can we optimize the analysis?</vt:lpstr>
      <vt:lpstr>Optimization 1: basic blocks</vt:lpstr>
      <vt:lpstr>Optimization 2: bit-sets</vt:lpstr>
      <vt:lpstr>Optimization 2: bit-sets</vt:lpstr>
      <vt:lpstr>Optimization 3: work list</vt:lpstr>
      <vt:lpstr>Optimization 3: work list</vt:lpstr>
      <vt:lpstr>Optimization 4: block order</vt:lpstr>
      <vt:lpstr>PowerPoint Presentation</vt:lpstr>
      <vt:lpstr>Food for thought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CFA</dc:title>
  <dc:creator>Windows User</dc:creator>
  <cp:lastModifiedBy>simonec@eecs.northwestern.edu</cp:lastModifiedBy>
  <cp:revision>570</cp:revision>
  <dcterms:created xsi:type="dcterms:W3CDTF">2015-09-25T19:17:27Z</dcterms:created>
  <dcterms:modified xsi:type="dcterms:W3CDTF">2016-10-04T18:47:20Z</dcterms:modified>
</cp:coreProperties>
</file>