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88" r:id="rId13"/>
    <p:sldId id="291" r:id="rId14"/>
    <p:sldId id="292" r:id="rId15"/>
    <p:sldId id="293" r:id="rId16"/>
    <p:sldId id="301" r:id="rId17"/>
    <p:sldId id="290" r:id="rId18"/>
    <p:sldId id="294" r:id="rId19"/>
    <p:sldId id="295" r:id="rId20"/>
    <p:sldId id="303" r:id="rId21"/>
    <p:sldId id="304" r:id="rId22"/>
    <p:sldId id="296" r:id="rId23"/>
    <p:sldId id="302" r:id="rId24"/>
    <p:sldId id="306" r:id="rId25"/>
    <p:sldId id="305" r:id="rId26"/>
    <p:sldId id="299" r:id="rId27"/>
    <p:sldId id="300" r:id="rId28"/>
    <p:sldId id="2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More DFAs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682" cy="4351338"/>
          </a:xfrm>
        </p:spPr>
        <p:txBody>
          <a:bodyPr>
            <a:normAutofit/>
          </a:bodyPr>
          <a:lstStyle/>
          <a:p>
            <a:r>
              <a:rPr lang="en-US" dirty="0"/>
              <a:t>For a use of variable v in statement n,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n: x = ... v ...</a:t>
            </a:r>
          </a:p>
          <a:p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 definitions of v that reach 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all of </a:t>
            </a:r>
            <a:r>
              <a:rPr lang="en-US" dirty="0"/>
              <a:t>the </a:t>
            </a:r>
            <a:r>
              <a:rPr lang="en-US" dirty="0" smtClean="0"/>
              <a:t>form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</a:t>
            </a:r>
            <a:r>
              <a:rPr lang="en-US" dirty="0">
                <a:latin typeface="+mj-lt"/>
              </a:rPr>
              <a:t>: v = z</a:t>
            </a:r>
            <a:r>
              <a:rPr lang="en-US" dirty="0" smtClean="0">
                <a:latin typeface="+mj-lt"/>
              </a:rPr>
              <a:t> [z is another variable]</a:t>
            </a:r>
          </a:p>
          <a:p>
            <a:r>
              <a:rPr lang="en-US" dirty="0" smtClean="0"/>
              <a:t>then </a:t>
            </a:r>
            <a:r>
              <a:rPr lang="en-US" dirty="0"/>
              <a:t>replace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use of v in n with </a:t>
            </a:r>
            <a:r>
              <a:rPr lang="en-US" dirty="0" smtClean="0"/>
              <a:t>z</a:t>
            </a:r>
            <a:endParaRPr lang="en-US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Any problem?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73343" y="1634231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x </a:t>
            </a:r>
            <a:r>
              <a:rPr lang="en-US" dirty="0">
                <a:solidFill>
                  <a:schemeClr val="tx1"/>
                </a:solidFill>
              </a:rPr>
              <a:t>= 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3: y </a:t>
            </a:r>
            <a:r>
              <a:rPr lang="en-US" dirty="0">
                <a:solidFill>
                  <a:schemeClr val="tx1"/>
                </a:solidFill>
              </a:rPr>
              <a:t>= x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4: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44461" y="3176947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3342" y="4051242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58603" y="4853338"/>
            <a:ext cx="128302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7: return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73343" y="5326589"/>
            <a:ext cx="147940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8: return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58117" y="2984441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7621078" y="3055769"/>
            <a:ext cx="1337" cy="9954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04644" y="3773178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7613045" y="4674210"/>
            <a:ext cx="8033" cy="652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58117" y="4655494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79913" y="3271545"/>
            <a:ext cx="1774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IN[5]={2,3}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IN[7]={2,3,5}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70428" y="1735912"/>
            <a:ext cx="154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IN[2]={ }</a:t>
            </a:r>
          </a:p>
          <a:p>
            <a:r>
              <a:rPr lang="en-US" sz="2400" dirty="0" smtClean="0"/>
              <a:t>IN[3]={2}</a:t>
            </a:r>
          </a:p>
          <a:p>
            <a:r>
              <a:rPr lang="en-US" sz="2400" dirty="0" smtClean="0"/>
              <a:t>IN[4]={2,3}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43112" y="4039364"/>
            <a:ext cx="1774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IN[6]={2,3,5}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IN[8]={2,3,5}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7829064" y="5538776"/>
            <a:ext cx="274934" cy="26188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696527" y="5075757"/>
            <a:ext cx="274934" cy="26188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What’s the value of these propagations?</a:t>
            </a:r>
          </a:p>
          <a:p>
            <a:pPr lvl="1"/>
            <a:r>
              <a:rPr lang="en-US" sz="2800" dirty="0" smtClean="0"/>
              <a:t>Constant propagation: less variable uses</a:t>
            </a:r>
          </a:p>
          <a:p>
            <a:pPr marL="457200" lvl="1" indent="0">
              <a:buNone/>
            </a:pPr>
            <a:r>
              <a:rPr lang="en-US" sz="2800" b="1" dirty="0" smtClean="0"/>
              <a:t>Redundant use of variables</a:t>
            </a:r>
          </a:p>
          <a:p>
            <a:pPr lvl="1"/>
            <a:r>
              <a:rPr lang="en-US" sz="2800" dirty="0" smtClean="0"/>
              <a:t>Copy propagation: less variable uses</a:t>
            </a:r>
          </a:p>
          <a:p>
            <a:pPr marL="457200" lvl="1" indent="0">
              <a:buNone/>
            </a:pPr>
            <a:r>
              <a:rPr lang="en-US" sz="2800" b="1" dirty="0"/>
              <a:t>Redundant use of </a:t>
            </a:r>
            <a:r>
              <a:rPr lang="en-US" sz="2800" b="1" dirty="0" smtClean="0"/>
              <a:t>variables</a:t>
            </a:r>
            <a:endParaRPr lang="en-US" sz="2800" dirty="0"/>
          </a:p>
          <a:p>
            <a:r>
              <a:rPr lang="en-US" sz="3200" dirty="0" smtClean="0"/>
              <a:t>Redundancy operations are the principal source of optimization in compilers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4412031" y="5420930"/>
            <a:ext cx="248750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96469" y="5416202"/>
            <a:ext cx="248750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33245" y="5416202"/>
            <a:ext cx="248750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29272" y="5416202"/>
            <a:ext cx="1780523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Front-end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4" idx="1"/>
          </p:cNvCxnSpPr>
          <p:nvPr/>
        </p:nvCxnSpPr>
        <p:spPr>
          <a:xfrm>
            <a:off x="3809795" y="5782835"/>
            <a:ext cx="602236" cy="472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 flipV="1">
            <a:off x="4660781" y="5782835"/>
            <a:ext cx="335688" cy="472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5245219" y="5782835"/>
            <a:ext cx="288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5781995" y="5782835"/>
            <a:ext cx="296412" cy="83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74726" y="5420930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 smtClean="0"/>
              <a:t>…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84263" y="5791201"/>
            <a:ext cx="296412" cy="83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76992" y="5424568"/>
            <a:ext cx="1780523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Back-end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23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 elimination: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program, we would like to know </a:t>
            </a:r>
            <a:r>
              <a:rPr lang="en-US" dirty="0" smtClean="0"/>
              <a:t>statements/instructions</a:t>
            </a:r>
          </a:p>
          <a:p>
            <a:pPr marL="0" indent="0">
              <a:buNone/>
            </a:pPr>
            <a:r>
              <a:rPr lang="en-US" dirty="0" smtClean="0"/>
              <a:t>that do not influence the program at all (i.e., dead code)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9534" y="3532865"/>
            <a:ext cx="2278022" cy="170474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y = </a:t>
            </a:r>
            <a:r>
              <a:rPr lang="is-IS" sz="3200" dirty="0" smtClean="0">
                <a:solidFill>
                  <a:schemeClr val="tx1"/>
                </a:solidFill>
              </a:rPr>
              <a:t>…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x = y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: return 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91963" y="3483013"/>
            <a:ext cx="3888352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Copy propagation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38551" y="3488855"/>
            <a:ext cx="2278022" cy="170474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y = </a:t>
            </a:r>
            <a:r>
              <a:rPr lang="is-IS" sz="3200" dirty="0" smtClean="0">
                <a:solidFill>
                  <a:schemeClr val="tx1"/>
                </a:solidFill>
              </a:rPr>
              <a:t>…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x = y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: return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82536" y="4190091"/>
            <a:ext cx="1571050" cy="40591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1371" y="5970879"/>
            <a:ext cx="27624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Any idea?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smtClean="0"/>
              <a:t>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variable is </a:t>
            </a:r>
            <a:r>
              <a:rPr lang="en-US" b="1" dirty="0">
                <a:solidFill>
                  <a:srgbClr val="FF0000"/>
                </a:solidFill>
              </a:rPr>
              <a:t>live </a:t>
            </a:r>
            <a:r>
              <a:rPr lang="en-US" b="1" dirty="0"/>
              <a:t>at a particular point in the </a:t>
            </a:r>
            <a:r>
              <a:rPr lang="en-US" b="1" dirty="0" smtClean="0"/>
              <a:t>program</a:t>
            </a:r>
            <a:br>
              <a:rPr lang="en-US" b="1" dirty="0" smtClean="0"/>
            </a:br>
            <a:r>
              <a:rPr lang="en-US" b="1" dirty="0" smtClean="0"/>
              <a:t>if </a:t>
            </a:r>
            <a:r>
              <a:rPr lang="en-US" b="1" dirty="0"/>
              <a:t>its value at </a:t>
            </a:r>
            <a:r>
              <a:rPr lang="en-US" b="1" dirty="0" smtClean="0"/>
              <a:t>that point </a:t>
            </a:r>
            <a:r>
              <a:rPr lang="en-US" b="1" dirty="0"/>
              <a:t>will be used in the future (dead, otherwise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compute liveness at a given point, we need to look into the </a:t>
            </a:r>
            <a:r>
              <a:rPr lang="en-US" dirty="0" smtClean="0"/>
              <a:t>future</a:t>
            </a:r>
          </a:p>
          <a:p>
            <a:endParaRPr lang="en-US" dirty="0" smtClean="0"/>
          </a:p>
          <a:p>
            <a:r>
              <a:rPr lang="en-US" dirty="0" smtClean="0"/>
              <a:t>How to use variable liveness information for eliminating dead-code?</a:t>
            </a:r>
          </a:p>
        </p:txBody>
      </p:sp>
    </p:spTree>
    <p:extLst>
      <p:ext uri="{BB962C8B-B14F-4D97-AF65-F5344CB8AC3E}">
        <p14:creationId xmlns:p14="http://schemas.microsoft.com/office/powerpoint/2010/main" val="37628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variable </a:t>
            </a:r>
            <a:r>
              <a:rPr lang="en-US" dirty="0" err="1" smtClean="0"/>
              <a:t>liveness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dead-code elimination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10652" y="1930009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: a =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5947" y="2697829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b = a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14334" y="3439461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2: a = a +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14334" y="4277479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3: d = b *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09630" y="5071487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return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" idx="2"/>
            <a:endCxn id="6" idx="0"/>
          </p:cNvCxnSpPr>
          <p:nvPr/>
        </p:nvCxnSpPr>
        <p:spPr>
          <a:xfrm flipH="1">
            <a:off x="5953683" y="2396208"/>
            <a:ext cx="4705" cy="3016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7" idx="0"/>
          </p:cNvCxnSpPr>
          <p:nvPr/>
        </p:nvCxnSpPr>
        <p:spPr>
          <a:xfrm>
            <a:off x="5953683" y="3164028"/>
            <a:ext cx="8387" cy="2754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8" idx="0"/>
          </p:cNvCxnSpPr>
          <p:nvPr/>
        </p:nvCxnSpPr>
        <p:spPr>
          <a:xfrm>
            <a:off x="5962070" y="3905660"/>
            <a:ext cx="0" cy="37181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37" idx="0"/>
          </p:cNvCxnSpPr>
          <p:nvPr/>
        </p:nvCxnSpPr>
        <p:spPr>
          <a:xfrm flipH="1">
            <a:off x="5957366" y="4743678"/>
            <a:ext cx="4704" cy="32780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538" y="1806977"/>
            <a:ext cx="3906889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in IN/OUT sets?</a:t>
            </a:r>
          </a:p>
          <a:p>
            <a:r>
              <a:rPr lang="en-US" sz="2800" dirty="0" smtClean="0"/>
              <a:t>IN[0]     = {}</a:t>
            </a:r>
          </a:p>
          <a:p>
            <a:r>
              <a:rPr lang="en-US" sz="2800" dirty="0" smtClean="0"/>
              <a:t>OUT[0] = {a}</a:t>
            </a:r>
          </a:p>
          <a:p>
            <a:r>
              <a:rPr lang="en-US" sz="2800" dirty="0" smtClean="0"/>
              <a:t>IN[1]     = {a}</a:t>
            </a:r>
          </a:p>
          <a:p>
            <a:r>
              <a:rPr lang="en-US" sz="2800" dirty="0" smtClean="0"/>
              <a:t>OUT[1] = {a, b}</a:t>
            </a:r>
          </a:p>
          <a:p>
            <a:r>
              <a:rPr lang="en-US" sz="2800" dirty="0" smtClean="0"/>
              <a:t>IN[2]     = {a, b}</a:t>
            </a:r>
          </a:p>
          <a:p>
            <a:r>
              <a:rPr lang="en-US" sz="2800" dirty="0" smtClean="0"/>
              <a:t>OUT[2] = {b}</a:t>
            </a:r>
          </a:p>
          <a:p>
            <a:r>
              <a:rPr lang="en-US" sz="2800" dirty="0" smtClean="0"/>
              <a:t>IN[3]     = {b}</a:t>
            </a:r>
          </a:p>
          <a:p>
            <a:r>
              <a:rPr lang="en-US" sz="2800" dirty="0" smtClean="0"/>
              <a:t>OUT[3] = {b}</a:t>
            </a:r>
          </a:p>
          <a:p>
            <a:r>
              <a:rPr lang="en-US" sz="2800" dirty="0" smtClean="0"/>
              <a:t>IN[4]     = {b}</a:t>
            </a:r>
          </a:p>
          <a:p>
            <a:r>
              <a:rPr lang="en-US" sz="2800" dirty="0" smtClean="0"/>
              <a:t>OUT[4] = {}</a:t>
            </a:r>
            <a:endParaRPr lang="en-US" sz="2800" dirty="0"/>
          </a:p>
        </p:txBody>
      </p:sp>
      <p:sp>
        <p:nvSpPr>
          <p:cNvPr id="56" name="Rounded Rectangle 55"/>
          <p:cNvSpPr/>
          <p:nvPr/>
        </p:nvSpPr>
        <p:spPr>
          <a:xfrm>
            <a:off x="4700042" y="4190091"/>
            <a:ext cx="2408958" cy="65470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13150" y="5970879"/>
            <a:ext cx="253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dead-code?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695337" y="3334251"/>
            <a:ext cx="2408958" cy="65470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020745" y="1925281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: a =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016040" y="2693101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b = a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019723" y="3495479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return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59" idx="2"/>
            <a:endCxn id="60" idx="0"/>
          </p:cNvCxnSpPr>
          <p:nvPr/>
        </p:nvCxnSpPr>
        <p:spPr>
          <a:xfrm flipH="1">
            <a:off x="8763776" y="2391480"/>
            <a:ext cx="4705" cy="3016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  <a:endCxn id="63" idx="0"/>
          </p:cNvCxnSpPr>
          <p:nvPr/>
        </p:nvCxnSpPr>
        <p:spPr>
          <a:xfrm>
            <a:off x="8763776" y="3159300"/>
            <a:ext cx="3683" cy="3361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011347" y="2701468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b = 0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018711" y="3493293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return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 animBg="1"/>
      <p:bldP spid="59" grpId="1" animBg="1"/>
      <p:bldP spid="60" grpId="0" animBg="1"/>
      <p:bldP spid="60" grpId="1" animBg="1"/>
      <p:bldP spid="63" grpId="0" animBg="1"/>
      <p:bldP spid="63" grpId="1" animBg="1"/>
      <p:bldP spid="72" grpId="0" animBg="1"/>
      <p:bldP spid="72" grpId="1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variable v is live at a given point of a program p if</a:t>
            </a:r>
          </a:p>
          <a:p>
            <a:pPr lvl="1"/>
            <a:r>
              <a:rPr lang="en-US" dirty="0" smtClean="0"/>
              <a:t>Exist a directed path from p to a use of v and</a:t>
            </a:r>
          </a:p>
          <a:p>
            <a:pPr lvl="1"/>
            <a:r>
              <a:rPr lang="en-US" dirty="0" smtClean="0"/>
              <a:t>that path does not contain any definition of v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liveness</a:t>
            </a:r>
            <a:r>
              <a:rPr lang="en-US" dirty="0" smtClean="0"/>
              <a:t> data-flow analysis forward or backward?</a:t>
            </a:r>
          </a:p>
          <a:p>
            <a:pPr lvl="1"/>
            <a:r>
              <a:rPr lang="en-US" dirty="0" err="1"/>
              <a:t>Liveness</a:t>
            </a:r>
            <a:r>
              <a:rPr lang="en-US" dirty="0"/>
              <a:t> flows backwards through the CFG</a:t>
            </a:r>
            <a:r>
              <a:rPr lang="en-US" dirty="0" smtClean="0"/>
              <a:t>, because </a:t>
            </a:r>
            <a:r>
              <a:rPr lang="en-US" dirty="0"/>
              <a:t>the behavior at future </a:t>
            </a:r>
            <a:r>
              <a:rPr lang="en-US" dirty="0" smtClean="0"/>
              <a:t>nodes determines </a:t>
            </a:r>
            <a:r>
              <a:rPr lang="en-US" dirty="0" err="1"/>
              <a:t>liveness</a:t>
            </a:r>
            <a:r>
              <a:rPr lang="en-US" dirty="0"/>
              <a:t> at a given </a:t>
            </a:r>
            <a:r>
              <a:rPr lang="en-US" dirty="0" smtClean="0"/>
              <a:t>node</a:t>
            </a:r>
          </a:p>
          <a:p>
            <a:pPr marL="0" indent="0">
              <a:buNone/>
            </a:pP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]=?                                        KILL[</a:t>
            </a:r>
            <a:r>
              <a:rPr lang="en-US" dirty="0" err="1" smtClean="0"/>
              <a:t>i</a:t>
            </a:r>
            <a:r>
              <a:rPr lang="en-US" dirty="0" smtClean="0"/>
              <a:t>]=?</a:t>
            </a:r>
          </a:p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OUT[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dirty="0" smtClean="0"/>
              <a:t>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baseline="-25000" dirty="0"/>
              <a:t>a </a:t>
            </a:r>
            <a:r>
              <a:rPr lang="en-US" baseline="-25000" dirty="0" smtClean="0"/>
              <a:t>successor </a:t>
            </a:r>
            <a:r>
              <a:rPr lang="en-US" baseline="-25000" dirty="0"/>
              <a:t>of 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0535" y="3077098"/>
            <a:ext cx="316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IN[ </a:t>
            </a:r>
            <a:r>
              <a:rPr lang="en-US" sz="2800" i="1" dirty="0"/>
              <a:t>s </a:t>
            </a:r>
            <a:r>
              <a:rPr lang="en-US" sz="2800" dirty="0"/>
              <a:t>] = </a:t>
            </a:r>
            <a:r>
              <a:rPr lang="en-US" sz="2800" i="1" dirty="0" err="1"/>
              <a:t>fs</a:t>
            </a:r>
            <a:r>
              <a:rPr lang="en-US" sz="2800" dirty="0"/>
              <a:t>( OUT[ </a:t>
            </a:r>
            <a:r>
              <a:rPr lang="en-US" sz="2800" i="1" dirty="0"/>
              <a:t>s </a:t>
            </a:r>
            <a:r>
              <a:rPr lang="en-US" sz="2800" dirty="0"/>
              <a:t>] )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9006349" y="4267200"/>
            <a:ext cx="2155153" cy="224407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: a = 5</a:t>
            </a:r>
          </a:p>
          <a:p>
            <a:r>
              <a:rPr lang="mr-IN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j: a = v + 1</a:t>
            </a:r>
          </a:p>
          <a:p>
            <a:r>
              <a:rPr lang="mr-IN" sz="2400" dirty="0" smtClean="0">
                <a:solidFill>
                  <a:schemeClr val="tx1"/>
                </a:solidFill>
              </a:rPr>
              <a:t>…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k: x = a + 1</a:t>
            </a:r>
          </a:p>
        </p:txBody>
      </p:sp>
    </p:spTree>
    <p:extLst>
      <p:ext uri="{BB962C8B-B14F-4D97-AF65-F5344CB8AC3E}">
        <p14:creationId xmlns:p14="http://schemas.microsoft.com/office/powerpoint/2010/main" val="7925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smtClean="0"/>
              <a:t>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 variable is </a:t>
            </a:r>
            <a:r>
              <a:rPr lang="en-US" b="1" dirty="0">
                <a:solidFill>
                  <a:srgbClr val="FF0000"/>
                </a:solidFill>
              </a:rPr>
              <a:t>live </a:t>
            </a:r>
            <a:r>
              <a:rPr lang="en-US" b="1" dirty="0"/>
              <a:t>at a particular point in the </a:t>
            </a:r>
            <a:r>
              <a:rPr lang="en-US" b="1" dirty="0" smtClean="0"/>
              <a:t>program</a:t>
            </a:r>
            <a:br>
              <a:rPr lang="en-US" b="1" dirty="0" smtClean="0"/>
            </a:br>
            <a:r>
              <a:rPr lang="en-US" b="1" dirty="0" smtClean="0"/>
              <a:t>if </a:t>
            </a:r>
            <a:r>
              <a:rPr lang="en-US" b="1" dirty="0"/>
              <a:t>its value at </a:t>
            </a:r>
            <a:r>
              <a:rPr lang="en-US" b="1" dirty="0" smtClean="0"/>
              <a:t>that point </a:t>
            </a:r>
            <a:r>
              <a:rPr lang="en-US" b="1" dirty="0"/>
              <a:t>will be used in the </a:t>
            </a:r>
            <a:r>
              <a:rPr lang="en-US" b="1" dirty="0" smtClean="0"/>
              <a:t>future (dead</a:t>
            </a:r>
            <a:r>
              <a:rPr lang="en-US" b="1" dirty="0"/>
              <a:t>, otherwise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Another use: register allocation</a:t>
            </a:r>
          </a:p>
          <a:p>
            <a:r>
              <a:rPr lang="en-US" dirty="0"/>
              <a:t>A program contains an unbounded number of </a:t>
            </a:r>
            <a:r>
              <a:rPr lang="en-US" dirty="0" smtClean="0"/>
              <a:t>variables</a:t>
            </a:r>
          </a:p>
          <a:p>
            <a:pPr lvl="1"/>
            <a:r>
              <a:rPr lang="en-US" sz="2800" dirty="0" smtClean="0"/>
              <a:t>Must </a:t>
            </a:r>
            <a:r>
              <a:rPr lang="en-US" sz="2800" dirty="0"/>
              <a:t>execute on a machine with a bounded number of </a:t>
            </a:r>
            <a:r>
              <a:rPr lang="en-US" sz="2800" dirty="0" smtClean="0"/>
              <a:t>registers</a:t>
            </a:r>
          </a:p>
          <a:p>
            <a:pPr lvl="1"/>
            <a:r>
              <a:rPr lang="en-US" sz="2800" dirty="0" smtClean="0"/>
              <a:t>Two </a:t>
            </a:r>
            <a:r>
              <a:rPr lang="en-US" sz="2800" dirty="0"/>
              <a:t>variables can use the same register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if </a:t>
            </a:r>
            <a:r>
              <a:rPr lang="en-US" sz="2800" dirty="0"/>
              <a:t>they are never in </a:t>
            </a:r>
            <a:r>
              <a:rPr lang="en-US" sz="2800" dirty="0" smtClean="0"/>
              <a:t>use at the same time</a:t>
            </a:r>
          </a:p>
          <a:p>
            <a:r>
              <a:rPr lang="en-US" dirty="0" smtClean="0"/>
              <a:t>EECS 322 Compiler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sub-expression elimination: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program, we would like to know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every point </a:t>
            </a:r>
            <a:r>
              <a:rPr lang="en-US" dirty="0"/>
              <a:t>in the </a:t>
            </a:r>
            <a:r>
              <a:rPr lang="en-US" dirty="0" smtClean="0"/>
              <a:t>program, </a:t>
            </a:r>
            <a:br>
              <a:rPr lang="en-US" dirty="0" smtClean="0"/>
            </a:br>
            <a:r>
              <a:rPr lang="en-US" dirty="0" smtClean="0"/>
              <a:t>which expressions are available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7363" y="3925687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  <a:r>
              <a:rPr lang="en-US" sz="3200" dirty="0" smtClean="0">
                <a:solidFill>
                  <a:schemeClr val="tx1"/>
                </a:solidFill>
              </a:rPr>
              <a:t> = x + 3</a:t>
            </a: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b = x + 3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00318" y="3718705"/>
            <a:ext cx="3888352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32712" y="3986429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  <a:r>
              <a:rPr lang="en-US" sz="3200" dirty="0" smtClean="0">
                <a:solidFill>
                  <a:schemeClr val="tx1"/>
                </a:solidFill>
              </a:rPr>
              <a:t> = x + 3</a:t>
            </a: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b = 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451"/>
          </a:xfrm>
        </p:spPr>
        <p:txBody>
          <a:bodyPr>
            <a:normAutofit/>
          </a:bodyPr>
          <a:lstStyle/>
          <a:p>
            <a:r>
              <a:rPr lang="en-US" dirty="0" smtClean="0"/>
              <a:t>Elements in data-flow sets?</a:t>
            </a:r>
          </a:p>
          <a:p>
            <a:r>
              <a:rPr lang="en-US" dirty="0" smtClean="0"/>
              <a:t>GEN and KILL?</a:t>
            </a:r>
          </a:p>
          <a:p>
            <a:r>
              <a:rPr lang="en-US" dirty="0" smtClean="0"/>
              <a:t>Forward or backward?</a:t>
            </a:r>
          </a:p>
          <a:p>
            <a:r>
              <a:rPr lang="en-US" dirty="0" smtClean="0"/>
              <a:t>IN and OUT?</a:t>
            </a:r>
          </a:p>
          <a:p>
            <a:pPr marL="0" indent="0">
              <a:buNone/>
            </a:pPr>
            <a:r>
              <a:rPr lang="en-US" dirty="0"/>
              <a:t>IN[</a:t>
            </a:r>
            <a:r>
              <a:rPr lang="en-US" i="1" dirty="0" err="1"/>
              <a:t>i</a:t>
            </a:r>
            <a:r>
              <a:rPr lang="en-US" dirty="0"/>
              <a:t>]     = </a:t>
            </a:r>
            <a:r>
              <a:rPr lang="en-US" dirty="0" smtClean="0"/>
              <a:t>∩ </a:t>
            </a:r>
            <a:r>
              <a:rPr lang="en-US" baseline="-25000" dirty="0" smtClean="0"/>
              <a:t>p a predecessor of 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OUT[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OUT[</a:t>
            </a:r>
            <a:r>
              <a:rPr lang="en-US" i="1" dirty="0" err="1"/>
              <a:t>i</a:t>
            </a:r>
            <a:r>
              <a:rPr lang="en-US" dirty="0"/>
              <a:t>] = GEN[</a:t>
            </a:r>
            <a:r>
              <a:rPr lang="en-US" i="1" dirty="0" err="1"/>
              <a:t>i</a:t>
            </a:r>
            <a:r>
              <a:rPr lang="en-US" dirty="0"/>
              <a:t>] U (IN[</a:t>
            </a:r>
            <a:r>
              <a:rPr lang="en-US" i="1" dirty="0" err="1"/>
              <a:t>i</a:t>
            </a:r>
            <a:r>
              <a:rPr lang="en-US" dirty="0"/>
              <a:t>] – KILL[</a:t>
            </a:r>
            <a:r>
              <a:rPr lang="en-US" i="1" dirty="0" err="1"/>
              <a:t>i</a:t>
            </a:r>
            <a:r>
              <a:rPr lang="en-US" dirty="0"/>
              <a:t>]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use available expressions for eliminating redundant code?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7686" y="5384086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  <a:r>
              <a:rPr lang="en-US" sz="3200" dirty="0" smtClean="0">
                <a:solidFill>
                  <a:schemeClr val="tx1"/>
                </a:solidFill>
              </a:rPr>
              <a:t> = x + 3</a:t>
            </a: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b = x + 3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25708" y="1825624"/>
            <a:ext cx="2031479" cy="97657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: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  <a:r>
              <a:rPr lang="en-US" sz="3200" dirty="0" smtClean="0">
                <a:solidFill>
                  <a:schemeClr val="tx1"/>
                </a:solidFill>
              </a:rPr>
              <a:t> = x + 3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54159" y="1825624"/>
            <a:ext cx="2031479" cy="97657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j: </a:t>
            </a:r>
            <a:r>
              <a:rPr lang="en-US" sz="3200" dirty="0">
                <a:solidFill>
                  <a:schemeClr val="tx1"/>
                </a:solidFill>
              </a:rPr>
              <a:t>z</a:t>
            </a:r>
            <a:r>
              <a:rPr lang="en-US" sz="3200" dirty="0" smtClean="0">
                <a:solidFill>
                  <a:schemeClr val="tx1"/>
                </a:solidFill>
              </a:rPr>
              <a:t> = x + 3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72501" y="3295547"/>
            <a:ext cx="2031479" cy="97657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k</a:t>
            </a:r>
            <a:r>
              <a:rPr lang="en-US" sz="3200" dirty="0" smtClean="0">
                <a:solidFill>
                  <a:schemeClr val="tx1"/>
                </a:solidFill>
              </a:rPr>
              <a:t>: </a:t>
            </a:r>
            <a:r>
              <a:rPr lang="mr-IN" sz="3200" dirty="0" smtClean="0">
                <a:solidFill>
                  <a:schemeClr val="tx1"/>
                </a:solidFill>
              </a:rPr>
              <a:t>…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67252" y="2802194"/>
            <a:ext cx="297037" cy="4487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105833" y="2824492"/>
            <a:ext cx="267028" cy="44875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 far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7169" y="1545096"/>
            <a:ext cx="3482494" cy="11784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Reaching definitions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2464" y="3033088"/>
            <a:ext cx="3487199" cy="11784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Variable </a:t>
            </a:r>
            <a:r>
              <a:rPr lang="en-US" sz="2800" dirty="0" err="1" smtClean="0">
                <a:solidFill>
                  <a:schemeClr val="tx1"/>
                </a:solidFill>
              </a:rPr>
              <a:t>liveness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7003" y="4669842"/>
            <a:ext cx="3565751" cy="11784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Available expressions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53309" y="1610565"/>
            <a:ext cx="4259632" cy="90348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Constant propagation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61695" y="2858138"/>
            <a:ext cx="4290521" cy="95222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Copy propagation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8014" y="5490036"/>
            <a:ext cx="4294203" cy="11784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Common sub-expression elimination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83174" y="4190091"/>
            <a:ext cx="4290521" cy="94167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Dead-code elimination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4359663" y="2062310"/>
            <a:ext cx="1893646" cy="720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4359663" y="2134328"/>
            <a:ext cx="1902032" cy="11999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1"/>
          </p:cNvCxnSpPr>
          <p:nvPr/>
        </p:nvCxnSpPr>
        <p:spPr>
          <a:xfrm>
            <a:off x="4359663" y="3622320"/>
            <a:ext cx="1923511" cy="10386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1"/>
          </p:cNvCxnSpPr>
          <p:nvPr/>
        </p:nvCxnSpPr>
        <p:spPr>
          <a:xfrm>
            <a:off x="4372754" y="5259074"/>
            <a:ext cx="1885260" cy="8201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6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58" y="2043067"/>
            <a:ext cx="10515600" cy="31713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Any problems with H2</a:t>
            </a:r>
            <a:r>
              <a:rPr lang="en-US" sz="5400" b="1" dirty="0" smtClean="0"/>
              <a:t>?</a:t>
            </a:r>
            <a:endParaRPr lang="en-US" sz="5400" b="1" dirty="0"/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5400" b="1" dirty="0" smtClean="0"/>
              <a:t>Today: </a:t>
            </a:r>
            <a:r>
              <a:rPr lang="en-US" sz="5400" b="1" dirty="0"/>
              <a:t>p</a:t>
            </a:r>
            <a:r>
              <a:rPr lang="en-US" sz="5400" b="1" dirty="0" smtClean="0"/>
              <a:t>oints, points, and points!</a:t>
            </a:r>
          </a:p>
        </p:txBody>
      </p:sp>
    </p:spTree>
    <p:extLst>
      <p:ext uri="{BB962C8B-B14F-4D97-AF65-F5344CB8AC3E}">
        <p14:creationId xmlns:p14="http://schemas.microsoft.com/office/powerpoint/2010/main" val="14115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516"/>
            <a:ext cx="10515600" cy="1325563"/>
          </a:xfrm>
        </p:spPr>
        <p:txBody>
          <a:bodyPr/>
          <a:lstStyle/>
          <a:p>
            <a:r>
              <a:rPr lang="en-US" dirty="0" smtClean="0"/>
              <a:t>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 smtClean="0"/>
              <a:t>d</a:t>
            </a:r>
            <a:r>
              <a:rPr lang="en-US" dirty="0" smtClean="0"/>
              <a:t> dominates node </a:t>
            </a:r>
            <a:r>
              <a:rPr lang="en-US" i="1" dirty="0" smtClean="0"/>
              <a:t>n</a:t>
            </a:r>
            <a:r>
              <a:rPr lang="en-US" dirty="0" smtClean="0"/>
              <a:t> in a graph (</a:t>
            </a:r>
            <a:r>
              <a:rPr lang="en-US" i="1" dirty="0" smtClean="0"/>
              <a:t>d </a:t>
            </a:r>
            <a:r>
              <a:rPr lang="en-US" i="1" dirty="0" err="1" smtClean="0"/>
              <a:t>dom</a:t>
            </a:r>
            <a:r>
              <a:rPr lang="en-US" i="1" dirty="0" smtClean="0"/>
              <a:t> n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if every path from the start </a:t>
            </a:r>
            <a:r>
              <a:rPr lang="en-US" dirty="0"/>
              <a:t>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 smtClean="0"/>
              <a:t>d.  </a:t>
            </a:r>
            <a:br>
              <a:rPr lang="en-US" i="1" dirty="0" smtClean="0"/>
            </a:br>
            <a:r>
              <a:rPr lang="en-US" dirty="0" smtClean="0"/>
              <a:t>Every node dominates itself.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37683" y="341836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6070" y="439569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46070" y="539083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16" idx="2"/>
            <a:endCxn id="18" idx="0"/>
          </p:cNvCxnSpPr>
          <p:nvPr/>
        </p:nvCxnSpPr>
        <p:spPr>
          <a:xfrm>
            <a:off x="2385013" y="390201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8" idx="2"/>
            <a:endCxn id="22" idx="0"/>
          </p:cNvCxnSpPr>
          <p:nvPr/>
        </p:nvCxnSpPr>
        <p:spPr>
          <a:xfrm>
            <a:off x="2393400" y="487934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6" idx="2"/>
            <a:endCxn id="22" idx="1"/>
          </p:cNvCxnSpPr>
          <p:nvPr/>
        </p:nvCxnSpPr>
        <p:spPr>
          <a:xfrm rot="5400000">
            <a:off x="1300220" y="454787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9996" y="5918503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768958" y="345292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52544" y="44957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471225" y="448262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34" idx="2"/>
            <a:endCxn id="35" idx="0"/>
          </p:cNvCxnSpPr>
          <p:nvPr/>
        </p:nvCxnSpPr>
        <p:spPr>
          <a:xfrm flipH="1">
            <a:off x="5399874" y="3936573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4" idx="2"/>
          </p:cNvCxnSpPr>
          <p:nvPr/>
        </p:nvCxnSpPr>
        <p:spPr>
          <a:xfrm>
            <a:off x="6216288" y="3936573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01825" y="3460462"/>
            <a:ext cx="28242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Dominator tree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37345" y="5395283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 ? KILL ? IN ? OUT?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94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More DFAs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Complete DFAs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Other uses of DFA</a:t>
            </a:r>
          </a:p>
        </p:txBody>
      </p:sp>
    </p:spTree>
    <p:extLst>
      <p:ext uri="{BB962C8B-B14F-4D97-AF65-F5344CB8AC3E}">
        <p14:creationId xmlns:p14="http://schemas.microsoft.com/office/powerpoint/2010/main" val="15049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>
                <a:solidFill>
                  <a:schemeClr val="accent6"/>
                </a:solidFill>
              </a:rPr>
              <a:t>function parameters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407" y="3181305"/>
            <a:ext cx="4224042" cy="31236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myFunction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int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a, </a:t>
            </a:r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int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b</a:t>
            </a:r>
            <a:r>
              <a:rPr lang="en-US" dirty="0" smtClean="0">
                <a:latin typeface="+mj-lt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if (a &gt; b){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 a = 5;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return a;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38262" y="3271753"/>
            <a:ext cx="1498144" cy="70883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1911" y="4307806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: a =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13099" y="5259840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: return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7687334" y="3980589"/>
            <a:ext cx="974577" cy="3642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868821" y="4945620"/>
            <a:ext cx="793090" cy="26427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0846" y="4179492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IN[2]    ={           }</a:t>
            </a:r>
          </a:p>
          <a:p>
            <a:r>
              <a:rPr lang="en-US" sz="2400" dirty="0" smtClean="0"/>
              <a:t>OUT[2]={2         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62532" y="3181305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IN[1]    ={           }</a:t>
            </a:r>
          </a:p>
          <a:p>
            <a:r>
              <a:rPr lang="en-US" sz="2400" dirty="0" smtClean="0"/>
              <a:t>OUT[1]={</a:t>
            </a:r>
            <a:r>
              <a:rPr lang="en-US" sz="2400" dirty="0"/>
              <a:t> </a:t>
            </a:r>
            <a:r>
              <a:rPr lang="en-US" sz="2400" dirty="0" smtClean="0"/>
              <a:t>          }</a:t>
            </a:r>
            <a:endParaRPr lang="en-US" sz="2400" dirty="0"/>
          </a:p>
        </p:txBody>
      </p:sp>
      <p:cxnSp>
        <p:nvCxnSpPr>
          <p:cNvPr id="283" name="Straight Arrow Connector 282"/>
          <p:cNvCxnSpPr>
            <a:stCxn id="4" idx="2"/>
            <a:endCxn id="6" idx="0"/>
          </p:cNvCxnSpPr>
          <p:nvPr/>
        </p:nvCxnSpPr>
        <p:spPr>
          <a:xfrm flipH="1">
            <a:off x="7660835" y="3980589"/>
            <a:ext cx="26499" cy="127925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4628798" y="5305372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IN[3] = {2            } 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357247" y="6040593"/>
            <a:ext cx="7580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CP algorithm replaces “a” with “5” in instruction 3!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838200" y="1653545"/>
            <a:ext cx="7101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let’s compute the reaching definition analysis</a:t>
            </a:r>
          </a:p>
          <a:p>
            <a:r>
              <a:rPr lang="en-US" sz="2800" dirty="0" smtClean="0"/>
              <a:t>Which information is missing?</a:t>
            </a:r>
            <a:endParaRPr lang="en-US" sz="2800" dirty="0"/>
          </a:p>
        </p:txBody>
      </p:sp>
      <p:sp>
        <p:nvSpPr>
          <p:cNvPr id="296" name="Rounded Rectangle 295"/>
          <p:cNvSpPr/>
          <p:nvPr/>
        </p:nvSpPr>
        <p:spPr>
          <a:xfrm>
            <a:off x="6932763" y="2253069"/>
            <a:ext cx="1498144" cy="70883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0a: NOP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0b: NOP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8" name="Straight Arrow Connector 297"/>
          <p:cNvCxnSpPr>
            <a:stCxn id="296" idx="2"/>
            <a:endCxn id="4" idx="0"/>
          </p:cNvCxnSpPr>
          <p:nvPr/>
        </p:nvCxnSpPr>
        <p:spPr>
          <a:xfrm>
            <a:off x="7681835" y="2961905"/>
            <a:ext cx="5499" cy="30984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744754" y="3217651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0a,0b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9744753" y="355063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0a,0b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1199931" y="4189324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0a,0b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1325919" y="453899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, 0b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5806936" y="5307465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,0a,0b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8542494" y="1460768"/>
            <a:ext cx="24929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IN[0a]      = { }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OUT[0a]  = {0a}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 smtClean="0">
                <a:solidFill>
                  <a:schemeClr val="accent6"/>
                </a:solidFill>
              </a:rPr>
              <a:t>IN[0b]      = {0a}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OUT[0b]  = {0a,0b}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938841" y="4190912"/>
            <a:ext cx="481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exploit SSA properties?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08" name="Picture 3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94" y="3447073"/>
            <a:ext cx="10058400" cy="591402"/>
          </a:xfrm>
          <a:prstGeom prst="rect">
            <a:avLst/>
          </a:prstGeom>
          <a:effectLst>
            <a:outerShdw blurRad="101600" dist="1016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80094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293" grpId="0"/>
      <p:bldP spid="294" grpId="0"/>
      <p:bldP spid="294" grpId="1"/>
      <p:bldP spid="296" grpId="0" animBg="1"/>
      <p:bldP spid="301" grpId="0"/>
      <p:bldP spid="302" grpId="0"/>
      <p:bldP spid="303" grpId="0"/>
      <p:bldP spid="304" grpId="0"/>
      <p:bldP spid="305" grpId="0"/>
      <p:bldP spid="306" grpId="0"/>
      <p:bldP spid="3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>
                <a:solidFill>
                  <a:schemeClr val="accent6"/>
                </a:solidFill>
              </a:rPr>
              <a:t>escaped variables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26" y="2612972"/>
            <a:ext cx="4292450" cy="39508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 </a:t>
            </a:r>
            <a:r>
              <a:rPr lang="en-US" dirty="0" err="1" smtClean="0">
                <a:latin typeface="+mj-lt"/>
              </a:rPr>
              <a:t>myFunction</a:t>
            </a:r>
            <a:r>
              <a:rPr lang="en-US" dirty="0" smtClean="0">
                <a:latin typeface="+mj-lt"/>
              </a:rPr>
              <a:t> (void){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int a;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int *p = f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(&amp;a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if (a &gt; b){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 a = 5;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} else 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*p = 6;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}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return a;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87666" y="2351513"/>
            <a:ext cx="2006108" cy="129638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: int 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2: int *q = &amp;a</a:t>
            </a:r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: int *p = f(q)</a:t>
            </a:r>
          </a:p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32412" y="3826024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a =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83600" y="5086961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7: return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7490720" y="3647894"/>
            <a:ext cx="1141692" cy="20515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7631336" y="4463838"/>
            <a:ext cx="1001076" cy="6231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81347" y="3697710"/>
            <a:ext cx="2116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IN[5]     </a:t>
            </a:r>
            <a:r>
              <a:rPr lang="en-US" sz="2400" smtClean="0"/>
              <a:t>={2,3   }</a:t>
            </a:r>
            <a:endParaRPr lang="en-US" sz="2400" dirty="0" smtClean="0"/>
          </a:p>
          <a:p>
            <a:r>
              <a:rPr lang="en-US" sz="2400" dirty="0" smtClean="0"/>
              <a:t>OUT[5] ={2,3,5}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2412" y="2024636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OUT[1] ={     }</a:t>
            </a:r>
          </a:p>
          <a:p>
            <a:r>
              <a:rPr lang="en-US" sz="2400" dirty="0" smtClean="0"/>
              <a:t>OUT[2] ={2   }</a:t>
            </a:r>
          </a:p>
          <a:p>
            <a:r>
              <a:rPr lang="en-US" sz="2400" dirty="0" smtClean="0"/>
              <a:t>OUT[3] ={2,3}</a:t>
            </a:r>
          </a:p>
          <a:p>
            <a:r>
              <a:rPr lang="en-US" sz="2400" dirty="0" smtClean="0"/>
              <a:t>OUT[4] ={2,3} </a:t>
            </a:r>
            <a:endParaRPr lang="en-US" sz="2400" dirty="0"/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6173910" y="3664700"/>
            <a:ext cx="1316811" cy="220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4669470" y="5096296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IN[7] = </a:t>
            </a:r>
            <a:r>
              <a:rPr lang="en-US" sz="2400" smtClean="0"/>
              <a:t>{2,3,5,6}</a:t>
            </a:r>
            <a:endParaRPr lang="en-US" sz="2400" dirty="0" smtClean="0"/>
          </a:p>
        </p:txBody>
      </p:sp>
      <p:sp>
        <p:nvSpPr>
          <p:cNvPr id="294" name="TextBox 293"/>
          <p:cNvSpPr txBox="1"/>
          <p:nvPr/>
        </p:nvSpPr>
        <p:spPr>
          <a:xfrm>
            <a:off x="4271201" y="6071442"/>
            <a:ext cx="7580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CP algorithm replaces “a” with “5” in instruction 7!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838200" y="1447057"/>
            <a:ext cx="7101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let’s compute the reaching definition analysis</a:t>
            </a:r>
          </a:p>
          <a:p>
            <a:r>
              <a:rPr lang="en-US" sz="2800" dirty="0" smtClean="0"/>
              <a:t>Which information is missing?</a:t>
            </a:r>
            <a:endParaRPr lang="en-US" sz="2800" dirty="0"/>
          </a:p>
        </p:txBody>
      </p:sp>
      <p:sp>
        <p:nvSpPr>
          <p:cNvPr id="30" name="Rounded Rectangle 29"/>
          <p:cNvSpPr/>
          <p:nvPr/>
        </p:nvSpPr>
        <p:spPr>
          <a:xfrm>
            <a:off x="4930094" y="3919324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: *p = 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27258" y="4550716"/>
            <a:ext cx="1263462" cy="4697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27920" y="3851944"/>
            <a:ext cx="2116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IN[6]     ={2,3   }</a:t>
            </a:r>
          </a:p>
          <a:p>
            <a:r>
              <a:rPr lang="en-US" sz="2400" dirty="0" smtClean="0"/>
              <a:t>OUT[6] ={2,3,6}</a:t>
            </a:r>
          </a:p>
        </p:txBody>
      </p:sp>
    </p:spTree>
    <p:extLst>
      <p:ext uri="{BB962C8B-B14F-4D97-AF65-F5344CB8AC3E}">
        <p14:creationId xmlns:p14="http://schemas.microsoft.com/office/powerpoint/2010/main" val="19556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293" grpId="0"/>
      <p:bldP spid="294" grpId="0"/>
      <p:bldP spid="294" grpId="1"/>
      <p:bldP spid="30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>
                <a:solidFill>
                  <a:schemeClr val="accent6"/>
                </a:solidFill>
              </a:rPr>
              <a:t>memory references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284" y="2075699"/>
            <a:ext cx="4292450" cy="3950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nt </a:t>
            </a:r>
            <a:r>
              <a:rPr lang="en-US" sz="3200" dirty="0" err="1" smtClean="0">
                <a:latin typeface="+mj-lt"/>
              </a:rPr>
              <a:t>myFunction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smtClean="0">
                <a:latin typeface="+mj-lt"/>
              </a:rPr>
              <a:t>void){</a:t>
            </a: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int </a:t>
            </a:r>
            <a:r>
              <a:rPr lang="en-US" sz="3200" dirty="0" smtClean="0">
                <a:latin typeface="+mj-lt"/>
              </a:rPr>
              <a:t>a;</a:t>
            </a: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int *p = f</a:t>
            </a: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en-US" sz="32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 </a:t>
            </a: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a = *p;</a:t>
            </a:r>
            <a:endParaRPr lang="en-US" sz="3200" dirty="0" smtClean="0">
              <a:solidFill>
                <a:schemeClr val="accent6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 </a:t>
            </a:r>
            <a:r>
              <a:rPr lang="en-US" sz="3200" dirty="0" smtClean="0">
                <a:latin typeface="+mj-lt"/>
              </a:rPr>
              <a:t>return a;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}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47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More DFAs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Complete DFAs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Other uses of DFA</a:t>
            </a:r>
          </a:p>
        </p:txBody>
      </p:sp>
    </p:spTree>
    <p:extLst>
      <p:ext uri="{BB962C8B-B14F-4D97-AF65-F5344CB8AC3E}">
        <p14:creationId xmlns:p14="http://schemas.microsoft.com/office/powerpoint/2010/main" val="10747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software bugs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9755" y="1690688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20873" y="3233404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x=5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9754" y="4107699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35015" y="4909795"/>
            <a:ext cx="128302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: return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9755" y="5383046"/>
            <a:ext cx="147940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: return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4529" y="3040898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1897490" y="3112226"/>
            <a:ext cx="1337" cy="9954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81056" y="3829635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1889457" y="4730667"/>
            <a:ext cx="8033" cy="652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34529" y="4711951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80828" y="1502086"/>
            <a:ext cx="61729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“x” can be undefined at instruction 7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Can we build a tool to analyze the code</a:t>
            </a:r>
            <a:br>
              <a:rPr lang="en-US" sz="2800" dirty="0" smtClean="0"/>
            </a:br>
            <a:r>
              <a:rPr lang="en-US" sz="2800" dirty="0" smtClean="0"/>
              <a:t>and notify a developer about this bug?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Let’s define precisely the problem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Conservativeness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What are the data flow values?</a:t>
            </a: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GEN[</a:t>
            </a:r>
            <a:r>
              <a:rPr lang="en-US" sz="2800" dirty="0" err="1" smtClean="0"/>
              <a:t>i</a:t>
            </a:r>
            <a:r>
              <a:rPr lang="en-US" sz="2800" dirty="0" smtClean="0"/>
              <a:t>] = 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KILL[</a:t>
            </a:r>
            <a:r>
              <a:rPr lang="en-US" sz="2800" dirty="0" err="1" smtClean="0"/>
              <a:t>i</a:t>
            </a:r>
            <a:r>
              <a:rPr lang="en-US" sz="2800" dirty="0" smtClean="0"/>
              <a:t>] = 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IN[</a:t>
            </a:r>
            <a:r>
              <a:rPr lang="en-US" sz="2800" dirty="0" err="1" smtClean="0"/>
              <a:t>i</a:t>
            </a:r>
            <a:r>
              <a:rPr lang="en-US" sz="2800" dirty="0" smtClean="0"/>
              <a:t>] and OUT[</a:t>
            </a:r>
            <a:r>
              <a:rPr lang="en-US" sz="2800" dirty="0" err="1" smtClean="0"/>
              <a:t>i</a:t>
            </a:r>
            <a:r>
              <a:rPr lang="en-US" sz="2800" dirty="0" smtClean="0"/>
              <a:t>] ?</a:t>
            </a:r>
          </a:p>
        </p:txBody>
      </p:sp>
    </p:spTree>
    <p:extLst>
      <p:ext uri="{BB962C8B-B14F-4D97-AF65-F5344CB8AC3E}">
        <p14:creationId xmlns:p14="http://schemas.microsoft.com/office/powerpoint/2010/main" val="2402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software bugs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9755" y="1690688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int 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2: call f(&amp;x)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20873" y="3233404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x=5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68495" y="4179742"/>
            <a:ext cx="147940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: return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4529" y="3040898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1897490" y="3112226"/>
            <a:ext cx="1337" cy="9954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47899" y="3829635"/>
            <a:ext cx="401051" cy="3501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80828" y="1502086"/>
            <a:ext cx="53951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What about now</a:t>
            </a:r>
            <a:r>
              <a:rPr lang="en-US" sz="2800" dirty="0" smtClean="0"/>
              <a:t>?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Let’s define precisely the problem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Conservativeness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What </a:t>
            </a:r>
            <a:r>
              <a:rPr lang="en-US" sz="2800" dirty="0" smtClean="0"/>
              <a:t>are the data flow values?</a:t>
            </a: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GEN[</a:t>
            </a:r>
            <a:r>
              <a:rPr lang="en-US" sz="2800" dirty="0" err="1" smtClean="0"/>
              <a:t>i</a:t>
            </a:r>
            <a:r>
              <a:rPr lang="en-US" sz="2800" dirty="0" smtClean="0"/>
              <a:t>] = 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KILL[</a:t>
            </a:r>
            <a:r>
              <a:rPr lang="en-US" sz="2800" dirty="0" err="1" smtClean="0"/>
              <a:t>i</a:t>
            </a:r>
            <a:r>
              <a:rPr lang="en-US" sz="2800" dirty="0" smtClean="0"/>
              <a:t>] = 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IN[</a:t>
            </a:r>
            <a:r>
              <a:rPr lang="en-US" sz="2800" dirty="0" err="1" smtClean="0"/>
              <a:t>i</a:t>
            </a:r>
            <a:r>
              <a:rPr lang="en-US" sz="2800" dirty="0" smtClean="0"/>
              <a:t>] and OUT[</a:t>
            </a:r>
            <a:r>
              <a:rPr lang="en-US" sz="2800" dirty="0" err="1" smtClean="0"/>
              <a:t>i</a:t>
            </a:r>
            <a:r>
              <a:rPr lang="en-US" sz="2800" dirty="0" smtClean="0"/>
              <a:t>] ?</a:t>
            </a:r>
          </a:p>
        </p:txBody>
      </p:sp>
    </p:spTree>
    <p:extLst>
      <p:ext uri="{BB962C8B-B14F-4D97-AF65-F5344CB8AC3E}">
        <p14:creationId xmlns:p14="http://schemas.microsoft.com/office/powerpoint/2010/main" val="123429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analysis: 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Correctness: is the answer ALWAYS correct?</a:t>
            </a:r>
          </a:p>
          <a:p>
            <a:r>
              <a:rPr lang="en-US" sz="3200" dirty="0" smtClean="0"/>
              <a:t>Meaning: what is exactly the meaning of the answer?</a:t>
            </a:r>
          </a:p>
          <a:p>
            <a:r>
              <a:rPr lang="en-US" sz="3200" dirty="0" smtClean="0"/>
              <a:t>Precision: how good is the answer?</a:t>
            </a:r>
          </a:p>
          <a:p>
            <a:r>
              <a:rPr lang="en-US" sz="3200" dirty="0" smtClean="0"/>
              <a:t>Convergence:</a:t>
            </a:r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ill the analysis ALWAYS terminate?</a:t>
            </a:r>
          </a:p>
          <a:p>
            <a:pPr lvl="1"/>
            <a:r>
              <a:rPr lang="en-US" sz="2800" dirty="0" smtClean="0"/>
              <a:t>Under </a:t>
            </a:r>
            <a:r>
              <a:rPr lang="en-US" sz="2800" dirty="0"/>
              <a:t>what conditions does the iterative algorithm </a:t>
            </a:r>
            <a:r>
              <a:rPr lang="en-US" sz="2800" dirty="0" smtClean="0"/>
              <a:t>converge</a:t>
            </a:r>
            <a:r>
              <a:rPr lang="en-US" sz="2800" dirty="0"/>
              <a:t>? </a:t>
            </a:r>
            <a:endParaRPr lang="en-US" sz="2800" dirty="0" smtClean="0"/>
          </a:p>
          <a:p>
            <a:r>
              <a:rPr lang="en-US" sz="3200" dirty="0" smtClean="0"/>
              <a:t>Speed: how long does it take to converge in the worst case?</a:t>
            </a:r>
            <a:endParaRPr lang="en-US" sz="3200" dirty="0"/>
          </a:p>
        </p:txBody>
      </p:sp>
      <p:pic>
        <p:nvPicPr>
          <p:cNvPr id="6" name="Picture 5" descr="to_be_continu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67" y="5541777"/>
            <a:ext cx="267051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DFAs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Complete DFAs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Other uses of DFA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program, we would like to </a:t>
            </a:r>
            <a:r>
              <a:rPr lang="en-US" dirty="0" smtClean="0"/>
              <a:t>know</a:t>
            </a:r>
            <a:br>
              <a:rPr lang="en-US" dirty="0" smtClean="0"/>
            </a:br>
            <a:r>
              <a:rPr lang="en-US" dirty="0" smtClean="0"/>
              <a:t>for every point </a:t>
            </a:r>
            <a:r>
              <a:rPr lang="en-US" dirty="0"/>
              <a:t>in </a:t>
            </a:r>
            <a:r>
              <a:rPr lang="en-US" dirty="0" smtClean="0"/>
              <a:t>that program, </a:t>
            </a:r>
            <a:br>
              <a:rPr lang="en-US" dirty="0" smtClean="0"/>
            </a:br>
            <a:r>
              <a:rPr lang="en-US" dirty="0" smtClean="0"/>
              <a:t>which variables </a:t>
            </a:r>
            <a:r>
              <a:rPr lang="en-US" dirty="0"/>
              <a:t>have constant values, and which do not.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say </a:t>
            </a:r>
            <a:r>
              <a:rPr lang="en-US" dirty="0"/>
              <a:t>that a variable has a constant value at a </a:t>
            </a:r>
            <a:r>
              <a:rPr lang="en-US" dirty="0" smtClean="0"/>
              <a:t>certain point </a:t>
            </a:r>
            <a:r>
              <a:rPr lang="en-US" dirty="0"/>
              <a:t>if every execution that reaches that point, </a:t>
            </a:r>
            <a:r>
              <a:rPr lang="en-US" dirty="0" smtClean="0"/>
              <a:t>gives that </a:t>
            </a:r>
            <a:r>
              <a:rPr lang="en-US" dirty="0"/>
              <a:t>variable the same constant </a:t>
            </a:r>
            <a:r>
              <a:rPr lang="en-US" dirty="0" smtClean="0"/>
              <a:t>value.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1899" y="4802987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: N = N + 1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: Z = x + 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definition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Reaching definition data-flow analysis computes IN[</a:t>
            </a:r>
            <a:r>
              <a:rPr lang="en-US" dirty="0" err="1" smtClean="0"/>
              <a:t>i</a:t>
            </a:r>
            <a:r>
              <a:rPr lang="en-US" dirty="0" smtClean="0"/>
              <a:t>] and OUT[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for every instruction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(OUT[</a:t>
            </a:r>
            <a:r>
              <a:rPr lang="en-US" dirty="0" err="1" smtClean="0"/>
              <a:t>i</a:t>
            </a:r>
            <a:r>
              <a:rPr lang="en-US" dirty="0" smtClean="0"/>
              <a:t>]) includes definitions that reach </a:t>
            </a:r>
            <a:br>
              <a:rPr lang="en-US" dirty="0" smtClean="0"/>
            </a:br>
            <a:r>
              <a:rPr lang="en-US" dirty="0" smtClean="0"/>
              <a:t>just before (just after) instruction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IN/OUT set contains a mapping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every variable </a:t>
            </a:r>
            <a:r>
              <a:rPr lang="en-US" dirty="0"/>
              <a:t>in the program to a </a:t>
            </a:r>
            <a:r>
              <a:rPr lang="en-US" dirty="0" smtClean="0"/>
              <a:t>“value”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682" cy="4351338"/>
          </a:xfrm>
        </p:spPr>
        <p:txBody>
          <a:bodyPr>
            <a:normAutofit/>
          </a:bodyPr>
          <a:lstStyle/>
          <a:p>
            <a:r>
              <a:rPr lang="en-US" dirty="0"/>
              <a:t>For a use of variable v in statement n,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n: x = ... v ...</a:t>
            </a:r>
          </a:p>
          <a:p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 definitions of v that reach 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all of </a:t>
            </a:r>
            <a:r>
              <a:rPr lang="en-US" dirty="0"/>
              <a:t>the </a:t>
            </a:r>
            <a:r>
              <a:rPr lang="en-US" dirty="0" smtClean="0"/>
              <a:t>form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</a:t>
            </a:r>
            <a:r>
              <a:rPr lang="en-US" dirty="0">
                <a:latin typeface="+mj-lt"/>
              </a:rPr>
              <a:t>: v = c [c a constant</a:t>
            </a:r>
            <a:r>
              <a:rPr lang="en-US" dirty="0" smtClean="0">
                <a:latin typeface="+mj-lt"/>
              </a:rPr>
              <a:t>]</a:t>
            </a:r>
          </a:p>
          <a:p>
            <a:r>
              <a:rPr lang="en-US" dirty="0" smtClean="0"/>
              <a:t>then </a:t>
            </a:r>
            <a:r>
              <a:rPr lang="en-US" dirty="0"/>
              <a:t>replace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use of v in n with c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Any problem?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73343" y="1634231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4: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44461" y="3176947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3342" y="4051242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58603" y="4853338"/>
            <a:ext cx="128302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7: return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73343" y="5326589"/>
            <a:ext cx="147940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8: return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58117" y="2984441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7621078" y="3055769"/>
            <a:ext cx="1337" cy="9954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04644" y="3773178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7613045" y="4674210"/>
            <a:ext cx="8033" cy="652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58117" y="4655494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79913" y="3271545"/>
            <a:ext cx="1774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IN[5]={2,3}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IN[7]={2,3,5}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70428" y="1735912"/>
            <a:ext cx="154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IN[2]={ }</a:t>
            </a:r>
          </a:p>
          <a:p>
            <a:r>
              <a:rPr lang="en-US" sz="2400" dirty="0" smtClean="0"/>
              <a:t>IN[3]={2}</a:t>
            </a:r>
          </a:p>
          <a:p>
            <a:r>
              <a:rPr lang="en-US" sz="2400" dirty="0" smtClean="0"/>
              <a:t>IN[4]={2,3}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43112" y="4039364"/>
            <a:ext cx="1774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IN[6]={2,3,5}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IN[8]={2,3,5}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30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29537" y="2134327"/>
            <a:ext cx="768995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about in</a:t>
            </a:r>
          </a:p>
          <a:p>
            <a:r>
              <a:rPr lang="en-US" sz="2800" dirty="0" smtClean="0"/>
              <a:t>The CAT language?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 smtClean="0">
                <a:latin typeface="+mj-lt"/>
              </a:rPr>
              <a:t>CATData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CAT_create_signed_value</a:t>
            </a:r>
            <a:r>
              <a:rPr lang="en-US" sz="2800" dirty="0" smtClean="0">
                <a:latin typeface="+mj-lt"/>
              </a:rPr>
              <a:t>  (</a:t>
            </a:r>
            <a:r>
              <a:rPr lang="en-US" sz="2800" dirty="0">
                <a:latin typeface="+mj-lt"/>
              </a:rPr>
              <a:t>int64_t value);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 problem?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32284" y="1660419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4: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03402" y="3203135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x=5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32283" y="4077430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17544" y="4879526"/>
            <a:ext cx="128302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7: return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32284" y="5352777"/>
            <a:ext cx="147940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8: return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17058" y="3010629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4680019" y="3081957"/>
            <a:ext cx="1337" cy="9954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3585" y="3799366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4671986" y="4700398"/>
            <a:ext cx="8033" cy="652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7058" y="4681682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8854" y="3297733"/>
            <a:ext cx="1544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IN[5]={3}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IN[7]={3,5}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29370" y="2141827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IN[3]={}</a:t>
            </a:r>
          </a:p>
          <a:p>
            <a:r>
              <a:rPr lang="en-US" sz="2400" dirty="0" smtClean="0"/>
              <a:t>IN[4]={3}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4948" y="4065552"/>
            <a:ext cx="1544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IN[6]={3,5}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IN[8]={3,5}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70085" y="1595551"/>
            <a:ext cx="5168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Better solutions?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New analysis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Customize reaching definitions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90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/>
      <p:bldP spid="1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propagation: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9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program, we would like to know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every point </a:t>
            </a:r>
            <a:r>
              <a:rPr lang="en-US" dirty="0"/>
              <a:t>in the </a:t>
            </a:r>
            <a:r>
              <a:rPr lang="en-US" dirty="0" smtClean="0"/>
              <a:t>program, </a:t>
            </a:r>
            <a:br>
              <a:rPr lang="en-US" dirty="0" smtClean="0"/>
            </a:br>
            <a:r>
              <a:rPr lang="en-US" dirty="0" smtClean="0"/>
              <a:t>if a variable contains always the same value of another one.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1575" y="3650712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x = y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2: a = 5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: b = x + 3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27623" y="3509201"/>
            <a:ext cx="3888352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Copy propagation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46922" y="3659077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x = y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2: a = 5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: b = y + 3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9597" y="5775157"/>
            <a:ext cx="49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Any idea how to implement it?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definition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Reaching definition data-flow analysis computes IN[</a:t>
            </a:r>
            <a:r>
              <a:rPr lang="en-US" dirty="0" err="1" smtClean="0"/>
              <a:t>i</a:t>
            </a:r>
            <a:r>
              <a:rPr lang="en-US" dirty="0" smtClean="0"/>
              <a:t>] and OUT[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for every instruction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(OUT[</a:t>
            </a:r>
            <a:r>
              <a:rPr lang="en-US" dirty="0" err="1" smtClean="0"/>
              <a:t>i</a:t>
            </a:r>
            <a:r>
              <a:rPr lang="en-US" dirty="0" smtClean="0"/>
              <a:t>]) includes definitions that reach </a:t>
            </a:r>
            <a:br>
              <a:rPr lang="en-US" dirty="0" smtClean="0"/>
            </a:br>
            <a:r>
              <a:rPr lang="en-US" dirty="0" smtClean="0"/>
              <a:t>just before (just after) instruction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IN/OUT set contains a mapping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every variable </a:t>
            </a:r>
            <a:r>
              <a:rPr lang="en-US" dirty="0"/>
              <a:t>in the program to a </a:t>
            </a:r>
            <a:r>
              <a:rPr lang="en-US" dirty="0" smtClean="0"/>
              <a:t>“value”;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1503</Words>
  <Application>Microsoft Macintosh PowerPoint</Application>
  <PresentationFormat>Widescreen</PresentationFormat>
  <Paragraphs>361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                      More DFAs</vt:lpstr>
      <vt:lpstr>PowerPoint Presentation</vt:lpstr>
      <vt:lpstr>Outline</vt:lpstr>
      <vt:lpstr>Constant propagation: problem definition</vt:lpstr>
      <vt:lpstr>Reaching definition summary</vt:lpstr>
      <vt:lpstr>Constant propagation</vt:lpstr>
      <vt:lpstr>Constant propagation problem?</vt:lpstr>
      <vt:lpstr>Copy propagation: problem definition</vt:lpstr>
      <vt:lpstr>Reaching definition summary</vt:lpstr>
      <vt:lpstr>Copy propagation</vt:lpstr>
      <vt:lpstr>Thinking about what we have done</vt:lpstr>
      <vt:lpstr>Dead code elimination: problem definition</vt:lpstr>
      <vt:lpstr>Liveness analysis</vt:lpstr>
      <vt:lpstr>Example of variable liveness  and dead-code elimination</vt:lpstr>
      <vt:lpstr>Liveness analysis</vt:lpstr>
      <vt:lpstr>Liveness analysis</vt:lpstr>
      <vt:lpstr>Common sub-expression elimination: problem definition</vt:lpstr>
      <vt:lpstr>Available expressions</vt:lpstr>
      <vt:lpstr>So far …</vt:lpstr>
      <vt:lpstr>Dominators</vt:lpstr>
      <vt:lpstr>Outline</vt:lpstr>
      <vt:lpstr>What about function parameters?</vt:lpstr>
      <vt:lpstr>What about escaped variables?</vt:lpstr>
      <vt:lpstr>What about memory references?</vt:lpstr>
      <vt:lpstr>Outline</vt:lpstr>
      <vt:lpstr>Identifying software bugs</vt:lpstr>
      <vt:lpstr>Identifying software bugs (2)</vt:lpstr>
      <vt:lpstr>Data-flow analysis: food for thought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726</cp:revision>
  <dcterms:created xsi:type="dcterms:W3CDTF">2015-09-25T19:17:27Z</dcterms:created>
  <dcterms:modified xsi:type="dcterms:W3CDTF">2016-10-11T18:53:17Z</dcterms:modified>
</cp:coreProperties>
</file>