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2" r:id="rId10"/>
    <p:sldId id="320" r:id="rId11"/>
    <p:sldId id="321" r:id="rId12"/>
    <p:sldId id="323" r:id="rId13"/>
    <p:sldId id="259" r:id="rId14"/>
    <p:sldId id="258" r:id="rId15"/>
    <p:sldId id="260" r:id="rId16"/>
    <p:sldId id="262" r:id="rId17"/>
    <p:sldId id="261" r:id="rId18"/>
    <p:sldId id="264" r:id="rId19"/>
    <p:sldId id="265" r:id="rId20"/>
    <p:sldId id="266" r:id="rId21"/>
    <p:sldId id="268" r:id="rId22"/>
    <p:sldId id="267" r:id="rId23"/>
    <p:sldId id="275" r:id="rId24"/>
    <p:sldId id="277" r:id="rId25"/>
    <p:sldId id="269" r:id="rId26"/>
    <p:sldId id="270" r:id="rId27"/>
    <p:sldId id="276" r:id="rId28"/>
    <p:sldId id="271" r:id="rId29"/>
    <p:sldId id="272" r:id="rId30"/>
    <p:sldId id="302" r:id="rId31"/>
    <p:sldId id="274" r:id="rId32"/>
    <p:sldId id="278" r:id="rId33"/>
    <p:sldId id="273" r:id="rId34"/>
    <p:sldId id="279" r:id="rId35"/>
    <p:sldId id="280" r:id="rId36"/>
    <p:sldId id="286" r:id="rId37"/>
    <p:sldId id="287" r:id="rId38"/>
    <p:sldId id="288" r:id="rId39"/>
    <p:sldId id="289" r:id="rId40"/>
    <p:sldId id="291" r:id="rId41"/>
    <p:sldId id="290" r:id="rId42"/>
    <p:sldId id="292" r:id="rId43"/>
    <p:sldId id="293" r:id="rId44"/>
    <p:sldId id="297" r:id="rId45"/>
    <p:sldId id="281" r:id="rId46"/>
    <p:sldId id="326" r:id="rId47"/>
    <p:sldId id="327" r:id="rId48"/>
    <p:sldId id="294" r:id="rId49"/>
    <p:sldId id="284" r:id="rId50"/>
    <p:sldId id="295" r:id="rId51"/>
    <p:sldId id="296" r:id="rId52"/>
    <p:sldId id="298" r:id="rId53"/>
    <p:sldId id="299" r:id="rId54"/>
    <p:sldId id="283" r:id="rId55"/>
    <p:sldId id="300" r:id="rId56"/>
    <p:sldId id="324" r:id="rId57"/>
    <p:sldId id="325" r:id="rId58"/>
    <p:sldId id="282" r:id="rId59"/>
    <p:sldId id="301" r:id="rId60"/>
    <p:sldId id="303" r:id="rId61"/>
    <p:sldId id="304" r:id="rId62"/>
    <p:sldId id="305" r:id="rId63"/>
    <p:sldId id="306" r:id="rId64"/>
    <p:sldId id="307" r:id="rId65"/>
    <p:sldId id="308" r:id="rId66"/>
    <p:sldId id="310" r:id="rId67"/>
    <p:sldId id="311" r:id="rId68"/>
    <p:sldId id="309" r:id="rId69"/>
    <p:sldId id="31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9" autoAdjust="0"/>
    <p:restoredTop sz="94660"/>
  </p:normalViewPr>
  <p:slideViewPr>
    <p:cSldViewPr snapToGrid="0">
      <p:cViewPr varScale="1">
        <p:scale>
          <a:sx n="226" d="100"/>
          <a:sy n="226" d="100"/>
        </p:scale>
        <p:origin x="31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7420-D2F8-2447-8ED6-F57C3A88750E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90F8-605C-BC47-BCCD-B5F71848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75804"/>
            <a:ext cx="12192000" cy="102646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0" y="224853"/>
            <a:ext cx="11514239" cy="63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0"/>
            <a:ext cx="6760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1 point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969"/>
          </a:xfrm>
        </p:spPr>
        <p:txBody>
          <a:bodyPr>
            <a:normAutofit/>
          </a:bodyPr>
          <a:lstStyle/>
          <a:p>
            <a:r>
              <a:rPr lang="en-US" dirty="0"/>
              <a:t>how to find out the time spent by each LLVM pass </a:t>
            </a:r>
            <a:r>
              <a:rPr lang="en-US" dirty="0" smtClean="0"/>
              <a:t>invoked?</a:t>
            </a:r>
          </a:p>
          <a:p>
            <a:pPr lvl="1"/>
            <a:r>
              <a:rPr lang="en-US" sz="2800" dirty="0"/>
              <a:t>opt -</a:t>
            </a:r>
            <a:r>
              <a:rPr lang="en-US" sz="2800" dirty="0" smtClean="0"/>
              <a:t>time-passes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How can we find the actual sequence of passes </a:t>
            </a:r>
            <a:br>
              <a:rPr lang="en-US" dirty="0" smtClean="0"/>
            </a:br>
            <a:r>
              <a:rPr lang="en-US" dirty="0" smtClean="0"/>
              <a:t>invoked? (including their dependencies) </a:t>
            </a:r>
          </a:p>
          <a:p>
            <a:pPr lvl="1"/>
            <a:r>
              <a:rPr lang="en-US" sz="2800" dirty="0" smtClean="0"/>
              <a:t>opt </a:t>
            </a:r>
            <a:r>
              <a:rPr lang="en-US" sz="2800" dirty="0"/>
              <a:t>--</a:t>
            </a:r>
            <a:r>
              <a:rPr lang="en-US" sz="2800" dirty="0" smtClean="0"/>
              <a:t>debug-pass=Structure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/>
              <a:t>how to print the CFG</a:t>
            </a:r>
            <a:r>
              <a:rPr lang="en-US" dirty="0" smtClean="0"/>
              <a:t>?</a:t>
            </a:r>
          </a:p>
          <a:p>
            <a:pPr lvl="1"/>
            <a:r>
              <a:rPr lang="en-US" sz="2800" dirty="0"/>
              <a:t>opt -</a:t>
            </a:r>
            <a:r>
              <a:rPr lang="en-US" sz="2800" dirty="0" smtClean="0"/>
              <a:t>view-</a:t>
            </a:r>
            <a:r>
              <a:rPr lang="en-US" sz="2800" dirty="0" err="1" smtClean="0"/>
              <a:t>cfg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/>
              <a:t>what "</a:t>
            </a:r>
            <a:r>
              <a:rPr lang="en-US" dirty="0" err="1"/>
              <a:t>llc</a:t>
            </a:r>
            <a:r>
              <a:rPr lang="en-US" dirty="0"/>
              <a:t> -march=</a:t>
            </a:r>
            <a:r>
              <a:rPr lang="en-US" dirty="0" err="1"/>
              <a:t>cpp</a:t>
            </a:r>
            <a:r>
              <a:rPr lang="en-US" dirty="0"/>
              <a:t> &lt;</a:t>
            </a:r>
            <a:r>
              <a:rPr lang="en-US" dirty="0" err="1"/>
              <a:t>bitcode</a:t>
            </a:r>
            <a:r>
              <a:rPr lang="en-US" dirty="0"/>
              <a:t>&gt;.</a:t>
            </a:r>
            <a:r>
              <a:rPr lang="en-US" dirty="0" err="1"/>
              <a:t>bc</a:t>
            </a:r>
            <a:r>
              <a:rPr lang="en-US" dirty="0"/>
              <a:t> -o </a:t>
            </a:r>
            <a:r>
              <a:rPr lang="en-US" dirty="0" err="1"/>
              <a:t>output.cpp</a:t>
            </a:r>
            <a:r>
              <a:rPr lang="en-US" dirty="0"/>
              <a:t>" does?</a:t>
            </a:r>
          </a:p>
        </p:txBody>
      </p:sp>
    </p:spTree>
    <p:extLst>
      <p:ext uri="{BB962C8B-B14F-4D97-AF65-F5344CB8AC3E}">
        <p14:creationId xmlns:p14="http://schemas.microsoft.com/office/powerpoint/2010/main" val="8168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Dependencies: 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transformations are designed </a:t>
            </a:r>
            <a:br>
              <a:rPr lang="en-US" dirty="0" smtClean="0"/>
            </a:br>
            <a:r>
              <a:rPr lang="en-US" dirty="0" smtClean="0"/>
              <a:t>to preserve the “semantics” of the code given as input</a:t>
            </a:r>
          </a:p>
          <a:p>
            <a:pPr lvl="1"/>
            <a:r>
              <a:rPr lang="en-US" dirty="0" smtClean="0"/>
              <a:t>What is the “semantics” of a program?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we satisfy all dependences in the code, </a:t>
            </a:r>
            <a:br>
              <a:rPr lang="en-US" dirty="0" smtClean="0"/>
            </a:br>
            <a:r>
              <a:rPr lang="en-US" dirty="0" smtClean="0"/>
              <a:t>then we will preserve I =&gt; 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919" y="3263412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1: </a:t>
            </a:r>
            <a:r>
              <a:rPr lang="en-US" sz="2400" dirty="0" err="1"/>
              <a:t>varX</a:t>
            </a:r>
            <a:r>
              <a:rPr lang="en-US" sz="2400" dirty="0"/>
              <a:t> = par1 + 1</a:t>
            </a:r>
          </a:p>
          <a:p>
            <a:r>
              <a:rPr lang="en-US" sz="2400" dirty="0"/>
              <a:t>2: </a:t>
            </a:r>
            <a:r>
              <a:rPr lang="en-US" sz="2400" dirty="0" err="1"/>
              <a:t>varY</a:t>
            </a:r>
            <a:r>
              <a:rPr lang="en-US" sz="2400" dirty="0"/>
              <a:t> = par2 + par1</a:t>
            </a:r>
          </a:p>
          <a:p>
            <a:r>
              <a:rPr lang="en-US" sz="2400" dirty="0"/>
              <a:t>3: </a:t>
            </a:r>
            <a:r>
              <a:rPr lang="en-US" sz="2400" dirty="0" err="1"/>
              <a:t>varZ</a:t>
            </a:r>
            <a:r>
              <a:rPr lang="en-US" sz="2400" dirty="0"/>
              <a:t> = </a:t>
            </a:r>
            <a:r>
              <a:rPr lang="en-US" sz="2400" dirty="0" err="1" smtClean="0"/>
              <a:t>varY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varX</a:t>
            </a:r>
            <a:endParaRPr lang="en-US" sz="2400" dirty="0"/>
          </a:p>
          <a:p>
            <a:r>
              <a:rPr lang="en-US" sz="2400" dirty="0"/>
              <a:t>4: print(</a:t>
            </a:r>
            <a:r>
              <a:rPr lang="en-US" sz="2400" dirty="0" err="1"/>
              <a:t>varZ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87489" y="3264417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4: print(</a:t>
            </a:r>
            <a:r>
              <a:rPr lang="en-US" sz="2400" dirty="0" err="1" smtClean="0"/>
              <a:t>varZ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: </a:t>
            </a:r>
            <a:r>
              <a:rPr lang="en-US" sz="2400" dirty="0" err="1"/>
              <a:t>varX</a:t>
            </a:r>
            <a:r>
              <a:rPr lang="en-US" sz="2400" dirty="0"/>
              <a:t> = par1 + 1</a:t>
            </a:r>
          </a:p>
          <a:p>
            <a:r>
              <a:rPr lang="en-US" sz="2400" dirty="0"/>
              <a:t>2: </a:t>
            </a:r>
            <a:r>
              <a:rPr lang="en-US" sz="2400" dirty="0" err="1"/>
              <a:t>varY</a:t>
            </a:r>
            <a:r>
              <a:rPr lang="en-US" sz="2400" dirty="0"/>
              <a:t> = par2 + par1</a:t>
            </a:r>
          </a:p>
          <a:p>
            <a:r>
              <a:rPr lang="en-US" sz="2400" dirty="0"/>
              <a:t>3: </a:t>
            </a:r>
            <a:r>
              <a:rPr lang="en-US" sz="2400" dirty="0" err="1"/>
              <a:t>varZ</a:t>
            </a:r>
            <a:r>
              <a:rPr lang="en-US" sz="2400" dirty="0"/>
              <a:t> = </a:t>
            </a:r>
            <a:r>
              <a:rPr lang="en-US" sz="2400" dirty="0" err="1"/>
              <a:t>varX</a:t>
            </a:r>
            <a:r>
              <a:rPr lang="en-US" sz="2400" dirty="0"/>
              <a:t> + </a:t>
            </a:r>
            <a:r>
              <a:rPr lang="en-US" sz="2400" dirty="0" err="1" smtClean="0"/>
              <a:t>varY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99340" y="3265421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: </a:t>
            </a:r>
            <a:r>
              <a:rPr lang="en-US" sz="2400" dirty="0" err="1"/>
              <a:t>varY</a:t>
            </a:r>
            <a:r>
              <a:rPr lang="en-US" sz="2400" dirty="0"/>
              <a:t> = par2 + </a:t>
            </a:r>
            <a:r>
              <a:rPr lang="en-US" sz="2400" dirty="0" smtClean="0"/>
              <a:t>par1</a:t>
            </a:r>
          </a:p>
          <a:p>
            <a:r>
              <a:rPr lang="en-US" sz="2400" dirty="0" smtClean="0"/>
              <a:t>1: </a:t>
            </a:r>
            <a:r>
              <a:rPr lang="en-US" sz="2400" dirty="0" err="1"/>
              <a:t>varX</a:t>
            </a:r>
            <a:r>
              <a:rPr lang="en-US" sz="2400" dirty="0"/>
              <a:t> = par1 + 1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: </a:t>
            </a:r>
            <a:r>
              <a:rPr lang="en-US" sz="2400" dirty="0" err="1"/>
              <a:t>varZ</a:t>
            </a:r>
            <a:r>
              <a:rPr lang="en-US" sz="2400" dirty="0"/>
              <a:t> = </a:t>
            </a:r>
            <a:r>
              <a:rPr lang="en-US" sz="2400" dirty="0" err="1"/>
              <a:t>varX</a:t>
            </a:r>
            <a:r>
              <a:rPr lang="en-US" sz="2400" dirty="0"/>
              <a:t> + </a:t>
            </a:r>
            <a:r>
              <a:rPr lang="en-US" sz="2400" dirty="0" err="1" smtClean="0"/>
              <a:t>varY</a:t>
            </a:r>
            <a:endParaRPr lang="en-US" sz="2400" dirty="0" smtClean="0"/>
          </a:p>
          <a:p>
            <a:r>
              <a:rPr lang="en-US" sz="2400" dirty="0"/>
              <a:t>4: print(</a:t>
            </a:r>
            <a:r>
              <a:rPr lang="en-US" sz="2400" dirty="0" err="1"/>
              <a:t>varZ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84621" y="3112016"/>
            <a:ext cx="3212792" cy="1926085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84785" y="5206319"/>
            <a:ext cx="2439030" cy="43736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Right Arrow 13"/>
          <p:cNvSpPr/>
          <p:nvPr/>
        </p:nvSpPr>
        <p:spPr>
          <a:xfrm flipH="1">
            <a:off x="3481926" y="3440038"/>
            <a:ext cx="470979" cy="841086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571911" y="3818528"/>
            <a:ext cx="379482" cy="42895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571910" y="4255893"/>
            <a:ext cx="395293" cy="454186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7174" y="5158868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13" name="Curved Right Arrow 12"/>
          <p:cNvSpPr/>
          <p:nvPr/>
        </p:nvSpPr>
        <p:spPr>
          <a:xfrm>
            <a:off x="8511374" y="5377892"/>
            <a:ext cx="379482" cy="858382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8532308" y="6176440"/>
            <a:ext cx="358545" cy="42895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11377845" y="5773659"/>
            <a:ext cx="386393" cy="42895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3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Control dependencies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/>
              <a:t>D</a:t>
            </a:r>
            <a:r>
              <a:rPr lang="en-US" sz="3600" dirty="0" smtClean="0"/>
              <a:t>ata dependencies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Memory alias analysis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Dependence: C will be executed depending on B</a:t>
            </a:r>
          </a:p>
          <a:p>
            <a:endParaRPr lang="en-US" dirty="0"/>
          </a:p>
          <a:p>
            <a:r>
              <a:rPr lang="en-US" dirty="0" smtClean="0"/>
              <a:t>How to identify C?</a:t>
            </a:r>
            <a:br>
              <a:rPr lang="en-US" dirty="0" smtClean="0"/>
            </a:br>
            <a:r>
              <a:rPr lang="en-US" dirty="0" smtClean="0"/>
              <a:t>(automatically)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89494" y="2610371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5" name="Curved Right Arrow 4"/>
          <p:cNvSpPr/>
          <p:nvPr/>
        </p:nvSpPr>
        <p:spPr>
          <a:xfrm flipH="1">
            <a:off x="7469491" y="3246581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the </a:t>
            </a:r>
            <a:r>
              <a:rPr lang="en-US" dirty="0"/>
              <a:t>start 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/>
              <a:t>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132604" y="4611045"/>
            <a:ext cx="46334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 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20032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604" y="5624119"/>
            <a:ext cx="7369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Are dominators </a:t>
            </a:r>
            <a:r>
              <a:rPr lang="en-US" sz="2400" b="1" smtClean="0">
                <a:solidFill>
                  <a:srgbClr val="FF0000"/>
                </a:solidFill>
              </a:rPr>
              <a:t>useful to identify</a:t>
            </a:r>
            <a:br>
              <a:rPr lang="en-US" sz="2400" b="1" smtClean="0">
                <a:solidFill>
                  <a:srgbClr val="FF0000"/>
                </a:solidFill>
              </a:rPr>
            </a:br>
            <a:r>
              <a:rPr lang="en-US" sz="2400" b="1" smtClean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control dependence between C and B?</a:t>
            </a:r>
          </a:p>
        </p:txBody>
      </p:sp>
    </p:spTree>
    <p:extLst>
      <p:ext uri="{BB962C8B-B14F-4D97-AF65-F5344CB8AC3E}">
        <p14:creationId xmlns:p14="http://schemas.microsoft.com/office/powerpoint/2010/main" val="33533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Assumption: </a:t>
            </a:r>
            <a:r>
              <a:rPr lang="en-US" dirty="0" smtClean="0"/>
              <a:t>Single exit node in CFG</a:t>
            </a:r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post-dominates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</a:t>
            </a:r>
            <a:r>
              <a:rPr lang="en-US" i="1" dirty="0" smtClean="0"/>
              <a:t>n</a:t>
            </a:r>
            <a:r>
              <a:rPr lang="en-US" dirty="0" smtClean="0"/>
              <a:t> to the exit node </a:t>
            </a:r>
            <a:r>
              <a:rPr lang="en-US" dirty="0"/>
              <a:t>goes through </a:t>
            </a:r>
            <a:r>
              <a:rPr lang="en-US" i="1" dirty="0"/>
              <a:t>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063" y="4580623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20032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52382" y="3293092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6063" y="5626687"/>
            <a:ext cx="58067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can we identify C and B with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post-dominator tree and the CFG?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B determines whether C executes or not</a:t>
            </a:r>
          </a:p>
        </p:txBody>
      </p:sp>
    </p:spTree>
    <p:extLst>
      <p:ext uri="{BB962C8B-B14F-4D97-AF65-F5344CB8AC3E}">
        <p14:creationId xmlns:p14="http://schemas.microsoft.com/office/powerpoint/2010/main" val="13097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in our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i="1" dirty="0"/>
              <a:t>C</a:t>
            </a:r>
            <a:r>
              <a:rPr lang="en-US" dirty="0" smtClean="0"/>
              <a:t> is control-dependent on </a:t>
            </a:r>
            <a:r>
              <a:rPr lang="en-US" i="1" dirty="0" smtClean="0"/>
              <a:t>B</a:t>
            </a:r>
            <a:r>
              <a:rPr lang="en-US" dirty="0" smtClean="0"/>
              <a:t> because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is the successor of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 is not post-dominated by 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063" y="4580623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20032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698905" y="3260951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9578" y="5657672"/>
            <a:ext cx="58067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can we identify C and B with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post-dominator tree and the CFG?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B determines whether C executes or not</a:t>
            </a:r>
          </a:p>
        </p:txBody>
      </p:sp>
    </p:spTree>
    <p:extLst>
      <p:ext uri="{BB962C8B-B14F-4D97-AF65-F5344CB8AC3E}">
        <p14:creationId xmlns:p14="http://schemas.microsoft.com/office/powerpoint/2010/main" val="33738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node </a:t>
            </a:r>
            <a:r>
              <a:rPr lang="en-US" i="1" dirty="0"/>
              <a:t>X</a:t>
            </a:r>
            <a:r>
              <a:rPr lang="en-US" dirty="0" smtClean="0"/>
              <a:t> is control-dependent on another node </a:t>
            </a:r>
            <a:r>
              <a:rPr lang="en-US" i="1" dirty="0"/>
              <a:t>Y</a:t>
            </a:r>
            <a:r>
              <a:rPr lang="en-US" dirty="0" smtClean="0"/>
              <a:t> if and only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path from X to Y such that</a:t>
            </a:r>
            <a:br>
              <a:rPr lang="en-US" dirty="0" smtClean="0"/>
            </a:br>
            <a:r>
              <a:rPr lang="en-US" dirty="0" smtClean="0"/>
              <a:t>every node in that path other than X and Y is post-dominated by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dirty="0" smtClean="0"/>
              <a:t> is not post-dominated by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063" y="4580623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32746" y="3625069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your H2 code </a:t>
            </a:r>
            <a:r>
              <a:rPr lang="mr-IN" dirty="0" smtClean="0"/>
              <a:t>…</a:t>
            </a:r>
            <a:r>
              <a:rPr lang="en-US" dirty="0" smtClean="0"/>
              <a:t> (GEN/KILL 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Problem 1: API identification</a:t>
            </a:r>
          </a:p>
          <a:p>
            <a:pPr lvl="1"/>
            <a:r>
              <a:rPr lang="en-US" sz="2800" dirty="0" smtClean="0"/>
              <a:t>Checking if the name of a callee starts with “CAT” and </a:t>
            </a:r>
            <a:br>
              <a:rPr lang="en-US" sz="2800" dirty="0" smtClean="0"/>
            </a:br>
            <a:r>
              <a:rPr lang="en-US" sz="2800" dirty="0" smtClean="0"/>
              <a:t>has 3 parameters</a:t>
            </a:r>
            <a:br>
              <a:rPr lang="en-US" sz="2800" dirty="0" smtClean="0"/>
            </a:br>
            <a:r>
              <a:rPr lang="en-US" sz="2800" dirty="0" smtClean="0"/>
              <a:t>isn’t enough to conclude it is part of the CAT API</a:t>
            </a:r>
          </a:p>
          <a:p>
            <a:r>
              <a:rPr lang="en-US" dirty="0" smtClean="0"/>
              <a:t>Problem 2: complexity O</a:t>
            </a:r>
          </a:p>
          <a:p>
            <a:pPr lvl="1"/>
            <a:r>
              <a:rPr lang="en-US" sz="2800" dirty="0" smtClean="0"/>
              <a:t>Common solution adopted in your assignment</a:t>
            </a:r>
          </a:p>
          <a:p>
            <a:pPr lvl="1"/>
            <a:r>
              <a:rPr lang="en-US" sz="2800" dirty="0" smtClean="0"/>
              <a:t>GEN[</a:t>
            </a:r>
            <a:r>
              <a:rPr lang="en-US" sz="2800" dirty="0" err="1" smtClean="0"/>
              <a:t>i</a:t>
            </a:r>
            <a:r>
              <a:rPr lang="en-US" sz="2800" dirty="0" smtClean="0"/>
              <a:t>] = {</a:t>
            </a:r>
            <a:r>
              <a:rPr lang="en-US" sz="2800" dirty="0" err="1" smtClean="0"/>
              <a:t>i</a:t>
            </a:r>
            <a:r>
              <a:rPr lang="en-US" sz="2800" dirty="0" smtClean="0"/>
              <a:t>}                    or { }</a:t>
            </a:r>
          </a:p>
          <a:p>
            <a:pPr lvl="1"/>
            <a:r>
              <a:rPr lang="en-US" sz="2800" dirty="0" smtClean="0"/>
              <a:t>KILL[</a:t>
            </a:r>
            <a:r>
              <a:rPr lang="en-US" sz="2800" dirty="0" err="1" smtClean="0"/>
              <a:t>i</a:t>
            </a:r>
            <a:r>
              <a:rPr lang="en-US" sz="2800" dirty="0" smtClean="0"/>
              <a:t>]  = </a:t>
            </a:r>
            <a:r>
              <a:rPr lang="en-US" sz="2800" dirty="0" err="1" smtClean="0"/>
              <a:t>defs</a:t>
            </a:r>
            <a:r>
              <a:rPr lang="en-US" sz="2800" dirty="0" smtClean="0"/>
              <a:t>(t) </a:t>
            </a:r>
            <a:r>
              <a:rPr lang="mr-IN" sz="2800" dirty="0" smtClean="0"/>
              <a:t>–</a:t>
            </a:r>
            <a:r>
              <a:rPr lang="en-US" sz="2800" dirty="0" smtClean="0"/>
              <a:t> {</a:t>
            </a:r>
            <a:r>
              <a:rPr lang="en-US" sz="2800" dirty="0" err="1" smtClean="0"/>
              <a:t>i</a:t>
            </a:r>
            <a:r>
              <a:rPr lang="en-US" sz="2800" dirty="0" smtClean="0"/>
              <a:t>}    or { }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What is the complexity for computing GEN and KILL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for all instructions?</a:t>
            </a:r>
          </a:p>
        </p:txBody>
      </p:sp>
    </p:spTree>
    <p:extLst>
      <p:ext uri="{BB962C8B-B14F-4D97-AF65-F5344CB8AC3E}">
        <p14:creationId xmlns:p14="http://schemas.microsoft.com/office/powerpoint/2010/main" val="19082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Post-dominators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46789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1843631" y="4484894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514696" y="4389175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600436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74813" y="5440009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938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C2:  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96609" y="471642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1843631" y="5200079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60420" y="485397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28" name="Straight Arrow Connector 27"/>
          <p:cNvCxnSpPr>
            <a:stCxn id="30" idx="2"/>
            <a:endCxn id="27" idx="0"/>
          </p:cNvCxnSpPr>
          <p:nvPr/>
        </p:nvCxnSpPr>
        <p:spPr>
          <a:xfrm>
            <a:off x="4407441" y="4508361"/>
            <a:ext cx="309" cy="345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Assumption: </a:t>
            </a:r>
            <a:r>
              <a:rPr lang="en-US" dirty="0" smtClean="0"/>
              <a:t>Single exit node in CFG</a:t>
            </a:r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post-dominates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</a:t>
            </a:r>
            <a:r>
              <a:rPr lang="en-US" i="1" dirty="0" smtClean="0"/>
              <a:t>n</a:t>
            </a:r>
            <a:r>
              <a:rPr lang="en-US" dirty="0" smtClean="0"/>
              <a:t> to the exit node </a:t>
            </a:r>
            <a:r>
              <a:rPr lang="en-US" dirty="0"/>
              <a:t>goes through </a:t>
            </a:r>
            <a:r>
              <a:rPr lang="en-US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3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29" grpId="0" animBg="1"/>
      <p:bldP spid="30" grpId="0" animBg="1"/>
      <p:bldP spid="31" grpId="0" animBg="1"/>
      <p:bldP spid="34" grpId="0"/>
      <p:bldP spid="35" grpId="0"/>
      <p:bldP spid="21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node </a:t>
            </a:r>
            <a:r>
              <a:rPr lang="en-US" i="1" dirty="0"/>
              <a:t>X</a:t>
            </a:r>
            <a:r>
              <a:rPr lang="en-US" dirty="0" smtClean="0"/>
              <a:t> is control-dependent on another node </a:t>
            </a:r>
            <a:r>
              <a:rPr lang="en-US" i="1" dirty="0"/>
              <a:t>Y</a:t>
            </a:r>
            <a:r>
              <a:rPr lang="en-US" dirty="0" smtClean="0"/>
              <a:t> if and only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path from X to Y such that</a:t>
            </a:r>
            <a:br>
              <a:rPr lang="en-US" dirty="0" smtClean="0"/>
            </a:br>
            <a:r>
              <a:rPr lang="en-US" dirty="0" smtClean="0"/>
              <a:t>every node in that path other than X and Y is post-dominated by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dirty="0" smtClean="0"/>
              <a:t> is not post-dominated by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46789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1843631" y="4484894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514696" y="4389175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600436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74813" y="5440009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938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C2:  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32746" y="3625069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10737628" y="3640575"/>
            <a:ext cx="768060" cy="838895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96609" y="471642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1843631" y="5200079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60420" y="485397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28" name="Straight Arrow Connector 27"/>
          <p:cNvCxnSpPr>
            <a:stCxn id="30" idx="2"/>
            <a:endCxn id="27" idx="0"/>
          </p:cNvCxnSpPr>
          <p:nvPr/>
        </p:nvCxnSpPr>
        <p:spPr>
          <a:xfrm>
            <a:off x="4407441" y="4508361"/>
            <a:ext cx="309" cy="345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graph (CDG)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(N, E) where </a:t>
            </a:r>
          </a:p>
          <a:p>
            <a:pPr lvl="1"/>
            <a:r>
              <a:rPr lang="en-US" dirty="0" smtClean="0"/>
              <a:t>N are basic blocks</a:t>
            </a:r>
          </a:p>
          <a:p>
            <a:pPr lvl="1"/>
            <a:r>
              <a:rPr lang="en-US" dirty="0" smtClean="0"/>
              <a:t>Exist an edge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in E</a:t>
            </a:r>
            <a:r>
              <a:rPr lang="en-US" dirty="0" smtClean="0"/>
              <a:t> if and only if y is control dependent on x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16163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13895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6056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835244" y="3645287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1843631" y="4622612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2"/>
            <a:endCxn id="6" idx="1"/>
          </p:cNvCxnSpPr>
          <p:nvPr/>
        </p:nvCxnSpPr>
        <p:spPr>
          <a:xfrm rot="5400000">
            <a:off x="514696" y="4526893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316" y="6142087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96609" y="485414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 flipH="1">
            <a:off x="1843631" y="5337797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5342604" y="314571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38952" y="413069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41748" y="314908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5186282" y="3629367"/>
            <a:ext cx="603652" cy="5013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1" idx="0"/>
          </p:cNvCxnSpPr>
          <p:nvPr/>
        </p:nvCxnSpPr>
        <p:spPr>
          <a:xfrm>
            <a:off x="5789934" y="3629367"/>
            <a:ext cx="567180" cy="497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9757" y="4643276"/>
            <a:ext cx="914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CDG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09784" y="412669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1971" y="5209571"/>
            <a:ext cx="5859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use of CDG:</a:t>
            </a:r>
          </a:p>
          <a:p>
            <a:r>
              <a:rPr lang="en-US" sz="2400" b="1" dirty="0" smtClean="0"/>
              <a:t>Sequential program: </a:t>
            </a:r>
            <a:r>
              <a:rPr lang="en-US" sz="2400" dirty="0" smtClean="0"/>
              <a:t>fixed order of execution</a:t>
            </a:r>
          </a:p>
          <a:p>
            <a:r>
              <a:rPr lang="en-US" sz="2400" b="1" dirty="0" smtClean="0"/>
              <a:t>Goal:</a:t>
            </a:r>
            <a:r>
              <a:rPr lang="en-US" sz="2400" dirty="0" smtClean="0"/>
              <a:t> remove unnecessary order</a:t>
            </a:r>
          </a:p>
          <a:p>
            <a:r>
              <a:rPr lang="en-US" sz="2400" dirty="0" smtClean="0"/>
              <a:t>Useful for parallelism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6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 animBg="1"/>
      <p:bldP spid="14" grpId="0" animBg="1"/>
      <p:bldP spid="15" grpId="0" animBg="1"/>
      <p:bldP spid="16" grpId="0" animBg="1"/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parallelism</a:t>
            </a:r>
            <a:endParaRPr lang="en-US" dirty="0"/>
          </a:p>
        </p:txBody>
      </p:sp>
      <p:pic>
        <p:nvPicPr>
          <p:cNvPr id="4" name="Picture 3" descr="parallelism_CD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65" y="1394381"/>
            <a:ext cx="8912740" cy="50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graph: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node </a:t>
            </a:r>
            <a:r>
              <a:rPr lang="en-US" i="1" dirty="0"/>
              <a:t>X</a:t>
            </a:r>
            <a:r>
              <a:rPr lang="en-US" dirty="0" smtClean="0"/>
              <a:t> is control-dependent on another node </a:t>
            </a:r>
            <a:r>
              <a:rPr lang="en-US" i="1" dirty="0"/>
              <a:t>Y</a:t>
            </a:r>
            <a:r>
              <a:rPr lang="en-US" dirty="0" smtClean="0"/>
              <a:t> if and only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path from X to Y such that</a:t>
            </a:r>
            <a:br>
              <a:rPr lang="en-US" dirty="0" smtClean="0"/>
            </a:br>
            <a:r>
              <a:rPr lang="en-US" dirty="0" smtClean="0"/>
              <a:t>every node in that path other than X and Y is post-dominated by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dirty="0" smtClean="0"/>
              <a:t> is not post-dominated by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46789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1843631" y="4484894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514696" y="4389175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600436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74813" y="5440009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96609" y="471642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1843631" y="5200079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60420" y="485397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28" name="Straight Arrow Connector 27"/>
          <p:cNvCxnSpPr>
            <a:stCxn id="30" idx="2"/>
            <a:endCxn id="27" idx="0"/>
          </p:cNvCxnSpPr>
          <p:nvPr/>
        </p:nvCxnSpPr>
        <p:spPr>
          <a:xfrm>
            <a:off x="4407441" y="4508361"/>
            <a:ext cx="309" cy="345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6873" y="5597437"/>
            <a:ext cx="161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idea?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221706" y="29746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245587" y="401739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764268" y="40043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39" name="Straight Arrow Connector 38"/>
          <p:cNvCxnSpPr>
            <a:stCxn id="25" idx="2"/>
            <a:endCxn id="26" idx="0"/>
          </p:cNvCxnSpPr>
          <p:nvPr/>
        </p:nvCxnSpPr>
        <p:spPr>
          <a:xfrm flipH="1">
            <a:off x="7692917" y="3458256"/>
            <a:ext cx="976119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  <a:endCxn id="38" idx="0"/>
          </p:cNvCxnSpPr>
          <p:nvPr/>
        </p:nvCxnSpPr>
        <p:spPr>
          <a:xfrm>
            <a:off x="8669036" y="3458256"/>
            <a:ext cx="542562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7238302" y="296056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60727" y="4650937"/>
            <a:ext cx="914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CDG</a:t>
            </a:r>
            <a:endParaRPr lang="en-US" sz="3200" dirty="0"/>
          </a:p>
        </p:txBody>
      </p:sp>
      <p:sp>
        <p:nvSpPr>
          <p:cNvPr id="9" name="Up Arrow 8"/>
          <p:cNvSpPr/>
          <p:nvPr/>
        </p:nvSpPr>
        <p:spPr>
          <a:xfrm>
            <a:off x="3566535" y="2981244"/>
            <a:ext cx="326996" cy="2372826"/>
          </a:xfrm>
          <a:prstGeom prst="up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962275" y="2958724"/>
            <a:ext cx="1060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(B,C)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(B,C2)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02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02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7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Control dependencies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/>
              <a:t>D</a:t>
            </a:r>
            <a:r>
              <a:rPr lang="en-US" sz="3600" dirty="0" smtClean="0"/>
              <a:t>ata dependencies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Memory alias analysis</a:t>
            </a:r>
          </a:p>
        </p:txBody>
      </p:sp>
    </p:spTree>
    <p:extLst>
      <p:ext uri="{BB962C8B-B14F-4D97-AF65-F5344CB8AC3E}">
        <p14:creationId xmlns:p14="http://schemas.microsoft.com/office/powerpoint/2010/main" val="26809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858"/>
            <a:ext cx="10515600" cy="486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types of data </a:t>
            </a:r>
            <a:r>
              <a:rPr lang="en-US" dirty="0" smtClean="0"/>
              <a:t>dependence (assuming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Flow (True) dependence : read-after-write</a:t>
            </a:r>
          </a:p>
          <a:p>
            <a:pPr marL="0" indent="0">
              <a:buNone/>
            </a:pPr>
            <a:r>
              <a:rPr lang="en-US" sz="2400" dirty="0" smtClean="0"/>
              <a:t>    a </a:t>
            </a:r>
            <a:r>
              <a:rPr lang="en-US" sz="2400" dirty="0"/>
              <a:t>= c * 10;</a:t>
            </a:r>
          </a:p>
          <a:p>
            <a:pPr marL="0" indent="0">
              <a:buNone/>
            </a:pPr>
            <a:r>
              <a:rPr lang="en-US" sz="2400" dirty="0"/>
              <a:t>    b = 2 * a + c;</a:t>
            </a:r>
          </a:p>
          <a:p>
            <a:r>
              <a:rPr lang="en-US" dirty="0"/>
              <a:t>Anti Dependency: write-after-read</a:t>
            </a:r>
          </a:p>
          <a:p>
            <a:pPr marL="0" indent="0">
              <a:buNone/>
            </a:pPr>
            <a:r>
              <a:rPr lang="en-US" sz="2400" dirty="0" smtClean="0"/>
              <a:t>    a </a:t>
            </a:r>
            <a:r>
              <a:rPr lang="en-US" sz="2400" dirty="0"/>
              <a:t>= b* 4+ c;</a:t>
            </a:r>
          </a:p>
          <a:p>
            <a:pPr marL="0" indent="0">
              <a:buNone/>
            </a:pPr>
            <a:r>
              <a:rPr lang="en-US" sz="2400" dirty="0"/>
              <a:t>    c = b + 40;</a:t>
            </a:r>
          </a:p>
          <a:p>
            <a:r>
              <a:rPr lang="en-US" dirty="0"/>
              <a:t>Output Dependence: write-after-write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a </a:t>
            </a:r>
            <a:r>
              <a:rPr lang="en-US" sz="2400" dirty="0"/>
              <a:t>= b *c ;</a:t>
            </a:r>
          </a:p>
          <a:p>
            <a:pPr marL="0" indent="0">
              <a:buNone/>
            </a:pPr>
            <a:r>
              <a:rPr lang="en-US" sz="2400" dirty="0"/>
              <a:t>    a = b + c + 10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69436" y="2861405"/>
            <a:ext cx="742097" cy="30603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308232" y="4338013"/>
            <a:ext cx="1155223" cy="24482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15883" y="5799319"/>
            <a:ext cx="7042" cy="30541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constraints on parallelism that </a:t>
            </a:r>
            <a:r>
              <a:rPr lang="en-US" dirty="0" smtClean="0"/>
              <a:t>must be </a:t>
            </a:r>
            <a:r>
              <a:rPr lang="en-US" dirty="0"/>
              <a:t>satisfied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satisfied </a:t>
            </a:r>
            <a:r>
              <a:rPr lang="en-US" dirty="0"/>
              <a:t>to have correct program</a:t>
            </a:r>
          </a:p>
          <a:p>
            <a:pPr lvl="1"/>
            <a:r>
              <a:rPr lang="en-US" dirty="0" smtClean="0"/>
              <a:t>How can we satisfy data dependencies? 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order that does not violate </a:t>
            </a:r>
            <a:r>
              <a:rPr lang="en-US" dirty="0" smtClean="0"/>
              <a:t>these dependencies </a:t>
            </a:r>
            <a:r>
              <a:rPr lang="en-US" dirty="0"/>
              <a:t>is correct!</a:t>
            </a:r>
          </a:p>
        </p:txBody>
      </p:sp>
    </p:spTree>
    <p:extLst>
      <p:ext uri="{BB962C8B-B14F-4D97-AF65-F5344CB8AC3E}">
        <p14:creationId xmlns:p14="http://schemas.microsoft.com/office/powerpoint/2010/main" val="218234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 graph (DDG)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(N, E) where </a:t>
            </a:r>
          </a:p>
          <a:p>
            <a:pPr lvl="1"/>
            <a:r>
              <a:rPr lang="en-US" dirty="0" smtClean="0"/>
              <a:t>N are instructions</a:t>
            </a:r>
          </a:p>
          <a:p>
            <a:pPr lvl="1"/>
            <a:r>
              <a:rPr lang="en-US" dirty="0" smtClean="0"/>
              <a:t>Exist an edge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in E</a:t>
            </a:r>
            <a:r>
              <a:rPr lang="en-US" dirty="0" smtClean="0"/>
              <a:t> if and only if y is data dependent on x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0149" y="3506002"/>
            <a:ext cx="54774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Differences between CDG and DDG?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Granularity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Structure vs. content</a:t>
            </a:r>
          </a:p>
        </p:txBody>
      </p:sp>
    </p:spTree>
    <p:extLst>
      <p:ext uri="{BB962C8B-B14F-4D97-AF65-F5344CB8AC3E}">
        <p14:creationId xmlns:p14="http://schemas.microsoft.com/office/powerpoint/2010/main" val="28000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2089" y="183750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9602" y="279961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7662" y="50572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356932" y="2321157"/>
            <a:ext cx="782487" cy="4784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1356932" y="3283271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3422" y="565452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09910" y="35148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>
            <a:off x="1357240" y="3998456"/>
            <a:ext cx="767752" cy="105875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17" idx="0"/>
          </p:cNvCxnSpPr>
          <p:nvPr/>
        </p:nvCxnSpPr>
        <p:spPr>
          <a:xfrm>
            <a:off x="2139419" y="2321157"/>
            <a:ext cx="891132" cy="49426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2583221" y="281541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7" idx="2"/>
            <a:endCxn id="6" idx="0"/>
          </p:cNvCxnSpPr>
          <p:nvPr/>
        </p:nvCxnSpPr>
        <p:spPr>
          <a:xfrm flipH="1">
            <a:off x="2124992" y="3299072"/>
            <a:ext cx="905559" cy="17581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5000386" y="181498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A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020169" y="27847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780634" y="18176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</a:t>
            </a:r>
            <a:endParaRPr lang="en-US" dirty="0" smtClean="0">
              <a:latin typeface="+mj-lt"/>
            </a:endParaRPr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flipH="1">
            <a:off x="4467499" y="2298637"/>
            <a:ext cx="980217" cy="48606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42" idx="0"/>
          </p:cNvCxnSpPr>
          <p:nvPr/>
        </p:nvCxnSpPr>
        <p:spPr>
          <a:xfrm>
            <a:off x="5447716" y="2298637"/>
            <a:ext cx="16299" cy="48636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9856" y="4301097"/>
            <a:ext cx="914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CDG</a:t>
            </a:r>
            <a:endParaRPr lang="en-US" sz="3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016685" y="278499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44" name="Straight Arrow Connector 43"/>
          <p:cNvCxnSpPr>
            <a:stCxn id="36" idx="2"/>
            <a:endCxn id="45" idx="0"/>
          </p:cNvCxnSpPr>
          <p:nvPr/>
        </p:nvCxnSpPr>
        <p:spPr>
          <a:xfrm>
            <a:off x="5447716" y="2298637"/>
            <a:ext cx="1005178" cy="4866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6005564" y="278529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0255440" y="182288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A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8628848" y="181153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9442537" y="333141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</a:t>
            </a:r>
            <a:endParaRPr lang="en-US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05901" y="3814659"/>
            <a:ext cx="9484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DG</a:t>
            </a:r>
            <a:endParaRPr lang="en-US" sz="3200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629156" y="25267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10249235" y="24965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70" name="Straight Arrow Connector 69"/>
          <p:cNvCxnSpPr>
            <a:stCxn id="58" idx="2"/>
            <a:endCxn id="54" idx="0"/>
          </p:cNvCxnSpPr>
          <p:nvPr/>
        </p:nvCxnSpPr>
        <p:spPr>
          <a:xfrm>
            <a:off x="9076486" y="3010369"/>
            <a:ext cx="813381" cy="32104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01136" y="5247597"/>
            <a:ext cx="6194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executions that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preserve the original semantics of the program?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B C E                       A D E  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C B E                       A E D             A C E 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1" grpId="0"/>
      <p:bldP spid="42" grpId="0" animBg="1"/>
      <p:bldP spid="45" grpId="0" animBg="1"/>
      <p:bldP spid="52" grpId="0" animBg="1"/>
      <p:bldP spid="53" grpId="0" animBg="1"/>
      <p:bldP spid="54" grpId="0" animBg="1"/>
      <p:bldP spid="57" grpId="0"/>
      <p:bldP spid="58" grpId="0" animBg="1"/>
      <p:bldP spid="60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" y="145389"/>
            <a:ext cx="40259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" y="1457530"/>
            <a:ext cx="12122081" cy="715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0" y="2435267"/>
            <a:ext cx="9026580" cy="40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 analysis and others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6248" y="2804030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95319" y="3439049"/>
            <a:ext cx="1025971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235861" y="3439295"/>
            <a:ext cx="520152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57193" y="2806339"/>
            <a:ext cx="2247715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Code transformation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702026">
            <a:off x="4776228" y="4728163"/>
            <a:ext cx="1002960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94138" y="4765603"/>
            <a:ext cx="2247715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Code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19047" y="4765603"/>
            <a:ext cx="2247715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Code transformation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80397" y="5490922"/>
            <a:ext cx="520152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(Variable) Data dependencies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Any idea?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(Memory) Data dependencies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dependencies are computed by </a:t>
            </a:r>
            <a:r>
              <a:rPr lang="en-US" dirty="0" err="1" smtClean="0">
                <a:latin typeface="+mj-lt"/>
              </a:rPr>
              <a:t>DependenceAnalysis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/>
              <a:t>To get the output of the data dependence analysis: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check if inst2 depends on data generated by inst1:</a:t>
            </a:r>
            <a:endParaRPr lang="en-US" dirty="0"/>
          </a:p>
        </p:txBody>
      </p:sp>
      <p:pic>
        <p:nvPicPr>
          <p:cNvPr id="4" name="Picture 3" descr="dep_inclu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0" y="2325954"/>
            <a:ext cx="4660900" cy="292100"/>
          </a:xfrm>
          <a:prstGeom prst="rect">
            <a:avLst/>
          </a:prstGeom>
        </p:spPr>
      </p:pic>
      <p:pic>
        <p:nvPicPr>
          <p:cNvPr id="5" name="Picture 4" descr="dep_decla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80" y="2746090"/>
            <a:ext cx="6032500" cy="1016000"/>
          </a:xfrm>
          <a:prstGeom prst="rect">
            <a:avLst/>
          </a:prstGeom>
        </p:spPr>
      </p:pic>
      <p:pic>
        <p:nvPicPr>
          <p:cNvPr id="6" name="Picture 5" descr="dep_fet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94" y="4414134"/>
            <a:ext cx="6756400" cy="1028700"/>
          </a:xfrm>
          <a:prstGeom prst="rect">
            <a:avLst/>
          </a:prstGeom>
        </p:spPr>
      </p:pic>
      <p:pic>
        <p:nvPicPr>
          <p:cNvPr id="7" name="Picture 6" descr="dep_u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8" y="5915091"/>
            <a:ext cx="43307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dependence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Dependence Graph </a:t>
            </a:r>
            <a:r>
              <a:rPr lang="en-US" dirty="0" smtClean="0"/>
              <a:t>=  Control </a:t>
            </a:r>
            <a:r>
              <a:rPr lang="en-US" dirty="0"/>
              <a:t>Dependence Graph </a:t>
            </a:r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				   	  Data Dependences</a:t>
            </a:r>
          </a:p>
          <a:p>
            <a:r>
              <a:rPr lang="en-US" dirty="0"/>
              <a:t>Facilitates performing most </a:t>
            </a:r>
            <a:r>
              <a:rPr lang="en-US" dirty="0" smtClean="0"/>
              <a:t>traditional optimizations</a:t>
            </a:r>
            <a:endParaRPr lang="en-US" dirty="0"/>
          </a:p>
          <a:p>
            <a:pPr lvl="1"/>
            <a:r>
              <a:rPr lang="en-US" dirty="0"/>
              <a:t>Constant folding, scalar propagation</a:t>
            </a:r>
            <a:r>
              <a:rPr lang="en-US" dirty="0" smtClean="0"/>
              <a:t>, common </a:t>
            </a:r>
            <a:r>
              <a:rPr lang="en-US" dirty="0" err="1"/>
              <a:t>subexpression</a:t>
            </a:r>
            <a:r>
              <a:rPr lang="en-US" dirty="0"/>
              <a:t> elimination</a:t>
            </a:r>
            <a:r>
              <a:rPr lang="en-US" dirty="0" smtClean="0"/>
              <a:t>, code </a:t>
            </a:r>
            <a:r>
              <a:rPr lang="en-US" dirty="0"/>
              <a:t>motion, </a:t>
            </a:r>
            <a:r>
              <a:rPr lang="en-US" dirty="0" smtClean="0"/>
              <a:t>strength reduction</a:t>
            </a:r>
            <a:endParaRPr lang="en-US" dirty="0"/>
          </a:p>
          <a:p>
            <a:r>
              <a:rPr lang="en-US" dirty="0"/>
              <a:t>Requires only single walk over PDG</a:t>
            </a:r>
          </a:p>
          <a:p>
            <a:r>
              <a:rPr lang="en-US" dirty="0" smtClean="0"/>
              <a:t>Incremental </a:t>
            </a:r>
            <a:r>
              <a:rPr lang="en-US" dirty="0"/>
              <a:t>changes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data dependence when </a:t>
            </a:r>
            <a:r>
              <a:rPr lang="en-US" dirty="0" smtClean="0"/>
              <a:t>control dependence </a:t>
            </a:r>
            <a:r>
              <a:rPr lang="en-US" dirty="0"/>
              <a:t>changes </a:t>
            </a:r>
          </a:p>
        </p:txBody>
      </p:sp>
    </p:spTree>
    <p:extLst>
      <p:ext uri="{BB962C8B-B14F-4D97-AF65-F5344CB8AC3E}">
        <p14:creationId xmlns:p14="http://schemas.microsoft.com/office/powerpoint/2010/main" val="17705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Control dependencies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ata dependencies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Memory alias analysis</a:t>
            </a:r>
          </a:p>
        </p:txBody>
      </p:sp>
    </p:spTree>
    <p:extLst>
      <p:ext uri="{BB962C8B-B14F-4D97-AF65-F5344CB8AC3E}">
        <p14:creationId xmlns:p14="http://schemas.microsoft.com/office/powerpoint/2010/main" val="5353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want to</a:t>
            </a:r>
          </a:p>
          <a:p>
            <a:pPr lvl="1"/>
            <a:r>
              <a:rPr lang="en-US" dirty="0" smtClean="0"/>
              <a:t>Execute </a:t>
            </a:r>
            <a:r>
              <a:rPr lang="en-US" i="1" dirty="0" smtClean="0"/>
              <a:t>j</a:t>
            </a:r>
            <a:r>
              <a:rPr lang="en-US" dirty="0" smtClean="0"/>
              <a:t> in parallel with </a:t>
            </a:r>
            <a:r>
              <a:rPr lang="en-US" i="1" dirty="0" err="1" smtClean="0"/>
              <a:t>i</a:t>
            </a:r>
            <a:r>
              <a:rPr lang="en-US" dirty="0" smtClean="0"/>
              <a:t> (extracting parallelism)</a:t>
            </a:r>
          </a:p>
          <a:p>
            <a:pPr lvl="1"/>
            <a:r>
              <a:rPr lang="en-US" dirty="0" smtClean="0"/>
              <a:t>Move </a:t>
            </a:r>
            <a:r>
              <a:rPr lang="en-US" i="1" dirty="0" smtClean="0"/>
              <a:t>j</a:t>
            </a:r>
            <a:r>
              <a:rPr lang="en-US" dirty="0" smtClean="0"/>
              <a:t> before </a:t>
            </a:r>
            <a:r>
              <a:rPr lang="en-US" i="1" dirty="0" err="1" smtClean="0"/>
              <a:t>i</a:t>
            </a:r>
            <a:r>
              <a:rPr lang="en-US" dirty="0" smtClean="0"/>
              <a:t> (code scheduling)</a:t>
            </a:r>
          </a:p>
          <a:p>
            <a:r>
              <a:rPr lang="en-US" dirty="0" smtClean="0"/>
              <a:t>Does </a:t>
            </a:r>
            <a:r>
              <a:rPr lang="en-US" i="1" dirty="0" smtClean="0"/>
              <a:t>j</a:t>
            </a:r>
            <a:r>
              <a:rPr lang="en-US" dirty="0" smtClean="0"/>
              <a:t> depend on </a:t>
            </a:r>
            <a:r>
              <a:rPr lang="en-US" i="1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>
                <a:latin typeface="+mj-lt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latin typeface="+mj-lt"/>
              </a:rPr>
              <a:t>q</a:t>
            </a:r>
            <a:r>
              <a:rPr lang="en-US" dirty="0" smtClean="0"/>
              <a:t> point to the same memory location?</a:t>
            </a:r>
          </a:p>
          <a:p>
            <a:pPr lvl="1"/>
            <a:r>
              <a:rPr lang="en-US" dirty="0" smtClean="0"/>
              <a:t>Does </a:t>
            </a:r>
            <a:r>
              <a:rPr lang="en-US" dirty="0" smtClean="0">
                <a:latin typeface="+mj-lt"/>
              </a:rPr>
              <a:t>q</a:t>
            </a:r>
            <a:r>
              <a:rPr lang="en-US" dirty="0" smtClean="0"/>
              <a:t> alias </a:t>
            </a:r>
            <a:r>
              <a:rPr lang="en-US" dirty="0" smtClean="0">
                <a:latin typeface="+mj-lt"/>
              </a:rPr>
              <a:t>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 analysis: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479" y="3646521"/>
            <a:ext cx="2512711" cy="1150542"/>
          </a:xfrm>
          <a:ln w="1905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(*p) = </a:t>
            </a:r>
            <a:r>
              <a:rPr lang="en-US" dirty="0" err="1" smtClean="0">
                <a:latin typeface="+mj-lt"/>
              </a:rPr>
              <a:t>varA</a:t>
            </a:r>
            <a:r>
              <a:rPr lang="en-US" dirty="0" smtClean="0">
                <a:latin typeface="+mj-lt"/>
              </a:rPr>
              <a:t> + 1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j: </a:t>
            </a:r>
            <a:r>
              <a:rPr lang="en-US" dirty="0" err="1" smtClean="0">
                <a:latin typeface="+mj-lt"/>
              </a:rPr>
              <a:t>varB</a:t>
            </a:r>
            <a:r>
              <a:rPr lang="en-US" dirty="0" smtClean="0">
                <a:latin typeface="+mj-lt"/>
              </a:rPr>
              <a:t> = (*q) * 2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8343" y="3645905"/>
            <a:ext cx="2834643" cy="1150542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obj1.f = </a:t>
            </a:r>
            <a:r>
              <a:rPr lang="en-US" dirty="0" err="1" smtClean="0">
                <a:latin typeface="+mj-lt"/>
              </a:rPr>
              <a:t>varA</a:t>
            </a:r>
            <a:r>
              <a:rPr lang="en-US" dirty="0" smtClean="0">
                <a:latin typeface="+mj-lt"/>
              </a:rPr>
              <a:t>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j: </a:t>
            </a:r>
            <a:r>
              <a:rPr lang="en-US" dirty="0" err="1" smtClean="0">
                <a:latin typeface="+mj-lt"/>
              </a:rPr>
              <a:t>varB</a:t>
            </a:r>
            <a:r>
              <a:rPr lang="en-US" dirty="0" smtClean="0">
                <a:latin typeface="+mj-lt"/>
              </a:rPr>
              <a:t>= obj2.f * 2</a:t>
            </a:r>
            <a:endParaRPr lang="en-US" dirty="0">
              <a:latin typeface="+mj-lt"/>
            </a:endParaRPr>
          </a:p>
        </p:txBody>
      </p:sp>
      <p:pic>
        <p:nvPicPr>
          <p:cNvPr id="6" name="Picture 5" descr="la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57" y="4907401"/>
            <a:ext cx="3062114" cy="19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9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67776" y="2700737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052" y="3284583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3839" y="3704332"/>
            <a:ext cx="259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/>
              <a:t> </a:t>
            </a:r>
            <a:r>
              <a:rPr lang="en-US" dirty="0" smtClean="0"/>
              <a:t>  (p, q, strength, location)</a:t>
            </a:r>
            <a:br>
              <a:rPr lang="en-US" dirty="0" smtClean="0"/>
            </a:b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1756" y="3856732"/>
            <a:ext cx="2313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dependencies: {</a:t>
            </a:r>
          </a:p>
          <a:p>
            <a:r>
              <a:rPr lang="en-US" dirty="0"/>
              <a:t> </a:t>
            </a:r>
            <a:r>
              <a:rPr lang="en-US" dirty="0" smtClean="0"/>
              <a:t>(i1, i2, type, strength)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31759" y="3866282"/>
            <a:ext cx="2748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dependencies: {</a:t>
            </a:r>
          </a:p>
          <a:p>
            <a:r>
              <a:rPr lang="en-US" dirty="0"/>
              <a:t>	</a:t>
            </a:r>
            <a:r>
              <a:rPr lang="en-US" dirty="0" smtClean="0"/>
              <a:t>(2, 3, RAW, must)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0383" y="2700737"/>
            <a:ext cx="1549237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9858" y="37043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 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3839" y="3704332"/>
            <a:ext cx="259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/>
              <a:t> </a:t>
            </a:r>
            <a:r>
              <a:rPr lang="en-US" dirty="0" smtClean="0"/>
              <a:t>  (p, q, strength, location)</a:t>
            </a:r>
            <a:br>
              <a:rPr lang="en-US" dirty="0" smtClean="0"/>
            </a:b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1756" y="3856732"/>
            <a:ext cx="2313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dependencies: {</a:t>
            </a:r>
          </a:p>
          <a:p>
            <a:r>
              <a:rPr lang="en-US" dirty="0"/>
              <a:t> </a:t>
            </a:r>
            <a:r>
              <a:rPr lang="en-US" dirty="0" smtClean="0"/>
              <a:t>(i1, i2, type, strength)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0933" y="2740336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79876" y="2739965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771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7" grpId="0" animBg="1"/>
      <p:bldP spid="9" grpId="0" animBg="1"/>
      <p:bldP spid="11" grpId="0"/>
      <p:bldP spid="13" grpId="0" animBg="1"/>
      <p:bldP spid="15" grpId="0"/>
      <p:bldP spid="16" grpId="0"/>
      <p:bldP spid="3" grpId="0"/>
      <p:bldP spid="3" grpId="1"/>
      <p:bldP spid="17" grpId="0"/>
      <p:bldP spid="1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9482" y="2700737"/>
            <a:ext cx="1530138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9858" y="3608852"/>
            <a:ext cx="1855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1)</a:t>
            </a:r>
          </a:p>
          <a:p>
            <a:r>
              <a:rPr lang="en-US" dirty="0" smtClean="0"/>
              <a:t>    (p1, p2, may,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1756" y="3761252"/>
            <a:ext cx="280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may)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7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9482" y="2700737"/>
            <a:ext cx="1530138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9858" y="3608852"/>
            <a:ext cx="1855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1)</a:t>
            </a:r>
          </a:p>
          <a:p>
            <a:r>
              <a:rPr lang="en-US" dirty="0" smtClean="0"/>
              <a:t>    (p1, p2, may,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1756" y="3761252"/>
            <a:ext cx="280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may),</a:t>
            </a:r>
          </a:p>
          <a:p>
            <a:r>
              <a:rPr lang="en-US" dirty="0"/>
              <a:t>	</a:t>
            </a:r>
            <a:r>
              <a:rPr lang="en-US" dirty="0" smtClean="0"/>
              <a:t>(1, 3, RAW, may)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1652" y="5991962"/>
            <a:ext cx="7419764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Analysis output:</a:t>
            </a:r>
          </a:p>
          <a:p>
            <a:r>
              <a:rPr lang="en-US" sz="2400" dirty="0" smtClean="0"/>
              <a:t>Everything depends on everything else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83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14" y="371579"/>
            <a:ext cx="5367728" cy="1262349"/>
          </a:xfrm>
        </p:spPr>
        <p:txBody>
          <a:bodyPr/>
          <a:lstStyle/>
          <a:p>
            <a:r>
              <a:rPr lang="en-US" sz="3200" dirty="0"/>
              <a:t>GEN[</a:t>
            </a:r>
            <a:r>
              <a:rPr lang="en-US" sz="3200" dirty="0" err="1"/>
              <a:t>i</a:t>
            </a:r>
            <a:r>
              <a:rPr lang="en-US" sz="3200" dirty="0"/>
              <a:t>] = {</a:t>
            </a:r>
            <a:r>
              <a:rPr lang="en-US" sz="3200" dirty="0" err="1"/>
              <a:t>i</a:t>
            </a:r>
            <a:r>
              <a:rPr lang="en-US" sz="3200" dirty="0"/>
              <a:t>}                    or { }</a:t>
            </a:r>
          </a:p>
          <a:p>
            <a:r>
              <a:rPr lang="en-US" sz="3200" dirty="0"/>
              <a:t>KILL[</a:t>
            </a:r>
            <a:r>
              <a:rPr lang="en-US" sz="3200" dirty="0" err="1"/>
              <a:t>i</a:t>
            </a:r>
            <a:r>
              <a:rPr lang="en-US" sz="3200" dirty="0"/>
              <a:t>]  = </a:t>
            </a:r>
            <a:r>
              <a:rPr lang="en-US" sz="3200" dirty="0" err="1"/>
              <a:t>defs</a:t>
            </a:r>
            <a:r>
              <a:rPr lang="en-US" sz="3200" dirty="0"/>
              <a:t>(t) </a:t>
            </a:r>
            <a:r>
              <a:rPr lang="mr-IN" sz="3200" dirty="0"/>
              <a:t>–</a:t>
            </a:r>
            <a:r>
              <a:rPr lang="en-US" sz="3200" dirty="0"/>
              <a:t> {</a:t>
            </a:r>
            <a:r>
              <a:rPr lang="en-US" sz="3200" dirty="0" err="1"/>
              <a:t>i</a:t>
            </a:r>
            <a:r>
              <a:rPr lang="en-US" sz="3200" dirty="0"/>
              <a:t>}    or {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5" y="0"/>
            <a:ext cx="6270885" cy="68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1652" y="5991962"/>
            <a:ext cx="7419764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Analysis output:</a:t>
            </a:r>
          </a:p>
          <a:p>
            <a:r>
              <a:rPr lang="en-US" sz="2400" dirty="0" smtClean="0"/>
              <a:t>Everything depends on everything else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9995" y="2115019"/>
            <a:ext cx="7419764" cy="23083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Inaccuracies on either memory alias analysis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or data dependence analysis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leads to “apparent” dependencies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More constraints on code transformations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Reduce the aggressiveness of code transformations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Reduce performance obtained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0383" y="2700737"/>
            <a:ext cx="1549237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the same memory location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19858" y="3608852"/>
            <a:ext cx="1929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must, 1)</a:t>
            </a:r>
          </a:p>
          <a:p>
            <a:r>
              <a:rPr lang="en-US" dirty="0" smtClean="0"/>
              <a:t>    (p1, p2, must,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must, 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84011" y="3684867"/>
            <a:ext cx="2844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must)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394" y="3236842"/>
            <a:ext cx="1260500" cy="16232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59029" y="1785514"/>
            <a:ext cx="4038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Can we optimize the code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dirty="0" smtClean="0">
                <a:solidFill>
                  <a:srgbClr val="FF0000"/>
                </a:solidFill>
              </a:rPr>
              <a:t>nowing these dependencies?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3" grpId="0" animBg="1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0383" y="2700737"/>
            <a:ext cx="1549237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the same memory location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19858" y="3608852"/>
            <a:ext cx="1929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may, 1)</a:t>
            </a:r>
          </a:p>
          <a:p>
            <a:r>
              <a:rPr lang="en-US" dirty="0" smtClean="0"/>
              <a:t>    (p1, p2, may,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may, 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84011" y="3684867"/>
            <a:ext cx="280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may),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8158" y="1904959"/>
            <a:ext cx="4297549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We cannot delete instruction 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5" grpId="0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9995" y="2115019"/>
            <a:ext cx="7419764" cy="19389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Useless output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Alias analysis: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a pointer may alias to another one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Data dependence analysis: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an instruction may depend on another one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4749" y="4329831"/>
            <a:ext cx="2101610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is-IS" sz="3200" b="1" dirty="0" smtClean="0">
                <a:solidFill>
                  <a:srgbClr val="FF0000"/>
                </a:solidFill>
              </a:rPr>
              <a:t>… may ...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question_mar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4" y="5072684"/>
            <a:ext cx="1866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br>
              <a:rPr lang="en-US" dirty="0" smtClean="0"/>
            </a:br>
            <a:r>
              <a:rPr lang="en-US" dirty="0" smtClean="0"/>
              <a:t>and code analysis/transformation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9995" y="2115019"/>
            <a:ext cx="7419764" cy="390876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Code analysis and transformation 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that rely on memory alias analysis </a:t>
            </a:r>
          </a:p>
          <a:p>
            <a:r>
              <a:rPr lang="en-US" sz="2800" b="1" dirty="0" smtClean="0"/>
              <a:t>and/or data dependence analysis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must be correct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independently with the accuracy of 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memory alias analysis 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and/or data dependence analysis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706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= 5;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1008" y="3710647"/>
            <a:ext cx="2923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x constant here?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188038" y="3972257"/>
            <a:ext cx="2692970" cy="11461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6309" y="4292103"/>
            <a:ext cx="7176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If p </a:t>
            </a:r>
            <a:r>
              <a:rPr lang="en-US" sz="2800" b="1" dirty="0"/>
              <a:t>does not point </a:t>
            </a:r>
            <a:r>
              <a:rPr lang="en-US" sz="2400" dirty="0"/>
              <a:t>to x, then x = 5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definitely points </a:t>
            </a:r>
            <a:r>
              <a:rPr lang="en-US" sz="2400" dirty="0"/>
              <a:t>to x, then x = </a:t>
            </a:r>
            <a:r>
              <a:rPr lang="en-US" sz="2400" dirty="0" smtClean="0"/>
              <a:t>42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might point </a:t>
            </a:r>
            <a:r>
              <a:rPr lang="en-US" sz="2400" dirty="0"/>
              <a:t>to x, then we have </a:t>
            </a:r>
            <a:r>
              <a:rPr lang="en-US" sz="2400" dirty="0" smtClean="0"/>
              <a:t>two reaching </a:t>
            </a:r>
            <a:r>
              <a:rPr lang="en-US" sz="2400" dirty="0"/>
              <a:t>definitions that reach this </a:t>
            </a:r>
            <a:r>
              <a:rPr lang="en-US" sz="2400" dirty="0" smtClean="0"/>
              <a:t>last statement</a:t>
            </a:r>
            <a:r>
              <a:rPr lang="en-US" sz="2400" dirty="0"/>
              <a:t>, so x is </a:t>
            </a:r>
            <a:r>
              <a:rPr lang="en-US" sz="2400" dirty="0" smtClean="0"/>
              <a:t>not constant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95684" y="4345043"/>
            <a:ext cx="717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only one value of x reaches this last statement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1541" y="5366770"/>
            <a:ext cx="4353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Goal of memory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alias analysis: understanding 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60775" y="4689950"/>
            <a:ext cx="657941" cy="111701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45474" y="5011284"/>
            <a:ext cx="680893" cy="78803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53124" y="5470333"/>
            <a:ext cx="650291" cy="3442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5068" y="4344430"/>
            <a:ext cx="717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because x doesn’t “escape” and therefore only one value of x reaches this last statement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70585" y="4268049"/>
            <a:ext cx="9548" cy="7925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641" y="2038619"/>
            <a:ext cx="7288534" cy="107721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We need to know which variables escape.</a:t>
            </a:r>
          </a:p>
          <a:p>
            <a:r>
              <a:rPr lang="en-US" sz="3200" b="1" dirty="0" smtClean="0">
                <a:solidFill>
                  <a:schemeClr val="accent5"/>
                </a:solidFill>
              </a:rPr>
              <a:t>How can we do it in LLVM?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9" grpId="1"/>
      <p:bldP spid="10" grpId="0"/>
      <p:bldP spid="21" grpId="0"/>
      <p:bldP spid="21" grpId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I</a:t>
            </a:r>
            <a:r>
              <a:rPr lang="en-US" dirty="0" smtClean="0"/>
              <a:t>dentify escaped variables in LLVM)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14" y="1690688"/>
            <a:ext cx="6996624" cy="43348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431077" y="2851689"/>
            <a:ext cx="1022888" cy="573438"/>
          </a:xfrm>
          <a:prstGeom prst="round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I</a:t>
            </a:r>
            <a:r>
              <a:rPr lang="en-US" dirty="0" smtClean="0"/>
              <a:t>dentify escaped variables in LLVM)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31" y="1982706"/>
            <a:ext cx="9907937" cy="433720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911525" y="3864591"/>
            <a:ext cx="1782306" cy="573438"/>
          </a:xfrm>
          <a:prstGeom prst="round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76434" y="3864591"/>
            <a:ext cx="373509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45767" y="2730631"/>
            <a:ext cx="4419601" cy="573438"/>
          </a:xfrm>
          <a:prstGeom prst="round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</a:t>
            </a:r>
            <a:r>
              <a:rPr lang="en-US" dirty="0" err="1" smtClean="0"/>
              <a:t>liveness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variable v is live at a given point of a program p if</a:t>
            </a:r>
          </a:p>
          <a:p>
            <a:pPr lvl="1"/>
            <a:r>
              <a:rPr lang="en-US" dirty="0" smtClean="0"/>
              <a:t>Exist a directed path from p to an use of v and</a:t>
            </a:r>
          </a:p>
          <a:p>
            <a:pPr lvl="1"/>
            <a:r>
              <a:rPr lang="en-US" dirty="0" smtClean="0"/>
              <a:t>that path does not contain any definition of v</a:t>
            </a:r>
          </a:p>
          <a:p>
            <a:r>
              <a:rPr lang="en-US" dirty="0" smtClean="0"/>
              <a:t>Liveness analysis is backwards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most conservative output of the analysis?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?                 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 = ?</a:t>
            </a:r>
          </a:p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analysis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016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1008" y="3548331"/>
            <a:ext cx="2329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x alive here?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451485" y="3809941"/>
            <a:ext cx="3429523" cy="1889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6309" y="4292103"/>
            <a:ext cx="7176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If p </a:t>
            </a:r>
            <a:r>
              <a:rPr lang="en-US" sz="2800" b="1" dirty="0"/>
              <a:t>does not point </a:t>
            </a:r>
            <a:r>
              <a:rPr lang="en-US" sz="2400" dirty="0"/>
              <a:t>to x, then </a:t>
            </a:r>
          </a:p>
          <a:p>
            <a:r>
              <a:rPr lang="en-US" sz="2400" dirty="0" smtClean="0"/>
              <a:t>     yes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definitely points </a:t>
            </a:r>
            <a:r>
              <a:rPr lang="en-US" sz="2400" dirty="0"/>
              <a:t>to x, then </a:t>
            </a:r>
          </a:p>
          <a:p>
            <a:r>
              <a:rPr lang="en-US" sz="2400" dirty="0" smtClean="0"/>
              <a:t>     no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might point </a:t>
            </a:r>
            <a:r>
              <a:rPr lang="en-US" sz="2400" dirty="0"/>
              <a:t>to x, then </a:t>
            </a:r>
          </a:p>
          <a:p>
            <a:r>
              <a:rPr lang="en-US" sz="2400" dirty="0" smtClean="0"/>
              <a:t>     yes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95688" y="4345038"/>
            <a:ext cx="717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the value 5 stored in x there will be used later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95069" y="4344441"/>
            <a:ext cx="717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because x doesn’t “escape” and therefore the value of x stored there will be used later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28366" y="1733800"/>
            <a:ext cx="5688576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can we modify </a:t>
            </a:r>
            <a:r>
              <a:rPr lang="en-US" sz="2800" dirty="0" err="1" smtClean="0">
                <a:solidFill>
                  <a:srgbClr val="FF0000"/>
                </a:solidFill>
              </a:rPr>
              <a:t>liveness</a:t>
            </a:r>
            <a:r>
              <a:rPr lang="en-US" sz="2800" dirty="0" smtClean="0">
                <a:solidFill>
                  <a:srgbClr val="FF0000"/>
                </a:solidFill>
              </a:rPr>
              <a:t> analysis?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9" grpId="0"/>
      <p:bldP spid="9" grpId="1"/>
      <p:bldP spid="21" grpId="0"/>
      <p:bldP spid="21" grpId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543"/>
            <a:ext cx="4114390" cy="2301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59" y="4672012"/>
            <a:ext cx="6811082" cy="19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analysis revisited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mayAliasVar</a:t>
            </a:r>
            <a:r>
              <a:rPr lang="en-US" dirty="0" smtClean="0"/>
              <a:t> : variable -&gt; set&lt;variable&gt;</a:t>
            </a:r>
          </a:p>
          <a:p>
            <a:pPr marL="0" indent="0">
              <a:buNone/>
            </a:pPr>
            <a:r>
              <a:rPr lang="en-US" dirty="0" err="1" smtClean="0"/>
              <a:t>mustAliasVar</a:t>
            </a:r>
            <a:r>
              <a:rPr lang="en-US" dirty="0" smtClean="0"/>
              <a:t>: variable -&gt; set&lt;variable&gt;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GEN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= {v | variable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KILL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  </a:t>
            </a:r>
            <a:r>
              <a:rPr lang="en-US" dirty="0"/>
              <a:t>= </a:t>
            </a:r>
            <a:r>
              <a:rPr lang="en-US" dirty="0" smtClean="0"/>
              <a:t>{v’ | variable v’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	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332" y="2831844"/>
            <a:ext cx="7661548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can we modify conventional </a:t>
            </a:r>
            <a:r>
              <a:rPr lang="en-US" sz="2800" dirty="0" err="1" smtClean="0">
                <a:solidFill>
                  <a:srgbClr val="FF0000"/>
                </a:solidFill>
              </a:rPr>
              <a:t>liveness</a:t>
            </a:r>
            <a:r>
              <a:rPr lang="en-US" sz="2800" dirty="0" smtClean="0">
                <a:solidFill>
                  <a:srgbClr val="FF0000"/>
                </a:solidFill>
              </a:rPr>
              <a:t> analysis?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0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analysis revisited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9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mayAliasVar</a:t>
            </a:r>
            <a:r>
              <a:rPr lang="en-US" dirty="0" smtClean="0"/>
              <a:t> : variable -&gt; set&lt;variable&gt;</a:t>
            </a:r>
          </a:p>
          <a:p>
            <a:pPr marL="0" indent="0">
              <a:buNone/>
            </a:pPr>
            <a:r>
              <a:rPr lang="en-US" dirty="0" err="1" smtClean="0"/>
              <a:t>mustAliasVar</a:t>
            </a:r>
            <a:r>
              <a:rPr lang="en-US" dirty="0" smtClean="0"/>
              <a:t>: variable -&gt; set&lt;variable&gt;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GEN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= {</a:t>
            </a:r>
            <a:r>
              <a:rPr lang="en-US" dirty="0" err="1" smtClean="0"/>
              <a:t>mayAliasVar</a:t>
            </a:r>
            <a:r>
              <a:rPr lang="en-US" dirty="0" smtClean="0"/>
              <a:t>(v) U </a:t>
            </a:r>
            <a:r>
              <a:rPr lang="en-US" dirty="0" err="1" smtClean="0"/>
              <a:t>mustAliasVar</a:t>
            </a:r>
            <a:r>
              <a:rPr lang="en-US" dirty="0" smtClean="0"/>
              <a:t>(v)</a:t>
            </a:r>
            <a:r>
              <a:rPr lang="en-US" dirty="0"/>
              <a:t> </a:t>
            </a:r>
            <a:r>
              <a:rPr lang="en-US" dirty="0" smtClean="0"/>
              <a:t>| variable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KILL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 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/>
              <a:t>mustAliasVar</a:t>
            </a:r>
            <a:r>
              <a:rPr lang="en-US" dirty="0" smtClean="0"/>
              <a:t>(v) | variable v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	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2" y="1825625"/>
            <a:ext cx="42384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Trivial analysis: no code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1982" y="2032362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Trivial 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42953" y="2667381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38576" y="2666763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8524" y="2950461"/>
            <a:ext cx="4504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Nothing must alias</a:t>
            </a:r>
          </a:p>
          <a:p>
            <a:r>
              <a:rPr lang="en-US" sz="2400" dirty="0" smtClean="0"/>
              <a:t>Anything may alias everything else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54158" y="4613702"/>
            <a:ext cx="9348712" cy="1945917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</a:t>
            </a:r>
            <a:r>
              <a:rPr lang="en-US" dirty="0" err="1" smtClean="0"/>
              <a:t>mayAliasVar</a:t>
            </a:r>
            <a:r>
              <a:rPr lang="en-US" dirty="0" smtClean="0"/>
              <a:t>(v) U </a:t>
            </a:r>
            <a:r>
              <a:rPr lang="en-US" dirty="0" err="1" smtClean="0"/>
              <a:t>mustAliasVar</a:t>
            </a:r>
            <a:r>
              <a:rPr lang="en-US" dirty="0" smtClean="0"/>
              <a:t>(v) |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dirty="0" err="1" smtClean="0"/>
              <a:t>i</a:t>
            </a:r>
            <a:r>
              <a:rPr lang="en-US" dirty="0" smtClean="0"/>
              <a:t>]  = {</a:t>
            </a:r>
            <a:r>
              <a:rPr lang="en-US" dirty="0" err="1" smtClean="0"/>
              <a:t>mustAliasVar</a:t>
            </a:r>
            <a:r>
              <a:rPr lang="en-US" dirty="0" smtClean="0"/>
              <a:t>(v) | v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</a:t>
            </a:r>
            <a:r>
              <a:rPr lang="en-US" i="1" dirty="0" err="1" smtClean="0"/>
              <a:t>i</a:t>
            </a:r>
            <a:r>
              <a:rPr lang="en-US" dirty="0" smtClean="0"/>
              <a:t>] = 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a successor of 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2" y="1825625"/>
            <a:ext cx="4060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Great alias analysis impact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1982" y="2032362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42953" y="2667381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38576" y="2666763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8524" y="2950461"/>
            <a:ext cx="144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aliases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54158" y="4613702"/>
            <a:ext cx="9348712" cy="1945917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</a:t>
            </a:r>
            <a:r>
              <a:rPr lang="en-US" dirty="0" err="1" smtClean="0"/>
              <a:t>mayAliasVar</a:t>
            </a:r>
            <a:r>
              <a:rPr lang="en-US" dirty="0" smtClean="0"/>
              <a:t>(v) U </a:t>
            </a:r>
            <a:r>
              <a:rPr lang="en-US" dirty="0" err="1" smtClean="0"/>
              <a:t>mustAliasVar</a:t>
            </a:r>
            <a:r>
              <a:rPr lang="en-US" dirty="0" smtClean="0"/>
              <a:t>(v) |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dirty="0" err="1" smtClean="0"/>
              <a:t>i</a:t>
            </a:r>
            <a:r>
              <a:rPr lang="en-US" dirty="0" smtClean="0"/>
              <a:t>]  = {</a:t>
            </a:r>
            <a:r>
              <a:rPr lang="en-US" dirty="0" err="1" smtClean="0"/>
              <a:t>mustAliasVar</a:t>
            </a:r>
            <a:r>
              <a:rPr lang="en-US" dirty="0" smtClean="0"/>
              <a:t>(v) | v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</a:t>
            </a:r>
            <a:r>
              <a:rPr lang="en-US" i="1" dirty="0" err="1" smtClean="0"/>
              <a:t>i</a:t>
            </a:r>
            <a:r>
              <a:rPr lang="en-US" dirty="0" smtClean="0"/>
              <a:t>] = 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a successor of 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2337" y="3485096"/>
            <a:ext cx="1040868" cy="22915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7098" y="2421271"/>
            <a:ext cx="6746158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to use dependencies to compute them?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51017" y="2969493"/>
            <a:ext cx="6235658" cy="16995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24272" y="2988589"/>
            <a:ext cx="3838797" cy="170912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95698" y="4995333"/>
            <a:ext cx="362596" cy="33323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2771" y="5217328"/>
            <a:ext cx="2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78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1" grpId="0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/>
              <a:t>Reaching definition and </a:t>
            </a:r>
            <a:br>
              <a:rPr lang="en-US" dirty="0"/>
            </a:br>
            <a:r>
              <a:rPr lang="en-US" dirty="0"/>
              <a:t>constant propagation revisited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77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*p;</a:t>
            </a:r>
          </a:p>
          <a:p>
            <a:pPr marL="0" indent="0">
              <a:buNone/>
            </a:pPr>
            <a:r>
              <a:rPr lang="is-IS" dirty="0">
                <a:solidFill>
                  <a:srgbClr val="0000FF"/>
                </a:solidFill>
                <a:latin typeface="+mj-lt"/>
              </a:rPr>
              <a:t>… = &amp;x</a:t>
            </a:r>
            <a:r>
              <a:rPr lang="is-IS" dirty="0" smtClean="0">
                <a:solidFill>
                  <a:srgbClr val="0000FF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2971" y="2700737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33942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88593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emory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29565" y="3335138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945420" y="3334522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12709" y="3136220"/>
            <a:ext cx="391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1212" y="4816395"/>
            <a:ext cx="6848415" cy="181588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Think about how we can use dependencies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to enhance both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reaching definition analysis and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constant propagation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(Memory) Data dependencies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dependencies are computed by </a:t>
            </a:r>
            <a:r>
              <a:rPr lang="en-US" dirty="0" err="1" smtClean="0">
                <a:latin typeface="+mj-lt"/>
              </a:rPr>
              <a:t>DependenceAnalysis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/>
              <a:t>To get the output of the data dependence analysis: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check if inst2 depends on data generated by inst1:</a:t>
            </a:r>
            <a:endParaRPr lang="en-US" dirty="0"/>
          </a:p>
        </p:txBody>
      </p:sp>
      <p:pic>
        <p:nvPicPr>
          <p:cNvPr id="4" name="Picture 3" descr="dep_inclu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0" y="2325954"/>
            <a:ext cx="4660900" cy="292100"/>
          </a:xfrm>
          <a:prstGeom prst="rect">
            <a:avLst/>
          </a:prstGeom>
        </p:spPr>
      </p:pic>
      <p:pic>
        <p:nvPicPr>
          <p:cNvPr id="5" name="Picture 4" descr="dep_decla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80" y="2746090"/>
            <a:ext cx="6032500" cy="1016000"/>
          </a:xfrm>
          <a:prstGeom prst="rect">
            <a:avLst/>
          </a:prstGeom>
        </p:spPr>
      </p:pic>
      <p:pic>
        <p:nvPicPr>
          <p:cNvPr id="6" name="Picture 5" descr="dep_fet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94" y="4414134"/>
            <a:ext cx="6756400" cy="1028700"/>
          </a:xfrm>
          <a:prstGeom prst="rect">
            <a:avLst/>
          </a:prstGeom>
        </p:spPr>
      </p:pic>
      <p:pic>
        <p:nvPicPr>
          <p:cNvPr id="7" name="Picture 6" descr="dep_u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8" y="5915091"/>
            <a:ext cx="4330700" cy="825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401613" y="5853289"/>
            <a:ext cx="734831" cy="497310"/>
          </a:xfrm>
          <a:prstGeom prst="round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9270"/>
          </a:xfrm>
        </p:spPr>
        <p:txBody>
          <a:bodyPr/>
          <a:lstStyle/>
          <a:p>
            <a:r>
              <a:rPr lang="en-US" dirty="0" smtClean="0"/>
              <a:t>Loop-carried data dependencies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90600" y="4365353"/>
            <a:ext cx="2676896" cy="2424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  <a:ea typeface="Mangal" charset="0"/>
              </a:rPr>
              <a:t>w</a:t>
            </a:r>
            <a:r>
              <a:rPr lang="en-US" dirty="0" smtClean="0">
                <a:latin typeface="+mj-lt"/>
                <a:ea typeface="Mangal" charset="0"/>
              </a:rPr>
              <a:t>hile(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r>
              <a:rPr lang="en-US" dirty="0" smtClean="0">
                <a:latin typeface="+mj-lt"/>
                <a:ea typeface="Mangal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ea typeface="Mangal" charset="0"/>
              </a:rPr>
              <a:t>   </a:t>
            </a:r>
            <a:r>
              <a:rPr lang="en-US" dirty="0">
                <a:latin typeface="+mj-lt"/>
                <a:ea typeface="Mangal" charset="0"/>
              </a:rPr>
              <a:t>j</a:t>
            </a:r>
            <a:r>
              <a:rPr lang="en-US" dirty="0" smtClean="0">
                <a:latin typeface="+mj-lt"/>
                <a:ea typeface="Mangal" charset="0"/>
              </a:rPr>
              <a:t>: *p </a:t>
            </a:r>
            <a:r>
              <a:rPr lang="en-US" dirty="0">
                <a:latin typeface="+mj-lt"/>
                <a:ea typeface="Mangal" charset="0"/>
              </a:rPr>
              <a:t>= </a:t>
            </a:r>
            <a:r>
              <a:rPr lang="en-US" dirty="0" smtClean="0">
                <a:latin typeface="+mj-lt"/>
                <a:ea typeface="Mangal" charset="0"/>
              </a:rPr>
              <a:t>x </a:t>
            </a:r>
            <a:r>
              <a:rPr lang="en-US" dirty="0">
                <a:latin typeface="+mj-lt"/>
                <a:ea typeface="Mangal" charset="0"/>
              </a:rPr>
              <a:t>+ 1</a:t>
            </a:r>
            <a:r>
              <a:rPr lang="en-US" dirty="0" smtClean="0">
                <a:latin typeface="+mj-lt"/>
                <a:ea typeface="Mangal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ea typeface="Mangal" charset="0"/>
              </a:rPr>
              <a:t>   </a:t>
            </a:r>
            <a:r>
              <a:rPr lang="en-US" dirty="0" err="1" smtClean="0">
                <a:latin typeface="+mj-lt"/>
                <a:ea typeface="Mangal" charset="0"/>
              </a:rPr>
              <a:t>i</a:t>
            </a:r>
            <a:r>
              <a:rPr lang="en-US" dirty="0">
                <a:latin typeface="+mj-lt"/>
                <a:ea typeface="Mangal" charset="0"/>
              </a:rPr>
              <a:t>: x = </a:t>
            </a:r>
            <a:r>
              <a:rPr lang="mr-IN" dirty="0">
                <a:latin typeface="+mj-lt"/>
                <a:ea typeface="Mangal" charset="0"/>
              </a:rPr>
              <a:t>…</a:t>
            </a:r>
            <a:r>
              <a:rPr lang="en-US" dirty="0">
                <a:latin typeface="+mj-lt"/>
                <a:ea typeface="Mangal" charset="0"/>
              </a:rPr>
              <a:t>;</a:t>
            </a:r>
            <a:endParaRPr lang="en-US" dirty="0" smtClean="0">
              <a:latin typeface="+mj-lt"/>
              <a:ea typeface="Mangal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Mangal" charset="0"/>
              </a:rPr>
              <a:t> </a:t>
            </a:r>
            <a:r>
              <a:rPr lang="en-US" dirty="0" smtClean="0">
                <a:latin typeface="+mj-lt"/>
                <a:ea typeface="Mangal" charset="0"/>
              </a:rPr>
              <a:t>  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endParaRPr lang="en-US" dirty="0" smtClean="0">
              <a:latin typeface="+mj-lt"/>
              <a:ea typeface="Mangal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Mangal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14683" y="2681208"/>
            <a:ext cx="601453" cy="24797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734374" y="1799948"/>
            <a:ext cx="511444" cy="523220"/>
            <a:chOff x="4448014" y="2340244"/>
            <a:chExt cx="511444" cy="523220"/>
          </a:xfrm>
        </p:grpSpPr>
        <p:sp>
          <p:nvSpPr>
            <p:cNvPr id="8" name="Rounded Rectangle 7"/>
            <p:cNvSpPr/>
            <p:nvPr/>
          </p:nvSpPr>
          <p:spPr>
            <a:xfrm>
              <a:off x="4448014" y="234024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0526" y="2340244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i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34374" y="2774398"/>
            <a:ext cx="511444" cy="523220"/>
            <a:chOff x="4448014" y="3109394"/>
            <a:chExt cx="511444" cy="523220"/>
          </a:xfrm>
        </p:grpSpPr>
        <p:sp>
          <p:nvSpPr>
            <p:cNvPr id="12" name="Rounded Rectangle 11"/>
            <p:cNvSpPr/>
            <p:nvPr/>
          </p:nvSpPr>
          <p:spPr>
            <a:xfrm>
              <a:off x="4448014" y="310939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0526" y="3109394"/>
              <a:ext cx="271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j</a:t>
              </a:r>
              <a:endParaRPr lang="en-US" sz="2800" dirty="0"/>
            </a:p>
          </p:txBody>
        </p:sp>
      </p:grpSp>
      <p:cxnSp>
        <p:nvCxnSpPr>
          <p:cNvPr id="16" name="Straight Arrow Connector 15"/>
          <p:cNvCxnSpPr>
            <a:stCxn id="9" idx="2"/>
            <a:endCxn id="13" idx="0"/>
          </p:cNvCxnSpPr>
          <p:nvPr/>
        </p:nvCxnSpPr>
        <p:spPr>
          <a:xfrm>
            <a:off x="5990096" y="2323168"/>
            <a:ext cx="2404" cy="45123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990600" y="1866005"/>
            <a:ext cx="2676896" cy="2424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while(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r>
              <a:rPr lang="en-US" dirty="0" smtClean="0">
                <a:latin typeface="+mj-lt"/>
                <a:ea typeface="Mangal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   </a:t>
            </a:r>
            <a:r>
              <a:rPr lang="en-US" dirty="0" err="1" smtClean="0">
                <a:latin typeface="+mj-lt"/>
                <a:ea typeface="Mangal" charset="0"/>
              </a:rPr>
              <a:t>i</a:t>
            </a:r>
            <a:r>
              <a:rPr lang="en-US" dirty="0" smtClean="0">
                <a:latin typeface="+mj-lt"/>
                <a:ea typeface="Mangal" charset="0"/>
              </a:rPr>
              <a:t>: x = 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r>
              <a:rPr lang="en-US" dirty="0" smtClean="0">
                <a:latin typeface="+mj-lt"/>
                <a:ea typeface="Mangal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   j: *p = x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   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endParaRPr lang="en-US" dirty="0" smtClean="0">
              <a:latin typeface="+mj-lt"/>
              <a:ea typeface="Mangal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}</a:t>
            </a:r>
            <a:endParaRPr lang="en-US" dirty="0">
              <a:latin typeface="+mj-lt"/>
              <a:ea typeface="Mang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16134" y="5191932"/>
            <a:ext cx="612914" cy="13767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929" y="22937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3471" y="19992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35267" y="4365353"/>
            <a:ext cx="511444" cy="523220"/>
            <a:chOff x="4448014" y="2340244"/>
            <a:chExt cx="511444" cy="523220"/>
          </a:xfrm>
        </p:grpSpPr>
        <p:sp>
          <p:nvSpPr>
            <p:cNvPr id="27" name="Rounded Rectangle 26"/>
            <p:cNvSpPr/>
            <p:nvPr/>
          </p:nvSpPr>
          <p:spPr>
            <a:xfrm>
              <a:off x="4448014" y="234024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0526" y="2340244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i</a:t>
              </a:r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35267" y="5339803"/>
            <a:ext cx="511444" cy="523220"/>
            <a:chOff x="4448014" y="3109394"/>
            <a:chExt cx="511444" cy="523220"/>
          </a:xfrm>
        </p:grpSpPr>
        <p:sp>
          <p:nvSpPr>
            <p:cNvPr id="30" name="Rounded Rectangle 29"/>
            <p:cNvSpPr/>
            <p:nvPr/>
          </p:nvSpPr>
          <p:spPr>
            <a:xfrm>
              <a:off x="4448014" y="310939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526" y="3109394"/>
              <a:ext cx="271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j</a:t>
              </a:r>
              <a:endParaRPr lang="en-US" sz="28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5990989" y="4888573"/>
            <a:ext cx="2404" cy="45123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6124199" y="4831192"/>
            <a:ext cx="635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LC</a:t>
            </a:r>
            <a:endParaRPr lang="en-US" sz="2800" dirty="0"/>
          </a:p>
        </p:txBody>
      </p:sp>
      <p:pic>
        <p:nvPicPr>
          <p:cNvPr id="34" name="Picture 33" descr="dep_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23" y="1797220"/>
            <a:ext cx="5069631" cy="9663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23" y="4290445"/>
            <a:ext cx="4740114" cy="10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9270"/>
          </a:xfrm>
        </p:spPr>
        <p:txBody>
          <a:bodyPr/>
          <a:lstStyle/>
          <a:p>
            <a:r>
              <a:rPr lang="en-US" dirty="0" smtClean="0"/>
              <a:t>Loop-carried data dependencies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57406" y="1560160"/>
            <a:ext cx="2676896" cy="2424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  <a:ea typeface="Mangal" charset="0"/>
              </a:rPr>
              <a:t>w</a:t>
            </a:r>
            <a:r>
              <a:rPr lang="en-US" dirty="0" smtClean="0">
                <a:latin typeface="+mj-lt"/>
                <a:ea typeface="Mangal" charset="0"/>
              </a:rPr>
              <a:t>hile(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r>
              <a:rPr lang="en-US" dirty="0" smtClean="0">
                <a:latin typeface="+mj-lt"/>
                <a:ea typeface="Mangal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ea typeface="Mangal" charset="0"/>
              </a:rPr>
              <a:t>   </a:t>
            </a:r>
            <a:r>
              <a:rPr lang="en-US" dirty="0">
                <a:latin typeface="+mj-lt"/>
                <a:ea typeface="Mangal" charset="0"/>
              </a:rPr>
              <a:t>j</a:t>
            </a:r>
            <a:r>
              <a:rPr lang="en-US" dirty="0" smtClean="0">
                <a:latin typeface="+mj-lt"/>
                <a:ea typeface="Mangal" charset="0"/>
              </a:rPr>
              <a:t>: *p </a:t>
            </a:r>
            <a:r>
              <a:rPr lang="en-US" dirty="0">
                <a:latin typeface="+mj-lt"/>
                <a:ea typeface="Mangal" charset="0"/>
              </a:rPr>
              <a:t>= </a:t>
            </a:r>
            <a:r>
              <a:rPr lang="en-US" dirty="0" smtClean="0">
                <a:latin typeface="+mj-lt"/>
                <a:ea typeface="Mangal" charset="0"/>
              </a:rPr>
              <a:t>x </a:t>
            </a:r>
            <a:r>
              <a:rPr lang="en-US" dirty="0">
                <a:latin typeface="+mj-lt"/>
                <a:ea typeface="Mangal" charset="0"/>
              </a:rPr>
              <a:t>+ 1</a:t>
            </a:r>
            <a:r>
              <a:rPr lang="en-US" dirty="0" smtClean="0">
                <a:latin typeface="+mj-lt"/>
                <a:ea typeface="Mangal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ea typeface="Mangal" charset="0"/>
              </a:rPr>
              <a:t>   </a:t>
            </a:r>
            <a:r>
              <a:rPr lang="en-US" dirty="0" err="1" smtClean="0">
                <a:latin typeface="+mj-lt"/>
                <a:ea typeface="Mangal" charset="0"/>
              </a:rPr>
              <a:t>i</a:t>
            </a:r>
            <a:r>
              <a:rPr lang="en-US" dirty="0">
                <a:latin typeface="+mj-lt"/>
                <a:ea typeface="Mangal" charset="0"/>
              </a:rPr>
              <a:t>: x = </a:t>
            </a:r>
            <a:r>
              <a:rPr lang="mr-IN" dirty="0">
                <a:latin typeface="+mj-lt"/>
                <a:ea typeface="Mangal" charset="0"/>
              </a:rPr>
              <a:t>…</a:t>
            </a:r>
            <a:r>
              <a:rPr lang="en-US" dirty="0">
                <a:latin typeface="+mj-lt"/>
                <a:ea typeface="Mangal" charset="0"/>
              </a:rPr>
              <a:t>;</a:t>
            </a:r>
            <a:endParaRPr lang="en-US" dirty="0" smtClean="0">
              <a:latin typeface="+mj-lt"/>
              <a:ea typeface="Mangal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Mangal" charset="0"/>
              </a:rPr>
              <a:t> </a:t>
            </a:r>
            <a:r>
              <a:rPr lang="en-US" dirty="0" smtClean="0">
                <a:latin typeface="+mj-lt"/>
                <a:ea typeface="Mangal" charset="0"/>
              </a:rPr>
              <a:t>  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endParaRPr lang="en-US" dirty="0" smtClean="0">
              <a:latin typeface="+mj-lt"/>
              <a:ea typeface="Mangal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ea typeface="Mangal" charset="0"/>
              </a:rPr>
              <a:t>}</a:t>
            </a:r>
            <a:endParaRPr lang="en-US" dirty="0">
              <a:latin typeface="+mj-lt"/>
              <a:ea typeface="Mang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471" y="19992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502073" y="1560160"/>
            <a:ext cx="511444" cy="523220"/>
            <a:chOff x="4448014" y="2340244"/>
            <a:chExt cx="511444" cy="523220"/>
          </a:xfrm>
        </p:grpSpPr>
        <p:sp>
          <p:nvSpPr>
            <p:cNvPr id="27" name="Rounded Rectangle 26"/>
            <p:cNvSpPr/>
            <p:nvPr/>
          </p:nvSpPr>
          <p:spPr>
            <a:xfrm>
              <a:off x="4448014" y="234024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0526" y="2340244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i</a:t>
              </a:r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02073" y="2534610"/>
            <a:ext cx="511444" cy="523220"/>
            <a:chOff x="4448014" y="3109394"/>
            <a:chExt cx="511444" cy="523220"/>
          </a:xfrm>
        </p:grpSpPr>
        <p:sp>
          <p:nvSpPr>
            <p:cNvPr id="30" name="Rounded Rectangle 29"/>
            <p:cNvSpPr/>
            <p:nvPr/>
          </p:nvSpPr>
          <p:spPr>
            <a:xfrm>
              <a:off x="4448014" y="310939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0526" y="3109394"/>
              <a:ext cx="271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j</a:t>
              </a:r>
              <a:endParaRPr lang="en-US" sz="28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7757795" y="2083380"/>
            <a:ext cx="2404" cy="45123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7891005" y="2025999"/>
            <a:ext cx="635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LC</a:t>
            </a:r>
            <a:endParaRPr lang="en-US" sz="2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757406" y="4233679"/>
            <a:ext cx="3240438" cy="262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while(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r>
              <a:rPr lang="en-US" dirty="0" smtClean="0">
                <a:latin typeface="+mj-lt"/>
                <a:ea typeface="Mangal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   j: *p = A[i-2]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   </a:t>
            </a:r>
            <a:r>
              <a:rPr lang="en-US" dirty="0" err="1" smtClean="0">
                <a:latin typeface="+mj-lt"/>
                <a:ea typeface="Mangal" charset="0"/>
              </a:rPr>
              <a:t>i</a:t>
            </a:r>
            <a:r>
              <a:rPr lang="en-US" dirty="0" smtClean="0">
                <a:latin typeface="+mj-lt"/>
                <a:ea typeface="Mangal" charset="0"/>
              </a:rPr>
              <a:t>: A[</a:t>
            </a:r>
            <a:r>
              <a:rPr lang="en-US" dirty="0" err="1" smtClean="0">
                <a:latin typeface="+mj-lt"/>
                <a:ea typeface="Mangal" charset="0"/>
              </a:rPr>
              <a:t>i</a:t>
            </a:r>
            <a:r>
              <a:rPr lang="en-US" dirty="0" smtClean="0">
                <a:latin typeface="+mj-lt"/>
                <a:ea typeface="Mangal" charset="0"/>
              </a:rPr>
              <a:t>] = </a:t>
            </a:r>
            <a:r>
              <a:rPr lang="mr-IN" dirty="0" smtClean="0">
                <a:latin typeface="+mj-lt"/>
                <a:ea typeface="Mangal" charset="0"/>
              </a:rPr>
              <a:t>…</a:t>
            </a:r>
            <a:r>
              <a:rPr lang="en-US" dirty="0" smtClean="0">
                <a:latin typeface="+mj-lt"/>
                <a:ea typeface="Mangal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   k: </a:t>
            </a:r>
            <a:r>
              <a:rPr lang="en-US" dirty="0" err="1" smtClean="0">
                <a:latin typeface="+mj-lt"/>
                <a:ea typeface="Mangal" charset="0"/>
              </a:rPr>
              <a:t>i</a:t>
            </a:r>
            <a:r>
              <a:rPr lang="en-US" dirty="0" smtClean="0">
                <a:latin typeface="+mj-lt"/>
                <a:ea typeface="Mangal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  <a:ea typeface="Mangal" charset="0"/>
              </a:rPr>
              <a:t>}</a:t>
            </a:r>
            <a:endParaRPr lang="en-US" dirty="0">
              <a:latin typeface="+mj-lt"/>
              <a:ea typeface="Mang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502073" y="4486756"/>
            <a:ext cx="511444" cy="523220"/>
            <a:chOff x="4448014" y="2340244"/>
            <a:chExt cx="511444" cy="523220"/>
          </a:xfrm>
        </p:grpSpPr>
        <p:sp>
          <p:nvSpPr>
            <p:cNvPr id="38" name="Rounded Rectangle 37"/>
            <p:cNvSpPr/>
            <p:nvPr/>
          </p:nvSpPr>
          <p:spPr>
            <a:xfrm>
              <a:off x="4448014" y="234024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0526" y="2340244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i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502073" y="5461206"/>
            <a:ext cx="511444" cy="523220"/>
            <a:chOff x="4448014" y="3109394"/>
            <a:chExt cx="511444" cy="523220"/>
          </a:xfrm>
        </p:grpSpPr>
        <p:sp>
          <p:nvSpPr>
            <p:cNvPr id="41" name="Rounded Rectangle 40"/>
            <p:cNvSpPr/>
            <p:nvPr/>
          </p:nvSpPr>
          <p:spPr>
            <a:xfrm>
              <a:off x="4448014" y="3109394"/>
              <a:ext cx="511444" cy="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0526" y="3109394"/>
              <a:ext cx="271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j</a:t>
              </a:r>
              <a:endParaRPr lang="en-US" sz="2800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7757795" y="5009976"/>
            <a:ext cx="2404" cy="45123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7891005" y="4967204"/>
            <a:ext cx="635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LC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8440871" y="2025999"/>
            <a:ext cx="242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Distance =1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8440871" y="4931209"/>
            <a:ext cx="242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Distance =2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95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5" grpId="0"/>
      <p:bldP spid="4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1" y="1825625"/>
            <a:ext cx="43716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Using dependence analysis in LLVM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1982" y="2032362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Trivial 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42953" y="2667381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97604" y="2031744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Trivial memory 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38576" y="2666763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8524" y="2950461"/>
            <a:ext cx="4504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Nothing must alias</a:t>
            </a:r>
          </a:p>
          <a:p>
            <a:r>
              <a:rPr lang="en-US" sz="2400" dirty="0" smtClean="0"/>
              <a:t>Anything may alias everything else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54431" y="2666147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21720" y="2467845"/>
            <a:ext cx="391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Every memory instruction depends on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very instruction </a:t>
            </a:r>
          </a:p>
          <a:p>
            <a:r>
              <a:rPr lang="en-US" sz="2400" dirty="0" smtClean="0"/>
              <a:t>that might access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2381" y="5220056"/>
            <a:ext cx="7711341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pt -no-</a:t>
            </a:r>
            <a:r>
              <a:rPr lang="en-US" sz="2800" dirty="0" err="1" smtClean="0"/>
              <a:t>aa</a:t>
            </a:r>
            <a:r>
              <a:rPr lang="en-US" sz="2800" dirty="0" smtClean="0"/>
              <a:t> -CAT </a:t>
            </a:r>
            <a:r>
              <a:rPr lang="en-US" sz="2800" dirty="0" err="1" smtClean="0"/>
              <a:t>bitcode.bc</a:t>
            </a:r>
            <a:r>
              <a:rPr lang="en-US" sz="2800" dirty="0" smtClean="0"/>
              <a:t> -o </a:t>
            </a:r>
            <a:r>
              <a:rPr lang="en-US" sz="2800" dirty="0" err="1" smtClean="0"/>
              <a:t>optimized_bitcode.bc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60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9" grpId="1"/>
      <p:bldP spid="10" grpId="0" animBg="1"/>
      <p:bldP spid="11" grpId="0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2" y="1825625"/>
            <a:ext cx="40375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Using dependencies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4035" y="2022813"/>
            <a:ext cx="203391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Local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memory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5006" y="2657832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8188" y="2031744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Memory 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42537" y="2666763"/>
            <a:ext cx="741553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225015" y="2666147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92381" y="5220056"/>
            <a:ext cx="8007120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pt -</a:t>
            </a:r>
            <a:r>
              <a:rPr lang="en-US" sz="2800" dirty="0" err="1" smtClean="0"/>
              <a:t>basicaa</a:t>
            </a:r>
            <a:r>
              <a:rPr lang="en-US" sz="2800" dirty="0" smtClean="0"/>
              <a:t> -CAT </a:t>
            </a:r>
            <a:r>
              <a:rPr lang="en-US" sz="2800" dirty="0" err="1" smtClean="0"/>
              <a:t>bitcode.bc</a:t>
            </a:r>
            <a:r>
              <a:rPr lang="en-US" sz="2800" dirty="0" smtClean="0"/>
              <a:t> -o </a:t>
            </a:r>
            <a:r>
              <a:rPr lang="en-US" sz="2800" dirty="0" err="1" smtClean="0"/>
              <a:t>optimized_bitcode.bc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4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" y="344774"/>
            <a:ext cx="12125318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020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Assumption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 smtClean="0"/>
              <a:t>dynamic </a:t>
            </a:r>
            <a:r>
              <a:rPr lang="en-US" dirty="0" smtClean="0"/>
              <a:t>memory, pointers can point only to 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Goal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smtClean="0"/>
              <a:t>each program point, compute set of (p-&gt;x) pairs</a:t>
            </a:r>
            <a:br>
              <a:rPr lang="en-US" dirty="0" smtClean="0"/>
            </a:br>
            <a:r>
              <a:rPr lang="en-US" dirty="0" smtClean="0"/>
              <a:t>if p points to variable x</a:t>
            </a:r>
          </a:p>
          <a:p>
            <a:endParaRPr lang="en-US" b="1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Based on data-flow analysis</a:t>
            </a:r>
          </a:p>
          <a:p>
            <a:pPr lvl="1"/>
            <a:r>
              <a:rPr lang="en-US" sz="2800" dirty="0" smtClean="0"/>
              <a:t>May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64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points-to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8633"/>
          </a:xfrm>
        </p:spPr>
        <p:txBody>
          <a:bodyPr/>
          <a:lstStyle/>
          <a:p>
            <a:r>
              <a:rPr lang="en-US" dirty="0" smtClean="0"/>
              <a:t>Data flow values: </a:t>
            </a:r>
            <a:br>
              <a:rPr lang="en-US" dirty="0" smtClean="0"/>
            </a:br>
            <a:r>
              <a:rPr lang="en-US" dirty="0" smtClean="0"/>
              <a:t>	{(v, x) | v is a pointer variable and x is a variable}</a:t>
            </a:r>
          </a:p>
          <a:p>
            <a:r>
              <a:rPr lang="en-US" dirty="0" smtClean="0"/>
              <a:t>Direction: forward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&amp;x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{(p, x)}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 = {(p, v) | v “escapes”}</a:t>
            </a:r>
          </a:p>
          <a:p>
            <a:pPr lvl="1"/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GEN[</a:t>
            </a:r>
            <a:r>
              <a:rPr lang="en-US" dirty="0" err="1" smtClean="0"/>
              <a:t>i</a:t>
            </a:r>
            <a:r>
              <a:rPr lang="en-US" dirty="0" smtClean="0"/>
              <a:t>] U (IN[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= U</a:t>
            </a:r>
            <a:r>
              <a:rPr lang="en-US" baseline="-25000" dirty="0" smtClean="0"/>
              <a:t>p is a predecessor of </a:t>
            </a:r>
            <a:r>
              <a:rPr lang="en-US" baseline="-25000" dirty="0" err="1" smtClean="0"/>
              <a:t>i</a:t>
            </a:r>
            <a:r>
              <a:rPr lang="en-US" dirty="0" smtClean="0"/>
              <a:t> OUT[</a:t>
            </a:r>
            <a:r>
              <a:rPr lang="en-US" dirty="0"/>
              <a:t>p</a:t>
            </a:r>
            <a:r>
              <a:rPr lang="en-US" dirty="0" smtClean="0"/>
              <a:t>]</a:t>
            </a:r>
          </a:p>
          <a:p>
            <a:r>
              <a:rPr lang="en-US" dirty="0"/>
              <a:t>Different </a:t>
            </a:r>
            <a:r>
              <a:rPr lang="en-US" dirty="0" smtClean="0"/>
              <a:t>OUT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equation for </a:t>
            </a:r>
            <a:r>
              <a:rPr lang="en-US" dirty="0"/>
              <a:t>different instructions</a:t>
            </a:r>
            <a:endParaRPr lang="en-US" dirty="0" smtClean="0"/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q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 }         KILL[</a:t>
            </a:r>
            <a:r>
              <a:rPr lang="en-US" dirty="0" err="1" smtClean="0"/>
              <a:t>i</a:t>
            </a:r>
            <a:r>
              <a:rPr lang="en-US" dirty="0" smtClean="0"/>
              <a:t>] = {  }</a:t>
            </a:r>
            <a:br>
              <a:rPr lang="en-US" dirty="0" smtClean="0"/>
            </a:br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{(p, z) | (q, z) ∈ IN[</a:t>
            </a:r>
            <a:r>
              <a:rPr lang="en-US" dirty="0" err="1" smtClean="0"/>
              <a:t>i</a:t>
            </a:r>
            <a:r>
              <a:rPr lang="en-US" dirty="0" smtClean="0"/>
              <a:t>]}  U 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 </a:t>
            </a:r>
            <a:endParaRPr lang="en-US" dirty="0"/>
          </a:p>
        </p:txBody>
      </p:sp>
      <p:pic>
        <p:nvPicPr>
          <p:cNvPr id="4" name="Picture 3" descr="pointe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09" y="3901768"/>
            <a:ext cx="3047349" cy="2956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4964" y="1204450"/>
            <a:ext cx="1159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latin typeface="+mj-lt"/>
              </a:rPr>
              <a:t>…</a:t>
            </a:r>
          </a:p>
          <a:p>
            <a:r>
              <a:rPr lang="en-US" sz="2400" dirty="0">
                <a:latin typeface="+mj-lt"/>
              </a:rPr>
              <a:t>p</a:t>
            </a:r>
            <a:r>
              <a:rPr lang="is-IS" sz="2400" dirty="0" smtClean="0">
                <a:latin typeface="+mj-lt"/>
              </a:rPr>
              <a:t>rint *p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1486" y="1595724"/>
            <a:ext cx="313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Where does p point to?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09353" y="1859935"/>
            <a:ext cx="802968" cy="163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3203" y="4554819"/>
            <a:ext cx="90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006" y="1497883"/>
            <a:ext cx="22179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1: p = &amp;x 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2: q = &amp;y;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3: if (</a:t>
            </a:r>
            <a:r>
              <a:rPr lang="is-IS" dirty="0" smtClean="0">
                <a:latin typeface="+mj-lt"/>
              </a:rPr>
              <a:t>…){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4:   z = &amp;v;</a:t>
            </a:r>
          </a:p>
          <a:p>
            <a:pPr marL="0" indent="0">
              <a:buNone/>
            </a:pPr>
            <a:r>
              <a:rPr lang="is-I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5: x++;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6: p = q;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8517" y="1532192"/>
            <a:ext cx="2679290" cy="2677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GEN[1] = {(p, x)}</a:t>
            </a:r>
          </a:p>
          <a:p>
            <a:r>
              <a:rPr lang="en-US" sz="2800" dirty="0" smtClean="0"/>
              <a:t>GEN[2] = {(q, y)}</a:t>
            </a:r>
          </a:p>
          <a:p>
            <a:r>
              <a:rPr lang="en-US" sz="2800" dirty="0" smtClean="0"/>
              <a:t>GEN[3] = { } </a:t>
            </a:r>
          </a:p>
          <a:p>
            <a:r>
              <a:rPr lang="en-US" sz="2800" dirty="0" smtClean="0"/>
              <a:t>GEN[4] = {(z, v)}</a:t>
            </a:r>
          </a:p>
          <a:p>
            <a:r>
              <a:rPr lang="en-US" sz="2800" dirty="0" smtClean="0"/>
              <a:t>GEN[5] = { }</a:t>
            </a:r>
          </a:p>
          <a:p>
            <a:r>
              <a:rPr lang="en-US" sz="2800" dirty="0" smtClean="0"/>
              <a:t>GEN[6] = { 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91046" y="1528915"/>
            <a:ext cx="4395019" cy="2677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KILL[1] = {(p, x), (p, y), (</a:t>
            </a:r>
            <a:r>
              <a:rPr lang="en-US" sz="2800" dirty="0" err="1" smtClean="0"/>
              <a:t>p,v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KILL[2] = {(q, x), (q, y), (</a:t>
            </a:r>
            <a:r>
              <a:rPr lang="en-US" sz="2800" dirty="0" err="1" smtClean="0"/>
              <a:t>q,v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KILL[3] = { } </a:t>
            </a:r>
          </a:p>
          <a:p>
            <a:r>
              <a:rPr lang="en-US" sz="2800" dirty="0" smtClean="0"/>
              <a:t>KILL[4] = {(z, x), (z, y), (z, v)}</a:t>
            </a:r>
          </a:p>
          <a:p>
            <a:r>
              <a:rPr lang="en-US" sz="2800" dirty="0" smtClean="0"/>
              <a:t>KILL[5] = { }</a:t>
            </a:r>
          </a:p>
          <a:p>
            <a:r>
              <a:rPr lang="en-US" sz="2800" dirty="0" smtClean="0"/>
              <a:t>KILL[6] = { 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41678" y="4180344"/>
            <a:ext cx="369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IN[1] = { }</a:t>
            </a:r>
          </a:p>
          <a:p>
            <a:r>
              <a:rPr lang="en-US" sz="2800" dirty="0" smtClean="0"/>
              <a:t>IN[2] = {(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IN[3] = {(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 </a:t>
            </a:r>
          </a:p>
          <a:p>
            <a:r>
              <a:rPr lang="en-US" sz="2800" dirty="0" smtClean="0"/>
              <a:t>IN[4] = {(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IN[5] = {(</a:t>
            </a:r>
            <a:r>
              <a:rPr lang="en-US" sz="2800" dirty="0" err="1" smtClean="0"/>
              <a:t>z,v</a:t>
            </a:r>
            <a:r>
              <a:rPr lang="en-US" sz="2800" dirty="0" smtClean="0"/>
              <a:t>),(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IN[6] = {</a:t>
            </a:r>
            <a:r>
              <a:rPr lang="en-US" sz="2800" dirty="0"/>
              <a:t>(</a:t>
            </a:r>
            <a:r>
              <a:rPr lang="en-US" sz="2800" dirty="0" err="1"/>
              <a:t>z,v</a:t>
            </a:r>
            <a:r>
              <a:rPr lang="en-US" sz="2800" dirty="0"/>
              <a:t>),(</a:t>
            </a:r>
            <a:r>
              <a:rPr lang="en-US" sz="2800" dirty="0" err="1"/>
              <a:t>q,y</a:t>
            </a:r>
            <a:r>
              <a:rPr lang="en-US" sz="2800" dirty="0"/>
              <a:t>),(</a:t>
            </a:r>
            <a:r>
              <a:rPr lang="en-US" sz="2800" dirty="0" err="1"/>
              <a:t>p,x</a:t>
            </a:r>
            <a:r>
              <a:rPr lang="en-US" sz="2800" dirty="0" smtClean="0"/>
              <a:t>)}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62916" y="4180344"/>
            <a:ext cx="4059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OUT[1] = {(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OUT[2] = {</a:t>
            </a:r>
            <a:r>
              <a:rPr lang="en-US" sz="2800" dirty="0"/>
              <a:t>(</a:t>
            </a:r>
            <a:r>
              <a:rPr lang="en-US" sz="2800" dirty="0" err="1"/>
              <a:t>q</a:t>
            </a:r>
            <a:r>
              <a:rPr lang="en-US" sz="2800" dirty="0" err="1" smtClean="0"/>
              <a:t>,y</a:t>
            </a:r>
            <a:r>
              <a:rPr lang="en-US" sz="2800" dirty="0"/>
              <a:t>)</a:t>
            </a:r>
            <a:r>
              <a:rPr lang="en-US" sz="2800" dirty="0" smtClean="0"/>
              <a:t>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OUT[3] = {(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 </a:t>
            </a:r>
          </a:p>
          <a:p>
            <a:r>
              <a:rPr lang="en-US" sz="2800" dirty="0" smtClean="0"/>
              <a:t>OUT[4] = {(</a:t>
            </a:r>
            <a:r>
              <a:rPr lang="en-US" sz="2800" dirty="0" err="1" smtClean="0"/>
              <a:t>z,v</a:t>
            </a:r>
            <a:r>
              <a:rPr lang="en-US" sz="2800" dirty="0" smtClean="0"/>
              <a:t>),(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OUT[5] = {</a:t>
            </a:r>
            <a:r>
              <a:rPr lang="en-US" sz="2800" dirty="0"/>
              <a:t>(</a:t>
            </a:r>
            <a:r>
              <a:rPr lang="en-US" sz="2800" dirty="0" err="1"/>
              <a:t>z,v</a:t>
            </a:r>
            <a:r>
              <a:rPr lang="en-US" sz="2800" dirty="0"/>
              <a:t>),(</a:t>
            </a:r>
            <a:r>
              <a:rPr lang="en-US" sz="2800" dirty="0" err="1"/>
              <a:t>q,y</a:t>
            </a:r>
            <a:r>
              <a:rPr lang="en-US" sz="2800" dirty="0"/>
              <a:t>),(</a:t>
            </a:r>
            <a:r>
              <a:rPr lang="en-US" sz="2800" dirty="0" err="1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OUT[6] = {(</a:t>
            </a:r>
            <a:r>
              <a:rPr lang="en-US" sz="2800" dirty="0" err="1" smtClean="0"/>
              <a:t>p,y</a:t>
            </a:r>
            <a:r>
              <a:rPr lang="en-US" sz="2800" dirty="0" smtClean="0"/>
              <a:t>),(</a:t>
            </a:r>
            <a:r>
              <a:rPr lang="en-US" sz="2800" dirty="0" err="1" smtClean="0"/>
              <a:t>z,v</a:t>
            </a:r>
            <a:r>
              <a:rPr lang="en-US" sz="2800" dirty="0" smtClean="0"/>
              <a:t>),(</a:t>
            </a:r>
            <a:r>
              <a:rPr lang="en-US" sz="2800" dirty="0" err="1" smtClean="0"/>
              <a:t>q,y</a:t>
            </a:r>
            <a:r>
              <a:rPr lang="en-US" sz="2800" dirty="0" smtClean="0"/>
              <a:t>)}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8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points-to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520"/>
            <a:ext cx="10515600" cy="4958633"/>
          </a:xfrm>
        </p:spPr>
        <p:txBody>
          <a:bodyPr/>
          <a:lstStyle/>
          <a:p>
            <a:r>
              <a:rPr lang="en-US" dirty="0"/>
              <a:t>IN[</a:t>
            </a:r>
            <a:r>
              <a:rPr lang="en-US" dirty="0" err="1"/>
              <a:t>i</a:t>
            </a:r>
            <a:r>
              <a:rPr lang="en-US" dirty="0"/>
              <a:t>] = U</a:t>
            </a:r>
            <a:r>
              <a:rPr lang="en-US" baseline="-25000" dirty="0"/>
              <a:t>p is a predecessor of </a:t>
            </a:r>
            <a:r>
              <a:rPr lang="en-US" baseline="-25000" dirty="0" err="1"/>
              <a:t>i</a:t>
            </a:r>
            <a:r>
              <a:rPr lang="en-US" dirty="0"/>
              <a:t> OUT[p</a:t>
            </a:r>
            <a:r>
              <a:rPr lang="en-US" dirty="0" smtClean="0"/>
              <a:t>]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&amp;x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p,x</a:t>
            </a:r>
            <a:r>
              <a:rPr lang="en-US" dirty="0" smtClean="0"/>
              <a:t>)}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p,v</a:t>
            </a:r>
            <a:r>
              <a:rPr lang="en-US" dirty="0" smtClean="0"/>
              <a:t>) | v “escapes”}</a:t>
            </a:r>
          </a:p>
          <a:p>
            <a:pPr lvl="1"/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GEN[</a:t>
            </a:r>
            <a:r>
              <a:rPr lang="en-US" dirty="0" err="1" smtClean="0"/>
              <a:t>i</a:t>
            </a:r>
            <a:r>
              <a:rPr lang="en-US" dirty="0" smtClean="0"/>
              <a:t>] U (IN[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q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 }         KILL[</a:t>
            </a:r>
            <a:r>
              <a:rPr lang="en-US" dirty="0" err="1" smtClean="0"/>
              <a:t>i</a:t>
            </a:r>
            <a:r>
              <a:rPr lang="en-US" dirty="0" smtClean="0"/>
              <a:t>] = {  }</a:t>
            </a:r>
            <a:br>
              <a:rPr lang="en-US" dirty="0" smtClean="0"/>
            </a:br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p,z</a:t>
            </a:r>
            <a:r>
              <a:rPr lang="en-US" dirty="0" smtClean="0"/>
              <a:t>) | (</a:t>
            </a:r>
            <a:r>
              <a:rPr lang="en-US" dirty="0" err="1" smtClean="0"/>
              <a:t>q,z</a:t>
            </a:r>
            <a:r>
              <a:rPr lang="en-US" dirty="0" smtClean="0"/>
              <a:t>) ∈ IN[</a:t>
            </a:r>
            <a:r>
              <a:rPr lang="en-US" dirty="0" err="1" smtClean="0"/>
              <a:t>i</a:t>
            </a:r>
            <a:r>
              <a:rPr lang="en-US" dirty="0" smtClean="0"/>
              <a:t>]}  U 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 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*q</a:t>
            </a:r>
          </a:p>
          <a:p>
            <a:pPr lvl="1"/>
            <a:r>
              <a:rPr lang="en-US" dirty="0"/>
              <a:t>GEN[</a:t>
            </a:r>
            <a:r>
              <a:rPr lang="en-US" dirty="0" err="1"/>
              <a:t>i</a:t>
            </a:r>
            <a:r>
              <a:rPr lang="en-US" dirty="0"/>
              <a:t>] = { }         KILL[</a:t>
            </a:r>
            <a:r>
              <a:rPr lang="en-US" dirty="0" err="1"/>
              <a:t>i</a:t>
            </a:r>
            <a:r>
              <a:rPr lang="en-US" dirty="0"/>
              <a:t>] = {  }</a:t>
            </a:r>
            <a:br>
              <a:rPr lang="en-US" dirty="0"/>
            </a:br>
            <a:r>
              <a:rPr lang="en-US" dirty="0"/>
              <a:t>OUT[</a:t>
            </a:r>
            <a:r>
              <a:rPr lang="en-US" dirty="0" err="1"/>
              <a:t>i</a:t>
            </a:r>
            <a:r>
              <a:rPr lang="en-US" dirty="0"/>
              <a:t>] = {(</a:t>
            </a:r>
            <a:r>
              <a:rPr lang="en-US" dirty="0" err="1"/>
              <a:t>p</a:t>
            </a:r>
            <a:r>
              <a:rPr lang="en-US" dirty="0" err="1" smtClean="0"/>
              <a:t>,t</a:t>
            </a:r>
            <a:r>
              <a:rPr lang="en-US" dirty="0" smtClean="0"/>
              <a:t>) </a:t>
            </a:r>
            <a:r>
              <a:rPr lang="en-US" dirty="0"/>
              <a:t>| </a:t>
            </a:r>
            <a:r>
              <a:rPr lang="en-US" dirty="0" smtClean="0"/>
              <a:t>(</a:t>
            </a:r>
            <a:r>
              <a:rPr lang="en-US" dirty="0" err="1" smtClean="0"/>
              <a:t>q,r</a:t>
            </a:r>
            <a:r>
              <a:rPr lang="en-US" dirty="0" smtClean="0"/>
              <a:t>)∈IN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 &amp; (</a:t>
            </a:r>
            <a:r>
              <a:rPr lang="en-US" dirty="0" err="1" smtClean="0"/>
              <a:t>r,t</a:t>
            </a:r>
            <a:r>
              <a:rPr lang="en-US" dirty="0" smtClean="0"/>
              <a:t>)∈</a:t>
            </a:r>
            <a:r>
              <a:rPr lang="en-US" dirty="0"/>
              <a:t>IN[</a:t>
            </a:r>
            <a:r>
              <a:rPr lang="en-US" dirty="0" err="1"/>
              <a:t>i</a:t>
            </a:r>
            <a:r>
              <a:rPr lang="en-US" dirty="0" smtClean="0"/>
              <a:t>]}   </a:t>
            </a:r>
            <a:r>
              <a:rPr lang="en-US" dirty="0"/>
              <a:t>U  </a:t>
            </a:r>
            <a:r>
              <a:rPr lang="en-US" dirty="0" smtClean="0"/>
              <a:t> (</a:t>
            </a:r>
            <a:r>
              <a:rPr lang="en-US" dirty="0"/>
              <a:t>IN[</a:t>
            </a:r>
            <a:r>
              <a:rPr lang="en-US" dirty="0" err="1"/>
              <a:t>i</a:t>
            </a:r>
            <a:r>
              <a:rPr lang="en-US" dirty="0"/>
              <a:t>] – {(</a:t>
            </a:r>
            <a:r>
              <a:rPr lang="en-US" dirty="0" err="1"/>
              <a:t>p</a:t>
            </a:r>
            <a:r>
              <a:rPr lang="en-US" dirty="0" err="1" smtClean="0"/>
              <a:t>,x</a:t>
            </a:r>
            <a:r>
              <a:rPr lang="en-US" dirty="0" smtClean="0"/>
              <a:t>) for all x})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*q = p                     </a:t>
            </a:r>
            <a:r>
              <a:rPr lang="en-US" b="1" dirty="0" smtClean="0">
                <a:solidFill>
                  <a:srgbClr val="FF0000"/>
                </a:solidFill>
              </a:rPr>
              <a:t>?? (3 points)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pointer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94" y="597720"/>
            <a:ext cx="5664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 analysis: </a:t>
            </a:r>
            <a:br>
              <a:rPr lang="en-US" dirty="0" smtClean="0"/>
            </a:br>
            <a:r>
              <a:rPr lang="en-US" dirty="0" smtClean="0"/>
              <a:t>dealing with dynamically allocated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Issue: each allocation creates a new piece of memory</a:t>
            </a:r>
          </a:p>
          <a:p>
            <a:pPr marL="0" indent="0">
              <a:buNone/>
            </a:pPr>
            <a:r>
              <a:rPr lang="en-US" dirty="0" smtClean="0"/>
              <a:t>		p = new T;             p = </a:t>
            </a:r>
            <a:r>
              <a:rPr lang="en-US" dirty="0" err="1" smtClean="0"/>
              <a:t>malloc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What about generating at compile-time a new “variable” </a:t>
            </a:r>
            <a:br>
              <a:rPr lang="en-US" dirty="0" smtClean="0"/>
            </a:br>
            <a:r>
              <a:rPr lang="en-US" dirty="0" smtClean="0"/>
              <a:t>to stand for new memory?</a:t>
            </a:r>
          </a:p>
          <a:p>
            <a:r>
              <a:rPr lang="en-US" dirty="0" smtClean="0"/>
              <a:t>Extending our data-flow analysis</a:t>
            </a:r>
          </a:p>
          <a:p>
            <a:pPr marL="0" indent="0">
              <a:buNone/>
            </a:pPr>
            <a:r>
              <a:rPr lang="en-US" dirty="0" smtClean="0"/>
              <a:t>	OUT[</a:t>
            </a:r>
            <a:r>
              <a:rPr lang="en-US" dirty="0" err="1" smtClean="0"/>
              <a:t>i</a:t>
            </a:r>
            <a:r>
              <a:rPr lang="en-US" dirty="0" smtClean="0"/>
              <a:t>] = {(p, </a:t>
            </a:r>
            <a:r>
              <a:rPr lang="en-US" dirty="0" err="1" smtClean="0"/>
              <a:t>newVar</a:t>
            </a:r>
            <a:r>
              <a:rPr lang="en-US" dirty="0" smtClean="0"/>
              <a:t>)} U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Domain is unbounded   					</a:t>
            </a:r>
            <a:r>
              <a:rPr lang="en-US" dirty="0" smtClean="0">
                <a:solidFill>
                  <a:srgbClr val="FF0000"/>
                </a:solidFill>
              </a:rPr>
              <a:t>(why)?</a:t>
            </a:r>
          </a:p>
          <a:p>
            <a:pPr lvl="1"/>
            <a:r>
              <a:rPr lang="en-US" dirty="0" smtClean="0"/>
              <a:t>Iterative data-flow analysis may not converge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alias analysis: </a:t>
            </a:r>
            <a:br>
              <a:rPr lang="en-US" dirty="0"/>
            </a:br>
            <a:r>
              <a:rPr lang="en-US" dirty="0"/>
              <a:t>dealing with dynamically allocated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10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Simple solution</a:t>
            </a:r>
          </a:p>
          <a:p>
            <a:r>
              <a:rPr lang="en-US" dirty="0" smtClean="0"/>
              <a:t>Create a summary “variable” for each allocation statement</a:t>
            </a:r>
          </a:p>
          <a:p>
            <a:pPr lvl="1"/>
            <a:r>
              <a:rPr lang="en-US" dirty="0" smtClean="0"/>
              <a:t>Domain is now bounded </a:t>
            </a:r>
          </a:p>
          <a:p>
            <a:r>
              <a:rPr lang="en-US" dirty="0" smtClean="0"/>
              <a:t>Data-flow equation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: p = new 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p,inst</a:t>
            </a:r>
            <a:r>
              <a:rPr lang="en-US" baseline="-25000" dirty="0" err="1" smtClean="0"/>
              <a:t>i</a:t>
            </a:r>
            <a:r>
              <a:rPr lang="en-US" dirty="0" smtClean="0"/>
              <a:t>)} U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b="1" dirty="0" smtClean="0"/>
              <a:t>Alternatives</a:t>
            </a:r>
          </a:p>
          <a:p>
            <a:r>
              <a:rPr lang="en-US" dirty="0" smtClean="0"/>
              <a:t>Summary variable for entire heap</a:t>
            </a:r>
          </a:p>
          <a:p>
            <a:r>
              <a:rPr lang="en-US" dirty="0" smtClean="0"/>
              <a:t>Summary node for each </a:t>
            </a:r>
            <a:r>
              <a:rPr lang="en-US" dirty="0" smtClean="0"/>
              <a:t>type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20582" y="5399548"/>
            <a:ext cx="4980851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Analysis time/precision tradeoff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41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194"/>
            <a:ext cx="10515600" cy="4644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Alias pairs </a:t>
            </a:r>
            <a:endParaRPr lang="en-US" dirty="0" smtClean="0"/>
          </a:p>
          <a:p>
            <a:r>
              <a:rPr lang="en-US" sz="2400" dirty="0" smtClean="0"/>
              <a:t>Pairs that refer to the same memory</a:t>
            </a:r>
          </a:p>
          <a:p>
            <a:r>
              <a:rPr lang="en-US" sz="2400" dirty="0" smtClean="0"/>
              <a:t>High memory requirements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Equivalence sets</a:t>
            </a:r>
          </a:p>
          <a:p>
            <a:r>
              <a:rPr lang="en-US" sz="2400" dirty="0" smtClean="0"/>
              <a:t>All memory references in the same set are aliases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Points-to pairs</a:t>
            </a:r>
          </a:p>
          <a:p>
            <a:r>
              <a:rPr lang="en-US" sz="2400" dirty="0" smtClean="0"/>
              <a:t>Pairs where the first member points to the second</a:t>
            </a:r>
          </a:p>
          <a:p>
            <a:r>
              <a:rPr lang="en-US" sz="2400" dirty="0" smtClean="0"/>
              <a:t>Specialized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1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is the </a:t>
            </a:r>
            <a:br>
              <a:rPr lang="en-US" dirty="0" smtClean="0"/>
            </a:br>
            <a:r>
              <a:rPr lang="en-US" dirty="0" smtClean="0"/>
              <a:t>memory alias analysis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Undecidable</a:t>
            </a:r>
          </a:p>
          <a:p>
            <a:pPr lvl="1"/>
            <a:r>
              <a:rPr lang="en-US" dirty="0" err="1" smtClean="0"/>
              <a:t>Landi</a:t>
            </a:r>
            <a:r>
              <a:rPr lang="en-US" dirty="0" smtClean="0"/>
              <a:t> 1992</a:t>
            </a:r>
          </a:p>
          <a:p>
            <a:pPr lvl="1"/>
            <a:r>
              <a:rPr lang="en-US" dirty="0" err="1" smtClean="0"/>
              <a:t>Ramalingan</a:t>
            </a:r>
            <a:r>
              <a:rPr lang="en-US" dirty="0" smtClean="0"/>
              <a:t> 1994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solutions are conservative approximations</a:t>
            </a:r>
          </a:p>
          <a:p>
            <a:endParaRPr lang="en-US" dirty="0"/>
          </a:p>
          <a:p>
            <a:r>
              <a:rPr lang="en-US" dirty="0" smtClean="0"/>
              <a:t>Is this problem solved?</a:t>
            </a:r>
          </a:p>
          <a:p>
            <a:pPr lvl="1"/>
            <a:r>
              <a:rPr lang="en-US" dirty="0" smtClean="0"/>
              <a:t>Numerous papers in this area</a:t>
            </a:r>
          </a:p>
          <a:p>
            <a:pPr lvl="1"/>
            <a:r>
              <a:rPr lang="en-US" dirty="0" smtClean="0"/>
              <a:t>Haven’t we solved this problem yet? [Hind 2001]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029542" cy="4351338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foo()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s-ES_tradnl" dirty="0" err="1">
                <a:latin typeface="+mj-lt"/>
              </a:rPr>
              <a:t>int</a:t>
            </a:r>
            <a:r>
              <a:rPr lang="es-ES_tradnl" dirty="0">
                <a:latin typeface="+mj-lt"/>
              </a:rPr>
              <a:t> x, y, a;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*p;</a:t>
            </a:r>
          </a:p>
          <a:p>
            <a:pPr marL="0" indent="0">
              <a:buNone/>
            </a:pPr>
            <a:r>
              <a:rPr lang="uk-UA" dirty="0">
                <a:latin typeface="+mj-lt"/>
              </a:rPr>
              <a:t>p = &amp;a;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x = 5;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foo(&amp;x);</a:t>
            </a:r>
          </a:p>
          <a:p>
            <a:pPr marL="0" indent="0">
              <a:buNone/>
            </a:pPr>
            <a:r>
              <a:rPr lang="es-ES_tradnl" dirty="0">
                <a:latin typeface="+mj-lt"/>
              </a:rPr>
              <a:t> y = x + 1;</a:t>
            </a:r>
          </a:p>
          <a:p>
            <a:pPr marL="0" indent="0">
              <a:buNone/>
            </a:pPr>
            <a:r>
              <a:rPr lang="es-ES_tradnl" dirty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4643" y="1835353"/>
            <a:ext cx="2253226" cy="923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foo(</a:t>
            </a:r>
            <a:r>
              <a:rPr lang="en-US" dirty="0" err="1" smtClean="0"/>
              <a:t>int</a:t>
            </a:r>
            <a:r>
              <a:rPr lang="en-US" dirty="0" smtClean="0"/>
              <a:t> *p){</a:t>
            </a:r>
          </a:p>
          <a:p>
            <a:r>
              <a:rPr lang="en-US" dirty="0" smtClean="0"/>
              <a:t>   return p;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4517" y="3051553"/>
            <a:ext cx="8685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Does the function call modify x?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With </a:t>
            </a:r>
            <a:r>
              <a:rPr lang="en-US" sz="2800" dirty="0"/>
              <a:t>our intra-procedural analysis, </a:t>
            </a:r>
            <a:r>
              <a:rPr lang="en-US" sz="2800" dirty="0" smtClean="0"/>
              <a:t>we don’t know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Make </a:t>
            </a:r>
            <a:r>
              <a:rPr lang="en-US" sz="2800" dirty="0"/>
              <a:t>worst case </a:t>
            </a:r>
            <a:r>
              <a:rPr lang="en-US" sz="2800" dirty="0" smtClean="0"/>
              <a:t>assumptions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Assume </a:t>
            </a:r>
            <a:r>
              <a:rPr lang="en-US" sz="2800" dirty="0"/>
              <a:t>that any reachable </a:t>
            </a:r>
            <a:r>
              <a:rPr lang="en-US" sz="2800" dirty="0" smtClean="0"/>
              <a:t>pointer may </a:t>
            </a:r>
            <a:r>
              <a:rPr lang="en-US" sz="2800" dirty="0"/>
              <a:t>be </a:t>
            </a:r>
            <a:r>
              <a:rPr lang="en-US" sz="2800" dirty="0" smtClean="0"/>
              <a:t>changed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Pointers </a:t>
            </a:r>
            <a:r>
              <a:rPr lang="en-US" sz="2800" dirty="0"/>
              <a:t>can be “reached” via </a:t>
            </a:r>
            <a:r>
              <a:rPr lang="en-US" sz="2800" dirty="0" err="1" smtClean="0"/>
              <a:t>globals</a:t>
            </a:r>
            <a:r>
              <a:rPr lang="en-US" sz="2800" dirty="0" smtClean="0"/>
              <a:t> and parameters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Pointers can be passed </a:t>
            </a:r>
            <a:r>
              <a:rPr lang="en-US" sz="2800" dirty="0"/>
              <a:t>through objects in </a:t>
            </a:r>
            <a:r>
              <a:rPr lang="en-US" sz="2800" dirty="0" smtClean="0"/>
              <a:t>the heap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72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memory alias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decreases</a:t>
            </a:r>
          </a:p>
          <a:p>
            <a:pPr lvl="1"/>
            <a:r>
              <a:rPr lang="en-US" dirty="0" smtClean="0"/>
              <a:t>Across functions</a:t>
            </a:r>
          </a:p>
          <a:p>
            <a:pPr lvl="1"/>
            <a:r>
              <a:rPr lang="en-US" dirty="0" smtClean="0"/>
              <a:t>When indirect access pointers are used</a:t>
            </a:r>
          </a:p>
          <a:p>
            <a:pPr lvl="1"/>
            <a:r>
              <a:rPr lang="en-US" dirty="0" smtClean="0"/>
              <a:t>When dynamically allocated memory is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Partial solutions to mitigate them</a:t>
            </a:r>
          </a:p>
          <a:p>
            <a:pPr lvl="1"/>
            <a:r>
              <a:rPr lang="en-US" dirty="0" smtClean="0"/>
              <a:t>Inter-procedural analysis</a:t>
            </a:r>
          </a:p>
          <a:p>
            <a:pPr lvl="1"/>
            <a:r>
              <a:rPr lang="en-US" dirty="0"/>
              <a:t>Shape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0"/>
            <a:ext cx="7365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14" y="371579"/>
            <a:ext cx="5367728" cy="1262349"/>
          </a:xfrm>
        </p:spPr>
        <p:txBody>
          <a:bodyPr/>
          <a:lstStyle/>
          <a:p>
            <a:r>
              <a:rPr lang="en-US" sz="3200" dirty="0"/>
              <a:t>GEN[</a:t>
            </a:r>
            <a:r>
              <a:rPr lang="en-US" sz="3200" dirty="0" err="1"/>
              <a:t>i</a:t>
            </a:r>
            <a:r>
              <a:rPr lang="en-US" sz="3200" dirty="0"/>
              <a:t>] = {</a:t>
            </a:r>
            <a:r>
              <a:rPr lang="en-US" sz="3200" dirty="0" err="1"/>
              <a:t>i</a:t>
            </a:r>
            <a:r>
              <a:rPr lang="en-US" sz="3200" dirty="0"/>
              <a:t>}                    or { }</a:t>
            </a:r>
          </a:p>
          <a:p>
            <a:r>
              <a:rPr lang="en-US" sz="3200" dirty="0"/>
              <a:t>KILL[</a:t>
            </a:r>
            <a:r>
              <a:rPr lang="en-US" sz="3200" dirty="0" err="1"/>
              <a:t>i</a:t>
            </a:r>
            <a:r>
              <a:rPr lang="en-US" sz="3200" dirty="0"/>
              <a:t>]  = </a:t>
            </a:r>
            <a:r>
              <a:rPr lang="en-US" sz="3200" b="1" dirty="0" err="1">
                <a:solidFill>
                  <a:srgbClr val="FF0000"/>
                </a:solidFill>
              </a:rPr>
              <a:t>defs</a:t>
            </a:r>
            <a:r>
              <a:rPr lang="en-US" sz="3200" b="1" dirty="0">
                <a:solidFill>
                  <a:srgbClr val="FF0000"/>
                </a:solidFill>
              </a:rPr>
              <a:t>(t) </a:t>
            </a:r>
            <a:r>
              <a:rPr lang="mr-IN" sz="3200" dirty="0"/>
              <a:t>–</a:t>
            </a:r>
            <a:r>
              <a:rPr lang="en-US" sz="3200" dirty="0"/>
              <a:t> {</a:t>
            </a:r>
            <a:r>
              <a:rPr lang="en-US" sz="3200" dirty="0" err="1"/>
              <a:t>i</a:t>
            </a:r>
            <a:r>
              <a:rPr lang="en-US" sz="3200" dirty="0"/>
              <a:t>}    or {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5" y="0"/>
            <a:ext cx="6270885" cy="68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68" y="122679"/>
            <a:ext cx="9398833" cy="6735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5993" y="2143593"/>
            <a:ext cx="903478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KILL[</a:t>
            </a:r>
            <a:r>
              <a:rPr lang="en-US" sz="4000" dirty="0" err="1" smtClean="0"/>
              <a:t>callInst</a:t>
            </a:r>
            <a:r>
              <a:rPr lang="en-US" sz="4000" dirty="0" smtClean="0"/>
              <a:t>] = </a:t>
            </a:r>
            <a:r>
              <a:rPr lang="en-US" sz="4000" dirty="0" err="1" smtClean="0"/>
              <a:t>defs</a:t>
            </a:r>
            <a:r>
              <a:rPr lang="en-US" sz="4000" dirty="0" smtClean="0"/>
              <a:t>(</a:t>
            </a:r>
            <a:r>
              <a:rPr lang="en-US" sz="4000" dirty="0" err="1" smtClean="0"/>
              <a:t>definedValue</a:t>
            </a:r>
            <a:r>
              <a:rPr lang="en-US" sz="4000" dirty="0" smtClean="0"/>
              <a:t>) - </a:t>
            </a:r>
            <a:r>
              <a:rPr lang="en-US" sz="4000" dirty="0" err="1" smtClean="0"/>
              <a:t>callInst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16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15828</TotalTime>
  <Words>3057</Words>
  <Application>Microsoft Macintosh PowerPoint</Application>
  <PresentationFormat>Widescreen</PresentationFormat>
  <Paragraphs>740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Calibri</vt:lpstr>
      <vt:lpstr>Calibri Light</vt:lpstr>
      <vt:lpstr>Mangal</vt:lpstr>
      <vt:lpstr>Arial</vt:lpstr>
      <vt:lpstr>Office Theme</vt:lpstr>
      <vt:lpstr>                     Dependencies</vt:lpstr>
      <vt:lpstr>Reviewing your H2 code … (GEN/KILL sets)</vt:lpstr>
      <vt:lpstr>PowerPoint Presentation</vt:lpstr>
      <vt:lpstr>PowerPoint Presentation</vt:lpstr>
      <vt:lpstr>Utility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 1 point each</vt:lpstr>
      <vt:lpstr>Dependencies: the big picture</vt:lpstr>
      <vt:lpstr>Outline</vt:lpstr>
      <vt:lpstr>Control dependence intuition</vt:lpstr>
      <vt:lpstr>Dominators</vt:lpstr>
      <vt:lpstr>Post-Dominators</vt:lpstr>
      <vt:lpstr>Control dependence in our example</vt:lpstr>
      <vt:lpstr>Control dependencies</vt:lpstr>
      <vt:lpstr>Post-dominators</vt:lpstr>
      <vt:lpstr>Control dependencies</vt:lpstr>
      <vt:lpstr>Control dependence graph (CDG)</vt:lpstr>
      <vt:lpstr>Potential parallelism</vt:lpstr>
      <vt:lpstr>Control dependence graph: algorithm</vt:lpstr>
      <vt:lpstr>Outline</vt:lpstr>
      <vt:lpstr>Data dependence</vt:lpstr>
      <vt:lpstr>Data dependencies</vt:lpstr>
      <vt:lpstr>Data dependence graph (DDG)</vt:lpstr>
      <vt:lpstr>Dependence example</vt:lpstr>
      <vt:lpstr>Data dependence analysis and others</vt:lpstr>
      <vt:lpstr>(Variable) Data dependencies in LLVM</vt:lpstr>
      <vt:lpstr>(Memory) Data dependencies in LLVM</vt:lpstr>
      <vt:lpstr>Program dependence graph</vt:lpstr>
      <vt:lpstr>Outline</vt:lpstr>
      <vt:lpstr>Memory alias analysis: the problem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 and code analysis/transformation</vt:lpstr>
      <vt:lpstr>Constant propagation revisited</vt:lpstr>
      <vt:lpstr>(Identify escaped variables in LLVM)</vt:lpstr>
      <vt:lpstr>(Identify escaped variables in LLVM)</vt:lpstr>
      <vt:lpstr>Do you remember liveness analysis?</vt:lpstr>
      <vt:lpstr>Liveness analysis revisited</vt:lpstr>
      <vt:lpstr>Liveness analysis revisited</vt:lpstr>
      <vt:lpstr>Liveness analysis revisited</vt:lpstr>
      <vt:lpstr>Trivial analysis: no code analysis</vt:lpstr>
      <vt:lpstr>Great alias analysis impact</vt:lpstr>
      <vt:lpstr>Reaching definition and  constant propagation revisited</vt:lpstr>
      <vt:lpstr>(Memory) Data dependencies in LLVM</vt:lpstr>
      <vt:lpstr>Loop-carried data dependencies</vt:lpstr>
      <vt:lpstr>Loop-carried data dependencies</vt:lpstr>
      <vt:lpstr>Using dependence analysis in LLVM</vt:lpstr>
      <vt:lpstr>Using dependencies</vt:lpstr>
      <vt:lpstr>Memory alias analysis</vt:lpstr>
      <vt:lpstr>May points-to analysis</vt:lpstr>
      <vt:lpstr>Code example</vt:lpstr>
      <vt:lpstr>May points-to analysis</vt:lpstr>
      <vt:lpstr>Memory alias analysis:  dealing with dynamically allocated memory</vt:lpstr>
      <vt:lpstr>Memory alias analysis:  dealing with dynamically allocated memory</vt:lpstr>
      <vt:lpstr>Representations of aliasing</vt:lpstr>
      <vt:lpstr>How hard is the  memory alias analysis problem?</vt:lpstr>
      <vt:lpstr>Limits of intra-procedural analysis</vt:lpstr>
      <vt:lpstr>Quality of memory alias analysis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2230</cp:revision>
  <dcterms:created xsi:type="dcterms:W3CDTF">2015-09-25T19:17:27Z</dcterms:created>
  <dcterms:modified xsi:type="dcterms:W3CDTF">2016-10-25T18:47:06Z</dcterms:modified>
</cp:coreProperties>
</file>