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7" r:id="rId2"/>
    <p:sldId id="258" r:id="rId3"/>
    <p:sldId id="273" r:id="rId4"/>
    <p:sldId id="274" r:id="rId5"/>
    <p:sldId id="304" r:id="rId6"/>
    <p:sldId id="275" r:id="rId7"/>
    <p:sldId id="277" r:id="rId8"/>
    <p:sldId id="299" r:id="rId9"/>
    <p:sldId id="278" r:id="rId10"/>
    <p:sldId id="279" r:id="rId11"/>
    <p:sldId id="280" r:id="rId12"/>
    <p:sldId id="259" r:id="rId13"/>
    <p:sldId id="260" r:id="rId14"/>
    <p:sldId id="300" r:id="rId15"/>
    <p:sldId id="307" r:id="rId16"/>
    <p:sldId id="261" r:id="rId17"/>
    <p:sldId id="316" r:id="rId18"/>
    <p:sldId id="317" r:id="rId19"/>
    <p:sldId id="264" r:id="rId20"/>
    <p:sldId id="285" r:id="rId21"/>
    <p:sldId id="301" r:id="rId22"/>
    <p:sldId id="284" r:id="rId23"/>
    <p:sldId id="288" r:id="rId24"/>
    <p:sldId id="305" r:id="rId25"/>
    <p:sldId id="302" r:id="rId26"/>
    <p:sldId id="303" r:id="rId27"/>
    <p:sldId id="313" r:id="rId28"/>
    <p:sldId id="265" r:id="rId29"/>
    <p:sldId id="266" r:id="rId30"/>
    <p:sldId id="267" r:id="rId31"/>
    <p:sldId id="268" r:id="rId32"/>
    <p:sldId id="269" r:id="rId33"/>
    <p:sldId id="270" r:id="rId34"/>
    <p:sldId id="314" r:id="rId35"/>
    <p:sldId id="306" r:id="rId36"/>
    <p:sldId id="289" r:id="rId37"/>
    <p:sldId id="290" r:id="rId38"/>
    <p:sldId id="292" r:id="rId39"/>
    <p:sldId id="318" r:id="rId40"/>
    <p:sldId id="319" r:id="rId41"/>
    <p:sldId id="320" r:id="rId42"/>
    <p:sldId id="321" r:id="rId43"/>
    <p:sldId id="322" r:id="rId44"/>
    <p:sldId id="323" r:id="rId45"/>
    <p:sldId id="335" r:id="rId46"/>
    <p:sldId id="324" r:id="rId47"/>
    <p:sldId id="336" r:id="rId48"/>
    <p:sldId id="325" r:id="rId49"/>
    <p:sldId id="326" r:id="rId50"/>
    <p:sldId id="291" r:id="rId51"/>
    <p:sldId id="293" r:id="rId52"/>
    <p:sldId id="294" r:id="rId53"/>
    <p:sldId id="311" r:id="rId54"/>
    <p:sldId id="308" r:id="rId55"/>
    <p:sldId id="310" r:id="rId56"/>
    <p:sldId id="315" r:id="rId57"/>
    <p:sldId id="312" r:id="rId58"/>
    <p:sldId id="295" r:id="rId59"/>
    <p:sldId id="271" r:id="rId60"/>
    <p:sldId id="272" r:id="rId61"/>
    <p:sldId id="297" r:id="rId62"/>
    <p:sldId id="298" r:id="rId63"/>
    <p:sldId id="29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F300"/>
    <a:srgbClr val="880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44" autoAdjust="0"/>
    <p:restoredTop sz="86378"/>
  </p:normalViewPr>
  <p:slideViewPr>
    <p:cSldViewPr snapToGrid="0">
      <p:cViewPr varScale="1">
        <p:scale>
          <a:sx n="130" d="100"/>
          <a:sy n="130" d="100"/>
        </p:scale>
        <p:origin x="224" y="23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1E124-2E01-1E4F-9AA8-7FCBEF58A22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5C1BF-CB0F-A643-A783-8A81C521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5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C1BF-CB0F-A643-A783-8A81C5210F4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0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CE03-3AB3-46A9-A4EE-40C5DBE6E01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75804"/>
            <a:ext cx="12192000" cy="144497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                 Inter-procedural</a:t>
            </a:r>
            <a:br>
              <a:rPr lang="en-US" dirty="0" smtClean="0"/>
            </a:br>
            <a:r>
              <a:rPr lang="en-US" dirty="0" smtClean="0"/>
              <a:t>							                    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36" y="5585548"/>
            <a:ext cx="5334000" cy="886835"/>
          </a:xfrm>
        </p:spPr>
        <p:txBody>
          <a:bodyPr/>
          <a:lstStyle/>
          <a:p>
            <a:pPr algn="l"/>
            <a:r>
              <a:rPr lang="en-US" dirty="0" smtClean="0"/>
              <a:t>Simone Campanoni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simonec@eecs.northwestern.edu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5297"/>
            <a:ext cx="6005947" cy="387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5" y="4594861"/>
            <a:ext cx="3500490" cy="186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4" y="3680643"/>
            <a:ext cx="1380340" cy="1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of inter-procedural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r>
              <a:rPr lang="en-US" dirty="0"/>
              <a:t>-sensitive </a:t>
            </a:r>
            <a:r>
              <a:rPr lang="en-US" dirty="0" smtClean="0"/>
              <a:t>			vs</a:t>
            </a:r>
            <a:r>
              <a:rPr lang="en-US" dirty="0"/>
              <a:t>. </a:t>
            </a:r>
            <a:r>
              <a:rPr lang="en-US" dirty="0" smtClean="0"/>
              <a:t>			flow</a:t>
            </a:r>
            <a:r>
              <a:rPr lang="en-US" dirty="0"/>
              <a:t>-insensitive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Path</a:t>
            </a:r>
            <a:r>
              <a:rPr lang="en-US" dirty="0"/>
              <a:t>-sensitive </a:t>
            </a:r>
            <a:r>
              <a:rPr lang="en-US" dirty="0" smtClean="0"/>
              <a:t>                            vs</a:t>
            </a:r>
            <a:r>
              <a:rPr lang="en-US" dirty="0"/>
              <a:t>. </a:t>
            </a:r>
            <a:r>
              <a:rPr lang="en-US" dirty="0" smtClean="0"/>
              <a:t>                            path</a:t>
            </a:r>
            <a:r>
              <a:rPr lang="en-US" dirty="0"/>
              <a:t>-</a:t>
            </a:r>
            <a:r>
              <a:rPr lang="en-US" dirty="0" smtClean="0"/>
              <a:t>insensitive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Context-sensitive </a:t>
            </a:r>
            <a:r>
              <a:rPr lang="en-US" dirty="0" smtClean="0"/>
              <a:t>                      vs.                             </a:t>
            </a:r>
            <a:r>
              <a:rPr lang="en-US" dirty="0"/>
              <a:t>context-insensitive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16313" y="3095624"/>
            <a:ext cx="500062" cy="33337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</a:t>
            </a:r>
          </a:p>
        </p:txBody>
      </p:sp>
      <p:cxnSp>
        <p:nvCxnSpPr>
          <p:cNvPr id="6" name="Curved Connector 5"/>
          <p:cNvCxnSpPr>
            <a:stCxn id="19" idx="2"/>
          </p:cNvCxnSpPr>
          <p:nvPr/>
        </p:nvCxnSpPr>
        <p:spPr>
          <a:xfrm rot="16200000" flipH="1">
            <a:off x="3193655" y="2701527"/>
            <a:ext cx="444498" cy="311944"/>
          </a:xfrm>
          <a:prstGeom prst="curvedConnector3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22" idx="1"/>
          </p:cNvCxnSpPr>
          <p:nvPr/>
        </p:nvCxnSpPr>
        <p:spPr>
          <a:xfrm rot="10800000" flipV="1">
            <a:off x="4002091" y="2478882"/>
            <a:ext cx="747711" cy="626268"/>
          </a:xfrm>
          <a:prstGeom prst="curvedConnector3">
            <a:avLst>
              <a:gd name="adj1" fmla="val 10201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565526" y="4438650"/>
            <a:ext cx="500062" cy="182563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/>
          <p:nvPr/>
        </p:nvCxnSpPr>
        <p:spPr>
          <a:xfrm rot="16200000" flipH="1">
            <a:off x="3204370" y="4006056"/>
            <a:ext cx="579437" cy="254000"/>
          </a:xfrm>
          <a:prstGeom prst="curvedConnector3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0800000" flipV="1">
            <a:off x="4051303" y="3898903"/>
            <a:ext cx="704848" cy="549272"/>
          </a:xfrm>
          <a:prstGeom prst="curvedConnector3">
            <a:avLst>
              <a:gd name="adj1" fmla="val 101802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009901" y="2335213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749801" y="2328863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701214" y="2359024"/>
            <a:ext cx="500062" cy="33337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186863" y="2376488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0204451" y="2386012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9194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sensitivity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825625"/>
            <a:ext cx="3500437" cy="415925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Is x constant?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a = id(4);         b = id(5);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id (x) { return x;}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43376" y="1787525"/>
            <a:ext cx="7723188" cy="5003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 smtClean="0"/>
              <a:t>Context-sensitive analysis</a:t>
            </a:r>
          </a:p>
          <a:p>
            <a:r>
              <a:rPr lang="en-US" sz="2600" dirty="0" smtClean="0"/>
              <a:t>Computes one answer for every call-site</a:t>
            </a:r>
          </a:p>
          <a:p>
            <a:pPr lvl="1"/>
            <a:r>
              <a:rPr lang="en-US" sz="2600" dirty="0" smtClean="0"/>
              <a:t>x is 4 in the first call</a:t>
            </a:r>
          </a:p>
          <a:p>
            <a:pPr lvl="1"/>
            <a:r>
              <a:rPr lang="en-US" sz="2600" dirty="0" smtClean="0"/>
              <a:t>x is 5 in the second call</a:t>
            </a:r>
          </a:p>
          <a:p>
            <a:r>
              <a:rPr lang="en-US" dirty="0" smtClean="0"/>
              <a:t>Re-analyzes callee for each caller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b="1" dirty="0" smtClean="0"/>
              <a:t>Context-insensitive analysis</a:t>
            </a:r>
          </a:p>
          <a:p>
            <a:r>
              <a:rPr lang="en-US" sz="2600" dirty="0" smtClean="0"/>
              <a:t>Computes one answer for all call-sites:</a:t>
            </a:r>
          </a:p>
          <a:p>
            <a:pPr lvl="1"/>
            <a:r>
              <a:rPr lang="en-US" sz="2600" dirty="0" smtClean="0"/>
              <a:t>x is not constant</a:t>
            </a:r>
          </a:p>
          <a:p>
            <a:r>
              <a:rPr lang="en-US" sz="2600" dirty="0" smtClean="0"/>
              <a:t>Perform one analysis independent of callers</a:t>
            </a:r>
          </a:p>
          <a:p>
            <a:r>
              <a:rPr lang="en-US" sz="2600" dirty="0" smtClean="0"/>
              <a:t>Suffers from unrealizable paths:</a:t>
            </a:r>
          </a:p>
          <a:p>
            <a:pPr lvl="1"/>
            <a:r>
              <a:rPr lang="en-US" sz="2600" dirty="0" smtClean="0"/>
              <a:t>Can mistakenly conclude that id(4) can return 5 because </a:t>
            </a:r>
            <a:br>
              <a:rPr lang="en-US" sz="2600" dirty="0" smtClean="0"/>
            </a:br>
            <a:r>
              <a:rPr lang="en-US" sz="2600" dirty="0" smtClean="0"/>
              <a:t>we merge information from all call-sites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285875" y="2770188"/>
            <a:ext cx="111125" cy="642937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dash"/>
            <a:miter lim="800000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730500" y="2754313"/>
            <a:ext cx="396875" cy="6429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50875" y="2770187"/>
            <a:ext cx="381000" cy="71437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524126" y="2738439"/>
            <a:ext cx="126999" cy="611186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31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514959" cy="4721020"/>
          </a:xfrm>
        </p:spPr>
        <p:txBody>
          <a:bodyPr>
            <a:normAutofit/>
          </a:bodyPr>
          <a:lstStyle/>
          <a:p>
            <a:r>
              <a:rPr lang="en-US" dirty="0"/>
              <a:t>First problem: how do we know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procedures are called </a:t>
            </a:r>
            <a:r>
              <a:rPr lang="en-US" dirty="0"/>
              <a:t>from where?</a:t>
            </a:r>
          </a:p>
          <a:p>
            <a:pPr lvl="1"/>
            <a:r>
              <a:rPr lang="en-US" dirty="0" smtClean="0"/>
              <a:t>Especially </a:t>
            </a:r>
            <a:r>
              <a:rPr lang="en-US" dirty="0"/>
              <a:t>difficult in higher-order languages,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languages where functions </a:t>
            </a:r>
            <a:r>
              <a:rPr lang="en-US" dirty="0"/>
              <a:t>are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What about C programs?</a:t>
            </a:r>
            <a:endParaRPr lang="en-US" dirty="0"/>
          </a:p>
          <a:p>
            <a:pPr lvl="1"/>
            <a:r>
              <a:rPr lang="en-US" dirty="0" smtClean="0"/>
              <a:t>We’ll </a:t>
            </a:r>
            <a:r>
              <a:rPr lang="en-US" dirty="0"/>
              <a:t>ignore this for </a:t>
            </a:r>
            <a:r>
              <a:rPr lang="en-US" dirty="0" smtClean="0"/>
              <a:t>now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Let’s </a:t>
            </a:r>
            <a:r>
              <a:rPr lang="en-US" dirty="0"/>
              <a:t>assume we have a (static) </a:t>
            </a:r>
            <a:r>
              <a:rPr lang="en-US" b="1" dirty="0"/>
              <a:t>call graph</a:t>
            </a:r>
          </a:p>
          <a:p>
            <a:pPr lvl="1"/>
            <a:r>
              <a:rPr lang="en-US" dirty="0" smtClean="0"/>
              <a:t>Indicates </a:t>
            </a:r>
            <a:r>
              <a:rPr lang="en-US" dirty="0"/>
              <a:t>which procedures can call which other procedures,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from </a:t>
            </a:r>
            <a:r>
              <a:rPr lang="en-US" dirty="0"/>
              <a:t>which program </a:t>
            </a: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99468" y="1799861"/>
            <a:ext cx="4547867" cy="1938992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void foo (int a, int (*</a:t>
            </a:r>
            <a:r>
              <a:rPr lang="en-US" sz="2400" dirty="0" err="1">
                <a:latin typeface="+mj-lt"/>
              </a:rPr>
              <a:t>p_to_f</a:t>
            </a:r>
            <a:r>
              <a:rPr lang="en-US" sz="2400" dirty="0">
                <a:latin typeface="+mj-lt"/>
              </a:rPr>
              <a:t>)(int v)){</a:t>
            </a:r>
          </a:p>
          <a:p>
            <a:r>
              <a:rPr lang="en-US" sz="2400" dirty="0">
                <a:latin typeface="+mj-lt"/>
              </a:rPr>
              <a:t>  int l = (*</a:t>
            </a:r>
            <a:r>
              <a:rPr lang="en-US" sz="2400" dirty="0" err="1">
                <a:latin typeface="+mj-lt"/>
              </a:rPr>
              <a:t>p_to_f</a:t>
            </a:r>
            <a:r>
              <a:rPr lang="en-US" sz="2400" dirty="0">
                <a:latin typeface="+mj-lt"/>
              </a:rPr>
              <a:t>)(5);</a:t>
            </a:r>
          </a:p>
          <a:p>
            <a:r>
              <a:rPr lang="en-US" sz="2400" dirty="0">
                <a:latin typeface="+mj-lt"/>
              </a:rPr>
              <a:t>  a = l + 1;</a:t>
            </a:r>
          </a:p>
          <a:p>
            <a:r>
              <a:rPr lang="en-US" sz="2400" dirty="0">
                <a:latin typeface="+mj-lt"/>
              </a:rPr>
              <a:t>  return a;</a:t>
            </a:r>
          </a:p>
          <a:p>
            <a:r>
              <a:rPr lang="en-US" sz="2400" dirty="0">
                <a:latin typeface="+mj-lt"/>
              </a:rPr>
              <a:t>}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1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232" y="184868"/>
            <a:ext cx="10515600" cy="1003198"/>
          </a:xfrm>
        </p:spPr>
        <p:txBody>
          <a:bodyPr/>
          <a:lstStyle/>
          <a:p>
            <a:r>
              <a:rPr lang="en-US" dirty="0" smtClean="0"/>
              <a:t>Call graph example</a:t>
            </a:r>
            <a:endParaRPr lang="en-US" dirty="0"/>
          </a:p>
        </p:txBody>
      </p:sp>
      <p:pic>
        <p:nvPicPr>
          <p:cNvPr id="4" name="Picture 3" descr="Call_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13" y="1089878"/>
            <a:ext cx="8672871" cy="57189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83063" y="1111250"/>
            <a:ext cx="726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From now on we assume we have a static call graph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322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 call graph with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command line: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opt </a:t>
            </a:r>
            <a:r>
              <a:rPr lang="en-US" dirty="0">
                <a:latin typeface="+mj-lt"/>
              </a:rPr>
              <a:t>-dot-</a:t>
            </a:r>
            <a:r>
              <a:rPr lang="en-US" dirty="0" err="1">
                <a:latin typeface="+mj-lt"/>
              </a:rPr>
              <a:t>callgraph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program.bc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-disable-output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(see test0)</a:t>
            </a:r>
          </a:p>
          <a:p>
            <a:endParaRPr lang="en-US" dirty="0"/>
          </a:p>
          <a:p>
            <a:r>
              <a:rPr lang="en-US" dirty="0" smtClean="0"/>
              <a:t>From your pass: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iterate_over_functions</a:t>
            </a:r>
            <a:endParaRPr lang="en-US" dirty="0" smtClean="0"/>
          </a:p>
          <a:p>
            <a:pPr lvl="1"/>
            <a:r>
              <a:rPr lang="en-US" dirty="0" err="1" smtClean="0"/>
              <a:t>CallGraphWrappingPass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f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462" y="1704294"/>
            <a:ext cx="3038475" cy="3978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1061281"/>
            <a:ext cx="9156700" cy="5294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1061281"/>
            <a:ext cx="8873718" cy="4256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21" y="1027905"/>
            <a:ext cx="8532989" cy="52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8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2.96296E-6 L 0.09245 0.13079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7569 L 0.19011 0.27476 " pathEditMode="relative" ptsTypes="AA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76 -0.00463 L 0.14075 0.17639 " pathEditMode="relative" ptsTypes="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rgbClr val="D0CECE"/>
                </a:solidFill>
              </a:rPr>
              <a:t>Sensitivity of analysis</a:t>
            </a:r>
          </a:p>
          <a:p>
            <a:pPr marL="514350" indent="-514350">
              <a:buFont typeface="+mj-ea"/>
              <a:buAutoNum type="circleNumDbPlain"/>
            </a:pPr>
            <a:endParaRPr lang="en-US" dirty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Single compilation</a:t>
            </a:r>
          </a:p>
          <a:p>
            <a:pPr marL="514350" indent="-514350">
              <a:buFont typeface="+mj-ea"/>
              <a:buAutoNum type="circleNumDbPlain"/>
            </a:pPr>
            <a:endParaRPr lang="en-US" dirty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Separate compilations</a:t>
            </a:r>
          </a:p>
          <a:p>
            <a:pPr marL="514350" indent="-514350">
              <a:buFont typeface="+mj-ea"/>
              <a:buAutoNum type="circleNumDbPlain"/>
            </a:pPr>
            <a:endParaRPr lang="en-US" dirty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Caller -&gt; callee vs. callee -&gt; caller propagations</a:t>
            </a:r>
          </a:p>
          <a:p>
            <a:pPr marL="514350" indent="-514350">
              <a:buFont typeface="+mj-ea"/>
              <a:buAutoNum type="circleNumDbPlain"/>
            </a:pPr>
            <a:endParaRPr lang="en-US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Final remarks</a:t>
            </a:r>
          </a:p>
        </p:txBody>
      </p:sp>
    </p:spTree>
    <p:extLst>
      <p:ext uri="{BB962C8B-B14F-4D97-AF65-F5344CB8AC3E}">
        <p14:creationId xmlns:p14="http://schemas.microsoft.com/office/powerpoint/2010/main" val="26516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67" y="1"/>
            <a:ext cx="10515600" cy="743724"/>
          </a:xfrm>
        </p:spPr>
        <p:txBody>
          <a:bodyPr/>
          <a:lstStyle/>
          <a:p>
            <a:r>
              <a:rPr lang="en-US" dirty="0" smtClean="0"/>
              <a:t>Intra-procedural dataflow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652" y="1260269"/>
            <a:ext cx="3497723" cy="542566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How do we do in H6?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main</a:t>
            </a:r>
            <a:r>
              <a:rPr lang="en-US" dirty="0">
                <a:latin typeface="+mj-lt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A: x = </a:t>
            </a:r>
            <a:r>
              <a:rPr lang="en-US" dirty="0">
                <a:latin typeface="+mj-lt"/>
              </a:rPr>
              <a:t>7;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B: r = </a:t>
            </a:r>
            <a:r>
              <a:rPr lang="en-US" dirty="0">
                <a:latin typeface="+mj-lt"/>
              </a:rPr>
              <a:t>p(x)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C: y = 80;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D</a:t>
            </a:r>
            <a:r>
              <a:rPr lang="en-US" dirty="0" smtClean="0">
                <a:latin typeface="+mj-lt"/>
              </a:rPr>
              <a:t>: t = p(y);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E: print t, r;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nt p (</a:t>
            </a:r>
            <a:r>
              <a:rPr lang="en-US" dirty="0">
                <a:latin typeface="+mj-lt"/>
              </a:rPr>
              <a:t>int </a:t>
            </a:r>
            <a:r>
              <a:rPr lang="en-US" dirty="0" smtClean="0">
                <a:latin typeface="+mj-lt"/>
              </a:rPr>
              <a:t>v) </a:t>
            </a:r>
            <a:r>
              <a:rPr lang="en-US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F: if (v &lt; 10)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</a:t>
            </a:r>
            <a:r>
              <a:rPr lang="en-US" dirty="0" smtClean="0">
                <a:latin typeface="+mj-lt"/>
              </a:rPr>
              <a:t>G:       m = 1;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 else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H:       m = 2;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I: return m;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87332" y="2962275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87332" y="3614744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87332" y="4297356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87332" y="4972043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549649" y="3124199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6837363" y="3262312"/>
            <a:ext cx="0" cy="35243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6837363" y="3914781"/>
            <a:ext cx="0" cy="38257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6837363" y="4597393"/>
            <a:ext cx="0" cy="3746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429125" y="2500314"/>
            <a:ext cx="3071816" cy="37147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977188" y="2500313"/>
            <a:ext cx="3119437" cy="3698875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588920" y="5680083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9" idx="2"/>
            <a:endCxn id="22" idx="0"/>
          </p:cNvCxnSpPr>
          <p:nvPr/>
        </p:nvCxnSpPr>
        <p:spPr>
          <a:xfrm>
            <a:off x="6837363" y="5272080"/>
            <a:ext cx="1588" cy="40800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78376" y="3230564"/>
            <a:ext cx="1723426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{A}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78375" y="3930651"/>
            <a:ext cx="1738313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B}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78375" y="5281615"/>
            <a:ext cx="1735217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B, C, D 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78375" y="4575176"/>
            <a:ext cx="1731963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B, C} 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6040430" y="5595938"/>
            <a:ext cx="206375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73698" y="5597526"/>
            <a:ext cx="206375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0098924" y="4364038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003550" y="4379912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0" idx="2"/>
            <a:endCxn id="35" idx="0"/>
          </p:cNvCxnSpPr>
          <p:nvPr/>
        </p:nvCxnSpPr>
        <p:spPr>
          <a:xfrm>
            <a:off x="9799680" y="3424236"/>
            <a:ext cx="549275" cy="93980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36" idx="0"/>
          </p:cNvCxnSpPr>
          <p:nvPr/>
        </p:nvCxnSpPr>
        <p:spPr>
          <a:xfrm flipH="1">
            <a:off x="9253581" y="3424236"/>
            <a:ext cx="546099" cy="95567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9489323" y="5659438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0" name="Straight Arrow Connector 49"/>
          <p:cNvCxnSpPr>
            <a:stCxn id="36" idx="2"/>
            <a:endCxn id="49" idx="0"/>
          </p:cNvCxnSpPr>
          <p:nvPr/>
        </p:nvCxnSpPr>
        <p:spPr>
          <a:xfrm>
            <a:off x="9253581" y="4679949"/>
            <a:ext cx="485773" cy="97948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5" idx="2"/>
            <a:endCxn id="49" idx="0"/>
          </p:cNvCxnSpPr>
          <p:nvPr/>
        </p:nvCxnSpPr>
        <p:spPr>
          <a:xfrm flipH="1">
            <a:off x="9739354" y="4664075"/>
            <a:ext cx="609601" cy="9953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53556" y="4938717"/>
            <a:ext cx="1189048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{G, H}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869393" y="3821117"/>
            <a:ext cx="822336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 }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863169" y="3814769"/>
            <a:ext cx="822336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 }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371043" y="2687642"/>
            <a:ext cx="822336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 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91060" y="2524122"/>
            <a:ext cx="81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main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89914" y="2533647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p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9718660" y="5257801"/>
            <a:ext cx="449278" cy="4762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90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9" grpId="0" animBg="1"/>
      <p:bldP spid="35" grpId="0" animBg="1"/>
      <p:bldP spid="36" grpId="0" animBg="1"/>
      <p:bldP spid="49" grpId="0" animBg="1"/>
      <p:bldP spid="30" grpId="0" animBg="1"/>
      <p:bldP spid="38" grpId="0" animBg="1"/>
      <p:bldP spid="39" grpId="0" animBg="1"/>
      <p:bldP spid="43" grpId="0" animBg="1"/>
      <p:bldP spid="4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67" y="0"/>
            <a:ext cx="10515600" cy="1325563"/>
          </a:xfrm>
        </p:spPr>
        <p:txBody>
          <a:bodyPr/>
          <a:lstStyle/>
          <a:p>
            <a:r>
              <a:rPr lang="en-US" dirty="0" smtClean="0"/>
              <a:t>Inter-procedural dataflow analysis</a:t>
            </a:r>
            <a:br>
              <a:rPr lang="en-US" dirty="0" smtClean="0"/>
            </a:br>
            <a:r>
              <a:rPr lang="en-US" dirty="0" smtClean="0"/>
              <a:t>flow-sensitive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652" y="1260269"/>
            <a:ext cx="10515600" cy="542566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How </a:t>
            </a:r>
            <a:r>
              <a:rPr lang="en-US" dirty="0" smtClean="0"/>
              <a:t>can we handle procedure </a:t>
            </a:r>
            <a:r>
              <a:rPr lang="en-US" dirty="0"/>
              <a:t>calls?</a:t>
            </a:r>
          </a:p>
          <a:p>
            <a:r>
              <a:rPr lang="en-US" dirty="0" smtClean="0"/>
              <a:t>Obvious </a:t>
            </a:r>
            <a:r>
              <a:rPr lang="en-US" dirty="0"/>
              <a:t>idea: make one big </a:t>
            </a:r>
            <a:r>
              <a:rPr lang="en-US" dirty="0" smtClean="0"/>
              <a:t>CFG (</a:t>
            </a:r>
            <a:r>
              <a:rPr lang="en-US" b="1" dirty="0" smtClean="0"/>
              <a:t>control-flow </a:t>
            </a:r>
            <a:r>
              <a:rPr lang="en-US" b="1" dirty="0" err="1" smtClean="0"/>
              <a:t>supergraph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A: x = </a:t>
            </a:r>
            <a:r>
              <a:rPr lang="en-US" dirty="0">
                <a:latin typeface="+mj-lt"/>
              </a:rPr>
              <a:t>7;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B: r = </a:t>
            </a:r>
            <a:r>
              <a:rPr lang="en-US" dirty="0">
                <a:latin typeface="+mj-lt"/>
              </a:rPr>
              <a:t>p(x)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C: y = 80;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D</a:t>
            </a:r>
            <a:r>
              <a:rPr lang="en-US" dirty="0" smtClean="0">
                <a:latin typeface="+mj-lt"/>
              </a:rPr>
              <a:t>: t = p(y);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E: print t, r;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nt p (</a:t>
            </a:r>
            <a:r>
              <a:rPr lang="en-US" dirty="0">
                <a:latin typeface="+mj-lt"/>
              </a:rPr>
              <a:t>int </a:t>
            </a:r>
            <a:r>
              <a:rPr lang="en-US" dirty="0" smtClean="0">
                <a:latin typeface="+mj-lt"/>
              </a:rPr>
              <a:t>v) </a:t>
            </a:r>
            <a:r>
              <a:rPr lang="en-US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F: if (v &lt; 10)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</a:t>
            </a:r>
            <a:r>
              <a:rPr lang="en-US" dirty="0" smtClean="0">
                <a:latin typeface="+mj-lt"/>
              </a:rPr>
              <a:t>G:       m = 1;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 else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H:       m = 2;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I: return m;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87332" y="2962275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87332" y="3614744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87332" y="4297356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87332" y="4972043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470269" y="3124199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6837363" y="3262312"/>
            <a:ext cx="0" cy="35243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6837363" y="3914781"/>
            <a:ext cx="0" cy="38257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6837363" y="4597393"/>
            <a:ext cx="0" cy="3746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286250" y="2492375"/>
            <a:ext cx="3214691" cy="3722688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977188" y="2492375"/>
            <a:ext cx="3516312" cy="3706813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588920" y="5680083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9" idx="2"/>
            <a:endCxn id="22" idx="0"/>
          </p:cNvCxnSpPr>
          <p:nvPr/>
        </p:nvCxnSpPr>
        <p:spPr>
          <a:xfrm>
            <a:off x="6837363" y="5272080"/>
            <a:ext cx="1588" cy="40800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40250" y="3230564"/>
            <a:ext cx="1961552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{A}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40251" y="3930651"/>
            <a:ext cx="1976438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G, H, C}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40251" y="5281615"/>
            <a:ext cx="1973342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G, H, C}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40251" y="4575176"/>
            <a:ext cx="1970088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G, H, C} 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595902" y="5595938"/>
            <a:ext cx="206375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5558" y="5597526"/>
            <a:ext cx="206375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0019544" y="4364038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924170" y="4379912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0" idx="2"/>
            <a:endCxn id="35" idx="0"/>
          </p:cNvCxnSpPr>
          <p:nvPr/>
        </p:nvCxnSpPr>
        <p:spPr>
          <a:xfrm>
            <a:off x="9720300" y="3424236"/>
            <a:ext cx="549275" cy="93980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36" idx="0"/>
          </p:cNvCxnSpPr>
          <p:nvPr/>
        </p:nvCxnSpPr>
        <p:spPr>
          <a:xfrm flipH="1">
            <a:off x="9174201" y="3424236"/>
            <a:ext cx="546099" cy="95567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9409943" y="5659438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0" name="Straight Arrow Connector 49"/>
          <p:cNvCxnSpPr>
            <a:stCxn id="36" idx="2"/>
            <a:endCxn id="49" idx="0"/>
          </p:cNvCxnSpPr>
          <p:nvPr/>
        </p:nvCxnSpPr>
        <p:spPr>
          <a:xfrm>
            <a:off x="9174201" y="4679949"/>
            <a:ext cx="485773" cy="97948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5" idx="2"/>
            <a:endCxn id="49" idx="0"/>
          </p:cNvCxnSpPr>
          <p:nvPr/>
        </p:nvCxnSpPr>
        <p:spPr>
          <a:xfrm flipH="1">
            <a:off x="9659974" y="4664075"/>
            <a:ext cx="609601" cy="9953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818599" y="4938717"/>
            <a:ext cx="1706526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G, H, C }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752039" y="3798894"/>
            <a:ext cx="1670060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{A,G,H,C}</a:t>
            </a:r>
            <a:endParaRPr lang="en-US" dirty="0"/>
          </a:p>
        </p:txBody>
      </p:sp>
      <p:cxnSp>
        <p:nvCxnSpPr>
          <p:cNvPr id="5" name="Curved Connector 4"/>
          <p:cNvCxnSpPr>
            <a:stCxn id="7" idx="3"/>
            <a:endCxn id="10" idx="0"/>
          </p:cNvCxnSpPr>
          <p:nvPr/>
        </p:nvCxnSpPr>
        <p:spPr>
          <a:xfrm flipV="1">
            <a:off x="7087394" y="3124199"/>
            <a:ext cx="2632906" cy="640564"/>
          </a:xfrm>
          <a:prstGeom prst="curvedConnector4">
            <a:avLst>
              <a:gd name="adj1" fmla="val 45252"/>
              <a:gd name="adj2" fmla="val 110904"/>
            </a:avLst>
          </a:prstGeom>
          <a:ln w="38100" cmpd="sng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5400000" flipH="1">
            <a:off x="7339031" y="3670282"/>
            <a:ext cx="2125662" cy="2532099"/>
          </a:xfrm>
          <a:prstGeom prst="curvedConnector4">
            <a:avLst>
              <a:gd name="adj1" fmla="val -10754"/>
              <a:gd name="adj2" fmla="val 54937"/>
            </a:avLst>
          </a:prstGeom>
          <a:ln w="38100" cmpd="sng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9" idx="3"/>
            <a:endCxn id="10" idx="0"/>
          </p:cNvCxnSpPr>
          <p:nvPr/>
        </p:nvCxnSpPr>
        <p:spPr>
          <a:xfrm flipV="1">
            <a:off x="7087394" y="3124199"/>
            <a:ext cx="2632906" cy="1997863"/>
          </a:xfrm>
          <a:prstGeom prst="curvedConnector4">
            <a:avLst>
              <a:gd name="adj1" fmla="val 45252"/>
              <a:gd name="adj2" fmla="val 111442"/>
            </a:avLst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9" idx="2"/>
          </p:cNvCxnSpPr>
          <p:nvPr/>
        </p:nvCxnSpPr>
        <p:spPr>
          <a:xfrm rot="5400000" flipH="1">
            <a:off x="8021656" y="4321158"/>
            <a:ext cx="720725" cy="2555911"/>
          </a:xfrm>
          <a:prstGeom prst="curvedConnector4">
            <a:avLst>
              <a:gd name="adj1" fmla="val -31718"/>
              <a:gd name="adj2" fmla="val 54891"/>
            </a:avLst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05700" y="2878136"/>
            <a:ext cx="1635125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G, H, C}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008974" y="3805241"/>
            <a:ext cx="1603375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{A,G,H,C}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10563" y="841376"/>
            <a:ext cx="349326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Accuracy?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Performance?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No separate analysis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73913" y="3984626"/>
            <a:ext cx="222250" cy="27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21648" y="2914651"/>
            <a:ext cx="720727" cy="27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731250" y="3876675"/>
            <a:ext cx="587376" cy="27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471153" y="3846511"/>
            <a:ext cx="587376" cy="27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048875" y="4997450"/>
            <a:ext cx="301628" cy="27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1989311" y="1029985"/>
            <a:ext cx="9313863" cy="192087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 of invalid paths: dataflow facts from one call site “tainting” results at other call site</a:t>
            </a:r>
          </a:p>
          <a:p>
            <a:pPr lvl="1"/>
            <a:r>
              <a:rPr lang="en-US" sz="2800" dirty="0" smtClean="0"/>
              <a:t>p analyzed with merge of dataflow facts from all call sites</a:t>
            </a:r>
          </a:p>
          <a:p>
            <a:r>
              <a:rPr lang="en-US" dirty="0" smtClean="0"/>
              <a:t>How to address this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3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9" grpId="0" animBg="1"/>
      <p:bldP spid="51" grpId="0" animBg="1"/>
      <p:bldP spid="38" grpId="0" animBg="1"/>
      <p:bldP spid="1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7" grpId="0" animBg="1"/>
      <p:bldP spid="47" grpId="1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67" y="0"/>
            <a:ext cx="10515600" cy="1325563"/>
          </a:xfrm>
        </p:spPr>
        <p:txBody>
          <a:bodyPr/>
          <a:lstStyle/>
          <a:p>
            <a:r>
              <a:rPr lang="en-US" dirty="0" smtClean="0"/>
              <a:t>Inter-procedural dataflow analysis</a:t>
            </a:r>
            <a:br>
              <a:rPr lang="en-US" dirty="0" smtClean="0"/>
            </a:br>
            <a:r>
              <a:rPr lang="en-US" dirty="0" smtClean="0"/>
              <a:t>flow/context-sensitive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652" y="1260269"/>
            <a:ext cx="10515600" cy="54256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main</a:t>
            </a:r>
            <a:r>
              <a:rPr lang="en-US" dirty="0">
                <a:latin typeface="+mj-lt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A: x = </a:t>
            </a:r>
            <a:r>
              <a:rPr lang="en-US" dirty="0">
                <a:latin typeface="+mj-lt"/>
              </a:rPr>
              <a:t>7;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B: r = </a:t>
            </a:r>
            <a:r>
              <a:rPr lang="en-US" dirty="0">
                <a:latin typeface="+mj-lt"/>
              </a:rPr>
              <a:t>p(x)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C: y = 80;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D</a:t>
            </a:r>
            <a:r>
              <a:rPr lang="en-US" dirty="0" smtClean="0">
                <a:latin typeface="+mj-lt"/>
              </a:rPr>
              <a:t>: t = p(y);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E: print t, r;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nt p (</a:t>
            </a:r>
            <a:r>
              <a:rPr lang="en-US" dirty="0">
                <a:latin typeface="+mj-lt"/>
              </a:rPr>
              <a:t>int </a:t>
            </a:r>
            <a:r>
              <a:rPr lang="en-US" dirty="0" smtClean="0">
                <a:latin typeface="+mj-lt"/>
              </a:rPr>
              <a:t>v) </a:t>
            </a:r>
            <a:r>
              <a:rPr lang="en-US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F: if (v &lt; 10)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</a:t>
            </a:r>
            <a:r>
              <a:rPr lang="en-US" dirty="0" smtClean="0">
                <a:latin typeface="+mj-lt"/>
              </a:rPr>
              <a:t>G:       m = 1;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 else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H:       m = 2;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I: return m;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87332" y="2962275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87332" y="3614744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87332" y="4297356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87332" y="4972043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14797" y="3124199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6837363" y="3262312"/>
            <a:ext cx="0" cy="35243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6837363" y="3914781"/>
            <a:ext cx="0" cy="38257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6837363" y="4597393"/>
            <a:ext cx="0" cy="3746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881314" y="2492375"/>
            <a:ext cx="4619628" cy="3722688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286770" y="2492375"/>
            <a:ext cx="3516312" cy="3706813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588920" y="5680083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9" idx="2"/>
            <a:endCxn id="22" idx="0"/>
          </p:cNvCxnSpPr>
          <p:nvPr/>
        </p:nvCxnSpPr>
        <p:spPr>
          <a:xfrm>
            <a:off x="6837363" y="5272080"/>
            <a:ext cx="1588" cy="40800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7688" y="3230564"/>
            <a:ext cx="3414114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{A}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87688" y="3930651"/>
            <a:ext cx="3429001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B:{G, H}}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87688" y="5281615"/>
            <a:ext cx="3425905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C, B:{G,H}, D:{G,H}}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87688" y="4575176"/>
            <a:ext cx="3422651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C, B:{G, H}} 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343309" y="5603875"/>
            <a:ext cx="435065" cy="1589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0337064" y="4364038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241690" y="4379912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0" idx="2"/>
            <a:endCxn id="35" idx="0"/>
          </p:cNvCxnSpPr>
          <p:nvPr/>
        </p:nvCxnSpPr>
        <p:spPr>
          <a:xfrm>
            <a:off x="10164828" y="3424236"/>
            <a:ext cx="422267" cy="93980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36" idx="0"/>
          </p:cNvCxnSpPr>
          <p:nvPr/>
        </p:nvCxnSpPr>
        <p:spPr>
          <a:xfrm flipH="1">
            <a:off x="9491721" y="3424236"/>
            <a:ext cx="673107" cy="95567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9727463" y="5659438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0" name="Straight Arrow Connector 49"/>
          <p:cNvCxnSpPr>
            <a:stCxn id="36" idx="2"/>
            <a:endCxn id="49" idx="0"/>
          </p:cNvCxnSpPr>
          <p:nvPr/>
        </p:nvCxnSpPr>
        <p:spPr>
          <a:xfrm>
            <a:off x="9491721" y="4679949"/>
            <a:ext cx="485773" cy="97948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5" idx="2"/>
            <a:endCxn id="49" idx="0"/>
          </p:cNvCxnSpPr>
          <p:nvPr/>
        </p:nvCxnSpPr>
        <p:spPr>
          <a:xfrm flipH="1">
            <a:off x="9977494" y="4664075"/>
            <a:ext cx="609601" cy="9953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96376" y="4787893"/>
            <a:ext cx="1865314" cy="646331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{B:{A,G,H},</a:t>
            </a:r>
            <a:br>
              <a:rPr lang="en-US" dirty="0" smtClean="0"/>
            </a:br>
            <a:r>
              <a:rPr lang="en-US" dirty="0" smtClean="0"/>
              <a:t>         D:{A,C,G,H}}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167936" y="3600462"/>
            <a:ext cx="1785940" cy="646331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{B:{A},</a:t>
            </a:r>
            <a:br>
              <a:rPr lang="en-US" dirty="0" smtClean="0"/>
            </a:br>
            <a:r>
              <a:rPr lang="en-US" dirty="0" smtClean="0"/>
              <a:t>      D:{A,C,G,H}}</a:t>
            </a:r>
            <a:endParaRPr lang="en-US" dirty="0"/>
          </a:p>
        </p:txBody>
      </p:sp>
      <p:cxnSp>
        <p:nvCxnSpPr>
          <p:cNvPr id="5" name="Curved Connector 4"/>
          <p:cNvCxnSpPr>
            <a:stCxn id="7" idx="3"/>
            <a:endCxn id="10" idx="0"/>
          </p:cNvCxnSpPr>
          <p:nvPr/>
        </p:nvCxnSpPr>
        <p:spPr>
          <a:xfrm flipV="1">
            <a:off x="7087394" y="3124199"/>
            <a:ext cx="3077434" cy="640564"/>
          </a:xfrm>
          <a:prstGeom prst="curvedConnector4">
            <a:avLst>
              <a:gd name="adj1" fmla="val 45938"/>
              <a:gd name="adj2" fmla="val 135687"/>
            </a:avLst>
          </a:prstGeom>
          <a:ln w="38100" cmpd="sng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49" idx="2"/>
          </p:cNvCxnSpPr>
          <p:nvPr/>
        </p:nvCxnSpPr>
        <p:spPr>
          <a:xfrm rot="5400000" flipH="1">
            <a:off x="7525573" y="3507554"/>
            <a:ext cx="2062162" cy="2841681"/>
          </a:xfrm>
          <a:prstGeom prst="curvedConnector4">
            <a:avLst>
              <a:gd name="adj1" fmla="val -11085"/>
              <a:gd name="adj2" fmla="val 54399"/>
            </a:avLst>
          </a:prstGeom>
          <a:ln w="38100" cmpd="sng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9" idx="3"/>
            <a:endCxn id="10" idx="0"/>
          </p:cNvCxnSpPr>
          <p:nvPr/>
        </p:nvCxnSpPr>
        <p:spPr>
          <a:xfrm flipV="1">
            <a:off x="7087394" y="3124199"/>
            <a:ext cx="3077434" cy="1997863"/>
          </a:xfrm>
          <a:prstGeom prst="curvedConnector4">
            <a:avLst>
              <a:gd name="adj1" fmla="val 45938"/>
              <a:gd name="adj2" fmla="val 111442"/>
            </a:avLst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9" idx="2"/>
          </p:cNvCxnSpPr>
          <p:nvPr/>
        </p:nvCxnSpPr>
        <p:spPr>
          <a:xfrm rot="5400000" flipH="1">
            <a:off x="8196292" y="4178273"/>
            <a:ext cx="760412" cy="2801993"/>
          </a:xfrm>
          <a:prstGeom prst="curvedConnector4">
            <a:avLst>
              <a:gd name="adj1" fmla="val -30063"/>
              <a:gd name="adj2" fmla="val 54462"/>
            </a:avLst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58063" y="2878136"/>
            <a:ext cx="2492374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{B:{A},D:{A,C,G,H}}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89963" y="3606804"/>
            <a:ext cx="1682735" cy="646331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IN={B:{A},</a:t>
            </a:r>
            <a:br>
              <a:rPr lang="en-US" dirty="0" smtClean="0"/>
            </a:br>
            <a:r>
              <a:rPr lang="en-US" dirty="0" smtClean="0"/>
              <a:t>       D:{A,C,G,H}}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162459" y="5605463"/>
            <a:ext cx="435065" cy="1589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80563" y="1492252"/>
            <a:ext cx="2223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Accuracy?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Performance?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7875" y="2922589"/>
            <a:ext cx="1119188" cy="27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780458" y="3932239"/>
            <a:ext cx="1119188" cy="27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502540" y="3924303"/>
            <a:ext cx="1119188" cy="27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607546" y="5116514"/>
            <a:ext cx="1119188" cy="27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9" grpId="0" animBg="1"/>
      <p:bldP spid="51" grpId="0" animBg="1"/>
      <p:bldP spid="38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7" grpId="0" animBg="1"/>
      <p:bldP spid="4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55300" cy="4826001"/>
          </a:xfrm>
        </p:spPr>
        <p:txBody>
          <a:bodyPr>
            <a:normAutofit/>
          </a:bodyPr>
          <a:lstStyle/>
          <a:p>
            <a:r>
              <a:rPr lang="en-US" dirty="0" smtClean="0"/>
              <a:t>Inlining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a new copy of </a:t>
            </a:r>
            <a:r>
              <a:rPr lang="en-US" dirty="0" smtClean="0"/>
              <a:t>a procedure’s </a:t>
            </a:r>
            <a:r>
              <a:rPr lang="en-US" dirty="0"/>
              <a:t>CFG at each </a:t>
            </a:r>
            <a:r>
              <a:rPr lang="en-US" dirty="0" smtClean="0"/>
              <a:t>call site</a:t>
            </a:r>
          </a:p>
        </p:txBody>
      </p:sp>
    </p:spTree>
    <p:extLst>
      <p:ext uri="{BB962C8B-B14F-4D97-AF65-F5344CB8AC3E}">
        <p14:creationId xmlns:p14="http://schemas.microsoft.com/office/powerpoint/2010/main" val="8775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71993" cy="1325563"/>
          </a:xfrm>
        </p:spPr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0750"/>
          </a:xfrm>
        </p:spPr>
        <p:txBody>
          <a:bodyPr>
            <a:normAutofit/>
          </a:bodyPr>
          <a:lstStyle/>
          <a:p>
            <a:r>
              <a:rPr lang="en-US" dirty="0" smtClean="0"/>
              <a:t>Abstraction</a:t>
            </a:r>
          </a:p>
          <a:p>
            <a:pPr lvl="1"/>
            <a:r>
              <a:rPr lang="en-US" sz="2800" dirty="0" smtClean="0"/>
              <a:t>Cornerstone </a:t>
            </a:r>
            <a:r>
              <a:rPr lang="en-US" sz="2800" dirty="0"/>
              <a:t>of programming</a:t>
            </a:r>
          </a:p>
          <a:p>
            <a:pPr lvl="1"/>
            <a:r>
              <a:rPr lang="en-US" sz="2800" dirty="0" smtClean="0"/>
              <a:t>Introduces </a:t>
            </a:r>
            <a:r>
              <a:rPr lang="en-US" sz="2800" dirty="0"/>
              <a:t>barriers to </a:t>
            </a:r>
            <a:r>
              <a:rPr lang="en-US" sz="2800" dirty="0" smtClean="0"/>
              <a:t>analysis</a:t>
            </a:r>
          </a:p>
          <a:p>
            <a:pPr lvl="1"/>
            <a:endParaRPr lang="en-US" sz="2800" dirty="0" smtClean="0"/>
          </a:p>
          <a:p>
            <a:r>
              <a:rPr lang="en-US" dirty="0" smtClean="0"/>
              <a:t>So </a:t>
            </a:r>
            <a:r>
              <a:rPr lang="en-US" dirty="0"/>
              <a:t>far looked at </a:t>
            </a:r>
            <a:r>
              <a:rPr lang="en-US" b="1" dirty="0" smtClean="0"/>
              <a:t>intra-procedural</a:t>
            </a:r>
            <a:r>
              <a:rPr lang="en-US" dirty="0" smtClean="0"/>
              <a:t> analysis</a:t>
            </a:r>
          </a:p>
          <a:p>
            <a:pPr lvl="1"/>
            <a:r>
              <a:rPr lang="en-US" sz="2800" dirty="0"/>
              <a:t>A</a:t>
            </a:r>
            <a:r>
              <a:rPr lang="en-US" sz="2800" dirty="0" smtClean="0"/>
              <a:t>nalyzing a single procedure</a:t>
            </a:r>
          </a:p>
          <a:p>
            <a:pPr lvl="1"/>
            <a:endParaRPr lang="en-US" sz="2800" dirty="0"/>
          </a:p>
          <a:p>
            <a:r>
              <a:rPr lang="en-US" b="1" dirty="0" smtClean="0"/>
              <a:t>Inter-procedural </a:t>
            </a:r>
            <a:r>
              <a:rPr lang="en-US" dirty="0"/>
              <a:t>analysis uses calling relationships </a:t>
            </a:r>
            <a:r>
              <a:rPr lang="en-US" dirty="0" smtClean="0"/>
              <a:t>among procedures</a:t>
            </a:r>
          </a:p>
          <a:p>
            <a:pPr marL="457200" lvl="1" indent="0">
              <a:buNone/>
            </a:pPr>
            <a:r>
              <a:rPr lang="en-US" sz="2800" dirty="0" smtClean="0"/>
              <a:t>(Call Graph)</a:t>
            </a:r>
            <a:endParaRPr lang="en-US" sz="2800" dirty="0"/>
          </a:p>
          <a:p>
            <a:pPr lvl="1"/>
            <a:r>
              <a:rPr lang="en-US" sz="2800" dirty="0" smtClean="0"/>
              <a:t>Enables </a:t>
            </a:r>
            <a:r>
              <a:rPr lang="en-US" sz="2800" dirty="0"/>
              <a:t>more precise analysis </a:t>
            </a:r>
            <a:r>
              <a:rPr lang="en-US" sz="2800" dirty="0" smtClean="0"/>
              <a:t>information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82152" y="1174750"/>
            <a:ext cx="2543124" cy="267765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oid bar (void){</a:t>
            </a:r>
          </a:p>
          <a:p>
            <a:r>
              <a:rPr lang="en-US" sz="2800" dirty="0" smtClean="0">
                <a:latin typeface="+mj-lt"/>
              </a:rPr>
              <a:t>  x = 5;</a:t>
            </a:r>
          </a:p>
          <a:p>
            <a:r>
              <a:rPr lang="en-US" sz="2800" dirty="0" smtClean="0">
                <a:latin typeface="+mj-lt"/>
              </a:rPr>
              <a:t>  </a:t>
            </a:r>
            <a:r>
              <a:rPr lang="en-US" sz="2800" dirty="0" err="1" smtClean="0">
                <a:latin typeface="+mj-lt"/>
              </a:rPr>
              <a:t>px</a:t>
            </a:r>
            <a:r>
              <a:rPr lang="en-US" sz="2800" dirty="0" smtClean="0">
                <a:latin typeface="+mj-lt"/>
              </a:rPr>
              <a:t> = &amp;x;</a:t>
            </a:r>
          </a:p>
          <a:p>
            <a:r>
              <a:rPr lang="en-US" sz="2800" dirty="0" smtClean="0">
                <a:latin typeface="+mj-lt"/>
              </a:rPr>
              <a:t>  foo(</a:t>
            </a:r>
            <a:r>
              <a:rPr lang="en-US" sz="2800" dirty="0" err="1" smtClean="0">
                <a:latin typeface="+mj-lt"/>
              </a:rPr>
              <a:t>px</a:t>
            </a:r>
            <a:r>
              <a:rPr lang="en-US" sz="2800" dirty="0" smtClean="0">
                <a:latin typeface="+mj-lt"/>
              </a:rPr>
              <a:t>);</a:t>
            </a:r>
          </a:p>
          <a:p>
            <a:r>
              <a:rPr lang="en-US" sz="2800" dirty="0" smtClean="0">
                <a:latin typeface="+mj-lt"/>
              </a:rPr>
              <a:t>  y = x + 5;</a:t>
            </a:r>
          </a:p>
          <a:p>
            <a:r>
              <a:rPr lang="en-US" sz="2800" dirty="0">
                <a:latin typeface="+mj-lt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0756" y="2673371"/>
            <a:ext cx="225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x constant?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8967278" y="2934981"/>
            <a:ext cx="1176847" cy="11301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762876" y="1166812"/>
            <a:ext cx="746125" cy="531813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64463" y="2049461"/>
            <a:ext cx="746125" cy="531813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9" idx="2"/>
            <a:endCxn id="11" idx="0"/>
          </p:cNvCxnSpPr>
          <p:nvPr/>
        </p:nvCxnSpPr>
        <p:spPr>
          <a:xfrm>
            <a:off x="8135939" y="1698625"/>
            <a:ext cx="1587" cy="35083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92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9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67" y="0"/>
            <a:ext cx="10515600" cy="1325563"/>
          </a:xfrm>
        </p:spPr>
        <p:txBody>
          <a:bodyPr/>
          <a:lstStyle/>
          <a:p>
            <a:r>
              <a:rPr lang="en-US" dirty="0" smtClean="0"/>
              <a:t>Inter-procedural dataflow analysis</a:t>
            </a:r>
            <a:br>
              <a:rPr lang="en-US" dirty="0" smtClean="0"/>
            </a:br>
            <a:r>
              <a:rPr lang="en-US" dirty="0" smtClean="0"/>
              <a:t>flow/context-sensitive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652" y="1260269"/>
            <a:ext cx="2203911" cy="54256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main</a:t>
            </a:r>
            <a:r>
              <a:rPr lang="en-US" dirty="0">
                <a:latin typeface="+mj-lt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A: x = </a:t>
            </a:r>
            <a:r>
              <a:rPr lang="en-US" dirty="0">
                <a:latin typeface="+mj-lt"/>
              </a:rPr>
              <a:t>7;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B: r = </a:t>
            </a:r>
            <a:r>
              <a:rPr lang="en-US" dirty="0">
                <a:latin typeface="+mj-lt"/>
              </a:rPr>
              <a:t>p(x)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C: y = 80;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D</a:t>
            </a:r>
            <a:r>
              <a:rPr lang="en-US" dirty="0" smtClean="0">
                <a:latin typeface="+mj-lt"/>
              </a:rPr>
              <a:t>: t = p(y);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E: print t, r;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nt p (</a:t>
            </a:r>
            <a:r>
              <a:rPr lang="en-US" dirty="0">
                <a:latin typeface="+mj-lt"/>
              </a:rPr>
              <a:t>int </a:t>
            </a:r>
            <a:r>
              <a:rPr lang="en-US" dirty="0" smtClean="0">
                <a:latin typeface="+mj-lt"/>
              </a:rPr>
              <a:t>v) </a:t>
            </a:r>
            <a:r>
              <a:rPr lang="en-US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F: if (v &lt; 10)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</a:t>
            </a:r>
            <a:r>
              <a:rPr lang="en-US" dirty="0" smtClean="0">
                <a:latin typeface="+mj-lt"/>
              </a:rPr>
              <a:t>G:       m = 1;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 else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H:       m = 2;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I: return m;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373145" y="1882725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412832" y="4035366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382734" y="2473273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1" name="Straight Arrow Connector 10"/>
          <p:cNvCxnSpPr>
            <a:stCxn id="6" idx="2"/>
            <a:endCxn id="10" idx="0"/>
          </p:cNvCxnSpPr>
          <p:nvPr/>
        </p:nvCxnSpPr>
        <p:spPr>
          <a:xfrm>
            <a:off x="7623176" y="2182762"/>
            <a:ext cx="9589" cy="29051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9" idx="2"/>
            <a:endCxn id="8" idx="0"/>
          </p:cNvCxnSpPr>
          <p:nvPr/>
        </p:nvCxnSpPr>
        <p:spPr>
          <a:xfrm>
            <a:off x="7659745" y="3808362"/>
            <a:ext cx="3118" cy="22700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67" idx="0"/>
          </p:cNvCxnSpPr>
          <p:nvPr/>
        </p:nvCxnSpPr>
        <p:spPr>
          <a:xfrm>
            <a:off x="7662863" y="4335403"/>
            <a:ext cx="3237" cy="22701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881314" y="1587500"/>
            <a:ext cx="6056312" cy="5199063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422357" y="6346821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0" idx="2"/>
            <a:endCxn id="22" idx="0"/>
          </p:cNvCxnSpPr>
          <p:nvPr/>
        </p:nvCxnSpPr>
        <p:spPr>
          <a:xfrm>
            <a:off x="7669270" y="6111869"/>
            <a:ext cx="3118" cy="23495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21125" y="2159002"/>
            <a:ext cx="3414114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{A}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21126" y="3748089"/>
            <a:ext cx="3429001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G, H}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76689" y="6035677"/>
            <a:ext cx="3425905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C, G, H, G’,H’}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29063" y="4289426"/>
            <a:ext cx="3422651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C, G, H} 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010074" y="6357937"/>
            <a:ext cx="435065" cy="1589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939939" y="2982862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44565" y="2998736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0" idx="2"/>
            <a:endCxn id="35" idx="0"/>
          </p:cNvCxnSpPr>
          <p:nvPr/>
        </p:nvCxnSpPr>
        <p:spPr>
          <a:xfrm>
            <a:off x="7632765" y="2773310"/>
            <a:ext cx="557205" cy="20955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36" idx="0"/>
          </p:cNvCxnSpPr>
          <p:nvPr/>
        </p:nvCxnSpPr>
        <p:spPr>
          <a:xfrm flipH="1">
            <a:off x="7094596" y="2773310"/>
            <a:ext cx="538169" cy="22542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7409714" y="3508325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0" name="Straight Arrow Connector 49"/>
          <p:cNvCxnSpPr>
            <a:stCxn id="36" idx="2"/>
            <a:endCxn id="49" idx="0"/>
          </p:cNvCxnSpPr>
          <p:nvPr/>
        </p:nvCxnSpPr>
        <p:spPr>
          <a:xfrm>
            <a:off x="7094596" y="3298773"/>
            <a:ext cx="565149" cy="20955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5" idx="2"/>
            <a:endCxn id="49" idx="0"/>
          </p:cNvCxnSpPr>
          <p:nvPr/>
        </p:nvCxnSpPr>
        <p:spPr>
          <a:xfrm flipH="1">
            <a:off x="7659745" y="3282899"/>
            <a:ext cx="530225" cy="22542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543459" y="6367463"/>
            <a:ext cx="435065" cy="1589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416069" y="4562422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8084401" y="5151408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790590" y="5151407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419239" y="5811832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I’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67" idx="2"/>
            <a:endCxn id="69" idx="0"/>
          </p:cNvCxnSpPr>
          <p:nvPr/>
        </p:nvCxnSpPr>
        <p:spPr>
          <a:xfrm flipH="1">
            <a:off x="7040621" y="4862459"/>
            <a:ext cx="625479" cy="28894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2"/>
            <a:endCxn id="68" idx="0"/>
          </p:cNvCxnSpPr>
          <p:nvPr/>
        </p:nvCxnSpPr>
        <p:spPr>
          <a:xfrm>
            <a:off x="7666100" y="4862459"/>
            <a:ext cx="668332" cy="2889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9" idx="2"/>
            <a:endCxn id="70" idx="0"/>
          </p:cNvCxnSpPr>
          <p:nvPr/>
        </p:nvCxnSpPr>
        <p:spPr>
          <a:xfrm>
            <a:off x="7040621" y="5451444"/>
            <a:ext cx="628649" cy="3603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8" idx="2"/>
            <a:endCxn id="70" idx="0"/>
          </p:cNvCxnSpPr>
          <p:nvPr/>
        </p:nvCxnSpPr>
        <p:spPr>
          <a:xfrm flipH="1">
            <a:off x="7669270" y="5451445"/>
            <a:ext cx="665162" cy="36038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977312" y="1508128"/>
            <a:ext cx="2967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What did it change?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Solutions?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643688" y="2944813"/>
            <a:ext cx="801687" cy="40481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200900" y="2430463"/>
            <a:ext cx="801687" cy="40481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875212" y="3746500"/>
            <a:ext cx="339725" cy="43021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907338" y="5097463"/>
            <a:ext cx="801687" cy="40481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256463" y="4541838"/>
            <a:ext cx="801687" cy="40481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114925" y="4311650"/>
            <a:ext cx="339725" cy="43021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202237" y="6018213"/>
            <a:ext cx="339725" cy="43021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448299" y="6049962"/>
            <a:ext cx="339725" cy="43021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794376" y="6363299"/>
            <a:ext cx="166687" cy="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026026" y="6364886"/>
            <a:ext cx="166687" cy="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happy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675" y="3010284"/>
            <a:ext cx="29083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55300" cy="48260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Inlining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a new copy of </a:t>
            </a:r>
            <a:r>
              <a:rPr lang="en-US" dirty="0" smtClean="0"/>
              <a:t>a procedure’s </a:t>
            </a:r>
            <a:r>
              <a:rPr lang="en-US" dirty="0"/>
              <a:t>CFG at each </a:t>
            </a:r>
            <a:r>
              <a:rPr lang="en-US" dirty="0" smtClean="0"/>
              <a:t>call site</a:t>
            </a:r>
          </a:p>
          <a:p>
            <a:pPr lvl="1"/>
            <a:r>
              <a:rPr lang="en-US" dirty="0" smtClean="0"/>
              <a:t>Useful if not used always</a:t>
            </a:r>
          </a:p>
          <a:p>
            <a:pPr lvl="1"/>
            <a:endParaRPr lang="en-US" dirty="0"/>
          </a:p>
          <a:p>
            <a:r>
              <a:rPr lang="en-US" dirty="0" smtClean="0"/>
              <a:t>Problems?</a:t>
            </a:r>
            <a:endParaRPr lang="en-US" dirty="0"/>
          </a:p>
          <a:p>
            <a:pPr lvl="1"/>
            <a:r>
              <a:rPr lang="en-US" dirty="0" smtClean="0"/>
              <a:t>May </a:t>
            </a:r>
            <a:r>
              <a:rPr lang="en-US" dirty="0"/>
              <a:t>be expensive! </a:t>
            </a:r>
            <a:r>
              <a:rPr lang="en-US" dirty="0" smtClean="0"/>
              <a:t>Exponential increase </a:t>
            </a:r>
            <a:r>
              <a:rPr lang="en-US" dirty="0"/>
              <a:t>in size of </a:t>
            </a:r>
            <a:r>
              <a:rPr lang="en-US" dirty="0" smtClean="0"/>
              <a:t>CFG</a:t>
            </a:r>
          </a:p>
          <a:p>
            <a:pPr lvl="1"/>
            <a:r>
              <a:rPr lang="en-US" dirty="0" smtClean="0"/>
              <a:t>You can’t always determinate callee at compile time</a:t>
            </a:r>
            <a:r>
              <a:rPr lang="en-US" dirty="0"/>
              <a:t> </a:t>
            </a:r>
            <a:r>
              <a:rPr lang="en-US" dirty="0" smtClean="0"/>
              <a:t>(e.g., in OO languages)</a:t>
            </a:r>
          </a:p>
          <a:p>
            <a:pPr lvl="1"/>
            <a:r>
              <a:rPr lang="en-US" dirty="0" smtClean="0"/>
              <a:t>Library source is usually unavailable</a:t>
            </a:r>
          </a:p>
          <a:p>
            <a:pPr lvl="1"/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about </a:t>
            </a:r>
            <a:r>
              <a:rPr lang="en-US" dirty="0" smtClean="0"/>
              <a:t>recursive procedures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r>
              <a:rPr lang="en-US" dirty="0" smtClean="0"/>
              <a:t>p</a:t>
            </a:r>
            <a:r>
              <a:rPr lang="en-US" dirty="0"/>
              <a:t>(int n) { … p(n-1); … 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More </a:t>
            </a:r>
            <a:r>
              <a:rPr lang="en-US" dirty="0"/>
              <a:t>generally, cycles in the </a:t>
            </a:r>
            <a:r>
              <a:rPr lang="en-US" dirty="0" smtClean="0"/>
              <a:t>call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5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67" y="0"/>
            <a:ext cx="10515600" cy="1325563"/>
          </a:xfrm>
        </p:spPr>
        <p:txBody>
          <a:bodyPr/>
          <a:lstStyle/>
          <a:p>
            <a:r>
              <a:rPr lang="en-US" dirty="0" smtClean="0"/>
              <a:t>Inter-procedural dataflow analysis</a:t>
            </a:r>
            <a:br>
              <a:rPr lang="en-US" dirty="0" smtClean="0"/>
            </a:br>
            <a:r>
              <a:rPr lang="en-US" dirty="0" smtClean="0"/>
              <a:t>flow/context/path-sensitive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652" y="1260269"/>
            <a:ext cx="10515600" cy="54256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main</a:t>
            </a:r>
            <a:r>
              <a:rPr lang="en-US" dirty="0">
                <a:latin typeface="+mj-lt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A: x = </a:t>
            </a:r>
            <a:r>
              <a:rPr lang="en-US" dirty="0">
                <a:latin typeface="+mj-lt"/>
              </a:rPr>
              <a:t>7;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B: r = </a:t>
            </a:r>
            <a:r>
              <a:rPr lang="en-US" dirty="0">
                <a:latin typeface="+mj-lt"/>
              </a:rPr>
              <a:t>p(x)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C: y = 80;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D</a:t>
            </a:r>
            <a:r>
              <a:rPr lang="en-US" dirty="0" smtClean="0">
                <a:latin typeface="+mj-lt"/>
              </a:rPr>
              <a:t>: t = p(y);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E: print t, r;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nt p (</a:t>
            </a:r>
            <a:r>
              <a:rPr lang="en-US" dirty="0">
                <a:latin typeface="+mj-lt"/>
              </a:rPr>
              <a:t>int </a:t>
            </a:r>
            <a:r>
              <a:rPr lang="en-US" dirty="0" smtClean="0">
                <a:latin typeface="+mj-lt"/>
              </a:rPr>
              <a:t>v) </a:t>
            </a:r>
            <a:r>
              <a:rPr lang="en-US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F: if (v &lt; 10)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</a:t>
            </a:r>
            <a:r>
              <a:rPr lang="en-US" dirty="0" smtClean="0">
                <a:latin typeface="+mj-lt"/>
              </a:rPr>
              <a:t>G:       m = 1;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 else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H:       m = 2;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I: return m;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87332" y="2962275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87332" y="3614744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87332" y="4297356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87332" y="4972043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14797" y="3124199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6837363" y="3262312"/>
            <a:ext cx="0" cy="35243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6837363" y="3914781"/>
            <a:ext cx="0" cy="38257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6837363" y="4597393"/>
            <a:ext cx="0" cy="3746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881314" y="2492375"/>
            <a:ext cx="4619628" cy="3722688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286770" y="2492375"/>
            <a:ext cx="3516312" cy="3706813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588920" y="5680083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9" idx="2"/>
            <a:endCxn id="22" idx="0"/>
          </p:cNvCxnSpPr>
          <p:nvPr/>
        </p:nvCxnSpPr>
        <p:spPr>
          <a:xfrm>
            <a:off x="6837363" y="5272080"/>
            <a:ext cx="1588" cy="40800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7688" y="3230564"/>
            <a:ext cx="3414114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{A}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87688" y="3930651"/>
            <a:ext cx="3429001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B:{G}}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87688" y="5281615"/>
            <a:ext cx="3425905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C, B:{G}, D:{H}}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87688" y="4575176"/>
            <a:ext cx="3422651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C, B:{G}} 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343309" y="5603875"/>
            <a:ext cx="236629" cy="159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0337064" y="4364038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241690" y="4379912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0" idx="2"/>
            <a:endCxn id="35" idx="0"/>
          </p:cNvCxnSpPr>
          <p:nvPr/>
        </p:nvCxnSpPr>
        <p:spPr>
          <a:xfrm>
            <a:off x="10164828" y="3424236"/>
            <a:ext cx="422267" cy="93980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36" idx="0"/>
          </p:cNvCxnSpPr>
          <p:nvPr/>
        </p:nvCxnSpPr>
        <p:spPr>
          <a:xfrm flipH="1">
            <a:off x="9491721" y="3424236"/>
            <a:ext cx="673107" cy="95567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9727463" y="5659438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0" name="Straight Arrow Connector 49"/>
          <p:cNvCxnSpPr>
            <a:stCxn id="36" idx="2"/>
            <a:endCxn id="49" idx="0"/>
          </p:cNvCxnSpPr>
          <p:nvPr/>
        </p:nvCxnSpPr>
        <p:spPr>
          <a:xfrm>
            <a:off x="9491721" y="4679949"/>
            <a:ext cx="485773" cy="97948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5" idx="2"/>
            <a:endCxn id="49" idx="0"/>
          </p:cNvCxnSpPr>
          <p:nvPr/>
        </p:nvCxnSpPr>
        <p:spPr>
          <a:xfrm flipH="1">
            <a:off x="9977494" y="4664075"/>
            <a:ext cx="609601" cy="9953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524874" y="4772018"/>
            <a:ext cx="3230562" cy="646331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{B:{A,G},</a:t>
            </a:r>
            <a:br>
              <a:rPr lang="en-US" dirty="0" smtClean="0"/>
            </a:br>
            <a:r>
              <a:rPr lang="en-US" dirty="0" smtClean="0"/>
              <a:t>         D:{A,C,B:{G},H}}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215564" y="3600462"/>
            <a:ext cx="1246190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{B:{A}}</a:t>
            </a:r>
            <a:endParaRPr lang="en-US" dirty="0"/>
          </a:p>
        </p:txBody>
      </p:sp>
      <p:cxnSp>
        <p:nvCxnSpPr>
          <p:cNvPr id="5" name="Curved Connector 4"/>
          <p:cNvCxnSpPr>
            <a:stCxn id="7" idx="3"/>
            <a:endCxn id="10" idx="0"/>
          </p:cNvCxnSpPr>
          <p:nvPr/>
        </p:nvCxnSpPr>
        <p:spPr>
          <a:xfrm flipV="1">
            <a:off x="7087394" y="3124199"/>
            <a:ext cx="3077434" cy="640564"/>
          </a:xfrm>
          <a:prstGeom prst="curvedConnector4">
            <a:avLst>
              <a:gd name="adj1" fmla="val 45938"/>
              <a:gd name="adj2" fmla="val 135687"/>
            </a:avLst>
          </a:prstGeom>
          <a:ln w="38100" cmpd="sng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49" idx="2"/>
          </p:cNvCxnSpPr>
          <p:nvPr/>
        </p:nvCxnSpPr>
        <p:spPr>
          <a:xfrm rot="5400000" flipH="1">
            <a:off x="7525573" y="3507554"/>
            <a:ext cx="2062162" cy="2841681"/>
          </a:xfrm>
          <a:prstGeom prst="curvedConnector4">
            <a:avLst>
              <a:gd name="adj1" fmla="val -11085"/>
              <a:gd name="adj2" fmla="val 54399"/>
            </a:avLst>
          </a:prstGeom>
          <a:ln w="38100" cmpd="sng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9" idx="3"/>
            <a:endCxn id="10" idx="0"/>
          </p:cNvCxnSpPr>
          <p:nvPr/>
        </p:nvCxnSpPr>
        <p:spPr>
          <a:xfrm flipV="1">
            <a:off x="7087394" y="3124199"/>
            <a:ext cx="3077434" cy="1997863"/>
          </a:xfrm>
          <a:prstGeom prst="curvedConnector4">
            <a:avLst>
              <a:gd name="adj1" fmla="val 45938"/>
              <a:gd name="adj2" fmla="val 111442"/>
            </a:avLst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9" idx="2"/>
          </p:cNvCxnSpPr>
          <p:nvPr/>
        </p:nvCxnSpPr>
        <p:spPr>
          <a:xfrm rot="5400000" flipH="1">
            <a:off x="8196292" y="4178273"/>
            <a:ext cx="760412" cy="2801993"/>
          </a:xfrm>
          <a:prstGeom prst="curvedConnector4">
            <a:avLst>
              <a:gd name="adj1" fmla="val -30063"/>
              <a:gd name="adj2" fmla="val 54462"/>
            </a:avLst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58063" y="2878136"/>
            <a:ext cx="2492374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{B:{A},D:{A,C,B:{G}}}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59750" y="3606804"/>
            <a:ext cx="1928841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IN={D:{A,C,B:{G}}}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4964021" y="5597525"/>
            <a:ext cx="236629" cy="159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10563" y="841376"/>
            <a:ext cx="2223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Accuracy?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Performance?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415319" y="2930527"/>
            <a:ext cx="1220806" cy="27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956655" y="5099052"/>
            <a:ext cx="1512907" cy="27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3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9" grpId="0" animBg="1"/>
      <p:bldP spid="51" grpId="0" animBg="1"/>
      <p:bldP spid="38" grpId="0" animBg="1"/>
      <p:bldP spid="45" grpId="0" animBg="1"/>
      <p:bldP spid="45" grpId="1" animBg="1"/>
      <p:bldP spid="47" grpId="0" animBg="1"/>
      <p:bldP spid="4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67" y="0"/>
            <a:ext cx="10515600" cy="1325563"/>
          </a:xfrm>
        </p:spPr>
        <p:txBody>
          <a:bodyPr/>
          <a:lstStyle/>
          <a:p>
            <a:r>
              <a:rPr lang="en-US" dirty="0" smtClean="0"/>
              <a:t>Inter-procedural dataflow analysis</a:t>
            </a:r>
            <a:br>
              <a:rPr lang="en-US" dirty="0" smtClean="0"/>
            </a:br>
            <a:r>
              <a:rPr lang="en-US" dirty="0" smtClean="0"/>
              <a:t>flow/context-sensitive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652" y="1260269"/>
            <a:ext cx="10515600" cy="54256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main</a:t>
            </a:r>
            <a:r>
              <a:rPr lang="en-US" dirty="0">
                <a:latin typeface="+mj-lt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A: x = </a:t>
            </a:r>
            <a:r>
              <a:rPr lang="en-US" dirty="0">
                <a:latin typeface="+mj-lt"/>
              </a:rPr>
              <a:t>7;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B: r = </a:t>
            </a:r>
            <a:r>
              <a:rPr lang="en-US" dirty="0">
                <a:latin typeface="+mj-lt"/>
              </a:rPr>
              <a:t>p(x)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C: y = 80;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D</a:t>
            </a:r>
            <a:r>
              <a:rPr lang="en-US" dirty="0" smtClean="0">
                <a:latin typeface="+mj-lt"/>
              </a:rPr>
              <a:t>: t = p(y);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E: print t, r;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nt p (</a:t>
            </a:r>
            <a:r>
              <a:rPr lang="en-US" dirty="0">
                <a:latin typeface="+mj-lt"/>
              </a:rPr>
              <a:t>int </a:t>
            </a:r>
            <a:r>
              <a:rPr lang="en-US" dirty="0" smtClean="0">
                <a:latin typeface="+mj-lt"/>
              </a:rPr>
              <a:t>v) </a:t>
            </a:r>
            <a:r>
              <a:rPr lang="en-US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F: if (v &lt; 10)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</a:t>
            </a:r>
            <a:r>
              <a:rPr lang="en-US" dirty="0" smtClean="0">
                <a:latin typeface="+mj-lt"/>
              </a:rPr>
              <a:t>G:       m = 1;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 else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H:       m = 2;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I: return m;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87332" y="3335361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87332" y="3987830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87332" y="4670442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87332" y="5345129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14797" y="3497285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6837363" y="3635398"/>
            <a:ext cx="0" cy="35243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6837363" y="4287867"/>
            <a:ext cx="0" cy="38257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6837363" y="4970479"/>
            <a:ext cx="0" cy="3746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881314" y="3190899"/>
            <a:ext cx="4619628" cy="33972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286770" y="3143275"/>
            <a:ext cx="3754418" cy="342900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588920" y="6053169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9" idx="2"/>
            <a:endCxn id="22" idx="0"/>
          </p:cNvCxnSpPr>
          <p:nvPr/>
        </p:nvCxnSpPr>
        <p:spPr>
          <a:xfrm>
            <a:off x="6837363" y="5645166"/>
            <a:ext cx="1588" cy="40800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7688" y="3603650"/>
            <a:ext cx="3414114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{A}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87688" y="4303737"/>
            <a:ext cx="3429001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B:{G, H}}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87688" y="5654701"/>
            <a:ext cx="3425905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C, B:{G,H}, D:{G,H}}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87688" y="4948262"/>
            <a:ext cx="3422651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C, B:{G, H}} 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343309" y="5976961"/>
            <a:ext cx="435065" cy="1589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0337064" y="4737124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241690" y="4752998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0" idx="2"/>
            <a:endCxn id="35" idx="0"/>
          </p:cNvCxnSpPr>
          <p:nvPr/>
        </p:nvCxnSpPr>
        <p:spPr>
          <a:xfrm>
            <a:off x="10164828" y="3797322"/>
            <a:ext cx="422267" cy="93980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36" idx="0"/>
          </p:cNvCxnSpPr>
          <p:nvPr/>
        </p:nvCxnSpPr>
        <p:spPr>
          <a:xfrm flipH="1">
            <a:off x="9491721" y="3797322"/>
            <a:ext cx="673107" cy="95567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9727463" y="6032524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0" name="Straight Arrow Connector 49"/>
          <p:cNvCxnSpPr>
            <a:stCxn id="36" idx="2"/>
            <a:endCxn id="49" idx="0"/>
          </p:cNvCxnSpPr>
          <p:nvPr/>
        </p:nvCxnSpPr>
        <p:spPr>
          <a:xfrm>
            <a:off x="9491721" y="5053035"/>
            <a:ext cx="485773" cy="97948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5" idx="2"/>
            <a:endCxn id="49" idx="0"/>
          </p:cNvCxnSpPr>
          <p:nvPr/>
        </p:nvCxnSpPr>
        <p:spPr>
          <a:xfrm flipH="1">
            <a:off x="9977494" y="5037161"/>
            <a:ext cx="609601" cy="9953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96376" y="5160979"/>
            <a:ext cx="1865314" cy="646331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{B:{A,G,H},</a:t>
            </a:r>
            <a:br>
              <a:rPr lang="en-US" dirty="0" smtClean="0"/>
            </a:br>
            <a:r>
              <a:rPr lang="en-US" dirty="0" smtClean="0"/>
              <a:t>         D:{A,C,G,H}}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167936" y="3973548"/>
            <a:ext cx="1785940" cy="646331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{B:{A},</a:t>
            </a:r>
            <a:br>
              <a:rPr lang="en-US" dirty="0" smtClean="0"/>
            </a:br>
            <a:r>
              <a:rPr lang="en-US" dirty="0" smtClean="0"/>
              <a:t>        D:{A,C,G,H}}</a:t>
            </a:r>
            <a:endParaRPr lang="en-US" dirty="0"/>
          </a:p>
        </p:txBody>
      </p:sp>
      <p:cxnSp>
        <p:nvCxnSpPr>
          <p:cNvPr id="5" name="Curved Connector 4"/>
          <p:cNvCxnSpPr>
            <a:stCxn id="7" idx="3"/>
            <a:endCxn id="10" idx="0"/>
          </p:cNvCxnSpPr>
          <p:nvPr/>
        </p:nvCxnSpPr>
        <p:spPr>
          <a:xfrm flipV="1">
            <a:off x="7087394" y="3497285"/>
            <a:ext cx="3077434" cy="640564"/>
          </a:xfrm>
          <a:prstGeom prst="curvedConnector4">
            <a:avLst>
              <a:gd name="adj1" fmla="val 45938"/>
              <a:gd name="adj2" fmla="val 135687"/>
            </a:avLst>
          </a:prstGeom>
          <a:ln w="38100" cmpd="sng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49" idx="2"/>
          </p:cNvCxnSpPr>
          <p:nvPr/>
        </p:nvCxnSpPr>
        <p:spPr>
          <a:xfrm rot="5400000" flipH="1">
            <a:off x="7525573" y="3880640"/>
            <a:ext cx="2062162" cy="2841681"/>
          </a:xfrm>
          <a:prstGeom prst="curvedConnector4">
            <a:avLst>
              <a:gd name="adj1" fmla="val -11085"/>
              <a:gd name="adj2" fmla="val 54399"/>
            </a:avLst>
          </a:prstGeom>
          <a:ln w="38100" cmpd="sng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9" idx="3"/>
            <a:endCxn id="10" idx="0"/>
          </p:cNvCxnSpPr>
          <p:nvPr/>
        </p:nvCxnSpPr>
        <p:spPr>
          <a:xfrm flipV="1">
            <a:off x="7087394" y="3497285"/>
            <a:ext cx="3077434" cy="1997863"/>
          </a:xfrm>
          <a:prstGeom prst="curvedConnector4">
            <a:avLst>
              <a:gd name="adj1" fmla="val 45938"/>
              <a:gd name="adj2" fmla="val 111442"/>
            </a:avLst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9" idx="2"/>
          </p:cNvCxnSpPr>
          <p:nvPr/>
        </p:nvCxnSpPr>
        <p:spPr>
          <a:xfrm rot="5400000" flipH="1">
            <a:off x="8196292" y="4551359"/>
            <a:ext cx="760412" cy="2801993"/>
          </a:xfrm>
          <a:prstGeom prst="curvedConnector4">
            <a:avLst>
              <a:gd name="adj1" fmla="val -30063"/>
              <a:gd name="adj2" fmla="val 54462"/>
            </a:avLst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58063" y="3251222"/>
            <a:ext cx="2492374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{B:{A},D:{A,C,G,H}}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89963" y="3979890"/>
            <a:ext cx="1682735" cy="646331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IN={B:{A},</a:t>
            </a:r>
            <a:br>
              <a:rPr lang="en-US" dirty="0" smtClean="0"/>
            </a:br>
            <a:r>
              <a:rPr lang="en-US" dirty="0" smtClean="0"/>
              <a:t>       D:{A,C,G,H}}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162459" y="5978549"/>
            <a:ext cx="435065" cy="1589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24189" y="1198566"/>
            <a:ext cx="84375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about programs with a deep hierarchy of many procedures?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Re-analyze callee for all distinct calling paths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Pro: precise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Cons: exponentially expensive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Solution: separate compilation</a:t>
            </a:r>
          </a:p>
        </p:txBody>
      </p:sp>
      <p:pic>
        <p:nvPicPr>
          <p:cNvPr id="4" name="Picture 3" descr="multiple_cal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439" y="1611310"/>
            <a:ext cx="1327868" cy="1473997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9493250" y="2674937"/>
            <a:ext cx="1460500" cy="381000"/>
          </a:xfrm>
          <a:prstGeom prst="round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Sensitivity of analysis</a:t>
            </a:r>
          </a:p>
          <a:p>
            <a:pPr marL="514350" indent="-514350">
              <a:buFont typeface="+mj-ea"/>
              <a:buAutoNum type="circleNumDbPlain"/>
            </a:pPr>
            <a:endParaRPr lang="en-US" dirty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rgbClr val="D0CECE"/>
                </a:solidFill>
              </a:rPr>
              <a:t>Single compilation</a:t>
            </a:r>
          </a:p>
          <a:p>
            <a:pPr marL="514350" indent="-514350">
              <a:buFont typeface="+mj-ea"/>
              <a:buAutoNum type="circleNumDbPlain"/>
            </a:pPr>
            <a:endParaRPr lang="en-US" dirty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Separate compilations</a:t>
            </a:r>
          </a:p>
          <a:p>
            <a:pPr marL="514350" indent="-514350">
              <a:buFont typeface="+mj-ea"/>
              <a:buAutoNum type="circleNumDbPlain"/>
            </a:pPr>
            <a:endParaRPr lang="en-US" dirty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Caller -&gt; callee vs. callee -&gt; caller propagations</a:t>
            </a:r>
          </a:p>
          <a:p>
            <a:pPr marL="514350" indent="-514350">
              <a:buFont typeface="+mj-ea"/>
              <a:buAutoNum type="circleNumDbPlain"/>
            </a:pPr>
            <a:endParaRPr lang="en-US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Final remarks</a:t>
            </a:r>
          </a:p>
        </p:txBody>
      </p:sp>
    </p:spTree>
    <p:extLst>
      <p:ext uri="{BB962C8B-B14F-4D97-AF65-F5344CB8AC3E}">
        <p14:creationId xmlns:p14="http://schemas.microsoft.com/office/powerpoint/2010/main" val="27381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context: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635000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Summary context: summarize </a:t>
            </a:r>
            <a:r>
              <a:rPr lang="en-US" sz="2800" dirty="0"/>
              <a:t>effect of called procedure for callers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976144" y="2954337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76144" y="3606806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976144" y="4289418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76144" y="4964105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549649" y="3124199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6226175" y="3254374"/>
            <a:ext cx="0" cy="35243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6226175" y="3906843"/>
            <a:ext cx="0" cy="38257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6226175" y="4589455"/>
            <a:ext cx="0" cy="3746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817937" y="2492376"/>
            <a:ext cx="3071816" cy="37147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977188" y="2500313"/>
            <a:ext cx="3119437" cy="3698875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977732" y="5672145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2"/>
            <a:endCxn id="14" idx="0"/>
          </p:cNvCxnSpPr>
          <p:nvPr/>
        </p:nvCxnSpPr>
        <p:spPr>
          <a:xfrm>
            <a:off x="6226175" y="5264142"/>
            <a:ext cx="1588" cy="40800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7188" y="3222626"/>
            <a:ext cx="1723426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{A}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67187" y="3922713"/>
            <a:ext cx="1738313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B}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67187" y="5273677"/>
            <a:ext cx="1735217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B, C, D 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67187" y="4567238"/>
            <a:ext cx="1731963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B, C} 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429242" y="5588000"/>
            <a:ext cx="206375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62510" y="5589588"/>
            <a:ext cx="206375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0098924" y="4364038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003550" y="4379912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8" idx="2"/>
            <a:endCxn id="22" idx="0"/>
          </p:cNvCxnSpPr>
          <p:nvPr/>
        </p:nvCxnSpPr>
        <p:spPr>
          <a:xfrm>
            <a:off x="9799680" y="3424236"/>
            <a:ext cx="549275" cy="93980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23" idx="0"/>
          </p:cNvCxnSpPr>
          <p:nvPr/>
        </p:nvCxnSpPr>
        <p:spPr>
          <a:xfrm flipH="1">
            <a:off x="9253581" y="3424236"/>
            <a:ext cx="546099" cy="95567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489323" y="5659438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7" name="Straight Arrow Connector 26"/>
          <p:cNvCxnSpPr>
            <a:stCxn id="23" idx="2"/>
            <a:endCxn id="26" idx="0"/>
          </p:cNvCxnSpPr>
          <p:nvPr/>
        </p:nvCxnSpPr>
        <p:spPr>
          <a:xfrm>
            <a:off x="9253581" y="4679949"/>
            <a:ext cx="485773" cy="97948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26" idx="0"/>
          </p:cNvCxnSpPr>
          <p:nvPr/>
        </p:nvCxnSpPr>
        <p:spPr>
          <a:xfrm flipH="1">
            <a:off x="9739354" y="4664075"/>
            <a:ext cx="609601" cy="9953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53556" y="4938717"/>
            <a:ext cx="1189048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{G, H}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69393" y="3821117"/>
            <a:ext cx="822336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 }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863169" y="3814769"/>
            <a:ext cx="822336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 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371043" y="2687642"/>
            <a:ext cx="822336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 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79872" y="2516184"/>
            <a:ext cx="81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main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89914" y="2533647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p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9718660" y="5257801"/>
            <a:ext cx="449278" cy="4762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468438" y="2563813"/>
            <a:ext cx="746125" cy="531813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470025" y="3446462"/>
            <a:ext cx="746125" cy="531813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6" idx="2"/>
            <a:endCxn id="37" idx="0"/>
          </p:cNvCxnSpPr>
          <p:nvPr/>
        </p:nvCxnSpPr>
        <p:spPr>
          <a:xfrm>
            <a:off x="1841501" y="3095626"/>
            <a:ext cx="1587" cy="35083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64438" y="6286501"/>
            <a:ext cx="4447852" cy="461665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Summary: p returns not constants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17499" y="4151312"/>
            <a:ext cx="3333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Accuracy? compared to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Intra-procedural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Inter-procedural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flow-sensitive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Inter-procedural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flow/context sensitive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41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2" grpId="1" animBg="1"/>
      <p:bldP spid="23" grpId="0" animBg="1"/>
      <p:bldP spid="23" grpId="1" animBg="1"/>
      <p:bldP spid="26" grpId="0" animBg="1"/>
      <p:bldP spid="26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/>
      <p:bldP spid="34" grpId="0"/>
      <p:bldP spid="36" grpId="0" animBg="1"/>
      <p:bldP spid="37" grpId="0" animBg="1"/>
      <p:bldP spid="39" grpId="1" animBg="1"/>
      <p:bldP spid="39" grpId="2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75" y="103188"/>
            <a:ext cx="10515600" cy="1023938"/>
          </a:xfrm>
        </p:spPr>
        <p:txBody>
          <a:bodyPr/>
          <a:lstStyle/>
          <a:p>
            <a:r>
              <a:rPr lang="en-US" dirty="0" smtClean="0"/>
              <a:t>Summary context: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075" y="1111252"/>
            <a:ext cx="10515600" cy="936624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Summary context: summarize </a:t>
            </a:r>
            <a:r>
              <a:rPr lang="en-US" sz="2800" dirty="0"/>
              <a:t>effect of called procedure </a:t>
            </a:r>
            <a:r>
              <a:rPr lang="en-US" sz="2800" dirty="0" smtClean="0"/>
              <a:t>depending on formal parameters for </a:t>
            </a:r>
            <a:r>
              <a:rPr lang="en-US" sz="2800" dirty="0"/>
              <a:t>callers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976144" y="2374863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76144" y="3027332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976144" y="3709944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76144" y="4384631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549649" y="2544725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6226175" y="2674900"/>
            <a:ext cx="0" cy="35243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6226175" y="3327369"/>
            <a:ext cx="0" cy="38257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6226175" y="4009981"/>
            <a:ext cx="0" cy="3746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817937" y="1912902"/>
            <a:ext cx="3071816" cy="37147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977188" y="1920839"/>
            <a:ext cx="3119437" cy="3698875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977732" y="5092671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2"/>
            <a:endCxn id="14" idx="0"/>
          </p:cNvCxnSpPr>
          <p:nvPr/>
        </p:nvCxnSpPr>
        <p:spPr>
          <a:xfrm>
            <a:off x="6226175" y="4684668"/>
            <a:ext cx="1588" cy="40800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7188" y="2643152"/>
            <a:ext cx="1723426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{A}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67187" y="3343239"/>
            <a:ext cx="1738313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</a:t>
            </a:r>
            <a:r>
              <a:rPr lang="en-US" b="1" dirty="0" smtClean="0">
                <a:solidFill>
                  <a:schemeClr val="accent6"/>
                </a:solidFill>
              </a:rPr>
              <a:t>B</a:t>
            </a: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67187" y="4694203"/>
            <a:ext cx="1735217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</a:t>
            </a:r>
            <a:r>
              <a:rPr lang="en-US" b="1" dirty="0" smtClean="0">
                <a:solidFill>
                  <a:srgbClr val="70AD47"/>
                </a:solidFill>
              </a:rPr>
              <a:t>B</a:t>
            </a:r>
            <a:r>
              <a:rPr lang="en-US" dirty="0" smtClean="0"/>
              <a:t>, C, </a:t>
            </a:r>
            <a:r>
              <a:rPr lang="en-US" b="1" dirty="0" smtClean="0">
                <a:solidFill>
                  <a:schemeClr val="accent1"/>
                </a:solidFill>
              </a:rPr>
              <a:t>D</a:t>
            </a: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67187" y="3987764"/>
            <a:ext cx="1731963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{A, </a:t>
            </a:r>
            <a:r>
              <a:rPr lang="en-US" b="1" dirty="0" smtClean="0">
                <a:solidFill>
                  <a:srgbClr val="70AD47"/>
                </a:solidFill>
              </a:rPr>
              <a:t>B</a:t>
            </a:r>
            <a:r>
              <a:rPr lang="en-US" dirty="0" smtClean="0"/>
              <a:t>, C} 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429242" y="5008526"/>
            <a:ext cx="206375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62510" y="5010114"/>
            <a:ext cx="206375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0098924" y="3784564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003550" y="3800438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8" idx="2"/>
            <a:endCxn id="22" idx="0"/>
          </p:cNvCxnSpPr>
          <p:nvPr/>
        </p:nvCxnSpPr>
        <p:spPr>
          <a:xfrm>
            <a:off x="9799680" y="2844762"/>
            <a:ext cx="549275" cy="93980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23" idx="0"/>
          </p:cNvCxnSpPr>
          <p:nvPr/>
        </p:nvCxnSpPr>
        <p:spPr>
          <a:xfrm flipH="1">
            <a:off x="9253581" y="2844762"/>
            <a:ext cx="546099" cy="95567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489323" y="5079964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7" name="Straight Arrow Connector 26"/>
          <p:cNvCxnSpPr>
            <a:stCxn id="23" idx="2"/>
            <a:endCxn id="26" idx="0"/>
          </p:cNvCxnSpPr>
          <p:nvPr/>
        </p:nvCxnSpPr>
        <p:spPr>
          <a:xfrm>
            <a:off x="9253581" y="4100475"/>
            <a:ext cx="485773" cy="97948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26" idx="0"/>
          </p:cNvCxnSpPr>
          <p:nvPr/>
        </p:nvCxnSpPr>
        <p:spPr>
          <a:xfrm flipH="1">
            <a:off x="9739354" y="4084601"/>
            <a:ext cx="609601" cy="9953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53556" y="4359243"/>
            <a:ext cx="1189048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{G, H}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69393" y="3241643"/>
            <a:ext cx="822336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 }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863169" y="3235295"/>
            <a:ext cx="822336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 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371043" y="2108168"/>
            <a:ext cx="822336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= { 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79872" y="1936710"/>
            <a:ext cx="81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main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89914" y="1954173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p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9718660" y="4678327"/>
            <a:ext cx="449278" cy="4762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468438" y="2563813"/>
            <a:ext cx="746125" cy="531813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470025" y="3446462"/>
            <a:ext cx="746125" cy="531813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6" idx="2"/>
            <a:endCxn id="37" idx="0"/>
          </p:cNvCxnSpPr>
          <p:nvPr/>
        </p:nvCxnSpPr>
        <p:spPr>
          <a:xfrm>
            <a:off x="1841501" y="3095626"/>
            <a:ext cx="1587" cy="35083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59687" y="5657672"/>
            <a:ext cx="4029168" cy="1200328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Summary: p returns </a:t>
            </a:r>
          </a:p>
          <a:p>
            <a:r>
              <a:rPr lang="en-US" sz="2400" dirty="0" smtClean="0"/>
              <a:t>Constant </a:t>
            </a:r>
            <a:r>
              <a:rPr lang="en-US" sz="2400" dirty="0" smtClean="0">
                <a:solidFill>
                  <a:schemeClr val="accent6"/>
                </a:solidFill>
              </a:rPr>
              <a:t>1</a:t>
            </a:r>
            <a:r>
              <a:rPr lang="en-US" sz="2400" dirty="0" smtClean="0"/>
              <a:t> if parameter is &lt; 10</a:t>
            </a:r>
          </a:p>
          <a:p>
            <a:r>
              <a:rPr lang="en-US" sz="2400" dirty="0" smtClean="0"/>
              <a:t>Constant </a:t>
            </a:r>
            <a:r>
              <a:rPr lang="en-US" sz="2400" dirty="0" smtClean="0">
                <a:solidFill>
                  <a:schemeClr val="accent1"/>
                </a:solidFill>
              </a:rPr>
              <a:t>2 </a:t>
            </a:r>
            <a:r>
              <a:rPr lang="en-US" sz="2400" dirty="0" smtClean="0"/>
              <a:t>otherwise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17499" y="4151312"/>
            <a:ext cx="3333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Accuracy? compared to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Intra-procedural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Inter-procedural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flow-sensitive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Inter-procedural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flow/context sensitive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8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2" grpId="1" animBg="1"/>
      <p:bldP spid="23" grpId="0" animBg="1"/>
      <p:bldP spid="23" grpId="1" animBg="1"/>
      <p:bldP spid="26" grpId="0" animBg="1"/>
      <p:bldP spid="26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/>
      <p:bldP spid="34" grpId="0"/>
      <p:bldP spid="36" grpId="0" animBg="1"/>
      <p:bldP spid="37" grpId="0" animBg="1"/>
      <p:bldP spid="39" grpId="0" animBg="1"/>
      <p:bldP spid="3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an inter-procedural analysis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47529" y="5497842"/>
            <a:ext cx="7711351" cy="2860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7512" y="5566493"/>
            <a:ext cx="17312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Sensitivity</a:t>
            </a:r>
            <a:br>
              <a:rPr lang="en-US" sz="2400" dirty="0" smtClean="0"/>
            </a:br>
            <a:r>
              <a:rPr lang="en-US" sz="2400" dirty="0" smtClean="0"/>
              <a:t>e.g., context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47530" y="1716288"/>
            <a:ext cx="5720" cy="382160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08400" y="1645570"/>
            <a:ext cx="487720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Summary information</a:t>
            </a:r>
            <a:br>
              <a:rPr lang="en-US" sz="2400" dirty="0" smtClean="0"/>
            </a:br>
            <a:r>
              <a:rPr lang="en-US" sz="2400" dirty="0" smtClean="0"/>
              <a:t>e.g., constant/not-constant</a:t>
            </a:r>
          </a:p>
          <a:p>
            <a:r>
              <a:rPr lang="en-US" sz="2400" dirty="0" smtClean="0"/>
              <a:t>e.g., no summary (single compilation)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18926" y="2105313"/>
            <a:ext cx="7042042" cy="342685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76769" y="2146948"/>
            <a:ext cx="2649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to summarize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716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sensitivity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509428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Simple solution</a:t>
            </a:r>
            <a:r>
              <a:rPr lang="en-US" sz="3200" dirty="0"/>
              <a:t>: make a </a:t>
            </a:r>
            <a:r>
              <a:rPr lang="en-US" sz="3200" dirty="0" smtClean="0"/>
              <a:t>small </a:t>
            </a:r>
            <a:r>
              <a:rPr lang="en-US" sz="3200" dirty="0"/>
              <a:t>number of </a:t>
            </a:r>
            <a:r>
              <a:rPr lang="en-US" sz="3200" dirty="0" smtClean="0"/>
              <a:t>copies of contexts</a:t>
            </a:r>
            <a:br>
              <a:rPr lang="en-US" sz="3200" dirty="0" smtClean="0"/>
            </a:br>
            <a:r>
              <a:rPr lang="en-US" sz="3200" dirty="0" smtClean="0"/>
              <a:t>(e.g., even just 1 per procedure)</a:t>
            </a:r>
            <a:br>
              <a:rPr lang="en-US" sz="3200" dirty="0" smtClean="0"/>
            </a:br>
            <a:r>
              <a:rPr lang="en-US" sz="3200" dirty="0" smtClean="0"/>
              <a:t>(e.g., all </a:t>
            </a:r>
            <a:r>
              <a:rPr lang="en-US" sz="3200" dirty="0" err="1" smtClean="0"/>
              <a:t>callees</a:t>
            </a:r>
            <a:r>
              <a:rPr lang="en-US" sz="3200" dirty="0" smtClean="0"/>
              <a:t> of a procedure from a caller)</a:t>
            </a:r>
          </a:p>
          <a:p>
            <a:endParaRPr lang="en-US" sz="3200" dirty="0"/>
          </a:p>
          <a:p>
            <a:r>
              <a:rPr lang="en-US" sz="3200" dirty="0" smtClean="0"/>
              <a:t>Advanced solutions: </a:t>
            </a:r>
            <a:r>
              <a:rPr lang="en-US" sz="3200" dirty="0" smtClean="0"/>
              <a:t>use </a:t>
            </a:r>
            <a:r>
              <a:rPr lang="en-US" sz="3200" dirty="0"/>
              <a:t>context information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to determine when </a:t>
            </a:r>
            <a:r>
              <a:rPr lang="en-US" sz="3200" dirty="0" smtClean="0"/>
              <a:t>to share </a:t>
            </a:r>
            <a:r>
              <a:rPr lang="en-US" sz="3200" dirty="0"/>
              <a:t>a copy</a:t>
            </a:r>
          </a:p>
          <a:p>
            <a:endParaRPr lang="en-US" sz="3200" dirty="0" smtClean="0"/>
          </a:p>
          <a:p>
            <a:r>
              <a:rPr lang="en-US" sz="3200" dirty="0" smtClean="0"/>
              <a:t>Choice </a:t>
            </a:r>
            <a:r>
              <a:rPr lang="en-US" sz="3200" dirty="0"/>
              <a:t>of what to use for context will </a:t>
            </a:r>
            <a:r>
              <a:rPr lang="en-US" sz="3200" dirty="0" smtClean="0"/>
              <a:t>produce different </a:t>
            </a:r>
            <a:r>
              <a:rPr lang="en-US" sz="3200" dirty="0"/>
              <a:t>tradeoffs between precision </a:t>
            </a:r>
            <a:r>
              <a:rPr lang="en-US" sz="3200" dirty="0" smtClean="0"/>
              <a:t>and scalability</a:t>
            </a:r>
          </a:p>
          <a:p>
            <a:endParaRPr lang="en-US" sz="3200" dirty="0"/>
          </a:p>
          <a:p>
            <a:r>
              <a:rPr lang="en-US" sz="3200" dirty="0" smtClean="0"/>
              <a:t>Common </a:t>
            </a:r>
            <a:r>
              <a:rPr lang="en-US" sz="3200" dirty="0"/>
              <a:t>choice: approximation of call stack</a:t>
            </a:r>
          </a:p>
        </p:txBody>
      </p:sp>
    </p:spTree>
    <p:extLst>
      <p:ext uri="{BB962C8B-B14F-4D97-AF65-F5344CB8AC3E}">
        <p14:creationId xmlns:p14="http://schemas.microsoft.com/office/powerpoint/2010/main" val="686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555" y="127513"/>
            <a:ext cx="10515600" cy="1325563"/>
          </a:xfrm>
        </p:spPr>
        <p:txBody>
          <a:bodyPr/>
          <a:lstStyle/>
          <a:p>
            <a:r>
              <a:rPr lang="en-US" dirty="0" smtClean="0"/>
              <a:t>Context sensitivity example</a:t>
            </a:r>
            <a:endParaRPr lang="en-US" dirty="0"/>
          </a:p>
        </p:txBody>
      </p:sp>
      <p:pic>
        <p:nvPicPr>
          <p:cNvPr id="4" name="Picture 3" descr="co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294" y="1122516"/>
            <a:ext cx="9498443" cy="562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Inter-procedural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075" y="1658938"/>
            <a:ext cx="10515600" cy="4762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Goal</a:t>
            </a:r>
            <a:r>
              <a:rPr lang="en-US" sz="2400" dirty="0" smtClean="0"/>
              <a:t>: 	Avoid </a:t>
            </a:r>
            <a:r>
              <a:rPr lang="en-US" sz="2400" dirty="0"/>
              <a:t>making overly conservative assumptions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about </a:t>
            </a:r>
            <a:r>
              <a:rPr lang="en-US" sz="2400" dirty="0"/>
              <a:t>the effects </a:t>
            </a:r>
            <a:r>
              <a:rPr lang="en-US" sz="2400" dirty="0" smtClean="0"/>
              <a:t>of procedures </a:t>
            </a:r>
            <a:r>
              <a:rPr lang="en-US" sz="2400" dirty="0"/>
              <a:t>and the state at call </a:t>
            </a:r>
            <a:r>
              <a:rPr lang="en-US" sz="2400" dirty="0" smtClean="0"/>
              <a:t>sites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Terminology</a:t>
            </a:r>
          </a:p>
          <a:p>
            <a:pPr marL="0" indent="0">
              <a:buNone/>
            </a:pPr>
            <a:r>
              <a:rPr lang="en-US" sz="2400" dirty="0"/>
              <a:t>int </a:t>
            </a:r>
            <a:r>
              <a:rPr lang="en-US" sz="2400" dirty="0" smtClean="0"/>
              <a:t>a, e; 			// </a:t>
            </a:r>
            <a:r>
              <a:rPr lang="en-US" sz="2400" dirty="0"/>
              <a:t>Globals</a:t>
            </a:r>
          </a:p>
          <a:p>
            <a:pPr marL="0" indent="0">
              <a:buNone/>
            </a:pPr>
            <a:r>
              <a:rPr lang="en-US" sz="2400" dirty="0"/>
              <a:t>void foo(int </a:t>
            </a:r>
            <a:r>
              <a:rPr lang="en-US" sz="2400" dirty="0" smtClean="0"/>
              <a:t>*b</a:t>
            </a:r>
            <a:r>
              <a:rPr lang="en-US" sz="2400" dirty="0"/>
              <a:t>, </a:t>
            </a:r>
            <a:r>
              <a:rPr lang="en-US" sz="2400" dirty="0" smtClean="0"/>
              <a:t>int *c){	/</a:t>
            </a:r>
            <a:r>
              <a:rPr lang="en-US" sz="2400" dirty="0"/>
              <a:t>/ Formal </a:t>
            </a:r>
            <a:r>
              <a:rPr lang="en-US" sz="2400" dirty="0" smtClean="0"/>
              <a:t>parameters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(*</a:t>
            </a:r>
            <a:r>
              <a:rPr lang="uk-UA" sz="2400" dirty="0" smtClean="0"/>
              <a:t>b</a:t>
            </a:r>
            <a:r>
              <a:rPr lang="en-US" sz="2400" dirty="0" smtClean="0"/>
              <a:t>)</a:t>
            </a:r>
            <a:r>
              <a:rPr lang="uk-UA" sz="2400" dirty="0" smtClean="0"/>
              <a:t> = </a:t>
            </a:r>
            <a:r>
              <a:rPr lang="en-US" sz="2400" dirty="0" smtClean="0"/>
              <a:t>e</a:t>
            </a:r>
            <a:r>
              <a:rPr lang="uk-UA" sz="2400" dirty="0" smtClean="0"/>
              <a:t>;</a:t>
            </a:r>
            <a:endParaRPr lang="uk-UA" sz="2400" dirty="0"/>
          </a:p>
          <a:p>
            <a:pPr marL="0" indent="0">
              <a:buNone/>
            </a:pPr>
            <a:r>
              <a:rPr lang="uk-UA" sz="2400" dirty="0"/>
              <a:t>}</a:t>
            </a:r>
          </a:p>
          <a:p>
            <a:pPr marL="0" indent="0">
              <a:buNone/>
            </a:pPr>
            <a:r>
              <a:rPr lang="en-US" sz="2400" dirty="0" smtClean="0"/>
              <a:t>bar(){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int </a:t>
            </a:r>
            <a:r>
              <a:rPr lang="en-US" sz="2400" dirty="0"/>
              <a:t>d; </a:t>
            </a:r>
            <a:r>
              <a:rPr lang="en-US" sz="2400" dirty="0" smtClean="0"/>
              <a:t>				/</a:t>
            </a:r>
            <a:r>
              <a:rPr lang="en-US" sz="2400" dirty="0"/>
              <a:t>/ Local variables</a:t>
            </a:r>
          </a:p>
          <a:p>
            <a:pPr marL="0" indent="0">
              <a:buNone/>
            </a:pPr>
            <a:r>
              <a:rPr lang="en-US" sz="2400" dirty="0" smtClean="0"/>
              <a:t>  foo</a:t>
            </a:r>
            <a:r>
              <a:rPr lang="en-US" sz="2400" dirty="0"/>
              <a:t>(a, d); </a:t>
            </a:r>
            <a:r>
              <a:rPr lang="en-US" sz="2400" dirty="0" smtClean="0"/>
              <a:t>			/</a:t>
            </a:r>
            <a:r>
              <a:rPr lang="en-US" sz="2400" dirty="0"/>
              <a:t>/ Actual parameters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37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555" y="127513"/>
            <a:ext cx="10515600" cy="1325563"/>
          </a:xfrm>
        </p:spPr>
        <p:txBody>
          <a:bodyPr/>
          <a:lstStyle/>
          <a:p>
            <a:r>
              <a:rPr lang="en-US" dirty="0" smtClean="0"/>
              <a:t>Context sensitivity example</a:t>
            </a:r>
            <a:endParaRPr lang="en-US" dirty="0"/>
          </a:p>
        </p:txBody>
      </p:sp>
      <p:pic>
        <p:nvPicPr>
          <p:cNvPr id="3" name="Picture 2" descr="code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40" y="1170587"/>
            <a:ext cx="9532784" cy="56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Fibonacci: context insensitive</a:t>
            </a:r>
            <a:endParaRPr lang="en-US" dirty="0"/>
          </a:p>
        </p:txBody>
      </p:sp>
      <p:pic>
        <p:nvPicPr>
          <p:cNvPr id="4" name="Picture 3" descr="fibonacci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6" y="1532192"/>
            <a:ext cx="9885051" cy="49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Fibonacci: context sensitive, stack depth 1</a:t>
            </a:r>
            <a:endParaRPr lang="en-US" dirty="0"/>
          </a:p>
        </p:txBody>
      </p:sp>
      <p:pic>
        <p:nvPicPr>
          <p:cNvPr id="4" name="Picture 3" descr="fibonacci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36" y="1408228"/>
            <a:ext cx="9479935" cy="530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544"/>
            <a:ext cx="10515600" cy="1325563"/>
          </a:xfrm>
        </p:spPr>
        <p:txBody>
          <a:bodyPr/>
          <a:lstStyle/>
          <a:p>
            <a:r>
              <a:rPr lang="en-US" dirty="0" smtClean="0"/>
              <a:t>Fibonacci: context sensitive, stack depth 2</a:t>
            </a:r>
            <a:endParaRPr lang="en-US" dirty="0"/>
          </a:p>
        </p:txBody>
      </p:sp>
      <p:pic>
        <p:nvPicPr>
          <p:cNvPr id="3" name="Picture 2" descr="fibonacci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13" y="1204450"/>
            <a:ext cx="9373732" cy="56670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4580" y="6481097"/>
            <a:ext cx="7595419" cy="376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54967" y="6436851"/>
            <a:ext cx="581742" cy="421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49935" y="1106129"/>
            <a:ext cx="324464" cy="5404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an inter-procedural analysis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47529" y="5497842"/>
            <a:ext cx="7711351" cy="2860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7512" y="5566493"/>
            <a:ext cx="17312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Sensitivity</a:t>
            </a:r>
            <a:br>
              <a:rPr lang="en-US" sz="2400" dirty="0" smtClean="0"/>
            </a:br>
            <a:r>
              <a:rPr lang="en-US" sz="2400" dirty="0" smtClean="0"/>
              <a:t>e.g., context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47530" y="1716288"/>
            <a:ext cx="5720" cy="382160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08400" y="1645570"/>
            <a:ext cx="487720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Summary information</a:t>
            </a:r>
            <a:br>
              <a:rPr lang="en-US" sz="2400" dirty="0" smtClean="0"/>
            </a:br>
            <a:r>
              <a:rPr lang="en-US" sz="2400" dirty="0" smtClean="0"/>
              <a:t>e.g., constant/not-constant</a:t>
            </a:r>
          </a:p>
          <a:p>
            <a:r>
              <a:rPr lang="en-US" sz="2400" dirty="0" smtClean="0"/>
              <a:t>e.g., no summary (single compilation)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18926" y="2105313"/>
            <a:ext cx="7042042" cy="342685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76769" y="2146948"/>
            <a:ext cx="2649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to summarize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89000" y="2116755"/>
            <a:ext cx="1258529" cy="342113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4195051"/>
            <a:ext cx="1473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to </a:t>
            </a:r>
          </a:p>
          <a:p>
            <a:r>
              <a:rPr lang="en-US" sz="2400" dirty="0" smtClean="0"/>
              <a:t>propagate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26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Sensitivity of analysis</a:t>
            </a:r>
          </a:p>
          <a:p>
            <a:pPr marL="514350" indent="-514350">
              <a:buFont typeface="+mj-ea"/>
              <a:buAutoNum type="circleNumDbPlain"/>
            </a:pPr>
            <a:endParaRPr lang="en-US" dirty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rgbClr val="D0CECE"/>
                </a:solidFill>
              </a:rPr>
              <a:t>Single compilation</a:t>
            </a:r>
          </a:p>
          <a:p>
            <a:pPr marL="514350" indent="-514350">
              <a:buFont typeface="+mj-ea"/>
              <a:buAutoNum type="circleNumDbPlain"/>
            </a:pPr>
            <a:endParaRPr lang="en-US" dirty="0">
              <a:solidFill>
                <a:srgbClr val="D0CECE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rgbClr val="D0CECE"/>
                </a:solidFill>
              </a:rPr>
              <a:t>Separate compilations</a:t>
            </a:r>
          </a:p>
          <a:p>
            <a:pPr marL="514350" indent="-514350">
              <a:buFont typeface="+mj-ea"/>
              <a:buAutoNum type="circleNumDbPlain"/>
            </a:pPr>
            <a:endParaRPr lang="en-US" dirty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Caller -&gt; callee vs. callee -&gt; caller propagations</a:t>
            </a:r>
          </a:p>
          <a:p>
            <a:pPr marL="514350" indent="-514350">
              <a:buFont typeface="+mj-ea"/>
              <a:buAutoNum type="circleNumDbPlain"/>
            </a:pPr>
            <a:endParaRPr lang="en-US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Final remarks</a:t>
            </a:r>
          </a:p>
        </p:txBody>
      </p:sp>
    </p:spTree>
    <p:extLst>
      <p:ext uri="{BB962C8B-B14F-4D97-AF65-F5344CB8AC3E}">
        <p14:creationId xmlns:p14="http://schemas.microsoft.com/office/powerpoint/2010/main" val="7151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Inter-procedural analysis: summary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Compute summary information for each </a:t>
            </a:r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Summarize </a:t>
            </a:r>
            <a:r>
              <a:rPr lang="en-US" dirty="0"/>
              <a:t>effect of called procedure for </a:t>
            </a:r>
            <a:r>
              <a:rPr lang="en-US" dirty="0" smtClean="0"/>
              <a:t>callers</a:t>
            </a:r>
          </a:p>
          <a:p>
            <a:pPr lvl="1"/>
            <a:r>
              <a:rPr lang="en-US" dirty="0" smtClean="0"/>
              <a:t>Summarize </a:t>
            </a:r>
            <a:r>
              <a:rPr lang="en-US" dirty="0"/>
              <a:t>effect of callers for called procedure</a:t>
            </a:r>
          </a:p>
          <a:p>
            <a:r>
              <a:rPr lang="en-US" dirty="0"/>
              <a:t> Store summaries in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later when optimizing </a:t>
            </a:r>
            <a:r>
              <a:rPr lang="en-US" dirty="0" smtClean="0"/>
              <a:t>procedures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Concise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be fast to compute and use</a:t>
            </a:r>
          </a:p>
          <a:p>
            <a:pPr lvl="1"/>
            <a:r>
              <a:rPr lang="en-US" dirty="0" smtClean="0"/>
              <a:t>Separate </a:t>
            </a:r>
            <a:r>
              <a:rPr lang="en-US"/>
              <a:t>compilation </a:t>
            </a:r>
            <a:r>
              <a:rPr lang="en-US" smtClean="0"/>
              <a:t>is practical</a:t>
            </a:r>
            <a:endParaRPr lang="en-US" dirty="0"/>
          </a:p>
          <a:p>
            <a:r>
              <a:rPr lang="en-US" dirty="0"/>
              <a:t> Cons</a:t>
            </a:r>
          </a:p>
          <a:p>
            <a:pPr lvl="1"/>
            <a:r>
              <a:rPr lang="en-US" dirty="0" smtClean="0"/>
              <a:t>Imprecise </a:t>
            </a:r>
            <a:r>
              <a:rPr lang="en-US" dirty="0"/>
              <a:t>if only have one summary per procedure</a:t>
            </a:r>
          </a:p>
        </p:txBody>
      </p:sp>
    </p:spTree>
    <p:extLst>
      <p:ext uri="{BB962C8B-B14F-4D97-AF65-F5344CB8AC3E}">
        <p14:creationId xmlns:p14="http://schemas.microsoft.com/office/powerpoint/2010/main" val="9448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54988" cy="4351338"/>
          </a:xfrm>
        </p:spPr>
        <p:txBody>
          <a:bodyPr>
            <a:normAutofit/>
          </a:bodyPr>
          <a:lstStyle/>
          <a:p>
            <a:r>
              <a:rPr lang="en-US" dirty="0"/>
              <a:t> Track information that flows into a procedure</a:t>
            </a:r>
          </a:p>
          <a:p>
            <a:pPr lvl="1"/>
            <a:r>
              <a:rPr lang="en-US" dirty="0" smtClean="0"/>
              <a:t>Also known </a:t>
            </a:r>
            <a:r>
              <a:rPr lang="en-US" dirty="0"/>
              <a:t>as </a:t>
            </a:r>
            <a:r>
              <a:rPr lang="en-US" sz="2800" b="1" dirty="0"/>
              <a:t>propagation</a:t>
            </a:r>
            <a:r>
              <a:rPr lang="en-US" dirty="0"/>
              <a:t> problems</a:t>
            </a:r>
          </a:p>
          <a:p>
            <a:pPr marL="457200" lvl="1" indent="0">
              <a:buNone/>
            </a:pPr>
            <a:r>
              <a:rPr lang="en-US" dirty="0"/>
              <a:t>e.g., What formals are constant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 smtClean="0"/>
              <a:t>e.g</a:t>
            </a:r>
            <a:r>
              <a:rPr lang="en-US" dirty="0"/>
              <a:t>., Which formals are aliased to globals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 Track information that flows out of a procedure</a:t>
            </a:r>
          </a:p>
          <a:p>
            <a:pPr lvl="1"/>
            <a:r>
              <a:rPr lang="en-US" dirty="0" smtClean="0"/>
              <a:t>Also known </a:t>
            </a:r>
            <a:r>
              <a:rPr lang="en-US" dirty="0"/>
              <a:t>as </a:t>
            </a:r>
            <a:r>
              <a:rPr lang="en-US" sz="2800" b="1" dirty="0"/>
              <a:t>side effect </a:t>
            </a:r>
            <a:r>
              <a:rPr lang="en-US" dirty="0" smtClean="0"/>
              <a:t>problems</a:t>
            </a:r>
          </a:p>
          <a:p>
            <a:pPr marL="457200" lvl="1" indent="0">
              <a:buNone/>
            </a:pPr>
            <a:r>
              <a:rPr lang="en-US" dirty="0" smtClean="0"/>
              <a:t>e.g</a:t>
            </a:r>
            <a:r>
              <a:rPr lang="en-US" dirty="0"/>
              <a:t>., Which globals are </a:t>
            </a:r>
            <a:r>
              <a:rPr lang="en-US" dirty="0" err="1"/>
              <a:t>def’d</a:t>
            </a:r>
            <a:r>
              <a:rPr lang="en-US" dirty="0"/>
              <a:t>/used by a procedure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 smtClean="0"/>
              <a:t>e.g</a:t>
            </a:r>
            <a:r>
              <a:rPr lang="en-US" dirty="0"/>
              <a:t>., Which locals are </a:t>
            </a:r>
            <a:r>
              <a:rPr lang="en-US" dirty="0" err="1"/>
              <a:t>def’d</a:t>
            </a:r>
            <a:r>
              <a:rPr lang="en-US" dirty="0"/>
              <a:t>/used by a procedure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 smtClean="0"/>
              <a:t>e.g</a:t>
            </a:r>
            <a:r>
              <a:rPr lang="en-US" dirty="0"/>
              <a:t>., Which actual parameters are </a:t>
            </a:r>
            <a:r>
              <a:rPr lang="en-US" dirty="0" err="1"/>
              <a:t>def’d</a:t>
            </a:r>
            <a:r>
              <a:rPr lang="en-US" dirty="0"/>
              <a:t> by a procedure?</a:t>
            </a:r>
          </a:p>
        </p:txBody>
      </p:sp>
      <p:pic>
        <p:nvPicPr>
          <p:cNvPr id="4" name="Picture 3" descr="propagation_inf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038" y="2149475"/>
            <a:ext cx="2033587" cy="269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inter-procedural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563"/>
            <a:ext cx="10515600" cy="517525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Top</a:t>
            </a:r>
            <a:r>
              <a:rPr lang="en-US" sz="3400" dirty="0"/>
              <a:t>-</a:t>
            </a:r>
            <a:r>
              <a:rPr lang="en-US" sz="3400" dirty="0" smtClean="0"/>
              <a:t>down</a:t>
            </a:r>
          </a:p>
          <a:p>
            <a:pPr lvl="1"/>
            <a:r>
              <a:rPr lang="en-US" sz="3400" dirty="0" smtClean="0"/>
              <a:t>Summarize </a:t>
            </a:r>
            <a:r>
              <a:rPr lang="en-US" sz="3400" dirty="0"/>
              <a:t>information about the caller (MAY-ALIAS, MUST-ALIAS</a:t>
            </a:r>
            <a:r>
              <a:rPr lang="en-US" sz="3400" dirty="0" smtClean="0"/>
              <a:t>)</a:t>
            </a:r>
          </a:p>
          <a:p>
            <a:pPr lvl="1"/>
            <a:r>
              <a:rPr lang="en-US" sz="3400" dirty="0" smtClean="0"/>
              <a:t>Use </a:t>
            </a:r>
            <a:r>
              <a:rPr lang="en-US" sz="3400" dirty="0"/>
              <a:t>this information inside the procedure body</a:t>
            </a:r>
          </a:p>
          <a:p>
            <a:pPr marL="0" indent="0">
              <a:buNone/>
            </a:pPr>
            <a:r>
              <a:rPr lang="en-US" dirty="0" smtClean="0"/>
              <a:t>	int </a:t>
            </a:r>
            <a:r>
              <a:rPr lang="en-US" dirty="0"/>
              <a:t>a;</a:t>
            </a:r>
          </a:p>
          <a:p>
            <a:pPr marL="0" indent="0">
              <a:buNone/>
            </a:pPr>
            <a:r>
              <a:rPr lang="en-US" dirty="0" smtClean="0"/>
              <a:t>	void </a:t>
            </a:r>
            <a:r>
              <a:rPr lang="en-US" dirty="0"/>
              <a:t>foo(int &amp;b, &amp;c){</a:t>
            </a:r>
          </a:p>
          <a:p>
            <a:pPr marL="0" indent="0">
              <a:buNone/>
            </a:pPr>
            <a:r>
              <a:rPr lang="en-US" dirty="0" smtClean="0"/>
              <a:t> 	  . </a:t>
            </a:r>
            <a:r>
              <a:rPr lang="en-US" dirty="0"/>
              <a:t>. .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foo</a:t>
            </a:r>
            <a:r>
              <a:rPr lang="en-US" dirty="0"/>
              <a:t>(</a:t>
            </a:r>
            <a:r>
              <a:rPr lang="en-US" dirty="0" err="1"/>
              <a:t>a,a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400" dirty="0" smtClean="0"/>
              <a:t>Bottom</a:t>
            </a:r>
            <a:r>
              <a:rPr lang="en-US" sz="3400" dirty="0"/>
              <a:t>-up</a:t>
            </a:r>
          </a:p>
          <a:p>
            <a:pPr lvl="1"/>
            <a:r>
              <a:rPr lang="en-US" sz="3400" dirty="0" smtClean="0"/>
              <a:t>Summarize </a:t>
            </a:r>
            <a:r>
              <a:rPr lang="en-US" sz="3400" dirty="0"/>
              <a:t>the effects of a call (MOD, REF, KILL)</a:t>
            </a:r>
          </a:p>
          <a:p>
            <a:pPr lvl="1"/>
            <a:r>
              <a:rPr lang="en-US" sz="3400" dirty="0" smtClean="0"/>
              <a:t>Use </a:t>
            </a:r>
            <a:r>
              <a:rPr lang="en-US" sz="3400" dirty="0"/>
              <a:t>this information around procedure calls</a:t>
            </a:r>
          </a:p>
          <a:p>
            <a:pPr marL="0" indent="0">
              <a:buNone/>
            </a:pPr>
            <a:r>
              <a:rPr lang="fr-FR" dirty="0" smtClean="0"/>
              <a:t>	x </a:t>
            </a:r>
            <a:r>
              <a:rPr lang="fr-FR" dirty="0"/>
              <a:t>= 7;</a:t>
            </a:r>
          </a:p>
          <a:p>
            <a:pPr marL="0" indent="0">
              <a:buNone/>
            </a:pPr>
            <a:r>
              <a:rPr lang="en-US" dirty="0" smtClean="0"/>
              <a:t>	foo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y</a:t>
            </a:r>
            <a:r>
              <a:rPr lang="de-DE" dirty="0" smtClean="0"/>
              <a:t> </a:t>
            </a:r>
            <a:r>
              <a:rPr lang="de-DE" dirty="0"/>
              <a:t>= x + 3;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4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identify functions that </a:t>
            </a:r>
            <a:br>
              <a:rPr lang="en-US" dirty="0" smtClean="0"/>
            </a:br>
            <a:r>
              <a:rPr lang="en-US" dirty="0" smtClean="0"/>
              <a:t>might get affected by rand()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2997"/>
            <a:ext cx="10515600" cy="4053965"/>
          </a:xfrm>
        </p:spPr>
        <p:txBody>
          <a:bodyPr/>
          <a:lstStyle/>
          <a:p>
            <a:r>
              <a:rPr lang="en-US" dirty="0" smtClean="0"/>
              <a:t>Ideas?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Check test2, test3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Pass: </a:t>
            </a:r>
            <a:r>
              <a:rPr lang="en-US" dirty="0" err="1" smtClean="0"/>
              <a:t>llvm</a:t>
            </a:r>
            <a:r>
              <a:rPr lang="en-US" dirty="0" smtClean="0"/>
              <a:t>/random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Inter-procedural </a:t>
            </a:r>
            <a:r>
              <a:rPr lang="en-US" dirty="0"/>
              <a:t>a</a:t>
            </a:r>
            <a:r>
              <a:rPr lang="en-US" dirty="0" smtClean="0"/>
              <a:t>nalysis </a:t>
            </a:r>
            <a:r>
              <a:rPr lang="en-US" dirty="0"/>
              <a:t>vs.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inter-procedural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Inter-procedural analysis</a:t>
            </a:r>
          </a:p>
          <a:p>
            <a:r>
              <a:rPr lang="en-US" dirty="0" smtClean="0"/>
              <a:t>Gather </a:t>
            </a:r>
            <a:r>
              <a:rPr lang="en-US" dirty="0"/>
              <a:t>information across multiple </a:t>
            </a:r>
            <a:r>
              <a:rPr lang="en-US" dirty="0" smtClean="0"/>
              <a:t>procedures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typically across the entire program)</a:t>
            </a:r>
          </a:p>
          <a:p>
            <a:r>
              <a:rPr lang="en-US" dirty="0" smtClean="0"/>
              <a:t>Can </a:t>
            </a:r>
            <a:r>
              <a:rPr lang="en-US" dirty="0"/>
              <a:t>use this information to improve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intra-procedural </a:t>
            </a:r>
            <a:r>
              <a:rPr lang="en-US" dirty="0"/>
              <a:t>analyses </a:t>
            </a:r>
            <a:r>
              <a:rPr lang="en-US" dirty="0" smtClean="0"/>
              <a:t>and transformation </a:t>
            </a:r>
            <a:r>
              <a:rPr lang="en-US" dirty="0"/>
              <a:t>(e.g., </a:t>
            </a:r>
            <a:r>
              <a:rPr lang="en-US" dirty="0" smtClean="0"/>
              <a:t>CP)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Inter-procedural transformation</a:t>
            </a:r>
            <a:endParaRPr lang="en-US" b="1" dirty="0"/>
          </a:p>
          <a:p>
            <a:r>
              <a:rPr lang="en-US" dirty="0" smtClean="0"/>
              <a:t>Transformations that </a:t>
            </a:r>
            <a:r>
              <a:rPr lang="en-US" dirty="0"/>
              <a:t>involve multiple </a:t>
            </a:r>
            <a:r>
              <a:rPr lang="en-US" dirty="0" smtClean="0"/>
              <a:t>procedures</a:t>
            </a:r>
            <a:br>
              <a:rPr lang="en-US" dirty="0" smtClean="0"/>
            </a:br>
            <a:r>
              <a:rPr lang="en-US" dirty="0" smtClean="0"/>
              <a:t>e.g</a:t>
            </a:r>
            <a:r>
              <a:rPr lang="en-US" dirty="0"/>
              <a:t>., Inlining, procedure cloning, </a:t>
            </a:r>
            <a:r>
              <a:rPr lang="en-US" dirty="0" smtClean="0"/>
              <a:t>inter-procedural </a:t>
            </a:r>
            <a:r>
              <a:rPr lang="en-US" dirty="0"/>
              <a:t>register </a:t>
            </a:r>
            <a:r>
              <a:rPr lang="en-US" dirty="0" smtClean="0"/>
              <a:t>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5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identify functions that </a:t>
            </a:r>
            <a:br>
              <a:rPr lang="en-US" dirty="0" smtClean="0"/>
            </a:br>
            <a:r>
              <a:rPr lang="en-US" dirty="0" smtClean="0"/>
              <a:t>might get affected by rand()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631" y="565979"/>
            <a:ext cx="3987800" cy="6210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18861" y="2534478"/>
            <a:ext cx="354981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Functions affected:</a:t>
            </a:r>
          </a:p>
          <a:p>
            <a:r>
              <a:rPr lang="mr-IN" sz="2800" dirty="0"/>
              <a:t>    </a:t>
            </a:r>
            <a:r>
              <a:rPr lang="mr-IN" sz="2800" dirty="0" err="1" smtClean="0"/>
              <a:t>Level</a:t>
            </a:r>
            <a:r>
              <a:rPr lang="en-US" sz="2800" dirty="0"/>
              <a:t> </a:t>
            </a:r>
            <a:r>
              <a:rPr lang="mr-IN" sz="2800" dirty="0" smtClean="0"/>
              <a:t>0:</a:t>
            </a:r>
            <a:r>
              <a:rPr lang="en-US" sz="2800" dirty="0" smtClean="0"/>
              <a:t> </a:t>
            </a:r>
            <a:r>
              <a:rPr lang="mr-IN" sz="2800" dirty="0" smtClean="0"/>
              <a:t> </a:t>
            </a:r>
            <a:r>
              <a:rPr lang="mr-IN" sz="2800" dirty="0" err="1"/>
              <a:t>q</a:t>
            </a:r>
            <a:endParaRPr lang="mr-IN" sz="2800" dirty="0"/>
          </a:p>
          <a:p>
            <a:r>
              <a:rPr lang="mr-IN" sz="2800" dirty="0"/>
              <a:t>    </a:t>
            </a:r>
            <a:r>
              <a:rPr lang="mr-IN" sz="2800" dirty="0" err="1" smtClean="0"/>
              <a:t>Leve</a:t>
            </a:r>
            <a:r>
              <a:rPr lang="en-US" sz="2800" dirty="0" smtClean="0"/>
              <a:t>l </a:t>
            </a:r>
            <a:r>
              <a:rPr lang="mr-IN" sz="2800" dirty="0" smtClean="0"/>
              <a:t>1</a:t>
            </a:r>
            <a:r>
              <a:rPr lang="mr-IN" sz="2800" dirty="0"/>
              <a:t>: </a:t>
            </a:r>
            <a:r>
              <a:rPr lang="en-US" sz="2800" dirty="0" smtClean="0"/>
              <a:t> </a:t>
            </a:r>
            <a:r>
              <a:rPr lang="mr-IN" sz="2800" dirty="0" smtClean="0"/>
              <a:t>p1</a:t>
            </a:r>
            <a:endParaRPr lang="mr-IN" sz="2800" dirty="0"/>
          </a:p>
          <a:p>
            <a:r>
              <a:rPr lang="mr-IN" sz="2800" dirty="0"/>
              <a:t>    </a:t>
            </a:r>
            <a:r>
              <a:rPr lang="mr-IN" sz="2800" dirty="0" err="1" smtClean="0"/>
              <a:t>Level</a:t>
            </a:r>
            <a:r>
              <a:rPr lang="en-US" sz="2800" dirty="0"/>
              <a:t> </a:t>
            </a:r>
            <a:r>
              <a:rPr lang="mr-IN" sz="2800" dirty="0" smtClean="0"/>
              <a:t>2</a:t>
            </a:r>
            <a:r>
              <a:rPr lang="mr-IN" sz="2800" dirty="0"/>
              <a:t>: </a:t>
            </a:r>
            <a:r>
              <a:rPr lang="en-US" sz="2800" dirty="0" smtClean="0"/>
              <a:t> </a:t>
            </a:r>
            <a:r>
              <a:rPr lang="mr-IN" sz="2800" dirty="0" smtClean="0"/>
              <a:t>p2</a:t>
            </a:r>
            <a:endParaRPr lang="mr-IN" sz="2800" dirty="0"/>
          </a:p>
          <a:p>
            <a:r>
              <a:rPr lang="mr-IN" sz="2800" dirty="0"/>
              <a:t>    </a:t>
            </a:r>
            <a:r>
              <a:rPr lang="mr-IN" sz="2800" dirty="0" err="1" smtClean="0"/>
              <a:t>Level</a:t>
            </a:r>
            <a:r>
              <a:rPr lang="en-US" sz="2800" dirty="0"/>
              <a:t> </a:t>
            </a:r>
            <a:r>
              <a:rPr lang="mr-IN" sz="2800" dirty="0" smtClean="0"/>
              <a:t>3</a:t>
            </a:r>
            <a:r>
              <a:rPr lang="mr-IN" sz="2800" dirty="0"/>
              <a:t>: </a:t>
            </a:r>
            <a:r>
              <a:rPr lang="en-US" sz="2800" dirty="0" smtClean="0"/>
              <a:t> </a:t>
            </a:r>
            <a:r>
              <a:rPr lang="mr-IN" sz="2800" dirty="0" smtClean="0"/>
              <a:t>p3</a:t>
            </a:r>
            <a:endParaRPr lang="mr-IN" sz="2800" dirty="0"/>
          </a:p>
          <a:p>
            <a:r>
              <a:rPr lang="mr-IN" sz="2800" dirty="0"/>
              <a:t>    </a:t>
            </a:r>
            <a:r>
              <a:rPr lang="mr-IN" sz="2800" dirty="0" err="1" smtClean="0"/>
              <a:t>Level</a:t>
            </a:r>
            <a:r>
              <a:rPr lang="en-US" sz="2800" dirty="0"/>
              <a:t> </a:t>
            </a:r>
            <a:r>
              <a:rPr lang="mr-IN" sz="2800" dirty="0" smtClean="0"/>
              <a:t>2</a:t>
            </a:r>
            <a:r>
              <a:rPr lang="mr-IN" sz="2800" dirty="0"/>
              <a:t>: </a:t>
            </a:r>
            <a:r>
              <a:rPr lang="en-US" sz="2800" dirty="0" smtClean="0"/>
              <a:t> </a:t>
            </a:r>
            <a:r>
              <a:rPr lang="mr-IN" sz="2800" dirty="0" err="1" smtClean="0"/>
              <a:t>main</a:t>
            </a:r>
            <a:endParaRPr lang="mr-IN" sz="2800" dirty="0"/>
          </a:p>
          <a:p>
            <a:r>
              <a:rPr lang="en-US" sz="2800" dirty="0"/>
              <a:t>   </a:t>
            </a:r>
            <a:endParaRPr lang="en-US" sz="2800" dirty="0" smtClean="0"/>
          </a:p>
          <a:p>
            <a:r>
              <a:rPr lang="en-US" sz="2800" dirty="0" smtClean="0"/>
              <a:t>Functions </a:t>
            </a:r>
            <a:r>
              <a:rPr lang="en-US" sz="2800" dirty="0"/>
              <a:t>not affected:</a:t>
            </a:r>
          </a:p>
        </p:txBody>
      </p:sp>
    </p:spTree>
    <p:extLst>
      <p:ext uri="{BB962C8B-B14F-4D97-AF65-F5344CB8AC3E}">
        <p14:creationId xmlns:p14="http://schemas.microsoft.com/office/powerpoint/2010/main" val="172019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identify functions that </a:t>
            </a:r>
            <a:br>
              <a:rPr lang="en-US" dirty="0" smtClean="0"/>
            </a:br>
            <a:r>
              <a:rPr lang="en-US" dirty="0" smtClean="0"/>
              <a:t>might get affected by rand()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70" y="2953025"/>
            <a:ext cx="4787900" cy="127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70" y="4874039"/>
            <a:ext cx="4914900" cy="31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0126" y="2153995"/>
            <a:ext cx="2512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structures: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380121" y="3293806"/>
            <a:ext cx="4046124" cy="19665"/>
          </a:xfrm>
          <a:prstGeom prst="straightConnector1">
            <a:avLst/>
          </a:prstGeom>
          <a:ln w="50800" cmpd="sng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11617" y="3032196"/>
            <a:ext cx="15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Summary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identify functions that </a:t>
            </a:r>
            <a:br>
              <a:rPr lang="en-US" dirty="0" smtClean="0"/>
            </a:br>
            <a:r>
              <a:rPr lang="en-US" dirty="0" smtClean="0"/>
              <a:t>might get affected by rand()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0" y="1907437"/>
            <a:ext cx="8953500" cy="436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25455" y="1852257"/>
            <a:ext cx="3066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Functions affected:</a:t>
            </a:r>
          </a:p>
          <a:p>
            <a:r>
              <a:rPr lang="mr-IN" sz="2400" dirty="0"/>
              <a:t>    </a:t>
            </a:r>
            <a:r>
              <a:rPr lang="mr-IN" sz="2400" dirty="0" err="1" smtClean="0"/>
              <a:t>Level</a:t>
            </a:r>
            <a:r>
              <a:rPr lang="en-US" sz="2400" dirty="0"/>
              <a:t> </a:t>
            </a:r>
            <a:r>
              <a:rPr lang="mr-IN" sz="2400" dirty="0" smtClean="0"/>
              <a:t>0:</a:t>
            </a:r>
            <a:r>
              <a:rPr lang="en-US" sz="2400" dirty="0" smtClean="0"/>
              <a:t> </a:t>
            </a:r>
            <a:r>
              <a:rPr lang="mr-IN" sz="2400" dirty="0" smtClean="0"/>
              <a:t> </a:t>
            </a:r>
            <a:r>
              <a:rPr lang="mr-IN" sz="2400" dirty="0" err="1"/>
              <a:t>q</a:t>
            </a:r>
            <a:endParaRPr lang="mr-IN" sz="2400" dirty="0"/>
          </a:p>
          <a:p>
            <a:r>
              <a:rPr lang="mr-IN" sz="2400" dirty="0"/>
              <a:t>    </a:t>
            </a:r>
            <a:r>
              <a:rPr lang="mr-IN" sz="2400" dirty="0" err="1" smtClean="0"/>
              <a:t>Leve</a:t>
            </a:r>
            <a:r>
              <a:rPr lang="en-US" sz="2400" dirty="0" smtClean="0"/>
              <a:t>l </a:t>
            </a:r>
            <a:r>
              <a:rPr lang="mr-IN" sz="2400" dirty="0" smtClean="0"/>
              <a:t>1</a:t>
            </a:r>
            <a:r>
              <a:rPr lang="mr-IN" sz="2400" dirty="0"/>
              <a:t>: </a:t>
            </a:r>
            <a:r>
              <a:rPr lang="en-US" sz="2400" dirty="0" smtClean="0"/>
              <a:t> </a:t>
            </a:r>
            <a:r>
              <a:rPr lang="mr-IN" sz="2400" dirty="0" smtClean="0"/>
              <a:t>p1</a:t>
            </a:r>
            <a:endParaRPr lang="mr-IN" sz="2400" dirty="0"/>
          </a:p>
          <a:p>
            <a:r>
              <a:rPr lang="mr-IN" sz="2400" dirty="0"/>
              <a:t>    </a:t>
            </a:r>
            <a:r>
              <a:rPr lang="mr-IN" sz="2400" dirty="0" err="1" smtClean="0"/>
              <a:t>Level</a:t>
            </a:r>
            <a:r>
              <a:rPr lang="en-US" sz="2400" dirty="0"/>
              <a:t> </a:t>
            </a:r>
            <a:r>
              <a:rPr lang="mr-IN" sz="2400" dirty="0" smtClean="0"/>
              <a:t>2</a:t>
            </a:r>
            <a:r>
              <a:rPr lang="mr-IN" sz="2400" dirty="0"/>
              <a:t>: </a:t>
            </a:r>
            <a:r>
              <a:rPr lang="en-US" sz="2400" dirty="0" smtClean="0"/>
              <a:t> </a:t>
            </a:r>
            <a:r>
              <a:rPr lang="mr-IN" sz="2400" dirty="0" smtClean="0"/>
              <a:t>p2</a:t>
            </a:r>
            <a:endParaRPr lang="mr-IN" sz="2400" dirty="0"/>
          </a:p>
          <a:p>
            <a:r>
              <a:rPr lang="mr-IN" sz="2400" dirty="0"/>
              <a:t>    </a:t>
            </a:r>
            <a:r>
              <a:rPr lang="mr-IN" sz="2400" dirty="0" err="1" smtClean="0"/>
              <a:t>Level</a:t>
            </a:r>
            <a:r>
              <a:rPr lang="en-US" sz="2400" dirty="0"/>
              <a:t> </a:t>
            </a:r>
            <a:r>
              <a:rPr lang="mr-IN" sz="2400" dirty="0" smtClean="0"/>
              <a:t>3</a:t>
            </a:r>
            <a:r>
              <a:rPr lang="mr-IN" sz="2400" dirty="0"/>
              <a:t>: </a:t>
            </a:r>
            <a:r>
              <a:rPr lang="en-US" sz="2400" dirty="0" smtClean="0"/>
              <a:t> </a:t>
            </a:r>
            <a:r>
              <a:rPr lang="mr-IN" sz="2400" dirty="0" smtClean="0"/>
              <a:t>p3</a:t>
            </a:r>
            <a:endParaRPr lang="mr-IN" sz="2400" dirty="0"/>
          </a:p>
          <a:p>
            <a:r>
              <a:rPr lang="mr-IN" sz="2400" dirty="0"/>
              <a:t>    </a:t>
            </a:r>
            <a:r>
              <a:rPr lang="mr-IN" sz="2400" dirty="0" err="1" smtClean="0"/>
              <a:t>Level</a:t>
            </a:r>
            <a:r>
              <a:rPr lang="en-US" sz="2400" dirty="0"/>
              <a:t> </a:t>
            </a:r>
            <a:r>
              <a:rPr lang="mr-IN" sz="2400" dirty="0" smtClean="0"/>
              <a:t>2</a:t>
            </a:r>
            <a:r>
              <a:rPr lang="mr-IN" sz="2400" dirty="0"/>
              <a:t>: </a:t>
            </a:r>
            <a:r>
              <a:rPr lang="en-US" sz="2400" dirty="0" smtClean="0"/>
              <a:t> </a:t>
            </a:r>
            <a:r>
              <a:rPr lang="mr-IN" sz="2400" dirty="0" err="1" smtClean="0"/>
              <a:t>main</a:t>
            </a:r>
            <a:endParaRPr lang="mr-IN" sz="2400" dirty="0"/>
          </a:p>
          <a:p>
            <a:r>
              <a:rPr lang="en-US" sz="2400" dirty="0"/>
              <a:t>   </a:t>
            </a:r>
            <a:endParaRPr lang="en-US" sz="2400" dirty="0" smtClean="0"/>
          </a:p>
          <a:p>
            <a:r>
              <a:rPr lang="en-US" sz="2400" dirty="0" smtClean="0"/>
              <a:t>Functions </a:t>
            </a:r>
            <a:r>
              <a:rPr lang="en-US" sz="2400" dirty="0"/>
              <a:t>not affected:</a:t>
            </a:r>
          </a:p>
        </p:txBody>
      </p:sp>
    </p:spTree>
    <p:extLst>
      <p:ext uri="{BB962C8B-B14F-4D97-AF65-F5344CB8AC3E}">
        <p14:creationId xmlns:p14="http://schemas.microsoft.com/office/powerpoint/2010/main" val="132769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identify functions that </a:t>
            </a:r>
            <a:br>
              <a:rPr lang="en-US" dirty="0" smtClean="0"/>
            </a:br>
            <a:r>
              <a:rPr lang="en-US" dirty="0" smtClean="0"/>
              <a:t>might get affected by rand()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97" y="1873217"/>
            <a:ext cx="6664034" cy="474846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976464" y="3091478"/>
            <a:ext cx="3629288" cy="392701"/>
          </a:xfrm>
          <a:prstGeom prst="roundRect">
            <a:avLst/>
          </a:prstGeom>
          <a:noFill/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0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identify functions that </a:t>
            </a:r>
            <a:br>
              <a:rPr lang="en-US" dirty="0" smtClean="0"/>
            </a:br>
            <a:r>
              <a:rPr lang="en-US" dirty="0" smtClean="0"/>
              <a:t>might get affected by rand()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3700"/>
            <a:ext cx="5359400" cy="519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78" y="3925405"/>
            <a:ext cx="5283200" cy="20955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6172200" y="3925405"/>
            <a:ext cx="502478" cy="1047750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72200" y="4973155"/>
            <a:ext cx="502478" cy="1047750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674678" y="3389586"/>
            <a:ext cx="971598" cy="1513490"/>
          </a:xfrm>
          <a:prstGeom prst="straightConnector1">
            <a:avLst/>
          </a:prstGeom>
          <a:ln w="50800" cmpd="sng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9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identify functions that </a:t>
            </a:r>
            <a:br>
              <a:rPr lang="en-US" dirty="0" smtClean="0"/>
            </a:br>
            <a:r>
              <a:rPr lang="en-US" dirty="0" smtClean="0"/>
              <a:t>might get affected by rand()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97" y="1873217"/>
            <a:ext cx="6664034" cy="474846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976463" y="4123865"/>
            <a:ext cx="4358401" cy="392701"/>
          </a:xfrm>
          <a:prstGeom prst="roundRect">
            <a:avLst/>
          </a:prstGeom>
          <a:noFill/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identify functions that </a:t>
            </a:r>
            <a:br>
              <a:rPr lang="en-US" dirty="0" smtClean="0"/>
            </a:br>
            <a:r>
              <a:rPr lang="en-US" dirty="0" smtClean="0"/>
              <a:t>might get affected by rand()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357191" y="1783659"/>
            <a:ext cx="502478" cy="2662723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53328" y="4446382"/>
            <a:ext cx="506341" cy="1820308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6669"/>
            <a:ext cx="5290933" cy="36970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69" y="1783659"/>
            <a:ext cx="6207274" cy="44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9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identify functions that </a:t>
            </a:r>
            <a:br>
              <a:rPr lang="en-US" dirty="0" smtClean="0"/>
            </a:br>
            <a:r>
              <a:rPr lang="en-US" dirty="0" smtClean="0"/>
              <a:t>might get affected by rand()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97" y="1873217"/>
            <a:ext cx="6664034" cy="474846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976464" y="5146420"/>
            <a:ext cx="3699640" cy="392701"/>
          </a:xfrm>
          <a:prstGeom prst="roundRect">
            <a:avLst/>
          </a:prstGeom>
          <a:noFill/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identify functions that </a:t>
            </a:r>
            <a:br>
              <a:rPr lang="en-US" dirty="0" smtClean="0"/>
            </a:br>
            <a:r>
              <a:rPr lang="en-US" dirty="0" smtClean="0"/>
              <a:t>might get affected by rand()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22" y="2696265"/>
            <a:ext cx="51816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inter-procedural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563"/>
            <a:ext cx="10515600" cy="517525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Top</a:t>
            </a:r>
            <a:r>
              <a:rPr lang="en-US" sz="3400" dirty="0"/>
              <a:t>-</a:t>
            </a:r>
            <a:r>
              <a:rPr lang="en-US" sz="3400" dirty="0" smtClean="0"/>
              <a:t>down</a:t>
            </a:r>
          </a:p>
          <a:p>
            <a:pPr lvl="1"/>
            <a:r>
              <a:rPr lang="en-US" sz="3400" dirty="0" smtClean="0"/>
              <a:t>Summarize </a:t>
            </a:r>
            <a:r>
              <a:rPr lang="en-US" sz="3400" dirty="0"/>
              <a:t>information about the caller (MAY-ALIAS, MUST-ALIAS</a:t>
            </a:r>
            <a:r>
              <a:rPr lang="en-US" sz="3400" dirty="0" smtClean="0"/>
              <a:t>)</a:t>
            </a:r>
          </a:p>
          <a:p>
            <a:pPr lvl="1"/>
            <a:r>
              <a:rPr lang="en-US" sz="3400" dirty="0" smtClean="0"/>
              <a:t>Use </a:t>
            </a:r>
            <a:r>
              <a:rPr lang="en-US" sz="3400" dirty="0"/>
              <a:t>this information inside the procedure body</a:t>
            </a:r>
          </a:p>
          <a:p>
            <a:pPr marL="0" indent="0">
              <a:buNone/>
            </a:pPr>
            <a:r>
              <a:rPr lang="en-US" dirty="0" smtClean="0"/>
              <a:t>	int </a:t>
            </a:r>
            <a:r>
              <a:rPr lang="en-US" dirty="0"/>
              <a:t>a;</a:t>
            </a:r>
          </a:p>
          <a:p>
            <a:pPr marL="0" indent="0">
              <a:buNone/>
            </a:pPr>
            <a:r>
              <a:rPr lang="en-US" dirty="0" smtClean="0"/>
              <a:t>	void </a:t>
            </a:r>
            <a:r>
              <a:rPr lang="en-US" dirty="0"/>
              <a:t>foo(int &amp;b, &amp;c){</a:t>
            </a:r>
          </a:p>
          <a:p>
            <a:pPr marL="0" indent="0">
              <a:buNone/>
            </a:pPr>
            <a:r>
              <a:rPr lang="en-US" dirty="0" smtClean="0"/>
              <a:t> 	  . </a:t>
            </a:r>
            <a:r>
              <a:rPr lang="en-US" dirty="0"/>
              <a:t>. .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foo</a:t>
            </a:r>
            <a:r>
              <a:rPr lang="en-US" dirty="0"/>
              <a:t>(</a:t>
            </a:r>
            <a:r>
              <a:rPr lang="en-US" dirty="0" err="1"/>
              <a:t>a,a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400" dirty="0" smtClean="0"/>
              <a:t>Bottom</a:t>
            </a:r>
            <a:r>
              <a:rPr lang="en-US" sz="3400" dirty="0"/>
              <a:t>-up</a:t>
            </a:r>
          </a:p>
          <a:p>
            <a:pPr lvl="1"/>
            <a:r>
              <a:rPr lang="en-US" sz="3400" dirty="0" smtClean="0"/>
              <a:t>Summarize </a:t>
            </a:r>
            <a:r>
              <a:rPr lang="en-US" sz="3400" dirty="0"/>
              <a:t>the effects of a call (MOD, REF, KILL)</a:t>
            </a:r>
          </a:p>
          <a:p>
            <a:pPr lvl="1"/>
            <a:r>
              <a:rPr lang="en-US" sz="3400" dirty="0" smtClean="0"/>
              <a:t>Use </a:t>
            </a:r>
            <a:r>
              <a:rPr lang="en-US" sz="3400" dirty="0"/>
              <a:t>this information around procedure calls</a:t>
            </a:r>
          </a:p>
          <a:p>
            <a:pPr marL="0" indent="0">
              <a:buNone/>
            </a:pPr>
            <a:r>
              <a:rPr lang="fr-FR" dirty="0" smtClean="0"/>
              <a:t>	x </a:t>
            </a:r>
            <a:r>
              <a:rPr lang="fr-FR" dirty="0"/>
              <a:t>= 7;</a:t>
            </a:r>
          </a:p>
          <a:p>
            <a:pPr marL="0" indent="0">
              <a:buNone/>
            </a:pPr>
            <a:r>
              <a:rPr lang="en-US" dirty="0" smtClean="0"/>
              <a:t>	foo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y</a:t>
            </a:r>
            <a:r>
              <a:rPr lang="de-DE" dirty="0" smtClean="0"/>
              <a:t> </a:t>
            </a:r>
            <a:r>
              <a:rPr lang="de-DE" dirty="0"/>
              <a:t>= x + 3;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9261" y="3643968"/>
            <a:ext cx="5481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pass Top-down or bottom-up?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Sensitivity of analysis</a:t>
            </a:r>
          </a:p>
          <a:p>
            <a:pPr marL="514350" indent="-514350">
              <a:buFont typeface="+mj-ea"/>
              <a:buAutoNum type="circleNumDbPlain"/>
            </a:pPr>
            <a:endParaRPr lang="en-US" dirty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Single compilation</a:t>
            </a:r>
          </a:p>
          <a:p>
            <a:pPr marL="514350" indent="-514350">
              <a:buFont typeface="+mj-ea"/>
              <a:buAutoNum type="circleNumDbPlain"/>
            </a:pPr>
            <a:endParaRPr lang="en-US" dirty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Separate compilations</a:t>
            </a:r>
          </a:p>
          <a:p>
            <a:pPr marL="514350" indent="-514350">
              <a:buFont typeface="+mj-ea"/>
              <a:buAutoNum type="circleNumDbPlain"/>
            </a:pPr>
            <a:endParaRPr lang="en-US" dirty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Caller -&gt; callee vs. callee -&gt; caller propagations</a:t>
            </a:r>
          </a:p>
          <a:p>
            <a:pPr marL="514350" indent="-514350">
              <a:buFont typeface="+mj-ea"/>
              <a:buAutoNum type="circleNumDbPlain"/>
            </a:pPr>
            <a:endParaRPr lang="en-US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Final remarks</a:t>
            </a:r>
          </a:p>
        </p:txBody>
      </p:sp>
    </p:spTree>
    <p:extLst>
      <p:ext uri="{BB962C8B-B14F-4D97-AF65-F5344CB8AC3E}">
        <p14:creationId xmlns:p14="http://schemas.microsoft.com/office/powerpoint/2010/main" val="225020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summary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/>
          </a:bodyPr>
          <a:lstStyle/>
          <a:p>
            <a:r>
              <a:rPr lang="en-US" dirty="0"/>
              <a:t> Propagation Summaries</a:t>
            </a:r>
          </a:p>
          <a:p>
            <a:pPr lvl="1"/>
            <a:r>
              <a:rPr lang="en-US" dirty="0" smtClean="0"/>
              <a:t>MAY</a:t>
            </a:r>
            <a:r>
              <a:rPr lang="en-US" dirty="0"/>
              <a:t>-ALIAS: The set of formals that may be aliased to globals and </a:t>
            </a:r>
            <a:r>
              <a:rPr lang="en-US" dirty="0" smtClean="0"/>
              <a:t>each other</a:t>
            </a:r>
            <a:endParaRPr lang="en-US" dirty="0"/>
          </a:p>
          <a:p>
            <a:pPr lvl="1"/>
            <a:r>
              <a:rPr lang="en-US" dirty="0" smtClean="0"/>
              <a:t>MUST</a:t>
            </a:r>
            <a:r>
              <a:rPr lang="en-US" dirty="0"/>
              <a:t>-ALIAS: The set of formals that are definitely aliased to </a:t>
            </a:r>
            <a:r>
              <a:rPr lang="en-US" dirty="0" smtClean="0"/>
              <a:t>globals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each other</a:t>
            </a:r>
          </a:p>
          <a:p>
            <a:pPr lvl="1"/>
            <a:r>
              <a:rPr lang="en-US" dirty="0" smtClean="0"/>
              <a:t>CONSTANT</a:t>
            </a:r>
            <a:r>
              <a:rPr lang="en-US" dirty="0"/>
              <a:t>: The set of formals that must be </a:t>
            </a:r>
            <a:r>
              <a:rPr lang="en-US" dirty="0" smtClean="0"/>
              <a:t>constant</a:t>
            </a:r>
          </a:p>
          <a:p>
            <a:pPr lvl="1"/>
            <a:endParaRPr lang="en-US" dirty="0"/>
          </a:p>
          <a:p>
            <a:r>
              <a:rPr lang="en-US" dirty="0"/>
              <a:t> Side-effect Summaries</a:t>
            </a:r>
          </a:p>
          <a:p>
            <a:pPr lvl="1"/>
            <a:r>
              <a:rPr lang="en-US" dirty="0" smtClean="0"/>
              <a:t>MOD</a:t>
            </a:r>
            <a:r>
              <a:rPr lang="en-US" dirty="0"/>
              <a:t>: The set of variables possibly modified (defined) by a call to </a:t>
            </a:r>
            <a:r>
              <a:rPr lang="en-US" dirty="0" smtClean="0"/>
              <a:t>a procedure</a:t>
            </a:r>
            <a:endParaRPr lang="en-US" dirty="0"/>
          </a:p>
          <a:p>
            <a:pPr lvl="1"/>
            <a:r>
              <a:rPr lang="en-US" dirty="0" smtClean="0"/>
              <a:t>REF</a:t>
            </a:r>
            <a:r>
              <a:rPr lang="en-US" dirty="0"/>
              <a:t>: The set of variables possibly read (used) by a call to a procedure</a:t>
            </a:r>
          </a:p>
          <a:p>
            <a:pPr lvl="1"/>
            <a:r>
              <a:rPr lang="en-US" dirty="0" smtClean="0"/>
              <a:t>KILL</a:t>
            </a:r>
            <a:r>
              <a:rPr lang="en-US" dirty="0"/>
              <a:t>: The set of variables that are definitely killed by a procedure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e.g.</a:t>
            </a:r>
            <a:r>
              <a:rPr lang="en-US" dirty="0" smtClean="0"/>
              <a:t>, in </a:t>
            </a:r>
            <a:r>
              <a:rPr lang="en-US" dirty="0"/>
              <a:t>the liveness sense)</a:t>
            </a:r>
          </a:p>
        </p:txBody>
      </p:sp>
    </p:spTree>
    <p:extLst>
      <p:ext uri="{BB962C8B-B14F-4D97-AF65-F5344CB8AC3E}">
        <p14:creationId xmlns:p14="http://schemas.microsoft.com/office/powerpoint/2010/main" val="165005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Context-sensitivity of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None ( zero levels of the call path )</a:t>
            </a:r>
          </a:p>
          <a:p>
            <a:pPr lvl="1"/>
            <a:r>
              <a:rPr lang="en-US" dirty="0" smtClean="0"/>
              <a:t>Forward </a:t>
            </a:r>
            <a:r>
              <a:rPr lang="en-US" dirty="0"/>
              <a:t>propagation: Meet </a:t>
            </a:r>
            <a:r>
              <a:rPr lang="en-US" dirty="0" smtClean="0"/>
              <a:t>information </a:t>
            </a:r>
            <a:r>
              <a:rPr lang="en-US" dirty="0"/>
              <a:t>from all callers </a:t>
            </a:r>
            <a:r>
              <a:rPr lang="en-US" dirty="0" smtClean="0"/>
              <a:t>to particular </a:t>
            </a:r>
            <a:r>
              <a:rPr lang="en-US" dirty="0"/>
              <a:t>callee</a:t>
            </a:r>
          </a:p>
          <a:p>
            <a:pPr lvl="1"/>
            <a:r>
              <a:rPr lang="en-US" dirty="0" smtClean="0"/>
              <a:t>Side</a:t>
            </a:r>
            <a:r>
              <a:rPr lang="en-US" dirty="0"/>
              <a:t>-effects: Use side-effect information for callee at all </a:t>
            </a:r>
            <a:r>
              <a:rPr lang="en-US" dirty="0" smtClean="0"/>
              <a:t>call-sites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Call-site </a:t>
            </a:r>
            <a:r>
              <a:rPr lang="en-US" dirty="0"/>
              <a:t>( one level of the call path )</a:t>
            </a:r>
          </a:p>
          <a:p>
            <a:pPr lvl="1"/>
            <a:r>
              <a:rPr lang="en-US" dirty="0" smtClean="0"/>
              <a:t>Forward </a:t>
            </a:r>
            <a:r>
              <a:rPr lang="en-US" dirty="0"/>
              <a:t>propagation: Label data-flow information with </a:t>
            </a:r>
            <a:r>
              <a:rPr lang="en-US" dirty="0" smtClean="0"/>
              <a:t>call-site</a:t>
            </a:r>
            <a:endParaRPr lang="en-US" dirty="0"/>
          </a:p>
          <a:p>
            <a:pPr lvl="1"/>
            <a:r>
              <a:rPr lang="en-US" dirty="0" smtClean="0"/>
              <a:t>Side</a:t>
            </a:r>
            <a:r>
              <a:rPr lang="en-US" dirty="0"/>
              <a:t>-effects: Affects alias analysis, which in turn affects side-effects</a:t>
            </a:r>
          </a:p>
        </p:txBody>
      </p:sp>
    </p:spTree>
    <p:extLst>
      <p:ext uri="{BB962C8B-B14F-4D97-AF65-F5344CB8AC3E}">
        <p14:creationId xmlns:p14="http://schemas.microsoft.com/office/powerpoint/2010/main" val="10561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Context-sensitivity of summaries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2125"/>
          </a:xfrm>
        </p:spPr>
        <p:txBody>
          <a:bodyPr/>
          <a:lstStyle/>
          <a:p>
            <a:r>
              <a:rPr lang="en-US" dirty="0" smtClean="0"/>
              <a:t>k </a:t>
            </a:r>
            <a:r>
              <a:rPr lang="en-US" dirty="0"/>
              <a:t>levels of call path (k-limiting )</a:t>
            </a:r>
          </a:p>
          <a:p>
            <a:pPr lvl="1"/>
            <a:r>
              <a:rPr lang="en-US" dirty="0" smtClean="0"/>
              <a:t>Forward </a:t>
            </a:r>
            <a:r>
              <a:rPr lang="en-US" dirty="0"/>
              <a:t>propagation: Label data-flow information with k levels of </a:t>
            </a:r>
            <a:r>
              <a:rPr lang="en-US" dirty="0" smtClean="0"/>
              <a:t>the call </a:t>
            </a:r>
            <a:r>
              <a:rPr lang="en-US" dirty="0"/>
              <a:t>path</a:t>
            </a:r>
          </a:p>
          <a:p>
            <a:pPr lvl="1"/>
            <a:r>
              <a:rPr lang="en-US" dirty="0" smtClean="0"/>
              <a:t>Side</a:t>
            </a:r>
            <a:r>
              <a:rPr lang="en-US" dirty="0"/>
              <a:t>-effects: Affects alias analysis, which in turn affects side-effects</a:t>
            </a:r>
          </a:p>
        </p:txBody>
      </p:sp>
      <p:pic>
        <p:nvPicPr>
          <p:cNvPr id="4" name="Picture 3" descr="call_s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1" y="3563938"/>
            <a:ext cx="5312666" cy="310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5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Sensitivity of inter-procedural analysis</a:t>
            </a:r>
          </a:p>
          <a:p>
            <a:pPr marL="514350" indent="-514350">
              <a:buFont typeface="+mj-ea"/>
              <a:buAutoNum type="circleNumDbPlain"/>
            </a:pPr>
            <a:endParaRPr lang="en-US" dirty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rgbClr val="D0CECE"/>
                </a:solidFill>
              </a:rPr>
              <a:t>Single compilation</a:t>
            </a:r>
          </a:p>
          <a:p>
            <a:pPr marL="514350" indent="-514350">
              <a:buFont typeface="+mj-ea"/>
              <a:buAutoNum type="circleNumDbPlain"/>
            </a:pPr>
            <a:endParaRPr lang="en-US" dirty="0">
              <a:solidFill>
                <a:srgbClr val="D0CECE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rgbClr val="D0CECE"/>
                </a:solidFill>
              </a:rPr>
              <a:t>Separate compilations</a:t>
            </a:r>
          </a:p>
          <a:p>
            <a:pPr marL="514350" indent="-514350">
              <a:buFont typeface="+mj-ea"/>
              <a:buAutoNum type="circleNumDbPlain"/>
            </a:pPr>
            <a:endParaRPr lang="en-US" dirty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Caller -&gt; callee vs. callee -&gt; caller propagations</a:t>
            </a:r>
          </a:p>
          <a:p>
            <a:pPr marL="514350" indent="-514350">
              <a:buFont typeface="+mj-ea"/>
              <a:buAutoNum type="circleNumDbPlain"/>
            </a:pPr>
            <a:endParaRPr lang="en-US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Final remarks</a:t>
            </a:r>
          </a:p>
        </p:txBody>
      </p:sp>
    </p:spTree>
    <p:extLst>
      <p:ext uri="{BB962C8B-B14F-4D97-AF65-F5344CB8AC3E}">
        <p14:creationId xmlns:p14="http://schemas.microsoft.com/office/powerpoint/2010/main" val="100206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232" y="184868"/>
            <a:ext cx="10515600" cy="1003198"/>
          </a:xfrm>
        </p:spPr>
        <p:txBody>
          <a:bodyPr/>
          <a:lstStyle/>
          <a:p>
            <a:r>
              <a:rPr lang="en-US" dirty="0" smtClean="0"/>
              <a:t>What about cycles in the call graph?</a:t>
            </a:r>
            <a:endParaRPr lang="en-US" dirty="0"/>
          </a:p>
        </p:txBody>
      </p:sp>
      <p:pic>
        <p:nvPicPr>
          <p:cNvPr id="4" name="Picture 3" descr="Call_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13" y="1089878"/>
            <a:ext cx="8672871" cy="57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5062662" y="5735176"/>
            <a:ext cx="2505235" cy="48131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2" name="Right Triangle 61"/>
          <p:cNvSpPr/>
          <p:nvPr/>
        </p:nvSpPr>
        <p:spPr>
          <a:xfrm rot="10800000">
            <a:off x="6489248" y="4929117"/>
            <a:ext cx="2331261" cy="1687500"/>
          </a:xfrm>
          <a:prstGeom prst="rtTriangl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8" name="Right Triangle 57"/>
          <p:cNvSpPr/>
          <p:nvPr/>
        </p:nvSpPr>
        <p:spPr>
          <a:xfrm rot="5400000">
            <a:off x="4216010" y="4627539"/>
            <a:ext cx="1623713" cy="2226876"/>
          </a:xfrm>
          <a:prstGeom prst="rtTriangl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cycles in the call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920" y="1819904"/>
            <a:ext cx="10515600" cy="2941046"/>
          </a:xfrm>
        </p:spPr>
        <p:txBody>
          <a:bodyPr>
            <a:normAutofit/>
          </a:bodyPr>
          <a:lstStyle/>
          <a:p>
            <a:r>
              <a:rPr lang="en-US" dirty="0" smtClean="0"/>
              <a:t>Long story short: iterate until a fixed point is reached</a:t>
            </a:r>
          </a:p>
          <a:p>
            <a:r>
              <a:rPr lang="en-US" dirty="0" smtClean="0"/>
              <a:t>It can take a while for naïve solutions </a:t>
            </a:r>
            <a:r>
              <a:rPr lang="is-IS" dirty="0" smtClean="0"/>
              <a:t>…</a:t>
            </a:r>
          </a:p>
          <a:p>
            <a:endParaRPr lang="is-IS" b="1" dirty="0" smtClean="0"/>
          </a:p>
          <a:p>
            <a:r>
              <a:rPr lang="is-IS" b="1" dirty="0" smtClean="0"/>
              <a:t>Strongly connected components</a:t>
            </a:r>
            <a:r>
              <a:rPr lang="is-IS" dirty="0" smtClean="0"/>
              <a:t>: </a:t>
            </a:r>
            <a:br>
              <a:rPr lang="is-IS" dirty="0" smtClean="0"/>
            </a:br>
            <a:r>
              <a:rPr lang="en-US" dirty="0" smtClean="0"/>
              <a:t>A </a:t>
            </a:r>
            <a:r>
              <a:rPr lang="en-US" dirty="0"/>
              <a:t>directed graph is called strongly connected if there is a path in each direction between each pair of vertices of the graph</a:t>
            </a:r>
            <a:endParaRPr lang="is-I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011737" y="5025297"/>
            <a:ext cx="400440" cy="3375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10090" y="5025297"/>
            <a:ext cx="400440" cy="3375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84405" y="5025297"/>
            <a:ext cx="400440" cy="3375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57125" y="5025297"/>
            <a:ext cx="400440" cy="3375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11737" y="5796088"/>
            <a:ext cx="400440" cy="3375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13755" y="5796088"/>
            <a:ext cx="400440" cy="3375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86014" y="5796088"/>
            <a:ext cx="400440" cy="3375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256679" y="5796088"/>
            <a:ext cx="400440" cy="3375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6" name="Straight Arrow Connector 15"/>
          <p:cNvCxnSpPr>
            <a:stCxn id="5" idx="3"/>
            <a:endCxn id="8" idx="1"/>
          </p:cNvCxnSpPr>
          <p:nvPr/>
        </p:nvCxnSpPr>
        <p:spPr>
          <a:xfrm>
            <a:off x="4412177" y="5194066"/>
            <a:ext cx="697913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5" idx="2"/>
          </p:cNvCxnSpPr>
          <p:nvPr/>
        </p:nvCxnSpPr>
        <p:spPr>
          <a:xfrm flipV="1">
            <a:off x="4211957" y="5362834"/>
            <a:ext cx="0" cy="43325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326170" y="5358146"/>
            <a:ext cx="826018" cy="42342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2" idx="1"/>
          </p:cNvCxnSpPr>
          <p:nvPr/>
        </p:nvCxnSpPr>
        <p:spPr>
          <a:xfrm>
            <a:off x="4412177" y="5964857"/>
            <a:ext cx="70157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2" idx="0"/>
          </p:cNvCxnSpPr>
          <p:nvPr/>
        </p:nvCxnSpPr>
        <p:spPr>
          <a:xfrm>
            <a:off x="5310310" y="5362834"/>
            <a:ext cx="3665" cy="43325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>
            <a:off x="5510530" y="5194066"/>
            <a:ext cx="1573875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13" idx="0"/>
          </p:cNvCxnSpPr>
          <p:nvPr/>
        </p:nvCxnSpPr>
        <p:spPr>
          <a:xfrm>
            <a:off x="7284625" y="5362834"/>
            <a:ext cx="1609" cy="43325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1"/>
            <a:endCxn id="13" idx="3"/>
          </p:cNvCxnSpPr>
          <p:nvPr/>
        </p:nvCxnSpPr>
        <p:spPr>
          <a:xfrm flipH="1">
            <a:off x="7486454" y="5964857"/>
            <a:ext cx="770225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325771" y="5351392"/>
            <a:ext cx="13391" cy="4417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60316" y="5357113"/>
            <a:ext cx="10812" cy="4476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490566" y="5102530"/>
            <a:ext cx="77228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479124" y="5256996"/>
            <a:ext cx="77228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525794" y="5854677"/>
            <a:ext cx="157181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496798" y="6040244"/>
            <a:ext cx="157181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27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2" grpId="0" animBg="1"/>
      <p:bldP spid="58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cycles in the call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dirty="0" smtClean="0"/>
              <a:t>To reach the fixed point faster: 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dirty="0" smtClean="0"/>
              <a:t>I</a:t>
            </a:r>
            <a:r>
              <a:rPr lang="is-IS" dirty="0" smtClean="0"/>
              <a:t>dentify strongly-connected-components (SCC)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dirty="0"/>
              <a:t>d</a:t>
            </a:r>
            <a:r>
              <a:rPr lang="en-US" dirty="0" smtClean="0"/>
              <a:t>o</a:t>
            </a:r>
            <a:r>
              <a:rPr lang="is-IS" dirty="0" smtClean="0"/>
              <a:t>{</a:t>
            </a:r>
          </a:p>
          <a:p>
            <a:pPr marL="914400" lvl="2" indent="0">
              <a:buNone/>
            </a:pPr>
            <a:r>
              <a:rPr lang="is-IS" sz="2400" dirty="0" smtClean="0"/>
              <a:t>   For each SCC in SCCs:</a:t>
            </a:r>
          </a:p>
          <a:p>
            <a:pPr marL="1371600" lvl="3" indent="0">
              <a:buNone/>
            </a:pPr>
            <a:r>
              <a:rPr lang="is-IS" sz="2400" dirty="0" smtClean="0"/>
              <a:t>  Iterate among functions within SCC</a:t>
            </a:r>
            <a:endParaRPr lang="en-US" sz="2400" dirty="0" smtClean="0"/>
          </a:p>
          <a:p>
            <a:pPr marL="914400" lvl="2" indent="0">
              <a:buNone/>
            </a:pPr>
            <a:r>
              <a:rPr lang="en-US" sz="2400" dirty="0" smtClean="0"/>
              <a:t>   Iterate among every node in the call graph</a:t>
            </a:r>
          </a:p>
          <a:p>
            <a:pPr marL="457200" lvl="1" indent="0">
              <a:buNone/>
            </a:pPr>
            <a:r>
              <a:rPr lang="en-US" dirty="0" smtClean="0"/>
              <a:t>       } while (</a:t>
            </a:r>
            <a:r>
              <a:rPr lang="en-US" dirty="0" err="1" smtClean="0"/>
              <a:t>anyChange</a:t>
            </a:r>
            <a:r>
              <a:rPr lang="en-US" dirty="0" smtClean="0"/>
              <a:t>);</a:t>
            </a:r>
            <a:endParaRPr lang="is-I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5062662" y="5735176"/>
            <a:ext cx="2505235" cy="48131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ight Triangle 4"/>
          <p:cNvSpPr/>
          <p:nvPr/>
        </p:nvSpPr>
        <p:spPr>
          <a:xfrm rot="10800000">
            <a:off x="6489248" y="4929117"/>
            <a:ext cx="2331261" cy="1687500"/>
          </a:xfrm>
          <a:prstGeom prst="rtTriangl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5400000">
            <a:off x="4216010" y="4627539"/>
            <a:ext cx="1623713" cy="2226876"/>
          </a:xfrm>
          <a:prstGeom prst="rtTriangl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11737" y="5025297"/>
            <a:ext cx="400440" cy="3375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10090" y="5025297"/>
            <a:ext cx="400440" cy="3375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84405" y="5025297"/>
            <a:ext cx="400440" cy="3375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57125" y="5025297"/>
            <a:ext cx="400440" cy="3375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11737" y="5796088"/>
            <a:ext cx="400440" cy="3375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13755" y="5796088"/>
            <a:ext cx="400440" cy="3375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86014" y="5796088"/>
            <a:ext cx="400440" cy="3375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256679" y="5796088"/>
            <a:ext cx="400440" cy="3375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4412177" y="5194066"/>
            <a:ext cx="697913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2"/>
          </p:cNvCxnSpPr>
          <p:nvPr/>
        </p:nvCxnSpPr>
        <p:spPr>
          <a:xfrm flipV="1">
            <a:off x="4211957" y="5362834"/>
            <a:ext cx="0" cy="43325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326170" y="5358146"/>
            <a:ext cx="826018" cy="42342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2" idx="1"/>
          </p:cNvCxnSpPr>
          <p:nvPr/>
        </p:nvCxnSpPr>
        <p:spPr>
          <a:xfrm>
            <a:off x="4412177" y="5964857"/>
            <a:ext cx="70157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2" idx="0"/>
          </p:cNvCxnSpPr>
          <p:nvPr/>
        </p:nvCxnSpPr>
        <p:spPr>
          <a:xfrm>
            <a:off x="5310310" y="5362834"/>
            <a:ext cx="3665" cy="43325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9" idx="1"/>
          </p:cNvCxnSpPr>
          <p:nvPr/>
        </p:nvCxnSpPr>
        <p:spPr>
          <a:xfrm>
            <a:off x="5510530" y="5194066"/>
            <a:ext cx="1573875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3" idx="0"/>
          </p:cNvCxnSpPr>
          <p:nvPr/>
        </p:nvCxnSpPr>
        <p:spPr>
          <a:xfrm>
            <a:off x="7284625" y="5362834"/>
            <a:ext cx="1609" cy="43325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  <a:endCxn id="13" idx="3"/>
          </p:cNvCxnSpPr>
          <p:nvPr/>
        </p:nvCxnSpPr>
        <p:spPr>
          <a:xfrm flipH="1">
            <a:off x="7486454" y="5964857"/>
            <a:ext cx="770225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325771" y="5351392"/>
            <a:ext cx="13391" cy="4417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560316" y="5357113"/>
            <a:ext cx="10812" cy="4476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90566" y="5102530"/>
            <a:ext cx="77228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479124" y="5256996"/>
            <a:ext cx="77228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25794" y="5854677"/>
            <a:ext cx="157181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496798" y="6040244"/>
            <a:ext cx="157181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5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73" y="1825625"/>
            <a:ext cx="53494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v</a:t>
            </a:r>
            <a:r>
              <a:rPr lang="en-US" dirty="0" smtClean="0">
                <a:latin typeface="+mj-lt"/>
              </a:rPr>
              <a:t>oid foo (int a, int (*</a:t>
            </a:r>
            <a:r>
              <a:rPr lang="en-US" dirty="0" err="1" smtClean="0">
                <a:latin typeface="+mj-lt"/>
              </a:rPr>
              <a:t>p_to_f</a:t>
            </a:r>
            <a:r>
              <a:rPr lang="en-US" dirty="0" smtClean="0">
                <a:latin typeface="+mj-lt"/>
              </a:rPr>
              <a:t>)(int v)){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int l = (*</a:t>
            </a:r>
            <a:r>
              <a:rPr lang="en-US" dirty="0" err="1" smtClean="0">
                <a:latin typeface="+mj-lt"/>
              </a:rPr>
              <a:t>p_to_f</a:t>
            </a:r>
            <a:r>
              <a:rPr lang="en-US" dirty="0" smtClean="0">
                <a:latin typeface="+mj-lt"/>
              </a:rPr>
              <a:t>)(5);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a = l + 1;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return a;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solidFill>
                <a:srgbClr val="FF0000"/>
              </a:solidFill>
              <a:latin typeface="+mj-lt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How can we identify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indirect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calls in LLVM?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How can we handle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indirect calls?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54585" y="2615667"/>
            <a:ext cx="225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l constant?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1212024" y="2877277"/>
            <a:ext cx="1242561" cy="8599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terate_over_indirect_func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58" y="1366784"/>
            <a:ext cx="71882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6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Bi-directional inter-procedural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Inter-procedural </a:t>
            </a:r>
            <a:r>
              <a:rPr lang="en-US" dirty="0"/>
              <a:t>Constant Propagation (ICP)</a:t>
            </a:r>
          </a:p>
          <a:p>
            <a:pPr lvl="1"/>
            <a:r>
              <a:rPr lang="en-US" dirty="0" smtClean="0"/>
              <a:t>Information </a:t>
            </a:r>
            <a:r>
              <a:rPr lang="en-US" dirty="0"/>
              <a:t>flows from caller to callee and back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int a</a:t>
            </a:r>
            <a:r>
              <a:rPr lang="en-US" dirty="0" smtClean="0">
                <a:latin typeface="+mj-lt"/>
              </a:rPr>
              <a:t>, b, c, d</a:t>
            </a:r>
            <a:r>
              <a:rPr lang="en-US" dirty="0">
                <a:latin typeface="+mj-lt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void foo(e){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   a </a:t>
            </a:r>
            <a:r>
              <a:rPr lang="en-US" dirty="0">
                <a:latin typeface="+mj-lt"/>
              </a:rPr>
              <a:t>= b + c;</a:t>
            </a:r>
          </a:p>
          <a:p>
            <a:pPr marL="457200" lvl="1" indent="0">
              <a:buNone/>
            </a:pPr>
            <a:r>
              <a:rPr lang="it-IT" dirty="0" smtClean="0">
                <a:latin typeface="+mj-lt"/>
              </a:rPr>
              <a:t>    d </a:t>
            </a:r>
            <a:r>
              <a:rPr lang="it-IT" dirty="0">
                <a:latin typeface="+mj-lt"/>
              </a:rPr>
              <a:t>= e + 2;</a:t>
            </a:r>
          </a:p>
          <a:p>
            <a:pPr marL="457200" lvl="1" indent="0">
              <a:buNone/>
            </a:pPr>
            <a:r>
              <a:rPr lang="it-IT" dirty="0">
                <a:latin typeface="+mj-lt"/>
              </a:rPr>
              <a:t>}</a:t>
            </a:r>
          </a:p>
          <a:p>
            <a:pPr marL="457200" lvl="1" indent="0">
              <a:buNone/>
            </a:pPr>
            <a:r>
              <a:rPr lang="is-IS" dirty="0">
                <a:latin typeface="+mj-lt"/>
              </a:rPr>
              <a:t>foo(3);</a:t>
            </a:r>
          </a:p>
          <a:p>
            <a:r>
              <a:rPr lang="en-US" dirty="0"/>
              <a:t> </a:t>
            </a:r>
            <a:r>
              <a:rPr lang="en-US" dirty="0" smtClean="0"/>
              <a:t>Inter-procedural </a:t>
            </a:r>
            <a:r>
              <a:rPr lang="en-US" dirty="0"/>
              <a:t>Alias Analysis</a:t>
            </a:r>
          </a:p>
          <a:p>
            <a:pPr lvl="1"/>
            <a:r>
              <a:rPr lang="en-US" dirty="0" smtClean="0"/>
              <a:t>Forward </a:t>
            </a:r>
            <a:r>
              <a:rPr lang="en-US" dirty="0"/>
              <a:t>propagation: aliasing due to reference parameters</a:t>
            </a:r>
          </a:p>
          <a:p>
            <a:pPr lvl="1"/>
            <a:r>
              <a:rPr lang="en-US" dirty="0" smtClean="0"/>
              <a:t>Side</a:t>
            </a:r>
            <a:r>
              <a:rPr lang="en-US" dirty="0"/>
              <a:t>-effects: points-to relationships due to multi-level pointers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7563" y="2682875"/>
            <a:ext cx="6842125" cy="193899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calling context tells us that the formal e </a:t>
            </a:r>
            <a:r>
              <a:rPr lang="en-US" sz="2400" dirty="0" smtClean="0"/>
              <a:t>is bound </a:t>
            </a:r>
            <a:r>
              <a:rPr lang="en-US" sz="2400" dirty="0"/>
              <a:t>to the constant 3, which enables </a:t>
            </a:r>
            <a:r>
              <a:rPr lang="en-US" sz="2400" dirty="0" smtClean="0"/>
              <a:t>constant propagation </a:t>
            </a:r>
            <a:r>
              <a:rPr lang="en-US" sz="2400" dirty="0"/>
              <a:t>within foo()</a:t>
            </a:r>
          </a:p>
          <a:p>
            <a:r>
              <a:rPr lang="en-US" sz="2400" dirty="0"/>
              <a:t>After calling foo() we know that the </a:t>
            </a:r>
            <a:r>
              <a:rPr lang="en-US" sz="2400" dirty="0" smtClean="0"/>
              <a:t>constant 5 </a:t>
            </a:r>
            <a:r>
              <a:rPr lang="en-US" sz="2400" dirty="0"/>
              <a:t>(3+2) propagates to the global d</a:t>
            </a:r>
          </a:p>
        </p:txBody>
      </p:sp>
    </p:spTree>
    <p:extLst>
      <p:ext uri="{BB962C8B-B14F-4D97-AF65-F5344CB8AC3E}">
        <p14:creationId xmlns:p14="http://schemas.microsoft.com/office/powerpoint/2010/main" val="7255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37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Context sensitivity distinguishes between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different calls of </a:t>
            </a:r>
            <a:r>
              <a:rPr lang="en-US" dirty="0" smtClean="0"/>
              <a:t>the </a:t>
            </a:r>
            <a:r>
              <a:rPr lang="en-US" dirty="0"/>
              <a:t>same procedure</a:t>
            </a:r>
          </a:p>
          <a:p>
            <a:pPr lvl="1"/>
            <a:r>
              <a:rPr lang="en-US" dirty="0" smtClean="0"/>
              <a:t>Choice </a:t>
            </a:r>
            <a:r>
              <a:rPr lang="en-US" dirty="0"/>
              <a:t>of contexts determines which calls are differentiated</a:t>
            </a:r>
          </a:p>
          <a:p>
            <a:r>
              <a:rPr lang="en-US" dirty="0" smtClean="0"/>
              <a:t>Other </a:t>
            </a:r>
            <a:r>
              <a:rPr lang="en-US" dirty="0"/>
              <a:t>choices of context are possible</a:t>
            </a:r>
          </a:p>
          <a:p>
            <a:pPr lvl="1"/>
            <a:r>
              <a:rPr lang="en-US" dirty="0" smtClean="0"/>
              <a:t>Caller </a:t>
            </a:r>
            <a:r>
              <a:rPr lang="en-US" dirty="0"/>
              <a:t>stack</a:t>
            </a:r>
          </a:p>
          <a:p>
            <a:pPr lvl="2"/>
            <a:r>
              <a:rPr lang="en-US" dirty="0" smtClean="0"/>
              <a:t>Less </a:t>
            </a:r>
            <a:r>
              <a:rPr lang="en-US" dirty="0"/>
              <a:t>precise than call-site stack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., context “2::2” and “2::3” would both be “fib::fib”</a:t>
            </a:r>
          </a:p>
          <a:p>
            <a:r>
              <a:rPr lang="en-US" dirty="0" smtClean="0"/>
              <a:t>Object </a:t>
            </a:r>
            <a:r>
              <a:rPr lang="en-US" dirty="0"/>
              <a:t>sensitivity: which object is the target of the method call?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OO </a:t>
            </a:r>
            <a:r>
              <a:rPr lang="en-US" dirty="0" smtClean="0"/>
              <a:t>languages</a:t>
            </a:r>
            <a:endParaRPr lang="en-US" dirty="0"/>
          </a:p>
          <a:p>
            <a:pPr lvl="1"/>
            <a:r>
              <a:rPr lang="en-US" dirty="0" smtClean="0"/>
              <a:t>Maintains </a:t>
            </a:r>
            <a:r>
              <a:rPr lang="en-US" dirty="0"/>
              <a:t>precision for some common OO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/>
              <a:t>pointer analysis to determine which objects are possible targets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use a stack (i.e., target of methods on call stack)</a:t>
            </a:r>
          </a:p>
        </p:txBody>
      </p:sp>
    </p:spTree>
    <p:extLst>
      <p:ext uri="{BB962C8B-B14F-4D97-AF65-F5344CB8AC3E}">
        <p14:creationId xmlns:p14="http://schemas.microsoft.com/office/powerpoint/2010/main" val="304066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of intra-procedural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r>
              <a:rPr lang="en-US" dirty="0"/>
              <a:t>-sensitive </a:t>
            </a:r>
            <a:r>
              <a:rPr lang="en-US" dirty="0" smtClean="0"/>
              <a:t>			vs</a:t>
            </a:r>
            <a:r>
              <a:rPr lang="en-US" dirty="0"/>
              <a:t>. </a:t>
            </a:r>
            <a:r>
              <a:rPr lang="en-US" dirty="0" smtClean="0"/>
              <a:t>			flow</a:t>
            </a:r>
            <a:r>
              <a:rPr lang="en-US" dirty="0"/>
              <a:t>-insensitive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516313" y="3095624"/>
            <a:ext cx="500062" cy="33337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</a:t>
            </a:r>
          </a:p>
        </p:txBody>
      </p:sp>
      <p:cxnSp>
        <p:nvCxnSpPr>
          <p:cNvPr id="6" name="Curved Connector 5"/>
          <p:cNvCxnSpPr>
            <a:stCxn id="19" idx="2"/>
          </p:cNvCxnSpPr>
          <p:nvPr/>
        </p:nvCxnSpPr>
        <p:spPr>
          <a:xfrm rot="16200000" flipH="1">
            <a:off x="3193655" y="2701527"/>
            <a:ext cx="444498" cy="311944"/>
          </a:xfrm>
          <a:prstGeom prst="curvedConnector3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22" idx="1"/>
          </p:cNvCxnSpPr>
          <p:nvPr/>
        </p:nvCxnSpPr>
        <p:spPr>
          <a:xfrm rot="10800000" flipV="1">
            <a:off x="4002091" y="2478882"/>
            <a:ext cx="747711" cy="626268"/>
          </a:xfrm>
          <a:prstGeom prst="curvedConnector3">
            <a:avLst>
              <a:gd name="adj1" fmla="val 10201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009901" y="2335213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749801" y="2328863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701214" y="2359024"/>
            <a:ext cx="500062" cy="33337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186863" y="2376488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0204451" y="2386012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7143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2" grpId="0" animBg="1"/>
      <p:bldP spid="26" grpId="0" animBg="1"/>
      <p:bldP spid="27" grpId="0" animBg="1"/>
      <p:bldP spid="2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</a:t>
            </a:r>
            <a:r>
              <a:rPr lang="en-US" dirty="0" smtClean="0"/>
              <a:t>choices</a:t>
            </a:r>
          </a:p>
          <a:p>
            <a:pPr lvl="1"/>
            <a:r>
              <a:rPr lang="en-US" sz="2800" dirty="0" smtClean="0"/>
              <a:t>Assumption sets</a:t>
            </a:r>
            <a:br>
              <a:rPr lang="en-US" sz="2800" dirty="0" smtClean="0"/>
            </a:br>
            <a:r>
              <a:rPr lang="en-US" sz="2800" dirty="0" smtClean="0"/>
              <a:t>What </a:t>
            </a:r>
            <a:r>
              <a:rPr lang="en-US" sz="2800" dirty="0"/>
              <a:t>state (i.e., dataflow facts) hold at the call site?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Combinations </a:t>
            </a:r>
            <a:r>
              <a:rPr lang="en-US" dirty="0"/>
              <a:t>of </a:t>
            </a:r>
            <a:r>
              <a:rPr lang="en-US" dirty="0" smtClean="0"/>
              <a:t>contexts</a:t>
            </a:r>
            <a:endParaRPr lang="en-US" dirty="0"/>
          </a:p>
          <a:p>
            <a:pPr lvl="1"/>
            <a:r>
              <a:rPr lang="en-US" sz="2800" dirty="0" smtClean="0"/>
              <a:t>e.g</a:t>
            </a:r>
            <a:r>
              <a:rPr lang="en-US" sz="2800" dirty="0"/>
              <a:t>., Assumption set </a:t>
            </a:r>
            <a:r>
              <a:rPr lang="en-US" sz="2800" dirty="0" smtClean="0"/>
              <a:t>and object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620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Most </a:t>
            </a:r>
            <a:r>
              <a:rPr lang="en-US" dirty="0"/>
              <a:t>compilers avoid </a:t>
            </a:r>
            <a:r>
              <a:rPr lang="en-US" dirty="0" smtClean="0"/>
              <a:t>inter-procedural analysis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expensive and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beneficial for most classical optimizations</a:t>
            </a:r>
          </a:p>
          <a:p>
            <a:pPr lvl="1"/>
            <a:r>
              <a:rPr lang="en-US" dirty="0" smtClean="0"/>
              <a:t>Separate </a:t>
            </a:r>
            <a:r>
              <a:rPr lang="en-US" dirty="0"/>
              <a:t>compilation + </a:t>
            </a:r>
            <a:r>
              <a:rPr lang="en-US" dirty="0" smtClean="0"/>
              <a:t>inter-procedural </a:t>
            </a:r>
            <a:r>
              <a:rPr lang="en-US" dirty="0"/>
              <a:t>analysis requires </a:t>
            </a:r>
            <a:r>
              <a:rPr lang="en-US" dirty="0" smtClean="0"/>
              <a:t>recompilation analysis </a:t>
            </a:r>
            <a:r>
              <a:rPr lang="en-US" dirty="0"/>
              <a:t>[Burke and Torczon’93]</a:t>
            </a:r>
          </a:p>
          <a:p>
            <a:pPr lvl="1"/>
            <a:r>
              <a:rPr lang="en-US" dirty="0" smtClean="0"/>
              <a:t>Can’t </a:t>
            </a:r>
            <a:r>
              <a:rPr lang="en-US" dirty="0"/>
              <a:t>analyze library code</a:t>
            </a:r>
          </a:p>
          <a:p>
            <a:r>
              <a:rPr lang="en-US" dirty="0" smtClean="0"/>
              <a:t>When </a:t>
            </a:r>
            <a:r>
              <a:rPr lang="en-US" dirty="0"/>
              <a:t>is it useful?</a:t>
            </a:r>
          </a:p>
          <a:p>
            <a:pPr lvl="1"/>
            <a:r>
              <a:rPr lang="en-US" dirty="0" smtClean="0"/>
              <a:t>Pointer </a:t>
            </a:r>
            <a:r>
              <a:rPr lang="en-US" dirty="0"/>
              <a:t>analysis</a:t>
            </a:r>
          </a:p>
          <a:p>
            <a:pPr lvl="1"/>
            <a:r>
              <a:rPr lang="en-US" dirty="0" smtClean="0"/>
              <a:t>Constant </a:t>
            </a:r>
            <a:r>
              <a:rPr lang="en-US" dirty="0"/>
              <a:t>propagation</a:t>
            </a:r>
          </a:p>
          <a:p>
            <a:pPr lvl="1"/>
            <a:r>
              <a:rPr lang="en-US" dirty="0" smtClean="0"/>
              <a:t>Object </a:t>
            </a:r>
            <a:r>
              <a:rPr lang="en-US" dirty="0"/>
              <a:t>oriented class analysis</a:t>
            </a:r>
          </a:p>
          <a:p>
            <a:pPr lvl="1"/>
            <a:r>
              <a:rPr lang="en-US" dirty="0" smtClean="0"/>
              <a:t>Security </a:t>
            </a:r>
            <a:r>
              <a:rPr lang="en-US" dirty="0"/>
              <a:t>and error checking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understanding and re-factoring</a:t>
            </a:r>
          </a:p>
          <a:p>
            <a:pPr lvl="1"/>
            <a:r>
              <a:rPr lang="en-US" dirty="0" smtClean="0"/>
              <a:t>Code </a:t>
            </a:r>
            <a:r>
              <a:rPr lang="en-US" dirty="0"/>
              <a:t>compaction</a:t>
            </a:r>
          </a:p>
          <a:p>
            <a:pPr lvl="1"/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4874" y="4587875"/>
            <a:ext cx="4270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Modern uses of compilers</a:t>
            </a:r>
            <a:endParaRPr lang="en-US" sz="2800" b="1" dirty="0"/>
          </a:p>
        </p:txBody>
      </p:sp>
      <p:sp>
        <p:nvSpPr>
          <p:cNvPr id="5" name="Right Brace 4"/>
          <p:cNvSpPr/>
          <p:nvPr/>
        </p:nvSpPr>
        <p:spPr>
          <a:xfrm>
            <a:off x="6286500" y="3992562"/>
            <a:ext cx="333375" cy="219868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6000"/>
          </a:xfrm>
        </p:spPr>
        <p:txBody>
          <a:bodyPr>
            <a:normAutofit/>
          </a:bodyPr>
          <a:lstStyle/>
          <a:p>
            <a:r>
              <a:rPr lang="en-US" dirty="0" smtClean="0"/>
              <a:t>Cost </a:t>
            </a:r>
            <a:r>
              <a:rPr lang="en-US" dirty="0"/>
              <a:t>of procedures is growing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of them and they’re smaller (OO languages)</a:t>
            </a:r>
          </a:p>
          <a:p>
            <a:pPr lvl="1"/>
            <a:r>
              <a:rPr lang="en-US" dirty="0" smtClean="0"/>
              <a:t>Modern </a:t>
            </a:r>
            <a:r>
              <a:rPr lang="en-US" dirty="0"/>
              <a:t>machines demand precise information (memory op aliasing)</a:t>
            </a:r>
          </a:p>
          <a:p>
            <a:r>
              <a:rPr lang="en-US" dirty="0" smtClean="0"/>
              <a:t>Cost </a:t>
            </a:r>
            <a:r>
              <a:rPr lang="en-US" dirty="0"/>
              <a:t>of inlining is growing</a:t>
            </a:r>
          </a:p>
          <a:p>
            <a:pPr lvl="1"/>
            <a:r>
              <a:rPr lang="en-US" dirty="0" smtClean="0"/>
              <a:t>Code </a:t>
            </a:r>
            <a:r>
              <a:rPr lang="en-US" dirty="0"/>
              <a:t>bloat degrades efficacy of many modern structures</a:t>
            </a:r>
          </a:p>
          <a:p>
            <a:pPr lvl="1"/>
            <a:r>
              <a:rPr lang="en-US" dirty="0" smtClean="0"/>
              <a:t>Procedures </a:t>
            </a:r>
            <a:r>
              <a:rPr lang="en-US" dirty="0"/>
              <a:t>are being used more extensively</a:t>
            </a:r>
          </a:p>
          <a:p>
            <a:r>
              <a:rPr lang="en-US" dirty="0" smtClean="0"/>
              <a:t>Programs </a:t>
            </a:r>
            <a:r>
              <a:rPr lang="en-US" dirty="0"/>
              <a:t>are becoming larger</a:t>
            </a:r>
          </a:p>
          <a:p>
            <a:r>
              <a:rPr lang="en-US" dirty="0"/>
              <a:t>Cost of </a:t>
            </a:r>
            <a:r>
              <a:rPr lang="en-US" dirty="0" smtClean="0"/>
              <a:t>inter-procedural </a:t>
            </a:r>
            <a:r>
              <a:rPr lang="en-US" dirty="0"/>
              <a:t>analysis is shrinking</a:t>
            </a:r>
          </a:p>
          <a:p>
            <a:pPr lvl="1"/>
            <a:r>
              <a:rPr lang="en-US" dirty="0" smtClean="0"/>
              <a:t>Faster/more parallel </a:t>
            </a:r>
            <a:r>
              <a:rPr lang="en-US" dirty="0"/>
              <a:t>machines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7845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Procedure </a:t>
            </a:r>
            <a:r>
              <a:rPr lang="en-US" dirty="0"/>
              <a:t>Cloning/Specialization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customized version of procedure for particular call </a:t>
            </a:r>
            <a:r>
              <a:rPr lang="en-US" dirty="0" smtClean="0"/>
              <a:t>sites</a:t>
            </a:r>
          </a:p>
          <a:p>
            <a:pPr lvl="1"/>
            <a:r>
              <a:rPr lang="en-US" dirty="0" smtClean="0"/>
              <a:t>Compromise </a:t>
            </a:r>
            <a:r>
              <a:rPr lang="en-US" dirty="0"/>
              <a:t>between inlining and </a:t>
            </a:r>
            <a:r>
              <a:rPr lang="en-US" dirty="0" smtClean="0"/>
              <a:t>inter-procedural </a:t>
            </a:r>
            <a:r>
              <a:rPr lang="en-US" dirty="0"/>
              <a:t>optimization</a:t>
            </a:r>
          </a:p>
          <a:p>
            <a:r>
              <a:rPr lang="en-US" dirty="0"/>
              <a:t> Pros</a:t>
            </a:r>
          </a:p>
          <a:p>
            <a:pPr lvl="1"/>
            <a:r>
              <a:rPr lang="en-US" dirty="0" smtClean="0"/>
              <a:t>Less </a:t>
            </a:r>
            <a:r>
              <a:rPr lang="en-US" dirty="0"/>
              <a:t>code bloat than i</a:t>
            </a:r>
            <a:r>
              <a:rPr lang="en-US" dirty="0" smtClean="0"/>
              <a:t>nlining</a:t>
            </a:r>
            <a:endParaRPr lang="en-US" dirty="0"/>
          </a:p>
          <a:p>
            <a:pPr lvl="1"/>
            <a:r>
              <a:rPr lang="en-US" dirty="0" smtClean="0"/>
              <a:t>Recursion </a:t>
            </a:r>
            <a:r>
              <a:rPr lang="en-US" dirty="0"/>
              <a:t>is not an issue (as compared to inlining)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caller/callee optimization potential (versus </a:t>
            </a:r>
            <a:r>
              <a:rPr lang="en-US" dirty="0" smtClean="0"/>
              <a:t>inter-procedural analysis</a:t>
            </a:r>
            <a:r>
              <a:rPr lang="en-US" dirty="0"/>
              <a:t>)</a:t>
            </a:r>
          </a:p>
          <a:p>
            <a:r>
              <a:rPr lang="en-US" dirty="0"/>
              <a:t> Cons</a:t>
            </a:r>
          </a:p>
          <a:p>
            <a:pPr lvl="1"/>
            <a:r>
              <a:rPr lang="en-US" dirty="0" smtClean="0"/>
              <a:t>Still </a:t>
            </a:r>
            <a:r>
              <a:rPr lang="en-US" dirty="0"/>
              <a:t>some code bloat (versus </a:t>
            </a:r>
            <a:r>
              <a:rPr lang="en-US" dirty="0" smtClean="0"/>
              <a:t>inter-procedural </a:t>
            </a:r>
            <a:r>
              <a:rPr lang="en-US" dirty="0"/>
              <a:t>analysis)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have to do </a:t>
            </a:r>
            <a:r>
              <a:rPr lang="en-US" dirty="0" smtClean="0"/>
              <a:t>inter-procedural </a:t>
            </a:r>
            <a:r>
              <a:rPr lang="en-US" dirty="0"/>
              <a:t>analysis </a:t>
            </a:r>
            <a:r>
              <a:rPr lang="en-US" dirty="0" smtClean="0"/>
              <a:t>anyway</a:t>
            </a:r>
            <a:br>
              <a:rPr lang="en-US" dirty="0" smtClean="0"/>
            </a:b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Inter-procedural </a:t>
            </a:r>
            <a:r>
              <a:rPr lang="en-US" dirty="0"/>
              <a:t>constant propagation can guide cloning</a:t>
            </a:r>
          </a:p>
        </p:txBody>
      </p:sp>
    </p:spTree>
    <p:extLst>
      <p:ext uri="{BB962C8B-B14F-4D97-AF65-F5344CB8AC3E}">
        <p14:creationId xmlns:p14="http://schemas.microsoft.com/office/powerpoint/2010/main" val="10356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make functions with level &gt;=3 </a:t>
            </a:r>
            <a:br>
              <a:rPr lang="en-US" dirty="0" smtClean="0"/>
            </a:br>
            <a:r>
              <a:rPr lang="en-US" dirty="0" smtClean="0"/>
              <a:t>not affected by rand()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2997"/>
            <a:ext cx="10515600" cy="4053965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Check test2, test4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Pass: </a:t>
            </a:r>
            <a:r>
              <a:rPr lang="en-US" dirty="0" err="1" smtClean="0"/>
              <a:t>llvm</a:t>
            </a:r>
            <a:r>
              <a:rPr lang="en-US" dirty="0" smtClean="0"/>
              <a:t>/</a:t>
            </a:r>
            <a:r>
              <a:rPr lang="en-US" dirty="0" err="1" smtClean="0"/>
              <a:t>random_with_cloning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57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68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Example: reduce by &gt;=1 the level of functions</a:t>
            </a:r>
            <a:br>
              <a:rPr lang="en-US" dirty="0" smtClean="0"/>
            </a:br>
            <a:r>
              <a:rPr lang="en-US" dirty="0" smtClean="0"/>
              <a:t>affected by rand() at level 3 or above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09" y="1689100"/>
            <a:ext cx="3898900" cy="516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535" y="3159539"/>
            <a:ext cx="3213100" cy="1930400"/>
          </a:xfrm>
          <a:prstGeom prst="rect">
            <a:avLst/>
          </a:prstGeom>
        </p:spPr>
      </p:pic>
      <p:sp>
        <p:nvSpPr>
          <p:cNvPr id="8" name="Notched Right Arrow 7"/>
          <p:cNvSpPr/>
          <p:nvPr/>
        </p:nvSpPr>
        <p:spPr>
          <a:xfrm>
            <a:off x="5516217" y="3558209"/>
            <a:ext cx="1868557" cy="1093304"/>
          </a:xfrm>
          <a:prstGeom prst="notchedRightArrow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564230" y="4084705"/>
            <a:ext cx="1380987" cy="288235"/>
          </a:xfrm>
          <a:prstGeom prst="roundRect">
            <a:avLst/>
          </a:prstGeom>
          <a:noFill/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6236" y="1933391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Ideas?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63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2193"/>
            <a:ext cx="4559300" cy="2679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73687" y="2382199"/>
            <a:ext cx="5095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Previous inter-procedural analysis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309730" y="2673544"/>
            <a:ext cx="3071193" cy="19961"/>
          </a:xfrm>
          <a:prstGeom prst="straightConnector1">
            <a:avLst/>
          </a:prstGeom>
          <a:ln w="50800" cmpd="sng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73687" y="4114921"/>
            <a:ext cx="4827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</a:t>
            </a:r>
            <a:r>
              <a:rPr lang="en-US" sz="2800" smtClean="0"/>
              <a:t>nter-procedural transformation</a:t>
            </a:r>
            <a:endParaRPr lang="en-US" sz="2800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4845326" y="3319670"/>
            <a:ext cx="1628361" cy="1056861"/>
          </a:xfrm>
          <a:prstGeom prst="straightConnector1">
            <a:avLst/>
          </a:prstGeom>
          <a:ln w="50800" cmpd="sng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21068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Example: reduce by &gt;=1 the level of functions</a:t>
            </a:r>
            <a:br>
              <a:rPr lang="en-US" dirty="0" smtClean="0"/>
            </a:br>
            <a:r>
              <a:rPr lang="en-US" dirty="0" smtClean="0"/>
              <a:t>affected by rand() at level 3 or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6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78" y="1922937"/>
            <a:ext cx="5533210" cy="461340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21068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Example: reduce by &gt;=1 the level of functions</a:t>
            </a:r>
            <a:br>
              <a:rPr lang="en-US" dirty="0" smtClean="0"/>
            </a:br>
            <a:r>
              <a:rPr lang="en-US" dirty="0" smtClean="0"/>
              <a:t>affected by rand() at level 3 or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08" y="1368287"/>
            <a:ext cx="5930900" cy="5410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69708" y="1447800"/>
            <a:ext cx="52962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Checking if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the callee is “rand()”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Substitute call rand() with “1”</a:t>
            </a:r>
            <a:br>
              <a:rPr lang="en-US" sz="2800" dirty="0" smtClean="0"/>
            </a:b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The callee invokes </a:t>
            </a:r>
            <a:br>
              <a:rPr lang="en-US" sz="2800" dirty="0" smtClean="0"/>
            </a:br>
            <a:r>
              <a:rPr lang="en-US" sz="2800" dirty="0" smtClean="0"/>
              <a:t>another function F2 at level </a:t>
            </a:r>
            <a:r>
              <a:rPr lang="mr-IN" sz="2800" dirty="0" smtClean="0"/>
              <a:t>–</a:t>
            </a:r>
            <a:r>
              <a:rPr lang="en-US" sz="2800" dirty="0" smtClean="0"/>
              <a:t> 1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Clone F2: F2’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Invoke F2’ instead of F2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Make F2’ not affected by rand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092687" y="1818861"/>
            <a:ext cx="655984" cy="4015409"/>
          </a:xfrm>
          <a:prstGeom prst="straightConnector1">
            <a:avLst/>
          </a:prstGeom>
          <a:ln w="50800" cmpd="sng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7154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Example: reduce by &gt;=1 the level of functions</a:t>
            </a:r>
            <a:br>
              <a:rPr lang="en-US" dirty="0" smtClean="0"/>
            </a:br>
            <a:r>
              <a:rPr lang="en-US" dirty="0" smtClean="0"/>
              <a:t>affected by rand() at level 3 or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5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59" y="1995004"/>
            <a:ext cx="9773429" cy="426664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1068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Example: reduce by &gt;=1 the level of functions</a:t>
            </a:r>
            <a:br>
              <a:rPr lang="en-US" dirty="0" smtClean="0"/>
            </a:br>
            <a:r>
              <a:rPr lang="en-US" dirty="0" smtClean="0"/>
              <a:t>affected by rand() at level 3 or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sensitivity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94005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Is x constant?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void f (int x){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A: x = 4;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 …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B: x = 5;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43376" y="1787525"/>
            <a:ext cx="7723188" cy="4872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 smtClean="0"/>
              <a:t>Flow-sensitive analysis</a:t>
            </a:r>
          </a:p>
          <a:p>
            <a:r>
              <a:rPr lang="en-US" sz="2600" dirty="0" smtClean="0"/>
              <a:t>Computes one answer for every program point</a:t>
            </a:r>
          </a:p>
          <a:p>
            <a:pPr lvl="1"/>
            <a:r>
              <a:rPr lang="en-US" sz="2600" dirty="0" smtClean="0"/>
              <a:t>x is 4 after A</a:t>
            </a:r>
          </a:p>
          <a:p>
            <a:pPr lvl="1"/>
            <a:r>
              <a:rPr lang="en-US" sz="2600" dirty="0" smtClean="0"/>
              <a:t>x is 5 after B</a:t>
            </a:r>
          </a:p>
          <a:p>
            <a:r>
              <a:rPr lang="en-US" sz="2600" dirty="0" smtClean="0"/>
              <a:t>Requires iterative data-flow analysis or similar technique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b="1" dirty="0" smtClean="0"/>
              <a:t>Flow-insensitive analysis</a:t>
            </a:r>
          </a:p>
          <a:p>
            <a:r>
              <a:rPr lang="en-US" sz="2600" dirty="0" smtClean="0"/>
              <a:t>Computes one answer </a:t>
            </a:r>
            <a:br>
              <a:rPr lang="en-US" sz="2600" dirty="0" smtClean="0"/>
            </a:br>
            <a:r>
              <a:rPr lang="en-US" sz="2600" dirty="0" smtClean="0"/>
              <a:t>for the entire procedure</a:t>
            </a:r>
          </a:p>
          <a:p>
            <a:pPr lvl="1"/>
            <a:r>
              <a:rPr lang="en-US" sz="2600" dirty="0" smtClean="0"/>
              <a:t>x is not constant</a:t>
            </a:r>
          </a:p>
          <a:p>
            <a:r>
              <a:rPr lang="en-US" sz="2600" dirty="0" smtClean="0"/>
              <a:t>Can compute in linear time</a:t>
            </a:r>
          </a:p>
          <a:p>
            <a:r>
              <a:rPr lang="en-US" sz="2600" dirty="0" smtClean="0"/>
              <a:t>Less accurate (ignores control flow)</a:t>
            </a:r>
          </a:p>
        </p:txBody>
      </p:sp>
    </p:spTree>
    <p:extLst>
      <p:ext uri="{BB962C8B-B14F-4D97-AF65-F5344CB8AC3E}">
        <p14:creationId xmlns:p14="http://schemas.microsoft.com/office/powerpoint/2010/main" val="188108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55" y="2424720"/>
            <a:ext cx="10971689" cy="375976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1068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Example: reduce by &gt;=1 the level of functions</a:t>
            </a:r>
            <a:br>
              <a:rPr lang="en-US" dirty="0" smtClean="0"/>
            </a:br>
            <a:r>
              <a:rPr lang="en-US" dirty="0" smtClean="0"/>
              <a:t>affected by rand() at level 3 or above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8709403" y="4204574"/>
            <a:ext cx="1628361" cy="1056861"/>
          </a:xfrm>
          <a:prstGeom prst="straightConnector1">
            <a:avLst/>
          </a:prstGeom>
          <a:ln w="50800" cmpd="sng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7081043" y="5335284"/>
            <a:ext cx="1168222" cy="3632"/>
          </a:xfrm>
          <a:prstGeom prst="straightConnector1">
            <a:avLst/>
          </a:prstGeom>
          <a:ln w="50800" cmpd="sng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17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944" y="1689100"/>
            <a:ext cx="3898900" cy="516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" y="1689100"/>
            <a:ext cx="3213100" cy="1930400"/>
          </a:xfrm>
          <a:prstGeom prst="rect">
            <a:avLst/>
          </a:prstGeom>
        </p:spPr>
      </p:pic>
      <p:sp>
        <p:nvSpPr>
          <p:cNvPr id="8" name="Notched Right Arrow 7"/>
          <p:cNvSpPr/>
          <p:nvPr/>
        </p:nvSpPr>
        <p:spPr>
          <a:xfrm rot="10800000">
            <a:off x="3192946" y="2468011"/>
            <a:ext cx="1097998" cy="1093304"/>
          </a:xfrm>
          <a:prstGeom prst="notchedRightArrow">
            <a:avLst>
              <a:gd name="adj1" fmla="val 42727"/>
              <a:gd name="adj2" fmla="val 50000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8685" y="2617269"/>
            <a:ext cx="1380987" cy="288235"/>
          </a:xfrm>
          <a:prstGeom prst="roundRect">
            <a:avLst/>
          </a:prstGeom>
          <a:noFill/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Notched Right Arrow 10"/>
          <p:cNvSpPr/>
          <p:nvPr/>
        </p:nvSpPr>
        <p:spPr>
          <a:xfrm>
            <a:off x="8285093" y="2413344"/>
            <a:ext cx="1097998" cy="1093304"/>
          </a:xfrm>
          <a:prstGeom prst="notchedRightArrow">
            <a:avLst>
              <a:gd name="adj1" fmla="val 42727"/>
              <a:gd name="adj2" fmla="val 50000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561" y="1689100"/>
            <a:ext cx="2425700" cy="26797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9578562" y="3362530"/>
            <a:ext cx="519596" cy="288235"/>
          </a:xfrm>
          <a:prstGeom prst="roundRect">
            <a:avLst/>
          </a:prstGeom>
          <a:noFill/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21068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Example: reduce by &gt;=1 the level of functions</a:t>
            </a:r>
            <a:br>
              <a:rPr lang="en-US" dirty="0" smtClean="0"/>
            </a:br>
            <a:r>
              <a:rPr lang="en-US" dirty="0" smtClean="0"/>
              <a:t>affected by rand() at level 3 or above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288235" y="4273550"/>
            <a:ext cx="3607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Does this 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inter-procedural transformation converge always?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5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of intra-procedural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r>
              <a:rPr lang="en-US" dirty="0"/>
              <a:t>-sensitive </a:t>
            </a:r>
            <a:r>
              <a:rPr lang="en-US" dirty="0" smtClean="0"/>
              <a:t>			vs</a:t>
            </a:r>
            <a:r>
              <a:rPr lang="en-US" dirty="0"/>
              <a:t>. </a:t>
            </a:r>
            <a:r>
              <a:rPr lang="en-US" dirty="0" smtClean="0"/>
              <a:t>			flow</a:t>
            </a:r>
            <a:r>
              <a:rPr lang="en-US" dirty="0"/>
              <a:t>-insensitive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Path</a:t>
            </a:r>
            <a:r>
              <a:rPr lang="en-US" dirty="0"/>
              <a:t>-sensitive </a:t>
            </a:r>
            <a:r>
              <a:rPr lang="en-US" dirty="0" smtClean="0"/>
              <a:t>                            vs</a:t>
            </a:r>
            <a:r>
              <a:rPr lang="en-US" dirty="0"/>
              <a:t>. </a:t>
            </a:r>
            <a:r>
              <a:rPr lang="en-US" dirty="0" smtClean="0"/>
              <a:t>                            path</a:t>
            </a:r>
            <a:r>
              <a:rPr lang="en-US" dirty="0"/>
              <a:t>-insensitive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16313" y="3095624"/>
            <a:ext cx="500062" cy="33337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</a:t>
            </a:r>
          </a:p>
        </p:txBody>
      </p:sp>
      <p:cxnSp>
        <p:nvCxnSpPr>
          <p:cNvPr id="6" name="Curved Connector 5"/>
          <p:cNvCxnSpPr>
            <a:stCxn id="19" idx="2"/>
          </p:cNvCxnSpPr>
          <p:nvPr/>
        </p:nvCxnSpPr>
        <p:spPr>
          <a:xfrm rot="16200000" flipH="1">
            <a:off x="3193655" y="2701527"/>
            <a:ext cx="444498" cy="311944"/>
          </a:xfrm>
          <a:prstGeom prst="curvedConnector3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22" idx="1"/>
          </p:cNvCxnSpPr>
          <p:nvPr/>
        </p:nvCxnSpPr>
        <p:spPr>
          <a:xfrm rot="10800000" flipV="1">
            <a:off x="4002091" y="2478882"/>
            <a:ext cx="747711" cy="626268"/>
          </a:xfrm>
          <a:prstGeom prst="curvedConnector3">
            <a:avLst>
              <a:gd name="adj1" fmla="val 10201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565526" y="4438650"/>
            <a:ext cx="500062" cy="182563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/>
          <p:nvPr/>
        </p:nvCxnSpPr>
        <p:spPr>
          <a:xfrm rot="16200000" flipH="1">
            <a:off x="3204370" y="4006056"/>
            <a:ext cx="579437" cy="254000"/>
          </a:xfrm>
          <a:prstGeom prst="curvedConnector3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0800000" flipV="1">
            <a:off x="4051303" y="3898903"/>
            <a:ext cx="704848" cy="549272"/>
          </a:xfrm>
          <a:prstGeom prst="curvedConnector3">
            <a:avLst>
              <a:gd name="adj1" fmla="val 101802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009901" y="2335213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749801" y="2328863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701214" y="2359024"/>
            <a:ext cx="500062" cy="33337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186863" y="2376488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0204451" y="2386012"/>
            <a:ext cx="500062" cy="30003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5928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sensitivity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860675" cy="415925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Is x constant?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 if (x == 0)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x = 4;           x = 5;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   print(x)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43376" y="1787525"/>
            <a:ext cx="7723188" cy="4872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 smtClean="0"/>
              <a:t>Path-sensitive analysis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Computes one answer for every execution path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</a:rPr>
              <a:t>x is 4 at the end of the left path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</a:rPr>
              <a:t>x is 5 at the </a:t>
            </a:r>
            <a:r>
              <a:rPr lang="en-US" sz="2600" dirty="0" smtClean="0"/>
              <a:t>end of the right path</a:t>
            </a:r>
          </a:p>
          <a:p>
            <a:r>
              <a:rPr lang="en-US" sz="2600" dirty="0" smtClean="0"/>
              <a:t>Subsumes flow-sensitivity</a:t>
            </a:r>
          </a:p>
          <a:p>
            <a:r>
              <a:rPr lang="en-US" sz="2600" dirty="0" smtClean="0"/>
              <a:t>Very expensive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b="1" dirty="0" smtClean="0"/>
              <a:t>Path-insensitive analysis</a:t>
            </a:r>
          </a:p>
          <a:p>
            <a:r>
              <a:rPr lang="en-US" sz="2600" dirty="0" smtClean="0"/>
              <a:t>Computes one answer for all path</a:t>
            </a:r>
          </a:p>
          <a:p>
            <a:pPr lvl="1"/>
            <a:r>
              <a:rPr lang="en-US" sz="2200" dirty="0"/>
              <a:t>x</a:t>
            </a:r>
            <a:r>
              <a:rPr lang="en-US" sz="2200" dirty="0" smtClean="0"/>
              <a:t> is not constant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428751" y="2794000"/>
            <a:ext cx="642937" cy="57943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87563" y="2786063"/>
            <a:ext cx="642937" cy="61118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28750" y="3794125"/>
            <a:ext cx="658813" cy="65087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76464" y="3794125"/>
            <a:ext cx="712786" cy="636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4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 cmpd="sng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19809</TotalTime>
  <Words>2984</Words>
  <Application>Microsoft Macintosh PowerPoint</Application>
  <PresentationFormat>Widescreen</PresentationFormat>
  <Paragraphs>763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Calibri</vt:lpstr>
      <vt:lpstr>Calibri Light</vt:lpstr>
      <vt:lpstr>Mangal</vt:lpstr>
      <vt:lpstr>Arial</vt:lpstr>
      <vt:lpstr>Office Theme</vt:lpstr>
      <vt:lpstr>                    Inter-procedural                             analysis</vt:lpstr>
      <vt:lpstr>Procedures</vt:lpstr>
      <vt:lpstr>Inter-procedural analysis</vt:lpstr>
      <vt:lpstr>Inter-procedural analysis vs.  inter-procedural transformation</vt:lpstr>
      <vt:lpstr>Outline</vt:lpstr>
      <vt:lpstr>Sensitivity of intra-procedural analysis</vt:lpstr>
      <vt:lpstr>Flow sensitivity example</vt:lpstr>
      <vt:lpstr>Sensitivity of intra-procedural analysis</vt:lpstr>
      <vt:lpstr>Path sensitivity example</vt:lpstr>
      <vt:lpstr>Sensitivity of inter-procedural analysis</vt:lpstr>
      <vt:lpstr>Context sensitivity example</vt:lpstr>
      <vt:lpstr>Call graph</vt:lpstr>
      <vt:lpstr>Call graph example</vt:lpstr>
      <vt:lpstr>Generating a call graph with LLVM</vt:lpstr>
      <vt:lpstr>Outline</vt:lpstr>
      <vt:lpstr>Intra-procedural dataflow analysis</vt:lpstr>
      <vt:lpstr>Inter-procedural dataflow analysis flow-sensitive</vt:lpstr>
      <vt:lpstr>Inter-procedural dataflow analysis flow/context-sensitive</vt:lpstr>
      <vt:lpstr>Inlining</vt:lpstr>
      <vt:lpstr>Inter-procedural dataflow analysis flow/context-sensitive</vt:lpstr>
      <vt:lpstr>Inlining</vt:lpstr>
      <vt:lpstr>Inter-procedural dataflow analysis flow/context/path-sensitive</vt:lpstr>
      <vt:lpstr>Inter-procedural dataflow analysis flow/context-sensitive</vt:lpstr>
      <vt:lpstr>Outline</vt:lpstr>
      <vt:lpstr>Summary context: example</vt:lpstr>
      <vt:lpstr>Summary context: example 2</vt:lpstr>
      <vt:lpstr>Designing an inter-procedural analysis</vt:lpstr>
      <vt:lpstr>Context sensitivity </vt:lpstr>
      <vt:lpstr>Context sensitivity example</vt:lpstr>
      <vt:lpstr>Context sensitivity example</vt:lpstr>
      <vt:lpstr>Fibonacci: context insensitive</vt:lpstr>
      <vt:lpstr>Fibonacci: context sensitive, stack depth 1</vt:lpstr>
      <vt:lpstr>Fibonacci: context sensitive, stack depth 2</vt:lpstr>
      <vt:lpstr>Designing an inter-procedural analysis</vt:lpstr>
      <vt:lpstr>Outline</vt:lpstr>
      <vt:lpstr>Inter-procedural analysis: summary contexts</vt:lpstr>
      <vt:lpstr>Two types of information</vt:lpstr>
      <vt:lpstr>Computing inter-procedural summaries</vt:lpstr>
      <vt:lpstr>Example: identify functions that  might get affected by rand()</vt:lpstr>
      <vt:lpstr>Example: identify functions that  might get affected by rand()</vt:lpstr>
      <vt:lpstr>Example: identify functions that  might get affected by rand()</vt:lpstr>
      <vt:lpstr>Example: identify functions that  might get affected by rand()</vt:lpstr>
      <vt:lpstr>Example: identify functions that  might get affected by rand()</vt:lpstr>
      <vt:lpstr>Example: identify functions that  might get affected by rand()</vt:lpstr>
      <vt:lpstr>Example: identify functions that  might get affected by rand()</vt:lpstr>
      <vt:lpstr>Example: identify functions that  might get affected by rand()</vt:lpstr>
      <vt:lpstr>Example: identify functions that  might get affected by rand()</vt:lpstr>
      <vt:lpstr>Example: identify functions that  might get affected by rand()</vt:lpstr>
      <vt:lpstr>Computing inter-procedural summaries</vt:lpstr>
      <vt:lpstr>Other summary examples</vt:lpstr>
      <vt:lpstr>Context-sensitivity of summaries</vt:lpstr>
      <vt:lpstr>Context-sensitivity of summaries (2)</vt:lpstr>
      <vt:lpstr>Outline</vt:lpstr>
      <vt:lpstr>What about cycles in the call graph?</vt:lpstr>
      <vt:lpstr>Handling cycles in the call graph</vt:lpstr>
      <vt:lpstr>Handling cycles in the call graph</vt:lpstr>
      <vt:lpstr>Indirect calls</vt:lpstr>
      <vt:lpstr>Bi-directional inter-procedural summaries</vt:lpstr>
      <vt:lpstr>Other contexts</vt:lpstr>
      <vt:lpstr>Other contexts</vt:lpstr>
      <vt:lpstr>Today’s compilers</vt:lpstr>
      <vt:lpstr>Other trends</vt:lpstr>
      <vt:lpstr>Procedure cloning</vt:lpstr>
      <vt:lpstr>Example: make functions with level &gt;=3  not affected by rand()</vt:lpstr>
      <vt:lpstr>Example: reduce by &gt;=1 the level of functions affected by rand() at level 3 or above</vt:lpstr>
      <vt:lpstr>Example: reduce by &gt;=1 the level of functions affected by rand() at level 3 or above</vt:lpstr>
      <vt:lpstr>Example: reduce by &gt;=1 the level of functions affected by rand() at level 3 or above</vt:lpstr>
      <vt:lpstr>Example: reduce by &gt;=1 the level of functions affected by rand() at level 3 or above</vt:lpstr>
      <vt:lpstr>Example: reduce by &gt;=1 the level of functions affected by rand() at level 3 or above</vt:lpstr>
      <vt:lpstr>Example: reduce by &gt;=1 the level of functions affected by rand() at level 3 or above</vt:lpstr>
      <vt:lpstr>Example: reduce by &gt;=1 the level of functions affected by rand() at level 3 or above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CFA</dc:title>
  <dc:creator>Windows User</dc:creator>
  <cp:lastModifiedBy>simonec@eecs.northwestern.edu</cp:lastModifiedBy>
  <cp:revision>2909</cp:revision>
  <dcterms:created xsi:type="dcterms:W3CDTF">2015-09-25T19:17:27Z</dcterms:created>
  <dcterms:modified xsi:type="dcterms:W3CDTF">2016-11-01T21:27:07Z</dcterms:modified>
</cp:coreProperties>
</file>