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84" r:id="rId4"/>
    <p:sldId id="259" r:id="rId5"/>
    <p:sldId id="261" r:id="rId6"/>
    <p:sldId id="260" r:id="rId7"/>
    <p:sldId id="285" r:id="rId8"/>
    <p:sldId id="266" r:id="rId9"/>
    <p:sldId id="293" r:id="rId10"/>
    <p:sldId id="268" r:id="rId11"/>
    <p:sldId id="297" r:id="rId12"/>
    <p:sldId id="267" r:id="rId13"/>
    <p:sldId id="295" r:id="rId14"/>
    <p:sldId id="294" r:id="rId15"/>
    <p:sldId id="286" r:id="rId16"/>
    <p:sldId id="269" r:id="rId17"/>
    <p:sldId id="270" r:id="rId18"/>
    <p:sldId id="298" r:id="rId19"/>
    <p:sldId id="271" r:id="rId20"/>
    <p:sldId id="272" r:id="rId21"/>
    <p:sldId id="274" r:id="rId22"/>
    <p:sldId id="273" r:id="rId23"/>
    <p:sldId id="275" r:id="rId24"/>
    <p:sldId id="276" r:id="rId25"/>
    <p:sldId id="291" r:id="rId26"/>
    <p:sldId id="287" r:id="rId27"/>
    <p:sldId id="288" r:id="rId28"/>
    <p:sldId id="289" r:id="rId29"/>
    <p:sldId id="290" r:id="rId30"/>
    <p:sldId id="277" r:id="rId31"/>
    <p:sldId id="292" r:id="rId32"/>
    <p:sldId id="283" r:id="rId33"/>
    <p:sldId id="300" r:id="rId34"/>
    <p:sldId id="278" r:id="rId35"/>
    <p:sldId id="279" r:id="rId36"/>
    <p:sldId id="280" r:id="rId37"/>
    <p:sldId id="296" r:id="rId38"/>
    <p:sldId id="281" r:id="rId39"/>
    <p:sldId id="282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86378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E124-2E01-1E4F-9AA8-7FCBEF58A22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5C1BF-CB0F-A643-A783-8A81C521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56364"/>
            <a:ext cx="12192000" cy="1618785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/>
              <a:t>                         IPA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                    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S,o</a:t>
            </a:r>
            <a:r>
              <a:rPr lang="en-US" dirty="0" smtClean="0"/>
              <a:t>&gt;</a:t>
            </a:r>
          </a:p>
          <a:p>
            <a:pPr lvl="1"/>
            <a:r>
              <a:rPr lang="en-US" sz="2800" dirty="0" smtClean="0"/>
              <a:t>S is a structure name</a:t>
            </a:r>
          </a:p>
          <a:p>
            <a:pPr lvl="1"/>
            <a:r>
              <a:rPr lang="en-US" sz="2800" dirty="0" smtClean="0"/>
              <a:t>o is an offset</a:t>
            </a:r>
          </a:p>
          <a:p>
            <a:endParaRPr lang="en-US" dirty="0" smtClean="0"/>
          </a:p>
          <a:p>
            <a:r>
              <a:rPr lang="en-US" dirty="0" smtClean="0"/>
              <a:t>VLLPA merges all array elements</a:t>
            </a:r>
          </a:p>
          <a:p>
            <a:pPr lvl="1"/>
            <a:r>
              <a:rPr lang="en-US" sz="2800" dirty="0" err="1" smtClean="0"/>
              <a:t>myArray</a:t>
            </a:r>
            <a:r>
              <a:rPr lang="en-US" sz="2800" dirty="0" smtClean="0"/>
              <a:t>[5] is the same location of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[42]</a:t>
            </a:r>
          </a:p>
          <a:p>
            <a:pPr lvl="1"/>
            <a:r>
              <a:rPr lang="en-US" sz="2800" dirty="0" smtClean="0"/>
              <a:t>Conservative assumption</a:t>
            </a:r>
          </a:p>
          <a:p>
            <a:pPr lvl="2"/>
            <a:r>
              <a:rPr lang="en-US" sz="2800" dirty="0" smtClean="0"/>
              <a:t>More aliases</a:t>
            </a:r>
          </a:p>
          <a:p>
            <a:pPr lvl="2"/>
            <a:r>
              <a:rPr lang="en-US" sz="2800" dirty="0" smtClean="0"/>
              <a:t>Much faster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9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structures, pointer aliases, </a:t>
            </a:r>
            <a:br>
              <a:rPr lang="en-US" dirty="0" smtClean="0"/>
            </a:br>
            <a:r>
              <a:rPr lang="en-US" dirty="0" smtClean="0"/>
              <a:t>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9539"/>
            <a:ext cx="10515600" cy="40732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pointers alias if </a:t>
            </a:r>
            <a:br>
              <a:rPr lang="en-US" sz="2800" dirty="0" smtClean="0"/>
            </a:br>
            <a:r>
              <a:rPr lang="en-US" sz="2800" dirty="0" smtClean="0"/>
              <a:t>there is an abstract address that they can both point to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There is a dependence between wo instructions if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pointers used by them alias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38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Initial Values (UIVs)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Represent memory blocks accessible by a function,</a:t>
            </a:r>
            <a:br>
              <a:rPr lang="en-US" dirty="0" smtClean="0"/>
            </a:br>
            <a:r>
              <a:rPr lang="en-US" dirty="0" smtClean="0"/>
              <a:t>but not created by either that function or its </a:t>
            </a:r>
            <a:r>
              <a:rPr lang="en-US" dirty="0" err="1" smtClean="0"/>
              <a:t>callees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UIVs are created for memory blocks reachable </a:t>
            </a:r>
            <a:br>
              <a:rPr lang="en-US" dirty="0" smtClean="0"/>
            </a:br>
            <a:r>
              <a:rPr lang="en-US" dirty="0" smtClean="0"/>
              <a:t>(directly or indirectly)</a:t>
            </a:r>
            <a:br>
              <a:rPr lang="en-US" dirty="0" smtClean="0"/>
            </a:br>
            <a:r>
              <a:rPr lang="en-US" dirty="0" smtClean="0"/>
              <a:t>through parameters or global variables</a:t>
            </a:r>
          </a:p>
          <a:p>
            <a:endParaRPr lang="en-US" dirty="0"/>
          </a:p>
          <a:p>
            <a:r>
              <a:rPr lang="en-US" dirty="0" smtClean="0"/>
              <a:t>They encode the “unknown”</a:t>
            </a:r>
          </a:p>
        </p:txBody>
      </p:sp>
    </p:spTree>
    <p:extLst>
      <p:ext uri="{BB962C8B-B14F-4D97-AF65-F5344CB8AC3E}">
        <p14:creationId xmlns:p14="http://schemas.microsoft.com/office/powerpoint/2010/main" val="5176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Initial Values (UIVs)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008"/>
          </a:xfrm>
        </p:spPr>
        <p:txBody>
          <a:bodyPr>
            <a:normAutofit/>
          </a:bodyPr>
          <a:lstStyle/>
          <a:p>
            <a:r>
              <a:rPr lang="en-US" dirty="0" smtClean="0"/>
              <a:t>For a parameter A, </a:t>
            </a:r>
            <a:br>
              <a:rPr lang="en-US" dirty="0" smtClean="0"/>
            </a:br>
            <a:r>
              <a:rPr lang="en-US" dirty="0" smtClean="0"/>
              <a:t>[A] represents the memory block pointed by 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void </a:t>
            </a:r>
            <a:r>
              <a:rPr lang="en-US" dirty="0" err="1" smtClean="0">
                <a:latin typeface="+mj-lt"/>
              </a:rPr>
              <a:t>myF</a:t>
            </a:r>
            <a:r>
              <a:rPr lang="en-US" dirty="0" smtClean="0">
                <a:latin typeface="+mj-lt"/>
              </a:rPr>
              <a:t> (void *P0){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	  Var1 = P0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	    	  </a:t>
            </a:r>
            <a:r>
              <a:rPr lang="mr-IN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	</a:t>
            </a:r>
            <a:r>
              <a:rPr lang="en-US" dirty="0" smtClean="0">
                <a:latin typeface="+mj-lt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2999" y="3208813"/>
            <a:ext cx="4408964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What is the abstract address 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pointed by Var1?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&lt;[P0],0&gt;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Initial Values (UIVs)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0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[A] has a field at offset o, which is a pointer, </a:t>
            </a:r>
            <a:br>
              <a:rPr lang="en-US" dirty="0" smtClean="0"/>
            </a:br>
            <a:r>
              <a:rPr lang="en-US" dirty="0" smtClean="0"/>
              <a:t>then the following new UIV is created: [A]@o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myF</a:t>
            </a:r>
            <a:r>
              <a:rPr lang="en-US" dirty="0">
                <a:latin typeface="+mj-lt"/>
              </a:rPr>
              <a:t> (void *P0){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	 </a:t>
            </a:r>
            <a:r>
              <a:rPr lang="en-US" dirty="0" smtClean="0">
                <a:latin typeface="+mj-lt"/>
              </a:rPr>
              <a:t>  </a:t>
            </a:r>
            <a:r>
              <a:rPr lang="en-US" dirty="0">
                <a:latin typeface="+mj-lt"/>
              </a:rPr>
              <a:t>Var1 </a:t>
            </a:r>
            <a:r>
              <a:rPr lang="en-US" dirty="0" smtClean="0">
                <a:latin typeface="+mj-lt"/>
              </a:rPr>
              <a:t>= P0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    	   </a:t>
            </a:r>
            <a:r>
              <a:rPr lang="mr-IN" dirty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			   Var2 = Mem[Var1+4]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                               </a:t>
            </a:r>
            <a:r>
              <a:rPr lang="mr-IN" dirty="0">
                <a:latin typeface="+mj-lt"/>
              </a:rPr>
              <a:t>…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smtClean="0">
                <a:latin typeface="+mj-lt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UIVs are created lazily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3249" y="3933675"/>
            <a:ext cx="461017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What is the abstract structure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pointed by Var2?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&lt;[P0]@4,0&gt;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496" y="3013227"/>
            <a:ext cx="65971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Abstract structure pointed by Var1: &lt;[P0],0&gt;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98151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used</a:t>
            </a:r>
          </a:p>
          <a:p>
            <a:endParaRPr lang="en-US" dirty="0" smtClean="0"/>
          </a:p>
          <a:p>
            <a:r>
              <a:rPr lang="en-US" dirty="0" smtClean="0"/>
              <a:t>Data-flow intra-procedural analysis</a:t>
            </a:r>
          </a:p>
          <a:p>
            <a:endParaRPr lang="en-US" dirty="0" smtClean="0"/>
          </a:p>
          <a:p>
            <a:r>
              <a:rPr lang="en-US" dirty="0" smtClean="0"/>
              <a:t>Inter-procedural analysis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memory operations (array and field accesses) </a:t>
            </a:r>
            <a:br>
              <a:rPr lang="en-US" dirty="0" smtClean="0"/>
            </a:br>
            <a:r>
              <a:rPr lang="en-US" dirty="0" smtClean="0"/>
              <a:t>do not appear explicit in the code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+mj-lt"/>
              </a:rPr>
              <a:t>Vx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Vy</a:t>
            </a:r>
            <a:r>
              <a:rPr lang="en-US" sz="2800" dirty="0" smtClean="0">
                <a:latin typeface="+mj-lt"/>
              </a:rPr>
              <a:t> + 10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+mj-lt"/>
              </a:rPr>
              <a:t>Vz</a:t>
            </a:r>
            <a:r>
              <a:rPr lang="en-US" sz="2800" dirty="0" smtClean="0">
                <a:latin typeface="+mj-lt"/>
              </a:rPr>
              <a:t> = Mem[</a:t>
            </a:r>
            <a:r>
              <a:rPr lang="en-US" sz="2800" dirty="0" err="1" smtClean="0">
                <a:latin typeface="+mj-lt"/>
              </a:rPr>
              <a:t>Vx</a:t>
            </a:r>
            <a:r>
              <a:rPr lang="en-US" sz="2800" dirty="0" smtClean="0">
                <a:latin typeface="+mj-lt"/>
              </a:rPr>
              <a:t>]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The analysis has to infer whether a memory operation </a:t>
            </a:r>
            <a:br>
              <a:rPr lang="en-US" dirty="0" smtClean="0"/>
            </a:br>
            <a:r>
              <a:rPr lang="en-US" dirty="0" smtClean="0"/>
              <a:t>“looks like” a field and/or array access</a:t>
            </a:r>
          </a:p>
        </p:txBody>
      </p:sp>
    </p:spTree>
    <p:extLst>
      <p:ext uri="{BB962C8B-B14F-4D97-AF65-F5344CB8AC3E}">
        <p14:creationId xmlns:p14="http://schemas.microsoft.com/office/powerpoint/2010/main" val="2011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388964"/>
          </a:xfrm>
        </p:spPr>
        <p:txBody>
          <a:bodyPr>
            <a:normAutofit/>
          </a:bodyPr>
          <a:lstStyle/>
          <a:p>
            <a:r>
              <a:rPr lang="en-US" dirty="0" smtClean="0"/>
              <a:t>Assume SSA</a:t>
            </a:r>
          </a:p>
          <a:p>
            <a:pPr lvl="1"/>
            <a:r>
              <a:rPr lang="en-US" dirty="0" smtClean="0"/>
              <a:t>One assignment per variable. Therefore</a:t>
            </a:r>
          </a:p>
          <a:p>
            <a:pPr lvl="1"/>
            <a:r>
              <a:rPr lang="en-US" dirty="0" smtClean="0"/>
              <a:t>For each variable, we need to maintain a single points-to set</a:t>
            </a:r>
          </a:p>
          <a:p>
            <a:pPr marL="457200" lvl="1" indent="0">
              <a:buNone/>
            </a:pPr>
            <a:r>
              <a:rPr lang="en-US" b="1" dirty="0" smtClean="0"/>
              <a:t>R(</a:t>
            </a:r>
            <a:r>
              <a:rPr lang="en-US" b="1" dirty="0" err="1" smtClean="0"/>
              <a:t>var</a:t>
            </a:r>
            <a:r>
              <a:rPr lang="en-US" b="1" dirty="0" smtClean="0"/>
              <a:t>)</a:t>
            </a:r>
            <a:r>
              <a:rPr lang="en-US" dirty="0" smtClean="0"/>
              <a:t> = mapping from a variable to a set of abstract addresses </a:t>
            </a:r>
            <a:br>
              <a:rPr lang="en-US" dirty="0" smtClean="0"/>
            </a:br>
            <a:r>
              <a:rPr lang="en-US" dirty="0" smtClean="0"/>
              <a:t>                that might point to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flow-sensitive for pointers in memory</a:t>
            </a:r>
          </a:p>
          <a:p>
            <a:pPr lvl="1"/>
            <a:r>
              <a:rPr lang="en-US" dirty="0" smtClean="0"/>
              <a:t>Single points-to set for each abstract memory location</a:t>
            </a:r>
          </a:p>
          <a:p>
            <a:pPr marL="457200" lvl="1" indent="0">
              <a:buNone/>
            </a:pPr>
            <a:r>
              <a:rPr lang="en-US" b="1" dirty="0" smtClean="0"/>
              <a:t>M(</a:t>
            </a:r>
            <a:r>
              <a:rPr lang="en-US" b="1" dirty="0" err="1" smtClean="0"/>
              <a:t>addr</a:t>
            </a:r>
            <a:r>
              <a:rPr lang="en-US" b="1" dirty="0" smtClean="0"/>
              <a:t>)</a:t>
            </a:r>
            <a:r>
              <a:rPr lang="en-US" dirty="0" smtClean="0"/>
              <a:t> = mapping from an abstract address to a set of abstract addresses </a:t>
            </a:r>
            <a:br>
              <a:rPr lang="en-US" dirty="0" smtClean="0"/>
            </a:br>
            <a:r>
              <a:rPr lang="en-US" dirty="0" smtClean="0"/>
              <a:t>                   that might point to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UIVs of the function analyzed</a:t>
            </a:r>
          </a:p>
          <a:p>
            <a:pPr lvl="1"/>
            <a:r>
              <a:rPr lang="en-US" b="1" dirty="0" smtClean="0"/>
              <a:t>I(f)</a:t>
            </a:r>
            <a:r>
              <a:rPr lang="en-US" dirty="0" smtClean="0"/>
              <a:t> = set of UIVs of function 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3406" y="4898690"/>
            <a:ext cx="629587" cy="30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53385" y="6517652"/>
            <a:ext cx="599608" cy="30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284540" y="5478873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Propagated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VLLPA main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313"/>
            <a:ext cx="10515600" cy="4168649"/>
          </a:xfrm>
        </p:spPr>
        <p:txBody>
          <a:bodyPr>
            <a:normAutofit/>
          </a:bodyPr>
          <a:lstStyle/>
          <a:p>
            <a:r>
              <a:rPr lang="en-US" dirty="0" smtClean="0"/>
              <a:t>Intra-procedural analysis:</a:t>
            </a:r>
          </a:p>
          <a:p>
            <a:pPr lvl="1"/>
            <a:r>
              <a:rPr lang="en-US" sz="2800" dirty="0" smtClean="0"/>
              <a:t>Compute R, M, I</a:t>
            </a:r>
          </a:p>
          <a:p>
            <a:endParaRPr lang="en-US" dirty="0"/>
          </a:p>
          <a:p>
            <a:r>
              <a:rPr lang="en-US" dirty="0" smtClean="0"/>
              <a:t>Inter-procedural analysis:</a:t>
            </a:r>
          </a:p>
          <a:p>
            <a:pPr lvl="1"/>
            <a:r>
              <a:rPr lang="en-US" sz="2800" dirty="0" smtClean="0"/>
              <a:t>Propagate M, I through the call graph</a:t>
            </a:r>
          </a:p>
          <a:p>
            <a:pPr lvl="1"/>
            <a:r>
              <a:rPr lang="en-US" sz="2800" dirty="0" smtClean="0"/>
              <a:t>Map abstract addresses to UIVs</a:t>
            </a:r>
          </a:p>
          <a:p>
            <a:pPr lvl="1"/>
            <a:r>
              <a:rPr lang="en-US" sz="2800" dirty="0" smtClean="0"/>
              <a:t>Update the call graph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1958" y="1929777"/>
            <a:ext cx="5032005" cy="1262208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63"/>
            <a:ext cx="10515600" cy="1325563"/>
          </a:xfrm>
        </p:spPr>
        <p:txBody>
          <a:bodyPr/>
          <a:lstStyle/>
          <a:p>
            <a:r>
              <a:rPr lang="en-US" dirty="0" smtClean="0"/>
              <a:t>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916774"/>
          </a:xfrm>
        </p:spPr>
        <p:txBody>
          <a:bodyPr>
            <a:noAutofit/>
          </a:bodyPr>
          <a:lstStyle/>
          <a:p>
            <a:r>
              <a:rPr lang="en-US" dirty="0" smtClean="0"/>
              <a:t>Modify R, M, and I with a data-flow analysis</a:t>
            </a:r>
          </a:p>
          <a:p>
            <a:r>
              <a:rPr lang="en-US" dirty="0" smtClean="0"/>
              <a:t>Var1 = Mem[Var2]</a:t>
            </a:r>
          </a:p>
          <a:p>
            <a:pPr marL="457200" lvl="1" indent="0">
              <a:buNone/>
            </a:pPr>
            <a:r>
              <a:rPr lang="en-US" sz="2800" dirty="0" smtClean="0"/>
              <a:t>R(var1) = { M(&lt;</a:t>
            </a:r>
            <a:r>
              <a:rPr lang="en-US" sz="2800" dirty="0" err="1" smtClean="0"/>
              <a:t>S,o</a:t>
            </a:r>
            <a:r>
              <a:rPr lang="en-US" sz="2800" dirty="0" smtClean="0"/>
              <a:t>&gt;) | &lt;</a:t>
            </a:r>
            <a:r>
              <a:rPr lang="en-US" sz="2800" dirty="0" err="1" smtClean="0"/>
              <a:t>S,o</a:t>
            </a:r>
            <a:r>
              <a:rPr lang="en-US" sz="2800" dirty="0" smtClean="0"/>
              <a:t>&gt; ∈R(var2) }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 smtClean="0"/>
              <a:t>Mem[Var1] = Var2</a:t>
            </a:r>
          </a:p>
          <a:p>
            <a:pPr marL="457200" lvl="1" indent="0">
              <a:buNone/>
            </a:pPr>
            <a:r>
              <a:rPr lang="en-US" sz="2800" dirty="0" smtClean="0"/>
              <a:t>For each &lt;</a:t>
            </a:r>
            <a:r>
              <a:rPr lang="en-US" sz="2800" dirty="0" err="1" smtClean="0"/>
              <a:t>S,o</a:t>
            </a:r>
            <a:r>
              <a:rPr lang="en-US" sz="2800" dirty="0" smtClean="0"/>
              <a:t>&gt; ∈ R(Var1):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M(&lt;</a:t>
            </a:r>
            <a:r>
              <a:rPr lang="en-US" sz="2800" dirty="0" err="1" smtClean="0"/>
              <a:t>S,o</a:t>
            </a:r>
            <a:r>
              <a:rPr lang="en-US" sz="2800" dirty="0" smtClean="0"/>
              <a:t>&gt;) ∪= R(Var2)</a:t>
            </a:r>
          </a:p>
          <a:p>
            <a:endParaRPr lang="en-US" dirty="0"/>
          </a:p>
          <a:p>
            <a:r>
              <a:rPr lang="en-US" dirty="0"/>
              <a:t>Var1 = Var2 + c</a:t>
            </a:r>
          </a:p>
          <a:p>
            <a:pPr marL="457200" lvl="1" indent="0">
              <a:buNone/>
            </a:pPr>
            <a:r>
              <a:rPr lang="en-US" sz="2800" dirty="0"/>
              <a:t>R(Var1) = { &lt;</a:t>
            </a:r>
            <a:r>
              <a:rPr lang="en-US" sz="2800" dirty="0" err="1"/>
              <a:t>S,o+c</a:t>
            </a:r>
            <a:r>
              <a:rPr lang="en-US" sz="2800" dirty="0"/>
              <a:t>&gt; | &lt;</a:t>
            </a:r>
            <a:r>
              <a:rPr lang="en-US" sz="2800" dirty="0" err="1"/>
              <a:t>S,o</a:t>
            </a:r>
            <a:r>
              <a:rPr lang="en-US" sz="2800" dirty="0"/>
              <a:t>&gt; ∈ R(Var2</a:t>
            </a:r>
            <a:r>
              <a:rPr lang="en-US" sz="2800" dirty="0" smtClean="0"/>
              <a:t>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71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Title: Practical </a:t>
            </a:r>
            <a:r>
              <a:rPr lang="en-US" b="1" dirty="0"/>
              <a:t>and Accurate Low-Level Pointer </a:t>
            </a:r>
            <a:r>
              <a:rPr lang="en-US" b="1" dirty="0" smtClean="0"/>
              <a:t>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Authors: </a:t>
            </a:r>
            <a:br>
              <a:rPr lang="en-US" dirty="0" smtClean="0"/>
            </a:br>
            <a:r>
              <a:rPr lang="en-US" dirty="0" err="1" smtClean="0"/>
              <a:t>Bolei</a:t>
            </a:r>
            <a:r>
              <a:rPr lang="en-US" dirty="0" smtClean="0"/>
              <a:t> </a:t>
            </a:r>
            <a:r>
              <a:rPr lang="en-US" dirty="0" err="1"/>
              <a:t>Guo</a:t>
            </a:r>
            <a:r>
              <a:rPr lang="en-US" dirty="0"/>
              <a:t> Matthew J. Bridges Spyridon </a:t>
            </a:r>
            <a:r>
              <a:rPr lang="en-US" dirty="0" err="1"/>
              <a:t>Triantafyllis</a:t>
            </a:r>
            <a:r>
              <a:rPr lang="en-US" dirty="0"/>
              <a:t> </a:t>
            </a:r>
            <a:r>
              <a:rPr lang="en-US" dirty="0" err="1"/>
              <a:t>Guilherme</a:t>
            </a:r>
            <a:r>
              <a:rPr lang="en-US" dirty="0"/>
              <a:t> </a:t>
            </a:r>
            <a:r>
              <a:rPr lang="en-US" dirty="0" err="1"/>
              <a:t>Ottoni</a:t>
            </a:r>
            <a:r>
              <a:rPr lang="en-US" dirty="0"/>
              <a:t> </a:t>
            </a:r>
            <a:r>
              <a:rPr lang="en-US" dirty="0" err="1"/>
              <a:t>Easwaran</a:t>
            </a:r>
            <a:r>
              <a:rPr lang="en-US" dirty="0"/>
              <a:t> Raman David I. </a:t>
            </a:r>
            <a:r>
              <a:rPr lang="en-US" dirty="0" smtClean="0"/>
              <a:t>August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CGO, 2005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2482" y="2266365"/>
            <a:ext cx="172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</a:rPr>
              <a:t>VLLPA</a:t>
            </a:r>
            <a:endParaRPr lang="en-U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63"/>
            <a:ext cx="10515600" cy="1325563"/>
          </a:xfrm>
        </p:spPr>
        <p:txBody>
          <a:bodyPr/>
          <a:lstStyle/>
          <a:p>
            <a:r>
              <a:rPr lang="en-US" dirty="0" smtClean="0"/>
              <a:t>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388964"/>
          </a:xfrm>
        </p:spPr>
        <p:txBody>
          <a:bodyPr>
            <a:noAutofit/>
          </a:bodyPr>
          <a:lstStyle/>
          <a:p>
            <a:r>
              <a:rPr lang="en-US" dirty="0"/>
              <a:t>Var1 = Var2 + Var3</a:t>
            </a:r>
          </a:p>
          <a:p>
            <a:pPr marL="457200" lvl="1" indent="0">
              <a:buNone/>
            </a:pPr>
            <a:r>
              <a:rPr lang="en-US" sz="2800" dirty="0"/>
              <a:t>R(Var1) = { &lt;</a:t>
            </a:r>
            <a:r>
              <a:rPr lang="en-US" sz="2800" dirty="0" err="1"/>
              <a:t>S,o+c</a:t>
            </a:r>
            <a:r>
              <a:rPr lang="en-US" sz="2800" dirty="0"/>
              <a:t>&gt; | &lt;</a:t>
            </a:r>
            <a:r>
              <a:rPr lang="en-US" sz="2800" dirty="0" err="1"/>
              <a:t>S,o</a:t>
            </a:r>
            <a:r>
              <a:rPr lang="en-US" sz="2800" dirty="0"/>
              <a:t>&gt; ∈ R(Var2) and c = </a:t>
            </a:r>
            <a:r>
              <a:rPr lang="en-US" sz="2800" dirty="0" err="1"/>
              <a:t>infer_offset</a:t>
            </a:r>
            <a:r>
              <a:rPr lang="en-US" sz="2800" dirty="0"/>
              <a:t>(Var3)} ∪ </a:t>
            </a:r>
          </a:p>
          <a:p>
            <a:pPr marL="457200" lvl="1" indent="0">
              <a:buNone/>
            </a:pPr>
            <a:r>
              <a:rPr lang="en-US" sz="2800" dirty="0"/>
              <a:t>                  { &lt;</a:t>
            </a:r>
            <a:r>
              <a:rPr lang="en-US" sz="2800" dirty="0" err="1"/>
              <a:t>S,o+c</a:t>
            </a:r>
            <a:r>
              <a:rPr lang="en-US" sz="2800" dirty="0"/>
              <a:t>&gt; | &lt;</a:t>
            </a:r>
            <a:r>
              <a:rPr lang="en-US" sz="2800" dirty="0" err="1"/>
              <a:t>S,o</a:t>
            </a:r>
            <a:r>
              <a:rPr lang="en-US" sz="2800" dirty="0"/>
              <a:t>&gt; ∈ R(Var3) and c = </a:t>
            </a:r>
            <a:r>
              <a:rPr lang="en-US" sz="2800" dirty="0" err="1"/>
              <a:t>infer_offset</a:t>
            </a:r>
            <a:r>
              <a:rPr lang="en-US" sz="2800" dirty="0"/>
              <a:t>(Var2)}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arX</a:t>
            </a:r>
            <a:r>
              <a:rPr lang="en-US" dirty="0" smtClean="0"/>
              <a:t> = PHI(Var1, Var2,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arN</a:t>
            </a:r>
            <a:r>
              <a:rPr lang="en-US" dirty="0" smtClean="0"/>
              <a:t>)</a:t>
            </a:r>
          </a:p>
          <a:p>
            <a:pPr lvl="1"/>
            <a:r>
              <a:rPr lang="en-US" sz="2800" dirty="0" smtClean="0"/>
              <a:t>R(</a:t>
            </a:r>
            <a:r>
              <a:rPr lang="en-US" sz="2800" dirty="0" err="1" smtClean="0"/>
              <a:t>VarX</a:t>
            </a:r>
            <a:r>
              <a:rPr lang="en-US" sz="2800" dirty="0" smtClean="0"/>
              <a:t>) = R(Var1) </a:t>
            </a:r>
            <a:r>
              <a:rPr lang="en-US" sz="2800" dirty="0"/>
              <a:t>∪ </a:t>
            </a:r>
            <a:r>
              <a:rPr lang="en-US" sz="2800" dirty="0" smtClean="0"/>
              <a:t>R(Var2) </a:t>
            </a:r>
            <a:r>
              <a:rPr lang="en-US" sz="2800" dirty="0"/>
              <a:t>∪ </a:t>
            </a:r>
            <a:r>
              <a:rPr lang="mr-IN" sz="2800" dirty="0" smtClean="0"/>
              <a:t>…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dirty="0" smtClean="0"/>
              <a:t>R(</a:t>
            </a:r>
            <a:r>
              <a:rPr lang="en-US" sz="2800" dirty="0" err="1" smtClean="0"/>
              <a:t>VarN</a:t>
            </a:r>
            <a:r>
              <a:rPr lang="en-US" sz="28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8193" y="3372148"/>
            <a:ext cx="622087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Offset assumed to follow </a:t>
            </a:r>
            <a:r>
              <a:rPr lang="en-US" sz="2800" dirty="0" err="1" smtClean="0"/>
              <a:t>i</a:t>
            </a:r>
            <a:r>
              <a:rPr lang="en-US" sz="2800" dirty="0" smtClean="0"/>
              <a:t> x l + c</a:t>
            </a:r>
          </a:p>
          <a:p>
            <a:r>
              <a:rPr lang="en-US" sz="2800" dirty="0" smtClean="0"/>
              <a:t>l is the size of array elements</a:t>
            </a:r>
          </a:p>
          <a:p>
            <a:r>
              <a:rPr lang="en-US" sz="2800" dirty="0" smtClean="0"/>
              <a:t>c is a constant displacement </a:t>
            </a:r>
            <a:br>
              <a:rPr lang="en-US" sz="2800" dirty="0" smtClean="0"/>
            </a:br>
            <a:r>
              <a:rPr lang="en-US" sz="2800" dirty="0" smtClean="0"/>
              <a:t>  (non-zero if the array is a structure field)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78628" y="2818152"/>
            <a:ext cx="425530" cy="5539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63"/>
            <a:ext cx="10515600" cy="1325563"/>
          </a:xfrm>
        </p:spPr>
        <p:txBody>
          <a:bodyPr/>
          <a:lstStyle/>
          <a:p>
            <a:r>
              <a:rPr lang="en-US" dirty="0" smtClean="0"/>
              <a:t>Intra-procedural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092315"/>
          </a:xfrm>
        </p:spPr>
        <p:txBody>
          <a:bodyPr>
            <a:noAutofit/>
          </a:bodyPr>
          <a:lstStyle/>
          <a:p>
            <a:r>
              <a:rPr lang="en-US" dirty="0" smtClean="0"/>
              <a:t>In all equations:</a:t>
            </a:r>
          </a:p>
          <a:p>
            <a:pPr lvl="1"/>
            <a:r>
              <a:rPr lang="en-US" sz="2800" dirty="0" smtClean="0"/>
              <a:t>If &lt;[UIV],c&gt;       </a:t>
            </a:r>
            <a:r>
              <a:rPr lang="en-US" sz="2800" dirty="0"/>
              <a:t>∈ </a:t>
            </a:r>
            <a:r>
              <a:rPr lang="en-US" sz="2800" dirty="0" smtClean="0"/>
              <a:t>R     and </a:t>
            </a:r>
            <a:br>
              <a:rPr lang="en-US" sz="2800" dirty="0" smtClean="0"/>
            </a:br>
            <a:r>
              <a:rPr lang="en-US" sz="2800" dirty="0" smtClean="0"/>
              <a:t>   &lt;[UIV]@</a:t>
            </a:r>
            <a:r>
              <a:rPr lang="en-US" sz="2800" dirty="0" err="1" smtClean="0"/>
              <a:t>N,c</a:t>
            </a:r>
            <a:r>
              <a:rPr lang="en-US" sz="2800" dirty="0" smtClean="0"/>
              <a:t>&gt; ∈ R     then remove the latter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If &lt;S,o1&gt; </a:t>
            </a:r>
            <a:r>
              <a:rPr lang="en-US" sz="2800" dirty="0"/>
              <a:t>∈ </a:t>
            </a:r>
            <a:r>
              <a:rPr lang="en-US" sz="2800" dirty="0" smtClean="0"/>
              <a:t>R    and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&lt;S,o2&gt;</a:t>
            </a:r>
            <a:r>
              <a:rPr lang="en-US" sz="2800" dirty="0"/>
              <a:t> </a:t>
            </a:r>
            <a:r>
              <a:rPr lang="en-US" sz="2800" dirty="0" smtClean="0"/>
              <a:t>∈ R   and </a:t>
            </a:r>
            <a:br>
              <a:rPr lang="en-US" sz="2800" dirty="0" smtClean="0"/>
            </a:br>
            <a:r>
              <a:rPr lang="en-US" sz="2800" dirty="0" smtClean="0"/>
              <a:t>       o1 &lt; o2           then remove &lt;S,o2&gt;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96" y="5876144"/>
            <a:ext cx="10611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Elements of the same array are represented as a single abstract address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91725" y="4901785"/>
            <a:ext cx="239842" cy="9743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Data-flow analysis can only add new elements in R, M, and I</a:t>
            </a:r>
          </a:p>
          <a:p>
            <a:pPr lvl="1"/>
            <a:r>
              <a:rPr lang="en-US" sz="2800" dirty="0" smtClean="0"/>
              <a:t>They increase monotonically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To ensure termination: there is an upper bound to R, M, and I</a:t>
            </a:r>
          </a:p>
          <a:p>
            <a:pPr lvl="1"/>
            <a:r>
              <a:rPr lang="en-US" sz="2800" dirty="0" smtClean="0"/>
              <a:t>Finite number of abstract addresses</a:t>
            </a:r>
          </a:p>
          <a:p>
            <a:pPr lvl="1"/>
            <a:endParaRPr lang="en-US" sz="2800" dirty="0"/>
          </a:p>
          <a:p>
            <a:r>
              <a:rPr lang="en-US" dirty="0" smtClean="0"/>
              <a:t>Problem 1: unbounded UIVs?</a:t>
            </a:r>
          </a:p>
          <a:p>
            <a:r>
              <a:rPr lang="en-US" dirty="0" smtClean="0"/>
              <a:t>Problem 2: unbounded offsets?</a:t>
            </a:r>
          </a:p>
        </p:txBody>
      </p:sp>
    </p:spTree>
    <p:extLst>
      <p:ext uri="{BB962C8B-B14F-4D97-AF65-F5344CB8AC3E}">
        <p14:creationId xmlns:p14="http://schemas.microsoft.com/office/powerpoint/2010/main" val="86580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Termination: unbounded UIVs?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57377"/>
            <a:ext cx="10058400" cy="4703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6551" y="2782940"/>
            <a:ext cx="1242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UIV: P0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458387" y="3044550"/>
            <a:ext cx="2798164" cy="148355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02465" y="851819"/>
            <a:ext cx="3557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R(r1</a:t>
            </a:r>
            <a:r>
              <a:rPr lang="en-US" sz="2800" smtClean="0">
                <a:solidFill>
                  <a:schemeClr val="accent6"/>
                </a:solidFill>
              </a:rPr>
              <a:t>) ={&lt;[</a:t>
            </a:r>
            <a:r>
              <a:rPr lang="en-US" sz="2800" dirty="0" smtClean="0">
                <a:solidFill>
                  <a:schemeClr val="accent6"/>
                </a:solidFill>
              </a:rPr>
              <a:t>P0],0&gt;,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 </a:t>
            </a:r>
            <a:r>
              <a:rPr lang="en-US" sz="2800" dirty="0" smtClean="0">
                <a:solidFill>
                  <a:schemeClr val="accent6"/>
                </a:solidFill>
              </a:rPr>
              <a:t>            &lt;[P0]@4,0&gt;,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smtClean="0">
                <a:solidFill>
                  <a:schemeClr val="accent6"/>
                </a:solidFill>
              </a:rPr>
              <a:t>             &lt;[P0]@4@4,0&gt;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67816" y="1334125"/>
            <a:ext cx="751725" cy="110927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6209493"/>
            <a:ext cx="10821649" cy="573557"/>
          </a:xfrm>
          <a:ln w="50800"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/>
              <a:t>If &lt;[UIV],c&gt; </a:t>
            </a:r>
            <a:r>
              <a:rPr lang="en-US" sz="2800" dirty="0"/>
              <a:t>∈ </a:t>
            </a:r>
            <a:r>
              <a:rPr lang="en-US" sz="2800" dirty="0" smtClean="0"/>
              <a:t>R  and  &lt;[UIV]@</a:t>
            </a:r>
            <a:r>
              <a:rPr lang="en-US" sz="2800" dirty="0" err="1" smtClean="0"/>
              <a:t>N,c</a:t>
            </a:r>
            <a:r>
              <a:rPr lang="en-US" sz="2800" dirty="0" smtClean="0"/>
              <a:t>&gt; ∈ R , then remove the latter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24465" y="3438817"/>
            <a:ext cx="2928324" cy="347808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build="p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Termination: unbounded offsets?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92" y="1690688"/>
            <a:ext cx="10058400" cy="4696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2798" y="1061681"/>
            <a:ext cx="3653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accent6"/>
                </a:solidFill>
              </a:rPr>
              <a:t>R(r2) ={ &lt;[</a:t>
            </a:r>
            <a:r>
              <a:rPr lang="en-US" sz="2800" dirty="0" smtClean="0">
                <a:solidFill>
                  <a:schemeClr val="accent6"/>
                </a:solidFill>
              </a:rPr>
              <a:t>P0],0&gt;,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  </a:t>
            </a:r>
            <a:r>
              <a:rPr lang="en-US" sz="2800" dirty="0" smtClean="0">
                <a:solidFill>
                  <a:schemeClr val="accent6"/>
                </a:solidFill>
              </a:rPr>
              <a:t>   &lt;[P0],4&gt;, &lt;[P0],8&gt;, </a:t>
            </a:r>
            <a:r>
              <a:rPr lang="mr-IN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19357" y="1798820"/>
            <a:ext cx="550087" cy="1907766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209493"/>
            <a:ext cx="11058162" cy="573557"/>
          </a:xfrm>
          <a:ln w="50800"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/>
              <a:t>If &lt;S,o1&gt; ∈ R    </a:t>
            </a:r>
            <a:r>
              <a:rPr lang="en-US" sz="2800" dirty="0" smtClean="0"/>
              <a:t>and  </a:t>
            </a:r>
            <a:r>
              <a:rPr lang="en-US" sz="2800" dirty="0"/>
              <a:t>&lt;S,o2&gt; ∈ R   and </a:t>
            </a:r>
            <a:r>
              <a:rPr lang="en-US" sz="2800" dirty="0" smtClean="0"/>
              <a:t>  </a:t>
            </a:r>
            <a:r>
              <a:rPr lang="en-US" sz="2800" dirty="0"/>
              <a:t>o1 &lt; </a:t>
            </a:r>
            <a:r>
              <a:rPr lang="en-US" sz="2800"/>
              <a:t>o2  </a:t>
            </a:r>
            <a:r>
              <a:rPr lang="en-US" sz="2800" smtClean="0"/>
              <a:t>  </a:t>
            </a:r>
            <a:r>
              <a:rPr lang="en-US" sz="2800" dirty="0"/>
              <a:t>then remove &lt;S,o2&gt;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25442" y="4684196"/>
            <a:ext cx="2928324" cy="347808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98151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used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Data-flow intra-procedural analysis</a:t>
            </a:r>
          </a:p>
          <a:p>
            <a:endParaRPr lang="en-US" dirty="0" smtClean="0"/>
          </a:p>
          <a:p>
            <a:r>
              <a:rPr lang="en-US" dirty="0" smtClean="0"/>
              <a:t>Inter-procedural analysis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VLLPA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</a:t>
            </a:r>
            <a:r>
              <a:rPr lang="en-US" dirty="0"/>
              <a:t>s</a:t>
            </a:r>
            <a:r>
              <a:rPr lang="en-US" sz="2800" dirty="0" smtClean="0"/>
              <a:t>et of memory locations </a:t>
            </a:r>
            <a:br>
              <a:rPr lang="en-US" sz="2800" dirty="0" smtClean="0"/>
            </a:br>
            <a:r>
              <a:rPr lang="en-US" sz="2800" dirty="0" smtClean="0"/>
              <a:t>                   that might be referenced by each variable of a function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Transfer function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39690" y="5157589"/>
            <a:ext cx="1235034" cy="65314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89669" y="5157589"/>
            <a:ext cx="1235034" cy="65314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874724" y="5484161"/>
            <a:ext cx="181494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2198" y="5222550"/>
            <a:ext cx="8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42514" y="5222550"/>
            <a:ext cx="8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F2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6942514" y="4662761"/>
            <a:ext cx="529244" cy="359891"/>
          </a:xfrm>
          <a:prstGeom prst="ellipse">
            <a:avLst/>
          </a:prstGeom>
          <a:solidFill>
            <a:schemeClr val="accent6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49091" y="4308447"/>
            <a:ext cx="882139" cy="738693"/>
          </a:xfrm>
          <a:prstGeom prst="ellipse">
            <a:avLst/>
          </a:prstGeom>
          <a:solidFill>
            <a:schemeClr val="accent6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11" idx="6"/>
          </p:cNvCxnSpPr>
          <p:nvPr/>
        </p:nvCxnSpPr>
        <p:spPr>
          <a:xfrm flipH="1" flipV="1">
            <a:off x="4631230" y="4677794"/>
            <a:ext cx="2311284" cy="16491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2128603"/>
            <a:ext cx="11450223" cy="2865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4163" y="5170411"/>
            <a:ext cx="66244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iteration: indirect calls have no target</a:t>
            </a:r>
          </a:p>
          <a:p>
            <a:r>
              <a:rPr lang="en-US" sz="2800" dirty="0" smtClean="0"/>
              <a:t>Call graph is augmented with later iterations</a:t>
            </a:r>
          </a:p>
          <a:p>
            <a:r>
              <a:rPr lang="en-US" sz="2800" dirty="0" smtClean="0"/>
              <a:t>SCC-DAG is computed from the call graph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88564" y="3561354"/>
            <a:ext cx="164892" cy="16090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58090" y="1301787"/>
            <a:ext cx="732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SCC-DAG is traversed in reverse topological order</a:t>
            </a:r>
          </a:p>
          <a:p>
            <a:r>
              <a:rPr lang="en-US" sz="2800" dirty="0" smtClean="0"/>
              <a:t>Unknown initial values (UIV) assumed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26636" y="2255894"/>
            <a:ext cx="164892" cy="69716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2128603"/>
            <a:ext cx="11450223" cy="2865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4163" y="5170411"/>
            <a:ext cx="106465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SCC-DAG traversed in topological order to resolve UIVs and indirect calls</a:t>
            </a:r>
          </a:p>
          <a:p>
            <a:r>
              <a:rPr lang="en-US" sz="2800" dirty="0" smtClean="0"/>
              <a:t>If any indirect calls change: start over at phase 0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420131" y="3561354"/>
            <a:ext cx="164892" cy="16090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58090" y="1301787"/>
            <a:ext cx="7323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SCC-DAG is traversed in reverse topological order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Unknown initial values (UIV) assumed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26636" y="2255894"/>
            <a:ext cx="164892" cy="697168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8" y="2128603"/>
            <a:ext cx="11450223" cy="2865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6293" y="5170411"/>
            <a:ext cx="7678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now complete </a:t>
            </a:r>
            <a:r>
              <a:rPr lang="en-US" sz="2800" smtClean="0"/>
              <a:t>SCC-DAG is traversed once more</a:t>
            </a:r>
            <a:br>
              <a:rPr lang="en-US" sz="2800" smtClean="0"/>
            </a:br>
            <a:r>
              <a:rPr lang="en-US" sz="2800" smtClean="0"/>
              <a:t>in </a:t>
            </a:r>
            <a:r>
              <a:rPr lang="en-US" sz="2800" dirty="0" smtClean="0"/>
              <a:t>topological order to compute aliases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55835" y="3561354"/>
            <a:ext cx="164892" cy="16090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981515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Abstractions used</a:t>
            </a:r>
          </a:p>
          <a:p>
            <a:endParaRPr lang="en-US" dirty="0" smtClean="0"/>
          </a:p>
          <a:p>
            <a:r>
              <a:rPr lang="en-US" dirty="0" smtClean="0"/>
              <a:t>Data-flow intra-procedural analysis</a:t>
            </a:r>
          </a:p>
          <a:p>
            <a:endParaRPr lang="en-US" dirty="0" smtClean="0"/>
          </a:p>
          <a:p>
            <a:r>
              <a:rPr lang="en-US" dirty="0" smtClean="0"/>
              <a:t>Inter-procedural analysis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7" y="1424065"/>
            <a:ext cx="11450223" cy="28655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44234" y="5419198"/>
            <a:ext cx="1235034" cy="65314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31104" y="5460540"/>
            <a:ext cx="1235034" cy="65314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8685" y="5484159"/>
            <a:ext cx="65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31940" y="5525501"/>
            <a:ext cx="8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372716" y="4993931"/>
            <a:ext cx="5158388" cy="23738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1104" y="4747315"/>
            <a:ext cx="98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</a:t>
            </a:r>
            <a:r>
              <a:rPr lang="en-US" sz="2800" baseline="-25000" dirty="0" smtClean="0">
                <a:solidFill>
                  <a:schemeClr val="accent6"/>
                </a:solidFill>
              </a:rPr>
              <a:t>g</a:t>
            </a:r>
            <a:r>
              <a:rPr lang="en-US" sz="2800" dirty="0" smtClean="0">
                <a:solidFill>
                  <a:schemeClr val="accent6"/>
                </a:solidFill>
              </a:rPr>
              <a:t>, I</a:t>
            </a:r>
            <a:r>
              <a:rPr lang="en-US" sz="2800" baseline="-25000" dirty="0" smtClean="0">
                <a:solidFill>
                  <a:schemeClr val="accent6"/>
                </a:solidFill>
              </a:rPr>
              <a:t>g</a:t>
            </a:r>
            <a:endParaRPr lang="en-US" sz="2800" baseline="-250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4655" y="4723577"/>
            <a:ext cx="1348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</a:t>
            </a:r>
            <a:r>
              <a:rPr lang="en-US" sz="2800" baseline="-25000" dirty="0" smtClean="0">
                <a:solidFill>
                  <a:schemeClr val="accent6"/>
                </a:solidFill>
              </a:rPr>
              <a:t>f</a:t>
            </a:r>
            <a:r>
              <a:rPr lang="en-US" sz="2800" dirty="0" smtClean="0">
                <a:solidFill>
                  <a:schemeClr val="accent6"/>
                </a:solidFill>
              </a:rPr>
              <a:t>, I</a:t>
            </a:r>
            <a:r>
              <a:rPr lang="en-US" sz="2800" baseline="-25000" dirty="0" smtClean="0">
                <a:solidFill>
                  <a:schemeClr val="accent6"/>
                </a:solidFill>
              </a:rPr>
              <a:t>f</a:t>
            </a:r>
            <a:r>
              <a:rPr lang="en-US" sz="2800" dirty="0" smtClean="0">
                <a:solidFill>
                  <a:schemeClr val="accent6"/>
                </a:solidFill>
              </a:rPr>
              <a:t>, </a:t>
            </a:r>
            <a:r>
              <a:rPr lang="en-US" sz="2800" dirty="0" err="1" smtClean="0">
                <a:solidFill>
                  <a:schemeClr val="accent6"/>
                </a:solidFill>
              </a:rPr>
              <a:t>R</a:t>
            </a:r>
            <a:r>
              <a:rPr lang="en-US" sz="2800" baseline="-25000" dirty="0" err="1" smtClean="0">
                <a:solidFill>
                  <a:schemeClr val="accent6"/>
                </a:solidFill>
              </a:rPr>
              <a:t>f</a:t>
            </a:r>
            <a:endParaRPr lang="en-US" sz="2800" baseline="-250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49869" y="4498566"/>
            <a:ext cx="4981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Mapping abstract addresses of </a:t>
            </a:r>
            <a:r>
              <a:rPr lang="en-US" sz="2800" smtClean="0">
                <a:solidFill>
                  <a:schemeClr val="accent6"/>
                </a:solidFill>
              </a:rPr>
              <a:t>F </a:t>
            </a:r>
            <a:br>
              <a:rPr lang="en-US" sz="2800" smtClean="0">
                <a:solidFill>
                  <a:schemeClr val="accent6"/>
                </a:solidFill>
              </a:rPr>
            </a:br>
            <a:r>
              <a:rPr lang="en-US" sz="2800" smtClean="0">
                <a:solidFill>
                  <a:schemeClr val="accent6"/>
                </a:solidFill>
              </a:rPr>
              <a:t>to </a:t>
            </a:r>
            <a:r>
              <a:rPr lang="en-US" sz="2800" dirty="0" smtClean="0">
                <a:solidFill>
                  <a:schemeClr val="accent6"/>
                </a:solidFill>
              </a:rPr>
              <a:t>UIVs of G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168" name="Straight Arrow Connector 167"/>
          <p:cNvCxnSpPr>
            <a:stCxn id="6" idx="3"/>
            <a:endCxn id="7" idx="1"/>
          </p:cNvCxnSpPr>
          <p:nvPr/>
        </p:nvCxnSpPr>
        <p:spPr>
          <a:xfrm>
            <a:off x="2479268" y="5745770"/>
            <a:ext cx="5051836" cy="4134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98151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used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Data-flow intra-procedural analysis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Inter-procedural analysis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VLLPA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against high-level </a:t>
            </a:r>
            <a:r>
              <a:rPr lang="en-US" dirty="0" smtClean="0"/>
              <a:t>language alias analysis</a:t>
            </a:r>
          </a:p>
          <a:p>
            <a:endParaRPr lang="en-US" dirty="0" smtClean="0"/>
          </a:p>
          <a:p>
            <a:r>
              <a:rPr lang="en-US" dirty="0" smtClean="0"/>
              <a:t>Analysis time</a:t>
            </a:r>
          </a:p>
          <a:p>
            <a:endParaRPr lang="en-US" dirty="0" smtClean="0"/>
          </a:p>
          <a:p>
            <a:r>
              <a:rPr lang="en-US" dirty="0" smtClean="0"/>
              <a:t>Accuracy of the analysis</a:t>
            </a:r>
          </a:p>
          <a:p>
            <a:endParaRPr lang="en-US" dirty="0" smtClean="0"/>
          </a:p>
          <a:p>
            <a:r>
              <a:rPr lang="en-US" dirty="0" smtClean="0"/>
              <a:t>Performance of the generated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Comparing alias analyses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23061"/>
            <a:ext cx="10058400" cy="231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5265" y="548838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Evaluation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01855" y="3990567"/>
            <a:ext cx="13376" cy="14978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75" y="791286"/>
            <a:ext cx="6627677" cy="6066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51" y="146342"/>
            <a:ext cx="10515600" cy="970011"/>
          </a:xfrm>
        </p:spPr>
        <p:txBody>
          <a:bodyPr/>
          <a:lstStyle/>
          <a:p>
            <a:r>
              <a:rPr lang="en-US" dirty="0" smtClean="0"/>
              <a:t>Evaluation: analysis time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244860" y="2725615"/>
            <a:ext cx="1926652" cy="509954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44860" y="1446200"/>
            <a:ext cx="1926652" cy="206755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44860" y="2536445"/>
            <a:ext cx="1926652" cy="206755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63152" y="4932213"/>
            <a:ext cx="2108360" cy="290417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63152" y="5819965"/>
            <a:ext cx="2108360" cy="290417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682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94595" y="1544832"/>
            <a:ext cx="3141865" cy="4749381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2784" y="2791523"/>
            <a:ext cx="1037968" cy="329184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9352" y="2791523"/>
            <a:ext cx="1037968" cy="329184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9352" y="2312114"/>
            <a:ext cx="1037968" cy="26279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problem of alias analysis </a:t>
            </a:r>
            <a:br>
              <a:rPr lang="en-US" dirty="0" smtClean="0"/>
            </a:br>
            <a:r>
              <a:rPr lang="en-US" dirty="0" smtClean="0"/>
              <a:t>at the source language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23061"/>
            <a:ext cx="10058400" cy="2316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3762" y="555371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Evaluation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10260353" y="4055897"/>
            <a:ext cx="13376" cy="14978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problem of alias analysis </a:t>
            </a:r>
            <a:br>
              <a:rPr lang="en-US" dirty="0" smtClean="0"/>
            </a:br>
            <a:r>
              <a:rPr lang="en-US" dirty="0" smtClean="0"/>
              <a:t>at the source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54" y="1759612"/>
            <a:ext cx="8282892" cy="5042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63284" y="1940997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deps</a:t>
            </a:r>
            <a:endParaRPr lang="en-US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9452540" y="2125663"/>
            <a:ext cx="1110744" cy="4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63284" y="2375972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accuracy</a:t>
            </a:r>
            <a:br>
              <a:rPr lang="en-US" dirty="0" smtClean="0"/>
            </a:br>
            <a:r>
              <a:rPr lang="en-US" dirty="0" smtClean="0"/>
              <a:t>of VLLPA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064947" y="2555071"/>
            <a:ext cx="498337" cy="55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72551" y="3485652"/>
            <a:ext cx="1735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Apparent deps</a:t>
            </a:r>
            <a:br>
              <a:rPr lang="en-US" dirty="0" smtClean="0"/>
            </a:br>
            <a:r>
              <a:rPr lang="en-US" dirty="0" smtClean="0"/>
              <a:t>generated by</a:t>
            </a:r>
            <a:br>
              <a:rPr lang="en-US" dirty="0" smtClean="0"/>
            </a:br>
            <a:r>
              <a:rPr lang="en-US" dirty="0" smtClean="0"/>
              <a:t>the conservative</a:t>
            </a:r>
            <a:br>
              <a:rPr lang="en-US" dirty="0" smtClean="0"/>
            </a:br>
            <a:r>
              <a:rPr lang="en-US" dirty="0" smtClean="0"/>
              <a:t>pass updates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744250" y="3141497"/>
            <a:ext cx="690008" cy="66696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1911" y="1943733"/>
            <a:ext cx="6186901" cy="4749381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br>
              <a:rPr lang="en-US" dirty="0" smtClean="0"/>
            </a:br>
            <a:r>
              <a:rPr lang="en-US" dirty="0" smtClean="0"/>
              <a:t>performance of the generated binary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68" y="1690688"/>
            <a:ext cx="7697663" cy="50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VLLPA in HELIX-RC (ISCA 2014)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55630"/>
            <a:ext cx="10058400" cy="1428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2266" y="3278932"/>
            <a:ext cx="925123" cy="45720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26921" y="2926451"/>
            <a:ext cx="645128" cy="35248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6817" y="3809888"/>
            <a:ext cx="2242992" cy="26751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79730" y="3809888"/>
            <a:ext cx="2107421" cy="26751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2518" y="3801346"/>
            <a:ext cx="1789531" cy="26751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7416" y="3800408"/>
            <a:ext cx="1475381" cy="267510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7395" y="3278932"/>
            <a:ext cx="903174" cy="45720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34962" y="3278932"/>
            <a:ext cx="540908" cy="45720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5867" y="3278932"/>
            <a:ext cx="682031" cy="45720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57899" y="3278932"/>
            <a:ext cx="1677335" cy="457204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analysis for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run once at the source level (the DDG is also computed)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Compilation passes modify the IR, so they must update the DDG</a:t>
            </a:r>
          </a:p>
          <a:p>
            <a:pPr lvl="1"/>
            <a:r>
              <a:rPr lang="en-US" dirty="0" smtClean="0"/>
              <a:t>Add complexity to each pass</a:t>
            </a:r>
          </a:p>
          <a:p>
            <a:pPr lvl="1"/>
            <a:r>
              <a:rPr lang="en-US" dirty="0"/>
              <a:t>Updates are </a:t>
            </a:r>
            <a:r>
              <a:rPr lang="en-US" dirty="0" smtClean="0"/>
              <a:t>conservative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23061"/>
            <a:ext cx="10058400" cy="23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3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Approximating Flow-Sensitive Pointer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Frequent </a:t>
            </a:r>
            <a:r>
              <a:rPr lang="en-US" b="1" dirty="0" err="1"/>
              <a:t>Itemset</a:t>
            </a:r>
            <a:r>
              <a:rPr lang="en-US" b="1" dirty="0"/>
              <a:t> Mining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Vaivaswatha</a:t>
            </a:r>
            <a:r>
              <a:rPr lang="en-US" dirty="0"/>
              <a:t> Nagaraj and R. </a:t>
            </a:r>
            <a:r>
              <a:rPr lang="en-US" dirty="0" err="1" smtClean="0"/>
              <a:t>Govindarajan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CGO 2015</a:t>
            </a:r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many others</a:t>
            </a:r>
          </a:p>
          <a:p>
            <a:endParaRPr lang="en-US" dirty="0"/>
          </a:p>
          <a:p>
            <a:r>
              <a:rPr lang="en-US" b="1" dirty="0"/>
              <a:t>A Collaborative Dependence Analysis </a:t>
            </a:r>
            <a:r>
              <a:rPr lang="en-US" b="1" dirty="0" smtClean="0"/>
              <a:t>Framework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Nick P. Johnson, Jordan Fix, </a:t>
            </a:r>
            <a:r>
              <a:rPr lang="en-US" dirty="0" err="1"/>
              <a:t>Taewook</a:t>
            </a:r>
            <a:r>
              <a:rPr lang="en-US" dirty="0"/>
              <a:t> Oh, Stephen R. Beard, Thomas B. </a:t>
            </a:r>
            <a:r>
              <a:rPr lang="en-US" dirty="0" err="1"/>
              <a:t>Jablin</a:t>
            </a:r>
            <a:r>
              <a:rPr lang="en-US" dirty="0"/>
              <a:t>, and David I. </a:t>
            </a:r>
            <a:r>
              <a:rPr lang="en-US" dirty="0" smtClean="0"/>
              <a:t>August</a:t>
            </a:r>
            <a:br>
              <a:rPr lang="en-US" dirty="0" smtClean="0"/>
            </a:br>
            <a:r>
              <a:rPr lang="en-US" dirty="0" smtClean="0"/>
              <a:t>CGO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analysis for C programs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48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2118" y="1690688"/>
            <a:ext cx="2398426" cy="448536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7973" y="1483324"/>
            <a:ext cx="3790014" cy="4485362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2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VLLPA: </a:t>
            </a:r>
            <a:br>
              <a:rPr lang="en-US" dirty="0" smtClean="0"/>
            </a:br>
            <a:r>
              <a:rPr lang="en-US" dirty="0" smtClean="0"/>
              <a:t>a low level pointer analysis for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92"/>
            <a:ext cx="10515600" cy="4351338"/>
          </a:xfrm>
        </p:spPr>
        <p:txBody>
          <a:bodyPr/>
          <a:lstStyle/>
          <a:p>
            <a:r>
              <a:rPr lang="en-US" dirty="0" smtClean="0"/>
              <a:t>This paper proposes an alias analysis at the IR level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It can be run multiple times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No conservative updates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Passes are </a:t>
            </a:r>
            <a:r>
              <a:rPr lang="en-US" dirty="0" smtClean="0">
                <a:solidFill>
                  <a:schemeClr val="accent6"/>
                </a:solidFill>
              </a:rPr>
              <a:t>simpler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data type information (not very useful for C anyway)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The first context-sensitive and partially flow-sensitive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low-level </a:t>
            </a:r>
            <a:r>
              <a:rPr lang="en-US" dirty="0"/>
              <a:t>points-to analysis </a:t>
            </a:r>
            <a:r>
              <a:rPr lang="en-US" dirty="0" smtClean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9554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98151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Abstractions used</a:t>
            </a:r>
          </a:p>
          <a:p>
            <a:endParaRPr lang="en-US" dirty="0" smtClean="0"/>
          </a:p>
          <a:p>
            <a:r>
              <a:rPr lang="en-US" dirty="0" smtClean="0"/>
              <a:t>Data-flow intra-procedural analysis</a:t>
            </a:r>
          </a:p>
          <a:p>
            <a:endParaRPr lang="en-US" dirty="0" smtClean="0"/>
          </a:p>
          <a:p>
            <a:r>
              <a:rPr lang="en-US" dirty="0" smtClean="0"/>
              <a:t>Inter-procedural analysis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768"/>
            <a:ext cx="10515600" cy="5009915"/>
          </a:xfrm>
        </p:spPr>
        <p:txBody>
          <a:bodyPr>
            <a:no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800" dirty="0"/>
              <a:t>Memory location at analysis time = abstract </a:t>
            </a:r>
            <a:r>
              <a:rPr lang="en-US" sz="2800" dirty="0" smtClean="0"/>
              <a:t>address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Abstract structure = contiguous set of abstract addresses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Memory is divided into a set of abstract structures, </a:t>
            </a:r>
            <a:br>
              <a:rPr lang="en-US" dirty="0" smtClean="0"/>
            </a:br>
            <a:r>
              <a:rPr lang="en-US" dirty="0" smtClean="0"/>
              <a:t>each with a unique name</a:t>
            </a:r>
          </a:p>
          <a:p>
            <a:pPr lvl="1"/>
            <a:r>
              <a:rPr lang="en-US" sz="2800" dirty="0" smtClean="0"/>
              <a:t>Each structure can correspond to multiple blocks at runtime</a:t>
            </a:r>
          </a:p>
          <a:p>
            <a:pPr lvl="1"/>
            <a:r>
              <a:rPr lang="en-US" sz="2800" dirty="0" smtClean="0"/>
              <a:t>Unbounded set of memory blocks -&gt; finite set of abstract names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dirty="0" smtClean="0"/>
              <a:t>An abstract structure is created for each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16035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768"/>
            <a:ext cx="10515600" cy="5009915"/>
          </a:xfrm>
        </p:spPr>
        <p:txBody>
          <a:bodyPr>
            <a:noAutofit/>
          </a:bodyPr>
          <a:lstStyle/>
          <a:p>
            <a:r>
              <a:rPr lang="en-US" dirty="0" smtClean="0"/>
              <a:t>Activation frame: </a:t>
            </a:r>
          </a:p>
          <a:p>
            <a:pPr lvl="1"/>
            <a:r>
              <a:rPr lang="en-US" sz="2800" dirty="0"/>
              <a:t>O</a:t>
            </a:r>
            <a:r>
              <a:rPr lang="en-US" sz="2800" dirty="0" smtClean="0"/>
              <a:t>ne abstract structure for each</a:t>
            </a:r>
          </a:p>
          <a:p>
            <a:pPr lvl="2"/>
            <a:r>
              <a:rPr lang="en-US" sz="2800" dirty="0" smtClean="0"/>
              <a:t>Incoming parameter space</a:t>
            </a:r>
          </a:p>
          <a:p>
            <a:pPr lvl="2"/>
            <a:r>
              <a:rPr lang="en-US" sz="2800" dirty="0" smtClean="0"/>
              <a:t>Outgoing parameter space</a:t>
            </a:r>
          </a:p>
          <a:p>
            <a:pPr lvl="2"/>
            <a:r>
              <a:rPr lang="en-US" sz="2800" dirty="0" smtClean="0"/>
              <a:t>Local variable space</a:t>
            </a:r>
          </a:p>
          <a:p>
            <a:endParaRPr lang="en-US" dirty="0" smtClean="0"/>
          </a:p>
          <a:p>
            <a:r>
              <a:rPr lang="en-US" dirty="0" smtClean="0"/>
              <a:t>Heap object allocated:</a:t>
            </a:r>
          </a:p>
          <a:p>
            <a:pPr lvl="1"/>
            <a:r>
              <a:rPr lang="en-US" sz="2800" dirty="0" smtClean="0"/>
              <a:t>Named according to the context (2 call stack depth)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994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20396</TotalTime>
  <Words>856</Words>
  <Application>Microsoft Macintosh PowerPoint</Application>
  <PresentationFormat>Widescreen</PresentationFormat>
  <Paragraphs>269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Mangal</vt:lpstr>
      <vt:lpstr>Arial</vt:lpstr>
      <vt:lpstr>Office Theme</vt:lpstr>
      <vt:lpstr>                         IPA example                             analysis</vt:lpstr>
      <vt:lpstr>Research paper</vt:lpstr>
      <vt:lpstr>Outline</vt:lpstr>
      <vt:lpstr>Alias analysis for C programs</vt:lpstr>
      <vt:lpstr>Alias analysis for C programs</vt:lpstr>
      <vt:lpstr>VLLPA:  a low level pointer analysis for C programs</vt:lpstr>
      <vt:lpstr>Outline</vt:lpstr>
      <vt:lpstr>Memory abstraction</vt:lpstr>
      <vt:lpstr>Memory abstraction</vt:lpstr>
      <vt:lpstr>Abstract structures</vt:lpstr>
      <vt:lpstr>Abstract structures, pointer aliases,  and dependencies</vt:lpstr>
      <vt:lpstr>Unknown Initial Values (UIVs)</vt:lpstr>
      <vt:lpstr>Unknown Initial Values (UIVs)</vt:lpstr>
      <vt:lpstr>Unknown Initial Values (UIVs)</vt:lpstr>
      <vt:lpstr>Outline</vt:lpstr>
      <vt:lpstr>Main challenge</vt:lpstr>
      <vt:lpstr>Intra-procedural analysis</vt:lpstr>
      <vt:lpstr>VLLPA main blocks</vt:lpstr>
      <vt:lpstr>Intra-procedural analysis</vt:lpstr>
      <vt:lpstr>Intra-procedural analysis</vt:lpstr>
      <vt:lpstr>Intra-procedural analysis</vt:lpstr>
      <vt:lpstr>Termination</vt:lpstr>
      <vt:lpstr>Termination: unbounded UIVs?</vt:lpstr>
      <vt:lpstr>Termination: unbounded offsets?</vt:lpstr>
      <vt:lpstr>Outline</vt:lpstr>
      <vt:lpstr>VLLPA summary</vt:lpstr>
      <vt:lpstr>Algorithm outline</vt:lpstr>
      <vt:lpstr>Algorithm outline</vt:lpstr>
      <vt:lpstr>Algorithm outline</vt:lpstr>
      <vt:lpstr>Inter-procedural analysis</vt:lpstr>
      <vt:lpstr>Outline</vt:lpstr>
      <vt:lpstr>VLLPA evaluation</vt:lpstr>
      <vt:lpstr>Evaluation:  Comparing alias analyses</vt:lpstr>
      <vt:lpstr>Evaluation: analysis time</vt:lpstr>
      <vt:lpstr>Evaluation: accuracy</vt:lpstr>
      <vt:lpstr>Evaluation: problem of alias analysis  at the source language</vt:lpstr>
      <vt:lpstr>Evaluation: problem of alias analysis  at the source language</vt:lpstr>
      <vt:lpstr>Evaluation:  performance of the generated binary</vt:lpstr>
      <vt:lpstr>Improved VLLPA in HELIX-RC (ISCA 2014) </vt:lpstr>
      <vt:lpstr>After 2014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3178</cp:revision>
  <dcterms:created xsi:type="dcterms:W3CDTF">2015-09-25T19:17:27Z</dcterms:created>
  <dcterms:modified xsi:type="dcterms:W3CDTF">2016-11-08T19:48:07Z</dcterms:modified>
</cp:coreProperties>
</file>