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3" r:id="rId3"/>
    <p:sldId id="282" r:id="rId4"/>
    <p:sldId id="258" r:id="rId5"/>
    <p:sldId id="284" r:id="rId6"/>
    <p:sldId id="262" r:id="rId7"/>
    <p:sldId id="259" r:id="rId8"/>
    <p:sldId id="263" r:id="rId9"/>
    <p:sldId id="275" r:id="rId10"/>
    <p:sldId id="260" r:id="rId11"/>
    <p:sldId id="286" r:id="rId12"/>
    <p:sldId id="271" r:id="rId13"/>
    <p:sldId id="272" r:id="rId14"/>
    <p:sldId id="273" r:id="rId15"/>
    <p:sldId id="276" r:id="rId16"/>
    <p:sldId id="277" r:id="rId17"/>
    <p:sldId id="278" r:id="rId18"/>
    <p:sldId id="279" r:id="rId19"/>
    <p:sldId id="274" r:id="rId20"/>
    <p:sldId id="280" r:id="rId21"/>
    <p:sldId id="281" r:id="rId22"/>
    <p:sldId id="285" r:id="rId23"/>
    <p:sldId id="264" r:id="rId24"/>
    <p:sldId id="265" r:id="rId25"/>
    <p:sldId id="266" r:id="rId26"/>
    <p:sldId id="268" r:id="rId27"/>
    <p:sldId id="269" r:id="rId28"/>
    <p:sldId id="270" r:id="rId29"/>
    <p:sldId id="26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8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61E8-CD9D-4D81-B2DA-4CD822994175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3E21-CA50-490C-95A4-EDE8F8C4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7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61E8-CD9D-4D81-B2DA-4CD822994175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3E21-CA50-490C-95A4-EDE8F8C4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5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61E8-CD9D-4D81-B2DA-4CD822994175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3E21-CA50-490C-95A4-EDE8F8C4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61E8-CD9D-4D81-B2DA-4CD822994175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3E21-CA50-490C-95A4-EDE8F8C4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61E8-CD9D-4D81-B2DA-4CD822994175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3E21-CA50-490C-95A4-EDE8F8C4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7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61E8-CD9D-4D81-B2DA-4CD822994175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3E21-CA50-490C-95A4-EDE8F8C4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61E8-CD9D-4D81-B2DA-4CD822994175}" type="datetimeFigureOut">
              <a:rPr lang="en-US" smtClean="0"/>
              <a:t>9/22/16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3E21-CA50-490C-95A4-EDE8F8C4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7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61E8-CD9D-4D81-B2DA-4CD822994175}" type="datetimeFigureOut">
              <a:rPr lang="en-US" smtClean="0"/>
              <a:t>9/22/16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3E21-CA50-490C-95A4-EDE8F8C4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3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61E8-CD9D-4D81-B2DA-4CD822994175}" type="datetimeFigureOut">
              <a:rPr lang="en-US" smtClean="0"/>
              <a:t>9/22/16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3E21-CA50-490C-95A4-EDE8F8C4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9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61E8-CD9D-4D81-B2DA-4CD822994175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3E21-CA50-490C-95A4-EDE8F8C4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1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61E8-CD9D-4D81-B2DA-4CD822994175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E3E21-CA50-490C-95A4-EDE8F8C4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0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B61E8-CD9D-4D81-B2DA-4CD822994175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E3E21-CA50-490C-95A4-EDE8F8C4C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lvm.org/docs/CMake.html" TargetMode="External"/><Relationship Id="rId4" Type="http://schemas.openxmlformats.org/officeDocument/2006/relationships/hyperlink" Target="http://llvm.org/doxygen/" TargetMode="External"/><Relationship Id="rId5" Type="http://schemas.openxmlformats.org/officeDocument/2006/relationships/hyperlink" Target="http://llvm.org/docs/LangRef.html" TargetMode="External"/><Relationship Id="rId6" Type="http://schemas.openxmlformats.org/officeDocument/2006/relationships/hyperlink" Target="http://llvm.org/docs/WritingAnLLVMPas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lvm.org/releases/download.html#3.7.0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wards.acm.org/award_winners/lattner_5074762.cfm" TargetMode="Externa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352348"/>
            <a:ext cx="12192000" cy="1047318"/>
          </a:xfrm>
        </p:spPr>
        <p:txBody>
          <a:bodyPr/>
          <a:lstStyle/>
          <a:p>
            <a:pPr algn="l"/>
            <a:r>
              <a:rPr lang="en-US" dirty="0" smtClean="0"/>
              <a:t>                           LLVM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5236" y="5585548"/>
            <a:ext cx="5334000" cy="886835"/>
          </a:xfrm>
        </p:spPr>
        <p:txBody>
          <a:bodyPr/>
          <a:lstStyle/>
          <a:p>
            <a:pPr algn="l"/>
            <a:r>
              <a:rPr lang="en-US" dirty="0" smtClean="0"/>
              <a:t>Simone </a:t>
            </a:r>
            <a:r>
              <a:rPr lang="en-US" dirty="0" err="1" smtClean="0"/>
              <a:t>Campanoni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simonec@eecs.northwestern.edu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9" y="395297"/>
            <a:ext cx="6005947" cy="38771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185" y="4594861"/>
            <a:ext cx="3500490" cy="1863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64" y="3680643"/>
            <a:ext cx="1380340" cy="18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3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8747"/>
            <a:ext cx="10515600" cy="1056351"/>
          </a:xfrm>
        </p:spPr>
        <p:txBody>
          <a:bodyPr/>
          <a:lstStyle/>
          <a:p>
            <a:r>
              <a:rPr lang="en-US" dirty="0" smtClean="0"/>
              <a:t>Learning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5920"/>
            <a:ext cx="10515600" cy="477150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Download </a:t>
            </a:r>
            <a:r>
              <a:rPr lang="en-US" dirty="0" smtClean="0"/>
              <a:t>the pre-compiled LLVM 3.8.1</a:t>
            </a:r>
          </a:p>
          <a:p>
            <a:pPr lvl="1"/>
            <a:r>
              <a:rPr lang="en-US" dirty="0"/>
              <a:t>On Mac OS: </a:t>
            </a:r>
            <a:r>
              <a:rPr lang="en-US" dirty="0"/>
              <a:t>brew install --with-clang </a:t>
            </a:r>
            <a:r>
              <a:rPr lang="en-US" dirty="0" smtClean="0"/>
              <a:t>homebrew/versions/llvm38</a:t>
            </a:r>
          </a:p>
          <a:p>
            <a:pPr lvl="1"/>
            <a:r>
              <a:rPr lang="en-US" dirty="0" smtClean="0"/>
              <a:t>On </a:t>
            </a:r>
            <a:r>
              <a:rPr lang="en-US" dirty="0" smtClean="0"/>
              <a:t>Linux: apt-get or </a:t>
            </a:r>
            <a:r>
              <a:rPr lang="en-US" smtClean="0"/>
              <a:t>others package manager </a:t>
            </a:r>
            <a:br>
              <a:rPr lang="en-US" smtClean="0"/>
            </a:br>
            <a:r>
              <a:rPr lang="en-US" smtClean="0"/>
              <a:t>or </a:t>
            </a:r>
            <a:r>
              <a:rPr lang="en-US" dirty="0" smtClean="0"/>
              <a:t>simply unpack the pre-compiled binaries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Read the </a:t>
            </a:r>
            <a:r>
              <a:rPr lang="en-US" dirty="0" smtClean="0">
                <a:hlinkClick r:id="rId3"/>
              </a:rPr>
              <a:t>documentation</a:t>
            </a:r>
            <a:endParaRPr lang="en-US" dirty="0" smtClean="0"/>
          </a:p>
          <a:p>
            <a:r>
              <a:rPr lang="en-US" dirty="0" smtClean="0"/>
              <a:t>Read the </a:t>
            </a:r>
            <a:r>
              <a:rPr lang="en-US" dirty="0" smtClean="0">
                <a:hlinkClick r:id="rId3"/>
              </a:rPr>
              <a:t>documentation</a:t>
            </a:r>
            <a:endParaRPr lang="en-US" dirty="0" smtClean="0"/>
          </a:p>
          <a:p>
            <a:r>
              <a:rPr lang="en-US" dirty="0" smtClean="0"/>
              <a:t>Read the </a:t>
            </a:r>
            <a:r>
              <a:rPr lang="en-US" dirty="0" smtClean="0">
                <a:hlinkClick r:id="rId3"/>
              </a:rPr>
              <a:t>documentation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Get familiar with LLVM documentation</a:t>
            </a:r>
          </a:p>
          <a:p>
            <a:pPr lvl="1"/>
            <a:r>
              <a:rPr lang="en-US" dirty="0" err="1" smtClean="0">
                <a:hlinkClick r:id="rId4"/>
              </a:rPr>
              <a:t>Doxygen</a:t>
            </a:r>
            <a:r>
              <a:rPr lang="en-US" dirty="0" smtClean="0">
                <a:hlinkClick r:id="rId4"/>
              </a:rPr>
              <a:t> pages</a:t>
            </a:r>
            <a:r>
              <a:rPr lang="en-US" dirty="0" smtClean="0"/>
              <a:t> (API docs)</a:t>
            </a:r>
            <a:endParaRPr lang="en-US" dirty="0"/>
          </a:p>
          <a:p>
            <a:pPr lvl="1"/>
            <a:r>
              <a:rPr lang="en-US" dirty="0" smtClean="0">
                <a:hlinkClick r:id="rId5"/>
              </a:rPr>
              <a:t>Language reference manual</a:t>
            </a:r>
            <a:r>
              <a:rPr lang="en-US" dirty="0" smtClean="0"/>
              <a:t> (IR)</a:t>
            </a:r>
          </a:p>
          <a:p>
            <a:pPr lvl="1"/>
            <a:r>
              <a:rPr lang="en-US" dirty="0" smtClean="0">
                <a:hlinkClick r:id="rId5"/>
              </a:rPr>
              <a:t>Programmer’s manual </a:t>
            </a:r>
            <a:r>
              <a:rPr lang="en-US" dirty="0" smtClean="0"/>
              <a:t>(LLVM-specific data structures, tools)</a:t>
            </a:r>
            <a:endParaRPr lang="en-US" dirty="0" smtClean="0">
              <a:hlinkClick r:id="rId6"/>
            </a:endParaRPr>
          </a:p>
          <a:p>
            <a:pPr lvl="1"/>
            <a:r>
              <a:rPr lang="en-US" dirty="0" smtClean="0">
                <a:hlinkClick r:id="rId6"/>
              </a:rPr>
              <a:t>Writing an LLVM pass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4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build your own compiler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8145" y="2348345"/>
            <a:ext cx="10972800" cy="349134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c</a:t>
            </a:r>
            <a:r>
              <a:rPr lang="en-US" sz="3600" b="1" dirty="0" smtClean="0">
                <a:solidFill>
                  <a:schemeClr val="tx1"/>
                </a:solidFill>
              </a:rPr>
              <a:t>at-c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4946" y="1331738"/>
            <a:ext cx="2091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Source files</a:t>
            </a:r>
            <a:endParaRPr lang="en-US" sz="3200" dirty="0"/>
          </a:p>
        </p:txBody>
      </p:sp>
      <p:cxnSp>
        <p:nvCxnSpPr>
          <p:cNvPr id="6" name="Straight Arrow Connector 5"/>
          <p:cNvCxnSpPr>
            <a:endCxn id="6" idx="0"/>
          </p:cNvCxnSpPr>
          <p:nvPr/>
        </p:nvCxnSpPr>
        <p:spPr>
          <a:xfrm>
            <a:off x="5910585" y="1916513"/>
            <a:ext cx="2" cy="43183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87625" y="6273225"/>
            <a:ext cx="1245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Binary</a:t>
            </a:r>
            <a:endParaRPr lang="en-US" sz="3200" dirty="0"/>
          </a:p>
        </p:txBody>
      </p:sp>
      <p:cxnSp>
        <p:nvCxnSpPr>
          <p:cNvPr id="148" name="Straight Arrow Connector 147"/>
          <p:cNvCxnSpPr>
            <a:endCxn id="8" idx="0"/>
          </p:cNvCxnSpPr>
          <p:nvPr/>
        </p:nvCxnSpPr>
        <p:spPr>
          <a:xfrm>
            <a:off x="5910585" y="5839691"/>
            <a:ext cx="0" cy="43353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ounded Rectangle 153"/>
          <p:cNvSpPr/>
          <p:nvPr/>
        </p:nvSpPr>
        <p:spPr>
          <a:xfrm>
            <a:off x="1646396" y="4291445"/>
            <a:ext cx="2426841" cy="125874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clang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1646396" y="2677131"/>
            <a:ext cx="2044705" cy="9566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CAT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5149374" y="2705528"/>
            <a:ext cx="1682159" cy="9566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 bash script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 flipH="1">
            <a:off x="2460904" y="3658936"/>
            <a:ext cx="2308" cy="63250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H="1">
            <a:off x="4073237" y="3668769"/>
            <a:ext cx="1076137" cy="77854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4000500" y="5550187"/>
            <a:ext cx="1910084" cy="185595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V="1">
            <a:off x="1911927" y="3662185"/>
            <a:ext cx="0" cy="62926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Curved Up Arrow 167"/>
          <p:cNvSpPr/>
          <p:nvPr/>
        </p:nvSpPr>
        <p:spPr>
          <a:xfrm>
            <a:off x="1839192" y="4769427"/>
            <a:ext cx="394854" cy="301337"/>
          </a:xfrm>
          <a:prstGeom prst="curved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9" name="Curved Up Arrow 168"/>
          <p:cNvSpPr/>
          <p:nvPr/>
        </p:nvSpPr>
        <p:spPr>
          <a:xfrm>
            <a:off x="1797629" y="3046218"/>
            <a:ext cx="394854" cy="301337"/>
          </a:xfrm>
          <a:prstGeom prst="curved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3002973" y="3633788"/>
            <a:ext cx="10391" cy="65765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902320" y="3647950"/>
            <a:ext cx="1532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LLVM IR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2639275" y="2606865"/>
            <a:ext cx="10518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Your</a:t>
            </a:r>
            <a:br>
              <a:rPr lang="en-US" sz="3200" b="1" dirty="0" smtClean="0"/>
            </a:br>
            <a:r>
              <a:rPr lang="en-US" sz="3200" b="1" dirty="0" smtClean="0"/>
              <a:t>work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5449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8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8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8" presetClass="emph" presetSubtype="0" repeatCount="2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00"/>
                            </p:stCondLst>
                            <p:childTnLst>
                              <p:par>
                                <p:cTn id="7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54" grpId="0" animBg="1"/>
      <p:bldP spid="155" grpId="0" animBg="1"/>
      <p:bldP spid="156" grpId="0" animBg="1"/>
      <p:bldP spid="168" grpId="0" animBg="1"/>
      <p:bldP spid="168" grpId="1" animBg="1"/>
      <p:bldP spid="168" grpId="2" animBg="1"/>
      <p:bldP spid="169" grpId="0" animBg="1"/>
      <p:bldP spid="169" grpId="1" animBg="1"/>
      <p:bldP spid="172" grpId="0"/>
      <p:bldP spid="1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RISC-based</a:t>
            </a:r>
          </a:p>
          <a:p>
            <a:pPr lvl="1"/>
            <a:r>
              <a:rPr lang="en-US" sz="2800" dirty="0" smtClean="0"/>
              <a:t>Instructions operate on variables</a:t>
            </a:r>
          </a:p>
          <a:p>
            <a:pPr lvl="1"/>
            <a:r>
              <a:rPr lang="en-US" sz="2800" dirty="0" smtClean="0"/>
              <a:t>Load and store to access memory</a:t>
            </a:r>
          </a:p>
          <a:p>
            <a:pPr lvl="1"/>
            <a:endParaRPr lang="en-US" dirty="0" smtClean="0"/>
          </a:p>
          <a:p>
            <a:r>
              <a:rPr lang="en-US" sz="3200" dirty="0" smtClean="0"/>
              <a:t>Include high level instructions</a:t>
            </a:r>
          </a:p>
          <a:p>
            <a:pPr lvl="1"/>
            <a:r>
              <a:rPr lang="en-US" sz="2800" dirty="0" smtClean="0"/>
              <a:t>Function calls (</a:t>
            </a:r>
            <a:r>
              <a:rPr lang="en-US" sz="2800" dirty="0" smtClean="0">
                <a:latin typeface="+mj-lt"/>
              </a:rPr>
              <a:t>call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Pointer </a:t>
            </a:r>
            <a:r>
              <a:rPr lang="en-US" sz="2800" dirty="0" err="1" smtClean="0"/>
              <a:t>arithmetics</a:t>
            </a:r>
            <a:r>
              <a:rPr lang="en-US" sz="2800" dirty="0" smtClean="0"/>
              <a:t> (</a:t>
            </a:r>
            <a:r>
              <a:rPr lang="en-US" sz="2800" dirty="0" err="1" smtClean="0">
                <a:latin typeface="+mj-lt"/>
              </a:rPr>
              <a:t>getelementptr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080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IR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Strongly typed</a:t>
            </a:r>
          </a:p>
          <a:p>
            <a:pPr lvl="1"/>
            <a:r>
              <a:rPr lang="en-US" sz="2800" dirty="0" smtClean="0"/>
              <a:t>No assignments of variables with different types</a:t>
            </a:r>
          </a:p>
          <a:p>
            <a:pPr lvl="1"/>
            <a:r>
              <a:rPr lang="en-US" sz="2800" dirty="0" smtClean="0"/>
              <a:t>You need to explicitly cast variables</a:t>
            </a:r>
          </a:p>
          <a:p>
            <a:pPr lvl="1"/>
            <a:r>
              <a:rPr lang="en-US" sz="2800" dirty="0" smtClean="0"/>
              <a:t>Load and store to access memory</a:t>
            </a:r>
          </a:p>
          <a:p>
            <a:pPr lvl="1"/>
            <a:endParaRPr lang="en-US" dirty="0" smtClean="0"/>
          </a:p>
          <a:p>
            <a:r>
              <a:rPr lang="en-US" sz="3200" dirty="0" smtClean="0"/>
              <a:t>Variables</a:t>
            </a:r>
          </a:p>
          <a:p>
            <a:pPr lvl="1"/>
            <a:r>
              <a:rPr lang="en-US" sz="2800" dirty="0" smtClean="0"/>
              <a:t>Global (</a:t>
            </a:r>
            <a:r>
              <a:rPr lang="en-US" sz="2800" dirty="0" smtClean="0">
                <a:latin typeface="+mj-lt"/>
              </a:rPr>
              <a:t>@</a:t>
            </a:r>
            <a:r>
              <a:rPr lang="en-US" sz="2800" dirty="0" err="1" smtClean="0">
                <a:latin typeface="+mj-lt"/>
              </a:rPr>
              <a:t>myVar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Local    (</a:t>
            </a:r>
            <a:r>
              <a:rPr lang="en-US" sz="2800" dirty="0" smtClean="0">
                <a:latin typeface="+mj-lt"/>
              </a:rPr>
              <a:t>%</a:t>
            </a:r>
            <a:r>
              <a:rPr lang="en-US" sz="2800" dirty="0" err="1" smtClean="0">
                <a:latin typeface="+mj-lt"/>
              </a:rPr>
              <a:t>myVar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/>
              <a:t>Function parameter (</a:t>
            </a:r>
            <a:r>
              <a:rPr lang="en-US" sz="2800" dirty="0">
                <a:latin typeface="+mj-lt"/>
              </a:rPr>
              <a:t>define i32 </a:t>
            </a:r>
            <a:r>
              <a:rPr lang="en-US" sz="2800" dirty="0" smtClean="0">
                <a:latin typeface="+mj-lt"/>
              </a:rPr>
              <a:t>@</a:t>
            </a:r>
            <a:r>
              <a:rPr lang="en-US" sz="2800" dirty="0" err="1" smtClean="0">
                <a:latin typeface="+mj-lt"/>
              </a:rPr>
              <a:t>myF</a:t>
            </a:r>
            <a:r>
              <a:rPr lang="en-US" sz="2800" dirty="0" smtClean="0">
                <a:latin typeface="+mj-lt"/>
              </a:rPr>
              <a:t> (i32 %</a:t>
            </a:r>
            <a:r>
              <a:rPr lang="en-US" sz="2800" dirty="0" err="1" smtClean="0">
                <a:latin typeface="+mj-lt"/>
              </a:rPr>
              <a:t>myPar</a:t>
            </a:r>
            <a:r>
              <a:rPr lang="en-US" sz="2800" dirty="0" smtClean="0">
                <a:latin typeface="+mj-lt"/>
              </a:rPr>
              <a:t>)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835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IR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3 different (but 100% equivalent) formats</a:t>
            </a:r>
          </a:p>
          <a:p>
            <a:pPr lvl="1"/>
            <a:r>
              <a:rPr lang="en-US" sz="2800" dirty="0" smtClean="0"/>
              <a:t>Assembly: human-readable format (</a:t>
            </a:r>
            <a:r>
              <a:rPr lang="en-US" sz="2800" dirty="0" err="1" smtClean="0"/>
              <a:t>FILENAME.ll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err="1" smtClean="0"/>
              <a:t>Bitcode</a:t>
            </a:r>
            <a:r>
              <a:rPr lang="en-US" sz="2800" dirty="0" smtClean="0"/>
              <a:t>: machine binary on-disk (</a:t>
            </a:r>
            <a:r>
              <a:rPr lang="en-US" sz="2800" dirty="0" err="1" smtClean="0"/>
              <a:t>FILENAME.bc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In memory: in memory binary</a:t>
            </a:r>
          </a:p>
          <a:p>
            <a:pPr lvl="1"/>
            <a:endParaRPr lang="en-US" sz="2800" dirty="0" smtClean="0"/>
          </a:p>
          <a:p>
            <a:r>
              <a:rPr lang="en-US" sz="3200" dirty="0" smtClean="0"/>
              <a:t>Generating IR</a:t>
            </a:r>
          </a:p>
          <a:p>
            <a:pPr lvl="1"/>
            <a:r>
              <a:rPr lang="en-US" sz="2800" dirty="0" smtClean="0"/>
              <a:t>Clang for C-like languages (similar options w.r.t. GCC)</a:t>
            </a:r>
          </a:p>
          <a:p>
            <a:pPr lvl="1"/>
            <a:r>
              <a:rPr lang="en-US" sz="2800" dirty="0" smtClean="0"/>
              <a:t>Different front-ends available </a:t>
            </a:r>
          </a:p>
        </p:txBody>
      </p:sp>
    </p:spTree>
    <p:extLst>
      <p:ext uri="{BB962C8B-B14F-4D97-AF65-F5344CB8AC3E}">
        <p14:creationId xmlns:p14="http://schemas.microsoft.com/office/powerpoint/2010/main" val="196152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IR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It’s a Static Single Assignment (SSA) representation</a:t>
            </a:r>
          </a:p>
          <a:p>
            <a:pPr lvl="1"/>
            <a:r>
              <a:rPr lang="en-US" sz="2800" dirty="0" smtClean="0"/>
              <a:t>A variable is set only by one instruction in the function body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%</a:t>
            </a:r>
            <a:r>
              <a:rPr lang="en-US" sz="2800" dirty="0" err="1" smtClean="0">
                <a:latin typeface="+mj-lt"/>
              </a:rPr>
              <a:t>myVar</a:t>
            </a:r>
            <a:r>
              <a:rPr lang="en-US" sz="2800" dirty="0" smtClean="0">
                <a:latin typeface="+mj-lt"/>
              </a:rPr>
              <a:t> = …</a:t>
            </a:r>
          </a:p>
          <a:p>
            <a:pPr lvl="1"/>
            <a:r>
              <a:rPr lang="en-US" sz="2800" dirty="0" smtClean="0"/>
              <a:t>A static assignment can be executed more than once</a:t>
            </a:r>
          </a:p>
          <a:p>
            <a:endParaRPr lang="en-US" sz="3200" dirty="0"/>
          </a:p>
          <a:p>
            <a:pPr marL="0" indent="0" algn="ctr">
              <a:buNone/>
            </a:pPr>
            <a:endParaRPr lang="en-US" sz="36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We’ll study SSA later</a:t>
            </a:r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800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SSA and not SSA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5997"/>
            <a:ext cx="10113817" cy="1010948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float </a:t>
            </a:r>
            <a:r>
              <a:rPr lang="en-US" sz="2800" dirty="0" err="1" smtClean="0">
                <a:latin typeface="+mj-lt"/>
              </a:rPr>
              <a:t>myF</a:t>
            </a:r>
            <a:r>
              <a:rPr lang="en-US" sz="2800" dirty="0" smtClean="0">
                <a:latin typeface="+mj-lt"/>
              </a:rPr>
              <a:t> (float par1, float par2, float par3){</a:t>
            </a:r>
            <a:br>
              <a:rPr lang="en-US" sz="2800" dirty="0" smtClean="0">
                <a:latin typeface="+mj-lt"/>
              </a:rPr>
            </a:br>
            <a:r>
              <a:rPr lang="en-US" sz="2800" dirty="0" smtClean="0">
                <a:latin typeface="+mj-lt"/>
              </a:rPr>
              <a:t>	return (par1 * par2) + par3; 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882500"/>
            <a:ext cx="10113816" cy="1856076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800" dirty="0">
                <a:latin typeface="+mj-lt"/>
              </a:rPr>
              <a:t>define float </a:t>
            </a:r>
            <a:r>
              <a:rPr lang="en-US" sz="2800" dirty="0" smtClean="0">
                <a:latin typeface="+mj-lt"/>
              </a:rPr>
              <a:t>@</a:t>
            </a:r>
            <a:r>
              <a:rPr lang="en-US" sz="2800" dirty="0" err="1" smtClean="0">
                <a:latin typeface="+mj-lt"/>
              </a:rPr>
              <a:t>myF</a:t>
            </a:r>
            <a:r>
              <a:rPr lang="en-US" sz="2800" dirty="0" smtClean="0">
                <a:latin typeface="+mj-lt"/>
              </a:rPr>
              <a:t>(float %par1, </a:t>
            </a:r>
            <a:r>
              <a:rPr lang="en-US" sz="2800" dirty="0">
                <a:latin typeface="+mj-lt"/>
              </a:rPr>
              <a:t>float </a:t>
            </a:r>
            <a:r>
              <a:rPr lang="en-US" sz="2800" dirty="0" smtClean="0">
                <a:latin typeface="+mj-lt"/>
              </a:rPr>
              <a:t>%par2, </a:t>
            </a:r>
            <a:r>
              <a:rPr lang="en-US" sz="2800" dirty="0">
                <a:latin typeface="+mj-lt"/>
              </a:rPr>
              <a:t>float </a:t>
            </a:r>
            <a:r>
              <a:rPr lang="en-US" sz="2800" dirty="0" smtClean="0">
                <a:latin typeface="+mj-lt"/>
              </a:rPr>
              <a:t>%par3) {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	%</a:t>
            </a:r>
            <a:r>
              <a:rPr lang="en-US" sz="2800" dirty="0">
                <a:latin typeface="+mj-lt"/>
              </a:rPr>
              <a:t>1 = </a:t>
            </a:r>
            <a:r>
              <a:rPr lang="en-US" sz="2800" dirty="0" err="1">
                <a:latin typeface="+mj-lt"/>
              </a:rPr>
              <a:t>fmul</a:t>
            </a:r>
            <a:r>
              <a:rPr lang="en-US" sz="2800" dirty="0">
                <a:latin typeface="+mj-lt"/>
              </a:rPr>
              <a:t> float </a:t>
            </a:r>
            <a:r>
              <a:rPr lang="en-US" sz="2800" dirty="0" smtClean="0">
                <a:latin typeface="+mj-lt"/>
              </a:rPr>
              <a:t>%par1, %par2 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	%</a:t>
            </a:r>
            <a:r>
              <a:rPr lang="en-US" sz="2800" dirty="0">
                <a:latin typeface="+mj-lt"/>
              </a:rPr>
              <a:t>2 = </a:t>
            </a:r>
            <a:r>
              <a:rPr lang="en-US" sz="2800" dirty="0" err="1">
                <a:latin typeface="+mj-lt"/>
              </a:rPr>
              <a:t>fadd</a:t>
            </a:r>
            <a:r>
              <a:rPr lang="en-US" sz="2800" dirty="0">
                <a:latin typeface="+mj-lt"/>
              </a:rPr>
              <a:t> float %1, </a:t>
            </a:r>
            <a:r>
              <a:rPr lang="en-US" sz="2800" dirty="0" smtClean="0">
                <a:latin typeface="+mj-lt"/>
              </a:rPr>
              <a:t>%par3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 </a:t>
            </a:r>
            <a:r>
              <a:rPr lang="en-US" sz="2800" dirty="0">
                <a:latin typeface="+mj-lt"/>
              </a:rPr>
              <a:t>float %</a:t>
            </a:r>
            <a:r>
              <a:rPr lang="en-US" sz="2800" dirty="0" smtClean="0">
                <a:latin typeface="+mj-lt"/>
              </a:rPr>
              <a:t>2 }</a:t>
            </a:r>
            <a:endParaRPr lang="en-US" sz="2800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854361"/>
            <a:ext cx="10113816" cy="184691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800" dirty="0">
                <a:latin typeface="+mj-lt"/>
              </a:rPr>
              <a:t>define float </a:t>
            </a:r>
            <a:r>
              <a:rPr lang="en-US" sz="2800" dirty="0" smtClean="0">
                <a:latin typeface="+mj-lt"/>
              </a:rPr>
              <a:t>@</a:t>
            </a:r>
            <a:r>
              <a:rPr lang="en-US" sz="2800" dirty="0" err="1" smtClean="0">
                <a:latin typeface="+mj-lt"/>
              </a:rPr>
              <a:t>myF</a:t>
            </a:r>
            <a:r>
              <a:rPr lang="en-US" sz="2800" dirty="0" smtClean="0">
                <a:latin typeface="+mj-lt"/>
              </a:rPr>
              <a:t>(float %par1, </a:t>
            </a:r>
            <a:r>
              <a:rPr lang="en-US" sz="2800" dirty="0">
                <a:latin typeface="+mj-lt"/>
              </a:rPr>
              <a:t>float </a:t>
            </a:r>
            <a:r>
              <a:rPr lang="en-US" sz="2800" dirty="0" smtClean="0">
                <a:latin typeface="+mj-lt"/>
              </a:rPr>
              <a:t>%par2, </a:t>
            </a:r>
            <a:r>
              <a:rPr lang="en-US" sz="2800" dirty="0">
                <a:latin typeface="+mj-lt"/>
              </a:rPr>
              <a:t>float </a:t>
            </a:r>
            <a:r>
              <a:rPr lang="en-US" sz="2800" dirty="0" smtClean="0">
                <a:latin typeface="+mj-lt"/>
              </a:rPr>
              <a:t>%par3) {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	%</a:t>
            </a:r>
            <a:r>
              <a:rPr lang="en-US" sz="2800" dirty="0">
                <a:latin typeface="+mj-lt"/>
              </a:rPr>
              <a:t>1 = </a:t>
            </a:r>
            <a:r>
              <a:rPr lang="en-US" sz="2800" dirty="0" err="1">
                <a:latin typeface="+mj-lt"/>
              </a:rPr>
              <a:t>fmul</a:t>
            </a:r>
            <a:r>
              <a:rPr lang="en-US" sz="2800" dirty="0">
                <a:latin typeface="+mj-lt"/>
              </a:rPr>
              <a:t> float </a:t>
            </a:r>
            <a:r>
              <a:rPr lang="en-US" sz="2800" dirty="0" smtClean="0">
                <a:latin typeface="+mj-lt"/>
              </a:rPr>
              <a:t>%par1, %par2 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j-lt"/>
              </a:rPr>
              <a:t>	%1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fadd</a:t>
            </a:r>
            <a:r>
              <a:rPr lang="en-US" sz="2800" dirty="0">
                <a:latin typeface="+mj-lt"/>
              </a:rPr>
              <a:t> float %1, </a:t>
            </a:r>
            <a:r>
              <a:rPr lang="en-US" sz="2800" dirty="0" smtClean="0">
                <a:latin typeface="+mj-lt"/>
              </a:rPr>
              <a:t>%par3</a:t>
            </a:r>
          </a:p>
          <a:p>
            <a:pPr marL="457200" lvl="1" indent="0">
              <a:buNone/>
            </a:pPr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 </a:t>
            </a:r>
            <a:r>
              <a:rPr lang="en-US" sz="2800" dirty="0">
                <a:latin typeface="+mj-lt"/>
              </a:rPr>
              <a:t>float </a:t>
            </a:r>
            <a:r>
              <a:rPr lang="en-US" sz="2800" dirty="0" smtClean="0">
                <a:latin typeface="+mj-lt"/>
              </a:rPr>
              <a:t>%1 }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 rot="20171768">
            <a:off x="3976215" y="3355535"/>
            <a:ext cx="2536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NOT SSA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4781" y="5907579"/>
            <a:ext cx="1237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SSA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30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SSA and not SSA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CATs applied to SSA-based code are faster!</a:t>
            </a:r>
          </a:p>
          <a:p>
            <a:pPr lvl="1"/>
            <a:r>
              <a:rPr lang="en-US" sz="2800" dirty="0" smtClean="0"/>
              <a:t>Old compilers aren’t SSA-based</a:t>
            </a:r>
          </a:p>
          <a:p>
            <a:pPr lvl="1"/>
            <a:r>
              <a:rPr lang="en-US" sz="2800" dirty="0" smtClean="0"/>
              <a:t>Transforming IR in its SSA-form takes time</a:t>
            </a:r>
          </a:p>
          <a:p>
            <a:pPr lvl="1"/>
            <a:endParaRPr lang="en-US" sz="2800" dirty="0" smtClean="0"/>
          </a:p>
          <a:p>
            <a:pPr lvl="1"/>
            <a:endParaRPr lang="en-US" dirty="0" smtClean="0"/>
          </a:p>
          <a:p>
            <a:r>
              <a:rPr lang="en-US" sz="3200" dirty="0" smtClean="0"/>
              <a:t>When designing your CAT, think carefully about SSA</a:t>
            </a:r>
          </a:p>
          <a:p>
            <a:pPr lvl="1"/>
            <a:r>
              <a:rPr lang="en-US" sz="2800" dirty="0" smtClean="0"/>
              <a:t>Take advantage of its properties</a:t>
            </a:r>
          </a:p>
        </p:txBody>
      </p:sp>
    </p:spTree>
    <p:extLst>
      <p:ext uri="{BB962C8B-B14F-4D97-AF65-F5344CB8AC3E}">
        <p14:creationId xmlns:p14="http://schemas.microsoft.com/office/powerpoint/2010/main" val="181744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latin typeface="+mj-lt"/>
              </a:rPr>
              <a:t>c</a:t>
            </a:r>
            <a:r>
              <a:rPr lang="en-US" sz="3200" dirty="0" smtClean="0">
                <a:latin typeface="+mj-lt"/>
              </a:rPr>
              <a:t>lang </a:t>
            </a:r>
            <a:r>
              <a:rPr lang="en-US" sz="3200" dirty="0" smtClean="0"/>
              <a:t>to compile/optimize/generate LLVM IR code</a:t>
            </a:r>
          </a:p>
          <a:p>
            <a:pPr lvl="1"/>
            <a:r>
              <a:rPr lang="en-US" sz="2800" dirty="0" smtClean="0"/>
              <a:t>To generate binaries from source code/IR code</a:t>
            </a:r>
          </a:p>
          <a:p>
            <a:pPr lvl="1"/>
            <a:r>
              <a:rPr lang="en-US" sz="2800" dirty="0" smtClean="0"/>
              <a:t>Check </a:t>
            </a:r>
            <a:r>
              <a:rPr lang="en-US" sz="2800" dirty="0" err="1" smtClean="0"/>
              <a:t>Makefile</a:t>
            </a:r>
            <a:r>
              <a:rPr lang="en-US" sz="2800" dirty="0" smtClean="0"/>
              <a:t> you have in LLVM.tar.bz2</a:t>
            </a:r>
          </a:p>
          <a:p>
            <a:pPr lvl="1"/>
            <a:endParaRPr lang="en-US" dirty="0" smtClean="0">
              <a:latin typeface="+mj-lt"/>
            </a:endParaRPr>
          </a:p>
          <a:p>
            <a:r>
              <a:rPr lang="en-US" sz="3200" dirty="0" err="1" smtClean="0">
                <a:latin typeface="+mj-lt"/>
              </a:rPr>
              <a:t>lli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smtClean="0"/>
              <a:t>to execute (interpret/JIT) LLVM IR code</a:t>
            </a:r>
          </a:p>
          <a:p>
            <a:pPr marL="457200" lvl="3" indent="0">
              <a:spcBef>
                <a:spcPts val="1000"/>
              </a:spcBef>
              <a:buNone/>
            </a:pPr>
            <a:r>
              <a:rPr lang="en-US" sz="2800" dirty="0" err="1">
                <a:latin typeface="+mj-lt"/>
              </a:rPr>
              <a:t>lli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FILE.bc</a:t>
            </a:r>
            <a:endParaRPr lang="en-US" sz="2800" dirty="0">
              <a:latin typeface="+mj-lt"/>
            </a:endParaRPr>
          </a:p>
          <a:p>
            <a:endParaRPr lang="en-US" sz="3200" dirty="0"/>
          </a:p>
          <a:p>
            <a:r>
              <a:rPr lang="en-US" sz="3200" dirty="0" err="1">
                <a:latin typeface="+mj-lt"/>
              </a:rPr>
              <a:t>l</a:t>
            </a:r>
            <a:r>
              <a:rPr lang="en-US" sz="3200" dirty="0" err="1" smtClean="0">
                <a:latin typeface="+mj-lt"/>
              </a:rPr>
              <a:t>lc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smtClean="0"/>
              <a:t>to generate assembly from LLVM IR code</a:t>
            </a:r>
          </a:p>
          <a:p>
            <a:pPr marL="457200" lvl="1" indent="0">
              <a:buNone/>
            </a:pPr>
            <a:r>
              <a:rPr lang="en-US" sz="2800" dirty="0" err="1" smtClean="0">
                <a:latin typeface="+mj-lt"/>
              </a:rPr>
              <a:t>llc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FILE.bc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777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>
                <a:latin typeface="+mj-lt"/>
              </a:rPr>
              <a:t>opt</a:t>
            </a:r>
            <a:r>
              <a:rPr lang="en-US" sz="3200" dirty="0" smtClean="0"/>
              <a:t> to analyze/transform LLVM IR code</a:t>
            </a:r>
          </a:p>
          <a:p>
            <a:pPr lvl="1"/>
            <a:r>
              <a:rPr lang="en-US" sz="2800" dirty="0" smtClean="0"/>
              <a:t>Read LLVM IR file</a:t>
            </a:r>
          </a:p>
          <a:p>
            <a:pPr lvl="1"/>
            <a:r>
              <a:rPr lang="en-US" sz="2800" dirty="0" smtClean="0"/>
              <a:t>Load external passes</a:t>
            </a:r>
          </a:p>
          <a:p>
            <a:pPr lvl="1"/>
            <a:r>
              <a:rPr lang="en-US" sz="2800" dirty="0" smtClean="0"/>
              <a:t>Run specified passes</a:t>
            </a:r>
          </a:p>
          <a:p>
            <a:pPr lvl="1"/>
            <a:r>
              <a:rPr lang="en-US" sz="2800" dirty="0" smtClean="0"/>
              <a:t>Respect pass order you specify as input</a:t>
            </a:r>
          </a:p>
          <a:p>
            <a:pPr lvl="2"/>
            <a:r>
              <a:rPr lang="en-US" dirty="0" smtClean="0">
                <a:latin typeface="+mj-lt"/>
              </a:rPr>
              <a:t>opt -pass1 -pass2 </a:t>
            </a:r>
            <a:r>
              <a:rPr lang="en-US" dirty="0" err="1" smtClean="0">
                <a:latin typeface="+mj-lt"/>
              </a:rPr>
              <a:t>FILE.ll</a:t>
            </a:r>
            <a:endParaRPr lang="en-US" dirty="0" smtClean="0">
              <a:latin typeface="+mj-lt"/>
            </a:endParaRPr>
          </a:p>
          <a:p>
            <a:pPr lvl="1"/>
            <a:r>
              <a:rPr lang="en-US" sz="2800" dirty="0" smtClean="0"/>
              <a:t>Optionally generate transformed IR</a:t>
            </a:r>
          </a:p>
          <a:p>
            <a:r>
              <a:rPr lang="en-US" sz="3200" dirty="0" smtClean="0"/>
              <a:t>Useful passes</a:t>
            </a:r>
          </a:p>
          <a:p>
            <a:pPr lvl="1"/>
            <a:r>
              <a:rPr lang="en-US" dirty="0">
                <a:latin typeface="+mj-lt"/>
              </a:rPr>
              <a:t>o</a:t>
            </a:r>
            <a:r>
              <a:rPr lang="en-US" dirty="0" smtClean="0">
                <a:latin typeface="+mj-lt"/>
              </a:rPr>
              <a:t>pt -view-</a:t>
            </a:r>
            <a:r>
              <a:rPr lang="en-US" dirty="0" err="1" smtClean="0">
                <a:latin typeface="+mj-lt"/>
              </a:rPr>
              <a:t>cfg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FILE.ll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opt -view-</a:t>
            </a:r>
            <a:r>
              <a:rPr lang="en-US" dirty="0" err="1" smtClean="0">
                <a:latin typeface="+mj-lt"/>
              </a:rPr>
              <a:t>dom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FILE.ll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opt -help</a:t>
            </a:r>
          </a:p>
        </p:txBody>
      </p:sp>
    </p:spTree>
    <p:extLst>
      <p:ext uri="{BB962C8B-B14F-4D97-AF65-F5344CB8AC3E}">
        <p14:creationId xmlns:p14="http://schemas.microsoft.com/office/powerpoint/2010/main" val="334287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705" y="764771"/>
            <a:ext cx="11535295" cy="56719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Problems with Canvas?</a:t>
            </a:r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smtClean="0"/>
              <a:t>Problems with slides?</a:t>
            </a:r>
          </a:p>
          <a:p>
            <a:pPr marL="0" indent="0" algn="ctr">
              <a:buNone/>
            </a:pPr>
            <a:r>
              <a:rPr lang="en-US" sz="4000" dirty="0" smtClean="0"/>
              <a:t> </a:t>
            </a:r>
          </a:p>
          <a:p>
            <a:pPr marL="0" indent="0" algn="ctr">
              <a:buNone/>
            </a:pPr>
            <a:r>
              <a:rPr lang="en-US" sz="4000" dirty="0" smtClean="0"/>
              <a:t>Any problems?</a:t>
            </a:r>
          </a:p>
          <a:p>
            <a:pPr marL="0" indent="0" algn="ctr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err="1" smtClean="0"/>
              <a:t>Makefile</a:t>
            </a:r>
            <a:r>
              <a:rPr lang="en-US" sz="4000" dirty="0" smtClean="0"/>
              <a:t> tutorial: </a:t>
            </a:r>
            <a:r>
              <a:rPr lang="en-US" sz="3200" dirty="0"/>
              <a:t>http://</a:t>
            </a:r>
            <a:r>
              <a:rPr lang="en-US" sz="3200" dirty="0" err="1" smtClean="0"/>
              <a:t>www.cs.colby.edu</a:t>
            </a:r>
            <a:r>
              <a:rPr lang="en-US" sz="3200" dirty="0" smtClean="0"/>
              <a:t>/</a:t>
            </a:r>
            <a:r>
              <a:rPr lang="en-US" sz="3200" dirty="0" err="1" smtClean="0"/>
              <a:t>maxwell</a:t>
            </a:r>
            <a:r>
              <a:rPr lang="en-US" sz="3200" dirty="0" smtClean="0"/>
              <a:t>/courses/tutorials/</a:t>
            </a:r>
            <a:r>
              <a:rPr lang="en-US" sz="3200" dirty="0" err="1" smtClean="0"/>
              <a:t>maketutor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4164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986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LLVM is an industrial-strength compiler</a:t>
            </a:r>
            <a:br>
              <a:rPr lang="en-US" sz="3200" dirty="0" smtClean="0"/>
            </a:br>
            <a:r>
              <a:rPr lang="en-US" sz="3200" dirty="0" smtClean="0"/>
              <a:t>also used in academia</a:t>
            </a:r>
          </a:p>
          <a:p>
            <a:pPr lvl="1"/>
            <a:r>
              <a:rPr lang="en-US" sz="2800" dirty="0" smtClean="0"/>
              <a:t>Very hard to know in detail every component</a:t>
            </a:r>
          </a:p>
          <a:p>
            <a:pPr lvl="1"/>
            <a:r>
              <a:rPr lang="en-US" sz="2800" dirty="0" smtClean="0"/>
              <a:t>Focus on what’s important to your goal</a:t>
            </a:r>
          </a:p>
          <a:p>
            <a:pPr lvl="1"/>
            <a:r>
              <a:rPr lang="en-US" sz="2800" dirty="0" smtClean="0"/>
              <a:t>Become a ninja at jumping around the documentation</a:t>
            </a:r>
            <a:br>
              <a:rPr lang="en-US" sz="2800" dirty="0" smtClean="0"/>
            </a:br>
            <a:endParaRPr lang="en-US" dirty="0" smtClean="0"/>
          </a:p>
          <a:p>
            <a:r>
              <a:rPr lang="en-US" sz="3200" dirty="0" smtClean="0"/>
              <a:t>It’s well organized, documented</a:t>
            </a:r>
            <a:br>
              <a:rPr lang="en-US" sz="3200" dirty="0" smtClean="0"/>
            </a:br>
            <a:r>
              <a:rPr lang="en-US" sz="3200" dirty="0" smtClean="0"/>
              <a:t>with a large community behind it</a:t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200" dirty="0" smtClean="0"/>
              <a:t>Basic C++ skills are required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7492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LLVM includes A LOT of passes</a:t>
            </a:r>
          </a:p>
          <a:p>
            <a:pPr lvl="1"/>
            <a:r>
              <a:rPr lang="en-US" sz="2800" dirty="0" smtClean="0"/>
              <a:t>Analyses</a:t>
            </a:r>
          </a:p>
          <a:p>
            <a:pPr lvl="1"/>
            <a:r>
              <a:rPr lang="en-US" sz="2800" dirty="0" smtClean="0"/>
              <a:t>Transformations</a:t>
            </a:r>
          </a:p>
          <a:p>
            <a:pPr lvl="1"/>
            <a:r>
              <a:rPr lang="en-US" sz="2800" dirty="0" smtClean="0"/>
              <a:t>Normalization</a:t>
            </a:r>
            <a:endParaRPr lang="en-US" dirty="0" smtClean="0"/>
          </a:p>
          <a:p>
            <a:r>
              <a:rPr lang="en-US" sz="3200" dirty="0" smtClean="0"/>
              <a:t>Take advantage of existing code</a:t>
            </a:r>
          </a:p>
          <a:p>
            <a:r>
              <a:rPr lang="en-US" sz="3200" dirty="0" smtClean="0"/>
              <a:t>Try </a:t>
            </a:r>
            <a:r>
              <a:rPr lang="en-US" sz="3200" dirty="0" err="1">
                <a:latin typeface="+mj-lt"/>
              </a:rPr>
              <a:t>llc</a:t>
            </a:r>
            <a:r>
              <a:rPr lang="en-US" sz="3200" dirty="0">
                <a:latin typeface="+mj-lt"/>
              </a:rPr>
              <a:t> -march=</a:t>
            </a:r>
            <a:r>
              <a:rPr lang="en-US" sz="3200" dirty="0" err="1">
                <a:latin typeface="+mj-lt"/>
              </a:rPr>
              <a:t>cpp</a:t>
            </a:r>
            <a:r>
              <a:rPr lang="en-US" sz="3200" dirty="0">
                <a:latin typeface="+mj-lt"/>
              </a:rPr>
              <a:t> &lt;</a:t>
            </a:r>
            <a:r>
              <a:rPr lang="en-US" sz="3200" dirty="0" err="1">
                <a:latin typeface="+mj-lt"/>
              </a:rPr>
              <a:t>bitcode</a:t>
            </a:r>
            <a:r>
              <a:rPr lang="en-US" sz="3200" dirty="0">
                <a:latin typeface="+mj-lt"/>
              </a:rPr>
              <a:t>&gt;.</a:t>
            </a:r>
            <a:r>
              <a:rPr lang="en-US" sz="3200" dirty="0" err="1">
                <a:latin typeface="+mj-lt"/>
              </a:rPr>
              <a:t>bc</a:t>
            </a:r>
            <a:r>
              <a:rPr lang="en-US" sz="3200" dirty="0">
                <a:latin typeface="+mj-lt"/>
              </a:rPr>
              <a:t> -o </a:t>
            </a:r>
            <a:r>
              <a:rPr lang="en-US" sz="3200" dirty="0" smtClean="0">
                <a:latin typeface="+mj-lt"/>
              </a:rPr>
              <a:t>APIs.cpp</a:t>
            </a:r>
            <a:endParaRPr lang="en-US" dirty="0" smtClean="0">
              <a:latin typeface="+mj-lt"/>
            </a:endParaRPr>
          </a:p>
          <a:p>
            <a:r>
              <a:rPr lang="en-US" sz="3200" dirty="0" smtClean="0"/>
              <a:t>I have </a:t>
            </a:r>
            <a:r>
              <a:rPr lang="en-US" sz="3200" smtClean="0"/>
              <a:t>a pointer </a:t>
            </a:r>
            <a:r>
              <a:rPr lang="en-US" sz="3200" dirty="0" smtClean="0"/>
              <a:t>to something. What is it?</a:t>
            </a:r>
          </a:p>
          <a:p>
            <a:pPr marL="457200" lvl="1" indent="0">
              <a:buNone/>
            </a:pPr>
            <a:r>
              <a:rPr lang="en-US" dirty="0" err="1" smtClean="0"/>
              <a:t>getName</a:t>
            </a:r>
            <a:r>
              <a:rPr lang="en-US" dirty="0" smtClean="0"/>
              <a:t>() works on most things</a:t>
            </a:r>
          </a:p>
          <a:p>
            <a:pPr marL="457200" lvl="1" indent="0">
              <a:buNone/>
            </a:pPr>
            <a:r>
              <a:rPr lang="en-US" dirty="0" smtClean="0"/>
              <a:t>errs() &lt;&lt; </a:t>
            </a:r>
            <a:r>
              <a:rPr lang="en-US" dirty="0" err="1" smtClean="0"/>
              <a:t>TheThingYouDon’tKnow</a:t>
            </a:r>
            <a:r>
              <a:rPr lang="en-US" dirty="0" smtClean="0"/>
              <a:t> 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0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Introduction to LLVM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 smtClean="0"/>
              <a:t>CAT steps</a:t>
            </a:r>
          </a:p>
          <a:p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Hacking LLVM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162" y="1576388"/>
            <a:ext cx="1726984" cy="17269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165" y="3249441"/>
            <a:ext cx="1503706" cy="15037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055" y="5091546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analysis and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Code normalization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Analysis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Transformation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34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example: loop hoisting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76746" y="2431473"/>
            <a:ext cx="3418609" cy="26912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+mj-lt"/>
              </a:rPr>
              <a:t>Do {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 Work(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varX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);</a:t>
            </a:r>
          </a:p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varY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varZ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+ 1;</a:t>
            </a:r>
          </a:p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varX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++;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j-lt"/>
              </a:rPr>
              <a:t>} while (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varX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&lt; 100);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166264" y="2431473"/>
            <a:ext cx="3418609" cy="26912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+mj-lt"/>
              </a:rPr>
              <a:t>varY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=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varZ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+ 1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j-lt"/>
              </a:rPr>
              <a:t>Do {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 Work(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varX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);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varX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++;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j-lt"/>
              </a:rPr>
              <a:t>} while (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varX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&lt; 100);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901912" y="2899064"/>
            <a:ext cx="1757795" cy="1756064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Loop hoisting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49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example: loop hoisting (2)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662553" y="2431473"/>
            <a:ext cx="3418609" cy="26912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+mj-lt"/>
              </a:rPr>
              <a:t>while (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varX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&lt; 100) {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 Work(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varX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);</a:t>
            </a:r>
          </a:p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varY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varZ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+ 1;</a:t>
            </a:r>
          </a:p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varX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++;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j-lt"/>
              </a:rPr>
              <a:t>} 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76746" y="2431473"/>
            <a:ext cx="3418609" cy="26912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+mj-lt"/>
              </a:rPr>
              <a:t>Do {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 Work(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varX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);</a:t>
            </a:r>
          </a:p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varY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varZ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+ 1;</a:t>
            </a:r>
          </a:p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varX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++;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+mj-lt"/>
              </a:rPr>
              <a:t>} while (</a:t>
            </a:r>
            <a:r>
              <a:rPr lang="en-US" sz="2800" dirty="0" err="1" smtClean="0">
                <a:solidFill>
                  <a:schemeClr val="tx1"/>
                </a:solidFill>
                <a:latin typeface="+mj-lt"/>
              </a:rPr>
              <a:t>varX</a:t>
            </a:r>
            <a:r>
              <a:rPr lang="en-US" sz="2800" dirty="0" smtClean="0">
                <a:solidFill>
                  <a:schemeClr val="tx1"/>
                </a:solidFill>
                <a:latin typeface="+mj-lt"/>
              </a:rPr>
              <a:t> &lt; 100);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87489" y="5257944"/>
            <a:ext cx="2277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And now?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42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What: loop normalization pass</a:t>
            </a:r>
          </a:p>
          <a:p>
            <a:endParaRPr lang="en-US" sz="3200" dirty="0" smtClean="0"/>
          </a:p>
          <a:p>
            <a:r>
              <a:rPr lang="en-US" sz="3200" dirty="0" smtClean="0"/>
              <a:t>When: before running loop hoisting	</a:t>
            </a:r>
          </a:p>
          <a:p>
            <a:pPr marL="457200" lvl="1" indent="0">
              <a:buNone/>
            </a:pPr>
            <a:r>
              <a:rPr lang="en-US" sz="2800" dirty="0" smtClean="0"/>
              <a:t>Declare a dependence to your pass manager</a:t>
            </a:r>
          </a:p>
          <a:p>
            <a:pPr lvl="1"/>
            <a:endParaRPr lang="en-US" dirty="0" smtClean="0"/>
          </a:p>
          <a:p>
            <a:r>
              <a:rPr lang="en-US" sz="3200" dirty="0" smtClean="0"/>
              <a:t>Advantages? </a:t>
            </a:r>
          </a:p>
          <a:p>
            <a:endParaRPr lang="en-US" dirty="0" smtClean="0"/>
          </a:p>
          <a:p>
            <a:r>
              <a:rPr lang="en-US" sz="3200" dirty="0" smtClean="0"/>
              <a:t>Disadvantages?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310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Understand the problem</a:t>
            </a:r>
          </a:p>
          <a:p>
            <a:r>
              <a:rPr lang="en-US" dirty="0" smtClean="0"/>
              <a:t>Create representative code examples you expect to optimize</a:t>
            </a:r>
          </a:p>
          <a:p>
            <a:r>
              <a:rPr lang="en-US" dirty="0" smtClean="0"/>
              <a:t>Optimize them by hand to test the best benefits of your optimization</a:t>
            </a:r>
          </a:p>
          <a:p>
            <a:r>
              <a:rPr lang="en-US" dirty="0" smtClean="0"/>
              <a:t>Identify the common case</a:t>
            </a:r>
          </a:p>
          <a:p>
            <a:r>
              <a:rPr lang="en-US" dirty="0" smtClean="0"/>
              <a:t>Define the 	normalized input code</a:t>
            </a:r>
          </a:p>
          <a:p>
            <a:r>
              <a:rPr lang="en-US" dirty="0" smtClean="0"/>
              <a:t>Define the information you need to make your transformation safe</a:t>
            </a:r>
          </a:p>
          <a:p>
            <a:r>
              <a:rPr lang="en-US" dirty="0" smtClean="0"/>
              <a:t>Design the analyses to automatically generate this information</a:t>
            </a:r>
          </a:p>
          <a:p>
            <a:r>
              <a:rPr lang="en-US" dirty="0" smtClean="0"/>
              <a:t>Design the transformation</a:t>
            </a:r>
          </a:p>
          <a:p>
            <a:r>
              <a:rPr lang="en-US" dirty="0" smtClean="0"/>
              <a:t>Test, test,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83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Improve your CAT by better handling your common cases</a:t>
            </a:r>
          </a:p>
          <a:p>
            <a:endParaRPr lang="en-US" sz="3200" dirty="0" smtClean="0"/>
          </a:p>
          <a:p>
            <a:r>
              <a:rPr lang="en-US" sz="3200" dirty="0" smtClean="0"/>
              <a:t>Improve your CAT by improving the normalization passes</a:t>
            </a:r>
          </a:p>
          <a:p>
            <a:endParaRPr lang="en-US" sz="3200" dirty="0" smtClean="0"/>
          </a:p>
          <a:p>
            <a:r>
              <a:rPr lang="en-US" sz="3200" dirty="0" smtClean="0"/>
              <a:t>Handle corner cases</a:t>
            </a:r>
          </a:p>
          <a:p>
            <a:pPr marL="457200" lvl="1" indent="0">
              <a:buNone/>
            </a:pPr>
            <a:r>
              <a:rPr lang="en-US" sz="2800" dirty="0" smtClean="0"/>
              <a:t>Before we just simply ignored them (i.e., no transformation)</a:t>
            </a:r>
          </a:p>
        </p:txBody>
      </p:sp>
    </p:spTree>
    <p:extLst>
      <p:ext uri="{BB962C8B-B14F-4D97-AF65-F5344CB8AC3E}">
        <p14:creationId xmlns:p14="http://schemas.microsoft.com/office/powerpoint/2010/main" val="420542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30840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Let’s start hacking LLVM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4886" y="1197429"/>
            <a:ext cx="100366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As Linus Torvalds says …</a:t>
            </a:r>
          </a:p>
          <a:p>
            <a:endParaRPr lang="en-US" sz="4000" dirty="0" smtClean="0"/>
          </a:p>
          <a:p>
            <a:r>
              <a:rPr lang="en-US" sz="4000" i="1" dirty="0" smtClean="0"/>
              <a:t>Talk is cheap. Show me the code.</a:t>
            </a:r>
            <a:endParaRPr lang="en-US" sz="40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1" y="4727215"/>
            <a:ext cx="2857500" cy="1600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5418" y="4727215"/>
            <a:ext cx="60300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H0 assignment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(Homework/H0.tar.bz2)</a:t>
            </a:r>
          </a:p>
          <a:p>
            <a:r>
              <a:rPr lang="en-US" sz="2800" dirty="0" smtClean="0"/>
              <a:t>LLVM use examples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(code/LLVM.tar.bz2)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796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Introduction to LLVM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 smtClean="0"/>
              <a:t>CAT steps</a:t>
            </a:r>
          </a:p>
          <a:p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Hacking LLVM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162" y="1576388"/>
            <a:ext cx="1726984" cy="17269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165" y="3249441"/>
            <a:ext cx="1503706" cy="15037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055" y="5091546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3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LLVM is a great, hackable compiler for C/C++-like languages</a:t>
            </a:r>
          </a:p>
          <a:p>
            <a:r>
              <a:rPr lang="en-US" dirty="0" smtClean="0"/>
              <a:t>But it’s also</a:t>
            </a:r>
          </a:p>
          <a:p>
            <a:pPr lvl="1"/>
            <a:r>
              <a:rPr lang="en-US" dirty="0" smtClean="0"/>
              <a:t>A JIT</a:t>
            </a:r>
          </a:p>
          <a:p>
            <a:pPr lvl="1"/>
            <a:r>
              <a:rPr lang="en-US" dirty="0" smtClean="0"/>
              <a:t>A compiler for other languages (Java, CIL bytecode, </a:t>
            </a:r>
            <a:r>
              <a:rPr lang="en-US" dirty="0" err="1" smtClean="0"/>
              <a:t>etc</a:t>
            </a:r>
            <a:r>
              <a:rPr lang="en-US" dirty="0" smtClean="0"/>
              <a:t>…)</a:t>
            </a:r>
          </a:p>
          <a:p>
            <a:r>
              <a:rPr lang="en-US" dirty="0" smtClean="0"/>
              <a:t>LLVM is modular and well documented</a:t>
            </a:r>
          </a:p>
          <a:p>
            <a:r>
              <a:rPr lang="en-US" dirty="0" smtClean="0"/>
              <a:t>Started from UIUC</a:t>
            </a:r>
          </a:p>
          <a:p>
            <a:r>
              <a:rPr lang="en-US" dirty="0" smtClean="0"/>
              <a:t>It’s now the </a:t>
            </a:r>
            <a:r>
              <a:rPr lang="en-US" dirty="0" smtClean="0">
                <a:hlinkClick r:id="rId2"/>
              </a:rPr>
              <a:t>research tool of choice</a:t>
            </a:r>
            <a:endParaRPr lang="en-US" dirty="0" smtClean="0"/>
          </a:p>
          <a:p>
            <a:r>
              <a:rPr lang="en-US" dirty="0" smtClean="0"/>
              <a:t>It’s an industrial-strength compiler</a:t>
            </a:r>
          </a:p>
          <a:p>
            <a:pPr marL="457200" lvl="1" indent="0">
              <a:buNone/>
            </a:pPr>
            <a:r>
              <a:rPr lang="en-US" dirty="0" smtClean="0"/>
              <a:t>Apple, AMD, Intel, NVIDIA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816" y="4449979"/>
            <a:ext cx="1726984" cy="17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0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53291" y="2067791"/>
            <a:ext cx="11502736" cy="3834245"/>
          </a:xfrm>
          <a:prstGeom prst="roundRect">
            <a:avLst/>
          </a:prstGeom>
          <a:noFill/>
          <a:ln w="444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common use at 10000 feet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10177" y="2348345"/>
            <a:ext cx="6200819" cy="312143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clang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4946" y="1331738"/>
            <a:ext cx="2091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Source files</a:t>
            </a:r>
            <a:endParaRPr lang="en-US" sz="3200" dirty="0"/>
          </a:p>
        </p:txBody>
      </p:sp>
      <p:cxnSp>
        <p:nvCxnSpPr>
          <p:cNvPr id="7" name="Straight Arrow Connector 6"/>
          <p:cNvCxnSpPr>
            <a:stCxn id="5" idx="2"/>
            <a:endCxn id="4" idx="0"/>
          </p:cNvCxnSpPr>
          <p:nvPr/>
        </p:nvCxnSpPr>
        <p:spPr>
          <a:xfrm>
            <a:off x="5910585" y="1916513"/>
            <a:ext cx="2" cy="43183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11" idx="0"/>
          </p:cNvCxnSpPr>
          <p:nvPr/>
        </p:nvCxnSpPr>
        <p:spPr>
          <a:xfrm flipH="1">
            <a:off x="5910585" y="5469775"/>
            <a:ext cx="2" cy="80345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87625" y="6273225"/>
            <a:ext cx="1245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Binary</a:t>
            </a:r>
            <a:endParaRPr lang="en-US" sz="3200" dirty="0"/>
          </a:p>
        </p:txBody>
      </p:sp>
      <p:sp>
        <p:nvSpPr>
          <p:cNvPr id="18" name="Rounded Rectangle 17"/>
          <p:cNvSpPr/>
          <p:nvPr/>
        </p:nvSpPr>
        <p:spPr>
          <a:xfrm>
            <a:off x="6956224" y="2694008"/>
            <a:ext cx="1682159" cy="9566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Lib/tool 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956223" y="4079122"/>
            <a:ext cx="1682159" cy="9566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Lib/tool 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086160" y="4240052"/>
            <a:ext cx="1682159" cy="9566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Lib/tool</a:t>
            </a:r>
            <a:r>
              <a:rPr lang="is-IS" sz="2800" dirty="0" smtClean="0">
                <a:solidFill>
                  <a:schemeClr val="tx1"/>
                </a:solidFill>
              </a:rPr>
              <a:t>…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285065" y="3938755"/>
            <a:ext cx="1682159" cy="9566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163937" y="4079122"/>
            <a:ext cx="1682159" cy="95665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Lib/tool 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306747" y="2553171"/>
            <a:ext cx="1682159" cy="9566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182787" y="2688470"/>
            <a:ext cx="1682159" cy="95665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Lib/tool 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402050" y="2345177"/>
            <a:ext cx="1682159" cy="9566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Lib/tool</a:t>
            </a:r>
            <a:r>
              <a:rPr lang="is-IS" sz="2800" dirty="0" smtClean="0">
                <a:solidFill>
                  <a:schemeClr val="tx1"/>
                </a:solidFill>
              </a:rPr>
              <a:t>…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14619" y="4079121"/>
            <a:ext cx="1682159" cy="9566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Lib/tool</a:t>
            </a:r>
            <a:r>
              <a:rPr lang="is-IS" sz="2800" dirty="0" smtClean="0">
                <a:solidFill>
                  <a:schemeClr val="tx1"/>
                </a:solidFill>
              </a:rPr>
              <a:t>…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888580" y="3600792"/>
            <a:ext cx="1682159" cy="9566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Lib/tool</a:t>
            </a:r>
            <a:r>
              <a:rPr lang="is-IS" sz="2800" dirty="0" smtClean="0">
                <a:solidFill>
                  <a:schemeClr val="tx1"/>
                </a:solidFill>
              </a:rPr>
              <a:t>…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05608" y="2553170"/>
            <a:ext cx="1682159" cy="9566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Lib/tool</a:t>
            </a:r>
            <a:r>
              <a:rPr lang="is-IS" sz="2800" dirty="0" smtClean="0">
                <a:solidFill>
                  <a:schemeClr val="tx1"/>
                </a:solidFill>
              </a:rPr>
              <a:t>…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388107" y="4708727"/>
            <a:ext cx="1682159" cy="95665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Lib/tool</a:t>
            </a:r>
            <a:r>
              <a:rPr lang="is-IS" sz="2800" dirty="0" smtClean="0">
                <a:solidFill>
                  <a:schemeClr val="tx1"/>
                </a:solidFill>
              </a:rPr>
              <a:t>…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1060" y="5124854"/>
            <a:ext cx="1329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LLVM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93957" y="5385757"/>
            <a:ext cx="2132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We talk </a:t>
            </a:r>
            <a:r>
              <a:rPr lang="en-US" sz="2400" dirty="0" err="1" smtClean="0">
                <a:solidFill>
                  <a:srgbClr val="FF0000"/>
                </a:solidFill>
              </a:rPr>
              <a:t>bitcode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52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5" grpId="0"/>
      <p:bldP spid="11" grpId="0"/>
      <p:bldP spid="18" grpId="0" animBg="1"/>
      <p:bldP spid="20" grpId="0" animBg="1"/>
      <p:bldP spid="21" grpId="0" animBg="1"/>
      <p:bldP spid="22" grpId="0" animBg="1"/>
      <p:bldP spid="19" grpId="0" animBg="1"/>
      <p:bldP spid="23" grpId="0" animBg="1"/>
      <p:bldP spid="17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internals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Each component is composed of pipelines</a:t>
            </a:r>
          </a:p>
          <a:p>
            <a:pPr lvl="1"/>
            <a:r>
              <a:rPr lang="en-US" sz="2800" dirty="0" smtClean="0"/>
              <a:t>Each stage:  reads something as input and</a:t>
            </a:r>
            <a:br>
              <a:rPr lang="en-US" sz="2800" dirty="0" smtClean="0"/>
            </a:br>
            <a:r>
              <a:rPr lang="en-US" sz="2800" dirty="0" smtClean="0"/>
              <a:t>                      generates something as output</a:t>
            </a:r>
          </a:p>
          <a:p>
            <a:pPr lvl="1"/>
            <a:r>
              <a:rPr lang="en-US" sz="2800" dirty="0" smtClean="0"/>
              <a:t>To develop a stage: specify how to transform the input</a:t>
            </a:r>
            <a:br>
              <a:rPr lang="en-US" sz="2800" dirty="0" smtClean="0"/>
            </a:br>
            <a:r>
              <a:rPr lang="en-US" sz="2800" dirty="0" smtClean="0"/>
              <a:t>			        to generate the output</a:t>
            </a:r>
          </a:p>
          <a:p>
            <a:endParaRPr lang="en-US" dirty="0" smtClean="0"/>
          </a:p>
          <a:p>
            <a:r>
              <a:rPr lang="en-US" sz="3200" dirty="0" smtClean="0"/>
              <a:t>Complexity lies in linking stages</a:t>
            </a:r>
          </a:p>
          <a:p>
            <a:endParaRPr lang="en-US" dirty="0" smtClean="0"/>
          </a:p>
          <a:p>
            <a:r>
              <a:rPr lang="en-US" sz="3200" dirty="0" smtClean="0"/>
              <a:t>In this class: we’ll look at concepts/internals of middle-end</a:t>
            </a:r>
          </a:p>
          <a:p>
            <a:pPr marL="457200" lvl="1" indent="0">
              <a:buNone/>
            </a:pPr>
            <a:r>
              <a:rPr lang="en-US" sz="3000" dirty="0" smtClean="0"/>
              <a:t>But some of them are still valid for front-end/back-end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2863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and other compilers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8911"/>
          </a:xfrm>
        </p:spPr>
        <p:txBody>
          <a:bodyPr/>
          <a:lstStyle/>
          <a:p>
            <a:r>
              <a:rPr lang="en-US" dirty="0" smtClean="0"/>
              <a:t>LLVM is designed around it’s IR</a:t>
            </a:r>
          </a:p>
          <a:p>
            <a:pPr lvl="1"/>
            <a:r>
              <a:rPr lang="en-US" dirty="0" smtClean="0"/>
              <a:t>Multiple forms (human readable, </a:t>
            </a:r>
            <a:r>
              <a:rPr lang="en-US" dirty="0" err="1" smtClean="0"/>
              <a:t>bitcode</a:t>
            </a:r>
            <a:r>
              <a:rPr lang="en-US" dirty="0"/>
              <a:t> </a:t>
            </a:r>
            <a:r>
              <a:rPr lang="en-US" dirty="0" smtClean="0"/>
              <a:t>on-disk, in memory)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73733" y="2711413"/>
            <a:ext cx="4111799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Front-end (Clang)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707861" y="2254985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66171" y="3322569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IR</a:t>
            </a:r>
            <a:endParaRPr lang="en-US" sz="32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662104" y="4124249"/>
            <a:ext cx="4111799" cy="56697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Middle-end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706375" y="4744777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454543" y="4980257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IR</a:t>
            </a:r>
            <a:endParaRPr lang="en-US" sz="3200" dirty="0">
              <a:latin typeface="+mj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718003" y="3811191"/>
            <a:ext cx="0" cy="2576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662104" y="5735196"/>
            <a:ext cx="4111799" cy="46806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Back-end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717973" y="5433424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640661" y="6241812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483160" y="6369897"/>
            <a:ext cx="2516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Machine code</a:t>
            </a:r>
            <a:endParaRPr lang="en-US" sz="3200" dirty="0">
              <a:latin typeface="+mj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9706375" y="3231760"/>
            <a:ext cx="11659" cy="263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33207" y="2634493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IR</a:t>
            </a:r>
            <a:endParaRPr lang="en-US" sz="3200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607298" y="3461280"/>
            <a:ext cx="1355481" cy="44606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Pass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273410" y="3113695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69080" y="3893730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607298" y="4964395"/>
            <a:ext cx="1355481" cy="44606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Pass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33207" y="4124249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IR</a:t>
            </a:r>
            <a:endParaRPr lang="en-US" sz="3200" dirty="0">
              <a:latin typeface="+mj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273410" y="4603451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69080" y="5457917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33207" y="5688436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IR</a:t>
            </a:r>
            <a:endParaRPr lang="en-US" sz="3200" dirty="0">
              <a:latin typeface="+mj-lt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273410" y="6167638"/>
            <a:ext cx="11628" cy="3534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047430" y="6228702"/>
            <a:ext cx="463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…</a:t>
            </a:r>
            <a:endParaRPr lang="en-US" sz="32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589101" y="3893730"/>
            <a:ext cx="1625373" cy="97225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Pass manager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2628900" y="2815936"/>
            <a:ext cx="5044833" cy="13083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628900" y="4691219"/>
            <a:ext cx="5033205" cy="19797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21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20" grpId="0" animBg="1"/>
      <p:bldP spid="21" grpId="0"/>
      <p:bldP spid="25" grpId="0"/>
      <p:bldP spid="27" grpId="0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The pass manager orchestrates passes</a:t>
            </a:r>
          </a:p>
          <a:p>
            <a:endParaRPr lang="en-US" sz="3200" dirty="0" smtClean="0"/>
          </a:p>
          <a:p>
            <a:r>
              <a:rPr lang="en-US" sz="3200" dirty="0" smtClean="0"/>
              <a:t>It builds the pipeline of passes in the middle-end</a:t>
            </a:r>
          </a:p>
          <a:p>
            <a:endParaRPr lang="en-US" sz="3200" dirty="0" smtClean="0"/>
          </a:p>
          <a:p>
            <a:r>
              <a:rPr lang="en-US" sz="3200" dirty="0" smtClean="0"/>
              <a:t>The pipeline is created by respecting the dependences</a:t>
            </a:r>
            <a:br>
              <a:rPr lang="en-US" sz="3200" dirty="0" smtClean="0"/>
            </a:br>
            <a:r>
              <a:rPr lang="en-US" sz="3200" dirty="0" smtClean="0"/>
              <a:t>declared by each pass</a:t>
            </a:r>
          </a:p>
          <a:p>
            <a:pPr marL="457200" lvl="1" indent="0">
              <a:buNone/>
            </a:pPr>
            <a:r>
              <a:rPr lang="en-US" sz="2800" dirty="0" smtClean="0"/>
              <a:t>Pass X depends on Y</a:t>
            </a:r>
            <a:br>
              <a:rPr lang="en-US" sz="2800" dirty="0" smtClean="0"/>
            </a:br>
            <a:r>
              <a:rPr lang="en-US" sz="2800" dirty="0" err="1" smtClean="0"/>
              <a:t>Y</a:t>
            </a:r>
            <a:r>
              <a:rPr lang="en-US" sz="2800" dirty="0" smtClean="0"/>
              <a:t> will be invoked before 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4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71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Use the “smallest” one for your CAT</a:t>
            </a:r>
          </a:p>
          <a:p>
            <a:r>
              <a:rPr lang="en-US" sz="3200" dirty="0" err="1" smtClean="0"/>
              <a:t>CallGraphSCCPass</a:t>
            </a:r>
            <a:endParaRPr lang="en-US" sz="3200" dirty="0" smtClean="0"/>
          </a:p>
          <a:p>
            <a:r>
              <a:rPr lang="en-US" sz="3200" dirty="0" err="1" smtClean="0"/>
              <a:t>ModulePass</a:t>
            </a:r>
            <a:endParaRPr lang="en-US" sz="3200" dirty="0" smtClean="0"/>
          </a:p>
          <a:p>
            <a:pPr lvl="1"/>
            <a:r>
              <a:rPr lang="en-US" sz="2800" dirty="0" err="1" smtClean="0"/>
              <a:t>ImmutablePass</a:t>
            </a:r>
            <a:endParaRPr lang="en-US" sz="2800" dirty="0" smtClean="0"/>
          </a:p>
          <a:p>
            <a:r>
              <a:rPr lang="en-US" sz="3200" dirty="0" err="1" smtClean="0"/>
              <a:t>FunctionPass</a:t>
            </a:r>
            <a:endParaRPr lang="en-US" sz="3200" dirty="0" smtClean="0"/>
          </a:p>
          <a:p>
            <a:r>
              <a:rPr lang="en-US" sz="3200" dirty="0" err="1" smtClean="0"/>
              <a:t>LoopPass</a:t>
            </a:r>
            <a:endParaRPr lang="en-US" sz="3200" dirty="0" smtClean="0"/>
          </a:p>
          <a:p>
            <a:r>
              <a:rPr lang="en-US" sz="3200" dirty="0" err="1" smtClean="0"/>
              <a:t>BasicBlockPass</a:t>
            </a:r>
            <a:endParaRPr lang="en-US" sz="3200" dirty="0"/>
          </a:p>
        </p:txBody>
      </p:sp>
      <p:sp>
        <p:nvSpPr>
          <p:cNvPr id="4" name="Oval 3"/>
          <p:cNvSpPr/>
          <p:nvPr/>
        </p:nvSpPr>
        <p:spPr>
          <a:xfrm>
            <a:off x="5943600" y="2503715"/>
            <a:ext cx="4789715" cy="533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044543" y="5399315"/>
            <a:ext cx="903514" cy="25037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4" idx="2"/>
            <a:endCxn id="5" idx="2"/>
          </p:cNvCxnSpPr>
          <p:nvPr/>
        </p:nvCxnSpPr>
        <p:spPr>
          <a:xfrm>
            <a:off x="5943600" y="2770415"/>
            <a:ext cx="2100943" cy="275408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6"/>
          </p:cNvCxnSpPr>
          <p:nvPr/>
        </p:nvCxnSpPr>
        <p:spPr>
          <a:xfrm flipH="1">
            <a:off x="8948057" y="2770415"/>
            <a:ext cx="1785258" cy="280307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40328" y="4042858"/>
            <a:ext cx="3564082" cy="509154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3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7 L -0.00195 -0.14931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412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882</Words>
  <Application>Microsoft Macintosh PowerPoint</Application>
  <PresentationFormat>Widescreen</PresentationFormat>
  <Paragraphs>272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Calibri Light</vt:lpstr>
      <vt:lpstr>Arial</vt:lpstr>
      <vt:lpstr>Office Theme</vt:lpstr>
      <vt:lpstr>                           LLVM</vt:lpstr>
      <vt:lpstr>PowerPoint Presentation</vt:lpstr>
      <vt:lpstr>Outline</vt:lpstr>
      <vt:lpstr>LLVM</vt:lpstr>
      <vt:lpstr>LLVM common use at 10000 feet</vt:lpstr>
      <vt:lpstr>LLVM internals</vt:lpstr>
      <vt:lpstr>LLVM and other compilers </vt:lpstr>
      <vt:lpstr>Pass manager</vt:lpstr>
      <vt:lpstr>Pass types</vt:lpstr>
      <vt:lpstr>Learning LLVM</vt:lpstr>
      <vt:lpstr>Homework: build your own compiler</vt:lpstr>
      <vt:lpstr>LLVM IR</vt:lpstr>
      <vt:lpstr>LLVM IR (2)</vt:lpstr>
      <vt:lpstr>LLVM IR (3)</vt:lpstr>
      <vt:lpstr>LLVM IR (4)</vt:lpstr>
      <vt:lpstr>SSA and not SSA example</vt:lpstr>
      <vt:lpstr>SSA and not SSA </vt:lpstr>
      <vt:lpstr>LLVM tools</vt:lpstr>
      <vt:lpstr>LLVM tools</vt:lpstr>
      <vt:lpstr>LLVM summary</vt:lpstr>
      <vt:lpstr>Final tips</vt:lpstr>
      <vt:lpstr>Outline</vt:lpstr>
      <vt:lpstr>Code analysis and transformation</vt:lpstr>
      <vt:lpstr>CAT example: loop hoisting</vt:lpstr>
      <vt:lpstr>CAT example: loop hoisting (2)</vt:lpstr>
      <vt:lpstr>Loop normalization</vt:lpstr>
      <vt:lpstr>CAT design</vt:lpstr>
      <vt:lpstr>Improving CAT</vt:lpstr>
      <vt:lpstr>Let’s start hacking LLVM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LLVM</dc:title>
  <dc:creator>Windows User</dc:creator>
  <cp:lastModifiedBy>Microsoft Office User</cp:lastModifiedBy>
  <cp:revision>272</cp:revision>
  <dcterms:created xsi:type="dcterms:W3CDTF">2015-09-23T19:07:16Z</dcterms:created>
  <dcterms:modified xsi:type="dcterms:W3CDTF">2016-09-22T20:29:05Z</dcterms:modified>
</cp:coreProperties>
</file>