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2" r:id="rId3"/>
    <p:sldId id="297" r:id="rId4"/>
    <p:sldId id="258" r:id="rId5"/>
    <p:sldId id="298" r:id="rId6"/>
    <p:sldId id="299" r:id="rId7"/>
    <p:sldId id="301" r:id="rId8"/>
    <p:sldId id="318" r:id="rId9"/>
    <p:sldId id="300" r:id="rId10"/>
    <p:sldId id="303" r:id="rId11"/>
    <p:sldId id="319" r:id="rId12"/>
    <p:sldId id="302" r:id="rId13"/>
    <p:sldId id="320" r:id="rId14"/>
    <p:sldId id="304" r:id="rId15"/>
    <p:sldId id="306" r:id="rId16"/>
    <p:sldId id="305" r:id="rId17"/>
    <p:sldId id="314" r:id="rId18"/>
    <p:sldId id="321" r:id="rId19"/>
    <p:sldId id="307" r:id="rId20"/>
    <p:sldId id="308" r:id="rId21"/>
    <p:sldId id="315" r:id="rId22"/>
    <p:sldId id="309" r:id="rId23"/>
    <p:sldId id="310" r:id="rId24"/>
    <p:sldId id="316" r:id="rId25"/>
    <p:sldId id="317" r:id="rId26"/>
    <p:sldId id="311" r:id="rId27"/>
    <p:sldId id="312" r:id="rId28"/>
    <p:sldId id="32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0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8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CE03-3AB3-46A9-A4EE-40C5DBE6E01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CE03-3AB3-46A9-A4EE-40C5DBE6E011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B43F4-F077-4169-B5AF-FC71B335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52348"/>
            <a:ext cx="12192000" cy="1047318"/>
          </a:xfrm>
        </p:spPr>
        <p:txBody>
          <a:bodyPr/>
          <a:lstStyle/>
          <a:p>
            <a:pPr algn="l"/>
            <a:r>
              <a:rPr lang="en-US" dirty="0" smtClean="0"/>
              <a:t>                   </a:t>
            </a:r>
            <a:r>
              <a:rPr lang="en-US" dirty="0" smtClean="0"/>
              <a:t>DFA foundations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</a:t>
            </a:r>
            <a:r>
              <a:rPr lang="en-US" dirty="0" err="1" smtClean="0"/>
              <a:t>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analysis and lattice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969682" cy="46035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Elements of the lattice (V) represent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flow </a:t>
            </a:r>
            <a:r>
              <a:rPr lang="en-US" dirty="0"/>
              <a:t>values </a:t>
            </a:r>
            <a:r>
              <a:rPr lang="en-US" dirty="0" smtClean="0"/>
              <a:t>(IN[</a:t>
            </a:r>
            <a:r>
              <a:rPr lang="en-US" dirty="0"/>
              <a:t>] and </a:t>
            </a:r>
            <a:r>
              <a:rPr lang="en-US" dirty="0" smtClean="0"/>
              <a:t>OUT[</a:t>
            </a:r>
            <a:r>
              <a:rPr lang="en-US" dirty="0"/>
              <a:t>] sets) </a:t>
            </a:r>
            <a:endParaRPr lang="en-US" dirty="0" smtClean="0"/>
          </a:p>
          <a:p>
            <a:pPr lvl="1"/>
            <a:r>
              <a:rPr lang="en-US" i="1" dirty="0" smtClean="0"/>
              <a:t>e.g</a:t>
            </a:r>
            <a:r>
              <a:rPr lang="en-US" dirty="0"/>
              <a:t>., Sets of </a:t>
            </a:r>
            <a:r>
              <a:rPr lang="en-US" dirty="0" smtClean="0"/>
              <a:t>apples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  “best-case” information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(initial flow value)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chemeClr val="bg1"/>
                </a:solidFill>
              </a:rPr>
              <a:t>e.g</a:t>
            </a:r>
            <a:r>
              <a:rPr lang="en-US" dirty="0" smtClean="0">
                <a:solidFill>
                  <a:schemeClr val="bg1"/>
                </a:solidFill>
              </a:rPr>
              <a:t>., Empty set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⊥ “worst-case” information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chemeClr val="bg1"/>
                </a:solidFill>
              </a:rPr>
              <a:t>e.g</a:t>
            </a:r>
            <a:r>
              <a:rPr lang="en-US" dirty="0" smtClean="0">
                <a:solidFill>
                  <a:schemeClr val="bg1"/>
                </a:solidFill>
              </a:rPr>
              <a:t>., Universal set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If x ≤ y, then x is 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conservative approximation of y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chemeClr val="bg1"/>
                </a:solidFill>
              </a:rPr>
              <a:t>e.g</a:t>
            </a:r>
            <a:r>
              <a:rPr lang="en-US" dirty="0" smtClean="0">
                <a:solidFill>
                  <a:schemeClr val="bg1"/>
                </a:solidFill>
              </a:rPr>
              <a:t>., Superset </a:t>
            </a:r>
          </a:p>
          <a:p>
            <a:endParaRPr lang="en-US" dirty="0"/>
          </a:p>
        </p:txBody>
      </p:sp>
      <p:pic>
        <p:nvPicPr>
          <p:cNvPr id="4" name="Picture 3" descr="app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413" y="1964105"/>
            <a:ext cx="873292" cy="654126"/>
          </a:xfrm>
          <a:prstGeom prst="rect">
            <a:avLst/>
          </a:prstGeom>
        </p:spPr>
      </p:pic>
      <p:pic>
        <p:nvPicPr>
          <p:cNvPr id="5" name="Picture 4" descr="app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460" y="1907029"/>
            <a:ext cx="503654" cy="6724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4128" y="1937917"/>
            <a:ext cx="30001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T={       ,      ,        }</a:t>
            </a:r>
            <a:endParaRPr lang="en-US" sz="3200" dirty="0"/>
          </a:p>
        </p:txBody>
      </p:sp>
      <p:pic>
        <p:nvPicPr>
          <p:cNvPr id="7" name="Picture 6" descr="apple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716" y="1806056"/>
            <a:ext cx="644921" cy="7503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88435" y="5363825"/>
            <a:ext cx="1243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⊥</a:t>
            </a:r>
            <a:r>
              <a:rPr lang="en-US" sz="3200" dirty="0" smtClean="0"/>
              <a:t>={  }</a:t>
            </a:r>
            <a:endParaRPr lang="en-US" sz="3200" dirty="0"/>
          </a:p>
        </p:txBody>
      </p:sp>
      <p:pic>
        <p:nvPicPr>
          <p:cNvPr id="9" name="Picture 8" descr="app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60" y="4337761"/>
            <a:ext cx="873292" cy="654126"/>
          </a:xfrm>
          <a:prstGeom prst="rect">
            <a:avLst/>
          </a:prstGeom>
        </p:spPr>
      </p:pic>
      <p:pic>
        <p:nvPicPr>
          <p:cNvPr id="10" name="Picture 9" descr="app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970" y="4241403"/>
            <a:ext cx="503654" cy="672404"/>
          </a:xfrm>
          <a:prstGeom prst="rect">
            <a:avLst/>
          </a:prstGeom>
        </p:spPr>
      </p:pic>
      <p:pic>
        <p:nvPicPr>
          <p:cNvPr id="11" name="Picture 10" descr="apple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30" y="4218994"/>
            <a:ext cx="644921" cy="7503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92318" y="4355585"/>
            <a:ext cx="9993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}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8762282" y="4363950"/>
            <a:ext cx="9993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}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320240" y="4350857"/>
            <a:ext cx="9993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}</a:t>
            </a:r>
            <a:endParaRPr lang="en-US" sz="3200" dirty="0"/>
          </a:p>
        </p:txBody>
      </p:sp>
      <p:cxnSp>
        <p:nvCxnSpPr>
          <p:cNvPr id="15" name="Straight Connector 14"/>
          <p:cNvCxnSpPr>
            <a:stCxn id="8" idx="1"/>
            <a:endCxn id="9" idx="2"/>
          </p:cNvCxnSpPr>
          <p:nvPr/>
        </p:nvCxnSpPr>
        <p:spPr>
          <a:xfrm flipH="1" flipV="1">
            <a:off x="7896506" y="4991887"/>
            <a:ext cx="791929" cy="664326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0"/>
            <a:endCxn id="10" idx="2"/>
          </p:cNvCxnSpPr>
          <p:nvPr/>
        </p:nvCxnSpPr>
        <p:spPr>
          <a:xfrm flipH="1" flipV="1">
            <a:off x="9269797" y="4913807"/>
            <a:ext cx="40163" cy="45001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11" idx="2"/>
          </p:cNvCxnSpPr>
          <p:nvPr/>
        </p:nvCxnSpPr>
        <p:spPr>
          <a:xfrm flipV="1">
            <a:off x="9931484" y="4969335"/>
            <a:ext cx="878007" cy="68687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pp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759" y="3120017"/>
            <a:ext cx="873292" cy="654126"/>
          </a:xfrm>
          <a:prstGeom prst="rect">
            <a:avLst/>
          </a:prstGeom>
        </p:spPr>
      </p:pic>
      <p:pic>
        <p:nvPicPr>
          <p:cNvPr id="19" name="Picture 18" descr="app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898" y="3102223"/>
            <a:ext cx="503654" cy="67240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848924" y="3159298"/>
            <a:ext cx="17512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 ,      }</a:t>
            </a:r>
            <a:endParaRPr lang="en-US" sz="3200" dirty="0"/>
          </a:p>
        </p:txBody>
      </p:sp>
      <p:pic>
        <p:nvPicPr>
          <p:cNvPr id="21" name="Picture 20" descr="app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96" y="3115317"/>
            <a:ext cx="503654" cy="672404"/>
          </a:xfrm>
          <a:prstGeom prst="rect">
            <a:avLst/>
          </a:prstGeom>
        </p:spPr>
      </p:pic>
      <p:pic>
        <p:nvPicPr>
          <p:cNvPr id="22" name="Picture 21" descr="apple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147" y="3014344"/>
            <a:ext cx="644921" cy="750341"/>
          </a:xfrm>
          <a:prstGeom prst="rect">
            <a:avLst/>
          </a:prstGeom>
        </p:spPr>
      </p:pic>
      <p:cxnSp>
        <p:nvCxnSpPr>
          <p:cNvPr id="23" name="Straight Connector 22"/>
          <p:cNvCxnSpPr>
            <a:stCxn id="12" idx="0"/>
          </p:cNvCxnSpPr>
          <p:nvPr/>
        </p:nvCxnSpPr>
        <p:spPr>
          <a:xfrm flipH="1" flipV="1">
            <a:off x="7213735" y="3784176"/>
            <a:ext cx="678279" cy="571409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0"/>
          </p:cNvCxnSpPr>
          <p:nvPr/>
        </p:nvCxnSpPr>
        <p:spPr>
          <a:xfrm flipH="1" flipV="1">
            <a:off x="7200643" y="3797270"/>
            <a:ext cx="2069154" cy="44413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0"/>
            <a:endCxn id="20" idx="2"/>
          </p:cNvCxnSpPr>
          <p:nvPr/>
        </p:nvCxnSpPr>
        <p:spPr>
          <a:xfrm flipV="1">
            <a:off x="9269797" y="3744074"/>
            <a:ext cx="1454728" cy="49732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0"/>
            <a:endCxn id="20" idx="2"/>
          </p:cNvCxnSpPr>
          <p:nvPr/>
        </p:nvCxnSpPr>
        <p:spPr>
          <a:xfrm flipH="1" flipV="1">
            <a:off x="10724525" y="3744074"/>
            <a:ext cx="84966" cy="47492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pp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14" y="3133111"/>
            <a:ext cx="873292" cy="654126"/>
          </a:xfrm>
          <a:prstGeom prst="rect">
            <a:avLst/>
          </a:prstGeom>
        </p:spPr>
      </p:pic>
      <p:pic>
        <p:nvPicPr>
          <p:cNvPr id="28" name="Picture 27" descr="apple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536" y="3001250"/>
            <a:ext cx="644921" cy="750341"/>
          </a:xfrm>
          <a:prstGeom prst="rect">
            <a:avLst/>
          </a:prstGeom>
        </p:spPr>
      </p:pic>
      <p:cxnSp>
        <p:nvCxnSpPr>
          <p:cNvPr id="29" name="Straight Connector 28"/>
          <p:cNvCxnSpPr>
            <a:stCxn id="12" idx="0"/>
          </p:cNvCxnSpPr>
          <p:nvPr/>
        </p:nvCxnSpPr>
        <p:spPr>
          <a:xfrm flipV="1">
            <a:off x="7892014" y="3731800"/>
            <a:ext cx="1062967" cy="623785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0"/>
          </p:cNvCxnSpPr>
          <p:nvPr/>
        </p:nvCxnSpPr>
        <p:spPr>
          <a:xfrm flipH="1" flipV="1">
            <a:off x="8968073" y="3744894"/>
            <a:ext cx="1841418" cy="47410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73140" y="3133110"/>
            <a:ext cx="1659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,      }</a:t>
            </a:r>
            <a:endParaRPr lang="en-US" sz="3200" dirty="0"/>
          </a:p>
        </p:txBody>
      </p:sp>
      <p:cxnSp>
        <p:nvCxnSpPr>
          <p:cNvPr id="32" name="Straight Connector 31"/>
          <p:cNvCxnSpPr>
            <a:endCxn id="5" idx="2"/>
          </p:cNvCxnSpPr>
          <p:nvPr/>
        </p:nvCxnSpPr>
        <p:spPr>
          <a:xfrm flipV="1">
            <a:off x="7043748" y="2579433"/>
            <a:ext cx="2104539" cy="5715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0"/>
            <a:endCxn id="5" idx="2"/>
          </p:cNvCxnSpPr>
          <p:nvPr/>
        </p:nvCxnSpPr>
        <p:spPr>
          <a:xfrm flipV="1">
            <a:off x="9002855" y="2579433"/>
            <a:ext cx="145432" cy="55367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0"/>
            <a:endCxn id="5" idx="2"/>
          </p:cNvCxnSpPr>
          <p:nvPr/>
        </p:nvCxnSpPr>
        <p:spPr>
          <a:xfrm flipH="1" flipV="1">
            <a:off x="9148287" y="2579433"/>
            <a:ext cx="1962321" cy="43491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27126" y="3098557"/>
            <a:ext cx="1659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 ,     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28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16267" y="4355585"/>
            <a:ext cx="13318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{v1,v2}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8696819" y="4377044"/>
            <a:ext cx="13318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{v1,v3}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241688" y="4350857"/>
            <a:ext cx="13318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{v2,v3}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0202410" y="3120016"/>
            <a:ext cx="1021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v3 }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8408796" y="3133110"/>
            <a:ext cx="1021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v2 }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397322" y="3098557"/>
            <a:ext cx="1021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v1 }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640771" y="1885541"/>
            <a:ext cx="10326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T={  }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analysis and lattice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969682" cy="46035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Elements of the lattice (V) represent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flow </a:t>
            </a:r>
            <a:r>
              <a:rPr lang="en-US" dirty="0"/>
              <a:t>values </a:t>
            </a:r>
            <a:r>
              <a:rPr lang="en-US" dirty="0" smtClean="0"/>
              <a:t>(IN[</a:t>
            </a:r>
            <a:r>
              <a:rPr lang="en-US" dirty="0"/>
              <a:t>] and </a:t>
            </a:r>
            <a:r>
              <a:rPr lang="en-US" dirty="0" smtClean="0"/>
              <a:t>OUT[</a:t>
            </a:r>
            <a:r>
              <a:rPr lang="en-US" dirty="0"/>
              <a:t>] sets) </a:t>
            </a:r>
            <a:endParaRPr lang="en-US" dirty="0" smtClean="0"/>
          </a:p>
          <a:p>
            <a:pPr lvl="1"/>
            <a:r>
              <a:rPr lang="en-US" i="1" dirty="0" smtClean="0"/>
              <a:t>e.g</a:t>
            </a:r>
            <a:r>
              <a:rPr lang="en-US" dirty="0"/>
              <a:t>., Sets of live variables for </a:t>
            </a:r>
            <a:r>
              <a:rPr lang="en-US" dirty="0" err="1"/>
              <a:t>liveness</a:t>
            </a:r>
            <a:r>
              <a:rPr lang="en-US" dirty="0"/>
              <a:t> </a:t>
            </a:r>
          </a:p>
          <a:p>
            <a:r>
              <a:rPr lang="en-US" dirty="0"/>
              <a:t>⊥ “worst-case” information</a:t>
            </a:r>
          </a:p>
          <a:p>
            <a:pPr lvl="1"/>
            <a:r>
              <a:rPr lang="en-US" i="1" dirty="0"/>
              <a:t>e.g</a:t>
            </a:r>
            <a:r>
              <a:rPr lang="en-US" dirty="0"/>
              <a:t>., Universal set </a:t>
            </a:r>
            <a:endParaRPr lang="en-US" dirty="0" smtClean="0"/>
          </a:p>
          <a:p>
            <a:r>
              <a:rPr lang="en-US" dirty="0" smtClean="0"/>
              <a:t>T  </a:t>
            </a:r>
            <a:r>
              <a:rPr lang="en-US" dirty="0"/>
              <a:t>“best-case” </a:t>
            </a:r>
            <a:r>
              <a:rPr lang="en-US" dirty="0" smtClean="0"/>
              <a:t>information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initial flow value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e.g</a:t>
            </a:r>
            <a:r>
              <a:rPr lang="en-US" dirty="0"/>
              <a:t>., Empty </a:t>
            </a:r>
            <a:r>
              <a:rPr lang="en-US" dirty="0" smtClean="0"/>
              <a:t>set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x </a:t>
            </a:r>
            <a:r>
              <a:rPr lang="en-US" dirty="0" smtClean="0"/>
              <a:t>≤ y</a:t>
            </a:r>
            <a:r>
              <a:rPr lang="en-US" dirty="0"/>
              <a:t>, then x is </a:t>
            </a:r>
            <a:r>
              <a:rPr lang="en-US" dirty="0" smtClean="0"/>
              <a:t>a</a:t>
            </a:r>
            <a:br>
              <a:rPr lang="en-US" dirty="0" smtClean="0"/>
            </a:br>
            <a:r>
              <a:rPr lang="en-US" dirty="0" smtClean="0"/>
              <a:t>conservative </a:t>
            </a:r>
            <a:r>
              <a:rPr lang="en-US" dirty="0"/>
              <a:t>approximation of </a:t>
            </a:r>
            <a:r>
              <a:rPr lang="en-US" dirty="0" smtClean="0"/>
              <a:t>y</a:t>
            </a:r>
          </a:p>
          <a:p>
            <a:pPr lvl="1"/>
            <a:r>
              <a:rPr lang="en-US" i="1" dirty="0" smtClean="0"/>
              <a:t>e.g</a:t>
            </a:r>
            <a:r>
              <a:rPr lang="en-US" dirty="0"/>
              <a:t>., Superset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99292" y="5390013"/>
            <a:ext cx="24422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⊥</a:t>
            </a:r>
            <a:r>
              <a:rPr lang="en-US" sz="3200" dirty="0" smtClean="0"/>
              <a:t>={v1,v2,v3}</a:t>
            </a:r>
            <a:endParaRPr lang="en-US" sz="3200" dirty="0"/>
          </a:p>
        </p:txBody>
      </p:sp>
      <p:cxnSp>
        <p:nvCxnSpPr>
          <p:cNvPr id="15" name="Straight Connector 14"/>
          <p:cNvCxnSpPr>
            <a:stCxn id="8" idx="0"/>
            <a:endCxn id="12" idx="2"/>
          </p:cNvCxnSpPr>
          <p:nvPr/>
        </p:nvCxnSpPr>
        <p:spPr>
          <a:xfrm flipH="1" flipV="1">
            <a:off x="7482175" y="4940361"/>
            <a:ext cx="1838265" cy="449652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0"/>
            <a:endCxn id="13" idx="2"/>
          </p:cNvCxnSpPr>
          <p:nvPr/>
        </p:nvCxnSpPr>
        <p:spPr>
          <a:xfrm flipV="1">
            <a:off x="9320440" y="4961820"/>
            <a:ext cx="42287" cy="42819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0"/>
            <a:endCxn id="14" idx="2"/>
          </p:cNvCxnSpPr>
          <p:nvPr/>
        </p:nvCxnSpPr>
        <p:spPr>
          <a:xfrm flipV="1">
            <a:off x="9320440" y="4935633"/>
            <a:ext cx="1587156" cy="45438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0"/>
            <a:endCxn id="47" idx="2"/>
          </p:cNvCxnSpPr>
          <p:nvPr/>
        </p:nvCxnSpPr>
        <p:spPr>
          <a:xfrm flipH="1" flipV="1">
            <a:off x="6908139" y="3683333"/>
            <a:ext cx="574036" cy="672252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47" idx="2"/>
          </p:cNvCxnSpPr>
          <p:nvPr/>
        </p:nvCxnSpPr>
        <p:spPr>
          <a:xfrm flipH="1" flipV="1">
            <a:off x="6908139" y="3683333"/>
            <a:ext cx="2454588" cy="69371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0"/>
            <a:endCxn id="20" idx="2"/>
          </p:cNvCxnSpPr>
          <p:nvPr/>
        </p:nvCxnSpPr>
        <p:spPr>
          <a:xfrm flipV="1">
            <a:off x="9362727" y="3704792"/>
            <a:ext cx="1350500" cy="672252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0"/>
            <a:endCxn id="20" idx="2"/>
          </p:cNvCxnSpPr>
          <p:nvPr/>
        </p:nvCxnSpPr>
        <p:spPr>
          <a:xfrm flipH="1" flipV="1">
            <a:off x="10713227" y="3704792"/>
            <a:ext cx="194369" cy="646065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0"/>
            <a:endCxn id="31" idx="2"/>
          </p:cNvCxnSpPr>
          <p:nvPr/>
        </p:nvCxnSpPr>
        <p:spPr>
          <a:xfrm flipV="1">
            <a:off x="7482175" y="3717886"/>
            <a:ext cx="1437438" cy="637699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  <a:endCxn id="31" idx="2"/>
          </p:cNvCxnSpPr>
          <p:nvPr/>
        </p:nvCxnSpPr>
        <p:spPr>
          <a:xfrm flipH="1" flipV="1">
            <a:off x="8919613" y="3717886"/>
            <a:ext cx="1987983" cy="632971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43748" y="2579433"/>
            <a:ext cx="2104539" cy="5715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0"/>
          </p:cNvCxnSpPr>
          <p:nvPr/>
        </p:nvCxnSpPr>
        <p:spPr>
          <a:xfrm flipV="1">
            <a:off x="8919613" y="2592620"/>
            <a:ext cx="192475" cy="54049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0" idx="0"/>
          </p:cNvCxnSpPr>
          <p:nvPr/>
        </p:nvCxnSpPr>
        <p:spPr>
          <a:xfrm flipH="1" flipV="1">
            <a:off x="9148288" y="2579434"/>
            <a:ext cx="1564939" cy="540582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12" idx="1"/>
          </p:cNvCxnSpPr>
          <p:nvPr/>
        </p:nvCxnSpPr>
        <p:spPr>
          <a:xfrm flipV="1">
            <a:off x="3142099" y="4647973"/>
            <a:ext cx="3674168" cy="406324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31" idx="2"/>
          </p:cNvCxnSpPr>
          <p:nvPr/>
        </p:nvCxnSpPr>
        <p:spPr>
          <a:xfrm flipV="1">
            <a:off x="5825976" y="3717886"/>
            <a:ext cx="3093637" cy="1860172"/>
          </a:xfrm>
          <a:prstGeom prst="curvedConnector2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analysis and lattice (reaching </a:t>
            </a:r>
            <a:r>
              <a:rPr lang="en-US" dirty="0" err="1" smtClean="0"/>
              <a:t>defs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3545"/>
          </a:xfrm>
        </p:spPr>
        <p:txBody>
          <a:bodyPr>
            <a:normAutofit/>
          </a:bodyPr>
          <a:lstStyle/>
          <a:p>
            <a:r>
              <a:rPr lang="en-US" dirty="0"/>
              <a:t>Elements of the lattice (V) represent flow values </a:t>
            </a:r>
            <a:r>
              <a:rPr lang="en-US" dirty="0" smtClean="0"/>
              <a:t>(IN[], OUT[]) </a:t>
            </a:r>
          </a:p>
          <a:p>
            <a:pPr lvl="1"/>
            <a:r>
              <a:rPr lang="en-US" i="1" dirty="0" smtClean="0"/>
              <a:t>e.g</a:t>
            </a:r>
            <a:r>
              <a:rPr lang="en-US" dirty="0"/>
              <a:t>., </a:t>
            </a:r>
            <a:r>
              <a:rPr lang="en-US" dirty="0" smtClean="0"/>
              <a:t>Sets </a:t>
            </a:r>
            <a:r>
              <a:rPr lang="en-US" dirty="0"/>
              <a:t>of </a:t>
            </a:r>
            <a:r>
              <a:rPr lang="en-US" dirty="0" smtClean="0"/>
              <a:t>definitions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 </a:t>
            </a:r>
            <a:r>
              <a:rPr lang="en-US" dirty="0"/>
              <a:t>represents “best-case” information (initial flow value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e.g</a:t>
            </a:r>
            <a:r>
              <a:rPr lang="en-US" dirty="0"/>
              <a:t>., Empty </a:t>
            </a:r>
            <a:r>
              <a:rPr lang="en-US" dirty="0" smtClean="0"/>
              <a:t>set</a:t>
            </a:r>
            <a:endParaRPr lang="en-US" dirty="0"/>
          </a:p>
          <a:p>
            <a:r>
              <a:rPr lang="en-US" dirty="0" smtClean="0"/>
              <a:t>⊥ </a:t>
            </a:r>
            <a:r>
              <a:rPr lang="en-US" dirty="0"/>
              <a:t>represents “worst-case” </a:t>
            </a:r>
            <a:r>
              <a:rPr lang="en-US" dirty="0" smtClean="0"/>
              <a:t>information</a:t>
            </a:r>
          </a:p>
          <a:p>
            <a:pPr lvl="1"/>
            <a:r>
              <a:rPr lang="en-US" i="1" dirty="0" smtClean="0"/>
              <a:t>e.g</a:t>
            </a:r>
            <a:r>
              <a:rPr lang="en-US" dirty="0"/>
              <a:t>., Universal set </a:t>
            </a:r>
          </a:p>
          <a:p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 smtClean="0"/>
              <a:t> </a:t>
            </a:r>
            <a:r>
              <a:rPr lang="en-US" dirty="0"/>
              <a:t>(meet) merges flow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 </a:t>
            </a:r>
            <a:r>
              <a:rPr lang="en-US" i="1" dirty="0"/>
              <a:t>e.g</a:t>
            </a:r>
            <a:r>
              <a:rPr lang="en-US" dirty="0"/>
              <a:t>., Set union </a:t>
            </a:r>
          </a:p>
          <a:p>
            <a:r>
              <a:rPr lang="en-US" dirty="0" smtClean="0"/>
              <a:t>If </a:t>
            </a:r>
            <a:r>
              <a:rPr lang="en-US" dirty="0"/>
              <a:t>x </a:t>
            </a:r>
            <a:r>
              <a:rPr lang="en-US" dirty="0" smtClean="0"/>
              <a:t>≤ y</a:t>
            </a:r>
            <a:r>
              <a:rPr lang="en-US" dirty="0"/>
              <a:t>, then x is a conservative approximation of </a:t>
            </a:r>
            <a:r>
              <a:rPr lang="en-US" dirty="0" smtClean="0"/>
              <a:t>y</a:t>
            </a:r>
          </a:p>
          <a:p>
            <a:pPr lvl="1"/>
            <a:r>
              <a:rPr lang="en-US" i="1" dirty="0" smtClean="0"/>
              <a:t>e.g</a:t>
            </a:r>
            <a:r>
              <a:rPr lang="en-US" dirty="0"/>
              <a:t>., </a:t>
            </a:r>
            <a:r>
              <a:rPr lang="en-US" dirty="0" smtClean="0"/>
              <a:t>Superset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3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3600" b="1" dirty="0" smtClean="0"/>
              <a:t>How do we choose</a:t>
            </a:r>
            <a:br>
              <a:rPr lang="en-US" sz="3600" b="1" dirty="0" smtClean="0"/>
            </a:br>
            <a:r>
              <a:rPr lang="en-US" sz="3600" b="1" dirty="0" smtClean="0"/>
              <a:t>which element in our lattice </a:t>
            </a:r>
            <a:br>
              <a:rPr lang="en-US" sz="3600" b="1" dirty="0" smtClean="0"/>
            </a:br>
            <a:r>
              <a:rPr lang="en-US" sz="3600" b="1" dirty="0" smtClean="0"/>
              <a:t>is the data-flow value </a:t>
            </a:r>
            <a:br>
              <a:rPr lang="en-US" sz="3600" b="1" dirty="0" smtClean="0"/>
            </a:br>
            <a:r>
              <a:rPr lang="en-US" sz="3600" b="1" dirty="0" smtClean="0"/>
              <a:t>of a given point of the input program?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361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969985" y="3247320"/>
            <a:ext cx="4542952" cy="28283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data-flow value (ideal)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501758" y="2642471"/>
            <a:ext cx="1256839" cy="52628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1955" y="2003387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V</a:t>
            </a:r>
            <a:r>
              <a:rPr lang="en-US" sz="2800" baseline="-25000" dirty="0" err="1" smtClean="0"/>
              <a:t>entry</a:t>
            </a:r>
            <a:endParaRPr lang="en-US" sz="2800" baseline="-25000" dirty="0"/>
          </a:p>
        </p:txBody>
      </p:sp>
      <p:sp>
        <p:nvSpPr>
          <p:cNvPr id="5" name="Rounded Rectangle 4"/>
          <p:cNvSpPr/>
          <p:nvPr/>
        </p:nvSpPr>
        <p:spPr>
          <a:xfrm>
            <a:off x="7497052" y="5125609"/>
            <a:ext cx="1256839" cy="52628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>
            <a:stCxn id="3" idx="2"/>
          </p:cNvCxnSpPr>
          <p:nvPr/>
        </p:nvCxnSpPr>
        <p:spPr>
          <a:xfrm rot="5400000">
            <a:off x="6801183" y="3843147"/>
            <a:ext cx="2003387" cy="654605"/>
          </a:xfrm>
          <a:prstGeom prst="curvedConnector3">
            <a:avLst>
              <a:gd name="adj1" fmla="val 32353"/>
            </a:avLst>
          </a:pr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2"/>
          </p:cNvCxnSpPr>
          <p:nvPr/>
        </p:nvCxnSpPr>
        <p:spPr>
          <a:xfrm rot="16200000" flipH="1">
            <a:off x="7429607" y="3869327"/>
            <a:ext cx="1937920" cy="536778"/>
          </a:xfrm>
          <a:prstGeom prst="curvedConnector3">
            <a:avLst>
              <a:gd name="adj1" fmla="val 21622"/>
            </a:avLst>
          </a:pr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7711784" y="3129474"/>
            <a:ext cx="1670806" cy="1977199"/>
          </a:xfrm>
          <a:custGeom>
            <a:avLst/>
            <a:gdLst>
              <a:gd name="connsiteX0" fmla="*/ 640959 w 1670806"/>
              <a:gd name="connsiteY0" fmla="*/ 0 h 1977199"/>
              <a:gd name="connsiteX1" fmla="*/ 1570496 w 1670806"/>
              <a:gd name="connsiteY1" fmla="*/ 458291 h 1977199"/>
              <a:gd name="connsiteX2" fmla="*/ 1596681 w 1670806"/>
              <a:gd name="connsiteY2" fmla="*/ 1270121 h 1977199"/>
              <a:gd name="connsiteX3" fmla="*/ 1138458 w 1670806"/>
              <a:gd name="connsiteY3" fmla="*/ 1165369 h 1977199"/>
              <a:gd name="connsiteX4" fmla="*/ 12539 w 1670806"/>
              <a:gd name="connsiteY4" fmla="*/ 1401061 h 1977199"/>
              <a:gd name="connsiteX5" fmla="*/ 536222 w 1670806"/>
              <a:gd name="connsiteY5" fmla="*/ 1649848 h 1977199"/>
              <a:gd name="connsiteX6" fmla="*/ 562406 w 1670806"/>
              <a:gd name="connsiteY6" fmla="*/ 1977199 h 197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0806" h="1977199">
                <a:moveTo>
                  <a:pt x="640959" y="0"/>
                </a:moveTo>
                <a:cubicBezTo>
                  <a:pt x="1026084" y="123302"/>
                  <a:pt x="1411209" y="246604"/>
                  <a:pt x="1570496" y="458291"/>
                </a:cubicBezTo>
                <a:cubicBezTo>
                  <a:pt x="1729783" y="669978"/>
                  <a:pt x="1668687" y="1152275"/>
                  <a:pt x="1596681" y="1270121"/>
                </a:cubicBezTo>
                <a:cubicBezTo>
                  <a:pt x="1524675" y="1387967"/>
                  <a:pt x="1402482" y="1143546"/>
                  <a:pt x="1138458" y="1165369"/>
                </a:cubicBezTo>
                <a:cubicBezTo>
                  <a:pt x="874434" y="1187192"/>
                  <a:pt x="112912" y="1320315"/>
                  <a:pt x="12539" y="1401061"/>
                </a:cubicBezTo>
                <a:cubicBezTo>
                  <a:pt x="-87834" y="1481807"/>
                  <a:pt x="444578" y="1553825"/>
                  <a:pt x="536222" y="1649848"/>
                </a:cubicBezTo>
                <a:cubicBezTo>
                  <a:pt x="627866" y="1745871"/>
                  <a:pt x="562406" y="1977199"/>
                  <a:pt x="562406" y="1977199"/>
                </a:cubicBezTo>
              </a:path>
            </a:pathLst>
          </a:cu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9537" y="1806976"/>
            <a:ext cx="6392996" cy="4832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For a forward problem,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consider </a:t>
            </a:r>
            <a:r>
              <a:rPr lang="en-US" sz="2800" dirty="0"/>
              <a:t>all possible </a:t>
            </a:r>
            <a:r>
              <a:rPr lang="en-US" sz="2800" dirty="0" smtClean="0"/>
              <a:t>paths</a:t>
            </a:r>
            <a:br>
              <a:rPr lang="en-US" sz="2800" dirty="0" smtClean="0"/>
            </a:br>
            <a:r>
              <a:rPr lang="en-US" sz="2800" dirty="0" smtClean="0"/>
              <a:t>from </a:t>
            </a:r>
            <a:r>
              <a:rPr lang="en-US" sz="2800" dirty="0"/>
              <a:t>the entry to a given program point,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compute</a:t>
            </a:r>
            <a:r>
              <a:rPr lang="en-US" sz="2800" dirty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flow values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at </a:t>
            </a:r>
            <a:r>
              <a:rPr lang="en-US" sz="2800" dirty="0"/>
              <a:t>the end of each path,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and then </a:t>
            </a:r>
            <a:r>
              <a:rPr lang="en-US" sz="2800" b="1" dirty="0" smtClean="0"/>
              <a:t>meet</a:t>
            </a:r>
            <a:r>
              <a:rPr lang="en-US" sz="2800" dirty="0" smtClean="0"/>
              <a:t> </a:t>
            </a:r>
            <a:r>
              <a:rPr lang="en-US" sz="2800" dirty="0"/>
              <a:t>these values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together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Meet</a:t>
            </a:r>
            <a:r>
              <a:rPr lang="en-US" sz="2800" dirty="0"/>
              <a:t>-over-all-paths (MOP)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solution</a:t>
            </a:r>
            <a:r>
              <a:rPr lang="en-US" sz="2800" dirty="0"/>
              <a:t> </a:t>
            </a:r>
            <a:r>
              <a:rPr lang="en-US" sz="2800" dirty="0" smtClean="0"/>
              <a:t>at each program point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It’s a correct solution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790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3" grpId="0" animBg="1"/>
      <p:bldP spid="4" grpId="0"/>
      <p:bldP spid="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443353" y="3391629"/>
            <a:ext cx="4542952" cy="26973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MOP solution </a:t>
            </a:r>
            <a:br>
              <a:rPr lang="en-US" dirty="0" smtClean="0"/>
            </a:br>
            <a:r>
              <a:rPr lang="en-US" dirty="0" smtClean="0"/>
              <a:t>for reaching definitions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75126" y="2655840"/>
            <a:ext cx="1256839" cy="52628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5323" y="2016756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V</a:t>
            </a:r>
            <a:r>
              <a:rPr lang="en-US" sz="2800" baseline="-25000" dirty="0" err="1" smtClean="0"/>
              <a:t>entry</a:t>
            </a:r>
            <a:endParaRPr lang="en-US" sz="2800" baseline="-25000" dirty="0"/>
          </a:p>
        </p:txBody>
      </p:sp>
      <p:sp>
        <p:nvSpPr>
          <p:cNvPr id="5" name="Rounded Rectangle 4"/>
          <p:cNvSpPr/>
          <p:nvPr/>
        </p:nvSpPr>
        <p:spPr>
          <a:xfrm>
            <a:off x="4970420" y="5138978"/>
            <a:ext cx="1256839" cy="52628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>
            <a:stCxn id="3" idx="2"/>
          </p:cNvCxnSpPr>
          <p:nvPr/>
        </p:nvCxnSpPr>
        <p:spPr>
          <a:xfrm rot="5400000">
            <a:off x="4274551" y="3856516"/>
            <a:ext cx="2003387" cy="654605"/>
          </a:xfrm>
          <a:prstGeom prst="curvedConnector3">
            <a:avLst>
              <a:gd name="adj1" fmla="val 32353"/>
            </a:avLst>
          </a:pr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2"/>
          </p:cNvCxnSpPr>
          <p:nvPr/>
        </p:nvCxnSpPr>
        <p:spPr>
          <a:xfrm rot="16200000" flipH="1">
            <a:off x="4902975" y="3882696"/>
            <a:ext cx="1937920" cy="536778"/>
          </a:xfrm>
          <a:prstGeom prst="curvedConnector3">
            <a:avLst>
              <a:gd name="adj1" fmla="val 21622"/>
            </a:avLst>
          </a:pr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5185152" y="3142843"/>
            <a:ext cx="1670806" cy="1977199"/>
          </a:xfrm>
          <a:custGeom>
            <a:avLst/>
            <a:gdLst>
              <a:gd name="connsiteX0" fmla="*/ 640959 w 1670806"/>
              <a:gd name="connsiteY0" fmla="*/ 0 h 1977199"/>
              <a:gd name="connsiteX1" fmla="*/ 1570496 w 1670806"/>
              <a:gd name="connsiteY1" fmla="*/ 458291 h 1977199"/>
              <a:gd name="connsiteX2" fmla="*/ 1596681 w 1670806"/>
              <a:gd name="connsiteY2" fmla="*/ 1270121 h 1977199"/>
              <a:gd name="connsiteX3" fmla="*/ 1138458 w 1670806"/>
              <a:gd name="connsiteY3" fmla="*/ 1165369 h 1977199"/>
              <a:gd name="connsiteX4" fmla="*/ 12539 w 1670806"/>
              <a:gd name="connsiteY4" fmla="*/ 1401061 h 1977199"/>
              <a:gd name="connsiteX5" fmla="*/ 536222 w 1670806"/>
              <a:gd name="connsiteY5" fmla="*/ 1649848 h 1977199"/>
              <a:gd name="connsiteX6" fmla="*/ 562406 w 1670806"/>
              <a:gd name="connsiteY6" fmla="*/ 1977199 h 197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0806" h="1977199">
                <a:moveTo>
                  <a:pt x="640959" y="0"/>
                </a:moveTo>
                <a:cubicBezTo>
                  <a:pt x="1026084" y="123302"/>
                  <a:pt x="1411209" y="246604"/>
                  <a:pt x="1570496" y="458291"/>
                </a:cubicBezTo>
                <a:cubicBezTo>
                  <a:pt x="1729783" y="669978"/>
                  <a:pt x="1668687" y="1152275"/>
                  <a:pt x="1596681" y="1270121"/>
                </a:cubicBezTo>
                <a:cubicBezTo>
                  <a:pt x="1524675" y="1387967"/>
                  <a:pt x="1402482" y="1143546"/>
                  <a:pt x="1138458" y="1165369"/>
                </a:cubicBezTo>
                <a:cubicBezTo>
                  <a:pt x="874434" y="1187192"/>
                  <a:pt x="112912" y="1320315"/>
                  <a:pt x="12539" y="1401061"/>
                </a:cubicBezTo>
                <a:cubicBezTo>
                  <a:pt x="-87834" y="1481807"/>
                  <a:pt x="444578" y="1553825"/>
                  <a:pt x="536222" y="1649848"/>
                </a:cubicBezTo>
                <a:cubicBezTo>
                  <a:pt x="627866" y="1745871"/>
                  <a:pt x="562406" y="1977199"/>
                  <a:pt x="562406" y="1977199"/>
                </a:cubicBezTo>
              </a:path>
            </a:pathLst>
          </a:cu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84768" y="2369816"/>
            <a:ext cx="1035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={  </a:t>
            </a:r>
            <a:r>
              <a:rPr lang="en-US" sz="3200" dirty="0" smtClean="0"/>
              <a:t>}</a:t>
            </a:r>
            <a:endParaRPr lang="en-US" sz="3200" dirty="0"/>
          </a:p>
        </p:txBody>
      </p:sp>
      <p:cxnSp>
        <p:nvCxnSpPr>
          <p:cNvPr id="12" name="Straight Connector 11"/>
          <p:cNvCxnSpPr>
            <a:stCxn id="11" idx="2"/>
            <a:endCxn id="14" idx="0"/>
          </p:cNvCxnSpPr>
          <p:nvPr/>
        </p:nvCxnSpPr>
        <p:spPr>
          <a:xfrm>
            <a:off x="10602699" y="2954591"/>
            <a:ext cx="1" cy="539092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69528" y="3493683"/>
            <a:ext cx="8663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{d1}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424099" y="3914024"/>
            <a:ext cx="6082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d1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6121366" y="4537809"/>
            <a:ext cx="6082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d2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6828337" y="3437910"/>
            <a:ext cx="6082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d3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9906536" y="4523200"/>
            <a:ext cx="13923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{d1,d2}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9643543" y="5681600"/>
            <a:ext cx="19183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{d1,d2,d3}</a:t>
            </a:r>
            <a:endParaRPr lang="en-US" sz="3200" dirty="0"/>
          </a:p>
        </p:txBody>
      </p:sp>
      <p:cxnSp>
        <p:nvCxnSpPr>
          <p:cNvPr id="23" name="Straight Connector 22"/>
          <p:cNvCxnSpPr>
            <a:stCxn id="14" idx="2"/>
            <a:endCxn id="21" idx="0"/>
          </p:cNvCxnSpPr>
          <p:nvPr/>
        </p:nvCxnSpPr>
        <p:spPr>
          <a:xfrm>
            <a:off x="10602700" y="4078459"/>
            <a:ext cx="0" cy="44474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2"/>
            <a:endCxn id="22" idx="0"/>
          </p:cNvCxnSpPr>
          <p:nvPr/>
        </p:nvCxnSpPr>
        <p:spPr>
          <a:xfrm>
            <a:off x="10602700" y="5107976"/>
            <a:ext cx="0" cy="573624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0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ideal to practical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Problem</a:t>
            </a:r>
            <a:r>
              <a:rPr lang="en-US" sz="3200" dirty="0" smtClean="0"/>
              <a:t>: statements </a:t>
            </a:r>
            <a:r>
              <a:rPr lang="en-US" sz="3200" dirty="0"/>
              <a:t>following merge must be analyzed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             for </a:t>
            </a:r>
            <a:r>
              <a:rPr lang="en-US" sz="3200" dirty="0"/>
              <a:t>all preceding </a:t>
            </a:r>
            <a:r>
              <a:rPr lang="en-US" sz="3200" dirty="0" smtClean="0"/>
              <a:t>paths</a:t>
            </a:r>
          </a:p>
          <a:p>
            <a:pPr lvl="1"/>
            <a:r>
              <a:rPr lang="en-US" sz="2800" dirty="0" smtClean="0"/>
              <a:t>Exponential </a:t>
            </a:r>
            <a:r>
              <a:rPr lang="en-US" sz="2800" dirty="0"/>
              <a:t>blow-</a:t>
            </a:r>
            <a:r>
              <a:rPr lang="en-US" sz="2800" dirty="0" smtClean="0"/>
              <a:t>up</a:t>
            </a:r>
          </a:p>
          <a:p>
            <a:r>
              <a:rPr lang="en-US" sz="3200" b="1" dirty="0" smtClean="0"/>
              <a:t>Solution</a:t>
            </a:r>
            <a:r>
              <a:rPr lang="en-US" sz="3200" dirty="0" smtClean="0"/>
              <a:t>: compute </a:t>
            </a:r>
            <a:r>
              <a:rPr lang="en-US" sz="3200" dirty="0"/>
              <a:t>meets early (at merge points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r>
              <a:rPr lang="en-US" sz="3200" dirty="0" smtClean="0"/>
              <a:t>                 rather </a:t>
            </a:r>
            <a:r>
              <a:rPr lang="en-US" sz="3200" dirty="0"/>
              <a:t>than at the end</a:t>
            </a:r>
          </a:p>
          <a:p>
            <a:pPr lvl="1"/>
            <a:r>
              <a:rPr lang="en-US" sz="2800" dirty="0" smtClean="0"/>
              <a:t>Maximum </a:t>
            </a:r>
            <a:r>
              <a:rPr lang="en-US" sz="2800" dirty="0"/>
              <a:t>fixed-point (MFP</a:t>
            </a:r>
            <a:r>
              <a:rPr lang="en-US" sz="2800" dirty="0" smtClean="0"/>
              <a:t>)</a:t>
            </a:r>
          </a:p>
          <a:p>
            <a:r>
              <a:rPr lang="en-US" sz="3200" b="1" dirty="0" smtClean="0"/>
              <a:t>Questions:</a:t>
            </a:r>
          </a:p>
          <a:p>
            <a:pPr lvl="1"/>
            <a:r>
              <a:rPr lang="en-US" dirty="0" smtClean="0"/>
              <a:t>Is MFP correct?</a:t>
            </a:r>
          </a:p>
          <a:p>
            <a:pPr lvl="1"/>
            <a:r>
              <a:rPr lang="en-US" dirty="0" smtClean="0"/>
              <a:t>What’s the precision of MFP?</a:t>
            </a:r>
            <a:endParaRPr lang="en-US" dirty="0"/>
          </a:p>
        </p:txBody>
      </p:sp>
      <p:pic>
        <p:nvPicPr>
          <p:cNvPr id="4" name="Picture 3" descr="Screen Shot 2015-10-21 at 10.2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00" y="3744894"/>
            <a:ext cx="2808314" cy="289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</a:rPr>
              <a:t>Lattice and data-flow analysis</a:t>
            </a:r>
          </a:p>
          <a:p>
            <a:endParaRPr lang="en-US" sz="3000" dirty="0" smtClean="0"/>
          </a:p>
          <a:p>
            <a:r>
              <a:rPr lang="en-US" sz="3000" dirty="0" smtClean="0"/>
              <a:t>DFA correctness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smtClean="0"/>
              <a:t>DFA convergence</a:t>
            </a:r>
          </a:p>
          <a:p>
            <a:endParaRPr lang="en-US" sz="3000" dirty="0" smtClean="0"/>
          </a:p>
          <a:p>
            <a:r>
              <a:rPr lang="en-US" sz="3000" dirty="0" smtClean="0"/>
              <a:t>DFA precision</a:t>
            </a:r>
          </a:p>
          <a:p>
            <a:endParaRPr lang="en-US" sz="3000" dirty="0" smtClean="0"/>
          </a:p>
          <a:p>
            <a:r>
              <a:rPr lang="en-US" sz="3000" dirty="0" smtClean="0"/>
              <a:t>DFA complexity</a:t>
            </a:r>
          </a:p>
        </p:txBody>
      </p:sp>
    </p:spTree>
    <p:extLst>
      <p:ext uri="{BB962C8B-B14F-4D97-AF65-F5344CB8AC3E}">
        <p14:creationId xmlns:p14="http://schemas.microsoft.com/office/powerpoint/2010/main" val="27577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565897" y="4390138"/>
            <a:ext cx="13923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{d1,d3}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110766" y="4363951"/>
            <a:ext cx="13923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{d2,d3}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0071488" y="3133110"/>
            <a:ext cx="10567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</a:t>
            </a:r>
            <a:r>
              <a:rPr lang="en-US" sz="3200" dirty="0"/>
              <a:t>d</a:t>
            </a:r>
            <a:r>
              <a:rPr lang="en-US" sz="3200" dirty="0" smtClean="0"/>
              <a:t>3 }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8277874" y="3146204"/>
            <a:ext cx="10567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</a:t>
            </a:r>
            <a:r>
              <a:rPr lang="en-US" sz="3200" dirty="0"/>
              <a:t>d</a:t>
            </a:r>
            <a:r>
              <a:rPr lang="en-US" sz="3200" dirty="0" smtClean="0"/>
              <a:t>2 }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6266400" y="3111651"/>
            <a:ext cx="10567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</a:t>
            </a:r>
            <a:r>
              <a:rPr lang="en-US" sz="3200" dirty="0"/>
              <a:t>d</a:t>
            </a:r>
            <a:r>
              <a:rPr lang="en-US" sz="3200" dirty="0" smtClean="0"/>
              <a:t>1 }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509849" y="1898635"/>
            <a:ext cx="10326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T={  }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68370" y="5403107"/>
            <a:ext cx="25330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⊥</a:t>
            </a:r>
            <a:r>
              <a:rPr lang="en-US" sz="3200" dirty="0" smtClean="0"/>
              <a:t>={d1,d2,d3}</a:t>
            </a:r>
            <a:endParaRPr lang="en-US" sz="3200" dirty="0"/>
          </a:p>
        </p:txBody>
      </p:sp>
      <p:cxnSp>
        <p:nvCxnSpPr>
          <p:cNvPr id="15" name="Straight Connector 14"/>
          <p:cNvCxnSpPr>
            <a:stCxn id="8" idx="0"/>
            <a:endCxn id="12" idx="2"/>
          </p:cNvCxnSpPr>
          <p:nvPr/>
        </p:nvCxnSpPr>
        <p:spPr>
          <a:xfrm flipH="1" flipV="1">
            <a:off x="7381509" y="4953455"/>
            <a:ext cx="1853394" cy="449652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0"/>
            <a:endCxn id="13" idx="2"/>
          </p:cNvCxnSpPr>
          <p:nvPr/>
        </p:nvCxnSpPr>
        <p:spPr>
          <a:xfrm flipV="1">
            <a:off x="9234903" y="4974914"/>
            <a:ext cx="27158" cy="42819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0"/>
            <a:endCxn id="14" idx="2"/>
          </p:cNvCxnSpPr>
          <p:nvPr/>
        </p:nvCxnSpPr>
        <p:spPr>
          <a:xfrm flipV="1">
            <a:off x="9234903" y="4948727"/>
            <a:ext cx="1572027" cy="45438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0"/>
            <a:endCxn id="47" idx="2"/>
          </p:cNvCxnSpPr>
          <p:nvPr/>
        </p:nvCxnSpPr>
        <p:spPr>
          <a:xfrm flipH="1" flipV="1">
            <a:off x="6794750" y="3696427"/>
            <a:ext cx="586759" cy="672252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47" idx="2"/>
          </p:cNvCxnSpPr>
          <p:nvPr/>
        </p:nvCxnSpPr>
        <p:spPr>
          <a:xfrm flipH="1" flipV="1">
            <a:off x="6794750" y="3696427"/>
            <a:ext cx="2467311" cy="69371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0"/>
            <a:endCxn id="20" idx="2"/>
          </p:cNvCxnSpPr>
          <p:nvPr/>
        </p:nvCxnSpPr>
        <p:spPr>
          <a:xfrm flipV="1">
            <a:off x="9262061" y="3717886"/>
            <a:ext cx="1337777" cy="672252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0"/>
            <a:endCxn id="20" idx="2"/>
          </p:cNvCxnSpPr>
          <p:nvPr/>
        </p:nvCxnSpPr>
        <p:spPr>
          <a:xfrm flipH="1" flipV="1">
            <a:off x="10599838" y="3717886"/>
            <a:ext cx="207092" cy="646065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0"/>
            <a:endCxn id="31" idx="2"/>
          </p:cNvCxnSpPr>
          <p:nvPr/>
        </p:nvCxnSpPr>
        <p:spPr>
          <a:xfrm flipV="1">
            <a:off x="7381509" y="3730980"/>
            <a:ext cx="1424715" cy="637699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  <a:endCxn id="31" idx="2"/>
          </p:cNvCxnSpPr>
          <p:nvPr/>
        </p:nvCxnSpPr>
        <p:spPr>
          <a:xfrm flipH="1" flipV="1">
            <a:off x="8806224" y="3730980"/>
            <a:ext cx="2000706" cy="632971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912826" y="2592527"/>
            <a:ext cx="2104539" cy="5715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1" idx="0"/>
          </p:cNvCxnSpPr>
          <p:nvPr/>
        </p:nvCxnSpPr>
        <p:spPr>
          <a:xfrm flipV="1">
            <a:off x="8806224" y="2605714"/>
            <a:ext cx="174942" cy="54049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0" idx="0"/>
          </p:cNvCxnSpPr>
          <p:nvPr/>
        </p:nvCxnSpPr>
        <p:spPr>
          <a:xfrm flipH="1" flipV="1">
            <a:off x="9017368" y="2592528"/>
            <a:ext cx="1582470" cy="540582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008227" y="3208313"/>
            <a:ext cx="4542952" cy="26973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540000" y="2472524"/>
            <a:ext cx="1256839" cy="52628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10197" y="183344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V</a:t>
            </a:r>
            <a:r>
              <a:rPr lang="en-US" sz="2800" baseline="-25000" dirty="0" err="1" smtClean="0"/>
              <a:t>entry</a:t>
            </a:r>
            <a:endParaRPr lang="en-US" sz="2800" baseline="-25000" dirty="0"/>
          </a:p>
        </p:txBody>
      </p:sp>
      <p:sp>
        <p:nvSpPr>
          <p:cNvPr id="36" name="Rounded Rectangle 35"/>
          <p:cNvSpPr/>
          <p:nvPr/>
        </p:nvSpPr>
        <p:spPr>
          <a:xfrm>
            <a:off x="2535294" y="4955662"/>
            <a:ext cx="1256839" cy="52628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Curved Connector 36"/>
          <p:cNvCxnSpPr>
            <a:stCxn id="28" idx="2"/>
          </p:cNvCxnSpPr>
          <p:nvPr/>
        </p:nvCxnSpPr>
        <p:spPr>
          <a:xfrm rot="5400000">
            <a:off x="1839425" y="3673200"/>
            <a:ext cx="2003387" cy="654605"/>
          </a:xfrm>
          <a:prstGeom prst="curvedConnector3">
            <a:avLst>
              <a:gd name="adj1" fmla="val 32353"/>
            </a:avLst>
          </a:pr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8" idx="2"/>
          </p:cNvCxnSpPr>
          <p:nvPr/>
        </p:nvCxnSpPr>
        <p:spPr>
          <a:xfrm rot="16200000" flipH="1">
            <a:off x="2467849" y="3699380"/>
            <a:ext cx="1937920" cy="536778"/>
          </a:xfrm>
          <a:prstGeom prst="curvedConnector3">
            <a:avLst>
              <a:gd name="adj1" fmla="val 21622"/>
            </a:avLst>
          </a:pr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2750026" y="2959527"/>
            <a:ext cx="1670806" cy="1977199"/>
          </a:xfrm>
          <a:custGeom>
            <a:avLst/>
            <a:gdLst>
              <a:gd name="connsiteX0" fmla="*/ 640959 w 1670806"/>
              <a:gd name="connsiteY0" fmla="*/ 0 h 1977199"/>
              <a:gd name="connsiteX1" fmla="*/ 1570496 w 1670806"/>
              <a:gd name="connsiteY1" fmla="*/ 458291 h 1977199"/>
              <a:gd name="connsiteX2" fmla="*/ 1596681 w 1670806"/>
              <a:gd name="connsiteY2" fmla="*/ 1270121 h 1977199"/>
              <a:gd name="connsiteX3" fmla="*/ 1138458 w 1670806"/>
              <a:gd name="connsiteY3" fmla="*/ 1165369 h 1977199"/>
              <a:gd name="connsiteX4" fmla="*/ 12539 w 1670806"/>
              <a:gd name="connsiteY4" fmla="*/ 1401061 h 1977199"/>
              <a:gd name="connsiteX5" fmla="*/ 536222 w 1670806"/>
              <a:gd name="connsiteY5" fmla="*/ 1649848 h 1977199"/>
              <a:gd name="connsiteX6" fmla="*/ 562406 w 1670806"/>
              <a:gd name="connsiteY6" fmla="*/ 1977199 h 197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0806" h="1977199">
                <a:moveTo>
                  <a:pt x="640959" y="0"/>
                </a:moveTo>
                <a:cubicBezTo>
                  <a:pt x="1026084" y="123302"/>
                  <a:pt x="1411209" y="246604"/>
                  <a:pt x="1570496" y="458291"/>
                </a:cubicBezTo>
                <a:cubicBezTo>
                  <a:pt x="1729783" y="669978"/>
                  <a:pt x="1668687" y="1152275"/>
                  <a:pt x="1596681" y="1270121"/>
                </a:cubicBezTo>
                <a:cubicBezTo>
                  <a:pt x="1524675" y="1387967"/>
                  <a:pt x="1402482" y="1143546"/>
                  <a:pt x="1138458" y="1165369"/>
                </a:cubicBezTo>
                <a:cubicBezTo>
                  <a:pt x="874434" y="1187192"/>
                  <a:pt x="112912" y="1320315"/>
                  <a:pt x="12539" y="1401061"/>
                </a:cubicBezTo>
                <a:cubicBezTo>
                  <a:pt x="-87834" y="1481807"/>
                  <a:pt x="444578" y="1553825"/>
                  <a:pt x="536222" y="1649848"/>
                </a:cubicBezTo>
                <a:cubicBezTo>
                  <a:pt x="627866" y="1745871"/>
                  <a:pt x="562406" y="1977199"/>
                  <a:pt x="562406" y="1977199"/>
                </a:cubicBezTo>
              </a:path>
            </a:pathLst>
          </a:cu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988973" y="3730708"/>
            <a:ext cx="6082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d1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3686240" y="4354493"/>
            <a:ext cx="6082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d2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685345" y="4368679"/>
            <a:ext cx="13923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{d1,d2}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370842" y="772549"/>
            <a:ext cx="875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V</a:t>
            </a:r>
            <a:r>
              <a:rPr lang="en-US" sz="2800" baseline="-25000" dirty="0" smtClean="0">
                <a:solidFill>
                  <a:srgbClr val="FF0000"/>
                </a:solidFill>
              </a:rPr>
              <a:t>MOP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48575" y="794008"/>
            <a:ext cx="1343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880D16"/>
                </a:solidFill>
              </a:rPr>
              <a:t>V</a:t>
            </a:r>
            <a:r>
              <a:rPr lang="en-US" sz="2800" baseline="-25000" dirty="0" err="1" smtClean="0">
                <a:solidFill>
                  <a:srgbClr val="880D16"/>
                </a:solidFill>
              </a:rPr>
              <a:t>correct</a:t>
            </a:r>
            <a:r>
              <a:rPr lang="en-US" sz="2800" dirty="0" smtClean="0">
                <a:solidFill>
                  <a:srgbClr val="880D16"/>
                </a:solidFill>
              </a:rPr>
              <a:t> </a:t>
            </a:r>
            <a:r>
              <a:rPr lang="en-US" sz="2800" dirty="0">
                <a:solidFill>
                  <a:srgbClr val="880D16"/>
                </a:solidFill>
              </a:rPr>
              <a:t>≤</a:t>
            </a:r>
          </a:p>
        </p:txBody>
      </p:sp>
    </p:spTree>
    <p:extLst>
      <p:ext uri="{BB962C8B-B14F-4D97-AF65-F5344CB8AC3E}">
        <p14:creationId xmlns:p14="http://schemas.microsoft.com/office/powerpoint/2010/main" val="78932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0002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0002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A0102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A0102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0" grpId="0"/>
      <p:bldP spid="31" grpId="0"/>
      <p:bldP spid="47" grpId="0"/>
      <p:bldP spid="6" grpId="0"/>
      <p:bldP spid="8" grpId="0"/>
      <p:bldP spid="8" grpId="1"/>
      <p:bldP spid="27" grpId="0" animBg="1"/>
      <p:bldP spid="28" grpId="0" animBg="1"/>
      <p:bldP spid="35" grpId="0"/>
      <p:bldP spid="36" grpId="0" animBg="1"/>
      <p:bldP spid="39" grpId="0" animBg="1"/>
      <p:bldP spid="41" grpId="0"/>
      <p:bldP spid="42" grpId="0"/>
      <p:bldP spid="12" grpId="0"/>
      <p:bldP spid="12" grpId="1"/>
      <p:bldP spid="5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036"/>
            <a:ext cx="10515600" cy="5054297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Key idea: </a:t>
            </a:r>
          </a:p>
          <a:p>
            <a:pPr lvl="1"/>
            <a:r>
              <a:rPr lang="en-US" sz="2800" dirty="0" smtClean="0"/>
              <a:t>“Is MFP correct?” </a:t>
            </a:r>
            <a:r>
              <a:rPr lang="en-US" sz="2800" dirty="0" err="1" smtClean="0"/>
              <a:t>iff</a:t>
            </a:r>
            <a:r>
              <a:rPr lang="en-US" sz="2800" dirty="0" smtClean="0"/>
              <a:t> V</a:t>
            </a:r>
            <a:r>
              <a:rPr lang="en-US" sz="2800" baseline="-25000" dirty="0" smtClean="0"/>
              <a:t>MFP</a:t>
            </a:r>
            <a:r>
              <a:rPr lang="en-US" sz="2800" dirty="0" smtClean="0"/>
              <a:t> ≤ V</a:t>
            </a:r>
            <a:r>
              <a:rPr lang="en-US" sz="2800" baseline="-25000" dirty="0" smtClean="0"/>
              <a:t>MOP</a:t>
            </a:r>
          </a:p>
          <a:p>
            <a:pPr lvl="1"/>
            <a:endParaRPr lang="en-US" sz="2800" baseline="-25000" dirty="0" smtClean="0"/>
          </a:p>
          <a:p>
            <a:r>
              <a:rPr lang="en-US" sz="3200" dirty="0" smtClean="0"/>
              <a:t>Focus on merges: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MOP </a:t>
            </a:r>
            <a:r>
              <a:rPr lang="en-US" dirty="0" smtClean="0"/>
              <a:t>= </a:t>
            </a:r>
            <a:r>
              <a:rPr lang="en-US" i="1" dirty="0" err="1" smtClean="0"/>
              <a:t>fs</a:t>
            </a:r>
            <a:r>
              <a:rPr lang="en-US" dirty="0" smtClean="0"/>
              <a:t>(V</a:t>
            </a:r>
            <a:r>
              <a:rPr lang="en-US" baseline="-25000" dirty="0" smtClean="0"/>
              <a:t>p1</a:t>
            </a:r>
            <a:r>
              <a:rPr lang="en-US" dirty="0" smtClean="0"/>
              <a:t>)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i="1" dirty="0" err="1" smtClean="0"/>
              <a:t>fs</a:t>
            </a:r>
            <a:r>
              <a:rPr lang="en-US" dirty="0" smtClean="0"/>
              <a:t>(V</a:t>
            </a:r>
            <a:r>
              <a:rPr lang="en-US" baseline="-25000" dirty="0" smtClean="0"/>
              <a:t>p2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MFP  </a:t>
            </a:r>
            <a:r>
              <a:rPr lang="en-US" dirty="0" smtClean="0"/>
              <a:t>= </a:t>
            </a:r>
            <a:r>
              <a:rPr lang="en-US" i="1" dirty="0" err="1" smtClean="0"/>
              <a:t>fs</a:t>
            </a:r>
            <a:r>
              <a:rPr lang="en-US" dirty="0" smtClean="0"/>
              <a:t>(V</a:t>
            </a:r>
            <a:r>
              <a:rPr lang="en-US" baseline="-25000" dirty="0" smtClean="0"/>
              <a:t>p1</a:t>
            </a:r>
            <a:r>
              <a:rPr lang="en-US" dirty="0" smtClean="0"/>
              <a:t>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p2</a:t>
            </a:r>
            <a:r>
              <a:rPr lang="en-US" dirty="0" smtClean="0"/>
              <a:t> )</a:t>
            </a:r>
          </a:p>
          <a:p>
            <a:pPr lvl="1"/>
            <a:r>
              <a:rPr lang="en-US" dirty="0"/>
              <a:t>V</a:t>
            </a:r>
            <a:r>
              <a:rPr lang="en-US" baseline="-25000" dirty="0"/>
              <a:t>MFP</a:t>
            </a:r>
            <a:r>
              <a:rPr lang="en-US" dirty="0"/>
              <a:t> ≤ </a:t>
            </a:r>
            <a:r>
              <a:rPr lang="en-US" dirty="0" smtClean="0"/>
              <a:t>V</a:t>
            </a:r>
            <a:r>
              <a:rPr lang="en-US" baseline="-25000" dirty="0" smtClean="0"/>
              <a:t>MOP        </a:t>
            </a:r>
            <a:r>
              <a:rPr lang="en-US" dirty="0" err="1" smtClean="0"/>
              <a:t>iff</a:t>
            </a:r>
            <a:r>
              <a:rPr lang="en-US" dirty="0" smtClean="0"/>
              <a:t>     </a:t>
            </a:r>
            <a:r>
              <a:rPr lang="en-US" i="1" dirty="0" err="1"/>
              <a:t>fs</a:t>
            </a:r>
            <a:r>
              <a:rPr lang="en-US" dirty="0"/>
              <a:t>(V</a:t>
            </a:r>
            <a:r>
              <a:rPr lang="en-US" baseline="-25000" dirty="0"/>
              <a:t>p1</a:t>
            </a:r>
            <a:r>
              <a:rPr lang="en-US" dirty="0"/>
              <a:t>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V</a:t>
            </a:r>
            <a:r>
              <a:rPr lang="en-US" baseline="-25000" dirty="0"/>
              <a:t>p2</a:t>
            </a:r>
            <a:r>
              <a:rPr lang="en-US" dirty="0"/>
              <a:t> 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≤ </a:t>
            </a:r>
            <a:r>
              <a:rPr lang="en-US" i="1" dirty="0" err="1"/>
              <a:t>fs</a:t>
            </a:r>
            <a:r>
              <a:rPr lang="en-US" dirty="0"/>
              <a:t>(V</a:t>
            </a:r>
            <a:r>
              <a:rPr lang="en-US" baseline="-25000" dirty="0"/>
              <a:t>p1</a:t>
            </a:r>
            <a:r>
              <a:rPr lang="en-US" dirty="0"/>
              <a:t>)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i="1" dirty="0" err="1"/>
              <a:t>fs</a:t>
            </a:r>
            <a:r>
              <a:rPr lang="en-US" dirty="0"/>
              <a:t>(V</a:t>
            </a:r>
            <a:r>
              <a:rPr lang="en-US" baseline="-25000" dirty="0"/>
              <a:t>p2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X ≤ Y then </a:t>
            </a:r>
            <a:r>
              <a:rPr lang="en-US" i="1" dirty="0" err="1" smtClean="0"/>
              <a:t>fs</a:t>
            </a:r>
            <a:r>
              <a:rPr lang="en-US" dirty="0" smtClean="0"/>
              <a:t>(X) ≤ </a:t>
            </a:r>
            <a:r>
              <a:rPr lang="en-US" i="1" dirty="0" err="1" smtClean="0"/>
              <a:t>fs</a:t>
            </a:r>
            <a:r>
              <a:rPr lang="en-US" dirty="0" smtClean="0"/>
              <a:t>(Y)    (monotonic </a:t>
            </a:r>
            <a:r>
              <a:rPr lang="en-US" i="1" dirty="0" err="1" smtClean="0"/>
              <a:t>fs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 </a:t>
            </a:r>
            <a:r>
              <a:rPr lang="en-US" i="1" dirty="0" err="1"/>
              <a:t>fs</a:t>
            </a:r>
            <a:r>
              <a:rPr lang="en-US" dirty="0"/>
              <a:t>(V</a:t>
            </a:r>
            <a:r>
              <a:rPr lang="en-US" baseline="-25000" dirty="0"/>
              <a:t>p1</a:t>
            </a:r>
            <a:r>
              <a:rPr lang="en-US" dirty="0"/>
              <a:t>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V</a:t>
            </a:r>
            <a:r>
              <a:rPr lang="en-US" baseline="-25000" dirty="0"/>
              <a:t>p2</a:t>
            </a:r>
            <a:r>
              <a:rPr lang="en-US" dirty="0"/>
              <a:t> ) ≤ </a:t>
            </a:r>
            <a:r>
              <a:rPr lang="en-US" i="1" dirty="0" err="1"/>
              <a:t>fs</a:t>
            </a:r>
            <a:r>
              <a:rPr lang="en-US" dirty="0"/>
              <a:t>(V</a:t>
            </a:r>
            <a:r>
              <a:rPr lang="en-US" baseline="-25000" dirty="0"/>
              <a:t>p1</a:t>
            </a:r>
            <a:r>
              <a:rPr lang="en-US" dirty="0"/>
              <a:t>)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i="1" dirty="0" err="1"/>
              <a:t>fs</a:t>
            </a:r>
            <a:r>
              <a:rPr lang="en-US" dirty="0"/>
              <a:t>(V</a:t>
            </a:r>
            <a:r>
              <a:rPr lang="en-US" baseline="-25000" dirty="0"/>
              <a:t>p2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And therefore </a:t>
            </a:r>
            <a:r>
              <a:rPr lang="en-US" dirty="0"/>
              <a:t>V</a:t>
            </a:r>
            <a:r>
              <a:rPr lang="en-US" baseline="-25000" dirty="0"/>
              <a:t>MFP</a:t>
            </a:r>
            <a:r>
              <a:rPr lang="en-US" dirty="0"/>
              <a:t> ≤ </a:t>
            </a:r>
            <a:r>
              <a:rPr lang="en-US" dirty="0" smtClean="0"/>
              <a:t>V</a:t>
            </a:r>
            <a:r>
              <a:rPr lang="en-US" baseline="-25000" dirty="0" smtClean="0"/>
              <a:t>MOP</a:t>
            </a:r>
          </a:p>
          <a:p>
            <a:pPr marL="457200" lvl="1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MFP is correct!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Shot 2015-10-21 at 10.2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07" y="1611132"/>
            <a:ext cx="3708144" cy="381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9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158" y="2043067"/>
            <a:ext cx="10515600" cy="31713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Any problems with </a:t>
            </a:r>
            <a:r>
              <a:rPr lang="en-US" sz="5400" b="1" dirty="0" smtClean="0"/>
              <a:t>H2?</a:t>
            </a:r>
          </a:p>
          <a:p>
            <a:pPr marL="0" indent="0" algn="ctr">
              <a:buNone/>
            </a:pPr>
            <a:endParaRPr lang="en-US" sz="5400" b="1" dirty="0" smtClean="0"/>
          </a:p>
          <a:p>
            <a:pPr marL="0" indent="0" algn="ctr">
              <a:buNone/>
            </a:pPr>
            <a:r>
              <a:rPr lang="en-US" sz="5400" b="1" dirty="0" smtClean="0"/>
              <a:t>Or DFAs?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6717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≤ Y then </a:t>
            </a:r>
            <a:r>
              <a:rPr lang="en-US" i="1" dirty="0" err="1"/>
              <a:t>fs</a:t>
            </a:r>
            <a:r>
              <a:rPr lang="en-US" dirty="0"/>
              <a:t>(X) ≤ </a:t>
            </a:r>
            <a:r>
              <a:rPr lang="en-US" i="1" dirty="0" err="1"/>
              <a:t>fs</a:t>
            </a:r>
            <a:r>
              <a:rPr lang="en-US" dirty="0"/>
              <a:t>(Y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flow function f is applied to two members of V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result </a:t>
            </a:r>
            <a:r>
              <a:rPr lang="en-US" dirty="0" smtClean="0"/>
              <a:t>of applying </a:t>
            </a:r>
            <a:r>
              <a:rPr lang="en-US" dirty="0"/>
              <a:t>f to the “lesser” of the two members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will </a:t>
            </a:r>
            <a:r>
              <a:rPr lang="en-US" dirty="0"/>
              <a:t>be under the result </a:t>
            </a:r>
            <a:r>
              <a:rPr lang="en-US" dirty="0" smtClean="0"/>
              <a:t>of applying </a:t>
            </a:r>
            <a:r>
              <a:rPr lang="en-US" dirty="0"/>
              <a:t>f to the “greater” of the two</a:t>
            </a:r>
          </a:p>
          <a:p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conservative inputs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leads </a:t>
            </a:r>
            <a:r>
              <a:rPr lang="en-US" dirty="0"/>
              <a:t>to </a:t>
            </a:r>
            <a:r>
              <a:rPr lang="en-US" dirty="0" smtClean="0"/>
              <a:t>more conservative </a:t>
            </a:r>
            <a:r>
              <a:rPr lang="en-US" dirty="0"/>
              <a:t>outputs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never more optimistic outputs)</a:t>
            </a:r>
          </a:p>
        </p:txBody>
      </p:sp>
    </p:spTree>
    <p:extLst>
      <p:ext uri="{BB962C8B-B14F-4D97-AF65-F5344CB8AC3E}">
        <p14:creationId xmlns:p14="http://schemas.microsoft.com/office/powerpoint/2010/main" val="57218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</a:rPr>
              <a:t>Lattice and data-flow analysis</a:t>
            </a:r>
          </a:p>
          <a:p>
            <a:endParaRPr lang="en-US" sz="3000" dirty="0" smtClean="0"/>
          </a:p>
          <a:p>
            <a:r>
              <a:rPr lang="en-US" sz="3000" dirty="0" smtClean="0">
                <a:solidFill>
                  <a:srgbClr val="BFBFBF"/>
                </a:solidFill>
              </a:rPr>
              <a:t>DFA correctness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smtClean="0"/>
              <a:t>DFA convergence</a:t>
            </a:r>
          </a:p>
          <a:p>
            <a:endParaRPr lang="en-US" sz="3000" dirty="0" smtClean="0"/>
          </a:p>
          <a:p>
            <a:r>
              <a:rPr lang="en-US" sz="3000" dirty="0" smtClean="0"/>
              <a:t>DFA precision</a:t>
            </a:r>
          </a:p>
          <a:p>
            <a:endParaRPr lang="en-US" sz="3000" dirty="0" smtClean="0"/>
          </a:p>
          <a:p>
            <a:r>
              <a:rPr lang="en-US" sz="3000" dirty="0" smtClean="0"/>
              <a:t>DFA complexity</a:t>
            </a:r>
          </a:p>
        </p:txBody>
      </p:sp>
    </p:spTree>
    <p:extLst>
      <p:ext uri="{BB962C8B-B14F-4D97-AF65-F5344CB8AC3E}">
        <p14:creationId xmlns:p14="http://schemas.microsoft.com/office/powerpoint/2010/main" val="10523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From lattice theory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Because fs is monotonic, then</a:t>
            </a:r>
            <a:br>
              <a:rPr lang="en-US" dirty="0" smtClean="0"/>
            </a:br>
            <a:r>
              <a:rPr lang="en-US" dirty="0" smtClean="0"/>
              <a:t>the maximum number of times fs can be </a:t>
            </a:r>
            <a:r>
              <a:rPr lang="en-US" dirty="0" smtClean="0"/>
              <a:t>applied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w/o reaching a fixed point is Height(V) – 1</a:t>
            </a:r>
          </a:p>
          <a:p>
            <a:endParaRPr lang="en-US" dirty="0" smtClean="0"/>
          </a:p>
          <a:p>
            <a:r>
              <a:rPr lang="en-US" dirty="0" smtClean="0"/>
              <a:t>Iterative DFA is guaranteed to terminate if the </a:t>
            </a:r>
            <a:r>
              <a:rPr lang="en-US" dirty="0" err="1" smtClean="0"/>
              <a:t>fs</a:t>
            </a:r>
            <a:r>
              <a:rPr lang="en-US" dirty="0" smtClean="0"/>
              <a:t> is monotonic and </a:t>
            </a:r>
            <a:br>
              <a:rPr lang="en-US" dirty="0" smtClean="0"/>
            </a:br>
            <a:r>
              <a:rPr lang="en-US" dirty="0" smtClean="0"/>
              <a:t>the lattice has finite height</a:t>
            </a:r>
          </a:p>
        </p:txBody>
      </p:sp>
    </p:spTree>
    <p:extLst>
      <p:ext uri="{BB962C8B-B14F-4D97-AF65-F5344CB8AC3E}">
        <p14:creationId xmlns:p14="http://schemas.microsoft.com/office/powerpoint/2010/main" val="320652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506"/>
            <a:ext cx="10515600" cy="5032375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V</a:t>
            </a:r>
            <a:r>
              <a:rPr lang="en-US" sz="2800" baseline="-25000" dirty="0" smtClean="0"/>
              <a:t>MOP</a:t>
            </a:r>
            <a:r>
              <a:rPr lang="en-US" sz="2800" dirty="0" smtClean="0"/>
              <a:t>: the best solution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V</a:t>
            </a:r>
            <a:r>
              <a:rPr lang="en-US" sz="2800" baseline="-25000" dirty="0" smtClean="0"/>
              <a:t>MFP</a:t>
            </a:r>
            <a:r>
              <a:rPr lang="en-US" sz="2800" dirty="0" smtClean="0"/>
              <a:t> </a:t>
            </a:r>
            <a:r>
              <a:rPr lang="en-US" sz="2800" dirty="0"/>
              <a:t>≤ </a:t>
            </a:r>
            <a:r>
              <a:rPr lang="en-US" sz="2800" dirty="0" smtClean="0"/>
              <a:t>V</a:t>
            </a:r>
            <a:r>
              <a:rPr lang="en-US" sz="2800" baseline="-25000" dirty="0" smtClean="0"/>
              <a:t>MOP</a:t>
            </a:r>
            <a:endParaRPr lang="en-US" sz="2800" baseline="-25000" dirty="0" smtClean="0"/>
          </a:p>
          <a:p>
            <a:pPr marL="685800" lvl="2">
              <a:spcBef>
                <a:spcPts val="1000"/>
              </a:spcBef>
            </a:pPr>
            <a:r>
              <a:rPr lang="en-US" sz="2800" i="1" dirty="0" smtClean="0"/>
              <a:t>fs</a:t>
            </a:r>
            <a:r>
              <a:rPr lang="en-US" sz="2800" dirty="0"/>
              <a:t>(V</a:t>
            </a:r>
            <a:r>
              <a:rPr lang="en-US" sz="2800" baseline="-25000" dirty="0"/>
              <a:t>p1</a:t>
            </a:r>
            <a:r>
              <a:rPr lang="en-US" sz="2800" dirty="0"/>
              <a:t> 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/>
              <a:t> V</a:t>
            </a:r>
            <a:r>
              <a:rPr lang="en-US" sz="2800" baseline="-25000" dirty="0"/>
              <a:t>p2</a:t>
            </a:r>
            <a:r>
              <a:rPr lang="en-US" sz="2800" dirty="0"/>
              <a:t> ) ≤ </a:t>
            </a:r>
            <a:r>
              <a:rPr lang="en-US" sz="2800" i="1" dirty="0"/>
              <a:t>fs</a:t>
            </a:r>
            <a:r>
              <a:rPr lang="en-US" sz="2800" dirty="0"/>
              <a:t>(V</a:t>
            </a:r>
            <a:r>
              <a:rPr lang="en-US" sz="2800" baseline="-25000" dirty="0"/>
              <a:t>p1</a:t>
            </a:r>
            <a:r>
              <a:rPr lang="en-US" sz="2800" dirty="0"/>
              <a:t>) 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/>
              <a:t> </a:t>
            </a:r>
            <a:r>
              <a:rPr lang="en-US" sz="2800" i="1" dirty="0"/>
              <a:t>fs</a:t>
            </a:r>
            <a:r>
              <a:rPr lang="en-US" sz="2800" dirty="0"/>
              <a:t>(V</a:t>
            </a:r>
            <a:r>
              <a:rPr lang="en-US" sz="2800" baseline="-25000" dirty="0"/>
              <a:t>p2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endParaRPr lang="en-US" sz="2800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Distributive </a:t>
            </a:r>
            <a:r>
              <a:rPr lang="en-US" sz="2800" i="1" dirty="0" smtClean="0"/>
              <a:t>fs</a:t>
            </a:r>
            <a:r>
              <a:rPr lang="en-US" sz="2800" dirty="0" smtClean="0"/>
              <a:t> over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 smtClean="0"/>
              <a:t> </a:t>
            </a:r>
          </a:p>
          <a:p>
            <a:pPr marL="685800" lvl="2">
              <a:spcBef>
                <a:spcPts val="1000"/>
              </a:spcBef>
            </a:pPr>
            <a:r>
              <a:rPr lang="en-US" sz="2800" i="1" dirty="0" smtClean="0"/>
              <a:t>fs</a:t>
            </a:r>
            <a:r>
              <a:rPr lang="en-US" sz="2800" dirty="0" smtClean="0"/>
              <a:t>(V</a:t>
            </a:r>
            <a:r>
              <a:rPr lang="en-US" sz="2800" baseline="-25000" dirty="0" smtClean="0"/>
              <a:t>p1</a:t>
            </a:r>
            <a:r>
              <a:rPr lang="en-US" sz="2800" dirty="0" smtClean="0"/>
              <a:t> 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/>
              <a:t> V</a:t>
            </a:r>
            <a:r>
              <a:rPr lang="en-US" sz="2800" baseline="-25000" dirty="0"/>
              <a:t>p2</a:t>
            </a:r>
            <a:r>
              <a:rPr lang="en-US" sz="2800" dirty="0"/>
              <a:t> ) </a:t>
            </a:r>
            <a:r>
              <a:rPr lang="en-US" sz="2800" dirty="0" smtClean="0"/>
              <a:t>= </a:t>
            </a:r>
            <a:r>
              <a:rPr lang="en-US" sz="2800" i="1" dirty="0"/>
              <a:t>fs</a:t>
            </a:r>
            <a:r>
              <a:rPr lang="en-US" sz="2800" dirty="0"/>
              <a:t>(V</a:t>
            </a:r>
            <a:r>
              <a:rPr lang="en-US" sz="2800" baseline="-25000" dirty="0"/>
              <a:t>p1</a:t>
            </a:r>
            <a:r>
              <a:rPr lang="en-US" sz="2800" dirty="0"/>
              <a:t>) 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/>
              <a:t> </a:t>
            </a:r>
            <a:r>
              <a:rPr lang="en-US" sz="2800" i="1" dirty="0"/>
              <a:t>fs</a:t>
            </a:r>
            <a:r>
              <a:rPr lang="en-US" sz="2800" dirty="0"/>
              <a:t>(V</a:t>
            </a:r>
            <a:r>
              <a:rPr lang="en-US" sz="2800" baseline="-25000" dirty="0"/>
              <a:t>p2</a:t>
            </a:r>
            <a:r>
              <a:rPr lang="en-US" sz="2800" dirty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2800" dirty="0"/>
              <a:t>V</a:t>
            </a:r>
            <a:r>
              <a:rPr lang="en-US" sz="2800" baseline="-25000" dirty="0"/>
              <a:t>MFP</a:t>
            </a:r>
            <a:r>
              <a:rPr lang="en-US" sz="2800" dirty="0"/>
              <a:t> </a:t>
            </a:r>
            <a:r>
              <a:rPr lang="en-US" sz="2800" dirty="0" smtClean="0"/>
              <a:t>= V</a:t>
            </a:r>
            <a:r>
              <a:rPr lang="en-US" sz="2800" baseline="-25000" dirty="0" smtClean="0"/>
              <a:t>MOP</a:t>
            </a:r>
          </a:p>
          <a:p>
            <a:pPr marL="685800" lvl="2">
              <a:spcBef>
                <a:spcPts val="1000"/>
              </a:spcBef>
            </a:pPr>
            <a:endParaRPr lang="en-US" sz="2800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Is reaching definition </a:t>
            </a:r>
            <a:r>
              <a:rPr lang="en-US" sz="2800" i="1" dirty="0" smtClean="0"/>
              <a:t>fs</a:t>
            </a:r>
            <a:r>
              <a:rPr lang="en-US" sz="2800" dirty="0" smtClean="0"/>
              <a:t> distributive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852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reaching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211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Goal</a:t>
            </a:r>
          </a:p>
          <a:p>
            <a:pPr lvl="1"/>
            <a:r>
              <a:rPr lang="en-US" dirty="0" smtClean="0"/>
              <a:t>Compute </a:t>
            </a:r>
            <a:r>
              <a:rPr lang="en-US" dirty="0" smtClean="0"/>
              <a:t>the value of each variable at </a:t>
            </a:r>
            <a:r>
              <a:rPr lang="en-US" dirty="0"/>
              <a:t>each program point (</a:t>
            </a:r>
            <a:r>
              <a:rPr lang="en-US" dirty="0" smtClean="0"/>
              <a:t>if possible) (must)</a:t>
            </a:r>
          </a:p>
          <a:p>
            <a:r>
              <a:rPr lang="en-US" sz="3000" dirty="0" smtClean="0"/>
              <a:t>Flow values (V)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of (</a:t>
            </a:r>
            <a:r>
              <a:rPr lang="en-US" dirty="0" err="1"/>
              <a:t>variable,constant</a:t>
            </a:r>
            <a:r>
              <a:rPr lang="en-US" dirty="0"/>
              <a:t>) </a:t>
            </a:r>
            <a:r>
              <a:rPr lang="en-US" dirty="0" smtClean="0"/>
              <a:t>pairs</a:t>
            </a:r>
          </a:p>
          <a:p>
            <a:r>
              <a:rPr lang="en-US" sz="3000" dirty="0" smtClean="0"/>
              <a:t>Merge function</a:t>
            </a:r>
          </a:p>
          <a:p>
            <a:pPr lvl="1"/>
            <a:r>
              <a:rPr lang="en-US" dirty="0" smtClean="0"/>
              <a:t>Intersection</a:t>
            </a:r>
          </a:p>
          <a:p>
            <a:r>
              <a:rPr lang="en-US" sz="3000" dirty="0" smtClean="0"/>
              <a:t>Data</a:t>
            </a:r>
            <a:r>
              <a:rPr lang="en-US" sz="3000" dirty="0"/>
              <a:t>-flow </a:t>
            </a:r>
            <a:r>
              <a:rPr lang="en-US" sz="3000" dirty="0" smtClean="0"/>
              <a:t>equations</a:t>
            </a:r>
          </a:p>
          <a:p>
            <a:pPr lvl="1"/>
            <a:r>
              <a:rPr lang="en-US" dirty="0" smtClean="0"/>
              <a:t>Effect </a:t>
            </a:r>
            <a:r>
              <a:rPr lang="en-US" dirty="0"/>
              <a:t>of node n x = </a:t>
            </a:r>
            <a:r>
              <a:rPr lang="en-US" dirty="0" smtClean="0"/>
              <a:t>c</a:t>
            </a:r>
          </a:p>
          <a:p>
            <a:pPr lvl="2"/>
            <a:r>
              <a:rPr lang="en-US" dirty="0" smtClean="0"/>
              <a:t>KILL[</a:t>
            </a:r>
            <a:r>
              <a:rPr lang="en-US" dirty="0"/>
              <a:t>n] = {(</a:t>
            </a:r>
            <a:r>
              <a:rPr lang="en-US" dirty="0" err="1"/>
              <a:t>x,k</a:t>
            </a:r>
            <a:r>
              <a:rPr lang="en-US" dirty="0"/>
              <a:t>)| ∀k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GEN[</a:t>
            </a:r>
            <a:r>
              <a:rPr lang="en-US" dirty="0"/>
              <a:t>n] = {(</a:t>
            </a:r>
            <a:r>
              <a:rPr lang="en-US" dirty="0" err="1"/>
              <a:t>x,c</a:t>
            </a:r>
            <a:r>
              <a:rPr lang="en-US" dirty="0"/>
              <a:t>)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Effect </a:t>
            </a:r>
            <a:r>
              <a:rPr lang="en-US" dirty="0"/>
              <a:t>of node n x = y + </a:t>
            </a:r>
            <a:r>
              <a:rPr lang="en-US" dirty="0" smtClean="0"/>
              <a:t>z</a:t>
            </a:r>
          </a:p>
          <a:p>
            <a:pPr lvl="2"/>
            <a:r>
              <a:rPr lang="en-US" dirty="0" smtClean="0"/>
              <a:t>KILL[</a:t>
            </a:r>
            <a:r>
              <a:rPr lang="en-US" dirty="0"/>
              <a:t>n] = {(</a:t>
            </a:r>
            <a:r>
              <a:rPr lang="en-US" dirty="0" err="1"/>
              <a:t>x,k</a:t>
            </a:r>
            <a:r>
              <a:rPr lang="en-US" dirty="0"/>
              <a:t>)| ∀k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GEN[</a:t>
            </a:r>
            <a:r>
              <a:rPr lang="en-US" dirty="0"/>
              <a:t>n] = {(</a:t>
            </a:r>
            <a:r>
              <a:rPr lang="en-US" dirty="0" err="1"/>
              <a:t>x,c</a:t>
            </a:r>
            <a:r>
              <a:rPr lang="en-US" dirty="0"/>
              <a:t>) | c=</a:t>
            </a:r>
            <a:r>
              <a:rPr lang="en-US" dirty="0" err="1"/>
              <a:t>valy+valz</a:t>
            </a:r>
            <a:r>
              <a:rPr lang="en-US" dirty="0"/>
              <a:t>, (y, </a:t>
            </a:r>
            <a:r>
              <a:rPr lang="en-US" dirty="0" err="1"/>
              <a:t>valy</a:t>
            </a:r>
            <a:r>
              <a:rPr lang="en-US" dirty="0"/>
              <a:t>) ∈ in[n], (z, </a:t>
            </a:r>
            <a:r>
              <a:rPr lang="en-US" dirty="0" err="1"/>
              <a:t>valz</a:t>
            </a:r>
            <a:r>
              <a:rPr lang="en-US" dirty="0"/>
              <a:t>) ∈ in[n]}</a:t>
            </a:r>
          </a:p>
        </p:txBody>
      </p:sp>
    </p:spTree>
    <p:extLst>
      <p:ext uri="{BB962C8B-B14F-4D97-AF65-F5344CB8AC3E}">
        <p14:creationId xmlns:p14="http://schemas.microsoft.com/office/powerpoint/2010/main" val="20543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constants: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21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⊥</a:t>
            </a:r>
            <a:r>
              <a:rPr lang="en-US" sz="3000" dirty="0" smtClean="0"/>
              <a:t> </a:t>
            </a:r>
            <a:r>
              <a:rPr lang="en-US" sz="3000" dirty="0" smtClean="0"/>
              <a:t>= </a:t>
            </a:r>
            <a:r>
              <a:rPr lang="en-US" sz="3000" dirty="0" smtClean="0"/>
              <a:t>?</a:t>
            </a:r>
            <a:endParaRPr lang="en-US" sz="3200" dirty="0" smtClean="0"/>
          </a:p>
          <a:p>
            <a:r>
              <a:rPr lang="en-US" sz="3200" dirty="0" smtClean="0"/>
              <a:t>IN = ?</a:t>
            </a:r>
          </a:p>
          <a:p>
            <a:r>
              <a:rPr lang="en-US" sz="3200" dirty="0" smtClean="0"/>
              <a:t>OUT = ?</a:t>
            </a:r>
          </a:p>
          <a:p>
            <a:r>
              <a:rPr lang="en-US" sz="3200" dirty="0" smtClean="0"/>
              <a:t>Let’s study this analysis</a:t>
            </a:r>
          </a:p>
          <a:p>
            <a:pPr lvl="1"/>
            <a:r>
              <a:rPr lang="en-US" sz="2800" dirty="0" smtClean="0"/>
              <a:t>Correctness? </a:t>
            </a:r>
          </a:p>
          <a:p>
            <a:pPr lvl="1"/>
            <a:r>
              <a:rPr lang="en-US" sz="2800" dirty="0" smtClean="0"/>
              <a:t>Convergence?</a:t>
            </a:r>
          </a:p>
          <a:p>
            <a:pPr lvl="2"/>
            <a:r>
              <a:rPr lang="en-US" sz="2400" dirty="0" smtClean="0"/>
              <a:t>is </a:t>
            </a:r>
            <a:r>
              <a:rPr lang="en-US" sz="2400" i="1" dirty="0" err="1" smtClean="0"/>
              <a:t>fs</a:t>
            </a:r>
            <a:r>
              <a:rPr lang="en-US" sz="2400" dirty="0" smtClean="0"/>
              <a:t> monotonic? Has the lattice a finite height?</a:t>
            </a:r>
          </a:p>
          <a:p>
            <a:pPr lvl="1"/>
            <a:r>
              <a:rPr lang="en-US" sz="2800" dirty="0" smtClean="0"/>
              <a:t>Precision?</a:t>
            </a:r>
          </a:p>
          <a:p>
            <a:pPr lvl="2"/>
            <a:r>
              <a:rPr lang="en-US" sz="2400" dirty="0" smtClean="0"/>
              <a:t>is </a:t>
            </a:r>
            <a:r>
              <a:rPr lang="en-US" sz="2400" dirty="0" err="1" smtClean="0"/>
              <a:t>fs</a:t>
            </a:r>
            <a:r>
              <a:rPr lang="en-US" sz="2400" dirty="0" smtClean="0"/>
              <a:t> distributive?</a:t>
            </a:r>
          </a:p>
        </p:txBody>
      </p:sp>
    </p:spTree>
    <p:extLst>
      <p:ext uri="{BB962C8B-B14F-4D97-AF65-F5344CB8AC3E}">
        <p14:creationId xmlns:p14="http://schemas.microsoft.com/office/powerpoint/2010/main" val="308807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80058" y="1825624"/>
            <a:ext cx="8691327" cy="4061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OUT</a:t>
            </a:r>
            <a:r>
              <a:rPr lang="en-US" b="1" dirty="0"/>
              <a:t>[ENTRY] = </a:t>
            </a:r>
            <a:r>
              <a:rPr lang="en-US" b="1" dirty="0" smtClean="0"/>
              <a:t>{ }; </a:t>
            </a:r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(each </a:t>
            </a:r>
            <a:r>
              <a:rPr lang="en-US" b="1" dirty="0" smtClean="0"/>
              <a:t>instruction </a:t>
            </a:r>
            <a:r>
              <a:rPr lang="en-US" b="1" i="1" dirty="0" err="1" smtClean="0"/>
              <a:t>i</a:t>
            </a:r>
            <a:r>
              <a:rPr lang="en-US" b="1" dirty="0" smtClean="0"/>
              <a:t> other </a:t>
            </a:r>
            <a:r>
              <a:rPr lang="en-US" b="1" dirty="0"/>
              <a:t>than ENTRY</a:t>
            </a:r>
            <a:r>
              <a:rPr lang="en-US" b="1" dirty="0" smtClean="0"/>
              <a:t>)  OUT[</a:t>
            </a:r>
            <a:r>
              <a:rPr lang="en-US" b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{ };</a:t>
            </a:r>
          </a:p>
          <a:p>
            <a:pPr marL="0" indent="0">
              <a:buNone/>
            </a:pPr>
            <a:r>
              <a:rPr lang="en-US" b="1" dirty="0" smtClean="0"/>
              <a:t>while </a:t>
            </a:r>
            <a:r>
              <a:rPr lang="en-US" b="1" dirty="0"/>
              <a:t>(changes to any OUT occur</a:t>
            </a:r>
            <a:r>
              <a:rPr lang="en-US" b="1" dirty="0" smtClean="0"/>
              <a:t>){ </a:t>
            </a:r>
            <a:br>
              <a:rPr lang="en-US" b="1" dirty="0" smtClean="0"/>
            </a:br>
            <a:r>
              <a:rPr lang="en-US" b="1" dirty="0" smtClean="0"/>
              <a:t>  for </a:t>
            </a:r>
            <a:r>
              <a:rPr lang="en-US" b="1" dirty="0"/>
              <a:t>(each </a:t>
            </a:r>
            <a:r>
              <a:rPr lang="en-US" b="1" dirty="0" smtClean="0"/>
              <a:t>instruction </a:t>
            </a:r>
            <a:r>
              <a:rPr lang="en-US" b="1" i="1" dirty="0" err="1" smtClean="0"/>
              <a:t>i</a:t>
            </a:r>
            <a:r>
              <a:rPr lang="en-US" b="1" dirty="0" smtClean="0"/>
              <a:t> other </a:t>
            </a:r>
            <a:r>
              <a:rPr lang="en-US" b="1" dirty="0"/>
              <a:t>than ENTRY) {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IN[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dirty="0" smtClean="0"/>
              <a:t>∪</a:t>
            </a:r>
            <a:r>
              <a:rPr lang="en-US" b="1" i="1" dirty="0"/>
              <a:t>p</a:t>
            </a:r>
            <a:r>
              <a:rPr lang="en-US" b="1" dirty="0" smtClean="0"/>
              <a:t> </a:t>
            </a:r>
            <a:r>
              <a:rPr lang="en-US" b="1" dirty="0"/>
              <a:t>a predecessor of </a:t>
            </a:r>
            <a:r>
              <a:rPr lang="en-US" b="1" i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/>
              <a:t>OUT</a:t>
            </a:r>
            <a:r>
              <a:rPr lang="en-US" b="1" dirty="0" smtClean="0"/>
              <a:t>[</a:t>
            </a:r>
            <a:r>
              <a:rPr lang="en-US" b="1" i="1" dirty="0"/>
              <a:t>p</a:t>
            </a:r>
            <a:r>
              <a:rPr lang="en-US" b="1" dirty="0" smtClean="0"/>
              <a:t>]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OUT[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GEN[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dirty="0"/>
              <a:t>∪ </a:t>
            </a:r>
            <a:r>
              <a:rPr lang="en-US" b="1" dirty="0"/>
              <a:t>(IN</a:t>
            </a:r>
            <a:r>
              <a:rPr lang="en-US" b="1" dirty="0" smtClean="0"/>
              <a:t>[</a:t>
            </a:r>
            <a:r>
              <a:rPr lang="en-US" b="1" i="1" dirty="0" err="1" smtClean="0"/>
              <a:t>i</a:t>
            </a:r>
            <a:r>
              <a:rPr lang="en-US" b="1" dirty="0" smtClean="0"/>
              <a:t>] </a:t>
            </a:r>
            <a:r>
              <a:rPr lang="en-US" b="1" dirty="0"/>
              <a:t>─ </a:t>
            </a:r>
            <a:r>
              <a:rPr lang="en-US" b="1" dirty="0" smtClean="0"/>
              <a:t>KILL[</a:t>
            </a:r>
            <a:r>
              <a:rPr lang="en-US" b="1" i="1" dirty="0" err="1" smtClean="0"/>
              <a:t>i</a:t>
            </a:r>
            <a:r>
              <a:rPr lang="en-US" b="1" dirty="0" smtClean="0"/>
              <a:t>])</a:t>
            </a:r>
            <a:r>
              <a:rPr lang="en-US" b="1" dirty="0"/>
              <a:t>;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}</a:t>
            </a:r>
          </a:p>
          <a:p>
            <a:pPr marL="0" indent="0">
              <a:buNone/>
            </a:pPr>
            <a:r>
              <a:rPr lang="en-US" b="1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566"/>
            <a:ext cx="10515600" cy="4566397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N instructions (N definitions at most)</a:t>
            </a:r>
          </a:p>
          <a:p>
            <a:pPr lvl="1"/>
            <a:r>
              <a:rPr lang="en-US" sz="2600" dirty="0" smtClean="0"/>
              <a:t>Each IN/OUT set </a:t>
            </a:r>
            <a:r>
              <a:rPr lang="en-US" sz="2600" dirty="0"/>
              <a:t>has at most N </a:t>
            </a:r>
            <a:r>
              <a:rPr lang="en-US" sz="2600" dirty="0" smtClean="0"/>
              <a:t>elements</a:t>
            </a:r>
          </a:p>
          <a:p>
            <a:pPr lvl="1"/>
            <a:r>
              <a:rPr lang="en-US" sz="2600" dirty="0" smtClean="0"/>
              <a:t>Each </a:t>
            </a:r>
            <a:r>
              <a:rPr lang="en-US" sz="2600" dirty="0"/>
              <a:t>set-union operation takes O(N) </a:t>
            </a:r>
            <a:r>
              <a:rPr lang="en-US" sz="2600" dirty="0" smtClean="0"/>
              <a:t>time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for loop </a:t>
            </a:r>
            <a:r>
              <a:rPr lang="en-US" sz="2600" dirty="0" smtClean="0"/>
              <a:t>body</a:t>
            </a:r>
          </a:p>
          <a:p>
            <a:pPr lvl="2"/>
            <a:r>
              <a:rPr lang="en-US" sz="2200" dirty="0" smtClean="0"/>
              <a:t>constant </a:t>
            </a:r>
            <a:r>
              <a:rPr lang="en-US" sz="2200" dirty="0"/>
              <a:t># of set operations per </a:t>
            </a:r>
            <a:r>
              <a:rPr lang="en-US" sz="2200" dirty="0" smtClean="0"/>
              <a:t>node</a:t>
            </a:r>
          </a:p>
          <a:p>
            <a:pPr lvl="2"/>
            <a:r>
              <a:rPr lang="en-US" sz="2200" dirty="0" smtClean="0"/>
              <a:t>O</a:t>
            </a:r>
            <a:r>
              <a:rPr lang="en-US" sz="2200" dirty="0"/>
              <a:t>(N) nodes ⇒ O(N</a:t>
            </a:r>
            <a:r>
              <a:rPr lang="en-US" sz="2200" baseline="30000" dirty="0"/>
              <a:t>2</a:t>
            </a:r>
            <a:r>
              <a:rPr lang="en-US" sz="2200" dirty="0"/>
              <a:t>) time for the loop</a:t>
            </a:r>
          </a:p>
          <a:p>
            <a:pPr lvl="1"/>
            <a:r>
              <a:rPr lang="en-US" sz="2600" dirty="0" smtClean="0"/>
              <a:t>Each </a:t>
            </a:r>
            <a:r>
              <a:rPr lang="en-US" sz="2600" dirty="0"/>
              <a:t>iteration of the repeat loop can only make the set </a:t>
            </a:r>
            <a:r>
              <a:rPr lang="en-US" sz="2600" dirty="0" smtClean="0"/>
              <a:t>larger</a:t>
            </a:r>
          </a:p>
          <a:p>
            <a:pPr lvl="1"/>
            <a:r>
              <a:rPr lang="en-US" sz="2600" dirty="0" smtClean="0"/>
              <a:t>Each iteration modifies at least one set</a:t>
            </a:r>
            <a:endParaRPr lang="en-US" sz="2600" dirty="0"/>
          </a:p>
          <a:p>
            <a:pPr lvl="1"/>
            <a:r>
              <a:rPr lang="en-US" sz="2600" dirty="0" smtClean="0"/>
              <a:t>N iterations to reach the fixed point at </a:t>
            </a:r>
            <a:r>
              <a:rPr lang="en-US" sz="2600" dirty="0" smtClean="0"/>
              <a:t>most</a:t>
            </a:r>
            <a:endParaRPr lang="en-US" sz="2600" dirty="0"/>
          </a:p>
          <a:p>
            <a:r>
              <a:rPr lang="en-US" sz="3000" dirty="0"/>
              <a:t>Worst case: O(N</a:t>
            </a:r>
            <a:r>
              <a:rPr lang="en-US" sz="3000" baseline="30000" dirty="0"/>
              <a:t>4</a:t>
            </a:r>
            <a:r>
              <a:rPr lang="en-US" sz="3000" dirty="0"/>
              <a:t>)</a:t>
            </a:r>
          </a:p>
          <a:p>
            <a:r>
              <a:rPr lang="en-US" sz="3000" dirty="0"/>
              <a:t>Typical case: 2 to 3 iterations with good ordering &amp; sparse </a:t>
            </a:r>
            <a:r>
              <a:rPr lang="en-US" sz="3000" dirty="0" smtClean="0"/>
              <a:t>sets</a:t>
            </a:r>
          </a:p>
          <a:p>
            <a:pPr lvl="1"/>
            <a:r>
              <a:rPr lang="en-US" sz="2600" dirty="0" smtClean="0"/>
              <a:t>O</a:t>
            </a:r>
            <a:r>
              <a:rPr lang="en-US" sz="2600" dirty="0"/>
              <a:t>(N) to O(N</a:t>
            </a:r>
            <a:r>
              <a:rPr lang="en-US" sz="2600" baseline="30000" dirty="0"/>
              <a:t>2</a:t>
            </a:r>
            <a:r>
              <a:rPr lang="en-US" sz="26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9196" y="1596373"/>
            <a:ext cx="4251409" cy="1815882"/>
          </a:xfrm>
          <a:prstGeom prst="rect">
            <a:avLst/>
          </a:prstGeom>
          <a:solidFill>
            <a:schemeClr val="bg2"/>
          </a:solidFill>
          <a:ln w="5715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N=500</a:t>
            </a:r>
          </a:p>
          <a:p>
            <a:r>
              <a:rPr lang="en-US" sz="2800" dirty="0" smtClean="0"/>
              <a:t>Worst case: </a:t>
            </a:r>
            <a:r>
              <a:rPr lang="is-IS" sz="2800" dirty="0" smtClean="0"/>
              <a:t>62,500,000,000</a:t>
            </a:r>
          </a:p>
          <a:p>
            <a:r>
              <a:rPr lang="is-IS" sz="2800" dirty="0" smtClean="0"/>
              <a:t>Optimized average case: </a:t>
            </a:r>
            <a:br>
              <a:rPr lang="is-IS" sz="2800" dirty="0" smtClean="0"/>
            </a:br>
            <a:r>
              <a:rPr lang="is-IS" sz="2800" dirty="0" smtClean="0"/>
              <a:t>         500 – 250,000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614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</a:t>
            </a:r>
            <a:r>
              <a:rPr lang="en-US" dirty="0" smtClean="0"/>
              <a:t>work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0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OUT</a:t>
            </a:r>
            <a:r>
              <a:rPr lang="en-US" b="1" dirty="0"/>
              <a:t>[ENTRY] = </a:t>
            </a:r>
            <a:r>
              <a:rPr lang="en-US" b="1" dirty="0" smtClean="0"/>
              <a:t>{ }; </a:t>
            </a:r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(each </a:t>
            </a:r>
            <a:r>
              <a:rPr lang="en-US" b="1" dirty="0" smtClean="0"/>
              <a:t>basic block B other </a:t>
            </a:r>
            <a:r>
              <a:rPr lang="en-US" b="1" dirty="0"/>
              <a:t>than ENTRY</a:t>
            </a:r>
            <a:r>
              <a:rPr lang="en-US" b="1" dirty="0" smtClean="0"/>
              <a:t>)  OUT[</a:t>
            </a:r>
            <a:r>
              <a:rPr lang="en-US" b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b="1" dirty="0" smtClean="0"/>
              <a:t>{ };</a:t>
            </a:r>
          </a:p>
          <a:p>
            <a:pPr marL="0" indent="0">
              <a:buNone/>
            </a:pPr>
            <a:r>
              <a:rPr lang="en-US" b="1" dirty="0" err="1" smtClean="0"/>
              <a:t>workList</a:t>
            </a:r>
            <a:r>
              <a:rPr lang="en-US" b="1" dirty="0" smtClean="0"/>
              <a:t> = all basic blocks</a:t>
            </a:r>
          </a:p>
          <a:p>
            <a:pPr marL="0" indent="0">
              <a:buNone/>
            </a:pPr>
            <a:r>
              <a:rPr lang="en-US" b="1" dirty="0" smtClean="0"/>
              <a:t>while (</a:t>
            </a:r>
            <a:r>
              <a:rPr lang="en-US" b="1" dirty="0" err="1" smtClean="0"/>
              <a:t>workList</a:t>
            </a:r>
            <a:r>
              <a:rPr lang="en-US" b="1" dirty="0" smtClean="0"/>
              <a:t> isn’t empty)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B = pick and remove a block from </a:t>
            </a:r>
            <a:r>
              <a:rPr lang="en-US" b="1" dirty="0" err="1" smtClean="0"/>
              <a:t>workList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oldOUT</a:t>
            </a:r>
            <a:r>
              <a:rPr lang="en-US" b="1" dirty="0" smtClean="0"/>
              <a:t> = OUT[B]  </a:t>
            </a:r>
            <a:br>
              <a:rPr lang="en-US" b="1" dirty="0" smtClean="0"/>
            </a:br>
            <a:r>
              <a:rPr lang="en-US" b="1" dirty="0" smtClean="0"/>
              <a:t>  IN[</a:t>
            </a:r>
            <a:r>
              <a:rPr lang="en-US" b="1" i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= </a:t>
            </a:r>
            <a:r>
              <a:rPr lang="en-US" dirty="0" smtClean="0"/>
              <a:t>∪</a:t>
            </a:r>
            <a:r>
              <a:rPr lang="en-US" b="1" i="1" dirty="0"/>
              <a:t>p</a:t>
            </a:r>
            <a:r>
              <a:rPr lang="en-US" b="1" dirty="0" smtClean="0"/>
              <a:t> </a:t>
            </a:r>
            <a:r>
              <a:rPr lang="en-US" b="1" dirty="0"/>
              <a:t>a predecessor of </a:t>
            </a:r>
            <a:r>
              <a:rPr lang="en-US" b="1" i="1" dirty="0"/>
              <a:t>B</a:t>
            </a:r>
            <a:r>
              <a:rPr lang="en-US" b="1" dirty="0" smtClean="0"/>
              <a:t> </a:t>
            </a:r>
            <a:r>
              <a:rPr lang="en-US" b="1" dirty="0"/>
              <a:t>OUT</a:t>
            </a:r>
            <a:r>
              <a:rPr lang="en-US" b="1" dirty="0" smtClean="0"/>
              <a:t>[</a:t>
            </a:r>
            <a:r>
              <a:rPr lang="en-US" b="1" i="1" dirty="0"/>
              <a:t>p</a:t>
            </a:r>
            <a:r>
              <a:rPr lang="en-US" b="1" dirty="0" smtClean="0"/>
              <a:t>]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OUT[</a:t>
            </a:r>
            <a:r>
              <a:rPr lang="en-US" b="1" i="1" dirty="0" smtClean="0"/>
              <a:t>B</a:t>
            </a:r>
            <a:r>
              <a:rPr lang="en-US" b="1" dirty="0" smtClean="0"/>
              <a:t>]= GEN[</a:t>
            </a:r>
            <a:r>
              <a:rPr lang="en-US" b="1" i="1" dirty="0" smtClean="0"/>
              <a:t>B</a:t>
            </a:r>
            <a:r>
              <a:rPr lang="en-US" b="1" dirty="0" smtClean="0"/>
              <a:t>]</a:t>
            </a:r>
            <a:r>
              <a:rPr lang="en-US" dirty="0" smtClean="0"/>
              <a:t>∪ </a:t>
            </a:r>
            <a:r>
              <a:rPr lang="en-US" b="1" dirty="0"/>
              <a:t>(IN</a:t>
            </a:r>
            <a:r>
              <a:rPr lang="en-US" b="1" dirty="0" smtClean="0"/>
              <a:t>[</a:t>
            </a:r>
            <a:r>
              <a:rPr lang="en-US" b="1" i="1" dirty="0"/>
              <a:t>B</a:t>
            </a:r>
            <a:r>
              <a:rPr lang="en-US" b="1" dirty="0" smtClean="0"/>
              <a:t>] </a:t>
            </a:r>
            <a:r>
              <a:rPr lang="en-US" b="1" dirty="0"/>
              <a:t>─ </a:t>
            </a:r>
            <a:r>
              <a:rPr lang="en-US" b="1" dirty="0" smtClean="0"/>
              <a:t>KILL[</a:t>
            </a:r>
            <a:r>
              <a:rPr lang="en-US" b="1" i="1" dirty="0"/>
              <a:t>B</a:t>
            </a:r>
            <a:r>
              <a:rPr lang="en-US" b="1" dirty="0" smtClean="0"/>
              <a:t>]);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if (</a:t>
            </a:r>
            <a:r>
              <a:rPr lang="en-US" b="1" dirty="0" err="1" smtClean="0"/>
              <a:t>oldOut</a:t>
            </a:r>
            <a:r>
              <a:rPr lang="en-US" b="1" dirty="0" smtClean="0"/>
              <a:t> != OUT[B]) </a:t>
            </a:r>
            <a:r>
              <a:rPr lang="en-US" b="1" dirty="0" err="1" smtClean="0"/>
              <a:t>workList</a:t>
            </a:r>
            <a:r>
              <a:rPr lang="en-US" b="1" dirty="0" smtClean="0"/>
              <a:t> = </a:t>
            </a:r>
            <a:r>
              <a:rPr lang="en-US" b="1" dirty="0" err="1" smtClean="0"/>
              <a:t>workList</a:t>
            </a:r>
            <a:r>
              <a:rPr lang="en-US" b="1" dirty="0" smtClean="0"/>
              <a:t> U {all successors of B}</a:t>
            </a:r>
          </a:p>
          <a:p>
            <a:pPr marL="0" indent="0">
              <a:buNone/>
            </a:pPr>
            <a:r>
              <a:rPr lang="en-US" b="1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51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Correctness: is the answer ALWAYS correct?</a:t>
            </a:r>
          </a:p>
          <a:p>
            <a:r>
              <a:rPr lang="en-US" sz="3200" dirty="0" smtClean="0"/>
              <a:t>Meaning: what is exactly the meaning of the answer?</a:t>
            </a:r>
          </a:p>
          <a:p>
            <a:r>
              <a:rPr lang="en-US" sz="3200" dirty="0" smtClean="0"/>
              <a:t>Precision: how good is the answer?</a:t>
            </a:r>
          </a:p>
          <a:p>
            <a:r>
              <a:rPr lang="en-US" sz="3200" dirty="0" smtClean="0"/>
              <a:t>Convergence:</a:t>
            </a:r>
          </a:p>
          <a:p>
            <a:pPr lvl="1"/>
            <a:r>
              <a:rPr lang="en-US" sz="2800" dirty="0"/>
              <a:t>W</a:t>
            </a:r>
            <a:r>
              <a:rPr lang="en-US" sz="2800" dirty="0" smtClean="0"/>
              <a:t>ill the analysis ALWAYS terminate?</a:t>
            </a:r>
          </a:p>
          <a:p>
            <a:pPr lvl="1"/>
            <a:r>
              <a:rPr lang="en-US" sz="2800" dirty="0" smtClean="0"/>
              <a:t>Under </a:t>
            </a:r>
            <a:r>
              <a:rPr lang="en-US" sz="2800" dirty="0"/>
              <a:t>what conditions does the iterative algorithm </a:t>
            </a:r>
            <a:r>
              <a:rPr lang="en-US" sz="2800" dirty="0" smtClean="0"/>
              <a:t>converge</a:t>
            </a:r>
            <a:r>
              <a:rPr lang="en-US" sz="2800" dirty="0"/>
              <a:t>? </a:t>
            </a:r>
            <a:endParaRPr lang="en-US" sz="2800" dirty="0" smtClean="0"/>
          </a:p>
          <a:p>
            <a:r>
              <a:rPr lang="en-US" sz="3200" dirty="0" smtClean="0"/>
              <a:t>Speed: how long does it take to converge?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040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84"/>
            <a:ext cx="10515600" cy="4910262"/>
          </a:xfrm>
        </p:spPr>
        <p:txBody>
          <a:bodyPr>
            <a:noAutofit/>
          </a:bodyPr>
          <a:lstStyle/>
          <a:p>
            <a:r>
              <a:rPr lang="en-US" sz="3000" dirty="0" smtClean="0"/>
              <a:t>Lattice and data-flow analysis</a:t>
            </a:r>
          </a:p>
          <a:p>
            <a:endParaRPr lang="en-US" sz="3000" dirty="0" smtClean="0"/>
          </a:p>
          <a:p>
            <a:r>
              <a:rPr lang="en-US" sz="3000" dirty="0" smtClean="0"/>
              <a:t>DFA correctness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smtClean="0"/>
              <a:t>DFA convergence</a:t>
            </a:r>
          </a:p>
          <a:p>
            <a:endParaRPr lang="en-US" sz="3000" dirty="0" smtClean="0"/>
          </a:p>
          <a:p>
            <a:r>
              <a:rPr lang="en-US" sz="3000" dirty="0" smtClean="0"/>
              <a:t>DFA precision</a:t>
            </a:r>
          </a:p>
          <a:p>
            <a:endParaRPr lang="en-US" sz="3000" dirty="0" smtClean="0"/>
          </a:p>
          <a:p>
            <a:r>
              <a:rPr lang="en-US" sz="3000" dirty="0" smtClean="0"/>
              <a:t>DFA complexity</a:t>
            </a:r>
          </a:p>
        </p:txBody>
      </p:sp>
    </p:spTree>
    <p:extLst>
      <p:ext uri="{BB962C8B-B14F-4D97-AF65-F5344CB8AC3E}">
        <p14:creationId xmlns:p14="http://schemas.microsoft.com/office/powerpoint/2010/main" val="9762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understand all of them</a:t>
            </a:r>
          </a:p>
          <a:p>
            <a:pPr lvl="1"/>
            <a:r>
              <a:rPr lang="en-US" dirty="0" err="1" smtClean="0"/>
              <a:t>Liveness</a:t>
            </a:r>
            <a:r>
              <a:rPr lang="en-US" dirty="0" smtClean="0"/>
              <a:t> analysis: is it correct? Precision? Convergence?</a:t>
            </a:r>
          </a:p>
          <a:p>
            <a:pPr lvl="1"/>
            <a:r>
              <a:rPr lang="en-US" dirty="0" smtClean="0"/>
              <a:t>Reaching definitions: is it correct?  Precision? Convergence?</a:t>
            </a:r>
          </a:p>
          <a:p>
            <a:pPr lvl="1"/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Idea: create a framework to help reasoning about them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/>
              <a:t>Provide a single formal model that describes all data-flow analyses </a:t>
            </a:r>
          </a:p>
          <a:p>
            <a:pPr lvl="1"/>
            <a:r>
              <a:rPr lang="en-US" dirty="0"/>
              <a:t>Formalize the notions of </a:t>
            </a:r>
            <a:r>
              <a:rPr lang="en-US" dirty="0" smtClean="0"/>
              <a:t>“safe</a:t>
            </a:r>
            <a:r>
              <a:rPr lang="en-US" dirty="0"/>
              <a:t>,” “conservative,” and “</a:t>
            </a:r>
            <a:r>
              <a:rPr lang="en-US" dirty="0" smtClean="0"/>
              <a:t>optimal”</a:t>
            </a:r>
            <a:endParaRPr lang="en-US" dirty="0" smtClean="0"/>
          </a:p>
          <a:p>
            <a:pPr lvl="1"/>
            <a:r>
              <a:rPr lang="en-US" dirty="0" smtClean="0"/>
              <a:t>Correctness </a:t>
            </a:r>
            <a:r>
              <a:rPr lang="en-US" dirty="0"/>
              <a:t>proof for </a:t>
            </a:r>
            <a:r>
              <a:rPr lang="en-US" dirty="0" smtClean="0"/>
              <a:t>DFAs</a:t>
            </a:r>
            <a:endParaRPr lang="en-US" dirty="0"/>
          </a:p>
          <a:p>
            <a:pPr lvl="1"/>
            <a:r>
              <a:rPr lang="en-US" dirty="0" smtClean="0"/>
              <a:t>Place </a:t>
            </a:r>
            <a:r>
              <a:rPr lang="en-US" dirty="0"/>
              <a:t>bounds on time complexity of </a:t>
            </a:r>
            <a:r>
              <a:rPr lang="en-US" dirty="0" smtClean="0"/>
              <a:t>iterative DFAs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4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9130"/>
            <a:ext cx="10515600" cy="49102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Lattice L = (V, ≤):</a:t>
            </a:r>
          </a:p>
          <a:p>
            <a:pPr lvl="1"/>
            <a:r>
              <a:rPr lang="en-US" dirty="0" smtClean="0"/>
              <a:t>V is a (possible infinite) set of elements</a:t>
            </a:r>
          </a:p>
          <a:p>
            <a:pPr lvl="1"/>
            <a:r>
              <a:rPr lang="en-US" dirty="0" smtClean="0"/>
              <a:t>≤ is a binary relation over elements of V</a:t>
            </a:r>
          </a:p>
          <a:p>
            <a:r>
              <a:rPr lang="en-US" dirty="0" smtClean="0"/>
              <a:t>Properties of ≤:</a:t>
            </a:r>
          </a:p>
          <a:p>
            <a:pPr lvl="1"/>
            <a:r>
              <a:rPr lang="en-US" dirty="0" smtClean="0"/>
              <a:t>≤ is a partial order (reflexive, transitive, anti-symmetric)</a:t>
            </a:r>
          </a:p>
          <a:p>
            <a:pPr lvl="1"/>
            <a:r>
              <a:rPr lang="en-US" dirty="0" smtClean="0"/>
              <a:t>Every pair of elements in V has</a:t>
            </a:r>
          </a:p>
          <a:p>
            <a:pPr lvl="2"/>
            <a:r>
              <a:rPr lang="en-US" dirty="0" smtClean="0"/>
              <a:t>A unique </a:t>
            </a:r>
            <a:r>
              <a:rPr lang="en-US" b="1" dirty="0" smtClean="0"/>
              <a:t>greatest lower bound </a:t>
            </a:r>
            <a:r>
              <a:rPr lang="en-US" dirty="0" smtClean="0"/>
              <a:t>(a.k.a. meet) and</a:t>
            </a:r>
          </a:p>
          <a:p>
            <a:pPr lvl="2"/>
            <a:r>
              <a:rPr lang="en-US" dirty="0" smtClean="0"/>
              <a:t>A unique </a:t>
            </a:r>
            <a:r>
              <a:rPr lang="en-US" b="1" dirty="0" smtClean="0"/>
              <a:t>least upper bound </a:t>
            </a:r>
            <a:r>
              <a:rPr lang="en-US" dirty="0" smtClean="0"/>
              <a:t>(a.k.a. join)</a:t>
            </a:r>
          </a:p>
          <a:p>
            <a:r>
              <a:rPr lang="en-US" dirty="0" smtClean="0"/>
              <a:t>Height of L: longest path through partial order from greatest to least</a:t>
            </a:r>
          </a:p>
          <a:p>
            <a:pPr lvl="1"/>
            <a:r>
              <a:rPr lang="en-US" dirty="0" smtClean="0"/>
              <a:t>Infinite large lattice can still have finite height</a:t>
            </a:r>
          </a:p>
          <a:p>
            <a:r>
              <a:rPr lang="en-US" dirty="0" smtClean="0"/>
              <a:t>Top (T)          = unique greatest element of V (if it exists)</a:t>
            </a:r>
          </a:p>
          <a:p>
            <a:r>
              <a:rPr lang="en-US" dirty="0"/>
              <a:t>Bottom (</a:t>
            </a:r>
            <a:r>
              <a:rPr lang="en-US" dirty="0" smtClean="0"/>
              <a:t>⊥) = unique least element of V (if it exists)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3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33759" cy="4734486"/>
          </a:xfrm>
        </p:spPr>
        <p:txBody>
          <a:bodyPr>
            <a:normAutofit/>
          </a:bodyPr>
          <a:lstStyle/>
          <a:p>
            <a:r>
              <a:rPr lang="en-US" dirty="0" smtClean="0"/>
              <a:t>How many apples I </a:t>
            </a:r>
            <a:r>
              <a:rPr lang="en-US" dirty="0" smtClean="0"/>
              <a:t>must have</a:t>
            </a:r>
            <a:r>
              <a:rPr lang="en-US" dirty="0" smtClean="0"/>
              <a:t>?</a:t>
            </a:r>
          </a:p>
          <a:p>
            <a:r>
              <a:rPr lang="en-US" dirty="0" smtClean="0"/>
              <a:t>V = sets of apples</a:t>
            </a:r>
          </a:p>
          <a:p>
            <a:endParaRPr lang="en-US" dirty="0" smtClean="0"/>
          </a:p>
          <a:p>
            <a:r>
              <a:rPr lang="en-US" dirty="0"/>
              <a:t>≤</a:t>
            </a:r>
            <a:r>
              <a:rPr lang="en-US" dirty="0" smtClean="0"/>
              <a:t> = set inclusion</a:t>
            </a:r>
          </a:p>
          <a:p>
            <a:endParaRPr lang="en-US" dirty="0" smtClean="0"/>
          </a:p>
          <a:p>
            <a:r>
              <a:rPr lang="en-US" dirty="0" smtClean="0"/>
              <a:t>T = (best case) = all apples</a:t>
            </a:r>
          </a:p>
          <a:p>
            <a:r>
              <a:rPr lang="en-US" dirty="0" smtClean="0"/>
              <a:t>⊥ = (worst case) no apples (empty set)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Apples, definitions, variables, expressions 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5" name="Picture 4" descr="app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481" y="1911729"/>
            <a:ext cx="873292" cy="654126"/>
          </a:xfrm>
          <a:prstGeom prst="rect">
            <a:avLst/>
          </a:prstGeom>
        </p:spPr>
      </p:pic>
      <p:pic>
        <p:nvPicPr>
          <p:cNvPr id="6" name="Picture 5" descr="app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528" y="1854653"/>
            <a:ext cx="503654" cy="6724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79196" y="1885541"/>
            <a:ext cx="30001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T={       ,      ,        }</a:t>
            </a:r>
            <a:endParaRPr lang="en-US" sz="3200" dirty="0"/>
          </a:p>
        </p:txBody>
      </p:sp>
      <p:pic>
        <p:nvPicPr>
          <p:cNvPr id="7" name="Picture 6" descr="apple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784" y="1753680"/>
            <a:ext cx="644921" cy="7503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13503" y="5311449"/>
            <a:ext cx="1243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⊥</a:t>
            </a:r>
            <a:r>
              <a:rPr lang="en-US" sz="3200" dirty="0" smtClean="0"/>
              <a:t>={  }</a:t>
            </a:r>
            <a:endParaRPr lang="en-US" sz="3200" dirty="0"/>
          </a:p>
        </p:txBody>
      </p:sp>
      <p:pic>
        <p:nvPicPr>
          <p:cNvPr id="9" name="Picture 8" descr="app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958" y="2810487"/>
            <a:ext cx="873292" cy="654126"/>
          </a:xfrm>
          <a:prstGeom prst="rect">
            <a:avLst/>
          </a:prstGeom>
        </p:spPr>
      </p:pic>
      <p:pic>
        <p:nvPicPr>
          <p:cNvPr id="10" name="Picture 9" descr="app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925" y="2753411"/>
            <a:ext cx="503654" cy="672404"/>
          </a:xfrm>
          <a:prstGeom prst="rect">
            <a:avLst/>
          </a:prstGeom>
        </p:spPr>
      </p:pic>
      <p:pic>
        <p:nvPicPr>
          <p:cNvPr id="11" name="Picture 10" descr="apple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12" y="2717908"/>
            <a:ext cx="644921" cy="750341"/>
          </a:xfrm>
          <a:prstGeom prst="rect">
            <a:avLst/>
          </a:prstGeom>
        </p:spPr>
      </p:pic>
      <p:pic>
        <p:nvPicPr>
          <p:cNvPr id="12" name="Picture 11" descr="app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28" y="4285385"/>
            <a:ext cx="873292" cy="654126"/>
          </a:xfrm>
          <a:prstGeom prst="rect">
            <a:avLst/>
          </a:prstGeom>
        </p:spPr>
      </p:pic>
      <p:pic>
        <p:nvPicPr>
          <p:cNvPr id="13" name="Picture 12" descr="app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38" y="4189027"/>
            <a:ext cx="503654" cy="672404"/>
          </a:xfrm>
          <a:prstGeom prst="rect">
            <a:avLst/>
          </a:prstGeom>
        </p:spPr>
      </p:pic>
      <p:pic>
        <p:nvPicPr>
          <p:cNvPr id="14" name="Picture 13" descr="apple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098" y="4166618"/>
            <a:ext cx="644921" cy="7503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17386" y="4303209"/>
            <a:ext cx="9993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}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8487350" y="4311574"/>
            <a:ext cx="9993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}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0045308" y="4298481"/>
            <a:ext cx="9993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}</a:t>
            </a:r>
            <a:endParaRPr lang="en-US" sz="3200" dirty="0"/>
          </a:p>
        </p:txBody>
      </p:sp>
      <p:cxnSp>
        <p:nvCxnSpPr>
          <p:cNvPr id="19" name="Straight Connector 18"/>
          <p:cNvCxnSpPr>
            <a:stCxn id="8" idx="1"/>
            <a:endCxn id="12" idx="2"/>
          </p:cNvCxnSpPr>
          <p:nvPr/>
        </p:nvCxnSpPr>
        <p:spPr>
          <a:xfrm flipH="1" flipV="1">
            <a:off x="7621574" y="4939511"/>
            <a:ext cx="791929" cy="664326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0"/>
            <a:endCxn id="13" idx="2"/>
          </p:cNvCxnSpPr>
          <p:nvPr/>
        </p:nvCxnSpPr>
        <p:spPr>
          <a:xfrm flipH="1" flipV="1">
            <a:off x="8994865" y="4861431"/>
            <a:ext cx="40163" cy="45001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4" idx="2"/>
          </p:cNvCxnSpPr>
          <p:nvPr/>
        </p:nvCxnSpPr>
        <p:spPr>
          <a:xfrm flipV="1">
            <a:off x="9656552" y="4916959"/>
            <a:ext cx="878007" cy="68687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pp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827" y="3067641"/>
            <a:ext cx="873292" cy="654126"/>
          </a:xfrm>
          <a:prstGeom prst="rect">
            <a:avLst/>
          </a:prstGeom>
        </p:spPr>
      </p:pic>
      <p:pic>
        <p:nvPicPr>
          <p:cNvPr id="29" name="Picture 28" descr="app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966" y="3049847"/>
            <a:ext cx="503654" cy="67240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939101" y="3098557"/>
            <a:ext cx="1659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 ,     }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9573992" y="3106922"/>
            <a:ext cx="17512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 ,      }</a:t>
            </a:r>
            <a:endParaRPr lang="en-US" sz="3200" dirty="0"/>
          </a:p>
        </p:txBody>
      </p:sp>
      <p:pic>
        <p:nvPicPr>
          <p:cNvPr id="32" name="Picture 31" descr="app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864" y="3062941"/>
            <a:ext cx="503654" cy="672404"/>
          </a:xfrm>
          <a:prstGeom prst="rect">
            <a:avLst/>
          </a:prstGeom>
        </p:spPr>
      </p:pic>
      <p:pic>
        <p:nvPicPr>
          <p:cNvPr id="33" name="Picture 32" descr="apple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215" y="2961968"/>
            <a:ext cx="644921" cy="750341"/>
          </a:xfrm>
          <a:prstGeom prst="rect">
            <a:avLst/>
          </a:prstGeom>
        </p:spPr>
      </p:pic>
      <p:cxnSp>
        <p:nvCxnSpPr>
          <p:cNvPr id="34" name="Straight Connector 33"/>
          <p:cNvCxnSpPr>
            <a:stCxn id="15" idx="0"/>
          </p:cNvCxnSpPr>
          <p:nvPr/>
        </p:nvCxnSpPr>
        <p:spPr>
          <a:xfrm flipH="1" flipV="1">
            <a:off x="6938803" y="3731800"/>
            <a:ext cx="678279" cy="571409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0"/>
          </p:cNvCxnSpPr>
          <p:nvPr/>
        </p:nvCxnSpPr>
        <p:spPr>
          <a:xfrm flipH="1" flipV="1">
            <a:off x="6925711" y="3744894"/>
            <a:ext cx="2069154" cy="444133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0"/>
            <a:endCxn id="31" idx="2"/>
          </p:cNvCxnSpPr>
          <p:nvPr/>
        </p:nvCxnSpPr>
        <p:spPr>
          <a:xfrm flipV="1">
            <a:off x="8994865" y="3691698"/>
            <a:ext cx="1454728" cy="49732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1" idx="2"/>
          </p:cNvCxnSpPr>
          <p:nvPr/>
        </p:nvCxnSpPr>
        <p:spPr>
          <a:xfrm flipH="1" flipV="1">
            <a:off x="10449593" y="3691698"/>
            <a:ext cx="46156" cy="531882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pple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82" y="3080735"/>
            <a:ext cx="873292" cy="654126"/>
          </a:xfrm>
          <a:prstGeom prst="rect">
            <a:avLst/>
          </a:prstGeom>
        </p:spPr>
      </p:pic>
      <p:pic>
        <p:nvPicPr>
          <p:cNvPr id="51" name="Picture 50" descr="apple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604" y="2948874"/>
            <a:ext cx="644921" cy="750341"/>
          </a:xfrm>
          <a:prstGeom prst="rect">
            <a:avLst/>
          </a:prstGeom>
        </p:spPr>
      </p:pic>
      <p:cxnSp>
        <p:nvCxnSpPr>
          <p:cNvPr id="55" name="Straight Connector 54"/>
          <p:cNvCxnSpPr>
            <a:stCxn id="15" idx="0"/>
          </p:cNvCxnSpPr>
          <p:nvPr/>
        </p:nvCxnSpPr>
        <p:spPr>
          <a:xfrm flipV="1">
            <a:off x="7617082" y="3679424"/>
            <a:ext cx="1062967" cy="623785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4" idx="0"/>
          </p:cNvCxnSpPr>
          <p:nvPr/>
        </p:nvCxnSpPr>
        <p:spPr>
          <a:xfrm flipH="1" flipV="1">
            <a:off x="8693141" y="3692518"/>
            <a:ext cx="1841418" cy="47410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98208" y="3080734"/>
            <a:ext cx="1659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,      }</a:t>
            </a:r>
            <a:endParaRPr lang="en-US" sz="3200" dirty="0"/>
          </a:p>
        </p:txBody>
      </p:sp>
      <p:cxnSp>
        <p:nvCxnSpPr>
          <p:cNvPr id="62" name="Straight Connector 61"/>
          <p:cNvCxnSpPr>
            <a:stCxn id="30" idx="0"/>
            <a:endCxn id="6" idx="2"/>
          </p:cNvCxnSpPr>
          <p:nvPr/>
        </p:nvCxnSpPr>
        <p:spPr>
          <a:xfrm flipV="1">
            <a:off x="6768816" y="2527057"/>
            <a:ext cx="2104539" cy="5715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0"/>
            <a:endCxn id="6" idx="2"/>
          </p:cNvCxnSpPr>
          <p:nvPr/>
        </p:nvCxnSpPr>
        <p:spPr>
          <a:xfrm flipV="1">
            <a:off x="8727923" y="2527057"/>
            <a:ext cx="145432" cy="55367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3" idx="0"/>
            <a:endCxn id="6" idx="2"/>
          </p:cNvCxnSpPr>
          <p:nvPr/>
        </p:nvCxnSpPr>
        <p:spPr>
          <a:xfrm flipH="1" flipV="1">
            <a:off x="8873355" y="2527057"/>
            <a:ext cx="1962321" cy="434911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735221" y="3887835"/>
            <a:ext cx="17512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 ,      }</a:t>
            </a:r>
            <a:endParaRPr lang="en-US" sz="3200" dirty="0"/>
          </a:p>
        </p:txBody>
      </p:sp>
      <p:pic>
        <p:nvPicPr>
          <p:cNvPr id="74" name="Picture 73" descr="appl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093" y="3843854"/>
            <a:ext cx="503654" cy="672404"/>
          </a:xfrm>
          <a:prstGeom prst="rect">
            <a:avLst/>
          </a:prstGeom>
        </p:spPr>
      </p:pic>
      <p:pic>
        <p:nvPicPr>
          <p:cNvPr id="75" name="Picture 74" descr="apple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44" y="3742881"/>
            <a:ext cx="644921" cy="750341"/>
          </a:xfrm>
          <a:prstGeom prst="rect">
            <a:avLst/>
          </a:prstGeom>
        </p:spPr>
      </p:pic>
      <p:pic>
        <p:nvPicPr>
          <p:cNvPr id="76" name="Picture 75" descr="apple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61" y="3742880"/>
            <a:ext cx="644921" cy="75034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491471" y="3874743"/>
            <a:ext cx="1296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{      } </a:t>
            </a:r>
            <a:r>
              <a:rPr lang="en-US" sz="3200" dirty="0"/>
              <a:t>≤</a:t>
            </a:r>
          </a:p>
        </p:txBody>
      </p:sp>
    </p:spTree>
    <p:extLst>
      <p:ext uri="{BB962C8B-B14F-4D97-AF65-F5344CB8AC3E}">
        <p14:creationId xmlns:p14="http://schemas.microsoft.com/office/powerpoint/2010/main" val="372790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5" grpId="0"/>
      <p:bldP spid="16" grpId="0"/>
      <p:bldP spid="17" grpId="0"/>
      <p:bldP spid="30" grpId="0"/>
      <p:bldP spid="31" grpId="0"/>
      <p:bldP spid="61" grpId="0"/>
      <p:bldP spid="73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How can we use this mathematical framework</a:t>
            </a:r>
          </a:p>
          <a:p>
            <a:pPr marL="0" indent="0" algn="ctr">
              <a:buNone/>
            </a:pPr>
            <a:r>
              <a:rPr lang="en-US" sz="3600" b="1" dirty="0" smtClean="0"/>
              <a:t>, lattice, </a:t>
            </a:r>
          </a:p>
          <a:p>
            <a:pPr marL="0" indent="0" algn="ctr">
              <a:buNone/>
            </a:pPr>
            <a:r>
              <a:rPr lang="en-US" sz="3600" b="1" dirty="0" smtClean="0"/>
              <a:t>to study DFA?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5544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lattice in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domain of program </a:t>
            </a:r>
            <a:r>
              <a:rPr lang="en-US" dirty="0"/>
              <a:t>properties (flow </a:t>
            </a:r>
            <a:r>
              <a:rPr lang="en-US" dirty="0" smtClean="0"/>
              <a:t>values --- apple sets) </a:t>
            </a:r>
            <a:br>
              <a:rPr lang="en-US" dirty="0" smtClean="0"/>
            </a:br>
            <a:r>
              <a:rPr lang="en-US" dirty="0" smtClean="0"/>
              <a:t>computed </a:t>
            </a:r>
            <a:r>
              <a:rPr lang="en-US" dirty="0"/>
              <a:t>by data</a:t>
            </a:r>
            <a:r>
              <a:rPr lang="en-US" dirty="0" smtClean="0"/>
              <a:t>-flow </a:t>
            </a:r>
            <a:r>
              <a:rPr lang="en-US" dirty="0"/>
              <a:t>analysis,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organize the domain of elements as a </a:t>
            </a:r>
            <a:r>
              <a:rPr lang="en-US" b="1" dirty="0"/>
              <a:t>lattice </a:t>
            </a:r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/>
              <a:t>flow functions and a merge function over this domain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lattice operations </a:t>
            </a:r>
          </a:p>
          <a:p>
            <a:r>
              <a:rPr lang="en-US" dirty="0" smtClean="0"/>
              <a:t>Exploit </a:t>
            </a:r>
            <a:r>
              <a:rPr lang="en-US" dirty="0"/>
              <a:t>lattice theory in achieving goals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4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10968</TotalTime>
  <Words>1102</Words>
  <Application>Microsoft Macintosh PowerPoint</Application>
  <PresentationFormat>Widescreen</PresentationFormat>
  <Paragraphs>268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ＭＳ ゴシック</vt:lpstr>
      <vt:lpstr>Arial</vt:lpstr>
      <vt:lpstr>Office Theme</vt:lpstr>
      <vt:lpstr>                   DFA foundations</vt:lpstr>
      <vt:lpstr>PowerPoint Presentation</vt:lpstr>
      <vt:lpstr>Data-flow analysis</vt:lpstr>
      <vt:lpstr>Outline</vt:lpstr>
      <vt:lpstr>Understanding DFAs</vt:lpstr>
      <vt:lpstr>Lattices</vt:lpstr>
      <vt:lpstr>Lattice example</vt:lpstr>
      <vt:lpstr>PowerPoint Presentation</vt:lpstr>
      <vt:lpstr>Use of lattice in DFA</vt:lpstr>
      <vt:lpstr>Data-flow analysis and lattice</vt:lpstr>
      <vt:lpstr>Data-flow analysis and lattice</vt:lpstr>
      <vt:lpstr>Data-flow analysis and lattice (reaching defs)</vt:lpstr>
      <vt:lpstr>PowerPoint Presentation</vt:lpstr>
      <vt:lpstr>Computing a data-flow value (ideal)</vt:lpstr>
      <vt:lpstr>Computing MOP solution  for reaching definitions</vt:lpstr>
      <vt:lpstr>From ideal to practical solution</vt:lpstr>
      <vt:lpstr>Outline</vt:lpstr>
      <vt:lpstr>Correctness</vt:lpstr>
      <vt:lpstr>Correctness</vt:lpstr>
      <vt:lpstr>Monotonicity</vt:lpstr>
      <vt:lpstr>Outline</vt:lpstr>
      <vt:lpstr>Convergence</vt:lpstr>
      <vt:lpstr>Precision</vt:lpstr>
      <vt:lpstr>Example: reaching constants</vt:lpstr>
      <vt:lpstr>Reaching constants: characteristics</vt:lpstr>
      <vt:lpstr>Complexity</vt:lpstr>
      <vt:lpstr>Complexity</vt:lpstr>
      <vt:lpstr>Optimization: work list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CFA</dc:title>
  <dc:creator>Windows User</dc:creator>
  <cp:lastModifiedBy>simonec@eecs.northwestern.edu</cp:lastModifiedBy>
  <cp:revision>954</cp:revision>
  <dcterms:created xsi:type="dcterms:W3CDTF">2015-09-25T19:17:27Z</dcterms:created>
  <dcterms:modified xsi:type="dcterms:W3CDTF">2016-10-13T20:27:59Z</dcterms:modified>
</cp:coreProperties>
</file>