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300" r:id="rId8"/>
    <p:sldId id="263" r:id="rId9"/>
    <p:sldId id="301" r:id="rId10"/>
    <p:sldId id="264" r:id="rId11"/>
    <p:sldId id="265" r:id="rId12"/>
    <p:sldId id="267" r:id="rId13"/>
    <p:sldId id="268" r:id="rId14"/>
    <p:sldId id="269" r:id="rId15"/>
    <p:sldId id="302" r:id="rId16"/>
    <p:sldId id="270" r:id="rId17"/>
    <p:sldId id="272" r:id="rId18"/>
    <p:sldId id="303" r:id="rId19"/>
    <p:sldId id="312" r:id="rId20"/>
    <p:sldId id="313" r:id="rId21"/>
    <p:sldId id="314" r:id="rId22"/>
    <p:sldId id="275" r:id="rId23"/>
    <p:sldId id="273" r:id="rId24"/>
    <p:sldId id="274" r:id="rId25"/>
    <p:sldId id="276" r:id="rId26"/>
    <p:sldId id="280" r:id="rId27"/>
    <p:sldId id="277" r:id="rId28"/>
    <p:sldId id="317" r:id="rId29"/>
    <p:sldId id="281" r:id="rId30"/>
    <p:sldId id="278" r:id="rId31"/>
    <p:sldId id="282" r:id="rId32"/>
    <p:sldId id="305" r:id="rId33"/>
    <p:sldId id="306" r:id="rId34"/>
    <p:sldId id="307" r:id="rId35"/>
    <p:sldId id="315" r:id="rId36"/>
    <p:sldId id="308" r:id="rId37"/>
    <p:sldId id="309" r:id="rId38"/>
    <p:sldId id="316" r:id="rId39"/>
    <p:sldId id="310" r:id="rId40"/>
    <p:sldId id="283" r:id="rId41"/>
    <p:sldId id="284" r:id="rId42"/>
    <p:sldId id="285" r:id="rId43"/>
    <p:sldId id="286" r:id="rId44"/>
    <p:sldId id="289" r:id="rId45"/>
    <p:sldId id="290" r:id="rId46"/>
    <p:sldId id="291" r:id="rId47"/>
    <p:sldId id="292" r:id="rId48"/>
    <p:sldId id="294" r:id="rId49"/>
    <p:sldId id="295" r:id="rId50"/>
    <p:sldId id="293" r:id="rId51"/>
    <p:sldId id="296" r:id="rId52"/>
    <p:sldId id="304" r:id="rId53"/>
    <p:sldId id="297" r:id="rId54"/>
    <p:sldId id="318" r:id="rId55"/>
    <p:sldId id="298" r:id="rId56"/>
    <p:sldId id="29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07151"/>
            <a:ext cx="12192000" cy="16840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       Loop </a:t>
            </a:r>
            <a:br>
              <a:rPr lang="en-US" dirty="0" smtClean="0"/>
            </a:br>
            <a:r>
              <a:rPr lang="en-US" dirty="0" smtClean="0"/>
              <a:t>                        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215"/>
            <a:ext cx="10515600" cy="3150107"/>
          </a:xfrm>
        </p:spPr>
        <p:txBody>
          <a:bodyPr/>
          <a:lstStyle/>
          <a:p>
            <a:r>
              <a:rPr lang="en-US" sz="3200" dirty="0"/>
              <a:t>For a loop-invariant </a:t>
            </a:r>
            <a:r>
              <a:rPr lang="en-US" sz="3200" dirty="0" smtClean="0"/>
              <a:t>definition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(d) t = x op </a:t>
            </a:r>
            <a:r>
              <a:rPr lang="en-US" dirty="0" smtClean="0">
                <a:latin typeface="+mj-lt"/>
              </a:rPr>
              <a:t>y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can hoist d into the loop’s pre-header </a:t>
            </a:r>
            <a:r>
              <a:rPr lang="en-US" sz="3200" dirty="0" smtClean="0"/>
              <a:t>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d’s </a:t>
            </a:r>
            <a:r>
              <a:rPr lang="en-US" sz="2800" dirty="0"/>
              <a:t>block dominates all loop exits at which t </a:t>
            </a:r>
            <a:r>
              <a:rPr lang="en-US" sz="2800" dirty="0" smtClean="0"/>
              <a:t>is live</a:t>
            </a:r>
            <a:r>
              <a:rPr lang="en-US" sz="2800" dirty="0"/>
              <a:t>-out, </a:t>
            </a:r>
            <a:r>
              <a:rPr lang="en-US" sz="2800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there </a:t>
            </a:r>
            <a:r>
              <a:rPr lang="en-US" sz="2800" dirty="0"/>
              <a:t>is only one definition of t in the loop, </a:t>
            </a:r>
            <a:r>
              <a:rPr lang="en-US" sz="2800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 </a:t>
            </a:r>
            <a:r>
              <a:rPr lang="en-US" sz="2800" dirty="0"/>
              <a:t>is not live-out of the pre-header</a:t>
            </a:r>
          </a:p>
          <a:p>
            <a:endParaRPr lang="en-US" dirty="0"/>
          </a:p>
        </p:txBody>
      </p:sp>
      <p:pic>
        <p:nvPicPr>
          <p:cNvPr id="4" name="Picture 3" descr="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08" y="4590023"/>
            <a:ext cx="6073566" cy="2267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7688" y="3522294"/>
            <a:ext cx="564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309635">
            <a:off x="3060717" y="3190582"/>
            <a:ext cx="6056416" cy="70788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Loop invariant code motion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4889" y="5599289"/>
            <a:ext cx="1061155" cy="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01823" y="5779911"/>
            <a:ext cx="553155" cy="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12845" y="5599289"/>
            <a:ext cx="553155" cy="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49" y="4854683"/>
            <a:ext cx="614728" cy="4075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2686" y="480796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1,3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8994" y="4807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72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1686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91379" y="3522295"/>
            <a:ext cx="379671" cy="234383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2717" y="1601869"/>
            <a:ext cx="6201117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</a:t>
            </a:r>
            <a:r>
              <a:rPr lang="en-US" sz="2800" dirty="0" err="1" smtClean="0"/>
              <a:t>a,b,c,m</a:t>
            </a:r>
            <a:r>
              <a:rPr lang="en-US" sz="2800" dirty="0" smtClean="0"/>
              <a:t> are used after our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6274" y="3957606"/>
            <a:ext cx="6026188" cy="138499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ompute manually values of x and y</a:t>
            </a:r>
            <a:br>
              <a:rPr lang="en-US" sz="2800" dirty="0" smtClean="0"/>
            </a:br>
            <a:r>
              <a:rPr lang="en-US" sz="2800" dirty="0" smtClean="0"/>
              <a:t>for every iteration</a:t>
            </a:r>
          </a:p>
          <a:p>
            <a:r>
              <a:rPr lang="en-US" sz="2800" dirty="0" smtClean="0"/>
              <a:t>What do you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6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0030" y="6139028"/>
            <a:ext cx="757461" cy="27335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0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smtClean="0">
                <a:latin typeface="+mj-lt"/>
              </a:rPr>
              <a:t>(2*N));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48111" y="5757638"/>
            <a:ext cx="567214" cy="51781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smtClean="0">
                <a:latin typeface="+mj-lt"/>
              </a:rPr>
              <a:t>(2*N));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75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y=N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41481" y="6176824"/>
            <a:ext cx="752175" cy="51781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2630" y="274974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7925" y="3648507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925" y="4080610"/>
            <a:ext cx="3613414" cy="392821"/>
          </a:xfrm>
          <a:prstGeom prst="roundRect">
            <a:avLst/>
          </a:prstGeom>
          <a:solidFill>
            <a:srgbClr val="FF0000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791200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8807" y="5708999"/>
            <a:ext cx="686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10 for every iteration?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286" y="3164028"/>
            <a:ext cx="66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we have to execute 4 for every iteration?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607" y="319385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2292" y="1702224"/>
            <a:ext cx="2297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=</a:t>
            </a:r>
            <a:r>
              <a:rPr lang="en-US" sz="2800" dirty="0" err="1" smtClean="0">
                <a:latin typeface="+mj-lt"/>
              </a:rPr>
              <a:t>N;tmp</a:t>
            </a:r>
            <a:r>
              <a:rPr lang="en-US" sz="2800" dirty="0" smtClean="0">
                <a:latin typeface="+mj-lt"/>
              </a:rPr>
              <a:t>=2*N;</a:t>
            </a:r>
            <a:endParaRPr lang="en-US" sz="2800" dirty="0">
              <a:latin typeface="+mj-lt"/>
            </a:endParaRPr>
          </a:p>
        </p:txBody>
      </p:sp>
      <p:cxnSp>
        <p:nvCxnSpPr>
          <p:cNvPr id="15" name="Curved Connector 14"/>
          <p:cNvCxnSpPr>
            <a:stCxn id="5" idx="1"/>
            <a:endCxn id="4" idx="0"/>
          </p:cNvCxnSpPr>
          <p:nvPr/>
        </p:nvCxnSpPr>
        <p:spPr>
          <a:xfrm rot="10800000" flipV="1">
            <a:off x="2068550" y="1963834"/>
            <a:ext cx="3233742" cy="314528"/>
          </a:xfrm>
          <a:prstGeom prst="curvedConnector2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4529" y="4399595"/>
            <a:ext cx="418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 smtClean="0">
                <a:solidFill>
                  <a:srgbClr val="FF0000"/>
                </a:solidFill>
              </a:rPr>
              <a:t>, y are induction variables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9"/>
            <a:ext cx="10515600" cy="1325563"/>
          </a:xfrm>
        </p:spPr>
        <p:txBody>
          <a:bodyPr/>
          <a:lstStyle/>
          <a:p>
            <a:r>
              <a:rPr lang="en-US" dirty="0" smtClean="0"/>
              <a:t>Is the code transformation worth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:y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N;tmp</a:t>
            </a:r>
            <a:r>
              <a:rPr lang="en-US" dirty="0">
                <a:latin typeface="+mj-lt"/>
              </a:rPr>
              <a:t>=2*N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431407"/>
            <a:ext cx="3587230" cy="432511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7952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309635">
            <a:off x="2791217" y="3190582"/>
            <a:ext cx="6595426" cy="70788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Induction variable elimination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9"/>
            <a:ext cx="10515600" cy="1325563"/>
          </a:xfrm>
        </p:spPr>
        <p:txBody>
          <a:bodyPr/>
          <a:lstStyle/>
          <a:p>
            <a:r>
              <a:rPr lang="is-IS" dirty="0" smtClean="0"/>
              <a:t>… and after Loop Invariant Code Motion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:y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N;tmp</a:t>
            </a:r>
            <a:r>
              <a:rPr lang="en-US" dirty="0">
                <a:latin typeface="+mj-lt"/>
              </a:rPr>
              <a:t>=2*N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 :a=1;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 :b=</a:t>
            </a:r>
            <a:r>
              <a:rPr lang="en-US" dirty="0" err="1" smtClean="0">
                <a:latin typeface="+mj-lt"/>
              </a:rPr>
              <a:t>k+z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6: c=a*3;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y++;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(y </a:t>
            </a:r>
            <a:r>
              <a:rPr lang="en-US" dirty="0">
                <a:latin typeface="+mj-lt"/>
              </a:rPr>
              <a:t>&lt;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4033277"/>
            <a:ext cx="3587230" cy="272324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79523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06686" y="4506669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9" y="44749"/>
            <a:ext cx="11870217" cy="1325563"/>
          </a:xfrm>
        </p:spPr>
        <p:txBody>
          <a:bodyPr/>
          <a:lstStyle/>
          <a:p>
            <a:r>
              <a:rPr lang="is-IS" dirty="0" smtClean="0"/>
              <a:t>… and with a better Loop Invariant Code Motion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1: if (N&gt;5</a:t>
            </a:r>
            <a:r>
              <a:rPr lang="is-IS" sz="2600" dirty="0" smtClean="0">
                <a:latin typeface="+mj-lt"/>
              </a:rPr>
              <a:t>){ k = 1; z = 4;} </a:t>
            </a:r>
            <a:br>
              <a:rPr lang="is-IS" sz="2600" dirty="0" smtClean="0">
                <a:latin typeface="+mj-lt"/>
              </a:rPr>
            </a:br>
            <a:r>
              <a:rPr lang="is-IS" sz="2600" dirty="0" smtClean="0">
                <a:latin typeface="+mj-lt"/>
              </a:rPr>
              <a:t> 2: else {k = 2; z = 3;}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A :y</a:t>
            </a:r>
            <a:r>
              <a:rPr lang="en-US" sz="2600" dirty="0">
                <a:latin typeface="+mj-lt"/>
              </a:rPr>
              <a:t>=</a:t>
            </a:r>
            <a:r>
              <a:rPr lang="en-US" sz="2600" dirty="0" err="1">
                <a:latin typeface="+mj-lt"/>
              </a:rPr>
              <a:t>N;tmp</a:t>
            </a:r>
            <a:r>
              <a:rPr lang="en-US" sz="2600" dirty="0">
                <a:latin typeface="+mj-lt"/>
              </a:rPr>
              <a:t>=2*N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3</a:t>
            </a:r>
            <a:r>
              <a:rPr lang="en-US" sz="2600" dirty="0" smtClean="0">
                <a:latin typeface="+mj-lt"/>
              </a:rPr>
              <a:t> :a=1;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5</a:t>
            </a:r>
            <a:r>
              <a:rPr lang="en-US" sz="2600" dirty="0" smtClean="0">
                <a:latin typeface="+mj-lt"/>
              </a:rPr>
              <a:t> :b=</a:t>
            </a:r>
            <a:r>
              <a:rPr lang="en-US" sz="2600" dirty="0" err="1" smtClean="0">
                <a:latin typeface="+mj-lt"/>
              </a:rPr>
              <a:t>k+z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6: c=a*3;</a:t>
            </a: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7: if (N &lt; 0){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8:    m=5;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>
                <a:latin typeface="+mj-lt"/>
              </a:rPr>
              <a:t> </a:t>
            </a:r>
            <a:r>
              <a:rPr lang="is-IS" sz="2600" dirty="0" smtClean="0">
                <a:latin typeface="+mj-lt"/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     do{</a:t>
            </a:r>
            <a:br>
              <a:rPr lang="en-US" sz="2600" dirty="0" smtClean="0">
                <a:latin typeface="+mj-lt"/>
              </a:rPr>
            </a:br>
            <a:r>
              <a:rPr lang="en-US" sz="2600" dirty="0" smtClean="0">
                <a:latin typeface="+mj-lt"/>
              </a:rPr>
              <a:t>10:   </a:t>
            </a:r>
            <a:r>
              <a:rPr lang="is-IS" sz="2600" dirty="0" smtClean="0">
                <a:latin typeface="+mj-lt"/>
              </a:rPr>
              <a:t>  y++;</a:t>
            </a:r>
            <a:endParaRPr lang="is-IS" sz="2600" dirty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11:} while </a:t>
            </a:r>
            <a:r>
              <a:rPr lang="en-US" sz="2600" dirty="0" smtClean="0">
                <a:latin typeface="+mj-lt"/>
              </a:rPr>
              <a:t>(y </a:t>
            </a:r>
            <a:r>
              <a:rPr lang="en-US" sz="2600" dirty="0">
                <a:latin typeface="+mj-lt"/>
              </a:rPr>
              <a:t>&lt; </a:t>
            </a:r>
            <a:r>
              <a:rPr lang="en-US" sz="2600" dirty="0" err="1" smtClean="0">
                <a:latin typeface="+mj-lt"/>
              </a:rPr>
              <a:t>tmp</a:t>
            </a:r>
            <a:r>
              <a:rPr lang="en-US" sz="2600" dirty="0" smtClean="0">
                <a:latin typeface="+mj-lt"/>
              </a:rPr>
              <a:t>);</a:t>
            </a:r>
            <a:endParaRPr lang="en-US" sz="26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5263285"/>
            <a:ext cx="3587230" cy="116135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9404" y="5568081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92495" y="5771001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9" y="44749"/>
            <a:ext cx="11870217" cy="1325563"/>
          </a:xfrm>
        </p:spPr>
        <p:txBody>
          <a:bodyPr/>
          <a:lstStyle/>
          <a:p>
            <a:r>
              <a:rPr lang="is-IS" dirty="0" smtClean="0"/>
              <a:t>… and after dead code elimination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344426"/>
            <a:ext cx="10908669" cy="53204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1: if (N&gt;5</a:t>
            </a:r>
            <a:r>
              <a:rPr lang="is-IS" sz="2600" dirty="0" smtClean="0">
                <a:latin typeface="+mj-lt"/>
              </a:rPr>
              <a:t>){ k = 1; z = 4;} </a:t>
            </a:r>
            <a:br>
              <a:rPr lang="is-IS" sz="2600" dirty="0" smtClean="0">
                <a:latin typeface="+mj-lt"/>
              </a:rPr>
            </a:br>
            <a:r>
              <a:rPr lang="is-IS" sz="2600" dirty="0" smtClean="0">
                <a:latin typeface="+mj-lt"/>
              </a:rPr>
              <a:t> 2: else {k = 2; z = 3;}</a:t>
            </a:r>
          </a:p>
          <a:p>
            <a:pPr marL="0" indent="0">
              <a:lnSpc>
                <a:spcPct val="70000"/>
              </a:lnSpc>
              <a:buNone/>
            </a:pPr>
            <a:endParaRPr lang="en-U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3 :a=1;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>
                <a:latin typeface="+mj-lt"/>
              </a:rPr>
              <a:t>5</a:t>
            </a:r>
            <a:r>
              <a:rPr lang="en-US" sz="2600" dirty="0" smtClean="0">
                <a:latin typeface="+mj-lt"/>
              </a:rPr>
              <a:t> :b=</a:t>
            </a:r>
            <a:r>
              <a:rPr lang="en-US" sz="2600" dirty="0" err="1" smtClean="0">
                <a:latin typeface="+mj-lt"/>
              </a:rPr>
              <a:t>k+z</a:t>
            </a:r>
            <a:r>
              <a:rPr lang="en-US" sz="2600" dirty="0" smtClean="0">
                <a:latin typeface="+mj-lt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>
                <a:latin typeface="+mj-lt"/>
              </a:rPr>
              <a:t>6: c=a*3;</a:t>
            </a:r>
            <a:endParaRPr lang="is-IS" sz="2600" dirty="0" smtClean="0"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7: if (N &lt; 0){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 smtClean="0">
                <a:latin typeface="+mj-lt"/>
              </a:rPr>
              <a:t>8:    m=5;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600" dirty="0">
                <a:latin typeface="+mj-lt"/>
              </a:rPr>
              <a:t> </a:t>
            </a:r>
            <a:r>
              <a:rPr lang="is-IS" sz="2600" dirty="0" smtClean="0">
                <a:latin typeface="+mj-lt"/>
              </a:rPr>
              <a:t>    }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651530" y="1304379"/>
            <a:ext cx="4173676" cy="529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10:  x++;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 smtClean="0">
                <a:latin typeface="+mj-lt"/>
              </a:rPr>
              <a:t>(x &lt; N);</a:t>
            </a:r>
            <a:endParaRPr lang="en-US" dirty="0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1333" y="2351314"/>
            <a:ext cx="3587230" cy="43355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82963" y="5515549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148005" y="3169926"/>
            <a:ext cx="3613414" cy="392821"/>
          </a:xfrm>
          <a:prstGeom prst="roundRect">
            <a:avLst/>
          </a:prstGeom>
          <a:solidFill>
            <a:srgbClr val="0000FF">
              <a:alpha val="37000"/>
            </a:srgb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0661" y="5440632"/>
            <a:ext cx="4685160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Assuming </a:t>
            </a:r>
            <a:r>
              <a:rPr lang="en-US" dirty="0" err="1" smtClean="0"/>
              <a:t>a,b,c,m</a:t>
            </a:r>
            <a:r>
              <a:rPr lang="en-US" dirty="0" smtClean="0"/>
              <a:t> are used after 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Observation</a:t>
            </a:r>
            <a:r>
              <a:rPr lang="en-US" dirty="0" smtClean="0"/>
              <a:t>: some </a:t>
            </a:r>
            <a:r>
              <a:rPr lang="en-US" dirty="0"/>
              <a:t>variables change by </a:t>
            </a:r>
            <a:r>
              <a:rPr lang="en-US" dirty="0" smtClean="0"/>
              <a:t>a constant </a:t>
            </a:r>
            <a:r>
              <a:rPr lang="en-US" dirty="0"/>
              <a:t>amount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</a:p>
          <a:p>
            <a:pPr lvl="1"/>
            <a:r>
              <a:rPr lang="en-US" sz="2800" dirty="0" smtClean="0"/>
              <a:t>x initialized at 0; increments by 1</a:t>
            </a:r>
          </a:p>
          <a:p>
            <a:pPr lvl="1"/>
            <a:r>
              <a:rPr lang="en-US" sz="2800" dirty="0" smtClean="0"/>
              <a:t>y initialized at N; increments by 1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all induction </a:t>
            </a:r>
            <a:r>
              <a:rPr lang="en-US" dirty="0" smtClean="0"/>
              <a:t>variables</a:t>
            </a:r>
          </a:p>
          <a:p>
            <a:pPr lvl="1"/>
            <a:r>
              <a:rPr lang="en-US" sz="2800" dirty="0" smtClean="0"/>
              <a:t>How can we identify them?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82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Suppose we have a loop variable</a:t>
            </a:r>
          </a:p>
          <a:p>
            <a:pPr lvl="1"/>
            <a:r>
              <a:rPr lang="en-US" sz="2800" dirty="0" err="1">
                <a:latin typeface="+mj-lt"/>
              </a:rPr>
              <a:t>i</a:t>
            </a:r>
            <a:r>
              <a:rPr lang="en-US" sz="2800" dirty="0"/>
              <a:t> initially </a:t>
            </a:r>
            <a:r>
              <a:rPr lang="en-US" sz="2800" dirty="0" smtClean="0"/>
              <a:t>set to </a:t>
            </a:r>
            <a:r>
              <a:rPr lang="en-US" sz="2800" dirty="0" smtClean="0">
                <a:latin typeface="+mj-lt"/>
              </a:rPr>
              <a:t>i</a:t>
            </a:r>
            <a:r>
              <a:rPr lang="en-US" sz="2800" baseline="-25000" dirty="0" smtClean="0">
                <a:latin typeface="+mj-lt"/>
              </a:rPr>
              <a:t>0</a:t>
            </a:r>
            <a:r>
              <a:rPr lang="en-US" sz="2800" dirty="0" smtClean="0"/>
              <a:t>; </a:t>
            </a:r>
            <a:r>
              <a:rPr lang="en-US" sz="2800" dirty="0"/>
              <a:t>each iteration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 smtClean="0">
                <a:latin typeface="+mj-lt"/>
              </a:rPr>
              <a:t>1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sz="3200" dirty="0"/>
              <a:t>and a variable that linearly depends on it</a:t>
            </a:r>
          </a:p>
          <a:p>
            <a:pPr lvl="1"/>
            <a:r>
              <a:rPr lang="en-US" dirty="0">
                <a:latin typeface="+mj-lt"/>
              </a:rPr>
              <a:t>x 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+ </a:t>
            </a:r>
            <a:r>
              <a:rPr lang="en-US" dirty="0" smtClean="0">
                <a:latin typeface="+mj-lt"/>
              </a:rPr>
              <a:t>c</a:t>
            </a:r>
            <a:r>
              <a:rPr lang="en-US" baseline="-25000" dirty="0" smtClean="0">
                <a:latin typeface="+mj-lt"/>
              </a:rPr>
              <a:t>2</a:t>
            </a:r>
          </a:p>
          <a:p>
            <a:pPr lvl="1"/>
            <a:endParaRPr lang="en-US" baseline="-25000" dirty="0">
              <a:latin typeface="+mj-lt"/>
            </a:endParaRPr>
          </a:p>
          <a:p>
            <a:r>
              <a:rPr lang="en-US" sz="3200" dirty="0"/>
              <a:t>W</a:t>
            </a:r>
            <a:r>
              <a:rPr lang="en-US" sz="3200" dirty="0" smtClean="0"/>
              <a:t>e can</a:t>
            </a:r>
            <a:endParaRPr lang="en-US" sz="3200" dirty="0"/>
          </a:p>
          <a:p>
            <a:pPr lvl="1"/>
            <a:r>
              <a:rPr lang="en-US" sz="2800" dirty="0" smtClean="0"/>
              <a:t>Initialize </a:t>
            </a:r>
            <a:r>
              <a:rPr lang="en-US" sz="2800" dirty="0">
                <a:latin typeface="+mj-lt"/>
              </a:rPr>
              <a:t>x =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baseline="-25000" dirty="0" err="1">
                <a:latin typeface="+mj-lt"/>
              </a:rPr>
              <a:t>o</a:t>
            </a:r>
            <a:r>
              <a:rPr lang="en-US" sz="2800" dirty="0">
                <a:latin typeface="+mj-lt"/>
              </a:rPr>
              <a:t> * c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+ c</a:t>
            </a:r>
            <a:r>
              <a:rPr lang="en-US" sz="2800" baseline="-25000" dirty="0">
                <a:latin typeface="+mj-lt"/>
              </a:rPr>
              <a:t>2</a:t>
            </a:r>
          </a:p>
          <a:p>
            <a:pPr lvl="1"/>
            <a:r>
              <a:rPr lang="en-US" sz="2800" dirty="0" smtClean="0"/>
              <a:t>Increment </a:t>
            </a:r>
            <a:r>
              <a:rPr lang="en-US" sz="2800" dirty="0">
                <a:latin typeface="+mj-lt"/>
              </a:rPr>
              <a:t>x</a:t>
            </a:r>
            <a:r>
              <a:rPr lang="en-US" sz="2800" dirty="0"/>
              <a:t> by </a:t>
            </a:r>
            <a:r>
              <a:rPr lang="en-US" sz="2800" dirty="0">
                <a:latin typeface="+mj-lt"/>
              </a:rPr>
              <a:t>c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/>
              <a:t> each iteration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13378" y="4193820"/>
            <a:ext cx="366889" cy="2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121378" y="4193820"/>
            <a:ext cx="366889" cy="2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6191" y="4357507"/>
            <a:ext cx="158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 smtClean="0">
                <a:solidFill>
                  <a:srgbClr val="FF0000"/>
                </a:solidFill>
              </a:rPr>
              <a:t>onstants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 some hardware, adds are much </a:t>
            </a:r>
            <a:r>
              <a:rPr lang="en-US" sz="3200" dirty="0" smtClean="0"/>
              <a:t>faster than multiplies</a:t>
            </a:r>
          </a:p>
          <a:p>
            <a:pPr lvl="1"/>
            <a:r>
              <a:rPr lang="en-US" sz="2800" dirty="0" smtClean="0"/>
              <a:t>Strength reduction</a:t>
            </a:r>
          </a:p>
          <a:p>
            <a:endParaRPr lang="en-US" sz="3200" dirty="0"/>
          </a:p>
          <a:p>
            <a:r>
              <a:rPr lang="en-US" sz="3200" dirty="0"/>
              <a:t>Furthermore, one fewer value is computed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thus </a:t>
            </a:r>
            <a:r>
              <a:rPr lang="en-US" sz="3200" dirty="0"/>
              <a:t>potentially saving a register</a:t>
            </a:r>
          </a:p>
          <a:p>
            <a:pPr lvl="1"/>
            <a:r>
              <a:rPr lang="en-US" sz="2800" dirty="0"/>
              <a:t>and decreasing the possibility of spilling</a:t>
            </a:r>
          </a:p>
        </p:txBody>
      </p:sp>
    </p:spTree>
    <p:extLst>
      <p:ext uri="{BB962C8B-B14F-4D97-AF65-F5344CB8AC3E}">
        <p14:creationId xmlns:p14="http://schemas.microsoft.com/office/powerpoint/2010/main" val="4171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induction variables</a:t>
            </a:r>
          </a:p>
          <a:p>
            <a:pPr lvl="1"/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op c</a:t>
            </a:r>
          </a:p>
          <a:p>
            <a:pPr lvl="1"/>
            <a:r>
              <a:rPr lang="en-US" sz="2800" dirty="0" smtClean="0">
                <a:latin typeface="+mj-lt"/>
              </a:rPr>
              <a:t>c</a:t>
            </a:r>
            <a:r>
              <a:rPr lang="en-US" sz="2800" dirty="0" smtClean="0"/>
              <a:t> is loop-invariant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.k.a. </a:t>
            </a:r>
            <a:r>
              <a:rPr lang="en-US" sz="2800" dirty="0"/>
              <a:t>independent </a:t>
            </a:r>
            <a:r>
              <a:rPr lang="en-US" sz="2800" dirty="0" smtClean="0"/>
              <a:t>induction variable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Derived induction variables</a:t>
            </a:r>
          </a:p>
          <a:p>
            <a:pPr lvl="1"/>
            <a:r>
              <a:rPr lang="en-US" sz="2800" dirty="0" smtClean="0">
                <a:latin typeface="+mj-lt"/>
              </a:rPr>
              <a:t>j =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* c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+ c</a:t>
            </a:r>
            <a:r>
              <a:rPr lang="en-US" sz="2800" baseline="-25000" dirty="0" smtClean="0">
                <a:latin typeface="+mj-lt"/>
              </a:rPr>
              <a:t>2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.k.a. </a:t>
            </a:r>
            <a:r>
              <a:rPr lang="en-US" sz="2800" dirty="0"/>
              <a:t>dependent induction variable</a:t>
            </a:r>
            <a:endParaRPr lang="en-US" sz="28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0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induction variables: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F</a:t>
            </a:r>
            <a:r>
              <a:rPr lang="en-US" sz="3200" b="1" dirty="0" smtClean="0"/>
              <a:t>ind </a:t>
            </a:r>
            <a:r>
              <a:rPr lang="en-US" sz="3200" b="1" dirty="0"/>
              <a:t>the basic </a:t>
            </a:r>
            <a:r>
              <a:rPr lang="en-US" sz="3200" b="1" dirty="0" smtClean="0"/>
              <a:t>IVs</a:t>
            </a:r>
            <a:endParaRPr lang="en-US" sz="3200" b="1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Scan </a:t>
            </a:r>
            <a:r>
              <a:rPr lang="en-US" dirty="0"/>
              <a:t>loop body for </a:t>
            </a:r>
            <a:r>
              <a:rPr lang="en-US" dirty="0" err="1"/>
              <a:t>defs</a:t>
            </a:r>
            <a:r>
              <a:rPr lang="en-US" dirty="0"/>
              <a:t> of the </a:t>
            </a:r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= x + c</a:t>
            </a:r>
            <a:r>
              <a:rPr lang="en-US" dirty="0"/>
              <a:t>, where </a:t>
            </a:r>
            <a:r>
              <a:rPr lang="en-US" dirty="0">
                <a:latin typeface="+mj-lt"/>
              </a:rPr>
              <a:t>c</a:t>
            </a:r>
            <a:r>
              <a:rPr lang="en-US" dirty="0"/>
              <a:t> is loop-</a:t>
            </a:r>
            <a:r>
              <a:rPr lang="en-US" dirty="0" smtClean="0"/>
              <a:t>invariant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Record </a:t>
            </a:r>
            <a:r>
              <a:rPr lang="en-US" dirty="0"/>
              <a:t>these basic IVs </a:t>
            </a:r>
            <a:r>
              <a:rPr lang="en-US" dirty="0" smtClean="0"/>
              <a:t>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= (x, 1, c)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represents the IV: </a:t>
            </a:r>
            <a:r>
              <a:rPr lang="en-US" dirty="0">
                <a:latin typeface="+mj-lt"/>
              </a:rPr>
              <a:t>x = x * 1 + c</a:t>
            </a:r>
          </a:p>
        </p:txBody>
      </p:sp>
    </p:spTree>
    <p:extLst>
      <p:ext uri="{BB962C8B-B14F-4D97-AF65-F5344CB8AC3E}">
        <p14:creationId xmlns:p14="http://schemas.microsoft.com/office/powerpoint/2010/main" val="29319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induction variables: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Find derived IVs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Scan for derived IVs of the </a:t>
            </a:r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c1 + </a:t>
            </a:r>
            <a:r>
              <a:rPr lang="en-US" dirty="0" smtClean="0">
                <a:latin typeface="+mj-lt"/>
              </a:rPr>
              <a:t>c2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>
                <a:latin typeface="+mj-lt"/>
              </a:rPr>
              <a:t>i</a:t>
            </a:r>
            <a:r>
              <a:rPr lang="en-US" dirty="0"/>
              <a:t> is a basic IV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only definition </a:t>
            </a:r>
            <a:r>
              <a:rPr lang="en-US" dirty="0"/>
              <a:t>of 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 in the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Record as </a:t>
            </a:r>
            <a:r>
              <a:rPr lang="en-US" dirty="0" smtClean="0">
                <a:latin typeface="+mj-lt"/>
              </a:rPr>
              <a:t>k =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 c1, c2)</a:t>
            </a:r>
            <a:br>
              <a:rPr lang="en-US" dirty="0" smtClean="0">
                <a:latin typeface="+mj-lt"/>
              </a:rPr>
            </a:br>
            <a:r>
              <a:rPr lang="en-US" dirty="0"/>
              <a:t>We say </a:t>
            </a:r>
            <a:r>
              <a:rPr lang="en-US" dirty="0">
                <a:latin typeface="+mj-lt"/>
              </a:rPr>
              <a:t>k</a:t>
            </a:r>
            <a:r>
              <a:rPr lang="en-US" dirty="0"/>
              <a:t> is in the family of </a:t>
            </a:r>
            <a:r>
              <a:rPr lang="en-US" dirty="0" err="1" smtClean="0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3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induction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3321" y="1977888"/>
            <a:ext cx="2117035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: basic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93764" y="1977888"/>
            <a:ext cx="2117035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: basic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34067" y="3363257"/>
            <a:ext cx="2792897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: derived from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4067" y="4837045"/>
            <a:ext cx="2792897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z: derived </a:t>
            </a:r>
            <a:r>
              <a:rPr lang="en-US" sz="2800" smtClean="0">
                <a:solidFill>
                  <a:schemeClr val="tx1"/>
                </a:solidFill>
              </a:rPr>
              <a:t>from </a:t>
            </a:r>
            <a:r>
              <a:rPr lang="en-US" sz="2800" dirty="0" err="1">
                <a:solidFill>
                  <a:schemeClr val="tx1"/>
                </a:solidFill>
              </a:rPr>
              <a:t>k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3781839" y="2643810"/>
            <a:ext cx="1848677" cy="71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2"/>
          </p:cNvCxnSpPr>
          <p:nvPr/>
        </p:nvCxnSpPr>
        <p:spPr>
          <a:xfrm flipV="1">
            <a:off x="5630516" y="4029179"/>
            <a:ext cx="0" cy="807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9683" y="3363257"/>
            <a:ext cx="2792897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q: derived from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4" idx="2"/>
          </p:cNvCxnSpPr>
          <p:nvPr/>
        </p:nvCxnSpPr>
        <p:spPr>
          <a:xfrm flipV="1">
            <a:off x="1856132" y="2643810"/>
            <a:ext cx="1925707" cy="71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755832" y="3363257"/>
            <a:ext cx="2792897" cy="6659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x: derived from </a:t>
            </a:r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3" name="Straight Arrow Connector 22"/>
          <p:cNvCxnSpPr>
            <a:stCxn id="22" idx="0"/>
            <a:endCxn id="5" idx="2"/>
          </p:cNvCxnSpPr>
          <p:nvPr/>
        </p:nvCxnSpPr>
        <p:spPr>
          <a:xfrm flipV="1">
            <a:off x="9152281" y="2643810"/>
            <a:ext cx="1" cy="71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3514" y="5973417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forest of induction variables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53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optimizations rely on IVs</a:t>
            </a:r>
          </a:p>
          <a:p>
            <a:endParaRPr lang="en-US" sz="3200" dirty="0" smtClean="0"/>
          </a:p>
          <a:p>
            <a:r>
              <a:rPr lang="en-US" sz="3200" dirty="0" smtClean="0"/>
              <a:t>Like induction variable elimination we have seen before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81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in small, hot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programs: 90% of time is spent in few, small, hot loops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while (){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statement 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statement 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statement 3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r>
              <a:rPr lang="en-US" dirty="0" smtClean="0"/>
              <a:t>Deleting a single statement from a small, hot loop </a:t>
            </a:r>
            <a:br>
              <a:rPr lang="en-US" dirty="0" smtClean="0"/>
            </a:br>
            <a:r>
              <a:rPr lang="en-US" dirty="0" smtClean="0"/>
              <a:t>might have a big impact</a:t>
            </a:r>
            <a:br>
              <a:rPr lang="en-US" dirty="0" smtClean="0"/>
            </a:br>
            <a:r>
              <a:rPr lang="en-US" dirty="0" smtClean="0"/>
              <a:t>(100 seconds -&gt; 70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3317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sz="3200" dirty="0" smtClean="0"/>
              <a:t>Iterate over IVs</a:t>
            </a:r>
            <a:br>
              <a:rPr lang="en-US" sz="3200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j * c1 + </a:t>
            </a:r>
            <a:r>
              <a:rPr lang="en-US" dirty="0" smtClean="0">
                <a:latin typeface="+mj-lt"/>
              </a:rPr>
              <a:t>c2</a:t>
            </a:r>
          </a:p>
          <a:p>
            <a:pPr lvl="1"/>
            <a:r>
              <a:rPr lang="en-US" sz="2800" dirty="0" smtClean="0"/>
              <a:t>where </a:t>
            </a:r>
            <a:r>
              <a:rPr lang="en-US" sz="2800" dirty="0"/>
              <a:t>IV j =(</a:t>
            </a:r>
            <a:r>
              <a:rPr lang="en-US" sz="2800" dirty="0" err="1"/>
              <a:t>i</a:t>
            </a:r>
            <a:r>
              <a:rPr lang="en-US" sz="2800" dirty="0"/>
              <a:t>, a, b), and</a:t>
            </a:r>
          </a:p>
          <a:p>
            <a:pPr lvl="1"/>
            <a:r>
              <a:rPr lang="en-US" sz="2800" dirty="0"/>
              <a:t>this is the only </a:t>
            </a:r>
            <a:r>
              <a:rPr lang="en-US" sz="2800" dirty="0" err="1"/>
              <a:t>def</a:t>
            </a:r>
            <a:r>
              <a:rPr lang="en-US" sz="2800" dirty="0"/>
              <a:t> of k in the loop, and</a:t>
            </a:r>
          </a:p>
          <a:p>
            <a:pPr lvl="1"/>
            <a:r>
              <a:rPr lang="en-US" sz="2800" dirty="0"/>
              <a:t>there is no </a:t>
            </a:r>
            <a:r>
              <a:rPr lang="en-US" sz="2800" dirty="0" err="1"/>
              <a:t>def</a:t>
            </a:r>
            <a:r>
              <a:rPr lang="en-US" sz="2800" dirty="0"/>
              <a:t> of </a:t>
            </a:r>
            <a:r>
              <a:rPr lang="en-US" sz="2800" dirty="0" err="1"/>
              <a:t>i</a:t>
            </a:r>
            <a:r>
              <a:rPr lang="en-US" sz="2800" dirty="0"/>
              <a:t> between the </a:t>
            </a:r>
            <a:r>
              <a:rPr lang="en-US" sz="2800" dirty="0" err="1"/>
              <a:t>def</a:t>
            </a:r>
            <a:r>
              <a:rPr lang="en-US" sz="2800" dirty="0"/>
              <a:t> of j </a:t>
            </a:r>
            <a:r>
              <a:rPr lang="en-US" sz="2800" dirty="0" smtClean="0"/>
              <a:t>and the </a:t>
            </a:r>
            <a:r>
              <a:rPr lang="en-US" sz="2800" dirty="0" err="1"/>
              <a:t>def</a:t>
            </a:r>
            <a:r>
              <a:rPr lang="en-US" sz="2800" dirty="0"/>
              <a:t> of </a:t>
            </a:r>
            <a:r>
              <a:rPr lang="en-US" sz="2800" dirty="0" smtClean="0"/>
              <a:t>k</a:t>
            </a:r>
          </a:p>
          <a:p>
            <a:pPr lvl="1"/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sz="3200" dirty="0" smtClean="0"/>
              <a:t>Record </a:t>
            </a:r>
            <a:r>
              <a:rPr lang="en-US" sz="3200" dirty="0"/>
              <a:t>as </a:t>
            </a:r>
            <a:r>
              <a:rPr lang="en-US" sz="3200" dirty="0">
                <a:latin typeface="+mj-lt"/>
              </a:rPr>
              <a:t>k = (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, a*c1, b*c1+c2)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5804" y="1825625"/>
            <a:ext cx="110799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j =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k = j 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5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variable elimination: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For an induction variable </a:t>
            </a:r>
            <a:r>
              <a:rPr lang="en-US" dirty="0" smtClean="0">
                <a:latin typeface="+mj-lt"/>
              </a:rPr>
              <a:t>k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 c1, c2)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Initialize </a:t>
            </a:r>
            <a:r>
              <a:rPr lang="en-US" dirty="0">
                <a:latin typeface="+mj-lt"/>
              </a:rPr>
              <a:t>k =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* c1 + c2</a:t>
            </a:r>
            <a:r>
              <a:rPr lang="en-US" dirty="0"/>
              <a:t> in the </a:t>
            </a:r>
            <a:r>
              <a:rPr lang="en-US" dirty="0" smtClean="0"/>
              <a:t>pre-header</a:t>
            </a:r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Replace </a:t>
            </a:r>
            <a:r>
              <a:rPr lang="en-US" dirty="0"/>
              <a:t>k’s </a:t>
            </a:r>
            <a:r>
              <a:rPr lang="en-US" dirty="0" err="1"/>
              <a:t>def</a:t>
            </a:r>
            <a:r>
              <a:rPr lang="en-US" dirty="0"/>
              <a:t> in the loop </a:t>
            </a:r>
            <a:r>
              <a:rPr lang="en-US" dirty="0" smtClean="0"/>
              <a:t>by k </a:t>
            </a:r>
            <a:r>
              <a:rPr lang="en-US" dirty="0"/>
              <a:t>= k + </a:t>
            </a:r>
            <a:r>
              <a:rPr lang="en-US" dirty="0" smtClean="0"/>
              <a:t>c1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to do this </a:t>
            </a:r>
            <a:r>
              <a:rPr lang="en-US" dirty="0" smtClean="0"/>
              <a:t>after </a:t>
            </a:r>
            <a:r>
              <a:rPr lang="en-US" dirty="0"/>
              <a:t>i’s </a:t>
            </a:r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341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induction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induction variables are normalized to</a:t>
            </a:r>
          </a:p>
          <a:p>
            <a:r>
              <a:rPr lang="en-US" dirty="0" smtClean="0"/>
              <a:t>Initial value: 0</a:t>
            </a:r>
          </a:p>
          <a:p>
            <a:r>
              <a:rPr lang="en-US" dirty="0" smtClean="0"/>
              <a:t>Incremented by 1 at each iteration</a:t>
            </a:r>
          </a:p>
          <a:p>
            <a:r>
              <a:rPr lang="en-US" dirty="0" smtClean="0"/>
              <a:t>Explicit final value (either constant or loop-invariant)</a:t>
            </a:r>
          </a:p>
          <a:p>
            <a:r>
              <a:rPr lang="en-US" dirty="0" smtClean="0"/>
              <a:t>x = x*1 + 1</a:t>
            </a:r>
          </a:p>
          <a:p>
            <a:r>
              <a:rPr lang="en-US" dirty="0" smtClean="0"/>
              <a:t>(</a:t>
            </a:r>
            <a:r>
              <a:rPr lang="en-US" dirty="0"/>
              <a:t>x, 1, </a:t>
            </a:r>
            <a:r>
              <a:rPr lang="en-US" dirty="0" smtClean="0"/>
              <a:t>1)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induction variables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indvars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normalize </a:t>
            </a:r>
            <a:r>
              <a:rPr lang="en-US" dirty="0"/>
              <a:t>induction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highlight </a:t>
            </a:r>
            <a:r>
              <a:rPr lang="en-US" dirty="0"/>
              <a:t>the </a:t>
            </a:r>
            <a:r>
              <a:rPr lang="en-US" dirty="0" smtClean="0"/>
              <a:t>basic induction variables</a:t>
            </a:r>
          </a:p>
          <a:p>
            <a:pPr lvl="1"/>
            <a:endParaRPr lang="en-US" dirty="0" smtClean="0"/>
          </a:p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calar-evolution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Scalar evolution analysis</a:t>
            </a:r>
          </a:p>
          <a:p>
            <a:pPr lvl="1"/>
            <a:r>
              <a:rPr lang="en-US" dirty="0" smtClean="0"/>
              <a:t>Represent scalar expressions (e.g., x = y op z)</a:t>
            </a:r>
          </a:p>
          <a:p>
            <a:pPr lvl="2"/>
            <a:r>
              <a:rPr lang="en-US" dirty="0"/>
              <a:t>It supports induction </a:t>
            </a:r>
            <a:r>
              <a:rPr lang="en-US" dirty="0" smtClean="0"/>
              <a:t>variables (e.g., x = x + 1)</a:t>
            </a:r>
          </a:p>
          <a:p>
            <a:pPr lvl="1"/>
            <a:r>
              <a:rPr lang="en-US" dirty="0" smtClean="0"/>
              <a:t>It lowers the burden of explicitly handling the composition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36478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26"/>
          </a:xfrm>
        </p:spPr>
        <p:txBody>
          <a:bodyPr/>
          <a:lstStyle/>
          <a:p>
            <a:r>
              <a:rPr lang="en-US" dirty="0" smtClean="0"/>
              <a:t>SCEV: {A, B, C}&lt;flag&gt;*&lt;%D&gt;</a:t>
            </a:r>
          </a:p>
          <a:p>
            <a:pPr lvl="1"/>
            <a:r>
              <a:rPr lang="en-US" dirty="0" smtClean="0"/>
              <a:t>A: Initial; B: Operator; C: Operand; D: basic block where it get defined</a:t>
            </a:r>
            <a:endParaRPr lang="en-US" dirty="0"/>
          </a:p>
        </p:txBody>
      </p:sp>
      <p:pic>
        <p:nvPicPr>
          <p:cNvPr id="5" name="Picture 4" descr="Bitcode_S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016"/>
            <a:ext cx="9853211" cy="4041984"/>
          </a:xfrm>
          <a:prstGeom prst="rect">
            <a:avLst/>
          </a:prstGeom>
        </p:spPr>
      </p:pic>
      <p:pic>
        <p:nvPicPr>
          <p:cNvPr id="4" name="Picture 3" descr="C_code_S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8" y="0"/>
            <a:ext cx="4202532" cy="23687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1454" y="3660367"/>
            <a:ext cx="3453190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2738" y="5539198"/>
            <a:ext cx="3453190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04960" y="1032216"/>
            <a:ext cx="235410" cy="26560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26"/>
          </a:xfrm>
        </p:spPr>
        <p:txBody>
          <a:bodyPr/>
          <a:lstStyle/>
          <a:p>
            <a:r>
              <a:rPr lang="en-US" dirty="0" smtClean="0"/>
              <a:t>SCEV: {A, B, C}&lt;flag&gt;*&lt;%D&gt;</a:t>
            </a:r>
          </a:p>
          <a:p>
            <a:pPr lvl="1"/>
            <a:r>
              <a:rPr lang="en-US" dirty="0" smtClean="0"/>
              <a:t>A: Initial; B: Operator; C: Operand; D: basic block where it get defined</a:t>
            </a:r>
            <a:endParaRPr lang="en-US" dirty="0"/>
          </a:p>
        </p:txBody>
      </p:sp>
      <p:pic>
        <p:nvPicPr>
          <p:cNvPr id="4" name="Picture 3" descr="C_code_S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8" y="0"/>
            <a:ext cx="4202532" cy="23687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404960" y="1032216"/>
            <a:ext cx="235410" cy="26560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1" y="3399509"/>
            <a:ext cx="11403999" cy="25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scalar evolution example: pass </a:t>
            </a:r>
            <a:r>
              <a:rPr lang="en-US" dirty="0" err="1" smtClean="0"/>
              <a:t>deps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7" y="2727702"/>
            <a:ext cx="10903343" cy="22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"/>
            <a:ext cx="8229600" cy="6781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4909" y="3069955"/>
            <a:ext cx="4031275" cy="2675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24910" y="3306458"/>
            <a:ext cx="5409230" cy="32014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542" y="4792185"/>
            <a:ext cx="2346182" cy="2656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use of the Scalar Evaluation pass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we need to infer the number of iterations that a loop will execute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 (int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BODY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Solution for this loop</a:t>
            </a:r>
            <a:r>
              <a:rPr lang="en-US" dirty="0" smtClean="0"/>
              <a:t>: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88680"/>
            <a:ext cx="164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Any idea?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oopInfo_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0" y="3088129"/>
            <a:ext cx="6794500" cy="317500"/>
          </a:xfrm>
          <a:prstGeom prst="rect">
            <a:avLst/>
          </a:prstGeom>
        </p:spPr>
      </p:pic>
      <p:pic>
        <p:nvPicPr>
          <p:cNvPr id="7" name="Picture 6" descr="Loop_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0" y="3849222"/>
            <a:ext cx="5130800" cy="10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0" y="5696467"/>
            <a:ext cx="6400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evolution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4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Analysis used by</a:t>
            </a:r>
          </a:p>
          <a:p>
            <a:pPr lvl="1"/>
            <a:r>
              <a:rPr lang="en-US" dirty="0" smtClean="0"/>
              <a:t>Induction variable substitution</a:t>
            </a:r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</a:p>
          <a:p>
            <a:r>
              <a:rPr lang="en-US" dirty="0" smtClean="0"/>
              <a:t>SCEVs are modeled by the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::SCEV class</a:t>
            </a:r>
          </a:p>
          <a:p>
            <a:pPr lvl="1"/>
            <a:r>
              <a:rPr lang="en-US" dirty="0" smtClean="0"/>
              <a:t>There is a sub-class for each kind of SCEV (e.g.,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SCEVAddExpr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SCEV is a tree of SCEVs</a:t>
            </a:r>
          </a:p>
          <a:p>
            <a:pPr lvl="1"/>
            <a:r>
              <a:rPr lang="en-US" dirty="0" smtClean="0"/>
              <a:t>Leaves:</a:t>
            </a:r>
          </a:p>
          <a:p>
            <a:pPr lvl="2"/>
            <a:r>
              <a:rPr lang="en-US" dirty="0" smtClean="0"/>
              <a:t>Constant : </a:t>
            </a:r>
            <a:r>
              <a:rPr lang="en-US" dirty="0" err="1" smtClean="0">
                <a:latin typeface="+mj-lt"/>
              </a:rPr>
              <a:t>llvm:SCEVConstant</a:t>
            </a:r>
            <a:r>
              <a:rPr lang="en-US" dirty="0"/>
              <a:t> </a:t>
            </a:r>
            <a:r>
              <a:rPr lang="en-US" dirty="0" smtClean="0"/>
              <a:t>(e.g., 1)</a:t>
            </a:r>
          </a:p>
          <a:p>
            <a:pPr lvl="2"/>
            <a:r>
              <a:rPr lang="en-US" dirty="0" smtClean="0"/>
              <a:t>Unknown: </a:t>
            </a:r>
            <a:r>
              <a:rPr lang="en-US" dirty="0" err="1" smtClean="0">
                <a:latin typeface="+mj-lt"/>
              </a:rPr>
              <a:t>llvm:SCEVUnknown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/>
              <a:t>To iterate over a tree: </a:t>
            </a:r>
            <a:r>
              <a:rPr lang="en-US" dirty="0" err="1" smtClean="0">
                <a:latin typeface="+mj-lt"/>
              </a:rPr>
              <a:t>llvm:SCEVVisitor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1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019268" y="1898635"/>
            <a:ext cx="752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Observation</a:t>
            </a:r>
            <a:r>
              <a:rPr lang="en-US" sz="2800" dirty="0" smtClean="0"/>
              <a:t>: each statement in that loop will contribute to the program execution time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Idea</a:t>
            </a:r>
            <a:r>
              <a:rPr lang="en-US" sz="2800" dirty="0" smtClean="0"/>
              <a:t>: what about moving statements </a:t>
            </a:r>
            <a:br>
              <a:rPr lang="en-US" sz="2800" dirty="0" smtClean="0"/>
            </a:br>
            <a:r>
              <a:rPr lang="en-US" sz="2800" dirty="0" smtClean="0"/>
              <a:t>from inside a loop to outside it?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Which statements can be moved </a:t>
            </a:r>
            <a:br>
              <a:rPr lang="en-US" sz="2800" dirty="0" smtClean="0"/>
            </a:br>
            <a:r>
              <a:rPr lang="en-US" sz="2800" dirty="0" smtClean="0"/>
              <a:t>outside our loop?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identify them automatically?</a:t>
            </a:r>
            <a:br>
              <a:rPr lang="en-US" sz="2800" dirty="0" smtClean="0"/>
            </a:br>
            <a:r>
              <a:rPr lang="en-US" sz="2800" dirty="0" smtClean="0"/>
              <a:t>(code analysis)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move them?</a:t>
            </a:r>
            <a:br>
              <a:rPr lang="en-US" sz="2800" dirty="0" smtClean="0"/>
            </a:br>
            <a:r>
              <a:rPr lang="en-US" sz="2800" dirty="0" smtClean="0"/>
              <a:t>(code transformation)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9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 invariants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Induction variables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251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Restructure a loop to expose more optimization opportunities</a:t>
            </a:r>
            <a:br>
              <a:rPr lang="en-US" dirty="0" smtClean="0"/>
            </a:br>
            <a:r>
              <a:rPr lang="en-US" dirty="0" smtClean="0"/>
              <a:t>and/or transform the “loop overhead”</a:t>
            </a:r>
          </a:p>
          <a:p>
            <a:pPr lvl="1"/>
            <a:r>
              <a:rPr lang="en-US" dirty="0" smtClean="0"/>
              <a:t>Loop unrolling, loop peeling, loop splitting,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Reorganize a loop to improve memory utilization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ache blocking, skewing, loop </a:t>
            </a:r>
            <a:r>
              <a:rPr lang="en-US" dirty="0"/>
              <a:t>reversal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 a loop over cores/processors</a:t>
            </a:r>
          </a:p>
          <a:p>
            <a:pPr lvl="1"/>
            <a:r>
              <a:rPr lang="en-US" dirty="0" smtClean="0"/>
              <a:t>DOACROSS, DOALL, DSWP, HELIX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6000" y="2205791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2219158" y="1804737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21298" y="325468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2232526" y="2930885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021301" y="4176296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41" name="Straight Arrow Connector 40"/>
          <p:cNvCxnSpPr>
            <a:stCxn id="8" idx="2"/>
            <a:endCxn id="33" idx="0"/>
          </p:cNvCxnSpPr>
          <p:nvPr/>
        </p:nvCxnSpPr>
        <p:spPr>
          <a:xfrm>
            <a:off x="2235175" y="3738336"/>
            <a:ext cx="2675" cy="4379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4" idx="3"/>
          </p:cNvCxnSpPr>
          <p:nvPr/>
        </p:nvCxnSpPr>
        <p:spPr>
          <a:xfrm flipH="1" flipV="1">
            <a:off x="3449052" y="2568338"/>
            <a:ext cx="5346" cy="185928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7665453" y="2130928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%5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8868611" y="1729874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>
          <a:xfrm>
            <a:off x="7670751" y="3179820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8881979" y="2856022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7670754" y="5371393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2</a:t>
            </a:r>
          </a:p>
        </p:txBody>
      </p:sp>
      <p:cxnSp>
        <p:nvCxnSpPr>
          <p:cNvPr id="51" name="Straight Arrow Connector 50"/>
          <p:cNvCxnSpPr>
            <a:stCxn id="53" idx="2"/>
            <a:endCxn id="50" idx="0"/>
          </p:cNvCxnSpPr>
          <p:nvPr/>
        </p:nvCxnSpPr>
        <p:spPr>
          <a:xfrm>
            <a:off x="8876607" y="4617978"/>
            <a:ext cx="10696" cy="75341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3"/>
            <a:endCxn id="46" idx="3"/>
          </p:cNvCxnSpPr>
          <p:nvPr/>
        </p:nvCxnSpPr>
        <p:spPr>
          <a:xfrm flipH="1" flipV="1">
            <a:off x="10098505" y="2493475"/>
            <a:ext cx="5346" cy="312924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7662730" y="4134325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55" name="Straight Arrow Connector 54"/>
          <p:cNvCxnSpPr>
            <a:stCxn id="48" idx="2"/>
            <a:endCxn id="53" idx="0"/>
          </p:cNvCxnSpPr>
          <p:nvPr/>
        </p:nvCxnSpPr>
        <p:spPr>
          <a:xfrm flipH="1">
            <a:off x="8876607" y="3663473"/>
            <a:ext cx="8021" cy="4708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4047939" y="2707096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Unrolling factor: 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8" grpId="1" animBg="1"/>
      <p:bldP spid="50" grpId="1" animBg="1"/>
      <p:bldP spid="53" grpId="1" animBg="1"/>
      <p:bldP spid="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peeling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6000" y="2205791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2219158" y="1804737"/>
            <a:ext cx="13368" cy="4010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021298" y="325468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2232526" y="2930885"/>
            <a:ext cx="2649" cy="323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021301" y="4176296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41" name="Straight Arrow Connector 40"/>
          <p:cNvCxnSpPr>
            <a:stCxn id="8" idx="2"/>
            <a:endCxn id="33" idx="0"/>
          </p:cNvCxnSpPr>
          <p:nvPr/>
        </p:nvCxnSpPr>
        <p:spPr>
          <a:xfrm>
            <a:off x="2235175" y="3738336"/>
            <a:ext cx="2675" cy="4379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4" idx="3"/>
          </p:cNvCxnSpPr>
          <p:nvPr/>
        </p:nvCxnSpPr>
        <p:spPr>
          <a:xfrm flipH="1" flipV="1">
            <a:off x="3449052" y="2568338"/>
            <a:ext cx="5346" cy="1859284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7665453" y="3531989"/>
            <a:ext cx="2433052" cy="72509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</a:t>
            </a:r>
            <a:r>
              <a:rPr lang="en-US" dirty="0" err="1" smtClean="0">
                <a:latin typeface="+mj-lt"/>
              </a:rPr>
              <a:t>cmp</a:t>
            </a:r>
            <a:r>
              <a:rPr lang="en-US" dirty="0" smtClean="0">
                <a:latin typeface="+mj-lt"/>
              </a:rPr>
              <a:t> %a, %10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branch %a</a:t>
            </a:r>
          </a:p>
        </p:txBody>
      </p:sp>
      <p:cxnSp>
        <p:nvCxnSpPr>
          <p:cNvPr id="47" name="Straight Arrow Connector 46"/>
          <p:cNvCxnSpPr>
            <a:stCxn id="23" idx="2"/>
            <a:endCxn id="46" idx="0"/>
          </p:cNvCxnSpPr>
          <p:nvPr/>
        </p:nvCxnSpPr>
        <p:spPr>
          <a:xfrm flipH="1">
            <a:off x="8881979" y="3133623"/>
            <a:ext cx="3015" cy="39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2"/>
            <a:endCxn id="53" idx="0"/>
          </p:cNvCxnSpPr>
          <p:nvPr/>
        </p:nvCxnSpPr>
        <p:spPr>
          <a:xfrm flipH="1">
            <a:off x="8876607" y="4257083"/>
            <a:ext cx="5372" cy="2962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7670754" y="5371393"/>
            <a:ext cx="2433097" cy="50265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%a=add %a, 1</a:t>
            </a:r>
          </a:p>
        </p:txBody>
      </p:sp>
      <p:cxnSp>
        <p:nvCxnSpPr>
          <p:cNvPr id="51" name="Straight Arrow Connector 50"/>
          <p:cNvCxnSpPr>
            <a:stCxn id="53" idx="2"/>
            <a:endCxn id="50" idx="0"/>
          </p:cNvCxnSpPr>
          <p:nvPr/>
        </p:nvCxnSpPr>
        <p:spPr>
          <a:xfrm>
            <a:off x="8876607" y="5036986"/>
            <a:ext cx="10696" cy="3344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3"/>
            <a:endCxn id="46" idx="3"/>
          </p:cNvCxnSpPr>
          <p:nvPr/>
        </p:nvCxnSpPr>
        <p:spPr>
          <a:xfrm flipH="1" flipV="1">
            <a:off x="10098505" y="3894536"/>
            <a:ext cx="5346" cy="1728183"/>
          </a:xfrm>
          <a:prstGeom prst="bentConnector3">
            <a:avLst>
              <a:gd name="adj1" fmla="val -4276094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7662730" y="4553333"/>
            <a:ext cx="2427754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4047939" y="2707096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Peeling factor: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671117" y="2356926"/>
            <a:ext cx="2427754" cy="776697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%a = add %a, 1</a:t>
            </a:r>
          </a:p>
        </p:txBody>
      </p:sp>
    </p:spTree>
    <p:extLst>
      <p:ext uri="{BB962C8B-B14F-4D97-AF65-F5344CB8AC3E}">
        <p14:creationId xmlns:p14="http://schemas.microsoft.com/office/powerpoint/2010/main" val="41833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3" grpId="0" animBg="1"/>
      <p:bldP spid="59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transformations</a:t>
            </a:r>
            <a:br>
              <a:rPr lang="en-US" dirty="0"/>
            </a:br>
            <a:r>
              <a:rPr lang="en-US" dirty="0"/>
              <a:t>for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761" y="2977901"/>
            <a:ext cx="2866859" cy="190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3200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sz="3200" dirty="0" smtClean="0">
                <a:latin typeface="+mj-lt"/>
              </a:rPr>
              <a:t>varX = array[5];</a:t>
            </a:r>
          </a:p>
          <a:p>
            <a:pPr marL="0" indent="0">
              <a:buNone/>
            </a:pPr>
            <a:r>
              <a:rPr lang="is-I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21" y="2042670"/>
            <a:ext cx="7340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Performance goal: reduce program clock cycles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How many clock cycles will it take?</a:t>
            </a:r>
            <a:endParaRPr lang="en-US" sz="2800" dirty="0"/>
          </a:p>
        </p:txBody>
      </p:sp>
      <p:pic>
        <p:nvPicPr>
          <p:cNvPr id="5" name="Picture 4" descr="memory_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39700"/>
            <a:ext cx="86614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1188E-7 -3.88709E-7 L -0.28797 0.292 " pathEditMode="relative" ptsTypes="AA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improve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868"/>
            <a:ext cx="10981623" cy="4989063"/>
          </a:xfrm>
        </p:spPr>
        <p:txBody>
          <a:bodyPr>
            <a:noAutofit/>
          </a:bodyPr>
          <a:lstStyle/>
          <a:p>
            <a:r>
              <a:rPr lang="en-US" dirty="0" smtClean="0"/>
              <a:t>To enhance</a:t>
            </a:r>
          </a:p>
          <a:p>
            <a:pPr lvl="1"/>
            <a:r>
              <a:rPr lang="en-US" sz="2800" b="1" dirty="0" smtClean="0"/>
              <a:t>Temporal locality</a:t>
            </a:r>
          </a:p>
          <a:p>
            <a:pPr marL="457200" lvl="1" indent="0">
              <a:buNone/>
            </a:pPr>
            <a:r>
              <a:rPr lang="en-US" sz="2800" dirty="0"/>
              <a:t>A resource that </a:t>
            </a:r>
            <a:r>
              <a:rPr lang="en-US" sz="2800" dirty="0" smtClean="0"/>
              <a:t>has just been </a:t>
            </a:r>
            <a:r>
              <a:rPr lang="en-US" sz="2800" dirty="0" smtClean="0"/>
              <a:t>referenced</a:t>
            </a:r>
            <a:br>
              <a:rPr lang="en-US" sz="2800" dirty="0" smtClean="0"/>
            </a:br>
            <a:r>
              <a:rPr lang="en-US" sz="2800" dirty="0" smtClean="0"/>
              <a:t>will more likely be referenced </a:t>
            </a:r>
            <a:r>
              <a:rPr lang="en-US" sz="2800" dirty="0"/>
              <a:t>again </a:t>
            </a:r>
            <a:r>
              <a:rPr lang="en-US" sz="2800" dirty="0" smtClean="0"/>
              <a:t>in </a:t>
            </a:r>
            <a:r>
              <a:rPr lang="en-US" sz="2800" dirty="0"/>
              <a:t>the near </a:t>
            </a:r>
            <a:r>
              <a:rPr lang="en-US" sz="2800" dirty="0" smtClean="0"/>
              <a:t>future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Spatial locality</a:t>
            </a:r>
          </a:p>
          <a:p>
            <a:pPr marL="457200" lvl="1" indent="0">
              <a:buNone/>
            </a:pPr>
            <a:r>
              <a:rPr lang="en-US" sz="2800" dirty="0" smtClean="0"/>
              <a:t>The likelihood </a:t>
            </a:r>
            <a:r>
              <a:rPr lang="en-US" sz="2800" dirty="0"/>
              <a:t>of referencing a resource is higher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/>
              <a:t>a resource near it was just </a:t>
            </a:r>
            <a:r>
              <a:rPr lang="en-US" sz="2800" dirty="0" smtClean="0"/>
              <a:t>referenced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to minimize: </a:t>
            </a:r>
            <a:r>
              <a:rPr lang="en-US" sz="2800" dirty="0" smtClean="0"/>
              <a:t>bad replacement decisions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compiler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is an object accessed</a:t>
            </a:r>
            <a:r>
              <a:rPr lang="en-US" sz="2800" dirty="0" smtClean="0"/>
              <a:t>?</a:t>
            </a:r>
          </a:p>
          <a:p>
            <a:pPr lvl="1"/>
            <a:endParaRPr lang="en-US" sz="2800" dirty="0"/>
          </a:p>
          <a:p>
            <a:r>
              <a:rPr lang="en-US" sz="3200" dirty="0"/>
              <a:t>Space:</a:t>
            </a:r>
          </a:p>
          <a:p>
            <a:pPr lvl="1"/>
            <a:r>
              <a:rPr lang="en-US" sz="2800" dirty="0" smtClean="0"/>
              <a:t>Where </a:t>
            </a:r>
            <a:r>
              <a:rPr lang="en-US" sz="2800" dirty="0"/>
              <a:t>does an object exist in </a:t>
            </a:r>
            <a:r>
              <a:rPr lang="en-US" sz="2800" dirty="0" smtClean="0"/>
              <a:t>the address </a:t>
            </a:r>
            <a:r>
              <a:rPr lang="en-US" sz="2800" dirty="0"/>
              <a:t>space?</a:t>
            </a:r>
          </a:p>
          <a:p>
            <a:endParaRPr lang="en-US" sz="3200" dirty="0" smtClean="0"/>
          </a:p>
          <a:p>
            <a:r>
              <a:rPr lang="en-US" sz="3200" dirty="0" smtClean="0"/>
              <a:t>These </a:t>
            </a:r>
            <a:r>
              <a:rPr lang="en-US" sz="3200" dirty="0"/>
              <a:t>are the </a:t>
            </a:r>
            <a:r>
              <a:rPr lang="en-US" sz="3200" dirty="0" smtClean="0"/>
              <a:t>two “knobs” </a:t>
            </a:r>
            <a:r>
              <a:rPr lang="en-US" sz="3200" dirty="0"/>
              <a:t>a compiler </a:t>
            </a:r>
            <a:r>
              <a:rPr lang="en-US" sz="3200" dirty="0" smtClean="0"/>
              <a:t>can manipulate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09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time and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 Reordering </a:t>
            </a:r>
            <a:r>
              <a:rPr lang="en-US" sz="3200" dirty="0" smtClean="0"/>
              <a:t>computation </a:t>
            </a:r>
          </a:p>
          <a:p>
            <a:pPr lvl="1"/>
            <a:r>
              <a:rPr lang="en-US" sz="2800" dirty="0" smtClean="0"/>
              <a:t>Determine when </a:t>
            </a:r>
            <a:r>
              <a:rPr lang="en-US" sz="2800" dirty="0"/>
              <a:t>an object will </a:t>
            </a:r>
            <a:r>
              <a:rPr lang="en-US" sz="2800" dirty="0" smtClean="0"/>
              <a:t>be accessed,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predict a better time </a:t>
            </a:r>
            <a:r>
              <a:rPr lang="en-US" sz="2800" dirty="0" smtClean="0"/>
              <a:t>to access it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dirty="0"/>
          </a:p>
          <a:p>
            <a:r>
              <a:rPr lang="en-US" sz="3200" dirty="0"/>
              <a:t>Space: Changing data </a:t>
            </a:r>
            <a:r>
              <a:rPr lang="en-US" sz="3200" dirty="0" smtClean="0"/>
              <a:t>layout </a:t>
            </a:r>
            <a:endParaRPr lang="en-US" sz="3200" dirty="0"/>
          </a:p>
          <a:p>
            <a:pPr lvl="1"/>
            <a:r>
              <a:rPr lang="en-US" sz="2800" dirty="0" smtClean="0"/>
              <a:t>Determine </a:t>
            </a:r>
            <a:r>
              <a:rPr lang="en-US" sz="2800" dirty="0"/>
              <a:t>an object’s shape and location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determine a better layout</a:t>
            </a:r>
          </a:p>
        </p:txBody>
      </p:sp>
    </p:spTree>
    <p:extLst>
      <p:ext uri="{BB962C8B-B14F-4D97-AF65-F5344CB8AC3E}">
        <p14:creationId xmlns:p14="http://schemas.microsoft.com/office/powerpoint/2010/main" val="20366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understand cache behavior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When do cache misses occur</a:t>
            </a:r>
            <a:r>
              <a:rPr lang="en-US" sz="3200" dirty="0" smtClean="0"/>
              <a:t>?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locality </a:t>
            </a:r>
            <a:r>
              <a:rPr lang="en-US" sz="2800" dirty="0" smtClean="0"/>
              <a:t>analysis</a:t>
            </a:r>
          </a:p>
          <a:p>
            <a:pPr lvl="1"/>
            <a:endParaRPr lang="en-US" sz="2800" dirty="0"/>
          </a:p>
          <a:p>
            <a:r>
              <a:rPr lang="en-US" sz="3200" dirty="0"/>
              <a:t>Can we change the visitation </a:t>
            </a:r>
            <a:r>
              <a:rPr lang="en-US" sz="3200" dirty="0" smtClean="0"/>
              <a:t>order</a:t>
            </a:r>
            <a:br>
              <a:rPr lang="en-US" sz="3200" dirty="0" smtClean="0"/>
            </a:br>
            <a:r>
              <a:rPr lang="en-US" sz="3200" dirty="0" smtClean="0"/>
              <a:t>to produce </a:t>
            </a:r>
            <a:r>
              <a:rPr lang="en-US" sz="3200" dirty="0"/>
              <a:t>better behavior?</a:t>
            </a:r>
          </a:p>
          <a:p>
            <a:pPr lvl="1"/>
            <a:r>
              <a:rPr lang="en-US" sz="2800" dirty="0" smtClean="0"/>
              <a:t>Evaluate costs</a:t>
            </a:r>
          </a:p>
          <a:p>
            <a:pPr lvl="1"/>
            <a:endParaRPr lang="en-US" sz="2800" dirty="0"/>
          </a:p>
          <a:p>
            <a:r>
              <a:rPr lang="en-US" sz="3200" dirty="0"/>
              <a:t>Does the new visitation order still </a:t>
            </a:r>
            <a:r>
              <a:rPr lang="en-US" sz="3200" dirty="0" smtClean="0"/>
              <a:t>produce correct </a:t>
            </a:r>
            <a:r>
              <a:rPr lang="en-US" sz="3200" dirty="0"/>
              <a:t>results?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/>
              <a:t>dependence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21617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and then rely on loop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loop interchange</a:t>
            </a:r>
          </a:p>
          <a:p>
            <a:r>
              <a:rPr lang="en-US" sz="3200" dirty="0"/>
              <a:t>cache blocking</a:t>
            </a:r>
          </a:p>
          <a:p>
            <a:r>
              <a:rPr lang="en-US" sz="3200" dirty="0"/>
              <a:t>l</a:t>
            </a:r>
            <a:r>
              <a:rPr lang="en-US" sz="3200" dirty="0" smtClean="0"/>
              <a:t>oop fusion</a:t>
            </a:r>
            <a:endParaRPr lang="en-US" sz="3200" dirty="0"/>
          </a:p>
          <a:p>
            <a:r>
              <a:rPr lang="en-US" sz="3200" dirty="0"/>
              <a:t>loop reversal</a:t>
            </a:r>
          </a:p>
          <a:p>
            <a:r>
              <a:rPr lang="en-US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23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Loop-invariant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 </a:t>
            </a:r>
            <a:r>
              <a:rPr lang="en-US" sz="3200" i="1" dirty="0" smtClean="0"/>
              <a:t>d</a:t>
            </a:r>
            <a:r>
              <a:rPr lang="en-US" sz="3200" dirty="0" smtClean="0"/>
              <a:t> be the following definition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(d) t = x op 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sz="3200" i="1" dirty="0"/>
              <a:t>d</a:t>
            </a:r>
            <a:r>
              <a:rPr lang="en-US" sz="3200" dirty="0" smtClean="0"/>
              <a:t> is a loop-invariant of a loop L if</a:t>
            </a:r>
            <a:br>
              <a:rPr lang="en-US" sz="3200" dirty="0" smtClean="0"/>
            </a:br>
            <a:r>
              <a:rPr lang="en-US" sz="3200" dirty="0" smtClean="0"/>
              <a:t>(assuming x, y do not escape)</a:t>
            </a:r>
          </a:p>
          <a:p>
            <a:pPr lvl="1"/>
            <a:r>
              <a:rPr lang="en-US" sz="2800" i="1" dirty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 are constants or</a:t>
            </a:r>
          </a:p>
          <a:p>
            <a:pPr lvl="1"/>
            <a:r>
              <a:rPr lang="en-US" sz="2800" dirty="0" smtClean="0"/>
              <a:t>All reaching definitions of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 are outside the loop, or</a:t>
            </a:r>
          </a:p>
          <a:p>
            <a:pPr lvl="1"/>
            <a:r>
              <a:rPr lang="en-US" sz="2800" dirty="0" smtClean="0"/>
              <a:t>Only one definition reaches </a:t>
            </a:r>
            <a:r>
              <a:rPr lang="en-US" sz="2800" i="1" dirty="0" smtClean="0"/>
              <a:t>x</a:t>
            </a:r>
            <a:r>
              <a:rPr lang="en-US" sz="2800" dirty="0" smtClean="0"/>
              <a:t> (or </a:t>
            </a:r>
            <a:r>
              <a:rPr lang="en-US" sz="2800" i="1" dirty="0" smtClean="0"/>
              <a:t>y</a:t>
            </a:r>
            <a:r>
              <a:rPr lang="en-US" sz="2800" dirty="0" smtClean="0"/>
              <a:t>), </a:t>
            </a:r>
            <a:br>
              <a:rPr lang="en-US" sz="2800" dirty="0" smtClean="0"/>
            </a:br>
            <a:r>
              <a:rPr lang="en-US" sz="2800" dirty="0" smtClean="0"/>
              <a:t>and that definition is loop-invariant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0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double A[N][N], B[N][N];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</a:t>
            </a:r>
            <a:r>
              <a:rPr lang="en-US" dirty="0" smtClean="0">
                <a:latin typeface="+mj-lt"/>
              </a:rPr>
              <a:t>1{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</a:t>
            </a:r>
            <a:r>
              <a:rPr lang="en-US" dirty="0" smtClean="0">
                <a:latin typeface="+mj-lt"/>
              </a:rPr>
              <a:t>1{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   ... = A[</a:t>
            </a:r>
            <a:r>
              <a:rPr lang="pt-BR" dirty="0" err="1" smtClean="0">
                <a:latin typeface="+mj-lt"/>
              </a:rPr>
              <a:t>i</a:t>
            </a:r>
            <a:r>
              <a:rPr lang="pt-BR" dirty="0">
                <a:latin typeface="+mj-lt"/>
              </a:rPr>
              <a:t>][</a:t>
            </a:r>
            <a:r>
              <a:rPr lang="pt-BR" dirty="0" err="1">
                <a:latin typeface="+mj-lt"/>
              </a:rPr>
              <a:t>j</a:t>
            </a:r>
            <a:r>
              <a:rPr lang="pt-BR" dirty="0" smtClean="0">
                <a:latin typeface="+mj-lt"/>
              </a:rPr>
              <a:t>] ... 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591" y="178078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Iteration space for A</a:t>
            </a:r>
            <a:endParaRPr lang="en-US" sz="2800" dirty="0"/>
          </a:p>
        </p:txBody>
      </p:sp>
      <p:pic>
        <p:nvPicPr>
          <p:cNvPr id="6" name="Picture 5" descr="iteration_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39" y="2545425"/>
            <a:ext cx="3505200" cy="2959100"/>
          </a:xfrm>
          <a:prstGeom prst="rect">
            <a:avLst/>
          </a:prstGeom>
        </p:spPr>
      </p:pic>
      <p:pic>
        <p:nvPicPr>
          <p:cNvPr id="7" name="Picture 6" descr="iteration_spac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91" y="2649786"/>
            <a:ext cx="3454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249"/>
            <a:ext cx="2644293" cy="1683576"/>
          </a:xfrm>
          <a:ln w="3810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</a:t>
            </a:r>
            <a:r>
              <a:rPr lang="mr-IN" dirty="0" smtClean="0">
                <a:latin typeface="+mj-lt"/>
              </a:rPr>
              <a:t>…</a:t>
            </a:r>
            <a:r>
              <a:rPr lang="en-US" dirty="0" smtClean="0">
                <a:latin typeface="+mj-lt"/>
              </a:rPr>
              <a:t> = A[j</a:t>
            </a:r>
            <a:r>
              <a:rPr lang="en-US" dirty="0">
                <a:latin typeface="+mj-lt"/>
              </a:rPr>
              <a:t>][</a:t>
            </a:r>
            <a:r>
              <a:rPr lang="en-US" dirty="0" err="1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</a:t>
            </a:r>
            <a:r>
              <a:rPr lang="mr-IN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893" y="3587765"/>
            <a:ext cx="841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Assumptions: N </a:t>
            </a:r>
            <a:r>
              <a:rPr lang="en-US" sz="2400" dirty="0"/>
              <a:t>is </a:t>
            </a:r>
            <a:r>
              <a:rPr lang="en-US" sz="2400" dirty="0" smtClean="0"/>
              <a:t>large; A is row-major; 2 elements per cache line</a:t>
            </a:r>
            <a:endParaRPr lang="en-US" sz="2400" dirty="0"/>
          </a:p>
        </p:txBody>
      </p:sp>
      <p:pic>
        <p:nvPicPr>
          <p:cNvPr id="5" name="Picture 4" descr="loop_interchang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4" y="4314393"/>
            <a:ext cx="2235200" cy="2209800"/>
          </a:xfrm>
          <a:prstGeom prst="rect">
            <a:avLst/>
          </a:prstGeom>
        </p:spPr>
      </p:pic>
      <p:pic>
        <p:nvPicPr>
          <p:cNvPr id="6" name="Picture 5" descr="loop_interchange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59" y="4199881"/>
            <a:ext cx="901700" cy="736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69386" y="1738137"/>
            <a:ext cx="34517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33022" y="1768521"/>
            <a:ext cx="2644293" cy="1683576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j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</a:t>
            </a:r>
            <a:r>
              <a:rPr lang="mr-IN" dirty="0" smtClean="0">
                <a:latin typeface="+mj-lt"/>
              </a:rPr>
              <a:t>…</a:t>
            </a:r>
            <a:r>
              <a:rPr lang="en-US" dirty="0" smtClean="0">
                <a:latin typeface="+mj-lt"/>
              </a:rPr>
              <a:t> = A[j][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</a:t>
            </a:r>
            <a:r>
              <a:rPr lang="mr-IN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loop_interchang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6" y="4313605"/>
            <a:ext cx="2260600" cy="215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7605" y="5076125"/>
            <a:ext cx="2898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A[][] in C? Java?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_array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5" y="702752"/>
            <a:ext cx="11883265" cy="45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blocking (a.k.a. tiling)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31201" cy="1644294"/>
          </a:xfrm>
          <a:ln w="3810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</a:t>
            </a:r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>
                <a:latin typeface="+mj-lt"/>
              </a:rPr>
              <a:t>j = 0 to N-</a:t>
            </a:r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f(A[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], A[j])</a:t>
            </a:r>
          </a:p>
        </p:txBody>
      </p:sp>
      <p:pic>
        <p:nvPicPr>
          <p:cNvPr id="4" name="Picture 3" descr="iteration_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6" y="3645325"/>
            <a:ext cx="3505200" cy="2959100"/>
          </a:xfrm>
          <a:prstGeom prst="rect">
            <a:avLst/>
          </a:prstGeom>
        </p:spPr>
      </p:pic>
      <p:pic>
        <p:nvPicPr>
          <p:cNvPr id="5" name="Picture 4" descr="cache_blocking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1" y="3701640"/>
            <a:ext cx="3585695" cy="3046042"/>
          </a:xfrm>
          <a:prstGeom prst="rect">
            <a:avLst/>
          </a:prstGeom>
        </p:spPr>
      </p:pic>
      <p:pic>
        <p:nvPicPr>
          <p:cNvPr id="6" name="Picture 5" descr="cache_blocking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40" y="3544512"/>
            <a:ext cx="3746500" cy="3213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16577" y="1414981"/>
            <a:ext cx="4403337" cy="213350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for JJ = 0 to N-1 by B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for </a:t>
            </a:r>
            <a:r>
              <a:rPr lang="en-US" dirty="0">
                <a:latin typeface="+mj-lt"/>
              </a:rPr>
              <a:t>j = JJ to </a:t>
            </a:r>
            <a:r>
              <a:rPr lang="en-US" dirty="0" smtClean="0">
                <a:latin typeface="+mj-lt"/>
              </a:rPr>
              <a:t>min(N-1,JJ+B-1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    </a:t>
            </a:r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f</a:t>
            </a:r>
            <a:r>
              <a:rPr lang="pt-BR" dirty="0" smtClean="0">
                <a:latin typeface="+mj-lt"/>
              </a:rPr>
              <a:t>(A[</a:t>
            </a:r>
            <a:r>
              <a:rPr lang="pt-BR" dirty="0" err="1" smtClean="0">
                <a:latin typeface="+mj-lt"/>
              </a:rPr>
              <a:t>i</a:t>
            </a:r>
            <a:r>
              <a:rPr lang="pt-BR" dirty="0" smtClean="0">
                <a:latin typeface="+mj-lt"/>
              </a:rPr>
              <a:t>], A[</a:t>
            </a:r>
            <a:r>
              <a:rPr lang="pt-BR" dirty="0" err="1" smtClean="0">
                <a:latin typeface="+mj-lt"/>
              </a:rPr>
              <a:t>j</a:t>
            </a:r>
            <a:r>
              <a:rPr lang="pt-BR" dirty="0" smtClean="0">
                <a:latin typeface="+mj-lt"/>
              </a:rPr>
              <a:t>])</a:t>
            </a:r>
            <a:endParaRPr lang="en-US" dirty="0" smtClean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084" y="1738137"/>
            <a:ext cx="3087245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fusion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4"/>
            <a:ext cx="3113601" cy="276112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C[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= A[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]*2 + B[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0 to 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D[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= A[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*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21446" y="1825624"/>
            <a:ext cx="3451354" cy="1728736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C[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= A[</a:t>
            </a:r>
            <a:r>
              <a:rPr lang="en-US" dirty="0" err="1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 * 2 </a:t>
            </a:r>
            <a:r>
              <a:rPr lang="en-US" dirty="0">
                <a:latin typeface="+mj-lt"/>
              </a:rPr>
              <a:t>+ B[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D[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>
                <a:latin typeface="+mj-lt"/>
              </a:rPr>
              <a:t>] =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* </a:t>
            </a:r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62284" y="1825624"/>
            <a:ext cx="277676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14451"/>
            <a:ext cx="10287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Reduce loop overhead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Improve </a:t>
            </a:r>
            <a:r>
              <a:rPr lang="en-US" sz="2800" dirty="0"/>
              <a:t>locality by combining loops that reference the same </a:t>
            </a:r>
            <a:r>
              <a:rPr lang="en-US" sz="2800" dirty="0" smtClean="0"/>
              <a:t>array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Increase </a:t>
            </a:r>
            <a:r>
              <a:rPr lang="en-US" sz="2800" dirty="0"/>
              <a:t>the granularity of work done in a loop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24570" y="2330246"/>
            <a:ext cx="11208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Reuse: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Accessing </a:t>
            </a:r>
            <a:r>
              <a:rPr lang="en-US" sz="3200" dirty="0"/>
              <a:t>a location that has </a:t>
            </a:r>
            <a:r>
              <a:rPr lang="en-US" sz="3200" dirty="0" smtClean="0"/>
              <a:t>been accessed </a:t>
            </a:r>
            <a:r>
              <a:rPr lang="en-US" sz="3200" dirty="0"/>
              <a:t>previously</a:t>
            </a:r>
          </a:p>
          <a:p>
            <a:r>
              <a:rPr lang="en-US" sz="3200" dirty="0" smtClean="0"/>
              <a:t>Locality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Accessing </a:t>
            </a:r>
            <a:r>
              <a:rPr lang="en-US" sz="3200" dirty="0"/>
              <a:t>a location that is </a:t>
            </a:r>
            <a:r>
              <a:rPr lang="en-US" sz="3200" dirty="0" smtClean="0"/>
              <a:t>in the cache</a:t>
            </a:r>
          </a:p>
          <a:p>
            <a:endParaRPr lang="en-US" sz="3200" dirty="0"/>
          </a:p>
          <a:p>
            <a:r>
              <a:rPr lang="en-US" sz="3200" dirty="0"/>
              <a:t>Observe:</a:t>
            </a:r>
          </a:p>
          <a:p>
            <a:pPr lvl="1"/>
            <a:r>
              <a:rPr lang="en-US" sz="2800" dirty="0" smtClean="0"/>
              <a:t>Locality </a:t>
            </a:r>
            <a:r>
              <a:rPr lang="en-US" sz="2800" dirty="0"/>
              <a:t>only occurs when there is reuse!</a:t>
            </a:r>
          </a:p>
          <a:p>
            <a:pPr lvl="1"/>
            <a:r>
              <a:rPr lang="is-IS" sz="2800" dirty="0" smtClean="0"/>
              <a:t>… </a:t>
            </a:r>
            <a:r>
              <a:rPr lang="en-US" sz="2800" dirty="0" smtClean="0"/>
              <a:t>but </a:t>
            </a:r>
            <a:r>
              <a:rPr lang="en-US" sz="2800" dirty="0"/>
              <a:t>reuse does not imply locality</a:t>
            </a:r>
          </a:p>
        </p:txBody>
      </p:sp>
    </p:spTree>
    <p:extLst>
      <p:ext uri="{BB962C8B-B14F-4D97-AF65-F5344CB8AC3E}">
        <p14:creationId xmlns:p14="http://schemas.microsoft.com/office/powerpoint/2010/main" val="36096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locality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 data </a:t>
            </a:r>
            <a:r>
              <a:rPr lang="en-US" sz="3200" dirty="0" smtClean="0"/>
              <a:t>reuse</a:t>
            </a:r>
          </a:p>
          <a:p>
            <a:endParaRPr lang="en-US" sz="3200" dirty="0"/>
          </a:p>
          <a:p>
            <a:r>
              <a:rPr lang="en-US" sz="3200" dirty="0"/>
              <a:t>Determine “localized iteration space”</a:t>
            </a:r>
          </a:p>
          <a:p>
            <a:pPr lvl="1"/>
            <a:r>
              <a:rPr lang="en-US" sz="2800" dirty="0" smtClean="0"/>
              <a:t>Set </a:t>
            </a:r>
            <a:r>
              <a:rPr lang="en-US" sz="2800" dirty="0"/>
              <a:t>of inner loops where the data </a:t>
            </a:r>
            <a:r>
              <a:rPr lang="en-US" sz="2800" dirty="0" smtClean="0"/>
              <a:t>accessed </a:t>
            </a:r>
            <a:br>
              <a:rPr lang="en-US" sz="2800" dirty="0" smtClean="0"/>
            </a:br>
            <a:r>
              <a:rPr lang="en-US" sz="2800" dirty="0" smtClean="0"/>
              <a:t>by </a:t>
            </a:r>
            <a:r>
              <a:rPr lang="en-US" sz="2800" dirty="0"/>
              <a:t>an iteration is expected to fit within </a:t>
            </a:r>
            <a:r>
              <a:rPr lang="en-US" sz="2800" dirty="0" smtClean="0"/>
              <a:t>the cache</a:t>
            </a:r>
          </a:p>
          <a:p>
            <a:pPr lvl="1"/>
            <a:endParaRPr lang="en-US" sz="2800" dirty="0"/>
          </a:p>
          <a:p>
            <a:r>
              <a:rPr lang="en-US" sz="3200" dirty="0"/>
              <a:t>Find data locality</a:t>
            </a:r>
          </a:p>
          <a:p>
            <a:pPr lvl="1"/>
            <a:r>
              <a:rPr lang="en-US" sz="2800" dirty="0" smtClean="0"/>
              <a:t>Reuse </a:t>
            </a:r>
            <a:r>
              <a:rPr lang="en-US" sz="2800" dirty="0"/>
              <a:t>∩ localized iteration space ⇒ locality</a:t>
            </a:r>
          </a:p>
        </p:txBody>
      </p:sp>
    </p:spTree>
    <p:extLst>
      <p:ext uri="{BB962C8B-B14F-4D97-AF65-F5344CB8AC3E}">
        <p14:creationId xmlns:p14="http://schemas.microsoft.com/office/powerpoint/2010/main" val="4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1" y="1545096"/>
            <a:ext cx="10908669" cy="5119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1: if (N&gt;5</a:t>
            </a:r>
            <a:r>
              <a:rPr lang="is-IS" dirty="0" smtClean="0">
                <a:latin typeface="+mj-lt"/>
              </a:rPr>
              <a:t>){ k = 1; z = 4;} </a:t>
            </a:r>
            <a:br>
              <a:rPr lang="is-IS" dirty="0" smtClean="0">
                <a:latin typeface="+mj-lt"/>
              </a:rPr>
            </a:br>
            <a:r>
              <a:rPr lang="is-IS" dirty="0" smtClean="0">
                <a:latin typeface="+mj-lt"/>
              </a:rPr>
              <a:t> 2: else {k = 2; z = 3;}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do </a:t>
            </a:r>
            <a:r>
              <a:rPr lang="is-I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3:   a = 1;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4:   y = x + N;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 5:   b = k + z;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6:   c = a * 3;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7:   if (N &lt; 0){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8:     m = 5;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9:     break;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    }</a:t>
            </a:r>
            <a:endParaRPr lang="is-I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10:  x++;</a:t>
            </a:r>
            <a:endParaRPr lang="is-IS" dirty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11:} while </a:t>
            </a:r>
            <a:r>
              <a:rPr lang="en-US" dirty="0">
                <a:latin typeface="+mj-lt"/>
              </a:rPr>
              <a:t>(x &lt; N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935" y="2278362"/>
            <a:ext cx="3587230" cy="447815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3145" y="2315372"/>
            <a:ext cx="78094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is a loop-invariant of a loop L if</a:t>
            </a:r>
          </a:p>
          <a:p>
            <a:pPr lvl="1"/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constants or</a:t>
            </a:r>
          </a:p>
          <a:p>
            <a:pPr lvl="1"/>
            <a:r>
              <a:rPr lang="en-US" sz="2400" dirty="0"/>
              <a:t>All reaching definitions of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outside the loop, or</a:t>
            </a:r>
          </a:p>
          <a:p>
            <a:pPr lvl="1"/>
            <a:r>
              <a:rPr lang="en-US" sz="2400" dirty="0"/>
              <a:t>Only one definition reaches </a:t>
            </a:r>
            <a:r>
              <a:rPr lang="en-US" sz="2400" i="1" dirty="0"/>
              <a:t>x</a:t>
            </a:r>
            <a:r>
              <a:rPr lang="en-US" sz="2400" dirty="0"/>
              <a:t> (or </a:t>
            </a:r>
            <a:r>
              <a:rPr lang="en-US" sz="2400" i="1" dirty="0"/>
              <a:t>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and that definition is loop-invariant 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51789" y="2927684"/>
            <a:ext cx="2580106" cy="133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91114" y="3327851"/>
            <a:ext cx="2259220" cy="49560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3482" y="3678174"/>
            <a:ext cx="2271761" cy="590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011476" y="4918629"/>
            <a:ext cx="2400556" cy="472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8941" y="4635288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Loop-invariant computations in LLVM</a:t>
            </a:r>
            <a:endParaRPr lang="en-US" dirty="0"/>
          </a:p>
        </p:txBody>
      </p:sp>
      <p:pic>
        <p:nvPicPr>
          <p:cNvPr id="4" name="Picture 3" descr="LLVM_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1" y="1982568"/>
            <a:ext cx="11497023" cy="32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63"/>
          </a:xfrm>
        </p:spPr>
        <p:txBody>
          <a:bodyPr>
            <a:normAutofit/>
          </a:bodyPr>
          <a:lstStyle/>
          <a:p>
            <a:r>
              <a:rPr lang="en-US" dirty="0"/>
              <a:t>In order to “hoist” a loop-</a:t>
            </a:r>
            <a:r>
              <a:rPr lang="en-US" dirty="0" smtClean="0"/>
              <a:t>invariant computation </a:t>
            </a:r>
            <a:r>
              <a:rPr lang="en-US" dirty="0"/>
              <a:t>out of a loop,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need a </a:t>
            </a:r>
            <a:r>
              <a:rPr lang="en-US" dirty="0" smtClean="0"/>
              <a:t>place to </a:t>
            </a:r>
            <a:r>
              <a:rPr lang="en-US" dirty="0"/>
              <a:t>put it</a:t>
            </a:r>
          </a:p>
          <a:p>
            <a:r>
              <a:rPr lang="en-US" dirty="0"/>
              <a:t>We could copy it to all </a:t>
            </a:r>
            <a:r>
              <a:rPr lang="en-US" dirty="0" smtClean="0"/>
              <a:t>immediate predecessors </a:t>
            </a:r>
            <a:r>
              <a:rPr lang="en-US" dirty="0"/>
              <a:t>of the loop header..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...But we can avoid code </a:t>
            </a:r>
            <a:r>
              <a:rPr lang="en-US" dirty="0" smtClean="0"/>
              <a:t>duplication (and bugs) </a:t>
            </a:r>
            <a:br>
              <a:rPr lang="en-US" dirty="0" smtClean="0"/>
            </a:br>
            <a:r>
              <a:rPr lang="en-US" dirty="0" smtClean="0"/>
              <a:t>by taking advantage of loop normalization </a:t>
            </a:r>
            <a:br>
              <a:rPr lang="en-US" dirty="0" smtClean="0"/>
            </a:br>
            <a:r>
              <a:rPr lang="en-US" dirty="0" smtClean="0"/>
              <a:t>that guarantees the existence of the </a:t>
            </a:r>
            <a:r>
              <a:rPr lang="en-US" dirty="0"/>
              <a:t>pre-</a:t>
            </a:r>
            <a:r>
              <a:rPr lang="en-US" dirty="0" smtClean="0"/>
              <a:t>header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5441" y="4492077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5" name="Straight Arrow Connector 4"/>
          <p:cNvCxnSpPr>
            <a:stCxn id="9" idx="2"/>
            <a:endCxn id="4" idx="0"/>
          </p:cNvCxnSpPr>
          <p:nvPr/>
        </p:nvCxnSpPr>
        <p:spPr>
          <a:xfrm>
            <a:off x="6070021" y="4023503"/>
            <a:ext cx="24371" cy="4685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2"/>
            <a:endCxn id="4" idx="0"/>
          </p:cNvCxnSpPr>
          <p:nvPr/>
        </p:nvCxnSpPr>
        <p:spPr>
          <a:xfrm>
            <a:off x="4922623" y="4002043"/>
            <a:ext cx="1171769" cy="49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 flipH="1">
            <a:off x="6094392" y="4010408"/>
            <a:ext cx="1114641" cy="4816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503676" y="358776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51074" y="360922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90086" y="3596130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6294" y="3895264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65354" y="3922378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04395" y="3916683"/>
            <a:ext cx="808718" cy="911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6793" y="3308697"/>
            <a:ext cx="29685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for (auto it =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pred_begin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); </a:t>
            </a:r>
            <a:br>
              <a:rPr lang="en-US" dirty="0" smtClean="0">
                <a:solidFill>
                  <a:srgbClr val="FF0000"/>
                </a:solidFill>
                <a:latin typeface="+mj-lt"/>
              </a:rPr>
            </a:br>
            <a:r>
              <a:rPr lang="en-US" dirty="0" smtClean="0">
                <a:solidFill>
                  <a:srgbClr val="FF0000"/>
                </a:solidFill>
                <a:latin typeface="+mj-lt"/>
              </a:rPr>
              <a:t>           it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!=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pred_end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);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++it)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BasicBlock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*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*it;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 p =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getTerminator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  <a:br>
              <a:rPr lang="en-US" dirty="0" smtClean="0">
                <a:solidFill>
                  <a:srgbClr val="FF0000"/>
                </a:solidFill>
                <a:latin typeface="+mj-lt"/>
              </a:rPr>
            </a:br>
            <a:r>
              <a:rPr lang="en-US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inv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moveBefore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(p);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07" y="4744709"/>
            <a:ext cx="1989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it correct?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63"/>
          </a:xfrm>
        </p:spPr>
        <p:txBody>
          <a:bodyPr>
            <a:normAutofit/>
          </a:bodyPr>
          <a:lstStyle/>
          <a:p>
            <a:r>
              <a:rPr lang="en-US" dirty="0"/>
              <a:t>In order to “hoist” a loop-</a:t>
            </a:r>
            <a:r>
              <a:rPr lang="en-US" dirty="0" smtClean="0"/>
              <a:t>invariant computation </a:t>
            </a:r>
            <a:r>
              <a:rPr lang="en-US" dirty="0"/>
              <a:t>out of a loop,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need a </a:t>
            </a:r>
            <a:r>
              <a:rPr lang="en-US" dirty="0" smtClean="0"/>
              <a:t>place to </a:t>
            </a:r>
            <a:r>
              <a:rPr lang="en-US" dirty="0"/>
              <a:t>put it</a:t>
            </a:r>
          </a:p>
          <a:p>
            <a:r>
              <a:rPr lang="en-US" dirty="0"/>
              <a:t>We could copy it to all </a:t>
            </a:r>
            <a:r>
              <a:rPr lang="en-US" dirty="0" smtClean="0"/>
              <a:t>immediate predecessors </a:t>
            </a:r>
            <a:r>
              <a:rPr lang="en-US" dirty="0"/>
              <a:t>of the loop header..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...But we can avoid code </a:t>
            </a:r>
            <a:r>
              <a:rPr lang="en-US" dirty="0" smtClean="0"/>
              <a:t>duplication (and bugs) </a:t>
            </a:r>
            <a:br>
              <a:rPr lang="en-US" dirty="0" smtClean="0"/>
            </a:br>
            <a:r>
              <a:rPr lang="en-US" dirty="0" smtClean="0"/>
              <a:t>by taking advantage of loop normalization </a:t>
            </a:r>
            <a:br>
              <a:rPr lang="en-US" dirty="0" smtClean="0"/>
            </a:br>
            <a:r>
              <a:rPr lang="en-US" dirty="0" smtClean="0"/>
              <a:t>that guarantees the existence of the </a:t>
            </a:r>
            <a:r>
              <a:rPr lang="en-US" dirty="0"/>
              <a:t>pre-</a:t>
            </a:r>
            <a:r>
              <a:rPr lang="en-US" dirty="0" smtClean="0"/>
              <a:t>header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6793" y="3308697"/>
            <a:ext cx="3283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loop-&gt;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getLoopPreheader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pBB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getTerminator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();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inv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moveBefore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(p);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41478" y="3328507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49865" y="4737932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18" name="Straight Arrow Connector 17"/>
          <p:cNvCxnSpPr>
            <a:stCxn id="22" idx="2"/>
            <a:endCxn id="17" idx="0"/>
          </p:cNvCxnSpPr>
          <p:nvPr/>
        </p:nvCxnSpPr>
        <p:spPr>
          <a:xfrm>
            <a:off x="6328815" y="4422849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7" idx="3"/>
            <a:endCxn id="24" idx="2"/>
          </p:cNvCxnSpPr>
          <p:nvPr/>
        </p:nvCxnSpPr>
        <p:spPr>
          <a:xfrm flipV="1">
            <a:off x="7107767" y="4789485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2"/>
            <a:endCxn id="21" idx="3"/>
          </p:cNvCxnSpPr>
          <p:nvPr/>
        </p:nvCxnSpPr>
        <p:spPr>
          <a:xfrm flipH="1">
            <a:off x="5187936" y="4422849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900206" y="4383569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49864" y="3939196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3" name="Straight Arrow Connector 22"/>
          <p:cNvCxnSpPr>
            <a:stCxn id="16" idx="2"/>
            <a:endCxn id="22" idx="0"/>
          </p:cNvCxnSpPr>
          <p:nvPr/>
        </p:nvCxnSpPr>
        <p:spPr>
          <a:xfrm>
            <a:off x="6320429" y="3694315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7369664" y="4423677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5" name="Curved Connector 24"/>
          <p:cNvCxnSpPr>
            <a:stCxn id="24" idx="0"/>
            <a:endCxn id="22" idx="3"/>
          </p:cNvCxnSpPr>
          <p:nvPr/>
        </p:nvCxnSpPr>
        <p:spPr>
          <a:xfrm rot="16200000" flipV="1">
            <a:off x="7506864" y="3781925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540488" y="3613354"/>
            <a:ext cx="1571512" cy="698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13564</TotalTime>
  <Words>1732</Words>
  <Application>Microsoft Macintosh PowerPoint</Application>
  <PresentationFormat>Widescreen</PresentationFormat>
  <Paragraphs>513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Calibri Light</vt:lpstr>
      <vt:lpstr>Mangal</vt:lpstr>
      <vt:lpstr>Arial</vt:lpstr>
      <vt:lpstr>Office Theme</vt:lpstr>
      <vt:lpstr>                         Loop                           transformations</vt:lpstr>
      <vt:lpstr>Outline</vt:lpstr>
      <vt:lpstr>Optimizations in small, hot loops</vt:lpstr>
      <vt:lpstr>Loop example</vt:lpstr>
      <vt:lpstr>Loop-invariant computations</vt:lpstr>
      <vt:lpstr>Loop example</vt:lpstr>
      <vt:lpstr>Loop-invariant computations in LLVM</vt:lpstr>
      <vt:lpstr>Hoisting code</vt:lpstr>
      <vt:lpstr>Hoisting code</vt:lpstr>
      <vt:lpstr>Hoisting conditions</vt:lpstr>
      <vt:lpstr>Outline</vt:lpstr>
      <vt:lpstr>Loop example</vt:lpstr>
      <vt:lpstr>Loop example</vt:lpstr>
      <vt:lpstr>Loop example</vt:lpstr>
      <vt:lpstr>Loop example</vt:lpstr>
      <vt:lpstr>Loop example</vt:lpstr>
      <vt:lpstr>Loop example</vt:lpstr>
      <vt:lpstr>Is the code transformation worth it?</vt:lpstr>
      <vt:lpstr>… and after Loop Invariant Code Motion ...</vt:lpstr>
      <vt:lpstr>… and with a better Loop Invariant Code Motion ...</vt:lpstr>
      <vt:lpstr>… and after dead code elimination ...</vt:lpstr>
      <vt:lpstr>Induction variable observation</vt:lpstr>
      <vt:lpstr>Induction variable elimination</vt:lpstr>
      <vt:lpstr>Is it faster?</vt:lpstr>
      <vt:lpstr>Induction variables</vt:lpstr>
      <vt:lpstr>Identify induction variables: step 1</vt:lpstr>
      <vt:lpstr>Identify induction variables: step 2</vt:lpstr>
      <vt:lpstr>Identified induction variables</vt:lpstr>
      <vt:lpstr>PowerPoint Presentation</vt:lpstr>
      <vt:lpstr>Induction variable elimination: step 1</vt:lpstr>
      <vt:lpstr>Induction variable elimination: step 2</vt:lpstr>
      <vt:lpstr>Normalize induction variables</vt:lpstr>
      <vt:lpstr>Normalize induction variables in LLVM</vt:lpstr>
      <vt:lpstr>LLVM scalar evolution example</vt:lpstr>
      <vt:lpstr>LLVM scalar evolution example</vt:lpstr>
      <vt:lpstr>LLVM scalar evolution example: pass deps</vt:lpstr>
      <vt:lpstr>PowerPoint Presentation</vt:lpstr>
      <vt:lpstr>An use of the Scalar Evaluation pass </vt:lpstr>
      <vt:lpstr>Scalar evolution in LLVM</vt:lpstr>
      <vt:lpstr>Outline</vt:lpstr>
      <vt:lpstr>Loop transformations</vt:lpstr>
      <vt:lpstr>Loop unrolling</vt:lpstr>
      <vt:lpstr>Loop peeling</vt:lpstr>
      <vt:lpstr>Loop transformations for memory optimizations</vt:lpstr>
      <vt:lpstr>Goal: improve cache performance</vt:lpstr>
      <vt:lpstr>What a compiler can do</vt:lpstr>
      <vt:lpstr>Manipulating time and space</vt:lpstr>
      <vt:lpstr>First understand cache behavior ...</vt:lpstr>
      <vt:lpstr>… and then rely on loop transformations</vt:lpstr>
      <vt:lpstr>Code example</vt:lpstr>
      <vt:lpstr>Loop interchange</vt:lpstr>
      <vt:lpstr>PowerPoint Presentation</vt:lpstr>
      <vt:lpstr>Cache blocking (a.k.a. tiling)</vt:lpstr>
      <vt:lpstr>Loop fusion</vt:lpstr>
      <vt:lpstr>Locality analysis</vt:lpstr>
      <vt:lpstr>Steps in locality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1725</cp:revision>
  <dcterms:created xsi:type="dcterms:W3CDTF">2015-09-25T19:17:27Z</dcterms:created>
  <dcterms:modified xsi:type="dcterms:W3CDTF">2016-11-22T19:29:31Z</dcterms:modified>
</cp:coreProperties>
</file>