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352" r:id="rId3"/>
    <p:sldId id="351" r:id="rId4"/>
    <p:sldId id="258" r:id="rId5"/>
    <p:sldId id="297" r:id="rId6"/>
    <p:sldId id="322" r:id="rId7"/>
    <p:sldId id="350" r:id="rId8"/>
    <p:sldId id="323" r:id="rId9"/>
    <p:sldId id="324" r:id="rId10"/>
    <p:sldId id="325" r:id="rId11"/>
    <p:sldId id="373" r:id="rId12"/>
    <p:sldId id="328" r:id="rId13"/>
    <p:sldId id="329" r:id="rId14"/>
    <p:sldId id="368" r:id="rId15"/>
    <p:sldId id="367" r:id="rId16"/>
    <p:sldId id="370" r:id="rId17"/>
    <p:sldId id="371" r:id="rId18"/>
    <p:sldId id="369" r:id="rId19"/>
    <p:sldId id="332" r:id="rId20"/>
    <p:sldId id="372" r:id="rId21"/>
    <p:sldId id="333" r:id="rId22"/>
    <p:sldId id="346" r:id="rId23"/>
    <p:sldId id="376" r:id="rId24"/>
    <p:sldId id="347" r:id="rId25"/>
    <p:sldId id="348" r:id="rId26"/>
    <p:sldId id="349" r:id="rId27"/>
    <p:sldId id="334" r:id="rId28"/>
    <p:sldId id="335" r:id="rId29"/>
    <p:sldId id="336" r:id="rId30"/>
    <p:sldId id="337" r:id="rId31"/>
    <p:sldId id="342" r:id="rId32"/>
    <p:sldId id="375" r:id="rId33"/>
    <p:sldId id="338" r:id="rId34"/>
    <p:sldId id="339" r:id="rId35"/>
    <p:sldId id="340" r:id="rId36"/>
    <p:sldId id="341" r:id="rId37"/>
    <p:sldId id="374" r:id="rId38"/>
    <p:sldId id="344" r:id="rId39"/>
    <p:sldId id="365" r:id="rId40"/>
    <p:sldId id="343" r:id="rId41"/>
    <p:sldId id="366" r:id="rId42"/>
    <p:sldId id="364" r:id="rId43"/>
    <p:sldId id="345" r:id="rId44"/>
    <p:sldId id="36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BA9F2-1BE5-6E4C-80D5-B5D8E0496CC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F02B0-998D-2C4F-9E20-0861D81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identification:</a:t>
            </a:r>
          </a:p>
          <a:p>
            <a:pPr lvl="1"/>
            <a:r>
              <a:rPr lang="en-US" dirty="0" smtClean="0"/>
              <a:t>Input: Control-Flow-Graph</a:t>
            </a:r>
          </a:p>
          <a:p>
            <a:pPr lvl="1"/>
            <a:r>
              <a:rPr lang="en-US" dirty="0" smtClean="0"/>
              <a:t>Output: loops in CFG</a:t>
            </a:r>
          </a:p>
          <a:p>
            <a:pPr lvl="1"/>
            <a:r>
              <a:rPr lang="en-US" dirty="0"/>
              <a:t>Not sensitive to input </a:t>
            </a:r>
            <a:r>
              <a:rPr lang="en-US" dirty="0" smtClean="0"/>
              <a:t>syntax: a </a:t>
            </a:r>
            <a:r>
              <a:rPr lang="en-US" dirty="0"/>
              <a:t>uniform treatment for all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Define a loop in graphic-theoretic terms</a:t>
            </a:r>
          </a:p>
          <a:p>
            <a:r>
              <a:rPr lang="en-US" dirty="0" smtClean="0"/>
              <a:t>Intuitive properties of a loop</a:t>
            </a:r>
          </a:p>
          <a:p>
            <a:pPr lvl="1"/>
            <a:r>
              <a:rPr lang="en-US" dirty="0" smtClean="0"/>
              <a:t>Single entry point</a:t>
            </a:r>
          </a:p>
          <a:p>
            <a:pPr lvl="1"/>
            <a:r>
              <a:rPr lang="en-US" dirty="0" smtClean="0"/>
              <a:t>Edges must form at least a cycle in CFG</a:t>
            </a:r>
          </a:p>
          <a:p>
            <a:r>
              <a:rPr lang="en-US" dirty="0" smtClean="0"/>
              <a:t>How to check these properties automatically?</a:t>
            </a:r>
            <a:endParaRPr lang="en-US" dirty="0"/>
          </a:p>
        </p:txBody>
      </p:sp>
      <p:pic>
        <p:nvPicPr>
          <p:cNvPr id="4" name="Picture 3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7" y="3469918"/>
            <a:ext cx="3840429" cy="33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Loops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Identify loops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7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loops in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Header</a:t>
            </a:r>
            <a:r>
              <a:rPr lang="en-US" dirty="0" smtClean="0"/>
              <a:t>: node that dominates all other nodes in a loop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entry point of a loop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Back edge</a:t>
            </a:r>
            <a:r>
              <a:rPr lang="en-US" dirty="0"/>
              <a:t>: </a:t>
            </a:r>
            <a:r>
              <a:rPr lang="en-US" dirty="0" smtClean="0"/>
              <a:t>edge (tail </a:t>
            </a:r>
            <a:r>
              <a:rPr lang="en-US" dirty="0"/>
              <a:t>-&gt; head)</a:t>
            </a:r>
            <a:r>
              <a:rPr lang="en-US" dirty="0" smtClean="0"/>
              <a:t> </a:t>
            </a:r>
            <a:r>
              <a:rPr lang="en-US" dirty="0"/>
              <a:t>whose head dominates its </a:t>
            </a:r>
            <a:r>
              <a:rPr lang="en-US" dirty="0" smtClean="0"/>
              <a:t>tail</a:t>
            </a:r>
          </a:p>
          <a:p>
            <a:endParaRPr lang="en-US" b="1" dirty="0" smtClean="0"/>
          </a:p>
          <a:p>
            <a:r>
              <a:rPr lang="en-US" b="1" dirty="0" smtClean="0"/>
              <a:t>Natural loop </a:t>
            </a:r>
            <a:r>
              <a:rPr lang="en-US" dirty="0"/>
              <a:t>of a back </a:t>
            </a:r>
            <a:r>
              <a:rPr lang="en-US" dirty="0" smtClean="0"/>
              <a:t>edge: smallest </a:t>
            </a:r>
            <a:r>
              <a:rPr lang="en-US" dirty="0"/>
              <a:t>set of </a:t>
            </a:r>
            <a:r>
              <a:rPr lang="en-US" dirty="0" smtClean="0"/>
              <a:t>nodes</a:t>
            </a:r>
            <a:br>
              <a:rPr lang="en-US" dirty="0" smtClean="0"/>
            </a:b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includes </a:t>
            </a:r>
            <a:r>
              <a:rPr lang="en-US" dirty="0"/>
              <a:t>the head and tail of the back edge,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no predecessors outside the set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except </a:t>
            </a:r>
            <a:r>
              <a:rPr lang="en-US" dirty="0"/>
              <a:t>for the predecessors of the header.</a:t>
            </a:r>
          </a:p>
        </p:txBody>
      </p:sp>
    </p:spTree>
    <p:extLst>
      <p:ext uri="{BB962C8B-B14F-4D97-AF65-F5344CB8AC3E}">
        <p14:creationId xmlns:p14="http://schemas.microsoft.com/office/powerpoint/2010/main" val="36104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natural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/>
              <a:t>Find the dominator relations in a flow </a:t>
            </a:r>
            <a:r>
              <a:rPr lang="en-US" dirty="0" smtClean="0"/>
              <a:t>graph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Identify </a:t>
            </a:r>
            <a:r>
              <a:rPr lang="en-US" dirty="0"/>
              <a:t>the back edges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Find </a:t>
            </a:r>
            <a:r>
              <a:rPr lang="en-US" dirty="0"/>
              <a:t>the natural loop associated with the back edge</a:t>
            </a:r>
          </a:p>
        </p:txBody>
      </p:sp>
    </p:spTree>
    <p:extLst>
      <p:ext uri="{BB962C8B-B14F-4D97-AF65-F5344CB8AC3E}">
        <p14:creationId xmlns:p14="http://schemas.microsoft.com/office/powerpoint/2010/main" val="771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60" y="1799437"/>
            <a:ext cx="10515600" cy="14347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immediate dominator </a:t>
            </a:r>
            <a:r>
              <a:rPr lang="en-US" dirty="0" smtClean="0"/>
              <a:t>of </a:t>
            </a:r>
            <a:r>
              <a:rPr lang="en-US" dirty="0"/>
              <a:t>a node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unique node that strictly dominates </a:t>
            </a:r>
            <a:r>
              <a:rPr lang="en-US" i="1" dirty="0" smtClean="0"/>
              <a:t>n</a:t>
            </a:r>
            <a:r>
              <a:rPr lang="en-US" dirty="0" smtClean="0"/>
              <a:t> (i.e., it isn’t n)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does not strictly dominate </a:t>
            </a:r>
            <a:r>
              <a:rPr lang="en-US" dirty="0" smtClean="0"/>
              <a:t>another node </a:t>
            </a:r>
            <a:r>
              <a:rPr lang="en-US" dirty="0"/>
              <a:t>that strictly dominates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37683" y="341836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6070" y="43956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46070" y="539083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385013" y="390201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2393400" y="487934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2"/>
            <a:endCxn id="7" idx="1"/>
          </p:cNvCxnSpPr>
          <p:nvPr/>
        </p:nvCxnSpPr>
        <p:spPr>
          <a:xfrm rot="5400000">
            <a:off x="1300220" y="454787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755865" y="342673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64252" y="440405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64252" y="53992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203195" y="3910385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6211582" y="4887710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9996" y="5918503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6405" y="5939963"/>
            <a:ext cx="4012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 dominators</a:t>
            </a:r>
            <a:endParaRPr lang="en-US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768958" y="34529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52544" y="44957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471225" y="44826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5399874" y="3936573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216288" y="3936573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01825" y="3460462"/>
            <a:ext cx="2824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Dominator tree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47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/>
      <p:bldP spid="18" grpId="0"/>
      <p:bldP spid="19" grpId="0" animBg="1"/>
      <p:bldP spid="20" grpId="0" animBg="1"/>
      <p:bldP spid="21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back-edges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back-edge is an </a:t>
            </a:r>
            <a:r>
              <a:rPr lang="en-US" dirty="0"/>
              <a:t>arc (tail -&gt; head) whose head dominates its </a:t>
            </a:r>
            <a:r>
              <a:rPr lang="en-US" dirty="0" smtClean="0"/>
              <a:t>tail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Depth-first spanning 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92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br>
              <a:rPr lang="en-US" b="1" dirty="0" smtClean="0"/>
            </a:br>
            <a:r>
              <a:rPr lang="en-US" dirty="0" smtClean="0"/>
              <a:t>A tree T is a </a:t>
            </a:r>
            <a:r>
              <a:rPr lang="en-US" i="1" dirty="0" smtClean="0"/>
              <a:t>spanning tree</a:t>
            </a:r>
            <a:r>
              <a:rPr lang="en-US" dirty="0" smtClean="0"/>
              <a:t> of a graph G if </a:t>
            </a:r>
            <a:br>
              <a:rPr lang="en-US" dirty="0" smtClean="0"/>
            </a:br>
            <a:r>
              <a:rPr lang="en-US" dirty="0" smtClean="0"/>
              <a:t>T is a subgraph of G that contains all the vertices of G.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55127" y="3557847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26873" y="4336472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5127" y="5140036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5127" y="6115395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25884" y="3940233"/>
            <a:ext cx="529243" cy="396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4125884" y="4718858"/>
            <a:ext cx="728749" cy="421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4854633" y="3940233"/>
            <a:ext cx="0" cy="1199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4854633" y="5522422"/>
            <a:ext cx="0" cy="592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4" idx="3"/>
          </p:cNvCxnSpPr>
          <p:nvPr/>
        </p:nvCxnSpPr>
        <p:spPr>
          <a:xfrm flipV="1">
            <a:off x="5054138" y="3749040"/>
            <a:ext cx="12700" cy="255754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1"/>
            <a:endCxn id="5" idx="0"/>
          </p:cNvCxnSpPr>
          <p:nvPr/>
        </p:nvCxnSpPr>
        <p:spPr>
          <a:xfrm flipH="1">
            <a:off x="3926379" y="3749040"/>
            <a:ext cx="728748" cy="5874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54388" y="3940233"/>
            <a:ext cx="0" cy="11998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71013" y="5519652"/>
            <a:ext cx="16626" cy="5874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60685" y="4732711"/>
            <a:ext cx="718935" cy="515389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05403" y="3940233"/>
            <a:ext cx="0" cy="1199803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22027" y="5519652"/>
            <a:ext cx="16626" cy="587432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11"/>
            <a:ext cx="10515600" cy="1033089"/>
          </a:xfrm>
        </p:spPr>
        <p:txBody>
          <a:bodyPr/>
          <a:lstStyle/>
          <a:p>
            <a:r>
              <a:rPr lang="en-US" dirty="0" smtClean="0"/>
              <a:t>Depth-first spanning tree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7000"/>
            <a:ext cx="10515600" cy="5636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Idea:</a:t>
            </a:r>
            <a:br>
              <a:rPr lang="en-US" b="1" dirty="0" smtClean="0"/>
            </a:b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a path as long as possible,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then go back (backtrack) to add branches also as long as possible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</a:p>
          <a:p>
            <a:pPr marL="0" indent="0">
              <a:buNone/>
            </a:pPr>
            <a:r>
              <a:rPr lang="en-US" sz="2600" dirty="0"/>
              <a:t>s</a:t>
            </a:r>
            <a:r>
              <a:rPr lang="en-US" sz="2600" dirty="0" smtClean="0"/>
              <a:t> = new Stack(); </a:t>
            </a:r>
            <a:r>
              <a:rPr lang="en-US" sz="2600" dirty="0"/>
              <a:t> </a:t>
            </a:r>
            <a:r>
              <a:rPr lang="en-US" sz="2600" dirty="0" err="1" smtClean="0"/>
              <a:t>s.add</a:t>
            </a:r>
            <a:r>
              <a:rPr lang="en-US" sz="2600" dirty="0" smtClean="0"/>
              <a:t>(</a:t>
            </a:r>
            <a:r>
              <a:rPr lang="en-US" sz="2600" dirty="0" err="1" smtClean="0"/>
              <a:t>G.entry</a:t>
            </a:r>
            <a:r>
              <a:rPr lang="en-US" sz="2600" dirty="0" smtClean="0"/>
              <a:t>); mark(</a:t>
            </a:r>
            <a:r>
              <a:rPr lang="en-US" sz="2600" dirty="0" err="1" smtClean="0"/>
              <a:t>G.entry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r>
              <a:rPr lang="en-US" sz="2600" dirty="0" smtClean="0"/>
              <a:t>While (!</a:t>
            </a:r>
            <a:r>
              <a:rPr lang="en-US" sz="2600" dirty="0" err="1" smtClean="0"/>
              <a:t>s.empty</a:t>
            </a:r>
            <a:r>
              <a:rPr lang="en-US" sz="2600" dirty="0" smtClean="0"/>
              <a:t>()){</a:t>
            </a:r>
          </a:p>
          <a:p>
            <a:pPr marL="0" indent="0">
              <a:buNone/>
            </a:pPr>
            <a:r>
              <a:rPr lang="en-US" sz="2600" dirty="0" smtClean="0"/>
              <a:t>  1: v = </a:t>
            </a:r>
            <a:r>
              <a:rPr lang="en-US" sz="2600" dirty="0" err="1" smtClean="0"/>
              <a:t>s.pop</a:t>
            </a:r>
            <a:r>
              <a:rPr lang="en-US" sz="2600" dirty="0" smtClean="0"/>
              <a:t>();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2: if (v’ = </a:t>
            </a:r>
            <a:r>
              <a:rPr lang="en-US" sz="2600" dirty="0" err="1" smtClean="0"/>
              <a:t>adjacentNotMarked</a:t>
            </a:r>
            <a:r>
              <a:rPr lang="en-US" sz="2600" dirty="0" smtClean="0"/>
              <a:t>(v, G)){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3:     mark(v’) ; </a:t>
            </a:r>
            <a:r>
              <a:rPr lang="en-US" sz="2600" dirty="0" err="1" smtClean="0"/>
              <a:t>DFST.add</a:t>
            </a:r>
            <a:r>
              <a:rPr lang="en-US" sz="2600" dirty="0" smtClean="0"/>
              <a:t>((v, v’));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4:     </a:t>
            </a:r>
            <a:r>
              <a:rPr lang="en-US" sz="2600" dirty="0" err="1" smtClean="0"/>
              <a:t>s.push</a:t>
            </a:r>
            <a:r>
              <a:rPr lang="en-US" sz="2600" dirty="0" smtClean="0"/>
              <a:t>(v’);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} }</a:t>
            </a:r>
            <a:endParaRPr lang="en-US" sz="2600" dirty="0"/>
          </a:p>
        </p:txBody>
      </p:sp>
      <p:sp>
        <p:nvSpPr>
          <p:cNvPr id="4" name="Rounded Rectangle 3"/>
          <p:cNvSpPr/>
          <p:nvPr/>
        </p:nvSpPr>
        <p:spPr>
          <a:xfrm>
            <a:off x="10307782" y="3559781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379528" y="4338406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07782" y="5141970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07782" y="6117329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778539" y="3942167"/>
            <a:ext cx="529243" cy="396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9778539" y="4720792"/>
            <a:ext cx="728749" cy="421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10507288" y="3942167"/>
            <a:ext cx="0" cy="1199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0507288" y="5524356"/>
            <a:ext cx="0" cy="592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4" idx="3"/>
          </p:cNvCxnSpPr>
          <p:nvPr/>
        </p:nvCxnSpPr>
        <p:spPr>
          <a:xfrm flipV="1">
            <a:off x="10706793" y="3750974"/>
            <a:ext cx="12700" cy="255754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1"/>
            <a:endCxn id="5" idx="0"/>
          </p:cNvCxnSpPr>
          <p:nvPr/>
        </p:nvCxnSpPr>
        <p:spPr>
          <a:xfrm flipH="1">
            <a:off x="9579034" y="3750974"/>
            <a:ext cx="728748" cy="5874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579034" y="4871258"/>
            <a:ext cx="728748" cy="4369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623668" y="5521586"/>
            <a:ext cx="16626" cy="5874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repeatCount="2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repeatCount="2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repeatCount="2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back-edges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back-edge is an </a:t>
            </a:r>
            <a:r>
              <a:rPr lang="en-US" dirty="0"/>
              <a:t>arc (tail -&gt; head) whose head dominates its </a:t>
            </a:r>
            <a:r>
              <a:rPr lang="en-US" dirty="0" smtClean="0"/>
              <a:t>tail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Depth-first spanning tree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smtClean="0">
                <a:solidFill>
                  <a:schemeClr val="accent6"/>
                </a:solidFill>
              </a:rPr>
              <a:t>retreating edges </a:t>
            </a:r>
            <a:r>
              <a:rPr lang="en-US" dirty="0" smtClean="0"/>
              <a:t>in CFG:</a:t>
            </a:r>
          </a:p>
          <a:p>
            <a:pPr lvl="2"/>
            <a:r>
              <a:rPr lang="en-US" sz="2400" b="1" dirty="0" smtClean="0"/>
              <a:t>Advancing </a:t>
            </a:r>
            <a:r>
              <a:rPr lang="en-US" sz="2400" b="1" dirty="0"/>
              <a:t>edges</a:t>
            </a:r>
            <a:r>
              <a:rPr lang="en-US" sz="2400" dirty="0"/>
              <a:t>: from ancestor to proper </a:t>
            </a:r>
            <a:r>
              <a:rPr lang="en-US" sz="2400" dirty="0" smtClean="0"/>
              <a:t>descendant</a:t>
            </a:r>
          </a:p>
          <a:p>
            <a:pPr lvl="2"/>
            <a:r>
              <a:rPr lang="en-US" sz="2400" b="1" dirty="0" smtClean="0">
                <a:solidFill>
                  <a:schemeClr val="accent6"/>
                </a:solidFill>
              </a:rPr>
              <a:t>Retreating </a:t>
            </a:r>
            <a:r>
              <a:rPr lang="en-US" sz="2400" b="1" dirty="0">
                <a:solidFill>
                  <a:schemeClr val="accent6"/>
                </a:solidFill>
              </a:rPr>
              <a:t>edges</a:t>
            </a:r>
            <a:r>
              <a:rPr lang="en-US" sz="2400" dirty="0"/>
              <a:t>: from descendant to </a:t>
            </a:r>
            <a:r>
              <a:rPr lang="en-US" sz="2400" dirty="0" smtClean="0"/>
              <a:t>ancestor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(B) For each </a:t>
            </a:r>
            <a:r>
              <a:rPr lang="en-US" dirty="0">
                <a:solidFill>
                  <a:schemeClr val="accent6"/>
                </a:solidFill>
              </a:rPr>
              <a:t>retreating edge </a:t>
            </a:r>
            <a:r>
              <a:rPr lang="en-US" dirty="0"/>
              <a:t>t-&gt;h, check if h is in t’s dominator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942089" y="2828261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13835" y="3606886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42089" y="4410450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942089" y="5385809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12846" y="3210647"/>
            <a:ext cx="529243" cy="396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10412846" y="3989272"/>
            <a:ext cx="728749" cy="421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11141595" y="3210647"/>
            <a:ext cx="0" cy="1199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11141595" y="4792836"/>
            <a:ext cx="0" cy="592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3"/>
            <a:endCxn id="8" idx="3"/>
          </p:cNvCxnSpPr>
          <p:nvPr/>
        </p:nvCxnSpPr>
        <p:spPr>
          <a:xfrm flipV="1">
            <a:off x="11341100" y="3019454"/>
            <a:ext cx="12700" cy="255754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9" idx="0"/>
          </p:cNvCxnSpPr>
          <p:nvPr/>
        </p:nvCxnSpPr>
        <p:spPr>
          <a:xfrm flipH="1">
            <a:off x="10213341" y="3019454"/>
            <a:ext cx="728748" cy="5874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13341" y="4139738"/>
            <a:ext cx="728748" cy="4369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257975" y="4790066"/>
            <a:ext cx="16626" cy="5874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844742" y="4105232"/>
            <a:ext cx="1769225" cy="890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92227" y="4690729"/>
            <a:ext cx="3561077" cy="393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11527904" y="3019454"/>
            <a:ext cx="12700" cy="2557548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natural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the natural </a:t>
            </a:r>
            <a:r>
              <a:rPr lang="en-US" dirty="0"/>
              <a:t>loop</a:t>
            </a:r>
            <a:r>
              <a:rPr lang="en-US" b="1" dirty="0"/>
              <a:t> </a:t>
            </a:r>
            <a:r>
              <a:rPr lang="en-US" dirty="0"/>
              <a:t>of a back </a:t>
            </a:r>
            <a:r>
              <a:rPr lang="en-US" dirty="0" smtClean="0"/>
              <a:t>edge is the smallest </a:t>
            </a:r>
            <a:r>
              <a:rPr lang="en-US" dirty="0"/>
              <a:t>set of nodes</a:t>
            </a:r>
            <a:br>
              <a:rPr lang="en-US" dirty="0"/>
            </a:br>
            <a:r>
              <a:rPr lang="en-US" dirty="0"/>
              <a:t>that includes the head and tail of the back edge, </a:t>
            </a:r>
            <a:br>
              <a:rPr lang="en-US" dirty="0"/>
            </a:br>
            <a:r>
              <a:rPr lang="en-US" dirty="0"/>
              <a:t>and has no predecessors outside the set, </a:t>
            </a:r>
            <a:br>
              <a:rPr lang="en-US" dirty="0"/>
            </a:br>
            <a:r>
              <a:rPr lang="en-US" dirty="0"/>
              <a:t>except for the predecessors of the </a:t>
            </a:r>
            <a:r>
              <a:rPr lang="en-US" dirty="0" smtClean="0"/>
              <a:t>header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i="1" dirty="0" smtClean="0"/>
              <a:t>t-&gt;h </a:t>
            </a:r>
            <a:r>
              <a:rPr lang="en-US" dirty="0" smtClean="0"/>
              <a:t>be the back-edge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Delete </a:t>
            </a:r>
            <a:r>
              <a:rPr lang="en-US" i="1" dirty="0" smtClean="0"/>
              <a:t>h</a:t>
            </a:r>
            <a:r>
              <a:rPr lang="en-US" dirty="0" smtClean="0"/>
              <a:t> from the flow graph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Find </a:t>
            </a:r>
            <a:r>
              <a:rPr lang="en-US" dirty="0"/>
              <a:t>those nodes that can reach </a:t>
            </a:r>
            <a:r>
              <a:rPr lang="en-US" i="1" dirty="0" smtClean="0"/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those nodes plus </a:t>
            </a:r>
            <a:r>
              <a:rPr lang="en-US" i="1" dirty="0" smtClean="0"/>
              <a:t>h </a:t>
            </a:r>
            <a:r>
              <a:rPr lang="en-US" dirty="0" smtClean="0"/>
              <a:t>and</a:t>
            </a:r>
            <a:r>
              <a:rPr lang="en-US" i="1" dirty="0" smtClean="0"/>
              <a:t> t</a:t>
            </a:r>
            <a:r>
              <a:rPr lang="en-US" dirty="0" smtClean="0"/>
              <a:t> </a:t>
            </a:r>
            <a:r>
              <a:rPr lang="en-US" dirty="0"/>
              <a:t>form the natural loop of </a:t>
            </a:r>
            <a:r>
              <a:rPr lang="en-US" i="1" dirty="0" smtClean="0"/>
              <a:t>t-</a:t>
            </a:r>
            <a:r>
              <a:rPr lang="en-US" i="1" dirty="0"/>
              <a:t>&gt;h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42089" y="3237029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013835" y="4015654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42089" y="4819218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42089" y="5794577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12846" y="3619415"/>
            <a:ext cx="529243" cy="396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10412846" y="4398040"/>
            <a:ext cx="728749" cy="421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" idx="2"/>
            <a:endCxn id="12" idx="0"/>
          </p:cNvCxnSpPr>
          <p:nvPr/>
        </p:nvCxnSpPr>
        <p:spPr>
          <a:xfrm>
            <a:off x="11141595" y="3619415"/>
            <a:ext cx="0" cy="1199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2"/>
          </p:cNvCxnSpPr>
          <p:nvPr/>
        </p:nvCxnSpPr>
        <p:spPr>
          <a:xfrm>
            <a:off x="11141595" y="5201604"/>
            <a:ext cx="0" cy="592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10" idx="3"/>
          </p:cNvCxnSpPr>
          <p:nvPr/>
        </p:nvCxnSpPr>
        <p:spPr>
          <a:xfrm flipV="1">
            <a:off x="11341100" y="3428222"/>
            <a:ext cx="12700" cy="255754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11527904" y="3428222"/>
            <a:ext cx="12700" cy="2557548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439591" y="4925122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52209" y="4922351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71272" y="5794577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73018" y="5796569"/>
            <a:ext cx="399011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59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</a:t>
            </a:r>
            <a:r>
              <a:rPr lang="en-US" dirty="0" smtClean="0"/>
              <a:t>points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175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H0, H1, H2, H3, H4, H5, H6 </a:t>
            </a:r>
            <a:r>
              <a:rPr lang="is-IS" sz="3200" dirty="0" smtClean="0"/>
              <a:t>…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</a:t>
            </a:r>
            <a:r>
              <a:rPr lang="is-IS" sz="3200" dirty="0" smtClean="0"/>
              <a:t>… </a:t>
            </a:r>
            <a:r>
              <a:rPr lang="en-US" sz="3200" dirty="0" smtClean="0"/>
              <a:t>up to 70 points </a:t>
            </a:r>
            <a:r>
              <a:rPr lang="is-IS" sz="3200" dirty="0" smtClean="0"/>
              <a:t>…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         </a:t>
            </a:r>
            <a:r>
              <a:rPr lang="is-IS" sz="3200" dirty="0" smtClean="0"/>
              <a:t>… </a:t>
            </a:r>
            <a:r>
              <a:rPr lang="en-US" sz="3200" dirty="0" smtClean="0"/>
              <a:t>(excluding extra points) </a:t>
            </a:r>
            <a:r>
              <a:rPr lang="is-IS" sz="3200" dirty="0" smtClean="0"/>
              <a:t>…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</a:t>
            </a:r>
            <a:r>
              <a:rPr lang="is-IS" sz="3200" dirty="0" smtClean="0"/>
              <a:t>… </a:t>
            </a:r>
            <a:r>
              <a:rPr lang="en-US" sz="3200" dirty="0" smtClean="0"/>
              <a:t>out </a:t>
            </a:r>
            <a:r>
              <a:rPr lang="en-US" sz="3200" dirty="0"/>
              <a:t>of </a:t>
            </a:r>
            <a:r>
              <a:rPr lang="en-US" sz="3200" dirty="0" smtClean="0"/>
              <a:t>100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H7, H8, H9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Late submission: -1 point</a:t>
            </a:r>
          </a:p>
          <a:p>
            <a:pPr marL="0" indent="0">
              <a:buNone/>
            </a:pPr>
            <a:r>
              <a:rPr lang="en-US" sz="3200" dirty="0" smtClean="0"/>
              <a:t>Final strict deadline: December 1</a:t>
            </a:r>
            <a:r>
              <a:rPr lang="en-US" sz="3200" baseline="30000" dirty="0" smtClean="0"/>
              <a:t>st</a:t>
            </a:r>
            <a:endParaRPr lang="en-US" sz="3200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4766"/>
              </p:ext>
            </p:extLst>
          </p:nvPr>
        </p:nvGraphicFramePr>
        <p:xfrm>
          <a:off x="7685873" y="1027906"/>
          <a:ext cx="3932382" cy="5249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191"/>
                <a:gridCol w="1966191"/>
              </a:tblGrid>
              <a:tr h="58633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Grade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Points</a:t>
                      </a:r>
                      <a:endParaRPr lang="en-US" sz="32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95 – 100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 – 94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0" dirty="0" smtClean="0"/>
                        <a:t>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 – 89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70 – 79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61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– 69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57 – 60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 – 56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 – 49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0 – 24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721629" y="2626822"/>
            <a:ext cx="2964244" cy="7148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2935" cy="33759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 (int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A();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while (j &lt; 5){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j = B(j);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15514" y="2012016"/>
            <a:ext cx="1028239" cy="426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69744" y="2835246"/>
            <a:ext cx="616528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15514" y="3638810"/>
            <a:ext cx="1028239" cy="3823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2: A()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38027" y="4589093"/>
            <a:ext cx="1028239" cy="5874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3: j </a:t>
            </a:r>
            <a:r>
              <a:rPr lang="en-US" smtClean="0">
                <a:solidFill>
                  <a:schemeClr val="tx1"/>
                </a:solidFill>
              </a:rPr>
              <a:t>&lt; 5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86271" y="2439007"/>
            <a:ext cx="529243" cy="396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29633" y="2439007"/>
            <a:ext cx="0" cy="1199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29633" y="4021196"/>
            <a:ext cx="0" cy="592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215514" y="1157843"/>
            <a:ext cx="1028239" cy="44787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7" idx="2"/>
            <a:endCxn id="51" idx="2"/>
          </p:cNvCxnSpPr>
          <p:nvPr/>
        </p:nvCxnSpPr>
        <p:spPr>
          <a:xfrm rot="5400000" flipH="1" flipV="1">
            <a:off x="8632791" y="3713629"/>
            <a:ext cx="1582255" cy="1343545"/>
          </a:xfrm>
          <a:prstGeom prst="curvedConnector3">
            <a:avLst>
              <a:gd name="adj1" fmla="val -144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238027" y="5764785"/>
            <a:ext cx="1155355" cy="61154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4: j = B(j)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752148" y="5176529"/>
            <a:ext cx="0" cy="592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4" idx="2"/>
            <a:endCxn id="7" idx="1"/>
          </p:cNvCxnSpPr>
          <p:nvPr/>
        </p:nvCxnSpPr>
        <p:spPr>
          <a:xfrm rot="5400000" flipH="1">
            <a:off x="7780105" y="5340733"/>
            <a:ext cx="1493522" cy="577678"/>
          </a:xfrm>
          <a:prstGeom prst="curvedConnector4">
            <a:avLst>
              <a:gd name="adj1" fmla="val -15306"/>
              <a:gd name="adj2" fmla="val 1395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81572" y="3146398"/>
            <a:ext cx="1028239" cy="44787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>
            <a:stCxn id="51" idx="0"/>
            <a:endCxn id="4" idx="3"/>
          </p:cNvCxnSpPr>
          <p:nvPr/>
        </p:nvCxnSpPr>
        <p:spPr>
          <a:xfrm rot="16200000" flipV="1">
            <a:off x="9209280" y="2259985"/>
            <a:ext cx="920886" cy="85193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4" idx="0"/>
          </p:cNvCxnSpPr>
          <p:nvPr/>
        </p:nvCxnSpPr>
        <p:spPr>
          <a:xfrm>
            <a:off x="8729634" y="1605719"/>
            <a:ext cx="0" cy="406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DA07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DA07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24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inner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sz="3200" dirty="0"/>
              <a:t>If two loops do not have the same </a:t>
            </a:r>
            <a:r>
              <a:rPr lang="en-US" sz="3200" dirty="0" smtClean="0"/>
              <a:t>header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are either disjoint, </a:t>
            </a:r>
            <a:r>
              <a:rPr lang="en-US" sz="2800" dirty="0" smtClean="0"/>
              <a:t>or</a:t>
            </a:r>
          </a:p>
          <a:p>
            <a:pPr lvl="1"/>
            <a:r>
              <a:rPr lang="en-US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is entirely contained (nested within) the </a:t>
            </a:r>
            <a:r>
              <a:rPr lang="en-US" sz="2800" dirty="0" smtClean="0"/>
              <a:t>other</a:t>
            </a:r>
          </a:p>
          <a:p>
            <a:pPr lvl="2"/>
            <a:r>
              <a:rPr lang="en-US" sz="2600" dirty="0" smtClean="0"/>
              <a:t>Outer loop, inner loop</a:t>
            </a:r>
          </a:p>
          <a:p>
            <a:pPr lvl="2"/>
            <a:r>
              <a:rPr lang="en-US" sz="2600" dirty="0" smtClean="0"/>
              <a:t>Loop nesting relation</a:t>
            </a:r>
          </a:p>
          <a:p>
            <a:r>
              <a:rPr lang="en-US" sz="3200" dirty="0" smtClean="0"/>
              <a:t>What about if </a:t>
            </a:r>
            <a:r>
              <a:rPr lang="en-US" sz="3200" dirty="0"/>
              <a:t>two loops share the same </a:t>
            </a:r>
            <a:r>
              <a:rPr lang="en-US" sz="3200" dirty="0" smtClean="0"/>
              <a:t>header?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w</a:t>
            </a:r>
            <a:r>
              <a:rPr lang="en-US" sz="3200" dirty="0" smtClean="0">
                <a:latin typeface="+mj-lt"/>
              </a:rPr>
              <a:t>hile (a: 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&lt; 10){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  b: if (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== 5) continue;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c: </a:t>
            </a:r>
            <a:r>
              <a:rPr lang="mr-IN" sz="3200" dirty="0" smtClean="0">
                <a:latin typeface="+mj-lt"/>
              </a:rPr>
              <a:t>…</a:t>
            </a:r>
            <a:r>
              <a:rPr lang="en-US" sz="3200" dirty="0">
                <a:latin typeface="+mj-lt"/>
              </a:rPr>
              <a:t/>
            </a:r>
            <a:br>
              <a:rPr lang="en-US" sz="3200" dirty="0">
                <a:latin typeface="+mj-lt"/>
              </a:rPr>
            </a:br>
            <a:r>
              <a:rPr lang="en-US" sz="3200" dirty="0" smtClean="0">
                <a:latin typeface="+mj-lt"/>
              </a:rPr>
              <a:t>}</a:t>
            </a:r>
            <a:endParaRPr lang="en-US" sz="3200" dirty="0">
              <a:latin typeface="+mj-lt"/>
            </a:endParaRPr>
          </a:p>
        </p:txBody>
      </p:sp>
      <p:pic>
        <p:nvPicPr>
          <p:cNvPr id="4" name="Picture 3" descr="continue_stat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44" y="4644986"/>
            <a:ext cx="2336800" cy="157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642" y="3603663"/>
            <a:ext cx="3773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Graph/DAG/tree? Why?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498221" cy="1526448"/>
          </a:xfrm>
        </p:spPr>
        <p:txBody>
          <a:bodyPr/>
          <a:lstStyle/>
          <a:p>
            <a:r>
              <a:rPr lang="en-US" b="1" dirty="0" smtClean="0"/>
              <a:t>Loop</a:t>
            </a:r>
            <a:r>
              <a:rPr lang="en-US" b="1" dirty="0"/>
              <a:t>-nest </a:t>
            </a:r>
            <a:r>
              <a:rPr lang="en-US" b="1" dirty="0" smtClean="0"/>
              <a:t>tree</a:t>
            </a:r>
            <a:r>
              <a:rPr lang="en-US" dirty="0" smtClean="0"/>
              <a:t>: </a:t>
            </a:r>
            <a:r>
              <a:rPr lang="en-US" dirty="0"/>
              <a:t>each </a:t>
            </a:r>
            <a:r>
              <a:rPr lang="en-US" dirty="0" smtClean="0"/>
              <a:t>node represents </a:t>
            </a:r>
            <a:r>
              <a:rPr lang="en-US" dirty="0"/>
              <a:t>the blocks of a loop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parent nodes are </a:t>
            </a:r>
            <a:r>
              <a:rPr lang="en-US" dirty="0" smtClean="0"/>
              <a:t>enclosing loops.</a:t>
            </a:r>
          </a:p>
          <a:p>
            <a:r>
              <a:rPr lang="en-US" dirty="0" smtClean="0"/>
              <a:t>The </a:t>
            </a:r>
            <a:r>
              <a:rPr lang="en-US" dirty="0"/>
              <a:t>leaves of the tree are </a:t>
            </a:r>
            <a:r>
              <a:rPr lang="en-US" dirty="0" smtClean="0"/>
              <a:t>the inner</a:t>
            </a:r>
            <a:r>
              <a:rPr lang="en-US" dirty="0"/>
              <a:t>-most </a:t>
            </a:r>
            <a:r>
              <a:rPr lang="en-US" dirty="0" smtClean="0"/>
              <a:t>loops.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23492" y="356898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31879" y="435915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31879" y="515378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270822" y="4052638"/>
            <a:ext cx="8387" cy="30652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3279209" y="4842811"/>
            <a:ext cx="0" cy="3109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2837227" y="598796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4</a:t>
            </a:r>
            <a:endParaRPr lang="en-US" dirty="0" smtClean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3279209" y="5637437"/>
            <a:ext cx="5348" cy="350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4" idx="3"/>
          </p:cNvCxnSpPr>
          <p:nvPr/>
        </p:nvCxnSpPr>
        <p:spPr>
          <a:xfrm flipH="1" flipV="1">
            <a:off x="3718151" y="3810812"/>
            <a:ext cx="13735" cy="2418983"/>
          </a:xfrm>
          <a:prstGeom prst="bentConnector3">
            <a:avLst>
              <a:gd name="adj1" fmla="val -357073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5" idx="3"/>
          </p:cNvCxnSpPr>
          <p:nvPr/>
        </p:nvCxnSpPr>
        <p:spPr>
          <a:xfrm flipV="1">
            <a:off x="3726538" y="4600985"/>
            <a:ext cx="12700" cy="794626"/>
          </a:xfrm>
          <a:prstGeom prst="bentConnector3">
            <a:avLst>
              <a:gd name="adj1" fmla="val 180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916607" y="448083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2,3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597692" y="3559529"/>
            <a:ext cx="1506305" cy="5258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1,2,3,4</a:t>
            </a: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>
            <a:off x="7350845" y="4085339"/>
            <a:ext cx="13092" cy="395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4961899" y="5499494"/>
            <a:ext cx="6356726" cy="66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How to compute the loop-nest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25" grpId="0" animBg="1"/>
      <p:bldP spid="26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nesting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232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myFunction</a:t>
            </a:r>
            <a:r>
              <a:rPr lang="en-US" dirty="0" smtClean="0"/>
              <a:t> 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1: while (</a:t>
            </a:r>
            <a:r>
              <a:rPr lang="mr-IN" dirty="0" smtClean="0"/>
              <a:t>…</a:t>
            </a:r>
            <a:r>
              <a:rPr lang="en-US" dirty="0" smtClean="0"/>
              <a:t>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2:    while (</a:t>
            </a:r>
            <a:r>
              <a:rPr lang="mr-IN" dirty="0" smtClean="0"/>
              <a:t>…</a:t>
            </a:r>
            <a:r>
              <a:rPr lang="en-US" dirty="0" smtClean="0"/>
              <a:t>){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3: for (</a:t>
            </a:r>
            <a:r>
              <a:rPr lang="mr-IN" dirty="0" smtClean="0"/>
              <a:t>…</a:t>
            </a:r>
            <a:r>
              <a:rPr lang="en-US" dirty="0" smtClean="0"/>
              <a:t>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4:    do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5: 	while(</a:t>
            </a:r>
            <a:r>
              <a:rPr lang="mr-IN" dirty="0" smtClean="0"/>
              <a:t>…</a:t>
            </a:r>
            <a:r>
              <a:rPr lang="en-US" dirty="0" smtClean="0"/>
              <a:t>) {</a:t>
            </a:r>
            <a:r>
              <a:rPr lang="mr-IN" dirty="0" smtClean="0"/>
              <a:t>…</a:t>
            </a:r>
            <a:r>
              <a:rPr lang="en-US" dirty="0" smtClean="0"/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} while 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}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7229" y="323906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8314" y="2317751"/>
            <a:ext cx="1506305" cy="5258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31467" y="2843561"/>
            <a:ext cx="13092" cy="395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462271" y="323906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4</a:t>
            </a:r>
            <a:endParaRPr lang="en-US" dirty="0" smtClean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356" y="2317751"/>
            <a:ext cx="1506305" cy="5258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96509" y="2843561"/>
            <a:ext cx="13092" cy="395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9472934" y="40266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5</a:t>
            </a:r>
          </a:p>
        </p:txBody>
      </p:sp>
      <p:cxnSp>
        <p:nvCxnSpPr>
          <p:cNvPr id="12" name="Straight Arrow Connector 11"/>
          <p:cNvCxnSpPr>
            <a:stCxn id="8" idx="2"/>
            <a:endCxn id="11" idx="0"/>
          </p:cNvCxnSpPr>
          <p:nvPr/>
        </p:nvCxnSpPr>
        <p:spPr>
          <a:xfrm>
            <a:off x="9909601" y="3722714"/>
            <a:ext cx="10663" cy="30389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88356" y="2432756"/>
            <a:ext cx="3989958" cy="11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1"/>
          </p:cNvCxnSpPr>
          <p:nvPr/>
        </p:nvCxnSpPr>
        <p:spPr>
          <a:xfrm>
            <a:off x="3554600" y="2839544"/>
            <a:ext cx="3542629" cy="641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2529141" y="2580656"/>
            <a:ext cx="6614215" cy="1440308"/>
          </a:xfrm>
          <a:prstGeom prst="bentConnector3">
            <a:avLst>
              <a:gd name="adj1" fmla="val 89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1"/>
          </p:cNvCxnSpPr>
          <p:nvPr/>
        </p:nvCxnSpPr>
        <p:spPr>
          <a:xfrm flipV="1">
            <a:off x="2171739" y="3480888"/>
            <a:ext cx="7290532" cy="910878"/>
          </a:xfrm>
          <a:prstGeom prst="bentConnector3">
            <a:avLst>
              <a:gd name="adj1" fmla="val 91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3778264" y="4268435"/>
            <a:ext cx="5694670" cy="499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908746" y="2224964"/>
            <a:ext cx="119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Outermost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loops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8301" y="3945268"/>
            <a:ext cx="115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Innermost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loops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 on other passes to identify loops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Fetch the result of the </a:t>
            </a:r>
            <a:r>
              <a:rPr lang="en-US" dirty="0" err="1" smtClean="0"/>
              <a:t>LoopInfoWrapperPass</a:t>
            </a:r>
            <a:r>
              <a:rPr lang="en-US" dirty="0" smtClean="0"/>
              <a:t> analysis</a:t>
            </a:r>
          </a:p>
          <a:p>
            <a:endParaRPr lang="en-US" dirty="0" smtClean="0"/>
          </a:p>
          <a:p>
            <a:r>
              <a:rPr lang="en-US" dirty="0" smtClean="0"/>
              <a:t>Iterate over outermost loops</a:t>
            </a:r>
            <a:endParaRPr lang="en-US" dirty="0"/>
          </a:p>
        </p:txBody>
      </p:sp>
      <p:pic>
        <p:nvPicPr>
          <p:cNvPr id="4" name="Picture 3" descr="LoopInf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25" y="2334921"/>
            <a:ext cx="6718300" cy="1219200"/>
          </a:xfrm>
          <a:prstGeom prst="rect">
            <a:avLst/>
          </a:prstGeom>
        </p:spPr>
      </p:pic>
      <p:pic>
        <p:nvPicPr>
          <p:cNvPr id="5" name="Picture 4" descr="LoopInfo_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1" y="4389987"/>
            <a:ext cx="6794500" cy="317500"/>
          </a:xfrm>
          <a:prstGeom prst="rect">
            <a:avLst/>
          </a:prstGeom>
        </p:spPr>
      </p:pic>
      <p:pic>
        <p:nvPicPr>
          <p:cNvPr id="7" name="Picture 6" descr="Loop_itera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85" y="5395773"/>
            <a:ext cx="5130800" cy="1016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61734" y="4907696"/>
            <a:ext cx="1625599" cy="386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LLVM: sub-loops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053"/>
          </a:xfrm>
        </p:spPr>
        <p:txBody>
          <a:bodyPr/>
          <a:lstStyle/>
          <a:p>
            <a:r>
              <a:rPr lang="en-US" dirty="0" smtClean="0"/>
              <a:t>Iterate over sub-loops of a loop</a:t>
            </a:r>
          </a:p>
        </p:txBody>
      </p:sp>
      <p:pic>
        <p:nvPicPr>
          <p:cNvPr id="6" name="Picture 5" descr="LLVM_iterate_sublo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15" y="2505538"/>
            <a:ext cx="6248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loops in graphic-theoretic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5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Is it good? Bad? Implications?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4276" y="3299696"/>
            <a:ext cx="3313577" cy="224676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L1: </a:t>
            </a:r>
            <a:r>
              <a:rPr lang="is-IS" sz="2800" dirty="0" smtClean="0">
                <a:latin typeface="+mj-lt"/>
              </a:rPr>
              <a:t>…</a:t>
            </a:r>
          </a:p>
          <a:p>
            <a:r>
              <a:rPr lang="is-IS" sz="2800" dirty="0" smtClean="0">
                <a:latin typeface="+mj-lt"/>
              </a:rPr>
              <a:t>      if (X &lt; 10) goto L2;</a:t>
            </a:r>
          </a:p>
          <a:p>
            <a:r>
              <a:rPr lang="is-IS" sz="2800" dirty="0">
                <a:latin typeface="+mj-lt"/>
              </a:rPr>
              <a:t> </a:t>
            </a:r>
            <a:r>
              <a:rPr lang="is-IS" sz="2800" dirty="0" smtClean="0">
                <a:latin typeface="+mj-lt"/>
              </a:rPr>
              <a:t>     goto L1;</a:t>
            </a:r>
          </a:p>
          <a:p>
            <a:endParaRPr lang="is-IS" sz="2800" dirty="0" smtClean="0">
              <a:latin typeface="+mj-lt"/>
            </a:endParaRPr>
          </a:p>
          <a:p>
            <a:r>
              <a:rPr lang="is-IS" sz="2800" dirty="0" smtClean="0">
                <a:latin typeface="+mj-lt"/>
              </a:rPr>
              <a:t>L2: ... 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1933" y="3321156"/>
            <a:ext cx="2908919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(</a:t>
            </a:r>
            <a:r>
              <a:rPr lang="is-IS" sz="2800" dirty="0" smtClean="0">
                <a:latin typeface="+mj-lt"/>
              </a:rPr>
              <a:t>…) goto L1;</a:t>
            </a:r>
          </a:p>
          <a:p>
            <a:r>
              <a:rPr lang="is-IS" sz="2800" dirty="0" smtClean="0">
                <a:latin typeface="+mj-lt"/>
              </a:rPr>
              <a:t>…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do {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</a:t>
            </a:r>
            <a:r>
              <a:rPr lang="is-I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L1: </a:t>
            </a:r>
            <a:r>
              <a:rPr lang="is-IS" sz="2800" dirty="0" smtClean="0">
                <a:latin typeface="+mj-lt"/>
              </a:rPr>
              <a:t>…</a:t>
            </a:r>
          </a:p>
          <a:p>
            <a:r>
              <a:rPr lang="is-IS" sz="2800" dirty="0" smtClean="0">
                <a:latin typeface="+mj-lt"/>
              </a:rPr>
              <a:t>      } while (X &lt; 10);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91" y="6232760"/>
            <a:ext cx="154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good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24890" y="6201843"/>
            <a:ext cx="1357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bad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233989" y="6185766"/>
            <a:ext cx="211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Implications?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40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Loops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Identify loops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469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1" y="88686"/>
            <a:ext cx="7855248" cy="6769314"/>
          </a:xfrm>
          <a:prstGeom prst="rect">
            <a:avLst/>
          </a:prstGeom>
        </p:spPr>
      </p:pic>
      <p:pic>
        <p:nvPicPr>
          <p:cNvPr id="5" name="Picture 4" descr="Loops_in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9" y="378302"/>
            <a:ext cx="5385686" cy="3236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2" y="88686"/>
            <a:ext cx="2256367" cy="13115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827911" y="1382889"/>
            <a:ext cx="799606" cy="479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45111" y="186267"/>
            <a:ext cx="1964267" cy="953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351911" y="1140178"/>
            <a:ext cx="1467556" cy="9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79733" y="3213698"/>
            <a:ext cx="1670756" cy="2596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_while_loops_i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8" y="274731"/>
            <a:ext cx="4181744" cy="2956789"/>
          </a:xfrm>
          <a:prstGeom prst="rect">
            <a:avLst/>
          </a:prstGeom>
        </p:spPr>
      </p:pic>
      <p:pic>
        <p:nvPicPr>
          <p:cNvPr id="5" name="Picture 4" descr="Do_while_loops_in_LLVM_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30" y="52376"/>
            <a:ext cx="6234545" cy="67172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5748" y="5638800"/>
            <a:ext cx="6931834" cy="954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need to normalize loops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 CATs can expect a single pre-defined shape!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9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Homework H6 is due </a:t>
            </a:r>
            <a:r>
              <a:rPr lang="en-US" sz="3200" b="1" dirty="0" smtClean="0"/>
              <a:t>tomorrow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4" name="Picture 3" descr="clo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92" y="2948582"/>
            <a:ext cx="2921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normalization: adding a pre-header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670"/>
          </a:xfrm>
        </p:spPr>
        <p:txBody>
          <a:bodyPr/>
          <a:lstStyle/>
          <a:p>
            <a:r>
              <a:rPr lang="en-US" dirty="0"/>
              <a:t>Optimizations often require code to be </a:t>
            </a:r>
            <a:r>
              <a:rPr lang="en-US" dirty="0" smtClean="0"/>
              <a:t>executed</a:t>
            </a:r>
            <a:br>
              <a:rPr lang="en-US" dirty="0" smtClean="0"/>
            </a:br>
            <a:r>
              <a:rPr lang="en-US" dirty="0" smtClean="0"/>
              <a:t>once before the loop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pre-header </a:t>
            </a:r>
            <a:r>
              <a:rPr lang="en-US" dirty="0"/>
              <a:t>basic block for every loop</a:t>
            </a:r>
          </a:p>
        </p:txBody>
      </p:sp>
      <p:pic>
        <p:nvPicPr>
          <p:cNvPr id="4" name="Picture 3" descr="pre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78" y="3352073"/>
            <a:ext cx="5055967" cy="2902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2756" y="3352073"/>
            <a:ext cx="2624666" cy="290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1" y="231422"/>
            <a:ext cx="7689614" cy="6626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normalization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3853" y="2569695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2240" y="3979120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8" name="Straight Arrow Connector 7"/>
          <p:cNvCxnSpPr>
            <a:stCxn id="20" idx="2"/>
            <a:endCxn id="7" idx="0"/>
          </p:cNvCxnSpPr>
          <p:nvPr/>
        </p:nvCxnSpPr>
        <p:spPr>
          <a:xfrm>
            <a:off x="2761190" y="3664037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3"/>
            <a:endCxn id="20" idx="3"/>
          </p:cNvCxnSpPr>
          <p:nvPr/>
        </p:nvCxnSpPr>
        <p:spPr>
          <a:xfrm flipH="1" flipV="1">
            <a:off x="3540141" y="3422211"/>
            <a:ext cx="1" cy="798736"/>
          </a:xfrm>
          <a:prstGeom prst="curvedConnector3">
            <a:avLst>
              <a:gd name="adj1" fmla="val -2286000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2"/>
          </p:cNvCxnSpPr>
          <p:nvPr/>
        </p:nvCxnSpPr>
        <p:spPr>
          <a:xfrm flipH="1">
            <a:off x="908634" y="3664037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982239" y="3180384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2752804" y="2935503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8637038" y="1953689"/>
            <a:ext cx="3233228" cy="137653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200504" y="3788581"/>
            <a:ext cx="6168340" cy="293959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648331" y="141373"/>
            <a:ext cx="3233228" cy="137653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</p:spTree>
    <p:extLst>
      <p:ext uri="{BB962C8B-B14F-4D97-AF65-F5344CB8AC3E}">
        <p14:creationId xmlns:p14="http://schemas.microsoft.com/office/powerpoint/2010/main" val="8524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o_while_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17" y="63590"/>
            <a:ext cx="6234545" cy="6717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normalization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3853" y="2569695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2240" y="3979120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8" name="Straight Arrow Connector 7"/>
          <p:cNvCxnSpPr>
            <a:stCxn id="20" idx="2"/>
            <a:endCxn id="7" idx="0"/>
          </p:cNvCxnSpPr>
          <p:nvPr/>
        </p:nvCxnSpPr>
        <p:spPr>
          <a:xfrm>
            <a:off x="2761190" y="3664037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3"/>
            <a:endCxn id="20" idx="3"/>
          </p:cNvCxnSpPr>
          <p:nvPr/>
        </p:nvCxnSpPr>
        <p:spPr>
          <a:xfrm flipH="1" flipV="1">
            <a:off x="3540141" y="3422211"/>
            <a:ext cx="1" cy="798736"/>
          </a:xfrm>
          <a:prstGeom prst="curvedConnector3">
            <a:avLst>
              <a:gd name="adj1" fmla="val -2286000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8634" y="4462773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982239" y="3180384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2752804" y="2935503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6115005" y="1925731"/>
            <a:ext cx="5834283" cy="16980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037688" y="4120444"/>
            <a:ext cx="2714979" cy="143933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649264" y="107506"/>
            <a:ext cx="3233228" cy="137653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222" y="5298168"/>
            <a:ext cx="7055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normalize where the exit edges are?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Should we normalize where the exit edges are?</a:t>
            </a:r>
          </a:p>
        </p:txBody>
      </p:sp>
    </p:spTree>
    <p:extLst>
      <p:ext uri="{BB962C8B-B14F-4D97-AF65-F5344CB8AC3E}">
        <p14:creationId xmlns:p14="http://schemas.microsoft.com/office/powerpoint/2010/main" val="20257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>
                <a:solidFill>
                  <a:schemeClr val="bg1"/>
                </a:solidFill>
              </a:rPr>
              <a:t>Latch</a:t>
            </a:r>
            <a:r>
              <a:rPr lang="en-US" sz="3000" dirty="0" smtClean="0">
                <a:solidFill>
                  <a:schemeClr val="bg1"/>
                </a:solidFill>
              </a:rPr>
              <a:t>: node executed just before starting a new loop iteration</a:t>
            </a:r>
          </a:p>
          <a:p>
            <a:pPr lvl="1"/>
            <a:r>
              <a:rPr lang="en-US" sz="3000" b="1" dirty="0" smtClean="0">
                <a:solidFill>
                  <a:schemeClr val="bg1"/>
                </a:solidFill>
              </a:rPr>
              <a:t>Exit node</a:t>
            </a:r>
            <a:r>
              <a:rPr lang="en-US" sz="3000" dirty="0" smtClean="0">
                <a:solidFill>
                  <a:schemeClr val="bg1"/>
                </a:solidFill>
              </a:rPr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546103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6212220" y="5944688"/>
            <a:ext cx="8387" cy="33654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5" idx="3"/>
          </p:cNvCxnSpPr>
          <p:nvPr/>
        </p:nvCxnSpPr>
        <p:spPr>
          <a:xfrm flipH="1" flipV="1">
            <a:off x="6991171" y="5702862"/>
            <a:ext cx="8387" cy="820196"/>
          </a:xfrm>
          <a:prstGeom prst="curvedConnector3">
            <a:avLst>
              <a:gd name="adj1" fmla="val -272564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992461"/>
            <a:ext cx="24371" cy="4685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971001"/>
            <a:ext cx="1171769" cy="4900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979366"/>
            <a:ext cx="1114641" cy="48166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556723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578183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565088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5" idx="2"/>
            <a:endCxn id="40" idx="0"/>
          </p:cNvCxnSpPr>
          <p:nvPr/>
        </p:nvCxnSpPr>
        <p:spPr>
          <a:xfrm flipH="1">
            <a:off x="4368050" y="5944688"/>
            <a:ext cx="1844170" cy="2178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43" name="Straight Arrow Connector 42"/>
          <p:cNvCxnSpPr>
            <a:stCxn id="45" idx="2"/>
            <a:endCxn id="40" idx="0"/>
          </p:cNvCxnSpPr>
          <p:nvPr/>
        </p:nvCxnSpPr>
        <p:spPr>
          <a:xfrm>
            <a:off x="3185058" y="5498400"/>
            <a:ext cx="1182992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2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3" grpId="0" animBg="1"/>
      <p:bldP spid="28" grpId="0" animBg="1"/>
      <p:bldP spid="30" grpId="0" animBg="1"/>
      <p:bldP spid="40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/>
              <a:t>Latch</a:t>
            </a:r>
            <a:r>
              <a:rPr lang="en-US" sz="3000" dirty="0" smtClean="0"/>
              <a:t>: node executed just before starting a new loop iteration</a:t>
            </a:r>
          </a:p>
          <a:p>
            <a:pPr lvl="1"/>
            <a:r>
              <a:rPr lang="en-US" sz="3000" b="1" dirty="0" smtClean="0">
                <a:solidFill>
                  <a:srgbClr val="FFFFFF"/>
                </a:solidFill>
              </a:rPr>
              <a:t>Exit node</a:t>
            </a:r>
            <a:r>
              <a:rPr lang="en-US" sz="3000" dirty="0" smtClean="0">
                <a:solidFill>
                  <a:srgbClr val="FFFFFF"/>
                </a:solidFill>
              </a:rPr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18" idx="3"/>
          </p:cNvCxnSpPr>
          <p:nvPr/>
        </p:nvCxnSpPr>
        <p:spPr>
          <a:xfrm flipH="1" flipV="1">
            <a:off x="6999557" y="5724322"/>
            <a:ext cx="1" cy="798736"/>
          </a:xfrm>
          <a:prstGeom prst="curvedConnector3">
            <a:avLst>
              <a:gd name="adj1" fmla="val -2286000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625829"/>
            <a:ext cx="24371" cy="2459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604369"/>
            <a:ext cx="1171769" cy="2674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612734"/>
            <a:ext cx="1114641" cy="2590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1900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21155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198456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18" idx="2"/>
            <a:endCxn id="40" idx="0"/>
          </p:cNvCxnSpPr>
          <p:nvPr/>
        </p:nvCxnSpPr>
        <p:spPr>
          <a:xfrm flipH="1">
            <a:off x="4368050" y="5966148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43" name="Straight Arrow Connector 42"/>
          <p:cNvCxnSpPr>
            <a:stCxn id="45" idx="2"/>
            <a:endCxn id="40" idx="0"/>
          </p:cNvCxnSpPr>
          <p:nvPr/>
        </p:nvCxnSpPr>
        <p:spPr>
          <a:xfrm>
            <a:off x="3185058" y="5498400"/>
            <a:ext cx="1182992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3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/>
              <a:t>Latch</a:t>
            </a:r>
            <a:r>
              <a:rPr lang="en-US" sz="3000" dirty="0" smtClean="0"/>
              <a:t>: node executed just before starting a new loop iteration</a:t>
            </a:r>
          </a:p>
          <a:p>
            <a:pPr lvl="1"/>
            <a:r>
              <a:rPr lang="en-US" sz="3000" b="1" dirty="0" smtClean="0"/>
              <a:t>Exit node</a:t>
            </a:r>
            <a:r>
              <a:rPr lang="en-US" sz="3000" dirty="0" smtClean="0"/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20" idx="2"/>
          </p:cNvCxnSpPr>
          <p:nvPr/>
        </p:nvCxnSpPr>
        <p:spPr>
          <a:xfrm flipV="1">
            <a:off x="6999558" y="6332784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625829"/>
            <a:ext cx="24371" cy="2459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604369"/>
            <a:ext cx="1171769" cy="2674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612734"/>
            <a:ext cx="1114641" cy="2590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1900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21155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198456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18" idx="2"/>
            <a:endCxn id="40" idx="0"/>
          </p:cNvCxnSpPr>
          <p:nvPr/>
        </p:nvCxnSpPr>
        <p:spPr>
          <a:xfrm flipH="1">
            <a:off x="4368050" y="5966148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43" name="Straight Arrow Connector 42"/>
          <p:cNvCxnSpPr>
            <a:stCxn id="45" idx="2"/>
            <a:endCxn id="40" idx="0"/>
          </p:cNvCxnSpPr>
          <p:nvPr/>
        </p:nvCxnSpPr>
        <p:spPr>
          <a:xfrm>
            <a:off x="3185058" y="5498400"/>
            <a:ext cx="1182992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7261455" y="596697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2" name="Curved Connector 21"/>
          <p:cNvCxnSpPr>
            <a:stCxn id="20" idx="0"/>
            <a:endCxn id="18" idx="3"/>
          </p:cNvCxnSpPr>
          <p:nvPr/>
        </p:nvCxnSpPr>
        <p:spPr>
          <a:xfrm rot="16200000" flipV="1">
            <a:off x="7398655" y="5325224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/>
              <a:t>Latch</a:t>
            </a:r>
            <a:r>
              <a:rPr lang="en-US" sz="3000" dirty="0" smtClean="0"/>
              <a:t>: node executed just before starting a new loop iteration</a:t>
            </a:r>
          </a:p>
          <a:p>
            <a:pPr lvl="1"/>
            <a:r>
              <a:rPr lang="en-US" sz="3000" b="1" dirty="0" smtClean="0"/>
              <a:t>Exit node</a:t>
            </a:r>
            <a:r>
              <a:rPr lang="en-US" sz="3000" dirty="0" smtClean="0"/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20" idx="2"/>
          </p:cNvCxnSpPr>
          <p:nvPr/>
        </p:nvCxnSpPr>
        <p:spPr>
          <a:xfrm flipV="1">
            <a:off x="6999558" y="6332784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625829"/>
            <a:ext cx="24371" cy="2459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604369"/>
            <a:ext cx="1171769" cy="2674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612734"/>
            <a:ext cx="1114641" cy="2590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1900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21155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198456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18" idx="2"/>
            <a:endCxn id="40" idx="3"/>
          </p:cNvCxnSpPr>
          <p:nvPr/>
        </p:nvCxnSpPr>
        <p:spPr>
          <a:xfrm flipH="1">
            <a:off x="5079727" y="5966148"/>
            <a:ext cx="1140879" cy="1678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791997" y="5926868"/>
            <a:ext cx="1287730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 node</a:t>
            </a:r>
          </a:p>
        </p:txBody>
      </p:sp>
      <p:cxnSp>
        <p:nvCxnSpPr>
          <p:cNvPr id="43" name="Straight Arrow Connector 42"/>
          <p:cNvCxnSpPr>
            <a:stCxn id="45" idx="2"/>
            <a:endCxn id="24" idx="0"/>
          </p:cNvCxnSpPr>
          <p:nvPr/>
        </p:nvCxnSpPr>
        <p:spPr>
          <a:xfrm>
            <a:off x="2569729" y="5184143"/>
            <a:ext cx="549867" cy="10653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150782" y="4769865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7261455" y="596697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2" name="Curved Connector 21"/>
          <p:cNvCxnSpPr>
            <a:stCxn id="20" idx="0"/>
            <a:endCxn id="18" idx="3"/>
          </p:cNvCxnSpPr>
          <p:nvPr/>
        </p:nvCxnSpPr>
        <p:spPr>
          <a:xfrm rot="16200000" flipV="1">
            <a:off x="7398655" y="5325224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2700649" y="62494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31" name="Straight Arrow Connector 30"/>
          <p:cNvCxnSpPr>
            <a:stCxn id="40" idx="1"/>
            <a:endCxn id="24" idx="0"/>
          </p:cNvCxnSpPr>
          <p:nvPr/>
        </p:nvCxnSpPr>
        <p:spPr>
          <a:xfrm flipH="1">
            <a:off x="3119596" y="6134007"/>
            <a:ext cx="672401" cy="1154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(Critical edges)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critical edge</a:t>
            </a:r>
            <a:r>
              <a:rPr lang="en-US" dirty="0"/>
              <a:t> is an edge which is neither the only edge leaving its source block, nor the only edge entering its destination block.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edges must be </a:t>
            </a:r>
            <a:r>
              <a:rPr lang="en-US" i="1" dirty="0"/>
              <a:t>split</a:t>
            </a:r>
            <a:r>
              <a:rPr lang="en-US" dirty="0"/>
              <a:t>: a new block must be created in the middle of the edge, in order to insert computations on the edge without affecting any other edges.</a:t>
            </a:r>
          </a:p>
        </p:txBody>
      </p:sp>
      <p:cxnSp>
        <p:nvCxnSpPr>
          <p:cNvPr id="4" name="Straight Arrow Connector 3"/>
          <p:cNvCxnSpPr>
            <a:stCxn id="7" idx="2"/>
          </p:cNvCxnSpPr>
          <p:nvPr/>
        </p:nvCxnSpPr>
        <p:spPr>
          <a:xfrm flipH="1">
            <a:off x="4786996" y="5567775"/>
            <a:ext cx="1179610" cy="59478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nA</a:t>
            </a:r>
            <a:endParaRPr lang="en-US" dirty="0" smtClean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7655" y="5084122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nB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185058" y="5498400"/>
            <a:ext cx="764045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966606" y="5567775"/>
            <a:ext cx="1371172" cy="59478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7042258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03509" y="5717822"/>
            <a:ext cx="676395" cy="27716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05301" y="4840659"/>
            <a:ext cx="2139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(</a:t>
            </a:r>
            <a:r>
              <a:rPr lang="mr-IN" dirty="0" smtClean="0"/>
              <a:t>…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while (</a:t>
            </a:r>
            <a:r>
              <a:rPr lang="mr-IN" dirty="0" smtClean="0"/>
              <a:t>…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A()</a:t>
            </a:r>
            <a:endParaRPr lang="en-US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9303865" y="5422496"/>
            <a:ext cx="874885" cy="86723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06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/>
          </a:bodyPr>
          <a:lstStyle/>
          <a:p>
            <a:r>
              <a:rPr lang="en-US" dirty="0" smtClean="0"/>
              <a:t>Pre</a:t>
            </a:r>
            <a:r>
              <a:rPr lang="en-US" dirty="0"/>
              <a:t>-</a:t>
            </a:r>
            <a:r>
              <a:rPr lang="en-US" dirty="0" smtClean="0"/>
              <a:t>header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</a:t>
            </a:r>
            <a:r>
              <a:rPr lang="en-US" dirty="0" err="1" smtClean="0">
                <a:latin typeface="+mj-lt"/>
              </a:rPr>
              <a:t>Loop:getLoopPreheader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smtClean="0"/>
              <a:t>Header       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::Loop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getHeader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smtClean="0"/>
              <a:t>Latch           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::Loop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getLoopLatch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smtClean="0"/>
              <a:t>Exit              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::Loop</a:t>
            </a:r>
            <a:r>
              <a:rPr lang="en-US" dirty="0">
                <a:latin typeface="+mj-lt"/>
              </a:rPr>
              <a:t>::</a:t>
            </a:r>
            <a:r>
              <a:rPr lang="en-US" dirty="0" err="1" smtClean="0">
                <a:latin typeface="+mj-lt"/>
              </a:rPr>
              <a:t>getExitBlocks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20" idx="2"/>
          </p:cNvCxnSpPr>
          <p:nvPr/>
        </p:nvCxnSpPr>
        <p:spPr>
          <a:xfrm flipV="1">
            <a:off x="6999558" y="6332784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40" idx="3"/>
          </p:cNvCxnSpPr>
          <p:nvPr/>
        </p:nvCxnSpPr>
        <p:spPr>
          <a:xfrm flipH="1">
            <a:off x="5079727" y="5966148"/>
            <a:ext cx="1140879" cy="1678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791997" y="5926868"/>
            <a:ext cx="1287730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 node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7261455" y="596697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2" name="Curved Connector 21"/>
          <p:cNvCxnSpPr>
            <a:stCxn id="20" idx="0"/>
            <a:endCxn id="18" idx="3"/>
          </p:cNvCxnSpPr>
          <p:nvPr/>
        </p:nvCxnSpPr>
        <p:spPr>
          <a:xfrm rot="16200000" flipV="1">
            <a:off x="7398655" y="5325224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7893" y="4176997"/>
            <a:ext cx="6811204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-loop-simplify </a:t>
            </a:r>
            <a:r>
              <a:rPr lang="en-US" sz="2800" dirty="0" err="1" smtClean="0">
                <a:latin typeface="+mj-lt"/>
              </a:rPr>
              <a:t>bitcode.bc</a:t>
            </a:r>
            <a:r>
              <a:rPr lang="en-US" sz="2800" dirty="0" smtClean="0">
                <a:latin typeface="+mj-lt"/>
              </a:rPr>
              <a:t> -o </a:t>
            </a:r>
            <a:r>
              <a:rPr lang="en-US" sz="2800" dirty="0" err="1" smtClean="0">
                <a:latin typeface="+mj-lt"/>
              </a:rPr>
              <a:t>normalized.bc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2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Loop representation can be further normalized:</a:t>
            </a:r>
          </a:p>
          <a:p>
            <a:pPr lvl="1"/>
            <a:r>
              <a:rPr lang="en-US" sz="2800" i="1" dirty="0"/>
              <a:t>loop-simplify</a:t>
            </a:r>
            <a:r>
              <a:rPr lang="en-US" sz="2800" dirty="0"/>
              <a:t> normalize the shape of the loop</a:t>
            </a:r>
          </a:p>
          <a:p>
            <a:pPr lvl="1"/>
            <a:r>
              <a:rPr lang="en-US" sz="2800" dirty="0" smtClean="0"/>
              <a:t>What about definitions in a loop?</a:t>
            </a:r>
            <a:endParaRPr lang="en-US" sz="2800" dirty="0"/>
          </a:p>
          <a:p>
            <a:r>
              <a:rPr lang="en-US" sz="3200" dirty="0" smtClean="0"/>
              <a:t>Problem: updating code in loop might require</a:t>
            </a:r>
            <a:br>
              <a:rPr lang="en-US" sz="3200" dirty="0" smtClean="0"/>
            </a:br>
            <a:r>
              <a:rPr lang="en-US" sz="3200" dirty="0" smtClean="0"/>
              <a:t>to update code outside loops for keeping SSA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Loop-closed SSA form: no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is used outside of the loop in that it is defined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Keeping SSA form is expensive with loops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+mj-lt"/>
              </a:rPr>
              <a:t>lcssa</a:t>
            </a:r>
            <a:r>
              <a:rPr lang="en-US" dirty="0" smtClean="0">
                <a:solidFill>
                  <a:schemeClr val="bg1"/>
                </a:solidFill>
              </a:rPr>
              <a:t> insert phi instruction at loop boundaries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variables defined in a loop body and used outside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Isolation between optimization performed in and out the loop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Faster keeping the SSA form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Propagation of code changes outside the loop blocked by phi instructions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Loops</a:t>
            </a:r>
          </a:p>
          <a:p>
            <a:pPr marL="0" indent="0">
              <a:buNone/>
            </a:pPr>
            <a:endParaRPr lang="en-US" sz="360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Identify loops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normalization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pass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222" y="2055834"/>
            <a:ext cx="1222285" cy="14773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5162" y="2054474"/>
            <a:ext cx="1222285" cy="2585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9618" y="2053114"/>
            <a:ext cx="1222285" cy="2585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d2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2699" y="2051753"/>
            <a:ext cx="1547118" cy="2862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d2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</a:p>
          <a:p>
            <a:r>
              <a:rPr lang="is-IS" dirty="0"/>
              <a:t> </a:t>
            </a:r>
            <a:r>
              <a:rPr lang="is-IS" dirty="0" smtClean="0"/>
              <a:t>  d3=phi(d,d2)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</a:p>
          <a:p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78874" y="2050395"/>
            <a:ext cx="1547118" cy="2862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d2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</a:p>
          <a:p>
            <a:r>
              <a:rPr lang="is-IS" dirty="0"/>
              <a:t> </a:t>
            </a:r>
            <a:r>
              <a:rPr lang="is-IS" dirty="0" smtClean="0"/>
              <a:t>  d3=phi(d,d2)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</a:p>
          <a:p>
            <a:r>
              <a:rPr lang="is-IS" dirty="0" smtClean="0"/>
              <a:t>... = d3 op ...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361443" y="2551284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438821" y="2521449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538980" y="2485919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969460" y="2473169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79327" y="4567251"/>
            <a:ext cx="1999015" cy="221529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Changes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to code outside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our loop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Loop representation can be further normalized:</a:t>
            </a:r>
          </a:p>
          <a:p>
            <a:pPr lvl="1"/>
            <a:r>
              <a:rPr lang="en-US" sz="2800" i="1" dirty="0"/>
              <a:t>loop-simplify</a:t>
            </a:r>
            <a:r>
              <a:rPr lang="en-US" sz="2800" dirty="0"/>
              <a:t> normalize the shape of the loop</a:t>
            </a:r>
          </a:p>
          <a:p>
            <a:pPr lvl="1"/>
            <a:r>
              <a:rPr lang="en-US" sz="2800" dirty="0" smtClean="0"/>
              <a:t>What about definitions in a loop?</a:t>
            </a:r>
            <a:endParaRPr lang="en-US" sz="2800" dirty="0"/>
          </a:p>
          <a:p>
            <a:r>
              <a:rPr lang="en-US" sz="3200" dirty="0" smtClean="0"/>
              <a:t>Problem: updating code in loop might require</a:t>
            </a:r>
            <a:br>
              <a:rPr lang="en-US" sz="3200" dirty="0" smtClean="0"/>
            </a:br>
            <a:r>
              <a:rPr lang="en-US" sz="3200" dirty="0" smtClean="0"/>
              <a:t>to update code outside loops for keeping SSA</a:t>
            </a:r>
          </a:p>
          <a:p>
            <a:pPr lvl="1"/>
            <a:r>
              <a:rPr lang="en-US" dirty="0" smtClean="0"/>
              <a:t>Keeping SSA form is expensive with loops</a:t>
            </a:r>
          </a:p>
          <a:p>
            <a:pPr lvl="1"/>
            <a:r>
              <a:rPr lang="en-US" dirty="0"/>
              <a:t>Loop-closed SSA form: no </a:t>
            </a:r>
            <a:r>
              <a:rPr lang="en-US" dirty="0" err="1"/>
              <a:t>var</a:t>
            </a:r>
            <a:r>
              <a:rPr lang="en-US" dirty="0"/>
              <a:t> is used outside of the loop in that it is </a:t>
            </a:r>
            <a:r>
              <a:rPr lang="en-US" dirty="0" smtClean="0"/>
              <a:t>defined</a:t>
            </a:r>
          </a:p>
          <a:p>
            <a:pPr lvl="1"/>
            <a:r>
              <a:rPr lang="en-US" dirty="0" err="1" smtClean="0">
                <a:latin typeface="+mj-lt"/>
              </a:rPr>
              <a:t>lcssa</a:t>
            </a:r>
            <a:r>
              <a:rPr lang="en-US" dirty="0" smtClean="0"/>
              <a:t> insert phi instruction at loop boundaries</a:t>
            </a:r>
            <a:br>
              <a:rPr lang="en-US" dirty="0" smtClean="0"/>
            </a:br>
            <a:r>
              <a:rPr lang="en-US" dirty="0" smtClean="0"/>
              <a:t>for variables defined in a loop body and used outside</a:t>
            </a:r>
          </a:p>
          <a:p>
            <a:pPr lvl="1"/>
            <a:r>
              <a:rPr lang="en-US" dirty="0" smtClean="0"/>
              <a:t>Isolation between optimization performed in and out the loop</a:t>
            </a:r>
          </a:p>
          <a:p>
            <a:pPr lvl="1"/>
            <a:r>
              <a:rPr lang="en-US" dirty="0" smtClean="0"/>
              <a:t>Faster keeping the SSA form</a:t>
            </a:r>
          </a:p>
          <a:p>
            <a:pPr lvl="2"/>
            <a:r>
              <a:rPr lang="en-US" sz="2400" dirty="0" smtClean="0"/>
              <a:t>Propagation of code changes outside the loop blocked by phi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Loop-closed SSA form </a:t>
            </a:r>
            <a:r>
              <a:rPr lang="en-US" dirty="0" smtClean="0"/>
              <a:t>in LLVM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317" y="1878897"/>
            <a:ext cx="5802715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-</a:t>
            </a:r>
            <a:r>
              <a:rPr lang="en-US" sz="2800" dirty="0" err="1" smtClean="0">
                <a:latin typeface="+mj-lt"/>
              </a:rPr>
              <a:t>lcssa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bitcode.bc</a:t>
            </a:r>
            <a:r>
              <a:rPr lang="en-US" sz="2800" dirty="0" smtClean="0">
                <a:latin typeface="+mj-lt"/>
              </a:rPr>
              <a:t> -o </a:t>
            </a:r>
            <a:r>
              <a:rPr lang="en-US" sz="2800" dirty="0" err="1" smtClean="0">
                <a:latin typeface="+mj-lt"/>
              </a:rPr>
              <a:t>transformed.bc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590" y="2846931"/>
            <a:ext cx="3784209" cy="46166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llvm</a:t>
            </a:r>
            <a:r>
              <a:rPr lang="en-US" sz="2400" dirty="0"/>
              <a:t>::Loop:</a:t>
            </a:r>
            <a:r>
              <a:rPr lang="en-US" sz="2400" dirty="0" smtClean="0"/>
              <a:t>:</a:t>
            </a:r>
            <a:r>
              <a:rPr lang="en-US" sz="2400" dirty="0" err="1" smtClean="0"/>
              <a:t>isLCSSAForm</a:t>
            </a:r>
            <a:r>
              <a:rPr lang="en-US" sz="2400" dirty="0" smtClean="0"/>
              <a:t>(DT)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2305" y="3916200"/>
            <a:ext cx="1947619" cy="46166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formLCSSA</a:t>
            </a:r>
            <a:r>
              <a:rPr lang="en-US" sz="2400" dirty="0" smtClean="0"/>
              <a:t>(</a:t>
            </a:r>
            <a:r>
              <a:rPr lang="is-IS" sz="2400" dirty="0" smtClean="0"/>
              <a:t>…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0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Last loop-related normalization: </a:t>
            </a:r>
            <a:br>
              <a:rPr lang="en-US" sz="3200" dirty="0" smtClean="0"/>
            </a:br>
            <a:r>
              <a:rPr lang="en-US" sz="3200" dirty="0" smtClean="0"/>
              <a:t>Induction variable normalization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3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Coding time</a:t>
            </a:r>
            <a:endParaRPr lang="en-US" sz="4000" b="1" dirty="0"/>
          </a:p>
        </p:txBody>
      </p:sp>
      <p:pic>
        <p:nvPicPr>
          <p:cNvPr id="4" name="Picture 3" descr="cod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73" y="2641330"/>
            <a:ext cx="5654245" cy="31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optimized code to program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91380" y="1793883"/>
            <a:ext cx="1440127" cy="14403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56665" y="1776060"/>
            <a:ext cx="1091346" cy="5153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54074" y="1505814"/>
            <a:ext cx="4032360" cy="1715317"/>
          </a:xfrm>
          <a:prstGeom prst="rightArrow">
            <a:avLst>
              <a:gd name="adj1" fmla="val 50000"/>
              <a:gd name="adj2" fmla="val 37025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Code transformation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090" y="3194944"/>
            <a:ext cx="180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seconds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99558" y="2260542"/>
            <a:ext cx="148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second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042664" y="1671308"/>
            <a:ext cx="1719766" cy="4613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4740" y="3595021"/>
            <a:ext cx="8174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much did we optimize the overall program?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Coverage of optimized code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10% coverage: Speedup=~1.10x (100-&gt;91 seconds)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20% coverage: Speedup=~1.22x (100-&gt;82 seconds)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90% coverage: Speedup=~5.26x (100-&gt;19 seconds)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4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90% of time is spent in 10% of code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2663" y="1671308"/>
            <a:ext cx="10151065" cy="42341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83999" y="3840189"/>
            <a:ext cx="2025589" cy="104388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Hot code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69458" y="3764645"/>
            <a:ext cx="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4765" y="2987368"/>
            <a:ext cx="29504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Cold code</a:t>
            </a:r>
            <a:endParaRPr lang="en-US" sz="3200" b="1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75632"/>
            <a:ext cx="12083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Identify hot code to succeed!!!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findi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356" y="1837288"/>
            <a:ext cx="1917426" cy="19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Loops </a:t>
            </a:r>
            <a:r>
              <a:rPr lang="is-IS" sz="3600" dirty="0" smtClean="0"/>
              <a:t>…</a:t>
            </a:r>
          </a:p>
          <a:p>
            <a:pPr marL="0" indent="0">
              <a:buNone/>
            </a:pPr>
            <a:r>
              <a:rPr lang="is-IS" sz="3600" dirty="0" smtClean="0"/>
              <a:t> ... </a:t>
            </a:r>
            <a:r>
              <a:rPr lang="en-US" sz="3600" dirty="0"/>
              <a:t>b</a:t>
            </a:r>
            <a:r>
              <a:rPr lang="is-IS" sz="3600" dirty="0" smtClean="0"/>
              <a:t>ut where are they?</a:t>
            </a:r>
          </a:p>
          <a:p>
            <a:pPr marL="0" indent="0">
              <a:buNone/>
            </a:pPr>
            <a:r>
              <a:rPr lang="is-IS" sz="3600" dirty="0"/>
              <a:t> </a:t>
            </a:r>
            <a:r>
              <a:rPr lang="is-IS" sz="3600" dirty="0" smtClean="0"/>
              <a:t>... </a:t>
            </a:r>
            <a:r>
              <a:rPr lang="en-US" sz="3600" dirty="0" smtClean="0"/>
              <a:t>H</a:t>
            </a:r>
            <a:r>
              <a:rPr lang="is-IS" sz="3600" dirty="0" smtClean="0"/>
              <a:t>ow can we find them?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94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213" y="3894483"/>
            <a:ext cx="3377450" cy="2390653"/>
          </a:xfrm>
          <a:ln w="28575" cmpd="sng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while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is-I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  i++;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7508" y="1820896"/>
            <a:ext cx="3355971" cy="163592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for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is-I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62206" y="1851813"/>
            <a:ext cx="2722845" cy="27310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o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  i++;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} while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99601" y="1847086"/>
            <a:ext cx="2635906" cy="1662116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S={0,1,</a:t>
            </a:r>
            <a:r>
              <a:rPr lang="is-IS" dirty="0" smtClean="0">
                <a:latin typeface="+mj-lt"/>
              </a:rPr>
              <a:t>…,10}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foreach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in 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>
                <a:latin typeface="+mj-lt"/>
              </a:rPr>
              <a:t>}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0254" y="5368555"/>
            <a:ext cx="6127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there a LLVM IR instruction “for”?</a:t>
            </a:r>
          </a:p>
          <a:p>
            <a:r>
              <a:rPr lang="en-US" sz="2800" dirty="0" smtClean="0"/>
              <a:t>There is no IR instruction for “loop”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4" grpId="1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1" y="88686"/>
            <a:ext cx="7855248" cy="6769314"/>
          </a:xfrm>
          <a:prstGeom prst="rect">
            <a:avLst/>
          </a:prstGeom>
        </p:spPr>
      </p:pic>
      <p:pic>
        <p:nvPicPr>
          <p:cNvPr id="11" name="Picture 10" descr="Loops_in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9" y="378302"/>
            <a:ext cx="5385686" cy="323624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134010" y="1335592"/>
            <a:ext cx="589143" cy="32735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356133" y="924948"/>
            <a:ext cx="2060161" cy="25351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723153" y="1051706"/>
            <a:ext cx="6632980" cy="447561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968199" y="1327572"/>
            <a:ext cx="1042327" cy="34348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134217" y="2267138"/>
            <a:ext cx="2456204" cy="68728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4010526" y="1499313"/>
            <a:ext cx="5123691" cy="111146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251158" y="1306184"/>
            <a:ext cx="593558" cy="343482"/>
          </a:xfrm>
          <a:prstGeom prst="roundRect">
            <a:avLst/>
          </a:prstGeom>
          <a:noFill/>
          <a:ln w="38100" cmpd="sng">
            <a:solidFill>
              <a:srgbClr val="26F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642301" y="5654842"/>
            <a:ext cx="2456204" cy="681790"/>
          </a:xfrm>
          <a:prstGeom prst="roundRect">
            <a:avLst/>
          </a:prstGeom>
          <a:noFill/>
          <a:ln w="38100" cmpd="sng">
            <a:solidFill>
              <a:srgbClr val="26F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/>
        </p:nvCxnSpPr>
        <p:spPr>
          <a:xfrm>
            <a:off x="4547937" y="1649666"/>
            <a:ext cx="3094364" cy="4346071"/>
          </a:xfrm>
          <a:prstGeom prst="straightConnector1">
            <a:avLst/>
          </a:prstGeom>
          <a:ln w="28575" cmpd="sng">
            <a:solidFill>
              <a:srgbClr val="26F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016410" y="1697789"/>
            <a:ext cx="3970011" cy="280737"/>
          </a:xfrm>
          <a:prstGeom prst="round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59158" y="4109452"/>
            <a:ext cx="5253789" cy="462548"/>
          </a:xfrm>
          <a:prstGeom prst="round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3001416" y="1978526"/>
            <a:ext cx="1757742" cy="2362200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947" y="4857887"/>
            <a:ext cx="6127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Target optimization: </a:t>
            </a:r>
            <a:br>
              <a:rPr lang="en-US" sz="2800" dirty="0" smtClean="0"/>
            </a:br>
            <a:r>
              <a:rPr lang="en-US" sz="2800" dirty="0" smtClean="0"/>
              <a:t>we need to identify loops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There is no IR instruction for “loop”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 to identify an IR loop?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8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3" grpId="0" animBg="1"/>
      <p:bldP spid="24" grpId="0" animBg="1"/>
      <p:bldP spid="29" grpId="0" animBg="1"/>
      <p:bldP spid="30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15008</TotalTime>
  <Words>1334</Words>
  <Application>Microsoft Macintosh PowerPoint</Application>
  <PresentationFormat>Widescreen</PresentationFormat>
  <Paragraphs>441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Mangal</vt:lpstr>
      <vt:lpstr>Arial</vt:lpstr>
      <vt:lpstr>Office Theme</vt:lpstr>
      <vt:lpstr>                          Loops</vt:lpstr>
      <vt:lpstr>… points …</vt:lpstr>
      <vt:lpstr>PowerPoint Presentation</vt:lpstr>
      <vt:lpstr>Outline</vt:lpstr>
      <vt:lpstr>Impact of optimized code to program</vt:lpstr>
      <vt:lpstr>90% of time is spent in 10% of code</vt:lpstr>
      <vt:lpstr>PowerPoint Presentation</vt:lpstr>
      <vt:lpstr>Loops in source code</vt:lpstr>
      <vt:lpstr>PowerPoint Presentation</vt:lpstr>
      <vt:lpstr>Loops in IR</vt:lpstr>
      <vt:lpstr>Outline</vt:lpstr>
      <vt:lpstr>Natural loops in CFG</vt:lpstr>
      <vt:lpstr>Identify natural loops</vt:lpstr>
      <vt:lpstr>Immediate dominators</vt:lpstr>
      <vt:lpstr>Finding back-edges</vt:lpstr>
      <vt:lpstr>Spanning tree of a graph</vt:lpstr>
      <vt:lpstr>Depth-first spanning tree of a graph</vt:lpstr>
      <vt:lpstr>Finding back-edges</vt:lpstr>
      <vt:lpstr>Finding natural loops</vt:lpstr>
      <vt:lpstr>Natural loop example</vt:lpstr>
      <vt:lpstr>Identify inner loops</vt:lpstr>
      <vt:lpstr>Loop nesting tree</vt:lpstr>
      <vt:lpstr>Loop nesting forest</vt:lpstr>
      <vt:lpstr>Loops in LLVM</vt:lpstr>
      <vt:lpstr>Loops in LLVM: sub-loops</vt:lpstr>
      <vt:lpstr>Defining loops in graphic-theoretic terms  </vt:lpstr>
      <vt:lpstr>Outline</vt:lpstr>
      <vt:lpstr>PowerPoint Presentation</vt:lpstr>
      <vt:lpstr>PowerPoint Presentation</vt:lpstr>
      <vt:lpstr>First normalization: adding a pre-header</vt:lpstr>
      <vt:lpstr>Common loop normalization</vt:lpstr>
      <vt:lpstr>Common loop normalization</vt:lpstr>
      <vt:lpstr>Loop normalization in LLVM</vt:lpstr>
      <vt:lpstr>Loop normalization in LLVM</vt:lpstr>
      <vt:lpstr>Loop normalization in LLVM</vt:lpstr>
      <vt:lpstr>Loop normalization in LLVM</vt:lpstr>
      <vt:lpstr>(Critical edges)</vt:lpstr>
      <vt:lpstr>Loop normalization in LLVM</vt:lpstr>
      <vt:lpstr>Further normalizations in LLVM</vt:lpstr>
      <vt:lpstr>Loop pass example</vt:lpstr>
      <vt:lpstr>Further normalizations in LLVM</vt:lpstr>
      <vt:lpstr>Loop-closed SSA form in LLVM</vt:lpstr>
      <vt:lpstr>Further normalizations in LLVM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1535</cp:revision>
  <dcterms:created xsi:type="dcterms:W3CDTF">2015-09-25T19:17:27Z</dcterms:created>
  <dcterms:modified xsi:type="dcterms:W3CDTF">2016-11-10T22:05:53Z</dcterms:modified>
</cp:coreProperties>
</file>