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75" r:id="rId4"/>
    <p:sldId id="260" r:id="rId5"/>
    <p:sldId id="261" r:id="rId6"/>
    <p:sldId id="276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77" r:id="rId17"/>
    <p:sldId id="278" r:id="rId18"/>
    <p:sldId id="280" r:id="rId19"/>
    <p:sldId id="281" r:id="rId20"/>
    <p:sldId id="269" r:id="rId21"/>
    <p:sldId id="270" r:id="rId22"/>
    <p:sldId id="283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90" y="4352348"/>
            <a:ext cx="11967109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SSA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Single Assignment (SSA)</a:t>
            </a:r>
            <a:endParaRPr lang="en-US" dirty="0"/>
          </a:p>
        </p:txBody>
      </p:sp>
      <p:pic>
        <p:nvPicPr>
          <p:cNvPr id="4" name="Content Placeholder 3" descr="Screen Shot 2015-10-13 at 10.13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8" r="-7448"/>
          <a:stretch>
            <a:fillRect/>
          </a:stretch>
        </p:blipFill>
        <p:spPr>
          <a:xfrm>
            <a:off x="2977733" y="2927685"/>
            <a:ext cx="7826690" cy="3930315"/>
          </a:xfrm>
        </p:spPr>
      </p:pic>
      <p:sp>
        <p:nvSpPr>
          <p:cNvPr id="7" name="TextBox 6"/>
          <p:cNvSpPr txBox="1"/>
          <p:nvPr/>
        </p:nvSpPr>
        <p:spPr>
          <a:xfrm>
            <a:off x="935790" y="1577474"/>
            <a:ext cx="7045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</a:t>
            </a:r>
            <a:r>
              <a:rPr lang="en-US" sz="3200" b="1" dirty="0"/>
              <a:t>SSA edges </a:t>
            </a:r>
            <a:r>
              <a:rPr lang="en-US" sz="3200" dirty="0"/>
              <a:t>from definitions to </a:t>
            </a:r>
            <a:r>
              <a:rPr lang="en-US" sz="3200" dirty="0" smtClean="0"/>
              <a:t>uses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intervening statements define variable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Safe </a:t>
            </a:r>
            <a:r>
              <a:rPr lang="en-US" sz="2400" dirty="0"/>
              <a:t>to propagate facts about x only along SSA edges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9038" y="3267761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our pass </a:t>
            </a:r>
            <a:r>
              <a:rPr lang="en-US" sz="2800" dirty="0" err="1" smtClean="0"/>
              <a:t>llvm</a:t>
            </a:r>
            <a:r>
              <a:rPr lang="en-US" sz="2800" dirty="0" smtClean="0"/>
              <a:t>/4</a:t>
            </a:r>
          </a:p>
          <a:p>
            <a:r>
              <a:rPr lang="en-US" sz="2800" dirty="0" smtClean="0">
                <a:latin typeface="+mj-lt"/>
              </a:rPr>
              <a:t>call-&gt;uses()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89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join nodes in the CFG?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3751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Φ</a:t>
            </a:r>
            <a:r>
              <a:rPr lang="en-US" dirty="0"/>
              <a:t> </a:t>
            </a:r>
            <a:r>
              <a:rPr lang="en-US" dirty="0" smtClean="0"/>
              <a:t>functions </a:t>
            </a:r>
            <a:r>
              <a:rPr lang="en-US" dirty="0"/>
              <a:t>to model </a:t>
            </a:r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argument for each incoming branch </a:t>
            </a:r>
          </a:p>
          <a:p>
            <a:r>
              <a:rPr lang="en-US" dirty="0" smtClean="0"/>
              <a:t>Operationally</a:t>
            </a:r>
          </a:p>
          <a:p>
            <a:pPr lvl="1"/>
            <a:r>
              <a:rPr lang="en-US" dirty="0" smtClean="0"/>
              <a:t>selects </a:t>
            </a:r>
            <a:r>
              <a:rPr lang="en-US" dirty="0"/>
              <a:t>one of the arguments based on how control flow reach this node </a:t>
            </a:r>
          </a:p>
          <a:p>
            <a:r>
              <a:rPr lang="en-US" dirty="0" smtClean="0"/>
              <a:t>The backend needs to </a:t>
            </a:r>
            <a:r>
              <a:rPr lang="en-US" dirty="0"/>
              <a:t>eliminate </a:t>
            </a:r>
            <a:r>
              <a:rPr lang="en-US" dirty="0" err="1"/>
              <a:t>Φ</a:t>
            </a:r>
            <a:r>
              <a:rPr lang="en-US" dirty="0"/>
              <a:t> nodes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3705" y="5492430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1511975" y="5011167"/>
            <a:ext cx="703180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60525" y="4388199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6398" y="4366809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flipH="1">
            <a:off x="2215155" y="4989777"/>
            <a:ext cx="772693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2451" y="6166969"/>
            <a:ext cx="15107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SSA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72127" y="5492846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b3=</a:t>
            </a:r>
            <a:r>
              <a:rPr lang="en-US" dirty="0" err="1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(b1, b2)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8539628" y="5011583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965444" y="4388615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41317" y="4367225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5" idx="0"/>
          </p:cNvCxnSpPr>
          <p:nvPr/>
        </p:nvCxnSpPr>
        <p:spPr>
          <a:xfrm flipH="1">
            <a:off x="9321022" y="4990193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47527" y="6126543"/>
            <a:ext cx="7992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SSA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26442" y="5499302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(?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Arrow Connector 21"/>
          <p:cNvCxnSpPr>
            <a:stCxn id="23" idx="2"/>
            <a:endCxn id="21" idx="0"/>
          </p:cNvCxnSpPr>
          <p:nvPr/>
        </p:nvCxnSpPr>
        <p:spPr>
          <a:xfrm>
            <a:off x="4617708" y="5018039"/>
            <a:ext cx="66018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023262" y="4395071"/>
            <a:ext cx="118889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99135" y="4373681"/>
            <a:ext cx="1194646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1" idx="0"/>
          </p:cNvCxnSpPr>
          <p:nvPr/>
        </p:nvCxnSpPr>
        <p:spPr>
          <a:xfrm flipH="1">
            <a:off x="5277892" y="4996649"/>
            <a:ext cx="818566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3214" y="6147382"/>
            <a:ext cx="2159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Still not SSA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4" grpId="0"/>
      <p:bldP spid="15" grpId="0" animBg="1"/>
      <p:bldP spid="17" grpId="0" animBg="1"/>
      <p:bldP spid="18" grpId="0" animBg="1"/>
      <p:bldP spid="20" grpId="0"/>
      <p:bldP spid="21" grpId="0" animBg="1"/>
      <p:bldP spid="23" grpId="0" animBg="1"/>
      <p:bldP spid="24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dirty="0" err="1" smtClean="0"/>
              <a:t>Φ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idea: </a:t>
            </a:r>
            <a:r>
              <a:rPr lang="en-US" dirty="0" err="1" smtClean="0"/>
              <a:t>Φ</a:t>
            </a:r>
            <a:r>
              <a:rPr lang="en-US" dirty="0" smtClean="0"/>
              <a:t> </a:t>
            </a:r>
            <a:r>
              <a:rPr lang="en-US" dirty="0"/>
              <a:t>represents facts that value of join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</a:t>
            </a:r>
            <a:r>
              <a:rPr lang="en-US" dirty="0"/>
              <a:t>come from different </a:t>
            </a:r>
            <a:r>
              <a:rPr lang="en-US" dirty="0" smtClean="0"/>
              <a:t>paths</a:t>
            </a:r>
          </a:p>
          <a:p>
            <a:pPr lvl="1"/>
            <a:r>
              <a:rPr lang="en-US" dirty="0"/>
              <a:t>So just set along each possible path </a:t>
            </a:r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79917" y="5082721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b3=</a:t>
            </a:r>
            <a:r>
              <a:rPr lang="en-US" dirty="0" err="1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(b1, b2)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1647418" y="4601458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73234" y="3978490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9107" y="3957100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5" idx="0"/>
          </p:cNvCxnSpPr>
          <p:nvPr/>
        </p:nvCxnSpPr>
        <p:spPr>
          <a:xfrm flipH="1">
            <a:off x="2428812" y="4580068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255579" y="5089168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Arrow Connector 21"/>
          <p:cNvCxnSpPr>
            <a:stCxn id="23" idx="2"/>
            <a:endCxn id="21" idx="0"/>
          </p:cNvCxnSpPr>
          <p:nvPr/>
        </p:nvCxnSpPr>
        <p:spPr>
          <a:xfrm>
            <a:off x="8323080" y="4607905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748896" y="3984937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3 = 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24769" y="3963547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3 = 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1" idx="0"/>
          </p:cNvCxnSpPr>
          <p:nvPr/>
        </p:nvCxnSpPr>
        <p:spPr>
          <a:xfrm flipH="1">
            <a:off x="9104474" y="4586515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424764" y="4556836"/>
            <a:ext cx="2553800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70174" y="5981753"/>
            <a:ext cx="15107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SSA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dirty="0" err="1" smtClean="0"/>
              <a:t>Φ</a:t>
            </a:r>
            <a:r>
              <a:rPr lang="en-US" dirty="0" smtClean="0"/>
              <a:t> in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performed at </a:t>
            </a:r>
            <a:r>
              <a:rPr lang="en-US" dirty="0" err="1"/>
              <a:t>Φ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may not be useful </a:t>
            </a:r>
          </a:p>
          <a:p>
            <a:r>
              <a:rPr lang="en-US" dirty="0" smtClean="0"/>
              <a:t>Joined </a:t>
            </a:r>
            <a:r>
              <a:rPr lang="en-US" dirty="0"/>
              <a:t>value may not be used later in the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So why leave it in?)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dead code elimination to kill useless </a:t>
            </a:r>
            <a:r>
              <a:rPr lang="en-US" dirty="0" err="1"/>
              <a:t>Φs</a:t>
            </a:r>
            <a:r>
              <a:rPr lang="en-US" dirty="0"/>
              <a:t> </a:t>
            </a:r>
          </a:p>
          <a:p>
            <a:r>
              <a:rPr lang="en-US" dirty="0" smtClean="0"/>
              <a:t>Subsequent </a:t>
            </a:r>
            <a:r>
              <a:rPr lang="en-US" dirty="0"/>
              <a:t>register allocation will map </a:t>
            </a:r>
            <a:r>
              <a:rPr lang="en-US" dirty="0" smtClean="0"/>
              <a:t>the variables</a:t>
            </a:r>
            <a:br>
              <a:rPr lang="en-US" dirty="0" smtClean="0"/>
            </a:br>
            <a:r>
              <a:rPr lang="en-US" dirty="0" smtClean="0"/>
              <a:t>onto </a:t>
            </a:r>
            <a:r>
              <a:rPr lang="en-US" dirty="0"/>
              <a:t>the actual set of machine register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efficiency in practice</a:t>
            </a:r>
            <a:endParaRPr lang="en-US" dirty="0"/>
          </a:p>
        </p:txBody>
      </p:sp>
      <p:pic>
        <p:nvPicPr>
          <p:cNvPr id="4" name="Picture 3" descr="Screen Shot 2015-10-13 at 10.3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9" y="1655799"/>
            <a:ext cx="9232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3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Unrelated uses of the same variable in source code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become different variables in the SSA form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Use—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chain are greatly simplified</a:t>
            </a:r>
          </a:p>
          <a:p>
            <a:r>
              <a:rPr lang="en-US" b="1" dirty="0" smtClean="0"/>
              <a:t>Data-flow analysis are simplified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 analysis (e.g., data flow analysis) can be designed to run faster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744" y="2824114"/>
            <a:ext cx="94404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rint(v);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42;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print(v);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52219" y="2978355"/>
            <a:ext cx="2265828" cy="891845"/>
          </a:xfrm>
          <a:prstGeom prst="righ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To SSA IR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7482" y="2824114"/>
            <a:ext cx="136377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v1 = 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 print(v1)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v2 = 42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 print(v2)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9930" y="2900820"/>
            <a:ext cx="181535" cy="2709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34024" y="3734749"/>
            <a:ext cx="257750" cy="2709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Def-use chain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[ENTRY]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  OUT[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while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(changes to any OUT occur)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ENTRY)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    IN[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∪</a:t>
            </a:r>
            <a:r>
              <a:rPr lang="en-US" i="1" baseline="-25000" dirty="0"/>
              <a:t>p</a:t>
            </a:r>
            <a:r>
              <a:rPr lang="en-US" baseline="-25000" dirty="0" smtClean="0"/>
              <a:t> </a:t>
            </a:r>
            <a:r>
              <a:rPr lang="en-US" baseline="-25000" dirty="0"/>
              <a:t>a predecessor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/>
              <a:t>p</a:t>
            </a:r>
            <a:r>
              <a:rPr lang="en-US" dirty="0" smtClean="0"/>
              <a:t>]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OUT[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∪ (IN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─ </a:t>
            </a: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])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0058" y="5534432"/>
            <a:ext cx="3228827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t &lt;-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</a:t>
            </a:r>
            <a:r>
              <a:rPr lang="en-US" dirty="0" err="1" smtClean="0"/>
              <a:t>defs</a:t>
            </a:r>
            <a:r>
              <a:rPr lang="en-US" dirty="0" smtClean="0"/>
              <a:t>(t) – {</a:t>
            </a:r>
            <a:r>
              <a:rPr lang="en-US" dirty="0" err="1" smtClean="0"/>
              <a:t>i</a:t>
            </a:r>
            <a:r>
              <a:rPr lang="en-US" dirty="0" smtClean="0"/>
              <a:t>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3658" y="5534432"/>
            <a:ext cx="1749178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{}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Def-use chain with SSA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[ENTRY]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  OUT[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while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(changes to any OUT occur)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ENTRY)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    IN[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∪</a:t>
            </a:r>
            <a:r>
              <a:rPr lang="en-US" i="1" baseline="-25000" dirty="0"/>
              <a:t>p</a:t>
            </a:r>
            <a:r>
              <a:rPr lang="en-US" baseline="-25000" dirty="0" smtClean="0"/>
              <a:t> </a:t>
            </a:r>
            <a:r>
              <a:rPr lang="en-US" baseline="-25000" dirty="0"/>
              <a:t>a predecessor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/>
              <a:t>p</a:t>
            </a:r>
            <a:r>
              <a:rPr lang="en-US" dirty="0" smtClean="0"/>
              <a:t>]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OUT[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∪ (IN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─ </a:t>
            </a: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])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0058" y="5534432"/>
            <a:ext cx="3228827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t &lt;-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{}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3658" y="5534432"/>
            <a:ext cx="1749178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{}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57" y="3923348"/>
            <a:ext cx="2997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96901" y="3403623"/>
            <a:ext cx="2250025" cy="80930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b1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tx1"/>
                </a:solidFill>
              </a:rPr>
              <a:t>b0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+ 1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7828" y="1459081"/>
            <a:ext cx="2025569" cy="88045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: b0 = </a:t>
            </a:r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4687693" y="2339536"/>
            <a:ext cx="792920" cy="415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59366" y="2735386"/>
            <a:ext cx="466447" cy="415239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821914" y="3152603"/>
            <a:ext cx="475578" cy="2510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7063" y="5723785"/>
            <a:ext cx="7659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answered by reaching definition analysis: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does the definition “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” reach “j”?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75862" y="2231112"/>
            <a:ext cx="2473572" cy="88045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</a:rPr>
              <a:t>?</a:t>
            </a:r>
            <a:r>
              <a:rPr lang="en-US" sz="280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b0 </a:t>
            </a:r>
            <a:r>
              <a:rPr lang="en-US" sz="2800" smtClean="0">
                <a:solidFill>
                  <a:schemeClr val="tx1"/>
                </a:solidFill>
              </a:rPr>
              <a:t>= b0</a:t>
            </a:r>
            <a:r>
              <a:rPr lang="en-US" sz="2800" smtClean="0">
                <a:solidFill>
                  <a:schemeClr val="tx1"/>
                </a:solidFill>
              </a:rPr>
              <a:t> + 2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577294" y="2133879"/>
            <a:ext cx="2670707" cy="1049937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  <p:bldP spid="3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05241" y="4694191"/>
            <a:ext cx="3114131" cy="100820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p:b3=</a:t>
            </a:r>
            <a:r>
              <a:rPr lang="en-US" sz="2800" dirty="0" err="1" smtClean="0">
                <a:solidFill>
                  <a:schemeClr val="tx1"/>
                </a:solidFill>
              </a:rPr>
              <a:t>Φ</a:t>
            </a:r>
            <a:r>
              <a:rPr lang="en-US" sz="2800" dirty="0" smtClean="0">
                <a:solidFill>
                  <a:schemeClr val="tx1"/>
                </a:solidFill>
              </a:rPr>
              <a:t>(b1</a:t>
            </a:r>
            <a:r>
              <a:rPr lang="en-US" sz="2800" dirty="0" smtClean="0">
                <a:solidFill>
                  <a:schemeClr val="tx1"/>
                </a:solidFill>
              </a:rPr>
              <a:t>, b2) </a:t>
            </a:r>
            <a:r>
              <a:rPr lang="en-US" sz="2800" dirty="0" err="1" smtClean="0">
                <a:solidFill>
                  <a:schemeClr val="tx1"/>
                </a:solidFill>
              </a:rPr>
              <a:t>z:return</a:t>
            </a:r>
            <a:r>
              <a:rPr lang="en-US" sz="2800" dirty="0" smtClean="0">
                <a:solidFill>
                  <a:schemeClr val="tx1"/>
                </a:solidFill>
              </a:rPr>
              <a:t> b3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3821914" y="4212929"/>
            <a:ext cx="1332222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96901" y="3403623"/>
            <a:ext cx="2250025" cy="80930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b1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+ 1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4262" y="3403623"/>
            <a:ext cx="2325500" cy="78791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:b2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5154136" y="4191539"/>
            <a:ext cx="1472876" cy="5133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467828" y="1459081"/>
            <a:ext cx="2025569" cy="88045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: b0 = </a:t>
            </a:r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4687693" y="2339536"/>
            <a:ext cx="792920" cy="41523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59366" y="2735386"/>
            <a:ext cx="466447" cy="415239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821914" y="3152603"/>
            <a:ext cx="475578" cy="2510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77692" y="5797442"/>
            <a:ext cx="9831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Does it mean we can always propagate constants to variable uses?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What are the definitions of b3 that reach “z”?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698976" y="2420657"/>
            <a:ext cx="466447" cy="415239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0"/>
          </p:cNvCxnSpPr>
          <p:nvPr/>
        </p:nvCxnSpPr>
        <p:spPr>
          <a:xfrm flipH="1">
            <a:off x="6627012" y="2837874"/>
            <a:ext cx="1110090" cy="5657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76943" y="1278155"/>
            <a:ext cx="5125377" cy="95410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smtClean="0"/>
              <a:t>should we </a:t>
            </a:r>
            <a:r>
              <a:rPr lang="en-US" sz="2800" dirty="0" smtClean="0"/>
              <a:t>design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onstant propagation for SSA IRs?</a:t>
            </a:r>
          </a:p>
        </p:txBody>
      </p:sp>
    </p:spTree>
    <p:extLst>
      <p:ext uri="{BB962C8B-B14F-4D97-AF65-F5344CB8AC3E}">
        <p14:creationId xmlns:p14="http://schemas.microsoft.com/office/powerpoint/2010/main" val="6396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8"/>
            <a:ext cx="10515600" cy="6215605"/>
          </a:xfrm>
        </p:spPr>
        <p:txBody>
          <a:bodyPr>
            <a:normAutofit/>
          </a:bodyPr>
          <a:lstStyle/>
          <a:p>
            <a:r>
              <a:rPr lang="en-US" dirty="0" smtClean="0"/>
              <a:t>LLVM 3.8.1 is installed on Wilkinson lab machines</a:t>
            </a:r>
          </a:p>
          <a:p>
            <a:pPr marL="457200" lvl="1" indent="0">
              <a:buNone/>
            </a:pPr>
            <a:r>
              <a:rPr lang="en-US" sz="2800" dirty="0"/>
              <a:t>/</a:t>
            </a:r>
            <a:r>
              <a:rPr lang="en-US" sz="2800" dirty="0" smtClean="0"/>
              <a:t>home/software/</a:t>
            </a:r>
            <a:r>
              <a:rPr lang="en-US" sz="2800" dirty="0" err="1" smtClean="0"/>
              <a:t>llvm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3200" dirty="0" smtClean="0"/>
              <a:t>Steps to follow: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hanlon.wot.eecs.northwestern.edu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bash</a:t>
            </a:r>
          </a:p>
          <a:p>
            <a:pPr marL="0" indent="0">
              <a:buNone/>
            </a:pPr>
            <a:r>
              <a:rPr lang="en-US" dirty="0" smtClean="0"/>
              <a:t>$ export PATH=/home/software/</a:t>
            </a:r>
            <a:r>
              <a:rPr lang="en-US" dirty="0" err="1" smtClean="0"/>
              <a:t>llvm</a:t>
            </a:r>
            <a:r>
              <a:rPr lang="en-US" dirty="0" smtClean="0"/>
              <a:t>/bin:$PATH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scl</a:t>
            </a:r>
            <a:r>
              <a:rPr lang="en-US" dirty="0"/>
              <a:t> enable devtoolset-4 python27 </a:t>
            </a:r>
            <a:r>
              <a:rPr lang="en-US" dirty="0" smtClean="0"/>
              <a:t>bash</a:t>
            </a:r>
          </a:p>
          <a:p>
            <a:pPr marL="0" indent="0">
              <a:buNone/>
            </a:pPr>
            <a:r>
              <a:rPr lang="en-US" dirty="0" smtClean="0"/>
              <a:t>$ export CC=</a:t>
            </a:r>
            <a:r>
              <a:rPr lang="en-US" dirty="0" err="1" smtClean="0"/>
              <a:t>gcc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export CXX=g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 smtClean="0"/>
              <a:t>$ edit </a:t>
            </a:r>
            <a:r>
              <a:rPr lang="en-US" dirty="0" err="1" smtClean="0"/>
              <a:t>run_me.sh</a:t>
            </a:r>
            <a:r>
              <a:rPr lang="en-US" dirty="0" smtClean="0"/>
              <a:t> to invoke “cmake3” instead of “</a:t>
            </a:r>
            <a:r>
              <a:rPr lang="en-US" dirty="0" err="1" smtClean="0"/>
              <a:t>cmake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run_me.sh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IR must be in SSA all the time</a:t>
            </a:r>
          </a:p>
          <a:p>
            <a:pPr lvl="1"/>
            <a:r>
              <a:rPr lang="en-US" sz="2800" dirty="0" smtClean="0"/>
              <a:t>Checked at boundaries of passes</a:t>
            </a:r>
          </a:p>
          <a:p>
            <a:pPr lvl="1"/>
            <a:r>
              <a:rPr lang="en-US" sz="2800" dirty="0" smtClean="0"/>
              <a:t>No time wasted converting automatically IR to its SSA form</a:t>
            </a:r>
          </a:p>
          <a:p>
            <a:pPr lvl="1"/>
            <a:r>
              <a:rPr lang="en-US" sz="2800" dirty="0" smtClean="0"/>
              <a:t>CAT designed with this constraint in mind</a:t>
            </a:r>
          </a:p>
          <a:p>
            <a:r>
              <a:rPr lang="en-US" sz="3200" dirty="0" err="1" smtClean="0"/>
              <a:t>Φ</a:t>
            </a:r>
            <a:r>
              <a:rPr lang="en-US" sz="3200" dirty="0" smtClean="0"/>
              <a:t> instructions only at the top of a basic block</a:t>
            </a:r>
          </a:p>
          <a:p>
            <a:r>
              <a:rPr lang="en-US" sz="3200" dirty="0"/>
              <a:t>Must have exactly 1 entry for every </a:t>
            </a:r>
            <a:r>
              <a:rPr lang="en-US" sz="3200" dirty="0" smtClean="0"/>
              <a:t>predecessor</a:t>
            </a:r>
          </a:p>
          <a:p>
            <a:r>
              <a:rPr lang="en-US" sz="3200" dirty="0" smtClean="0"/>
              <a:t>Must </a:t>
            </a:r>
            <a:r>
              <a:rPr lang="en-US" sz="3200" dirty="0"/>
              <a:t>have at least one </a:t>
            </a:r>
            <a:r>
              <a:rPr lang="en-US" sz="3200" dirty="0" smtClean="0"/>
              <a:t>entry</a:t>
            </a:r>
            <a:endParaRPr lang="en-US" sz="3200" dirty="0"/>
          </a:p>
          <a:p>
            <a:r>
              <a:rPr lang="en-US" sz="3200" dirty="0" smtClean="0"/>
              <a:t>May </a:t>
            </a:r>
            <a:r>
              <a:rPr lang="en-US" sz="3200" dirty="0"/>
              <a:t>include </a:t>
            </a:r>
            <a:r>
              <a:rPr lang="en-US" sz="3200" i="1" dirty="0" err="1"/>
              <a:t>undef</a:t>
            </a:r>
            <a:r>
              <a:rPr lang="en-US" sz="3200" dirty="0"/>
              <a:t> values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05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in LLVM</a:t>
            </a:r>
            <a:r>
              <a:rPr lang="en-US" dirty="0" smtClean="0"/>
              <a:t>: changing variable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4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Let’s say we have </a:t>
            </a:r>
            <a:r>
              <a:rPr lang="en-US" sz="3200" dirty="0" smtClean="0"/>
              <a:t>a LLVM IR </a:t>
            </a:r>
            <a:r>
              <a:rPr lang="en-US" sz="3200" dirty="0" smtClean="0"/>
              <a:t>variable </a:t>
            </a:r>
            <a:r>
              <a:rPr lang="en-US" sz="3200" dirty="0" smtClean="0"/>
              <a:t>and </a:t>
            </a:r>
            <a:br>
              <a:rPr lang="en-US" sz="3200" dirty="0" smtClean="0"/>
            </a:br>
            <a:r>
              <a:rPr lang="en-US" sz="3200" dirty="0" smtClean="0"/>
              <a:t>we want to add code to change its value</a:t>
            </a:r>
          </a:p>
          <a:p>
            <a:endParaRPr lang="en-US" sz="3200" dirty="0" smtClean="0"/>
          </a:p>
          <a:p>
            <a:r>
              <a:rPr lang="en-US" sz="3200" dirty="0" smtClean="0"/>
              <a:t>How should we </a:t>
            </a:r>
            <a:r>
              <a:rPr lang="en-US" sz="3200" dirty="0" smtClean="0"/>
              <a:t>do it?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25428" y="2427928"/>
            <a:ext cx="1194558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%v = </a:t>
            </a:r>
            <a:r>
              <a:rPr lang="is-I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8222" y="2427928"/>
            <a:ext cx="1890261" cy="95410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%v = </a:t>
            </a:r>
            <a:r>
              <a:rPr lang="is-IS" sz="2800" dirty="0" smtClean="0">
                <a:latin typeface="+mj-lt"/>
              </a:rPr>
              <a:t>…</a:t>
            </a:r>
          </a:p>
          <a:p>
            <a:r>
              <a:rPr lang="en-US" sz="2800" dirty="0" smtClean="0">
                <a:latin typeface="+mj-lt"/>
              </a:rPr>
              <a:t>%v = %v + 1</a:t>
            </a:r>
            <a:endParaRPr lang="en-US" sz="2800" dirty="0"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405663" y="2445455"/>
            <a:ext cx="568383" cy="401917"/>
          </a:xfrm>
          <a:prstGeom prst="righ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209" y="3553451"/>
            <a:ext cx="4193777" cy="13849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Builder.CreateAdd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, const1)</a:t>
            </a:r>
          </a:p>
          <a:p>
            <a:r>
              <a:rPr lang="en-US" sz="2800" dirty="0" smtClean="0">
                <a:latin typeface="+mj-lt"/>
              </a:rPr>
              <a:t>And then? </a:t>
            </a:r>
          </a:p>
          <a:p>
            <a:r>
              <a:rPr lang="en-US" sz="2800" dirty="0" err="1">
                <a:latin typeface="+mj-lt"/>
              </a:rPr>
              <a:t>replaceAllUsesWith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1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in LLVM</a:t>
            </a:r>
            <a:r>
              <a:rPr lang="en-US" dirty="0" smtClean="0"/>
              <a:t>: changing variable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Let’s say we </a:t>
            </a:r>
            <a:r>
              <a:rPr lang="en-US" sz="3200" dirty="0" smtClean="0"/>
              <a:t>need to generate </a:t>
            </a:r>
            <a:r>
              <a:rPr lang="en-US" sz="3200" dirty="0" smtClean="0"/>
              <a:t>LLVM IR for the C code</a:t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How </a:t>
            </a:r>
            <a:r>
              <a:rPr lang="en-US" sz="3200" dirty="0" smtClean="0"/>
              <a:t>should we </a:t>
            </a:r>
            <a:r>
              <a:rPr lang="en-US" sz="3200" dirty="0" smtClean="0"/>
              <a:t>do it?</a:t>
            </a:r>
            <a:endParaRPr lang="en-US" sz="3200" dirty="0" smtClean="0"/>
          </a:p>
          <a:p>
            <a:r>
              <a:rPr lang="en-US" sz="3200" dirty="0"/>
              <a:t>M</a:t>
            </a:r>
            <a:r>
              <a:rPr lang="en-US" sz="3200" dirty="0" smtClean="0"/>
              <a:t>emory isn’t in SSA, just registers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smtClean="0"/>
              <a:t>e.g., stack locations---</a:t>
            </a:r>
            <a:r>
              <a:rPr lang="en-US" sz="3200" dirty="0" err="1" smtClean="0"/>
              <a:t>alloca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Exploit already existing passes to reduce inefficiencies (mem2reg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mem2reg maps memory locations to registers when possible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1280" y="2439899"/>
            <a:ext cx="1818126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nt n = n+1;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81" y="5293457"/>
            <a:ext cx="6824561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–mem2reg </a:t>
            </a:r>
            <a:r>
              <a:rPr lang="en-US" sz="2800" dirty="0" err="1" smtClean="0">
                <a:latin typeface="+mj-lt"/>
              </a:rPr>
              <a:t>mybitcode.bc</a:t>
            </a:r>
            <a:r>
              <a:rPr lang="en-US" sz="2800" dirty="0" smtClean="0">
                <a:latin typeface="+mj-lt"/>
              </a:rPr>
              <a:t> –o </a:t>
            </a:r>
            <a:r>
              <a:rPr lang="en-US" sz="2800" dirty="0" err="1" smtClean="0">
                <a:latin typeface="+mj-lt"/>
              </a:rPr>
              <a:t>mybitcode.bc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mem2reg LLVM pass</a:t>
            </a:r>
            <a:endParaRPr lang="en-US" dirty="0"/>
          </a:p>
        </p:txBody>
      </p:sp>
      <p:pic>
        <p:nvPicPr>
          <p:cNvPr id="4" name="Picture 3" descr="Screen Shot 2015-10-13 at 10.5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0" y="1508197"/>
            <a:ext cx="10097496" cy="52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em2reg might add new instructions</a:t>
            </a:r>
            <a:endParaRPr lang="en-US" dirty="0"/>
          </a:p>
        </p:txBody>
      </p:sp>
      <p:pic>
        <p:nvPicPr>
          <p:cNvPr id="4" name="Picture 3" descr="Screen Shot 2015-10-13 at 11.0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" y="1600807"/>
            <a:ext cx="9442187" cy="52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em2reg get confused easily</a:t>
            </a:r>
            <a:endParaRPr lang="en-US" dirty="0"/>
          </a:p>
        </p:txBody>
      </p:sp>
      <p:pic>
        <p:nvPicPr>
          <p:cNvPr id="4" name="Picture 3" descr="Screen Shot 2015-10-13 at 11.0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3" y="1571346"/>
            <a:ext cx="10926995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Def-use chain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[ENTRY]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  OUT[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 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while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(changes to any OUT occur)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for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(each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instruction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ENTRY)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    IN[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∪</a:t>
            </a:r>
            <a:r>
              <a:rPr lang="en-US" i="1" baseline="-25000" dirty="0"/>
              <a:t>p</a:t>
            </a:r>
            <a:r>
              <a:rPr lang="en-US" baseline="-25000" dirty="0" smtClean="0"/>
              <a:t> </a:t>
            </a:r>
            <a:r>
              <a:rPr lang="en-US" baseline="-25000" dirty="0"/>
              <a:t>a predecessor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/>
              <a:t>p</a:t>
            </a:r>
            <a:r>
              <a:rPr lang="en-US" dirty="0" smtClean="0"/>
              <a:t>]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OUT[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∪ (IN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─ </a:t>
            </a: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])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0058" y="5534432"/>
            <a:ext cx="3228827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t &lt;-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</a:t>
            </a:r>
            <a:r>
              <a:rPr lang="en-US" dirty="0" err="1" smtClean="0"/>
              <a:t>defs</a:t>
            </a:r>
            <a:r>
              <a:rPr lang="en-US" dirty="0" smtClean="0"/>
              <a:t>(t) – {</a:t>
            </a:r>
            <a:r>
              <a:rPr lang="en-US" dirty="0" err="1" smtClean="0"/>
              <a:t>i</a:t>
            </a:r>
            <a:r>
              <a:rPr lang="en-US" dirty="0" smtClean="0"/>
              <a:t>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3658" y="5534432"/>
            <a:ext cx="1749178" cy="110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: </a:t>
            </a:r>
            <a:r>
              <a:rPr lang="is-IS" b="1" dirty="0" smtClean="0"/>
              <a:t>…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i="1" dirty="0" err="1" smtClean="0"/>
              <a:t>i</a:t>
            </a:r>
            <a:r>
              <a:rPr lang="en-US" dirty="0" smtClean="0"/>
              <a:t>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i="1" dirty="0" err="1" smtClean="0"/>
              <a:t>i</a:t>
            </a:r>
            <a:r>
              <a:rPr lang="en-US" dirty="0" smtClean="0"/>
              <a:t>]  = {}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19485" y="6189674"/>
            <a:ext cx="838723" cy="4157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94471" y="5115139"/>
            <a:ext cx="4663841" cy="9233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Given a variable t, </a:t>
            </a:r>
            <a:br>
              <a:rPr lang="en-US" dirty="0" smtClean="0"/>
            </a:br>
            <a:r>
              <a:rPr lang="en-US" dirty="0" smtClean="0"/>
              <a:t>we need to find all definitions of t in the CFG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can we do it in LLVM?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It’s a Static Single Assignment (SSA) representation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variable is set only by one instruction in the function 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>
                <a:latin typeface="+mj-lt"/>
              </a:rPr>
              <a:t> = …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static assignment can be executed more than </a:t>
            </a:r>
            <a:r>
              <a:rPr lang="en-US" sz="2800" dirty="0" smtClean="0"/>
              <a:t>once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While (</a:t>
            </a:r>
            <a:r>
              <a:rPr lang="is-IS" sz="2800" dirty="0" smtClean="0">
                <a:latin typeface="+mj-lt"/>
              </a:rPr>
              <a:t>…){</a:t>
            </a:r>
          </a:p>
          <a:p>
            <a:pPr marL="457200" lvl="1" indent="0">
              <a:buNone/>
            </a:pPr>
            <a:r>
              <a:rPr lang="is-IS" sz="2800" dirty="0">
                <a:latin typeface="+mj-lt"/>
              </a:rPr>
              <a:t> </a:t>
            </a:r>
            <a:r>
              <a:rPr lang="is-IS" sz="2800" dirty="0" smtClean="0">
                <a:latin typeface="+mj-lt"/>
              </a:rPr>
              <a:t> %myVar = ...</a:t>
            </a:r>
          </a:p>
          <a:p>
            <a:pPr marL="457200" lvl="1" indent="0">
              <a:buNone/>
            </a:pPr>
            <a:r>
              <a:rPr lang="is-IS" sz="2800" dirty="0">
                <a:latin typeface="+mj-lt"/>
              </a:rPr>
              <a:t>}</a:t>
            </a: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16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SSA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97"/>
            <a:ext cx="10113817" cy="10109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float 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(float par1, float par2, float par3){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	return (par1 * par2) + par3;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882500"/>
            <a:ext cx="10113816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4361"/>
            <a:ext cx="10113816" cy="18469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%1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%1 }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rot="20171768">
            <a:off x="3976215" y="3355535"/>
            <a:ext cx="25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NOT SSA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781" y="5907579"/>
            <a:ext cx="123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SSA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302"/>
          </a:xfrm>
        </p:spPr>
        <p:txBody>
          <a:bodyPr>
            <a:normAutofit/>
          </a:bodyPr>
          <a:lstStyle/>
          <a:p>
            <a:r>
              <a:rPr lang="en-US" dirty="0" smtClean="0"/>
              <a:t>Unrelated uses of the same variable in source code </a:t>
            </a:r>
            <a:br>
              <a:rPr lang="en-US" dirty="0" smtClean="0"/>
            </a:br>
            <a:r>
              <a:rPr lang="en-US" dirty="0" smtClean="0"/>
              <a:t>become different variables in the SSA form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Use—</a:t>
            </a:r>
            <a:r>
              <a:rPr lang="en-US" dirty="0" err="1" smtClean="0"/>
              <a:t>def</a:t>
            </a:r>
            <a:r>
              <a:rPr lang="en-US" dirty="0" smtClean="0"/>
              <a:t> chain are greatly simplified</a:t>
            </a:r>
          </a:p>
          <a:p>
            <a:r>
              <a:rPr lang="en-US" dirty="0" smtClean="0"/>
              <a:t>Data-flow analysis are simplified  (</a:t>
            </a:r>
            <a:r>
              <a:rPr lang="is-IS" dirty="0" smtClean="0"/>
              <a:t>… in the next slides)</a:t>
            </a:r>
            <a:endParaRPr lang="en-US" dirty="0" smtClean="0"/>
          </a:p>
          <a:p>
            <a:r>
              <a:rPr lang="en-US" dirty="0" smtClean="0"/>
              <a:t>Code analysis (e.g., data flow analysis) can be designed to run faster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744" y="2824114"/>
            <a:ext cx="94404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= 5;</a:t>
            </a:r>
          </a:p>
          <a:p>
            <a:r>
              <a:rPr lang="en-US" dirty="0"/>
              <a:t>p</a:t>
            </a:r>
            <a:r>
              <a:rPr lang="en-US" dirty="0" smtClean="0"/>
              <a:t>rint(v);</a:t>
            </a:r>
          </a:p>
          <a:p>
            <a:r>
              <a:rPr lang="en-US" dirty="0"/>
              <a:t>v</a:t>
            </a:r>
            <a:r>
              <a:rPr lang="en-US" dirty="0" smtClean="0"/>
              <a:t> = 42;</a:t>
            </a:r>
          </a:p>
          <a:p>
            <a:r>
              <a:rPr lang="en-US" dirty="0" smtClean="0"/>
              <a:t>print(v);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452219" y="2978355"/>
            <a:ext cx="2265828" cy="891845"/>
          </a:xfrm>
          <a:prstGeom prst="righ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SSA IR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7482" y="2824114"/>
            <a:ext cx="136377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v1 = 5</a:t>
            </a:r>
          </a:p>
          <a:p>
            <a:r>
              <a:rPr lang="en-US" dirty="0"/>
              <a:t>c</a:t>
            </a:r>
            <a:r>
              <a:rPr lang="en-US" dirty="0" smtClean="0"/>
              <a:t>all print(v1)</a:t>
            </a:r>
          </a:p>
          <a:p>
            <a:r>
              <a:rPr lang="en-US" dirty="0" smtClean="0"/>
              <a:t>v2 = 42</a:t>
            </a:r>
          </a:p>
          <a:p>
            <a:r>
              <a:rPr lang="en-US" dirty="0"/>
              <a:t>c</a:t>
            </a:r>
            <a:r>
              <a:rPr lang="en-US" dirty="0" smtClean="0"/>
              <a:t>all print(v2)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9930" y="2900820"/>
            <a:ext cx="181535" cy="2709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34024" y="3734749"/>
            <a:ext cx="257750" cy="2709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858"/>
            <a:ext cx="10515600" cy="533014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Code analysis </a:t>
            </a:r>
            <a:r>
              <a:rPr lang="en-US" sz="3000" dirty="0"/>
              <a:t>needs to represent facts at every program point </a:t>
            </a:r>
            <a:endParaRPr lang="en-US" sz="3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What </a:t>
            </a:r>
            <a:r>
              <a:rPr lang="en-US" sz="3000" dirty="0" smtClean="0"/>
              <a:t>if</a:t>
            </a:r>
            <a:endParaRPr lang="en-US" sz="3000" dirty="0"/>
          </a:p>
          <a:p>
            <a:pPr lvl="1"/>
            <a:r>
              <a:rPr lang="en-US" sz="3000" dirty="0" smtClean="0"/>
              <a:t>There </a:t>
            </a:r>
            <a:r>
              <a:rPr lang="en-US" sz="3000" dirty="0"/>
              <a:t>are a lot of facts and </a:t>
            </a:r>
          </a:p>
          <a:p>
            <a:pPr marL="457200" lvl="1" indent="0">
              <a:buNone/>
            </a:pPr>
            <a:r>
              <a:rPr lang="en-US" sz="3000" dirty="0" smtClean="0"/>
              <a:t>    there </a:t>
            </a:r>
            <a:r>
              <a:rPr lang="en-US" sz="3000" dirty="0"/>
              <a:t>are a lot of program points</a:t>
            </a:r>
            <a:r>
              <a:rPr lang="en-US" sz="3000" dirty="0" smtClean="0"/>
              <a:t>?</a:t>
            </a:r>
            <a:endParaRPr lang="en-US" sz="3000" dirty="0"/>
          </a:p>
          <a:p>
            <a:pPr lvl="1"/>
            <a:r>
              <a:rPr lang="en-US" sz="3000" dirty="0"/>
              <a:t>P</a:t>
            </a:r>
            <a:r>
              <a:rPr lang="en-US" sz="3000" dirty="0" smtClean="0"/>
              <a:t>otentially </a:t>
            </a:r>
            <a:r>
              <a:rPr lang="en-US" sz="3000" dirty="0"/>
              <a:t>takes a lot of </a:t>
            </a:r>
            <a:r>
              <a:rPr lang="en-US" sz="3000" dirty="0" smtClean="0"/>
              <a:t>space/time</a:t>
            </a:r>
          </a:p>
          <a:p>
            <a:pPr lvl="2"/>
            <a:r>
              <a:rPr lang="en-US" sz="3000" dirty="0" smtClean="0"/>
              <a:t>Code analyses run slow</a:t>
            </a:r>
          </a:p>
          <a:p>
            <a:pPr lvl="2"/>
            <a:r>
              <a:rPr lang="en-US" sz="3000" dirty="0" smtClean="0"/>
              <a:t>Compilers run slow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SSA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56332"/>
            <a:ext cx="10503673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432" y="2600506"/>
            <a:ext cx="4482894" cy="52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Definition of %1 reaches here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60740" y="2862116"/>
            <a:ext cx="3011692" cy="1250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3336649" y="3385336"/>
            <a:ext cx="3335783" cy="1396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72432" y="3263410"/>
            <a:ext cx="4482894" cy="52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Definition of %1 reaches here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775" y="4273450"/>
            <a:ext cx="2728025" cy="2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5-10-13 at 10.0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548048"/>
            <a:ext cx="10617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Instead, we’d like to use a sparse </a:t>
            </a:r>
            <a:r>
              <a:rPr lang="en-US" sz="3200" dirty="0" smtClean="0"/>
              <a:t>representation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/>
              <a:t>propagate facts about x where they’re needed </a:t>
            </a:r>
          </a:p>
          <a:p>
            <a:endParaRPr lang="en-US" dirty="0" smtClean="0"/>
          </a:p>
          <a:p>
            <a:r>
              <a:rPr lang="en-US" sz="3200" dirty="0" smtClean="0"/>
              <a:t>Enter </a:t>
            </a:r>
            <a:r>
              <a:rPr lang="en-US" sz="3200" b="1" dirty="0" smtClean="0"/>
              <a:t>static </a:t>
            </a:r>
            <a:r>
              <a:rPr lang="en-US" sz="3200" b="1" dirty="0"/>
              <a:t>single assignment </a:t>
            </a:r>
            <a:r>
              <a:rPr lang="en-US" sz="3200" dirty="0" smtClean="0"/>
              <a:t>form</a:t>
            </a:r>
            <a:endParaRPr lang="en-US" sz="3200" dirty="0"/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variable is defined (assigned to) exactly once </a:t>
            </a:r>
          </a:p>
          <a:p>
            <a:endParaRPr lang="en-US" dirty="0" smtClean="0"/>
          </a:p>
          <a:p>
            <a:r>
              <a:rPr lang="en-US" sz="3200" dirty="0" smtClean="0"/>
              <a:t>But </a:t>
            </a:r>
            <a:r>
              <a:rPr lang="en-US" sz="3200" dirty="0"/>
              <a:t>may be used multiple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949</Words>
  <Application>Microsoft Macintosh PowerPoint</Application>
  <PresentationFormat>Widescreen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                           SSA</vt:lpstr>
      <vt:lpstr>PowerPoint Presentation</vt:lpstr>
      <vt:lpstr>Def-use chain</vt:lpstr>
      <vt:lpstr>LLVM IR (4)</vt:lpstr>
      <vt:lpstr>SSA and not SSA example</vt:lpstr>
      <vt:lpstr>Consequences of SSA</vt:lpstr>
      <vt:lpstr>Motivation for SSA</vt:lpstr>
      <vt:lpstr>Example</vt:lpstr>
      <vt:lpstr>Sparse representation</vt:lpstr>
      <vt:lpstr>Static Single Assignment (SSA)</vt:lpstr>
      <vt:lpstr>What about join nodes in the CFG?</vt:lpstr>
      <vt:lpstr>Eliminating Φ </vt:lpstr>
      <vt:lpstr>Eliminating Φ in practice </vt:lpstr>
      <vt:lpstr>SSA efficiency in practice</vt:lpstr>
      <vt:lpstr>Consequences of SSA</vt:lpstr>
      <vt:lpstr>Def-use chain</vt:lpstr>
      <vt:lpstr>Def-use chain with SSA</vt:lpstr>
      <vt:lpstr>Code example</vt:lpstr>
      <vt:lpstr>Code example</vt:lpstr>
      <vt:lpstr>SSA in LLVM</vt:lpstr>
      <vt:lpstr>SSA in LLVM: changing variable values</vt:lpstr>
      <vt:lpstr>SSA in LLVM: changing variable values</vt:lpstr>
      <vt:lpstr>The mem2reg LLVM pass</vt:lpstr>
      <vt:lpstr>mem2reg might add new instructions</vt:lpstr>
      <vt:lpstr>mem2reg get confused easily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504</cp:revision>
  <dcterms:created xsi:type="dcterms:W3CDTF">2015-09-25T19:17:27Z</dcterms:created>
  <dcterms:modified xsi:type="dcterms:W3CDTF">2016-10-06T17:25:01Z</dcterms:modified>
</cp:coreProperties>
</file>