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97" r:id="rId4"/>
    <p:sldId id="257" r:id="rId5"/>
    <p:sldId id="259" r:id="rId6"/>
    <p:sldId id="258" r:id="rId7"/>
    <p:sldId id="263" r:id="rId8"/>
    <p:sldId id="267" r:id="rId9"/>
    <p:sldId id="268" r:id="rId10"/>
    <p:sldId id="265" r:id="rId11"/>
    <p:sldId id="260" r:id="rId12"/>
    <p:sldId id="281" r:id="rId13"/>
    <p:sldId id="288" r:id="rId14"/>
    <p:sldId id="264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2" r:id="rId24"/>
    <p:sldId id="283" r:id="rId25"/>
    <p:sldId id="284" r:id="rId26"/>
    <p:sldId id="285" r:id="rId27"/>
    <p:sldId id="286" r:id="rId28"/>
    <p:sldId id="287" r:id="rId29"/>
    <p:sldId id="277" r:id="rId30"/>
    <p:sldId id="278" r:id="rId31"/>
    <p:sldId id="294" r:id="rId32"/>
    <p:sldId id="295" r:id="rId33"/>
    <p:sldId id="279" r:id="rId34"/>
    <p:sldId id="289" r:id="rId35"/>
    <p:sldId id="292" r:id="rId36"/>
    <p:sldId id="293" r:id="rId37"/>
    <p:sldId id="296" r:id="rId38"/>
    <p:sldId id="291" r:id="rId39"/>
    <p:sldId id="302" r:id="rId40"/>
    <p:sldId id="303" r:id="rId41"/>
    <p:sldId id="298" r:id="rId42"/>
    <p:sldId id="299" r:id="rId43"/>
    <p:sldId id="300" r:id="rId44"/>
    <p:sldId id="301" r:id="rId45"/>
    <p:sldId id="290" r:id="rId46"/>
    <p:sldId id="30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169B-587F-46ED-8614-BCA84364DE2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4E13-9EA5-44F5-9FA6-8A1FD56B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4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169B-587F-46ED-8614-BCA84364DE2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4E13-9EA5-44F5-9FA6-8A1FD56B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1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169B-587F-46ED-8614-BCA84364DE2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4E13-9EA5-44F5-9FA6-8A1FD56B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1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169B-587F-46ED-8614-BCA84364DE2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4E13-9EA5-44F5-9FA6-8A1FD56B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1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169B-587F-46ED-8614-BCA84364DE2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4E13-9EA5-44F5-9FA6-8A1FD56B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5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169B-587F-46ED-8614-BCA84364DE2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4E13-9EA5-44F5-9FA6-8A1FD56B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7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169B-587F-46ED-8614-BCA84364DE2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4E13-9EA5-44F5-9FA6-8A1FD56B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169B-587F-46ED-8614-BCA84364DE2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4E13-9EA5-44F5-9FA6-8A1FD56B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6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169B-587F-46ED-8614-BCA84364DE2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4E13-9EA5-44F5-9FA6-8A1FD56B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3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169B-587F-46ED-8614-BCA84364DE2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4E13-9EA5-44F5-9FA6-8A1FD56B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4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169B-587F-46ED-8614-BCA84364DE2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4E13-9EA5-44F5-9FA6-8A1FD56B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5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F169B-587F-46ED-8614-BCA84364DE2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34E13-9EA5-44F5-9FA6-8A1FD56B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0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e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orthwestern.edu/provost/policies/academic-integrity/how-to-avoid-plagiarism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52348"/>
            <a:ext cx="9144000" cy="1047318"/>
          </a:xfrm>
        </p:spPr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236" y="5585548"/>
            <a:ext cx="5334000" cy="886835"/>
          </a:xfrm>
        </p:spPr>
        <p:txBody>
          <a:bodyPr/>
          <a:lstStyle/>
          <a:p>
            <a:pPr algn="l"/>
            <a:r>
              <a:rPr lang="en-US" dirty="0" smtClean="0"/>
              <a:t>Simone </a:t>
            </a:r>
            <a:r>
              <a:rPr lang="en-US" dirty="0" err="1" smtClean="0"/>
              <a:t>Campanoni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simonec@eecs.northwestern.edu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395297"/>
            <a:ext cx="6005947" cy="3877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185" y="4594861"/>
            <a:ext cx="3500490" cy="1863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64" y="3680643"/>
            <a:ext cx="1380340" cy="18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&amp; flexibility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CAT is structured w/ topics</a:t>
            </a:r>
          </a:p>
          <a:p>
            <a:endParaRPr lang="en-US" sz="3200" dirty="0" smtClean="0"/>
          </a:p>
          <a:p>
            <a:r>
              <a:rPr lang="en-US" sz="3200" dirty="0" smtClean="0"/>
              <a:t>Best way to learn is to be excited about a topic</a:t>
            </a:r>
          </a:p>
          <a:p>
            <a:endParaRPr lang="en-US" sz="3200" dirty="0" smtClean="0"/>
          </a:p>
          <a:p>
            <a:r>
              <a:rPr lang="en-US" sz="3200" dirty="0" smtClean="0"/>
              <a:t>Interested in something?</a:t>
            </a:r>
          </a:p>
          <a:p>
            <a:pPr marL="0" indent="0" algn="ctr">
              <a:buNone/>
            </a:pPr>
            <a:r>
              <a:rPr lang="en-US" sz="3600" b="1" dirty="0" smtClean="0"/>
              <a:t>Speak</a:t>
            </a:r>
          </a:p>
          <a:p>
            <a:pPr marL="0" indent="0" algn="ctr">
              <a:buNone/>
            </a:pPr>
            <a:r>
              <a:rPr lang="en-US" sz="2800" dirty="0" smtClean="0"/>
              <a:t>I’ll do my best to include your topic on the fly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025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1435324" y="2960370"/>
            <a:ext cx="9400315" cy="352043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Week 1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695966" y="3738649"/>
            <a:ext cx="4043798" cy="2587336"/>
            <a:chOff x="690126" y="2047009"/>
            <a:chExt cx="4043798" cy="2587336"/>
          </a:xfrm>
        </p:grpSpPr>
        <p:sp>
          <p:nvSpPr>
            <p:cNvPr id="4" name="Rounded Rectangle 3"/>
            <p:cNvSpPr/>
            <p:nvPr/>
          </p:nvSpPr>
          <p:spPr>
            <a:xfrm>
              <a:off x="690126" y="2047009"/>
              <a:ext cx="4043798" cy="25873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Today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tx1"/>
                  </a:solidFill>
                </a:rPr>
                <a:t>Welcome/Structure</a:t>
              </a:r>
              <a:endParaRPr lang="en-US" sz="2800" dirty="0">
                <a:solidFill>
                  <a:schemeClr val="tx1"/>
                </a:solidFill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tx1"/>
                  </a:solidFill>
                </a:rPr>
                <a:t>Compiler/CAT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36418" y="3958935"/>
              <a:ext cx="658091" cy="5403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F.E.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20090" y="3958937"/>
              <a:ext cx="1183871" cy="540327"/>
            </a:xfrm>
            <a:prstGeom prst="roundRect">
              <a:avLst/>
            </a:prstGeom>
            <a:solidFill>
              <a:schemeClr val="bg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M.E.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629542" y="3958936"/>
              <a:ext cx="658091" cy="5403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B.E.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endCxn id="5" idx="1"/>
            </p:cNvCxnSpPr>
            <p:nvPr/>
          </p:nvCxnSpPr>
          <p:spPr>
            <a:xfrm>
              <a:off x="810837" y="4229098"/>
              <a:ext cx="32558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1794509" y="4229099"/>
              <a:ext cx="32558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3"/>
              <a:endCxn id="7" idx="1"/>
            </p:cNvCxnSpPr>
            <p:nvPr/>
          </p:nvCxnSpPr>
          <p:spPr>
            <a:xfrm flipV="1">
              <a:off x="3303961" y="4229100"/>
              <a:ext cx="32558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3"/>
            </p:cNvCxnSpPr>
            <p:nvPr/>
          </p:nvCxnSpPr>
          <p:spPr>
            <a:xfrm flipV="1">
              <a:off x="4287633" y="4229099"/>
              <a:ext cx="32558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6470415" y="3738649"/>
            <a:ext cx="4043798" cy="2587336"/>
            <a:chOff x="5117525" y="2047009"/>
            <a:chExt cx="4043798" cy="2587336"/>
          </a:xfrm>
        </p:grpSpPr>
        <p:sp>
          <p:nvSpPr>
            <p:cNvPr id="38" name="Rounded Rectangle 37"/>
            <p:cNvSpPr/>
            <p:nvPr/>
          </p:nvSpPr>
          <p:spPr>
            <a:xfrm>
              <a:off x="5117525" y="2047009"/>
              <a:ext cx="4043798" cy="25873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Thursday</a:t>
              </a:r>
            </a:p>
            <a:p>
              <a:r>
                <a:rPr lang="en-US" sz="2800" dirty="0">
                  <a:solidFill>
                    <a:schemeClr val="tx1"/>
                  </a:solidFill>
                </a:rPr>
                <a:t> </a:t>
              </a:r>
              <a:r>
                <a:rPr lang="en-US" sz="2800" dirty="0" smtClean="0">
                  <a:solidFill>
                    <a:schemeClr val="tx1"/>
                  </a:solidFill>
                </a:rPr>
                <a:t>                LLVM</a:t>
              </a: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468" y="2817998"/>
              <a:ext cx="1726984" cy="1726984"/>
            </a:xfrm>
            <a:prstGeom prst="rect">
              <a:avLst/>
            </a:prstGeom>
          </p:spPr>
        </p:pic>
      </p:grpSp>
      <p:sp>
        <p:nvSpPr>
          <p:cNvPr id="19" name="Rounded Rectangle 18"/>
          <p:cNvSpPr/>
          <p:nvPr/>
        </p:nvSpPr>
        <p:spPr>
          <a:xfrm>
            <a:off x="1281835" y="487853"/>
            <a:ext cx="9491756" cy="110091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Topic &amp; homework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281835" y="1858932"/>
            <a:ext cx="949175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4521" y="2031904"/>
            <a:ext cx="9650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Today                                                                                                 12/8</a:t>
            </a:r>
            <a:endParaRPr lang="en-US" sz="2800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293265" y="1848348"/>
            <a:ext cx="11430" cy="2638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9853995" y="1865234"/>
            <a:ext cx="11430" cy="2638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438399" y="1093122"/>
            <a:ext cx="831272" cy="29766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395062" y="1093122"/>
            <a:ext cx="831272" cy="29766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341056" y="1093122"/>
            <a:ext cx="831272" cy="29766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299230" y="1093122"/>
            <a:ext cx="831272" cy="29766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226931" y="1093122"/>
            <a:ext cx="831272" cy="29766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152421" y="1093122"/>
            <a:ext cx="831272" cy="29766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077633" y="1093122"/>
            <a:ext cx="831272" cy="29766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7994243" y="1093122"/>
            <a:ext cx="831272" cy="29766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8910853" y="1093122"/>
            <a:ext cx="831272" cy="29766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9858636" y="1093122"/>
            <a:ext cx="831272" cy="29766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25" idx="1"/>
          </p:cNvCxnSpPr>
          <p:nvPr/>
        </p:nvCxnSpPr>
        <p:spPr>
          <a:xfrm flipH="1">
            <a:off x="1423894" y="1241953"/>
            <a:ext cx="14505" cy="45628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269671" y="1108447"/>
            <a:ext cx="8182144" cy="185192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73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compilers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65" y="3984856"/>
            <a:ext cx="4419600" cy="26913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4539815"/>
            <a:ext cx="2032001" cy="2032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936" y="5330536"/>
            <a:ext cx="1044864" cy="10448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4915036"/>
            <a:ext cx="11125161" cy="83099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+mj-lt"/>
              </a:rPr>
              <a:t>00101010111001010101001010101011010</a:t>
            </a:r>
            <a:endParaRPr lang="en-US" sz="4800" b="1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437" y="1398878"/>
            <a:ext cx="1528763" cy="15287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1884" y="1457248"/>
            <a:ext cx="4392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there is no coffee, if I still have work to do, </a:t>
            </a:r>
          </a:p>
          <a:p>
            <a:r>
              <a:rPr lang="en-US" dirty="0"/>
              <a:t>I’ll keep working, I’ll go to the coffee shop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77583" y="1459769"/>
            <a:ext cx="26154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there is no coffee{</a:t>
            </a:r>
          </a:p>
          <a:p>
            <a:r>
              <a:rPr lang="en-US" dirty="0" smtClean="0"/>
              <a:t>  if I still have work to do{</a:t>
            </a:r>
          </a:p>
          <a:p>
            <a:r>
              <a:rPr lang="en-US" dirty="0" smtClean="0"/>
              <a:t>    I’ll </a:t>
            </a:r>
            <a:r>
              <a:rPr lang="en-US" dirty="0"/>
              <a:t>keep </a:t>
            </a:r>
            <a:r>
              <a:rPr lang="en-US" dirty="0" smtClean="0"/>
              <a:t>working;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 smtClean="0"/>
              <a:t>  I’ll </a:t>
            </a:r>
            <a:r>
              <a:rPr lang="en-US" dirty="0"/>
              <a:t>go to the coffee </a:t>
            </a:r>
            <a:r>
              <a:rPr lang="en-US" dirty="0" smtClean="0"/>
              <a:t>shop;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Up-Down Arrow 7"/>
          <p:cNvSpPr/>
          <p:nvPr/>
        </p:nvSpPr>
        <p:spPr>
          <a:xfrm>
            <a:off x="7823200" y="3016408"/>
            <a:ext cx="591457" cy="1751535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55725" y="3516228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???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8200" y="3302861"/>
            <a:ext cx="11125161" cy="84141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Compilers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8490857" y="2875974"/>
            <a:ext cx="272143" cy="37522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8490857" y="4119181"/>
            <a:ext cx="272143" cy="64876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29" y="1379041"/>
            <a:ext cx="4631871" cy="32747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97982" y="3220459"/>
            <a:ext cx="27814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Code analysis and</a:t>
            </a:r>
            <a:br>
              <a:rPr lang="en-US" sz="2800" dirty="0" smtClean="0"/>
            </a:br>
            <a:r>
              <a:rPr lang="en-US" sz="2800" dirty="0" smtClean="0"/>
              <a:t>transformation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010" y="1968807"/>
            <a:ext cx="16954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2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  <p:bldP spid="8" grpId="0" animBg="1"/>
      <p:bldP spid="8" grpId="1" animBg="1"/>
      <p:bldP spid="12" grpId="0" build="allAtOnce"/>
      <p:bldP spid="13" grpId="0" animBg="1"/>
      <p:bldP spid="14" grpId="0" animBg="1"/>
      <p:bldP spid="15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78828" y="272143"/>
            <a:ext cx="2612572" cy="33419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Theory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 rot="2594153">
            <a:off x="3897999" y="1805418"/>
            <a:ext cx="2612572" cy="4356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Inter-fields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 rot="18758457">
            <a:off x="5454655" y="1749257"/>
            <a:ext cx="2612572" cy="4356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Practice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99663" y="2183932"/>
            <a:ext cx="2024592" cy="13920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Compilers&amp;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CATs</a:t>
            </a:r>
          </a:p>
        </p:txBody>
      </p:sp>
    </p:spTree>
    <p:extLst>
      <p:ext uri="{BB962C8B-B14F-4D97-AF65-F5344CB8AC3E}">
        <p14:creationId xmlns:p14="http://schemas.microsoft.com/office/powerpoint/2010/main" val="46892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6" y="1825625"/>
            <a:ext cx="17090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varX</a:t>
            </a:r>
            <a:r>
              <a:rPr lang="en-US" dirty="0" smtClean="0">
                <a:latin typeface="+mj-lt"/>
              </a:rPr>
              <a:t> = 5</a:t>
            </a: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…</a:t>
            </a: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…</a:t>
            </a: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…</a:t>
            </a: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…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print </a:t>
            </a:r>
            <a:r>
              <a:rPr lang="en-US" dirty="0" err="1" smtClean="0">
                <a:latin typeface="+mj-lt"/>
              </a:rPr>
              <a:t>varX</a:t>
            </a:r>
            <a:endParaRPr lang="en-US" dirty="0" smtClean="0">
              <a:latin typeface="+mj-lt"/>
            </a:endParaRP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…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756562"/>
            <a:ext cx="3544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FF0000"/>
                </a:solidFill>
              </a:rPr>
              <a:t>What will it print?</a:t>
            </a:r>
            <a:endParaRPr lang="en-US" sz="3600" i="1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495800" y="4452257"/>
            <a:ext cx="2775857" cy="12192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50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6" y="1825625"/>
            <a:ext cx="17090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varX</a:t>
            </a:r>
            <a:r>
              <a:rPr lang="en-US" dirty="0" smtClean="0">
                <a:latin typeface="+mj-lt"/>
              </a:rPr>
              <a:t> = 5</a:t>
            </a: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…</a:t>
            </a: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…</a:t>
            </a: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…</a:t>
            </a: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…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print </a:t>
            </a:r>
            <a:r>
              <a:rPr lang="en-US" dirty="0">
                <a:latin typeface="+mj-lt"/>
              </a:rPr>
              <a:t>5</a:t>
            </a:r>
            <a:endParaRPr lang="en-US" dirty="0" smtClean="0">
              <a:latin typeface="+mj-lt"/>
            </a:endParaRP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…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756562"/>
            <a:ext cx="3544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FF0000"/>
                </a:solidFill>
              </a:rPr>
              <a:t>What will it print?</a:t>
            </a:r>
            <a:endParaRPr lang="en-US" sz="3600" i="1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77743" y="1825625"/>
            <a:ext cx="1709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print </a:t>
            </a:r>
            <a:r>
              <a:rPr lang="en-US" dirty="0" err="1" smtClean="0">
                <a:latin typeface="+mj-lt"/>
              </a:rPr>
              <a:t>varX</a:t>
            </a:r>
            <a:endParaRPr lang="en-US" dirty="0" smtClean="0">
              <a:latin typeface="+mj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901543" y="4756562"/>
            <a:ext cx="1828800" cy="77338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06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5423" y="1810461"/>
            <a:ext cx="17090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+mj-lt"/>
              </a:rPr>
              <a:t>varX</a:t>
            </a:r>
            <a:r>
              <a:rPr lang="en-US" dirty="0" smtClean="0">
                <a:latin typeface="+mj-lt"/>
              </a:rPr>
              <a:t> = 5</a:t>
            </a: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…</a:t>
            </a: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…</a:t>
            </a: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…</a:t>
            </a: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…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print </a:t>
            </a:r>
            <a:r>
              <a:rPr lang="en-US" dirty="0" err="1" smtClean="0">
                <a:latin typeface="+mj-lt"/>
              </a:rPr>
              <a:t>varX</a:t>
            </a:r>
            <a:endParaRPr lang="en-US" dirty="0" smtClean="0">
              <a:latin typeface="+mj-lt"/>
            </a:endParaRP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…</a:t>
            </a:r>
            <a:endParaRPr lang="en-US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69628" y="2553866"/>
            <a:ext cx="1752599" cy="6204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Analysis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27996" y="1675524"/>
            <a:ext cx="1035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Code</a:t>
            </a:r>
            <a:endParaRPr lang="en-US" sz="3200" dirty="0">
              <a:latin typeface="+mj-lt"/>
            </a:endParaRPr>
          </a:p>
        </p:txBody>
      </p:sp>
      <p:cxnSp>
        <p:nvCxnSpPr>
          <p:cNvPr id="11" name="Straight Arrow Connector 10"/>
          <p:cNvCxnSpPr>
            <a:stCxn id="9" idx="2"/>
            <a:endCxn id="8" idx="0"/>
          </p:cNvCxnSpPr>
          <p:nvPr/>
        </p:nvCxnSpPr>
        <p:spPr>
          <a:xfrm>
            <a:off x="8245927" y="2260299"/>
            <a:ext cx="1" cy="293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flipH="1">
            <a:off x="8245925" y="3174352"/>
            <a:ext cx="3" cy="4898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8330" y="3501485"/>
            <a:ext cx="1635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Property</a:t>
            </a:r>
            <a:endParaRPr lang="en-US" sz="3200" dirty="0"/>
          </a:p>
        </p:txBody>
      </p:sp>
      <p:cxnSp>
        <p:nvCxnSpPr>
          <p:cNvPr id="18" name="Elbow Connector 17"/>
          <p:cNvCxnSpPr>
            <a:stCxn id="9" idx="1"/>
          </p:cNvCxnSpPr>
          <p:nvPr/>
        </p:nvCxnSpPr>
        <p:spPr>
          <a:xfrm rot="10800000" flipV="1">
            <a:off x="7174850" y="1967911"/>
            <a:ext cx="553147" cy="250807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245922" y="3986130"/>
            <a:ext cx="3" cy="4898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651172" y="4506314"/>
            <a:ext cx="3091542" cy="6204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Transformation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31212" y="5592188"/>
            <a:ext cx="315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Transformed code</a:t>
            </a:r>
            <a:endParaRPr lang="en-US" sz="3200" dirty="0"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8245922" y="5168925"/>
            <a:ext cx="4278" cy="5417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626664" y="1810461"/>
            <a:ext cx="1709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+mj-lt"/>
              </a:rPr>
              <a:t>varX</a:t>
            </a:r>
            <a:r>
              <a:rPr lang="en-US" dirty="0" smtClean="0">
                <a:latin typeface="+mj-lt"/>
              </a:rPr>
              <a:t> = 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print 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…</a:t>
            </a:r>
            <a:endParaRPr lang="en-US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6664" y="5589119"/>
            <a:ext cx="4305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Is it worth transforming?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23" grpId="0" animBg="1"/>
      <p:bldP spid="24" grpId="0"/>
      <p:bldP spid="17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CATs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Choose a goal</a:t>
            </a:r>
          </a:p>
          <a:p>
            <a:pPr lvl="1"/>
            <a:r>
              <a:rPr lang="en-US" sz="3200" dirty="0" smtClean="0"/>
              <a:t>Performance, energy, identifying bugs, </a:t>
            </a:r>
            <a:br>
              <a:rPr lang="en-US" sz="3200" dirty="0" smtClean="0"/>
            </a:br>
            <a:r>
              <a:rPr lang="en-US" sz="3200" dirty="0" smtClean="0"/>
              <a:t>discovering code properties</a:t>
            </a:r>
          </a:p>
          <a:p>
            <a:pPr lvl="1"/>
            <a:endParaRPr lang="en-US" sz="3200" dirty="0" smtClean="0"/>
          </a:p>
          <a:p>
            <a:r>
              <a:rPr lang="en-US" sz="3200" dirty="0" smtClean="0"/>
              <a:t>Design automatic analysis to obtain the required information</a:t>
            </a:r>
          </a:p>
          <a:p>
            <a:endParaRPr lang="en-US" sz="3200" i="1" dirty="0" smtClean="0"/>
          </a:p>
          <a:p>
            <a:r>
              <a:rPr lang="en-US" sz="3200" dirty="0" smtClean="0"/>
              <a:t>Occasionally design the code transformation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540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of CATs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775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Compilers</a:t>
            </a:r>
          </a:p>
          <a:p>
            <a:pPr lvl="1"/>
            <a:r>
              <a:rPr lang="en-US" sz="3200" dirty="0" smtClean="0"/>
              <a:t>Optimize performance</a:t>
            </a:r>
          </a:p>
          <a:p>
            <a:pPr lvl="1"/>
            <a:r>
              <a:rPr lang="en-US" sz="3200" dirty="0" smtClean="0"/>
              <a:t>energy efficiency</a:t>
            </a:r>
          </a:p>
          <a:p>
            <a:pPr lvl="1"/>
            <a:r>
              <a:rPr lang="en-US" sz="3200" dirty="0" smtClean="0"/>
              <a:t>code generation</a:t>
            </a:r>
          </a:p>
          <a:p>
            <a:pPr lvl="1"/>
            <a:endParaRPr lang="en-US" sz="3200" dirty="0" smtClean="0"/>
          </a:p>
          <a:p>
            <a:r>
              <a:rPr lang="en-US" sz="3200" dirty="0" smtClean="0"/>
              <a:t>Developing tools (e.g., VIM, EMACS)</a:t>
            </a:r>
          </a:p>
          <a:p>
            <a:pPr lvl="1"/>
            <a:r>
              <a:rPr lang="en-US" sz="3200" dirty="0" smtClean="0"/>
              <a:t>Understanding code (e.g., scopes, variables)</a:t>
            </a:r>
          </a:p>
          <a:p>
            <a:pPr lvl="1"/>
            <a:endParaRPr lang="en-US" sz="3200" dirty="0" smtClean="0"/>
          </a:p>
          <a:p>
            <a:r>
              <a:rPr lang="en-US" sz="3200" dirty="0" smtClean="0"/>
              <a:t>Computer architecture</a:t>
            </a:r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817880" y="1574800"/>
            <a:ext cx="4739640" cy="210842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compiler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02787"/>
            <a:ext cx="5390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Character stream (Source code)</a:t>
            </a:r>
            <a:endParaRPr lang="en-US" sz="32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50719" y="2522693"/>
            <a:ext cx="3156363" cy="6204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Lexical analysis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17273" y="2127677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7022219" y="4564811"/>
            <a:ext cx="4128655" cy="2153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main 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(“Hello World!\n”);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65395" y="3344997"/>
            <a:ext cx="1303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Tokens</a:t>
            </a:r>
            <a:endParaRPr lang="en-US" sz="3200" dirty="0"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05644" y="3143179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50232" y="1690688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63246" y="1697557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76260" y="1697557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89274" y="1697557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02288" y="1690688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15302" y="1697557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28316" y="1697557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9088" y="1698428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745530" y="1690688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006419" y="1690688"/>
            <a:ext cx="412884" cy="3952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22219" y="3256082"/>
            <a:ext cx="54236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36388" y="3253057"/>
            <a:ext cx="1052079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564583" y="3256579"/>
            <a:ext cx="76373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396538" y="3251478"/>
            <a:ext cx="76373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185695" y="3215385"/>
            <a:ext cx="412884" cy="3952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288471" y="4193936"/>
            <a:ext cx="3634345" cy="11978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Syntactic &amp; semantic analysis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094015" y="3813533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94899" y="5762619"/>
            <a:ext cx="798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AST</a:t>
            </a:r>
            <a:endParaRPr lang="en-US" sz="3200" dirty="0">
              <a:latin typeface="+mj-lt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082387" y="5465059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823336" y="4575726"/>
            <a:ext cx="245775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 signature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73637" y="5372436"/>
            <a:ext cx="1384891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273637" y="6174293"/>
            <a:ext cx="54236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957829" y="5367575"/>
            <a:ext cx="1729883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229011" y="6149841"/>
            <a:ext cx="1052079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533191" y="5761598"/>
            <a:ext cx="11628" cy="3534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772591" y="5777696"/>
            <a:ext cx="11628" cy="3534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423195" y="5005140"/>
            <a:ext cx="11628" cy="3534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396538" y="5011381"/>
            <a:ext cx="11628" cy="3534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75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6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8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95" y="638002"/>
            <a:ext cx="10058400" cy="546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compiler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02787"/>
            <a:ext cx="5390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Character stream (Source code)</a:t>
            </a:r>
            <a:endParaRPr lang="en-US" sz="32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50719" y="2522693"/>
            <a:ext cx="3156363" cy="6204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Lexical analysis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17273" y="2127677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65395" y="3344997"/>
            <a:ext cx="1303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Tokens</a:t>
            </a:r>
            <a:endParaRPr lang="en-US" sz="3200" dirty="0"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05644" y="3143179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50232" y="1690688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63246" y="1697557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76260" y="1697557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89274" y="1697557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02288" y="1690688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15302" y="1697557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28316" y="1697557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9088" y="1698428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745530" y="1690688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006419" y="1690688"/>
            <a:ext cx="412884" cy="3952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22219" y="3256082"/>
            <a:ext cx="54236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36388" y="3253057"/>
            <a:ext cx="1052079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564583" y="3256579"/>
            <a:ext cx="76373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396538" y="3251478"/>
            <a:ext cx="76373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185695" y="3215385"/>
            <a:ext cx="412884" cy="3952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094015" y="3813533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288471" y="4193936"/>
            <a:ext cx="9399241" cy="2153458"/>
            <a:chOff x="1288471" y="4193936"/>
            <a:chExt cx="9399241" cy="2153458"/>
          </a:xfrm>
        </p:grpSpPr>
        <p:sp>
          <p:nvSpPr>
            <p:cNvPr id="39" name="Rounded Rectangle 38"/>
            <p:cNvSpPr/>
            <p:nvPr/>
          </p:nvSpPr>
          <p:spPr>
            <a:xfrm>
              <a:off x="1288471" y="4193936"/>
              <a:ext cx="3634345" cy="119788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Syntactic &amp; semantic analysis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94899" y="5762619"/>
              <a:ext cx="798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AST</a:t>
              </a:r>
              <a:endParaRPr lang="en-US" sz="3200" dirty="0">
                <a:latin typeface="+mj-lt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3082387" y="5465059"/>
              <a:ext cx="11628" cy="35345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7823336" y="4194716"/>
              <a:ext cx="2457754" cy="395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Function signature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273637" y="4991426"/>
              <a:ext cx="1384891" cy="395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type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273637" y="5847724"/>
              <a:ext cx="542364" cy="395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957829" y="4986565"/>
              <a:ext cx="1729883" cy="395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Function name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229011" y="5823272"/>
              <a:ext cx="1052079" cy="395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STRING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7533191" y="5435029"/>
              <a:ext cx="11628" cy="3534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9772591" y="5451127"/>
              <a:ext cx="11628" cy="3534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8423195" y="4624130"/>
              <a:ext cx="11628" cy="3534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9396538" y="4630371"/>
              <a:ext cx="11628" cy="3534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787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00026 -0.3636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1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compiler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1287515" y="1701574"/>
            <a:ext cx="3634345" cy="11978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Syntactic &amp; semantic analysis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93943" y="3270257"/>
            <a:ext cx="798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AST</a:t>
            </a:r>
            <a:endParaRPr lang="en-US" sz="3200" dirty="0">
              <a:latin typeface="+mj-lt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081431" y="2972697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822380" y="1702354"/>
            <a:ext cx="245775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 signature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72681" y="2499064"/>
            <a:ext cx="1384891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272681" y="3355362"/>
            <a:ext cx="54236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956873" y="2494203"/>
            <a:ext cx="1729883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228055" y="3330910"/>
            <a:ext cx="1052079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532235" y="2942667"/>
            <a:ext cx="11628" cy="3534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771635" y="2958765"/>
            <a:ext cx="11628" cy="3534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422239" y="2131768"/>
            <a:ext cx="11628" cy="3534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395582" y="2138009"/>
            <a:ext cx="11628" cy="3534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025531" y="4174364"/>
            <a:ext cx="4111799" cy="11978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IR code generation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081431" y="3772368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069802" y="5458923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29598" y="5775325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72681" y="5713769"/>
            <a:ext cx="3495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 Function </a:t>
            </a:r>
            <a:r>
              <a:rPr lang="en-US" dirty="0" err="1"/>
              <a:t>Attrs</a:t>
            </a:r>
            <a:r>
              <a:rPr lang="en-US" dirty="0"/>
              <a:t>: </a:t>
            </a:r>
            <a:r>
              <a:rPr lang="en-US" dirty="0" err="1"/>
              <a:t>nounwind</a:t>
            </a:r>
            <a:r>
              <a:rPr lang="en-US" dirty="0"/>
              <a:t> </a:t>
            </a:r>
            <a:r>
              <a:rPr lang="en-US" dirty="0" err="1"/>
              <a:t>uwtable</a:t>
            </a:r>
            <a:endParaRPr lang="en-US" dirty="0"/>
          </a:p>
          <a:p>
            <a:r>
              <a:rPr lang="en-US" dirty="0" smtClean="0"/>
              <a:t>define </a:t>
            </a:r>
            <a:r>
              <a:rPr lang="en-US" dirty="0" err="1" smtClean="0"/>
              <a:t>int</a:t>
            </a:r>
            <a:r>
              <a:rPr lang="en-US" dirty="0" smtClean="0"/>
              <a:t> @main() 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8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5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compiler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981988" y="2549096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Front-end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037888" y="2092668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74426" y="3160252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97808" y="3069443"/>
            <a:ext cx="3495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 Function </a:t>
            </a:r>
            <a:r>
              <a:rPr lang="en-US" dirty="0" err="1"/>
              <a:t>Attrs</a:t>
            </a:r>
            <a:r>
              <a:rPr lang="en-US" dirty="0"/>
              <a:t>: </a:t>
            </a:r>
            <a:r>
              <a:rPr lang="en-US" dirty="0" err="1"/>
              <a:t>nounwind</a:t>
            </a:r>
            <a:r>
              <a:rPr lang="en-US" dirty="0"/>
              <a:t> </a:t>
            </a:r>
            <a:r>
              <a:rPr lang="en-US" dirty="0" err="1"/>
              <a:t>uwtable</a:t>
            </a:r>
            <a:endParaRPr lang="en-US" dirty="0"/>
          </a:p>
          <a:p>
            <a:r>
              <a:rPr lang="en-US" dirty="0" smtClean="0"/>
              <a:t>define </a:t>
            </a:r>
            <a:r>
              <a:rPr lang="en-US" dirty="0" err="1" smtClean="0"/>
              <a:t>int</a:t>
            </a:r>
            <a:r>
              <a:rPr lang="en-US" dirty="0" smtClean="0"/>
              <a:t> @main() {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38200" y="1602787"/>
            <a:ext cx="5390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Character stream (Source code)</a:t>
            </a:r>
            <a:endParaRPr lang="en-US" sz="3200" dirty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50232" y="1690688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63246" y="1697557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76260" y="1697557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89274" y="1697557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02288" y="1690688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15302" y="1697557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328316" y="1697557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39088" y="1698428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45530" y="1690688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06419" y="1690688"/>
            <a:ext cx="412884" cy="3952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70359" y="3961932"/>
            <a:ext cx="4111799" cy="56697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Middle-end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014630" y="4582460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62798" y="4817940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026258" y="3648874"/>
            <a:ext cx="0" cy="2576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97873" y="4683309"/>
            <a:ext cx="3495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 Function </a:t>
            </a:r>
            <a:r>
              <a:rPr lang="en-US" dirty="0" err="1"/>
              <a:t>Attrs</a:t>
            </a:r>
            <a:r>
              <a:rPr lang="en-US" dirty="0"/>
              <a:t>: </a:t>
            </a:r>
            <a:r>
              <a:rPr lang="en-US" dirty="0" err="1"/>
              <a:t>nounwind</a:t>
            </a:r>
            <a:r>
              <a:rPr lang="en-US" dirty="0"/>
              <a:t> </a:t>
            </a:r>
            <a:r>
              <a:rPr lang="en-US" dirty="0" err="1"/>
              <a:t>uwtable</a:t>
            </a:r>
            <a:endParaRPr lang="en-US" dirty="0"/>
          </a:p>
          <a:p>
            <a:r>
              <a:rPr lang="en-US" dirty="0" smtClean="0"/>
              <a:t>define </a:t>
            </a:r>
            <a:r>
              <a:rPr lang="en-US" dirty="0" err="1" smtClean="0"/>
              <a:t>int</a:t>
            </a:r>
            <a:r>
              <a:rPr lang="en-US" dirty="0" smtClean="0"/>
              <a:t> @main() {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02180" y="3961932"/>
            <a:ext cx="6151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/>
              <a:t>Code analysis and transformation</a:t>
            </a:r>
            <a:endParaRPr lang="en-US" sz="3200" b="1" i="1" dirty="0"/>
          </a:p>
        </p:txBody>
      </p:sp>
      <p:sp>
        <p:nvSpPr>
          <p:cNvPr id="56" name="Rounded Rectangle 55"/>
          <p:cNvSpPr/>
          <p:nvPr/>
        </p:nvSpPr>
        <p:spPr>
          <a:xfrm>
            <a:off x="970359" y="5572879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Back-end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026228" y="5271107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948916" y="6079495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91415" y="6207580"/>
            <a:ext cx="2516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Machine code</a:t>
            </a:r>
            <a:endParaRPr lang="en-US" sz="3200" dirty="0">
              <a:latin typeface="+mj-lt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014630" y="3069443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97873" y="6306391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010101110101010101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202180" y="2479745"/>
            <a:ext cx="5675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/>
              <a:t>EECS 322: Compiler Construction</a:t>
            </a:r>
            <a:endParaRPr lang="en-US" sz="3200" b="1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5202179" y="5514521"/>
            <a:ext cx="5675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/>
              <a:t>EECS 322: Compiler Construction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35200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40" grpId="0"/>
      <p:bldP spid="8" grpId="0"/>
      <p:bldP spid="56" grpId="0" animBg="1"/>
      <p:bldP spid="59" grpId="0"/>
      <p:bldP spid="61" grpId="0"/>
      <p:bldP spid="63" grpId="0"/>
      <p:bldP spid="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compiler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981988" y="2549096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Front-end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037888" y="2092668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74426" y="3160252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8200" y="1602787"/>
            <a:ext cx="5390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Character stream (Source code)</a:t>
            </a:r>
            <a:endParaRPr lang="en-US" sz="3200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70359" y="3961932"/>
            <a:ext cx="4111799" cy="56697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Middle-end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014630" y="4582460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62798" y="4817940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026258" y="3648874"/>
            <a:ext cx="0" cy="2576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970359" y="5572879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Back-end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026228" y="5271107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948916" y="6079495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91415" y="6207580"/>
            <a:ext cx="2516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Machine code</a:t>
            </a:r>
            <a:endParaRPr lang="en-US" sz="3200" dirty="0">
              <a:latin typeface="+mj-lt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014630" y="3069443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651093" y="2549096"/>
            <a:ext cx="4111799" cy="197980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Front-end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Middle-end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Back-end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706993" y="2092668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07305" y="1602787"/>
            <a:ext cx="5390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Character stream (Source code)</a:t>
            </a:r>
            <a:endParaRPr lang="en-US" sz="3200" dirty="0">
              <a:latin typeface="+mj-lt"/>
            </a:endParaRPr>
          </a:p>
        </p:txBody>
      </p:sp>
      <p:cxnSp>
        <p:nvCxnSpPr>
          <p:cNvPr id="46" name="Straight Arrow Connector 45"/>
          <p:cNvCxnSpPr>
            <a:endCxn id="47" idx="0"/>
          </p:cNvCxnSpPr>
          <p:nvPr/>
        </p:nvCxnSpPr>
        <p:spPr>
          <a:xfrm>
            <a:off x="8718621" y="4672697"/>
            <a:ext cx="0" cy="15348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460520" y="6207580"/>
            <a:ext cx="2516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Machine code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143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compiler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981988" y="2549096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Front-end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037888" y="2092668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74426" y="3160252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12491" y="1599291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C</a:t>
            </a:r>
            <a:endParaRPr lang="en-US" sz="3200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70359" y="3961932"/>
            <a:ext cx="4111799" cy="56697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Middle-end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014630" y="4582460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62798" y="4817940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026258" y="3648874"/>
            <a:ext cx="0" cy="2576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970359" y="5572879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Back-end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026228" y="5271107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948916" y="6079495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91415" y="6207580"/>
            <a:ext cx="2516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Machine code</a:t>
            </a:r>
            <a:endParaRPr lang="en-US" sz="3200" dirty="0">
              <a:latin typeface="+mj-lt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014630" y="3069443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651093" y="2549096"/>
            <a:ext cx="4111799" cy="197980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Front-end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Middle-end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Back-end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706993" y="2092668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7" idx="0"/>
          </p:cNvCxnSpPr>
          <p:nvPr/>
        </p:nvCxnSpPr>
        <p:spPr>
          <a:xfrm>
            <a:off x="8718621" y="4672697"/>
            <a:ext cx="0" cy="15348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460520" y="6207580"/>
            <a:ext cx="2516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Machine code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04853" y="1552981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C</a:t>
            </a:r>
            <a:endParaRPr lang="en-US" sz="32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27403" y="1507893"/>
            <a:ext cx="868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Java</a:t>
            </a:r>
            <a:endParaRPr lang="en-US" sz="3200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792686" y="1690688"/>
            <a:ext cx="3970206" cy="480927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47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compiler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981988" y="2549096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Front-end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037888" y="2092668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74426" y="3160252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12491" y="1599291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C</a:t>
            </a:r>
            <a:endParaRPr lang="en-US" sz="3200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70359" y="3961932"/>
            <a:ext cx="4111799" cy="56697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Middle-end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014630" y="4582460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62798" y="4817940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026258" y="3648874"/>
            <a:ext cx="0" cy="2576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970359" y="5572879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Back-end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026228" y="5271107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948916" y="6079495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91415" y="6207580"/>
            <a:ext cx="2516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Machine code</a:t>
            </a:r>
            <a:endParaRPr lang="en-US" sz="3200" dirty="0">
              <a:latin typeface="+mj-lt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014630" y="3069443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651093" y="2549096"/>
            <a:ext cx="4111799" cy="197980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Front-end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Middle-end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Back-end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706993" y="2092668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7" idx="0"/>
          </p:cNvCxnSpPr>
          <p:nvPr/>
        </p:nvCxnSpPr>
        <p:spPr>
          <a:xfrm>
            <a:off x="8718621" y="4672697"/>
            <a:ext cx="0" cy="15348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460520" y="6207580"/>
            <a:ext cx="2516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Machine code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72514" y="1501276"/>
            <a:ext cx="868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Java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431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compiler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981988" y="2549096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Front-end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037888" y="2092668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74426" y="3160252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12491" y="1599291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C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970359" y="3961932"/>
            <a:ext cx="4111799" cy="56697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Middle-end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014630" y="4582460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62798" y="4817940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026258" y="3648874"/>
            <a:ext cx="0" cy="2576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970359" y="5572879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Back-end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026228" y="5271107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948916" y="6079495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91415" y="6207580"/>
            <a:ext cx="2516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Machine code</a:t>
            </a:r>
            <a:endParaRPr lang="en-US" sz="3200" dirty="0">
              <a:latin typeface="+mj-lt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014630" y="3069443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651093" y="2549096"/>
            <a:ext cx="4111799" cy="197980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Front-end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Middle-end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Back-end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706993" y="2092668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7" idx="0"/>
          </p:cNvCxnSpPr>
          <p:nvPr/>
        </p:nvCxnSpPr>
        <p:spPr>
          <a:xfrm>
            <a:off x="8718621" y="4672697"/>
            <a:ext cx="0" cy="15348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460520" y="6207580"/>
            <a:ext cx="2516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Machine code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72514" y="1501276"/>
            <a:ext cx="868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Java</a:t>
            </a:r>
            <a:endParaRPr lang="en-US" sz="32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43776" y="1641027"/>
            <a:ext cx="868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Java</a:t>
            </a:r>
            <a:endParaRPr lang="en-US" sz="3200" dirty="0"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55410" y="2092668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443775" y="2549096"/>
            <a:ext cx="868957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FE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278090" y="3051443"/>
            <a:ext cx="2605646" cy="281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92350" y="6207249"/>
            <a:ext cx="739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M2</a:t>
            </a:r>
            <a:endParaRPr lang="en-US" sz="3200" dirty="0">
              <a:latin typeface="+mj-lt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792686" y="1690688"/>
            <a:ext cx="3970206" cy="480927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57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compiler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981988" y="2549096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Front-end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037888" y="2092668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74426" y="3160252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12491" y="1599291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C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970359" y="3961932"/>
            <a:ext cx="4111799" cy="56697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Middle-end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014630" y="4582460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62798" y="4817940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026258" y="3648874"/>
            <a:ext cx="0" cy="2576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970359" y="5572879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Back-end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026228" y="5271107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948916" y="6079495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91415" y="6207580"/>
            <a:ext cx="2516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Machine code</a:t>
            </a:r>
            <a:endParaRPr lang="en-US" sz="3200" dirty="0">
              <a:latin typeface="+mj-lt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014630" y="3069443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651093" y="2549096"/>
            <a:ext cx="4111799" cy="197980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Front-end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Middle-end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Back-end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706993" y="2092668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718621" y="4672697"/>
            <a:ext cx="0" cy="15348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72514" y="1501276"/>
            <a:ext cx="868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Java</a:t>
            </a:r>
            <a:endParaRPr lang="en-US" sz="32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43776" y="1641027"/>
            <a:ext cx="868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Java</a:t>
            </a:r>
            <a:endParaRPr lang="en-US" sz="3200" dirty="0"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55410" y="2092668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443775" y="2549096"/>
            <a:ext cx="868957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FE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278090" y="3051443"/>
            <a:ext cx="2605646" cy="281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48968" y="6169304"/>
            <a:ext cx="739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M2</a:t>
            </a:r>
            <a:endParaRPr lang="en-US" sz="32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8632" y="6207580"/>
            <a:ext cx="739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M2</a:t>
            </a:r>
            <a:endParaRPr lang="en-US" sz="3200" dirty="0">
              <a:latin typeface="+mj-l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43775" y="5599943"/>
            <a:ext cx="868958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BE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866594" y="6079495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266462" y="5227621"/>
            <a:ext cx="2481195" cy="3031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28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L 0.2233 -0.0004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5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21" grpId="0"/>
      <p:bldP spid="26" grpId="0"/>
      <p:bldP spid="28" grpId="0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compiler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981988" y="2549096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Front-end 1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037888" y="2092668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60901" y="3069443"/>
            <a:ext cx="50366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09111" y="1564904"/>
            <a:ext cx="657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L 1</a:t>
            </a:r>
            <a:endParaRPr lang="en-US" sz="3200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822353" y="3919354"/>
            <a:ext cx="4111799" cy="56697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Middle-end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12733" y="4555467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60901" y="4794435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12733" y="3525407"/>
            <a:ext cx="0" cy="3939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1013903" y="5572879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Back-end A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5105446" y="5276353"/>
            <a:ext cx="1014123" cy="2965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992460" y="6079495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565099" y="6268584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 A</a:t>
            </a:r>
            <a:endParaRPr lang="en-US" sz="3200" dirty="0">
              <a:latin typeface="+mj-lt"/>
            </a:endParaRPr>
          </a:p>
        </p:txBody>
      </p:sp>
      <p:cxnSp>
        <p:nvCxnSpPr>
          <p:cNvPr id="60" name="Straight Arrow Connector 59"/>
          <p:cNvCxnSpPr>
            <a:endCxn id="55" idx="1"/>
          </p:cNvCxnSpPr>
          <p:nvPr/>
        </p:nvCxnSpPr>
        <p:spPr>
          <a:xfrm>
            <a:off x="5093787" y="3017156"/>
            <a:ext cx="967114" cy="3446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26339" y="1611426"/>
            <a:ext cx="657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L 2</a:t>
            </a:r>
            <a:endParaRPr lang="en-US" sz="3200" dirty="0"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137973" y="2063067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631330" y="2475659"/>
            <a:ext cx="2965452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Front-end 2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endCxn id="55" idx="3"/>
          </p:cNvCxnSpPr>
          <p:nvPr/>
        </p:nvCxnSpPr>
        <p:spPr>
          <a:xfrm flipH="1">
            <a:off x="6564565" y="3002859"/>
            <a:ext cx="641861" cy="358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597314" y="6278491"/>
            <a:ext cx="84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 B</a:t>
            </a:r>
            <a:endParaRPr lang="en-US" sz="3200" dirty="0">
              <a:latin typeface="+mj-l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6426" y="5530973"/>
            <a:ext cx="2647172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Back-end B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955276" y="6150406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85741" y="5276353"/>
            <a:ext cx="720685" cy="2542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45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80840" cy="1325563"/>
          </a:xfrm>
        </p:spPr>
        <p:txBody>
          <a:bodyPr/>
          <a:lstStyle/>
          <a:p>
            <a:r>
              <a:rPr lang="en-US" dirty="0" smtClean="0"/>
              <a:t>Multiple 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Abstract Syntax Tree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3200" dirty="0" smtClean="0"/>
              <a:t>Register-based representation (three-address code)</a:t>
            </a: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R1 = R2 add R3</a:t>
            </a:r>
          </a:p>
          <a:p>
            <a:endParaRPr lang="en-US" dirty="0" smtClean="0"/>
          </a:p>
          <a:p>
            <a:r>
              <a:rPr lang="en-US" sz="3200" dirty="0" smtClean="0"/>
              <a:t>Stack-based representation</a:t>
            </a: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push 5; push 3; add; pop ;</a:t>
            </a:r>
            <a:endParaRPr lang="en-US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40" y="210721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96588" y="296944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28953" y="296944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56055" y="25395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3" idx="3"/>
            <a:endCxn id="15" idx="2"/>
          </p:cNvCxnSpPr>
          <p:nvPr/>
        </p:nvCxnSpPr>
        <p:spPr>
          <a:xfrm flipV="1">
            <a:off x="5823308" y="2908839"/>
            <a:ext cx="182788" cy="245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1"/>
            <a:endCxn id="15" idx="2"/>
          </p:cNvCxnSpPr>
          <p:nvPr/>
        </p:nvCxnSpPr>
        <p:spPr>
          <a:xfrm flipH="1" flipV="1">
            <a:off x="6006096" y="2908839"/>
            <a:ext cx="322857" cy="245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984324" y="2404571"/>
            <a:ext cx="14290" cy="231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415900" y="229779"/>
            <a:ext cx="5618846" cy="206210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IR needs to be easy</a:t>
            </a:r>
          </a:p>
          <a:p>
            <a:pPr marL="342900" indent="-342900">
              <a:buAutoNum type="arabicParenR"/>
            </a:pPr>
            <a:r>
              <a:rPr lang="en-US" sz="3200" dirty="0" smtClean="0">
                <a:solidFill>
                  <a:srgbClr val="FF0000"/>
                </a:solidFill>
              </a:rPr>
              <a:t>to produce</a:t>
            </a:r>
          </a:p>
          <a:p>
            <a:pPr marL="342900" indent="-342900">
              <a:buAutoNum type="arabicParenR"/>
            </a:pPr>
            <a:r>
              <a:rPr lang="en-US" sz="3200" dirty="0" smtClean="0">
                <a:solidFill>
                  <a:srgbClr val="FF0000"/>
                </a:solidFill>
              </a:rPr>
              <a:t>to translate into machine code</a:t>
            </a:r>
          </a:p>
          <a:p>
            <a:pPr marL="342900" indent="-342900">
              <a:buAutoNum type="arabicParenR"/>
            </a:pPr>
            <a:r>
              <a:rPr lang="en-US" sz="3200" dirty="0">
                <a:solidFill>
                  <a:srgbClr val="FF0000"/>
                </a:solidFill>
              </a:rPr>
              <a:t>t</a:t>
            </a:r>
            <a:r>
              <a:rPr lang="en-US" sz="3200" dirty="0" smtClean="0">
                <a:solidFill>
                  <a:srgbClr val="FF0000"/>
                </a:solidFill>
              </a:rPr>
              <a:t>o transform/optimize</a:t>
            </a:r>
          </a:p>
        </p:txBody>
      </p:sp>
    </p:spTree>
    <p:extLst>
      <p:ext uri="{BB962C8B-B14F-4D97-AF65-F5344CB8AC3E}">
        <p14:creationId xmlns:p14="http://schemas.microsoft.com/office/powerpoint/2010/main" val="351303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Structure of the course</a:t>
            </a:r>
          </a:p>
          <a:p>
            <a:endParaRPr lang="en-US" dirty="0" smtClean="0"/>
          </a:p>
          <a:p>
            <a:r>
              <a:rPr lang="en-US" dirty="0" smtClean="0"/>
              <a:t>CAT and compilers</a:t>
            </a:r>
          </a:p>
          <a:p>
            <a:endParaRPr lang="en-US" dirty="0" smtClean="0"/>
          </a:p>
          <a:p>
            <a:r>
              <a:rPr lang="en-US" dirty="0" smtClean="0"/>
              <a:t>CAT and computer architecture</a:t>
            </a:r>
          </a:p>
          <a:p>
            <a:endParaRPr lang="en-US" dirty="0" smtClean="0"/>
          </a:p>
          <a:p>
            <a:r>
              <a:rPr lang="en-US" dirty="0" smtClean="0"/>
              <a:t>CAT and programming language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038" y="2602895"/>
            <a:ext cx="3937806" cy="296817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514703"/>
            <a:ext cx="2362200" cy="193357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8991600" y="1340427"/>
            <a:ext cx="2116282" cy="236912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78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           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+mj-lt"/>
              </a:rPr>
              <a:t>define </a:t>
            </a:r>
            <a:r>
              <a:rPr lang="en-US" sz="3200" dirty="0">
                <a:latin typeface="+mj-lt"/>
              </a:rPr>
              <a:t>i32 @main(i32 %</a:t>
            </a:r>
            <a:r>
              <a:rPr lang="en-US" sz="3200" dirty="0" err="1">
                <a:latin typeface="+mj-lt"/>
              </a:rPr>
              <a:t>argc</a:t>
            </a:r>
            <a:r>
              <a:rPr lang="en-US" sz="3200" dirty="0">
                <a:latin typeface="+mj-lt"/>
              </a:rPr>
              <a:t>, i8** </a:t>
            </a:r>
            <a:r>
              <a:rPr lang="en-US" sz="3200" dirty="0" smtClean="0">
                <a:latin typeface="+mj-lt"/>
              </a:rPr>
              <a:t>%</a:t>
            </a:r>
            <a:r>
              <a:rPr lang="en-US" sz="3200" dirty="0" err="1">
                <a:latin typeface="+mj-lt"/>
              </a:rPr>
              <a:t>argv</a:t>
            </a:r>
            <a:r>
              <a:rPr lang="en-US" sz="3200" dirty="0">
                <a:latin typeface="+mj-lt"/>
              </a:rPr>
              <a:t>) 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+mj-lt"/>
              </a:rPr>
              <a:t>entry:</a:t>
            </a:r>
          </a:p>
          <a:p>
            <a:pPr marL="0" indent="0">
              <a:buNone/>
            </a:pPr>
            <a:r>
              <a:rPr lang="en-US" sz="3200" dirty="0">
                <a:latin typeface="+mj-lt"/>
              </a:rPr>
              <a:t>  %add = add </a:t>
            </a:r>
            <a:r>
              <a:rPr lang="en-US" sz="3200" dirty="0" smtClean="0">
                <a:latin typeface="+mj-lt"/>
              </a:rPr>
              <a:t>i32 </a:t>
            </a:r>
            <a:r>
              <a:rPr lang="en-US" sz="3200" dirty="0">
                <a:latin typeface="+mj-lt"/>
              </a:rPr>
              <a:t>%</a:t>
            </a:r>
            <a:r>
              <a:rPr lang="en-US" sz="3200" dirty="0" err="1">
                <a:latin typeface="+mj-lt"/>
              </a:rPr>
              <a:t>argc</a:t>
            </a:r>
            <a:r>
              <a:rPr lang="en-US" sz="3200" dirty="0">
                <a:latin typeface="+mj-lt"/>
              </a:rPr>
              <a:t>, 1</a:t>
            </a:r>
          </a:p>
          <a:p>
            <a:pPr marL="0" indent="0">
              <a:buNone/>
            </a:pPr>
            <a:r>
              <a:rPr lang="en-US" sz="3200" dirty="0">
                <a:latin typeface="+mj-lt"/>
              </a:rPr>
              <a:t>  ret i32 %add</a:t>
            </a: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}</a:t>
            </a:r>
            <a:endParaRPr lang="en-US" sz="3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5201" y="603995"/>
            <a:ext cx="1421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LLVM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575" y="1690688"/>
            <a:ext cx="5079365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4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IRs used together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29245" y="2255182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Static compiler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85145" y="1798754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29117" y="2878334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IR1</a:t>
            </a: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5318" y="1305377"/>
            <a:ext cx="564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L1</a:t>
            </a:r>
            <a:endParaRPr lang="en-US" sz="3200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4209" y="3645313"/>
            <a:ext cx="5365127" cy="56697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Dynamic compiler FE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561887" y="4288546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17458" y="4512900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IR2</a:t>
            </a:r>
            <a:endParaRPr lang="en-US" sz="3200" dirty="0"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73515" y="3354960"/>
            <a:ext cx="0" cy="2576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215912" y="5302873"/>
            <a:ext cx="4761720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Dynamic compiler BE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73485" y="4977193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1826" y="5847007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38671" y="6030433"/>
            <a:ext cx="2516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Machine code</a:t>
            </a:r>
            <a:endParaRPr lang="en-US" sz="3200" dirty="0"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561887" y="2775529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19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 animBg="1"/>
      <p:bldP spid="10" grpId="0"/>
      <p:bldP spid="12" grpId="0" animBg="1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IRs used together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29245" y="2255182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Java compiler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85145" y="1798754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62139" y="2865170"/>
            <a:ext cx="2492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Java bytecode</a:t>
            </a: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0666" y="1273510"/>
            <a:ext cx="868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Java</a:t>
            </a:r>
            <a:endParaRPr lang="en-US" sz="3200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4209" y="3645313"/>
            <a:ext cx="5365127" cy="56697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Java VM FE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561887" y="4288546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17458" y="4512900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IR2</a:t>
            </a:r>
            <a:endParaRPr lang="en-US" sz="3200" dirty="0"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73515" y="3354960"/>
            <a:ext cx="0" cy="2576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215912" y="5302873"/>
            <a:ext cx="4761720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Java VM BE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73485" y="4977193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1826" y="5847007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38671" y="6030433"/>
            <a:ext cx="2516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Machine code</a:t>
            </a:r>
            <a:endParaRPr lang="en-US" sz="3200" dirty="0"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561887" y="2775529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78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CATs that we’ll focus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Semantics-preserving transformations</a:t>
            </a:r>
          </a:p>
          <a:p>
            <a:pPr lvl="1"/>
            <a:r>
              <a:rPr lang="en-US" sz="2800" dirty="0" smtClean="0"/>
              <a:t>Correctness guaranteed</a:t>
            </a:r>
          </a:p>
          <a:p>
            <a:pPr lvl="1"/>
            <a:endParaRPr lang="en-US" sz="2800" dirty="0" smtClean="0"/>
          </a:p>
          <a:p>
            <a:r>
              <a:rPr lang="en-US" sz="3200" dirty="0" smtClean="0"/>
              <a:t>Goal: performance</a:t>
            </a:r>
          </a:p>
          <a:p>
            <a:endParaRPr lang="en-US" sz="3200" dirty="0"/>
          </a:p>
          <a:p>
            <a:r>
              <a:rPr lang="en-US" sz="3200" dirty="0" smtClean="0"/>
              <a:t>Automatic</a:t>
            </a:r>
          </a:p>
          <a:p>
            <a:endParaRPr lang="en-US" sz="3200" dirty="0"/>
          </a:p>
          <a:p>
            <a:r>
              <a:rPr lang="en-US" sz="3200" dirty="0" smtClean="0"/>
              <a:t>Efficient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756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p-Down Arrow 9"/>
          <p:cNvSpPr/>
          <p:nvPr/>
        </p:nvSpPr>
        <p:spPr>
          <a:xfrm>
            <a:off x="5965270" y="3683642"/>
            <a:ext cx="384464" cy="1928398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CATs (hardware point of 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Simple hardware (few resources), simple CATs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180858" y="2425032"/>
            <a:ext cx="1830283" cy="115348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16208" y="4327590"/>
            <a:ext cx="1682588" cy="57257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Cache L1</a:t>
            </a:r>
          </a:p>
        </p:txBody>
      </p:sp>
      <p:sp>
        <p:nvSpPr>
          <p:cNvPr id="6" name="Up-Down Arrow 5"/>
          <p:cNvSpPr/>
          <p:nvPr/>
        </p:nvSpPr>
        <p:spPr>
          <a:xfrm>
            <a:off x="5965270" y="3665020"/>
            <a:ext cx="384464" cy="590798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368511" y="3078241"/>
            <a:ext cx="1454976" cy="39120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35677" y="5746977"/>
            <a:ext cx="7228114" cy="859971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38570" y="4988416"/>
            <a:ext cx="3237863" cy="57257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Cache L2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132114" y="2884714"/>
            <a:ext cx="0" cy="1292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132114" y="4177230"/>
            <a:ext cx="1251857" cy="2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7157" y="2817107"/>
            <a:ext cx="54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42720" y="4229703"/>
            <a:ext cx="90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273629" y="3078241"/>
            <a:ext cx="979714" cy="10039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208314" y="3867703"/>
            <a:ext cx="334405" cy="2862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70" y="4569306"/>
            <a:ext cx="10058400" cy="18055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34" y="2277937"/>
            <a:ext cx="8531139" cy="450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5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0.03438 -0.0629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-314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37 -0.06296 L 0.05417 -0.10069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" y="-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6" grpId="0"/>
      <p:bldP spid="18" grpId="0"/>
      <p:bldP spid="24" grpId="0" animBg="1"/>
      <p:bldP spid="24" grpId="1" animBg="1"/>
      <p:bldP spid="24" grpId="2" animBg="1"/>
      <p:bldP spid="24" grpId="3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CATs (hardware point of 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Simple hardware (few resources), simple CATs</a:t>
            </a:r>
          </a:p>
          <a:p>
            <a:endParaRPr lang="en-US" sz="3200" dirty="0" smtClean="0"/>
          </a:p>
          <a:p>
            <a:r>
              <a:rPr lang="en-US" sz="3200" dirty="0" smtClean="0"/>
              <a:t>More hardware resources available to compilers</a:t>
            </a:r>
          </a:p>
          <a:p>
            <a:pPr lvl="1"/>
            <a:r>
              <a:rPr lang="en-US" sz="2800" dirty="0" smtClean="0"/>
              <a:t>Opportunities to improve programs</a:t>
            </a:r>
          </a:p>
          <a:p>
            <a:pPr lvl="1"/>
            <a:r>
              <a:rPr lang="en-US" sz="2800" dirty="0" smtClean="0"/>
              <a:t>Challenging CATs</a:t>
            </a:r>
          </a:p>
          <a:p>
            <a:pPr lvl="1"/>
            <a:endParaRPr lang="en-US" sz="2800" dirty="0" smtClean="0"/>
          </a:p>
          <a:p>
            <a:r>
              <a:rPr lang="en-US" sz="3200" dirty="0" smtClean="0"/>
              <a:t>Execution model mismatch between</a:t>
            </a:r>
            <a:br>
              <a:rPr lang="en-US" sz="3200" dirty="0" smtClean="0"/>
            </a:br>
            <a:r>
              <a:rPr lang="en-US" sz="3200" dirty="0" smtClean="0"/>
              <a:t>source code and hardware</a:t>
            </a:r>
          </a:p>
          <a:p>
            <a:pPr lvl="1"/>
            <a:r>
              <a:rPr lang="en-US" sz="2800" dirty="0" smtClean="0"/>
              <a:t>Challenging CATs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1415143" y="1822450"/>
            <a:ext cx="9361714" cy="378051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Compilers/CATs</a:t>
            </a:r>
            <a:br>
              <a:rPr lang="en-US" sz="5400" b="1" dirty="0" smtClean="0">
                <a:solidFill>
                  <a:srgbClr val="FF0000"/>
                </a:solidFill>
              </a:rPr>
            </a:br>
            <a:r>
              <a:rPr lang="en-US" sz="5400" b="1" dirty="0" smtClean="0">
                <a:solidFill>
                  <a:srgbClr val="FF0000"/>
                </a:solidFill>
              </a:rPr>
              <a:t>are developed</a:t>
            </a:r>
            <a:br>
              <a:rPr lang="en-US" sz="5400" b="1" dirty="0" smtClean="0">
                <a:solidFill>
                  <a:srgbClr val="FF0000"/>
                </a:solidFill>
              </a:rPr>
            </a:br>
            <a:r>
              <a:rPr lang="en-US" sz="5400" b="1" dirty="0" smtClean="0">
                <a:solidFill>
                  <a:srgbClr val="FF0000"/>
                </a:solidFill>
              </a:rPr>
              <a:t>in the processor-design stage!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50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CATs (hardware point of view) (2)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166258"/>
            <a:ext cx="88500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1960 - ?: Complex </a:t>
            </a:r>
            <a:r>
              <a:rPr lang="en-US" sz="3200" dirty="0"/>
              <a:t>instruction set </a:t>
            </a:r>
            <a:r>
              <a:rPr lang="en-US" sz="3200" dirty="0" smtClean="0"/>
              <a:t>computing (CISC)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1980 - ?: Reduced </a:t>
            </a:r>
            <a:r>
              <a:rPr lang="en-US" sz="3200" dirty="0"/>
              <a:t>instruction set </a:t>
            </a:r>
            <a:r>
              <a:rPr lang="en-US" sz="3200" dirty="0" smtClean="0"/>
              <a:t>computer (RISC)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62" y="2709862"/>
            <a:ext cx="1438275" cy="1438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99" y="5213246"/>
            <a:ext cx="2819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4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CATs (hardware point of view) (3)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46441"/>
            <a:ext cx="2231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Superscalar</a:t>
            </a:r>
            <a:endParaRPr lang="en-US" sz="3200" dirty="0"/>
          </a:p>
        </p:txBody>
      </p:sp>
      <p:sp>
        <p:nvSpPr>
          <p:cNvPr id="3" name="Rounded Rectangle 2"/>
          <p:cNvSpPr/>
          <p:nvPr/>
        </p:nvSpPr>
        <p:spPr>
          <a:xfrm>
            <a:off x="925286" y="2362664"/>
            <a:ext cx="1328057" cy="42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 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25286" y="2787207"/>
            <a:ext cx="1328057" cy="42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 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25285" y="3209359"/>
            <a:ext cx="1328057" cy="42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 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25284" y="3631511"/>
            <a:ext cx="1328057" cy="42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 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25286" y="4053663"/>
            <a:ext cx="1328057" cy="42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 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25286" y="4478206"/>
            <a:ext cx="1328057" cy="42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 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25285" y="4900358"/>
            <a:ext cx="1328057" cy="42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 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25284" y="5322510"/>
            <a:ext cx="1328057" cy="42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 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73486" y="2405741"/>
            <a:ext cx="1328057" cy="42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 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73487" y="3209757"/>
            <a:ext cx="1328057" cy="42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 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229595" y="3207367"/>
            <a:ext cx="1328057" cy="42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 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901541" y="2405741"/>
            <a:ext cx="1328057" cy="42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 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901541" y="3208562"/>
            <a:ext cx="1328057" cy="42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 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557653" y="3207367"/>
            <a:ext cx="1328057" cy="42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 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229598" y="2405741"/>
            <a:ext cx="1328057" cy="42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 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557653" y="2395319"/>
            <a:ext cx="1328057" cy="42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 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268682" y="3042555"/>
            <a:ext cx="5889175" cy="74567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285007" y="2296884"/>
            <a:ext cx="5889175" cy="74567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52355" y="1604954"/>
            <a:ext cx="5905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Very long instruction word (VLIW)</a:t>
            </a:r>
            <a:endParaRPr lang="en-US" sz="3200" dirty="0"/>
          </a:p>
        </p:txBody>
      </p:sp>
      <p:sp>
        <p:nvSpPr>
          <p:cNvPr id="4" name="Right Arrow 3"/>
          <p:cNvSpPr/>
          <p:nvPr/>
        </p:nvSpPr>
        <p:spPr>
          <a:xfrm>
            <a:off x="3069771" y="2928256"/>
            <a:ext cx="1524000" cy="96882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CATs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39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CATs (PL point of 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5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First electronic computers appeared in the </a:t>
            </a:r>
            <a:r>
              <a:rPr lang="uk-UA" sz="3200" dirty="0" smtClean="0"/>
              <a:t>’</a:t>
            </a:r>
            <a:r>
              <a:rPr lang="en-US" sz="3200" dirty="0" smtClean="0"/>
              <a:t>40s</a:t>
            </a:r>
          </a:p>
          <a:p>
            <a:r>
              <a:rPr lang="en-US" sz="3200" dirty="0" smtClean="0"/>
              <a:t>They were programmed in machine language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Low level operations only</a:t>
            </a:r>
          </a:p>
          <a:p>
            <a:pPr lvl="1"/>
            <a:r>
              <a:rPr lang="en-US" sz="3200" dirty="0" smtClean="0"/>
              <a:t>Move data from one location to another</a:t>
            </a:r>
          </a:p>
          <a:p>
            <a:pPr lvl="1"/>
            <a:r>
              <a:rPr lang="en-US" sz="3200" dirty="0" smtClean="0"/>
              <a:t>Add the contexts of two registers</a:t>
            </a:r>
          </a:p>
          <a:p>
            <a:pPr lvl="1"/>
            <a:r>
              <a:rPr lang="en-US" sz="3200" dirty="0" smtClean="0"/>
              <a:t>Compare two values</a:t>
            </a:r>
          </a:p>
          <a:p>
            <a:r>
              <a:rPr lang="en-US" sz="3600" b="1" dirty="0" smtClean="0"/>
              <a:t>Programming</a:t>
            </a:r>
            <a:r>
              <a:rPr lang="en-US" sz="3600" dirty="0" smtClean="0"/>
              <a:t>: </a:t>
            </a:r>
            <a:r>
              <a:rPr lang="en-US" sz="3600" dirty="0" smtClean="0">
                <a:solidFill>
                  <a:srgbClr val="FF0000"/>
                </a:solidFill>
              </a:rPr>
              <a:t>slow, tedious, and error prone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099" y="2885817"/>
            <a:ext cx="11125161" cy="83099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+mj-lt"/>
              </a:rPr>
              <a:t>00101010111001010101001010101011010</a:t>
            </a:r>
            <a:endParaRPr lang="en-US" sz="4800" b="1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914" y="4911943"/>
            <a:ext cx="2598086" cy="194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7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CATs (PL point of 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773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Low level programming language, simple CATs</a:t>
            </a:r>
          </a:p>
          <a:p>
            <a:pPr lvl="1"/>
            <a:r>
              <a:rPr lang="en-US" sz="2800" dirty="0" smtClean="0"/>
              <a:t>Not very productive</a:t>
            </a:r>
          </a:p>
          <a:p>
            <a:pPr lvl="1"/>
            <a:endParaRPr lang="en-US" dirty="0" smtClean="0"/>
          </a:p>
          <a:p>
            <a:r>
              <a:rPr lang="en-US" sz="3200" dirty="0" smtClean="0"/>
              <a:t>More abstraction in programming language, </a:t>
            </a:r>
            <a:br>
              <a:rPr lang="en-US" sz="3200" dirty="0" smtClean="0"/>
            </a:br>
            <a:r>
              <a:rPr lang="en-US" sz="3200" dirty="0" smtClean="0"/>
              <a:t>more work for CATs to reduce their performance overhead</a:t>
            </a:r>
          </a:p>
          <a:p>
            <a:pPr lvl="1"/>
            <a:r>
              <a:rPr lang="en-US" sz="3200" dirty="0" smtClean="0"/>
              <a:t>Macros -&gt; Fortran, Cobol, Lisp -&gt; C, C++, Java, C#, Python, PHP, SQL, </a:t>
            </a:r>
            <a:r>
              <a:rPr lang="is-IS" sz="3200" dirty="0" smtClean="0"/>
              <a:t>…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b="1" dirty="0" smtClean="0">
                <a:solidFill>
                  <a:srgbClr val="FF0000"/>
                </a:solidFill>
              </a:rPr>
              <a:t>CATs enable new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29023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About: understanding and transforming code automatically</a:t>
            </a:r>
          </a:p>
          <a:p>
            <a:r>
              <a:rPr lang="en-US" dirty="0" smtClean="0"/>
              <a:t>EECS 395/495</a:t>
            </a:r>
          </a:p>
          <a:p>
            <a:r>
              <a:rPr lang="en-US" dirty="0" smtClean="0"/>
              <a:t>Satisfy the system depth for CS major</a:t>
            </a:r>
          </a:p>
          <a:p>
            <a:r>
              <a:rPr lang="en-US" dirty="0" smtClean="0"/>
              <a:t>Tuesday/Thursday 2:00pm – 3:20pm at L221 Tech (here ;))</a:t>
            </a:r>
          </a:p>
          <a:p>
            <a:r>
              <a:rPr lang="en-US" dirty="0" smtClean="0"/>
              <a:t>Office hours: Friday 2:00pm – 5:00pm</a:t>
            </a:r>
          </a:p>
          <a:p>
            <a:pPr lvl="1"/>
            <a:r>
              <a:rPr lang="en-US" dirty="0" smtClean="0"/>
              <a:t>But feel free to stop by at my office (2.217@Ford) any time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CAT is on Canvas</a:t>
            </a:r>
          </a:p>
          <a:p>
            <a:pPr lvl="1"/>
            <a:r>
              <a:rPr lang="en-US" dirty="0" smtClean="0"/>
              <a:t>Materials/Calendar/Assignments/Grades on Canvas</a:t>
            </a:r>
          </a:p>
          <a:p>
            <a:pPr lvl="1"/>
            <a:r>
              <a:rPr lang="en-US" dirty="0" smtClean="0"/>
              <a:t>You’ll upload your assignments on Canvas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61310" y="1825625"/>
            <a:ext cx="2192482" cy="4292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920345" y="1825625"/>
            <a:ext cx="768928" cy="4292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977245" y="1825625"/>
            <a:ext cx="1943100" cy="4292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89273" y="1825625"/>
            <a:ext cx="2086098" cy="4292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5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CATs (PL point of 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013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Abstractions are great for productivity</a:t>
            </a:r>
          </a:p>
          <a:p>
            <a:endParaRPr lang="en-US" sz="3200" dirty="0" smtClean="0"/>
          </a:p>
          <a:p>
            <a:r>
              <a:rPr lang="en-US" sz="3200" dirty="0" smtClean="0"/>
              <a:t>CATs remove their overhead</a:t>
            </a:r>
          </a:p>
          <a:p>
            <a:endParaRPr lang="en-US" sz="3200" dirty="0" smtClean="0"/>
          </a:p>
          <a:p>
            <a:r>
              <a:rPr lang="en-US" sz="3200" dirty="0" smtClean="0"/>
              <a:t>But abstractions must be carefully evaluated </a:t>
            </a:r>
            <a:br>
              <a:rPr lang="en-US" sz="3200" dirty="0" smtClean="0"/>
            </a:br>
            <a:r>
              <a:rPr lang="en-US" sz="3200" dirty="0" smtClean="0"/>
              <a:t>considering CATs</a:t>
            </a:r>
            <a:endParaRPr lang="en-US" sz="3200" dirty="0"/>
          </a:p>
          <a:p>
            <a:endParaRPr lang="en-US" sz="3200" b="1" dirty="0" smtClean="0">
              <a:solidFill>
                <a:srgbClr val="FF0000"/>
              </a:solidFill>
            </a:endParaRPr>
          </a:p>
          <a:p>
            <a:r>
              <a:rPr lang="en-US" sz="3200" b="1" dirty="0" smtClean="0">
                <a:solidFill>
                  <a:srgbClr val="FF0000"/>
                </a:solidFill>
              </a:rPr>
              <a:t>A simple abstraction in PL can generate challenges for CATs</a:t>
            </a:r>
          </a:p>
          <a:p>
            <a:pPr lvl="1"/>
            <a:r>
              <a:rPr lang="en-US" sz="3200" b="1" dirty="0" smtClean="0">
                <a:solidFill>
                  <a:srgbClr val="FF0000"/>
                </a:solidFill>
              </a:rPr>
              <a:t>CATs need to be understood</a:t>
            </a:r>
          </a:p>
        </p:txBody>
      </p:sp>
    </p:spTree>
    <p:extLst>
      <p:ext uri="{BB962C8B-B14F-4D97-AF65-F5344CB8AC3E}">
        <p14:creationId xmlns:p14="http://schemas.microsoft.com/office/powerpoint/2010/main" val="124594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CATs (PL point of view)(2)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PL without procedures</a:t>
            </a:r>
          </a:p>
          <a:p>
            <a:pPr marL="0" indent="0">
              <a:buNone/>
            </a:pPr>
            <a:endParaRPr lang="en-US" sz="3200" dirty="0" smtClean="0">
              <a:latin typeface="+mj-lt"/>
            </a:endParaRP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void main (){</a:t>
            </a: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  Int v1,v2;</a:t>
            </a:r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  v1 = 1;</a:t>
            </a: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  v2 = </a:t>
            </a:r>
            <a:r>
              <a:rPr lang="en-US" sz="3200" dirty="0">
                <a:latin typeface="+mj-lt"/>
              </a:rPr>
              <a:t>2</a:t>
            </a:r>
            <a:r>
              <a:rPr lang="en-US" sz="3200" dirty="0" smtClean="0">
                <a:latin typeface="+mj-lt"/>
              </a:rPr>
              <a:t>;</a:t>
            </a:r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 </a:t>
            </a:r>
            <a:r>
              <a:rPr lang="is-IS" sz="3200" dirty="0" smtClean="0">
                <a:latin typeface="+mj-lt"/>
              </a:rPr>
              <a:t>…</a:t>
            </a:r>
          </a:p>
          <a:p>
            <a:pPr marL="0" indent="0">
              <a:buNone/>
            </a:pPr>
            <a:r>
              <a:rPr lang="is-IS" sz="3200" dirty="0">
                <a:latin typeface="+mj-lt"/>
              </a:rPr>
              <a:t>}</a:t>
            </a:r>
            <a:endParaRPr lang="en-US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340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CATs (PL point of view)(3)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Let’s add procedures to our PL</a:t>
            </a:r>
          </a:p>
          <a:p>
            <a:r>
              <a:rPr lang="en-US" sz="3200" dirty="0" smtClean="0"/>
              <a:t>Call-by-Value</a:t>
            </a: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void proc1 (</a:t>
            </a:r>
            <a:r>
              <a:rPr lang="en-US" sz="3200" dirty="0" err="1" smtClean="0">
                <a:latin typeface="+mj-lt"/>
              </a:rPr>
              <a:t>int</a:t>
            </a:r>
            <a:r>
              <a:rPr lang="en-US" sz="3200" dirty="0" smtClean="0">
                <a:latin typeface="+mj-lt"/>
              </a:rPr>
              <a:t> a){…}</a:t>
            </a: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proc1(myVar1);</a:t>
            </a:r>
          </a:p>
          <a:p>
            <a:endParaRPr lang="en-US" sz="3200" dirty="0" smtClean="0"/>
          </a:p>
          <a:p>
            <a:r>
              <a:rPr lang="en-US" sz="3200" dirty="0" smtClean="0"/>
              <a:t>Call-by-Reference</a:t>
            </a:r>
          </a:p>
          <a:p>
            <a:pPr marL="0" indent="0">
              <a:buNone/>
            </a:pPr>
            <a:r>
              <a:rPr lang="en-US" sz="3200" dirty="0">
                <a:latin typeface="+mj-lt"/>
              </a:rPr>
              <a:t>void proc1 </a:t>
            </a:r>
            <a:r>
              <a:rPr lang="en-US" sz="3200" dirty="0" smtClean="0">
                <a:latin typeface="+mj-lt"/>
              </a:rPr>
              <a:t>(int a</a:t>
            </a:r>
            <a:r>
              <a:rPr lang="en-US" sz="3200" dirty="0">
                <a:latin typeface="+mj-lt"/>
              </a:rPr>
              <a:t>){…}</a:t>
            </a: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proc1(myVar1);</a:t>
            </a:r>
            <a:endParaRPr lang="en-US" sz="3200" dirty="0">
              <a:latin typeface="+mj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20560" y="2709862"/>
            <a:ext cx="4135120" cy="1364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+mj-lt"/>
              </a:rPr>
              <a:t>void proc1 (int *a){…}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+mj-lt"/>
              </a:rPr>
              <a:t>proc1(&amp;myVar1);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313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CATs (PL point of view)(2)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20360" cy="2299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+mj-lt"/>
              </a:rPr>
              <a:t>void </a:t>
            </a:r>
            <a:r>
              <a:rPr lang="en-US" sz="3200" dirty="0" err="1" smtClean="0">
                <a:latin typeface="+mj-lt"/>
              </a:rPr>
              <a:t>myProc</a:t>
            </a:r>
            <a:r>
              <a:rPr lang="en-US" sz="3200" dirty="0" smtClean="0">
                <a:latin typeface="+mj-lt"/>
              </a:rPr>
              <a:t> (int *v1, int *v2){</a:t>
            </a: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  (*v1) = 1;</a:t>
            </a: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  (*v2) = 2;</a:t>
            </a:r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838200" y="3560505"/>
            <a:ext cx="6802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What’s the problem for CATs?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02723" y="3540185"/>
            <a:ext cx="3720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3200" dirty="0" smtClean="0"/>
              <a:t>… </a:t>
            </a:r>
            <a:r>
              <a:rPr lang="en-US" sz="3200" dirty="0"/>
              <a:t>i</a:t>
            </a:r>
            <a:r>
              <a:rPr lang="en-US" sz="3200" dirty="0" smtClean="0"/>
              <a:t>f v1 and v2 alias </a:t>
            </a:r>
            <a:r>
              <a:rPr lang="is-IS" sz="3200" dirty="0" smtClean="0"/>
              <a:t>…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40080" y="2474972"/>
            <a:ext cx="2336800" cy="56896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" y="4937879"/>
            <a:ext cx="89151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Understanding if pointers alias: pointer alias analysis</a:t>
            </a:r>
          </a:p>
          <a:p>
            <a:endParaRPr lang="en-US" sz="3200" dirty="0" smtClean="0"/>
          </a:p>
          <a:p>
            <a:r>
              <a:rPr lang="en-US" sz="3200" dirty="0" smtClean="0"/>
              <a:t>This is one of the most challenging problem in CATs</a:t>
            </a:r>
          </a:p>
        </p:txBody>
      </p:sp>
    </p:spTree>
    <p:extLst>
      <p:ext uri="{BB962C8B-B14F-4D97-AF65-F5344CB8AC3E}">
        <p14:creationId xmlns:p14="http://schemas.microsoft.com/office/powerpoint/2010/main" val="417985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577840"/>
          </a:xfrm>
        </p:spPr>
        <p:txBody>
          <a:bodyPr>
            <a:noAutofit/>
          </a:bodyPr>
          <a:lstStyle/>
          <a:p>
            <a:r>
              <a:rPr lang="en-US" sz="3200" dirty="0" smtClean="0"/>
              <a:t>CATs used for multiple goals</a:t>
            </a:r>
          </a:p>
          <a:p>
            <a:pPr lvl="1"/>
            <a:r>
              <a:rPr lang="en-US" sz="3200" dirty="0" smtClean="0"/>
              <a:t>Enable PLs</a:t>
            </a:r>
          </a:p>
          <a:p>
            <a:pPr lvl="1"/>
            <a:r>
              <a:rPr lang="en-US" sz="3200" dirty="0" smtClean="0"/>
              <a:t>Enable hardware features</a:t>
            </a:r>
          </a:p>
          <a:p>
            <a:pPr lvl="1"/>
            <a:endParaRPr lang="en-US" sz="3200" dirty="0" smtClean="0"/>
          </a:p>
          <a:p>
            <a:r>
              <a:rPr lang="en-US" sz="3200" dirty="0" smtClean="0"/>
              <a:t>CATs are effected by </a:t>
            </a:r>
          </a:p>
          <a:p>
            <a:pPr lvl="1"/>
            <a:r>
              <a:rPr lang="en-US" sz="3200" dirty="0"/>
              <a:t>T</a:t>
            </a:r>
            <a:r>
              <a:rPr lang="en-US" sz="3200" dirty="0" smtClean="0"/>
              <a:t>heir input language</a:t>
            </a:r>
          </a:p>
          <a:p>
            <a:pPr lvl="1"/>
            <a:r>
              <a:rPr lang="en-US" sz="3200" dirty="0"/>
              <a:t>T</a:t>
            </a:r>
            <a:r>
              <a:rPr lang="en-US" sz="3200" dirty="0" smtClean="0"/>
              <a:t>he target hardware</a:t>
            </a:r>
          </a:p>
          <a:p>
            <a:pPr lvl="1"/>
            <a:endParaRPr lang="en-US" sz="3200" dirty="0" smtClean="0"/>
          </a:p>
          <a:p>
            <a:r>
              <a:rPr lang="en-US" sz="3200" dirty="0" smtClean="0"/>
              <a:t>When you design a PL or a new hardware platform,</a:t>
            </a:r>
            <a:br>
              <a:rPr lang="en-US" sz="3200" dirty="0" smtClean="0"/>
            </a:br>
            <a:r>
              <a:rPr lang="en-US" sz="3200" dirty="0" smtClean="0"/>
              <a:t>you need to understand what CATs </a:t>
            </a:r>
            <a:r>
              <a:rPr lang="en-US" sz="3200" b="1" dirty="0" smtClean="0">
                <a:solidFill>
                  <a:srgbClr val="FF0000"/>
                </a:solidFill>
              </a:rPr>
              <a:t>can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and </a:t>
            </a:r>
            <a:r>
              <a:rPr lang="en-US" sz="3200" b="1" dirty="0" smtClean="0"/>
              <a:t>can’t</a:t>
            </a:r>
            <a:r>
              <a:rPr lang="en-US" sz="3200" dirty="0" smtClean="0"/>
              <a:t> do</a:t>
            </a:r>
          </a:p>
          <a:p>
            <a:pPr lvl="1"/>
            <a:r>
              <a:rPr lang="en-US" sz="3200" dirty="0" smtClean="0"/>
              <a:t>Some </a:t>
            </a:r>
            <a:r>
              <a:rPr lang="en-US" sz="3200" b="1" dirty="0" smtClean="0"/>
              <a:t>cant’s</a:t>
            </a:r>
            <a:r>
              <a:rPr lang="en-US" sz="3200" dirty="0" smtClean="0"/>
              <a:t> become </a:t>
            </a:r>
            <a:r>
              <a:rPr lang="en-US" sz="3200" b="1" dirty="0" smtClean="0">
                <a:solidFill>
                  <a:srgbClr val="FF0000"/>
                </a:solidFill>
              </a:rPr>
              <a:t>can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thanks to research on CATs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109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CATs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Proved to be correct</a:t>
            </a:r>
          </a:p>
          <a:p>
            <a:endParaRPr lang="en-US" sz="3200" dirty="0" smtClean="0"/>
          </a:p>
          <a:p>
            <a:r>
              <a:rPr lang="en-US" sz="3200" dirty="0" smtClean="0"/>
              <a:t>Improve performance of many important programs</a:t>
            </a:r>
          </a:p>
          <a:p>
            <a:endParaRPr lang="en-US" sz="3200" dirty="0" smtClean="0"/>
          </a:p>
          <a:p>
            <a:r>
              <a:rPr lang="en-US" sz="3200" dirty="0" smtClean="0"/>
              <a:t>Minor compilation time</a:t>
            </a:r>
          </a:p>
          <a:p>
            <a:endParaRPr lang="en-US" sz="3200" dirty="0" smtClean="0"/>
          </a:p>
          <a:p>
            <a:r>
              <a:rPr lang="en-US" sz="3200" dirty="0" smtClean="0"/>
              <a:t>Negligible implementation efforts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694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084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4886" y="1197429"/>
            <a:ext cx="100366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As Linus Torvalds says …</a:t>
            </a:r>
          </a:p>
          <a:p>
            <a:endParaRPr lang="en-US" sz="4000" dirty="0" smtClean="0"/>
          </a:p>
          <a:p>
            <a:r>
              <a:rPr lang="en-US" sz="4000" i="1" dirty="0" smtClean="0"/>
              <a:t>Talk is cheap. Show me the code.</a:t>
            </a:r>
            <a:endParaRPr lang="en-US" sz="40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294" y="3265143"/>
            <a:ext cx="3157220" cy="315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materials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4205"/>
            <a:ext cx="3263503" cy="4351338"/>
          </a:xfrm>
        </p:spPr>
      </p:pic>
      <p:sp>
        <p:nvSpPr>
          <p:cNvPr id="5" name="TextBox 4"/>
          <p:cNvSpPr txBox="1"/>
          <p:nvPr/>
        </p:nvSpPr>
        <p:spPr>
          <a:xfrm>
            <a:off x="4317387" y="1894205"/>
            <a:ext cx="560204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Modern compiler implementation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Slides and assigned papers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LLVM documentation</a:t>
            </a:r>
          </a:p>
          <a:p>
            <a:pPr lvl="1"/>
            <a:endParaRPr lang="en-US" sz="2800" dirty="0" smtClean="0">
              <a:solidFill>
                <a:srgbClr val="002060"/>
              </a:solidFill>
            </a:endParaRPr>
          </a:p>
          <a:p>
            <a:pPr lvl="1"/>
            <a:endParaRPr lang="en-US" sz="2800" dirty="0">
              <a:solidFill>
                <a:srgbClr val="002060"/>
              </a:solidFill>
            </a:endParaRP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                   http://llvm.org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69" y="4653270"/>
            <a:ext cx="1726984" cy="17269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69" y="2366616"/>
            <a:ext cx="1176828" cy="16625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81" y="2366616"/>
            <a:ext cx="1266359" cy="16625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83" y="4247206"/>
            <a:ext cx="1308932" cy="17318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61" y="4247205"/>
            <a:ext cx="1151219" cy="17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7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CAT structure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1412464" y="1589291"/>
            <a:ext cx="9491756" cy="110091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Topic &amp; homework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412464" y="2960370"/>
            <a:ext cx="949175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5150" y="3133342"/>
            <a:ext cx="9650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Today                                                                                                 12/8</a:t>
            </a:r>
            <a:endParaRPr lang="en-US" sz="2800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1423894" y="2949786"/>
            <a:ext cx="11430" cy="2638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9984624" y="2966672"/>
            <a:ext cx="11430" cy="2638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979018" y="4403025"/>
            <a:ext cx="4094718" cy="1821752"/>
            <a:chOff x="3979018" y="4403025"/>
            <a:chExt cx="4094718" cy="1821752"/>
          </a:xfrm>
        </p:grpSpPr>
        <p:sp>
          <p:nvSpPr>
            <p:cNvPr id="29" name="Rounded Rectangle 28"/>
            <p:cNvSpPr/>
            <p:nvPr/>
          </p:nvSpPr>
          <p:spPr>
            <a:xfrm>
              <a:off x="3979018" y="4403025"/>
              <a:ext cx="4094718" cy="182175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Week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253685" y="5089446"/>
              <a:ext cx="1606787" cy="979467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Tuesday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073136" y="5089445"/>
              <a:ext cx="1761609" cy="979467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Thursday</a:t>
              </a:r>
            </a:p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Homework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1569028" y="2194560"/>
            <a:ext cx="831272" cy="29766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45991" y="2213907"/>
            <a:ext cx="2433027" cy="38550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25691" y="2194560"/>
            <a:ext cx="831272" cy="29766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471685" y="2194560"/>
            <a:ext cx="831272" cy="29766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429859" y="2194560"/>
            <a:ext cx="831272" cy="29766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357560" y="2194560"/>
            <a:ext cx="831272" cy="29766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6283050" y="2194560"/>
            <a:ext cx="831272" cy="29766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7208262" y="2194560"/>
            <a:ext cx="831272" cy="29766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8124872" y="2194560"/>
            <a:ext cx="831272" cy="29766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9041482" y="2194560"/>
            <a:ext cx="831272" cy="29766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9989265" y="2194560"/>
            <a:ext cx="831272" cy="29766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11" idx="3"/>
          </p:cNvCxnSpPr>
          <p:nvPr/>
        </p:nvCxnSpPr>
        <p:spPr>
          <a:xfrm>
            <a:off x="2400300" y="2194560"/>
            <a:ext cx="5474803" cy="216497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62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53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CAT </a:t>
            </a:r>
            <a:r>
              <a:rPr lang="en-US" dirty="0"/>
              <a:t>g</a:t>
            </a:r>
            <a:r>
              <a:rPr lang="en-US" dirty="0" smtClean="0"/>
              <a:t>rading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591300" cy="45855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Homework: 100 points</a:t>
            </a:r>
          </a:p>
          <a:p>
            <a:pPr lvl="1"/>
            <a:r>
              <a:rPr lang="en-US" sz="2800" dirty="0" smtClean="0"/>
              <a:t>10 points per assignment</a:t>
            </a:r>
          </a:p>
          <a:p>
            <a:pPr lvl="1"/>
            <a:r>
              <a:rPr lang="en-US" sz="2800" dirty="0" smtClean="0"/>
              <a:t>The first 2 assignments are trivial </a:t>
            </a:r>
          </a:p>
          <a:p>
            <a:pPr lvl="1"/>
            <a:endParaRPr lang="en-US" dirty="0" smtClean="0"/>
          </a:p>
          <a:p>
            <a:r>
              <a:rPr lang="en-US" sz="3200" dirty="0" smtClean="0"/>
              <a:t>Extra points</a:t>
            </a:r>
          </a:p>
          <a:p>
            <a:pPr lvl="1"/>
            <a:r>
              <a:rPr lang="en-US" sz="2800" dirty="0" smtClean="0"/>
              <a:t>Extra homework</a:t>
            </a:r>
          </a:p>
          <a:p>
            <a:pPr lvl="1"/>
            <a:r>
              <a:rPr lang="en-US" sz="2800" dirty="0" smtClean="0"/>
              <a:t>Answering (correctly)</a:t>
            </a:r>
            <a:br>
              <a:rPr lang="en-US" sz="2800" dirty="0" smtClean="0"/>
            </a:br>
            <a:r>
              <a:rPr lang="en-US" sz="2800" dirty="0" smtClean="0"/>
              <a:t>make-concepts-in-action questions</a:t>
            </a:r>
            <a:br>
              <a:rPr lang="en-US" sz="2800" dirty="0" smtClean="0"/>
            </a:br>
            <a:r>
              <a:rPr lang="en-US" sz="2800" dirty="0" smtClean="0"/>
              <a:t>during pre-announced lectures</a:t>
            </a:r>
          </a:p>
          <a:p>
            <a:pPr lvl="1"/>
            <a:r>
              <a:rPr lang="en-US" sz="2800" dirty="0" smtClean="0"/>
              <a:t>Last year best: </a:t>
            </a:r>
            <a:r>
              <a:rPr lang="en-US" sz="2800" b="1" dirty="0" smtClean="0"/>
              <a:t>114 points!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094150"/>
              </p:ext>
            </p:extLst>
          </p:nvPr>
        </p:nvGraphicFramePr>
        <p:xfrm>
          <a:off x="7816501" y="1490344"/>
          <a:ext cx="3932382" cy="52497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6191"/>
                <a:gridCol w="1966191"/>
              </a:tblGrid>
              <a:tr h="586336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Grade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Points</a:t>
                      </a:r>
                      <a:endParaRPr lang="en-US" sz="32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95 – 100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 -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90 – 94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en-US" sz="2800" baseline="0" dirty="0" smtClean="0"/>
                        <a:t> +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80 – 89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70 – 79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 -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61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– 69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 +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57 – 60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50 – 56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25 – 49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0 – 24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47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8108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 smtClean="0"/>
              <a:t>No copying of code is allowed</a:t>
            </a:r>
          </a:p>
          <a:p>
            <a:endParaRPr lang="en-US" sz="3800" dirty="0" smtClean="0"/>
          </a:p>
          <a:p>
            <a:r>
              <a:rPr lang="en-US" sz="3800" dirty="0" smtClean="0"/>
              <a:t>Tool, infrastructure help is allowed</a:t>
            </a:r>
          </a:p>
          <a:p>
            <a:pPr lvl="1"/>
            <a:r>
              <a:rPr lang="en-US" sz="3800" dirty="0" smtClean="0"/>
              <a:t>First try it on your own</a:t>
            </a:r>
            <a:br>
              <a:rPr lang="en-US" sz="3800" dirty="0" smtClean="0"/>
            </a:br>
            <a:r>
              <a:rPr lang="en-US" sz="3800" dirty="0" smtClean="0"/>
              <a:t>(google and tool documentation are your friends)</a:t>
            </a:r>
          </a:p>
          <a:p>
            <a:pPr lvl="1"/>
            <a:endParaRPr lang="en-US" sz="3500" dirty="0" smtClean="0"/>
          </a:p>
          <a:p>
            <a:r>
              <a:rPr lang="en-US" sz="3800" dirty="0" smtClean="0"/>
              <a:t>Avoid plagiarism</a:t>
            </a:r>
          </a:p>
          <a:p>
            <a:pPr marL="457200" lvl="1" indent="0">
              <a:buNone/>
            </a:pPr>
            <a:r>
              <a:rPr lang="en-US" sz="2000" dirty="0" smtClean="0">
                <a:hlinkClick r:id="rId2"/>
              </a:rPr>
              <a:t>www.northwestern.edu/provost/policies/academic-integrity/how-to-avoid-plagiarism.html</a:t>
            </a:r>
            <a:endParaRPr lang="en-US" sz="2000" dirty="0" smtClean="0"/>
          </a:p>
          <a:p>
            <a:endParaRPr lang="en-US" dirty="0" smtClean="0"/>
          </a:p>
          <a:p>
            <a:r>
              <a:rPr lang="en-US" sz="3800" dirty="0" smtClean="0"/>
              <a:t>If you don’t know, please ask: </a:t>
            </a:r>
            <a:r>
              <a:rPr lang="en-US" sz="3800" dirty="0" err="1" smtClean="0"/>
              <a:t>simonec@eecs.northwestern.edu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45882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632440" cy="4676775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My duties</a:t>
            </a:r>
          </a:p>
          <a:p>
            <a:pPr lvl="1"/>
            <a:r>
              <a:rPr lang="en-US" sz="3000" dirty="0" smtClean="0"/>
              <a:t>Teach you code analysis and transformation</a:t>
            </a:r>
          </a:p>
          <a:p>
            <a:pPr lvl="1"/>
            <a:r>
              <a:rPr lang="en-US" sz="3000" dirty="0" smtClean="0"/>
              <a:t>And how to implement them in a production compiler (LLVM)</a:t>
            </a:r>
            <a:endParaRPr lang="en-US" sz="3000" dirty="0"/>
          </a:p>
          <a:p>
            <a:pPr lvl="1"/>
            <a:endParaRPr lang="en-US" dirty="0" smtClean="0"/>
          </a:p>
          <a:p>
            <a:r>
              <a:rPr lang="en-US" sz="3500" dirty="0" smtClean="0"/>
              <a:t>Your duties</a:t>
            </a:r>
          </a:p>
          <a:p>
            <a:pPr lvl="1"/>
            <a:r>
              <a:rPr lang="en-US" sz="3000" dirty="0" smtClean="0"/>
              <a:t>Learn code analysis and transformation</a:t>
            </a:r>
          </a:p>
          <a:p>
            <a:pPr lvl="1"/>
            <a:r>
              <a:rPr lang="en-US" sz="3000" dirty="0" smtClean="0"/>
              <a:t>Implement a few of them in LLVM</a:t>
            </a:r>
          </a:p>
          <a:p>
            <a:pPr lvl="2"/>
            <a:r>
              <a:rPr lang="en-US" sz="2600" dirty="0" smtClean="0"/>
              <a:t>Write code</a:t>
            </a:r>
          </a:p>
          <a:p>
            <a:pPr lvl="2"/>
            <a:r>
              <a:rPr lang="en-US" sz="2600" dirty="0" smtClean="0"/>
              <a:t>Test your code</a:t>
            </a:r>
          </a:p>
          <a:p>
            <a:pPr lvl="2"/>
            <a:r>
              <a:rPr lang="en-US" sz="2600" dirty="0" smtClean="0"/>
              <a:t>Then, think </a:t>
            </a:r>
            <a:r>
              <a:rPr lang="en-US" sz="2600" b="1" dirty="0" smtClean="0"/>
              <a:t>much harder</a:t>
            </a:r>
            <a:r>
              <a:rPr lang="en-US" sz="2600" dirty="0" smtClean="0"/>
              <a:t> about how to </a:t>
            </a:r>
            <a:r>
              <a:rPr lang="en-US" sz="2600" b="1" dirty="0" smtClean="0"/>
              <a:t>actually</a:t>
            </a:r>
            <a:r>
              <a:rPr lang="en-US" sz="2600" dirty="0" smtClean="0"/>
              <a:t> test your code</a:t>
            </a:r>
          </a:p>
          <a:p>
            <a:pPr lvl="2"/>
            <a:r>
              <a:rPr lang="en-US" sz="2600" dirty="0" smtClean="0"/>
              <a:t>(Sometimes) Answer my questions about your code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 rot="19540748">
            <a:off x="2039599" y="2576902"/>
            <a:ext cx="7686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No final exam</a:t>
            </a:r>
            <a:endParaRPr 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5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1416</Words>
  <Application>Microsoft Macintosh PowerPoint</Application>
  <PresentationFormat>Widescreen</PresentationFormat>
  <Paragraphs>541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Welcome!</vt:lpstr>
      <vt:lpstr>PowerPoint Presentation</vt:lpstr>
      <vt:lpstr>Outline</vt:lpstr>
      <vt:lpstr>CAT in a nutshell</vt:lpstr>
      <vt:lpstr>CAT materials</vt:lpstr>
      <vt:lpstr>The CAT structure</vt:lpstr>
      <vt:lpstr>The CAT grading</vt:lpstr>
      <vt:lpstr>Rules for homework</vt:lpstr>
      <vt:lpstr>Summary</vt:lpstr>
      <vt:lpstr>Structure &amp; flexibility</vt:lpstr>
      <vt:lpstr>PowerPoint Presentation</vt:lpstr>
      <vt:lpstr>The role of compilers</vt:lpstr>
      <vt:lpstr>PowerPoint Presentation</vt:lpstr>
      <vt:lpstr>Example of CAT</vt:lpstr>
      <vt:lpstr>Example of CAT</vt:lpstr>
      <vt:lpstr>Example of CAT</vt:lpstr>
      <vt:lpstr>Designing CATs</vt:lpstr>
      <vt:lpstr>Use of CATs</vt:lpstr>
      <vt:lpstr>Structure of a compiler</vt:lpstr>
      <vt:lpstr>Structure of a compiler</vt:lpstr>
      <vt:lpstr>Structure of a compiler</vt:lpstr>
      <vt:lpstr>Structure of a compiler</vt:lpstr>
      <vt:lpstr>Structure of a compiler</vt:lpstr>
      <vt:lpstr>Structure of a compiler</vt:lpstr>
      <vt:lpstr>Structure of a compiler</vt:lpstr>
      <vt:lpstr>Structure of a compiler</vt:lpstr>
      <vt:lpstr>Structure of a compiler</vt:lpstr>
      <vt:lpstr>Structure of a compiler</vt:lpstr>
      <vt:lpstr>Multiple IRs</vt:lpstr>
      <vt:lpstr>Example of             IR</vt:lpstr>
      <vt:lpstr>Multiple IRs used together</vt:lpstr>
      <vt:lpstr>Multiple IRs used together</vt:lpstr>
      <vt:lpstr>CATs that we’ll focus on</vt:lpstr>
      <vt:lpstr>Evolution of CATs (hardware point of view)</vt:lpstr>
      <vt:lpstr>Evolution of CATs (hardware point of view)</vt:lpstr>
      <vt:lpstr>Evolution of CATs (hardware point of view) (2)</vt:lpstr>
      <vt:lpstr>Evolution of CATs (hardware point of view) (3)</vt:lpstr>
      <vt:lpstr>Evolution of CATs (PL point of view)</vt:lpstr>
      <vt:lpstr>Evolution of CATs (PL point of view)</vt:lpstr>
      <vt:lpstr>Evolution of CATs (PL point of view)</vt:lpstr>
      <vt:lpstr>Evolution of CATs (PL point of view)(2)</vt:lpstr>
      <vt:lpstr>Evolution of CATs (PL point of view)(3)</vt:lpstr>
      <vt:lpstr>Evolution of CATs (PL point of view)(2)</vt:lpstr>
      <vt:lpstr>Conclusion</vt:lpstr>
      <vt:lpstr>Ideal CATs</vt:lpstr>
      <vt:lpstr>Demo time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Microsoft Office User</cp:lastModifiedBy>
  <cp:revision>522</cp:revision>
  <dcterms:created xsi:type="dcterms:W3CDTF">2015-09-19T16:11:04Z</dcterms:created>
  <dcterms:modified xsi:type="dcterms:W3CDTF">2016-09-20T20:09:36Z</dcterms:modified>
</cp:coreProperties>
</file>