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1" r:id="rId24"/>
    <p:sldId id="280" r:id="rId25"/>
    <p:sldId id="282" r:id="rId26"/>
    <p:sldId id="283" r:id="rId27"/>
    <p:sldId id="284" r:id="rId28"/>
    <p:sldId id="286" r:id="rId29"/>
    <p:sldId id="285" r:id="rId30"/>
    <p:sldId id="288" r:id="rId31"/>
    <p:sldId id="289"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970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5000">
              <a:schemeClr val="accent1">
                <a:lumMod val="5000"/>
                <a:lumOff val="95000"/>
              </a:schemeClr>
            </a:gs>
            <a:gs pos="70000">
              <a:schemeClr val="accent1">
                <a:lumMod val="45000"/>
                <a:lumOff val="55000"/>
              </a:schemeClr>
            </a:gs>
            <a:gs pos="83000">
              <a:schemeClr val="accent1">
                <a:lumMod val="45000"/>
                <a:lumOff val="55000"/>
              </a:schemeClr>
            </a:gs>
            <a:gs pos="88000">
              <a:schemeClr val="accent1">
                <a:lumMod val="30000"/>
                <a:lumOff val="70000"/>
              </a:schemeClr>
            </a:gs>
          </a:gsLst>
          <a:lin ang="5400000" scaled="1"/>
        </a:gra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141199"/>
            <a:ext cx="8709434" cy="323556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n-lt"/>
                <a:ea typeface="Montserrat"/>
                <a:cs typeface="Montserrat"/>
                <a:sym typeface="Montserrat"/>
              </a:rPr>
              <a:t> </a:t>
            </a:r>
            <a:r>
              <a:rPr lang="en-GB" sz="4200" b="1" dirty="0" smtClean="0">
                <a:solidFill>
                  <a:srgbClr val="CC0000"/>
                </a:solidFill>
                <a:latin typeface="+mn-lt"/>
                <a:ea typeface="Montserrat"/>
                <a:cs typeface="Montserrat"/>
                <a:sym typeface="Montserrat"/>
              </a:rPr>
              <a:t>          </a:t>
            </a:r>
            <a:r>
              <a:rPr lang="en-GB" sz="4200" b="1" dirty="0" smtClean="0">
                <a:solidFill>
                  <a:srgbClr val="CC0000"/>
                </a:solidFill>
                <a:latin typeface="+mn-lt"/>
                <a:ea typeface="Montserrat"/>
                <a:cs typeface="Montserrat"/>
                <a:sym typeface="Montserrat"/>
              </a:rPr>
              <a:t> </a:t>
            </a:r>
            <a:r>
              <a:rPr lang="en-GB" sz="4800" b="1" dirty="0" smtClean="0">
                <a:solidFill>
                  <a:srgbClr val="CC0000"/>
                </a:solidFill>
                <a:latin typeface="Calibri" panose="020F0502020204030204" pitchFamily="34" charset="0"/>
                <a:ea typeface="Montserrat"/>
                <a:cs typeface="Calibri" panose="020F0502020204030204" pitchFamily="34" charset="0"/>
                <a:sym typeface="Montserrat"/>
              </a:rPr>
              <a:t>Capstone Project</a:t>
            </a:r>
            <a:endParaRPr sz="4200" b="1" dirty="0">
              <a:solidFill>
                <a:srgbClr val="CC0000"/>
              </a:solidFill>
              <a:latin typeface="Calibri" panose="020F0502020204030204" pitchFamily="34" charset="0"/>
              <a:ea typeface="Montserrat"/>
              <a:cs typeface="Calibri" panose="020F0502020204030204" pitchFamily="34" charset="0"/>
              <a:sym typeface="Montserrat"/>
            </a:endParaRPr>
          </a:p>
          <a:p>
            <a:pPr lvl="0"/>
            <a:r>
              <a:rPr lang="en-US" sz="4000" b="1" dirty="0" smtClean="0">
                <a:solidFill>
                  <a:srgbClr val="00B0F0"/>
                </a:solidFill>
              </a:rPr>
              <a:t>  </a:t>
            </a:r>
            <a:r>
              <a:rPr lang="en-US" sz="4400" b="1" dirty="0" smtClean="0">
                <a:solidFill>
                  <a:srgbClr val="00B0F0"/>
                </a:solidFill>
                <a:latin typeface="Calibri" panose="020F0502020204030204" pitchFamily="34" charset="0"/>
                <a:cs typeface="Calibri" panose="020F0502020204030204" pitchFamily="34" charset="0"/>
              </a:rPr>
              <a:t>Bike </a:t>
            </a:r>
            <a:r>
              <a:rPr lang="en-US" sz="4400" b="1" dirty="0" smtClean="0">
                <a:solidFill>
                  <a:srgbClr val="00B0F0"/>
                </a:solidFill>
                <a:latin typeface="Calibri" panose="020F0502020204030204" pitchFamily="34" charset="0"/>
                <a:cs typeface="Calibri" panose="020F0502020204030204" pitchFamily="34" charset="0"/>
              </a:rPr>
              <a:t>Sharing Demand Prediction</a:t>
            </a:r>
            <a:endParaRPr sz="4000" b="1" dirty="0">
              <a:solidFill>
                <a:srgbClr val="00B0F0"/>
              </a:solidFill>
              <a:latin typeface="Calibri" panose="020F0502020204030204" pitchFamily="34" charset="0"/>
              <a:ea typeface="Montserrat"/>
              <a:cs typeface="Calibri" panose="020F0502020204030204" pitchFamily="34" charset="0"/>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Rectangle 2"/>
          <p:cNvSpPr/>
          <p:nvPr/>
        </p:nvSpPr>
        <p:spPr>
          <a:xfrm>
            <a:off x="5861684" y="2698977"/>
            <a:ext cx="3282316" cy="1508105"/>
          </a:xfrm>
          <a:prstGeom prst="rect">
            <a:avLst/>
          </a:prstGeom>
        </p:spPr>
        <p:txBody>
          <a:bodyPr wrap="square">
            <a:spAutoFit/>
          </a:bodyPr>
          <a:lstStyle/>
          <a:p>
            <a:pPr algn="ctr"/>
            <a:r>
              <a:rPr lang="en-US" sz="2800" b="1" dirty="0" smtClean="0">
                <a:solidFill>
                  <a:schemeClr val="accent2"/>
                </a:solidFill>
              </a:rPr>
              <a:t>Team Members </a:t>
            </a:r>
            <a:r>
              <a:rPr lang="en-US" sz="2400" dirty="0" smtClean="0">
                <a:solidFill>
                  <a:schemeClr val="accent2"/>
                </a:solidFill>
              </a:rPr>
              <a:t/>
            </a:r>
            <a:br>
              <a:rPr lang="en-US" sz="2400" dirty="0" smtClean="0">
                <a:solidFill>
                  <a:schemeClr val="accent2"/>
                </a:solidFill>
              </a:rPr>
            </a:br>
            <a:r>
              <a:rPr lang="en-US" sz="2400" dirty="0" smtClean="0">
                <a:solidFill>
                  <a:schemeClr val="accent2"/>
                </a:solidFill>
              </a:rPr>
              <a:t>   </a:t>
            </a:r>
            <a:r>
              <a:rPr lang="en-US" sz="2000" b="1" dirty="0" err="1" smtClean="0">
                <a:latin typeface="Calibri" panose="020F0502020204030204" pitchFamily="34" charset="0"/>
                <a:cs typeface="Calibri" panose="020F0502020204030204" pitchFamily="34" charset="0"/>
              </a:rPr>
              <a:t>Debashish</a:t>
            </a:r>
            <a:r>
              <a:rPr lang="en-US" sz="2000" b="1" dirty="0" smtClean="0">
                <a:latin typeface="Calibri" panose="020F0502020204030204" pitchFamily="34" charset="0"/>
                <a:cs typeface="Calibri" panose="020F0502020204030204" pitchFamily="34" charset="0"/>
              </a:rPr>
              <a:t> Das</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   Lucky Jain</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Vivek</a:t>
            </a:r>
            <a:r>
              <a:rPr lang="en-US" sz="2000" b="1" dirty="0" smtClean="0">
                <a:latin typeface="Calibri" panose="020F0502020204030204" pitchFamily="34" charset="0"/>
                <a:cs typeface="Calibri" panose="020F0502020204030204" pitchFamily="34" charset="0"/>
              </a:rPr>
              <a:t> </a:t>
            </a:r>
            <a:r>
              <a:rPr lang="en-US" sz="2000" b="1" dirty="0" err="1" smtClean="0">
                <a:latin typeface="Calibri" panose="020F0502020204030204" pitchFamily="34" charset="0"/>
                <a:cs typeface="Calibri" panose="020F0502020204030204" pitchFamily="34" charset="0"/>
              </a:rPr>
              <a:t>Katolkar</a:t>
            </a:r>
            <a:endParaRPr lang="en-US" sz="2000" b="1" dirty="0">
              <a:latin typeface="Calibri" panose="020F0502020204030204" pitchFamily="34" charset="0"/>
              <a:cs typeface="Calibri" panose="020F0502020204030204" pitchFamily="34" charset="0"/>
            </a:endParaRPr>
          </a:p>
        </p:txBody>
      </p:sp>
      <p:pic>
        <p:nvPicPr>
          <p:cNvPr id="4" name="Picture 3" descr="download.jpg"/>
          <p:cNvPicPr>
            <a:picLocks noChangeAspect="1"/>
          </p:cNvPicPr>
          <p:nvPr/>
        </p:nvPicPr>
        <p:blipFill>
          <a:blip r:embed="rId3"/>
          <a:stretch>
            <a:fillRect/>
          </a:stretch>
        </p:blipFill>
        <p:spPr>
          <a:xfrm>
            <a:off x="167054" y="2349586"/>
            <a:ext cx="5928655" cy="2477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1" y="190166"/>
            <a:ext cx="8520600" cy="841800"/>
          </a:xfrm>
        </p:spPr>
        <p:txBody>
          <a:bodyPr/>
          <a:lstStyle/>
          <a:p>
            <a:r>
              <a:rPr lang="en-US" sz="3200" b="1" u="sng" dirty="0" smtClean="0">
                <a:latin typeface="Calibri" panose="020F0502020204030204" pitchFamily="34" charset="0"/>
                <a:cs typeface="Calibri" panose="020F0502020204030204" pitchFamily="34" charset="0"/>
              </a:rPr>
              <a:t>ANALYSIS OF </a:t>
            </a:r>
            <a:r>
              <a:rPr lang="en-US" sz="3200" b="1" u="sng" dirty="0" smtClean="0">
                <a:latin typeface="Calibri" panose="020F0502020204030204" pitchFamily="34" charset="0"/>
                <a:cs typeface="Calibri" panose="020F0502020204030204" pitchFamily="34" charset="0"/>
              </a:rPr>
              <a:t>WEEKDAYS_WEEKEND </a:t>
            </a:r>
            <a:r>
              <a:rPr lang="en-US" sz="3200" b="1" u="sng" dirty="0" smtClean="0">
                <a:latin typeface="Calibri" panose="020F0502020204030204" pitchFamily="34" charset="0"/>
                <a:cs typeface="Calibri" panose="020F0502020204030204" pitchFamily="34" charset="0"/>
              </a:rPr>
              <a:t>VARIABLE</a:t>
            </a:r>
            <a:endParaRPr lang="en-US" sz="3200" b="1" u="sng" dirty="0">
              <a:latin typeface="Calibri" panose="020F0502020204030204" pitchFamily="34" charset="0"/>
              <a:cs typeface="Calibri" panose="020F0502020204030204" pitchFamily="34" charset="0"/>
            </a:endParaRPr>
          </a:p>
        </p:txBody>
      </p:sp>
      <p:sp>
        <p:nvSpPr>
          <p:cNvPr id="3" name="Rectangle 2"/>
          <p:cNvSpPr/>
          <p:nvPr/>
        </p:nvSpPr>
        <p:spPr>
          <a:xfrm>
            <a:off x="193431" y="3573840"/>
            <a:ext cx="8546123" cy="1569660"/>
          </a:xfrm>
          <a:prstGeom prst="rect">
            <a:avLst/>
          </a:prstGeom>
        </p:spPr>
        <p:txBody>
          <a:bodyPr wrap="square">
            <a:spAutoFit/>
          </a:bodyPr>
          <a:lstStyle/>
          <a:p>
            <a:r>
              <a:rPr lang="en-US" sz="1600" dirty="0" smtClean="0"/>
              <a:t>● From the above point plot and bar plot we can say that in the weekdays which represent in blue </a:t>
            </a:r>
            <a:r>
              <a:rPr lang="en-US" sz="1600" dirty="0" smtClean="0"/>
              <a:t>colour </a:t>
            </a:r>
            <a:r>
              <a:rPr lang="en-US" sz="1600" dirty="0" smtClean="0"/>
              <a:t>show that the demand of the bike higher because of the office.</a:t>
            </a:r>
          </a:p>
          <a:p>
            <a:r>
              <a:rPr lang="en-US" sz="1600" dirty="0" smtClean="0"/>
              <a:t>● Peak Time are 7 am to 9 am and 5 pm to 7 </a:t>
            </a:r>
            <a:r>
              <a:rPr lang="en-US" sz="1600" dirty="0" smtClean="0"/>
              <a:t>pm.</a:t>
            </a:r>
            <a:endParaRPr lang="en-US" sz="1600" dirty="0" smtClean="0"/>
          </a:p>
          <a:p>
            <a:r>
              <a:rPr lang="en-US" sz="1600" dirty="0" smtClean="0"/>
              <a:t>● The orange color represent the weekend days, and it show that the demand of rented bikes are very low especially in the morning hour but when the evening start from 4 pm to 8 pm the demand slightly increases.</a:t>
            </a:r>
            <a:endParaRPr lang="en-US" sz="1600" dirty="0"/>
          </a:p>
        </p:txBody>
      </p:sp>
      <p:pic>
        <p:nvPicPr>
          <p:cNvPr id="4" name="Picture 3" descr="weekdays_weekend m.png"/>
          <p:cNvPicPr>
            <a:picLocks noChangeAspect="1"/>
          </p:cNvPicPr>
          <p:nvPr/>
        </p:nvPicPr>
        <p:blipFill>
          <a:blip r:embed="rId2"/>
          <a:stretch>
            <a:fillRect/>
          </a:stretch>
        </p:blipFill>
        <p:spPr>
          <a:xfrm>
            <a:off x="234345" y="1031966"/>
            <a:ext cx="8358937" cy="25790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62" y="0"/>
            <a:ext cx="8520600" cy="841800"/>
          </a:xfrm>
        </p:spPr>
        <p:txBody>
          <a:bodyPr/>
          <a:lstStyle/>
          <a:p>
            <a:r>
              <a:rPr lang="en-US" b="1" u="sng" dirty="0" smtClean="0">
                <a:latin typeface="Calibri" panose="020F0502020204030204" pitchFamily="34" charset="0"/>
                <a:cs typeface="Calibri" panose="020F0502020204030204" pitchFamily="34" charset="0"/>
              </a:rPr>
              <a:t>ANALYSIS OF HOUR VARIABLE</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49468" y="3914705"/>
            <a:ext cx="8704385" cy="1077218"/>
          </a:xfrm>
          <a:prstGeom prst="rect">
            <a:avLst/>
          </a:prstGeom>
        </p:spPr>
        <p:txBody>
          <a:bodyPr wrap="square">
            <a:spAutoFit/>
          </a:bodyPr>
          <a:lstStyle/>
          <a:p>
            <a:r>
              <a:rPr lang="en-US" sz="1600" dirty="0" smtClean="0"/>
              <a:t>➢ In the above plot which shows the use of rented bike according the hours and the data are from all over the year. </a:t>
            </a:r>
          </a:p>
          <a:p>
            <a:r>
              <a:rPr lang="en-US" sz="1600" dirty="0" smtClean="0"/>
              <a:t>➢ </a:t>
            </a:r>
            <a:r>
              <a:rPr lang="en-US" sz="1600" dirty="0" smtClean="0"/>
              <a:t>Generally </a:t>
            </a:r>
            <a:r>
              <a:rPr lang="en-US" sz="1600" dirty="0" smtClean="0"/>
              <a:t>people use rented bikes during their working hour from 7am to 9am and 5pm to 7pm.</a:t>
            </a:r>
            <a:endParaRPr lang="en-US" sz="1600" dirty="0"/>
          </a:p>
        </p:txBody>
      </p:sp>
      <p:pic>
        <p:nvPicPr>
          <p:cNvPr id="4" name="Picture 3" descr="Hour.png"/>
          <p:cNvPicPr>
            <a:picLocks noChangeAspect="1"/>
          </p:cNvPicPr>
          <p:nvPr/>
        </p:nvPicPr>
        <p:blipFill>
          <a:blip r:embed="rId2"/>
          <a:stretch>
            <a:fillRect/>
          </a:stretch>
        </p:blipFill>
        <p:spPr>
          <a:xfrm>
            <a:off x="175846" y="662647"/>
            <a:ext cx="8721969" cy="33202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00" y="198957"/>
            <a:ext cx="8520600" cy="393325"/>
          </a:xfrm>
        </p:spPr>
        <p:txBody>
          <a:bodyPr/>
          <a:lstStyle/>
          <a:p>
            <a:r>
              <a:rPr lang="en-US" sz="3200" b="1" u="sng" dirty="0" smtClean="0">
                <a:latin typeface="Calibri" panose="020F0502020204030204" pitchFamily="34" charset="0"/>
                <a:cs typeface="Calibri" panose="020F0502020204030204" pitchFamily="34" charset="0"/>
              </a:rPr>
              <a:t> ANALYSIS </a:t>
            </a:r>
            <a:r>
              <a:rPr lang="en-US" sz="3200" b="1" u="sng" dirty="0" smtClean="0">
                <a:latin typeface="Calibri" panose="020F0502020204030204" pitchFamily="34" charset="0"/>
                <a:cs typeface="Calibri" panose="020F0502020204030204" pitchFamily="34" charset="0"/>
              </a:rPr>
              <a:t>OF FUNCTIONING DAY VARIABLE</a:t>
            </a:r>
            <a:endParaRPr lang="en-US" sz="3200" b="1" u="sng" dirty="0">
              <a:latin typeface="Calibri" panose="020F0502020204030204" pitchFamily="34" charset="0"/>
              <a:cs typeface="Calibri" panose="020F0502020204030204" pitchFamily="34" charset="0"/>
            </a:endParaRPr>
          </a:p>
        </p:txBody>
      </p:sp>
      <p:sp>
        <p:nvSpPr>
          <p:cNvPr id="3" name="Rectangle 2"/>
          <p:cNvSpPr/>
          <p:nvPr/>
        </p:nvSpPr>
        <p:spPr>
          <a:xfrm>
            <a:off x="167055" y="4090551"/>
            <a:ext cx="8528538" cy="584775"/>
          </a:xfrm>
          <a:prstGeom prst="rect">
            <a:avLst/>
          </a:prstGeom>
        </p:spPr>
        <p:txBody>
          <a:bodyPr wrap="square">
            <a:spAutoFit/>
          </a:bodyPr>
          <a:lstStyle/>
          <a:p>
            <a:r>
              <a:rPr lang="en-US" sz="1600" dirty="0" smtClean="0"/>
              <a:t>➢ In the above point plot </a:t>
            </a:r>
            <a:r>
              <a:rPr lang="en-US" sz="1600" dirty="0" smtClean="0"/>
              <a:t>,it </a:t>
            </a:r>
            <a:r>
              <a:rPr lang="en-US" sz="1600" dirty="0" smtClean="0"/>
              <a:t>shows </a:t>
            </a:r>
            <a:r>
              <a:rPr lang="en-US" sz="1600" dirty="0" smtClean="0"/>
              <a:t>the use of rented bike in functioning </a:t>
            </a:r>
            <a:r>
              <a:rPr lang="en-US" sz="1600" dirty="0" smtClean="0"/>
              <a:t>day </a:t>
            </a:r>
            <a:r>
              <a:rPr lang="en-US" sz="1600" dirty="0" smtClean="0"/>
              <a:t>or </a:t>
            </a:r>
            <a:r>
              <a:rPr lang="en-US" sz="1600" dirty="0" smtClean="0"/>
              <a:t>not</a:t>
            </a:r>
            <a:r>
              <a:rPr lang="en-US" sz="1600" dirty="0"/>
              <a:t>.</a:t>
            </a:r>
            <a:endParaRPr lang="en-US" sz="1600" dirty="0" smtClean="0"/>
          </a:p>
          <a:p>
            <a:r>
              <a:rPr lang="en-US" sz="1600" dirty="0" smtClean="0"/>
              <a:t>➢ Peoples </a:t>
            </a:r>
            <a:r>
              <a:rPr lang="en-US" sz="1600" dirty="0" smtClean="0"/>
              <a:t>don’t </a:t>
            </a:r>
            <a:r>
              <a:rPr lang="en-US" sz="1600" dirty="0" smtClean="0"/>
              <a:t>use rented bikes in no functioning day.</a:t>
            </a:r>
            <a:endParaRPr lang="en-US" sz="1600" dirty="0"/>
          </a:p>
        </p:txBody>
      </p:sp>
      <p:pic>
        <p:nvPicPr>
          <p:cNvPr id="4" name="Picture 3" descr="Functioning Day.png"/>
          <p:cNvPicPr>
            <a:picLocks noChangeAspect="1"/>
          </p:cNvPicPr>
          <p:nvPr/>
        </p:nvPicPr>
        <p:blipFill>
          <a:blip r:embed="rId2"/>
          <a:stretch>
            <a:fillRect/>
          </a:stretch>
        </p:blipFill>
        <p:spPr>
          <a:xfrm>
            <a:off x="175846" y="835270"/>
            <a:ext cx="8968154" cy="33059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08" y="0"/>
            <a:ext cx="8520600" cy="841800"/>
          </a:xfrm>
        </p:spPr>
        <p:txBody>
          <a:bodyPr/>
          <a:lstStyle/>
          <a:p>
            <a:r>
              <a:rPr lang="en-US" b="1" u="sng" dirty="0" smtClean="0">
                <a:latin typeface="Calibri" panose="020F0502020204030204" pitchFamily="34" charset="0"/>
                <a:cs typeface="Calibri" panose="020F0502020204030204" pitchFamily="34" charset="0"/>
              </a:rPr>
              <a:t>ANALYSIS OF SEASON VARIABLE</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23091" y="3806983"/>
            <a:ext cx="8713177" cy="1077218"/>
          </a:xfrm>
          <a:prstGeom prst="rect">
            <a:avLst/>
          </a:prstGeom>
        </p:spPr>
        <p:txBody>
          <a:bodyPr wrap="square">
            <a:spAutoFit/>
          </a:bodyPr>
          <a:lstStyle/>
          <a:p>
            <a:r>
              <a:rPr lang="en-US" sz="1600" dirty="0" smtClean="0"/>
              <a:t>➢ This above bar plot shows the distribution of rented bike count season </a:t>
            </a:r>
            <a:r>
              <a:rPr lang="en-US" sz="1600" dirty="0" smtClean="0"/>
              <a:t>wise.</a:t>
            </a:r>
            <a:endParaRPr lang="en-US" sz="1600" dirty="0" smtClean="0"/>
          </a:p>
          <a:p>
            <a:r>
              <a:rPr lang="en-US" sz="1600" dirty="0" smtClean="0"/>
              <a:t>➢ And we can clearly see that that peoples love to ride bike in summer seasons and autumn </a:t>
            </a:r>
            <a:r>
              <a:rPr lang="en-US" sz="1600" dirty="0" smtClean="0"/>
              <a:t>season.</a:t>
            </a:r>
            <a:endParaRPr lang="en-US" sz="1600" dirty="0" smtClean="0"/>
          </a:p>
          <a:p>
            <a:r>
              <a:rPr lang="en-US" sz="1600" dirty="0" smtClean="0"/>
              <a:t>➢ But in winter season people don't take any rented bike </a:t>
            </a:r>
            <a:r>
              <a:rPr lang="en-US" sz="1600" dirty="0" smtClean="0"/>
              <a:t>because </a:t>
            </a:r>
            <a:r>
              <a:rPr lang="en-US" sz="1600" dirty="0" smtClean="0"/>
              <a:t>of </a:t>
            </a:r>
            <a:r>
              <a:rPr lang="en-US" sz="1600" dirty="0" smtClean="0"/>
              <a:t>snowfall.</a:t>
            </a:r>
            <a:endParaRPr lang="en-US" sz="1600" dirty="0"/>
          </a:p>
        </p:txBody>
      </p:sp>
      <p:pic>
        <p:nvPicPr>
          <p:cNvPr id="4" name="Picture 3" descr="Seasons.png"/>
          <p:cNvPicPr>
            <a:picLocks noChangeAspect="1"/>
          </p:cNvPicPr>
          <p:nvPr/>
        </p:nvPicPr>
        <p:blipFill>
          <a:blip r:embed="rId2"/>
          <a:stretch>
            <a:fillRect/>
          </a:stretch>
        </p:blipFill>
        <p:spPr>
          <a:xfrm>
            <a:off x="163833" y="763452"/>
            <a:ext cx="8645188" cy="30719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45062"/>
          </a:xfrm>
        </p:spPr>
        <p:txBody>
          <a:bodyPr/>
          <a:lstStyle/>
          <a:p>
            <a:r>
              <a:rPr lang="en-US" b="1" u="sng" dirty="0" smtClean="0">
                <a:latin typeface="Calibri" panose="020F0502020204030204" pitchFamily="34" charset="0"/>
                <a:cs typeface="Calibri" panose="020F0502020204030204" pitchFamily="34" charset="0"/>
              </a:rPr>
              <a:t>ANALYSIS OF SEASON VARIABLE</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14300" y="3973949"/>
            <a:ext cx="9029700" cy="1077218"/>
          </a:xfrm>
          <a:prstGeom prst="rect">
            <a:avLst/>
          </a:prstGeom>
        </p:spPr>
        <p:txBody>
          <a:bodyPr wrap="square">
            <a:spAutoFit/>
          </a:bodyPr>
          <a:lstStyle/>
          <a:p>
            <a:r>
              <a:rPr lang="en-US" sz="1600" dirty="0" smtClean="0"/>
              <a:t>➢ In the above bar plot and point plot which shows the use of rented bike in in four different seasons, and it clearly shows </a:t>
            </a:r>
            <a:r>
              <a:rPr lang="en-US" sz="1600" dirty="0" smtClean="0"/>
              <a:t>in the graph.</a:t>
            </a:r>
            <a:endParaRPr lang="en-US" sz="1600" dirty="0" smtClean="0"/>
          </a:p>
          <a:p>
            <a:r>
              <a:rPr lang="en-US" sz="1600" dirty="0" smtClean="0"/>
              <a:t>➢ In summer season the use of rented bike is high and peak time is 7am-9am and 7pm-5pm. </a:t>
            </a:r>
          </a:p>
          <a:p>
            <a:r>
              <a:rPr lang="en-US" sz="1600" dirty="0" smtClean="0"/>
              <a:t>➢ In winter season the use of rented bike is very low because of </a:t>
            </a:r>
            <a:r>
              <a:rPr lang="en-US" sz="1600" dirty="0" smtClean="0"/>
              <a:t>snowfall.</a:t>
            </a:r>
            <a:endParaRPr lang="en-US" sz="1600" dirty="0"/>
          </a:p>
        </p:txBody>
      </p:sp>
      <p:pic>
        <p:nvPicPr>
          <p:cNvPr id="4" name="Picture 3" descr="Seasons 2.png"/>
          <p:cNvPicPr>
            <a:picLocks noChangeAspect="1"/>
          </p:cNvPicPr>
          <p:nvPr/>
        </p:nvPicPr>
        <p:blipFill>
          <a:blip r:embed="rId2"/>
          <a:stretch>
            <a:fillRect/>
          </a:stretch>
        </p:blipFill>
        <p:spPr>
          <a:xfrm>
            <a:off x="0" y="645062"/>
            <a:ext cx="9144000" cy="33554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45062"/>
          </a:xfrm>
        </p:spPr>
        <p:txBody>
          <a:bodyPr/>
          <a:lstStyle/>
          <a:p>
            <a:r>
              <a:rPr lang="en-US" b="1" u="sng" dirty="0" smtClean="0">
                <a:latin typeface="Calibri" panose="020F0502020204030204" pitchFamily="34" charset="0"/>
                <a:cs typeface="Calibri" panose="020F0502020204030204" pitchFamily="34" charset="0"/>
              </a:rPr>
              <a:t>ANALYSIS OF HOLIDAY VARIABLE</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23092" y="4178474"/>
            <a:ext cx="8853854" cy="584775"/>
          </a:xfrm>
          <a:prstGeom prst="rect">
            <a:avLst/>
          </a:prstGeom>
        </p:spPr>
        <p:txBody>
          <a:bodyPr wrap="square">
            <a:spAutoFit/>
          </a:bodyPr>
          <a:lstStyle/>
          <a:p>
            <a:r>
              <a:rPr lang="en-US" sz="1600" dirty="0" smtClean="0"/>
              <a:t>➢ In the above bar plot and point plot which shows the use of rented bike in a holiday, and it clearly shows that</a:t>
            </a:r>
            <a:r>
              <a:rPr lang="en-US" sz="1600" dirty="0" smtClean="0"/>
              <a:t>, </a:t>
            </a:r>
            <a:r>
              <a:rPr lang="en-US" sz="1600" dirty="0" smtClean="0"/>
              <a:t>in </a:t>
            </a:r>
            <a:r>
              <a:rPr lang="en-US" sz="1600" dirty="0" smtClean="0"/>
              <a:t>holiday, </a:t>
            </a:r>
            <a:r>
              <a:rPr lang="en-US" sz="1600" dirty="0" smtClean="0"/>
              <a:t>people </a:t>
            </a:r>
            <a:r>
              <a:rPr lang="en-US" sz="1600" dirty="0" smtClean="0"/>
              <a:t>use </a:t>
            </a:r>
            <a:r>
              <a:rPr lang="en-US" sz="1600" dirty="0" smtClean="0"/>
              <a:t>the rented bike from 2pm - 8pm</a:t>
            </a:r>
            <a:endParaRPr lang="en-US" sz="1600" dirty="0"/>
          </a:p>
        </p:txBody>
      </p:sp>
      <p:pic>
        <p:nvPicPr>
          <p:cNvPr id="4" name="Picture 3" descr="Holiday 2.png"/>
          <p:cNvPicPr>
            <a:picLocks noChangeAspect="1"/>
          </p:cNvPicPr>
          <p:nvPr/>
        </p:nvPicPr>
        <p:blipFill>
          <a:blip r:embed="rId2"/>
          <a:stretch>
            <a:fillRect/>
          </a:stretch>
        </p:blipFill>
        <p:spPr>
          <a:xfrm>
            <a:off x="0" y="645062"/>
            <a:ext cx="9144000" cy="35400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4" y="184638"/>
            <a:ext cx="8001055" cy="667417"/>
          </a:xfrm>
        </p:spPr>
        <p:txBody>
          <a:bodyPr/>
          <a:lstStyle/>
          <a:p>
            <a:r>
              <a:rPr lang="en-US" b="1" u="sng" dirty="0" smtClean="0">
                <a:latin typeface="Calibri" panose="020F0502020204030204" pitchFamily="34" charset="0"/>
                <a:cs typeface="Calibri" panose="020F0502020204030204" pitchFamily="34" charset="0"/>
              </a:rPr>
              <a:t>NUMERICAL </a:t>
            </a:r>
            <a:r>
              <a:rPr lang="en-US" b="1" u="sng" dirty="0" smtClean="0">
                <a:latin typeface="Calibri" panose="020F0502020204030204" pitchFamily="34" charset="0"/>
                <a:cs typeface="Calibri" panose="020F0502020204030204" pitchFamily="34" charset="0"/>
              </a:rPr>
              <a:t>V/S RENTED </a:t>
            </a:r>
            <a:r>
              <a:rPr lang="en-US" b="1" u="sng" dirty="0" smtClean="0">
                <a:latin typeface="Calibri" panose="020F0502020204030204" pitchFamily="34" charset="0"/>
                <a:cs typeface="Calibri" panose="020F0502020204030204" pitchFamily="34" charset="0"/>
              </a:rPr>
              <a:t>BIKE COUNT</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0" y="3573840"/>
            <a:ext cx="8950569" cy="1569660"/>
          </a:xfrm>
          <a:prstGeom prst="rect">
            <a:avLst/>
          </a:prstGeom>
        </p:spPr>
        <p:txBody>
          <a:bodyPr wrap="square">
            <a:spAutoFit/>
          </a:bodyPr>
          <a:lstStyle/>
          <a:p>
            <a:r>
              <a:rPr lang="en-US" sz="1600" dirty="0" smtClean="0"/>
              <a:t>➢ From the above plot we see that people like to ride bikes when it is pretty hot around 25°C in </a:t>
            </a:r>
            <a:r>
              <a:rPr lang="en-US" sz="1600" dirty="0" smtClean="0"/>
              <a:t>average.</a:t>
            </a:r>
            <a:endParaRPr lang="en-US" sz="1600" dirty="0" smtClean="0"/>
          </a:p>
          <a:p>
            <a:r>
              <a:rPr lang="en-US" sz="1600" dirty="0" smtClean="0"/>
              <a:t>➢ From the above plot of "Dew_point_temperature' is almost same as the 'temperature' there is some similarity present we can check it in our next </a:t>
            </a:r>
            <a:r>
              <a:rPr lang="en-US" sz="1600" dirty="0" smtClean="0"/>
              <a:t>step.</a:t>
            </a:r>
            <a:endParaRPr lang="en-US" sz="1600" dirty="0" smtClean="0"/>
          </a:p>
          <a:p>
            <a:r>
              <a:rPr lang="en-US" sz="1600" dirty="0" smtClean="0"/>
              <a:t>➢ From the above plot we see that, the amount of rented bikes is huge, when there is solar radiation, the counter of rents is around </a:t>
            </a:r>
            <a:r>
              <a:rPr lang="en-US" sz="1600" dirty="0" smtClean="0"/>
              <a:t>1000.</a:t>
            </a:r>
            <a:endParaRPr lang="en-US" sz="1600" dirty="0"/>
          </a:p>
        </p:txBody>
      </p:sp>
      <p:pic>
        <p:nvPicPr>
          <p:cNvPr id="4" name="Picture 3" descr="Numerical vs.Rented_Bike_Count 1.png"/>
          <p:cNvPicPr>
            <a:picLocks noChangeAspect="1"/>
          </p:cNvPicPr>
          <p:nvPr/>
        </p:nvPicPr>
        <p:blipFill>
          <a:blip r:embed="rId3"/>
          <a:stretch>
            <a:fillRect/>
          </a:stretch>
        </p:blipFill>
        <p:spPr>
          <a:xfrm>
            <a:off x="0" y="1063869"/>
            <a:ext cx="2919046" cy="2154116"/>
          </a:xfrm>
          <a:prstGeom prst="rect">
            <a:avLst/>
          </a:prstGeom>
        </p:spPr>
      </p:pic>
      <p:pic>
        <p:nvPicPr>
          <p:cNvPr id="5" name="Picture 4" descr="Numerical vs.Rented_Bike_Count 2.png"/>
          <p:cNvPicPr>
            <a:picLocks noChangeAspect="1"/>
          </p:cNvPicPr>
          <p:nvPr/>
        </p:nvPicPr>
        <p:blipFill>
          <a:blip r:embed="rId4"/>
          <a:stretch>
            <a:fillRect/>
          </a:stretch>
        </p:blipFill>
        <p:spPr>
          <a:xfrm>
            <a:off x="2993220" y="1046285"/>
            <a:ext cx="2969049" cy="2180492"/>
          </a:xfrm>
          <a:prstGeom prst="rect">
            <a:avLst/>
          </a:prstGeom>
        </p:spPr>
      </p:pic>
      <p:pic>
        <p:nvPicPr>
          <p:cNvPr id="6" name="Picture 5" descr="Numerical vs.Rented_Bike_Count 3.png"/>
          <p:cNvPicPr>
            <a:picLocks noChangeAspect="1"/>
          </p:cNvPicPr>
          <p:nvPr/>
        </p:nvPicPr>
        <p:blipFill>
          <a:blip r:embed="rId5"/>
          <a:stretch>
            <a:fillRect/>
          </a:stretch>
        </p:blipFill>
        <p:spPr>
          <a:xfrm>
            <a:off x="5899639" y="1037493"/>
            <a:ext cx="3244362" cy="21892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00" y="163789"/>
            <a:ext cx="8520600" cy="841800"/>
          </a:xfrm>
        </p:spPr>
        <p:txBody>
          <a:bodyPr/>
          <a:lstStyle/>
          <a:p>
            <a:r>
              <a:rPr lang="en-US" b="1" u="sng" dirty="0" smtClean="0">
                <a:latin typeface="Calibri" panose="020F0502020204030204" pitchFamily="34" charset="0"/>
                <a:cs typeface="Calibri" panose="020F0502020204030204" pitchFamily="34" charset="0"/>
              </a:rPr>
              <a:t>NUMERICAL </a:t>
            </a:r>
            <a:r>
              <a:rPr lang="en-US" b="1" u="sng" dirty="0" smtClean="0">
                <a:latin typeface="Calibri" panose="020F0502020204030204" pitchFamily="34" charset="0"/>
                <a:cs typeface="Calibri" panose="020F0502020204030204" pitchFamily="34" charset="0"/>
              </a:rPr>
              <a:t>V/S RENTED </a:t>
            </a:r>
            <a:r>
              <a:rPr lang="en-US" b="1" u="sng" dirty="0" smtClean="0">
                <a:latin typeface="Calibri" panose="020F0502020204030204" pitchFamily="34" charset="0"/>
                <a:cs typeface="Calibri" panose="020F0502020204030204" pitchFamily="34" charset="0"/>
              </a:rPr>
              <a:t>BIKE COUNT</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14300" y="3327618"/>
            <a:ext cx="8862646" cy="1815882"/>
          </a:xfrm>
          <a:prstGeom prst="rect">
            <a:avLst/>
          </a:prstGeom>
        </p:spPr>
        <p:txBody>
          <a:bodyPr wrap="square">
            <a:spAutoFit/>
          </a:bodyPr>
          <a:lstStyle/>
          <a:p>
            <a:r>
              <a:rPr lang="en-US" sz="1600" dirty="0" smtClean="0"/>
              <a:t>● In snowfall plot, on the y-axis, the amount of rented bike is very low When we have more than 4 cm of snow, the bike rents is much </a:t>
            </a:r>
            <a:r>
              <a:rPr lang="en-US" sz="1600" dirty="0" smtClean="0"/>
              <a:t>lower. </a:t>
            </a:r>
            <a:endParaRPr lang="en-US" sz="1600" dirty="0" smtClean="0"/>
          </a:p>
          <a:p>
            <a:r>
              <a:rPr lang="en-US" sz="1600" dirty="0" smtClean="0"/>
              <a:t>● In rainfall plot if it rains a lot the demand of of rent bikes is not decreasing, here for example even if we have 20 mm of rain there is a big peak of rented </a:t>
            </a:r>
            <a:r>
              <a:rPr lang="en-US" sz="1600" dirty="0" smtClean="0"/>
              <a:t>bikes.</a:t>
            </a:r>
            <a:endParaRPr lang="en-US" sz="1600" dirty="0" smtClean="0"/>
          </a:p>
          <a:p>
            <a:r>
              <a:rPr lang="en-US" sz="1600" dirty="0" smtClean="0"/>
              <a:t>● In wind speed plot that the demand of rented bike is uniformly distribute despite of wind </a:t>
            </a:r>
            <a:r>
              <a:rPr lang="en-US" sz="1600" dirty="0" smtClean="0"/>
              <a:t>speed. </a:t>
            </a:r>
            <a:r>
              <a:rPr lang="en-US" sz="1600" dirty="0" smtClean="0"/>
              <a:t>but when the speed of wind was 7 m/s then the demand of bike also increase that clearly means peoples love to ride bikes when its little </a:t>
            </a:r>
            <a:r>
              <a:rPr lang="en-US" sz="1600" dirty="0" smtClean="0"/>
              <a:t>windy.</a:t>
            </a:r>
            <a:endParaRPr lang="en-US" sz="1600" dirty="0"/>
          </a:p>
        </p:txBody>
      </p:sp>
      <p:pic>
        <p:nvPicPr>
          <p:cNvPr id="4" name="Picture 3" descr="Numerical vs.Rented_Bike_Count 4.png"/>
          <p:cNvPicPr>
            <a:picLocks noChangeAspect="1"/>
          </p:cNvPicPr>
          <p:nvPr/>
        </p:nvPicPr>
        <p:blipFill>
          <a:blip r:embed="rId2"/>
          <a:stretch>
            <a:fillRect/>
          </a:stretch>
        </p:blipFill>
        <p:spPr>
          <a:xfrm>
            <a:off x="0" y="923191"/>
            <a:ext cx="3143149" cy="2373924"/>
          </a:xfrm>
          <a:prstGeom prst="rect">
            <a:avLst/>
          </a:prstGeom>
        </p:spPr>
      </p:pic>
      <p:pic>
        <p:nvPicPr>
          <p:cNvPr id="5" name="Picture 4" descr="Numerical vs.Rented_Bike_Count 5.png"/>
          <p:cNvPicPr>
            <a:picLocks noChangeAspect="1"/>
          </p:cNvPicPr>
          <p:nvPr/>
        </p:nvPicPr>
        <p:blipFill>
          <a:blip r:embed="rId3"/>
          <a:stretch>
            <a:fillRect/>
          </a:stretch>
        </p:blipFill>
        <p:spPr>
          <a:xfrm>
            <a:off x="3218908" y="923191"/>
            <a:ext cx="2997254" cy="2365131"/>
          </a:xfrm>
          <a:prstGeom prst="rect">
            <a:avLst/>
          </a:prstGeom>
        </p:spPr>
      </p:pic>
      <p:pic>
        <p:nvPicPr>
          <p:cNvPr id="6" name="Picture 5" descr="Numerical vs.Rented_Bike_Count 6.png"/>
          <p:cNvPicPr>
            <a:picLocks noChangeAspect="1"/>
          </p:cNvPicPr>
          <p:nvPr/>
        </p:nvPicPr>
        <p:blipFill>
          <a:blip r:embed="rId4"/>
          <a:stretch>
            <a:fillRect/>
          </a:stretch>
        </p:blipFill>
        <p:spPr>
          <a:xfrm>
            <a:off x="6180993" y="958361"/>
            <a:ext cx="2963008" cy="2303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2" y="146204"/>
            <a:ext cx="8262426" cy="466860"/>
          </a:xfrm>
        </p:spPr>
        <p:txBody>
          <a:bodyPr/>
          <a:lstStyle/>
          <a:p>
            <a:r>
              <a:rPr lang="en-US" sz="3200" b="1" u="sng" dirty="0" smtClean="0">
                <a:latin typeface="Calibri" panose="020F0502020204030204" pitchFamily="34" charset="0"/>
                <a:cs typeface="Calibri" panose="020F0502020204030204" pitchFamily="34" charset="0"/>
              </a:rPr>
              <a:t>REGRESSION PLOT FOR NUMERICAL VARIABLE</a:t>
            </a:r>
            <a:endParaRPr lang="en-US" sz="3200" b="1" u="sng" dirty="0">
              <a:latin typeface="Calibri" panose="020F0502020204030204" pitchFamily="34" charset="0"/>
              <a:cs typeface="Calibri" panose="020F0502020204030204" pitchFamily="34" charset="0"/>
            </a:endParaRPr>
          </a:p>
        </p:txBody>
      </p:sp>
      <p:pic>
        <p:nvPicPr>
          <p:cNvPr id="4" name="Picture 3" descr="REGRESSION PLOT FOR NUMERICAL VARIABLE 2.png"/>
          <p:cNvPicPr>
            <a:picLocks noChangeAspect="1"/>
          </p:cNvPicPr>
          <p:nvPr/>
        </p:nvPicPr>
        <p:blipFill>
          <a:blip r:embed="rId2"/>
          <a:stretch>
            <a:fillRect/>
          </a:stretch>
        </p:blipFill>
        <p:spPr>
          <a:xfrm>
            <a:off x="0" y="735522"/>
            <a:ext cx="2249214" cy="1723899"/>
          </a:xfrm>
          <a:prstGeom prst="rect">
            <a:avLst/>
          </a:prstGeom>
        </p:spPr>
      </p:pic>
      <p:pic>
        <p:nvPicPr>
          <p:cNvPr id="5" name="Picture 4" descr="REGRESSION PLOT FOR NUMERICAL VARIABLE 3.png"/>
          <p:cNvPicPr>
            <a:picLocks noChangeAspect="1"/>
          </p:cNvPicPr>
          <p:nvPr/>
        </p:nvPicPr>
        <p:blipFill>
          <a:blip r:embed="rId3"/>
          <a:stretch>
            <a:fillRect/>
          </a:stretch>
        </p:blipFill>
        <p:spPr>
          <a:xfrm>
            <a:off x="2250458" y="766288"/>
            <a:ext cx="2353074" cy="1682621"/>
          </a:xfrm>
          <a:prstGeom prst="rect">
            <a:avLst/>
          </a:prstGeom>
        </p:spPr>
      </p:pic>
      <p:pic>
        <p:nvPicPr>
          <p:cNvPr id="7" name="Picture 6" descr="REGRESSION PLOT FOR NUMERICAL VARIABLE 4.png"/>
          <p:cNvPicPr>
            <a:picLocks noChangeAspect="1"/>
          </p:cNvPicPr>
          <p:nvPr/>
        </p:nvPicPr>
        <p:blipFill>
          <a:blip r:embed="rId4"/>
          <a:stretch>
            <a:fillRect/>
          </a:stretch>
        </p:blipFill>
        <p:spPr>
          <a:xfrm>
            <a:off x="4548482" y="767256"/>
            <a:ext cx="2398818" cy="1681654"/>
          </a:xfrm>
          <a:prstGeom prst="rect">
            <a:avLst/>
          </a:prstGeom>
        </p:spPr>
      </p:pic>
      <p:pic>
        <p:nvPicPr>
          <p:cNvPr id="8" name="Picture 7" descr="REGRESSION PLOT FOR NUMERICAL VARIABLE 5.png"/>
          <p:cNvPicPr>
            <a:picLocks noChangeAspect="1"/>
          </p:cNvPicPr>
          <p:nvPr/>
        </p:nvPicPr>
        <p:blipFill>
          <a:blip r:embed="rId5"/>
          <a:stretch>
            <a:fillRect/>
          </a:stretch>
        </p:blipFill>
        <p:spPr>
          <a:xfrm>
            <a:off x="6957848" y="725213"/>
            <a:ext cx="2186152" cy="1702677"/>
          </a:xfrm>
          <a:prstGeom prst="rect">
            <a:avLst/>
          </a:prstGeom>
        </p:spPr>
      </p:pic>
      <p:pic>
        <p:nvPicPr>
          <p:cNvPr id="9" name="Picture 8" descr="REGRESSION PLOT FOR NUMERICAL VARIABLE6.png"/>
          <p:cNvPicPr>
            <a:picLocks noChangeAspect="1"/>
          </p:cNvPicPr>
          <p:nvPr/>
        </p:nvPicPr>
        <p:blipFill>
          <a:blip r:embed="rId6"/>
          <a:stretch>
            <a:fillRect/>
          </a:stretch>
        </p:blipFill>
        <p:spPr>
          <a:xfrm>
            <a:off x="136634" y="2827283"/>
            <a:ext cx="2165132" cy="2007476"/>
          </a:xfrm>
          <a:prstGeom prst="rect">
            <a:avLst/>
          </a:prstGeom>
        </p:spPr>
      </p:pic>
      <p:pic>
        <p:nvPicPr>
          <p:cNvPr id="10" name="Picture 9" descr="REGRESSION PLOT FOR NUMERICAL VARIABLE 7.png"/>
          <p:cNvPicPr>
            <a:picLocks noChangeAspect="1"/>
          </p:cNvPicPr>
          <p:nvPr/>
        </p:nvPicPr>
        <p:blipFill>
          <a:blip r:embed="rId7"/>
          <a:stretch>
            <a:fillRect/>
          </a:stretch>
        </p:blipFill>
        <p:spPr>
          <a:xfrm>
            <a:off x="2351112" y="2830325"/>
            <a:ext cx="2347012" cy="2004434"/>
          </a:xfrm>
          <a:prstGeom prst="rect">
            <a:avLst/>
          </a:prstGeom>
        </p:spPr>
      </p:pic>
      <p:pic>
        <p:nvPicPr>
          <p:cNvPr id="11" name="Picture 10" descr="REGRESSION PLOT FOR NUMERICAL VARIABLE 8.png"/>
          <p:cNvPicPr>
            <a:picLocks noChangeAspect="1"/>
          </p:cNvPicPr>
          <p:nvPr/>
        </p:nvPicPr>
        <p:blipFill>
          <a:blip r:embed="rId8"/>
          <a:stretch>
            <a:fillRect/>
          </a:stretch>
        </p:blipFill>
        <p:spPr>
          <a:xfrm>
            <a:off x="4730717" y="2827282"/>
            <a:ext cx="2206109" cy="1965435"/>
          </a:xfrm>
          <a:prstGeom prst="rect">
            <a:avLst/>
          </a:prstGeom>
        </p:spPr>
      </p:pic>
      <p:pic>
        <p:nvPicPr>
          <p:cNvPr id="12" name="Picture 11" descr="REGRESSION PLOT FOR NUMERICAL VARIABLE 9.png"/>
          <p:cNvPicPr>
            <a:picLocks noChangeAspect="1"/>
          </p:cNvPicPr>
          <p:nvPr/>
        </p:nvPicPr>
        <p:blipFill>
          <a:blip r:embed="rId9"/>
          <a:stretch>
            <a:fillRect/>
          </a:stretch>
        </p:blipFill>
        <p:spPr>
          <a:xfrm>
            <a:off x="6915808" y="2853650"/>
            <a:ext cx="2228192" cy="19390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26" y="0"/>
            <a:ext cx="8212843" cy="764931"/>
          </a:xfrm>
        </p:spPr>
        <p:txBody>
          <a:bodyPr/>
          <a:lstStyle/>
          <a:p>
            <a:r>
              <a:rPr lang="en-US" sz="3200" b="1" u="sng" dirty="0" smtClean="0">
                <a:latin typeface="Calibri" panose="020F0502020204030204" pitchFamily="34" charset="0"/>
                <a:cs typeface="Calibri" panose="020F0502020204030204" pitchFamily="34" charset="0"/>
              </a:rPr>
              <a:t>REGRESSION PLOT FOR NUMERICAL VARIABLE</a:t>
            </a:r>
            <a:endParaRPr lang="en-US" sz="3200" b="1" u="sng" dirty="0">
              <a:latin typeface="Calibri" panose="020F0502020204030204" pitchFamily="34" charset="0"/>
              <a:cs typeface="Calibri" panose="020F0502020204030204" pitchFamily="34" charset="0"/>
            </a:endParaRPr>
          </a:p>
        </p:txBody>
      </p:sp>
      <p:sp>
        <p:nvSpPr>
          <p:cNvPr id="3" name="Rectangle 2"/>
          <p:cNvSpPr/>
          <p:nvPr/>
        </p:nvSpPr>
        <p:spPr>
          <a:xfrm>
            <a:off x="167055" y="975947"/>
            <a:ext cx="8704384" cy="3416320"/>
          </a:xfrm>
          <a:prstGeom prst="rect">
            <a:avLst/>
          </a:prstGeom>
        </p:spPr>
        <p:txBody>
          <a:bodyPr wrap="square">
            <a:spAutoFit/>
          </a:bodyPr>
          <a:lstStyle/>
          <a:p>
            <a:r>
              <a:rPr lang="en-US" sz="2400" dirty="0" smtClean="0"/>
              <a:t>➢ From the above regression plot of all numerical features we see that the columns 'Temperature', '</a:t>
            </a:r>
            <a:r>
              <a:rPr lang="en-US" sz="2400" dirty="0" err="1" smtClean="0"/>
              <a:t>Wind_speed','Visibility</a:t>
            </a:r>
            <a:r>
              <a:rPr lang="en-US" sz="2400" dirty="0" smtClean="0"/>
              <a:t>', 'Dew_point_temperature', '</a:t>
            </a:r>
            <a:r>
              <a:rPr lang="en-US" sz="2400" dirty="0" err="1" smtClean="0"/>
              <a:t>Solar_Radiation</a:t>
            </a:r>
            <a:r>
              <a:rPr lang="en-US" sz="2400" dirty="0" smtClean="0"/>
              <a:t>' are positively relation to the target </a:t>
            </a:r>
            <a:r>
              <a:rPr lang="en-US" sz="2400" dirty="0" smtClean="0"/>
              <a:t>variable which </a:t>
            </a:r>
            <a:r>
              <a:rPr lang="en-US" sz="2400" dirty="0" smtClean="0"/>
              <a:t>means the rented bike count increases with increase of these features. </a:t>
            </a:r>
            <a:endParaRPr lang="en-US" sz="2400" dirty="0" smtClean="0"/>
          </a:p>
          <a:p>
            <a:endParaRPr lang="en-US" sz="2400" dirty="0" smtClean="0"/>
          </a:p>
          <a:p>
            <a:r>
              <a:rPr lang="en-US" sz="2400" dirty="0" smtClean="0"/>
              <a:t>➢ </a:t>
            </a:r>
            <a:r>
              <a:rPr lang="en-US" sz="2400" dirty="0" smtClean="0"/>
              <a:t>'Rainfall‘ , 'Snowfall', 'Humidity</a:t>
            </a:r>
            <a:r>
              <a:rPr lang="en-US" sz="2400" dirty="0" smtClean="0"/>
              <a:t>' these features are negatively related with the target variable which means the rented bike count decreases when these features increase.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15" y="304465"/>
            <a:ext cx="8520600" cy="841800"/>
          </a:xfrm>
        </p:spPr>
        <p:txBody>
          <a:bodyPr/>
          <a:lstStyle/>
          <a:p>
            <a:r>
              <a:rPr lang="en-US" sz="4000" b="1" u="sng" dirty="0" smtClean="0">
                <a:latin typeface="Calibri" panose="020F0502020204030204" pitchFamily="34" charset="0"/>
                <a:cs typeface="Calibri" panose="020F0502020204030204" pitchFamily="34" charset="0"/>
              </a:rPr>
              <a:t>CONTENT</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67053" y="1219200"/>
            <a:ext cx="8493369" cy="3539430"/>
          </a:xfrm>
          <a:prstGeom prst="rect">
            <a:avLst/>
          </a:prstGeom>
        </p:spPr>
        <p:txBody>
          <a:bodyPr wrap="square">
            <a:spAutoFit/>
          </a:bodyPr>
          <a:lstStyle/>
          <a:p>
            <a:r>
              <a:rPr lang="en-US" sz="2800" b="1" dirty="0" smtClean="0">
                <a:solidFill>
                  <a:schemeClr val="accent2"/>
                </a:solidFill>
              </a:rPr>
              <a:t>❏ BUSINESS UNDERSTANDING </a:t>
            </a:r>
          </a:p>
          <a:p>
            <a:r>
              <a:rPr lang="en-US" sz="2800" b="1" dirty="0" smtClean="0">
                <a:solidFill>
                  <a:schemeClr val="accent2"/>
                </a:solidFill>
              </a:rPr>
              <a:t>❏ DATA SUMMARY </a:t>
            </a:r>
          </a:p>
          <a:p>
            <a:r>
              <a:rPr lang="en-US" sz="2800" b="1" dirty="0" smtClean="0">
                <a:solidFill>
                  <a:schemeClr val="accent2"/>
                </a:solidFill>
              </a:rPr>
              <a:t>❏ FEATURE ANALYSIS </a:t>
            </a:r>
          </a:p>
          <a:p>
            <a:r>
              <a:rPr lang="en-US" sz="2800" b="1" dirty="0" smtClean="0">
                <a:solidFill>
                  <a:schemeClr val="accent2"/>
                </a:solidFill>
              </a:rPr>
              <a:t>❏ EXPLORATORY DATA ANALYSIS </a:t>
            </a:r>
          </a:p>
          <a:p>
            <a:r>
              <a:rPr lang="en-US" sz="2800" b="1" dirty="0" smtClean="0">
                <a:solidFill>
                  <a:schemeClr val="accent2"/>
                </a:solidFill>
              </a:rPr>
              <a:t>❏ DATA PREPROCESSING </a:t>
            </a:r>
          </a:p>
          <a:p>
            <a:r>
              <a:rPr lang="en-US" sz="2800" b="1" dirty="0" smtClean="0">
                <a:solidFill>
                  <a:schemeClr val="accent2"/>
                </a:solidFill>
              </a:rPr>
              <a:t>❏ IMPLEMENTING ALGORITHMS </a:t>
            </a:r>
          </a:p>
          <a:p>
            <a:r>
              <a:rPr lang="en-US" sz="2800" b="1" dirty="0" smtClean="0">
                <a:solidFill>
                  <a:schemeClr val="accent2"/>
                </a:solidFill>
              </a:rPr>
              <a:t>❏ CHALLENGES</a:t>
            </a:r>
          </a:p>
          <a:p>
            <a:r>
              <a:rPr lang="en-US" sz="2800" b="1" dirty="0" smtClean="0">
                <a:solidFill>
                  <a:schemeClr val="accent2"/>
                </a:solidFill>
              </a:rPr>
              <a:t>❏ CONCLUSIONS</a:t>
            </a:r>
            <a:endParaRPr lang="en-US" sz="2800" b="1"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35" y="116630"/>
            <a:ext cx="8537404" cy="841800"/>
          </a:xfrm>
        </p:spPr>
        <p:txBody>
          <a:bodyPr/>
          <a:lstStyle/>
          <a:p>
            <a:r>
              <a:rPr lang="en-US" sz="4000" b="1" u="sng" dirty="0" smtClean="0">
                <a:latin typeface="Calibri" panose="020F0502020204030204" pitchFamily="34" charset="0"/>
                <a:cs typeface="Calibri" panose="020F0502020204030204" pitchFamily="34" charset="0"/>
              </a:rPr>
              <a:t>OLS REGRESSION MODEL</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36635" y="1241743"/>
            <a:ext cx="4572000" cy="2862322"/>
          </a:xfrm>
          <a:prstGeom prst="rect">
            <a:avLst/>
          </a:prstGeom>
        </p:spPr>
        <p:txBody>
          <a:bodyPr wrap="square">
            <a:spAutoFit/>
          </a:bodyPr>
          <a:lstStyle/>
          <a:p>
            <a:r>
              <a:rPr lang="en-US" sz="2000" dirty="0" smtClean="0"/>
              <a:t>➢ R square and </a:t>
            </a:r>
            <a:r>
              <a:rPr lang="en-US" sz="2000" dirty="0" smtClean="0"/>
              <a:t>Adj. R-Squared </a:t>
            </a:r>
            <a:r>
              <a:rPr lang="en-US" sz="2000" dirty="0" smtClean="0"/>
              <a:t>are near to each other. 40% of variance in the Rented Bike count is explained by the model. </a:t>
            </a:r>
            <a:endParaRPr lang="en-US" sz="2000" dirty="0" smtClean="0"/>
          </a:p>
          <a:p>
            <a:endParaRPr lang="en-US" sz="2000" dirty="0"/>
          </a:p>
          <a:p>
            <a:endParaRPr lang="en-US" sz="2000" dirty="0" smtClean="0"/>
          </a:p>
          <a:p>
            <a:r>
              <a:rPr lang="en-US" sz="2000" dirty="0" smtClean="0"/>
              <a:t>➢ P value of dew point temp and visibility are very high and they are not significant.</a:t>
            </a:r>
            <a:endParaRPr lang="en-US" sz="2000" dirty="0"/>
          </a:p>
        </p:txBody>
      </p:sp>
      <p:pic>
        <p:nvPicPr>
          <p:cNvPr id="4" name="Picture 3" descr="Screenshot 2022-07-14 011521.png"/>
          <p:cNvPicPr>
            <a:picLocks noChangeAspect="1"/>
          </p:cNvPicPr>
          <p:nvPr/>
        </p:nvPicPr>
        <p:blipFill>
          <a:blip r:embed="rId2"/>
          <a:stretch>
            <a:fillRect/>
          </a:stretch>
        </p:blipFill>
        <p:spPr>
          <a:xfrm>
            <a:off x="4790208" y="979211"/>
            <a:ext cx="4353791" cy="399803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793738690"/>
              </p:ext>
            </p:extLst>
          </p:nvPr>
        </p:nvGraphicFramePr>
        <p:xfrm>
          <a:off x="4708636" y="924790"/>
          <a:ext cx="4331456" cy="4052455"/>
        </p:xfrm>
        <a:graphic>
          <a:graphicData uri="http://schemas.openxmlformats.org/drawingml/2006/table">
            <a:tbl>
              <a:tblPr/>
              <a:tblGrid>
                <a:gridCol w="4331456">
                  <a:extLst>
                    <a:ext uri="{9D8B030D-6E8A-4147-A177-3AD203B41FA5}">
                      <a16:colId xmlns:a16="http://schemas.microsoft.com/office/drawing/2014/main" val="213767658"/>
                    </a:ext>
                  </a:extLst>
                </a:gridCol>
              </a:tblGrid>
              <a:tr h="405245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7436418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841800"/>
          </a:xfrm>
        </p:spPr>
        <p:txBody>
          <a:bodyPr/>
          <a:lstStyle/>
          <a:p>
            <a:r>
              <a:rPr lang="en-US" sz="4000" b="1" u="sng" dirty="0" smtClean="0"/>
              <a:t>CORRELATION MATRIX</a:t>
            </a:r>
            <a:endParaRPr lang="en-US" sz="4000" b="1" u="sng" dirty="0"/>
          </a:p>
        </p:txBody>
      </p:sp>
      <p:sp>
        <p:nvSpPr>
          <p:cNvPr id="3" name="Rectangle 2"/>
          <p:cNvSpPr/>
          <p:nvPr/>
        </p:nvSpPr>
        <p:spPr>
          <a:xfrm>
            <a:off x="334108" y="4613724"/>
            <a:ext cx="8809892" cy="369332"/>
          </a:xfrm>
          <a:prstGeom prst="rect">
            <a:avLst/>
          </a:prstGeom>
        </p:spPr>
        <p:txBody>
          <a:bodyPr wrap="square">
            <a:spAutoFit/>
          </a:bodyPr>
          <a:lstStyle/>
          <a:p>
            <a:r>
              <a:rPr lang="en-US" sz="1800" dirty="0" smtClean="0"/>
              <a:t>➢ Variables like Dew Point Temperature, and Temperature are highly correlated</a:t>
            </a:r>
            <a:r>
              <a:rPr lang="en-US" sz="1600" dirty="0" smtClean="0"/>
              <a:t>.</a:t>
            </a:r>
            <a:endParaRPr lang="en-US" sz="1600" dirty="0"/>
          </a:p>
        </p:txBody>
      </p:sp>
      <p:pic>
        <p:nvPicPr>
          <p:cNvPr id="4" name="Picture 3" descr="OLS Model heat map.png"/>
          <p:cNvPicPr>
            <a:picLocks noChangeAspect="1"/>
          </p:cNvPicPr>
          <p:nvPr/>
        </p:nvPicPr>
        <p:blipFill>
          <a:blip r:embed="rId2"/>
          <a:stretch>
            <a:fillRect/>
          </a:stretch>
        </p:blipFill>
        <p:spPr>
          <a:xfrm>
            <a:off x="0" y="841800"/>
            <a:ext cx="9144000" cy="37719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789"/>
            <a:ext cx="8520600" cy="733026"/>
          </a:xfrm>
        </p:spPr>
        <p:txBody>
          <a:bodyPr/>
          <a:lstStyle/>
          <a:p>
            <a:r>
              <a:rPr lang="en-US" sz="4000" b="1" u="sng" dirty="0" smtClean="0">
                <a:latin typeface="Calibri" panose="020F0502020204030204" pitchFamily="34" charset="0"/>
                <a:cs typeface="Calibri" panose="020F0502020204030204" pitchFamily="34" charset="0"/>
              </a:rPr>
              <a:t>MODEL BUILDING</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228599" y="964853"/>
            <a:ext cx="8176847" cy="3693319"/>
          </a:xfrm>
          <a:prstGeom prst="rect">
            <a:avLst/>
          </a:prstGeom>
        </p:spPr>
        <p:txBody>
          <a:bodyPr wrap="square">
            <a:spAutoFit/>
          </a:bodyPr>
          <a:lstStyle/>
          <a:p>
            <a:r>
              <a:rPr lang="en-US" sz="1800" b="1" dirty="0" smtClean="0"/>
              <a:t>➢  LINEAR </a:t>
            </a:r>
            <a:r>
              <a:rPr lang="en-US" sz="1800" b="1" dirty="0" smtClean="0"/>
              <a:t>REGRESSION.</a:t>
            </a:r>
            <a:endParaRPr lang="en-US" sz="1800" b="1" dirty="0" smtClean="0"/>
          </a:p>
          <a:p>
            <a:r>
              <a:rPr lang="en-US" sz="1800" b="1" dirty="0" smtClean="0"/>
              <a:t> </a:t>
            </a:r>
          </a:p>
          <a:p>
            <a:r>
              <a:rPr lang="en-US" sz="1800" b="1" dirty="0" smtClean="0"/>
              <a:t>➢  LASSO </a:t>
            </a:r>
            <a:r>
              <a:rPr lang="en-US" sz="1800" b="1" dirty="0" smtClean="0"/>
              <a:t>REGRESSION.</a:t>
            </a:r>
            <a:endParaRPr lang="en-US" sz="1800" b="1" dirty="0" smtClean="0"/>
          </a:p>
          <a:p>
            <a:r>
              <a:rPr lang="en-US" sz="1800" b="1" dirty="0" smtClean="0"/>
              <a:t> </a:t>
            </a:r>
          </a:p>
          <a:p>
            <a:r>
              <a:rPr lang="en-US" sz="1800" b="1" dirty="0" smtClean="0"/>
              <a:t>➢  RIDGE </a:t>
            </a:r>
            <a:r>
              <a:rPr lang="en-US" sz="1800" b="1" dirty="0" smtClean="0"/>
              <a:t>REGRESSION. </a:t>
            </a:r>
            <a:endParaRPr lang="en-US" sz="1800" b="1" dirty="0" smtClean="0"/>
          </a:p>
          <a:p>
            <a:endParaRPr lang="en-US" sz="1800" b="1" dirty="0" smtClean="0"/>
          </a:p>
          <a:p>
            <a:r>
              <a:rPr lang="en-US" sz="1800" b="1" dirty="0" smtClean="0"/>
              <a:t>➢  DECISION TREES </a:t>
            </a:r>
            <a:r>
              <a:rPr lang="en-US" sz="1800" b="1" dirty="0" smtClean="0"/>
              <a:t>REGRESSOR.</a:t>
            </a:r>
            <a:endParaRPr lang="en-US" sz="1800" b="1" dirty="0" smtClean="0"/>
          </a:p>
          <a:p>
            <a:r>
              <a:rPr lang="en-US" sz="1800" b="1" dirty="0" smtClean="0"/>
              <a:t> </a:t>
            </a:r>
          </a:p>
          <a:p>
            <a:r>
              <a:rPr lang="en-US" sz="1800" b="1" dirty="0" smtClean="0"/>
              <a:t>➢  RANDOM FOREST </a:t>
            </a:r>
            <a:r>
              <a:rPr lang="en-US" sz="1800" b="1" dirty="0" smtClean="0"/>
              <a:t>REGRESSOR. </a:t>
            </a:r>
            <a:endParaRPr lang="en-US" sz="1800" b="1" dirty="0" smtClean="0"/>
          </a:p>
          <a:p>
            <a:endParaRPr lang="en-US" sz="1800" b="1" dirty="0" smtClean="0"/>
          </a:p>
          <a:p>
            <a:r>
              <a:rPr lang="en-US" sz="1800" b="1" dirty="0" smtClean="0"/>
              <a:t>➢  GRADIENT BOOSTED </a:t>
            </a:r>
            <a:r>
              <a:rPr lang="en-US" sz="1800" b="1" dirty="0" smtClean="0"/>
              <a:t>REGRESSOR.</a:t>
            </a:r>
            <a:endParaRPr lang="en-US" sz="1800" b="1" dirty="0" smtClean="0"/>
          </a:p>
          <a:p>
            <a:r>
              <a:rPr lang="en-US" sz="1800" b="1" dirty="0" smtClean="0"/>
              <a:t> </a:t>
            </a:r>
          </a:p>
          <a:p>
            <a:r>
              <a:rPr lang="en-US" sz="1800" b="1" dirty="0" smtClean="0"/>
              <a:t>➢  GRADIENT BOOSTING REGRESSOR WITH </a:t>
            </a:r>
            <a:r>
              <a:rPr lang="en-US" sz="1800" b="1" dirty="0" smtClean="0"/>
              <a:t>GRID SEARCH CV.</a:t>
            </a:r>
            <a:endParaRPr lang="en-US" sz="1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7" y="137412"/>
            <a:ext cx="4172377" cy="705051"/>
          </a:xfrm>
        </p:spPr>
        <p:txBody>
          <a:bodyPr/>
          <a:lstStyle/>
          <a:p>
            <a:r>
              <a:rPr lang="en-US" sz="3200" b="1" u="sng" dirty="0" smtClean="0">
                <a:latin typeface="Calibri" panose="020F0502020204030204" pitchFamily="34" charset="0"/>
                <a:cs typeface="Calibri" panose="020F0502020204030204" pitchFamily="34" charset="0"/>
              </a:rPr>
              <a:t>LINEAR REGRESSION</a:t>
            </a:r>
            <a:endParaRPr lang="en-US" sz="3200" b="1" u="sng" dirty="0">
              <a:latin typeface="Calibri" panose="020F0502020204030204" pitchFamily="34" charset="0"/>
              <a:cs typeface="Calibri" panose="020F0502020204030204" pitchFamily="34" charset="0"/>
            </a:endParaRPr>
          </a:p>
        </p:txBody>
      </p:sp>
      <p:sp>
        <p:nvSpPr>
          <p:cNvPr id="3" name="Rectangle 2"/>
          <p:cNvSpPr/>
          <p:nvPr/>
        </p:nvSpPr>
        <p:spPr>
          <a:xfrm>
            <a:off x="5249008" y="202224"/>
            <a:ext cx="3191607" cy="646331"/>
          </a:xfrm>
          <a:prstGeom prst="rect">
            <a:avLst/>
          </a:prstGeom>
        </p:spPr>
        <p:txBody>
          <a:bodyPr wrap="square">
            <a:spAutoFit/>
          </a:bodyPr>
          <a:lstStyle/>
          <a:p>
            <a:r>
              <a:rPr lang="en-US" sz="3600" b="1" u="sng" dirty="0" smtClean="0">
                <a:solidFill>
                  <a:schemeClr val="tx1"/>
                </a:solidFill>
                <a:latin typeface="Calibri" panose="020F0502020204030204" pitchFamily="34" charset="0"/>
                <a:cs typeface="Calibri" panose="020F0502020204030204" pitchFamily="34" charset="0"/>
              </a:rPr>
              <a:t>DECISION TREE </a:t>
            </a:r>
            <a:endParaRPr lang="en-US" sz="3600" b="1" u="sng"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a:xfrm>
            <a:off x="2417378" y="958338"/>
            <a:ext cx="1576072" cy="307777"/>
          </a:xfrm>
          <a:prstGeom prst="rect">
            <a:avLst/>
          </a:prstGeom>
        </p:spPr>
        <p:txBody>
          <a:bodyPr wrap="none">
            <a:spAutoFit/>
          </a:bodyPr>
          <a:lstStyle/>
          <a:p>
            <a:r>
              <a:rPr lang="en-US" b="1" dirty="0" smtClean="0"/>
              <a:t>Test Set Results</a:t>
            </a:r>
            <a:endParaRPr lang="en-US" b="1" dirty="0"/>
          </a:p>
        </p:txBody>
      </p:sp>
      <p:sp>
        <p:nvSpPr>
          <p:cNvPr id="5" name="Rectangle 4"/>
          <p:cNvSpPr/>
          <p:nvPr/>
        </p:nvSpPr>
        <p:spPr>
          <a:xfrm>
            <a:off x="7145928" y="958338"/>
            <a:ext cx="1576072" cy="307777"/>
          </a:xfrm>
          <a:prstGeom prst="rect">
            <a:avLst/>
          </a:prstGeom>
        </p:spPr>
        <p:txBody>
          <a:bodyPr wrap="none">
            <a:spAutoFit/>
          </a:bodyPr>
          <a:lstStyle/>
          <a:p>
            <a:r>
              <a:rPr lang="en-US" b="1" dirty="0" smtClean="0"/>
              <a:t>Test Set Results</a:t>
            </a:r>
            <a:endParaRPr lang="en-US" b="1" dirty="0"/>
          </a:p>
        </p:txBody>
      </p:sp>
      <p:sp>
        <p:nvSpPr>
          <p:cNvPr id="6" name="Rectangle 5"/>
          <p:cNvSpPr/>
          <p:nvPr/>
        </p:nvSpPr>
        <p:spPr>
          <a:xfrm>
            <a:off x="163087" y="1011093"/>
            <a:ext cx="1696298" cy="307777"/>
          </a:xfrm>
          <a:prstGeom prst="rect">
            <a:avLst/>
          </a:prstGeom>
        </p:spPr>
        <p:txBody>
          <a:bodyPr wrap="none">
            <a:spAutoFit/>
          </a:bodyPr>
          <a:lstStyle/>
          <a:p>
            <a:r>
              <a:rPr lang="en-US" b="1" dirty="0" smtClean="0"/>
              <a:t>Train Set Results </a:t>
            </a:r>
            <a:endParaRPr lang="en-US" b="1" dirty="0"/>
          </a:p>
        </p:txBody>
      </p:sp>
      <p:sp>
        <p:nvSpPr>
          <p:cNvPr id="7" name="Rectangle 6"/>
          <p:cNvSpPr/>
          <p:nvPr/>
        </p:nvSpPr>
        <p:spPr>
          <a:xfrm>
            <a:off x="4981271" y="995107"/>
            <a:ext cx="1696298" cy="307777"/>
          </a:xfrm>
          <a:prstGeom prst="rect">
            <a:avLst/>
          </a:prstGeom>
        </p:spPr>
        <p:txBody>
          <a:bodyPr wrap="none">
            <a:spAutoFit/>
          </a:bodyPr>
          <a:lstStyle/>
          <a:p>
            <a:r>
              <a:rPr lang="en-US" b="1" dirty="0" smtClean="0"/>
              <a:t>Train Set Results </a:t>
            </a:r>
            <a:endParaRPr lang="en-US" b="1" dirty="0"/>
          </a:p>
        </p:txBody>
      </p:sp>
      <p:pic>
        <p:nvPicPr>
          <p:cNvPr id="8" name="Picture 7" descr="LINEAR REGRESSION.png"/>
          <p:cNvPicPr>
            <a:picLocks noChangeAspect="1"/>
          </p:cNvPicPr>
          <p:nvPr/>
        </p:nvPicPr>
        <p:blipFill>
          <a:blip r:embed="rId2"/>
          <a:stretch>
            <a:fillRect/>
          </a:stretch>
        </p:blipFill>
        <p:spPr>
          <a:xfrm>
            <a:off x="136635" y="2379970"/>
            <a:ext cx="4214648" cy="2763531"/>
          </a:xfrm>
          <a:prstGeom prst="rect">
            <a:avLst/>
          </a:prstGeom>
        </p:spPr>
      </p:pic>
      <p:pic>
        <p:nvPicPr>
          <p:cNvPr id="9" name="Picture 8" descr="dision tree.png"/>
          <p:cNvPicPr>
            <a:picLocks noChangeAspect="1"/>
          </p:cNvPicPr>
          <p:nvPr/>
        </p:nvPicPr>
        <p:blipFill>
          <a:blip r:embed="rId3"/>
          <a:stretch>
            <a:fillRect/>
          </a:stretch>
        </p:blipFill>
        <p:spPr>
          <a:xfrm>
            <a:off x="4564722" y="2379970"/>
            <a:ext cx="4579278" cy="2670012"/>
          </a:xfrm>
          <a:prstGeom prst="rect">
            <a:avLst/>
          </a:prstGeom>
        </p:spPr>
      </p:pic>
      <p:sp>
        <p:nvSpPr>
          <p:cNvPr id="10" name="Rectangle 9"/>
          <p:cNvSpPr/>
          <p:nvPr/>
        </p:nvSpPr>
        <p:spPr>
          <a:xfrm>
            <a:off x="6978869" y="1408385"/>
            <a:ext cx="2165131" cy="923330"/>
          </a:xfrm>
          <a:prstGeom prst="rect">
            <a:avLst/>
          </a:prstGeom>
        </p:spPr>
        <p:txBody>
          <a:bodyPr wrap="square">
            <a:spAutoFit/>
          </a:bodyPr>
          <a:lstStyle/>
          <a:p>
            <a:r>
              <a:rPr lang="pt-BR" sz="900" dirty="0" smtClean="0"/>
              <a:t>Model Score: 0.6289998290459555 </a:t>
            </a:r>
          </a:p>
          <a:p>
            <a:r>
              <a:rPr lang="pt-BR" sz="900" dirty="0" smtClean="0"/>
              <a:t>MSE : 57.130568159687776 </a:t>
            </a:r>
          </a:p>
          <a:p>
            <a:r>
              <a:rPr lang="pt-BR" sz="900" dirty="0" smtClean="0"/>
              <a:t>RMSE : 7.558476576644779 </a:t>
            </a:r>
          </a:p>
          <a:p>
            <a:r>
              <a:rPr lang="pt-BR" sz="900" dirty="0" smtClean="0"/>
              <a:t>MAE : 5.61362639562623 </a:t>
            </a:r>
          </a:p>
          <a:p>
            <a:r>
              <a:rPr lang="pt-BR" sz="900" dirty="0" smtClean="0"/>
              <a:t>R2 : 0.6289998290459555 </a:t>
            </a:r>
          </a:p>
          <a:p>
            <a:r>
              <a:rPr lang="pt-BR" sz="900" dirty="0" smtClean="0"/>
              <a:t>Adjusted R2 : 0.6208593024190461</a:t>
            </a:r>
            <a:endParaRPr lang="en-US" sz="900" dirty="0"/>
          </a:p>
        </p:txBody>
      </p:sp>
      <p:sp>
        <p:nvSpPr>
          <p:cNvPr id="11" name="Rectangle 10"/>
          <p:cNvSpPr/>
          <p:nvPr/>
        </p:nvSpPr>
        <p:spPr>
          <a:xfrm>
            <a:off x="-1" y="1408385"/>
            <a:ext cx="2417379" cy="861774"/>
          </a:xfrm>
          <a:prstGeom prst="rect">
            <a:avLst/>
          </a:prstGeom>
        </p:spPr>
        <p:txBody>
          <a:bodyPr wrap="square">
            <a:spAutoFit/>
          </a:bodyPr>
          <a:lstStyle/>
          <a:p>
            <a:r>
              <a:rPr lang="pt-BR" sz="1000" dirty="0" smtClean="0"/>
              <a:t>MSE : 35.07751288189293 </a:t>
            </a:r>
          </a:p>
          <a:p>
            <a:r>
              <a:rPr lang="pt-BR" sz="1000" dirty="0" smtClean="0"/>
              <a:t>RMSE : 5.9226271942350825</a:t>
            </a:r>
          </a:p>
          <a:p>
            <a:r>
              <a:rPr lang="pt-BR" sz="1000" dirty="0" smtClean="0"/>
              <a:t>MAE : 4.474024092996787</a:t>
            </a:r>
          </a:p>
          <a:p>
            <a:r>
              <a:rPr lang="pt-BR" sz="1000" dirty="0" smtClean="0"/>
              <a:t>R2 : 0.7722101548255267 </a:t>
            </a:r>
          </a:p>
          <a:p>
            <a:r>
              <a:rPr lang="pt-BR" sz="1000" dirty="0" smtClean="0"/>
              <a:t>Adjusted R2 : 0.7672119649454145</a:t>
            </a:r>
            <a:endParaRPr lang="en-US" sz="1000" dirty="0"/>
          </a:p>
        </p:txBody>
      </p:sp>
      <p:sp>
        <p:nvSpPr>
          <p:cNvPr id="12" name="Rectangle 11"/>
          <p:cNvSpPr/>
          <p:nvPr/>
        </p:nvSpPr>
        <p:spPr>
          <a:xfrm>
            <a:off x="2191406" y="1390504"/>
            <a:ext cx="2391104" cy="900246"/>
          </a:xfrm>
          <a:prstGeom prst="rect">
            <a:avLst/>
          </a:prstGeom>
        </p:spPr>
        <p:txBody>
          <a:bodyPr wrap="square">
            <a:spAutoFit/>
          </a:bodyPr>
          <a:lstStyle/>
          <a:p>
            <a:r>
              <a:rPr lang="pt-BR" sz="1050" dirty="0" smtClean="0"/>
              <a:t>MSE : 33.27533089591926 </a:t>
            </a:r>
          </a:p>
          <a:p>
            <a:r>
              <a:rPr lang="pt-BR" sz="1050" dirty="0" smtClean="0"/>
              <a:t>RMSE : 5.76847734639907 </a:t>
            </a:r>
          </a:p>
          <a:p>
            <a:r>
              <a:rPr lang="pt-BR" sz="1050" dirty="0" smtClean="0"/>
              <a:t>MAE : 4.410178475318181 </a:t>
            </a:r>
          </a:p>
          <a:p>
            <a:r>
              <a:rPr lang="pt-BR" sz="1050" dirty="0" smtClean="0"/>
              <a:t>R2 : 0.7893518482962683 </a:t>
            </a:r>
          </a:p>
          <a:p>
            <a:r>
              <a:rPr lang="pt-BR" sz="1050" dirty="0" smtClean="0"/>
              <a:t>Adjusted R2 : 0.7847297833429184</a:t>
            </a:r>
            <a:endParaRPr lang="en-US" sz="1050" dirty="0"/>
          </a:p>
        </p:txBody>
      </p:sp>
      <p:sp>
        <p:nvSpPr>
          <p:cNvPr id="14" name="Rectangle 13"/>
          <p:cNvSpPr/>
          <p:nvPr/>
        </p:nvSpPr>
        <p:spPr>
          <a:xfrm>
            <a:off x="4671848" y="1397875"/>
            <a:ext cx="2349063" cy="900246"/>
          </a:xfrm>
          <a:prstGeom prst="rect">
            <a:avLst/>
          </a:prstGeom>
        </p:spPr>
        <p:txBody>
          <a:bodyPr wrap="square">
            <a:spAutoFit/>
          </a:bodyPr>
          <a:lstStyle/>
          <a:p>
            <a:r>
              <a:rPr lang="pt-BR" sz="1050" dirty="0" smtClean="0"/>
              <a:t>MSE : 66.90586182077016 </a:t>
            </a:r>
          </a:p>
          <a:p>
            <a:r>
              <a:rPr lang="pt-BR" sz="1050" dirty="0" smtClean="0"/>
              <a:t>RMSE : 8.179600346029758</a:t>
            </a:r>
          </a:p>
          <a:p>
            <a:r>
              <a:rPr lang="pt-BR" sz="1050" dirty="0" smtClean="0"/>
              <a:t> MAE : 5.990404702213558 </a:t>
            </a:r>
          </a:p>
          <a:p>
            <a:r>
              <a:rPr lang="pt-BR" sz="1050" dirty="0" smtClean="0"/>
              <a:t>R2 : 0.5764551170122585 </a:t>
            </a:r>
          </a:p>
          <a:p>
            <a:r>
              <a:rPr lang="pt-BR" sz="1050" dirty="0" smtClean="0"/>
              <a:t>Adjusted R2 : 0.5671616485246657</a:t>
            </a:r>
            <a:endParaRPr lang="en-US" sz="1050" dirty="0"/>
          </a:p>
        </p:txBody>
      </p:sp>
      <p:graphicFrame>
        <p:nvGraphicFramePr>
          <p:cNvPr id="13" name="Table 12"/>
          <p:cNvGraphicFramePr>
            <a:graphicFrameLocks noGrp="1"/>
          </p:cNvGraphicFramePr>
          <p:nvPr>
            <p:extLst>
              <p:ext uri="{D42A27DB-BD31-4B8C-83A1-F6EECF244321}">
                <p14:modId xmlns:p14="http://schemas.microsoft.com/office/powerpoint/2010/main" val="1907583282"/>
              </p:ext>
            </p:extLst>
          </p:nvPr>
        </p:nvGraphicFramePr>
        <p:xfrm>
          <a:off x="68317" y="1387794"/>
          <a:ext cx="2123089" cy="856642"/>
        </p:xfrm>
        <a:graphic>
          <a:graphicData uri="http://schemas.openxmlformats.org/drawingml/2006/table">
            <a:tbl>
              <a:tblPr/>
              <a:tblGrid>
                <a:gridCol w="2123089">
                  <a:extLst>
                    <a:ext uri="{9D8B030D-6E8A-4147-A177-3AD203B41FA5}">
                      <a16:colId xmlns:a16="http://schemas.microsoft.com/office/drawing/2014/main" val="41420179"/>
                    </a:ext>
                  </a:extLst>
                </a:gridCol>
              </a:tblGrid>
              <a:tr h="85664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8609794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48623994"/>
              </p:ext>
            </p:extLst>
          </p:nvPr>
        </p:nvGraphicFramePr>
        <p:xfrm>
          <a:off x="2275609" y="1381990"/>
          <a:ext cx="2286000" cy="872836"/>
        </p:xfrm>
        <a:graphic>
          <a:graphicData uri="http://schemas.openxmlformats.org/drawingml/2006/table">
            <a:tbl>
              <a:tblPr/>
              <a:tblGrid>
                <a:gridCol w="2286000">
                  <a:extLst>
                    <a:ext uri="{9D8B030D-6E8A-4147-A177-3AD203B41FA5}">
                      <a16:colId xmlns:a16="http://schemas.microsoft.com/office/drawing/2014/main" val="2280972911"/>
                    </a:ext>
                  </a:extLst>
                </a:gridCol>
              </a:tblGrid>
              <a:tr h="87283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9126102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3251777"/>
              </p:ext>
            </p:extLst>
          </p:nvPr>
        </p:nvGraphicFramePr>
        <p:xfrm>
          <a:off x="4724399" y="1371600"/>
          <a:ext cx="2175165" cy="872836"/>
        </p:xfrm>
        <a:graphic>
          <a:graphicData uri="http://schemas.openxmlformats.org/drawingml/2006/table">
            <a:tbl>
              <a:tblPr/>
              <a:tblGrid>
                <a:gridCol w="2175165">
                  <a:extLst>
                    <a:ext uri="{9D8B030D-6E8A-4147-A177-3AD203B41FA5}">
                      <a16:colId xmlns:a16="http://schemas.microsoft.com/office/drawing/2014/main" val="1226477758"/>
                    </a:ext>
                  </a:extLst>
                </a:gridCol>
              </a:tblGrid>
              <a:tr h="87283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3287057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84623800"/>
              </p:ext>
            </p:extLst>
          </p:nvPr>
        </p:nvGraphicFramePr>
        <p:xfrm>
          <a:off x="7045036" y="1355335"/>
          <a:ext cx="1995055" cy="920274"/>
        </p:xfrm>
        <a:graphic>
          <a:graphicData uri="http://schemas.openxmlformats.org/drawingml/2006/table">
            <a:tbl>
              <a:tblPr/>
              <a:tblGrid>
                <a:gridCol w="1995055">
                  <a:extLst>
                    <a:ext uri="{9D8B030D-6E8A-4147-A177-3AD203B41FA5}">
                      <a16:colId xmlns:a16="http://schemas.microsoft.com/office/drawing/2014/main" val="779062324"/>
                    </a:ext>
                  </a:extLst>
                </a:gridCol>
              </a:tblGrid>
              <a:tr h="9202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6176734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74" y="172580"/>
            <a:ext cx="2637693" cy="952812"/>
          </a:xfrm>
        </p:spPr>
        <p:txBody>
          <a:bodyPr/>
          <a:lstStyle/>
          <a:p>
            <a:r>
              <a:rPr lang="en-US" sz="2400" b="1" u="sng" dirty="0" smtClean="0">
                <a:latin typeface="Calibri" panose="020F0502020204030204" pitchFamily="34" charset="0"/>
                <a:cs typeface="Calibri" panose="020F0502020204030204" pitchFamily="34" charset="0"/>
              </a:rPr>
              <a:t>LASSO REGRESSION</a:t>
            </a:r>
            <a:endParaRPr lang="en-US" sz="2400" b="1" u="sng" dirty="0">
              <a:latin typeface="Calibri" panose="020F0502020204030204" pitchFamily="34" charset="0"/>
              <a:cs typeface="Calibri" panose="020F0502020204030204" pitchFamily="34" charset="0"/>
            </a:endParaRPr>
          </a:p>
        </p:txBody>
      </p:sp>
      <p:sp>
        <p:nvSpPr>
          <p:cNvPr id="3" name="Rectangle 2"/>
          <p:cNvSpPr/>
          <p:nvPr/>
        </p:nvSpPr>
        <p:spPr>
          <a:xfrm>
            <a:off x="3139941" y="149446"/>
            <a:ext cx="2583851" cy="830997"/>
          </a:xfrm>
          <a:prstGeom prst="rect">
            <a:avLst/>
          </a:prstGeom>
        </p:spPr>
        <p:txBody>
          <a:bodyPr wrap="square">
            <a:spAutoFit/>
          </a:bodyPr>
          <a:lstStyle/>
          <a:p>
            <a:pPr algn="ctr"/>
            <a:r>
              <a:rPr lang="en-US" sz="2400" b="1" u="sng" dirty="0" smtClean="0">
                <a:solidFill>
                  <a:schemeClr val="tx1"/>
                </a:solidFill>
                <a:latin typeface="Calibri" panose="020F0502020204030204" pitchFamily="34" charset="0"/>
                <a:cs typeface="Calibri" panose="020F0502020204030204" pitchFamily="34" charset="0"/>
              </a:rPr>
              <a:t>RIDGE </a:t>
            </a:r>
            <a:r>
              <a:rPr lang="en-US" sz="2400" b="1" u="sng" dirty="0" smtClean="0">
                <a:solidFill>
                  <a:schemeClr val="tx1"/>
                </a:solidFill>
                <a:latin typeface="Calibri" panose="020F0502020204030204" pitchFamily="34" charset="0"/>
                <a:cs typeface="Calibri" panose="020F0502020204030204" pitchFamily="34" charset="0"/>
              </a:rPr>
              <a:t>REGRESSION</a:t>
            </a:r>
            <a:endParaRPr lang="en-US" sz="2400" b="1" u="sng"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a:xfrm>
            <a:off x="5750170" y="140653"/>
            <a:ext cx="2769578" cy="707886"/>
          </a:xfrm>
          <a:prstGeom prst="rect">
            <a:avLst/>
          </a:prstGeom>
        </p:spPr>
        <p:txBody>
          <a:bodyPr wrap="square">
            <a:spAutoFit/>
          </a:bodyPr>
          <a:lstStyle/>
          <a:p>
            <a:pPr algn="ctr"/>
            <a:r>
              <a:rPr lang="en-US" sz="2000" b="1" u="sng" dirty="0" smtClean="0">
                <a:solidFill>
                  <a:schemeClr val="tx1"/>
                </a:solidFill>
              </a:rPr>
              <a:t>ELASTIC NET REGRESSION</a:t>
            </a:r>
            <a:endParaRPr lang="en-US" sz="2000" b="1" u="sng" dirty="0">
              <a:solidFill>
                <a:schemeClr val="tx1"/>
              </a:solidFill>
            </a:endParaRPr>
          </a:p>
        </p:txBody>
      </p:sp>
      <p:sp>
        <p:nvSpPr>
          <p:cNvPr id="5" name="Rectangle 4"/>
          <p:cNvSpPr/>
          <p:nvPr/>
        </p:nvSpPr>
        <p:spPr>
          <a:xfrm>
            <a:off x="418064" y="1125392"/>
            <a:ext cx="1696298" cy="307777"/>
          </a:xfrm>
          <a:prstGeom prst="rect">
            <a:avLst/>
          </a:prstGeom>
        </p:spPr>
        <p:txBody>
          <a:bodyPr wrap="none">
            <a:spAutoFit/>
          </a:bodyPr>
          <a:lstStyle/>
          <a:p>
            <a:r>
              <a:rPr lang="en-US" b="1" dirty="0" smtClean="0"/>
              <a:t>Train Set Results </a:t>
            </a:r>
            <a:endParaRPr lang="en-US" b="1" dirty="0"/>
          </a:p>
        </p:txBody>
      </p:sp>
      <p:sp>
        <p:nvSpPr>
          <p:cNvPr id="6" name="Rectangle 5"/>
          <p:cNvSpPr/>
          <p:nvPr/>
        </p:nvSpPr>
        <p:spPr>
          <a:xfrm>
            <a:off x="3634128" y="1107809"/>
            <a:ext cx="1696298" cy="307777"/>
          </a:xfrm>
          <a:prstGeom prst="rect">
            <a:avLst/>
          </a:prstGeom>
        </p:spPr>
        <p:txBody>
          <a:bodyPr wrap="none">
            <a:spAutoFit/>
          </a:bodyPr>
          <a:lstStyle/>
          <a:p>
            <a:r>
              <a:rPr lang="en-US" b="1" dirty="0" smtClean="0"/>
              <a:t>Train Set Results </a:t>
            </a:r>
            <a:endParaRPr lang="en-US" b="1" dirty="0"/>
          </a:p>
        </p:txBody>
      </p:sp>
      <p:sp>
        <p:nvSpPr>
          <p:cNvPr id="7" name="Rectangle 6"/>
          <p:cNvSpPr/>
          <p:nvPr/>
        </p:nvSpPr>
        <p:spPr>
          <a:xfrm>
            <a:off x="6331446" y="1069204"/>
            <a:ext cx="1696298" cy="307777"/>
          </a:xfrm>
          <a:prstGeom prst="rect">
            <a:avLst/>
          </a:prstGeom>
        </p:spPr>
        <p:txBody>
          <a:bodyPr wrap="none">
            <a:spAutoFit/>
          </a:bodyPr>
          <a:lstStyle/>
          <a:p>
            <a:r>
              <a:rPr lang="en-US" b="1" dirty="0" smtClean="0"/>
              <a:t>Train Set Results </a:t>
            </a:r>
            <a:endParaRPr lang="en-US" b="1" dirty="0"/>
          </a:p>
        </p:txBody>
      </p:sp>
      <p:sp>
        <p:nvSpPr>
          <p:cNvPr id="8" name="Rectangle 7"/>
          <p:cNvSpPr/>
          <p:nvPr/>
        </p:nvSpPr>
        <p:spPr>
          <a:xfrm>
            <a:off x="434364" y="3022815"/>
            <a:ext cx="1576072" cy="307777"/>
          </a:xfrm>
          <a:prstGeom prst="rect">
            <a:avLst/>
          </a:prstGeom>
        </p:spPr>
        <p:txBody>
          <a:bodyPr wrap="none">
            <a:spAutoFit/>
          </a:bodyPr>
          <a:lstStyle/>
          <a:p>
            <a:r>
              <a:rPr lang="en-US" b="1" dirty="0" smtClean="0"/>
              <a:t>Test Set Results</a:t>
            </a:r>
            <a:endParaRPr lang="en-US" b="1" dirty="0"/>
          </a:p>
        </p:txBody>
      </p:sp>
      <p:sp>
        <p:nvSpPr>
          <p:cNvPr id="9" name="Rectangle 8"/>
          <p:cNvSpPr/>
          <p:nvPr/>
        </p:nvSpPr>
        <p:spPr>
          <a:xfrm>
            <a:off x="6438905" y="2991282"/>
            <a:ext cx="1576072" cy="307777"/>
          </a:xfrm>
          <a:prstGeom prst="rect">
            <a:avLst/>
          </a:prstGeom>
        </p:spPr>
        <p:txBody>
          <a:bodyPr wrap="none">
            <a:spAutoFit/>
          </a:bodyPr>
          <a:lstStyle/>
          <a:p>
            <a:r>
              <a:rPr lang="en-US" b="1" dirty="0" smtClean="0"/>
              <a:t>Test Set Results</a:t>
            </a:r>
            <a:endParaRPr lang="en-US" b="1" dirty="0"/>
          </a:p>
        </p:txBody>
      </p:sp>
      <p:sp>
        <p:nvSpPr>
          <p:cNvPr id="10" name="Rectangle 9"/>
          <p:cNvSpPr/>
          <p:nvPr/>
        </p:nvSpPr>
        <p:spPr>
          <a:xfrm>
            <a:off x="3672966" y="3024531"/>
            <a:ext cx="1576072" cy="307777"/>
          </a:xfrm>
          <a:prstGeom prst="rect">
            <a:avLst/>
          </a:prstGeom>
        </p:spPr>
        <p:txBody>
          <a:bodyPr wrap="none">
            <a:spAutoFit/>
          </a:bodyPr>
          <a:lstStyle/>
          <a:p>
            <a:r>
              <a:rPr lang="en-US" b="1" dirty="0" smtClean="0"/>
              <a:t>Test Set Results</a:t>
            </a:r>
            <a:endParaRPr lang="en-US" b="1" dirty="0"/>
          </a:p>
        </p:txBody>
      </p:sp>
      <p:sp>
        <p:nvSpPr>
          <p:cNvPr id="8193" name="Rectangle 1"/>
          <p:cNvSpPr>
            <a:spLocks noChangeArrowheads="1"/>
          </p:cNvSpPr>
          <p:nvPr/>
        </p:nvSpPr>
        <p:spPr bwMode="auto">
          <a:xfrm>
            <a:off x="199697" y="1534509"/>
            <a:ext cx="2617076" cy="1118565"/>
          </a:xfrm>
          <a:prstGeom prst="rect">
            <a:avLst/>
          </a:prstGeom>
          <a:noFill/>
          <a:ln w="9525">
            <a:noFill/>
            <a:miter lim="800000"/>
            <a:headEnd/>
            <a:tailEnd/>
          </a:ln>
          <a:effectLst/>
        </p:spPr>
        <p:txBody>
          <a:bodyPr vert="horz" wrap="square" lIns="91440" tIns="33327"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accent2"/>
                </a:solidFill>
                <a:effectLst/>
                <a:latin typeface="var(--colab-code-font-family)"/>
                <a:cs typeface="Arial" pitchFamily="34" charset="0"/>
              </a:rPr>
              <a:t>MSE : </a:t>
            </a:r>
            <a:r>
              <a:rPr kumimoji="0" lang="en-US" sz="1050" b="0" i="0" u="none" strike="noStrike" cap="none" normalizeH="0" baseline="0" dirty="0" smtClean="0">
                <a:ln>
                  <a:noFill/>
                </a:ln>
                <a:solidFill>
                  <a:schemeClr val="accent2"/>
                </a:solidFill>
                <a:effectLst/>
                <a:latin typeface="var(--colab-code-font-family)"/>
                <a:cs typeface="Arial" pitchFamily="34" charset="0"/>
              </a:rPr>
              <a:t>91.59423336097032 </a:t>
            </a:r>
            <a:endParaRPr kumimoji="0" lang="en-US" sz="1050" b="0" i="0" u="none" strike="noStrike" cap="none" normalizeH="0" baseline="0" dirty="0" smtClean="0">
              <a:ln>
                <a:noFill/>
              </a:ln>
              <a:solidFill>
                <a:schemeClr val="accent2"/>
              </a:solidFill>
              <a:effectLst/>
              <a:latin typeface="var(--colab-code-font-family)"/>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smtClean="0">
                <a:ln>
                  <a:noFill/>
                </a:ln>
                <a:solidFill>
                  <a:schemeClr val="accent2"/>
                </a:solidFill>
                <a:effectLst/>
                <a:latin typeface="var(--colab-code-font-family)"/>
                <a:cs typeface="Arial" pitchFamily="34" charset="0"/>
              </a:rPr>
              <a:t>RMSE</a:t>
            </a:r>
            <a:r>
              <a:rPr kumimoji="0" lang="en-US" sz="1050" b="0" i="0" u="none" strike="noStrike" cap="none" normalizeH="0" baseline="0" dirty="0" smtClean="0">
                <a:ln>
                  <a:noFill/>
                </a:ln>
                <a:solidFill>
                  <a:schemeClr val="accent2"/>
                </a:solidFill>
                <a:effectLst/>
                <a:latin typeface="var(--colab-code-font-family)"/>
                <a:cs typeface="Arial" pitchFamily="34" charset="0"/>
              </a:rPr>
              <a:t> : 9.570487623991283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accent2"/>
                </a:solidFill>
                <a:effectLst/>
                <a:latin typeface="var(--colab-code-font-family)"/>
                <a:cs typeface="Arial" pitchFamily="34" charset="0"/>
              </a:rPr>
              <a:t>MAE </a:t>
            </a:r>
            <a:r>
              <a:rPr kumimoji="0" lang="en-US" sz="1050" b="0" i="0" u="none" strike="noStrike" cap="none" normalizeH="0" baseline="0" dirty="0" smtClean="0">
                <a:ln>
                  <a:noFill/>
                </a:ln>
                <a:solidFill>
                  <a:schemeClr val="accent2"/>
                </a:solidFill>
                <a:effectLst/>
                <a:latin typeface="var(--colab-code-font-family)"/>
                <a:cs typeface="Arial" pitchFamily="34" charset="0"/>
              </a:rPr>
              <a:t>: </a:t>
            </a:r>
            <a:r>
              <a:rPr kumimoji="0" lang="en-US" sz="1050" b="0" i="0" u="none" strike="noStrike" cap="none" normalizeH="0" baseline="0" dirty="0" smtClean="0">
                <a:ln>
                  <a:noFill/>
                </a:ln>
                <a:solidFill>
                  <a:schemeClr val="accent2"/>
                </a:solidFill>
                <a:effectLst/>
                <a:latin typeface="var(--colab-code-font-family)"/>
                <a:cs typeface="Arial" pitchFamily="34" charset="0"/>
              </a:rPr>
              <a:t>7.255041571454952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accent2"/>
                </a:solidFill>
                <a:effectLst/>
                <a:latin typeface="var(--colab-code-font-family)"/>
                <a:cs typeface="Arial" pitchFamily="34" charset="0"/>
              </a:rPr>
              <a:t>R2 </a:t>
            </a:r>
            <a:r>
              <a:rPr kumimoji="0" lang="en-US" sz="1050" b="0" i="0" u="none" strike="noStrike" cap="none" normalizeH="0" baseline="0" dirty="0" smtClean="0">
                <a:ln>
                  <a:noFill/>
                </a:ln>
                <a:solidFill>
                  <a:schemeClr val="accent2"/>
                </a:solidFill>
                <a:effectLst/>
                <a:latin typeface="var(--colab-code-font-family)"/>
                <a:cs typeface="Arial" pitchFamily="34" charset="0"/>
              </a:rPr>
              <a:t>: </a:t>
            </a:r>
            <a:r>
              <a:rPr kumimoji="0" lang="en-US" sz="1050" b="0" i="0" u="none" strike="noStrike" cap="none" normalizeH="0" baseline="0" dirty="0" smtClean="0">
                <a:ln>
                  <a:noFill/>
                </a:ln>
                <a:solidFill>
                  <a:schemeClr val="accent2"/>
                </a:solidFill>
                <a:effectLst/>
                <a:latin typeface="var(--colab-code-font-family)"/>
                <a:cs typeface="Arial" pitchFamily="34" charset="0"/>
              </a:rPr>
              <a:t>0.40519624904934015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accent2"/>
                </a:solidFill>
                <a:effectLst/>
                <a:latin typeface="var(--colab-code-font-family)"/>
                <a:cs typeface="Arial" pitchFamily="34" charset="0"/>
              </a:rPr>
              <a:t>Adjusted </a:t>
            </a:r>
            <a:r>
              <a:rPr kumimoji="0" lang="en-US" sz="1050" b="0" i="0" u="none" strike="noStrike" cap="none" normalizeH="0" baseline="0" dirty="0" err="1" smtClean="0">
                <a:ln>
                  <a:noFill/>
                </a:ln>
                <a:solidFill>
                  <a:schemeClr val="accent2"/>
                </a:solidFill>
                <a:effectLst/>
                <a:latin typeface="var(--colab-code-font-family)"/>
                <a:cs typeface="Arial" pitchFamily="34" charset="0"/>
              </a:rPr>
              <a:t>R2</a:t>
            </a:r>
            <a:r>
              <a:rPr kumimoji="0" lang="en-US" sz="1050" b="0" i="0" u="none" strike="noStrike" cap="none" normalizeH="0" baseline="0" dirty="0" smtClean="0">
                <a:ln>
                  <a:noFill/>
                </a:ln>
                <a:solidFill>
                  <a:schemeClr val="accent2"/>
                </a:solidFill>
                <a:effectLst/>
                <a:latin typeface="var(--colab-code-font-family)"/>
                <a:cs typeface="Arial" pitchFamily="34" charset="0"/>
              </a:rPr>
              <a:t> : 0.3921449996120475</a:t>
            </a:r>
            <a:r>
              <a:rPr kumimoji="0" lang="en-US" sz="1000" b="0" i="0" u="none" strike="noStrike" cap="none" normalizeH="0" baseline="0" dirty="0" smtClean="0">
                <a:ln>
                  <a:noFill/>
                </a:ln>
                <a:solidFill>
                  <a:schemeClr val="accent2"/>
                </a:solidFill>
                <a:effectLst/>
                <a:latin typeface="var(--colab-code-font-family)"/>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95" name="Rectangle 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Roboto"/>
                <a:cs typeface="Arial" pitchFamily="34" charset="0"/>
              </a:rPr>
              <a:t/>
            </a:r>
            <a:br>
              <a:rPr kumimoji="0" lang="en-US" sz="1000" b="0" i="0" u="none" strike="noStrike" cap="none" normalizeH="0" baseline="0" smtClean="0">
                <a:ln>
                  <a:noFill/>
                </a:ln>
                <a:solidFill>
                  <a:srgbClr val="212121"/>
                </a:solidFill>
                <a:effectLst/>
                <a:latin typeface="Roboto"/>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3"/>
          <p:cNvSpPr/>
          <p:nvPr/>
        </p:nvSpPr>
        <p:spPr>
          <a:xfrm>
            <a:off x="136634" y="3468414"/>
            <a:ext cx="2522483" cy="900246"/>
          </a:xfrm>
          <a:prstGeom prst="rect">
            <a:avLst/>
          </a:prstGeom>
        </p:spPr>
        <p:txBody>
          <a:bodyPr wrap="square">
            <a:spAutoFit/>
          </a:bodyPr>
          <a:lstStyle/>
          <a:p>
            <a:r>
              <a:rPr lang="pt-BR" sz="1050" dirty="0" smtClean="0"/>
              <a:t>MSE : 96.7750714044618 </a:t>
            </a:r>
          </a:p>
          <a:p>
            <a:r>
              <a:rPr lang="pt-BR" sz="1050" dirty="0" smtClean="0"/>
              <a:t>RMSE : 9.837432155011886 </a:t>
            </a:r>
          </a:p>
          <a:p>
            <a:r>
              <a:rPr lang="pt-BR" sz="1050" dirty="0" smtClean="0"/>
              <a:t>MAE : 7.455895061963607 </a:t>
            </a:r>
          </a:p>
          <a:p>
            <a:r>
              <a:rPr lang="pt-BR" sz="1050" dirty="0" smtClean="0"/>
              <a:t>R2 : 0.3873692800799008 </a:t>
            </a:r>
          </a:p>
          <a:p>
            <a:r>
              <a:rPr lang="pt-BR" sz="1050" dirty="0" smtClean="0"/>
              <a:t>Adjusted R2 : 0.37392686932535146</a:t>
            </a:r>
            <a:endParaRPr lang="en-US" sz="1050" dirty="0"/>
          </a:p>
        </p:txBody>
      </p:sp>
      <p:sp>
        <p:nvSpPr>
          <p:cNvPr id="8196" name="Rectangle 4"/>
          <p:cNvSpPr>
            <a:spLocks noChangeArrowheads="1"/>
          </p:cNvSpPr>
          <p:nvPr/>
        </p:nvSpPr>
        <p:spPr bwMode="auto">
          <a:xfrm>
            <a:off x="0" y="0"/>
            <a:ext cx="396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pple-system"/>
                <a:cs typeface="Arial" pitchFamily="34" charset="0"/>
              </a:rPr>
              <a:t/>
            </a:r>
            <a:br>
              <a:rPr kumimoji="0" lang="en-US" sz="900" b="0" i="0" u="none" strike="noStrike" cap="none" normalizeH="0" baseline="0" smtClean="0">
                <a:ln>
                  <a:noFill/>
                </a:ln>
                <a:solidFill>
                  <a:srgbClr val="000000"/>
                </a:solidFill>
                <a:effectLst/>
                <a:latin typeface="-apple-system"/>
                <a:cs typeface="Arial" pitchFamily="34" charset="0"/>
              </a:rPr>
            </a:br>
            <a:endParaRPr kumimoji="0" lang="en-US" sz="900" b="0" i="0" u="none" strike="noStrike" cap="none" normalizeH="0" baseline="0" smtClean="0">
              <a:ln>
                <a:noFill/>
              </a:ln>
              <a:solidFill>
                <a:srgbClr val="00000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2" name="Rectangle 10"/>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06" name="Rectangle 14"/>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07" name="Rectangle 15"/>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11" name="Rectangle 19"/>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12" name="Rectangle 20"/>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0" name="Rectangle 28"/>
          <p:cNvSpPr>
            <a:spLocks noChangeArrowheads="1"/>
          </p:cNvSpPr>
          <p:nvPr/>
        </p:nvSpPr>
        <p:spPr bwMode="auto">
          <a:xfrm>
            <a:off x="0" y="0"/>
            <a:ext cx="7443788"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23" name="Rectangle 31"/>
          <p:cNvSpPr>
            <a:spLocks noChangeArrowheads="1"/>
          </p:cNvSpPr>
          <p:nvPr/>
        </p:nvSpPr>
        <p:spPr bwMode="auto">
          <a:xfrm>
            <a:off x="3394842" y="1513489"/>
            <a:ext cx="2554014" cy="8079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smtClean="0">
                <a:ln>
                  <a:noFill/>
                </a:ln>
                <a:solidFill>
                  <a:srgbClr val="212121"/>
                </a:solidFill>
                <a:effectLst/>
                <a:latin typeface="var(--colab-code-font-family)"/>
                <a:cs typeface="Arial" pitchFamily="34" charset="0"/>
              </a:rPr>
              <a:t>MSE</a:t>
            </a:r>
            <a:r>
              <a:rPr kumimoji="0" lang="en-US" sz="1050" b="0" i="0" u="none" strike="noStrike" cap="none" normalizeH="0" baseline="0" dirty="0" smtClean="0">
                <a:ln>
                  <a:noFill/>
                </a:ln>
                <a:solidFill>
                  <a:srgbClr val="212121"/>
                </a:solidFill>
                <a:effectLst/>
                <a:latin typeface="var(--colab-code-font-family)"/>
                <a:cs typeface="Arial" pitchFamily="34" charset="0"/>
              </a:rPr>
              <a:t> : 35.07752456136463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smtClean="0">
                <a:ln>
                  <a:noFill/>
                </a:ln>
                <a:solidFill>
                  <a:srgbClr val="212121"/>
                </a:solidFill>
                <a:effectLst/>
                <a:latin typeface="var(--colab-code-font-family)"/>
                <a:cs typeface="Arial" pitchFamily="34" charset="0"/>
              </a:rPr>
              <a:t>RMSE</a:t>
            </a:r>
            <a:r>
              <a:rPr kumimoji="0" lang="en-US" sz="1050" b="0" i="0" u="none" strike="noStrike" cap="none" normalizeH="0" baseline="0" dirty="0" smtClean="0">
                <a:ln>
                  <a:noFill/>
                </a:ln>
                <a:solidFill>
                  <a:srgbClr val="212121"/>
                </a:solidFill>
                <a:effectLst/>
                <a:latin typeface="var(--colab-code-font-family)"/>
                <a:cs typeface="Arial" pitchFamily="34" charset="0"/>
              </a:rPr>
              <a:t> : 5.922628180239296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12121"/>
                </a:solidFill>
                <a:effectLst/>
                <a:latin typeface="var(--colab-code-font-family)"/>
                <a:cs typeface="Arial" pitchFamily="34" charset="0"/>
              </a:rPr>
              <a:t>MAE : 4.474125776125378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smtClean="0">
                <a:ln>
                  <a:noFill/>
                </a:ln>
                <a:solidFill>
                  <a:srgbClr val="212121"/>
                </a:solidFill>
                <a:effectLst/>
                <a:latin typeface="var(--colab-code-font-family)"/>
                <a:cs typeface="Arial" pitchFamily="34" charset="0"/>
              </a:rPr>
              <a:t>R2</a:t>
            </a:r>
            <a:r>
              <a:rPr kumimoji="0" lang="en-US" sz="1050" b="0" i="0" u="none" strike="noStrike" cap="none" normalizeH="0" baseline="0" dirty="0" smtClean="0">
                <a:ln>
                  <a:noFill/>
                </a:ln>
                <a:solidFill>
                  <a:srgbClr val="212121"/>
                </a:solidFill>
                <a:effectLst/>
                <a:latin typeface="var(--colab-code-font-family)"/>
                <a:cs typeface="Arial" pitchFamily="34" charset="0"/>
              </a:rPr>
              <a:t> : 0.7722100789802107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12121"/>
                </a:solidFill>
                <a:effectLst/>
                <a:latin typeface="var(--colab-code-font-family)"/>
                <a:cs typeface="Arial" pitchFamily="34" charset="0"/>
              </a:rPr>
              <a:t>Adjusted </a:t>
            </a:r>
            <a:r>
              <a:rPr kumimoji="0" lang="en-US" sz="1050" b="0" i="0" u="none" strike="noStrike" cap="none" normalizeH="0" baseline="0" dirty="0" err="1" smtClean="0">
                <a:ln>
                  <a:noFill/>
                </a:ln>
                <a:solidFill>
                  <a:srgbClr val="212121"/>
                </a:solidFill>
                <a:effectLst/>
                <a:latin typeface="var(--colab-code-font-family)"/>
                <a:cs typeface="Arial" pitchFamily="34" charset="0"/>
              </a:rPr>
              <a:t>R2</a:t>
            </a:r>
            <a:r>
              <a:rPr kumimoji="0" lang="en-US" sz="1050" b="0" i="0" u="none" strike="noStrike" cap="none" normalizeH="0" baseline="0" dirty="0" smtClean="0">
                <a:ln>
                  <a:noFill/>
                </a:ln>
                <a:solidFill>
                  <a:srgbClr val="212121"/>
                </a:solidFill>
                <a:effectLst/>
                <a:latin typeface="var(--colab-code-font-family)"/>
                <a:cs typeface="Arial" pitchFamily="34" charset="0"/>
              </a:rPr>
              <a:t> : 0.7672118874358922</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41"/>
          <p:cNvSpPr/>
          <p:nvPr/>
        </p:nvSpPr>
        <p:spPr>
          <a:xfrm>
            <a:off x="3463159" y="3471552"/>
            <a:ext cx="2328042" cy="900246"/>
          </a:xfrm>
          <a:prstGeom prst="rect">
            <a:avLst/>
          </a:prstGeom>
        </p:spPr>
        <p:txBody>
          <a:bodyPr wrap="square">
            <a:spAutoFit/>
          </a:bodyPr>
          <a:lstStyle/>
          <a:p>
            <a:r>
              <a:rPr lang="pt-BR" sz="1050" dirty="0" smtClean="0"/>
              <a:t>MSE : 33.27678426818438 </a:t>
            </a:r>
          </a:p>
          <a:p>
            <a:r>
              <a:rPr lang="pt-BR" sz="1050" dirty="0" smtClean="0"/>
              <a:t>RMSE : 5.768603320404722 </a:t>
            </a:r>
          </a:p>
          <a:p>
            <a:r>
              <a:rPr lang="pt-BR" sz="1050" dirty="0" smtClean="0"/>
              <a:t>MAE : 4.410414932539515 </a:t>
            </a:r>
          </a:p>
          <a:p>
            <a:r>
              <a:rPr lang="pt-BR" sz="1050" dirty="0" smtClean="0"/>
              <a:t>R2 : 0.7893426477812578 </a:t>
            </a:r>
          </a:p>
          <a:p>
            <a:r>
              <a:rPr lang="pt-BR" sz="1050" dirty="0" smtClean="0"/>
              <a:t>Adjusted R2 : 0.7847203809491939</a:t>
            </a:r>
            <a:endParaRPr lang="en-US" sz="1050" dirty="0"/>
          </a:p>
        </p:txBody>
      </p:sp>
      <p:sp>
        <p:nvSpPr>
          <p:cNvPr id="43" name="Rectangle 42"/>
          <p:cNvSpPr/>
          <p:nvPr/>
        </p:nvSpPr>
        <p:spPr>
          <a:xfrm>
            <a:off x="6106510" y="1516628"/>
            <a:ext cx="2364828" cy="900246"/>
          </a:xfrm>
          <a:prstGeom prst="rect">
            <a:avLst/>
          </a:prstGeom>
        </p:spPr>
        <p:txBody>
          <a:bodyPr wrap="square">
            <a:spAutoFit/>
          </a:bodyPr>
          <a:lstStyle/>
          <a:p>
            <a:r>
              <a:rPr lang="pt-BR" sz="1050" dirty="0" smtClean="0"/>
              <a:t>MSE : 57.5742035398887 </a:t>
            </a:r>
          </a:p>
          <a:p>
            <a:r>
              <a:rPr lang="pt-BR" sz="1050" dirty="0" smtClean="0"/>
              <a:t>RMSE : 7.587766703048315 </a:t>
            </a:r>
          </a:p>
          <a:p>
            <a:r>
              <a:rPr lang="pt-BR" sz="1050" dirty="0" smtClean="0"/>
              <a:t>MAE : 5.792276538970546 </a:t>
            </a:r>
          </a:p>
          <a:p>
            <a:r>
              <a:rPr lang="pt-BR" sz="1050" dirty="0" smtClean="0"/>
              <a:t>R2 : 0.6261189054494012 </a:t>
            </a:r>
          </a:p>
          <a:p>
            <a:r>
              <a:rPr lang="pt-BR" sz="1050" dirty="0" smtClean="0"/>
              <a:t>Adjusted R2 : 0.6179151652795234</a:t>
            </a:r>
            <a:endParaRPr lang="en-US" sz="1050" dirty="0"/>
          </a:p>
        </p:txBody>
      </p:sp>
      <p:sp>
        <p:nvSpPr>
          <p:cNvPr id="44" name="Rectangle 43"/>
          <p:cNvSpPr/>
          <p:nvPr/>
        </p:nvSpPr>
        <p:spPr>
          <a:xfrm>
            <a:off x="6274676" y="3429510"/>
            <a:ext cx="2522483" cy="900246"/>
          </a:xfrm>
          <a:prstGeom prst="rect">
            <a:avLst/>
          </a:prstGeom>
        </p:spPr>
        <p:txBody>
          <a:bodyPr wrap="square">
            <a:spAutoFit/>
          </a:bodyPr>
          <a:lstStyle/>
          <a:p>
            <a:r>
              <a:rPr lang="pt-BR" sz="1050" dirty="0" smtClean="0"/>
              <a:t>MSE : 59.45120536350042 </a:t>
            </a:r>
          </a:p>
          <a:p>
            <a:r>
              <a:rPr lang="pt-BR" sz="1050" dirty="0" smtClean="0"/>
              <a:t>RMSE : 7.710460775044538 </a:t>
            </a:r>
          </a:p>
          <a:p>
            <a:r>
              <a:rPr lang="pt-BR" sz="1050" dirty="0" smtClean="0"/>
              <a:t>MAE : 5.873612334800099 </a:t>
            </a:r>
          </a:p>
          <a:p>
            <a:r>
              <a:rPr lang="pt-BR" sz="1050" dirty="0" smtClean="0"/>
              <a:t>R2 : 0.6236465216363589 </a:t>
            </a:r>
          </a:p>
          <a:p>
            <a:r>
              <a:rPr lang="pt-BR" sz="1050" dirty="0" smtClean="0"/>
              <a:t>Adjusted R2 : 0.6153885321484546</a:t>
            </a:r>
            <a:endParaRPr lang="en-US" sz="1050" dirty="0"/>
          </a:p>
        </p:txBody>
      </p:sp>
      <p:graphicFrame>
        <p:nvGraphicFramePr>
          <p:cNvPr id="13" name="Table 12"/>
          <p:cNvGraphicFramePr>
            <a:graphicFrameLocks noGrp="1"/>
          </p:cNvGraphicFramePr>
          <p:nvPr>
            <p:extLst>
              <p:ext uri="{D42A27DB-BD31-4B8C-83A1-F6EECF244321}">
                <p14:modId xmlns:p14="http://schemas.microsoft.com/office/powerpoint/2010/main" val="1426559569"/>
              </p:ext>
            </p:extLst>
          </p:nvPr>
        </p:nvGraphicFramePr>
        <p:xfrm>
          <a:off x="136634" y="1439543"/>
          <a:ext cx="2409139" cy="977331"/>
        </p:xfrm>
        <a:graphic>
          <a:graphicData uri="http://schemas.openxmlformats.org/drawingml/2006/table">
            <a:tbl>
              <a:tblPr/>
              <a:tblGrid>
                <a:gridCol w="2409139">
                  <a:extLst>
                    <a:ext uri="{9D8B030D-6E8A-4147-A177-3AD203B41FA5}">
                      <a16:colId xmlns:a16="http://schemas.microsoft.com/office/drawing/2014/main" val="3892443021"/>
                    </a:ext>
                  </a:extLst>
                </a:gridCol>
              </a:tblGrid>
              <a:tr h="97733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0835745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8867074"/>
              </p:ext>
            </p:extLst>
          </p:nvPr>
        </p:nvGraphicFramePr>
        <p:xfrm>
          <a:off x="3366655" y="1439543"/>
          <a:ext cx="2286000" cy="977332"/>
        </p:xfrm>
        <a:graphic>
          <a:graphicData uri="http://schemas.openxmlformats.org/drawingml/2006/table">
            <a:tbl>
              <a:tblPr/>
              <a:tblGrid>
                <a:gridCol w="2286000">
                  <a:extLst>
                    <a:ext uri="{9D8B030D-6E8A-4147-A177-3AD203B41FA5}">
                      <a16:colId xmlns:a16="http://schemas.microsoft.com/office/drawing/2014/main" val="1836175997"/>
                    </a:ext>
                  </a:extLst>
                </a:gridCol>
              </a:tblGrid>
              <a:tr h="977332">
                <a:tc>
                  <a:txBody>
                    <a:bodyPr/>
                    <a:lstStyle/>
                    <a:p>
                      <a:endParaRPr lang="en-US" dirty="0" smtClean="0"/>
                    </a:p>
                    <a:p>
                      <a:r>
                        <a:rPr lang="en-US" dirty="0" smtClean="0"/>
                        <a:t>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5939888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82943654"/>
              </p:ext>
            </p:extLst>
          </p:nvPr>
        </p:nvGraphicFramePr>
        <p:xfrm>
          <a:off x="6192982" y="1428849"/>
          <a:ext cx="2286000" cy="992233"/>
        </p:xfrm>
        <a:graphic>
          <a:graphicData uri="http://schemas.openxmlformats.org/drawingml/2006/table">
            <a:tbl>
              <a:tblPr/>
              <a:tblGrid>
                <a:gridCol w="2286000">
                  <a:extLst>
                    <a:ext uri="{9D8B030D-6E8A-4147-A177-3AD203B41FA5}">
                      <a16:colId xmlns:a16="http://schemas.microsoft.com/office/drawing/2014/main" val="120494587"/>
                    </a:ext>
                  </a:extLst>
                </a:gridCol>
              </a:tblGrid>
              <a:tr h="992233">
                <a:tc>
                  <a:txBody>
                    <a:bodyPr/>
                    <a:lstStyle/>
                    <a:p>
                      <a:endParaRPr lang="en-US" dirty="0" smtClean="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1825880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04015247"/>
              </p:ext>
            </p:extLst>
          </p:nvPr>
        </p:nvGraphicFramePr>
        <p:xfrm>
          <a:off x="155863" y="3429510"/>
          <a:ext cx="2389909" cy="1142490"/>
        </p:xfrm>
        <a:graphic>
          <a:graphicData uri="http://schemas.openxmlformats.org/drawingml/2006/table">
            <a:tbl>
              <a:tblPr/>
              <a:tblGrid>
                <a:gridCol w="2389909">
                  <a:extLst>
                    <a:ext uri="{9D8B030D-6E8A-4147-A177-3AD203B41FA5}">
                      <a16:colId xmlns:a16="http://schemas.microsoft.com/office/drawing/2014/main" val="811004443"/>
                    </a:ext>
                  </a:extLst>
                </a:gridCol>
              </a:tblGrid>
              <a:tr h="114249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6467831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607046033"/>
              </p:ext>
            </p:extLst>
          </p:nvPr>
        </p:nvGraphicFramePr>
        <p:xfrm>
          <a:off x="3463159" y="3429510"/>
          <a:ext cx="2244437" cy="1142490"/>
        </p:xfrm>
        <a:graphic>
          <a:graphicData uri="http://schemas.openxmlformats.org/drawingml/2006/table">
            <a:tbl>
              <a:tblPr/>
              <a:tblGrid>
                <a:gridCol w="2244437">
                  <a:extLst>
                    <a:ext uri="{9D8B030D-6E8A-4147-A177-3AD203B41FA5}">
                      <a16:colId xmlns:a16="http://schemas.microsoft.com/office/drawing/2014/main" val="134328436"/>
                    </a:ext>
                  </a:extLst>
                </a:gridCol>
              </a:tblGrid>
              <a:tr h="114249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15314153"/>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27884582"/>
              </p:ext>
            </p:extLst>
          </p:nvPr>
        </p:nvGraphicFramePr>
        <p:xfrm>
          <a:off x="6244936" y="3429510"/>
          <a:ext cx="2410691" cy="1142490"/>
        </p:xfrm>
        <a:graphic>
          <a:graphicData uri="http://schemas.openxmlformats.org/drawingml/2006/table">
            <a:tbl>
              <a:tblPr/>
              <a:tblGrid>
                <a:gridCol w="2410691">
                  <a:extLst>
                    <a:ext uri="{9D8B030D-6E8A-4147-A177-3AD203B41FA5}">
                      <a16:colId xmlns:a16="http://schemas.microsoft.com/office/drawing/2014/main" val="4067222515"/>
                    </a:ext>
                  </a:extLst>
                </a:gridCol>
              </a:tblGrid>
              <a:tr h="114249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4947409"/>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46" y="111035"/>
            <a:ext cx="8520600" cy="504357"/>
          </a:xfrm>
        </p:spPr>
        <p:txBody>
          <a:bodyPr/>
          <a:lstStyle/>
          <a:p>
            <a:r>
              <a:rPr lang="en-US" sz="4000" b="1" u="sng" dirty="0" smtClean="0">
                <a:latin typeface="Calibri" panose="020F0502020204030204" pitchFamily="34" charset="0"/>
                <a:cs typeface="Calibri" panose="020F0502020204030204" pitchFamily="34" charset="0"/>
              </a:rPr>
              <a:t>RANDOM FOREST</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521231" y="1257277"/>
            <a:ext cx="2282707" cy="338554"/>
          </a:xfrm>
          <a:prstGeom prst="rect">
            <a:avLst/>
          </a:prstGeom>
        </p:spPr>
        <p:txBody>
          <a:bodyPr wrap="square">
            <a:spAutoFit/>
          </a:bodyPr>
          <a:lstStyle/>
          <a:p>
            <a:r>
              <a:rPr lang="en-US" sz="1600" b="1" dirty="0" smtClean="0"/>
              <a:t>Train Set Results</a:t>
            </a:r>
            <a:endParaRPr lang="en-US" sz="1600" b="1" dirty="0"/>
          </a:p>
        </p:txBody>
      </p:sp>
      <p:sp>
        <p:nvSpPr>
          <p:cNvPr id="4" name="Rectangle 3"/>
          <p:cNvSpPr/>
          <p:nvPr/>
        </p:nvSpPr>
        <p:spPr>
          <a:xfrm>
            <a:off x="552607" y="3103662"/>
            <a:ext cx="1781257" cy="338554"/>
          </a:xfrm>
          <a:prstGeom prst="rect">
            <a:avLst/>
          </a:prstGeom>
        </p:spPr>
        <p:txBody>
          <a:bodyPr wrap="none">
            <a:spAutoFit/>
          </a:bodyPr>
          <a:lstStyle/>
          <a:p>
            <a:r>
              <a:rPr lang="en-US" sz="1600" b="1" dirty="0" smtClean="0"/>
              <a:t>Test Set Results</a:t>
            </a:r>
            <a:endParaRPr lang="en-US" sz="1600" b="1" dirty="0"/>
          </a:p>
        </p:txBody>
      </p:sp>
      <p:sp>
        <p:nvSpPr>
          <p:cNvPr id="5" name="Rectangle 4"/>
          <p:cNvSpPr/>
          <p:nvPr/>
        </p:nvSpPr>
        <p:spPr>
          <a:xfrm>
            <a:off x="278524" y="1598092"/>
            <a:ext cx="3326524" cy="1384995"/>
          </a:xfrm>
          <a:prstGeom prst="rect">
            <a:avLst/>
          </a:prstGeom>
        </p:spPr>
        <p:txBody>
          <a:bodyPr wrap="square">
            <a:spAutoFit/>
          </a:bodyPr>
          <a:lstStyle/>
          <a:p>
            <a:r>
              <a:rPr lang="pt-BR" dirty="0" smtClean="0"/>
              <a:t>Model Score: 0.9897470110268578 </a:t>
            </a:r>
          </a:p>
          <a:p>
            <a:r>
              <a:rPr lang="pt-BR" dirty="0" smtClean="0"/>
              <a:t>MSE : 1.5788647316908788 </a:t>
            </a:r>
          </a:p>
          <a:p>
            <a:r>
              <a:rPr lang="pt-BR" dirty="0" smtClean="0"/>
              <a:t>RMSE : 1.2565288423633096 </a:t>
            </a:r>
          </a:p>
          <a:p>
            <a:r>
              <a:rPr lang="pt-BR" dirty="0" smtClean="0"/>
              <a:t>MAE : 0.8041831165097016</a:t>
            </a:r>
          </a:p>
          <a:p>
            <a:r>
              <a:rPr lang="pt-BR" dirty="0" smtClean="0"/>
              <a:t>R2 : 0.9897470110268578 </a:t>
            </a:r>
          </a:p>
          <a:p>
            <a:r>
              <a:rPr lang="pt-BR" dirty="0" smtClean="0"/>
              <a:t>Adjusted R2 : 0.9895220388131614</a:t>
            </a:r>
            <a:endParaRPr lang="en-US" dirty="0"/>
          </a:p>
        </p:txBody>
      </p:sp>
      <p:sp>
        <p:nvSpPr>
          <p:cNvPr id="7170" name="Rectangle 2"/>
          <p:cNvSpPr>
            <a:spLocks noChangeArrowheads="1"/>
          </p:cNvSpPr>
          <p:nvPr/>
        </p:nvSpPr>
        <p:spPr bwMode="auto">
          <a:xfrm>
            <a:off x="0" y="0"/>
            <a:ext cx="7483475"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pple-system"/>
                <a:cs typeface="Arial" pitchFamily="34" charset="0"/>
              </a:rPr>
              <a:t/>
            </a:r>
            <a:br>
              <a:rPr kumimoji="0" lang="en-US" sz="900" b="0" i="0" u="none" strike="noStrike" cap="none" normalizeH="0" baseline="0" smtClean="0">
                <a:ln>
                  <a:noFill/>
                </a:ln>
                <a:solidFill>
                  <a:srgbClr val="000000"/>
                </a:solidFill>
                <a:effectLst/>
                <a:latin typeface="-apple-system"/>
                <a:cs typeface="Arial" pitchFamily="34" charset="0"/>
              </a:rPr>
            </a:br>
            <a:endParaRPr kumimoji="0" lang="en-US" sz="900" b="0" i="0" u="none" strike="noStrike" cap="none" normalizeH="0" baseline="0" smtClean="0">
              <a:ln>
                <a:noFill/>
              </a:ln>
              <a:solidFill>
                <a:srgbClr val="00000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 name="Rectangle 4"/>
          <p:cNvSpPr>
            <a:spLocks noChangeArrowheads="1"/>
          </p:cNvSpPr>
          <p:nvPr/>
        </p:nvSpPr>
        <p:spPr bwMode="auto">
          <a:xfrm>
            <a:off x="294291" y="3531476"/>
            <a:ext cx="3352800" cy="1387869"/>
          </a:xfrm>
          <a:prstGeom prst="rect">
            <a:avLst/>
          </a:prstGeom>
          <a:noFill/>
          <a:ln w="9525">
            <a:noFill/>
            <a:miter lim="800000"/>
            <a:headEnd/>
            <a:tailEnd/>
          </a:ln>
          <a:effectLst/>
        </p:spPr>
        <p:txBody>
          <a:bodyPr vert="horz" wrap="square" lIns="91440" tIns="33327"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accent2"/>
                </a:solidFill>
                <a:effectLst/>
                <a:latin typeface="var(--colab-code-font-family)"/>
                <a:cs typeface="Arial" pitchFamily="34" charset="0"/>
              </a:rPr>
              <a:t>MSE</a:t>
            </a:r>
            <a:r>
              <a:rPr kumimoji="0" lang="en-US" b="0" i="0" u="none" strike="noStrike" cap="none" normalizeH="0" baseline="0" dirty="0" smtClean="0">
                <a:ln>
                  <a:noFill/>
                </a:ln>
                <a:solidFill>
                  <a:schemeClr val="accent2"/>
                </a:solidFill>
                <a:effectLst/>
                <a:latin typeface="var(--colab-code-font-family)"/>
                <a:cs typeface="Arial" pitchFamily="34" charset="0"/>
              </a:rPr>
              <a:t> : 12.66885348135942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accent2"/>
                </a:solidFill>
                <a:effectLst/>
                <a:latin typeface="var(--colab-code-font-family)"/>
                <a:cs typeface="Arial" pitchFamily="34" charset="0"/>
              </a:rPr>
              <a:t>RMSE</a:t>
            </a:r>
            <a:r>
              <a:rPr kumimoji="0" lang="en-US" b="0" i="0" u="none" strike="noStrike" cap="none" normalizeH="0" baseline="0" dirty="0" smtClean="0">
                <a:ln>
                  <a:noFill/>
                </a:ln>
                <a:solidFill>
                  <a:schemeClr val="accent2"/>
                </a:solidFill>
                <a:effectLst/>
                <a:latin typeface="var(--colab-code-font-family)"/>
                <a:cs typeface="Arial" pitchFamily="34" charset="0"/>
              </a:rPr>
              <a:t> : 3.5593332916937435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2"/>
                </a:solidFill>
                <a:effectLst/>
                <a:latin typeface="var(--colab-code-font-family)"/>
                <a:cs typeface="Arial" pitchFamily="34" charset="0"/>
              </a:rPr>
              <a:t>MAE : 2.2153375458817877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accent2"/>
                </a:solidFill>
                <a:effectLst/>
                <a:latin typeface="var(--colab-code-font-family)"/>
                <a:cs typeface="Arial" pitchFamily="34" charset="0"/>
              </a:rPr>
              <a:t>R2</a:t>
            </a:r>
            <a:r>
              <a:rPr kumimoji="0" lang="en-US" b="0" i="0" u="none" strike="noStrike" cap="none" normalizeH="0" baseline="0" dirty="0" smtClean="0">
                <a:ln>
                  <a:noFill/>
                </a:ln>
                <a:solidFill>
                  <a:schemeClr val="accent2"/>
                </a:solidFill>
                <a:effectLst/>
                <a:latin typeface="var(--colab-code-font-family)"/>
                <a:cs typeface="Arial" pitchFamily="34" charset="0"/>
              </a:rPr>
              <a:t> : 0.9198003296075105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2"/>
                </a:solidFill>
                <a:effectLst/>
                <a:latin typeface="var(--colab-code-font-family)"/>
                <a:cs typeface="Arial" pitchFamily="34" charset="0"/>
              </a:rPr>
              <a:t>Adjusted </a:t>
            </a:r>
            <a:r>
              <a:rPr kumimoji="0" lang="en-US" b="0" i="0" u="none" strike="noStrike" cap="none" normalizeH="0" baseline="0" dirty="0" err="1" smtClean="0">
                <a:ln>
                  <a:noFill/>
                </a:ln>
                <a:solidFill>
                  <a:schemeClr val="accent2"/>
                </a:solidFill>
                <a:effectLst/>
                <a:latin typeface="var(--colab-code-font-family)"/>
                <a:cs typeface="Arial" pitchFamily="34" charset="0"/>
              </a:rPr>
              <a:t>R2</a:t>
            </a:r>
            <a:r>
              <a:rPr kumimoji="0" lang="en-US" b="0" i="0" u="none" strike="noStrike" cap="none" normalizeH="0" baseline="0" dirty="0" smtClean="0">
                <a:ln>
                  <a:noFill/>
                </a:ln>
                <a:solidFill>
                  <a:schemeClr val="accent2"/>
                </a:solidFill>
                <a:effectLst/>
                <a:latin typeface="var(--colab-code-font-family)"/>
                <a:cs typeface="Arial" pitchFamily="34" charset="0"/>
              </a:rPr>
              <a:t> : 0.918040579603567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4" name="Rectangle 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Roboto"/>
                <a:cs typeface="Arial" pitchFamily="34" charset="0"/>
              </a:rPr>
              <a:t/>
            </a:r>
            <a:br>
              <a:rPr kumimoji="0" lang="en-US" sz="1000" b="0" i="0" u="none" strike="noStrike" cap="none" normalizeH="0" baseline="0" smtClean="0">
                <a:ln>
                  <a:noFill/>
                </a:ln>
                <a:solidFill>
                  <a:srgbClr val="212121"/>
                </a:solidFill>
                <a:effectLst/>
                <a:latin typeface="Roboto"/>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Picture 8" descr="Screenshot 2022-07-14 011005.png"/>
          <p:cNvPicPr>
            <a:picLocks noChangeAspect="1"/>
          </p:cNvPicPr>
          <p:nvPr/>
        </p:nvPicPr>
        <p:blipFill>
          <a:blip r:embed="rId2"/>
          <a:stretch>
            <a:fillRect/>
          </a:stretch>
        </p:blipFill>
        <p:spPr>
          <a:xfrm>
            <a:off x="3370371" y="887361"/>
            <a:ext cx="2528583" cy="3830112"/>
          </a:xfrm>
          <a:prstGeom prst="rect">
            <a:avLst/>
          </a:prstGeom>
        </p:spPr>
      </p:pic>
      <p:pic>
        <p:nvPicPr>
          <p:cNvPr id="11" name="Picture 10" descr="Screenshot 2022-07-14 005815.png"/>
          <p:cNvPicPr>
            <a:picLocks noChangeAspect="1"/>
          </p:cNvPicPr>
          <p:nvPr/>
        </p:nvPicPr>
        <p:blipFill>
          <a:blip r:embed="rId3"/>
          <a:stretch>
            <a:fillRect/>
          </a:stretch>
        </p:blipFill>
        <p:spPr>
          <a:xfrm>
            <a:off x="6224155" y="1151791"/>
            <a:ext cx="2919844" cy="349294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3164815"/>
              </p:ext>
            </p:extLst>
          </p:nvPr>
        </p:nvGraphicFramePr>
        <p:xfrm>
          <a:off x="301336" y="1652155"/>
          <a:ext cx="2961409" cy="1288472"/>
        </p:xfrm>
        <a:graphic>
          <a:graphicData uri="http://schemas.openxmlformats.org/drawingml/2006/table">
            <a:tbl>
              <a:tblPr/>
              <a:tblGrid>
                <a:gridCol w="2961409">
                  <a:extLst>
                    <a:ext uri="{9D8B030D-6E8A-4147-A177-3AD203B41FA5}">
                      <a16:colId xmlns:a16="http://schemas.microsoft.com/office/drawing/2014/main" val="3204896234"/>
                    </a:ext>
                  </a:extLst>
                </a:gridCol>
              </a:tblGrid>
              <a:tr h="128847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0451725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6214138"/>
              </p:ext>
            </p:extLst>
          </p:nvPr>
        </p:nvGraphicFramePr>
        <p:xfrm>
          <a:off x="301337" y="3072347"/>
          <a:ext cx="2961408" cy="1645126"/>
        </p:xfrm>
        <a:graphic>
          <a:graphicData uri="http://schemas.openxmlformats.org/drawingml/2006/table">
            <a:tbl>
              <a:tblPr/>
              <a:tblGrid>
                <a:gridCol w="2961408">
                  <a:extLst>
                    <a:ext uri="{9D8B030D-6E8A-4147-A177-3AD203B41FA5}">
                      <a16:colId xmlns:a16="http://schemas.microsoft.com/office/drawing/2014/main" val="378602131"/>
                    </a:ext>
                  </a:extLst>
                </a:gridCol>
              </a:tblGrid>
              <a:tr h="164512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9856229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2970902"/>
              </p:ext>
            </p:extLst>
          </p:nvPr>
        </p:nvGraphicFramePr>
        <p:xfrm>
          <a:off x="3370371" y="1163781"/>
          <a:ext cx="2625184" cy="3574473"/>
        </p:xfrm>
        <a:graphic>
          <a:graphicData uri="http://schemas.openxmlformats.org/drawingml/2006/table">
            <a:tbl>
              <a:tblPr/>
              <a:tblGrid>
                <a:gridCol w="2625184">
                  <a:extLst>
                    <a:ext uri="{9D8B030D-6E8A-4147-A177-3AD203B41FA5}">
                      <a16:colId xmlns:a16="http://schemas.microsoft.com/office/drawing/2014/main" val="3000713353"/>
                    </a:ext>
                  </a:extLst>
                </a:gridCol>
              </a:tblGrid>
              <a:tr h="357447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172752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20941362"/>
              </p:ext>
            </p:extLst>
          </p:nvPr>
        </p:nvGraphicFramePr>
        <p:xfrm>
          <a:off x="6120245" y="1151791"/>
          <a:ext cx="2971800" cy="3555291"/>
        </p:xfrm>
        <a:graphic>
          <a:graphicData uri="http://schemas.openxmlformats.org/drawingml/2006/table">
            <a:tbl>
              <a:tblPr/>
              <a:tblGrid>
                <a:gridCol w="2971800">
                  <a:extLst>
                    <a:ext uri="{9D8B030D-6E8A-4147-A177-3AD203B41FA5}">
                      <a16:colId xmlns:a16="http://schemas.microsoft.com/office/drawing/2014/main" val="3418342093"/>
                    </a:ext>
                  </a:extLst>
                </a:gridCol>
              </a:tblGrid>
              <a:tr h="355529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94050055"/>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62" y="0"/>
            <a:ext cx="8520600" cy="720969"/>
          </a:xfrm>
        </p:spPr>
        <p:txBody>
          <a:bodyPr/>
          <a:lstStyle/>
          <a:p>
            <a:r>
              <a:rPr lang="en-US" b="1" u="sng" dirty="0" smtClean="0">
                <a:latin typeface="Calibri" panose="020F0502020204030204" pitchFamily="34" charset="0"/>
                <a:cs typeface="Calibri" panose="020F0502020204030204" pitchFamily="34" charset="0"/>
              </a:rPr>
              <a:t>GRADIENT BOOSTING</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549373" y="2861620"/>
            <a:ext cx="1781257" cy="338554"/>
          </a:xfrm>
          <a:prstGeom prst="rect">
            <a:avLst/>
          </a:prstGeom>
        </p:spPr>
        <p:txBody>
          <a:bodyPr wrap="none">
            <a:spAutoFit/>
          </a:bodyPr>
          <a:lstStyle/>
          <a:p>
            <a:r>
              <a:rPr lang="en-US" sz="1600" b="1" dirty="0" smtClean="0"/>
              <a:t>Test Set Results</a:t>
            </a:r>
            <a:endParaRPr lang="en-US" sz="1600" b="1" dirty="0"/>
          </a:p>
        </p:txBody>
      </p:sp>
      <p:sp>
        <p:nvSpPr>
          <p:cNvPr id="4" name="Rectangle 3"/>
          <p:cNvSpPr/>
          <p:nvPr/>
        </p:nvSpPr>
        <p:spPr>
          <a:xfrm>
            <a:off x="542658" y="633630"/>
            <a:ext cx="1861407" cy="338554"/>
          </a:xfrm>
          <a:prstGeom prst="rect">
            <a:avLst/>
          </a:prstGeom>
        </p:spPr>
        <p:txBody>
          <a:bodyPr wrap="none">
            <a:spAutoFit/>
          </a:bodyPr>
          <a:lstStyle/>
          <a:p>
            <a:r>
              <a:rPr lang="en-US" sz="1600" b="1" dirty="0" smtClean="0"/>
              <a:t>Train Set Results</a:t>
            </a:r>
            <a:endParaRPr lang="en-US" sz="1600" b="1" dirty="0"/>
          </a:p>
        </p:txBody>
      </p:sp>
      <p:sp>
        <p:nvSpPr>
          <p:cNvPr id="5" name="Rectangle 4"/>
          <p:cNvSpPr/>
          <p:nvPr/>
        </p:nvSpPr>
        <p:spPr>
          <a:xfrm>
            <a:off x="157655" y="1209209"/>
            <a:ext cx="3337034" cy="1384995"/>
          </a:xfrm>
          <a:prstGeom prst="rect">
            <a:avLst/>
          </a:prstGeom>
        </p:spPr>
        <p:txBody>
          <a:bodyPr wrap="square">
            <a:spAutoFit/>
          </a:bodyPr>
          <a:lstStyle/>
          <a:p>
            <a:r>
              <a:rPr lang="pt-BR" dirty="0" smtClean="0"/>
              <a:t>Model Score: 0.8789016499095264 </a:t>
            </a:r>
          </a:p>
          <a:p>
            <a:r>
              <a:rPr lang="pt-BR" dirty="0" smtClean="0"/>
              <a:t>MSE : 18.64801713184794 </a:t>
            </a:r>
          </a:p>
          <a:p>
            <a:r>
              <a:rPr lang="pt-BR" dirty="0" smtClean="0"/>
              <a:t>RMSE : 4.3183349953249275 </a:t>
            </a:r>
          </a:p>
          <a:p>
            <a:r>
              <a:rPr lang="pt-BR" dirty="0" smtClean="0"/>
              <a:t>MAE : 3.2690035692731247 </a:t>
            </a:r>
          </a:p>
          <a:p>
            <a:r>
              <a:rPr lang="pt-BR" dirty="0" smtClean="0"/>
              <a:t>R2 : 0.8789016499095264</a:t>
            </a:r>
          </a:p>
          <a:p>
            <a:r>
              <a:rPr lang="pt-BR" dirty="0" smtClean="0"/>
              <a:t>Adjusted R2 : 0.8762444965695393</a:t>
            </a:r>
            <a:endParaRPr lang="en-US" dirty="0"/>
          </a:p>
        </p:txBody>
      </p:sp>
      <p:sp>
        <p:nvSpPr>
          <p:cNvPr id="6" name="Rectangle 5"/>
          <p:cNvSpPr/>
          <p:nvPr/>
        </p:nvSpPr>
        <p:spPr>
          <a:xfrm>
            <a:off x="126124" y="3418999"/>
            <a:ext cx="3126827" cy="1169551"/>
          </a:xfrm>
          <a:prstGeom prst="rect">
            <a:avLst/>
          </a:prstGeom>
        </p:spPr>
        <p:txBody>
          <a:bodyPr wrap="square">
            <a:spAutoFit/>
          </a:bodyPr>
          <a:lstStyle/>
          <a:p>
            <a:r>
              <a:rPr lang="pt-BR" dirty="0" smtClean="0"/>
              <a:t>MSE : 21.28944184250869 </a:t>
            </a:r>
          </a:p>
          <a:p>
            <a:r>
              <a:rPr lang="pt-BR" dirty="0" smtClean="0"/>
              <a:t>RMSE : 4.6140483138463875 </a:t>
            </a:r>
          </a:p>
          <a:p>
            <a:r>
              <a:rPr lang="pt-BR" dirty="0" smtClean="0"/>
              <a:t>MAE : 3.492858786559991 </a:t>
            </a:r>
          </a:p>
          <a:p>
            <a:r>
              <a:rPr lang="pt-BR" dirty="0" smtClean="0"/>
              <a:t>R2 : 0.8652280396863458 </a:t>
            </a:r>
          </a:p>
          <a:p>
            <a:r>
              <a:rPr lang="pt-BR" dirty="0" smtClean="0"/>
              <a:t>Adjusted R2 : 0.8622708584843188</a:t>
            </a:r>
            <a:endParaRPr lang="en-US" dirty="0"/>
          </a:p>
        </p:txBody>
      </p:sp>
      <p:pic>
        <p:nvPicPr>
          <p:cNvPr id="7" name="Picture 6" descr="12.png"/>
          <p:cNvPicPr>
            <a:picLocks noChangeAspect="1"/>
          </p:cNvPicPr>
          <p:nvPr/>
        </p:nvPicPr>
        <p:blipFill>
          <a:blip r:embed="rId2"/>
          <a:stretch>
            <a:fillRect/>
          </a:stretch>
        </p:blipFill>
        <p:spPr>
          <a:xfrm>
            <a:off x="3512562" y="972184"/>
            <a:ext cx="5631437" cy="4020230"/>
          </a:xfrm>
          <a:prstGeom prst="rect">
            <a:avLst/>
          </a:prstGeom>
        </p:spPr>
      </p:pic>
      <p:pic>
        <p:nvPicPr>
          <p:cNvPr id="8" name="Picture 7" descr="Screenshot 2022-07-14 005909.png"/>
          <p:cNvPicPr>
            <a:picLocks noChangeAspect="1"/>
          </p:cNvPicPr>
          <p:nvPr/>
        </p:nvPicPr>
        <p:blipFill>
          <a:blip r:embed="rId3"/>
          <a:stretch>
            <a:fillRect/>
          </a:stretch>
        </p:blipFill>
        <p:spPr>
          <a:xfrm>
            <a:off x="5875283" y="2511972"/>
            <a:ext cx="3135247" cy="229664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352344050"/>
              </p:ext>
            </p:extLst>
          </p:nvPr>
        </p:nvGraphicFramePr>
        <p:xfrm>
          <a:off x="126124" y="1204977"/>
          <a:ext cx="3022321" cy="1351187"/>
        </p:xfrm>
        <a:graphic>
          <a:graphicData uri="http://schemas.openxmlformats.org/drawingml/2006/table">
            <a:tbl>
              <a:tblPr/>
              <a:tblGrid>
                <a:gridCol w="3022321">
                  <a:extLst>
                    <a:ext uri="{9D8B030D-6E8A-4147-A177-3AD203B41FA5}">
                      <a16:colId xmlns:a16="http://schemas.microsoft.com/office/drawing/2014/main" val="110397772"/>
                    </a:ext>
                  </a:extLst>
                </a:gridCol>
              </a:tblGrid>
              <a:tr h="135118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5046049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92016046"/>
              </p:ext>
            </p:extLst>
          </p:nvPr>
        </p:nvGraphicFramePr>
        <p:xfrm>
          <a:off x="157655" y="3304309"/>
          <a:ext cx="2938836" cy="1288473"/>
        </p:xfrm>
        <a:graphic>
          <a:graphicData uri="http://schemas.openxmlformats.org/drawingml/2006/table">
            <a:tbl>
              <a:tblPr/>
              <a:tblGrid>
                <a:gridCol w="2938836">
                  <a:extLst>
                    <a:ext uri="{9D8B030D-6E8A-4147-A177-3AD203B41FA5}">
                      <a16:colId xmlns:a16="http://schemas.microsoft.com/office/drawing/2014/main" val="3889800933"/>
                    </a:ext>
                  </a:extLst>
                </a:gridCol>
              </a:tblGrid>
              <a:tr h="128847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3066868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846"/>
            <a:ext cx="8520600" cy="665954"/>
          </a:xfrm>
        </p:spPr>
        <p:txBody>
          <a:bodyPr/>
          <a:lstStyle/>
          <a:p>
            <a:r>
              <a:rPr lang="en-US" b="1" u="sng" dirty="0" smtClean="0">
                <a:latin typeface="Calibri" panose="020F0502020204030204" pitchFamily="34" charset="0"/>
                <a:cs typeface="Calibri" panose="020F0502020204030204" pitchFamily="34" charset="0"/>
              </a:rPr>
              <a:t>GRADIENT BOOSTING REGRESSOR WITH GRIDSEARCH CV </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308865" y="3668593"/>
            <a:ext cx="1609736" cy="307777"/>
          </a:xfrm>
          <a:prstGeom prst="rect">
            <a:avLst/>
          </a:prstGeom>
        </p:spPr>
        <p:txBody>
          <a:bodyPr wrap="none">
            <a:spAutoFit/>
          </a:bodyPr>
          <a:lstStyle/>
          <a:p>
            <a:r>
              <a:rPr lang="en-US" b="1" dirty="0" smtClean="0"/>
              <a:t>Hyper parameter</a:t>
            </a:r>
            <a:endParaRPr lang="en-US" b="1" dirty="0"/>
          </a:p>
        </p:txBody>
      </p:sp>
      <p:sp>
        <p:nvSpPr>
          <p:cNvPr id="6" name="Rectangle 5"/>
          <p:cNvSpPr/>
          <p:nvPr/>
        </p:nvSpPr>
        <p:spPr>
          <a:xfrm>
            <a:off x="219264" y="1198662"/>
            <a:ext cx="1646605" cy="307777"/>
          </a:xfrm>
          <a:prstGeom prst="rect">
            <a:avLst/>
          </a:prstGeom>
        </p:spPr>
        <p:txBody>
          <a:bodyPr wrap="none">
            <a:spAutoFit/>
          </a:bodyPr>
          <a:lstStyle/>
          <a:p>
            <a:r>
              <a:rPr lang="en-US" b="1" dirty="0" smtClean="0"/>
              <a:t>Train Set Results</a:t>
            </a:r>
            <a:endParaRPr lang="en-US" b="1" dirty="0"/>
          </a:p>
        </p:txBody>
      </p:sp>
      <p:sp>
        <p:nvSpPr>
          <p:cNvPr id="7" name="Rectangle 6"/>
          <p:cNvSpPr/>
          <p:nvPr/>
        </p:nvSpPr>
        <p:spPr>
          <a:xfrm>
            <a:off x="248920" y="2459903"/>
            <a:ext cx="1576072" cy="307777"/>
          </a:xfrm>
          <a:prstGeom prst="rect">
            <a:avLst/>
          </a:prstGeom>
        </p:spPr>
        <p:txBody>
          <a:bodyPr wrap="none">
            <a:spAutoFit/>
          </a:bodyPr>
          <a:lstStyle/>
          <a:p>
            <a:r>
              <a:rPr lang="en-US" b="1" dirty="0" smtClean="0"/>
              <a:t>Test Set Results</a:t>
            </a:r>
            <a:endParaRPr lang="en-US" b="1" dirty="0"/>
          </a:p>
        </p:txBody>
      </p:sp>
      <p:sp>
        <p:nvSpPr>
          <p:cNvPr id="8" name="Rectangle 7"/>
          <p:cNvSpPr/>
          <p:nvPr/>
        </p:nvSpPr>
        <p:spPr>
          <a:xfrm>
            <a:off x="0" y="1419417"/>
            <a:ext cx="2632841" cy="1061829"/>
          </a:xfrm>
          <a:prstGeom prst="rect">
            <a:avLst/>
          </a:prstGeom>
        </p:spPr>
        <p:txBody>
          <a:bodyPr wrap="square">
            <a:spAutoFit/>
          </a:bodyPr>
          <a:lstStyle/>
          <a:p>
            <a:r>
              <a:rPr lang="pt-BR" sz="1050" dirty="0" smtClean="0"/>
              <a:t>Model Score: 0.9515896672300013 </a:t>
            </a:r>
          </a:p>
          <a:p>
            <a:r>
              <a:rPr lang="pt-BR" sz="1050" dirty="0" smtClean="0"/>
              <a:t>MSE : 7.454740004128373 </a:t>
            </a:r>
          </a:p>
          <a:p>
            <a:r>
              <a:rPr lang="pt-BR" sz="1050" dirty="0" smtClean="0"/>
              <a:t>RMSE : 2.7303369762958516 </a:t>
            </a:r>
          </a:p>
          <a:p>
            <a:r>
              <a:rPr lang="pt-BR" sz="1050" dirty="0" smtClean="0"/>
              <a:t>MAE : 1.8489194833919358 </a:t>
            </a:r>
          </a:p>
          <a:p>
            <a:r>
              <a:rPr lang="pt-BR" sz="1050" dirty="0" smtClean="0"/>
              <a:t>R2 : 0.9515896672300013 </a:t>
            </a:r>
          </a:p>
          <a:p>
            <a:r>
              <a:rPr lang="pt-BR" sz="1050" dirty="0" smtClean="0"/>
              <a:t>Adjusted R2 : 0.9505274423746372</a:t>
            </a:r>
            <a:endParaRPr lang="en-US" sz="1050" dirty="0"/>
          </a:p>
        </p:txBody>
      </p:sp>
      <p:sp>
        <p:nvSpPr>
          <p:cNvPr id="9" name="Rectangle 8"/>
          <p:cNvSpPr/>
          <p:nvPr/>
        </p:nvSpPr>
        <p:spPr>
          <a:xfrm>
            <a:off x="0" y="2725318"/>
            <a:ext cx="2527738" cy="900246"/>
          </a:xfrm>
          <a:prstGeom prst="rect">
            <a:avLst/>
          </a:prstGeom>
        </p:spPr>
        <p:txBody>
          <a:bodyPr wrap="square">
            <a:spAutoFit/>
          </a:bodyPr>
          <a:lstStyle/>
          <a:p>
            <a:r>
              <a:rPr lang="pt-BR" sz="1050" dirty="0" smtClean="0"/>
              <a:t>MSE : 12.392760556291105 </a:t>
            </a:r>
          </a:p>
          <a:p>
            <a:r>
              <a:rPr lang="pt-BR" sz="1050" dirty="0" smtClean="0"/>
              <a:t>RMSE : 3.520335290322657 </a:t>
            </a:r>
          </a:p>
          <a:p>
            <a:r>
              <a:rPr lang="pt-BR" sz="1050" dirty="0" smtClean="0"/>
              <a:t>MAE : 2.4005915565405354 </a:t>
            </a:r>
          </a:p>
          <a:p>
            <a:r>
              <a:rPr lang="pt-BR" sz="1050" dirty="0" smtClean="0"/>
              <a:t>R2 : 0.921548124829924 </a:t>
            </a:r>
          </a:p>
          <a:p>
            <a:r>
              <a:rPr lang="pt-BR" sz="1050" dirty="0" smtClean="0"/>
              <a:t>Adjusted R2 : 0.9198267251413182</a:t>
            </a:r>
            <a:endParaRPr lang="en-US" sz="1050" dirty="0"/>
          </a:p>
        </p:txBody>
      </p:sp>
      <p:sp>
        <p:nvSpPr>
          <p:cNvPr id="11" name="Rectangle 10"/>
          <p:cNvSpPr/>
          <p:nvPr/>
        </p:nvSpPr>
        <p:spPr>
          <a:xfrm>
            <a:off x="0" y="3962400"/>
            <a:ext cx="2627586" cy="954107"/>
          </a:xfrm>
          <a:prstGeom prst="rect">
            <a:avLst/>
          </a:prstGeom>
        </p:spPr>
        <p:txBody>
          <a:bodyPr wrap="square">
            <a:spAutoFit/>
          </a:bodyPr>
          <a:lstStyle/>
          <a:p>
            <a:r>
              <a:rPr lang="en-US" dirty="0" smtClean="0"/>
              <a:t>{'</a:t>
            </a:r>
            <a:r>
              <a:rPr lang="en-US" dirty="0" err="1" smtClean="0"/>
              <a:t>max_depth</a:t>
            </a:r>
            <a:r>
              <a:rPr lang="en-US" dirty="0" smtClean="0"/>
              <a:t>': 8,</a:t>
            </a:r>
          </a:p>
          <a:p>
            <a:r>
              <a:rPr lang="en-US" dirty="0" smtClean="0"/>
              <a:t> '</a:t>
            </a:r>
            <a:r>
              <a:rPr lang="en-US" dirty="0" err="1" smtClean="0"/>
              <a:t>min_samples_leaf</a:t>
            </a:r>
            <a:r>
              <a:rPr lang="en-US" dirty="0" smtClean="0"/>
              <a:t>': 40,</a:t>
            </a:r>
          </a:p>
          <a:p>
            <a:r>
              <a:rPr lang="en-US" dirty="0" smtClean="0"/>
              <a:t> '</a:t>
            </a:r>
            <a:r>
              <a:rPr lang="en-US" dirty="0" err="1" smtClean="0"/>
              <a:t>min_samples_split</a:t>
            </a:r>
            <a:r>
              <a:rPr lang="en-US" dirty="0" smtClean="0"/>
              <a:t>': 50,</a:t>
            </a:r>
          </a:p>
          <a:p>
            <a:r>
              <a:rPr lang="en-US" dirty="0" smtClean="0"/>
              <a:t> '</a:t>
            </a:r>
            <a:r>
              <a:rPr lang="en-US" dirty="0" err="1" smtClean="0"/>
              <a:t>n_estimators</a:t>
            </a:r>
            <a:r>
              <a:rPr lang="en-US" dirty="0" smtClean="0"/>
              <a:t>': 100}</a:t>
            </a:r>
          </a:p>
        </p:txBody>
      </p:sp>
      <p:pic>
        <p:nvPicPr>
          <p:cNvPr id="13" name="Picture 12" descr="c v.png"/>
          <p:cNvPicPr>
            <a:picLocks noChangeAspect="1"/>
          </p:cNvPicPr>
          <p:nvPr/>
        </p:nvPicPr>
        <p:blipFill>
          <a:blip r:embed="rId2"/>
          <a:stretch>
            <a:fillRect/>
          </a:stretch>
        </p:blipFill>
        <p:spPr>
          <a:xfrm>
            <a:off x="2876772" y="1198661"/>
            <a:ext cx="6267228" cy="3699159"/>
          </a:xfrm>
          <a:prstGeom prst="rect">
            <a:avLst/>
          </a:prstGeom>
        </p:spPr>
      </p:pic>
      <p:pic>
        <p:nvPicPr>
          <p:cNvPr id="10" name="Picture 9" descr="Screenshot 2022-07-14 010515.png"/>
          <p:cNvPicPr>
            <a:picLocks noChangeAspect="1"/>
          </p:cNvPicPr>
          <p:nvPr/>
        </p:nvPicPr>
        <p:blipFill>
          <a:blip r:embed="rId3"/>
          <a:stretch>
            <a:fillRect/>
          </a:stretch>
        </p:blipFill>
        <p:spPr>
          <a:xfrm>
            <a:off x="5412415" y="3048367"/>
            <a:ext cx="3553321" cy="180047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43712935"/>
              </p:ext>
            </p:extLst>
          </p:nvPr>
        </p:nvGraphicFramePr>
        <p:xfrm>
          <a:off x="41564" y="1419417"/>
          <a:ext cx="2369127" cy="1022447"/>
        </p:xfrm>
        <a:graphic>
          <a:graphicData uri="http://schemas.openxmlformats.org/drawingml/2006/table">
            <a:tbl>
              <a:tblPr/>
              <a:tblGrid>
                <a:gridCol w="2369127">
                  <a:extLst>
                    <a:ext uri="{9D8B030D-6E8A-4147-A177-3AD203B41FA5}">
                      <a16:colId xmlns:a16="http://schemas.microsoft.com/office/drawing/2014/main" val="1587201563"/>
                    </a:ext>
                  </a:extLst>
                </a:gridCol>
              </a:tblGrid>
              <a:tr h="102244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3930910"/>
                  </a:ext>
                </a:extLst>
              </a:tr>
            </a:tbl>
          </a:graphicData>
        </a:graphic>
      </p:graphicFrame>
      <p:graphicFrame>
        <p:nvGraphicFramePr>
          <p:cNvPr id="5" name="Table 4"/>
          <p:cNvGraphicFramePr>
            <a:graphicFrameLocks noGrp="1"/>
          </p:cNvGraphicFramePr>
          <p:nvPr/>
        </p:nvGraphicFramePr>
        <p:xfrm>
          <a:off x="51955" y="2774373"/>
          <a:ext cx="2379518" cy="810491"/>
        </p:xfrm>
        <a:graphic>
          <a:graphicData uri="http://schemas.openxmlformats.org/drawingml/2006/table">
            <a:tbl>
              <a:tblPr/>
              <a:tblGrid>
                <a:gridCol w="2379518">
                  <a:extLst>
                    <a:ext uri="{9D8B030D-6E8A-4147-A177-3AD203B41FA5}">
                      <a16:colId xmlns:a16="http://schemas.microsoft.com/office/drawing/2014/main" val="1874469314"/>
                    </a:ext>
                  </a:extLst>
                </a:gridCol>
              </a:tblGrid>
              <a:tr h="81049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5819262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70025712"/>
              </p:ext>
            </p:extLst>
          </p:nvPr>
        </p:nvGraphicFramePr>
        <p:xfrm>
          <a:off x="103909" y="4000500"/>
          <a:ext cx="2327564" cy="904009"/>
        </p:xfrm>
        <a:graphic>
          <a:graphicData uri="http://schemas.openxmlformats.org/drawingml/2006/table">
            <a:tbl>
              <a:tblPr/>
              <a:tblGrid>
                <a:gridCol w="2327564">
                  <a:extLst>
                    <a:ext uri="{9D8B030D-6E8A-4147-A177-3AD203B41FA5}">
                      <a16:colId xmlns:a16="http://schemas.microsoft.com/office/drawing/2014/main" val="1998248530"/>
                    </a:ext>
                  </a:extLst>
                </a:gridCol>
              </a:tblGrid>
              <a:tr h="90400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2528914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20969"/>
          </a:xfrm>
        </p:spPr>
        <p:txBody>
          <a:bodyPr/>
          <a:lstStyle/>
          <a:p>
            <a:r>
              <a:rPr lang="en-US" sz="4000" b="1" u="sng" dirty="0" smtClean="0">
                <a:latin typeface="Calibri" panose="020F0502020204030204" pitchFamily="34" charset="0"/>
                <a:cs typeface="Calibri" panose="020F0502020204030204" pitchFamily="34" charset="0"/>
              </a:rPr>
              <a:t>CHALLENGES</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67053" y="1241843"/>
            <a:ext cx="8634047" cy="3108543"/>
          </a:xfrm>
          <a:prstGeom prst="rect">
            <a:avLst/>
          </a:prstGeom>
        </p:spPr>
        <p:txBody>
          <a:bodyPr wrap="square">
            <a:spAutoFit/>
          </a:bodyPr>
          <a:lstStyle/>
          <a:p>
            <a:pPr>
              <a:buFont typeface="Wingdings" pitchFamily="2" charset="2"/>
              <a:buChar char="ü"/>
            </a:pPr>
            <a:r>
              <a:rPr lang="en-US" sz="2800" b="1" dirty="0" smtClean="0"/>
              <a:t> Large Dataset to handle. </a:t>
            </a:r>
          </a:p>
          <a:p>
            <a:pPr>
              <a:buFont typeface="Wingdings" pitchFamily="2" charset="2"/>
              <a:buChar char="ü"/>
            </a:pPr>
            <a:r>
              <a:rPr lang="en-US" sz="2800" b="1" dirty="0" smtClean="0"/>
              <a:t> Needs to plot lot of Graphs to </a:t>
            </a:r>
            <a:r>
              <a:rPr lang="en-US" sz="2800" b="1" dirty="0" smtClean="0"/>
              <a:t>analyze. </a:t>
            </a:r>
            <a:endParaRPr lang="en-US" sz="2800" b="1" dirty="0" smtClean="0"/>
          </a:p>
          <a:p>
            <a:pPr>
              <a:buFont typeface="Wingdings" pitchFamily="2" charset="2"/>
              <a:buChar char="ü"/>
            </a:pPr>
            <a:r>
              <a:rPr lang="en-US" sz="2800" b="1" dirty="0" smtClean="0"/>
              <a:t> Feature </a:t>
            </a:r>
            <a:r>
              <a:rPr lang="en-US" sz="2800" b="1" dirty="0" smtClean="0"/>
              <a:t>engineering. </a:t>
            </a:r>
            <a:endParaRPr lang="en-US" sz="2800" b="1" dirty="0" smtClean="0"/>
          </a:p>
          <a:p>
            <a:pPr>
              <a:buFont typeface="Wingdings" pitchFamily="2" charset="2"/>
              <a:buChar char="ü"/>
            </a:pPr>
            <a:r>
              <a:rPr lang="en-US" sz="2800" b="1" dirty="0" smtClean="0"/>
              <a:t> Feature </a:t>
            </a:r>
            <a:r>
              <a:rPr lang="en-US" sz="2800" b="1" dirty="0" smtClean="0"/>
              <a:t>selection. </a:t>
            </a:r>
            <a:endParaRPr lang="en-US" sz="2800" b="1" dirty="0" smtClean="0"/>
          </a:p>
          <a:p>
            <a:pPr>
              <a:buFont typeface="Wingdings" pitchFamily="2" charset="2"/>
              <a:buChar char="ü"/>
            </a:pPr>
            <a:r>
              <a:rPr lang="en-US" sz="2800" b="1" dirty="0" smtClean="0"/>
              <a:t> </a:t>
            </a:r>
            <a:r>
              <a:rPr lang="en-US" sz="2800" b="1" dirty="0" err="1" smtClean="0"/>
              <a:t>Optimising</a:t>
            </a:r>
            <a:r>
              <a:rPr lang="en-US" sz="2800" b="1" dirty="0" smtClean="0"/>
              <a:t> the </a:t>
            </a:r>
            <a:r>
              <a:rPr lang="en-US" sz="2800" b="1" dirty="0" smtClean="0"/>
              <a:t>model.</a:t>
            </a:r>
            <a:endParaRPr lang="en-US" sz="2800" b="1" dirty="0" smtClean="0"/>
          </a:p>
          <a:p>
            <a:pPr>
              <a:buFont typeface="Wingdings" pitchFamily="2" charset="2"/>
              <a:buChar char="ü"/>
            </a:pPr>
            <a:r>
              <a:rPr lang="en-US" sz="2800" b="1" dirty="0" smtClean="0"/>
              <a:t> Carefully tuned </a:t>
            </a:r>
            <a:r>
              <a:rPr lang="en-US" sz="2800" b="1" dirty="0" smtClean="0"/>
              <a:t>Hyper parameters </a:t>
            </a:r>
            <a:r>
              <a:rPr lang="en-US" sz="2800" b="1" dirty="0" smtClean="0"/>
              <a:t>as it affects          </a:t>
            </a:r>
            <a:r>
              <a:rPr lang="en-US" sz="2800" b="1" dirty="0" smtClean="0"/>
              <a:t>                                           the </a:t>
            </a:r>
            <a:r>
              <a:rPr lang="en-US" sz="2800" b="1" dirty="0" smtClean="0"/>
              <a:t>R2 score.</a:t>
            </a:r>
            <a:endParaRPr lang="en-US"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37412"/>
            <a:ext cx="8520600" cy="618726"/>
          </a:xfrm>
        </p:spPr>
        <p:txBody>
          <a:bodyPr/>
          <a:lstStyle/>
          <a:p>
            <a:r>
              <a:rPr lang="en-US" sz="4000" b="1" u="sng" dirty="0" smtClean="0">
                <a:latin typeface="Calibri" panose="020F0502020204030204" pitchFamily="34" charset="0"/>
                <a:cs typeface="Calibri" panose="020F0502020204030204" pitchFamily="34" charset="0"/>
              </a:rPr>
              <a:t>CONCLUSION</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212936" y="949051"/>
            <a:ext cx="8405447" cy="3785652"/>
          </a:xfrm>
          <a:prstGeom prst="rect">
            <a:avLst/>
          </a:prstGeom>
        </p:spPr>
        <p:txBody>
          <a:bodyPr wrap="square">
            <a:spAutoFit/>
          </a:bodyPr>
          <a:lstStyle/>
          <a:p>
            <a:pPr>
              <a:buFont typeface="Wingdings" pitchFamily="2" charset="2"/>
              <a:buChar char="v"/>
            </a:pPr>
            <a:r>
              <a:rPr lang="en-US" sz="2000" b="1" dirty="0" smtClean="0"/>
              <a:t> ‘Hour’ of the day holds the most important feature. </a:t>
            </a:r>
          </a:p>
          <a:p>
            <a:pPr>
              <a:buFont typeface="Wingdings" pitchFamily="2" charset="2"/>
              <a:buChar char="v"/>
            </a:pPr>
            <a:r>
              <a:rPr lang="en-US" sz="2000" b="1" dirty="0" smtClean="0"/>
              <a:t> Bike rental count is mostly correlated with the time of the day as   it is peak at 10 am morning and 8 pm at evening. </a:t>
            </a:r>
          </a:p>
          <a:p>
            <a:pPr>
              <a:buFont typeface="Wingdings" pitchFamily="2" charset="2"/>
              <a:buChar char="v"/>
            </a:pPr>
            <a:r>
              <a:rPr lang="en-US" sz="2000" b="1" dirty="0" smtClean="0"/>
              <a:t> We observed that bike rental count is high during working days than non working day. </a:t>
            </a:r>
          </a:p>
          <a:p>
            <a:pPr>
              <a:buFont typeface="Wingdings" pitchFamily="2" charset="2"/>
              <a:buChar char="v"/>
            </a:pPr>
            <a:r>
              <a:rPr lang="en-US" sz="2000" b="1" dirty="0" smtClean="0"/>
              <a:t> We see that people generally prefer to bike at moderate to high temperatures, and when little </a:t>
            </a:r>
            <a:r>
              <a:rPr lang="en-US" sz="2000" b="1" dirty="0" smtClean="0"/>
              <a:t>windy. </a:t>
            </a:r>
            <a:endParaRPr lang="en-US" sz="2000" b="1" dirty="0" smtClean="0"/>
          </a:p>
          <a:p>
            <a:pPr>
              <a:buFont typeface="Wingdings" pitchFamily="2" charset="2"/>
              <a:buChar char="v"/>
            </a:pPr>
            <a:r>
              <a:rPr lang="en-US" sz="2000" b="1" dirty="0" smtClean="0"/>
              <a:t> It is observed that highest number bike rentals counts in Autumn &amp; Summer seasons &amp; the lowest in winter season. We observed that the highest number of bike rentals on a clear day and the lowest on a snowy or rainy day. We observed that with increasing humidity, the number of bike rental counts decreases.</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23" y="278088"/>
            <a:ext cx="8520600" cy="841800"/>
          </a:xfrm>
        </p:spPr>
        <p:txBody>
          <a:bodyPr/>
          <a:lstStyle/>
          <a:p>
            <a:r>
              <a:rPr lang="en-US" sz="4000" b="1" u="sng" dirty="0" smtClean="0">
                <a:latin typeface="Calibri" panose="020F0502020204030204" pitchFamily="34" charset="0"/>
                <a:cs typeface="Calibri" panose="020F0502020204030204" pitchFamily="34" charset="0"/>
              </a:rPr>
              <a:t>BUSINESS UNDERSTANDING</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31885" y="1143000"/>
            <a:ext cx="7921869" cy="3785652"/>
          </a:xfrm>
          <a:prstGeom prst="rect">
            <a:avLst/>
          </a:prstGeom>
        </p:spPr>
        <p:txBody>
          <a:bodyPr wrap="square">
            <a:spAutoFit/>
          </a:bodyPr>
          <a:lstStyle/>
          <a:p>
            <a:r>
              <a:rPr lang="en-US" sz="2000" dirty="0" smtClean="0"/>
              <a:t>➢ Bike rentals have became a popular service in recent years and it seems people are using it more often. With relatively cheaper rates and ease of pick up and drop at own convenience is what making this business thrive. </a:t>
            </a:r>
          </a:p>
          <a:p>
            <a:r>
              <a:rPr lang="en-US" sz="2000" dirty="0" smtClean="0"/>
              <a:t>➢ Mostly used by people having no personal vehicles and also to avoid congested public transport which that’s why they prefer rental bikes. </a:t>
            </a:r>
          </a:p>
          <a:p>
            <a:r>
              <a:rPr lang="en-US" sz="2000" dirty="0" smtClean="0"/>
              <a:t>➢ Therefore, the business to strive and profit more, it has to be always ready and supply no. of bikes at different locations, to </a:t>
            </a:r>
            <a:r>
              <a:rPr lang="en-US" sz="2000" dirty="0" smtClean="0"/>
              <a:t>fulfill the </a:t>
            </a:r>
            <a:r>
              <a:rPr lang="en-US" sz="2000" dirty="0" smtClean="0"/>
              <a:t>demand. </a:t>
            </a:r>
          </a:p>
          <a:p>
            <a:r>
              <a:rPr lang="en-US" sz="2000" dirty="0" smtClean="0"/>
              <a:t>➢ Our project goal is a </a:t>
            </a:r>
            <a:r>
              <a:rPr lang="en-US" sz="2000" dirty="0" smtClean="0"/>
              <a:t>pre-planned </a:t>
            </a:r>
            <a:r>
              <a:rPr lang="en-US" sz="2000" dirty="0" smtClean="0"/>
              <a:t>set of bike count values that can be a handy solution to meet all demands.</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15" y="0"/>
            <a:ext cx="8520600" cy="756138"/>
          </a:xfrm>
        </p:spPr>
        <p:txBody>
          <a:bodyPr/>
          <a:lstStyle/>
          <a:p>
            <a:r>
              <a:rPr lang="en-US" sz="4000" b="1" u="sng" dirty="0" smtClean="0">
                <a:latin typeface="Calibri" panose="020F0502020204030204" pitchFamily="34" charset="0"/>
                <a:cs typeface="Calibri" panose="020F0502020204030204" pitchFamily="34" charset="0"/>
              </a:rPr>
              <a:t>CONCLUSION</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05507" y="762630"/>
            <a:ext cx="9038493" cy="954107"/>
          </a:xfrm>
          <a:prstGeom prst="rect">
            <a:avLst/>
          </a:prstGeom>
        </p:spPr>
        <p:txBody>
          <a:bodyPr wrap="square">
            <a:spAutoFit/>
          </a:bodyPr>
          <a:lstStyle/>
          <a:p>
            <a:pPr>
              <a:buFont typeface="Wingdings" pitchFamily="2" charset="2"/>
              <a:buChar char="v"/>
            </a:pPr>
            <a:r>
              <a:rPr lang="en-US" b="1" dirty="0" smtClean="0"/>
              <a:t> When we compare the root mean squared error and mean absolute error of all the models, Random forest </a:t>
            </a:r>
            <a:r>
              <a:rPr lang="en-US" b="1" dirty="0" err="1" smtClean="0"/>
              <a:t>Regressor</a:t>
            </a:r>
            <a:r>
              <a:rPr lang="en-US" b="1" dirty="0" smtClean="0"/>
              <a:t> </a:t>
            </a:r>
            <a:r>
              <a:rPr lang="en-US" b="1" dirty="0" smtClean="0"/>
              <a:t>and Gradient Boosting </a:t>
            </a:r>
            <a:r>
              <a:rPr lang="en-US" b="1" dirty="0" smtClean="0"/>
              <a:t>grid search cv </a:t>
            </a:r>
            <a:r>
              <a:rPr lang="en-US" b="1" dirty="0" smtClean="0"/>
              <a:t>gives the highest R2 score of 99% and 95% respectively for Train Set and 92% for Test set. So, finally this model is best for predicting the bike rental count on daily basis.</a:t>
            </a:r>
            <a:endParaRPr lang="en-US" b="1" dirty="0"/>
          </a:p>
        </p:txBody>
      </p:sp>
      <p:pic>
        <p:nvPicPr>
          <p:cNvPr id="4" name="Picture 3" descr="Screenshot 2022-07-14 010150.png"/>
          <p:cNvPicPr>
            <a:picLocks noChangeAspect="1"/>
          </p:cNvPicPr>
          <p:nvPr/>
        </p:nvPicPr>
        <p:blipFill>
          <a:blip r:embed="rId2"/>
          <a:stretch>
            <a:fillRect/>
          </a:stretch>
        </p:blipFill>
        <p:spPr>
          <a:xfrm>
            <a:off x="294115" y="1789153"/>
            <a:ext cx="4057168" cy="3129688"/>
          </a:xfrm>
          <a:prstGeom prst="rect">
            <a:avLst/>
          </a:prstGeom>
        </p:spPr>
      </p:pic>
      <p:pic>
        <p:nvPicPr>
          <p:cNvPr id="5" name="Picture 4" descr="Screenshot 2022-07-14 010241.png"/>
          <p:cNvPicPr>
            <a:picLocks noChangeAspect="1"/>
          </p:cNvPicPr>
          <p:nvPr/>
        </p:nvPicPr>
        <p:blipFill>
          <a:blip r:embed="rId3"/>
          <a:stretch>
            <a:fillRect/>
          </a:stretch>
        </p:blipFill>
        <p:spPr>
          <a:xfrm>
            <a:off x="4779818" y="1871223"/>
            <a:ext cx="4364182" cy="314221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39242540"/>
              </p:ext>
            </p:extLst>
          </p:nvPr>
        </p:nvGraphicFramePr>
        <p:xfrm>
          <a:off x="218209" y="1849582"/>
          <a:ext cx="4281055" cy="3106882"/>
        </p:xfrm>
        <a:graphic>
          <a:graphicData uri="http://schemas.openxmlformats.org/drawingml/2006/table">
            <a:tbl>
              <a:tblPr/>
              <a:tblGrid>
                <a:gridCol w="4281055">
                  <a:extLst>
                    <a:ext uri="{9D8B030D-6E8A-4147-A177-3AD203B41FA5}">
                      <a16:colId xmlns:a16="http://schemas.microsoft.com/office/drawing/2014/main" val="3533661206"/>
                    </a:ext>
                  </a:extLst>
                </a:gridCol>
              </a:tblGrid>
              <a:tr h="310688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10851672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8585758"/>
              </p:ext>
            </p:extLst>
          </p:nvPr>
        </p:nvGraphicFramePr>
        <p:xfrm>
          <a:off x="4644736" y="1849582"/>
          <a:ext cx="4457700" cy="3106882"/>
        </p:xfrm>
        <a:graphic>
          <a:graphicData uri="http://schemas.openxmlformats.org/drawingml/2006/table">
            <a:tbl>
              <a:tblPr/>
              <a:tblGrid>
                <a:gridCol w="4457700">
                  <a:extLst>
                    <a:ext uri="{9D8B030D-6E8A-4147-A177-3AD203B41FA5}">
                      <a16:colId xmlns:a16="http://schemas.microsoft.com/office/drawing/2014/main" val="1376548793"/>
                    </a:ext>
                  </a:extLst>
                </a:gridCol>
              </a:tblGrid>
              <a:tr h="310688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9069783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123.jpg"/>
          <p:cNvPicPr>
            <a:picLocks noChangeAspect="1"/>
          </p:cNvPicPr>
          <p:nvPr/>
        </p:nvPicPr>
        <p:blipFill>
          <a:blip r:embed="rId2"/>
          <a:stretch>
            <a:fillRect/>
          </a:stretch>
        </p:blipFill>
        <p:spPr>
          <a:xfrm>
            <a:off x="360486" y="488373"/>
            <a:ext cx="8352692" cy="4268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00" y="-1"/>
            <a:ext cx="8520600" cy="756745"/>
          </a:xfrm>
        </p:spPr>
        <p:txBody>
          <a:bodyPr/>
          <a:lstStyle/>
          <a:p>
            <a:r>
              <a:rPr lang="en-US" sz="4000" b="1" u="sng" dirty="0" smtClean="0">
                <a:latin typeface="Calibri" panose="020F0502020204030204" pitchFamily="34" charset="0"/>
                <a:cs typeface="Calibri" panose="020F0502020204030204" pitchFamily="34" charset="0"/>
              </a:rPr>
              <a:t>DATA SUMMARY</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40676" y="3393830"/>
            <a:ext cx="8431823" cy="1569660"/>
          </a:xfrm>
          <a:prstGeom prst="rect">
            <a:avLst/>
          </a:prstGeom>
        </p:spPr>
        <p:txBody>
          <a:bodyPr wrap="square">
            <a:spAutoFit/>
          </a:bodyPr>
          <a:lstStyle/>
          <a:p>
            <a:r>
              <a:rPr lang="en-US" sz="1600" dirty="0" smtClean="0"/>
              <a:t>➢ This Dataset contains 8760 lines and 14 columns. </a:t>
            </a:r>
          </a:p>
          <a:p>
            <a:r>
              <a:rPr lang="en-US" sz="1600" dirty="0" smtClean="0"/>
              <a:t>➢ Three categorical features ‘Seasons’, ‘Holiday’, &amp; ‘Functioning Day’. </a:t>
            </a:r>
          </a:p>
          <a:p>
            <a:r>
              <a:rPr lang="en-US" sz="1600" dirty="0" smtClean="0"/>
              <a:t>➢ One </a:t>
            </a:r>
            <a:r>
              <a:rPr lang="en-US" sz="1600" dirty="0" smtClean="0"/>
              <a:t>Date-time </a:t>
            </a:r>
            <a:r>
              <a:rPr lang="en-US" sz="1600" dirty="0" smtClean="0"/>
              <a:t>features ‘Date’. </a:t>
            </a:r>
          </a:p>
          <a:p>
            <a:r>
              <a:rPr lang="en-US" sz="1600" dirty="0" smtClean="0"/>
              <a:t>➢ We have some numerical type variables such as temperature, humidity, wind, visibility, dew point temp, solar radiation, rainfall, snowfall which tells the environment conditions at that particular hour of the day.</a:t>
            </a:r>
            <a:endParaRPr lang="en-US" sz="1600" dirty="0"/>
          </a:p>
        </p:txBody>
      </p:sp>
      <p:pic>
        <p:nvPicPr>
          <p:cNvPr id="5" name="Picture 4" descr="Screenshot 2022-07-14 005445.png"/>
          <p:cNvPicPr>
            <a:picLocks noChangeAspect="1"/>
          </p:cNvPicPr>
          <p:nvPr/>
        </p:nvPicPr>
        <p:blipFill>
          <a:blip r:embed="rId2"/>
          <a:stretch>
            <a:fillRect/>
          </a:stretch>
        </p:blipFill>
        <p:spPr>
          <a:xfrm>
            <a:off x="0" y="781940"/>
            <a:ext cx="9144000" cy="2654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61" y="137411"/>
            <a:ext cx="8520600" cy="841800"/>
          </a:xfrm>
        </p:spPr>
        <p:txBody>
          <a:bodyPr/>
          <a:lstStyle/>
          <a:p>
            <a:r>
              <a:rPr lang="en-US" sz="4000" b="1" u="sng" dirty="0" smtClean="0">
                <a:latin typeface="Calibri" panose="020F0502020204030204" pitchFamily="34" charset="0"/>
                <a:cs typeface="Calibri" panose="020F0502020204030204" pitchFamily="34" charset="0"/>
              </a:rPr>
              <a:t>FEATURE SUMMARY</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246185" y="1081454"/>
            <a:ext cx="8291146" cy="3970318"/>
          </a:xfrm>
          <a:prstGeom prst="rect">
            <a:avLst/>
          </a:prstGeom>
        </p:spPr>
        <p:txBody>
          <a:bodyPr wrap="square">
            <a:spAutoFit/>
          </a:bodyPr>
          <a:lstStyle/>
          <a:p>
            <a:r>
              <a:rPr lang="en-US" sz="1800" dirty="0" smtClean="0"/>
              <a:t>➢ Date : Year-Month-Day </a:t>
            </a:r>
          </a:p>
          <a:p>
            <a:r>
              <a:rPr lang="en-US" sz="1800" dirty="0" smtClean="0"/>
              <a:t>➢ Rented Bike Count - Count of bikes rented at each hour </a:t>
            </a:r>
          </a:p>
          <a:p>
            <a:r>
              <a:rPr lang="en-US" sz="1800" dirty="0" smtClean="0"/>
              <a:t>➢ Hour - Hour of the day</a:t>
            </a:r>
          </a:p>
          <a:p>
            <a:r>
              <a:rPr lang="en-US" sz="1800" dirty="0" smtClean="0"/>
              <a:t>➢ Temperature - Temperature in Celsius </a:t>
            </a:r>
          </a:p>
          <a:p>
            <a:r>
              <a:rPr lang="en-US" sz="1800" dirty="0" smtClean="0"/>
              <a:t>➢ Humidity - % </a:t>
            </a:r>
          </a:p>
          <a:p>
            <a:r>
              <a:rPr lang="en-US" sz="1800" dirty="0" smtClean="0"/>
              <a:t>➢ Wind Speed - m/s </a:t>
            </a:r>
          </a:p>
          <a:p>
            <a:r>
              <a:rPr lang="en-US" sz="1800" dirty="0" smtClean="0"/>
              <a:t>➢ Visibility </a:t>
            </a:r>
            <a:r>
              <a:rPr lang="en-US" sz="1800" dirty="0" smtClean="0"/>
              <a:t>- 10m </a:t>
            </a:r>
            <a:endParaRPr lang="en-US" sz="1800" dirty="0" smtClean="0"/>
          </a:p>
          <a:p>
            <a:r>
              <a:rPr lang="en-US" sz="1800" dirty="0" smtClean="0"/>
              <a:t>➢ Dew point temperature –Celsius</a:t>
            </a:r>
          </a:p>
          <a:p>
            <a:r>
              <a:rPr lang="en-US" sz="1800" dirty="0" smtClean="0"/>
              <a:t> ➢ Solar radiation -MJ/m2 </a:t>
            </a:r>
          </a:p>
          <a:p>
            <a:r>
              <a:rPr lang="en-US" sz="1800" dirty="0" smtClean="0"/>
              <a:t>➢ Rainfall -mm </a:t>
            </a:r>
          </a:p>
          <a:p>
            <a:r>
              <a:rPr lang="en-US" sz="1800" dirty="0" smtClean="0"/>
              <a:t>➢ Snowfall -cm </a:t>
            </a:r>
          </a:p>
          <a:p>
            <a:r>
              <a:rPr lang="en-US" sz="1800" dirty="0" smtClean="0"/>
              <a:t>➢ Seasons -Winter, Spring, Summer, Autumn </a:t>
            </a:r>
          </a:p>
          <a:p>
            <a:r>
              <a:rPr lang="en-US" sz="1800" dirty="0" smtClean="0"/>
              <a:t>➢ Holiday -Holiday/No Holiday </a:t>
            </a:r>
          </a:p>
          <a:p>
            <a:r>
              <a:rPr lang="en-US" sz="1800" dirty="0" smtClean="0"/>
              <a:t>➢ Functional Day </a:t>
            </a:r>
            <a:r>
              <a:rPr lang="en-US" sz="1800" dirty="0" smtClean="0"/>
              <a:t>– No-</a:t>
            </a:r>
            <a:r>
              <a:rPr lang="en-US" sz="1800" dirty="0" err="1" smtClean="0"/>
              <a:t>Func</a:t>
            </a:r>
            <a:r>
              <a:rPr lang="en-US" sz="1800" dirty="0" smtClean="0"/>
              <a:t>(Non </a:t>
            </a:r>
            <a:r>
              <a:rPr lang="en-US" sz="1800" dirty="0" smtClean="0"/>
              <a:t>Functional Hrs),Fun(Functional Hrs)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7" y="207750"/>
            <a:ext cx="8520600" cy="841800"/>
          </a:xfrm>
        </p:spPr>
        <p:txBody>
          <a:bodyPr/>
          <a:lstStyle/>
          <a:p>
            <a:r>
              <a:rPr lang="en-US" sz="4000" b="1" u="sng" dirty="0" smtClean="0">
                <a:latin typeface="Calibri" panose="020F0502020204030204" pitchFamily="34" charset="0"/>
                <a:cs typeface="Calibri" panose="020F0502020204030204" pitchFamily="34" charset="0"/>
              </a:rPr>
              <a:t>INSIGHTS FROM OUR DATASET</a:t>
            </a:r>
            <a:endParaRPr lang="en-US" sz="4000" b="1" u="sng" dirty="0">
              <a:latin typeface="Calibri" panose="020F0502020204030204" pitchFamily="34" charset="0"/>
              <a:cs typeface="Calibri" panose="020F0502020204030204" pitchFamily="34" charset="0"/>
            </a:endParaRPr>
          </a:p>
        </p:txBody>
      </p:sp>
      <p:sp>
        <p:nvSpPr>
          <p:cNvPr id="3" name="Rectangle 2"/>
          <p:cNvSpPr/>
          <p:nvPr/>
        </p:nvSpPr>
        <p:spPr>
          <a:xfrm>
            <a:off x="105508" y="1243864"/>
            <a:ext cx="9038492" cy="3416320"/>
          </a:xfrm>
          <a:prstGeom prst="rect">
            <a:avLst/>
          </a:prstGeom>
        </p:spPr>
        <p:txBody>
          <a:bodyPr wrap="square">
            <a:spAutoFit/>
          </a:bodyPr>
          <a:lstStyle/>
          <a:p>
            <a:r>
              <a:rPr lang="en-US" sz="1800" dirty="0" smtClean="0"/>
              <a:t>➢ There are No Missing Values </a:t>
            </a:r>
            <a:r>
              <a:rPr lang="en-US" sz="1800" dirty="0" smtClean="0"/>
              <a:t>present. </a:t>
            </a:r>
            <a:endParaRPr lang="en-US" sz="1800" dirty="0" smtClean="0"/>
          </a:p>
          <a:p>
            <a:r>
              <a:rPr lang="en-US" sz="1800" dirty="0" smtClean="0"/>
              <a:t>➢ There are No Duplicate values </a:t>
            </a:r>
            <a:r>
              <a:rPr lang="en-US" sz="1800" dirty="0" smtClean="0"/>
              <a:t>present.</a:t>
            </a:r>
            <a:endParaRPr lang="en-US" sz="1800" dirty="0" smtClean="0"/>
          </a:p>
          <a:p>
            <a:r>
              <a:rPr lang="en-US" sz="1800" dirty="0" smtClean="0"/>
              <a:t>➢ There are No null values. </a:t>
            </a:r>
          </a:p>
          <a:p>
            <a:r>
              <a:rPr lang="en-US" sz="1800" dirty="0" smtClean="0"/>
              <a:t>➢ And finally we have 'rented bike count' variable which we need to predict for new </a:t>
            </a:r>
            <a:r>
              <a:rPr lang="en-US" sz="1800" dirty="0" smtClean="0"/>
              <a:t>observations.</a:t>
            </a:r>
            <a:endParaRPr lang="en-US" sz="1800" dirty="0" smtClean="0"/>
          </a:p>
          <a:p>
            <a:r>
              <a:rPr lang="en-US" sz="1800" dirty="0" smtClean="0"/>
              <a:t>➢ The dataset shows hourly rental data for one year (1 December 2017 to 31 </a:t>
            </a:r>
            <a:r>
              <a:rPr lang="en-US" sz="1800" dirty="0" smtClean="0"/>
              <a:t>  November(2018</a:t>
            </a:r>
            <a:r>
              <a:rPr lang="en-US" sz="1800" dirty="0" smtClean="0"/>
              <a:t>)(365 days).we consider this as a single year </a:t>
            </a:r>
            <a:r>
              <a:rPr lang="en-US" sz="1800" dirty="0" smtClean="0"/>
              <a:t>data.</a:t>
            </a:r>
            <a:endParaRPr lang="en-US" sz="1800" dirty="0" smtClean="0"/>
          </a:p>
          <a:p>
            <a:r>
              <a:rPr lang="en-US" sz="1800" dirty="0" smtClean="0"/>
              <a:t>➢ So we convert the "date" column into 3 different column </a:t>
            </a:r>
            <a:r>
              <a:rPr lang="en-US" sz="1800" dirty="0" smtClean="0"/>
              <a:t>i.e. </a:t>
            </a:r>
            <a:r>
              <a:rPr lang="en-US" sz="1800" dirty="0" smtClean="0"/>
              <a:t>"year</a:t>
            </a:r>
            <a:r>
              <a:rPr lang="en-US" sz="1800" dirty="0" smtClean="0"/>
              <a:t>", "</a:t>
            </a:r>
            <a:r>
              <a:rPr lang="en-US" sz="1800" dirty="0" smtClean="0"/>
              <a:t>month</a:t>
            </a:r>
            <a:r>
              <a:rPr lang="en-US" sz="1800" dirty="0" smtClean="0"/>
              <a:t>", "</a:t>
            </a:r>
            <a:r>
              <a:rPr lang="en-US" sz="1800" dirty="0" smtClean="0"/>
              <a:t>day". </a:t>
            </a:r>
          </a:p>
          <a:p>
            <a:r>
              <a:rPr lang="en-US" sz="1800" dirty="0" smtClean="0"/>
              <a:t>➢ We change the name of some features for our convenience , they are as below </a:t>
            </a:r>
            <a:r>
              <a:rPr lang="en-US" sz="1800" dirty="0" smtClean="0"/>
              <a:t>'</a:t>
            </a:r>
            <a:r>
              <a:rPr lang="en-US" sz="1800" dirty="0" err="1" smtClean="0"/>
              <a:t>Rented_Bike_Count</a:t>
            </a:r>
            <a:r>
              <a:rPr lang="en-US" sz="1800" dirty="0" smtClean="0"/>
              <a:t>', 'Hour', 'Temperature', 'Humidity', </a:t>
            </a:r>
            <a:r>
              <a:rPr lang="en-US" sz="1800" dirty="0"/>
              <a:t>'</a:t>
            </a:r>
            <a:r>
              <a:rPr lang="en-US" sz="1800" dirty="0" err="1"/>
              <a:t>Wind_speed</a:t>
            </a:r>
            <a:r>
              <a:rPr lang="en-US" sz="1800" dirty="0" smtClean="0"/>
              <a:t>', 'Visibility', ‘</a:t>
            </a:r>
            <a:r>
              <a:rPr lang="en-US" sz="1800" dirty="0" err="1" smtClean="0"/>
              <a:t>Dew_point_temperature</a:t>
            </a:r>
            <a:r>
              <a:rPr lang="en-US" sz="1800" dirty="0" smtClean="0"/>
              <a:t>', '</a:t>
            </a:r>
            <a:r>
              <a:rPr lang="en-US" sz="1800" dirty="0" err="1" smtClean="0"/>
              <a:t>Solar_Radiation</a:t>
            </a:r>
            <a:r>
              <a:rPr lang="en-US" sz="1800" dirty="0" smtClean="0"/>
              <a:t>', 'Rainfall', 'Snowfall', 'Seasons', 'Holiday', '</a:t>
            </a:r>
            <a:r>
              <a:rPr lang="en-US" sz="1800" dirty="0" err="1" smtClean="0"/>
              <a:t>Functioning_Day</a:t>
            </a:r>
            <a:r>
              <a:rPr lang="en-US" sz="1800" dirty="0" smtClean="0"/>
              <a:t>', 'month','</a:t>
            </a:r>
            <a:r>
              <a:rPr lang="en-US" sz="1800" dirty="0" err="1" smtClean="0"/>
              <a:t>weekdays_weekend</a:t>
            </a:r>
            <a:r>
              <a:rPr lang="en-US" sz="1800" dirty="0" smtClean="0"/>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70" y="146203"/>
            <a:ext cx="8520600" cy="841800"/>
          </a:xfrm>
        </p:spPr>
        <p:txBody>
          <a:bodyPr/>
          <a:lstStyle/>
          <a:p>
            <a:r>
              <a:rPr lang="en-US" b="1" u="sng" dirty="0" smtClean="0">
                <a:latin typeface="Calibri" panose="020F0502020204030204" pitchFamily="34" charset="0"/>
                <a:cs typeface="Calibri" panose="020F0502020204030204" pitchFamily="34" charset="0"/>
              </a:rPr>
              <a:t>ANALYSIS OF RENTED BIKE COLUMN</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0" y="3534811"/>
            <a:ext cx="9144000" cy="1477328"/>
          </a:xfrm>
          <a:prstGeom prst="rect">
            <a:avLst/>
          </a:prstGeom>
        </p:spPr>
        <p:txBody>
          <a:bodyPr wrap="square">
            <a:spAutoFit/>
          </a:bodyPr>
          <a:lstStyle/>
          <a:p>
            <a:r>
              <a:rPr lang="en-US" sz="1800" dirty="0" smtClean="0"/>
              <a:t>➢ The above graph shows that Rented Bike Count has moderate right skewness. </a:t>
            </a:r>
          </a:p>
          <a:p>
            <a:r>
              <a:rPr lang="en-US" sz="1800" dirty="0" smtClean="0"/>
              <a:t>➢ The above boxplot shows that we have detect outliers in Rented Bike Count </a:t>
            </a:r>
            <a:r>
              <a:rPr lang="en-US" sz="1800" dirty="0" smtClean="0"/>
              <a:t>column.</a:t>
            </a:r>
            <a:endParaRPr lang="en-US" sz="1800" dirty="0" smtClean="0"/>
          </a:p>
          <a:p>
            <a:r>
              <a:rPr lang="en-US" sz="1800" dirty="0" smtClean="0"/>
              <a:t>➢ Since the assumption of linear regression is that 'the distribution of dependent variable has to be normal', so we should perform Square root operation to make it normal</a:t>
            </a:r>
            <a:endParaRPr lang="en-US" sz="1800" dirty="0"/>
          </a:p>
        </p:txBody>
      </p:sp>
      <p:pic>
        <p:nvPicPr>
          <p:cNvPr id="4" name="Picture 3" descr="res bike.png"/>
          <p:cNvPicPr>
            <a:picLocks noChangeAspect="1"/>
          </p:cNvPicPr>
          <p:nvPr/>
        </p:nvPicPr>
        <p:blipFill>
          <a:blip r:embed="rId2"/>
          <a:stretch>
            <a:fillRect/>
          </a:stretch>
        </p:blipFill>
        <p:spPr>
          <a:xfrm>
            <a:off x="0" y="988003"/>
            <a:ext cx="4424855" cy="2543474"/>
          </a:xfrm>
          <a:prstGeom prst="rect">
            <a:avLst/>
          </a:prstGeom>
        </p:spPr>
      </p:pic>
      <p:pic>
        <p:nvPicPr>
          <p:cNvPr id="5" name="Picture 4" descr="res bike coluam.png"/>
          <p:cNvPicPr>
            <a:picLocks noChangeAspect="1"/>
          </p:cNvPicPr>
          <p:nvPr/>
        </p:nvPicPr>
        <p:blipFill>
          <a:blip r:embed="rId3"/>
          <a:stretch>
            <a:fillRect/>
          </a:stretch>
        </p:blipFill>
        <p:spPr>
          <a:xfrm>
            <a:off x="4445877" y="988003"/>
            <a:ext cx="4572000" cy="2553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28619"/>
            <a:ext cx="8520600" cy="649147"/>
          </a:xfrm>
        </p:spPr>
        <p:txBody>
          <a:bodyPr/>
          <a:lstStyle/>
          <a:p>
            <a:r>
              <a:rPr lang="en-US" b="1" u="sng" dirty="0" smtClean="0">
                <a:latin typeface="Calibri" panose="020F0502020204030204" pitchFamily="34" charset="0"/>
                <a:cs typeface="Calibri" panose="020F0502020204030204" pitchFamily="34" charset="0"/>
              </a:rPr>
              <a:t>ANALYSIS OF RENTED BIKE COLUMN</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40676" y="3776117"/>
            <a:ext cx="8871439" cy="1200329"/>
          </a:xfrm>
          <a:prstGeom prst="rect">
            <a:avLst/>
          </a:prstGeom>
        </p:spPr>
        <p:txBody>
          <a:bodyPr wrap="square">
            <a:spAutoFit/>
          </a:bodyPr>
          <a:lstStyle/>
          <a:p>
            <a:r>
              <a:rPr lang="en-US" sz="1800" dirty="0" smtClean="0"/>
              <a:t>➢ After applying Square root to the skewed Rented Bike Count, here we get almost normal distribution. </a:t>
            </a:r>
          </a:p>
          <a:p>
            <a:r>
              <a:rPr lang="en-US" sz="1800" dirty="0" smtClean="0"/>
              <a:t>➢ After applying Square root to the Rented Bike Count column, we find that there is no outliers present</a:t>
            </a:r>
            <a:endParaRPr lang="en-US" sz="1800" dirty="0"/>
          </a:p>
        </p:txBody>
      </p:sp>
      <p:pic>
        <p:nvPicPr>
          <p:cNvPr id="4" name="Picture 3" descr="rented bike count.png"/>
          <p:cNvPicPr>
            <a:picLocks noChangeAspect="1"/>
          </p:cNvPicPr>
          <p:nvPr/>
        </p:nvPicPr>
        <p:blipFill>
          <a:blip r:embed="rId2"/>
          <a:stretch>
            <a:fillRect/>
          </a:stretch>
        </p:blipFill>
        <p:spPr>
          <a:xfrm>
            <a:off x="0" y="804103"/>
            <a:ext cx="4572000" cy="2895538"/>
          </a:xfrm>
          <a:prstGeom prst="rect">
            <a:avLst/>
          </a:prstGeom>
        </p:spPr>
      </p:pic>
      <p:pic>
        <p:nvPicPr>
          <p:cNvPr id="5" name="Picture 4" descr="rented bike count 2.png"/>
          <p:cNvPicPr>
            <a:picLocks noChangeAspect="1"/>
          </p:cNvPicPr>
          <p:nvPr/>
        </p:nvPicPr>
        <p:blipFill>
          <a:blip r:embed="rId3"/>
          <a:stretch>
            <a:fillRect/>
          </a:stretch>
        </p:blipFill>
        <p:spPr>
          <a:xfrm>
            <a:off x="4509391" y="808300"/>
            <a:ext cx="4634609" cy="29678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00" y="216542"/>
            <a:ext cx="8520600" cy="841800"/>
          </a:xfrm>
        </p:spPr>
        <p:txBody>
          <a:bodyPr/>
          <a:lstStyle/>
          <a:p>
            <a:r>
              <a:rPr lang="en-US" b="1" u="sng" dirty="0" smtClean="0">
                <a:latin typeface="Calibri" panose="020F0502020204030204" pitchFamily="34" charset="0"/>
                <a:cs typeface="Calibri" panose="020F0502020204030204" pitchFamily="34" charset="0"/>
              </a:rPr>
              <a:t>ANALYSIS OF MONTH VARIABLE</a:t>
            </a:r>
            <a:endParaRPr lang="en-US" b="1" u="sng" dirty="0">
              <a:latin typeface="Calibri" panose="020F0502020204030204" pitchFamily="34" charset="0"/>
              <a:cs typeface="Calibri" panose="020F0502020204030204" pitchFamily="34" charset="0"/>
            </a:endParaRPr>
          </a:p>
        </p:txBody>
      </p:sp>
      <p:sp>
        <p:nvSpPr>
          <p:cNvPr id="3" name="Rectangle 2"/>
          <p:cNvSpPr/>
          <p:nvPr/>
        </p:nvSpPr>
        <p:spPr>
          <a:xfrm>
            <a:off x="149469" y="4002628"/>
            <a:ext cx="8809892" cy="923330"/>
          </a:xfrm>
          <a:prstGeom prst="rect">
            <a:avLst/>
          </a:prstGeom>
        </p:spPr>
        <p:txBody>
          <a:bodyPr wrap="square">
            <a:spAutoFit/>
          </a:bodyPr>
          <a:lstStyle/>
          <a:p>
            <a:r>
              <a:rPr lang="en-US" sz="1800" dirty="0" smtClean="0"/>
              <a:t>➢ From the above bar plot we can clearly say that from the month 5 to 10 the demand of the rented bike is high as compare to other months. these </a:t>
            </a:r>
            <a:r>
              <a:rPr lang="en-US" sz="1800" dirty="0" smtClean="0"/>
              <a:t>months </a:t>
            </a:r>
            <a:r>
              <a:rPr lang="en-US" sz="1800" dirty="0" smtClean="0"/>
              <a:t>comes inside the summer season.</a:t>
            </a:r>
            <a:endParaRPr lang="en-US" sz="1800" dirty="0"/>
          </a:p>
        </p:txBody>
      </p:sp>
      <p:pic>
        <p:nvPicPr>
          <p:cNvPr id="4" name="Picture 3" descr="Month.png"/>
          <p:cNvPicPr>
            <a:picLocks noChangeAspect="1"/>
          </p:cNvPicPr>
          <p:nvPr/>
        </p:nvPicPr>
        <p:blipFill>
          <a:blip r:embed="rId2"/>
          <a:stretch>
            <a:fillRect/>
          </a:stretch>
        </p:blipFill>
        <p:spPr>
          <a:xfrm>
            <a:off x="208230" y="968719"/>
            <a:ext cx="8627952" cy="299669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1983</Words>
  <Application>Microsoft Office PowerPoint</Application>
  <PresentationFormat>On-screen Show (16:9)</PresentationFormat>
  <Paragraphs>243</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Roboto</vt:lpstr>
      <vt:lpstr>Calibri</vt:lpstr>
      <vt:lpstr>Wingdings</vt:lpstr>
      <vt:lpstr>-apple-system</vt:lpstr>
      <vt:lpstr>Montserrat</vt:lpstr>
      <vt:lpstr>var(--colab-code-font-family)</vt:lpstr>
      <vt:lpstr>Arial</vt:lpstr>
      <vt:lpstr>Simple Light</vt:lpstr>
      <vt:lpstr>            Capstone Project   Bike Sharing Demand Prediction   </vt:lpstr>
      <vt:lpstr>CONTENT</vt:lpstr>
      <vt:lpstr>BUSINESS UNDERSTANDING</vt:lpstr>
      <vt:lpstr>DATA SUMMARY</vt:lpstr>
      <vt:lpstr>FEATURE SUMMARY</vt:lpstr>
      <vt:lpstr>INSIGHTS FROM OUR DATASET</vt:lpstr>
      <vt:lpstr>ANALYSIS OF RENTED BIKE COLUMN</vt:lpstr>
      <vt:lpstr>ANALYSIS OF RENTED BIKE COLUMN</vt:lpstr>
      <vt:lpstr>ANALYSIS OF MONTH VARIABLE</vt:lpstr>
      <vt:lpstr>ANALYSIS OF WEEKDAYS_WEEKEND VARIABLE</vt:lpstr>
      <vt:lpstr>ANALYSIS OF HOUR VARIABLE</vt:lpstr>
      <vt:lpstr> ANALYSIS OF FUNCTIONING DAY VARIABLE</vt:lpstr>
      <vt:lpstr>ANALYSIS OF SEASON VARIABLE</vt:lpstr>
      <vt:lpstr>ANALYSIS OF SEASON VARIABLE</vt:lpstr>
      <vt:lpstr>ANALYSIS OF HOLIDAY VARIABLE</vt:lpstr>
      <vt:lpstr>NUMERICAL V/S RENTED BIKE COUNT</vt:lpstr>
      <vt:lpstr>NUMERICAL V/S RENTED BIKE COUNT</vt:lpstr>
      <vt:lpstr>REGRESSION PLOT FOR NUMERICAL VARIABLE</vt:lpstr>
      <vt:lpstr>REGRESSION PLOT FOR NUMERICAL VARIABLE</vt:lpstr>
      <vt:lpstr>OLS REGRESSION MODEL</vt:lpstr>
      <vt:lpstr>CORRELATION MATRIX</vt:lpstr>
      <vt:lpstr>MODEL BUILDING</vt:lpstr>
      <vt:lpstr>LINEAR REGRESSION</vt:lpstr>
      <vt:lpstr>LASSO REGRESSION</vt:lpstr>
      <vt:lpstr>RANDOM FOREST</vt:lpstr>
      <vt:lpstr>GRADIENT BOOSTING</vt:lpstr>
      <vt:lpstr>GRADIENT BOOSTING REGRESSOR WITH GRIDSEARCH CV </vt:lpstr>
      <vt:lpstr>CHALLENGES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dc:title>
  <dc:creator>vivek katolkar</dc:creator>
  <cp:lastModifiedBy>CQRA</cp:lastModifiedBy>
  <cp:revision>42</cp:revision>
  <dcterms:modified xsi:type="dcterms:W3CDTF">2022-07-14T18:49:26Z</dcterms:modified>
</cp:coreProperties>
</file>