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89" r:id="rId3"/>
    <p:sldId id="257" r:id="rId4"/>
    <p:sldId id="288" r:id="rId5"/>
    <p:sldId id="283" r:id="rId6"/>
    <p:sldId id="261" r:id="rId7"/>
    <p:sldId id="28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E98D-A98B-4B78-A521-A778BE53A27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9424B-547B-452D-A4C9-935D5512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8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24F5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446825" y="329175"/>
            <a:ext cx="8250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body" idx="1"/>
          </p:nvPr>
        </p:nvSpPr>
        <p:spPr>
          <a:xfrm>
            <a:off x="446825" y="1032550"/>
            <a:ext cx="825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600"/>
              <a:buChar char="●"/>
              <a:defRPr sz="1200"/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Char char="○"/>
              <a:defRPr sz="1200"/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92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2980" y="66471"/>
            <a:ext cx="348615" cy="3579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475" y="534415"/>
            <a:ext cx="248158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689" y="1356487"/>
            <a:ext cx="8370620" cy="2030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124F5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513994" y="596011"/>
            <a:ext cx="16383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5FCFF"/>
                </a:solidFill>
                <a:latin typeface="Microsoft Sans Serif"/>
                <a:cs typeface="Microsoft Sans Serif"/>
              </a:rPr>
              <a:t>●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6613" y="479425"/>
            <a:ext cx="6562090" cy="20923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-21590" algn="ctr">
              <a:lnSpc>
                <a:spcPct val="114799"/>
              </a:lnSpc>
              <a:spcBef>
                <a:spcPts val="254"/>
              </a:spcBef>
            </a:pPr>
            <a:r>
              <a:rPr sz="4400" spc="170" dirty="0"/>
              <a:t>Capstone</a:t>
            </a:r>
            <a:r>
              <a:rPr sz="4400" spc="-75" dirty="0"/>
              <a:t> </a:t>
            </a:r>
            <a:r>
              <a:rPr sz="4400" spc="110" dirty="0"/>
              <a:t>Project</a:t>
            </a:r>
            <a:r>
              <a:rPr sz="4400" spc="-50" dirty="0"/>
              <a:t> </a:t>
            </a:r>
            <a:r>
              <a:rPr sz="4400" spc="-600" dirty="0"/>
              <a:t>–</a:t>
            </a:r>
            <a:r>
              <a:rPr sz="4400" spc="-40" dirty="0"/>
              <a:t> </a:t>
            </a:r>
            <a:r>
              <a:rPr sz="4400" spc="-125" dirty="0"/>
              <a:t>3  </a:t>
            </a:r>
            <a:r>
              <a:rPr sz="3600" spc="100" dirty="0">
                <a:solidFill>
                  <a:srgbClr val="124F5C"/>
                </a:solidFill>
              </a:rPr>
              <a:t>Health</a:t>
            </a:r>
            <a:r>
              <a:rPr sz="3600" spc="-35" dirty="0">
                <a:solidFill>
                  <a:srgbClr val="124F5C"/>
                </a:solidFill>
              </a:rPr>
              <a:t> </a:t>
            </a:r>
            <a:r>
              <a:rPr sz="3600" spc="45" dirty="0">
                <a:solidFill>
                  <a:srgbClr val="124F5C"/>
                </a:solidFill>
              </a:rPr>
              <a:t>Insurance</a:t>
            </a:r>
            <a:r>
              <a:rPr sz="3600" spc="-20" dirty="0">
                <a:solidFill>
                  <a:srgbClr val="124F5C"/>
                </a:solidFill>
              </a:rPr>
              <a:t> </a:t>
            </a:r>
            <a:r>
              <a:rPr sz="3600" spc="95" dirty="0">
                <a:solidFill>
                  <a:srgbClr val="124F5C"/>
                </a:solidFill>
              </a:rPr>
              <a:t>Cross</a:t>
            </a:r>
            <a:r>
              <a:rPr sz="3600" spc="-45" dirty="0">
                <a:solidFill>
                  <a:srgbClr val="124F5C"/>
                </a:solidFill>
              </a:rPr>
              <a:t> </a:t>
            </a:r>
            <a:r>
              <a:rPr sz="3600" spc="35" dirty="0">
                <a:solidFill>
                  <a:srgbClr val="124F5C"/>
                </a:solidFill>
              </a:rPr>
              <a:t>Sell </a:t>
            </a:r>
            <a:r>
              <a:rPr sz="3600" spc="-1040" dirty="0">
                <a:solidFill>
                  <a:srgbClr val="124F5C"/>
                </a:solidFill>
              </a:rPr>
              <a:t> </a:t>
            </a:r>
            <a:r>
              <a:rPr sz="3600" spc="120" dirty="0">
                <a:solidFill>
                  <a:srgbClr val="124F5C"/>
                </a:solidFill>
              </a:rPr>
              <a:t>Prediction</a:t>
            </a:r>
            <a:endParaRPr sz="3600" dirty="0"/>
          </a:p>
        </p:txBody>
      </p:sp>
      <p:sp>
        <p:nvSpPr>
          <p:cNvPr id="14" name="object 14"/>
          <p:cNvSpPr txBox="1"/>
          <p:nvPr/>
        </p:nvSpPr>
        <p:spPr>
          <a:xfrm>
            <a:off x="3048000" y="3105150"/>
            <a:ext cx="2436495" cy="12009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425"/>
              </a:spcBef>
            </a:pPr>
            <a:r>
              <a:rPr sz="1800" b="1" spc="65" dirty="0">
                <a:solidFill>
                  <a:srgbClr val="CC0000"/>
                </a:solidFill>
                <a:latin typeface="Tahoma"/>
                <a:cs typeface="Tahoma"/>
              </a:rPr>
              <a:t>Presented</a:t>
            </a:r>
            <a:r>
              <a:rPr sz="1800" b="1" spc="40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C0000"/>
                </a:solidFill>
                <a:latin typeface="Tahoma"/>
                <a:cs typeface="Tahoma"/>
              </a:rPr>
              <a:t>By:</a:t>
            </a:r>
            <a:endParaRPr sz="18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lang="en-IN" b="1" spc="75" dirty="0">
                <a:solidFill>
                  <a:srgbClr val="124F5C"/>
                </a:solidFill>
                <a:latin typeface="Tahoma"/>
                <a:cs typeface="Tahoma"/>
              </a:rPr>
              <a:t>Debashish Das</a:t>
            </a:r>
            <a:br>
              <a:rPr lang="en-IN" b="1" spc="75" dirty="0">
                <a:solidFill>
                  <a:srgbClr val="124F5C"/>
                </a:solidFill>
                <a:latin typeface="Tahoma"/>
                <a:cs typeface="Tahoma"/>
              </a:rPr>
            </a:br>
            <a:r>
              <a:rPr lang="en-IN" b="1" spc="75" dirty="0">
                <a:solidFill>
                  <a:srgbClr val="124F5C"/>
                </a:solidFill>
                <a:latin typeface="Tahoma"/>
                <a:cs typeface="Tahoma"/>
              </a:rPr>
              <a:t>Lucky Jain</a:t>
            </a:r>
            <a:br>
              <a:rPr lang="en-IN" b="1" spc="75" dirty="0">
                <a:solidFill>
                  <a:srgbClr val="124F5C"/>
                </a:solidFill>
                <a:latin typeface="Tahoma"/>
                <a:cs typeface="Tahoma"/>
              </a:rPr>
            </a:br>
            <a:r>
              <a:rPr lang="en-IN" b="1" spc="75" dirty="0" err="1" smtClean="0">
                <a:solidFill>
                  <a:srgbClr val="124F5C"/>
                </a:solidFill>
                <a:latin typeface="Tahoma"/>
                <a:cs typeface="Tahoma"/>
              </a:rPr>
              <a:t>Vivek</a:t>
            </a:r>
            <a:r>
              <a:rPr lang="en-IN" b="1" spc="75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lang="en-IN" b="1" spc="75" dirty="0" err="1">
                <a:solidFill>
                  <a:srgbClr val="124F5C"/>
                </a:solidFill>
                <a:latin typeface="Tahoma"/>
                <a:cs typeface="Tahoma"/>
              </a:rPr>
              <a:t>katolkar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696" y="475843"/>
            <a:ext cx="3999865" cy="4469765"/>
          </a:xfrm>
          <a:prstGeom prst="rect">
            <a:avLst/>
          </a:prstGeom>
          <a:ln w="9525">
            <a:solidFill>
              <a:srgbClr val="124F5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31140" marR="325755">
              <a:lnSpc>
                <a:spcPct val="114999"/>
              </a:lnSpc>
              <a:spcBef>
                <a:spcPts val="520"/>
              </a:spcBef>
            </a:pP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The Male Policyholders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are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slightly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more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than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Female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policyholders.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0715" y="475843"/>
            <a:ext cx="4382135" cy="4450715"/>
          </a:xfrm>
          <a:prstGeom prst="rect">
            <a:avLst/>
          </a:prstGeom>
          <a:ln w="9525">
            <a:solidFill>
              <a:srgbClr val="124F5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31775" marR="1391920">
              <a:lnSpc>
                <a:spcPct val="114999"/>
              </a:lnSpc>
              <a:spcBef>
                <a:spcPts val="520"/>
              </a:spcBef>
            </a:pP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Male</a:t>
            </a:r>
            <a:r>
              <a:rPr sz="1400" b="1" spc="-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c</a:t>
            </a:r>
            <a:r>
              <a:rPr sz="1400" b="1" spc="75" dirty="0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sto</a:t>
            </a:r>
            <a:r>
              <a:rPr sz="1400" b="1" spc="95" dirty="0">
                <a:solidFill>
                  <a:srgbClr val="124F5C"/>
                </a:solidFill>
                <a:latin typeface="Tahoma"/>
                <a:cs typeface="Tahoma"/>
              </a:rPr>
              <a:t>m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er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r>
              <a:rPr sz="1400" b="1" spc="-65" dirty="0">
                <a:solidFill>
                  <a:srgbClr val="124F5C"/>
                </a:solidFill>
                <a:latin typeface="Tahoma"/>
                <a:cs typeface="Tahoma"/>
              </a:rPr>
              <a:t>'</a:t>
            </a:r>
            <a:r>
              <a:rPr sz="1400" b="1" spc="-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prop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tion</a:t>
            </a:r>
            <a:r>
              <a:rPr sz="1400" b="1" spc="-10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is 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higher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400" b="1" spc="-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both</a:t>
            </a:r>
            <a:r>
              <a:rPr sz="1400" b="1" spc="-9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types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  <a:p>
            <a:pPr marL="231775">
              <a:lnSpc>
                <a:spcPct val="100000"/>
              </a:lnSpc>
              <a:spcBef>
                <a:spcPts val="254"/>
              </a:spcBef>
            </a:pP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response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than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Female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customers.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822" y="1596529"/>
            <a:ext cx="3592829" cy="2951480"/>
            <a:chOff x="534822" y="1596529"/>
            <a:chExt cx="3592829" cy="2951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991" y="1661378"/>
              <a:ext cx="3500027" cy="28057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9584" y="1601292"/>
              <a:ext cx="3583304" cy="2941955"/>
            </a:xfrm>
            <a:custGeom>
              <a:avLst/>
              <a:gdLst/>
              <a:ahLst/>
              <a:cxnLst/>
              <a:rect l="l" t="t" r="r" b="b"/>
              <a:pathLst>
                <a:path w="3583304" h="2941954">
                  <a:moveTo>
                    <a:pt x="0" y="2941701"/>
                  </a:moveTo>
                  <a:lnTo>
                    <a:pt x="3583178" y="2941701"/>
                  </a:lnTo>
                  <a:lnTo>
                    <a:pt x="3583178" y="0"/>
                  </a:lnTo>
                  <a:lnTo>
                    <a:pt x="0" y="0"/>
                  </a:lnTo>
                  <a:lnTo>
                    <a:pt x="0" y="2941701"/>
                  </a:lnTo>
                  <a:close/>
                </a:path>
              </a:pathLst>
            </a:custGeom>
            <a:ln w="9525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53140" y="1585988"/>
            <a:ext cx="4133215" cy="2962275"/>
            <a:chOff x="4553140" y="1585988"/>
            <a:chExt cx="4133215" cy="29622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6073" y="1645390"/>
              <a:ext cx="4020812" cy="28287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57903" y="1590751"/>
              <a:ext cx="4123690" cy="2952750"/>
            </a:xfrm>
            <a:custGeom>
              <a:avLst/>
              <a:gdLst/>
              <a:ahLst/>
              <a:cxnLst/>
              <a:rect l="l" t="t" r="r" b="b"/>
              <a:pathLst>
                <a:path w="4123690" h="2952750">
                  <a:moveTo>
                    <a:pt x="0" y="2952242"/>
                  </a:moveTo>
                  <a:lnTo>
                    <a:pt x="4123689" y="2952242"/>
                  </a:lnTo>
                  <a:lnTo>
                    <a:pt x="4123689" y="0"/>
                  </a:lnTo>
                  <a:lnTo>
                    <a:pt x="0" y="0"/>
                  </a:lnTo>
                  <a:lnTo>
                    <a:pt x="0" y="2952242"/>
                  </a:lnTo>
                  <a:close/>
                </a:path>
              </a:pathLst>
            </a:custGeom>
            <a:ln w="9525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801" y="503897"/>
            <a:ext cx="8540750" cy="4488180"/>
          </a:xfrm>
          <a:custGeom>
            <a:avLst/>
            <a:gdLst/>
            <a:ahLst/>
            <a:cxnLst/>
            <a:rect l="l" t="t" r="r" b="b"/>
            <a:pathLst>
              <a:path w="8540750" h="4488180">
                <a:moveTo>
                  <a:pt x="0" y="4487926"/>
                </a:moveTo>
                <a:lnTo>
                  <a:pt x="8540369" y="4487926"/>
                </a:lnTo>
                <a:lnTo>
                  <a:pt x="8540369" y="0"/>
                </a:lnTo>
                <a:lnTo>
                  <a:pt x="0" y="0"/>
                </a:lnTo>
                <a:lnTo>
                  <a:pt x="0" y="4487926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8617" y="573786"/>
            <a:ext cx="64281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6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95" dirty="0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sz="16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600" b="1" spc="-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policyholders</a:t>
            </a:r>
            <a:r>
              <a:rPr sz="16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ranges</a:t>
            </a:r>
            <a:r>
              <a:rPr sz="16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from</a:t>
            </a:r>
            <a:r>
              <a:rPr sz="16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20</a:t>
            </a:r>
            <a:r>
              <a:rPr sz="16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600" b="1" spc="-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124F5C"/>
                </a:solidFill>
                <a:latin typeface="Tahoma"/>
                <a:cs typeface="Tahoma"/>
              </a:rPr>
              <a:t>85.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60" dirty="0">
                <a:solidFill>
                  <a:srgbClr val="124F5C"/>
                </a:solidFill>
                <a:latin typeface="Tahoma"/>
                <a:cs typeface="Tahoma"/>
              </a:rPr>
              <a:t>People</a:t>
            </a:r>
            <a:r>
              <a:rPr sz="16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24F5C"/>
                </a:solidFill>
                <a:latin typeface="Tahoma"/>
                <a:cs typeface="Tahoma"/>
              </a:rPr>
              <a:t>aged</a:t>
            </a:r>
            <a:r>
              <a:rPr sz="16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24F5C"/>
                </a:solidFill>
                <a:latin typeface="Tahoma"/>
                <a:cs typeface="Tahoma"/>
              </a:rPr>
              <a:t>between</a:t>
            </a:r>
            <a:r>
              <a:rPr sz="16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Tahoma"/>
                <a:cs typeface="Tahoma"/>
              </a:rPr>
              <a:t>30-</a:t>
            </a:r>
            <a:r>
              <a:rPr lang="en-IN" sz="1600" b="1" spc="-5" dirty="0">
                <a:solidFill>
                  <a:srgbClr val="124F5C"/>
                </a:solidFill>
                <a:latin typeface="Tahoma"/>
                <a:cs typeface="Tahoma"/>
              </a:rPr>
              <a:t>57</a:t>
            </a:r>
            <a:r>
              <a:rPr sz="16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6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24F5C"/>
                </a:solidFill>
                <a:latin typeface="Tahoma"/>
                <a:cs typeface="Tahoma"/>
              </a:rPr>
              <a:t>more</a:t>
            </a:r>
            <a:r>
              <a:rPr sz="16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likely</a:t>
            </a:r>
            <a:r>
              <a:rPr sz="16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6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70" dirty="0">
                <a:solidFill>
                  <a:srgbClr val="124F5C"/>
                </a:solidFill>
                <a:latin typeface="Tahoma"/>
                <a:cs typeface="Tahoma"/>
              </a:rPr>
              <a:t>be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interested </a:t>
            </a:r>
            <a:r>
              <a:rPr sz="1600" b="1" spc="-4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6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insurance</a:t>
            </a:r>
            <a:r>
              <a:rPr sz="16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policy.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1647" y="1614017"/>
            <a:ext cx="7950200" cy="3340735"/>
            <a:chOff x="531647" y="1614017"/>
            <a:chExt cx="7950200" cy="33407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141" y="1663019"/>
              <a:ext cx="7850505" cy="32427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6409" y="1618780"/>
              <a:ext cx="7940675" cy="3331210"/>
            </a:xfrm>
            <a:custGeom>
              <a:avLst/>
              <a:gdLst/>
              <a:ahLst/>
              <a:cxnLst/>
              <a:rect l="l" t="t" r="r" b="b"/>
              <a:pathLst>
                <a:path w="7940675" h="3331210">
                  <a:moveTo>
                    <a:pt x="0" y="3331210"/>
                  </a:moveTo>
                  <a:lnTo>
                    <a:pt x="7940548" y="3331210"/>
                  </a:lnTo>
                  <a:lnTo>
                    <a:pt x="7940548" y="0"/>
                  </a:lnTo>
                  <a:lnTo>
                    <a:pt x="0" y="0"/>
                  </a:lnTo>
                  <a:lnTo>
                    <a:pt x="0" y="3331210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6" y="503808"/>
            <a:ext cx="8521065" cy="4385945"/>
          </a:xfrm>
          <a:custGeom>
            <a:avLst/>
            <a:gdLst/>
            <a:ahLst/>
            <a:cxnLst/>
            <a:rect l="l" t="t" r="r" b="b"/>
            <a:pathLst>
              <a:path w="8521065" h="4385945">
                <a:moveTo>
                  <a:pt x="0" y="4385437"/>
                </a:moveTo>
                <a:lnTo>
                  <a:pt x="8520557" y="4385437"/>
                </a:lnTo>
                <a:lnTo>
                  <a:pt x="8520557" y="0"/>
                </a:lnTo>
                <a:lnTo>
                  <a:pt x="0" y="0"/>
                </a:lnTo>
                <a:lnTo>
                  <a:pt x="0" y="4385437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4850" y="590549"/>
            <a:ext cx="6151245" cy="796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1125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600" b="1" spc="65" dirty="0">
                <a:solidFill>
                  <a:srgbClr val="124F5C"/>
                </a:solidFill>
                <a:latin typeface="Tahoma"/>
                <a:cs typeface="Tahoma"/>
              </a:rPr>
              <a:t>Maximum</a:t>
            </a:r>
            <a:r>
              <a:rPr sz="16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policyholders</a:t>
            </a:r>
            <a:r>
              <a:rPr sz="1600" b="1" spc="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acquire</a:t>
            </a:r>
            <a:r>
              <a:rPr sz="16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driving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license.</a:t>
            </a:r>
            <a:endParaRPr sz="1600" dirty="0">
              <a:latin typeface="Tahoma"/>
              <a:cs typeface="Tahoma"/>
            </a:endParaRPr>
          </a:p>
          <a:p>
            <a:pPr marL="354965" marR="5080" indent="-342900">
              <a:lnSpc>
                <a:spcPct val="114999"/>
              </a:lnSpc>
              <a:buSzPct val="1125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600" b="1" spc="70" dirty="0">
                <a:solidFill>
                  <a:srgbClr val="124F5C"/>
                </a:solidFill>
                <a:latin typeface="Tahoma"/>
                <a:cs typeface="Tahoma"/>
              </a:rPr>
              <a:t>From</a:t>
            </a:r>
            <a:r>
              <a:rPr sz="16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customers</a:t>
            </a:r>
            <a:r>
              <a:rPr sz="16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24F5C"/>
                </a:solidFill>
                <a:latin typeface="Tahoma"/>
                <a:cs typeface="Tahoma"/>
              </a:rPr>
              <a:t>who</a:t>
            </a:r>
            <a:r>
              <a:rPr sz="16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124F5C"/>
                </a:solidFill>
                <a:latin typeface="Tahoma"/>
                <a:cs typeface="Tahoma"/>
              </a:rPr>
              <a:t>D.L.,</a:t>
            </a:r>
            <a:r>
              <a:rPr sz="16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only</a:t>
            </a:r>
            <a:r>
              <a:rPr sz="16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-235" dirty="0">
                <a:solidFill>
                  <a:srgbClr val="124F5C"/>
                </a:solidFill>
                <a:latin typeface="Tahoma"/>
                <a:cs typeface="Tahoma"/>
              </a:rPr>
              <a:t>1</a:t>
            </a:r>
            <a:r>
              <a:rPr lang="en-IN" sz="1600" b="1" spc="-2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-235" dirty="0">
                <a:solidFill>
                  <a:srgbClr val="124F5C"/>
                </a:solidFill>
                <a:latin typeface="Tahoma"/>
                <a:cs typeface="Tahoma"/>
              </a:rPr>
              <a:t>2.</a:t>
            </a:r>
            <a:r>
              <a:rPr lang="en-IN" sz="1600" b="1" spc="-2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-235" dirty="0">
                <a:solidFill>
                  <a:srgbClr val="124F5C"/>
                </a:solidFill>
                <a:latin typeface="Tahoma"/>
                <a:cs typeface="Tahoma"/>
              </a:rPr>
              <a:t>3</a:t>
            </a:r>
            <a:r>
              <a:rPr lang="en-IN" sz="1600" b="1" spc="-2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-235" dirty="0">
                <a:solidFill>
                  <a:srgbClr val="124F5C"/>
                </a:solidFill>
                <a:latin typeface="Tahoma"/>
                <a:cs typeface="Tahoma"/>
              </a:rPr>
              <a:t>%</a:t>
            </a:r>
            <a:r>
              <a:rPr sz="1600" b="1" spc="-229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6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24F5C"/>
                </a:solidFill>
                <a:latin typeface="Tahoma"/>
                <a:cs typeface="Tahoma"/>
              </a:rPr>
              <a:t>them </a:t>
            </a:r>
            <a:r>
              <a:rPr sz="1600" b="1" spc="-4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6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interested</a:t>
            </a:r>
            <a:r>
              <a:rPr sz="1600" b="1" spc="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insurance</a:t>
            </a:r>
            <a:r>
              <a:rPr sz="16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policy.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4164583"/>
            <a:ext cx="7689215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112500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600" b="1" spc="70" dirty="0">
                <a:solidFill>
                  <a:srgbClr val="124F5C"/>
                </a:solidFill>
                <a:latin typeface="Tahoma"/>
                <a:cs typeface="Tahoma"/>
              </a:rPr>
              <a:t>From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24F5C"/>
                </a:solidFill>
                <a:latin typeface="Tahoma"/>
                <a:cs typeface="Tahoma"/>
              </a:rPr>
              <a:t>above</a:t>
            </a:r>
            <a:r>
              <a:rPr sz="16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30" dirty="0">
                <a:solidFill>
                  <a:srgbClr val="124F5C"/>
                </a:solidFill>
                <a:latin typeface="Tahoma"/>
                <a:cs typeface="Tahoma"/>
              </a:rPr>
              <a:t>plot,we</a:t>
            </a:r>
            <a:r>
              <a:rPr sz="16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24F5C"/>
                </a:solidFill>
                <a:latin typeface="Tahoma"/>
                <a:cs typeface="Tahoma"/>
              </a:rPr>
              <a:t>can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observe</a:t>
            </a:r>
            <a:r>
              <a:rPr sz="16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that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-160" dirty="0">
                <a:solidFill>
                  <a:srgbClr val="124F5C"/>
                </a:solidFill>
                <a:latin typeface="Tahoma"/>
                <a:cs typeface="Tahoma"/>
              </a:rPr>
              <a:t>41</a:t>
            </a:r>
            <a:r>
              <a:rPr sz="16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customers</a:t>
            </a:r>
            <a:r>
              <a:rPr sz="16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5" dirty="0">
                <a:solidFill>
                  <a:srgbClr val="124F5C"/>
                </a:solidFill>
                <a:latin typeface="Tahoma"/>
                <a:cs typeface="Tahoma"/>
              </a:rPr>
              <a:t>who</a:t>
            </a:r>
            <a:r>
              <a:rPr sz="16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124F5C"/>
                </a:solidFill>
                <a:latin typeface="Tahoma"/>
                <a:cs typeface="Tahoma"/>
              </a:rPr>
              <a:t>do</a:t>
            </a:r>
            <a:endParaRPr sz="1600" dirty="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290"/>
              </a:spcBef>
            </a:pP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not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driving</a:t>
            </a:r>
            <a:r>
              <a:rPr sz="1600" b="1" spc="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licence</a:t>
            </a:r>
            <a:r>
              <a:rPr sz="1600" b="1" spc="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6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also</a:t>
            </a:r>
            <a:r>
              <a:rPr sz="16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interested</a:t>
            </a:r>
            <a:r>
              <a:rPr sz="1600" b="1" spc="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insurance</a:t>
            </a:r>
            <a:r>
              <a:rPr sz="16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policy.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5632" y="1539328"/>
            <a:ext cx="7773034" cy="2538730"/>
            <a:chOff x="615632" y="1539328"/>
            <a:chExt cx="7773034" cy="2538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43" y="1596260"/>
              <a:ext cx="3609609" cy="24312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0394" y="1544091"/>
              <a:ext cx="3695065" cy="2529205"/>
            </a:xfrm>
            <a:custGeom>
              <a:avLst/>
              <a:gdLst/>
              <a:ahLst/>
              <a:cxnLst/>
              <a:rect l="l" t="t" r="r" b="b"/>
              <a:pathLst>
                <a:path w="3695065" h="2529204">
                  <a:moveTo>
                    <a:pt x="0" y="2528824"/>
                  </a:moveTo>
                  <a:lnTo>
                    <a:pt x="3695065" y="2528824"/>
                  </a:lnTo>
                  <a:lnTo>
                    <a:pt x="3695065" y="0"/>
                  </a:lnTo>
                  <a:lnTo>
                    <a:pt x="0" y="0"/>
                  </a:lnTo>
                  <a:lnTo>
                    <a:pt x="0" y="2528824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3330" y="1548917"/>
              <a:ext cx="3825494" cy="25099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48631" y="1544154"/>
              <a:ext cx="3835400" cy="2519680"/>
            </a:xfrm>
            <a:custGeom>
              <a:avLst/>
              <a:gdLst/>
              <a:ahLst/>
              <a:cxnLst/>
              <a:rect l="l" t="t" r="r" b="b"/>
              <a:pathLst>
                <a:path w="3835400" h="2519679">
                  <a:moveTo>
                    <a:pt x="0" y="2519426"/>
                  </a:moveTo>
                  <a:lnTo>
                    <a:pt x="3835019" y="2519426"/>
                  </a:lnTo>
                  <a:lnTo>
                    <a:pt x="3835019" y="0"/>
                  </a:lnTo>
                  <a:lnTo>
                    <a:pt x="0" y="0"/>
                  </a:lnTo>
                  <a:lnTo>
                    <a:pt x="0" y="2519426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799" y="494550"/>
            <a:ext cx="8552180" cy="4497705"/>
          </a:xfrm>
          <a:custGeom>
            <a:avLst/>
            <a:gdLst/>
            <a:ahLst/>
            <a:cxnLst/>
            <a:rect l="l" t="t" r="r" b="b"/>
            <a:pathLst>
              <a:path w="8552180" h="4497705">
                <a:moveTo>
                  <a:pt x="0" y="4497197"/>
                </a:moveTo>
                <a:lnTo>
                  <a:pt x="8552053" y="4497197"/>
                </a:lnTo>
                <a:lnTo>
                  <a:pt x="8552053" y="0"/>
                </a:lnTo>
                <a:lnTo>
                  <a:pt x="0" y="0"/>
                </a:lnTo>
                <a:lnTo>
                  <a:pt x="0" y="4497197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3983257"/>
            <a:ext cx="5486400" cy="11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600" b="1" spc="40" dirty="0" smtClean="0">
                <a:solidFill>
                  <a:srgbClr val="124F5C"/>
                </a:solidFill>
                <a:latin typeface="Tahoma"/>
                <a:cs typeface="Tahoma"/>
                <a:sym typeface="Montserrat"/>
              </a:rPr>
              <a:t> Region 28 </a:t>
            </a:r>
            <a:r>
              <a:rPr lang="en-US" sz="1600" b="1" spc="40" dirty="0">
                <a:solidFill>
                  <a:srgbClr val="124F5C"/>
                </a:solidFill>
                <a:latin typeface="Tahoma"/>
                <a:cs typeface="Tahoma"/>
                <a:sym typeface="Montserrat"/>
              </a:rPr>
              <a:t>is the largest contributor to people using insurance.</a:t>
            </a:r>
          </a:p>
          <a:p>
            <a:pPr marL="65405" marR="5080" indent="-53340">
              <a:lnSpc>
                <a:spcPct val="150000"/>
              </a:lnSpc>
              <a:spcBef>
                <a:spcPts val="100"/>
              </a:spcBef>
            </a:pPr>
            <a:endParaRPr lang="en-IN" sz="15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600" y="556887"/>
            <a:ext cx="4114800" cy="3200400"/>
            <a:chOff x="2985579" y="1408836"/>
            <a:chExt cx="3079750" cy="29673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5030" y="1627876"/>
              <a:ext cx="2933239" cy="25441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90342" y="1413598"/>
              <a:ext cx="3070225" cy="2957830"/>
            </a:xfrm>
            <a:custGeom>
              <a:avLst/>
              <a:gdLst/>
              <a:ahLst/>
              <a:cxnLst/>
              <a:rect l="l" t="t" r="r" b="b"/>
              <a:pathLst>
                <a:path w="3070225" h="2957829">
                  <a:moveTo>
                    <a:pt x="0" y="2957703"/>
                  </a:moveTo>
                  <a:lnTo>
                    <a:pt x="3069971" y="2957703"/>
                  </a:lnTo>
                  <a:lnTo>
                    <a:pt x="3069971" y="0"/>
                  </a:lnTo>
                  <a:lnTo>
                    <a:pt x="0" y="0"/>
                  </a:lnTo>
                  <a:lnTo>
                    <a:pt x="0" y="2957703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822" y="494471"/>
            <a:ext cx="8725535" cy="4542155"/>
          </a:xfrm>
          <a:custGeom>
            <a:avLst/>
            <a:gdLst/>
            <a:ahLst/>
            <a:cxnLst/>
            <a:rect l="l" t="t" r="r" b="b"/>
            <a:pathLst>
              <a:path w="8725535" h="4542155">
                <a:moveTo>
                  <a:pt x="0" y="4542028"/>
                </a:moveTo>
                <a:lnTo>
                  <a:pt x="8725154" y="4542028"/>
                </a:lnTo>
                <a:lnTo>
                  <a:pt x="8725154" y="0"/>
                </a:lnTo>
                <a:lnTo>
                  <a:pt x="0" y="0"/>
                </a:lnTo>
                <a:lnTo>
                  <a:pt x="0" y="4542028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651" y="526160"/>
            <a:ext cx="6652259" cy="65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b="1" spc="65" dirty="0">
                <a:solidFill>
                  <a:srgbClr val="124F5C"/>
                </a:solidFill>
                <a:latin typeface="Tahoma"/>
                <a:cs typeface="Tahoma"/>
              </a:rPr>
              <a:t>Around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-160" dirty="0">
                <a:solidFill>
                  <a:srgbClr val="124F5C"/>
                </a:solidFill>
                <a:latin typeface="Tahoma"/>
                <a:cs typeface="Tahoma"/>
              </a:rPr>
              <a:t>5</a:t>
            </a:r>
            <a:r>
              <a:rPr lang="en-IN" sz="1500" b="1" spc="-1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-160" dirty="0">
                <a:solidFill>
                  <a:srgbClr val="124F5C"/>
                </a:solidFill>
                <a:latin typeface="Tahoma"/>
                <a:cs typeface="Tahoma"/>
              </a:rPr>
              <a:t>4%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customers</a:t>
            </a:r>
            <a:r>
              <a:rPr sz="15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124F5C"/>
                </a:solidFill>
                <a:latin typeface="Tahoma"/>
                <a:cs typeface="Tahoma"/>
              </a:rPr>
              <a:t>does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not</a:t>
            </a:r>
            <a:r>
              <a:rPr sz="15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vehicle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insurance </a:t>
            </a:r>
            <a:r>
              <a:rPr sz="1500" b="1" spc="-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while</a:t>
            </a:r>
            <a:r>
              <a:rPr sz="15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-135" dirty="0">
                <a:solidFill>
                  <a:srgbClr val="124F5C"/>
                </a:solidFill>
                <a:latin typeface="Tahoma"/>
                <a:cs typeface="Tahoma"/>
              </a:rPr>
              <a:t>4</a:t>
            </a:r>
            <a:r>
              <a:rPr lang="en-IN" sz="1500" b="1" spc="-1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-135" dirty="0">
                <a:solidFill>
                  <a:srgbClr val="124F5C"/>
                </a:solidFill>
                <a:latin typeface="Tahoma"/>
                <a:cs typeface="Tahoma"/>
              </a:rPr>
              <a:t>6%</a:t>
            </a:r>
            <a:r>
              <a:rPr sz="15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customers</a:t>
            </a:r>
            <a:r>
              <a:rPr sz="15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already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124F5C"/>
                </a:solidFill>
                <a:latin typeface="Tahoma"/>
                <a:cs typeface="Tahoma"/>
              </a:rPr>
              <a:t>it.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88195" y="1791068"/>
            <a:ext cx="3228975" cy="2809240"/>
            <a:chOff x="3088195" y="1791068"/>
            <a:chExt cx="3228975" cy="2809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564" y="1984709"/>
              <a:ext cx="2801595" cy="2407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92957" y="1795830"/>
              <a:ext cx="3219450" cy="2799715"/>
            </a:xfrm>
            <a:custGeom>
              <a:avLst/>
              <a:gdLst/>
              <a:ahLst/>
              <a:cxnLst/>
              <a:rect l="l" t="t" r="r" b="b"/>
              <a:pathLst>
                <a:path w="3219450" h="2799715">
                  <a:moveTo>
                    <a:pt x="0" y="2799588"/>
                  </a:moveTo>
                  <a:lnTo>
                    <a:pt x="3219196" y="2799588"/>
                  </a:lnTo>
                  <a:lnTo>
                    <a:pt x="3219196" y="0"/>
                  </a:lnTo>
                  <a:lnTo>
                    <a:pt x="0" y="0"/>
                  </a:lnTo>
                  <a:lnTo>
                    <a:pt x="0" y="2799588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798" y="485178"/>
            <a:ext cx="8568690" cy="4505325"/>
          </a:xfrm>
          <a:custGeom>
            <a:avLst/>
            <a:gdLst/>
            <a:ahLst/>
            <a:cxnLst/>
            <a:rect l="l" t="t" r="r" b="b"/>
            <a:pathLst>
              <a:path w="8568690" h="4505325">
                <a:moveTo>
                  <a:pt x="0" y="4504817"/>
                </a:moveTo>
                <a:lnTo>
                  <a:pt x="8568309" y="4504817"/>
                </a:lnTo>
                <a:lnTo>
                  <a:pt x="8568309" y="0"/>
                </a:lnTo>
                <a:lnTo>
                  <a:pt x="0" y="0"/>
                </a:lnTo>
                <a:lnTo>
                  <a:pt x="0" y="4504817"/>
                </a:lnTo>
                <a:close/>
              </a:path>
            </a:pathLst>
          </a:custGeom>
          <a:ln w="9524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538" y="554863"/>
            <a:ext cx="619696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6364" algn="just">
              <a:lnSpc>
                <a:spcPct val="100000"/>
              </a:lnSpc>
              <a:spcBef>
                <a:spcPts val="100"/>
              </a:spcBef>
            </a:pPr>
            <a:r>
              <a:rPr sz="1500" b="1" spc="5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5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customers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who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previously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not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insured,</a:t>
            </a:r>
            <a:r>
              <a:rPr sz="15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124F5C"/>
                </a:solidFill>
                <a:latin typeface="Tahoma"/>
                <a:cs typeface="Tahoma"/>
              </a:rPr>
              <a:t>46552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of </a:t>
            </a:r>
            <a:r>
              <a:rPr sz="1500" b="1" spc="-4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0" dirty="0">
                <a:solidFill>
                  <a:srgbClr val="124F5C"/>
                </a:solidFill>
                <a:latin typeface="Tahoma"/>
                <a:cs typeface="Tahoma"/>
              </a:rPr>
              <a:t>them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interested</a:t>
            </a:r>
            <a:r>
              <a:rPr sz="15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policy,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while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124F5C"/>
                </a:solidFill>
                <a:latin typeface="Tahoma"/>
                <a:cs typeface="Tahoma"/>
              </a:rPr>
              <a:t>majority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0" dirty="0">
                <a:solidFill>
                  <a:srgbClr val="124F5C"/>
                </a:solidFill>
                <a:latin typeface="Tahoma"/>
                <a:cs typeface="Tahoma"/>
              </a:rPr>
              <a:t>them </a:t>
            </a:r>
            <a:r>
              <a:rPr sz="1500" b="1" spc="-4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not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interested.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500" b="1" spc="95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also,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5" dirty="0">
                <a:solidFill>
                  <a:srgbClr val="124F5C"/>
                </a:solidFill>
                <a:latin typeface="Tahoma"/>
                <a:cs typeface="Tahoma"/>
              </a:rPr>
              <a:t>among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customers</a:t>
            </a:r>
            <a:r>
              <a:rPr sz="15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who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previously</a:t>
            </a:r>
            <a:r>
              <a:rPr sz="15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insured,</a:t>
            </a:r>
            <a:endParaRPr sz="1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124F5C"/>
                </a:solidFill>
                <a:latin typeface="Tahoma"/>
                <a:cs typeface="Tahoma"/>
              </a:rPr>
              <a:t>majority</a:t>
            </a:r>
            <a:r>
              <a:rPr sz="15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0" dirty="0">
                <a:solidFill>
                  <a:srgbClr val="124F5C"/>
                </a:solidFill>
                <a:latin typeface="Tahoma"/>
                <a:cs typeface="Tahoma"/>
              </a:rPr>
              <a:t>them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5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not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interested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policy.</a:t>
            </a:r>
            <a:endParaRPr sz="15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41816" y="2043264"/>
            <a:ext cx="4376420" cy="2746375"/>
            <a:chOff x="2341816" y="2043264"/>
            <a:chExt cx="4376420" cy="2746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775" y="2102497"/>
              <a:ext cx="4258499" cy="26416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46579" y="2048027"/>
              <a:ext cx="4366895" cy="2736850"/>
            </a:xfrm>
            <a:custGeom>
              <a:avLst/>
              <a:gdLst/>
              <a:ahLst/>
              <a:cxnLst/>
              <a:rect l="l" t="t" r="r" b="b"/>
              <a:pathLst>
                <a:path w="4366895" h="2736850">
                  <a:moveTo>
                    <a:pt x="0" y="2736342"/>
                  </a:moveTo>
                  <a:lnTo>
                    <a:pt x="4366895" y="2736342"/>
                  </a:lnTo>
                  <a:lnTo>
                    <a:pt x="4366895" y="0"/>
                  </a:lnTo>
                  <a:lnTo>
                    <a:pt x="0" y="0"/>
                  </a:lnTo>
                  <a:lnTo>
                    <a:pt x="0" y="2736342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822" y="457187"/>
            <a:ext cx="8576945" cy="4535170"/>
          </a:xfrm>
          <a:custGeom>
            <a:avLst/>
            <a:gdLst/>
            <a:ahLst/>
            <a:cxnLst/>
            <a:rect l="l" t="t" r="r" b="b"/>
            <a:pathLst>
              <a:path w="8576945" h="4535170">
                <a:moveTo>
                  <a:pt x="0" y="4534916"/>
                </a:moveTo>
                <a:lnTo>
                  <a:pt x="8576437" y="4534916"/>
                </a:lnTo>
                <a:lnTo>
                  <a:pt x="8576437" y="0"/>
                </a:lnTo>
                <a:lnTo>
                  <a:pt x="0" y="0"/>
                </a:lnTo>
                <a:lnTo>
                  <a:pt x="0" y="4534916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651" y="581609"/>
            <a:ext cx="6227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rgbClr val="124F5C"/>
                </a:solidFill>
              </a:rPr>
              <a:t>Most</a:t>
            </a:r>
            <a:r>
              <a:rPr sz="1600" spc="-10" dirty="0">
                <a:solidFill>
                  <a:srgbClr val="124F5C"/>
                </a:solidFill>
              </a:rPr>
              <a:t> </a:t>
            </a:r>
            <a:r>
              <a:rPr sz="1600" spc="30" dirty="0">
                <a:solidFill>
                  <a:srgbClr val="124F5C"/>
                </a:solidFill>
              </a:rPr>
              <a:t>of</a:t>
            </a:r>
            <a:r>
              <a:rPr sz="1600" spc="-10" dirty="0">
                <a:solidFill>
                  <a:srgbClr val="124F5C"/>
                </a:solidFill>
              </a:rPr>
              <a:t> </a:t>
            </a:r>
            <a:r>
              <a:rPr sz="1600" spc="55" dirty="0">
                <a:solidFill>
                  <a:srgbClr val="124F5C"/>
                </a:solidFill>
              </a:rPr>
              <a:t>the</a:t>
            </a:r>
            <a:r>
              <a:rPr sz="1600" spc="-20" dirty="0">
                <a:solidFill>
                  <a:srgbClr val="124F5C"/>
                </a:solidFill>
              </a:rPr>
              <a:t> </a:t>
            </a:r>
            <a:r>
              <a:rPr sz="1600" spc="55" dirty="0">
                <a:solidFill>
                  <a:srgbClr val="124F5C"/>
                </a:solidFill>
              </a:rPr>
              <a:t>customers</a:t>
            </a:r>
            <a:r>
              <a:rPr sz="1600" dirty="0">
                <a:solidFill>
                  <a:srgbClr val="124F5C"/>
                </a:solidFill>
              </a:rPr>
              <a:t> </a:t>
            </a:r>
            <a:r>
              <a:rPr sz="1600" spc="45" dirty="0">
                <a:solidFill>
                  <a:srgbClr val="124F5C"/>
                </a:solidFill>
              </a:rPr>
              <a:t>have</a:t>
            </a:r>
            <a:r>
              <a:rPr sz="1600" spc="-20" dirty="0">
                <a:solidFill>
                  <a:srgbClr val="124F5C"/>
                </a:solidFill>
              </a:rPr>
              <a:t> </a:t>
            </a:r>
            <a:r>
              <a:rPr sz="1600" spc="40" dirty="0">
                <a:solidFill>
                  <a:srgbClr val="124F5C"/>
                </a:solidFill>
              </a:rPr>
              <a:t>vehicles</a:t>
            </a:r>
            <a:r>
              <a:rPr sz="1600" spc="15" dirty="0">
                <a:solidFill>
                  <a:srgbClr val="124F5C"/>
                </a:solidFill>
              </a:rPr>
              <a:t> </a:t>
            </a:r>
            <a:r>
              <a:rPr sz="1600" spc="40" dirty="0">
                <a:solidFill>
                  <a:srgbClr val="124F5C"/>
                </a:solidFill>
              </a:rPr>
              <a:t>that</a:t>
            </a:r>
            <a:r>
              <a:rPr sz="1600" spc="-15" dirty="0">
                <a:solidFill>
                  <a:srgbClr val="124F5C"/>
                </a:solidFill>
              </a:rPr>
              <a:t> </a:t>
            </a:r>
            <a:r>
              <a:rPr sz="1600" spc="25" dirty="0">
                <a:solidFill>
                  <a:srgbClr val="124F5C"/>
                </a:solidFill>
              </a:rPr>
              <a:t>are</a:t>
            </a:r>
            <a:r>
              <a:rPr sz="1600" spc="-25" dirty="0">
                <a:solidFill>
                  <a:srgbClr val="124F5C"/>
                </a:solidFill>
              </a:rPr>
              <a:t> </a:t>
            </a:r>
            <a:r>
              <a:rPr sz="1600" spc="-180" dirty="0">
                <a:solidFill>
                  <a:srgbClr val="124F5C"/>
                </a:solidFill>
              </a:rPr>
              <a:t>1-2</a:t>
            </a:r>
            <a:r>
              <a:rPr sz="1600" spc="-5" dirty="0">
                <a:solidFill>
                  <a:srgbClr val="124F5C"/>
                </a:solidFill>
              </a:rPr>
              <a:t> </a:t>
            </a:r>
            <a:r>
              <a:rPr sz="1600" spc="25" dirty="0">
                <a:solidFill>
                  <a:srgbClr val="124F5C"/>
                </a:solidFill>
              </a:rPr>
              <a:t>years</a:t>
            </a:r>
            <a:r>
              <a:rPr sz="1600" dirty="0">
                <a:solidFill>
                  <a:srgbClr val="124F5C"/>
                </a:solidFill>
              </a:rPr>
              <a:t> </a:t>
            </a:r>
            <a:r>
              <a:rPr sz="1600" spc="15" dirty="0">
                <a:solidFill>
                  <a:srgbClr val="124F5C"/>
                </a:solidFill>
              </a:rPr>
              <a:t>old.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282651" y="1244854"/>
            <a:ext cx="6149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Very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few</a:t>
            </a:r>
            <a:r>
              <a:rPr sz="16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customers</a:t>
            </a:r>
            <a:r>
              <a:rPr sz="16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124F5C"/>
                </a:solidFill>
                <a:latin typeface="Tahoma"/>
                <a:cs typeface="Tahoma"/>
              </a:rPr>
              <a:t>vehicle</a:t>
            </a:r>
            <a:r>
              <a:rPr sz="16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124F5C"/>
                </a:solidFill>
                <a:latin typeface="Tahoma"/>
                <a:cs typeface="Tahoma"/>
              </a:rPr>
              <a:t>more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50" dirty="0">
                <a:solidFill>
                  <a:srgbClr val="124F5C"/>
                </a:solidFill>
                <a:latin typeface="Tahoma"/>
                <a:cs typeface="Tahoma"/>
              </a:rPr>
              <a:t>than</a:t>
            </a:r>
            <a:r>
              <a:rPr sz="16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124F5C"/>
                </a:solidFill>
                <a:latin typeface="Tahoma"/>
                <a:cs typeface="Tahoma"/>
              </a:rPr>
              <a:t>2</a:t>
            </a:r>
            <a:r>
              <a:rPr sz="16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25" dirty="0">
                <a:solidFill>
                  <a:srgbClr val="124F5C"/>
                </a:solidFill>
                <a:latin typeface="Tahoma"/>
                <a:cs typeface="Tahoma"/>
              </a:rPr>
              <a:t>years</a:t>
            </a:r>
            <a:r>
              <a:rPr sz="16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124F5C"/>
                </a:solidFill>
                <a:latin typeface="Tahoma"/>
                <a:cs typeface="Tahoma"/>
              </a:rPr>
              <a:t>old.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1232" y="1753946"/>
            <a:ext cx="4235450" cy="2640965"/>
            <a:chOff x="2241232" y="1753946"/>
            <a:chExt cx="4235450" cy="26409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7464" y="1812808"/>
              <a:ext cx="4129159" cy="25302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45995" y="1758708"/>
              <a:ext cx="4225925" cy="2631440"/>
            </a:xfrm>
            <a:custGeom>
              <a:avLst/>
              <a:gdLst/>
              <a:ahLst/>
              <a:cxnLst/>
              <a:rect l="l" t="t" r="r" b="b"/>
              <a:pathLst>
                <a:path w="4225925" h="2631440">
                  <a:moveTo>
                    <a:pt x="0" y="2631440"/>
                  </a:moveTo>
                  <a:lnTo>
                    <a:pt x="4225544" y="2631440"/>
                  </a:lnTo>
                  <a:lnTo>
                    <a:pt x="4225544" y="0"/>
                  </a:lnTo>
                  <a:lnTo>
                    <a:pt x="0" y="0"/>
                  </a:lnTo>
                  <a:lnTo>
                    <a:pt x="0" y="2631440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035" y="66471"/>
            <a:ext cx="8740775" cy="4930140"/>
            <a:chOff x="211035" y="66471"/>
            <a:chExt cx="8740775" cy="4930140"/>
          </a:xfrm>
        </p:grpSpPr>
        <p:sp>
          <p:nvSpPr>
            <p:cNvPr id="3" name="object 3"/>
            <p:cNvSpPr/>
            <p:nvPr/>
          </p:nvSpPr>
          <p:spPr>
            <a:xfrm>
              <a:off x="215798" y="466585"/>
              <a:ext cx="8716645" cy="4525645"/>
            </a:xfrm>
            <a:custGeom>
              <a:avLst/>
              <a:gdLst/>
              <a:ahLst/>
              <a:cxnLst/>
              <a:rect l="l" t="t" r="r" b="b"/>
              <a:pathLst>
                <a:path w="8716645" h="4525645">
                  <a:moveTo>
                    <a:pt x="0" y="4525264"/>
                  </a:moveTo>
                  <a:lnTo>
                    <a:pt x="8716518" y="4525264"/>
                  </a:lnTo>
                  <a:lnTo>
                    <a:pt x="8716518" y="0"/>
                  </a:lnTo>
                  <a:lnTo>
                    <a:pt x="0" y="0"/>
                  </a:lnTo>
                  <a:lnTo>
                    <a:pt x="0" y="4525264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143" y="2013414"/>
              <a:ext cx="5215327" cy="27885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6126" y="1961273"/>
              <a:ext cx="5346065" cy="2886075"/>
            </a:xfrm>
            <a:custGeom>
              <a:avLst/>
              <a:gdLst/>
              <a:ahLst/>
              <a:cxnLst/>
              <a:rect l="l" t="t" r="r" b="b"/>
              <a:pathLst>
                <a:path w="5346065" h="2886075">
                  <a:moveTo>
                    <a:pt x="0" y="2886075"/>
                  </a:moveTo>
                  <a:lnTo>
                    <a:pt x="5345937" y="2886075"/>
                  </a:lnTo>
                  <a:lnTo>
                    <a:pt x="5345937" y="0"/>
                  </a:lnTo>
                  <a:lnTo>
                    <a:pt x="0" y="0"/>
                  </a:lnTo>
                  <a:lnTo>
                    <a:pt x="0" y="2886075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2768" y="512826"/>
            <a:ext cx="61309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500" b="1" spc="20" dirty="0">
                <a:solidFill>
                  <a:srgbClr val="124F5C"/>
                </a:solidFill>
                <a:latin typeface="Tahoma"/>
                <a:cs typeface="Tahoma"/>
              </a:rPr>
              <a:t>majority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of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customers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interested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in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insurance policy </a:t>
            </a:r>
            <a:r>
              <a:rPr sz="1500" b="1" spc="-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vehicles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that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-370" dirty="0">
                <a:solidFill>
                  <a:srgbClr val="124F5C"/>
                </a:solidFill>
                <a:latin typeface="Tahoma"/>
                <a:cs typeface="Tahoma"/>
              </a:rPr>
              <a:t>1</a:t>
            </a:r>
            <a:r>
              <a:rPr sz="1500" b="1" spc="-3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lang="en-IN" sz="1500" b="1" spc="-355" dirty="0">
                <a:solidFill>
                  <a:srgbClr val="124F5C"/>
                </a:solidFill>
                <a:latin typeface="Tahoma"/>
                <a:cs typeface="Tahoma"/>
              </a:rPr>
              <a:t>    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-75" dirty="0">
                <a:solidFill>
                  <a:srgbClr val="124F5C"/>
                </a:solidFill>
                <a:latin typeface="Tahoma"/>
                <a:cs typeface="Tahoma"/>
              </a:rPr>
              <a:t>2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years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124F5C"/>
                </a:solidFill>
                <a:latin typeface="Tahoma"/>
                <a:cs typeface="Tahoma"/>
              </a:rPr>
              <a:t>old,</a:t>
            </a:r>
            <a:r>
              <a:rPr sz="15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followed</a:t>
            </a:r>
            <a:r>
              <a:rPr sz="15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by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those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with </a:t>
            </a:r>
            <a:r>
              <a:rPr sz="1500" b="1" spc="-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vehicles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that</a:t>
            </a:r>
            <a:r>
              <a:rPr sz="15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less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than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-370" dirty="0">
                <a:solidFill>
                  <a:srgbClr val="124F5C"/>
                </a:solidFill>
                <a:latin typeface="Tahoma"/>
                <a:cs typeface="Tahoma"/>
              </a:rPr>
              <a:t>1</a:t>
            </a:r>
            <a:r>
              <a:rPr sz="1500" b="1" spc="-30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year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124F5C"/>
                </a:solidFill>
                <a:latin typeface="Tahoma"/>
                <a:cs typeface="Tahoma"/>
              </a:rPr>
              <a:t>old.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ahoma"/>
              <a:cs typeface="Tahoma"/>
            </a:endParaRPr>
          </a:p>
          <a:p>
            <a:pPr marL="12700" marR="142875">
              <a:lnSpc>
                <a:spcPct val="100000"/>
              </a:lnSpc>
            </a:pP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Very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few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customers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interested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policy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if</a:t>
            </a:r>
            <a:r>
              <a:rPr sz="15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they</a:t>
            </a:r>
            <a:r>
              <a:rPr sz="1500" b="1" spc="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have </a:t>
            </a:r>
            <a:r>
              <a:rPr sz="1500" b="1" spc="-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more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than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0" dirty="0">
                <a:solidFill>
                  <a:srgbClr val="124F5C"/>
                </a:solidFill>
                <a:latin typeface="Tahoma"/>
                <a:cs typeface="Tahoma"/>
              </a:rPr>
              <a:t>two-year-old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vehicles.</a:t>
            </a:r>
            <a:endParaRPr sz="15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798" y="447916"/>
            <a:ext cx="8692515" cy="4544060"/>
          </a:xfrm>
          <a:custGeom>
            <a:avLst/>
            <a:gdLst/>
            <a:ahLst/>
            <a:cxnLst/>
            <a:rect l="l" t="t" r="r" b="b"/>
            <a:pathLst>
              <a:path w="8692515" h="4544060">
                <a:moveTo>
                  <a:pt x="0" y="4543933"/>
                </a:moveTo>
                <a:lnTo>
                  <a:pt x="8692515" y="4543933"/>
                </a:lnTo>
                <a:lnTo>
                  <a:pt x="8692515" y="0"/>
                </a:lnTo>
                <a:lnTo>
                  <a:pt x="0" y="0"/>
                </a:lnTo>
                <a:lnTo>
                  <a:pt x="0" y="4543933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538" y="487171"/>
            <a:ext cx="8368030" cy="1891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65045">
              <a:lnSpc>
                <a:spcPct val="136000"/>
              </a:lnSpc>
              <a:spcBef>
                <a:spcPts val="100"/>
              </a:spcBef>
            </a:pP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plot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shows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that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0" dirty="0">
                <a:solidFill>
                  <a:srgbClr val="124F5C"/>
                </a:solidFill>
                <a:latin typeface="Tahoma"/>
                <a:cs typeface="Tahoma"/>
              </a:rPr>
              <a:t>number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customers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who</a:t>
            </a:r>
            <a:r>
              <a:rPr sz="1500" b="1" spc="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5" dirty="0">
                <a:solidFill>
                  <a:srgbClr val="124F5C"/>
                </a:solidFill>
                <a:latin typeface="Tahoma"/>
                <a:cs typeface="Tahoma"/>
              </a:rPr>
              <a:t>damaged </a:t>
            </a:r>
            <a:r>
              <a:rPr sz="1500" b="1" spc="-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their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vehicles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ones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who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didn't</a:t>
            </a:r>
            <a:r>
              <a:rPr sz="15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almost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equal.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36100"/>
              </a:lnSpc>
              <a:spcBef>
                <a:spcPts val="5"/>
              </a:spcBef>
            </a:pPr>
            <a:r>
              <a:rPr sz="1500" b="1" spc="-114" dirty="0">
                <a:solidFill>
                  <a:srgbClr val="124F5C"/>
                </a:solidFill>
                <a:latin typeface="Tahoma"/>
                <a:cs typeface="Tahoma"/>
              </a:rPr>
              <a:t>If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we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observe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500" b="1" spc="70" dirty="0">
                <a:solidFill>
                  <a:srgbClr val="124F5C"/>
                </a:solidFill>
                <a:latin typeface="Tahoma"/>
                <a:cs typeface="Tahoma"/>
              </a:rPr>
              <a:t>number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of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customers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who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are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interested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in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insurance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policy, </a:t>
            </a:r>
            <a:r>
              <a:rPr sz="1500" b="1" spc="-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124F5C"/>
                </a:solidFill>
                <a:latin typeface="Tahoma"/>
                <a:cs typeface="Tahoma"/>
              </a:rPr>
              <a:t>then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0" dirty="0">
                <a:solidFill>
                  <a:srgbClr val="124F5C"/>
                </a:solidFill>
                <a:latin typeface="Tahoma"/>
                <a:cs typeface="Tahoma"/>
              </a:rPr>
              <a:t>maximum</a:t>
            </a:r>
            <a:r>
              <a:rPr sz="15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0" dirty="0">
                <a:solidFill>
                  <a:srgbClr val="124F5C"/>
                </a:solidFill>
                <a:latin typeface="Tahoma"/>
                <a:cs typeface="Tahoma"/>
              </a:rPr>
              <a:t>number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0" dirty="0">
                <a:solidFill>
                  <a:srgbClr val="124F5C"/>
                </a:solidFill>
                <a:latin typeface="Tahoma"/>
                <a:cs typeface="Tahoma"/>
              </a:rPr>
              <a:t>them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those</a:t>
            </a:r>
            <a:r>
              <a:rPr sz="15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who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had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vehicle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5" dirty="0">
                <a:solidFill>
                  <a:srgbClr val="124F5C"/>
                </a:solidFill>
                <a:latin typeface="Tahoma"/>
                <a:cs typeface="Tahoma"/>
              </a:rPr>
              <a:t>damage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5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500" b="1" spc="-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124F5C"/>
                </a:solidFill>
                <a:latin typeface="Tahoma"/>
                <a:cs typeface="Tahoma"/>
              </a:rPr>
              <a:t>past.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0850" y="2183117"/>
            <a:ext cx="8337550" cy="2607310"/>
            <a:chOff x="450850" y="2183117"/>
            <a:chExt cx="8337550" cy="2607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291" y="2451815"/>
              <a:ext cx="3965470" cy="22907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5612" y="2402509"/>
              <a:ext cx="4058920" cy="2383155"/>
            </a:xfrm>
            <a:custGeom>
              <a:avLst/>
              <a:gdLst/>
              <a:ahLst/>
              <a:cxnLst/>
              <a:rect l="l" t="t" r="r" b="b"/>
              <a:pathLst>
                <a:path w="4058920" h="2383154">
                  <a:moveTo>
                    <a:pt x="0" y="2383028"/>
                  </a:moveTo>
                  <a:lnTo>
                    <a:pt x="4058412" y="2383028"/>
                  </a:lnTo>
                  <a:lnTo>
                    <a:pt x="4058412" y="0"/>
                  </a:lnTo>
                  <a:lnTo>
                    <a:pt x="0" y="0"/>
                  </a:lnTo>
                  <a:lnTo>
                    <a:pt x="0" y="2383028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2261" y="2238624"/>
              <a:ext cx="3947210" cy="25027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35195" y="2187879"/>
              <a:ext cx="4048760" cy="2597785"/>
            </a:xfrm>
            <a:custGeom>
              <a:avLst/>
              <a:gdLst/>
              <a:ahLst/>
              <a:cxnLst/>
              <a:rect l="l" t="t" r="r" b="b"/>
              <a:pathLst>
                <a:path w="4048759" h="2597785">
                  <a:moveTo>
                    <a:pt x="0" y="2597658"/>
                  </a:moveTo>
                  <a:lnTo>
                    <a:pt x="4048379" y="2597658"/>
                  </a:lnTo>
                  <a:lnTo>
                    <a:pt x="4048379" y="0"/>
                  </a:lnTo>
                  <a:lnTo>
                    <a:pt x="0" y="0"/>
                  </a:lnTo>
                  <a:lnTo>
                    <a:pt x="0" y="2597658"/>
                  </a:lnTo>
                  <a:close/>
                </a:path>
              </a:pathLst>
            </a:custGeom>
            <a:ln w="9524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6" y="494563"/>
            <a:ext cx="8521065" cy="4320540"/>
          </a:xfrm>
          <a:custGeom>
            <a:avLst/>
            <a:gdLst/>
            <a:ahLst/>
            <a:cxnLst/>
            <a:rect l="l" t="t" r="r" b="b"/>
            <a:pathLst>
              <a:path w="8521065" h="4320540">
                <a:moveTo>
                  <a:pt x="0" y="4320032"/>
                </a:moveTo>
                <a:lnTo>
                  <a:pt x="8520557" y="4320032"/>
                </a:lnTo>
                <a:lnTo>
                  <a:pt x="8520557" y="0"/>
                </a:lnTo>
                <a:lnTo>
                  <a:pt x="0" y="0"/>
                </a:lnTo>
                <a:lnTo>
                  <a:pt x="0" y="4320032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4850" y="544448"/>
            <a:ext cx="5762625" cy="81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5"/>
              </a:spcBef>
            </a:pPr>
            <a:r>
              <a:rPr sz="1500" b="1" spc="-105" dirty="0">
                <a:solidFill>
                  <a:srgbClr val="124F5C"/>
                </a:solidFill>
                <a:latin typeface="Tahoma"/>
                <a:cs typeface="Tahoma"/>
              </a:rPr>
              <a:t>It</a:t>
            </a:r>
            <a:r>
              <a:rPr sz="15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10" dirty="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r>
              <a:rPr sz="1500" b="1" spc="65" dirty="0">
                <a:solidFill>
                  <a:srgbClr val="124F5C"/>
                </a:solidFill>
                <a:latin typeface="Tahoma"/>
                <a:cs typeface="Tahoma"/>
              </a:rPr>
              <a:t>eems</a:t>
            </a:r>
            <a:r>
              <a:rPr sz="15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h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at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h</a:t>
            </a:r>
            <a:r>
              <a:rPr sz="1500" b="1" spc="55" dirty="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0" dirty="0">
                <a:solidFill>
                  <a:srgbClr val="124F5C"/>
                </a:solidFill>
                <a:latin typeface="Tahoma"/>
                <a:cs typeface="Tahoma"/>
              </a:rPr>
              <a:t>number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90" dirty="0">
                <a:solidFill>
                  <a:srgbClr val="124F5C"/>
                </a:solidFill>
                <a:latin typeface="Tahoma"/>
                <a:cs typeface="Tahoma"/>
              </a:rPr>
              <a:t>d</a:t>
            </a:r>
            <a:r>
              <a:rPr sz="1500" b="1" spc="25" dirty="0">
                <a:solidFill>
                  <a:srgbClr val="124F5C"/>
                </a:solidFill>
                <a:latin typeface="Tahoma"/>
                <a:cs typeface="Tahoma"/>
              </a:rPr>
              <a:t>ays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h</a:t>
            </a:r>
            <a:r>
              <a:rPr sz="1500" b="1" spc="55" dirty="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sz="15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124F5C"/>
                </a:solidFill>
                <a:latin typeface="Tahoma"/>
                <a:cs typeface="Tahoma"/>
              </a:rPr>
              <a:t>cus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t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omer</a:t>
            </a:r>
            <a:r>
              <a:rPr sz="1500" b="1" spc="10" dirty="0">
                <a:solidFill>
                  <a:srgbClr val="124F5C"/>
                </a:solidFill>
                <a:latin typeface="Tahoma"/>
                <a:cs typeface="Tahoma"/>
              </a:rPr>
              <a:t> is 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associated</a:t>
            </a:r>
            <a:r>
              <a:rPr sz="15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40" dirty="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70" dirty="0">
                <a:solidFill>
                  <a:srgbClr val="124F5C"/>
                </a:solidFill>
                <a:latin typeface="Tahoma"/>
                <a:cs typeface="Tahoma"/>
              </a:rPr>
              <a:t>company</a:t>
            </a:r>
            <a:r>
              <a:rPr sz="15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124F5C"/>
                </a:solidFill>
                <a:latin typeface="Tahoma"/>
                <a:cs typeface="Tahoma"/>
              </a:rPr>
              <a:t>does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not</a:t>
            </a:r>
            <a:r>
              <a:rPr sz="15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5" dirty="0">
                <a:solidFill>
                  <a:srgbClr val="124F5C"/>
                </a:solidFill>
                <a:latin typeface="Tahoma"/>
                <a:cs typeface="Tahoma"/>
              </a:rPr>
              <a:t>affect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5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65" dirty="0">
                <a:solidFill>
                  <a:srgbClr val="124F5C"/>
                </a:solidFill>
                <a:latin typeface="Tahoma"/>
                <a:cs typeface="Tahoma"/>
              </a:rPr>
              <a:t>amount </a:t>
            </a:r>
            <a:r>
              <a:rPr sz="1500" b="1" spc="-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5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60" dirty="0">
                <a:solidFill>
                  <a:srgbClr val="124F5C"/>
                </a:solidFill>
                <a:latin typeface="Tahoma"/>
                <a:cs typeface="Tahoma"/>
              </a:rPr>
              <a:t>Annual</a:t>
            </a:r>
            <a:r>
              <a:rPr sz="15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500" b="1" spc="55" dirty="0">
                <a:solidFill>
                  <a:srgbClr val="124F5C"/>
                </a:solidFill>
                <a:latin typeface="Tahoma"/>
                <a:cs typeface="Tahoma"/>
              </a:rPr>
              <a:t>Premium.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57869" y="1651317"/>
            <a:ext cx="4479290" cy="2800350"/>
            <a:chOff x="2257869" y="1651317"/>
            <a:chExt cx="4479290" cy="2800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6807" y="1711143"/>
              <a:ext cx="4375168" cy="26803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62632" y="1656079"/>
              <a:ext cx="4469765" cy="2790825"/>
            </a:xfrm>
            <a:custGeom>
              <a:avLst/>
              <a:gdLst/>
              <a:ahLst/>
              <a:cxnLst/>
              <a:rect l="l" t="t" r="r" b="b"/>
              <a:pathLst>
                <a:path w="4469765" h="2790825">
                  <a:moveTo>
                    <a:pt x="0" y="2790444"/>
                  </a:moveTo>
                  <a:lnTo>
                    <a:pt x="4469511" y="2790444"/>
                  </a:lnTo>
                  <a:lnTo>
                    <a:pt x="4469511" y="0"/>
                  </a:lnTo>
                  <a:lnTo>
                    <a:pt x="0" y="0"/>
                  </a:lnTo>
                  <a:lnTo>
                    <a:pt x="0" y="2790444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"/>
          <p:cNvSpPr/>
          <p:nvPr/>
        </p:nvSpPr>
        <p:spPr>
          <a:xfrm>
            <a:off x="1589584" y="2324586"/>
            <a:ext cx="1175211" cy="360018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99" y="1"/>
                </a:cubicBezTo>
                <a:lnTo>
                  <a:pt x="1262" y="1"/>
                </a:lnTo>
                <a:cubicBezTo>
                  <a:pt x="585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solidFill>
            <a:schemeClr val="accent1"/>
          </a:solid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"/>
          <p:cNvSpPr/>
          <p:nvPr/>
        </p:nvSpPr>
        <p:spPr>
          <a:xfrm>
            <a:off x="1589585" y="2908269"/>
            <a:ext cx="1175211" cy="713325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85" y="7964"/>
                  <a:pt x="1262" y="7964"/>
                </a:cubicBezTo>
                <a:lnTo>
                  <a:pt x="25899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"/>
          <p:cNvSpPr/>
          <p:nvPr/>
        </p:nvSpPr>
        <p:spPr>
          <a:xfrm>
            <a:off x="1367101" y="2798530"/>
            <a:ext cx="170968" cy="45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1" y="0"/>
                </a:moveTo>
                <a:lnTo>
                  <a:pt x="3948" y="0"/>
                </a:lnTo>
              </a:path>
            </a:pathLst>
          </a:custGeom>
          <a:noFill/>
          <a:ln w="9525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"/>
          <p:cNvSpPr/>
          <p:nvPr/>
        </p:nvSpPr>
        <p:spPr>
          <a:xfrm>
            <a:off x="1538012" y="2743615"/>
            <a:ext cx="104235" cy="108796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9525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"/>
          <p:cNvSpPr/>
          <p:nvPr/>
        </p:nvSpPr>
        <p:spPr>
          <a:xfrm>
            <a:off x="1565336" y="2772135"/>
            <a:ext cx="49584" cy="51754"/>
          </a:xfrm>
          <a:custGeom>
            <a:avLst/>
            <a:gdLst/>
            <a:ahLst/>
            <a:cxnLst/>
            <a:rect l="l" t="t" r="r" b="b"/>
            <a:pathLst>
              <a:path w="1145" h="1145" extrusionOk="0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"/>
          <p:cNvSpPr/>
          <p:nvPr/>
        </p:nvSpPr>
        <p:spPr>
          <a:xfrm>
            <a:off x="2987095" y="2324586"/>
            <a:ext cx="1175211" cy="360018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900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"/>
          <p:cNvSpPr/>
          <p:nvPr/>
        </p:nvSpPr>
        <p:spPr>
          <a:xfrm>
            <a:off x="2987095" y="2908269"/>
            <a:ext cx="1175211" cy="713325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900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"/>
          <p:cNvSpPr/>
          <p:nvPr/>
        </p:nvSpPr>
        <p:spPr>
          <a:xfrm>
            <a:off x="2764656" y="2798530"/>
            <a:ext cx="170925" cy="45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9525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"/>
          <p:cNvSpPr/>
          <p:nvPr/>
        </p:nvSpPr>
        <p:spPr>
          <a:xfrm>
            <a:off x="2935523" y="2743615"/>
            <a:ext cx="104235" cy="108796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9525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"/>
          <p:cNvSpPr/>
          <p:nvPr/>
        </p:nvSpPr>
        <p:spPr>
          <a:xfrm>
            <a:off x="2962846" y="2772135"/>
            <a:ext cx="49584" cy="51754"/>
          </a:xfrm>
          <a:custGeom>
            <a:avLst/>
            <a:gdLst/>
            <a:ahLst/>
            <a:cxnLst/>
            <a:rect l="l" t="t" r="r" b="b"/>
            <a:pathLst>
              <a:path w="1145" h="1145" extrusionOk="0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"/>
          <p:cNvSpPr/>
          <p:nvPr/>
        </p:nvSpPr>
        <p:spPr>
          <a:xfrm>
            <a:off x="4384606" y="2324586"/>
            <a:ext cx="1175211" cy="360018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76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"/>
          <p:cNvSpPr/>
          <p:nvPr/>
        </p:nvSpPr>
        <p:spPr>
          <a:xfrm>
            <a:off x="4384604" y="2908269"/>
            <a:ext cx="1175211" cy="713325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876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"/>
          <p:cNvSpPr/>
          <p:nvPr/>
        </p:nvSpPr>
        <p:spPr>
          <a:xfrm>
            <a:off x="4162167" y="2798530"/>
            <a:ext cx="170925" cy="45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9525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"/>
          <p:cNvSpPr/>
          <p:nvPr/>
        </p:nvSpPr>
        <p:spPr>
          <a:xfrm>
            <a:off x="4333034" y="2743615"/>
            <a:ext cx="104235" cy="108796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9525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"/>
          <p:cNvSpPr/>
          <p:nvPr/>
        </p:nvSpPr>
        <p:spPr>
          <a:xfrm>
            <a:off x="4359361" y="2772135"/>
            <a:ext cx="50580" cy="51754"/>
          </a:xfrm>
          <a:custGeom>
            <a:avLst/>
            <a:gdLst/>
            <a:ahLst/>
            <a:cxnLst/>
            <a:rect l="l" t="t" r="r" b="b"/>
            <a:pathLst>
              <a:path w="1168" h="1145" extrusionOk="0">
                <a:moveTo>
                  <a:pt x="584" y="0"/>
                </a:moveTo>
                <a:cubicBezTo>
                  <a:pt x="280" y="0"/>
                  <a:pt x="0" y="257"/>
                  <a:pt x="0" y="584"/>
                </a:cubicBezTo>
                <a:cubicBezTo>
                  <a:pt x="0" y="888"/>
                  <a:pt x="280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"/>
          <p:cNvSpPr/>
          <p:nvPr/>
        </p:nvSpPr>
        <p:spPr>
          <a:xfrm>
            <a:off x="5782160" y="2324586"/>
            <a:ext cx="1175168" cy="360018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"/>
          <p:cNvSpPr/>
          <p:nvPr/>
        </p:nvSpPr>
        <p:spPr>
          <a:xfrm>
            <a:off x="5782156" y="2908269"/>
            <a:ext cx="1175168" cy="713325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"/>
          <p:cNvSpPr/>
          <p:nvPr/>
        </p:nvSpPr>
        <p:spPr>
          <a:xfrm>
            <a:off x="5559678" y="2798530"/>
            <a:ext cx="170968" cy="45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9525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"/>
          <p:cNvSpPr/>
          <p:nvPr/>
        </p:nvSpPr>
        <p:spPr>
          <a:xfrm>
            <a:off x="5730588" y="2743615"/>
            <a:ext cx="104192" cy="108796"/>
          </a:xfrm>
          <a:custGeom>
            <a:avLst/>
            <a:gdLst/>
            <a:ahLst/>
            <a:cxnLst/>
            <a:rect l="l" t="t" r="r" b="b"/>
            <a:pathLst>
              <a:path w="2406" h="2407" fill="none" extrusionOk="0">
                <a:moveTo>
                  <a:pt x="2406" y="1215"/>
                </a:moveTo>
                <a:cubicBezTo>
                  <a:pt x="2406" y="1869"/>
                  <a:pt x="1868" y="2406"/>
                  <a:pt x="1191" y="2406"/>
                </a:cubicBezTo>
                <a:cubicBezTo>
                  <a:pt x="537" y="2406"/>
                  <a:pt x="0" y="1869"/>
                  <a:pt x="0" y="1215"/>
                </a:cubicBezTo>
                <a:cubicBezTo>
                  <a:pt x="0" y="538"/>
                  <a:pt x="537" y="1"/>
                  <a:pt x="1191" y="1"/>
                </a:cubicBezTo>
                <a:cubicBezTo>
                  <a:pt x="1868" y="1"/>
                  <a:pt x="2406" y="538"/>
                  <a:pt x="2406" y="1215"/>
                </a:cubicBezTo>
                <a:close/>
              </a:path>
            </a:pathLst>
          </a:custGeom>
          <a:noFill/>
          <a:ln w="9525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"/>
          <p:cNvSpPr/>
          <p:nvPr/>
        </p:nvSpPr>
        <p:spPr>
          <a:xfrm>
            <a:off x="5756872" y="2772135"/>
            <a:ext cx="50580" cy="51754"/>
          </a:xfrm>
          <a:custGeom>
            <a:avLst/>
            <a:gdLst/>
            <a:ahLst/>
            <a:cxnLst/>
            <a:rect l="l" t="t" r="r" b="b"/>
            <a:pathLst>
              <a:path w="1168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81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"/>
          <p:cNvSpPr/>
          <p:nvPr/>
        </p:nvSpPr>
        <p:spPr>
          <a:xfrm>
            <a:off x="7179671" y="2324586"/>
            <a:ext cx="1175168" cy="360018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noFill/>
          <a:ln w="952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"/>
          <p:cNvSpPr/>
          <p:nvPr/>
        </p:nvSpPr>
        <p:spPr>
          <a:xfrm>
            <a:off x="7179665" y="2908269"/>
            <a:ext cx="1175168" cy="713325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952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"/>
          <p:cNvSpPr/>
          <p:nvPr/>
        </p:nvSpPr>
        <p:spPr>
          <a:xfrm>
            <a:off x="6957189" y="2798530"/>
            <a:ext cx="170968" cy="45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1" y="0"/>
                </a:moveTo>
                <a:lnTo>
                  <a:pt x="3947" y="0"/>
                </a:lnTo>
              </a:path>
            </a:pathLst>
          </a:custGeom>
          <a:noFill/>
          <a:ln w="9525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"/>
          <p:cNvSpPr/>
          <p:nvPr/>
        </p:nvSpPr>
        <p:spPr>
          <a:xfrm>
            <a:off x="7127060" y="2743615"/>
            <a:ext cx="104235" cy="108796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215" y="2406"/>
                </a:cubicBezTo>
                <a:cubicBezTo>
                  <a:pt x="561" y="2406"/>
                  <a:pt x="1" y="1869"/>
                  <a:pt x="1" y="1215"/>
                </a:cubicBezTo>
                <a:cubicBezTo>
                  <a:pt x="1" y="538"/>
                  <a:pt x="561" y="1"/>
                  <a:pt x="1215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9525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"/>
          <p:cNvSpPr/>
          <p:nvPr/>
        </p:nvSpPr>
        <p:spPr>
          <a:xfrm>
            <a:off x="7154383" y="2772135"/>
            <a:ext cx="50624" cy="51754"/>
          </a:xfrm>
          <a:custGeom>
            <a:avLst/>
            <a:gdLst/>
            <a:ahLst/>
            <a:cxnLst/>
            <a:rect l="l" t="t" r="r" b="b"/>
            <a:pathLst>
              <a:path w="1169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"/>
          <p:cNvSpPr txBox="1"/>
          <p:nvPr/>
        </p:nvSpPr>
        <p:spPr>
          <a:xfrm>
            <a:off x="1589625" y="2324576"/>
            <a:ext cx="11751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232A33"/>
                </a:solidFill>
                <a:latin typeface="Montserrat"/>
                <a:ea typeface="Montserrat"/>
                <a:cs typeface="Montserrat"/>
                <a:sym typeface="Montserrat"/>
              </a:rPr>
              <a:t>Business Domain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"/>
          <p:cNvSpPr txBox="1"/>
          <p:nvPr/>
        </p:nvSpPr>
        <p:spPr>
          <a:xfrm>
            <a:off x="4384625" y="2324050"/>
            <a:ext cx="11751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232A33"/>
                </a:solidFill>
                <a:latin typeface="Montserrat"/>
                <a:ea typeface="Montserrat"/>
                <a:cs typeface="Montserrat"/>
                <a:sym typeface="Montserrat"/>
              </a:rPr>
              <a:t> Exploratory Data        Analysis  (EDA)</a:t>
            </a:r>
            <a:endParaRPr sz="12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3"/>
          <p:cNvSpPr txBox="1"/>
          <p:nvPr/>
        </p:nvSpPr>
        <p:spPr>
          <a:xfrm>
            <a:off x="5756350" y="2324575"/>
            <a:ext cx="11751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Model Selection &amp; Model Evaluation</a:t>
            </a:r>
            <a:endParaRPr sz="1200" b="0" i="0" u="none" strike="noStrike" cap="none">
              <a:solidFill>
                <a:srgbClr val="232A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"/>
          <p:cNvSpPr txBox="1"/>
          <p:nvPr/>
        </p:nvSpPr>
        <p:spPr>
          <a:xfrm>
            <a:off x="7179675" y="2324001"/>
            <a:ext cx="11751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232A33"/>
                </a:solidFill>
                <a:latin typeface="Montserrat"/>
                <a:ea typeface="Montserrat"/>
                <a:cs typeface="Montserrat"/>
                <a:sym typeface="Montserrat"/>
              </a:rPr>
              <a:t>Business Solution </a:t>
            </a:r>
            <a:endParaRPr sz="1200" b="1" i="0" u="none" strike="noStrike" cap="none" dirty="0">
              <a:solidFill>
                <a:srgbClr val="232A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"/>
          <p:cNvSpPr/>
          <p:nvPr/>
        </p:nvSpPr>
        <p:spPr>
          <a:xfrm>
            <a:off x="1589738" y="1794475"/>
            <a:ext cx="1175100" cy="360000"/>
          </a:xfrm>
          <a:prstGeom prst="roundRect">
            <a:avLst>
              <a:gd name="adj" fmla="val 11918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1</a:t>
            </a:r>
            <a:endParaRPr sz="12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0" name="Google Shape;470;p3"/>
          <p:cNvSpPr/>
          <p:nvPr/>
        </p:nvSpPr>
        <p:spPr>
          <a:xfrm>
            <a:off x="2987110" y="1794475"/>
            <a:ext cx="1175100" cy="360000"/>
          </a:xfrm>
          <a:prstGeom prst="roundRect">
            <a:avLst>
              <a:gd name="adj" fmla="val 11918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2</a:t>
            </a:r>
            <a:endParaRPr sz="12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1" name="Google Shape;471;p3"/>
          <p:cNvSpPr/>
          <p:nvPr/>
        </p:nvSpPr>
        <p:spPr>
          <a:xfrm>
            <a:off x="4384482" y="1794475"/>
            <a:ext cx="1175100" cy="360000"/>
          </a:xfrm>
          <a:prstGeom prst="roundRect">
            <a:avLst>
              <a:gd name="adj" fmla="val 11918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3</a:t>
            </a:r>
            <a:endParaRPr sz="12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2" name="Google Shape;472;p3"/>
          <p:cNvSpPr/>
          <p:nvPr/>
        </p:nvSpPr>
        <p:spPr>
          <a:xfrm>
            <a:off x="5754821" y="1794475"/>
            <a:ext cx="1175100" cy="360000"/>
          </a:xfrm>
          <a:prstGeom prst="roundRect">
            <a:avLst>
              <a:gd name="adj" fmla="val 11918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4</a:t>
            </a:r>
            <a:endParaRPr sz="12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3" name="Google Shape;473;p3"/>
          <p:cNvSpPr/>
          <p:nvPr/>
        </p:nvSpPr>
        <p:spPr>
          <a:xfrm>
            <a:off x="7179226" y="1794475"/>
            <a:ext cx="1175100" cy="360000"/>
          </a:xfrm>
          <a:prstGeom prst="roundRect">
            <a:avLst>
              <a:gd name="adj" fmla="val 11918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PHASE 5</a:t>
            </a:r>
            <a:endParaRPr sz="1200" b="1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4" name="Google Shape;474;p3"/>
          <p:cNvSpPr/>
          <p:nvPr/>
        </p:nvSpPr>
        <p:spPr>
          <a:xfrm>
            <a:off x="901700" y="2217467"/>
            <a:ext cx="465554" cy="1161551"/>
          </a:xfrm>
          <a:custGeom>
            <a:avLst/>
            <a:gdLst/>
            <a:ahLst/>
            <a:cxnLst/>
            <a:rect l="l" t="t" r="r" b="b"/>
            <a:pathLst>
              <a:path w="8735" h="20879" extrusionOk="0">
                <a:moveTo>
                  <a:pt x="1355" y="0"/>
                </a:moveTo>
                <a:cubicBezTo>
                  <a:pt x="608" y="0"/>
                  <a:pt x="1" y="608"/>
                  <a:pt x="1" y="1331"/>
                </a:cubicBezTo>
                <a:lnTo>
                  <a:pt x="1" y="19524"/>
                </a:lnTo>
                <a:cubicBezTo>
                  <a:pt x="1" y="20271"/>
                  <a:pt x="608" y="20878"/>
                  <a:pt x="1355" y="20878"/>
                </a:cubicBezTo>
                <a:lnTo>
                  <a:pt x="5699" y="20878"/>
                </a:lnTo>
                <a:cubicBezTo>
                  <a:pt x="6446" y="20878"/>
                  <a:pt x="7030" y="20271"/>
                  <a:pt x="7030" y="19524"/>
                </a:cubicBezTo>
                <a:lnTo>
                  <a:pt x="7030" y="12144"/>
                </a:lnTo>
                <a:lnTo>
                  <a:pt x="8735" y="10439"/>
                </a:lnTo>
                <a:lnTo>
                  <a:pt x="7054" y="8734"/>
                </a:lnTo>
                <a:lnTo>
                  <a:pt x="7054" y="1331"/>
                </a:lnTo>
                <a:cubicBezTo>
                  <a:pt x="7054" y="608"/>
                  <a:pt x="6446" y="0"/>
                  <a:pt x="5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"/>
          <p:cNvSpPr txBox="1"/>
          <p:nvPr/>
        </p:nvSpPr>
        <p:spPr>
          <a:xfrm rot="-5400000">
            <a:off x="505869" y="2729221"/>
            <a:ext cx="1150500" cy="1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Flow</a:t>
            </a:r>
            <a:endParaRPr sz="1200" b="1" i="0" u="none" strike="noStrike" cap="none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6" name="Google Shape;476;p3"/>
          <p:cNvSpPr txBox="1"/>
          <p:nvPr/>
        </p:nvSpPr>
        <p:spPr>
          <a:xfrm>
            <a:off x="3085150" y="2324575"/>
            <a:ext cx="11526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232A33"/>
                </a:solidFill>
                <a:latin typeface="Montserrat"/>
                <a:ea typeface="Montserrat"/>
                <a:cs typeface="Montserrat"/>
                <a:sym typeface="Montserrat"/>
              </a:rPr>
              <a:t>Data  Processing</a:t>
            </a:r>
            <a:endParaRPr sz="1200" b="1" i="0" u="none" strike="noStrike" cap="none">
              <a:solidFill>
                <a:srgbClr val="232A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232A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27A78652-AB81-C0D8-2685-B8CFC979EF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86202"/>
            <a:ext cx="8521065" cy="538608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91440" rtl="0">
              <a:spcBef>
                <a:spcPts val="439"/>
              </a:spcBef>
            </a:pPr>
            <a:r>
              <a:rPr lang="en-IN" sz="2800" spc="170" dirty="0">
                <a:sym typeface="Frank Ruhl Libre Black"/>
              </a:rPr>
              <a:t>Data Methodology </a:t>
            </a:r>
            <a:r>
              <a:rPr sz="2800" spc="-285" dirty="0"/>
              <a:t>: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6" y="494563"/>
            <a:ext cx="8521065" cy="4320540"/>
          </a:xfrm>
          <a:custGeom>
            <a:avLst/>
            <a:gdLst/>
            <a:ahLst/>
            <a:cxnLst/>
            <a:rect l="l" t="t" r="r" b="b"/>
            <a:pathLst>
              <a:path w="8521065" h="4320540">
                <a:moveTo>
                  <a:pt x="0" y="4320032"/>
                </a:moveTo>
                <a:lnTo>
                  <a:pt x="8520557" y="4320032"/>
                </a:lnTo>
                <a:lnTo>
                  <a:pt x="8520557" y="0"/>
                </a:lnTo>
                <a:lnTo>
                  <a:pt x="0" y="0"/>
                </a:lnTo>
                <a:lnTo>
                  <a:pt x="0" y="4320032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Google Shape;609;p15">
            <a:extLst>
              <a:ext uri="{FF2B5EF4-FFF2-40B4-BE49-F238E27FC236}">
                <a16:creationId xmlns:a16="http://schemas.microsoft.com/office/drawing/2014/main" id="{801F882F-D171-A890-02D4-1449460FCCDE}"/>
              </a:ext>
            </a:extLst>
          </p:cNvPr>
          <p:cNvSpPr txBox="1">
            <a:spLocks/>
          </p:cNvSpPr>
          <p:nvPr/>
        </p:nvSpPr>
        <p:spPr>
          <a:xfrm>
            <a:off x="76200" y="1017854"/>
            <a:ext cx="7924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>
              <a:buSzPts val="3200"/>
            </a:pPr>
            <a:endParaRPr lang="en-US" sz="3200" b="1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Google Shape;610;p15">
            <a:extLst>
              <a:ext uri="{FF2B5EF4-FFF2-40B4-BE49-F238E27FC236}">
                <a16:creationId xmlns:a16="http://schemas.microsoft.com/office/drawing/2014/main" id="{052C0EE8-8FF0-08FA-B44F-49241839DC8D}"/>
              </a:ext>
            </a:extLst>
          </p:cNvPr>
          <p:cNvSpPr txBox="1"/>
          <p:nvPr/>
        </p:nvSpPr>
        <p:spPr>
          <a:xfrm>
            <a:off x="3072225" y="1277585"/>
            <a:ext cx="5166900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1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proportion of customer not responding</a:t>
            </a:r>
            <a:r>
              <a:rPr lang="en" sz="13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at </a:t>
            </a:r>
            <a:r>
              <a:rPr lang="en" sz="1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87.7%</a:t>
            </a:r>
            <a:r>
              <a:rPr lang="en" sz="13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It shows that, customers are not interested about the idea of having vehicle insurance.</a:t>
            </a:r>
            <a:endParaRPr sz="1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Majority </a:t>
            </a: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customers </a:t>
            </a: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 interested in subscribing vehicle insurance at </a:t>
            </a:r>
            <a:r>
              <a:rPr lang="en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region 28 </a:t>
            </a:r>
            <a:r>
              <a:rPr lang="en" sz="13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 </a:t>
            </a: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between </a:t>
            </a: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30 - 57 years</a:t>
            </a: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old.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IN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Region 28 </a:t>
            </a:r>
            <a:r>
              <a:rPr lang="en" sz="13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 </a:t>
            </a: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largest contributor</a:t>
            </a: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people </a:t>
            </a: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insurance</a:t>
            </a: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also have </a:t>
            </a: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largest positive respond</a:t>
            </a: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than other regions, </a:t>
            </a: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 </a:t>
            </a:r>
            <a:r>
              <a:rPr lang="en" sz="13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have </a:t>
            </a:r>
            <a:r>
              <a:rPr lang="en" sz="13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largest road accident</a:t>
            </a: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than other regions.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3C3BC56-EB3E-2979-BF46-36B4DE496B16}"/>
              </a:ext>
            </a:extLst>
          </p:cNvPr>
          <p:cNvSpPr txBox="1">
            <a:spLocks/>
          </p:cNvSpPr>
          <p:nvPr/>
        </p:nvSpPr>
        <p:spPr>
          <a:xfrm>
            <a:off x="311696" y="445084"/>
            <a:ext cx="8521065" cy="505908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742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>
              <a:buSzPts val="3200"/>
            </a:pPr>
            <a:r>
              <a:rPr lang="en-US" sz="2800" b="1" kern="0" dirty="0">
                <a:solidFill>
                  <a:srgbClr val="FF0000"/>
                </a:solidFill>
                <a:latin typeface="+mn-lt"/>
              </a:rPr>
              <a:t>Interpretation and Insight From EDA :</a:t>
            </a:r>
          </a:p>
        </p:txBody>
      </p:sp>
      <p:pic>
        <p:nvPicPr>
          <p:cNvPr id="11" name="Google Shape;612;p15">
            <a:extLst>
              <a:ext uri="{FF2B5EF4-FFF2-40B4-BE49-F238E27FC236}">
                <a16:creationId xmlns:a16="http://schemas.microsoft.com/office/drawing/2014/main" id="{59F2E5C0-571B-5BD7-DEDA-C204F1F680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5234" y="1508573"/>
            <a:ext cx="2511751" cy="2401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40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6" y="445084"/>
            <a:ext cx="8521065" cy="572770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85"/>
              </a:spcBef>
            </a:pPr>
            <a:r>
              <a:rPr sz="2800" spc="80" dirty="0"/>
              <a:t>Feature</a:t>
            </a:r>
            <a:r>
              <a:rPr sz="2800" spc="-40" dirty="0"/>
              <a:t> </a:t>
            </a:r>
            <a:r>
              <a:rPr sz="2800" spc="100" dirty="0"/>
              <a:t>Engineering</a:t>
            </a:r>
            <a:r>
              <a:rPr sz="2800" spc="-20" dirty="0"/>
              <a:t> </a:t>
            </a:r>
            <a:r>
              <a:rPr sz="2800" spc="-285" dirty="0"/>
              <a:t>: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11696" y="1152537"/>
            <a:ext cx="8521065" cy="3699510"/>
          </a:xfrm>
          <a:custGeom>
            <a:avLst/>
            <a:gdLst/>
            <a:ahLst/>
            <a:cxnLst/>
            <a:rect l="l" t="t" r="r" b="b"/>
            <a:pathLst>
              <a:path w="8521065" h="3699510">
                <a:moveTo>
                  <a:pt x="0" y="3699383"/>
                </a:moveTo>
                <a:lnTo>
                  <a:pt x="8520557" y="3699383"/>
                </a:lnTo>
                <a:lnTo>
                  <a:pt x="8520557" y="0"/>
                </a:lnTo>
                <a:lnTo>
                  <a:pt x="0" y="0"/>
                </a:lnTo>
                <a:lnTo>
                  <a:pt x="0" y="3699383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850" y="1187678"/>
            <a:ext cx="8079740" cy="354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26564" indent="-354965">
              <a:lnSpc>
                <a:spcPct val="150100"/>
              </a:lnSpc>
              <a:spcBef>
                <a:spcPts val="100"/>
              </a:spcBef>
              <a:buSzPct val="128571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binary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features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imes New Roman"/>
                <a:cs typeface="Times New Roman"/>
              </a:rPr>
              <a:t>‘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Gender</a:t>
            </a:r>
            <a:r>
              <a:rPr sz="1400" b="1" spc="35" dirty="0">
                <a:solidFill>
                  <a:srgbClr val="124F5C"/>
                </a:solidFill>
                <a:latin typeface="Times New Roman"/>
                <a:cs typeface="Times New Roman"/>
              </a:rPr>
              <a:t>’</a:t>
            </a:r>
            <a:r>
              <a:rPr sz="1400" b="1" spc="3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imes New Roman"/>
                <a:cs typeface="Times New Roman"/>
              </a:rPr>
              <a:t>‘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Vehicle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Damage</a:t>
            </a:r>
            <a:r>
              <a:rPr sz="1400" b="1" spc="60" dirty="0">
                <a:solidFill>
                  <a:srgbClr val="124F5C"/>
                </a:solidFill>
                <a:latin typeface="Times New Roman"/>
                <a:cs typeface="Times New Roman"/>
              </a:rPr>
              <a:t>’</a:t>
            </a:r>
            <a:r>
              <a:rPr sz="1400" b="1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encoded </a:t>
            </a:r>
            <a:r>
              <a:rPr sz="1400" b="1" spc="-3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form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0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345" dirty="0">
                <a:solidFill>
                  <a:srgbClr val="124F5C"/>
                </a:solidFill>
                <a:latin typeface="Tahoma"/>
                <a:cs typeface="Tahoma"/>
              </a:rPr>
              <a:t>1</a:t>
            </a:r>
            <a:r>
              <a:rPr sz="1400" b="1" spc="-3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lang="en-IN" sz="1400" b="1" spc="-335" dirty="0">
                <a:solidFill>
                  <a:srgbClr val="124F5C"/>
                </a:solidFill>
                <a:latin typeface="Tahoma"/>
                <a:cs typeface="Tahoma"/>
              </a:rPr>
              <a:t>        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response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No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Yes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respectively.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Microsoft Sans Serif"/>
              <a:buChar char="●"/>
            </a:pPr>
            <a:endParaRPr sz="17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305"/>
              </a:spcBef>
              <a:buSzPct val="128571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b="1" spc="75" dirty="0">
                <a:solidFill>
                  <a:srgbClr val="124F5C"/>
                </a:solidFill>
                <a:latin typeface="Tahoma"/>
                <a:cs typeface="Tahoma"/>
              </a:rPr>
              <a:t>One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Hot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Encoding</a:t>
            </a:r>
            <a:r>
              <a:rPr sz="14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is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performed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imes New Roman"/>
                <a:cs typeface="Times New Roman"/>
              </a:rPr>
              <a:t>‘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Vehicle_Age</a:t>
            </a:r>
            <a:r>
              <a:rPr sz="1400" b="1" spc="35" dirty="0">
                <a:solidFill>
                  <a:srgbClr val="124F5C"/>
                </a:solidFill>
                <a:latin typeface="Times New Roman"/>
                <a:cs typeface="Times New Roman"/>
              </a:rPr>
              <a:t>’</a:t>
            </a:r>
            <a:r>
              <a:rPr sz="1400" b="1" spc="20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Feature.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Microsoft Sans Serif"/>
              <a:buChar char="●"/>
            </a:pPr>
            <a:endParaRPr sz="2050" dirty="0">
              <a:latin typeface="Tahoma"/>
              <a:cs typeface="Tahoma"/>
            </a:endParaRPr>
          </a:p>
          <a:p>
            <a:pPr marL="354965" marR="1648460" indent="-354965">
              <a:lnSpc>
                <a:spcPct val="150000"/>
              </a:lnSpc>
              <a:buSzPct val="128571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columns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Times New Roman"/>
                <a:cs typeface="Times New Roman"/>
              </a:rPr>
              <a:t>‘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Vehicle_Age_1-2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24F5C"/>
                </a:solidFill>
                <a:latin typeface="Tahoma"/>
                <a:cs typeface="Tahoma"/>
              </a:rPr>
              <a:t>Year</a:t>
            </a:r>
            <a:r>
              <a:rPr sz="1400" b="1" spc="15" dirty="0">
                <a:solidFill>
                  <a:srgbClr val="124F5C"/>
                </a:solidFill>
                <a:latin typeface="Times New Roman"/>
                <a:cs typeface="Times New Roman"/>
              </a:rPr>
              <a:t>’</a:t>
            </a:r>
            <a:r>
              <a:rPr sz="1400" b="1" spc="6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39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Times New Roman"/>
                <a:cs typeface="Times New Roman"/>
              </a:rPr>
              <a:t>‘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Vehicle_Age_&gt;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Tahoma"/>
                <a:cs typeface="Tahoma"/>
              </a:rPr>
              <a:t>2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24F5C"/>
                </a:solidFill>
                <a:latin typeface="Tahoma"/>
                <a:cs typeface="Tahoma"/>
              </a:rPr>
              <a:t>Years</a:t>
            </a:r>
            <a:r>
              <a:rPr sz="1400" b="1" spc="15" dirty="0">
                <a:solidFill>
                  <a:srgbClr val="124F5C"/>
                </a:solidFill>
                <a:latin typeface="Times New Roman"/>
                <a:cs typeface="Times New Roman"/>
              </a:rPr>
              <a:t>’ </a:t>
            </a:r>
            <a:r>
              <a:rPr sz="1400" b="1" spc="-3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been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merged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follows:</a:t>
            </a:r>
            <a:endParaRPr sz="1400" dirty="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x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['Vehicle_Age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305" dirty="0">
                <a:solidFill>
                  <a:srgbClr val="124F5C"/>
                </a:solidFill>
                <a:latin typeface="Tahoma"/>
                <a:cs typeface="Tahoma"/>
              </a:rPr>
              <a:t>&gt;</a:t>
            </a:r>
            <a:r>
              <a:rPr sz="1400" b="1" spc="-1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345" dirty="0">
                <a:solidFill>
                  <a:srgbClr val="124F5C"/>
                </a:solidFill>
                <a:latin typeface="Tahoma"/>
                <a:cs typeface="Tahoma"/>
              </a:rPr>
              <a:t>1</a:t>
            </a:r>
            <a:r>
              <a:rPr sz="1400" b="1" spc="-204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Year']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305" dirty="0">
                <a:solidFill>
                  <a:srgbClr val="124F5C"/>
                </a:solidFill>
                <a:latin typeface="Tahoma"/>
                <a:cs typeface="Tahoma"/>
              </a:rPr>
              <a:t>=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x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['Vehicle_Age_1-2 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Year']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305" dirty="0">
                <a:solidFill>
                  <a:srgbClr val="124F5C"/>
                </a:solidFill>
                <a:latin typeface="Tahoma"/>
                <a:cs typeface="Tahoma"/>
              </a:rPr>
              <a:t>+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x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['Vehicle_Age_&gt;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Tahoma"/>
                <a:cs typeface="Tahoma"/>
              </a:rPr>
              <a:t>2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Years']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ahoma"/>
              <a:cs typeface="Tahoma"/>
            </a:endParaRPr>
          </a:p>
          <a:p>
            <a:pPr marL="354965" marR="5080" indent="-342900">
              <a:lnSpc>
                <a:spcPct val="150000"/>
              </a:lnSpc>
              <a:buSzPct val="128571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multicollinearity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from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features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removed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by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keeping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VIF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value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low </a:t>
            </a:r>
            <a:r>
              <a:rPr sz="1400" b="1" spc="-3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possible.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6" y="445084"/>
            <a:ext cx="8521065" cy="572770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85"/>
              </a:spcBef>
            </a:pPr>
            <a:r>
              <a:rPr sz="2800" spc="80" dirty="0"/>
              <a:t>Feature</a:t>
            </a:r>
            <a:r>
              <a:rPr sz="2800" spc="-40" dirty="0"/>
              <a:t> </a:t>
            </a:r>
            <a:r>
              <a:rPr sz="2800" spc="100" dirty="0"/>
              <a:t>Engineering</a:t>
            </a:r>
            <a:r>
              <a:rPr sz="2800" spc="-20" dirty="0"/>
              <a:t> </a:t>
            </a:r>
            <a:r>
              <a:rPr sz="2800" spc="-285" dirty="0"/>
              <a:t>: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11696" y="1152448"/>
            <a:ext cx="8521065" cy="3416935"/>
          </a:xfrm>
          <a:custGeom>
            <a:avLst/>
            <a:gdLst/>
            <a:ahLst/>
            <a:cxnLst/>
            <a:rect l="l" t="t" r="r" b="b"/>
            <a:pathLst>
              <a:path w="8521065" h="3416935">
                <a:moveTo>
                  <a:pt x="0" y="3416427"/>
                </a:moveTo>
                <a:lnTo>
                  <a:pt x="8520557" y="3416427"/>
                </a:lnTo>
                <a:lnTo>
                  <a:pt x="8520557" y="0"/>
                </a:lnTo>
                <a:lnTo>
                  <a:pt x="0" y="0"/>
                </a:lnTo>
                <a:lnTo>
                  <a:pt x="0" y="3416427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850" y="1187678"/>
            <a:ext cx="6512559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50215" indent="-354965">
              <a:lnSpc>
                <a:spcPct val="150100"/>
              </a:lnSpc>
              <a:spcBef>
                <a:spcPts val="100"/>
              </a:spcBef>
              <a:buSzPct val="128571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has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been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scaled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improve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performance </a:t>
            </a:r>
            <a:r>
              <a:rPr sz="1400" b="1" spc="-3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using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MinMaxScaler.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Microsoft Sans Serif"/>
              <a:buChar char="●"/>
            </a:pPr>
            <a:endParaRPr sz="17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305"/>
              </a:spcBef>
              <a:buSzPct val="128571"/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Some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features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our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dataset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highly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imbalanced,</a:t>
            </a:r>
            <a:endParaRPr sz="1400" dirty="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spcBef>
                <a:spcPts val="844"/>
              </a:spcBef>
            </a:pP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hence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avoid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this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error,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dataset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is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balanced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using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technique</a:t>
            </a:r>
            <a:endParaRPr sz="1400" dirty="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called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SMOTE(Synthetic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Minority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Oversampling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Technique)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43885" y="1026998"/>
            <a:ext cx="3858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30" dirty="0"/>
              <a:t>Machine</a:t>
            </a:r>
            <a:r>
              <a:rPr sz="3200" spc="-110" dirty="0"/>
              <a:t> </a:t>
            </a:r>
            <a:r>
              <a:rPr sz="3200" spc="100" dirty="0"/>
              <a:t>Learning</a:t>
            </a:r>
            <a:endParaRPr sz="3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478799-C011-F63F-11BF-826EC867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09750"/>
            <a:ext cx="4106838" cy="290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BC0F54-C5AF-7B06-0C67-32A9465E8C06}"/>
              </a:ext>
            </a:extLst>
          </p:cNvPr>
          <p:cNvSpPr/>
          <p:nvPr/>
        </p:nvSpPr>
        <p:spPr>
          <a:xfrm>
            <a:off x="304800" y="666750"/>
            <a:ext cx="8610600" cy="4343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6730" y="635584"/>
            <a:ext cx="1870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FF0000"/>
                </a:solidFill>
              </a:rPr>
              <a:t>ML</a:t>
            </a:r>
            <a:r>
              <a:rPr sz="1600" spc="-55" dirty="0">
                <a:solidFill>
                  <a:srgbClr val="FF0000"/>
                </a:solidFill>
              </a:rPr>
              <a:t> </a:t>
            </a:r>
            <a:r>
              <a:rPr sz="1600" spc="55" dirty="0">
                <a:solidFill>
                  <a:srgbClr val="FF0000"/>
                </a:solidFill>
              </a:rPr>
              <a:t>Models</a:t>
            </a:r>
            <a:r>
              <a:rPr sz="1600" spc="-25" dirty="0">
                <a:solidFill>
                  <a:srgbClr val="FF0000"/>
                </a:solidFill>
              </a:rPr>
              <a:t> </a:t>
            </a:r>
            <a:r>
              <a:rPr sz="1600" spc="65" dirty="0">
                <a:solidFill>
                  <a:srgbClr val="FF0000"/>
                </a:solidFill>
              </a:rPr>
              <a:t>Used</a:t>
            </a:r>
            <a:r>
              <a:rPr sz="1600" spc="-35" dirty="0">
                <a:solidFill>
                  <a:srgbClr val="FF0000"/>
                </a:solidFill>
              </a:rPr>
              <a:t> </a:t>
            </a:r>
            <a:r>
              <a:rPr sz="1600" spc="-165" dirty="0">
                <a:solidFill>
                  <a:srgbClr val="FF0000"/>
                </a:solidFill>
              </a:rPr>
              <a:t>: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306730" y="1200150"/>
            <a:ext cx="4265270" cy="23914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71145" indent="-16637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271780" algn="l"/>
              </a:tabLst>
            </a:pP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Logistic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Regression</a:t>
            </a:r>
            <a:endParaRPr sz="1400" dirty="0">
              <a:latin typeface="Tahoma"/>
              <a:cs typeface="Tahoma"/>
            </a:endParaRPr>
          </a:p>
          <a:p>
            <a:pPr marL="315595" indent="-20193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16230" algn="l"/>
              </a:tabLst>
            </a:pP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Random</a:t>
            </a:r>
            <a:r>
              <a:rPr sz="1400" b="1" spc="-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Forest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Classifier</a:t>
            </a:r>
            <a:endParaRPr sz="1400" dirty="0">
              <a:latin typeface="Tahoma"/>
              <a:cs typeface="Tahoma"/>
            </a:endParaRPr>
          </a:p>
          <a:p>
            <a:pPr marL="315595" indent="-20193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16230" algn="l"/>
              </a:tabLst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XGBoost</a:t>
            </a:r>
            <a:r>
              <a:rPr sz="1400" b="1" spc="-8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Classifier</a:t>
            </a:r>
            <a:endParaRPr sz="1400" dirty="0">
              <a:latin typeface="Tahoma"/>
              <a:cs typeface="Tahoma"/>
            </a:endParaRPr>
          </a:p>
          <a:p>
            <a:pPr marL="332105" indent="-21844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32740" algn="l"/>
              </a:tabLst>
            </a:pP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Na</a:t>
            </a:r>
            <a:r>
              <a:rPr sz="1400" b="1" spc="30" dirty="0">
                <a:solidFill>
                  <a:srgbClr val="124F5C"/>
                </a:solidFill>
                <a:latin typeface="Times New Roman"/>
                <a:cs typeface="Times New Roman"/>
              </a:rPr>
              <a:t>ï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ve-Bayes</a:t>
            </a:r>
            <a:r>
              <a:rPr sz="1400" b="1" spc="-8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Classifier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40" dirty="0">
                <a:solidFill>
                  <a:srgbClr val="FF0000"/>
                </a:solidFill>
                <a:latin typeface="Tahoma"/>
                <a:cs typeface="Tahoma"/>
              </a:rPr>
              <a:t>Hyper-Parameter</a:t>
            </a:r>
            <a:r>
              <a:rPr sz="16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55" dirty="0">
                <a:solidFill>
                  <a:srgbClr val="FF0000"/>
                </a:solidFill>
                <a:latin typeface="Tahoma"/>
                <a:cs typeface="Tahoma"/>
              </a:rPr>
              <a:t>Tuning</a:t>
            </a:r>
            <a:r>
              <a:rPr sz="16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FF0000"/>
                </a:solidFill>
                <a:latin typeface="Tahoma"/>
                <a:cs typeface="Tahoma"/>
              </a:rPr>
              <a:t>metod</a:t>
            </a:r>
            <a:r>
              <a:rPr sz="16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15" dirty="0">
                <a:solidFill>
                  <a:srgbClr val="FF0000"/>
                </a:solidFill>
                <a:latin typeface="Tahoma"/>
                <a:cs typeface="Tahoma"/>
              </a:rPr>
              <a:t>used:</a:t>
            </a:r>
            <a:endParaRPr sz="1600" dirty="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spcBef>
                <a:spcPts val="1160"/>
              </a:spcBef>
            </a:pPr>
            <a:r>
              <a:rPr sz="1400" b="1" spc="-345" dirty="0">
                <a:solidFill>
                  <a:srgbClr val="124F5C"/>
                </a:solidFill>
                <a:latin typeface="Tahoma"/>
                <a:cs typeface="Tahoma"/>
              </a:rPr>
              <a:t>1</a:t>
            </a:r>
            <a:r>
              <a:rPr sz="1400" b="1" spc="-70" dirty="0">
                <a:solidFill>
                  <a:srgbClr val="124F5C"/>
                </a:solidFill>
                <a:latin typeface="Tahoma"/>
                <a:cs typeface="Tahoma"/>
              </a:rPr>
              <a:t>.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G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idSear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c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h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95" dirty="0">
                <a:solidFill>
                  <a:srgbClr val="124F5C"/>
                </a:solidFill>
                <a:latin typeface="Tahoma"/>
                <a:cs typeface="Tahoma"/>
              </a:rPr>
              <a:t>CV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5ABE0-5E25-F43B-F545-B426C7A91E76}"/>
              </a:ext>
            </a:extLst>
          </p:cNvPr>
          <p:cNvSpPr/>
          <p:nvPr/>
        </p:nvSpPr>
        <p:spPr>
          <a:xfrm>
            <a:off x="228600" y="438150"/>
            <a:ext cx="8608670" cy="4343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77" y="475904"/>
            <a:ext cx="8677275" cy="4560570"/>
          </a:xfrm>
          <a:custGeom>
            <a:avLst/>
            <a:gdLst/>
            <a:ahLst/>
            <a:cxnLst/>
            <a:rect l="l" t="t" r="r" b="b"/>
            <a:pathLst>
              <a:path w="8677275" h="4560570">
                <a:moveTo>
                  <a:pt x="0" y="4560570"/>
                </a:moveTo>
                <a:lnTo>
                  <a:pt x="8677148" y="4560570"/>
                </a:lnTo>
                <a:lnTo>
                  <a:pt x="8677148" y="0"/>
                </a:lnTo>
                <a:lnTo>
                  <a:pt x="0" y="0"/>
                </a:lnTo>
                <a:lnTo>
                  <a:pt x="0" y="4560570"/>
                </a:lnTo>
                <a:close/>
              </a:path>
            </a:pathLst>
          </a:custGeom>
          <a:ln w="9524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504" y="606678"/>
            <a:ext cx="533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Results</a:t>
            </a:r>
            <a:r>
              <a:rPr spc="-30" dirty="0"/>
              <a:t> </a:t>
            </a:r>
            <a:r>
              <a:rPr spc="60" dirty="0"/>
              <a:t>obtained</a:t>
            </a:r>
            <a:r>
              <a:rPr spc="-15" dirty="0"/>
              <a:t> </a:t>
            </a:r>
            <a:r>
              <a:rPr spc="25" dirty="0"/>
              <a:t>after</a:t>
            </a:r>
            <a:r>
              <a:rPr spc="-5" dirty="0"/>
              <a:t> </a:t>
            </a:r>
            <a:r>
              <a:rPr spc="40" dirty="0"/>
              <a:t>Training</a:t>
            </a:r>
            <a:r>
              <a:rPr spc="-30" dirty="0"/>
              <a:t> </a:t>
            </a:r>
            <a:r>
              <a:rPr spc="60" dirty="0"/>
              <a:t>the</a:t>
            </a:r>
            <a:r>
              <a:rPr spc="5" dirty="0"/>
              <a:t> </a:t>
            </a:r>
            <a:r>
              <a:rPr spc="50" dirty="0"/>
              <a:t>Dataset</a:t>
            </a:r>
            <a:r>
              <a:rPr spc="-15" dirty="0"/>
              <a:t> </a:t>
            </a:r>
            <a:r>
              <a:rPr spc="-18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504" y="3462256"/>
            <a:ext cx="7898130" cy="605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After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training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models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comparing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results,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24F5C"/>
                </a:solidFill>
                <a:latin typeface="Tahoma"/>
                <a:cs typeface="Tahoma"/>
              </a:rPr>
              <a:t>it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can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be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said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that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XGBoost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Classifier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has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performed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better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than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other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models.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7212" y="1086802"/>
            <a:ext cx="8029575" cy="2286000"/>
            <a:chOff x="557212" y="1086802"/>
            <a:chExt cx="8029575" cy="2286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737" y="1096390"/>
              <a:ext cx="8010525" cy="20859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1975" y="1091564"/>
              <a:ext cx="8020050" cy="2276475"/>
            </a:xfrm>
            <a:custGeom>
              <a:avLst/>
              <a:gdLst/>
              <a:ahLst/>
              <a:cxnLst/>
              <a:rect l="l" t="t" r="r" b="b"/>
              <a:pathLst>
                <a:path w="8020050" h="2276475">
                  <a:moveTo>
                    <a:pt x="0" y="2276475"/>
                  </a:moveTo>
                  <a:lnTo>
                    <a:pt x="8020050" y="2276475"/>
                  </a:lnTo>
                  <a:lnTo>
                    <a:pt x="8020050" y="0"/>
                  </a:lnTo>
                  <a:lnTo>
                    <a:pt x="0" y="0"/>
                  </a:lnTo>
                  <a:lnTo>
                    <a:pt x="0" y="2276475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270" y="447928"/>
            <a:ext cx="8696325" cy="4422775"/>
          </a:xfrm>
          <a:custGeom>
            <a:avLst/>
            <a:gdLst/>
            <a:ahLst/>
            <a:cxnLst/>
            <a:rect l="l" t="t" r="r" b="b"/>
            <a:pathLst>
              <a:path w="8696325" h="4422775">
                <a:moveTo>
                  <a:pt x="0" y="4422648"/>
                </a:moveTo>
                <a:lnTo>
                  <a:pt x="8696071" y="4422648"/>
                </a:lnTo>
                <a:lnTo>
                  <a:pt x="8696071" y="0"/>
                </a:lnTo>
                <a:lnTo>
                  <a:pt x="0" y="0"/>
                </a:lnTo>
                <a:lnTo>
                  <a:pt x="0" y="4422648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Feature</a:t>
            </a:r>
            <a:r>
              <a:rPr spc="-100" dirty="0"/>
              <a:t> </a:t>
            </a:r>
            <a:r>
              <a:rPr spc="20" dirty="0"/>
              <a:t>Importance: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8475" y="817069"/>
            <a:ext cx="5619115" cy="12528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important</a:t>
            </a:r>
            <a:r>
              <a:rPr sz="14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feature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according</a:t>
            </a:r>
            <a:r>
              <a:rPr sz="14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Logistic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Regression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is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Vehicle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75" dirty="0">
                <a:solidFill>
                  <a:srgbClr val="124F5C"/>
                </a:solidFill>
                <a:latin typeface="Tahoma"/>
                <a:cs typeface="Tahoma"/>
              </a:rPr>
              <a:t>Damage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followed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by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90" dirty="0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 dirty="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Previously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Insured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Vehicle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75" dirty="0">
                <a:solidFill>
                  <a:srgbClr val="124F5C"/>
                </a:solidFill>
                <a:latin typeface="Tahoma"/>
                <a:cs typeface="Tahoma"/>
              </a:rPr>
              <a:t>Damage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important </a:t>
            </a:r>
            <a:r>
              <a:rPr sz="1400" b="1" spc="-40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features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according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XGB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Model.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6306" y="4331677"/>
            <a:ext cx="2029460" cy="307975"/>
          </a:xfrm>
          <a:custGeom>
            <a:avLst/>
            <a:gdLst/>
            <a:ahLst/>
            <a:cxnLst/>
            <a:rect l="l" t="t" r="r" b="b"/>
            <a:pathLst>
              <a:path w="2029460" h="307975">
                <a:moveTo>
                  <a:pt x="0" y="307771"/>
                </a:moveTo>
                <a:lnTo>
                  <a:pt x="2029460" y="307771"/>
                </a:lnTo>
                <a:lnTo>
                  <a:pt x="2029460" y="0"/>
                </a:lnTo>
                <a:lnTo>
                  <a:pt x="0" y="0"/>
                </a:lnTo>
                <a:lnTo>
                  <a:pt x="0" y="307771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1069" y="4359961"/>
            <a:ext cx="2019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Logistic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Regression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61609" y="4331677"/>
            <a:ext cx="1828800" cy="307975"/>
          </a:xfrm>
          <a:custGeom>
            <a:avLst/>
            <a:gdLst/>
            <a:ahLst/>
            <a:cxnLst/>
            <a:rect l="l" t="t" r="r" b="b"/>
            <a:pathLst>
              <a:path w="1828800" h="307975">
                <a:moveTo>
                  <a:pt x="0" y="307771"/>
                </a:moveTo>
                <a:lnTo>
                  <a:pt x="1828800" y="307771"/>
                </a:lnTo>
                <a:lnTo>
                  <a:pt x="1828800" y="0"/>
                </a:lnTo>
                <a:lnTo>
                  <a:pt x="0" y="0"/>
                </a:lnTo>
                <a:lnTo>
                  <a:pt x="0" y="307771"/>
                </a:lnTo>
                <a:close/>
              </a:path>
            </a:pathLst>
          </a:custGeom>
          <a:ln w="9524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66371" y="4359961"/>
            <a:ext cx="1819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XGBoost</a:t>
            </a:r>
            <a:r>
              <a:rPr sz="1400" spc="3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Classifier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0270" y="2192477"/>
            <a:ext cx="7773034" cy="2148840"/>
            <a:chOff x="690270" y="2192477"/>
            <a:chExt cx="7773034" cy="21488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2590" y="2202002"/>
              <a:ext cx="3471037" cy="21296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77764" y="2197239"/>
              <a:ext cx="3481070" cy="2139315"/>
            </a:xfrm>
            <a:custGeom>
              <a:avLst/>
              <a:gdLst/>
              <a:ahLst/>
              <a:cxnLst/>
              <a:rect l="l" t="t" r="r" b="b"/>
              <a:pathLst>
                <a:path w="3481070" h="2139315">
                  <a:moveTo>
                    <a:pt x="0" y="2139188"/>
                  </a:moveTo>
                  <a:lnTo>
                    <a:pt x="3480562" y="2139188"/>
                  </a:lnTo>
                  <a:lnTo>
                    <a:pt x="3480562" y="0"/>
                  </a:lnTo>
                  <a:lnTo>
                    <a:pt x="0" y="0"/>
                  </a:lnTo>
                  <a:lnTo>
                    <a:pt x="0" y="2139188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795" y="2202002"/>
              <a:ext cx="3526916" cy="21296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95032" y="2197239"/>
              <a:ext cx="3536950" cy="2139315"/>
            </a:xfrm>
            <a:custGeom>
              <a:avLst/>
              <a:gdLst/>
              <a:ahLst/>
              <a:cxnLst/>
              <a:rect l="l" t="t" r="r" b="b"/>
              <a:pathLst>
                <a:path w="3536950" h="2139315">
                  <a:moveTo>
                    <a:pt x="0" y="2139188"/>
                  </a:moveTo>
                  <a:lnTo>
                    <a:pt x="3536441" y="2139188"/>
                  </a:lnTo>
                  <a:lnTo>
                    <a:pt x="3536441" y="0"/>
                  </a:lnTo>
                  <a:lnTo>
                    <a:pt x="0" y="0"/>
                  </a:lnTo>
                  <a:lnTo>
                    <a:pt x="0" y="2139188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6" y="1152499"/>
            <a:ext cx="8521065" cy="3774440"/>
          </a:xfrm>
          <a:custGeom>
            <a:avLst/>
            <a:gdLst/>
            <a:ahLst/>
            <a:cxnLst/>
            <a:rect l="l" t="t" r="r" b="b"/>
            <a:pathLst>
              <a:path w="8521065" h="3774440">
                <a:moveTo>
                  <a:pt x="0" y="3774059"/>
                </a:moveTo>
                <a:lnTo>
                  <a:pt x="8520557" y="3774059"/>
                </a:lnTo>
                <a:lnTo>
                  <a:pt x="8520557" y="0"/>
                </a:lnTo>
                <a:lnTo>
                  <a:pt x="0" y="0"/>
                </a:lnTo>
                <a:lnTo>
                  <a:pt x="0" y="3774059"/>
                </a:lnTo>
                <a:close/>
              </a:path>
            </a:pathLst>
          </a:custGeom>
          <a:ln w="9525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1001" y="1152499"/>
            <a:ext cx="8305800" cy="487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895" indent="-28702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128571"/>
              <a:buFont typeface="Microsoft Sans Serif"/>
              <a:buChar char="•"/>
              <a:tabLst>
                <a:tab pos="302895" algn="l"/>
                <a:tab pos="303530" algn="l"/>
              </a:tabLst>
            </a:pPr>
            <a:r>
              <a:rPr spc="40" dirty="0"/>
              <a:t>After</a:t>
            </a:r>
            <a:r>
              <a:rPr spc="-20" dirty="0"/>
              <a:t> </a:t>
            </a:r>
            <a:r>
              <a:rPr spc="50" dirty="0"/>
              <a:t>loading</a:t>
            </a:r>
            <a:r>
              <a:rPr spc="-35" dirty="0"/>
              <a:t> </a:t>
            </a:r>
            <a:r>
              <a:rPr spc="50" dirty="0"/>
              <a:t>the</a:t>
            </a:r>
            <a:r>
              <a:rPr spc="-10" dirty="0"/>
              <a:t> </a:t>
            </a:r>
            <a:r>
              <a:rPr spc="25" dirty="0"/>
              <a:t>dataset,</a:t>
            </a:r>
            <a:r>
              <a:rPr spc="-20" dirty="0"/>
              <a:t> </a:t>
            </a:r>
            <a:r>
              <a:rPr spc="50" dirty="0"/>
              <a:t>cleaning</a:t>
            </a:r>
            <a:r>
              <a:rPr spc="-20" dirty="0"/>
              <a:t> </a:t>
            </a:r>
            <a:r>
              <a:rPr spc="50" dirty="0"/>
              <a:t>the</a:t>
            </a:r>
            <a:r>
              <a:rPr spc="-25" dirty="0"/>
              <a:t> </a:t>
            </a:r>
            <a:r>
              <a:rPr spc="20" dirty="0"/>
              <a:t>data,</a:t>
            </a:r>
            <a:r>
              <a:rPr spc="-15" dirty="0"/>
              <a:t> </a:t>
            </a:r>
            <a:r>
              <a:rPr spc="45" dirty="0"/>
              <a:t>performing</a:t>
            </a:r>
            <a:r>
              <a:rPr spc="-20" dirty="0"/>
              <a:t> </a:t>
            </a:r>
            <a:r>
              <a:rPr spc="50" dirty="0"/>
              <a:t>EDA,</a:t>
            </a:r>
          </a:p>
          <a:p>
            <a:pPr marL="270510">
              <a:lnSpc>
                <a:spcPct val="100000"/>
              </a:lnSpc>
              <a:spcBef>
                <a:spcPts val="1345"/>
              </a:spcBef>
            </a:pPr>
            <a:r>
              <a:rPr spc="40" dirty="0"/>
              <a:t>Feature</a:t>
            </a:r>
            <a:r>
              <a:rPr spc="-10" dirty="0"/>
              <a:t> </a:t>
            </a:r>
            <a:r>
              <a:rPr spc="50" dirty="0"/>
              <a:t>Engineering</a:t>
            </a:r>
            <a:r>
              <a:rPr spc="-45" dirty="0"/>
              <a:t> </a:t>
            </a:r>
            <a:r>
              <a:rPr spc="60" dirty="0"/>
              <a:t>and</a:t>
            </a:r>
            <a:r>
              <a:rPr spc="-10" dirty="0"/>
              <a:t> </a:t>
            </a:r>
            <a:r>
              <a:rPr spc="20" dirty="0"/>
              <a:t>after</a:t>
            </a:r>
            <a:r>
              <a:rPr spc="-10" dirty="0"/>
              <a:t> </a:t>
            </a:r>
            <a:r>
              <a:rPr spc="30" dirty="0"/>
              <a:t>feature</a:t>
            </a:r>
            <a:r>
              <a:rPr spc="-5" dirty="0"/>
              <a:t> </a:t>
            </a:r>
            <a:r>
              <a:rPr spc="30" dirty="0"/>
              <a:t>selection,</a:t>
            </a:r>
            <a:r>
              <a:rPr spc="-25" dirty="0"/>
              <a:t> </a:t>
            </a:r>
            <a:r>
              <a:rPr spc="50" dirty="0"/>
              <a:t>Models</a:t>
            </a:r>
            <a:r>
              <a:rPr spc="-25" dirty="0"/>
              <a:t> </a:t>
            </a:r>
            <a:r>
              <a:rPr spc="20" dirty="0"/>
              <a:t>are</a:t>
            </a:r>
            <a:r>
              <a:rPr spc="-5" dirty="0"/>
              <a:t> </a:t>
            </a:r>
            <a:r>
              <a:rPr spc="15" dirty="0"/>
              <a:t>built.</a:t>
            </a:r>
          </a:p>
          <a:p>
            <a:pPr marL="302895" marR="5715" indent="-287020">
              <a:lnSpc>
                <a:spcPct val="150000"/>
              </a:lnSpc>
              <a:spcBef>
                <a:spcPts val="500"/>
              </a:spcBef>
              <a:buClr>
                <a:srgbClr val="CC0000"/>
              </a:buClr>
              <a:buSzPct val="128571"/>
              <a:buFont typeface="Microsoft Sans Serif"/>
              <a:buChar char="•"/>
              <a:tabLst>
                <a:tab pos="302895" algn="l"/>
                <a:tab pos="303530" algn="l"/>
              </a:tabLst>
            </a:pPr>
            <a:r>
              <a:rPr spc="-75" dirty="0"/>
              <a:t>In</a:t>
            </a:r>
            <a:r>
              <a:rPr spc="114" dirty="0"/>
              <a:t> </a:t>
            </a:r>
            <a:r>
              <a:rPr spc="45" dirty="0"/>
              <a:t>terms</a:t>
            </a:r>
            <a:r>
              <a:rPr spc="120" dirty="0"/>
              <a:t> </a:t>
            </a:r>
            <a:r>
              <a:rPr spc="30" dirty="0"/>
              <a:t>Training</a:t>
            </a:r>
            <a:r>
              <a:rPr spc="120" dirty="0"/>
              <a:t> </a:t>
            </a:r>
            <a:r>
              <a:rPr spc="60" dirty="0"/>
              <a:t>and</a:t>
            </a:r>
            <a:r>
              <a:rPr spc="120" dirty="0"/>
              <a:t> </a:t>
            </a:r>
            <a:r>
              <a:rPr spc="40" dirty="0"/>
              <a:t>Testing</a:t>
            </a:r>
            <a:r>
              <a:rPr spc="114" dirty="0"/>
              <a:t> </a:t>
            </a:r>
            <a:r>
              <a:rPr spc="60" dirty="0"/>
              <a:t>Accuracy</a:t>
            </a:r>
            <a:r>
              <a:rPr spc="120" dirty="0"/>
              <a:t> </a:t>
            </a:r>
            <a:r>
              <a:rPr spc="60" dirty="0"/>
              <a:t>and</a:t>
            </a:r>
            <a:r>
              <a:rPr spc="120" dirty="0"/>
              <a:t> </a:t>
            </a:r>
            <a:r>
              <a:rPr spc="55" dirty="0"/>
              <a:t>ROC-AUC</a:t>
            </a:r>
            <a:r>
              <a:rPr spc="114" dirty="0"/>
              <a:t> </a:t>
            </a:r>
            <a:r>
              <a:rPr spc="15" dirty="0"/>
              <a:t>score,</a:t>
            </a:r>
            <a:r>
              <a:rPr spc="130" dirty="0"/>
              <a:t> </a:t>
            </a:r>
            <a:r>
              <a:rPr spc="45" dirty="0"/>
              <a:t>XGBoost</a:t>
            </a:r>
            <a:r>
              <a:rPr spc="114" dirty="0"/>
              <a:t> </a:t>
            </a:r>
            <a:r>
              <a:rPr spc="20" dirty="0"/>
              <a:t>Classifier</a:t>
            </a:r>
            <a:r>
              <a:rPr spc="114" dirty="0"/>
              <a:t> </a:t>
            </a:r>
            <a:r>
              <a:rPr spc="50" dirty="0"/>
              <a:t>gave </a:t>
            </a:r>
            <a:r>
              <a:rPr spc="-395" dirty="0"/>
              <a:t> </a:t>
            </a:r>
            <a:r>
              <a:rPr spc="50" dirty="0"/>
              <a:t>the</a:t>
            </a:r>
            <a:r>
              <a:rPr spc="-20" dirty="0"/>
              <a:t> </a:t>
            </a:r>
            <a:r>
              <a:rPr spc="45" dirty="0"/>
              <a:t>best</a:t>
            </a:r>
            <a:r>
              <a:rPr spc="-30" dirty="0"/>
              <a:t> </a:t>
            </a:r>
            <a:r>
              <a:rPr spc="10" dirty="0"/>
              <a:t>results.</a:t>
            </a:r>
          </a:p>
          <a:p>
            <a:pPr marL="302895" marR="5080" indent="-287020">
              <a:lnSpc>
                <a:spcPct val="150000"/>
              </a:lnSpc>
              <a:spcBef>
                <a:spcPts val="495"/>
              </a:spcBef>
              <a:buClr>
                <a:srgbClr val="CC0000"/>
              </a:buClr>
              <a:buSzPct val="128571"/>
              <a:buFont typeface="Microsoft Sans Serif"/>
              <a:buChar char="•"/>
              <a:tabLst>
                <a:tab pos="302895" algn="l"/>
                <a:tab pos="303530" algn="l"/>
              </a:tabLst>
            </a:pPr>
            <a:r>
              <a:rPr spc="40" dirty="0"/>
              <a:t>Vehicle_damage </a:t>
            </a:r>
            <a:r>
              <a:rPr spc="60" dirty="0"/>
              <a:t>and</a:t>
            </a:r>
            <a:r>
              <a:rPr spc="55" dirty="0"/>
              <a:t> </a:t>
            </a:r>
            <a:r>
              <a:rPr spc="10" dirty="0"/>
              <a:t>Previously_Insured</a:t>
            </a:r>
            <a:r>
              <a:rPr spc="55" dirty="0"/>
              <a:t> </a:t>
            </a:r>
            <a:r>
              <a:rPr spc="70" dirty="0"/>
              <a:t>came</a:t>
            </a:r>
            <a:r>
              <a:rPr spc="55" dirty="0"/>
              <a:t> </a:t>
            </a:r>
            <a:r>
              <a:rPr spc="45" dirty="0"/>
              <a:t>out</a:t>
            </a:r>
            <a:r>
              <a:rPr spc="50" dirty="0"/>
              <a:t> </a:t>
            </a:r>
            <a:r>
              <a:rPr spc="20" dirty="0"/>
              <a:t>as</a:t>
            </a:r>
            <a:r>
              <a:rPr spc="50" dirty="0"/>
              <a:t> the</a:t>
            </a:r>
            <a:r>
              <a:rPr spc="55" dirty="0"/>
              <a:t> most</a:t>
            </a:r>
            <a:r>
              <a:rPr spc="50" dirty="0"/>
              <a:t> </a:t>
            </a:r>
            <a:r>
              <a:rPr spc="40" dirty="0"/>
              <a:t>important</a:t>
            </a:r>
            <a:r>
              <a:rPr spc="60" dirty="0"/>
              <a:t> </a:t>
            </a:r>
            <a:r>
              <a:rPr spc="30" dirty="0"/>
              <a:t>features</a:t>
            </a:r>
            <a:r>
              <a:rPr spc="55" dirty="0"/>
              <a:t> </a:t>
            </a:r>
            <a:r>
              <a:rPr spc="15" dirty="0"/>
              <a:t>for </a:t>
            </a:r>
            <a:r>
              <a:rPr spc="-395" dirty="0"/>
              <a:t> </a:t>
            </a:r>
            <a:r>
              <a:rPr spc="50" dirty="0"/>
              <a:t>the</a:t>
            </a:r>
            <a:r>
              <a:rPr spc="-20" dirty="0"/>
              <a:t> </a:t>
            </a:r>
            <a:r>
              <a:rPr spc="45" dirty="0"/>
              <a:t>model</a:t>
            </a:r>
            <a:r>
              <a:rPr spc="45" dirty="0" smtClean="0"/>
              <a:t>.</a:t>
            </a:r>
            <a:endParaRPr lang="en-US" spc="45" dirty="0" smtClean="0"/>
          </a:p>
          <a:p>
            <a:pPr marL="302895" marR="5080" lvl="0" indent="-287020" algn="just" rtl="0">
              <a:lnSpc>
                <a:spcPct val="150000"/>
              </a:lnSpc>
              <a:spcBef>
                <a:spcPts val="495"/>
              </a:spcBef>
              <a:buClr>
                <a:srgbClr val="CC0000"/>
              </a:buClr>
              <a:buSzPct val="128571"/>
              <a:buFont typeface="Microsoft Sans Serif"/>
              <a:buChar char="•"/>
              <a:tabLst>
                <a:tab pos="302895" algn="l"/>
                <a:tab pos="303530" algn="l"/>
              </a:tabLst>
            </a:pPr>
            <a:r>
              <a:rPr lang="en-US" spc="50" dirty="0">
                <a:sym typeface="Montserrat"/>
              </a:rPr>
              <a:t>We will choose in this case is </a:t>
            </a:r>
            <a:r>
              <a:rPr lang="en-US" spc="50" dirty="0" err="1">
                <a:sym typeface="Montserrat"/>
              </a:rPr>
              <a:t>XGBoost</a:t>
            </a:r>
            <a:r>
              <a:rPr lang="en-US" spc="50" dirty="0">
                <a:sym typeface="Montserrat"/>
              </a:rPr>
              <a:t> Machine Learning. This model is able to predict the label of the target customer who is response and not response at an recall model with value 93% and </a:t>
            </a:r>
            <a:r>
              <a:rPr lang="en-US" spc="50" dirty="0" smtClean="0">
                <a:sym typeface="Montserrat"/>
              </a:rPr>
              <a:t>Roc-AUC </a:t>
            </a:r>
            <a:r>
              <a:rPr lang="en-US" spc="50" dirty="0">
                <a:sym typeface="Montserrat"/>
              </a:rPr>
              <a:t>score at </a:t>
            </a:r>
            <a:r>
              <a:rPr lang="en-US" spc="50" dirty="0" smtClean="0">
                <a:sym typeface="Montserrat"/>
              </a:rPr>
              <a:t>95%.</a:t>
            </a:r>
          </a:p>
          <a:p>
            <a:pPr marL="302895" marR="5080" lvl="0" indent="-287020" algn="just" rtl="0">
              <a:lnSpc>
                <a:spcPct val="150000"/>
              </a:lnSpc>
              <a:spcBef>
                <a:spcPts val="495"/>
              </a:spcBef>
              <a:buClr>
                <a:srgbClr val="CC0000"/>
              </a:buClr>
              <a:buSzPct val="128571"/>
              <a:buFont typeface="Microsoft Sans Serif"/>
              <a:buChar char="•"/>
              <a:tabLst>
                <a:tab pos="302895" algn="l"/>
                <a:tab pos="303530" algn="l"/>
              </a:tabLst>
            </a:pPr>
            <a:r>
              <a:rPr lang="en-US" spc="50" dirty="0">
                <a:sym typeface="Montserrat"/>
              </a:rPr>
              <a:t>This means our model can improve our response rate for predicting customers who interested in subscribing vehicle insurance</a:t>
            </a:r>
          </a:p>
          <a:p>
            <a:pPr marL="302895" marR="5080" indent="-287020">
              <a:lnSpc>
                <a:spcPct val="150000"/>
              </a:lnSpc>
              <a:spcBef>
                <a:spcPts val="495"/>
              </a:spcBef>
              <a:buClr>
                <a:srgbClr val="CC0000"/>
              </a:buClr>
              <a:buSzPct val="128571"/>
              <a:buFont typeface="Microsoft Sans Serif"/>
              <a:buChar char="•"/>
              <a:tabLst>
                <a:tab pos="302895" algn="l"/>
                <a:tab pos="303530" algn="l"/>
              </a:tabLst>
            </a:pPr>
            <a:endParaRPr lang="en-US" spc="45" dirty="0" smtClean="0"/>
          </a:p>
          <a:p>
            <a:pPr marL="302895" marR="5080" indent="-287020">
              <a:lnSpc>
                <a:spcPct val="150000"/>
              </a:lnSpc>
              <a:spcBef>
                <a:spcPts val="495"/>
              </a:spcBef>
              <a:buClr>
                <a:srgbClr val="CC0000"/>
              </a:buClr>
              <a:buSzPct val="128571"/>
              <a:buFont typeface="Microsoft Sans Serif"/>
              <a:buChar char="•"/>
              <a:tabLst>
                <a:tab pos="302895" algn="l"/>
                <a:tab pos="303530" algn="l"/>
              </a:tabLst>
            </a:pPr>
            <a:endParaRPr lang="en-IN" spc="45" dirty="0"/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endParaRPr spc="5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696" y="445084"/>
            <a:ext cx="8521065" cy="572770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85"/>
              </a:spcBef>
            </a:pPr>
            <a:r>
              <a:rPr sz="2800" spc="65" dirty="0"/>
              <a:t>Conclusion: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933" y="545807"/>
            <a:ext cx="8530590" cy="4133850"/>
            <a:chOff x="306933" y="545807"/>
            <a:chExt cx="8530590" cy="4133850"/>
          </a:xfrm>
        </p:grpSpPr>
        <p:sp>
          <p:nvSpPr>
            <p:cNvPr id="3" name="object 3"/>
            <p:cNvSpPr/>
            <p:nvPr/>
          </p:nvSpPr>
          <p:spPr>
            <a:xfrm>
              <a:off x="311696" y="550570"/>
              <a:ext cx="8521065" cy="4124325"/>
            </a:xfrm>
            <a:custGeom>
              <a:avLst/>
              <a:gdLst/>
              <a:ahLst/>
              <a:cxnLst/>
              <a:rect l="l" t="t" r="r" b="b"/>
              <a:pathLst>
                <a:path w="8521065" h="4124325">
                  <a:moveTo>
                    <a:pt x="0" y="4124071"/>
                  </a:moveTo>
                  <a:lnTo>
                    <a:pt x="8520557" y="4124071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124071"/>
                  </a:lnTo>
                  <a:close/>
                </a:path>
              </a:pathLst>
            </a:custGeom>
            <a:ln w="9525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811" y="2345798"/>
              <a:ext cx="3118103" cy="4623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7905" y="2191969"/>
            <a:ext cx="3143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65" dirty="0"/>
              <a:t>Thank</a:t>
            </a:r>
            <a:r>
              <a:rPr sz="4400" spc="-160" dirty="0"/>
              <a:t> </a:t>
            </a:r>
            <a:r>
              <a:rPr sz="4400" spc="135" dirty="0"/>
              <a:t>You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67" y="475743"/>
            <a:ext cx="8521065" cy="572770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9"/>
              </a:spcBef>
            </a:pPr>
            <a:r>
              <a:rPr sz="2800" spc="114" dirty="0"/>
              <a:t>Problem</a:t>
            </a:r>
            <a:r>
              <a:rPr sz="2800" spc="-35" dirty="0"/>
              <a:t> </a:t>
            </a:r>
            <a:r>
              <a:rPr sz="2800" spc="90" dirty="0"/>
              <a:t>Statement</a:t>
            </a:r>
            <a:r>
              <a:rPr sz="2800" spc="-65" dirty="0"/>
              <a:t> </a:t>
            </a:r>
            <a:r>
              <a:rPr sz="2800" spc="-285" dirty="0"/>
              <a:t>: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261251" y="1152474"/>
            <a:ext cx="8571230" cy="3848735"/>
          </a:xfrm>
          <a:custGeom>
            <a:avLst/>
            <a:gdLst/>
            <a:ahLst/>
            <a:cxnLst/>
            <a:rect l="l" t="t" r="r" b="b"/>
            <a:pathLst>
              <a:path w="8571230" h="3848735">
                <a:moveTo>
                  <a:pt x="0" y="3848735"/>
                </a:moveTo>
                <a:lnTo>
                  <a:pt x="8571103" y="3848735"/>
                </a:lnTo>
                <a:lnTo>
                  <a:pt x="8571103" y="0"/>
                </a:lnTo>
                <a:lnTo>
                  <a:pt x="0" y="0"/>
                </a:lnTo>
                <a:lnTo>
                  <a:pt x="0" y="3848735"/>
                </a:lnTo>
                <a:close/>
              </a:path>
            </a:pathLst>
          </a:custGeom>
          <a:ln w="9524">
            <a:solidFill>
              <a:srgbClr val="124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253" y="1294002"/>
            <a:ext cx="7884159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client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Insurance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company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provided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Health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Insurance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its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customers.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Verdana"/>
              <a:cs typeface="Verdana"/>
            </a:endParaRPr>
          </a:p>
          <a:p>
            <a:pPr marL="12700" marR="103505">
              <a:lnSpc>
                <a:spcPct val="150100"/>
              </a:lnSpc>
            </a:pP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An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insurance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policy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 arrangement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by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which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company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undertakes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provide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guarantee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compensation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specified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loss,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damage,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illness,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or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death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return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payment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specified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Times New Roman"/>
                <a:cs typeface="Times New Roman"/>
              </a:rPr>
              <a:t>‘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Premium</a:t>
            </a:r>
            <a:r>
              <a:rPr sz="1400" spc="20" dirty="0">
                <a:solidFill>
                  <a:srgbClr val="124F5C"/>
                </a:solidFill>
                <a:latin typeface="Times New Roman"/>
                <a:cs typeface="Times New Roman"/>
              </a:rPr>
              <a:t>’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Verdana"/>
              <a:cs typeface="Verdana"/>
            </a:endParaRPr>
          </a:p>
          <a:p>
            <a:pPr marL="12700" marR="4297045">
              <a:lnSpc>
                <a:spcPct val="150100"/>
              </a:lnSpc>
              <a:spcBef>
                <a:spcPts val="5"/>
              </a:spcBef>
            </a:pP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‘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Pre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124F5C"/>
                </a:solidFill>
                <a:latin typeface="Times New Roman"/>
                <a:cs typeface="Times New Roman"/>
              </a:rPr>
              <a:t>’</a:t>
            </a:r>
            <a:r>
              <a:rPr sz="1400" spc="-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sum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ney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he 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customer needs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pay regularly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an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Insurance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company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guarantee.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4591" y="2494788"/>
            <a:ext cx="4660392" cy="2439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6" y="422224"/>
            <a:ext cx="8298904" cy="507190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91440" algn="l" rtl="0">
              <a:spcBef>
                <a:spcPts val="595"/>
              </a:spcBef>
            </a:pPr>
            <a:r>
              <a:rPr lang="en-IN" sz="2800" kern="0" dirty="0"/>
              <a:t>Key Level Highlight 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Google Shape;512;p6">
            <a:extLst>
              <a:ext uri="{FF2B5EF4-FFF2-40B4-BE49-F238E27FC236}">
                <a16:creationId xmlns:a16="http://schemas.microsoft.com/office/drawing/2014/main" id="{80005605-1C47-8D53-8CDD-6B3F7A7022C8}"/>
              </a:ext>
            </a:extLst>
          </p:cNvPr>
          <p:cNvSpPr txBox="1">
            <a:spLocks/>
          </p:cNvSpPr>
          <p:nvPr/>
        </p:nvSpPr>
        <p:spPr>
          <a:xfrm>
            <a:off x="22860" y="1200150"/>
            <a:ext cx="535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800" b="1" i="0">
                <a:solidFill>
                  <a:srgbClr val="CC0000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 rtl="0">
              <a:buSzPts val="3200"/>
            </a:pPr>
            <a:endParaRPr lang="en-IN" kern="0" dirty="0"/>
          </a:p>
        </p:txBody>
      </p:sp>
      <p:sp>
        <p:nvSpPr>
          <p:cNvPr id="10" name="Google Shape;513;p6">
            <a:extLst>
              <a:ext uri="{FF2B5EF4-FFF2-40B4-BE49-F238E27FC236}">
                <a16:creationId xmlns:a16="http://schemas.microsoft.com/office/drawing/2014/main" id="{8E485815-87A7-ED8A-057C-8B009D531038}"/>
              </a:ext>
            </a:extLst>
          </p:cNvPr>
          <p:cNvSpPr txBox="1">
            <a:spLocks/>
          </p:cNvSpPr>
          <p:nvPr/>
        </p:nvSpPr>
        <p:spPr>
          <a:xfrm>
            <a:off x="520048" y="958711"/>
            <a:ext cx="163402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800" b="1" i="0">
                <a:solidFill>
                  <a:srgbClr val="CC0000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 rtl="0">
              <a:buSzPts val="3200"/>
            </a:pPr>
            <a:r>
              <a:rPr lang="en-IN" sz="1900" kern="0" dirty="0"/>
              <a:t>Objectives</a:t>
            </a:r>
          </a:p>
        </p:txBody>
      </p:sp>
      <p:sp>
        <p:nvSpPr>
          <p:cNvPr id="13" name="Google Shape;516;p6">
            <a:extLst>
              <a:ext uri="{FF2B5EF4-FFF2-40B4-BE49-F238E27FC236}">
                <a16:creationId xmlns:a16="http://schemas.microsoft.com/office/drawing/2014/main" id="{32C8805F-854C-1997-A53E-D5002072A209}"/>
              </a:ext>
            </a:extLst>
          </p:cNvPr>
          <p:cNvSpPr txBox="1"/>
          <p:nvPr/>
        </p:nvSpPr>
        <p:spPr>
          <a:xfrm>
            <a:off x="609600" y="1357469"/>
            <a:ext cx="3941100" cy="18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124F5C"/>
                </a:solidFill>
                <a:latin typeface="Verdana"/>
                <a:sym typeface="Montserrat"/>
              </a:rPr>
              <a:t>Build a system that can help company to predict potential customer who interested on having vehicle insurance and identify best feature to improve positive responses from customers toward vehicle insurance.</a:t>
            </a:r>
            <a:endParaRPr sz="1400" dirty="0">
              <a:solidFill>
                <a:srgbClr val="124F5C"/>
              </a:solidFill>
              <a:latin typeface="Verdana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514;p6">
            <a:extLst>
              <a:ext uri="{FF2B5EF4-FFF2-40B4-BE49-F238E27FC236}">
                <a16:creationId xmlns:a16="http://schemas.microsoft.com/office/drawing/2014/main" id="{A3FE0829-A66A-0763-55E0-022DBB890514}"/>
              </a:ext>
            </a:extLst>
          </p:cNvPr>
          <p:cNvSpPr txBox="1">
            <a:spLocks/>
          </p:cNvSpPr>
          <p:nvPr/>
        </p:nvSpPr>
        <p:spPr>
          <a:xfrm>
            <a:off x="609600" y="3017300"/>
            <a:ext cx="26981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800" b="1" i="0">
                <a:solidFill>
                  <a:srgbClr val="CC0000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 rtl="0">
              <a:buSzPts val="3200"/>
            </a:pPr>
            <a:r>
              <a:rPr lang="en-IN" sz="1900" kern="0" dirty="0"/>
              <a:t>Business Metrics</a:t>
            </a:r>
          </a:p>
        </p:txBody>
      </p:sp>
      <p:sp>
        <p:nvSpPr>
          <p:cNvPr id="16" name="Google Shape;515;p6">
            <a:extLst>
              <a:ext uri="{FF2B5EF4-FFF2-40B4-BE49-F238E27FC236}">
                <a16:creationId xmlns:a16="http://schemas.microsoft.com/office/drawing/2014/main" id="{E0CC5BCF-D347-516E-384A-4B123261E99C}"/>
              </a:ext>
            </a:extLst>
          </p:cNvPr>
          <p:cNvSpPr txBox="1"/>
          <p:nvPr/>
        </p:nvSpPr>
        <p:spPr>
          <a:xfrm>
            <a:off x="609600" y="3436110"/>
            <a:ext cx="23292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Response rate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517;p6">
            <a:extLst>
              <a:ext uri="{FF2B5EF4-FFF2-40B4-BE49-F238E27FC236}">
                <a16:creationId xmlns:a16="http://schemas.microsoft.com/office/drawing/2014/main" id="{FE1BEC7F-1FDD-92A1-D090-9693E2B00FF5}"/>
              </a:ext>
            </a:extLst>
          </p:cNvPr>
          <p:cNvSpPr txBox="1">
            <a:spLocks/>
          </p:cNvSpPr>
          <p:nvPr/>
        </p:nvSpPr>
        <p:spPr>
          <a:xfrm>
            <a:off x="609600" y="3790684"/>
            <a:ext cx="13335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800" b="1" i="0">
                <a:solidFill>
                  <a:srgbClr val="CC0000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 rtl="0">
              <a:buSzPts val="3200"/>
            </a:pPr>
            <a:r>
              <a:rPr lang="en-IN" sz="1900" kern="0" dirty="0"/>
              <a:t>Goals</a:t>
            </a:r>
          </a:p>
        </p:txBody>
      </p:sp>
      <p:sp>
        <p:nvSpPr>
          <p:cNvPr id="19" name="Google Shape;518;p6">
            <a:extLst>
              <a:ext uri="{FF2B5EF4-FFF2-40B4-BE49-F238E27FC236}">
                <a16:creationId xmlns:a16="http://schemas.microsoft.com/office/drawing/2014/main" id="{071708ED-C5E0-8176-1DE0-D199A7AE36E6}"/>
              </a:ext>
            </a:extLst>
          </p:cNvPr>
          <p:cNvSpPr txBox="1"/>
          <p:nvPr/>
        </p:nvSpPr>
        <p:spPr>
          <a:xfrm>
            <a:off x="520048" y="4123800"/>
            <a:ext cx="4890152" cy="7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400" dirty="0">
                <a:solidFill>
                  <a:srgbClr val="124F5C"/>
                </a:solidFill>
                <a:latin typeface="Verdana"/>
                <a:sym typeface="Montserrat"/>
              </a:rPr>
              <a:t>To predict customers who own health insurance will be interested in subscribing to vehicle insurance.</a:t>
            </a:r>
            <a:endParaRPr sz="1400" dirty="0">
              <a:solidFill>
                <a:srgbClr val="124F5C"/>
              </a:solidFill>
              <a:latin typeface="Verdana"/>
              <a:sym typeface="Montserrat"/>
            </a:endParaRPr>
          </a:p>
        </p:txBody>
      </p:sp>
      <p:pic>
        <p:nvPicPr>
          <p:cNvPr id="20" name="Google Shape;519;p6">
            <a:extLst>
              <a:ext uri="{FF2B5EF4-FFF2-40B4-BE49-F238E27FC236}">
                <a16:creationId xmlns:a16="http://schemas.microsoft.com/office/drawing/2014/main" id="{070E8F17-C152-6736-2E61-521D176BAB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69800" y="1200150"/>
            <a:ext cx="3264600" cy="2569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471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" name="Google Shape;525;p7"/>
          <p:cNvGraphicFramePr/>
          <p:nvPr/>
        </p:nvGraphicFramePr>
        <p:xfrm>
          <a:off x="244595" y="1848067"/>
          <a:ext cx="7849600" cy="219802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3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>
                          <a:solidFill>
                            <a:schemeClr val="lt1"/>
                          </a:solidFill>
                        </a:rPr>
                        <a:t>Variable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Gender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Age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Driving License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Region Code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Previously Insured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Vehicle Age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Vehicle Damage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Annual Premium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Policy Sales Channel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Vintage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chemeClr val="lt1"/>
                          </a:solidFill>
                        </a:rPr>
                        <a:t>Type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Categorical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Numerical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Categorical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Categorical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Categorical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Categorical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Categorical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Numerical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Categorical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Numerical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chemeClr val="lt1"/>
                          </a:solidFill>
                        </a:rPr>
                        <a:t>Values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3F3F3F"/>
                          </a:solidFill>
                        </a:rPr>
                        <a:t>Male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3F3F3F"/>
                          </a:solidFill>
                        </a:rPr>
                        <a:t>Female</a:t>
                      </a:r>
                      <a:endParaRPr dirty="0"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20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…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85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Yes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No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0 to 52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Yes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No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&lt; 1 year</a:t>
                      </a:r>
                      <a:b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</a:b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1-2 years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&gt; 2 years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Yes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No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2,630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…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540,165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1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…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163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10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…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299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3F3F3F"/>
                          </a:solidFill>
                        </a:rPr>
                        <a:t>Gender</a:t>
                      </a:r>
                      <a:endParaRPr dirty="0"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Age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Does customer have a driver’s license?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Customer region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Does customer have vehicle insurance?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Age of customer’s vehicle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Does customer’s vehicle have damage?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Health insurance annual premium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Sales channel customer belongs to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3F3F3F"/>
                          </a:solidFill>
                        </a:rPr>
                        <a:t>How long customer has been associated with company?</a:t>
                      </a:r>
                      <a:endParaRPr dirty="0"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6" name="Google Shape;526;p7"/>
          <p:cNvGraphicFramePr/>
          <p:nvPr/>
        </p:nvGraphicFramePr>
        <p:xfrm>
          <a:off x="8129981" y="1848067"/>
          <a:ext cx="713600" cy="2198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1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 cap="none"/>
                        <a:t>Response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Categorical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Yes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No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3F3F3F"/>
                          </a:solidFill>
                        </a:rPr>
                        <a:t>Is customer interested in vehicle insurance?</a:t>
                      </a:r>
                      <a:endParaRPr/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6B7C80A-D2B2-83A3-3225-46DB73D330DF}"/>
              </a:ext>
            </a:extLst>
          </p:cNvPr>
          <p:cNvSpPr txBox="1">
            <a:spLocks/>
          </p:cNvSpPr>
          <p:nvPr/>
        </p:nvSpPr>
        <p:spPr>
          <a:xfrm>
            <a:off x="267455" y="742950"/>
            <a:ext cx="8298904" cy="507190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75565" rIns="0" bIns="0" rtlCol="0">
            <a:spAutoFit/>
          </a:bodyPr>
          <a:lstStyle>
            <a:lvl1pPr>
              <a:defRPr sz="1800" b="1" i="0">
                <a:solidFill>
                  <a:srgbClr val="CC000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91440" algn="l" rtl="0">
              <a:spcBef>
                <a:spcPts val="595"/>
              </a:spcBef>
            </a:pPr>
            <a:r>
              <a:rPr lang="en" sz="2800" dirty="0"/>
              <a:t>Overview Our Dataset </a:t>
            </a:r>
            <a:r>
              <a:rPr lang="en-IN" sz="2800" kern="0" spc="-5" dirty="0">
                <a:latin typeface="Arial"/>
                <a:cs typeface="Arial"/>
              </a:rPr>
              <a:t>:</a:t>
            </a:r>
            <a:endParaRPr lang="en-IN" sz="2800" kern="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6" y="445084"/>
            <a:ext cx="8521065" cy="572770"/>
          </a:xfrm>
          <a:prstGeom prst="rect">
            <a:avLst/>
          </a:prstGeom>
          <a:solidFill>
            <a:srgbClr val="F5FCFF"/>
          </a:solidFill>
          <a:ln w="9525">
            <a:solidFill>
              <a:srgbClr val="124F5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85"/>
              </a:spcBef>
            </a:pPr>
            <a:r>
              <a:rPr sz="2800" spc="80" dirty="0"/>
              <a:t>Data</a:t>
            </a:r>
            <a:r>
              <a:rPr sz="2800" spc="-60" dirty="0"/>
              <a:t> </a:t>
            </a:r>
            <a:r>
              <a:rPr sz="2800" spc="55" dirty="0"/>
              <a:t>Cleaning: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1696" y="1152397"/>
            <a:ext cx="8521065" cy="2011045"/>
          </a:xfrm>
          <a:prstGeom prst="rect">
            <a:avLst/>
          </a:prstGeom>
          <a:ln w="9525">
            <a:solidFill>
              <a:srgbClr val="124F5C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1215"/>
              </a:spcBef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set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consists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around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110" dirty="0">
                <a:solidFill>
                  <a:srgbClr val="124F5C"/>
                </a:solidFill>
                <a:latin typeface="Tahoma"/>
                <a:cs typeface="Tahoma"/>
              </a:rPr>
              <a:t>381109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entries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204" dirty="0">
                <a:solidFill>
                  <a:srgbClr val="124F5C"/>
                </a:solidFill>
                <a:latin typeface="Tahoma"/>
                <a:cs typeface="Tahoma"/>
              </a:rPr>
              <a:t>12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columns.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205740">
              <a:lnSpc>
                <a:spcPct val="100000"/>
              </a:lnSpc>
              <a:spcBef>
                <a:spcPts val="1315"/>
              </a:spcBef>
            </a:pP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Out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this,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there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269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duplicated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entries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present,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which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been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dropped.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205740">
              <a:lnSpc>
                <a:spcPct val="100000"/>
              </a:lnSpc>
              <a:spcBef>
                <a:spcPts val="1310"/>
              </a:spcBef>
            </a:pP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dataset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doesn't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any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feature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Null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Values!!!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3;p9">
            <a:extLst>
              <a:ext uri="{FF2B5EF4-FFF2-40B4-BE49-F238E27FC236}">
                <a16:creationId xmlns:a16="http://schemas.microsoft.com/office/drawing/2014/main" id="{4AE45A6F-0EBB-9566-E929-47B94A5F2CC0}"/>
              </a:ext>
            </a:extLst>
          </p:cNvPr>
          <p:cNvSpPr txBox="1">
            <a:spLocks/>
          </p:cNvSpPr>
          <p:nvPr/>
        </p:nvSpPr>
        <p:spPr>
          <a:xfrm>
            <a:off x="2895600" y="470725"/>
            <a:ext cx="530065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>
              <a:buSzPts val="4000"/>
            </a:pPr>
            <a:r>
              <a:rPr lang="en-IN" sz="3600" b="1" spc="75" dirty="0">
                <a:solidFill>
                  <a:srgbClr val="CC0000"/>
                </a:solidFill>
                <a:latin typeface="Tahoma"/>
                <a:cs typeface="Tahoma"/>
              </a:rPr>
              <a:t>PRE-PROCESSING</a:t>
            </a:r>
          </a:p>
        </p:txBody>
      </p:sp>
      <p:sp>
        <p:nvSpPr>
          <p:cNvPr id="4" name="Google Shape;565;p9">
            <a:extLst>
              <a:ext uri="{FF2B5EF4-FFF2-40B4-BE49-F238E27FC236}">
                <a16:creationId xmlns:a16="http://schemas.microsoft.com/office/drawing/2014/main" id="{4D72AA70-C90D-E854-0D28-8C3D7CED1DA2}"/>
              </a:ext>
            </a:extLst>
          </p:cNvPr>
          <p:cNvSpPr txBox="1">
            <a:spLocks/>
          </p:cNvSpPr>
          <p:nvPr/>
        </p:nvSpPr>
        <p:spPr>
          <a:xfrm>
            <a:off x="5538305" y="1657350"/>
            <a:ext cx="25263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457200" indent="-342900" algn="just" rtl="0">
              <a:lnSpc>
                <a:spcPct val="150000"/>
              </a:lnSpc>
              <a:buSzPts val="1800"/>
              <a:buFontTx/>
              <a:buAutoNum type="arabicPeriod"/>
            </a:pPr>
            <a:r>
              <a:rPr lang="en-US" sz="1400" b="1" spc="50" dirty="0">
                <a:solidFill>
                  <a:srgbClr val="124F5C"/>
                </a:solidFill>
                <a:latin typeface="Tahoma"/>
                <a:ea typeface="+mn-ea"/>
                <a:cs typeface="Tahoma"/>
              </a:rPr>
              <a:t>Data Collection</a:t>
            </a:r>
          </a:p>
          <a:p>
            <a:pPr marL="457200" indent="-342900" algn="just" rtl="0">
              <a:lnSpc>
                <a:spcPct val="150000"/>
              </a:lnSpc>
              <a:buSzPts val="1800"/>
              <a:buFontTx/>
              <a:buAutoNum type="arabicPeriod"/>
            </a:pPr>
            <a:r>
              <a:rPr lang="en-US" sz="1400" b="1" spc="50" dirty="0">
                <a:solidFill>
                  <a:srgbClr val="124F5C"/>
                </a:solidFill>
                <a:latin typeface="Tahoma"/>
                <a:ea typeface="+mn-ea"/>
                <a:cs typeface="Tahoma"/>
              </a:rPr>
              <a:t>Data Cleansing</a:t>
            </a:r>
          </a:p>
          <a:p>
            <a:pPr marL="457200" indent="-342900" algn="just" rtl="0">
              <a:lnSpc>
                <a:spcPct val="150000"/>
              </a:lnSpc>
              <a:buSzPts val="1800"/>
              <a:buFontTx/>
              <a:buAutoNum type="arabicPeriod"/>
            </a:pPr>
            <a:r>
              <a:rPr lang="en-US" sz="1400" b="1" spc="50" dirty="0">
                <a:solidFill>
                  <a:srgbClr val="124F5C"/>
                </a:solidFill>
                <a:latin typeface="Tahoma"/>
                <a:ea typeface="+mn-ea"/>
                <a:cs typeface="Tahoma"/>
              </a:rPr>
              <a:t>Feature Engineering</a:t>
            </a:r>
          </a:p>
          <a:p>
            <a:pPr marL="457200" indent="-342900" algn="just" rtl="0">
              <a:lnSpc>
                <a:spcPct val="150000"/>
              </a:lnSpc>
              <a:buSzPts val="1800"/>
              <a:buFontTx/>
              <a:buAutoNum type="arabicPeriod"/>
            </a:pPr>
            <a:r>
              <a:rPr lang="en-US" sz="1400" b="1" spc="50" dirty="0">
                <a:solidFill>
                  <a:srgbClr val="124F5C"/>
                </a:solidFill>
                <a:latin typeface="Tahoma"/>
                <a:ea typeface="+mn-ea"/>
                <a:cs typeface="Tahoma"/>
              </a:rPr>
              <a:t>Feature Encoding</a:t>
            </a:r>
          </a:p>
          <a:p>
            <a:pPr algn="just" rtl="0">
              <a:lnSpc>
                <a:spcPct val="150000"/>
              </a:lnSpc>
              <a:buSzPts val="4000"/>
            </a:pPr>
            <a:endParaRPr lang="en-US" kern="0" dirty="0">
              <a:solidFill>
                <a:sysClr val="windowText" lastClr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algn="just" rtl="0">
              <a:lnSpc>
                <a:spcPct val="150000"/>
              </a:lnSpc>
              <a:buSzPts val="4000"/>
            </a:pPr>
            <a:endParaRPr lang="en-US" kern="0" dirty="0">
              <a:solidFill>
                <a:sysClr val="windowText" lastClr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5" name="Google Shape;566;p9">
            <a:extLst>
              <a:ext uri="{FF2B5EF4-FFF2-40B4-BE49-F238E27FC236}">
                <a16:creationId xmlns:a16="http://schemas.microsoft.com/office/drawing/2014/main" id="{154C5DCF-2F93-B94F-BBA3-062EEB07E0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6115" y="949472"/>
            <a:ext cx="3854175" cy="3723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7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79041" y="2343404"/>
            <a:ext cx="618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/>
              <a:t>Exploratory</a:t>
            </a:r>
            <a:r>
              <a:rPr sz="3600" spc="-70" dirty="0"/>
              <a:t> </a:t>
            </a:r>
            <a:r>
              <a:rPr sz="3600" spc="110" dirty="0"/>
              <a:t>Data</a:t>
            </a:r>
            <a:r>
              <a:rPr sz="3600" spc="-60" dirty="0"/>
              <a:t> </a:t>
            </a:r>
            <a:r>
              <a:rPr sz="3600" spc="90" dirty="0"/>
              <a:t>Analysis</a:t>
            </a:r>
            <a:endParaRPr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92;p12">
            <a:extLst>
              <a:ext uri="{FF2B5EF4-FFF2-40B4-BE49-F238E27FC236}">
                <a16:creationId xmlns:a16="http://schemas.microsoft.com/office/drawing/2014/main" id="{2C04D948-6AF2-C059-C510-1BB60B94BB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6600" y="604234"/>
            <a:ext cx="3939639" cy="2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93;p12">
            <a:extLst>
              <a:ext uri="{FF2B5EF4-FFF2-40B4-BE49-F238E27FC236}">
                <a16:creationId xmlns:a16="http://schemas.microsoft.com/office/drawing/2014/main" id="{DF42F3EE-39ED-D981-9862-C00A43E690AE}"/>
              </a:ext>
            </a:extLst>
          </p:cNvPr>
          <p:cNvSpPr txBox="1"/>
          <p:nvPr/>
        </p:nvSpPr>
        <p:spPr>
          <a:xfrm>
            <a:off x="381000" y="3280467"/>
            <a:ext cx="53727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400" b="1" spc="60" dirty="0">
                <a:solidFill>
                  <a:srgbClr val="124F5C"/>
                </a:solidFill>
                <a:latin typeface="Tahoma"/>
                <a:cs typeface="Tahoma"/>
                <a:sym typeface="Montserrat"/>
              </a:rPr>
              <a:t>Customers who responds = 46710 (12.26%)</a:t>
            </a:r>
            <a:endParaRPr sz="1400" b="1" spc="60" dirty="0">
              <a:solidFill>
                <a:srgbClr val="124F5C"/>
              </a:solidFill>
              <a:latin typeface="Tahoma"/>
              <a:cs typeface="Tahoma"/>
              <a:sym typeface="Montserrat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400" b="1" spc="60" dirty="0">
                <a:solidFill>
                  <a:srgbClr val="124F5C"/>
                </a:solidFill>
                <a:latin typeface="Tahoma"/>
                <a:cs typeface="Tahoma"/>
                <a:sym typeface="Montserrat"/>
              </a:rPr>
              <a:t>Customers who aren’t responds = 334339 (87.74</a:t>
            </a:r>
            <a:r>
              <a:rPr lang="en" sz="1400" b="1" spc="60" dirty="0" smtClean="0">
                <a:solidFill>
                  <a:srgbClr val="124F5C"/>
                </a:solidFill>
                <a:latin typeface="Tahoma"/>
                <a:cs typeface="Tahoma"/>
                <a:sym typeface="Montserrat"/>
              </a:rPr>
              <a:t>%)</a:t>
            </a:r>
            <a:endParaRPr sz="1400" b="1" spc="60" dirty="0">
              <a:solidFill>
                <a:srgbClr val="124F5C"/>
              </a:solidFill>
              <a:latin typeface="Tahoma"/>
              <a:cs typeface="Tahoma"/>
              <a:sym typeface="Montserra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D7152-BDC3-8D15-2E9B-ADBBD8C50198}"/>
              </a:ext>
            </a:extLst>
          </p:cNvPr>
          <p:cNvSpPr/>
          <p:nvPr/>
        </p:nvSpPr>
        <p:spPr>
          <a:xfrm>
            <a:off x="533400" y="285750"/>
            <a:ext cx="7848600" cy="4697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66305-6B73-8E60-014F-897142A0E374}"/>
              </a:ext>
            </a:extLst>
          </p:cNvPr>
          <p:cNvSpPr txBox="1"/>
          <p:nvPr/>
        </p:nvSpPr>
        <p:spPr>
          <a:xfrm>
            <a:off x="381000" y="285750"/>
            <a:ext cx="3581400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>
              <a:lnSpc>
                <a:spcPct val="150000"/>
              </a:lnSpc>
              <a:buSzPts val="1100"/>
            </a:pPr>
            <a:r>
              <a:rPr lang="en-IN" sz="2000" b="1" spc="75" dirty="0">
                <a:solidFill>
                  <a:srgbClr val="CC0000"/>
                </a:solidFill>
                <a:latin typeface="Tahoma"/>
                <a:ea typeface="+mj-ea"/>
                <a:cs typeface="Tahoma"/>
              </a:rPr>
              <a:t>Target Variable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1150</Words>
  <Application>Microsoft Office PowerPoint</Application>
  <PresentationFormat>On-screen Show (16:9)</PresentationFormat>
  <Paragraphs>181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Fira Sans Extra Condensed</vt:lpstr>
      <vt:lpstr>Frank Ruhl Libre</vt:lpstr>
      <vt:lpstr>Frank Ruhl Libre Black</vt:lpstr>
      <vt:lpstr>Microsoft Sans Serif</vt:lpstr>
      <vt:lpstr>Montserrat</vt:lpstr>
      <vt:lpstr>Roboto</vt:lpstr>
      <vt:lpstr>Tahoma</vt:lpstr>
      <vt:lpstr>Times New Roman</vt:lpstr>
      <vt:lpstr>Verdana</vt:lpstr>
      <vt:lpstr>Office Theme</vt:lpstr>
      <vt:lpstr>Capstone Project – 3  Health Insurance Cross Sell  Prediction</vt:lpstr>
      <vt:lpstr>Data Methodology :</vt:lpstr>
      <vt:lpstr>Problem Statement :</vt:lpstr>
      <vt:lpstr>Key Level Highlight :</vt:lpstr>
      <vt:lpstr>PowerPoint Presentation</vt:lpstr>
      <vt:lpstr>Data Cleaning: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Most of the customers have vehicles that are 1-2 years old.</vt:lpstr>
      <vt:lpstr>PowerPoint Presentation</vt:lpstr>
      <vt:lpstr>PowerPoint Presentation</vt:lpstr>
      <vt:lpstr>PowerPoint Presentation</vt:lpstr>
      <vt:lpstr>PowerPoint Presentation</vt:lpstr>
      <vt:lpstr>Feature Engineering :</vt:lpstr>
      <vt:lpstr>Feature Engineering :</vt:lpstr>
      <vt:lpstr>Machine Learning</vt:lpstr>
      <vt:lpstr>ML Models Used :</vt:lpstr>
      <vt:lpstr>Results obtained after Training the Dataset :</vt:lpstr>
      <vt:lpstr>Feature Importance: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2            Ted Talk Views Prediction  By: Aehteshaam Shaikh</dc:title>
  <dc:creator>SHAIKH</dc:creator>
  <cp:lastModifiedBy>CQRA</cp:lastModifiedBy>
  <cp:revision>10</cp:revision>
  <dcterms:created xsi:type="dcterms:W3CDTF">2022-07-29T10:29:42Z</dcterms:created>
  <dcterms:modified xsi:type="dcterms:W3CDTF">2022-07-31T18:08:31Z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2022-07-29T00:00:00Z</vt:filetime>
  </property>
</Properties>
</file>