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5" r:id="rId23"/>
    <p:sldId id="277" r:id="rId24"/>
    <p:sldId id="278" r:id="rId25"/>
    <p:sldId id="279" r:id="rId26"/>
    <p:sldId id="284" r:id="rId27"/>
    <p:sldId id="281" r:id="rId28"/>
    <p:sldId id="282" r:id="rId29"/>
    <p:sldId id="283" r:id="rId30"/>
  </p:sldIdLst>
  <p:sldSz cx="9144000" cy="5143500" type="screen16x9"/>
  <p:notesSz cx="9144000" cy="5143500"/>
  <p:embeddedFontLst>
    <p:embeddedFont>
      <p:font typeface="Calibri" panose="020F0502020204030204" pitchFamily="34" charset="0"/>
      <p:regular r:id="rId32"/>
      <p:bold r:id="rId33"/>
      <p:italic r:id="rId34"/>
      <p:boldItalic r:id="rId35"/>
    </p:embeddedFont>
    <p:embeddedFont>
      <p:font typeface="Fira Sans Extra Condensed" panose="020B0503050000020004" pitchFamily="34" charset="0"/>
      <p:regular r:id="rId36"/>
      <p:bold r:id="rId37"/>
      <p:italic r:id="rId38"/>
      <p:boldItalic r:id="rId39"/>
    </p:embeddedFont>
    <p:embeddedFont>
      <p:font typeface="Frank Ruhl Libre" panose="00000500000000000000" pitchFamily="2" charset="-79"/>
      <p:regular r:id="rId40"/>
      <p:bold r:id="rId41"/>
    </p:embeddedFont>
    <p:embeddedFont>
      <p:font typeface="Helvetica Neue" panose="020B0604020202020204" charset="0"/>
      <p:regular r:id="rId42"/>
      <p:bold r:id="rId43"/>
      <p:italic r:id="rId44"/>
      <p:boldItalic r:id="rId45"/>
    </p:embeddedFont>
    <p:embeddedFont>
      <p:font typeface="Montserrat" panose="00000500000000000000" pitchFamily="2" charset="0"/>
      <p:regular r:id="rId46"/>
      <p:bold r:id="rId47"/>
      <p:italic r:id="rId48"/>
      <p:boldItalic r:id="rId49"/>
    </p:embeddedFont>
    <p:embeddedFont>
      <p:font typeface="Roboto" panose="02000000000000000000" pitchFamily="2" charset="0"/>
      <p:regular r:id="rId50"/>
      <p:bold r:id="rId51"/>
      <p:italic r:id="rId52"/>
      <p:boldItalic r:id="rId53"/>
    </p:embeddedFont>
    <p:embeddedFont>
      <p:font typeface="Tahoma" panose="020B0604030504040204" pitchFamily="34" charset="0"/>
      <p:regular r:id="rId54"/>
      <p:bold r:id="rId55"/>
    </p:embeddedFont>
    <p:embeddedFont>
      <p:font typeface="Verdana" panose="020B0604030504040204" pitchFamily="3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0" roundtripDataSignature="AMtx7mgAOfeLudrBJxigPvLOlvWJMWFG8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28EC58-F89E-4539-8585-50895F9C0756}">
  <a:tblStyle styleId="{4128EC58-F89E-4539-8585-50895F9C075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font" Target="fonts/font24.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font" Target="fonts/font22.fntdata"/><Relationship Id="rId58" Type="http://schemas.openxmlformats.org/officeDocument/2006/relationships/font" Target="fonts/font27.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font" Target="fonts/font25.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59" Type="http://schemas.openxmlformats.org/officeDocument/2006/relationships/font" Target="fonts/font28.fntdata"/><Relationship Id="rId20" Type="http://schemas.openxmlformats.org/officeDocument/2006/relationships/slide" Target="slides/slide19.xml"/><Relationship Id="rId41" Type="http://schemas.openxmlformats.org/officeDocument/2006/relationships/font" Target="fonts/font10.fntdata"/><Relationship Id="rId54" Type="http://schemas.openxmlformats.org/officeDocument/2006/relationships/font" Target="fonts/font23.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 Id="rId57" Type="http://schemas.openxmlformats.org/officeDocument/2006/relationships/font" Target="fonts/font26.fntdata"/><Relationship Id="rId10" Type="http://schemas.openxmlformats.org/officeDocument/2006/relationships/slide" Target="slides/slide9.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font" Target="fonts/font21.fntdata"/><Relationship Id="rId60"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2571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80013" y="0"/>
            <a:ext cx="3962400" cy="25717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4886325"/>
            <a:ext cx="3962400" cy="2571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80013" y="4886325"/>
            <a:ext cx="3962400" cy="25717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p1: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0: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1: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1: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2: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2: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3: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3: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4: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4: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5: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5: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6: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6: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7: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7: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8: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8: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9: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9: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0: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20: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1: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21: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1: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21: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85020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2: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2: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3: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23: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4: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24: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5: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25: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48697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26: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26: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7: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27: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8: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28: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9: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0"/>
          <p:cNvSpPr txBox="1">
            <a:spLocks noGrp="1"/>
          </p:cNvSpPr>
          <p:nvPr>
            <p:ph type="title"/>
          </p:nvPr>
        </p:nvSpPr>
        <p:spPr>
          <a:xfrm>
            <a:off x="398475" y="534415"/>
            <a:ext cx="2481580" cy="29971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0">
                <a:solidFill>
                  <a:srgbClr val="CC0000"/>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0"/>
          <p:cNvSpPr txBox="1">
            <a:spLocks noGrp="1"/>
          </p:cNvSpPr>
          <p:nvPr>
            <p:ph type="body" idx="1"/>
          </p:nvPr>
        </p:nvSpPr>
        <p:spPr>
          <a:xfrm>
            <a:off x="386689" y="1356487"/>
            <a:ext cx="8370620" cy="2030729"/>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1400" b="1" i="0">
                <a:solidFill>
                  <a:srgbClr val="124F5C"/>
                </a:solidFill>
                <a:latin typeface="Tahoma"/>
                <a:ea typeface="Tahoma"/>
                <a:cs typeface="Tahoma"/>
                <a:sym typeface="Tahoma"/>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 name="Google Shape;19;p30"/>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0"/>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0"/>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800" b="0" i="0" u="none" strike="noStrike" cap="non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31"/>
          <p:cNvSpPr txBox="1">
            <a:spLocks noGrp="1"/>
          </p:cNvSpPr>
          <p:nvPr>
            <p:ph type="title"/>
          </p:nvPr>
        </p:nvSpPr>
        <p:spPr>
          <a:xfrm>
            <a:off x="446825" y="329175"/>
            <a:ext cx="8250300" cy="640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3200"/>
              <a:buFont typeface="Tahoma"/>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a:endParaRPr/>
          </a:p>
        </p:txBody>
      </p:sp>
      <p:sp>
        <p:nvSpPr>
          <p:cNvPr id="24" name="Google Shape;24;p31"/>
          <p:cNvSpPr txBox="1">
            <a:spLocks noGrp="1"/>
          </p:cNvSpPr>
          <p:nvPr>
            <p:ph type="body" idx="1"/>
          </p:nvPr>
        </p:nvSpPr>
        <p:spPr>
          <a:xfrm>
            <a:off x="446825" y="1032550"/>
            <a:ext cx="8250300" cy="35685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0"/>
              </a:spcBef>
              <a:spcAft>
                <a:spcPts val="0"/>
              </a:spcAft>
              <a:buClr>
                <a:srgbClr val="2B3E55"/>
              </a:buClr>
              <a:buSzPts val="1600"/>
              <a:buFont typeface="Tahoma"/>
              <a:buChar char="●"/>
              <a:defRPr sz="1200"/>
            </a:lvl1pPr>
            <a:lvl2pPr marL="914400" lvl="1" indent="-330200" algn="l">
              <a:lnSpc>
                <a:spcPct val="100000"/>
              </a:lnSpc>
              <a:spcBef>
                <a:spcPts val="1600"/>
              </a:spcBef>
              <a:spcAft>
                <a:spcPts val="0"/>
              </a:spcAft>
              <a:buClr>
                <a:srgbClr val="2B3E55"/>
              </a:buClr>
              <a:buSzPts val="1600"/>
              <a:buFont typeface="Calibri"/>
              <a:buChar char="○"/>
              <a:defRPr sz="1200"/>
            </a:lvl2pPr>
            <a:lvl3pPr marL="1371600" lvl="2" indent="-330200" algn="l">
              <a:lnSpc>
                <a:spcPct val="100000"/>
              </a:lnSpc>
              <a:spcBef>
                <a:spcPts val="1600"/>
              </a:spcBef>
              <a:spcAft>
                <a:spcPts val="0"/>
              </a:spcAft>
              <a:buClr>
                <a:srgbClr val="2B3E55"/>
              </a:buClr>
              <a:buSzPts val="1600"/>
              <a:buFont typeface="Calibri"/>
              <a:buChar char="■"/>
              <a:defRPr/>
            </a:lvl3pPr>
            <a:lvl4pPr marL="1828800" lvl="3" indent="-330200" algn="l">
              <a:lnSpc>
                <a:spcPct val="100000"/>
              </a:lnSpc>
              <a:spcBef>
                <a:spcPts val="1600"/>
              </a:spcBef>
              <a:spcAft>
                <a:spcPts val="0"/>
              </a:spcAft>
              <a:buClr>
                <a:srgbClr val="2B3E55"/>
              </a:buClr>
              <a:buSzPts val="1600"/>
              <a:buFont typeface="Calibri"/>
              <a:buChar char="●"/>
              <a:defRPr/>
            </a:lvl4pPr>
            <a:lvl5pPr marL="2286000" lvl="4" indent="-330200" algn="l">
              <a:lnSpc>
                <a:spcPct val="100000"/>
              </a:lnSpc>
              <a:spcBef>
                <a:spcPts val="1600"/>
              </a:spcBef>
              <a:spcAft>
                <a:spcPts val="0"/>
              </a:spcAft>
              <a:buClr>
                <a:srgbClr val="2B3E55"/>
              </a:buClr>
              <a:buSzPts val="1600"/>
              <a:buFont typeface="Calibri"/>
              <a:buChar char="○"/>
              <a:defRPr/>
            </a:lvl5pPr>
            <a:lvl6pPr marL="2743200" lvl="5" indent="-330200" algn="l">
              <a:lnSpc>
                <a:spcPct val="100000"/>
              </a:lnSpc>
              <a:spcBef>
                <a:spcPts val="1600"/>
              </a:spcBef>
              <a:spcAft>
                <a:spcPts val="0"/>
              </a:spcAft>
              <a:buClr>
                <a:srgbClr val="2B3E55"/>
              </a:buClr>
              <a:buSzPts val="1600"/>
              <a:buFont typeface="Calibri"/>
              <a:buChar char="■"/>
              <a:defRPr/>
            </a:lvl6pPr>
            <a:lvl7pPr marL="3200400" lvl="6" indent="-330200" algn="l">
              <a:lnSpc>
                <a:spcPct val="100000"/>
              </a:lnSpc>
              <a:spcBef>
                <a:spcPts val="1600"/>
              </a:spcBef>
              <a:spcAft>
                <a:spcPts val="0"/>
              </a:spcAft>
              <a:buClr>
                <a:srgbClr val="2B3E55"/>
              </a:buClr>
              <a:buSzPts val="1600"/>
              <a:buFont typeface="Calibri"/>
              <a:buChar char="●"/>
              <a:defRPr/>
            </a:lvl7pPr>
            <a:lvl8pPr marL="3657600" lvl="7" indent="-330200" algn="l">
              <a:lnSpc>
                <a:spcPct val="100000"/>
              </a:lnSpc>
              <a:spcBef>
                <a:spcPts val="1600"/>
              </a:spcBef>
              <a:spcAft>
                <a:spcPts val="0"/>
              </a:spcAft>
              <a:buClr>
                <a:srgbClr val="2B3E55"/>
              </a:buClr>
              <a:buSzPts val="1600"/>
              <a:buFont typeface="Calibri"/>
              <a:buChar char="○"/>
              <a:defRPr/>
            </a:lvl8pPr>
            <a:lvl9pPr marL="4114800" lvl="8" indent="-330200" algn="l">
              <a:lnSpc>
                <a:spcPct val="100000"/>
              </a:lnSpc>
              <a:spcBef>
                <a:spcPts val="1600"/>
              </a:spcBef>
              <a:spcAft>
                <a:spcPts val="1600"/>
              </a:spcAft>
              <a:buClr>
                <a:srgbClr val="2B3E55"/>
              </a:buClr>
              <a:buSzPts val="1600"/>
              <a:buFont typeface="Calibri"/>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5"/>
        <p:cNvGrpSpPr/>
        <p:nvPr/>
      </p:nvGrpSpPr>
      <p:grpSpPr>
        <a:xfrm>
          <a:off x="0" y="0"/>
          <a:ext cx="0" cy="0"/>
          <a:chOff x="0" y="0"/>
          <a:chExt cx="0" cy="0"/>
        </a:xfrm>
      </p:grpSpPr>
      <p:sp>
        <p:nvSpPr>
          <p:cNvPr id="26" name="Google Shape;26;p32"/>
          <p:cNvSpPr txBox="1">
            <a:spLocks noGrp="1"/>
          </p:cNvSpPr>
          <p:nvPr>
            <p:ph type="title"/>
          </p:nvPr>
        </p:nvSpPr>
        <p:spPr>
          <a:xfrm>
            <a:off x="398475" y="534415"/>
            <a:ext cx="2481580" cy="29971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0">
                <a:solidFill>
                  <a:srgbClr val="CC0000"/>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3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2"/>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0"/>
        <p:cNvGrpSpPr/>
        <p:nvPr/>
      </p:nvGrpSpPr>
      <p:grpSpPr>
        <a:xfrm>
          <a:off x="0" y="0"/>
          <a:ext cx="0" cy="0"/>
          <a:chOff x="0" y="0"/>
          <a:chExt cx="0" cy="0"/>
        </a:xfrm>
      </p:grpSpPr>
      <p:sp>
        <p:nvSpPr>
          <p:cNvPr id="31" name="Google Shape;31;p33"/>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3"/>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3"/>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4"/>
        <p:cNvGrpSpPr/>
        <p:nvPr/>
      </p:nvGrpSpPr>
      <p:grpSpPr>
        <a:xfrm>
          <a:off x="0" y="0"/>
          <a:ext cx="0" cy="0"/>
          <a:chOff x="0" y="0"/>
          <a:chExt cx="0" cy="0"/>
        </a:xfrm>
      </p:grpSpPr>
      <p:sp>
        <p:nvSpPr>
          <p:cNvPr id="35" name="Google Shape;35;p34"/>
          <p:cNvSpPr txBox="1">
            <a:spLocks noGrp="1"/>
          </p:cNvSpPr>
          <p:nvPr>
            <p:ph type="ctrTitle"/>
          </p:nvPr>
        </p:nvSpPr>
        <p:spPr>
          <a:xfrm>
            <a:off x="685800" y="1594485"/>
            <a:ext cx="7772400" cy="108013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34"/>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4"/>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4"/>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4"/>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800">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0"/>
        <p:cNvGrpSpPr/>
        <p:nvPr/>
      </p:nvGrpSpPr>
      <p:grpSpPr>
        <a:xfrm>
          <a:off x="0" y="0"/>
          <a:ext cx="0" cy="0"/>
          <a:chOff x="0" y="0"/>
          <a:chExt cx="0" cy="0"/>
        </a:xfrm>
      </p:grpSpPr>
      <p:sp>
        <p:nvSpPr>
          <p:cNvPr id="41" name="Google Shape;41;p35"/>
          <p:cNvSpPr txBox="1">
            <a:spLocks noGrp="1"/>
          </p:cNvSpPr>
          <p:nvPr>
            <p:ph type="title"/>
          </p:nvPr>
        </p:nvSpPr>
        <p:spPr>
          <a:xfrm>
            <a:off x="398475" y="534415"/>
            <a:ext cx="2481580" cy="29971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0">
                <a:solidFill>
                  <a:srgbClr val="CC0000"/>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5"/>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 name="Google Shape;43;p35"/>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35"/>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5"/>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35"/>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9"/>
          <p:cNvPicPr preferRelativeResize="0"/>
          <p:nvPr/>
        </p:nvPicPr>
        <p:blipFill rotWithShape="1">
          <a:blip r:embed="rId8">
            <a:alphaModFix/>
          </a:blip>
          <a:srcRect/>
          <a:stretch/>
        </p:blipFill>
        <p:spPr>
          <a:xfrm>
            <a:off x="8602980" y="66471"/>
            <a:ext cx="348615" cy="357962"/>
          </a:xfrm>
          <a:prstGeom prst="rect">
            <a:avLst/>
          </a:prstGeom>
          <a:noFill/>
          <a:ln>
            <a:noFill/>
          </a:ln>
        </p:spPr>
      </p:pic>
      <p:sp>
        <p:nvSpPr>
          <p:cNvPr id="11" name="Google Shape;11;p29"/>
          <p:cNvSpPr txBox="1">
            <a:spLocks noGrp="1"/>
          </p:cNvSpPr>
          <p:nvPr>
            <p:ph type="title"/>
          </p:nvPr>
        </p:nvSpPr>
        <p:spPr>
          <a:xfrm>
            <a:off x="398475" y="534415"/>
            <a:ext cx="2481580" cy="299719"/>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1" i="0" u="none" strike="noStrike" cap="none">
                <a:solidFill>
                  <a:srgbClr val="CC0000"/>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29"/>
          <p:cNvSpPr txBox="1">
            <a:spLocks noGrp="1"/>
          </p:cNvSpPr>
          <p:nvPr>
            <p:ph type="body" idx="1"/>
          </p:nvPr>
        </p:nvSpPr>
        <p:spPr>
          <a:xfrm>
            <a:off x="386689" y="1356487"/>
            <a:ext cx="8370620" cy="2030729"/>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400" b="1" i="0" u="none" strike="noStrike" cap="none">
                <a:solidFill>
                  <a:srgbClr val="124F5C"/>
                </a:solidFill>
                <a:latin typeface="Tahoma"/>
                <a:ea typeface="Tahoma"/>
                <a:cs typeface="Tahoma"/>
                <a:sym typeface="Tahoma"/>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3" name="Google Shape;13;p29"/>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9"/>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9"/>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latin typeface="Calibri"/>
                <a:ea typeface="Calibri"/>
                <a:cs typeface="Calibri"/>
                <a:sym typeface="Calibri"/>
              </a:defRPr>
            </a:lvl1pPr>
            <a:lvl2pPr marL="0" marR="0" lvl="1" indent="0" algn="r" rtl="0">
              <a:spcBef>
                <a:spcPts val="0"/>
              </a:spcBef>
              <a:buNone/>
              <a:defRPr sz="1800" b="0" i="0" u="none" strike="noStrike" cap="none">
                <a:solidFill>
                  <a:srgbClr val="888888"/>
                </a:solidFill>
                <a:latin typeface="Calibri"/>
                <a:ea typeface="Calibri"/>
                <a:cs typeface="Calibri"/>
                <a:sym typeface="Calibri"/>
              </a:defRPr>
            </a:lvl2pPr>
            <a:lvl3pPr marL="0" marR="0" lvl="2" indent="0" algn="r" rtl="0">
              <a:spcBef>
                <a:spcPts val="0"/>
              </a:spcBef>
              <a:buNone/>
              <a:defRPr sz="1800" b="0" i="0" u="none" strike="noStrike" cap="none">
                <a:solidFill>
                  <a:srgbClr val="888888"/>
                </a:solidFill>
                <a:latin typeface="Calibri"/>
                <a:ea typeface="Calibri"/>
                <a:cs typeface="Calibri"/>
                <a:sym typeface="Calibri"/>
              </a:defRPr>
            </a:lvl3pPr>
            <a:lvl4pPr marL="0" marR="0" lvl="3" indent="0" algn="r" rtl="0">
              <a:spcBef>
                <a:spcPts val="0"/>
              </a:spcBef>
              <a:buNone/>
              <a:defRPr sz="1800" b="0" i="0" u="none" strike="noStrike" cap="none">
                <a:solidFill>
                  <a:srgbClr val="888888"/>
                </a:solidFill>
                <a:latin typeface="Calibri"/>
                <a:ea typeface="Calibri"/>
                <a:cs typeface="Calibri"/>
                <a:sym typeface="Calibri"/>
              </a:defRPr>
            </a:lvl4pPr>
            <a:lvl5pPr marL="0" marR="0" lvl="4" indent="0" algn="r" rtl="0">
              <a:spcBef>
                <a:spcPts val="0"/>
              </a:spcBef>
              <a:buNone/>
              <a:defRPr sz="1800" b="0" i="0" u="none" strike="noStrike" cap="none">
                <a:solidFill>
                  <a:srgbClr val="888888"/>
                </a:solidFill>
                <a:latin typeface="Calibri"/>
                <a:ea typeface="Calibri"/>
                <a:cs typeface="Calibri"/>
                <a:sym typeface="Calibri"/>
              </a:defRPr>
            </a:lvl5pPr>
            <a:lvl6pPr marL="0" marR="0" lvl="5" indent="0" algn="r" rtl="0">
              <a:spcBef>
                <a:spcPts val="0"/>
              </a:spcBef>
              <a:buNone/>
              <a:defRPr sz="1800" b="0" i="0" u="none" strike="noStrike" cap="none">
                <a:solidFill>
                  <a:srgbClr val="888888"/>
                </a:solidFill>
                <a:latin typeface="Calibri"/>
                <a:ea typeface="Calibri"/>
                <a:cs typeface="Calibri"/>
                <a:sym typeface="Calibri"/>
              </a:defRPr>
            </a:lvl6pPr>
            <a:lvl7pPr marL="0" marR="0" lvl="6" indent="0" algn="r" rtl="0">
              <a:spcBef>
                <a:spcPts val="0"/>
              </a:spcBef>
              <a:buNone/>
              <a:defRPr sz="1800" b="0" i="0" u="none" strike="noStrike" cap="none">
                <a:solidFill>
                  <a:srgbClr val="888888"/>
                </a:solidFill>
                <a:latin typeface="Calibri"/>
                <a:ea typeface="Calibri"/>
                <a:cs typeface="Calibri"/>
                <a:sym typeface="Calibri"/>
              </a:defRPr>
            </a:lvl7pPr>
            <a:lvl8pPr marL="0" marR="0" lvl="7" indent="0" algn="r" rtl="0">
              <a:spcBef>
                <a:spcPts val="0"/>
              </a:spcBef>
              <a:buNone/>
              <a:defRPr sz="1800" b="0" i="0" u="none" strike="noStrike" cap="none">
                <a:solidFill>
                  <a:srgbClr val="888888"/>
                </a:solidFill>
                <a:latin typeface="Calibri"/>
                <a:ea typeface="Calibri"/>
                <a:cs typeface="Calibri"/>
                <a:sym typeface="Calibri"/>
              </a:defRPr>
            </a:lvl8pPr>
            <a:lvl9pPr marL="0" marR="0" lvl="8" indent="0" algn="r" rtl="0">
              <a:spcBef>
                <a:spcPts val="0"/>
              </a:spcBef>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
          <p:cNvSpPr txBox="1"/>
          <p:nvPr/>
        </p:nvSpPr>
        <p:spPr>
          <a:xfrm>
            <a:off x="513994" y="596011"/>
            <a:ext cx="163830" cy="656590"/>
          </a:xfrm>
          <a:prstGeom prst="rect">
            <a:avLst/>
          </a:prstGeom>
          <a:noFill/>
          <a:ln>
            <a:noFill/>
          </a:ln>
        </p:spPr>
        <p:txBody>
          <a:bodyPr spcFirstLastPara="1" wrap="square" lIns="0" tIns="53325" rIns="0" bIns="0" anchor="t" anchorCtr="0">
            <a:spAutoFit/>
          </a:bodyPr>
          <a:lstStyle/>
          <a:p>
            <a:pPr marL="12700" marR="0" lvl="0" indent="0" algn="l" rtl="0">
              <a:lnSpc>
                <a:spcPct val="100000"/>
              </a:lnSpc>
              <a:spcBef>
                <a:spcPts val="0"/>
              </a:spcBef>
              <a:spcAft>
                <a:spcPts val="0"/>
              </a:spcAft>
              <a:buNone/>
            </a:pPr>
            <a:r>
              <a:rPr lang="en" sz="1800" b="0" i="0" u="none" strike="noStrike" cap="none">
                <a:solidFill>
                  <a:srgbClr val="F5FCFF"/>
                </a:solidFill>
                <a:latin typeface="Helvetica Neue"/>
                <a:ea typeface="Helvetica Neue"/>
                <a:cs typeface="Helvetica Neue"/>
                <a:sym typeface="Helvetica Neue"/>
              </a:rPr>
              <a:t>●</a:t>
            </a:r>
            <a:endParaRPr sz="1800" b="0" i="0" u="none" strike="noStrike" cap="none">
              <a:solidFill>
                <a:schemeClr val="dk1"/>
              </a:solidFill>
              <a:latin typeface="Helvetica Neue"/>
              <a:ea typeface="Helvetica Neue"/>
              <a:cs typeface="Helvetica Neue"/>
              <a:sym typeface="Helvetica Neue"/>
            </a:endParaRPr>
          </a:p>
          <a:p>
            <a:pPr marL="12700" marR="0" lvl="0" indent="0" algn="l" rtl="0">
              <a:lnSpc>
                <a:spcPct val="100000"/>
              </a:lnSpc>
              <a:spcBef>
                <a:spcPts val="325"/>
              </a:spcBef>
              <a:spcAft>
                <a:spcPts val="0"/>
              </a:spcAft>
              <a:buNone/>
            </a:pPr>
            <a:r>
              <a:rPr lang="en" sz="1800" b="0" i="0" u="none" strike="noStrike" cap="none">
                <a:solidFill>
                  <a:srgbClr val="F5FCFF"/>
                </a:solidFill>
                <a:latin typeface="Helvetica Neue"/>
                <a:ea typeface="Helvetica Neue"/>
                <a:cs typeface="Helvetica Neue"/>
                <a:sym typeface="Helvetica Neue"/>
              </a:rPr>
              <a:t>●</a:t>
            </a:r>
            <a:endParaRPr sz="1800" b="0" i="0" u="none" strike="noStrike" cap="none">
              <a:solidFill>
                <a:schemeClr val="dk1"/>
              </a:solidFill>
              <a:latin typeface="Helvetica Neue"/>
              <a:ea typeface="Helvetica Neue"/>
              <a:cs typeface="Helvetica Neue"/>
              <a:sym typeface="Helvetica Neue"/>
            </a:endParaRPr>
          </a:p>
        </p:txBody>
      </p:sp>
      <p:sp>
        <p:nvSpPr>
          <p:cNvPr id="52" name="Google Shape;52;p1"/>
          <p:cNvSpPr txBox="1">
            <a:spLocks noGrp="1"/>
          </p:cNvSpPr>
          <p:nvPr>
            <p:ph type="title"/>
          </p:nvPr>
        </p:nvSpPr>
        <p:spPr>
          <a:xfrm>
            <a:off x="1106613" y="479425"/>
            <a:ext cx="6562090" cy="2092325"/>
          </a:xfrm>
          <a:prstGeom prst="rect">
            <a:avLst/>
          </a:prstGeom>
          <a:noFill/>
          <a:ln>
            <a:noFill/>
          </a:ln>
        </p:spPr>
        <p:txBody>
          <a:bodyPr spcFirstLastPara="1" wrap="square" lIns="0" tIns="32375" rIns="0" bIns="0" anchor="t" anchorCtr="0">
            <a:spAutoFit/>
          </a:bodyPr>
          <a:lstStyle/>
          <a:p>
            <a:pPr marL="12700" marR="5080" lvl="0" indent="-12700" algn="ctr" rtl="0">
              <a:lnSpc>
                <a:spcPct val="114799"/>
              </a:lnSpc>
              <a:spcBef>
                <a:spcPts val="0"/>
              </a:spcBef>
              <a:spcAft>
                <a:spcPts val="0"/>
              </a:spcAft>
              <a:buNone/>
            </a:pPr>
            <a:r>
              <a:rPr lang="en" sz="4400"/>
              <a:t>Capstone Project – 3  </a:t>
            </a:r>
            <a:r>
              <a:rPr lang="en" sz="3600">
                <a:solidFill>
                  <a:srgbClr val="124F5C"/>
                </a:solidFill>
              </a:rPr>
              <a:t>Health Insurance Cross Sell  Prediction</a:t>
            </a:r>
            <a:endParaRPr sz="3600"/>
          </a:p>
        </p:txBody>
      </p:sp>
      <p:sp>
        <p:nvSpPr>
          <p:cNvPr id="53" name="Google Shape;53;p1"/>
          <p:cNvSpPr txBox="1"/>
          <p:nvPr/>
        </p:nvSpPr>
        <p:spPr>
          <a:xfrm>
            <a:off x="3048000" y="3105150"/>
            <a:ext cx="2436495" cy="1200970"/>
          </a:xfrm>
          <a:prstGeom prst="rect">
            <a:avLst/>
          </a:prstGeom>
          <a:noFill/>
          <a:ln>
            <a:noFill/>
          </a:ln>
        </p:spPr>
        <p:txBody>
          <a:bodyPr spcFirstLastPara="1" wrap="square" lIns="0" tIns="53975" rIns="0" bIns="0" anchor="t" anchorCtr="0">
            <a:spAutoFit/>
          </a:bodyPr>
          <a:lstStyle/>
          <a:p>
            <a:pPr marL="46355" marR="0" lvl="0" indent="0" algn="ctr" rtl="0">
              <a:lnSpc>
                <a:spcPct val="100000"/>
              </a:lnSpc>
              <a:spcBef>
                <a:spcPts val="0"/>
              </a:spcBef>
              <a:spcAft>
                <a:spcPts val="0"/>
              </a:spcAft>
              <a:buNone/>
            </a:pPr>
            <a:r>
              <a:rPr lang="en" sz="1800" b="1" i="0" u="none" strike="noStrike" cap="none">
                <a:solidFill>
                  <a:srgbClr val="CC0000"/>
                </a:solidFill>
                <a:latin typeface="Tahoma"/>
                <a:ea typeface="Tahoma"/>
                <a:cs typeface="Tahoma"/>
                <a:sym typeface="Tahoma"/>
              </a:rPr>
              <a:t>Presented By:</a:t>
            </a:r>
            <a:endParaRPr sz="1800" b="0" i="0" u="none" strike="noStrike" cap="none">
              <a:solidFill>
                <a:schemeClr val="dk1"/>
              </a:solidFill>
              <a:latin typeface="Tahoma"/>
              <a:ea typeface="Tahoma"/>
              <a:cs typeface="Tahoma"/>
              <a:sym typeface="Tahoma"/>
            </a:endParaRPr>
          </a:p>
          <a:p>
            <a:pPr marL="0" marR="0" lvl="0" indent="0" algn="ctr" rtl="0">
              <a:lnSpc>
                <a:spcPct val="100000"/>
              </a:lnSpc>
              <a:spcBef>
                <a:spcPts val="325"/>
              </a:spcBef>
              <a:spcAft>
                <a:spcPts val="0"/>
              </a:spcAft>
              <a:buNone/>
            </a:pPr>
            <a:r>
              <a:rPr lang="en" sz="1800" b="1" i="0" u="none" strike="noStrike" cap="none">
                <a:solidFill>
                  <a:srgbClr val="124F5C"/>
                </a:solidFill>
                <a:latin typeface="Tahoma"/>
                <a:ea typeface="Tahoma"/>
                <a:cs typeface="Tahoma"/>
                <a:sym typeface="Tahoma"/>
              </a:rPr>
              <a:t>Debashish Das</a:t>
            </a:r>
            <a:br>
              <a:rPr lang="en" sz="1800" b="1" i="0" u="none" strike="noStrike" cap="none">
                <a:solidFill>
                  <a:srgbClr val="124F5C"/>
                </a:solidFill>
                <a:latin typeface="Tahoma"/>
                <a:ea typeface="Tahoma"/>
                <a:cs typeface="Tahoma"/>
                <a:sym typeface="Tahoma"/>
              </a:rPr>
            </a:br>
            <a:r>
              <a:rPr lang="en" sz="1800" b="1" i="0" u="none" strike="noStrike" cap="none">
                <a:solidFill>
                  <a:srgbClr val="124F5C"/>
                </a:solidFill>
                <a:latin typeface="Tahoma"/>
                <a:ea typeface="Tahoma"/>
                <a:cs typeface="Tahoma"/>
                <a:sym typeface="Tahoma"/>
              </a:rPr>
              <a:t>Lucky Jain</a:t>
            </a:r>
            <a:br>
              <a:rPr lang="en" sz="1800" b="1" i="0" u="none" strike="noStrike" cap="none">
                <a:solidFill>
                  <a:srgbClr val="124F5C"/>
                </a:solidFill>
                <a:latin typeface="Tahoma"/>
                <a:ea typeface="Tahoma"/>
                <a:cs typeface="Tahoma"/>
                <a:sym typeface="Tahoma"/>
              </a:rPr>
            </a:br>
            <a:r>
              <a:rPr lang="en" sz="1800" b="1" i="0" u="none" strike="noStrike" cap="none">
                <a:solidFill>
                  <a:srgbClr val="124F5C"/>
                </a:solidFill>
                <a:latin typeface="Tahoma"/>
                <a:ea typeface="Tahoma"/>
                <a:cs typeface="Tahoma"/>
                <a:sym typeface="Tahoma"/>
              </a:rPr>
              <a:t>Vivek katolkar</a:t>
            </a:r>
            <a:endParaRPr sz="1800" b="0" i="0" u="none" strike="noStrike" cap="none">
              <a:solidFill>
                <a:schemeClr val="dk1"/>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p:nvPr/>
        </p:nvSpPr>
        <p:spPr>
          <a:xfrm>
            <a:off x="311696" y="475843"/>
            <a:ext cx="3999865" cy="4469765"/>
          </a:xfrm>
          <a:prstGeom prst="rect">
            <a:avLst/>
          </a:prstGeom>
          <a:noFill/>
          <a:ln w="9525" cap="flat" cmpd="sng">
            <a:solidFill>
              <a:srgbClr val="124F5C"/>
            </a:solidFill>
            <a:prstDash val="solid"/>
            <a:round/>
            <a:headEnd type="none" w="sm" len="sm"/>
            <a:tailEnd type="none" w="sm" len="sm"/>
          </a:ln>
        </p:spPr>
        <p:txBody>
          <a:bodyPr spcFirstLastPara="1" wrap="square" lIns="0" tIns="66025" rIns="0" bIns="0" anchor="t" anchorCtr="0">
            <a:spAutoFit/>
          </a:bodyPr>
          <a:lstStyle/>
          <a:p>
            <a:pPr marL="231140" marR="325755" lvl="0" indent="0" algn="l" rtl="0">
              <a:lnSpc>
                <a:spcPct val="114999"/>
              </a:lnSpc>
              <a:spcBef>
                <a:spcPts val="0"/>
              </a:spcBef>
              <a:spcAft>
                <a:spcPts val="0"/>
              </a:spcAft>
              <a:buNone/>
            </a:pPr>
            <a:r>
              <a:rPr lang="en" sz="1400" b="1">
                <a:solidFill>
                  <a:srgbClr val="124F5C"/>
                </a:solidFill>
                <a:latin typeface="Tahoma"/>
                <a:ea typeface="Tahoma"/>
                <a:cs typeface="Tahoma"/>
                <a:sym typeface="Tahoma"/>
              </a:rPr>
              <a:t>The Male Policyholders are slightly  more than the Female policyholders.</a:t>
            </a:r>
            <a:endParaRPr sz="1400">
              <a:solidFill>
                <a:schemeClr val="dk1"/>
              </a:solidFill>
              <a:latin typeface="Tahoma"/>
              <a:ea typeface="Tahoma"/>
              <a:cs typeface="Tahoma"/>
              <a:sym typeface="Tahoma"/>
            </a:endParaRPr>
          </a:p>
        </p:txBody>
      </p:sp>
      <p:sp>
        <p:nvSpPr>
          <p:cNvPr id="155" name="Google Shape;155;p10"/>
          <p:cNvSpPr txBox="1"/>
          <p:nvPr/>
        </p:nvSpPr>
        <p:spPr>
          <a:xfrm>
            <a:off x="4450715" y="475843"/>
            <a:ext cx="4382135" cy="4450715"/>
          </a:xfrm>
          <a:prstGeom prst="rect">
            <a:avLst/>
          </a:prstGeom>
          <a:noFill/>
          <a:ln w="9525" cap="flat" cmpd="sng">
            <a:solidFill>
              <a:srgbClr val="124F5C"/>
            </a:solidFill>
            <a:prstDash val="solid"/>
            <a:round/>
            <a:headEnd type="none" w="sm" len="sm"/>
            <a:tailEnd type="none" w="sm" len="sm"/>
          </a:ln>
        </p:spPr>
        <p:txBody>
          <a:bodyPr spcFirstLastPara="1" wrap="square" lIns="0" tIns="66025" rIns="0" bIns="0" anchor="t" anchorCtr="0">
            <a:spAutoFit/>
          </a:bodyPr>
          <a:lstStyle/>
          <a:p>
            <a:pPr marL="231775" marR="1391920" lvl="0" indent="0" algn="l" rtl="0">
              <a:lnSpc>
                <a:spcPct val="114999"/>
              </a:lnSpc>
              <a:spcBef>
                <a:spcPts val="0"/>
              </a:spcBef>
              <a:spcAft>
                <a:spcPts val="0"/>
              </a:spcAft>
              <a:buNone/>
            </a:pPr>
            <a:r>
              <a:rPr lang="en" sz="1400" b="1">
                <a:solidFill>
                  <a:srgbClr val="124F5C"/>
                </a:solidFill>
                <a:latin typeface="Tahoma"/>
                <a:ea typeface="Tahoma"/>
                <a:cs typeface="Tahoma"/>
                <a:sym typeface="Tahoma"/>
              </a:rPr>
              <a:t>Male customers' proportion is  higher in both types of</a:t>
            </a:r>
            <a:endParaRPr sz="1400">
              <a:solidFill>
                <a:schemeClr val="dk1"/>
              </a:solidFill>
              <a:latin typeface="Tahoma"/>
              <a:ea typeface="Tahoma"/>
              <a:cs typeface="Tahoma"/>
              <a:sym typeface="Tahoma"/>
            </a:endParaRPr>
          </a:p>
          <a:p>
            <a:pPr marL="231775" marR="0" lvl="0" indent="0" algn="l" rtl="0">
              <a:lnSpc>
                <a:spcPct val="100000"/>
              </a:lnSpc>
              <a:spcBef>
                <a:spcPts val="254"/>
              </a:spcBef>
              <a:spcAft>
                <a:spcPts val="0"/>
              </a:spcAft>
              <a:buNone/>
            </a:pPr>
            <a:r>
              <a:rPr lang="en" sz="1400" b="1">
                <a:solidFill>
                  <a:srgbClr val="124F5C"/>
                </a:solidFill>
                <a:latin typeface="Tahoma"/>
                <a:ea typeface="Tahoma"/>
                <a:cs typeface="Tahoma"/>
                <a:sym typeface="Tahoma"/>
              </a:rPr>
              <a:t>response than Female customers.</a:t>
            </a:r>
            <a:endParaRPr sz="1400">
              <a:solidFill>
                <a:schemeClr val="dk1"/>
              </a:solidFill>
              <a:latin typeface="Tahoma"/>
              <a:ea typeface="Tahoma"/>
              <a:cs typeface="Tahoma"/>
              <a:sym typeface="Tahoma"/>
            </a:endParaRPr>
          </a:p>
        </p:txBody>
      </p:sp>
      <p:grpSp>
        <p:nvGrpSpPr>
          <p:cNvPr id="156" name="Google Shape;156;p10"/>
          <p:cNvGrpSpPr/>
          <p:nvPr/>
        </p:nvGrpSpPr>
        <p:grpSpPr>
          <a:xfrm>
            <a:off x="539584" y="1601292"/>
            <a:ext cx="3583304" cy="2941955"/>
            <a:chOff x="539584" y="1601292"/>
            <a:chExt cx="3583304" cy="2941955"/>
          </a:xfrm>
        </p:grpSpPr>
        <p:pic>
          <p:nvPicPr>
            <p:cNvPr id="157" name="Google Shape;157;p10"/>
            <p:cNvPicPr preferRelativeResize="0"/>
            <p:nvPr/>
          </p:nvPicPr>
          <p:blipFill rotWithShape="1">
            <a:blip r:embed="rId3">
              <a:alphaModFix/>
            </a:blip>
            <a:srcRect/>
            <a:stretch/>
          </p:blipFill>
          <p:spPr>
            <a:xfrm>
              <a:off x="583991" y="1661378"/>
              <a:ext cx="3500027" cy="2805720"/>
            </a:xfrm>
            <a:prstGeom prst="rect">
              <a:avLst/>
            </a:prstGeom>
            <a:noFill/>
            <a:ln>
              <a:noFill/>
            </a:ln>
          </p:spPr>
        </p:pic>
        <p:sp>
          <p:nvSpPr>
            <p:cNvPr id="158" name="Google Shape;158;p10"/>
            <p:cNvSpPr/>
            <p:nvPr/>
          </p:nvSpPr>
          <p:spPr>
            <a:xfrm>
              <a:off x="539584" y="1601292"/>
              <a:ext cx="3583304" cy="2941955"/>
            </a:xfrm>
            <a:custGeom>
              <a:avLst/>
              <a:gdLst/>
              <a:ahLst/>
              <a:cxnLst/>
              <a:rect l="l" t="t" r="r" b="b"/>
              <a:pathLst>
                <a:path w="3583304" h="2941954" extrusionOk="0">
                  <a:moveTo>
                    <a:pt x="0" y="2941701"/>
                  </a:moveTo>
                  <a:lnTo>
                    <a:pt x="3583178" y="2941701"/>
                  </a:lnTo>
                  <a:lnTo>
                    <a:pt x="3583178" y="0"/>
                  </a:lnTo>
                  <a:lnTo>
                    <a:pt x="0" y="0"/>
                  </a:lnTo>
                  <a:lnTo>
                    <a:pt x="0" y="2941701"/>
                  </a:lnTo>
                  <a:close/>
                </a:path>
              </a:pathLst>
            </a:custGeom>
            <a:noFill/>
            <a:ln w="9525" cap="flat" cmpd="sng">
              <a:solidFill>
                <a:srgbClr val="20202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59" name="Google Shape;159;p10"/>
          <p:cNvGrpSpPr/>
          <p:nvPr/>
        </p:nvGrpSpPr>
        <p:grpSpPr>
          <a:xfrm>
            <a:off x="4557903" y="1590751"/>
            <a:ext cx="4123690" cy="2952750"/>
            <a:chOff x="4557903" y="1590751"/>
            <a:chExt cx="4123690" cy="2952750"/>
          </a:xfrm>
        </p:grpSpPr>
        <p:pic>
          <p:nvPicPr>
            <p:cNvPr id="160" name="Google Shape;160;p10"/>
            <p:cNvPicPr preferRelativeResize="0"/>
            <p:nvPr/>
          </p:nvPicPr>
          <p:blipFill rotWithShape="1">
            <a:blip r:embed="rId4">
              <a:alphaModFix/>
            </a:blip>
            <a:srcRect/>
            <a:stretch/>
          </p:blipFill>
          <p:spPr>
            <a:xfrm>
              <a:off x="4616073" y="1645390"/>
              <a:ext cx="4020812" cy="2828713"/>
            </a:xfrm>
            <a:prstGeom prst="rect">
              <a:avLst/>
            </a:prstGeom>
            <a:noFill/>
            <a:ln>
              <a:noFill/>
            </a:ln>
          </p:spPr>
        </p:pic>
        <p:sp>
          <p:nvSpPr>
            <p:cNvPr id="161" name="Google Shape;161;p10"/>
            <p:cNvSpPr/>
            <p:nvPr/>
          </p:nvSpPr>
          <p:spPr>
            <a:xfrm>
              <a:off x="4557903" y="1590751"/>
              <a:ext cx="4123690" cy="2952750"/>
            </a:xfrm>
            <a:custGeom>
              <a:avLst/>
              <a:gdLst/>
              <a:ahLst/>
              <a:cxnLst/>
              <a:rect l="l" t="t" r="r" b="b"/>
              <a:pathLst>
                <a:path w="4123690" h="2952750" extrusionOk="0">
                  <a:moveTo>
                    <a:pt x="0" y="2952242"/>
                  </a:moveTo>
                  <a:lnTo>
                    <a:pt x="4123689" y="2952242"/>
                  </a:lnTo>
                  <a:lnTo>
                    <a:pt x="4123689" y="0"/>
                  </a:lnTo>
                  <a:lnTo>
                    <a:pt x="0" y="0"/>
                  </a:lnTo>
                  <a:lnTo>
                    <a:pt x="0" y="2952242"/>
                  </a:lnTo>
                  <a:close/>
                </a:path>
              </a:pathLst>
            </a:custGeom>
            <a:noFill/>
            <a:ln w="9525" cap="flat" cmpd="sng">
              <a:solidFill>
                <a:srgbClr val="20202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1"/>
          <p:cNvSpPr/>
          <p:nvPr/>
        </p:nvSpPr>
        <p:spPr>
          <a:xfrm>
            <a:off x="239801" y="503897"/>
            <a:ext cx="8540750" cy="4488180"/>
          </a:xfrm>
          <a:custGeom>
            <a:avLst/>
            <a:gdLst/>
            <a:ahLst/>
            <a:cxnLst/>
            <a:rect l="l" t="t" r="r" b="b"/>
            <a:pathLst>
              <a:path w="8540750" h="4488180" extrusionOk="0">
                <a:moveTo>
                  <a:pt x="0" y="4487926"/>
                </a:moveTo>
                <a:lnTo>
                  <a:pt x="8540369" y="4487926"/>
                </a:lnTo>
                <a:lnTo>
                  <a:pt x="8540369" y="0"/>
                </a:lnTo>
                <a:lnTo>
                  <a:pt x="0" y="0"/>
                </a:lnTo>
                <a:lnTo>
                  <a:pt x="0" y="4487926"/>
                </a:lnTo>
                <a:close/>
              </a:path>
            </a:pathLst>
          </a:custGeom>
          <a:noFill/>
          <a:ln w="9525" cap="flat" cmpd="sng">
            <a:solidFill>
              <a:srgbClr val="124F5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Google Shape;167;p11"/>
          <p:cNvSpPr txBox="1"/>
          <p:nvPr/>
        </p:nvSpPr>
        <p:spPr>
          <a:xfrm>
            <a:off x="318617" y="573786"/>
            <a:ext cx="6428105" cy="100076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 sz="1600" b="1">
                <a:solidFill>
                  <a:srgbClr val="124F5C"/>
                </a:solidFill>
                <a:latin typeface="Tahoma"/>
                <a:ea typeface="Tahoma"/>
                <a:cs typeface="Tahoma"/>
                <a:sym typeface="Tahoma"/>
              </a:rPr>
              <a:t>The Age of policyholders ranges from 20 to 85.</a:t>
            </a:r>
            <a:endParaRPr sz="1600">
              <a:solidFill>
                <a:schemeClr val="dk1"/>
              </a:solidFill>
              <a:latin typeface="Tahoma"/>
              <a:ea typeface="Tahoma"/>
              <a:cs typeface="Tahoma"/>
              <a:sym typeface="Tahoma"/>
            </a:endParaRPr>
          </a:p>
          <a:p>
            <a:pPr marL="0" marR="0" lvl="0" indent="0" algn="l" rtl="0">
              <a:lnSpc>
                <a:spcPct val="100000"/>
              </a:lnSpc>
              <a:spcBef>
                <a:spcPts val="50"/>
              </a:spcBef>
              <a:spcAft>
                <a:spcPts val="0"/>
              </a:spcAft>
              <a:buNone/>
            </a:pPr>
            <a:endParaRPr sz="1550">
              <a:solidFill>
                <a:schemeClr val="dk1"/>
              </a:solidFill>
              <a:latin typeface="Tahoma"/>
              <a:ea typeface="Tahoma"/>
              <a:cs typeface="Tahoma"/>
              <a:sym typeface="Tahoma"/>
            </a:endParaRPr>
          </a:p>
          <a:p>
            <a:pPr marL="12700" marR="5080" lvl="0" indent="0" algn="l" rtl="0">
              <a:lnSpc>
                <a:spcPct val="100000"/>
              </a:lnSpc>
              <a:spcBef>
                <a:spcPts val="0"/>
              </a:spcBef>
              <a:spcAft>
                <a:spcPts val="0"/>
              </a:spcAft>
              <a:buNone/>
            </a:pPr>
            <a:r>
              <a:rPr lang="en" sz="1600" b="1">
                <a:solidFill>
                  <a:srgbClr val="124F5C"/>
                </a:solidFill>
                <a:latin typeface="Tahoma"/>
                <a:ea typeface="Tahoma"/>
                <a:cs typeface="Tahoma"/>
                <a:sym typeface="Tahoma"/>
              </a:rPr>
              <a:t>People aged between 30-57 are more likely to be interested  in the insurance policy.</a:t>
            </a:r>
            <a:endParaRPr sz="1600">
              <a:solidFill>
                <a:schemeClr val="dk1"/>
              </a:solidFill>
              <a:latin typeface="Tahoma"/>
              <a:ea typeface="Tahoma"/>
              <a:cs typeface="Tahoma"/>
              <a:sym typeface="Tahoma"/>
            </a:endParaRPr>
          </a:p>
        </p:txBody>
      </p:sp>
      <p:grpSp>
        <p:nvGrpSpPr>
          <p:cNvPr id="168" name="Google Shape;168;p11"/>
          <p:cNvGrpSpPr/>
          <p:nvPr/>
        </p:nvGrpSpPr>
        <p:grpSpPr>
          <a:xfrm>
            <a:off x="536409" y="1618780"/>
            <a:ext cx="7940675" cy="3331210"/>
            <a:chOff x="536409" y="1618780"/>
            <a:chExt cx="7940675" cy="3331210"/>
          </a:xfrm>
        </p:grpSpPr>
        <p:pic>
          <p:nvPicPr>
            <p:cNvPr id="169" name="Google Shape;169;p11"/>
            <p:cNvPicPr preferRelativeResize="0"/>
            <p:nvPr/>
          </p:nvPicPr>
          <p:blipFill rotWithShape="1">
            <a:blip r:embed="rId3">
              <a:alphaModFix/>
            </a:blip>
            <a:srcRect/>
            <a:stretch/>
          </p:blipFill>
          <p:spPr>
            <a:xfrm>
              <a:off x="588141" y="1663019"/>
              <a:ext cx="7850505" cy="3242731"/>
            </a:xfrm>
            <a:prstGeom prst="rect">
              <a:avLst/>
            </a:prstGeom>
            <a:noFill/>
            <a:ln>
              <a:noFill/>
            </a:ln>
          </p:spPr>
        </p:pic>
        <p:sp>
          <p:nvSpPr>
            <p:cNvPr id="170" name="Google Shape;170;p11"/>
            <p:cNvSpPr/>
            <p:nvPr/>
          </p:nvSpPr>
          <p:spPr>
            <a:xfrm>
              <a:off x="536409" y="1618780"/>
              <a:ext cx="7940675" cy="3331210"/>
            </a:xfrm>
            <a:custGeom>
              <a:avLst/>
              <a:gdLst/>
              <a:ahLst/>
              <a:cxnLst/>
              <a:rect l="l" t="t" r="r" b="b"/>
              <a:pathLst>
                <a:path w="7940675" h="3331210" extrusionOk="0">
                  <a:moveTo>
                    <a:pt x="0" y="3331210"/>
                  </a:moveTo>
                  <a:lnTo>
                    <a:pt x="7940548" y="3331210"/>
                  </a:lnTo>
                  <a:lnTo>
                    <a:pt x="7940548" y="0"/>
                  </a:lnTo>
                  <a:lnTo>
                    <a:pt x="0" y="0"/>
                  </a:lnTo>
                  <a:lnTo>
                    <a:pt x="0" y="3331210"/>
                  </a:lnTo>
                  <a:close/>
                </a:path>
              </a:pathLst>
            </a:custGeom>
            <a:noFill/>
            <a:ln w="9525" cap="flat" cmpd="sng">
              <a:solidFill>
                <a:srgbClr val="124F5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2"/>
          <p:cNvSpPr/>
          <p:nvPr/>
        </p:nvSpPr>
        <p:spPr>
          <a:xfrm>
            <a:off x="311696" y="503808"/>
            <a:ext cx="8521065" cy="4385945"/>
          </a:xfrm>
          <a:custGeom>
            <a:avLst/>
            <a:gdLst/>
            <a:ahLst/>
            <a:cxnLst/>
            <a:rect l="l" t="t" r="r" b="b"/>
            <a:pathLst>
              <a:path w="8521065" h="4385945" extrusionOk="0">
                <a:moveTo>
                  <a:pt x="0" y="4385437"/>
                </a:moveTo>
                <a:lnTo>
                  <a:pt x="8520557" y="4385437"/>
                </a:lnTo>
                <a:lnTo>
                  <a:pt x="8520557" y="0"/>
                </a:lnTo>
                <a:lnTo>
                  <a:pt x="0" y="0"/>
                </a:lnTo>
                <a:lnTo>
                  <a:pt x="0" y="4385437"/>
                </a:lnTo>
                <a:close/>
              </a:path>
            </a:pathLst>
          </a:custGeom>
          <a:noFill/>
          <a:ln w="9525" cap="flat" cmpd="sng">
            <a:solidFill>
              <a:srgbClr val="124F5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12"/>
          <p:cNvSpPr txBox="1"/>
          <p:nvPr/>
        </p:nvSpPr>
        <p:spPr>
          <a:xfrm>
            <a:off x="504850" y="590549"/>
            <a:ext cx="6151245" cy="796052"/>
          </a:xfrm>
          <a:prstGeom prst="rect">
            <a:avLst/>
          </a:prstGeom>
          <a:noFill/>
          <a:ln>
            <a:noFill/>
          </a:ln>
        </p:spPr>
        <p:txBody>
          <a:bodyPr spcFirstLastPara="1" wrap="square" lIns="0" tIns="12050" rIns="0" bIns="0" anchor="t" anchorCtr="0">
            <a:spAutoFit/>
          </a:bodyPr>
          <a:lstStyle/>
          <a:p>
            <a:pPr marL="355600" marR="0" lvl="0" indent="-342900" algn="l" rtl="0">
              <a:lnSpc>
                <a:spcPct val="100000"/>
              </a:lnSpc>
              <a:spcBef>
                <a:spcPts val="0"/>
              </a:spcBef>
              <a:spcAft>
                <a:spcPts val="0"/>
              </a:spcAft>
              <a:buClr>
                <a:srgbClr val="124F5C"/>
              </a:buClr>
              <a:buSzPts val="1800"/>
              <a:buFont typeface="Helvetica Neue"/>
              <a:buChar char="●"/>
            </a:pPr>
            <a:r>
              <a:rPr lang="en" sz="1600" b="1">
                <a:solidFill>
                  <a:srgbClr val="124F5C"/>
                </a:solidFill>
                <a:latin typeface="Tahoma"/>
                <a:ea typeface="Tahoma"/>
                <a:cs typeface="Tahoma"/>
                <a:sym typeface="Tahoma"/>
              </a:rPr>
              <a:t>Maximum policyholders acquire a driving license.</a:t>
            </a:r>
            <a:endParaRPr sz="1600">
              <a:solidFill>
                <a:schemeClr val="dk1"/>
              </a:solidFill>
              <a:latin typeface="Tahoma"/>
              <a:ea typeface="Tahoma"/>
              <a:cs typeface="Tahoma"/>
              <a:sym typeface="Tahoma"/>
            </a:endParaRPr>
          </a:p>
          <a:p>
            <a:pPr marL="354965" marR="5080" lvl="0" indent="-342900" algn="l" rtl="0">
              <a:lnSpc>
                <a:spcPct val="114999"/>
              </a:lnSpc>
              <a:spcBef>
                <a:spcPts val="0"/>
              </a:spcBef>
              <a:spcAft>
                <a:spcPts val="0"/>
              </a:spcAft>
              <a:buClr>
                <a:srgbClr val="124F5C"/>
              </a:buClr>
              <a:buSzPts val="1800"/>
              <a:buFont typeface="Helvetica Neue"/>
              <a:buChar char="●"/>
            </a:pPr>
            <a:r>
              <a:rPr lang="en" sz="1600" b="1">
                <a:solidFill>
                  <a:srgbClr val="124F5C"/>
                </a:solidFill>
                <a:latin typeface="Tahoma"/>
                <a:ea typeface="Tahoma"/>
                <a:cs typeface="Tahoma"/>
                <a:sym typeface="Tahoma"/>
              </a:rPr>
              <a:t>From the customers who have D.L., only 1 2. 3 % of them  are interested in insurance policy.</a:t>
            </a:r>
            <a:endParaRPr sz="1600">
              <a:solidFill>
                <a:schemeClr val="dk1"/>
              </a:solidFill>
              <a:latin typeface="Tahoma"/>
              <a:ea typeface="Tahoma"/>
              <a:cs typeface="Tahoma"/>
              <a:sym typeface="Tahoma"/>
            </a:endParaRPr>
          </a:p>
        </p:txBody>
      </p:sp>
      <p:sp>
        <p:nvSpPr>
          <p:cNvPr id="177" name="Google Shape;177;p12"/>
          <p:cNvSpPr txBox="1"/>
          <p:nvPr/>
        </p:nvSpPr>
        <p:spPr>
          <a:xfrm>
            <a:off x="504850" y="4164583"/>
            <a:ext cx="7689215" cy="586740"/>
          </a:xfrm>
          <a:prstGeom prst="rect">
            <a:avLst/>
          </a:prstGeom>
          <a:noFill/>
          <a:ln>
            <a:noFill/>
          </a:ln>
        </p:spPr>
        <p:txBody>
          <a:bodyPr spcFirstLastPara="1" wrap="square" lIns="0" tIns="48875" rIns="0" bIns="0" anchor="t" anchorCtr="0">
            <a:spAutoFit/>
          </a:bodyPr>
          <a:lstStyle/>
          <a:p>
            <a:pPr marL="355600" marR="0" lvl="0" indent="-342900" algn="l" rtl="0">
              <a:lnSpc>
                <a:spcPct val="100000"/>
              </a:lnSpc>
              <a:spcBef>
                <a:spcPts val="0"/>
              </a:spcBef>
              <a:spcAft>
                <a:spcPts val="0"/>
              </a:spcAft>
              <a:buClr>
                <a:srgbClr val="124F5C"/>
              </a:buClr>
              <a:buSzPts val="1800"/>
              <a:buFont typeface="Helvetica Neue"/>
              <a:buChar char="●"/>
            </a:pPr>
            <a:r>
              <a:rPr lang="en" sz="1600" b="1">
                <a:solidFill>
                  <a:srgbClr val="124F5C"/>
                </a:solidFill>
                <a:latin typeface="Tahoma"/>
                <a:ea typeface="Tahoma"/>
                <a:cs typeface="Tahoma"/>
                <a:sym typeface="Tahoma"/>
              </a:rPr>
              <a:t>From the above plot,we can observe that 41 customers who do</a:t>
            </a:r>
            <a:endParaRPr sz="1600">
              <a:solidFill>
                <a:schemeClr val="dk1"/>
              </a:solidFill>
              <a:latin typeface="Tahoma"/>
              <a:ea typeface="Tahoma"/>
              <a:cs typeface="Tahoma"/>
              <a:sym typeface="Tahoma"/>
            </a:endParaRPr>
          </a:p>
          <a:p>
            <a:pPr marL="354965" marR="0" lvl="0" indent="0" algn="l" rtl="0">
              <a:lnSpc>
                <a:spcPct val="100000"/>
              </a:lnSpc>
              <a:spcBef>
                <a:spcPts val="290"/>
              </a:spcBef>
              <a:spcAft>
                <a:spcPts val="0"/>
              </a:spcAft>
              <a:buNone/>
            </a:pPr>
            <a:r>
              <a:rPr lang="en" sz="1600" b="1">
                <a:solidFill>
                  <a:srgbClr val="124F5C"/>
                </a:solidFill>
                <a:latin typeface="Tahoma"/>
                <a:ea typeface="Tahoma"/>
                <a:cs typeface="Tahoma"/>
                <a:sym typeface="Tahoma"/>
              </a:rPr>
              <a:t>not have a driving licence are also interested in the insurance policy.</a:t>
            </a:r>
            <a:endParaRPr sz="1600">
              <a:solidFill>
                <a:schemeClr val="dk1"/>
              </a:solidFill>
              <a:latin typeface="Tahoma"/>
              <a:ea typeface="Tahoma"/>
              <a:cs typeface="Tahoma"/>
              <a:sym typeface="Tahoma"/>
            </a:endParaRPr>
          </a:p>
        </p:txBody>
      </p:sp>
      <p:grpSp>
        <p:nvGrpSpPr>
          <p:cNvPr id="178" name="Google Shape;178;p12"/>
          <p:cNvGrpSpPr/>
          <p:nvPr/>
        </p:nvGrpSpPr>
        <p:grpSpPr>
          <a:xfrm>
            <a:off x="620394" y="1544091"/>
            <a:ext cx="7763637" cy="2529205"/>
            <a:chOff x="620394" y="1544091"/>
            <a:chExt cx="7763637" cy="2529205"/>
          </a:xfrm>
        </p:grpSpPr>
        <p:pic>
          <p:nvPicPr>
            <p:cNvPr id="179" name="Google Shape;179;p12"/>
            <p:cNvPicPr preferRelativeResize="0"/>
            <p:nvPr/>
          </p:nvPicPr>
          <p:blipFill rotWithShape="1">
            <a:blip r:embed="rId3">
              <a:alphaModFix/>
            </a:blip>
            <a:srcRect/>
            <a:stretch/>
          </p:blipFill>
          <p:spPr>
            <a:xfrm>
              <a:off x="666043" y="1596260"/>
              <a:ext cx="3609609" cy="2431258"/>
            </a:xfrm>
            <a:prstGeom prst="rect">
              <a:avLst/>
            </a:prstGeom>
            <a:noFill/>
            <a:ln>
              <a:noFill/>
            </a:ln>
          </p:spPr>
        </p:pic>
        <p:sp>
          <p:nvSpPr>
            <p:cNvPr id="180" name="Google Shape;180;p12"/>
            <p:cNvSpPr/>
            <p:nvPr/>
          </p:nvSpPr>
          <p:spPr>
            <a:xfrm>
              <a:off x="620394" y="1544091"/>
              <a:ext cx="3695065" cy="2529205"/>
            </a:xfrm>
            <a:custGeom>
              <a:avLst/>
              <a:gdLst/>
              <a:ahLst/>
              <a:cxnLst/>
              <a:rect l="l" t="t" r="r" b="b"/>
              <a:pathLst>
                <a:path w="3695065" h="2529204" extrusionOk="0">
                  <a:moveTo>
                    <a:pt x="0" y="2528824"/>
                  </a:moveTo>
                  <a:lnTo>
                    <a:pt x="3695065" y="2528824"/>
                  </a:lnTo>
                  <a:lnTo>
                    <a:pt x="3695065" y="0"/>
                  </a:lnTo>
                  <a:lnTo>
                    <a:pt x="0" y="0"/>
                  </a:lnTo>
                  <a:lnTo>
                    <a:pt x="0" y="2528824"/>
                  </a:lnTo>
                  <a:close/>
                </a:path>
              </a:pathLst>
            </a:custGeom>
            <a:noFill/>
            <a:ln w="9525" cap="flat" cmpd="sng">
              <a:solidFill>
                <a:srgbClr val="124F5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1" name="Google Shape;181;p12"/>
            <p:cNvPicPr preferRelativeResize="0"/>
            <p:nvPr/>
          </p:nvPicPr>
          <p:blipFill rotWithShape="1">
            <a:blip r:embed="rId4">
              <a:alphaModFix/>
            </a:blip>
            <a:srcRect/>
            <a:stretch/>
          </p:blipFill>
          <p:spPr>
            <a:xfrm>
              <a:off x="4553330" y="1548917"/>
              <a:ext cx="3825494" cy="2509901"/>
            </a:xfrm>
            <a:prstGeom prst="rect">
              <a:avLst/>
            </a:prstGeom>
            <a:noFill/>
            <a:ln>
              <a:noFill/>
            </a:ln>
          </p:spPr>
        </p:pic>
        <p:sp>
          <p:nvSpPr>
            <p:cNvPr id="182" name="Google Shape;182;p12"/>
            <p:cNvSpPr/>
            <p:nvPr/>
          </p:nvSpPr>
          <p:spPr>
            <a:xfrm>
              <a:off x="4548631" y="1544154"/>
              <a:ext cx="3835400" cy="2519680"/>
            </a:xfrm>
            <a:custGeom>
              <a:avLst/>
              <a:gdLst/>
              <a:ahLst/>
              <a:cxnLst/>
              <a:rect l="l" t="t" r="r" b="b"/>
              <a:pathLst>
                <a:path w="3835400" h="2519679" extrusionOk="0">
                  <a:moveTo>
                    <a:pt x="0" y="2519426"/>
                  </a:moveTo>
                  <a:lnTo>
                    <a:pt x="3835019" y="2519426"/>
                  </a:lnTo>
                  <a:lnTo>
                    <a:pt x="3835019" y="0"/>
                  </a:lnTo>
                  <a:lnTo>
                    <a:pt x="0" y="0"/>
                  </a:lnTo>
                  <a:lnTo>
                    <a:pt x="0" y="2519426"/>
                  </a:lnTo>
                  <a:close/>
                </a:path>
              </a:pathLst>
            </a:custGeom>
            <a:noFill/>
            <a:ln w="9525" cap="flat" cmpd="sng">
              <a:solidFill>
                <a:srgbClr val="124F5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3"/>
          <p:cNvSpPr/>
          <p:nvPr/>
        </p:nvSpPr>
        <p:spPr>
          <a:xfrm>
            <a:off x="227799" y="494550"/>
            <a:ext cx="8552180" cy="4497705"/>
          </a:xfrm>
          <a:custGeom>
            <a:avLst/>
            <a:gdLst/>
            <a:ahLst/>
            <a:cxnLst/>
            <a:rect l="l" t="t" r="r" b="b"/>
            <a:pathLst>
              <a:path w="8552180" h="4497705" extrusionOk="0">
                <a:moveTo>
                  <a:pt x="0" y="4497197"/>
                </a:moveTo>
                <a:lnTo>
                  <a:pt x="8552053" y="4497197"/>
                </a:lnTo>
                <a:lnTo>
                  <a:pt x="8552053" y="0"/>
                </a:lnTo>
                <a:lnTo>
                  <a:pt x="0" y="0"/>
                </a:lnTo>
                <a:lnTo>
                  <a:pt x="0" y="4497197"/>
                </a:lnTo>
                <a:close/>
              </a:path>
            </a:pathLst>
          </a:custGeom>
          <a:noFill/>
          <a:ln w="9525" cap="flat" cmpd="sng">
            <a:solidFill>
              <a:srgbClr val="124F5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13"/>
          <p:cNvSpPr txBox="1"/>
          <p:nvPr/>
        </p:nvSpPr>
        <p:spPr>
          <a:xfrm>
            <a:off x="914400" y="3983257"/>
            <a:ext cx="5486400" cy="1110560"/>
          </a:xfrm>
          <a:prstGeom prst="rect">
            <a:avLst/>
          </a:prstGeom>
          <a:noFill/>
          <a:ln>
            <a:noFill/>
          </a:ln>
        </p:spPr>
        <p:txBody>
          <a:bodyPr spcFirstLastPara="1" wrap="square" lIns="0" tIns="12700" rIns="0" bIns="0" anchor="t" anchorCtr="0">
            <a:spAutoFit/>
          </a:bodyPr>
          <a:lstStyle/>
          <a:p>
            <a:pPr marL="457200" marR="0" lvl="0" indent="-298450" algn="l" rtl="0">
              <a:lnSpc>
                <a:spcPct val="150000"/>
              </a:lnSpc>
              <a:spcBef>
                <a:spcPts val="0"/>
              </a:spcBef>
              <a:spcAft>
                <a:spcPts val="0"/>
              </a:spcAft>
              <a:buClr>
                <a:schemeClr val="dk1"/>
              </a:buClr>
              <a:buSzPts val="1100"/>
              <a:buFont typeface="Montserrat"/>
              <a:buChar char="●"/>
            </a:pPr>
            <a:r>
              <a:rPr lang="en" sz="1600" b="1">
                <a:solidFill>
                  <a:srgbClr val="124F5C"/>
                </a:solidFill>
                <a:latin typeface="Tahoma"/>
                <a:ea typeface="Tahoma"/>
                <a:cs typeface="Tahoma"/>
                <a:sym typeface="Tahoma"/>
              </a:rPr>
              <a:t> Region 28 is the largest contributor to people using insurance.</a:t>
            </a:r>
            <a:endParaRPr/>
          </a:p>
          <a:p>
            <a:pPr marL="65405" marR="5080" lvl="0" indent="-53340" algn="l" rtl="0">
              <a:lnSpc>
                <a:spcPct val="150000"/>
              </a:lnSpc>
              <a:spcBef>
                <a:spcPts val="100"/>
              </a:spcBef>
              <a:spcAft>
                <a:spcPts val="0"/>
              </a:spcAft>
              <a:buNone/>
            </a:pPr>
            <a:endParaRPr sz="1500">
              <a:solidFill>
                <a:schemeClr val="dk1"/>
              </a:solidFill>
              <a:latin typeface="Tahoma"/>
              <a:ea typeface="Tahoma"/>
              <a:cs typeface="Tahoma"/>
              <a:sym typeface="Tahoma"/>
            </a:endParaRPr>
          </a:p>
        </p:txBody>
      </p:sp>
      <p:grpSp>
        <p:nvGrpSpPr>
          <p:cNvPr id="189" name="Google Shape;189;p13"/>
          <p:cNvGrpSpPr/>
          <p:nvPr/>
        </p:nvGrpSpPr>
        <p:grpSpPr>
          <a:xfrm>
            <a:off x="1377964" y="562023"/>
            <a:ext cx="4102074" cy="3190127"/>
            <a:chOff x="2990342" y="1413598"/>
            <a:chExt cx="3070225" cy="2957830"/>
          </a:xfrm>
        </p:grpSpPr>
        <p:pic>
          <p:nvPicPr>
            <p:cNvPr id="190" name="Google Shape;190;p13"/>
            <p:cNvPicPr preferRelativeResize="0"/>
            <p:nvPr/>
          </p:nvPicPr>
          <p:blipFill rotWithShape="1">
            <a:blip r:embed="rId3">
              <a:alphaModFix/>
            </a:blip>
            <a:srcRect/>
            <a:stretch/>
          </p:blipFill>
          <p:spPr>
            <a:xfrm>
              <a:off x="3055030" y="1627876"/>
              <a:ext cx="2933239" cy="2544112"/>
            </a:xfrm>
            <a:prstGeom prst="rect">
              <a:avLst/>
            </a:prstGeom>
            <a:noFill/>
            <a:ln>
              <a:noFill/>
            </a:ln>
          </p:spPr>
        </p:pic>
        <p:sp>
          <p:nvSpPr>
            <p:cNvPr id="191" name="Google Shape;191;p13"/>
            <p:cNvSpPr/>
            <p:nvPr/>
          </p:nvSpPr>
          <p:spPr>
            <a:xfrm>
              <a:off x="2990342" y="1413598"/>
              <a:ext cx="3070225" cy="2957830"/>
            </a:xfrm>
            <a:custGeom>
              <a:avLst/>
              <a:gdLst/>
              <a:ahLst/>
              <a:cxnLst/>
              <a:rect l="l" t="t" r="r" b="b"/>
              <a:pathLst>
                <a:path w="3070225" h="2957829" extrusionOk="0">
                  <a:moveTo>
                    <a:pt x="0" y="2957703"/>
                  </a:moveTo>
                  <a:lnTo>
                    <a:pt x="3069971" y="2957703"/>
                  </a:lnTo>
                  <a:lnTo>
                    <a:pt x="3069971" y="0"/>
                  </a:lnTo>
                  <a:lnTo>
                    <a:pt x="0" y="0"/>
                  </a:lnTo>
                  <a:lnTo>
                    <a:pt x="0" y="2957703"/>
                  </a:lnTo>
                  <a:close/>
                </a:path>
              </a:pathLst>
            </a:custGeom>
            <a:noFill/>
            <a:ln w="9525" cap="flat" cmpd="sng">
              <a:solidFill>
                <a:srgbClr val="124F5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4"/>
          <p:cNvSpPr/>
          <p:nvPr/>
        </p:nvSpPr>
        <p:spPr>
          <a:xfrm>
            <a:off x="203822" y="494471"/>
            <a:ext cx="8725535" cy="4542155"/>
          </a:xfrm>
          <a:custGeom>
            <a:avLst/>
            <a:gdLst/>
            <a:ahLst/>
            <a:cxnLst/>
            <a:rect l="l" t="t" r="r" b="b"/>
            <a:pathLst>
              <a:path w="8725535" h="4542155" extrusionOk="0">
                <a:moveTo>
                  <a:pt x="0" y="4542028"/>
                </a:moveTo>
                <a:lnTo>
                  <a:pt x="8725154" y="4542028"/>
                </a:lnTo>
                <a:lnTo>
                  <a:pt x="8725154" y="0"/>
                </a:lnTo>
                <a:lnTo>
                  <a:pt x="0" y="0"/>
                </a:lnTo>
                <a:lnTo>
                  <a:pt x="0" y="4542028"/>
                </a:lnTo>
                <a:close/>
              </a:path>
            </a:pathLst>
          </a:custGeom>
          <a:noFill/>
          <a:ln w="9525" cap="flat" cmpd="sng">
            <a:solidFill>
              <a:srgbClr val="124F5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 name="Google Shape;197;p14"/>
          <p:cNvSpPr txBox="1"/>
          <p:nvPr/>
        </p:nvSpPr>
        <p:spPr>
          <a:xfrm>
            <a:off x="282651" y="526160"/>
            <a:ext cx="6652259" cy="658257"/>
          </a:xfrm>
          <a:prstGeom prst="rect">
            <a:avLst/>
          </a:prstGeom>
          <a:noFill/>
          <a:ln>
            <a:noFill/>
          </a:ln>
        </p:spPr>
        <p:txBody>
          <a:bodyPr spcFirstLastPara="1" wrap="square" lIns="0" tIns="12700" rIns="0" bIns="0" anchor="t" anchorCtr="0">
            <a:spAutoFit/>
          </a:bodyPr>
          <a:lstStyle/>
          <a:p>
            <a:pPr marL="12700" marR="5080" lvl="0" indent="0" algn="l" rtl="0">
              <a:lnSpc>
                <a:spcPct val="150000"/>
              </a:lnSpc>
              <a:spcBef>
                <a:spcPts val="0"/>
              </a:spcBef>
              <a:spcAft>
                <a:spcPts val="0"/>
              </a:spcAft>
              <a:buNone/>
            </a:pPr>
            <a:r>
              <a:rPr lang="en" sz="1500" b="1">
                <a:solidFill>
                  <a:srgbClr val="124F5C"/>
                </a:solidFill>
                <a:latin typeface="Tahoma"/>
                <a:ea typeface="Tahoma"/>
                <a:cs typeface="Tahoma"/>
                <a:sym typeface="Tahoma"/>
              </a:rPr>
              <a:t>Around 5 4% of the customers does not have the vehicle insurance  while 4 6% of the customers already have it.</a:t>
            </a:r>
            <a:endParaRPr sz="1500">
              <a:solidFill>
                <a:schemeClr val="dk1"/>
              </a:solidFill>
              <a:latin typeface="Tahoma"/>
              <a:ea typeface="Tahoma"/>
              <a:cs typeface="Tahoma"/>
              <a:sym typeface="Tahoma"/>
            </a:endParaRPr>
          </a:p>
        </p:txBody>
      </p:sp>
      <p:grpSp>
        <p:nvGrpSpPr>
          <p:cNvPr id="198" name="Google Shape;198;p14"/>
          <p:cNvGrpSpPr/>
          <p:nvPr/>
        </p:nvGrpSpPr>
        <p:grpSpPr>
          <a:xfrm>
            <a:off x="3092957" y="1795830"/>
            <a:ext cx="3219450" cy="2799715"/>
            <a:chOff x="3092957" y="1795830"/>
            <a:chExt cx="3219450" cy="2799715"/>
          </a:xfrm>
        </p:grpSpPr>
        <p:pic>
          <p:nvPicPr>
            <p:cNvPr id="199" name="Google Shape;199;p14"/>
            <p:cNvPicPr preferRelativeResize="0"/>
            <p:nvPr/>
          </p:nvPicPr>
          <p:blipFill rotWithShape="1">
            <a:blip r:embed="rId3">
              <a:alphaModFix/>
            </a:blip>
            <a:srcRect/>
            <a:stretch/>
          </p:blipFill>
          <p:spPr>
            <a:xfrm>
              <a:off x="3160564" y="1984709"/>
              <a:ext cx="2801595" cy="2407668"/>
            </a:xfrm>
            <a:prstGeom prst="rect">
              <a:avLst/>
            </a:prstGeom>
            <a:noFill/>
            <a:ln>
              <a:noFill/>
            </a:ln>
          </p:spPr>
        </p:pic>
        <p:sp>
          <p:nvSpPr>
            <p:cNvPr id="200" name="Google Shape;200;p14"/>
            <p:cNvSpPr/>
            <p:nvPr/>
          </p:nvSpPr>
          <p:spPr>
            <a:xfrm>
              <a:off x="3092957" y="1795830"/>
              <a:ext cx="3219450" cy="2799715"/>
            </a:xfrm>
            <a:custGeom>
              <a:avLst/>
              <a:gdLst/>
              <a:ahLst/>
              <a:cxnLst/>
              <a:rect l="l" t="t" r="r" b="b"/>
              <a:pathLst>
                <a:path w="3219450" h="2799715" extrusionOk="0">
                  <a:moveTo>
                    <a:pt x="0" y="2799588"/>
                  </a:moveTo>
                  <a:lnTo>
                    <a:pt x="3219196" y="2799588"/>
                  </a:lnTo>
                  <a:lnTo>
                    <a:pt x="3219196" y="0"/>
                  </a:lnTo>
                  <a:lnTo>
                    <a:pt x="0" y="0"/>
                  </a:lnTo>
                  <a:lnTo>
                    <a:pt x="0" y="2799588"/>
                  </a:lnTo>
                  <a:close/>
                </a:path>
              </a:pathLst>
            </a:custGeom>
            <a:noFill/>
            <a:ln w="9525" cap="flat" cmpd="sng">
              <a:solidFill>
                <a:srgbClr val="124F5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5"/>
          <p:cNvSpPr/>
          <p:nvPr/>
        </p:nvSpPr>
        <p:spPr>
          <a:xfrm>
            <a:off x="215798" y="485178"/>
            <a:ext cx="8568690" cy="4505325"/>
          </a:xfrm>
          <a:custGeom>
            <a:avLst/>
            <a:gdLst/>
            <a:ahLst/>
            <a:cxnLst/>
            <a:rect l="l" t="t" r="r" b="b"/>
            <a:pathLst>
              <a:path w="8568690" h="4505325" extrusionOk="0">
                <a:moveTo>
                  <a:pt x="0" y="4504817"/>
                </a:moveTo>
                <a:lnTo>
                  <a:pt x="8568309" y="4504817"/>
                </a:lnTo>
                <a:lnTo>
                  <a:pt x="8568309" y="0"/>
                </a:lnTo>
                <a:lnTo>
                  <a:pt x="0" y="0"/>
                </a:lnTo>
                <a:lnTo>
                  <a:pt x="0" y="4504817"/>
                </a:lnTo>
                <a:close/>
              </a:path>
            </a:pathLst>
          </a:custGeom>
          <a:noFill/>
          <a:ln w="9525" cap="flat" cmpd="sng">
            <a:solidFill>
              <a:srgbClr val="124F5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Google Shape;206;p15"/>
          <p:cNvSpPr txBox="1"/>
          <p:nvPr/>
        </p:nvSpPr>
        <p:spPr>
          <a:xfrm>
            <a:off x="294538" y="554863"/>
            <a:ext cx="6196965" cy="1398270"/>
          </a:xfrm>
          <a:prstGeom prst="rect">
            <a:avLst/>
          </a:prstGeom>
          <a:noFill/>
          <a:ln>
            <a:noFill/>
          </a:ln>
        </p:spPr>
        <p:txBody>
          <a:bodyPr spcFirstLastPara="1" wrap="square" lIns="0" tIns="12700" rIns="0" bIns="0" anchor="t" anchorCtr="0">
            <a:spAutoFit/>
          </a:bodyPr>
          <a:lstStyle/>
          <a:p>
            <a:pPr marL="12700" marR="126364" lvl="0" indent="0" algn="just" rtl="0">
              <a:lnSpc>
                <a:spcPct val="100000"/>
              </a:lnSpc>
              <a:spcBef>
                <a:spcPts val="0"/>
              </a:spcBef>
              <a:spcAft>
                <a:spcPts val="0"/>
              </a:spcAft>
              <a:buNone/>
            </a:pPr>
            <a:r>
              <a:rPr lang="en" sz="1500" b="1">
                <a:solidFill>
                  <a:srgbClr val="124F5C"/>
                </a:solidFill>
                <a:latin typeface="Tahoma"/>
                <a:ea typeface="Tahoma"/>
                <a:cs typeface="Tahoma"/>
                <a:sym typeface="Tahoma"/>
              </a:rPr>
              <a:t>Of the customers who were previously not insured, 46552 of  them are interested in the policy, while the majority of them  are not interested.</a:t>
            </a:r>
            <a:endParaRPr sz="1500">
              <a:solidFill>
                <a:schemeClr val="dk1"/>
              </a:solidFill>
              <a:latin typeface="Tahoma"/>
              <a:ea typeface="Tahoma"/>
              <a:cs typeface="Tahoma"/>
              <a:sym typeface="Tahoma"/>
            </a:endParaRPr>
          </a:p>
          <a:p>
            <a:pPr marL="0" marR="0" lvl="0" indent="0" algn="l" rtl="0">
              <a:lnSpc>
                <a:spcPct val="100000"/>
              </a:lnSpc>
              <a:spcBef>
                <a:spcPts val="50"/>
              </a:spcBef>
              <a:spcAft>
                <a:spcPts val="0"/>
              </a:spcAft>
              <a:buNone/>
            </a:pPr>
            <a:endParaRPr sz="1450">
              <a:solidFill>
                <a:schemeClr val="dk1"/>
              </a:solidFill>
              <a:latin typeface="Tahoma"/>
              <a:ea typeface="Tahoma"/>
              <a:cs typeface="Tahoma"/>
              <a:sym typeface="Tahoma"/>
            </a:endParaRPr>
          </a:p>
          <a:p>
            <a:pPr marL="12700" marR="0" lvl="0" indent="0" algn="l" rtl="0">
              <a:lnSpc>
                <a:spcPct val="100000"/>
              </a:lnSpc>
              <a:spcBef>
                <a:spcPts val="0"/>
              </a:spcBef>
              <a:spcAft>
                <a:spcPts val="0"/>
              </a:spcAft>
              <a:buNone/>
            </a:pPr>
            <a:r>
              <a:rPr lang="en" sz="1500" b="1">
                <a:solidFill>
                  <a:srgbClr val="124F5C"/>
                </a:solidFill>
                <a:latin typeface="Tahoma"/>
                <a:ea typeface="Tahoma"/>
                <a:cs typeface="Tahoma"/>
                <a:sym typeface="Tahoma"/>
              </a:rPr>
              <a:t>And also, among the customers who were previously insured,</a:t>
            </a:r>
            <a:endParaRPr sz="1500">
              <a:solidFill>
                <a:schemeClr val="dk1"/>
              </a:solidFill>
              <a:latin typeface="Tahoma"/>
              <a:ea typeface="Tahoma"/>
              <a:cs typeface="Tahoma"/>
              <a:sym typeface="Tahoma"/>
            </a:endParaRPr>
          </a:p>
          <a:p>
            <a:pPr marL="12700" marR="0" lvl="0" indent="0" algn="l" rtl="0">
              <a:lnSpc>
                <a:spcPct val="100000"/>
              </a:lnSpc>
              <a:spcBef>
                <a:spcPts val="5"/>
              </a:spcBef>
              <a:spcAft>
                <a:spcPts val="0"/>
              </a:spcAft>
              <a:buNone/>
            </a:pPr>
            <a:r>
              <a:rPr lang="en" sz="1500" b="1">
                <a:solidFill>
                  <a:srgbClr val="124F5C"/>
                </a:solidFill>
                <a:latin typeface="Tahoma"/>
                <a:ea typeface="Tahoma"/>
                <a:cs typeface="Tahoma"/>
                <a:sym typeface="Tahoma"/>
              </a:rPr>
              <a:t>the majority of them are not interested in the policy.</a:t>
            </a:r>
            <a:endParaRPr sz="1500">
              <a:solidFill>
                <a:schemeClr val="dk1"/>
              </a:solidFill>
              <a:latin typeface="Tahoma"/>
              <a:ea typeface="Tahoma"/>
              <a:cs typeface="Tahoma"/>
              <a:sym typeface="Tahoma"/>
            </a:endParaRPr>
          </a:p>
        </p:txBody>
      </p:sp>
      <p:grpSp>
        <p:nvGrpSpPr>
          <p:cNvPr id="207" name="Google Shape;207;p15"/>
          <p:cNvGrpSpPr/>
          <p:nvPr/>
        </p:nvGrpSpPr>
        <p:grpSpPr>
          <a:xfrm>
            <a:off x="2346579" y="2048027"/>
            <a:ext cx="4366895" cy="2736850"/>
            <a:chOff x="2346579" y="2048027"/>
            <a:chExt cx="4366895" cy="2736850"/>
          </a:xfrm>
        </p:grpSpPr>
        <p:pic>
          <p:nvPicPr>
            <p:cNvPr id="208" name="Google Shape;208;p15"/>
            <p:cNvPicPr preferRelativeResize="0"/>
            <p:nvPr/>
          </p:nvPicPr>
          <p:blipFill rotWithShape="1">
            <a:blip r:embed="rId3">
              <a:alphaModFix/>
            </a:blip>
            <a:srcRect/>
            <a:stretch/>
          </p:blipFill>
          <p:spPr>
            <a:xfrm>
              <a:off x="2407775" y="2102497"/>
              <a:ext cx="4258499" cy="2641603"/>
            </a:xfrm>
            <a:prstGeom prst="rect">
              <a:avLst/>
            </a:prstGeom>
            <a:noFill/>
            <a:ln>
              <a:noFill/>
            </a:ln>
          </p:spPr>
        </p:pic>
        <p:sp>
          <p:nvSpPr>
            <p:cNvPr id="209" name="Google Shape;209;p15"/>
            <p:cNvSpPr/>
            <p:nvPr/>
          </p:nvSpPr>
          <p:spPr>
            <a:xfrm>
              <a:off x="2346579" y="2048027"/>
              <a:ext cx="4366895" cy="2736850"/>
            </a:xfrm>
            <a:custGeom>
              <a:avLst/>
              <a:gdLst/>
              <a:ahLst/>
              <a:cxnLst/>
              <a:rect l="l" t="t" r="r" b="b"/>
              <a:pathLst>
                <a:path w="4366895" h="2736850" extrusionOk="0">
                  <a:moveTo>
                    <a:pt x="0" y="2736342"/>
                  </a:moveTo>
                  <a:lnTo>
                    <a:pt x="4366895" y="2736342"/>
                  </a:lnTo>
                  <a:lnTo>
                    <a:pt x="4366895" y="0"/>
                  </a:lnTo>
                  <a:lnTo>
                    <a:pt x="0" y="0"/>
                  </a:lnTo>
                  <a:lnTo>
                    <a:pt x="0" y="2736342"/>
                  </a:lnTo>
                  <a:close/>
                </a:path>
              </a:pathLst>
            </a:custGeom>
            <a:noFill/>
            <a:ln w="9525" cap="flat" cmpd="sng">
              <a:solidFill>
                <a:srgbClr val="124F5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6"/>
          <p:cNvSpPr/>
          <p:nvPr/>
        </p:nvSpPr>
        <p:spPr>
          <a:xfrm>
            <a:off x="203822" y="457187"/>
            <a:ext cx="8576945" cy="4535170"/>
          </a:xfrm>
          <a:custGeom>
            <a:avLst/>
            <a:gdLst/>
            <a:ahLst/>
            <a:cxnLst/>
            <a:rect l="l" t="t" r="r" b="b"/>
            <a:pathLst>
              <a:path w="8576945" h="4535170" extrusionOk="0">
                <a:moveTo>
                  <a:pt x="0" y="4534916"/>
                </a:moveTo>
                <a:lnTo>
                  <a:pt x="8576437" y="4534916"/>
                </a:lnTo>
                <a:lnTo>
                  <a:pt x="8576437" y="0"/>
                </a:lnTo>
                <a:lnTo>
                  <a:pt x="0" y="0"/>
                </a:lnTo>
                <a:lnTo>
                  <a:pt x="0" y="4534916"/>
                </a:lnTo>
                <a:close/>
              </a:path>
            </a:pathLst>
          </a:custGeom>
          <a:noFill/>
          <a:ln w="9525" cap="flat" cmpd="sng">
            <a:solidFill>
              <a:srgbClr val="124F5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 name="Google Shape;215;p16"/>
          <p:cNvSpPr txBox="1">
            <a:spLocks noGrp="1"/>
          </p:cNvSpPr>
          <p:nvPr>
            <p:ph type="title"/>
          </p:nvPr>
        </p:nvSpPr>
        <p:spPr>
          <a:xfrm>
            <a:off x="282651" y="581609"/>
            <a:ext cx="6227445" cy="26924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 sz="1600">
                <a:solidFill>
                  <a:srgbClr val="124F5C"/>
                </a:solidFill>
              </a:rPr>
              <a:t>Most of the customers have vehicles that are 1-2 years old.</a:t>
            </a:r>
            <a:endParaRPr sz="1600"/>
          </a:p>
        </p:txBody>
      </p:sp>
      <p:sp>
        <p:nvSpPr>
          <p:cNvPr id="216" name="Google Shape;216;p16"/>
          <p:cNvSpPr txBox="1"/>
          <p:nvPr/>
        </p:nvSpPr>
        <p:spPr>
          <a:xfrm>
            <a:off x="282651" y="1244854"/>
            <a:ext cx="6149340"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 sz="1600" b="1">
                <a:solidFill>
                  <a:srgbClr val="124F5C"/>
                </a:solidFill>
                <a:latin typeface="Tahoma"/>
                <a:ea typeface="Tahoma"/>
                <a:cs typeface="Tahoma"/>
                <a:sym typeface="Tahoma"/>
              </a:rPr>
              <a:t>Very few customers have a vehicle more than 2 years old.</a:t>
            </a:r>
            <a:endParaRPr sz="1600">
              <a:solidFill>
                <a:schemeClr val="dk1"/>
              </a:solidFill>
              <a:latin typeface="Tahoma"/>
              <a:ea typeface="Tahoma"/>
              <a:cs typeface="Tahoma"/>
              <a:sym typeface="Tahoma"/>
            </a:endParaRPr>
          </a:p>
        </p:txBody>
      </p:sp>
      <p:grpSp>
        <p:nvGrpSpPr>
          <p:cNvPr id="217" name="Google Shape;217;p16"/>
          <p:cNvGrpSpPr/>
          <p:nvPr/>
        </p:nvGrpSpPr>
        <p:grpSpPr>
          <a:xfrm>
            <a:off x="2245995" y="1758708"/>
            <a:ext cx="4225925" cy="2631440"/>
            <a:chOff x="2245995" y="1758708"/>
            <a:chExt cx="4225925" cy="2631440"/>
          </a:xfrm>
        </p:grpSpPr>
        <p:pic>
          <p:nvPicPr>
            <p:cNvPr id="218" name="Google Shape;218;p16"/>
            <p:cNvPicPr preferRelativeResize="0"/>
            <p:nvPr/>
          </p:nvPicPr>
          <p:blipFill rotWithShape="1">
            <a:blip r:embed="rId3">
              <a:alphaModFix/>
            </a:blip>
            <a:srcRect/>
            <a:stretch/>
          </p:blipFill>
          <p:spPr>
            <a:xfrm>
              <a:off x="2297464" y="1812808"/>
              <a:ext cx="4129159" cy="2530288"/>
            </a:xfrm>
            <a:prstGeom prst="rect">
              <a:avLst/>
            </a:prstGeom>
            <a:noFill/>
            <a:ln>
              <a:noFill/>
            </a:ln>
          </p:spPr>
        </p:pic>
        <p:sp>
          <p:nvSpPr>
            <p:cNvPr id="219" name="Google Shape;219;p16"/>
            <p:cNvSpPr/>
            <p:nvPr/>
          </p:nvSpPr>
          <p:spPr>
            <a:xfrm>
              <a:off x="2245995" y="1758708"/>
              <a:ext cx="4225925" cy="2631440"/>
            </a:xfrm>
            <a:custGeom>
              <a:avLst/>
              <a:gdLst/>
              <a:ahLst/>
              <a:cxnLst/>
              <a:rect l="l" t="t" r="r" b="b"/>
              <a:pathLst>
                <a:path w="4225925" h="2631440" extrusionOk="0">
                  <a:moveTo>
                    <a:pt x="0" y="2631440"/>
                  </a:moveTo>
                  <a:lnTo>
                    <a:pt x="4225544" y="2631440"/>
                  </a:lnTo>
                  <a:lnTo>
                    <a:pt x="4225544" y="0"/>
                  </a:lnTo>
                  <a:lnTo>
                    <a:pt x="0" y="0"/>
                  </a:lnTo>
                  <a:lnTo>
                    <a:pt x="0" y="2631440"/>
                  </a:lnTo>
                  <a:close/>
                </a:path>
              </a:pathLst>
            </a:custGeom>
            <a:noFill/>
            <a:ln w="9525" cap="flat" cmpd="sng">
              <a:solidFill>
                <a:srgbClr val="124F5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grpSp>
        <p:nvGrpSpPr>
          <p:cNvPr id="224" name="Google Shape;224;p17"/>
          <p:cNvGrpSpPr/>
          <p:nvPr/>
        </p:nvGrpSpPr>
        <p:grpSpPr>
          <a:xfrm>
            <a:off x="215798" y="466585"/>
            <a:ext cx="8716645" cy="4525645"/>
            <a:chOff x="215798" y="466585"/>
            <a:chExt cx="8716645" cy="4525645"/>
          </a:xfrm>
        </p:grpSpPr>
        <p:sp>
          <p:nvSpPr>
            <p:cNvPr id="225" name="Google Shape;225;p17"/>
            <p:cNvSpPr/>
            <p:nvPr/>
          </p:nvSpPr>
          <p:spPr>
            <a:xfrm>
              <a:off x="215798" y="466585"/>
              <a:ext cx="8716645" cy="4525645"/>
            </a:xfrm>
            <a:custGeom>
              <a:avLst/>
              <a:gdLst/>
              <a:ahLst/>
              <a:cxnLst/>
              <a:rect l="l" t="t" r="r" b="b"/>
              <a:pathLst>
                <a:path w="8716645" h="4525645" extrusionOk="0">
                  <a:moveTo>
                    <a:pt x="0" y="4525264"/>
                  </a:moveTo>
                  <a:lnTo>
                    <a:pt x="8716518" y="4525264"/>
                  </a:lnTo>
                  <a:lnTo>
                    <a:pt x="8716518" y="0"/>
                  </a:lnTo>
                  <a:lnTo>
                    <a:pt x="0" y="0"/>
                  </a:lnTo>
                  <a:lnTo>
                    <a:pt x="0" y="4525264"/>
                  </a:lnTo>
                  <a:close/>
                </a:path>
              </a:pathLst>
            </a:custGeom>
            <a:noFill/>
            <a:ln w="9525" cap="flat" cmpd="sng">
              <a:solidFill>
                <a:srgbClr val="124F5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26" name="Google Shape;226;p17"/>
            <p:cNvPicPr preferRelativeResize="0"/>
            <p:nvPr/>
          </p:nvPicPr>
          <p:blipFill rotWithShape="1">
            <a:blip r:embed="rId3">
              <a:alphaModFix/>
            </a:blip>
            <a:srcRect/>
            <a:stretch/>
          </p:blipFill>
          <p:spPr>
            <a:xfrm>
              <a:off x="1590143" y="2013414"/>
              <a:ext cx="5215327" cy="2788561"/>
            </a:xfrm>
            <a:prstGeom prst="rect">
              <a:avLst/>
            </a:prstGeom>
            <a:noFill/>
            <a:ln>
              <a:noFill/>
            </a:ln>
          </p:spPr>
        </p:pic>
        <p:sp>
          <p:nvSpPr>
            <p:cNvPr id="227" name="Google Shape;227;p17"/>
            <p:cNvSpPr/>
            <p:nvPr/>
          </p:nvSpPr>
          <p:spPr>
            <a:xfrm>
              <a:off x="1516126" y="1961273"/>
              <a:ext cx="5346065" cy="2886075"/>
            </a:xfrm>
            <a:custGeom>
              <a:avLst/>
              <a:gdLst/>
              <a:ahLst/>
              <a:cxnLst/>
              <a:rect l="l" t="t" r="r" b="b"/>
              <a:pathLst>
                <a:path w="5346065" h="2886075" extrusionOk="0">
                  <a:moveTo>
                    <a:pt x="0" y="2886075"/>
                  </a:moveTo>
                  <a:lnTo>
                    <a:pt x="5345937" y="2886075"/>
                  </a:lnTo>
                  <a:lnTo>
                    <a:pt x="5345937" y="0"/>
                  </a:lnTo>
                  <a:lnTo>
                    <a:pt x="0" y="0"/>
                  </a:lnTo>
                  <a:lnTo>
                    <a:pt x="0" y="2886075"/>
                  </a:lnTo>
                  <a:close/>
                </a:path>
              </a:pathLst>
            </a:custGeom>
            <a:noFill/>
            <a:ln w="9525" cap="flat" cmpd="sng">
              <a:solidFill>
                <a:srgbClr val="124F5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28" name="Google Shape;228;p17"/>
          <p:cNvSpPr txBox="1"/>
          <p:nvPr/>
        </p:nvSpPr>
        <p:spPr>
          <a:xfrm>
            <a:off x="302768" y="512826"/>
            <a:ext cx="6130925" cy="1397635"/>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 sz="1500" b="1">
                <a:solidFill>
                  <a:srgbClr val="124F5C"/>
                </a:solidFill>
                <a:latin typeface="Tahoma"/>
                <a:ea typeface="Tahoma"/>
                <a:cs typeface="Tahoma"/>
                <a:sym typeface="Tahoma"/>
              </a:rPr>
              <a:t>The majority of customers interested in the insurance policy  have vehicles that are 1      to 2 years old, followed by those with  vehicles that are less than 1 year old.</a:t>
            </a:r>
            <a:endParaRPr sz="1500">
              <a:solidFill>
                <a:schemeClr val="dk1"/>
              </a:solidFill>
              <a:latin typeface="Tahoma"/>
              <a:ea typeface="Tahoma"/>
              <a:cs typeface="Tahoma"/>
              <a:sym typeface="Tahoma"/>
            </a:endParaRPr>
          </a:p>
          <a:p>
            <a:pPr marL="0" marR="0" lvl="0" indent="0" algn="l" rtl="0">
              <a:lnSpc>
                <a:spcPct val="100000"/>
              </a:lnSpc>
              <a:spcBef>
                <a:spcPts val="50"/>
              </a:spcBef>
              <a:spcAft>
                <a:spcPts val="0"/>
              </a:spcAft>
              <a:buNone/>
            </a:pPr>
            <a:endParaRPr sz="1450">
              <a:solidFill>
                <a:schemeClr val="dk1"/>
              </a:solidFill>
              <a:latin typeface="Tahoma"/>
              <a:ea typeface="Tahoma"/>
              <a:cs typeface="Tahoma"/>
              <a:sym typeface="Tahoma"/>
            </a:endParaRPr>
          </a:p>
          <a:p>
            <a:pPr marL="12700" marR="142875" lvl="0" indent="0" algn="l" rtl="0">
              <a:lnSpc>
                <a:spcPct val="100000"/>
              </a:lnSpc>
              <a:spcBef>
                <a:spcPts val="0"/>
              </a:spcBef>
              <a:spcAft>
                <a:spcPts val="0"/>
              </a:spcAft>
              <a:buNone/>
            </a:pPr>
            <a:r>
              <a:rPr lang="en" sz="1500" b="1">
                <a:solidFill>
                  <a:srgbClr val="124F5C"/>
                </a:solidFill>
                <a:latin typeface="Tahoma"/>
                <a:ea typeface="Tahoma"/>
                <a:cs typeface="Tahoma"/>
                <a:sym typeface="Tahoma"/>
              </a:rPr>
              <a:t>Very few customers are interested in the policy if they have  more than two-year-old vehicles.</a:t>
            </a:r>
            <a:endParaRPr sz="1500">
              <a:solidFill>
                <a:schemeClr val="dk1"/>
              </a:solidFill>
              <a:latin typeface="Tahoma"/>
              <a:ea typeface="Tahoma"/>
              <a:cs typeface="Tahoma"/>
              <a:sym typeface="Tahom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8"/>
          <p:cNvSpPr/>
          <p:nvPr/>
        </p:nvSpPr>
        <p:spPr>
          <a:xfrm>
            <a:off x="215798" y="447916"/>
            <a:ext cx="8692515" cy="4544060"/>
          </a:xfrm>
          <a:custGeom>
            <a:avLst/>
            <a:gdLst/>
            <a:ahLst/>
            <a:cxnLst/>
            <a:rect l="l" t="t" r="r" b="b"/>
            <a:pathLst>
              <a:path w="8692515" h="4544060" extrusionOk="0">
                <a:moveTo>
                  <a:pt x="0" y="4543933"/>
                </a:moveTo>
                <a:lnTo>
                  <a:pt x="8692515" y="4543933"/>
                </a:lnTo>
                <a:lnTo>
                  <a:pt x="8692515" y="0"/>
                </a:lnTo>
                <a:lnTo>
                  <a:pt x="0" y="0"/>
                </a:lnTo>
                <a:lnTo>
                  <a:pt x="0" y="4543933"/>
                </a:lnTo>
                <a:close/>
              </a:path>
            </a:pathLst>
          </a:custGeom>
          <a:noFill/>
          <a:ln w="9525" cap="flat" cmpd="sng">
            <a:solidFill>
              <a:srgbClr val="124F5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4" name="Google Shape;234;p18"/>
          <p:cNvSpPr txBox="1"/>
          <p:nvPr/>
        </p:nvSpPr>
        <p:spPr>
          <a:xfrm>
            <a:off x="294538" y="487171"/>
            <a:ext cx="8368030" cy="1891664"/>
          </a:xfrm>
          <a:prstGeom prst="rect">
            <a:avLst/>
          </a:prstGeom>
          <a:noFill/>
          <a:ln>
            <a:noFill/>
          </a:ln>
        </p:spPr>
        <p:txBody>
          <a:bodyPr spcFirstLastPara="1" wrap="square" lIns="0" tIns="12700" rIns="0" bIns="0" anchor="t" anchorCtr="0">
            <a:spAutoFit/>
          </a:bodyPr>
          <a:lstStyle/>
          <a:p>
            <a:pPr marL="12700" marR="2265045" lvl="0" indent="0" algn="l" rtl="0">
              <a:lnSpc>
                <a:spcPct val="136000"/>
              </a:lnSpc>
              <a:spcBef>
                <a:spcPts val="0"/>
              </a:spcBef>
              <a:spcAft>
                <a:spcPts val="0"/>
              </a:spcAft>
              <a:buNone/>
            </a:pPr>
            <a:r>
              <a:rPr lang="en" sz="1500" b="1">
                <a:solidFill>
                  <a:srgbClr val="124F5C"/>
                </a:solidFill>
                <a:latin typeface="Tahoma"/>
                <a:ea typeface="Tahoma"/>
                <a:cs typeface="Tahoma"/>
                <a:sym typeface="Tahoma"/>
              </a:rPr>
              <a:t>The plot shows that the number of customers who damaged  their vehicles and the ones who didn't are almost equal.</a:t>
            </a:r>
            <a:endParaRPr sz="1500">
              <a:solidFill>
                <a:schemeClr val="dk1"/>
              </a:solidFill>
              <a:latin typeface="Tahoma"/>
              <a:ea typeface="Tahoma"/>
              <a:cs typeface="Tahoma"/>
              <a:sym typeface="Tahoma"/>
            </a:endParaRPr>
          </a:p>
          <a:p>
            <a:pPr marL="0" marR="0" lvl="0" indent="0" algn="l" rtl="0">
              <a:lnSpc>
                <a:spcPct val="100000"/>
              </a:lnSpc>
              <a:spcBef>
                <a:spcPts val="30"/>
              </a:spcBef>
              <a:spcAft>
                <a:spcPts val="0"/>
              </a:spcAft>
              <a:buNone/>
            </a:pPr>
            <a:endParaRPr sz="2000">
              <a:solidFill>
                <a:schemeClr val="dk1"/>
              </a:solidFill>
              <a:latin typeface="Tahoma"/>
              <a:ea typeface="Tahoma"/>
              <a:cs typeface="Tahoma"/>
              <a:sym typeface="Tahoma"/>
            </a:endParaRPr>
          </a:p>
          <a:p>
            <a:pPr marL="12700" marR="5080" lvl="0" indent="0" algn="l" rtl="0">
              <a:lnSpc>
                <a:spcPct val="136100"/>
              </a:lnSpc>
              <a:spcBef>
                <a:spcPts val="5"/>
              </a:spcBef>
              <a:spcAft>
                <a:spcPts val="0"/>
              </a:spcAft>
              <a:buNone/>
            </a:pPr>
            <a:r>
              <a:rPr lang="en" sz="1500" b="1">
                <a:solidFill>
                  <a:srgbClr val="124F5C"/>
                </a:solidFill>
                <a:latin typeface="Tahoma"/>
                <a:ea typeface="Tahoma"/>
                <a:cs typeface="Tahoma"/>
                <a:sym typeface="Tahoma"/>
              </a:rPr>
              <a:t>If we observe the number of customers who are interested in the insurance policy,  then the maximum number of them are those who have had vehicle damage in the  past.</a:t>
            </a:r>
            <a:endParaRPr sz="1500">
              <a:solidFill>
                <a:schemeClr val="dk1"/>
              </a:solidFill>
              <a:latin typeface="Tahoma"/>
              <a:ea typeface="Tahoma"/>
              <a:cs typeface="Tahoma"/>
              <a:sym typeface="Tahoma"/>
            </a:endParaRPr>
          </a:p>
        </p:txBody>
      </p:sp>
      <p:grpSp>
        <p:nvGrpSpPr>
          <p:cNvPr id="235" name="Google Shape;235;p18"/>
          <p:cNvGrpSpPr/>
          <p:nvPr/>
        </p:nvGrpSpPr>
        <p:grpSpPr>
          <a:xfrm>
            <a:off x="455612" y="2187879"/>
            <a:ext cx="8328343" cy="2597785"/>
            <a:chOff x="455612" y="2187879"/>
            <a:chExt cx="8328343" cy="2597785"/>
          </a:xfrm>
        </p:grpSpPr>
        <p:pic>
          <p:nvPicPr>
            <p:cNvPr id="236" name="Google Shape;236;p18"/>
            <p:cNvPicPr preferRelativeResize="0"/>
            <p:nvPr/>
          </p:nvPicPr>
          <p:blipFill rotWithShape="1">
            <a:blip r:embed="rId3">
              <a:alphaModFix/>
            </a:blip>
            <a:srcRect/>
            <a:stretch/>
          </p:blipFill>
          <p:spPr>
            <a:xfrm>
              <a:off x="505291" y="2451815"/>
              <a:ext cx="3965470" cy="2290780"/>
            </a:xfrm>
            <a:prstGeom prst="rect">
              <a:avLst/>
            </a:prstGeom>
            <a:noFill/>
            <a:ln>
              <a:noFill/>
            </a:ln>
          </p:spPr>
        </p:pic>
        <p:sp>
          <p:nvSpPr>
            <p:cNvPr id="237" name="Google Shape;237;p18"/>
            <p:cNvSpPr/>
            <p:nvPr/>
          </p:nvSpPr>
          <p:spPr>
            <a:xfrm>
              <a:off x="455612" y="2402509"/>
              <a:ext cx="4058920" cy="2383155"/>
            </a:xfrm>
            <a:custGeom>
              <a:avLst/>
              <a:gdLst/>
              <a:ahLst/>
              <a:cxnLst/>
              <a:rect l="l" t="t" r="r" b="b"/>
              <a:pathLst>
                <a:path w="4058920" h="2383154" extrusionOk="0">
                  <a:moveTo>
                    <a:pt x="0" y="2383028"/>
                  </a:moveTo>
                  <a:lnTo>
                    <a:pt x="4058412" y="2383028"/>
                  </a:lnTo>
                  <a:lnTo>
                    <a:pt x="4058412" y="0"/>
                  </a:lnTo>
                  <a:lnTo>
                    <a:pt x="0" y="0"/>
                  </a:lnTo>
                  <a:lnTo>
                    <a:pt x="0" y="2383028"/>
                  </a:lnTo>
                  <a:close/>
                </a:path>
              </a:pathLst>
            </a:custGeom>
            <a:noFill/>
            <a:ln w="9525" cap="flat" cmpd="sng">
              <a:solidFill>
                <a:srgbClr val="124F5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38" name="Google Shape;238;p18"/>
            <p:cNvPicPr preferRelativeResize="0"/>
            <p:nvPr/>
          </p:nvPicPr>
          <p:blipFill rotWithShape="1">
            <a:blip r:embed="rId4">
              <a:alphaModFix/>
            </a:blip>
            <a:srcRect/>
            <a:stretch/>
          </p:blipFill>
          <p:spPr>
            <a:xfrm>
              <a:off x="4792261" y="2238624"/>
              <a:ext cx="3947210" cy="2502737"/>
            </a:xfrm>
            <a:prstGeom prst="rect">
              <a:avLst/>
            </a:prstGeom>
            <a:noFill/>
            <a:ln>
              <a:noFill/>
            </a:ln>
          </p:spPr>
        </p:pic>
        <p:sp>
          <p:nvSpPr>
            <p:cNvPr id="239" name="Google Shape;239;p18"/>
            <p:cNvSpPr/>
            <p:nvPr/>
          </p:nvSpPr>
          <p:spPr>
            <a:xfrm>
              <a:off x="4735195" y="2187879"/>
              <a:ext cx="4048760" cy="2597785"/>
            </a:xfrm>
            <a:custGeom>
              <a:avLst/>
              <a:gdLst/>
              <a:ahLst/>
              <a:cxnLst/>
              <a:rect l="l" t="t" r="r" b="b"/>
              <a:pathLst>
                <a:path w="4048759" h="2597785" extrusionOk="0">
                  <a:moveTo>
                    <a:pt x="0" y="2597658"/>
                  </a:moveTo>
                  <a:lnTo>
                    <a:pt x="4048379" y="2597658"/>
                  </a:lnTo>
                  <a:lnTo>
                    <a:pt x="4048379" y="0"/>
                  </a:lnTo>
                  <a:lnTo>
                    <a:pt x="0" y="0"/>
                  </a:lnTo>
                  <a:lnTo>
                    <a:pt x="0" y="2597658"/>
                  </a:lnTo>
                  <a:close/>
                </a:path>
              </a:pathLst>
            </a:custGeom>
            <a:noFill/>
            <a:ln w="9525" cap="flat" cmpd="sng">
              <a:solidFill>
                <a:srgbClr val="124F5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9"/>
          <p:cNvSpPr/>
          <p:nvPr/>
        </p:nvSpPr>
        <p:spPr>
          <a:xfrm>
            <a:off x="311696" y="494563"/>
            <a:ext cx="8521065" cy="4320540"/>
          </a:xfrm>
          <a:custGeom>
            <a:avLst/>
            <a:gdLst/>
            <a:ahLst/>
            <a:cxnLst/>
            <a:rect l="l" t="t" r="r" b="b"/>
            <a:pathLst>
              <a:path w="8521065" h="4320540" extrusionOk="0">
                <a:moveTo>
                  <a:pt x="0" y="4320032"/>
                </a:moveTo>
                <a:lnTo>
                  <a:pt x="8520557" y="4320032"/>
                </a:lnTo>
                <a:lnTo>
                  <a:pt x="8520557" y="0"/>
                </a:lnTo>
                <a:lnTo>
                  <a:pt x="0" y="0"/>
                </a:lnTo>
                <a:lnTo>
                  <a:pt x="0" y="4320032"/>
                </a:lnTo>
                <a:close/>
              </a:path>
            </a:pathLst>
          </a:custGeom>
          <a:noFill/>
          <a:ln w="9525" cap="flat" cmpd="sng">
            <a:solidFill>
              <a:srgbClr val="124F5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5" name="Google Shape;245;p19"/>
          <p:cNvSpPr txBox="1"/>
          <p:nvPr/>
        </p:nvSpPr>
        <p:spPr>
          <a:xfrm>
            <a:off x="504850" y="544448"/>
            <a:ext cx="5762625" cy="815340"/>
          </a:xfrm>
          <a:prstGeom prst="rect">
            <a:avLst/>
          </a:prstGeom>
          <a:noFill/>
          <a:ln>
            <a:noFill/>
          </a:ln>
        </p:spPr>
        <p:txBody>
          <a:bodyPr spcFirstLastPara="1" wrap="square" lIns="0" tIns="13325" rIns="0" bIns="0" anchor="t" anchorCtr="0">
            <a:spAutoFit/>
          </a:bodyPr>
          <a:lstStyle/>
          <a:p>
            <a:pPr marL="12700" marR="5080" lvl="0" indent="0" algn="l" rtl="0">
              <a:lnSpc>
                <a:spcPct val="115100"/>
              </a:lnSpc>
              <a:spcBef>
                <a:spcPts val="0"/>
              </a:spcBef>
              <a:spcAft>
                <a:spcPts val="0"/>
              </a:spcAft>
              <a:buNone/>
            </a:pPr>
            <a:r>
              <a:rPr lang="en" sz="1500" b="1">
                <a:solidFill>
                  <a:srgbClr val="124F5C"/>
                </a:solidFill>
                <a:latin typeface="Tahoma"/>
                <a:ea typeface="Tahoma"/>
                <a:cs typeface="Tahoma"/>
                <a:sym typeface="Tahoma"/>
              </a:rPr>
              <a:t>It seems that the number of days the customer is  associated with the company does not affect the amount  of Annual Premium.</a:t>
            </a:r>
            <a:endParaRPr sz="1500">
              <a:solidFill>
                <a:schemeClr val="dk1"/>
              </a:solidFill>
              <a:latin typeface="Tahoma"/>
              <a:ea typeface="Tahoma"/>
              <a:cs typeface="Tahoma"/>
              <a:sym typeface="Tahoma"/>
            </a:endParaRPr>
          </a:p>
        </p:txBody>
      </p:sp>
      <p:grpSp>
        <p:nvGrpSpPr>
          <p:cNvPr id="246" name="Google Shape;246;p19"/>
          <p:cNvGrpSpPr/>
          <p:nvPr/>
        </p:nvGrpSpPr>
        <p:grpSpPr>
          <a:xfrm>
            <a:off x="2262632" y="1656079"/>
            <a:ext cx="4469765" cy="2790825"/>
            <a:chOff x="2262632" y="1656079"/>
            <a:chExt cx="4469765" cy="2790825"/>
          </a:xfrm>
        </p:grpSpPr>
        <p:pic>
          <p:nvPicPr>
            <p:cNvPr id="247" name="Google Shape;247;p19"/>
            <p:cNvPicPr preferRelativeResize="0"/>
            <p:nvPr/>
          </p:nvPicPr>
          <p:blipFill rotWithShape="1">
            <a:blip r:embed="rId3">
              <a:alphaModFix/>
            </a:blip>
            <a:srcRect/>
            <a:stretch/>
          </p:blipFill>
          <p:spPr>
            <a:xfrm>
              <a:off x="2316807" y="1711143"/>
              <a:ext cx="4375168" cy="2680317"/>
            </a:xfrm>
            <a:prstGeom prst="rect">
              <a:avLst/>
            </a:prstGeom>
            <a:noFill/>
            <a:ln>
              <a:noFill/>
            </a:ln>
          </p:spPr>
        </p:pic>
        <p:sp>
          <p:nvSpPr>
            <p:cNvPr id="248" name="Google Shape;248;p19"/>
            <p:cNvSpPr/>
            <p:nvPr/>
          </p:nvSpPr>
          <p:spPr>
            <a:xfrm>
              <a:off x="2262632" y="1656079"/>
              <a:ext cx="4469765" cy="2790825"/>
            </a:xfrm>
            <a:custGeom>
              <a:avLst/>
              <a:gdLst/>
              <a:ahLst/>
              <a:cxnLst/>
              <a:rect l="l" t="t" r="r" b="b"/>
              <a:pathLst>
                <a:path w="4469765" h="2790825" extrusionOk="0">
                  <a:moveTo>
                    <a:pt x="0" y="2790444"/>
                  </a:moveTo>
                  <a:lnTo>
                    <a:pt x="4469511" y="2790444"/>
                  </a:lnTo>
                  <a:lnTo>
                    <a:pt x="4469511" y="0"/>
                  </a:lnTo>
                  <a:lnTo>
                    <a:pt x="0" y="0"/>
                  </a:lnTo>
                  <a:lnTo>
                    <a:pt x="0" y="2790444"/>
                  </a:lnTo>
                  <a:close/>
                </a:path>
              </a:pathLst>
            </a:custGeom>
            <a:noFill/>
            <a:ln w="9525" cap="flat" cmpd="sng">
              <a:solidFill>
                <a:srgbClr val="124F5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2"/>
          <p:cNvSpPr/>
          <p:nvPr/>
        </p:nvSpPr>
        <p:spPr>
          <a:xfrm>
            <a:off x="1589584" y="2324586"/>
            <a:ext cx="1175211" cy="360018"/>
          </a:xfrm>
          <a:custGeom>
            <a:avLst/>
            <a:gdLst/>
            <a:ahLst/>
            <a:cxnLst/>
            <a:rect l="l" t="t" r="r" b="b"/>
            <a:pathLst>
              <a:path w="27138" h="7965" fill="none" extrusionOk="0">
                <a:moveTo>
                  <a:pt x="27137" y="7964"/>
                </a:moveTo>
                <a:lnTo>
                  <a:pt x="27137" y="1238"/>
                </a:lnTo>
                <a:cubicBezTo>
                  <a:pt x="27137" y="561"/>
                  <a:pt x="26577" y="1"/>
                  <a:pt x="25899" y="1"/>
                </a:cubicBezTo>
                <a:lnTo>
                  <a:pt x="1262" y="1"/>
                </a:lnTo>
                <a:cubicBezTo>
                  <a:pt x="585" y="1"/>
                  <a:pt x="1" y="561"/>
                  <a:pt x="1" y="1238"/>
                </a:cubicBezTo>
                <a:lnTo>
                  <a:pt x="1" y="7964"/>
                </a:lnTo>
              </a:path>
            </a:pathLst>
          </a:custGeom>
          <a:solidFill>
            <a:schemeClr val="accent1"/>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
          <p:cNvSpPr/>
          <p:nvPr/>
        </p:nvSpPr>
        <p:spPr>
          <a:xfrm>
            <a:off x="1589585" y="2908269"/>
            <a:ext cx="1175211" cy="713325"/>
          </a:xfrm>
          <a:custGeom>
            <a:avLst/>
            <a:gdLst/>
            <a:ahLst/>
            <a:cxnLst/>
            <a:rect l="l" t="t" r="r" b="b"/>
            <a:pathLst>
              <a:path w="27138" h="7965" fill="none" extrusionOk="0">
                <a:moveTo>
                  <a:pt x="1" y="1"/>
                </a:moveTo>
                <a:lnTo>
                  <a:pt x="1" y="6703"/>
                </a:lnTo>
                <a:cubicBezTo>
                  <a:pt x="1" y="7404"/>
                  <a:pt x="585" y="7964"/>
                  <a:pt x="1262" y="7964"/>
                </a:cubicBezTo>
                <a:lnTo>
                  <a:pt x="25899" y="7964"/>
                </a:lnTo>
                <a:cubicBezTo>
                  <a:pt x="26577" y="7964"/>
                  <a:pt x="27137" y="7404"/>
                  <a:pt x="27137" y="6703"/>
                </a:cubicBezTo>
                <a:lnTo>
                  <a:pt x="27137" y="1"/>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
          <p:cNvSpPr/>
          <p:nvPr/>
        </p:nvSpPr>
        <p:spPr>
          <a:xfrm>
            <a:off x="1367101" y="2798530"/>
            <a:ext cx="170968" cy="45"/>
          </a:xfrm>
          <a:custGeom>
            <a:avLst/>
            <a:gdLst/>
            <a:ahLst/>
            <a:cxnLst/>
            <a:rect l="l" t="t" r="r" b="b"/>
            <a:pathLst>
              <a:path w="3948" h="1" fill="none" extrusionOk="0">
                <a:moveTo>
                  <a:pt x="1" y="0"/>
                </a:moveTo>
                <a:lnTo>
                  <a:pt x="3948" y="0"/>
                </a:lnTo>
              </a:path>
            </a:pathLst>
          </a:custGeom>
          <a:noFill/>
          <a:ln w="9525" cap="flat" cmpd="sng">
            <a:solidFill>
              <a:srgbClr val="647586"/>
            </a:solidFill>
            <a:prstDash val="solid"/>
            <a:miter lim="2335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a:off x="1538012" y="2743615"/>
            <a:ext cx="104235" cy="108796"/>
          </a:xfrm>
          <a:custGeom>
            <a:avLst/>
            <a:gdLst/>
            <a:ahLst/>
            <a:cxnLst/>
            <a:rect l="l" t="t" r="r" b="b"/>
            <a:pathLst>
              <a:path w="2407" h="2407" fill="none" extrusionOk="0">
                <a:moveTo>
                  <a:pt x="2406" y="1215"/>
                </a:moveTo>
                <a:cubicBezTo>
                  <a:pt x="2406" y="1869"/>
                  <a:pt x="1869" y="2406"/>
                  <a:pt x="1192" y="2406"/>
                </a:cubicBezTo>
                <a:cubicBezTo>
                  <a:pt x="538" y="2406"/>
                  <a:pt x="1" y="1869"/>
                  <a:pt x="1" y="1215"/>
                </a:cubicBezTo>
                <a:cubicBezTo>
                  <a:pt x="1" y="538"/>
                  <a:pt x="538" y="1"/>
                  <a:pt x="1192" y="1"/>
                </a:cubicBezTo>
                <a:cubicBezTo>
                  <a:pt x="1869" y="1"/>
                  <a:pt x="2406" y="538"/>
                  <a:pt x="2406" y="1215"/>
                </a:cubicBezTo>
                <a:close/>
              </a:path>
            </a:pathLst>
          </a:custGeom>
          <a:noFill/>
          <a:ln w="9525" cap="flat" cmpd="sng">
            <a:solidFill>
              <a:srgbClr val="647586"/>
            </a:solidFill>
            <a:prstDash val="solid"/>
            <a:miter lim="2335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
          <p:cNvSpPr/>
          <p:nvPr/>
        </p:nvSpPr>
        <p:spPr>
          <a:xfrm>
            <a:off x="1565336" y="2772135"/>
            <a:ext cx="49584" cy="51754"/>
          </a:xfrm>
          <a:custGeom>
            <a:avLst/>
            <a:gdLst/>
            <a:ahLst/>
            <a:cxnLst/>
            <a:rect l="l" t="t" r="r" b="b"/>
            <a:pathLst>
              <a:path w="1145" h="1145" extrusionOk="0">
                <a:moveTo>
                  <a:pt x="561" y="0"/>
                </a:moveTo>
                <a:cubicBezTo>
                  <a:pt x="257" y="0"/>
                  <a:pt x="0" y="257"/>
                  <a:pt x="0" y="584"/>
                </a:cubicBezTo>
                <a:cubicBezTo>
                  <a:pt x="0" y="888"/>
                  <a:pt x="257" y="1145"/>
                  <a:pt x="561" y="1145"/>
                </a:cubicBezTo>
                <a:cubicBezTo>
                  <a:pt x="888" y="1145"/>
                  <a:pt x="1145" y="888"/>
                  <a:pt x="1145" y="584"/>
                </a:cubicBezTo>
                <a:cubicBezTo>
                  <a:pt x="1145" y="257"/>
                  <a:pt x="888" y="0"/>
                  <a:pt x="5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a:off x="2987095" y="2324586"/>
            <a:ext cx="1175211" cy="360018"/>
          </a:xfrm>
          <a:custGeom>
            <a:avLst/>
            <a:gdLst/>
            <a:ahLst/>
            <a:cxnLst/>
            <a:rect l="l" t="t" r="r" b="b"/>
            <a:pathLst>
              <a:path w="27138" h="7965" fill="none" extrusionOk="0">
                <a:moveTo>
                  <a:pt x="27137" y="7964"/>
                </a:moveTo>
                <a:lnTo>
                  <a:pt x="27137" y="1238"/>
                </a:lnTo>
                <a:cubicBezTo>
                  <a:pt x="27137" y="561"/>
                  <a:pt x="26577" y="1"/>
                  <a:pt x="25900" y="1"/>
                </a:cubicBezTo>
                <a:lnTo>
                  <a:pt x="1262" y="1"/>
                </a:lnTo>
                <a:cubicBezTo>
                  <a:pt x="561" y="1"/>
                  <a:pt x="1" y="561"/>
                  <a:pt x="1" y="1238"/>
                </a:cubicBezTo>
                <a:lnTo>
                  <a:pt x="1" y="796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
          <p:cNvSpPr/>
          <p:nvPr/>
        </p:nvSpPr>
        <p:spPr>
          <a:xfrm>
            <a:off x="2987095" y="2908269"/>
            <a:ext cx="1175211" cy="713325"/>
          </a:xfrm>
          <a:custGeom>
            <a:avLst/>
            <a:gdLst/>
            <a:ahLst/>
            <a:cxnLst/>
            <a:rect l="l" t="t" r="r" b="b"/>
            <a:pathLst>
              <a:path w="27138" h="7965" fill="none" extrusionOk="0">
                <a:moveTo>
                  <a:pt x="1" y="1"/>
                </a:moveTo>
                <a:lnTo>
                  <a:pt x="1" y="6703"/>
                </a:lnTo>
                <a:cubicBezTo>
                  <a:pt x="1" y="7404"/>
                  <a:pt x="561" y="7964"/>
                  <a:pt x="1262" y="7964"/>
                </a:cubicBezTo>
                <a:lnTo>
                  <a:pt x="25900" y="7964"/>
                </a:lnTo>
                <a:cubicBezTo>
                  <a:pt x="26577" y="7964"/>
                  <a:pt x="27137" y="7404"/>
                  <a:pt x="27137" y="6703"/>
                </a:cubicBezTo>
                <a:lnTo>
                  <a:pt x="2713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
          <p:cNvSpPr/>
          <p:nvPr/>
        </p:nvSpPr>
        <p:spPr>
          <a:xfrm>
            <a:off x="2764656" y="2798530"/>
            <a:ext cx="170925" cy="45"/>
          </a:xfrm>
          <a:custGeom>
            <a:avLst/>
            <a:gdLst/>
            <a:ahLst/>
            <a:cxnLst/>
            <a:rect l="l" t="t" r="r" b="b"/>
            <a:pathLst>
              <a:path w="3947" h="1" fill="none" extrusionOk="0">
                <a:moveTo>
                  <a:pt x="0" y="0"/>
                </a:moveTo>
                <a:lnTo>
                  <a:pt x="3947" y="0"/>
                </a:lnTo>
              </a:path>
            </a:pathLst>
          </a:custGeom>
          <a:noFill/>
          <a:ln w="9525" cap="flat" cmpd="sng">
            <a:solidFill>
              <a:srgbClr val="647586"/>
            </a:solidFill>
            <a:prstDash val="solid"/>
            <a:miter lim="2335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
          <p:cNvSpPr/>
          <p:nvPr/>
        </p:nvSpPr>
        <p:spPr>
          <a:xfrm>
            <a:off x="2935523" y="2743615"/>
            <a:ext cx="104235" cy="108796"/>
          </a:xfrm>
          <a:custGeom>
            <a:avLst/>
            <a:gdLst/>
            <a:ahLst/>
            <a:cxnLst/>
            <a:rect l="l" t="t" r="r" b="b"/>
            <a:pathLst>
              <a:path w="2407" h="2407" fill="none" extrusionOk="0">
                <a:moveTo>
                  <a:pt x="2406" y="1215"/>
                </a:moveTo>
                <a:cubicBezTo>
                  <a:pt x="2406" y="1869"/>
                  <a:pt x="1869" y="2406"/>
                  <a:pt x="1192" y="2406"/>
                </a:cubicBezTo>
                <a:cubicBezTo>
                  <a:pt x="538" y="2406"/>
                  <a:pt x="1" y="1869"/>
                  <a:pt x="1" y="1215"/>
                </a:cubicBezTo>
                <a:cubicBezTo>
                  <a:pt x="1" y="538"/>
                  <a:pt x="538" y="1"/>
                  <a:pt x="1192" y="1"/>
                </a:cubicBezTo>
                <a:cubicBezTo>
                  <a:pt x="1869" y="1"/>
                  <a:pt x="2406" y="538"/>
                  <a:pt x="2406" y="1215"/>
                </a:cubicBezTo>
                <a:close/>
              </a:path>
            </a:pathLst>
          </a:custGeom>
          <a:noFill/>
          <a:ln w="9525" cap="flat" cmpd="sng">
            <a:solidFill>
              <a:srgbClr val="647586"/>
            </a:solidFill>
            <a:prstDash val="solid"/>
            <a:miter lim="2335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
          <p:cNvSpPr/>
          <p:nvPr/>
        </p:nvSpPr>
        <p:spPr>
          <a:xfrm>
            <a:off x="2962846" y="2772135"/>
            <a:ext cx="49584" cy="51754"/>
          </a:xfrm>
          <a:custGeom>
            <a:avLst/>
            <a:gdLst/>
            <a:ahLst/>
            <a:cxnLst/>
            <a:rect l="l" t="t" r="r" b="b"/>
            <a:pathLst>
              <a:path w="1145" h="1145" extrusionOk="0">
                <a:moveTo>
                  <a:pt x="561" y="0"/>
                </a:moveTo>
                <a:cubicBezTo>
                  <a:pt x="257" y="0"/>
                  <a:pt x="0" y="257"/>
                  <a:pt x="0" y="584"/>
                </a:cubicBezTo>
                <a:cubicBezTo>
                  <a:pt x="0" y="888"/>
                  <a:pt x="257" y="1145"/>
                  <a:pt x="561" y="1145"/>
                </a:cubicBezTo>
                <a:cubicBezTo>
                  <a:pt x="888" y="1145"/>
                  <a:pt x="1145" y="888"/>
                  <a:pt x="1145" y="584"/>
                </a:cubicBezTo>
                <a:cubicBezTo>
                  <a:pt x="1145" y="257"/>
                  <a:pt x="888" y="0"/>
                  <a:pt x="56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
          <p:cNvSpPr/>
          <p:nvPr/>
        </p:nvSpPr>
        <p:spPr>
          <a:xfrm>
            <a:off x="4384606" y="2324586"/>
            <a:ext cx="1175211" cy="360018"/>
          </a:xfrm>
          <a:custGeom>
            <a:avLst/>
            <a:gdLst/>
            <a:ahLst/>
            <a:cxnLst/>
            <a:rect l="l" t="t" r="r" b="b"/>
            <a:pathLst>
              <a:path w="27138" h="7965" fill="none" extrusionOk="0">
                <a:moveTo>
                  <a:pt x="27137" y="7964"/>
                </a:moveTo>
                <a:lnTo>
                  <a:pt x="27137" y="1238"/>
                </a:lnTo>
                <a:cubicBezTo>
                  <a:pt x="27137" y="561"/>
                  <a:pt x="26577" y="1"/>
                  <a:pt x="25876" y="1"/>
                </a:cubicBezTo>
                <a:lnTo>
                  <a:pt x="1262" y="1"/>
                </a:lnTo>
                <a:cubicBezTo>
                  <a:pt x="561" y="1"/>
                  <a:pt x="1" y="561"/>
                  <a:pt x="1" y="1238"/>
                </a:cubicBezTo>
                <a:lnTo>
                  <a:pt x="1" y="7964"/>
                </a:lnTo>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2"/>
          <p:cNvSpPr/>
          <p:nvPr/>
        </p:nvSpPr>
        <p:spPr>
          <a:xfrm>
            <a:off x="4384604" y="2908269"/>
            <a:ext cx="1175211" cy="713325"/>
          </a:xfrm>
          <a:custGeom>
            <a:avLst/>
            <a:gdLst/>
            <a:ahLst/>
            <a:cxnLst/>
            <a:rect l="l" t="t" r="r" b="b"/>
            <a:pathLst>
              <a:path w="27138" h="7965" fill="none" extrusionOk="0">
                <a:moveTo>
                  <a:pt x="1" y="1"/>
                </a:moveTo>
                <a:lnTo>
                  <a:pt x="1" y="6703"/>
                </a:lnTo>
                <a:cubicBezTo>
                  <a:pt x="1" y="7404"/>
                  <a:pt x="561" y="7964"/>
                  <a:pt x="1262" y="7964"/>
                </a:cubicBezTo>
                <a:lnTo>
                  <a:pt x="25876" y="7964"/>
                </a:lnTo>
                <a:cubicBezTo>
                  <a:pt x="26577" y="7964"/>
                  <a:pt x="27137" y="7404"/>
                  <a:pt x="27137" y="6703"/>
                </a:cubicBezTo>
                <a:lnTo>
                  <a:pt x="27137" y="1"/>
                </a:lnTo>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
          <p:cNvSpPr/>
          <p:nvPr/>
        </p:nvSpPr>
        <p:spPr>
          <a:xfrm>
            <a:off x="4162167" y="2798530"/>
            <a:ext cx="170925" cy="45"/>
          </a:xfrm>
          <a:custGeom>
            <a:avLst/>
            <a:gdLst/>
            <a:ahLst/>
            <a:cxnLst/>
            <a:rect l="l" t="t" r="r" b="b"/>
            <a:pathLst>
              <a:path w="3947" h="1" fill="none" extrusionOk="0">
                <a:moveTo>
                  <a:pt x="0" y="0"/>
                </a:moveTo>
                <a:lnTo>
                  <a:pt x="3947" y="0"/>
                </a:lnTo>
              </a:path>
            </a:pathLst>
          </a:custGeom>
          <a:noFill/>
          <a:ln w="9525" cap="flat" cmpd="sng">
            <a:solidFill>
              <a:srgbClr val="647586"/>
            </a:solidFill>
            <a:prstDash val="solid"/>
            <a:miter lim="2335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
          <p:cNvSpPr/>
          <p:nvPr/>
        </p:nvSpPr>
        <p:spPr>
          <a:xfrm>
            <a:off x="4333034" y="2743615"/>
            <a:ext cx="104235" cy="108796"/>
          </a:xfrm>
          <a:custGeom>
            <a:avLst/>
            <a:gdLst/>
            <a:ahLst/>
            <a:cxnLst/>
            <a:rect l="l" t="t" r="r" b="b"/>
            <a:pathLst>
              <a:path w="2407" h="2407" fill="none" extrusionOk="0">
                <a:moveTo>
                  <a:pt x="2406" y="1215"/>
                </a:moveTo>
                <a:cubicBezTo>
                  <a:pt x="2406" y="1869"/>
                  <a:pt x="1869" y="2406"/>
                  <a:pt x="1192" y="2406"/>
                </a:cubicBezTo>
                <a:cubicBezTo>
                  <a:pt x="538" y="2406"/>
                  <a:pt x="1" y="1869"/>
                  <a:pt x="1" y="1215"/>
                </a:cubicBezTo>
                <a:cubicBezTo>
                  <a:pt x="1" y="538"/>
                  <a:pt x="538" y="1"/>
                  <a:pt x="1192" y="1"/>
                </a:cubicBezTo>
                <a:cubicBezTo>
                  <a:pt x="1869" y="1"/>
                  <a:pt x="2406" y="538"/>
                  <a:pt x="2406" y="1215"/>
                </a:cubicBezTo>
                <a:close/>
              </a:path>
            </a:pathLst>
          </a:custGeom>
          <a:noFill/>
          <a:ln w="9525" cap="flat" cmpd="sng">
            <a:solidFill>
              <a:srgbClr val="647586"/>
            </a:solidFill>
            <a:prstDash val="solid"/>
            <a:miter lim="2335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
          <p:cNvSpPr/>
          <p:nvPr/>
        </p:nvSpPr>
        <p:spPr>
          <a:xfrm>
            <a:off x="4359361" y="2772135"/>
            <a:ext cx="50580" cy="51754"/>
          </a:xfrm>
          <a:custGeom>
            <a:avLst/>
            <a:gdLst/>
            <a:ahLst/>
            <a:cxnLst/>
            <a:rect l="l" t="t" r="r" b="b"/>
            <a:pathLst>
              <a:path w="1168" h="1145" extrusionOk="0">
                <a:moveTo>
                  <a:pt x="584" y="0"/>
                </a:moveTo>
                <a:cubicBezTo>
                  <a:pt x="280" y="0"/>
                  <a:pt x="0" y="257"/>
                  <a:pt x="0" y="584"/>
                </a:cubicBezTo>
                <a:cubicBezTo>
                  <a:pt x="0" y="888"/>
                  <a:pt x="280" y="1145"/>
                  <a:pt x="584" y="1145"/>
                </a:cubicBezTo>
                <a:cubicBezTo>
                  <a:pt x="911" y="1145"/>
                  <a:pt x="1168" y="888"/>
                  <a:pt x="1168" y="584"/>
                </a:cubicBezTo>
                <a:cubicBezTo>
                  <a:pt x="1168" y="257"/>
                  <a:pt x="911" y="0"/>
                  <a:pt x="58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
          <p:cNvSpPr/>
          <p:nvPr/>
        </p:nvSpPr>
        <p:spPr>
          <a:xfrm>
            <a:off x="5782160" y="2324586"/>
            <a:ext cx="1175168" cy="360018"/>
          </a:xfrm>
          <a:custGeom>
            <a:avLst/>
            <a:gdLst/>
            <a:ahLst/>
            <a:cxnLst/>
            <a:rect l="l" t="t" r="r" b="b"/>
            <a:pathLst>
              <a:path w="27137" h="7965" fill="none" extrusionOk="0">
                <a:moveTo>
                  <a:pt x="27137" y="7964"/>
                </a:moveTo>
                <a:lnTo>
                  <a:pt x="27137" y="1238"/>
                </a:lnTo>
                <a:cubicBezTo>
                  <a:pt x="27137" y="561"/>
                  <a:pt x="26576" y="1"/>
                  <a:pt x="25876" y="1"/>
                </a:cubicBezTo>
                <a:lnTo>
                  <a:pt x="1261" y="1"/>
                </a:lnTo>
                <a:cubicBezTo>
                  <a:pt x="561" y="1"/>
                  <a:pt x="0" y="561"/>
                  <a:pt x="0" y="1238"/>
                </a:cubicBezTo>
                <a:lnTo>
                  <a:pt x="0" y="796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
          <p:cNvSpPr/>
          <p:nvPr/>
        </p:nvSpPr>
        <p:spPr>
          <a:xfrm>
            <a:off x="5782156" y="2908269"/>
            <a:ext cx="1175168" cy="713325"/>
          </a:xfrm>
          <a:custGeom>
            <a:avLst/>
            <a:gdLst/>
            <a:ahLst/>
            <a:cxnLst/>
            <a:rect l="l" t="t" r="r" b="b"/>
            <a:pathLst>
              <a:path w="27137" h="7965" fill="none" extrusionOk="0">
                <a:moveTo>
                  <a:pt x="0" y="1"/>
                </a:moveTo>
                <a:lnTo>
                  <a:pt x="0" y="6703"/>
                </a:lnTo>
                <a:cubicBezTo>
                  <a:pt x="0" y="7404"/>
                  <a:pt x="561" y="7964"/>
                  <a:pt x="1261" y="7964"/>
                </a:cubicBezTo>
                <a:lnTo>
                  <a:pt x="25876" y="7964"/>
                </a:lnTo>
                <a:cubicBezTo>
                  <a:pt x="26576" y="7964"/>
                  <a:pt x="27137" y="7404"/>
                  <a:pt x="27137" y="6703"/>
                </a:cubicBezTo>
                <a:lnTo>
                  <a:pt x="27137"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
          <p:cNvSpPr/>
          <p:nvPr/>
        </p:nvSpPr>
        <p:spPr>
          <a:xfrm>
            <a:off x="5559678" y="2798530"/>
            <a:ext cx="170968" cy="45"/>
          </a:xfrm>
          <a:custGeom>
            <a:avLst/>
            <a:gdLst/>
            <a:ahLst/>
            <a:cxnLst/>
            <a:rect l="l" t="t" r="r" b="b"/>
            <a:pathLst>
              <a:path w="3948" h="1" fill="none" extrusionOk="0">
                <a:moveTo>
                  <a:pt x="0" y="0"/>
                </a:moveTo>
                <a:lnTo>
                  <a:pt x="3947" y="0"/>
                </a:lnTo>
              </a:path>
            </a:pathLst>
          </a:custGeom>
          <a:noFill/>
          <a:ln w="9525" cap="flat" cmpd="sng">
            <a:solidFill>
              <a:srgbClr val="647586"/>
            </a:solidFill>
            <a:prstDash val="solid"/>
            <a:miter lim="2335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
          <p:cNvSpPr/>
          <p:nvPr/>
        </p:nvSpPr>
        <p:spPr>
          <a:xfrm>
            <a:off x="5730588" y="2743615"/>
            <a:ext cx="104192" cy="108796"/>
          </a:xfrm>
          <a:custGeom>
            <a:avLst/>
            <a:gdLst/>
            <a:ahLst/>
            <a:cxnLst/>
            <a:rect l="l" t="t" r="r" b="b"/>
            <a:pathLst>
              <a:path w="2406" h="2407" fill="none" extrusionOk="0">
                <a:moveTo>
                  <a:pt x="2406" y="1215"/>
                </a:moveTo>
                <a:cubicBezTo>
                  <a:pt x="2406" y="1869"/>
                  <a:pt x="1868" y="2406"/>
                  <a:pt x="1191" y="2406"/>
                </a:cubicBezTo>
                <a:cubicBezTo>
                  <a:pt x="537" y="2406"/>
                  <a:pt x="0" y="1869"/>
                  <a:pt x="0" y="1215"/>
                </a:cubicBezTo>
                <a:cubicBezTo>
                  <a:pt x="0" y="538"/>
                  <a:pt x="537" y="1"/>
                  <a:pt x="1191" y="1"/>
                </a:cubicBezTo>
                <a:cubicBezTo>
                  <a:pt x="1868" y="1"/>
                  <a:pt x="2406" y="538"/>
                  <a:pt x="2406" y="1215"/>
                </a:cubicBezTo>
                <a:close/>
              </a:path>
            </a:pathLst>
          </a:custGeom>
          <a:noFill/>
          <a:ln w="9525" cap="flat" cmpd="sng">
            <a:solidFill>
              <a:srgbClr val="647586"/>
            </a:solidFill>
            <a:prstDash val="solid"/>
            <a:miter lim="2335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
          <p:cNvSpPr/>
          <p:nvPr/>
        </p:nvSpPr>
        <p:spPr>
          <a:xfrm>
            <a:off x="5756872" y="2772135"/>
            <a:ext cx="50580" cy="51754"/>
          </a:xfrm>
          <a:custGeom>
            <a:avLst/>
            <a:gdLst/>
            <a:ahLst/>
            <a:cxnLst/>
            <a:rect l="l" t="t" r="r" b="b"/>
            <a:pathLst>
              <a:path w="1168" h="1145" extrusionOk="0">
                <a:moveTo>
                  <a:pt x="584" y="0"/>
                </a:moveTo>
                <a:cubicBezTo>
                  <a:pt x="257" y="0"/>
                  <a:pt x="0" y="257"/>
                  <a:pt x="0" y="584"/>
                </a:cubicBezTo>
                <a:cubicBezTo>
                  <a:pt x="0" y="888"/>
                  <a:pt x="281" y="1145"/>
                  <a:pt x="584" y="1145"/>
                </a:cubicBezTo>
                <a:cubicBezTo>
                  <a:pt x="911" y="1145"/>
                  <a:pt x="1168" y="888"/>
                  <a:pt x="1168" y="584"/>
                </a:cubicBezTo>
                <a:cubicBezTo>
                  <a:pt x="1168" y="257"/>
                  <a:pt x="911" y="0"/>
                  <a:pt x="58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
          <p:cNvSpPr/>
          <p:nvPr/>
        </p:nvSpPr>
        <p:spPr>
          <a:xfrm>
            <a:off x="7179671" y="2324586"/>
            <a:ext cx="1175168" cy="360018"/>
          </a:xfrm>
          <a:custGeom>
            <a:avLst/>
            <a:gdLst/>
            <a:ahLst/>
            <a:cxnLst/>
            <a:rect l="l" t="t" r="r" b="b"/>
            <a:pathLst>
              <a:path w="27137" h="7965" fill="none" extrusionOk="0">
                <a:moveTo>
                  <a:pt x="27137" y="7964"/>
                </a:moveTo>
                <a:lnTo>
                  <a:pt x="27137" y="1238"/>
                </a:lnTo>
                <a:cubicBezTo>
                  <a:pt x="27137" y="561"/>
                  <a:pt x="26576" y="1"/>
                  <a:pt x="25876" y="1"/>
                </a:cubicBezTo>
                <a:lnTo>
                  <a:pt x="1261" y="1"/>
                </a:lnTo>
                <a:cubicBezTo>
                  <a:pt x="561" y="1"/>
                  <a:pt x="0" y="561"/>
                  <a:pt x="0" y="1238"/>
                </a:cubicBezTo>
                <a:lnTo>
                  <a:pt x="0" y="7964"/>
                </a:lnTo>
              </a:path>
            </a:pathLst>
          </a:custGeom>
          <a:noFill/>
          <a:ln w="952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
          <p:cNvSpPr/>
          <p:nvPr/>
        </p:nvSpPr>
        <p:spPr>
          <a:xfrm>
            <a:off x="7179665" y="2908269"/>
            <a:ext cx="1175168" cy="713325"/>
          </a:xfrm>
          <a:custGeom>
            <a:avLst/>
            <a:gdLst/>
            <a:ahLst/>
            <a:cxnLst/>
            <a:rect l="l" t="t" r="r" b="b"/>
            <a:pathLst>
              <a:path w="27137" h="7965" fill="none" extrusionOk="0">
                <a:moveTo>
                  <a:pt x="0" y="1"/>
                </a:moveTo>
                <a:lnTo>
                  <a:pt x="0" y="6703"/>
                </a:lnTo>
                <a:cubicBezTo>
                  <a:pt x="0" y="7404"/>
                  <a:pt x="561" y="7964"/>
                  <a:pt x="1261" y="7964"/>
                </a:cubicBezTo>
                <a:lnTo>
                  <a:pt x="25876" y="7964"/>
                </a:lnTo>
                <a:cubicBezTo>
                  <a:pt x="26576" y="7964"/>
                  <a:pt x="27137" y="7404"/>
                  <a:pt x="27137" y="6703"/>
                </a:cubicBezTo>
                <a:lnTo>
                  <a:pt x="27137" y="1"/>
                </a:lnTo>
              </a:path>
            </a:pathLst>
          </a:custGeom>
          <a:noFill/>
          <a:ln w="952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
          <p:cNvSpPr/>
          <p:nvPr/>
        </p:nvSpPr>
        <p:spPr>
          <a:xfrm>
            <a:off x="6957189" y="2798530"/>
            <a:ext cx="170968" cy="45"/>
          </a:xfrm>
          <a:custGeom>
            <a:avLst/>
            <a:gdLst/>
            <a:ahLst/>
            <a:cxnLst/>
            <a:rect l="l" t="t" r="r" b="b"/>
            <a:pathLst>
              <a:path w="3948" h="1" fill="none" extrusionOk="0">
                <a:moveTo>
                  <a:pt x="1" y="0"/>
                </a:moveTo>
                <a:lnTo>
                  <a:pt x="3947" y="0"/>
                </a:lnTo>
              </a:path>
            </a:pathLst>
          </a:custGeom>
          <a:noFill/>
          <a:ln w="9525" cap="flat" cmpd="sng">
            <a:solidFill>
              <a:srgbClr val="647586"/>
            </a:solidFill>
            <a:prstDash val="solid"/>
            <a:miter lim="2335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
          <p:cNvSpPr/>
          <p:nvPr/>
        </p:nvSpPr>
        <p:spPr>
          <a:xfrm>
            <a:off x="7127060" y="2743615"/>
            <a:ext cx="104235" cy="108796"/>
          </a:xfrm>
          <a:custGeom>
            <a:avLst/>
            <a:gdLst/>
            <a:ahLst/>
            <a:cxnLst/>
            <a:rect l="l" t="t" r="r" b="b"/>
            <a:pathLst>
              <a:path w="2407" h="2407" fill="none" extrusionOk="0">
                <a:moveTo>
                  <a:pt x="2406" y="1215"/>
                </a:moveTo>
                <a:cubicBezTo>
                  <a:pt x="2406" y="1869"/>
                  <a:pt x="1869" y="2406"/>
                  <a:pt x="1215" y="2406"/>
                </a:cubicBezTo>
                <a:cubicBezTo>
                  <a:pt x="561" y="2406"/>
                  <a:pt x="1" y="1869"/>
                  <a:pt x="1" y="1215"/>
                </a:cubicBezTo>
                <a:cubicBezTo>
                  <a:pt x="1" y="538"/>
                  <a:pt x="561" y="1"/>
                  <a:pt x="1215" y="1"/>
                </a:cubicBezTo>
                <a:cubicBezTo>
                  <a:pt x="1869" y="1"/>
                  <a:pt x="2406" y="538"/>
                  <a:pt x="2406" y="1215"/>
                </a:cubicBezTo>
                <a:close/>
              </a:path>
            </a:pathLst>
          </a:custGeom>
          <a:noFill/>
          <a:ln w="9525" cap="flat" cmpd="sng">
            <a:solidFill>
              <a:srgbClr val="647586"/>
            </a:solidFill>
            <a:prstDash val="solid"/>
            <a:miter lim="2335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
          <p:cNvSpPr/>
          <p:nvPr/>
        </p:nvSpPr>
        <p:spPr>
          <a:xfrm>
            <a:off x="7154383" y="2772135"/>
            <a:ext cx="50624" cy="51754"/>
          </a:xfrm>
          <a:custGeom>
            <a:avLst/>
            <a:gdLst/>
            <a:ahLst/>
            <a:cxnLst/>
            <a:rect l="l" t="t" r="r" b="b"/>
            <a:pathLst>
              <a:path w="1169" h="1145" extrusionOk="0">
                <a:moveTo>
                  <a:pt x="584" y="0"/>
                </a:moveTo>
                <a:cubicBezTo>
                  <a:pt x="257" y="0"/>
                  <a:pt x="0" y="257"/>
                  <a:pt x="0" y="584"/>
                </a:cubicBezTo>
                <a:cubicBezTo>
                  <a:pt x="0" y="888"/>
                  <a:pt x="257" y="1145"/>
                  <a:pt x="584" y="1145"/>
                </a:cubicBezTo>
                <a:cubicBezTo>
                  <a:pt x="911" y="1145"/>
                  <a:pt x="1168" y="888"/>
                  <a:pt x="1168" y="584"/>
                </a:cubicBezTo>
                <a:cubicBezTo>
                  <a:pt x="1168" y="257"/>
                  <a:pt x="911" y="0"/>
                  <a:pt x="58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
          <p:cNvSpPr txBox="1"/>
          <p:nvPr/>
        </p:nvSpPr>
        <p:spPr>
          <a:xfrm>
            <a:off x="1589625" y="2324576"/>
            <a:ext cx="1175100" cy="129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rgbClr val="232A33"/>
                </a:solidFill>
                <a:latin typeface="Montserrat"/>
                <a:ea typeface="Montserrat"/>
                <a:cs typeface="Montserrat"/>
                <a:sym typeface="Montserrat"/>
              </a:rPr>
              <a:t>Business Domain</a:t>
            </a:r>
            <a:endParaRPr sz="1200" b="0" i="0" u="none" strike="noStrike" cap="none">
              <a:solidFill>
                <a:srgbClr val="000000"/>
              </a:solidFill>
              <a:latin typeface="Roboto"/>
              <a:ea typeface="Roboto"/>
              <a:cs typeface="Roboto"/>
              <a:sym typeface="Roboto"/>
            </a:endParaRPr>
          </a:p>
        </p:txBody>
      </p:sp>
      <p:sp>
        <p:nvSpPr>
          <p:cNvPr id="84" name="Google Shape;84;p2"/>
          <p:cNvSpPr txBox="1"/>
          <p:nvPr/>
        </p:nvSpPr>
        <p:spPr>
          <a:xfrm>
            <a:off x="4384625" y="2324050"/>
            <a:ext cx="1175100" cy="129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dirty="0">
                <a:solidFill>
                  <a:srgbClr val="232A33"/>
                </a:solidFill>
                <a:latin typeface="Montserrat"/>
                <a:ea typeface="Montserrat"/>
                <a:cs typeface="Montserrat"/>
                <a:sym typeface="Montserrat"/>
              </a:rPr>
              <a:t> Exploratory Data        Analysis  (EDA)</a:t>
            </a:r>
            <a:endParaRPr sz="1200" b="1" i="0" u="none" strike="noStrike" cap="none" dirty="0">
              <a:solidFill>
                <a:schemeClr val="dk1"/>
              </a:solidFill>
              <a:latin typeface="Montserrat"/>
              <a:ea typeface="Montserrat"/>
              <a:cs typeface="Montserrat"/>
              <a:sym typeface="Montserrat"/>
            </a:endParaRPr>
          </a:p>
        </p:txBody>
      </p:sp>
      <p:sp>
        <p:nvSpPr>
          <p:cNvPr id="85" name="Google Shape;85;p2"/>
          <p:cNvSpPr txBox="1"/>
          <p:nvPr/>
        </p:nvSpPr>
        <p:spPr>
          <a:xfrm>
            <a:off x="5756350" y="2324575"/>
            <a:ext cx="1175100" cy="129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dirty="0">
                <a:solidFill>
                  <a:schemeClr val="dk1"/>
                </a:solidFill>
                <a:latin typeface="Montserrat"/>
                <a:ea typeface="Montserrat"/>
                <a:cs typeface="Montserrat"/>
                <a:sym typeface="Montserrat"/>
              </a:rPr>
              <a:t> Model Selection &amp; Model Evaluation</a:t>
            </a:r>
            <a:endParaRPr sz="1200" b="0" i="0" u="none" strike="noStrike" cap="none" dirty="0">
              <a:solidFill>
                <a:srgbClr val="232A33"/>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Roboto"/>
              <a:ea typeface="Roboto"/>
              <a:cs typeface="Roboto"/>
              <a:sym typeface="Roboto"/>
            </a:endParaRPr>
          </a:p>
        </p:txBody>
      </p:sp>
      <p:sp>
        <p:nvSpPr>
          <p:cNvPr id="86" name="Google Shape;86;p2"/>
          <p:cNvSpPr txBox="1"/>
          <p:nvPr/>
        </p:nvSpPr>
        <p:spPr>
          <a:xfrm>
            <a:off x="7257521" y="2259519"/>
            <a:ext cx="1096805" cy="129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dirty="0">
                <a:solidFill>
                  <a:schemeClr val="dk1"/>
                </a:solidFill>
                <a:latin typeface="Montserrat"/>
              </a:rPr>
              <a:t>Conclusion</a:t>
            </a:r>
            <a:endParaRPr sz="1200" b="1" dirty="0">
              <a:solidFill>
                <a:schemeClr val="dk1"/>
              </a:solidFill>
              <a:latin typeface="Montserrat"/>
              <a:sym typeface="Roboto"/>
            </a:endParaRPr>
          </a:p>
        </p:txBody>
      </p:sp>
      <p:sp>
        <p:nvSpPr>
          <p:cNvPr id="87" name="Google Shape;87;p2"/>
          <p:cNvSpPr/>
          <p:nvPr/>
        </p:nvSpPr>
        <p:spPr>
          <a:xfrm>
            <a:off x="1589738" y="1794475"/>
            <a:ext cx="1175100" cy="360000"/>
          </a:xfrm>
          <a:prstGeom prst="roundRect">
            <a:avLst>
              <a:gd name="adj" fmla="val 11918"/>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rgbClr val="FFFFFF"/>
                </a:solidFill>
                <a:latin typeface="Fira Sans Extra Condensed"/>
                <a:ea typeface="Fira Sans Extra Condensed"/>
                <a:cs typeface="Fira Sans Extra Condensed"/>
                <a:sym typeface="Fira Sans Extra Condensed"/>
              </a:rPr>
              <a:t>PHASE 1</a:t>
            </a:r>
            <a:endParaRPr sz="1200" b="1" i="0" u="none" strike="noStrike" cap="none">
              <a:solidFill>
                <a:srgbClr val="FFFFFF"/>
              </a:solidFill>
              <a:latin typeface="Fira Sans Extra Condensed"/>
              <a:ea typeface="Fira Sans Extra Condensed"/>
              <a:cs typeface="Fira Sans Extra Condensed"/>
              <a:sym typeface="Fira Sans Extra Condensed"/>
            </a:endParaRPr>
          </a:p>
        </p:txBody>
      </p:sp>
      <p:sp>
        <p:nvSpPr>
          <p:cNvPr id="88" name="Google Shape;88;p2"/>
          <p:cNvSpPr/>
          <p:nvPr/>
        </p:nvSpPr>
        <p:spPr>
          <a:xfrm>
            <a:off x="2987110" y="1794475"/>
            <a:ext cx="1175100" cy="360000"/>
          </a:xfrm>
          <a:prstGeom prst="roundRect">
            <a:avLst>
              <a:gd name="adj" fmla="val 11918"/>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sz="1200" b="1" i="0" u="none" strike="noStrike" cap="none">
                <a:solidFill>
                  <a:srgbClr val="FFFFFF"/>
                </a:solidFill>
                <a:latin typeface="Fira Sans Extra Condensed"/>
                <a:ea typeface="Fira Sans Extra Condensed"/>
                <a:cs typeface="Fira Sans Extra Condensed"/>
                <a:sym typeface="Fira Sans Extra Condensed"/>
              </a:rPr>
              <a:t>PHASE 2</a:t>
            </a:r>
            <a:endParaRPr sz="1200" b="1" i="0" u="none" strike="noStrike" cap="none">
              <a:solidFill>
                <a:srgbClr val="FFFFFF"/>
              </a:solidFill>
              <a:latin typeface="Fira Sans Extra Condensed"/>
              <a:ea typeface="Fira Sans Extra Condensed"/>
              <a:cs typeface="Fira Sans Extra Condensed"/>
              <a:sym typeface="Fira Sans Extra Condensed"/>
            </a:endParaRPr>
          </a:p>
        </p:txBody>
      </p:sp>
      <p:sp>
        <p:nvSpPr>
          <p:cNvPr id="89" name="Google Shape;89;p2"/>
          <p:cNvSpPr/>
          <p:nvPr/>
        </p:nvSpPr>
        <p:spPr>
          <a:xfrm>
            <a:off x="4384482" y="1794475"/>
            <a:ext cx="1175100" cy="360000"/>
          </a:xfrm>
          <a:prstGeom prst="roundRect">
            <a:avLst>
              <a:gd name="adj" fmla="val 11918"/>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sz="1200" b="1" i="0" u="none" strike="noStrike" cap="none">
                <a:solidFill>
                  <a:srgbClr val="FFFFFF"/>
                </a:solidFill>
                <a:latin typeface="Fira Sans Extra Condensed"/>
                <a:ea typeface="Fira Sans Extra Condensed"/>
                <a:cs typeface="Fira Sans Extra Condensed"/>
                <a:sym typeface="Fira Sans Extra Condensed"/>
              </a:rPr>
              <a:t>PHASE 3</a:t>
            </a:r>
            <a:endParaRPr sz="1200" b="1" i="0" u="none" strike="noStrike" cap="none">
              <a:solidFill>
                <a:srgbClr val="FFFFFF"/>
              </a:solidFill>
              <a:latin typeface="Fira Sans Extra Condensed"/>
              <a:ea typeface="Fira Sans Extra Condensed"/>
              <a:cs typeface="Fira Sans Extra Condensed"/>
              <a:sym typeface="Fira Sans Extra Condensed"/>
            </a:endParaRPr>
          </a:p>
        </p:txBody>
      </p:sp>
      <p:sp>
        <p:nvSpPr>
          <p:cNvPr id="90" name="Google Shape;90;p2"/>
          <p:cNvSpPr/>
          <p:nvPr/>
        </p:nvSpPr>
        <p:spPr>
          <a:xfrm>
            <a:off x="5754821" y="1794475"/>
            <a:ext cx="1175100" cy="360000"/>
          </a:xfrm>
          <a:prstGeom prst="roundRect">
            <a:avLst>
              <a:gd name="adj" fmla="val 11918"/>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sz="1200" b="1" i="0" u="none" strike="noStrike" cap="none">
                <a:solidFill>
                  <a:srgbClr val="FFFFFF"/>
                </a:solidFill>
                <a:latin typeface="Fira Sans Extra Condensed"/>
                <a:ea typeface="Fira Sans Extra Condensed"/>
                <a:cs typeface="Fira Sans Extra Condensed"/>
                <a:sym typeface="Fira Sans Extra Condensed"/>
              </a:rPr>
              <a:t>PHASE 4</a:t>
            </a:r>
            <a:endParaRPr sz="1200" b="1" i="0" u="none" strike="noStrike" cap="none">
              <a:solidFill>
                <a:srgbClr val="FFFFFF"/>
              </a:solidFill>
              <a:latin typeface="Fira Sans Extra Condensed"/>
              <a:ea typeface="Fira Sans Extra Condensed"/>
              <a:cs typeface="Fira Sans Extra Condensed"/>
              <a:sym typeface="Fira Sans Extra Condensed"/>
            </a:endParaRPr>
          </a:p>
        </p:txBody>
      </p:sp>
      <p:sp>
        <p:nvSpPr>
          <p:cNvPr id="91" name="Google Shape;91;p2"/>
          <p:cNvSpPr/>
          <p:nvPr/>
        </p:nvSpPr>
        <p:spPr>
          <a:xfrm>
            <a:off x="7179226" y="1794475"/>
            <a:ext cx="1175100" cy="360000"/>
          </a:xfrm>
          <a:prstGeom prst="roundRect">
            <a:avLst>
              <a:gd name="adj" fmla="val 11918"/>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sz="1200" b="1" i="0" u="none" strike="noStrike" cap="none">
                <a:solidFill>
                  <a:srgbClr val="FFFFFF"/>
                </a:solidFill>
                <a:latin typeface="Fira Sans Extra Condensed"/>
                <a:ea typeface="Fira Sans Extra Condensed"/>
                <a:cs typeface="Fira Sans Extra Condensed"/>
                <a:sym typeface="Fira Sans Extra Condensed"/>
              </a:rPr>
              <a:t>PHASE 5</a:t>
            </a:r>
            <a:endParaRPr sz="1200" b="1" i="0" u="none" strike="noStrike" cap="none">
              <a:solidFill>
                <a:srgbClr val="FFFFFF"/>
              </a:solidFill>
              <a:latin typeface="Fira Sans Extra Condensed"/>
              <a:ea typeface="Fira Sans Extra Condensed"/>
              <a:cs typeface="Fira Sans Extra Condensed"/>
              <a:sym typeface="Fira Sans Extra Condensed"/>
            </a:endParaRPr>
          </a:p>
        </p:txBody>
      </p:sp>
      <p:sp>
        <p:nvSpPr>
          <p:cNvPr id="92" name="Google Shape;92;p2"/>
          <p:cNvSpPr/>
          <p:nvPr/>
        </p:nvSpPr>
        <p:spPr>
          <a:xfrm>
            <a:off x="901700" y="2217467"/>
            <a:ext cx="465554" cy="1161551"/>
          </a:xfrm>
          <a:custGeom>
            <a:avLst/>
            <a:gdLst/>
            <a:ahLst/>
            <a:cxnLst/>
            <a:rect l="l" t="t" r="r" b="b"/>
            <a:pathLst>
              <a:path w="8735" h="20879" extrusionOk="0">
                <a:moveTo>
                  <a:pt x="1355" y="0"/>
                </a:moveTo>
                <a:cubicBezTo>
                  <a:pt x="608" y="0"/>
                  <a:pt x="1" y="608"/>
                  <a:pt x="1" y="1331"/>
                </a:cubicBezTo>
                <a:lnTo>
                  <a:pt x="1" y="19524"/>
                </a:lnTo>
                <a:cubicBezTo>
                  <a:pt x="1" y="20271"/>
                  <a:pt x="608" y="20878"/>
                  <a:pt x="1355" y="20878"/>
                </a:cubicBezTo>
                <a:lnTo>
                  <a:pt x="5699" y="20878"/>
                </a:lnTo>
                <a:cubicBezTo>
                  <a:pt x="6446" y="20878"/>
                  <a:pt x="7030" y="20271"/>
                  <a:pt x="7030" y="19524"/>
                </a:cubicBezTo>
                <a:lnTo>
                  <a:pt x="7030" y="12144"/>
                </a:lnTo>
                <a:lnTo>
                  <a:pt x="8735" y="10439"/>
                </a:lnTo>
                <a:lnTo>
                  <a:pt x="7054" y="8734"/>
                </a:lnTo>
                <a:lnTo>
                  <a:pt x="7054" y="1331"/>
                </a:lnTo>
                <a:cubicBezTo>
                  <a:pt x="7054" y="608"/>
                  <a:pt x="6446" y="0"/>
                  <a:pt x="569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
          <p:cNvSpPr txBox="1"/>
          <p:nvPr/>
        </p:nvSpPr>
        <p:spPr>
          <a:xfrm rot="-5400000">
            <a:off x="505869" y="2729221"/>
            <a:ext cx="1150500" cy="137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dk2"/>
                </a:solidFill>
                <a:latin typeface="Fira Sans Extra Condensed"/>
                <a:ea typeface="Fira Sans Extra Condensed"/>
                <a:cs typeface="Fira Sans Extra Condensed"/>
                <a:sym typeface="Fira Sans Extra Condensed"/>
              </a:rPr>
              <a:t>Flow</a:t>
            </a:r>
            <a:endParaRPr sz="1200" b="1" i="0" u="none" strike="noStrike" cap="none">
              <a:solidFill>
                <a:schemeClr val="dk2"/>
              </a:solidFill>
              <a:latin typeface="Fira Sans Extra Condensed"/>
              <a:ea typeface="Fira Sans Extra Condensed"/>
              <a:cs typeface="Fira Sans Extra Condensed"/>
              <a:sym typeface="Fira Sans Extra Condensed"/>
            </a:endParaRPr>
          </a:p>
        </p:txBody>
      </p:sp>
      <p:sp>
        <p:nvSpPr>
          <p:cNvPr id="94" name="Google Shape;94;p2"/>
          <p:cNvSpPr txBox="1"/>
          <p:nvPr/>
        </p:nvSpPr>
        <p:spPr>
          <a:xfrm>
            <a:off x="3085150" y="2324575"/>
            <a:ext cx="1152600" cy="129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rgbClr val="232A33"/>
                </a:solidFill>
                <a:latin typeface="Montserrat"/>
                <a:ea typeface="Montserrat"/>
                <a:cs typeface="Montserrat"/>
                <a:sym typeface="Montserrat"/>
              </a:rPr>
              <a:t>Data  Processing</a:t>
            </a:r>
            <a:endParaRPr sz="1200" b="1" i="0" u="none" strike="noStrike" cap="none">
              <a:solidFill>
                <a:srgbClr val="232A33"/>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232A33"/>
              </a:solidFill>
              <a:latin typeface="Montserrat"/>
              <a:ea typeface="Montserrat"/>
              <a:cs typeface="Montserrat"/>
              <a:sym typeface="Montserrat"/>
            </a:endParaRPr>
          </a:p>
        </p:txBody>
      </p:sp>
      <p:sp>
        <p:nvSpPr>
          <p:cNvPr id="95" name="Google Shape;95;p2"/>
          <p:cNvSpPr txBox="1">
            <a:spLocks noGrp="1"/>
          </p:cNvSpPr>
          <p:nvPr>
            <p:ph type="title"/>
          </p:nvPr>
        </p:nvSpPr>
        <p:spPr>
          <a:xfrm>
            <a:off x="457200" y="486202"/>
            <a:ext cx="8521065" cy="538608"/>
          </a:xfrm>
          <a:prstGeom prst="rect">
            <a:avLst/>
          </a:prstGeom>
          <a:solidFill>
            <a:srgbClr val="F5FCFF"/>
          </a:solidFill>
          <a:ln w="9525" cap="flat" cmpd="sng">
            <a:solidFill>
              <a:srgbClr val="124F5C"/>
            </a:solidFill>
            <a:prstDash val="solid"/>
            <a:round/>
            <a:headEnd type="none" w="sm" len="sm"/>
            <a:tailEnd type="none" w="sm" len="sm"/>
          </a:ln>
        </p:spPr>
        <p:txBody>
          <a:bodyPr spcFirstLastPara="1" wrap="square" lIns="0" tIns="55875" rIns="0" bIns="0" anchor="t" anchorCtr="0">
            <a:spAutoFit/>
          </a:bodyPr>
          <a:lstStyle/>
          <a:p>
            <a:pPr marL="91440" lvl="0" indent="0" algn="l" rtl="0">
              <a:lnSpc>
                <a:spcPct val="100000"/>
              </a:lnSpc>
              <a:spcBef>
                <a:spcPts val="439"/>
              </a:spcBef>
              <a:spcAft>
                <a:spcPts val="0"/>
              </a:spcAft>
              <a:buClr>
                <a:srgbClr val="CC0000"/>
              </a:buClr>
              <a:buSzPts val="3200"/>
              <a:buFont typeface="Tahoma"/>
              <a:buNone/>
            </a:pPr>
            <a:r>
              <a:rPr lang="en" sz="2800"/>
              <a:t>Data Methodology :</a:t>
            </a:r>
            <a:endParaRPr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0"/>
          <p:cNvSpPr/>
          <p:nvPr/>
        </p:nvSpPr>
        <p:spPr>
          <a:xfrm>
            <a:off x="311696" y="494563"/>
            <a:ext cx="8521065" cy="4320540"/>
          </a:xfrm>
          <a:custGeom>
            <a:avLst/>
            <a:gdLst/>
            <a:ahLst/>
            <a:cxnLst/>
            <a:rect l="l" t="t" r="r" b="b"/>
            <a:pathLst>
              <a:path w="8521065" h="4320540" extrusionOk="0">
                <a:moveTo>
                  <a:pt x="0" y="4320032"/>
                </a:moveTo>
                <a:lnTo>
                  <a:pt x="8520557" y="4320032"/>
                </a:lnTo>
                <a:lnTo>
                  <a:pt x="8520557" y="0"/>
                </a:lnTo>
                <a:lnTo>
                  <a:pt x="0" y="0"/>
                </a:lnTo>
                <a:lnTo>
                  <a:pt x="0" y="4320032"/>
                </a:lnTo>
                <a:close/>
              </a:path>
            </a:pathLst>
          </a:custGeom>
          <a:noFill/>
          <a:ln w="9525" cap="flat" cmpd="sng">
            <a:solidFill>
              <a:srgbClr val="124F5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4" name="Google Shape;254;p20"/>
          <p:cNvSpPr txBox="1"/>
          <p:nvPr/>
        </p:nvSpPr>
        <p:spPr>
          <a:xfrm>
            <a:off x="76200" y="1017854"/>
            <a:ext cx="7924800" cy="6402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None/>
            </a:pPr>
            <a:endParaRPr sz="3200" b="1">
              <a:solidFill>
                <a:srgbClr val="FF0000"/>
              </a:solidFill>
              <a:latin typeface="Calibri"/>
              <a:ea typeface="Calibri"/>
              <a:cs typeface="Calibri"/>
              <a:sym typeface="Calibri"/>
            </a:endParaRPr>
          </a:p>
        </p:txBody>
      </p:sp>
      <p:sp>
        <p:nvSpPr>
          <p:cNvPr id="255" name="Google Shape;255;p20"/>
          <p:cNvSpPr txBox="1"/>
          <p:nvPr/>
        </p:nvSpPr>
        <p:spPr>
          <a:xfrm>
            <a:off x="3072225" y="1277585"/>
            <a:ext cx="5166900" cy="3185457"/>
          </a:xfrm>
          <a:prstGeom prst="rect">
            <a:avLst/>
          </a:prstGeom>
          <a:noFill/>
          <a:ln>
            <a:noFill/>
          </a:ln>
        </p:spPr>
        <p:txBody>
          <a:bodyPr spcFirstLastPara="1" wrap="square" lIns="91425" tIns="91425" rIns="91425" bIns="91425" anchor="t" anchorCtr="0">
            <a:spAutoFit/>
          </a:bodyPr>
          <a:lstStyle/>
          <a:p>
            <a:pPr marL="457200" marR="0" lvl="0" indent="-311150" algn="just" rtl="0">
              <a:lnSpc>
                <a:spcPct val="150000"/>
              </a:lnSpc>
              <a:spcBef>
                <a:spcPts val="0"/>
              </a:spcBef>
              <a:spcAft>
                <a:spcPts val="0"/>
              </a:spcAft>
              <a:buClr>
                <a:schemeClr val="dk1"/>
              </a:buClr>
              <a:buSzPts val="1300"/>
              <a:buFont typeface="Montserrat"/>
              <a:buChar char="●"/>
            </a:pPr>
            <a:r>
              <a:rPr lang="en" sz="1300" b="0" i="0" u="none" strike="noStrike" cap="none">
                <a:solidFill>
                  <a:schemeClr val="dk1"/>
                </a:solidFill>
                <a:latin typeface="Montserrat"/>
                <a:ea typeface="Montserrat"/>
                <a:cs typeface="Montserrat"/>
                <a:sym typeface="Montserrat"/>
              </a:rPr>
              <a:t>The </a:t>
            </a:r>
            <a:r>
              <a:rPr lang="en" sz="1300" b="1" i="0" u="none" strike="noStrike" cap="none">
                <a:solidFill>
                  <a:schemeClr val="dk1"/>
                </a:solidFill>
                <a:latin typeface="Montserrat"/>
                <a:ea typeface="Montserrat"/>
                <a:cs typeface="Montserrat"/>
                <a:sym typeface="Montserrat"/>
              </a:rPr>
              <a:t>proportion of customer not responding</a:t>
            </a:r>
            <a:r>
              <a:rPr lang="en" sz="1300" b="0" i="0" u="none" strike="noStrike" cap="none">
                <a:solidFill>
                  <a:schemeClr val="dk1"/>
                </a:solidFill>
                <a:latin typeface="Montserrat"/>
                <a:ea typeface="Montserrat"/>
                <a:cs typeface="Montserrat"/>
                <a:sym typeface="Montserrat"/>
              </a:rPr>
              <a:t> at </a:t>
            </a:r>
            <a:r>
              <a:rPr lang="en" sz="1300" b="1" i="0" u="none" strike="noStrike" cap="none">
                <a:solidFill>
                  <a:schemeClr val="dk1"/>
                </a:solidFill>
                <a:latin typeface="Montserrat"/>
                <a:ea typeface="Montserrat"/>
                <a:cs typeface="Montserrat"/>
                <a:sym typeface="Montserrat"/>
              </a:rPr>
              <a:t>87.7%</a:t>
            </a:r>
            <a:r>
              <a:rPr lang="en" sz="1300" b="0" i="0" u="none" strike="noStrike" cap="none">
                <a:solidFill>
                  <a:schemeClr val="dk1"/>
                </a:solidFill>
                <a:latin typeface="Montserrat"/>
                <a:ea typeface="Montserrat"/>
                <a:cs typeface="Montserrat"/>
                <a:sym typeface="Montserrat"/>
              </a:rPr>
              <a:t>. It shows that, customers are not interested about the idea of having vehicle insurance.</a:t>
            </a:r>
            <a:endParaRPr sz="1300" b="0" i="0" u="none" strike="noStrike" cap="none">
              <a:solidFill>
                <a:schemeClr val="dk1"/>
              </a:solidFill>
              <a:latin typeface="Montserrat"/>
              <a:ea typeface="Montserrat"/>
              <a:cs typeface="Montserrat"/>
              <a:sym typeface="Montserrat"/>
            </a:endParaRPr>
          </a:p>
          <a:p>
            <a:pPr marL="457200" marR="0" lvl="0" indent="-311150" algn="just" rtl="0">
              <a:lnSpc>
                <a:spcPct val="150000"/>
              </a:lnSpc>
              <a:spcBef>
                <a:spcPts val="0"/>
              </a:spcBef>
              <a:spcAft>
                <a:spcPts val="0"/>
              </a:spcAft>
              <a:buClr>
                <a:schemeClr val="dk1"/>
              </a:buClr>
              <a:buSzPts val="1300"/>
              <a:buFont typeface="Montserrat"/>
              <a:buChar char="●"/>
            </a:pPr>
            <a:r>
              <a:rPr lang="en" sz="1300">
                <a:solidFill>
                  <a:schemeClr val="dk1"/>
                </a:solidFill>
                <a:latin typeface="Montserrat"/>
                <a:ea typeface="Montserrat"/>
                <a:cs typeface="Montserrat"/>
                <a:sym typeface="Montserrat"/>
              </a:rPr>
              <a:t>Majority </a:t>
            </a:r>
            <a:r>
              <a:rPr lang="en" sz="1300" b="1">
                <a:solidFill>
                  <a:schemeClr val="dk1"/>
                </a:solidFill>
                <a:latin typeface="Montserrat"/>
                <a:ea typeface="Montserrat"/>
                <a:cs typeface="Montserrat"/>
                <a:sym typeface="Montserrat"/>
              </a:rPr>
              <a:t>age</a:t>
            </a:r>
            <a:r>
              <a:rPr lang="en" sz="1300">
                <a:solidFill>
                  <a:schemeClr val="dk1"/>
                </a:solidFill>
                <a:latin typeface="Montserrat"/>
                <a:ea typeface="Montserrat"/>
                <a:cs typeface="Montserrat"/>
                <a:sym typeface="Montserrat"/>
              </a:rPr>
              <a:t> customers </a:t>
            </a:r>
            <a:r>
              <a:rPr lang="en" sz="1300" b="1">
                <a:solidFill>
                  <a:schemeClr val="dk1"/>
                </a:solidFill>
                <a:latin typeface="Montserrat"/>
                <a:ea typeface="Montserrat"/>
                <a:cs typeface="Montserrat"/>
                <a:sym typeface="Montserrat"/>
              </a:rPr>
              <a:t>who interested in subscribing vehicle insurance at  region 28 </a:t>
            </a:r>
            <a:r>
              <a:rPr lang="en" sz="1300">
                <a:solidFill>
                  <a:schemeClr val="dk1"/>
                </a:solidFill>
                <a:latin typeface="Montserrat"/>
                <a:ea typeface="Montserrat"/>
                <a:cs typeface="Montserrat"/>
                <a:sym typeface="Montserrat"/>
              </a:rPr>
              <a:t>are between </a:t>
            </a:r>
            <a:r>
              <a:rPr lang="en" sz="1300" b="1">
                <a:solidFill>
                  <a:schemeClr val="dk1"/>
                </a:solidFill>
                <a:latin typeface="Montserrat"/>
                <a:ea typeface="Montserrat"/>
                <a:cs typeface="Montserrat"/>
                <a:sym typeface="Montserrat"/>
              </a:rPr>
              <a:t>30 - 57 years</a:t>
            </a:r>
            <a:r>
              <a:rPr lang="en" sz="1300">
                <a:solidFill>
                  <a:schemeClr val="dk1"/>
                </a:solidFill>
                <a:latin typeface="Montserrat"/>
                <a:ea typeface="Montserrat"/>
                <a:cs typeface="Montserrat"/>
                <a:sym typeface="Montserrat"/>
              </a:rPr>
              <a:t> old.</a:t>
            </a:r>
            <a:endParaRPr sz="1300">
              <a:solidFill>
                <a:schemeClr val="dk1"/>
              </a:solidFill>
              <a:latin typeface="Montserrat"/>
              <a:ea typeface="Montserrat"/>
              <a:cs typeface="Montserrat"/>
              <a:sym typeface="Montserrat"/>
            </a:endParaRPr>
          </a:p>
          <a:p>
            <a:pPr marL="457200" marR="0" lvl="0" indent="-298450" algn="just" rtl="0">
              <a:lnSpc>
                <a:spcPct val="150000"/>
              </a:lnSpc>
              <a:spcBef>
                <a:spcPts val="0"/>
              </a:spcBef>
              <a:spcAft>
                <a:spcPts val="0"/>
              </a:spcAft>
              <a:buClr>
                <a:schemeClr val="dk1"/>
              </a:buClr>
              <a:buSzPts val="1100"/>
              <a:buFont typeface="Montserrat"/>
              <a:buChar char="●"/>
            </a:pPr>
            <a:r>
              <a:rPr lang="en" sz="1300" b="1">
                <a:solidFill>
                  <a:schemeClr val="dk1"/>
                </a:solidFill>
                <a:latin typeface="Montserrat"/>
                <a:ea typeface="Montserrat"/>
                <a:cs typeface="Montserrat"/>
                <a:sym typeface="Montserrat"/>
              </a:rPr>
              <a:t>Region 28 </a:t>
            </a:r>
            <a:r>
              <a:rPr lang="en" sz="1300">
                <a:solidFill>
                  <a:schemeClr val="dk1"/>
                </a:solidFill>
                <a:latin typeface="Montserrat"/>
                <a:ea typeface="Montserrat"/>
                <a:cs typeface="Montserrat"/>
                <a:sym typeface="Montserrat"/>
              </a:rPr>
              <a:t>is the </a:t>
            </a:r>
            <a:r>
              <a:rPr lang="en" sz="1300" b="1">
                <a:solidFill>
                  <a:schemeClr val="dk1"/>
                </a:solidFill>
                <a:latin typeface="Montserrat"/>
                <a:ea typeface="Montserrat"/>
                <a:cs typeface="Montserrat"/>
                <a:sym typeface="Montserrat"/>
              </a:rPr>
              <a:t>largest contributor</a:t>
            </a:r>
            <a:r>
              <a:rPr lang="en" sz="1300">
                <a:solidFill>
                  <a:schemeClr val="dk1"/>
                </a:solidFill>
                <a:latin typeface="Montserrat"/>
                <a:ea typeface="Montserrat"/>
                <a:cs typeface="Montserrat"/>
                <a:sym typeface="Montserrat"/>
              </a:rPr>
              <a:t> to people </a:t>
            </a:r>
            <a:r>
              <a:rPr lang="en" sz="1300" b="1">
                <a:solidFill>
                  <a:schemeClr val="dk1"/>
                </a:solidFill>
                <a:latin typeface="Montserrat"/>
                <a:ea typeface="Montserrat"/>
                <a:cs typeface="Montserrat"/>
                <a:sym typeface="Montserrat"/>
              </a:rPr>
              <a:t>using insurance</a:t>
            </a:r>
            <a:r>
              <a:rPr lang="en" sz="1300">
                <a:solidFill>
                  <a:schemeClr val="dk1"/>
                </a:solidFill>
                <a:latin typeface="Montserrat"/>
                <a:ea typeface="Montserrat"/>
                <a:cs typeface="Montserrat"/>
                <a:sym typeface="Montserrat"/>
              </a:rPr>
              <a:t> and also have </a:t>
            </a:r>
            <a:r>
              <a:rPr lang="en" sz="1300" b="1">
                <a:solidFill>
                  <a:schemeClr val="dk1"/>
                </a:solidFill>
                <a:latin typeface="Montserrat"/>
                <a:ea typeface="Montserrat"/>
                <a:cs typeface="Montserrat"/>
                <a:sym typeface="Montserrat"/>
              </a:rPr>
              <a:t>largest positive respond</a:t>
            </a:r>
            <a:r>
              <a:rPr lang="en" sz="1300">
                <a:solidFill>
                  <a:schemeClr val="dk1"/>
                </a:solidFill>
                <a:latin typeface="Montserrat"/>
                <a:ea typeface="Montserrat"/>
                <a:cs typeface="Montserrat"/>
                <a:sym typeface="Montserrat"/>
              </a:rPr>
              <a:t> than other regions, </a:t>
            </a:r>
            <a:r>
              <a:rPr lang="en" sz="1300" b="1">
                <a:solidFill>
                  <a:schemeClr val="dk1"/>
                </a:solidFill>
                <a:latin typeface="Montserrat"/>
                <a:ea typeface="Montserrat"/>
                <a:cs typeface="Montserrat"/>
                <a:sym typeface="Montserrat"/>
              </a:rPr>
              <a:t>but </a:t>
            </a:r>
            <a:r>
              <a:rPr lang="en" sz="1300">
                <a:solidFill>
                  <a:schemeClr val="dk1"/>
                </a:solidFill>
                <a:latin typeface="Montserrat"/>
                <a:ea typeface="Montserrat"/>
                <a:cs typeface="Montserrat"/>
                <a:sym typeface="Montserrat"/>
              </a:rPr>
              <a:t> have </a:t>
            </a:r>
            <a:r>
              <a:rPr lang="en" sz="1300" b="1">
                <a:solidFill>
                  <a:srgbClr val="980000"/>
                </a:solidFill>
                <a:latin typeface="Montserrat"/>
                <a:ea typeface="Montserrat"/>
                <a:cs typeface="Montserrat"/>
                <a:sym typeface="Montserrat"/>
              </a:rPr>
              <a:t>largest road accident</a:t>
            </a:r>
            <a:r>
              <a:rPr lang="en" sz="1300">
                <a:solidFill>
                  <a:schemeClr val="dk1"/>
                </a:solidFill>
                <a:latin typeface="Montserrat"/>
                <a:ea typeface="Montserrat"/>
                <a:cs typeface="Montserrat"/>
                <a:sym typeface="Montserrat"/>
              </a:rPr>
              <a:t> than other regions.</a:t>
            </a:r>
            <a:endParaRPr sz="1300">
              <a:solidFill>
                <a:schemeClr val="dk1"/>
              </a:solidFill>
              <a:latin typeface="Montserrat"/>
              <a:ea typeface="Montserrat"/>
              <a:cs typeface="Montserrat"/>
              <a:sym typeface="Montserrat"/>
            </a:endParaRPr>
          </a:p>
        </p:txBody>
      </p:sp>
      <p:sp>
        <p:nvSpPr>
          <p:cNvPr id="256" name="Google Shape;256;p20"/>
          <p:cNvSpPr txBox="1"/>
          <p:nvPr/>
        </p:nvSpPr>
        <p:spPr>
          <a:xfrm>
            <a:off x="311696" y="445084"/>
            <a:ext cx="8521065" cy="505908"/>
          </a:xfrm>
          <a:prstGeom prst="rect">
            <a:avLst/>
          </a:prstGeom>
          <a:solidFill>
            <a:srgbClr val="F5FCFF"/>
          </a:solidFill>
          <a:ln w="9525" cap="flat" cmpd="sng">
            <a:solidFill>
              <a:srgbClr val="124F5C"/>
            </a:solidFill>
            <a:prstDash val="solid"/>
            <a:round/>
            <a:headEnd type="none" w="sm" len="sm"/>
            <a:tailEnd type="none" w="sm" len="sm"/>
          </a:ln>
        </p:spPr>
        <p:txBody>
          <a:bodyPr spcFirstLastPara="1" wrap="square" lIns="0" tIns="74275" rIns="0" bIns="0" anchor="t" anchorCtr="0">
            <a:spAutoFit/>
          </a:bodyPr>
          <a:lstStyle/>
          <a:p>
            <a:pPr marL="0" marR="0" lvl="0" indent="0" algn="ctr" rtl="0">
              <a:spcBef>
                <a:spcPts val="0"/>
              </a:spcBef>
              <a:spcAft>
                <a:spcPts val="0"/>
              </a:spcAft>
              <a:buNone/>
            </a:pPr>
            <a:r>
              <a:rPr lang="en" sz="2800" b="1">
                <a:solidFill>
                  <a:srgbClr val="FF0000"/>
                </a:solidFill>
                <a:latin typeface="Calibri"/>
                <a:ea typeface="Calibri"/>
                <a:cs typeface="Calibri"/>
                <a:sym typeface="Calibri"/>
              </a:rPr>
              <a:t>Interpretation and Insight From EDA :</a:t>
            </a:r>
            <a:endParaRPr/>
          </a:p>
        </p:txBody>
      </p:sp>
      <p:pic>
        <p:nvPicPr>
          <p:cNvPr id="257" name="Google Shape;257;p20"/>
          <p:cNvPicPr preferRelativeResize="0"/>
          <p:nvPr/>
        </p:nvPicPr>
        <p:blipFill rotWithShape="1">
          <a:blip r:embed="rId3">
            <a:alphaModFix/>
          </a:blip>
          <a:srcRect/>
          <a:stretch/>
        </p:blipFill>
        <p:spPr>
          <a:xfrm>
            <a:off x="545234" y="1508573"/>
            <a:ext cx="2511751" cy="240173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1"/>
          <p:cNvSpPr txBox="1">
            <a:spLocks noGrp="1"/>
          </p:cNvSpPr>
          <p:nvPr>
            <p:ph type="title"/>
          </p:nvPr>
        </p:nvSpPr>
        <p:spPr>
          <a:xfrm>
            <a:off x="311696" y="445084"/>
            <a:ext cx="8521065" cy="572770"/>
          </a:xfrm>
          <a:prstGeom prst="rect">
            <a:avLst/>
          </a:prstGeom>
          <a:solidFill>
            <a:srgbClr val="F5FCFF"/>
          </a:solidFill>
          <a:ln w="9525" cap="flat" cmpd="sng">
            <a:solidFill>
              <a:srgbClr val="124F5C"/>
            </a:solidFill>
            <a:prstDash val="solid"/>
            <a:round/>
            <a:headEnd type="none" w="sm" len="sm"/>
            <a:tailEnd type="none" w="sm" len="sm"/>
          </a:ln>
        </p:spPr>
        <p:txBody>
          <a:bodyPr spcFirstLastPara="1" wrap="square" lIns="0" tIns="74275" rIns="0" bIns="0" anchor="t" anchorCtr="0">
            <a:spAutoFit/>
          </a:bodyPr>
          <a:lstStyle/>
          <a:p>
            <a:pPr marL="91440" lvl="0" indent="0" algn="l" rtl="0">
              <a:lnSpc>
                <a:spcPct val="100000"/>
              </a:lnSpc>
              <a:spcBef>
                <a:spcPts val="0"/>
              </a:spcBef>
              <a:spcAft>
                <a:spcPts val="0"/>
              </a:spcAft>
              <a:buNone/>
            </a:pPr>
            <a:r>
              <a:rPr lang="en" sz="2800"/>
              <a:t>Feature Engineering :</a:t>
            </a:r>
            <a:endParaRPr sz="2800"/>
          </a:p>
        </p:txBody>
      </p:sp>
      <p:sp>
        <p:nvSpPr>
          <p:cNvPr id="263" name="Google Shape;263;p21"/>
          <p:cNvSpPr/>
          <p:nvPr/>
        </p:nvSpPr>
        <p:spPr>
          <a:xfrm>
            <a:off x="182880" y="1152537"/>
            <a:ext cx="8649881" cy="3807968"/>
          </a:xfrm>
          <a:custGeom>
            <a:avLst/>
            <a:gdLst/>
            <a:ahLst/>
            <a:cxnLst/>
            <a:rect l="l" t="t" r="r" b="b"/>
            <a:pathLst>
              <a:path w="8521065" h="3699510" extrusionOk="0">
                <a:moveTo>
                  <a:pt x="0" y="3699383"/>
                </a:moveTo>
                <a:lnTo>
                  <a:pt x="8520557" y="3699383"/>
                </a:lnTo>
                <a:lnTo>
                  <a:pt x="8520557" y="0"/>
                </a:lnTo>
                <a:lnTo>
                  <a:pt x="0" y="0"/>
                </a:lnTo>
                <a:lnTo>
                  <a:pt x="0" y="3699383"/>
                </a:lnTo>
                <a:close/>
              </a:path>
            </a:pathLst>
          </a:custGeom>
          <a:noFill/>
          <a:ln w="9525" cap="flat" cmpd="sng">
            <a:solidFill>
              <a:srgbClr val="124F5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4" name="Google Shape;264;p21"/>
          <p:cNvSpPr txBox="1"/>
          <p:nvPr/>
        </p:nvSpPr>
        <p:spPr>
          <a:xfrm>
            <a:off x="472440" y="1187677"/>
            <a:ext cx="8112150" cy="3772828"/>
          </a:xfrm>
          <a:prstGeom prst="rect">
            <a:avLst/>
          </a:prstGeom>
          <a:noFill/>
          <a:ln>
            <a:noFill/>
          </a:ln>
        </p:spPr>
        <p:txBody>
          <a:bodyPr spcFirstLastPara="1" wrap="square" lIns="0" tIns="12700" rIns="0" bIns="0" anchor="t" anchorCtr="0">
            <a:spAutoFit/>
          </a:bodyPr>
          <a:lstStyle/>
          <a:p>
            <a:pPr marL="354965" marR="1726564" lvl="0" indent="-354965" algn="l" rtl="0">
              <a:lnSpc>
                <a:spcPct val="150100"/>
              </a:lnSpc>
              <a:spcBef>
                <a:spcPts val="0"/>
              </a:spcBef>
              <a:spcAft>
                <a:spcPts val="0"/>
              </a:spcAft>
              <a:buClr>
                <a:srgbClr val="124F5C"/>
              </a:buClr>
              <a:buSzPts val="1800"/>
              <a:buFont typeface="Helvetica Neue"/>
              <a:buChar char="●"/>
            </a:pPr>
            <a:r>
              <a:rPr lang="en" sz="1400" b="1" dirty="0">
                <a:solidFill>
                  <a:srgbClr val="124F5C"/>
                </a:solidFill>
                <a:latin typeface="Tahoma"/>
                <a:ea typeface="Tahoma"/>
                <a:cs typeface="Tahoma"/>
                <a:sym typeface="Tahoma"/>
              </a:rPr>
              <a:t>The binary features </a:t>
            </a:r>
            <a:r>
              <a:rPr lang="en" sz="1400" b="1" dirty="0">
                <a:solidFill>
                  <a:srgbClr val="124F5C"/>
                </a:solidFill>
                <a:latin typeface="Times New Roman"/>
                <a:ea typeface="Times New Roman"/>
                <a:cs typeface="Times New Roman"/>
                <a:sym typeface="Times New Roman"/>
              </a:rPr>
              <a:t>‘</a:t>
            </a:r>
            <a:r>
              <a:rPr lang="en" sz="1400" b="1" dirty="0">
                <a:solidFill>
                  <a:srgbClr val="124F5C"/>
                </a:solidFill>
                <a:latin typeface="Tahoma"/>
                <a:ea typeface="Tahoma"/>
                <a:cs typeface="Tahoma"/>
                <a:sym typeface="Tahoma"/>
              </a:rPr>
              <a:t>Gender</a:t>
            </a:r>
            <a:r>
              <a:rPr lang="en" sz="1400" b="1" dirty="0">
                <a:solidFill>
                  <a:srgbClr val="124F5C"/>
                </a:solidFill>
                <a:latin typeface="Times New Roman"/>
                <a:ea typeface="Times New Roman"/>
                <a:cs typeface="Times New Roman"/>
                <a:sym typeface="Times New Roman"/>
              </a:rPr>
              <a:t>’ </a:t>
            </a:r>
            <a:r>
              <a:rPr lang="en" sz="1400" b="1" dirty="0">
                <a:solidFill>
                  <a:srgbClr val="124F5C"/>
                </a:solidFill>
                <a:latin typeface="Tahoma"/>
                <a:ea typeface="Tahoma"/>
                <a:cs typeface="Tahoma"/>
                <a:sym typeface="Tahoma"/>
              </a:rPr>
              <a:t>and </a:t>
            </a:r>
            <a:r>
              <a:rPr lang="en" sz="1400" b="1" dirty="0">
                <a:solidFill>
                  <a:srgbClr val="124F5C"/>
                </a:solidFill>
                <a:latin typeface="Times New Roman"/>
                <a:ea typeface="Times New Roman"/>
                <a:cs typeface="Times New Roman"/>
                <a:sym typeface="Times New Roman"/>
              </a:rPr>
              <a:t>‘</a:t>
            </a:r>
            <a:r>
              <a:rPr lang="en" sz="1400" b="1" dirty="0">
                <a:solidFill>
                  <a:srgbClr val="124F5C"/>
                </a:solidFill>
                <a:latin typeface="Tahoma"/>
                <a:ea typeface="Tahoma"/>
                <a:cs typeface="Tahoma"/>
                <a:sym typeface="Tahoma"/>
              </a:rPr>
              <a:t>Vehicle Damage</a:t>
            </a:r>
            <a:r>
              <a:rPr lang="en" sz="1400" b="1" dirty="0">
                <a:solidFill>
                  <a:srgbClr val="124F5C"/>
                </a:solidFill>
                <a:latin typeface="Times New Roman"/>
                <a:ea typeface="Times New Roman"/>
                <a:cs typeface="Times New Roman"/>
                <a:sym typeface="Times New Roman"/>
              </a:rPr>
              <a:t>’ </a:t>
            </a:r>
            <a:r>
              <a:rPr lang="en" sz="1400" b="1" dirty="0">
                <a:solidFill>
                  <a:srgbClr val="124F5C"/>
                </a:solidFill>
                <a:latin typeface="Tahoma"/>
                <a:ea typeface="Tahoma"/>
                <a:cs typeface="Tahoma"/>
                <a:sym typeface="Tahoma"/>
              </a:rPr>
              <a:t>are encoded  in the form of 0 and 1          for the response No and Yes respectively.</a:t>
            </a:r>
            <a:endParaRPr sz="1400" dirty="0">
              <a:solidFill>
                <a:schemeClr val="dk1"/>
              </a:solidFill>
              <a:latin typeface="Tahoma"/>
              <a:ea typeface="Tahoma"/>
              <a:cs typeface="Tahoma"/>
              <a:sym typeface="Tahoma"/>
            </a:endParaRPr>
          </a:p>
          <a:p>
            <a:pPr marL="0" marR="0" lvl="0" indent="0" algn="l" rtl="0">
              <a:lnSpc>
                <a:spcPct val="100000"/>
              </a:lnSpc>
              <a:spcBef>
                <a:spcPts val="0"/>
              </a:spcBef>
              <a:spcAft>
                <a:spcPts val="0"/>
              </a:spcAft>
              <a:buClr>
                <a:srgbClr val="124F5C"/>
              </a:buClr>
              <a:buSzPts val="1700"/>
              <a:buFont typeface="Helvetica Neue"/>
              <a:buNone/>
            </a:pPr>
            <a:endParaRPr sz="1700" dirty="0">
              <a:solidFill>
                <a:schemeClr val="dk1"/>
              </a:solidFill>
              <a:latin typeface="Tahoma"/>
              <a:ea typeface="Tahoma"/>
              <a:cs typeface="Tahoma"/>
              <a:sym typeface="Tahoma"/>
            </a:endParaRPr>
          </a:p>
          <a:p>
            <a:pPr marL="355600" marR="0" lvl="0" indent="-342900" algn="l" rtl="0">
              <a:lnSpc>
                <a:spcPct val="100000"/>
              </a:lnSpc>
              <a:spcBef>
                <a:spcPts val="1305"/>
              </a:spcBef>
              <a:spcAft>
                <a:spcPts val="0"/>
              </a:spcAft>
              <a:buClr>
                <a:srgbClr val="124F5C"/>
              </a:buClr>
              <a:buSzPts val="1800"/>
              <a:buFont typeface="Helvetica Neue"/>
              <a:buChar char="●"/>
            </a:pPr>
            <a:r>
              <a:rPr lang="en" sz="1400" b="1" dirty="0">
                <a:solidFill>
                  <a:srgbClr val="124F5C"/>
                </a:solidFill>
                <a:latin typeface="Tahoma"/>
                <a:ea typeface="Tahoma"/>
                <a:cs typeface="Tahoma"/>
                <a:sym typeface="Tahoma"/>
              </a:rPr>
              <a:t>One Hot Encoding is performed on the </a:t>
            </a:r>
            <a:r>
              <a:rPr lang="en" sz="1400" b="1" dirty="0">
                <a:solidFill>
                  <a:srgbClr val="124F5C"/>
                </a:solidFill>
                <a:latin typeface="Times New Roman"/>
                <a:ea typeface="Times New Roman"/>
                <a:cs typeface="Times New Roman"/>
                <a:sym typeface="Times New Roman"/>
              </a:rPr>
              <a:t>‘</a:t>
            </a:r>
            <a:r>
              <a:rPr lang="en" sz="1400" b="1" dirty="0">
                <a:solidFill>
                  <a:srgbClr val="124F5C"/>
                </a:solidFill>
                <a:latin typeface="Tahoma"/>
                <a:ea typeface="Tahoma"/>
                <a:cs typeface="Tahoma"/>
                <a:sym typeface="Tahoma"/>
              </a:rPr>
              <a:t>Vehicle_Age</a:t>
            </a:r>
            <a:r>
              <a:rPr lang="en" sz="1400" b="1" dirty="0">
                <a:solidFill>
                  <a:srgbClr val="124F5C"/>
                </a:solidFill>
                <a:latin typeface="Times New Roman"/>
                <a:ea typeface="Times New Roman"/>
                <a:cs typeface="Times New Roman"/>
                <a:sym typeface="Times New Roman"/>
              </a:rPr>
              <a:t>’ </a:t>
            </a:r>
            <a:r>
              <a:rPr lang="en" sz="1400" b="1" dirty="0">
                <a:solidFill>
                  <a:srgbClr val="124F5C"/>
                </a:solidFill>
                <a:latin typeface="Tahoma"/>
                <a:ea typeface="Tahoma"/>
                <a:cs typeface="Tahoma"/>
                <a:sym typeface="Tahoma"/>
              </a:rPr>
              <a:t>Feature.</a:t>
            </a:r>
            <a:endParaRPr sz="1400" dirty="0">
              <a:solidFill>
                <a:schemeClr val="dk1"/>
              </a:solidFill>
              <a:latin typeface="Tahoma"/>
              <a:ea typeface="Tahoma"/>
              <a:cs typeface="Tahoma"/>
              <a:sym typeface="Tahoma"/>
            </a:endParaRPr>
          </a:p>
          <a:p>
            <a:pPr marL="0" marR="0" lvl="0" indent="0" algn="l" rtl="0">
              <a:lnSpc>
                <a:spcPct val="100000"/>
              </a:lnSpc>
              <a:spcBef>
                <a:spcPts val="50"/>
              </a:spcBef>
              <a:spcAft>
                <a:spcPts val="0"/>
              </a:spcAft>
              <a:buClr>
                <a:srgbClr val="124F5C"/>
              </a:buClr>
              <a:buSzPts val="2050"/>
              <a:buFont typeface="Helvetica Neue"/>
              <a:buNone/>
            </a:pPr>
            <a:endParaRPr sz="2050" dirty="0">
              <a:solidFill>
                <a:schemeClr val="dk1"/>
              </a:solidFill>
              <a:latin typeface="Tahoma"/>
              <a:ea typeface="Tahoma"/>
              <a:cs typeface="Tahoma"/>
              <a:sym typeface="Tahoma"/>
            </a:endParaRPr>
          </a:p>
          <a:p>
            <a:pPr marL="354965" marR="1648460" lvl="0" indent="-354965" algn="l" rtl="0">
              <a:lnSpc>
                <a:spcPct val="150000"/>
              </a:lnSpc>
              <a:spcBef>
                <a:spcPts val="0"/>
              </a:spcBef>
              <a:spcAft>
                <a:spcPts val="0"/>
              </a:spcAft>
              <a:buClr>
                <a:srgbClr val="124F5C"/>
              </a:buClr>
              <a:buSzPts val="1800"/>
              <a:buFont typeface="Helvetica Neue"/>
              <a:buChar char="●"/>
            </a:pPr>
            <a:r>
              <a:rPr lang="en" sz="1400" b="1" dirty="0">
                <a:solidFill>
                  <a:srgbClr val="124F5C"/>
                </a:solidFill>
                <a:latin typeface="Tahoma"/>
                <a:ea typeface="Tahoma"/>
                <a:cs typeface="Tahoma"/>
                <a:sym typeface="Tahoma"/>
              </a:rPr>
              <a:t>The columns </a:t>
            </a:r>
            <a:r>
              <a:rPr lang="en" sz="1400" b="1" dirty="0">
                <a:solidFill>
                  <a:srgbClr val="124F5C"/>
                </a:solidFill>
                <a:latin typeface="Times New Roman"/>
                <a:ea typeface="Times New Roman"/>
                <a:cs typeface="Times New Roman"/>
                <a:sym typeface="Times New Roman"/>
              </a:rPr>
              <a:t>‘</a:t>
            </a:r>
            <a:r>
              <a:rPr lang="en" sz="1400" b="1" dirty="0">
                <a:solidFill>
                  <a:srgbClr val="124F5C"/>
                </a:solidFill>
                <a:latin typeface="Tahoma"/>
                <a:ea typeface="Tahoma"/>
                <a:cs typeface="Tahoma"/>
                <a:sym typeface="Tahoma"/>
              </a:rPr>
              <a:t>Vehicle_Age_1-2 Year</a:t>
            </a:r>
            <a:r>
              <a:rPr lang="en" sz="1400" b="1" dirty="0">
                <a:solidFill>
                  <a:srgbClr val="124F5C"/>
                </a:solidFill>
                <a:latin typeface="Times New Roman"/>
                <a:ea typeface="Times New Roman"/>
                <a:cs typeface="Times New Roman"/>
                <a:sym typeface="Times New Roman"/>
              </a:rPr>
              <a:t>’ </a:t>
            </a:r>
            <a:r>
              <a:rPr lang="en" sz="1400" b="1" dirty="0">
                <a:solidFill>
                  <a:srgbClr val="124F5C"/>
                </a:solidFill>
                <a:latin typeface="Tahoma"/>
                <a:ea typeface="Tahoma"/>
                <a:cs typeface="Tahoma"/>
                <a:sym typeface="Tahoma"/>
              </a:rPr>
              <a:t>and </a:t>
            </a:r>
            <a:r>
              <a:rPr lang="en" sz="1400" b="1" dirty="0">
                <a:solidFill>
                  <a:srgbClr val="124F5C"/>
                </a:solidFill>
                <a:latin typeface="Times New Roman"/>
                <a:ea typeface="Times New Roman"/>
                <a:cs typeface="Times New Roman"/>
                <a:sym typeface="Times New Roman"/>
              </a:rPr>
              <a:t>‘</a:t>
            </a:r>
            <a:r>
              <a:rPr lang="en" sz="1400" b="1" dirty="0">
                <a:solidFill>
                  <a:srgbClr val="124F5C"/>
                </a:solidFill>
                <a:latin typeface="Tahoma"/>
                <a:ea typeface="Tahoma"/>
                <a:cs typeface="Tahoma"/>
                <a:sym typeface="Tahoma"/>
              </a:rPr>
              <a:t>Vehicle_Age_&gt; 2 Years</a:t>
            </a:r>
            <a:r>
              <a:rPr lang="en" sz="1400" b="1" dirty="0">
                <a:solidFill>
                  <a:srgbClr val="124F5C"/>
                </a:solidFill>
                <a:latin typeface="Times New Roman"/>
                <a:ea typeface="Times New Roman"/>
                <a:cs typeface="Times New Roman"/>
                <a:sym typeface="Times New Roman"/>
              </a:rPr>
              <a:t>’  </a:t>
            </a:r>
            <a:r>
              <a:rPr lang="en" sz="1400" b="1" dirty="0">
                <a:solidFill>
                  <a:srgbClr val="124F5C"/>
                </a:solidFill>
                <a:latin typeface="Tahoma"/>
                <a:ea typeface="Tahoma"/>
                <a:cs typeface="Tahoma"/>
                <a:sym typeface="Tahoma"/>
              </a:rPr>
              <a:t>have been merged as follows:</a:t>
            </a:r>
            <a:endParaRPr sz="1400" dirty="0">
              <a:solidFill>
                <a:schemeClr val="dk1"/>
              </a:solidFill>
              <a:latin typeface="Tahoma"/>
              <a:ea typeface="Tahoma"/>
              <a:cs typeface="Tahoma"/>
              <a:sym typeface="Tahoma"/>
            </a:endParaRPr>
          </a:p>
          <a:p>
            <a:pPr marL="367665" marR="0" lvl="0" indent="0" algn="l" rtl="0">
              <a:lnSpc>
                <a:spcPct val="100000"/>
              </a:lnSpc>
              <a:spcBef>
                <a:spcPts val="840"/>
              </a:spcBef>
              <a:spcAft>
                <a:spcPts val="0"/>
              </a:spcAft>
              <a:buNone/>
            </a:pPr>
            <a:r>
              <a:rPr lang="en" sz="1400" b="1" dirty="0">
                <a:solidFill>
                  <a:srgbClr val="124F5C"/>
                </a:solidFill>
                <a:latin typeface="Tahoma"/>
                <a:ea typeface="Tahoma"/>
                <a:cs typeface="Tahoma"/>
                <a:sym typeface="Tahoma"/>
              </a:rPr>
              <a:t>x ['Vehicle_Age &gt; 1 Year'] = x ['Vehicle_Age_1-2 Year'] + x ['Vehicle_Age_&gt; 2 Years']</a:t>
            </a:r>
            <a:endParaRPr sz="1400" dirty="0">
              <a:solidFill>
                <a:schemeClr val="dk1"/>
              </a:solidFill>
              <a:latin typeface="Tahoma"/>
              <a:ea typeface="Tahoma"/>
              <a:cs typeface="Tahoma"/>
              <a:sym typeface="Tahoma"/>
            </a:endParaRPr>
          </a:p>
          <a:p>
            <a:pPr marL="0" marR="0" lvl="0" indent="0" algn="l" rtl="0">
              <a:lnSpc>
                <a:spcPct val="100000"/>
              </a:lnSpc>
              <a:spcBef>
                <a:spcPts val="45"/>
              </a:spcBef>
              <a:spcAft>
                <a:spcPts val="0"/>
              </a:spcAft>
              <a:buNone/>
            </a:pPr>
            <a:endParaRPr sz="2050" dirty="0">
              <a:solidFill>
                <a:schemeClr val="dk1"/>
              </a:solidFill>
              <a:latin typeface="Tahoma"/>
              <a:ea typeface="Tahoma"/>
              <a:cs typeface="Tahoma"/>
              <a:sym typeface="Tahoma"/>
            </a:endParaRPr>
          </a:p>
          <a:p>
            <a:pPr marL="354965" marR="5080" lvl="0" indent="-342900" algn="l" rtl="0">
              <a:lnSpc>
                <a:spcPct val="150000"/>
              </a:lnSpc>
              <a:spcBef>
                <a:spcPts val="0"/>
              </a:spcBef>
              <a:spcAft>
                <a:spcPts val="0"/>
              </a:spcAft>
              <a:buClr>
                <a:srgbClr val="124F5C"/>
              </a:buClr>
              <a:buSzPts val="1800"/>
              <a:buFont typeface="Helvetica Neue"/>
              <a:buChar char="●"/>
            </a:pPr>
            <a:r>
              <a:rPr lang="en" sz="1400" b="1" dirty="0">
                <a:solidFill>
                  <a:srgbClr val="124F5C"/>
                </a:solidFill>
                <a:latin typeface="Tahoma"/>
                <a:ea typeface="Tahoma"/>
                <a:cs typeface="Tahoma"/>
                <a:sym typeface="Tahoma"/>
              </a:rPr>
              <a:t>The multicollinearity from the features is removed by keeping the VIF value as low  as possible.</a:t>
            </a:r>
            <a:endParaRPr sz="1400" dirty="0">
              <a:solidFill>
                <a:schemeClr val="dk1"/>
              </a:solidFill>
              <a:latin typeface="Tahoma"/>
              <a:ea typeface="Tahoma"/>
              <a:cs typeface="Tahoma"/>
              <a:sym typeface="Tahom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1"/>
          <p:cNvSpPr txBox="1">
            <a:spLocks noGrp="1"/>
          </p:cNvSpPr>
          <p:nvPr>
            <p:ph type="title"/>
          </p:nvPr>
        </p:nvSpPr>
        <p:spPr>
          <a:xfrm>
            <a:off x="0" y="27655"/>
            <a:ext cx="8521065" cy="572770"/>
          </a:xfrm>
          <a:prstGeom prst="rect">
            <a:avLst/>
          </a:prstGeom>
          <a:solidFill>
            <a:srgbClr val="F5FCFF"/>
          </a:solidFill>
          <a:ln w="9525" cap="flat" cmpd="sng">
            <a:solidFill>
              <a:srgbClr val="124F5C"/>
            </a:solidFill>
            <a:prstDash val="solid"/>
            <a:round/>
            <a:headEnd type="none" w="sm" len="sm"/>
            <a:tailEnd type="none" w="sm" len="sm"/>
          </a:ln>
        </p:spPr>
        <p:txBody>
          <a:bodyPr spcFirstLastPara="1" wrap="square" lIns="0" tIns="74275" rIns="0" bIns="0" anchor="t" anchorCtr="0">
            <a:spAutoFit/>
          </a:bodyPr>
          <a:lstStyle/>
          <a:p>
            <a:pPr marL="91440" lvl="0" indent="0" algn="l" rtl="0">
              <a:lnSpc>
                <a:spcPct val="100000"/>
              </a:lnSpc>
              <a:spcBef>
                <a:spcPts val="0"/>
              </a:spcBef>
              <a:spcAft>
                <a:spcPts val="0"/>
              </a:spcAft>
              <a:buNone/>
            </a:pPr>
            <a:r>
              <a:rPr lang="en" sz="2800"/>
              <a:t>Feature Engineering :</a:t>
            </a:r>
            <a:endParaRPr sz="2800"/>
          </a:p>
        </p:txBody>
      </p:sp>
      <p:sp>
        <p:nvSpPr>
          <p:cNvPr id="263" name="Google Shape;263;p21"/>
          <p:cNvSpPr/>
          <p:nvPr/>
        </p:nvSpPr>
        <p:spPr>
          <a:xfrm>
            <a:off x="182880" y="662940"/>
            <a:ext cx="8649881" cy="4297565"/>
          </a:xfrm>
          <a:custGeom>
            <a:avLst/>
            <a:gdLst/>
            <a:ahLst/>
            <a:cxnLst/>
            <a:rect l="l" t="t" r="r" b="b"/>
            <a:pathLst>
              <a:path w="8521065" h="3699510" extrusionOk="0">
                <a:moveTo>
                  <a:pt x="0" y="3699383"/>
                </a:moveTo>
                <a:lnTo>
                  <a:pt x="8520557" y="3699383"/>
                </a:lnTo>
                <a:lnTo>
                  <a:pt x="8520557" y="0"/>
                </a:lnTo>
                <a:lnTo>
                  <a:pt x="0" y="0"/>
                </a:lnTo>
                <a:lnTo>
                  <a:pt x="0" y="3699383"/>
                </a:lnTo>
                <a:close/>
              </a:path>
            </a:pathLst>
          </a:custGeom>
          <a:noFill/>
          <a:ln w="9525" cap="flat" cmpd="sng">
            <a:solidFill>
              <a:srgbClr val="124F5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074" name="Picture 2">
            <a:extLst>
              <a:ext uri="{FF2B5EF4-FFF2-40B4-BE49-F238E27FC236}">
                <a16:creationId xmlns:a16="http://schemas.microsoft.com/office/drawing/2014/main" id="{57A33761-1E4E-83A1-A45B-17B0DBB3E4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483" y="830581"/>
            <a:ext cx="7469041" cy="3998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173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2"/>
          <p:cNvSpPr txBox="1">
            <a:spLocks noGrp="1"/>
          </p:cNvSpPr>
          <p:nvPr>
            <p:ph type="title"/>
          </p:nvPr>
        </p:nvSpPr>
        <p:spPr>
          <a:xfrm>
            <a:off x="311696" y="445084"/>
            <a:ext cx="8521065" cy="572770"/>
          </a:xfrm>
          <a:prstGeom prst="rect">
            <a:avLst/>
          </a:prstGeom>
          <a:solidFill>
            <a:srgbClr val="F5FCFF"/>
          </a:solidFill>
          <a:ln w="9525" cap="flat" cmpd="sng">
            <a:solidFill>
              <a:srgbClr val="124F5C"/>
            </a:solidFill>
            <a:prstDash val="solid"/>
            <a:round/>
            <a:headEnd type="none" w="sm" len="sm"/>
            <a:tailEnd type="none" w="sm" len="sm"/>
          </a:ln>
        </p:spPr>
        <p:txBody>
          <a:bodyPr spcFirstLastPara="1" wrap="square" lIns="0" tIns="74275" rIns="0" bIns="0" anchor="t" anchorCtr="0">
            <a:spAutoFit/>
          </a:bodyPr>
          <a:lstStyle/>
          <a:p>
            <a:pPr marL="91440" lvl="0" indent="0" algn="l" rtl="0">
              <a:lnSpc>
                <a:spcPct val="100000"/>
              </a:lnSpc>
              <a:spcBef>
                <a:spcPts val="0"/>
              </a:spcBef>
              <a:spcAft>
                <a:spcPts val="0"/>
              </a:spcAft>
              <a:buNone/>
            </a:pPr>
            <a:r>
              <a:rPr lang="en" sz="2800"/>
              <a:t>Feature Engineering :</a:t>
            </a:r>
            <a:endParaRPr sz="2800"/>
          </a:p>
        </p:txBody>
      </p:sp>
      <p:sp>
        <p:nvSpPr>
          <p:cNvPr id="270" name="Google Shape;270;p22"/>
          <p:cNvSpPr/>
          <p:nvPr/>
        </p:nvSpPr>
        <p:spPr>
          <a:xfrm>
            <a:off x="311696" y="1152448"/>
            <a:ext cx="8521065" cy="3416935"/>
          </a:xfrm>
          <a:custGeom>
            <a:avLst/>
            <a:gdLst/>
            <a:ahLst/>
            <a:cxnLst/>
            <a:rect l="l" t="t" r="r" b="b"/>
            <a:pathLst>
              <a:path w="8521065" h="3416935" extrusionOk="0">
                <a:moveTo>
                  <a:pt x="0" y="3416427"/>
                </a:moveTo>
                <a:lnTo>
                  <a:pt x="8520557" y="3416427"/>
                </a:lnTo>
                <a:lnTo>
                  <a:pt x="8520557" y="0"/>
                </a:lnTo>
                <a:lnTo>
                  <a:pt x="0" y="0"/>
                </a:lnTo>
                <a:lnTo>
                  <a:pt x="0" y="3416427"/>
                </a:lnTo>
                <a:close/>
              </a:path>
            </a:pathLst>
          </a:custGeom>
          <a:noFill/>
          <a:ln w="9525" cap="flat" cmpd="sng">
            <a:solidFill>
              <a:srgbClr val="124F5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1" name="Google Shape;271;p22"/>
          <p:cNvSpPr txBox="1"/>
          <p:nvPr/>
        </p:nvSpPr>
        <p:spPr>
          <a:xfrm>
            <a:off x="504850" y="1187678"/>
            <a:ext cx="6512559" cy="1946910"/>
          </a:xfrm>
          <a:prstGeom prst="rect">
            <a:avLst/>
          </a:prstGeom>
          <a:noFill/>
          <a:ln>
            <a:noFill/>
          </a:ln>
        </p:spPr>
        <p:txBody>
          <a:bodyPr spcFirstLastPara="1" wrap="square" lIns="0" tIns="12700" rIns="0" bIns="0" anchor="t" anchorCtr="0">
            <a:spAutoFit/>
          </a:bodyPr>
          <a:lstStyle/>
          <a:p>
            <a:pPr marL="354965" marR="450215" lvl="0" indent="-354965" algn="l" rtl="0">
              <a:lnSpc>
                <a:spcPct val="150100"/>
              </a:lnSpc>
              <a:spcBef>
                <a:spcPts val="0"/>
              </a:spcBef>
              <a:spcAft>
                <a:spcPts val="0"/>
              </a:spcAft>
              <a:buClr>
                <a:srgbClr val="124F5C"/>
              </a:buClr>
              <a:buSzPts val="1800"/>
              <a:buFont typeface="Helvetica Neue"/>
              <a:buChar char="●"/>
            </a:pPr>
            <a:r>
              <a:rPr lang="en" sz="1400" b="1">
                <a:solidFill>
                  <a:srgbClr val="124F5C"/>
                </a:solidFill>
                <a:latin typeface="Tahoma"/>
                <a:ea typeface="Tahoma"/>
                <a:cs typeface="Tahoma"/>
                <a:sym typeface="Tahoma"/>
              </a:rPr>
              <a:t>The data has been scaled to improve the model performance  using MinMaxScaler.</a:t>
            </a:r>
            <a:endParaRPr sz="1400">
              <a:solidFill>
                <a:schemeClr val="dk1"/>
              </a:solidFill>
              <a:latin typeface="Tahoma"/>
              <a:ea typeface="Tahoma"/>
              <a:cs typeface="Tahoma"/>
              <a:sym typeface="Tahoma"/>
            </a:endParaRPr>
          </a:p>
          <a:p>
            <a:pPr marL="0" marR="0" lvl="0" indent="0" algn="l" rtl="0">
              <a:lnSpc>
                <a:spcPct val="100000"/>
              </a:lnSpc>
              <a:spcBef>
                <a:spcPts val="0"/>
              </a:spcBef>
              <a:spcAft>
                <a:spcPts val="0"/>
              </a:spcAft>
              <a:buClr>
                <a:srgbClr val="124F5C"/>
              </a:buClr>
              <a:buSzPts val="1700"/>
              <a:buFont typeface="Helvetica Neue"/>
              <a:buNone/>
            </a:pPr>
            <a:endParaRPr sz="1700">
              <a:solidFill>
                <a:schemeClr val="dk1"/>
              </a:solidFill>
              <a:latin typeface="Tahoma"/>
              <a:ea typeface="Tahoma"/>
              <a:cs typeface="Tahoma"/>
              <a:sym typeface="Tahoma"/>
            </a:endParaRPr>
          </a:p>
          <a:p>
            <a:pPr marL="355600" marR="0" lvl="0" indent="-342900" algn="l" rtl="0">
              <a:lnSpc>
                <a:spcPct val="100000"/>
              </a:lnSpc>
              <a:spcBef>
                <a:spcPts val="1305"/>
              </a:spcBef>
              <a:spcAft>
                <a:spcPts val="0"/>
              </a:spcAft>
              <a:buClr>
                <a:srgbClr val="124F5C"/>
              </a:buClr>
              <a:buSzPts val="1800"/>
              <a:buFont typeface="Helvetica Neue"/>
              <a:buChar char="●"/>
            </a:pPr>
            <a:r>
              <a:rPr lang="en" sz="1400" b="1">
                <a:solidFill>
                  <a:srgbClr val="124F5C"/>
                </a:solidFill>
                <a:latin typeface="Tahoma"/>
                <a:ea typeface="Tahoma"/>
                <a:cs typeface="Tahoma"/>
                <a:sym typeface="Tahoma"/>
              </a:rPr>
              <a:t>Some of the features in our dataset are highly imbalanced,</a:t>
            </a:r>
            <a:endParaRPr sz="1400">
              <a:solidFill>
                <a:schemeClr val="dk1"/>
              </a:solidFill>
              <a:latin typeface="Tahoma"/>
              <a:ea typeface="Tahoma"/>
              <a:cs typeface="Tahoma"/>
              <a:sym typeface="Tahoma"/>
            </a:endParaRPr>
          </a:p>
          <a:p>
            <a:pPr marL="367665" marR="0" lvl="0" indent="0" algn="l" rtl="0">
              <a:lnSpc>
                <a:spcPct val="100000"/>
              </a:lnSpc>
              <a:spcBef>
                <a:spcPts val="844"/>
              </a:spcBef>
              <a:spcAft>
                <a:spcPts val="0"/>
              </a:spcAft>
              <a:buNone/>
            </a:pPr>
            <a:r>
              <a:rPr lang="en" sz="1400" b="1">
                <a:solidFill>
                  <a:srgbClr val="124F5C"/>
                </a:solidFill>
                <a:latin typeface="Tahoma"/>
                <a:ea typeface="Tahoma"/>
                <a:cs typeface="Tahoma"/>
                <a:sym typeface="Tahoma"/>
              </a:rPr>
              <a:t>hence to avoid this error, the dataset is balanced using technique</a:t>
            </a:r>
            <a:endParaRPr sz="1400">
              <a:solidFill>
                <a:schemeClr val="dk1"/>
              </a:solidFill>
              <a:latin typeface="Tahoma"/>
              <a:ea typeface="Tahoma"/>
              <a:cs typeface="Tahoma"/>
              <a:sym typeface="Tahoma"/>
            </a:endParaRPr>
          </a:p>
          <a:p>
            <a:pPr marL="367665" marR="0" lvl="0" indent="0" algn="l" rtl="0">
              <a:lnSpc>
                <a:spcPct val="100000"/>
              </a:lnSpc>
              <a:spcBef>
                <a:spcPts val="840"/>
              </a:spcBef>
              <a:spcAft>
                <a:spcPts val="0"/>
              </a:spcAft>
              <a:buNone/>
            </a:pPr>
            <a:r>
              <a:rPr lang="en" sz="1400" b="1">
                <a:solidFill>
                  <a:srgbClr val="124F5C"/>
                </a:solidFill>
                <a:latin typeface="Tahoma"/>
                <a:ea typeface="Tahoma"/>
                <a:cs typeface="Tahoma"/>
                <a:sym typeface="Tahoma"/>
              </a:rPr>
              <a:t>called SMOTE(Synthetic Minority Oversampling Technique)</a:t>
            </a:r>
            <a:endParaRPr sz="1400">
              <a:solidFill>
                <a:schemeClr val="dk1"/>
              </a:solidFill>
              <a:latin typeface="Tahoma"/>
              <a:ea typeface="Tahoma"/>
              <a:cs typeface="Tahoma"/>
              <a:sym typeface="Tahom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3"/>
          <p:cNvSpPr txBox="1">
            <a:spLocks noGrp="1"/>
          </p:cNvSpPr>
          <p:nvPr>
            <p:ph type="title"/>
          </p:nvPr>
        </p:nvSpPr>
        <p:spPr>
          <a:xfrm>
            <a:off x="2643885" y="1026998"/>
            <a:ext cx="3858260" cy="51435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 sz="3200"/>
              <a:t>Machine Learning</a:t>
            </a:r>
            <a:endParaRPr sz="3200"/>
          </a:p>
        </p:txBody>
      </p:sp>
      <p:pic>
        <p:nvPicPr>
          <p:cNvPr id="277" name="Google Shape;277;p23"/>
          <p:cNvPicPr preferRelativeResize="0"/>
          <p:nvPr/>
        </p:nvPicPr>
        <p:blipFill rotWithShape="1">
          <a:blip r:embed="rId3">
            <a:alphaModFix/>
          </a:blip>
          <a:srcRect/>
          <a:stretch/>
        </p:blipFill>
        <p:spPr>
          <a:xfrm>
            <a:off x="2286000" y="1809750"/>
            <a:ext cx="4106838" cy="2903371"/>
          </a:xfrm>
          <a:prstGeom prst="rect">
            <a:avLst/>
          </a:prstGeom>
          <a:noFill/>
          <a:ln>
            <a:noFill/>
          </a:ln>
        </p:spPr>
      </p:pic>
      <p:sp>
        <p:nvSpPr>
          <p:cNvPr id="278" name="Google Shape;278;p23"/>
          <p:cNvSpPr/>
          <p:nvPr/>
        </p:nvSpPr>
        <p:spPr>
          <a:xfrm>
            <a:off x="304800" y="666750"/>
            <a:ext cx="8610600" cy="43434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4"/>
          <p:cNvSpPr txBox="1">
            <a:spLocks noGrp="1"/>
          </p:cNvSpPr>
          <p:nvPr>
            <p:ph type="title"/>
          </p:nvPr>
        </p:nvSpPr>
        <p:spPr>
          <a:xfrm>
            <a:off x="306730" y="635584"/>
            <a:ext cx="1870710" cy="26924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 sz="1600">
                <a:solidFill>
                  <a:srgbClr val="FF0000"/>
                </a:solidFill>
              </a:rPr>
              <a:t>ML Models Used :</a:t>
            </a:r>
            <a:endParaRPr sz="1600"/>
          </a:p>
        </p:txBody>
      </p:sp>
      <p:sp>
        <p:nvSpPr>
          <p:cNvPr id="284" name="Google Shape;284;p24"/>
          <p:cNvSpPr txBox="1"/>
          <p:nvPr/>
        </p:nvSpPr>
        <p:spPr>
          <a:xfrm>
            <a:off x="306730" y="1200150"/>
            <a:ext cx="4265270" cy="2391410"/>
          </a:xfrm>
          <a:prstGeom prst="rect">
            <a:avLst/>
          </a:prstGeom>
          <a:noFill/>
          <a:ln>
            <a:noFill/>
          </a:ln>
        </p:spPr>
        <p:txBody>
          <a:bodyPr spcFirstLastPara="1" wrap="square" lIns="0" tIns="119375" rIns="0" bIns="0" anchor="t" anchorCtr="0">
            <a:spAutoFit/>
          </a:bodyPr>
          <a:lstStyle/>
          <a:p>
            <a:pPr marL="271145" marR="0" lvl="0" indent="-166370" algn="l" rtl="0">
              <a:lnSpc>
                <a:spcPct val="100000"/>
              </a:lnSpc>
              <a:spcBef>
                <a:spcPts val="0"/>
              </a:spcBef>
              <a:spcAft>
                <a:spcPts val="0"/>
              </a:spcAft>
              <a:buClr>
                <a:srgbClr val="124F5C"/>
              </a:buClr>
              <a:buSzPts val="1400"/>
              <a:buFont typeface="Tahoma"/>
              <a:buAutoNum type="arabicPeriod"/>
            </a:pPr>
            <a:r>
              <a:rPr lang="en" sz="1400" b="1">
                <a:solidFill>
                  <a:srgbClr val="124F5C"/>
                </a:solidFill>
                <a:latin typeface="Tahoma"/>
                <a:ea typeface="Tahoma"/>
                <a:cs typeface="Tahoma"/>
                <a:sym typeface="Tahoma"/>
              </a:rPr>
              <a:t>Logistic Regression</a:t>
            </a:r>
            <a:endParaRPr sz="1400">
              <a:solidFill>
                <a:schemeClr val="dk1"/>
              </a:solidFill>
              <a:latin typeface="Tahoma"/>
              <a:ea typeface="Tahoma"/>
              <a:cs typeface="Tahoma"/>
              <a:sym typeface="Tahoma"/>
            </a:endParaRPr>
          </a:p>
          <a:p>
            <a:pPr marL="315595" marR="0" lvl="0" indent="-201930" algn="l" rtl="0">
              <a:lnSpc>
                <a:spcPct val="100000"/>
              </a:lnSpc>
              <a:spcBef>
                <a:spcPts val="840"/>
              </a:spcBef>
              <a:spcAft>
                <a:spcPts val="0"/>
              </a:spcAft>
              <a:buClr>
                <a:srgbClr val="124F5C"/>
              </a:buClr>
              <a:buSzPts val="1400"/>
              <a:buFont typeface="Tahoma"/>
              <a:buAutoNum type="arabicPeriod"/>
            </a:pPr>
            <a:r>
              <a:rPr lang="en" sz="1400" b="1">
                <a:solidFill>
                  <a:srgbClr val="124F5C"/>
                </a:solidFill>
                <a:latin typeface="Tahoma"/>
                <a:ea typeface="Tahoma"/>
                <a:cs typeface="Tahoma"/>
                <a:sym typeface="Tahoma"/>
              </a:rPr>
              <a:t>Random Forest Classifier</a:t>
            </a:r>
            <a:endParaRPr sz="1400">
              <a:solidFill>
                <a:schemeClr val="dk1"/>
              </a:solidFill>
              <a:latin typeface="Tahoma"/>
              <a:ea typeface="Tahoma"/>
              <a:cs typeface="Tahoma"/>
              <a:sym typeface="Tahoma"/>
            </a:endParaRPr>
          </a:p>
          <a:p>
            <a:pPr marL="315595" marR="0" lvl="0" indent="-201930" algn="l" rtl="0">
              <a:lnSpc>
                <a:spcPct val="100000"/>
              </a:lnSpc>
              <a:spcBef>
                <a:spcPts val="840"/>
              </a:spcBef>
              <a:spcAft>
                <a:spcPts val="0"/>
              </a:spcAft>
              <a:buClr>
                <a:srgbClr val="124F5C"/>
              </a:buClr>
              <a:buSzPts val="1400"/>
              <a:buFont typeface="Tahoma"/>
              <a:buAutoNum type="arabicPeriod"/>
            </a:pPr>
            <a:r>
              <a:rPr lang="en" sz="1400" b="1">
                <a:solidFill>
                  <a:srgbClr val="124F5C"/>
                </a:solidFill>
                <a:latin typeface="Tahoma"/>
                <a:ea typeface="Tahoma"/>
                <a:cs typeface="Tahoma"/>
                <a:sym typeface="Tahoma"/>
              </a:rPr>
              <a:t>XGBoost Classifier</a:t>
            </a:r>
            <a:endParaRPr sz="1400">
              <a:solidFill>
                <a:schemeClr val="dk1"/>
              </a:solidFill>
              <a:latin typeface="Tahoma"/>
              <a:ea typeface="Tahoma"/>
              <a:cs typeface="Tahoma"/>
              <a:sym typeface="Tahoma"/>
            </a:endParaRPr>
          </a:p>
          <a:p>
            <a:pPr marL="332105" marR="0" lvl="0" indent="-218440" algn="l" rtl="0">
              <a:lnSpc>
                <a:spcPct val="100000"/>
              </a:lnSpc>
              <a:spcBef>
                <a:spcPts val="840"/>
              </a:spcBef>
              <a:spcAft>
                <a:spcPts val="0"/>
              </a:spcAft>
              <a:buClr>
                <a:srgbClr val="124F5C"/>
              </a:buClr>
              <a:buSzPts val="1400"/>
              <a:buFont typeface="Tahoma"/>
              <a:buAutoNum type="arabicPeriod"/>
            </a:pPr>
            <a:r>
              <a:rPr lang="en" sz="1400" b="1">
                <a:solidFill>
                  <a:srgbClr val="124F5C"/>
                </a:solidFill>
                <a:latin typeface="Tahoma"/>
                <a:ea typeface="Tahoma"/>
                <a:cs typeface="Tahoma"/>
                <a:sym typeface="Tahoma"/>
              </a:rPr>
              <a:t>Na</a:t>
            </a:r>
            <a:r>
              <a:rPr lang="en" sz="1400" b="1">
                <a:solidFill>
                  <a:srgbClr val="124F5C"/>
                </a:solidFill>
                <a:latin typeface="Times New Roman"/>
                <a:ea typeface="Times New Roman"/>
                <a:cs typeface="Times New Roman"/>
                <a:sym typeface="Times New Roman"/>
              </a:rPr>
              <a:t>ï</a:t>
            </a:r>
            <a:r>
              <a:rPr lang="en" sz="1400" b="1">
                <a:solidFill>
                  <a:srgbClr val="124F5C"/>
                </a:solidFill>
                <a:latin typeface="Tahoma"/>
                <a:ea typeface="Tahoma"/>
                <a:cs typeface="Tahoma"/>
                <a:sym typeface="Tahoma"/>
              </a:rPr>
              <a:t>ve-Bayes Classifier</a:t>
            </a:r>
            <a:endParaRPr sz="1400">
              <a:solidFill>
                <a:schemeClr val="dk1"/>
              </a:solidFill>
              <a:latin typeface="Tahoma"/>
              <a:ea typeface="Tahoma"/>
              <a:cs typeface="Tahoma"/>
              <a:sym typeface="Tahoma"/>
            </a:endParaRPr>
          </a:p>
          <a:p>
            <a:pPr marL="0" marR="0" lvl="0" indent="0" algn="l" rtl="0">
              <a:lnSpc>
                <a:spcPct val="100000"/>
              </a:lnSpc>
              <a:spcBef>
                <a:spcPts val="0"/>
              </a:spcBef>
              <a:spcAft>
                <a:spcPts val="0"/>
              </a:spcAft>
              <a:buNone/>
            </a:pPr>
            <a:endParaRPr sz="1700">
              <a:solidFill>
                <a:schemeClr val="dk1"/>
              </a:solidFill>
              <a:latin typeface="Tahoma"/>
              <a:ea typeface="Tahoma"/>
              <a:cs typeface="Tahoma"/>
              <a:sym typeface="Tahoma"/>
            </a:endParaRPr>
          </a:p>
          <a:p>
            <a:pPr marL="0" marR="0" lvl="0" indent="0" algn="l" rtl="0">
              <a:lnSpc>
                <a:spcPct val="100000"/>
              </a:lnSpc>
              <a:spcBef>
                <a:spcPts val="40"/>
              </a:spcBef>
              <a:spcAft>
                <a:spcPts val="0"/>
              </a:spcAft>
              <a:buNone/>
            </a:pPr>
            <a:endParaRPr sz="1400">
              <a:solidFill>
                <a:schemeClr val="dk1"/>
              </a:solidFill>
              <a:latin typeface="Tahoma"/>
              <a:ea typeface="Tahoma"/>
              <a:cs typeface="Tahoma"/>
              <a:sym typeface="Tahoma"/>
            </a:endParaRPr>
          </a:p>
          <a:p>
            <a:pPr marL="12700" marR="0" lvl="0" indent="0" algn="l" rtl="0">
              <a:lnSpc>
                <a:spcPct val="100000"/>
              </a:lnSpc>
              <a:spcBef>
                <a:spcPts val="5"/>
              </a:spcBef>
              <a:spcAft>
                <a:spcPts val="0"/>
              </a:spcAft>
              <a:buNone/>
            </a:pPr>
            <a:r>
              <a:rPr lang="en" sz="1600" b="1">
                <a:solidFill>
                  <a:srgbClr val="FF0000"/>
                </a:solidFill>
                <a:latin typeface="Tahoma"/>
                <a:ea typeface="Tahoma"/>
                <a:cs typeface="Tahoma"/>
                <a:sym typeface="Tahoma"/>
              </a:rPr>
              <a:t>Hyper-Parameter Tuning metod used:</a:t>
            </a:r>
            <a:endParaRPr sz="1600">
              <a:solidFill>
                <a:schemeClr val="dk1"/>
              </a:solidFill>
              <a:latin typeface="Tahoma"/>
              <a:ea typeface="Tahoma"/>
              <a:cs typeface="Tahoma"/>
              <a:sym typeface="Tahoma"/>
            </a:endParaRPr>
          </a:p>
          <a:p>
            <a:pPr marL="68580" marR="0" lvl="0" indent="0" algn="l" rtl="0">
              <a:lnSpc>
                <a:spcPct val="100000"/>
              </a:lnSpc>
              <a:spcBef>
                <a:spcPts val="1160"/>
              </a:spcBef>
              <a:spcAft>
                <a:spcPts val="0"/>
              </a:spcAft>
              <a:buNone/>
            </a:pPr>
            <a:r>
              <a:rPr lang="en" sz="1400" b="1">
                <a:solidFill>
                  <a:srgbClr val="124F5C"/>
                </a:solidFill>
                <a:latin typeface="Tahoma"/>
                <a:ea typeface="Tahoma"/>
                <a:cs typeface="Tahoma"/>
                <a:sym typeface="Tahoma"/>
              </a:rPr>
              <a:t>1. GridSearch CV</a:t>
            </a:r>
            <a:endParaRPr sz="1400">
              <a:solidFill>
                <a:schemeClr val="dk1"/>
              </a:solidFill>
              <a:latin typeface="Tahoma"/>
              <a:ea typeface="Tahoma"/>
              <a:cs typeface="Tahoma"/>
              <a:sym typeface="Tahoma"/>
            </a:endParaRPr>
          </a:p>
        </p:txBody>
      </p:sp>
      <p:sp>
        <p:nvSpPr>
          <p:cNvPr id="285" name="Google Shape;285;p24"/>
          <p:cNvSpPr/>
          <p:nvPr/>
        </p:nvSpPr>
        <p:spPr>
          <a:xfrm>
            <a:off x="228600" y="438150"/>
            <a:ext cx="8608670" cy="43434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5"/>
          <p:cNvSpPr/>
          <p:nvPr/>
        </p:nvSpPr>
        <p:spPr>
          <a:xfrm>
            <a:off x="251777" y="475904"/>
            <a:ext cx="8677275" cy="4560570"/>
          </a:xfrm>
          <a:custGeom>
            <a:avLst/>
            <a:gdLst/>
            <a:ahLst/>
            <a:cxnLst/>
            <a:rect l="l" t="t" r="r" b="b"/>
            <a:pathLst>
              <a:path w="8677275" h="4560570" extrusionOk="0">
                <a:moveTo>
                  <a:pt x="0" y="4560570"/>
                </a:moveTo>
                <a:lnTo>
                  <a:pt x="8677148" y="4560570"/>
                </a:lnTo>
                <a:lnTo>
                  <a:pt x="8677148" y="0"/>
                </a:lnTo>
                <a:lnTo>
                  <a:pt x="0" y="0"/>
                </a:lnTo>
                <a:lnTo>
                  <a:pt x="0" y="4560570"/>
                </a:lnTo>
                <a:close/>
              </a:path>
            </a:pathLst>
          </a:custGeom>
          <a:noFill/>
          <a:ln w="9525" cap="flat" cmpd="sng">
            <a:solidFill>
              <a:srgbClr val="124F5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1" name="Google Shape;291;p25"/>
          <p:cNvSpPr txBox="1">
            <a:spLocks noGrp="1"/>
          </p:cNvSpPr>
          <p:nvPr>
            <p:ph type="title"/>
          </p:nvPr>
        </p:nvSpPr>
        <p:spPr>
          <a:xfrm>
            <a:off x="330504" y="606678"/>
            <a:ext cx="5339715" cy="2997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
              <a:t>Results obtained after Training the Dataset :</a:t>
            </a:r>
            <a:endParaRPr/>
          </a:p>
        </p:txBody>
      </p:sp>
      <p:sp>
        <p:nvSpPr>
          <p:cNvPr id="292" name="Google Shape;292;p25"/>
          <p:cNvSpPr txBox="1"/>
          <p:nvPr/>
        </p:nvSpPr>
        <p:spPr>
          <a:xfrm>
            <a:off x="330504" y="3462256"/>
            <a:ext cx="7898130" cy="605155"/>
          </a:xfrm>
          <a:prstGeom prst="rect">
            <a:avLst/>
          </a:prstGeom>
          <a:noFill/>
          <a:ln>
            <a:noFill/>
          </a:ln>
        </p:spPr>
        <p:txBody>
          <a:bodyPr spcFirstLastPara="1" wrap="square" lIns="0" tIns="88900" rIns="0" bIns="0" anchor="t" anchorCtr="0">
            <a:spAutoFit/>
          </a:bodyPr>
          <a:lstStyle/>
          <a:p>
            <a:pPr marL="12700" marR="0" lvl="0" indent="0" algn="l" rtl="0">
              <a:lnSpc>
                <a:spcPct val="100000"/>
              </a:lnSpc>
              <a:spcBef>
                <a:spcPts val="0"/>
              </a:spcBef>
              <a:spcAft>
                <a:spcPts val="0"/>
              </a:spcAft>
              <a:buNone/>
            </a:pPr>
            <a:r>
              <a:rPr lang="en" sz="1400" b="1">
                <a:solidFill>
                  <a:srgbClr val="124F5C"/>
                </a:solidFill>
                <a:latin typeface="Tahoma"/>
                <a:ea typeface="Tahoma"/>
                <a:cs typeface="Tahoma"/>
                <a:sym typeface="Tahoma"/>
              </a:rPr>
              <a:t>After training the models and comparing the results, it can be said that the XGBoost</a:t>
            </a:r>
            <a:endParaRPr sz="1400">
              <a:solidFill>
                <a:schemeClr val="dk1"/>
              </a:solidFill>
              <a:latin typeface="Tahoma"/>
              <a:ea typeface="Tahoma"/>
              <a:cs typeface="Tahoma"/>
              <a:sym typeface="Tahoma"/>
            </a:endParaRPr>
          </a:p>
          <a:p>
            <a:pPr marL="12700" marR="0" lvl="0" indent="0" algn="l" rtl="0">
              <a:lnSpc>
                <a:spcPct val="100000"/>
              </a:lnSpc>
              <a:spcBef>
                <a:spcPts val="600"/>
              </a:spcBef>
              <a:spcAft>
                <a:spcPts val="0"/>
              </a:spcAft>
              <a:buNone/>
            </a:pPr>
            <a:r>
              <a:rPr lang="en" sz="1400" b="1">
                <a:solidFill>
                  <a:srgbClr val="124F5C"/>
                </a:solidFill>
                <a:latin typeface="Tahoma"/>
                <a:ea typeface="Tahoma"/>
                <a:cs typeface="Tahoma"/>
                <a:sym typeface="Tahoma"/>
              </a:rPr>
              <a:t>Classifier model has performed better than the other models.</a:t>
            </a:r>
            <a:endParaRPr sz="1400">
              <a:solidFill>
                <a:schemeClr val="dk1"/>
              </a:solidFill>
              <a:latin typeface="Tahoma"/>
              <a:ea typeface="Tahoma"/>
              <a:cs typeface="Tahoma"/>
              <a:sym typeface="Tahoma"/>
            </a:endParaRPr>
          </a:p>
        </p:txBody>
      </p:sp>
      <p:grpSp>
        <p:nvGrpSpPr>
          <p:cNvPr id="7" name="Group 6">
            <a:extLst>
              <a:ext uri="{FF2B5EF4-FFF2-40B4-BE49-F238E27FC236}">
                <a16:creationId xmlns:a16="http://schemas.microsoft.com/office/drawing/2014/main" id="{DD3D610B-7953-3AC8-A790-7E2DA7CF7678}"/>
              </a:ext>
            </a:extLst>
          </p:cNvPr>
          <p:cNvGrpSpPr/>
          <p:nvPr/>
        </p:nvGrpSpPr>
        <p:grpSpPr>
          <a:xfrm>
            <a:off x="396240" y="1216980"/>
            <a:ext cx="8171342" cy="2245275"/>
            <a:chOff x="396240" y="1216980"/>
            <a:chExt cx="8171342" cy="2245275"/>
          </a:xfrm>
        </p:grpSpPr>
        <p:pic>
          <p:nvPicPr>
            <p:cNvPr id="5" name="Picture 4">
              <a:extLst>
                <a:ext uri="{FF2B5EF4-FFF2-40B4-BE49-F238E27FC236}">
                  <a16:creationId xmlns:a16="http://schemas.microsoft.com/office/drawing/2014/main" id="{C078CB82-3087-7750-5282-9F0C1C33A4C3}"/>
                </a:ext>
              </a:extLst>
            </p:cNvPr>
            <p:cNvPicPr>
              <a:picLocks noChangeAspect="1"/>
            </p:cNvPicPr>
            <p:nvPr/>
          </p:nvPicPr>
          <p:blipFill>
            <a:blip r:embed="rId3"/>
            <a:stretch>
              <a:fillRect/>
            </a:stretch>
          </p:blipFill>
          <p:spPr>
            <a:xfrm>
              <a:off x="502920" y="1216980"/>
              <a:ext cx="8064662" cy="2245275"/>
            </a:xfrm>
            <a:prstGeom prst="rect">
              <a:avLst/>
            </a:prstGeom>
          </p:spPr>
        </p:pic>
        <p:sp>
          <p:nvSpPr>
            <p:cNvPr id="6" name="Rectangle 5">
              <a:extLst>
                <a:ext uri="{FF2B5EF4-FFF2-40B4-BE49-F238E27FC236}">
                  <a16:creationId xmlns:a16="http://schemas.microsoft.com/office/drawing/2014/main" id="{DC53F449-B1A3-C2CF-38EA-6EC424DD36AD}"/>
                </a:ext>
              </a:extLst>
            </p:cNvPr>
            <p:cNvSpPr/>
            <p:nvPr/>
          </p:nvSpPr>
          <p:spPr>
            <a:xfrm>
              <a:off x="396240" y="1216980"/>
              <a:ext cx="8171342" cy="21739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grpSp>
    </p:spTree>
    <p:extLst>
      <p:ext uri="{BB962C8B-B14F-4D97-AF65-F5344CB8AC3E}">
        <p14:creationId xmlns:p14="http://schemas.microsoft.com/office/powerpoint/2010/main" val="3045323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6"/>
          <p:cNvSpPr/>
          <p:nvPr/>
        </p:nvSpPr>
        <p:spPr>
          <a:xfrm>
            <a:off x="205270" y="447928"/>
            <a:ext cx="8696325" cy="4422775"/>
          </a:xfrm>
          <a:custGeom>
            <a:avLst/>
            <a:gdLst/>
            <a:ahLst/>
            <a:cxnLst/>
            <a:rect l="l" t="t" r="r" b="b"/>
            <a:pathLst>
              <a:path w="8696325" h="4422775" extrusionOk="0">
                <a:moveTo>
                  <a:pt x="0" y="4422648"/>
                </a:moveTo>
                <a:lnTo>
                  <a:pt x="8696071" y="4422648"/>
                </a:lnTo>
                <a:lnTo>
                  <a:pt x="8696071" y="0"/>
                </a:lnTo>
                <a:lnTo>
                  <a:pt x="0" y="0"/>
                </a:lnTo>
                <a:lnTo>
                  <a:pt x="0" y="4422648"/>
                </a:lnTo>
                <a:close/>
              </a:path>
            </a:pathLst>
          </a:custGeom>
          <a:noFill/>
          <a:ln w="9525" cap="flat" cmpd="sng">
            <a:solidFill>
              <a:srgbClr val="124F5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1" name="Google Shape;301;p26"/>
          <p:cNvSpPr txBox="1">
            <a:spLocks noGrp="1"/>
          </p:cNvSpPr>
          <p:nvPr>
            <p:ph type="title"/>
          </p:nvPr>
        </p:nvSpPr>
        <p:spPr>
          <a:xfrm>
            <a:off x="398475" y="534415"/>
            <a:ext cx="2481580" cy="29971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
              <a:t>Feature Importance:</a:t>
            </a:r>
            <a:endParaRPr/>
          </a:p>
        </p:txBody>
      </p:sp>
      <p:sp>
        <p:nvSpPr>
          <p:cNvPr id="302" name="Google Shape;302;p26"/>
          <p:cNvSpPr txBox="1"/>
          <p:nvPr/>
        </p:nvSpPr>
        <p:spPr>
          <a:xfrm>
            <a:off x="398475" y="817069"/>
            <a:ext cx="5619115" cy="1252855"/>
          </a:xfrm>
          <a:prstGeom prst="rect">
            <a:avLst/>
          </a:prstGeom>
          <a:noFill/>
          <a:ln>
            <a:noFill/>
          </a:ln>
        </p:spPr>
        <p:txBody>
          <a:bodyPr spcFirstLastPara="1" wrap="square" lIns="0" tIns="44450" rIns="0" bIns="0" anchor="t" anchorCtr="0">
            <a:spAutoFit/>
          </a:bodyPr>
          <a:lstStyle/>
          <a:p>
            <a:pPr marL="12700" marR="0" lvl="0" indent="0" algn="l" rtl="0">
              <a:lnSpc>
                <a:spcPct val="100000"/>
              </a:lnSpc>
              <a:spcBef>
                <a:spcPts val="0"/>
              </a:spcBef>
              <a:spcAft>
                <a:spcPts val="0"/>
              </a:spcAft>
              <a:buNone/>
            </a:pPr>
            <a:r>
              <a:rPr lang="en" sz="1400" b="1">
                <a:solidFill>
                  <a:srgbClr val="124F5C"/>
                </a:solidFill>
                <a:latin typeface="Tahoma"/>
                <a:ea typeface="Tahoma"/>
                <a:cs typeface="Tahoma"/>
                <a:sym typeface="Tahoma"/>
              </a:rPr>
              <a:t>Most important feature according to Logistic Regression</a:t>
            </a:r>
            <a:endParaRPr sz="1400">
              <a:solidFill>
                <a:schemeClr val="dk1"/>
              </a:solidFill>
              <a:latin typeface="Tahoma"/>
              <a:ea typeface="Tahoma"/>
              <a:cs typeface="Tahoma"/>
              <a:sym typeface="Tahoma"/>
            </a:endParaRPr>
          </a:p>
          <a:p>
            <a:pPr marL="12700" marR="0" lvl="0" indent="0" algn="l" rtl="0">
              <a:lnSpc>
                <a:spcPct val="100000"/>
              </a:lnSpc>
              <a:spcBef>
                <a:spcPts val="254"/>
              </a:spcBef>
              <a:spcAft>
                <a:spcPts val="0"/>
              </a:spcAft>
              <a:buNone/>
            </a:pPr>
            <a:r>
              <a:rPr lang="en" sz="1400" b="1">
                <a:solidFill>
                  <a:srgbClr val="124F5C"/>
                </a:solidFill>
                <a:latin typeface="Tahoma"/>
                <a:ea typeface="Tahoma"/>
                <a:cs typeface="Tahoma"/>
                <a:sym typeface="Tahoma"/>
              </a:rPr>
              <a:t>Model is Vehicle Damage followed by Age</a:t>
            </a:r>
            <a:endParaRPr sz="1400">
              <a:solidFill>
                <a:schemeClr val="dk1"/>
              </a:solidFill>
              <a:latin typeface="Tahoma"/>
              <a:ea typeface="Tahoma"/>
              <a:cs typeface="Tahoma"/>
              <a:sym typeface="Tahoma"/>
            </a:endParaRPr>
          </a:p>
          <a:p>
            <a:pPr marL="0" marR="0" lvl="0" indent="0" algn="l" rtl="0">
              <a:lnSpc>
                <a:spcPct val="100000"/>
              </a:lnSpc>
              <a:spcBef>
                <a:spcPts val="0"/>
              </a:spcBef>
              <a:spcAft>
                <a:spcPts val="0"/>
              </a:spcAft>
              <a:buNone/>
            </a:pPr>
            <a:endParaRPr sz="1600">
              <a:solidFill>
                <a:schemeClr val="dk1"/>
              </a:solidFill>
              <a:latin typeface="Tahoma"/>
              <a:ea typeface="Tahoma"/>
              <a:cs typeface="Tahoma"/>
              <a:sym typeface="Tahoma"/>
            </a:endParaRPr>
          </a:p>
          <a:p>
            <a:pPr marL="12700" marR="5080" lvl="0" indent="0" algn="l" rtl="0">
              <a:lnSpc>
                <a:spcPct val="114999"/>
              </a:lnSpc>
              <a:spcBef>
                <a:spcPts val="0"/>
              </a:spcBef>
              <a:spcAft>
                <a:spcPts val="0"/>
              </a:spcAft>
              <a:buNone/>
            </a:pPr>
            <a:r>
              <a:rPr lang="en" sz="1400" b="1">
                <a:solidFill>
                  <a:srgbClr val="124F5C"/>
                </a:solidFill>
                <a:latin typeface="Tahoma"/>
                <a:ea typeface="Tahoma"/>
                <a:cs typeface="Tahoma"/>
                <a:sym typeface="Tahoma"/>
              </a:rPr>
              <a:t>Previously Insured and Vehicle Damage are most important  features according to XGB Model.</a:t>
            </a:r>
            <a:endParaRPr sz="1400">
              <a:solidFill>
                <a:schemeClr val="dk1"/>
              </a:solidFill>
              <a:latin typeface="Tahoma"/>
              <a:ea typeface="Tahoma"/>
              <a:cs typeface="Tahoma"/>
              <a:sym typeface="Tahoma"/>
            </a:endParaRPr>
          </a:p>
        </p:txBody>
      </p:sp>
      <p:sp>
        <p:nvSpPr>
          <p:cNvPr id="303" name="Google Shape;303;p26"/>
          <p:cNvSpPr/>
          <p:nvPr/>
        </p:nvSpPr>
        <p:spPr>
          <a:xfrm>
            <a:off x="1236306" y="4331677"/>
            <a:ext cx="2029460" cy="307975"/>
          </a:xfrm>
          <a:custGeom>
            <a:avLst/>
            <a:gdLst/>
            <a:ahLst/>
            <a:cxnLst/>
            <a:rect l="l" t="t" r="r" b="b"/>
            <a:pathLst>
              <a:path w="2029460" h="307975" extrusionOk="0">
                <a:moveTo>
                  <a:pt x="0" y="307771"/>
                </a:moveTo>
                <a:lnTo>
                  <a:pt x="2029460" y="307771"/>
                </a:lnTo>
                <a:lnTo>
                  <a:pt x="2029460" y="0"/>
                </a:lnTo>
                <a:lnTo>
                  <a:pt x="0" y="0"/>
                </a:lnTo>
                <a:lnTo>
                  <a:pt x="0" y="307771"/>
                </a:lnTo>
                <a:close/>
              </a:path>
            </a:pathLst>
          </a:custGeom>
          <a:noFill/>
          <a:ln w="9525" cap="flat" cmpd="sng">
            <a:solidFill>
              <a:srgbClr val="124F5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4" name="Google Shape;304;p26"/>
          <p:cNvSpPr txBox="1"/>
          <p:nvPr/>
        </p:nvSpPr>
        <p:spPr>
          <a:xfrm>
            <a:off x="1241069" y="4359961"/>
            <a:ext cx="2019935" cy="239395"/>
          </a:xfrm>
          <a:prstGeom prst="rect">
            <a:avLst/>
          </a:prstGeom>
          <a:noFill/>
          <a:ln>
            <a:noFill/>
          </a:ln>
        </p:spPr>
        <p:txBody>
          <a:bodyPr spcFirstLastPara="1" wrap="square" lIns="0" tIns="12700" rIns="0" bIns="0" anchor="t" anchorCtr="0">
            <a:spAutoFit/>
          </a:bodyPr>
          <a:lstStyle/>
          <a:p>
            <a:pPr marL="185420" marR="0" lvl="0" indent="0" algn="l" rtl="0">
              <a:lnSpc>
                <a:spcPct val="100000"/>
              </a:lnSpc>
              <a:spcBef>
                <a:spcPts val="0"/>
              </a:spcBef>
              <a:spcAft>
                <a:spcPts val="0"/>
              </a:spcAft>
              <a:buNone/>
            </a:pPr>
            <a:r>
              <a:rPr lang="en" sz="1400">
                <a:solidFill>
                  <a:schemeClr val="dk1"/>
                </a:solidFill>
                <a:latin typeface="Helvetica Neue"/>
                <a:ea typeface="Helvetica Neue"/>
                <a:cs typeface="Helvetica Neue"/>
                <a:sym typeface="Helvetica Neue"/>
              </a:rPr>
              <a:t>Logistic Regression</a:t>
            </a:r>
            <a:endParaRPr sz="1400">
              <a:solidFill>
                <a:schemeClr val="dk1"/>
              </a:solidFill>
              <a:latin typeface="Helvetica Neue"/>
              <a:ea typeface="Helvetica Neue"/>
              <a:cs typeface="Helvetica Neue"/>
              <a:sym typeface="Helvetica Neue"/>
            </a:endParaRPr>
          </a:p>
        </p:txBody>
      </p:sp>
      <p:sp>
        <p:nvSpPr>
          <p:cNvPr id="305" name="Google Shape;305;p26"/>
          <p:cNvSpPr/>
          <p:nvPr/>
        </p:nvSpPr>
        <p:spPr>
          <a:xfrm>
            <a:off x="5761609" y="4331677"/>
            <a:ext cx="1828800" cy="307975"/>
          </a:xfrm>
          <a:custGeom>
            <a:avLst/>
            <a:gdLst/>
            <a:ahLst/>
            <a:cxnLst/>
            <a:rect l="l" t="t" r="r" b="b"/>
            <a:pathLst>
              <a:path w="1828800" h="307975" extrusionOk="0">
                <a:moveTo>
                  <a:pt x="0" y="307771"/>
                </a:moveTo>
                <a:lnTo>
                  <a:pt x="1828800" y="307771"/>
                </a:lnTo>
                <a:lnTo>
                  <a:pt x="1828800" y="0"/>
                </a:lnTo>
                <a:lnTo>
                  <a:pt x="0" y="0"/>
                </a:lnTo>
                <a:lnTo>
                  <a:pt x="0" y="307771"/>
                </a:lnTo>
                <a:close/>
              </a:path>
            </a:pathLst>
          </a:custGeom>
          <a:noFill/>
          <a:ln w="9525" cap="flat" cmpd="sng">
            <a:solidFill>
              <a:srgbClr val="124F5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6" name="Google Shape;306;p26"/>
          <p:cNvSpPr txBox="1"/>
          <p:nvPr/>
        </p:nvSpPr>
        <p:spPr>
          <a:xfrm>
            <a:off x="5766371" y="4359961"/>
            <a:ext cx="1819275" cy="239395"/>
          </a:xfrm>
          <a:prstGeom prst="rect">
            <a:avLst/>
          </a:prstGeom>
          <a:noFill/>
          <a:ln>
            <a:noFill/>
          </a:ln>
        </p:spPr>
        <p:txBody>
          <a:bodyPr spcFirstLastPara="1" wrap="square" lIns="0" tIns="12700" rIns="0" bIns="0" anchor="t" anchorCtr="0">
            <a:spAutoFit/>
          </a:bodyPr>
          <a:lstStyle/>
          <a:p>
            <a:pPr marL="135890" marR="0" lvl="0" indent="0" algn="l" rtl="0">
              <a:lnSpc>
                <a:spcPct val="100000"/>
              </a:lnSpc>
              <a:spcBef>
                <a:spcPts val="0"/>
              </a:spcBef>
              <a:spcAft>
                <a:spcPts val="0"/>
              </a:spcAft>
              <a:buNone/>
            </a:pPr>
            <a:r>
              <a:rPr lang="en" sz="1400">
                <a:solidFill>
                  <a:schemeClr val="dk1"/>
                </a:solidFill>
                <a:latin typeface="Helvetica Neue"/>
                <a:ea typeface="Helvetica Neue"/>
                <a:cs typeface="Helvetica Neue"/>
                <a:sym typeface="Helvetica Neue"/>
              </a:rPr>
              <a:t>XGBoost Classifier</a:t>
            </a:r>
            <a:endParaRPr sz="1400">
              <a:solidFill>
                <a:schemeClr val="dk1"/>
              </a:solidFill>
              <a:latin typeface="Helvetica Neue"/>
              <a:ea typeface="Helvetica Neue"/>
              <a:cs typeface="Helvetica Neue"/>
              <a:sym typeface="Helvetica Neue"/>
            </a:endParaRPr>
          </a:p>
        </p:txBody>
      </p:sp>
      <p:grpSp>
        <p:nvGrpSpPr>
          <p:cNvPr id="307" name="Google Shape;307;p26"/>
          <p:cNvGrpSpPr/>
          <p:nvPr/>
        </p:nvGrpSpPr>
        <p:grpSpPr>
          <a:xfrm>
            <a:off x="695032" y="2197239"/>
            <a:ext cx="7763802" cy="2139315"/>
            <a:chOff x="695032" y="2197239"/>
            <a:chExt cx="7763802" cy="2139315"/>
          </a:xfrm>
        </p:grpSpPr>
        <p:pic>
          <p:nvPicPr>
            <p:cNvPr id="308" name="Google Shape;308;p26"/>
            <p:cNvPicPr preferRelativeResize="0"/>
            <p:nvPr/>
          </p:nvPicPr>
          <p:blipFill rotWithShape="1">
            <a:blip r:embed="rId3">
              <a:alphaModFix/>
            </a:blip>
            <a:srcRect/>
            <a:stretch/>
          </p:blipFill>
          <p:spPr>
            <a:xfrm>
              <a:off x="4982590" y="2202002"/>
              <a:ext cx="3471037" cy="2129663"/>
            </a:xfrm>
            <a:prstGeom prst="rect">
              <a:avLst/>
            </a:prstGeom>
            <a:noFill/>
            <a:ln>
              <a:noFill/>
            </a:ln>
          </p:spPr>
        </p:pic>
        <p:sp>
          <p:nvSpPr>
            <p:cNvPr id="309" name="Google Shape;309;p26"/>
            <p:cNvSpPr/>
            <p:nvPr/>
          </p:nvSpPr>
          <p:spPr>
            <a:xfrm>
              <a:off x="4977764" y="2197239"/>
              <a:ext cx="3481070" cy="2139315"/>
            </a:xfrm>
            <a:custGeom>
              <a:avLst/>
              <a:gdLst/>
              <a:ahLst/>
              <a:cxnLst/>
              <a:rect l="l" t="t" r="r" b="b"/>
              <a:pathLst>
                <a:path w="3481070" h="2139315" extrusionOk="0">
                  <a:moveTo>
                    <a:pt x="0" y="2139188"/>
                  </a:moveTo>
                  <a:lnTo>
                    <a:pt x="3480562" y="2139188"/>
                  </a:lnTo>
                  <a:lnTo>
                    <a:pt x="3480562" y="0"/>
                  </a:lnTo>
                  <a:lnTo>
                    <a:pt x="0" y="0"/>
                  </a:lnTo>
                  <a:lnTo>
                    <a:pt x="0" y="2139188"/>
                  </a:lnTo>
                  <a:close/>
                </a:path>
              </a:pathLst>
            </a:custGeom>
            <a:noFill/>
            <a:ln w="9525" cap="flat" cmpd="sng">
              <a:solidFill>
                <a:srgbClr val="124F5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10" name="Google Shape;310;p26"/>
            <p:cNvPicPr preferRelativeResize="0"/>
            <p:nvPr/>
          </p:nvPicPr>
          <p:blipFill rotWithShape="1">
            <a:blip r:embed="rId4">
              <a:alphaModFix/>
            </a:blip>
            <a:srcRect/>
            <a:stretch/>
          </p:blipFill>
          <p:spPr>
            <a:xfrm>
              <a:off x="699795" y="2202002"/>
              <a:ext cx="3526916" cy="2129663"/>
            </a:xfrm>
            <a:prstGeom prst="rect">
              <a:avLst/>
            </a:prstGeom>
            <a:noFill/>
            <a:ln>
              <a:noFill/>
            </a:ln>
          </p:spPr>
        </p:pic>
        <p:sp>
          <p:nvSpPr>
            <p:cNvPr id="311" name="Google Shape;311;p26"/>
            <p:cNvSpPr/>
            <p:nvPr/>
          </p:nvSpPr>
          <p:spPr>
            <a:xfrm>
              <a:off x="695032" y="2197239"/>
              <a:ext cx="3536950" cy="2139315"/>
            </a:xfrm>
            <a:custGeom>
              <a:avLst/>
              <a:gdLst/>
              <a:ahLst/>
              <a:cxnLst/>
              <a:rect l="l" t="t" r="r" b="b"/>
              <a:pathLst>
                <a:path w="3536950" h="2139315" extrusionOk="0">
                  <a:moveTo>
                    <a:pt x="0" y="2139188"/>
                  </a:moveTo>
                  <a:lnTo>
                    <a:pt x="3536441" y="2139188"/>
                  </a:lnTo>
                  <a:lnTo>
                    <a:pt x="3536441" y="0"/>
                  </a:lnTo>
                  <a:lnTo>
                    <a:pt x="0" y="0"/>
                  </a:lnTo>
                  <a:lnTo>
                    <a:pt x="0" y="2139188"/>
                  </a:lnTo>
                  <a:close/>
                </a:path>
              </a:pathLst>
            </a:custGeom>
            <a:noFill/>
            <a:ln w="9525" cap="flat" cmpd="sng">
              <a:solidFill>
                <a:srgbClr val="124F5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7"/>
          <p:cNvSpPr/>
          <p:nvPr/>
        </p:nvSpPr>
        <p:spPr>
          <a:xfrm>
            <a:off x="311696" y="1152499"/>
            <a:ext cx="8521065" cy="3774440"/>
          </a:xfrm>
          <a:custGeom>
            <a:avLst/>
            <a:gdLst/>
            <a:ahLst/>
            <a:cxnLst/>
            <a:rect l="l" t="t" r="r" b="b"/>
            <a:pathLst>
              <a:path w="8521065" h="3774440" extrusionOk="0">
                <a:moveTo>
                  <a:pt x="0" y="3774059"/>
                </a:moveTo>
                <a:lnTo>
                  <a:pt x="8520557" y="3774059"/>
                </a:lnTo>
                <a:lnTo>
                  <a:pt x="8520557" y="0"/>
                </a:lnTo>
                <a:lnTo>
                  <a:pt x="0" y="0"/>
                </a:lnTo>
                <a:lnTo>
                  <a:pt x="0" y="3774059"/>
                </a:lnTo>
                <a:close/>
              </a:path>
            </a:pathLst>
          </a:custGeom>
          <a:noFill/>
          <a:ln w="9525" cap="flat" cmpd="sng">
            <a:solidFill>
              <a:srgbClr val="124F5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7" name="Google Shape;317;p27"/>
          <p:cNvSpPr txBox="1">
            <a:spLocks noGrp="1"/>
          </p:cNvSpPr>
          <p:nvPr>
            <p:ph type="body" idx="1"/>
          </p:nvPr>
        </p:nvSpPr>
        <p:spPr>
          <a:xfrm>
            <a:off x="365250" y="721100"/>
            <a:ext cx="8413500" cy="4594196"/>
          </a:xfrm>
          <a:prstGeom prst="rect">
            <a:avLst/>
          </a:prstGeom>
          <a:noFill/>
          <a:ln>
            <a:noFill/>
          </a:ln>
        </p:spPr>
        <p:txBody>
          <a:bodyPr spcFirstLastPara="1" wrap="square" lIns="0" tIns="13325" rIns="0" bIns="0" anchor="t" anchorCtr="0">
            <a:spAutoFit/>
          </a:bodyPr>
          <a:lstStyle/>
          <a:p>
            <a:pPr marL="302895" lvl="0" indent="-287019" algn="l" rtl="0">
              <a:lnSpc>
                <a:spcPct val="100000"/>
              </a:lnSpc>
              <a:spcBef>
                <a:spcPts val="0"/>
              </a:spcBef>
              <a:spcAft>
                <a:spcPts val="0"/>
              </a:spcAft>
              <a:buClr>
                <a:srgbClr val="CC0000"/>
              </a:buClr>
              <a:buSzPts val="1800"/>
              <a:buFont typeface="Helvetica Neue"/>
              <a:buChar char="•"/>
            </a:pPr>
            <a:r>
              <a:rPr lang="en" dirty="0"/>
              <a:t>After loading the dataset, cleaning the data, performing EDA,</a:t>
            </a:r>
            <a:endParaRPr dirty="0"/>
          </a:p>
          <a:p>
            <a:pPr marL="302895" lvl="0" indent="-261620" algn="l" rtl="0">
              <a:lnSpc>
                <a:spcPct val="100000"/>
              </a:lnSpc>
              <a:spcBef>
                <a:spcPts val="0"/>
              </a:spcBef>
              <a:spcAft>
                <a:spcPts val="0"/>
              </a:spcAft>
              <a:buSzPts val="1400"/>
              <a:buChar char="•"/>
            </a:pPr>
            <a:endParaRPr dirty="0"/>
          </a:p>
          <a:p>
            <a:pPr marL="270510" lvl="0" indent="0" algn="l" rtl="0">
              <a:lnSpc>
                <a:spcPct val="100000"/>
              </a:lnSpc>
              <a:spcBef>
                <a:spcPts val="1345"/>
              </a:spcBef>
              <a:spcAft>
                <a:spcPts val="0"/>
              </a:spcAft>
              <a:buNone/>
            </a:pPr>
            <a:r>
              <a:rPr lang="en" dirty="0"/>
              <a:t>Feature Engineering and after feature selection, Models are built.In terms Training and Testing Accuracy and ROC-AUC score, XGBoost Classifier gave  the best results.</a:t>
            </a:r>
            <a:endParaRPr dirty="0"/>
          </a:p>
          <a:p>
            <a:pPr marL="302895" marR="5080" lvl="0" indent="-287020" algn="l" rtl="0">
              <a:lnSpc>
                <a:spcPct val="150000"/>
              </a:lnSpc>
              <a:spcBef>
                <a:spcPts val="495"/>
              </a:spcBef>
              <a:spcAft>
                <a:spcPts val="0"/>
              </a:spcAft>
              <a:buClr>
                <a:srgbClr val="CC0000"/>
              </a:buClr>
              <a:buSzPts val="1800"/>
              <a:buFont typeface="Helvetica Neue"/>
              <a:buChar char="•"/>
            </a:pPr>
            <a:r>
              <a:rPr lang="en" dirty="0"/>
              <a:t>Vehicle_damage and Previously_Insured came out as the most important features for  the model.</a:t>
            </a:r>
            <a:endParaRPr dirty="0"/>
          </a:p>
          <a:p>
            <a:pPr marL="302895" marR="5080" lvl="0" indent="-287020" algn="just" rtl="0">
              <a:lnSpc>
                <a:spcPct val="150000"/>
              </a:lnSpc>
              <a:spcBef>
                <a:spcPts val="495"/>
              </a:spcBef>
              <a:spcAft>
                <a:spcPts val="0"/>
              </a:spcAft>
              <a:buClr>
                <a:srgbClr val="CC0000"/>
              </a:buClr>
              <a:buSzPts val="1800"/>
              <a:buFont typeface="Helvetica Neue"/>
              <a:buChar char="•"/>
            </a:pPr>
            <a:r>
              <a:rPr lang="en" dirty="0"/>
              <a:t>We will choose in this case is XGBoost Machine Learning. This model is able to predict the label of the target customer who is response and not response at an recall model with value 93% and Roc-AUC score at 96%.</a:t>
            </a:r>
            <a:endParaRPr dirty="0"/>
          </a:p>
          <a:p>
            <a:pPr marL="302895" marR="5080" lvl="0" indent="-287020" algn="just" rtl="0">
              <a:lnSpc>
                <a:spcPct val="150000"/>
              </a:lnSpc>
              <a:spcBef>
                <a:spcPts val="495"/>
              </a:spcBef>
              <a:spcAft>
                <a:spcPts val="0"/>
              </a:spcAft>
              <a:buClr>
                <a:srgbClr val="CC0000"/>
              </a:buClr>
              <a:buSzPts val="1800"/>
              <a:buFont typeface="Helvetica Neue"/>
              <a:buChar char="•"/>
            </a:pPr>
            <a:r>
              <a:rPr lang="en" dirty="0"/>
              <a:t>This means our model can improve our response rate for predicting customers who interested in subscribing vehicle insurance</a:t>
            </a:r>
            <a:endParaRPr dirty="0"/>
          </a:p>
          <a:p>
            <a:pPr marL="302895" marR="5080" lvl="0" indent="-172720" algn="l" rtl="0">
              <a:lnSpc>
                <a:spcPct val="150000"/>
              </a:lnSpc>
              <a:spcBef>
                <a:spcPts val="495"/>
              </a:spcBef>
              <a:spcAft>
                <a:spcPts val="0"/>
              </a:spcAft>
              <a:buClr>
                <a:srgbClr val="CC0000"/>
              </a:buClr>
              <a:buSzPts val="1800"/>
              <a:buFont typeface="Helvetica Neue"/>
              <a:buNone/>
            </a:pPr>
            <a:endParaRPr dirty="0"/>
          </a:p>
          <a:p>
            <a:pPr marL="302895" marR="5080" lvl="0" indent="-172720" algn="l" rtl="0">
              <a:lnSpc>
                <a:spcPct val="150000"/>
              </a:lnSpc>
              <a:spcBef>
                <a:spcPts val="495"/>
              </a:spcBef>
              <a:spcAft>
                <a:spcPts val="0"/>
              </a:spcAft>
              <a:buClr>
                <a:srgbClr val="CC0000"/>
              </a:buClr>
              <a:buSzPts val="1800"/>
              <a:buFont typeface="Helvetica Neue"/>
              <a:buNone/>
            </a:pPr>
            <a:endParaRPr dirty="0"/>
          </a:p>
          <a:p>
            <a:pPr marL="457200" marR="0" lvl="0" indent="-228600" algn="just" rtl="0">
              <a:lnSpc>
                <a:spcPct val="150000"/>
              </a:lnSpc>
              <a:spcBef>
                <a:spcPts val="0"/>
              </a:spcBef>
              <a:spcAft>
                <a:spcPts val="0"/>
              </a:spcAft>
              <a:buClr>
                <a:schemeClr val="dk1"/>
              </a:buClr>
              <a:buSzPts val="1500"/>
              <a:buFont typeface="Montserrat"/>
              <a:buNone/>
            </a:pPr>
            <a:endParaRPr dirty="0"/>
          </a:p>
        </p:txBody>
      </p:sp>
      <p:sp>
        <p:nvSpPr>
          <p:cNvPr id="318" name="Google Shape;318;p27"/>
          <p:cNvSpPr txBox="1">
            <a:spLocks noGrp="1"/>
          </p:cNvSpPr>
          <p:nvPr>
            <p:ph type="title"/>
          </p:nvPr>
        </p:nvSpPr>
        <p:spPr>
          <a:xfrm>
            <a:off x="0" y="113226"/>
            <a:ext cx="8521200" cy="506100"/>
          </a:xfrm>
          <a:prstGeom prst="rect">
            <a:avLst/>
          </a:prstGeom>
          <a:solidFill>
            <a:srgbClr val="F5FCFF"/>
          </a:solidFill>
          <a:ln w="9525" cap="flat" cmpd="sng">
            <a:solidFill>
              <a:srgbClr val="124F5C"/>
            </a:solidFill>
            <a:prstDash val="solid"/>
            <a:round/>
            <a:headEnd type="none" w="sm" len="sm"/>
            <a:tailEnd type="none" w="sm" len="sm"/>
          </a:ln>
        </p:spPr>
        <p:txBody>
          <a:bodyPr spcFirstLastPara="1" wrap="square" lIns="0" tIns="74275" rIns="0" bIns="0" anchor="t" anchorCtr="0">
            <a:spAutoFit/>
          </a:bodyPr>
          <a:lstStyle/>
          <a:p>
            <a:pPr marL="91440" lvl="0" indent="0" algn="l" rtl="0">
              <a:lnSpc>
                <a:spcPct val="100000"/>
              </a:lnSpc>
              <a:spcBef>
                <a:spcPts val="0"/>
              </a:spcBef>
              <a:spcAft>
                <a:spcPts val="0"/>
              </a:spcAft>
              <a:buNone/>
            </a:pPr>
            <a:r>
              <a:rPr lang="en" sz="2800" dirty="0"/>
              <a:t>Conclusion:</a:t>
            </a:r>
            <a:endParaRPr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grpSp>
        <p:nvGrpSpPr>
          <p:cNvPr id="323" name="Google Shape;323;p28"/>
          <p:cNvGrpSpPr/>
          <p:nvPr/>
        </p:nvGrpSpPr>
        <p:grpSpPr>
          <a:xfrm>
            <a:off x="311696" y="550570"/>
            <a:ext cx="8521065" cy="4124325"/>
            <a:chOff x="311696" y="550570"/>
            <a:chExt cx="8521065" cy="4124325"/>
          </a:xfrm>
        </p:grpSpPr>
        <p:sp>
          <p:nvSpPr>
            <p:cNvPr id="324" name="Google Shape;324;p28"/>
            <p:cNvSpPr/>
            <p:nvPr/>
          </p:nvSpPr>
          <p:spPr>
            <a:xfrm>
              <a:off x="311696" y="550570"/>
              <a:ext cx="8521065" cy="4124325"/>
            </a:xfrm>
            <a:custGeom>
              <a:avLst/>
              <a:gdLst/>
              <a:ahLst/>
              <a:cxnLst/>
              <a:rect l="l" t="t" r="r" b="b"/>
              <a:pathLst>
                <a:path w="8521065" h="4124325" extrusionOk="0">
                  <a:moveTo>
                    <a:pt x="0" y="4124071"/>
                  </a:moveTo>
                  <a:lnTo>
                    <a:pt x="8520557" y="4124071"/>
                  </a:lnTo>
                  <a:lnTo>
                    <a:pt x="8520557" y="0"/>
                  </a:lnTo>
                  <a:lnTo>
                    <a:pt x="0" y="0"/>
                  </a:lnTo>
                  <a:lnTo>
                    <a:pt x="0" y="4124071"/>
                  </a:lnTo>
                  <a:close/>
                </a:path>
              </a:pathLst>
            </a:custGeom>
            <a:noFill/>
            <a:ln w="9525" cap="flat" cmpd="sng">
              <a:solidFill>
                <a:srgbClr val="124F5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25" name="Google Shape;325;p28"/>
            <p:cNvPicPr preferRelativeResize="0"/>
            <p:nvPr/>
          </p:nvPicPr>
          <p:blipFill rotWithShape="1">
            <a:blip r:embed="rId3">
              <a:alphaModFix/>
            </a:blip>
            <a:srcRect/>
            <a:stretch/>
          </p:blipFill>
          <p:spPr>
            <a:xfrm>
              <a:off x="3067811" y="2345798"/>
              <a:ext cx="3118103" cy="462344"/>
            </a:xfrm>
            <a:prstGeom prst="rect">
              <a:avLst/>
            </a:prstGeom>
            <a:noFill/>
            <a:ln>
              <a:noFill/>
            </a:ln>
          </p:spPr>
        </p:pic>
      </p:grpSp>
      <p:sp>
        <p:nvSpPr>
          <p:cNvPr id="326" name="Google Shape;326;p28"/>
          <p:cNvSpPr txBox="1">
            <a:spLocks noGrp="1"/>
          </p:cNvSpPr>
          <p:nvPr>
            <p:ph type="title"/>
          </p:nvPr>
        </p:nvSpPr>
        <p:spPr>
          <a:xfrm>
            <a:off x="3057905" y="2191969"/>
            <a:ext cx="3143885" cy="69723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 sz="4400"/>
              <a:t>Thank You</a:t>
            </a:r>
            <a:endParaRPr sz="4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311467" y="475743"/>
            <a:ext cx="8521065" cy="572770"/>
          </a:xfrm>
          <a:prstGeom prst="rect">
            <a:avLst/>
          </a:prstGeom>
          <a:solidFill>
            <a:srgbClr val="F5FCFF"/>
          </a:solidFill>
          <a:ln w="9525" cap="flat" cmpd="sng">
            <a:solidFill>
              <a:srgbClr val="124F5C"/>
            </a:solidFill>
            <a:prstDash val="solid"/>
            <a:round/>
            <a:headEnd type="none" w="sm" len="sm"/>
            <a:tailEnd type="none" w="sm" len="sm"/>
          </a:ln>
        </p:spPr>
        <p:txBody>
          <a:bodyPr spcFirstLastPara="1" wrap="square" lIns="0" tIns="55875" rIns="0" bIns="0" anchor="t" anchorCtr="0">
            <a:spAutoFit/>
          </a:bodyPr>
          <a:lstStyle/>
          <a:p>
            <a:pPr marL="91440" lvl="0" indent="0" algn="l" rtl="0">
              <a:lnSpc>
                <a:spcPct val="100000"/>
              </a:lnSpc>
              <a:spcBef>
                <a:spcPts val="0"/>
              </a:spcBef>
              <a:spcAft>
                <a:spcPts val="0"/>
              </a:spcAft>
              <a:buNone/>
            </a:pPr>
            <a:r>
              <a:rPr lang="en" sz="2800"/>
              <a:t>Problem Statement :</a:t>
            </a:r>
            <a:endParaRPr sz="2800"/>
          </a:p>
        </p:txBody>
      </p:sp>
      <p:sp>
        <p:nvSpPr>
          <p:cNvPr id="101" name="Google Shape;101;p3"/>
          <p:cNvSpPr/>
          <p:nvPr/>
        </p:nvSpPr>
        <p:spPr>
          <a:xfrm>
            <a:off x="261251" y="1152474"/>
            <a:ext cx="8571230" cy="3848735"/>
          </a:xfrm>
          <a:custGeom>
            <a:avLst/>
            <a:gdLst/>
            <a:ahLst/>
            <a:cxnLst/>
            <a:rect l="l" t="t" r="r" b="b"/>
            <a:pathLst>
              <a:path w="8571230" h="3848735" extrusionOk="0">
                <a:moveTo>
                  <a:pt x="0" y="3848735"/>
                </a:moveTo>
                <a:lnTo>
                  <a:pt x="8571103" y="3848735"/>
                </a:lnTo>
                <a:lnTo>
                  <a:pt x="8571103" y="0"/>
                </a:lnTo>
                <a:lnTo>
                  <a:pt x="0" y="0"/>
                </a:lnTo>
                <a:lnTo>
                  <a:pt x="0" y="3848735"/>
                </a:lnTo>
                <a:close/>
              </a:path>
            </a:pathLst>
          </a:custGeom>
          <a:noFill/>
          <a:ln w="9525" cap="flat" cmpd="sng">
            <a:solidFill>
              <a:srgbClr val="124F5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3"/>
          <p:cNvSpPr txBox="1"/>
          <p:nvPr/>
        </p:nvSpPr>
        <p:spPr>
          <a:xfrm>
            <a:off x="396240" y="1272540"/>
            <a:ext cx="7942172" cy="3345136"/>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dirty="0">
                <a:solidFill>
                  <a:srgbClr val="124F5C"/>
                </a:solidFill>
                <a:latin typeface="Verdana"/>
                <a:ea typeface="Verdana"/>
              </a:rPr>
              <a:t>Our client is an Insurance company that has provided Health Insurance to its customers now they need your help in building a model to predict whether the policyholders (customers) from past year will also be interested in Vehicle Insurance provided by the company.</a:t>
            </a:r>
          </a:p>
          <a:p>
            <a:pPr marL="12700" marR="0" lvl="0" indent="0" algn="l" rtl="0">
              <a:lnSpc>
                <a:spcPct val="100000"/>
              </a:lnSpc>
              <a:spcBef>
                <a:spcPts val="0"/>
              </a:spcBef>
              <a:spcAft>
                <a:spcPts val="0"/>
              </a:spcAft>
              <a:buNone/>
            </a:pPr>
            <a:endParaRPr dirty="0">
              <a:solidFill>
                <a:srgbClr val="124F5C"/>
              </a:solidFill>
              <a:latin typeface="Verdana"/>
              <a:ea typeface="Verdana"/>
              <a:sym typeface="Verdana"/>
            </a:endParaRPr>
          </a:p>
          <a:p>
            <a:pPr marL="12700" marR="103504" lvl="0" indent="0" algn="l" rtl="0">
              <a:lnSpc>
                <a:spcPct val="150100"/>
              </a:lnSpc>
              <a:spcBef>
                <a:spcPts val="0"/>
              </a:spcBef>
              <a:spcAft>
                <a:spcPts val="0"/>
              </a:spcAft>
              <a:buNone/>
            </a:pPr>
            <a:r>
              <a:rPr lang="en" sz="1400" dirty="0">
                <a:solidFill>
                  <a:srgbClr val="124F5C"/>
                </a:solidFill>
                <a:latin typeface="Verdana"/>
                <a:ea typeface="Verdana"/>
                <a:cs typeface="Verdana"/>
                <a:sym typeface="Verdana"/>
              </a:rPr>
              <a:t>An insurance policy is an arrangement by which a company undertakes to provide a  guarantee of compensation for specified loss, damage, illness, or death in return for the  payment of a specified </a:t>
            </a:r>
            <a:r>
              <a:rPr lang="en" sz="1400" dirty="0">
                <a:solidFill>
                  <a:srgbClr val="124F5C"/>
                </a:solidFill>
                <a:latin typeface="Times New Roman"/>
                <a:ea typeface="Times New Roman"/>
                <a:cs typeface="Times New Roman"/>
                <a:sym typeface="Times New Roman"/>
              </a:rPr>
              <a:t>‘</a:t>
            </a:r>
            <a:r>
              <a:rPr lang="en" sz="1400" dirty="0">
                <a:solidFill>
                  <a:srgbClr val="124F5C"/>
                </a:solidFill>
                <a:latin typeface="Verdana"/>
                <a:ea typeface="Verdana"/>
                <a:cs typeface="Verdana"/>
                <a:sym typeface="Verdana"/>
              </a:rPr>
              <a:t>Premium</a:t>
            </a:r>
            <a:r>
              <a:rPr lang="en" sz="1400" dirty="0">
                <a:solidFill>
                  <a:srgbClr val="124F5C"/>
                </a:solidFill>
                <a:latin typeface="Times New Roman"/>
                <a:ea typeface="Times New Roman"/>
                <a:cs typeface="Times New Roman"/>
                <a:sym typeface="Times New Roman"/>
              </a:rPr>
              <a:t>’</a:t>
            </a:r>
            <a:r>
              <a:rPr lang="en" sz="1400" dirty="0">
                <a:solidFill>
                  <a:srgbClr val="124F5C"/>
                </a:solidFill>
                <a:latin typeface="Verdana"/>
                <a:ea typeface="Verdana"/>
                <a:cs typeface="Verdana"/>
                <a:sym typeface="Verdana"/>
              </a:rPr>
              <a:t>.</a:t>
            </a:r>
            <a:endParaRPr sz="1400" dirty="0">
              <a:solidFill>
                <a:schemeClr val="dk1"/>
              </a:solidFill>
              <a:latin typeface="Verdana"/>
              <a:ea typeface="Verdana"/>
              <a:cs typeface="Verdana"/>
              <a:sym typeface="Verdana"/>
            </a:endParaRPr>
          </a:p>
          <a:p>
            <a:pPr marL="0" marR="0" lvl="0" indent="0" algn="l" rtl="0">
              <a:lnSpc>
                <a:spcPct val="100000"/>
              </a:lnSpc>
              <a:spcBef>
                <a:spcPts val="25"/>
              </a:spcBef>
              <a:spcAft>
                <a:spcPts val="0"/>
              </a:spcAft>
              <a:buNone/>
            </a:pPr>
            <a:endParaRPr sz="2050" dirty="0">
              <a:solidFill>
                <a:schemeClr val="dk1"/>
              </a:solidFill>
              <a:latin typeface="Verdana"/>
              <a:ea typeface="Verdana"/>
              <a:cs typeface="Verdana"/>
              <a:sym typeface="Verdana"/>
            </a:endParaRPr>
          </a:p>
          <a:p>
            <a:pPr marL="12700" marR="4297045" lvl="0" indent="0" algn="l" rtl="0">
              <a:lnSpc>
                <a:spcPct val="150100"/>
              </a:lnSpc>
              <a:spcBef>
                <a:spcPts val="5"/>
              </a:spcBef>
              <a:spcAft>
                <a:spcPts val="0"/>
              </a:spcAft>
              <a:buNone/>
            </a:pPr>
            <a:r>
              <a:rPr lang="en" sz="1400" dirty="0">
                <a:solidFill>
                  <a:srgbClr val="124F5C"/>
                </a:solidFill>
                <a:latin typeface="Verdana"/>
                <a:ea typeface="Verdana"/>
                <a:cs typeface="Verdana"/>
                <a:sym typeface="Verdana"/>
              </a:rPr>
              <a:t>A </a:t>
            </a:r>
            <a:r>
              <a:rPr lang="en" sz="1400" dirty="0">
                <a:solidFill>
                  <a:srgbClr val="124F5C"/>
                </a:solidFill>
                <a:latin typeface="Times New Roman"/>
                <a:ea typeface="Times New Roman"/>
                <a:cs typeface="Times New Roman"/>
                <a:sym typeface="Times New Roman"/>
              </a:rPr>
              <a:t>‘</a:t>
            </a:r>
            <a:r>
              <a:rPr lang="en" sz="1400" dirty="0">
                <a:solidFill>
                  <a:srgbClr val="124F5C"/>
                </a:solidFill>
                <a:latin typeface="Verdana"/>
                <a:ea typeface="Verdana"/>
                <a:cs typeface="Verdana"/>
                <a:sym typeface="Verdana"/>
              </a:rPr>
              <a:t>Premium</a:t>
            </a:r>
            <a:r>
              <a:rPr lang="en" sz="1400" dirty="0">
                <a:solidFill>
                  <a:srgbClr val="124F5C"/>
                </a:solidFill>
                <a:latin typeface="Times New Roman"/>
                <a:ea typeface="Times New Roman"/>
                <a:cs typeface="Times New Roman"/>
                <a:sym typeface="Times New Roman"/>
              </a:rPr>
              <a:t>’ </a:t>
            </a:r>
            <a:r>
              <a:rPr lang="en" sz="1400" dirty="0">
                <a:solidFill>
                  <a:srgbClr val="124F5C"/>
                </a:solidFill>
                <a:latin typeface="Verdana"/>
                <a:ea typeface="Verdana"/>
                <a:cs typeface="Verdana"/>
                <a:sym typeface="Verdana"/>
              </a:rPr>
              <a:t>is a sum of money that the  customer needs to pay regularly to an  Insurance company for this guarantee.</a:t>
            </a:r>
            <a:endParaRPr sz="1400" dirty="0">
              <a:solidFill>
                <a:schemeClr val="dk1"/>
              </a:solidFill>
              <a:latin typeface="Verdana"/>
              <a:ea typeface="Verdana"/>
              <a:cs typeface="Verdana"/>
              <a:sym typeface="Verdana"/>
            </a:endParaRPr>
          </a:p>
        </p:txBody>
      </p:sp>
      <p:pic>
        <p:nvPicPr>
          <p:cNvPr id="103" name="Google Shape;103;p3"/>
          <p:cNvPicPr preferRelativeResize="0"/>
          <p:nvPr/>
        </p:nvPicPr>
        <p:blipFill rotWithShape="1">
          <a:blip r:embed="rId3">
            <a:alphaModFix/>
          </a:blip>
          <a:srcRect/>
          <a:stretch/>
        </p:blipFill>
        <p:spPr>
          <a:xfrm>
            <a:off x="4218392" y="3076841"/>
            <a:ext cx="4255009" cy="182575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
          <p:cNvSpPr txBox="1">
            <a:spLocks noGrp="1"/>
          </p:cNvSpPr>
          <p:nvPr>
            <p:ph type="title"/>
          </p:nvPr>
        </p:nvSpPr>
        <p:spPr>
          <a:xfrm>
            <a:off x="311696" y="422224"/>
            <a:ext cx="8298904" cy="507190"/>
          </a:xfrm>
          <a:prstGeom prst="rect">
            <a:avLst/>
          </a:prstGeom>
          <a:solidFill>
            <a:srgbClr val="F5FCFF"/>
          </a:solidFill>
          <a:ln w="9525" cap="flat" cmpd="sng">
            <a:solidFill>
              <a:srgbClr val="124F5C"/>
            </a:solidFill>
            <a:prstDash val="solid"/>
            <a:round/>
            <a:headEnd type="none" w="sm" len="sm"/>
            <a:tailEnd type="none" w="sm" len="sm"/>
          </a:ln>
        </p:spPr>
        <p:txBody>
          <a:bodyPr spcFirstLastPara="1" wrap="square" lIns="0" tIns="75550" rIns="0" bIns="0" anchor="t" anchorCtr="0">
            <a:spAutoFit/>
          </a:bodyPr>
          <a:lstStyle/>
          <a:p>
            <a:pPr marL="91440" lvl="0" indent="0" algn="l" rtl="0">
              <a:spcBef>
                <a:spcPts val="0"/>
              </a:spcBef>
              <a:spcAft>
                <a:spcPts val="0"/>
              </a:spcAft>
              <a:buNone/>
            </a:pPr>
            <a:r>
              <a:rPr lang="en" sz="2800"/>
              <a:t>Key Level Highlight </a:t>
            </a:r>
            <a:r>
              <a:rPr lang="en" sz="2800">
                <a:latin typeface="Arial"/>
                <a:ea typeface="Arial"/>
                <a:cs typeface="Arial"/>
                <a:sym typeface="Arial"/>
              </a:rPr>
              <a:t>:</a:t>
            </a:r>
            <a:endParaRPr sz="2800">
              <a:latin typeface="Arial"/>
              <a:ea typeface="Arial"/>
              <a:cs typeface="Arial"/>
              <a:sym typeface="Arial"/>
            </a:endParaRPr>
          </a:p>
        </p:txBody>
      </p:sp>
      <p:sp>
        <p:nvSpPr>
          <p:cNvPr id="109" name="Google Shape;109;p4"/>
          <p:cNvSpPr txBox="1"/>
          <p:nvPr/>
        </p:nvSpPr>
        <p:spPr>
          <a:xfrm>
            <a:off x="22860" y="1200150"/>
            <a:ext cx="5355000" cy="6402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endParaRPr sz="1800" b="1" i="0">
              <a:solidFill>
                <a:srgbClr val="CC0000"/>
              </a:solidFill>
              <a:latin typeface="Tahoma"/>
              <a:ea typeface="Tahoma"/>
              <a:cs typeface="Tahoma"/>
              <a:sym typeface="Tahoma"/>
            </a:endParaRPr>
          </a:p>
        </p:txBody>
      </p:sp>
      <p:sp>
        <p:nvSpPr>
          <p:cNvPr id="110" name="Google Shape;110;p4"/>
          <p:cNvSpPr txBox="1"/>
          <p:nvPr/>
        </p:nvSpPr>
        <p:spPr>
          <a:xfrm>
            <a:off x="520048" y="958711"/>
            <a:ext cx="1634020" cy="4644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 sz="1900" b="1" i="0">
                <a:solidFill>
                  <a:srgbClr val="CC0000"/>
                </a:solidFill>
                <a:latin typeface="Tahoma"/>
                <a:ea typeface="Tahoma"/>
                <a:cs typeface="Tahoma"/>
                <a:sym typeface="Tahoma"/>
              </a:rPr>
              <a:t>Objectives</a:t>
            </a:r>
            <a:endParaRPr/>
          </a:p>
        </p:txBody>
      </p:sp>
      <p:sp>
        <p:nvSpPr>
          <p:cNvPr id="111" name="Google Shape;111;p4"/>
          <p:cNvSpPr txBox="1"/>
          <p:nvPr/>
        </p:nvSpPr>
        <p:spPr>
          <a:xfrm>
            <a:off x="609600" y="1357469"/>
            <a:ext cx="3941100" cy="1855862"/>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chemeClr val="dk1"/>
              </a:buClr>
              <a:buSzPts val="1100"/>
              <a:buFont typeface="Arial"/>
              <a:buNone/>
            </a:pPr>
            <a:r>
              <a:rPr lang="en" sz="1400">
                <a:solidFill>
                  <a:srgbClr val="124F5C"/>
                </a:solidFill>
                <a:latin typeface="Verdana"/>
                <a:ea typeface="Verdana"/>
                <a:cs typeface="Verdana"/>
                <a:sym typeface="Verdana"/>
              </a:rPr>
              <a:t>Build a system that can help company to predict potential customer who interested on having vehicle insurance and identify best feature to improve positive responses from customers toward vehicle insurance.</a:t>
            </a:r>
            <a:endParaRPr sz="1400">
              <a:solidFill>
                <a:srgbClr val="124F5C"/>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Montserrat"/>
              <a:ea typeface="Montserrat"/>
              <a:cs typeface="Montserrat"/>
              <a:sym typeface="Montserrat"/>
            </a:endParaRPr>
          </a:p>
        </p:txBody>
      </p:sp>
      <p:sp>
        <p:nvSpPr>
          <p:cNvPr id="112" name="Google Shape;112;p4"/>
          <p:cNvSpPr txBox="1"/>
          <p:nvPr/>
        </p:nvSpPr>
        <p:spPr>
          <a:xfrm>
            <a:off x="609600" y="3017300"/>
            <a:ext cx="2698100" cy="4644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 sz="1900" b="1" i="0">
                <a:solidFill>
                  <a:srgbClr val="CC0000"/>
                </a:solidFill>
                <a:latin typeface="Tahoma"/>
                <a:ea typeface="Tahoma"/>
                <a:cs typeface="Tahoma"/>
                <a:sym typeface="Tahoma"/>
              </a:rPr>
              <a:t>Business Metrics</a:t>
            </a:r>
            <a:endParaRPr/>
          </a:p>
        </p:txBody>
      </p:sp>
      <p:sp>
        <p:nvSpPr>
          <p:cNvPr id="113" name="Google Shape;113;p4"/>
          <p:cNvSpPr txBox="1"/>
          <p:nvPr/>
        </p:nvSpPr>
        <p:spPr>
          <a:xfrm>
            <a:off x="609600" y="3436110"/>
            <a:ext cx="2329200" cy="464400"/>
          </a:xfrm>
          <a:prstGeom prst="rect">
            <a:avLst/>
          </a:prstGeom>
          <a:noFill/>
          <a:ln>
            <a:noFill/>
          </a:ln>
        </p:spPr>
        <p:txBody>
          <a:bodyPr spcFirstLastPara="1" wrap="square" lIns="91425" tIns="91425" rIns="91425" bIns="91425" anchor="t" anchorCtr="0">
            <a:noAutofit/>
          </a:bodyPr>
          <a:lstStyle/>
          <a:p>
            <a:pPr marL="457200" marR="0" lvl="0" indent="-304800" algn="l" rtl="0">
              <a:lnSpc>
                <a:spcPct val="150000"/>
              </a:lnSpc>
              <a:spcBef>
                <a:spcPts val="0"/>
              </a:spcBef>
              <a:spcAft>
                <a:spcPts val="0"/>
              </a:spcAft>
              <a:buClr>
                <a:schemeClr val="dk1"/>
              </a:buClr>
              <a:buSzPts val="1200"/>
              <a:buFont typeface="Montserrat"/>
              <a:buChar char="●"/>
            </a:pPr>
            <a:r>
              <a:rPr lang="en" sz="1200" b="1" i="0" u="none" strike="noStrike" cap="none">
                <a:solidFill>
                  <a:schemeClr val="dk1"/>
                </a:solidFill>
                <a:latin typeface="Montserrat"/>
                <a:ea typeface="Montserrat"/>
                <a:cs typeface="Montserrat"/>
                <a:sym typeface="Montserrat"/>
              </a:rPr>
              <a:t>Response rate</a:t>
            </a:r>
            <a:endParaRPr sz="1200" b="1">
              <a:solidFill>
                <a:schemeClr val="dk1"/>
              </a:solidFill>
              <a:latin typeface="Montserrat"/>
              <a:ea typeface="Montserrat"/>
              <a:cs typeface="Montserrat"/>
              <a:sym typeface="Montserrat"/>
            </a:endParaRPr>
          </a:p>
          <a:p>
            <a:pPr marL="0" marR="0" lvl="0" indent="0" algn="l" rtl="0">
              <a:lnSpc>
                <a:spcPct val="80000"/>
              </a:lnSpc>
              <a:spcBef>
                <a:spcPts val="0"/>
              </a:spcBef>
              <a:spcAft>
                <a:spcPts val="0"/>
              </a:spcAft>
              <a:buClr>
                <a:schemeClr val="dk1"/>
              </a:buClr>
              <a:buSzPts val="358"/>
              <a:buFont typeface="Arial"/>
              <a:buNone/>
            </a:pPr>
            <a:endParaRPr sz="1200" b="0" i="0" u="none" strike="noStrike" cap="none">
              <a:solidFill>
                <a:schemeClr val="dk1"/>
              </a:solidFill>
              <a:latin typeface="Montserrat"/>
              <a:ea typeface="Montserrat"/>
              <a:cs typeface="Montserrat"/>
              <a:sym typeface="Montserrat"/>
            </a:endParaRPr>
          </a:p>
          <a:p>
            <a:pPr marL="0" marR="0" lvl="0" indent="0" algn="l" rtl="0">
              <a:lnSpc>
                <a:spcPct val="80000"/>
              </a:lnSpc>
              <a:spcBef>
                <a:spcPts val="0"/>
              </a:spcBef>
              <a:spcAft>
                <a:spcPts val="0"/>
              </a:spcAft>
              <a:buClr>
                <a:srgbClr val="000000"/>
              </a:buClr>
              <a:buSzPts val="358"/>
              <a:buFont typeface="Arial"/>
              <a:buNone/>
            </a:pPr>
            <a:endParaRPr sz="1200" b="0" i="0" u="none" strike="noStrike" cap="none">
              <a:solidFill>
                <a:schemeClr val="dk1"/>
              </a:solidFill>
              <a:latin typeface="Montserrat"/>
              <a:ea typeface="Montserrat"/>
              <a:cs typeface="Montserrat"/>
              <a:sym typeface="Montserrat"/>
            </a:endParaRPr>
          </a:p>
        </p:txBody>
      </p:sp>
      <p:sp>
        <p:nvSpPr>
          <p:cNvPr id="114" name="Google Shape;114;p4"/>
          <p:cNvSpPr txBox="1"/>
          <p:nvPr/>
        </p:nvSpPr>
        <p:spPr>
          <a:xfrm>
            <a:off x="609600" y="3790684"/>
            <a:ext cx="1333500" cy="4644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 sz="1900" b="1" i="0">
                <a:solidFill>
                  <a:srgbClr val="CC0000"/>
                </a:solidFill>
                <a:latin typeface="Tahoma"/>
                <a:ea typeface="Tahoma"/>
                <a:cs typeface="Tahoma"/>
                <a:sym typeface="Tahoma"/>
              </a:rPr>
              <a:t>Goals</a:t>
            </a:r>
            <a:endParaRPr/>
          </a:p>
        </p:txBody>
      </p:sp>
      <p:sp>
        <p:nvSpPr>
          <p:cNvPr id="115" name="Google Shape;115;p4"/>
          <p:cNvSpPr txBox="1"/>
          <p:nvPr/>
        </p:nvSpPr>
        <p:spPr>
          <a:xfrm>
            <a:off x="520048" y="4123800"/>
            <a:ext cx="4890152" cy="73395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358"/>
              <a:buFont typeface="Arial"/>
              <a:buNone/>
            </a:pPr>
            <a:r>
              <a:rPr lang="en" sz="1400">
                <a:solidFill>
                  <a:srgbClr val="124F5C"/>
                </a:solidFill>
                <a:latin typeface="Verdana"/>
                <a:ea typeface="Verdana"/>
                <a:cs typeface="Verdana"/>
                <a:sym typeface="Verdana"/>
              </a:rPr>
              <a:t>To predict customers who own health insurance will be interested in subscribing to vehicle insurance.</a:t>
            </a:r>
            <a:endParaRPr sz="1400">
              <a:solidFill>
                <a:srgbClr val="124F5C"/>
              </a:solidFill>
              <a:latin typeface="Verdana"/>
              <a:ea typeface="Verdana"/>
              <a:cs typeface="Verdana"/>
              <a:sym typeface="Verdana"/>
            </a:endParaRPr>
          </a:p>
        </p:txBody>
      </p:sp>
      <p:pic>
        <p:nvPicPr>
          <p:cNvPr id="116" name="Google Shape;116;p4"/>
          <p:cNvPicPr preferRelativeResize="0"/>
          <p:nvPr/>
        </p:nvPicPr>
        <p:blipFill rotWithShape="1">
          <a:blip r:embed="rId3">
            <a:alphaModFix/>
          </a:blip>
          <a:srcRect/>
          <a:stretch/>
        </p:blipFill>
        <p:spPr>
          <a:xfrm>
            <a:off x="5269800" y="1200150"/>
            <a:ext cx="3264600" cy="25690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graphicFrame>
        <p:nvGraphicFramePr>
          <p:cNvPr id="121" name="Google Shape;121;p5"/>
          <p:cNvGraphicFramePr/>
          <p:nvPr/>
        </p:nvGraphicFramePr>
        <p:xfrm>
          <a:off x="244595" y="1848067"/>
          <a:ext cx="7849600" cy="2198055"/>
        </p:xfrm>
        <a:graphic>
          <a:graphicData uri="http://schemas.openxmlformats.org/drawingml/2006/table">
            <a:tbl>
              <a:tblPr>
                <a:noFill/>
                <a:tableStyleId>{4128EC58-F89E-4539-8585-50895F9C0756}</a:tableStyleId>
              </a:tblPr>
              <a:tblGrid>
                <a:gridCol w="713600">
                  <a:extLst>
                    <a:ext uri="{9D8B030D-6E8A-4147-A177-3AD203B41FA5}">
                      <a16:colId xmlns:a16="http://schemas.microsoft.com/office/drawing/2014/main" val="20000"/>
                    </a:ext>
                  </a:extLst>
                </a:gridCol>
                <a:gridCol w="713600">
                  <a:extLst>
                    <a:ext uri="{9D8B030D-6E8A-4147-A177-3AD203B41FA5}">
                      <a16:colId xmlns:a16="http://schemas.microsoft.com/office/drawing/2014/main" val="20001"/>
                    </a:ext>
                  </a:extLst>
                </a:gridCol>
                <a:gridCol w="713600">
                  <a:extLst>
                    <a:ext uri="{9D8B030D-6E8A-4147-A177-3AD203B41FA5}">
                      <a16:colId xmlns:a16="http://schemas.microsoft.com/office/drawing/2014/main" val="20002"/>
                    </a:ext>
                  </a:extLst>
                </a:gridCol>
                <a:gridCol w="713600">
                  <a:extLst>
                    <a:ext uri="{9D8B030D-6E8A-4147-A177-3AD203B41FA5}">
                      <a16:colId xmlns:a16="http://schemas.microsoft.com/office/drawing/2014/main" val="20003"/>
                    </a:ext>
                  </a:extLst>
                </a:gridCol>
                <a:gridCol w="713600">
                  <a:extLst>
                    <a:ext uri="{9D8B030D-6E8A-4147-A177-3AD203B41FA5}">
                      <a16:colId xmlns:a16="http://schemas.microsoft.com/office/drawing/2014/main" val="20004"/>
                    </a:ext>
                  </a:extLst>
                </a:gridCol>
                <a:gridCol w="713600">
                  <a:extLst>
                    <a:ext uri="{9D8B030D-6E8A-4147-A177-3AD203B41FA5}">
                      <a16:colId xmlns:a16="http://schemas.microsoft.com/office/drawing/2014/main" val="20005"/>
                    </a:ext>
                  </a:extLst>
                </a:gridCol>
                <a:gridCol w="713600">
                  <a:extLst>
                    <a:ext uri="{9D8B030D-6E8A-4147-A177-3AD203B41FA5}">
                      <a16:colId xmlns:a16="http://schemas.microsoft.com/office/drawing/2014/main" val="20006"/>
                    </a:ext>
                  </a:extLst>
                </a:gridCol>
                <a:gridCol w="713600">
                  <a:extLst>
                    <a:ext uri="{9D8B030D-6E8A-4147-A177-3AD203B41FA5}">
                      <a16:colId xmlns:a16="http://schemas.microsoft.com/office/drawing/2014/main" val="20007"/>
                    </a:ext>
                  </a:extLst>
                </a:gridCol>
                <a:gridCol w="713600">
                  <a:extLst>
                    <a:ext uri="{9D8B030D-6E8A-4147-A177-3AD203B41FA5}">
                      <a16:colId xmlns:a16="http://schemas.microsoft.com/office/drawing/2014/main" val="20008"/>
                    </a:ext>
                  </a:extLst>
                </a:gridCol>
                <a:gridCol w="713600">
                  <a:extLst>
                    <a:ext uri="{9D8B030D-6E8A-4147-A177-3AD203B41FA5}">
                      <a16:colId xmlns:a16="http://schemas.microsoft.com/office/drawing/2014/main" val="20009"/>
                    </a:ext>
                  </a:extLst>
                </a:gridCol>
                <a:gridCol w="713600">
                  <a:extLst>
                    <a:ext uri="{9D8B030D-6E8A-4147-A177-3AD203B41FA5}">
                      <a16:colId xmlns:a16="http://schemas.microsoft.com/office/drawing/2014/main" val="20010"/>
                    </a:ext>
                  </a:extLst>
                </a:gridCol>
              </a:tblGrid>
              <a:tr h="480050">
                <a:tc>
                  <a:txBody>
                    <a:bodyPr/>
                    <a:lstStyle/>
                    <a:p>
                      <a:pPr marL="0" marR="0" lvl="0" indent="0" algn="l" rtl="0">
                        <a:lnSpc>
                          <a:spcPct val="100000"/>
                        </a:lnSpc>
                        <a:spcBef>
                          <a:spcPts val="0"/>
                        </a:spcBef>
                        <a:spcAft>
                          <a:spcPts val="0"/>
                        </a:spcAft>
                        <a:buClr>
                          <a:schemeClr val="lt1"/>
                        </a:buClr>
                        <a:buSzPts val="900"/>
                        <a:buFont typeface="Calibri"/>
                        <a:buNone/>
                      </a:pPr>
                      <a:r>
                        <a:rPr lang="en" sz="900" u="none" strike="noStrike" cap="none">
                          <a:solidFill>
                            <a:schemeClr val="lt1"/>
                          </a:solidFill>
                        </a:rPr>
                        <a:t>Variable</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5"/>
                    </a:solidFill>
                  </a:tcPr>
                </a:tc>
                <a:tc>
                  <a:txBody>
                    <a:bodyPr/>
                    <a:lstStyle/>
                    <a:p>
                      <a:pPr marL="0" marR="0" lvl="0" indent="0" algn="l" rtl="0">
                        <a:lnSpc>
                          <a:spcPct val="100000"/>
                        </a:lnSpc>
                        <a:spcBef>
                          <a:spcPts val="0"/>
                        </a:spcBef>
                        <a:spcAft>
                          <a:spcPts val="0"/>
                        </a:spcAft>
                        <a:buSzPts val="900"/>
                        <a:buFont typeface="Calibri"/>
                        <a:buNone/>
                      </a:pPr>
                      <a:r>
                        <a:rPr lang="en" sz="900" u="none" strike="noStrike" cap="none"/>
                        <a:t>Gender</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SzPts val="900"/>
                        <a:buFont typeface="Calibri"/>
                        <a:buNone/>
                      </a:pPr>
                      <a:r>
                        <a:rPr lang="en" sz="900" u="none" strike="noStrike" cap="none"/>
                        <a:t>Age</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SzPts val="900"/>
                        <a:buFont typeface="Calibri"/>
                        <a:buNone/>
                      </a:pPr>
                      <a:r>
                        <a:rPr lang="en" sz="900" u="none" strike="noStrike" cap="none"/>
                        <a:t>Driving License</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SzPts val="900"/>
                        <a:buFont typeface="Calibri"/>
                        <a:buNone/>
                      </a:pPr>
                      <a:r>
                        <a:rPr lang="en" sz="900" u="none" strike="noStrike" cap="none"/>
                        <a:t>Region Code</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SzPts val="900"/>
                        <a:buFont typeface="Calibri"/>
                        <a:buNone/>
                      </a:pPr>
                      <a:r>
                        <a:rPr lang="en" sz="900" u="none" strike="noStrike" cap="none"/>
                        <a:t>Previously Insured</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SzPts val="900"/>
                        <a:buFont typeface="Calibri"/>
                        <a:buNone/>
                      </a:pPr>
                      <a:r>
                        <a:rPr lang="en" sz="900" u="none" strike="noStrike" cap="none"/>
                        <a:t>Vehicle Age</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SzPts val="900"/>
                        <a:buFont typeface="Calibri"/>
                        <a:buNone/>
                      </a:pPr>
                      <a:r>
                        <a:rPr lang="en" sz="900" u="none" strike="noStrike" cap="none"/>
                        <a:t>Vehicle Damage</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SzPts val="900"/>
                        <a:buFont typeface="Calibri"/>
                        <a:buNone/>
                      </a:pPr>
                      <a:r>
                        <a:rPr lang="en" sz="900" u="none" strike="noStrike" cap="none"/>
                        <a:t>Annual Premium</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SzPts val="900"/>
                        <a:buFont typeface="Calibri"/>
                        <a:buNone/>
                      </a:pPr>
                      <a:r>
                        <a:rPr lang="en" sz="900" u="none" strike="noStrike" cap="none"/>
                        <a:t>Policy Sales Channel</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SzPts val="900"/>
                        <a:buFont typeface="Calibri"/>
                        <a:buNone/>
                      </a:pPr>
                      <a:r>
                        <a:rPr lang="en" sz="900" u="none" strike="noStrike" cap="none"/>
                        <a:t>Vintage</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89475">
                <a:tc>
                  <a:txBody>
                    <a:bodyPr/>
                    <a:lstStyle/>
                    <a:p>
                      <a:pPr marL="0" marR="0" lvl="0" indent="0" algn="l" rtl="0">
                        <a:lnSpc>
                          <a:spcPct val="100000"/>
                        </a:lnSpc>
                        <a:spcBef>
                          <a:spcPts val="0"/>
                        </a:spcBef>
                        <a:spcAft>
                          <a:spcPts val="0"/>
                        </a:spcAft>
                        <a:buClr>
                          <a:schemeClr val="lt1"/>
                        </a:buClr>
                        <a:buSzPts val="800"/>
                        <a:buFont typeface="Calibri"/>
                        <a:buNone/>
                      </a:pPr>
                      <a:r>
                        <a:rPr lang="en" sz="800" u="none" strike="noStrike" cap="none">
                          <a:solidFill>
                            <a:schemeClr val="lt1"/>
                          </a:solidFill>
                        </a:rPr>
                        <a:t>Type</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5"/>
                    </a:solidFill>
                  </a:tcPr>
                </a:tc>
                <a:tc>
                  <a:txBody>
                    <a:bodyPr/>
                    <a:lstStyle/>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Categorical</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Numerical</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Categorical</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Categorical</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Categorical</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Categorical</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Categorical</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Numerical</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Categorical</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Numerical</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04175">
                <a:tc>
                  <a:txBody>
                    <a:bodyPr/>
                    <a:lstStyle/>
                    <a:p>
                      <a:pPr marL="0" marR="0" lvl="0" indent="0" algn="l" rtl="0">
                        <a:lnSpc>
                          <a:spcPct val="100000"/>
                        </a:lnSpc>
                        <a:spcBef>
                          <a:spcPts val="0"/>
                        </a:spcBef>
                        <a:spcAft>
                          <a:spcPts val="0"/>
                        </a:spcAft>
                        <a:buClr>
                          <a:schemeClr val="lt1"/>
                        </a:buClr>
                        <a:buSzPts val="800"/>
                        <a:buFont typeface="Calibri"/>
                        <a:buNone/>
                      </a:pPr>
                      <a:r>
                        <a:rPr lang="en" sz="800" u="none" strike="noStrike" cap="none">
                          <a:solidFill>
                            <a:schemeClr val="lt1"/>
                          </a:solidFill>
                        </a:rPr>
                        <a:t>Values</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5"/>
                    </a:solidFill>
                  </a:tcPr>
                </a:tc>
                <a:tc>
                  <a:txBody>
                    <a:bodyPr/>
                    <a:lstStyle/>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Male</a:t>
                      </a:r>
                      <a:endParaRPr sz="1800" u="none" strike="noStrike" cap="none"/>
                    </a:p>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Female</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20</a:t>
                      </a:r>
                      <a:endParaRPr sz="1800" u="none" strike="noStrike" cap="none"/>
                    </a:p>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a:t>
                      </a:r>
                      <a:endParaRPr sz="1800" u="none" strike="noStrike" cap="none"/>
                    </a:p>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85</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Yes</a:t>
                      </a:r>
                      <a:endParaRPr sz="1800" u="none" strike="noStrike" cap="none"/>
                    </a:p>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No</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0 to 52</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Yes</a:t>
                      </a:r>
                      <a:endParaRPr sz="1800" u="none" strike="noStrike" cap="none"/>
                    </a:p>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No</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&lt; 1 year</a:t>
                      </a:r>
                      <a:br>
                        <a:rPr lang="en" sz="800" u="none" strike="noStrike" cap="none">
                          <a:solidFill>
                            <a:srgbClr val="3F3F3F"/>
                          </a:solidFill>
                        </a:rPr>
                      </a:br>
                      <a:r>
                        <a:rPr lang="en" sz="800" u="none" strike="noStrike" cap="none">
                          <a:solidFill>
                            <a:srgbClr val="3F3F3F"/>
                          </a:solidFill>
                        </a:rPr>
                        <a:t>1-2 years</a:t>
                      </a:r>
                      <a:endParaRPr sz="1800" u="none" strike="noStrike" cap="none"/>
                    </a:p>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&gt; 2 years</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Yes</a:t>
                      </a:r>
                      <a:endParaRPr sz="1800" u="none" strike="noStrike" cap="none"/>
                    </a:p>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No</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2,630</a:t>
                      </a:r>
                      <a:endParaRPr sz="1800" u="none" strike="noStrike" cap="none"/>
                    </a:p>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a:t>
                      </a:r>
                      <a:endParaRPr sz="1800" u="none" strike="noStrike" cap="none"/>
                    </a:p>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540,165</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1</a:t>
                      </a:r>
                      <a:endParaRPr sz="1800" u="none" strike="noStrike" cap="none"/>
                    </a:p>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a:t>
                      </a:r>
                      <a:endParaRPr sz="1800" u="none" strike="noStrike" cap="none"/>
                    </a:p>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163</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10</a:t>
                      </a:r>
                      <a:endParaRPr sz="1800" u="none" strike="noStrike" cap="none"/>
                    </a:p>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a:t>
                      </a:r>
                      <a:endParaRPr sz="1800" u="none" strike="noStrike" cap="none"/>
                    </a:p>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299</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24325">
                <a:tc>
                  <a:txBody>
                    <a:bodyPr/>
                    <a:lstStyle/>
                    <a:p>
                      <a:pPr marL="0" marR="0" lvl="0" indent="0" algn="l" rtl="0">
                        <a:lnSpc>
                          <a:spcPct val="100000"/>
                        </a:lnSpc>
                        <a:spcBef>
                          <a:spcPts val="0"/>
                        </a:spcBef>
                        <a:spcAft>
                          <a:spcPts val="0"/>
                        </a:spcAft>
                        <a:buClr>
                          <a:schemeClr val="lt1"/>
                        </a:buClr>
                        <a:buSzPts val="800"/>
                        <a:buFont typeface="Calibri"/>
                        <a:buNone/>
                      </a:pPr>
                      <a:r>
                        <a:rPr lang="en" sz="800" u="none" strike="noStrike" cap="none">
                          <a:solidFill>
                            <a:schemeClr val="lt1"/>
                          </a:solidFill>
                        </a:rPr>
                        <a:t>Description</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5"/>
                    </a:solidFill>
                  </a:tcPr>
                </a:tc>
                <a:tc>
                  <a:txBody>
                    <a:bodyPr/>
                    <a:lstStyle/>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Gender</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Age</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Does customer have a driver’s license?</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Customer region</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Does customer have vehicle insurance?</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Age of customer’s vehicle</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Does customer’s vehicle have damage?</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Health insurance annual premium</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Sales channel customer belongs to</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How long customer has been associated with company?</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122" name="Google Shape;122;p5"/>
          <p:cNvGraphicFramePr/>
          <p:nvPr/>
        </p:nvGraphicFramePr>
        <p:xfrm>
          <a:off x="8129981" y="1848067"/>
          <a:ext cx="713600" cy="2198050"/>
        </p:xfrm>
        <a:graphic>
          <a:graphicData uri="http://schemas.openxmlformats.org/drawingml/2006/table">
            <a:tbl>
              <a:tblPr>
                <a:noFill/>
                <a:tableStyleId>{4128EC58-F89E-4539-8585-50895F9C0756}</a:tableStyleId>
              </a:tblPr>
              <a:tblGrid>
                <a:gridCol w="713600">
                  <a:extLst>
                    <a:ext uri="{9D8B030D-6E8A-4147-A177-3AD203B41FA5}">
                      <a16:colId xmlns:a16="http://schemas.microsoft.com/office/drawing/2014/main" val="20000"/>
                    </a:ext>
                  </a:extLst>
                </a:gridCol>
              </a:tblGrid>
              <a:tr h="480075">
                <a:tc>
                  <a:txBody>
                    <a:bodyPr/>
                    <a:lstStyle/>
                    <a:p>
                      <a:pPr marL="0" marR="0" lvl="0" indent="0" algn="l" rtl="0">
                        <a:lnSpc>
                          <a:spcPct val="100000"/>
                        </a:lnSpc>
                        <a:spcBef>
                          <a:spcPts val="0"/>
                        </a:spcBef>
                        <a:spcAft>
                          <a:spcPts val="0"/>
                        </a:spcAft>
                        <a:buSzPts val="900"/>
                        <a:buFont typeface="Calibri"/>
                        <a:buNone/>
                      </a:pPr>
                      <a:r>
                        <a:rPr lang="en" sz="900" u="none" strike="noStrike" cap="none"/>
                        <a:t>Response</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89475">
                <a:tc>
                  <a:txBody>
                    <a:bodyPr/>
                    <a:lstStyle/>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Categorical</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98000">
                <a:tc>
                  <a:txBody>
                    <a:bodyPr/>
                    <a:lstStyle/>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Yes</a:t>
                      </a:r>
                      <a:endParaRPr sz="1800" u="none" strike="noStrike" cap="none"/>
                    </a:p>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No</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30500">
                <a:tc>
                  <a:txBody>
                    <a:bodyPr/>
                    <a:lstStyle/>
                    <a:p>
                      <a:pPr marL="0" marR="0" lvl="0" indent="0" algn="l" rtl="0">
                        <a:lnSpc>
                          <a:spcPct val="100000"/>
                        </a:lnSpc>
                        <a:spcBef>
                          <a:spcPts val="0"/>
                        </a:spcBef>
                        <a:spcAft>
                          <a:spcPts val="0"/>
                        </a:spcAft>
                        <a:buClr>
                          <a:srgbClr val="3F3F3F"/>
                        </a:buClr>
                        <a:buSzPts val="800"/>
                        <a:buFont typeface="Calibri"/>
                        <a:buNone/>
                      </a:pPr>
                      <a:r>
                        <a:rPr lang="en" sz="800" u="none" strike="noStrike" cap="none">
                          <a:solidFill>
                            <a:srgbClr val="3F3F3F"/>
                          </a:solidFill>
                        </a:rPr>
                        <a:t>Is customer interested in vehicle insurance?</a:t>
                      </a:r>
                      <a:endParaRPr sz="1800" u="none" strike="noStrike" cap="none"/>
                    </a:p>
                  </a:txBody>
                  <a:tcPr marL="68575" marR="68575"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23" name="Google Shape;123;p5"/>
          <p:cNvSpPr txBox="1"/>
          <p:nvPr/>
        </p:nvSpPr>
        <p:spPr>
          <a:xfrm>
            <a:off x="267455" y="742950"/>
            <a:ext cx="8298904" cy="507190"/>
          </a:xfrm>
          <a:prstGeom prst="rect">
            <a:avLst/>
          </a:prstGeom>
          <a:solidFill>
            <a:srgbClr val="F5FCFF"/>
          </a:solidFill>
          <a:ln w="9525" cap="flat" cmpd="sng">
            <a:solidFill>
              <a:srgbClr val="124F5C"/>
            </a:solidFill>
            <a:prstDash val="solid"/>
            <a:round/>
            <a:headEnd type="none" w="sm" len="sm"/>
            <a:tailEnd type="none" w="sm" len="sm"/>
          </a:ln>
        </p:spPr>
        <p:txBody>
          <a:bodyPr spcFirstLastPara="1" wrap="square" lIns="0" tIns="75550" rIns="0" bIns="0" anchor="t" anchorCtr="0">
            <a:spAutoFit/>
          </a:bodyPr>
          <a:lstStyle/>
          <a:p>
            <a:pPr marL="91440" marR="0" lvl="0" indent="0" algn="l" rtl="0">
              <a:spcBef>
                <a:spcPts val="0"/>
              </a:spcBef>
              <a:spcAft>
                <a:spcPts val="0"/>
              </a:spcAft>
              <a:buNone/>
            </a:pPr>
            <a:r>
              <a:rPr lang="en" sz="2800" b="1" i="0">
                <a:solidFill>
                  <a:srgbClr val="CC0000"/>
                </a:solidFill>
                <a:latin typeface="Tahoma"/>
                <a:ea typeface="Tahoma"/>
                <a:cs typeface="Tahoma"/>
                <a:sym typeface="Tahoma"/>
              </a:rPr>
              <a:t>Overview Our Dataset </a:t>
            </a:r>
            <a:r>
              <a:rPr lang="en" sz="2800" b="1" i="0">
                <a:solidFill>
                  <a:srgbClr val="CC0000"/>
                </a:solidFill>
                <a:latin typeface="Arial"/>
                <a:ea typeface="Arial"/>
                <a:cs typeface="Arial"/>
                <a:sym typeface="Arial"/>
              </a:rPr>
              <a:t>:</a:t>
            </a:r>
            <a:endParaRPr sz="2800" b="1" i="0">
              <a:solidFill>
                <a:srgbClr val="CC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6"/>
          <p:cNvSpPr txBox="1">
            <a:spLocks noGrp="1"/>
          </p:cNvSpPr>
          <p:nvPr>
            <p:ph type="title"/>
          </p:nvPr>
        </p:nvSpPr>
        <p:spPr>
          <a:xfrm>
            <a:off x="311696" y="445084"/>
            <a:ext cx="8521065" cy="572770"/>
          </a:xfrm>
          <a:prstGeom prst="rect">
            <a:avLst/>
          </a:prstGeom>
          <a:solidFill>
            <a:srgbClr val="F5FCFF"/>
          </a:solidFill>
          <a:ln w="9525" cap="flat" cmpd="sng">
            <a:solidFill>
              <a:srgbClr val="124F5C"/>
            </a:solidFill>
            <a:prstDash val="solid"/>
            <a:round/>
            <a:headEnd type="none" w="sm" len="sm"/>
            <a:tailEnd type="none" w="sm" len="sm"/>
          </a:ln>
        </p:spPr>
        <p:txBody>
          <a:bodyPr spcFirstLastPara="1" wrap="square" lIns="0" tIns="74275" rIns="0" bIns="0" anchor="t" anchorCtr="0">
            <a:spAutoFit/>
          </a:bodyPr>
          <a:lstStyle/>
          <a:p>
            <a:pPr marL="91440" lvl="0" indent="0" algn="l" rtl="0">
              <a:lnSpc>
                <a:spcPct val="100000"/>
              </a:lnSpc>
              <a:spcBef>
                <a:spcPts val="0"/>
              </a:spcBef>
              <a:spcAft>
                <a:spcPts val="0"/>
              </a:spcAft>
              <a:buNone/>
            </a:pPr>
            <a:r>
              <a:rPr lang="en" sz="2800"/>
              <a:t>Data Cleaning:</a:t>
            </a:r>
            <a:endParaRPr sz="2800"/>
          </a:p>
        </p:txBody>
      </p:sp>
      <p:sp>
        <p:nvSpPr>
          <p:cNvPr id="129" name="Google Shape;129;p6"/>
          <p:cNvSpPr txBox="1"/>
          <p:nvPr/>
        </p:nvSpPr>
        <p:spPr>
          <a:xfrm>
            <a:off x="311696" y="1152397"/>
            <a:ext cx="8521065" cy="2011045"/>
          </a:xfrm>
          <a:prstGeom prst="rect">
            <a:avLst/>
          </a:prstGeom>
          <a:noFill/>
          <a:ln w="9525" cap="flat" cmpd="sng">
            <a:solidFill>
              <a:srgbClr val="124F5C"/>
            </a:solidFill>
            <a:prstDash val="solid"/>
            <a:round/>
            <a:headEnd type="none" w="sm" len="sm"/>
            <a:tailEnd type="none" w="sm" len="sm"/>
          </a:ln>
        </p:spPr>
        <p:txBody>
          <a:bodyPr spcFirstLastPara="1" wrap="square" lIns="0" tIns="154300" rIns="0" bIns="0" anchor="t" anchorCtr="0">
            <a:spAutoFit/>
          </a:bodyPr>
          <a:lstStyle/>
          <a:p>
            <a:pPr marL="205740" marR="0" lvl="0" indent="0" algn="l" rtl="0">
              <a:lnSpc>
                <a:spcPct val="100000"/>
              </a:lnSpc>
              <a:spcBef>
                <a:spcPts val="0"/>
              </a:spcBef>
              <a:spcAft>
                <a:spcPts val="0"/>
              </a:spcAft>
              <a:buNone/>
            </a:pPr>
            <a:r>
              <a:rPr lang="en" sz="1400" b="1">
                <a:solidFill>
                  <a:srgbClr val="124F5C"/>
                </a:solidFill>
                <a:latin typeface="Tahoma"/>
                <a:ea typeface="Tahoma"/>
                <a:cs typeface="Tahoma"/>
                <a:sym typeface="Tahoma"/>
              </a:rPr>
              <a:t>The data set consists of around 381109 entries and 12 columns.</a:t>
            </a:r>
            <a:endParaRPr sz="1400">
              <a:solidFill>
                <a:schemeClr val="dk1"/>
              </a:solidFill>
              <a:latin typeface="Tahoma"/>
              <a:ea typeface="Tahoma"/>
              <a:cs typeface="Tahoma"/>
              <a:sym typeface="Tahoma"/>
            </a:endParaRPr>
          </a:p>
          <a:p>
            <a:pPr marL="0" marR="0" lvl="0" indent="0" algn="l" rtl="0">
              <a:lnSpc>
                <a:spcPct val="100000"/>
              </a:lnSpc>
              <a:spcBef>
                <a:spcPts val="0"/>
              </a:spcBef>
              <a:spcAft>
                <a:spcPts val="0"/>
              </a:spcAft>
              <a:buNone/>
            </a:pPr>
            <a:endParaRPr sz="1700">
              <a:solidFill>
                <a:schemeClr val="dk1"/>
              </a:solidFill>
              <a:latin typeface="Tahoma"/>
              <a:ea typeface="Tahoma"/>
              <a:cs typeface="Tahoma"/>
              <a:sym typeface="Tahoma"/>
            </a:endParaRPr>
          </a:p>
          <a:p>
            <a:pPr marL="205740" marR="0" lvl="0" indent="0" algn="l" rtl="0">
              <a:lnSpc>
                <a:spcPct val="100000"/>
              </a:lnSpc>
              <a:spcBef>
                <a:spcPts val="1315"/>
              </a:spcBef>
              <a:spcAft>
                <a:spcPts val="0"/>
              </a:spcAft>
              <a:buNone/>
            </a:pPr>
            <a:r>
              <a:rPr lang="en" sz="1400" b="1">
                <a:solidFill>
                  <a:srgbClr val="124F5C"/>
                </a:solidFill>
                <a:latin typeface="Tahoma"/>
                <a:ea typeface="Tahoma"/>
                <a:cs typeface="Tahoma"/>
                <a:sym typeface="Tahoma"/>
              </a:rPr>
              <a:t>Out of this, there were 269 duplicated entries present, which have been dropped.</a:t>
            </a:r>
            <a:endParaRPr sz="1400">
              <a:solidFill>
                <a:schemeClr val="dk1"/>
              </a:solidFill>
              <a:latin typeface="Tahoma"/>
              <a:ea typeface="Tahoma"/>
              <a:cs typeface="Tahoma"/>
              <a:sym typeface="Tahoma"/>
            </a:endParaRPr>
          </a:p>
          <a:p>
            <a:pPr marL="0" marR="0" lvl="0" indent="0" algn="l" rtl="0">
              <a:lnSpc>
                <a:spcPct val="100000"/>
              </a:lnSpc>
              <a:spcBef>
                <a:spcPts val="0"/>
              </a:spcBef>
              <a:spcAft>
                <a:spcPts val="0"/>
              </a:spcAft>
              <a:buNone/>
            </a:pPr>
            <a:endParaRPr sz="1700">
              <a:solidFill>
                <a:schemeClr val="dk1"/>
              </a:solidFill>
              <a:latin typeface="Tahoma"/>
              <a:ea typeface="Tahoma"/>
              <a:cs typeface="Tahoma"/>
              <a:sym typeface="Tahoma"/>
            </a:endParaRPr>
          </a:p>
          <a:p>
            <a:pPr marL="205740" marR="0" lvl="0" indent="0" algn="l" rtl="0">
              <a:lnSpc>
                <a:spcPct val="100000"/>
              </a:lnSpc>
              <a:spcBef>
                <a:spcPts val="1310"/>
              </a:spcBef>
              <a:spcAft>
                <a:spcPts val="0"/>
              </a:spcAft>
              <a:buNone/>
            </a:pPr>
            <a:r>
              <a:rPr lang="en" sz="1400" b="1">
                <a:solidFill>
                  <a:srgbClr val="124F5C"/>
                </a:solidFill>
                <a:latin typeface="Tahoma"/>
                <a:ea typeface="Tahoma"/>
                <a:cs typeface="Tahoma"/>
                <a:sym typeface="Tahoma"/>
              </a:rPr>
              <a:t>The dataset doesn't have any feature with Null Values!!!</a:t>
            </a:r>
            <a:endParaRPr sz="1400">
              <a:solidFill>
                <a:schemeClr val="dk1"/>
              </a:solidFill>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7"/>
          <p:cNvSpPr txBox="1"/>
          <p:nvPr/>
        </p:nvSpPr>
        <p:spPr>
          <a:xfrm>
            <a:off x="2895600" y="470725"/>
            <a:ext cx="5300650" cy="6270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 sz="3600" b="1">
                <a:solidFill>
                  <a:srgbClr val="CC0000"/>
                </a:solidFill>
                <a:latin typeface="Tahoma"/>
                <a:ea typeface="Tahoma"/>
                <a:cs typeface="Tahoma"/>
                <a:sym typeface="Tahoma"/>
              </a:rPr>
              <a:t>PRE-PROCESSING</a:t>
            </a:r>
            <a:endParaRPr/>
          </a:p>
        </p:txBody>
      </p:sp>
      <p:sp>
        <p:nvSpPr>
          <p:cNvPr id="135" name="Google Shape;135;p7"/>
          <p:cNvSpPr txBox="1"/>
          <p:nvPr/>
        </p:nvSpPr>
        <p:spPr>
          <a:xfrm>
            <a:off x="5538305" y="1657350"/>
            <a:ext cx="2526300" cy="2783400"/>
          </a:xfrm>
          <a:prstGeom prst="rect">
            <a:avLst/>
          </a:prstGeom>
          <a:noFill/>
          <a:ln>
            <a:noFill/>
          </a:ln>
        </p:spPr>
        <p:txBody>
          <a:bodyPr spcFirstLastPara="1" wrap="square" lIns="91425" tIns="91425" rIns="91425" bIns="91425" anchor="ctr" anchorCtr="0">
            <a:noAutofit/>
          </a:bodyPr>
          <a:lstStyle/>
          <a:p>
            <a:pPr marL="457200" marR="0" lvl="0" indent="-342900" algn="just" rtl="0">
              <a:lnSpc>
                <a:spcPct val="150000"/>
              </a:lnSpc>
              <a:spcBef>
                <a:spcPts val="0"/>
              </a:spcBef>
              <a:spcAft>
                <a:spcPts val="0"/>
              </a:spcAft>
              <a:buClr>
                <a:srgbClr val="124F5C"/>
              </a:buClr>
              <a:buSzPts val="1800"/>
              <a:buFont typeface="Tahoma"/>
              <a:buAutoNum type="arabicPeriod"/>
            </a:pPr>
            <a:r>
              <a:rPr lang="en" sz="1400" b="1">
                <a:solidFill>
                  <a:srgbClr val="124F5C"/>
                </a:solidFill>
                <a:latin typeface="Tahoma"/>
                <a:ea typeface="Tahoma"/>
                <a:cs typeface="Tahoma"/>
                <a:sym typeface="Tahoma"/>
              </a:rPr>
              <a:t>Data Collection</a:t>
            </a:r>
            <a:endParaRPr/>
          </a:p>
          <a:p>
            <a:pPr marL="457200" marR="0" lvl="0" indent="-342900" algn="just" rtl="0">
              <a:lnSpc>
                <a:spcPct val="150000"/>
              </a:lnSpc>
              <a:spcBef>
                <a:spcPts val="0"/>
              </a:spcBef>
              <a:spcAft>
                <a:spcPts val="0"/>
              </a:spcAft>
              <a:buClr>
                <a:srgbClr val="124F5C"/>
              </a:buClr>
              <a:buSzPts val="1800"/>
              <a:buFont typeface="Tahoma"/>
              <a:buAutoNum type="arabicPeriod"/>
            </a:pPr>
            <a:r>
              <a:rPr lang="en" sz="1400" b="1">
                <a:solidFill>
                  <a:srgbClr val="124F5C"/>
                </a:solidFill>
                <a:latin typeface="Tahoma"/>
                <a:ea typeface="Tahoma"/>
                <a:cs typeface="Tahoma"/>
                <a:sym typeface="Tahoma"/>
              </a:rPr>
              <a:t>Data Cleansing</a:t>
            </a:r>
            <a:endParaRPr/>
          </a:p>
          <a:p>
            <a:pPr marL="457200" marR="0" lvl="0" indent="-342900" algn="just" rtl="0">
              <a:lnSpc>
                <a:spcPct val="150000"/>
              </a:lnSpc>
              <a:spcBef>
                <a:spcPts val="0"/>
              </a:spcBef>
              <a:spcAft>
                <a:spcPts val="0"/>
              </a:spcAft>
              <a:buClr>
                <a:srgbClr val="124F5C"/>
              </a:buClr>
              <a:buSzPts val="1800"/>
              <a:buFont typeface="Tahoma"/>
              <a:buAutoNum type="arabicPeriod"/>
            </a:pPr>
            <a:r>
              <a:rPr lang="en" sz="1400" b="1">
                <a:solidFill>
                  <a:srgbClr val="124F5C"/>
                </a:solidFill>
                <a:latin typeface="Tahoma"/>
                <a:ea typeface="Tahoma"/>
                <a:cs typeface="Tahoma"/>
                <a:sym typeface="Tahoma"/>
              </a:rPr>
              <a:t>Feature Engineering</a:t>
            </a:r>
            <a:endParaRPr/>
          </a:p>
          <a:p>
            <a:pPr marL="457200" marR="0" lvl="0" indent="-342900" algn="just" rtl="0">
              <a:lnSpc>
                <a:spcPct val="150000"/>
              </a:lnSpc>
              <a:spcBef>
                <a:spcPts val="0"/>
              </a:spcBef>
              <a:spcAft>
                <a:spcPts val="0"/>
              </a:spcAft>
              <a:buClr>
                <a:srgbClr val="124F5C"/>
              </a:buClr>
              <a:buSzPts val="1800"/>
              <a:buFont typeface="Tahoma"/>
              <a:buAutoNum type="arabicPeriod"/>
            </a:pPr>
            <a:r>
              <a:rPr lang="en" sz="1400" b="1">
                <a:solidFill>
                  <a:srgbClr val="124F5C"/>
                </a:solidFill>
                <a:latin typeface="Tahoma"/>
                <a:ea typeface="Tahoma"/>
                <a:cs typeface="Tahoma"/>
                <a:sym typeface="Tahoma"/>
              </a:rPr>
              <a:t>Feature Encoding</a:t>
            </a:r>
            <a:endParaRPr/>
          </a:p>
          <a:p>
            <a:pPr marL="0" marR="0" lvl="0" indent="0" algn="just" rtl="0">
              <a:lnSpc>
                <a:spcPct val="150000"/>
              </a:lnSpc>
              <a:spcBef>
                <a:spcPts val="0"/>
              </a:spcBef>
              <a:spcAft>
                <a:spcPts val="0"/>
              </a:spcAft>
              <a:buNone/>
            </a:pPr>
            <a:endParaRPr sz="1800">
              <a:solidFill>
                <a:srgbClr val="000000"/>
              </a:solidFill>
              <a:latin typeface="Frank Ruhl Libre"/>
              <a:ea typeface="Frank Ruhl Libre"/>
              <a:cs typeface="Frank Ruhl Libre"/>
              <a:sym typeface="Frank Ruhl Libre"/>
            </a:endParaRPr>
          </a:p>
          <a:p>
            <a:pPr marL="0" marR="0" lvl="0" indent="0" algn="just" rtl="0">
              <a:lnSpc>
                <a:spcPct val="150000"/>
              </a:lnSpc>
              <a:spcBef>
                <a:spcPts val="0"/>
              </a:spcBef>
              <a:spcAft>
                <a:spcPts val="0"/>
              </a:spcAft>
              <a:buNone/>
            </a:pPr>
            <a:endParaRPr sz="1800">
              <a:solidFill>
                <a:srgbClr val="000000"/>
              </a:solidFill>
              <a:latin typeface="Frank Ruhl Libre"/>
              <a:ea typeface="Frank Ruhl Libre"/>
              <a:cs typeface="Frank Ruhl Libre"/>
              <a:sym typeface="Frank Ruhl Libre"/>
            </a:endParaRPr>
          </a:p>
        </p:txBody>
      </p:sp>
      <p:pic>
        <p:nvPicPr>
          <p:cNvPr id="136" name="Google Shape;136;p7"/>
          <p:cNvPicPr preferRelativeResize="0"/>
          <p:nvPr/>
        </p:nvPicPr>
        <p:blipFill rotWithShape="1">
          <a:blip r:embed="rId3">
            <a:alphaModFix/>
          </a:blip>
          <a:srcRect/>
          <a:stretch/>
        </p:blipFill>
        <p:spPr>
          <a:xfrm>
            <a:off x="656115" y="949472"/>
            <a:ext cx="3854175" cy="372330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8"/>
          <p:cNvSpPr txBox="1">
            <a:spLocks noGrp="1"/>
          </p:cNvSpPr>
          <p:nvPr>
            <p:ph type="title"/>
          </p:nvPr>
        </p:nvSpPr>
        <p:spPr>
          <a:xfrm>
            <a:off x="1479041" y="2343404"/>
            <a:ext cx="6187440"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 sz="3600"/>
              <a:t>Exploratory Data Analysis</a:t>
            </a:r>
            <a:endParaRPr sz="3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9"/>
          <p:cNvPicPr preferRelativeResize="0"/>
          <p:nvPr/>
        </p:nvPicPr>
        <p:blipFill rotWithShape="1">
          <a:blip r:embed="rId3">
            <a:alphaModFix/>
          </a:blip>
          <a:srcRect/>
          <a:stretch/>
        </p:blipFill>
        <p:spPr>
          <a:xfrm>
            <a:off x="3276600" y="604234"/>
            <a:ext cx="3939639" cy="2803725"/>
          </a:xfrm>
          <a:prstGeom prst="rect">
            <a:avLst/>
          </a:prstGeom>
          <a:noFill/>
          <a:ln>
            <a:noFill/>
          </a:ln>
        </p:spPr>
      </p:pic>
      <p:sp>
        <p:nvSpPr>
          <p:cNvPr id="147" name="Google Shape;147;p9"/>
          <p:cNvSpPr txBox="1"/>
          <p:nvPr/>
        </p:nvSpPr>
        <p:spPr>
          <a:xfrm>
            <a:off x="381000" y="3280467"/>
            <a:ext cx="5372700" cy="1154132"/>
          </a:xfrm>
          <a:prstGeom prst="rect">
            <a:avLst/>
          </a:prstGeom>
          <a:noFill/>
          <a:ln>
            <a:noFill/>
          </a:ln>
        </p:spPr>
        <p:txBody>
          <a:bodyPr spcFirstLastPara="1" wrap="square" lIns="91425" tIns="91425" rIns="91425" bIns="91425" anchor="t" anchorCtr="0">
            <a:spAutoFit/>
          </a:bodyPr>
          <a:lstStyle/>
          <a:p>
            <a:pPr marL="457200" marR="0" lvl="0" indent="-298450" algn="l" rtl="0">
              <a:lnSpc>
                <a:spcPct val="150000"/>
              </a:lnSpc>
              <a:spcBef>
                <a:spcPts val="0"/>
              </a:spcBef>
              <a:spcAft>
                <a:spcPts val="0"/>
              </a:spcAft>
              <a:buClr>
                <a:srgbClr val="124F5C"/>
              </a:buClr>
              <a:buSzPts val="1100"/>
              <a:buFont typeface="Montserrat"/>
              <a:buChar char="●"/>
            </a:pPr>
            <a:r>
              <a:rPr lang="en" sz="1400" b="1">
                <a:solidFill>
                  <a:srgbClr val="124F5C"/>
                </a:solidFill>
                <a:latin typeface="Tahoma"/>
                <a:ea typeface="Tahoma"/>
                <a:cs typeface="Tahoma"/>
                <a:sym typeface="Tahoma"/>
              </a:rPr>
              <a:t>Customers who responds = 46710 (12.26%)</a:t>
            </a:r>
            <a:endParaRPr sz="1400" b="1">
              <a:solidFill>
                <a:srgbClr val="124F5C"/>
              </a:solidFill>
              <a:latin typeface="Tahoma"/>
              <a:ea typeface="Tahoma"/>
              <a:cs typeface="Tahoma"/>
              <a:sym typeface="Tahoma"/>
            </a:endParaRPr>
          </a:p>
          <a:p>
            <a:pPr marL="457200" marR="0" lvl="0" indent="-298450" algn="l" rtl="0">
              <a:lnSpc>
                <a:spcPct val="150000"/>
              </a:lnSpc>
              <a:spcBef>
                <a:spcPts val="0"/>
              </a:spcBef>
              <a:spcAft>
                <a:spcPts val="0"/>
              </a:spcAft>
              <a:buClr>
                <a:srgbClr val="124F5C"/>
              </a:buClr>
              <a:buSzPts val="1100"/>
              <a:buFont typeface="Montserrat"/>
              <a:buChar char="●"/>
            </a:pPr>
            <a:r>
              <a:rPr lang="en" sz="1400" b="1">
                <a:solidFill>
                  <a:srgbClr val="124F5C"/>
                </a:solidFill>
                <a:latin typeface="Tahoma"/>
                <a:ea typeface="Tahoma"/>
                <a:cs typeface="Tahoma"/>
                <a:sym typeface="Tahoma"/>
              </a:rPr>
              <a:t>Customers who aren’t responds = 334339 (87.74%)</a:t>
            </a:r>
            <a:endParaRPr sz="1400" b="1">
              <a:solidFill>
                <a:srgbClr val="124F5C"/>
              </a:solidFill>
              <a:latin typeface="Tahoma"/>
              <a:ea typeface="Tahoma"/>
              <a:cs typeface="Tahoma"/>
              <a:sym typeface="Tahoma"/>
            </a:endParaRPr>
          </a:p>
        </p:txBody>
      </p:sp>
      <p:sp>
        <p:nvSpPr>
          <p:cNvPr id="148" name="Google Shape;148;p9"/>
          <p:cNvSpPr/>
          <p:nvPr/>
        </p:nvSpPr>
        <p:spPr>
          <a:xfrm>
            <a:off x="533400" y="285750"/>
            <a:ext cx="7848600" cy="46974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9"/>
          <p:cNvSpPr txBox="1"/>
          <p:nvPr/>
        </p:nvSpPr>
        <p:spPr>
          <a:xfrm>
            <a:off x="381000" y="285750"/>
            <a:ext cx="3581400" cy="491225"/>
          </a:xfrm>
          <a:prstGeom prst="rect">
            <a:avLst/>
          </a:prstGeom>
          <a:noFill/>
          <a:ln>
            <a:noFill/>
          </a:ln>
        </p:spPr>
        <p:txBody>
          <a:bodyPr spcFirstLastPara="1" wrap="square" lIns="91425" tIns="45700" rIns="91425" bIns="45700" anchor="t" anchorCtr="0">
            <a:spAutoFit/>
          </a:bodyPr>
          <a:lstStyle/>
          <a:p>
            <a:pPr marL="158750" marR="0" lvl="0" indent="0" algn="l" rtl="0">
              <a:lnSpc>
                <a:spcPct val="150000"/>
              </a:lnSpc>
              <a:spcBef>
                <a:spcPts val="0"/>
              </a:spcBef>
              <a:spcAft>
                <a:spcPts val="0"/>
              </a:spcAft>
              <a:buNone/>
            </a:pPr>
            <a:r>
              <a:rPr lang="en" sz="2000" b="1">
                <a:solidFill>
                  <a:srgbClr val="CC0000"/>
                </a:solidFill>
                <a:latin typeface="Tahoma"/>
                <a:ea typeface="Tahoma"/>
                <a:cs typeface="Tahoma"/>
                <a:sym typeface="Tahoma"/>
              </a:rPr>
              <a:t>Target Variable :</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1220</Words>
  <Application>Microsoft Office PowerPoint</Application>
  <PresentationFormat>On-screen Show (16:9)</PresentationFormat>
  <Paragraphs>182</Paragraphs>
  <Slides>29</Slides>
  <Notes>29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Roboto</vt:lpstr>
      <vt:lpstr>Verdana</vt:lpstr>
      <vt:lpstr>Arial</vt:lpstr>
      <vt:lpstr>Tahoma</vt:lpstr>
      <vt:lpstr>Calibri</vt:lpstr>
      <vt:lpstr>Montserrat</vt:lpstr>
      <vt:lpstr>Times New Roman</vt:lpstr>
      <vt:lpstr>Frank Ruhl Libre</vt:lpstr>
      <vt:lpstr>Helvetica Neue</vt:lpstr>
      <vt:lpstr>Fira Sans Extra Condensed</vt:lpstr>
      <vt:lpstr>Office Theme</vt:lpstr>
      <vt:lpstr>Capstone Project – 3  Health Insurance Cross Sell  Prediction</vt:lpstr>
      <vt:lpstr>Data Methodology :</vt:lpstr>
      <vt:lpstr>Problem Statement :</vt:lpstr>
      <vt:lpstr>Key Level Highlight :</vt:lpstr>
      <vt:lpstr>PowerPoint Presentation</vt:lpstr>
      <vt:lpstr>Data Cleaning:</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Most of the customers have vehicles that are 1-2 years old.</vt:lpstr>
      <vt:lpstr>PowerPoint Presentation</vt:lpstr>
      <vt:lpstr>PowerPoint Presentation</vt:lpstr>
      <vt:lpstr>PowerPoint Presentation</vt:lpstr>
      <vt:lpstr>PowerPoint Presentation</vt:lpstr>
      <vt:lpstr>Feature Engineering :</vt:lpstr>
      <vt:lpstr>Feature Engineering :</vt:lpstr>
      <vt:lpstr>Feature Engineering :</vt:lpstr>
      <vt:lpstr>Machine Learning</vt:lpstr>
      <vt:lpstr>ML Models Used :</vt:lpstr>
      <vt:lpstr>Results obtained after Training the Dataset :</vt:lpstr>
      <vt:lpstr>Feature Importance: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3  Health Insurance Cross Sell  Prediction</dc:title>
  <dc:creator>SHAIKH</dc:creator>
  <cp:lastModifiedBy>Debashish Das</cp:lastModifiedBy>
  <cp:revision>3</cp:revision>
  <dcterms:created xsi:type="dcterms:W3CDTF">2022-07-29T10:29:42Z</dcterms:created>
  <dcterms:modified xsi:type="dcterms:W3CDTF">2022-08-04T14:34:55Z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2021-12-09T00:00:00Z</vt:filetime>
  </property>
  <property fmtid="{D5CDD505-2E9C-101B-9397-08002B2CF9AE}" pid="3" name="Creator">
    <vt:lpwstr>Microsoft® PowerPoint® 2010</vt:lpwstr>
  </property>
  <property fmtid="{D5CDD505-2E9C-101B-9397-08002B2CF9AE}" pid="4" name="LastSaved">
    <vt:filetime>2022-07-29T00:00:00Z</vt:filetime>
  </property>
</Properties>
</file>