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8" r:id="rId3"/>
    <p:sldId id="284" r:id="rId4"/>
    <p:sldId id="261" r:id="rId5"/>
    <p:sldId id="259" r:id="rId6"/>
    <p:sldId id="271" r:id="rId7"/>
    <p:sldId id="272" r:id="rId8"/>
    <p:sldId id="274" r:id="rId9"/>
    <p:sldId id="275" r:id="rId10"/>
    <p:sldId id="281" r:id="rId11"/>
    <p:sldId id="265" r:id="rId12"/>
    <p:sldId id="280" r:id="rId13"/>
    <p:sldId id="278" r:id="rId14"/>
    <p:sldId id="279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06" autoAdjust="0"/>
  </p:normalViewPr>
  <p:slideViewPr>
    <p:cSldViewPr snapToGrid="0" snapToObjects="1">
      <p:cViewPr varScale="1">
        <p:scale>
          <a:sx n="80" d="100"/>
          <a:sy n="80" d="100"/>
        </p:scale>
        <p:origin x="-1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D97B3-E875-2741-AE85-B7863314E1C4}" type="doc">
      <dgm:prSet loTypeId="urn:microsoft.com/office/officeart/2005/8/layout/radial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CD769-9AE3-514F-AEFE-DC9BF6B7C29B}">
      <dgm:prSet phldrT="[Text]" custT="1"/>
      <dgm:spPr/>
      <dgm:t>
        <a:bodyPr/>
        <a:lstStyle/>
        <a:p>
          <a:r>
            <a:rPr lang="en-US" sz="4000" dirty="0" smtClean="0"/>
            <a:t>Data set of imposed sanctions</a:t>
          </a:r>
        </a:p>
        <a:p>
          <a:r>
            <a:rPr lang="en-US" sz="2400" dirty="0" smtClean="0"/>
            <a:t>N = 917</a:t>
          </a:r>
        </a:p>
        <a:p>
          <a:r>
            <a:rPr lang="en-US" sz="2400" dirty="0" smtClean="0"/>
            <a:t>(N = 801 after deleting NA)</a:t>
          </a:r>
          <a:endParaRPr lang="en-US" sz="2400" dirty="0"/>
        </a:p>
      </dgm:t>
    </dgm:pt>
    <dgm:pt modelId="{6C771923-0AD9-9F40-9106-5E94B30E9C41}" type="parTrans" cxnId="{F1AA794E-6F53-8848-B806-4042F26EA052}">
      <dgm:prSet/>
      <dgm:spPr/>
      <dgm:t>
        <a:bodyPr/>
        <a:lstStyle/>
        <a:p>
          <a:endParaRPr lang="en-US"/>
        </a:p>
      </dgm:t>
    </dgm:pt>
    <dgm:pt modelId="{A0FC234D-9AA9-5F46-81EC-4D04630DE863}" type="sibTrans" cxnId="{F1AA794E-6F53-8848-B806-4042F26EA052}">
      <dgm:prSet/>
      <dgm:spPr/>
      <dgm:t>
        <a:bodyPr/>
        <a:lstStyle/>
        <a:p>
          <a:endParaRPr lang="en-US"/>
        </a:p>
      </dgm:t>
    </dgm:pt>
    <dgm:pt modelId="{A840AE40-52DF-CB4B-9337-2F4AB6D06AE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Threat and Imposition of Sanctions (TIES) Dataset</a:t>
          </a:r>
          <a:endParaRPr lang="en-US" dirty="0">
            <a:solidFill>
              <a:schemeClr val="bg1"/>
            </a:solidFill>
          </a:endParaRPr>
        </a:p>
      </dgm:t>
    </dgm:pt>
    <dgm:pt modelId="{FBE9887C-4E44-5041-9E19-A730758D7167}" type="parTrans" cxnId="{6C021349-7A89-7343-BF55-17D946B4A205}">
      <dgm:prSet/>
      <dgm:spPr/>
      <dgm:t>
        <a:bodyPr/>
        <a:lstStyle/>
        <a:p>
          <a:endParaRPr lang="en-US"/>
        </a:p>
      </dgm:t>
    </dgm:pt>
    <dgm:pt modelId="{2A4C5B28-EC04-4643-9F4B-0E3FA6DABC52}" type="sibTrans" cxnId="{6C021349-7A89-7343-BF55-17D946B4A205}">
      <dgm:prSet/>
      <dgm:spPr/>
      <dgm:t>
        <a:bodyPr/>
        <a:lstStyle/>
        <a:p>
          <a:endParaRPr lang="en-US"/>
        </a:p>
      </dgm:t>
    </dgm:pt>
    <dgm:pt modelId="{33529605-19D0-8947-BED6-DD978919413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Militarized Interstate Dispute (MID) Dataset</a:t>
          </a:r>
          <a:endParaRPr lang="en-US" dirty="0">
            <a:solidFill>
              <a:schemeClr val="bg1"/>
            </a:solidFill>
          </a:endParaRPr>
        </a:p>
      </dgm:t>
    </dgm:pt>
    <dgm:pt modelId="{8F73AC0A-376A-9E48-A330-D31CAE37CB71}" type="parTrans" cxnId="{50961581-3F1C-3E46-BE88-7351811D53B5}">
      <dgm:prSet/>
      <dgm:spPr/>
      <dgm:t>
        <a:bodyPr/>
        <a:lstStyle/>
        <a:p>
          <a:endParaRPr lang="en-US"/>
        </a:p>
      </dgm:t>
    </dgm:pt>
    <dgm:pt modelId="{BBA41AF9-4E97-9946-88DA-6AF6D385BE6C}" type="sibTrans" cxnId="{50961581-3F1C-3E46-BE88-7351811D53B5}">
      <dgm:prSet/>
      <dgm:spPr/>
      <dgm:t>
        <a:bodyPr/>
        <a:lstStyle/>
        <a:p>
          <a:endParaRPr lang="en-US"/>
        </a:p>
      </dgm:t>
    </dgm:pt>
    <dgm:pt modelId="{5032317E-96EC-A144-A4D6-CEB9C6E948B6}" type="pres">
      <dgm:prSet presAssocID="{85DD97B3-E875-2741-AE85-B7863314E1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E67CCB-392A-EA44-91FD-AD82A8409C26}" type="pres">
      <dgm:prSet presAssocID="{5AACD769-9AE3-514F-AEFE-DC9BF6B7C29B}" presName="centerShape" presStyleLbl="node0" presStyleIdx="0" presStyleCnt="1" custScaleX="206282" custLinFactNeighborX="0" custLinFactNeighborY="5869"/>
      <dgm:spPr/>
      <dgm:t>
        <a:bodyPr/>
        <a:lstStyle/>
        <a:p>
          <a:endParaRPr lang="en-US"/>
        </a:p>
      </dgm:t>
    </dgm:pt>
    <dgm:pt modelId="{DF2FD4F8-006B-3D4B-A21F-05CD743AD282}" type="pres">
      <dgm:prSet presAssocID="{FBE9887C-4E44-5041-9E19-A730758D7167}" presName="parTrans" presStyleLbl="bgSibTrans2D1" presStyleIdx="0" presStyleCnt="2" custLinFactNeighborX="-34320" custLinFactNeighborY="79558"/>
      <dgm:spPr/>
    </dgm:pt>
    <dgm:pt modelId="{680A5AF3-780A-0D47-A96F-678F8F66241A}" type="pres">
      <dgm:prSet presAssocID="{A840AE40-52DF-CB4B-9337-2F4AB6D06AE0}" presName="node" presStyleLbl="node1" presStyleIdx="0" presStyleCnt="2" custScaleX="136376" custRadScaleRad="87645" custRadScaleInc="7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4269D-AFF5-FF41-8775-CDC1B89CC8F9}" type="pres">
      <dgm:prSet presAssocID="{8F73AC0A-376A-9E48-A330-D31CAE37CB71}" presName="parTrans" presStyleLbl="bgSibTrans2D1" presStyleIdx="1" presStyleCnt="2" custLinFactNeighborX="29916" custLinFactNeighborY="75138"/>
      <dgm:spPr/>
    </dgm:pt>
    <dgm:pt modelId="{C08FF35F-175A-2E4F-BE17-0B0A1C84DD7A}" type="pres">
      <dgm:prSet presAssocID="{33529605-19D0-8947-BED6-DD978919413F}" presName="node" presStyleLbl="node1" presStyleIdx="1" presStyleCnt="2" custScaleX="136971" custRadScaleRad="89871" custRadScaleInc="-5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3C9A9-ADC2-D344-99F2-444B768AA33C}" type="presOf" srcId="{8F73AC0A-376A-9E48-A330-D31CAE37CB71}" destId="{FA34269D-AFF5-FF41-8775-CDC1B89CC8F9}" srcOrd="0" destOrd="0" presId="urn:microsoft.com/office/officeart/2005/8/layout/radial4"/>
    <dgm:cxn modelId="{50961581-3F1C-3E46-BE88-7351811D53B5}" srcId="{5AACD769-9AE3-514F-AEFE-DC9BF6B7C29B}" destId="{33529605-19D0-8947-BED6-DD978919413F}" srcOrd="1" destOrd="0" parTransId="{8F73AC0A-376A-9E48-A330-D31CAE37CB71}" sibTransId="{BBA41AF9-4E97-9946-88DA-6AF6D385BE6C}"/>
    <dgm:cxn modelId="{412DA184-3BE0-4B43-9E54-FC8BC99DC847}" type="presOf" srcId="{85DD97B3-E875-2741-AE85-B7863314E1C4}" destId="{5032317E-96EC-A144-A4D6-CEB9C6E948B6}" srcOrd="0" destOrd="0" presId="urn:microsoft.com/office/officeart/2005/8/layout/radial4"/>
    <dgm:cxn modelId="{6C021349-7A89-7343-BF55-17D946B4A205}" srcId="{5AACD769-9AE3-514F-AEFE-DC9BF6B7C29B}" destId="{A840AE40-52DF-CB4B-9337-2F4AB6D06AE0}" srcOrd="0" destOrd="0" parTransId="{FBE9887C-4E44-5041-9E19-A730758D7167}" sibTransId="{2A4C5B28-EC04-4643-9F4B-0E3FA6DABC52}"/>
    <dgm:cxn modelId="{DD871357-0948-1944-8C14-508FE2B3C794}" type="presOf" srcId="{5AACD769-9AE3-514F-AEFE-DC9BF6B7C29B}" destId="{0AE67CCB-392A-EA44-91FD-AD82A8409C26}" srcOrd="0" destOrd="0" presId="urn:microsoft.com/office/officeart/2005/8/layout/radial4"/>
    <dgm:cxn modelId="{2035B0B2-C955-CF41-B648-0315B95E3C93}" type="presOf" srcId="{FBE9887C-4E44-5041-9E19-A730758D7167}" destId="{DF2FD4F8-006B-3D4B-A21F-05CD743AD282}" srcOrd="0" destOrd="0" presId="urn:microsoft.com/office/officeart/2005/8/layout/radial4"/>
    <dgm:cxn modelId="{F1AA794E-6F53-8848-B806-4042F26EA052}" srcId="{85DD97B3-E875-2741-AE85-B7863314E1C4}" destId="{5AACD769-9AE3-514F-AEFE-DC9BF6B7C29B}" srcOrd="0" destOrd="0" parTransId="{6C771923-0AD9-9F40-9106-5E94B30E9C41}" sibTransId="{A0FC234D-9AA9-5F46-81EC-4D04630DE863}"/>
    <dgm:cxn modelId="{AB759940-8B64-FD42-859C-85CA8497A77C}" type="presOf" srcId="{33529605-19D0-8947-BED6-DD978919413F}" destId="{C08FF35F-175A-2E4F-BE17-0B0A1C84DD7A}" srcOrd="0" destOrd="0" presId="urn:microsoft.com/office/officeart/2005/8/layout/radial4"/>
    <dgm:cxn modelId="{FDAFC09D-2BBC-F445-A615-AAD5F464B572}" type="presOf" srcId="{A840AE40-52DF-CB4B-9337-2F4AB6D06AE0}" destId="{680A5AF3-780A-0D47-A96F-678F8F66241A}" srcOrd="0" destOrd="0" presId="urn:microsoft.com/office/officeart/2005/8/layout/radial4"/>
    <dgm:cxn modelId="{82E8D890-459E-BF46-AE00-B4E85089DDC6}" type="presParOf" srcId="{5032317E-96EC-A144-A4D6-CEB9C6E948B6}" destId="{0AE67CCB-392A-EA44-91FD-AD82A8409C26}" srcOrd="0" destOrd="0" presId="urn:microsoft.com/office/officeart/2005/8/layout/radial4"/>
    <dgm:cxn modelId="{4C4751FF-A210-D24D-8260-BD4D60B6FC6F}" type="presParOf" srcId="{5032317E-96EC-A144-A4D6-CEB9C6E948B6}" destId="{DF2FD4F8-006B-3D4B-A21F-05CD743AD282}" srcOrd="1" destOrd="0" presId="urn:microsoft.com/office/officeart/2005/8/layout/radial4"/>
    <dgm:cxn modelId="{5491CFB6-3922-E844-BA04-83CB751920C2}" type="presParOf" srcId="{5032317E-96EC-A144-A4D6-CEB9C6E948B6}" destId="{680A5AF3-780A-0D47-A96F-678F8F66241A}" srcOrd="2" destOrd="0" presId="urn:microsoft.com/office/officeart/2005/8/layout/radial4"/>
    <dgm:cxn modelId="{673A3D9F-6E6D-604A-B8DB-C88350FE2BCE}" type="presParOf" srcId="{5032317E-96EC-A144-A4D6-CEB9C6E948B6}" destId="{FA34269D-AFF5-FF41-8775-CDC1B89CC8F9}" srcOrd="3" destOrd="0" presId="urn:microsoft.com/office/officeart/2005/8/layout/radial4"/>
    <dgm:cxn modelId="{014503A6-E340-CE40-88E6-7CDF6B70F692}" type="presParOf" srcId="{5032317E-96EC-A144-A4D6-CEB9C6E948B6}" destId="{C08FF35F-175A-2E4F-BE17-0B0A1C84DD7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67CCB-392A-EA44-91FD-AD82A8409C26}">
      <dsp:nvSpPr>
        <dsp:cNvPr id="0" name=""/>
        <dsp:cNvSpPr/>
      </dsp:nvSpPr>
      <dsp:spPr>
        <a:xfrm>
          <a:off x="1522703" y="2682804"/>
          <a:ext cx="5697193" cy="2761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set of imposed sanctions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 = 917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(N = 801 after deleting NA)</a:t>
          </a:r>
          <a:endParaRPr lang="en-US" sz="2400" kern="1200" dirty="0"/>
        </a:p>
      </dsp:txBody>
      <dsp:txXfrm>
        <a:off x="2357038" y="3087267"/>
        <a:ext cx="4028523" cy="1952920"/>
      </dsp:txXfrm>
    </dsp:sp>
    <dsp:sp modelId="{DF2FD4F8-006B-3D4B-A21F-05CD743AD282}">
      <dsp:nvSpPr>
        <dsp:cNvPr id="0" name=""/>
        <dsp:cNvSpPr/>
      </dsp:nvSpPr>
      <dsp:spPr>
        <a:xfrm rot="13612637">
          <a:off x="1051036" y="2326209"/>
          <a:ext cx="1749454" cy="78712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0A5AF3-780A-0D47-A96F-678F8F66241A}">
      <dsp:nvSpPr>
        <dsp:cNvPr id="0" name=""/>
        <dsp:cNvSpPr/>
      </dsp:nvSpPr>
      <dsp:spPr>
        <a:xfrm>
          <a:off x="139158" y="405593"/>
          <a:ext cx="3578171" cy="2099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Threat and Imposition of Sanctions (TIES) Dataset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200636" y="467071"/>
        <a:ext cx="3455215" cy="1976047"/>
      </dsp:txXfrm>
    </dsp:sp>
    <dsp:sp modelId="{FA34269D-AFF5-FF41-8775-CDC1B89CC8F9}">
      <dsp:nvSpPr>
        <dsp:cNvPr id="0" name=""/>
        <dsp:cNvSpPr/>
      </dsp:nvSpPr>
      <dsp:spPr>
        <a:xfrm rot="18905609">
          <a:off x="5964013" y="2317137"/>
          <a:ext cx="1783014" cy="78712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FF35F-175A-2E4F-BE17-0B0A1C84DD7A}">
      <dsp:nvSpPr>
        <dsp:cNvPr id="0" name=""/>
        <dsp:cNvSpPr/>
      </dsp:nvSpPr>
      <dsp:spPr>
        <a:xfrm>
          <a:off x="5156641" y="440405"/>
          <a:ext cx="3593782" cy="2099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Militarized Interstate Dispute (MID) Dataset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5218119" y="501883"/>
        <a:ext cx="3470826" cy="1976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0C4ED-3C13-EF4A-99B6-234EDC6490F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41A7F-7F58-AE49-A94B-6F8869FB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interested in which factors make the use of </a:t>
            </a:r>
            <a:r>
              <a:rPr lang="en-US" dirty="0" err="1" smtClean="0"/>
              <a:t>miltiary</a:t>
            </a:r>
            <a:r>
              <a:rPr lang="en-US" dirty="0" smtClean="0"/>
              <a:t> force after</a:t>
            </a:r>
            <a:r>
              <a:rPr lang="en-US" baseline="0" dirty="0" smtClean="0"/>
              <a:t> a sanction has been implemented more likely?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Merging was quite complicated.</a:t>
            </a:r>
          </a:p>
          <a:p>
            <a:r>
              <a:rPr lang="en-US" dirty="0" smtClean="0"/>
              <a:t>Merged</a:t>
            </a:r>
            <a:r>
              <a:rPr lang="en-US" baseline="0" dirty="0" smtClean="0"/>
              <a:t> on basis of state pairs and overlap in the time of the sanction and the dispute.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Won’t go into details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</a:t>
            </a:r>
            <a:r>
              <a:rPr lang="en-US" baseline="0" dirty="0" smtClean="0"/>
              <a:t> the relative change of the measures for different numbers of predictors to assess the most appropriate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linear model</a:t>
            </a:r>
            <a:r>
              <a:rPr lang="en-US" baseline="0" dirty="0" smtClean="0"/>
              <a:t> has the lowest MSE.</a:t>
            </a:r>
          </a:p>
          <a:p>
            <a:r>
              <a:rPr lang="en-US" baseline="0" dirty="0" smtClean="0"/>
              <a:t>All other model MSEs, with the exception of QDA are very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</a:t>
            </a:r>
            <a:r>
              <a:rPr lang="en-US" baseline="0" dirty="0" smtClean="0"/>
              <a:t> to the tree model (which has a very similar MSE to the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model), Target Cost is the most powerful predictor.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Neither of the lines in the graph describes the DV particularly well!!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baseline="0" dirty="0" smtClean="0"/>
              <a:t> clustering in JMP.</a:t>
            </a:r>
          </a:p>
          <a:p>
            <a:r>
              <a:rPr lang="en-US" baseline="0" dirty="0" smtClean="0"/>
              <a:t>Results of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model: In comparison with the very shortest cluster (red), only the medium length clusters (green, blue) are found to statistically significantly increase the probability of the onset of a militarized interstate dispute.</a:t>
            </a:r>
          </a:p>
          <a:p>
            <a:r>
              <a:rPr lang="en-US" baseline="0" dirty="0" smtClean="0"/>
              <a:t>All other variables remain virtually 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r>
              <a:rPr lang="en-US" baseline="0" dirty="0" smtClean="0"/>
              <a:t> behind the target cost variable: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target costs imply a higher gravity of the issue of contention.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sender state is willing to impose high-cost sanctions on the target, the sender might also be more willing to resort to the use of force.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1A7F-7F58-AE49-A94B-6F8869FBAF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9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6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Economic Sanctions </a:t>
            </a: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Militarized Interstate </a:t>
            </a:r>
            <a:r>
              <a:rPr lang="en-US" b="1" dirty="0" smtClean="0"/>
              <a:t>Disputes: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Substitutes or Pre-Cursors?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728" y="4865515"/>
            <a:ext cx="7086600" cy="770734"/>
          </a:xfrm>
        </p:spPr>
        <p:txBody>
          <a:bodyPr>
            <a:normAutofit/>
          </a:bodyPr>
          <a:lstStyle/>
          <a:p>
            <a:r>
              <a:rPr lang="en-US" sz="3500" b="1" baseline="30000" dirty="0" smtClean="0">
                <a:solidFill>
                  <a:srgbClr val="215968"/>
                </a:solidFill>
                <a:latin typeface="Arial Rounded MT Bold"/>
                <a:cs typeface="Arial Rounded MT Bold"/>
              </a:rPr>
              <a:t>Therese </a:t>
            </a:r>
            <a:r>
              <a:rPr lang="en-US" sz="3500" b="1" baseline="30000" dirty="0">
                <a:solidFill>
                  <a:srgbClr val="215968"/>
                </a:solidFill>
                <a:latin typeface="Arial Rounded MT Bold"/>
                <a:cs typeface="Arial Rounded MT Bold"/>
              </a:rPr>
              <a:t>Anders, Jihyun Shin, Ming-Min Yang </a:t>
            </a:r>
          </a:p>
          <a:p>
            <a:endParaRPr lang="en-US" sz="2400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MSEs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8" y="1417639"/>
            <a:ext cx="8317960" cy="492467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74911" y="2383123"/>
            <a:ext cx="2400707" cy="574037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81" y="1130680"/>
            <a:ext cx="5878534" cy="5604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604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Comparing OLS and </a:t>
            </a:r>
            <a:r>
              <a:rPr lang="en-US" b="1" dirty="0" err="1" smtClean="0">
                <a:solidFill>
                  <a:srgbClr val="000000"/>
                </a:solidFill>
              </a:rPr>
              <a:t>Logit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5681" y="2156987"/>
            <a:ext cx="5878534" cy="4348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5681" y="3070615"/>
            <a:ext cx="5878534" cy="4348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5681" y="3988397"/>
            <a:ext cx="5878534" cy="4348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5681" y="4440668"/>
            <a:ext cx="5878534" cy="4348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Most Powerful Predictor?</a:t>
            </a:r>
            <a:endParaRPr lang="en-US" b="1" dirty="0"/>
          </a:p>
        </p:txBody>
      </p:sp>
      <p:pic>
        <p:nvPicPr>
          <p:cNvPr id="5" name="Picture 4" descr="plot_tre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b="4675"/>
          <a:stretch/>
        </p:blipFill>
        <p:spPr>
          <a:xfrm>
            <a:off x="313135" y="1182864"/>
            <a:ext cx="8656899" cy="54098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18461" y="1226293"/>
            <a:ext cx="2052781" cy="574037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Assessing Different Models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linear model has the lowest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MSE.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However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our DV is binary.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Therefore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inear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regression is an inappropriate model choice. </a:t>
            </a:r>
          </a:p>
        </p:txBody>
      </p:sp>
      <p:pic>
        <p:nvPicPr>
          <p:cNvPr id="4" name="Picture 3" descr="linear_logi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 r="4515"/>
          <a:stretch/>
        </p:blipFill>
        <p:spPr>
          <a:xfrm>
            <a:off x="1617702" y="3252874"/>
            <a:ext cx="5393061" cy="35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 the Duration </a:t>
            </a:r>
            <a:r>
              <a:rPr lang="en-US" b="1" dirty="0"/>
              <a:t>V</a:t>
            </a:r>
            <a:r>
              <a:rPr lang="en-US" b="1" dirty="0" smtClean="0"/>
              <a:t>ariable</a:t>
            </a:r>
            <a:endParaRPr lang="en-US" b="1" dirty="0"/>
          </a:p>
        </p:txBody>
      </p:sp>
      <p:pic>
        <p:nvPicPr>
          <p:cNvPr id="5" name="Picture 4" descr="plot_clus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" y="1130680"/>
            <a:ext cx="9013390" cy="54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9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617046"/>
              </p:ext>
            </p:extLst>
          </p:nvPr>
        </p:nvGraphicFramePr>
        <p:xfrm>
          <a:off x="457200" y="1417638"/>
          <a:ext cx="8229600" cy="36880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Precursor (+)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Substitute (-)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Duration</a:t>
                      </a:r>
                      <a:r>
                        <a:rPr lang="en-US" sz="2800" dirty="0" smtClean="0"/>
                        <a:t>: The</a:t>
                      </a:r>
                      <a:r>
                        <a:rPr lang="en-US" sz="2800" baseline="0" dirty="0" smtClean="0"/>
                        <a:t> longer the sanction, the more likely the use of force.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Ongoing</a:t>
                      </a:r>
                      <a:r>
                        <a:rPr lang="en-US" sz="2800" dirty="0" smtClean="0"/>
                        <a:t>: Sanctions that never</a:t>
                      </a:r>
                      <a:r>
                        <a:rPr lang="en-US" sz="2800" baseline="0" dirty="0" smtClean="0"/>
                        <a:t> ended are less likely to result in war.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Target cost</a:t>
                      </a:r>
                      <a:r>
                        <a:rPr lang="en-US" sz="2800" dirty="0" smtClean="0"/>
                        <a:t>:</a:t>
                      </a:r>
                      <a:r>
                        <a:rPr lang="en-US" sz="2800" baseline="0" dirty="0" smtClean="0"/>
                        <a:t> Higher costs for the target increase the likelihood of a military dispute.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624287"/>
            <a:ext cx="82296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Military disputes are very rare events – a hazard model might  generally be more appropriate!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70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215968"/>
                </a:solidFill>
              </a:rPr>
              <a:t>W</a:t>
            </a:r>
            <a:r>
              <a:rPr lang="en-US" sz="3000" dirty="0" smtClean="0">
                <a:solidFill>
                  <a:srgbClr val="215968"/>
                </a:solidFill>
              </a:rPr>
              <a:t>hen </a:t>
            </a:r>
            <a:r>
              <a:rPr lang="en-US" sz="3000" dirty="0">
                <a:solidFill>
                  <a:srgbClr val="215968"/>
                </a:solidFill>
              </a:rPr>
              <a:t>are sanctions substitutes of military force, and when do they become pre-cursors?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09" y="2548766"/>
            <a:ext cx="4363752" cy="40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2230726"/>
            <a:ext cx="3022087" cy="2117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Implements Sanction</a:t>
            </a:r>
            <a:endParaRPr lang="en-US" sz="3600" dirty="0"/>
          </a:p>
        </p:txBody>
      </p:sp>
      <p:sp>
        <p:nvSpPr>
          <p:cNvPr id="4" name="Right Arrow 3"/>
          <p:cNvSpPr/>
          <p:nvPr/>
        </p:nvSpPr>
        <p:spPr>
          <a:xfrm>
            <a:off x="3867995" y="2661119"/>
            <a:ext cx="1600471" cy="12656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664713" y="2230726"/>
            <a:ext cx="2992186" cy="2117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Uses Military Force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038456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Sender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5664713" y="1065256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Sender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948955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664713" y="4948955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1739644" y="1638969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739644" y="4234991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937009" y="1638969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937009" y="4234991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 and Merging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321175"/>
              </p:ext>
            </p:extLst>
          </p:nvPr>
        </p:nvGraphicFramePr>
        <p:xfrm>
          <a:off x="156567" y="1255551"/>
          <a:ext cx="8750406" cy="544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24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Dependent Variable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2748420"/>
            <a:ext cx="2992186" cy="2117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Uses Military Force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1582950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Sender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57200" y="5466649"/>
            <a:ext cx="3022087" cy="687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>
          <a:xfrm>
            <a:off x="1729496" y="2156663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729496" y="4752685"/>
            <a:ext cx="469703" cy="9177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49505" y="2496249"/>
            <a:ext cx="4837294" cy="2615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if the sanction results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Use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Force; </a:t>
            </a:r>
            <a:r>
              <a:rPr lang="en-US" sz="2400" i="1" dirty="0" smtClean="0">
                <a:solidFill>
                  <a:srgbClr val="215968"/>
                </a:solidFill>
              </a:rPr>
              <a:t>War</a:t>
            </a:r>
            <a:endParaRPr lang="en-US" sz="2400" i="1" dirty="0">
              <a:solidFill>
                <a:srgbClr val="215968"/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= </a:t>
            </a:r>
            <a:r>
              <a:rPr lang="en-US" sz="2400" dirty="0">
                <a:solidFill>
                  <a:srgbClr val="595959"/>
                </a:solidFill>
              </a:rPr>
              <a:t>0 if the sanction results </a:t>
            </a:r>
            <a:r>
              <a:rPr lang="en-US" sz="2400" dirty="0" smtClean="0">
                <a:solidFill>
                  <a:srgbClr val="595959"/>
                </a:solidFill>
              </a:rPr>
              <a:t>in</a:t>
            </a:r>
          </a:p>
          <a:p>
            <a:r>
              <a:rPr lang="en-US" sz="2400" dirty="0" smtClean="0">
                <a:solidFill>
                  <a:srgbClr val="595959"/>
                </a:solidFill>
              </a:rPr>
              <a:t> </a:t>
            </a:r>
            <a:r>
              <a:rPr lang="en-US" sz="2400" i="1" dirty="0">
                <a:solidFill>
                  <a:srgbClr val="215968"/>
                </a:solidFill>
              </a:rPr>
              <a:t>No Military </a:t>
            </a:r>
            <a:r>
              <a:rPr lang="en-US" sz="2400" i="1" dirty="0" smtClean="0">
                <a:solidFill>
                  <a:srgbClr val="215968"/>
                </a:solidFill>
              </a:rPr>
              <a:t>Action; </a:t>
            </a:r>
            <a:r>
              <a:rPr lang="en-US" sz="2400" i="1" dirty="0">
                <a:solidFill>
                  <a:srgbClr val="215968"/>
                </a:solidFill>
              </a:rPr>
              <a:t>Threat to Use </a:t>
            </a:r>
            <a:r>
              <a:rPr lang="en-US" sz="2400" i="1" dirty="0" smtClean="0">
                <a:solidFill>
                  <a:srgbClr val="215968"/>
                </a:solidFill>
              </a:rPr>
              <a:t>Force; </a:t>
            </a:r>
            <a:r>
              <a:rPr lang="en-US" sz="2400" i="1" dirty="0">
                <a:solidFill>
                  <a:srgbClr val="215968"/>
                </a:solidFill>
              </a:rPr>
              <a:t>Display of Force </a:t>
            </a:r>
            <a:endParaRPr lang="en-US" sz="2400" i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8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Independent </a:t>
            </a:r>
            <a:r>
              <a:rPr lang="en-US" b="1" dirty="0" smtClean="0"/>
              <a:t>Variables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2524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15968"/>
                </a:solidFill>
              </a:rPr>
              <a:t>Sanction Duration </a:t>
            </a:r>
            <a:r>
              <a:rPr lang="en-US" sz="2600" dirty="0"/>
              <a:t>(in months)</a:t>
            </a:r>
          </a:p>
          <a:p>
            <a:r>
              <a:rPr lang="en-US" sz="2600" dirty="0" smtClean="0">
                <a:solidFill>
                  <a:srgbClr val="215968"/>
                </a:solidFill>
              </a:rPr>
              <a:t>Square </a:t>
            </a:r>
            <a:r>
              <a:rPr lang="en-US" sz="2600" dirty="0" smtClean="0">
                <a:solidFill>
                  <a:srgbClr val="215968"/>
                </a:solidFill>
              </a:rPr>
              <a:t>of Sanction </a:t>
            </a:r>
            <a:r>
              <a:rPr lang="en-US" sz="2600" dirty="0" smtClean="0">
                <a:solidFill>
                  <a:srgbClr val="215968"/>
                </a:solidFill>
              </a:rPr>
              <a:t>Duration</a:t>
            </a:r>
          </a:p>
          <a:p>
            <a:r>
              <a:rPr lang="en-US" sz="2600" dirty="0" smtClean="0">
                <a:solidFill>
                  <a:srgbClr val="215968"/>
                </a:solidFill>
              </a:rPr>
              <a:t>Ongoing Sanction</a:t>
            </a:r>
            <a:r>
              <a:rPr lang="en-US" sz="2600" dirty="0">
                <a:solidFill>
                  <a:srgbClr val="215968"/>
                </a:solidFill>
              </a:rPr>
              <a:t> </a:t>
            </a:r>
            <a:r>
              <a:rPr lang="en-US" sz="2600" dirty="0">
                <a:solidFill>
                  <a:srgbClr val="215968"/>
                </a:solidFill>
              </a:rPr>
              <a:t>Dummy </a:t>
            </a:r>
            <a:r>
              <a:rPr lang="en-US" sz="2600" dirty="0" smtClean="0"/>
              <a:t>(as of 2005)</a:t>
            </a:r>
          </a:p>
          <a:p>
            <a:r>
              <a:rPr lang="en-US" sz="2600" dirty="0" smtClean="0">
                <a:solidFill>
                  <a:srgbClr val="215968"/>
                </a:solidFill>
              </a:rPr>
              <a:t>Sanction </a:t>
            </a:r>
            <a:r>
              <a:rPr lang="en-US" sz="2600" dirty="0">
                <a:solidFill>
                  <a:srgbClr val="215968"/>
                </a:solidFill>
              </a:rPr>
              <a:t>Issue </a:t>
            </a:r>
            <a:r>
              <a:rPr lang="en-US" sz="2600" dirty="0" smtClean="0">
                <a:solidFill>
                  <a:srgbClr val="215968"/>
                </a:solidFill>
              </a:rPr>
              <a:t>(</a:t>
            </a:r>
            <a:r>
              <a:rPr lang="en-US" sz="2600" dirty="0" smtClean="0">
                <a:solidFill>
                  <a:srgbClr val="215968"/>
                </a:solidFill>
              </a:rPr>
              <a:t>both broad and </a:t>
            </a:r>
            <a:r>
              <a:rPr lang="en-US" sz="2600" dirty="0" smtClean="0">
                <a:solidFill>
                  <a:srgbClr val="215968"/>
                </a:solidFill>
              </a:rPr>
              <a:t>narrow version)</a:t>
            </a:r>
            <a:endParaRPr lang="en-US" sz="2600" dirty="0"/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Narrow: Contain Military Behavior; Destabilize Regime; Solve Territorial Dispute; Retaliate for Alliance or Alignment Choice; Terminate Support of Non-State Actors.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Broad: Deny Strategic Materials; End Weapons/Materials Proliferation.</a:t>
            </a:r>
          </a:p>
          <a:p>
            <a:pPr lvl="1"/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Independent </a:t>
            </a:r>
            <a:r>
              <a:rPr lang="en-US" b="1" dirty="0" smtClean="0"/>
              <a:t>Variables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Sender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600" dirty="0"/>
              <a:t>(Minor, Major, Severe)</a:t>
            </a:r>
          </a:p>
          <a:p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Target Cost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600" dirty="0"/>
              <a:t>(Minor, Major, Severe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>
                <a:solidFill>
                  <a:srgbClr val="215968"/>
                </a:solidFill>
              </a:rPr>
              <a:t>Sanction Starting </a:t>
            </a:r>
            <a:r>
              <a:rPr lang="en-US" sz="2600" dirty="0">
                <a:solidFill>
                  <a:srgbClr val="215968"/>
                </a:solidFill>
              </a:rPr>
              <a:t>Year</a:t>
            </a:r>
          </a:p>
          <a:p>
            <a:r>
              <a:rPr lang="en-US" sz="2600" dirty="0">
                <a:solidFill>
                  <a:srgbClr val="215968"/>
                </a:solidFill>
              </a:rPr>
              <a:t>Carrots </a:t>
            </a:r>
            <a:r>
              <a:rPr lang="en-US" sz="2600" dirty="0">
                <a:solidFill>
                  <a:srgbClr val="215968"/>
                </a:solidFill>
              </a:rPr>
              <a:t>by Sender to the </a:t>
            </a:r>
            <a:r>
              <a:rPr lang="en-US" sz="2600" dirty="0">
                <a:solidFill>
                  <a:srgbClr val="215968"/>
                </a:solidFill>
              </a:rPr>
              <a:t>Target</a:t>
            </a:r>
          </a:p>
          <a:p>
            <a:r>
              <a:rPr lang="en-US" sz="2600" dirty="0">
                <a:solidFill>
                  <a:srgbClr val="215968"/>
                </a:solidFill>
              </a:rPr>
              <a:t>N</a:t>
            </a:r>
            <a:r>
              <a:rPr lang="en-US" sz="2600" dirty="0" smtClean="0">
                <a:solidFill>
                  <a:srgbClr val="215968"/>
                </a:solidFill>
              </a:rPr>
              <a:t>ature </a:t>
            </a:r>
            <a:r>
              <a:rPr lang="en-US" sz="2600" dirty="0">
                <a:solidFill>
                  <a:srgbClr val="215968"/>
                </a:solidFill>
              </a:rPr>
              <a:t>of termination  </a:t>
            </a:r>
            <a:endParaRPr lang="en-US" sz="2600" dirty="0">
              <a:solidFill>
                <a:srgbClr val="215968"/>
              </a:solidFill>
            </a:endParaRP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4 categories: Target capitulation; Sender capitulation; Stalemate; Negotiation.</a:t>
            </a:r>
            <a:endParaRPr lang="en-US" dirty="0">
              <a:solidFill>
                <a:srgbClr val="595959"/>
              </a:solidFill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71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68"/>
            <a:ext cx="8229600" cy="88582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regsubsets</a:t>
            </a:r>
            <a:r>
              <a:rPr lang="en-US" b="1" dirty="0" smtClean="0"/>
              <a:t>() for Model Selection</a:t>
            </a:r>
            <a:endParaRPr lang="en-US" b="1" dirty="0"/>
          </a:p>
        </p:txBody>
      </p:sp>
      <p:pic>
        <p:nvPicPr>
          <p:cNvPr id="4" name="Picture 3" descr="model_selec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2" y="782777"/>
            <a:ext cx="7749497" cy="59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Selection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15968"/>
                </a:solidFill>
              </a:rPr>
              <a:t>Based on </a:t>
            </a:r>
            <a:r>
              <a:rPr lang="en-US" dirty="0" err="1" smtClean="0">
                <a:solidFill>
                  <a:srgbClr val="215968"/>
                </a:solidFill>
              </a:rPr>
              <a:t>regsubsets</a:t>
            </a:r>
            <a:r>
              <a:rPr lang="en-US" dirty="0" smtClean="0">
                <a:solidFill>
                  <a:srgbClr val="215968"/>
                </a:solidFill>
              </a:rPr>
              <a:t>(), we </a:t>
            </a:r>
            <a:r>
              <a:rPr lang="en-US" dirty="0" smtClean="0">
                <a:solidFill>
                  <a:srgbClr val="215968"/>
                </a:solidFill>
              </a:rPr>
              <a:t>chose to include 7 predictors into our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MilDispute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SanctionDuration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SanctionDuration</a:t>
            </a:r>
            <a:r>
              <a:rPr lang="en-US" i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Ongoing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IssueNarrow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+ 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TargetCost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+ 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StartYear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Carrots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Training Data: N = 500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Testing Data: N = 301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7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643</Words>
  <Application>Microsoft Macintosh PowerPoint</Application>
  <PresentationFormat>On-screen Show (4:3)</PresentationFormat>
  <Paragraphs>85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Economic Sanctions and  Militarized Interstate Disputes:  Substitutes or Pre-Cursors? </vt:lpstr>
      <vt:lpstr>Research Question</vt:lpstr>
      <vt:lpstr>PowerPoint Presentation</vt:lpstr>
      <vt:lpstr>Data Sources and Merging</vt:lpstr>
      <vt:lpstr>Dependent Variable</vt:lpstr>
      <vt:lpstr>Independent Variables I</vt:lpstr>
      <vt:lpstr>Independent Variables II</vt:lpstr>
      <vt:lpstr>regsubsets() for Model Selection</vt:lpstr>
      <vt:lpstr>Model Selection II</vt:lpstr>
      <vt:lpstr>Comparing MSEs</vt:lpstr>
      <vt:lpstr>Comparing OLS and Logit</vt:lpstr>
      <vt:lpstr>Most Powerful Predictor?</vt:lpstr>
      <vt:lpstr>Assessing Different Models </vt:lpstr>
      <vt:lpstr>Clustering the Duration Variable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Sanctions and  Militarized Interstate Disputes </dc:title>
  <dc:creator>Mingmin Yang</dc:creator>
  <cp:lastModifiedBy>Therese Anders</cp:lastModifiedBy>
  <cp:revision>61</cp:revision>
  <dcterms:created xsi:type="dcterms:W3CDTF">2015-11-25T02:00:49Z</dcterms:created>
  <dcterms:modified xsi:type="dcterms:W3CDTF">2015-12-01T02:27:08Z</dcterms:modified>
</cp:coreProperties>
</file>