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68" r:id="rId3"/>
    <p:sldId id="270" r:id="rId4"/>
    <p:sldId id="257" r:id="rId5"/>
    <p:sldId id="258" r:id="rId6"/>
    <p:sldId id="259" r:id="rId7"/>
    <p:sldId id="260" r:id="rId8"/>
    <p:sldId id="267" r:id="rId9"/>
    <p:sldId id="271" r:id="rId10"/>
    <p:sldId id="269" r:id="rId11"/>
    <p:sldId id="272" r:id="rId12"/>
    <p:sldId id="285" r:id="rId13"/>
    <p:sldId id="273" r:id="rId14"/>
    <p:sldId id="274" r:id="rId15"/>
    <p:sldId id="275" r:id="rId16"/>
    <p:sldId id="278" r:id="rId17"/>
    <p:sldId id="279" r:id="rId18"/>
    <p:sldId id="276" r:id="rId19"/>
    <p:sldId id="280" r:id="rId20"/>
    <p:sldId id="281" r:id="rId21"/>
    <p:sldId id="282" r:id="rId22"/>
    <p:sldId id="283" r:id="rId23"/>
    <p:sldId id="284" r:id="rId24"/>
    <p:sldId id="277" r:id="rId25"/>
    <p:sldId id="26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5206"/>
  </p:normalViewPr>
  <p:slideViewPr>
    <p:cSldViewPr snapToGrid="0" snapToObjects="1">
      <p:cViewPr varScale="1">
        <p:scale>
          <a:sx n="109" d="100"/>
          <a:sy n="109" d="100"/>
        </p:scale>
        <p:origin x="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4D2DC-0BDB-384F-B2A6-137B4BBA20D8}" type="datetimeFigureOut">
              <a:rPr lang="en-US" smtClean="0"/>
              <a:t>12/1/16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CC4AD-93ED-AC44-AF45-6A27B2992179}" type="slidenum">
              <a:rPr lang="en-US" smtClean="0"/>
              <a:t>‹#›</a:t>
            </a:fld>
            <a:endParaRPr lang="en-US"/>
          </a:p>
        </p:txBody>
      </p:sp>
    </p:spTree>
    <p:extLst>
      <p:ext uri="{BB962C8B-B14F-4D97-AF65-F5344CB8AC3E}">
        <p14:creationId xmlns:p14="http://schemas.microsoft.com/office/powerpoint/2010/main" val="72134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CC4AD-93ED-AC44-AF45-6A27B2992179}" type="slidenum">
              <a:rPr lang="en-US" smtClean="0"/>
              <a:t>4</a:t>
            </a:fld>
            <a:endParaRPr lang="en-US"/>
          </a:p>
        </p:txBody>
      </p:sp>
    </p:spTree>
    <p:extLst>
      <p:ext uri="{BB962C8B-B14F-4D97-AF65-F5344CB8AC3E}">
        <p14:creationId xmlns:p14="http://schemas.microsoft.com/office/powerpoint/2010/main" val="114945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BCC4AD-93ED-AC44-AF45-6A27B2992179}" type="slidenum">
              <a:rPr lang="en-US" smtClean="0"/>
              <a:t>21</a:t>
            </a:fld>
            <a:endParaRPr lang="en-US"/>
          </a:p>
        </p:txBody>
      </p:sp>
    </p:spTree>
    <p:extLst>
      <p:ext uri="{BB962C8B-B14F-4D97-AF65-F5344CB8AC3E}">
        <p14:creationId xmlns:p14="http://schemas.microsoft.com/office/powerpoint/2010/main" val="107817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200023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64E34-17E9-564A-BC97-B12A6DBF4F14}"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28718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31933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21156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287685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147315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682194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224257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26206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23860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64E34-17E9-564A-BC97-B12A6DBF4F1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61163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264E34-17E9-564A-BC97-B12A6DBF4F14}"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45642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264E34-17E9-564A-BC97-B12A6DBF4F14}" type="datetimeFigureOut">
              <a:rPr lang="en-US" smtClean="0"/>
              <a:t>12/1/16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28182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264E34-17E9-564A-BC97-B12A6DBF4F14}" type="datetimeFigureOut">
              <a:rPr lang="en-US" smtClean="0"/>
              <a:t>12/1/16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41797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64E34-17E9-564A-BC97-B12A6DBF4F14}" type="datetimeFigureOut">
              <a:rPr lang="en-US" smtClean="0"/>
              <a:t>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22601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64E34-17E9-564A-BC97-B12A6DBF4F14}"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47541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64E34-17E9-564A-BC97-B12A6DBF4F14}"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4A6D9-AB85-2C4C-9559-38F261BF4717}" type="slidenum">
              <a:rPr lang="en-US" smtClean="0"/>
              <a:t>‹#›</a:t>
            </a:fld>
            <a:endParaRPr lang="en-US"/>
          </a:p>
        </p:txBody>
      </p:sp>
    </p:spTree>
    <p:extLst>
      <p:ext uri="{BB962C8B-B14F-4D97-AF65-F5344CB8AC3E}">
        <p14:creationId xmlns:p14="http://schemas.microsoft.com/office/powerpoint/2010/main" val="17232938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264E34-17E9-564A-BC97-B12A6DBF4F14}" type="datetimeFigureOut">
              <a:rPr lang="en-US" smtClean="0"/>
              <a:t>12/1/16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4A6D9-AB85-2C4C-9559-38F261BF4717}" type="slidenum">
              <a:rPr lang="en-US" smtClean="0"/>
              <a:t>‹#›</a:t>
            </a:fld>
            <a:endParaRPr lang="en-US"/>
          </a:p>
        </p:txBody>
      </p:sp>
    </p:spTree>
    <p:extLst>
      <p:ext uri="{BB962C8B-B14F-4D97-AF65-F5344CB8AC3E}">
        <p14:creationId xmlns:p14="http://schemas.microsoft.com/office/powerpoint/2010/main" val="1766710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Merge sort vs Quick sort vs Heap sort vs Insertion sort vs Radix sort</a:t>
            </a:r>
            <a:endParaRPr lang="en-US" dirty="0"/>
          </a:p>
        </p:txBody>
      </p:sp>
      <p:sp>
        <p:nvSpPr>
          <p:cNvPr id="3" name="Subtitle 2"/>
          <p:cNvSpPr>
            <a:spLocks noGrp="1"/>
          </p:cNvSpPr>
          <p:nvPr>
            <p:ph type="subTitle" idx="1"/>
          </p:nvPr>
        </p:nvSpPr>
        <p:spPr/>
        <p:txBody>
          <a:bodyPr/>
          <a:lstStyle/>
          <a:p>
            <a:r>
              <a:rPr lang="en-US" dirty="0" smtClean="0"/>
              <a:t> Abhishek Yadav(1001373886)</a:t>
            </a:r>
          </a:p>
          <a:p>
            <a:r>
              <a:rPr lang="en-US" dirty="0" smtClean="0"/>
              <a:t>Nitin </a:t>
            </a:r>
            <a:r>
              <a:rPr lang="en-US" dirty="0" err="1" smtClean="0"/>
              <a:t>Kanwar</a:t>
            </a:r>
            <a:r>
              <a:rPr lang="en-US" dirty="0" smtClean="0"/>
              <a:t>(1001376013)</a:t>
            </a:r>
            <a:endParaRPr lang="en-US" dirty="0"/>
          </a:p>
        </p:txBody>
      </p:sp>
    </p:spTree>
    <p:extLst>
      <p:ext uri="{BB962C8B-B14F-4D97-AF65-F5344CB8AC3E}">
        <p14:creationId xmlns:p14="http://schemas.microsoft.com/office/powerpoint/2010/main" val="1980278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sort</a:t>
            </a:r>
            <a:endParaRPr lang="en-US" dirty="0"/>
          </a:p>
        </p:txBody>
      </p:sp>
      <p:sp>
        <p:nvSpPr>
          <p:cNvPr id="3" name="Content Placeholder 2"/>
          <p:cNvSpPr>
            <a:spLocks noGrp="1"/>
          </p:cNvSpPr>
          <p:nvPr>
            <p:ph idx="1"/>
          </p:nvPr>
        </p:nvSpPr>
        <p:spPr/>
        <p:txBody>
          <a:bodyPr>
            <a:normAutofit lnSpcReduction="10000"/>
          </a:bodyPr>
          <a:lstStyle/>
          <a:p>
            <a:r>
              <a:rPr lang="en-US" dirty="0"/>
              <a:t>Radix sort can process digits of each number either starting from the least significant digit (LSD) or starting from the most significant digit (MSD). The LSD algorithm first sorts the list by the least significant digit while preserving their relative order using a stable sort. Then it sorts them by the next digit, and so on from the least significant to the most significant, ending up with a sorted list</a:t>
            </a:r>
            <a:r>
              <a:rPr lang="en-US" dirty="0" smtClean="0"/>
              <a:t>.</a:t>
            </a:r>
          </a:p>
          <a:p>
            <a:r>
              <a:rPr lang="en-US" i="1" dirty="0"/>
              <a:t>Radix sort</a:t>
            </a:r>
            <a:r>
              <a:rPr lang="en-US" dirty="0"/>
              <a:t> is an algorithm that sorts numbers by processing individual digits. </a:t>
            </a:r>
            <a:r>
              <a:rPr lang="en-US" i="1" dirty="0"/>
              <a:t>n</a:t>
            </a:r>
            <a:r>
              <a:rPr lang="en-US" dirty="0"/>
              <a:t> numbers consisting of </a:t>
            </a:r>
            <a:r>
              <a:rPr lang="en-US" i="1" dirty="0"/>
              <a:t>k</a:t>
            </a:r>
            <a:r>
              <a:rPr lang="en-US" dirty="0"/>
              <a:t> digits each are sorted in O(</a:t>
            </a:r>
            <a:r>
              <a:rPr lang="en-US" i="1" dirty="0"/>
              <a:t>n</a:t>
            </a:r>
            <a:r>
              <a:rPr lang="en-US" dirty="0"/>
              <a:t> · </a:t>
            </a:r>
            <a:r>
              <a:rPr lang="en-US" i="1" dirty="0"/>
              <a:t>k</a:t>
            </a:r>
            <a:r>
              <a:rPr lang="en-US" dirty="0"/>
              <a:t>) time</a:t>
            </a:r>
            <a:r>
              <a:rPr lang="en-US" dirty="0" smtClean="0"/>
              <a:t>.</a:t>
            </a:r>
            <a:endParaRPr lang="en-US" dirty="0"/>
          </a:p>
          <a:p>
            <a:endParaRPr lang="en-US" dirty="0"/>
          </a:p>
        </p:txBody>
      </p:sp>
    </p:spTree>
    <p:extLst>
      <p:ext uri="{BB962C8B-B14F-4D97-AF65-F5344CB8AC3E}">
        <p14:creationId xmlns:p14="http://schemas.microsoft.com/office/powerpoint/2010/main" val="42981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857" y="1014045"/>
            <a:ext cx="8351390" cy="5715002"/>
          </a:xfrm>
        </p:spPr>
      </p:pic>
      <p:sp>
        <p:nvSpPr>
          <p:cNvPr id="5" name="Title 1"/>
          <p:cNvSpPr>
            <a:spLocks noGrp="1"/>
          </p:cNvSpPr>
          <p:nvPr>
            <p:ph type="title"/>
          </p:nvPr>
        </p:nvSpPr>
        <p:spPr>
          <a:xfrm>
            <a:off x="1238126" y="-298938"/>
            <a:ext cx="10018713" cy="1752599"/>
          </a:xfrm>
        </p:spPr>
        <p:txBody>
          <a:bodyPr/>
          <a:lstStyle/>
          <a:p>
            <a:r>
              <a:rPr lang="en-US" dirty="0" smtClean="0"/>
              <a:t>Example</a:t>
            </a:r>
            <a:endParaRPr lang="en-US" dirty="0"/>
          </a:p>
        </p:txBody>
      </p:sp>
    </p:spTree>
    <p:extLst>
      <p:ext uri="{BB962C8B-B14F-4D97-AF65-F5344CB8AC3E}">
        <p14:creationId xmlns:p14="http://schemas.microsoft.com/office/powerpoint/2010/main" val="1997706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Conditions</a:t>
            </a:r>
            <a:endParaRPr lang="en-US" dirty="0"/>
          </a:p>
        </p:txBody>
      </p:sp>
      <p:sp>
        <p:nvSpPr>
          <p:cNvPr id="3" name="Content Placeholder 2"/>
          <p:cNvSpPr>
            <a:spLocks noGrp="1"/>
          </p:cNvSpPr>
          <p:nvPr>
            <p:ph idx="1"/>
          </p:nvPr>
        </p:nvSpPr>
        <p:spPr/>
        <p:txBody>
          <a:bodyPr/>
          <a:lstStyle/>
          <a:p>
            <a:r>
              <a:rPr lang="en-US" dirty="0" smtClean="0"/>
              <a:t>Processor: Intel i5 5</a:t>
            </a:r>
            <a:r>
              <a:rPr lang="en-US" baseline="30000" dirty="0" smtClean="0"/>
              <a:t>th</a:t>
            </a:r>
            <a:r>
              <a:rPr lang="en-US" dirty="0" smtClean="0"/>
              <a:t> gen 1.7GHz*4</a:t>
            </a:r>
          </a:p>
          <a:p>
            <a:r>
              <a:rPr lang="en-US" dirty="0" smtClean="0"/>
              <a:t>Ram: 8gb</a:t>
            </a:r>
          </a:p>
          <a:p>
            <a:r>
              <a:rPr lang="en-US" dirty="0" err="1" smtClean="0"/>
              <a:t>OS:Ubuntu</a:t>
            </a:r>
            <a:r>
              <a:rPr lang="en-US" dirty="0" smtClean="0"/>
              <a:t> 16.10 32 bit</a:t>
            </a:r>
          </a:p>
          <a:p>
            <a:r>
              <a:rPr lang="en-US" dirty="0" err="1" smtClean="0"/>
              <a:t>Gcc</a:t>
            </a:r>
            <a:r>
              <a:rPr lang="en-US" dirty="0" smtClean="0"/>
              <a:t> compiler for c implementations of algorithms</a:t>
            </a:r>
          </a:p>
          <a:p>
            <a:r>
              <a:rPr lang="en-US" dirty="0" smtClean="0"/>
              <a:t>R studio to create graphs</a:t>
            </a:r>
            <a:endParaRPr lang="en-US" dirty="0"/>
          </a:p>
        </p:txBody>
      </p:sp>
    </p:spTree>
    <p:extLst>
      <p:ext uri="{BB962C8B-B14F-4D97-AF65-F5344CB8AC3E}">
        <p14:creationId xmlns:p14="http://schemas.microsoft.com/office/powerpoint/2010/main" val="70177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20" y="304798"/>
            <a:ext cx="8956604" cy="6026653"/>
          </a:xfrm>
        </p:spPr>
      </p:pic>
      <p:sp>
        <p:nvSpPr>
          <p:cNvPr id="5" name="TextBox 4"/>
          <p:cNvSpPr txBox="1"/>
          <p:nvPr/>
        </p:nvSpPr>
        <p:spPr>
          <a:xfrm>
            <a:off x="3352800" y="19577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215900"/>
            <a:ext cx="9550400" cy="6426200"/>
          </a:xfrm>
          <a:prstGeom prst="rect">
            <a:avLst/>
          </a:prstGeom>
        </p:spPr>
      </p:pic>
      <p:sp>
        <p:nvSpPr>
          <p:cNvPr id="6" name="TextBox 5"/>
          <p:cNvSpPr txBox="1"/>
          <p:nvPr/>
        </p:nvSpPr>
        <p:spPr>
          <a:xfrm>
            <a:off x="3505200" y="21101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spTree>
    <p:extLst>
      <p:ext uri="{BB962C8B-B14F-4D97-AF65-F5344CB8AC3E}">
        <p14:creationId xmlns:p14="http://schemas.microsoft.com/office/powerpoint/2010/main" val="272964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643" y="181708"/>
            <a:ext cx="9534048" cy="6415198"/>
          </a:xfrm>
        </p:spPr>
      </p:pic>
      <p:sp>
        <p:nvSpPr>
          <p:cNvPr id="5" name="TextBox 4"/>
          <p:cNvSpPr txBox="1"/>
          <p:nvPr/>
        </p:nvSpPr>
        <p:spPr>
          <a:xfrm>
            <a:off x="3352800" y="19577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643" y="170706"/>
            <a:ext cx="9550400" cy="6426200"/>
          </a:xfrm>
          <a:prstGeom prst="rect">
            <a:avLst/>
          </a:prstGeom>
        </p:spPr>
      </p:pic>
      <p:sp>
        <p:nvSpPr>
          <p:cNvPr id="7" name="TextBox 6"/>
          <p:cNvSpPr txBox="1"/>
          <p:nvPr/>
        </p:nvSpPr>
        <p:spPr>
          <a:xfrm>
            <a:off x="3505200" y="21101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spTree>
    <p:extLst>
      <p:ext uri="{BB962C8B-B14F-4D97-AF65-F5344CB8AC3E}">
        <p14:creationId xmlns:p14="http://schemas.microsoft.com/office/powerpoint/2010/main" val="1084965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856" y="457200"/>
            <a:ext cx="9019621" cy="6069055"/>
          </a:xfrm>
        </p:spPr>
      </p:pic>
      <p:sp>
        <p:nvSpPr>
          <p:cNvPr id="5" name="TextBox 4"/>
          <p:cNvSpPr txBox="1"/>
          <p:nvPr/>
        </p:nvSpPr>
        <p:spPr>
          <a:xfrm>
            <a:off x="3352800" y="19577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466" y="221982"/>
            <a:ext cx="9550400" cy="6426200"/>
          </a:xfrm>
          <a:prstGeom prst="rect">
            <a:avLst/>
          </a:prstGeom>
        </p:spPr>
      </p:pic>
      <p:sp>
        <p:nvSpPr>
          <p:cNvPr id="6" name="TextBox 5"/>
          <p:cNvSpPr txBox="1"/>
          <p:nvPr/>
        </p:nvSpPr>
        <p:spPr>
          <a:xfrm>
            <a:off x="3505200" y="21101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spTree>
    <p:extLst>
      <p:ext uri="{BB962C8B-B14F-4D97-AF65-F5344CB8AC3E}">
        <p14:creationId xmlns:p14="http://schemas.microsoft.com/office/powerpoint/2010/main" val="735478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943" y="175845"/>
            <a:ext cx="9655447" cy="6496885"/>
          </a:xfrm>
        </p:spPr>
      </p:pic>
      <p:sp>
        <p:nvSpPr>
          <p:cNvPr id="5" name="TextBox 4"/>
          <p:cNvSpPr txBox="1"/>
          <p:nvPr/>
        </p:nvSpPr>
        <p:spPr>
          <a:xfrm>
            <a:off x="3352800" y="19577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940" y="186639"/>
            <a:ext cx="9655450" cy="6496885"/>
          </a:xfrm>
          <a:prstGeom prst="rect">
            <a:avLst/>
          </a:prstGeom>
        </p:spPr>
      </p:pic>
      <p:sp>
        <p:nvSpPr>
          <p:cNvPr id="6" name="TextBox 5"/>
          <p:cNvSpPr txBox="1"/>
          <p:nvPr/>
        </p:nvSpPr>
        <p:spPr>
          <a:xfrm>
            <a:off x="3505200" y="21101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spTree>
    <p:extLst>
      <p:ext uri="{BB962C8B-B14F-4D97-AF65-F5344CB8AC3E}">
        <p14:creationId xmlns:p14="http://schemas.microsoft.com/office/powerpoint/2010/main" val="1806330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450" y="105508"/>
            <a:ext cx="9814195" cy="6603702"/>
          </a:xfrm>
        </p:spPr>
      </p:pic>
      <p:sp>
        <p:nvSpPr>
          <p:cNvPr id="5" name="TextBox 4"/>
          <p:cNvSpPr txBox="1"/>
          <p:nvPr/>
        </p:nvSpPr>
        <p:spPr>
          <a:xfrm>
            <a:off x="3352800" y="19577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16" y="139063"/>
            <a:ext cx="9714461" cy="6536592"/>
          </a:xfrm>
          <a:prstGeom prst="rect">
            <a:avLst/>
          </a:prstGeom>
        </p:spPr>
      </p:pic>
      <p:sp>
        <p:nvSpPr>
          <p:cNvPr id="6" name="TextBox 5"/>
          <p:cNvSpPr txBox="1"/>
          <p:nvPr/>
        </p:nvSpPr>
        <p:spPr>
          <a:xfrm>
            <a:off x="3505200" y="21101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spTree>
    <p:extLst>
      <p:ext uri="{BB962C8B-B14F-4D97-AF65-F5344CB8AC3E}">
        <p14:creationId xmlns:p14="http://schemas.microsoft.com/office/powerpoint/2010/main" val="1363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790" y="189557"/>
            <a:ext cx="9577753" cy="6444606"/>
          </a:xfrm>
        </p:spPr>
      </p:pic>
      <p:sp>
        <p:nvSpPr>
          <p:cNvPr id="10" name="TextBox 9"/>
          <p:cNvSpPr txBox="1"/>
          <p:nvPr/>
        </p:nvSpPr>
        <p:spPr>
          <a:xfrm>
            <a:off x="3352800" y="19577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790" y="219907"/>
            <a:ext cx="9550400" cy="6426200"/>
          </a:xfrm>
          <a:prstGeom prst="rect">
            <a:avLst/>
          </a:prstGeom>
        </p:spPr>
      </p:pic>
      <p:sp>
        <p:nvSpPr>
          <p:cNvPr id="6" name="TextBox 5"/>
          <p:cNvSpPr txBox="1"/>
          <p:nvPr/>
        </p:nvSpPr>
        <p:spPr>
          <a:xfrm>
            <a:off x="3505200" y="2110154"/>
            <a:ext cx="2965938" cy="1477328"/>
          </a:xfrm>
          <a:prstGeom prst="rect">
            <a:avLst/>
          </a:prstGeom>
          <a:noFill/>
        </p:spPr>
        <p:txBody>
          <a:bodyPr wrap="square" rtlCol="0">
            <a:spAutoFit/>
          </a:bodyPr>
          <a:lstStyle/>
          <a:p>
            <a:r>
              <a:rPr lang="en-US" dirty="0" smtClean="0"/>
              <a:t>Quicksort- Red</a:t>
            </a:r>
          </a:p>
          <a:p>
            <a:r>
              <a:rPr lang="en-US" dirty="0" smtClean="0"/>
              <a:t>Heapsort- Blue</a:t>
            </a:r>
          </a:p>
          <a:p>
            <a:r>
              <a:rPr lang="en-US" dirty="0" smtClean="0"/>
              <a:t>Radix sort- Black</a:t>
            </a:r>
          </a:p>
          <a:p>
            <a:r>
              <a:rPr lang="en-US" dirty="0" err="1" smtClean="0"/>
              <a:t>Mergesort</a:t>
            </a:r>
            <a:r>
              <a:rPr lang="en-US" dirty="0" smtClean="0"/>
              <a:t>- Green</a:t>
            </a:r>
          </a:p>
          <a:p>
            <a:r>
              <a:rPr lang="en-US" dirty="0" smtClean="0"/>
              <a:t>Insertion Sort- Purple</a:t>
            </a:r>
            <a:endParaRPr lang="en-US" dirty="0"/>
          </a:p>
        </p:txBody>
      </p:sp>
    </p:spTree>
    <p:extLst>
      <p:ext uri="{BB962C8B-B14F-4D97-AF65-F5344CB8AC3E}">
        <p14:creationId xmlns:p14="http://schemas.microsoft.com/office/powerpoint/2010/main" val="2037580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098" y="257907"/>
            <a:ext cx="9307138" cy="6262517"/>
          </a:xfrm>
        </p:spPr>
      </p:pic>
      <p:sp>
        <p:nvSpPr>
          <p:cNvPr id="3" name="TextBox 2"/>
          <p:cNvSpPr txBox="1"/>
          <p:nvPr/>
        </p:nvSpPr>
        <p:spPr>
          <a:xfrm>
            <a:off x="3528646" y="1992923"/>
            <a:ext cx="2989385" cy="1200329"/>
          </a:xfrm>
          <a:prstGeom prst="rect">
            <a:avLst/>
          </a:prstGeom>
          <a:noFill/>
        </p:spPr>
        <p:txBody>
          <a:bodyPr wrap="square" rtlCol="0">
            <a:spAutoFit/>
          </a:bodyPr>
          <a:lstStyle/>
          <a:p>
            <a:r>
              <a:rPr lang="en-US" dirty="0" smtClean="0"/>
              <a:t>Random data </a:t>
            </a:r>
            <a:r>
              <a:rPr lang="mr-IN" dirty="0" smtClean="0"/>
              <a:t>–</a:t>
            </a:r>
            <a:r>
              <a:rPr lang="en-US" dirty="0" smtClean="0"/>
              <a:t> blue</a:t>
            </a:r>
          </a:p>
          <a:p>
            <a:r>
              <a:rPr lang="en-US" dirty="0" smtClean="0"/>
              <a:t>Reverse sorted data </a:t>
            </a:r>
            <a:r>
              <a:rPr lang="mr-IN" dirty="0" smtClean="0"/>
              <a:t>–</a:t>
            </a:r>
            <a:r>
              <a:rPr lang="en-US" dirty="0" smtClean="0"/>
              <a:t> green</a:t>
            </a:r>
          </a:p>
          <a:p>
            <a:r>
              <a:rPr lang="en-US" dirty="0" smtClean="0"/>
              <a:t>Sorted </a:t>
            </a:r>
            <a:r>
              <a:rPr lang="mr-IN" dirty="0" smtClean="0"/>
              <a:t>–</a:t>
            </a:r>
            <a:r>
              <a:rPr lang="en-US" dirty="0" smtClean="0"/>
              <a:t> red</a:t>
            </a:r>
          </a:p>
          <a:p>
            <a:r>
              <a:rPr lang="en-US" dirty="0" smtClean="0"/>
              <a:t>Same - purple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215900"/>
            <a:ext cx="9826436" cy="6426200"/>
          </a:xfrm>
          <a:prstGeom prst="rect">
            <a:avLst/>
          </a:prstGeom>
        </p:spPr>
      </p:pic>
      <p:sp>
        <p:nvSpPr>
          <p:cNvPr id="7" name="TextBox 6"/>
          <p:cNvSpPr txBox="1"/>
          <p:nvPr/>
        </p:nvSpPr>
        <p:spPr>
          <a:xfrm>
            <a:off x="3681046" y="2145323"/>
            <a:ext cx="2989385" cy="1200329"/>
          </a:xfrm>
          <a:prstGeom prst="rect">
            <a:avLst/>
          </a:prstGeom>
          <a:noFill/>
        </p:spPr>
        <p:txBody>
          <a:bodyPr wrap="square" rtlCol="0">
            <a:spAutoFit/>
          </a:bodyPr>
          <a:lstStyle/>
          <a:p>
            <a:r>
              <a:rPr lang="en-US" dirty="0" smtClean="0"/>
              <a:t>Random data </a:t>
            </a:r>
            <a:r>
              <a:rPr lang="mr-IN" dirty="0" smtClean="0"/>
              <a:t>–</a:t>
            </a:r>
            <a:r>
              <a:rPr lang="en-US" dirty="0" smtClean="0"/>
              <a:t> blue</a:t>
            </a:r>
          </a:p>
          <a:p>
            <a:r>
              <a:rPr lang="en-US" dirty="0" smtClean="0"/>
              <a:t>Reverse sorted data </a:t>
            </a:r>
            <a:r>
              <a:rPr lang="mr-IN" dirty="0" smtClean="0"/>
              <a:t>–</a:t>
            </a:r>
            <a:r>
              <a:rPr lang="en-US" dirty="0" smtClean="0"/>
              <a:t> green</a:t>
            </a:r>
          </a:p>
          <a:p>
            <a:r>
              <a:rPr lang="en-US" dirty="0" smtClean="0"/>
              <a:t>Sorted </a:t>
            </a:r>
            <a:r>
              <a:rPr lang="mr-IN" dirty="0" smtClean="0"/>
              <a:t>–</a:t>
            </a:r>
            <a:r>
              <a:rPr lang="en-US" dirty="0" smtClean="0"/>
              <a:t> red</a:t>
            </a:r>
          </a:p>
          <a:p>
            <a:r>
              <a:rPr lang="en-US" dirty="0" smtClean="0"/>
              <a:t>Same - purple</a:t>
            </a:r>
            <a:endParaRPr lang="en-US" dirty="0"/>
          </a:p>
        </p:txBody>
      </p:sp>
    </p:spTree>
    <p:extLst>
      <p:ext uri="{BB962C8B-B14F-4D97-AF65-F5344CB8AC3E}">
        <p14:creationId xmlns:p14="http://schemas.microsoft.com/office/powerpoint/2010/main" val="532847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a:xfrm>
            <a:off x="1484310" y="1764323"/>
            <a:ext cx="10018713" cy="3124201"/>
          </a:xfrm>
        </p:spPr>
        <p:txBody>
          <a:bodyPr/>
          <a:lstStyle/>
          <a:p>
            <a:r>
              <a:rPr lang="en-US" b="1" dirty="0" smtClean="0"/>
              <a:t>Insertion sort </a:t>
            </a:r>
            <a:r>
              <a:rPr lang="en-US" dirty="0"/>
              <a:t>works by taking elements from the list one by one and inserting them in their correct position into a new sorted list.</a:t>
            </a:r>
          </a:p>
          <a:p>
            <a:r>
              <a:rPr lang="en-US" dirty="0" smtClean="0"/>
              <a:t>Time complexity for insertion sort is O(n^2)</a:t>
            </a:r>
            <a:endParaRPr lang="en-US" dirty="0"/>
          </a:p>
        </p:txBody>
      </p:sp>
    </p:spTree>
    <p:extLst>
      <p:ext uri="{BB962C8B-B14F-4D97-AF65-F5344CB8AC3E}">
        <p14:creationId xmlns:p14="http://schemas.microsoft.com/office/powerpoint/2010/main" val="584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049" y="269631"/>
            <a:ext cx="9551236" cy="6426764"/>
          </a:xfrm>
        </p:spPr>
      </p:pic>
      <p:sp>
        <p:nvSpPr>
          <p:cNvPr id="5" name="TextBox 4"/>
          <p:cNvSpPr txBox="1"/>
          <p:nvPr/>
        </p:nvSpPr>
        <p:spPr>
          <a:xfrm>
            <a:off x="3528646" y="1992923"/>
            <a:ext cx="2989385" cy="1200329"/>
          </a:xfrm>
          <a:prstGeom prst="rect">
            <a:avLst/>
          </a:prstGeom>
          <a:noFill/>
        </p:spPr>
        <p:txBody>
          <a:bodyPr wrap="square" rtlCol="0">
            <a:spAutoFit/>
          </a:bodyPr>
          <a:lstStyle/>
          <a:p>
            <a:r>
              <a:rPr lang="en-US" dirty="0" smtClean="0"/>
              <a:t>Random data </a:t>
            </a:r>
            <a:r>
              <a:rPr lang="mr-IN" dirty="0" smtClean="0"/>
              <a:t>–</a:t>
            </a:r>
            <a:r>
              <a:rPr lang="en-US" dirty="0" smtClean="0"/>
              <a:t> blue</a:t>
            </a:r>
          </a:p>
          <a:p>
            <a:r>
              <a:rPr lang="en-US" dirty="0" smtClean="0"/>
              <a:t>Reverse sorted data </a:t>
            </a:r>
            <a:r>
              <a:rPr lang="mr-IN" dirty="0" smtClean="0"/>
              <a:t>–</a:t>
            </a:r>
            <a:r>
              <a:rPr lang="en-US" dirty="0" smtClean="0"/>
              <a:t> green</a:t>
            </a:r>
          </a:p>
          <a:p>
            <a:r>
              <a:rPr lang="en-US" dirty="0" smtClean="0"/>
              <a:t>Sorted </a:t>
            </a:r>
            <a:r>
              <a:rPr lang="mr-IN" dirty="0" smtClean="0"/>
              <a:t>–</a:t>
            </a:r>
            <a:r>
              <a:rPr lang="en-US" dirty="0" smtClean="0"/>
              <a:t> red</a:t>
            </a:r>
          </a:p>
          <a:p>
            <a:r>
              <a:rPr lang="en-US" dirty="0" smtClean="0"/>
              <a:t>Same - purple</a:t>
            </a:r>
            <a:endParaRPr lang="en-US" dirty="0"/>
          </a:p>
        </p:txBody>
      </p:sp>
    </p:spTree>
    <p:extLst>
      <p:ext uri="{BB962C8B-B14F-4D97-AF65-F5344CB8AC3E}">
        <p14:creationId xmlns:p14="http://schemas.microsoft.com/office/powerpoint/2010/main" val="560284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2572" y="211015"/>
            <a:ext cx="9582190" cy="6447592"/>
          </a:xfrm>
        </p:spPr>
      </p:pic>
      <p:sp>
        <p:nvSpPr>
          <p:cNvPr id="5" name="TextBox 4"/>
          <p:cNvSpPr txBox="1"/>
          <p:nvPr/>
        </p:nvSpPr>
        <p:spPr>
          <a:xfrm>
            <a:off x="3528646" y="1992923"/>
            <a:ext cx="2989385" cy="1200329"/>
          </a:xfrm>
          <a:prstGeom prst="rect">
            <a:avLst/>
          </a:prstGeom>
          <a:noFill/>
        </p:spPr>
        <p:txBody>
          <a:bodyPr wrap="square" rtlCol="0">
            <a:spAutoFit/>
          </a:bodyPr>
          <a:lstStyle/>
          <a:p>
            <a:r>
              <a:rPr lang="en-US" dirty="0" smtClean="0"/>
              <a:t>Random data </a:t>
            </a:r>
            <a:r>
              <a:rPr lang="mr-IN" dirty="0" smtClean="0"/>
              <a:t>–</a:t>
            </a:r>
            <a:r>
              <a:rPr lang="en-US" dirty="0" smtClean="0"/>
              <a:t> blue</a:t>
            </a:r>
          </a:p>
          <a:p>
            <a:r>
              <a:rPr lang="en-US" dirty="0" smtClean="0"/>
              <a:t>Reverse sorted data </a:t>
            </a:r>
            <a:r>
              <a:rPr lang="mr-IN" dirty="0" smtClean="0"/>
              <a:t>–</a:t>
            </a:r>
            <a:r>
              <a:rPr lang="en-US" dirty="0" smtClean="0"/>
              <a:t> green</a:t>
            </a:r>
          </a:p>
          <a:p>
            <a:r>
              <a:rPr lang="en-US" dirty="0" smtClean="0"/>
              <a:t>Sorted </a:t>
            </a:r>
            <a:r>
              <a:rPr lang="mr-IN" dirty="0" smtClean="0"/>
              <a:t>–</a:t>
            </a:r>
            <a:r>
              <a:rPr lang="en-US" dirty="0" smtClean="0"/>
              <a:t> red</a:t>
            </a:r>
          </a:p>
          <a:p>
            <a:r>
              <a:rPr lang="en-US" dirty="0" smtClean="0"/>
              <a:t>Same - purple</a:t>
            </a:r>
            <a:endParaRPr lang="en-US" dirty="0"/>
          </a:p>
        </p:txBody>
      </p:sp>
    </p:spTree>
    <p:extLst>
      <p:ext uri="{BB962C8B-B14F-4D97-AF65-F5344CB8AC3E}">
        <p14:creationId xmlns:p14="http://schemas.microsoft.com/office/powerpoint/2010/main" val="2127568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5036" y="216167"/>
            <a:ext cx="9557261" cy="6430818"/>
          </a:xfrm>
        </p:spPr>
      </p:pic>
      <p:sp>
        <p:nvSpPr>
          <p:cNvPr id="5" name="TextBox 4"/>
          <p:cNvSpPr txBox="1"/>
          <p:nvPr/>
        </p:nvSpPr>
        <p:spPr>
          <a:xfrm>
            <a:off x="3528646" y="1992923"/>
            <a:ext cx="2989385" cy="1200329"/>
          </a:xfrm>
          <a:prstGeom prst="rect">
            <a:avLst/>
          </a:prstGeom>
          <a:noFill/>
        </p:spPr>
        <p:txBody>
          <a:bodyPr wrap="square" rtlCol="0">
            <a:spAutoFit/>
          </a:bodyPr>
          <a:lstStyle/>
          <a:p>
            <a:r>
              <a:rPr lang="en-US" dirty="0" smtClean="0"/>
              <a:t>Random data </a:t>
            </a:r>
            <a:r>
              <a:rPr lang="mr-IN" dirty="0" smtClean="0"/>
              <a:t>–</a:t>
            </a:r>
            <a:r>
              <a:rPr lang="en-US" dirty="0" smtClean="0"/>
              <a:t> blue</a:t>
            </a:r>
          </a:p>
          <a:p>
            <a:r>
              <a:rPr lang="en-US" dirty="0" smtClean="0"/>
              <a:t>Reverse sorted data </a:t>
            </a:r>
            <a:r>
              <a:rPr lang="mr-IN" dirty="0" smtClean="0"/>
              <a:t>–</a:t>
            </a:r>
            <a:r>
              <a:rPr lang="en-US" dirty="0" smtClean="0"/>
              <a:t> green</a:t>
            </a:r>
          </a:p>
          <a:p>
            <a:r>
              <a:rPr lang="en-US" dirty="0" smtClean="0"/>
              <a:t>Sorted </a:t>
            </a:r>
            <a:r>
              <a:rPr lang="mr-IN" dirty="0" smtClean="0"/>
              <a:t>–</a:t>
            </a:r>
            <a:r>
              <a:rPr lang="en-US" dirty="0" smtClean="0"/>
              <a:t> red</a:t>
            </a:r>
          </a:p>
          <a:p>
            <a:r>
              <a:rPr lang="en-US" dirty="0" smtClean="0"/>
              <a:t>Same - purple</a:t>
            </a:r>
            <a:endParaRPr lang="en-US" dirty="0"/>
          </a:p>
        </p:txBody>
      </p:sp>
    </p:spTree>
    <p:extLst>
      <p:ext uri="{BB962C8B-B14F-4D97-AF65-F5344CB8AC3E}">
        <p14:creationId xmlns:p14="http://schemas.microsoft.com/office/powerpoint/2010/main" val="296464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94010"/>
            <a:ext cx="9878186" cy="6646760"/>
          </a:xfrm>
        </p:spPr>
      </p:pic>
      <p:sp>
        <p:nvSpPr>
          <p:cNvPr id="5" name="TextBox 4"/>
          <p:cNvSpPr txBox="1"/>
          <p:nvPr/>
        </p:nvSpPr>
        <p:spPr>
          <a:xfrm>
            <a:off x="3528646" y="1992923"/>
            <a:ext cx="2989385" cy="1200329"/>
          </a:xfrm>
          <a:prstGeom prst="rect">
            <a:avLst/>
          </a:prstGeom>
          <a:noFill/>
        </p:spPr>
        <p:txBody>
          <a:bodyPr wrap="square" rtlCol="0">
            <a:spAutoFit/>
          </a:bodyPr>
          <a:lstStyle/>
          <a:p>
            <a:r>
              <a:rPr lang="en-US" dirty="0" smtClean="0"/>
              <a:t>Random data </a:t>
            </a:r>
            <a:r>
              <a:rPr lang="mr-IN" dirty="0" smtClean="0"/>
              <a:t>–</a:t>
            </a:r>
            <a:r>
              <a:rPr lang="en-US" dirty="0" smtClean="0"/>
              <a:t> blue</a:t>
            </a:r>
          </a:p>
          <a:p>
            <a:r>
              <a:rPr lang="en-US" dirty="0" smtClean="0"/>
              <a:t>Reverse sorted data </a:t>
            </a:r>
            <a:r>
              <a:rPr lang="mr-IN" dirty="0" smtClean="0"/>
              <a:t>–</a:t>
            </a:r>
            <a:r>
              <a:rPr lang="en-US" dirty="0" smtClean="0"/>
              <a:t> green</a:t>
            </a:r>
          </a:p>
          <a:p>
            <a:r>
              <a:rPr lang="en-US" dirty="0" smtClean="0"/>
              <a:t>Sorted </a:t>
            </a:r>
            <a:r>
              <a:rPr lang="mr-IN" dirty="0" smtClean="0"/>
              <a:t>–</a:t>
            </a:r>
            <a:r>
              <a:rPr lang="en-US" dirty="0" smtClean="0"/>
              <a:t> red</a:t>
            </a:r>
          </a:p>
          <a:p>
            <a:r>
              <a:rPr lang="en-US" dirty="0" smtClean="0"/>
              <a:t>Same - purple</a:t>
            </a:r>
            <a:endParaRPr lang="en-US" dirty="0"/>
          </a:p>
        </p:txBody>
      </p:sp>
    </p:spTree>
    <p:extLst>
      <p:ext uri="{BB962C8B-B14F-4D97-AF65-F5344CB8AC3E}">
        <p14:creationId xmlns:p14="http://schemas.microsoft.com/office/powerpoint/2010/main" val="433926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83169" y="1969477"/>
            <a:ext cx="2977662" cy="1200329"/>
          </a:xfrm>
          <a:prstGeom prst="rect">
            <a:avLst/>
          </a:prstGeom>
          <a:noFill/>
        </p:spPr>
        <p:txBody>
          <a:bodyPr wrap="square" rtlCol="0">
            <a:spAutoFit/>
          </a:bodyPr>
          <a:lstStyle/>
          <a:p>
            <a:r>
              <a:rPr lang="en-US" dirty="0" smtClean="0"/>
              <a:t>Max No of digits 2- Red</a:t>
            </a:r>
          </a:p>
          <a:p>
            <a:r>
              <a:rPr lang="en-US" dirty="0"/>
              <a:t>Max No of digits </a:t>
            </a:r>
            <a:r>
              <a:rPr lang="en-US" dirty="0" smtClean="0"/>
              <a:t>4- Purple</a:t>
            </a:r>
          </a:p>
          <a:p>
            <a:r>
              <a:rPr lang="en-US" dirty="0"/>
              <a:t>Max No of digits </a:t>
            </a:r>
            <a:r>
              <a:rPr lang="en-US" dirty="0" smtClean="0"/>
              <a:t>6- Blue</a:t>
            </a:r>
          </a:p>
          <a:p>
            <a:r>
              <a:rPr lang="en-US" dirty="0"/>
              <a:t>Max No of digits </a:t>
            </a:r>
            <a:r>
              <a:rPr lang="en-US" dirty="0" smtClean="0"/>
              <a:t>7- Green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566" y="175847"/>
            <a:ext cx="9468526" cy="6371110"/>
          </a:xfrm>
        </p:spPr>
      </p:pic>
      <p:sp>
        <p:nvSpPr>
          <p:cNvPr id="8" name="TextBox 7"/>
          <p:cNvSpPr txBox="1"/>
          <p:nvPr/>
        </p:nvSpPr>
        <p:spPr>
          <a:xfrm>
            <a:off x="3235569" y="2121877"/>
            <a:ext cx="2977662" cy="1200329"/>
          </a:xfrm>
          <a:prstGeom prst="rect">
            <a:avLst/>
          </a:prstGeom>
          <a:noFill/>
        </p:spPr>
        <p:txBody>
          <a:bodyPr wrap="square" rtlCol="0">
            <a:spAutoFit/>
          </a:bodyPr>
          <a:lstStyle/>
          <a:p>
            <a:r>
              <a:rPr lang="en-US" dirty="0" smtClean="0"/>
              <a:t>Max No of digits 2- Red</a:t>
            </a:r>
          </a:p>
          <a:p>
            <a:r>
              <a:rPr lang="en-US" dirty="0"/>
              <a:t>Max No of digits </a:t>
            </a:r>
            <a:r>
              <a:rPr lang="en-US" dirty="0" smtClean="0"/>
              <a:t>4- Purple</a:t>
            </a:r>
          </a:p>
          <a:p>
            <a:r>
              <a:rPr lang="en-US" dirty="0"/>
              <a:t>Max No of digits </a:t>
            </a:r>
            <a:r>
              <a:rPr lang="en-US" dirty="0" smtClean="0"/>
              <a:t>6- Blue</a:t>
            </a:r>
          </a:p>
          <a:p>
            <a:r>
              <a:rPr lang="en-US" dirty="0"/>
              <a:t>Max No of digits </a:t>
            </a:r>
            <a:r>
              <a:rPr lang="en-US" dirty="0" smtClean="0"/>
              <a:t>7- Green</a:t>
            </a:r>
            <a:endParaRPr lang="en-US" dirty="0"/>
          </a:p>
        </p:txBody>
      </p:sp>
    </p:spTree>
    <p:extLst>
      <p:ext uri="{BB962C8B-B14F-4D97-AF65-F5344CB8AC3E}">
        <p14:creationId xmlns:p14="http://schemas.microsoft.com/office/powerpoint/2010/main" val="1245878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Insertion sort works well for small data sets but performs horribly when n starts becoming large.</a:t>
            </a:r>
          </a:p>
          <a:p>
            <a:r>
              <a:rPr lang="en-US" dirty="0" smtClean="0"/>
              <a:t>Merge sort has similar performance on all kinds of data set but is much slower in comparison to other data sets when the data set contains same elements.</a:t>
            </a:r>
          </a:p>
          <a:p>
            <a:r>
              <a:rPr lang="en-US" dirty="0" smtClean="0"/>
              <a:t>Heap sort is an efficient sorting algorithm with good overall performance.</a:t>
            </a:r>
          </a:p>
          <a:p>
            <a:r>
              <a:rPr lang="en-US" dirty="0" smtClean="0"/>
              <a:t>Quick sort proves to be faster than heap sort algorithm but quick sort and heap sort have comparable performance when all elements in the data set are the same.</a:t>
            </a:r>
          </a:p>
          <a:p>
            <a:r>
              <a:rPr lang="en-US" dirty="0" smtClean="0"/>
              <a:t>Radix sort seems to be faster than all the algorithms but it heavily depends on the number of digits of the largest element in the data set and may prove to be slower than quick sort.</a:t>
            </a:r>
          </a:p>
          <a:p>
            <a:r>
              <a:rPr lang="en-US" dirty="0"/>
              <a:t>The most startling observation was related to the worst case time of Quicksort. Theoretically</a:t>
            </a:r>
            <a:r>
              <a:rPr lang="en-US" dirty="0" smtClean="0"/>
              <a:t>, the worst case </a:t>
            </a:r>
            <a:r>
              <a:rPr lang="en-US" dirty="0"/>
              <a:t>performance of quick sort should be in quadratic terms but we </a:t>
            </a:r>
            <a:r>
              <a:rPr lang="en-US" dirty="0" smtClean="0"/>
              <a:t>did not</a:t>
            </a:r>
            <a:r>
              <a:rPr lang="en-US" dirty="0" smtClean="0"/>
              <a:t> observe </a:t>
            </a:r>
            <a:r>
              <a:rPr lang="en-US" dirty="0"/>
              <a:t>that. We found that the program was usually at par with the logarithmic average time.</a:t>
            </a:r>
          </a:p>
          <a:p>
            <a:endParaRPr lang="en-US" dirty="0" smtClean="0"/>
          </a:p>
          <a:p>
            <a:pPr marL="0" indent="0">
              <a:buNone/>
            </a:pPr>
            <a:endParaRPr lang="en-US" dirty="0"/>
          </a:p>
        </p:txBody>
      </p:sp>
    </p:spTree>
    <p:extLst>
      <p:ext uri="{BB962C8B-B14F-4D97-AF65-F5344CB8AC3E}">
        <p14:creationId xmlns:p14="http://schemas.microsoft.com/office/powerpoint/2010/main" val="190289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29" y="2847109"/>
            <a:ext cx="10018713" cy="1752599"/>
          </a:xfrm>
        </p:spPr>
        <p:txBody>
          <a:bodyPr/>
          <a:lstStyle/>
          <a:p>
            <a:r>
              <a:rPr lang="en-US" dirty="0" smtClean="0"/>
              <a:t>Thank You</a:t>
            </a:r>
            <a:endParaRPr lang="en-US" dirty="0"/>
          </a:p>
        </p:txBody>
      </p:sp>
    </p:spTree>
    <p:extLst>
      <p:ext uri="{BB962C8B-B14F-4D97-AF65-F5344CB8AC3E}">
        <p14:creationId xmlns:p14="http://schemas.microsoft.com/office/powerpoint/2010/main" val="2873628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399" y="105508"/>
            <a:ext cx="9206339" cy="6694047"/>
          </a:xfrm>
        </p:spPr>
      </p:pic>
      <p:sp>
        <p:nvSpPr>
          <p:cNvPr id="4" name="AutoShape 2" descr="nsertion-sort.png"/>
          <p:cNvSpPr>
            <a:spLocks noChangeAspect="1" noChangeArrowheads="1"/>
          </p:cNvSpPr>
          <p:nvPr/>
        </p:nvSpPr>
        <p:spPr bwMode="auto">
          <a:xfrm>
            <a:off x="0" y="0"/>
            <a:ext cx="5380892" cy="53808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839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normAutofit/>
          </a:bodyPr>
          <a:lstStyle/>
          <a:p>
            <a:r>
              <a:rPr lang="en-US" b="1" dirty="0" smtClean="0"/>
              <a:t>Merge sort </a:t>
            </a:r>
            <a:r>
              <a:rPr lang="en-US" dirty="0"/>
              <a:t>takes advantage of the ease of merging already sorted lists into a new sorted list. It starts by comparing every two elements (i.e., 1 with 2, then 3 with 4...) and swapping them if the first should come after the second. It then merges each of the resulting lists of two into lists of four, then merges those lists of four, and so on; until at last two lists are merged into the final sorted </a:t>
            </a:r>
            <a:r>
              <a:rPr lang="en-US" dirty="0" smtClean="0"/>
              <a:t>list</a:t>
            </a:r>
          </a:p>
          <a:p>
            <a:r>
              <a:rPr lang="en-US" b="1" dirty="0" smtClean="0"/>
              <a:t>Merge sort has </a:t>
            </a:r>
            <a:r>
              <a:rPr lang="en-US" dirty="0"/>
              <a:t>worst-case time complexity </a:t>
            </a:r>
            <a:r>
              <a:rPr lang="en-US" dirty="0" smtClean="0"/>
              <a:t>of </a:t>
            </a:r>
            <a:r>
              <a:rPr lang="en-US" dirty="0" err="1"/>
              <a:t>Ο</a:t>
            </a:r>
            <a:r>
              <a:rPr lang="en-US" dirty="0"/>
              <a:t>(n log n)</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18503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034" y="0"/>
            <a:ext cx="10018713" cy="1752599"/>
          </a:xfrm>
        </p:spPr>
        <p:txBody>
          <a:bodyPr/>
          <a:lstStyle/>
          <a:p>
            <a:r>
              <a:rPr lang="en-US" dirty="0" smtClean="0"/>
              <a:t>Example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307" y="1260230"/>
            <a:ext cx="5083908" cy="5242780"/>
          </a:xfrm>
          <a:prstGeom prst="rect">
            <a:avLst/>
          </a:prstGeom>
        </p:spPr>
      </p:pic>
    </p:spTree>
    <p:extLst>
      <p:ext uri="{BB962C8B-B14F-4D97-AF65-F5344CB8AC3E}">
        <p14:creationId xmlns:p14="http://schemas.microsoft.com/office/powerpoint/2010/main" val="348000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p:txBody>
          <a:bodyPr>
            <a:normAutofit/>
          </a:bodyPr>
          <a:lstStyle/>
          <a:p>
            <a:r>
              <a:rPr lang="en-US" b="1" dirty="0" smtClean="0"/>
              <a:t>Quick sort </a:t>
            </a:r>
            <a:r>
              <a:rPr lang="en-US" dirty="0" smtClean="0"/>
              <a:t>is </a:t>
            </a:r>
            <a:r>
              <a:rPr lang="en-US" dirty="0"/>
              <a:t>a divide and conquer algorithm which relies on a </a:t>
            </a:r>
            <a:r>
              <a:rPr lang="en-US" i="1" dirty="0"/>
              <a:t>partition</a:t>
            </a:r>
            <a:r>
              <a:rPr lang="en-US" dirty="0"/>
              <a:t> operation: to partition an array an element called a </a:t>
            </a:r>
            <a:r>
              <a:rPr lang="en-US" i="1" dirty="0"/>
              <a:t>pivot</a:t>
            </a:r>
            <a:r>
              <a:rPr lang="en-US" dirty="0"/>
              <a:t> is selected</a:t>
            </a:r>
            <a:r>
              <a:rPr lang="en-US" dirty="0" smtClean="0"/>
              <a:t>.</a:t>
            </a:r>
            <a:r>
              <a:rPr lang="en-US" baseline="30000" dirty="0"/>
              <a:t> </a:t>
            </a:r>
            <a:r>
              <a:rPr lang="en-US" dirty="0" smtClean="0"/>
              <a:t> </a:t>
            </a:r>
            <a:r>
              <a:rPr lang="en-US" dirty="0"/>
              <a:t>All elements smaller than the pivot are moved before it and all greater elements are moved after it. This can be done efficiently in linear time and in-place. The lesser and greater </a:t>
            </a:r>
            <a:r>
              <a:rPr lang="en-US" dirty="0" err="1"/>
              <a:t>sublists</a:t>
            </a:r>
            <a:r>
              <a:rPr lang="en-US" dirty="0"/>
              <a:t> are then recursively sorted. </a:t>
            </a:r>
            <a:endParaRPr lang="en-US" dirty="0" smtClean="0"/>
          </a:p>
          <a:p>
            <a:r>
              <a:rPr lang="en-US" b="1" dirty="0" smtClean="0"/>
              <a:t>Quick sort </a:t>
            </a:r>
            <a:r>
              <a:rPr lang="en-US" dirty="0" smtClean="0"/>
              <a:t> </a:t>
            </a:r>
            <a:r>
              <a:rPr lang="en-US" dirty="0"/>
              <a:t>has </a:t>
            </a:r>
            <a:r>
              <a:rPr lang="en-US" dirty="0" smtClean="0"/>
              <a:t>an </a:t>
            </a:r>
            <a:r>
              <a:rPr lang="en-US" dirty="0"/>
              <a:t>average time complexity of O(</a:t>
            </a:r>
            <a:r>
              <a:rPr lang="en-US" i="1" dirty="0"/>
              <a:t>n</a:t>
            </a:r>
            <a:r>
              <a:rPr lang="en-US" dirty="0"/>
              <a:t> log </a:t>
            </a:r>
            <a:r>
              <a:rPr lang="en-US" i="1" dirty="0"/>
              <a:t>n</a:t>
            </a:r>
            <a:r>
              <a:rPr lang="en-US" dirty="0" smtClean="0"/>
              <a:t>)</a:t>
            </a:r>
            <a:endParaRPr lang="en-US" dirty="0"/>
          </a:p>
        </p:txBody>
      </p:sp>
    </p:spTree>
    <p:extLst>
      <p:ext uri="{BB962C8B-B14F-4D97-AF65-F5344CB8AC3E}">
        <p14:creationId xmlns:p14="http://schemas.microsoft.com/office/powerpoint/2010/main" val="264779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126" y="-298938"/>
            <a:ext cx="10018713" cy="1752599"/>
          </a:xfrm>
        </p:spPr>
        <p:txBody>
          <a:bodyPr/>
          <a:lstStyle/>
          <a:p>
            <a:r>
              <a:rPr lang="en-US" dirty="0" smtClean="0"/>
              <a:t>Example</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128" y="1058163"/>
            <a:ext cx="8944708" cy="5459869"/>
          </a:xfrm>
        </p:spPr>
      </p:pic>
    </p:spTree>
    <p:extLst>
      <p:ext uri="{BB962C8B-B14F-4D97-AF65-F5344CB8AC3E}">
        <p14:creationId xmlns:p14="http://schemas.microsoft.com/office/powerpoint/2010/main" val="1984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p:txBody>
          <a:bodyPr>
            <a:normAutofit lnSpcReduction="10000"/>
          </a:bodyPr>
          <a:lstStyle/>
          <a:p>
            <a:r>
              <a:rPr lang="en-US" b="1" dirty="0"/>
              <a:t>Heapsort</a:t>
            </a:r>
            <a:r>
              <a:rPr lang="en-US" dirty="0"/>
              <a:t> </a:t>
            </a:r>
            <a:r>
              <a:rPr lang="en-US" dirty="0" smtClean="0"/>
              <a:t>works </a:t>
            </a:r>
            <a:r>
              <a:rPr lang="en-US" dirty="0"/>
              <a:t>by determining the largest (or smallest) element of the list, placing that at the end (or beginning) of the list, then continuing with the rest of the list, </a:t>
            </a:r>
            <a:r>
              <a:rPr lang="en-US" dirty="0" smtClean="0"/>
              <a:t>it </a:t>
            </a:r>
            <a:r>
              <a:rPr lang="en-US" dirty="0"/>
              <a:t>accomplishes this task efficiently by using a data structure called a heap, a special type of binary </a:t>
            </a:r>
            <a:r>
              <a:rPr lang="en-US" dirty="0" smtClean="0"/>
              <a:t>tree.</a:t>
            </a:r>
            <a:r>
              <a:rPr lang="en-US" baseline="30000" dirty="0"/>
              <a:t> </a:t>
            </a:r>
            <a:r>
              <a:rPr lang="en-US" dirty="0" smtClean="0"/>
              <a:t>Once </a:t>
            </a:r>
            <a:r>
              <a:rPr lang="en-US" dirty="0"/>
              <a:t>the data list has been made into a heap, the root node is guaranteed to be the largest (or smallest) element. When it is removed and placed at the end of the list, the heap is rearranged so the largest element remaining moves to the root</a:t>
            </a:r>
            <a:r>
              <a:rPr lang="en-US" dirty="0" smtClean="0"/>
              <a:t>.</a:t>
            </a:r>
          </a:p>
          <a:p>
            <a:r>
              <a:rPr lang="en-US" dirty="0" smtClean="0"/>
              <a:t>Heap sort has worst case time complexity of </a:t>
            </a:r>
            <a:r>
              <a:rPr lang="en-US" dirty="0"/>
              <a:t>O(</a:t>
            </a:r>
            <a:r>
              <a:rPr lang="en-US" i="1" dirty="0"/>
              <a:t>n</a:t>
            </a:r>
            <a:r>
              <a:rPr lang="en-US" dirty="0"/>
              <a:t> log </a:t>
            </a:r>
            <a:r>
              <a:rPr lang="en-US" i="1" dirty="0"/>
              <a:t>n</a:t>
            </a:r>
            <a:r>
              <a:rPr lang="en-US" dirty="0"/>
              <a:t>) </a:t>
            </a:r>
            <a:r>
              <a:rPr lang="en-US" dirty="0" smtClean="0"/>
              <a:t>time</a:t>
            </a:r>
            <a:endParaRPr lang="en-US" dirty="0"/>
          </a:p>
          <a:p>
            <a:endParaRPr lang="en-US" dirty="0"/>
          </a:p>
        </p:txBody>
      </p:sp>
    </p:spTree>
    <p:extLst>
      <p:ext uri="{BB962C8B-B14F-4D97-AF65-F5344CB8AC3E}">
        <p14:creationId xmlns:p14="http://schemas.microsoft.com/office/powerpoint/2010/main" val="143909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141" y="480646"/>
            <a:ext cx="11094265" cy="6072554"/>
          </a:xfrm>
        </p:spPr>
      </p:pic>
    </p:spTree>
    <p:extLst>
      <p:ext uri="{BB962C8B-B14F-4D97-AF65-F5344CB8AC3E}">
        <p14:creationId xmlns:p14="http://schemas.microsoft.com/office/powerpoint/2010/main" val="298757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3382</TotalTime>
  <Words>953</Words>
  <Application>Microsoft Macintosh PowerPoint</Application>
  <PresentationFormat>Widescreen</PresentationFormat>
  <Paragraphs>129</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Corbel</vt:lpstr>
      <vt:lpstr>Mangal</vt:lpstr>
      <vt:lpstr>Arial</vt:lpstr>
      <vt:lpstr>Parallax</vt:lpstr>
      <vt:lpstr>Merge sort vs Quick sort vs Heap sort vs Insertion sort vs Radix sort</vt:lpstr>
      <vt:lpstr>Insertion Sort</vt:lpstr>
      <vt:lpstr>PowerPoint Presentation</vt:lpstr>
      <vt:lpstr>Merge sort</vt:lpstr>
      <vt:lpstr>Example</vt:lpstr>
      <vt:lpstr>Quick sort</vt:lpstr>
      <vt:lpstr>Example</vt:lpstr>
      <vt:lpstr>Heap sort</vt:lpstr>
      <vt:lpstr>PowerPoint Presentation</vt:lpstr>
      <vt:lpstr>Radix sort</vt:lpstr>
      <vt:lpstr>Example</vt:lpstr>
      <vt:lpstr>Testing Conditions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Kruskals Vs Prim’s</dc:title>
  <dc:creator>Shriya, Shriya</dc:creator>
  <cp:lastModifiedBy>Yadav, Abhishek</cp:lastModifiedBy>
  <cp:revision>42</cp:revision>
  <dcterms:created xsi:type="dcterms:W3CDTF">2016-04-27T00:29:27Z</dcterms:created>
  <dcterms:modified xsi:type="dcterms:W3CDTF">2016-12-01T19:10:43Z</dcterms:modified>
</cp:coreProperties>
</file>