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8" r:id="rId10"/>
    <p:sldId id="269" r:id="rId11"/>
    <p:sldId id="267" r:id="rId12"/>
    <p:sldId id="271" r:id="rId13"/>
    <p:sldId id="265" r:id="rId14"/>
    <p:sldId id="270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7A"/>
    <a:srgbClr val="5C4279"/>
    <a:srgbClr val="411D4F"/>
    <a:srgbClr val="3B1C49"/>
    <a:srgbClr val="3A1B54"/>
    <a:srgbClr val="CF8CF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0" y="4294067"/>
            <a:ext cx="12188827" cy="1368152"/>
          </a:xfrm>
          <a:prstGeom prst="rect">
            <a:avLst/>
          </a:prstGeom>
          <a:solidFill>
            <a:srgbClr val="82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182" y="4500210"/>
            <a:ext cx="10651637" cy="95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397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3" y="1939"/>
            <a:ext cx="12134508" cy="4293097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672" y="5960744"/>
            <a:ext cx="2494817" cy="67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17545" y="6091986"/>
            <a:ext cx="4963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sz="3200" dirty="0">
                <a:solidFill>
                  <a:srgbClr val="82007A"/>
                </a:solidFill>
              </a:rPr>
              <a:t>www.tusdt.com</a:t>
            </a:r>
          </a:p>
        </p:txBody>
      </p:sp>
    </p:spTree>
    <p:extLst>
      <p:ext uri="{BB962C8B-B14F-4D97-AF65-F5344CB8AC3E}">
        <p14:creationId xmlns:p14="http://schemas.microsoft.com/office/powerpoint/2010/main" val="6017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9153" y="854832"/>
            <a:ext cx="12195570" cy="45708"/>
          </a:xfrm>
          <a:prstGeom prst="rect">
            <a:avLst/>
          </a:prstGeom>
          <a:solidFill>
            <a:srgbClr val="82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48265" y="2141898"/>
            <a:ext cx="5829612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598" b="1" dirty="0">
                <a:solidFill>
                  <a:srgbClr val="82007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0943" y="2144535"/>
            <a:ext cx="2087145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98" b="1" kern="1200" dirty="0">
                <a:solidFill>
                  <a:srgbClr val="8200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5219" y="2925061"/>
            <a:ext cx="4485218" cy="74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399" dirty="0" smtClean="0">
                <a:solidFill>
                  <a:srgbClr val="82007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0942" lvl="0" indent="-380942">
              <a:lnSpc>
                <a:spcPts val="5065"/>
              </a:lnSpc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EB9BAFF-259E-4396-A4DA-A07D4BD34937}"/>
              </a:ext>
            </a:extLst>
          </p:cNvPr>
          <p:cNvSpPr txBox="1"/>
          <p:nvPr userDrawn="1"/>
        </p:nvSpPr>
        <p:spPr>
          <a:xfrm>
            <a:off x="369650" y="6225702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/>
              <a:t>启智行远 迪善求新</a:t>
            </a:r>
          </a:p>
        </p:txBody>
      </p:sp>
    </p:spTree>
    <p:extLst>
      <p:ext uri="{BB962C8B-B14F-4D97-AF65-F5344CB8AC3E}">
        <p14:creationId xmlns:p14="http://schemas.microsoft.com/office/powerpoint/2010/main" val="426597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/>
          </a:p>
        </p:txBody>
      </p:sp>
      <p:sp>
        <p:nvSpPr>
          <p:cNvPr id="4" name="矩形 3"/>
          <p:cNvSpPr/>
          <p:nvPr userDrawn="1"/>
        </p:nvSpPr>
        <p:spPr>
          <a:xfrm>
            <a:off x="-3570" y="-14921"/>
            <a:ext cx="4156366" cy="6872921"/>
          </a:xfrm>
          <a:prstGeom prst="rect">
            <a:avLst/>
          </a:prstGeom>
          <a:solidFill>
            <a:srgbClr val="82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9143" y="1443064"/>
            <a:ext cx="2590939" cy="113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398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398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299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299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2649" y="1701208"/>
            <a:ext cx="6405202" cy="4152255"/>
          </a:xfrm>
          <a:noFill/>
        </p:spPr>
        <p:txBody>
          <a:bodyPr>
            <a:normAutofit/>
          </a:bodyPr>
          <a:lstStyle>
            <a:lvl1pPr marL="514093" indent="-514093">
              <a:spcBef>
                <a:spcPts val="0"/>
              </a:spcBef>
              <a:buFontTx/>
              <a:buBlip>
                <a:blip r:embed="rId2"/>
              </a:buBlip>
              <a:defRPr sz="3600">
                <a:solidFill>
                  <a:srgbClr val="82007A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CE201B37-8F1F-4627-914C-9ECD63F224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42580" y="6160589"/>
            <a:ext cx="2105710" cy="56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2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47" y="2971142"/>
            <a:ext cx="12192000" cy="45718"/>
          </a:xfrm>
          <a:prstGeom prst="rect">
            <a:avLst/>
          </a:prstGeom>
          <a:solidFill>
            <a:srgbClr val="82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椭圆 5"/>
          <p:cNvSpPr/>
          <p:nvPr/>
        </p:nvSpPr>
        <p:spPr>
          <a:xfrm>
            <a:off x="1130035" y="1795985"/>
            <a:ext cx="2440478" cy="244174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82007A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3698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4915" y="2060850"/>
            <a:ext cx="8327085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598" b="1" dirty="0">
                <a:solidFill>
                  <a:srgbClr val="82007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6592" y="3212978"/>
            <a:ext cx="6261433" cy="74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131" indent="-457131">
              <a:buClr>
                <a:srgbClr val="82007A"/>
              </a:buClr>
              <a:buFont typeface="Wingdings" panose="05000000000000000000" pitchFamily="2" charset="2"/>
              <a:buChar char="l"/>
              <a:defRPr lang="zh-CN" altLang="en-US" sz="2799" dirty="0" smtClean="0">
                <a:solidFill>
                  <a:srgbClr val="82007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0942" lvl="0" indent="-380942">
              <a:lnSpc>
                <a:spcPts val="5065"/>
              </a:lnSpc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C850F1F-790A-4E33-8845-B3BD43C20647}"/>
              </a:ext>
            </a:extLst>
          </p:cNvPr>
          <p:cNvSpPr txBox="1"/>
          <p:nvPr userDrawn="1"/>
        </p:nvSpPr>
        <p:spPr>
          <a:xfrm>
            <a:off x="369650" y="6225702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/>
              <a:t>启智行远 迪善求新</a:t>
            </a:r>
          </a:p>
        </p:txBody>
      </p:sp>
    </p:spTree>
    <p:extLst>
      <p:ext uri="{BB962C8B-B14F-4D97-AF65-F5344CB8AC3E}">
        <p14:creationId xmlns:p14="http://schemas.microsoft.com/office/powerpoint/2010/main" val="3751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31" y="1173945"/>
            <a:ext cx="10195229" cy="7182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2007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303" y="884015"/>
            <a:ext cx="12195570" cy="45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325" y="2115489"/>
            <a:ext cx="10148364" cy="2952066"/>
          </a:xfrm>
          <a:prstGeom prst="rect">
            <a:avLst/>
          </a:prstGeom>
        </p:spPr>
        <p:txBody>
          <a:bodyPr/>
          <a:lstStyle>
            <a:lvl1pPr marL="1599960" indent="-609508">
              <a:buClr>
                <a:srgbClr val="82007A"/>
              </a:buClr>
              <a:buFont typeface="Wingdings" panose="05000000000000000000" pitchFamily="2" charset="2"/>
              <a:buChar char="l"/>
              <a:defRPr sz="2799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A371F42-83ED-477C-8113-FE676479B682}"/>
              </a:ext>
            </a:extLst>
          </p:cNvPr>
          <p:cNvSpPr txBox="1"/>
          <p:nvPr userDrawn="1"/>
        </p:nvSpPr>
        <p:spPr>
          <a:xfrm>
            <a:off x="369650" y="6225702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/>
              <a:t>启智行远 迪善求新</a:t>
            </a:r>
          </a:p>
        </p:txBody>
      </p:sp>
    </p:spTree>
    <p:extLst>
      <p:ext uri="{BB962C8B-B14F-4D97-AF65-F5344CB8AC3E}">
        <p14:creationId xmlns:p14="http://schemas.microsoft.com/office/powerpoint/2010/main" val="133548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0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/>
          </a:p>
        </p:txBody>
      </p:sp>
      <p:sp>
        <p:nvSpPr>
          <p:cNvPr id="4" name="矩形 3"/>
          <p:cNvSpPr/>
          <p:nvPr userDrawn="1"/>
        </p:nvSpPr>
        <p:spPr>
          <a:xfrm>
            <a:off x="5491" y="3285017"/>
            <a:ext cx="12188827" cy="3572983"/>
          </a:xfrm>
          <a:prstGeom prst="rect">
            <a:avLst/>
          </a:prstGeom>
          <a:solidFill>
            <a:srgbClr val="82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42" y="1702849"/>
            <a:ext cx="7175558" cy="144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796" b="1" dirty="0">
                <a:solidFill>
                  <a:srgbClr val="8200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796" b="1" dirty="0">
              <a:solidFill>
                <a:srgbClr val="82007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5551" y="296626"/>
            <a:ext cx="2296975" cy="61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1" y="3216514"/>
            <a:ext cx="12195570" cy="71991"/>
          </a:xfrm>
          <a:prstGeom prst="rect">
            <a:avLst/>
          </a:prstGeom>
          <a:solidFill>
            <a:srgbClr val="5C4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5" name="椭圆 4"/>
          <p:cNvSpPr/>
          <p:nvPr userDrawn="1"/>
        </p:nvSpPr>
        <p:spPr>
          <a:xfrm>
            <a:off x="1337110" y="1634246"/>
            <a:ext cx="2555916" cy="253390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82007A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3698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1549" y="4493589"/>
            <a:ext cx="438689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98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www.tusdt.com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C531C33-697E-4620-AE18-D53A8B16E69E}"/>
              </a:ext>
            </a:extLst>
          </p:cNvPr>
          <p:cNvSpPr txBox="1"/>
          <p:nvPr userDrawn="1"/>
        </p:nvSpPr>
        <p:spPr>
          <a:xfrm>
            <a:off x="5334126" y="3536008"/>
            <a:ext cx="588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i="0" dirty="0"/>
              <a:t>启智行远 迪善求新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02DE228-72D6-41E5-86D4-A02D48B5C61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5" t="25075" r="20564"/>
          <a:stretch>
            <a:fillRect/>
          </a:stretch>
        </p:blipFill>
        <p:spPr>
          <a:xfrm>
            <a:off x="1392138" y="1669415"/>
            <a:ext cx="2440424" cy="2304708"/>
          </a:xfrm>
          <a:custGeom>
            <a:avLst/>
            <a:gdLst>
              <a:gd name="connsiteX0" fmla="*/ 1259484 w 2518968"/>
              <a:gd name="connsiteY0" fmla="*/ 0 h 2378884"/>
              <a:gd name="connsiteX1" fmla="*/ 2518968 w 2518968"/>
              <a:gd name="connsiteY1" fmla="*/ 1266952 h 2378884"/>
              <a:gd name="connsiteX2" fmla="*/ 1963674 w 2518968"/>
              <a:gd name="connsiteY2" fmla="*/ 2317529 h 2378884"/>
              <a:gd name="connsiteX3" fmla="*/ 1863275 w 2518968"/>
              <a:gd name="connsiteY3" fmla="*/ 2378884 h 2378884"/>
              <a:gd name="connsiteX4" fmla="*/ 655694 w 2518968"/>
              <a:gd name="connsiteY4" fmla="*/ 2378884 h 2378884"/>
              <a:gd name="connsiteX5" fmla="*/ 555295 w 2518968"/>
              <a:gd name="connsiteY5" fmla="*/ 2317529 h 2378884"/>
              <a:gd name="connsiteX6" fmla="*/ 0 w 2518968"/>
              <a:gd name="connsiteY6" fmla="*/ 1266952 h 2378884"/>
              <a:gd name="connsiteX7" fmla="*/ 1259484 w 2518968"/>
              <a:gd name="connsiteY7" fmla="*/ 0 h 237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8968" h="2378884">
                <a:moveTo>
                  <a:pt x="1259484" y="0"/>
                </a:moveTo>
                <a:cubicBezTo>
                  <a:pt x="1955078" y="0"/>
                  <a:pt x="2518968" y="567234"/>
                  <a:pt x="2518968" y="1266952"/>
                </a:cubicBezTo>
                <a:cubicBezTo>
                  <a:pt x="2518968" y="1704276"/>
                  <a:pt x="2298699" y="2089848"/>
                  <a:pt x="1963674" y="2317529"/>
                </a:cubicBezTo>
                <a:lnTo>
                  <a:pt x="1863275" y="2378884"/>
                </a:lnTo>
                <a:lnTo>
                  <a:pt x="655694" y="2378884"/>
                </a:lnTo>
                <a:lnTo>
                  <a:pt x="555295" y="2317529"/>
                </a:lnTo>
                <a:cubicBezTo>
                  <a:pt x="220270" y="2089848"/>
                  <a:pt x="0" y="1704276"/>
                  <a:pt x="0" y="1266952"/>
                </a:cubicBezTo>
                <a:cubicBezTo>
                  <a:pt x="0" y="567234"/>
                  <a:pt x="563890" y="0"/>
                  <a:pt x="12594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31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3300"/>
            <a:ext cx="12195570" cy="774700"/>
          </a:xfrm>
          <a:prstGeom prst="rect">
            <a:avLst/>
          </a:prstGeom>
          <a:solidFill>
            <a:srgbClr val="82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>
              <a:solidFill>
                <a:srgbClr val="7030A0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57" y="67752"/>
            <a:ext cx="2773879" cy="74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5462" y="6246247"/>
            <a:ext cx="4963154" cy="46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399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www.tusdt.com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283" y="274575"/>
            <a:ext cx="10973435" cy="114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283" y="1599829"/>
            <a:ext cx="10973435" cy="406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302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l" defTabSz="1219017" rtl="0" eaLnBrk="1" latinLnBrk="0" hangingPunct="1">
        <a:spcBef>
          <a:spcPct val="0"/>
        </a:spcBef>
        <a:buNone/>
        <a:defRPr sz="3698" b="1" kern="1200">
          <a:solidFill>
            <a:srgbClr val="82007A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599960" indent="-609508" algn="l" defTabSz="1219017" rtl="0" eaLnBrk="1" latinLnBrk="0" hangingPunct="1">
        <a:spcBef>
          <a:spcPct val="20000"/>
        </a:spcBef>
        <a:buClr>
          <a:srgbClr val="82007A"/>
        </a:buClr>
        <a:buFont typeface="Wingdings" panose="05000000000000000000" pitchFamily="2" charset="2"/>
        <a:buChar char="l"/>
        <a:defRPr sz="2799" kern="1200">
          <a:solidFill>
            <a:srgbClr val="82007A"/>
          </a:solidFill>
          <a:latin typeface="+mn-lt"/>
          <a:ea typeface="+mn-ea"/>
          <a:cs typeface="+mn-cs"/>
        </a:defRPr>
      </a:lvl1pPr>
      <a:lvl2pPr marL="990452" indent="-380942" algn="l" defTabSz="1219017" rtl="0" eaLnBrk="1" latinLnBrk="0" hangingPunct="1">
        <a:spcBef>
          <a:spcPct val="20000"/>
        </a:spcBef>
        <a:buFont typeface="Arial" pitchFamily="34" charset="0"/>
        <a:buChar char="–"/>
        <a:defRPr lang="zh-CN" altLang="en-US" sz="2399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3771" indent="-304755" algn="l" defTabSz="1219017" rtl="0" eaLnBrk="1" latinLnBrk="0" hangingPunct="1">
        <a:spcBef>
          <a:spcPct val="20000"/>
        </a:spcBef>
        <a:buClr>
          <a:srgbClr val="82007A"/>
        </a:buClr>
        <a:buFont typeface="Wingdings" panose="05000000000000000000" pitchFamily="2" charset="2"/>
        <a:buChar char="l"/>
        <a:defRPr sz="2399" b="0" kern="1200">
          <a:solidFill>
            <a:srgbClr val="82007A"/>
          </a:solidFill>
          <a:latin typeface="+mn-ea"/>
          <a:ea typeface="+mn-ea"/>
          <a:cs typeface="+mn-cs"/>
        </a:defRPr>
      </a:lvl3pPr>
      <a:lvl4pPr marL="2133280" indent="-304755" algn="l" defTabSz="1219017" rtl="0" eaLnBrk="1" latinLnBrk="0" hangingPunct="1">
        <a:spcBef>
          <a:spcPct val="20000"/>
        </a:spcBef>
        <a:buClr>
          <a:srgbClr val="82007A"/>
        </a:buClr>
        <a:buFont typeface="Wingdings" panose="05000000000000000000" pitchFamily="2" charset="2"/>
        <a:buChar char="l"/>
        <a:defRPr sz="2399" b="0" kern="1200">
          <a:solidFill>
            <a:srgbClr val="82007A"/>
          </a:solidFill>
          <a:latin typeface="+mn-ea"/>
          <a:ea typeface="+mn-ea"/>
          <a:cs typeface="+mn-cs"/>
        </a:defRPr>
      </a:lvl4pPr>
      <a:lvl5pPr marL="2742788" indent="-304755" algn="l" defTabSz="1219017" rtl="0" eaLnBrk="1" latinLnBrk="0" hangingPunct="1">
        <a:spcBef>
          <a:spcPct val="20000"/>
        </a:spcBef>
        <a:buClr>
          <a:srgbClr val="82007A"/>
        </a:buClr>
        <a:buFont typeface="Wingdings" panose="05000000000000000000" pitchFamily="2" charset="2"/>
        <a:buChar char="l"/>
        <a:defRPr sz="2399" b="0" kern="1200">
          <a:solidFill>
            <a:srgbClr val="82007A"/>
          </a:solidFill>
          <a:latin typeface="+mn-ea"/>
          <a:ea typeface="+mn-ea"/>
          <a:cs typeface="+mn-cs"/>
        </a:defRPr>
      </a:lvl5pPr>
      <a:lvl6pPr marL="3352296" indent="-304755" algn="l" defTabSz="1219017" rtl="0" eaLnBrk="1" latinLnBrk="0" hangingPunct="1">
        <a:spcBef>
          <a:spcPct val="20000"/>
        </a:spcBef>
        <a:buClr>
          <a:srgbClr val="82007A"/>
        </a:buClr>
        <a:buFont typeface="Wingdings" panose="05000000000000000000" pitchFamily="2" charset="2"/>
        <a:buChar char="l"/>
        <a:defRPr sz="2399" b="0" kern="1200">
          <a:solidFill>
            <a:srgbClr val="82007A"/>
          </a:solidFill>
          <a:latin typeface="+mn-ea"/>
          <a:ea typeface="+mn-ea"/>
          <a:cs typeface="+mn-cs"/>
        </a:defRPr>
      </a:lvl6pPr>
      <a:lvl7pPr marL="3961805" indent="-304755" algn="l" defTabSz="121901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3" indent="-304755" algn="l" defTabSz="121901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2" indent="-304755" algn="l" defTabSz="121901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8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7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5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3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2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8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9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403" y="1131840"/>
            <a:ext cx="105938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dirty="0" smtClean="0"/>
              <a:t>6、操作系统</a:t>
            </a:r>
            <a:r>
              <a:rPr lang="zh-CN" altLang="en-US" sz="2000" dirty="0"/>
              <a:t>的先行课程和后续课程</a:t>
            </a:r>
            <a:endParaRPr lang="en-US" altLang="zh-CN" sz="2000" dirty="0"/>
          </a:p>
          <a:p>
            <a:pPr algn="just">
              <a:spcBef>
                <a:spcPct val="50000"/>
              </a:spcBef>
            </a:pPr>
            <a:r>
              <a:rPr lang="zh-CN" altLang="en-US" sz="2000" dirty="0"/>
              <a:t>先修课程：</a:t>
            </a:r>
            <a:r>
              <a:rPr lang="zh-CN" altLang="en-US" sz="2000" dirty="0" smtClean="0"/>
              <a:t>高级语言程序设计、</a:t>
            </a:r>
            <a:r>
              <a:rPr lang="zh-CN" altLang="en-US" sz="2000" dirty="0"/>
              <a:t>数据结构、计算</a:t>
            </a:r>
            <a:r>
              <a:rPr lang="zh-CN" altLang="en-US" sz="2000" dirty="0" smtClean="0"/>
              <a:t>机组成原理</a:t>
            </a:r>
            <a:endParaRPr lang="zh-CN" altLang="en-US" sz="2000" dirty="0"/>
          </a:p>
          <a:p>
            <a:pPr algn="just">
              <a:spcBef>
                <a:spcPct val="50000"/>
              </a:spcBef>
            </a:pPr>
            <a:r>
              <a:rPr lang="zh-CN" altLang="en-US" sz="2000" dirty="0"/>
              <a:t>后继课程：编译原理、数据库原理与应用、软件工程</a:t>
            </a:r>
          </a:p>
        </p:txBody>
      </p:sp>
    </p:spTree>
    <p:extLst>
      <p:ext uri="{BB962C8B-B14F-4D97-AF65-F5344CB8AC3E}">
        <p14:creationId xmlns:p14="http://schemas.microsoft.com/office/powerpoint/2010/main" val="154814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3" y="1136822"/>
            <a:ext cx="1038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</a:t>
            </a:r>
            <a:r>
              <a:rPr lang="zh-CN" altLang="en-US" dirty="0" smtClean="0"/>
              <a:t>操作系统相关的参考书：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50" y="1666237"/>
            <a:ext cx="3271464" cy="43350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15" y="1666237"/>
            <a:ext cx="3292570" cy="43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5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5546" y="1161534"/>
            <a:ext cx="10462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个人介绍：</a:t>
            </a:r>
            <a:endParaRPr lang="en-US" altLang="zh-CN" dirty="0" smtClean="0"/>
          </a:p>
          <a:p>
            <a:pPr indent="504000"/>
            <a:r>
              <a:rPr lang="zh-CN" altLang="en-US" dirty="0" smtClean="0"/>
              <a:t>韩战豪，男，汉族，河南省驻马店市平舆县人</a:t>
            </a:r>
            <a:r>
              <a:rPr lang="zh-CN" altLang="en-US" dirty="0" smtClean="0"/>
              <a:t>。主要</a:t>
            </a:r>
            <a:r>
              <a:rPr lang="zh-CN" altLang="en-US" dirty="0" smtClean="0"/>
              <a:t>研究方向数据挖掘、机器学习、自然语言文本处理。</a:t>
            </a:r>
            <a:endParaRPr lang="en-US" altLang="zh-CN" dirty="0" smtClean="0"/>
          </a:p>
          <a:p>
            <a:pPr indent="504000"/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731358416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504000"/>
            <a:r>
              <a:rPr lang="zh-CN" altLang="en-US" dirty="0"/>
              <a:t>微</a:t>
            </a:r>
            <a:r>
              <a:rPr lang="zh-CN" altLang="en-US" dirty="0" smtClean="0"/>
              <a:t>信号：</a:t>
            </a:r>
            <a:r>
              <a:rPr lang="en-US" altLang="zh-CN" dirty="0" smtClean="0"/>
              <a:t>hzh101998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10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5546" y="1037967"/>
            <a:ext cx="104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</a:t>
            </a:r>
            <a:r>
              <a:rPr lang="zh-CN" altLang="en-US" dirty="0"/>
              <a:t>二维码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88" y="122263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91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6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437780" y="2141898"/>
            <a:ext cx="5829612" cy="646011"/>
          </a:xfrm>
        </p:spPr>
        <p:txBody>
          <a:bodyPr/>
          <a:lstStyle/>
          <a:p>
            <a:r>
              <a:rPr lang="zh-CN" altLang="en-US" dirty="0" smtClean="0"/>
              <a:t>韩战豪</a:t>
            </a: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72355D67-A085-4C9D-881E-8FA295B8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87" y="2277472"/>
            <a:ext cx="2015174" cy="1943204"/>
          </a:xfrm>
          <a:prstGeom prst="rect">
            <a:avLst/>
          </a:prstGeom>
          <a:noFill/>
          <a:ln w="25400">
            <a:solidFill>
              <a:srgbClr val="82007A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5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94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41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454" y="1054443"/>
            <a:ext cx="106927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/>
              <a:t>学习操作系统的意义？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、操作系统</a:t>
            </a:r>
            <a:r>
              <a:rPr lang="zh-CN" altLang="en-US" sz="2000" dirty="0"/>
              <a:t>课程在计算机专业中的</a:t>
            </a:r>
            <a:r>
              <a:rPr lang="zh-CN" altLang="en-US" sz="2000" dirty="0" smtClean="0"/>
              <a:t>地位。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）操作系统</a:t>
            </a:r>
            <a:r>
              <a:rPr lang="zh-CN" altLang="en-US" sz="2000" dirty="0"/>
              <a:t>是计算机的核心总控软件，是计算机系统的指挥和管理中心，是计算机系统的灵魂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）操作系统是</a:t>
            </a:r>
            <a:r>
              <a:rPr lang="zh-CN" altLang="en-US" sz="2000" dirty="0"/>
              <a:t>高等院校计算机及其相关专业的一门重要的主干课程，</a:t>
            </a:r>
            <a:r>
              <a:rPr lang="zh-CN" altLang="en-US" sz="2000" dirty="0" smtClean="0"/>
              <a:t>是计算机</a:t>
            </a:r>
            <a:r>
              <a:rPr lang="zh-CN" altLang="en-US" sz="2000" dirty="0"/>
              <a:t>专业的学生必须掌握的专业基础课程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）操作系统是计算机软件专业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基础</a:t>
            </a:r>
            <a:r>
              <a:rPr lang="zh-CN" altLang="en-US" sz="2000" dirty="0" smtClean="0"/>
              <a:t>课程</a:t>
            </a:r>
            <a:r>
              <a:rPr lang="zh-CN" altLang="en-US" sz="2000" dirty="0" smtClean="0"/>
              <a:t>之一，是计算机考研的一门重要课程。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8497" y="1006462"/>
            <a:ext cx="1042910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、为什么</a:t>
            </a:r>
            <a:r>
              <a:rPr lang="zh-CN" altLang="en-US" sz="2000" dirty="0"/>
              <a:t>要学习操作系统      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在现代的计算机通信系统中，软件开发工作占了相当大的比重，而与通信系统有关的软件一般十分庞大，也相当复杂。这些软件还要大量地与操作系统内核作深层次的交互，以进行信息的传输、控制和实现各种通信协议。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 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）如果不了解操作系统的</a:t>
            </a:r>
            <a:r>
              <a:rPr lang="zh-CN" altLang="en-US" sz="2000" dirty="0" smtClean="0"/>
              <a:t>基本原理、操作系统</a:t>
            </a:r>
            <a:r>
              <a:rPr lang="zh-CN" altLang="en-US" sz="2000" dirty="0" smtClean="0"/>
              <a:t>的内部结构和其向用户提供的很多重要的库函数和系统调用，就不能成功和有效地开发这些软件。利用操作系统内核所提供的强大功能进行大型软件的设计、开发和维护是极其重要的。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186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735" y="1057435"/>
            <a:ext cx="1050324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/>
              <a:t>3、本课程的任务</a:t>
            </a:r>
          </a:p>
          <a:p>
            <a:pPr indent="5040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介绍</a:t>
            </a:r>
            <a:r>
              <a:rPr lang="zh-CN" altLang="en-US" sz="2000" dirty="0"/>
              <a:t>操作系统对计算机系统的处理机、内存、设备和文件等各种资源的管理方法和技术。课程的核心内容是</a:t>
            </a:r>
            <a:r>
              <a:rPr lang="zh-CN" altLang="en-US" sz="2000" dirty="0" smtClean="0"/>
              <a:t>阐述操作系统工作</a:t>
            </a:r>
            <a:r>
              <a:rPr lang="zh-CN" altLang="en-US" sz="2000" dirty="0"/>
              <a:t>原理及设计方法,</a:t>
            </a:r>
            <a:r>
              <a:rPr lang="zh-CN" altLang="en-US" sz="2000" dirty="0" smtClean="0"/>
              <a:t>要求掌握</a:t>
            </a:r>
            <a:r>
              <a:rPr lang="zh-CN" altLang="en-US" sz="2000" dirty="0"/>
              <a:t>好操作系统的工作原理和设计方法与技术，对认识整个计算机系统的工作原理是十分重要的。</a:t>
            </a:r>
          </a:p>
        </p:txBody>
      </p:sp>
    </p:spTree>
    <p:extLst>
      <p:ext uri="{BB962C8B-B14F-4D97-AF65-F5344CB8AC3E}">
        <p14:creationId xmlns:p14="http://schemas.microsoft.com/office/powerpoint/2010/main" val="310756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735" y="1113554"/>
            <a:ext cx="105773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/>
              <a:t>4、课程要求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 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）了解</a:t>
            </a:r>
            <a:r>
              <a:rPr lang="zh-CN" altLang="en-US" sz="2000" dirty="0"/>
              <a:t>操作系统的组成部分，掌握操作系统的基本原理、基本概念和工作过程。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）了解</a:t>
            </a:r>
            <a:r>
              <a:rPr lang="zh-CN" altLang="en-US" sz="2000" dirty="0"/>
              <a:t>操作系统功能、结构、模型；掌握以多道程序设计技术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基础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各子系统的工作原理、设计方法；阅读操作系统实例分析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要求对</a:t>
            </a:r>
            <a:r>
              <a:rPr lang="zh-CN" altLang="en-US" sz="2000" dirty="0"/>
              <a:t>每章的习题要做练习，对重点难点要作讨论。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）为</a:t>
            </a:r>
            <a:r>
              <a:rPr lang="zh-CN" altLang="en-US" sz="2000" dirty="0"/>
              <a:t>后续课程的学习奠定基础，</a:t>
            </a:r>
            <a:r>
              <a:rPr lang="zh-CN" altLang="en-US" sz="2000" dirty="0" smtClean="0"/>
              <a:t>并且具有</a:t>
            </a:r>
            <a:r>
              <a:rPr lang="zh-CN" altLang="en-US" sz="2000" dirty="0"/>
              <a:t>较好的操作系统设计、开发、应用和维护的能力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）多做操作系统</a:t>
            </a:r>
            <a:r>
              <a:rPr lang="zh-CN" altLang="en-US" sz="2000" dirty="0" smtClean="0"/>
              <a:t>的有关的练习题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957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0832" y="1169225"/>
            <a:ext cx="106597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5、操作系统</a:t>
            </a:r>
            <a:r>
              <a:rPr lang="zh-CN" altLang="en-US" sz="2000" dirty="0"/>
              <a:t>的考试方式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/>
              <a:t>        采用书面</a:t>
            </a:r>
            <a:r>
              <a:rPr lang="zh-CN" altLang="en-US" sz="2000" dirty="0" smtClean="0"/>
              <a:t>考试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在线考试、课程</a:t>
            </a:r>
            <a:r>
              <a:rPr lang="zh-CN" altLang="en-US" sz="2000" dirty="0"/>
              <a:t>作业相结合的方式全面考核。</a:t>
            </a:r>
          </a:p>
        </p:txBody>
      </p:sp>
    </p:spTree>
    <p:extLst>
      <p:ext uri="{BB962C8B-B14F-4D97-AF65-F5344CB8AC3E}">
        <p14:creationId xmlns:p14="http://schemas.microsoft.com/office/powerpoint/2010/main" val="66118709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年秋修订版《数据结构》PPT模板.potm" id="{8AFD5340-59D1-484C-9866-0C2EB71DAA3F}" vid="{F3995188-0495-4C2A-B7FE-AA39AF919D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2017年秋修订版《数据结构》PPT模板</Template>
  <TotalTime>391</TotalTime>
  <Words>511</Words>
  <Application>Microsoft Office PowerPoint</Application>
  <PresentationFormat>宽屏</PresentationFormat>
  <Paragraphs>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Unicode MS</vt:lpstr>
      <vt:lpstr>微软雅黑</vt:lpstr>
      <vt:lpstr>Arial</vt:lpstr>
      <vt:lpstr>Calibri</vt:lpstr>
      <vt:lpstr>Wingdings</vt:lpstr>
      <vt:lpstr>模板文件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2018-01-03T01:57:10Z</dcterms:created>
  <dcterms:modified xsi:type="dcterms:W3CDTF">2018-03-04T15:00:09Z</dcterms:modified>
</cp:coreProperties>
</file>