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7" r:id="rId2"/>
    <p:sldId id="258" r:id="rId3"/>
    <p:sldId id="259" r:id="rId4"/>
    <p:sldId id="260" r:id="rId5"/>
    <p:sldId id="261" r:id="rId6"/>
    <p:sldId id="263" r:id="rId7"/>
    <p:sldId id="270" r:id="rId8"/>
    <p:sldId id="310" r:id="rId9"/>
    <p:sldId id="264" r:id="rId10"/>
    <p:sldId id="266" r:id="rId11"/>
    <p:sldId id="276" r:id="rId12"/>
    <p:sldId id="275" r:id="rId13"/>
    <p:sldId id="274" r:id="rId14"/>
    <p:sldId id="311" r:id="rId15"/>
    <p:sldId id="278" r:id="rId16"/>
    <p:sldId id="277" r:id="rId17"/>
    <p:sldId id="313" r:id="rId18"/>
    <p:sldId id="312" r:id="rId19"/>
    <p:sldId id="268" r:id="rId20"/>
    <p:sldId id="269" r:id="rId21"/>
    <p:sldId id="314" r:id="rId22"/>
    <p:sldId id="267" r:id="rId23"/>
    <p:sldId id="265" r:id="rId24"/>
    <p:sldId id="282" r:id="rId25"/>
    <p:sldId id="280" r:id="rId26"/>
    <p:sldId id="281" r:id="rId27"/>
    <p:sldId id="315" r:id="rId28"/>
    <p:sldId id="271" r:id="rId29"/>
    <p:sldId id="284" r:id="rId30"/>
    <p:sldId id="285" r:id="rId31"/>
    <p:sldId id="289" r:id="rId32"/>
    <p:sldId id="279" r:id="rId33"/>
    <p:sldId id="287" r:id="rId34"/>
    <p:sldId id="290" r:id="rId35"/>
    <p:sldId id="288" r:id="rId36"/>
    <p:sldId id="286" r:id="rId37"/>
    <p:sldId id="291" r:id="rId38"/>
    <p:sldId id="292" r:id="rId39"/>
    <p:sldId id="293" r:id="rId40"/>
    <p:sldId id="316" r:id="rId41"/>
    <p:sldId id="294" r:id="rId42"/>
    <p:sldId id="317" r:id="rId43"/>
    <p:sldId id="295" r:id="rId44"/>
    <p:sldId id="296" r:id="rId45"/>
    <p:sldId id="299" r:id="rId46"/>
    <p:sldId id="297" r:id="rId47"/>
    <p:sldId id="298" r:id="rId48"/>
    <p:sldId id="301" r:id="rId49"/>
    <p:sldId id="300" r:id="rId50"/>
    <p:sldId id="303" r:id="rId51"/>
    <p:sldId id="304" r:id="rId52"/>
    <p:sldId id="305" r:id="rId53"/>
    <p:sldId id="306" r:id="rId54"/>
    <p:sldId id="302" r:id="rId55"/>
    <p:sldId id="307" r:id="rId56"/>
    <p:sldId id="308" r:id="rId57"/>
    <p:sldId id="309" r:id="rId58"/>
    <p:sldId id="262"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9900FF"/>
    <a:srgbClr val="2310AC"/>
    <a:srgbClr val="FF3300"/>
    <a:srgbClr val="00FF00"/>
    <a:srgbClr val="82007A"/>
    <a:srgbClr val="5C4279"/>
    <a:srgbClr val="411D4F"/>
    <a:srgbClr val="3B1C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14" name="矩形 13"/>
          <p:cNvSpPr/>
          <p:nvPr/>
        </p:nvSpPr>
        <p:spPr>
          <a:xfrm>
            <a:off x="0" y="1939"/>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400"/>
          </a:p>
        </p:txBody>
      </p:sp>
      <p:sp>
        <p:nvSpPr>
          <p:cNvPr id="17" name="矩形 16"/>
          <p:cNvSpPr/>
          <p:nvPr/>
        </p:nvSpPr>
        <p:spPr>
          <a:xfrm>
            <a:off x="0" y="4294067"/>
            <a:ext cx="12188827" cy="1368152"/>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15" name="标题 14"/>
          <p:cNvSpPr>
            <a:spLocks noGrp="1"/>
          </p:cNvSpPr>
          <p:nvPr>
            <p:ph type="title"/>
          </p:nvPr>
        </p:nvSpPr>
        <p:spPr>
          <a:xfrm>
            <a:off x="770182" y="4500210"/>
            <a:ext cx="10651637" cy="953929"/>
          </a:xfrm>
          <a:prstGeom prst="rect">
            <a:avLst/>
          </a:prstGeom>
          <a:noFill/>
        </p:spPr>
        <p:txBody>
          <a:bodyPr wrap="square" rtlCol="0">
            <a:spAutoFit/>
          </a:bodyPr>
          <a:lstStyle>
            <a:lvl1pPr algn="ctr">
              <a:defRPr lang="zh-CN" altLang="en-US" sz="5397" dirty="0">
                <a:solidFill>
                  <a:schemeClr val="bg1"/>
                </a:solidFill>
                <a:effectLst>
                  <a:reflection blurRad="6350" stA="28000" endPos="25000" dist="60007" dir="5400000" sy="-100000" algn="bl" rotWithShape="0"/>
                </a:effectLst>
                <a:cs typeface="+mn-cs"/>
              </a:defRPr>
            </a:lvl1pPr>
          </a:lstStyle>
          <a:p>
            <a:pPr marL="0" lvl="0" algn="ctr"/>
            <a:r>
              <a:rPr lang="zh-CN" altLang="en-US" smtClean="0"/>
              <a:t>单击此处编辑母版标题样式</a:t>
            </a:r>
            <a:endParaRPr lang="zh-CN" altLang="en-US" dirty="0"/>
          </a:p>
        </p:txBody>
      </p:sp>
      <p:pic>
        <p:nvPicPr>
          <p:cNvPr id="1028"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5573" y="1939"/>
            <a:ext cx="12134508" cy="4293097"/>
          </a:xfrm>
          <a:prstGeom prst="rect">
            <a:avLst/>
          </a:prstGeom>
          <a:solidFill>
            <a:srgbClr val="7030A0"/>
          </a:solidFill>
          <a:ln>
            <a:noFill/>
          </a:ln>
          <a:extLst/>
        </p:spPr>
      </p:pic>
      <p:pic>
        <p:nvPicPr>
          <p:cNvPr id="1029" name="Picture 5"/>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66672" y="5960744"/>
            <a:ext cx="2494817" cy="67320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7117545" y="6091986"/>
            <a:ext cx="4963154" cy="584775"/>
          </a:xfrm>
          <a:prstGeom prst="rect">
            <a:avLst/>
          </a:prstGeom>
          <a:noFill/>
        </p:spPr>
        <p:txBody>
          <a:bodyPr wrap="square" rtlCol="0">
            <a:spAutoFit/>
          </a:bodyPr>
          <a:lstStyle>
            <a:defPPr>
              <a:defRPr lang="zh-CN"/>
            </a:defPPr>
            <a:lvl1pPr algn="r">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r>
              <a:rPr lang="en-US" altLang="zh-CN" sz="3200" dirty="0">
                <a:solidFill>
                  <a:srgbClr val="82007A"/>
                </a:solidFill>
              </a:rPr>
              <a:t>www.tusdt.com</a:t>
            </a:r>
          </a:p>
        </p:txBody>
      </p:sp>
    </p:spTree>
    <p:extLst>
      <p:ext uri="{BB962C8B-B14F-4D97-AF65-F5344CB8AC3E}">
        <p14:creationId xmlns:p14="http://schemas.microsoft.com/office/powerpoint/2010/main" val="6017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a:xfrm>
            <a:off x="-9153" y="854832"/>
            <a:ext cx="12195570" cy="45708"/>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7" name="文本占位符 7"/>
          <p:cNvSpPr>
            <a:spLocks noGrp="1"/>
          </p:cNvSpPr>
          <p:nvPr>
            <p:ph type="body" sz="quarter" idx="10"/>
          </p:nvPr>
        </p:nvSpPr>
        <p:spPr>
          <a:xfrm>
            <a:off x="5448265" y="2141898"/>
            <a:ext cx="5829612" cy="646181"/>
          </a:xfrm>
          <a:prstGeom prst="rect">
            <a:avLst/>
          </a:prstGeom>
          <a:noFill/>
        </p:spPr>
        <p:txBody>
          <a:bodyPr wrap="square" rtlCol="0">
            <a:spAutoFit/>
          </a:bodyPr>
          <a:lstStyle>
            <a:lvl1pPr marL="0" indent="0">
              <a:buFontTx/>
              <a:buNone/>
              <a:defRPr lang="zh-CN" altLang="en-US" sz="3598" b="1" dirty="0">
                <a:solidFill>
                  <a:srgbClr val="82007A"/>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8" name="TextBox 7"/>
          <p:cNvSpPr txBox="1"/>
          <p:nvPr userDrawn="1"/>
        </p:nvSpPr>
        <p:spPr>
          <a:xfrm>
            <a:off x="4020943" y="2144535"/>
            <a:ext cx="2087145" cy="646181"/>
          </a:xfrm>
          <a:prstGeom prst="rect">
            <a:avLst/>
          </a:prstGeom>
          <a:noFill/>
        </p:spPr>
        <p:txBody>
          <a:bodyPr wrap="square" rtlCol="0">
            <a:spAutoFit/>
          </a:bodyPr>
          <a:lstStyle/>
          <a:p>
            <a:r>
              <a:rPr lang="zh-CN" altLang="en-US" sz="3598" b="1" kern="1200" dirty="0">
                <a:solidFill>
                  <a:srgbClr val="82007A"/>
                </a:solidFill>
                <a:latin typeface="微软雅黑" panose="020B0503020204020204" pitchFamily="34" charset="-122"/>
                <a:ea typeface="微软雅黑" panose="020B0503020204020204" pitchFamily="34" charset="-122"/>
                <a:cs typeface="+mn-cs"/>
              </a:rPr>
              <a:t>讲师：</a:t>
            </a:r>
          </a:p>
        </p:txBody>
      </p:sp>
      <p:sp>
        <p:nvSpPr>
          <p:cNvPr id="9" name="文本占位符 11"/>
          <p:cNvSpPr>
            <a:spLocks noGrp="1"/>
          </p:cNvSpPr>
          <p:nvPr>
            <p:ph type="body" sz="quarter" idx="11"/>
          </p:nvPr>
        </p:nvSpPr>
        <p:spPr>
          <a:xfrm>
            <a:off x="5425219" y="2925061"/>
            <a:ext cx="4485218" cy="746185"/>
          </a:xfrm>
          <a:prstGeom prst="rect">
            <a:avLst/>
          </a:prstGeom>
          <a:noFill/>
        </p:spPr>
        <p:txBody>
          <a:bodyPr wrap="square" rtlCol="0">
            <a:spAutoFit/>
          </a:bodyPr>
          <a:lstStyle>
            <a:lvl1pPr marL="0" indent="0">
              <a:buFont typeface="Wingdings" panose="05000000000000000000" pitchFamily="2" charset="2"/>
              <a:buNone/>
              <a:defRPr lang="zh-CN" altLang="en-US" sz="2399" dirty="0" smtClean="0">
                <a:solidFill>
                  <a:srgbClr val="82007A"/>
                </a:solidFill>
                <a:latin typeface="微软雅黑" panose="020B0503020204020204" pitchFamily="34" charset="-122"/>
                <a:ea typeface="微软雅黑" panose="020B0503020204020204" pitchFamily="34" charset="-122"/>
              </a:defRPr>
            </a:lvl1pPr>
          </a:lstStyle>
          <a:p>
            <a:pPr marL="380942" lvl="0" indent="-380942">
              <a:lnSpc>
                <a:spcPts val="5065"/>
              </a:lnSpc>
            </a:pPr>
            <a:r>
              <a:rPr lang="zh-CN" altLang="en-US" smtClean="0"/>
              <a:t>单击此处编辑母版文本样式</a:t>
            </a:r>
          </a:p>
        </p:txBody>
      </p:sp>
      <p:sp>
        <p:nvSpPr>
          <p:cNvPr id="3" name="文本框 2">
            <a:extLst>
              <a:ext uri="{FF2B5EF4-FFF2-40B4-BE49-F238E27FC236}">
                <a16:creationId xmlns:a16="http://schemas.microsoft.com/office/drawing/2014/main" xmlns="" id="{AEB9BAFF-259E-4396-A4DA-A07D4BD34937}"/>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42659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4" name="矩形 3"/>
          <p:cNvSpPr/>
          <p:nvPr userDrawn="1"/>
        </p:nvSpPr>
        <p:spPr>
          <a:xfrm>
            <a:off x="-3570" y="-14921"/>
            <a:ext cx="4156366" cy="6872921"/>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solidFill>
                <a:srgbClr val="7030A0"/>
              </a:solidFill>
            </a:endParaRPr>
          </a:p>
        </p:txBody>
      </p:sp>
      <p:sp>
        <p:nvSpPr>
          <p:cNvPr id="5" name="TextBox 4"/>
          <p:cNvSpPr txBox="1"/>
          <p:nvPr userDrawn="1"/>
        </p:nvSpPr>
        <p:spPr>
          <a:xfrm>
            <a:off x="779143" y="1443064"/>
            <a:ext cx="2590939" cy="1138509"/>
          </a:xfrm>
          <a:prstGeom prst="rect">
            <a:avLst/>
          </a:prstGeom>
          <a:noFill/>
        </p:spPr>
        <p:txBody>
          <a:bodyPr wrap="square" rtlCol="0">
            <a:spAutoFit/>
          </a:bodyPr>
          <a:lstStyle/>
          <a:p>
            <a:r>
              <a:rPr lang="zh-CN" altLang="en-US" sz="4398" b="1" dirty="0">
                <a:solidFill>
                  <a:schemeClr val="bg1"/>
                </a:solidFill>
                <a:latin typeface="+mn-ea"/>
                <a:ea typeface="+mn-ea"/>
              </a:rPr>
              <a:t>课程目录</a:t>
            </a:r>
            <a:endParaRPr lang="en-US" altLang="zh-CN" sz="4398" b="1" dirty="0">
              <a:solidFill>
                <a:schemeClr val="bg1"/>
              </a:solidFill>
              <a:latin typeface="+mn-ea"/>
              <a:ea typeface="+mn-ea"/>
            </a:endParaRPr>
          </a:p>
          <a:p>
            <a:r>
              <a:rPr lang="en-US" altLang="zh-CN" sz="2299" b="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Course Contents</a:t>
            </a:r>
            <a:endParaRPr lang="zh-CN" altLang="en-US" sz="2299"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文本占位符 10"/>
          <p:cNvSpPr>
            <a:spLocks noGrp="1"/>
          </p:cNvSpPr>
          <p:nvPr>
            <p:ph type="body" sz="quarter" idx="10"/>
          </p:nvPr>
        </p:nvSpPr>
        <p:spPr>
          <a:xfrm>
            <a:off x="4512649" y="1701208"/>
            <a:ext cx="6405202" cy="4152255"/>
          </a:xfrm>
          <a:noFill/>
        </p:spPr>
        <p:txBody>
          <a:bodyPr>
            <a:normAutofit/>
          </a:bodyPr>
          <a:lstStyle>
            <a:lvl1pPr marL="514093" indent="-514093">
              <a:spcBef>
                <a:spcPts val="0"/>
              </a:spcBef>
              <a:buFontTx/>
              <a:buBlip>
                <a:blip r:embed="rId2"/>
              </a:buBlip>
              <a:defRPr sz="3600">
                <a:solidFill>
                  <a:srgbClr val="82007A"/>
                </a:solidFill>
              </a:defRPr>
            </a:lvl1pPr>
          </a:lstStyle>
          <a:p>
            <a:pPr lvl="0"/>
            <a:r>
              <a:rPr lang="zh-CN" altLang="en-US" smtClean="0"/>
              <a:t>单击此处编辑母版文本样式</a:t>
            </a:r>
          </a:p>
        </p:txBody>
      </p:sp>
      <p:pic>
        <p:nvPicPr>
          <p:cNvPr id="12" name="Picture 5">
            <a:extLst>
              <a:ext uri="{FF2B5EF4-FFF2-40B4-BE49-F238E27FC236}">
                <a16:creationId xmlns:a16="http://schemas.microsoft.com/office/drawing/2014/main" xmlns="" id="{CE201B37-8F1F-4627-914C-9ECD63F224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9742580" y="6160589"/>
            <a:ext cx="2105710" cy="56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82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5" name="矩形 4"/>
          <p:cNvSpPr/>
          <p:nvPr/>
        </p:nvSpPr>
        <p:spPr>
          <a:xfrm flipV="1">
            <a:off x="7547" y="2971142"/>
            <a:ext cx="12192000" cy="45718"/>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6" name="椭圆 5"/>
          <p:cNvSpPr/>
          <p:nvPr/>
        </p:nvSpPr>
        <p:spPr>
          <a:xfrm>
            <a:off x="1130035" y="1795985"/>
            <a:ext cx="2440478" cy="2441749"/>
          </a:xfrm>
          <a:prstGeom prst="ellipse">
            <a:avLst/>
          </a:prstGeom>
          <a:blipFill>
            <a:blip r:embed="rId2"/>
            <a:stretch>
              <a:fillRect/>
            </a:stretch>
          </a:blipFill>
          <a:ln w="38100">
            <a:solidFill>
              <a:srgbClr val="82007A"/>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3698" b="1"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0"/>
          </p:nvPr>
        </p:nvSpPr>
        <p:spPr>
          <a:xfrm>
            <a:off x="3864915" y="2060850"/>
            <a:ext cx="8327085" cy="646181"/>
          </a:xfrm>
          <a:prstGeom prst="rect">
            <a:avLst/>
          </a:prstGeom>
          <a:noFill/>
        </p:spPr>
        <p:txBody>
          <a:bodyPr wrap="square" rtlCol="0">
            <a:spAutoFit/>
          </a:bodyPr>
          <a:lstStyle>
            <a:lvl1pPr marL="0" indent="0">
              <a:buFontTx/>
              <a:buNone/>
              <a:defRPr lang="zh-CN" altLang="en-US" sz="3598" b="1" dirty="0">
                <a:solidFill>
                  <a:srgbClr val="82007A"/>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12" name="文本占位符 11"/>
          <p:cNvSpPr>
            <a:spLocks noGrp="1"/>
          </p:cNvSpPr>
          <p:nvPr>
            <p:ph type="body" sz="quarter" idx="11"/>
          </p:nvPr>
        </p:nvSpPr>
        <p:spPr>
          <a:xfrm>
            <a:off x="4656592" y="3212978"/>
            <a:ext cx="6261433" cy="746185"/>
          </a:xfrm>
          <a:prstGeom prst="rect">
            <a:avLst/>
          </a:prstGeom>
          <a:noFill/>
        </p:spPr>
        <p:txBody>
          <a:bodyPr wrap="square" rtlCol="0">
            <a:spAutoFit/>
          </a:bodyPr>
          <a:lstStyle>
            <a:lvl1pPr marL="457131" indent="-457131">
              <a:buClr>
                <a:srgbClr val="82007A"/>
              </a:buClr>
              <a:buFont typeface="Wingdings" panose="05000000000000000000" pitchFamily="2" charset="2"/>
              <a:buChar char="l"/>
              <a:defRPr lang="zh-CN" altLang="en-US" sz="2799" dirty="0" smtClean="0">
                <a:solidFill>
                  <a:srgbClr val="82007A"/>
                </a:solidFill>
                <a:latin typeface="微软雅黑" panose="020B0503020204020204" pitchFamily="34" charset="-122"/>
                <a:ea typeface="微软雅黑" panose="020B0503020204020204" pitchFamily="34" charset="-122"/>
              </a:defRPr>
            </a:lvl1pPr>
          </a:lstStyle>
          <a:p>
            <a:pPr marL="380942" lvl="0" indent="-380942">
              <a:lnSpc>
                <a:spcPts val="5065"/>
              </a:lnSpc>
            </a:pPr>
            <a:r>
              <a:rPr lang="zh-CN" altLang="en-US" smtClean="0"/>
              <a:t>单击此处编辑母版文本样式</a:t>
            </a:r>
          </a:p>
        </p:txBody>
      </p:sp>
      <p:sp>
        <p:nvSpPr>
          <p:cNvPr id="7" name="文本框 6">
            <a:extLst>
              <a:ext uri="{FF2B5EF4-FFF2-40B4-BE49-F238E27FC236}">
                <a16:creationId xmlns:a16="http://schemas.microsoft.com/office/drawing/2014/main" xmlns="" id="{BC850F1F-790A-4E33-8845-B3BD43C20647}"/>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37519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956431" y="1173945"/>
            <a:ext cx="10195229" cy="718276"/>
          </a:xfrm>
          <a:prstGeom prst="rect">
            <a:avLst/>
          </a:prstGeom>
        </p:spPr>
        <p:txBody>
          <a:bodyPr/>
          <a:lstStyle>
            <a:lvl1pPr>
              <a:defRPr>
                <a:solidFill>
                  <a:srgbClr val="82007A"/>
                </a:solidFill>
              </a:defRPr>
            </a:lvl1pPr>
          </a:lstStyle>
          <a:p>
            <a:r>
              <a:rPr lang="zh-CN" altLang="en-US" smtClean="0"/>
              <a:t>单击此处编辑母版标题样式</a:t>
            </a:r>
            <a:endParaRPr lang="zh-CN" altLang="en-US" dirty="0"/>
          </a:p>
        </p:txBody>
      </p:sp>
      <p:sp>
        <p:nvSpPr>
          <p:cNvPr id="5" name="矩形 4"/>
          <p:cNvSpPr/>
          <p:nvPr userDrawn="1"/>
        </p:nvSpPr>
        <p:spPr>
          <a:xfrm>
            <a:off x="10303" y="884015"/>
            <a:ext cx="12195570" cy="4570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9" name="内容占位符 8"/>
          <p:cNvSpPr>
            <a:spLocks noGrp="1"/>
          </p:cNvSpPr>
          <p:nvPr>
            <p:ph sz="quarter" idx="10"/>
          </p:nvPr>
        </p:nvSpPr>
        <p:spPr>
          <a:xfrm>
            <a:off x="985325" y="2115489"/>
            <a:ext cx="10148364" cy="2952066"/>
          </a:xfrm>
          <a:prstGeom prst="rect">
            <a:avLst/>
          </a:prstGeom>
        </p:spPr>
        <p:txBody>
          <a:bodyPr/>
          <a:lstStyle>
            <a:lvl1pPr marL="1599960" indent="-609508">
              <a:buClr>
                <a:srgbClr val="82007A"/>
              </a:buClr>
              <a:buFont typeface="Wingdings" panose="05000000000000000000" pitchFamily="2" charset="2"/>
              <a:buChar char="l"/>
              <a:defRPr sz="2799">
                <a:solidFill>
                  <a:srgbClr val="5A5A5A"/>
                </a:solidFill>
              </a:defRPr>
            </a:lvl1pPr>
          </a:lstStyle>
          <a:p>
            <a:pPr lvl="0"/>
            <a:r>
              <a:rPr lang="zh-CN" altLang="en-US" smtClean="0"/>
              <a:t>单击此处编辑母版文本样式</a:t>
            </a:r>
          </a:p>
          <a:p>
            <a:pPr lvl="1"/>
            <a:r>
              <a:rPr lang="zh-CN" altLang="en-US" smtClean="0"/>
              <a:t>第二级</a:t>
            </a:r>
          </a:p>
        </p:txBody>
      </p:sp>
      <p:sp>
        <p:nvSpPr>
          <p:cNvPr id="7" name="文本框 6">
            <a:extLst>
              <a:ext uri="{FF2B5EF4-FFF2-40B4-BE49-F238E27FC236}">
                <a16:creationId xmlns:a16="http://schemas.microsoft.com/office/drawing/2014/main" xmlns="" id="{BA371F42-83ED-477C-8113-FE676479B682}"/>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133548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3308"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4" name="矩形 3"/>
          <p:cNvSpPr/>
          <p:nvPr userDrawn="1"/>
        </p:nvSpPr>
        <p:spPr>
          <a:xfrm>
            <a:off x="5491" y="3285017"/>
            <a:ext cx="12188827" cy="3572983"/>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8" name="TextBox 7"/>
          <p:cNvSpPr txBox="1"/>
          <p:nvPr userDrawn="1"/>
        </p:nvSpPr>
        <p:spPr>
          <a:xfrm>
            <a:off x="5016442" y="1702849"/>
            <a:ext cx="7175558" cy="1446215"/>
          </a:xfrm>
          <a:prstGeom prst="rect">
            <a:avLst/>
          </a:prstGeom>
          <a:noFill/>
        </p:spPr>
        <p:txBody>
          <a:bodyPr wrap="square" rtlCol="0">
            <a:spAutoFit/>
          </a:bodyPr>
          <a:lstStyle/>
          <a:p>
            <a:r>
              <a:rPr lang="en-US" altLang="zh-CN" sz="8796" b="1" dirty="0">
                <a:solidFill>
                  <a:srgbClr val="82007A"/>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rPr>
              <a:t>Thank You !</a:t>
            </a:r>
            <a:endParaRPr lang="zh-CN" altLang="en-US" sz="8796" b="1" dirty="0">
              <a:solidFill>
                <a:srgbClr val="82007A"/>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 name="Picture 5"/>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655551" y="296626"/>
            <a:ext cx="2296975" cy="61981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userDrawn="1"/>
        </p:nvSpPr>
        <p:spPr>
          <a:xfrm>
            <a:off x="5491" y="3216514"/>
            <a:ext cx="12195570" cy="71991"/>
          </a:xfrm>
          <a:prstGeom prst="rect">
            <a:avLst/>
          </a:prstGeom>
          <a:solidFill>
            <a:srgbClr val="5C4279"/>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5" name="椭圆 4"/>
          <p:cNvSpPr/>
          <p:nvPr userDrawn="1"/>
        </p:nvSpPr>
        <p:spPr>
          <a:xfrm>
            <a:off x="1337110" y="1634246"/>
            <a:ext cx="2555916" cy="2533903"/>
          </a:xfrm>
          <a:prstGeom prst="ellipse">
            <a:avLst/>
          </a:prstGeom>
          <a:blipFill>
            <a:blip r:embed="rId3"/>
            <a:stretch>
              <a:fillRect/>
            </a:stretch>
          </a:blipFill>
          <a:ln w="38100">
            <a:solidFill>
              <a:srgbClr val="82007A"/>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3698" b="1" dirty="0">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6081549" y="4493589"/>
            <a:ext cx="4386893" cy="646181"/>
          </a:xfrm>
          <a:prstGeom prst="rect">
            <a:avLst/>
          </a:prstGeom>
          <a:noFill/>
        </p:spPr>
        <p:txBody>
          <a:bodyPr wrap="square" rtlCol="0">
            <a:spAutoFit/>
          </a:bodyPr>
          <a:lstStyle/>
          <a:p>
            <a:pPr algn="ctr"/>
            <a:r>
              <a:rPr lang="en-US" altLang="zh-CN" sz="3598"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www.tusdt.com</a:t>
            </a:r>
          </a:p>
        </p:txBody>
      </p:sp>
      <p:sp>
        <p:nvSpPr>
          <p:cNvPr id="13" name="文本框 12">
            <a:extLst>
              <a:ext uri="{FF2B5EF4-FFF2-40B4-BE49-F238E27FC236}">
                <a16:creationId xmlns:a16="http://schemas.microsoft.com/office/drawing/2014/main" xmlns="" id="{9C531C33-697E-4620-AE18-D53A8B16E69E}"/>
              </a:ext>
            </a:extLst>
          </p:cNvPr>
          <p:cNvSpPr txBox="1"/>
          <p:nvPr userDrawn="1"/>
        </p:nvSpPr>
        <p:spPr>
          <a:xfrm>
            <a:off x="5334126" y="3536008"/>
            <a:ext cx="5881738" cy="923330"/>
          </a:xfrm>
          <a:prstGeom prst="rect">
            <a:avLst/>
          </a:prstGeom>
          <a:noFill/>
        </p:spPr>
        <p:txBody>
          <a:bodyPr wrap="none" rtlCol="0">
            <a:spAutoFit/>
          </a:bodyPr>
          <a:lstStyle/>
          <a:p>
            <a:r>
              <a:rPr lang="zh-CN" altLang="en-US" sz="5400" i="0" dirty="0"/>
              <a:t>启智行远 迪善求新</a:t>
            </a:r>
          </a:p>
        </p:txBody>
      </p:sp>
      <p:pic>
        <p:nvPicPr>
          <p:cNvPr id="19" name="图片 18">
            <a:extLst>
              <a:ext uri="{FF2B5EF4-FFF2-40B4-BE49-F238E27FC236}">
                <a16:creationId xmlns:a16="http://schemas.microsoft.com/office/drawing/2014/main" xmlns="" id="{502DE228-72D6-41E5-86D4-A02D48B5C61B}"/>
              </a:ext>
            </a:extLst>
          </p:cNvPr>
          <p:cNvPicPr>
            <a:picLocks noChangeAspect="1"/>
          </p:cNvPicPr>
          <p:nvPr userDrawn="1"/>
        </p:nvPicPr>
        <p:blipFill>
          <a:blip r:embed="rId4">
            <a:extLst>
              <a:ext uri="{28A0092B-C50C-407E-A947-70E740481C1C}">
                <a14:useLocalDpi xmlns:a14="http://schemas.microsoft.com/office/drawing/2010/main" val="0"/>
              </a:ext>
            </a:extLst>
          </a:blip>
          <a:srcRect l="58775" t="25075" r="20564"/>
          <a:stretch>
            <a:fillRect/>
          </a:stretch>
        </p:blipFill>
        <p:spPr>
          <a:xfrm>
            <a:off x="1392138" y="1669415"/>
            <a:ext cx="2440424" cy="2304708"/>
          </a:xfrm>
          <a:custGeom>
            <a:avLst/>
            <a:gdLst>
              <a:gd name="connsiteX0" fmla="*/ 1259484 w 2518968"/>
              <a:gd name="connsiteY0" fmla="*/ 0 h 2378884"/>
              <a:gd name="connsiteX1" fmla="*/ 2518968 w 2518968"/>
              <a:gd name="connsiteY1" fmla="*/ 1266952 h 2378884"/>
              <a:gd name="connsiteX2" fmla="*/ 1963674 w 2518968"/>
              <a:gd name="connsiteY2" fmla="*/ 2317529 h 2378884"/>
              <a:gd name="connsiteX3" fmla="*/ 1863275 w 2518968"/>
              <a:gd name="connsiteY3" fmla="*/ 2378884 h 2378884"/>
              <a:gd name="connsiteX4" fmla="*/ 655694 w 2518968"/>
              <a:gd name="connsiteY4" fmla="*/ 2378884 h 2378884"/>
              <a:gd name="connsiteX5" fmla="*/ 555295 w 2518968"/>
              <a:gd name="connsiteY5" fmla="*/ 2317529 h 2378884"/>
              <a:gd name="connsiteX6" fmla="*/ 0 w 2518968"/>
              <a:gd name="connsiteY6" fmla="*/ 1266952 h 2378884"/>
              <a:gd name="connsiteX7" fmla="*/ 1259484 w 2518968"/>
              <a:gd name="connsiteY7" fmla="*/ 0 h 237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8968" h="2378884">
                <a:moveTo>
                  <a:pt x="1259484" y="0"/>
                </a:moveTo>
                <a:cubicBezTo>
                  <a:pt x="1955078" y="0"/>
                  <a:pt x="2518968" y="567234"/>
                  <a:pt x="2518968" y="1266952"/>
                </a:cubicBezTo>
                <a:cubicBezTo>
                  <a:pt x="2518968" y="1704276"/>
                  <a:pt x="2298699" y="2089848"/>
                  <a:pt x="1963674" y="2317529"/>
                </a:cubicBezTo>
                <a:lnTo>
                  <a:pt x="1863275" y="2378884"/>
                </a:lnTo>
                <a:lnTo>
                  <a:pt x="655694" y="2378884"/>
                </a:lnTo>
                <a:lnTo>
                  <a:pt x="555295" y="2317529"/>
                </a:lnTo>
                <a:cubicBezTo>
                  <a:pt x="220270" y="2089848"/>
                  <a:pt x="0" y="1704276"/>
                  <a:pt x="0" y="1266952"/>
                </a:cubicBezTo>
                <a:cubicBezTo>
                  <a:pt x="0" y="567234"/>
                  <a:pt x="563890" y="0"/>
                  <a:pt x="1259484" y="0"/>
                </a:cubicBezTo>
                <a:close/>
              </a:path>
            </a:pathLst>
          </a:custGeom>
        </p:spPr>
      </p:pic>
    </p:spTree>
    <p:extLst>
      <p:ext uri="{BB962C8B-B14F-4D97-AF65-F5344CB8AC3E}">
        <p14:creationId xmlns:p14="http://schemas.microsoft.com/office/powerpoint/2010/main" val="392319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AFAFA"/>
            </a:gs>
            <a:gs pos="5000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12" name="矩形 11"/>
          <p:cNvSpPr/>
          <p:nvPr userDrawn="1"/>
        </p:nvSpPr>
        <p:spPr>
          <a:xfrm>
            <a:off x="1" y="6083300"/>
            <a:ext cx="12195570" cy="774700"/>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solidFill>
                <a:srgbClr val="7030A0"/>
              </a:solidFill>
            </a:endParaRPr>
          </a:p>
        </p:txBody>
      </p:sp>
      <p:pic>
        <p:nvPicPr>
          <p:cNvPr id="14" name="Picture 5"/>
          <p:cNvPicPr>
            <a:picLocks noChangeAspect="1" noChangeArrowheads="1"/>
          </p:cNvPicPr>
          <p:nvPr userDrawn="1"/>
        </p:nvPicPr>
        <p:blipFill>
          <a:blip r:embed="rId8">
            <a:extLst>
              <a:ext uri="{28A0092B-C50C-407E-A947-70E740481C1C}">
                <a14:useLocalDpi xmlns:a14="http://schemas.microsoft.com/office/drawing/2010/main" val="0"/>
              </a:ext>
            </a:extLst>
          </a:blip>
          <a:stretch>
            <a:fillRect/>
          </a:stretch>
        </p:blipFill>
        <p:spPr bwMode="auto">
          <a:xfrm>
            <a:off x="650257" y="67752"/>
            <a:ext cx="2773879" cy="7485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7025462" y="6246247"/>
            <a:ext cx="4963154" cy="461558"/>
          </a:xfrm>
          <a:prstGeom prst="rect">
            <a:avLst/>
          </a:prstGeom>
          <a:noFill/>
        </p:spPr>
        <p:txBody>
          <a:bodyPr wrap="square" rtlCol="0">
            <a:spAutoFit/>
          </a:bodyPr>
          <a:lstStyle/>
          <a:p>
            <a:pPr algn="r"/>
            <a:r>
              <a:rPr lang="en-US" altLang="zh-CN" sz="2399"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www.tusdt.com</a:t>
            </a:r>
          </a:p>
        </p:txBody>
      </p:sp>
      <p:sp>
        <p:nvSpPr>
          <p:cNvPr id="17" name="标题占位符 16"/>
          <p:cNvSpPr>
            <a:spLocks noGrp="1"/>
          </p:cNvSpPr>
          <p:nvPr>
            <p:ph type="title"/>
          </p:nvPr>
        </p:nvSpPr>
        <p:spPr>
          <a:xfrm>
            <a:off x="609283" y="274575"/>
            <a:ext cx="10973435" cy="114273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19" name="文本占位符 18"/>
          <p:cNvSpPr>
            <a:spLocks noGrp="1"/>
          </p:cNvSpPr>
          <p:nvPr>
            <p:ph type="body" idx="1"/>
          </p:nvPr>
        </p:nvSpPr>
        <p:spPr>
          <a:xfrm>
            <a:off x="609283" y="1599829"/>
            <a:ext cx="10973435" cy="4060902"/>
          </a:xfrm>
          <a:prstGeom prst="rect">
            <a:avLst/>
          </a:prstGeom>
        </p:spPr>
        <p:txBody>
          <a:bodyPr vert="horz" lIns="91440" tIns="45720" rIns="91440" bIns="45720" rtlCol="0">
            <a:normAutofit/>
          </a:bodyPr>
          <a:lstStyle/>
          <a:p>
            <a:pPr lvl="0"/>
            <a:r>
              <a:rPr lang="zh-CN" altLang="en-US" dirty="0"/>
              <a:t>单击此处编辑母版文本样式</a:t>
            </a:r>
          </a:p>
          <a:p>
            <a:pPr lvl="2"/>
            <a:r>
              <a:rPr lang="zh-CN" altLang="en-US" dirty="0"/>
              <a:t>第二级</a:t>
            </a:r>
          </a:p>
          <a:p>
            <a:pPr lvl="3"/>
            <a:r>
              <a:rPr lang="zh-CN" altLang="en-US" dirty="0"/>
              <a:t>第三级</a:t>
            </a:r>
            <a:r>
              <a:rPr lang="en-US" altLang="zh-CN" dirty="0"/>
              <a:t>	</a:t>
            </a:r>
            <a:endParaRPr lang="zh-CN" altLang="en-US" dirty="0"/>
          </a:p>
          <a:p>
            <a:pPr lvl="4"/>
            <a:r>
              <a:rPr lang="zh-CN" altLang="en-US" dirty="0"/>
              <a:t>第四级</a:t>
            </a:r>
          </a:p>
          <a:p>
            <a:pPr lvl="5"/>
            <a:r>
              <a:rPr lang="zh-CN" altLang="en-US" dirty="0"/>
              <a:t>第五级</a:t>
            </a:r>
          </a:p>
        </p:txBody>
      </p:sp>
    </p:spTree>
    <p:extLst>
      <p:ext uri="{BB962C8B-B14F-4D97-AF65-F5344CB8AC3E}">
        <p14:creationId xmlns:p14="http://schemas.microsoft.com/office/powerpoint/2010/main" val="383302452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xStyles>
    <p:titleStyle>
      <a:lvl1pPr algn="l" defTabSz="1219017" rtl="0" eaLnBrk="1" latinLnBrk="0" hangingPunct="1">
        <a:spcBef>
          <a:spcPct val="0"/>
        </a:spcBef>
        <a:buNone/>
        <a:defRPr sz="3698" b="1" kern="1200">
          <a:solidFill>
            <a:srgbClr val="82007A"/>
          </a:solidFill>
          <a:latin typeface="微软雅黑" panose="020B0503020204020204" pitchFamily="34" charset="-122"/>
          <a:ea typeface="微软雅黑" panose="020B0503020204020204" pitchFamily="34" charset="-122"/>
          <a:cs typeface="+mj-cs"/>
        </a:defRPr>
      </a:lvl1pPr>
    </p:titleStyle>
    <p:body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017" rtl="0" eaLnBrk="1" latinLnBrk="0" hangingPunct="1">
        <a:defRPr sz="2399" kern="1200">
          <a:solidFill>
            <a:schemeClr val="tx1"/>
          </a:solidFill>
          <a:latin typeface="+mn-lt"/>
          <a:ea typeface="+mn-ea"/>
          <a:cs typeface="+mn-cs"/>
        </a:defRPr>
      </a:lvl1pPr>
      <a:lvl2pPr marL="609508" algn="l" defTabSz="1219017" rtl="0" eaLnBrk="1" latinLnBrk="0" hangingPunct="1">
        <a:defRPr sz="2399" kern="1200">
          <a:solidFill>
            <a:schemeClr val="tx1"/>
          </a:solidFill>
          <a:latin typeface="+mn-lt"/>
          <a:ea typeface="+mn-ea"/>
          <a:cs typeface="+mn-cs"/>
        </a:defRPr>
      </a:lvl2pPr>
      <a:lvl3pPr marL="1219017" algn="l" defTabSz="1219017" rtl="0" eaLnBrk="1" latinLnBrk="0" hangingPunct="1">
        <a:defRPr sz="2399" kern="1200">
          <a:solidFill>
            <a:schemeClr val="tx1"/>
          </a:solidFill>
          <a:latin typeface="+mn-lt"/>
          <a:ea typeface="+mn-ea"/>
          <a:cs typeface="+mn-cs"/>
        </a:defRPr>
      </a:lvl3pPr>
      <a:lvl4pPr marL="1828525" algn="l" defTabSz="1219017" rtl="0" eaLnBrk="1" latinLnBrk="0" hangingPunct="1">
        <a:defRPr sz="2399" kern="1200">
          <a:solidFill>
            <a:schemeClr val="tx1"/>
          </a:solidFill>
          <a:latin typeface="+mn-lt"/>
          <a:ea typeface="+mn-ea"/>
          <a:cs typeface="+mn-cs"/>
        </a:defRPr>
      </a:lvl4pPr>
      <a:lvl5pPr marL="2438033" algn="l" defTabSz="1219017" rtl="0" eaLnBrk="1" latinLnBrk="0" hangingPunct="1">
        <a:defRPr sz="2399" kern="1200">
          <a:solidFill>
            <a:schemeClr val="tx1"/>
          </a:solidFill>
          <a:latin typeface="+mn-lt"/>
          <a:ea typeface="+mn-ea"/>
          <a:cs typeface="+mn-cs"/>
        </a:defRPr>
      </a:lvl5pPr>
      <a:lvl6pPr marL="3047542" algn="l" defTabSz="1219017" rtl="0" eaLnBrk="1" latinLnBrk="0" hangingPunct="1">
        <a:defRPr sz="2399" kern="1200">
          <a:solidFill>
            <a:schemeClr val="tx1"/>
          </a:solidFill>
          <a:latin typeface="+mn-lt"/>
          <a:ea typeface="+mn-ea"/>
          <a:cs typeface="+mn-cs"/>
        </a:defRPr>
      </a:lvl6pPr>
      <a:lvl7pPr marL="3657051" algn="l" defTabSz="1219017" rtl="0" eaLnBrk="1" latinLnBrk="0" hangingPunct="1">
        <a:defRPr sz="2399" kern="1200">
          <a:solidFill>
            <a:schemeClr val="tx1"/>
          </a:solidFill>
          <a:latin typeface="+mn-lt"/>
          <a:ea typeface="+mn-ea"/>
          <a:cs typeface="+mn-cs"/>
        </a:defRPr>
      </a:lvl7pPr>
      <a:lvl8pPr marL="4266560" algn="l" defTabSz="1219017" rtl="0" eaLnBrk="1" latinLnBrk="0" hangingPunct="1">
        <a:defRPr sz="2399" kern="1200">
          <a:solidFill>
            <a:schemeClr val="tx1"/>
          </a:solidFill>
          <a:latin typeface="+mn-lt"/>
          <a:ea typeface="+mn-ea"/>
          <a:cs typeface="+mn-cs"/>
        </a:defRPr>
      </a:lvl8pPr>
      <a:lvl9pPr marL="4876068" algn="l" defTabSz="1219017"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第一章 操作系统引论</a:t>
            </a:r>
            <a:endParaRPr lang="zh-CN" altLang="en-US" dirty="0"/>
          </a:p>
        </p:txBody>
      </p:sp>
    </p:spTree>
    <p:extLst>
      <p:ext uri="{BB962C8B-B14F-4D97-AF65-F5344CB8AC3E}">
        <p14:creationId xmlns:p14="http://schemas.microsoft.com/office/powerpoint/2010/main" val="375989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7351" y="1153297"/>
            <a:ext cx="10297298" cy="3911327"/>
          </a:xfrm>
          <a:prstGeom prst="rect">
            <a:avLst/>
          </a:prstGeom>
          <a:noFill/>
        </p:spPr>
        <p:txBody>
          <a:bodyPr wrap="square" rtlCol="0">
            <a:spAutoFit/>
          </a:bodyPr>
          <a:lstStyle/>
          <a:p>
            <a:pPr>
              <a:lnSpc>
                <a:spcPct val="150000"/>
              </a:lnSpc>
            </a:pPr>
            <a:r>
              <a:rPr lang="en-US" altLang="zh-CN" sz="2400" dirty="0">
                <a:solidFill>
                  <a:srgbClr val="0000FF"/>
                </a:solidFill>
              </a:rPr>
              <a:t>1</a:t>
            </a:r>
            <a:r>
              <a:rPr lang="zh-CN" altLang="en-US" sz="2400" dirty="0" smtClean="0">
                <a:solidFill>
                  <a:srgbClr val="0000FF"/>
                </a:solidFill>
              </a:rPr>
              <a:t>、存储管理</a:t>
            </a:r>
            <a:endParaRPr lang="en-US" altLang="zh-CN" sz="2400" dirty="0" smtClean="0">
              <a:solidFill>
                <a:srgbClr val="0000FF"/>
              </a:solidFill>
            </a:endParaRPr>
          </a:p>
          <a:p>
            <a:pPr>
              <a:lnSpc>
                <a:spcPct val="150000"/>
              </a:lnSpc>
            </a:pPr>
            <a:r>
              <a:rPr lang="zh-CN" altLang="en-US" sz="2400" dirty="0" smtClean="0">
                <a:solidFill>
                  <a:srgbClr val="0000FF"/>
                </a:solidFill>
              </a:rPr>
              <a:t>主要功能包括：内存分配，地址映射，内存保护和内存扩充。</a:t>
            </a:r>
            <a:endParaRPr lang="en-US" altLang="zh-CN" sz="2400" dirty="0" smtClean="0">
              <a:solidFill>
                <a:srgbClr val="0000FF"/>
              </a:solidFill>
            </a:endParaRPr>
          </a:p>
          <a:p>
            <a:pPr>
              <a:lnSpc>
                <a:spcPct val="150000"/>
              </a:lnSpc>
            </a:pPr>
            <a:r>
              <a:rPr lang="zh-CN" altLang="en-US" sz="2400" dirty="0" smtClean="0">
                <a:solidFill>
                  <a:srgbClr val="0000FF"/>
                </a:solidFill>
              </a:rPr>
              <a:t>内存分配：按一定的内存分配策略为没到程序分配内存。</a:t>
            </a:r>
            <a:endParaRPr lang="en-US" altLang="zh-CN" sz="2400" dirty="0" smtClean="0">
              <a:solidFill>
                <a:srgbClr val="0000FF"/>
              </a:solidFill>
            </a:endParaRPr>
          </a:p>
          <a:p>
            <a:pPr>
              <a:lnSpc>
                <a:spcPct val="150000"/>
              </a:lnSpc>
            </a:pPr>
            <a:r>
              <a:rPr lang="zh-CN" altLang="en-US" sz="2400" dirty="0" smtClean="0">
                <a:solidFill>
                  <a:srgbClr val="0000FF"/>
                </a:solidFill>
              </a:rPr>
              <a:t>地址映射：实现逻辑地址到物理地址的转化。</a:t>
            </a:r>
            <a:endParaRPr lang="en-US" altLang="zh-CN" sz="2400" dirty="0" smtClean="0">
              <a:solidFill>
                <a:srgbClr val="0000FF"/>
              </a:solidFill>
            </a:endParaRPr>
          </a:p>
          <a:p>
            <a:pPr>
              <a:lnSpc>
                <a:spcPct val="150000"/>
              </a:lnSpc>
            </a:pPr>
            <a:r>
              <a:rPr lang="zh-CN" altLang="en-US" sz="2400" dirty="0" smtClean="0">
                <a:solidFill>
                  <a:srgbClr val="0000FF"/>
                </a:solidFill>
              </a:rPr>
              <a:t>内存保护：保证各道程序在自己的内存区域内运行而不互相干扰。</a:t>
            </a:r>
            <a:endParaRPr lang="en-US" altLang="zh-CN" sz="2400" dirty="0" smtClean="0">
              <a:solidFill>
                <a:srgbClr val="0000FF"/>
              </a:solidFill>
            </a:endParaRPr>
          </a:p>
          <a:p>
            <a:pPr>
              <a:lnSpc>
                <a:spcPct val="150000"/>
              </a:lnSpc>
            </a:pPr>
            <a:r>
              <a:rPr lang="zh-CN" altLang="en-US" sz="2400" dirty="0" smtClean="0">
                <a:solidFill>
                  <a:srgbClr val="0000FF"/>
                </a:solidFill>
              </a:rPr>
              <a:t>内存扩充：为允许大型作业或多个作业的运行，必须借助虚拟存储技术来获得增加内存的效果。</a:t>
            </a:r>
            <a:endParaRPr lang="zh-CN" altLang="en-US" sz="2400" dirty="0">
              <a:solidFill>
                <a:srgbClr val="0000FF"/>
              </a:solidFill>
            </a:endParaRPr>
          </a:p>
        </p:txBody>
      </p:sp>
    </p:spTree>
    <p:extLst>
      <p:ext uri="{BB962C8B-B14F-4D97-AF65-F5344CB8AC3E}">
        <p14:creationId xmlns:p14="http://schemas.microsoft.com/office/powerpoint/2010/main" val="2949570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7351" y="988539"/>
            <a:ext cx="10297298" cy="646331"/>
          </a:xfrm>
          <a:prstGeom prst="rect">
            <a:avLst/>
          </a:prstGeom>
          <a:noFill/>
        </p:spPr>
        <p:txBody>
          <a:bodyPr wrap="square" rtlCol="0">
            <a:spAutoFit/>
          </a:bodyPr>
          <a:lstStyle/>
          <a:p>
            <a:pPr algn="ctr"/>
            <a:r>
              <a:rPr lang="zh-CN" altLang="en-US" sz="3600" dirty="0" smtClean="0">
                <a:solidFill>
                  <a:srgbClr val="0000FF"/>
                </a:solidFill>
              </a:rPr>
              <a:t>存储管理</a:t>
            </a:r>
            <a:endParaRPr lang="en-US" altLang="zh-CN" sz="3600" dirty="0" smtClean="0">
              <a:solidFill>
                <a:srgbClr val="0000FF"/>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090461291"/>
              </p:ext>
            </p:extLst>
          </p:nvPr>
        </p:nvGraphicFramePr>
        <p:xfrm>
          <a:off x="1957866" y="1782355"/>
          <a:ext cx="8128000" cy="1728000"/>
        </p:xfrm>
        <a:graphic>
          <a:graphicData uri="http://schemas.openxmlformats.org/drawingml/2006/table">
            <a:tbl>
              <a:tblPr firstRow="1" bandRow="1">
                <a:tableStyleId>{5C22544A-7EE6-4342-B048-85BDC9FD1C3A}</a:tableStyleId>
              </a:tblPr>
              <a:tblGrid>
                <a:gridCol w="1600883"/>
                <a:gridCol w="6527117"/>
              </a:tblGrid>
              <a:tr h="432000">
                <a:tc>
                  <a:txBody>
                    <a:bodyPr/>
                    <a:lstStyle/>
                    <a:p>
                      <a:pPr algn="ctr"/>
                      <a:r>
                        <a:rPr lang="zh-CN" altLang="en-US" sz="2000" dirty="0" smtClean="0">
                          <a:solidFill>
                            <a:srgbClr val="FF0000"/>
                          </a:solidFill>
                        </a:rPr>
                        <a:t>空间</a:t>
                      </a:r>
                      <a:endParaRPr lang="zh-CN" alt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smtClean="0">
                          <a:solidFill>
                            <a:srgbClr val="FF0000"/>
                          </a:solidFill>
                        </a:rPr>
                        <a:t>作业</a:t>
                      </a:r>
                      <a:endParaRPr lang="zh-CN" alt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2000">
                <a:tc>
                  <a:txBody>
                    <a:bodyPr/>
                    <a:lstStyle/>
                    <a:p>
                      <a:pPr algn="ctr"/>
                      <a:r>
                        <a:rPr lang="en-US" altLang="zh-CN" sz="2000" dirty="0" smtClean="0">
                          <a:solidFill>
                            <a:srgbClr val="FF0000"/>
                          </a:solidFill>
                        </a:rPr>
                        <a:t>24KB</a:t>
                      </a:r>
                      <a:endParaRPr lang="zh-CN" alt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smtClean="0">
                          <a:solidFill>
                            <a:srgbClr val="FF0000"/>
                          </a:solidFill>
                        </a:rPr>
                        <a:t>作业</a:t>
                      </a:r>
                      <a:r>
                        <a:rPr lang="en-US" altLang="zh-CN" sz="2000" dirty="0" smtClean="0">
                          <a:solidFill>
                            <a:srgbClr val="FF0000"/>
                          </a:solidFill>
                        </a:rPr>
                        <a:t>A</a:t>
                      </a:r>
                      <a:endParaRPr lang="zh-CN" alt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2000">
                <a:tc>
                  <a:txBody>
                    <a:bodyPr/>
                    <a:lstStyle/>
                    <a:p>
                      <a:pPr algn="ctr"/>
                      <a:r>
                        <a:rPr lang="en-US" altLang="zh-CN" sz="2000" dirty="0" smtClean="0">
                          <a:solidFill>
                            <a:srgbClr val="FF0000"/>
                          </a:solidFill>
                        </a:rPr>
                        <a:t>32KB</a:t>
                      </a:r>
                      <a:endParaRPr lang="zh-CN" alt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smtClean="0">
                          <a:solidFill>
                            <a:srgbClr val="FF0000"/>
                          </a:solidFill>
                        </a:rPr>
                        <a:t>作业</a:t>
                      </a:r>
                      <a:r>
                        <a:rPr lang="en-US" altLang="zh-CN" sz="2000" dirty="0" smtClean="0">
                          <a:solidFill>
                            <a:srgbClr val="FF0000"/>
                          </a:solidFill>
                        </a:rPr>
                        <a:t>B</a:t>
                      </a:r>
                      <a:endParaRPr lang="zh-CN" alt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2000">
                <a:tc>
                  <a:txBody>
                    <a:bodyPr/>
                    <a:lstStyle/>
                    <a:p>
                      <a:pPr algn="ctr"/>
                      <a:r>
                        <a:rPr lang="en-US" altLang="zh-CN" sz="2000" dirty="0" smtClean="0">
                          <a:solidFill>
                            <a:srgbClr val="FF0000"/>
                          </a:solidFill>
                        </a:rPr>
                        <a:t>64KB</a:t>
                      </a:r>
                      <a:endParaRPr lang="zh-CN" alt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smtClean="0">
                          <a:solidFill>
                            <a:srgbClr val="FF0000"/>
                          </a:solidFill>
                        </a:rPr>
                        <a:t>作业</a:t>
                      </a:r>
                      <a:r>
                        <a:rPr lang="en-US" altLang="zh-CN" sz="2000" dirty="0" smtClean="0">
                          <a:solidFill>
                            <a:srgbClr val="FF0000"/>
                          </a:solidFill>
                        </a:rPr>
                        <a:t>C</a:t>
                      </a:r>
                      <a:endParaRPr lang="zh-CN" alt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21084154"/>
              </p:ext>
            </p:extLst>
          </p:nvPr>
        </p:nvGraphicFramePr>
        <p:xfrm>
          <a:off x="2410940" y="3629404"/>
          <a:ext cx="7200000" cy="2210640"/>
        </p:xfrm>
        <a:graphic>
          <a:graphicData uri="http://schemas.openxmlformats.org/drawingml/2006/table">
            <a:tbl>
              <a:tblPr firstRow="1" bandRow="1">
                <a:tableStyleId>{5C22544A-7EE6-4342-B048-85BDC9FD1C3A}</a:tableStyleId>
              </a:tblPr>
              <a:tblGrid>
                <a:gridCol w="1800000"/>
                <a:gridCol w="1800000"/>
                <a:gridCol w="1800000"/>
                <a:gridCol w="1800000"/>
              </a:tblGrid>
              <a:tr h="453600">
                <a:tc>
                  <a:txBody>
                    <a:bodyPr/>
                    <a:lstStyle/>
                    <a:p>
                      <a:pPr algn="ctr"/>
                      <a:r>
                        <a:rPr lang="zh-CN" altLang="en-US" sz="2000" dirty="0" smtClean="0">
                          <a:solidFill>
                            <a:srgbClr val="FF0000"/>
                          </a:solidFill>
                        </a:rPr>
                        <a:t>分区号</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smtClean="0">
                          <a:solidFill>
                            <a:srgbClr val="FF0000"/>
                          </a:solidFill>
                        </a:rPr>
                        <a:t>大小（</a:t>
                      </a:r>
                      <a:r>
                        <a:rPr lang="en-US" altLang="zh-CN" sz="2000" dirty="0" smtClean="0">
                          <a:solidFill>
                            <a:srgbClr val="FF0000"/>
                          </a:solidFill>
                        </a:rPr>
                        <a:t>KB</a:t>
                      </a:r>
                      <a:r>
                        <a:rPr lang="zh-CN" altLang="en-US" sz="2000" dirty="0" smtClean="0">
                          <a:solidFill>
                            <a:srgbClr val="FF0000"/>
                          </a:solidFill>
                        </a:rPr>
                        <a:t>）</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smtClean="0">
                          <a:solidFill>
                            <a:srgbClr val="FF0000"/>
                          </a:solidFill>
                        </a:rPr>
                        <a:t>起始（</a:t>
                      </a:r>
                      <a:r>
                        <a:rPr lang="en-US" altLang="zh-CN" sz="2000" dirty="0" smtClean="0">
                          <a:solidFill>
                            <a:srgbClr val="FF0000"/>
                          </a:solidFill>
                        </a:rPr>
                        <a:t>K</a:t>
                      </a:r>
                      <a:r>
                        <a:rPr lang="zh-CN" altLang="en-US" sz="2000" dirty="0" smtClean="0">
                          <a:solidFill>
                            <a:srgbClr val="FF0000"/>
                          </a:solidFill>
                        </a:rPr>
                        <a:t>）</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smtClean="0">
                          <a:solidFill>
                            <a:srgbClr val="FF0000"/>
                          </a:solidFill>
                        </a:rPr>
                        <a:t>状态</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3600">
                <a:tc>
                  <a:txBody>
                    <a:bodyPr/>
                    <a:lstStyle/>
                    <a:p>
                      <a:pPr algn="ctr"/>
                      <a:r>
                        <a:rPr lang="en-US" altLang="zh-CN" sz="2000" dirty="0" smtClean="0">
                          <a:solidFill>
                            <a:srgbClr val="FF0000"/>
                          </a:solidFill>
                        </a:rPr>
                        <a:t>1</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solidFill>
                            <a:srgbClr val="FF0000"/>
                          </a:solidFill>
                        </a:rPr>
                        <a:t>12</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solidFill>
                            <a:srgbClr val="FF0000"/>
                          </a:solidFill>
                        </a:rPr>
                        <a:t>20</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smtClean="0">
                          <a:solidFill>
                            <a:srgbClr val="FF0000"/>
                          </a:solidFill>
                        </a:rPr>
                        <a:t>已分配</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3600">
                <a:tc>
                  <a:txBody>
                    <a:bodyPr/>
                    <a:lstStyle/>
                    <a:p>
                      <a:pPr algn="ctr"/>
                      <a:r>
                        <a:rPr lang="en-US" altLang="zh-CN" sz="2000" dirty="0" smtClean="0">
                          <a:solidFill>
                            <a:srgbClr val="FF0000"/>
                          </a:solidFill>
                        </a:rPr>
                        <a:t>2</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solidFill>
                            <a:srgbClr val="FF0000"/>
                          </a:solidFill>
                        </a:rPr>
                        <a:t>32</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solidFill>
                            <a:srgbClr val="FF0000"/>
                          </a:solidFill>
                        </a:rPr>
                        <a:t>32</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smtClean="0">
                          <a:solidFill>
                            <a:srgbClr val="FF0000"/>
                          </a:solidFill>
                        </a:rPr>
                        <a:t>已分配</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3600">
                <a:tc>
                  <a:txBody>
                    <a:bodyPr/>
                    <a:lstStyle/>
                    <a:p>
                      <a:pPr algn="ctr"/>
                      <a:r>
                        <a:rPr lang="en-US" altLang="zh-CN" sz="2000" dirty="0" smtClean="0">
                          <a:solidFill>
                            <a:srgbClr val="FF0000"/>
                          </a:solidFill>
                        </a:rPr>
                        <a:t>3</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solidFill>
                            <a:srgbClr val="FF0000"/>
                          </a:solidFill>
                        </a:rPr>
                        <a:t>64</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solidFill>
                            <a:srgbClr val="FF0000"/>
                          </a:solidFill>
                        </a:rPr>
                        <a:t>64</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smtClean="0">
                          <a:solidFill>
                            <a:srgbClr val="FF0000"/>
                          </a:solidFill>
                        </a:rPr>
                        <a:t>已分配</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6430">
                <a:tc>
                  <a:txBody>
                    <a:bodyPr/>
                    <a:lstStyle/>
                    <a:p>
                      <a:pPr algn="ctr"/>
                      <a:r>
                        <a:rPr lang="en-US" altLang="zh-CN" sz="2000" dirty="0" smtClean="0">
                          <a:solidFill>
                            <a:srgbClr val="FF0000"/>
                          </a:solidFill>
                        </a:rPr>
                        <a:t>4</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solidFill>
                            <a:srgbClr val="FF0000"/>
                          </a:solidFill>
                        </a:rPr>
                        <a:t>128</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solidFill>
                            <a:srgbClr val="FF0000"/>
                          </a:solidFill>
                        </a:rPr>
                        <a:t>128</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smtClean="0">
                          <a:solidFill>
                            <a:srgbClr val="FF0000"/>
                          </a:solidFill>
                        </a:rPr>
                        <a:t>已分配</a:t>
                      </a: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7649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1763" y="774998"/>
            <a:ext cx="10925093" cy="3416320"/>
          </a:xfrm>
          <a:prstGeom prst="rect">
            <a:avLst/>
          </a:prstGeom>
          <a:noFill/>
        </p:spPr>
        <p:txBody>
          <a:bodyPr wrap="square" rtlCol="0">
            <a:spAutoFit/>
          </a:bodyPr>
          <a:lstStyle/>
          <a:p>
            <a:pPr>
              <a:lnSpc>
                <a:spcPct val="150000"/>
              </a:lnSpc>
            </a:pPr>
            <a:r>
              <a:rPr lang="en-US" altLang="zh-CN" sz="2400" dirty="0" smtClean="0">
                <a:solidFill>
                  <a:srgbClr val="0000FF"/>
                </a:solidFill>
              </a:rPr>
              <a:t>2</a:t>
            </a:r>
            <a:r>
              <a:rPr lang="zh-CN" altLang="en-US" sz="2400" dirty="0" smtClean="0">
                <a:solidFill>
                  <a:srgbClr val="0000FF"/>
                </a:solidFill>
              </a:rPr>
              <a:t>、处理器管理（作业</a:t>
            </a:r>
            <a:r>
              <a:rPr lang="zh-CN" altLang="en-US" sz="2400" dirty="0">
                <a:solidFill>
                  <a:srgbClr val="0000FF"/>
                </a:solidFill>
              </a:rPr>
              <a:t>和进程</a:t>
            </a:r>
            <a:r>
              <a:rPr lang="zh-CN" altLang="en-US" sz="2400" dirty="0" smtClean="0">
                <a:solidFill>
                  <a:srgbClr val="0000FF"/>
                </a:solidFill>
              </a:rPr>
              <a:t>管理）</a:t>
            </a:r>
            <a:endParaRPr lang="en-US" altLang="zh-CN" sz="2400" dirty="0" smtClean="0">
              <a:solidFill>
                <a:srgbClr val="0000FF"/>
              </a:solidFill>
            </a:endParaRPr>
          </a:p>
          <a:p>
            <a:pPr indent="504000">
              <a:lnSpc>
                <a:spcPct val="150000"/>
              </a:lnSpc>
            </a:pPr>
            <a:r>
              <a:rPr lang="zh-CN" altLang="en-US" sz="2000" dirty="0" smtClean="0">
                <a:solidFill>
                  <a:srgbClr val="0000FF"/>
                </a:solidFill>
              </a:rPr>
              <a:t>作业和进程管理的基本功能包括：进程同步、进程调度（作业和进程的调度）、进程控制和进程通信。</a:t>
            </a:r>
            <a:endParaRPr lang="en-US" altLang="zh-CN" sz="2000" dirty="0" smtClean="0">
              <a:solidFill>
                <a:srgbClr val="0000FF"/>
              </a:solidFill>
            </a:endParaRPr>
          </a:p>
          <a:p>
            <a:pPr indent="504000">
              <a:lnSpc>
                <a:spcPct val="150000"/>
              </a:lnSpc>
            </a:pPr>
            <a:r>
              <a:rPr lang="zh-CN" altLang="en-US" sz="2000" dirty="0" smtClean="0">
                <a:solidFill>
                  <a:srgbClr val="0000FF"/>
                </a:solidFill>
              </a:rPr>
              <a:t>进程同步：对并发执行的进程进行协调。</a:t>
            </a:r>
            <a:endParaRPr lang="en-US" altLang="zh-CN" sz="2000" dirty="0" smtClean="0">
              <a:solidFill>
                <a:srgbClr val="0000FF"/>
              </a:solidFill>
            </a:endParaRPr>
          </a:p>
          <a:p>
            <a:pPr indent="504000">
              <a:lnSpc>
                <a:spcPct val="150000"/>
              </a:lnSpc>
            </a:pPr>
            <a:r>
              <a:rPr lang="zh-CN" altLang="en-US" sz="2000" dirty="0">
                <a:solidFill>
                  <a:srgbClr val="0000FF"/>
                </a:solidFill>
              </a:rPr>
              <a:t>进程调度：按一定算法进行处理器分配</a:t>
            </a:r>
            <a:r>
              <a:rPr lang="zh-CN" altLang="en-US" sz="2000" dirty="0" smtClean="0">
                <a:solidFill>
                  <a:srgbClr val="0000FF"/>
                </a:solidFill>
              </a:rPr>
              <a:t>。</a:t>
            </a:r>
            <a:endParaRPr lang="en-US" altLang="zh-CN" sz="2000" dirty="0" smtClean="0">
              <a:solidFill>
                <a:srgbClr val="0000FF"/>
              </a:solidFill>
            </a:endParaRPr>
          </a:p>
          <a:p>
            <a:pPr indent="504000">
              <a:lnSpc>
                <a:spcPct val="150000"/>
              </a:lnSpc>
            </a:pPr>
            <a:r>
              <a:rPr lang="zh-CN" altLang="en-US" sz="2000" dirty="0" smtClean="0">
                <a:solidFill>
                  <a:srgbClr val="0000FF"/>
                </a:solidFill>
              </a:rPr>
              <a:t>进程</a:t>
            </a:r>
            <a:r>
              <a:rPr lang="zh-CN" altLang="en-US" sz="2000" dirty="0">
                <a:solidFill>
                  <a:srgbClr val="0000FF"/>
                </a:solidFill>
              </a:rPr>
              <a:t>控制：负责进程的创建、撤销及状态转换等</a:t>
            </a:r>
            <a:r>
              <a:rPr lang="zh-CN" altLang="en-US" sz="2000" dirty="0" smtClean="0">
                <a:solidFill>
                  <a:srgbClr val="0000FF"/>
                </a:solidFill>
              </a:rPr>
              <a:t>。</a:t>
            </a:r>
            <a:endParaRPr lang="en-US" altLang="zh-CN" sz="2000" dirty="0" smtClean="0">
              <a:solidFill>
                <a:srgbClr val="0000FF"/>
              </a:solidFill>
            </a:endParaRPr>
          </a:p>
          <a:p>
            <a:pPr indent="504000">
              <a:lnSpc>
                <a:spcPct val="150000"/>
              </a:lnSpc>
            </a:pPr>
            <a:r>
              <a:rPr lang="zh-CN" altLang="en-US" sz="2000" dirty="0">
                <a:solidFill>
                  <a:srgbClr val="0000FF"/>
                </a:solidFill>
              </a:rPr>
              <a:t>进程通信：负责完成进程间的信息交换</a:t>
            </a:r>
            <a:r>
              <a:rPr lang="zh-CN" altLang="en-US" sz="2000" dirty="0" smtClean="0">
                <a:solidFill>
                  <a:srgbClr val="0000FF"/>
                </a:solidFill>
              </a:rPr>
              <a:t>。</a:t>
            </a:r>
            <a:endParaRPr lang="en-US" altLang="zh-CN" sz="2000" dirty="0">
              <a:solidFill>
                <a:srgbClr val="0000FF"/>
              </a:solidFill>
            </a:endParaRPr>
          </a:p>
        </p:txBody>
      </p:sp>
      <p:sp>
        <p:nvSpPr>
          <p:cNvPr id="3" name="矩形 2"/>
          <p:cNvSpPr/>
          <p:nvPr/>
        </p:nvSpPr>
        <p:spPr>
          <a:xfrm>
            <a:off x="1664045" y="4305097"/>
            <a:ext cx="2397210" cy="1425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486407" y="4560467"/>
            <a:ext cx="1902941"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8756828" y="4642845"/>
            <a:ext cx="1672281" cy="7496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042987" y="4873509"/>
            <a:ext cx="1853514" cy="369332"/>
          </a:xfrm>
          <a:prstGeom prst="rect">
            <a:avLst/>
          </a:prstGeom>
          <a:noFill/>
        </p:spPr>
        <p:txBody>
          <a:bodyPr wrap="square" rtlCol="0">
            <a:spAutoFit/>
          </a:bodyPr>
          <a:lstStyle/>
          <a:p>
            <a:pPr algn="ctr"/>
            <a:r>
              <a:rPr lang="zh-CN" altLang="en-US" dirty="0" smtClean="0">
                <a:solidFill>
                  <a:srgbClr val="9900FF"/>
                </a:solidFill>
              </a:rPr>
              <a:t>外存储器</a:t>
            </a:r>
            <a:endParaRPr lang="zh-CN" altLang="en-US" dirty="0">
              <a:solidFill>
                <a:srgbClr val="9900FF"/>
              </a:solidFill>
            </a:endParaRPr>
          </a:p>
        </p:txBody>
      </p:sp>
      <p:sp>
        <p:nvSpPr>
          <p:cNvPr id="8" name="文本框 7"/>
          <p:cNvSpPr txBox="1"/>
          <p:nvPr/>
        </p:nvSpPr>
        <p:spPr>
          <a:xfrm>
            <a:off x="5506995" y="4869387"/>
            <a:ext cx="1853514" cy="369332"/>
          </a:xfrm>
          <a:prstGeom prst="rect">
            <a:avLst/>
          </a:prstGeom>
          <a:noFill/>
        </p:spPr>
        <p:txBody>
          <a:bodyPr wrap="square" rtlCol="0">
            <a:spAutoFit/>
          </a:bodyPr>
          <a:lstStyle/>
          <a:p>
            <a:pPr algn="ctr"/>
            <a:r>
              <a:rPr lang="zh-CN" altLang="en-US" dirty="0">
                <a:solidFill>
                  <a:srgbClr val="9900FF"/>
                </a:solidFill>
              </a:rPr>
              <a:t>内</a:t>
            </a:r>
            <a:r>
              <a:rPr lang="zh-CN" altLang="en-US" dirty="0" smtClean="0">
                <a:solidFill>
                  <a:srgbClr val="9900FF"/>
                </a:solidFill>
              </a:rPr>
              <a:t>存储器</a:t>
            </a:r>
            <a:endParaRPr lang="zh-CN" altLang="en-US" dirty="0">
              <a:solidFill>
                <a:srgbClr val="9900FF"/>
              </a:solidFill>
            </a:endParaRPr>
          </a:p>
        </p:txBody>
      </p:sp>
      <p:sp>
        <p:nvSpPr>
          <p:cNvPr id="9" name="文本框 8"/>
          <p:cNvSpPr txBox="1"/>
          <p:nvPr/>
        </p:nvSpPr>
        <p:spPr>
          <a:xfrm>
            <a:off x="8666204" y="4865265"/>
            <a:ext cx="1853514" cy="369332"/>
          </a:xfrm>
          <a:prstGeom prst="rect">
            <a:avLst/>
          </a:prstGeom>
          <a:noFill/>
        </p:spPr>
        <p:txBody>
          <a:bodyPr wrap="square" rtlCol="0">
            <a:spAutoFit/>
          </a:bodyPr>
          <a:lstStyle/>
          <a:p>
            <a:pPr algn="ctr"/>
            <a:r>
              <a:rPr lang="en-US" altLang="zh-CN" dirty="0" smtClean="0">
                <a:solidFill>
                  <a:srgbClr val="9900FF"/>
                </a:solidFill>
              </a:rPr>
              <a:t>CPU</a:t>
            </a:r>
            <a:endParaRPr lang="zh-CN" altLang="en-US" dirty="0">
              <a:solidFill>
                <a:srgbClr val="9900FF"/>
              </a:solidFill>
            </a:endParaRPr>
          </a:p>
        </p:txBody>
      </p:sp>
      <p:cxnSp>
        <p:nvCxnSpPr>
          <p:cNvPr id="11" name="直接箭头连接符 10"/>
          <p:cNvCxnSpPr/>
          <p:nvPr/>
        </p:nvCxnSpPr>
        <p:spPr>
          <a:xfrm>
            <a:off x="4061255" y="4807605"/>
            <a:ext cx="14251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H="1">
            <a:off x="4061255" y="5176937"/>
            <a:ext cx="14251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V="1">
            <a:off x="7397586" y="5013549"/>
            <a:ext cx="1359242"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4094207" y="4461611"/>
            <a:ext cx="1355131" cy="369332"/>
          </a:xfrm>
          <a:prstGeom prst="rect">
            <a:avLst/>
          </a:prstGeom>
          <a:noFill/>
        </p:spPr>
        <p:txBody>
          <a:bodyPr wrap="square" rtlCol="0">
            <a:spAutoFit/>
          </a:bodyPr>
          <a:lstStyle/>
          <a:p>
            <a:pPr algn="ctr"/>
            <a:r>
              <a:rPr lang="zh-CN" altLang="en-US" dirty="0" smtClean="0">
                <a:solidFill>
                  <a:srgbClr val="0000FF"/>
                </a:solidFill>
              </a:rPr>
              <a:t>作业调度</a:t>
            </a:r>
            <a:endParaRPr lang="zh-CN" altLang="en-US" dirty="0">
              <a:solidFill>
                <a:srgbClr val="0000FF"/>
              </a:solidFill>
            </a:endParaRPr>
          </a:p>
        </p:txBody>
      </p:sp>
      <p:sp>
        <p:nvSpPr>
          <p:cNvPr id="21" name="文本框 20"/>
          <p:cNvSpPr txBox="1"/>
          <p:nvPr/>
        </p:nvSpPr>
        <p:spPr>
          <a:xfrm>
            <a:off x="4114799" y="5174186"/>
            <a:ext cx="1355131" cy="369332"/>
          </a:xfrm>
          <a:prstGeom prst="rect">
            <a:avLst/>
          </a:prstGeom>
          <a:noFill/>
        </p:spPr>
        <p:txBody>
          <a:bodyPr wrap="square" rtlCol="0">
            <a:spAutoFit/>
          </a:bodyPr>
          <a:lstStyle/>
          <a:p>
            <a:pPr algn="ctr"/>
            <a:r>
              <a:rPr lang="zh-CN" altLang="en-US" dirty="0" smtClean="0">
                <a:solidFill>
                  <a:srgbClr val="0000FF"/>
                </a:solidFill>
              </a:rPr>
              <a:t>内存调度</a:t>
            </a:r>
            <a:endParaRPr lang="zh-CN" altLang="en-US" dirty="0">
              <a:solidFill>
                <a:srgbClr val="0000FF"/>
              </a:solidFill>
            </a:endParaRPr>
          </a:p>
        </p:txBody>
      </p:sp>
      <p:sp>
        <p:nvSpPr>
          <p:cNvPr id="22" name="文本框 21"/>
          <p:cNvSpPr txBox="1"/>
          <p:nvPr/>
        </p:nvSpPr>
        <p:spPr>
          <a:xfrm>
            <a:off x="7463479" y="4692273"/>
            <a:ext cx="1202731" cy="369332"/>
          </a:xfrm>
          <a:prstGeom prst="rect">
            <a:avLst/>
          </a:prstGeom>
          <a:noFill/>
        </p:spPr>
        <p:txBody>
          <a:bodyPr wrap="square" rtlCol="0">
            <a:spAutoFit/>
          </a:bodyPr>
          <a:lstStyle/>
          <a:p>
            <a:pPr algn="ctr"/>
            <a:r>
              <a:rPr lang="zh-CN" altLang="en-US" dirty="0" smtClean="0">
                <a:solidFill>
                  <a:srgbClr val="0000FF"/>
                </a:solidFill>
              </a:rPr>
              <a:t>进程调度</a:t>
            </a:r>
            <a:endParaRPr lang="zh-CN" altLang="en-US" dirty="0">
              <a:solidFill>
                <a:srgbClr val="0000FF"/>
              </a:solidFill>
            </a:endParaRPr>
          </a:p>
        </p:txBody>
      </p:sp>
      <p:cxnSp>
        <p:nvCxnSpPr>
          <p:cNvPr id="24" name="直接箭头连接符 23"/>
          <p:cNvCxnSpPr/>
          <p:nvPr/>
        </p:nvCxnSpPr>
        <p:spPr>
          <a:xfrm flipV="1">
            <a:off x="4796487" y="4303724"/>
            <a:ext cx="710508" cy="190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424614" y="4125224"/>
            <a:ext cx="1585783" cy="369332"/>
          </a:xfrm>
          <a:prstGeom prst="rect">
            <a:avLst/>
          </a:prstGeom>
          <a:noFill/>
        </p:spPr>
        <p:txBody>
          <a:bodyPr wrap="square" rtlCol="0">
            <a:spAutoFit/>
          </a:bodyPr>
          <a:lstStyle/>
          <a:p>
            <a:r>
              <a:rPr lang="zh-CN" altLang="en-US" dirty="0" smtClean="0">
                <a:solidFill>
                  <a:srgbClr val="FF0000"/>
                </a:solidFill>
              </a:rPr>
              <a:t>又叫高级调度</a:t>
            </a:r>
            <a:endParaRPr lang="zh-CN" altLang="en-US" dirty="0">
              <a:solidFill>
                <a:srgbClr val="FF0000"/>
              </a:solidFill>
            </a:endParaRPr>
          </a:p>
        </p:txBody>
      </p:sp>
      <p:cxnSp>
        <p:nvCxnSpPr>
          <p:cNvPr id="27" name="直接箭头连接符 26"/>
          <p:cNvCxnSpPr/>
          <p:nvPr/>
        </p:nvCxnSpPr>
        <p:spPr>
          <a:xfrm>
            <a:off x="4784127" y="5461425"/>
            <a:ext cx="722868" cy="268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426450" y="5531176"/>
            <a:ext cx="1606370" cy="369332"/>
          </a:xfrm>
          <a:prstGeom prst="rect">
            <a:avLst/>
          </a:prstGeom>
          <a:noFill/>
        </p:spPr>
        <p:txBody>
          <a:bodyPr wrap="square" rtlCol="0">
            <a:spAutoFit/>
          </a:bodyPr>
          <a:lstStyle/>
          <a:p>
            <a:r>
              <a:rPr lang="zh-CN" altLang="en-US" dirty="0" smtClean="0">
                <a:solidFill>
                  <a:srgbClr val="FF0000"/>
                </a:solidFill>
              </a:rPr>
              <a:t>又叫中级调度</a:t>
            </a:r>
            <a:endParaRPr lang="zh-CN" altLang="en-US" dirty="0">
              <a:solidFill>
                <a:srgbClr val="FF0000"/>
              </a:solidFill>
            </a:endParaRPr>
          </a:p>
        </p:txBody>
      </p:sp>
      <p:cxnSp>
        <p:nvCxnSpPr>
          <p:cNvPr id="31" name="直接箭头连接符 30"/>
          <p:cNvCxnSpPr>
            <a:stCxn id="22" idx="0"/>
          </p:cNvCxnSpPr>
          <p:nvPr/>
        </p:nvCxnSpPr>
        <p:spPr>
          <a:xfrm flipV="1">
            <a:off x="8064845" y="4410818"/>
            <a:ext cx="999642" cy="28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8971001" y="4232316"/>
            <a:ext cx="1606379" cy="369332"/>
          </a:xfrm>
          <a:prstGeom prst="rect">
            <a:avLst/>
          </a:prstGeom>
          <a:noFill/>
        </p:spPr>
        <p:txBody>
          <a:bodyPr wrap="square" rtlCol="0">
            <a:spAutoFit/>
          </a:bodyPr>
          <a:lstStyle/>
          <a:p>
            <a:pPr algn="ctr"/>
            <a:r>
              <a:rPr lang="zh-CN" altLang="en-US" dirty="0" smtClean="0">
                <a:solidFill>
                  <a:srgbClr val="FF0000"/>
                </a:solidFill>
              </a:rPr>
              <a:t>又叫低级调度</a:t>
            </a:r>
            <a:endParaRPr lang="zh-CN" altLang="en-US" dirty="0">
              <a:solidFill>
                <a:srgbClr val="FF0000"/>
              </a:solidFill>
            </a:endParaRPr>
          </a:p>
        </p:txBody>
      </p:sp>
      <p:sp>
        <p:nvSpPr>
          <p:cNvPr id="33" name="文本框 32"/>
          <p:cNvSpPr txBox="1"/>
          <p:nvPr/>
        </p:nvSpPr>
        <p:spPr>
          <a:xfrm>
            <a:off x="4312511" y="5771063"/>
            <a:ext cx="3381629" cy="369332"/>
          </a:xfrm>
          <a:prstGeom prst="rect">
            <a:avLst/>
          </a:prstGeom>
          <a:noFill/>
        </p:spPr>
        <p:txBody>
          <a:bodyPr wrap="square" rtlCol="0">
            <a:spAutoFit/>
          </a:bodyPr>
          <a:lstStyle/>
          <a:p>
            <a:pPr algn="ctr"/>
            <a:r>
              <a:rPr lang="zh-CN" altLang="en-US" dirty="0" smtClean="0">
                <a:solidFill>
                  <a:srgbClr val="9900FF"/>
                </a:solidFill>
                <a:latin typeface="隶书" panose="02010509060101010101" pitchFamily="49" charset="-122"/>
                <a:ea typeface="隶书" panose="02010509060101010101" pitchFamily="49" charset="-122"/>
              </a:rPr>
              <a:t>（</a:t>
            </a:r>
            <a:r>
              <a:rPr lang="en-US" altLang="zh-CN" dirty="0" smtClean="0">
                <a:solidFill>
                  <a:srgbClr val="9900FF"/>
                </a:solidFill>
                <a:latin typeface="隶书" panose="02010509060101010101" pitchFamily="49" charset="-122"/>
                <a:ea typeface="隶书" panose="02010509060101010101" pitchFamily="49" charset="-122"/>
              </a:rPr>
              <a:t>a</a:t>
            </a:r>
            <a:r>
              <a:rPr lang="zh-CN" altLang="en-US" dirty="0" smtClean="0">
                <a:solidFill>
                  <a:srgbClr val="9900FF"/>
                </a:solidFill>
                <a:latin typeface="隶书" panose="02010509060101010101" pitchFamily="49" charset="-122"/>
                <a:ea typeface="隶书" panose="02010509060101010101" pitchFamily="49" charset="-122"/>
              </a:rPr>
              <a:t>）作业和进程调度示意图</a:t>
            </a:r>
            <a:endParaRPr lang="zh-CN" altLang="en-US" dirty="0">
              <a:solidFill>
                <a:srgbClr val="9900FF"/>
              </a:solidFill>
              <a:latin typeface="隶书" panose="02010509060101010101" pitchFamily="49" charset="-122"/>
              <a:ea typeface="隶书" panose="02010509060101010101" pitchFamily="49" charset="-122"/>
            </a:endParaRPr>
          </a:p>
        </p:txBody>
      </p:sp>
      <p:sp>
        <p:nvSpPr>
          <p:cNvPr id="35" name="文本框 34"/>
          <p:cNvSpPr txBox="1"/>
          <p:nvPr/>
        </p:nvSpPr>
        <p:spPr>
          <a:xfrm>
            <a:off x="1672277" y="4394342"/>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smtClean="0">
                <a:solidFill>
                  <a:srgbClr val="FF0000"/>
                </a:solidFill>
                <a:latin typeface="隶书" panose="02010509060101010101" pitchFamily="49" charset="-122"/>
                <a:ea typeface="隶书" panose="02010509060101010101" pitchFamily="49" charset="-122"/>
              </a:rPr>
              <a:t>1</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36" name="文本框 35"/>
          <p:cNvSpPr txBox="1"/>
          <p:nvPr/>
        </p:nvSpPr>
        <p:spPr>
          <a:xfrm>
            <a:off x="1676393" y="4662074"/>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smtClean="0">
                <a:solidFill>
                  <a:srgbClr val="FF0000"/>
                </a:solidFill>
                <a:latin typeface="隶书" panose="02010509060101010101" pitchFamily="49" charset="-122"/>
                <a:ea typeface="隶书" panose="02010509060101010101" pitchFamily="49" charset="-122"/>
              </a:rPr>
              <a:t>1</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37" name="文本框 36"/>
          <p:cNvSpPr txBox="1"/>
          <p:nvPr/>
        </p:nvSpPr>
        <p:spPr>
          <a:xfrm>
            <a:off x="1692869" y="5238721"/>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smtClean="0">
                <a:solidFill>
                  <a:srgbClr val="FF0000"/>
                </a:solidFill>
                <a:latin typeface="隶书" panose="02010509060101010101" pitchFamily="49" charset="-122"/>
                <a:ea typeface="隶书" panose="02010509060101010101" pitchFamily="49" charset="-122"/>
              </a:rPr>
              <a:t>1</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39" name="文本框 38"/>
          <p:cNvSpPr txBox="1"/>
          <p:nvPr/>
        </p:nvSpPr>
        <p:spPr>
          <a:xfrm>
            <a:off x="1804086" y="5013549"/>
            <a:ext cx="502509" cy="369332"/>
          </a:xfrm>
          <a:prstGeom prst="rect">
            <a:avLst/>
          </a:prstGeom>
          <a:noFill/>
        </p:spPr>
        <p:txBody>
          <a:bodyPr wrap="square" rtlCol="0">
            <a:spAutoFit/>
          </a:bodyPr>
          <a:lstStyle/>
          <a:p>
            <a:pPr algn="ctr"/>
            <a:r>
              <a:rPr lang="zh-CN" altLang="en-US" dirty="0" smtClean="0">
                <a:solidFill>
                  <a:srgbClr val="FF0000"/>
                </a:solidFill>
                <a:latin typeface="隶书" panose="02010509060101010101" pitchFamily="49" charset="-122"/>
                <a:ea typeface="隶书" panose="02010509060101010101" pitchFamily="49" charset="-122"/>
              </a:rPr>
              <a:t>┋</a:t>
            </a:r>
            <a:endParaRPr lang="zh-CN" altLang="en-US" dirty="0">
              <a:solidFill>
                <a:srgbClr val="FF0000"/>
              </a:solidFill>
            </a:endParaRPr>
          </a:p>
        </p:txBody>
      </p:sp>
    </p:spTree>
    <p:extLst>
      <p:ext uri="{BB962C8B-B14F-4D97-AF65-F5344CB8AC3E}">
        <p14:creationId xmlns:p14="http://schemas.microsoft.com/office/powerpoint/2010/main" val="207207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2494" y="937755"/>
            <a:ext cx="10933043" cy="4524315"/>
          </a:xfrm>
          <a:prstGeom prst="rect">
            <a:avLst/>
          </a:prstGeom>
          <a:noFill/>
        </p:spPr>
        <p:txBody>
          <a:bodyPr wrap="square" rtlCol="0">
            <a:spAutoFit/>
          </a:bodyPr>
          <a:lstStyle/>
          <a:p>
            <a:pPr>
              <a:lnSpc>
                <a:spcPct val="150000"/>
              </a:lnSpc>
            </a:pPr>
            <a:r>
              <a:rPr lang="zh-CN" altLang="en-US" sz="2400" dirty="0" smtClean="0">
                <a:solidFill>
                  <a:srgbClr val="0000FF"/>
                </a:solidFill>
              </a:rPr>
              <a:t>一、作业和进程调度包括作业调度和进程调度两步。</a:t>
            </a:r>
            <a:endParaRPr lang="en-US" altLang="zh-CN" sz="2400" dirty="0" smtClean="0">
              <a:solidFill>
                <a:srgbClr val="0000FF"/>
              </a:solidFill>
            </a:endParaRPr>
          </a:p>
          <a:p>
            <a:pPr>
              <a:lnSpc>
                <a:spcPct val="150000"/>
              </a:lnSpc>
            </a:pPr>
            <a:r>
              <a:rPr lang="zh-CN" altLang="en-US" sz="2400" dirty="0" smtClean="0">
                <a:solidFill>
                  <a:srgbClr val="0000FF"/>
                </a:solidFill>
              </a:rPr>
              <a:t>（</a:t>
            </a:r>
            <a:r>
              <a:rPr lang="en-US" altLang="zh-CN" sz="2400" dirty="0" smtClean="0">
                <a:solidFill>
                  <a:srgbClr val="0000FF"/>
                </a:solidFill>
              </a:rPr>
              <a:t>1</a:t>
            </a:r>
            <a:r>
              <a:rPr lang="zh-CN" altLang="en-US" sz="2400" dirty="0" smtClean="0">
                <a:solidFill>
                  <a:srgbClr val="0000FF"/>
                </a:solidFill>
              </a:rPr>
              <a:t>）作业调度。</a:t>
            </a:r>
            <a:endParaRPr lang="en-US" altLang="zh-CN" sz="2400" dirty="0" smtClean="0">
              <a:solidFill>
                <a:srgbClr val="0000FF"/>
              </a:solidFill>
            </a:endParaRPr>
          </a:p>
          <a:p>
            <a:pPr indent="612000">
              <a:lnSpc>
                <a:spcPct val="150000"/>
              </a:lnSpc>
            </a:pPr>
            <a:r>
              <a:rPr lang="zh-CN" altLang="en-US" sz="2400" dirty="0" smtClean="0">
                <a:solidFill>
                  <a:srgbClr val="0000FF"/>
                </a:solidFill>
              </a:rPr>
              <a:t>作业调度的基本任务是从后备队列中按照一定的算法选择出若干</a:t>
            </a:r>
            <a:r>
              <a:rPr lang="zh-CN" altLang="en-US" sz="2400" dirty="0">
                <a:solidFill>
                  <a:srgbClr val="0000FF"/>
                </a:solidFill>
              </a:rPr>
              <a:t>个</a:t>
            </a:r>
            <a:r>
              <a:rPr lang="zh-CN" altLang="en-US" sz="2400" dirty="0" smtClean="0">
                <a:solidFill>
                  <a:srgbClr val="0000FF"/>
                </a:solidFill>
              </a:rPr>
              <a:t>作业，为它们分配运行所需的资源，将这些作业调入内存后，分别为它们建立进程，使它们都能成为可能获得处理机的就绪进程，并将它们插入就绪队列中。</a:t>
            </a:r>
            <a:endParaRPr lang="en-US" altLang="zh-CN" sz="2400" dirty="0" smtClean="0">
              <a:solidFill>
                <a:srgbClr val="0000FF"/>
              </a:solidFill>
            </a:endParaRPr>
          </a:p>
          <a:p>
            <a:pPr indent="612000">
              <a:lnSpc>
                <a:spcPct val="150000"/>
              </a:lnSpc>
            </a:pPr>
            <a:r>
              <a:rPr lang="zh-CN" altLang="en-US" sz="2400" dirty="0" smtClean="0">
                <a:solidFill>
                  <a:srgbClr val="0000FF"/>
                </a:solidFill>
              </a:rPr>
              <a:t>作业调度的主要任务是按照一定的原则从外存上处于后备状态的作业中选择一个或多个，给它们分配内存、</a:t>
            </a:r>
            <a:r>
              <a:rPr lang="en-US" altLang="zh-CN" sz="2400" dirty="0" smtClean="0">
                <a:solidFill>
                  <a:srgbClr val="0000FF"/>
                </a:solidFill>
              </a:rPr>
              <a:t>I/O</a:t>
            </a:r>
            <a:r>
              <a:rPr lang="zh-CN" altLang="en-US" sz="2400" dirty="0" smtClean="0">
                <a:solidFill>
                  <a:srgbClr val="0000FF"/>
                </a:solidFill>
              </a:rPr>
              <a:t>设备等必要的资源，并建立相应的进程，以使该作业具有获得竞争处理器的权利</a:t>
            </a:r>
            <a:r>
              <a:rPr lang="zh-CN" altLang="en-US" sz="2400" dirty="0" smtClean="0">
                <a:solidFill>
                  <a:srgbClr val="0000FF"/>
                </a:solidFill>
              </a:rPr>
              <a:t>。</a:t>
            </a:r>
            <a:endParaRPr lang="en-US" altLang="zh-CN" sz="2400" dirty="0" smtClean="0">
              <a:solidFill>
                <a:srgbClr val="0000FF"/>
              </a:solidFill>
            </a:endParaRPr>
          </a:p>
        </p:txBody>
      </p:sp>
    </p:spTree>
    <p:extLst>
      <p:ext uri="{BB962C8B-B14F-4D97-AF65-F5344CB8AC3E}">
        <p14:creationId xmlns:p14="http://schemas.microsoft.com/office/powerpoint/2010/main" val="1100425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2494" y="937755"/>
            <a:ext cx="10933043" cy="2308324"/>
          </a:xfrm>
          <a:prstGeom prst="rect">
            <a:avLst/>
          </a:prstGeom>
          <a:noFill/>
        </p:spPr>
        <p:txBody>
          <a:bodyPr wrap="square" rtlCol="0">
            <a:spAutoFit/>
          </a:bodyPr>
          <a:lstStyle/>
          <a:p>
            <a:pPr>
              <a:lnSpc>
                <a:spcPct val="150000"/>
              </a:lnSpc>
            </a:pPr>
            <a:r>
              <a:rPr lang="zh-CN" altLang="en-US" sz="2400" dirty="0" smtClean="0">
                <a:solidFill>
                  <a:srgbClr val="0000FF"/>
                </a:solidFill>
              </a:rPr>
              <a:t>（</a:t>
            </a:r>
            <a:r>
              <a:rPr lang="en-US" altLang="zh-CN" sz="2400" dirty="0">
                <a:solidFill>
                  <a:srgbClr val="0000FF"/>
                </a:solidFill>
              </a:rPr>
              <a:t>2</a:t>
            </a:r>
            <a:r>
              <a:rPr lang="zh-CN" altLang="en-US" sz="2400" dirty="0">
                <a:solidFill>
                  <a:srgbClr val="0000FF"/>
                </a:solidFill>
              </a:rPr>
              <a:t>）进程调度。</a:t>
            </a:r>
            <a:endParaRPr lang="en-US" altLang="zh-CN" sz="2400" dirty="0">
              <a:solidFill>
                <a:srgbClr val="0000FF"/>
              </a:solidFill>
            </a:endParaRPr>
          </a:p>
          <a:p>
            <a:pPr indent="612000">
              <a:lnSpc>
                <a:spcPct val="150000"/>
              </a:lnSpc>
            </a:pPr>
            <a:r>
              <a:rPr lang="zh-CN" altLang="en-US" sz="2400" dirty="0" smtClean="0">
                <a:solidFill>
                  <a:srgbClr val="0000FF"/>
                </a:solidFill>
              </a:rPr>
              <a:t>进程调度的主要任务是按照某种策略和方法从就绪队列中选取一个进程，将处理机分配给它，</a:t>
            </a:r>
            <a:r>
              <a:rPr lang="zh-CN" altLang="en-US" sz="2400" dirty="0">
                <a:solidFill>
                  <a:srgbClr val="0000FF"/>
                </a:solidFill>
              </a:rPr>
              <a:t>并为它设置运行现场，使其投入</a:t>
            </a:r>
            <a:r>
              <a:rPr lang="zh-CN" altLang="en-US" sz="2400" dirty="0" smtClean="0">
                <a:solidFill>
                  <a:srgbClr val="0000FF"/>
                </a:solidFill>
              </a:rPr>
              <a:t>执行。进程调度的运行频率很高，一般几十毫秒要运行一次。</a:t>
            </a:r>
            <a:endParaRPr lang="en-US" altLang="zh-CN" sz="2400" dirty="0">
              <a:solidFill>
                <a:srgbClr val="0000FF"/>
              </a:solidFill>
            </a:endParaRPr>
          </a:p>
        </p:txBody>
      </p:sp>
    </p:spTree>
    <p:extLst>
      <p:ext uri="{BB962C8B-B14F-4D97-AF65-F5344CB8AC3E}">
        <p14:creationId xmlns:p14="http://schemas.microsoft.com/office/powerpoint/2010/main" val="388810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p:cNvSpPr txBox="1"/>
              <p:nvPr/>
            </p:nvSpPr>
            <p:spPr>
              <a:xfrm>
                <a:off x="782595" y="1176291"/>
                <a:ext cx="10659761" cy="4597541"/>
              </a:xfrm>
              <a:prstGeom prst="rect">
                <a:avLst/>
              </a:prstGeom>
              <a:noFill/>
            </p:spPr>
            <p:txBody>
              <a:bodyPr wrap="square" rtlCol="0">
                <a:spAutoFit/>
              </a:bodyPr>
              <a:lstStyle/>
              <a:p>
                <a:pPr>
                  <a:lnSpc>
                    <a:spcPct val="150000"/>
                  </a:lnSpc>
                </a:pPr>
                <a:r>
                  <a:rPr lang="zh-CN" altLang="en-US" sz="2400" dirty="0" smtClean="0">
                    <a:solidFill>
                      <a:srgbClr val="FF0000"/>
                    </a:solidFill>
                  </a:rPr>
                  <a:t>进程</a:t>
                </a:r>
                <a:r>
                  <a:rPr lang="zh-CN" altLang="en-US" sz="2400" dirty="0">
                    <a:solidFill>
                      <a:srgbClr val="FF0000"/>
                    </a:solidFill>
                  </a:rPr>
                  <a:t>是程序的一次执行过程。</a:t>
                </a:r>
                <a:endParaRPr lang="en-US" altLang="zh-CN" sz="2400" dirty="0">
                  <a:solidFill>
                    <a:srgbClr val="FF0000"/>
                  </a:solidFill>
                </a:endParaRPr>
              </a:p>
              <a:p>
                <a:pPr>
                  <a:lnSpc>
                    <a:spcPct val="150000"/>
                  </a:lnSpc>
                </a:pPr>
                <a:r>
                  <a:rPr lang="zh-CN" altLang="en-US" sz="2400" dirty="0">
                    <a:solidFill>
                      <a:srgbClr val="FF0000"/>
                    </a:solidFill>
                  </a:rPr>
                  <a:t>进程可定义为一个数据结构及能在其上进行操作的一个程序。</a:t>
                </a:r>
                <a:endParaRPr lang="en-US" altLang="zh-CN" sz="2400" dirty="0">
                  <a:solidFill>
                    <a:srgbClr val="FF0000"/>
                  </a:solidFill>
                </a:endParaRPr>
              </a:p>
              <a:p>
                <a:pPr>
                  <a:lnSpc>
                    <a:spcPct val="150000"/>
                  </a:lnSpc>
                </a:pPr>
                <a:r>
                  <a:rPr lang="zh-CN" altLang="en-US" sz="2400" dirty="0">
                    <a:solidFill>
                      <a:srgbClr val="FF0000"/>
                    </a:solidFill>
                  </a:rPr>
                  <a:t>进程是程序在一个数据集合上运行的过程，是系统进行资源分配和调度的一个独立单位</a:t>
                </a:r>
                <a:r>
                  <a:rPr lang="zh-CN" altLang="en-US" sz="2400" dirty="0" smtClean="0">
                    <a:solidFill>
                      <a:srgbClr val="FF0000"/>
                    </a:solidFill>
                  </a:rPr>
                  <a:t>。</a:t>
                </a:r>
                <a:endParaRPr lang="en-US" altLang="zh-CN" sz="2400" dirty="0" smtClean="0">
                  <a:solidFill>
                    <a:srgbClr val="FF0000"/>
                  </a:solidFill>
                </a:endParaRPr>
              </a:p>
              <a:p>
                <a:pPr>
                  <a:lnSpc>
                    <a:spcPct val="150000"/>
                  </a:lnSpc>
                </a:pPr>
                <a:r>
                  <a:rPr lang="zh-CN" altLang="en-US" sz="2400" dirty="0" smtClean="0">
                    <a:solidFill>
                      <a:srgbClr val="FF0000"/>
                    </a:solidFill>
                  </a:rPr>
                  <a:t>进程的状态：进程有三种</a:t>
                </a:r>
                <a:r>
                  <a:rPr lang="zh-CN" altLang="en-US" sz="2400" dirty="0" smtClean="0">
                    <a:solidFill>
                      <a:srgbClr val="FF0000"/>
                    </a:solidFill>
                  </a:rPr>
                  <a:t>状态</a:t>
                </a:r>
                <a:r>
                  <a:rPr lang="zh-CN" altLang="en-US" sz="2400" dirty="0" smtClean="0">
                    <a:solidFill>
                      <a:srgbClr val="FF0000"/>
                    </a:solidFill>
                  </a:rPr>
                  <a:t>：</a:t>
                </a:r>
                <a:r>
                  <a:rPr lang="zh-CN" altLang="en-US" sz="2400" dirty="0" smtClean="0">
                    <a:solidFill>
                      <a:srgbClr val="FF0000"/>
                    </a:solidFill>
                  </a:rPr>
                  <a:t>运行</a:t>
                </a:r>
                <a:r>
                  <a:rPr lang="zh-CN" altLang="en-US" sz="2400" dirty="0" smtClean="0">
                    <a:solidFill>
                      <a:srgbClr val="FF0000"/>
                    </a:solidFill>
                  </a:rPr>
                  <a:t>状态、就绪状态、阻塞状态。</a:t>
                </a:r>
                <a:endParaRPr lang="en-US" altLang="zh-CN" sz="2400" dirty="0" smtClean="0">
                  <a:solidFill>
                    <a:srgbClr val="FF0000"/>
                  </a:solidFill>
                </a:endParaRPr>
              </a:p>
              <a:p>
                <a:pPr>
                  <a:lnSpc>
                    <a:spcPct val="150000"/>
                  </a:lnSpc>
                </a:pPr>
                <a:r>
                  <a:rPr lang="zh-CN" altLang="en-US" sz="2400" dirty="0" smtClean="0">
                    <a:solidFill>
                      <a:srgbClr val="0000FF"/>
                    </a:solidFill>
                  </a:rPr>
                  <a:t>查看进程的方法：</a:t>
                </a:r>
                <a:endParaRPr lang="en-US" altLang="zh-CN" sz="2400" dirty="0" smtClean="0">
                  <a:solidFill>
                    <a:srgbClr val="0000FF"/>
                  </a:solidFill>
                </a:endParaRPr>
              </a:p>
              <a:p>
                <a:pPr>
                  <a:lnSpc>
                    <a:spcPct val="150000"/>
                  </a:lnSpc>
                </a:pPr>
                <a:r>
                  <a:rPr lang="en-US" altLang="zh-CN" sz="2400" dirty="0" err="1" smtClean="0">
                    <a:solidFill>
                      <a:srgbClr val="0000FF"/>
                    </a:solidFill>
                  </a:rPr>
                  <a:t>Ctrl+Alt+Del</a:t>
                </a:r>
                <a14:m>
                  <m:oMath xmlns:m="http://schemas.openxmlformats.org/officeDocument/2006/math">
                    <m:r>
                      <a:rPr lang="en-US" altLang="zh-CN" sz="3600" i="1" smtClean="0">
                        <a:solidFill>
                          <a:srgbClr val="0000FF"/>
                        </a:solidFill>
                        <a:latin typeface="Cambria Math" panose="02040503050406030204" pitchFamily="18" charset="0"/>
                        <a:ea typeface="Cambria Math" panose="02040503050406030204" pitchFamily="18" charset="0"/>
                      </a:rPr>
                      <m:t>→</m:t>
                    </m:r>
                  </m:oMath>
                </a14:m>
                <a:r>
                  <a:rPr lang="zh-CN" altLang="en-US" sz="2400" dirty="0" smtClean="0">
                    <a:solidFill>
                      <a:srgbClr val="0000FF"/>
                    </a:solidFill>
                  </a:rPr>
                  <a:t>任务管理器</a:t>
                </a:r>
                <a14:m>
                  <m:oMath xmlns:m="http://schemas.openxmlformats.org/officeDocument/2006/math">
                    <m:r>
                      <a:rPr lang="zh-CN" altLang="en-US" sz="3200" i="1" smtClean="0">
                        <a:solidFill>
                          <a:srgbClr val="0000FF"/>
                        </a:solidFill>
                        <a:latin typeface="Cambria Math" panose="02040503050406030204" pitchFamily="18" charset="0"/>
                      </a:rPr>
                      <m:t>→</m:t>
                    </m:r>
                  </m:oMath>
                </a14:m>
                <a:r>
                  <a:rPr lang="zh-CN" altLang="en-US" sz="2400" dirty="0" smtClean="0">
                    <a:solidFill>
                      <a:srgbClr val="0000FF"/>
                    </a:solidFill>
                  </a:rPr>
                  <a:t>进程</a:t>
                </a:r>
                <a:endParaRPr lang="zh-CN" altLang="en-US" sz="2400" dirty="0" smtClean="0">
                  <a:solidFill>
                    <a:srgbClr val="0000FF"/>
                  </a:solidFill>
                </a:endParaRPr>
              </a:p>
              <a:p>
                <a:endParaRPr lang="zh-CN" altLang="en-US" sz="2400" dirty="0"/>
              </a:p>
            </p:txBody>
          </p:sp>
        </mc:Choice>
        <mc:Fallback>
          <p:sp>
            <p:nvSpPr>
              <p:cNvPr id="2" name="文本框 1"/>
              <p:cNvSpPr txBox="1">
                <a:spLocks noRot="1" noChangeAspect="1" noMove="1" noResize="1" noEditPoints="1" noAdjustHandles="1" noChangeArrowheads="1" noChangeShapeType="1" noTextEdit="1"/>
              </p:cNvSpPr>
              <p:nvPr/>
            </p:nvSpPr>
            <p:spPr>
              <a:xfrm>
                <a:off x="782595" y="1176291"/>
                <a:ext cx="10659761" cy="4597541"/>
              </a:xfrm>
              <a:prstGeom prst="rect">
                <a:avLst/>
              </a:prstGeom>
              <a:blipFill rotWithShape="0">
                <a:blip r:embed="rId2"/>
                <a:stretch>
                  <a:fillRect l="-8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4873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4356" y="1474571"/>
            <a:ext cx="10585622" cy="2308324"/>
          </a:xfrm>
          <a:prstGeom prst="rect">
            <a:avLst/>
          </a:prstGeom>
          <a:noFill/>
        </p:spPr>
        <p:txBody>
          <a:bodyPr wrap="square" rtlCol="0">
            <a:spAutoFit/>
          </a:bodyPr>
          <a:lstStyle/>
          <a:p>
            <a:pPr>
              <a:lnSpc>
                <a:spcPct val="150000"/>
              </a:lnSpc>
            </a:pPr>
            <a:r>
              <a:rPr lang="zh-CN" altLang="en-US" sz="2400" dirty="0" smtClean="0">
                <a:solidFill>
                  <a:srgbClr val="0000FF"/>
                </a:solidFill>
              </a:rPr>
              <a:t>作业调度的几个基本概念：</a:t>
            </a:r>
            <a:endParaRPr lang="en-US" altLang="zh-CN" sz="2400" dirty="0" smtClean="0">
              <a:solidFill>
                <a:srgbClr val="0000FF"/>
              </a:solidFill>
            </a:endParaRPr>
          </a:p>
          <a:p>
            <a:pPr>
              <a:lnSpc>
                <a:spcPct val="150000"/>
              </a:lnSpc>
            </a:pPr>
            <a:r>
              <a:rPr lang="en-US" altLang="zh-CN" sz="2400" dirty="0" smtClean="0">
                <a:solidFill>
                  <a:srgbClr val="0000FF"/>
                </a:solidFill>
              </a:rPr>
              <a:t>1</a:t>
            </a:r>
            <a:r>
              <a:rPr lang="zh-CN" altLang="en-US" sz="2400" dirty="0" smtClean="0">
                <a:solidFill>
                  <a:srgbClr val="0000FF"/>
                </a:solidFill>
              </a:rPr>
              <a:t>、作业：作业不仅包含程序和数据，还应配有一份作业说明书，系统根据说明书来对程序的运行进行控制。作业是用户在一次运算或一次事务处理过程中要求计算机所在的全部工作的总和</a:t>
            </a:r>
            <a:r>
              <a:rPr lang="zh-CN" altLang="en-US" sz="2400" dirty="0" smtClean="0">
                <a:solidFill>
                  <a:srgbClr val="0000FF"/>
                </a:solidFill>
              </a:rPr>
              <a:t>。</a:t>
            </a:r>
            <a:endParaRPr lang="en-US" altLang="zh-CN" sz="2400" dirty="0" smtClean="0">
              <a:solidFill>
                <a:srgbClr val="0000FF"/>
              </a:solidFill>
            </a:endParaRPr>
          </a:p>
        </p:txBody>
      </p:sp>
    </p:spTree>
    <p:extLst>
      <p:ext uri="{BB962C8B-B14F-4D97-AF65-F5344CB8AC3E}">
        <p14:creationId xmlns:p14="http://schemas.microsoft.com/office/powerpoint/2010/main" val="1351115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4356" y="1103870"/>
            <a:ext cx="10676238" cy="2862322"/>
          </a:xfrm>
          <a:prstGeom prst="rect">
            <a:avLst/>
          </a:prstGeom>
          <a:noFill/>
        </p:spPr>
        <p:txBody>
          <a:bodyPr wrap="square" rtlCol="0">
            <a:spAutoFit/>
          </a:bodyPr>
          <a:lstStyle/>
          <a:p>
            <a:pPr>
              <a:lnSpc>
                <a:spcPct val="150000"/>
              </a:lnSpc>
            </a:pPr>
            <a:r>
              <a:rPr lang="en-US" altLang="zh-CN" sz="2400" dirty="0" smtClean="0">
                <a:solidFill>
                  <a:srgbClr val="0000FF"/>
                </a:solidFill>
              </a:rPr>
              <a:t>2</a:t>
            </a:r>
            <a:r>
              <a:rPr lang="zh-CN" altLang="en-US" sz="2400" dirty="0" smtClean="0">
                <a:solidFill>
                  <a:srgbClr val="0000FF"/>
                </a:solidFill>
              </a:rPr>
              <a:t>、作业调度算法：</a:t>
            </a:r>
            <a:endParaRPr lang="en-US" altLang="zh-CN" sz="2400" dirty="0" smtClean="0">
              <a:solidFill>
                <a:srgbClr val="0000FF"/>
              </a:solidFill>
            </a:endParaRPr>
          </a:p>
          <a:p>
            <a:pPr marL="457200" indent="-457200">
              <a:lnSpc>
                <a:spcPct val="150000"/>
              </a:lnSpc>
              <a:buFont typeface="+mj-ea"/>
              <a:buAutoNum type="circleNumDbPlain"/>
            </a:pPr>
            <a:r>
              <a:rPr lang="zh-CN" altLang="en-US" sz="2400" dirty="0" smtClean="0">
                <a:solidFill>
                  <a:srgbClr val="0000FF"/>
                </a:solidFill>
              </a:rPr>
              <a:t>先来先服务（</a:t>
            </a:r>
            <a:r>
              <a:rPr lang="en-US" altLang="zh-CN" sz="2400" dirty="0" smtClean="0">
                <a:solidFill>
                  <a:srgbClr val="0000FF"/>
                </a:solidFill>
              </a:rPr>
              <a:t>first-come first-served , FCFS</a:t>
            </a:r>
            <a:r>
              <a:rPr lang="zh-CN" altLang="en-US" sz="2400" dirty="0" smtClean="0">
                <a:solidFill>
                  <a:srgbClr val="0000FF"/>
                </a:solidFill>
              </a:rPr>
              <a:t>）调度算法</a:t>
            </a:r>
            <a:endParaRPr lang="en-US" altLang="zh-CN" sz="2400" dirty="0" smtClean="0">
              <a:solidFill>
                <a:srgbClr val="0000FF"/>
              </a:solidFill>
            </a:endParaRPr>
          </a:p>
          <a:p>
            <a:pPr marL="457200" indent="-457200">
              <a:lnSpc>
                <a:spcPct val="150000"/>
              </a:lnSpc>
              <a:buFont typeface="+mj-ea"/>
              <a:buAutoNum type="circleNumDbPlain"/>
            </a:pPr>
            <a:r>
              <a:rPr lang="zh-CN" altLang="en-US" sz="2400" dirty="0" smtClean="0">
                <a:solidFill>
                  <a:srgbClr val="0000FF"/>
                </a:solidFill>
              </a:rPr>
              <a:t>短作业优先（</a:t>
            </a:r>
            <a:r>
              <a:rPr lang="en-US" altLang="zh-CN" sz="2400" dirty="0" smtClean="0">
                <a:solidFill>
                  <a:srgbClr val="0000FF"/>
                </a:solidFill>
              </a:rPr>
              <a:t>short job first , SJF</a:t>
            </a:r>
            <a:r>
              <a:rPr lang="zh-CN" altLang="en-US" sz="2400" dirty="0" smtClean="0">
                <a:solidFill>
                  <a:srgbClr val="0000FF"/>
                </a:solidFill>
              </a:rPr>
              <a:t>）调度算法</a:t>
            </a:r>
            <a:endParaRPr lang="en-US" altLang="zh-CN" sz="2400" dirty="0" smtClean="0">
              <a:solidFill>
                <a:srgbClr val="0000FF"/>
              </a:solidFill>
            </a:endParaRPr>
          </a:p>
          <a:p>
            <a:pPr marL="457200" indent="-457200">
              <a:lnSpc>
                <a:spcPct val="150000"/>
              </a:lnSpc>
              <a:buFont typeface="+mj-ea"/>
              <a:buAutoNum type="circleNumDbPlain"/>
            </a:pPr>
            <a:r>
              <a:rPr lang="zh-CN" altLang="en-US" sz="2400" dirty="0" smtClean="0">
                <a:solidFill>
                  <a:srgbClr val="0000FF"/>
                </a:solidFill>
              </a:rPr>
              <a:t>优先级（</a:t>
            </a:r>
            <a:r>
              <a:rPr lang="en-US" altLang="zh-CN" sz="2400" dirty="0" smtClean="0">
                <a:solidFill>
                  <a:srgbClr val="0000FF"/>
                </a:solidFill>
              </a:rPr>
              <a:t>priority-scheduling </a:t>
            </a:r>
            <a:r>
              <a:rPr lang="en-US" altLang="zh-CN" sz="2400" dirty="0" err="1" smtClean="0">
                <a:solidFill>
                  <a:srgbClr val="0000FF"/>
                </a:solidFill>
              </a:rPr>
              <a:t>algorithm,PSA</a:t>
            </a:r>
            <a:r>
              <a:rPr lang="zh-CN" altLang="en-US" sz="2400" dirty="0" smtClean="0">
                <a:solidFill>
                  <a:srgbClr val="0000FF"/>
                </a:solidFill>
              </a:rPr>
              <a:t>）调度算法</a:t>
            </a:r>
            <a:endParaRPr lang="en-US" altLang="zh-CN" sz="2400" dirty="0" smtClean="0">
              <a:solidFill>
                <a:srgbClr val="0000FF"/>
              </a:solidFill>
            </a:endParaRPr>
          </a:p>
          <a:p>
            <a:pPr marL="457200" indent="-457200">
              <a:lnSpc>
                <a:spcPct val="150000"/>
              </a:lnSpc>
              <a:buFont typeface="+mj-ea"/>
              <a:buAutoNum type="circleNumDbPlain"/>
            </a:pPr>
            <a:r>
              <a:rPr lang="zh-CN" altLang="en-US" sz="2400" dirty="0" smtClean="0">
                <a:solidFill>
                  <a:srgbClr val="0000FF"/>
                </a:solidFill>
              </a:rPr>
              <a:t>高响应比优先（</a:t>
            </a:r>
            <a:r>
              <a:rPr lang="en-US" altLang="zh-CN" sz="2400" dirty="0" smtClean="0">
                <a:solidFill>
                  <a:srgbClr val="0000FF"/>
                </a:solidFill>
              </a:rPr>
              <a:t>Highest Response Ratio </a:t>
            </a:r>
            <a:r>
              <a:rPr lang="en-US" altLang="zh-CN" sz="2400" dirty="0" err="1" smtClean="0">
                <a:solidFill>
                  <a:srgbClr val="0000FF"/>
                </a:solidFill>
              </a:rPr>
              <a:t>Next,HRRN</a:t>
            </a:r>
            <a:r>
              <a:rPr lang="zh-CN" altLang="en-US" sz="2400" dirty="0" smtClean="0">
                <a:solidFill>
                  <a:srgbClr val="0000FF"/>
                </a:solidFill>
              </a:rPr>
              <a:t>）调度</a:t>
            </a:r>
            <a:r>
              <a:rPr lang="zh-CN" altLang="en-US" sz="2400" dirty="0" smtClean="0">
                <a:solidFill>
                  <a:srgbClr val="0000FF"/>
                </a:solidFill>
              </a:rPr>
              <a:t>算法</a:t>
            </a:r>
            <a:endParaRPr lang="zh-CN" altLang="en-US" sz="2400" dirty="0">
              <a:solidFill>
                <a:srgbClr val="0000FF"/>
              </a:solidFill>
            </a:endParaRPr>
          </a:p>
        </p:txBody>
      </p:sp>
    </p:spTree>
    <p:extLst>
      <p:ext uri="{BB962C8B-B14F-4D97-AF65-F5344CB8AC3E}">
        <p14:creationId xmlns:p14="http://schemas.microsoft.com/office/powerpoint/2010/main" val="3509269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1448" y="1425144"/>
            <a:ext cx="10569145" cy="2308324"/>
          </a:xfrm>
          <a:prstGeom prst="rect">
            <a:avLst/>
          </a:prstGeom>
          <a:noFill/>
        </p:spPr>
        <p:txBody>
          <a:bodyPr wrap="square" rtlCol="0">
            <a:spAutoFit/>
          </a:bodyPr>
          <a:lstStyle/>
          <a:p>
            <a:pPr>
              <a:lnSpc>
                <a:spcPct val="150000"/>
              </a:lnSpc>
            </a:pPr>
            <a:r>
              <a:rPr lang="zh-CN" altLang="en-US" sz="2400" dirty="0" smtClean="0">
                <a:solidFill>
                  <a:srgbClr val="0000FF"/>
                </a:solidFill>
              </a:rPr>
              <a:t>作业调度的几个基本概念：</a:t>
            </a:r>
            <a:endParaRPr lang="en-US" altLang="zh-CN" sz="2400" dirty="0" smtClean="0">
              <a:solidFill>
                <a:srgbClr val="0000FF"/>
              </a:solidFill>
            </a:endParaRPr>
          </a:p>
          <a:p>
            <a:pPr>
              <a:lnSpc>
                <a:spcPct val="150000"/>
              </a:lnSpc>
            </a:pPr>
            <a:r>
              <a:rPr lang="en-US" altLang="zh-CN" sz="2400" dirty="0" smtClean="0">
                <a:solidFill>
                  <a:srgbClr val="0000FF"/>
                </a:solidFill>
              </a:rPr>
              <a:t>1</a:t>
            </a:r>
            <a:r>
              <a:rPr lang="zh-CN" altLang="en-US" sz="2400" dirty="0" smtClean="0">
                <a:solidFill>
                  <a:srgbClr val="0000FF"/>
                </a:solidFill>
              </a:rPr>
              <a:t>、作业：作业不仅包含程序和数据，还应配有一份作业说明书，系统根据说明书来对程序的运行进行控制。作业是用户在一次运算或一次事务处理过程中要求计算机所在的全部工作的总和</a:t>
            </a:r>
            <a:r>
              <a:rPr lang="zh-CN" altLang="en-US" sz="2400" dirty="0" smtClean="0">
                <a:solidFill>
                  <a:srgbClr val="0000FF"/>
                </a:solidFill>
              </a:rPr>
              <a:t>。</a:t>
            </a:r>
            <a:endParaRPr lang="en-US" altLang="zh-CN" sz="2400" dirty="0" smtClean="0">
              <a:solidFill>
                <a:srgbClr val="0000FF"/>
              </a:solidFill>
            </a:endParaRPr>
          </a:p>
        </p:txBody>
      </p:sp>
    </p:spTree>
    <p:extLst>
      <p:ext uri="{BB962C8B-B14F-4D97-AF65-F5344CB8AC3E}">
        <p14:creationId xmlns:p14="http://schemas.microsoft.com/office/powerpoint/2010/main" val="3549207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2595" y="1746423"/>
            <a:ext cx="10610335" cy="1754326"/>
          </a:xfrm>
          <a:prstGeom prst="rect">
            <a:avLst/>
          </a:prstGeom>
          <a:noFill/>
        </p:spPr>
        <p:txBody>
          <a:bodyPr wrap="square" rtlCol="0">
            <a:spAutoFit/>
          </a:bodyPr>
          <a:lstStyle/>
          <a:p>
            <a:pPr indent="612000">
              <a:lnSpc>
                <a:spcPct val="150000"/>
              </a:lnSpc>
            </a:pPr>
            <a:r>
              <a:rPr lang="zh-CN" altLang="en-US" sz="2400" dirty="0" smtClean="0">
                <a:solidFill>
                  <a:srgbClr val="0000FF"/>
                </a:solidFill>
              </a:rPr>
              <a:t>作业</a:t>
            </a:r>
            <a:r>
              <a:rPr lang="zh-CN" altLang="en-US" sz="2400" dirty="0">
                <a:solidFill>
                  <a:srgbClr val="0000FF"/>
                </a:solidFill>
              </a:rPr>
              <a:t>和进程之间的主要关系是：作业是任务实体，进程是完成任务的执行实体。没有作业任务，进程无事可做；没有进程，作业任务无法完成。作业的概念更多地用于批处理操作系统中，而进程则用于各种多道程序设计系统</a:t>
            </a:r>
            <a:r>
              <a:rPr lang="zh-CN" altLang="en-US" sz="2400" dirty="0" smtClean="0">
                <a:solidFill>
                  <a:srgbClr val="0000FF"/>
                </a:solidFill>
              </a:rPr>
              <a:t>。</a:t>
            </a:r>
            <a:endParaRPr lang="zh-CN" altLang="en-US" sz="2400" dirty="0">
              <a:solidFill>
                <a:srgbClr val="0000FF"/>
              </a:solidFill>
            </a:endParaRPr>
          </a:p>
        </p:txBody>
      </p:sp>
    </p:spTree>
    <p:extLst>
      <p:ext uri="{BB962C8B-B14F-4D97-AF65-F5344CB8AC3E}">
        <p14:creationId xmlns:p14="http://schemas.microsoft.com/office/powerpoint/2010/main" val="66118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437780" y="2141898"/>
            <a:ext cx="5829612" cy="646011"/>
          </a:xfrm>
        </p:spPr>
        <p:txBody>
          <a:bodyPr/>
          <a:lstStyle/>
          <a:p>
            <a:r>
              <a:rPr lang="zh-CN" altLang="en-US" dirty="0" smtClean="0"/>
              <a:t>韩战豪</a:t>
            </a:r>
            <a:endParaRPr lang="en-US" altLang="zh-CN" dirty="0"/>
          </a:p>
        </p:txBody>
      </p:sp>
      <p:pic>
        <p:nvPicPr>
          <p:cNvPr id="5" name="Picture 2">
            <a:extLst>
              <a:ext uri="{FF2B5EF4-FFF2-40B4-BE49-F238E27FC236}">
                <a16:creationId xmlns:a16="http://schemas.microsoft.com/office/drawing/2014/main" xmlns="" id="{72355D67-A085-4C9D-881E-8FA295B81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887" y="2277472"/>
            <a:ext cx="2015174" cy="1943204"/>
          </a:xfrm>
          <a:prstGeom prst="rect">
            <a:avLst/>
          </a:prstGeom>
          <a:noFill/>
          <a:ln w="25400">
            <a:solidFill>
              <a:srgbClr val="82007A"/>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85052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6692" y="1268418"/>
            <a:ext cx="10536195" cy="3416320"/>
          </a:xfrm>
          <a:prstGeom prst="rect">
            <a:avLst/>
          </a:prstGeom>
          <a:noFill/>
        </p:spPr>
        <p:txBody>
          <a:bodyPr wrap="square" rtlCol="0">
            <a:spAutoFit/>
          </a:bodyPr>
          <a:lstStyle/>
          <a:p>
            <a:pPr>
              <a:lnSpc>
                <a:spcPct val="150000"/>
              </a:lnSpc>
            </a:pPr>
            <a:r>
              <a:rPr lang="zh-CN" altLang="en-US" sz="2400" dirty="0" smtClean="0">
                <a:solidFill>
                  <a:srgbClr val="0000FF"/>
                </a:solidFill>
              </a:rPr>
              <a:t>（</a:t>
            </a:r>
            <a:r>
              <a:rPr lang="en-US" altLang="zh-CN" sz="2400" dirty="0" smtClean="0">
                <a:solidFill>
                  <a:srgbClr val="0000FF"/>
                </a:solidFill>
              </a:rPr>
              <a:t>2</a:t>
            </a:r>
            <a:r>
              <a:rPr lang="zh-CN" altLang="en-US" sz="2400" dirty="0" smtClean="0">
                <a:solidFill>
                  <a:srgbClr val="0000FF"/>
                </a:solidFill>
              </a:rPr>
              <a:t>）进程控制</a:t>
            </a:r>
            <a:endParaRPr lang="en-US" altLang="zh-CN" sz="2400" dirty="0" smtClean="0">
              <a:solidFill>
                <a:srgbClr val="0000FF"/>
              </a:solidFill>
            </a:endParaRPr>
          </a:p>
          <a:p>
            <a:pPr indent="612000">
              <a:lnSpc>
                <a:spcPct val="150000"/>
              </a:lnSpc>
            </a:pPr>
            <a:r>
              <a:rPr lang="zh-CN" altLang="en-US" sz="2400" dirty="0" smtClean="0">
                <a:solidFill>
                  <a:srgbClr val="0000FF"/>
                </a:solidFill>
              </a:rPr>
              <a:t>进程控制包括进程创建、进程撤销、进程阻塞、进程唤醒。</a:t>
            </a:r>
            <a:endParaRPr lang="en-US" altLang="zh-CN" sz="2400" dirty="0" smtClean="0">
              <a:solidFill>
                <a:srgbClr val="0000FF"/>
              </a:solidFill>
            </a:endParaRPr>
          </a:p>
          <a:p>
            <a:pPr>
              <a:lnSpc>
                <a:spcPct val="150000"/>
              </a:lnSpc>
            </a:pPr>
            <a:r>
              <a:rPr lang="zh-CN" altLang="en-US" sz="2400" dirty="0" smtClean="0">
                <a:solidFill>
                  <a:srgbClr val="0000FF"/>
                </a:solidFill>
              </a:rPr>
              <a:t>（</a:t>
            </a:r>
            <a:r>
              <a:rPr lang="en-US" altLang="zh-CN" sz="2400" dirty="0" smtClean="0">
                <a:solidFill>
                  <a:srgbClr val="0000FF"/>
                </a:solidFill>
              </a:rPr>
              <a:t>3</a:t>
            </a:r>
            <a:r>
              <a:rPr lang="zh-CN" altLang="en-US" sz="2400" dirty="0" smtClean="0">
                <a:solidFill>
                  <a:srgbClr val="0000FF"/>
                </a:solidFill>
              </a:rPr>
              <a:t>）进程通信</a:t>
            </a:r>
            <a:endParaRPr lang="en-US" altLang="zh-CN" sz="2400" dirty="0" smtClean="0">
              <a:solidFill>
                <a:srgbClr val="0000FF"/>
              </a:solidFill>
            </a:endParaRPr>
          </a:p>
          <a:p>
            <a:pPr indent="612000">
              <a:lnSpc>
                <a:spcPct val="150000"/>
              </a:lnSpc>
            </a:pPr>
            <a:r>
              <a:rPr lang="zh-CN" altLang="en-US" sz="2400" dirty="0">
                <a:solidFill>
                  <a:srgbClr val="0000FF"/>
                </a:solidFill>
              </a:rPr>
              <a:t>多</a:t>
            </a:r>
            <a:r>
              <a:rPr lang="zh-CN" altLang="en-US" sz="2400" dirty="0" smtClean="0">
                <a:solidFill>
                  <a:srgbClr val="0000FF"/>
                </a:solidFill>
              </a:rPr>
              <a:t>个进程在活动过程中彼此间会发生相互依赖或者相互制约的关系。为保证系统中所有进程都能正常活动，就必须设置进程同步机制，它分为同步方式和互斥方式</a:t>
            </a:r>
            <a:r>
              <a:rPr lang="zh-CN" altLang="en-US" sz="2400" dirty="0" smtClean="0">
                <a:solidFill>
                  <a:srgbClr val="0000FF"/>
                </a:solidFill>
              </a:rPr>
              <a:t>。</a:t>
            </a:r>
            <a:endParaRPr lang="en-US" altLang="zh-CN" sz="2400" dirty="0" smtClean="0">
              <a:solidFill>
                <a:srgbClr val="0000FF"/>
              </a:solidFill>
            </a:endParaRPr>
          </a:p>
        </p:txBody>
      </p:sp>
    </p:spTree>
    <p:extLst>
      <p:ext uri="{BB962C8B-B14F-4D97-AF65-F5344CB8AC3E}">
        <p14:creationId xmlns:p14="http://schemas.microsoft.com/office/powerpoint/2010/main" val="1548145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6738" y="1186040"/>
            <a:ext cx="10536195" cy="3357329"/>
          </a:xfrm>
          <a:prstGeom prst="rect">
            <a:avLst/>
          </a:prstGeom>
          <a:noFill/>
        </p:spPr>
        <p:txBody>
          <a:bodyPr wrap="square" rtlCol="0">
            <a:spAutoFit/>
          </a:bodyPr>
          <a:lstStyle/>
          <a:p>
            <a:pPr indent="612000">
              <a:lnSpc>
                <a:spcPct val="150000"/>
              </a:lnSpc>
            </a:pPr>
            <a:r>
              <a:rPr lang="zh-CN" altLang="en-US" sz="2400" dirty="0" smtClean="0">
                <a:solidFill>
                  <a:srgbClr val="0000FF"/>
                </a:solidFill>
              </a:rPr>
              <a:t>进程同步</a:t>
            </a:r>
            <a:r>
              <a:rPr lang="zh-CN" altLang="en-US" sz="2400" dirty="0">
                <a:solidFill>
                  <a:srgbClr val="0000FF"/>
                </a:solidFill>
              </a:rPr>
              <a:t>：一个进程相对于另一个进程的运行速度是不确定的，但是相互合作的几个进程需要在某些确定点上协调它们的工作。所谓进程同步是指多个相互合作的进程，在一些关键点上可能需要相互等待或互相交换信息。</a:t>
            </a:r>
            <a:endParaRPr lang="en-US" altLang="zh-CN" sz="2400" dirty="0">
              <a:solidFill>
                <a:srgbClr val="0000FF"/>
              </a:solidFill>
            </a:endParaRPr>
          </a:p>
          <a:p>
            <a:pPr indent="612000">
              <a:lnSpc>
                <a:spcPct val="150000"/>
              </a:lnSpc>
            </a:pPr>
            <a:r>
              <a:rPr lang="zh-CN" altLang="en-US" sz="2400" dirty="0">
                <a:solidFill>
                  <a:srgbClr val="0000FF"/>
                </a:solidFill>
              </a:rPr>
              <a:t>进程互斥：在操作系统中，当一个进程既然临界区使用临界资源时，另一个进程必须等待，当占用临界资源的进程退出临界区后，才允许另一个进程去访问此临界资源，将进程之间的这种互相制约关系称为互斥</a:t>
            </a:r>
            <a:r>
              <a:rPr lang="zh-CN" altLang="en-US" sz="2400" dirty="0" smtClean="0">
                <a:solidFill>
                  <a:srgbClr val="0000FF"/>
                </a:solidFill>
              </a:rPr>
              <a:t>。</a:t>
            </a:r>
            <a:endParaRPr lang="zh-CN" altLang="en-US" sz="2400" dirty="0">
              <a:solidFill>
                <a:srgbClr val="0000FF"/>
              </a:solidFill>
            </a:endParaRPr>
          </a:p>
        </p:txBody>
      </p:sp>
    </p:spTree>
    <p:extLst>
      <p:ext uri="{BB962C8B-B14F-4D97-AF65-F5344CB8AC3E}">
        <p14:creationId xmlns:p14="http://schemas.microsoft.com/office/powerpoint/2010/main" val="1788660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251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8495" y="1145059"/>
            <a:ext cx="10585622" cy="3970318"/>
          </a:xfrm>
          <a:prstGeom prst="rect">
            <a:avLst/>
          </a:prstGeom>
          <a:noFill/>
        </p:spPr>
        <p:txBody>
          <a:bodyPr wrap="square" rtlCol="0">
            <a:spAutoFit/>
          </a:bodyPr>
          <a:lstStyle/>
          <a:p>
            <a:pPr>
              <a:lnSpc>
                <a:spcPct val="150000"/>
              </a:lnSpc>
            </a:pPr>
            <a:r>
              <a:rPr lang="en-US" altLang="zh-CN" sz="2400" dirty="0" smtClean="0">
                <a:solidFill>
                  <a:srgbClr val="0000FF"/>
                </a:solidFill>
              </a:rPr>
              <a:t>3.</a:t>
            </a:r>
            <a:r>
              <a:rPr lang="zh-CN" altLang="en-US" sz="2400" dirty="0" smtClean="0">
                <a:solidFill>
                  <a:srgbClr val="0000FF"/>
                </a:solidFill>
              </a:rPr>
              <a:t>设备管理</a:t>
            </a:r>
            <a:endParaRPr lang="en-US" altLang="zh-CN" sz="2400" dirty="0" smtClean="0">
              <a:solidFill>
                <a:srgbClr val="0000FF"/>
              </a:solidFill>
            </a:endParaRPr>
          </a:p>
          <a:p>
            <a:pPr>
              <a:lnSpc>
                <a:spcPct val="150000"/>
              </a:lnSpc>
            </a:pPr>
            <a:r>
              <a:rPr lang="zh-CN" altLang="en-US" sz="2400" dirty="0" smtClean="0">
                <a:solidFill>
                  <a:srgbClr val="0000FF"/>
                </a:solidFill>
              </a:rPr>
              <a:t>按设备的使用特性可以将设备分为两类：</a:t>
            </a:r>
            <a:endParaRPr lang="en-US" altLang="zh-CN" sz="2400" dirty="0" smtClean="0">
              <a:solidFill>
                <a:srgbClr val="0000FF"/>
              </a:solidFill>
            </a:endParaRPr>
          </a:p>
          <a:p>
            <a:pPr>
              <a:lnSpc>
                <a:spcPct val="150000"/>
              </a:lnSpc>
            </a:pPr>
            <a:r>
              <a:rPr lang="zh-CN" altLang="en-US" sz="2400" dirty="0" smtClean="0">
                <a:solidFill>
                  <a:srgbClr val="0000FF"/>
                </a:solidFill>
              </a:rPr>
              <a:t>（</a:t>
            </a:r>
            <a:r>
              <a:rPr lang="en-US" altLang="zh-CN" sz="2400" dirty="0" smtClean="0">
                <a:solidFill>
                  <a:srgbClr val="0000FF"/>
                </a:solidFill>
              </a:rPr>
              <a:t>1</a:t>
            </a:r>
            <a:r>
              <a:rPr lang="zh-CN" altLang="en-US" sz="2400" dirty="0" smtClean="0">
                <a:solidFill>
                  <a:srgbClr val="0000FF"/>
                </a:solidFill>
              </a:rPr>
              <a:t>）存储设备：包括磁盘、磁带等。</a:t>
            </a:r>
            <a:endParaRPr lang="en-US" altLang="zh-CN" sz="2400" dirty="0" smtClean="0">
              <a:solidFill>
                <a:srgbClr val="0000FF"/>
              </a:solidFill>
            </a:endParaRPr>
          </a:p>
          <a:p>
            <a:pPr>
              <a:lnSpc>
                <a:spcPct val="150000"/>
              </a:lnSpc>
            </a:pPr>
            <a:r>
              <a:rPr lang="zh-CN" altLang="en-US" sz="2400" dirty="0" smtClean="0">
                <a:solidFill>
                  <a:srgbClr val="0000FF"/>
                </a:solidFill>
              </a:rPr>
              <a:t>（</a:t>
            </a:r>
            <a:r>
              <a:rPr lang="en-US" altLang="zh-CN" sz="2400" dirty="0" smtClean="0">
                <a:solidFill>
                  <a:srgbClr val="0000FF"/>
                </a:solidFill>
              </a:rPr>
              <a:t>2</a:t>
            </a:r>
            <a:r>
              <a:rPr lang="zh-CN" altLang="en-US" sz="2400" dirty="0" smtClean="0">
                <a:solidFill>
                  <a:srgbClr val="0000FF"/>
                </a:solidFill>
              </a:rPr>
              <a:t>）</a:t>
            </a:r>
            <a:r>
              <a:rPr lang="en-US" altLang="zh-CN" sz="2400" dirty="0" smtClean="0">
                <a:solidFill>
                  <a:srgbClr val="0000FF"/>
                </a:solidFill>
              </a:rPr>
              <a:t>I/O</a:t>
            </a:r>
            <a:r>
              <a:rPr lang="zh-CN" altLang="en-US" sz="2400" dirty="0" smtClean="0">
                <a:solidFill>
                  <a:srgbClr val="0000FF"/>
                </a:solidFill>
              </a:rPr>
              <a:t>设备：包括输入设备和输出设备。输入设备包括键盘、鼠标等。输出设备包括显示器和打印机等。</a:t>
            </a:r>
            <a:endParaRPr lang="en-US" altLang="zh-CN" sz="2400" dirty="0" smtClean="0">
              <a:solidFill>
                <a:srgbClr val="0000FF"/>
              </a:solidFill>
            </a:endParaRPr>
          </a:p>
          <a:p>
            <a:pPr>
              <a:lnSpc>
                <a:spcPct val="150000"/>
              </a:lnSpc>
            </a:pPr>
            <a:r>
              <a:rPr lang="zh-CN" altLang="en-US" sz="2400" dirty="0" smtClean="0">
                <a:solidFill>
                  <a:srgbClr val="0000FF"/>
                </a:solidFill>
              </a:rPr>
              <a:t>设备的使用包括用键盘输入数据、用鼠标操作窗口、打印机上输出结果等。</a:t>
            </a:r>
            <a:endParaRPr lang="en-US" altLang="zh-CN" sz="2400" dirty="0" smtClean="0">
              <a:solidFill>
                <a:srgbClr val="0000FF"/>
              </a:solidFill>
            </a:endParaRPr>
          </a:p>
          <a:p>
            <a:pPr>
              <a:lnSpc>
                <a:spcPct val="150000"/>
              </a:lnSpc>
            </a:pPr>
            <a:r>
              <a:rPr lang="zh-CN" altLang="en-US" sz="2400" dirty="0" smtClean="0">
                <a:solidFill>
                  <a:srgbClr val="0000FF"/>
                </a:solidFill>
              </a:rPr>
              <a:t>设备管理的主要功能包括：缓冲器管理，设备分配，设备驱动和设备无关性。</a:t>
            </a:r>
            <a:endParaRPr lang="zh-CN" altLang="en-US" sz="2400" dirty="0">
              <a:solidFill>
                <a:srgbClr val="0000FF"/>
              </a:solidFill>
            </a:endParaRPr>
          </a:p>
        </p:txBody>
      </p:sp>
    </p:spTree>
    <p:extLst>
      <p:ext uri="{BB962C8B-B14F-4D97-AF65-F5344CB8AC3E}">
        <p14:creationId xmlns:p14="http://schemas.microsoft.com/office/powerpoint/2010/main" val="1866805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2595" y="988541"/>
            <a:ext cx="10651524" cy="3416320"/>
          </a:xfrm>
          <a:prstGeom prst="rect">
            <a:avLst/>
          </a:prstGeom>
          <a:noFill/>
        </p:spPr>
        <p:txBody>
          <a:bodyPr wrap="square" rtlCol="0">
            <a:spAutoFit/>
          </a:bodyPr>
          <a:lstStyle/>
          <a:p>
            <a:pPr>
              <a:lnSpc>
                <a:spcPct val="150000"/>
              </a:lnSpc>
            </a:pPr>
            <a:r>
              <a:rPr lang="en-US" altLang="zh-CN" sz="2400" dirty="0" smtClean="0">
                <a:solidFill>
                  <a:srgbClr val="0000FF"/>
                </a:solidFill>
              </a:rPr>
              <a:t>4.</a:t>
            </a:r>
            <a:r>
              <a:rPr lang="zh-CN" altLang="en-US" sz="2400" dirty="0" smtClean="0">
                <a:solidFill>
                  <a:srgbClr val="0000FF"/>
                </a:solidFill>
              </a:rPr>
              <a:t>文件管理</a:t>
            </a:r>
            <a:endParaRPr lang="en-US" altLang="zh-CN" sz="2400" dirty="0" smtClean="0">
              <a:solidFill>
                <a:srgbClr val="0000FF"/>
              </a:solidFill>
            </a:endParaRPr>
          </a:p>
          <a:p>
            <a:pPr indent="612000">
              <a:lnSpc>
                <a:spcPct val="150000"/>
              </a:lnSpc>
            </a:pPr>
            <a:r>
              <a:rPr lang="zh-CN" altLang="en-US" sz="2400" dirty="0" smtClean="0">
                <a:solidFill>
                  <a:srgbClr val="0000FF"/>
                </a:solidFill>
              </a:rPr>
              <a:t>文件的定义：文件是具有文件名的一组相关元素的集合，在文件系统中文件是一个最大的数据单位，描述了一个对象集，每个文件都有一个文件名，文件名是一个有字符或数字组成的字符数字串，用户通过文件名来访问文件。</a:t>
            </a:r>
            <a:endParaRPr lang="en-US" altLang="zh-CN" sz="2400" dirty="0" smtClean="0">
              <a:solidFill>
                <a:srgbClr val="0000FF"/>
              </a:solidFill>
            </a:endParaRPr>
          </a:p>
          <a:p>
            <a:pPr indent="612000">
              <a:lnSpc>
                <a:spcPct val="150000"/>
              </a:lnSpc>
            </a:pPr>
            <a:r>
              <a:rPr lang="zh-CN" altLang="en-US" sz="2400" dirty="0" smtClean="0">
                <a:solidFill>
                  <a:srgbClr val="0000FF"/>
                </a:solidFill>
              </a:rPr>
              <a:t>从用户的角度看，文件系统主要实现“按名存取”。为了能正确地按名存取，文件系统应具有以下功能：</a:t>
            </a:r>
            <a:endParaRPr lang="en-US" altLang="zh-CN" sz="2400" dirty="0" smtClean="0">
              <a:solidFill>
                <a:srgbClr val="0000FF"/>
              </a:solidFill>
            </a:endParaRPr>
          </a:p>
        </p:txBody>
      </p:sp>
    </p:spTree>
    <p:extLst>
      <p:ext uri="{BB962C8B-B14F-4D97-AF65-F5344CB8AC3E}">
        <p14:creationId xmlns:p14="http://schemas.microsoft.com/office/powerpoint/2010/main" val="3972886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9684" y="1091932"/>
            <a:ext cx="6096000" cy="2862322"/>
          </a:xfrm>
          <a:prstGeom prst="rect">
            <a:avLst/>
          </a:prstGeom>
        </p:spPr>
        <p:txBody>
          <a:bodyPr>
            <a:spAutoFit/>
          </a:bodyPr>
          <a:lstStyle/>
          <a:p>
            <a:pPr>
              <a:lnSpc>
                <a:spcPct val="150000"/>
              </a:lnSpc>
            </a:pPr>
            <a:r>
              <a:rPr lang="en-US" altLang="zh-CN" sz="2400" dirty="0">
                <a:solidFill>
                  <a:srgbClr val="0000FF"/>
                </a:solidFill>
              </a:rPr>
              <a:t>1</a:t>
            </a:r>
            <a:r>
              <a:rPr lang="zh-CN" altLang="en-US" sz="2400" dirty="0">
                <a:solidFill>
                  <a:srgbClr val="0000FF"/>
                </a:solidFill>
              </a:rPr>
              <a:t>、实现从逻辑文件道物理文件间的转化。</a:t>
            </a:r>
            <a:endParaRPr lang="en-US" altLang="zh-CN" sz="2400" dirty="0">
              <a:solidFill>
                <a:srgbClr val="0000FF"/>
              </a:solidFill>
            </a:endParaRPr>
          </a:p>
          <a:p>
            <a:pPr>
              <a:lnSpc>
                <a:spcPct val="150000"/>
              </a:lnSpc>
            </a:pPr>
            <a:r>
              <a:rPr lang="en-US" altLang="zh-CN" sz="2400" dirty="0">
                <a:solidFill>
                  <a:srgbClr val="0000FF"/>
                </a:solidFill>
              </a:rPr>
              <a:t>2</a:t>
            </a:r>
            <a:r>
              <a:rPr lang="zh-CN" altLang="en-US" sz="2400" dirty="0">
                <a:solidFill>
                  <a:srgbClr val="0000FF"/>
                </a:solidFill>
              </a:rPr>
              <a:t>、有效地分配文件的存储空间。</a:t>
            </a:r>
            <a:endParaRPr lang="en-US" altLang="zh-CN" sz="2400" dirty="0">
              <a:solidFill>
                <a:srgbClr val="0000FF"/>
              </a:solidFill>
            </a:endParaRPr>
          </a:p>
          <a:p>
            <a:pPr>
              <a:lnSpc>
                <a:spcPct val="150000"/>
              </a:lnSpc>
            </a:pPr>
            <a:r>
              <a:rPr lang="en-US" altLang="zh-CN" sz="2400" dirty="0">
                <a:solidFill>
                  <a:srgbClr val="0000FF"/>
                </a:solidFill>
              </a:rPr>
              <a:t>3</a:t>
            </a:r>
            <a:r>
              <a:rPr lang="zh-CN" altLang="en-US" sz="2400" dirty="0">
                <a:solidFill>
                  <a:srgbClr val="0000FF"/>
                </a:solidFill>
              </a:rPr>
              <a:t>、实现对文件的操作管理。</a:t>
            </a:r>
            <a:endParaRPr lang="en-US" altLang="zh-CN" sz="2400" dirty="0">
              <a:solidFill>
                <a:srgbClr val="0000FF"/>
              </a:solidFill>
            </a:endParaRPr>
          </a:p>
          <a:p>
            <a:pPr>
              <a:lnSpc>
                <a:spcPct val="150000"/>
              </a:lnSpc>
            </a:pPr>
            <a:r>
              <a:rPr lang="en-US" altLang="zh-CN" sz="2400" dirty="0">
                <a:solidFill>
                  <a:srgbClr val="0000FF"/>
                </a:solidFill>
              </a:rPr>
              <a:t>4</a:t>
            </a:r>
            <a:r>
              <a:rPr lang="zh-CN" altLang="en-US" sz="2400" dirty="0">
                <a:solidFill>
                  <a:srgbClr val="0000FF"/>
                </a:solidFill>
              </a:rPr>
              <a:t>、实现文件信息的共享和保护。</a:t>
            </a:r>
            <a:endParaRPr lang="en-US" altLang="zh-CN" sz="2400" dirty="0">
              <a:solidFill>
                <a:srgbClr val="0000FF"/>
              </a:solidFill>
            </a:endParaRPr>
          </a:p>
          <a:p>
            <a:pPr>
              <a:lnSpc>
                <a:spcPct val="150000"/>
              </a:lnSpc>
            </a:pPr>
            <a:r>
              <a:rPr lang="en-US" altLang="zh-CN" sz="2400" dirty="0">
                <a:solidFill>
                  <a:srgbClr val="0000FF"/>
                </a:solidFill>
              </a:rPr>
              <a:t>5</a:t>
            </a:r>
            <a:r>
              <a:rPr lang="zh-CN" altLang="en-US" sz="2400" dirty="0">
                <a:solidFill>
                  <a:srgbClr val="0000FF"/>
                </a:solidFill>
              </a:rPr>
              <a:t>、提供用户接口。</a:t>
            </a:r>
          </a:p>
        </p:txBody>
      </p:sp>
    </p:spTree>
    <p:extLst>
      <p:ext uri="{BB962C8B-B14F-4D97-AF65-F5344CB8AC3E}">
        <p14:creationId xmlns:p14="http://schemas.microsoft.com/office/powerpoint/2010/main" val="2594884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7123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3297" y="914398"/>
            <a:ext cx="9852454" cy="646331"/>
          </a:xfrm>
          <a:prstGeom prst="rect">
            <a:avLst/>
          </a:prstGeom>
          <a:noFill/>
        </p:spPr>
        <p:txBody>
          <a:bodyPr wrap="square" rtlCol="0">
            <a:spAutoFit/>
          </a:bodyPr>
          <a:lstStyle/>
          <a:p>
            <a:pPr algn="ctr"/>
            <a:r>
              <a:rPr lang="en-US" altLang="zh-CN" sz="3600" dirty="0" smtClean="0">
                <a:solidFill>
                  <a:srgbClr val="0000FF"/>
                </a:solidFill>
              </a:rPr>
              <a:t>1.3 </a:t>
            </a:r>
            <a:r>
              <a:rPr lang="zh-CN" altLang="en-US" sz="3600" dirty="0" smtClean="0">
                <a:solidFill>
                  <a:srgbClr val="0000FF"/>
                </a:solidFill>
              </a:rPr>
              <a:t>操作系统的发展历程</a:t>
            </a:r>
            <a:endParaRPr lang="zh-CN" altLang="en-US" sz="3600" dirty="0">
              <a:solidFill>
                <a:srgbClr val="0000FF"/>
              </a:solidFill>
            </a:endParaRPr>
          </a:p>
        </p:txBody>
      </p:sp>
      <p:sp>
        <p:nvSpPr>
          <p:cNvPr id="3" name="文本框 2"/>
          <p:cNvSpPr txBox="1"/>
          <p:nvPr/>
        </p:nvSpPr>
        <p:spPr>
          <a:xfrm>
            <a:off x="922638" y="1606375"/>
            <a:ext cx="10198443" cy="3416320"/>
          </a:xfrm>
          <a:prstGeom prst="rect">
            <a:avLst/>
          </a:prstGeom>
          <a:noFill/>
        </p:spPr>
        <p:txBody>
          <a:bodyPr wrap="square" rtlCol="0">
            <a:spAutoFit/>
          </a:bodyPr>
          <a:lstStyle/>
          <a:p>
            <a:r>
              <a:rPr lang="en-US" altLang="zh-CN" sz="2400" dirty="0" smtClean="0">
                <a:solidFill>
                  <a:srgbClr val="9900FF"/>
                </a:solidFill>
              </a:rPr>
              <a:t>1</a:t>
            </a:r>
            <a:r>
              <a:rPr lang="zh-CN" altLang="en-US" sz="2400" dirty="0" smtClean="0">
                <a:solidFill>
                  <a:srgbClr val="9900FF"/>
                </a:solidFill>
              </a:rPr>
              <a:t>、手工操作阶段（从</a:t>
            </a:r>
            <a:r>
              <a:rPr lang="en-US" altLang="zh-CN" sz="2400" dirty="0" smtClean="0">
                <a:solidFill>
                  <a:srgbClr val="9900FF"/>
                </a:solidFill>
              </a:rPr>
              <a:t>1945</a:t>
            </a:r>
            <a:r>
              <a:rPr lang="zh-CN" altLang="en-US" sz="2400" dirty="0" smtClean="0">
                <a:solidFill>
                  <a:srgbClr val="9900FF"/>
                </a:solidFill>
              </a:rPr>
              <a:t>年第一台计算机诞生</a:t>
            </a:r>
            <a:r>
              <a:rPr lang="en-US" altLang="zh-CN" sz="2400" dirty="0" smtClean="0">
                <a:solidFill>
                  <a:srgbClr val="9900FF"/>
                </a:solidFill>
              </a:rPr>
              <a:t>——20</a:t>
            </a:r>
            <a:r>
              <a:rPr lang="zh-CN" altLang="en-US" sz="2400" dirty="0" smtClean="0">
                <a:solidFill>
                  <a:srgbClr val="9900FF"/>
                </a:solidFill>
              </a:rPr>
              <a:t>世纪</a:t>
            </a:r>
            <a:r>
              <a:rPr lang="en-US" altLang="zh-CN" sz="2400" dirty="0" smtClean="0">
                <a:solidFill>
                  <a:srgbClr val="9900FF"/>
                </a:solidFill>
              </a:rPr>
              <a:t>50</a:t>
            </a:r>
            <a:r>
              <a:rPr lang="zh-CN" altLang="en-US" sz="2400" dirty="0" smtClean="0">
                <a:solidFill>
                  <a:srgbClr val="9900FF"/>
                </a:solidFill>
              </a:rPr>
              <a:t>年代中期）</a:t>
            </a:r>
            <a:endParaRPr lang="en-US" altLang="zh-CN" sz="2400" dirty="0" smtClean="0">
              <a:solidFill>
                <a:srgbClr val="9900FF"/>
              </a:solidFill>
            </a:endParaRPr>
          </a:p>
          <a:p>
            <a:pPr indent="504000"/>
            <a:r>
              <a:rPr lang="zh-CN" altLang="en-US" sz="2400" dirty="0" smtClean="0"/>
              <a:t>早期的操作方式是由程序员将已穿孔的纸带（或卡片），装入纸带输入机（或卡片输入机），再启动它们将纸带（或卡片）上的程序和数据输入计算机，然后启动计算机运行。仅当程序运行完毕并取走计算结果后，才运行下一个</a:t>
            </a:r>
            <a:r>
              <a:rPr lang="zh-CN" altLang="en-US" sz="2400" dirty="0" smtClean="0"/>
              <a:t>用户</a:t>
            </a:r>
            <a:r>
              <a:rPr lang="zh-CN" altLang="en-US" sz="2400" dirty="0"/>
              <a:t>程序</a:t>
            </a:r>
            <a:r>
              <a:rPr lang="zh-CN" altLang="en-US" sz="2400" dirty="0" smtClean="0"/>
              <a:t>。这其中</a:t>
            </a:r>
            <a:r>
              <a:rPr lang="zh-CN" altLang="en-US" sz="2400" dirty="0" smtClean="0"/>
              <a:t>人工方式</a:t>
            </a:r>
            <a:r>
              <a:rPr lang="zh-CN" altLang="en-US" sz="2400" dirty="0" smtClean="0"/>
              <a:t>有以下</a:t>
            </a:r>
            <a:r>
              <a:rPr lang="zh-CN" altLang="en-US" sz="2400" dirty="0" smtClean="0"/>
              <a:t>两个方面的弱点：</a:t>
            </a:r>
            <a:endParaRPr lang="en-US" altLang="zh-CN" sz="2400" dirty="0" smtClean="0"/>
          </a:p>
          <a:p>
            <a:r>
              <a:rPr lang="zh-CN" altLang="en-US" sz="2400" dirty="0" smtClean="0"/>
              <a:t>（</a:t>
            </a:r>
            <a:r>
              <a:rPr lang="en-US" altLang="zh-CN" sz="2400" dirty="0" smtClean="0"/>
              <a:t>1</a:t>
            </a:r>
            <a:r>
              <a:rPr lang="zh-CN" altLang="en-US" sz="2400" dirty="0" smtClean="0"/>
              <a:t>）用户独占全机，即一台计算机的全部资源由上机用户所独占。（资源浪费）</a:t>
            </a:r>
            <a:endParaRPr lang="en-US" altLang="zh-CN" sz="2400" dirty="0" smtClean="0"/>
          </a:p>
          <a:p>
            <a:r>
              <a:rPr lang="zh-CN" altLang="en-US" sz="2400" dirty="0" smtClean="0"/>
              <a:t>（</a:t>
            </a:r>
            <a:r>
              <a:rPr lang="en-US" altLang="zh-CN" sz="2400" dirty="0" smtClean="0"/>
              <a:t>2</a:t>
            </a:r>
            <a:r>
              <a:rPr lang="zh-CN" altLang="en-US" sz="2400" dirty="0" smtClean="0"/>
              <a:t>）</a:t>
            </a:r>
            <a:r>
              <a:rPr lang="en-US" altLang="zh-CN" sz="2400" dirty="0" smtClean="0"/>
              <a:t>CPU</a:t>
            </a:r>
            <a:r>
              <a:rPr lang="zh-CN" altLang="en-US" sz="2400" dirty="0" smtClean="0"/>
              <a:t>等待人工操作。当用户进行装带（卡）、卸带（卡）等人工操作时，</a:t>
            </a:r>
            <a:r>
              <a:rPr lang="en-US" altLang="zh-CN" sz="2400" dirty="0" smtClean="0"/>
              <a:t>CPU</a:t>
            </a:r>
            <a:r>
              <a:rPr lang="zh-CN" altLang="en-US" sz="2400" dirty="0" smtClean="0"/>
              <a:t>及内容等资源是空闲的</a:t>
            </a:r>
            <a:r>
              <a:rPr lang="zh-CN" altLang="en-US" sz="2400" dirty="0" smtClean="0"/>
              <a:t>。</a:t>
            </a:r>
            <a:endParaRPr lang="en-US" altLang="zh-CN" sz="2400" dirty="0" smtClean="0"/>
          </a:p>
        </p:txBody>
      </p:sp>
    </p:spTree>
    <p:extLst>
      <p:ext uri="{BB962C8B-B14F-4D97-AF65-F5344CB8AC3E}">
        <p14:creationId xmlns:p14="http://schemas.microsoft.com/office/powerpoint/2010/main" val="2135397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3297" y="996778"/>
            <a:ext cx="9852454" cy="646331"/>
          </a:xfrm>
          <a:prstGeom prst="rect">
            <a:avLst/>
          </a:prstGeom>
          <a:noFill/>
        </p:spPr>
        <p:txBody>
          <a:bodyPr wrap="square" rtlCol="0">
            <a:spAutoFit/>
          </a:bodyPr>
          <a:lstStyle/>
          <a:p>
            <a:pPr algn="ctr"/>
            <a:r>
              <a:rPr lang="en-US" altLang="zh-CN" sz="3600" dirty="0" smtClean="0">
                <a:solidFill>
                  <a:srgbClr val="0000FF"/>
                </a:solidFill>
              </a:rPr>
              <a:t>1.3 </a:t>
            </a:r>
            <a:r>
              <a:rPr lang="zh-CN" altLang="en-US" sz="3600" dirty="0" smtClean="0">
                <a:solidFill>
                  <a:srgbClr val="0000FF"/>
                </a:solidFill>
              </a:rPr>
              <a:t>操作系统的发展历程</a:t>
            </a:r>
            <a:endParaRPr lang="zh-CN" altLang="en-US" sz="3600" dirty="0">
              <a:solidFill>
                <a:srgbClr val="0000FF"/>
              </a:solidFill>
            </a:endParaRPr>
          </a:p>
        </p:txBody>
      </p:sp>
      <p:sp>
        <p:nvSpPr>
          <p:cNvPr id="3" name="文本框 2"/>
          <p:cNvSpPr txBox="1"/>
          <p:nvPr/>
        </p:nvSpPr>
        <p:spPr>
          <a:xfrm>
            <a:off x="972066" y="1795848"/>
            <a:ext cx="10198443" cy="2308324"/>
          </a:xfrm>
          <a:prstGeom prst="rect">
            <a:avLst/>
          </a:prstGeom>
          <a:noFill/>
        </p:spPr>
        <p:txBody>
          <a:bodyPr wrap="square" rtlCol="0">
            <a:spAutoFit/>
          </a:bodyPr>
          <a:lstStyle/>
          <a:p>
            <a:r>
              <a:rPr lang="zh-CN" altLang="en-US" sz="2400" dirty="0" smtClean="0"/>
              <a:t>人工操作方式</a:t>
            </a:r>
            <a:r>
              <a:rPr lang="zh-CN" altLang="en-US" sz="2400" dirty="0" smtClean="0"/>
              <a:t>导致</a:t>
            </a:r>
            <a:r>
              <a:rPr lang="zh-CN" altLang="en-US" sz="2400" dirty="0" smtClean="0"/>
              <a:t>：</a:t>
            </a:r>
            <a:endParaRPr lang="en-US" altLang="zh-CN" sz="2400" dirty="0" smtClean="0"/>
          </a:p>
          <a:p>
            <a:r>
              <a:rPr lang="zh-CN" altLang="en-US" sz="2400" dirty="0" smtClean="0"/>
              <a:t>（</a:t>
            </a:r>
            <a:r>
              <a:rPr lang="en-US" altLang="zh-CN" sz="2400" dirty="0" smtClean="0"/>
              <a:t>1</a:t>
            </a:r>
            <a:r>
              <a:rPr lang="zh-CN" altLang="en-US" sz="2400" dirty="0" smtClean="0"/>
              <a:t>）</a:t>
            </a:r>
            <a:r>
              <a:rPr lang="zh-CN" altLang="en-US" sz="2400" dirty="0" smtClean="0"/>
              <a:t>严重降低</a:t>
            </a:r>
            <a:r>
              <a:rPr lang="zh-CN" altLang="en-US" sz="2400" dirty="0" smtClean="0"/>
              <a:t>了计算机资源的利用率，即所谓的人机矛盾。</a:t>
            </a:r>
            <a:endParaRPr lang="en-US" altLang="zh-CN" sz="2400" dirty="0" smtClean="0"/>
          </a:p>
          <a:p>
            <a:r>
              <a:rPr lang="zh-CN" altLang="en-US" sz="2400" dirty="0" smtClean="0"/>
              <a:t>（</a:t>
            </a:r>
            <a:r>
              <a:rPr lang="en-US" altLang="zh-CN" sz="2400" dirty="0" smtClean="0"/>
              <a:t>2</a:t>
            </a:r>
            <a:r>
              <a:rPr lang="zh-CN" altLang="en-US" sz="2400" dirty="0" smtClean="0"/>
              <a:t>）虽然</a:t>
            </a:r>
            <a:r>
              <a:rPr lang="en-US" altLang="zh-CN" sz="2400" dirty="0" smtClean="0"/>
              <a:t>CPU</a:t>
            </a:r>
            <a:r>
              <a:rPr lang="zh-CN" altLang="en-US" sz="2400" dirty="0" smtClean="0"/>
              <a:t>的速度在迅速提高，但</a:t>
            </a:r>
            <a:r>
              <a:rPr lang="en-US" altLang="zh-CN" sz="2400" dirty="0" smtClean="0"/>
              <a:t>I/O</a:t>
            </a:r>
            <a:r>
              <a:rPr lang="zh-CN" altLang="en-US" sz="2400" dirty="0" smtClean="0"/>
              <a:t>设备的速度却提高缓慢，这使</a:t>
            </a:r>
            <a:r>
              <a:rPr lang="en-US" altLang="zh-CN" sz="2400" dirty="0" smtClean="0"/>
              <a:t>CPU</a:t>
            </a:r>
            <a:r>
              <a:rPr lang="zh-CN" altLang="en-US" sz="2400" dirty="0" smtClean="0"/>
              <a:t>与</a:t>
            </a:r>
            <a:r>
              <a:rPr lang="en-US" altLang="zh-CN" sz="2400" dirty="0" smtClean="0"/>
              <a:t>I/O</a:t>
            </a:r>
            <a:r>
              <a:rPr lang="zh-CN" altLang="en-US" sz="2400" dirty="0" smtClean="0"/>
              <a:t>设备之间速度不匹配的矛盾更加突出。</a:t>
            </a:r>
            <a:endParaRPr lang="en-US" altLang="zh-CN" sz="2400" dirty="0" smtClean="0"/>
          </a:p>
          <a:p>
            <a:pPr indent="504000"/>
            <a:r>
              <a:rPr lang="zh-CN" altLang="en-US" sz="2400" dirty="0" smtClean="0"/>
              <a:t>为此，曾出现了通道技术、缓冲技术，都未能很好地解决上述矛盾，直至后来引脱机输入</a:t>
            </a:r>
            <a:r>
              <a:rPr lang="en-US" altLang="zh-CN" sz="2400" dirty="0" smtClean="0"/>
              <a:t>/</a:t>
            </a:r>
            <a:r>
              <a:rPr lang="zh-CN" altLang="en-US" sz="2400" dirty="0" smtClean="0"/>
              <a:t>输出技术，才获得了相对较为满意的结果。</a:t>
            </a:r>
            <a:endParaRPr lang="en-US" altLang="zh-CN" sz="2400" dirty="0" smtClean="0"/>
          </a:p>
        </p:txBody>
      </p:sp>
    </p:spTree>
    <p:extLst>
      <p:ext uri="{BB962C8B-B14F-4D97-AF65-F5344CB8AC3E}">
        <p14:creationId xmlns:p14="http://schemas.microsoft.com/office/powerpoint/2010/main" val="3042374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23785" y="907090"/>
            <a:ext cx="10585622" cy="2400657"/>
          </a:xfrm>
          <a:prstGeom prst="rect">
            <a:avLst/>
          </a:prstGeom>
          <a:noFill/>
        </p:spPr>
        <p:txBody>
          <a:bodyPr wrap="square" rtlCol="0">
            <a:spAutoFit/>
          </a:bodyPr>
          <a:lstStyle/>
          <a:p>
            <a:pPr>
              <a:lnSpc>
                <a:spcPct val="150000"/>
              </a:lnSpc>
            </a:pPr>
            <a:r>
              <a:rPr lang="en-US" altLang="zh-CN" sz="2000" dirty="0" smtClean="0"/>
              <a:t>2</a:t>
            </a:r>
            <a:r>
              <a:rPr lang="zh-CN" altLang="en-US" sz="2000" dirty="0" smtClean="0"/>
              <a:t>、脱机输入</a:t>
            </a:r>
            <a:r>
              <a:rPr lang="en-US" altLang="zh-CN" sz="2000" dirty="0" smtClean="0"/>
              <a:t>/</a:t>
            </a:r>
            <a:r>
              <a:rPr lang="zh-CN" altLang="en-US" sz="2000" dirty="0" smtClean="0"/>
              <a:t>输出（</a:t>
            </a:r>
            <a:r>
              <a:rPr lang="en-US" altLang="zh-CN" sz="2000" dirty="0" smtClean="0"/>
              <a:t>Off-Line</a:t>
            </a:r>
            <a:r>
              <a:rPr lang="zh-CN" altLang="en-US" sz="2000" dirty="0" smtClean="0"/>
              <a:t>）方式</a:t>
            </a:r>
            <a:endParaRPr lang="en-US" altLang="zh-CN" sz="2000" dirty="0" smtClean="0"/>
          </a:p>
          <a:p>
            <a:pPr indent="504000">
              <a:lnSpc>
                <a:spcPct val="150000"/>
              </a:lnSpc>
            </a:pPr>
            <a:r>
              <a:rPr lang="zh-CN" altLang="en-US" sz="2000" dirty="0" smtClean="0"/>
              <a:t>为了解决人机矛盾及</a:t>
            </a:r>
            <a:r>
              <a:rPr lang="en-US" altLang="zh-CN" sz="2000" dirty="0" smtClean="0"/>
              <a:t>CPU</a:t>
            </a:r>
            <a:r>
              <a:rPr lang="zh-CN" altLang="en-US" sz="2000" dirty="0" smtClean="0"/>
              <a:t>和</a:t>
            </a:r>
            <a:r>
              <a:rPr lang="en-US" altLang="zh-CN" sz="2000" dirty="0" smtClean="0"/>
              <a:t>I/O</a:t>
            </a:r>
            <a:r>
              <a:rPr lang="zh-CN" altLang="en-US" sz="2000" dirty="0" smtClean="0"/>
              <a:t>设备之间速度不匹配的矛盾，</a:t>
            </a:r>
            <a:r>
              <a:rPr lang="en-US" altLang="zh-CN" sz="2000" dirty="0" smtClean="0"/>
              <a:t>20</a:t>
            </a:r>
            <a:r>
              <a:rPr lang="zh-CN" altLang="en-US" sz="2000" dirty="0" smtClean="0"/>
              <a:t>世纪</a:t>
            </a:r>
            <a:r>
              <a:rPr lang="en-US" altLang="zh-CN" sz="2000" dirty="0" smtClean="0"/>
              <a:t>50</a:t>
            </a:r>
            <a:r>
              <a:rPr lang="zh-CN" altLang="en-US" sz="2000" dirty="0" smtClean="0"/>
              <a:t>年代末出现了脱机</a:t>
            </a:r>
            <a:r>
              <a:rPr lang="en-US" altLang="zh-CN" sz="2000" dirty="0" smtClean="0"/>
              <a:t>I/O</a:t>
            </a:r>
            <a:r>
              <a:rPr lang="zh-CN" altLang="en-US" sz="2000" dirty="0" smtClean="0"/>
              <a:t>技术。该技术是事先将装有用户程序和数据的纸带装入纸带输入机，在一台外围机的控制下，把纸带（卡片）上的数据（程序）输入到磁带上。当</a:t>
            </a:r>
            <a:r>
              <a:rPr lang="en-US" altLang="zh-CN" sz="2000" dirty="0" smtClean="0"/>
              <a:t>CPU</a:t>
            </a:r>
            <a:r>
              <a:rPr lang="zh-CN" altLang="en-US" sz="2000" dirty="0" smtClean="0"/>
              <a:t>需要这些程序和数据时，再从磁带上高速地调入内存。</a:t>
            </a:r>
            <a:endParaRPr lang="zh-CN" altLang="en-US" sz="2000" dirty="0"/>
          </a:p>
        </p:txBody>
      </p:sp>
      <p:sp>
        <p:nvSpPr>
          <p:cNvPr id="34" name="流程图: 卡片 33"/>
          <p:cNvSpPr/>
          <p:nvPr/>
        </p:nvSpPr>
        <p:spPr>
          <a:xfrm>
            <a:off x="3196287" y="3575225"/>
            <a:ext cx="823784" cy="403654"/>
          </a:xfrm>
          <a:prstGeom prst="flowChartPunchedCar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89631" y="3978885"/>
            <a:ext cx="1087394" cy="5272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磁盘 35"/>
          <p:cNvSpPr/>
          <p:nvPr/>
        </p:nvSpPr>
        <p:spPr>
          <a:xfrm>
            <a:off x="6096006" y="4794433"/>
            <a:ext cx="848497" cy="403654"/>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352282" y="4666745"/>
            <a:ext cx="1486924" cy="654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00</a:t>
            </a:r>
            <a:endParaRPr lang="zh-CN" altLang="en-US" dirty="0"/>
          </a:p>
        </p:txBody>
      </p:sp>
      <p:cxnSp>
        <p:nvCxnSpPr>
          <p:cNvPr id="38" name="直接箭头连接符 37"/>
          <p:cNvCxnSpPr>
            <a:stCxn id="36" idx="4"/>
            <a:endCxn id="37" idx="1"/>
          </p:cNvCxnSpPr>
          <p:nvPr/>
        </p:nvCxnSpPr>
        <p:spPr>
          <a:xfrm flipV="1">
            <a:off x="6944503" y="4994200"/>
            <a:ext cx="407779" cy="20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肘形连接符 38"/>
          <p:cNvCxnSpPr>
            <a:stCxn id="37" idx="3"/>
            <a:endCxn id="36" idx="3"/>
          </p:cNvCxnSpPr>
          <p:nvPr/>
        </p:nvCxnSpPr>
        <p:spPr>
          <a:xfrm flipH="1">
            <a:off x="6520255" y="4994200"/>
            <a:ext cx="2318951" cy="203887"/>
          </a:xfrm>
          <a:prstGeom prst="bentConnector4">
            <a:avLst>
              <a:gd name="adj1" fmla="val -9858"/>
              <a:gd name="adj2" fmla="val 272727"/>
            </a:avLst>
          </a:prstGeom>
          <a:ln>
            <a:tailEnd type="triangle"/>
          </a:ln>
        </p:spPr>
        <p:style>
          <a:lnRef idx="3">
            <a:schemeClr val="accent2"/>
          </a:lnRef>
          <a:fillRef idx="0">
            <a:schemeClr val="accent2"/>
          </a:fillRef>
          <a:effectRef idx="2">
            <a:schemeClr val="accent2"/>
          </a:effectRef>
          <a:fontRef idx="minor">
            <a:schemeClr val="tx1"/>
          </a:fontRef>
        </p:style>
      </p:cxnSp>
      <p:sp>
        <p:nvSpPr>
          <p:cNvPr id="40" name="文本框 39"/>
          <p:cNvSpPr txBox="1"/>
          <p:nvPr/>
        </p:nvSpPr>
        <p:spPr>
          <a:xfrm>
            <a:off x="3039757" y="3616415"/>
            <a:ext cx="1165660" cy="338554"/>
          </a:xfrm>
          <a:prstGeom prst="rect">
            <a:avLst/>
          </a:prstGeom>
          <a:noFill/>
        </p:spPr>
        <p:txBody>
          <a:bodyPr wrap="square" rtlCol="0">
            <a:spAutoFit/>
          </a:bodyPr>
          <a:lstStyle/>
          <a:p>
            <a:pPr algn="ctr"/>
            <a:r>
              <a:rPr lang="zh-CN" altLang="en-US" sz="1600" dirty="0" smtClean="0"/>
              <a:t>输入设备</a:t>
            </a:r>
            <a:endParaRPr lang="zh-CN" altLang="en-US" sz="1600" dirty="0"/>
          </a:p>
        </p:txBody>
      </p:sp>
      <p:sp>
        <p:nvSpPr>
          <p:cNvPr id="41" name="文本框 40"/>
          <p:cNvSpPr txBox="1"/>
          <p:nvPr/>
        </p:nvSpPr>
        <p:spPr>
          <a:xfrm>
            <a:off x="3027398" y="4888007"/>
            <a:ext cx="1165660" cy="338554"/>
          </a:xfrm>
          <a:prstGeom prst="rect">
            <a:avLst/>
          </a:prstGeom>
          <a:noFill/>
        </p:spPr>
        <p:txBody>
          <a:bodyPr wrap="square" rtlCol="0">
            <a:spAutoFit/>
          </a:bodyPr>
          <a:lstStyle/>
          <a:p>
            <a:pPr algn="ctr"/>
            <a:r>
              <a:rPr lang="zh-CN" altLang="en-US" sz="1600" dirty="0" smtClean="0"/>
              <a:t>输入设备</a:t>
            </a:r>
            <a:endParaRPr lang="zh-CN" altLang="en-US" sz="1600" dirty="0"/>
          </a:p>
        </p:txBody>
      </p:sp>
      <p:sp>
        <p:nvSpPr>
          <p:cNvPr id="42" name="流程图: 资料带 41"/>
          <p:cNvSpPr/>
          <p:nvPr/>
        </p:nvSpPr>
        <p:spPr>
          <a:xfrm>
            <a:off x="3179811" y="4786182"/>
            <a:ext cx="823784" cy="482726"/>
          </a:xfrm>
          <a:prstGeom prst="flowChartPunched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肘形连接符 42"/>
          <p:cNvCxnSpPr>
            <a:stCxn id="34" idx="2"/>
            <a:endCxn id="35" idx="1"/>
          </p:cNvCxnSpPr>
          <p:nvPr/>
        </p:nvCxnSpPr>
        <p:spPr>
          <a:xfrm rot="16200000" flipH="1">
            <a:off x="3917097" y="3669961"/>
            <a:ext cx="263617" cy="88145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44" name="文本框 43"/>
          <p:cNvSpPr txBox="1"/>
          <p:nvPr/>
        </p:nvSpPr>
        <p:spPr>
          <a:xfrm>
            <a:off x="4464905" y="4018911"/>
            <a:ext cx="1165660" cy="461665"/>
          </a:xfrm>
          <a:prstGeom prst="rect">
            <a:avLst/>
          </a:prstGeom>
          <a:noFill/>
        </p:spPr>
        <p:txBody>
          <a:bodyPr wrap="square" rtlCol="0">
            <a:spAutoFit/>
          </a:bodyPr>
          <a:lstStyle/>
          <a:p>
            <a:pPr algn="ctr"/>
            <a:r>
              <a:rPr lang="zh-CN" altLang="en-US" sz="2400" dirty="0" smtClean="0"/>
              <a:t>外围机</a:t>
            </a:r>
            <a:endParaRPr lang="zh-CN" altLang="en-US" sz="2400" dirty="0"/>
          </a:p>
        </p:txBody>
      </p:sp>
      <p:sp>
        <p:nvSpPr>
          <p:cNvPr id="45" name="文本框 44"/>
          <p:cNvSpPr txBox="1"/>
          <p:nvPr/>
        </p:nvSpPr>
        <p:spPr>
          <a:xfrm>
            <a:off x="5968317" y="4896244"/>
            <a:ext cx="1165660" cy="369332"/>
          </a:xfrm>
          <a:prstGeom prst="rect">
            <a:avLst/>
          </a:prstGeom>
          <a:noFill/>
        </p:spPr>
        <p:txBody>
          <a:bodyPr wrap="square" rtlCol="0">
            <a:spAutoFit/>
          </a:bodyPr>
          <a:lstStyle/>
          <a:p>
            <a:pPr algn="ctr"/>
            <a:r>
              <a:rPr lang="zh-CN" altLang="en-US" dirty="0"/>
              <a:t>磁盘</a:t>
            </a:r>
          </a:p>
        </p:txBody>
      </p:sp>
      <p:sp>
        <p:nvSpPr>
          <p:cNvPr id="46" name="文本框 45"/>
          <p:cNvSpPr txBox="1"/>
          <p:nvPr/>
        </p:nvSpPr>
        <p:spPr>
          <a:xfrm>
            <a:off x="7512917" y="4694416"/>
            <a:ext cx="1165660" cy="646331"/>
          </a:xfrm>
          <a:prstGeom prst="rect">
            <a:avLst/>
          </a:prstGeom>
          <a:noFill/>
        </p:spPr>
        <p:txBody>
          <a:bodyPr wrap="square" rtlCol="0">
            <a:spAutoFit/>
          </a:bodyPr>
          <a:lstStyle/>
          <a:p>
            <a:pPr algn="ctr"/>
            <a:r>
              <a:rPr lang="zh-CN" altLang="en-US" sz="3600" dirty="0"/>
              <a:t>主机</a:t>
            </a:r>
          </a:p>
        </p:txBody>
      </p:sp>
      <p:sp>
        <p:nvSpPr>
          <p:cNvPr id="47" name="矩形 46"/>
          <p:cNvSpPr/>
          <p:nvPr/>
        </p:nvSpPr>
        <p:spPr>
          <a:xfrm>
            <a:off x="4485509" y="4740887"/>
            <a:ext cx="1087394" cy="5272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4460783" y="4764437"/>
            <a:ext cx="1165660" cy="461665"/>
          </a:xfrm>
          <a:prstGeom prst="rect">
            <a:avLst/>
          </a:prstGeom>
          <a:noFill/>
        </p:spPr>
        <p:txBody>
          <a:bodyPr wrap="square" rtlCol="0">
            <a:spAutoFit/>
          </a:bodyPr>
          <a:lstStyle/>
          <a:p>
            <a:pPr algn="ctr"/>
            <a:r>
              <a:rPr lang="zh-CN" altLang="en-US" sz="2400" dirty="0" smtClean="0"/>
              <a:t>外围机</a:t>
            </a:r>
            <a:endParaRPr lang="zh-CN" altLang="en-US" sz="2400" dirty="0"/>
          </a:p>
        </p:txBody>
      </p:sp>
      <p:cxnSp>
        <p:nvCxnSpPr>
          <p:cNvPr id="49" name="肘形连接符 48"/>
          <p:cNvCxnSpPr/>
          <p:nvPr/>
        </p:nvCxnSpPr>
        <p:spPr>
          <a:xfrm>
            <a:off x="5560547" y="4249743"/>
            <a:ext cx="943230" cy="5519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50" name="直接箭头连接符 49"/>
          <p:cNvCxnSpPr/>
          <p:nvPr/>
        </p:nvCxnSpPr>
        <p:spPr>
          <a:xfrm flipH="1" flipV="1">
            <a:off x="5568777" y="5003509"/>
            <a:ext cx="539580" cy="9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p:cNvCxnSpPr/>
          <p:nvPr/>
        </p:nvCxnSpPr>
        <p:spPr>
          <a:xfrm flipH="1">
            <a:off x="3984023" y="5012736"/>
            <a:ext cx="509724" cy="61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0589" y="3595037"/>
            <a:ext cx="923790" cy="2398792"/>
          </a:xfrm>
          <a:prstGeom prst="rect">
            <a:avLst/>
          </a:prstGeom>
        </p:spPr>
      </p:pic>
      <p:sp>
        <p:nvSpPr>
          <p:cNvPr id="11" name="爆炸形 1 10"/>
          <p:cNvSpPr/>
          <p:nvPr/>
        </p:nvSpPr>
        <p:spPr>
          <a:xfrm rot="10800000">
            <a:off x="6236405" y="3043927"/>
            <a:ext cx="2149714" cy="862856"/>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297047" y="3368424"/>
            <a:ext cx="2075941" cy="276999"/>
          </a:xfrm>
          <a:prstGeom prst="rect">
            <a:avLst/>
          </a:prstGeom>
          <a:noFill/>
        </p:spPr>
        <p:txBody>
          <a:bodyPr wrap="square" rtlCol="0">
            <a:spAutoFit/>
          </a:bodyPr>
          <a:lstStyle/>
          <a:p>
            <a:pPr algn="ctr"/>
            <a:r>
              <a:rPr lang="zh-CN" altLang="en-US" sz="1200" b="1" dirty="0" smtClean="0">
                <a:solidFill>
                  <a:srgbClr val="0000FF"/>
                </a:solidFill>
              </a:rPr>
              <a:t>主机</a:t>
            </a:r>
            <a:r>
              <a:rPr lang="zh-CN" altLang="en-US" sz="1200" b="1" dirty="0" smtClean="0"/>
              <a:t>包括</a:t>
            </a:r>
            <a:r>
              <a:rPr lang="en-US" altLang="zh-CN" sz="1200" b="1" dirty="0" smtClean="0">
                <a:solidFill>
                  <a:srgbClr val="FF0000"/>
                </a:solidFill>
              </a:rPr>
              <a:t>CPU</a:t>
            </a:r>
            <a:r>
              <a:rPr lang="zh-CN" altLang="en-US" sz="1200" b="1" dirty="0" smtClean="0"/>
              <a:t>和</a:t>
            </a:r>
            <a:r>
              <a:rPr lang="zh-CN" altLang="en-US" sz="1200" b="1" dirty="0" smtClean="0">
                <a:solidFill>
                  <a:srgbClr val="FF0000"/>
                </a:solidFill>
              </a:rPr>
              <a:t>内存</a:t>
            </a:r>
            <a:endParaRPr lang="zh-CN" altLang="en-US" sz="1200" b="1" dirty="0">
              <a:solidFill>
                <a:srgbClr val="FF0000"/>
              </a:solidFill>
            </a:endParaRPr>
          </a:p>
        </p:txBody>
      </p:sp>
      <p:cxnSp>
        <p:nvCxnSpPr>
          <p:cNvPr id="31" name="直接箭头连接符 30"/>
          <p:cNvCxnSpPr>
            <a:endCxn id="11" idx="1"/>
          </p:cNvCxnSpPr>
          <p:nvPr/>
        </p:nvCxnSpPr>
        <p:spPr>
          <a:xfrm flipH="1" flipV="1">
            <a:off x="8386119" y="3562639"/>
            <a:ext cx="1474573" cy="34414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311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a:bodyPr>
          <a:lstStyle/>
          <a:p>
            <a:r>
              <a:rPr lang="en-US" altLang="zh-CN" sz="3600" dirty="0" smtClean="0"/>
              <a:t>1.1 </a:t>
            </a:r>
            <a:r>
              <a:rPr lang="zh-CN" altLang="en-US" sz="3600" dirty="0" smtClean="0"/>
              <a:t>计算机硬件结构</a:t>
            </a:r>
            <a:endParaRPr lang="en-US" altLang="zh-CN" sz="3600" dirty="0" smtClean="0"/>
          </a:p>
          <a:p>
            <a:r>
              <a:rPr lang="en-US" altLang="zh-CN" dirty="0" smtClean="0"/>
              <a:t>1.2 </a:t>
            </a:r>
            <a:r>
              <a:rPr lang="zh-CN" altLang="en-US" dirty="0" smtClean="0"/>
              <a:t>什么是操作系统</a:t>
            </a:r>
            <a:endParaRPr lang="en-US" altLang="zh-CN" dirty="0" smtClean="0"/>
          </a:p>
          <a:p>
            <a:r>
              <a:rPr lang="en-US" altLang="zh-CN" sz="3600" dirty="0" smtClean="0"/>
              <a:t>1.3 </a:t>
            </a:r>
            <a:r>
              <a:rPr lang="zh-CN" altLang="en-US" sz="3600" dirty="0" smtClean="0"/>
              <a:t>操作系统的发展历程</a:t>
            </a:r>
            <a:endParaRPr lang="en-US" altLang="zh-CN" sz="3600" dirty="0" smtClean="0"/>
          </a:p>
          <a:p>
            <a:r>
              <a:rPr lang="en-US" altLang="zh-CN" dirty="0" smtClean="0"/>
              <a:t>1.4 </a:t>
            </a:r>
            <a:r>
              <a:rPr lang="zh-CN" altLang="en-US" dirty="0" smtClean="0"/>
              <a:t>操作系统的类型</a:t>
            </a:r>
            <a:endParaRPr lang="en-US" altLang="zh-CN" dirty="0" smtClean="0"/>
          </a:p>
          <a:p>
            <a:r>
              <a:rPr lang="en-US" altLang="zh-CN" sz="3600" dirty="0" smtClean="0"/>
              <a:t>1.5 </a:t>
            </a:r>
            <a:r>
              <a:rPr lang="zh-CN" altLang="en-US" sz="3600" dirty="0" smtClean="0"/>
              <a:t>操作系统的特征</a:t>
            </a:r>
            <a:endParaRPr lang="en-US" altLang="zh-CN" sz="3600" dirty="0" smtClean="0"/>
          </a:p>
          <a:p>
            <a:r>
              <a:rPr lang="en-US" altLang="zh-CN" dirty="0" smtClean="0"/>
              <a:t>1.6 </a:t>
            </a:r>
            <a:r>
              <a:rPr lang="zh-CN" altLang="en-US" dirty="0" smtClean="0"/>
              <a:t>操作系统结构设计</a:t>
            </a:r>
            <a:endParaRPr lang="en-US" altLang="zh-CN" dirty="0" smtClean="0"/>
          </a:p>
          <a:p>
            <a:r>
              <a:rPr lang="en-US" altLang="zh-CN" sz="3600" dirty="0" smtClean="0"/>
              <a:t>1.7 </a:t>
            </a:r>
            <a:r>
              <a:rPr lang="zh-CN" altLang="en-US" sz="3600" dirty="0" smtClean="0"/>
              <a:t>操作系统初启过程</a:t>
            </a:r>
            <a:endParaRPr lang="zh-CN" altLang="en-US" sz="3600" dirty="0"/>
          </a:p>
        </p:txBody>
      </p:sp>
    </p:spTree>
    <p:extLst>
      <p:ext uri="{BB962C8B-B14F-4D97-AF65-F5344CB8AC3E}">
        <p14:creationId xmlns:p14="http://schemas.microsoft.com/office/powerpoint/2010/main" val="1646945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2408" y="3433610"/>
            <a:ext cx="10198443" cy="2554545"/>
          </a:xfrm>
          <a:prstGeom prst="rect">
            <a:avLst/>
          </a:prstGeom>
          <a:noFill/>
        </p:spPr>
        <p:txBody>
          <a:bodyPr wrap="square" rtlCol="0">
            <a:spAutoFit/>
          </a:bodyPr>
          <a:lstStyle/>
          <a:p>
            <a:pPr indent="504000"/>
            <a:r>
              <a:rPr lang="zh-CN" altLang="en-US" sz="2000" dirty="0" smtClean="0"/>
              <a:t>当</a:t>
            </a:r>
            <a:r>
              <a:rPr lang="en-US" altLang="zh-CN" sz="2000" dirty="0" smtClean="0"/>
              <a:t>CPU</a:t>
            </a:r>
            <a:r>
              <a:rPr lang="zh-CN" altLang="en-US" sz="2000" dirty="0" smtClean="0"/>
              <a:t>需要输出时，可先由</a:t>
            </a:r>
            <a:r>
              <a:rPr lang="en-US" altLang="zh-CN" sz="2000" dirty="0" smtClean="0"/>
              <a:t>CPU</a:t>
            </a:r>
            <a:r>
              <a:rPr lang="zh-CN" altLang="en-US" sz="2000" dirty="0" smtClean="0"/>
              <a:t>把数据直接从内存高速地输送到磁带上，然后在另一台外围机的控制下，再将磁带上的结果通过相应的</a:t>
            </a:r>
            <a:r>
              <a:rPr lang="zh-CN" altLang="en-US" sz="2000" dirty="0" smtClean="0"/>
              <a:t>输出</a:t>
            </a:r>
            <a:r>
              <a:rPr lang="zh-CN" altLang="en-US" sz="2000" dirty="0"/>
              <a:t>设备</a:t>
            </a:r>
            <a:r>
              <a:rPr lang="zh-CN" altLang="en-US" sz="2000" dirty="0" smtClean="0"/>
              <a:t>输出</a:t>
            </a:r>
            <a:r>
              <a:rPr lang="zh-CN" altLang="en-US" sz="2000" dirty="0" smtClean="0"/>
              <a:t>。</a:t>
            </a:r>
            <a:endParaRPr lang="en-US" altLang="zh-CN" sz="2000" dirty="0" smtClean="0"/>
          </a:p>
          <a:p>
            <a:pPr indent="504000"/>
            <a:r>
              <a:rPr lang="zh-CN" altLang="en-US" sz="2000" dirty="0" smtClean="0"/>
              <a:t>由于程序和数据的输入和输出都是在外围机的控制下完成的（脱离主机），所以称为脱机输入</a:t>
            </a:r>
            <a:r>
              <a:rPr lang="en-US" altLang="zh-CN" sz="2000" dirty="0" smtClean="0"/>
              <a:t>/</a:t>
            </a:r>
            <a:r>
              <a:rPr lang="zh-CN" altLang="en-US" sz="2000" dirty="0" smtClean="0"/>
              <a:t>输出方式。</a:t>
            </a:r>
            <a:endParaRPr lang="en-US" altLang="zh-CN" sz="2000" dirty="0" smtClean="0"/>
          </a:p>
          <a:p>
            <a:pPr indent="504000"/>
            <a:r>
              <a:rPr lang="zh-CN" altLang="en-US" sz="2000" dirty="0" smtClean="0"/>
              <a:t>把在主机的控制下进行输入</a:t>
            </a:r>
            <a:r>
              <a:rPr lang="en-US" altLang="zh-CN" sz="2000" dirty="0" smtClean="0"/>
              <a:t>/</a:t>
            </a:r>
            <a:r>
              <a:rPr lang="zh-CN" altLang="en-US" sz="2000" dirty="0" smtClean="0"/>
              <a:t>输出的方式称为联机输出</a:t>
            </a:r>
            <a:r>
              <a:rPr lang="en-US" altLang="zh-CN" sz="2000" dirty="0" smtClean="0"/>
              <a:t>/</a:t>
            </a:r>
            <a:r>
              <a:rPr lang="zh-CN" altLang="en-US" sz="2000" dirty="0" smtClean="0"/>
              <a:t>输出方式。</a:t>
            </a:r>
            <a:endParaRPr lang="en-US" altLang="zh-CN" sz="2000" dirty="0" smtClean="0"/>
          </a:p>
          <a:p>
            <a:pPr indent="504000"/>
            <a:r>
              <a:rPr lang="zh-CN" altLang="en-US" sz="2000" dirty="0" smtClean="0"/>
              <a:t>脱机输入</a:t>
            </a:r>
            <a:r>
              <a:rPr lang="en-US" altLang="zh-CN" sz="2000" dirty="0" smtClean="0"/>
              <a:t>/</a:t>
            </a:r>
            <a:r>
              <a:rPr lang="zh-CN" altLang="en-US" sz="2000" dirty="0" smtClean="0"/>
              <a:t>输出方式的有点：</a:t>
            </a:r>
            <a:endParaRPr lang="en-US" altLang="zh-CN" sz="2000" dirty="0" smtClean="0"/>
          </a:p>
          <a:p>
            <a:pPr indent="504000"/>
            <a:r>
              <a:rPr lang="zh-CN" altLang="en-US" sz="2000" dirty="0" smtClean="0"/>
              <a:t>（</a:t>
            </a:r>
            <a:r>
              <a:rPr lang="en-US" altLang="zh-CN" sz="2000" dirty="0" smtClean="0"/>
              <a:t>1</a:t>
            </a:r>
            <a:r>
              <a:rPr lang="zh-CN" altLang="en-US" sz="2000" dirty="0" smtClean="0"/>
              <a:t>）减少了</a:t>
            </a:r>
            <a:r>
              <a:rPr lang="en-US" altLang="zh-CN" sz="2000" dirty="0" smtClean="0"/>
              <a:t>CPU</a:t>
            </a:r>
            <a:r>
              <a:rPr lang="zh-CN" altLang="en-US" sz="2000" dirty="0" smtClean="0"/>
              <a:t>的空闲时间。</a:t>
            </a:r>
            <a:endParaRPr lang="en-US" altLang="zh-CN" sz="2000" dirty="0" smtClean="0"/>
          </a:p>
          <a:p>
            <a:pPr indent="504000"/>
            <a:r>
              <a:rPr lang="zh-CN" altLang="en-US" sz="2000" dirty="0" smtClean="0"/>
              <a:t>（</a:t>
            </a:r>
            <a:r>
              <a:rPr lang="en-US" altLang="zh-CN" sz="2000" dirty="0" smtClean="0"/>
              <a:t>2</a:t>
            </a:r>
            <a:r>
              <a:rPr lang="zh-CN" altLang="en-US" sz="2000" dirty="0" smtClean="0"/>
              <a:t>）提高了</a:t>
            </a:r>
            <a:r>
              <a:rPr lang="en-US" altLang="zh-CN" sz="2000" dirty="0" smtClean="0"/>
              <a:t>I/O</a:t>
            </a:r>
            <a:r>
              <a:rPr lang="zh-CN" altLang="en-US" sz="2000" dirty="0" smtClean="0"/>
              <a:t>速度。</a:t>
            </a:r>
            <a:endParaRPr lang="zh-CN" altLang="en-US" sz="2000" dirty="0"/>
          </a:p>
        </p:txBody>
      </p:sp>
      <p:sp>
        <p:nvSpPr>
          <p:cNvPr id="7" name="流程图: 卡片 6"/>
          <p:cNvSpPr/>
          <p:nvPr/>
        </p:nvSpPr>
        <p:spPr>
          <a:xfrm>
            <a:off x="2735110" y="1198142"/>
            <a:ext cx="823784" cy="403654"/>
          </a:xfrm>
          <a:prstGeom prst="flowChartPunchedCar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028454" y="1601802"/>
            <a:ext cx="1087394" cy="5272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磁盘 8"/>
          <p:cNvSpPr/>
          <p:nvPr/>
        </p:nvSpPr>
        <p:spPr>
          <a:xfrm>
            <a:off x="5634829" y="2417350"/>
            <a:ext cx="848497" cy="403654"/>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891105" y="2289662"/>
            <a:ext cx="1486924" cy="654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00</a:t>
            </a:r>
            <a:endParaRPr lang="zh-CN" altLang="en-US" dirty="0"/>
          </a:p>
        </p:txBody>
      </p:sp>
      <p:cxnSp>
        <p:nvCxnSpPr>
          <p:cNvPr id="16" name="直接箭头连接符 15"/>
          <p:cNvCxnSpPr>
            <a:stCxn id="9" idx="4"/>
            <a:endCxn id="14" idx="1"/>
          </p:cNvCxnSpPr>
          <p:nvPr/>
        </p:nvCxnSpPr>
        <p:spPr>
          <a:xfrm flipV="1">
            <a:off x="6483326" y="2617117"/>
            <a:ext cx="407779" cy="20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肘形连接符 18"/>
          <p:cNvCxnSpPr>
            <a:stCxn id="14" idx="3"/>
            <a:endCxn id="9" idx="3"/>
          </p:cNvCxnSpPr>
          <p:nvPr/>
        </p:nvCxnSpPr>
        <p:spPr>
          <a:xfrm flipH="1">
            <a:off x="6059078" y="2617117"/>
            <a:ext cx="2318951" cy="203887"/>
          </a:xfrm>
          <a:prstGeom prst="bentConnector4">
            <a:avLst>
              <a:gd name="adj1" fmla="val -9858"/>
              <a:gd name="adj2" fmla="val 272727"/>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文本框 23"/>
          <p:cNvSpPr txBox="1"/>
          <p:nvPr/>
        </p:nvSpPr>
        <p:spPr>
          <a:xfrm>
            <a:off x="2578580" y="1239332"/>
            <a:ext cx="1165660" cy="338554"/>
          </a:xfrm>
          <a:prstGeom prst="rect">
            <a:avLst/>
          </a:prstGeom>
          <a:noFill/>
        </p:spPr>
        <p:txBody>
          <a:bodyPr wrap="square" rtlCol="0">
            <a:spAutoFit/>
          </a:bodyPr>
          <a:lstStyle/>
          <a:p>
            <a:pPr algn="ctr"/>
            <a:r>
              <a:rPr lang="zh-CN" altLang="en-US" sz="1600" dirty="0" smtClean="0"/>
              <a:t>输入设备</a:t>
            </a:r>
            <a:endParaRPr lang="zh-CN" altLang="en-US" sz="1600" dirty="0"/>
          </a:p>
        </p:txBody>
      </p:sp>
      <p:sp>
        <p:nvSpPr>
          <p:cNvPr id="25" name="文本框 24"/>
          <p:cNvSpPr txBox="1"/>
          <p:nvPr/>
        </p:nvSpPr>
        <p:spPr>
          <a:xfrm>
            <a:off x="2566221" y="2510924"/>
            <a:ext cx="1165660" cy="338554"/>
          </a:xfrm>
          <a:prstGeom prst="rect">
            <a:avLst/>
          </a:prstGeom>
          <a:noFill/>
        </p:spPr>
        <p:txBody>
          <a:bodyPr wrap="square" rtlCol="0">
            <a:spAutoFit/>
          </a:bodyPr>
          <a:lstStyle/>
          <a:p>
            <a:pPr algn="ctr"/>
            <a:r>
              <a:rPr lang="zh-CN" altLang="en-US" sz="1600" dirty="0" smtClean="0"/>
              <a:t>输</a:t>
            </a:r>
            <a:r>
              <a:rPr lang="zh-CN" altLang="en-US" sz="1600" dirty="0"/>
              <a:t>出</a:t>
            </a:r>
            <a:r>
              <a:rPr lang="zh-CN" altLang="en-US" sz="1600" dirty="0" smtClean="0"/>
              <a:t>设备</a:t>
            </a:r>
            <a:endParaRPr lang="zh-CN" altLang="en-US" sz="1600" dirty="0"/>
          </a:p>
        </p:txBody>
      </p:sp>
      <p:sp>
        <p:nvSpPr>
          <p:cNvPr id="26" name="流程图: 资料带 25"/>
          <p:cNvSpPr/>
          <p:nvPr/>
        </p:nvSpPr>
        <p:spPr>
          <a:xfrm>
            <a:off x="2718634" y="2409099"/>
            <a:ext cx="823784" cy="482726"/>
          </a:xfrm>
          <a:prstGeom prst="flowChartPunched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肘形连接符 27"/>
          <p:cNvCxnSpPr>
            <a:stCxn id="7" idx="2"/>
            <a:endCxn id="8" idx="1"/>
          </p:cNvCxnSpPr>
          <p:nvPr/>
        </p:nvCxnSpPr>
        <p:spPr>
          <a:xfrm rot="16200000" flipH="1">
            <a:off x="3455920" y="1292878"/>
            <a:ext cx="263617" cy="88145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1" name="文本框 30"/>
          <p:cNvSpPr txBox="1"/>
          <p:nvPr/>
        </p:nvSpPr>
        <p:spPr>
          <a:xfrm>
            <a:off x="4003728" y="1641828"/>
            <a:ext cx="1165660" cy="461665"/>
          </a:xfrm>
          <a:prstGeom prst="rect">
            <a:avLst/>
          </a:prstGeom>
          <a:noFill/>
        </p:spPr>
        <p:txBody>
          <a:bodyPr wrap="square" rtlCol="0">
            <a:spAutoFit/>
          </a:bodyPr>
          <a:lstStyle/>
          <a:p>
            <a:pPr algn="ctr"/>
            <a:r>
              <a:rPr lang="zh-CN" altLang="en-US" sz="2400" dirty="0" smtClean="0"/>
              <a:t>外围机</a:t>
            </a:r>
            <a:endParaRPr lang="zh-CN" altLang="en-US" sz="2400" dirty="0"/>
          </a:p>
        </p:txBody>
      </p:sp>
      <p:sp>
        <p:nvSpPr>
          <p:cNvPr id="32" name="文本框 31"/>
          <p:cNvSpPr txBox="1"/>
          <p:nvPr/>
        </p:nvSpPr>
        <p:spPr>
          <a:xfrm>
            <a:off x="5507140" y="2519161"/>
            <a:ext cx="1165660" cy="369332"/>
          </a:xfrm>
          <a:prstGeom prst="rect">
            <a:avLst/>
          </a:prstGeom>
          <a:noFill/>
        </p:spPr>
        <p:txBody>
          <a:bodyPr wrap="square" rtlCol="0">
            <a:spAutoFit/>
          </a:bodyPr>
          <a:lstStyle/>
          <a:p>
            <a:pPr algn="ctr"/>
            <a:r>
              <a:rPr lang="zh-CN" altLang="en-US" dirty="0" smtClean="0"/>
              <a:t>磁带</a:t>
            </a:r>
            <a:endParaRPr lang="zh-CN" altLang="en-US" dirty="0"/>
          </a:p>
        </p:txBody>
      </p:sp>
      <p:sp>
        <p:nvSpPr>
          <p:cNvPr id="33" name="文本框 32"/>
          <p:cNvSpPr txBox="1"/>
          <p:nvPr/>
        </p:nvSpPr>
        <p:spPr>
          <a:xfrm>
            <a:off x="7051740" y="2317333"/>
            <a:ext cx="1165660" cy="646331"/>
          </a:xfrm>
          <a:prstGeom prst="rect">
            <a:avLst/>
          </a:prstGeom>
          <a:noFill/>
        </p:spPr>
        <p:txBody>
          <a:bodyPr wrap="square" rtlCol="0">
            <a:spAutoFit/>
          </a:bodyPr>
          <a:lstStyle/>
          <a:p>
            <a:pPr algn="ctr"/>
            <a:r>
              <a:rPr lang="zh-CN" altLang="en-US" sz="3600" dirty="0"/>
              <a:t>主机</a:t>
            </a:r>
          </a:p>
        </p:txBody>
      </p:sp>
      <p:sp>
        <p:nvSpPr>
          <p:cNvPr id="23" name="矩形 22"/>
          <p:cNvSpPr/>
          <p:nvPr/>
        </p:nvSpPr>
        <p:spPr>
          <a:xfrm>
            <a:off x="4024332" y="2363804"/>
            <a:ext cx="1087394" cy="5272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999606" y="2387354"/>
            <a:ext cx="1165660" cy="461665"/>
          </a:xfrm>
          <a:prstGeom prst="rect">
            <a:avLst/>
          </a:prstGeom>
          <a:noFill/>
        </p:spPr>
        <p:txBody>
          <a:bodyPr wrap="square" rtlCol="0">
            <a:spAutoFit/>
          </a:bodyPr>
          <a:lstStyle/>
          <a:p>
            <a:pPr algn="ctr"/>
            <a:r>
              <a:rPr lang="zh-CN" altLang="en-US" sz="2400" dirty="0" smtClean="0"/>
              <a:t>外围机</a:t>
            </a:r>
            <a:endParaRPr lang="zh-CN" altLang="en-US" sz="2400" dirty="0"/>
          </a:p>
        </p:txBody>
      </p:sp>
      <p:cxnSp>
        <p:nvCxnSpPr>
          <p:cNvPr id="20" name="肘形连接符 19"/>
          <p:cNvCxnSpPr/>
          <p:nvPr/>
        </p:nvCxnSpPr>
        <p:spPr>
          <a:xfrm>
            <a:off x="5099370" y="1872660"/>
            <a:ext cx="943230" cy="5519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p:cNvCxnSpPr/>
          <p:nvPr/>
        </p:nvCxnSpPr>
        <p:spPr>
          <a:xfrm flipH="1" flipV="1">
            <a:off x="5107600" y="2626426"/>
            <a:ext cx="539580" cy="9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9" name="直接箭头连接符 48"/>
          <p:cNvCxnSpPr/>
          <p:nvPr/>
        </p:nvCxnSpPr>
        <p:spPr>
          <a:xfrm flipH="1">
            <a:off x="3522846" y="2635653"/>
            <a:ext cx="509724" cy="61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675" y="1576763"/>
            <a:ext cx="923790" cy="2398792"/>
          </a:xfrm>
          <a:prstGeom prst="rect">
            <a:avLst/>
          </a:prstGeom>
        </p:spPr>
      </p:pic>
      <p:sp>
        <p:nvSpPr>
          <p:cNvPr id="22" name="爆炸形 1 21"/>
          <p:cNvSpPr/>
          <p:nvPr/>
        </p:nvSpPr>
        <p:spPr>
          <a:xfrm rot="10800000">
            <a:off x="8180535" y="1025653"/>
            <a:ext cx="2149714" cy="862856"/>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8241177" y="1350150"/>
            <a:ext cx="2075941" cy="276999"/>
          </a:xfrm>
          <a:prstGeom prst="rect">
            <a:avLst/>
          </a:prstGeom>
          <a:noFill/>
        </p:spPr>
        <p:txBody>
          <a:bodyPr wrap="square" rtlCol="0">
            <a:spAutoFit/>
          </a:bodyPr>
          <a:lstStyle/>
          <a:p>
            <a:pPr algn="ctr"/>
            <a:r>
              <a:rPr lang="zh-CN" altLang="en-US" sz="1200" b="1" dirty="0" smtClean="0">
                <a:solidFill>
                  <a:srgbClr val="0000FF"/>
                </a:solidFill>
              </a:rPr>
              <a:t>主机</a:t>
            </a:r>
            <a:r>
              <a:rPr lang="zh-CN" altLang="en-US" sz="1200" b="1" dirty="0" smtClean="0"/>
              <a:t>包括</a:t>
            </a:r>
            <a:r>
              <a:rPr lang="en-US" altLang="zh-CN" sz="1200" b="1" dirty="0" smtClean="0">
                <a:solidFill>
                  <a:srgbClr val="FF0000"/>
                </a:solidFill>
              </a:rPr>
              <a:t>CPU</a:t>
            </a:r>
            <a:r>
              <a:rPr lang="zh-CN" altLang="en-US" sz="1200" b="1" dirty="0" smtClean="0"/>
              <a:t>和</a:t>
            </a:r>
            <a:r>
              <a:rPr lang="zh-CN" altLang="en-US" sz="1200" b="1" dirty="0" smtClean="0">
                <a:solidFill>
                  <a:srgbClr val="FF0000"/>
                </a:solidFill>
              </a:rPr>
              <a:t>内存</a:t>
            </a:r>
            <a:endParaRPr lang="zh-CN" altLang="en-US" sz="1200" b="1" dirty="0">
              <a:solidFill>
                <a:srgbClr val="FF0000"/>
              </a:solidFill>
            </a:endParaRPr>
          </a:p>
        </p:txBody>
      </p:sp>
      <p:cxnSp>
        <p:nvCxnSpPr>
          <p:cNvPr id="30" name="直接箭头连接符 29"/>
          <p:cNvCxnSpPr>
            <a:endCxn id="22" idx="1"/>
          </p:cNvCxnSpPr>
          <p:nvPr/>
        </p:nvCxnSpPr>
        <p:spPr>
          <a:xfrm flipH="1" flipV="1">
            <a:off x="10330249" y="1544365"/>
            <a:ext cx="1367481" cy="3441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4232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6162" y="1005016"/>
            <a:ext cx="10322011" cy="724930"/>
          </a:xfrm>
          <a:prstGeom prst="rect">
            <a:avLst/>
          </a:prstGeom>
          <a:noFill/>
        </p:spPr>
        <p:txBody>
          <a:bodyPr wrap="square" rtlCol="0">
            <a:spAutoFit/>
          </a:bodyPr>
          <a:lstStyle/>
          <a:p>
            <a:endParaRPr lang="zh-CN" altLang="en-US"/>
          </a:p>
        </p:txBody>
      </p:sp>
      <p:sp>
        <p:nvSpPr>
          <p:cNvPr id="3" name="文本框 2"/>
          <p:cNvSpPr txBox="1"/>
          <p:nvPr/>
        </p:nvSpPr>
        <p:spPr>
          <a:xfrm>
            <a:off x="881448" y="920991"/>
            <a:ext cx="10404389" cy="3323987"/>
          </a:xfrm>
          <a:prstGeom prst="rect">
            <a:avLst/>
          </a:prstGeom>
          <a:noFill/>
        </p:spPr>
        <p:txBody>
          <a:bodyPr wrap="square" rtlCol="0">
            <a:spAutoFit/>
          </a:bodyPr>
          <a:lstStyle/>
          <a:p>
            <a:pPr>
              <a:lnSpc>
                <a:spcPct val="150000"/>
              </a:lnSpc>
            </a:pPr>
            <a:r>
              <a:rPr lang="en-US" altLang="zh-CN" sz="2000" dirty="0">
                <a:solidFill>
                  <a:srgbClr val="9900FF"/>
                </a:solidFill>
              </a:rPr>
              <a:t>3</a:t>
            </a:r>
            <a:r>
              <a:rPr lang="zh-CN" altLang="en-US" sz="2000" dirty="0" smtClean="0">
                <a:solidFill>
                  <a:srgbClr val="9900FF"/>
                </a:solidFill>
              </a:rPr>
              <a:t>、早期批处理阶段（</a:t>
            </a:r>
            <a:r>
              <a:rPr lang="en-US" altLang="zh-CN" sz="2000" dirty="0" smtClean="0">
                <a:solidFill>
                  <a:srgbClr val="9900FF"/>
                </a:solidFill>
              </a:rPr>
              <a:t>20</a:t>
            </a:r>
            <a:r>
              <a:rPr lang="zh-CN" altLang="en-US" sz="2000" dirty="0" smtClean="0">
                <a:solidFill>
                  <a:srgbClr val="9900FF"/>
                </a:solidFill>
              </a:rPr>
              <a:t>世纪</a:t>
            </a:r>
            <a:r>
              <a:rPr lang="en-US" altLang="zh-CN" sz="2000" dirty="0" smtClean="0">
                <a:solidFill>
                  <a:srgbClr val="9900FF"/>
                </a:solidFill>
              </a:rPr>
              <a:t>50</a:t>
            </a:r>
            <a:r>
              <a:rPr lang="zh-CN" altLang="en-US" sz="2000" dirty="0" smtClean="0">
                <a:solidFill>
                  <a:srgbClr val="9900FF"/>
                </a:solidFill>
              </a:rPr>
              <a:t>年代中期</a:t>
            </a:r>
            <a:r>
              <a:rPr lang="en-US" altLang="zh-CN" sz="2000" dirty="0" smtClean="0">
                <a:solidFill>
                  <a:srgbClr val="9900FF"/>
                </a:solidFill>
              </a:rPr>
              <a:t>——20</a:t>
            </a:r>
            <a:r>
              <a:rPr lang="zh-CN" altLang="en-US" sz="2000" dirty="0" smtClean="0">
                <a:solidFill>
                  <a:srgbClr val="9900FF"/>
                </a:solidFill>
              </a:rPr>
              <a:t>世纪</a:t>
            </a:r>
            <a:r>
              <a:rPr lang="en-US" altLang="zh-CN" sz="2000" dirty="0" smtClean="0">
                <a:solidFill>
                  <a:srgbClr val="9900FF"/>
                </a:solidFill>
              </a:rPr>
              <a:t>60</a:t>
            </a:r>
            <a:r>
              <a:rPr lang="zh-CN" altLang="en-US" sz="2000" dirty="0" smtClean="0">
                <a:solidFill>
                  <a:srgbClr val="9900FF"/>
                </a:solidFill>
              </a:rPr>
              <a:t>年代中期）</a:t>
            </a:r>
            <a:endParaRPr lang="en-US" altLang="zh-CN" sz="2000" dirty="0" smtClean="0">
              <a:solidFill>
                <a:srgbClr val="9900FF"/>
              </a:solidFill>
            </a:endParaRPr>
          </a:p>
          <a:p>
            <a:pPr indent="504000">
              <a:lnSpc>
                <a:spcPct val="150000"/>
              </a:lnSpc>
            </a:pPr>
            <a:r>
              <a:rPr lang="zh-CN" altLang="en-US" sz="2000" dirty="0" smtClean="0"/>
              <a:t>早期的批处理是从一个作业转到下一个作业的的自动转换方式，完成作业自动转换工作的程序叫做监督程序。监督程序是最早的操作系统雏形。</a:t>
            </a:r>
            <a:endParaRPr lang="en-US" altLang="zh-CN" sz="2000" dirty="0" smtClean="0"/>
          </a:p>
          <a:p>
            <a:pPr>
              <a:lnSpc>
                <a:spcPct val="150000"/>
              </a:lnSpc>
            </a:pPr>
            <a:r>
              <a:rPr lang="zh-CN" altLang="en-US" sz="2000" dirty="0" smtClean="0"/>
              <a:t>（</a:t>
            </a:r>
            <a:r>
              <a:rPr lang="en-US" altLang="zh-CN" sz="2000" dirty="0" smtClean="0"/>
              <a:t>1</a:t>
            </a:r>
            <a:r>
              <a:rPr lang="zh-CN" altLang="en-US" sz="2000" dirty="0" smtClean="0"/>
              <a:t>）联机批处理系统的处理过程（单道批处理）</a:t>
            </a:r>
            <a:endParaRPr lang="en-US" altLang="zh-CN" sz="2000" dirty="0" smtClean="0"/>
          </a:p>
          <a:p>
            <a:pPr indent="504000">
              <a:lnSpc>
                <a:spcPct val="150000"/>
              </a:lnSpc>
            </a:pPr>
            <a:r>
              <a:rPr lang="zh-CN" altLang="en-US" sz="2000" dirty="0" smtClean="0"/>
              <a:t>操作员有选择地把若干作业合为一批，由监督程序先把一批作业输入到磁带上，随后在监督程序的控制下，作业一个接一个地连续执行。</a:t>
            </a:r>
            <a:r>
              <a:rPr lang="zh-CN" altLang="en-US" sz="2000" dirty="0" smtClean="0"/>
              <a:t>第一批作业</a:t>
            </a:r>
            <a:r>
              <a:rPr lang="zh-CN" altLang="en-US" sz="2000" dirty="0" smtClean="0"/>
              <a:t>完成以后，监督程序又把第二批作业调入主机执行，重复此过程，直至该批作业全部完成。</a:t>
            </a:r>
            <a:endParaRPr lang="en-US" altLang="zh-CN" sz="2000" dirty="0" smtClean="0"/>
          </a:p>
        </p:txBody>
      </p:sp>
      <p:sp>
        <p:nvSpPr>
          <p:cNvPr id="4" name="圆角矩形 3"/>
          <p:cNvSpPr/>
          <p:nvPr/>
        </p:nvSpPr>
        <p:spPr>
          <a:xfrm>
            <a:off x="8239559" y="4937762"/>
            <a:ext cx="1413332" cy="7337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440561" y="5009322"/>
            <a:ext cx="1359673" cy="5839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资料带 5"/>
          <p:cNvSpPr/>
          <p:nvPr/>
        </p:nvSpPr>
        <p:spPr>
          <a:xfrm>
            <a:off x="2902226" y="5009322"/>
            <a:ext cx="1158885" cy="583956"/>
          </a:xfrm>
          <a:prstGeom prst="flowChartPunched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stCxn id="6" idx="3"/>
            <a:endCxn id="5" idx="2"/>
          </p:cNvCxnSpPr>
          <p:nvPr/>
        </p:nvCxnSpPr>
        <p:spPr>
          <a:xfrm>
            <a:off x="4061111" y="5301300"/>
            <a:ext cx="237945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p:cNvCxnSpPr>
            <a:stCxn id="5" idx="6"/>
            <a:endCxn id="4" idx="1"/>
          </p:cNvCxnSpPr>
          <p:nvPr/>
        </p:nvCxnSpPr>
        <p:spPr>
          <a:xfrm>
            <a:off x="7800234" y="5301300"/>
            <a:ext cx="439325" cy="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文本框 8"/>
          <p:cNvSpPr txBox="1"/>
          <p:nvPr/>
        </p:nvSpPr>
        <p:spPr>
          <a:xfrm>
            <a:off x="6093771" y="5204667"/>
            <a:ext cx="2026508" cy="369332"/>
          </a:xfrm>
          <a:prstGeom prst="rect">
            <a:avLst/>
          </a:prstGeom>
          <a:noFill/>
        </p:spPr>
        <p:txBody>
          <a:bodyPr wrap="square" rtlCol="0">
            <a:spAutoFit/>
          </a:bodyPr>
          <a:lstStyle/>
          <a:p>
            <a:pPr algn="ctr"/>
            <a:r>
              <a:rPr lang="en-US" altLang="zh-CN" dirty="0" smtClean="0"/>
              <a:t> </a:t>
            </a:r>
            <a:r>
              <a:rPr lang="zh-CN" altLang="en-US" sz="1200" b="1" dirty="0" smtClean="0"/>
              <a:t>还有下一个作业</a:t>
            </a:r>
            <a:r>
              <a:rPr lang="en-US" altLang="zh-CN" sz="1200" b="1" dirty="0" smtClean="0"/>
              <a:t>?</a:t>
            </a:r>
            <a:endParaRPr lang="zh-CN" altLang="en-US" sz="1200" b="1" dirty="0"/>
          </a:p>
        </p:txBody>
      </p:sp>
      <p:sp>
        <p:nvSpPr>
          <p:cNvPr id="10" name="文本框 9"/>
          <p:cNvSpPr txBox="1"/>
          <p:nvPr/>
        </p:nvSpPr>
        <p:spPr>
          <a:xfrm>
            <a:off x="8006970" y="5399068"/>
            <a:ext cx="1796995" cy="276999"/>
          </a:xfrm>
          <a:prstGeom prst="rect">
            <a:avLst/>
          </a:prstGeom>
          <a:noFill/>
        </p:spPr>
        <p:txBody>
          <a:bodyPr wrap="square" rtlCol="0">
            <a:spAutoFit/>
          </a:bodyPr>
          <a:lstStyle/>
          <a:p>
            <a:pPr algn="ctr"/>
            <a:r>
              <a:rPr lang="zh-CN" altLang="en-US" sz="1200" b="1" dirty="0" smtClean="0"/>
              <a:t>监督程序</a:t>
            </a:r>
            <a:endParaRPr lang="zh-CN" altLang="en-US" sz="1200" b="1" dirty="0"/>
          </a:p>
        </p:txBody>
      </p:sp>
      <p:sp>
        <p:nvSpPr>
          <p:cNvPr id="11" name="矩形 10"/>
          <p:cNvSpPr/>
          <p:nvPr/>
        </p:nvSpPr>
        <p:spPr>
          <a:xfrm>
            <a:off x="8579465" y="5399068"/>
            <a:ext cx="644055" cy="2724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460194" y="5009322"/>
            <a:ext cx="954157" cy="369332"/>
          </a:xfrm>
          <a:prstGeom prst="rect">
            <a:avLst/>
          </a:prstGeom>
          <a:noFill/>
        </p:spPr>
        <p:txBody>
          <a:bodyPr wrap="square" rtlCol="0">
            <a:spAutoFit/>
          </a:bodyPr>
          <a:lstStyle/>
          <a:p>
            <a:pPr algn="ctr"/>
            <a:r>
              <a:rPr lang="en-US" altLang="zh-CN" b="1" dirty="0" smtClean="0">
                <a:solidFill>
                  <a:srgbClr val="FF0000"/>
                </a:solidFill>
              </a:rPr>
              <a:t>CPU</a:t>
            </a:r>
            <a:endParaRPr lang="zh-CN" altLang="en-US" b="1" dirty="0">
              <a:solidFill>
                <a:srgbClr val="FF0000"/>
              </a:solidFill>
            </a:endParaRPr>
          </a:p>
        </p:txBody>
      </p:sp>
      <p:sp>
        <p:nvSpPr>
          <p:cNvPr id="13" name="文本框 12"/>
          <p:cNvSpPr txBox="1"/>
          <p:nvPr/>
        </p:nvSpPr>
        <p:spPr>
          <a:xfrm>
            <a:off x="2957885" y="5156957"/>
            <a:ext cx="993914" cy="338554"/>
          </a:xfrm>
          <a:prstGeom prst="rect">
            <a:avLst/>
          </a:prstGeom>
          <a:noFill/>
        </p:spPr>
        <p:txBody>
          <a:bodyPr wrap="square" rtlCol="0">
            <a:spAutoFit/>
          </a:bodyPr>
          <a:lstStyle/>
          <a:p>
            <a:pPr algn="ctr"/>
            <a:r>
              <a:rPr lang="zh-CN" altLang="en-US" sz="1600" b="1" dirty="0" smtClean="0"/>
              <a:t>磁带</a:t>
            </a:r>
            <a:endParaRPr lang="zh-CN" altLang="en-US" sz="1600" b="1" dirty="0"/>
          </a:p>
        </p:txBody>
      </p:sp>
      <p:sp>
        <p:nvSpPr>
          <p:cNvPr id="14" name="文本框 13"/>
          <p:cNvSpPr txBox="1"/>
          <p:nvPr/>
        </p:nvSpPr>
        <p:spPr>
          <a:xfrm>
            <a:off x="7800234" y="4985467"/>
            <a:ext cx="439325" cy="338554"/>
          </a:xfrm>
          <a:prstGeom prst="rect">
            <a:avLst/>
          </a:prstGeom>
          <a:noFill/>
        </p:spPr>
        <p:txBody>
          <a:bodyPr wrap="square" rtlCol="0">
            <a:spAutoFit/>
          </a:bodyPr>
          <a:lstStyle/>
          <a:p>
            <a:r>
              <a:rPr lang="zh-CN" altLang="en-US" sz="1600" b="1" dirty="0" smtClean="0"/>
              <a:t>是</a:t>
            </a:r>
            <a:endParaRPr lang="zh-CN" altLang="en-US" sz="1600" b="1" dirty="0"/>
          </a:p>
        </p:txBody>
      </p:sp>
      <p:sp>
        <p:nvSpPr>
          <p:cNvPr id="15" name="文本框 14"/>
          <p:cNvSpPr txBox="1"/>
          <p:nvPr/>
        </p:nvSpPr>
        <p:spPr>
          <a:xfrm>
            <a:off x="7077991" y="4668742"/>
            <a:ext cx="439325" cy="338554"/>
          </a:xfrm>
          <a:prstGeom prst="rect">
            <a:avLst/>
          </a:prstGeom>
          <a:noFill/>
        </p:spPr>
        <p:txBody>
          <a:bodyPr wrap="square" rtlCol="0">
            <a:spAutoFit/>
          </a:bodyPr>
          <a:lstStyle/>
          <a:p>
            <a:r>
              <a:rPr lang="zh-CN" altLang="en-US" sz="1600" b="1" dirty="0"/>
              <a:t>否</a:t>
            </a:r>
          </a:p>
        </p:txBody>
      </p:sp>
      <p:sp>
        <p:nvSpPr>
          <p:cNvPr id="16" name="流程图: 终止 15"/>
          <p:cNvSpPr/>
          <p:nvPr/>
        </p:nvSpPr>
        <p:spPr>
          <a:xfrm>
            <a:off x="6750665" y="4287080"/>
            <a:ext cx="739471" cy="338554"/>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a:stCxn id="5" idx="0"/>
            <a:endCxn id="16" idx="2"/>
          </p:cNvCxnSpPr>
          <p:nvPr/>
        </p:nvCxnSpPr>
        <p:spPr>
          <a:xfrm flipV="1">
            <a:off x="7120398" y="4625634"/>
            <a:ext cx="3" cy="3836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文本框 17"/>
          <p:cNvSpPr txBox="1"/>
          <p:nvPr/>
        </p:nvSpPr>
        <p:spPr>
          <a:xfrm>
            <a:off x="6790419" y="4287080"/>
            <a:ext cx="671235" cy="338554"/>
          </a:xfrm>
          <a:prstGeom prst="rect">
            <a:avLst/>
          </a:prstGeom>
          <a:noFill/>
        </p:spPr>
        <p:txBody>
          <a:bodyPr wrap="square" rtlCol="0">
            <a:spAutoFit/>
          </a:bodyPr>
          <a:lstStyle/>
          <a:p>
            <a:pPr algn="ctr"/>
            <a:r>
              <a:rPr lang="zh-CN" altLang="en-US" sz="1600" dirty="0" smtClean="0"/>
              <a:t>结束</a:t>
            </a:r>
            <a:endParaRPr lang="zh-CN" altLang="en-US" sz="1600" dirty="0"/>
          </a:p>
        </p:txBody>
      </p:sp>
      <p:cxnSp>
        <p:nvCxnSpPr>
          <p:cNvPr id="19" name="肘形连接符 18"/>
          <p:cNvCxnSpPr>
            <a:stCxn id="11" idx="2"/>
            <a:endCxn id="6" idx="1"/>
          </p:cNvCxnSpPr>
          <p:nvPr/>
        </p:nvCxnSpPr>
        <p:spPr>
          <a:xfrm rot="5400000" flipH="1">
            <a:off x="5716741" y="2486786"/>
            <a:ext cx="370238" cy="5999267"/>
          </a:xfrm>
          <a:prstGeom prst="bentConnector4">
            <a:avLst>
              <a:gd name="adj1" fmla="val -61744"/>
              <a:gd name="adj2" fmla="val 103810"/>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p:cNvSpPr txBox="1"/>
          <p:nvPr/>
        </p:nvSpPr>
        <p:spPr>
          <a:xfrm>
            <a:off x="3101012" y="5057027"/>
            <a:ext cx="4299682" cy="276999"/>
          </a:xfrm>
          <a:prstGeom prst="rect">
            <a:avLst/>
          </a:prstGeom>
          <a:noFill/>
        </p:spPr>
        <p:txBody>
          <a:bodyPr wrap="square" rtlCol="0">
            <a:spAutoFit/>
          </a:bodyPr>
          <a:lstStyle/>
          <a:p>
            <a:pPr algn="ctr"/>
            <a:r>
              <a:rPr lang="zh-CN" altLang="en-US" sz="1200" b="1" dirty="0" smtClean="0"/>
              <a:t>监督程序把磁带上的作业装入内存</a:t>
            </a:r>
            <a:endParaRPr lang="zh-CN" altLang="en-US" sz="1200" b="1" dirty="0"/>
          </a:p>
        </p:txBody>
      </p:sp>
      <p:sp>
        <p:nvSpPr>
          <p:cNvPr id="21" name="文本框 20"/>
          <p:cNvSpPr txBox="1"/>
          <p:nvPr/>
        </p:nvSpPr>
        <p:spPr>
          <a:xfrm>
            <a:off x="6718861" y="5005882"/>
            <a:ext cx="842831" cy="369332"/>
          </a:xfrm>
          <a:prstGeom prst="rect">
            <a:avLst/>
          </a:prstGeom>
          <a:noFill/>
        </p:spPr>
        <p:txBody>
          <a:bodyPr wrap="square" rtlCol="0">
            <a:spAutoFit/>
          </a:bodyPr>
          <a:lstStyle/>
          <a:p>
            <a:pPr algn="ctr"/>
            <a:r>
              <a:rPr lang="zh-CN" altLang="en-US" b="1" dirty="0" smtClean="0">
                <a:solidFill>
                  <a:srgbClr val="FF0000"/>
                </a:solidFill>
              </a:rPr>
              <a:t>内存</a:t>
            </a:r>
            <a:endParaRPr lang="zh-CN" altLang="en-US" b="1" dirty="0">
              <a:solidFill>
                <a:srgbClr val="FF0000"/>
              </a:solidFill>
            </a:endParaRPr>
          </a:p>
        </p:txBody>
      </p:sp>
    </p:spTree>
    <p:extLst>
      <p:ext uri="{BB962C8B-B14F-4D97-AF65-F5344CB8AC3E}">
        <p14:creationId xmlns:p14="http://schemas.microsoft.com/office/powerpoint/2010/main" val="2954922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698870" y="1622067"/>
            <a:ext cx="1413332" cy="7337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899872" y="1693627"/>
            <a:ext cx="1359673" cy="5839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资料带 3"/>
          <p:cNvSpPr/>
          <p:nvPr/>
        </p:nvSpPr>
        <p:spPr>
          <a:xfrm>
            <a:off x="2361537" y="1693627"/>
            <a:ext cx="1158885" cy="583956"/>
          </a:xfrm>
          <a:prstGeom prst="flowChartPunched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a:stCxn id="4" idx="3"/>
            <a:endCxn id="3" idx="2"/>
          </p:cNvCxnSpPr>
          <p:nvPr/>
        </p:nvCxnSpPr>
        <p:spPr>
          <a:xfrm>
            <a:off x="3520422" y="1985605"/>
            <a:ext cx="237945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p:cNvCxnSpPr>
            <a:stCxn id="3" idx="6"/>
            <a:endCxn id="2" idx="1"/>
          </p:cNvCxnSpPr>
          <p:nvPr/>
        </p:nvCxnSpPr>
        <p:spPr>
          <a:xfrm>
            <a:off x="7259545" y="1985605"/>
            <a:ext cx="439325" cy="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文本框 10"/>
          <p:cNvSpPr txBox="1"/>
          <p:nvPr/>
        </p:nvSpPr>
        <p:spPr>
          <a:xfrm>
            <a:off x="5553082" y="1888972"/>
            <a:ext cx="2026508" cy="369332"/>
          </a:xfrm>
          <a:prstGeom prst="rect">
            <a:avLst/>
          </a:prstGeom>
          <a:noFill/>
        </p:spPr>
        <p:txBody>
          <a:bodyPr wrap="square" rtlCol="0">
            <a:spAutoFit/>
          </a:bodyPr>
          <a:lstStyle/>
          <a:p>
            <a:pPr algn="ctr"/>
            <a:r>
              <a:rPr lang="en-US" altLang="zh-CN" dirty="0" smtClean="0"/>
              <a:t> </a:t>
            </a:r>
            <a:r>
              <a:rPr lang="zh-CN" altLang="en-US" sz="1200" b="1" dirty="0" smtClean="0"/>
              <a:t>还有下一个作业</a:t>
            </a:r>
            <a:r>
              <a:rPr lang="en-US" altLang="zh-CN" sz="1200" b="1" dirty="0" smtClean="0"/>
              <a:t>?</a:t>
            </a:r>
            <a:endParaRPr lang="zh-CN" altLang="en-US" sz="1200" b="1" dirty="0"/>
          </a:p>
        </p:txBody>
      </p:sp>
      <p:sp>
        <p:nvSpPr>
          <p:cNvPr id="23" name="文本框 22"/>
          <p:cNvSpPr txBox="1"/>
          <p:nvPr/>
        </p:nvSpPr>
        <p:spPr>
          <a:xfrm>
            <a:off x="7466281" y="2083373"/>
            <a:ext cx="1796995" cy="276999"/>
          </a:xfrm>
          <a:prstGeom prst="rect">
            <a:avLst/>
          </a:prstGeom>
          <a:noFill/>
        </p:spPr>
        <p:txBody>
          <a:bodyPr wrap="square" rtlCol="0">
            <a:spAutoFit/>
          </a:bodyPr>
          <a:lstStyle/>
          <a:p>
            <a:pPr algn="ctr"/>
            <a:r>
              <a:rPr lang="zh-CN" altLang="en-US" sz="1200" b="1" dirty="0" smtClean="0"/>
              <a:t>监督程序</a:t>
            </a:r>
            <a:endParaRPr lang="zh-CN" altLang="en-US" sz="1200" b="1" dirty="0"/>
          </a:p>
        </p:txBody>
      </p:sp>
      <p:sp>
        <p:nvSpPr>
          <p:cNvPr id="24" name="矩形 23"/>
          <p:cNvSpPr/>
          <p:nvPr/>
        </p:nvSpPr>
        <p:spPr>
          <a:xfrm>
            <a:off x="8038776" y="2083373"/>
            <a:ext cx="644055" cy="2724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7919505" y="1693627"/>
            <a:ext cx="954157" cy="369332"/>
          </a:xfrm>
          <a:prstGeom prst="rect">
            <a:avLst/>
          </a:prstGeom>
          <a:noFill/>
        </p:spPr>
        <p:txBody>
          <a:bodyPr wrap="square" rtlCol="0">
            <a:spAutoFit/>
          </a:bodyPr>
          <a:lstStyle/>
          <a:p>
            <a:pPr algn="ctr"/>
            <a:r>
              <a:rPr lang="en-US" altLang="zh-CN" b="1" dirty="0" smtClean="0">
                <a:solidFill>
                  <a:srgbClr val="FF0000"/>
                </a:solidFill>
              </a:rPr>
              <a:t>CPU</a:t>
            </a:r>
            <a:endParaRPr lang="zh-CN" altLang="en-US" b="1" dirty="0">
              <a:solidFill>
                <a:srgbClr val="FF0000"/>
              </a:solidFill>
            </a:endParaRPr>
          </a:p>
        </p:txBody>
      </p:sp>
      <p:sp>
        <p:nvSpPr>
          <p:cNvPr id="27" name="文本框 26"/>
          <p:cNvSpPr txBox="1"/>
          <p:nvPr/>
        </p:nvSpPr>
        <p:spPr>
          <a:xfrm>
            <a:off x="2417196" y="1841262"/>
            <a:ext cx="993914" cy="338554"/>
          </a:xfrm>
          <a:prstGeom prst="rect">
            <a:avLst/>
          </a:prstGeom>
          <a:noFill/>
        </p:spPr>
        <p:txBody>
          <a:bodyPr wrap="square" rtlCol="0">
            <a:spAutoFit/>
          </a:bodyPr>
          <a:lstStyle/>
          <a:p>
            <a:pPr algn="ctr"/>
            <a:r>
              <a:rPr lang="zh-CN" altLang="en-US" sz="1600" b="1" dirty="0" smtClean="0"/>
              <a:t>磁带</a:t>
            </a:r>
            <a:endParaRPr lang="zh-CN" altLang="en-US" sz="1600" b="1" dirty="0"/>
          </a:p>
        </p:txBody>
      </p:sp>
      <p:sp>
        <p:nvSpPr>
          <p:cNvPr id="28" name="文本框 27"/>
          <p:cNvSpPr txBox="1"/>
          <p:nvPr/>
        </p:nvSpPr>
        <p:spPr>
          <a:xfrm>
            <a:off x="7259545" y="1669772"/>
            <a:ext cx="439325" cy="338554"/>
          </a:xfrm>
          <a:prstGeom prst="rect">
            <a:avLst/>
          </a:prstGeom>
          <a:noFill/>
        </p:spPr>
        <p:txBody>
          <a:bodyPr wrap="square" rtlCol="0">
            <a:spAutoFit/>
          </a:bodyPr>
          <a:lstStyle/>
          <a:p>
            <a:r>
              <a:rPr lang="zh-CN" altLang="en-US" sz="1600" b="1" dirty="0" smtClean="0"/>
              <a:t>是</a:t>
            </a:r>
            <a:endParaRPr lang="zh-CN" altLang="en-US" sz="1600" b="1" dirty="0"/>
          </a:p>
        </p:txBody>
      </p:sp>
      <p:sp>
        <p:nvSpPr>
          <p:cNvPr id="29" name="文本框 28"/>
          <p:cNvSpPr txBox="1"/>
          <p:nvPr/>
        </p:nvSpPr>
        <p:spPr>
          <a:xfrm>
            <a:off x="6537302" y="1353047"/>
            <a:ext cx="439325" cy="338554"/>
          </a:xfrm>
          <a:prstGeom prst="rect">
            <a:avLst/>
          </a:prstGeom>
          <a:noFill/>
        </p:spPr>
        <p:txBody>
          <a:bodyPr wrap="square" rtlCol="0">
            <a:spAutoFit/>
          </a:bodyPr>
          <a:lstStyle/>
          <a:p>
            <a:r>
              <a:rPr lang="zh-CN" altLang="en-US" sz="1600" b="1" dirty="0"/>
              <a:t>否</a:t>
            </a:r>
          </a:p>
        </p:txBody>
      </p:sp>
      <p:sp>
        <p:nvSpPr>
          <p:cNvPr id="30" name="流程图: 终止 29"/>
          <p:cNvSpPr/>
          <p:nvPr/>
        </p:nvSpPr>
        <p:spPr>
          <a:xfrm>
            <a:off x="6209976" y="971385"/>
            <a:ext cx="739471" cy="338554"/>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p:cNvCxnSpPr>
            <a:stCxn id="3" idx="0"/>
            <a:endCxn id="30" idx="2"/>
          </p:cNvCxnSpPr>
          <p:nvPr/>
        </p:nvCxnSpPr>
        <p:spPr>
          <a:xfrm flipV="1">
            <a:off x="6579709" y="1309939"/>
            <a:ext cx="3" cy="3836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文本框 32"/>
          <p:cNvSpPr txBox="1"/>
          <p:nvPr/>
        </p:nvSpPr>
        <p:spPr>
          <a:xfrm>
            <a:off x="6249730" y="987287"/>
            <a:ext cx="671235" cy="338554"/>
          </a:xfrm>
          <a:prstGeom prst="rect">
            <a:avLst/>
          </a:prstGeom>
          <a:noFill/>
        </p:spPr>
        <p:txBody>
          <a:bodyPr wrap="square" rtlCol="0">
            <a:spAutoFit/>
          </a:bodyPr>
          <a:lstStyle/>
          <a:p>
            <a:pPr algn="ctr"/>
            <a:r>
              <a:rPr lang="zh-CN" altLang="en-US" sz="1600" dirty="0" smtClean="0"/>
              <a:t>结束</a:t>
            </a:r>
            <a:endParaRPr lang="zh-CN" altLang="en-US" sz="1600" dirty="0"/>
          </a:p>
        </p:txBody>
      </p:sp>
      <p:sp>
        <p:nvSpPr>
          <p:cNvPr id="39" name="文本框 38"/>
          <p:cNvSpPr txBox="1"/>
          <p:nvPr/>
        </p:nvSpPr>
        <p:spPr>
          <a:xfrm>
            <a:off x="2560323" y="1741332"/>
            <a:ext cx="4299682" cy="276999"/>
          </a:xfrm>
          <a:prstGeom prst="rect">
            <a:avLst/>
          </a:prstGeom>
          <a:noFill/>
        </p:spPr>
        <p:txBody>
          <a:bodyPr wrap="square" rtlCol="0">
            <a:spAutoFit/>
          </a:bodyPr>
          <a:lstStyle/>
          <a:p>
            <a:pPr algn="ctr"/>
            <a:r>
              <a:rPr lang="zh-CN" altLang="en-US" sz="1200" b="1" dirty="0" smtClean="0"/>
              <a:t>监督程序把磁带上的作业装入内存</a:t>
            </a:r>
            <a:endParaRPr lang="zh-CN" altLang="en-US" sz="1200" b="1" dirty="0"/>
          </a:p>
        </p:txBody>
      </p:sp>
      <p:sp>
        <p:nvSpPr>
          <p:cNvPr id="40" name="文本框 39"/>
          <p:cNvSpPr txBox="1"/>
          <p:nvPr/>
        </p:nvSpPr>
        <p:spPr>
          <a:xfrm>
            <a:off x="6178172" y="1690187"/>
            <a:ext cx="842831" cy="369332"/>
          </a:xfrm>
          <a:prstGeom prst="rect">
            <a:avLst/>
          </a:prstGeom>
          <a:noFill/>
        </p:spPr>
        <p:txBody>
          <a:bodyPr wrap="square" rtlCol="0">
            <a:spAutoFit/>
          </a:bodyPr>
          <a:lstStyle/>
          <a:p>
            <a:pPr algn="ctr"/>
            <a:r>
              <a:rPr lang="zh-CN" altLang="en-US" b="1" dirty="0" smtClean="0">
                <a:solidFill>
                  <a:srgbClr val="FF0000"/>
                </a:solidFill>
              </a:rPr>
              <a:t>内存</a:t>
            </a:r>
            <a:endParaRPr lang="zh-CN" altLang="en-US" b="1" dirty="0">
              <a:solidFill>
                <a:srgbClr val="FF0000"/>
              </a:solidFill>
            </a:endParaRPr>
          </a:p>
        </p:txBody>
      </p:sp>
      <p:sp>
        <p:nvSpPr>
          <p:cNvPr id="41" name="矩形 40"/>
          <p:cNvSpPr/>
          <p:nvPr/>
        </p:nvSpPr>
        <p:spPr>
          <a:xfrm>
            <a:off x="795129" y="2663157"/>
            <a:ext cx="10575235" cy="923330"/>
          </a:xfrm>
          <a:prstGeom prst="rect">
            <a:avLst/>
          </a:prstGeom>
        </p:spPr>
        <p:txBody>
          <a:bodyPr wrap="square">
            <a:spAutoFit/>
          </a:bodyPr>
          <a:lstStyle/>
          <a:p>
            <a:pPr indent="504000">
              <a:lnSpc>
                <a:spcPct val="150000"/>
              </a:lnSpc>
            </a:pPr>
            <a:r>
              <a:rPr lang="zh-CN" altLang="en-US" dirty="0"/>
              <a:t>联机批处理作业处理是成批进行处理的，但是内存中始终只保留一道作业。</a:t>
            </a:r>
            <a:endParaRPr lang="en-US" altLang="zh-CN" dirty="0"/>
          </a:p>
          <a:p>
            <a:pPr indent="504000">
              <a:lnSpc>
                <a:spcPct val="150000"/>
              </a:lnSpc>
            </a:pPr>
            <a:r>
              <a:rPr lang="zh-CN" altLang="en-US" dirty="0"/>
              <a:t>联机批处理的作业的输入、调入内存和结果的输出都是在</a:t>
            </a:r>
            <a:r>
              <a:rPr lang="en-US" altLang="zh-CN" dirty="0"/>
              <a:t>CPU</a:t>
            </a:r>
            <a:r>
              <a:rPr lang="zh-CN" altLang="en-US" dirty="0" smtClean="0"/>
              <a:t>的直接控制</a:t>
            </a:r>
            <a:r>
              <a:rPr lang="zh-CN" altLang="en-US" dirty="0"/>
              <a:t>下完成的。</a:t>
            </a:r>
          </a:p>
        </p:txBody>
      </p:sp>
      <p:cxnSp>
        <p:nvCxnSpPr>
          <p:cNvPr id="44" name="肘形连接符 43"/>
          <p:cNvCxnSpPr>
            <a:stCxn id="24" idx="2"/>
            <a:endCxn id="4" idx="2"/>
          </p:cNvCxnSpPr>
          <p:nvPr/>
        </p:nvCxnSpPr>
        <p:spPr>
          <a:xfrm rot="5400000" flipH="1">
            <a:off x="5582564" y="-422397"/>
            <a:ext cx="136656" cy="5419824"/>
          </a:xfrm>
          <a:prstGeom prst="bentConnector3">
            <a:avLst>
              <a:gd name="adj1" fmla="val -167281"/>
            </a:avLst>
          </a:prstGeom>
          <a:ln>
            <a:tailEnd type="triangle"/>
          </a:ln>
        </p:spPr>
        <p:style>
          <a:lnRef idx="2">
            <a:schemeClr val="dk1"/>
          </a:lnRef>
          <a:fillRef idx="0">
            <a:schemeClr val="dk1"/>
          </a:fillRef>
          <a:effectRef idx="1">
            <a:schemeClr val="dk1"/>
          </a:effectRef>
          <a:fontRef idx="minor">
            <a:schemeClr val="tx1"/>
          </a:fontRef>
        </p:style>
      </p:cxnSp>
      <p:cxnSp>
        <p:nvCxnSpPr>
          <p:cNvPr id="46" name="直接连接符 45"/>
          <p:cNvCxnSpPr/>
          <p:nvPr/>
        </p:nvCxnSpPr>
        <p:spPr>
          <a:xfrm>
            <a:off x="3943847" y="4015406"/>
            <a:ext cx="818984" cy="0"/>
          </a:xfrm>
          <a:prstGeom prst="line">
            <a:avLst/>
          </a:prstGeom>
        </p:spPr>
        <p:style>
          <a:lnRef idx="2">
            <a:schemeClr val="dk1"/>
          </a:lnRef>
          <a:fillRef idx="0">
            <a:schemeClr val="dk1"/>
          </a:fillRef>
          <a:effectRef idx="1">
            <a:schemeClr val="dk1"/>
          </a:effectRef>
          <a:fontRef idx="minor">
            <a:schemeClr val="tx1"/>
          </a:fontRef>
        </p:style>
      </p:cxnSp>
      <p:cxnSp>
        <p:nvCxnSpPr>
          <p:cNvPr id="48" name="直接连接符 47"/>
          <p:cNvCxnSpPr/>
          <p:nvPr/>
        </p:nvCxnSpPr>
        <p:spPr>
          <a:xfrm flipH="1">
            <a:off x="4746929" y="4015406"/>
            <a:ext cx="7951" cy="365760"/>
          </a:xfrm>
          <a:prstGeom prst="line">
            <a:avLst/>
          </a:prstGeom>
        </p:spPr>
        <p:style>
          <a:lnRef idx="2">
            <a:schemeClr val="dk1"/>
          </a:lnRef>
          <a:fillRef idx="0">
            <a:schemeClr val="dk1"/>
          </a:fillRef>
          <a:effectRef idx="1">
            <a:schemeClr val="dk1"/>
          </a:effectRef>
          <a:fontRef idx="minor">
            <a:schemeClr val="tx1"/>
          </a:fontRef>
        </p:style>
      </p:cxnSp>
      <p:cxnSp>
        <p:nvCxnSpPr>
          <p:cNvPr id="55" name="直接连接符 54"/>
          <p:cNvCxnSpPr/>
          <p:nvPr/>
        </p:nvCxnSpPr>
        <p:spPr>
          <a:xfrm flipV="1">
            <a:off x="4746929" y="4373215"/>
            <a:ext cx="254441" cy="7951"/>
          </a:xfrm>
          <a:prstGeom prst="line">
            <a:avLst/>
          </a:prstGeom>
        </p:spPr>
        <p:style>
          <a:lnRef idx="2">
            <a:schemeClr val="dk1"/>
          </a:lnRef>
          <a:fillRef idx="0">
            <a:schemeClr val="dk1"/>
          </a:fillRef>
          <a:effectRef idx="1">
            <a:schemeClr val="dk1"/>
          </a:effectRef>
          <a:fontRef idx="minor">
            <a:schemeClr val="tx1"/>
          </a:fontRef>
        </p:style>
      </p:cxnSp>
      <p:cxnSp>
        <p:nvCxnSpPr>
          <p:cNvPr id="58" name="直接连接符 57"/>
          <p:cNvCxnSpPr/>
          <p:nvPr/>
        </p:nvCxnSpPr>
        <p:spPr>
          <a:xfrm>
            <a:off x="5001374" y="4373215"/>
            <a:ext cx="0" cy="405517"/>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p:nvPr/>
        </p:nvCxnSpPr>
        <p:spPr>
          <a:xfrm flipV="1">
            <a:off x="5001374" y="4770781"/>
            <a:ext cx="993913" cy="7951"/>
          </a:xfrm>
          <a:prstGeom prst="line">
            <a:avLst/>
          </a:prstGeom>
        </p:spPr>
        <p:style>
          <a:lnRef idx="2">
            <a:schemeClr val="dk1"/>
          </a:lnRef>
          <a:fillRef idx="0">
            <a:schemeClr val="dk1"/>
          </a:fillRef>
          <a:effectRef idx="1">
            <a:schemeClr val="dk1"/>
          </a:effectRef>
          <a:fontRef idx="minor">
            <a:schemeClr val="tx1"/>
          </a:fontRef>
        </p:style>
      </p:cxnSp>
      <p:cxnSp>
        <p:nvCxnSpPr>
          <p:cNvPr id="63" name="直接连接符 62"/>
          <p:cNvCxnSpPr/>
          <p:nvPr/>
        </p:nvCxnSpPr>
        <p:spPr>
          <a:xfrm flipV="1">
            <a:off x="5995287" y="4373215"/>
            <a:ext cx="0" cy="405517"/>
          </a:xfrm>
          <a:prstGeom prst="line">
            <a:avLst/>
          </a:prstGeom>
        </p:spPr>
        <p:style>
          <a:lnRef idx="2">
            <a:schemeClr val="dk1"/>
          </a:lnRef>
          <a:fillRef idx="0">
            <a:schemeClr val="dk1"/>
          </a:fillRef>
          <a:effectRef idx="1">
            <a:schemeClr val="dk1"/>
          </a:effectRef>
          <a:fontRef idx="minor">
            <a:schemeClr val="tx1"/>
          </a:fontRef>
        </p:style>
      </p:cxnSp>
      <p:cxnSp>
        <p:nvCxnSpPr>
          <p:cNvPr id="65" name="直接连接符 64"/>
          <p:cNvCxnSpPr/>
          <p:nvPr/>
        </p:nvCxnSpPr>
        <p:spPr>
          <a:xfrm flipV="1">
            <a:off x="5995287" y="4365264"/>
            <a:ext cx="262392" cy="7951"/>
          </a:xfrm>
          <a:prstGeom prst="line">
            <a:avLst/>
          </a:prstGeom>
        </p:spPr>
        <p:style>
          <a:lnRef idx="2">
            <a:schemeClr val="dk1"/>
          </a:lnRef>
          <a:fillRef idx="0">
            <a:schemeClr val="dk1"/>
          </a:fillRef>
          <a:effectRef idx="1">
            <a:schemeClr val="dk1"/>
          </a:effectRef>
          <a:fontRef idx="minor">
            <a:schemeClr val="tx1"/>
          </a:fontRef>
        </p:style>
      </p:cxnSp>
      <p:cxnSp>
        <p:nvCxnSpPr>
          <p:cNvPr id="70" name="直接连接符 69"/>
          <p:cNvCxnSpPr/>
          <p:nvPr/>
        </p:nvCxnSpPr>
        <p:spPr>
          <a:xfrm flipV="1">
            <a:off x="6257679" y="3999504"/>
            <a:ext cx="0" cy="381663"/>
          </a:xfrm>
          <a:prstGeom prst="line">
            <a:avLst/>
          </a:prstGeom>
        </p:spPr>
        <p:style>
          <a:lnRef idx="2">
            <a:schemeClr val="dk1"/>
          </a:lnRef>
          <a:fillRef idx="0">
            <a:schemeClr val="dk1"/>
          </a:fillRef>
          <a:effectRef idx="1">
            <a:schemeClr val="dk1"/>
          </a:effectRef>
          <a:fontRef idx="minor">
            <a:schemeClr val="tx1"/>
          </a:fontRef>
        </p:style>
      </p:cxnSp>
      <p:cxnSp>
        <p:nvCxnSpPr>
          <p:cNvPr id="72" name="直接连接符 71"/>
          <p:cNvCxnSpPr/>
          <p:nvPr/>
        </p:nvCxnSpPr>
        <p:spPr>
          <a:xfrm>
            <a:off x="6257679" y="3999506"/>
            <a:ext cx="803080" cy="8172"/>
          </a:xfrm>
          <a:prstGeom prst="line">
            <a:avLst/>
          </a:prstGeom>
        </p:spPr>
        <p:style>
          <a:lnRef idx="2">
            <a:schemeClr val="dk1"/>
          </a:lnRef>
          <a:fillRef idx="0">
            <a:schemeClr val="dk1"/>
          </a:fillRef>
          <a:effectRef idx="1">
            <a:schemeClr val="dk1"/>
          </a:effectRef>
          <a:fontRef idx="minor">
            <a:schemeClr val="tx1"/>
          </a:fontRef>
        </p:style>
      </p:cxnSp>
      <p:cxnSp>
        <p:nvCxnSpPr>
          <p:cNvPr id="75" name="直接连接符 74"/>
          <p:cNvCxnSpPr/>
          <p:nvPr/>
        </p:nvCxnSpPr>
        <p:spPr>
          <a:xfrm>
            <a:off x="7060760" y="3999504"/>
            <a:ext cx="0" cy="365760"/>
          </a:xfrm>
          <a:prstGeom prst="line">
            <a:avLst/>
          </a:prstGeom>
        </p:spPr>
        <p:style>
          <a:lnRef idx="2">
            <a:schemeClr val="dk1"/>
          </a:lnRef>
          <a:fillRef idx="0">
            <a:schemeClr val="dk1"/>
          </a:fillRef>
          <a:effectRef idx="1">
            <a:schemeClr val="dk1"/>
          </a:effectRef>
          <a:fontRef idx="minor">
            <a:schemeClr val="tx1"/>
          </a:fontRef>
        </p:style>
      </p:cxnSp>
      <p:cxnSp>
        <p:nvCxnSpPr>
          <p:cNvPr id="77" name="直接连接符 76"/>
          <p:cNvCxnSpPr/>
          <p:nvPr/>
        </p:nvCxnSpPr>
        <p:spPr>
          <a:xfrm>
            <a:off x="7060760" y="4365264"/>
            <a:ext cx="246491" cy="0"/>
          </a:xfrm>
          <a:prstGeom prst="line">
            <a:avLst/>
          </a:prstGeom>
        </p:spPr>
        <p:style>
          <a:lnRef idx="2">
            <a:schemeClr val="dk1"/>
          </a:lnRef>
          <a:fillRef idx="0">
            <a:schemeClr val="dk1"/>
          </a:fillRef>
          <a:effectRef idx="1">
            <a:schemeClr val="dk1"/>
          </a:effectRef>
          <a:fontRef idx="minor">
            <a:schemeClr val="tx1"/>
          </a:fontRef>
        </p:style>
      </p:cxnSp>
      <p:cxnSp>
        <p:nvCxnSpPr>
          <p:cNvPr id="79" name="直接连接符 78"/>
          <p:cNvCxnSpPr/>
          <p:nvPr/>
        </p:nvCxnSpPr>
        <p:spPr>
          <a:xfrm>
            <a:off x="7307251" y="4365264"/>
            <a:ext cx="0" cy="405517"/>
          </a:xfrm>
          <a:prstGeom prst="line">
            <a:avLst/>
          </a:prstGeom>
        </p:spPr>
        <p:style>
          <a:lnRef idx="2">
            <a:schemeClr val="dk1"/>
          </a:lnRef>
          <a:fillRef idx="0">
            <a:schemeClr val="dk1"/>
          </a:fillRef>
          <a:effectRef idx="1">
            <a:schemeClr val="dk1"/>
          </a:effectRef>
          <a:fontRef idx="minor">
            <a:schemeClr val="tx1"/>
          </a:fontRef>
        </p:style>
      </p:cxnSp>
      <p:cxnSp>
        <p:nvCxnSpPr>
          <p:cNvPr id="81" name="直接连接符 80"/>
          <p:cNvCxnSpPr/>
          <p:nvPr/>
        </p:nvCxnSpPr>
        <p:spPr>
          <a:xfrm flipV="1">
            <a:off x="7307251" y="4766806"/>
            <a:ext cx="954152" cy="3975"/>
          </a:xfrm>
          <a:prstGeom prst="line">
            <a:avLst/>
          </a:prstGeom>
        </p:spPr>
        <p:style>
          <a:lnRef idx="2">
            <a:schemeClr val="dk1"/>
          </a:lnRef>
          <a:fillRef idx="0">
            <a:schemeClr val="dk1"/>
          </a:fillRef>
          <a:effectRef idx="1">
            <a:schemeClr val="dk1"/>
          </a:effectRef>
          <a:fontRef idx="minor">
            <a:schemeClr val="tx1"/>
          </a:fontRef>
        </p:style>
      </p:cxnSp>
      <p:cxnSp>
        <p:nvCxnSpPr>
          <p:cNvPr id="83" name="直接连接符 82"/>
          <p:cNvCxnSpPr/>
          <p:nvPr/>
        </p:nvCxnSpPr>
        <p:spPr>
          <a:xfrm flipV="1">
            <a:off x="8261404" y="4365264"/>
            <a:ext cx="0" cy="413469"/>
          </a:xfrm>
          <a:prstGeom prst="line">
            <a:avLst/>
          </a:prstGeom>
        </p:spPr>
        <p:style>
          <a:lnRef idx="2">
            <a:schemeClr val="dk1"/>
          </a:lnRef>
          <a:fillRef idx="0">
            <a:schemeClr val="dk1"/>
          </a:fillRef>
          <a:effectRef idx="1">
            <a:schemeClr val="dk1"/>
          </a:effectRef>
          <a:fontRef idx="minor">
            <a:schemeClr val="tx1"/>
          </a:fontRef>
        </p:style>
      </p:cxnSp>
      <p:cxnSp>
        <p:nvCxnSpPr>
          <p:cNvPr id="89" name="直接连接符 88"/>
          <p:cNvCxnSpPr/>
          <p:nvPr/>
        </p:nvCxnSpPr>
        <p:spPr>
          <a:xfrm>
            <a:off x="8261404" y="4373215"/>
            <a:ext cx="267859" cy="0"/>
          </a:xfrm>
          <a:prstGeom prst="line">
            <a:avLst/>
          </a:prstGeom>
        </p:spPr>
        <p:style>
          <a:lnRef idx="2">
            <a:schemeClr val="dk1"/>
          </a:lnRef>
          <a:fillRef idx="0">
            <a:schemeClr val="dk1"/>
          </a:fillRef>
          <a:effectRef idx="1">
            <a:schemeClr val="dk1"/>
          </a:effectRef>
          <a:fontRef idx="minor">
            <a:schemeClr val="tx1"/>
          </a:fontRef>
        </p:style>
      </p:cxnSp>
      <p:cxnSp>
        <p:nvCxnSpPr>
          <p:cNvPr id="91" name="直接连接符 90"/>
          <p:cNvCxnSpPr/>
          <p:nvPr/>
        </p:nvCxnSpPr>
        <p:spPr>
          <a:xfrm flipV="1">
            <a:off x="8529263" y="3991552"/>
            <a:ext cx="0" cy="381663"/>
          </a:xfrm>
          <a:prstGeom prst="line">
            <a:avLst/>
          </a:prstGeom>
        </p:spPr>
        <p:style>
          <a:lnRef idx="2">
            <a:schemeClr val="dk1"/>
          </a:lnRef>
          <a:fillRef idx="0">
            <a:schemeClr val="dk1"/>
          </a:fillRef>
          <a:effectRef idx="1">
            <a:schemeClr val="dk1"/>
          </a:effectRef>
          <a:fontRef idx="minor">
            <a:schemeClr val="tx1"/>
          </a:fontRef>
        </p:style>
      </p:cxnSp>
      <p:cxnSp>
        <p:nvCxnSpPr>
          <p:cNvPr id="93" name="直接连接符 92"/>
          <p:cNvCxnSpPr/>
          <p:nvPr/>
        </p:nvCxnSpPr>
        <p:spPr>
          <a:xfrm>
            <a:off x="8529263" y="3999504"/>
            <a:ext cx="559084" cy="0"/>
          </a:xfrm>
          <a:prstGeom prst="line">
            <a:avLst/>
          </a:prstGeom>
        </p:spPr>
        <p:style>
          <a:lnRef idx="2">
            <a:schemeClr val="dk1"/>
          </a:lnRef>
          <a:fillRef idx="0">
            <a:schemeClr val="dk1"/>
          </a:fillRef>
          <a:effectRef idx="1">
            <a:schemeClr val="dk1"/>
          </a:effectRef>
          <a:fontRef idx="minor">
            <a:schemeClr val="tx1"/>
          </a:fontRef>
        </p:style>
      </p:cxnSp>
      <p:sp>
        <p:nvSpPr>
          <p:cNvPr id="99" name="文本框 98"/>
          <p:cNvSpPr txBox="1"/>
          <p:nvPr/>
        </p:nvSpPr>
        <p:spPr>
          <a:xfrm>
            <a:off x="2910177" y="3816624"/>
            <a:ext cx="1097289" cy="369332"/>
          </a:xfrm>
          <a:prstGeom prst="rect">
            <a:avLst/>
          </a:prstGeom>
          <a:noFill/>
        </p:spPr>
        <p:txBody>
          <a:bodyPr wrap="square" rtlCol="0">
            <a:spAutoFit/>
          </a:bodyPr>
          <a:lstStyle/>
          <a:p>
            <a:r>
              <a:rPr lang="zh-CN" altLang="en-US" dirty="0" smtClean="0"/>
              <a:t>用户程序</a:t>
            </a:r>
            <a:endParaRPr lang="zh-CN" altLang="en-US" dirty="0"/>
          </a:p>
        </p:txBody>
      </p:sp>
      <p:sp>
        <p:nvSpPr>
          <p:cNvPr id="100" name="文本框 99"/>
          <p:cNvSpPr txBox="1"/>
          <p:nvPr/>
        </p:nvSpPr>
        <p:spPr>
          <a:xfrm>
            <a:off x="2903551" y="4167804"/>
            <a:ext cx="1097289" cy="369332"/>
          </a:xfrm>
          <a:prstGeom prst="rect">
            <a:avLst/>
          </a:prstGeom>
          <a:noFill/>
        </p:spPr>
        <p:txBody>
          <a:bodyPr wrap="square" rtlCol="0">
            <a:spAutoFit/>
          </a:bodyPr>
          <a:lstStyle/>
          <a:p>
            <a:r>
              <a:rPr lang="zh-CN" altLang="en-US" dirty="0"/>
              <a:t>监督</a:t>
            </a:r>
            <a:r>
              <a:rPr lang="zh-CN" altLang="en-US" dirty="0" smtClean="0"/>
              <a:t>程序</a:t>
            </a:r>
            <a:endParaRPr lang="zh-CN" altLang="en-US" dirty="0"/>
          </a:p>
        </p:txBody>
      </p:sp>
      <p:sp>
        <p:nvSpPr>
          <p:cNvPr id="101" name="文本框 100"/>
          <p:cNvSpPr txBox="1"/>
          <p:nvPr/>
        </p:nvSpPr>
        <p:spPr>
          <a:xfrm>
            <a:off x="2944631" y="4582597"/>
            <a:ext cx="1097289" cy="369332"/>
          </a:xfrm>
          <a:prstGeom prst="rect">
            <a:avLst/>
          </a:prstGeom>
          <a:noFill/>
        </p:spPr>
        <p:txBody>
          <a:bodyPr wrap="square" rtlCol="0">
            <a:spAutoFit/>
          </a:bodyPr>
          <a:lstStyle/>
          <a:p>
            <a:r>
              <a:rPr lang="en-US" altLang="zh-CN" dirty="0" smtClean="0"/>
              <a:t>I/O</a:t>
            </a:r>
            <a:r>
              <a:rPr lang="zh-CN" altLang="en-US" dirty="0" smtClean="0"/>
              <a:t>操作</a:t>
            </a:r>
            <a:endParaRPr lang="zh-CN" altLang="en-US" dirty="0"/>
          </a:p>
        </p:txBody>
      </p:sp>
      <p:sp>
        <p:nvSpPr>
          <p:cNvPr id="102" name="文本框 101"/>
          <p:cNvSpPr txBox="1"/>
          <p:nvPr/>
        </p:nvSpPr>
        <p:spPr>
          <a:xfrm>
            <a:off x="4281777" y="3637718"/>
            <a:ext cx="1490871" cy="369332"/>
          </a:xfrm>
          <a:prstGeom prst="rect">
            <a:avLst/>
          </a:prstGeom>
          <a:noFill/>
        </p:spPr>
        <p:txBody>
          <a:bodyPr wrap="square" rtlCol="0">
            <a:spAutoFit/>
          </a:bodyPr>
          <a:lstStyle/>
          <a:p>
            <a:pPr algn="ctr"/>
            <a:r>
              <a:rPr lang="en-US" altLang="zh-CN" dirty="0" smtClean="0"/>
              <a:t>I/O</a:t>
            </a:r>
            <a:r>
              <a:rPr lang="zh-CN" altLang="en-US" dirty="0" smtClean="0"/>
              <a:t>中断请求</a:t>
            </a:r>
            <a:endParaRPr lang="zh-CN" altLang="en-US" dirty="0"/>
          </a:p>
        </p:txBody>
      </p:sp>
      <p:sp>
        <p:nvSpPr>
          <p:cNvPr id="103" name="文本框 102"/>
          <p:cNvSpPr txBox="1"/>
          <p:nvPr/>
        </p:nvSpPr>
        <p:spPr>
          <a:xfrm>
            <a:off x="6533323" y="3654947"/>
            <a:ext cx="1490871" cy="369332"/>
          </a:xfrm>
          <a:prstGeom prst="rect">
            <a:avLst/>
          </a:prstGeom>
          <a:noFill/>
        </p:spPr>
        <p:txBody>
          <a:bodyPr wrap="square" rtlCol="0">
            <a:spAutoFit/>
          </a:bodyPr>
          <a:lstStyle/>
          <a:p>
            <a:pPr algn="ctr"/>
            <a:r>
              <a:rPr lang="en-US" altLang="zh-CN" dirty="0" smtClean="0"/>
              <a:t>I/O</a:t>
            </a:r>
            <a:r>
              <a:rPr lang="zh-CN" altLang="en-US" dirty="0" smtClean="0"/>
              <a:t>中断请求</a:t>
            </a:r>
            <a:endParaRPr lang="zh-CN" altLang="en-US" dirty="0"/>
          </a:p>
        </p:txBody>
      </p:sp>
      <p:sp>
        <p:nvSpPr>
          <p:cNvPr id="104" name="文本框 103"/>
          <p:cNvSpPr txBox="1"/>
          <p:nvPr/>
        </p:nvSpPr>
        <p:spPr>
          <a:xfrm>
            <a:off x="4378518" y="4068412"/>
            <a:ext cx="1490871" cy="338554"/>
          </a:xfrm>
          <a:prstGeom prst="rect">
            <a:avLst/>
          </a:prstGeom>
          <a:noFill/>
        </p:spPr>
        <p:txBody>
          <a:bodyPr wrap="square" rtlCol="0">
            <a:spAutoFit/>
          </a:bodyPr>
          <a:lstStyle/>
          <a:p>
            <a:pPr algn="ctr"/>
            <a:r>
              <a:rPr lang="zh-CN" altLang="en-US" sz="1600" dirty="0" smtClean="0"/>
              <a:t>启动</a:t>
            </a:r>
            <a:r>
              <a:rPr lang="en-US" altLang="zh-CN" sz="1600" dirty="0" smtClean="0"/>
              <a:t>I/O</a:t>
            </a:r>
            <a:endParaRPr lang="zh-CN" altLang="en-US" sz="1600" dirty="0"/>
          </a:p>
        </p:txBody>
      </p:sp>
      <p:sp>
        <p:nvSpPr>
          <p:cNvPr id="105" name="文本框 104"/>
          <p:cNvSpPr txBox="1"/>
          <p:nvPr/>
        </p:nvSpPr>
        <p:spPr>
          <a:xfrm>
            <a:off x="6685728" y="4061787"/>
            <a:ext cx="1490871" cy="338554"/>
          </a:xfrm>
          <a:prstGeom prst="rect">
            <a:avLst/>
          </a:prstGeom>
          <a:noFill/>
        </p:spPr>
        <p:txBody>
          <a:bodyPr wrap="square" rtlCol="0">
            <a:spAutoFit/>
          </a:bodyPr>
          <a:lstStyle/>
          <a:p>
            <a:pPr algn="ctr"/>
            <a:r>
              <a:rPr lang="zh-CN" altLang="en-US" sz="1600" dirty="0" smtClean="0"/>
              <a:t>启动</a:t>
            </a:r>
            <a:r>
              <a:rPr lang="en-US" altLang="zh-CN" sz="1600" dirty="0" smtClean="0"/>
              <a:t>I/O</a:t>
            </a:r>
            <a:endParaRPr lang="zh-CN" altLang="en-US" sz="1600" dirty="0"/>
          </a:p>
        </p:txBody>
      </p:sp>
      <p:sp>
        <p:nvSpPr>
          <p:cNvPr id="106" name="文本框 105"/>
          <p:cNvSpPr txBox="1"/>
          <p:nvPr/>
        </p:nvSpPr>
        <p:spPr>
          <a:xfrm>
            <a:off x="5160403" y="4063112"/>
            <a:ext cx="1490871" cy="338554"/>
          </a:xfrm>
          <a:prstGeom prst="rect">
            <a:avLst/>
          </a:prstGeom>
          <a:noFill/>
        </p:spPr>
        <p:txBody>
          <a:bodyPr wrap="square" rtlCol="0">
            <a:spAutoFit/>
          </a:bodyPr>
          <a:lstStyle/>
          <a:p>
            <a:pPr algn="ctr"/>
            <a:r>
              <a:rPr lang="en-US" altLang="zh-CN" sz="1600" dirty="0" smtClean="0"/>
              <a:t>I/O</a:t>
            </a:r>
            <a:r>
              <a:rPr lang="zh-CN" altLang="en-US" sz="1600" dirty="0" smtClean="0"/>
              <a:t>完成</a:t>
            </a:r>
            <a:endParaRPr lang="zh-CN" altLang="en-US" sz="1600" dirty="0"/>
          </a:p>
        </p:txBody>
      </p:sp>
      <p:sp>
        <p:nvSpPr>
          <p:cNvPr id="107" name="文本框 106"/>
          <p:cNvSpPr txBox="1"/>
          <p:nvPr/>
        </p:nvSpPr>
        <p:spPr>
          <a:xfrm>
            <a:off x="7435801" y="4064438"/>
            <a:ext cx="1490871" cy="338554"/>
          </a:xfrm>
          <a:prstGeom prst="rect">
            <a:avLst/>
          </a:prstGeom>
          <a:noFill/>
        </p:spPr>
        <p:txBody>
          <a:bodyPr wrap="square" rtlCol="0">
            <a:spAutoFit/>
          </a:bodyPr>
          <a:lstStyle/>
          <a:p>
            <a:pPr algn="ctr"/>
            <a:r>
              <a:rPr lang="en-US" altLang="zh-CN" sz="1600" dirty="0" smtClean="0"/>
              <a:t>I/O</a:t>
            </a:r>
            <a:r>
              <a:rPr lang="zh-CN" altLang="en-US" sz="1600" dirty="0" smtClean="0"/>
              <a:t>完成</a:t>
            </a:r>
            <a:endParaRPr lang="zh-CN" altLang="en-US" sz="1600" dirty="0"/>
          </a:p>
        </p:txBody>
      </p:sp>
      <p:sp>
        <p:nvSpPr>
          <p:cNvPr id="108" name="文本框 107"/>
          <p:cNvSpPr txBox="1"/>
          <p:nvPr/>
        </p:nvSpPr>
        <p:spPr>
          <a:xfrm>
            <a:off x="5799815" y="4350688"/>
            <a:ext cx="1288777" cy="338554"/>
          </a:xfrm>
          <a:prstGeom prst="rect">
            <a:avLst/>
          </a:prstGeom>
          <a:noFill/>
        </p:spPr>
        <p:txBody>
          <a:bodyPr wrap="square" rtlCol="0">
            <a:spAutoFit/>
          </a:bodyPr>
          <a:lstStyle/>
          <a:p>
            <a:pPr algn="ctr"/>
            <a:r>
              <a:rPr lang="zh-CN" altLang="en-US" sz="1600" dirty="0" smtClean="0"/>
              <a:t>结束中断</a:t>
            </a:r>
            <a:endParaRPr lang="zh-CN" altLang="en-US" sz="1600" dirty="0"/>
          </a:p>
        </p:txBody>
      </p:sp>
      <p:sp>
        <p:nvSpPr>
          <p:cNvPr id="109" name="文本框 108"/>
          <p:cNvSpPr txBox="1"/>
          <p:nvPr/>
        </p:nvSpPr>
        <p:spPr>
          <a:xfrm>
            <a:off x="8067263" y="4359968"/>
            <a:ext cx="1288777" cy="338554"/>
          </a:xfrm>
          <a:prstGeom prst="rect">
            <a:avLst/>
          </a:prstGeom>
          <a:noFill/>
        </p:spPr>
        <p:txBody>
          <a:bodyPr wrap="square" rtlCol="0">
            <a:spAutoFit/>
          </a:bodyPr>
          <a:lstStyle/>
          <a:p>
            <a:pPr algn="ctr"/>
            <a:r>
              <a:rPr lang="zh-CN" altLang="en-US" sz="1600" dirty="0" smtClean="0"/>
              <a:t>结束中断</a:t>
            </a:r>
            <a:endParaRPr lang="zh-CN" altLang="en-US" sz="1600" dirty="0"/>
          </a:p>
        </p:txBody>
      </p:sp>
      <p:cxnSp>
        <p:nvCxnSpPr>
          <p:cNvPr id="111" name="直接箭头连接符 110"/>
          <p:cNvCxnSpPr/>
          <p:nvPr/>
        </p:nvCxnSpPr>
        <p:spPr>
          <a:xfrm flipV="1">
            <a:off x="1836752" y="5001372"/>
            <a:ext cx="8491993" cy="874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3" name="文本框 112"/>
          <p:cNvSpPr txBox="1"/>
          <p:nvPr/>
        </p:nvSpPr>
        <p:spPr>
          <a:xfrm>
            <a:off x="278296" y="5216056"/>
            <a:ext cx="12064779" cy="923330"/>
          </a:xfrm>
          <a:prstGeom prst="rect">
            <a:avLst/>
          </a:prstGeom>
          <a:noFill/>
        </p:spPr>
        <p:txBody>
          <a:bodyPr wrap="square" rtlCol="0">
            <a:spAutoFit/>
          </a:bodyPr>
          <a:lstStyle/>
          <a:p>
            <a:r>
              <a:rPr lang="zh-CN" altLang="en-US" dirty="0" smtClean="0"/>
              <a:t>（</a:t>
            </a:r>
            <a:r>
              <a:rPr lang="en-US" altLang="zh-CN" dirty="0" smtClean="0"/>
              <a:t>2</a:t>
            </a:r>
            <a:r>
              <a:rPr lang="zh-CN" altLang="en-US" dirty="0" smtClean="0"/>
              <a:t>）单道批处理系统的缺点</a:t>
            </a:r>
            <a:endParaRPr lang="en-US" altLang="zh-CN" dirty="0" smtClean="0"/>
          </a:p>
          <a:p>
            <a:pPr indent="504000"/>
            <a:r>
              <a:rPr lang="zh-CN" altLang="en-US" dirty="0" smtClean="0"/>
              <a:t>系统中的资源的得不到充分的利用。因为内存中仅有一道程序，每逢该产能更新在运行中发出</a:t>
            </a:r>
            <a:r>
              <a:rPr lang="en-US" altLang="zh-CN" dirty="0" smtClean="0"/>
              <a:t>I/O</a:t>
            </a:r>
            <a:r>
              <a:rPr lang="zh-CN" altLang="en-US" dirty="0" smtClean="0"/>
              <a:t>请求后，</a:t>
            </a:r>
            <a:r>
              <a:rPr lang="en-US" altLang="zh-CN" dirty="0" smtClean="0"/>
              <a:t>CPU</a:t>
            </a:r>
            <a:r>
              <a:rPr lang="zh-CN" altLang="en-US" dirty="0" smtClean="0"/>
              <a:t>便处于等待状态，必须在</a:t>
            </a:r>
            <a:r>
              <a:rPr lang="en-US" altLang="zh-CN" dirty="0" smtClean="0"/>
              <a:t>I/O</a:t>
            </a:r>
            <a:r>
              <a:rPr lang="zh-CN" altLang="en-US" dirty="0" smtClean="0"/>
              <a:t>完成后才继续运行。又因为</a:t>
            </a:r>
            <a:r>
              <a:rPr lang="en-US" altLang="zh-CN" dirty="0" smtClean="0"/>
              <a:t>I/O</a:t>
            </a:r>
            <a:r>
              <a:rPr lang="zh-CN" altLang="en-US" dirty="0" smtClean="0"/>
              <a:t>设备的低速性，更使</a:t>
            </a:r>
            <a:r>
              <a:rPr lang="en-US" altLang="zh-CN" dirty="0" smtClean="0"/>
              <a:t>CPU</a:t>
            </a:r>
            <a:r>
              <a:rPr lang="zh-CN" altLang="en-US" dirty="0" smtClean="0"/>
              <a:t>的利用率显著降低。</a:t>
            </a:r>
            <a:endParaRPr lang="zh-CN" altLang="en-US" dirty="0"/>
          </a:p>
        </p:txBody>
      </p:sp>
      <p:cxnSp>
        <p:nvCxnSpPr>
          <p:cNvPr id="115" name="直接连接符 114"/>
          <p:cNvCxnSpPr/>
          <p:nvPr/>
        </p:nvCxnSpPr>
        <p:spPr>
          <a:xfrm>
            <a:off x="4738978" y="4383821"/>
            <a:ext cx="7951" cy="65730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5995287" y="4766806"/>
            <a:ext cx="9273" cy="27564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4994750" y="4776081"/>
            <a:ext cx="9273" cy="27564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300627" y="4768132"/>
            <a:ext cx="9273" cy="27564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8264061" y="4737652"/>
            <a:ext cx="9273" cy="27564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6266953" y="4377195"/>
            <a:ext cx="7951" cy="65730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7055461" y="4362617"/>
            <a:ext cx="7951" cy="65730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8527777" y="4379844"/>
            <a:ext cx="7951" cy="65730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 name="文本框 130"/>
              <p:cNvSpPr txBox="1"/>
              <p:nvPr/>
            </p:nvSpPr>
            <p:spPr>
              <a:xfrm>
                <a:off x="4556097" y="5088836"/>
                <a:ext cx="34190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31" name="文本框 130"/>
              <p:cNvSpPr txBox="1">
                <a:spLocks noRot="1" noChangeAspect="1" noMove="1" noResize="1" noEditPoints="1" noAdjustHandles="1" noChangeArrowheads="1" noChangeShapeType="1" noTextEdit="1"/>
              </p:cNvSpPr>
              <p:nvPr/>
            </p:nvSpPr>
            <p:spPr>
              <a:xfrm>
                <a:off x="4556097" y="5088836"/>
                <a:ext cx="341906" cy="370294"/>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文本框 131"/>
              <p:cNvSpPr txBox="1"/>
              <p:nvPr/>
            </p:nvSpPr>
            <p:spPr>
              <a:xfrm>
                <a:off x="4843669" y="5090160"/>
                <a:ext cx="34190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32" name="文本框 131"/>
              <p:cNvSpPr txBox="1">
                <a:spLocks noRot="1" noChangeAspect="1" noMove="1" noResize="1" noEditPoints="1" noAdjustHandles="1" noChangeArrowheads="1" noChangeShapeType="1" noTextEdit="1"/>
              </p:cNvSpPr>
              <p:nvPr/>
            </p:nvSpPr>
            <p:spPr>
              <a:xfrm>
                <a:off x="4843669" y="5090160"/>
                <a:ext cx="341906" cy="37029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 name="文本框 132"/>
              <p:cNvSpPr txBox="1"/>
              <p:nvPr/>
            </p:nvSpPr>
            <p:spPr>
              <a:xfrm>
                <a:off x="5799151" y="5075585"/>
                <a:ext cx="34190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33" name="文本框 132"/>
              <p:cNvSpPr txBox="1">
                <a:spLocks noRot="1" noChangeAspect="1" noMove="1" noResize="1" noEditPoints="1" noAdjustHandles="1" noChangeArrowheads="1" noChangeShapeType="1" noTextEdit="1"/>
              </p:cNvSpPr>
              <p:nvPr/>
            </p:nvSpPr>
            <p:spPr>
              <a:xfrm>
                <a:off x="5799151" y="5075585"/>
                <a:ext cx="341906" cy="370294"/>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4" name="文本框 133"/>
              <p:cNvSpPr txBox="1"/>
              <p:nvPr/>
            </p:nvSpPr>
            <p:spPr>
              <a:xfrm>
                <a:off x="6134431" y="5084859"/>
                <a:ext cx="34190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134" name="文本框 133"/>
              <p:cNvSpPr txBox="1">
                <a:spLocks noRot="1" noChangeAspect="1" noMove="1" noResize="1" noEditPoints="1" noAdjustHandles="1" noChangeArrowheads="1" noChangeShapeType="1" noTextEdit="1"/>
              </p:cNvSpPr>
              <p:nvPr/>
            </p:nvSpPr>
            <p:spPr>
              <a:xfrm>
                <a:off x="6134431" y="5084859"/>
                <a:ext cx="341906" cy="370294"/>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5" name="文本框 134"/>
              <p:cNvSpPr txBox="1"/>
              <p:nvPr/>
            </p:nvSpPr>
            <p:spPr>
              <a:xfrm>
                <a:off x="6907034" y="5046426"/>
                <a:ext cx="34190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m:t>
                          </m:r>
                        </m:sub>
                      </m:sSub>
                    </m:oMath>
                  </m:oMathPara>
                </a14:m>
                <a:endParaRPr lang="zh-CN" altLang="en-US" dirty="0"/>
              </a:p>
            </p:txBody>
          </p:sp>
        </mc:Choice>
        <mc:Fallback xmlns="">
          <p:sp>
            <p:nvSpPr>
              <p:cNvPr id="135" name="文本框 134"/>
              <p:cNvSpPr txBox="1">
                <a:spLocks noRot="1" noChangeAspect="1" noMove="1" noResize="1" noEditPoints="1" noAdjustHandles="1" noChangeArrowheads="1" noChangeShapeType="1" noTextEdit="1"/>
              </p:cNvSpPr>
              <p:nvPr/>
            </p:nvSpPr>
            <p:spPr>
              <a:xfrm>
                <a:off x="6907034" y="5046426"/>
                <a:ext cx="341906" cy="370294"/>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6" name="文本框 135"/>
              <p:cNvSpPr txBox="1"/>
              <p:nvPr/>
            </p:nvSpPr>
            <p:spPr>
              <a:xfrm>
                <a:off x="7210509" y="5047751"/>
                <a:ext cx="34190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6</m:t>
                          </m:r>
                        </m:sub>
                      </m:sSub>
                    </m:oMath>
                  </m:oMathPara>
                </a14:m>
                <a:endParaRPr lang="zh-CN" altLang="en-US" dirty="0"/>
              </a:p>
            </p:txBody>
          </p:sp>
        </mc:Choice>
        <mc:Fallback xmlns="">
          <p:sp>
            <p:nvSpPr>
              <p:cNvPr id="136" name="文本框 135"/>
              <p:cNvSpPr txBox="1">
                <a:spLocks noRot="1" noChangeAspect="1" noMove="1" noResize="1" noEditPoints="1" noAdjustHandles="1" noChangeArrowheads="1" noChangeShapeType="1" noTextEdit="1"/>
              </p:cNvSpPr>
              <p:nvPr/>
            </p:nvSpPr>
            <p:spPr>
              <a:xfrm>
                <a:off x="7210509" y="5047751"/>
                <a:ext cx="341906" cy="370294"/>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7" name="文本框 136"/>
              <p:cNvSpPr txBox="1"/>
              <p:nvPr/>
            </p:nvSpPr>
            <p:spPr>
              <a:xfrm>
                <a:off x="8077201" y="5055704"/>
                <a:ext cx="34190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7</m:t>
                          </m:r>
                        </m:sub>
                      </m:sSub>
                    </m:oMath>
                  </m:oMathPara>
                </a14:m>
                <a:endParaRPr lang="zh-CN" altLang="en-US" dirty="0"/>
              </a:p>
            </p:txBody>
          </p:sp>
        </mc:Choice>
        <mc:Fallback xmlns="">
          <p:sp>
            <p:nvSpPr>
              <p:cNvPr id="137" name="文本框 136"/>
              <p:cNvSpPr txBox="1">
                <a:spLocks noRot="1" noChangeAspect="1" noMove="1" noResize="1" noEditPoints="1" noAdjustHandles="1" noChangeArrowheads="1" noChangeShapeType="1" noTextEdit="1"/>
              </p:cNvSpPr>
              <p:nvPr/>
            </p:nvSpPr>
            <p:spPr>
              <a:xfrm>
                <a:off x="8077201" y="5055704"/>
                <a:ext cx="341906" cy="370294"/>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8" name="文本框 137"/>
              <p:cNvSpPr txBox="1"/>
              <p:nvPr/>
            </p:nvSpPr>
            <p:spPr>
              <a:xfrm>
                <a:off x="8355496" y="5071605"/>
                <a:ext cx="34190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8</m:t>
                          </m:r>
                        </m:sub>
                      </m:sSub>
                    </m:oMath>
                  </m:oMathPara>
                </a14:m>
                <a:endParaRPr lang="zh-CN" altLang="en-US" dirty="0"/>
              </a:p>
            </p:txBody>
          </p:sp>
        </mc:Choice>
        <mc:Fallback xmlns="">
          <p:sp>
            <p:nvSpPr>
              <p:cNvPr id="138" name="文本框 137"/>
              <p:cNvSpPr txBox="1">
                <a:spLocks noRot="1" noChangeAspect="1" noMove="1" noResize="1" noEditPoints="1" noAdjustHandles="1" noChangeArrowheads="1" noChangeShapeType="1" noTextEdit="1"/>
              </p:cNvSpPr>
              <p:nvPr/>
            </p:nvSpPr>
            <p:spPr>
              <a:xfrm>
                <a:off x="8355496" y="5071605"/>
                <a:ext cx="341906" cy="370294"/>
              </a:xfrm>
              <a:prstGeom prst="rect">
                <a:avLst/>
              </a:prstGeom>
              <a:blipFill rotWithShape="0">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1751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8741" y="1097280"/>
            <a:ext cx="10527527" cy="1754326"/>
          </a:xfrm>
          <a:prstGeom prst="rect">
            <a:avLst/>
          </a:prstGeom>
          <a:noFill/>
        </p:spPr>
        <p:txBody>
          <a:bodyPr wrap="square" rtlCol="0">
            <a:spAutoFit/>
          </a:bodyPr>
          <a:lstStyle/>
          <a:p>
            <a:r>
              <a:rPr lang="en-US" altLang="zh-CN" dirty="0" smtClean="0">
                <a:solidFill>
                  <a:srgbClr val="9900FF"/>
                </a:solidFill>
              </a:rPr>
              <a:t>3</a:t>
            </a:r>
            <a:r>
              <a:rPr lang="zh-CN" altLang="en-US" dirty="0" smtClean="0">
                <a:solidFill>
                  <a:srgbClr val="9900FF"/>
                </a:solidFill>
              </a:rPr>
              <a:t>、多道批处理系统（</a:t>
            </a:r>
            <a:r>
              <a:rPr lang="en-US" altLang="zh-CN" dirty="0" smtClean="0">
                <a:solidFill>
                  <a:srgbClr val="9900FF"/>
                </a:solidFill>
              </a:rPr>
              <a:t>20</a:t>
            </a:r>
            <a:r>
              <a:rPr lang="zh-CN" altLang="en-US" dirty="0" smtClean="0">
                <a:solidFill>
                  <a:srgbClr val="9900FF"/>
                </a:solidFill>
              </a:rPr>
              <a:t>世纪</a:t>
            </a:r>
            <a:r>
              <a:rPr lang="en-US" altLang="zh-CN" dirty="0" smtClean="0">
                <a:solidFill>
                  <a:srgbClr val="9900FF"/>
                </a:solidFill>
              </a:rPr>
              <a:t>60</a:t>
            </a:r>
            <a:r>
              <a:rPr lang="zh-CN" altLang="en-US" dirty="0" smtClean="0">
                <a:solidFill>
                  <a:srgbClr val="9900FF"/>
                </a:solidFill>
              </a:rPr>
              <a:t>年代中期引入多道批处理系统）</a:t>
            </a:r>
            <a:endParaRPr lang="en-US" altLang="zh-CN" dirty="0" smtClean="0">
              <a:solidFill>
                <a:srgbClr val="9900FF"/>
              </a:solidFill>
            </a:endParaRPr>
          </a:p>
          <a:p>
            <a:r>
              <a:rPr lang="zh-CN" altLang="en-US" dirty="0" smtClean="0"/>
              <a:t>（</a:t>
            </a:r>
            <a:r>
              <a:rPr lang="en-US" altLang="zh-CN" dirty="0" smtClean="0"/>
              <a:t>1</a:t>
            </a:r>
            <a:r>
              <a:rPr lang="zh-CN" altLang="en-US" dirty="0" smtClean="0"/>
              <a:t>）多道批处理系统的基本概念</a:t>
            </a:r>
            <a:endParaRPr lang="en-US" altLang="zh-CN" dirty="0" smtClean="0"/>
          </a:p>
          <a:p>
            <a:pPr indent="504000"/>
            <a:r>
              <a:rPr lang="zh-CN" altLang="en-US" dirty="0" smtClean="0"/>
              <a:t>多道批处理系统的基本思想是在内存中同时存放多道程序，在管理程序的控制下交替执行。这些作业共享</a:t>
            </a:r>
            <a:r>
              <a:rPr lang="en-US" altLang="zh-CN" dirty="0" smtClean="0"/>
              <a:t>CPU</a:t>
            </a:r>
            <a:r>
              <a:rPr lang="zh-CN" altLang="en-US" dirty="0" smtClean="0"/>
              <a:t>和系统中的其它资源。</a:t>
            </a:r>
            <a:endParaRPr lang="en-US" altLang="zh-CN" dirty="0" smtClean="0"/>
          </a:p>
          <a:p>
            <a:pPr indent="504000"/>
            <a:r>
              <a:rPr lang="zh-CN" altLang="en-US" dirty="0" smtClean="0"/>
              <a:t>在该系统中，用户所提交的作业先存放在外存上，并排成一个队列，称为“后备队列”。然后由作业调度程序按</a:t>
            </a:r>
            <a:r>
              <a:rPr lang="zh-CN" altLang="en-US" dirty="0" smtClean="0">
                <a:solidFill>
                  <a:srgbClr val="9900FF"/>
                </a:solidFill>
              </a:rPr>
              <a:t>一定的算法</a:t>
            </a:r>
            <a:r>
              <a:rPr lang="zh-CN" altLang="en-US" dirty="0" smtClean="0"/>
              <a:t>从后备队列中选择若干个作业调入内存，使它们共享</a:t>
            </a:r>
            <a:r>
              <a:rPr lang="en-US" altLang="zh-CN" dirty="0" smtClean="0"/>
              <a:t>CPU</a:t>
            </a:r>
            <a:r>
              <a:rPr lang="zh-CN" altLang="en-US" dirty="0" smtClean="0"/>
              <a:t>和系统中的各种资源。</a:t>
            </a:r>
            <a:endParaRPr lang="zh-CN" altLang="en-US" dirty="0"/>
          </a:p>
        </p:txBody>
      </p:sp>
      <p:cxnSp>
        <p:nvCxnSpPr>
          <p:cNvPr id="4" name="直接连接符 3"/>
          <p:cNvCxnSpPr/>
          <p:nvPr/>
        </p:nvCxnSpPr>
        <p:spPr>
          <a:xfrm>
            <a:off x="3220275" y="3355452"/>
            <a:ext cx="79513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 name="直接连接符 5"/>
          <p:cNvCxnSpPr/>
          <p:nvPr/>
        </p:nvCxnSpPr>
        <p:spPr>
          <a:xfrm flipV="1">
            <a:off x="4636939" y="3680134"/>
            <a:ext cx="1517374" cy="1325"/>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直接连接符 11"/>
          <p:cNvCxnSpPr/>
          <p:nvPr/>
        </p:nvCxnSpPr>
        <p:spPr>
          <a:xfrm flipV="1">
            <a:off x="7618675" y="3354127"/>
            <a:ext cx="857416" cy="2649"/>
          </a:xfrm>
          <a:prstGeom prst="line">
            <a:avLst/>
          </a:prstGeom>
        </p:spPr>
        <p:style>
          <a:lnRef idx="2">
            <a:schemeClr val="accent5"/>
          </a:lnRef>
          <a:fillRef idx="0">
            <a:schemeClr val="accent5"/>
          </a:fillRef>
          <a:effectRef idx="1">
            <a:schemeClr val="accent5"/>
          </a:effectRef>
          <a:fontRef idx="minor">
            <a:schemeClr val="tx1"/>
          </a:fontRef>
        </p:style>
      </p:cxnSp>
      <p:cxnSp>
        <p:nvCxnSpPr>
          <p:cNvPr id="14" name="直接连接符 13"/>
          <p:cNvCxnSpPr/>
          <p:nvPr/>
        </p:nvCxnSpPr>
        <p:spPr>
          <a:xfrm flipV="1">
            <a:off x="4015410" y="4093599"/>
            <a:ext cx="621529" cy="1326"/>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直接连接符 14"/>
          <p:cNvCxnSpPr/>
          <p:nvPr/>
        </p:nvCxnSpPr>
        <p:spPr>
          <a:xfrm>
            <a:off x="6163582" y="4094925"/>
            <a:ext cx="46249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直接连接符 15"/>
          <p:cNvCxnSpPr/>
          <p:nvPr/>
        </p:nvCxnSpPr>
        <p:spPr>
          <a:xfrm>
            <a:off x="4317562" y="4859577"/>
            <a:ext cx="2838612"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18" name="直接连接符 17"/>
          <p:cNvCxnSpPr/>
          <p:nvPr/>
        </p:nvCxnSpPr>
        <p:spPr>
          <a:xfrm>
            <a:off x="7158824" y="4096251"/>
            <a:ext cx="46249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直接连接符 19"/>
          <p:cNvCxnSpPr/>
          <p:nvPr/>
        </p:nvCxnSpPr>
        <p:spPr>
          <a:xfrm>
            <a:off x="8480063" y="4097578"/>
            <a:ext cx="46249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直接连接符 24"/>
          <p:cNvCxnSpPr/>
          <p:nvPr/>
        </p:nvCxnSpPr>
        <p:spPr>
          <a:xfrm>
            <a:off x="8945212" y="3680134"/>
            <a:ext cx="715620" cy="0"/>
          </a:xfrm>
          <a:prstGeom prst="line">
            <a:avLst/>
          </a:prstGeom>
        </p:spPr>
        <p:style>
          <a:lnRef idx="3">
            <a:schemeClr val="accent5"/>
          </a:lnRef>
          <a:fillRef idx="0">
            <a:schemeClr val="accent5"/>
          </a:fillRef>
          <a:effectRef idx="2">
            <a:schemeClr val="accent5"/>
          </a:effectRef>
          <a:fontRef idx="minor">
            <a:schemeClr val="tx1"/>
          </a:fontRef>
        </p:style>
      </p:cxnSp>
      <p:sp>
        <p:nvSpPr>
          <p:cNvPr id="27" name="文本框 26"/>
          <p:cNvSpPr txBox="1"/>
          <p:nvPr/>
        </p:nvSpPr>
        <p:spPr>
          <a:xfrm>
            <a:off x="1661823" y="3132814"/>
            <a:ext cx="1558452" cy="369332"/>
          </a:xfrm>
          <a:prstGeom prst="rect">
            <a:avLst/>
          </a:prstGeom>
          <a:noFill/>
        </p:spPr>
        <p:txBody>
          <a:bodyPr wrap="square" rtlCol="0">
            <a:spAutoFit/>
          </a:bodyPr>
          <a:lstStyle/>
          <a:p>
            <a:pPr algn="ctr"/>
            <a:r>
              <a:rPr lang="zh-CN" altLang="en-US" dirty="0" smtClean="0"/>
              <a:t>用户程序</a:t>
            </a:r>
            <a:r>
              <a:rPr lang="en-US" altLang="zh-CN" dirty="0" smtClean="0"/>
              <a:t>A</a:t>
            </a:r>
            <a:endParaRPr lang="zh-CN" altLang="en-US" dirty="0"/>
          </a:p>
        </p:txBody>
      </p:sp>
      <p:sp>
        <p:nvSpPr>
          <p:cNvPr id="28" name="文本框 27"/>
          <p:cNvSpPr txBox="1"/>
          <p:nvPr/>
        </p:nvSpPr>
        <p:spPr>
          <a:xfrm>
            <a:off x="1639292" y="3523751"/>
            <a:ext cx="1558452" cy="369332"/>
          </a:xfrm>
          <a:prstGeom prst="rect">
            <a:avLst/>
          </a:prstGeom>
          <a:noFill/>
        </p:spPr>
        <p:txBody>
          <a:bodyPr wrap="square" rtlCol="0">
            <a:spAutoFit/>
          </a:bodyPr>
          <a:lstStyle/>
          <a:p>
            <a:pPr algn="ctr"/>
            <a:r>
              <a:rPr lang="zh-CN" altLang="en-US" dirty="0" smtClean="0"/>
              <a:t>用户程序</a:t>
            </a:r>
            <a:r>
              <a:rPr lang="en-US" altLang="zh-CN" dirty="0"/>
              <a:t>B</a:t>
            </a:r>
            <a:endParaRPr lang="zh-CN" altLang="en-US" dirty="0"/>
          </a:p>
        </p:txBody>
      </p:sp>
      <p:sp>
        <p:nvSpPr>
          <p:cNvPr id="29" name="文本框 28"/>
          <p:cNvSpPr txBox="1"/>
          <p:nvPr/>
        </p:nvSpPr>
        <p:spPr>
          <a:xfrm>
            <a:off x="1608812" y="3906738"/>
            <a:ext cx="1558452" cy="369332"/>
          </a:xfrm>
          <a:prstGeom prst="rect">
            <a:avLst/>
          </a:prstGeom>
          <a:noFill/>
        </p:spPr>
        <p:txBody>
          <a:bodyPr wrap="square" rtlCol="0">
            <a:spAutoFit/>
          </a:bodyPr>
          <a:lstStyle/>
          <a:p>
            <a:pPr algn="ctr"/>
            <a:r>
              <a:rPr lang="zh-CN" altLang="en-US" dirty="0"/>
              <a:t>监督</a:t>
            </a:r>
            <a:r>
              <a:rPr lang="zh-CN" altLang="en-US" dirty="0" smtClean="0"/>
              <a:t>程序</a:t>
            </a:r>
            <a:endParaRPr lang="zh-CN" altLang="en-US" dirty="0"/>
          </a:p>
        </p:txBody>
      </p:sp>
      <p:sp>
        <p:nvSpPr>
          <p:cNvPr id="30" name="文本框 29"/>
          <p:cNvSpPr txBox="1"/>
          <p:nvPr/>
        </p:nvSpPr>
        <p:spPr>
          <a:xfrm>
            <a:off x="3212328" y="3101003"/>
            <a:ext cx="1598213" cy="276999"/>
          </a:xfrm>
          <a:prstGeom prst="rect">
            <a:avLst/>
          </a:prstGeom>
          <a:noFill/>
        </p:spPr>
        <p:txBody>
          <a:bodyPr wrap="square" rtlCol="0">
            <a:spAutoFit/>
          </a:bodyPr>
          <a:lstStyle/>
          <a:p>
            <a:pPr algn="ctr"/>
            <a:r>
              <a:rPr lang="zh-CN" altLang="en-US" sz="1200" b="1" dirty="0" smtClean="0"/>
              <a:t>请求磁盘输入</a:t>
            </a:r>
            <a:endParaRPr lang="zh-CN" altLang="en-US" sz="1200" b="1" dirty="0"/>
          </a:p>
        </p:txBody>
      </p:sp>
      <p:sp>
        <p:nvSpPr>
          <p:cNvPr id="32" name="文本框 31"/>
          <p:cNvSpPr txBox="1"/>
          <p:nvPr/>
        </p:nvSpPr>
        <p:spPr>
          <a:xfrm>
            <a:off x="3110275" y="3857706"/>
            <a:ext cx="1184745" cy="276999"/>
          </a:xfrm>
          <a:prstGeom prst="rect">
            <a:avLst/>
          </a:prstGeom>
          <a:noFill/>
        </p:spPr>
        <p:txBody>
          <a:bodyPr wrap="square" rtlCol="0">
            <a:spAutoFit/>
          </a:bodyPr>
          <a:lstStyle/>
          <a:p>
            <a:pPr algn="ctr"/>
            <a:r>
              <a:rPr lang="zh-CN" altLang="en-US" sz="1200" b="1" dirty="0" smtClean="0"/>
              <a:t>启动磁盘</a:t>
            </a:r>
            <a:endParaRPr lang="zh-CN" altLang="en-US" sz="1200" b="1" dirty="0"/>
          </a:p>
        </p:txBody>
      </p:sp>
      <p:cxnSp>
        <p:nvCxnSpPr>
          <p:cNvPr id="34" name="直接连接符 33"/>
          <p:cNvCxnSpPr/>
          <p:nvPr/>
        </p:nvCxnSpPr>
        <p:spPr>
          <a:xfrm>
            <a:off x="4015405" y="3354127"/>
            <a:ext cx="0" cy="7394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636939" y="3680134"/>
            <a:ext cx="0" cy="41346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163582" y="3680134"/>
            <a:ext cx="1" cy="41346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264539" y="3866979"/>
            <a:ext cx="1184745" cy="276999"/>
          </a:xfrm>
          <a:prstGeom prst="rect">
            <a:avLst/>
          </a:prstGeom>
          <a:noFill/>
        </p:spPr>
        <p:txBody>
          <a:bodyPr wrap="square" rtlCol="0">
            <a:spAutoFit/>
          </a:bodyPr>
          <a:lstStyle/>
          <a:p>
            <a:pPr algn="ctr"/>
            <a:r>
              <a:rPr lang="zh-CN" altLang="en-US" sz="1200" b="1" dirty="0" smtClean="0"/>
              <a:t>调度</a:t>
            </a:r>
            <a:r>
              <a:rPr lang="en-US" altLang="zh-CN" sz="1200" b="1" dirty="0" smtClean="0"/>
              <a:t>B</a:t>
            </a:r>
            <a:endParaRPr lang="zh-CN" altLang="en-US" sz="1200" b="1" dirty="0"/>
          </a:p>
        </p:txBody>
      </p:sp>
      <p:sp>
        <p:nvSpPr>
          <p:cNvPr id="42" name="文本框 41"/>
          <p:cNvSpPr txBox="1"/>
          <p:nvPr/>
        </p:nvSpPr>
        <p:spPr>
          <a:xfrm>
            <a:off x="5352552" y="3420381"/>
            <a:ext cx="1598213" cy="276999"/>
          </a:xfrm>
          <a:prstGeom prst="rect">
            <a:avLst/>
          </a:prstGeom>
          <a:noFill/>
        </p:spPr>
        <p:txBody>
          <a:bodyPr wrap="square" rtlCol="0">
            <a:spAutoFit/>
          </a:bodyPr>
          <a:lstStyle/>
          <a:p>
            <a:pPr algn="ctr"/>
            <a:r>
              <a:rPr lang="zh-CN" altLang="en-US" sz="1200" b="1" dirty="0" smtClean="0"/>
              <a:t>请求磁带输入</a:t>
            </a:r>
            <a:endParaRPr lang="zh-CN" altLang="en-US" sz="1200" b="1" dirty="0"/>
          </a:p>
        </p:txBody>
      </p:sp>
      <p:cxnSp>
        <p:nvCxnSpPr>
          <p:cNvPr id="44" name="直接连接符 43"/>
          <p:cNvCxnSpPr/>
          <p:nvPr/>
        </p:nvCxnSpPr>
        <p:spPr>
          <a:xfrm>
            <a:off x="6626081" y="4093599"/>
            <a:ext cx="0" cy="126558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7156174" y="4093601"/>
            <a:ext cx="0" cy="76597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7621323" y="3354127"/>
            <a:ext cx="0" cy="7394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8476091" y="3354127"/>
            <a:ext cx="0" cy="20050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8942562" y="3697380"/>
            <a:ext cx="0" cy="39621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4317562" y="4093600"/>
            <a:ext cx="0" cy="765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626081" y="5359179"/>
            <a:ext cx="1850010" cy="0"/>
          </a:xfrm>
          <a:prstGeom prst="line">
            <a:avLst/>
          </a:prstGeom>
        </p:spPr>
        <p:style>
          <a:lnRef idx="3">
            <a:schemeClr val="dk1"/>
          </a:lnRef>
          <a:fillRef idx="0">
            <a:schemeClr val="dk1"/>
          </a:fillRef>
          <a:effectRef idx="2">
            <a:schemeClr val="dk1"/>
          </a:effectRef>
          <a:fontRef idx="minor">
            <a:schemeClr val="tx1"/>
          </a:fontRef>
        </p:style>
      </p:cxnSp>
      <p:sp>
        <p:nvSpPr>
          <p:cNvPr id="69" name="文本框 68"/>
          <p:cNvSpPr txBox="1"/>
          <p:nvPr/>
        </p:nvSpPr>
        <p:spPr>
          <a:xfrm>
            <a:off x="5250497" y="3859032"/>
            <a:ext cx="1184745" cy="276999"/>
          </a:xfrm>
          <a:prstGeom prst="rect">
            <a:avLst/>
          </a:prstGeom>
          <a:noFill/>
        </p:spPr>
        <p:txBody>
          <a:bodyPr wrap="square" rtlCol="0">
            <a:spAutoFit/>
          </a:bodyPr>
          <a:lstStyle/>
          <a:p>
            <a:pPr algn="ctr"/>
            <a:r>
              <a:rPr lang="zh-CN" altLang="en-US" sz="1200" b="1" dirty="0" smtClean="0"/>
              <a:t>启动磁带</a:t>
            </a:r>
            <a:endParaRPr lang="zh-CN" altLang="en-US" sz="1200" b="1" dirty="0"/>
          </a:p>
        </p:txBody>
      </p:sp>
      <p:sp>
        <p:nvSpPr>
          <p:cNvPr id="70" name="文本框 69"/>
          <p:cNvSpPr txBox="1"/>
          <p:nvPr/>
        </p:nvSpPr>
        <p:spPr>
          <a:xfrm>
            <a:off x="6292124" y="4606454"/>
            <a:ext cx="1184745" cy="276999"/>
          </a:xfrm>
          <a:prstGeom prst="rect">
            <a:avLst/>
          </a:prstGeom>
          <a:noFill/>
        </p:spPr>
        <p:txBody>
          <a:bodyPr wrap="square" rtlCol="0">
            <a:spAutoFit/>
          </a:bodyPr>
          <a:lstStyle/>
          <a:p>
            <a:pPr algn="ctr"/>
            <a:r>
              <a:rPr lang="zh-CN" altLang="en-US" sz="1200" b="1" dirty="0" smtClean="0"/>
              <a:t>中断处理</a:t>
            </a:r>
            <a:endParaRPr lang="zh-CN" altLang="en-US" sz="1200" b="1" dirty="0"/>
          </a:p>
        </p:txBody>
      </p:sp>
      <p:sp>
        <p:nvSpPr>
          <p:cNvPr id="76" name="文本框 75"/>
          <p:cNvSpPr txBox="1"/>
          <p:nvPr/>
        </p:nvSpPr>
        <p:spPr>
          <a:xfrm>
            <a:off x="7263506" y="3979624"/>
            <a:ext cx="1184745" cy="276999"/>
          </a:xfrm>
          <a:prstGeom prst="rect">
            <a:avLst/>
          </a:prstGeom>
          <a:noFill/>
        </p:spPr>
        <p:txBody>
          <a:bodyPr wrap="square" rtlCol="0">
            <a:spAutoFit/>
          </a:bodyPr>
          <a:lstStyle/>
          <a:p>
            <a:pPr algn="ctr"/>
            <a:r>
              <a:rPr lang="zh-CN" altLang="en-US" sz="1200" b="1" dirty="0" smtClean="0"/>
              <a:t>调度</a:t>
            </a:r>
            <a:r>
              <a:rPr lang="en-US" altLang="zh-CN" sz="1200" b="1" dirty="0"/>
              <a:t>A</a:t>
            </a:r>
            <a:endParaRPr lang="zh-CN" altLang="en-US" sz="1200" b="1" dirty="0"/>
          </a:p>
        </p:txBody>
      </p:sp>
      <p:sp>
        <p:nvSpPr>
          <p:cNvPr id="77" name="文本框 76"/>
          <p:cNvSpPr txBox="1"/>
          <p:nvPr/>
        </p:nvSpPr>
        <p:spPr>
          <a:xfrm>
            <a:off x="8122251" y="3844453"/>
            <a:ext cx="1184745" cy="276999"/>
          </a:xfrm>
          <a:prstGeom prst="rect">
            <a:avLst/>
          </a:prstGeom>
          <a:noFill/>
        </p:spPr>
        <p:txBody>
          <a:bodyPr wrap="square" rtlCol="0">
            <a:spAutoFit/>
          </a:bodyPr>
          <a:lstStyle/>
          <a:p>
            <a:pPr algn="ctr"/>
            <a:r>
              <a:rPr lang="zh-CN" altLang="en-US" sz="1200" b="1" dirty="0" smtClean="0"/>
              <a:t>中断处理</a:t>
            </a:r>
            <a:endParaRPr lang="zh-CN" altLang="en-US" sz="1200" b="1" dirty="0"/>
          </a:p>
        </p:txBody>
      </p:sp>
      <p:sp>
        <p:nvSpPr>
          <p:cNvPr id="78" name="文本框 77"/>
          <p:cNvSpPr txBox="1"/>
          <p:nvPr/>
        </p:nvSpPr>
        <p:spPr>
          <a:xfrm>
            <a:off x="8376687" y="4098894"/>
            <a:ext cx="1184745" cy="276999"/>
          </a:xfrm>
          <a:prstGeom prst="rect">
            <a:avLst/>
          </a:prstGeom>
          <a:noFill/>
        </p:spPr>
        <p:txBody>
          <a:bodyPr wrap="square" rtlCol="0">
            <a:spAutoFit/>
          </a:bodyPr>
          <a:lstStyle/>
          <a:p>
            <a:pPr algn="ctr"/>
            <a:r>
              <a:rPr lang="zh-CN" altLang="en-US" sz="1200" b="1" dirty="0" smtClean="0"/>
              <a:t>调度</a:t>
            </a:r>
            <a:r>
              <a:rPr lang="en-US" altLang="zh-CN" sz="1200" b="1" dirty="0" smtClean="0"/>
              <a:t>B</a:t>
            </a:r>
            <a:endParaRPr lang="zh-CN" altLang="en-US" sz="1200" b="1" dirty="0"/>
          </a:p>
        </p:txBody>
      </p:sp>
      <p:sp>
        <p:nvSpPr>
          <p:cNvPr id="79" name="文本框 78"/>
          <p:cNvSpPr txBox="1"/>
          <p:nvPr/>
        </p:nvSpPr>
        <p:spPr>
          <a:xfrm>
            <a:off x="1570381" y="4695246"/>
            <a:ext cx="1558452" cy="369332"/>
          </a:xfrm>
          <a:prstGeom prst="rect">
            <a:avLst/>
          </a:prstGeom>
          <a:noFill/>
        </p:spPr>
        <p:txBody>
          <a:bodyPr wrap="square" rtlCol="0">
            <a:spAutoFit/>
          </a:bodyPr>
          <a:lstStyle/>
          <a:p>
            <a:pPr algn="ctr"/>
            <a:r>
              <a:rPr lang="zh-CN" altLang="en-US" dirty="0" smtClean="0"/>
              <a:t>磁盘操作</a:t>
            </a:r>
            <a:endParaRPr lang="zh-CN" altLang="en-US" dirty="0"/>
          </a:p>
        </p:txBody>
      </p:sp>
      <p:sp>
        <p:nvSpPr>
          <p:cNvPr id="80" name="文本框 79"/>
          <p:cNvSpPr txBox="1"/>
          <p:nvPr/>
        </p:nvSpPr>
        <p:spPr>
          <a:xfrm>
            <a:off x="1571709" y="5181601"/>
            <a:ext cx="1558452" cy="369332"/>
          </a:xfrm>
          <a:prstGeom prst="rect">
            <a:avLst/>
          </a:prstGeom>
          <a:noFill/>
        </p:spPr>
        <p:txBody>
          <a:bodyPr wrap="square" rtlCol="0">
            <a:spAutoFit/>
          </a:bodyPr>
          <a:lstStyle/>
          <a:p>
            <a:pPr algn="ctr"/>
            <a:r>
              <a:rPr lang="zh-CN" altLang="en-US" dirty="0" smtClean="0"/>
              <a:t>磁带操作</a:t>
            </a:r>
            <a:endParaRPr lang="zh-CN" altLang="en-US" dirty="0"/>
          </a:p>
        </p:txBody>
      </p:sp>
      <p:sp>
        <p:nvSpPr>
          <p:cNvPr id="82" name="文本框 81"/>
          <p:cNvSpPr txBox="1"/>
          <p:nvPr/>
        </p:nvSpPr>
        <p:spPr>
          <a:xfrm>
            <a:off x="8448250" y="5235935"/>
            <a:ext cx="1184745" cy="276999"/>
          </a:xfrm>
          <a:prstGeom prst="rect">
            <a:avLst/>
          </a:prstGeom>
          <a:noFill/>
        </p:spPr>
        <p:txBody>
          <a:bodyPr wrap="square" rtlCol="0">
            <a:spAutoFit/>
          </a:bodyPr>
          <a:lstStyle/>
          <a:p>
            <a:pPr algn="ctr"/>
            <a:r>
              <a:rPr lang="zh-CN" altLang="en-US" sz="1200" b="1" dirty="0" smtClean="0"/>
              <a:t>结束中断</a:t>
            </a:r>
            <a:endParaRPr lang="zh-CN" altLang="en-US" sz="1200" b="1" dirty="0"/>
          </a:p>
        </p:txBody>
      </p:sp>
      <p:sp>
        <p:nvSpPr>
          <p:cNvPr id="83" name="右箭头 82"/>
          <p:cNvSpPr/>
          <p:nvPr/>
        </p:nvSpPr>
        <p:spPr>
          <a:xfrm>
            <a:off x="2910177" y="4605134"/>
            <a:ext cx="1248355" cy="499602"/>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右箭头 83"/>
          <p:cNvSpPr/>
          <p:nvPr/>
        </p:nvSpPr>
        <p:spPr>
          <a:xfrm>
            <a:off x="2910177" y="5115343"/>
            <a:ext cx="3649649" cy="499602"/>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p:cNvSpPr txBox="1"/>
          <p:nvPr/>
        </p:nvSpPr>
        <p:spPr>
          <a:xfrm>
            <a:off x="2337683" y="5724938"/>
            <a:ext cx="6039004" cy="338554"/>
          </a:xfrm>
          <a:prstGeom prst="rect">
            <a:avLst/>
          </a:prstGeom>
          <a:noFill/>
        </p:spPr>
        <p:txBody>
          <a:bodyPr wrap="square" rtlCol="0">
            <a:spAutoFit/>
          </a:bodyPr>
          <a:lstStyle/>
          <a:p>
            <a:pPr algn="ctr"/>
            <a:r>
              <a:rPr lang="zh-CN" altLang="en-US" sz="1600" dirty="0" smtClean="0"/>
              <a:t>（</a:t>
            </a:r>
            <a:r>
              <a:rPr lang="en-US" altLang="zh-CN" sz="1600" dirty="0" smtClean="0"/>
              <a:t>a</a:t>
            </a:r>
            <a:r>
              <a:rPr lang="zh-CN" altLang="en-US" sz="1600" dirty="0" smtClean="0"/>
              <a:t>）多道（两道）程序运行情况</a:t>
            </a:r>
            <a:endParaRPr lang="zh-CN" altLang="en-US" sz="1600" dirty="0"/>
          </a:p>
        </p:txBody>
      </p:sp>
    </p:spTree>
    <p:extLst>
      <p:ext uri="{BB962C8B-B14F-4D97-AF65-F5344CB8AC3E}">
        <p14:creationId xmlns:p14="http://schemas.microsoft.com/office/powerpoint/2010/main" val="1964046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898" y="2340451"/>
            <a:ext cx="1152029" cy="1693552"/>
          </a:xfrm>
          <a:prstGeom prst="rect">
            <a:avLst/>
          </a:prstGeom>
        </p:spPr>
      </p:pic>
      <p:sp>
        <p:nvSpPr>
          <p:cNvPr id="5" name="云形标注 4"/>
          <p:cNvSpPr/>
          <p:nvPr/>
        </p:nvSpPr>
        <p:spPr>
          <a:xfrm>
            <a:off x="1315933" y="962107"/>
            <a:ext cx="1517386" cy="1729409"/>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4735" y="1311965"/>
            <a:ext cx="1266904" cy="1015663"/>
          </a:xfrm>
          <a:prstGeom prst="rect">
            <a:avLst/>
          </a:prstGeom>
          <a:noFill/>
        </p:spPr>
        <p:txBody>
          <a:bodyPr wrap="square" rtlCol="0">
            <a:spAutoFit/>
          </a:bodyPr>
          <a:lstStyle/>
          <a:p>
            <a:r>
              <a:rPr lang="zh-CN" altLang="en-US" sz="1200" dirty="0" smtClean="0"/>
              <a:t>请注意：作业调度算法还要在后面的章节还要详细讲述，下面简单提一下。</a:t>
            </a:r>
            <a:endParaRPr lang="zh-CN" altLang="en-US" sz="1200" dirty="0"/>
          </a:p>
        </p:txBody>
      </p:sp>
      <p:sp>
        <p:nvSpPr>
          <p:cNvPr id="7" name="文本框 6"/>
          <p:cNvSpPr txBox="1"/>
          <p:nvPr/>
        </p:nvSpPr>
        <p:spPr>
          <a:xfrm>
            <a:off x="3244132" y="1041621"/>
            <a:ext cx="8006964" cy="2400657"/>
          </a:xfrm>
          <a:prstGeom prst="rect">
            <a:avLst/>
          </a:prstGeom>
          <a:noFill/>
        </p:spPr>
        <p:txBody>
          <a:bodyPr wrap="square" rtlCol="0">
            <a:spAutoFit/>
          </a:bodyPr>
          <a:lstStyle/>
          <a:p>
            <a:pPr>
              <a:lnSpc>
                <a:spcPct val="150000"/>
              </a:lnSpc>
            </a:pPr>
            <a:r>
              <a:rPr lang="zh-CN" altLang="en-US" sz="2000" dirty="0" smtClean="0"/>
              <a:t>作业的调度算法通常有四种：</a:t>
            </a:r>
            <a:endParaRPr lang="en-US" altLang="zh-CN" sz="2000" dirty="0" smtClean="0"/>
          </a:p>
          <a:p>
            <a:pPr>
              <a:lnSpc>
                <a:spcPct val="150000"/>
              </a:lnSpc>
            </a:pPr>
            <a:r>
              <a:rPr lang="en-US" altLang="zh-CN" sz="2000" dirty="0" smtClean="0"/>
              <a:t>1</a:t>
            </a:r>
            <a:r>
              <a:rPr lang="zh-CN" altLang="en-US" sz="2000" dirty="0" smtClean="0"/>
              <a:t>、先来先服务（</a:t>
            </a:r>
            <a:r>
              <a:rPr lang="en-US" altLang="zh-CN" sz="2000" dirty="0" smtClean="0"/>
              <a:t>FCFS</a:t>
            </a:r>
            <a:r>
              <a:rPr lang="zh-CN" altLang="en-US" sz="2000" dirty="0" smtClean="0"/>
              <a:t>）调度算法。</a:t>
            </a:r>
            <a:endParaRPr lang="en-US" altLang="zh-CN" sz="2000" dirty="0" smtClean="0"/>
          </a:p>
          <a:p>
            <a:pPr>
              <a:lnSpc>
                <a:spcPct val="150000"/>
              </a:lnSpc>
            </a:pPr>
            <a:r>
              <a:rPr lang="en-US" altLang="zh-CN" sz="2000" dirty="0" smtClean="0"/>
              <a:t>2</a:t>
            </a:r>
            <a:r>
              <a:rPr lang="zh-CN" altLang="en-US" sz="2000" dirty="0" smtClean="0"/>
              <a:t>、短作业（</a:t>
            </a:r>
            <a:r>
              <a:rPr lang="en-US" altLang="zh-CN" sz="2000" dirty="0" smtClean="0"/>
              <a:t>FJF</a:t>
            </a:r>
            <a:r>
              <a:rPr lang="zh-CN" altLang="en-US" sz="2000" dirty="0" smtClean="0"/>
              <a:t>）调度算法。</a:t>
            </a:r>
            <a:endParaRPr lang="en-US" altLang="zh-CN" sz="2000" dirty="0" smtClean="0"/>
          </a:p>
          <a:p>
            <a:pPr>
              <a:lnSpc>
                <a:spcPct val="150000"/>
              </a:lnSpc>
            </a:pPr>
            <a:r>
              <a:rPr lang="en-US" altLang="zh-CN" sz="2000" dirty="0" smtClean="0"/>
              <a:t>3</a:t>
            </a:r>
            <a:r>
              <a:rPr lang="zh-CN" altLang="en-US" sz="2000" dirty="0" smtClean="0"/>
              <a:t>、优先级调度算法（</a:t>
            </a:r>
            <a:r>
              <a:rPr lang="en-US" altLang="zh-CN" sz="2000" dirty="0" smtClean="0"/>
              <a:t>PSA</a:t>
            </a:r>
            <a:r>
              <a:rPr lang="zh-CN" altLang="en-US" sz="2000" dirty="0" smtClean="0"/>
              <a:t>）。</a:t>
            </a:r>
            <a:endParaRPr lang="en-US" altLang="zh-CN" sz="2000" dirty="0" smtClean="0"/>
          </a:p>
          <a:p>
            <a:pPr>
              <a:lnSpc>
                <a:spcPct val="150000"/>
              </a:lnSpc>
            </a:pPr>
            <a:r>
              <a:rPr lang="en-US" altLang="zh-CN" sz="2000" dirty="0" smtClean="0"/>
              <a:t>4</a:t>
            </a:r>
            <a:r>
              <a:rPr lang="zh-CN" altLang="en-US" sz="2000" dirty="0" smtClean="0"/>
              <a:t>、高响应比优先级调度算法（</a:t>
            </a:r>
            <a:r>
              <a:rPr lang="en-US" altLang="zh-CN" sz="2000" dirty="0" smtClean="0"/>
              <a:t>HRRN</a:t>
            </a:r>
            <a:r>
              <a:rPr lang="zh-CN" altLang="en-US" sz="2000" dirty="0" smtClean="0"/>
              <a:t>）。</a:t>
            </a:r>
            <a:endParaRPr lang="zh-CN" altLang="en-US" sz="2000" dirty="0"/>
          </a:p>
        </p:txBody>
      </p:sp>
    </p:spTree>
    <p:extLst>
      <p:ext uri="{BB962C8B-B14F-4D97-AF65-F5344CB8AC3E}">
        <p14:creationId xmlns:p14="http://schemas.microsoft.com/office/powerpoint/2010/main" val="2411970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482672" y="1932168"/>
            <a:ext cx="500933"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6" name="直接连接符 5"/>
          <p:cNvCxnSpPr/>
          <p:nvPr/>
        </p:nvCxnSpPr>
        <p:spPr>
          <a:xfrm flipV="1">
            <a:off x="4501764" y="1932168"/>
            <a:ext cx="1644595" cy="1326"/>
          </a:xfrm>
          <a:prstGeom prst="line">
            <a:avLst/>
          </a:prstGeom>
        </p:spPr>
        <p:style>
          <a:lnRef idx="3">
            <a:schemeClr val="accent5"/>
          </a:lnRef>
          <a:fillRef idx="0">
            <a:schemeClr val="accent5"/>
          </a:fillRef>
          <a:effectRef idx="2">
            <a:schemeClr val="accent5"/>
          </a:effectRef>
          <a:fontRef idx="minor">
            <a:schemeClr val="tx1"/>
          </a:fontRef>
        </p:style>
      </p:cxnSp>
      <p:cxnSp>
        <p:nvCxnSpPr>
          <p:cNvPr id="9" name="直接连接符 8"/>
          <p:cNvCxnSpPr/>
          <p:nvPr/>
        </p:nvCxnSpPr>
        <p:spPr>
          <a:xfrm>
            <a:off x="7181353" y="1933494"/>
            <a:ext cx="500933"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 name="直接连接符 9"/>
          <p:cNvCxnSpPr/>
          <p:nvPr/>
        </p:nvCxnSpPr>
        <p:spPr>
          <a:xfrm>
            <a:off x="4509711" y="2609356"/>
            <a:ext cx="500933"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11" name="直接连接符 10"/>
          <p:cNvCxnSpPr/>
          <p:nvPr/>
        </p:nvCxnSpPr>
        <p:spPr>
          <a:xfrm flipV="1">
            <a:off x="5353874" y="2609356"/>
            <a:ext cx="2336363" cy="1324"/>
          </a:xfrm>
          <a:prstGeom prst="line">
            <a:avLst/>
          </a:prstGeom>
        </p:spPr>
        <p:style>
          <a:lnRef idx="3">
            <a:schemeClr val="accent4"/>
          </a:lnRef>
          <a:fillRef idx="0">
            <a:schemeClr val="accent4"/>
          </a:fillRef>
          <a:effectRef idx="2">
            <a:schemeClr val="accent4"/>
          </a:effectRef>
          <a:fontRef idx="minor">
            <a:schemeClr val="tx1"/>
          </a:fontRef>
        </p:style>
      </p:cxnSp>
      <p:cxnSp>
        <p:nvCxnSpPr>
          <p:cNvPr id="14" name="直接连接符 13"/>
          <p:cNvCxnSpPr/>
          <p:nvPr/>
        </p:nvCxnSpPr>
        <p:spPr>
          <a:xfrm>
            <a:off x="5361825" y="3196424"/>
            <a:ext cx="538043"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直接连接符 14"/>
          <p:cNvCxnSpPr/>
          <p:nvPr/>
        </p:nvCxnSpPr>
        <p:spPr>
          <a:xfrm flipV="1">
            <a:off x="6253697" y="3196424"/>
            <a:ext cx="997894" cy="1325"/>
          </a:xfrm>
          <a:prstGeom prst="line">
            <a:avLst/>
          </a:prstGeom>
        </p:spPr>
        <p:style>
          <a:lnRef idx="3">
            <a:schemeClr val="accent3"/>
          </a:lnRef>
          <a:fillRef idx="0">
            <a:schemeClr val="accent3"/>
          </a:fillRef>
          <a:effectRef idx="2">
            <a:schemeClr val="accent3"/>
          </a:effectRef>
          <a:fontRef idx="minor">
            <a:schemeClr val="tx1"/>
          </a:fontRef>
        </p:style>
      </p:cxnSp>
      <p:cxnSp>
        <p:nvCxnSpPr>
          <p:cNvPr id="17" name="直接连接符 16"/>
          <p:cNvCxnSpPr/>
          <p:nvPr/>
        </p:nvCxnSpPr>
        <p:spPr>
          <a:xfrm flipV="1">
            <a:off x="7724687" y="3196424"/>
            <a:ext cx="689118" cy="1329"/>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直接连接符 17"/>
          <p:cNvCxnSpPr/>
          <p:nvPr/>
        </p:nvCxnSpPr>
        <p:spPr>
          <a:xfrm flipV="1">
            <a:off x="6261646" y="3784821"/>
            <a:ext cx="632136" cy="1325"/>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直接连接符 19"/>
          <p:cNvCxnSpPr/>
          <p:nvPr/>
        </p:nvCxnSpPr>
        <p:spPr>
          <a:xfrm flipV="1">
            <a:off x="7105808" y="3784821"/>
            <a:ext cx="877303" cy="2650"/>
          </a:xfrm>
          <a:prstGeom prst="line">
            <a:avLst/>
          </a:prstGeom>
        </p:spPr>
        <p:style>
          <a:lnRef idx="3">
            <a:schemeClr val="accent6"/>
          </a:lnRef>
          <a:fillRef idx="0">
            <a:schemeClr val="accent6"/>
          </a:fillRef>
          <a:effectRef idx="2">
            <a:schemeClr val="accent6"/>
          </a:effectRef>
          <a:fontRef idx="minor">
            <a:schemeClr val="tx1"/>
          </a:fontRef>
        </p:style>
      </p:cxnSp>
      <p:sp>
        <p:nvSpPr>
          <p:cNvPr id="24" name="文本框 23"/>
          <p:cNvSpPr txBox="1"/>
          <p:nvPr/>
        </p:nvSpPr>
        <p:spPr>
          <a:xfrm>
            <a:off x="2447678" y="1749283"/>
            <a:ext cx="923676" cy="369332"/>
          </a:xfrm>
          <a:prstGeom prst="rect">
            <a:avLst/>
          </a:prstGeom>
          <a:noFill/>
        </p:spPr>
        <p:txBody>
          <a:bodyPr wrap="square" rtlCol="0">
            <a:spAutoFit/>
          </a:bodyPr>
          <a:lstStyle/>
          <a:p>
            <a:pPr algn="ctr"/>
            <a:r>
              <a:rPr lang="zh-CN" altLang="en-US" dirty="0" smtClean="0"/>
              <a:t>程序</a:t>
            </a:r>
            <a:r>
              <a:rPr lang="en-US" altLang="zh-CN" dirty="0" smtClean="0"/>
              <a:t>A</a:t>
            </a:r>
            <a:endParaRPr lang="zh-CN" altLang="en-US" dirty="0"/>
          </a:p>
        </p:txBody>
      </p:sp>
      <p:sp>
        <p:nvSpPr>
          <p:cNvPr id="25" name="文本框 24"/>
          <p:cNvSpPr txBox="1"/>
          <p:nvPr/>
        </p:nvSpPr>
        <p:spPr>
          <a:xfrm>
            <a:off x="2449003" y="2490080"/>
            <a:ext cx="923676" cy="369332"/>
          </a:xfrm>
          <a:prstGeom prst="rect">
            <a:avLst/>
          </a:prstGeom>
          <a:noFill/>
        </p:spPr>
        <p:txBody>
          <a:bodyPr wrap="square" rtlCol="0">
            <a:spAutoFit/>
          </a:bodyPr>
          <a:lstStyle/>
          <a:p>
            <a:pPr algn="ctr"/>
            <a:r>
              <a:rPr lang="zh-CN" altLang="en-US" dirty="0" smtClean="0"/>
              <a:t>程序</a:t>
            </a:r>
            <a:r>
              <a:rPr lang="en-US" altLang="zh-CN" dirty="0"/>
              <a:t>B</a:t>
            </a:r>
            <a:endParaRPr lang="zh-CN" altLang="en-US" dirty="0"/>
          </a:p>
        </p:txBody>
      </p:sp>
      <p:sp>
        <p:nvSpPr>
          <p:cNvPr id="26" name="文本框 25"/>
          <p:cNvSpPr txBox="1"/>
          <p:nvPr/>
        </p:nvSpPr>
        <p:spPr>
          <a:xfrm>
            <a:off x="2435751" y="3040048"/>
            <a:ext cx="923676" cy="369332"/>
          </a:xfrm>
          <a:prstGeom prst="rect">
            <a:avLst/>
          </a:prstGeom>
          <a:noFill/>
        </p:spPr>
        <p:txBody>
          <a:bodyPr wrap="square" rtlCol="0">
            <a:spAutoFit/>
          </a:bodyPr>
          <a:lstStyle/>
          <a:p>
            <a:pPr algn="ctr"/>
            <a:r>
              <a:rPr lang="zh-CN" altLang="en-US" dirty="0" smtClean="0"/>
              <a:t>程序</a:t>
            </a:r>
            <a:r>
              <a:rPr lang="en-US" altLang="zh-CN" dirty="0" smtClean="0"/>
              <a:t>C</a:t>
            </a:r>
            <a:endParaRPr lang="zh-CN" altLang="en-US" dirty="0"/>
          </a:p>
        </p:txBody>
      </p:sp>
      <p:sp>
        <p:nvSpPr>
          <p:cNvPr id="27" name="文本框 26"/>
          <p:cNvSpPr txBox="1"/>
          <p:nvPr/>
        </p:nvSpPr>
        <p:spPr>
          <a:xfrm>
            <a:off x="2435751" y="3574110"/>
            <a:ext cx="923676" cy="369332"/>
          </a:xfrm>
          <a:prstGeom prst="rect">
            <a:avLst/>
          </a:prstGeom>
          <a:noFill/>
        </p:spPr>
        <p:txBody>
          <a:bodyPr wrap="square" rtlCol="0">
            <a:spAutoFit/>
          </a:bodyPr>
          <a:lstStyle/>
          <a:p>
            <a:pPr algn="ctr"/>
            <a:r>
              <a:rPr lang="zh-CN" altLang="en-US" dirty="0" smtClean="0"/>
              <a:t>程序</a:t>
            </a:r>
            <a:r>
              <a:rPr lang="en-US" altLang="zh-CN" dirty="0"/>
              <a:t>D</a:t>
            </a:r>
            <a:endParaRPr lang="zh-CN" altLang="en-US" dirty="0"/>
          </a:p>
        </p:txBody>
      </p:sp>
      <p:cxnSp>
        <p:nvCxnSpPr>
          <p:cNvPr id="29" name="直接连接符 28"/>
          <p:cNvCxnSpPr/>
          <p:nvPr/>
        </p:nvCxnSpPr>
        <p:spPr>
          <a:xfrm>
            <a:off x="3983605" y="1932168"/>
            <a:ext cx="0" cy="246490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4493813" y="1932168"/>
            <a:ext cx="5299" cy="246490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10642" y="2609356"/>
            <a:ext cx="2" cy="178771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343275" y="2609356"/>
            <a:ext cx="10599" cy="178771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83605" y="4397072"/>
            <a:ext cx="51815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直接连接符 51"/>
          <p:cNvCxnSpPr/>
          <p:nvPr/>
        </p:nvCxnSpPr>
        <p:spPr>
          <a:xfrm>
            <a:off x="5010642" y="4397073"/>
            <a:ext cx="332633"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55" name="直接连接符 54"/>
          <p:cNvCxnSpPr/>
          <p:nvPr/>
        </p:nvCxnSpPr>
        <p:spPr>
          <a:xfrm>
            <a:off x="5907816" y="3196424"/>
            <a:ext cx="0" cy="11608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897210" y="4357314"/>
            <a:ext cx="356487" cy="2652"/>
          </a:xfrm>
          <a:prstGeom prst="line">
            <a:avLst/>
          </a:prstGeom>
        </p:spPr>
        <p:style>
          <a:lnRef idx="3">
            <a:schemeClr val="accent1"/>
          </a:lnRef>
          <a:fillRef idx="0">
            <a:schemeClr val="accent1"/>
          </a:fillRef>
          <a:effectRef idx="2">
            <a:schemeClr val="accent1"/>
          </a:effectRef>
          <a:fontRef idx="minor">
            <a:schemeClr val="tx1"/>
          </a:fontRef>
        </p:style>
      </p:cxnSp>
      <p:cxnSp>
        <p:nvCxnSpPr>
          <p:cNvPr id="65" name="直接连接符 64"/>
          <p:cNvCxnSpPr/>
          <p:nvPr/>
        </p:nvCxnSpPr>
        <p:spPr>
          <a:xfrm flipV="1">
            <a:off x="6253697" y="3196424"/>
            <a:ext cx="6619" cy="116089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893782" y="3784821"/>
            <a:ext cx="0" cy="5724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7105808" y="3784821"/>
            <a:ext cx="0" cy="5724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893782" y="4357314"/>
            <a:ext cx="212026" cy="0"/>
          </a:xfrm>
          <a:prstGeom prst="line">
            <a:avLst/>
          </a:prstGeom>
        </p:spPr>
        <p:style>
          <a:lnRef idx="3">
            <a:schemeClr val="accent1"/>
          </a:lnRef>
          <a:fillRef idx="0">
            <a:schemeClr val="accent1"/>
          </a:fillRef>
          <a:effectRef idx="2">
            <a:schemeClr val="accent1"/>
          </a:effectRef>
          <a:fontRef idx="minor">
            <a:schemeClr val="tx1"/>
          </a:fontRef>
        </p:style>
      </p:cxnSp>
      <p:sp>
        <p:nvSpPr>
          <p:cNvPr id="72" name="文本框 71"/>
          <p:cNvSpPr txBox="1"/>
          <p:nvPr/>
        </p:nvSpPr>
        <p:spPr>
          <a:xfrm>
            <a:off x="3164620" y="1152936"/>
            <a:ext cx="1758560" cy="523220"/>
          </a:xfrm>
          <a:prstGeom prst="rect">
            <a:avLst/>
          </a:prstGeom>
          <a:noFill/>
        </p:spPr>
        <p:txBody>
          <a:bodyPr wrap="square" rtlCol="0">
            <a:spAutoFit/>
          </a:bodyPr>
          <a:lstStyle/>
          <a:p>
            <a:pPr algn="ctr"/>
            <a:r>
              <a:rPr lang="zh-CN" altLang="en-US" sz="1400" dirty="0" smtClean="0"/>
              <a:t>程序</a:t>
            </a:r>
            <a:r>
              <a:rPr lang="en-US" altLang="zh-CN" sz="1400" dirty="0" smtClean="0"/>
              <a:t>A</a:t>
            </a:r>
          </a:p>
          <a:p>
            <a:pPr algn="ctr"/>
            <a:r>
              <a:rPr lang="en-US" altLang="zh-CN" sz="1400" dirty="0" smtClean="0"/>
              <a:t>I/O</a:t>
            </a:r>
            <a:r>
              <a:rPr lang="zh-CN" altLang="en-US" sz="1400" dirty="0" smtClean="0"/>
              <a:t>请求</a:t>
            </a:r>
            <a:endParaRPr lang="zh-CN" altLang="en-US" sz="1400" dirty="0"/>
          </a:p>
        </p:txBody>
      </p:sp>
      <p:cxnSp>
        <p:nvCxnSpPr>
          <p:cNvPr id="74" name="直接箭头连接符 73"/>
          <p:cNvCxnSpPr/>
          <p:nvPr/>
        </p:nvCxnSpPr>
        <p:spPr>
          <a:xfrm>
            <a:off x="3983605" y="1606164"/>
            <a:ext cx="0" cy="32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4207563" y="1901686"/>
            <a:ext cx="1758560" cy="523220"/>
          </a:xfrm>
          <a:prstGeom prst="rect">
            <a:avLst/>
          </a:prstGeom>
          <a:noFill/>
        </p:spPr>
        <p:txBody>
          <a:bodyPr wrap="square" rtlCol="0">
            <a:spAutoFit/>
          </a:bodyPr>
          <a:lstStyle/>
          <a:p>
            <a:pPr algn="ctr"/>
            <a:r>
              <a:rPr lang="zh-CN" altLang="en-US" sz="1400" dirty="0" smtClean="0"/>
              <a:t>程序</a:t>
            </a:r>
            <a:r>
              <a:rPr lang="en-US" altLang="zh-CN" sz="1400" dirty="0"/>
              <a:t>B</a:t>
            </a:r>
            <a:endParaRPr lang="en-US" altLang="zh-CN" sz="1400" dirty="0" smtClean="0"/>
          </a:p>
          <a:p>
            <a:pPr algn="ctr"/>
            <a:r>
              <a:rPr lang="en-US" altLang="zh-CN" sz="1400" dirty="0" smtClean="0"/>
              <a:t>I/O</a:t>
            </a:r>
            <a:r>
              <a:rPr lang="zh-CN" altLang="en-US" sz="1400" dirty="0" smtClean="0"/>
              <a:t>请求</a:t>
            </a:r>
            <a:endParaRPr lang="zh-CN" altLang="en-US" sz="1400" dirty="0"/>
          </a:p>
        </p:txBody>
      </p:sp>
      <p:cxnSp>
        <p:nvCxnSpPr>
          <p:cNvPr id="81" name="直接箭头连接符 80"/>
          <p:cNvCxnSpPr/>
          <p:nvPr/>
        </p:nvCxnSpPr>
        <p:spPr>
          <a:xfrm>
            <a:off x="5010642" y="2337684"/>
            <a:ext cx="0" cy="271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5320746" y="1154264"/>
            <a:ext cx="1758560" cy="523220"/>
          </a:xfrm>
          <a:prstGeom prst="rect">
            <a:avLst/>
          </a:prstGeom>
          <a:noFill/>
        </p:spPr>
        <p:txBody>
          <a:bodyPr wrap="square" rtlCol="0">
            <a:spAutoFit/>
          </a:bodyPr>
          <a:lstStyle/>
          <a:p>
            <a:pPr algn="ctr"/>
            <a:r>
              <a:rPr lang="zh-CN" altLang="en-US" sz="1400" dirty="0" smtClean="0"/>
              <a:t>程序</a:t>
            </a:r>
            <a:r>
              <a:rPr lang="en-US" altLang="zh-CN" sz="1400" dirty="0" smtClean="0"/>
              <a:t>A</a:t>
            </a:r>
          </a:p>
          <a:p>
            <a:pPr algn="ctr"/>
            <a:r>
              <a:rPr lang="en-US" altLang="zh-CN" sz="1400" dirty="0" smtClean="0"/>
              <a:t>I/O</a:t>
            </a:r>
            <a:r>
              <a:rPr lang="zh-CN" altLang="en-US" sz="1400" dirty="0" smtClean="0"/>
              <a:t>完成</a:t>
            </a:r>
            <a:endParaRPr lang="zh-CN" altLang="en-US" sz="1400" dirty="0"/>
          </a:p>
        </p:txBody>
      </p:sp>
      <p:cxnSp>
        <p:nvCxnSpPr>
          <p:cNvPr id="97" name="直接箭头连接符 96"/>
          <p:cNvCxnSpPr/>
          <p:nvPr/>
        </p:nvCxnSpPr>
        <p:spPr>
          <a:xfrm>
            <a:off x="6131786" y="1599541"/>
            <a:ext cx="0" cy="32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3874933" y="2340333"/>
            <a:ext cx="1758560" cy="307777"/>
          </a:xfrm>
          <a:prstGeom prst="rect">
            <a:avLst/>
          </a:prstGeom>
          <a:noFill/>
        </p:spPr>
        <p:txBody>
          <a:bodyPr wrap="square" rtlCol="0">
            <a:spAutoFit/>
          </a:bodyPr>
          <a:lstStyle/>
          <a:p>
            <a:pPr algn="ctr"/>
            <a:r>
              <a:rPr lang="zh-CN" altLang="en-US" sz="1400" dirty="0" smtClean="0"/>
              <a:t>程序</a:t>
            </a:r>
            <a:r>
              <a:rPr lang="en-US" altLang="zh-CN" sz="1400" dirty="0" smtClean="0"/>
              <a:t>B</a:t>
            </a:r>
          </a:p>
        </p:txBody>
      </p:sp>
      <p:sp>
        <p:nvSpPr>
          <p:cNvPr id="103" name="文本框 102"/>
          <p:cNvSpPr txBox="1"/>
          <p:nvPr/>
        </p:nvSpPr>
        <p:spPr>
          <a:xfrm>
            <a:off x="5090162" y="2649104"/>
            <a:ext cx="1758560" cy="307777"/>
          </a:xfrm>
          <a:prstGeom prst="rect">
            <a:avLst/>
          </a:prstGeom>
          <a:noFill/>
        </p:spPr>
        <p:txBody>
          <a:bodyPr wrap="square" rtlCol="0">
            <a:spAutoFit/>
          </a:bodyPr>
          <a:lstStyle/>
          <a:p>
            <a:pPr algn="ctr"/>
            <a:r>
              <a:rPr lang="zh-CN" altLang="en-US" sz="1400" dirty="0" smtClean="0"/>
              <a:t>程序</a:t>
            </a:r>
            <a:r>
              <a:rPr lang="en-US" altLang="zh-CN" sz="1400" dirty="0"/>
              <a:t>C</a:t>
            </a:r>
            <a:r>
              <a:rPr lang="en-US" altLang="zh-CN" sz="1400" dirty="0" smtClean="0"/>
              <a:t> I/O</a:t>
            </a:r>
            <a:r>
              <a:rPr lang="zh-CN" altLang="en-US" sz="1400" dirty="0" smtClean="0"/>
              <a:t>请求</a:t>
            </a:r>
            <a:endParaRPr lang="zh-CN" altLang="en-US" sz="1400" dirty="0"/>
          </a:p>
        </p:txBody>
      </p:sp>
      <p:cxnSp>
        <p:nvCxnSpPr>
          <p:cNvPr id="104" name="直接箭头连接符 103"/>
          <p:cNvCxnSpPr/>
          <p:nvPr/>
        </p:nvCxnSpPr>
        <p:spPr>
          <a:xfrm>
            <a:off x="5901196" y="2871747"/>
            <a:ext cx="0" cy="32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文本框 106"/>
          <p:cNvSpPr txBox="1"/>
          <p:nvPr/>
        </p:nvSpPr>
        <p:spPr>
          <a:xfrm>
            <a:off x="5713012" y="3513474"/>
            <a:ext cx="1758560" cy="307777"/>
          </a:xfrm>
          <a:prstGeom prst="rect">
            <a:avLst/>
          </a:prstGeom>
          <a:noFill/>
        </p:spPr>
        <p:txBody>
          <a:bodyPr wrap="square" rtlCol="0">
            <a:spAutoFit/>
          </a:bodyPr>
          <a:lstStyle/>
          <a:p>
            <a:pPr algn="ctr"/>
            <a:r>
              <a:rPr lang="zh-CN" altLang="en-US" sz="1400" dirty="0" smtClean="0"/>
              <a:t>程序</a:t>
            </a:r>
            <a:r>
              <a:rPr lang="en-US" altLang="zh-CN" sz="1400" dirty="0"/>
              <a:t>D</a:t>
            </a:r>
            <a:endParaRPr lang="en-US" altLang="zh-CN" sz="1400" dirty="0" smtClean="0"/>
          </a:p>
        </p:txBody>
      </p:sp>
      <p:sp>
        <p:nvSpPr>
          <p:cNvPr id="108" name="文本框 107"/>
          <p:cNvSpPr txBox="1"/>
          <p:nvPr/>
        </p:nvSpPr>
        <p:spPr>
          <a:xfrm>
            <a:off x="4744272" y="2820057"/>
            <a:ext cx="1758560" cy="307777"/>
          </a:xfrm>
          <a:prstGeom prst="rect">
            <a:avLst/>
          </a:prstGeom>
          <a:noFill/>
        </p:spPr>
        <p:txBody>
          <a:bodyPr wrap="square" rtlCol="0">
            <a:spAutoFit/>
          </a:bodyPr>
          <a:lstStyle/>
          <a:p>
            <a:pPr algn="ctr"/>
            <a:r>
              <a:rPr lang="zh-CN" altLang="en-US" sz="1400" dirty="0" smtClean="0"/>
              <a:t>程序</a:t>
            </a:r>
            <a:r>
              <a:rPr lang="en-US" altLang="zh-CN" sz="1400" dirty="0"/>
              <a:t>C</a:t>
            </a:r>
            <a:endParaRPr lang="en-US" altLang="zh-CN" sz="1400" dirty="0" smtClean="0"/>
          </a:p>
        </p:txBody>
      </p:sp>
      <p:sp>
        <p:nvSpPr>
          <p:cNvPr id="109" name="文本框 108"/>
          <p:cNvSpPr txBox="1"/>
          <p:nvPr/>
        </p:nvSpPr>
        <p:spPr>
          <a:xfrm>
            <a:off x="6084079" y="3221600"/>
            <a:ext cx="1758560" cy="307777"/>
          </a:xfrm>
          <a:prstGeom prst="rect">
            <a:avLst/>
          </a:prstGeom>
          <a:noFill/>
        </p:spPr>
        <p:txBody>
          <a:bodyPr wrap="square" rtlCol="0">
            <a:spAutoFit/>
          </a:bodyPr>
          <a:lstStyle/>
          <a:p>
            <a:pPr algn="ctr"/>
            <a:r>
              <a:rPr lang="zh-CN" altLang="en-US" sz="1400" dirty="0" smtClean="0"/>
              <a:t>程序</a:t>
            </a:r>
            <a:r>
              <a:rPr lang="en-US" altLang="zh-CN" sz="1400" dirty="0"/>
              <a:t>D</a:t>
            </a:r>
            <a:r>
              <a:rPr lang="en-US" altLang="zh-CN" sz="1400" dirty="0" smtClean="0"/>
              <a:t> I/O</a:t>
            </a:r>
            <a:r>
              <a:rPr lang="zh-CN" altLang="en-US" sz="1400" dirty="0" smtClean="0"/>
              <a:t>请求</a:t>
            </a:r>
            <a:endParaRPr lang="zh-CN" altLang="en-US" sz="1400" dirty="0"/>
          </a:p>
        </p:txBody>
      </p:sp>
      <p:cxnSp>
        <p:nvCxnSpPr>
          <p:cNvPr id="110" name="直接箭头连接符 109"/>
          <p:cNvCxnSpPr/>
          <p:nvPr/>
        </p:nvCxnSpPr>
        <p:spPr>
          <a:xfrm>
            <a:off x="6895113" y="3460143"/>
            <a:ext cx="0" cy="32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6346470" y="1376899"/>
            <a:ext cx="1758560" cy="307777"/>
          </a:xfrm>
          <a:prstGeom prst="rect">
            <a:avLst/>
          </a:prstGeom>
          <a:noFill/>
        </p:spPr>
        <p:txBody>
          <a:bodyPr wrap="square" rtlCol="0">
            <a:spAutoFit/>
          </a:bodyPr>
          <a:lstStyle/>
          <a:p>
            <a:pPr algn="ctr"/>
            <a:r>
              <a:rPr lang="zh-CN" altLang="en-US" sz="1400" dirty="0" smtClean="0"/>
              <a:t>程序</a:t>
            </a:r>
            <a:r>
              <a:rPr lang="en-US" altLang="zh-CN" sz="1400" dirty="0" smtClean="0"/>
              <a:t>A</a:t>
            </a:r>
            <a:r>
              <a:rPr lang="zh-CN" altLang="en-US" sz="1400" dirty="0" smtClean="0"/>
              <a:t>再次被调度</a:t>
            </a:r>
            <a:endParaRPr lang="en-US" altLang="zh-CN" sz="1400" dirty="0" smtClean="0"/>
          </a:p>
        </p:txBody>
      </p:sp>
      <p:cxnSp>
        <p:nvCxnSpPr>
          <p:cNvPr id="112" name="直接箭头连接符 111"/>
          <p:cNvCxnSpPr/>
          <p:nvPr/>
        </p:nvCxnSpPr>
        <p:spPr>
          <a:xfrm>
            <a:off x="7189308" y="1607491"/>
            <a:ext cx="0" cy="32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6848729" y="1592907"/>
            <a:ext cx="1758560" cy="307777"/>
          </a:xfrm>
          <a:prstGeom prst="rect">
            <a:avLst/>
          </a:prstGeom>
          <a:noFill/>
        </p:spPr>
        <p:txBody>
          <a:bodyPr wrap="square" rtlCol="0">
            <a:spAutoFit/>
          </a:bodyPr>
          <a:lstStyle/>
          <a:p>
            <a:pPr algn="ctr"/>
            <a:r>
              <a:rPr lang="zh-CN" altLang="en-US" sz="1400" dirty="0" smtClean="0"/>
              <a:t>程序</a:t>
            </a:r>
            <a:r>
              <a:rPr lang="en-US" altLang="zh-CN" sz="1400" dirty="0" smtClean="0"/>
              <a:t>A</a:t>
            </a:r>
            <a:r>
              <a:rPr lang="zh-CN" altLang="en-US" sz="1400" dirty="0"/>
              <a:t>完成</a:t>
            </a:r>
            <a:endParaRPr lang="en-US" altLang="zh-CN" sz="1400" dirty="0" smtClean="0"/>
          </a:p>
        </p:txBody>
      </p:sp>
      <p:cxnSp>
        <p:nvCxnSpPr>
          <p:cNvPr id="115" name="直接箭头连接符 114"/>
          <p:cNvCxnSpPr/>
          <p:nvPr/>
        </p:nvCxnSpPr>
        <p:spPr>
          <a:xfrm>
            <a:off x="7674335" y="1796995"/>
            <a:ext cx="0" cy="143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文本框 120"/>
          <p:cNvSpPr txBox="1"/>
          <p:nvPr/>
        </p:nvSpPr>
        <p:spPr>
          <a:xfrm>
            <a:off x="6856670" y="2014331"/>
            <a:ext cx="1758560" cy="307777"/>
          </a:xfrm>
          <a:prstGeom prst="rect">
            <a:avLst/>
          </a:prstGeom>
          <a:noFill/>
        </p:spPr>
        <p:txBody>
          <a:bodyPr wrap="square" rtlCol="0">
            <a:spAutoFit/>
          </a:bodyPr>
          <a:lstStyle/>
          <a:p>
            <a:pPr algn="ctr"/>
            <a:r>
              <a:rPr lang="zh-CN" altLang="en-US" sz="1400" dirty="0" smtClean="0"/>
              <a:t>程序</a:t>
            </a:r>
            <a:r>
              <a:rPr lang="en-US" altLang="zh-CN" sz="1400" dirty="0" smtClean="0"/>
              <a:t>B</a:t>
            </a:r>
            <a:r>
              <a:rPr lang="en-US" altLang="zh-CN" sz="1400" dirty="0"/>
              <a:t> </a:t>
            </a:r>
            <a:r>
              <a:rPr lang="en-US" altLang="zh-CN" sz="1400" dirty="0" smtClean="0"/>
              <a:t>I/O</a:t>
            </a:r>
            <a:r>
              <a:rPr lang="zh-CN" altLang="en-US" sz="1400" dirty="0"/>
              <a:t>完成</a:t>
            </a:r>
          </a:p>
        </p:txBody>
      </p:sp>
      <p:cxnSp>
        <p:nvCxnSpPr>
          <p:cNvPr id="123" name="直接箭头连接符 122"/>
          <p:cNvCxnSpPr/>
          <p:nvPr/>
        </p:nvCxnSpPr>
        <p:spPr>
          <a:xfrm>
            <a:off x="7673009" y="2226365"/>
            <a:ext cx="1326" cy="382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文本框 125"/>
          <p:cNvSpPr txBox="1"/>
          <p:nvPr/>
        </p:nvSpPr>
        <p:spPr>
          <a:xfrm>
            <a:off x="6443209" y="2753796"/>
            <a:ext cx="1758560" cy="307777"/>
          </a:xfrm>
          <a:prstGeom prst="rect">
            <a:avLst/>
          </a:prstGeom>
          <a:noFill/>
        </p:spPr>
        <p:txBody>
          <a:bodyPr wrap="square" rtlCol="0">
            <a:spAutoFit/>
          </a:bodyPr>
          <a:lstStyle/>
          <a:p>
            <a:pPr algn="ctr"/>
            <a:r>
              <a:rPr lang="zh-CN" altLang="en-US" sz="1400" dirty="0" smtClean="0"/>
              <a:t>程序</a:t>
            </a:r>
            <a:r>
              <a:rPr lang="en-US" altLang="zh-CN" sz="1400" dirty="0"/>
              <a:t>C</a:t>
            </a:r>
            <a:r>
              <a:rPr lang="en-US" altLang="zh-CN" sz="1400" dirty="0" smtClean="0"/>
              <a:t> I/O</a:t>
            </a:r>
            <a:r>
              <a:rPr lang="zh-CN" altLang="en-US" sz="1400" dirty="0"/>
              <a:t>完成</a:t>
            </a:r>
          </a:p>
        </p:txBody>
      </p:sp>
      <p:cxnSp>
        <p:nvCxnSpPr>
          <p:cNvPr id="128" name="直接箭头连接符 127"/>
          <p:cNvCxnSpPr/>
          <p:nvPr/>
        </p:nvCxnSpPr>
        <p:spPr>
          <a:xfrm>
            <a:off x="7251591" y="2931376"/>
            <a:ext cx="0" cy="274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文本框 129"/>
          <p:cNvSpPr txBox="1"/>
          <p:nvPr/>
        </p:nvSpPr>
        <p:spPr>
          <a:xfrm>
            <a:off x="7605423" y="2755121"/>
            <a:ext cx="1758560" cy="307777"/>
          </a:xfrm>
          <a:prstGeom prst="rect">
            <a:avLst/>
          </a:prstGeom>
          <a:noFill/>
        </p:spPr>
        <p:txBody>
          <a:bodyPr wrap="square" rtlCol="0">
            <a:spAutoFit/>
          </a:bodyPr>
          <a:lstStyle/>
          <a:p>
            <a:pPr algn="ctr"/>
            <a:r>
              <a:rPr lang="zh-CN" altLang="en-US" sz="1400" dirty="0" smtClean="0"/>
              <a:t>程序</a:t>
            </a:r>
            <a:r>
              <a:rPr lang="en-US" altLang="zh-CN" sz="1400" dirty="0"/>
              <a:t>C</a:t>
            </a:r>
            <a:r>
              <a:rPr lang="en-US" altLang="zh-CN" sz="1400" dirty="0" smtClean="0"/>
              <a:t> I/O</a:t>
            </a:r>
            <a:r>
              <a:rPr lang="zh-CN" altLang="en-US" sz="1400" dirty="0"/>
              <a:t>完成</a:t>
            </a:r>
          </a:p>
        </p:txBody>
      </p:sp>
      <p:cxnSp>
        <p:nvCxnSpPr>
          <p:cNvPr id="131" name="直接箭头连接符 130"/>
          <p:cNvCxnSpPr/>
          <p:nvPr/>
        </p:nvCxnSpPr>
        <p:spPr>
          <a:xfrm>
            <a:off x="8413805" y="2932701"/>
            <a:ext cx="0" cy="274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文本框 132"/>
          <p:cNvSpPr txBox="1"/>
          <p:nvPr/>
        </p:nvSpPr>
        <p:spPr>
          <a:xfrm>
            <a:off x="2312506" y="4166484"/>
            <a:ext cx="1225825" cy="369332"/>
          </a:xfrm>
          <a:prstGeom prst="rect">
            <a:avLst/>
          </a:prstGeom>
          <a:noFill/>
        </p:spPr>
        <p:txBody>
          <a:bodyPr wrap="square" rtlCol="0">
            <a:spAutoFit/>
          </a:bodyPr>
          <a:lstStyle/>
          <a:p>
            <a:r>
              <a:rPr lang="zh-CN" altLang="en-US" dirty="0" smtClean="0"/>
              <a:t>调度程序</a:t>
            </a:r>
            <a:endParaRPr lang="zh-CN" altLang="en-US" dirty="0"/>
          </a:p>
        </p:txBody>
      </p:sp>
      <p:cxnSp>
        <p:nvCxnSpPr>
          <p:cNvPr id="135" name="直接箭头连接符 134"/>
          <p:cNvCxnSpPr/>
          <p:nvPr/>
        </p:nvCxnSpPr>
        <p:spPr>
          <a:xfrm flipV="1">
            <a:off x="2312506" y="4876796"/>
            <a:ext cx="7356281" cy="53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8" name="文本框 137"/>
          <p:cNvSpPr txBox="1"/>
          <p:nvPr/>
        </p:nvSpPr>
        <p:spPr>
          <a:xfrm>
            <a:off x="2751152" y="5041126"/>
            <a:ext cx="6039004" cy="338554"/>
          </a:xfrm>
          <a:prstGeom prst="rect">
            <a:avLst/>
          </a:prstGeom>
          <a:noFill/>
        </p:spPr>
        <p:txBody>
          <a:bodyPr wrap="square" rtlCol="0">
            <a:spAutoFit/>
          </a:bodyPr>
          <a:lstStyle/>
          <a:p>
            <a:pPr algn="ctr"/>
            <a:r>
              <a:rPr lang="zh-CN" altLang="en-US" sz="1600" dirty="0" smtClean="0"/>
              <a:t>（</a:t>
            </a:r>
            <a:r>
              <a:rPr lang="en-US" altLang="zh-CN" sz="1600" dirty="0" smtClean="0"/>
              <a:t>a</a:t>
            </a:r>
            <a:r>
              <a:rPr lang="zh-CN" altLang="en-US" sz="1600" dirty="0" smtClean="0"/>
              <a:t>）多道（四道）程序运行情况</a:t>
            </a:r>
            <a:endParaRPr lang="zh-CN" altLang="en-US" sz="1600" dirty="0"/>
          </a:p>
        </p:txBody>
      </p:sp>
    </p:spTree>
    <p:extLst>
      <p:ext uri="{BB962C8B-B14F-4D97-AF65-F5344CB8AC3E}">
        <p14:creationId xmlns:p14="http://schemas.microsoft.com/office/powerpoint/2010/main" val="1532019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15" y="1121133"/>
            <a:ext cx="10734261" cy="4659865"/>
          </a:xfrm>
          <a:prstGeom prst="rect">
            <a:avLst/>
          </a:prstGeom>
          <a:noFill/>
        </p:spPr>
        <p:txBody>
          <a:bodyPr wrap="square" rtlCol="0">
            <a:spAutoFit/>
          </a:bodyPr>
          <a:lstStyle/>
          <a:p>
            <a:pPr>
              <a:lnSpc>
                <a:spcPct val="150000"/>
              </a:lnSpc>
            </a:pPr>
            <a:r>
              <a:rPr lang="zh-CN" altLang="en-US" sz="2000" dirty="0" smtClean="0"/>
              <a:t>（</a:t>
            </a:r>
            <a:r>
              <a:rPr lang="en-US" altLang="zh-CN" sz="2000" dirty="0" smtClean="0"/>
              <a:t>2</a:t>
            </a:r>
            <a:r>
              <a:rPr lang="zh-CN" altLang="en-US" sz="2000" dirty="0" smtClean="0"/>
              <a:t>）多道批处理系统的优缺点：</a:t>
            </a:r>
            <a:endParaRPr lang="en-US" altLang="zh-CN" sz="2000" dirty="0" smtClean="0"/>
          </a:p>
          <a:p>
            <a:pPr indent="504000">
              <a:lnSpc>
                <a:spcPct val="150000"/>
              </a:lnSpc>
            </a:pPr>
            <a:r>
              <a:rPr lang="en-US" altLang="zh-CN" sz="2000" dirty="0" smtClean="0"/>
              <a:t>(2.1) </a:t>
            </a:r>
            <a:r>
              <a:rPr lang="zh-CN" altLang="en-US" sz="2000" dirty="0" smtClean="0"/>
              <a:t>资源利用率高。引入多道批处理能使多道程序交替运行，以保持</a:t>
            </a:r>
            <a:r>
              <a:rPr lang="en-US" altLang="zh-CN" sz="2000" dirty="0" smtClean="0"/>
              <a:t>CPU</a:t>
            </a:r>
            <a:r>
              <a:rPr lang="zh-CN" altLang="en-US" sz="2000" dirty="0" smtClean="0"/>
              <a:t>处于忙碌状态；在内存中装入多道程序可提高内存的利用率；此外还可以提高</a:t>
            </a:r>
            <a:r>
              <a:rPr lang="en-US" altLang="zh-CN" sz="2000" dirty="0" smtClean="0"/>
              <a:t>I/O</a:t>
            </a:r>
            <a:r>
              <a:rPr lang="zh-CN" altLang="en-US" sz="2000" dirty="0" smtClean="0"/>
              <a:t>设备的利用率。</a:t>
            </a:r>
            <a:endParaRPr lang="en-US" altLang="zh-CN" sz="2000" dirty="0" smtClean="0"/>
          </a:p>
          <a:p>
            <a:pPr indent="504000">
              <a:lnSpc>
                <a:spcPct val="150000"/>
              </a:lnSpc>
            </a:pPr>
            <a:r>
              <a:rPr lang="en-US" altLang="zh-CN" sz="2000" dirty="0" smtClean="0"/>
              <a:t>(2.2) </a:t>
            </a:r>
            <a:r>
              <a:rPr lang="zh-CN" altLang="en-US" sz="2000" dirty="0" smtClean="0"/>
              <a:t>系统吞吐量大。能提高系统吞吐量的主要原因可归结为：</a:t>
            </a:r>
            <a:endParaRPr lang="en-US" altLang="zh-CN" sz="2000" dirty="0"/>
          </a:p>
          <a:p>
            <a:pPr indent="504000">
              <a:lnSpc>
                <a:spcPct val="150000"/>
              </a:lnSpc>
            </a:pPr>
            <a:r>
              <a:rPr lang="en-US" altLang="zh-CN" sz="2000" dirty="0" smtClean="0"/>
              <a:t>          (2.2.1) CPU</a:t>
            </a:r>
            <a:r>
              <a:rPr lang="zh-CN" altLang="en-US" sz="2000" dirty="0" smtClean="0"/>
              <a:t>和其它资源保持“忙碌”状态；</a:t>
            </a:r>
            <a:endParaRPr lang="en-US" altLang="zh-CN" sz="2000" dirty="0" smtClean="0"/>
          </a:p>
          <a:p>
            <a:pPr indent="504000">
              <a:lnSpc>
                <a:spcPct val="150000"/>
              </a:lnSpc>
            </a:pPr>
            <a:r>
              <a:rPr lang="en-US" altLang="zh-CN" sz="2000" dirty="0" smtClean="0"/>
              <a:t>          (2.2.2) </a:t>
            </a:r>
            <a:r>
              <a:rPr lang="zh-CN" altLang="en-US" sz="2000" dirty="0"/>
              <a:t>仅</a:t>
            </a:r>
            <a:r>
              <a:rPr lang="zh-CN" altLang="en-US" sz="2000" dirty="0" smtClean="0"/>
              <a:t>当作业完成时或运行不下去时才进行切换，系统开销小。</a:t>
            </a:r>
            <a:endParaRPr lang="en-US" altLang="zh-CN" sz="2000" dirty="0" smtClean="0"/>
          </a:p>
          <a:p>
            <a:pPr indent="504000">
              <a:lnSpc>
                <a:spcPct val="150000"/>
              </a:lnSpc>
            </a:pPr>
            <a:r>
              <a:rPr lang="en-US" altLang="zh-CN" sz="2000" dirty="0" smtClean="0"/>
              <a:t>(2.3) </a:t>
            </a:r>
            <a:r>
              <a:rPr lang="zh-CN" altLang="en-US" sz="2000" dirty="0" smtClean="0"/>
              <a:t>平均周转时间长。因为作业要排队依次进行处理，所有作业的周转时间较长，通常需要几个小时，甚至几天。</a:t>
            </a:r>
            <a:endParaRPr lang="en-US" altLang="zh-CN" sz="2000" dirty="0" smtClean="0"/>
          </a:p>
          <a:p>
            <a:pPr indent="504000">
              <a:lnSpc>
                <a:spcPct val="150000"/>
              </a:lnSpc>
            </a:pPr>
            <a:r>
              <a:rPr lang="en-US" altLang="zh-CN" sz="2000" dirty="0" smtClean="0"/>
              <a:t>(2.4) </a:t>
            </a:r>
            <a:r>
              <a:rPr lang="zh-CN" altLang="en-US" sz="2000" dirty="0" smtClean="0"/>
              <a:t>无交互能力。用户一旦把作业提交给系统后，直至作业完成，用户都不能与自己</a:t>
            </a:r>
            <a:r>
              <a:rPr lang="en-US" altLang="zh-CN" sz="2000" dirty="0" smtClean="0"/>
              <a:t>	</a:t>
            </a:r>
            <a:r>
              <a:rPr lang="zh-CN" altLang="en-US" sz="2000" dirty="0" smtClean="0"/>
              <a:t>作业进行交互，修改和调试程序极不方便。</a:t>
            </a:r>
            <a:endParaRPr lang="zh-CN" altLang="en-US" sz="2000" dirty="0"/>
          </a:p>
        </p:txBody>
      </p:sp>
    </p:spTree>
    <p:extLst>
      <p:ext uri="{BB962C8B-B14F-4D97-AF65-F5344CB8AC3E}">
        <p14:creationId xmlns:p14="http://schemas.microsoft.com/office/powerpoint/2010/main" val="2023414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1277" y="755375"/>
            <a:ext cx="10591137" cy="5583195"/>
          </a:xfrm>
          <a:prstGeom prst="rect">
            <a:avLst/>
          </a:prstGeom>
          <a:noFill/>
        </p:spPr>
        <p:txBody>
          <a:bodyPr wrap="square" rtlCol="0">
            <a:spAutoFit/>
          </a:bodyPr>
          <a:lstStyle/>
          <a:p>
            <a:pPr>
              <a:lnSpc>
                <a:spcPct val="150000"/>
              </a:lnSpc>
            </a:pPr>
            <a:r>
              <a:rPr lang="en-US" altLang="zh-CN" sz="2000" dirty="0" smtClean="0"/>
              <a:t>(3)</a:t>
            </a:r>
            <a:r>
              <a:rPr lang="zh-CN" altLang="en-US" sz="2000" dirty="0" smtClean="0"/>
              <a:t>多道批处理操作系统需要解决的问题</a:t>
            </a:r>
            <a:endParaRPr lang="en-US" altLang="zh-CN" sz="2000" dirty="0" smtClean="0"/>
          </a:p>
          <a:p>
            <a:pPr indent="504000">
              <a:lnSpc>
                <a:spcPct val="150000"/>
              </a:lnSpc>
            </a:pPr>
            <a:r>
              <a:rPr lang="en-US" altLang="zh-CN" sz="2000" dirty="0" smtClean="0"/>
              <a:t>(3.1)</a:t>
            </a:r>
            <a:r>
              <a:rPr lang="zh-CN" altLang="en-US" sz="2000" dirty="0" smtClean="0"/>
              <a:t>处理机争用的问题。既要能满足各道程序运行的需要，又要能提高处理机的利用率。</a:t>
            </a:r>
            <a:endParaRPr lang="en-US" altLang="zh-CN" sz="2000" dirty="0" smtClean="0"/>
          </a:p>
          <a:p>
            <a:pPr indent="504000">
              <a:lnSpc>
                <a:spcPct val="150000"/>
              </a:lnSpc>
            </a:pPr>
            <a:r>
              <a:rPr lang="en-US" altLang="zh-CN" sz="2000" dirty="0" smtClean="0"/>
              <a:t>(3.2)</a:t>
            </a:r>
            <a:r>
              <a:rPr lang="zh-CN" altLang="en-US" sz="2000" dirty="0" smtClean="0"/>
              <a:t>内存分配和保护问题。系统应能为每道程序分配必要的内存空间，使它们“各得其所”，且不会因某道程序出现异常情况而破坏其它程序。</a:t>
            </a:r>
            <a:endParaRPr lang="en-US" altLang="zh-CN" sz="2000" dirty="0" smtClean="0"/>
          </a:p>
          <a:p>
            <a:pPr indent="504000">
              <a:lnSpc>
                <a:spcPct val="150000"/>
              </a:lnSpc>
            </a:pPr>
            <a:r>
              <a:rPr lang="en-US" altLang="zh-CN" sz="2000" dirty="0" smtClean="0"/>
              <a:t>(3.3)I/O</a:t>
            </a:r>
            <a:r>
              <a:rPr lang="zh-CN" altLang="en-US" sz="2000" dirty="0" smtClean="0"/>
              <a:t>设备分别问题。系统应采用适当的策略来分配系统中的设备，以达到既能方便用户对设备的使用，又能提高设备利用率的目的。</a:t>
            </a:r>
            <a:endParaRPr lang="en-US" altLang="zh-CN" sz="2000" dirty="0" smtClean="0"/>
          </a:p>
          <a:p>
            <a:pPr indent="504000">
              <a:lnSpc>
                <a:spcPct val="150000"/>
              </a:lnSpc>
            </a:pPr>
            <a:r>
              <a:rPr lang="en-US" altLang="zh-CN" sz="2000" dirty="0" smtClean="0"/>
              <a:t>(3.4)</a:t>
            </a:r>
            <a:r>
              <a:rPr lang="zh-CN" altLang="en-US" sz="2000" dirty="0" smtClean="0"/>
              <a:t>文件的组织和管理问题。</a:t>
            </a:r>
            <a:r>
              <a:rPr lang="zh-CN" altLang="en-US" sz="2000" dirty="0"/>
              <a:t>系统应能有效地组织存放在系统中的大量的程序和数据，使它们即便于用户使用，又</a:t>
            </a:r>
            <a:r>
              <a:rPr lang="zh-CN" altLang="en-US" sz="2000" dirty="0" smtClean="0"/>
              <a:t>能保证数据的安全性。</a:t>
            </a:r>
            <a:endParaRPr lang="en-US" altLang="zh-CN" sz="2000" dirty="0" smtClean="0"/>
          </a:p>
          <a:p>
            <a:pPr indent="504000">
              <a:lnSpc>
                <a:spcPct val="150000"/>
              </a:lnSpc>
            </a:pPr>
            <a:r>
              <a:rPr lang="en-US" altLang="zh-CN" sz="2000" dirty="0" smtClean="0"/>
              <a:t>(3.5)</a:t>
            </a:r>
            <a:r>
              <a:rPr lang="zh-CN" altLang="en-US" sz="2000" dirty="0" smtClean="0"/>
              <a:t>系统中存在着各种作业（应用程序），系统应能对系统中所有的作业进行合理的组织，以满足这些作业用户的不同要求。</a:t>
            </a:r>
            <a:endParaRPr lang="en-US" altLang="zh-CN" sz="2000" dirty="0" smtClean="0"/>
          </a:p>
          <a:p>
            <a:pPr indent="504000">
              <a:lnSpc>
                <a:spcPct val="150000"/>
              </a:lnSpc>
            </a:pPr>
            <a:r>
              <a:rPr lang="en-US" altLang="zh-CN" sz="2000" dirty="0" smtClean="0"/>
              <a:t>(3.6)</a:t>
            </a:r>
            <a:r>
              <a:rPr lang="zh-CN" altLang="en-US" sz="2000" dirty="0" smtClean="0"/>
              <a:t>用户与系统的接口问题。为使用户能方便的使用操作系统，</a:t>
            </a:r>
            <a:r>
              <a:rPr lang="en-US" altLang="zh-CN" sz="2000" dirty="0" smtClean="0"/>
              <a:t>OS</a:t>
            </a:r>
            <a:r>
              <a:rPr lang="zh-CN" altLang="en-US" sz="2000" dirty="0" smtClean="0"/>
              <a:t>还应提供用户与</a:t>
            </a:r>
            <a:r>
              <a:rPr lang="en-US" altLang="zh-CN" sz="2000" dirty="0" smtClean="0"/>
              <a:t>OS</a:t>
            </a:r>
            <a:r>
              <a:rPr lang="zh-CN" altLang="en-US" sz="2000" dirty="0" smtClean="0"/>
              <a:t>系统之间的接口。</a:t>
            </a:r>
            <a:endParaRPr lang="zh-CN" altLang="en-US" sz="2000" dirty="0"/>
          </a:p>
        </p:txBody>
      </p:sp>
    </p:spTree>
    <p:extLst>
      <p:ext uri="{BB962C8B-B14F-4D97-AF65-F5344CB8AC3E}">
        <p14:creationId xmlns:p14="http://schemas.microsoft.com/office/powerpoint/2010/main" val="2528933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4887" y="1081377"/>
            <a:ext cx="10543430" cy="3970318"/>
          </a:xfrm>
          <a:prstGeom prst="rect">
            <a:avLst/>
          </a:prstGeom>
          <a:noFill/>
        </p:spPr>
        <p:txBody>
          <a:bodyPr wrap="square" rtlCol="0">
            <a:spAutoFit/>
          </a:bodyPr>
          <a:lstStyle/>
          <a:p>
            <a:pPr indent="504000">
              <a:lnSpc>
                <a:spcPct val="150000"/>
              </a:lnSpc>
            </a:pPr>
            <a:r>
              <a:rPr lang="zh-CN" altLang="en-US" sz="2400" dirty="0" smtClean="0"/>
              <a:t>为了解决上述问题，需要在计算机系统中增加一组软件，用以对上述问题进行妥善、有效的处理。这组软件的功能应包括：能有效地组织和管理四大资源的软件、合理地对各类作业进行调度和控制它们运行的软件，以及方便用户使用计算机的软件。</a:t>
            </a:r>
            <a:endParaRPr lang="en-US" altLang="zh-CN" sz="2400" dirty="0" smtClean="0"/>
          </a:p>
          <a:p>
            <a:pPr indent="504000">
              <a:lnSpc>
                <a:spcPct val="150000"/>
              </a:lnSpc>
            </a:pPr>
            <a:r>
              <a:rPr lang="zh-CN" altLang="en-US" sz="2400" dirty="0" smtClean="0"/>
              <a:t>这就是操作系统的功能。能满足这一功能的软件构成操作系统。</a:t>
            </a:r>
            <a:endParaRPr lang="en-US" altLang="zh-CN" sz="2400" dirty="0" smtClean="0"/>
          </a:p>
          <a:p>
            <a:pPr indent="504000">
              <a:lnSpc>
                <a:spcPct val="150000"/>
              </a:lnSpc>
            </a:pPr>
            <a:r>
              <a:rPr lang="zh-CN" altLang="en-US" sz="2400" dirty="0" smtClean="0"/>
              <a:t>因此，操作系统的定义为：操作系统是一组能有效地组织和管理计算机硬件和软件资源，合理地对各类作业进行调度，以及方便用户使用的程序集合。</a:t>
            </a:r>
            <a:endParaRPr lang="en-US" altLang="zh-CN" sz="2400" dirty="0" smtClean="0"/>
          </a:p>
        </p:txBody>
      </p:sp>
    </p:spTree>
    <p:extLst>
      <p:ext uri="{BB962C8B-B14F-4D97-AF65-F5344CB8AC3E}">
        <p14:creationId xmlns:p14="http://schemas.microsoft.com/office/powerpoint/2010/main" val="154223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0059" y="970059"/>
            <a:ext cx="10233329" cy="646331"/>
          </a:xfrm>
          <a:prstGeom prst="rect">
            <a:avLst/>
          </a:prstGeom>
          <a:noFill/>
        </p:spPr>
        <p:txBody>
          <a:bodyPr wrap="square" rtlCol="0">
            <a:spAutoFit/>
          </a:bodyPr>
          <a:lstStyle/>
          <a:p>
            <a:pPr algn="ctr"/>
            <a:r>
              <a:rPr lang="en-US" altLang="zh-CN" sz="3600" dirty="0" smtClean="0">
                <a:solidFill>
                  <a:srgbClr val="0000FF"/>
                </a:solidFill>
              </a:rPr>
              <a:t>1.4 </a:t>
            </a:r>
            <a:r>
              <a:rPr lang="zh-CN" altLang="en-US" sz="3600" dirty="0" smtClean="0">
                <a:solidFill>
                  <a:srgbClr val="0000FF"/>
                </a:solidFill>
              </a:rPr>
              <a:t>操作系统 的类型</a:t>
            </a:r>
            <a:endParaRPr lang="zh-CN" altLang="en-US" sz="3600" dirty="0">
              <a:solidFill>
                <a:srgbClr val="0000FF"/>
              </a:solidFill>
            </a:endParaRPr>
          </a:p>
        </p:txBody>
      </p:sp>
      <p:sp>
        <p:nvSpPr>
          <p:cNvPr id="3" name="文本框 2"/>
          <p:cNvSpPr txBox="1"/>
          <p:nvPr/>
        </p:nvSpPr>
        <p:spPr>
          <a:xfrm>
            <a:off x="604299" y="1677727"/>
            <a:ext cx="10877384" cy="2803332"/>
          </a:xfrm>
          <a:prstGeom prst="rect">
            <a:avLst/>
          </a:prstGeom>
          <a:noFill/>
        </p:spPr>
        <p:txBody>
          <a:bodyPr wrap="square" rtlCol="0">
            <a:spAutoFit/>
          </a:bodyPr>
          <a:lstStyle/>
          <a:p>
            <a:pPr indent="612000">
              <a:lnSpc>
                <a:spcPct val="150000"/>
              </a:lnSpc>
            </a:pPr>
            <a:r>
              <a:rPr lang="zh-CN" altLang="en-US" sz="2400" dirty="0" smtClean="0"/>
              <a:t>操作系统的基本类型</a:t>
            </a:r>
            <a:endParaRPr lang="en-US" altLang="zh-CN" sz="2400" dirty="0" smtClean="0"/>
          </a:p>
          <a:p>
            <a:pPr indent="612000">
              <a:lnSpc>
                <a:spcPct val="150000"/>
              </a:lnSpc>
            </a:pPr>
            <a:r>
              <a:rPr lang="zh-CN" altLang="en-US" sz="2400" dirty="0" smtClean="0"/>
              <a:t>按操作系统的功能特征可以将操作系统分为</a:t>
            </a:r>
            <a:r>
              <a:rPr lang="en-US" altLang="zh-CN" sz="2400" dirty="0" smtClean="0"/>
              <a:t>3</a:t>
            </a:r>
            <a:r>
              <a:rPr lang="zh-CN" altLang="en-US" sz="2400" dirty="0" smtClean="0"/>
              <a:t>种基本类型，及</a:t>
            </a:r>
            <a:r>
              <a:rPr lang="zh-CN" altLang="en-US" sz="2400" dirty="0" smtClean="0">
                <a:solidFill>
                  <a:srgbClr val="FF0000"/>
                </a:solidFill>
              </a:rPr>
              <a:t>批处理操作系统</a:t>
            </a:r>
            <a:r>
              <a:rPr lang="zh-CN" altLang="en-US" sz="2400" dirty="0" smtClean="0"/>
              <a:t>、</a:t>
            </a:r>
            <a:r>
              <a:rPr lang="zh-CN" altLang="en-US" sz="2400" dirty="0" smtClean="0">
                <a:solidFill>
                  <a:srgbClr val="FF0000"/>
                </a:solidFill>
              </a:rPr>
              <a:t>分时操作系统</a:t>
            </a:r>
            <a:r>
              <a:rPr lang="zh-CN" altLang="en-US" sz="2400" dirty="0" smtClean="0"/>
              <a:t>和</a:t>
            </a:r>
            <a:r>
              <a:rPr lang="zh-CN" altLang="en-US" sz="2400" dirty="0" smtClean="0">
                <a:solidFill>
                  <a:srgbClr val="FF0000"/>
                </a:solidFill>
              </a:rPr>
              <a:t>实时操作系统</a:t>
            </a:r>
            <a:r>
              <a:rPr lang="zh-CN" altLang="en-US" sz="2400" dirty="0" smtClean="0"/>
              <a:t>。</a:t>
            </a:r>
            <a:endParaRPr lang="en-US" altLang="zh-CN" sz="2400" dirty="0" smtClean="0"/>
          </a:p>
          <a:p>
            <a:pPr indent="612000">
              <a:lnSpc>
                <a:spcPct val="150000"/>
              </a:lnSpc>
            </a:pPr>
            <a:r>
              <a:rPr lang="zh-CN" altLang="en-US" sz="2400" dirty="0" smtClean="0"/>
              <a:t>随着计算机体系结构的发展，又出现了多种操作系统，如嵌入式操作系统，个人计算机操作系统、网络操作系统、分布式操作系统及多处理器操作系统</a:t>
            </a:r>
            <a:r>
              <a:rPr lang="zh-CN" altLang="en-US" sz="2400" dirty="0" smtClean="0"/>
              <a:t>。</a:t>
            </a:r>
          </a:p>
        </p:txBody>
      </p:sp>
    </p:spTree>
    <p:extLst>
      <p:ext uri="{BB962C8B-B14F-4D97-AF65-F5344CB8AC3E}">
        <p14:creationId xmlns:p14="http://schemas.microsoft.com/office/powerpoint/2010/main" val="4123028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1.1 </a:t>
            </a:r>
            <a:r>
              <a:rPr lang="zh-CN" altLang="en-US" dirty="0" smtClean="0"/>
              <a:t>计算机硬件结构</a:t>
            </a:r>
            <a:endParaRPr lang="zh-CN" altLang="en-US" dirty="0"/>
          </a:p>
        </p:txBody>
      </p:sp>
      <p:sp>
        <p:nvSpPr>
          <p:cNvPr id="5" name="文本占位符 4"/>
          <p:cNvSpPr>
            <a:spLocks noGrp="1"/>
          </p:cNvSpPr>
          <p:nvPr>
            <p:ph type="body" sz="quarter" idx="11"/>
          </p:nvPr>
        </p:nvSpPr>
        <p:spPr>
          <a:xfrm>
            <a:off x="4656592" y="3212978"/>
            <a:ext cx="6261433" cy="2073901"/>
          </a:xfrm>
        </p:spPr>
        <p:txBody>
          <a:bodyPr/>
          <a:lstStyle/>
          <a:p>
            <a:r>
              <a:rPr lang="en-US" altLang="zh-CN" dirty="0" smtClean="0"/>
              <a:t>1.1.1 </a:t>
            </a:r>
            <a:r>
              <a:rPr lang="zh-CN" altLang="en-US" dirty="0" smtClean="0"/>
              <a:t>处理器</a:t>
            </a:r>
            <a:endParaRPr lang="en-US" altLang="zh-CN" dirty="0" smtClean="0"/>
          </a:p>
          <a:p>
            <a:r>
              <a:rPr lang="en-US" altLang="zh-CN" dirty="0" smtClean="0"/>
              <a:t>1.1.2 </a:t>
            </a:r>
            <a:r>
              <a:rPr lang="zh-CN" altLang="en-US" dirty="0" smtClean="0"/>
              <a:t>存储器</a:t>
            </a:r>
            <a:endParaRPr lang="en-US" altLang="zh-CN" dirty="0" smtClean="0"/>
          </a:p>
          <a:p>
            <a:r>
              <a:rPr lang="en-US" altLang="zh-CN" dirty="0" smtClean="0"/>
              <a:t>1.1.3 I/O</a:t>
            </a:r>
            <a:r>
              <a:rPr lang="zh-CN" altLang="en-US" dirty="0" smtClean="0"/>
              <a:t>设备</a:t>
            </a:r>
            <a:endParaRPr lang="en-US" altLang="zh-CN" dirty="0" smtClean="0"/>
          </a:p>
          <a:p>
            <a:r>
              <a:rPr lang="zh-CN" altLang="en-US" dirty="0"/>
              <a:t>总线</a:t>
            </a:r>
          </a:p>
        </p:txBody>
      </p:sp>
    </p:spTree>
    <p:extLst>
      <p:ext uri="{BB962C8B-B14F-4D97-AF65-F5344CB8AC3E}">
        <p14:creationId xmlns:p14="http://schemas.microsoft.com/office/powerpoint/2010/main" val="903416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4299" y="961031"/>
            <a:ext cx="10877384" cy="5078313"/>
          </a:xfrm>
          <a:prstGeom prst="rect">
            <a:avLst/>
          </a:prstGeom>
          <a:noFill/>
        </p:spPr>
        <p:txBody>
          <a:bodyPr wrap="square" rtlCol="0">
            <a:spAutoFit/>
          </a:bodyPr>
          <a:lstStyle/>
          <a:p>
            <a:pPr indent="612000">
              <a:lnSpc>
                <a:spcPct val="150000"/>
              </a:lnSpc>
            </a:pPr>
            <a:r>
              <a:rPr lang="zh-CN" altLang="en-US" sz="2400" dirty="0" smtClean="0"/>
              <a:t>（</a:t>
            </a:r>
            <a:r>
              <a:rPr lang="en-US" altLang="zh-CN" sz="2400" dirty="0" smtClean="0"/>
              <a:t>1</a:t>
            </a:r>
            <a:r>
              <a:rPr lang="zh-CN" altLang="en-US" sz="2400" dirty="0" smtClean="0"/>
              <a:t>）批处理操作系统</a:t>
            </a:r>
            <a:endParaRPr lang="en-US" altLang="zh-CN" sz="2400" dirty="0" smtClean="0"/>
          </a:p>
          <a:p>
            <a:pPr indent="612000">
              <a:lnSpc>
                <a:spcPct val="150000"/>
              </a:lnSpc>
            </a:pPr>
            <a:r>
              <a:rPr lang="zh-CN" altLang="en-US" sz="2400" dirty="0" smtClean="0"/>
              <a:t>在这种操作系统中，用户的计算任务是按“作业”进行管理的。</a:t>
            </a:r>
            <a:endParaRPr lang="en-US" altLang="zh-CN" sz="2400" dirty="0" smtClean="0"/>
          </a:p>
          <a:p>
            <a:pPr indent="612000">
              <a:lnSpc>
                <a:spcPct val="150000"/>
              </a:lnSpc>
            </a:pPr>
            <a:r>
              <a:rPr lang="zh-CN" altLang="en-US" sz="2400" dirty="0" smtClean="0"/>
              <a:t>作业是一年用户在一次解题或一个事务处理过程中要求计算机系统所做工作的集合，包括用户程序、所需的数据及命令等。</a:t>
            </a:r>
            <a:endParaRPr lang="en-US" altLang="zh-CN" sz="2400" dirty="0" smtClean="0"/>
          </a:p>
          <a:p>
            <a:pPr indent="612000">
              <a:lnSpc>
                <a:spcPct val="150000"/>
              </a:lnSpc>
            </a:pPr>
            <a:r>
              <a:rPr lang="zh-CN" altLang="en-US" sz="2400" dirty="0" smtClean="0">
                <a:solidFill>
                  <a:srgbClr val="9900FF"/>
                </a:solidFill>
              </a:rPr>
              <a:t>单道批处理操作系统</a:t>
            </a:r>
            <a:r>
              <a:rPr lang="zh-CN" altLang="en-US" sz="2400" dirty="0" smtClean="0"/>
              <a:t>是早期计算机系统中配置的一种操作系统类型，其工作流程大致如下：用户将作业交给系统操作员，系统操作员将若干待处理的作业合成一批并输入到</a:t>
            </a:r>
            <a:r>
              <a:rPr lang="zh-CN" altLang="en-US" sz="2400" smtClean="0"/>
              <a:t>外存，然后</a:t>
            </a:r>
            <a:r>
              <a:rPr lang="zh-CN" altLang="en-US" sz="2400" dirty="0" smtClean="0"/>
              <a:t>批处理操作系统按一定的原则选择其中的一道作业调入内存并使之运行，当作业运行完成或出现错误无法再进行下去时，由系统输出有关信息并调入下一道作业运行。如此反复，直至这一批作业全部处理完毕为止。</a:t>
            </a:r>
            <a:endParaRPr lang="en-US" altLang="zh-CN" sz="2400" dirty="0" smtClean="0"/>
          </a:p>
        </p:txBody>
      </p:sp>
    </p:spTree>
    <p:extLst>
      <p:ext uri="{BB962C8B-B14F-4D97-AF65-F5344CB8AC3E}">
        <p14:creationId xmlns:p14="http://schemas.microsoft.com/office/powerpoint/2010/main" val="3894957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97923" y="1317199"/>
            <a:ext cx="10495007" cy="1754326"/>
          </a:xfrm>
          <a:prstGeom prst="rect">
            <a:avLst/>
          </a:prstGeom>
          <a:noFill/>
        </p:spPr>
        <p:txBody>
          <a:bodyPr wrap="square" rtlCol="0">
            <a:spAutoFit/>
          </a:bodyPr>
          <a:lstStyle/>
          <a:p>
            <a:pPr indent="612000">
              <a:lnSpc>
                <a:spcPct val="150000"/>
              </a:lnSpc>
            </a:pPr>
            <a:r>
              <a:rPr lang="zh-CN" altLang="en-US" sz="2400" dirty="0" smtClean="0"/>
              <a:t>在</a:t>
            </a:r>
            <a:r>
              <a:rPr lang="zh-CN" altLang="en-US" sz="2400" dirty="0" smtClean="0">
                <a:solidFill>
                  <a:srgbClr val="9900FF"/>
                </a:solidFill>
              </a:rPr>
              <a:t>多道批处理操作系统</a:t>
            </a:r>
            <a:r>
              <a:rPr lang="zh-CN" altLang="en-US" sz="2400" dirty="0" smtClean="0"/>
              <a:t>中，不仅内存中可以同时有多道作业在运行，而且作业可随时被接受进入系统，并存放在外存中形成后备作业队列，然后由操作系统按一定的原则从后备作业队列中调入一道或多道作业进入内存运行</a:t>
            </a:r>
            <a:r>
              <a:rPr lang="zh-CN" altLang="en-US" sz="2400" dirty="0" smtClean="0"/>
              <a:t>。</a:t>
            </a:r>
            <a:endParaRPr lang="en-US" altLang="zh-CN" sz="2400" dirty="0" smtClean="0"/>
          </a:p>
        </p:txBody>
      </p:sp>
    </p:spTree>
    <p:extLst>
      <p:ext uri="{BB962C8B-B14F-4D97-AF65-F5344CB8AC3E}">
        <p14:creationId xmlns:p14="http://schemas.microsoft.com/office/powerpoint/2010/main" val="3857607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2250" y="938257"/>
            <a:ext cx="11052313" cy="5078313"/>
          </a:xfrm>
          <a:prstGeom prst="rect">
            <a:avLst/>
          </a:prstGeom>
          <a:noFill/>
        </p:spPr>
        <p:txBody>
          <a:bodyPr wrap="square" rtlCol="0">
            <a:spAutoFit/>
          </a:bodyPr>
          <a:lstStyle/>
          <a:p>
            <a:pPr indent="612000">
              <a:lnSpc>
                <a:spcPct val="150000"/>
              </a:lnSpc>
            </a:pPr>
            <a:r>
              <a:rPr lang="zh-CN" altLang="en-US" sz="2400" dirty="0" smtClean="0"/>
              <a:t>多道</a:t>
            </a:r>
            <a:r>
              <a:rPr lang="zh-CN" altLang="en-US" sz="2400" dirty="0" smtClean="0"/>
              <a:t>批处理操作系统的特征：</a:t>
            </a:r>
            <a:endParaRPr lang="en-US" altLang="zh-CN" sz="2400" dirty="0" smtClean="0"/>
          </a:p>
          <a:p>
            <a:pPr indent="612000">
              <a:lnSpc>
                <a:spcPct val="150000"/>
              </a:lnSpc>
            </a:pPr>
            <a:r>
              <a:rPr lang="zh-CN" altLang="en-US" sz="2400" dirty="0" smtClean="0"/>
              <a:t>（</a:t>
            </a:r>
            <a:r>
              <a:rPr lang="en-US" altLang="zh-CN" sz="2400" dirty="0" smtClean="0"/>
              <a:t>1</a:t>
            </a:r>
            <a:r>
              <a:rPr lang="zh-CN" altLang="en-US" sz="2400" dirty="0" smtClean="0"/>
              <a:t>）用户脱机使用计算机。用户提交作业之后直到获得结果之前几乎不再和计算机打交道。</a:t>
            </a:r>
            <a:endParaRPr lang="en-US" altLang="zh-CN" sz="2400" dirty="0" smtClean="0"/>
          </a:p>
          <a:p>
            <a:pPr indent="612000">
              <a:lnSpc>
                <a:spcPct val="150000"/>
              </a:lnSpc>
            </a:pPr>
            <a:r>
              <a:rPr lang="zh-CN" altLang="en-US" sz="2400" dirty="0" smtClean="0"/>
              <a:t>（</a:t>
            </a:r>
            <a:r>
              <a:rPr lang="en-US" altLang="zh-CN" sz="2400" dirty="0" smtClean="0"/>
              <a:t>2</a:t>
            </a:r>
            <a:r>
              <a:rPr lang="zh-CN" altLang="en-US" sz="2400" dirty="0" smtClean="0"/>
              <a:t>）成批处理。操作员把用户提交的作业分配进行处理。由操作系统或监督程序负责作业间的自动调度执行。</a:t>
            </a:r>
            <a:endParaRPr lang="en-US" altLang="zh-CN" sz="2400" dirty="0" smtClean="0"/>
          </a:p>
          <a:p>
            <a:pPr indent="612000">
              <a:lnSpc>
                <a:spcPct val="150000"/>
              </a:lnSpc>
            </a:pPr>
            <a:r>
              <a:rPr lang="zh-CN" altLang="en-US" sz="2400" dirty="0" smtClean="0"/>
              <a:t>（</a:t>
            </a:r>
            <a:r>
              <a:rPr lang="en-US" altLang="zh-CN" sz="2400" dirty="0" smtClean="0"/>
              <a:t>3</a:t>
            </a:r>
            <a:r>
              <a:rPr lang="zh-CN" altLang="en-US" sz="2400" dirty="0" smtClean="0"/>
              <a:t>）多道程序运行。按多道程序设计调度原则，从一批后备作业中选取多道作业调入内存并组织它们运行。</a:t>
            </a:r>
            <a:endParaRPr lang="en-US" altLang="zh-CN" sz="2400" dirty="0" smtClean="0"/>
          </a:p>
          <a:p>
            <a:pPr indent="612000">
              <a:lnSpc>
                <a:spcPct val="150000"/>
              </a:lnSpc>
            </a:pPr>
            <a:r>
              <a:rPr lang="zh-CN" altLang="en-US" sz="2400" dirty="0" smtClean="0"/>
              <a:t>无论是单道批处理操作系统还是多道批处理操作系统用户</a:t>
            </a:r>
            <a:r>
              <a:rPr lang="zh-CN" altLang="en-US" sz="2400" dirty="0"/>
              <a:t>一旦将作业提交给系统后就失去了对</a:t>
            </a:r>
            <a:r>
              <a:rPr lang="zh-CN" altLang="en-US" sz="2400" dirty="0" smtClean="0"/>
              <a:t>作业的控制</a:t>
            </a:r>
            <a:r>
              <a:rPr lang="zh-CN" altLang="en-US" sz="2400" dirty="0"/>
              <a:t>能力</a:t>
            </a:r>
            <a:r>
              <a:rPr lang="zh-CN" altLang="en-US" sz="2400" dirty="0" smtClean="0"/>
              <a:t>，即批处理操作缺乏</a:t>
            </a:r>
            <a:r>
              <a:rPr lang="zh-CN" altLang="en-US" sz="2400" dirty="0"/>
              <a:t>交互性。</a:t>
            </a:r>
          </a:p>
        </p:txBody>
      </p:sp>
    </p:spTree>
    <p:extLst>
      <p:ext uri="{BB962C8B-B14F-4D97-AF65-F5344CB8AC3E}">
        <p14:creationId xmlns:p14="http://schemas.microsoft.com/office/powerpoint/2010/main" val="28517694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3568" y="1057523"/>
            <a:ext cx="10837628" cy="4401205"/>
          </a:xfrm>
          <a:prstGeom prst="rect">
            <a:avLst/>
          </a:prstGeom>
          <a:noFill/>
        </p:spPr>
        <p:txBody>
          <a:bodyPr wrap="square" rtlCol="0">
            <a:spAutoFit/>
          </a:bodyPr>
          <a:lstStyle/>
          <a:p>
            <a:r>
              <a:rPr lang="zh-CN" altLang="en-US" sz="2000" dirty="0" smtClean="0"/>
              <a:t>（</a:t>
            </a:r>
            <a:r>
              <a:rPr lang="en-US" altLang="zh-CN" sz="2000" dirty="0"/>
              <a:t>2</a:t>
            </a:r>
            <a:r>
              <a:rPr lang="zh-CN" altLang="en-US" sz="2000" dirty="0" smtClean="0"/>
              <a:t>）分时操作系统</a:t>
            </a:r>
            <a:endParaRPr lang="en-US" altLang="zh-CN" sz="2000" dirty="0"/>
          </a:p>
          <a:p>
            <a:pPr indent="504000"/>
            <a:r>
              <a:rPr lang="zh-CN" altLang="en-US" sz="2000" dirty="0" smtClean="0"/>
              <a:t>分时操作系统是指，在一台主机上连接了多个配有显示器和键盘的终端端并由此所形成的操作系统，该系统允许多个用户同时通过自己的终端，以交互方式使用计算机，共享主机中的资源。</a:t>
            </a:r>
            <a:endParaRPr lang="en-US" altLang="zh-CN" sz="2000" dirty="0" smtClean="0"/>
          </a:p>
          <a:p>
            <a:pPr indent="504000"/>
            <a:r>
              <a:rPr lang="zh-CN" altLang="en-US" sz="2000" dirty="0" smtClean="0"/>
              <a:t>在分时操作系统中，一台计算机和许多终端设备连接，每个用户通过自己的终端向系统发出命令，请求完成某项工作，系统分析终端设备发来的命令，完成用户提出的请求，然后用户在根据系统提供的运行结构，向系统提出下一步请求，这样重复上述交互会话过程，直到用户完成全部工作为止。</a:t>
            </a:r>
            <a:endParaRPr lang="en-US" altLang="zh-CN" sz="2000" dirty="0" smtClean="0"/>
          </a:p>
          <a:p>
            <a:pPr indent="504000"/>
            <a:r>
              <a:rPr lang="zh-CN" altLang="en-US" sz="2000" dirty="0"/>
              <a:t>分时操作系统满足了用户对人机交互的需求</a:t>
            </a:r>
            <a:r>
              <a:rPr lang="zh-CN" altLang="en-US" sz="2000" dirty="0" smtClean="0"/>
              <a:t>。</a:t>
            </a:r>
            <a:endParaRPr lang="en-US" altLang="zh-CN" sz="2000" dirty="0" smtClean="0"/>
          </a:p>
          <a:p>
            <a:pPr indent="504000"/>
            <a:r>
              <a:rPr lang="zh-CN" altLang="en-US" sz="2000" dirty="0" smtClean="0"/>
              <a:t>分时技术</a:t>
            </a:r>
            <a:endParaRPr lang="en-US" altLang="zh-CN" sz="2000" dirty="0" smtClean="0"/>
          </a:p>
          <a:p>
            <a:pPr indent="504000"/>
            <a:r>
              <a:rPr lang="zh-CN" altLang="en-US" sz="2000" dirty="0" smtClean="0"/>
              <a:t>分时技术是指把处理器的运行时间分成很短的时间片，按时间片轮流把处理器分配给各终端作业使用。弱某个终端错也在分配给它的时间片内不能完成其技术，则暂停该终端的运行，把处理器让给另一个终端作业使用，等待下一轮时再继续其运行。由于计算机速度很快，各终端作业运行轮转的也很快，这样每个终端用户感觉自己在独占使用这台计算机。</a:t>
            </a:r>
            <a:endParaRPr lang="en-US" altLang="zh-CN" sz="2000" dirty="0" smtClean="0"/>
          </a:p>
        </p:txBody>
      </p:sp>
    </p:spTree>
    <p:extLst>
      <p:ext uri="{BB962C8B-B14F-4D97-AF65-F5344CB8AC3E}">
        <p14:creationId xmlns:p14="http://schemas.microsoft.com/office/powerpoint/2010/main" val="33792854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2007" y="1073424"/>
            <a:ext cx="10774017" cy="4247317"/>
          </a:xfrm>
          <a:prstGeom prst="rect">
            <a:avLst/>
          </a:prstGeom>
          <a:noFill/>
        </p:spPr>
        <p:txBody>
          <a:bodyPr wrap="square" rtlCol="0">
            <a:spAutoFit/>
          </a:bodyPr>
          <a:lstStyle/>
          <a:p>
            <a:pPr>
              <a:lnSpc>
                <a:spcPct val="150000"/>
              </a:lnSpc>
            </a:pPr>
            <a:r>
              <a:rPr lang="zh-CN" altLang="en-US" sz="2000" u="dbl" dirty="0" smtClean="0">
                <a:solidFill>
                  <a:srgbClr val="9900FF"/>
                </a:solidFill>
              </a:rPr>
              <a:t>简单分时操作系统</a:t>
            </a:r>
            <a:endParaRPr lang="en-US" altLang="zh-CN" sz="2000" u="dbl" dirty="0" smtClean="0">
              <a:solidFill>
                <a:srgbClr val="9900FF"/>
              </a:solidFill>
            </a:endParaRPr>
          </a:p>
          <a:p>
            <a:pPr indent="504000">
              <a:lnSpc>
                <a:spcPct val="150000"/>
              </a:lnSpc>
            </a:pPr>
            <a:r>
              <a:rPr lang="zh-CN" altLang="en-US" sz="2000" dirty="0" smtClean="0"/>
              <a:t>在</a:t>
            </a:r>
            <a:r>
              <a:rPr lang="zh-CN" altLang="en-US" sz="2000" dirty="0" smtClean="0">
                <a:solidFill>
                  <a:srgbClr val="FF0000"/>
                </a:solidFill>
              </a:rPr>
              <a:t>简单分时操作系统</a:t>
            </a:r>
            <a:r>
              <a:rPr lang="zh-CN" altLang="en-US" sz="2000" dirty="0" smtClean="0"/>
              <a:t>中，内存中只驻留一道作业，其他作业都在外存上。每当内存中的作业运行一个时间片后，便被掉至外存（称为调出），再从外存上选择一道作业装入内存（称为调入）并运行一个时间片，按此方法使所有作业能在规定的时间内轮流运行一个时间片，这样所有用户都能与自己的作业交互。</a:t>
            </a:r>
            <a:endParaRPr lang="en-US" altLang="zh-CN" sz="2000" dirty="0" smtClean="0"/>
          </a:p>
          <a:p>
            <a:pPr indent="504000">
              <a:lnSpc>
                <a:spcPct val="150000"/>
              </a:lnSpc>
            </a:pPr>
            <a:r>
              <a:rPr lang="zh-CN" altLang="en-US" sz="2000" dirty="0" smtClean="0"/>
              <a:t>在具有“前台”和“后台”作业的分时操作系统中，把作业分为“前台”和“后台”两类。“前台”存放按时间片调进</a:t>
            </a:r>
            <a:r>
              <a:rPr lang="en-US" altLang="zh-CN" sz="2000" dirty="0" smtClean="0"/>
              <a:t>/</a:t>
            </a:r>
            <a:r>
              <a:rPr lang="zh-CN" altLang="en-US" sz="2000" dirty="0" smtClean="0"/>
              <a:t>调出的作业流，其工作方式同简单分时系统；“后台”存放批处理作业。仅当“前台”正在调进</a:t>
            </a:r>
            <a:r>
              <a:rPr lang="en-US" altLang="zh-CN" sz="2000" dirty="0" smtClean="0"/>
              <a:t>/</a:t>
            </a:r>
            <a:r>
              <a:rPr lang="zh-CN" altLang="en-US" sz="2000" dirty="0" smtClean="0"/>
              <a:t>调出或无调进</a:t>
            </a:r>
            <a:r>
              <a:rPr lang="en-US" altLang="zh-CN" sz="2000" dirty="0"/>
              <a:t>/</a:t>
            </a:r>
            <a:r>
              <a:rPr lang="zh-CN" altLang="en-US" sz="2000" dirty="0"/>
              <a:t>调出</a:t>
            </a:r>
            <a:r>
              <a:rPr lang="zh-CN" altLang="en-US" sz="2000" dirty="0" smtClean="0"/>
              <a:t>作业流时，才能运行“后台”的批处理作业，并给它分配更长的时间片。</a:t>
            </a:r>
            <a:endParaRPr lang="en-US" altLang="zh-CN" sz="2000" dirty="0" smtClean="0"/>
          </a:p>
        </p:txBody>
      </p:sp>
    </p:spTree>
    <p:extLst>
      <p:ext uri="{BB962C8B-B14F-4D97-AF65-F5344CB8AC3E}">
        <p14:creationId xmlns:p14="http://schemas.microsoft.com/office/powerpoint/2010/main" val="3906612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2007" y="1049572"/>
            <a:ext cx="10774017" cy="3323987"/>
          </a:xfrm>
          <a:prstGeom prst="rect">
            <a:avLst/>
          </a:prstGeom>
          <a:noFill/>
        </p:spPr>
        <p:txBody>
          <a:bodyPr wrap="square" rtlCol="0">
            <a:spAutoFit/>
          </a:bodyPr>
          <a:lstStyle/>
          <a:p>
            <a:pPr>
              <a:lnSpc>
                <a:spcPct val="150000"/>
              </a:lnSpc>
            </a:pPr>
            <a:r>
              <a:rPr lang="zh-CN" altLang="en-US" sz="2000" u="dbl" dirty="0" smtClean="0">
                <a:solidFill>
                  <a:srgbClr val="9900FF"/>
                </a:solidFill>
              </a:rPr>
              <a:t>多道批处理操作系统</a:t>
            </a:r>
            <a:endParaRPr lang="en-US" altLang="zh-CN" sz="2000" u="dbl" dirty="0" smtClean="0">
              <a:solidFill>
                <a:srgbClr val="9900FF"/>
              </a:solidFill>
            </a:endParaRPr>
          </a:p>
          <a:p>
            <a:pPr indent="504000">
              <a:lnSpc>
                <a:spcPct val="150000"/>
              </a:lnSpc>
            </a:pPr>
            <a:r>
              <a:rPr lang="zh-CN" altLang="en-US" sz="2000" dirty="0" smtClean="0"/>
              <a:t>在</a:t>
            </a:r>
            <a:r>
              <a:rPr lang="zh-CN" altLang="en-US" sz="2000" dirty="0" smtClean="0">
                <a:solidFill>
                  <a:srgbClr val="FF0000"/>
                </a:solidFill>
              </a:rPr>
              <a:t>基于多道程序设计的分时操作系统</a:t>
            </a:r>
            <a:r>
              <a:rPr lang="zh-CN" altLang="en-US" sz="2000" dirty="0" smtClean="0"/>
              <a:t>中，内存中可以同时装入多道作业，内存中装入作业的数目并不固定，若作业较小则可以多装入几道，若作业较大则可以少装入几道。系统把所有具备运行条件的作业排成一个队列，使它们依次获得一个时间片来运行。当系统中除了终端型作业还有批处理作业时，应赋予终端型作业较高的优先权，并将它们排成一个高优先权队列</a:t>
            </a:r>
            <a:r>
              <a:rPr lang="en-US" altLang="zh-CN" sz="2000" dirty="0" smtClean="0"/>
              <a:t>;</a:t>
            </a:r>
            <a:r>
              <a:rPr lang="zh-CN" altLang="en-US" sz="2000" dirty="0" smtClean="0"/>
              <a:t>而将批处理作业另外排成一个队列。平时轮转运行高优先权队列的作业，以保证终端用户的请求能获得及时响应，仅当该队列为空时，才运行批处理队列中的作业。</a:t>
            </a:r>
            <a:endParaRPr lang="zh-CN" altLang="en-US" sz="2000" dirty="0"/>
          </a:p>
        </p:txBody>
      </p:sp>
    </p:spTree>
    <p:extLst>
      <p:ext uri="{BB962C8B-B14F-4D97-AF65-F5344CB8AC3E}">
        <p14:creationId xmlns:p14="http://schemas.microsoft.com/office/powerpoint/2010/main" val="2025793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1763" y="1264258"/>
            <a:ext cx="10821726" cy="3785652"/>
          </a:xfrm>
          <a:prstGeom prst="rect">
            <a:avLst/>
          </a:prstGeom>
          <a:noFill/>
        </p:spPr>
        <p:txBody>
          <a:bodyPr wrap="square" rtlCol="0">
            <a:spAutoFit/>
          </a:bodyPr>
          <a:lstStyle/>
          <a:p>
            <a:r>
              <a:rPr lang="zh-CN" altLang="en-US" sz="2000" dirty="0" smtClean="0"/>
              <a:t>分时操作系统的特征：</a:t>
            </a:r>
            <a:endParaRPr lang="en-US" altLang="zh-CN" sz="2000" dirty="0" smtClean="0"/>
          </a:p>
          <a:p>
            <a:pPr marL="342900" indent="-342900">
              <a:buFont typeface="+mj-ea"/>
              <a:buAutoNum type="circleNumDbPlain"/>
            </a:pPr>
            <a:r>
              <a:rPr lang="zh-CN" altLang="en-US" sz="2000" dirty="0"/>
              <a:t>多</a:t>
            </a:r>
            <a:r>
              <a:rPr lang="zh-CN" altLang="en-US" sz="2000" dirty="0" smtClean="0"/>
              <a:t>路型</a:t>
            </a:r>
            <a:endParaRPr lang="en-US" altLang="zh-CN" sz="2000" dirty="0" smtClean="0"/>
          </a:p>
          <a:p>
            <a:pPr indent="504000"/>
            <a:r>
              <a:rPr lang="zh-CN" altLang="en-US" sz="2000" dirty="0" smtClean="0"/>
              <a:t>同时有多个用户使用一台计算机。宏观上看有多个用户同时使用计算机，微观上各用户轮流使用计算机。</a:t>
            </a:r>
            <a:endParaRPr lang="en-US" altLang="zh-CN" sz="2000" dirty="0" smtClean="0"/>
          </a:p>
          <a:p>
            <a:pPr marL="342900" indent="-342900">
              <a:buFont typeface="+mj-ea"/>
              <a:buAutoNum type="circleNumDbPlain" startAt="2"/>
            </a:pPr>
            <a:r>
              <a:rPr lang="zh-CN" altLang="en-US" sz="2000" dirty="0"/>
              <a:t>交互</a:t>
            </a:r>
            <a:r>
              <a:rPr lang="zh-CN" altLang="en-US" sz="2000" dirty="0" smtClean="0"/>
              <a:t>性</a:t>
            </a:r>
            <a:endParaRPr lang="en-US" altLang="zh-CN" sz="2000" dirty="0" smtClean="0"/>
          </a:p>
          <a:p>
            <a:pPr indent="504000"/>
            <a:r>
              <a:rPr lang="zh-CN" altLang="en-US" sz="2000" dirty="0" smtClean="0"/>
              <a:t>用户采用人</a:t>
            </a:r>
            <a:r>
              <a:rPr lang="en-US" altLang="zh-CN" sz="2000" dirty="0" smtClean="0"/>
              <a:t>-</a:t>
            </a:r>
            <a:r>
              <a:rPr lang="zh-CN" altLang="en-US" sz="2000" dirty="0" smtClean="0"/>
              <a:t>机会话的方式直接控制程序运行，即用户通过终端向系统提出服务请求，系统完成用户的请求并将结构返回给用户，用户在根据系统的结果信息向系统提出下一个服务请求。</a:t>
            </a:r>
            <a:endParaRPr lang="en-US" altLang="zh-CN" sz="2000" dirty="0" smtClean="0"/>
          </a:p>
          <a:p>
            <a:pPr marL="342900" indent="-342900">
              <a:buFont typeface="+mj-ea"/>
              <a:buAutoNum type="circleNumDbPlain" startAt="3"/>
            </a:pPr>
            <a:r>
              <a:rPr lang="zh-CN" altLang="en-US" sz="2000" dirty="0"/>
              <a:t>独占性</a:t>
            </a:r>
            <a:endParaRPr lang="en-US" altLang="zh-CN" sz="2000" dirty="0" smtClean="0"/>
          </a:p>
          <a:p>
            <a:pPr indent="504000"/>
            <a:r>
              <a:rPr lang="zh-CN" altLang="en-US" sz="2000" dirty="0" smtClean="0"/>
              <a:t>每个用户各占一个终端，彼此独立操作互不干扰。用户感觉不到别人也在使用这台计算机，好像只有自己独占计算机。</a:t>
            </a:r>
            <a:endParaRPr lang="en-US" altLang="zh-CN" sz="2000" dirty="0" smtClean="0"/>
          </a:p>
          <a:p>
            <a:pPr marL="342900" indent="-342900">
              <a:buFont typeface="+mj-ea"/>
              <a:buAutoNum type="circleNumDbPlain" startAt="4"/>
            </a:pPr>
            <a:r>
              <a:rPr lang="zh-CN" altLang="en-US" sz="2000" dirty="0" smtClean="0"/>
              <a:t>及时性</a:t>
            </a:r>
            <a:endParaRPr lang="en-US" altLang="zh-CN" sz="2000" dirty="0" smtClean="0"/>
          </a:p>
          <a:p>
            <a:pPr indent="504000"/>
            <a:r>
              <a:rPr lang="zh-CN" altLang="en-US" sz="2000" dirty="0" smtClean="0"/>
              <a:t>用户的请求能在很短的时间内获得响应，一般为</a:t>
            </a:r>
            <a:r>
              <a:rPr lang="en-US" altLang="zh-CN" sz="2000" dirty="0" smtClean="0"/>
              <a:t>2~3</a:t>
            </a:r>
            <a:r>
              <a:rPr lang="zh-CN" altLang="en-US" sz="2000" dirty="0" smtClean="0"/>
              <a:t>秒。</a:t>
            </a:r>
            <a:endParaRPr lang="zh-CN" altLang="en-US" sz="2000" dirty="0"/>
          </a:p>
        </p:txBody>
      </p:sp>
    </p:spTree>
    <p:extLst>
      <p:ext uri="{BB962C8B-B14F-4D97-AF65-F5344CB8AC3E}">
        <p14:creationId xmlns:p14="http://schemas.microsoft.com/office/powerpoint/2010/main" val="35244095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9958" y="1192696"/>
            <a:ext cx="10933044" cy="4708981"/>
          </a:xfrm>
          <a:prstGeom prst="rect">
            <a:avLst/>
          </a:prstGeom>
          <a:noFill/>
        </p:spPr>
        <p:txBody>
          <a:bodyPr wrap="square" rtlCol="0">
            <a:spAutoFit/>
          </a:bodyPr>
          <a:lstStyle/>
          <a:p>
            <a:pPr>
              <a:lnSpc>
                <a:spcPct val="150000"/>
              </a:lnSpc>
            </a:pPr>
            <a:r>
              <a:rPr lang="zh-CN" altLang="en-US" sz="2000" dirty="0" smtClean="0"/>
              <a:t>（</a:t>
            </a:r>
            <a:r>
              <a:rPr lang="en-US" altLang="zh-CN" sz="2000" dirty="0" smtClean="0"/>
              <a:t>3</a:t>
            </a:r>
            <a:r>
              <a:rPr lang="zh-CN" altLang="en-US" sz="2000" dirty="0" smtClean="0"/>
              <a:t>）实时操作系统</a:t>
            </a:r>
            <a:endParaRPr lang="en-US" altLang="zh-CN" sz="2000" dirty="0" smtClean="0"/>
          </a:p>
          <a:p>
            <a:pPr indent="504000">
              <a:lnSpc>
                <a:spcPct val="150000"/>
              </a:lnSpc>
            </a:pPr>
            <a:r>
              <a:rPr lang="zh-CN" altLang="en-US" sz="2000" dirty="0" smtClean="0"/>
              <a:t>实时操作系统是指使计算机能及时相应外部事件的请求，在规定的时间内完成对该事件的处理，并控制所有设备和任务协同一致工作的操作系统。</a:t>
            </a:r>
            <a:endParaRPr lang="en-US" altLang="zh-CN" sz="2000" dirty="0" smtClean="0"/>
          </a:p>
          <a:p>
            <a:pPr indent="504000">
              <a:lnSpc>
                <a:spcPct val="150000"/>
              </a:lnSpc>
            </a:pPr>
            <a:r>
              <a:rPr lang="zh-CN" altLang="en-US" sz="2000" dirty="0" smtClean="0"/>
              <a:t>实时操作系统的“实时”，是表示“及时”的意思，“实时”系统最主要的特征是将时间作为参数，它必须多所接收到的某些信号做出“及时”或“实时”反应。</a:t>
            </a:r>
            <a:endParaRPr lang="en-US" altLang="zh-CN" sz="2000" dirty="0" smtClean="0"/>
          </a:p>
          <a:p>
            <a:pPr indent="504000">
              <a:lnSpc>
                <a:spcPct val="150000"/>
              </a:lnSpc>
            </a:pPr>
            <a:r>
              <a:rPr lang="zh-CN" altLang="en-US" sz="2000" dirty="0" smtClean="0"/>
              <a:t>实时操作系统将系统中各种设备有机地联系在一起，控制它们完成既定的任务。</a:t>
            </a:r>
            <a:endParaRPr lang="en-US" altLang="zh-CN" sz="2000" dirty="0" smtClean="0"/>
          </a:p>
          <a:p>
            <a:pPr indent="504000">
              <a:lnSpc>
                <a:spcPct val="150000"/>
              </a:lnSpc>
            </a:pPr>
            <a:r>
              <a:rPr lang="zh-CN" altLang="en-US" sz="2000" dirty="0" smtClean="0"/>
              <a:t>实时系统要追求的目标是：对外部请求在严格时间范围内做出反应，并又高可靠性和完整性。</a:t>
            </a:r>
            <a:endParaRPr lang="en-US" altLang="zh-CN" sz="2000" dirty="0" smtClean="0"/>
          </a:p>
          <a:p>
            <a:pPr indent="504000">
              <a:lnSpc>
                <a:spcPct val="150000"/>
              </a:lnSpc>
            </a:pPr>
            <a:r>
              <a:rPr lang="zh-CN" altLang="en-US" sz="2000" dirty="0" smtClean="0"/>
              <a:t>实时操作系统的主要的特点是：实时系统的主要特点是相应及时和可靠性高。系统必须保证对实时信息的分析和处理速度足够快，而且系统本身要安全可靠，否则信息处理的延误或丢失往往会带来严重的后果。所有实时系统必须</a:t>
            </a:r>
            <a:r>
              <a:rPr lang="zh-CN" altLang="en-US" sz="2000" dirty="0"/>
              <a:t>首先考虑实时性，然后才是系统的效率。</a:t>
            </a:r>
            <a:endParaRPr lang="en-US" altLang="zh-CN" sz="2000" dirty="0" smtClean="0"/>
          </a:p>
        </p:txBody>
      </p:sp>
    </p:spTree>
    <p:extLst>
      <p:ext uri="{BB962C8B-B14F-4D97-AF65-F5344CB8AC3E}">
        <p14:creationId xmlns:p14="http://schemas.microsoft.com/office/powerpoint/2010/main" val="11726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9958" y="1280160"/>
            <a:ext cx="10853531" cy="3785652"/>
          </a:xfrm>
          <a:prstGeom prst="rect">
            <a:avLst/>
          </a:prstGeom>
          <a:noFill/>
        </p:spPr>
        <p:txBody>
          <a:bodyPr wrap="square" rtlCol="0">
            <a:spAutoFit/>
          </a:bodyPr>
          <a:lstStyle/>
          <a:p>
            <a:pPr indent="504000">
              <a:lnSpc>
                <a:spcPct val="150000"/>
              </a:lnSpc>
            </a:pPr>
            <a:r>
              <a:rPr lang="zh-CN" altLang="en-US" sz="2000" dirty="0" smtClean="0"/>
              <a:t>实时操作系统通常是指以计算机为中心的生产过程控制系统，又称为计算机的控制系统。例如，钢铁冶炼和钢板轧制的自动控制，化工、炼油生产及过程的自动控制等。在这类系统中，要求实时采集现场数据，并对它们进行及时处理，进而自动控制相应的及执行机构，使某些参数（如温度、压力、流量等）能按预定规律变化或保持不变，以达到保证产品质量、提高产量的目的。</a:t>
            </a:r>
            <a:endParaRPr lang="en-US" altLang="zh-CN" sz="2000" dirty="0" smtClean="0"/>
          </a:p>
          <a:p>
            <a:pPr indent="504000">
              <a:lnSpc>
                <a:spcPct val="150000"/>
              </a:lnSpc>
            </a:pPr>
            <a:r>
              <a:rPr lang="zh-CN" altLang="en-US" sz="2000" dirty="0" smtClean="0"/>
              <a:t>在实时信息处理系统中，计算机能及时接收从远程终端发来的服务请求，根据用户提出的请求对信息进行检索和处理，并在很短时间内对用户做出回答。如机票订购系统，情报检索系统等，都属于实时信息处理系统。  </a:t>
            </a:r>
            <a:endParaRPr lang="zh-CN" altLang="en-US" sz="2000" dirty="0"/>
          </a:p>
        </p:txBody>
      </p:sp>
    </p:spTree>
    <p:extLst>
      <p:ext uri="{BB962C8B-B14F-4D97-AF65-F5344CB8AC3E}">
        <p14:creationId xmlns:p14="http://schemas.microsoft.com/office/powerpoint/2010/main" val="3803663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0546" y="1121134"/>
            <a:ext cx="10543430" cy="4708981"/>
          </a:xfrm>
          <a:prstGeom prst="rect">
            <a:avLst/>
          </a:prstGeom>
          <a:noFill/>
        </p:spPr>
        <p:txBody>
          <a:bodyPr wrap="square" rtlCol="0">
            <a:spAutoFit/>
          </a:bodyPr>
          <a:lstStyle/>
          <a:p>
            <a:pPr>
              <a:lnSpc>
                <a:spcPct val="150000"/>
              </a:lnSpc>
            </a:pPr>
            <a:r>
              <a:rPr lang="en-US" altLang="zh-CN" sz="2000" dirty="0" smtClean="0"/>
              <a:t>1</a:t>
            </a:r>
            <a:r>
              <a:rPr lang="zh-CN" altLang="en-US" sz="2000" dirty="0" smtClean="0"/>
              <a:t>、实时系统的类型</a:t>
            </a:r>
            <a:endParaRPr lang="en-US" altLang="zh-CN" sz="2000" dirty="0" smtClean="0"/>
          </a:p>
          <a:p>
            <a:pPr>
              <a:lnSpc>
                <a:spcPct val="150000"/>
              </a:lnSpc>
            </a:pPr>
            <a:r>
              <a:rPr lang="zh-CN" altLang="en-US" sz="2000" dirty="0" smtClean="0"/>
              <a:t>（</a:t>
            </a:r>
            <a:r>
              <a:rPr lang="en-US" altLang="zh-CN" sz="2000" dirty="0" smtClean="0"/>
              <a:t>1</a:t>
            </a:r>
            <a:r>
              <a:rPr lang="zh-CN" altLang="en-US" sz="2000" dirty="0" smtClean="0"/>
              <a:t>）工业（武器）控制系统。</a:t>
            </a:r>
            <a:endParaRPr lang="en-US" altLang="zh-CN" sz="2000" dirty="0" smtClean="0"/>
          </a:p>
          <a:p>
            <a:pPr indent="504000">
              <a:lnSpc>
                <a:spcPct val="150000"/>
              </a:lnSpc>
            </a:pPr>
            <a:r>
              <a:rPr lang="zh-CN" altLang="en-US" sz="2000" dirty="0" smtClean="0"/>
              <a:t>工业（武器）控制系统能实时采集现场数据，并对所采集的数据进行及时的处理，进而能够自动地控制相应的执行机构，使之具有按预定的规律变化的功能，确保产品的质量和产量。</a:t>
            </a:r>
            <a:endParaRPr lang="en-US" altLang="zh-CN" sz="2000" dirty="0" smtClean="0"/>
          </a:p>
          <a:p>
            <a:pPr>
              <a:lnSpc>
                <a:spcPct val="150000"/>
              </a:lnSpc>
            </a:pPr>
            <a:r>
              <a:rPr lang="zh-CN" altLang="en-US" sz="2000" dirty="0" smtClean="0"/>
              <a:t>（</a:t>
            </a:r>
            <a:r>
              <a:rPr lang="en-US" altLang="zh-CN" sz="2000" dirty="0" smtClean="0"/>
              <a:t>2</a:t>
            </a:r>
            <a:r>
              <a:rPr lang="zh-CN" altLang="en-US" sz="2000" dirty="0" smtClean="0"/>
              <a:t>）信息查询系统。</a:t>
            </a:r>
            <a:endParaRPr lang="en-US" altLang="zh-CN" sz="2000" dirty="0" smtClean="0"/>
          </a:p>
          <a:p>
            <a:pPr indent="504000">
              <a:lnSpc>
                <a:spcPct val="150000"/>
              </a:lnSpc>
            </a:pPr>
            <a:r>
              <a:rPr lang="zh-CN" altLang="en-US" sz="2000" dirty="0" smtClean="0"/>
              <a:t>该系统能接收从远程终端上发来的服务请求，根据用户提出的请求，对信息系统进行检索和处理，并能及时对用户做出正确的回答。</a:t>
            </a:r>
            <a:endParaRPr lang="en-US" altLang="zh-CN" sz="2000" dirty="0" smtClean="0"/>
          </a:p>
          <a:p>
            <a:pPr>
              <a:lnSpc>
                <a:spcPct val="150000"/>
              </a:lnSpc>
            </a:pPr>
            <a:r>
              <a:rPr lang="zh-CN" altLang="en-US" sz="2000" dirty="0" smtClean="0"/>
              <a:t>（</a:t>
            </a:r>
            <a:r>
              <a:rPr lang="en-US" altLang="zh-CN" sz="2000" dirty="0"/>
              <a:t>3</a:t>
            </a:r>
            <a:r>
              <a:rPr lang="zh-CN" altLang="en-US" sz="2000" dirty="0" smtClean="0"/>
              <a:t>）事物处理系统</a:t>
            </a:r>
            <a:endParaRPr lang="en-US" altLang="zh-CN" sz="2000" dirty="0" smtClean="0"/>
          </a:p>
          <a:p>
            <a:pPr indent="504000">
              <a:lnSpc>
                <a:spcPct val="150000"/>
              </a:lnSpc>
            </a:pPr>
            <a:r>
              <a:rPr lang="zh-CN" altLang="en-US" sz="2000" dirty="0" smtClean="0"/>
              <a:t>该系统的特点是数据库中的数据随时都可能更新，用户和系统之间频繁地进行交互作用。</a:t>
            </a:r>
            <a:endParaRPr lang="en-US" altLang="zh-CN" sz="2000" dirty="0" smtClean="0"/>
          </a:p>
        </p:txBody>
      </p:sp>
    </p:spTree>
    <p:extLst>
      <p:ext uri="{BB962C8B-B14F-4D97-AF65-F5344CB8AC3E}">
        <p14:creationId xmlns:p14="http://schemas.microsoft.com/office/powerpoint/2010/main" val="169766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61968" y="1087396"/>
            <a:ext cx="7323437" cy="646331"/>
          </a:xfrm>
          <a:prstGeom prst="rect">
            <a:avLst/>
          </a:prstGeom>
          <a:noFill/>
        </p:spPr>
        <p:txBody>
          <a:bodyPr wrap="square" rtlCol="0">
            <a:spAutoFit/>
          </a:bodyPr>
          <a:lstStyle/>
          <a:p>
            <a:pPr algn="ctr"/>
            <a:r>
              <a:rPr lang="en-US" altLang="zh-CN" sz="3600" dirty="0" smtClean="0">
                <a:solidFill>
                  <a:srgbClr val="0000FF"/>
                </a:solidFill>
              </a:rPr>
              <a:t>1.1 </a:t>
            </a:r>
            <a:r>
              <a:rPr lang="zh-CN" altLang="en-US" sz="3600" dirty="0" smtClean="0">
                <a:solidFill>
                  <a:srgbClr val="0000FF"/>
                </a:solidFill>
              </a:rPr>
              <a:t>计算机硬件结构</a:t>
            </a:r>
            <a:endParaRPr lang="zh-CN" altLang="en-US" sz="3600" dirty="0">
              <a:solidFill>
                <a:srgbClr val="0000FF"/>
              </a:solidFill>
            </a:endParaRPr>
          </a:p>
        </p:txBody>
      </p:sp>
      <p:sp>
        <p:nvSpPr>
          <p:cNvPr id="3" name="文本框 2"/>
          <p:cNvSpPr txBox="1"/>
          <p:nvPr/>
        </p:nvSpPr>
        <p:spPr>
          <a:xfrm>
            <a:off x="807309" y="1944130"/>
            <a:ext cx="10486768" cy="2308324"/>
          </a:xfrm>
          <a:prstGeom prst="rect">
            <a:avLst/>
          </a:prstGeom>
          <a:noFill/>
        </p:spPr>
        <p:txBody>
          <a:bodyPr wrap="square" rtlCol="0">
            <a:spAutoFit/>
          </a:bodyPr>
          <a:lstStyle/>
          <a:p>
            <a:pPr>
              <a:lnSpc>
                <a:spcPct val="150000"/>
              </a:lnSpc>
            </a:pPr>
            <a:r>
              <a:rPr lang="zh-CN" altLang="en-US" sz="2400" dirty="0" smtClean="0">
                <a:solidFill>
                  <a:srgbClr val="0000FF"/>
                </a:solidFill>
                <a:latin typeface="+mn-ea"/>
              </a:rPr>
              <a:t>一、计算机系统的组成：现代计算机系统是由硬件系统和软件系统组成。</a:t>
            </a:r>
            <a:endParaRPr lang="en-US" altLang="zh-CN" sz="2400" dirty="0">
              <a:solidFill>
                <a:srgbClr val="0000FF"/>
              </a:solidFill>
              <a:latin typeface="+mn-ea"/>
            </a:endParaRPr>
          </a:p>
          <a:p>
            <a:pPr>
              <a:lnSpc>
                <a:spcPct val="150000"/>
              </a:lnSpc>
            </a:pPr>
            <a:r>
              <a:rPr lang="zh-CN" altLang="en-US" sz="2400" dirty="0" smtClean="0">
                <a:solidFill>
                  <a:srgbClr val="0000FF"/>
                </a:solidFill>
                <a:latin typeface="+mn-ea"/>
              </a:rPr>
              <a:t>二、从硬件的角度计算机硬件系统是由</a:t>
            </a:r>
            <a:r>
              <a:rPr lang="en-US" altLang="zh-CN" sz="2400" dirty="0" smtClean="0">
                <a:solidFill>
                  <a:srgbClr val="0000FF"/>
                </a:solidFill>
                <a:latin typeface="+mn-ea"/>
              </a:rPr>
              <a:t>CPU</a:t>
            </a:r>
            <a:r>
              <a:rPr lang="zh-CN" altLang="en-US" sz="2400" dirty="0" smtClean="0">
                <a:solidFill>
                  <a:srgbClr val="0000FF"/>
                </a:solidFill>
                <a:latin typeface="+mn-ea"/>
              </a:rPr>
              <a:t>、内存和若干硬件设备</a:t>
            </a:r>
            <a:r>
              <a:rPr lang="zh-CN" altLang="en-US" sz="2400" dirty="0" smtClean="0">
                <a:solidFill>
                  <a:srgbClr val="0000FF"/>
                </a:solidFill>
                <a:latin typeface="+mn-ea"/>
              </a:rPr>
              <a:t>组成，通过</a:t>
            </a:r>
            <a:r>
              <a:rPr lang="zh-CN" altLang="en-US" sz="2400" dirty="0" smtClean="0">
                <a:solidFill>
                  <a:srgbClr val="0000FF"/>
                </a:solidFill>
                <a:latin typeface="+mn-ea"/>
              </a:rPr>
              <a:t>系统总线连在一起，实现相互通信。从功能上讲，是由五大功能部件组成：运算器、控制器、存储器、输入设备和输出设备。</a:t>
            </a:r>
            <a:endParaRPr lang="en-US" altLang="zh-CN" sz="2400" dirty="0" smtClean="0">
              <a:solidFill>
                <a:srgbClr val="0000FF"/>
              </a:solidFill>
              <a:latin typeface="+mn-ea"/>
            </a:endParaRPr>
          </a:p>
        </p:txBody>
      </p:sp>
    </p:spTree>
    <p:extLst>
      <p:ext uri="{BB962C8B-B14F-4D97-AF65-F5344CB8AC3E}">
        <p14:creationId xmlns:p14="http://schemas.microsoft.com/office/powerpoint/2010/main" val="986803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370" y="954156"/>
            <a:ext cx="10718359" cy="523220"/>
          </a:xfrm>
          <a:prstGeom prst="rect">
            <a:avLst/>
          </a:prstGeom>
          <a:noFill/>
        </p:spPr>
        <p:txBody>
          <a:bodyPr wrap="square" rtlCol="0">
            <a:spAutoFit/>
          </a:bodyPr>
          <a:lstStyle/>
          <a:p>
            <a:r>
              <a:rPr lang="zh-CN" altLang="en-US" sz="2800" dirty="0" smtClean="0">
                <a:solidFill>
                  <a:srgbClr val="0000FF"/>
                </a:solidFill>
              </a:rPr>
              <a:t>（</a:t>
            </a:r>
            <a:r>
              <a:rPr lang="en-US" altLang="zh-CN" sz="2800" dirty="0" smtClean="0">
                <a:solidFill>
                  <a:srgbClr val="0000FF"/>
                </a:solidFill>
              </a:rPr>
              <a:t>4</a:t>
            </a:r>
            <a:r>
              <a:rPr lang="zh-CN" altLang="en-US" sz="2800" dirty="0" smtClean="0">
                <a:solidFill>
                  <a:srgbClr val="0000FF"/>
                </a:solidFill>
              </a:rPr>
              <a:t>）网络操作系统</a:t>
            </a:r>
            <a:endParaRPr lang="zh-CN" altLang="en-US" sz="2800" dirty="0">
              <a:solidFill>
                <a:srgbClr val="0000FF"/>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061" y="2384274"/>
            <a:ext cx="4447430" cy="3277054"/>
          </a:xfrm>
          <a:prstGeom prst="rect">
            <a:avLst/>
          </a:prstGeom>
        </p:spPr>
      </p:pic>
      <p:sp>
        <p:nvSpPr>
          <p:cNvPr id="4" name="文本框 3"/>
          <p:cNvSpPr txBox="1"/>
          <p:nvPr/>
        </p:nvSpPr>
        <p:spPr>
          <a:xfrm>
            <a:off x="421415" y="1470992"/>
            <a:ext cx="7537842" cy="4678204"/>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）网络操作系统的概念</a:t>
            </a:r>
            <a:endParaRPr lang="en-US" altLang="zh-CN" dirty="0" smtClean="0"/>
          </a:p>
          <a:p>
            <a:pPr indent="504000"/>
            <a:r>
              <a:rPr lang="zh-CN" altLang="en-US" sz="2000" dirty="0" smtClean="0"/>
              <a:t>计算机网络通常由多台计算机组成，由一台或者几台作为服务器，其它计算机作为单用户的工作站，称为客户机。服务器提供网络服务或应用服务，如文件存储、打印机管理等。在计算机网络中，每台计算机都有自己的操作系统，即本地操作系统。建立在本地主机的操作系统之上，实现网络通信、资源共享和保护、提供网络服务和网络接口等的操作系统就是网络操作系统。</a:t>
            </a:r>
            <a:endParaRPr lang="en-US" altLang="zh-CN" sz="2000" dirty="0" smtClean="0"/>
          </a:p>
          <a:p>
            <a:pPr indent="504000"/>
            <a:r>
              <a:rPr lang="zh-CN" altLang="en-US" sz="2000" dirty="0" smtClean="0"/>
              <a:t>本地操作系统完成本地资源的管理和服务功能。同一网络中各台计算机上的本地操作系统可以相同，也可以不同。</a:t>
            </a:r>
            <a:endParaRPr lang="en-US" altLang="zh-CN" sz="2000" dirty="0" smtClean="0"/>
          </a:p>
          <a:p>
            <a:pPr indent="504000"/>
            <a:r>
              <a:rPr lang="zh-CN" altLang="en-US" sz="2000" dirty="0" smtClean="0"/>
              <a:t>计算机网络操作系统对整个网络实施管理，并为用户提供统一的、方便的网络接口。网络操作系统对用户屏蔽了各个主机对同样资源所具有的不同存取方法。网络操作系统是用户与本地操作系统之间的接口。是在各种计算机系统上按网络体系结构协议标准开发的软件，包括网络管理、通讯、安全、资源共享和各种网络应用。</a:t>
            </a:r>
            <a:endParaRPr lang="zh-CN" altLang="en-US" sz="2000" dirty="0"/>
          </a:p>
        </p:txBody>
      </p:sp>
    </p:spTree>
    <p:extLst>
      <p:ext uri="{BB962C8B-B14F-4D97-AF65-F5344CB8AC3E}">
        <p14:creationId xmlns:p14="http://schemas.microsoft.com/office/powerpoint/2010/main" val="2136572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1763" y="1129085"/>
            <a:ext cx="10837628" cy="4708981"/>
          </a:xfrm>
          <a:prstGeom prst="rect">
            <a:avLst/>
          </a:prstGeom>
          <a:noFill/>
        </p:spPr>
        <p:txBody>
          <a:bodyPr wrap="square" rtlCol="0">
            <a:spAutoFit/>
          </a:bodyPr>
          <a:lstStyle/>
          <a:p>
            <a:r>
              <a:rPr lang="zh-CN" altLang="en-US" sz="2000" dirty="0" smtClean="0"/>
              <a:t>（</a:t>
            </a:r>
            <a:r>
              <a:rPr lang="en-US" altLang="zh-CN" sz="2000" dirty="0" smtClean="0"/>
              <a:t>2</a:t>
            </a:r>
            <a:r>
              <a:rPr lang="zh-CN" altLang="en-US" sz="2000" dirty="0" smtClean="0"/>
              <a:t>）网络操作系统的特性</a:t>
            </a:r>
            <a:endParaRPr lang="en-US" altLang="zh-CN" sz="2000" dirty="0" smtClean="0"/>
          </a:p>
          <a:p>
            <a:pPr marL="342900" indent="-342900">
              <a:buFont typeface="+mj-ea"/>
              <a:buAutoNum type="circleNumDbPlain"/>
            </a:pPr>
            <a:r>
              <a:rPr lang="zh-CN" altLang="en-US" sz="2000" dirty="0" smtClean="0"/>
              <a:t>接口一致性</a:t>
            </a:r>
            <a:endParaRPr lang="en-US" altLang="zh-CN" sz="2000" dirty="0" smtClean="0"/>
          </a:p>
          <a:p>
            <a:pPr indent="504000"/>
            <a:r>
              <a:rPr lang="zh-CN" altLang="en-US" sz="2000" dirty="0" smtClean="0"/>
              <a:t>网络操作系统要求不同的用户访问的共享资源必须是一样的，对于性质（下载或上传）相同的共享资源要具有相同的存取方法。</a:t>
            </a:r>
            <a:endParaRPr lang="en-US" altLang="zh-CN" sz="2000" dirty="0" smtClean="0"/>
          </a:p>
          <a:p>
            <a:pPr marL="342900" indent="-342900">
              <a:buFont typeface="+mj-ea"/>
              <a:buAutoNum type="circleNumDbPlain" startAt="2"/>
            </a:pPr>
            <a:r>
              <a:rPr lang="zh-CN" altLang="en-US" sz="2000" dirty="0" smtClean="0"/>
              <a:t>资源透明性</a:t>
            </a:r>
            <a:endParaRPr lang="en-US" altLang="zh-CN" sz="2000" dirty="0" smtClean="0"/>
          </a:p>
          <a:p>
            <a:pPr indent="504000"/>
            <a:r>
              <a:rPr lang="zh-CN" altLang="en-US" sz="2000" dirty="0" smtClean="0"/>
              <a:t>用户不必知道访问</a:t>
            </a:r>
            <a:r>
              <a:rPr lang="zh-CN" altLang="en-US" sz="2000" dirty="0"/>
              <a:t>共享</a:t>
            </a:r>
            <a:r>
              <a:rPr lang="zh-CN" altLang="en-US" sz="2000" dirty="0" smtClean="0"/>
              <a:t>资源的</a:t>
            </a:r>
            <a:r>
              <a:rPr lang="zh-CN" altLang="en-US" sz="2000" dirty="0"/>
              <a:t>具体</a:t>
            </a:r>
            <a:r>
              <a:rPr lang="zh-CN" altLang="en-US" sz="2000" dirty="0" smtClean="0"/>
              <a:t>方法的内部细节，能根据用户的请求做出回应。这就是资源透明性。</a:t>
            </a:r>
            <a:endParaRPr lang="en-US" altLang="zh-CN" sz="2000" dirty="0" smtClean="0"/>
          </a:p>
          <a:p>
            <a:pPr marL="342900" indent="-342900">
              <a:buFont typeface="+mj-ea"/>
              <a:buAutoNum type="circleNumDbPlain" startAt="3"/>
            </a:pPr>
            <a:r>
              <a:rPr lang="zh-CN" altLang="en-US" sz="2000" dirty="0" smtClean="0"/>
              <a:t>操作可靠性</a:t>
            </a:r>
            <a:endParaRPr lang="en-US" altLang="zh-CN" sz="2000" dirty="0" smtClean="0"/>
          </a:p>
          <a:p>
            <a:pPr indent="504000"/>
            <a:r>
              <a:rPr lang="zh-CN" altLang="en-US" sz="2000" dirty="0" smtClean="0"/>
              <a:t>网络操作系统不会因为某处资源出现网络故障不能而不能访问，可以分配另一处同类资源满足用户的请求。</a:t>
            </a:r>
            <a:endParaRPr lang="en-US" altLang="zh-CN" sz="2000" dirty="0" smtClean="0"/>
          </a:p>
          <a:p>
            <a:pPr marL="342900" indent="-342900">
              <a:buFont typeface="+mj-ea"/>
              <a:buAutoNum type="circleNumDbPlain" startAt="4"/>
            </a:pPr>
            <a:r>
              <a:rPr lang="zh-CN" altLang="en-US" sz="2000" dirty="0" smtClean="0"/>
              <a:t>处理自主性</a:t>
            </a:r>
            <a:endParaRPr lang="en-US" altLang="zh-CN" sz="2000" dirty="0" smtClean="0"/>
          </a:p>
          <a:p>
            <a:pPr indent="504000"/>
            <a:r>
              <a:rPr lang="zh-CN" altLang="en-US" sz="2000" dirty="0" smtClean="0"/>
              <a:t>网络操作系统能自主处理用户对网络资源的请求。</a:t>
            </a:r>
            <a:endParaRPr lang="en-US" altLang="zh-CN" sz="2000" dirty="0" smtClean="0"/>
          </a:p>
          <a:p>
            <a:pPr marL="342900" indent="-342900">
              <a:buFont typeface="+mj-ea"/>
              <a:buAutoNum type="circleNumDbPlain" startAt="5"/>
            </a:pPr>
            <a:r>
              <a:rPr lang="zh-CN" altLang="en-US" sz="2000" dirty="0" smtClean="0"/>
              <a:t>执行并行性</a:t>
            </a:r>
            <a:endParaRPr lang="en-US" altLang="zh-CN" sz="2000" dirty="0" smtClean="0"/>
          </a:p>
          <a:p>
            <a:pPr indent="504000"/>
            <a:r>
              <a:rPr lang="zh-CN" altLang="en-US" sz="2000" dirty="0" smtClean="0"/>
              <a:t>网络操作系统实现本地主机上的多道程序的并发执行和网络系统中各用户主机上访问请求进程的并行执行。</a:t>
            </a:r>
            <a:endParaRPr lang="zh-CN" altLang="en-US" sz="2000" dirty="0"/>
          </a:p>
        </p:txBody>
      </p:sp>
    </p:spTree>
    <p:extLst>
      <p:ext uri="{BB962C8B-B14F-4D97-AF65-F5344CB8AC3E}">
        <p14:creationId xmlns:p14="http://schemas.microsoft.com/office/powerpoint/2010/main" val="40478575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5272" y="1081377"/>
            <a:ext cx="10479819" cy="523220"/>
          </a:xfrm>
          <a:prstGeom prst="rect">
            <a:avLst/>
          </a:prstGeom>
          <a:noFill/>
        </p:spPr>
        <p:txBody>
          <a:bodyPr wrap="square" rtlCol="0">
            <a:spAutoFit/>
          </a:bodyPr>
          <a:lstStyle/>
          <a:p>
            <a:r>
              <a:rPr lang="zh-CN" altLang="en-US" sz="2800" dirty="0" smtClean="0">
                <a:solidFill>
                  <a:srgbClr val="0000FF"/>
                </a:solidFill>
              </a:rPr>
              <a:t>（</a:t>
            </a:r>
            <a:r>
              <a:rPr lang="en-US" altLang="zh-CN" sz="2800" dirty="0" smtClean="0">
                <a:solidFill>
                  <a:srgbClr val="0000FF"/>
                </a:solidFill>
              </a:rPr>
              <a:t>5</a:t>
            </a:r>
            <a:r>
              <a:rPr lang="zh-CN" altLang="en-US" sz="2800" dirty="0" smtClean="0">
                <a:solidFill>
                  <a:srgbClr val="0000FF"/>
                </a:solidFill>
              </a:rPr>
              <a:t>）分布式操作系统</a:t>
            </a:r>
            <a:endParaRPr lang="zh-CN" altLang="en-US" sz="2800" dirty="0">
              <a:solidFill>
                <a:srgbClr val="0000FF"/>
              </a:solidFill>
            </a:endParaRPr>
          </a:p>
        </p:txBody>
      </p:sp>
      <p:sp>
        <p:nvSpPr>
          <p:cNvPr id="3" name="文本框 2"/>
          <p:cNvSpPr txBox="1"/>
          <p:nvPr/>
        </p:nvSpPr>
        <p:spPr>
          <a:xfrm>
            <a:off x="803083" y="1669774"/>
            <a:ext cx="10718357" cy="1710084"/>
          </a:xfrm>
          <a:prstGeom prst="rect">
            <a:avLst/>
          </a:prstGeom>
          <a:noFill/>
        </p:spPr>
        <p:txBody>
          <a:bodyPr wrap="square" rtlCol="0">
            <a:spAutoFit/>
          </a:bodyPr>
          <a:lstStyle/>
          <a:p>
            <a:pPr indent="504000">
              <a:lnSpc>
                <a:spcPct val="150000"/>
              </a:lnSpc>
            </a:pPr>
            <a:r>
              <a:rPr lang="zh-CN" altLang="en-US" dirty="0" smtClean="0"/>
              <a:t>分别式操作系统把大量的计算机通过网络连接起来，实现各个计算机网络可以相互进行的网络资源的访问和通信。</a:t>
            </a:r>
            <a:endParaRPr lang="en-US" altLang="zh-CN" dirty="0" smtClean="0"/>
          </a:p>
          <a:p>
            <a:pPr indent="504000">
              <a:lnSpc>
                <a:spcPct val="150000"/>
              </a:lnSpc>
            </a:pPr>
            <a:r>
              <a:rPr lang="zh-CN" altLang="en-US" dirty="0" smtClean="0"/>
              <a:t>分别式操作系统并不知道每台计算机的确切地址；分布式操作系统负责整个网络资源的分配，能更好地隐藏系统内部实现的细节。</a:t>
            </a:r>
            <a:endParaRPr lang="zh-CN" altLang="en-US" dirty="0"/>
          </a:p>
        </p:txBody>
      </p:sp>
    </p:spTree>
    <p:extLst>
      <p:ext uri="{BB962C8B-B14F-4D97-AF65-F5344CB8AC3E}">
        <p14:creationId xmlns:p14="http://schemas.microsoft.com/office/powerpoint/2010/main" val="37805665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50790" y="1025718"/>
            <a:ext cx="10678601" cy="646331"/>
          </a:xfrm>
          <a:prstGeom prst="rect">
            <a:avLst/>
          </a:prstGeom>
          <a:noFill/>
        </p:spPr>
        <p:txBody>
          <a:bodyPr wrap="square" rtlCol="0">
            <a:spAutoFit/>
          </a:bodyPr>
          <a:lstStyle/>
          <a:p>
            <a:pPr algn="ctr"/>
            <a:r>
              <a:rPr lang="en-US" altLang="zh-CN" sz="3600" dirty="0" smtClean="0">
                <a:solidFill>
                  <a:srgbClr val="0000FF"/>
                </a:solidFill>
              </a:rPr>
              <a:t>1.6 </a:t>
            </a:r>
            <a:r>
              <a:rPr lang="zh-CN" altLang="en-US" sz="3600" dirty="0" smtClean="0">
                <a:solidFill>
                  <a:srgbClr val="0000FF"/>
                </a:solidFill>
              </a:rPr>
              <a:t>操作系统的基本特征</a:t>
            </a:r>
            <a:endParaRPr lang="zh-CN" altLang="en-US" sz="3600" dirty="0">
              <a:solidFill>
                <a:srgbClr val="0000FF"/>
              </a:solidFill>
            </a:endParaRPr>
          </a:p>
        </p:txBody>
      </p:sp>
      <p:sp>
        <p:nvSpPr>
          <p:cNvPr id="4" name="文本框 3"/>
          <p:cNvSpPr txBox="1"/>
          <p:nvPr/>
        </p:nvSpPr>
        <p:spPr>
          <a:xfrm>
            <a:off x="659958" y="1653871"/>
            <a:ext cx="10996654" cy="4524315"/>
          </a:xfrm>
          <a:prstGeom prst="rect">
            <a:avLst/>
          </a:prstGeom>
          <a:noFill/>
        </p:spPr>
        <p:txBody>
          <a:bodyPr wrap="square" rtlCol="0">
            <a:spAutoFit/>
          </a:bodyPr>
          <a:lstStyle/>
          <a:p>
            <a:r>
              <a:rPr lang="en-US" altLang="zh-CN" dirty="0" smtClean="0">
                <a:solidFill>
                  <a:srgbClr val="0000FF"/>
                </a:solidFill>
              </a:rPr>
              <a:t>1</a:t>
            </a:r>
            <a:r>
              <a:rPr lang="zh-CN" altLang="en-US" dirty="0" smtClean="0">
                <a:solidFill>
                  <a:srgbClr val="0000FF"/>
                </a:solidFill>
              </a:rPr>
              <a:t>、</a:t>
            </a:r>
            <a:r>
              <a:rPr lang="en-US" altLang="zh-CN" dirty="0" smtClean="0">
                <a:solidFill>
                  <a:srgbClr val="0000FF"/>
                </a:solidFill>
              </a:rPr>
              <a:t> </a:t>
            </a:r>
            <a:r>
              <a:rPr lang="zh-CN" altLang="en-US" dirty="0" smtClean="0">
                <a:solidFill>
                  <a:srgbClr val="0000FF"/>
                </a:solidFill>
              </a:rPr>
              <a:t>并发性</a:t>
            </a:r>
            <a:endParaRPr lang="en-US" altLang="zh-CN" dirty="0" smtClean="0">
              <a:solidFill>
                <a:srgbClr val="0000FF"/>
              </a:solidFill>
            </a:endParaRPr>
          </a:p>
          <a:p>
            <a:pPr indent="504000">
              <a:lnSpc>
                <a:spcPct val="150000"/>
              </a:lnSpc>
            </a:pPr>
            <a:r>
              <a:rPr lang="zh-CN" altLang="en-US" sz="2000" dirty="0" smtClean="0">
                <a:solidFill>
                  <a:srgbClr val="9900FF"/>
                </a:solidFill>
              </a:rPr>
              <a:t>并发行</a:t>
            </a:r>
            <a:r>
              <a:rPr lang="zh-CN" altLang="en-US" sz="2000" dirty="0" smtClean="0"/>
              <a:t>是指两个或多个事件在同一时间间隔内发生。</a:t>
            </a:r>
            <a:endParaRPr lang="en-US" altLang="zh-CN" sz="2000" dirty="0" smtClean="0"/>
          </a:p>
          <a:p>
            <a:pPr indent="504000">
              <a:lnSpc>
                <a:spcPct val="150000"/>
              </a:lnSpc>
            </a:pPr>
            <a:r>
              <a:rPr lang="zh-CN" altLang="en-US" sz="2000" dirty="0" smtClean="0"/>
              <a:t>在多道程序环境下，并发性是指在一段时间内宏观上有多各程序同时运行，但在单处理器系统中，每一时刻却仅能有一道程序执行，故微观上这些程序只能是分时地交替执行。例如，在</a:t>
            </a:r>
            <a:r>
              <a:rPr lang="en-US" altLang="zh-CN" sz="2000" dirty="0" smtClean="0"/>
              <a:t>1</a:t>
            </a:r>
            <a:r>
              <a:rPr lang="zh-CN" altLang="en-US" sz="2000" dirty="0" smtClean="0"/>
              <a:t>秒种时间内，</a:t>
            </a:r>
            <a:r>
              <a:rPr lang="en-US" altLang="zh-CN" sz="2000" dirty="0" smtClean="0"/>
              <a:t>0~15ms</a:t>
            </a:r>
            <a:r>
              <a:rPr lang="zh-CN" altLang="en-US" sz="2000" dirty="0" smtClean="0"/>
              <a:t>程序</a:t>
            </a:r>
            <a:r>
              <a:rPr lang="en-US" altLang="zh-CN" sz="2000" dirty="0" smtClean="0"/>
              <a:t>A</a:t>
            </a:r>
            <a:r>
              <a:rPr lang="zh-CN" altLang="en-US" sz="2000" dirty="0" smtClean="0"/>
              <a:t>运行，</a:t>
            </a:r>
            <a:r>
              <a:rPr lang="en-US" altLang="zh-CN" sz="2000" dirty="0" smtClean="0"/>
              <a:t>15~30ms</a:t>
            </a:r>
            <a:r>
              <a:rPr lang="zh-CN" altLang="en-US" sz="2000" dirty="0" smtClean="0"/>
              <a:t>程序</a:t>
            </a:r>
            <a:r>
              <a:rPr lang="en-US" altLang="zh-CN" sz="2000" dirty="0" smtClean="0"/>
              <a:t>B</a:t>
            </a:r>
            <a:r>
              <a:rPr lang="zh-CN" altLang="en-US" sz="2000" dirty="0" smtClean="0"/>
              <a:t>运行；</a:t>
            </a:r>
            <a:r>
              <a:rPr lang="en-US" altLang="zh-CN" sz="2000" dirty="0" smtClean="0"/>
              <a:t>30~45ms</a:t>
            </a:r>
            <a:r>
              <a:rPr lang="zh-CN" altLang="en-US" sz="2000" dirty="0" smtClean="0"/>
              <a:t>程序</a:t>
            </a:r>
            <a:r>
              <a:rPr lang="en-US" altLang="zh-CN" sz="2000" dirty="0" smtClean="0"/>
              <a:t>C</a:t>
            </a:r>
            <a:r>
              <a:rPr lang="zh-CN" altLang="en-US" sz="2000" dirty="0" smtClean="0"/>
              <a:t>运行；</a:t>
            </a:r>
            <a:r>
              <a:rPr lang="en-US" altLang="zh-CN" sz="2000" dirty="0" smtClean="0"/>
              <a:t>45~60ms</a:t>
            </a:r>
            <a:r>
              <a:rPr lang="zh-CN" altLang="en-US" sz="2000" dirty="0" smtClean="0"/>
              <a:t>程序</a:t>
            </a:r>
            <a:r>
              <a:rPr lang="en-US" altLang="zh-CN" sz="2000" dirty="0" smtClean="0"/>
              <a:t>D</a:t>
            </a:r>
            <a:r>
              <a:rPr lang="zh-CN" altLang="en-US" sz="2000" dirty="0" smtClean="0"/>
              <a:t>运行，因此可以说，在</a:t>
            </a:r>
            <a:r>
              <a:rPr lang="en-US" altLang="zh-CN" sz="2000" dirty="0" smtClean="0"/>
              <a:t>1</a:t>
            </a:r>
            <a:r>
              <a:rPr lang="zh-CN" altLang="en-US" sz="2000" dirty="0" smtClean="0"/>
              <a:t>秒钟时间间隔内，宏观上有四道程序在同时运行，但微观上，程序</a:t>
            </a:r>
            <a:r>
              <a:rPr lang="en-US" altLang="zh-CN" sz="2000" dirty="0" smtClean="0"/>
              <a:t>A</a:t>
            </a:r>
            <a:r>
              <a:rPr lang="zh-CN" altLang="en-US" sz="2000" dirty="0" smtClean="0"/>
              <a:t>、</a:t>
            </a:r>
            <a:r>
              <a:rPr lang="en-US" altLang="zh-CN" sz="2000" dirty="0" smtClean="0"/>
              <a:t>B</a:t>
            </a:r>
            <a:r>
              <a:rPr lang="zh-CN" altLang="en-US" sz="2000" dirty="0" smtClean="0"/>
              <a:t>、</a:t>
            </a:r>
            <a:r>
              <a:rPr lang="en-US" altLang="zh-CN" sz="2000" dirty="0" smtClean="0"/>
              <a:t>C</a:t>
            </a:r>
            <a:r>
              <a:rPr lang="zh-CN" altLang="en-US" sz="2000" dirty="0" smtClean="0"/>
              <a:t>、</a:t>
            </a:r>
            <a:r>
              <a:rPr lang="en-US" altLang="zh-CN" sz="2000" dirty="0" smtClean="0"/>
              <a:t>D</a:t>
            </a:r>
            <a:r>
              <a:rPr lang="zh-CN" altLang="en-US" sz="2000" dirty="0" smtClean="0"/>
              <a:t>是分时地交替执行的。</a:t>
            </a:r>
            <a:endParaRPr lang="en-US" altLang="zh-CN" sz="2000" dirty="0" smtClean="0"/>
          </a:p>
          <a:p>
            <a:pPr indent="504000">
              <a:lnSpc>
                <a:spcPct val="150000"/>
              </a:lnSpc>
            </a:pPr>
            <a:r>
              <a:rPr lang="zh-CN" altLang="en-US" sz="2000" dirty="0" smtClean="0">
                <a:solidFill>
                  <a:srgbClr val="9900FF"/>
                </a:solidFill>
              </a:rPr>
              <a:t>并行性</a:t>
            </a:r>
            <a:r>
              <a:rPr lang="zh-CN" altLang="en-US" sz="2000" dirty="0" smtClean="0"/>
              <a:t>是指两个或多个事件在同一时刻发生。</a:t>
            </a:r>
            <a:endParaRPr lang="en-US" altLang="zh-CN" sz="2000" dirty="0" smtClean="0"/>
          </a:p>
          <a:p>
            <a:pPr indent="504000">
              <a:lnSpc>
                <a:spcPct val="150000"/>
              </a:lnSpc>
            </a:pPr>
            <a:r>
              <a:rPr lang="zh-CN" altLang="en-US" sz="2000" dirty="0" smtClean="0"/>
              <a:t>若计算机系统中有多个处理机，这些可以并发执行的程序边可以被分配到多个处理机上，实现并行执行，即利用每个处理机来处理一个可并发执行的程序。这样，多个程序便可同时执行。</a:t>
            </a:r>
            <a:endParaRPr lang="en-US" altLang="zh-CN" sz="2000" dirty="0" smtClean="0"/>
          </a:p>
        </p:txBody>
      </p:sp>
    </p:spTree>
    <p:extLst>
      <p:ext uri="{BB962C8B-B14F-4D97-AF65-F5344CB8AC3E}">
        <p14:creationId xmlns:p14="http://schemas.microsoft.com/office/powerpoint/2010/main" val="3143405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8741" y="1017768"/>
            <a:ext cx="10527527" cy="4401205"/>
          </a:xfrm>
          <a:prstGeom prst="rect">
            <a:avLst/>
          </a:prstGeom>
          <a:noFill/>
        </p:spPr>
        <p:txBody>
          <a:bodyPr wrap="square" rtlCol="0">
            <a:spAutoFit/>
          </a:bodyPr>
          <a:lstStyle/>
          <a:p>
            <a:r>
              <a:rPr lang="en-US" altLang="zh-CN" sz="2000" dirty="0" smtClean="0">
                <a:solidFill>
                  <a:srgbClr val="0000FF"/>
                </a:solidFill>
              </a:rPr>
              <a:t>2</a:t>
            </a:r>
            <a:r>
              <a:rPr lang="zh-CN" altLang="en-US" sz="2000" dirty="0" smtClean="0">
                <a:solidFill>
                  <a:srgbClr val="0000FF"/>
                </a:solidFill>
              </a:rPr>
              <a:t>、共享性</a:t>
            </a:r>
            <a:endParaRPr lang="en-US" altLang="zh-CN" sz="2000" dirty="0" smtClean="0">
              <a:solidFill>
                <a:srgbClr val="0000FF"/>
              </a:solidFill>
            </a:endParaRPr>
          </a:p>
          <a:p>
            <a:pPr indent="504000"/>
            <a:r>
              <a:rPr lang="zh-CN" altLang="en-US" sz="2000" dirty="0" smtClean="0"/>
              <a:t>资源共享是指系统中的硬件和软件资源不再为某个程序所独占，而是由多个并发执行的程序共同使用。</a:t>
            </a:r>
            <a:endParaRPr lang="en-US" altLang="zh-CN" sz="2000" dirty="0" smtClean="0"/>
          </a:p>
          <a:p>
            <a:pPr indent="504000"/>
            <a:r>
              <a:rPr lang="zh-CN" altLang="en-US" sz="2000" dirty="0"/>
              <a:t>根据</a:t>
            </a:r>
            <a:r>
              <a:rPr lang="zh-CN" altLang="en-US" sz="2000" dirty="0" smtClean="0"/>
              <a:t>资源属性的不同，进程对资源共享的方式，主要有两种：互斥式共享和同时访问方式共享。</a:t>
            </a:r>
            <a:endParaRPr lang="en-US" altLang="zh-CN" sz="2000" dirty="0" smtClean="0"/>
          </a:p>
          <a:p>
            <a:r>
              <a:rPr lang="zh-CN" altLang="en-US" sz="2000" dirty="0" smtClean="0"/>
              <a:t>（</a:t>
            </a:r>
            <a:r>
              <a:rPr lang="en-US" altLang="zh-CN" sz="2000" dirty="0" smtClean="0"/>
              <a:t>1</a:t>
            </a:r>
            <a:r>
              <a:rPr lang="zh-CN" altLang="en-US" sz="2000" dirty="0" smtClean="0"/>
              <a:t>）互斥式共享</a:t>
            </a:r>
            <a:endParaRPr lang="en-US" altLang="zh-CN" sz="2000" dirty="0" smtClean="0"/>
          </a:p>
          <a:p>
            <a:pPr indent="504000"/>
            <a:r>
              <a:rPr lang="zh-CN" altLang="en-US" sz="2000" dirty="0" smtClean="0"/>
              <a:t>系统中的某些资源，如打印机、磁带等，虽然可以提供给多个进程使用，但应规定在一段时间内，只允许一个进程访问该资源，为此，在系统中应建立一种机制，以保证多个进程对这类资源的访问互斥方式进行。</a:t>
            </a:r>
            <a:endParaRPr lang="en-US" altLang="zh-CN" sz="2000" dirty="0" smtClean="0"/>
          </a:p>
          <a:p>
            <a:r>
              <a:rPr lang="zh-CN" altLang="en-US" sz="2000" dirty="0" smtClean="0"/>
              <a:t>（</a:t>
            </a:r>
            <a:r>
              <a:rPr lang="en-US" altLang="zh-CN" sz="2000" dirty="0" smtClean="0"/>
              <a:t>2</a:t>
            </a:r>
            <a:r>
              <a:rPr lang="zh-CN" altLang="en-US" sz="2000" dirty="0" smtClean="0"/>
              <a:t>）同时访问共享</a:t>
            </a:r>
            <a:endParaRPr lang="en-US" altLang="zh-CN" sz="2000" dirty="0" smtClean="0"/>
          </a:p>
          <a:p>
            <a:pPr indent="504000"/>
            <a:r>
              <a:rPr lang="zh-CN" altLang="en-US" sz="2000" dirty="0" smtClean="0"/>
              <a:t>系统中还有另一类资源，允许在一段时间内由多个进程“同时”对它们进行访问。这类所谓的“同时”，在单处理机环境下是宏观意义上的，而在微观上，这些进程对该资源的访问是交替进行的。典型的可供多个进程“同时”访问的资源是磁盘设备。一些可重用的代码编写的文件也可以被“同时”共享，即运行若干各用户同时访问该文件。</a:t>
            </a:r>
            <a:endParaRPr lang="en-US" altLang="zh-CN" sz="2000" dirty="0" smtClean="0"/>
          </a:p>
        </p:txBody>
      </p:sp>
    </p:spTree>
    <p:extLst>
      <p:ext uri="{BB962C8B-B14F-4D97-AF65-F5344CB8AC3E}">
        <p14:creationId xmlns:p14="http://schemas.microsoft.com/office/powerpoint/2010/main" val="40180799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1035" y="1017768"/>
            <a:ext cx="10527527" cy="1889876"/>
          </a:xfrm>
          <a:prstGeom prst="rect">
            <a:avLst/>
          </a:prstGeom>
          <a:noFill/>
        </p:spPr>
        <p:txBody>
          <a:bodyPr wrap="square" rtlCol="0">
            <a:spAutoFit/>
          </a:bodyPr>
          <a:lstStyle/>
          <a:p>
            <a:pPr indent="504000">
              <a:lnSpc>
                <a:spcPct val="150000"/>
              </a:lnSpc>
            </a:pPr>
            <a:r>
              <a:rPr lang="zh-CN" altLang="en-US" sz="2000" dirty="0" smtClean="0"/>
              <a:t>并发和共享是操作系统最基本的两个特征，它们之间互为存在条件。一方面，资源的共享是以程序的并发执行为前提，若系统不允许程序的并发执行，自然不存在资源共享问题；另一方面，若系统不能对资源共享实时有效地管理，也将影响到程序的并发执行，甚至根本无法并发执行。</a:t>
            </a:r>
            <a:endParaRPr lang="zh-CN" altLang="en-US" sz="2000" dirty="0"/>
          </a:p>
        </p:txBody>
      </p:sp>
    </p:spTree>
    <p:extLst>
      <p:ext uri="{BB962C8B-B14F-4D97-AF65-F5344CB8AC3E}">
        <p14:creationId xmlns:p14="http://schemas.microsoft.com/office/powerpoint/2010/main" val="36781454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1277" y="962111"/>
            <a:ext cx="10614991" cy="5121530"/>
          </a:xfrm>
          <a:prstGeom prst="rect">
            <a:avLst/>
          </a:prstGeom>
          <a:noFill/>
        </p:spPr>
        <p:txBody>
          <a:bodyPr wrap="square" rtlCol="0">
            <a:spAutoFit/>
          </a:bodyPr>
          <a:lstStyle/>
          <a:p>
            <a:pPr>
              <a:lnSpc>
                <a:spcPct val="150000"/>
              </a:lnSpc>
            </a:pPr>
            <a:r>
              <a:rPr lang="en-US" altLang="zh-CN" sz="2000" dirty="0" smtClean="0">
                <a:solidFill>
                  <a:srgbClr val="0000FF"/>
                </a:solidFill>
              </a:rPr>
              <a:t>3</a:t>
            </a:r>
            <a:r>
              <a:rPr lang="zh-CN" altLang="en-US" sz="2000" dirty="0" smtClean="0">
                <a:solidFill>
                  <a:srgbClr val="0000FF"/>
                </a:solidFill>
              </a:rPr>
              <a:t>、虚拟性</a:t>
            </a:r>
            <a:endParaRPr lang="en-US" altLang="zh-CN" sz="2000" dirty="0" smtClean="0">
              <a:solidFill>
                <a:srgbClr val="0000FF"/>
              </a:solidFill>
            </a:endParaRPr>
          </a:p>
          <a:p>
            <a:pPr indent="504000">
              <a:lnSpc>
                <a:spcPct val="150000"/>
              </a:lnSpc>
            </a:pPr>
            <a:r>
              <a:rPr lang="zh-CN" altLang="en-US" sz="2000" dirty="0" smtClean="0"/>
              <a:t>操作系统中虚拟性是指通过虚拟技术把一个物理上的实体变为若干各逻辑上对应物。物理实体是实际存在的，而逻辑上的对应只是用户的一种感觉。</a:t>
            </a:r>
            <a:endParaRPr lang="en-US" altLang="zh-CN" sz="2000" dirty="0" smtClean="0"/>
          </a:p>
          <a:p>
            <a:pPr indent="504000">
              <a:lnSpc>
                <a:spcPct val="150000"/>
              </a:lnSpc>
            </a:pPr>
            <a:r>
              <a:rPr lang="zh-CN" altLang="en-US" sz="2000" dirty="0" smtClean="0"/>
              <a:t>实现虚拟的技术叫虚拟技术，操作系统中的虚拟技术通常有两种：时分复用技术和空分复用技术。</a:t>
            </a:r>
            <a:endParaRPr lang="en-US" altLang="zh-CN" sz="2000" dirty="0" smtClean="0"/>
          </a:p>
          <a:p>
            <a:pPr indent="504000">
              <a:lnSpc>
                <a:spcPct val="150000"/>
              </a:lnSpc>
            </a:pPr>
            <a:r>
              <a:rPr lang="zh-CN" altLang="en-US" sz="2000" dirty="0" smtClean="0"/>
              <a:t>时分复用技术最常见的是虚拟处理机技术和虚拟设备技术。例如操作系统中引入多道程序设计后，虽然系统中只有一个</a:t>
            </a:r>
            <a:r>
              <a:rPr lang="en-US" altLang="zh-CN" sz="2000" dirty="0" smtClean="0"/>
              <a:t>CPU</a:t>
            </a:r>
            <a:r>
              <a:rPr lang="zh-CN" altLang="en-US" sz="2000" dirty="0" smtClean="0"/>
              <a:t>，每次只能执行一道程序，单通过分时技术，在一段时间间隔内，宏观上这个</a:t>
            </a:r>
            <a:r>
              <a:rPr lang="en-US" altLang="zh-CN" sz="2000" dirty="0" smtClean="0"/>
              <a:t>CUP</a:t>
            </a:r>
            <a:r>
              <a:rPr lang="zh-CN" altLang="en-US" sz="2000" dirty="0" smtClean="0"/>
              <a:t>能同时运行多道程序。这样给用户的感觉是没到程序都有</a:t>
            </a:r>
            <a:r>
              <a:rPr lang="zh-CN" altLang="en-US" sz="2000" dirty="0"/>
              <a:t>一</a:t>
            </a:r>
            <a:r>
              <a:rPr lang="zh-CN" altLang="en-US" sz="2000" dirty="0" smtClean="0"/>
              <a:t>个</a:t>
            </a:r>
            <a:r>
              <a:rPr lang="en-US" altLang="zh-CN" sz="2000" dirty="0" smtClean="0"/>
              <a:t>CPU</a:t>
            </a:r>
            <a:r>
              <a:rPr lang="zh-CN" altLang="en-US" sz="2000" dirty="0" smtClean="0"/>
              <a:t>为它服务，即多道程序设计技术可以把一台物理上的</a:t>
            </a:r>
            <a:r>
              <a:rPr lang="en-US" altLang="zh-CN" sz="2000" dirty="0" smtClean="0"/>
              <a:t>CPU</a:t>
            </a:r>
            <a:r>
              <a:rPr lang="zh-CN" altLang="en-US" sz="2000" dirty="0" smtClean="0"/>
              <a:t>虚拟为多台逻辑上的</a:t>
            </a:r>
            <a:r>
              <a:rPr lang="en-US" altLang="zh-CN" sz="2000" dirty="0" smtClean="0"/>
              <a:t>CPU</a:t>
            </a:r>
            <a:r>
              <a:rPr lang="zh-CN" altLang="en-US" sz="2000" dirty="0" smtClean="0"/>
              <a:t>。</a:t>
            </a:r>
            <a:endParaRPr lang="en-US" altLang="zh-CN" sz="2000" dirty="0" smtClean="0"/>
          </a:p>
          <a:p>
            <a:pPr indent="504000">
              <a:lnSpc>
                <a:spcPct val="150000"/>
              </a:lnSpc>
            </a:pPr>
            <a:r>
              <a:rPr lang="zh-CN" altLang="en-US" sz="2000" dirty="0" smtClean="0"/>
              <a:t>空分复用技术将一个频率范围比较宽的信道划分成多个频率范围较窄的信道（称为频带），其中的任何一个频带都仅供一对用户通话。</a:t>
            </a:r>
            <a:endParaRPr lang="zh-CN" altLang="en-US" sz="2000" dirty="0"/>
          </a:p>
        </p:txBody>
      </p:sp>
    </p:spTree>
    <p:extLst>
      <p:ext uri="{BB962C8B-B14F-4D97-AF65-F5344CB8AC3E}">
        <p14:creationId xmlns:p14="http://schemas.microsoft.com/office/powerpoint/2010/main" val="39806885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5617" y="1113183"/>
            <a:ext cx="10758115" cy="369332"/>
          </a:xfrm>
          <a:prstGeom prst="rect">
            <a:avLst/>
          </a:prstGeom>
          <a:noFill/>
        </p:spPr>
        <p:txBody>
          <a:bodyPr wrap="square" rtlCol="0">
            <a:spAutoFit/>
          </a:bodyPr>
          <a:lstStyle/>
          <a:p>
            <a:r>
              <a:rPr lang="en-US" altLang="zh-CN" dirty="0" smtClean="0"/>
              <a:t>4</a:t>
            </a:r>
            <a:r>
              <a:rPr lang="zh-CN" altLang="en-US" dirty="0" smtClean="0"/>
              <a:t>、不确定性（异步）</a:t>
            </a:r>
            <a:endParaRPr lang="zh-CN" altLang="en-US" dirty="0"/>
          </a:p>
        </p:txBody>
      </p:sp>
    </p:spTree>
    <p:extLst>
      <p:ext uri="{BB962C8B-B14F-4D97-AF65-F5344CB8AC3E}">
        <p14:creationId xmlns:p14="http://schemas.microsoft.com/office/powerpoint/2010/main" val="14774912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634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3297" y="1029728"/>
            <a:ext cx="9852454" cy="646331"/>
          </a:xfrm>
          <a:prstGeom prst="rect">
            <a:avLst/>
          </a:prstGeom>
          <a:noFill/>
        </p:spPr>
        <p:txBody>
          <a:bodyPr wrap="square" rtlCol="0">
            <a:spAutoFit/>
          </a:bodyPr>
          <a:lstStyle/>
          <a:p>
            <a:pPr algn="ctr"/>
            <a:r>
              <a:rPr lang="en-US" altLang="zh-CN" sz="3600" dirty="0" smtClean="0">
                <a:solidFill>
                  <a:srgbClr val="0000FF"/>
                </a:solidFill>
              </a:rPr>
              <a:t>1.2 </a:t>
            </a:r>
            <a:r>
              <a:rPr lang="zh-CN" altLang="en-US" sz="3600" dirty="0" smtClean="0">
                <a:solidFill>
                  <a:srgbClr val="0000FF"/>
                </a:solidFill>
              </a:rPr>
              <a:t>什么是操作系统？</a:t>
            </a:r>
            <a:endParaRPr lang="zh-CN" altLang="en-US" sz="3600" dirty="0">
              <a:solidFill>
                <a:srgbClr val="0000FF"/>
              </a:solidFill>
            </a:endParaRPr>
          </a:p>
        </p:txBody>
      </p:sp>
      <p:sp>
        <p:nvSpPr>
          <p:cNvPr id="3" name="文本框 2"/>
          <p:cNvSpPr txBox="1"/>
          <p:nvPr/>
        </p:nvSpPr>
        <p:spPr>
          <a:xfrm>
            <a:off x="1005018" y="1705230"/>
            <a:ext cx="10198443" cy="2677656"/>
          </a:xfrm>
          <a:prstGeom prst="rect">
            <a:avLst/>
          </a:prstGeom>
          <a:noFill/>
        </p:spPr>
        <p:txBody>
          <a:bodyPr wrap="square" rtlCol="0">
            <a:spAutoFit/>
          </a:bodyPr>
          <a:lstStyle/>
          <a:p>
            <a:r>
              <a:rPr lang="en-US" altLang="zh-CN" sz="2400" dirty="0" smtClean="0">
                <a:solidFill>
                  <a:srgbClr val="0000FF"/>
                </a:solidFill>
              </a:rPr>
              <a:t>1.2.1 </a:t>
            </a:r>
            <a:r>
              <a:rPr lang="zh-CN" altLang="en-US" sz="2400" dirty="0" smtClean="0">
                <a:solidFill>
                  <a:srgbClr val="0000FF"/>
                </a:solidFill>
              </a:rPr>
              <a:t>操作系统的概念：</a:t>
            </a:r>
            <a:endParaRPr lang="en-US" altLang="zh-CN" sz="2400" dirty="0" smtClean="0">
              <a:solidFill>
                <a:srgbClr val="0000FF"/>
              </a:solidFill>
            </a:endParaRPr>
          </a:p>
          <a:p>
            <a:r>
              <a:rPr lang="zh-CN" altLang="en-US" sz="2400" dirty="0" smtClean="0">
                <a:solidFill>
                  <a:srgbClr val="0000FF"/>
                </a:solidFill>
              </a:rPr>
              <a:t>一、操作系统作为扩展机器。</a:t>
            </a:r>
            <a:endParaRPr lang="en-US" altLang="zh-CN" sz="2400" dirty="0" smtClean="0">
              <a:solidFill>
                <a:srgbClr val="0000FF"/>
              </a:solidFill>
            </a:endParaRPr>
          </a:p>
          <a:p>
            <a:pPr indent="612000"/>
            <a:r>
              <a:rPr lang="zh-CN" altLang="en-US" sz="2400" dirty="0" smtClean="0">
                <a:solidFill>
                  <a:srgbClr val="0000FF"/>
                </a:solidFill>
              </a:rPr>
              <a:t>操作系统作为用户与计算机硬件系统之间的接口：操作系统处于用户与计算机硬件系统之间，用户通过操作系统来使用计算机系统。用户在操作系统帮助下能够方便、快捷、可靠地操纵计算机硬件和运行自己的程序。用户通过可以通过三种方式使用计算机：即命令方式、系统调用和图形用户界面方式。</a:t>
            </a:r>
            <a:endParaRPr lang="en-US" altLang="zh-CN" sz="2400" dirty="0" smtClean="0">
              <a:solidFill>
                <a:srgbClr val="0000FF"/>
              </a:solidFill>
            </a:endParaRPr>
          </a:p>
        </p:txBody>
      </p:sp>
      <p:sp>
        <p:nvSpPr>
          <p:cNvPr id="4" name="矩形 3"/>
          <p:cNvSpPr/>
          <p:nvPr/>
        </p:nvSpPr>
        <p:spPr>
          <a:xfrm>
            <a:off x="3517557" y="4382886"/>
            <a:ext cx="3525794" cy="345633"/>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192159" y="4724401"/>
            <a:ext cx="1849397" cy="3665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372495" y="5099225"/>
            <a:ext cx="5288694" cy="560169"/>
          </a:xfrm>
          <a:prstGeom prst="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869988" y="5655279"/>
            <a:ext cx="7175158" cy="2471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390768" y="4382886"/>
            <a:ext cx="1524000" cy="369332"/>
          </a:xfrm>
          <a:prstGeom prst="rect">
            <a:avLst/>
          </a:prstGeom>
          <a:noFill/>
        </p:spPr>
        <p:txBody>
          <a:bodyPr wrap="square" rtlCol="0">
            <a:spAutoFit/>
          </a:bodyPr>
          <a:lstStyle/>
          <a:p>
            <a:pPr algn="ctr"/>
            <a:r>
              <a:rPr lang="zh-CN" altLang="en-US" dirty="0" smtClean="0">
                <a:latin typeface="华文行楷" panose="02010800040101010101" pitchFamily="2" charset="-122"/>
                <a:ea typeface="华文行楷" panose="02010800040101010101" pitchFamily="2" charset="-122"/>
              </a:rPr>
              <a:t>用户</a:t>
            </a:r>
            <a:endParaRPr lang="zh-CN" altLang="en-US" dirty="0">
              <a:latin typeface="华文行楷" panose="02010800040101010101" pitchFamily="2" charset="-122"/>
              <a:ea typeface="华文行楷" panose="02010800040101010101" pitchFamily="2" charset="-122"/>
            </a:endParaRPr>
          </a:p>
        </p:txBody>
      </p:sp>
      <p:sp>
        <p:nvSpPr>
          <p:cNvPr id="11" name="文本框 10"/>
          <p:cNvSpPr txBox="1"/>
          <p:nvPr/>
        </p:nvSpPr>
        <p:spPr>
          <a:xfrm>
            <a:off x="3361038" y="4735742"/>
            <a:ext cx="1515762" cy="369332"/>
          </a:xfrm>
          <a:prstGeom prst="rect">
            <a:avLst/>
          </a:prstGeom>
          <a:noFill/>
        </p:spPr>
        <p:txBody>
          <a:bodyPr wrap="square" rtlCol="0">
            <a:spAutoFit/>
          </a:bodyPr>
          <a:lstStyle/>
          <a:p>
            <a:pPr algn="ctr"/>
            <a:r>
              <a:rPr lang="zh-CN" altLang="en-US" dirty="0" smtClean="0">
                <a:latin typeface="华文新魏" panose="02010800040101010101" pitchFamily="2" charset="-122"/>
                <a:ea typeface="华文新魏" panose="02010800040101010101" pitchFamily="2" charset="-122"/>
              </a:rPr>
              <a:t>应用程序</a:t>
            </a:r>
            <a:endParaRPr lang="zh-CN" altLang="en-US" dirty="0">
              <a:latin typeface="华文新魏" panose="02010800040101010101" pitchFamily="2" charset="-122"/>
              <a:ea typeface="华文新魏" panose="02010800040101010101" pitchFamily="2" charset="-122"/>
            </a:endParaRPr>
          </a:p>
        </p:txBody>
      </p:sp>
      <p:sp>
        <p:nvSpPr>
          <p:cNvPr id="12" name="文本框 11"/>
          <p:cNvSpPr txBox="1"/>
          <p:nvPr/>
        </p:nvSpPr>
        <p:spPr>
          <a:xfrm>
            <a:off x="3089189" y="5074504"/>
            <a:ext cx="2018270" cy="369332"/>
          </a:xfrm>
          <a:prstGeom prst="rect">
            <a:avLst/>
          </a:prstGeom>
          <a:noFill/>
        </p:spPr>
        <p:txBody>
          <a:bodyPr wrap="square" rtlCol="0">
            <a:spAutoFit/>
          </a:bodyPr>
          <a:lstStyle/>
          <a:p>
            <a:pPr algn="ctr"/>
            <a:r>
              <a:rPr lang="zh-CN" altLang="en-US" dirty="0" smtClean="0">
                <a:latin typeface="华文隶书" panose="02010800040101010101" pitchFamily="2" charset="-122"/>
                <a:ea typeface="华文隶书" panose="02010800040101010101" pitchFamily="2" charset="-122"/>
              </a:rPr>
              <a:t>系统调用</a:t>
            </a:r>
            <a:endParaRPr lang="zh-CN" altLang="en-US" dirty="0">
              <a:latin typeface="华文隶书" panose="02010800040101010101" pitchFamily="2" charset="-122"/>
              <a:ea typeface="华文隶书" panose="02010800040101010101" pitchFamily="2" charset="-122"/>
            </a:endParaRPr>
          </a:p>
        </p:txBody>
      </p:sp>
      <p:sp>
        <p:nvSpPr>
          <p:cNvPr id="13" name="文本框 12"/>
          <p:cNvSpPr txBox="1"/>
          <p:nvPr/>
        </p:nvSpPr>
        <p:spPr>
          <a:xfrm>
            <a:off x="4794413" y="5058035"/>
            <a:ext cx="1227438" cy="646331"/>
          </a:xfrm>
          <a:prstGeom prst="rect">
            <a:avLst/>
          </a:prstGeom>
          <a:noFill/>
        </p:spPr>
        <p:txBody>
          <a:bodyPr wrap="square" rtlCol="0">
            <a:spAutoFit/>
          </a:bodyPr>
          <a:lstStyle/>
          <a:p>
            <a:pPr algn="ctr"/>
            <a:r>
              <a:rPr lang="zh-CN" altLang="en-US" dirty="0" smtClean="0">
                <a:latin typeface="隶书" panose="02010509060101010101" pitchFamily="49" charset="-122"/>
                <a:ea typeface="隶书" panose="02010509060101010101" pitchFamily="49" charset="-122"/>
              </a:rPr>
              <a:t>命令</a:t>
            </a:r>
            <a:endParaRPr lang="en-US" altLang="zh-CN" dirty="0" smtClean="0">
              <a:latin typeface="隶书" panose="02010509060101010101" pitchFamily="49" charset="-122"/>
              <a:ea typeface="隶书" panose="02010509060101010101" pitchFamily="49" charset="-122"/>
            </a:endParaRPr>
          </a:p>
          <a:p>
            <a:pPr algn="ctr"/>
            <a:r>
              <a:rPr lang="zh-CN" altLang="en-US" dirty="0" smtClean="0">
                <a:latin typeface="隶书" panose="02010509060101010101" pitchFamily="49" charset="-122"/>
                <a:ea typeface="隶书" panose="02010509060101010101" pitchFamily="49" charset="-122"/>
              </a:rPr>
              <a:t>操纵系统</a:t>
            </a:r>
            <a:endParaRPr lang="zh-CN" altLang="en-US" dirty="0">
              <a:latin typeface="隶书" panose="02010509060101010101" pitchFamily="49" charset="-122"/>
              <a:ea typeface="隶书" panose="02010509060101010101" pitchFamily="49" charset="-122"/>
            </a:endParaRPr>
          </a:p>
        </p:txBody>
      </p:sp>
      <p:sp>
        <p:nvSpPr>
          <p:cNvPr id="14" name="文本框 13"/>
          <p:cNvSpPr txBox="1"/>
          <p:nvPr/>
        </p:nvSpPr>
        <p:spPr>
          <a:xfrm>
            <a:off x="5758243" y="5074504"/>
            <a:ext cx="1639325" cy="369332"/>
          </a:xfrm>
          <a:prstGeom prst="rect">
            <a:avLst/>
          </a:prstGeom>
          <a:noFill/>
        </p:spPr>
        <p:txBody>
          <a:bodyPr wrap="square" rtlCol="0">
            <a:spAutoFit/>
          </a:bodyPr>
          <a:lstStyle/>
          <a:p>
            <a:r>
              <a:rPr lang="zh-CN" altLang="en-US" dirty="0" smtClean="0">
                <a:latin typeface="隶书" panose="02010509060101010101" pitchFamily="49" charset="-122"/>
                <a:ea typeface="隶书" panose="02010509060101010101" pitchFamily="49" charset="-122"/>
              </a:rPr>
              <a:t>图形用户窗口</a:t>
            </a:r>
            <a:endParaRPr lang="zh-CN" altLang="en-US" dirty="0">
              <a:latin typeface="隶书" panose="02010509060101010101" pitchFamily="49" charset="-122"/>
              <a:ea typeface="隶书" panose="02010509060101010101" pitchFamily="49" charset="-122"/>
            </a:endParaRPr>
          </a:p>
        </p:txBody>
      </p:sp>
      <p:grpSp>
        <p:nvGrpSpPr>
          <p:cNvPr id="34" name="组合 33"/>
          <p:cNvGrpSpPr/>
          <p:nvPr/>
        </p:nvGrpSpPr>
        <p:grpSpPr>
          <a:xfrm>
            <a:off x="5404024" y="4720283"/>
            <a:ext cx="4116" cy="380061"/>
            <a:chOff x="8649730" y="4250724"/>
            <a:chExt cx="4116" cy="380061"/>
          </a:xfrm>
        </p:grpSpPr>
        <p:cxnSp>
          <p:nvCxnSpPr>
            <p:cNvPr id="28" name="直接箭头连接符 27"/>
            <p:cNvCxnSpPr/>
            <p:nvPr/>
          </p:nvCxnSpPr>
          <p:spPr>
            <a:xfrm flipV="1">
              <a:off x="8649730" y="4250724"/>
              <a:ext cx="0" cy="1947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接箭头连接符 32"/>
            <p:cNvCxnSpPr/>
            <p:nvPr/>
          </p:nvCxnSpPr>
          <p:spPr>
            <a:xfrm>
              <a:off x="8653846" y="4436076"/>
              <a:ext cx="0" cy="1947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35" name="组合 34"/>
          <p:cNvGrpSpPr/>
          <p:nvPr/>
        </p:nvGrpSpPr>
        <p:grpSpPr>
          <a:xfrm>
            <a:off x="6520253" y="4724399"/>
            <a:ext cx="4116" cy="380061"/>
            <a:chOff x="8649730" y="4250724"/>
            <a:chExt cx="4116" cy="380061"/>
          </a:xfrm>
        </p:grpSpPr>
        <p:cxnSp>
          <p:nvCxnSpPr>
            <p:cNvPr id="36" name="直接箭头连接符 35"/>
            <p:cNvCxnSpPr/>
            <p:nvPr/>
          </p:nvCxnSpPr>
          <p:spPr>
            <a:xfrm flipV="1">
              <a:off x="8649730" y="4250724"/>
              <a:ext cx="0" cy="1947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直接箭头连接符 36"/>
            <p:cNvCxnSpPr/>
            <p:nvPr/>
          </p:nvCxnSpPr>
          <p:spPr>
            <a:xfrm>
              <a:off x="8653846" y="4436076"/>
              <a:ext cx="0" cy="1947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38" name="文本框 37"/>
          <p:cNvSpPr txBox="1"/>
          <p:nvPr/>
        </p:nvSpPr>
        <p:spPr>
          <a:xfrm>
            <a:off x="3921218" y="5614089"/>
            <a:ext cx="2998573" cy="369332"/>
          </a:xfrm>
          <a:prstGeom prst="rect">
            <a:avLst/>
          </a:prstGeom>
          <a:noFill/>
        </p:spPr>
        <p:txBody>
          <a:bodyPr wrap="square" rtlCol="0">
            <a:spAutoFit/>
          </a:bodyPr>
          <a:lstStyle/>
          <a:p>
            <a:pPr algn="ctr"/>
            <a:r>
              <a:rPr lang="zh-CN" altLang="en-US" dirty="0" smtClean="0">
                <a:latin typeface="华文琥珀" panose="02010800040101010101" pitchFamily="2" charset="-122"/>
                <a:ea typeface="华文琥珀" panose="02010800040101010101" pitchFamily="2" charset="-122"/>
              </a:rPr>
              <a:t>计算机硬件</a:t>
            </a:r>
            <a:endParaRPr lang="zh-CN" altLang="en-US" dirty="0">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192186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5617" y="1365267"/>
            <a:ext cx="10774017" cy="3970318"/>
          </a:xfrm>
          <a:prstGeom prst="rect">
            <a:avLst/>
          </a:prstGeom>
          <a:noFill/>
        </p:spPr>
        <p:txBody>
          <a:bodyPr wrap="square" rtlCol="0">
            <a:spAutoFit/>
          </a:bodyPr>
          <a:lstStyle/>
          <a:p>
            <a:pPr>
              <a:lnSpc>
                <a:spcPct val="150000"/>
              </a:lnSpc>
            </a:pPr>
            <a:r>
              <a:rPr lang="zh-CN" altLang="en-US" sz="2400" dirty="0" smtClean="0">
                <a:solidFill>
                  <a:srgbClr val="0000FF"/>
                </a:solidFill>
              </a:rPr>
              <a:t>二、操作系统作为资源管理者。</a:t>
            </a:r>
            <a:endParaRPr lang="en-US" altLang="zh-CN" sz="2400" dirty="0" smtClean="0">
              <a:solidFill>
                <a:srgbClr val="0000FF"/>
              </a:solidFill>
            </a:endParaRPr>
          </a:p>
          <a:p>
            <a:pPr indent="612000">
              <a:lnSpc>
                <a:spcPct val="150000"/>
              </a:lnSpc>
            </a:pPr>
            <a:r>
              <a:rPr lang="zh-CN" altLang="en-US" sz="2400" dirty="0" smtClean="0">
                <a:solidFill>
                  <a:srgbClr val="0000FF"/>
                </a:solidFill>
              </a:rPr>
              <a:t>在一个计算机系统中，包含多种硬件和软件资源。具体是指：处理机资源，存储器资源，</a:t>
            </a:r>
            <a:r>
              <a:rPr lang="en-US" altLang="zh-CN" sz="2400" dirty="0" smtClean="0">
                <a:solidFill>
                  <a:srgbClr val="0000FF"/>
                </a:solidFill>
              </a:rPr>
              <a:t>I/O</a:t>
            </a:r>
            <a:r>
              <a:rPr lang="zh-CN" altLang="en-US" sz="2400" dirty="0" smtClean="0">
                <a:solidFill>
                  <a:srgbClr val="0000FF"/>
                </a:solidFill>
              </a:rPr>
              <a:t>设备以及文件（数据和程序）。</a:t>
            </a:r>
            <a:endParaRPr lang="en-US" altLang="zh-CN" sz="2400" dirty="0" smtClean="0">
              <a:solidFill>
                <a:srgbClr val="0000FF"/>
              </a:solidFill>
            </a:endParaRPr>
          </a:p>
          <a:p>
            <a:pPr indent="504000">
              <a:lnSpc>
                <a:spcPct val="150000"/>
              </a:lnSpc>
            </a:pPr>
            <a:r>
              <a:rPr lang="en-US" altLang="zh-CN" sz="2400" dirty="0" smtClean="0">
                <a:solidFill>
                  <a:srgbClr val="0000FF"/>
                </a:solidFill>
              </a:rPr>
              <a:t>1</a:t>
            </a:r>
            <a:r>
              <a:rPr lang="zh-CN" altLang="en-US" sz="2400" dirty="0" smtClean="0">
                <a:solidFill>
                  <a:srgbClr val="0000FF"/>
                </a:solidFill>
              </a:rPr>
              <a:t>、处理机管理用于分配和控制处理机。</a:t>
            </a:r>
            <a:endParaRPr lang="en-US" altLang="zh-CN" sz="2400" dirty="0" smtClean="0">
              <a:solidFill>
                <a:srgbClr val="0000FF"/>
              </a:solidFill>
            </a:endParaRPr>
          </a:p>
          <a:p>
            <a:pPr indent="504000">
              <a:lnSpc>
                <a:spcPct val="150000"/>
              </a:lnSpc>
            </a:pPr>
            <a:r>
              <a:rPr lang="en-US" altLang="zh-CN" sz="2400" dirty="0" smtClean="0">
                <a:solidFill>
                  <a:srgbClr val="0000FF"/>
                </a:solidFill>
              </a:rPr>
              <a:t>2</a:t>
            </a:r>
            <a:r>
              <a:rPr lang="zh-CN" altLang="en-US" sz="2400" dirty="0" smtClean="0">
                <a:solidFill>
                  <a:srgbClr val="0000FF"/>
                </a:solidFill>
              </a:rPr>
              <a:t>、存取管理</a:t>
            </a:r>
            <a:r>
              <a:rPr lang="zh-CN" altLang="en-US" sz="2400" dirty="0" smtClean="0">
                <a:solidFill>
                  <a:srgbClr val="0000FF"/>
                </a:solidFill>
              </a:rPr>
              <a:t>主要</a:t>
            </a:r>
            <a:r>
              <a:rPr lang="zh-CN" altLang="en-US" sz="2400" dirty="0">
                <a:solidFill>
                  <a:srgbClr val="0000FF"/>
                </a:solidFill>
              </a:rPr>
              <a:t>负责</a:t>
            </a:r>
            <a:r>
              <a:rPr lang="zh-CN" altLang="en-US" sz="2400" dirty="0" smtClean="0">
                <a:solidFill>
                  <a:srgbClr val="0000FF"/>
                </a:solidFill>
              </a:rPr>
              <a:t>内存</a:t>
            </a:r>
            <a:r>
              <a:rPr lang="zh-CN" altLang="en-US" sz="2400" dirty="0" smtClean="0">
                <a:solidFill>
                  <a:srgbClr val="0000FF"/>
                </a:solidFill>
              </a:rPr>
              <a:t>的</a:t>
            </a:r>
            <a:r>
              <a:rPr lang="zh-CN" altLang="en-US" sz="2400" dirty="0" smtClean="0">
                <a:solidFill>
                  <a:srgbClr val="0000FF"/>
                </a:solidFill>
              </a:rPr>
              <a:t>分配与回收</a:t>
            </a:r>
            <a:r>
              <a:rPr lang="zh-CN" altLang="en-US" sz="2400" dirty="0" smtClean="0">
                <a:solidFill>
                  <a:srgbClr val="0000FF"/>
                </a:solidFill>
              </a:rPr>
              <a:t>；</a:t>
            </a:r>
            <a:endParaRPr lang="en-US" altLang="zh-CN" sz="2400" dirty="0" smtClean="0">
              <a:solidFill>
                <a:srgbClr val="0000FF"/>
              </a:solidFill>
            </a:endParaRPr>
          </a:p>
          <a:p>
            <a:pPr indent="504000">
              <a:lnSpc>
                <a:spcPct val="150000"/>
              </a:lnSpc>
            </a:pPr>
            <a:r>
              <a:rPr lang="en-US" altLang="zh-CN" sz="2400" dirty="0" smtClean="0">
                <a:solidFill>
                  <a:srgbClr val="0000FF"/>
                </a:solidFill>
              </a:rPr>
              <a:t>3</a:t>
            </a:r>
            <a:r>
              <a:rPr lang="zh-CN" altLang="en-US" sz="2400" dirty="0" smtClean="0">
                <a:solidFill>
                  <a:srgbClr val="0000FF"/>
                </a:solidFill>
              </a:rPr>
              <a:t>、</a:t>
            </a:r>
            <a:r>
              <a:rPr lang="en-US" altLang="zh-CN" sz="2400" dirty="0" smtClean="0">
                <a:solidFill>
                  <a:srgbClr val="0000FF"/>
                </a:solidFill>
              </a:rPr>
              <a:t>I/O</a:t>
            </a:r>
            <a:r>
              <a:rPr lang="zh-CN" altLang="en-US" sz="2400" dirty="0" smtClean="0">
                <a:solidFill>
                  <a:srgbClr val="0000FF"/>
                </a:solidFill>
              </a:rPr>
              <a:t>设备管理负责</a:t>
            </a:r>
            <a:r>
              <a:rPr lang="en-US" altLang="zh-CN" sz="2400" dirty="0" smtClean="0">
                <a:solidFill>
                  <a:srgbClr val="0000FF"/>
                </a:solidFill>
              </a:rPr>
              <a:t>I/O</a:t>
            </a:r>
            <a:r>
              <a:rPr lang="zh-CN" altLang="en-US" sz="2400" dirty="0" smtClean="0">
                <a:solidFill>
                  <a:srgbClr val="0000FF"/>
                </a:solidFill>
              </a:rPr>
              <a:t>设备的分配与回收；</a:t>
            </a:r>
            <a:endParaRPr lang="en-US" altLang="zh-CN" sz="2400" dirty="0" smtClean="0">
              <a:solidFill>
                <a:srgbClr val="0000FF"/>
              </a:solidFill>
            </a:endParaRPr>
          </a:p>
          <a:p>
            <a:pPr indent="504000">
              <a:lnSpc>
                <a:spcPct val="150000"/>
              </a:lnSpc>
            </a:pPr>
            <a:r>
              <a:rPr lang="en-US" altLang="zh-CN" sz="2400" dirty="0" smtClean="0">
                <a:solidFill>
                  <a:srgbClr val="0000FF"/>
                </a:solidFill>
              </a:rPr>
              <a:t>4</a:t>
            </a:r>
            <a:r>
              <a:rPr lang="zh-CN" altLang="en-US" sz="2400" dirty="0" smtClean="0">
                <a:solidFill>
                  <a:srgbClr val="0000FF"/>
                </a:solidFill>
              </a:rPr>
              <a:t>、</a:t>
            </a:r>
            <a:r>
              <a:rPr lang="zh-CN" altLang="en-US" sz="2400" dirty="0" smtClean="0">
                <a:solidFill>
                  <a:srgbClr val="0000FF"/>
                </a:solidFill>
              </a:rPr>
              <a:t>文件管理是用于</a:t>
            </a:r>
            <a:r>
              <a:rPr lang="zh-CN" altLang="en-US" sz="2400" dirty="0" smtClean="0">
                <a:solidFill>
                  <a:srgbClr val="0000FF"/>
                </a:solidFill>
              </a:rPr>
              <a:t>实现对文件的存取、共享和保护</a:t>
            </a:r>
            <a:r>
              <a:rPr lang="zh-CN" altLang="en-US" sz="2400" dirty="0" smtClean="0">
                <a:solidFill>
                  <a:srgbClr val="0000FF"/>
                </a:solidFill>
              </a:rPr>
              <a:t>。</a:t>
            </a:r>
            <a:endParaRPr lang="en-US" altLang="zh-CN" sz="2400" dirty="0" smtClean="0">
              <a:solidFill>
                <a:srgbClr val="0000FF"/>
              </a:solidFill>
            </a:endParaRPr>
          </a:p>
        </p:txBody>
      </p:sp>
    </p:spTree>
    <p:extLst>
      <p:ext uri="{BB962C8B-B14F-4D97-AF65-F5344CB8AC3E}">
        <p14:creationId xmlns:p14="http://schemas.microsoft.com/office/powerpoint/2010/main" val="258974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5617" y="1414692"/>
            <a:ext cx="10774017" cy="2803332"/>
          </a:xfrm>
          <a:prstGeom prst="rect">
            <a:avLst/>
          </a:prstGeom>
          <a:noFill/>
        </p:spPr>
        <p:txBody>
          <a:bodyPr wrap="square" rtlCol="0">
            <a:spAutoFit/>
          </a:bodyPr>
          <a:lstStyle/>
          <a:p>
            <a:pPr indent="504000">
              <a:lnSpc>
                <a:spcPct val="150000"/>
              </a:lnSpc>
            </a:pPr>
            <a:r>
              <a:rPr lang="zh-CN" altLang="en-US" sz="2400" dirty="0" smtClean="0">
                <a:solidFill>
                  <a:srgbClr val="0000FF"/>
                </a:solidFill>
              </a:rPr>
              <a:t>操作系统</a:t>
            </a:r>
            <a:r>
              <a:rPr lang="zh-CN" altLang="en-US" sz="2400" dirty="0">
                <a:solidFill>
                  <a:srgbClr val="0000FF"/>
                </a:solidFill>
              </a:rPr>
              <a:t>主要做以下工作：</a:t>
            </a:r>
            <a:endParaRPr lang="en-US" altLang="zh-CN" sz="2400" dirty="0">
              <a:solidFill>
                <a:srgbClr val="0000FF"/>
              </a:solidFill>
            </a:endParaRPr>
          </a:p>
          <a:p>
            <a:pPr marL="457200" indent="504000">
              <a:lnSpc>
                <a:spcPct val="150000"/>
              </a:lnSpc>
              <a:buFont typeface="+mj-ea"/>
              <a:buAutoNum type="circleNumDbPlain"/>
            </a:pPr>
            <a:r>
              <a:rPr lang="zh-CN" altLang="en-US" sz="2400" dirty="0">
                <a:solidFill>
                  <a:srgbClr val="0000FF"/>
                </a:solidFill>
              </a:rPr>
              <a:t>监视各种资源，随时记录它们的状态；</a:t>
            </a:r>
            <a:endParaRPr lang="en-US" altLang="zh-CN" sz="2400" dirty="0">
              <a:solidFill>
                <a:srgbClr val="0000FF"/>
              </a:solidFill>
            </a:endParaRPr>
          </a:p>
          <a:p>
            <a:pPr marL="457200" indent="504000">
              <a:lnSpc>
                <a:spcPct val="150000"/>
              </a:lnSpc>
              <a:buFont typeface="+mj-ea"/>
              <a:buAutoNum type="circleNumDbPlain"/>
            </a:pPr>
            <a:r>
              <a:rPr lang="zh-CN" altLang="en-US" sz="2400" dirty="0">
                <a:solidFill>
                  <a:srgbClr val="0000FF"/>
                </a:solidFill>
              </a:rPr>
              <a:t>实施某种策略以决定谁获得资源，何时获得资源，获得多少资源；</a:t>
            </a:r>
            <a:endParaRPr lang="en-US" altLang="zh-CN" sz="2400" dirty="0">
              <a:solidFill>
                <a:srgbClr val="0000FF"/>
              </a:solidFill>
            </a:endParaRPr>
          </a:p>
          <a:p>
            <a:pPr marL="457200" indent="504000">
              <a:lnSpc>
                <a:spcPct val="150000"/>
              </a:lnSpc>
              <a:buFont typeface="+mj-ea"/>
              <a:buAutoNum type="circleNumDbPlain"/>
            </a:pPr>
            <a:r>
              <a:rPr lang="zh-CN" altLang="en-US" sz="2400" dirty="0">
                <a:solidFill>
                  <a:srgbClr val="0000FF"/>
                </a:solidFill>
              </a:rPr>
              <a:t>分配资源供需求者使用；</a:t>
            </a:r>
            <a:endParaRPr lang="en-US" altLang="zh-CN" sz="2400" dirty="0">
              <a:solidFill>
                <a:srgbClr val="0000FF"/>
              </a:solidFill>
            </a:endParaRPr>
          </a:p>
          <a:p>
            <a:pPr marL="457200" indent="504000">
              <a:lnSpc>
                <a:spcPct val="150000"/>
              </a:lnSpc>
              <a:buFont typeface="+mj-ea"/>
              <a:buAutoNum type="circleNumDbPlain"/>
            </a:pPr>
            <a:r>
              <a:rPr lang="zh-CN" altLang="en-US" sz="2400" dirty="0">
                <a:solidFill>
                  <a:srgbClr val="0000FF"/>
                </a:solidFill>
              </a:rPr>
              <a:t>回收资源，以便分配</a:t>
            </a:r>
            <a:r>
              <a:rPr lang="zh-CN" altLang="en-US" sz="2400" dirty="0" smtClean="0">
                <a:solidFill>
                  <a:srgbClr val="0000FF"/>
                </a:solidFill>
              </a:rPr>
              <a:t>；</a:t>
            </a:r>
            <a:endParaRPr lang="zh-CN" altLang="en-US" sz="2400" dirty="0">
              <a:solidFill>
                <a:srgbClr val="0000FF"/>
              </a:solidFill>
            </a:endParaRPr>
          </a:p>
        </p:txBody>
      </p:sp>
    </p:spTree>
    <p:extLst>
      <p:ext uri="{BB962C8B-B14F-4D97-AF65-F5344CB8AC3E}">
        <p14:creationId xmlns:p14="http://schemas.microsoft.com/office/powerpoint/2010/main" val="3708362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1448" y="988541"/>
            <a:ext cx="10396151" cy="3970318"/>
          </a:xfrm>
          <a:prstGeom prst="rect">
            <a:avLst/>
          </a:prstGeom>
          <a:noFill/>
        </p:spPr>
        <p:txBody>
          <a:bodyPr wrap="square" rtlCol="0">
            <a:spAutoFit/>
          </a:bodyPr>
          <a:lstStyle/>
          <a:p>
            <a:pPr>
              <a:lnSpc>
                <a:spcPct val="150000"/>
              </a:lnSpc>
            </a:pPr>
            <a:r>
              <a:rPr lang="en-US" altLang="zh-CN" sz="2400" dirty="0" smtClean="0">
                <a:solidFill>
                  <a:srgbClr val="0000FF"/>
                </a:solidFill>
              </a:rPr>
              <a:t>1.2.2 </a:t>
            </a:r>
            <a:r>
              <a:rPr lang="zh-CN" altLang="en-US" sz="2400" dirty="0" smtClean="0">
                <a:solidFill>
                  <a:srgbClr val="0000FF"/>
                </a:solidFill>
              </a:rPr>
              <a:t>操作系统的主要功能</a:t>
            </a:r>
            <a:endParaRPr lang="en-US" altLang="zh-CN" sz="2400" dirty="0" smtClean="0">
              <a:solidFill>
                <a:srgbClr val="0000FF"/>
              </a:solidFill>
            </a:endParaRPr>
          </a:p>
          <a:p>
            <a:pPr>
              <a:lnSpc>
                <a:spcPct val="150000"/>
              </a:lnSpc>
            </a:pPr>
            <a:r>
              <a:rPr lang="zh-CN" altLang="en-US" sz="2400" dirty="0" smtClean="0">
                <a:solidFill>
                  <a:srgbClr val="0000FF"/>
                </a:solidFill>
              </a:rPr>
              <a:t>操作系统主要有以下五个方面的功能：</a:t>
            </a:r>
            <a:endParaRPr lang="en-US" altLang="zh-CN" sz="2400" dirty="0" smtClean="0">
              <a:solidFill>
                <a:srgbClr val="0000FF"/>
              </a:solidFill>
            </a:endParaRPr>
          </a:p>
          <a:p>
            <a:pPr>
              <a:lnSpc>
                <a:spcPct val="150000"/>
              </a:lnSpc>
            </a:pPr>
            <a:r>
              <a:rPr lang="en-US" altLang="zh-CN" sz="2400" dirty="0" smtClean="0">
                <a:solidFill>
                  <a:srgbClr val="0000FF"/>
                </a:solidFill>
              </a:rPr>
              <a:t>1</a:t>
            </a:r>
            <a:r>
              <a:rPr lang="zh-CN" altLang="en-US" sz="2400" dirty="0" smtClean="0">
                <a:solidFill>
                  <a:srgbClr val="0000FF"/>
                </a:solidFill>
              </a:rPr>
              <a:t>、存储器管理</a:t>
            </a:r>
            <a:endParaRPr lang="en-US" altLang="zh-CN" sz="2400" dirty="0" smtClean="0">
              <a:solidFill>
                <a:srgbClr val="0000FF"/>
              </a:solidFill>
            </a:endParaRPr>
          </a:p>
          <a:p>
            <a:pPr>
              <a:lnSpc>
                <a:spcPct val="150000"/>
              </a:lnSpc>
            </a:pPr>
            <a:r>
              <a:rPr lang="en-US" altLang="zh-CN" sz="2400" dirty="0" smtClean="0">
                <a:solidFill>
                  <a:srgbClr val="0000FF"/>
                </a:solidFill>
              </a:rPr>
              <a:t>2</a:t>
            </a:r>
            <a:r>
              <a:rPr lang="zh-CN" altLang="en-US" sz="2400" dirty="0" smtClean="0">
                <a:solidFill>
                  <a:srgbClr val="0000FF"/>
                </a:solidFill>
              </a:rPr>
              <a:t>、处理器管理（作业和进程管理）</a:t>
            </a:r>
            <a:endParaRPr lang="en-US" altLang="zh-CN" sz="2400" dirty="0" smtClean="0">
              <a:solidFill>
                <a:srgbClr val="0000FF"/>
              </a:solidFill>
            </a:endParaRPr>
          </a:p>
          <a:p>
            <a:pPr>
              <a:lnSpc>
                <a:spcPct val="150000"/>
              </a:lnSpc>
            </a:pPr>
            <a:r>
              <a:rPr lang="en-US" altLang="zh-CN" sz="2400" dirty="0" smtClean="0">
                <a:solidFill>
                  <a:srgbClr val="0000FF"/>
                </a:solidFill>
              </a:rPr>
              <a:t>3</a:t>
            </a:r>
            <a:r>
              <a:rPr lang="zh-CN" altLang="en-US" sz="2400" dirty="0" smtClean="0">
                <a:solidFill>
                  <a:srgbClr val="0000FF"/>
                </a:solidFill>
              </a:rPr>
              <a:t>、设备管理</a:t>
            </a:r>
            <a:endParaRPr lang="en-US" altLang="zh-CN" sz="2400" dirty="0" smtClean="0">
              <a:solidFill>
                <a:srgbClr val="0000FF"/>
              </a:solidFill>
            </a:endParaRPr>
          </a:p>
          <a:p>
            <a:pPr>
              <a:lnSpc>
                <a:spcPct val="150000"/>
              </a:lnSpc>
            </a:pPr>
            <a:r>
              <a:rPr lang="en-US" altLang="zh-CN" sz="2400" dirty="0" smtClean="0">
                <a:solidFill>
                  <a:srgbClr val="0000FF"/>
                </a:solidFill>
              </a:rPr>
              <a:t>4</a:t>
            </a:r>
            <a:r>
              <a:rPr lang="zh-CN" altLang="en-US" sz="2400" dirty="0" smtClean="0">
                <a:solidFill>
                  <a:srgbClr val="0000FF"/>
                </a:solidFill>
              </a:rPr>
              <a:t>、文件管理</a:t>
            </a:r>
            <a:endParaRPr lang="en-US" altLang="zh-CN" sz="2400" dirty="0" smtClean="0">
              <a:solidFill>
                <a:srgbClr val="0000FF"/>
              </a:solidFill>
            </a:endParaRPr>
          </a:p>
          <a:p>
            <a:pPr>
              <a:lnSpc>
                <a:spcPct val="150000"/>
              </a:lnSpc>
            </a:pPr>
            <a:r>
              <a:rPr lang="en-US" altLang="zh-CN" sz="2400" dirty="0" smtClean="0">
                <a:solidFill>
                  <a:srgbClr val="0000FF"/>
                </a:solidFill>
              </a:rPr>
              <a:t>5</a:t>
            </a:r>
            <a:r>
              <a:rPr lang="zh-CN" altLang="en-US" sz="2400" dirty="0" smtClean="0">
                <a:solidFill>
                  <a:srgbClr val="0000FF"/>
                </a:solidFill>
              </a:rPr>
              <a:t>、用户接口管理 </a:t>
            </a:r>
            <a:endParaRPr lang="zh-CN" altLang="en-US" sz="2400" dirty="0">
              <a:solidFill>
                <a:srgbClr val="0000FF"/>
              </a:solidFill>
            </a:endParaRPr>
          </a:p>
        </p:txBody>
      </p:sp>
    </p:spTree>
    <p:extLst>
      <p:ext uri="{BB962C8B-B14F-4D97-AF65-F5344CB8AC3E}">
        <p14:creationId xmlns:p14="http://schemas.microsoft.com/office/powerpoint/2010/main" val="3107563831"/>
      </p:ext>
    </p:extLst>
  </p:cSld>
  <p:clrMapOvr>
    <a:masterClrMapping/>
  </p:clrMapOvr>
</p:sld>
</file>

<file path=ppt/theme/theme1.xml><?xml version="1.0" encoding="utf-8"?>
<a:theme xmlns:a="http://schemas.openxmlformats.org/drawingml/2006/main" name="模板文件">
  <a:themeElements>
    <a:clrScheme name="自定义 65">
      <a:dk1>
        <a:sysClr val="windowText" lastClr="000000"/>
      </a:dk1>
      <a:lt1>
        <a:sysClr val="window" lastClr="FFFFFF"/>
      </a:lt1>
      <a:dk2>
        <a:srgbClr val="1F497D"/>
      </a:dk2>
      <a:lt2>
        <a:srgbClr val="EEECE1"/>
      </a:lt2>
      <a:accent1>
        <a:srgbClr val="FF0000"/>
      </a:accent1>
      <a:accent2>
        <a:srgbClr val="FF1515"/>
      </a:accent2>
      <a:accent3>
        <a:srgbClr val="C00000"/>
      </a:accent3>
      <a:accent4>
        <a:srgbClr val="3F3F3F"/>
      </a:accent4>
      <a:accent5>
        <a:srgbClr val="800080"/>
      </a:accent5>
      <a:accent6>
        <a:srgbClr val="7F7F7F"/>
      </a:accent6>
      <a:hlink>
        <a:srgbClr val="262626"/>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7年秋修订版《数据结构》PPT模板.potm" id="{8AFD5340-59D1-484C-9866-0C2EB71DAA3F}" vid="{F3995188-0495-4C2A-B7FE-AA39AF919D4D}"/>
    </a:ext>
  </a:extLst>
</a:theme>
</file>

<file path=docProps/app.xml><?xml version="1.0" encoding="utf-8"?>
<Properties xmlns="http://schemas.openxmlformats.org/officeDocument/2006/extended-properties" xmlns:vt="http://schemas.openxmlformats.org/officeDocument/2006/docPropsVTypes">
  <Template>2017年秋修订版《数据结构》PPT模板</Template>
  <TotalTime>4129</TotalTime>
  <Words>5805</Words>
  <Application>Microsoft Office PowerPoint</Application>
  <PresentationFormat>宽屏</PresentationFormat>
  <Paragraphs>375</Paragraphs>
  <Slides>58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58</vt:i4>
      </vt:variant>
    </vt:vector>
  </HeadingPairs>
  <TitlesOfParts>
    <vt:vector size="70" baseType="lpstr">
      <vt:lpstr>Arial Unicode MS</vt:lpstr>
      <vt:lpstr>华文行楷</vt:lpstr>
      <vt:lpstr>华文琥珀</vt:lpstr>
      <vt:lpstr>华文隶书</vt:lpstr>
      <vt:lpstr>华文新魏</vt:lpstr>
      <vt:lpstr>隶书</vt:lpstr>
      <vt:lpstr>微软雅黑</vt:lpstr>
      <vt:lpstr>Arial</vt:lpstr>
      <vt:lpstr>Calibri</vt:lpstr>
      <vt:lpstr>Cambria Math</vt:lpstr>
      <vt:lpstr>Wingdings</vt:lpstr>
      <vt:lpstr>模板文件</vt:lpstr>
      <vt:lpstr>第一章 操作系统引论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140</cp:revision>
  <dcterms:created xsi:type="dcterms:W3CDTF">2018-01-03T01:57:10Z</dcterms:created>
  <dcterms:modified xsi:type="dcterms:W3CDTF">2018-03-05T09:07:52Z</dcterms:modified>
</cp:coreProperties>
</file>