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6" r:id="rId1"/>
  </p:sldMasterIdLst>
  <p:sldIdLst>
    <p:sldId id="257" r:id="rId2"/>
    <p:sldId id="258" r:id="rId3"/>
    <p:sldId id="259" r:id="rId4"/>
    <p:sldId id="260" r:id="rId5"/>
    <p:sldId id="286" r:id="rId6"/>
    <p:sldId id="287" r:id="rId7"/>
    <p:sldId id="288" r:id="rId8"/>
    <p:sldId id="291" r:id="rId9"/>
    <p:sldId id="290" r:id="rId10"/>
    <p:sldId id="292" r:id="rId11"/>
    <p:sldId id="275" r:id="rId12"/>
    <p:sldId id="293" r:id="rId13"/>
    <p:sldId id="294" r:id="rId14"/>
    <p:sldId id="289" r:id="rId15"/>
    <p:sldId id="295" r:id="rId16"/>
    <p:sldId id="335" r:id="rId17"/>
    <p:sldId id="336" r:id="rId18"/>
    <p:sldId id="334" r:id="rId19"/>
    <p:sldId id="337" r:id="rId20"/>
    <p:sldId id="326" r:id="rId21"/>
    <p:sldId id="333" r:id="rId22"/>
    <p:sldId id="330" r:id="rId23"/>
    <p:sldId id="331" r:id="rId24"/>
    <p:sldId id="332" r:id="rId25"/>
    <p:sldId id="261" r:id="rId26"/>
    <p:sldId id="263" r:id="rId27"/>
    <p:sldId id="264" r:id="rId28"/>
    <p:sldId id="268" r:id="rId29"/>
    <p:sldId id="269" r:id="rId30"/>
    <p:sldId id="266" r:id="rId31"/>
    <p:sldId id="267" r:id="rId32"/>
    <p:sldId id="265" r:id="rId33"/>
    <p:sldId id="270" r:id="rId34"/>
    <p:sldId id="271" r:id="rId35"/>
    <p:sldId id="272" r:id="rId36"/>
    <p:sldId id="273" r:id="rId37"/>
    <p:sldId id="274" r:id="rId38"/>
    <p:sldId id="298" r:id="rId39"/>
    <p:sldId id="276" r:id="rId40"/>
    <p:sldId id="299" r:id="rId41"/>
    <p:sldId id="277" r:id="rId42"/>
    <p:sldId id="278" r:id="rId43"/>
    <p:sldId id="280" r:id="rId44"/>
    <p:sldId id="317" r:id="rId45"/>
    <p:sldId id="281" r:id="rId46"/>
    <p:sldId id="282" r:id="rId47"/>
    <p:sldId id="283" r:id="rId48"/>
    <p:sldId id="284" r:id="rId49"/>
    <p:sldId id="310" r:id="rId50"/>
    <p:sldId id="304" r:id="rId51"/>
    <p:sldId id="285" r:id="rId52"/>
    <p:sldId id="302" r:id="rId53"/>
    <p:sldId id="303" r:id="rId54"/>
    <p:sldId id="306" r:id="rId55"/>
    <p:sldId id="311" r:id="rId56"/>
    <p:sldId id="307" r:id="rId57"/>
    <p:sldId id="312" r:id="rId58"/>
    <p:sldId id="308" r:id="rId59"/>
    <p:sldId id="313" r:id="rId60"/>
    <p:sldId id="305" r:id="rId61"/>
    <p:sldId id="301" r:id="rId62"/>
    <p:sldId id="300" r:id="rId63"/>
    <p:sldId id="314" r:id="rId64"/>
    <p:sldId id="315" r:id="rId65"/>
    <p:sldId id="316" r:id="rId66"/>
    <p:sldId id="328" r:id="rId67"/>
    <p:sldId id="318" r:id="rId68"/>
    <p:sldId id="319" r:id="rId69"/>
    <p:sldId id="320" r:id="rId70"/>
    <p:sldId id="321" r:id="rId71"/>
    <p:sldId id="329" r:id="rId72"/>
    <p:sldId id="322" r:id="rId73"/>
    <p:sldId id="323" r:id="rId74"/>
    <p:sldId id="324" r:id="rId75"/>
    <p:sldId id="325" r:id="rId76"/>
    <p:sldId id="327" r:id="rId77"/>
    <p:sldId id="262" r:id="rId7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837FF"/>
    <a:srgbClr val="944BFF"/>
    <a:srgbClr val="6600FF"/>
    <a:srgbClr val="EE0077"/>
    <a:srgbClr val="FF2D96"/>
    <a:srgbClr val="C00060"/>
    <a:srgbClr val="660033"/>
    <a:srgbClr val="FF9900"/>
    <a:srgbClr val="F76143"/>
    <a:srgbClr val="F8785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778" autoAdjust="0"/>
    <p:restoredTop sz="94660"/>
  </p:normalViewPr>
  <p:slideViewPr>
    <p:cSldViewPr snapToGrid="0">
      <p:cViewPr varScale="1">
        <p:scale>
          <a:sx n="116" d="100"/>
          <a:sy n="116" d="100"/>
        </p:scale>
        <p:origin x="348"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6.jp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封面页">
    <p:spTree>
      <p:nvGrpSpPr>
        <p:cNvPr id="1" name=""/>
        <p:cNvGrpSpPr/>
        <p:nvPr/>
      </p:nvGrpSpPr>
      <p:grpSpPr>
        <a:xfrm>
          <a:off x="0" y="0"/>
          <a:ext cx="0" cy="0"/>
          <a:chOff x="0" y="0"/>
          <a:chExt cx="0" cy="0"/>
        </a:xfrm>
      </p:grpSpPr>
      <p:sp>
        <p:nvSpPr>
          <p:cNvPr id="14" name="矩形 13"/>
          <p:cNvSpPr/>
          <p:nvPr/>
        </p:nvSpPr>
        <p:spPr>
          <a:xfrm>
            <a:off x="0" y="1939"/>
            <a:ext cx="12192000" cy="685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121900" tIns="60949" rIns="121900" bIns="60949" rtlCol="0" anchor="ctr"/>
          <a:lstStyle/>
          <a:p>
            <a:pPr algn="ctr"/>
            <a:endParaRPr lang="zh-CN" altLang="en-US" sz="1400"/>
          </a:p>
        </p:txBody>
      </p:sp>
      <p:sp>
        <p:nvSpPr>
          <p:cNvPr id="17" name="矩形 16"/>
          <p:cNvSpPr/>
          <p:nvPr/>
        </p:nvSpPr>
        <p:spPr>
          <a:xfrm>
            <a:off x="0" y="4294067"/>
            <a:ext cx="12188827" cy="1368152"/>
          </a:xfrm>
          <a:prstGeom prst="rect">
            <a:avLst/>
          </a:prstGeom>
          <a:solidFill>
            <a:srgbClr val="82007A"/>
          </a:solidFill>
          <a:ln>
            <a:noFill/>
          </a:ln>
        </p:spPr>
        <p:style>
          <a:lnRef idx="2">
            <a:schemeClr val="accent1">
              <a:shade val="50000"/>
            </a:schemeClr>
          </a:lnRef>
          <a:fillRef idx="1">
            <a:schemeClr val="accent1"/>
          </a:fillRef>
          <a:effectRef idx="0">
            <a:schemeClr val="accent1"/>
          </a:effectRef>
          <a:fontRef idx="minor">
            <a:schemeClr val="lt1"/>
          </a:fontRef>
        </p:style>
        <p:txBody>
          <a:bodyPr lIns="121900" tIns="60949" rIns="121900" bIns="60949" rtlCol="0" anchor="ctr"/>
          <a:lstStyle/>
          <a:p>
            <a:pPr algn="ctr"/>
            <a:endParaRPr lang="zh-CN" altLang="en-US" sz="1799" dirty="0"/>
          </a:p>
        </p:txBody>
      </p:sp>
      <p:sp>
        <p:nvSpPr>
          <p:cNvPr id="15" name="标题 14"/>
          <p:cNvSpPr>
            <a:spLocks noGrp="1"/>
          </p:cNvSpPr>
          <p:nvPr>
            <p:ph type="title"/>
          </p:nvPr>
        </p:nvSpPr>
        <p:spPr>
          <a:xfrm>
            <a:off x="770182" y="4500210"/>
            <a:ext cx="10651637" cy="953929"/>
          </a:xfrm>
          <a:prstGeom prst="rect">
            <a:avLst/>
          </a:prstGeom>
          <a:noFill/>
        </p:spPr>
        <p:txBody>
          <a:bodyPr wrap="square" rtlCol="0">
            <a:spAutoFit/>
          </a:bodyPr>
          <a:lstStyle>
            <a:lvl1pPr algn="ctr">
              <a:defRPr lang="zh-CN" altLang="en-US" sz="5397" dirty="0">
                <a:solidFill>
                  <a:schemeClr val="bg1"/>
                </a:solidFill>
                <a:effectLst>
                  <a:reflection blurRad="6350" stA="28000" endPos="25000" dist="60007" dir="5400000" sy="-100000" algn="bl" rotWithShape="0"/>
                </a:effectLst>
                <a:cs typeface="+mn-cs"/>
              </a:defRPr>
            </a:lvl1pPr>
          </a:lstStyle>
          <a:p>
            <a:pPr marL="0" lvl="0" algn="ctr"/>
            <a:r>
              <a:rPr lang="zh-CN" altLang="en-US" smtClean="0"/>
              <a:t>单击此处编辑母版标题样式</a:t>
            </a:r>
            <a:endParaRPr lang="zh-CN" altLang="en-US" dirty="0"/>
          </a:p>
        </p:txBody>
      </p:sp>
      <p:pic>
        <p:nvPicPr>
          <p:cNvPr id="1028" name="Picture 4"/>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25573" y="1939"/>
            <a:ext cx="12134508" cy="4293097"/>
          </a:xfrm>
          <a:prstGeom prst="rect">
            <a:avLst/>
          </a:prstGeom>
          <a:solidFill>
            <a:srgbClr val="7030A0"/>
          </a:solidFill>
          <a:ln>
            <a:noFill/>
          </a:ln>
          <a:extLst/>
        </p:spPr>
      </p:pic>
      <p:pic>
        <p:nvPicPr>
          <p:cNvPr id="1029" name="Picture 5"/>
          <p:cNvPicPr>
            <a:picLocks noChangeAspect="1" noChangeArrowheads="1"/>
          </p:cNvPicPr>
          <p:nvPr userDrawn="1"/>
        </p:nvPicPr>
        <p:blipFill>
          <a:blip r:embed="rId3">
            <a:extLst>
              <a:ext uri="{28A0092B-C50C-407E-A947-70E740481C1C}">
                <a14:useLocalDpi xmlns:a14="http://schemas.microsoft.com/office/drawing/2010/main" val="0"/>
              </a:ext>
            </a:extLst>
          </a:blip>
          <a:stretch>
            <a:fillRect/>
          </a:stretch>
        </p:blipFill>
        <p:spPr bwMode="auto">
          <a:xfrm>
            <a:off x="666672" y="5960744"/>
            <a:ext cx="2494817" cy="673205"/>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p:cNvSpPr txBox="1"/>
          <p:nvPr userDrawn="1"/>
        </p:nvSpPr>
        <p:spPr>
          <a:xfrm>
            <a:off x="7117545" y="6091986"/>
            <a:ext cx="4963154" cy="584775"/>
          </a:xfrm>
          <a:prstGeom prst="rect">
            <a:avLst/>
          </a:prstGeom>
          <a:noFill/>
        </p:spPr>
        <p:txBody>
          <a:bodyPr wrap="square" rtlCol="0">
            <a:spAutoFit/>
          </a:bodyPr>
          <a:lstStyle>
            <a:defPPr>
              <a:defRPr lang="zh-CN"/>
            </a:defPPr>
            <a:lvl1pPr algn="r">
              <a:defRPr>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defRPr>
            </a:lvl1pPr>
          </a:lstStyle>
          <a:p>
            <a:pPr lvl="0"/>
            <a:r>
              <a:rPr lang="en-US" altLang="zh-CN" sz="3200" dirty="0">
                <a:solidFill>
                  <a:srgbClr val="82007A"/>
                </a:solidFill>
              </a:rPr>
              <a:t>www.tusdt.com</a:t>
            </a:r>
          </a:p>
        </p:txBody>
      </p:sp>
    </p:spTree>
    <p:extLst>
      <p:ext uri="{BB962C8B-B14F-4D97-AF65-F5344CB8AC3E}">
        <p14:creationId xmlns:p14="http://schemas.microsoft.com/office/powerpoint/2010/main" val="601746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5" name="矩形 4"/>
          <p:cNvSpPr/>
          <p:nvPr userDrawn="1"/>
        </p:nvSpPr>
        <p:spPr>
          <a:xfrm>
            <a:off x="-9153" y="854832"/>
            <a:ext cx="12195570" cy="45708"/>
          </a:xfrm>
          <a:prstGeom prst="rect">
            <a:avLst/>
          </a:prstGeom>
          <a:solidFill>
            <a:srgbClr val="82007A"/>
          </a:solidFill>
          <a:ln>
            <a:noFill/>
          </a:ln>
        </p:spPr>
        <p:style>
          <a:lnRef idx="2">
            <a:schemeClr val="accent1">
              <a:shade val="50000"/>
            </a:schemeClr>
          </a:lnRef>
          <a:fillRef idx="1">
            <a:schemeClr val="accent1"/>
          </a:fillRef>
          <a:effectRef idx="0">
            <a:schemeClr val="accent1"/>
          </a:effectRef>
          <a:fontRef idx="minor">
            <a:schemeClr val="lt1"/>
          </a:fontRef>
        </p:style>
        <p:txBody>
          <a:bodyPr lIns="121900" tIns="60949" rIns="121900" bIns="60949" rtlCol="0" anchor="ctr"/>
          <a:lstStyle/>
          <a:p>
            <a:pPr algn="ctr"/>
            <a:endParaRPr lang="zh-CN" altLang="en-US" sz="1799" dirty="0"/>
          </a:p>
        </p:txBody>
      </p:sp>
      <p:sp>
        <p:nvSpPr>
          <p:cNvPr id="7" name="文本占位符 7"/>
          <p:cNvSpPr>
            <a:spLocks noGrp="1"/>
          </p:cNvSpPr>
          <p:nvPr>
            <p:ph type="body" sz="quarter" idx="10"/>
          </p:nvPr>
        </p:nvSpPr>
        <p:spPr>
          <a:xfrm>
            <a:off x="5448265" y="2141898"/>
            <a:ext cx="5829612" cy="646181"/>
          </a:xfrm>
          <a:prstGeom prst="rect">
            <a:avLst/>
          </a:prstGeom>
          <a:noFill/>
        </p:spPr>
        <p:txBody>
          <a:bodyPr wrap="square" rtlCol="0">
            <a:spAutoFit/>
          </a:bodyPr>
          <a:lstStyle>
            <a:lvl1pPr marL="0" indent="0">
              <a:buFontTx/>
              <a:buNone/>
              <a:defRPr lang="zh-CN" altLang="en-US" sz="3598" b="1" dirty="0">
                <a:solidFill>
                  <a:srgbClr val="82007A"/>
                </a:solidFill>
                <a:latin typeface="微软雅黑" panose="020B0503020204020204" pitchFamily="34" charset="-122"/>
                <a:ea typeface="微软雅黑" panose="020B0503020204020204" pitchFamily="34" charset="-122"/>
              </a:defRPr>
            </a:lvl1pPr>
          </a:lstStyle>
          <a:p>
            <a:pPr marL="0" lvl="0"/>
            <a:r>
              <a:rPr lang="zh-CN" altLang="en-US" smtClean="0"/>
              <a:t>单击此处编辑母版文本样式</a:t>
            </a:r>
          </a:p>
        </p:txBody>
      </p:sp>
      <p:sp>
        <p:nvSpPr>
          <p:cNvPr id="8" name="TextBox 7"/>
          <p:cNvSpPr txBox="1"/>
          <p:nvPr userDrawn="1"/>
        </p:nvSpPr>
        <p:spPr>
          <a:xfrm>
            <a:off x="4020943" y="2144535"/>
            <a:ext cx="2087145" cy="646181"/>
          </a:xfrm>
          <a:prstGeom prst="rect">
            <a:avLst/>
          </a:prstGeom>
          <a:noFill/>
        </p:spPr>
        <p:txBody>
          <a:bodyPr wrap="square" rtlCol="0">
            <a:spAutoFit/>
          </a:bodyPr>
          <a:lstStyle/>
          <a:p>
            <a:r>
              <a:rPr lang="zh-CN" altLang="en-US" sz="3598" b="1" kern="1200" dirty="0">
                <a:solidFill>
                  <a:srgbClr val="82007A"/>
                </a:solidFill>
                <a:latin typeface="微软雅黑" panose="020B0503020204020204" pitchFamily="34" charset="-122"/>
                <a:ea typeface="微软雅黑" panose="020B0503020204020204" pitchFamily="34" charset="-122"/>
                <a:cs typeface="+mn-cs"/>
              </a:rPr>
              <a:t>讲师：</a:t>
            </a:r>
          </a:p>
        </p:txBody>
      </p:sp>
      <p:sp>
        <p:nvSpPr>
          <p:cNvPr id="9" name="文本占位符 11"/>
          <p:cNvSpPr>
            <a:spLocks noGrp="1"/>
          </p:cNvSpPr>
          <p:nvPr>
            <p:ph type="body" sz="quarter" idx="11"/>
          </p:nvPr>
        </p:nvSpPr>
        <p:spPr>
          <a:xfrm>
            <a:off x="5425219" y="2925061"/>
            <a:ext cx="4485218" cy="746185"/>
          </a:xfrm>
          <a:prstGeom prst="rect">
            <a:avLst/>
          </a:prstGeom>
          <a:noFill/>
        </p:spPr>
        <p:txBody>
          <a:bodyPr wrap="square" rtlCol="0">
            <a:spAutoFit/>
          </a:bodyPr>
          <a:lstStyle>
            <a:lvl1pPr marL="0" indent="0">
              <a:buFont typeface="Wingdings" panose="05000000000000000000" pitchFamily="2" charset="2"/>
              <a:buNone/>
              <a:defRPr lang="zh-CN" altLang="en-US" sz="2399" dirty="0" smtClean="0">
                <a:solidFill>
                  <a:srgbClr val="82007A"/>
                </a:solidFill>
                <a:latin typeface="微软雅黑" panose="020B0503020204020204" pitchFamily="34" charset="-122"/>
                <a:ea typeface="微软雅黑" panose="020B0503020204020204" pitchFamily="34" charset="-122"/>
              </a:defRPr>
            </a:lvl1pPr>
          </a:lstStyle>
          <a:p>
            <a:pPr marL="380942" lvl="0" indent="-380942">
              <a:lnSpc>
                <a:spcPts val="5065"/>
              </a:lnSpc>
            </a:pPr>
            <a:r>
              <a:rPr lang="zh-CN" altLang="en-US" smtClean="0"/>
              <a:t>单击此处编辑母版文本样式</a:t>
            </a:r>
          </a:p>
        </p:txBody>
      </p:sp>
      <p:sp>
        <p:nvSpPr>
          <p:cNvPr id="3" name="文本框 2">
            <a:extLst>
              <a:ext uri="{FF2B5EF4-FFF2-40B4-BE49-F238E27FC236}">
                <a16:creationId xmlns="" xmlns:a16="http://schemas.microsoft.com/office/drawing/2014/main" id="{AEB9BAFF-259E-4396-A4DA-A07D4BD34937}"/>
              </a:ext>
            </a:extLst>
          </p:cNvPr>
          <p:cNvSpPr txBox="1"/>
          <p:nvPr userDrawn="1"/>
        </p:nvSpPr>
        <p:spPr>
          <a:xfrm>
            <a:off x="369650" y="6225702"/>
            <a:ext cx="3139001" cy="523220"/>
          </a:xfrm>
          <a:prstGeom prst="rect">
            <a:avLst/>
          </a:prstGeom>
          <a:noFill/>
        </p:spPr>
        <p:txBody>
          <a:bodyPr wrap="none" rtlCol="0">
            <a:spAutoFit/>
          </a:bodyPr>
          <a:lstStyle/>
          <a:p>
            <a:r>
              <a:rPr lang="zh-CN" altLang="en-US" sz="2800" i="0" dirty="0"/>
              <a:t>启智行远 迪善求新</a:t>
            </a:r>
          </a:p>
        </p:txBody>
      </p:sp>
    </p:spTree>
    <p:extLst>
      <p:ext uri="{BB962C8B-B14F-4D97-AF65-F5344CB8AC3E}">
        <p14:creationId xmlns:p14="http://schemas.microsoft.com/office/powerpoint/2010/main" val="42659748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3" name="矩形 2"/>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21900" tIns="60949" rIns="121900" bIns="60949" rtlCol="0" anchor="ctr"/>
          <a:lstStyle/>
          <a:p>
            <a:pPr algn="ctr"/>
            <a:endParaRPr lang="zh-CN" altLang="en-US" sz="1799"/>
          </a:p>
        </p:txBody>
      </p:sp>
      <p:sp>
        <p:nvSpPr>
          <p:cNvPr id="4" name="矩形 3"/>
          <p:cNvSpPr/>
          <p:nvPr userDrawn="1"/>
        </p:nvSpPr>
        <p:spPr>
          <a:xfrm>
            <a:off x="-3570" y="-14921"/>
            <a:ext cx="4156366" cy="6872921"/>
          </a:xfrm>
          <a:prstGeom prst="rect">
            <a:avLst/>
          </a:prstGeom>
          <a:solidFill>
            <a:srgbClr val="82007A"/>
          </a:solidFill>
          <a:ln>
            <a:noFill/>
          </a:ln>
        </p:spPr>
        <p:style>
          <a:lnRef idx="2">
            <a:schemeClr val="accent1">
              <a:shade val="50000"/>
            </a:schemeClr>
          </a:lnRef>
          <a:fillRef idx="1">
            <a:schemeClr val="accent1"/>
          </a:fillRef>
          <a:effectRef idx="0">
            <a:schemeClr val="accent1"/>
          </a:effectRef>
          <a:fontRef idx="minor">
            <a:schemeClr val="lt1"/>
          </a:fontRef>
        </p:style>
        <p:txBody>
          <a:bodyPr lIns="121900" tIns="60949" rIns="121900" bIns="60949" rtlCol="0" anchor="ctr"/>
          <a:lstStyle/>
          <a:p>
            <a:pPr algn="ctr"/>
            <a:endParaRPr lang="zh-CN" altLang="en-US" sz="1799" dirty="0">
              <a:solidFill>
                <a:srgbClr val="7030A0"/>
              </a:solidFill>
            </a:endParaRPr>
          </a:p>
        </p:txBody>
      </p:sp>
      <p:sp>
        <p:nvSpPr>
          <p:cNvPr id="5" name="TextBox 4"/>
          <p:cNvSpPr txBox="1"/>
          <p:nvPr userDrawn="1"/>
        </p:nvSpPr>
        <p:spPr>
          <a:xfrm>
            <a:off x="779143" y="1443064"/>
            <a:ext cx="2590939" cy="1138509"/>
          </a:xfrm>
          <a:prstGeom prst="rect">
            <a:avLst/>
          </a:prstGeom>
          <a:noFill/>
        </p:spPr>
        <p:txBody>
          <a:bodyPr wrap="square" rtlCol="0">
            <a:spAutoFit/>
          </a:bodyPr>
          <a:lstStyle/>
          <a:p>
            <a:r>
              <a:rPr lang="zh-CN" altLang="en-US" sz="4398" b="1" dirty="0">
                <a:solidFill>
                  <a:schemeClr val="bg1"/>
                </a:solidFill>
                <a:latin typeface="+mn-ea"/>
                <a:ea typeface="+mn-ea"/>
              </a:rPr>
              <a:t>课程目录</a:t>
            </a:r>
            <a:endParaRPr lang="en-US" altLang="zh-CN" sz="4398" b="1" dirty="0">
              <a:solidFill>
                <a:schemeClr val="bg1"/>
              </a:solidFill>
              <a:latin typeface="+mn-ea"/>
              <a:ea typeface="+mn-ea"/>
            </a:endParaRPr>
          </a:p>
          <a:p>
            <a:r>
              <a:rPr lang="en-US" altLang="zh-CN" sz="2299" b="0" dirty="0">
                <a:solidFill>
                  <a:schemeClr val="bg1"/>
                </a:solidFill>
                <a:effectLst/>
                <a:latin typeface="Arial Unicode MS" panose="020B0604020202020204" pitchFamily="34" charset="-122"/>
                <a:ea typeface="Arial Unicode MS" panose="020B0604020202020204" pitchFamily="34" charset="-122"/>
                <a:cs typeface="Arial Unicode MS" panose="020B0604020202020204" pitchFamily="34" charset="-122"/>
              </a:rPr>
              <a:t>Course Contents</a:t>
            </a:r>
            <a:endParaRPr lang="zh-CN" altLang="en-US" sz="2299" b="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11" name="文本占位符 10"/>
          <p:cNvSpPr>
            <a:spLocks noGrp="1"/>
          </p:cNvSpPr>
          <p:nvPr>
            <p:ph type="body" sz="quarter" idx="10"/>
          </p:nvPr>
        </p:nvSpPr>
        <p:spPr>
          <a:xfrm>
            <a:off x="4512649" y="1701208"/>
            <a:ext cx="6405202" cy="4152255"/>
          </a:xfrm>
          <a:noFill/>
        </p:spPr>
        <p:txBody>
          <a:bodyPr>
            <a:normAutofit/>
          </a:bodyPr>
          <a:lstStyle>
            <a:lvl1pPr marL="514093" indent="-514093">
              <a:spcBef>
                <a:spcPts val="0"/>
              </a:spcBef>
              <a:buFontTx/>
              <a:buBlip>
                <a:blip r:embed="rId2"/>
              </a:buBlip>
              <a:defRPr sz="3600">
                <a:solidFill>
                  <a:srgbClr val="82007A"/>
                </a:solidFill>
              </a:defRPr>
            </a:lvl1pPr>
          </a:lstStyle>
          <a:p>
            <a:pPr lvl="0"/>
            <a:r>
              <a:rPr lang="zh-CN" altLang="en-US" smtClean="0"/>
              <a:t>单击此处编辑母版文本样式</a:t>
            </a:r>
          </a:p>
        </p:txBody>
      </p:sp>
      <p:pic>
        <p:nvPicPr>
          <p:cNvPr id="12" name="Picture 5">
            <a:extLst>
              <a:ext uri="{FF2B5EF4-FFF2-40B4-BE49-F238E27FC236}">
                <a16:creationId xmlns="" xmlns:a16="http://schemas.microsoft.com/office/drawing/2014/main" id="{CE201B37-8F1F-4627-914C-9ECD63F22471}"/>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tretch>
            <a:fillRect/>
          </a:stretch>
        </p:blipFill>
        <p:spPr bwMode="auto">
          <a:xfrm>
            <a:off x="9742580" y="6160589"/>
            <a:ext cx="2105710" cy="5682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58263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5" name="矩形 4"/>
          <p:cNvSpPr/>
          <p:nvPr/>
        </p:nvSpPr>
        <p:spPr>
          <a:xfrm flipV="1">
            <a:off x="7547" y="2971142"/>
            <a:ext cx="12192000" cy="45718"/>
          </a:xfrm>
          <a:prstGeom prst="rect">
            <a:avLst/>
          </a:prstGeom>
          <a:solidFill>
            <a:srgbClr val="82007A"/>
          </a:solidFill>
          <a:ln>
            <a:noFill/>
          </a:ln>
        </p:spPr>
        <p:style>
          <a:lnRef idx="2">
            <a:schemeClr val="accent1">
              <a:shade val="50000"/>
            </a:schemeClr>
          </a:lnRef>
          <a:fillRef idx="1">
            <a:schemeClr val="accent1"/>
          </a:fillRef>
          <a:effectRef idx="0">
            <a:schemeClr val="accent1"/>
          </a:effectRef>
          <a:fontRef idx="minor">
            <a:schemeClr val="lt1"/>
          </a:fontRef>
        </p:style>
        <p:txBody>
          <a:bodyPr lIns="121900" tIns="60949" rIns="121900" bIns="60949" rtlCol="0" anchor="ctr"/>
          <a:lstStyle/>
          <a:p>
            <a:pPr algn="ctr"/>
            <a:endParaRPr lang="zh-CN" altLang="en-US" sz="1799"/>
          </a:p>
        </p:txBody>
      </p:sp>
      <p:sp>
        <p:nvSpPr>
          <p:cNvPr id="6" name="椭圆 5"/>
          <p:cNvSpPr/>
          <p:nvPr/>
        </p:nvSpPr>
        <p:spPr>
          <a:xfrm>
            <a:off x="1130035" y="1795985"/>
            <a:ext cx="2440478" cy="2441749"/>
          </a:xfrm>
          <a:prstGeom prst="ellipse">
            <a:avLst/>
          </a:prstGeom>
          <a:blipFill>
            <a:blip r:embed="rId2"/>
            <a:stretch>
              <a:fillRect/>
            </a:stretch>
          </a:blipFill>
          <a:ln w="38100">
            <a:solidFill>
              <a:srgbClr val="82007A"/>
            </a:solidFill>
          </a:ln>
          <a:effectLst>
            <a:outerShdw blurRad="63500" sx="105000" sy="105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00" tIns="60949" rIns="121900" bIns="60949" rtlCol="0" anchor="ctr"/>
          <a:lstStyle/>
          <a:p>
            <a:pPr algn="ctr"/>
            <a:endParaRPr lang="zh-CN" altLang="en-US" sz="3698" b="1" dirty="0">
              <a:latin typeface="微软雅黑" panose="020B0503020204020204" pitchFamily="34" charset="-122"/>
              <a:ea typeface="微软雅黑" panose="020B0503020204020204" pitchFamily="34" charset="-122"/>
            </a:endParaRPr>
          </a:p>
        </p:txBody>
      </p:sp>
      <p:sp>
        <p:nvSpPr>
          <p:cNvPr id="8" name="文本占位符 7"/>
          <p:cNvSpPr>
            <a:spLocks noGrp="1"/>
          </p:cNvSpPr>
          <p:nvPr>
            <p:ph type="body" sz="quarter" idx="10"/>
          </p:nvPr>
        </p:nvSpPr>
        <p:spPr>
          <a:xfrm>
            <a:off x="3864915" y="2060850"/>
            <a:ext cx="8327085" cy="646181"/>
          </a:xfrm>
          <a:prstGeom prst="rect">
            <a:avLst/>
          </a:prstGeom>
          <a:noFill/>
        </p:spPr>
        <p:txBody>
          <a:bodyPr wrap="square" rtlCol="0">
            <a:spAutoFit/>
          </a:bodyPr>
          <a:lstStyle>
            <a:lvl1pPr marL="0" indent="0">
              <a:buFontTx/>
              <a:buNone/>
              <a:defRPr lang="zh-CN" altLang="en-US" sz="3598" b="1" dirty="0">
                <a:solidFill>
                  <a:srgbClr val="82007A"/>
                </a:solidFill>
                <a:latin typeface="微软雅黑" panose="020B0503020204020204" pitchFamily="34" charset="-122"/>
                <a:ea typeface="微软雅黑" panose="020B0503020204020204" pitchFamily="34" charset="-122"/>
              </a:defRPr>
            </a:lvl1pPr>
          </a:lstStyle>
          <a:p>
            <a:pPr marL="0" lvl="0"/>
            <a:r>
              <a:rPr lang="zh-CN" altLang="en-US" smtClean="0"/>
              <a:t>单击此处编辑母版文本样式</a:t>
            </a:r>
          </a:p>
        </p:txBody>
      </p:sp>
      <p:sp>
        <p:nvSpPr>
          <p:cNvPr id="12" name="文本占位符 11"/>
          <p:cNvSpPr>
            <a:spLocks noGrp="1"/>
          </p:cNvSpPr>
          <p:nvPr>
            <p:ph type="body" sz="quarter" idx="11"/>
          </p:nvPr>
        </p:nvSpPr>
        <p:spPr>
          <a:xfrm>
            <a:off x="4656592" y="3212978"/>
            <a:ext cx="6261433" cy="746185"/>
          </a:xfrm>
          <a:prstGeom prst="rect">
            <a:avLst/>
          </a:prstGeom>
          <a:noFill/>
        </p:spPr>
        <p:txBody>
          <a:bodyPr wrap="square" rtlCol="0">
            <a:spAutoFit/>
          </a:bodyPr>
          <a:lstStyle>
            <a:lvl1pPr marL="457131" indent="-457131">
              <a:buClr>
                <a:srgbClr val="82007A"/>
              </a:buClr>
              <a:buFont typeface="Wingdings" panose="05000000000000000000" pitchFamily="2" charset="2"/>
              <a:buChar char="l"/>
              <a:defRPr lang="zh-CN" altLang="en-US" sz="2799" dirty="0" smtClean="0">
                <a:solidFill>
                  <a:srgbClr val="82007A"/>
                </a:solidFill>
                <a:latin typeface="微软雅黑" panose="020B0503020204020204" pitchFamily="34" charset="-122"/>
                <a:ea typeface="微软雅黑" panose="020B0503020204020204" pitchFamily="34" charset="-122"/>
              </a:defRPr>
            </a:lvl1pPr>
          </a:lstStyle>
          <a:p>
            <a:pPr marL="380942" lvl="0" indent="-380942">
              <a:lnSpc>
                <a:spcPts val="5065"/>
              </a:lnSpc>
            </a:pPr>
            <a:r>
              <a:rPr lang="zh-CN" altLang="en-US" smtClean="0"/>
              <a:t>单击此处编辑母版文本样式</a:t>
            </a:r>
          </a:p>
        </p:txBody>
      </p:sp>
      <p:sp>
        <p:nvSpPr>
          <p:cNvPr id="7" name="文本框 6">
            <a:extLst>
              <a:ext uri="{FF2B5EF4-FFF2-40B4-BE49-F238E27FC236}">
                <a16:creationId xmlns="" xmlns:a16="http://schemas.microsoft.com/office/drawing/2014/main" id="{BC850F1F-790A-4E33-8845-B3BD43C20647}"/>
              </a:ext>
            </a:extLst>
          </p:cNvPr>
          <p:cNvSpPr txBox="1"/>
          <p:nvPr userDrawn="1"/>
        </p:nvSpPr>
        <p:spPr>
          <a:xfrm>
            <a:off x="369650" y="6225702"/>
            <a:ext cx="3139001" cy="523220"/>
          </a:xfrm>
          <a:prstGeom prst="rect">
            <a:avLst/>
          </a:prstGeom>
          <a:noFill/>
        </p:spPr>
        <p:txBody>
          <a:bodyPr wrap="none" rtlCol="0">
            <a:spAutoFit/>
          </a:bodyPr>
          <a:lstStyle/>
          <a:p>
            <a:r>
              <a:rPr lang="zh-CN" altLang="en-US" sz="2800" i="0" dirty="0"/>
              <a:t>启智行远 迪善求新</a:t>
            </a:r>
          </a:p>
        </p:txBody>
      </p:sp>
    </p:spTree>
    <p:extLst>
      <p:ext uri="{BB962C8B-B14F-4D97-AF65-F5344CB8AC3E}">
        <p14:creationId xmlns:p14="http://schemas.microsoft.com/office/powerpoint/2010/main" val="3751948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内容页">
    <p:spTree>
      <p:nvGrpSpPr>
        <p:cNvPr id="1" name=""/>
        <p:cNvGrpSpPr/>
        <p:nvPr/>
      </p:nvGrpSpPr>
      <p:grpSpPr>
        <a:xfrm>
          <a:off x="0" y="0"/>
          <a:ext cx="0" cy="0"/>
          <a:chOff x="0" y="0"/>
          <a:chExt cx="0" cy="0"/>
        </a:xfrm>
      </p:grpSpPr>
      <p:sp>
        <p:nvSpPr>
          <p:cNvPr id="2" name="标题 1"/>
          <p:cNvSpPr>
            <a:spLocks noGrp="1"/>
          </p:cNvSpPr>
          <p:nvPr>
            <p:ph type="title"/>
          </p:nvPr>
        </p:nvSpPr>
        <p:spPr>
          <a:xfrm>
            <a:off x="956431" y="1173945"/>
            <a:ext cx="10195229" cy="718276"/>
          </a:xfrm>
          <a:prstGeom prst="rect">
            <a:avLst/>
          </a:prstGeom>
        </p:spPr>
        <p:txBody>
          <a:bodyPr/>
          <a:lstStyle>
            <a:lvl1pPr>
              <a:defRPr>
                <a:solidFill>
                  <a:srgbClr val="82007A"/>
                </a:solidFill>
              </a:defRPr>
            </a:lvl1pPr>
          </a:lstStyle>
          <a:p>
            <a:r>
              <a:rPr lang="zh-CN" altLang="en-US" smtClean="0"/>
              <a:t>单击此处编辑母版标题样式</a:t>
            </a:r>
            <a:endParaRPr lang="zh-CN" altLang="en-US" dirty="0"/>
          </a:p>
        </p:txBody>
      </p:sp>
      <p:sp>
        <p:nvSpPr>
          <p:cNvPr id="5" name="矩形 4"/>
          <p:cNvSpPr/>
          <p:nvPr userDrawn="1"/>
        </p:nvSpPr>
        <p:spPr>
          <a:xfrm>
            <a:off x="10303" y="884015"/>
            <a:ext cx="12195570" cy="45708"/>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lIns="121900" tIns="60949" rIns="121900" bIns="60949" rtlCol="0" anchor="ctr"/>
          <a:lstStyle/>
          <a:p>
            <a:pPr algn="ctr"/>
            <a:endParaRPr lang="zh-CN" altLang="en-US" sz="1799" dirty="0"/>
          </a:p>
        </p:txBody>
      </p:sp>
      <p:sp>
        <p:nvSpPr>
          <p:cNvPr id="9" name="内容占位符 8"/>
          <p:cNvSpPr>
            <a:spLocks noGrp="1"/>
          </p:cNvSpPr>
          <p:nvPr>
            <p:ph sz="quarter" idx="10"/>
          </p:nvPr>
        </p:nvSpPr>
        <p:spPr>
          <a:xfrm>
            <a:off x="985325" y="2115489"/>
            <a:ext cx="10148364" cy="2952066"/>
          </a:xfrm>
          <a:prstGeom prst="rect">
            <a:avLst/>
          </a:prstGeom>
        </p:spPr>
        <p:txBody>
          <a:bodyPr/>
          <a:lstStyle>
            <a:lvl1pPr marL="1599960" indent="-609508">
              <a:buClr>
                <a:srgbClr val="82007A"/>
              </a:buClr>
              <a:buFont typeface="Wingdings" panose="05000000000000000000" pitchFamily="2" charset="2"/>
              <a:buChar char="l"/>
              <a:defRPr sz="2799">
                <a:solidFill>
                  <a:srgbClr val="5A5A5A"/>
                </a:solidFill>
              </a:defRPr>
            </a:lvl1pPr>
          </a:lstStyle>
          <a:p>
            <a:pPr lvl="0"/>
            <a:r>
              <a:rPr lang="zh-CN" altLang="en-US" smtClean="0"/>
              <a:t>单击此处编辑母版文本样式</a:t>
            </a:r>
          </a:p>
          <a:p>
            <a:pPr lvl="1"/>
            <a:r>
              <a:rPr lang="zh-CN" altLang="en-US" smtClean="0"/>
              <a:t>第二级</a:t>
            </a:r>
          </a:p>
        </p:txBody>
      </p:sp>
      <p:sp>
        <p:nvSpPr>
          <p:cNvPr id="7" name="文本框 6">
            <a:extLst>
              <a:ext uri="{FF2B5EF4-FFF2-40B4-BE49-F238E27FC236}">
                <a16:creationId xmlns="" xmlns:a16="http://schemas.microsoft.com/office/drawing/2014/main" id="{BA371F42-83ED-477C-8113-FE676479B682}"/>
              </a:ext>
            </a:extLst>
          </p:cNvPr>
          <p:cNvSpPr txBox="1"/>
          <p:nvPr userDrawn="1"/>
        </p:nvSpPr>
        <p:spPr>
          <a:xfrm>
            <a:off x="369650" y="6225702"/>
            <a:ext cx="3139001" cy="523220"/>
          </a:xfrm>
          <a:prstGeom prst="rect">
            <a:avLst/>
          </a:prstGeom>
          <a:noFill/>
        </p:spPr>
        <p:txBody>
          <a:bodyPr wrap="none" rtlCol="0">
            <a:spAutoFit/>
          </a:bodyPr>
          <a:lstStyle/>
          <a:p>
            <a:r>
              <a:rPr lang="zh-CN" altLang="en-US" sz="2800" i="0" dirty="0"/>
              <a:t>启智行远 迪善求新</a:t>
            </a:r>
          </a:p>
        </p:txBody>
      </p:sp>
    </p:spTree>
    <p:extLst>
      <p:ext uri="{BB962C8B-B14F-4D97-AF65-F5344CB8AC3E}">
        <p14:creationId xmlns:p14="http://schemas.microsoft.com/office/powerpoint/2010/main" val="13354833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3" name="矩形 2"/>
          <p:cNvSpPr/>
          <p:nvPr userDrawn="1"/>
        </p:nvSpPr>
        <p:spPr>
          <a:xfrm>
            <a:off x="3308"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21900" tIns="60949" rIns="121900" bIns="60949" rtlCol="0" anchor="ctr"/>
          <a:lstStyle/>
          <a:p>
            <a:pPr algn="ctr"/>
            <a:endParaRPr lang="zh-CN" altLang="en-US" sz="1799"/>
          </a:p>
        </p:txBody>
      </p:sp>
      <p:sp>
        <p:nvSpPr>
          <p:cNvPr id="4" name="矩形 3"/>
          <p:cNvSpPr/>
          <p:nvPr userDrawn="1"/>
        </p:nvSpPr>
        <p:spPr>
          <a:xfrm>
            <a:off x="5491" y="3285017"/>
            <a:ext cx="12188827" cy="3572983"/>
          </a:xfrm>
          <a:prstGeom prst="rect">
            <a:avLst/>
          </a:prstGeom>
          <a:solidFill>
            <a:srgbClr val="82007A"/>
          </a:solidFill>
          <a:ln>
            <a:noFill/>
          </a:ln>
        </p:spPr>
        <p:style>
          <a:lnRef idx="2">
            <a:schemeClr val="accent1">
              <a:shade val="50000"/>
            </a:schemeClr>
          </a:lnRef>
          <a:fillRef idx="1">
            <a:schemeClr val="accent1"/>
          </a:fillRef>
          <a:effectRef idx="0">
            <a:schemeClr val="accent1"/>
          </a:effectRef>
          <a:fontRef idx="minor">
            <a:schemeClr val="lt1"/>
          </a:fontRef>
        </p:style>
        <p:txBody>
          <a:bodyPr lIns="121900" tIns="60949" rIns="121900" bIns="60949" rtlCol="0" anchor="ctr"/>
          <a:lstStyle/>
          <a:p>
            <a:pPr algn="ctr"/>
            <a:endParaRPr lang="zh-CN" altLang="en-US" sz="1799" dirty="0"/>
          </a:p>
        </p:txBody>
      </p:sp>
      <p:sp>
        <p:nvSpPr>
          <p:cNvPr id="8" name="TextBox 7"/>
          <p:cNvSpPr txBox="1"/>
          <p:nvPr userDrawn="1"/>
        </p:nvSpPr>
        <p:spPr>
          <a:xfrm>
            <a:off x="5016442" y="1702849"/>
            <a:ext cx="7175558" cy="1446215"/>
          </a:xfrm>
          <a:prstGeom prst="rect">
            <a:avLst/>
          </a:prstGeom>
          <a:noFill/>
        </p:spPr>
        <p:txBody>
          <a:bodyPr wrap="square" rtlCol="0">
            <a:spAutoFit/>
          </a:bodyPr>
          <a:lstStyle/>
          <a:p>
            <a:r>
              <a:rPr lang="en-US" altLang="zh-CN" sz="8796" b="1" dirty="0">
                <a:solidFill>
                  <a:srgbClr val="82007A"/>
                </a:solidFill>
                <a:effectLst>
                  <a:outerShdw blurRad="38100" dist="38100" dir="2700000" algn="tl">
                    <a:srgbClr val="000000">
                      <a:alpha val="43137"/>
                    </a:srgbClr>
                  </a:outerShdw>
                  <a:reflection blurRad="6350" stA="55000" endA="300" endPos="45500" dir="5400000" sy="-100000" algn="bl" rotWithShape="0"/>
                </a:effectLst>
                <a:latin typeface="Arial Unicode MS" panose="020B0604020202020204" pitchFamily="34" charset="-122"/>
                <a:ea typeface="Arial Unicode MS" panose="020B0604020202020204" pitchFamily="34" charset="-122"/>
                <a:cs typeface="Arial Unicode MS" panose="020B0604020202020204" pitchFamily="34" charset="-122"/>
              </a:rPr>
              <a:t>Thank You !</a:t>
            </a:r>
            <a:endParaRPr lang="zh-CN" altLang="en-US" sz="8796" b="1" dirty="0">
              <a:solidFill>
                <a:srgbClr val="82007A"/>
              </a:solidFill>
              <a:effectLst>
                <a:outerShdw blurRad="38100" dist="38100" dir="2700000" algn="tl">
                  <a:srgbClr val="000000">
                    <a:alpha val="43137"/>
                  </a:srgbClr>
                </a:outerShdw>
                <a:reflection blurRad="6350" stA="55000" endA="300" endPos="45500" dir="5400000" sy="-100000" algn="bl" rotWithShape="0"/>
              </a:effectLst>
              <a:latin typeface="Arial Unicode MS" panose="020B0604020202020204" pitchFamily="34" charset="-122"/>
              <a:ea typeface="Arial Unicode MS" panose="020B0604020202020204" pitchFamily="34" charset="-122"/>
              <a:cs typeface="Arial Unicode MS" panose="020B0604020202020204" pitchFamily="34" charset="-122"/>
            </a:endParaRPr>
          </a:p>
        </p:txBody>
      </p:sp>
      <p:pic>
        <p:nvPicPr>
          <p:cNvPr id="9" name="Picture 5"/>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9655551" y="296626"/>
            <a:ext cx="2296975" cy="619819"/>
          </a:xfrm>
          <a:prstGeom prst="rect">
            <a:avLst/>
          </a:prstGeom>
          <a:noFill/>
          <a:extLst>
            <a:ext uri="{909E8E84-426E-40DD-AFC4-6F175D3DCCD1}">
              <a14:hiddenFill xmlns:a14="http://schemas.microsoft.com/office/drawing/2010/main">
                <a:solidFill>
                  <a:srgbClr val="FFFFFF"/>
                </a:solidFill>
              </a14:hiddenFill>
            </a:ext>
          </a:extLst>
        </p:spPr>
      </p:pic>
      <p:sp>
        <p:nvSpPr>
          <p:cNvPr id="11" name="矩形 10"/>
          <p:cNvSpPr/>
          <p:nvPr userDrawn="1"/>
        </p:nvSpPr>
        <p:spPr>
          <a:xfrm>
            <a:off x="5491" y="3216514"/>
            <a:ext cx="12195570" cy="71991"/>
          </a:xfrm>
          <a:prstGeom prst="rect">
            <a:avLst/>
          </a:prstGeom>
          <a:solidFill>
            <a:srgbClr val="5C4279"/>
          </a:solidFill>
          <a:ln>
            <a:noFill/>
          </a:ln>
        </p:spPr>
        <p:style>
          <a:lnRef idx="2">
            <a:schemeClr val="accent1">
              <a:shade val="50000"/>
            </a:schemeClr>
          </a:lnRef>
          <a:fillRef idx="1">
            <a:schemeClr val="accent1"/>
          </a:fillRef>
          <a:effectRef idx="0">
            <a:schemeClr val="accent1"/>
          </a:effectRef>
          <a:fontRef idx="minor">
            <a:schemeClr val="lt1"/>
          </a:fontRef>
        </p:style>
        <p:txBody>
          <a:bodyPr lIns="121900" tIns="60949" rIns="121900" bIns="60949" rtlCol="0" anchor="ctr"/>
          <a:lstStyle/>
          <a:p>
            <a:pPr algn="ctr"/>
            <a:endParaRPr lang="zh-CN" altLang="en-US" sz="1799" dirty="0"/>
          </a:p>
        </p:txBody>
      </p:sp>
      <p:sp>
        <p:nvSpPr>
          <p:cNvPr id="5" name="椭圆 4"/>
          <p:cNvSpPr/>
          <p:nvPr userDrawn="1"/>
        </p:nvSpPr>
        <p:spPr>
          <a:xfrm>
            <a:off x="1337110" y="1634246"/>
            <a:ext cx="2555916" cy="2533903"/>
          </a:xfrm>
          <a:prstGeom prst="ellipse">
            <a:avLst/>
          </a:prstGeom>
          <a:blipFill>
            <a:blip r:embed="rId3"/>
            <a:stretch>
              <a:fillRect/>
            </a:stretch>
          </a:blipFill>
          <a:ln w="38100">
            <a:solidFill>
              <a:srgbClr val="82007A"/>
            </a:solidFill>
          </a:ln>
          <a:effectLst>
            <a:outerShdw blurRad="63500" sx="105000" sy="105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00" tIns="60949" rIns="121900" bIns="60949" rtlCol="0" anchor="ctr"/>
          <a:lstStyle/>
          <a:p>
            <a:pPr algn="ctr"/>
            <a:endParaRPr lang="zh-CN" altLang="en-US" sz="3698" b="1" dirty="0">
              <a:latin typeface="微软雅黑" panose="020B0503020204020204" pitchFamily="34" charset="-122"/>
              <a:ea typeface="微软雅黑" panose="020B0503020204020204" pitchFamily="34" charset="-122"/>
            </a:endParaRPr>
          </a:p>
        </p:txBody>
      </p:sp>
      <p:sp>
        <p:nvSpPr>
          <p:cNvPr id="12" name="TextBox 11"/>
          <p:cNvSpPr txBox="1"/>
          <p:nvPr userDrawn="1"/>
        </p:nvSpPr>
        <p:spPr>
          <a:xfrm>
            <a:off x="6081549" y="4493589"/>
            <a:ext cx="4386893" cy="646181"/>
          </a:xfrm>
          <a:prstGeom prst="rect">
            <a:avLst/>
          </a:prstGeom>
          <a:noFill/>
        </p:spPr>
        <p:txBody>
          <a:bodyPr wrap="square" rtlCol="0">
            <a:spAutoFit/>
          </a:bodyPr>
          <a:lstStyle/>
          <a:p>
            <a:pPr algn="ctr"/>
            <a:r>
              <a:rPr lang="en-US" altLang="zh-CN" sz="3598"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www.tusdt.com</a:t>
            </a:r>
          </a:p>
        </p:txBody>
      </p:sp>
      <p:sp>
        <p:nvSpPr>
          <p:cNvPr id="13" name="文本框 12">
            <a:extLst>
              <a:ext uri="{FF2B5EF4-FFF2-40B4-BE49-F238E27FC236}">
                <a16:creationId xmlns="" xmlns:a16="http://schemas.microsoft.com/office/drawing/2014/main" id="{9C531C33-697E-4620-AE18-D53A8B16E69E}"/>
              </a:ext>
            </a:extLst>
          </p:cNvPr>
          <p:cNvSpPr txBox="1"/>
          <p:nvPr userDrawn="1"/>
        </p:nvSpPr>
        <p:spPr>
          <a:xfrm>
            <a:off x="5334126" y="3536008"/>
            <a:ext cx="5881738" cy="923330"/>
          </a:xfrm>
          <a:prstGeom prst="rect">
            <a:avLst/>
          </a:prstGeom>
          <a:noFill/>
        </p:spPr>
        <p:txBody>
          <a:bodyPr wrap="none" rtlCol="0">
            <a:spAutoFit/>
          </a:bodyPr>
          <a:lstStyle/>
          <a:p>
            <a:r>
              <a:rPr lang="zh-CN" altLang="en-US" sz="5400" i="0" dirty="0"/>
              <a:t>启智行远 迪善求新</a:t>
            </a:r>
          </a:p>
        </p:txBody>
      </p:sp>
      <p:pic>
        <p:nvPicPr>
          <p:cNvPr id="19" name="图片 18">
            <a:extLst>
              <a:ext uri="{FF2B5EF4-FFF2-40B4-BE49-F238E27FC236}">
                <a16:creationId xmlns="" xmlns:a16="http://schemas.microsoft.com/office/drawing/2014/main" id="{502DE228-72D6-41E5-86D4-A02D48B5C61B}"/>
              </a:ext>
            </a:extLst>
          </p:cNvPr>
          <p:cNvPicPr>
            <a:picLocks noChangeAspect="1"/>
          </p:cNvPicPr>
          <p:nvPr userDrawn="1"/>
        </p:nvPicPr>
        <p:blipFill>
          <a:blip r:embed="rId4">
            <a:extLst>
              <a:ext uri="{28A0092B-C50C-407E-A947-70E740481C1C}">
                <a14:useLocalDpi xmlns:a14="http://schemas.microsoft.com/office/drawing/2010/main" val="0"/>
              </a:ext>
            </a:extLst>
          </a:blip>
          <a:srcRect l="58775" t="25075" r="20564"/>
          <a:stretch>
            <a:fillRect/>
          </a:stretch>
        </p:blipFill>
        <p:spPr>
          <a:xfrm>
            <a:off x="1392138" y="1669415"/>
            <a:ext cx="2440424" cy="2304708"/>
          </a:xfrm>
          <a:custGeom>
            <a:avLst/>
            <a:gdLst>
              <a:gd name="connsiteX0" fmla="*/ 1259484 w 2518968"/>
              <a:gd name="connsiteY0" fmla="*/ 0 h 2378884"/>
              <a:gd name="connsiteX1" fmla="*/ 2518968 w 2518968"/>
              <a:gd name="connsiteY1" fmla="*/ 1266952 h 2378884"/>
              <a:gd name="connsiteX2" fmla="*/ 1963674 w 2518968"/>
              <a:gd name="connsiteY2" fmla="*/ 2317529 h 2378884"/>
              <a:gd name="connsiteX3" fmla="*/ 1863275 w 2518968"/>
              <a:gd name="connsiteY3" fmla="*/ 2378884 h 2378884"/>
              <a:gd name="connsiteX4" fmla="*/ 655694 w 2518968"/>
              <a:gd name="connsiteY4" fmla="*/ 2378884 h 2378884"/>
              <a:gd name="connsiteX5" fmla="*/ 555295 w 2518968"/>
              <a:gd name="connsiteY5" fmla="*/ 2317529 h 2378884"/>
              <a:gd name="connsiteX6" fmla="*/ 0 w 2518968"/>
              <a:gd name="connsiteY6" fmla="*/ 1266952 h 2378884"/>
              <a:gd name="connsiteX7" fmla="*/ 1259484 w 2518968"/>
              <a:gd name="connsiteY7" fmla="*/ 0 h 2378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18968" h="2378884">
                <a:moveTo>
                  <a:pt x="1259484" y="0"/>
                </a:moveTo>
                <a:cubicBezTo>
                  <a:pt x="1955078" y="0"/>
                  <a:pt x="2518968" y="567234"/>
                  <a:pt x="2518968" y="1266952"/>
                </a:cubicBezTo>
                <a:cubicBezTo>
                  <a:pt x="2518968" y="1704276"/>
                  <a:pt x="2298699" y="2089848"/>
                  <a:pt x="1963674" y="2317529"/>
                </a:cubicBezTo>
                <a:lnTo>
                  <a:pt x="1863275" y="2378884"/>
                </a:lnTo>
                <a:lnTo>
                  <a:pt x="655694" y="2378884"/>
                </a:lnTo>
                <a:lnTo>
                  <a:pt x="555295" y="2317529"/>
                </a:lnTo>
                <a:cubicBezTo>
                  <a:pt x="220270" y="2089848"/>
                  <a:pt x="0" y="1704276"/>
                  <a:pt x="0" y="1266952"/>
                </a:cubicBezTo>
                <a:cubicBezTo>
                  <a:pt x="0" y="567234"/>
                  <a:pt x="563890" y="0"/>
                  <a:pt x="1259484" y="0"/>
                </a:cubicBezTo>
                <a:close/>
              </a:path>
            </a:pathLst>
          </a:custGeom>
        </p:spPr>
      </p:pic>
    </p:spTree>
    <p:extLst>
      <p:ext uri="{BB962C8B-B14F-4D97-AF65-F5344CB8AC3E}">
        <p14:creationId xmlns:p14="http://schemas.microsoft.com/office/powerpoint/2010/main" val="39231934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a:gsLst>
            <a:gs pos="0">
              <a:srgbClr val="FAFAFA"/>
            </a:gs>
            <a:gs pos="50000">
              <a:srgbClr val="FBFBFB"/>
            </a:gs>
            <a:gs pos="100000">
              <a:srgbClr val="FCFCFC"/>
            </a:gs>
          </a:gsLst>
          <a:lin ang="5400000" scaled="0"/>
        </a:gradFill>
        <a:effectLst/>
      </p:bgPr>
    </p:bg>
    <p:spTree>
      <p:nvGrpSpPr>
        <p:cNvPr id="1" name=""/>
        <p:cNvGrpSpPr/>
        <p:nvPr/>
      </p:nvGrpSpPr>
      <p:grpSpPr>
        <a:xfrm>
          <a:off x="0" y="0"/>
          <a:ext cx="0" cy="0"/>
          <a:chOff x="0" y="0"/>
          <a:chExt cx="0" cy="0"/>
        </a:xfrm>
      </p:grpSpPr>
      <p:sp>
        <p:nvSpPr>
          <p:cNvPr id="12" name="矩形 11"/>
          <p:cNvSpPr/>
          <p:nvPr userDrawn="1"/>
        </p:nvSpPr>
        <p:spPr>
          <a:xfrm>
            <a:off x="1" y="6083300"/>
            <a:ext cx="12195570" cy="774700"/>
          </a:xfrm>
          <a:prstGeom prst="rect">
            <a:avLst/>
          </a:prstGeom>
          <a:solidFill>
            <a:srgbClr val="82007A"/>
          </a:solidFill>
          <a:ln>
            <a:noFill/>
          </a:ln>
        </p:spPr>
        <p:style>
          <a:lnRef idx="2">
            <a:schemeClr val="accent1">
              <a:shade val="50000"/>
            </a:schemeClr>
          </a:lnRef>
          <a:fillRef idx="1">
            <a:schemeClr val="accent1"/>
          </a:fillRef>
          <a:effectRef idx="0">
            <a:schemeClr val="accent1"/>
          </a:effectRef>
          <a:fontRef idx="minor">
            <a:schemeClr val="lt1"/>
          </a:fontRef>
        </p:style>
        <p:txBody>
          <a:bodyPr lIns="121900" tIns="60949" rIns="121900" bIns="60949" rtlCol="0" anchor="ctr"/>
          <a:lstStyle/>
          <a:p>
            <a:pPr algn="ctr"/>
            <a:endParaRPr lang="zh-CN" altLang="en-US" sz="1799" dirty="0">
              <a:solidFill>
                <a:srgbClr val="7030A0"/>
              </a:solidFill>
            </a:endParaRPr>
          </a:p>
        </p:txBody>
      </p:sp>
      <p:pic>
        <p:nvPicPr>
          <p:cNvPr id="14" name="Picture 5"/>
          <p:cNvPicPr>
            <a:picLocks noChangeAspect="1" noChangeArrowheads="1"/>
          </p:cNvPicPr>
          <p:nvPr userDrawn="1"/>
        </p:nvPicPr>
        <p:blipFill>
          <a:blip r:embed="rId8">
            <a:extLst>
              <a:ext uri="{28A0092B-C50C-407E-A947-70E740481C1C}">
                <a14:useLocalDpi xmlns:a14="http://schemas.microsoft.com/office/drawing/2010/main" val="0"/>
              </a:ext>
            </a:extLst>
          </a:blip>
          <a:stretch>
            <a:fillRect/>
          </a:stretch>
        </p:blipFill>
        <p:spPr bwMode="auto">
          <a:xfrm>
            <a:off x="650257" y="67752"/>
            <a:ext cx="2773879" cy="748507"/>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userDrawn="1"/>
        </p:nvSpPr>
        <p:spPr>
          <a:xfrm>
            <a:off x="7025462" y="6246247"/>
            <a:ext cx="4963154" cy="461558"/>
          </a:xfrm>
          <a:prstGeom prst="rect">
            <a:avLst/>
          </a:prstGeom>
          <a:noFill/>
        </p:spPr>
        <p:txBody>
          <a:bodyPr wrap="square" rtlCol="0">
            <a:spAutoFit/>
          </a:bodyPr>
          <a:lstStyle/>
          <a:p>
            <a:pPr algn="r"/>
            <a:r>
              <a:rPr lang="en-US" altLang="zh-CN" sz="2399"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www.tusdt.com</a:t>
            </a:r>
          </a:p>
        </p:txBody>
      </p:sp>
      <p:sp>
        <p:nvSpPr>
          <p:cNvPr id="17" name="标题占位符 16"/>
          <p:cNvSpPr>
            <a:spLocks noGrp="1"/>
          </p:cNvSpPr>
          <p:nvPr>
            <p:ph type="title"/>
          </p:nvPr>
        </p:nvSpPr>
        <p:spPr>
          <a:xfrm>
            <a:off x="609283" y="274575"/>
            <a:ext cx="10973435" cy="1142735"/>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19" name="文本占位符 18"/>
          <p:cNvSpPr>
            <a:spLocks noGrp="1"/>
          </p:cNvSpPr>
          <p:nvPr>
            <p:ph type="body" idx="1"/>
          </p:nvPr>
        </p:nvSpPr>
        <p:spPr>
          <a:xfrm>
            <a:off x="609283" y="1599829"/>
            <a:ext cx="10973435" cy="4060902"/>
          </a:xfrm>
          <a:prstGeom prst="rect">
            <a:avLst/>
          </a:prstGeom>
        </p:spPr>
        <p:txBody>
          <a:bodyPr vert="horz" lIns="91440" tIns="45720" rIns="91440" bIns="45720" rtlCol="0">
            <a:normAutofit/>
          </a:bodyPr>
          <a:lstStyle/>
          <a:p>
            <a:pPr lvl="0"/>
            <a:r>
              <a:rPr lang="zh-CN" altLang="en-US" dirty="0"/>
              <a:t>单击此处编辑母版文本样式</a:t>
            </a:r>
          </a:p>
          <a:p>
            <a:pPr lvl="2"/>
            <a:r>
              <a:rPr lang="zh-CN" altLang="en-US" dirty="0"/>
              <a:t>第二级</a:t>
            </a:r>
          </a:p>
          <a:p>
            <a:pPr lvl="3"/>
            <a:r>
              <a:rPr lang="zh-CN" altLang="en-US" dirty="0"/>
              <a:t>第三级</a:t>
            </a:r>
            <a:r>
              <a:rPr lang="en-US" altLang="zh-CN" dirty="0"/>
              <a:t>	</a:t>
            </a:r>
            <a:endParaRPr lang="zh-CN" altLang="en-US" dirty="0"/>
          </a:p>
          <a:p>
            <a:pPr lvl="4"/>
            <a:r>
              <a:rPr lang="zh-CN" altLang="en-US" dirty="0"/>
              <a:t>第四级</a:t>
            </a:r>
          </a:p>
          <a:p>
            <a:pPr lvl="5"/>
            <a:r>
              <a:rPr lang="zh-CN" altLang="en-US" dirty="0"/>
              <a:t>第五级</a:t>
            </a:r>
          </a:p>
        </p:txBody>
      </p:sp>
    </p:spTree>
    <p:extLst>
      <p:ext uri="{BB962C8B-B14F-4D97-AF65-F5344CB8AC3E}">
        <p14:creationId xmlns:p14="http://schemas.microsoft.com/office/powerpoint/2010/main" val="3833024523"/>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Lst>
  <p:txStyles>
    <p:titleStyle>
      <a:lvl1pPr algn="l" defTabSz="1219017" rtl="0" eaLnBrk="1" latinLnBrk="0" hangingPunct="1">
        <a:spcBef>
          <a:spcPct val="0"/>
        </a:spcBef>
        <a:buNone/>
        <a:defRPr sz="3698" b="1" kern="1200">
          <a:solidFill>
            <a:srgbClr val="82007A"/>
          </a:solidFill>
          <a:latin typeface="微软雅黑" panose="020B0503020204020204" pitchFamily="34" charset="-122"/>
          <a:ea typeface="微软雅黑" panose="020B0503020204020204" pitchFamily="34" charset="-122"/>
          <a:cs typeface="+mj-cs"/>
        </a:defRPr>
      </a:lvl1pPr>
    </p:titleStyle>
    <p:bodyStyle>
      <a:lvl1pPr marL="1599960" indent="-609508" algn="l" defTabSz="1219017" rtl="0" eaLnBrk="1" latinLnBrk="0" hangingPunct="1">
        <a:spcBef>
          <a:spcPct val="20000"/>
        </a:spcBef>
        <a:buClr>
          <a:srgbClr val="82007A"/>
        </a:buClr>
        <a:buFont typeface="Wingdings" panose="05000000000000000000" pitchFamily="2" charset="2"/>
        <a:buChar char="l"/>
        <a:defRPr sz="2799" kern="1200">
          <a:solidFill>
            <a:srgbClr val="82007A"/>
          </a:solidFill>
          <a:latin typeface="+mn-lt"/>
          <a:ea typeface="+mn-ea"/>
          <a:cs typeface="+mn-cs"/>
        </a:defRPr>
      </a:lvl1pPr>
      <a:lvl2pPr marL="990452" indent="-380942" algn="l" defTabSz="1219017" rtl="0" eaLnBrk="1" latinLnBrk="0" hangingPunct="1">
        <a:spcBef>
          <a:spcPct val="20000"/>
        </a:spcBef>
        <a:buFont typeface="Arial" pitchFamily="34" charset="0"/>
        <a:buChar char="–"/>
        <a:defRPr lang="zh-CN" altLang="en-US" sz="2399" kern="1200" dirty="0" smtClean="0">
          <a:solidFill>
            <a:schemeClr val="tx1">
              <a:lumMod val="65000"/>
              <a:lumOff val="35000"/>
            </a:schemeClr>
          </a:solidFill>
          <a:latin typeface="微软雅黑" panose="020B0503020204020204" pitchFamily="34" charset="-122"/>
          <a:ea typeface="微软雅黑" panose="020B0503020204020204" pitchFamily="34" charset="-122"/>
          <a:cs typeface="+mn-cs"/>
        </a:defRPr>
      </a:lvl2pPr>
      <a:lvl3pPr marL="1523771"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3pPr>
      <a:lvl4pPr marL="2133280"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4pPr>
      <a:lvl5pPr marL="2742788"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5pPr>
      <a:lvl6pPr marL="3352296"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6pPr>
      <a:lvl7pPr marL="3961805" indent="-304755" algn="l" defTabSz="1219017" rtl="0" eaLnBrk="1" latinLnBrk="0" hangingPunct="1">
        <a:spcBef>
          <a:spcPct val="20000"/>
        </a:spcBef>
        <a:buFont typeface="Arial" pitchFamily="34" charset="0"/>
        <a:buChar char="•"/>
        <a:defRPr sz="2699" kern="1200">
          <a:solidFill>
            <a:schemeClr val="tx1"/>
          </a:solidFill>
          <a:latin typeface="+mn-lt"/>
          <a:ea typeface="+mn-ea"/>
          <a:cs typeface="+mn-cs"/>
        </a:defRPr>
      </a:lvl7pPr>
      <a:lvl8pPr marL="4571313" indent="-304755" algn="l" defTabSz="1219017" rtl="0" eaLnBrk="1" latinLnBrk="0" hangingPunct="1">
        <a:spcBef>
          <a:spcPct val="20000"/>
        </a:spcBef>
        <a:buFont typeface="Arial" pitchFamily="34" charset="0"/>
        <a:buChar char="•"/>
        <a:defRPr sz="2699" kern="1200">
          <a:solidFill>
            <a:schemeClr val="tx1"/>
          </a:solidFill>
          <a:latin typeface="+mn-lt"/>
          <a:ea typeface="+mn-ea"/>
          <a:cs typeface="+mn-cs"/>
        </a:defRPr>
      </a:lvl8pPr>
      <a:lvl9pPr marL="5180822" indent="-304755" algn="l" defTabSz="1219017" rtl="0" eaLnBrk="1" latinLnBrk="0" hangingPunct="1">
        <a:spcBef>
          <a:spcPct val="20000"/>
        </a:spcBef>
        <a:buFont typeface="Arial" pitchFamily="34" charset="0"/>
        <a:buChar char="•"/>
        <a:defRPr sz="2699" kern="1200">
          <a:solidFill>
            <a:schemeClr val="tx1"/>
          </a:solidFill>
          <a:latin typeface="+mn-lt"/>
          <a:ea typeface="+mn-ea"/>
          <a:cs typeface="+mn-cs"/>
        </a:defRPr>
      </a:lvl9pPr>
    </p:bodyStyle>
    <p:otherStyle>
      <a:defPPr>
        <a:defRPr lang="zh-CN"/>
      </a:defPPr>
      <a:lvl1pPr marL="0" algn="l" defTabSz="1219017" rtl="0" eaLnBrk="1" latinLnBrk="0" hangingPunct="1">
        <a:defRPr sz="2399" kern="1200">
          <a:solidFill>
            <a:schemeClr val="tx1"/>
          </a:solidFill>
          <a:latin typeface="+mn-lt"/>
          <a:ea typeface="+mn-ea"/>
          <a:cs typeface="+mn-cs"/>
        </a:defRPr>
      </a:lvl1pPr>
      <a:lvl2pPr marL="609508" algn="l" defTabSz="1219017" rtl="0" eaLnBrk="1" latinLnBrk="0" hangingPunct="1">
        <a:defRPr sz="2399" kern="1200">
          <a:solidFill>
            <a:schemeClr val="tx1"/>
          </a:solidFill>
          <a:latin typeface="+mn-lt"/>
          <a:ea typeface="+mn-ea"/>
          <a:cs typeface="+mn-cs"/>
        </a:defRPr>
      </a:lvl2pPr>
      <a:lvl3pPr marL="1219017" algn="l" defTabSz="1219017" rtl="0" eaLnBrk="1" latinLnBrk="0" hangingPunct="1">
        <a:defRPr sz="2399" kern="1200">
          <a:solidFill>
            <a:schemeClr val="tx1"/>
          </a:solidFill>
          <a:latin typeface="+mn-lt"/>
          <a:ea typeface="+mn-ea"/>
          <a:cs typeface="+mn-cs"/>
        </a:defRPr>
      </a:lvl3pPr>
      <a:lvl4pPr marL="1828525" algn="l" defTabSz="1219017" rtl="0" eaLnBrk="1" latinLnBrk="0" hangingPunct="1">
        <a:defRPr sz="2399" kern="1200">
          <a:solidFill>
            <a:schemeClr val="tx1"/>
          </a:solidFill>
          <a:latin typeface="+mn-lt"/>
          <a:ea typeface="+mn-ea"/>
          <a:cs typeface="+mn-cs"/>
        </a:defRPr>
      </a:lvl4pPr>
      <a:lvl5pPr marL="2438033" algn="l" defTabSz="1219017" rtl="0" eaLnBrk="1" latinLnBrk="0" hangingPunct="1">
        <a:defRPr sz="2399" kern="1200">
          <a:solidFill>
            <a:schemeClr val="tx1"/>
          </a:solidFill>
          <a:latin typeface="+mn-lt"/>
          <a:ea typeface="+mn-ea"/>
          <a:cs typeface="+mn-cs"/>
        </a:defRPr>
      </a:lvl5pPr>
      <a:lvl6pPr marL="3047542" algn="l" defTabSz="1219017" rtl="0" eaLnBrk="1" latinLnBrk="0" hangingPunct="1">
        <a:defRPr sz="2399" kern="1200">
          <a:solidFill>
            <a:schemeClr val="tx1"/>
          </a:solidFill>
          <a:latin typeface="+mn-lt"/>
          <a:ea typeface="+mn-ea"/>
          <a:cs typeface="+mn-cs"/>
        </a:defRPr>
      </a:lvl6pPr>
      <a:lvl7pPr marL="3657051" algn="l" defTabSz="1219017" rtl="0" eaLnBrk="1" latinLnBrk="0" hangingPunct="1">
        <a:defRPr sz="2399" kern="1200">
          <a:solidFill>
            <a:schemeClr val="tx1"/>
          </a:solidFill>
          <a:latin typeface="+mn-lt"/>
          <a:ea typeface="+mn-ea"/>
          <a:cs typeface="+mn-cs"/>
        </a:defRPr>
      </a:lvl7pPr>
      <a:lvl8pPr marL="4266560" algn="l" defTabSz="1219017" rtl="0" eaLnBrk="1" latinLnBrk="0" hangingPunct="1">
        <a:defRPr sz="2399" kern="1200">
          <a:solidFill>
            <a:schemeClr val="tx1"/>
          </a:solidFill>
          <a:latin typeface="+mn-lt"/>
          <a:ea typeface="+mn-ea"/>
          <a:cs typeface="+mn-cs"/>
        </a:defRPr>
      </a:lvl8pPr>
      <a:lvl9pPr marL="4876068" algn="l" defTabSz="1219017" rtl="0" eaLnBrk="1" latinLnBrk="0" hangingPunct="1">
        <a:defRPr sz="23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FBFBFB"/>
            </a:gs>
            <a:gs pos="100000">
              <a:srgbClr val="FCFCFC"/>
            </a:gs>
          </a:gsLst>
          <a:lin ang="5400000" scaled="0"/>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Tree>
    <p:extLst>
      <p:ext uri="{BB962C8B-B14F-4D97-AF65-F5344CB8AC3E}">
        <p14:creationId xmlns:p14="http://schemas.microsoft.com/office/powerpoint/2010/main" val="37598936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72061" y="1070559"/>
            <a:ext cx="10322011" cy="4524315"/>
          </a:xfrm>
          <a:prstGeom prst="rect">
            <a:avLst/>
          </a:prstGeom>
        </p:spPr>
        <p:txBody>
          <a:bodyPr wrap="square">
            <a:spAutoFit/>
          </a:bodyPr>
          <a:lstStyle/>
          <a:p>
            <a:pPr lvl="0" algn="just">
              <a:lnSpc>
                <a:spcPct val="150000"/>
              </a:lnSpc>
              <a:spcAft>
                <a:spcPts val="0"/>
              </a:spcAft>
            </a:pPr>
            <a:r>
              <a:rPr lang="en-US" altLang="zh-CN" sz="2400" kern="100" dirty="0" smtClean="0">
                <a:latin typeface="+mn-ea"/>
                <a:cs typeface="Times New Roman" panose="02020603050405020304" pitchFamily="18" charset="0"/>
              </a:rPr>
              <a:t>14</a:t>
            </a:r>
            <a:r>
              <a:rPr lang="zh-CN" altLang="en-US" sz="2400" kern="100" dirty="0" smtClean="0">
                <a:latin typeface="+mn-ea"/>
                <a:cs typeface="Times New Roman" panose="02020603050405020304" pitchFamily="18" charset="0"/>
              </a:rPr>
              <a:t>、</a:t>
            </a:r>
            <a:r>
              <a:rPr lang="zh-CN" altLang="zh-CN" sz="2400" kern="100" dirty="0" smtClean="0">
                <a:latin typeface="+mn-ea"/>
                <a:cs typeface="Times New Roman" panose="02020603050405020304" pitchFamily="18" charset="0"/>
              </a:rPr>
              <a:t>当</a:t>
            </a:r>
            <a:r>
              <a:rPr lang="zh-CN" altLang="zh-CN" sz="2400" kern="100" dirty="0">
                <a:latin typeface="+mn-ea"/>
                <a:cs typeface="Times New Roman" panose="02020603050405020304" pitchFamily="18" charset="0"/>
              </a:rPr>
              <a:t>一个进程完成一个时间片后，系统需要将该进程的状态由运行状态转变为（）。</a:t>
            </a:r>
          </a:p>
          <a:p>
            <a:pPr marL="342900" lvl="0" indent="-342900" algn="just">
              <a:lnSpc>
                <a:spcPct val="150000"/>
              </a:lnSpc>
              <a:spcAft>
                <a:spcPts val="0"/>
              </a:spcAft>
              <a:buFont typeface="+mj-lt"/>
              <a:buAutoNum type="alphaUcPeriod"/>
            </a:pPr>
            <a:r>
              <a:rPr lang="zh-CN" altLang="zh-CN" sz="2400" kern="100" dirty="0">
                <a:latin typeface="+mn-ea"/>
                <a:cs typeface="Times New Roman" panose="02020603050405020304" pitchFamily="18" charset="0"/>
              </a:rPr>
              <a:t>就绪状态</a:t>
            </a:r>
            <a:r>
              <a:rPr lang="en-US" altLang="zh-CN" sz="2400" kern="100" dirty="0">
                <a:latin typeface="+mn-ea"/>
                <a:cs typeface="Times New Roman" panose="02020603050405020304" pitchFamily="18" charset="0"/>
              </a:rPr>
              <a:t>        B. </a:t>
            </a:r>
            <a:r>
              <a:rPr lang="zh-CN" altLang="zh-CN" sz="2400" kern="100" dirty="0">
                <a:latin typeface="+mn-ea"/>
                <a:cs typeface="Times New Roman" panose="02020603050405020304" pitchFamily="18" charset="0"/>
              </a:rPr>
              <a:t>阻塞状态</a:t>
            </a:r>
            <a:r>
              <a:rPr lang="en-US" altLang="zh-CN" sz="2400" kern="100" dirty="0">
                <a:latin typeface="+mn-ea"/>
                <a:cs typeface="Times New Roman" panose="02020603050405020304" pitchFamily="18" charset="0"/>
              </a:rPr>
              <a:t>        C. </a:t>
            </a:r>
            <a:r>
              <a:rPr lang="zh-CN" altLang="zh-CN" sz="2400" kern="100" dirty="0">
                <a:latin typeface="+mn-ea"/>
                <a:cs typeface="Times New Roman" panose="02020603050405020304" pitchFamily="18" charset="0"/>
              </a:rPr>
              <a:t>撤销状态</a:t>
            </a:r>
            <a:r>
              <a:rPr lang="en-US" altLang="zh-CN" sz="2400" kern="100" dirty="0">
                <a:latin typeface="+mn-ea"/>
                <a:cs typeface="Times New Roman" panose="02020603050405020304" pitchFamily="18" charset="0"/>
              </a:rPr>
              <a:t>       D. </a:t>
            </a:r>
            <a:r>
              <a:rPr lang="zh-CN" altLang="zh-CN" sz="2400" kern="100" dirty="0">
                <a:latin typeface="+mn-ea"/>
                <a:cs typeface="Times New Roman" panose="02020603050405020304" pitchFamily="18" charset="0"/>
              </a:rPr>
              <a:t>创建</a:t>
            </a:r>
            <a:r>
              <a:rPr lang="zh-CN" altLang="zh-CN" sz="2400" kern="100" dirty="0" smtClean="0">
                <a:latin typeface="+mn-ea"/>
                <a:cs typeface="Times New Roman" panose="02020603050405020304" pitchFamily="18" charset="0"/>
              </a:rPr>
              <a:t>状态</a:t>
            </a:r>
            <a:endParaRPr lang="en-US" altLang="zh-CN" sz="2400" kern="100" dirty="0" smtClean="0">
              <a:latin typeface="+mn-ea"/>
              <a:cs typeface="Times New Roman" panose="02020603050405020304" pitchFamily="18" charset="0"/>
            </a:endParaRPr>
          </a:p>
          <a:p>
            <a:pPr lvl="0">
              <a:lnSpc>
                <a:spcPct val="150000"/>
              </a:lnSpc>
            </a:pPr>
            <a:r>
              <a:rPr lang="en-US" altLang="zh-CN" sz="2400" dirty="0" smtClean="0"/>
              <a:t>15</a:t>
            </a:r>
            <a:r>
              <a:rPr lang="zh-CN" altLang="en-US" sz="2400" dirty="0" smtClean="0"/>
              <a:t>、</a:t>
            </a:r>
            <a:r>
              <a:rPr lang="zh-CN" altLang="zh-CN" sz="2400" dirty="0" smtClean="0"/>
              <a:t>进程状态</a:t>
            </a:r>
            <a:r>
              <a:rPr lang="zh-CN" altLang="zh-CN" sz="2400" dirty="0"/>
              <a:t>由就绪态变为运行态时由（）引起的。</a:t>
            </a:r>
          </a:p>
          <a:p>
            <a:pPr lvl="0">
              <a:lnSpc>
                <a:spcPct val="150000"/>
              </a:lnSpc>
            </a:pPr>
            <a:r>
              <a:rPr lang="zh-CN" altLang="zh-CN" sz="2400" dirty="0"/>
              <a:t>中断事件</a:t>
            </a:r>
            <a:r>
              <a:rPr lang="en-US" altLang="zh-CN" sz="2400" dirty="0"/>
              <a:t>      B. </a:t>
            </a:r>
            <a:r>
              <a:rPr lang="zh-CN" altLang="zh-CN" sz="2400" dirty="0"/>
              <a:t>进程自身</a:t>
            </a:r>
            <a:r>
              <a:rPr lang="en-US" altLang="zh-CN" sz="2400" dirty="0"/>
              <a:t>      C. </a:t>
            </a:r>
            <a:r>
              <a:rPr lang="zh-CN" altLang="zh-CN" sz="2400" dirty="0"/>
              <a:t>进程调度</a:t>
            </a:r>
            <a:r>
              <a:rPr lang="en-US" altLang="zh-CN" sz="2400" dirty="0"/>
              <a:t>      D. </a:t>
            </a:r>
            <a:r>
              <a:rPr lang="zh-CN" altLang="zh-CN" sz="2400" dirty="0"/>
              <a:t>为程序创建进程</a:t>
            </a:r>
          </a:p>
          <a:p>
            <a:pPr lvl="0">
              <a:lnSpc>
                <a:spcPct val="150000"/>
              </a:lnSpc>
            </a:pPr>
            <a:r>
              <a:rPr lang="en-US" altLang="zh-CN" sz="2400" dirty="0" smtClean="0"/>
              <a:t>16</a:t>
            </a:r>
            <a:r>
              <a:rPr lang="zh-CN" altLang="en-US" sz="2400" dirty="0" smtClean="0"/>
              <a:t>、</a:t>
            </a:r>
            <a:r>
              <a:rPr lang="zh-CN" altLang="zh-CN" sz="2400" dirty="0" smtClean="0"/>
              <a:t>一</a:t>
            </a:r>
            <a:r>
              <a:rPr lang="zh-CN" altLang="zh-CN" sz="2400" dirty="0"/>
              <a:t>个进程被唤醒意味着（）。</a:t>
            </a:r>
          </a:p>
          <a:p>
            <a:pPr lvl="0">
              <a:lnSpc>
                <a:spcPct val="150000"/>
              </a:lnSpc>
            </a:pPr>
            <a:r>
              <a:rPr lang="zh-CN" altLang="zh-CN" sz="2400" dirty="0"/>
              <a:t>该进程一定重新占用</a:t>
            </a:r>
            <a:r>
              <a:rPr lang="en-US" altLang="zh-CN" sz="2400" dirty="0"/>
              <a:t>CPU                 B. </a:t>
            </a:r>
            <a:r>
              <a:rPr lang="zh-CN" altLang="zh-CN" sz="2400" dirty="0"/>
              <a:t>它的优先级变为最大</a:t>
            </a:r>
          </a:p>
          <a:p>
            <a:pPr>
              <a:lnSpc>
                <a:spcPct val="150000"/>
              </a:lnSpc>
            </a:pPr>
            <a:r>
              <a:rPr lang="en-US" altLang="zh-CN" sz="2400" dirty="0"/>
              <a:t>C . </a:t>
            </a:r>
            <a:r>
              <a:rPr lang="zh-CN" altLang="zh-CN" sz="2400" dirty="0"/>
              <a:t>其</a:t>
            </a:r>
            <a:r>
              <a:rPr lang="en-US" altLang="zh-CN" sz="2400" dirty="0"/>
              <a:t>PCB</a:t>
            </a:r>
            <a:r>
              <a:rPr lang="zh-CN" altLang="zh-CN" sz="2400" dirty="0"/>
              <a:t>移至就绪队列队首</a:t>
            </a:r>
            <a:r>
              <a:rPr lang="en-US" altLang="zh-CN" sz="2400" dirty="0"/>
              <a:t>            </a:t>
            </a:r>
            <a:r>
              <a:rPr lang="en-US" altLang="zh-CN" sz="2400" dirty="0" smtClean="0"/>
              <a:t>D</a:t>
            </a:r>
            <a:r>
              <a:rPr lang="en-US" altLang="zh-CN" sz="2400" dirty="0"/>
              <a:t>. </a:t>
            </a:r>
            <a:r>
              <a:rPr lang="zh-CN" altLang="zh-CN" sz="2400" dirty="0"/>
              <a:t>进程变为</a:t>
            </a:r>
            <a:r>
              <a:rPr lang="zh-CN" altLang="zh-CN" sz="2400" dirty="0" smtClean="0"/>
              <a:t>就绪状态</a:t>
            </a:r>
            <a:endParaRPr lang="zh-CN" altLang="zh-CN" sz="2400" dirty="0"/>
          </a:p>
        </p:txBody>
      </p:sp>
    </p:spTree>
    <p:extLst>
      <p:ext uri="{BB962C8B-B14F-4D97-AF65-F5344CB8AC3E}">
        <p14:creationId xmlns:p14="http://schemas.microsoft.com/office/powerpoint/2010/main" val="8697904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63826" y="990750"/>
            <a:ext cx="10593860" cy="5078313"/>
          </a:xfrm>
          <a:prstGeom prst="rect">
            <a:avLst/>
          </a:prstGeom>
        </p:spPr>
        <p:txBody>
          <a:bodyPr wrap="square">
            <a:spAutoFit/>
          </a:bodyPr>
          <a:lstStyle/>
          <a:p>
            <a:pPr lvl="0" algn="just">
              <a:lnSpc>
                <a:spcPct val="150000"/>
              </a:lnSpc>
              <a:spcAft>
                <a:spcPts val="0"/>
              </a:spcAft>
            </a:pPr>
            <a:r>
              <a:rPr lang="en-US" altLang="zh-CN" sz="2400" kern="100" dirty="0" smtClean="0">
                <a:latin typeface="+mn-ea"/>
                <a:cs typeface="Times New Roman" panose="02020603050405020304" pitchFamily="18" charset="0"/>
              </a:rPr>
              <a:t>17</a:t>
            </a:r>
            <a:r>
              <a:rPr lang="zh-CN" altLang="en-US" sz="2400" kern="100" dirty="0" smtClean="0">
                <a:latin typeface="+mn-ea"/>
                <a:cs typeface="Times New Roman" panose="02020603050405020304" pitchFamily="18" charset="0"/>
              </a:rPr>
              <a:t>、</a:t>
            </a:r>
            <a:r>
              <a:rPr lang="zh-CN" altLang="zh-CN" sz="2400" kern="100" dirty="0" smtClean="0">
                <a:latin typeface="+mn-ea"/>
                <a:cs typeface="Times New Roman" panose="02020603050405020304" pitchFamily="18" charset="0"/>
              </a:rPr>
              <a:t>一</a:t>
            </a:r>
            <a:r>
              <a:rPr lang="zh-CN" altLang="zh-CN" sz="2400" kern="100" dirty="0">
                <a:latin typeface="+mn-ea"/>
                <a:cs typeface="Times New Roman" panose="02020603050405020304" pitchFamily="18" charset="0"/>
              </a:rPr>
              <a:t>个进程被唤醒意味着（）。</a:t>
            </a:r>
          </a:p>
          <a:p>
            <a:pPr marL="342900" lvl="0" indent="-342900" algn="just">
              <a:lnSpc>
                <a:spcPct val="150000"/>
              </a:lnSpc>
              <a:spcAft>
                <a:spcPts val="0"/>
              </a:spcAft>
              <a:buFont typeface="+mj-lt"/>
              <a:buAutoNum type="alphaUcPeriod"/>
            </a:pPr>
            <a:r>
              <a:rPr lang="en-US" altLang="zh-CN" sz="2400" kern="100" dirty="0">
                <a:latin typeface="+mn-ea"/>
                <a:cs typeface="Times New Roman" panose="02020603050405020304" pitchFamily="18" charset="0"/>
              </a:rPr>
              <a:t> </a:t>
            </a:r>
            <a:r>
              <a:rPr lang="zh-CN" altLang="zh-CN" sz="2400" kern="100" dirty="0">
                <a:latin typeface="+mn-ea"/>
                <a:cs typeface="Times New Roman" panose="02020603050405020304" pitchFamily="18" charset="0"/>
              </a:rPr>
              <a:t>该进程可能重新占用</a:t>
            </a:r>
            <a:r>
              <a:rPr lang="en-US" altLang="zh-CN" sz="2400" kern="100" dirty="0">
                <a:latin typeface="+mn-ea"/>
                <a:cs typeface="Times New Roman" panose="02020603050405020304" pitchFamily="18" charset="0"/>
              </a:rPr>
              <a:t>CPU                 B. </a:t>
            </a:r>
            <a:r>
              <a:rPr lang="zh-CN" altLang="zh-CN" sz="2400" kern="100" dirty="0">
                <a:latin typeface="+mn-ea"/>
                <a:cs typeface="Times New Roman" panose="02020603050405020304" pitchFamily="18" charset="0"/>
              </a:rPr>
              <a:t>它的优先级变为最大</a:t>
            </a:r>
          </a:p>
          <a:p>
            <a:pPr marL="66675" algn="just">
              <a:lnSpc>
                <a:spcPct val="150000"/>
              </a:lnSpc>
              <a:spcAft>
                <a:spcPts val="0"/>
              </a:spcAft>
            </a:pPr>
            <a:r>
              <a:rPr lang="en-US" altLang="zh-CN" sz="2400" kern="100" dirty="0">
                <a:latin typeface="+mn-ea"/>
                <a:cs typeface="Times New Roman" panose="02020603050405020304" pitchFamily="18" charset="0"/>
              </a:rPr>
              <a:t>C . </a:t>
            </a:r>
            <a:r>
              <a:rPr lang="zh-CN" altLang="zh-CN" sz="2400" kern="100" dirty="0">
                <a:latin typeface="+mn-ea"/>
                <a:cs typeface="Times New Roman" panose="02020603050405020304" pitchFamily="18" charset="0"/>
              </a:rPr>
              <a:t>其</a:t>
            </a:r>
            <a:r>
              <a:rPr lang="en-US" altLang="zh-CN" sz="2400" kern="100" dirty="0">
                <a:latin typeface="+mn-ea"/>
                <a:cs typeface="Times New Roman" panose="02020603050405020304" pitchFamily="18" charset="0"/>
              </a:rPr>
              <a:t>PCB</a:t>
            </a:r>
            <a:r>
              <a:rPr lang="zh-CN" altLang="zh-CN" sz="2400" kern="100" dirty="0">
                <a:latin typeface="+mn-ea"/>
                <a:cs typeface="Times New Roman" panose="02020603050405020304" pitchFamily="18" charset="0"/>
              </a:rPr>
              <a:t>移至就绪队列队首</a:t>
            </a:r>
            <a:r>
              <a:rPr lang="en-US" altLang="zh-CN" sz="2400" kern="100" dirty="0">
                <a:latin typeface="+mn-ea"/>
                <a:cs typeface="Times New Roman" panose="02020603050405020304" pitchFamily="18" charset="0"/>
              </a:rPr>
              <a:t>                 D. </a:t>
            </a:r>
            <a:r>
              <a:rPr lang="zh-CN" altLang="zh-CN" sz="2400" kern="100" dirty="0">
                <a:latin typeface="+mn-ea"/>
                <a:cs typeface="Times New Roman" panose="02020603050405020304" pitchFamily="18" charset="0"/>
              </a:rPr>
              <a:t>进程变为运行状态</a:t>
            </a:r>
          </a:p>
          <a:p>
            <a:pPr lvl="0" algn="just">
              <a:lnSpc>
                <a:spcPct val="150000"/>
              </a:lnSpc>
              <a:spcAft>
                <a:spcPts val="0"/>
              </a:spcAft>
            </a:pPr>
            <a:r>
              <a:rPr lang="en-US" altLang="zh-CN" sz="2400" kern="100" dirty="0" smtClean="0">
                <a:latin typeface="+mn-ea"/>
                <a:cs typeface="Times New Roman" panose="02020603050405020304" pitchFamily="18" charset="0"/>
              </a:rPr>
              <a:t>18</a:t>
            </a:r>
            <a:r>
              <a:rPr lang="zh-CN" altLang="en-US" sz="2400" kern="100" dirty="0" smtClean="0">
                <a:latin typeface="+mn-ea"/>
                <a:cs typeface="Times New Roman" panose="02020603050405020304" pitchFamily="18" charset="0"/>
              </a:rPr>
              <a:t>、</a:t>
            </a:r>
            <a:r>
              <a:rPr lang="zh-CN" altLang="zh-CN" sz="2400" kern="100" dirty="0" smtClean="0">
                <a:latin typeface="+mn-ea"/>
                <a:cs typeface="Times New Roman" panose="02020603050405020304" pitchFamily="18" charset="0"/>
              </a:rPr>
              <a:t>进程</a:t>
            </a:r>
            <a:r>
              <a:rPr lang="zh-CN" altLang="zh-CN" sz="2400" kern="100" dirty="0">
                <a:latin typeface="+mn-ea"/>
                <a:cs typeface="Times New Roman" panose="02020603050405020304" pitchFamily="18" charset="0"/>
              </a:rPr>
              <a:t>自身决定（）。</a:t>
            </a:r>
          </a:p>
          <a:p>
            <a:pPr marL="342900" lvl="0" indent="-342900" algn="just">
              <a:lnSpc>
                <a:spcPct val="150000"/>
              </a:lnSpc>
              <a:spcAft>
                <a:spcPts val="0"/>
              </a:spcAft>
              <a:buFont typeface="+mj-lt"/>
              <a:buAutoNum type="alphaUcPeriod"/>
            </a:pPr>
            <a:r>
              <a:rPr lang="en-US" altLang="zh-CN" sz="2400" kern="100" dirty="0">
                <a:latin typeface="+mn-ea"/>
                <a:cs typeface="Times New Roman" panose="02020603050405020304" pitchFamily="18" charset="0"/>
              </a:rPr>
              <a:t> </a:t>
            </a:r>
            <a:r>
              <a:rPr lang="zh-CN" altLang="zh-CN" sz="2400" kern="100" dirty="0">
                <a:latin typeface="+mn-ea"/>
                <a:cs typeface="Times New Roman" panose="02020603050405020304" pitchFamily="18" charset="0"/>
              </a:rPr>
              <a:t>从运行状态到阻塞状态</a:t>
            </a:r>
            <a:r>
              <a:rPr lang="en-US" altLang="zh-CN" sz="2400" kern="100" dirty="0">
                <a:latin typeface="+mn-ea"/>
                <a:cs typeface="Times New Roman" panose="02020603050405020304" pitchFamily="18" charset="0"/>
              </a:rPr>
              <a:t>            B. </a:t>
            </a:r>
            <a:r>
              <a:rPr lang="zh-CN" altLang="zh-CN" sz="2400" kern="100" dirty="0">
                <a:latin typeface="+mn-ea"/>
                <a:cs typeface="Times New Roman" panose="02020603050405020304" pitchFamily="18" charset="0"/>
              </a:rPr>
              <a:t>从运行状态到就绪状态</a:t>
            </a:r>
          </a:p>
          <a:p>
            <a:pPr marL="66675" algn="just">
              <a:lnSpc>
                <a:spcPct val="150000"/>
              </a:lnSpc>
              <a:spcAft>
                <a:spcPts val="0"/>
              </a:spcAft>
            </a:pPr>
            <a:r>
              <a:rPr lang="en-US" altLang="zh-CN" sz="2400" kern="100" dirty="0">
                <a:latin typeface="+mn-ea"/>
                <a:cs typeface="Times New Roman" panose="02020603050405020304" pitchFamily="18" charset="0"/>
              </a:rPr>
              <a:t>C . </a:t>
            </a:r>
            <a:r>
              <a:rPr lang="zh-CN" altLang="zh-CN" sz="2400" kern="100" dirty="0">
                <a:latin typeface="+mn-ea"/>
                <a:cs typeface="Times New Roman" panose="02020603050405020304" pitchFamily="18" charset="0"/>
              </a:rPr>
              <a:t>从就绪状态到运行状态</a:t>
            </a:r>
            <a:r>
              <a:rPr lang="en-US" altLang="zh-CN" sz="2400" kern="100" dirty="0">
                <a:latin typeface="+mn-ea"/>
                <a:cs typeface="Times New Roman" panose="02020603050405020304" pitchFamily="18" charset="0"/>
              </a:rPr>
              <a:t>            D. </a:t>
            </a:r>
            <a:r>
              <a:rPr lang="zh-CN" altLang="zh-CN" sz="2400" kern="100" dirty="0">
                <a:latin typeface="+mn-ea"/>
                <a:cs typeface="Times New Roman" panose="02020603050405020304" pitchFamily="18" charset="0"/>
              </a:rPr>
              <a:t>从阻塞状态到就绪状态</a:t>
            </a:r>
          </a:p>
          <a:p>
            <a:pPr lvl="0" algn="just">
              <a:lnSpc>
                <a:spcPct val="150000"/>
              </a:lnSpc>
              <a:spcAft>
                <a:spcPts val="0"/>
              </a:spcAft>
            </a:pPr>
            <a:r>
              <a:rPr lang="en-US" altLang="zh-CN" sz="2400" kern="100" dirty="0" smtClean="0">
                <a:latin typeface="+mn-ea"/>
                <a:cs typeface="Times New Roman" panose="02020603050405020304" pitchFamily="18" charset="0"/>
              </a:rPr>
              <a:t>19</a:t>
            </a:r>
            <a:r>
              <a:rPr lang="zh-CN" altLang="en-US" sz="2400" kern="100" dirty="0" smtClean="0">
                <a:latin typeface="+mn-ea"/>
                <a:cs typeface="Times New Roman" panose="02020603050405020304" pitchFamily="18" charset="0"/>
              </a:rPr>
              <a:t>、</a:t>
            </a:r>
            <a:r>
              <a:rPr lang="zh-CN" altLang="zh-CN" sz="2400" kern="100" dirty="0" smtClean="0">
                <a:latin typeface="+mn-ea"/>
                <a:cs typeface="Times New Roman" panose="02020603050405020304" pitchFamily="18" charset="0"/>
              </a:rPr>
              <a:t>以下</a:t>
            </a:r>
            <a:r>
              <a:rPr lang="zh-CN" altLang="zh-CN" sz="2400" kern="100" dirty="0">
                <a:latin typeface="+mn-ea"/>
                <a:cs typeface="Times New Roman" panose="02020603050405020304" pitchFamily="18" charset="0"/>
              </a:rPr>
              <a:t>可能导致一个进程从运行状态变为就绪状态的事件是（）。</a:t>
            </a:r>
          </a:p>
          <a:p>
            <a:pPr marL="342900" lvl="0" indent="-342900" algn="just">
              <a:lnSpc>
                <a:spcPct val="150000"/>
              </a:lnSpc>
              <a:spcAft>
                <a:spcPts val="0"/>
              </a:spcAft>
              <a:buFont typeface="+mj-lt"/>
              <a:buAutoNum type="alphaUcPeriod"/>
            </a:pPr>
            <a:r>
              <a:rPr lang="zh-CN" altLang="zh-CN" sz="2400" kern="100" dirty="0">
                <a:latin typeface="+mn-ea"/>
                <a:cs typeface="Times New Roman" panose="02020603050405020304" pitchFamily="18" charset="0"/>
              </a:rPr>
              <a:t>一次</a:t>
            </a:r>
            <a:r>
              <a:rPr lang="en-US" altLang="zh-CN" sz="2400" kern="100" dirty="0">
                <a:latin typeface="+mn-ea"/>
                <a:cs typeface="Times New Roman" panose="02020603050405020304" pitchFamily="18" charset="0"/>
              </a:rPr>
              <a:t>I/O</a:t>
            </a:r>
            <a:r>
              <a:rPr lang="zh-CN" altLang="zh-CN" sz="2400" kern="100" dirty="0">
                <a:latin typeface="+mn-ea"/>
                <a:cs typeface="Times New Roman" panose="02020603050405020304" pitchFamily="18" charset="0"/>
              </a:rPr>
              <a:t>操作结束</a:t>
            </a:r>
            <a:r>
              <a:rPr lang="en-US" altLang="zh-CN" sz="2400" kern="100" dirty="0">
                <a:latin typeface="+mn-ea"/>
                <a:cs typeface="Times New Roman" panose="02020603050405020304" pitchFamily="18" charset="0"/>
              </a:rPr>
              <a:t>             B. </a:t>
            </a:r>
            <a:r>
              <a:rPr lang="zh-CN" altLang="zh-CN" sz="2400" kern="100" dirty="0">
                <a:latin typeface="+mn-ea"/>
                <a:cs typeface="Times New Roman" panose="02020603050405020304" pitchFamily="18" charset="0"/>
              </a:rPr>
              <a:t>运行进程需做</a:t>
            </a:r>
            <a:r>
              <a:rPr lang="en-US" altLang="zh-CN" sz="2400" kern="100" dirty="0">
                <a:latin typeface="+mn-ea"/>
                <a:cs typeface="Times New Roman" panose="02020603050405020304" pitchFamily="18" charset="0"/>
              </a:rPr>
              <a:t>I/O</a:t>
            </a:r>
            <a:r>
              <a:rPr lang="zh-CN" altLang="zh-CN" sz="2400" kern="100" dirty="0">
                <a:latin typeface="+mn-ea"/>
                <a:cs typeface="Times New Roman" panose="02020603050405020304" pitchFamily="18" charset="0"/>
              </a:rPr>
              <a:t>操作</a:t>
            </a:r>
          </a:p>
          <a:p>
            <a:pPr marL="66675" algn="just">
              <a:lnSpc>
                <a:spcPct val="150000"/>
              </a:lnSpc>
              <a:spcAft>
                <a:spcPts val="0"/>
              </a:spcAft>
            </a:pPr>
            <a:r>
              <a:rPr lang="en-US" altLang="zh-CN" sz="2400" kern="100" dirty="0">
                <a:latin typeface="+mn-ea"/>
                <a:cs typeface="Times New Roman" panose="02020603050405020304" pitchFamily="18" charset="0"/>
              </a:rPr>
              <a:t>C. </a:t>
            </a:r>
            <a:r>
              <a:rPr lang="zh-CN" altLang="zh-CN" sz="2400" kern="100" dirty="0">
                <a:latin typeface="+mn-ea"/>
                <a:cs typeface="Times New Roman" panose="02020603050405020304" pitchFamily="18" charset="0"/>
              </a:rPr>
              <a:t>运行进程结束</a:t>
            </a:r>
            <a:r>
              <a:rPr lang="en-US" altLang="zh-CN" sz="2400" kern="100" dirty="0">
                <a:latin typeface="+mn-ea"/>
                <a:cs typeface="Times New Roman" panose="02020603050405020304" pitchFamily="18" charset="0"/>
              </a:rPr>
              <a:t>                 D. </a:t>
            </a:r>
            <a:r>
              <a:rPr lang="zh-CN" altLang="zh-CN" sz="2400" kern="100" dirty="0">
                <a:latin typeface="+mn-ea"/>
                <a:cs typeface="Times New Roman" panose="02020603050405020304" pitchFamily="18" charset="0"/>
              </a:rPr>
              <a:t>出现了比现在进程优先级更高的</a:t>
            </a:r>
            <a:r>
              <a:rPr lang="zh-CN" altLang="zh-CN" sz="2400" kern="100" dirty="0" smtClean="0">
                <a:latin typeface="+mn-ea"/>
                <a:cs typeface="Times New Roman" panose="02020603050405020304" pitchFamily="18" charset="0"/>
              </a:rPr>
              <a:t>进程</a:t>
            </a:r>
            <a:endParaRPr lang="zh-CN" altLang="zh-CN" sz="2400" kern="100" dirty="0">
              <a:latin typeface="+mn-ea"/>
              <a:cs typeface="Times New Roman" panose="02020603050405020304" pitchFamily="18" charset="0"/>
            </a:endParaRPr>
          </a:p>
        </p:txBody>
      </p:sp>
    </p:spTree>
    <p:extLst>
      <p:ext uri="{BB962C8B-B14F-4D97-AF65-F5344CB8AC3E}">
        <p14:creationId xmlns:p14="http://schemas.microsoft.com/office/powerpoint/2010/main" val="9032068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05016" y="1114319"/>
            <a:ext cx="10593860" cy="3970318"/>
          </a:xfrm>
          <a:prstGeom prst="rect">
            <a:avLst/>
          </a:prstGeom>
        </p:spPr>
        <p:txBody>
          <a:bodyPr wrap="square">
            <a:spAutoFit/>
          </a:bodyPr>
          <a:lstStyle/>
          <a:p>
            <a:pPr lvl="0" algn="just">
              <a:lnSpc>
                <a:spcPct val="150000"/>
              </a:lnSpc>
              <a:spcAft>
                <a:spcPts val="0"/>
              </a:spcAft>
            </a:pPr>
            <a:r>
              <a:rPr lang="en-US" altLang="zh-CN" sz="2400" kern="100" dirty="0" smtClean="0">
                <a:latin typeface="+mn-ea"/>
                <a:cs typeface="Times New Roman" panose="02020603050405020304" pitchFamily="18" charset="0"/>
              </a:rPr>
              <a:t>20</a:t>
            </a:r>
            <a:r>
              <a:rPr lang="zh-CN" altLang="en-US" sz="2400" kern="100" dirty="0" smtClean="0">
                <a:latin typeface="+mn-ea"/>
                <a:cs typeface="Times New Roman" panose="02020603050405020304" pitchFamily="18" charset="0"/>
              </a:rPr>
              <a:t>、</a:t>
            </a:r>
            <a:r>
              <a:rPr lang="zh-CN" altLang="zh-CN" sz="2400" kern="100" dirty="0" smtClean="0">
                <a:latin typeface="+mn-ea"/>
                <a:cs typeface="Times New Roman" panose="02020603050405020304" pitchFamily="18" charset="0"/>
              </a:rPr>
              <a:t>某</a:t>
            </a:r>
            <a:r>
              <a:rPr lang="zh-CN" altLang="zh-CN" sz="2400" kern="100" dirty="0">
                <a:latin typeface="+mn-ea"/>
                <a:cs typeface="Times New Roman" panose="02020603050405020304" pitchFamily="18" charset="0"/>
              </a:rPr>
              <a:t>进程由于需要从硬盘上读入数据而处于阻塞状态。当系统完成了所需的读盘操作后，此时该进程的状态将（）。</a:t>
            </a:r>
          </a:p>
          <a:p>
            <a:pPr marL="342900" lvl="0" indent="-342900" algn="just">
              <a:lnSpc>
                <a:spcPct val="150000"/>
              </a:lnSpc>
              <a:spcAft>
                <a:spcPts val="0"/>
              </a:spcAft>
              <a:buFont typeface="+mj-lt"/>
              <a:buAutoNum type="alphaUcPeriod"/>
            </a:pPr>
            <a:r>
              <a:rPr lang="zh-CN" altLang="zh-CN" sz="2400" kern="100" dirty="0">
                <a:latin typeface="+mn-ea"/>
                <a:cs typeface="Times New Roman" panose="02020603050405020304" pitchFamily="18" charset="0"/>
              </a:rPr>
              <a:t>从就绪变为运行</a:t>
            </a:r>
            <a:r>
              <a:rPr lang="en-US" altLang="zh-CN" sz="2400" kern="100" dirty="0">
                <a:latin typeface="+mn-ea"/>
                <a:cs typeface="Times New Roman" panose="02020603050405020304" pitchFamily="18" charset="0"/>
              </a:rPr>
              <a:t>              B. </a:t>
            </a:r>
            <a:r>
              <a:rPr lang="zh-CN" altLang="zh-CN" sz="2400" kern="100" dirty="0">
                <a:latin typeface="+mn-ea"/>
                <a:cs typeface="Times New Roman" panose="02020603050405020304" pitchFamily="18" charset="0"/>
              </a:rPr>
              <a:t>从运行变为就绪</a:t>
            </a:r>
          </a:p>
          <a:p>
            <a:pPr marL="66675" algn="just">
              <a:lnSpc>
                <a:spcPct val="150000"/>
              </a:lnSpc>
              <a:spcAft>
                <a:spcPts val="0"/>
              </a:spcAft>
            </a:pPr>
            <a:r>
              <a:rPr lang="en-US" altLang="zh-CN" sz="2400" kern="100" dirty="0">
                <a:latin typeface="+mn-ea"/>
                <a:cs typeface="Times New Roman" panose="02020603050405020304" pitchFamily="18" charset="0"/>
              </a:rPr>
              <a:t>C. </a:t>
            </a:r>
            <a:r>
              <a:rPr lang="zh-CN" altLang="zh-CN" sz="2400" kern="100" dirty="0">
                <a:latin typeface="+mn-ea"/>
                <a:cs typeface="Times New Roman" panose="02020603050405020304" pitchFamily="18" charset="0"/>
              </a:rPr>
              <a:t>从运行变为阻塞</a:t>
            </a:r>
            <a:r>
              <a:rPr lang="en-US" altLang="zh-CN" sz="2400" kern="100" dirty="0">
                <a:latin typeface="+mn-ea"/>
                <a:cs typeface="Times New Roman" panose="02020603050405020304" pitchFamily="18" charset="0"/>
              </a:rPr>
              <a:t>              D. </a:t>
            </a:r>
            <a:r>
              <a:rPr lang="zh-CN" altLang="zh-CN" sz="2400" kern="100" dirty="0">
                <a:latin typeface="+mn-ea"/>
                <a:cs typeface="Times New Roman" panose="02020603050405020304" pitchFamily="18" charset="0"/>
              </a:rPr>
              <a:t>从阻塞变为就绪</a:t>
            </a:r>
          </a:p>
          <a:p>
            <a:pPr lvl="0" algn="just">
              <a:lnSpc>
                <a:spcPct val="150000"/>
              </a:lnSpc>
              <a:spcAft>
                <a:spcPts val="0"/>
              </a:spcAft>
            </a:pPr>
            <a:r>
              <a:rPr lang="en-US" altLang="zh-CN" sz="2400" kern="100" dirty="0" smtClean="0">
                <a:latin typeface="+mn-ea"/>
                <a:cs typeface="Times New Roman" panose="02020603050405020304" pitchFamily="18" charset="0"/>
              </a:rPr>
              <a:t>21</a:t>
            </a:r>
            <a:r>
              <a:rPr lang="zh-CN" altLang="en-US" sz="2400" kern="100" dirty="0" smtClean="0">
                <a:latin typeface="+mn-ea"/>
                <a:cs typeface="Times New Roman" panose="02020603050405020304" pitchFamily="18" charset="0"/>
              </a:rPr>
              <a:t>、</a:t>
            </a:r>
            <a:r>
              <a:rPr lang="zh-CN" altLang="zh-CN" sz="2400" kern="100" dirty="0" smtClean="0">
                <a:latin typeface="+mn-ea"/>
                <a:cs typeface="Times New Roman" panose="02020603050405020304" pitchFamily="18" charset="0"/>
              </a:rPr>
              <a:t>一</a:t>
            </a:r>
            <a:r>
              <a:rPr lang="zh-CN" altLang="zh-CN" sz="2400" kern="100" dirty="0">
                <a:latin typeface="+mn-ea"/>
                <a:cs typeface="Times New Roman" panose="02020603050405020304" pitchFamily="18" charset="0"/>
              </a:rPr>
              <a:t>个进程释放一种资源将有可能导致一个或几个进程（）。</a:t>
            </a:r>
          </a:p>
          <a:p>
            <a:pPr marL="342900" lvl="0" indent="-342900" algn="just">
              <a:lnSpc>
                <a:spcPct val="150000"/>
              </a:lnSpc>
              <a:spcAft>
                <a:spcPts val="0"/>
              </a:spcAft>
              <a:buFont typeface="+mj-lt"/>
              <a:buAutoNum type="alphaUcPeriod"/>
            </a:pPr>
            <a:r>
              <a:rPr lang="zh-CN" altLang="zh-CN" sz="2400" kern="100" dirty="0">
                <a:latin typeface="+mn-ea"/>
                <a:cs typeface="Times New Roman" panose="02020603050405020304" pitchFamily="18" charset="0"/>
              </a:rPr>
              <a:t>由就绪变为运行</a:t>
            </a:r>
            <a:r>
              <a:rPr lang="en-US" altLang="zh-CN" sz="2400" kern="100" dirty="0">
                <a:latin typeface="+mn-ea"/>
                <a:cs typeface="Times New Roman" panose="02020603050405020304" pitchFamily="18" charset="0"/>
              </a:rPr>
              <a:t>              B. </a:t>
            </a:r>
            <a:r>
              <a:rPr lang="zh-CN" altLang="zh-CN" sz="2400" kern="100" dirty="0">
                <a:latin typeface="+mn-ea"/>
                <a:cs typeface="Times New Roman" panose="02020603050405020304" pitchFamily="18" charset="0"/>
              </a:rPr>
              <a:t>由运行变为就绪</a:t>
            </a:r>
          </a:p>
          <a:p>
            <a:pPr marL="66675" algn="just">
              <a:lnSpc>
                <a:spcPct val="150000"/>
              </a:lnSpc>
              <a:spcAft>
                <a:spcPts val="0"/>
              </a:spcAft>
            </a:pPr>
            <a:r>
              <a:rPr lang="en-US" altLang="zh-CN" sz="2400" kern="100" dirty="0">
                <a:latin typeface="+mn-ea"/>
                <a:cs typeface="Times New Roman" panose="02020603050405020304" pitchFamily="18" charset="0"/>
              </a:rPr>
              <a:t>C. </a:t>
            </a:r>
            <a:r>
              <a:rPr lang="zh-CN" altLang="zh-CN" sz="2400" kern="100" dirty="0">
                <a:latin typeface="+mn-ea"/>
                <a:cs typeface="Times New Roman" panose="02020603050405020304" pitchFamily="18" charset="0"/>
              </a:rPr>
              <a:t>由运行变为阻塞</a:t>
            </a:r>
            <a:r>
              <a:rPr lang="en-US" altLang="zh-CN" sz="2400" kern="100" dirty="0">
                <a:latin typeface="+mn-ea"/>
                <a:cs typeface="Times New Roman" panose="02020603050405020304" pitchFamily="18" charset="0"/>
              </a:rPr>
              <a:t>              D. </a:t>
            </a:r>
            <a:r>
              <a:rPr lang="zh-CN" altLang="zh-CN" sz="2400" kern="100" dirty="0">
                <a:latin typeface="+mn-ea"/>
                <a:cs typeface="Times New Roman" panose="02020603050405020304" pitchFamily="18" charset="0"/>
              </a:rPr>
              <a:t>由阻塞变为</a:t>
            </a:r>
            <a:r>
              <a:rPr lang="zh-CN" altLang="zh-CN" sz="2400" kern="100" dirty="0" smtClean="0">
                <a:latin typeface="+mn-ea"/>
                <a:cs typeface="Times New Roman" panose="02020603050405020304" pitchFamily="18" charset="0"/>
              </a:rPr>
              <a:t>就绪</a:t>
            </a:r>
            <a:endParaRPr lang="zh-CN" altLang="zh-CN" sz="2400" kern="100" dirty="0">
              <a:latin typeface="+mn-ea"/>
              <a:cs typeface="Times New Roman" panose="02020603050405020304" pitchFamily="18" charset="0"/>
            </a:endParaRPr>
          </a:p>
        </p:txBody>
      </p:sp>
    </p:spTree>
    <p:extLst>
      <p:ext uri="{BB962C8B-B14F-4D97-AF65-F5344CB8AC3E}">
        <p14:creationId xmlns:p14="http://schemas.microsoft.com/office/powerpoint/2010/main" val="17600474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05016" y="1056654"/>
            <a:ext cx="10593860" cy="4524315"/>
          </a:xfrm>
          <a:prstGeom prst="rect">
            <a:avLst/>
          </a:prstGeom>
        </p:spPr>
        <p:txBody>
          <a:bodyPr wrap="square">
            <a:spAutoFit/>
          </a:bodyPr>
          <a:lstStyle/>
          <a:p>
            <a:pPr lvl="0" algn="just">
              <a:lnSpc>
                <a:spcPct val="150000"/>
              </a:lnSpc>
              <a:spcAft>
                <a:spcPts val="0"/>
              </a:spcAft>
            </a:pPr>
            <a:r>
              <a:rPr lang="en-US" altLang="zh-CN" sz="2400" kern="100" dirty="0" smtClean="0">
                <a:latin typeface="+mn-ea"/>
                <a:cs typeface="Times New Roman" panose="02020603050405020304" pitchFamily="18" charset="0"/>
              </a:rPr>
              <a:t>22</a:t>
            </a:r>
            <a:r>
              <a:rPr lang="zh-CN" altLang="en-US" sz="2400" kern="100" dirty="0" smtClean="0">
                <a:latin typeface="+mn-ea"/>
                <a:cs typeface="Times New Roman" panose="02020603050405020304" pitchFamily="18" charset="0"/>
              </a:rPr>
              <a:t>、</a:t>
            </a:r>
            <a:r>
              <a:rPr lang="zh-CN" altLang="zh-CN" sz="2400" kern="100" dirty="0" smtClean="0">
                <a:latin typeface="+mn-ea"/>
                <a:cs typeface="Times New Roman" panose="02020603050405020304" pitchFamily="18" charset="0"/>
              </a:rPr>
              <a:t>一</a:t>
            </a:r>
            <a:r>
              <a:rPr lang="zh-CN" altLang="zh-CN" sz="2400" kern="100" dirty="0">
                <a:latin typeface="+mn-ea"/>
                <a:cs typeface="Times New Roman" panose="02020603050405020304" pitchFamily="18" charset="0"/>
              </a:rPr>
              <a:t>次</a:t>
            </a:r>
            <a:r>
              <a:rPr lang="en-US" altLang="zh-CN" sz="2400" kern="100" dirty="0">
                <a:latin typeface="+mn-ea"/>
                <a:cs typeface="Times New Roman" panose="02020603050405020304" pitchFamily="18" charset="0"/>
              </a:rPr>
              <a:t>I/O</a:t>
            </a:r>
            <a:r>
              <a:rPr lang="zh-CN" altLang="zh-CN" sz="2400" kern="100" dirty="0">
                <a:latin typeface="+mn-ea"/>
                <a:cs typeface="Times New Roman" panose="02020603050405020304" pitchFamily="18" charset="0"/>
              </a:rPr>
              <a:t>操作的结束，有可能导致（）。</a:t>
            </a:r>
          </a:p>
          <a:p>
            <a:pPr marL="342900" lvl="0" indent="-342900" algn="just">
              <a:lnSpc>
                <a:spcPct val="150000"/>
              </a:lnSpc>
              <a:spcAft>
                <a:spcPts val="0"/>
              </a:spcAft>
              <a:buFont typeface="+mj-lt"/>
              <a:buAutoNum type="alphaUcPeriod"/>
            </a:pPr>
            <a:r>
              <a:rPr lang="zh-CN" altLang="zh-CN" sz="2400" kern="100" dirty="0">
                <a:latin typeface="+mn-ea"/>
                <a:cs typeface="Times New Roman" panose="02020603050405020304" pitchFamily="18" charset="0"/>
              </a:rPr>
              <a:t>一个进程由阻塞变为就绪</a:t>
            </a:r>
            <a:r>
              <a:rPr lang="en-US" altLang="zh-CN" sz="2400" kern="100" dirty="0">
                <a:latin typeface="+mn-ea"/>
                <a:cs typeface="Times New Roman" panose="02020603050405020304" pitchFamily="18" charset="0"/>
              </a:rPr>
              <a:t>            B. </a:t>
            </a:r>
            <a:r>
              <a:rPr lang="zh-CN" altLang="zh-CN" sz="2400" kern="100" dirty="0">
                <a:latin typeface="+mn-ea"/>
                <a:cs typeface="Times New Roman" panose="02020603050405020304" pitchFamily="18" charset="0"/>
              </a:rPr>
              <a:t>几个进程由就绪变为阻塞</a:t>
            </a:r>
          </a:p>
          <a:p>
            <a:pPr marL="66675" algn="just">
              <a:lnSpc>
                <a:spcPct val="150000"/>
              </a:lnSpc>
              <a:spcAft>
                <a:spcPts val="0"/>
              </a:spcAft>
            </a:pPr>
            <a:r>
              <a:rPr lang="en-US" altLang="zh-CN" sz="2400" kern="100" dirty="0">
                <a:latin typeface="+mn-ea"/>
                <a:cs typeface="Times New Roman" panose="02020603050405020304" pitchFamily="18" charset="0"/>
              </a:rPr>
              <a:t>C. </a:t>
            </a:r>
            <a:r>
              <a:rPr lang="zh-CN" altLang="zh-CN" sz="2400" kern="100" dirty="0">
                <a:latin typeface="+mn-ea"/>
                <a:cs typeface="Times New Roman" panose="02020603050405020304" pitchFamily="18" charset="0"/>
              </a:rPr>
              <a:t>一个进程由阻塞变为运行</a:t>
            </a:r>
            <a:r>
              <a:rPr lang="en-US" altLang="zh-CN" sz="2400" kern="100" dirty="0">
                <a:latin typeface="+mn-ea"/>
                <a:cs typeface="Times New Roman" panose="02020603050405020304" pitchFamily="18" charset="0"/>
              </a:rPr>
              <a:t>            D. </a:t>
            </a:r>
            <a:r>
              <a:rPr lang="zh-CN" altLang="zh-CN" sz="2400" kern="100" dirty="0">
                <a:latin typeface="+mn-ea"/>
                <a:cs typeface="Times New Roman" panose="02020603050405020304" pitchFamily="18" charset="0"/>
              </a:rPr>
              <a:t>几个进程由阻塞变为运行</a:t>
            </a:r>
          </a:p>
          <a:p>
            <a:pPr lvl="0" algn="just">
              <a:lnSpc>
                <a:spcPct val="150000"/>
              </a:lnSpc>
              <a:spcAft>
                <a:spcPts val="0"/>
              </a:spcAft>
            </a:pPr>
            <a:r>
              <a:rPr lang="en-US" altLang="zh-CN" sz="2400" kern="100" dirty="0" smtClean="0">
                <a:latin typeface="+mn-ea"/>
                <a:cs typeface="Times New Roman" panose="02020603050405020304" pitchFamily="18" charset="0"/>
              </a:rPr>
              <a:t>23</a:t>
            </a:r>
            <a:r>
              <a:rPr lang="zh-CN" altLang="en-US" sz="2400" kern="100" dirty="0" smtClean="0">
                <a:latin typeface="+mn-ea"/>
                <a:cs typeface="Times New Roman" panose="02020603050405020304" pitchFamily="18" charset="0"/>
              </a:rPr>
              <a:t>、</a:t>
            </a:r>
            <a:r>
              <a:rPr lang="zh-CN" altLang="zh-CN" sz="2400" kern="100" dirty="0" smtClean="0">
                <a:latin typeface="+mn-ea"/>
                <a:cs typeface="Times New Roman" panose="02020603050405020304" pitchFamily="18" charset="0"/>
              </a:rPr>
              <a:t>（）</a:t>
            </a:r>
            <a:r>
              <a:rPr lang="zh-CN" altLang="zh-CN" sz="2400" kern="100" dirty="0">
                <a:latin typeface="+mn-ea"/>
                <a:cs typeface="Times New Roman" panose="02020603050405020304" pitchFamily="18" charset="0"/>
              </a:rPr>
              <a:t>必会引起进程切换。</a:t>
            </a:r>
          </a:p>
          <a:p>
            <a:pPr marL="342900" lvl="0" indent="-342900" algn="just">
              <a:lnSpc>
                <a:spcPct val="150000"/>
              </a:lnSpc>
              <a:spcAft>
                <a:spcPts val="0"/>
              </a:spcAft>
              <a:buFont typeface="+mj-lt"/>
              <a:buAutoNum type="alphaUcPeriod"/>
            </a:pPr>
            <a:r>
              <a:rPr lang="zh-CN" altLang="zh-CN" sz="2400" kern="100" dirty="0">
                <a:latin typeface="+mn-ea"/>
                <a:cs typeface="Times New Roman" panose="02020603050405020304" pitchFamily="18" charset="0"/>
              </a:rPr>
              <a:t>一个进程创建后，进入就绪状态</a:t>
            </a:r>
            <a:r>
              <a:rPr lang="en-US" altLang="zh-CN" sz="2400" kern="100" dirty="0">
                <a:latin typeface="+mn-ea"/>
                <a:cs typeface="Times New Roman" panose="02020603050405020304" pitchFamily="18" charset="0"/>
              </a:rPr>
              <a:t>          B. </a:t>
            </a:r>
            <a:r>
              <a:rPr lang="zh-CN" altLang="zh-CN" sz="2400" kern="100" dirty="0">
                <a:latin typeface="+mn-ea"/>
                <a:cs typeface="Times New Roman" panose="02020603050405020304" pitchFamily="18" charset="0"/>
              </a:rPr>
              <a:t>以个进程从运行态变为就绪态</a:t>
            </a:r>
          </a:p>
          <a:p>
            <a:pPr marL="66675" algn="just">
              <a:lnSpc>
                <a:spcPct val="150000"/>
              </a:lnSpc>
              <a:spcAft>
                <a:spcPts val="0"/>
              </a:spcAft>
            </a:pPr>
            <a:r>
              <a:rPr lang="en-US" altLang="zh-CN" sz="2400" kern="100" dirty="0">
                <a:latin typeface="+mn-ea"/>
                <a:cs typeface="Times New Roman" panose="02020603050405020304" pitchFamily="18" charset="0"/>
              </a:rPr>
              <a:t>C. </a:t>
            </a:r>
            <a:r>
              <a:rPr lang="zh-CN" altLang="zh-CN" sz="2400" kern="100" dirty="0">
                <a:latin typeface="+mn-ea"/>
                <a:cs typeface="Times New Roman" panose="02020603050405020304" pitchFamily="18" charset="0"/>
              </a:rPr>
              <a:t>一个进程从阻塞态变为就绪态</a:t>
            </a:r>
            <a:r>
              <a:rPr lang="en-US" altLang="zh-CN" sz="2400" kern="100" dirty="0">
                <a:latin typeface="+mn-ea"/>
                <a:cs typeface="Times New Roman" panose="02020603050405020304" pitchFamily="18" charset="0"/>
              </a:rPr>
              <a:t>           D. </a:t>
            </a:r>
            <a:r>
              <a:rPr lang="zh-CN" altLang="zh-CN" sz="2400" kern="100" dirty="0">
                <a:latin typeface="+mn-ea"/>
                <a:cs typeface="Times New Roman" panose="02020603050405020304" pitchFamily="18" charset="0"/>
              </a:rPr>
              <a:t>都</a:t>
            </a:r>
            <a:r>
              <a:rPr lang="zh-CN" altLang="zh-CN" sz="2400" kern="100" dirty="0" smtClean="0">
                <a:latin typeface="+mn-ea"/>
                <a:cs typeface="Times New Roman" panose="02020603050405020304" pitchFamily="18" charset="0"/>
              </a:rPr>
              <a:t>不对</a:t>
            </a:r>
            <a:endParaRPr lang="en-US" altLang="zh-CN" sz="2400" kern="100" dirty="0" smtClean="0">
              <a:latin typeface="+mn-ea"/>
              <a:cs typeface="Times New Roman" panose="02020603050405020304" pitchFamily="18" charset="0"/>
            </a:endParaRPr>
          </a:p>
          <a:p>
            <a:pPr lvl="0" algn="just">
              <a:lnSpc>
                <a:spcPct val="150000"/>
              </a:lnSpc>
            </a:pPr>
            <a:r>
              <a:rPr lang="en-US" altLang="zh-CN" sz="2400" kern="100" dirty="0" smtClean="0">
                <a:latin typeface="+mn-ea"/>
                <a:cs typeface="Times New Roman" panose="02020603050405020304" pitchFamily="18" charset="0"/>
              </a:rPr>
              <a:t>24</a:t>
            </a:r>
            <a:r>
              <a:rPr lang="zh-CN" altLang="en-US" sz="2400" kern="100" dirty="0" smtClean="0">
                <a:latin typeface="+mn-ea"/>
                <a:cs typeface="Times New Roman" panose="02020603050405020304" pitchFamily="18" charset="0"/>
              </a:rPr>
              <a:t>、</a:t>
            </a:r>
            <a:r>
              <a:rPr lang="zh-CN" altLang="zh-CN" sz="2400" kern="100" dirty="0" smtClean="0">
                <a:latin typeface="+mn-ea"/>
                <a:cs typeface="Times New Roman" panose="02020603050405020304" pitchFamily="18" charset="0"/>
              </a:rPr>
              <a:t>对</a:t>
            </a:r>
            <a:r>
              <a:rPr lang="zh-CN" altLang="zh-CN" sz="2400" kern="100" dirty="0">
                <a:latin typeface="+mn-ea"/>
                <a:cs typeface="Times New Roman" panose="02020603050405020304" pitchFamily="18" charset="0"/>
              </a:rPr>
              <a:t>进程的管理和控制使用（）。</a:t>
            </a:r>
          </a:p>
          <a:p>
            <a:pPr marL="342900" lvl="0" indent="-342900" algn="just">
              <a:lnSpc>
                <a:spcPct val="150000"/>
              </a:lnSpc>
              <a:buFont typeface="+mj-lt"/>
              <a:buAutoNum type="alphaUcPeriod"/>
            </a:pPr>
            <a:r>
              <a:rPr lang="zh-CN" altLang="zh-CN" sz="2400" kern="100" dirty="0">
                <a:latin typeface="+mn-ea"/>
                <a:cs typeface="Times New Roman" panose="02020603050405020304" pitchFamily="18" charset="0"/>
              </a:rPr>
              <a:t>指令</a:t>
            </a:r>
            <a:r>
              <a:rPr lang="en-US" altLang="zh-CN" sz="2400" kern="100" dirty="0">
                <a:latin typeface="+mn-ea"/>
                <a:cs typeface="Times New Roman" panose="02020603050405020304" pitchFamily="18" charset="0"/>
              </a:rPr>
              <a:t>          B. </a:t>
            </a:r>
            <a:r>
              <a:rPr lang="zh-CN" altLang="zh-CN" sz="2400" kern="100" dirty="0">
                <a:latin typeface="+mn-ea"/>
                <a:cs typeface="Times New Roman" panose="02020603050405020304" pitchFamily="18" charset="0"/>
              </a:rPr>
              <a:t>原语</a:t>
            </a:r>
            <a:r>
              <a:rPr lang="en-US" altLang="zh-CN" sz="2400" kern="100" dirty="0">
                <a:latin typeface="+mn-ea"/>
                <a:cs typeface="Times New Roman" panose="02020603050405020304" pitchFamily="18" charset="0"/>
              </a:rPr>
              <a:t>          C. </a:t>
            </a:r>
            <a:r>
              <a:rPr lang="zh-CN" altLang="zh-CN" sz="2400" kern="100" dirty="0">
                <a:latin typeface="+mn-ea"/>
                <a:cs typeface="Times New Roman" panose="02020603050405020304" pitchFamily="18" charset="0"/>
              </a:rPr>
              <a:t>信号量</a:t>
            </a:r>
            <a:r>
              <a:rPr lang="en-US" altLang="zh-CN" sz="2400" kern="100" dirty="0">
                <a:latin typeface="+mn-ea"/>
                <a:cs typeface="Times New Roman" panose="02020603050405020304" pitchFamily="18" charset="0"/>
              </a:rPr>
              <a:t>         D. </a:t>
            </a:r>
            <a:r>
              <a:rPr lang="zh-CN" altLang="zh-CN" sz="2400" kern="100" dirty="0" smtClean="0">
                <a:latin typeface="+mn-ea"/>
                <a:cs typeface="Times New Roman" panose="02020603050405020304" pitchFamily="18" charset="0"/>
              </a:rPr>
              <a:t>信箱</a:t>
            </a:r>
            <a:endParaRPr lang="zh-CN" altLang="zh-CN" sz="2400" kern="100" dirty="0">
              <a:latin typeface="+mn-ea"/>
              <a:cs typeface="Times New Roman" panose="02020603050405020304" pitchFamily="18" charset="0"/>
            </a:endParaRPr>
          </a:p>
        </p:txBody>
      </p:sp>
    </p:spTree>
    <p:extLst>
      <p:ext uri="{BB962C8B-B14F-4D97-AF65-F5344CB8AC3E}">
        <p14:creationId xmlns:p14="http://schemas.microsoft.com/office/powerpoint/2010/main" val="41423351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21491" y="1315126"/>
            <a:ext cx="10396151" cy="3970318"/>
          </a:xfrm>
          <a:prstGeom prst="rect">
            <a:avLst/>
          </a:prstGeom>
        </p:spPr>
        <p:txBody>
          <a:bodyPr wrap="square">
            <a:spAutoFit/>
          </a:bodyPr>
          <a:lstStyle/>
          <a:p>
            <a:pPr lvl="0" algn="just">
              <a:lnSpc>
                <a:spcPct val="150000"/>
              </a:lnSpc>
              <a:spcAft>
                <a:spcPts val="0"/>
              </a:spcAft>
            </a:pPr>
            <a:r>
              <a:rPr lang="en-US" altLang="zh-CN" sz="2400" kern="100" dirty="0" smtClean="0">
                <a:latin typeface="+mn-ea"/>
                <a:cs typeface="Times New Roman" panose="02020603050405020304" pitchFamily="18" charset="0"/>
              </a:rPr>
              <a:t>25</a:t>
            </a:r>
            <a:r>
              <a:rPr lang="zh-CN" altLang="en-US" sz="2400" kern="100" dirty="0" smtClean="0">
                <a:latin typeface="+mn-ea"/>
                <a:cs typeface="Times New Roman" panose="02020603050405020304" pitchFamily="18" charset="0"/>
              </a:rPr>
              <a:t>、</a:t>
            </a:r>
            <a:r>
              <a:rPr lang="zh-CN" altLang="zh-CN" sz="2400" kern="100" dirty="0" smtClean="0">
                <a:latin typeface="+mn-ea"/>
                <a:cs typeface="Times New Roman" panose="02020603050405020304" pitchFamily="18" charset="0"/>
              </a:rPr>
              <a:t>进程被创建后即进入（）排队。</a:t>
            </a:r>
          </a:p>
          <a:p>
            <a:pPr marL="342900" lvl="0" indent="-342900" algn="just">
              <a:lnSpc>
                <a:spcPct val="150000"/>
              </a:lnSpc>
              <a:spcAft>
                <a:spcPts val="0"/>
              </a:spcAft>
              <a:buFont typeface="+mj-lt"/>
              <a:buAutoNum type="alphaUcPeriod"/>
            </a:pPr>
            <a:r>
              <a:rPr lang="zh-CN" altLang="zh-CN" sz="2400" kern="100" dirty="0" smtClean="0">
                <a:latin typeface="+mn-ea"/>
                <a:cs typeface="Times New Roman" panose="02020603050405020304" pitchFamily="18" charset="0"/>
              </a:rPr>
              <a:t>就绪队列</a:t>
            </a:r>
            <a:r>
              <a:rPr lang="en-US" altLang="zh-CN" sz="2400" kern="100" dirty="0" smtClean="0">
                <a:latin typeface="+mn-ea"/>
                <a:cs typeface="Times New Roman" panose="02020603050405020304" pitchFamily="18" charset="0"/>
              </a:rPr>
              <a:t>        B. </a:t>
            </a:r>
            <a:r>
              <a:rPr lang="zh-CN" altLang="zh-CN" sz="2400" kern="100" dirty="0" smtClean="0">
                <a:latin typeface="+mn-ea"/>
                <a:cs typeface="Times New Roman" panose="02020603050405020304" pitchFamily="18" charset="0"/>
              </a:rPr>
              <a:t>等待队列</a:t>
            </a:r>
            <a:r>
              <a:rPr lang="en-US" altLang="zh-CN" sz="2400" kern="100" dirty="0" smtClean="0">
                <a:latin typeface="+mn-ea"/>
                <a:cs typeface="Times New Roman" panose="02020603050405020304" pitchFamily="18" charset="0"/>
              </a:rPr>
              <a:t>       C. </a:t>
            </a:r>
            <a:r>
              <a:rPr lang="zh-CN" altLang="zh-CN" sz="2400" kern="100" dirty="0" smtClean="0">
                <a:latin typeface="+mn-ea"/>
                <a:cs typeface="Times New Roman" panose="02020603050405020304" pitchFamily="18" charset="0"/>
              </a:rPr>
              <a:t>运行队列</a:t>
            </a:r>
            <a:r>
              <a:rPr lang="en-US" altLang="zh-CN" sz="2400" kern="100" dirty="0" smtClean="0">
                <a:latin typeface="+mn-ea"/>
                <a:cs typeface="Times New Roman" panose="02020603050405020304" pitchFamily="18" charset="0"/>
              </a:rPr>
              <a:t>     D. </a:t>
            </a:r>
            <a:r>
              <a:rPr lang="zh-CN" altLang="zh-CN" sz="2400" kern="100" dirty="0" smtClean="0">
                <a:latin typeface="+mn-ea"/>
                <a:cs typeface="Times New Roman" panose="02020603050405020304" pitchFamily="18" charset="0"/>
              </a:rPr>
              <a:t>都不对</a:t>
            </a:r>
          </a:p>
          <a:p>
            <a:pPr lvl="0" algn="just">
              <a:lnSpc>
                <a:spcPct val="150000"/>
              </a:lnSpc>
              <a:spcAft>
                <a:spcPts val="0"/>
              </a:spcAft>
            </a:pPr>
            <a:r>
              <a:rPr lang="en-US" altLang="zh-CN" sz="2400" kern="100" dirty="0" smtClean="0">
                <a:latin typeface="+mn-ea"/>
                <a:cs typeface="Times New Roman" panose="02020603050405020304" pitchFamily="18" charset="0"/>
              </a:rPr>
              <a:t>26</a:t>
            </a:r>
            <a:r>
              <a:rPr lang="zh-CN" altLang="en-US" sz="2400" kern="100" dirty="0" smtClean="0">
                <a:latin typeface="+mn-ea"/>
                <a:cs typeface="Times New Roman" panose="02020603050405020304" pitchFamily="18" charset="0"/>
              </a:rPr>
              <a:t>、</a:t>
            </a:r>
            <a:r>
              <a:rPr lang="zh-CN" altLang="zh-CN" sz="2400" kern="100" dirty="0" smtClean="0">
                <a:latin typeface="+mn-ea"/>
                <a:cs typeface="Times New Roman" panose="02020603050405020304" pitchFamily="18" charset="0"/>
              </a:rPr>
              <a:t>以下</a:t>
            </a:r>
            <a:r>
              <a:rPr lang="zh-CN" altLang="zh-CN" sz="2400" kern="100" dirty="0">
                <a:latin typeface="+mn-ea"/>
                <a:cs typeface="Times New Roman" panose="02020603050405020304" pitchFamily="18" charset="0"/>
              </a:rPr>
              <a:t>所述步骤中，（）不是创建进程所必须的。</a:t>
            </a:r>
          </a:p>
          <a:p>
            <a:pPr marL="342900" lvl="0" indent="-342900" algn="just">
              <a:lnSpc>
                <a:spcPct val="150000"/>
              </a:lnSpc>
              <a:spcAft>
                <a:spcPts val="0"/>
              </a:spcAft>
              <a:buFont typeface="+mj-lt"/>
              <a:buAutoNum type="alphaUcPeriod"/>
            </a:pPr>
            <a:r>
              <a:rPr lang="zh-CN" altLang="zh-CN" sz="2400" kern="100" dirty="0">
                <a:latin typeface="+mn-ea"/>
                <a:cs typeface="Times New Roman" panose="02020603050405020304" pitchFamily="18" charset="0"/>
              </a:rPr>
              <a:t>由调度程序为进程分配</a:t>
            </a:r>
            <a:r>
              <a:rPr lang="en-US" altLang="zh-CN" sz="2400" kern="100" dirty="0">
                <a:latin typeface="+mn-ea"/>
                <a:cs typeface="Times New Roman" panose="02020603050405020304" pitchFamily="18" charset="0"/>
              </a:rPr>
              <a:t>CPU   </a:t>
            </a:r>
            <a:r>
              <a:rPr lang="en-US" altLang="zh-CN" sz="2400" kern="100" dirty="0" smtClean="0">
                <a:latin typeface="+mn-ea"/>
                <a:cs typeface="Times New Roman" panose="02020603050405020304" pitchFamily="18" charset="0"/>
              </a:rPr>
              <a:t>B</a:t>
            </a:r>
            <a:r>
              <a:rPr lang="en-US" altLang="zh-CN" sz="2400" kern="100" dirty="0">
                <a:latin typeface="+mn-ea"/>
                <a:cs typeface="Times New Roman" panose="02020603050405020304" pitchFamily="18" charset="0"/>
              </a:rPr>
              <a:t>. </a:t>
            </a:r>
            <a:r>
              <a:rPr lang="zh-CN" altLang="zh-CN" sz="2400" kern="100" dirty="0">
                <a:latin typeface="+mn-ea"/>
                <a:cs typeface="Times New Roman" panose="02020603050405020304" pitchFamily="18" charset="0"/>
              </a:rPr>
              <a:t>建立一个进程控制</a:t>
            </a:r>
            <a:r>
              <a:rPr lang="zh-CN" altLang="zh-CN" sz="2400" kern="100" dirty="0" smtClean="0">
                <a:latin typeface="+mn-ea"/>
                <a:cs typeface="Times New Roman" panose="02020603050405020304" pitchFamily="18" charset="0"/>
              </a:rPr>
              <a:t>块</a:t>
            </a:r>
            <a:endParaRPr lang="en-US" altLang="zh-CN" sz="2400" kern="100" dirty="0" smtClean="0">
              <a:latin typeface="+mn-ea"/>
              <a:cs typeface="Times New Roman" panose="02020603050405020304" pitchFamily="18" charset="0"/>
            </a:endParaRPr>
          </a:p>
          <a:p>
            <a:pPr lvl="0" algn="just">
              <a:lnSpc>
                <a:spcPct val="150000"/>
              </a:lnSpc>
              <a:spcAft>
                <a:spcPts val="0"/>
              </a:spcAft>
            </a:pPr>
            <a:r>
              <a:rPr lang="en-US" altLang="zh-CN" sz="2400" kern="100" dirty="0" smtClean="0">
                <a:latin typeface="+mn-ea"/>
                <a:cs typeface="Times New Roman" panose="02020603050405020304" pitchFamily="18" charset="0"/>
              </a:rPr>
              <a:t>C</a:t>
            </a:r>
            <a:r>
              <a:rPr lang="en-US" altLang="zh-CN" sz="2400" kern="100" dirty="0">
                <a:latin typeface="+mn-ea"/>
                <a:cs typeface="Times New Roman" panose="02020603050405020304" pitchFamily="18" charset="0"/>
              </a:rPr>
              <a:t>. </a:t>
            </a:r>
            <a:r>
              <a:rPr lang="zh-CN" altLang="zh-CN" sz="2400" kern="100" dirty="0">
                <a:latin typeface="+mn-ea"/>
                <a:cs typeface="Times New Roman" panose="02020603050405020304" pitchFamily="18" charset="0"/>
              </a:rPr>
              <a:t>为进程分配内存</a:t>
            </a:r>
            <a:r>
              <a:rPr lang="en-US" altLang="zh-CN" sz="2400" kern="100" dirty="0">
                <a:latin typeface="+mn-ea"/>
                <a:cs typeface="Times New Roman" panose="02020603050405020304" pitchFamily="18" charset="0"/>
              </a:rPr>
              <a:t>                   D. </a:t>
            </a:r>
            <a:r>
              <a:rPr lang="zh-CN" altLang="zh-CN" sz="2400" kern="100" dirty="0">
                <a:latin typeface="+mn-ea"/>
                <a:cs typeface="Times New Roman" panose="02020603050405020304" pitchFamily="18" charset="0"/>
              </a:rPr>
              <a:t>将进程控制块链入就绪队列</a:t>
            </a:r>
          </a:p>
          <a:p>
            <a:pPr lvl="0" algn="just">
              <a:lnSpc>
                <a:spcPct val="150000"/>
              </a:lnSpc>
              <a:spcAft>
                <a:spcPts val="0"/>
              </a:spcAft>
            </a:pPr>
            <a:r>
              <a:rPr lang="en-US" altLang="zh-CN" sz="2400" kern="100" dirty="0" smtClean="0">
                <a:latin typeface="+mn-ea"/>
                <a:cs typeface="Times New Roman" panose="02020603050405020304" pitchFamily="18" charset="0"/>
              </a:rPr>
              <a:t>27</a:t>
            </a:r>
            <a:r>
              <a:rPr lang="zh-CN" altLang="en-US" sz="2400" kern="100" dirty="0" smtClean="0">
                <a:latin typeface="+mn-ea"/>
                <a:cs typeface="Times New Roman" panose="02020603050405020304" pitchFamily="18" charset="0"/>
              </a:rPr>
              <a:t>、</a:t>
            </a:r>
            <a:r>
              <a:rPr lang="zh-CN" altLang="zh-CN" sz="2400" kern="100" dirty="0" smtClean="0">
                <a:latin typeface="+mn-ea"/>
                <a:cs typeface="Times New Roman" panose="02020603050405020304" pitchFamily="18" charset="0"/>
              </a:rPr>
              <a:t>以下</a:t>
            </a:r>
            <a:r>
              <a:rPr lang="zh-CN" altLang="zh-CN" sz="2400" kern="100" dirty="0">
                <a:latin typeface="+mn-ea"/>
                <a:cs typeface="Times New Roman" panose="02020603050405020304" pitchFamily="18" charset="0"/>
              </a:rPr>
              <a:t>（）不会引起进程创建。</a:t>
            </a:r>
          </a:p>
          <a:p>
            <a:pPr marL="342900" lvl="0" indent="-342900" algn="just">
              <a:lnSpc>
                <a:spcPct val="150000"/>
              </a:lnSpc>
              <a:spcAft>
                <a:spcPts val="0"/>
              </a:spcAft>
              <a:buFont typeface="+mj-lt"/>
              <a:buAutoNum type="alphaUcPeriod"/>
            </a:pPr>
            <a:r>
              <a:rPr lang="zh-CN" altLang="zh-CN" sz="2400" kern="100" dirty="0">
                <a:latin typeface="+mn-ea"/>
                <a:cs typeface="Times New Roman" panose="02020603050405020304" pitchFamily="18" charset="0"/>
              </a:rPr>
              <a:t>用户登录</a:t>
            </a:r>
            <a:r>
              <a:rPr lang="en-US" altLang="zh-CN" sz="2400" kern="100" dirty="0">
                <a:latin typeface="+mn-ea"/>
                <a:cs typeface="Times New Roman" panose="02020603050405020304" pitchFamily="18" charset="0"/>
              </a:rPr>
              <a:t>        B. </a:t>
            </a:r>
            <a:r>
              <a:rPr lang="zh-CN" altLang="zh-CN" sz="2400" kern="100" dirty="0">
                <a:latin typeface="+mn-ea"/>
                <a:cs typeface="Times New Roman" panose="02020603050405020304" pitchFamily="18" charset="0"/>
              </a:rPr>
              <a:t>作业调度</a:t>
            </a:r>
            <a:r>
              <a:rPr lang="en-US" altLang="zh-CN" sz="2400" kern="100" dirty="0">
                <a:latin typeface="+mn-ea"/>
                <a:cs typeface="Times New Roman" panose="02020603050405020304" pitchFamily="18" charset="0"/>
              </a:rPr>
              <a:t>        C. </a:t>
            </a:r>
            <a:r>
              <a:rPr lang="zh-CN" altLang="zh-CN" sz="2400" kern="100" dirty="0">
                <a:latin typeface="+mn-ea"/>
                <a:cs typeface="Times New Roman" panose="02020603050405020304" pitchFamily="18" charset="0"/>
              </a:rPr>
              <a:t>设备分配</a:t>
            </a:r>
            <a:r>
              <a:rPr lang="en-US" altLang="zh-CN" sz="2400" kern="100" dirty="0">
                <a:latin typeface="+mn-ea"/>
                <a:cs typeface="Times New Roman" panose="02020603050405020304" pitchFamily="18" charset="0"/>
              </a:rPr>
              <a:t>       D. </a:t>
            </a:r>
            <a:r>
              <a:rPr lang="zh-CN" altLang="zh-CN" sz="2400" kern="100" dirty="0">
                <a:latin typeface="+mn-ea"/>
                <a:cs typeface="Times New Roman" panose="02020603050405020304" pitchFamily="18" charset="0"/>
              </a:rPr>
              <a:t>应用</a:t>
            </a:r>
            <a:r>
              <a:rPr lang="zh-CN" altLang="zh-CN" sz="2400" kern="100" dirty="0" smtClean="0">
                <a:latin typeface="+mn-ea"/>
                <a:cs typeface="Times New Roman" panose="02020603050405020304" pitchFamily="18" charset="0"/>
              </a:rPr>
              <a:t>请求</a:t>
            </a:r>
            <a:endParaRPr lang="zh-CN" altLang="zh-CN" sz="2400" kern="100" dirty="0">
              <a:latin typeface="+mn-ea"/>
              <a:cs typeface="Times New Roman" panose="02020603050405020304" pitchFamily="18" charset="0"/>
            </a:endParaRPr>
          </a:p>
        </p:txBody>
      </p:sp>
    </p:spTree>
    <p:extLst>
      <p:ext uri="{BB962C8B-B14F-4D97-AF65-F5344CB8AC3E}">
        <p14:creationId xmlns:p14="http://schemas.microsoft.com/office/powerpoint/2010/main" val="27946173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21491" y="1142132"/>
            <a:ext cx="10396151" cy="2797048"/>
          </a:xfrm>
          <a:prstGeom prst="rect">
            <a:avLst/>
          </a:prstGeom>
        </p:spPr>
        <p:txBody>
          <a:bodyPr wrap="square">
            <a:spAutoFit/>
          </a:bodyPr>
          <a:lstStyle/>
          <a:p>
            <a:pPr lvl="0" algn="just">
              <a:lnSpc>
                <a:spcPct val="150000"/>
              </a:lnSpc>
              <a:spcAft>
                <a:spcPts val="0"/>
              </a:spcAft>
            </a:pPr>
            <a:r>
              <a:rPr lang="en-US" altLang="zh-CN" sz="2400" kern="100" dirty="0" smtClean="0">
                <a:latin typeface="+mn-ea"/>
                <a:cs typeface="Times New Roman" panose="02020603050405020304" pitchFamily="18" charset="0"/>
              </a:rPr>
              <a:t>28</a:t>
            </a:r>
            <a:r>
              <a:rPr lang="zh-CN" altLang="en-US" sz="2400" kern="100" dirty="0" smtClean="0">
                <a:latin typeface="+mn-ea"/>
                <a:cs typeface="Times New Roman" panose="02020603050405020304" pitchFamily="18" charset="0"/>
              </a:rPr>
              <a:t>、</a:t>
            </a:r>
            <a:r>
              <a:rPr lang="zh-CN" altLang="zh-CN" sz="2400" kern="100" dirty="0" smtClean="0">
                <a:latin typeface="+mn-ea"/>
                <a:cs typeface="Times New Roman" panose="02020603050405020304" pitchFamily="18" charset="0"/>
              </a:rPr>
              <a:t>以下</a:t>
            </a:r>
            <a:r>
              <a:rPr lang="zh-CN" altLang="zh-CN" sz="2400" kern="100" dirty="0">
                <a:latin typeface="+mn-ea"/>
                <a:cs typeface="Times New Roman" panose="02020603050405020304" pitchFamily="18" charset="0"/>
              </a:rPr>
              <a:t>关于父进程和子进程的叙述中，正确的是（）。</a:t>
            </a:r>
          </a:p>
          <a:p>
            <a:pPr marL="342900" lvl="0" indent="-342900" algn="just">
              <a:lnSpc>
                <a:spcPct val="150000"/>
              </a:lnSpc>
              <a:spcAft>
                <a:spcPts val="0"/>
              </a:spcAft>
              <a:buFont typeface="+mj-lt"/>
              <a:buAutoNum type="alphaUcPeriod"/>
            </a:pPr>
            <a:r>
              <a:rPr lang="zh-CN" altLang="zh-CN" sz="2400" kern="100" dirty="0">
                <a:latin typeface="+mn-ea"/>
                <a:cs typeface="Times New Roman" panose="02020603050405020304" pitchFamily="18" charset="0"/>
              </a:rPr>
              <a:t>父进程创建了子进程，因此父进程运行完了，子进程才能运行</a:t>
            </a:r>
          </a:p>
          <a:p>
            <a:pPr marL="342900" lvl="0" indent="-342900" algn="just">
              <a:lnSpc>
                <a:spcPct val="150000"/>
              </a:lnSpc>
              <a:spcAft>
                <a:spcPts val="0"/>
              </a:spcAft>
              <a:buFont typeface="+mj-lt"/>
              <a:buAutoNum type="alphaUcPeriod"/>
            </a:pPr>
            <a:r>
              <a:rPr lang="zh-CN" altLang="zh-CN" sz="2400" kern="100" dirty="0">
                <a:latin typeface="+mn-ea"/>
                <a:cs typeface="Times New Roman" panose="02020603050405020304" pitchFamily="18" charset="0"/>
              </a:rPr>
              <a:t>父进程和子进程可以并发执行</a:t>
            </a:r>
          </a:p>
          <a:p>
            <a:pPr marL="342900" lvl="0" indent="-342900" algn="just">
              <a:lnSpc>
                <a:spcPct val="150000"/>
              </a:lnSpc>
              <a:spcAft>
                <a:spcPts val="0"/>
              </a:spcAft>
              <a:buFont typeface="+mj-lt"/>
              <a:buAutoNum type="alphaUcPeriod"/>
            </a:pPr>
            <a:r>
              <a:rPr lang="zh-CN" altLang="zh-CN" sz="2400" kern="100" dirty="0">
                <a:latin typeface="+mn-ea"/>
                <a:cs typeface="Times New Roman" panose="02020603050405020304" pitchFamily="18" charset="0"/>
              </a:rPr>
              <a:t>撤销子进程时，应该同时撤销父进程</a:t>
            </a:r>
          </a:p>
          <a:p>
            <a:pPr marL="342900" lvl="0" indent="-342900" algn="just">
              <a:lnSpc>
                <a:spcPct val="150000"/>
              </a:lnSpc>
              <a:spcAft>
                <a:spcPts val="0"/>
              </a:spcAft>
              <a:buFont typeface="+mj-lt"/>
              <a:buAutoNum type="alphaUcPeriod"/>
            </a:pPr>
            <a:r>
              <a:rPr lang="zh-CN" altLang="zh-CN" sz="2400" kern="100" dirty="0">
                <a:latin typeface="+mn-ea"/>
                <a:cs typeface="Times New Roman" panose="02020603050405020304" pitchFamily="18" charset="0"/>
              </a:rPr>
              <a:t>撤销父进程时，应该同时撤销子进程</a:t>
            </a:r>
            <a:endParaRPr lang="zh-CN" altLang="zh-CN" sz="2400" kern="100" dirty="0">
              <a:effectLst/>
              <a:latin typeface="+mn-ea"/>
              <a:cs typeface="Times New Roman" panose="02020603050405020304" pitchFamily="18" charset="0"/>
            </a:endParaRPr>
          </a:p>
        </p:txBody>
      </p:sp>
    </p:spTree>
    <p:extLst>
      <p:ext uri="{BB962C8B-B14F-4D97-AF65-F5344CB8AC3E}">
        <p14:creationId xmlns:p14="http://schemas.microsoft.com/office/powerpoint/2010/main" val="19248532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72064" y="1007211"/>
            <a:ext cx="10470292" cy="5078313"/>
          </a:xfrm>
          <a:prstGeom prst="rect">
            <a:avLst/>
          </a:prstGeom>
        </p:spPr>
        <p:txBody>
          <a:bodyPr wrap="square">
            <a:spAutoFit/>
          </a:bodyPr>
          <a:lstStyle/>
          <a:p>
            <a:pPr lvl="0" algn="just">
              <a:spcAft>
                <a:spcPts val="0"/>
              </a:spcAft>
            </a:pPr>
            <a:r>
              <a:rPr lang="en-US" altLang="zh-CN" sz="2400" kern="100" dirty="0" smtClean="0">
                <a:latin typeface="+mn-ea"/>
                <a:cs typeface="Times New Roman" panose="02020603050405020304" pitchFamily="18" charset="0"/>
              </a:rPr>
              <a:t>1</a:t>
            </a:r>
            <a:r>
              <a:rPr lang="zh-CN" altLang="en-US" sz="2400" kern="100" dirty="0" smtClean="0">
                <a:latin typeface="+mn-ea"/>
                <a:cs typeface="Times New Roman" panose="02020603050405020304" pitchFamily="18" charset="0"/>
              </a:rPr>
              <a:t>、</a:t>
            </a:r>
            <a:r>
              <a:rPr lang="zh-CN" altLang="zh-CN" sz="2400" kern="100" dirty="0" smtClean="0">
                <a:latin typeface="+mn-ea"/>
                <a:cs typeface="Times New Roman" panose="02020603050405020304" pitchFamily="18" charset="0"/>
              </a:rPr>
              <a:t>建立</a:t>
            </a:r>
            <a:r>
              <a:rPr lang="zh-CN" altLang="zh-CN" sz="2400" kern="100" dirty="0">
                <a:latin typeface="+mn-ea"/>
                <a:cs typeface="Times New Roman" panose="02020603050405020304" pitchFamily="18" charset="0"/>
              </a:rPr>
              <a:t>多线程的主要目的是提高（）的利用率。</a:t>
            </a:r>
          </a:p>
          <a:p>
            <a:pPr marL="342900" lvl="0" indent="-342900" algn="just">
              <a:lnSpc>
                <a:spcPct val="150000"/>
              </a:lnSpc>
              <a:spcAft>
                <a:spcPts val="0"/>
              </a:spcAft>
              <a:buFont typeface="+mj-lt"/>
              <a:buAutoNum type="alphaUcPeriod"/>
            </a:pPr>
            <a:r>
              <a:rPr lang="zh-CN" altLang="zh-CN" sz="2400" kern="100" dirty="0">
                <a:latin typeface="+mn-ea"/>
                <a:cs typeface="Times New Roman" panose="02020603050405020304" pitchFamily="18" charset="0"/>
              </a:rPr>
              <a:t>文件</a:t>
            </a:r>
            <a:r>
              <a:rPr lang="en-US" altLang="zh-CN" sz="2400" kern="100" dirty="0">
                <a:latin typeface="+mn-ea"/>
                <a:cs typeface="Times New Roman" panose="02020603050405020304" pitchFamily="18" charset="0"/>
              </a:rPr>
              <a:t>         B. CPU       C. </a:t>
            </a:r>
            <a:r>
              <a:rPr lang="zh-CN" altLang="zh-CN" sz="2400" kern="100" dirty="0">
                <a:latin typeface="+mn-ea"/>
                <a:cs typeface="Times New Roman" panose="02020603050405020304" pitchFamily="18" charset="0"/>
              </a:rPr>
              <a:t>内存</a:t>
            </a:r>
            <a:r>
              <a:rPr lang="en-US" altLang="zh-CN" sz="2400" kern="100" dirty="0">
                <a:latin typeface="+mn-ea"/>
                <a:cs typeface="Times New Roman" panose="02020603050405020304" pitchFamily="18" charset="0"/>
              </a:rPr>
              <a:t>      D. I/O</a:t>
            </a:r>
            <a:r>
              <a:rPr lang="zh-CN" altLang="zh-CN" sz="2400" kern="100" dirty="0">
                <a:latin typeface="+mn-ea"/>
                <a:cs typeface="Times New Roman" panose="02020603050405020304" pitchFamily="18" charset="0"/>
              </a:rPr>
              <a:t>设备</a:t>
            </a:r>
          </a:p>
          <a:p>
            <a:pPr lvl="0" algn="just">
              <a:spcAft>
                <a:spcPts val="0"/>
              </a:spcAft>
            </a:pPr>
            <a:r>
              <a:rPr lang="en-US" altLang="zh-CN" sz="2400" kern="100" dirty="0" smtClean="0">
                <a:latin typeface="+mn-ea"/>
                <a:cs typeface="Times New Roman" panose="02020603050405020304" pitchFamily="18" charset="0"/>
              </a:rPr>
              <a:t>2</a:t>
            </a:r>
            <a:r>
              <a:rPr lang="zh-CN" altLang="en-US" sz="2400" kern="100" dirty="0" smtClean="0">
                <a:latin typeface="+mn-ea"/>
                <a:cs typeface="Times New Roman" panose="02020603050405020304" pitchFamily="18" charset="0"/>
              </a:rPr>
              <a:t>、</a:t>
            </a:r>
            <a:r>
              <a:rPr lang="zh-CN" altLang="zh-CN" sz="2400" kern="100" dirty="0" smtClean="0">
                <a:latin typeface="+mn-ea"/>
                <a:cs typeface="Times New Roman" panose="02020603050405020304" pitchFamily="18" charset="0"/>
              </a:rPr>
              <a:t>在</a:t>
            </a:r>
            <a:r>
              <a:rPr lang="zh-CN" altLang="zh-CN" sz="2400" kern="100" dirty="0">
                <a:latin typeface="+mn-ea"/>
                <a:cs typeface="Times New Roman" panose="02020603050405020304" pitchFamily="18" charset="0"/>
              </a:rPr>
              <a:t>引入线程的操作系统中，资源分配的基本基本单位是（），</a:t>
            </a:r>
            <a:r>
              <a:rPr lang="en-US" altLang="zh-CN" sz="2400" kern="100" dirty="0">
                <a:latin typeface="+mn-ea"/>
                <a:cs typeface="Times New Roman" panose="02020603050405020304" pitchFamily="18" charset="0"/>
              </a:rPr>
              <a:t>CPU</a:t>
            </a:r>
            <a:r>
              <a:rPr lang="zh-CN" altLang="zh-CN" sz="2400" kern="100" dirty="0">
                <a:latin typeface="+mn-ea"/>
                <a:cs typeface="Times New Roman" panose="02020603050405020304" pitchFamily="18" charset="0"/>
              </a:rPr>
              <a:t>分配的基本单位是（）。</a:t>
            </a:r>
          </a:p>
          <a:p>
            <a:pPr marL="76200" algn="just">
              <a:lnSpc>
                <a:spcPct val="150000"/>
              </a:lnSpc>
              <a:spcAft>
                <a:spcPts val="0"/>
              </a:spcAft>
            </a:pPr>
            <a:r>
              <a:rPr lang="zh-CN" altLang="zh-CN" sz="2400" kern="100" dirty="0">
                <a:latin typeface="+mn-ea"/>
                <a:cs typeface="Times New Roman" panose="02020603050405020304" pitchFamily="18" charset="0"/>
              </a:rPr>
              <a:t>程序</a:t>
            </a:r>
            <a:r>
              <a:rPr lang="en-US" altLang="zh-CN" sz="2400" kern="100" dirty="0">
                <a:latin typeface="+mn-ea"/>
                <a:cs typeface="Times New Roman" panose="02020603050405020304" pitchFamily="18" charset="0"/>
              </a:rPr>
              <a:t>         B. </a:t>
            </a:r>
            <a:r>
              <a:rPr lang="zh-CN" altLang="zh-CN" sz="2400" kern="100" dirty="0">
                <a:latin typeface="+mn-ea"/>
                <a:cs typeface="Times New Roman" panose="02020603050405020304" pitchFamily="18" charset="0"/>
              </a:rPr>
              <a:t>作业</a:t>
            </a:r>
            <a:r>
              <a:rPr lang="en-US" altLang="zh-CN" sz="2400" kern="100" dirty="0">
                <a:latin typeface="+mn-ea"/>
                <a:cs typeface="Times New Roman" panose="02020603050405020304" pitchFamily="18" charset="0"/>
              </a:rPr>
              <a:t>        C. </a:t>
            </a:r>
            <a:r>
              <a:rPr lang="zh-CN" altLang="zh-CN" sz="2400" kern="100" dirty="0">
                <a:latin typeface="+mn-ea"/>
                <a:cs typeface="Times New Roman" panose="02020603050405020304" pitchFamily="18" charset="0"/>
              </a:rPr>
              <a:t>进程</a:t>
            </a:r>
            <a:r>
              <a:rPr lang="en-US" altLang="zh-CN" sz="2400" kern="100" dirty="0">
                <a:latin typeface="+mn-ea"/>
                <a:cs typeface="Times New Roman" panose="02020603050405020304" pitchFamily="18" charset="0"/>
              </a:rPr>
              <a:t>         D. </a:t>
            </a:r>
            <a:r>
              <a:rPr lang="zh-CN" altLang="zh-CN" sz="2400" kern="100" dirty="0">
                <a:latin typeface="+mn-ea"/>
                <a:cs typeface="Times New Roman" panose="02020603050405020304" pitchFamily="18" charset="0"/>
              </a:rPr>
              <a:t>线程</a:t>
            </a:r>
          </a:p>
          <a:p>
            <a:pPr lvl="0" algn="just">
              <a:lnSpc>
                <a:spcPct val="150000"/>
              </a:lnSpc>
              <a:spcAft>
                <a:spcPts val="0"/>
              </a:spcAft>
            </a:pPr>
            <a:r>
              <a:rPr lang="en-US" altLang="zh-CN" sz="2400" kern="100" dirty="0" smtClean="0">
                <a:latin typeface="+mn-ea"/>
                <a:cs typeface="Times New Roman" panose="02020603050405020304" pitchFamily="18" charset="0"/>
              </a:rPr>
              <a:t>3</a:t>
            </a:r>
            <a:r>
              <a:rPr lang="zh-CN" altLang="en-US" sz="2400" kern="100" dirty="0" smtClean="0">
                <a:latin typeface="+mn-ea"/>
                <a:cs typeface="Times New Roman" panose="02020603050405020304" pitchFamily="18" charset="0"/>
              </a:rPr>
              <a:t>、</a:t>
            </a:r>
            <a:r>
              <a:rPr lang="zh-CN" altLang="zh-CN" sz="2400" kern="100" dirty="0" smtClean="0">
                <a:latin typeface="+mn-ea"/>
                <a:cs typeface="Times New Roman" panose="02020603050405020304" pitchFamily="18" charset="0"/>
              </a:rPr>
              <a:t>在</a:t>
            </a:r>
            <a:r>
              <a:rPr lang="zh-CN" altLang="zh-CN" sz="2400" kern="100" dirty="0">
                <a:latin typeface="+mn-ea"/>
                <a:cs typeface="Times New Roman" panose="02020603050405020304" pitchFamily="18" charset="0"/>
              </a:rPr>
              <a:t>下面的叙述中，正确的是（）。</a:t>
            </a:r>
          </a:p>
          <a:p>
            <a:pPr marL="342900" lvl="0" indent="-342900" algn="just">
              <a:lnSpc>
                <a:spcPct val="150000"/>
              </a:lnSpc>
              <a:spcAft>
                <a:spcPts val="0"/>
              </a:spcAft>
              <a:buFont typeface="+mj-lt"/>
              <a:buAutoNum type="alphaUcPeriod"/>
            </a:pPr>
            <a:r>
              <a:rPr lang="zh-CN" altLang="zh-CN" sz="2400" kern="100" dirty="0">
                <a:latin typeface="+mn-ea"/>
                <a:cs typeface="Times New Roman" panose="02020603050405020304" pitchFamily="18" charset="0"/>
              </a:rPr>
              <a:t>引入线程后处理器只在线程间切换 </a:t>
            </a:r>
          </a:p>
          <a:p>
            <a:pPr marL="342900" lvl="0" indent="-342900" algn="just">
              <a:lnSpc>
                <a:spcPct val="150000"/>
              </a:lnSpc>
              <a:spcAft>
                <a:spcPts val="0"/>
              </a:spcAft>
              <a:buFont typeface="+mj-lt"/>
              <a:buAutoNum type="alphaUcPeriod"/>
            </a:pPr>
            <a:r>
              <a:rPr lang="zh-CN" altLang="zh-CN" sz="2400" kern="100" dirty="0">
                <a:latin typeface="+mn-ea"/>
                <a:cs typeface="Times New Roman" panose="02020603050405020304" pitchFamily="18" charset="0"/>
              </a:rPr>
              <a:t>引入线程后处理器仍在进程间切换</a:t>
            </a:r>
          </a:p>
          <a:p>
            <a:pPr marL="342900" lvl="0" indent="-342900" algn="just">
              <a:lnSpc>
                <a:spcPct val="150000"/>
              </a:lnSpc>
              <a:spcAft>
                <a:spcPts val="0"/>
              </a:spcAft>
              <a:buFont typeface="+mj-lt"/>
              <a:buAutoNum type="alphaUcPeriod"/>
            </a:pPr>
            <a:r>
              <a:rPr lang="zh-CN" altLang="zh-CN" sz="2400" kern="100" dirty="0">
                <a:latin typeface="+mn-ea"/>
                <a:cs typeface="Times New Roman" panose="02020603050405020304" pitchFamily="18" charset="0"/>
              </a:rPr>
              <a:t>线程的切换不会引起进程的切换</a:t>
            </a:r>
          </a:p>
          <a:p>
            <a:pPr marL="342900" lvl="0" indent="-342900" algn="just">
              <a:lnSpc>
                <a:spcPct val="150000"/>
              </a:lnSpc>
              <a:spcAft>
                <a:spcPts val="0"/>
              </a:spcAft>
              <a:buFont typeface="+mj-lt"/>
              <a:buAutoNum type="alphaUcPeriod"/>
            </a:pPr>
            <a:r>
              <a:rPr lang="zh-CN" altLang="zh-CN" sz="2400" kern="100" dirty="0">
                <a:latin typeface="+mn-ea"/>
                <a:cs typeface="Times New Roman" panose="02020603050405020304" pitchFamily="18" charset="0"/>
              </a:rPr>
              <a:t>线程的切换可能引起进程的</a:t>
            </a:r>
            <a:r>
              <a:rPr lang="zh-CN" altLang="zh-CN" sz="2400" kern="100" dirty="0" smtClean="0">
                <a:latin typeface="+mn-ea"/>
                <a:cs typeface="Times New Roman" panose="02020603050405020304" pitchFamily="18" charset="0"/>
              </a:rPr>
              <a:t>切换</a:t>
            </a:r>
            <a:endParaRPr lang="zh-CN" altLang="zh-CN" sz="2400" kern="100" dirty="0">
              <a:latin typeface="+mn-ea"/>
              <a:cs typeface="Times New Roman" panose="02020603050405020304" pitchFamily="18" charset="0"/>
            </a:endParaRPr>
          </a:p>
        </p:txBody>
      </p:sp>
    </p:spTree>
    <p:extLst>
      <p:ext uri="{BB962C8B-B14F-4D97-AF65-F5344CB8AC3E}">
        <p14:creationId xmlns:p14="http://schemas.microsoft.com/office/powerpoint/2010/main" val="41751382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22635" y="916597"/>
            <a:ext cx="10470292" cy="5262979"/>
          </a:xfrm>
          <a:prstGeom prst="rect">
            <a:avLst/>
          </a:prstGeom>
        </p:spPr>
        <p:txBody>
          <a:bodyPr wrap="square">
            <a:spAutoFit/>
          </a:bodyPr>
          <a:lstStyle/>
          <a:p>
            <a:pPr lvl="0" algn="just">
              <a:spcAft>
                <a:spcPts val="0"/>
              </a:spcAft>
            </a:pPr>
            <a:r>
              <a:rPr lang="en-US" altLang="zh-CN" sz="2400" kern="100" dirty="0" smtClean="0">
                <a:latin typeface="+mn-ea"/>
                <a:cs typeface="Times New Roman" panose="02020603050405020304" pitchFamily="18" charset="0"/>
              </a:rPr>
              <a:t>4</a:t>
            </a:r>
            <a:r>
              <a:rPr lang="zh-CN" altLang="en-US" sz="2400" kern="100" dirty="0" smtClean="0">
                <a:latin typeface="+mn-ea"/>
                <a:cs typeface="Times New Roman" panose="02020603050405020304" pitchFamily="18" charset="0"/>
              </a:rPr>
              <a:t>、</a:t>
            </a:r>
            <a:r>
              <a:rPr lang="zh-CN" altLang="zh-CN" sz="2400" kern="100" dirty="0" smtClean="0">
                <a:latin typeface="+mn-ea"/>
                <a:cs typeface="Times New Roman" panose="02020603050405020304" pitchFamily="18" charset="0"/>
              </a:rPr>
              <a:t>在</a:t>
            </a:r>
            <a:r>
              <a:rPr lang="zh-CN" altLang="zh-CN" sz="2400" kern="100" dirty="0">
                <a:latin typeface="+mn-ea"/>
                <a:cs typeface="Times New Roman" panose="02020603050405020304" pitchFamily="18" charset="0"/>
              </a:rPr>
              <a:t>下面的叙述中，正确的是（）。</a:t>
            </a:r>
          </a:p>
          <a:p>
            <a:pPr marL="342900" lvl="0" indent="-342900" algn="just">
              <a:lnSpc>
                <a:spcPct val="150000"/>
              </a:lnSpc>
              <a:spcAft>
                <a:spcPts val="0"/>
              </a:spcAft>
              <a:buFont typeface="+mj-lt"/>
              <a:buAutoNum type="alphaUcPeriod"/>
            </a:pPr>
            <a:r>
              <a:rPr lang="zh-CN" altLang="zh-CN" sz="2400" kern="100" dirty="0">
                <a:latin typeface="+mn-ea"/>
                <a:cs typeface="Times New Roman" panose="02020603050405020304" pitchFamily="18" charset="0"/>
              </a:rPr>
              <a:t>线程是比进程更小的能独立运行的基本单位</a:t>
            </a:r>
          </a:p>
          <a:p>
            <a:pPr marL="342900" lvl="0" indent="-342900" algn="just">
              <a:lnSpc>
                <a:spcPct val="150000"/>
              </a:lnSpc>
              <a:spcAft>
                <a:spcPts val="0"/>
              </a:spcAft>
              <a:buFont typeface="+mj-lt"/>
              <a:buAutoNum type="alphaUcPeriod"/>
            </a:pPr>
            <a:r>
              <a:rPr lang="zh-CN" altLang="zh-CN" sz="2400" kern="100" dirty="0">
                <a:latin typeface="+mn-ea"/>
                <a:cs typeface="Times New Roman" panose="02020603050405020304" pitchFamily="18" charset="0"/>
              </a:rPr>
              <a:t>引入线程可提高程序并发执行的程度，可进一步提高系统效率</a:t>
            </a:r>
          </a:p>
          <a:p>
            <a:pPr marL="342900" lvl="0" indent="-342900" algn="just">
              <a:lnSpc>
                <a:spcPct val="150000"/>
              </a:lnSpc>
              <a:spcAft>
                <a:spcPts val="0"/>
              </a:spcAft>
              <a:buFont typeface="+mj-lt"/>
              <a:buAutoNum type="alphaUcPeriod"/>
            </a:pPr>
            <a:r>
              <a:rPr lang="zh-CN" altLang="zh-CN" sz="2400" kern="100" dirty="0">
                <a:latin typeface="+mn-ea"/>
                <a:cs typeface="Times New Roman" panose="02020603050405020304" pitchFamily="18" charset="0"/>
              </a:rPr>
              <a:t>线程的引入增加了程序执行时的时空开销</a:t>
            </a:r>
          </a:p>
          <a:p>
            <a:pPr marL="342900" lvl="0" indent="-342900" algn="just">
              <a:lnSpc>
                <a:spcPct val="150000"/>
              </a:lnSpc>
              <a:spcAft>
                <a:spcPts val="0"/>
              </a:spcAft>
              <a:buFont typeface="+mj-lt"/>
              <a:buAutoNum type="alphaUcPeriod"/>
            </a:pPr>
            <a:r>
              <a:rPr lang="zh-CN" altLang="zh-CN" sz="2400" kern="100" dirty="0">
                <a:latin typeface="+mn-ea"/>
                <a:cs typeface="Times New Roman" panose="02020603050405020304" pitchFamily="18" charset="0"/>
              </a:rPr>
              <a:t>一个进程一定包含多个</a:t>
            </a:r>
            <a:r>
              <a:rPr lang="zh-CN" altLang="zh-CN" sz="2400" kern="100" dirty="0" smtClean="0">
                <a:latin typeface="+mn-ea"/>
                <a:cs typeface="Times New Roman" panose="02020603050405020304" pitchFamily="18" charset="0"/>
              </a:rPr>
              <a:t>进程</a:t>
            </a:r>
            <a:endParaRPr lang="en-US" altLang="zh-CN" sz="2400" kern="100" dirty="0" smtClean="0">
              <a:latin typeface="+mn-ea"/>
              <a:cs typeface="Times New Roman" panose="02020603050405020304" pitchFamily="18" charset="0"/>
            </a:endParaRPr>
          </a:p>
          <a:p>
            <a:pPr lvl="0" algn="just">
              <a:spcAft>
                <a:spcPts val="0"/>
              </a:spcAft>
            </a:pPr>
            <a:r>
              <a:rPr lang="en-US" altLang="zh-CN" sz="2400" kern="100" dirty="0" smtClean="0">
                <a:latin typeface="+mn-ea"/>
                <a:cs typeface="Times New Roman" panose="02020603050405020304" pitchFamily="18" charset="0"/>
              </a:rPr>
              <a:t>5</a:t>
            </a:r>
            <a:r>
              <a:rPr lang="zh-CN" altLang="en-US" sz="2400" kern="100" dirty="0" smtClean="0">
                <a:latin typeface="+mn-ea"/>
                <a:cs typeface="Times New Roman" panose="02020603050405020304" pitchFamily="18" charset="0"/>
              </a:rPr>
              <a:t>、</a:t>
            </a:r>
            <a:r>
              <a:rPr lang="zh-CN" altLang="zh-CN" sz="2400" kern="100" dirty="0" smtClean="0">
                <a:latin typeface="+mn-ea"/>
                <a:cs typeface="Times New Roman" panose="02020603050405020304" pitchFamily="18" charset="0"/>
              </a:rPr>
              <a:t>在</a:t>
            </a:r>
            <a:r>
              <a:rPr lang="zh-CN" altLang="zh-CN" sz="2400" kern="100" dirty="0">
                <a:latin typeface="+mn-ea"/>
                <a:cs typeface="Times New Roman" panose="02020603050405020304" pitchFamily="18" charset="0"/>
              </a:rPr>
              <a:t>下面的叙述中，正确的是（）。</a:t>
            </a:r>
          </a:p>
          <a:p>
            <a:pPr marL="342900" lvl="0" indent="-342900" algn="just">
              <a:lnSpc>
                <a:spcPct val="150000"/>
              </a:lnSpc>
              <a:spcAft>
                <a:spcPts val="0"/>
              </a:spcAft>
              <a:buFont typeface="+mj-lt"/>
              <a:buAutoNum type="alphaUcPeriod"/>
            </a:pPr>
            <a:r>
              <a:rPr lang="zh-CN" altLang="zh-CN" sz="2400" kern="100" dirty="0">
                <a:latin typeface="+mn-ea"/>
                <a:cs typeface="Times New Roman" panose="02020603050405020304" pitchFamily="18" charset="0"/>
              </a:rPr>
              <a:t>同一进程内的线程可并发执行，不同进程的线程只能串行执行</a:t>
            </a:r>
          </a:p>
          <a:p>
            <a:pPr marL="342900" lvl="0" indent="-342900" algn="just">
              <a:lnSpc>
                <a:spcPct val="150000"/>
              </a:lnSpc>
              <a:spcAft>
                <a:spcPts val="0"/>
              </a:spcAft>
              <a:buFont typeface="+mj-lt"/>
              <a:buAutoNum type="alphaUcPeriod"/>
            </a:pPr>
            <a:r>
              <a:rPr lang="zh-CN" altLang="zh-CN" sz="2400" kern="100" dirty="0">
                <a:latin typeface="+mn-ea"/>
                <a:cs typeface="Times New Roman" panose="02020603050405020304" pitchFamily="18" charset="0"/>
              </a:rPr>
              <a:t>同一进程内的线程只能串行执行，不同进程的线程可并发执行</a:t>
            </a:r>
          </a:p>
          <a:p>
            <a:pPr marL="342900" lvl="0" indent="-342900" algn="just">
              <a:lnSpc>
                <a:spcPct val="150000"/>
              </a:lnSpc>
              <a:spcAft>
                <a:spcPts val="0"/>
              </a:spcAft>
              <a:buFont typeface="+mj-lt"/>
              <a:buAutoNum type="alphaUcPeriod"/>
            </a:pPr>
            <a:r>
              <a:rPr lang="zh-CN" altLang="zh-CN" sz="2400" kern="100" dirty="0">
                <a:latin typeface="+mn-ea"/>
                <a:cs typeface="Times New Roman" panose="02020603050405020304" pitchFamily="18" charset="0"/>
              </a:rPr>
              <a:t>同一进程或不同进程内的线程都只能串行执行</a:t>
            </a:r>
          </a:p>
          <a:p>
            <a:pPr marL="342900" lvl="0" indent="-342900" algn="just">
              <a:lnSpc>
                <a:spcPct val="150000"/>
              </a:lnSpc>
              <a:spcAft>
                <a:spcPts val="0"/>
              </a:spcAft>
              <a:buFont typeface="+mj-lt"/>
              <a:buAutoNum type="alphaUcPeriod"/>
            </a:pPr>
            <a:r>
              <a:rPr lang="zh-CN" altLang="zh-CN" sz="2400" kern="100" dirty="0">
                <a:latin typeface="+mn-ea"/>
                <a:cs typeface="Times New Roman" panose="02020603050405020304" pitchFamily="18" charset="0"/>
              </a:rPr>
              <a:t>同一进程或不同进程内的线程都可以并发</a:t>
            </a:r>
            <a:r>
              <a:rPr lang="zh-CN" altLang="zh-CN" sz="2400" kern="100" dirty="0" smtClean="0">
                <a:latin typeface="+mn-ea"/>
                <a:cs typeface="Times New Roman" panose="02020603050405020304" pitchFamily="18" charset="0"/>
              </a:rPr>
              <a:t>执行</a:t>
            </a:r>
            <a:endParaRPr lang="zh-CN" altLang="zh-CN" sz="2400" kern="100" dirty="0">
              <a:latin typeface="+mn-ea"/>
              <a:cs typeface="Times New Roman" panose="02020603050405020304" pitchFamily="18" charset="0"/>
            </a:endParaRPr>
          </a:p>
        </p:txBody>
      </p:sp>
    </p:spTree>
    <p:extLst>
      <p:ext uri="{BB962C8B-B14F-4D97-AF65-F5344CB8AC3E}">
        <p14:creationId xmlns:p14="http://schemas.microsoft.com/office/powerpoint/2010/main" val="31955335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72066" y="941308"/>
            <a:ext cx="10470292" cy="5262979"/>
          </a:xfrm>
          <a:prstGeom prst="rect">
            <a:avLst/>
          </a:prstGeom>
        </p:spPr>
        <p:txBody>
          <a:bodyPr wrap="square">
            <a:spAutoFit/>
          </a:bodyPr>
          <a:lstStyle/>
          <a:p>
            <a:pPr algn="just"/>
            <a:r>
              <a:rPr lang="en-US" altLang="zh-CN" sz="2400" kern="100" dirty="0" smtClean="0">
                <a:latin typeface="+mn-ea"/>
                <a:cs typeface="Times New Roman" panose="02020603050405020304" pitchFamily="18" charset="0"/>
              </a:rPr>
              <a:t>6</a:t>
            </a:r>
            <a:r>
              <a:rPr lang="zh-CN" altLang="en-US" sz="2400" kern="100" dirty="0" smtClean="0">
                <a:latin typeface="+mn-ea"/>
                <a:cs typeface="Times New Roman" panose="02020603050405020304" pitchFamily="18" charset="0"/>
              </a:rPr>
              <a:t>、</a:t>
            </a:r>
            <a:r>
              <a:rPr lang="zh-CN" altLang="zh-CN" sz="2400" kern="100" dirty="0" smtClean="0">
                <a:latin typeface="+mn-ea"/>
                <a:cs typeface="Times New Roman" panose="02020603050405020304" pitchFamily="18" charset="0"/>
              </a:rPr>
              <a:t>以</a:t>
            </a:r>
            <a:r>
              <a:rPr lang="zh-CN" altLang="zh-CN" sz="2400" kern="100" dirty="0">
                <a:latin typeface="+mn-ea"/>
                <a:cs typeface="Times New Roman" panose="02020603050405020304" pitchFamily="18" charset="0"/>
              </a:rPr>
              <a:t>下面关于线程的叙述中，正确的是（）。</a:t>
            </a:r>
          </a:p>
          <a:p>
            <a:pPr algn="just">
              <a:lnSpc>
                <a:spcPct val="150000"/>
              </a:lnSpc>
            </a:pPr>
            <a:r>
              <a:rPr lang="en-US" altLang="zh-CN" sz="2400" kern="100" dirty="0" smtClean="0">
                <a:latin typeface="+mn-ea"/>
                <a:cs typeface="Times New Roman" panose="02020603050405020304" pitchFamily="18" charset="0"/>
              </a:rPr>
              <a:t>A.</a:t>
            </a:r>
            <a:r>
              <a:rPr lang="zh-CN" altLang="zh-CN" sz="2400" kern="100" dirty="0" smtClean="0">
                <a:latin typeface="+mn-ea"/>
                <a:cs typeface="Times New Roman" panose="02020603050405020304" pitchFamily="18" charset="0"/>
              </a:rPr>
              <a:t>内核</a:t>
            </a:r>
            <a:r>
              <a:rPr lang="zh-CN" altLang="zh-CN" sz="2400" kern="100" dirty="0">
                <a:latin typeface="+mn-ea"/>
                <a:cs typeface="Times New Roman" panose="02020603050405020304" pitchFamily="18" charset="0"/>
              </a:rPr>
              <a:t>支持线程的切换都需要内核的支持</a:t>
            </a:r>
          </a:p>
          <a:p>
            <a:pPr algn="just">
              <a:lnSpc>
                <a:spcPct val="150000"/>
              </a:lnSpc>
            </a:pPr>
            <a:r>
              <a:rPr lang="en-US" altLang="zh-CN" sz="2400" kern="100" dirty="0" smtClean="0">
                <a:latin typeface="+mn-ea"/>
                <a:cs typeface="Times New Roman" panose="02020603050405020304" pitchFamily="18" charset="0"/>
              </a:rPr>
              <a:t>B.</a:t>
            </a:r>
            <a:r>
              <a:rPr lang="zh-CN" altLang="zh-CN" sz="2400" kern="100" dirty="0" smtClean="0">
                <a:latin typeface="+mn-ea"/>
                <a:cs typeface="Times New Roman" panose="02020603050405020304" pitchFamily="18" charset="0"/>
              </a:rPr>
              <a:t>线程</a:t>
            </a:r>
            <a:r>
              <a:rPr lang="zh-CN" altLang="zh-CN" sz="2400" kern="100" dirty="0">
                <a:latin typeface="+mn-ea"/>
                <a:cs typeface="Times New Roman" panose="02020603050405020304" pitchFamily="18" charset="0"/>
              </a:rPr>
              <a:t>是资源的分配单位，进程是调度和分配的单位</a:t>
            </a:r>
          </a:p>
          <a:p>
            <a:pPr algn="just">
              <a:lnSpc>
                <a:spcPct val="150000"/>
              </a:lnSpc>
            </a:pPr>
            <a:r>
              <a:rPr lang="en-US" altLang="zh-CN" sz="2400" kern="100" dirty="0" smtClean="0">
                <a:latin typeface="+mn-ea"/>
                <a:cs typeface="Times New Roman" panose="02020603050405020304" pitchFamily="18" charset="0"/>
              </a:rPr>
              <a:t>C.</a:t>
            </a:r>
            <a:r>
              <a:rPr lang="zh-CN" altLang="zh-CN" sz="2400" kern="100" dirty="0" smtClean="0">
                <a:latin typeface="+mn-ea"/>
                <a:cs typeface="Times New Roman" panose="02020603050405020304" pitchFamily="18" charset="0"/>
              </a:rPr>
              <a:t>不管</a:t>
            </a:r>
            <a:r>
              <a:rPr lang="zh-CN" altLang="zh-CN" sz="2400" kern="100" dirty="0">
                <a:latin typeface="+mn-ea"/>
                <a:cs typeface="Times New Roman" panose="02020603050405020304" pitchFamily="18" charset="0"/>
              </a:rPr>
              <a:t>系统中是否有线程，线程都是拥有资源的独立单位</a:t>
            </a:r>
          </a:p>
          <a:p>
            <a:pPr algn="just">
              <a:lnSpc>
                <a:spcPct val="150000"/>
              </a:lnSpc>
            </a:pPr>
            <a:r>
              <a:rPr lang="en-US" altLang="zh-CN" sz="2400" kern="100" dirty="0" smtClean="0">
                <a:latin typeface="+mn-ea"/>
                <a:cs typeface="Times New Roman" panose="02020603050405020304" pitchFamily="18" charset="0"/>
              </a:rPr>
              <a:t>D.</a:t>
            </a:r>
            <a:r>
              <a:rPr lang="zh-CN" altLang="zh-CN" sz="2400" kern="100" dirty="0" smtClean="0">
                <a:latin typeface="+mn-ea"/>
                <a:cs typeface="Times New Roman" panose="02020603050405020304" pitchFamily="18" charset="0"/>
              </a:rPr>
              <a:t>在</a:t>
            </a:r>
            <a:r>
              <a:rPr lang="zh-CN" altLang="zh-CN" sz="2400" kern="100" dirty="0">
                <a:latin typeface="+mn-ea"/>
                <a:cs typeface="Times New Roman" panose="02020603050405020304" pitchFamily="18" charset="0"/>
              </a:rPr>
              <a:t>引入线程的系统中，进程仍是资源分配和调度的</a:t>
            </a:r>
            <a:r>
              <a:rPr lang="zh-CN" altLang="zh-CN" sz="2400" kern="100" dirty="0">
                <a:latin typeface="+mn-ea"/>
                <a:cs typeface="Times New Roman" panose="02020603050405020304" pitchFamily="18" charset="0"/>
              </a:rPr>
              <a:t>基本单位</a:t>
            </a:r>
            <a:endParaRPr lang="en-US" altLang="zh-CN" sz="2400" kern="100" dirty="0">
              <a:latin typeface="+mn-ea"/>
              <a:cs typeface="Times New Roman" panose="02020603050405020304" pitchFamily="18" charset="0"/>
            </a:endParaRPr>
          </a:p>
          <a:p>
            <a:pPr algn="just"/>
            <a:r>
              <a:rPr lang="en-US" altLang="zh-CN" sz="2400" kern="100" dirty="0">
                <a:latin typeface="+mn-ea"/>
                <a:cs typeface="Times New Roman" panose="02020603050405020304" pitchFamily="18" charset="0"/>
              </a:rPr>
              <a:t>7</a:t>
            </a:r>
            <a:r>
              <a:rPr lang="zh-CN" altLang="en-US" sz="2400" kern="100" dirty="0">
                <a:latin typeface="+mn-ea"/>
                <a:cs typeface="Times New Roman" panose="02020603050405020304" pitchFamily="18" charset="0"/>
              </a:rPr>
              <a:t>、</a:t>
            </a:r>
            <a:r>
              <a:rPr lang="zh-CN" altLang="zh-CN" sz="2400" kern="100" dirty="0">
                <a:latin typeface="+mn-ea"/>
                <a:cs typeface="Times New Roman" panose="02020603050405020304" pitchFamily="18" charset="0"/>
              </a:rPr>
              <a:t>以</a:t>
            </a:r>
            <a:r>
              <a:rPr lang="zh-CN" altLang="zh-CN" sz="2400" kern="100" dirty="0">
                <a:latin typeface="+mn-ea"/>
                <a:cs typeface="Times New Roman" panose="02020603050405020304" pitchFamily="18" charset="0"/>
              </a:rPr>
              <a:t>下面关于线程的叙述中，正确的是（）。</a:t>
            </a:r>
          </a:p>
          <a:p>
            <a:pPr marL="342900" indent="-342900" algn="just">
              <a:lnSpc>
                <a:spcPct val="150000"/>
              </a:lnSpc>
              <a:buFont typeface="+mj-lt"/>
              <a:buAutoNum type="alphaUcPeriod"/>
            </a:pPr>
            <a:r>
              <a:rPr lang="zh-CN" altLang="zh-CN" sz="2400" kern="100" dirty="0">
                <a:latin typeface="+mn-ea"/>
                <a:cs typeface="Times New Roman" panose="02020603050405020304" pitchFamily="18" charset="0"/>
              </a:rPr>
              <a:t>线程包含</a:t>
            </a:r>
            <a:r>
              <a:rPr lang="en-US" altLang="zh-CN" sz="2400" kern="100" dirty="0">
                <a:latin typeface="+mn-ea"/>
                <a:cs typeface="Times New Roman" panose="02020603050405020304" pitchFamily="18" charset="0"/>
              </a:rPr>
              <a:t>CPU</a:t>
            </a:r>
            <a:r>
              <a:rPr lang="zh-CN" altLang="zh-CN" sz="2400" kern="100" dirty="0">
                <a:latin typeface="+mn-ea"/>
                <a:cs typeface="Times New Roman" panose="02020603050405020304" pitchFamily="18" charset="0"/>
              </a:rPr>
              <a:t>现场，可以独立执行程序</a:t>
            </a:r>
          </a:p>
          <a:p>
            <a:pPr marL="342900" indent="-342900" algn="just">
              <a:lnSpc>
                <a:spcPct val="150000"/>
              </a:lnSpc>
              <a:buFont typeface="+mj-lt"/>
              <a:buAutoNum type="alphaUcPeriod"/>
            </a:pPr>
            <a:r>
              <a:rPr lang="zh-CN" altLang="zh-CN" sz="2400" kern="100" dirty="0">
                <a:latin typeface="+mn-ea"/>
                <a:cs typeface="Times New Roman" panose="02020603050405020304" pitchFamily="18" charset="0"/>
              </a:rPr>
              <a:t>每个线程有自己独立的地址空间</a:t>
            </a:r>
          </a:p>
          <a:p>
            <a:pPr marL="342900" indent="-342900" algn="just">
              <a:lnSpc>
                <a:spcPct val="150000"/>
              </a:lnSpc>
              <a:buFont typeface="+mj-lt"/>
              <a:buAutoNum type="alphaUcPeriod"/>
            </a:pPr>
            <a:r>
              <a:rPr lang="zh-CN" altLang="zh-CN" sz="2400" kern="100" dirty="0">
                <a:latin typeface="+mn-ea"/>
                <a:cs typeface="Times New Roman" panose="02020603050405020304" pitchFamily="18" charset="0"/>
              </a:rPr>
              <a:t>一个进程只能包含一个线程</a:t>
            </a:r>
          </a:p>
          <a:p>
            <a:pPr marL="342900" indent="-342900" algn="just">
              <a:lnSpc>
                <a:spcPct val="150000"/>
              </a:lnSpc>
              <a:buFont typeface="+mj-lt"/>
              <a:buAutoNum type="alphaUcPeriod"/>
            </a:pPr>
            <a:r>
              <a:rPr lang="zh-CN" altLang="zh-CN" sz="2400" kern="100" dirty="0">
                <a:latin typeface="+mn-ea"/>
                <a:cs typeface="Times New Roman" panose="02020603050405020304" pitchFamily="18" charset="0"/>
              </a:rPr>
              <a:t>线程之间的通信必须使用系统</a:t>
            </a:r>
            <a:r>
              <a:rPr lang="zh-CN" altLang="zh-CN" sz="2400" kern="100" dirty="0">
                <a:latin typeface="+mn-ea"/>
                <a:cs typeface="Times New Roman" panose="02020603050405020304" pitchFamily="18" charset="0"/>
              </a:rPr>
              <a:t>调用</a:t>
            </a:r>
            <a:endParaRPr lang="zh-CN" altLang="zh-CN" sz="2400" kern="100" dirty="0">
              <a:latin typeface="+mn-ea"/>
              <a:cs typeface="Times New Roman" panose="02020603050405020304" pitchFamily="18" charset="0"/>
            </a:endParaRPr>
          </a:p>
        </p:txBody>
      </p:sp>
    </p:spTree>
    <p:extLst>
      <p:ext uri="{BB962C8B-B14F-4D97-AF65-F5344CB8AC3E}">
        <p14:creationId xmlns:p14="http://schemas.microsoft.com/office/powerpoint/2010/main" val="14832257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63828" y="900121"/>
            <a:ext cx="10470292" cy="5078313"/>
          </a:xfrm>
          <a:prstGeom prst="rect">
            <a:avLst/>
          </a:prstGeom>
        </p:spPr>
        <p:txBody>
          <a:bodyPr wrap="square">
            <a:spAutoFit/>
          </a:bodyPr>
          <a:lstStyle/>
          <a:p>
            <a:pPr lvl="0" algn="just">
              <a:lnSpc>
                <a:spcPct val="150000"/>
              </a:lnSpc>
              <a:spcAft>
                <a:spcPts val="0"/>
              </a:spcAft>
            </a:pPr>
            <a:r>
              <a:rPr lang="en-US" altLang="zh-CN" sz="2400" kern="100" dirty="0" smtClean="0">
                <a:latin typeface="+mn-ea"/>
                <a:cs typeface="Times New Roman" panose="02020603050405020304" pitchFamily="18" charset="0"/>
              </a:rPr>
              <a:t>8</a:t>
            </a:r>
            <a:r>
              <a:rPr lang="zh-CN" altLang="en-US" sz="2400" kern="100" dirty="0" smtClean="0">
                <a:latin typeface="+mn-ea"/>
                <a:cs typeface="Times New Roman" panose="02020603050405020304" pitchFamily="18" charset="0"/>
              </a:rPr>
              <a:t>、</a:t>
            </a:r>
            <a:r>
              <a:rPr lang="zh-CN" altLang="zh-CN" sz="2400" kern="100" dirty="0" smtClean="0">
                <a:latin typeface="+mn-ea"/>
                <a:cs typeface="Times New Roman" panose="02020603050405020304" pitchFamily="18" charset="0"/>
              </a:rPr>
              <a:t>在</a:t>
            </a:r>
            <a:r>
              <a:rPr lang="zh-CN" altLang="zh-CN" sz="2400" kern="100" dirty="0">
                <a:latin typeface="+mn-ea"/>
                <a:cs typeface="Times New Roman" panose="02020603050405020304" pitchFamily="18" charset="0"/>
              </a:rPr>
              <a:t>下述描述中，（）并不是多线程系统的特长。</a:t>
            </a:r>
          </a:p>
          <a:p>
            <a:pPr marL="342900" lvl="0" indent="-342900" algn="just">
              <a:lnSpc>
                <a:spcPct val="150000"/>
              </a:lnSpc>
              <a:spcAft>
                <a:spcPts val="0"/>
              </a:spcAft>
              <a:buFont typeface="+mj-lt"/>
              <a:buAutoNum type="alphaUcPeriod"/>
            </a:pPr>
            <a:r>
              <a:rPr lang="zh-CN" altLang="zh-CN" sz="2400" kern="100" dirty="0">
                <a:latin typeface="+mn-ea"/>
                <a:cs typeface="Times New Roman" panose="02020603050405020304" pitchFamily="18" charset="0"/>
              </a:rPr>
              <a:t>利用线程并行地执行矩阵乘法运算</a:t>
            </a:r>
          </a:p>
          <a:p>
            <a:pPr marL="342900" lvl="0" indent="-342900" algn="just">
              <a:lnSpc>
                <a:spcPct val="150000"/>
              </a:lnSpc>
              <a:spcAft>
                <a:spcPts val="0"/>
              </a:spcAft>
              <a:buFont typeface="+mj-lt"/>
              <a:buAutoNum type="alphaUcPeriod"/>
            </a:pPr>
            <a:r>
              <a:rPr lang="en-US" altLang="zh-CN" sz="2400" kern="100" dirty="0">
                <a:latin typeface="+mn-ea"/>
                <a:cs typeface="Times New Roman" panose="02020603050405020304" pitchFamily="18" charset="0"/>
              </a:rPr>
              <a:t>Web</a:t>
            </a:r>
            <a:r>
              <a:rPr lang="zh-CN" altLang="zh-CN" sz="2400" kern="100" dirty="0">
                <a:latin typeface="+mn-ea"/>
                <a:cs typeface="Times New Roman" panose="02020603050405020304" pitchFamily="18" charset="0"/>
              </a:rPr>
              <a:t>服务器利用线程响应</a:t>
            </a:r>
            <a:r>
              <a:rPr lang="en-US" altLang="zh-CN" sz="2400" kern="100" dirty="0">
                <a:latin typeface="+mn-ea"/>
                <a:cs typeface="Times New Roman" panose="02020603050405020304" pitchFamily="18" charset="0"/>
              </a:rPr>
              <a:t>HTTP</a:t>
            </a:r>
            <a:r>
              <a:rPr lang="zh-CN" altLang="zh-CN" sz="2400" kern="100" dirty="0">
                <a:latin typeface="+mn-ea"/>
                <a:cs typeface="Times New Roman" panose="02020603050405020304" pitchFamily="18" charset="0"/>
              </a:rPr>
              <a:t>请求</a:t>
            </a:r>
          </a:p>
          <a:p>
            <a:pPr marL="342900" lvl="0" indent="-342900" algn="just">
              <a:lnSpc>
                <a:spcPct val="150000"/>
              </a:lnSpc>
              <a:spcAft>
                <a:spcPts val="0"/>
              </a:spcAft>
              <a:buFont typeface="+mj-lt"/>
              <a:buAutoNum type="alphaUcPeriod"/>
            </a:pPr>
            <a:r>
              <a:rPr lang="zh-CN" altLang="zh-CN" sz="2400" kern="100" dirty="0">
                <a:latin typeface="+mn-ea"/>
                <a:cs typeface="Times New Roman" panose="02020603050405020304" pitchFamily="18" charset="0"/>
              </a:rPr>
              <a:t>键盘驱动程序为每一个正在运行的应用配备一个线程，用以响应该应用的键盘输入</a:t>
            </a:r>
          </a:p>
          <a:p>
            <a:pPr marL="342900" lvl="0" indent="-342900" algn="just">
              <a:lnSpc>
                <a:spcPct val="150000"/>
              </a:lnSpc>
              <a:spcAft>
                <a:spcPts val="0"/>
              </a:spcAft>
              <a:buFont typeface="+mj-lt"/>
              <a:buAutoNum type="alphaUcPeriod"/>
            </a:pPr>
            <a:r>
              <a:rPr lang="zh-CN" altLang="zh-CN" sz="2400" kern="100" dirty="0">
                <a:latin typeface="+mn-ea"/>
                <a:cs typeface="Times New Roman" panose="02020603050405020304" pitchFamily="18" charset="0"/>
              </a:rPr>
              <a:t>基于</a:t>
            </a:r>
            <a:r>
              <a:rPr lang="en-US" altLang="zh-CN" sz="2400" kern="100" dirty="0">
                <a:latin typeface="+mn-ea"/>
                <a:cs typeface="Times New Roman" panose="02020603050405020304" pitchFamily="18" charset="0"/>
              </a:rPr>
              <a:t>GUI</a:t>
            </a:r>
            <a:r>
              <a:rPr lang="zh-CN" altLang="zh-CN" sz="2400" kern="100" dirty="0">
                <a:latin typeface="+mn-ea"/>
                <a:cs typeface="Times New Roman" panose="02020603050405020304" pitchFamily="18" charset="0"/>
              </a:rPr>
              <a:t>的调试程序用不同的线程分别处理用户输入、计算和跟踪等操作</a:t>
            </a:r>
          </a:p>
          <a:p>
            <a:pPr lvl="0" algn="just">
              <a:lnSpc>
                <a:spcPct val="150000"/>
              </a:lnSpc>
              <a:spcAft>
                <a:spcPts val="0"/>
              </a:spcAft>
            </a:pPr>
            <a:r>
              <a:rPr lang="en-US" altLang="zh-CN" sz="2400" kern="100" dirty="0">
                <a:latin typeface="+mn-ea"/>
                <a:cs typeface="Times New Roman" panose="02020603050405020304" pitchFamily="18" charset="0"/>
              </a:rPr>
              <a:t>9</a:t>
            </a:r>
            <a:r>
              <a:rPr lang="zh-CN" altLang="en-US" sz="2400" kern="100" dirty="0" smtClean="0">
                <a:latin typeface="+mn-ea"/>
                <a:cs typeface="Times New Roman" panose="02020603050405020304" pitchFamily="18" charset="0"/>
              </a:rPr>
              <a:t>、</a:t>
            </a:r>
            <a:r>
              <a:rPr lang="zh-CN" altLang="zh-CN" sz="2400" kern="100" dirty="0" smtClean="0">
                <a:latin typeface="+mn-ea"/>
                <a:cs typeface="Times New Roman" panose="02020603050405020304" pitchFamily="18" charset="0"/>
              </a:rPr>
              <a:t>假设</a:t>
            </a:r>
            <a:r>
              <a:rPr lang="en-US" altLang="zh-CN" sz="2400" kern="100" dirty="0" smtClean="0">
                <a:latin typeface="+mn-ea"/>
                <a:cs typeface="Times New Roman" panose="02020603050405020304" pitchFamily="18" charset="0"/>
              </a:rPr>
              <a:t>A</a:t>
            </a:r>
            <a:r>
              <a:rPr lang="zh-CN" altLang="zh-CN" sz="2400" kern="100" dirty="0" smtClean="0">
                <a:latin typeface="+mn-ea"/>
                <a:cs typeface="Times New Roman" panose="02020603050405020304" pitchFamily="18" charset="0"/>
              </a:rPr>
              <a:t>进程</a:t>
            </a:r>
            <a:r>
              <a:rPr lang="zh-CN" altLang="zh-CN" sz="2400" kern="100" dirty="0">
                <a:latin typeface="+mn-ea"/>
                <a:cs typeface="Times New Roman" panose="02020603050405020304" pitchFamily="18" charset="0"/>
              </a:rPr>
              <a:t>设置</a:t>
            </a:r>
            <a:r>
              <a:rPr lang="en-US" altLang="zh-CN" sz="2400" kern="100" dirty="0">
                <a:latin typeface="+mn-ea"/>
                <a:cs typeface="Times New Roman" panose="02020603050405020304" pitchFamily="18" charset="0"/>
              </a:rPr>
              <a:t>100</a:t>
            </a:r>
            <a:r>
              <a:rPr lang="zh-CN" altLang="zh-CN" sz="2400" kern="100" dirty="0">
                <a:latin typeface="+mn-ea"/>
                <a:cs typeface="Times New Roman" panose="02020603050405020304" pitchFamily="18" charset="0"/>
              </a:rPr>
              <a:t>个用户进程，调度以进程为单位进行，采用时间片轮转调度算法，</a:t>
            </a:r>
            <a:r>
              <a:rPr lang="en-US" altLang="zh-CN" sz="2400" kern="100" dirty="0">
                <a:latin typeface="+mn-ea"/>
                <a:cs typeface="Times New Roman" panose="02020603050405020304" pitchFamily="18" charset="0"/>
              </a:rPr>
              <a:t>A</a:t>
            </a:r>
            <a:r>
              <a:rPr lang="zh-CN" altLang="zh-CN" sz="2400" kern="100" dirty="0">
                <a:latin typeface="+mn-ea"/>
                <a:cs typeface="Times New Roman" panose="02020603050405020304" pitchFamily="18" charset="0"/>
              </a:rPr>
              <a:t>进程执行了</a:t>
            </a:r>
            <a:r>
              <a:rPr lang="en-US" altLang="zh-CN" sz="2400" kern="100" dirty="0">
                <a:latin typeface="+mn-ea"/>
                <a:cs typeface="Times New Roman" panose="02020603050405020304" pitchFamily="18" charset="0"/>
              </a:rPr>
              <a:t>100</a:t>
            </a:r>
            <a:r>
              <a:rPr lang="zh-CN" altLang="zh-CN" sz="2400" kern="100" dirty="0">
                <a:latin typeface="+mn-ea"/>
                <a:cs typeface="Times New Roman" panose="02020603050405020304" pitchFamily="18" charset="0"/>
              </a:rPr>
              <a:t>次，则每个用户线程最多执行（）次。</a:t>
            </a:r>
          </a:p>
          <a:p>
            <a:pPr marL="342900" lvl="0" indent="-342900" algn="just">
              <a:lnSpc>
                <a:spcPct val="150000"/>
              </a:lnSpc>
              <a:spcAft>
                <a:spcPts val="0"/>
              </a:spcAft>
              <a:buFont typeface="+mj-lt"/>
              <a:buAutoNum type="alphaUcPeriod"/>
            </a:pPr>
            <a:r>
              <a:rPr lang="en-US" altLang="zh-CN" sz="2400" kern="100" dirty="0">
                <a:latin typeface="+mn-ea"/>
                <a:cs typeface="Times New Roman" panose="02020603050405020304" pitchFamily="18" charset="0"/>
              </a:rPr>
              <a:t>100        B. 10000         C. 1          D. </a:t>
            </a:r>
            <a:r>
              <a:rPr lang="zh-CN" altLang="zh-CN" sz="2400" kern="100" dirty="0">
                <a:latin typeface="+mn-ea"/>
                <a:cs typeface="Times New Roman" panose="02020603050405020304" pitchFamily="18" charset="0"/>
              </a:rPr>
              <a:t>没有</a:t>
            </a:r>
            <a:r>
              <a:rPr lang="zh-CN" altLang="zh-CN" sz="2400" kern="100" dirty="0" smtClean="0">
                <a:latin typeface="+mn-ea"/>
                <a:cs typeface="Times New Roman" panose="02020603050405020304" pitchFamily="18" charset="0"/>
              </a:rPr>
              <a:t>执行</a:t>
            </a:r>
            <a:endParaRPr lang="zh-CN" altLang="zh-CN" sz="2400" kern="100" dirty="0">
              <a:latin typeface="+mn-ea"/>
              <a:cs typeface="Times New Roman" panose="02020603050405020304" pitchFamily="18" charset="0"/>
            </a:endParaRPr>
          </a:p>
        </p:txBody>
      </p:sp>
    </p:spTree>
    <p:extLst>
      <p:ext uri="{BB962C8B-B14F-4D97-AF65-F5344CB8AC3E}">
        <p14:creationId xmlns:p14="http://schemas.microsoft.com/office/powerpoint/2010/main" val="38984408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5437780" y="2141898"/>
            <a:ext cx="5829612" cy="646011"/>
          </a:xfrm>
        </p:spPr>
        <p:txBody>
          <a:bodyPr/>
          <a:lstStyle/>
          <a:p>
            <a:endParaRPr lang="en-US" altLang="zh-CN" dirty="0"/>
          </a:p>
        </p:txBody>
      </p:sp>
      <p:sp>
        <p:nvSpPr>
          <p:cNvPr id="3" name="文本占位符 2"/>
          <p:cNvSpPr>
            <a:spLocks noGrp="1"/>
          </p:cNvSpPr>
          <p:nvPr>
            <p:ph type="body" sz="quarter" idx="11"/>
          </p:nvPr>
        </p:nvSpPr>
        <p:spPr>
          <a:xfrm>
            <a:off x="5425219" y="2925061"/>
            <a:ext cx="4485218" cy="461537"/>
          </a:xfrm>
        </p:spPr>
        <p:txBody>
          <a:bodyPr/>
          <a:lstStyle/>
          <a:p>
            <a:endParaRPr lang="en-US" altLang="zh-CN" dirty="0"/>
          </a:p>
        </p:txBody>
      </p:sp>
      <p:pic>
        <p:nvPicPr>
          <p:cNvPr id="5" name="Picture 2">
            <a:extLst>
              <a:ext uri="{FF2B5EF4-FFF2-40B4-BE49-F238E27FC236}">
                <a16:creationId xmlns="" xmlns:a16="http://schemas.microsoft.com/office/drawing/2014/main" id="{72355D67-A085-4C9D-881E-8FA295B811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9887" y="2277472"/>
            <a:ext cx="2015174" cy="1943204"/>
          </a:xfrm>
          <a:prstGeom prst="rect">
            <a:avLst/>
          </a:prstGeom>
          <a:noFill/>
          <a:ln w="25400">
            <a:solidFill>
              <a:srgbClr val="82007A"/>
            </a:solidFill>
            <a:miter lim="800000"/>
            <a:headEnd/>
            <a:tailEnd/>
          </a:ln>
          <a:effectLst>
            <a:outerShdw blurRad="63500" sx="102000" sy="102000" algn="ctr"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19850521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666404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497357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310372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848238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7562881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24930" y="1085675"/>
            <a:ext cx="6096000" cy="2308324"/>
          </a:xfrm>
          <a:prstGeom prst="rect">
            <a:avLst/>
          </a:prstGeom>
        </p:spPr>
        <p:txBody>
          <a:bodyPr>
            <a:spAutoFit/>
          </a:bodyPr>
          <a:lstStyle/>
          <a:p>
            <a:pPr>
              <a:lnSpc>
                <a:spcPct val="150000"/>
              </a:lnSpc>
              <a:buFont typeface="Wingdings" panose="05000000000000000000" pitchFamily="2" charset="2"/>
              <a:buNone/>
            </a:pPr>
            <a:r>
              <a:rPr lang="en-US" altLang="zh-CN" sz="2400" dirty="0" smtClean="0">
                <a:latin typeface="+mn-ea"/>
              </a:rPr>
              <a:t>1</a:t>
            </a:r>
            <a:r>
              <a:rPr lang="zh-CN" altLang="en-US" sz="2400" dirty="0" smtClean="0">
                <a:latin typeface="+mn-ea"/>
              </a:rPr>
              <a:t>、资源的使用模式：</a:t>
            </a:r>
            <a:endParaRPr lang="zh-CN" altLang="en-US" sz="2400" dirty="0">
              <a:latin typeface="+mn-ea"/>
            </a:endParaRPr>
          </a:p>
          <a:p>
            <a:pPr>
              <a:lnSpc>
                <a:spcPct val="150000"/>
              </a:lnSpc>
              <a:buFont typeface="Wingdings" panose="05000000000000000000" pitchFamily="2" charset="2"/>
              <a:buNone/>
            </a:pPr>
            <a:r>
              <a:rPr lang="zh-CN" altLang="en-US" sz="2400" dirty="0" smtClean="0">
                <a:latin typeface="+mn-ea"/>
              </a:rPr>
              <a:t>（</a:t>
            </a:r>
            <a:r>
              <a:rPr lang="en-US" altLang="zh-CN" sz="2400" dirty="0" smtClean="0">
                <a:latin typeface="+mn-ea"/>
              </a:rPr>
              <a:t>1</a:t>
            </a:r>
            <a:r>
              <a:rPr lang="zh-CN" altLang="en-US" sz="2400" dirty="0" smtClean="0">
                <a:latin typeface="+mn-ea"/>
              </a:rPr>
              <a:t>）申请</a:t>
            </a:r>
            <a:endParaRPr lang="en-US" altLang="zh-CN" sz="2400" dirty="0" smtClean="0">
              <a:latin typeface="+mn-ea"/>
            </a:endParaRPr>
          </a:p>
          <a:p>
            <a:pPr>
              <a:lnSpc>
                <a:spcPct val="150000"/>
              </a:lnSpc>
              <a:buFont typeface="Wingdings" panose="05000000000000000000" pitchFamily="2" charset="2"/>
              <a:buNone/>
            </a:pPr>
            <a:r>
              <a:rPr lang="zh-CN" altLang="en-US" sz="2400" dirty="0" smtClean="0">
                <a:latin typeface="+mn-ea"/>
              </a:rPr>
              <a:t>（</a:t>
            </a:r>
            <a:r>
              <a:rPr lang="en-US" altLang="zh-CN" sz="2400" dirty="0" smtClean="0">
                <a:latin typeface="+mn-ea"/>
              </a:rPr>
              <a:t>2</a:t>
            </a:r>
            <a:r>
              <a:rPr lang="zh-CN" altLang="en-US" sz="2400" dirty="0" smtClean="0">
                <a:latin typeface="+mn-ea"/>
              </a:rPr>
              <a:t>）使用</a:t>
            </a:r>
            <a:endParaRPr lang="en-US" altLang="zh-CN" sz="2400" dirty="0" smtClean="0">
              <a:latin typeface="+mn-ea"/>
            </a:endParaRPr>
          </a:p>
          <a:p>
            <a:pPr>
              <a:lnSpc>
                <a:spcPct val="150000"/>
              </a:lnSpc>
              <a:buFont typeface="Wingdings" panose="05000000000000000000" pitchFamily="2" charset="2"/>
              <a:buNone/>
            </a:pPr>
            <a:r>
              <a:rPr lang="zh-CN" altLang="en-US" sz="2400" dirty="0" smtClean="0">
                <a:latin typeface="+mn-ea"/>
              </a:rPr>
              <a:t>（</a:t>
            </a:r>
            <a:r>
              <a:rPr lang="en-US" altLang="zh-CN" sz="2400" dirty="0" smtClean="0">
                <a:latin typeface="+mn-ea"/>
              </a:rPr>
              <a:t>3</a:t>
            </a:r>
            <a:r>
              <a:rPr lang="zh-CN" altLang="en-US" sz="2400" dirty="0" smtClean="0">
                <a:latin typeface="+mn-ea"/>
              </a:rPr>
              <a:t>）释放</a:t>
            </a:r>
            <a:endParaRPr lang="zh-CN" altLang="en-US" sz="2400" dirty="0">
              <a:latin typeface="+mn-ea"/>
            </a:endParaRPr>
          </a:p>
        </p:txBody>
      </p:sp>
    </p:spTree>
    <p:extLst>
      <p:ext uri="{BB962C8B-B14F-4D97-AF65-F5344CB8AC3E}">
        <p14:creationId xmlns:p14="http://schemas.microsoft.com/office/powerpoint/2010/main" val="9868030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72064" y="935096"/>
            <a:ext cx="10330248" cy="5078313"/>
          </a:xfrm>
          <a:prstGeom prst="rect">
            <a:avLst/>
          </a:prstGeom>
        </p:spPr>
        <p:txBody>
          <a:bodyPr wrap="square">
            <a:spAutoFit/>
          </a:bodyPr>
          <a:lstStyle/>
          <a:p>
            <a:pPr>
              <a:lnSpc>
                <a:spcPct val="150000"/>
              </a:lnSpc>
            </a:pPr>
            <a:r>
              <a:rPr lang="en-US" altLang="zh-CN" sz="2400" dirty="0" smtClean="0">
                <a:latin typeface="+mn-ea"/>
              </a:rPr>
              <a:t>2</a:t>
            </a:r>
            <a:r>
              <a:rPr lang="zh-CN" altLang="en-US" sz="2400" dirty="0" smtClean="0">
                <a:latin typeface="+mn-ea"/>
              </a:rPr>
              <a:t>、可</a:t>
            </a:r>
            <a:r>
              <a:rPr lang="zh-CN" altLang="en-US" sz="2400" dirty="0">
                <a:latin typeface="+mn-ea"/>
              </a:rPr>
              <a:t>剥夺资源与不可剥夺</a:t>
            </a:r>
            <a:r>
              <a:rPr lang="zh-CN" altLang="en-US" sz="2400" dirty="0" smtClean="0">
                <a:latin typeface="+mn-ea"/>
              </a:rPr>
              <a:t>资源</a:t>
            </a:r>
            <a:endParaRPr lang="en-US" altLang="zh-CN" sz="2400" dirty="0" smtClean="0">
              <a:latin typeface="+mn-ea"/>
            </a:endParaRPr>
          </a:p>
          <a:p>
            <a:pPr>
              <a:lnSpc>
                <a:spcPct val="150000"/>
              </a:lnSpc>
              <a:buFont typeface="Wingdings" panose="05000000000000000000" pitchFamily="2" charset="2"/>
              <a:buNone/>
            </a:pPr>
            <a:r>
              <a:rPr lang="zh-CN" altLang="en-US" sz="2400" dirty="0">
                <a:solidFill>
                  <a:srgbClr val="0033CC"/>
                </a:solidFill>
                <a:latin typeface="+mn-ea"/>
              </a:rPr>
              <a:t>按占有方式划分</a:t>
            </a:r>
            <a:r>
              <a:rPr lang="zh-CN" altLang="en-US" sz="2400" dirty="0" smtClean="0">
                <a:solidFill>
                  <a:srgbClr val="0033CC"/>
                </a:solidFill>
                <a:latin typeface="+mn-ea"/>
              </a:rPr>
              <a:t>：</a:t>
            </a:r>
            <a:endParaRPr lang="en-US" altLang="zh-CN" sz="2400" dirty="0" smtClean="0">
              <a:solidFill>
                <a:srgbClr val="0033CC"/>
              </a:solidFill>
              <a:latin typeface="+mn-ea"/>
            </a:endParaRPr>
          </a:p>
          <a:p>
            <a:pPr>
              <a:lnSpc>
                <a:spcPct val="150000"/>
              </a:lnSpc>
              <a:buFont typeface="Wingdings" panose="05000000000000000000" pitchFamily="2" charset="2"/>
              <a:buNone/>
            </a:pPr>
            <a:r>
              <a:rPr lang="zh-CN" altLang="en-US" sz="2400" dirty="0" smtClean="0">
                <a:solidFill>
                  <a:srgbClr val="0033CC"/>
                </a:solidFill>
                <a:latin typeface="+mn-ea"/>
              </a:rPr>
              <a:t>（</a:t>
            </a:r>
            <a:r>
              <a:rPr lang="en-US" altLang="zh-CN" sz="2400" dirty="0" smtClean="0">
                <a:solidFill>
                  <a:srgbClr val="0033CC"/>
                </a:solidFill>
                <a:latin typeface="+mn-ea"/>
              </a:rPr>
              <a:t>1</a:t>
            </a:r>
            <a:r>
              <a:rPr lang="zh-CN" altLang="en-US" sz="2400" dirty="0" smtClean="0">
                <a:solidFill>
                  <a:srgbClr val="0033CC"/>
                </a:solidFill>
                <a:latin typeface="+mn-ea"/>
              </a:rPr>
              <a:t>）可</a:t>
            </a:r>
            <a:r>
              <a:rPr lang="zh-CN" altLang="en-US" sz="2400" dirty="0">
                <a:solidFill>
                  <a:srgbClr val="0033CC"/>
                </a:solidFill>
                <a:latin typeface="+mn-ea"/>
              </a:rPr>
              <a:t>剥夺资源</a:t>
            </a:r>
          </a:p>
          <a:p>
            <a:pPr indent="612000">
              <a:lnSpc>
                <a:spcPct val="150000"/>
              </a:lnSpc>
              <a:buFont typeface="Wingdings" panose="05000000000000000000" pitchFamily="2" charset="2"/>
              <a:buNone/>
            </a:pPr>
            <a:r>
              <a:rPr lang="zh-CN" altLang="en-US" sz="2400" dirty="0" smtClean="0">
                <a:latin typeface="+mn-ea"/>
              </a:rPr>
              <a:t>当</a:t>
            </a:r>
            <a:r>
              <a:rPr lang="zh-CN" altLang="en-US" sz="2400" dirty="0">
                <a:latin typeface="+mn-ea"/>
              </a:rPr>
              <a:t>该资源被某进程拥有后，其它进程仍可以把它剥夺过去为己所用，并且不会产生任何不良影响。例如，内存就是可剥夺资源。</a:t>
            </a:r>
          </a:p>
          <a:p>
            <a:pPr>
              <a:lnSpc>
                <a:spcPct val="150000"/>
              </a:lnSpc>
              <a:buFont typeface="Wingdings" panose="05000000000000000000" pitchFamily="2" charset="2"/>
              <a:buNone/>
            </a:pPr>
            <a:r>
              <a:rPr lang="zh-CN" altLang="en-US" sz="2400" dirty="0" smtClean="0">
                <a:solidFill>
                  <a:srgbClr val="0033CC"/>
                </a:solidFill>
                <a:latin typeface="+mn-ea"/>
              </a:rPr>
              <a:t>（</a:t>
            </a:r>
            <a:r>
              <a:rPr lang="en-US" altLang="zh-CN" sz="2400" dirty="0" smtClean="0">
                <a:solidFill>
                  <a:srgbClr val="0033CC"/>
                </a:solidFill>
                <a:latin typeface="+mn-ea"/>
              </a:rPr>
              <a:t>2</a:t>
            </a:r>
            <a:r>
              <a:rPr lang="zh-CN" altLang="en-US" sz="2400" dirty="0" smtClean="0">
                <a:solidFill>
                  <a:srgbClr val="0033CC"/>
                </a:solidFill>
                <a:latin typeface="+mn-ea"/>
              </a:rPr>
              <a:t>）不可</a:t>
            </a:r>
            <a:r>
              <a:rPr lang="zh-CN" altLang="en-US" sz="2400" dirty="0">
                <a:solidFill>
                  <a:srgbClr val="0033CC"/>
                </a:solidFill>
                <a:latin typeface="+mn-ea"/>
              </a:rPr>
              <a:t>剥夺资源</a:t>
            </a:r>
          </a:p>
          <a:p>
            <a:pPr indent="612000">
              <a:lnSpc>
                <a:spcPct val="150000"/>
              </a:lnSpc>
              <a:buFont typeface="Wingdings" panose="05000000000000000000" pitchFamily="2" charset="2"/>
              <a:buNone/>
            </a:pPr>
            <a:r>
              <a:rPr lang="zh-CN" altLang="en-US" sz="2400" dirty="0" smtClean="0">
                <a:latin typeface="+mn-ea"/>
              </a:rPr>
              <a:t>该</a:t>
            </a:r>
            <a:r>
              <a:rPr lang="zh-CN" altLang="en-US" sz="2400" dirty="0">
                <a:latin typeface="+mn-ea"/>
              </a:rPr>
              <a:t>资源一旦被某进程占有，则其它进程不能强行抢占，必须由拥有者自动释放，否则会引起相关计算的失效。如光盘刻录机。</a:t>
            </a:r>
          </a:p>
          <a:p>
            <a:pPr indent="612000">
              <a:lnSpc>
                <a:spcPct val="150000"/>
              </a:lnSpc>
              <a:buFont typeface="Wingdings" panose="05000000000000000000" pitchFamily="2" charset="2"/>
              <a:buNone/>
            </a:pPr>
            <a:r>
              <a:rPr lang="zh-CN" altLang="en-US" sz="2400" dirty="0" smtClean="0">
                <a:solidFill>
                  <a:srgbClr val="FF0000"/>
                </a:solidFill>
                <a:latin typeface="+mn-ea"/>
              </a:rPr>
              <a:t>死锁</a:t>
            </a:r>
            <a:r>
              <a:rPr lang="zh-CN" altLang="en-US" sz="2400" dirty="0">
                <a:solidFill>
                  <a:srgbClr val="FF0000"/>
                </a:solidFill>
                <a:latin typeface="+mn-ea"/>
              </a:rPr>
              <a:t>和不可剥夺资源有关 </a:t>
            </a:r>
          </a:p>
        </p:txBody>
      </p:sp>
    </p:spTree>
    <p:extLst>
      <p:ext uri="{BB962C8B-B14F-4D97-AF65-F5344CB8AC3E}">
        <p14:creationId xmlns:p14="http://schemas.microsoft.com/office/powerpoint/2010/main" val="19218635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85671" y="1020118"/>
            <a:ext cx="2212465" cy="1200329"/>
          </a:xfrm>
          <a:prstGeom prst="rect">
            <a:avLst/>
          </a:prstGeom>
        </p:spPr>
        <p:txBody>
          <a:bodyPr wrap="none">
            <a:spAutoFit/>
          </a:bodyPr>
          <a:lstStyle/>
          <a:p>
            <a:pPr>
              <a:lnSpc>
                <a:spcPct val="150000"/>
              </a:lnSpc>
            </a:pPr>
            <a:r>
              <a:rPr lang="en-US" altLang="zh-CN" sz="2400" dirty="0" smtClean="0">
                <a:solidFill>
                  <a:srgbClr val="006600"/>
                </a:solidFill>
                <a:latin typeface="+mn-ea"/>
              </a:rPr>
              <a:t>3</a:t>
            </a:r>
            <a:r>
              <a:rPr lang="zh-CN" altLang="en-US" sz="2400" dirty="0" smtClean="0">
                <a:solidFill>
                  <a:srgbClr val="006600"/>
                </a:solidFill>
                <a:latin typeface="+mn-ea"/>
              </a:rPr>
              <a:t>、死锁概念</a:t>
            </a:r>
            <a:endParaRPr lang="en-US" altLang="zh-CN" sz="2400" dirty="0" smtClean="0">
              <a:solidFill>
                <a:srgbClr val="006600"/>
              </a:solidFill>
              <a:latin typeface="+mn-ea"/>
            </a:endParaRPr>
          </a:p>
          <a:p>
            <a:pPr>
              <a:lnSpc>
                <a:spcPct val="150000"/>
              </a:lnSpc>
            </a:pPr>
            <a:r>
              <a:rPr lang="zh-CN" altLang="en-US" sz="2400" dirty="0" smtClean="0">
                <a:solidFill>
                  <a:srgbClr val="0033CC"/>
                </a:solidFill>
                <a:latin typeface="+mn-ea"/>
              </a:rPr>
              <a:t>（</a:t>
            </a:r>
            <a:r>
              <a:rPr lang="en-US" altLang="zh-CN" sz="2400" dirty="0" smtClean="0">
                <a:solidFill>
                  <a:srgbClr val="0033CC"/>
                </a:solidFill>
                <a:latin typeface="+mn-ea"/>
              </a:rPr>
              <a:t>1</a:t>
            </a:r>
            <a:r>
              <a:rPr lang="zh-CN" altLang="en-US" sz="2400" dirty="0" smtClean="0">
                <a:solidFill>
                  <a:srgbClr val="0033CC"/>
                </a:solidFill>
                <a:latin typeface="+mn-ea"/>
              </a:rPr>
              <a:t>）死锁示例</a:t>
            </a:r>
            <a:endParaRPr lang="en-US" altLang="zh-CN" sz="2400" dirty="0" smtClean="0">
              <a:solidFill>
                <a:srgbClr val="0033CC"/>
              </a:solidFill>
              <a:latin typeface="+mn-ea"/>
            </a:endParaRPr>
          </a:p>
        </p:txBody>
      </p:sp>
      <p:pic>
        <p:nvPicPr>
          <p:cNvPr id="3" name="Picture 4" descr="3a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19677" y="3010973"/>
            <a:ext cx="5400675" cy="1871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p:nvPr/>
        </p:nvSpPr>
        <p:spPr>
          <a:xfrm>
            <a:off x="4854470" y="4882635"/>
            <a:ext cx="2331087" cy="507831"/>
          </a:xfrm>
          <a:prstGeom prst="rect">
            <a:avLst/>
          </a:prstGeom>
        </p:spPr>
        <p:txBody>
          <a:bodyPr wrap="none">
            <a:spAutoFit/>
          </a:bodyPr>
          <a:lstStyle/>
          <a:p>
            <a:pPr>
              <a:lnSpc>
                <a:spcPct val="150000"/>
              </a:lnSpc>
            </a:pPr>
            <a:r>
              <a:rPr lang="zh-CN" altLang="en-US" dirty="0">
                <a:latin typeface="+mn-ea"/>
              </a:rPr>
              <a:t>汽车过窄桥时的冲突 </a:t>
            </a:r>
          </a:p>
        </p:txBody>
      </p:sp>
    </p:spTree>
    <p:extLst>
      <p:ext uri="{BB962C8B-B14F-4D97-AF65-F5344CB8AC3E}">
        <p14:creationId xmlns:p14="http://schemas.microsoft.com/office/powerpoint/2010/main" val="31075638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23783" y="1007447"/>
            <a:ext cx="10305535" cy="3970318"/>
          </a:xfrm>
          <a:prstGeom prst="rect">
            <a:avLst/>
          </a:prstGeom>
        </p:spPr>
        <p:txBody>
          <a:bodyPr wrap="square">
            <a:spAutoFit/>
          </a:bodyPr>
          <a:lstStyle/>
          <a:p>
            <a:pPr>
              <a:lnSpc>
                <a:spcPct val="150000"/>
              </a:lnSpc>
              <a:spcBef>
                <a:spcPct val="30000"/>
              </a:spcBef>
              <a:defRPr/>
            </a:pPr>
            <a:r>
              <a:rPr lang="zh-CN" altLang="en-US" sz="2400" dirty="0" smtClean="0">
                <a:solidFill>
                  <a:srgbClr val="0033CC"/>
                </a:solidFill>
                <a:latin typeface="+mn-ea"/>
              </a:rPr>
              <a:t>（</a:t>
            </a:r>
            <a:r>
              <a:rPr lang="en-US" altLang="zh-CN" sz="2400" dirty="0" smtClean="0">
                <a:solidFill>
                  <a:srgbClr val="0033CC"/>
                </a:solidFill>
                <a:latin typeface="+mn-ea"/>
              </a:rPr>
              <a:t>2</a:t>
            </a:r>
            <a:r>
              <a:rPr lang="zh-CN" altLang="en-US" sz="2400" dirty="0" smtClean="0">
                <a:solidFill>
                  <a:srgbClr val="0033CC"/>
                </a:solidFill>
                <a:latin typeface="+mn-ea"/>
              </a:rPr>
              <a:t>）死锁示例</a:t>
            </a:r>
            <a:endParaRPr lang="en-US" altLang="zh-CN" sz="2400" dirty="0" smtClean="0">
              <a:solidFill>
                <a:srgbClr val="0033CC"/>
              </a:solidFill>
              <a:latin typeface="+mn-ea"/>
            </a:endParaRPr>
          </a:p>
          <a:p>
            <a:pPr>
              <a:lnSpc>
                <a:spcPct val="150000"/>
              </a:lnSpc>
              <a:spcBef>
                <a:spcPct val="30000"/>
              </a:spcBef>
              <a:defRPr/>
            </a:pPr>
            <a:r>
              <a:rPr lang="zh-CN" altLang="en-US" sz="2400" dirty="0" smtClean="0">
                <a:latin typeface="+mn-ea"/>
              </a:rPr>
              <a:t>设备共享</a:t>
            </a:r>
            <a:endParaRPr lang="en-US" altLang="zh-CN" sz="2400" dirty="0" smtClean="0">
              <a:latin typeface="+mn-ea"/>
            </a:endParaRPr>
          </a:p>
          <a:p>
            <a:pPr>
              <a:lnSpc>
                <a:spcPct val="150000"/>
              </a:lnSpc>
              <a:spcBef>
                <a:spcPct val="30000"/>
              </a:spcBef>
              <a:defRPr/>
            </a:pPr>
            <a:r>
              <a:rPr lang="zh-CN" altLang="en-US" sz="2400" dirty="0" smtClean="0">
                <a:latin typeface="+mn-ea"/>
              </a:rPr>
              <a:t>进程 </a:t>
            </a:r>
            <a:r>
              <a:rPr lang="en-US" altLang="zh-CN" sz="2400" dirty="0">
                <a:latin typeface="+mn-ea"/>
              </a:rPr>
              <a:t>p</a:t>
            </a:r>
            <a:r>
              <a:rPr lang="en-US" altLang="zh-CN" sz="2400" baseline="-25000" dirty="0">
                <a:latin typeface="+mn-ea"/>
              </a:rPr>
              <a:t>1</a:t>
            </a:r>
            <a:r>
              <a:rPr lang="zh-CN" altLang="en-US" sz="2400" dirty="0">
                <a:latin typeface="+mn-ea"/>
              </a:rPr>
              <a:t>、</a:t>
            </a:r>
            <a:r>
              <a:rPr lang="en-US" altLang="zh-CN" sz="2400" dirty="0">
                <a:latin typeface="+mn-ea"/>
              </a:rPr>
              <a:t>p</a:t>
            </a:r>
            <a:r>
              <a:rPr lang="en-US" altLang="zh-CN" sz="2400" baseline="-25000" dirty="0">
                <a:latin typeface="+mn-ea"/>
              </a:rPr>
              <a:t>2</a:t>
            </a:r>
            <a:r>
              <a:rPr lang="zh-CN" altLang="en-US" sz="2400" dirty="0">
                <a:latin typeface="+mn-ea"/>
              </a:rPr>
              <a:t>共享一台打印机和一台输入机</a:t>
            </a:r>
          </a:p>
          <a:p>
            <a:pPr marL="533400" indent="-533400">
              <a:lnSpc>
                <a:spcPct val="150000"/>
              </a:lnSpc>
              <a:spcBef>
                <a:spcPct val="30000"/>
              </a:spcBef>
              <a:defRPr/>
            </a:pPr>
            <a:r>
              <a:rPr lang="zh-CN" altLang="en-US" sz="2400" dirty="0" smtClean="0">
                <a:latin typeface="+mn-ea"/>
              </a:rPr>
              <a:t>时刻 </a:t>
            </a:r>
            <a:r>
              <a:rPr lang="en-US" altLang="zh-CN" sz="2400" dirty="0">
                <a:latin typeface="+mn-ea"/>
              </a:rPr>
              <a:t>t</a:t>
            </a:r>
            <a:r>
              <a:rPr lang="en-US" altLang="zh-CN" sz="2400" baseline="-25000" dirty="0">
                <a:latin typeface="+mn-ea"/>
              </a:rPr>
              <a:t>1</a:t>
            </a:r>
            <a:r>
              <a:rPr lang="zh-CN" altLang="en-US" sz="2400" dirty="0">
                <a:latin typeface="+mn-ea"/>
              </a:rPr>
              <a:t>：进程 </a:t>
            </a:r>
            <a:r>
              <a:rPr lang="en-US" altLang="zh-CN" sz="2400" dirty="0">
                <a:latin typeface="+mn-ea"/>
              </a:rPr>
              <a:t>p</a:t>
            </a:r>
            <a:r>
              <a:rPr lang="en-US" altLang="zh-CN" sz="2400" baseline="-25000" dirty="0">
                <a:latin typeface="+mn-ea"/>
              </a:rPr>
              <a:t>1 </a:t>
            </a:r>
            <a:r>
              <a:rPr lang="en-US" altLang="zh-CN" sz="2400" dirty="0">
                <a:latin typeface="+mn-ea"/>
              </a:rPr>
              <a:t>—— </a:t>
            </a:r>
            <a:r>
              <a:rPr lang="zh-CN" altLang="en-US" sz="2400" dirty="0">
                <a:latin typeface="+mn-ea"/>
              </a:rPr>
              <a:t>占用打印机，    </a:t>
            </a:r>
            <a:r>
              <a:rPr lang="zh-CN" altLang="en-US" sz="2400" dirty="0" smtClean="0">
                <a:latin typeface="+mn-ea"/>
              </a:rPr>
              <a:t>进程 </a:t>
            </a:r>
            <a:r>
              <a:rPr lang="en-US" altLang="zh-CN" sz="2400" dirty="0">
                <a:latin typeface="+mn-ea"/>
              </a:rPr>
              <a:t>p</a:t>
            </a:r>
            <a:r>
              <a:rPr lang="en-US" altLang="zh-CN" sz="2400" baseline="-25000" dirty="0">
                <a:latin typeface="+mn-ea"/>
              </a:rPr>
              <a:t>2 </a:t>
            </a:r>
            <a:r>
              <a:rPr lang="en-US" altLang="zh-CN" sz="2400" dirty="0">
                <a:latin typeface="+mn-ea"/>
              </a:rPr>
              <a:t>—— </a:t>
            </a:r>
            <a:r>
              <a:rPr lang="zh-CN" altLang="en-US" sz="2400" dirty="0">
                <a:latin typeface="+mn-ea"/>
              </a:rPr>
              <a:t>占用输入机；</a:t>
            </a:r>
          </a:p>
          <a:p>
            <a:pPr marL="533400" indent="-533400">
              <a:lnSpc>
                <a:spcPct val="150000"/>
              </a:lnSpc>
              <a:spcBef>
                <a:spcPct val="30000"/>
              </a:spcBef>
              <a:defRPr/>
            </a:pPr>
            <a:r>
              <a:rPr lang="zh-CN" altLang="en-US" sz="2400" dirty="0" smtClean="0">
                <a:latin typeface="+mn-ea"/>
              </a:rPr>
              <a:t>时刻 </a:t>
            </a:r>
            <a:r>
              <a:rPr lang="en-US" altLang="zh-CN" sz="2400" dirty="0">
                <a:latin typeface="+mn-ea"/>
              </a:rPr>
              <a:t>t</a:t>
            </a:r>
            <a:r>
              <a:rPr lang="en-US" altLang="zh-CN" sz="2400" baseline="-25000" dirty="0">
                <a:latin typeface="+mn-ea"/>
              </a:rPr>
              <a:t>2</a:t>
            </a:r>
            <a:r>
              <a:rPr lang="zh-CN" altLang="en-US" sz="2400" dirty="0">
                <a:latin typeface="+mn-ea"/>
              </a:rPr>
              <a:t>：进程 </a:t>
            </a:r>
            <a:r>
              <a:rPr lang="en-US" altLang="zh-CN" sz="2400" dirty="0">
                <a:latin typeface="+mn-ea"/>
              </a:rPr>
              <a:t>p</a:t>
            </a:r>
            <a:r>
              <a:rPr lang="en-US" altLang="zh-CN" sz="2400" baseline="-25000" dirty="0">
                <a:latin typeface="+mn-ea"/>
              </a:rPr>
              <a:t>1 </a:t>
            </a:r>
            <a:r>
              <a:rPr lang="en-US" altLang="zh-CN" sz="2400" dirty="0">
                <a:latin typeface="+mn-ea"/>
              </a:rPr>
              <a:t>—— </a:t>
            </a:r>
            <a:r>
              <a:rPr lang="zh-CN" altLang="zh-CN" sz="2400" dirty="0">
                <a:latin typeface="+mn-ea"/>
              </a:rPr>
              <a:t>又请求</a:t>
            </a:r>
            <a:r>
              <a:rPr lang="zh-CN" altLang="en-US" sz="2400" dirty="0">
                <a:latin typeface="+mn-ea"/>
              </a:rPr>
              <a:t>输入机</a:t>
            </a:r>
            <a:r>
              <a:rPr lang="zh-CN" altLang="en-US" sz="2400" dirty="0" smtClean="0">
                <a:latin typeface="+mn-ea"/>
              </a:rPr>
              <a:t>，进程 </a:t>
            </a:r>
            <a:r>
              <a:rPr lang="en-US" altLang="zh-CN" sz="2400" dirty="0">
                <a:latin typeface="+mn-ea"/>
              </a:rPr>
              <a:t>p</a:t>
            </a:r>
            <a:r>
              <a:rPr lang="en-US" altLang="zh-CN" sz="2400" baseline="-25000" dirty="0">
                <a:latin typeface="+mn-ea"/>
              </a:rPr>
              <a:t>2 </a:t>
            </a:r>
            <a:r>
              <a:rPr lang="en-US" altLang="zh-CN" sz="2400" dirty="0">
                <a:latin typeface="+mn-ea"/>
              </a:rPr>
              <a:t>—— </a:t>
            </a:r>
            <a:r>
              <a:rPr lang="zh-CN" altLang="en-US" sz="2400" dirty="0">
                <a:latin typeface="+mn-ea"/>
              </a:rPr>
              <a:t>又请求打印机。  </a:t>
            </a:r>
          </a:p>
          <a:p>
            <a:pPr marL="533400" indent="-533400">
              <a:lnSpc>
                <a:spcPct val="150000"/>
              </a:lnSpc>
              <a:spcBef>
                <a:spcPct val="30000"/>
              </a:spcBef>
              <a:defRPr/>
            </a:pPr>
            <a:r>
              <a:rPr lang="zh-CN" altLang="en-US" sz="2400" dirty="0" smtClean="0">
                <a:latin typeface="+mn-ea"/>
              </a:rPr>
              <a:t>时刻</a:t>
            </a:r>
            <a:r>
              <a:rPr lang="en-US" altLang="zh-CN" sz="2400" dirty="0">
                <a:latin typeface="+mn-ea"/>
              </a:rPr>
              <a:t>t</a:t>
            </a:r>
            <a:r>
              <a:rPr lang="en-US" altLang="zh-CN" sz="2400" baseline="-25000" dirty="0">
                <a:latin typeface="+mn-ea"/>
              </a:rPr>
              <a:t>2</a:t>
            </a:r>
            <a:r>
              <a:rPr lang="zh-CN" altLang="en-US" sz="2400" dirty="0">
                <a:latin typeface="+mn-ea"/>
              </a:rPr>
              <a:t>后，系统出现僵持局面，即出现了死锁现象。         </a:t>
            </a:r>
          </a:p>
        </p:txBody>
      </p:sp>
    </p:spTree>
    <p:extLst>
      <p:ext uri="{BB962C8B-B14F-4D97-AF65-F5344CB8AC3E}">
        <p14:creationId xmlns:p14="http://schemas.microsoft.com/office/powerpoint/2010/main" val="6611870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29731" y="994265"/>
            <a:ext cx="10363200" cy="5078313"/>
          </a:xfrm>
          <a:prstGeom prst="rect">
            <a:avLst/>
          </a:prstGeom>
        </p:spPr>
        <p:txBody>
          <a:bodyPr wrap="square">
            <a:spAutoFit/>
          </a:bodyPr>
          <a:lstStyle/>
          <a:p>
            <a:pPr>
              <a:lnSpc>
                <a:spcPct val="150000"/>
              </a:lnSpc>
              <a:buFont typeface="Wingdings" panose="05000000000000000000" pitchFamily="2" charset="2"/>
              <a:buNone/>
            </a:pPr>
            <a:r>
              <a:rPr lang="zh-CN" altLang="en-US" sz="2400" dirty="0">
                <a:latin typeface="楷体_GB2312" panose="02010609030101010101" pitchFamily="49" charset="-122"/>
                <a:ea typeface="楷体_GB2312" panose="02010609030101010101" pitchFamily="49" charset="-122"/>
              </a:rPr>
              <a:t>有两个进程</a:t>
            </a:r>
            <a:r>
              <a:rPr lang="en-US" altLang="zh-CN" sz="2400" dirty="0">
                <a:latin typeface="楷体_GB2312" panose="02010609030101010101" pitchFamily="49" charset="-122"/>
                <a:ea typeface="楷体_GB2312" panose="02010609030101010101" pitchFamily="49" charset="-122"/>
              </a:rPr>
              <a:t>A</a:t>
            </a:r>
            <a:r>
              <a:rPr lang="zh-CN" altLang="en-US" sz="2400" dirty="0">
                <a:latin typeface="楷体_GB2312" panose="02010609030101010101" pitchFamily="49" charset="-122"/>
                <a:ea typeface="楷体_GB2312" panose="02010609030101010101" pitchFamily="49" charset="-122"/>
              </a:rPr>
              <a:t>和</a:t>
            </a:r>
            <a:r>
              <a:rPr lang="en-US" altLang="zh-CN" sz="2400" dirty="0">
                <a:latin typeface="楷体_GB2312" panose="02010609030101010101" pitchFamily="49" charset="-122"/>
                <a:ea typeface="楷体_GB2312" panose="02010609030101010101" pitchFamily="49" charset="-122"/>
              </a:rPr>
              <a:t>B</a:t>
            </a:r>
            <a:r>
              <a:rPr lang="zh-CN" altLang="en-US" sz="2400" dirty="0">
                <a:latin typeface="楷体_GB2312" panose="02010609030101010101" pitchFamily="49" charset="-122"/>
                <a:ea typeface="楷体_GB2312" panose="02010609030101010101" pitchFamily="49" charset="-122"/>
              </a:rPr>
              <a:t>，竞争两个资源</a:t>
            </a:r>
            <a:r>
              <a:rPr lang="en-US" altLang="zh-CN" sz="2400" dirty="0">
                <a:latin typeface="楷体_GB2312" panose="02010609030101010101" pitchFamily="49" charset="-122"/>
                <a:ea typeface="楷体_GB2312" panose="02010609030101010101" pitchFamily="49" charset="-122"/>
              </a:rPr>
              <a:t>R</a:t>
            </a:r>
            <a:r>
              <a:rPr lang="zh-CN" altLang="en-US" sz="2400" dirty="0">
                <a:latin typeface="楷体_GB2312" panose="02010609030101010101" pitchFamily="49" charset="-122"/>
                <a:ea typeface="楷体_GB2312" panose="02010609030101010101" pitchFamily="49" charset="-122"/>
              </a:rPr>
              <a:t>和</a:t>
            </a:r>
            <a:r>
              <a:rPr lang="en-US" altLang="zh-CN" sz="2400" dirty="0">
                <a:latin typeface="楷体_GB2312" panose="02010609030101010101" pitchFamily="49" charset="-122"/>
                <a:ea typeface="楷体_GB2312" panose="02010609030101010101" pitchFamily="49" charset="-122"/>
              </a:rPr>
              <a:t>S</a:t>
            </a:r>
            <a:r>
              <a:rPr lang="zh-CN" altLang="en-US" sz="2400" dirty="0">
                <a:latin typeface="楷体_GB2312" panose="02010609030101010101" pitchFamily="49" charset="-122"/>
                <a:ea typeface="楷体_GB2312" panose="02010609030101010101" pitchFamily="49" charset="-122"/>
              </a:rPr>
              <a:t>，这两个资源都是不可剥夺资源</a:t>
            </a:r>
            <a:r>
              <a:rPr lang="zh-CN" altLang="en-US" sz="2400" dirty="0" smtClean="0">
                <a:latin typeface="楷体_GB2312" panose="02010609030101010101" pitchFamily="49" charset="-122"/>
                <a:ea typeface="楷体_GB2312" panose="02010609030101010101" pitchFamily="49" charset="-122"/>
              </a:rPr>
              <a:t>。</a:t>
            </a:r>
            <a:endParaRPr lang="zh-CN" altLang="en-US" sz="2400" dirty="0">
              <a:latin typeface="楷体_GB2312" panose="02010609030101010101" pitchFamily="49" charset="-122"/>
              <a:ea typeface="楷体_GB2312" panose="02010609030101010101" pitchFamily="49" charset="-122"/>
            </a:endParaRPr>
          </a:p>
          <a:p>
            <a:pPr>
              <a:lnSpc>
                <a:spcPct val="150000"/>
              </a:lnSpc>
              <a:buFont typeface="Wingdings" panose="05000000000000000000" pitchFamily="2" charset="2"/>
              <a:buNone/>
            </a:pPr>
            <a:r>
              <a:rPr lang="zh-CN" altLang="en-US" sz="2400" dirty="0">
                <a:latin typeface="楷体_GB2312" panose="02010609030101010101" pitchFamily="49" charset="-122"/>
                <a:ea typeface="楷体_GB2312" panose="02010609030101010101" pitchFamily="49" charset="-122"/>
              </a:rPr>
              <a:t>          </a:t>
            </a:r>
            <a:r>
              <a:rPr lang="zh-CN" altLang="en-US" sz="2400" u="sng" dirty="0">
                <a:latin typeface="楷体_GB2312" panose="02010609030101010101" pitchFamily="49" charset="-122"/>
                <a:ea typeface="楷体_GB2312" panose="02010609030101010101" pitchFamily="49" charset="-122"/>
              </a:rPr>
              <a:t>进程</a:t>
            </a:r>
            <a:r>
              <a:rPr lang="en-US" altLang="zh-CN" sz="2400" u="sng" dirty="0">
                <a:latin typeface="楷体_GB2312" panose="02010609030101010101" pitchFamily="49" charset="-122"/>
                <a:ea typeface="楷体_GB2312" panose="02010609030101010101" pitchFamily="49" charset="-122"/>
              </a:rPr>
              <a:t>A</a:t>
            </a:r>
            <a:r>
              <a:rPr lang="en-US" altLang="zh-CN" sz="2400" dirty="0">
                <a:latin typeface="楷体_GB2312" panose="02010609030101010101" pitchFamily="49" charset="-122"/>
                <a:ea typeface="楷体_GB2312" panose="02010609030101010101" pitchFamily="49" charset="-122"/>
              </a:rPr>
              <a:t>                    </a:t>
            </a:r>
            <a:r>
              <a:rPr lang="zh-CN" altLang="en-US" sz="2400" u="sng" dirty="0">
                <a:latin typeface="楷体_GB2312" panose="02010609030101010101" pitchFamily="49" charset="-122"/>
                <a:ea typeface="楷体_GB2312" panose="02010609030101010101" pitchFamily="49" charset="-122"/>
              </a:rPr>
              <a:t>进程</a:t>
            </a:r>
            <a:r>
              <a:rPr lang="en-US" altLang="zh-CN" sz="2400" u="sng" dirty="0">
                <a:latin typeface="楷体_GB2312" panose="02010609030101010101" pitchFamily="49" charset="-122"/>
                <a:ea typeface="楷体_GB2312" panose="02010609030101010101" pitchFamily="49" charset="-122"/>
              </a:rPr>
              <a:t>B</a:t>
            </a:r>
          </a:p>
          <a:p>
            <a:pPr>
              <a:lnSpc>
                <a:spcPct val="150000"/>
              </a:lnSpc>
              <a:buFont typeface="Wingdings" panose="05000000000000000000" pitchFamily="2" charset="2"/>
              <a:buNone/>
            </a:pPr>
            <a:r>
              <a:rPr lang="en-US" altLang="zh-CN" sz="2400" dirty="0">
                <a:latin typeface="楷体_GB2312" panose="02010609030101010101" pitchFamily="49" charset="-122"/>
                <a:ea typeface="楷体_GB2312" panose="02010609030101010101" pitchFamily="49" charset="-122"/>
              </a:rPr>
              <a:t>           </a:t>
            </a:r>
            <a:r>
              <a:rPr lang="en-US" altLang="zh-CN" sz="2400" dirty="0">
                <a:ea typeface="楷体_GB2312" panose="02010609030101010101" pitchFamily="49" charset="-122"/>
              </a:rPr>
              <a:t>……</a:t>
            </a:r>
            <a:r>
              <a:rPr lang="en-US" altLang="zh-CN" sz="2400" dirty="0">
                <a:latin typeface="楷体_GB2312" panose="02010609030101010101" pitchFamily="49" charset="-122"/>
                <a:ea typeface="楷体_GB2312" panose="02010609030101010101" pitchFamily="49" charset="-122"/>
              </a:rPr>
              <a:t>                     </a:t>
            </a:r>
            <a:r>
              <a:rPr lang="en-US" altLang="zh-CN" sz="2400" dirty="0">
                <a:ea typeface="楷体_GB2312" panose="02010609030101010101" pitchFamily="49" charset="-122"/>
              </a:rPr>
              <a:t>……</a:t>
            </a:r>
            <a:endParaRPr lang="en-US" altLang="zh-CN" sz="2400" dirty="0">
              <a:latin typeface="楷体_GB2312" panose="02010609030101010101" pitchFamily="49" charset="-122"/>
              <a:ea typeface="楷体_GB2312" panose="02010609030101010101" pitchFamily="49" charset="-122"/>
            </a:endParaRPr>
          </a:p>
          <a:p>
            <a:pPr>
              <a:lnSpc>
                <a:spcPct val="150000"/>
              </a:lnSpc>
              <a:buFont typeface="Wingdings" panose="05000000000000000000" pitchFamily="2" charset="2"/>
              <a:buNone/>
            </a:pPr>
            <a:r>
              <a:rPr lang="en-US" altLang="zh-CN" sz="2400" dirty="0">
                <a:latin typeface="楷体_GB2312" panose="02010609030101010101" pitchFamily="49" charset="-122"/>
                <a:ea typeface="楷体_GB2312" panose="02010609030101010101" pitchFamily="49" charset="-122"/>
              </a:rPr>
              <a:t>         </a:t>
            </a:r>
            <a:r>
              <a:rPr lang="zh-CN" altLang="en-US" sz="2400" dirty="0">
                <a:latin typeface="楷体_GB2312" panose="02010609030101010101" pitchFamily="49" charset="-122"/>
                <a:ea typeface="楷体_GB2312" panose="02010609030101010101" pitchFamily="49" charset="-122"/>
              </a:rPr>
              <a:t>申请并占用</a:t>
            </a:r>
            <a:r>
              <a:rPr lang="en-US" altLang="zh-CN" sz="2400" dirty="0">
                <a:latin typeface="楷体_GB2312" panose="02010609030101010101" pitchFamily="49" charset="-122"/>
                <a:ea typeface="楷体_GB2312" panose="02010609030101010101" pitchFamily="49" charset="-122"/>
              </a:rPr>
              <a:t>R              </a:t>
            </a:r>
            <a:r>
              <a:rPr lang="zh-CN" altLang="en-US" sz="2400" dirty="0">
                <a:latin typeface="楷体_GB2312" panose="02010609030101010101" pitchFamily="49" charset="-122"/>
                <a:ea typeface="楷体_GB2312" panose="02010609030101010101" pitchFamily="49" charset="-122"/>
              </a:rPr>
              <a:t>申请并占用</a:t>
            </a:r>
            <a:r>
              <a:rPr lang="en-US" altLang="zh-CN" sz="2400" dirty="0">
                <a:latin typeface="楷体_GB2312" panose="02010609030101010101" pitchFamily="49" charset="-122"/>
                <a:ea typeface="楷体_GB2312" panose="02010609030101010101" pitchFamily="49" charset="-122"/>
              </a:rPr>
              <a:t>S</a:t>
            </a:r>
          </a:p>
          <a:p>
            <a:pPr>
              <a:lnSpc>
                <a:spcPct val="150000"/>
              </a:lnSpc>
              <a:buFont typeface="Wingdings" panose="05000000000000000000" pitchFamily="2" charset="2"/>
              <a:buNone/>
            </a:pPr>
            <a:r>
              <a:rPr lang="en-US" altLang="zh-CN" sz="2400" dirty="0">
                <a:latin typeface="楷体_GB2312" panose="02010609030101010101" pitchFamily="49" charset="-122"/>
                <a:ea typeface="楷体_GB2312" panose="02010609030101010101" pitchFamily="49" charset="-122"/>
              </a:rPr>
              <a:t>         </a:t>
            </a:r>
            <a:r>
              <a:rPr lang="zh-CN" altLang="en-US" sz="2400" dirty="0">
                <a:latin typeface="楷体_GB2312" panose="02010609030101010101" pitchFamily="49" charset="-122"/>
                <a:ea typeface="楷体_GB2312" panose="02010609030101010101" pitchFamily="49" charset="-122"/>
              </a:rPr>
              <a:t>申请并占用</a:t>
            </a:r>
            <a:r>
              <a:rPr lang="en-US" altLang="zh-CN" sz="2400" dirty="0">
                <a:latin typeface="楷体_GB2312" panose="02010609030101010101" pitchFamily="49" charset="-122"/>
                <a:ea typeface="楷体_GB2312" panose="02010609030101010101" pitchFamily="49" charset="-122"/>
              </a:rPr>
              <a:t>S              </a:t>
            </a:r>
            <a:r>
              <a:rPr lang="zh-CN" altLang="en-US" sz="2400" dirty="0">
                <a:latin typeface="楷体_GB2312" panose="02010609030101010101" pitchFamily="49" charset="-122"/>
                <a:ea typeface="楷体_GB2312" panose="02010609030101010101" pitchFamily="49" charset="-122"/>
              </a:rPr>
              <a:t>申请并占用</a:t>
            </a:r>
            <a:r>
              <a:rPr lang="en-US" altLang="zh-CN" sz="2400" dirty="0">
                <a:latin typeface="楷体_GB2312" panose="02010609030101010101" pitchFamily="49" charset="-122"/>
                <a:ea typeface="楷体_GB2312" panose="02010609030101010101" pitchFamily="49" charset="-122"/>
              </a:rPr>
              <a:t>R</a:t>
            </a:r>
          </a:p>
          <a:p>
            <a:pPr>
              <a:lnSpc>
                <a:spcPct val="150000"/>
              </a:lnSpc>
              <a:buFont typeface="Wingdings" panose="05000000000000000000" pitchFamily="2" charset="2"/>
              <a:buNone/>
            </a:pPr>
            <a:r>
              <a:rPr lang="en-US" altLang="zh-CN" sz="2400" dirty="0">
                <a:latin typeface="楷体_GB2312" panose="02010609030101010101" pitchFamily="49" charset="-122"/>
                <a:ea typeface="楷体_GB2312" panose="02010609030101010101" pitchFamily="49" charset="-122"/>
              </a:rPr>
              <a:t>           </a:t>
            </a:r>
            <a:r>
              <a:rPr lang="en-US" altLang="zh-CN" sz="2400" dirty="0">
                <a:ea typeface="楷体_GB2312" panose="02010609030101010101" pitchFamily="49" charset="-122"/>
              </a:rPr>
              <a:t>……</a:t>
            </a:r>
            <a:r>
              <a:rPr lang="en-US" altLang="zh-CN" sz="2400" dirty="0">
                <a:latin typeface="楷体_GB2312" panose="02010609030101010101" pitchFamily="49" charset="-122"/>
                <a:ea typeface="楷体_GB2312" panose="02010609030101010101" pitchFamily="49" charset="-122"/>
              </a:rPr>
              <a:t>                     </a:t>
            </a:r>
            <a:r>
              <a:rPr lang="en-US" altLang="zh-CN" sz="2400" dirty="0">
                <a:ea typeface="楷体_GB2312" panose="02010609030101010101" pitchFamily="49" charset="-122"/>
              </a:rPr>
              <a:t>……</a:t>
            </a:r>
            <a:endParaRPr lang="en-US" altLang="zh-CN" sz="2400" dirty="0">
              <a:latin typeface="楷体_GB2312" panose="02010609030101010101" pitchFamily="49" charset="-122"/>
              <a:ea typeface="楷体_GB2312" panose="02010609030101010101" pitchFamily="49" charset="-122"/>
            </a:endParaRPr>
          </a:p>
          <a:p>
            <a:pPr>
              <a:lnSpc>
                <a:spcPct val="150000"/>
              </a:lnSpc>
              <a:buFont typeface="Wingdings" panose="05000000000000000000" pitchFamily="2" charset="2"/>
              <a:buNone/>
            </a:pPr>
            <a:r>
              <a:rPr lang="en-US" altLang="zh-CN" sz="2400" dirty="0">
                <a:latin typeface="楷体_GB2312" panose="02010609030101010101" pitchFamily="49" charset="-122"/>
                <a:ea typeface="楷体_GB2312" panose="02010609030101010101" pitchFamily="49" charset="-122"/>
              </a:rPr>
              <a:t>         </a:t>
            </a:r>
            <a:r>
              <a:rPr lang="zh-CN" altLang="en-US" sz="2400" dirty="0">
                <a:latin typeface="楷体_GB2312" panose="02010609030101010101" pitchFamily="49" charset="-122"/>
                <a:ea typeface="楷体_GB2312" panose="02010609030101010101" pitchFamily="49" charset="-122"/>
              </a:rPr>
              <a:t>释放</a:t>
            </a:r>
            <a:r>
              <a:rPr lang="en-US" altLang="zh-CN" sz="2400" dirty="0">
                <a:latin typeface="楷体_GB2312" panose="02010609030101010101" pitchFamily="49" charset="-122"/>
                <a:ea typeface="楷体_GB2312" panose="02010609030101010101" pitchFamily="49" charset="-122"/>
              </a:rPr>
              <a:t>R                     </a:t>
            </a:r>
            <a:r>
              <a:rPr lang="zh-CN" altLang="en-US" sz="2400" dirty="0">
                <a:latin typeface="楷体_GB2312" panose="02010609030101010101" pitchFamily="49" charset="-122"/>
                <a:ea typeface="楷体_GB2312" panose="02010609030101010101" pitchFamily="49" charset="-122"/>
              </a:rPr>
              <a:t>释放</a:t>
            </a:r>
            <a:r>
              <a:rPr lang="en-US" altLang="zh-CN" sz="2400" dirty="0">
                <a:latin typeface="楷体_GB2312" panose="02010609030101010101" pitchFamily="49" charset="-122"/>
                <a:ea typeface="楷体_GB2312" panose="02010609030101010101" pitchFamily="49" charset="-122"/>
              </a:rPr>
              <a:t>S</a:t>
            </a:r>
          </a:p>
          <a:p>
            <a:pPr>
              <a:lnSpc>
                <a:spcPct val="150000"/>
              </a:lnSpc>
              <a:buFont typeface="Wingdings" panose="05000000000000000000" pitchFamily="2" charset="2"/>
              <a:buNone/>
            </a:pPr>
            <a:r>
              <a:rPr lang="en-US" altLang="zh-CN" sz="2400" dirty="0">
                <a:latin typeface="楷体_GB2312" panose="02010609030101010101" pitchFamily="49" charset="-122"/>
                <a:ea typeface="楷体_GB2312" panose="02010609030101010101" pitchFamily="49" charset="-122"/>
              </a:rPr>
              <a:t>         </a:t>
            </a:r>
            <a:r>
              <a:rPr lang="zh-CN" altLang="en-US" sz="2400" dirty="0">
                <a:latin typeface="楷体_GB2312" panose="02010609030101010101" pitchFamily="49" charset="-122"/>
                <a:ea typeface="楷体_GB2312" panose="02010609030101010101" pitchFamily="49" charset="-122"/>
              </a:rPr>
              <a:t>释放</a:t>
            </a:r>
            <a:r>
              <a:rPr lang="en-US" altLang="zh-CN" sz="2400" dirty="0">
                <a:latin typeface="楷体_GB2312" panose="02010609030101010101" pitchFamily="49" charset="-122"/>
                <a:ea typeface="楷体_GB2312" panose="02010609030101010101" pitchFamily="49" charset="-122"/>
              </a:rPr>
              <a:t>S                     </a:t>
            </a:r>
            <a:r>
              <a:rPr lang="zh-CN" altLang="en-US" sz="2400" dirty="0">
                <a:latin typeface="楷体_GB2312" panose="02010609030101010101" pitchFamily="49" charset="-122"/>
                <a:ea typeface="楷体_GB2312" panose="02010609030101010101" pitchFamily="49" charset="-122"/>
              </a:rPr>
              <a:t>释放</a:t>
            </a:r>
            <a:r>
              <a:rPr lang="en-US" altLang="zh-CN" sz="2400" dirty="0">
                <a:latin typeface="楷体_GB2312" panose="02010609030101010101" pitchFamily="49" charset="-122"/>
                <a:ea typeface="楷体_GB2312" panose="02010609030101010101" pitchFamily="49" charset="-122"/>
              </a:rPr>
              <a:t>R</a:t>
            </a:r>
          </a:p>
          <a:p>
            <a:pPr>
              <a:lnSpc>
                <a:spcPct val="150000"/>
              </a:lnSpc>
              <a:buFont typeface="Wingdings" panose="05000000000000000000" pitchFamily="2" charset="2"/>
              <a:buNone/>
            </a:pPr>
            <a:r>
              <a:rPr lang="en-US" altLang="zh-CN" sz="2400" dirty="0">
                <a:latin typeface="楷体_GB2312" panose="02010609030101010101" pitchFamily="49" charset="-122"/>
                <a:ea typeface="楷体_GB2312" panose="02010609030101010101" pitchFamily="49" charset="-122"/>
              </a:rPr>
              <a:t>           </a:t>
            </a:r>
            <a:r>
              <a:rPr lang="en-US" altLang="zh-CN" sz="2400" dirty="0">
                <a:ea typeface="楷体_GB2312" panose="02010609030101010101" pitchFamily="49" charset="-122"/>
              </a:rPr>
              <a:t>……</a:t>
            </a:r>
            <a:r>
              <a:rPr lang="en-US" altLang="zh-CN" sz="2400" dirty="0">
                <a:latin typeface="楷体_GB2312" panose="02010609030101010101" pitchFamily="49" charset="-122"/>
                <a:ea typeface="楷体_GB2312" panose="02010609030101010101" pitchFamily="49" charset="-122"/>
              </a:rPr>
              <a:t>                     </a:t>
            </a:r>
            <a:r>
              <a:rPr lang="en-US" altLang="zh-CN" sz="2400" dirty="0">
                <a:ea typeface="楷体_GB2312" panose="02010609030101010101" pitchFamily="49" charset="-122"/>
              </a:rPr>
              <a:t>……</a:t>
            </a:r>
            <a:endParaRPr lang="en-US" altLang="zh-CN" sz="2400" dirty="0">
              <a:latin typeface="楷体_GB2312" panose="02010609030101010101" pitchFamily="49" charset="-122"/>
              <a:ea typeface="楷体_GB2312" panose="02010609030101010101" pitchFamily="49" charset="-122"/>
            </a:endParaRPr>
          </a:p>
        </p:txBody>
      </p:sp>
    </p:spTree>
    <p:extLst>
      <p:ext uri="{BB962C8B-B14F-4D97-AF65-F5344CB8AC3E}">
        <p14:creationId xmlns:p14="http://schemas.microsoft.com/office/powerpoint/2010/main" val="15481454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normAutofit/>
          </a:bodyPr>
          <a:lstStyle/>
          <a:p>
            <a:endParaRPr lang="zh-CN" altLang="en-US" sz="3600" dirty="0"/>
          </a:p>
        </p:txBody>
      </p:sp>
    </p:spTree>
    <p:extLst>
      <p:ext uri="{BB962C8B-B14F-4D97-AF65-F5344CB8AC3E}">
        <p14:creationId xmlns:p14="http://schemas.microsoft.com/office/powerpoint/2010/main" val="16469457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97924" y="1071089"/>
            <a:ext cx="10593859" cy="4745915"/>
          </a:xfrm>
          <a:prstGeom prst="rect">
            <a:avLst/>
          </a:prstGeom>
        </p:spPr>
        <p:txBody>
          <a:bodyPr wrap="square">
            <a:spAutoFit/>
          </a:bodyPr>
          <a:lstStyle/>
          <a:p>
            <a:pPr>
              <a:lnSpc>
                <a:spcPct val="150000"/>
              </a:lnSpc>
            </a:pPr>
            <a:r>
              <a:rPr lang="zh-CN" altLang="en-US" sz="2400" dirty="0" smtClean="0">
                <a:latin typeface="+mn-ea"/>
              </a:rPr>
              <a:t>（</a:t>
            </a:r>
            <a:r>
              <a:rPr lang="en-US" altLang="zh-CN" sz="2400" dirty="0" smtClean="0">
                <a:latin typeface="+mn-ea"/>
              </a:rPr>
              <a:t>1</a:t>
            </a:r>
            <a:r>
              <a:rPr lang="zh-CN" altLang="en-US" sz="2400" dirty="0" smtClean="0">
                <a:latin typeface="+mn-ea"/>
              </a:rPr>
              <a:t>）什么</a:t>
            </a:r>
            <a:r>
              <a:rPr lang="zh-CN" altLang="en-US" sz="2400" dirty="0">
                <a:latin typeface="+mn-ea"/>
              </a:rPr>
              <a:t>是死锁</a:t>
            </a:r>
            <a:r>
              <a:rPr lang="zh-CN" altLang="en-US" sz="2400" dirty="0" smtClean="0">
                <a:latin typeface="+mn-ea"/>
              </a:rPr>
              <a:t>？</a:t>
            </a:r>
            <a:r>
              <a:rPr lang="zh-CN" altLang="en-US" sz="2400" dirty="0" smtClean="0">
                <a:ea typeface="楷体_GB2312" panose="02010609030101010101" pitchFamily="49" charset="-122"/>
              </a:rPr>
              <a:t> </a:t>
            </a:r>
            <a:endParaRPr lang="en-US" altLang="zh-CN" sz="2400" dirty="0" smtClean="0">
              <a:ea typeface="楷体_GB2312" panose="02010609030101010101" pitchFamily="49" charset="-122"/>
            </a:endParaRPr>
          </a:p>
          <a:p>
            <a:pPr indent="612000">
              <a:lnSpc>
                <a:spcPct val="150000"/>
              </a:lnSpc>
              <a:spcBef>
                <a:spcPct val="20000"/>
              </a:spcBef>
              <a:defRPr/>
            </a:pPr>
            <a:r>
              <a:rPr lang="zh-CN" altLang="en-US" sz="2400" dirty="0">
                <a:ea typeface="楷体_GB2312" panose="02010609030101010101" pitchFamily="49" charset="-122"/>
              </a:rPr>
              <a:t>在两个或多个并发进程中，如果每个进程持有某种</a:t>
            </a:r>
            <a:r>
              <a:rPr lang="zh-CN" altLang="en-US" sz="2400" dirty="0" smtClean="0">
                <a:ea typeface="楷体_GB2312" panose="02010609030101010101" pitchFamily="49" charset="-122"/>
              </a:rPr>
              <a:t>资源而又都等待着别的进程释放它或它们现在保持着的资源，否则</a:t>
            </a:r>
            <a:r>
              <a:rPr lang="zh-CN" altLang="en-US" sz="2400" dirty="0">
                <a:ea typeface="楷体_GB2312" panose="02010609030101010101" pitchFamily="49" charset="-122"/>
              </a:rPr>
              <a:t>就不能向前推进。此时，称这一组进程产生了死锁。</a:t>
            </a:r>
            <a:endParaRPr lang="en-US" altLang="zh-CN" sz="2400" dirty="0">
              <a:ea typeface="楷体_GB2312" panose="02010609030101010101" pitchFamily="49" charset="-122"/>
            </a:endParaRPr>
          </a:p>
          <a:p>
            <a:pPr indent="612000">
              <a:lnSpc>
                <a:spcPct val="150000"/>
              </a:lnSpc>
            </a:pPr>
            <a:r>
              <a:rPr lang="zh-CN" altLang="en-US" sz="2400" dirty="0" smtClean="0">
                <a:ea typeface="楷体_GB2312" panose="02010609030101010101" pitchFamily="49" charset="-122"/>
              </a:rPr>
              <a:t>计算机系统</a:t>
            </a:r>
            <a:r>
              <a:rPr lang="zh-CN" altLang="en-US" sz="2400" dirty="0">
                <a:ea typeface="楷体_GB2312" panose="02010609030101010101" pitchFamily="49" charset="-122"/>
              </a:rPr>
              <a:t>产生死锁的根本原因就是</a:t>
            </a:r>
            <a:r>
              <a:rPr lang="zh-CN" altLang="en-US" sz="2400" dirty="0">
                <a:solidFill>
                  <a:srgbClr val="FF0000"/>
                </a:solidFill>
                <a:ea typeface="楷体_GB2312" panose="02010609030101010101" pitchFamily="49" charset="-122"/>
              </a:rPr>
              <a:t>资源有限</a:t>
            </a:r>
            <a:r>
              <a:rPr lang="zh-CN" altLang="en-US" sz="2400" dirty="0">
                <a:ea typeface="楷体_GB2312" panose="02010609030101010101" pitchFamily="49" charset="-122"/>
              </a:rPr>
              <a:t>且</a:t>
            </a:r>
            <a:r>
              <a:rPr lang="zh-CN" altLang="en-US" sz="2400" dirty="0">
                <a:solidFill>
                  <a:srgbClr val="FF0000"/>
                </a:solidFill>
                <a:ea typeface="楷体_GB2312" panose="02010609030101010101" pitchFamily="49" charset="-122"/>
              </a:rPr>
              <a:t>操作</a:t>
            </a:r>
            <a:r>
              <a:rPr lang="zh-CN" altLang="en-US" sz="2400" dirty="0" smtClean="0">
                <a:solidFill>
                  <a:srgbClr val="FF0000"/>
                </a:solidFill>
                <a:ea typeface="楷体_GB2312" panose="02010609030101010101" pitchFamily="49" charset="-122"/>
              </a:rPr>
              <a:t>不当</a:t>
            </a:r>
            <a:r>
              <a:rPr lang="zh-CN" altLang="en-US" sz="2400" dirty="0">
                <a:solidFill>
                  <a:srgbClr val="FF0000"/>
                </a:solidFill>
                <a:ea typeface="楷体_GB2312" panose="02010609030101010101" pitchFamily="49" charset="-122"/>
              </a:rPr>
              <a:t>。</a:t>
            </a:r>
          </a:p>
          <a:p>
            <a:pPr>
              <a:lnSpc>
                <a:spcPct val="150000"/>
              </a:lnSpc>
            </a:pPr>
            <a:r>
              <a:rPr lang="zh-CN" altLang="en-US" sz="2400" dirty="0">
                <a:ea typeface="楷体_GB2312" panose="02010609030101010101" pitchFamily="49" charset="-122"/>
              </a:rPr>
              <a:t>死锁的</a:t>
            </a:r>
            <a:r>
              <a:rPr lang="zh-CN" altLang="en-US" sz="2400" dirty="0" smtClean="0">
                <a:ea typeface="楷体_GB2312" panose="02010609030101010101" pitchFamily="49" charset="-122"/>
              </a:rPr>
              <a:t>危害：</a:t>
            </a:r>
            <a:endParaRPr lang="zh-CN" altLang="en-US" sz="2400" dirty="0">
              <a:ea typeface="楷体_GB2312" panose="02010609030101010101" pitchFamily="49" charset="-122"/>
            </a:endParaRPr>
          </a:p>
          <a:p>
            <a:pPr marL="457200" indent="-457200">
              <a:lnSpc>
                <a:spcPct val="150000"/>
              </a:lnSpc>
              <a:buFont typeface="+mj-ea"/>
              <a:buAutoNum type="circleNumDbPlain"/>
            </a:pPr>
            <a:r>
              <a:rPr lang="zh-CN" altLang="en-US" sz="2400" dirty="0">
                <a:ea typeface="楷体_GB2312" panose="02010609030101010101" pitchFamily="49" charset="-122"/>
              </a:rPr>
              <a:t>   </a:t>
            </a:r>
            <a:r>
              <a:rPr lang="zh-CN" altLang="en-US" sz="2400" dirty="0">
                <a:latin typeface="仿宋_GB2312" panose="02010609030101010101" pitchFamily="49" charset="-122"/>
                <a:ea typeface="仿宋_GB2312" panose="02010609030101010101" pitchFamily="49" charset="-122"/>
              </a:rPr>
              <a:t>系统瘫痪   </a:t>
            </a:r>
            <a:endParaRPr lang="en-US" altLang="zh-CN" sz="2400" dirty="0" smtClean="0">
              <a:latin typeface="仿宋_GB2312" panose="02010609030101010101" pitchFamily="49" charset="-122"/>
              <a:ea typeface="仿宋_GB2312" panose="02010609030101010101" pitchFamily="49" charset="-122"/>
            </a:endParaRPr>
          </a:p>
          <a:p>
            <a:pPr marL="457200" indent="-457200">
              <a:lnSpc>
                <a:spcPct val="150000"/>
              </a:lnSpc>
              <a:buFont typeface="+mj-ea"/>
              <a:buAutoNum type="circleNumDbPlain"/>
            </a:pPr>
            <a:r>
              <a:rPr lang="zh-CN" altLang="en-US" sz="2400" dirty="0" smtClean="0">
                <a:latin typeface="仿宋_GB2312" panose="02010609030101010101" pitchFamily="49" charset="-122"/>
                <a:ea typeface="仿宋_GB2312" panose="02010609030101010101" pitchFamily="49" charset="-122"/>
              </a:rPr>
              <a:t>资源</a:t>
            </a:r>
            <a:r>
              <a:rPr lang="zh-CN" altLang="en-US" sz="2400" dirty="0">
                <a:latin typeface="仿宋_GB2312" panose="02010609030101010101" pitchFamily="49" charset="-122"/>
                <a:ea typeface="仿宋_GB2312" panose="02010609030101010101" pitchFamily="49" charset="-122"/>
              </a:rPr>
              <a:t>浪费</a:t>
            </a:r>
            <a:r>
              <a:rPr lang="zh-CN" altLang="en-US" sz="2400" dirty="0">
                <a:ea typeface="楷体_GB2312" panose="02010609030101010101" pitchFamily="49" charset="-122"/>
              </a:rPr>
              <a:t>  </a:t>
            </a:r>
            <a:r>
              <a:rPr lang="en-US" altLang="zh-CN" sz="2400" dirty="0" smtClean="0">
                <a:ea typeface="楷体_GB2312" panose="02010609030101010101" pitchFamily="49" charset="-122"/>
              </a:rPr>
              <a:t>……</a:t>
            </a:r>
            <a:endParaRPr lang="en-US" altLang="zh-CN" sz="2400" dirty="0">
              <a:ea typeface="楷体_GB2312" panose="02010609030101010101" pitchFamily="49" charset="-122"/>
            </a:endParaRPr>
          </a:p>
        </p:txBody>
      </p:sp>
    </p:spTree>
    <p:extLst>
      <p:ext uri="{BB962C8B-B14F-4D97-AF65-F5344CB8AC3E}">
        <p14:creationId xmlns:p14="http://schemas.microsoft.com/office/powerpoint/2010/main" val="294957061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81449" y="1017872"/>
            <a:ext cx="10371438" cy="1906676"/>
          </a:xfrm>
          <a:prstGeom prst="rect">
            <a:avLst/>
          </a:prstGeom>
        </p:spPr>
        <p:txBody>
          <a:bodyPr wrap="square">
            <a:spAutoFit/>
          </a:bodyPr>
          <a:lstStyle/>
          <a:p>
            <a:pPr>
              <a:lnSpc>
                <a:spcPct val="150000"/>
              </a:lnSpc>
              <a:spcBef>
                <a:spcPct val="30000"/>
              </a:spcBef>
              <a:defRPr/>
            </a:pPr>
            <a:r>
              <a:rPr lang="en-US" altLang="zh-CN" sz="2400" dirty="0" smtClean="0">
                <a:solidFill>
                  <a:srgbClr val="A50021"/>
                </a:solidFill>
                <a:effectLst>
                  <a:outerShdw blurRad="38100" dist="38100" dir="2700000" algn="tl">
                    <a:srgbClr val="C0C0C0"/>
                  </a:outerShdw>
                </a:effectLst>
                <a:latin typeface="Times New Roman" pitchFamily="18" charset="0"/>
              </a:rPr>
              <a:t>4</a:t>
            </a:r>
            <a:r>
              <a:rPr lang="zh-CN" altLang="en-US" sz="2400" dirty="0" smtClean="0">
                <a:solidFill>
                  <a:srgbClr val="A50021"/>
                </a:solidFill>
                <a:effectLst>
                  <a:outerShdw blurRad="38100" dist="38100" dir="2700000" algn="tl">
                    <a:srgbClr val="C0C0C0"/>
                  </a:outerShdw>
                </a:effectLst>
                <a:latin typeface="Times New Roman" pitchFamily="18" charset="0"/>
              </a:rPr>
              <a:t>、引起</a:t>
            </a:r>
            <a:r>
              <a:rPr lang="zh-CN" altLang="en-US" sz="2400" dirty="0">
                <a:solidFill>
                  <a:srgbClr val="A50021"/>
                </a:solidFill>
                <a:effectLst>
                  <a:outerShdw blurRad="38100" dist="38100" dir="2700000" algn="tl">
                    <a:srgbClr val="C0C0C0"/>
                  </a:outerShdw>
                </a:effectLst>
                <a:latin typeface="Times New Roman" pitchFamily="18" charset="0"/>
              </a:rPr>
              <a:t>死锁的原因</a:t>
            </a:r>
          </a:p>
          <a:p>
            <a:pPr>
              <a:lnSpc>
                <a:spcPct val="150000"/>
              </a:lnSpc>
              <a:spcBef>
                <a:spcPct val="30000"/>
              </a:spcBef>
              <a:defRPr/>
            </a:pPr>
            <a:r>
              <a:rPr lang="zh-CN" altLang="en-US" sz="2400" dirty="0">
                <a:solidFill>
                  <a:srgbClr val="000099"/>
                </a:solidFill>
                <a:latin typeface="Times New Roman" pitchFamily="18" charset="0"/>
              </a:rPr>
              <a:t>① 系统资源</a:t>
            </a:r>
            <a:r>
              <a:rPr lang="zh-CN" altLang="en-US" sz="2400" dirty="0" smtClean="0">
                <a:solidFill>
                  <a:srgbClr val="000099"/>
                </a:solidFill>
                <a:latin typeface="Times New Roman" pitchFamily="18" charset="0"/>
              </a:rPr>
              <a:t>不足。</a:t>
            </a:r>
            <a:endParaRPr lang="zh-CN" altLang="en-US" sz="2400" dirty="0">
              <a:solidFill>
                <a:srgbClr val="000099"/>
              </a:solidFill>
              <a:latin typeface="Times New Roman" pitchFamily="18" charset="0"/>
            </a:endParaRPr>
          </a:p>
          <a:p>
            <a:pPr>
              <a:lnSpc>
                <a:spcPct val="150000"/>
              </a:lnSpc>
              <a:spcBef>
                <a:spcPct val="30000"/>
              </a:spcBef>
              <a:defRPr/>
            </a:pPr>
            <a:r>
              <a:rPr lang="zh-CN" altLang="en-US" sz="2400" dirty="0">
                <a:solidFill>
                  <a:srgbClr val="000099"/>
                </a:solidFill>
                <a:latin typeface="宋体" pitchFamily="2" charset="-122"/>
              </a:rPr>
              <a:t>② </a:t>
            </a:r>
            <a:r>
              <a:rPr lang="zh-CN" altLang="en-US" sz="2400" dirty="0">
                <a:solidFill>
                  <a:srgbClr val="000099"/>
                </a:solidFill>
                <a:latin typeface="Times New Roman" pitchFamily="18" charset="0"/>
              </a:rPr>
              <a:t>进程推进顺序</a:t>
            </a:r>
            <a:r>
              <a:rPr lang="zh-CN" altLang="en-US" sz="2400" dirty="0" smtClean="0">
                <a:solidFill>
                  <a:srgbClr val="000099"/>
                </a:solidFill>
                <a:latin typeface="Times New Roman" pitchFamily="18" charset="0"/>
              </a:rPr>
              <a:t>非法。</a:t>
            </a:r>
            <a:endParaRPr lang="zh-CN" altLang="en-US" sz="2400" dirty="0">
              <a:solidFill>
                <a:srgbClr val="000099"/>
              </a:solidFill>
              <a:latin typeface="Times New Roman" pitchFamily="18" charset="0"/>
            </a:endParaRPr>
          </a:p>
        </p:txBody>
      </p:sp>
    </p:spTree>
    <p:extLst>
      <p:ext uri="{BB962C8B-B14F-4D97-AF65-F5344CB8AC3E}">
        <p14:creationId xmlns:p14="http://schemas.microsoft.com/office/powerpoint/2010/main" val="118325120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06160" y="894631"/>
            <a:ext cx="10486769" cy="5189113"/>
          </a:xfrm>
          <a:prstGeom prst="rect">
            <a:avLst/>
          </a:prstGeom>
        </p:spPr>
        <p:txBody>
          <a:bodyPr wrap="square">
            <a:spAutoFit/>
          </a:bodyPr>
          <a:lstStyle/>
          <a:p>
            <a:pPr>
              <a:spcBef>
                <a:spcPct val="20000"/>
              </a:spcBef>
            </a:pPr>
            <a:r>
              <a:rPr lang="en-US" altLang="zh-CN" sz="2400" dirty="0" smtClean="0">
                <a:solidFill>
                  <a:srgbClr val="A50021"/>
                </a:solidFill>
                <a:effectLst>
                  <a:outerShdw blurRad="38100" dist="38100" dir="2700000" algn="tl">
                    <a:srgbClr val="C0C0C0"/>
                  </a:outerShdw>
                </a:effectLst>
                <a:latin typeface="Times New Roman" pitchFamily="18" charset="0"/>
              </a:rPr>
              <a:t>5</a:t>
            </a:r>
            <a:r>
              <a:rPr lang="zh-CN" altLang="en-US" sz="2400" dirty="0" smtClean="0">
                <a:solidFill>
                  <a:srgbClr val="A50021"/>
                </a:solidFill>
                <a:effectLst>
                  <a:outerShdw blurRad="38100" dist="38100" dir="2700000" algn="tl">
                    <a:srgbClr val="C0C0C0"/>
                  </a:outerShdw>
                </a:effectLst>
                <a:latin typeface="Times New Roman" pitchFamily="18" charset="0"/>
              </a:rPr>
              <a:t>、产生</a:t>
            </a:r>
            <a:r>
              <a:rPr lang="zh-CN" altLang="en-US" sz="2400" dirty="0">
                <a:solidFill>
                  <a:srgbClr val="A50021"/>
                </a:solidFill>
                <a:effectLst>
                  <a:outerShdw blurRad="38100" dist="38100" dir="2700000" algn="tl">
                    <a:srgbClr val="C0C0C0"/>
                  </a:outerShdw>
                </a:effectLst>
                <a:latin typeface="Times New Roman" pitchFamily="18" charset="0"/>
              </a:rPr>
              <a:t>死锁的</a:t>
            </a:r>
            <a:r>
              <a:rPr lang="zh-CN" altLang="en-US" sz="2400" dirty="0" smtClean="0">
                <a:solidFill>
                  <a:srgbClr val="A50021"/>
                </a:solidFill>
                <a:effectLst>
                  <a:outerShdw blurRad="38100" dist="38100" dir="2700000" algn="tl">
                    <a:srgbClr val="C0C0C0"/>
                  </a:outerShdw>
                </a:effectLst>
                <a:latin typeface="Times New Roman" pitchFamily="18" charset="0"/>
              </a:rPr>
              <a:t>必要条件</a:t>
            </a:r>
            <a:endParaRPr lang="en-US" altLang="zh-CN" sz="2400" dirty="0" smtClean="0">
              <a:solidFill>
                <a:srgbClr val="000099"/>
              </a:solidFill>
              <a:latin typeface="Times New Roman" panose="02020603050405020304" pitchFamily="18" charset="0"/>
            </a:endParaRPr>
          </a:p>
          <a:p>
            <a:pPr>
              <a:spcBef>
                <a:spcPct val="20000"/>
              </a:spcBef>
            </a:pPr>
            <a:r>
              <a:rPr lang="en-US" altLang="zh-CN" sz="2400" dirty="0" smtClean="0">
                <a:solidFill>
                  <a:srgbClr val="000099"/>
                </a:solidFill>
                <a:latin typeface="Times New Roman" panose="02020603050405020304" pitchFamily="18" charset="0"/>
              </a:rPr>
              <a:t>① </a:t>
            </a:r>
            <a:r>
              <a:rPr lang="zh-CN" altLang="en-US" sz="2400" dirty="0">
                <a:solidFill>
                  <a:srgbClr val="000099"/>
                </a:solidFill>
                <a:latin typeface="Times New Roman" panose="02020603050405020304" pitchFamily="18" charset="0"/>
              </a:rPr>
              <a:t>互斥条件</a:t>
            </a:r>
          </a:p>
          <a:p>
            <a:pPr indent="612000">
              <a:spcBef>
                <a:spcPct val="20000"/>
              </a:spcBef>
            </a:pPr>
            <a:r>
              <a:rPr lang="zh-CN" altLang="en-US" sz="2400" dirty="0" smtClean="0">
                <a:latin typeface="Times New Roman" panose="02020603050405020304" pitchFamily="18" charset="0"/>
              </a:rPr>
              <a:t>涉及</a:t>
            </a:r>
            <a:r>
              <a:rPr lang="zh-CN" altLang="en-US" sz="2400" dirty="0">
                <a:latin typeface="Times New Roman" panose="02020603050405020304" pitchFamily="18" charset="0"/>
              </a:rPr>
              <a:t>的资源是非共享的，即为临界资源。</a:t>
            </a:r>
          </a:p>
          <a:p>
            <a:pPr>
              <a:spcBef>
                <a:spcPct val="20000"/>
              </a:spcBef>
            </a:pPr>
            <a:r>
              <a:rPr lang="zh-CN" altLang="en-US" sz="2400" dirty="0">
                <a:solidFill>
                  <a:srgbClr val="000099"/>
                </a:solidFill>
                <a:latin typeface="Times New Roman" panose="02020603050405020304" pitchFamily="18" charset="0"/>
              </a:rPr>
              <a:t>② 不剥夺条件</a:t>
            </a:r>
          </a:p>
          <a:p>
            <a:pPr indent="612000">
              <a:spcBef>
                <a:spcPct val="20000"/>
              </a:spcBef>
            </a:pPr>
            <a:r>
              <a:rPr lang="zh-CN" altLang="en-US" sz="2400" dirty="0" smtClean="0">
                <a:latin typeface="Times New Roman" panose="02020603050405020304" pitchFamily="18" charset="0"/>
              </a:rPr>
              <a:t>进程</a:t>
            </a:r>
            <a:r>
              <a:rPr lang="zh-CN" altLang="en-US" sz="2400" dirty="0">
                <a:latin typeface="Times New Roman" panose="02020603050405020304" pitchFamily="18" charset="0"/>
              </a:rPr>
              <a:t>所获得的资源在未使用完毕之前，不能被其他进程</a:t>
            </a:r>
            <a:r>
              <a:rPr lang="zh-CN" altLang="en-US" sz="2400" dirty="0" smtClean="0">
                <a:latin typeface="Times New Roman" panose="02020603050405020304" pitchFamily="18" charset="0"/>
              </a:rPr>
              <a:t>强行</a:t>
            </a:r>
            <a:r>
              <a:rPr lang="zh-CN" altLang="en-US" sz="2400" dirty="0">
                <a:latin typeface="Times New Roman" panose="02020603050405020304" pitchFamily="18" charset="0"/>
              </a:rPr>
              <a:t>夺走。</a:t>
            </a:r>
          </a:p>
          <a:p>
            <a:pPr>
              <a:spcBef>
                <a:spcPct val="20000"/>
              </a:spcBef>
            </a:pPr>
            <a:r>
              <a:rPr lang="zh-CN" altLang="en-US" sz="2400" dirty="0">
                <a:solidFill>
                  <a:srgbClr val="000099"/>
                </a:solidFill>
                <a:latin typeface="宋体" panose="02010600030101010101" pitchFamily="2" charset="-122"/>
              </a:rPr>
              <a:t>③</a:t>
            </a:r>
            <a:r>
              <a:rPr lang="zh-CN" altLang="en-US" sz="2400" dirty="0">
                <a:solidFill>
                  <a:srgbClr val="000099"/>
                </a:solidFill>
                <a:latin typeface="Times New Roman" panose="02020603050405020304" pitchFamily="18" charset="0"/>
              </a:rPr>
              <a:t> 部分分配</a:t>
            </a:r>
          </a:p>
          <a:p>
            <a:pPr indent="612000">
              <a:spcBef>
                <a:spcPct val="20000"/>
              </a:spcBef>
            </a:pPr>
            <a:r>
              <a:rPr lang="zh-CN" altLang="en-US" sz="2400" dirty="0" smtClean="0">
                <a:latin typeface="Times New Roman" panose="02020603050405020304" pitchFamily="18" charset="0"/>
              </a:rPr>
              <a:t>进程</a:t>
            </a:r>
            <a:r>
              <a:rPr lang="zh-CN" altLang="en-US" sz="2400" dirty="0">
                <a:latin typeface="Times New Roman" panose="02020603050405020304" pitchFamily="18" charset="0"/>
              </a:rPr>
              <a:t>每次申请它所需要的一部分资源。在等待一新资源</a:t>
            </a:r>
            <a:r>
              <a:rPr lang="zh-CN" altLang="en-US" sz="2400" dirty="0" smtClean="0">
                <a:latin typeface="Times New Roman" panose="02020603050405020304" pitchFamily="18" charset="0"/>
              </a:rPr>
              <a:t>的同时</a:t>
            </a:r>
            <a:r>
              <a:rPr lang="zh-CN" altLang="en-US" sz="2400" dirty="0">
                <a:latin typeface="Times New Roman" panose="02020603050405020304" pitchFamily="18" charset="0"/>
              </a:rPr>
              <a:t>，进程继续占用已分配到的资源。</a:t>
            </a:r>
          </a:p>
          <a:p>
            <a:pPr>
              <a:spcBef>
                <a:spcPct val="20000"/>
              </a:spcBef>
            </a:pPr>
            <a:r>
              <a:rPr lang="zh-CN" altLang="en-US" sz="2400" dirty="0">
                <a:solidFill>
                  <a:srgbClr val="000099"/>
                </a:solidFill>
                <a:latin typeface="Times New Roman" panose="02020603050405020304" pitchFamily="18" charset="0"/>
              </a:rPr>
              <a:t>④</a:t>
            </a:r>
            <a:r>
              <a:rPr lang="zh-CN" altLang="en-US" sz="2400" dirty="0">
                <a:solidFill>
                  <a:srgbClr val="000099"/>
                </a:solidFill>
                <a:latin typeface="宋体" panose="02010600030101010101" pitchFamily="2" charset="-122"/>
              </a:rPr>
              <a:t> </a:t>
            </a:r>
            <a:r>
              <a:rPr lang="zh-CN" altLang="en-US" sz="2400" dirty="0">
                <a:solidFill>
                  <a:srgbClr val="000099"/>
                </a:solidFill>
                <a:latin typeface="Times New Roman" panose="02020603050405020304" pitchFamily="18" charset="0"/>
              </a:rPr>
              <a:t>环路</a:t>
            </a:r>
            <a:r>
              <a:rPr lang="zh-CN" altLang="en-US" sz="2400" dirty="0" smtClean="0">
                <a:solidFill>
                  <a:srgbClr val="000099"/>
                </a:solidFill>
                <a:latin typeface="Times New Roman" panose="02020603050405020304" pitchFamily="18" charset="0"/>
              </a:rPr>
              <a:t>条件</a:t>
            </a:r>
            <a:endParaRPr lang="en-US" altLang="zh-CN" sz="2400" dirty="0" smtClean="0">
              <a:solidFill>
                <a:srgbClr val="000099"/>
              </a:solidFill>
              <a:latin typeface="Times New Roman" panose="02020603050405020304" pitchFamily="18" charset="0"/>
            </a:endParaRPr>
          </a:p>
          <a:p>
            <a:pPr indent="612000">
              <a:spcBef>
                <a:spcPct val="20000"/>
              </a:spcBef>
            </a:pPr>
            <a:r>
              <a:rPr lang="zh-CN" altLang="en-US" sz="2400" dirty="0" smtClean="0">
                <a:latin typeface="Times New Roman" panose="02020603050405020304" pitchFamily="18" charset="0"/>
              </a:rPr>
              <a:t>存在</a:t>
            </a:r>
            <a:r>
              <a:rPr lang="zh-CN" altLang="en-US" sz="2400" dirty="0">
                <a:latin typeface="Times New Roman" panose="02020603050405020304" pitchFamily="18" charset="0"/>
              </a:rPr>
              <a:t>一种进程的循环链，链中的每一个进程已获得的</a:t>
            </a:r>
            <a:r>
              <a:rPr lang="zh-CN" altLang="en-US" sz="2400" dirty="0" smtClean="0">
                <a:latin typeface="Times New Roman" panose="02020603050405020304" pitchFamily="18" charset="0"/>
              </a:rPr>
              <a:t>资源</a:t>
            </a:r>
            <a:r>
              <a:rPr lang="zh-CN" altLang="en-US" sz="2400" dirty="0">
                <a:latin typeface="Times New Roman" panose="02020603050405020304" pitchFamily="18" charset="0"/>
              </a:rPr>
              <a:t>同时被链中下一个进程所请求</a:t>
            </a:r>
            <a:r>
              <a:rPr lang="zh-CN" altLang="en-US" sz="2400" dirty="0" smtClean="0">
                <a:latin typeface="Times New Roman" panose="02020603050405020304" pitchFamily="18" charset="0"/>
              </a:rPr>
              <a:t>。</a:t>
            </a:r>
            <a:endParaRPr lang="en-US" altLang="zh-CN" sz="2400" dirty="0" smtClean="0">
              <a:latin typeface="Times New Roman" panose="02020603050405020304" pitchFamily="18" charset="0"/>
            </a:endParaRPr>
          </a:p>
          <a:p>
            <a:pPr indent="612000">
              <a:spcBef>
                <a:spcPct val="20000"/>
              </a:spcBef>
            </a:pPr>
            <a:r>
              <a:rPr lang="zh-CN" altLang="en-US" sz="2400" b="1" dirty="0">
                <a:solidFill>
                  <a:srgbClr val="FF0000"/>
                </a:solidFill>
                <a:latin typeface="楷体_GB2312" panose="02010609030101010101" pitchFamily="49" charset="-122"/>
                <a:ea typeface="楷体_GB2312" panose="02010609030101010101" pitchFamily="49" charset="-122"/>
              </a:rPr>
              <a:t>只要有一个必要条件不满足，则死锁就可以排除</a:t>
            </a:r>
            <a:r>
              <a:rPr lang="zh-CN" altLang="en-US" sz="2400" b="1" dirty="0" smtClean="0">
                <a:solidFill>
                  <a:srgbClr val="FF0000"/>
                </a:solidFill>
                <a:latin typeface="楷体_GB2312" panose="02010609030101010101" pitchFamily="49" charset="-122"/>
                <a:ea typeface="楷体_GB2312" panose="02010609030101010101" pitchFamily="49" charset="-122"/>
              </a:rPr>
              <a:t>。</a:t>
            </a:r>
            <a:endParaRPr lang="zh-CN" altLang="en-US" sz="2400" b="1" dirty="0">
              <a:solidFill>
                <a:srgbClr val="FF0000"/>
              </a:solidFill>
              <a:latin typeface="楷体_GB2312" panose="02010609030101010101" pitchFamily="49" charset="-122"/>
              <a:ea typeface="楷体_GB2312" panose="02010609030101010101" pitchFamily="49" charset="-122"/>
            </a:endParaRPr>
          </a:p>
        </p:txBody>
      </p:sp>
    </p:spTree>
    <p:extLst>
      <p:ext uri="{BB962C8B-B14F-4D97-AF65-F5344CB8AC3E}">
        <p14:creationId xmlns:p14="http://schemas.microsoft.com/office/powerpoint/2010/main" val="186680551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815546" y="962453"/>
            <a:ext cx="10602097" cy="5078313"/>
          </a:xfrm>
          <a:prstGeom prst="rect">
            <a:avLst/>
          </a:prstGeom>
        </p:spPr>
        <p:txBody>
          <a:bodyPr wrap="square">
            <a:spAutoFit/>
          </a:bodyPr>
          <a:lstStyle/>
          <a:p>
            <a:pPr>
              <a:lnSpc>
                <a:spcPct val="150000"/>
              </a:lnSpc>
            </a:pPr>
            <a:r>
              <a:rPr lang="en-US" altLang="zh-CN" sz="2400" dirty="0" smtClean="0">
                <a:latin typeface="+mn-ea"/>
              </a:rPr>
              <a:t>6</a:t>
            </a:r>
            <a:r>
              <a:rPr lang="zh-CN" altLang="en-US" sz="2400" dirty="0" smtClean="0">
                <a:latin typeface="+mn-ea"/>
              </a:rPr>
              <a:t>、资源分配图</a:t>
            </a:r>
            <a:endParaRPr lang="en-US" altLang="zh-CN" sz="2400" dirty="0" smtClean="0">
              <a:latin typeface="+mn-ea"/>
            </a:endParaRPr>
          </a:p>
          <a:p>
            <a:pPr>
              <a:lnSpc>
                <a:spcPct val="150000"/>
              </a:lnSpc>
              <a:buFont typeface="Wingdings" panose="05000000000000000000" pitchFamily="2" charset="2"/>
              <a:buNone/>
            </a:pPr>
            <a:r>
              <a:rPr lang="zh-CN" altLang="en-US" sz="2400" dirty="0" smtClean="0">
                <a:solidFill>
                  <a:srgbClr val="0033CC"/>
                </a:solidFill>
                <a:latin typeface="+mn-ea"/>
              </a:rPr>
              <a:t>（</a:t>
            </a:r>
            <a:r>
              <a:rPr lang="en-US" altLang="zh-CN" sz="2400" dirty="0" smtClean="0">
                <a:solidFill>
                  <a:srgbClr val="0033CC"/>
                </a:solidFill>
                <a:latin typeface="+mn-ea"/>
              </a:rPr>
              <a:t>1</a:t>
            </a:r>
            <a:r>
              <a:rPr lang="zh-CN" altLang="en-US" sz="2400" dirty="0" smtClean="0">
                <a:solidFill>
                  <a:srgbClr val="0033CC"/>
                </a:solidFill>
                <a:latin typeface="+mn-ea"/>
              </a:rPr>
              <a:t>）资源分配</a:t>
            </a:r>
            <a:r>
              <a:rPr lang="zh-CN" altLang="en-US" sz="2400" dirty="0">
                <a:solidFill>
                  <a:srgbClr val="0033CC"/>
                </a:solidFill>
                <a:latin typeface="+mn-ea"/>
              </a:rPr>
              <a:t>图的</a:t>
            </a:r>
            <a:r>
              <a:rPr lang="zh-CN" altLang="en-US" sz="2400" dirty="0" smtClean="0">
                <a:solidFill>
                  <a:srgbClr val="0033CC"/>
                </a:solidFill>
                <a:latin typeface="+mn-ea"/>
              </a:rPr>
              <a:t>构成</a:t>
            </a:r>
            <a:endParaRPr lang="en-US" altLang="zh-CN" sz="2400" dirty="0" smtClean="0">
              <a:solidFill>
                <a:srgbClr val="0033CC"/>
              </a:solidFill>
              <a:latin typeface="+mn-ea"/>
            </a:endParaRPr>
          </a:p>
          <a:p>
            <a:pPr>
              <a:lnSpc>
                <a:spcPct val="150000"/>
              </a:lnSpc>
              <a:buFont typeface="Wingdings" panose="05000000000000000000" pitchFamily="2" charset="2"/>
              <a:buNone/>
            </a:pPr>
            <a:r>
              <a:rPr lang="zh-CN" altLang="en-US" sz="2400" dirty="0" smtClean="0">
                <a:latin typeface="+mn-ea"/>
              </a:rPr>
              <a:t>由</a:t>
            </a:r>
            <a:r>
              <a:rPr lang="zh-CN" altLang="en-US" sz="2400" dirty="0">
                <a:solidFill>
                  <a:schemeClr val="accent2"/>
                </a:solidFill>
                <a:latin typeface="+mn-ea"/>
              </a:rPr>
              <a:t>结对</a:t>
            </a:r>
            <a:r>
              <a:rPr lang="zh-CN" altLang="en-US" sz="2400" dirty="0" smtClean="0">
                <a:latin typeface="+mn-ea"/>
              </a:rPr>
              <a:t>组成：</a:t>
            </a:r>
            <a:r>
              <a:rPr lang="en-US" altLang="zh-CN" sz="2400" i="1" dirty="0" smtClean="0">
                <a:latin typeface="+mn-ea"/>
              </a:rPr>
              <a:t>G </a:t>
            </a:r>
            <a:r>
              <a:rPr lang="en-US" altLang="zh-CN" sz="2400" dirty="0">
                <a:latin typeface="+mn-ea"/>
              </a:rPr>
              <a:t>= (</a:t>
            </a:r>
            <a:r>
              <a:rPr lang="en-US" altLang="zh-CN" sz="2400" i="1" dirty="0">
                <a:latin typeface="+mn-ea"/>
              </a:rPr>
              <a:t>V</a:t>
            </a:r>
            <a:r>
              <a:rPr lang="en-US" altLang="zh-CN" sz="2400" dirty="0">
                <a:latin typeface="+mn-ea"/>
              </a:rPr>
              <a:t>, </a:t>
            </a:r>
            <a:r>
              <a:rPr lang="en-US" altLang="zh-CN" sz="2400" i="1" dirty="0" smtClean="0">
                <a:latin typeface="+mn-ea"/>
              </a:rPr>
              <a:t>E</a:t>
            </a:r>
            <a:r>
              <a:rPr lang="en-US" altLang="zh-CN" sz="2400" dirty="0" smtClean="0">
                <a:latin typeface="+mn-ea"/>
              </a:rPr>
              <a:t>)</a:t>
            </a:r>
            <a:r>
              <a:rPr lang="zh-CN" altLang="en-US" sz="2400" dirty="0" smtClean="0">
                <a:latin typeface="+mn-ea"/>
              </a:rPr>
              <a:t>：</a:t>
            </a:r>
            <a:r>
              <a:rPr lang="en-US" altLang="zh-CN" sz="2400" i="1" dirty="0" smtClean="0">
                <a:latin typeface="+mn-ea"/>
              </a:rPr>
              <a:t>V</a:t>
            </a:r>
            <a:r>
              <a:rPr lang="zh-CN" altLang="en-US" sz="2400" dirty="0">
                <a:latin typeface="+mn-ea"/>
              </a:rPr>
              <a:t>是</a:t>
            </a:r>
            <a:r>
              <a:rPr lang="zh-CN" altLang="en-US" sz="2400" dirty="0">
                <a:solidFill>
                  <a:srgbClr val="FF6600"/>
                </a:solidFill>
                <a:latin typeface="+mn-ea"/>
              </a:rPr>
              <a:t>顶点</a:t>
            </a:r>
            <a:r>
              <a:rPr lang="zh-CN" altLang="en-US" sz="2400" dirty="0">
                <a:latin typeface="+mn-ea"/>
              </a:rPr>
              <a:t>的集合，</a:t>
            </a:r>
            <a:r>
              <a:rPr lang="en-US" altLang="zh-CN" sz="2400" i="1" dirty="0">
                <a:latin typeface="+mn-ea"/>
              </a:rPr>
              <a:t>E</a:t>
            </a:r>
            <a:r>
              <a:rPr lang="zh-CN" altLang="en-US" sz="2400" dirty="0">
                <a:latin typeface="+mn-ea"/>
              </a:rPr>
              <a:t>是</a:t>
            </a:r>
            <a:r>
              <a:rPr lang="zh-CN" altLang="en-US" sz="2400" dirty="0">
                <a:solidFill>
                  <a:srgbClr val="006600"/>
                </a:solidFill>
                <a:latin typeface="+mn-ea"/>
              </a:rPr>
              <a:t>边</a:t>
            </a:r>
            <a:r>
              <a:rPr lang="zh-CN" altLang="en-US" sz="2400" dirty="0">
                <a:latin typeface="+mn-ea"/>
              </a:rPr>
              <a:t>的集合。</a:t>
            </a:r>
          </a:p>
          <a:p>
            <a:pPr>
              <a:lnSpc>
                <a:spcPct val="150000"/>
              </a:lnSpc>
              <a:buFont typeface="Wingdings" panose="05000000000000000000" pitchFamily="2" charset="2"/>
              <a:buNone/>
            </a:pPr>
            <a:r>
              <a:rPr lang="zh-CN" altLang="en-US" sz="2400" dirty="0" smtClean="0">
                <a:latin typeface="+mn-ea"/>
              </a:rPr>
              <a:t>顶点</a:t>
            </a:r>
            <a:r>
              <a:rPr lang="zh-CN" altLang="en-US" sz="2400" dirty="0">
                <a:latin typeface="+mn-ea"/>
              </a:rPr>
              <a:t>集合可分为两部分</a:t>
            </a:r>
            <a:r>
              <a:rPr lang="zh-CN" altLang="en-US" sz="2400" dirty="0" smtClean="0">
                <a:latin typeface="+mn-ea"/>
              </a:rPr>
              <a:t>：</a:t>
            </a:r>
            <a:endParaRPr lang="en-US" altLang="zh-CN" sz="2400" dirty="0" smtClean="0">
              <a:latin typeface="+mn-ea"/>
            </a:endParaRPr>
          </a:p>
          <a:p>
            <a:pPr>
              <a:lnSpc>
                <a:spcPct val="150000"/>
              </a:lnSpc>
              <a:buFont typeface="Wingdings" panose="05000000000000000000" pitchFamily="2" charset="2"/>
              <a:buNone/>
            </a:pPr>
            <a:r>
              <a:rPr lang="en-US" altLang="zh-CN" sz="2400" i="1" dirty="0" smtClean="0">
                <a:latin typeface="+mn-ea"/>
              </a:rPr>
              <a:t>P</a:t>
            </a:r>
            <a:r>
              <a:rPr lang="en-US" altLang="zh-CN" sz="2400" dirty="0">
                <a:latin typeface="+mn-ea"/>
              </a:rPr>
              <a:t>={</a:t>
            </a:r>
            <a:r>
              <a:rPr lang="en-US" altLang="zh-CN" sz="2400" i="1" dirty="0">
                <a:latin typeface="+mn-ea"/>
              </a:rPr>
              <a:t>p</a:t>
            </a:r>
            <a:r>
              <a:rPr lang="en-US" altLang="zh-CN" sz="2400" baseline="-25000" dirty="0">
                <a:latin typeface="+mn-ea"/>
              </a:rPr>
              <a:t>1</a:t>
            </a:r>
            <a:r>
              <a:rPr lang="en-US" altLang="zh-CN" sz="2400" dirty="0">
                <a:latin typeface="+mn-ea"/>
              </a:rPr>
              <a:t>,  </a:t>
            </a:r>
            <a:r>
              <a:rPr lang="en-US" altLang="zh-CN" sz="2400" i="1" dirty="0">
                <a:latin typeface="+mn-ea"/>
              </a:rPr>
              <a:t>p</a:t>
            </a:r>
            <a:r>
              <a:rPr lang="en-US" altLang="zh-CN" sz="2400" baseline="-25000" dirty="0">
                <a:latin typeface="+mn-ea"/>
              </a:rPr>
              <a:t>2</a:t>
            </a:r>
            <a:r>
              <a:rPr lang="en-US" altLang="zh-CN" sz="2400" dirty="0">
                <a:latin typeface="+mn-ea"/>
              </a:rPr>
              <a:t>, …,  </a:t>
            </a:r>
            <a:r>
              <a:rPr lang="en-US" altLang="zh-CN" sz="2400" i="1" dirty="0" err="1">
                <a:latin typeface="+mn-ea"/>
              </a:rPr>
              <a:t>p</a:t>
            </a:r>
            <a:r>
              <a:rPr lang="en-US" altLang="zh-CN" sz="2400" i="1" baseline="-25000" dirty="0" err="1">
                <a:latin typeface="+mn-ea"/>
              </a:rPr>
              <a:t>n</a:t>
            </a:r>
            <a:r>
              <a:rPr lang="en-US" altLang="zh-CN" sz="2400" dirty="0" smtClean="0">
                <a:latin typeface="+mn-ea"/>
              </a:rPr>
              <a:t>}</a:t>
            </a:r>
            <a:r>
              <a:rPr lang="zh-CN" altLang="en-US" sz="2400" dirty="0" smtClean="0">
                <a:latin typeface="+mn-ea"/>
              </a:rPr>
              <a:t> 由</a:t>
            </a:r>
            <a:r>
              <a:rPr lang="zh-CN" altLang="en-US" sz="2400" dirty="0">
                <a:latin typeface="+mn-ea"/>
              </a:rPr>
              <a:t>系统中所有活动进程</a:t>
            </a:r>
            <a:r>
              <a:rPr lang="zh-CN" altLang="en-US" sz="2400" dirty="0" smtClean="0">
                <a:latin typeface="+mn-ea"/>
              </a:rPr>
              <a:t>组成。</a:t>
            </a:r>
            <a:endParaRPr lang="zh-CN" altLang="en-US" sz="2400" dirty="0">
              <a:latin typeface="+mn-ea"/>
            </a:endParaRPr>
          </a:p>
          <a:p>
            <a:pPr>
              <a:lnSpc>
                <a:spcPct val="150000"/>
              </a:lnSpc>
              <a:buFont typeface="Wingdings" panose="05000000000000000000" pitchFamily="2" charset="2"/>
              <a:buNone/>
            </a:pPr>
            <a:r>
              <a:rPr lang="en-US" altLang="zh-CN" sz="2400" i="1" dirty="0" smtClean="0">
                <a:latin typeface="+mn-ea"/>
              </a:rPr>
              <a:t>R</a:t>
            </a:r>
            <a:r>
              <a:rPr lang="en-US" altLang="zh-CN" sz="2400" dirty="0">
                <a:latin typeface="+mn-ea"/>
              </a:rPr>
              <a:t>={</a:t>
            </a:r>
            <a:r>
              <a:rPr lang="en-US" altLang="zh-CN" sz="2400" i="1" dirty="0">
                <a:latin typeface="+mn-ea"/>
              </a:rPr>
              <a:t>r</a:t>
            </a:r>
            <a:r>
              <a:rPr lang="en-US" altLang="zh-CN" sz="2400" baseline="-25000" dirty="0">
                <a:latin typeface="+mn-ea"/>
              </a:rPr>
              <a:t>1</a:t>
            </a:r>
            <a:r>
              <a:rPr lang="en-US" altLang="zh-CN" sz="2400" dirty="0">
                <a:latin typeface="+mn-ea"/>
              </a:rPr>
              <a:t>, </a:t>
            </a:r>
            <a:r>
              <a:rPr lang="en-US" altLang="zh-CN" sz="2400" i="1" dirty="0">
                <a:latin typeface="+mn-ea"/>
              </a:rPr>
              <a:t>r</a:t>
            </a:r>
            <a:r>
              <a:rPr lang="en-US" altLang="zh-CN" sz="2400" baseline="-25000" dirty="0">
                <a:latin typeface="+mn-ea"/>
              </a:rPr>
              <a:t>2</a:t>
            </a:r>
            <a:r>
              <a:rPr lang="en-US" altLang="zh-CN" sz="2400" dirty="0">
                <a:latin typeface="+mn-ea"/>
              </a:rPr>
              <a:t>, …, </a:t>
            </a:r>
            <a:r>
              <a:rPr lang="en-US" altLang="zh-CN" sz="2400" i="1" dirty="0" err="1">
                <a:latin typeface="+mn-ea"/>
              </a:rPr>
              <a:t>r</a:t>
            </a:r>
            <a:r>
              <a:rPr lang="en-US" altLang="zh-CN" sz="2400" i="1" baseline="-25000" dirty="0" err="1">
                <a:latin typeface="+mn-ea"/>
              </a:rPr>
              <a:t>m</a:t>
            </a:r>
            <a:r>
              <a:rPr lang="en-US" altLang="zh-CN" sz="2400" dirty="0">
                <a:latin typeface="+mn-ea"/>
              </a:rPr>
              <a:t>}   </a:t>
            </a:r>
            <a:r>
              <a:rPr lang="zh-CN" altLang="en-US" sz="2400" dirty="0" smtClean="0">
                <a:latin typeface="+mn-ea"/>
              </a:rPr>
              <a:t>由</a:t>
            </a:r>
            <a:r>
              <a:rPr lang="zh-CN" altLang="en-US" sz="2400" dirty="0">
                <a:latin typeface="+mn-ea"/>
              </a:rPr>
              <a:t>系统中全部资源类型</a:t>
            </a:r>
            <a:r>
              <a:rPr lang="zh-CN" altLang="en-US" sz="2400" dirty="0" smtClean="0">
                <a:latin typeface="+mn-ea"/>
              </a:rPr>
              <a:t>组成。</a:t>
            </a:r>
            <a:endParaRPr lang="zh-CN" altLang="en-US" sz="2400" dirty="0">
              <a:latin typeface="+mn-ea"/>
            </a:endParaRPr>
          </a:p>
          <a:p>
            <a:pPr>
              <a:lnSpc>
                <a:spcPct val="150000"/>
              </a:lnSpc>
            </a:pPr>
            <a:r>
              <a:rPr lang="zh-CN" altLang="en-US" sz="2400" dirty="0">
                <a:latin typeface="+mn-ea"/>
              </a:rPr>
              <a:t>有向边</a:t>
            </a:r>
            <a:r>
              <a:rPr lang="en-US" altLang="zh-CN" sz="2400" i="1" dirty="0">
                <a:latin typeface="+mn-ea"/>
              </a:rPr>
              <a:t>p</a:t>
            </a:r>
            <a:r>
              <a:rPr lang="en-US" altLang="zh-CN" sz="2400" i="1" baseline="-25000" dirty="0">
                <a:latin typeface="+mn-ea"/>
              </a:rPr>
              <a:t>i</a:t>
            </a:r>
            <a:r>
              <a:rPr lang="en-US" altLang="zh-CN" sz="2400" baseline="-25000" dirty="0">
                <a:latin typeface="+mn-ea"/>
              </a:rPr>
              <a:t> </a:t>
            </a:r>
            <a:r>
              <a:rPr lang="en-US" altLang="zh-CN" sz="2400" dirty="0">
                <a:latin typeface="+mn-ea"/>
              </a:rPr>
              <a:t>→ </a:t>
            </a:r>
            <a:r>
              <a:rPr lang="en-US" altLang="zh-CN" sz="2400" i="1" dirty="0" err="1">
                <a:latin typeface="+mn-ea"/>
              </a:rPr>
              <a:t>r</a:t>
            </a:r>
            <a:r>
              <a:rPr lang="en-US" altLang="zh-CN" sz="2400" i="1" baseline="-25000" dirty="0" err="1">
                <a:latin typeface="+mn-ea"/>
              </a:rPr>
              <a:t>j</a:t>
            </a:r>
            <a:r>
              <a:rPr lang="zh-CN" altLang="en-US" sz="2400" dirty="0">
                <a:latin typeface="+mn-ea"/>
              </a:rPr>
              <a:t>称为</a:t>
            </a:r>
            <a:r>
              <a:rPr lang="zh-CN" altLang="en-US" sz="2400" dirty="0">
                <a:solidFill>
                  <a:schemeClr val="accent2"/>
                </a:solidFill>
                <a:latin typeface="+mn-ea"/>
              </a:rPr>
              <a:t>申请边</a:t>
            </a:r>
            <a:endParaRPr lang="zh-CN" altLang="en-US" sz="2400" dirty="0">
              <a:latin typeface="+mn-ea"/>
            </a:endParaRPr>
          </a:p>
          <a:p>
            <a:pPr>
              <a:lnSpc>
                <a:spcPct val="150000"/>
              </a:lnSpc>
              <a:buFont typeface="Wingdings" panose="05000000000000000000" pitchFamily="2" charset="2"/>
              <a:buNone/>
            </a:pPr>
            <a:r>
              <a:rPr lang="zh-CN" altLang="en-US" sz="2400" dirty="0" smtClean="0">
                <a:latin typeface="+mn-ea"/>
              </a:rPr>
              <a:t>有</a:t>
            </a:r>
            <a:r>
              <a:rPr lang="zh-CN" altLang="en-US" sz="2400" dirty="0">
                <a:latin typeface="+mn-ea"/>
              </a:rPr>
              <a:t>向边</a:t>
            </a:r>
            <a:r>
              <a:rPr lang="en-US" altLang="zh-CN" sz="2400" i="1" dirty="0" err="1">
                <a:latin typeface="+mn-ea"/>
              </a:rPr>
              <a:t>r</a:t>
            </a:r>
            <a:r>
              <a:rPr lang="en-US" altLang="zh-CN" sz="2400" i="1" baseline="-25000" dirty="0" err="1">
                <a:latin typeface="+mn-ea"/>
              </a:rPr>
              <a:t>j</a:t>
            </a:r>
            <a:r>
              <a:rPr lang="en-US" altLang="zh-CN" sz="2400" baseline="-25000" dirty="0">
                <a:latin typeface="+mn-ea"/>
              </a:rPr>
              <a:t> </a:t>
            </a:r>
            <a:r>
              <a:rPr lang="en-US" altLang="zh-CN" sz="2400" dirty="0">
                <a:latin typeface="+mn-ea"/>
              </a:rPr>
              <a:t>→ </a:t>
            </a:r>
            <a:r>
              <a:rPr lang="en-US" altLang="zh-CN" sz="2400" i="1" dirty="0">
                <a:latin typeface="+mn-ea"/>
              </a:rPr>
              <a:t>p</a:t>
            </a:r>
            <a:r>
              <a:rPr lang="en-US" altLang="zh-CN" sz="2400" i="1" baseline="-25000" dirty="0">
                <a:latin typeface="+mn-ea"/>
              </a:rPr>
              <a:t>i </a:t>
            </a:r>
            <a:r>
              <a:rPr lang="zh-CN" altLang="en-US" sz="2400" dirty="0">
                <a:latin typeface="+mn-ea"/>
              </a:rPr>
              <a:t>称为</a:t>
            </a:r>
            <a:r>
              <a:rPr lang="zh-CN" altLang="en-US" sz="2400" dirty="0">
                <a:solidFill>
                  <a:schemeClr val="accent2"/>
                </a:solidFill>
                <a:latin typeface="+mn-ea"/>
              </a:rPr>
              <a:t>赋给边</a:t>
            </a:r>
            <a:endParaRPr lang="zh-CN" altLang="en-US" sz="2400" dirty="0">
              <a:latin typeface="+mn-ea"/>
            </a:endParaRPr>
          </a:p>
          <a:p>
            <a:pPr>
              <a:lnSpc>
                <a:spcPct val="150000"/>
              </a:lnSpc>
            </a:pPr>
            <a:r>
              <a:rPr lang="zh-CN" altLang="en-US" sz="2400" dirty="0">
                <a:latin typeface="+mn-ea"/>
              </a:rPr>
              <a:t>在资源分配图中，通常用圆圈表示每个进程，用方框表示每种资源类型</a:t>
            </a:r>
            <a:r>
              <a:rPr lang="zh-CN" altLang="en-US" sz="2400" dirty="0" smtClean="0">
                <a:latin typeface="+mn-ea"/>
              </a:rPr>
              <a:t>。</a:t>
            </a:r>
            <a:endParaRPr lang="zh-CN" altLang="en-US" sz="2400" dirty="0">
              <a:latin typeface="+mn-ea"/>
            </a:endParaRPr>
          </a:p>
        </p:txBody>
      </p:sp>
    </p:spTree>
    <p:extLst>
      <p:ext uri="{BB962C8B-B14F-4D97-AF65-F5344CB8AC3E}">
        <p14:creationId xmlns:p14="http://schemas.microsoft.com/office/powerpoint/2010/main" val="359980744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25089" y="1181080"/>
            <a:ext cx="7422292" cy="4524315"/>
          </a:xfrm>
          <a:prstGeom prst="rect">
            <a:avLst/>
          </a:prstGeom>
        </p:spPr>
        <p:txBody>
          <a:bodyPr wrap="square">
            <a:spAutoFit/>
          </a:bodyPr>
          <a:lstStyle/>
          <a:p>
            <a:pPr>
              <a:lnSpc>
                <a:spcPct val="150000"/>
              </a:lnSpc>
              <a:buFont typeface="Wingdings" panose="05000000000000000000" pitchFamily="2" charset="2"/>
              <a:buNone/>
            </a:pPr>
            <a:r>
              <a:rPr lang="zh-CN" altLang="en-US" sz="2400" dirty="0" smtClean="0">
                <a:solidFill>
                  <a:srgbClr val="0033CC"/>
                </a:solidFill>
                <a:latin typeface="+mn-ea"/>
              </a:rPr>
              <a:t>（</a:t>
            </a:r>
            <a:r>
              <a:rPr lang="en-US" altLang="zh-CN" sz="2400" dirty="0">
                <a:solidFill>
                  <a:srgbClr val="0033CC"/>
                </a:solidFill>
                <a:latin typeface="+mn-ea"/>
              </a:rPr>
              <a:t>2</a:t>
            </a:r>
            <a:r>
              <a:rPr lang="zh-CN" altLang="en-US" sz="2400" dirty="0" smtClean="0">
                <a:solidFill>
                  <a:srgbClr val="0033CC"/>
                </a:solidFill>
                <a:latin typeface="+mn-ea"/>
              </a:rPr>
              <a:t>）资源分配</a:t>
            </a:r>
            <a:r>
              <a:rPr lang="zh-CN" altLang="en-US" sz="2400" dirty="0">
                <a:solidFill>
                  <a:srgbClr val="0033CC"/>
                </a:solidFill>
                <a:latin typeface="+mn-ea"/>
              </a:rPr>
              <a:t>图</a:t>
            </a:r>
            <a:r>
              <a:rPr lang="zh-CN" altLang="en-US" sz="2400" dirty="0" smtClean="0">
                <a:solidFill>
                  <a:srgbClr val="0033CC"/>
                </a:solidFill>
                <a:latin typeface="+mn-ea"/>
              </a:rPr>
              <a:t>示例</a:t>
            </a:r>
            <a:endParaRPr lang="en-US" altLang="zh-CN" sz="2400" dirty="0" smtClean="0">
              <a:latin typeface="+mn-ea"/>
            </a:endParaRPr>
          </a:p>
          <a:p>
            <a:pPr marL="457200" indent="-457200">
              <a:lnSpc>
                <a:spcPct val="150000"/>
              </a:lnSpc>
              <a:buFont typeface="+mj-ea"/>
              <a:buAutoNum type="circleNumDbPlain"/>
            </a:pPr>
            <a:r>
              <a:rPr lang="zh-CN" altLang="en-US" sz="2400" dirty="0" smtClean="0">
                <a:latin typeface="+mn-ea"/>
              </a:rPr>
              <a:t>集合</a:t>
            </a:r>
            <a:r>
              <a:rPr lang="en-US" altLang="zh-CN" sz="2400" dirty="0">
                <a:latin typeface="+mn-ea"/>
              </a:rPr>
              <a:t>P, R</a:t>
            </a:r>
            <a:r>
              <a:rPr lang="zh-CN" altLang="en-US" sz="2400" dirty="0">
                <a:latin typeface="+mn-ea"/>
              </a:rPr>
              <a:t>和</a:t>
            </a:r>
            <a:r>
              <a:rPr lang="en-US" altLang="zh-CN" sz="2400" dirty="0">
                <a:latin typeface="+mn-ea"/>
              </a:rPr>
              <a:t>E</a:t>
            </a:r>
            <a:r>
              <a:rPr lang="zh-CN" altLang="en-US" sz="2400" dirty="0">
                <a:latin typeface="+mn-ea"/>
              </a:rPr>
              <a:t>如下：</a:t>
            </a:r>
          </a:p>
          <a:p>
            <a:pPr>
              <a:lnSpc>
                <a:spcPct val="150000"/>
              </a:lnSpc>
              <a:buFont typeface="Wingdings" panose="05000000000000000000" pitchFamily="2" charset="2"/>
              <a:buNone/>
            </a:pPr>
            <a:r>
              <a:rPr lang="en-US" altLang="zh-CN" sz="2400" dirty="0" smtClean="0">
                <a:latin typeface="+mn-ea"/>
              </a:rPr>
              <a:t>P</a:t>
            </a:r>
            <a:r>
              <a:rPr lang="en-US" altLang="zh-CN" sz="2400" dirty="0">
                <a:latin typeface="+mn-ea"/>
              </a:rPr>
              <a:t>={p1, p2, p3}</a:t>
            </a:r>
          </a:p>
          <a:p>
            <a:pPr>
              <a:lnSpc>
                <a:spcPct val="150000"/>
              </a:lnSpc>
              <a:buFont typeface="Wingdings" panose="05000000000000000000" pitchFamily="2" charset="2"/>
              <a:buNone/>
            </a:pPr>
            <a:r>
              <a:rPr lang="en-US" altLang="zh-CN" sz="2400" dirty="0" smtClean="0">
                <a:latin typeface="+mn-ea"/>
              </a:rPr>
              <a:t>R</a:t>
            </a:r>
            <a:r>
              <a:rPr lang="en-US" altLang="zh-CN" sz="2400" dirty="0">
                <a:latin typeface="+mn-ea"/>
              </a:rPr>
              <a:t>={r1, r2, r3, r4}</a:t>
            </a:r>
          </a:p>
          <a:p>
            <a:pPr>
              <a:lnSpc>
                <a:spcPct val="150000"/>
              </a:lnSpc>
              <a:buFont typeface="Wingdings" panose="05000000000000000000" pitchFamily="2" charset="2"/>
              <a:buNone/>
            </a:pPr>
            <a:r>
              <a:rPr lang="en-US" altLang="zh-CN" sz="2400" dirty="0" smtClean="0">
                <a:latin typeface="+mn-ea"/>
              </a:rPr>
              <a:t>E</a:t>
            </a:r>
            <a:r>
              <a:rPr lang="en-US" altLang="zh-CN" sz="2400" dirty="0">
                <a:latin typeface="+mn-ea"/>
              </a:rPr>
              <a:t>={p1→r1, p2→r3, r1→p2, </a:t>
            </a:r>
            <a:r>
              <a:rPr lang="en-US" altLang="zh-CN" sz="2400" dirty="0" smtClean="0">
                <a:latin typeface="+mn-ea"/>
              </a:rPr>
              <a:t>r2</a:t>
            </a:r>
            <a:r>
              <a:rPr lang="en-US" altLang="zh-CN" sz="2400" dirty="0">
                <a:latin typeface="+mn-ea"/>
              </a:rPr>
              <a:t>→p2, r2→p1, r3→p3</a:t>
            </a:r>
            <a:r>
              <a:rPr lang="en-US" altLang="zh-CN" sz="2400" dirty="0" smtClean="0">
                <a:latin typeface="+mn-ea"/>
              </a:rPr>
              <a:t>}</a:t>
            </a:r>
          </a:p>
          <a:p>
            <a:pPr marL="457200" indent="-457200">
              <a:lnSpc>
                <a:spcPct val="150000"/>
              </a:lnSpc>
              <a:buFont typeface="+mj-ea"/>
              <a:buAutoNum type="circleNumDbPlain" startAt="2"/>
            </a:pPr>
            <a:r>
              <a:rPr lang="zh-CN" altLang="en-US" sz="2400" dirty="0" smtClean="0">
                <a:latin typeface="+mn-ea"/>
              </a:rPr>
              <a:t>资源</a:t>
            </a:r>
            <a:r>
              <a:rPr lang="zh-CN" altLang="en-US" sz="2400" dirty="0">
                <a:latin typeface="+mn-ea"/>
              </a:rPr>
              <a:t>数量</a:t>
            </a:r>
          </a:p>
          <a:p>
            <a:pPr>
              <a:lnSpc>
                <a:spcPct val="150000"/>
              </a:lnSpc>
              <a:buFont typeface="Wingdings" panose="05000000000000000000" pitchFamily="2" charset="2"/>
              <a:buNone/>
            </a:pPr>
            <a:r>
              <a:rPr lang="zh-CN" altLang="en-US" sz="2400" dirty="0">
                <a:latin typeface="+mn-ea"/>
              </a:rPr>
              <a:t>    分别为</a:t>
            </a:r>
            <a:r>
              <a:rPr lang="en-US" altLang="zh-CN" sz="2400" dirty="0">
                <a:latin typeface="+mn-ea"/>
              </a:rPr>
              <a:t>1</a:t>
            </a:r>
            <a:r>
              <a:rPr lang="zh-CN" altLang="en-US" sz="2400" dirty="0">
                <a:latin typeface="+mn-ea"/>
              </a:rPr>
              <a:t>，</a:t>
            </a:r>
            <a:r>
              <a:rPr lang="en-US" altLang="zh-CN" sz="2400" dirty="0">
                <a:latin typeface="+mn-ea"/>
              </a:rPr>
              <a:t>2</a:t>
            </a:r>
            <a:r>
              <a:rPr lang="zh-CN" altLang="en-US" sz="2400" dirty="0">
                <a:latin typeface="+mn-ea"/>
              </a:rPr>
              <a:t>，</a:t>
            </a:r>
            <a:r>
              <a:rPr lang="en-US" altLang="zh-CN" sz="2400" dirty="0">
                <a:latin typeface="+mn-ea"/>
              </a:rPr>
              <a:t>1</a:t>
            </a:r>
            <a:r>
              <a:rPr lang="zh-CN" altLang="en-US" sz="2400" dirty="0">
                <a:latin typeface="+mn-ea"/>
              </a:rPr>
              <a:t>，</a:t>
            </a:r>
            <a:r>
              <a:rPr lang="en-US" altLang="zh-CN" sz="2400" dirty="0">
                <a:latin typeface="+mn-ea"/>
              </a:rPr>
              <a:t>3</a:t>
            </a:r>
          </a:p>
          <a:p>
            <a:pPr marL="457200" indent="-457200">
              <a:lnSpc>
                <a:spcPct val="150000"/>
              </a:lnSpc>
              <a:buFont typeface="+mj-ea"/>
              <a:buAutoNum type="circleNumDbPlain" startAt="3"/>
            </a:pPr>
            <a:r>
              <a:rPr lang="zh-CN" altLang="en-US" sz="2400" dirty="0" smtClean="0">
                <a:latin typeface="+mn-ea"/>
              </a:rPr>
              <a:t>进程状态</a:t>
            </a:r>
            <a:endParaRPr lang="zh-CN" altLang="en-US" sz="2400" dirty="0">
              <a:latin typeface="+mn-ea"/>
            </a:endParaRPr>
          </a:p>
        </p:txBody>
      </p:sp>
      <p:pic>
        <p:nvPicPr>
          <p:cNvPr id="3" name="Picture 4" descr="3a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047381" y="1659023"/>
            <a:ext cx="3673475" cy="287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p:nvPr/>
        </p:nvSpPr>
        <p:spPr>
          <a:xfrm>
            <a:off x="8648136" y="4695280"/>
            <a:ext cx="3156633" cy="400110"/>
          </a:xfrm>
          <a:prstGeom prst="rect">
            <a:avLst/>
          </a:prstGeom>
        </p:spPr>
        <p:txBody>
          <a:bodyPr wrap="none">
            <a:spAutoFit/>
          </a:bodyPr>
          <a:lstStyle/>
          <a:p>
            <a:r>
              <a:rPr lang="zh-CN" altLang="en-US" sz="2000" dirty="0">
                <a:solidFill>
                  <a:srgbClr val="FF0000"/>
                </a:solidFill>
                <a:latin typeface="+mn-ea"/>
              </a:rPr>
              <a:t> 该图不含环路，没有死锁 </a:t>
            </a:r>
          </a:p>
        </p:txBody>
      </p:sp>
    </p:spTree>
    <p:extLst>
      <p:ext uri="{BB962C8B-B14F-4D97-AF65-F5344CB8AC3E}">
        <p14:creationId xmlns:p14="http://schemas.microsoft.com/office/powerpoint/2010/main" val="163653237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41754" y="1250777"/>
            <a:ext cx="9817111" cy="1200329"/>
          </a:xfrm>
          <a:prstGeom prst="rect">
            <a:avLst/>
          </a:prstGeom>
        </p:spPr>
        <p:txBody>
          <a:bodyPr wrap="none">
            <a:spAutoFit/>
          </a:bodyPr>
          <a:lstStyle/>
          <a:p>
            <a:pPr>
              <a:lnSpc>
                <a:spcPct val="150000"/>
              </a:lnSpc>
              <a:buFont typeface="Wingdings" panose="05000000000000000000" pitchFamily="2" charset="2"/>
              <a:buNone/>
            </a:pPr>
            <a:r>
              <a:rPr lang="zh-CN" altLang="en-US" sz="2400" dirty="0" smtClean="0">
                <a:solidFill>
                  <a:srgbClr val="0033CC"/>
                </a:solidFill>
                <a:latin typeface="+mn-ea"/>
              </a:rPr>
              <a:t>（</a:t>
            </a:r>
            <a:r>
              <a:rPr lang="en-US" altLang="zh-CN" sz="2400" dirty="0" smtClean="0">
                <a:solidFill>
                  <a:srgbClr val="0033CC"/>
                </a:solidFill>
                <a:latin typeface="+mn-ea"/>
              </a:rPr>
              <a:t>3</a:t>
            </a:r>
            <a:r>
              <a:rPr lang="zh-CN" altLang="en-US" sz="2400" dirty="0" smtClean="0">
                <a:solidFill>
                  <a:srgbClr val="0033CC"/>
                </a:solidFill>
                <a:latin typeface="+mn-ea"/>
              </a:rPr>
              <a:t>）环路</a:t>
            </a:r>
            <a:r>
              <a:rPr lang="zh-CN" altLang="en-US" sz="2400" dirty="0">
                <a:solidFill>
                  <a:srgbClr val="0033CC"/>
                </a:solidFill>
                <a:latin typeface="+mn-ea"/>
              </a:rPr>
              <a:t>与</a:t>
            </a:r>
            <a:r>
              <a:rPr lang="zh-CN" altLang="en-US" sz="2400" dirty="0" smtClean="0">
                <a:solidFill>
                  <a:srgbClr val="0033CC"/>
                </a:solidFill>
                <a:latin typeface="+mn-ea"/>
              </a:rPr>
              <a:t>死锁</a:t>
            </a:r>
            <a:endParaRPr lang="en-US" altLang="zh-CN" sz="2400" dirty="0" smtClean="0">
              <a:solidFill>
                <a:srgbClr val="0033CC"/>
              </a:solidFill>
              <a:latin typeface="+mn-ea"/>
            </a:endParaRPr>
          </a:p>
          <a:p>
            <a:pPr>
              <a:lnSpc>
                <a:spcPct val="150000"/>
              </a:lnSpc>
            </a:pPr>
            <a:r>
              <a:rPr lang="zh-CN" altLang="en-US" sz="2400" dirty="0">
                <a:latin typeface="+mn-ea"/>
              </a:rPr>
              <a:t>① 如果每类资源的实体都只有一个，那么图中出现环路就说明死锁了</a:t>
            </a:r>
            <a:r>
              <a:rPr lang="zh-CN" altLang="en-US" sz="2400" dirty="0" smtClean="0">
                <a:latin typeface="+mn-ea"/>
              </a:rPr>
              <a:t>。</a:t>
            </a:r>
            <a:endParaRPr lang="en-US" altLang="zh-CN" sz="2400" dirty="0">
              <a:solidFill>
                <a:srgbClr val="0033CC"/>
              </a:solidFill>
              <a:latin typeface="+mn-ea"/>
            </a:endParaRPr>
          </a:p>
        </p:txBody>
      </p:sp>
      <p:pic>
        <p:nvPicPr>
          <p:cNvPr id="3" name="Picture 5" descr="3a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65984" y="2784132"/>
            <a:ext cx="3168650" cy="2305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6155404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22636" y="1029895"/>
            <a:ext cx="10577385" cy="1135054"/>
          </a:xfrm>
          <a:prstGeom prst="rect">
            <a:avLst/>
          </a:prstGeom>
        </p:spPr>
        <p:txBody>
          <a:bodyPr wrap="square">
            <a:spAutoFit/>
          </a:bodyPr>
          <a:lstStyle/>
          <a:p>
            <a:pPr indent="612000">
              <a:lnSpc>
                <a:spcPct val="150000"/>
              </a:lnSpc>
            </a:pPr>
            <a:r>
              <a:rPr lang="en-US" altLang="zh-CN" sz="2400" dirty="0">
                <a:latin typeface="+mn-ea"/>
              </a:rPr>
              <a:t>② </a:t>
            </a:r>
            <a:r>
              <a:rPr lang="zh-CN" altLang="en-US" sz="2400" dirty="0">
                <a:latin typeface="+mn-ea"/>
              </a:rPr>
              <a:t>如果每类资源的实体不止一个，那么资源分配图中</a:t>
            </a:r>
            <a:r>
              <a:rPr lang="zh-CN" altLang="en-US" sz="2400" dirty="0" smtClean="0">
                <a:latin typeface="+mn-ea"/>
              </a:rPr>
              <a:t>出现环路</a:t>
            </a:r>
            <a:r>
              <a:rPr lang="zh-CN" altLang="en-US" sz="2400" dirty="0">
                <a:latin typeface="+mn-ea"/>
              </a:rPr>
              <a:t>并不表明一定出现死锁。 </a:t>
            </a:r>
          </a:p>
        </p:txBody>
      </p:sp>
      <p:sp>
        <p:nvSpPr>
          <p:cNvPr id="3" name="Rectangle 8"/>
          <p:cNvSpPr>
            <a:spLocks noChangeArrowheads="1"/>
          </p:cNvSpPr>
          <p:nvPr/>
        </p:nvSpPr>
        <p:spPr bwMode="auto">
          <a:xfrm>
            <a:off x="1493181" y="5021951"/>
            <a:ext cx="256512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dirty="0">
                <a:effectLst>
                  <a:outerShdw blurRad="38100" dist="38100" dir="2700000" algn="tl">
                    <a:srgbClr val="C0C0C0"/>
                  </a:outerShdw>
                </a:effectLst>
                <a:latin typeface="Tahoma" panose="020B0604030504040204" pitchFamily="34" charset="0"/>
              </a:rPr>
              <a:t> </a:t>
            </a:r>
            <a:r>
              <a:rPr lang="zh-CN" altLang="en-US" sz="2000" dirty="0">
                <a:solidFill>
                  <a:srgbClr val="FF0000"/>
                </a:solidFill>
                <a:latin typeface="Tahoma" panose="020B0604030504040204" pitchFamily="34" charset="0"/>
                <a:ea typeface="楷体_GB2312" panose="02010609030101010101" pitchFamily="49" charset="-122"/>
              </a:rPr>
              <a:t>有死锁的资源分配图</a:t>
            </a:r>
          </a:p>
        </p:txBody>
      </p:sp>
      <p:pic>
        <p:nvPicPr>
          <p:cNvPr id="4" name="Picture 10" descr="3a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2988" y="2219197"/>
            <a:ext cx="3527425" cy="259238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3a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85711" y="1940101"/>
            <a:ext cx="3240088" cy="295275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9"/>
          <p:cNvSpPr>
            <a:spLocks noChangeArrowheads="1"/>
          </p:cNvSpPr>
          <p:nvPr/>
        </p:nvSpPr>
        <p:spPr bwMode="auto">
          <a:xfrm>
            <a:off x="7257149" y="5042847"/>
            <a:ext cx="351891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80000"/>
              </a:lnSpc>
              <a:spcBef>
                <a:spcPct val="20000"/>
              </a:spcBef>
              <a:buClr>
                <a:schemeClr val="hlink"/>
              </a:buClr>
              <a:buSzPct val="120000"/>
            </a:pPr>
            <a:r>
              <a:rPr lang="zh-CN" altLang="en-US" sz="2000" dirty="0">
                <a:solidFill>
                  <a:srgbClr val="FF0000"/>
                </a:solidFill>
                <a:effectLst>
                  <a:outerShdw blurRad="38100" dist="38100" dir="2700000" algn="tl">
                    <a:srgbClr val="C0C0C0"/>
                  </a:outerShdw>
                </a:effectLst>
                <a:latin typeface="Tahoma" panose="020B0604030504040204" pitchFamily="34" charset="0"/>
                <a:ea typeface="楷体_GB2312" panose="02010609030101010101" pitchFamily="49" charset="-122"/>
              </a:rPr>
              <a:t>有环路但无死锁的资源分配图</a:t>
            </a:r>
          </a:p>
        </p:txBody>
      </p:sp>
      <p:sp>
        <p:nvSpPr>
          <p:cNvPr id="7" name="Rectangle 12"/>
          <p:cNvSpPr>
            <a:spLocks noChangeArrowheads="1"/>
          </p:cNvSpPr>
          <p:nvPr/>
        </p:nvSpPr>
        <p:spPr bwMode="auto">
          <a:xfrm>
            <a:off x="684212" y="5610873"/>
            <a:ext cx="1067576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zh-CN" altLang="en-US" sz="2400" dirty="0" smtClean="0">
                <a:solidFill>
                  <a:srgbClr val="0000FF"/>
                </a:solidFill>
                <a:latin typeface="+mn-ea"/>
              </a:rPr>
              <a:t>资源分配</a:t>
            </a:r>
            <a:r>
              <a:rPr lang="zh-CN" altLang="en-US" sz="2400" dirty="0">
                <a:solidFill>
                  <a:srgbClr val="0000FF"/>
                </a:solidFill>
                <a:latin typeface="+mn-ea"/>
              </a:rPr>
              <a:t>图中存在环路是死锁产生的必要条件，但不是充分条件。</a:t>
            </a:r>
          </a:p>
        </p:txBody>
      </p:sp>
    </p:spTree>
    <p:extLst>
      <p:ext uri="{BB962C8B-B14F-4D97-AF65-F5344CB8AC3E}">
        <p14:creationId xmlns:p14="http://schemas.microsoft.com/office/powerpoint/2010/main" val="306341676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44726" y="929505"/>
            <a:ext cx="10547057" cy="5078313"/>
          </a:xfrm>
          <a:prstGeom prst="rect">
            <a:avLst/>
          </a:prstGeom>
        </p:spPr>
        <p:txBody>
          <a:bodyPr wrap="square">
            <a:spAutoFit/>
          </a:bodyPr>
          <a:lstStyle/>
          <a:p>
            <a:pPr>
              <a:lnSpc>
                <a:spcPct val="150000"/>
              </a:lnSpc>
            </a:pPr>
            <a:r>
              <a:rPr lang="en-US" altLang="zh-CN" sz="2400" dirty="0">
                <a:latin typeface="+mn-ea"/>
              </a:rPr>
              <a:t>7</a:t>
            </a:r>
            <a:r>
              <a:rPr lang="zh-CN" altLang="en-US" sz="2400" dirty="0" smtClean="0">
                <a:latin typeface="+mn-ea"/>
              </a:rPr>
              <a:t>、处理</a:t>
            </a:r>
            <a:r>
              <a:rPr lang="zh-CN" altLang="en-US" sz="2400" dirty="0">
                <a:latin typeface="+mn-ea"/>
              </a:rPr>
              <a:t>死锁的</a:t>
            </a:r>
            <a:r>
              <a:rPr lang="zh-CN" altLang="en-US" sz="2400" dirty="0" smtClean="0">
                <a:latin typeface="+mn-ea"/>
              </a:rPr>
              <a:t>方法</a:t>
            </a:r>
            <a:endParaRPr lang="en-US" altLang="zh-CN" sz="2400" dirty="0" smtClean="0">
              <a:latin typeface="+mn-ea"/>
            </a:endParaRPr>
          </a:p>
          <a:p>
            <a:pPr>
              <a:lnSpc>
                <a:spcPct val="150000"/>
              </a:lnSpc>
            </a:pPr>
            <a:r>
              <a:rPr lang="zh-CN" altLang="en-US" sz="2400" dirty="0" smtClean="0">
                <a:latin typeface="+mn-ea"/>
              </a:rPr>
              <a:t>（</a:t>
            </a:r>
            <a:r>
              <a:rPr lang="en-US" altLang="zh-CN" sz="2400" dirty="0" smtClean="0">
                <a:latin typeface="+mn-ea"/>
              </a:rPr>
              <a:t>1</a:t>
            </a:r>
            <a:r>
              <a:rPr lang="zh-CN" altLang="en-US" sz="2400" dirty="0" smtClean="0">
                <a:latin typeface="+mn-ea"/>
              </a:rPr>
              <a:t>）预防死锁。该方法是通过设置某些限制条件，去破坏产生死锁的四个必要条件中的一个或几个来预防产生死锁。</a:t>
            </a:r>
            <a:endParaRPr lang="en-US" altLang="zh-CN" sz="2400" dirty="0" smtClean="0">
              <a:latin typeface="+mn-ea"/>
            </a:endParaRPr>
          </a:p>
          <a:p>
            <a:pPr>
              <a:lnSpc>
                <a:spcPct val="150000"/>
              </a:lnSpc>
            </a:pPr>
            <a:r>
              <a:rPr lang="zh-CN" altLang="en-US" sz="2400" dirty="0" smtClean="0">
                <a:latin typeface="+mn-ea"/>
              </a:rPr>
              <a:t>（</a:t>
            </a:r>
            <a:r>
              <a:rPr lang="en-US" altLang="zh-CN" sz="2400" dirty="0" smtClean="0">
                <a:latin typeface="+mn-ea"/>
              </a:rPr>
              <a:t>2</a:t>
            </a:r>
            <a:r>
              <a:rPr lang="zh-CN" altLang="en-US" sz="2400" dirty="0" smtClean="0">
                <a:latin typeface="+mn-ea"/>
              </a:rPr>
              <a:t>）避免死锁。在资源的动态分配过程中，用某种方法防止系统进入不安全状态，从而可以避免发生死锁。</a:t>
            </a:r>
            <a:endParaRPr lang="en-US" altLang="zh-CN" sz="2400" dirty="0" smtClean="0">
              <a:latin typeface="+mn-ea"/>
            </a:endParaRPr>
          </a:p>
          <a:p>
            <a:pPr>
              <a:lnSpc>
                <a:spcPct val="150000"/>
              </a:lnSpc>
            </a:pPr>
            <a:r>
              <a:rPr lang="zh-CN" altLang="en-US" sz="2400" dirty="0" smtClean="0">
                <a:latin typeface="+mn-ea"/>
              </a:rPr>
              <a:t>（</a:t>
            </a:r>
            <a:r>
              <a:rPr lang="en-US" altLang="zh-CN" sz="2400" dirty="0" smtClean="0">
                <a:latin typeface="+mn-ea"/>
              </a:rPr>
              <a:t>3</a:t>
            </a:r>
            <a:r>
              <a:rPr lang="zh-CN" altLang="en-US" sz="2400" dirty="0" smtClean="0">
                <a:latin typeface="+mn-ea"/>
              </a:rPr>
              <a:t>）检测死锁。允许进程在运行过程中发生死锁，但可以通过检测机构及时地检测出死锁的方式，然后采取适当的措施，把进程从死锁中解脱出来。</a:t>
            </a:r>
            <a:endParaRPr lang="en-US" altLang="zh-CN" sz="2400" dirty="0" smtClean="0">
              <a:latin typeface="+mn-ea"/>
            </a:endParaRPr>
          </a:p>
          <a:p>
            <a:pPr>
              <a:lnSpc>
                <a:spcPct val="150000"/>
              </a:lnSpc>
            </a:pPr>
            <a:r>
              <a:rPr lang="zh-CN" altLang="en-US" sz="2400" dirty="0" smtClean="0">
                <a:latin typeface="+mn-ea"/>
              </a:rPr>
              <a:t>（</a:t>
            </a:r>
            <a:r>
              <a:rPr lang="en-US" altLang="zh-CN" sz="2400" dirty="0" smtClean="0">
                <a:latin typeface="+mn-ea"/>
              </a:rPr>
              <a:t>4</a:t>
            </a:r>
            <a:r>
              <a:rPr lang="zh-CN" altLang="en-US" sz="2400" dirty="0" smtClean="0">
                <a:latin typeface="+mn-ea"/>
              </a:rPr>
              <a:t>）解除死锁。当检测到系统中已发生死锁，采取相应措施，把进程从死锁状态中解脱出来。</a:t>
            </a:r>
            <a:endParaRPr lang="en-US" altLang="zh-CN" sz="2400" dirty="0" smtClean="0">
              <a:latin typeface="+mn-ea"/>
            </a:endParaRPr>
          </a:p>
        </p:txBody>
      </p:sp>
    </p:spTree>
    <p:extLst>
      <p:ext uri="{BB962C8B-B14F-4D97-AF65-F5344CB8AC3E}">
        <p14:creationId xmlns:p14="http://schemas.microsoft.com/office/powerpoint/2010/main" val="182138948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96923" y="1069542"/>
            <a:ext cx="10736883" cy="4524315"/>
          </a:xfrm>
          <a:prstGeom prst="rect">
            <a:avLst/>
          </a:prstGeom>
        </p:spPr>
        <p:txBody>
          <a:bodyPr wrap="square">
            <a:spAutoFit/>
          </a:bodyPr>
          <a:lstStyle/>
          <a:p>
            <a:pPr>
              <a:lnSpc>
                <a:spcPct val="150000"/>
              </a:lnSpc>
            </a:pPr>
            <a:r>
              <a:rPr lang="zh-CN" altLang="en-US" sz="2400" dirty="0">
                <a:solidFill>
                  <a:srgbClr val="006600"/>
                </a:solidFill>
                <a:latin typeface="+mn-ea"/>
              </a:rPr>
              <a:t>死锁的</a:t>
            </a:r>
            <a:r>
              <a:rPr lang="zh-CN" altLang="en-US" sz="2400" dirty="0" smtClean="0">
                <a:solidFill>
                  <a:srgbClr val="006600"/>
                </a:solidFill>
                <a:latin typeface="+mn-ea"/>
              </a:rPr>
              <a:t>预防</a:t>
            </a:r>
            <a:endParaRPr lang="en-US" altLang="zh-CN" sz="2400" dirty="0" smtClean="0">
              <a:solidFill>
                <a:srgbClr val="006600"/>
              </a:solidFill>
              <a:latin typeface="+mn-ea"/>
            </a:endParaRPr>
          </a:p>
          <a:p>
            <a:pPr>
              <a:lnSpc>
                <a:spcPct val="150000"/>
              </a:lnSpc>
              <a:buFont typeface="Wingdings" panose="05000000000000000000" pitchFamily="2" charset="2"/>
              <a:buNone/>
            </a:pPr>
            <a:r>
              <a:rPr lang="zh-CN" altLang="en-US" sz="2400" dirty="0" smtClean="0">
                <a:latin typeface="+mn-ea"/>
              </a:rPr>
              <a:t>（</a:t>
            </a:r>
            <a:r>
              <a:rPr lang="en-US" altLang="zh-CN" sz="2400" dirty="0" smtClean="0">
                <a:latin typeface="+mn-ea"/>
              </a:rPr>
              <a:t>1</a:t>
            </a:r>
            <a:r>
              <a:rPr lang="zh-CN" altLang="en-US" sz="2400" dirty="0" smtClean="0">
                <a:latin typeface="+mn-ea"/>
              </a:rPr>
              <a:t>）破坏</a:t>
            </a:r>
            <a:r>
              <a:rPr lang="zh-CN" altLang="en-US" sz="2400" dirty="0">
                <a:latin typeface="+mn-ea"/>
              </a:rPr>
              <a:t>互斥</a:t>
            </a:r>
            <a:r>
              <a:rPr lang="zh-CN" altLang="en-US" sz="2400" dirty="0" smtClean="0">
                <a:latin typeface="+mn-ea"/>
              </a:rPr>
              <a:t>条件</a:t>
            </a:r>
            <a:endParaRPr lang="en-US" altLang="zh-CN" sz="2400" dirty="0" smtClean="0">
              <a:latin typeface="+mn-ea"/>
            </a:endParaRPr>
          </a:p>
          <a:p>
            <a:pPr indent="612000">
              <a:lnSpc>
                <a:spcPct val="150000"/>
              </a:lnSpc>
              <a:buFont typeface="Wingdings" panose="05000000000000000000" pitchFamily="2" charset="2"/>
              <a:buNone/>
            </a:pPr>
            <a:r>
              <a:rPr lang="zh-CN" altLang="en-US" sz="2400" dirty="0" smtClean="0">
                <a:latin typeface="+mn-ea"/>
              </a:rPr>
              <a:t>互斥是</a:t>
            </a:r>
            <a:r>
              <a:rPr lang="zh-CN" altLang="en-US" sz="2400" dirty="0">
                <a:latin typeface="+mn-ea"/>
              </a:rPr>
              <a:t>独占资源（临界资源</a:t>
            </a:r>
            <a:r>
              <a:rPr lang="zh-CN" altLang="en-US" sz="2400" dirty="0" smtClean="0">
                <a:latin typeface="+mn-ea"/>
              </a:rPr>
              <a:t>）固有的属性，因此破坏进程之间的互斥条件不可取，也不能预防死锁。</a:t>
            </a:r>
            <a:endParaRPr lang="zh-CN" altLang="en-US" sz="2400" dirty="0">
              <a:latin typeface="+mn-ea"/>
            </a:endParaRPr>
          </a:p>
          <a:p>
            <a:pPr>
              <a:lnSpc>
                <a:spcPct val="150000"/>
              </a:lnSpc>
              <a:buFont typeface="Wingdings" panose="05000000000000000000" pitchFamily="2" charset="2"/>
              <a:buNone/>
            </a:pPr>
            <a:r>
              <a:rPr lang="zh-CN" altLang="en-US" sz="2400" dirty="0" smtClean="0">
                <a:latin typeface="+mn-ea"/>
              </a:rPr>
              <a:t>（</a:t>
            </a:r>
            <a:r>
              <a:rPr lang="en-US" altLang="zh-CN" sz="2400" dirty="0" smtClean="0">
                <a:latin typeface="+mn-ea"/>
              </a:rPr>
              <a:t>2</a:t>
            </a:r>
            <a:r>
              <a:rPr lang="zh-CN" altLang="en-US" sz="2400" dirty="0" smtClean="0">
                <a:latin typeface="+mn-ea"/>
              </a:rPr>
              <a:t>）破坏</a:t>
            </a:r>
            <a:r>
              <a:rPr lang="zh-CN" altLang="en-US" sz="2400" dirty="0">
                <a:latin typeface="+mn-ea"/>
              </a:rPr>
              <a:t>占有且等待</a:t>
            </a:r>
            <a:r>
              <a:rPr lang="zh-CN" altLang="en-US" sz="2400" dirty="0" smtClean="0">
                <a:latin typeface="+mn-ea"/>
              </a:rPr>
              <a:t>条件</a:t>
            </a:r>
            <a:endParaRPr lang="en-US" altLang="zh-CN" sz="2400" dirty="0" smtClean="0">
              <a:latin typeface="+mn-ea"/>
            </a:endParaRPr>
          </a:p>
          <a:p>
            <a:pPr marL="457200" indent="612000">
              <a:lnSpc>
                <a:spcPct val="150000"/>
              </a:lnSpc>
              <a:buFont typeface="+mj-ea"/>
              <a:buAutoNum type="circleNumDbPlain"/>
            </a:pPr>
            <a:r>
              <a:rPr lang="zh-CN" altLang="en-US" sz="2400" dirty="0" smtClean="0">
                <a:solidFill>
                  <a:srgbClr val="3F3FFF"/>
                </a:solidFill>
                <a:latin typeface="+mn-ea"/>
              </a:rPr>
              <a:t>预分配资源</a:t>
            </a:r>
            <a:r>
              <a:rPr lang="zh-CN" altLang="en-US" sz="2400" dirty="0">
                <a:solidFill>
                  <a:srgbClr val="3F3FFF"/>
                </a:solidFill>
                <a:latin typeface="+mn-ea"/>
              </a:rPr>
              <a:t>策略</a:t>
            </a:r>
            <a:r>
              <a:rPr lang="en-US" altLang="zh-CN" sz="2400" dirty="0">
                <a:solidFill>
                  <a:srgbClr val="3F3FFF"/>
                </a:solidFill>
                <a:latin typeface="+mn-ea"/>
              </a:rPr>
              <a:t>——</a:t>
            </a:r>
            <a:r>
              <a:rPr lang="zh-CN" altLang="en-US" sz="2400" dirty="0">
                <a:solidFill>
                  <a:srgbClr val="3F3FFF"/>
                </a:solidFill>
                <a:latin typeface="+mn-ea"/>
              </a:rPr>
              <a:t>静态</a:t>
            </a:r>
            <a:r>
              <a:rPr lang="zh-CN" altLang="en-US" sz="2400" dirty="0" smtClean="0">
                <a:solidFill>
                  <a:srgbClr val="3F3FFF"/>
                </a:solidFill>
                <a:latin typeface="+mn-ea"/>
              </a:rPr>
              <a:t>分配。</a:t>
            </a:r>
            <a:endParaRPr lang="en-US" altLang="zh-CN" sz="2400" dirty="0">
              <a:solidFill>
                <a:srgbClr val="3F3FFF"/>
              </a:solidFill>
              <a:latin typeface="+mn-ea"/>
            </a:endParaRPr>
          </a:p>
          <a:p>
            <a:pPr indent="612000">
              <a:lnSpc>
                <a:spcPct val="150000"/>
              </a:lnSpc>
            </a:pPr>
            <a:r>
              <a:rPr lang="zh-CN" altLang="en-US" sz="2400" dirty="0" smtClean="0">
                <a:solidFill>
                  <a:srgbClr val="3737FF"/>
                </a:solidFill>
                <a:latin typeface="+mn-ea"/>
              </a:rPr>
              <a:t>一</a:t>
            </a:r>
            <a:r>
              <a:rPr lang="zh-CN" altLang="en-US" sz="2400" dirty="0">
                <a:solidFill>
                  <a:srgbClr val="3737FF"/>
                </a:solidFill>
                <a:latin typeface="+mn-ea"/>
              </a:rPr>
              <a:t>个进程在开始运行之前就一次性申请到所需要的全部资源。从而进程在执行过程中就不需要再另外申请资源</a:t>
            </a:r>
            <a:r>
              <a:rPr lang="zh-CN" altLang="en-US" sz="2400" dirty="0" smtClean="0">
                <a:solidFill>
                  <a:srgbClr val="3737FF"/>
                </a:solidFill>
                <a:latin typeface="+mn-ea"/>
              </a:rPr>
              <a:t>。</a:t>
            </a:r>
            <a:endParaRPr lang="en-US" altLang="zh-CN" sz="2400" dirty="0">
              <a:solidFill>
                <a:srgbClr val="3737FF"/>
              </a:solidFill>
              <a:latin typeface="+mn-ea"/>
            </a:endParaRPr>
          </a:p>
        </p:txBody>
      </p:sp>
    </p:spTree>
    <p:extLst>
      <p:ext uri="{BB962C8B-B14F-4D97-AF65-F5344CB8AC3E}">
        <p14:creationId xmlns:p14="http://schemas.microsoft.com/office/powerpoint/2010/main" val="45892294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88684" y="1275490"/>
            <a:ext cx="10736883" cy="3970318"/>
          </a:xfrm>
          <a:prstGeom prst="rect">
            <a:avLst/>
          </a:prstGeom>
        </p:spPr>
        <p:txBody>
          <a:bodyPr wrap="square">
            <a:spAutoFit/>
          </a:bodyPr>
          <a:lstStyle/>
          <a:p>
            <a:pPr indent="612000">
              <a:lnSpc>
                <a:spcPct val="150000"/>
              </a:lnSpc>
            </a:pPr>
            <a:r>
              <a:rPr lang="zh-CN" altLang="en-US" sz="2400" dirty="0">
                <a:solidFill>
                  <a:srgbClr val="3737FF"/>
                </a:solidFill>
                <a:latin typeface="+mn-ea"/>
              </a:rPr>
              <a:t>若系统有足够的资源分配给某个进程，便可把其需要的所有资源分配给它。</a:t>
            </a:r>
            <a:endParaRPr lang="en-US" altLang="zh-CN" sz="2400" dirty="0">
              <a:solidFill>
                <a:srgbClr val="3737FF"/>
              </a:solidFill>
              <a:latin typeface="+mn-ea"/>
            </a:endParaRPr>
          </a:p>
          <a:p>
            <a:pPr>
              <a:lnSpc>
                <a:spcPct val="150000"/>
              </a:lnSpc>
            </a:pPr>
            <a:r>
              <a:rPr lang="zh-CN" altLang="en-US" sz="2400" dirty="0">
                <a:solidFill>
                  <a:srgbClr val="3737FF"/>
                </a:solidFill>
                <a:latin typeface="+mn-ea"/>
              </a:rPr>
              <a:t>系统在进行资源分配时，只要有一种资源不能满足进程的要求，即使其它所需的各资源都空闲也不能分配给该进程，而让该进程等待</a:t>
            </a:r>
            <a:r>
              <a:rPr lang="zh-CN" altLang="en-US" sz="2400" dirty="0" smtClean="0">
                <a:solidFill>
                  <a:srgbClr val="3737FF"/>
                </a:solidFill>
                <a:latin typeface="+mn-ea"/>
              </a:rPr>
              <a:t>。</a:t>
            </a:r>
            <a:endParaRPr lang="en-US" altLang="zh-CN" sz="2400" dirty="0" smtClean="0">
              <a:solidFill>
                <a:schemeClr val="accent2"/>
              </a:solidFill>
              <a:latin typeface="+mn-ea"/>
            </a:endParaRPr>
          </a:p>
          <a:p>
            <a:pPr marL="457200" indent="-457200">
              <a:lnSpc>
                <a:spcPct val="150000"/>
              </a:lnSpc>
              <a:buFont typeface="+mj-ea"/>
              <a:buAutoNum type="circleNumDbPlain" startAt="2"/>
            </a:pPr>
            <a:r>
              <a:rPr lang="zh-CN" altLang="en-US" sz="2400" dirty="0" smtClean="0">
                <a:solidFill>
                  <a:schemeClr val="accent2"/>
                </a:solidFill>
                <a:latin typeface="+mn-ea"/>
              </a:rPr>
              <a:t>“空手”</a:t>
            </a:r>
            <a:r>
              <a:rPr lang="zh-CN" altLang="en-US" sz="2400" dirty="0">
                <a:solidFill>
                  <a:schemeClr val="accent2"/>
                </a:solidFill>
                <a:latin typeface="+mn-ea"/>
              </a:rPr>
              <a:t>申请资源策略</a:t>
            </a:r>
            <a:r>
              <a:rPr lang="en-US" altLang="zh-CN" sz="2400" dirty="0">
                <a:solidFill>
                  <a:schemeClr val="accent2"/>
                </a:solidFill>
                <a:latin typeface="+mn-ea"/>
              </a:rPr>
              <a:t>——</a:t>
            </a:r>
            <a:r>
              <a:rPr lang="zh-CN" altLang="en-US" sz="2400" dirty="0">
                <a:solidFill>
                  <a:srgbClr val="006600"/>
                </a:solidFill>
                <a:latin typeface="+mn-ea"/>
              </a:rPr>
              <a:t>不占有资源时才可以申请</a:t>
            </a:r>
            <a:r>
              <a:rPr lang="zh-CN" altLang="en-US" sz="2400" dirty="0" smtClean="0">
                <a:solidFill>
                  <a:srgbClr val="006600"/>
                </a:solidFill>
                <a:latin typeface="+mn-ea"/>
              </a:rPr>
              <a:t>资源。</a:t>
            </a:r>
            <a:r>
              <a:rPr lang="zh-CN" altLang="en-US" sz="2400" dirty="0" smtClean="0">
                <a:latin typeface="+mn-ea"/>
              </a:rPr>
              <a:t> </a:t>
            </a:r>
            <a:endParaRPr lang="en-US" altLang="zh-CN" sz="2400" dirty="0" smtClean="0">
              <a:latin typeface="+mn-ea"/>
            </a:endParaRPr>
          </a:p>
          <a:p>
            <a:pPr indent="612000">
              <a:lnSpc>
                <a:spcPct val="150000"/>
              </a:lnSpc>
            </a:pPr>
            <a:r>
              <a:rPr lang="zh-CN" altLang="en-US" sz="2400" dirty="0" smtClean="0">
                <a:solidFill>
                  <a:srgbClr val="FF0000"/>
                </a:solidFill>
              </a:rPr>
              <a:t>运行一个进程只获得运行初期所需的资源后，便开始运行。进程运行过程中再逐步释放已分配给自己的、且已用完的全部资源，然后再请求新的所需资源。</a:t>
            </a:r>
            <a:endParaRPr lang="zh-CN" altLang="en-US" sz="2400" dirty="0">
              <a:solidFill>
                <a:srgbClr val="FF0000"/>
              </a:solidFill>
            </a:endParaRPr>
          </a:p>
        </p:txBody>
      </p:sp>
    </p:spTree>
    <p:extLst>
      <p:ext uri="{BB962C8B-B14F-4D97-AF65-F5344CB8AC3E}">
        <p14:creationId xmlns:p14="http://schemas.microsoft.com/office/powerpoint/2010/main" val="39014954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endParaRPr lang="zh-CN" altLang="en-US"/>
          </a:p>
        </p:txBody>
      </p:sp>
      <p:sp>
        <p:nvSpPr>
          <p:cNvPr id="5" name="文本占位符 4"/>
          <p:cNvSpPr>
            <a:spLocks noGrp="1"/>
          </p:cNvSpPr>
          <p:nvPr>
            <p:ph type="body" sz="quarter" idx="11"/>
          </p:nvPr>
        </p:nvSpPr>
        <p:spPr>
          <a:xfrm>
            <a:off x="4656592" y="3212978"/>
            <a:ext cx="6261433" cy="480003"/>
          </a:xfrm>
        </p:spPr>
        <p:txBody>
          <a:bodyPr/>
          <a:lstStyle/>
          <a:p>
            <a:endParaRPr lang="zh-CN" altLang="en-US"/>
          </a:p>
        </p:txBody>
      </p:sp>
    </p:spTree>
    <p:extLst>
      <p:ext uri="{BB962C8B-B14F-4D97-AF65-F5344CB8AC3E}">
        <p14:creationId xmlns:p14="http://schemas.microsoft.com/office/powerpoint/2010/main" val="90341690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40509" y="1202257"/>
            <a:ext cx="10778243" cy="2862322"/>
          </a:xfrm>
          <a:prstGeom prst="rect">
            <a:avLst/>
          </a:prstGeom>
        </p:spPr>
        <p:txBody>
          <a:bodyPr wrap="square">
            <a:spAutoFit/>
          </a:bodyPr>
          <a:lstStyle/>
          <a:p>
            <a:pPr>
              <a:lnSpc>
                <a:spcPct val="150000"/>
              </a:lnSpc>
            </a:pPr>
            <a:r>
              <a:rPr lang="zh-CN" altLang="en-US" sz="2400" dirty="0" smtClean="0">
                <a:solidFill>
                  <a:srgbClr val="FF2DF0"/>
                </a:solidFill>
                <a:latin typeface="+mn-ea"/>
              </a:rPr>
              <a:t>（</a:t>
            </a:r>
            <a:r>
              <a:rPr lang="en-US" altLang="zh-CN" sz="2400" dirty="0" smtClean="0">
                <a:solidFill>
                  <a:srgbClr val="FF2DF0"/>
                </a:solidFill>
                <a:latin typeface="+mn-ea"/>
              </a:rPr>
              <a:t>3</a:t>
            </a:r>
            <a:r>
              <a:rPr lang="zh-CN" altLang="en-US" sz="2400" dirty="0" smtClean="0">
                <a:solidFill>
                  <a:srgbClr val="FF2DF0"/>
                </a:solidFill>
                <a:latin typeface="+mn-ea"/>
              </a:rPr>
              <a:t>）破坏</a:t>
            </a:r>
            <a:r>
              <a:rPr lang="zh-CN" altLang="en-US" sz="2400" dirty="0">
                <a:solidFill>
                  <a:srgbClr val="FF2DF0"/>
                </a:solidFill>
                <a:latin typeface="+mn-ea"/>
              </a:rPr>
              <a:t>非抢占</a:t>
            </a:r>
            <a:r>
              <a:rPr lang="zh-CN" altLang="en-US" sz="2400" dirty="0" smtClean="0">
                <a:solidFill>
                  <a:srgbClr val="FF2DF0"/>
                </a:solidFill>
                <a:latin typeface="+mn-ea"/>
              </a:rPr>
              <a:t>条件</a:t>
            </a:r>
            <a:endParaRPr lang="en-US" altLang="zh-CN" sz="2400" dirty="0" smtClean="0">
              <a:solidFill>
                <a:srgbClr val="FF2DF0"/>
              </a:solidFill>
              <a:latin typeface="+mn-ea"/>
            </a:endParaRPr>
          </a:p>
          <a:p>
            <a:pPr marL="457200" indent="-457200">
              <a:lnSpc>
                <a:spcPct val="150000"/>
              </a:lnSpc>
              <a:buFont typeface="+mj-ea"/>
              <a:buAutoNum type="circleNumDbPlain"/>
            </a:pPr>
            <a:r>
              <a:rPr lang="zh-CN" altLang="en-US" sz="2400" dirty="0" smtClean="0">
                <a:solidFill>
                  <a:srgbClr val="FF2DF0"/>
                </a:solidFill>
                <a:latin typeface="+mn-ea"/>
              </a:rPr>
              <a:t>隐</a:t>
            </a:r>
            <a:r>
              <a:rPr lang="zh-CN" altLang="en-US" sz="2400" dirty="0">
                <a:solidFill>
                  <a:srgbClr val="FF2DF0"/>
                </a:solidFill>
                <a:latin typeface="+mn-ea"/>
              </a:rPr>
              <a:t>式抢占方式 </a:t>
            </a:r>
            <a:endParaRPr lang="en-US" altLang="zh-CN" sz="2400" dirty="0" smtClean="0">
              <a:solidFill>
                <a:srgbClr val="FF2DF0"/>
              </a:solidFill>
              <a:latin typeface="+mn-ea"/>
            </a:endParaRPr>
          </a:p>
          <a:p>
            <a:pPr indent="612000">
              <a:lnSpc>
                <a:spcPct val="150000"/>
              </a:lnSpc>
            </a:pPr>
            <a:r>
              <a:rPr lang="zh-CN" altLang="en-US" sz="2400" dirty="0" smtClean="0">
                <a:solidFill>
                  <a:srgbClr val="FF2DF0"/>
                </a:solidFill>
                <a:latin typeface="+mn-ea"/>
              </a:rPr>
              <a:t>如果一个进程已经占有了某些资源，提出新的资源请求得不到满足时，它必须释放已经保存的所有资源，待以后需要时再重新申请。这意味着进程已占有的资源会被暂时释放，或者被抢占了，从而破坏了非抢占条件。</a:t>
            </a:r>
            <a:endParaRPr lang="zh-CN" altLang="en-US" sz="2400" dirty="0">
              <a:solidFill>
                <a:srgbClr val="FF2DF0"/>
              </a:solidFill>
              <a:latin typeface="+mn-ea"/>
            </a:endParaRPr>
          </a:p>
        </p:txBody>
      </p:sp>
    </p:spTree>
    <p:extLst>
      <p:ext uri="{BB962C8B-B14F-4D97-AF65-F5344CB8AC3E}">
        <p14:creationId xmlns:p14="http://schemas.microsoft.com/office/powerpoint/2010/main" val="82566049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40509" y="979833"/>
            <a:ext cx="10778243" cy="5078313"/>
          </a:xfrm>
          <a:prstGeom prst="rect">
            <a:avLst/>
          </a:prstGeom>
        </p:spPr>
        <p:txBody>
          <a:bodyPr wrap="square">
            <a:spAutoFit/>
          </a:bodyPr>
          <a:lstStyle/>
          <a:p>
            <a:pPr marL="457200" indent="-457200">
              <a:lnSpc>
                <a:spcPct val="150000"/>
              </a:lnSpc>
              <a:buFont typeface="+mj-ea"/>
              <a:buAutoNum type="circleNumDbPlain" startAt="2"/>
            </a:pPr>
            <a:r>
              <a:rPr lang="zh-CN" altLang="en-US" sz="2400" dirty="0" smtClean="0">
                <a:latin typeface="+mn-ea"/>
              </a:rPr>
              <a:t>抢占</a:t>
            </a:r>
            <a:r>
              <a:rPr lang="zh-CN" altLang="en-US" sz="2400" dirty="0">
                <a:latin typeface="+mn-ea"/>
              </a:rPr>
              <a:t>等待者</a:t>
            </a:r>
            <a:r>
              <a:rPr lang="zh-CN" altLang="en-US" sz="2400" dirty="0" smtClean="0">
                <a:latin typeface="+mn-ea"/>
              </a:rPr>
              <a:t>资源。</a:t>
            </a:r>
            <a:endParaRPr lang="en-US" altLang="zh-CN" sz="2400" dirty="0" smtClean="0">
              <a:latin typeface="+mn-ea"/>
            </a:endParaRPr>
          </a:p>
          <a:p>
            <a:pPr indent="612000">
              <a:lnSpc>
                <a:spcPct val="150000"/>
              </a:lnSpc>
            </a:pPr>
            <a:r>
              <a:rPr lang="zh-CN" altLang="en-US" sz="2400" dirty="0" smtClean="0">
                <a:latin typeface="+mn-ea"/>
              </a:rPr>
              <a:t>若一个进程申请某些资源，首先检查它们是否可供使用，若可用，就分配给该进程。</a:t>
            </a:r>
            <a:endParaRPr lang="en-US" altLang="zh-CN" sz="2400" dirty="0" smtClean="0">
              <a:latin typeface="+mn-ea"/>
            </a:endParaRPr>
          </a:p>
          <a:p>
            <a:pPr indent="612000">
              <a:lnSpc>
                <a:spcPct val="150000"/>
              </a:lnSpc>
            </a:pPr>
            <a:r>
              <a:rPr lang="zh-CN" altLang="en-US" sz="2400" dirty="0" smtClean="0">
                <a:latin typeface="+mn-ea"/>
              </a:rPr>
              <a:t>若不可用，就要查看该</a:t>
            </a:r>
            <a:r>
              <a:rPr lang="zh-CN" altLang="en-US" sz="2400" dirty="0">
                <a:latin typeface="+mn-ea"/>
              </a:rPr>
              <a:t>资源</a:t>
            </a:r>
            <a:r>
              <a:rPr lang="zh-CN" altLang="en-US" sz="2400" dirty="0" smtClean="0">
                <a:latin typeface="+mn-ea"/>
              </a:rPr>
              <a:t>是否已分配给另外某个正在等待附加资源的进程，如果已经分配已分配，就把所需资源从等待的进程哪儿抢过来，分给申请它们的进程。</a:t>
            </a:r>
            <a:endParaRPr lang="en-US" altLang="zh-CN" sz="2400" dirty="0" smtClean="0">
              <a:latin typeface="+mn-ea"/>
            </a:endParaRPr>
          </a:p>
          <a:p>
            <a:pPr indent="612000">
              <a:lnSpc>
                <a:spcPct val="150000"/>
              </a:lnSpc>
            </a:pPr>
            <a:r>
              <a:rPr lang="zh-CN" altLang="en-US" sz="2400" dirty="0" smtClean="0">
                <a:latin typeface="+mn-ea"/>
              </a:rPr>
              <a:t>若该资源部可用，即没有被等待进程占有，那么申请进程必须等待，当该进程等待时，它的某些资源可被抢占过去，但是这仅在另外的进程需要它们的时候才被抢占。</a:t>
            </a:r>
            <a:endParaRPr lang="zh-CN" altLang="en-US" sz="2400" dirty="0">
              <a:latin typeface="+mn-ea"/>
            </a:endParaRPr>
          </a:p>
        </p:txBody>
      </p:sp>
    </p:spTree>
    <p:extLst>
      <p:ext uri="{BB962C8B-B14F-4D97-AF65-F5344CB8AC3E}">
        <p14:creationId xmlns:p14="http://schemas.microsoft.com/office/powerpoint/2010/main" val="128928774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45785" y="962450"/>
            <a:ext cx="10440054" cy="5078313"/>
          </a:xfrm>
          <a:prstGeom prst="rect">
            <a:avLst/>
          </a:prstGeom>
        </p:spPr>
        <p:txBody>
          <a:bodyPr wrap="square">
            <a:spAutoFit/>
          </a:bodyPr>
          <a:lstStyle/>
          <a:p>
            <a:pPr>
              <a:lnSpc>
                <a:spcPct val="150000"/>
              </a:lnSpc>
            </a:pPr>
            <a:r>
              <a:rPr lang="zh-CN" altLang="en-US" sz="2400" dirty="0" smtClean="0">
                <a:solidFill>
                  <a:srgbClr val="3737FF"/>
                </a:solidFill>
                <a:latin typeface="+mn-ea"/>
              </a:rPr>
              <a:t>（</a:t>
            </a:r>
            <a:r>
              <a:rPr lang="en-US" altLang="zh-CN" sz="2400" dirty="0" smtClean="0">
                <a:solidFill>
                  <a:srgbClr val="3737FF"/>
                </a:solidFill>
                <a:latin typeface="+mn-ea"/>
              </a:rPr>
              <a:t>4</a:t>
            </a:r>
            <a:r>
              <a:rPr lang="zh-CN" altLang="en-US" sz="2400" dirty="0" smtClean="0">
                <a:solidFill>
                  <a:srgbClr val="3737FF"/>
                </a:solidFill>
                <a:latin typeface="+mn-ea"/>
              </a:rPr>
              <a:t>）破坏</a:t>
            </a:r>
            <a:r>
              <a:rPr lang="zh-CN" altLang="en-US" sz="2400" dirty="0">
                <a:solidFill>
                  <a:srgbClr val="3737FF"/>
                </a:solidFill>
                <a:latin typeface="+mn-ea"/>
              </a:rPr>
              <a:t>循环等待</a:t>
            </a:r>
            <a:r>
              <a:rPr lang="zh-CN" altLang="en-US" sz="2400" dirty="0" smtClean="0">
                <a:solidFill>
                  <a:srgbClr val="3737FF"/>
                </a:solidFill>
                <a:latin typeface="+mn-ea"/>
              </a:rPr>
              <a:t>条件</a:t>
            </a:r>
            <a:endParaRPr lang="en-US" altLang="zh-CN" sz="2400" dirty="0" smtClean="0">
              <a:solidFill>
                <a:srgbClr val="3737FF"/>
              </a:solidFill>
              <a:latin typeface="+mn-ea"/>
            </a:endParaRPr>
          </a:p>
          <a:p>
            <a:pPr>
              <a:lnSpc>
                <a:spcPct val="150000"/>
              </a:lnSpc>
              <a:buFont typeface="Wingdings" panose="05000000000000000000" pitchFamily="2" charset="2"/>
              <a:buNone/>
            </a:pPr>
            <a:r>
              <a:rPr lang="en-US" altLang="zh-CN" sz="2400" dirty="0">
                <a:solidFill>
                  <a:srgbClr val="3737FF"/>
                </a:solidFill>
                <a:latin typeface="+mn-ea"/>
              </a:rPr>
              <a:t>①</a:t>
            </a:r>
            <a:r>
              <a:rPr lang="zh-CN" altLang="en-US" sz="2400" dirty="0">
                <a:solidFill>
                  <a:srgbClr val="3737FF"/>
                </a:solidFill>
                <a:latin typeface="+mn-ea"/>
              </a:rPr>
              <a:t>资源有序分配策略</a:t>
            </a:r>
          </a:p>
          <a:p>
            <a:pPr>
              <a:lnSpc>
                <a:spcPct val="150000"/>
              </a:lnSpc>
              <a:buFont typeface="Wingdings" panose="05000000000000000000" pitchFamily="2" charset="2"/>
              <a:buNone/>
            </a:pPr>
            <a:r>
              <a:rPr lang="zh-CN" altLang="en-US" sz="2400" dirty="0" smtClean="0">
                <a:solidFill>
                  <a:srgbClr val="3737FF"/>
                </a:solidFill>
                <a:latin typeface="+mn-ea"/>
              </a:rPr>
              <a:t>资源编号：设</a:t>
            </a:r>
            <a:r>
              <a:rPr lang="en-US" altLang="zh-CN" sz="2400" i="1" dirty="0">
                <a:solidFill>
                  <a:srgbClr val="3737FF"/>
                </a:solidFill>
                <a:latin typeface="+mn-ea"/>
              </a:rPr>
              <a:t>R</a:t>
            </a:r>
            <a:r>
              <a:rPr lang="en-US" altLang="zh-CN" sz="2400" dirty="0">
                <a:solidFill>
                  <a:srgbClr val="3737FF"/>
                </a:solidFill>
                <a:latin typeface="+mn-ea"/>
              </a:rPr>
              <a:t>={</a:t>
            </a:r>
            <a:r>
              <a:rPr lang="en-US" altLang="zh-CN" sz="2400" i="1" dirty="0">
                <a:solidFill>
                  <a:srgbClr val="3737FF"/>
                </a:solidFill>
                <a:latin typeface="+mn-ea"/>
              </a:rPr>
              <a:t>r</a:t>
            </a:r>
            <a:r>
              <a:rPr lang="en-US" altLang="zh-CN" sz="2400" baseline="-25000" dirty="0">
                <a:solidFill>
                  <a:srgbClr val="3737FF"/>
                </a:solidFill>
                <a:latin typeface="+mn-ea"/>
              </a:rPr>
              <a:t>1</a:t>
            </a:r>
            <a:r>
              <a:rPr lang="en-US" altLang="zh-CN" sz="2400" dirty="0">
                <a:solidFill>
                  <a:srgbClr val="3737FF"/>
                </a:solidFill>
                <a:latin typeface="+mn-ea"/>
              </a:rPr>
              <a:t>, </a:t>
            </a:r>
            <a:r>
              <a:rPr lang="en-US" altLang="zh-CN" sz="2400" i="1" dirty="0">
                <a:solidFill>
                  <a:srgbClr val="3737FF"/>
                </a:solidFill>
                <a:latin typeface="+mn-ea"/>
              </a:rPr>
              <a:t>r</a:t>
            </a:r>
            <a:r>
              <a:rPr lang="en-US" altLang="zh-CN" sz="2400" baseline="-25000" dirty="0">
                <a:solidFill>
                  <a:srgbClr val="3737FF"/>
                </a:solidFill>
                <a:latin typeface="+mn-ea"/>
              </a:rPr>
              <a:t>2</a:t>
            </a:r>
            <a:r>
              <a:rPr lang="en-US" altLang="zh-CN" sz="2400" dirty="0">
                <a:solidFill>
                  <a:srgbClr val="3737FF"/>
                </a:solidFill>
                <a:latin typeface="+mn-ea"/>
              </a:rPr>
              <a:t>, …, </a:t>
            </a:r>
            <a:r>
              <a:rPr lang="en-US" altLang="zh-CN" sz="2400" i="1" dirty="0" err="1">
                <a:solidFill>
                  <a:srgbClr val="3737FF"/>
                </a:solidFill>
                <a:latin typeface="+mn-ea"/>
              </a:rPr>
              <a:t>r</a:t>
            </a:r>
            <a:r>
              <a:rPr lang="en-US" altLang="zh-CN" sz="2400" i="1" baseline="-25000" dirty="0" err="1">
                <a:solidFill>
                  <a:srgbClr val="3737FF"/>
                </a:solidFill>
                <a:latin typeface="+mn-ea"/>
              </a:rPr>
              <a:t>m</a:t>
            </a:r>
            <a:r>
              <a:rPr lang="en-US" altLang="zh-CN" sz="2400" dirty="0">
                <a:solidFill>
                  <a:srgbClr val="3737FF"/>
                </a:solidFill>
                <a:latin typeface="+mn-ea"/>
              </a:rPr>
              <a:t>}</a:t>
            </a:r>
            <a:r>
              <a:rPr lang="zh-CN" altLang="en-US" sz="2400" dirty="0">
                <a:solidFill>
                  <a:srgbClr val="3737FF"/>
                </a:solidFill>
                <a:latin typeface="+mn-ea"/>
              </a:rPr>
              <a:t>，表示一组</a:t>
            </a:r>
            <a:r>
              <a:rPr lang="zh-CN" altLang="en-US" sz="2400" dirty="0" smtClean="0">
                <a:solidFill>
                  <a:srgbClr val="3737FF"/>
                </a:solidFill>
                <a:latin typeface="+mn-ea"/>
              </a:rPr>
              <a:t>资源，定义</a:t>
            </a:r>
            <a:r>
              <a:rPr lang="zh-CN" altLang="en-US" sz="2400" dirty="0">
                <a:solidFill>
                  <a:srgbClr val="3737FF"/>
                </a:solidFill>
                <a:latin typeface="+mn-ea"/>
              </a:rPr>
              <a:t>一对一的函数</a:t>
            </a:r>
            <a:r>
              <a:rPr lang="en-US" altLang="zh-CN" sz="2400" i="1" dirty="0">
                <a:solidFill>
                  <a:srgbClr val="3737FF"/>
                </a:solidFill>
                <a:latin typeface="+mn-ea"/>
              </a:rPr>
              <a:t>F</a:t>
            </a:r>
            <a:r>
              <a:rPr lang="zh-CN" altLang="en-US" sz="2400" dirty="0">
                <a:solidFill>
                  <a:srgbClr val="3737FF"/>
                </a:solidFill>
                <a:latin typeface="+mn-ea"/>
              </a:rPr>
              <a:t>：</a:t>
            </a:r>
            <a:r>
              <a:rPr lang="en-US" altLang="zh-CN" sz="2400" i="1" dirty="0">
                <a:solidFill>
                  <a:srgbClr val="3737FF"/>
                </a:solidFill>
                <a:latin typeface="+mn-ea"/>
              </a:rPr>
              <a:t>R</a:t>
            </a:r>
            <a:r>
              <a:rPr lang="en-US" altLang="zh-CN" sz="2400" dirty="0">
                <a:solidFill>
                  <a:srgbClr val="3737FF"/>
                </a:solidFill>
                <a:latin typeface="+mn-ea"/>
              </a:rPr>
              <a:t>→</a:t>
            </a:r>
            <a:r>
              <a:rPr lang="en-US" altLang="zh-CN" sz="2400" i="1" dirty="0" smtClean="0">
                <a:solidFill>
                  <a:srgbClr val="3737FF"/>
                </a:solidFill>
                <a:latin typeface="+mn-ea"/>
              </a:rPr>
              <a:t>N</a:t>
            </a:r>
            <a:r>
              <a:rPr lang="zh-CN" altLang="en-US" sz="2400" dirty="0" smtClean="0">
                <a:solidFill>
                  <a:srgbClr val="3737FF"/>
                </a:solidFill>
                <a:latin typeface="+mn-ea"/>
              </a:rPr>
              <a:t>，</a:t>
            </a:r>
            <a:r>
              <a:rPr lang="en-US" altLang="zh-CN" sz="2400" i="1" dirty="0" smtClean="0">
                <a:solidFill>
                  <a:srgbClr val="3737FF"/>
                </a:solidFill>
                <a:latin typeface="+mn-ea"/>
              </a:rPr>
              <a:t>N</a:t>
            </a:r>
            <a:r>
              <a:rPr lang="zh-CN" altLang="en-US" sz="2400" dirty="0">
                <a:solidFill>
                  <a:srgbClr val="3737FF"/>
                </a:solidFill>
                <a:latin typeface="+mn-ea"/>
              </a:rPr>
              <a:t>是一组自然数</a:t>
            </a:r>
            <a:r>
              <a:rPr lang="zh-CN" altLang="en-US" sz="2400" dirty="0" smtClean="0">
                <a:solidFill>
                  <a:srgbClr val="3737FF"/>
                </a:solidFill>
                <a:latin typeface="+mn-ea"/>
              </a:rPr>
              <a:t>。如</a:t>
            </a:r>
            <a:r>
              <a:rPr lang="zh-CN" altLang="en-US" sz="2400" dirty="0">
                <a:solidFill>
                  <a:srgbClr val="3737FF"/>
                </a:solidFill>
                <a:latin typeface="+mn-ea"/>
              </a:rPr>
              <a:t>：</a:t>
            </a:r>
            <a:r>
              <a:rPr lang="en-US" altLang="zh-CN" sz="2400" i="1" dirty="0">
                <a:solidFill>
                  <a:srgbClr val="3737FF"/>
                </a:solidFill>
                <a:latin typeface="+mn-ea"/>
              </a:rPr>
              <a:t>F</a:t>
            </a:r>
            <a:r>
              <a:rPr lang="zh-CN" altLang="en-US" sz="2400" dirty="0">
                <a:solidFill>
                  <a:srgbClr val="3737FF"/>
                </a:solidFill>
                <a:latin typeface="+mn-ea"/>
              </a:rPr>
              <a:t>（磁带机）</a:t>
            </a:r>
            <a:r>
              <a:rPr lang="en-US" altLang="zh-CN" sz="2400" dirty="0">
                <a:solidFill>
                  <a:srgbClr val="3737FF"/>
                </a:solidFill>
                <a:latin typeface="+mn-ea"/>
              </a:rPr>
              <a:t>= 1</a:t>
            </a:r>
            <a:r>
              <a:rPr lang="zh-CN" altLang="en-US" sz="2400" dirty="0">
                <a:solidFill>
                  <a:srgbClr val="3737FF"/>
                </a:solidFill>
                <a:latin typeface="+mn-ea"/>
              </a:rPr>
              <a:t>，</a:t>
            </a:r>
            <a:r>
              <a:rPr lang="en-US" altLang="zh-CN" sz="2400" i="1" dirty="0">
                <a:solidFill>
                  <a:srgbClr val="3737FF"/>
                </a:solidFill>
                <a:latin typeface="+mn-ea"/>
              </a:rPr>
              <a:t>F</a:t>
            </a:r>
            <a:r>
              <a:rPr lang="zh-CN" altLang="en-US" sz="2400" dirty="0">
                <a:solidFill>
                  <a:srgbClr val="3737FF"/>
                </a:solidFill>
                <a:latin typeface="+mn-ea"/>
              </a:rPr>
              <a:t>（磁盘机）</a:t>
            </a:r>
            <a:r>
              <a:rPr lang="en-US" altLang="zh-CN" sz="2400" dirty="0">
                <a:solidFill>
                  <a:srgbClr val="3737FF"/>
                </a:solidFill>
                <a:latin typeface="+mn-ea"/>
              </a:rPr>
              <a:t>= 5</a:t>
            </a:r>
            <a:r>
              <a:rPr lang="zh-CN" altLang="en-US" sz="2400" dirty="0">
                <a:solidFill>
                  <a:srgbClr val="3737FF"/>
                </a:solidFill>
                <a:latin typeface="+mn-ea"/>
              </a:rPr>
              <a:t>，</a:t>
            </a:r>
            <a:r>
              <a:rPr lang="en-US" altLang="zh-CN" sz="2400" i="1" dirty="0">
                <a:solidFill>
                  <a:srgbClr val="3737FF"/>
                </a:solidFill>
                <a:latin typeface="+mn-ea"/>
              </a:rPr>
              <a:t>F</a:t>
            </a:r>
            <a:r>
              <a:rPr lang="zh-CN" altLang="en-US" sz="2400" dirty="0">
                <a:solidFill>
                  <a:srgbClr val="3737FF"/>
                </a:solidFill>
                <a:latin typeface="+mn-ea"/>
              </a:rPr>
              <a:t>（打印机）</a:t>
            </a:r>
            <a:r>
              <a:rPr lang="en-US" altLang="zh-CN" sz="2400" dirty="0">
                <a:solidFill>
                  <a:srgbClr val="3737FF"/>
                </a:solidFill>
                <a:latin typeface="+mn-ea"/>
              </a:rPr>
              <a:t>= 12</a:t>
            </a:r>
          </a:p>
          <a:p>
            <a:pPr>
              <a:lnSpc>
                <a:spcPct val="150000"/>
              </a:lnSpc>
              <a:buFont typeface="Wingdings" panose="05000000000000000000" pitchFamily="2" charset="2"/>
              <a:buNone/>
            </a:pPr>
            <a:r>
              <a:rPr lang="zh-CN" altLang="en-US" sz="2400" dirty="0" smtClean="0">
                <a:solidFill>
                  <a:srgbClr val="3737FF"/>
                </a:solidFill>
                <a:latin typeface="+mn-ea"/>
              </a:rPr>
              <a:t>依序分配：约定所有</a:t>
            </a:r>
            <a:r>
              <a:rPr lang="zh-CN" altLang="en-US" sz="2400" dirty="0">
                <a:solidFill>
                  <a:srgbClr val="3737FF"/>
                </a:solidFill>
                <a:latin typeface="+mn-ea"/>
              </a:rPr>
              <a:t>进程对资源的申请严格按照序号递增的次序进行</a:t>
            </a:r>
            <a:r>
              <a:rPr lang="zh-CN" altLang="en-US" sz="2400" dirty="0" smtClean="0">
                <a:solidFill>
                  <a:srgbClr val="3737FF"/>
                </a:solidFill>
                <a:latin typeface="+mn-ea"/>
              </a:rPr>
              <a:t>。</a:t>
            </a:r>
            <a:endParaRPr lang="en-US" altLang="zh-CN" sz="2400" dirty="0" smtClean="0">
              <a:solidFill>
                <a:srgbClr val="3737FF"/>
              </a:solidFill>
              <a:latin typeface="+mn-ea"/>
            </a:endParaRPr>
          </a:p>
          <a:p>
            <a:pPr marL="457200" indent="-457200">
              <a:lnSpc>
                <a:spcPct val="150000"/>
              </a:lnSpc>
              <a:buFont typeface="+mj-ea"/>
              <a:buAutoNum type="circleNumDbPlain" startAt="2"/>
            </a:pPr>
            <a:r>
              <a:rPr lang="zh-CN" altLang="en-US" sz="2400" dirty="0">
                <a:solidFill>
                  <a:srgbClr val="FF37F1"/>
                </a:solidFill>
                <a:latin typeface="+mn-ea"/>
              </a:rPr>
              <a:t>先弃大，再取小</a:t>
            </a:r>
          </a:p>
          <a:p>
            <a:pPr indent="612000">
              <a:lnSpc>
                <a:spcPct val="150000"/>
              </a:lnSpc>
              <a:buFont typeface="Wingdings" panose="05000000000000000000" pitchFamily="2" charset="2"/>
              <a:buNone/>
            </a:pPr>
            <a:r>
              <a:rPr lang="zh-CN" altLang="en-US" sz="2400" dirty="0">
                <a:solidFill>
                  <a:srgbClr val="FF37F1"/>
                </a:solidFill>
                <a:latin typeface="+mn-ea"/>
              </a:rPr>
              <a:t>一个进程申请资源</a:t>
            </a:r>
            <a:r>
              <a:rPr lang="en-US" altLang="zh-CN" sz="2400" i="1" dirty="0" err="1">
                <a:solidFill>
                  <a:srgbClr val="FF37F1"/>
                </a:solidFill>
                <a:latin typeface="+mn-ea"/>
              </a:rPr>
              <a:t>r</a:t>
            </a:r>
            <a:r>
              <a:rPr lang="en-US" altLang="zh-CN" sz="2400" i="1" baseline="-25000" dirty="0" err="1">
                <a:solidFill>
                  <a:srgbClr val="FF37F1"/>
                </a:solidFill>
                <a:latin typeface="+mn-ea"/>
              </a:rPr>
              <a:t>j</a:t>
            </a:r>
            <a:r>
              <a:rPr lang="zh-CN" altLang="en-US" sz="2400" dirty="0">
                <a:solidFill>
                  <a:srgbClr val="FF37F1"/>
                </a:solidFill>
                <a:latin typeface="+mn-ea"/>
              </a:rPr>
              <a:t>，它应释放所有满足</a:t>
            </a:r>
            <a:r>
              <a:rPr lang="en-US" altLang="zh-CN" sz="2400" i="1" dirty="0">
                <a:solidFill>
                  <a:srgbClr val="FF37F1"/>
                </a:solidFill>
                <a:latin typeface="+mn-ea"/>
              </a:rPr>
              <a:t>F</a:t>
            </a:r>
            <a:r>
              <a:rPr lang="en-US" altLang="zh-CN" sz="2400" dirty="0">
                <a:solidFill>
                  <a:srgbClr val="FF37F1"/>
                </a:solidFill>
                <a:latin typeface="+mn-ea"/>
              </a:rPr>
              <a:t>(</a:t>
            </a:r>
            <a:r>
              <a:rPr lang="en-US" altLang="zh-CN" sz="2400" i="1" dirty="0" err="1">
                <a:solidFill>
                  <a:srgbClr val="FF37F1"/>
                </a:solidFill>
                <a:latin typeface="+mn-ea"/>
              </a:rPr>
              <a:t>r</a:t>
            </a:r>
            <a:r>
              <a:rPr lang="en-US" altLang="zh-CN" sz="2400" i="1" baseline="-25000" dirty="0" err="1">
                <a:solidFill>
                  <a:srgbClr val="FF37F1"/>
                </a:solidFill>
                <a:latin typeface="+mn-ea"/>
              </a:rPr>
              <a:t>i</a:t>
            </a:r>
            <a:r>
              <a:rPr lang="en-US" altLang="zh-CN" sz="2400" dirty="0">
                <a:solidFill>
                  <a:srgbClr val="FF37F1"/>
                </a:solidFill>
                <a:latin typeface="+mn-ea"/>
              </a:rPr>
              <a:t>)≥</a:t>
            </a:r>
            <a:r>
              <a:rPr lang="en-US" altLang="zh-CN" sz="2400" i="1" dirty="0">
                <a:solidFill>
                  <a:srgbClr val="FF37F1"/>
                </a:solidFill>
                <a:latin typeface="+mn-ea"/>
              </a:rPr>
              <a:t>F</a:t>
            </a:r>
            <a:r>
              <a:rPr lang="en-US" altLang="zh-CN" sz="2400" dirty="0">
                <a:solidFill>
                  <a:srgbClr val="FF37F1"/>
                </a:solidFill>
                <a:latin typeface="+mn-ea"/>
              </a:rPr>
              <a:t>(</a:t>
            </a:r>
            <a:r>
              <a:rPr lang="en-US" altLang="zh-CN" sz="2400" i="1" dirty="0" err="1">
                <a:solidFill>
                  <a:srgbClr val="FF37F1"/>
                </a:solidFill>
                <a:latin typeface="+mn-ea"/>
              </a:rPr>
              <a:t>r</a:t>
            </a:r>
            <a:r>
              <a:rPr lang="en-US" altLang="zh-CN" sz="2400" i="1" baseline="-25000" dirty="0" err="1">
                <a:solidFill>
                  <a:srgbClr val="FF37F1"/>
                </a:solidFill>
                <a:latin typeface="+mn-ea"/>
              </a:rPr>
              <a:t>j</a:t>
            </a:r>
            <a:r>
              <a:rPr lang="en-US" altLang="zh-CN" sz="2400" dirty="0">
                <a:solidFill>
                  <a:srgbClr val="FF37F1"/>
                </a:solidFill>
                <a:latin typeface="+mn-ea"/>
              </a:rPr>
              <a:t>) </a:t>
            </a:r>
            <a:r>
              <a:rPr lang="zh-CN" altLang="en-US" sz="2400" dirty="0">
                <a:solidFill>
                  <a:srgbClr val="FF37F1"/>
                </a:solidFill>
                <a:latin typeface="+mn-ea"/>
              </a:rPr>
              <a:t>关系的资源</a:t>
            </a:r>
            <a:r>
              <a:rPr lang="en-US" altLang="zh-CN" sz="2400" i="1" dirty="0" err="1">
                <a:solidFill>
                  <a:srgbClr val="FF37F1"/>
                </a:solidFill>
                <a:latin typeface="+mn-ea"/>
              </a:rPr>
              <a:t>r</a:t>
            </a:r>
            <a:r>
              <a:rPr lang="en-US" altLang="zh-CN" sz="2400" i="1" baseline="-25000" dirty="0" err="1">
                <a:solidFill>
                  <a:srgbClr val="FF37F1"/>
                </a:solidFill>
                <a:latin typeface="+mn-ea"/>
              </a:rPr>
              <a:t>i</a:t>
            </a:r>
            <a:r>
              <a:rPr lang="en-US" altLang="zh-CN" sz="2400" dirty="0">
                <a:solidFill>
                  <a:srgbClr val="FF37F1"/>
                </a:solidFill>
                <a:latin typeface="+mn-ea"/>
              </a:rPr>
              <a:t> </a:t>
            </a:r>
            <a:r>
              <a:rPr lang="zh-CN" altLang="en-US" sz="2400" dirty="0">
                <a:solidFill>
                  <a:srgbClr val="FF37F1"/>
                </a:solidFill>
                <a:latin typeface="+mn-ea"/>
              </a:rPr>
              <a:t>。这两种办法都是可行的，都可排除环路等待条件</a:t>
            </a:r>
            <a:r>
              <a:rPr lang="zh-CN" altLang="en-US" sz="2400" dirty="0" smtClean="0">
                <a:solidFill>
                  <a:srgbClr val="FF37F1"/>
                </a:solidFill>
                <a:latin typeface="+mn-ea"/>
              </a:rPr>
              <a:t>。</a:t>
            </a:r>
            <a:endParaRPr lang="en-US" altLang="zh-CN" sz="2400" dirty="0" smtClean="0">
              <a:solidFill>
                <a:srgbClr val="FF37F1"/>
              </a:solidFill>
              <a:latin typeface="+mn-ea"/>
            </a:endParaRPr>
          </a:p>
        </p:txBody>
      </p:sp>
    </p:spTree>
    <p:extLst>
      <p:ext uri="{BB962C8B-B14F-4D97-AF65-F5344CB8AC3E}">
        <p14:creationId xmlns:p14="http://schemas.microsoft.com/office/powerpoint/2010/main" val="224122227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81308" y="1013255"/>
            <a:ext cx="10858755" cy="2862322"/>
          </a:xfrm>
          <a:prstGeom prst="rect">
            <a:avLst/>
          </a:prstGeom>
        </p:spPr>
        <p:txBody>
          <a:bodyPr wrap="square">
            <a:spAutoFit/>
          </a:bodyPr>
          <a:lstStyle/>
          <a:p>
            <a:pPr>
              <a:lnSpc>
                <a:spcPct val="150000"/>
              </a:lnSpc>
            </a:pPr>
            <a:r>
              <a:rPr lang="en-US" altLang="zh-CN" sz="2400" dirty="0" smtClean="0">
                <a:solidFill>
                  <a:srgbClr val="3737FF"/>
                </a:solidFill>
                <a:latin typeface="+mn-ea"/>
              </a:rPr>
              <a:t>8</a:t>
            </a:r>
            <a:r>
              <a:rPr lang="zh-CN" altLang="en-US" sz="2400" dirty="0" smtClean="0">
                <a:solidFill>
                  <a:srgbClr val="3737FF"/>
                </a:solidFill>
                <a:latin typeface="+mn-ea"/>
              </a:rPr>
              <a:t>、死锁</a:t>
            </a:r>
            <a:r>
              <a:rPr lang="zh-CN" altLang="en-US" sz="2400" dirty="0">
                <a:solidFill>
                  <a:srgbClr val="3737FF"/>
                </a:solidFill>
                <a:latin typeface="+mn-ea"/>
              </a:rPr>
              <a:t>的</a:t>
            </a:r>
            <a:r>
              <a:rPr lang="zh-CN" altLang="en-US" sz="2400" dirty="0" smtClean="0">
                <a:solidFill>
                  <a:srgbClr val="3737FF"/>
                </a:solidFill>
                <a:latin typeface="+mn-ea"/>
              </a:rPr>
              <a:t>避免</a:t>
            </a:r>
            <a:endParaRPr lang="en-US" altLang="zh-CN" sz="2400" dirty="0" smtClean="0">
              <a:solidFill>
                <a:srgbClr val="3737FF"/>
              </a:solidFill>
              <a:latin typeface="+mn-ea"/>
            </a:endParaRPr>
          </a:p>
          <a:p>
            <a:pPr indent="612000">
              <a:lnSpc>
                <a:spcPct val="150000"/>
              </a:lnSpc>
            </a:pPr>
            <a:r>
              <a:rPr lang="zh-CN" altLang="en-US" sz="2400" dirty="0">
                <a:solidFill>
                  <a:srgbClr val="3737FF"/>
                </a:solidFill>
              </a:rPr>
              <a:t>在死锁避免方法中，把系统的状态分为安全状态和不安全状态。当系统处于安全状态时，可避免发生死锁。反之，当系统处于不安全状态时，则可能进入到死锁状态</a:t>
            </a:r>
            <a:r>
              <a:rPr lang="zh-CN" altLang="en-US" sz="2400" dirty="0" smtClean="0">
                <a:solidFill>
                  <a:srgbClr val="3737FF"/>
                </a:solidFill>
              </a:rPr>
              <a:t>。</a:t>
            </a:r>
            <a:endParaRPr lang="en-US" altLang="zh-CN" sz="2400" dirty="0" smtClean="0">
              <a:solidFill>
                <a:srgbClr val="3737FF"/>
              </a:solidFill>
              <a:latin typeface="+mn-ea"/>
            </a:endParaRPr>
          </a:p>
          <a:p>
            <a:pPr indent="612000">
              <a:lnSpc>
                <a:spcPct val="150000"/>
              </a:lnSpc>
              <a:buFont typeface="Wingdings" panose="05000000000000000000" pitchFamily="2" charset="2"/>
              <a:buNone/>
            </a:pPr>
            <a:r>
              <a:rPr lang="zh-CN" altLang="en-US" sz="2400" dirty="0">
                <a:solidFill>
                  <a:srgbClr val="3737FF"/>
                </a:solidFill>
                <a:latin typeface="+mn-ea"/>
              </a:rPr>
              <a:t>排除死锁的</a:t>
            </a:r>
            <a:r>
              <a:rPr lang="zh-CN" altLang="en-US" sz="2400" dirty="0">
                <a:solidFill>
                  <a:schemeClr val="accent2"/>
                </a:solidFill>
                <a:latin typeface="+mn-ea"/>
              </a:rPr>
              <a:t>动态策略。</a:t>
            </a:r>
            <a:r>
              <a:rPr lang="zh-CN" altLang="en-US" sz="2400" dirty="0">
                <a:solidFill>
                  <a:srgbClr val="3737FF"/>
                </a:solidFill>
                <a:latin typeface="+mn-ea"/>
              </a:rPr>
              <a:t>关键是确定资源分配的</a:t>
            </a:r>
            <a:r>
              <a:rPr lang="zh-CN" altLang="en-US" sz="2400" dirty="0" smtClean="0">
                <a:solidFill>
                  <a:srgbClr val="3737FF"/>
                </a:solidFill>
                <a:latin typeface="+mn-ea"/>
              </a:rPr>
              <a:t>安全性。 </a:t>
            </a:r>
            <a:endParaRPr lang="zh-CN" altLang="en-US" sz="2400" dirty="0">
              <a:solidFill>
                <a:srgbClr val="3737FF"/>
              </a:solidFill>
              <a:latin typeface="+mn-ea"/>
            </a:endParaRPr>
          </a:p>
        </p:txBody>
      </p:sp>
    </p:spTree>
    <p:extLst>
      <p:ext uri="{BB962C8B-B14F-4D97-AF65-F5344CB8AC3E}">
        <p14:creationId xmlns:p14="http://schemas.microsoft.com/office/powerpoint/2010/main" val="293329036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71927" y="1120347"/>
            <a:ext cx="10677524" cy="4524315"/>
          </a:xfrm>
          <a:prstGeom prst="rect">
            <a:avLst/>
          </a:prstGeom>
        </p:spPr>
        <p:txBody>
          <a:bodyPr wrap="square">
            <a:spAutoFit/>
          </a:bodyPr>
          <a:lstStyle/>
          <a:p>
            <a:pPr>
              <a:lnSpc>
                <a:spcPct val="150000"/>
              </a:lnSpc>
            </a:pPr>
            <a:r>
              <a:rPr lang="en-US" altLang="zh-CN" sz="2400" dirty="0" smtClean="0">
                <a:solidFill>
                  <a:srgbClr val="00BC00"/>
                </a:solidFill>
                <a:latin typeface="+mn-ea"/>
              </a:rPr>
              <a:t>9</a:t>
            </a:r>
            <a:r>
              <a:rPr lang="zh-CN" altLang="en-US" sz="2400" dirty="0" smtClean="0">
                <a:solidFill>
                  <a:srgbClr val="00BC00"/>
                </a:solidFill>
                <a:latin typeface="+mn-ea"/>
              </a:rPr>
              <a:t>、安全</a:t>
            </a:r>
            <a:r>
              <a:rPr lang="zh-CN" altLang="en-US" sz="2400" dirty="0">
                <a:solidFill>
                  <a:srgbClr val="00BC00"/>
                </a:solidFill>
                <a:latin typeface="+mn-ea"/>
              </a:rPr>
              <a:t>状态</a:t>
            </a:r>
          </a:p>
          <a:p>
            <a:pPr indent="612000">
              <a:lnSpc>
                <a:spcPct val="150000"/>
              </a:lnSpc>
            </a:pPr>
            <a:r>
              <a:rPr lang="zh-CN" altLang="en-US" sz="2400" dirty="0">
                <a:solidFill>
                  <a:srgbClr val="00BC00"/>
                </a:solidFill>
                <a:latin typeface="+mn-ea"/>
              </a:rPr>
              <a:t>在当前分配状态下，进程的安全序列</a:t>
            </a:r>
            <a:r>
              <a:rPr lang="en-US" altLang="zh-CN" sz="2400" dirty="0">
                <a:solidFill>
                  <a:srgbClr val="00BC00"/>
                </a:solidFill>
                <a:latin typeface="+mn-ea"/>
              </a:rPr>
              <a:t>{</a:t>
            </a:r>
            <a:r>
              <a:rPr lang="en-US" altLang="zh-CN" sz="2400" i="1" dirty="0">
                <a:solidFill>
                  <a:srgbClr val="00BC00"/>
                </a:solidFill>
                <a:latin typeface="+mn-ea"/>
              </a:rPr>
              <a:t>P</a:t>
            </a:r>
            <a:r>
              <a:rPr lang="en-US" altLang="zh-CN" sz="2400" baseline="-25000" dirty="0">
                <a:solidFill>
                  <a:srgbClr val="00BC00"/>
                </a:solidFill>
                <a:latin typeface="+mn-ea"/>
              </a:rPr>
              <a:t>1</a:t>
            </a:r>
            <a:r>
              <a:rPr lang="en-US" altLang="zh-CN" sz="2400" dirty="0">
                <a:solidFill>
                  <a:srgbClr val="00BC00"/>
                </a:solidFill>
                <a:latin typeface="+mn-ea"/>
              </a:rPr>
              <a:t>, </a:t>
            </a:r>
            <a:r>
              <a:rPr lang="en-US" altLang="zh-CN" sz="2400" i="1" dirty="0">
                <a:solidFill>
                  <a:srgbClr val="00BC00"/>
                </a:solidFill>
                <a:latin typeface="+mn-ea"/>
              </a:rPr>
              <a:t>P</a:t>
            </a:r>
            <a:r>
              <a:rPr lang="en-US" altLang="zh-CN" sz="2400" baseline="-25000" dirty="0">
                <a:solidFill>
                  <a:srgbClr val="00BC00"/>
                </a:solidFill>
                <a:latin typeface="+mn-ea"/>
              </a:rPr>
              <a:t>2</a:t>
            </a:r>
            <a:r>
              <a:rPr lang="en-US" altLang="zh-CN" sz="2400" dirty="0">
                <a:solidFill>
                  <a:srgbClr val="00BC00"/>
                </a:solidFill>
                <a:latin typeface="+mn-ea"/>
              </a:rPr>
              <a:t>,…, </a:t>
            </a:r>
            <a:r>
              <a:rPr lang="en-US" altLang="zh-CN" sz="2400" i="1" dirty="0" err="1">
                <a:solidFill>
                  <a:srgbClr val="00BC00"/>
                </a:solidFill>
                <a:latin typeface="+mn-ea"/>
              </a:rPr>
              <a:t>P</a:t>
            </a:r>
            <a:r>
              <a:rPr lang="en-US" altLang="zh-CN" sz="2400" i="1" baseline="-25000" dirty="0" err="1">
                <a:solidFill>
                  <a:srgbClr val="00BC00"/>
                </a:solidFill>
                <a:latin typeface="+mn-ea"/>
              </a:rPr>
              <a:t>n</a:t>
            </a:r>
            <a:r>
              <a:rPr lang="en-US" altLang="zh-CN" sz="2400" dirty="0">
                <a:solidFill>
                  <a:srgbClr val="00BC00"/>
                </a:solidFill>
                <a:latin typeface="+mn-ea"/>
              </a:rPr>
              <a:t>}</a:t>
            </a:r>
            <a:r>
              <a:rPr lang="zh-CN" altLang="en-US" sz="2400" dirty="0">
                <a:solidFill>
                  <a:srgbClr val="00BC00"/>
                </a:solidFill>
                <a:latin typeface="+mn-ea"/>
              </a:rPr>
              <a:t>是</a:t>
            </a:r>
            <a:r>
              <a:rPr lang="zh-CN" altLang="en-US" sz="2400" dirty="0" smtClean="0">
                <a:solidFill>
                  <a:srgbClr val="00BC00"/>
                </a:solidFill>
                <a:latin typeface="+mn-ea"/>
              </a:rPr>
              <a:t>：若</a:t>
            </a:r>
            <a:r>
              <a:rPr lang="zh-CN" altLang="en-US" sz="2400" dirty="0">
                <a:solidFill>
                  <a:srgbClr val="00BC00"/>
                </a:solidFill>
                <a:latin typeface="+mn-ea"/>
              </a:rPr>
              <a:t>对于每一个进程</a:t>
            </a:r>
            <a:r>
              <a:rPr lang="en-US" altLang="zh-CN" sz="2400" i="1" dirty="0">
                <a:solidFill>
                  <a:srgbClr val="00BC00"/>
                </a:solidFill>
                <a:latin typeface="+mn-ea"/>
              </a:rPr>
              <a:t>P</a:t>
            </a:r>
            <a:r>
              <a:rPr lang="en-US" altLang="zh-CN" sz="2400" i="1" baseline="-25000" dirty="0">
                <a:solidFill>
                  <a:srgbClr val="00BC00"/>
                </a:solidFill>
                <a:latin typeface="+mn-ea"/>
              </a:rPr>
              <a:t>i</a:t>
            </a:r>
            <a:r>
              <a:rPr lang="zh-CN" altLang="en-US" sz="2400" dirty="0">
                <a:solidFill>
                  <a:srgbClr val="00BC00"/>
                </a:solidFill>
                <a:latin typeface="+mn-ea"/>
              </a:rPr>
              <a:t>（</a:t>
            </a:r>
            <a:r>
              <a:rPr lang="en-US" altLang="zh-CN" sz="2400" dirty="0">
                <a:solidFill>
                  <a:srgbClr val="00BC00"/>
                </a:solidFill>
                <a:latin typeface="+mn-ea"/>
              </a:rPr>
              <a:t>1≤</a:t>
            </a:r>
            <a:r>
              <a:rPr lang="en-US" altLang="zh-CN" sz="2400" i="1" dirty="0">
                <a:solidFill>
                  <a:srgbClr val="00BC00"/>
                </a:solidFill>
                <a:latin typeface="+mn-ea"/>
              </a:rPr>
              <a:t>i</a:t>
            </a:r>
            <a:r>
              <a:rPr lang="en-US" altLang="zh-CN" sz="2400" dirty="0">
                <a:solidFill>
                  <a:srgbClr val="00BC00"/>
                </a:solidFill>
                <a:latin typeface="+mn-ea"/>
              </a:rPr>
              <a:t>≤</a:t>
            </a:r>
            <a:r>
              <a:rPr lang="en-US" altLang="zh-CN" sz="2400" i="1" dirty="0">
                <a:solidFill>
                  <a:srgbClr val="00BC00"/>
                </a:solidFill>
                <a:latin typeface="+mn-ea"/>
              </a:rPr>
              <a:t>n</a:t>
            </a:r>
            <a:r>
              <a:rPr lang="zh-CN" altLang="en-US" sz="2400" dirty="0">
                <a:solidFill>
                  <a:srgbClr val="00BC00"/>
                </a:solidFill>
                <a:latin typeface="+mn-ea"/>
              </a:rPr>
              <a:t>），它需要的附加资源可被系统中当前可用资源与所有进程</a:t>
            </a:r>
            <a:r>
              <a:rPr lang="en-US" altLang="zh-CN" sz="2400" i="1" dirty="0" err="1">
                <a:solidFill>
                  <a:srgbClr val="00BC00"/>
                </a:solidFill>
                <a:latin typeface="+mn-ea"/>
              </a:rPr>
              <a:t>P</a:t>
            </a:r>
            <a:r>
              <a:rPr lang="en-US" altLang="zh-CN" sz="2400" i="1" baseline="-25000" dirty="0" err="1">
                <a:solidFill>
                  <a:srgbClr val="00BC00"/>
                </a:solidFill>
                <a:latin typeface="+mn-ea"/>
              </a:rPr>
              <a:t>j</a:t>
            </a:r>
            <a:r>
              <a:rPr lang="zh-CN" altLang="en-US" sz="2400" dirty="0" smtClean="0">
                <a:solidFill>
                  <a:srgbClr val="00BC00"/>
                </a:solidFill>
                <a:latin typeface="+mn-ea"/>
              </a:rPr>
              <a:t>（</a:t>
            </a:r>
            <a:r>
              <a:rPr lang="en-US" altLang="zh-CN" sz="2400" i="1" dirty="0" smtClean="0">
                <a:solidFill>
                  <a:srgbClr val="00BC00"/>
                </a:solidFill>
                <a:latin typeface="+mn-ea"/>
              </a:rPr>
              <a:t>j</a:t>
            </a:r>
            <a:r>
              <a:rPr lang="zh-CN" altLang="en-US" sz="2400" dirty="0">
                <a:solidFill>
                  <a:srgbClr val="00BC00"/>
                </a:solidFill>
                <a:latin typeface="+mn-ea"/>
              </a:rPr>
              <a:t>＜</a:t>
            </a:r>
            <a:r>
              <a:rPr lang="en-US" altLang="zh-CN" sz="2400" i="1" dirty="0" err="1">
                <a:solidFill>
                  <a:srgbClr val="00BC00"/>
                </a:solidFill>
                <a:latin typeface="+mn-ea"/>
              </a:rPr>
              <a:t>i</a:t>
            </a:r>
            <a:r>
              <a:rPr lang="zh-CN" altLang="en-US" sz="2400" i="1" dirty="0" smtClean="0">
                <a:solidFill>
                  <a:srgbClr val="00BC00"/>
                </a:solidFill>
                <a:latin typeface="+mn-ea"/>
              </a:rPr>
              <a:t>）</a:t>
            </a:r>
            <a:r>
              <a:rPr lang="zh-CN" altLang="en-US" sz="2400" dirty="0">
                <a:solidFill>
                  <a:srgbClr val="00BC00"/>
                </a:solidFill>
                <a:latin typeface="+mn-ea"/>
              </a:rPr>
              <a:t>当前</a:t>
            </a:r>
            <a:r>
              <a:rPr lang="zh-CN" altLang="en-US" sz="2400" dirty="0" smtClean="0">
                <a:solidFill>
                  <a:srgbClr val="00BC00"/>
                </a:solidFill>
                <a:latin typeface="+mn-ea"/>
              </a:rPr>
              <a:t>占有</a:t>
            </a:r>
            <a:r>
              <a:rPr lang="zh-CN" altLang="en-US" sz="2400" dirty="0">
                <a:solidFill>
                  <a:srgbClr val="00BC00"/>
                </a:solidFill>
                <a:latin typeface="+mn-ea"/>
              </a:rPr>
              <a:t>资源之和所满足，则</a:t>
            </a:r>
            <a:r>
              <a:rPr lang="en-US" altLang="zh-CN" sz="2400" dirty="0">
                <a:solidFill>
                  <a:srgbClr val="00BC00"/>
                </a:solidFill>
                <a:latin typeface="+mn-ea"/>
              </a:rPr>
              <a:t>{</a:t>
            </a:r>
            <a:r>
              <a:rPr lang="en-US" altLang="zh-CN" sz="2400" i="1" dirty="0">
                <a:solidFill>
                  <a:srgbClr val="00BC00"/>
                </a:solidFill>
                <a:latin typeface="+mn-ea"/>
              </a:rPr>
              <a:t>P</a:t>
            </a:r>
            <a:r>
              <a:rPr lang="en-US" altLang="zh-CN" sz="2400" baseline="-25000" dirty="0">
                <a:solidFill>
                  <a:srgbClr val="00BC00"/>
                </a:solidFill>
                <a:latin typeface="+mn-ea"/>
              </a:rPr>
              <a:t>1</a:t>
            </a:r>
            <a:r>
              <a:rPr lang="en-US" altLang="zh-CN" sz="2400" dirty="0">
                <a:solidFill>
                  <a:srgbClr val="00BC00"/>
                </a:solidFill>
                <a:latin typeface="+mn-ea"/>
              </a:rPr>
              <a:t>, </a:t>
            </a:r>
            <a:r>
              <a:rPr lang="en-US" altLang="zh-CN" sz="2400" i="1" dirty="0">
                <a:solidFill>
                  <a:srgbClr val="00BC00"/>
                </a:solidFill>
                <a:latin typeface="+mn-ea"/>
              </a:rPr>
              <a:t>P</a:t>
            </a:r>
            <a:r>
              <a:rPr lang="en-US" altLang="zh-CN" sz="2400" baseline="-25000" dirty="0">
                <a:solidFill>
                  <a:srgbClr val="00BC00"/>
                </a:solidFill>
                <a:latin typeface="+mn-ea"/>
              </a:rPr>
              <a:t>2</a:t>
            </a:r>
            <a:r>
              <a:rPr lang="en-US" altLang="zh-CN" sz="2400" dirty="0">
                <a:solidFill>
                  <a:srgbClr val="00BC00"/>
                </a:solidFill>
                <a:latin typeface="+mn-ea"/>
              </a:rPr>
              <a:t>,…, </a:t>
            </a:r>
            <a:r>
              <a:rPr lang="en-US" altLang="zh-CN" sz="2400" i="1" dirty="0" err="1">
                <a:solidFill>
                  <a:srgbClr val="00BC00"/>
                </a:solidFill>
                <a:latin typeface="+mn-ea"/>
              </a:rPr>
              <a:t>P</a:t>
            </a:r>
            <a:r>
              <a:rPr lang="en-US" altLang="zh-CN" sz="2400" i="1" baseline="-25000" dirty="0" err="1">
                <a:solidFill>
                  <a:srgbClr val="00BC00"/>
                </a:solidFill>
                <a:latin typeface="+mn-ea"/>
              </a:rPr>
              <a:t>n</a:t>
            </a:r>
            <a:r>
              <a:rPr lang="en-US" altLang="zh-CN" sz="2400" dirty="0">
                <a:solidFill>
                  <a:srgbClr val="00BC00"/>
                </a:solidFill>
                <a:latin typeface="+mn-ea"/>
              </a:rPr>
              <a:t>}</a:t>
            </a:r>
            <a:r>
              <a:rPr lang="zh-CN" altLang="en-US" sz="2400" dirty="0">
                <a:solidFill>
                  <a:srgbClr val="00BC00"/>
                </a:solidFill>
                <a:latin typeface="+mn-ea"/>
              </a:rPr>
              <a:t>为一个安全</a:t>
            </a:r>
            <a:r>
              <a:rPr lang="zh-CN" altLang="en-US" sz="2400" dirty="0" smtClean="0">
                <a:solidFill>
                  <a:srgbClr val="00BC00"/>
                </a:solidFill>
                <a:latin typeface="+mn-ea"/>
              </a:rPr>
              <a:t>序列</a:t>
            </a:r>
            <a:r>
              <a:rPr lang="zh-CN" altLang="en-US" sz="2400" dirty="0">
                <a:solidFill>
                  <a:srgbClr val="00BC00"/>
                </a:solidFill>
                <a:latin typeface="+mn-ea"/>
              </a:rPr>
              <a:t>。</a:t>
            </a:r>
            <a:r>
              <a:rPr lang="zh-CN" altLang="en-US" sz="2400" dirty="0" smtClean="0">
                <a:solidFill>
                  <a:srgbClr val="00BC00"/>
                </a:solidFill>
                <a:latin typeface="+mn-ea"/>
              </a:rPr>
              <a:t>这时</a:t>
            </a:r>
            <a:r>
              <a:rPr lang="zh-CN" altLang="en-US" sz="2400" dirty="0">
                <a:solidFill>
                  <a:srgbClr val="00BC00"/>
                </a:solidFill>
                <a:latin typeface="+mn-ea"/>
              </a:rPr>
              <a:t>系统处于安全状态。</a:t>
            </a:r>
          </a:p>
          <a:p>
            <a:pPr indent="612000">
              <a:lnSpc>
                <a:spcPct val="150000"/>
              </a:lnSpc>
            </a:pPr>
            <a:r>
              <a:rPr lang="zh-CN" altLang="en-US" sz="2400" dirty="0" smtClean="0">
                <a:solidFill>
                  <a:srgbClr val="00BC00"/>
                </a:solidFill>
                <a:latin typeface="+mn-ea"/>
              </a:rPr>
              <a:t>存在</a:t>
            </a:r>
            <a:r>
              <a:rPr lang="zh-CN" altLang="en-US" sz="2400" dirty="0">
                <a:solidFill>
                  <a:srgbClr val="00BC00"/>
                </a:solidFill>
                <a:latin typeface="+mn-ea"/>
              </a:rPr>
              <a:t>安全序列时一定不会有死锁</a:t>
            </a:r>
            <a:r>
              <a:rPr lang="zh-CN" altLang="en-US" sz="2400" dirty="0" smtClean="0">
                <a:solidFill>
                  <a:srgbClr val="00BC00"/>
                </a:solidFill>
                <a:latin typeface="+mn-ea"/>
              </a:rPr>
              <a:t>发生。死锁</a:t>
            </a:r>
            <a:r>
              <a:rPr lang="zh-CN" altLang="en-US" sz="2400" dirty="0">
                <a:solidFill>
                  <a:srgbClr val="00BC00"/>
                </a:solidFill>
                <a:latin typeface="+mn-ea"/>
              </a:rPr>
              <a:t>是不安全状态中的特例 </a:t>
            </a:r>
            <a:r>
              <a:rPr lang="zh-CN" altLang="en-US" sz="2400" dirty="0" smtClean="0">
                <a:solidFill>
                  <a:srgbClr val="00BC00"/>
                </a:solidFill>
                <a:latin typeface="+mn-ea"/>
              </a:rPr>
              <a:t>。</a:t>
            </a:r>
            <a:endParaRPr lang="en-US" altLang="zh-CN" sz="2400" dirty="0" smtClean="0">
              <a:solidFill>
                <a:srgbClr val="00BC00"/>
              </a:solidFill>
              <a:latin typeface="+mn-ea"/>
            </a:endParaRPr>
          </a:p>
          <a:p>
            <a:pPr indent="612000">
              <a:lnSpc>
                <a:spcPct val="150000"/>
              </a:lnSpc>
            </a:pPr>
            <a:r>
              <a:rPr lang="zh-CN" altLang="en-US" sz="2400" dirty="0" smtClean="0">
                <a:solidFill>
                  <a:srgbClr val="00BC00"/>
                </a:solidFill>
                <a:latin typeface="+mn-ea"/>
              </a:rPr>
              <a:t>在</a:t>
            </a:r>
            <a:r>
              <a:rPr lang="zh-CN" altLang="en-US" sz="2400" dirty="0">
                <a:solidFill>
                  <a:srgbClr val="00BC00"/>
                </a:solidFill>
                <a:latin typeface="+mn-ea"/>
              </a:rPr>
              <a:t>该方法中，允许进程动态地申请资源，但系统在进行资源分配之前，应先计算此次资源分配的安全性</a:t>
            </a:r>
            <a:r>
              <a:rPr lang="zh-CN" altLang="en-US" sz="2400" dirty="0" smtClean="0">
                <a:solidFill>
                  <a:srgbClr val="00BC00"/>
                </a:solidFill>
                <a:latin typeface="+mn-ea"/>
              </a:rPr>
              <a:t>。</a:t>
            </a:r>
            <a:endParaRPr lang="en-US" altLang="zh-CN" sz="2400" dirty="0">
              <a:solidFill>
                <a:srgbClr val="00BC00"/>
              </a:solidFill>
              <a:latin typeface="+mn-ea"/>
            </a:endParaRPr>
          </a:p>
        </p:txBody>
      </p:sp>
    </p:spTree>
    <p:extLst>
      <p:ext uri="{BB962C8B-B14F-4D97-AF65-F5344CB8AC3E}">
        <p14:creationId xmlns:p14="http://schemas.microsoft.com/office/powerpoint/2010/main" val="205371331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06163" y="874927"/>
            <a:ext cx="10585621" cy="2308324"/>
          </a:xfrm>
          <a:prstGeom prst="rect">
            <a:avLst/>
          </a:prstGeom>
        </p:spPr>
        <p:txBody>
          <a:bodyPr wrap="square">
            <a:spAutoFit/>
          </a:bodyPr>
          <a:lstStyle/>
          <a:p>
            <a:pPr>
              <a:lnSpc>
                <a:spcPct val="150000"/>
              </a:lnSpc>
            </a:pPr>
            <a:r>
              <a:rPr lang="zh-CN" altLang="en-US" sz="2400" dirty="0" smtClean="0">
                <a:solidFill>
                  <a:srgbClr val="F76143"/>
                </a:solidFill>
                <a:latin typeface="+mn-ea"/>
              </a:rPr>
              <a:t>安全</a:t>
            </a:r>
            <a:r>
              <a:rPr lang="zh-CN" altLang="en-US" sz="2400" dirty="0">
                <a:solidFill>
                  <a:srgbClr val="F76143"/>
                </a:solidFill>
                <a:latin typeface="+mn-ea"/>
              </a:rPr>
              <a:t>状态之例</a:t>
            </a:r>
            <a:br>
              <a:rPr lang="zh-CN" altLang="en-US" sz="2400" dirty="0">
                <a:solidFill>
                  <a:srgbClr val="F76143"/>
                </a:solidFill>
                <a:latin typeface="+mn-ea"/>
              </a:rPr>
            </a:br>
            <a:r>
              <a:rPr lang="zh-CN" altLang="en-US" sz="2400" dirty="0">
                <a:solidFill>
                  <a:srgbClr val="F76143"/>
                </a:solidFill>
                <a:latin typeface="+mn-ea"/>
              </a:rPr>
              <a:t>　　</a:t>
            </a:r>
            <a:r>
              <a:rPr lang="zh-CN" altLang="en-US" sz="2400" dirty="0" smtClean="0">
                <a:solidFill>
                  <a:srgbClr val="F76143"/>
                </a:solidFill>
                <a:latin typeface="+mn-ea"/>
              </a:rPr>
              <a:t>例</a:t>
            </a:r>
            <a:r>
              <a:rPr lang="en-US" altLang="zh-CN" sz="2400" dirty="0" smtClean="0">
                <a:solidFill>
                  <a:srgbClr val="F76143"/>
                </a:solidFill>
                <a:latin typeface="+mn-ea"/>
              </a:rPr>
              <a:t>1</a:t>
            </a:r>
            <a:r>
              <a:rPr lang="zh-CN" altLang="en-US" sz="2400" dirty="0" smtClean="0">
                <a:solidFill>
                  <a:srgbClr val="F76143"/>
                </a:solidFill>
                <a:latin typeface="+mn-ea"/>
              </a:rPr>
              <a:t>：假定</a:t>
            </a:r>
            <a:r>
              <a:rPr lang="zh-CN" altLang="en-US" sz="2400" dirty="0">
                <a:solidFill>
                  <a:srgbClr val="F76143"/>
                </a:solidFill>
                <a:latin typeface="+mn-ea"/>
              </a:rPr>
              <a:t>系统中有三个进程</a:t>
            </a:r>
            <a:r>
              <a:rPr lang="en-US" altLang="zh-CN" sz="2400" dirty="0">
                <a:solidFill>
                  <a:srgbClr val="F76143"/>
                </a:solidFill>
                <a:latin typeface="+mn-ea"/>
              </a:rPr>
              <a:t>P</a:t>
            </a:r>
            <a:r>
              <a:rPr lang="en-US" altLang="zh-CN" sz="2400" baseline="-25000" dirty="0">
                <a:solidFill>
                  <a:srgbClr val="F76143"/>
                </a:solidFill>
                <a:latin typeface="+mn-ea"/>
              </a:rPr>
              <a:t>1</a:t>
            </a:r>
            <a:r>
              <a:rPr lang="zh-CN" altLang="en-US" sz="2400" dirty="0">
                <a:solidFill>
                  <a:srgbClr val="F76143"/>
                </a:solidFill>
                <a:latin typeface="+mn-ea"/>
              </a:rPr>
              <a:t>、</a:t>
            </a:r>
            <a:r>
              <a:rPr lang="en-US" altLang="zh-CN" sz="2400" dirty="0">
                <a:solidFill>
                  <a:srgbClr val="F76143"/>
                </a:solidFill>
                <a:latin typeface="+mn-ea"/>
              </a:rPr>
              <a:t>P</a:t>
            </a:r>
            <a:r>
              <a:rPr lang="en-US" altLang="zh-CN" sz="2400" baseline="-25000" dirty="0">
                <a:solidFill>
                  <a:srgbClr val="F76143"/>
                </a:solidFill>
                <a:latin typeface="+mn-ea"/>
              </a:rPr>
              <a:t>2</a:t>
            </a:r>
            <a:r>
              <a:rPr lang="zh-CN" altLang="en-US" sz="2400" dirty="0">
                <a:solidFill>
                  <a:srgbClr val="F76143"/>
                </a:solidFill>
                <a:latin typeface="+mn-ea"/>
              </a:rPr>
              <a:t>和</a:t>
            </a:r>
            <a:r>
              <a:rPr lang="en-US" altLang="zh-CN" sz="2400" dirty="0">
                <a:solidFill>
                  <a:srgbClr val="F76143"/>
                </a:solidFill>
                <a:latin typeface="+mn-ea"/>
              </a:rPr>
              <a:t>P</a:t>
            </a:r>
            <a:r>
              <a:rPr lang="en-US" altLang="zh-CN" sz="2400" baseline="-25000" dirty="0">
                <a:solidFill>
                  <a:srgbClr val="F76143"/>
                </a:solidFill>
                <a:latin typeface="+mn-ea"/>
              </a:rPr>
              <a:t>3</a:t>
            </a:r>
            <a:r>
              <a:rPr lang="zh-CN" altLang="en-US" sz="2400" dirty="0">
                <a:solidFill>
                  <a:srgbClr val="F76143"/>
                </a:solidFill>
                <a:latin typeface="+mn-ea"/>
              </a:rPr>
              <a:t>，共有</a:t>
            </a:r>
            <a:r>
              <a:rPr lang="en-US" altLang="zh-CN" sz="2400" dirty="0">
                <a:solidFill>
                  <a:srgbClr val="F76143"/>
                </a:solidFill>
                <a:latin typeface="+mn-ea"/>
              </a:rPr>
              <a:t>12</a:t>
            </a:r>
            <a:r>
              <a:rPr lang="zh-CN" altLang="en-US" sz="2400" dirty="0">
                <a:solidFill>
                  <a:srgbClr val="F76143"/>
                </a:solidFill>
                <a:latin typeface="+mn-ea"/>
              </a:rPr>
              <a:t>台磁带机。进程</a:t>
            </a:r>
            <a:r>
              <a:rPr lang="en-US" altLang="zh-CN" sz="2400" dirty="0">
                <a:solidFill>
                  <a:srgbClr val="F76143"/>
                </a:solidFill>
                <a:latin typeface="+mn-ea"/>
              </a:rPr>
              <a:t>P</a:t>
            </a:r>
            <a:r>
              <a:rPr lang="en-US" altLang="zh-CN" sz="2400" baseline="-25000" dirty="0">
                <a:solidFill>
                  <a:srgbClr val="F76143"/>
                </a:solidFill>
                <a:latin typeface="+mn-ea"/>
              </a:rPr>
              <a:t>1</a:t>
            </a:r>
            <a:r>
              <a:rPr lang="zh-CN" altLang="en-US" sz="2400" dirty="0">
                <a:solidFill>
                  <a:srgbClr val="F76143"/>
                </a:solidFill>
                <a:latin typeface="+mn-ea"/>
              </a:rPr>
              <a:t>总共要求</a:t>
            </a:r>
            <a:r>
              <a:rPr lang="en-US" altLang="zh-CN" sz="2400" dirty="0">
                <a:solidFill>
                  <a:srgbClr val="F76143"/>
                </a:solidFill>
                <a:latin typeface="+mn-ea"/>
              </a:rPr>
              <a:t>10</a:t>
            </a:r>
            <a:r>
              <a:rPr lang="zh-CN" altLang="en-US" sz="2400" dirty="0">
                <a:solidFill>
                  <a:srgbClr val="F76143"/>
                </a:solidFill>
                <a:latin typeface="+mn-ea"/>
              </a:rPr>
              <a:t>台磁带机，</a:t>
            </a:r>
            <a:r>
              <a:rPr lang="en-US" altLang="zh-CN" sz="2400" dirty="0">
                <a:solidFill>
                  <a:srgbClr val="F76143"/>
                </a:solidFill>
                <a:latin typeface="+mn-ea"/>
              </a:rPr>
              <a:t>P</a:t>
            </a:r>
            <a:r>
              <a:rPr lang="en-US" altLang="zh-CN" sz="2400" baseline="-25000" dirty="0">
                <a:solidFill>
                  <a:srgbClr val="F76143"/>
                </a:solidFill>
                <a:latin typeface="+mn-ea"/>
              </a:rPr>
              <a:t>2</a:t>
            </a:r>
            <a:r>
              <a:rPr lang="zh-CN" altLang="en-US" sz="2400" dirty="0">
                <a:solidFill>
                  <a:srgbClr val="F76143"/>
                </a:solidFill>
                <a:latin typeface="+mn-ea"/>
              </a:rPr>
              <a:t>和</a:t>
            </a:r>
            <a:r>
              <a:rPr lang="en-US" altLang="zh-CN" sz="2400" dirty="0">
                <a:solidFill>
                  <a:srgbClr val="F76143"/>
                </a:solidFill>
                <a:latin typeface="+mn-ea"/>
              </a:rPr>
              <a:t>P</a:t>
            </a:r>
            <a:r>
              <a:rPr lang="en-US" altLang="zh-CN" sz="2400" baseline="-25000" dirty="0">
                <a:solidFill>
                  <a:srgbClr val="F76143"/>
                </a:solidFill>
                <a:latin typeface="+mn-ea"/>
              </a:rPr>
              <a:t>3</a:t>
            </a:r>
            <a:r>
              <a:rPr lang="zh-CN" altLang="en-US" sz="2400" dirty="0">
                <a:solidFill>
                  <a:srgbClr val="F76143"/>
                </a:solidFill>
                <a:latin typeface="+mn-ea"/>
              </a:rPr>
              <a:t>分别要求</a:t>
            </a:r>
            <a:r>
              <a:rPr lang="en-US" altLang="zh-CN" sz="2400" dirty="0">
                <a:solidFill>
                  <a:srgbClr val="F76143"/>
                </a:solidFill>
                <a:latin typeface="+mn-ea"/>
              </a:rPr>
              <a:t>4</a:t>
            </a:r>
            <a:r>
              <a:rPr lang="zh-CN" altLang="en-US" sz="2400" dirty="0">
                <a:solidFill>
                  <a:srgbClr val="F76143"/>
                </a:solidFill>
                <a:latin typeface="+mn-ea"/>
              </a:rPr>
              <a:t>台和</a:t>
            </a:r>
            <a:r>
              <a:rPr lang="en-US" altLang="zh-CN" sz="2400" dirty="0">
                <a:solidFill>
                  <a:srgbClr val="F76143"/>
                </a:solidFill>
                <a:latin typeface="+mn-ea"/>
              </a:rPr>
              <a:t>9</a:t>
            </a:r>
            <a:r>
              <a:rPr lang="zh-CN" altLang="en-US" sz="2400" dirty="0">
                <a:solidFill>
                  <a:srgbClr val="F76143"/>
                </a:solidFill>
                <a:latin typeface="+mn-ea"/>
              </a:rPr>
              <a:t>台。假设在</a:t>
            </a:r>
            <a:r>
              <a:rPr lang="en-US" altLang="zh-CN" sz="2400" dirty="0">
                <a:solidFill>
                  <a:srgbClr val="F76143"/>
                </a:solidFill>
                <a:latin typeface="+mn-ea"/>
              </a:rPr>
              <a:t>T</a:t>
            </a:r>
            <a:r>
              <a:rPr lang="en-US" altLang="zh-CN" sz="2400" baseline="-25000" dirty="0">
                <a:solidFill>
                  <a:srgbClr val="F76143"/>
                </a:solidFill>
                <a:latin typeface="+mn-ea"/>
              </a:rPr>
              <a:t>0</a:t>
            </a:r>
            <a:r>
              <a:rPr lang="zh-CN" altLang="en-US" sz="2400" dirty="0">
                <a:solidFill>
                  <a:srgbClr val="F76143"/>
                </a:solidFill>
                <a:latin typeface="+mn-ea"/>
              </a:rPr>
              <a:t>时刻，进程</a:t>
            </a:r>
            <a:r>
              <a:rPr lang="en-US" altLang="zh-CN" sz="2400" dirty="0">
                <a:solidFill>
                  <a:srgbClr val="F76143"/>
                </a:solidFill>
                <a:latin typeface="+mn-ea"/>
              </a:rPr>
              <a:t>P</a:t>
            </a:r>
            <a:r>
              <a:rPr lang="en-US" altLang="zh-CN" sz="2400" baseline="-25000" dirty="0">
                <a:solidFill>
                  <a:srgbClr val="F76143"/>
                </a:solidFill>
                <a:latin typeface="+mn-ea"/>
              </a:rPr>
              <a:t>1</a:t>
            </a:r>
            <a:r>
              <a:rPr lang="zh-CN" altLang="en-US" sz="2400" dirty="0">
                <a:solidFill>
                  <a:srgbClr val="F76143"/>
                </a:solidFill>
                <a:latin typeface="+mn-ea"/>
              </a:rPr>
              <a:t>、</a:t>
            </a:r>
            <a:r>
              <a:rPr lang="en-US" altLang="zh-CN" sz="2400" dirty="0">
                <a:solidFill>
                  <a:srgbClr val="F76143"/>
                </a:solidFill>
                <a:latin typeface="+mn-ea"/>
              </a:rPr>
              <a:t>P</a:t>
            </a:r>
            <a:r>
              <a:rPr lang="en-US" altLang="zh-CN" sz="2400" baseline="-25000" dirty="0">
                <a:solidFill>
                  <a:srgbClr val="F76143"/>
                </a:solidFill>
                <a:latin typeface="+mn-ea"/>
              </a:rPr>
              <a:t>2</a:t>
            </a:r>
            <a:r>
              <a:rPr lang="zh-CN" altLang="en-US" sz="2400" dirty="0">
                <a:solidFill>
                  <a:srgbClr val="F76143"/>
                </a:solidFill>
                <a:latin typeface="+mn-ea"/>
              </a:rPr>
              <a:t>和</a:t>
            </a:r>
            <a:r>
              <a:rPr lang="en-US" altLang="zh-CN" sz="2400" dirty="0">
                <a:solidFill>
                  <a:srgbClr val="F76143"/>
                </a:solidFill>
                <a:latin typeface="+mn-ea"/>
              </a:rPr>
              <a:t>P</a:t>
            </a:r>
            <a:r>
              <a:rPr lang="en-US" altLang="zh-CN" sz="2400" baseline="-25000" dirty="0">
                <a:solidFill>
                  <a:srgbClr val="F76143"/>
                </a:solidFill>
                <a:latin typeface="+mn-ea"/>
              </a:rPr>
              <a:t>3</a:t>
            </a:r>
            <a:r>
              <a:rPr lang="zh-CN" altLang="en-US" sz="2400" dirty="0">
                <a:solidFill>
                  <a:srgbClr val="F76143"/>
                </a:solidFill>
                <a:latin typeface="+mn-ea"/>
              </a:rPr>
              <a:t>已分别获得</a:t>
            </a:r>
            <a:r>
              <a:rPr lang="en-US" altLang="zh-CN" sz="2400" dirty="0">
                <a:solidFill>
                  <a:srgbClr val="F76143"/>
                </a:solidFill>
                <a:latin typeface="+mn-ea"/>
              </a:rPr>
              <a:t>5</a:t>
            </a:r>
            <a:r>
              <a:rPr lang="zh-CN" altLang="en-US" sz="2400" dirty="0">
                <a:solidFill>
                  <a:srgbClr val="F76143"/>
                </a:solidFill>
                <a:latin typeface="+mn-ea"/>
              </a:rPr>
              <a:t>台、</a:t>
            </a:r>
            <a:r>
              <a:rPr lang="en-US" altLang="zh-CN" sz="2400" dirty="0">
                <a:solidFill>
                  <a:srgbClr val="F76143"/>
                </a:solidFill>
                <a:latin typeface="+mn-ea"/>
              </a:rPr>
              <a:t>2</a:t>
            </a:r>
            <a:r>
              <a:rPr lang="zh-CN" altLang="en-US" sz="2400" dirty="0">
                <a:solidFill>
                  <a:srgbClr val="F76143"/>
                </a:solidFill>
                <a:latin typeface="+mn-ea"/>
              </a:rPr>
              <a:t>台和</a:t>
            </a:r>
            <a:r>
              <a:rPr lang="en-US" altLang="zh-CN" sz="2400" dirty="0">
                <a:solidFill>
                  <a:srgbClr val="F76143"/>
                </a:solidFill>
                <a:latin typeface="+mn-ea"/>
              </a:rPr>
              <a:t>2</a:t>
            </a:r>
            <a:r>
              <a:rPr lang="zh-CN" altLang="en-US" sz="2400" dirty="0">
                <a:solidFill>
                  <a:srgbClr val="F76143"/>
                </a:solidFill>
                <a:latin typeface="+mn-ea"/>
              </a:rPr>
              <a:t>台磁带机，尚有</a:t>
            </a:r>
            <a:r>
              <a:rPr lang="en-US" altLang="zh-CN" sz="2400" dirty="0">
                <a:solidFill>
                  <a:srgbClr val="F76143"/>
                </a:solidFill>
                <a:latin typeface="+mn-ea"/>
              </a:rPr>
              <a:t>3</a:t>
            </a:r>
            <a:r>
              <a:rPr lang="zh-CN" altLang="en-US" sz="2400" dirty="0">
                <a:solidFill>
                  <a:srgbClr val="F76143"/>
                </a:solidFill>
                <a:latin typeface="+mn-ea"/>
              </a:rPr>
              <a:t>台空闲未分配，如下表所示：</a:t>
            </a:r>
            <a:r>
              <a:rPr lang="zh-CN" altLang="en-US" sz="2400" dirty="0" smtClean="0">
                <a:solidFill>
                  <a:srgbClr val="F76143"/>
                </a:solidFill>
                <a:latin typeface="+mn-ea"/>
              </a:rPr>
              <a:t> </a:t>
            </a:r>
            <a:endParaRPr lang="zh-CN" altLang="en-US" sz="2400" dirty="0">
              <a:solidFill>
                <a:srgbClr val="F76143"/>
              </a:solidFill>
              <a:latin typeface="+mn-ea"/>
            </a:endParaRPr>
          </a:p>
        </p:txBody>
      </p:sp>
      <p:pic>
        <p:nvPicPr>
          <p:cNvPr id="3"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65630" y="3183251"/>
            <a:ext cx="7848600" cy="1495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1998748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947353" y="1023009"/>
            <a:ext cx="10519718" cy="2308324"/>
          </a:xfrm>
          <a:prstGeom prst="rect">
            <a:avLst/>
          </a:prstGeom>
        </p:spPr>
        <p:txBody>
          <a:bodyPr wrap="square">
            <a:spAutoFit/>
          </a:bodyPr>
          <a:lstStyle/>
          <a:p>
            <a:pPr indent="612000">
              <a:lnSpc>
                <a:spcPct val="150000"/>
              </a:lnSpc>
              <a:buFont typeface="Wingdings" panose="05000000000000000000" pitchFamily="2" charset="2"/>
              <a:buNone/>
            </a:pPr>
            <a:r>
              <a:rPr lang="zh-CN" altLang="en-US" sz="2400" dirty="0">
                <a:solidFill>
                  <a:srgbClr val="F76143"/>
                </a:solidFill>
                <a:latin typeface="+mn-ea"/>
              </a:rPr>
              <a:t>例</a:t>
            </a:r>
            <a:r>
              <a:rPr lang="en-US" altLang="zh-CN" sz="2400" dirty="0">
                <a:solidFill>
                  <a:srgbClr val="F76143"/>
                </a:solidFill>
                <a:latin typeface="+mn-ea"/>
              </a:rPr>
              <a:t>2</a:t>
            </a:r>
            <a:r>
              <a:rPr lang="zh-CN" altLang="en-US" sz="2400" dirty="0">
                <a:solidFill>
                  <a:srgbClr val="F76143"/>
                </a:solidFill>
                <a:latin typeface="+mn-ea"/>
              </a:rPr>
              <a:t>：设系统中共有</a:t>
            </a:r>
            <a:r>
              <a:rPr lang="en-US" altLang="zh-CN" sz="2400" dirty="0">
                <a:solidFill>
                  <a:srgbClr val="F76143"/>
                </a:solidFill>
                <a:latin typeface="+mn-ea"/>
              </a:rPr>
              <a:t>10</a:t>
            </a:r>
            <a:r>
              <a:rPr lang="zh-CN" altLang="en-US" sz="2400" dirty="0">
                <a:solidFill>
                  <a:srgbClr val="F76143"/>
                </a:solidFill>
                <a:latin typeface="+mn-ea"/>
              </a:rPr>
              <a:t>台磁带机，有三个进程</a:t>
            </a:r>
            <a:r>
              <a:rPr lang="en-US" altLang="zh-CN" sz="2400" dirty="0">
                <a:solidFill>
                  <a:srgbClr val="F76143"/>
                </a:solidFill>
                <a:latin typeface="+mn-ea"/>
              </a:rPr>
              <a:t>p1, p2</a:t>
            </a:r>
            <a:r>
              <a:rPr lang="zh-CN" altLang="en-US" sz="2400" dirty="0">
                <a:solidFill>
                  <a:srgbClr val="F76143"/>
                </a:solidFill>
                <a:latin typeface="+mn-ea"/>
              </a:rPr>
              <a:t>和</a:t>
            </a:r>
            <a:r>
              <a:rPr lang="en-US" altLang="zh-CN" sz="2400" dirty="0">
                <a:solidFill>
                  <a:srgbClr val="F76143"/>
                </a:solidFill>
                <a:latin typeface="+mn-ea"/>
              </a:rPr>
              <a:t>p3</a:t>
            </a:r>
            <a:r>
              <a:rPr lang="zh-CN" altLang="en-US" sz="2400" dirty="0">
                <a:solidFill>
                  <a:srgbClr val="F76143"/>
                </a:solidFill>
                <a:latin typeface="+mn-ea"/>
              </a:rPr>
              <a:t>，分别拥有</a:t>
            </a:r>
            <a:r>
              <a:rPr lang="en-US" altLang="zh-CN" sz="2400" dirty="0">
                <a:solidFill>
                  <a:srgbClr val="F76143"/>
                </a:solidFill>
                <a:latin typeface="+mn-ea"/>
              </a:rPr>
              <a:t>3</a:t>
            </a:r>
            <a:r>
              <a:rPr lang="zh-CN" altLang="en-US" sz="2400" dirty="0">
                <a:solidFill>
                  <a:srgbClr val="F76143"/>
                </a:solidFill>
                <a:latin typeface="+mn-ea"/>
              </a:rPr>
              <a:t>台、</a:t>
            </a:r>
            <a:r>
              <a:rPr lang="en-US" altLang="zh-CN" sz="2400" dirty="0">
                <a:solidFill>
                  <a:srgbClr val="F76143"/>
                </a:solidFill>
                <a:latin typeface="+mn-ea"/>
              </a:rPr>
              <a:t>2</a:t>
            </a:r>
            <a:r>
              <a:rPr lang="zh-CN" altLang="en-US" sz="2400" dirty="0">
                <a:solidFill>
                  <a:srgbClr val="F76143"/>
                </a:solidFill>
                <a:latin typeface="+mn-ea"/>
              </a:rPr>
              <a:t>台和</a:t>
            </a:r>
            <a:r>
              <a:rPr lang="en-US" altLang="zh-CN" sz="2400" dirty="0">
                <a:solidFill>
                  <a:srgbClr val="F76143"/>
                </a:solidFill>
                <a:latin typeface="+mn-ea"/>
              </a:rPr>
              <a:t>2</a:t>
            </a:r>
            <a:r>
              <a:rPr lang="zh-CN" altLang="en-US" sz="2400" dirty="0">
                <a:solidFill>
                  <a:srgbClr val="F76143"/>
                </a:solidFill>
                <a:latin typeface="+mn-ea"/>
              </a:rPr>
              <a:t>台磁带机，而它们各自的最大需求分别是</a:t>
            </a:r>
            <a:r>
              <a:rPr lang="en-US" altLang="zh-CN" sz="2400" dirty="0">
                <a:solidFill>
                  <a:srgbClr val="F76143"/>
                </a:solidFill>
                <a:latin typeface="+mn-ea"/>
              </a:rPr>
              <a:t>9</a:t>
            </a:r>
            <a:r>
              <a:rPr lang="zh-CN" altLang="en-US" sz="2400" dirty="0">
                <a:solidFill>
                  <a:srgbClr val="F76143"/>
                </a:solidFill>
                <a:latin typeface="+mn-ea"/>
              </a:rPr>
              <a:t>台、</a:t>
            </a:r>
            <a:r>
              <a:rPr lang="en-US" altLang="zh-CN" sz="2400" dirty="0">
                <a:solidFill>
                  <a:srgbClr val="F76143"/>
                </a:solidFill>
                <a:latin typeface="+mn-ea"/>
              </a:rPr>
              <a:t>4</a:t>
            </a:r>
            <a:r>
              <a:rPr lang="zh-CN" altLang="en-US" sz="2400" dirty="0">
                <a:solidFill>
                  <a:srgbClr val="F76143"/>
                </a:solidFill>
                <a:latin typeface="+mn-ea"/>
              </a:rPr>
              <a:t>台和</a:t>
            </a:r>
            <a:r>
              <a:rPr lang="en-US" altLang="zh-CN" sz="2400" dirty="0">
                <a:solidFill>
                  <a:srgbClr val="F76143"/>
                </a:solidFill>
                <a:latin typeface="+mn-ea"/>
              </a:rPr>
              <a:t>7</a:t>
            </a:r>
            <a:r>
              <a:rPr lang="zh-CN" altLang="en-US" sz="2400" dirty="0">
                <a:solidFill>
                  <a:srgbClr val="F76143"/>
                </a:solidFill>
                <a:latin typeface="+mn-ea"/>
              </a:rPr>
              <a:t>台磁带机。此时，系统已分配了</a:t>
            </a:r>
            <a:r>
              <a:rPr lang="en-US" altLang="zh-CN" sz="2400" dirty="0">
                <a:solidFill>
                  <a:srgbClr val="F76143"/>
                </a:solidFill>
                <a:latin typeface="+mn-ea"/>
              </a:rPr>
              <a:t>7</a:t>
            </a:r>
            <a:r>
              <a:rPr lang="zh-CN" altLang="en-US" sz="2400" dirty="0">
                <a:solidFill>
                  <a:srgbClr val="F76143"/>
                </a:solidFill>
                <a:latin typeface="+mn-ea"/>
              </a:rPr>
              <a:t>台磁带机，还有</a:t>
            </a:r>
            <a:r>
              <a:rPr lang="en-US" altLang="zh-CN" sz="2400" dirty="0">
                <a:solidFill>
                  <a:srgbClr val="F76143"/>
                </a:solidFill>
                <a:latin typeface="+mn-ea"/>
              </a:rPr>
              <a:t>3</a:t>
            </a:r>
            <a:r>
              <a:rPr lang="zh-CN" altLang="en-US" sz="2400" dirty="0">
                <a:solidFill>
                  <a:srgbClr val="F76143"/>
                </a:solidFill>
                <a:latin typeface="+mn-ea"/>
              </a:rPr>
              <a:t>台空闲。下表给出三个进程在不同时刻占有资源及向前推进的情况。</a:t>
            </a:r>
          </a:p>
        </p:txBody>
      </p:sp>
    </p:spTree>
    <p:extLst>
      <p:ext uri="{BB962C8B-B14F-4D97-AF65-F5344CB8AC3E}">
        <p14:creationId xmlns:p14="http://schemas.microsoft.com/office/powerpoint/2010/main" val="426150689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Group 1310"/>
          <p:cNvGraphicFramePr>
            <a:graphicFrameLocks noGrp="1"/>
          </p:cNvGraphicFramePr>
          <p:nvPr>
            <p:extLst>
              <p:ext uri="{D42A27DB-BD31-4B8C-83A1-F6EECF244321}">
                <p14:modId xmlns:p14="http://schemas.microsoft.com/office/powerpoint/2010/main" val="1194588311"/>
              </p:ext>
            </p:extLst>
          </p:nvPr>
        </p:nvGraphicFramePr>
        <p:xfrm>
          <a:off x="823780" y="1329124"/>
          <a:ext cx="10865710" cy="4451350"/>
        </p:xfrm>
        <a:graphic>
          <a:graphicData uri="http://schemas.openxmlformats.org/drawingml/2006/table">
            <a:tbl>
              <a:tblPr/>
              <a:tblGrid>
                <a:gridCol w="1421702"/>
                <a:gridCol w="1403959"/>
                <a:gridCol w="1392116"/>
                <a:gridCol w="1375719"/>
                <a:gridCol w="1309813"/>
                <a:gridCol w="1309816"/>
                <a:gridCol w="1397229"/>
                <a:gridCol w="1255356"/>
              </a:tblGrid>
              <a:tr h="180975">
                <a:tc rowSpan="2">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dirty="0" smtClean="0">
                          <a:ln>
                            <a:noFill/>
                          </a:ln>
                          <a:solidFill>
                            <a:schemeClr val="tx1"/>
                          </a:solidFill>
                          <a:effectLst/>
                          <a:latin typeface="+mn-ea"/>
                          <a:ea typeface="+mn-ea"/>
                          <a:cs typeface="Times New Roman" panose="02020603050405020304" pitchFamily="18" charset="0"/>
                        </a:rPr>
                        <a:t>时  刻</a:t>
                      </a:r>
                      <a:endParaRPr kumimoji="0" lang="zh-CN" altLang="en-US" sz="2400" b="0" i="0" u="none" strike="noStrike" cap="none" normalizeH="0" baseline="0" dirty="0" smtClean="0">
                        <a:ln>
                          <a:noFill/>
                        </a:ln>
                        <a:solidFill>
                          <a:schemeClr val="tx1"/>
                        </a:solidFill>
                        <a:effectLst/>
                        <a:latin typeface="+mn-ea"/>
                        <a:ea typeface="+mn-ea"/>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3">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dirty="0" smtClean="0">
                          <a:ln>
                            <a:noFill/>
                          </a:ln>
                          <a:solidFill>
                            <a:schemeClr val="tx1"/>
                          </a:solidFill>
                          <a:effectLst/>
                          <a:latin typeface="+mn-ea"/>
                          <a:ea typeface="+mn-ea"/>
                          <a:cs typeface="Times New Roman" panose="02020603050405020304" pitchFamily="18" charset="0"/>
                        </a:rPr>
                        <a:t>已占有台数</a:t>
                      </a:r>
                      <a:endParaRPr kumimoji="0" lang="zh-CN" altLang="en-US" sz="2400" b="0" i="0" u="none" strike="noStrike" cap="none" normalizeH="0" baseline="0" dirty="0" smtClean="0">
                        <a:ln>
                          <a:noFill/>
                        </a:ln>
                        <a:solidFill>
                          <a:schemeClr val="tx1"/>
                        </a:solidFill>
                        <a:effectLst/>
                        <a:latin typeface="+mn-ea"/>
                        <a:ea typeface="+mn-ea"/>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gridSpan="3">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dirty="0" smtClean="0">
                          <a:ln>
                            <a:noFill/>
                          </a:ln>
                          <a:solidFill>
                            <a:schemeClr val="tx1"/>
                          </a:solidFill>
                          <a:effectLst/>
                          <a:latin typeface="+mn-ea"/>
                          <a:ea typeface="+mn-ea"/>
                          <a:cs typeface="Times New Roman" panose="02020603050405020304" pitchFamily="18" charset="0"/>
                        </a:rPr>
                        <a:t>最大需求台数</a:t>
                      </a:r>
                      <a:endParaRPr kumimoji="0" lang="zh-CN" altLang="en-US" sz="2400" b="0" i="0" u="none" strike="noStrike" cap="none" normalizeH="0" baseline="0" dirty="0" smtClean="0">
                        <a:ln>
                          <a:noFill/>
                        </a:ln>
                        <a:solidFill>
                          <a:schemeClr val="tx1"/>
                        </a:solidFill>
                        <a:effectLst/>
                        <a:latin typeface="+mn-ea"/>
                        <a:ea typeface="+mn-ea"/>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rowSpan="2">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smtClean="0">
                          <a:ln>
                            <a:noFill/>
                          </a:ln>
                          <a:solidFill>
                            <a:schemeClr val="tx1"/>
                          </a:solidFill>
                          <a:effectLst/>
                          <a:latin typeface="+mn-ea"/>
                          <a:ea typeface="+mn-ea"/>
                          <a:cs typeface="Times New Roman" panose="02020603050405020304" pitchFamily="18" charset="0"/>
                        </a:rPr>
                        <a:t>当前可用台数</a:t>
                      </a:r>
                      <a:endParaRPr kumimoji="0" lang="zh-CN" altLang="en-US" sz="2400" b="0" i="0" u="none" strike="noStrike" cap="none" normalizeH="0" baseline="0" smtClean="0">
                        <a:ln>
                          <a:noFill/>
                        </a:ln>
                        <a:solidFill>
                          <a:schemeClr val="tx1"/>
                        </a:solidFill>
                        <a:effectLst/>
                        <a:latin typeface="+mn-ea"/>
                        <a:ea typeface="+mn-ea"/>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93750">
                <a:tc vMerge="1">
                  <a:txBody>
                    <a:bodyPr/>
                    <a:lstStyle/>
                    <a:p>
                      <a:endParaRPr lang="zh-CN" altLang="en-US"/>
                    </a:p>
                  </a:txBody>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dirty="0" smtClean="0">
                          <a:ln>
                            <a:noFill/>
                          </a:ln>
                          <a:solidFill>
                            <a:schemeClr val="tx1"/>
                          </a:solidFill>
                          <a:effectLst/>
                          <a:latin typeface="+mn-ea"/>
                          <a:ea typeface="+mn-ea"/>
                          <a:cs typeface="Times New Roman" panose="02020603050405020304" pitchFamily="18" charset="0"/>
                        </a:rPr>
                        <a:t>进程</a:t>
                      </a:r>
                      <a:r>
                        <a:rPr kumimoji="0" lang="en-US" altLang="zh-CN" sz="2400" b="0" i="1" u="none" strike="noStrike" cap="none" normalizeH="0" baseline="0" dirty="0" smtClean="0">
                          <a:ln>
                            <a:noFill/>
                          </a:ln>
                          <a:solidFill>
                            <a:schemeClr val="tx1"/>
                          </a:solidFill>
                          <a:effectLst/>
                          <a:latin typeface="+mn-ea"/>
                          <a:ea typeface="+mn-ea"/>
                          <a:cs typeface="Times New Roman" panose="02020603050405020304" pitchFamily="18" charset="0"/>
                        </a:rPr>
                        <a:t>P</a:t>
                      </a:r>
                      <a:r>
                        <a:rPr kumimoji="0" lang="en-US" altLang="zh-CN" sz="2400" b="0" i="0" u="none" strike="noStrike" cap="none" normalizeH="0" baseline="-30000" dirty="0" smtClean="0">
                          <a:ln>
                            <a:noFill/>
                          </a:ln>
                          <a:solidFill>
                            <a:schemeClr val="tx1"/>
                          </a:solidFill>
                          <a:effectLst/>
                          <a:latin typeface="+mn-ea"/>
                          <a:ea typeface="+mn-ea"/>
                          <a:cs typeface="Times New Roman" panose="02020603050405020304" pitchFamily="18" charset="0"/>
                        </a:rPr>
                        <a:t>1</a:t>
                      </a:r>
                      <a:endParaRPr kumimoji="0" lang="en-US" altLang="zh-CN" sz="2400" b="0" i="0" u="none" strike="noStrike" cap="none" normalizeH="0" baseline="0" dirty="0" smtClean="0">
                        <a:ln>
                          <a:noFill/>
                        </a:ln>
                        <a:solidFill>
                          <a:schemeClr val="tx1"/>
                        </a:solidFill>
                        <a:effectLst/>
                        <a:latin typeface="+mn-ea"/>
                        <a:ea typeface="+mn-ea"/>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dirty="0" smtClean="0">
                          <a:ln>
                            <a:noFill/>
                          </a:ln>
                          <a:solidFill>
                            <a:schemeClr val="tx1"/>
                          </a:solidFill>
                          <a:effectLst/>
                          <a:latin typeface="+mn-ea"/>
                          <a:ea typeface="+mn-ea"/>
                          <a:cs typeface="Times New Roman" panose="02020603050405020304" pitchFamily="18" charset="0"/>
                        </a:rPr>
                        <a:t>进程</a:t>
                      </a:r>
                      <a:r>
                        <a:rPr kumimoji="0" lang="en-US" altLang="zh-CN" sz="2400" b="0" i="1" u="none" strike="noStrike" cap="none" normalizeH="0" baseline="0" dirty="0" smtClean="0">
                          <a:ln>
                            <a:noFill/>
                          </a:ln>
                          <a:solidFill>
                            <a:schemeClr val="tx1"/>
                          </a:solidFill>
                          <a:effectLst/>
                          <a:latin typeface="+mn-ea"/>
                          <a:ea typeface="+mn-ea"/>
                          <a:cs typeface="Times New Roman" panose="02020603050405020304" pitchFamily="18" charset="0"/>
                        </a:rPr>
                        <a:t>P</a:t>
                      </a:r>
                      <a:r>
                        <a:rPr kumimoji="0" lang="en-US" altLang="zh-CN" sz="2400" b="0" i="0" u="none" strike="noStrike" cap="none" normalizeH="0" baseline="-30000" dirty="0" smtClean="0">
                          <a:ln>
                            <a:noFill/>
                          </a:ln>
                          <a:solidFill>
                            <a:schemeClr val="tx1"/>
                          </a:solidFill>
                          <a:effectLst/>
                          <a:latin typeface="+mn-ea"/>
                          <a:ea typeface="+mn-ea"/>
                          <a:cs typeface="Times New Roman" panose="02020603050405020304" pitchFamily="18" charset="0"/>
                        </a:rPr>
                        <a:t>2</a:t>
                      </a:r>
                      <a:endParaRPr kumimoji="0" lang="en-US" altLang="zh-CN" sz="2400" b="0" i="0" u="none" strike="noStrike" cap="none" normalizeH="0" baseline="0" dirty="0" smtClean="0">
                        <a:ln>
                          <a:noFill/>
                        </a:ln>
                        <a:solidFill>
                          <a:schemeClr val="tx1"/>
                        </a:solidFill>
                        <a:effectLst/>
                        <a:latin typeface="+mn-ea"/>
                        <a:ea typeface="+mn-ea"/>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smtClean="0">
                          <a:ln>
                            <a:noFill/>
                          </a:ln>
                          <a:solidFill>
                            <a:schemeClr val="tx1"/>
                          </a:solidFill>
                          <a:effectLst/>
                          <a:latin typeface="+mn-ea"/>
                          <a:ea typeface="+mn-ea"/>
                          <a:cs typeface="Times New Roman" panose="02020603050405020304" pitchFamily="18" charset="0"/>
                        </a:rPr>
                        <a:t>进程</a:t>
                      </a:r>
                      <a:r>
                        <a:rPr kumimoji="0" lang="en-US" altLang="zh-CN" sz="2400" b="0" i="1" u="none" strike="noStrike" cap="none" normalizeH="0" baseline="0" smtClean="0">
                          <a:ln>
                            <a:noFill/>
                          </a:ln>
                          <a:solidFill>
                            <a:schemeClr val="tx1"/>
                          </a:solidFill>
                          <a:effectLst/>
                          <a:latin typeface="+mn-ea"/>
                          <a:ea typeface="+mn-ea"/>
                          <a:cs typeface="Times New Roman" panose="02020603050405020304" pitchFamily="18" charset="0"/>
                        </a:rPr>
                        <a:t>P</a:t>
                      </a:r>
                      <a:r>
                        <a:rPr kumimoji="0" lang="en-US" altLang="zh-CN" sz="2400" b="0" i="0" u="none" strike="noStrike" cap="none" normalizeH="0" baseline="-30000" smtClean="0">
                          <a:ln>
                            <a:noFill/>
                          </a:ln>
                          <a:solidFill>
                            <a:schemeClr val="tx1"/>
                          </a:solidFill>
                          <a:effectLst/>
                          <a:latin typeface="+mn-ea"/>
                          <a:ea typeface="+mn-ea"/>
                          <a:cs typeface="Times New Roman" panose="02020603050405020304" pitchFamily="18" charset="0"/>
                        </a:rPr>
                        <a:t>3</a:t>
                      </a:r>
                      <a:endParaRPr kumimoji="0" lang="en-US" altLang="zh-CN" sz="2400" b="0" i="0" u="none" strike="noStrike" cap="none" normalizeH="0" baseline="0" smtClean="0">
                        <a:ln>
                          <a:noFill/>
                        </a:ln>
                        <a:solidFill>
                          <a:schemeClr val="tx1"/>
                        </a:solidFill>
                        <a:effectLst/>
                        <a:latin typeface="+mn-ea"/>
                        <a:ea typeface="+mn-ea"/>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smtClean="0">
                          <a:ln>
                            <a:noFill/>
                          </a:ln>
                          <a:solidFill>
                            <a:schemeClr val="tx1"/>
                          </a:solidFill>
                          <a:effectLst/>
                          <a:latin typeface="+mn-ea"/>
                          <a:ea typeface="+mn-ea"/>
                          <a:cs typeface="Times New Roman" panose="02020603050405020304" pitchFamily="18" charset="0"/>
                        </a:rPr>
                        <a:t>进程</a:t>
                      </a:r>
                      <a:r>
                        <a:rPr kumimoji="0" lang="en-US" altLang="zh-CN" sz="2400" b="0" i="1" u="none" strike="noStrike" cap="none" normalizeH="0" baseline="0" smtClean="0">
                          <a:ln>
                            <a:noFill/>
                          </a:ln>
                          <a:solidFill>
                            <a:schemeClr val="tx1"/>
                          </a:solidFill>
                          <a:effectLst/>
                          <a:latin typeface="+mn-ea"/>
                          <a:ea typeface="+mn-ea"/>
                          <a:cs typeface="Times New Roman" panose="02020603050405020304" pitchFamily="18" charset="0"/>
                        </a:rPr>
                        <a:t>P</a:t>
                      </a:r>
                      <a:r>
                        <a:rPr kumimoji="0" lang="en-US" altLang="zh-CN" sz="2400" b="0" i="0" u="none" strike="noStrike" cap="none" normalizeH="0" baseline="-30000" smtClean="0">
                          <a:ln>
                            <a:noFill/>
                          </a:ln>
                          <a:solidFill>
                            <a:schemeClr val="tx1"/>
                          </a:solidFill>
                          <a:effectLst/>
                          <a:latin typeface="+mn-ea"/>
                          <a:ea typeface="+mn-ea"/>
                          <a:cs typeface="Times New Roman" panose="02020603050405020304" pitchFamily="18" charset="0"/>
                        </a:rPr>
                        <a:t>1</a:t>
                      </a:r>
                      <a:endParaRPr kumimoji="0" lang="en-US" altLang="zh-CN" sz="2400" b="0" i="0" u="none" strike="noStrike" cap="none" normalizeH="0" baseline="0" smtClean="0">
                        <a:ln>
                          <a:noFill/>
                        </a:ln>
                        <a:solidFill>
                          <a:schemeClr val="tx1"/>
                        </a:solidFill>
                        <a:effectLst/>
                        <a:latin typeface="+mn-ea"/>
                        <a:ea typeface="+mn-ea"/>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smtClean="0">
                          <a:ln>
                            <a:noFill/>
                          </a:ln>
                          <a:solidFill>
                            <a:schemeClr val="tx1"/>
                          </a:solidFill>
                          <a:effectLst/>
                          <a:latin typeface="+mn-ea"/>
                          <a:ea typeface="+mn-ea"/>
                          <a:cs typeface="Times New Roman" panose="02020603050405020304" pitchFamily="18" charset="0"/>
                        </a:rPr>
                        <a:t>进程</a:t>
                      </a:r>
                      <a:r>
                        <a:rPr kumimoji="0" lang="en-US" altLang="zh-CN" sz="2400" b="0" i="1" u="none" strike="noStrike" cap="none" normalizeH="0" baseline="0" smtClean="0">
                          <a:ln>
                            <a:noFill/>
                          </a:ln>
                          <a:solidFill>
                            <a:schemeClr val="tx1"/>
                          </a:solidFill>
                          <a:effectLst/>
                          <a:latin typeface="+mn-ea"/>
                          <a:ea typeface="+mn-ea"/>
                          <a:cs typeface="Times New Roman" panose="02020603050405020304" pitchFamily="18" charset="0"/>
                        </a:rPr>
                        <a:t>P</a:t>
                      </a:r>
                      <a:r>
                        <a:rPr kumimoji="0" lang="en-US" altLang="zh-CN" sz="2400" b="0" i="0" u="none" strike="noStrike" cap="none" normalizeH="0" baseline="-30000" smtClean="0">
                          <a:ln>
                            <a:noFill/>
                          </a:ln>
                          <a:solidFill>
                            <a:schemeClr val="tx1"/>
                          </a:solidFill>
                          <a:effectLst/>
                          <a:latin typeface="+mn-ea"/>
                          <a:ea typeface="+mn-ea"/>
                          <a:cs typeface="Times New Roman" panose="02020603050405020304" pitchFamily="18" charset="0"/>
                        </a:rPr>
                        <a:t>2</a:t>
                      </a:r>
                      <a:endParaRPr kumimoji="0" lang="en-US" altLang="zh-CN" sz="2400" b="0" i="0" u="none" strike="noStrike" cap="none" normalizeH="0" baseline="0" smtClean="0">
                        <a:ln>
                          <a:noFill/>
                        </a:ln>
                        <a:solidFill>
                          <a:schemeClr val="tx1"/>
                        </a:solidFill>
                        <a:effectLst/>
                        <a:latin typeface="+mn-ea"/>
                        <a:ea typeface="+mn-ea"/>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smtClean="0">
                          <a:ln>
                            <a:noFill/>
                          </a:ln>
                          <a:solidFill>
                            <a:schemeClr val="tx1"/>
                          </a:solidFill>
                          <a:effectLst/>
                          <a:latin typeface="+mn-ea"/>
                          <a:ea typeface="+mn-ea"/>
                          <a:cs typeface="Times New Roman" panose="02020603050405020304" pitchFamily="18" charset="0"/>
                        </a:rPr>
                        <a:t>进程</a:t>
                      </a:r>
                      <a:r>
                        <a:rPr kumimoji="0" lang="en-US" altLang="zh-CN" sz="2400" b="0" i="1" u="none" strike="noStrike" cap="none" normalizeH="0" baseline="0" smtClean="0">
                          <a:ln>
                            <a:noFill/>
                          </a:ln>
                          <a:solidFill>
                            <a:schemeClr val="tx1"/>
                          </a:solidFill>
                          <a:effectLst/>
                          <a:latin typeface="+mn-ea"/>
                          <a:ea typeface="+mn-ea"/>
                          <a:cs typeface="Times New Roman" panose="02020603050405020304" pitchFamily="18" charset="0"/>
                        </a:rPr>
                        <a:t>P</a:t>
                      </a:r>
                      <a:r>
                        <a:rPr kumimoji="0" lang="en-US" altLang="zh-CN" sz="2400" b="0" i="0" u="none" strike="noStrike" cap="none" normalizeH="0" baseline="-30000" smtClean="0">
                          <a:ln>
                            <a:noFill/>
                          </a:ln>
                          <a:solidFill>
                            <a:schemeClr val="tx1"/>
                          </a:solidFill>
                          <a:effectLst/>
                          <a:latin typeface="+mn-ea"/>
                          <a:ea typeface="+mn-ea"/>
                          <a:cs typeface="Times New Roman" panose="02020603050405020304" pitchFamily="18" charset="0"/>
                        </a:rPr>
                        <a:t>3</a:t>
                      </a:r>
                      <a:endParaRPr kumimoji="0" lang="en-US" altLang="zh-CN" sz="2400" b="0" i="0" u="none" strike="noStrike" cap="none" normalizeH="0" baseline="0" smtClean="0">
                        <a:ln>
                          <a:noFill/>
                        </a:ln>
                        <a:solidFill>
                          <a:schemeClr val="tx1"/>
                        </a:solidFill>
                        <a:effectLst/>
                        <a:latin typeface="+mn-ea"/>
                        <a:ea typeface="+mn-ea"/>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CN" altLang="en-US"/>
                    </a:p>
                  </a:txBody>
                  <a:tcPr/>
                </a:tc>
              </a:tr>
              <a:tr h="401638">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1" u="none" strike="noStrike" cap="none" normalizeH="0" baseline="0" smtClean="0">
                          <a:ln>
                            <a:noFill/>
                          </a:ln>
                          <a:solidFill>
                            <a:schemeClr val="tx1"/>
                          </a:solidFill>
                          <a:effectLst/>
                          <a:latin typeface="+mn-ea"/>
                          <a:ea typeface="+mn-ea"/>
                          <a:cs typeface="Times New Roman" panose="02020603050405020304" pitchFamily="18" charset="0"/>
                        </a:rPr>
                        <a:t>T</a:t>
                      </a:r>
                      <a:r>
                        <a:rPr kumimoji="0" lang="en-US" altLang="zh-CN" sz="2400" b="0" i="0" u="none" strike="noStrike" cap="none" normalizeH="0" baseline="-30000" smtClean="0">
                          <a:ln>
                            <a:noFill/>
                          </a:ln>
                          <a:solidFill>
                            <a:schemeClr val="tx1"/>
                          </a:solidFill>
                          <a:effectLst/>
                          <a:latin typeface="+mn-ea"/>
                          <a:ea typeface="+mn-ea"/>
                          <a:cs typeface="Times New Roman" panose="02020603050405020304" pitchFamily="18" charset="0"/>
                        </a:rPr>
                        <a:t>0</a:t>
                      </a:r>
                      <a:endParaRPr kumimoji="0" lang="en-US" altLang="zh-CN" sz="2400" b="0" i="0" u="none" strike="noStrike" cap="none" normalizeH="0" baseline="0" smtClean="0">
                        <a:ln>
                          <a:noFill/>
                        </a:ln>
                        <a:solidFill>
                          <a:schemeClr val="tx1"/>
                        </a:solidFill>
                        <a:effectLst/>
                        <a:latin typeface="+mn-ea"/>
                        <a:ea typeface="+mn-ea"/>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dirty="0" smtClean="0">
                          <a:ln>
                            <a:noFill/>
                          </a:ln>
                          <a:solidFill>
                            <a:schemeClr val="tx1"/>
                          </a:solidFill>
                          <a:effectLst/>
                          <a:latin typeface="+mn-ea"/>
                          <a:ea typeface="+mn-ea"/>
                          <a:cs typeface="Times New Roman" panose="02020603050405020304" pitchFamily="18" charset="0"/>
                        </a:rPr>
                        <a:t>3</a:t>
                      </a:r>
                      <a:endParaRPr kumimoji="0" lang="en-US" altLang="zh-CN" sz="2400" b="0" i="0" u="none" strike="noStrike" cap="none" normalizeH="0" baseline="0" dirty="0" smtClean="0">
                        <a:ln>
                          <a:noFill/>
                        </a:ln>
                        <a:solidFill>
                          <a:schemeClr val="tx1"/>
                        </a:solidFill>
                        <a:effectLst/>
                        <a:latin typeface="+mn-ea"/>
                        <a:ea typeface="+mn-ea"/>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dirty="0" smtClean="0">
                          <a:ln>
                            <a:noFill/>
                          </a:ln>
                          <a:solidFill>
                            <a:schemeClr val="tx1"/>
                          </a:solidFill>
                          <a:effectLst/>
                          <a:latin typeface="+mn-ea"/>
                          <a:ea typeface="+mn-ea"/>
                          <a:cs typeface="Times New Roman" panose="02020603050405020304" pitchFamily="18" charset="0"/>
                        </a:rPr>
                        <a:t>2</a:t>
                      </a:r>
                      <a:endParaRPr kumimoji="0" lang="en-US" altLang="zh-CN" sz="2400" b="0" i="0" u="none" strike="noStrike" cap="none" normalizeH="0" baseline="0" dirty="0" smtClean="0">
                        <a:ln>
                          <a:noFill/>
                        </a:ln>
                        <a:solidFill>
                          <a:schemeClr val="tx1"/>
                        </a:solidFill>
                        <a:effectLst/>
                        <a:latin typeface="+mn-ea"/>
                        <a:ea typeface="+mn-ea"/>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dirty="0" smtClean="0">
                          <a:ln>
                            <a:noFill/>
                          </a:ln>
                          <a:solidFill>
                            <a:schemeClr val="tx1"/>
                          </a:solidFill>
                          <a:effectLst/>
                          <a:latin typeface="+mn-ea"/>
                          <a:ea typeface="+mn-ea"/>
                          <a:cs typeface="Times New Roman" panose="02020603050405020304" pitchFamily="18" charset="0"/>
                        </a:rPr>
                        <a:t>2</a:t>
                      </a:r>
                      <a:endParaRPr kumimoji="0" lang="en-US" altLang="zh-CN" sz="2400" b="0" i="0" u="none" strike="noStrike" cap="none" normalizeH="0" baseline="0" dirty="0" smtClean="0">
                        <a:ln>
                          <a:noFill/>
                        </a:ln>
                        <a:solidFill>
                          <a:schemeClr val="tx1"/>
                        </a:solidFill>
                        <a:effectLst/>
                        <a:latin typeface="+mn-ea"/>
                        <a:ea typeface="+mn-ea"/>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mn-ea"/>
                          <a:ea typeface="+mn-ea"/>
                          <a:cs typeface="Times New Roman" panose="02020603050405020304" pitchFamily="18" charset="0"/>
                        </a:rPr>
                        <a:t>9</a:t>
                      </a:r>
                      <a:endParaRPr kumimoji="0" lang="en-US" altLang="zh-CN" sz="2400" b="0" i="0" u="none" strike="noStrike" cap="none" normalizeH="0" baseline="0" smtClean="0">
                        <a:ln>
                          <a:noFill/>
                        </a:ln>
                        <a:solidFill>
                          <a:schemeClr val="tx1"/>
                        </a:solidFill>
                        <a:effectLst/>
                        <a:latin typeface="+mn-ea"/>
                        <a:ea typeface="+mn-ea"/>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mn-ea"/>
                          <a:ea typeface="+mn-ea"/>
                          <a:cs typeface="Times New Roman" panose="02020603050405020304" pitchFamily="18" charset="0"/>
                        </a:rPr>
                        <a:t>4</a:t>
                      </a:r>
                      <a:endParaRPr kumimoji="0" lang="en-US" altLang="zh-CN" sz="2400" b="0" i="0" u="none" strike="noStrike" cap="none" normalizeH="0" baseline="0" smtClean="0">
                        <a:ln>
                          <a:noFill/>
                        </a:ln>
                        <a:solidFill>
                          <a:schemeClr val="tx1"/>
                        </a:solidFill>
                        <a:effectLst/>
                        <a:latin typeface="+mn-ea"/>
                        <a:ea typeface="+mn-ea"/>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mn-ea"/>
                          <a:ea typeface="+mn-ea"/>
                          <a:cs typeface="Times New Roman" panose="02020603050405020304" pitchFamily="18" charset="0"/>
                        </a:rPr>
                        <a:t>7</a:t>
                      </a:r>
                      <a:endParaRPr kumimoji="0" lang="en-US" altLang="zh-CN" sz="2400" b="0" i="0" u="none" strike="noStrike" cap="none" normalizeH="0" baseline="0" smtClean="0">
                        <a:ln>
                          <a:noFill/>
                        </a:ln>
                        <a:solidFill>
                          <a:schemeClr val="tx1"/>
                        </a:solidFill>
                        <a:effectLst/>
                        <a:latin typeface="+mn-ea"/>
                        <a:ea typeface="+mn-ea"/>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mn-ea"/>
                          <a:ea typeface="+mn-ea"/>
                          <a:cs typeface="Times New Roman" panose="02020603050405020304" pitchFamily="18" charset="0"/>
                        </a:rPr>
                        <a:t>3</a:t>
                      </a:r>
                      <a:endParaRPr kumimoji="0" lang="en-US" altLang="zh-CN" sz="2400" b="0" i="0" u="none" strike="noStrike" cap="none" normalizeH="0" baseline="0" smtClean="0">
                        <a:ln>
                          <a:noFill/>
                        </a:ln>
                        <a:solidFill>
                          <a:schemeClr val="tx1"/>
                        </a:solidFill>
                        <a:effectLst/>
                        <a:latin typeface="+mn-ea"/>
                        <a:ea typeface="+mn-ea"/>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0050">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1" u="none" strike="noStrike" cap="none" normalizeH="0" baseline="0" smtClean="0">
                          <a:ln>
                            <a:noFill/>
                          </a:ln>
                          <a:solidFill>
                            <a:schemeClr val="tx1"/>
                          </a:solidFill>
                          <a:effectLst/>
                          <a:latin typeface="+mn-ea"/>
                          <a:ea typeface="+mn-ea"/>
                          <a:cs typeface="Times New Roman" panose="02020603050405020304" pitchFamily="18" charset="0"/>
                        </a:rPr>
                        <a:t>T</a:t>
                      </a:r>
                      <a:r>
                        <a:rPr kumimoji="0" lang="en-US" altLang="zh-CN" sz="2400" b="0" i="0" u="none" strike="noStrike" cap="none" normalizeH="0" baseline="-30000" smtClean="0">
                          <a:ln>
                            <a:noFill/>
                          </a:ln>
                          <a:solidFill>
                            <a:schemeClr val="tx1"/>
                          </a:solidFill>
                          <a:effectLst/>
                          <a:latin typeface="+mn-ea"/>
                          <a:ea typeface="+mn-ea"/>
                          <a:cs typeface="Times New Roman" panose="02020603050405020304" pitchFamily="18" charset="0"/>
                        </a:rPr>
                        <a:t>1</a:t>
                      </a:r>
                      <a:endParaRPr kumimoji="0" lang="en-US" altLang="zh-CN" sz="2400" b="0" i="0" u="none" strike="noStrike" cap="none" normalizeH="0" baseline="0" smtClean="0">
                        <a:ln>
                          <a:noFill/>
                        </a:ln>
                        <a:solidFill>
                          <a:schemeClr val="tx1"/>
                        </a:solidFill>
                        <a:effectLst/>
                        <a:latin typeface="+mn-ea"/>
                        <a:ea typeface="+mn-ea"/>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dirty="0" smtClean="0">
                          <a:ln>
                            <a:noFill/>
                          </a:ln>
                          <a:solidFill>
                            <a:schemeClr val="tx1"/>
                          </a:solidFill>
                          <a:effectLst/>
                          <a:latin typeface="+mn-ea"/>
                          <a:ea typeface="+mn-ea"/>
                          <a:cs typeface="Times New Roman" panose="02020603050405020304" pitchFamily="18" charset="0"/>
                        </a:rPr>
                        <a:t>3</a:t>
                      </a:r>
                      <a:endParaRPr kumimoji="0" lang="en-US" altLang="zh-CN" sz="2400" b="0" i="0" u="none" strike="noStrike" cap="none" normalizeH="0" baseline="0" dirty="0" smtClean="0">
                        <a:ln>
                          <a:noFill/>
                        </a:ln>
                        <a:solidFill>
                          <a:schemeClr val="tx1"/>
                        </a:solidFill>
                        <a:effectLst/>
                        <a:latin typeface="+mn-ea"/>
                        <a:ea typeface="+mn-ea"/>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dirty="0" smtClean="0">
                          <a:ln>
                            <a:noFill/>
                          </a:ln>
                          <a:solidFill>
                            <a:schemeClr val="tx1"/>
                          </a:solidFill>
                          <a:effectLst/>
                          <a:latin typeface="+mn-ea"/>
                          <a:ea typeface="+mn-ea"/>
                          <a:cs typeface="Times New Roman" panose="02020603050405020304" pitchFamily="18" charset="0"/>
                        </a:rPr>
                        <a:t>4</a:t>
                      </a:r>
                      <a:endParaRPr kumimoji="0" lang="en-US" altLang="zh-CN" sz="2400" b="0" i="0" u="none" strike="noStrike" cap="none" normalizeH="0" baseline="0" dirty="0" smtClean="0">
                        <a:ln>
                          <a:noFill/>
                        </a:ln>
                        <a:solidFill>
                          <a:schemeClr val="tx1"/>
                        </a:solidFill>
                        <a:effectLst/>
                        <a:latin typeface="+mn-ea"/>
                        <a:ea typeface="+mn-ea"/>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dirty="0" smtClean="0">
                          <a:ln>
                            <a:noFill/>
                          </a:ln>
                          <a:solidFill>
                            <a:schemeClr val="tx1"/>
                          </a:solidFill>
                          <a:effectLst/>
                          <a:latin typeface="+mn-ea"/>
                          <a:ea typeface="+mn-ea"/>
                          <a:cs typeface="Times New Roman" panose="02020603050405020304" pitchFamily="18" charset="0"/>
                        </a:rPr>
                        <a:t>2</a:t>
                      </a:r>
                      <a:endParaRPr kumimoji="0" lang="en-US" altLang="zh-CN" sz="2400" b="0" i="0" u="none" strike="noStrike" cap="none" normalizeH="0" baseline="0" dirty="0" smtClean="0">
                        <a:ln>
                          <a:noFill/>
                        </a:ln>
                        <a:solidFill>
                          <a:schemeClr val="tx1"/>
                        </a:solidFill>
                        <a:effectLst/>
                        <a:latin typeface="+mn-ea"/>
                        <a:ea typeface="+mn-ea"/>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mn-ea"/>
                          <a:ea typeface="+mn-ea"/>
                          <a:cs typeface="Times New Roman" panose="02020603050405020304" pitchFamily="18" charset="0"/>
                        </a:rPr>
                        <a:t>9</a:t>
                      </a:r>
                      <a:endParaRPr kumimoji="0" lang="en-US" altLang="zh-CN" sz="2400" b="0" i="0" u="none" strike="noStrike" cap="none" normalizeH="0" baseline="0" smtClean="0">
                        <a:ln>
                          <a:noFill/>
                        </a:ln>
                        <a:solidFill>
                          <a:schemeClr val="tx1"/>
                        </a:solidFill>
                        <a:effectLst/>
                        <a:latin typeface="+mn-ea"/>
                        <a:ea typeface="+mn-ea"/>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mn-ea"/>
                          <a:ea typeface="+mn-ea"/>
                          <a:cs typeface="Times New Roman" panose="02020603050405020304" pitchFamily="18" charset="0"/>
                        </a:rPr>
                        <a:t>4</a:t>
                      </a:r>
                      <a:endParaRPr kumimoji="0" lang="en-US" altLang="zh-CN" sz="2400" b="0" i="0" u="none" strike="noStrike" cap="none" normalizeH="0" baseline="0" smtClean="0">
                        <a:ln>
                          <a:noFill/>
                        </a:ln>
                        <a:solidFill>
                          <a:schemeClr val="tx1"/>
                        </a:solidFill>
                        <a:effectLst/>
                        <a:latin typeface="+mn-ea"/>
                        <a:ea typeface="+mn-ea"/>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mn-ea"/>
                          <a:ea typeface="+mn-ea"/>
                          <a:cs typeface="Times New Roman" panose="02020603050405020304" pitchFamily="18" charset="0"/>
                        </a:rPr>
                        <a:t>7</a:t>
                      </a:r>
                      <a:endParaRPr kumimoji="0" lang="en-US" altLang="zh-CN" sz="2400" b="0" i="0" u="none" strike="noStrike" cap="none" normalizeH="0" baseline="0" smtClean="0">
                        <a:ln>
                          <a:noFill/>
                        </a:ln>
                        <a:solidFill>
                          <a:schemeClr val="tx1"/>
                        </a:solidFill>
                        <a:effectLst/>
                        <a:latin typeface="+mn-ea"/>
                        <a:ea typeface="+mn-ea"/>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mn-ea"/>
                          <a:ea typeface="+mn-ea"/>
                          <a:cs typeface="Times New Roman" panose="02020603050405020304" pitchFamily="18" charset="0"/>
                        </a:rPr>
                        <a:t>1</a:t>
                      </a:r>
                      <a:endParaRPr kumimoji="0" lang="en-US" altLang="zh-CN" sz="2400" b="0" i="0" u="none" strike="noStrike" cap="none" normalizeH="0" baseline="0" smtClean="0">
                        <a:ln>
                          <a:noFill/>
                        </a:ln>
                        <a:solidFill>
                          <a:schemeClr val="tx1"/>
                        </a:solidFill>
                        <a:effectLst/>
                        <a:latin typeface="+mn-ea"/>
                        <a:ea typeface="+mn-ea"/>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1" u="none" strike="noStrike" cap="none" normalizeH="0" baseline="0" smtClean="0">
                          <a:ln>
                            <a:noFill/>
                          </a:ln>
                          <a:solidFill>
                            <a:schemeClr val="tx1"/>
                          </a:solidFill>
                          <a:effectLst/>
                          <a:latin typeface="+mn-ea"/>
                          <a:ea typeface="+mn-ea"/>
                          <a:cs typeface="Times New Roman" panose="02020603050405020304" pitchFamily="18" charset="0"/>
                        </a:rPr>
                        <a:t>T</a:t>
                      </a:r>
                      <a:r>
                        <a:rPr kumimoji="0" lang="en-US" altLang="zh-CN" sz="2400" b="0" i="0" u="none" strike="noStrike" cap="none" normalizeH="0" baseline="-30000" smtClean="0">
                          <a:ln>
                            <a:noFill/>
                          </a:ln>
                          <a:solidFill>
                            <a:schemeClr val="tx1"/>
                          </a:solidFill>
                          <a:effectLst/>
                          <a:latin typeface="+mn-ea"/>
                          <a:ea typeface="+mn-ea"/>
                          <a:cs typeface="Times New Roman" panose="02020603050405020304" pitchFamily="18" charset="0"/>
                        </a:rPr>
                        <a:t>2</a:t>
                      </a:r>
                      <a:endParaRPr kumimoji="0" lang="en-US" altLang="zh-CN" sz="2400" b="0" i="0" u="none" strike="noStrike" cap="none" normalizeH="0" baseline="0" smtClean="0">
                        <a:ln>
                          <a:noFill/>
                        </a:ln>
                        <a:solidFill>
                          <a:schemeClr val="tx1"/>
                        </a:solidFill>
                        <a:effectLst/>
                        <a:latin typeface="+mn-ea"/>
                        <a:ea typeface="+mn-ea"/>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mn-ea"/>
                          <a:ea typeface="+mn-ea"/>
                          <a:cs typeface="Times New Roman" panose="02020603050405020304" pitchFamily="18" charset="0"/>
                        </a:rPr>
                        <a:t>3</a:t>
                      </a:r>
                      <a:endParaRPr kumimoji="0" lang="en-US" altLang="zh-CN" sz="2400" b="0" i="0" u="none" strike="noStrike" cap="none" normalizeH="0" baseline="0" smtClean="0">
                        <a:ln>
                          <a:noFill/>
                        </a:ln>
                        <a:solidFill>
                          <a:schemeClr val="tx1"/>
                        </a:solidFill>
                        <a:effectLst/>
                        <a:latin typeface="+mn-ea"/>
                        <a:ea typeface="+mn-ea"/>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dirty="0" smtClean="0">
                          <a:ln>
                            <a:noFill/>
                          </a:ln>
                          <a:solidFill>
                            <a:schemeClr val="tx1"/>
                          </a:solidFill>
                          <a:effectLst/>
                          <a:latin typeface="+mn-ea"/>
                          <a:ea typeface="+mn-ea"/>
                          <a:cs typeface="Times New Roman" panose="02020603050405020304" pitchFamily="18" charset="0"/>
                        </a:rPr>
                        <a:t>0</a:t>
                      </a:r>
                      <a:endParaRPr kumimoji="0" lang="en-US" altLang="zh-CN" sz="2400" b="0" i="0" u="none" strike="noStrike" cap="none" normalizeH="0" baseline="0" dirty="0" smtClean="0">
                        <a:ln>
                          <a:noFill/>
                        </a:ln>
                        <a:solidFill>
                          <a:schemeClr val="tx1"/>
                        </a:solidFill>
                        <a:effectLst/>
                        <a:latin typeface="+mn-ea"/>
                        <a:ea typeface="+mn-ea"/>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dirty="0" smtClean="0">
                          <a:ln>
                            <a:noFill/>
                          </a:ln>
                          <a:solidFill>
                            <a:schemeClr val="tx1"/>
                          </a:solidFill>
                          <a:effectLst/>
                          <a:latin typeface="+mn-ea"/>
                          <a:ea typeface="+mn-ea"/>
                          <a:cs typeface="Times New Roman" panose="02020603050405020304" pitchFamily="18" charset="0"/>
                        </a:rPr>
                        <a:t>2</a:t>
                      </a:r>
                      <a:endParaRPr kumimoji="0" lang="en-US" altLang="zh-CN" sz="2400" b="0" i="0" u="none" strike="noStrike" cap="none" normalizeH="0" baseline="0" dirty="0" smtClean="0">
                        <a:ln>
                          <a:noFill/>
                        </a:ln>
                        <a:solidFill>
                          <a:schemeClr val="tx1"/>
                        </a:solidFill>
                        <a:effectLst/>
                        <a:latin typeface="+mn-ea"/>
                        <a:ea typeface="+mn-ea"/>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mn-ea"/>
                          <a:ea typeface="+mn-ea"/>
                          <a:cs typeface="Times New Roman" panose="02020603050405020304" pitchFamily="18" charset="0"/>
                        </a:rPr>
                        <a:t>9</a:t>
                      </a:r>
                      <a:endParaRPr kumimoji="0" lang="en-US" altLang="zh-CN" sz="2400" b="0" i="0" u="none" strike="noStrike" cap="none" normalizeH="0" baseline="0" smtClean="0">
                        <a:ln>
                          <a:noFill/>
                        </a:ln>
                        <a:solidFill>
                          <a:schemeClr val="tx1"/>
                        </a:solidFill>
                        <a:effectLst/>
                        <a:latin typeface="+mn-ea"/>
                        <a:ea typeface="+mn-ea"/>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mn-ea"/>
                          <a:ea typeface="+mn-ea"/>
                          <a:cs typeface="Times New Roman" panose="02020603050405020304" pitchFamily="18" charset="0"/>
                        </a:rPr>
                        <a:t>—</a:t>
                      </a:r>
                      <a:endParaRPr kumimoji="0" lang="en-US" altLang="zh-CN" sz="2400" b="0" i="0" u="none" strike="noStrike" cap="none" normalizeH="0" baseline="0" smtClean="0">
                        <a:ln>
                          <a:noFill/>
                        </a:ln>
                        <a:solidFill>
                          <a:schemeClr val="tx1"/>
                        </a:solidFill>
                        <a:effectLst/>
                        <a:latin typeface="+mn-ea"/>
                        <a:ea typeface="+mn-ea"/>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mn-ea"/>
                          <a:ea typeface="+mn-ea"/>
                          <a:cs typeface="Times New Roman" panose="02020603050405020304" pitchFamily="18" charset="0"/>
                        </a:rPr>
                        <a:t>7</a:t>
                      </a:r>
                      <a:endParaRPr kumimoji="0" lang="en-US" altLang="zh-CN" sz="2400" b="0" i="0" u="none" strike="noStrike" cap="none" normalizeH="0" baseline="0" smtClean="0">
                        <a:ln>
                          <a:noFill/>
                        </a:ln>
                        <a:solidFill>
                          <a:schemeClr val="tx1"/>
                        </a:solidFill>
                        <a:effectLst/>
                        <a:latin typeface="+mn-ea"/>
                        <a:ea typeface="+mn-ea"/>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mn-ea"/>
                          <a:ea typeface="+mn-ea"/>
                          <a:cs typeface="Times New Roman" panose="02020603050405020304" pitchFamily="18" charset="0"/>
                        </a:rPr>
                        <a:t>5</a:t>
                      </a:r>
                      <a:endParaRPr kumimoji="0" lang="en-US" altLang="zh-CN" sz="2400" b="0" i="0" u="none" strike="noStrike" cap="none" normalizeH="0" baseline="0" smtClean="0">
                        <a:ln>
                          <a:noFill/>
                        </a:ln>
                        <a:solidFill>
                          <a:schemeClr val="tx1"/>
                        </a:solidFill>
                        <a:effectLst/>
                        <a:latin typeface="+mn-ea"/>
                        <a:ea typeface="+mn-ea"/>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7675">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1" u="none" strike="noStrike" cap="none" normalizeH="0" baseline="0" smtClean="0">
                          <a:ln>
                            <a:noFill/>
                          </a:ln>
                          <a:solidFill>
                            <a:schemeClr val="tx1"/>
                          </a:solidFill>
                          <a:effectLst/>
                          <a:latin typeface="+mn-ea"/>
                          <a:ea typeface="+mn-ea"/>
                          <a:cs typeface="Times New Roman" panose="02020603050405020304" pitchFamily="18" charset="0"/>
                        </a:rPr>
                        <a:t>T</a:t>
                      </a:r>
                      <a:r>
                        <a:rPr kumimoji="0" lang="en-US" altLang="zh-CN" sz="2400" b="0" i="0" u="none" strike="noStrike" cap="none" normalizeH="0" baseline="-30000" smtClean="0">
                          <a:ln>
                            <a:noFill/>
                          </a:ln>
                          <a:solidFill>
                            <a:schemeClr val="tx1"/>
                          </a:solidFill>
                          <a:effectLst/>
                          <a:latin typeface="+mn-ea"/>
                          <a:ea typeface="+mn-ea"/>
                          <a:cs typeface="Times New Roman" panose="02020603050405020304" pitchFamily="18" charset="0"/>
                        </a:rPr>
                        <a:t>3</a:t>
                      </a:r>
                      <a:endParaRPr kumimoji="0" lang="en-US" altLang="zh-CN" sz="2400" b="0" i="0" u="none" strike="noStrike" cap="none" normalizeH="0" baseline="0" smtClean="0">
                        <a:ln>
                          <a:noFill/>
                        </a:ln>
                        <a:solidFill>
                          <a:schemeClr val="tx1"/>
                        </a:solidFill>
                        <a:effectLst/>
                        <a:latin typeface="+mn-ea"/>
                        <a:ea typeface="+mn-ea"/>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mn-ea"/>
                          <a:ea typeface="+mn-ea"/>
                          <a:cs typeface="Times New Roman" panose="02020603050405020304" pitchFamily="18" charset="0"/>
                        </a:rPr>
                        <a:t>3</a:t>
                      </a:r>
                      <a:endParaRPr kumimoji="0" lang="en-US" altLang="zh-CN" sz="2400" b="0" i="0" u="none" strike="noStrike" cap="none" normalizeH="0" baseline="0" smtClean="0">
                        <a:ln>
                          <a:noFill/>
                        </a:ln>
                        <a:solidFill>
                          <a:schemeClr val="tx1"/>
                        </a:solidFill>
                        <a:effectLst/>
                        <a:latin typeface="+mn-ea"/>
                        <a:ea typeface="+mn-ea"/>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dirty="0" smtClean="0">
                          <a:ln>
                            <a:noFill/>
                          </a:ln>
                          <a:solidFill>
                            <a:schemeClr val="tx1"/>
                          </a:solidFill>
                          <a:effectLst/>
                          <a:latin typeface="+mn-ea"/>
                          <a:ea typeface="+mn-ea"/>
                          <a:cs typeface="Times New Roman" panose="02020603050405020304" pitchFamily="18" charset="0"/>
                        </a:rPr>
                        <a:t>0</a:t>
                      </a:r>
                      <a:endParaRPr kumimoji="0" lang="en-US" altLang="zh-CN" sz="2400" b="0" i="0" u="none" strike="noStrike" cap="none" normalizeH="0" baseline="0" dirty="0" smtClean="0">
                        <a:ln>
                          <a:noFill/>
                        </a:ln>
                        <a:solidFill>
                          <a:schemeClr val="tx1"/>
                        </a:solidFill>
                        <a:effectLst/>
                        <a:latin typeface="+mn-ea"/>
                        <a:ea typeface="+mn-ea"/>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mn-ea"/>
                          <a:ea typeface="+mn-ea"/>
                          <a:cs typeface="Times New Roman" panose="02020603050405020304" pitchFamily="18" charset="0"/>
                        </a:rPr>
                        <a:t>7</a:t>
                      </a:r>
                      <a:endParaRPr kumimoji="0" lang="en-US" altLang="zh-CN" sz="2400" b="0" i="0" u="none" strike="noStrike" cap="none" normalizeH="0" baseline="0" smtClean="0">
                        <a:ln>
                          <a:noFill/>
                        </a:ln>
                        <a:solidFill>
                          <a:schemeClr val="tx1"/>
                        </a:solidFill>
                        <a:effectLst/>
                        <a:latin typeface="+mn-ea"/>
                        <a:ea typeface="+mn-ea"/>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dirty="0" smtClean="0">
                          <a:ln>
                            <a:noFill/>
                          </a:ln>
                          <a:solidFill>
                            <a:schemeClr val="tx1"/>
                          </a:solidFill>
                          <a:effectLst/>
                          <a:latin typeface="+mn-ea"/>
                          <a:ea typeface="+mn-ea"/>
                          <a:cs typeface="Times New Roman" panose="02020603050405020304" pitchFamily="18" charset="0"/>
                        </a:rPr>
                        <a:t>9</a:t>
                      </a:r>
                      <a:endParaRPr kumimoji="0" lang="en-US" altLang="zh-CN" sz="2400" b="0" i="0" u="none" strike="noStrike" cap="none" normalizeH="0" baseline="0" dirty="0" smtClean="0">
                        <a:ln>
                          <a:noFill/>
                        </a:ln>
                        <a:solidFill>
                          <a:schemeClr val="tx1"/>
                        </a:solidFill>
                        <a:effectLst/>
                        <a:latin typeface="+mn-ea"/>
                        <a:ea typeface="+mn-ea"/>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mn-ea"/>
                          <a:ea typeface="+mn-ea"/>
                          <a:cs typeface="Times New Roman" panose="02020603050405020304" pitchFamily="18" charset="0"/>
                        </a:rPr>
                        <a:t>—</a:t>
                      </a:r>
                      <a:endParaRPr kumimoji="0" lang="en-US" altLang="zh-CN" sz="2400" b="0" i="0" u="none" strike="noStrike" cap="none" normalizeH="0" baseline="0" smtClean="0">
                        <a:ln>
                          <a:noFill/>
                        </a:ln>
                        <a:solidFill>
                          <a:schemeClr val="tx1"/>
                        </a:solidFill>
                        <a:effectLst/>
                        <a:latin typeface="+mn-ea"/>
                        <a:ea typeface="+mn-ea"/>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mn-ea"/>
                          <a:ea typeface="+mn-ea"/>
                          <a:cs typeface="Times New Roman" panose="02020603050405020304" pitchFamily="18" charset="0"/>
                        </a:rPr>
                        <a:t>7</a:t>
                      </a:r>
                      <a:endParaRPr kumimoji="0" lang="en-US" altLang="zh-CN" sz="2400" b="0" i="0" u="none" strike="noStrike" cap="none" normalizeH="0" baseline="0" smtClean="0">
                        <a:ln>
                          <a:noFill/>
                        </a:ln>
                        <a:solidFill>
                          <a:schemeClr val="tx1"/>
                        </a:solidFill>
                        <a:effectLst/>
                        <a:latin typeface="+mn-ea"/>
                        <a:ea typeface="+mn-ea"/>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mn-ea"/>
                          <a:ea typeface="+mn-ea"/>
                          <a:cs typeface="Times New Roman" panose="02020603050405020304" pitchFamily="18" charset="0"/>
                        </a:rPr>
                        <a:t>0</a:t>
                      </a:r>
                      <a:endParaRPr kumimoji="0" lang="en-US" altLang="zh-CN" sz="2400" b="0" i="0" u="none" strike="noStrike" cap="none" normalizeH="0" baseline="0" smtClean="0">
                        <a:ln>
                          <a:noFill/>
                        </a:ln>
                        <a:solidFill>
                          <a:schemeClr val="tx1"/>
                        </a:solidFill>
                        <a:effectLst/>
                        <a:latin typeface="+mn-ea"/>
                        <a:ea typeface="+mn-ea"/>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0050">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1" u="none" strike="noStrike" cap="none" normalizeH="0" baseline="0" smtClean="0">
                          <a:ln>
                            <a:noFill/>
                          </a:ln>
                          <a:solidFill>
                            <a:schemeClr val="tx1"/>
                          </a:solidFill>
                          <a:effectLst/>
                          <a:latin typeface="+mn-ea"/>
                          <a:ea typeface="+mn-ea"/>
                          <a:cs typeface="Times New Roman" panose="02020603050405020304" pitchFamily="18" charset="0"/>
                        </a:rPr>
                        <a:t>T</a:t>
                      </a:r>
                      <a:r>
                        <a:rPr kumimoji="0" lang="en-US" altLang="zh-CN" sz="2400" b="0" i="0" u="none" strike="noStrike" cap="none" normalizeH="0" baseline="-30000" smtClean="0">
                          <a:ln>
                            <a:noFill/>
                          </a:ln>
                          <a:solidFill>
                            <a:schemeClr val="tx1"/>
                          </a:solidFill>
                          <a:effectLst/>
                          <a:latin typeface="+mn-ea"/>
                          <a:ea typeface="+mn-ea"/>
                          <a:cs typeface="Times New Roman" panose="02020603050405020304" pitchFamily="18" charset="0"/>
                        </a:rPr>
                        <a:t>4</a:t>
                      </a:r>
                      <a:endParaRPr kumimoji="0" lang="en-US" altLang="zh-CN" sz="2400" b="0" i="0" u="none" strike="noStrike" cap="none" normalizeH="0" baseline="0" smtClean="0">
                        <a:ln>
                          <a:noFill/>
                        </a:ln>
                        <a:solidFill>
                          <a:schemeClr val="tx1"/>
                        </a:solidFill>
                        <a:effectLst/>
                        <a:latin typeface="+mn-ea"/>
                        <a:ea typeface="+mn-ea"/>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mn-ea"/>
                          <a:ea typeface="+mn-ea"/>
                          <a:cs typeface="Times New Roman" panose="02020603050405020304" pitchFamily="18" charset="0"/>
                        </a:rPr>
                        <a:t>3</a:t>
                      </a:r>
                      <a:endParaRPr kumimoji="0" lang="en-US" altLang="zh-CN" sz="2400" b="0" i="0" u="none" strike="noStrike" cap="none" normalizeH="0" baseline="0" smtClean="0">
                        <a:ln>
                          <a:noFill/>
                        </a:ln>
                        <a:solidFill>
                          <a:schemeClr val="tx1"/>
                        </a:solidFill>
                        <a:effectLst/>
                        <a:latin typeface="+mn-ea"/>
                        <a:ea typeface="+mn-ea"/>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dirty="0" smtClean="0">
                          <a:ln>
                            <a:noFill/>
                          </a:ln>
                          <a:solidFill>
                            <a:schemeClr val="tx1"/>
                          </a:solidFill>
                          <a:effectLst/>
                          <a:latin typeface="+mn-ea"/>
                          <a:ea typeface="+mn-ea"/>
                          <a:cs typeface="Times New Roman" panose="02020603050405020304" pitchFamily="18" charset="0"/>
                        </a:rPr>
                        <a:t>0</a:t>
                      </a:r>
                      <a:endParaRPr kumimoji="0" lang="en-US" altLang="zh-CN" sz="2400" b="0" i="0" u="none" strike="noStrike" cap="none" normalizeH="0" baseline="0" dirty="0" smtClean="0">
                        <a:ln>
                          <a:noFill/>
                        </a:ln>
                        <a:solidFill>
                          <a:schemeClr val="tx1"/>
                        </a:solidFill>
                        <a:effectLst/>
                        <a:latin typeface="+mn-ea"/>
                        <a:ea typeface="+mn-ea"/>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dirty="0" smtClean="0">
                          <a:ln>
                            <a:noFill/>
                          </a:ln>
                          <a:solidFill>
                            <a:schemeClr val="tx1"/>
                          </a:solidFill>
                          <a:effectLst/>
                          <a:latin typeface="+mn-ea"/>
                          <a:ea typeface="+mn-ea"/>
                          <a:cs typeface="Times New Roman" panose="02020603050405020304" pitchFamily="18" charset="0"/>
                        </a:rPr>
                        <a:t>0</a:t>
                      </a:r>
                      <a:endParaRPr kumimoji="0" lang="en-US" altLang="zh-CN" sz="2400" b="0" i="0" u="none" strike="noStrike" cap="none" normalizeH="0" baseline="0" dirty="0" smtClean="0">
                        <a:ln>
                          <a:noFill/>
                        </a:ln>
                        <a:solidFill>
                          <a:schemeClr val="tx1"/>
                        </a:solidFill>
                        <a:effectLst/>
                        <a:latin typeface="+mn-ea"/>
                        <a:ea typeface="+mn-ea"/>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dirty="0" smtClean="0">
                          <a:ln>
                            <a:noFill/>
                          </a:ln>
                          <a:solidFill>
                            <a:schemeClr val="tx1"/>
                          </a:solidFill>
                          <a:effectLst/>
                          <a:latin typeface="+mn-ea"/>
                          <a:ea typeface="+mn-ea"/>
                          <a:cs typeface="Times New Roman" panose="02020603050405020304" pitchFamily="18" charset="0"/>
                        </a:rPr>
                        <a:t>9</a:t>
                      </a:r>
                      <a:endParaRPr kumimoji="0" lang="en-US" altLang="zh-CN" sz="2400" b="0" i="0" u="none" strike="noStrike" cap="none" normalizeH="0" baseline="0" dirty="0" smtClean="0">
                        <a:ln>
                          <a:noFill/>
                        </a:ln>
                        <a:solidFill>
                          <a:schemeClr val="tx1"/>
                        </a:solidFill>
                        <a:effectLst/>
                        <a:latin typeface="+mn-ea"/>
                        <a:ea typeface="+mn-ea"/>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dirty="0" smtClean="0">
                          <a:ln>
                            <a:noFill/>
                          </a:ln>
                          <a:solidFill>
                            <a:schemeClr val="tx1"/>
                          </a:solidFill>
                          <a:effectLst/>
                          <a:latin typeface="+mn-ea"/>
                          <a:ea typeface="+mn-ea"/>
                          <a:cs typeface="Times New Roman" panose="02020603050405020304" pitchFamily="18" charset="0"/>
                        </a:rPr>
                        <a:t>—</a:t>
                      </a:r>
                      <a:endParaRPr kumimoji="0" lang="en-US" altLang="zh-CN" sz="2400" b="0" i="0" u="none" strike="noStrike" cap="none" normalizeH="0" baseline="0" dirty="0" smtClean="0">
                        <a:ln>
                          <a:noFill/>
                        </a:ln>
                        <a:solidFill>
                          <a:schemeClr val="tx1"/>
                        </a:solidFill>
                        <a:effectLst/>
                        <a:latin typeface="+mn-ea"/>
                        <a:ea typeface="+mn-ea"/>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mn-ea"/>
                          <a:ea typeface="+mn-ea"/>
                          <a:cs typeface="Times New Roman" panose="02020603050405020304" pitchFamily="18" charset="0"/>
                        </a:rPr>
                        <a:t>—</a:t>
                      </a:r>
                      <a:endParaRPr kumimoji="0" lang="en-US" altLang="zh-CN" sz="2400" b="0" i="0" u="none" strike="noStrike" cap="none" normalizeH="0" baseline="0" smtClean="0">
                        <a:ln>
                          <a:noFill/>
                        </a:ln>
                        <a:solidFill>
                          <a:schemeClr val="tx1"/>
                        </a:solidFill>
                        <a:effectLst/>
                        <a:latin typeface="+mn-ea"/>
                        <a:ea typeface="+mn-ea"/>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mn-ea"/>
                          <a:ea typeface="+mn-ea"/>
                          <a:cs typeface="Times New Roman" panose="02020603050405020304" pitchFamily="18" charset="0"/>
                        </a:rPr>
                        <a:t>7</a:t>
                      </a:r>
                      <a:endParaRPr kumimoji="0" lang="en-US" altLang="zh-CN" sz="2400" b="0" i="0" u="none" strike="noStrike" cap="none" normalizeH="0" baseline="0" smtClean="0">
                        <a:ln>
                          <a:noFill/>
                        </a:ln>
                        <a:solidFill>
                          <a:schemeClr val="tx1"/>
                        </a:solidFill>
                        <a:effectLst/>
                        <a:latin typeface="+mn-ea"/>
                        <a:ea typeface="+mn-ea"/>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1638">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1" u="none" strike="noStrike" cap="none" normalizeH="0" baseline="0" smtClean="0">
                          <a:ln>
                            <a:noFill/>
                          </a:ln>
                          <a:solidFill>
                            <a:schemeClr val="tx1"/>
                          </a:solidFill>
                          <a:effectLst/>
                          <a:latin typeface="+mn-ea"/>
                          <a:ea typeface="+mn-ea"/>
                          <a:cs typeface="Times New Roman" panose="02020603050405020304" pitchFamily="18" charset="0"/>
                        </a:rPr>
                        <a:t>T</a:t>
                      </a:r>
                      <a:r>
                        <a:rPr kumimoji="0" lang="en-US" altLang="zh-CN" sz="2400" b="0" i="0" u="none" strike="noStrike" cap="none" normalizeH="0" baseline="-30000" smtClean="0">
                          <a:ln>
                            <a:noFill/>
                          </a:ln>
                          <a:solidFill>
                            <a:schemeClr val="tx1"/>
                          </a:solidFill>
                          <a:effectLst/>
                          <a:latin typeface="+mn-ea"/>
                          <a:ea typeface="+mn-ea"/>
                          <a:cs typeface="Times New Roman" panose="02020603050405020304" pitchFamily="18" charset="0"/>
                        </a:rPr>
                        <a:t>5</a:t>
                      </a:r>
                      <a:endParaRPr kumimoji="0" lang="en-US" altLang="zh-CN" sz="2400" b="0" i="0" u="none" strike="noStrike" cap="none" normalizeH="0" baseline="0" smtClean="0">
                        <a:ln>
                          <a:noFill/>
                        </a:ln>
                        <a:solidFill>
                          <a:schemeClr val="tx1"/>
                        </a:solidFill>
                        <a:effectLst/>
                        <a:latin typeface="+mn-ea"/>
                        <a:ea typeface="+mn-ea"/>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mn-ea"/>
                          <a:ea typeface="+mn-ea"/>
                          <a:cs typeface="Times New Roman" panose="02020603050405020304" pitchFamily="18" charset="0"/>
                        </a:rPr>
                        <a:t>9</a:t>
                      </a:r>
                      <a:endParaRPr kumimoji="0" lang="en-US" altLang="zh-CN" sz="2400" b="0" i="0" u="none" strike="noStrike" cap="none" normalizeH="0" baseline="0" smtClean="0">
                        <a:ln>
                          <a:noFill/>
                        </a:ln>
                        <a:solidFill>
                          <a:schemeClr val="tx1"/>
                        </a:solidFill>
                        <a:effectLst/>
                        <a:latin typeface="+mn-ea"/>
                        <a:ea typeface="+mn-ea"/>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mn-ea"/>
                          <a:ea typeface="+mn-ea"/>
                          <a:cs typeface="Times New Roman" panose="02020603050405020304" pitchFamily="18" charset="0"/>
                        </a:rPr>
                        <a:t>0</a:t>
                      </a:r>
                      <a:endParaRPr kumimoji="0" lang="en-US" altLang="zh-CN" sz="2400" b="0" i="0" u="none" strike="noStrike" cap="none" normalizeH="0" baseline="0" smtClean="0">
                        <a:ln>
                          <a:noFill/>
                        </a:ln>
                        <a:solidFill>
                          <a:schemeClr val="tx1"/>
                        </a:solidFill>
                        <a:effectLst/>
                        <a:latin typeface="+mn-ea"/>
                        <a:ea typeface="+mn-ea"/>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dirty="0" smtClean="0">
                          <a:ln>
                            <a:noFill/>
                          </a:ln>
                          <a:solidFill>
                            <a:schemeClr val="tx1"/>
                          </a:solidFill>
                          <a:effectLst/>
                          <a:latin typeface="+mn-ea"/>
                          <a:ea typeface="+mn-ea"/>
                          <a:cs typeface="Times New Roman" panose="02020603050405020304" pitchFamily="18" charset="0"/>
                        </a:rPr>
                        <a:t>0</a:t>
                      </a:r>
                      <a:endParaRPr kumimoji="0" lang="en-US" altLang="zh-CN" sz="2400" b="0" i="0" u="none" strike="noStrike" cap="none" normalizeH="0" baseline="0" dirty="0" smtClean="0">
                        <a:ln>
                          <a:noFill/>
                        </a:ln>
                        <a:solidFill>
                          <a:schemeClr val="tx1"/>
                        </a:solidFill>
                        <a:effectLst/>
                        <a:latin typeface="+mn-ea"/>
                        <a:ea typeface="+mn-ea"/>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dirty="0" smtClean="0">
                          <a:ln>
                            <a:noFill/>
                          </a:ln>
                          <a:solidFill>
                            <a:schemeClr val="tx1"/>
                          </a:solidFill>
                          <a:effectLst/>
                          <a:latin typeface="+mn-ea"/>
                          <a:ea typeface="+mn-ea"/>
                          <a:cs typeface="Times New Roman" panose="02020603050405020304" pitchFamily="18" charset="0"/>
                        </a:rPr>
                        <a:t>—</a:t>
                      </a:r>
                      <a:endParaRPr kumimoji="0" lang="en-US" altLang="zh-CN" sz="2400" b="0" i="0" u="none" strike="noStrike" cap="none" normalizeH="0" baseline="0" dirty="0" smtClean="0">
                        <a:ln>
                          <a:noFill/>
                        </a:ln>
                        <a:solidFill>
                          <a:schemeClr val="tx1"/>
                        </a:solidFill>
                        <a:effectLst/>
                        <a:latin typeface="+mn-ea"/>
                        <a:ea typeface="+mn-ea"/>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dirty="0" smtClean="0">
                          <a:ln>
                            <a:noFill/>
                          </a:ln>
                          <a:solidFill>
                            <a:schemeClr val="tx1"/>
                          </a:solidFill>
                          <a:effectLst/>
                          <a:latin typeface="+mn-ea"/>
                          <a:ea typeface="+mn-ea"/>
                          <a:cs typeface="Times New Roman" panose="02020603050405020304" pitchFamily="18" charset="0"/>
                        </a:rPr>
                        <a:t>—</a:t>
                      </a:r>
                      <a:endParaRPr kumimoji="0" lang="en-US" altLang="zh-CN" sz="2400" b="0" i="0" u="none" strike="noStrike" cap="none" normalizeH="0" baseline="0" dirty="0" smtClean="0">
                        <a:ln>
                          <a:noFill/>
                        </a:ln>
                        <a:solidFill>
                          <a:schemeClr val="tx1"/>
                        </a:solidFill>
                        <a:effectLst/>
                        <a:latin typeface="+mn-ea"/>
                        <a:ea typeface="+mn-ea"/>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dirty="0" smtClean="0">
                          <a:ln>
                            <a:noFill/>
                          </a:ln>
                          <a:solidFill>
                            <a:schemeClr val="tx1"/>
                          </a:solidFill>
                          <a:effectLst/>
                          <a:latin typeface="+mn-ea"/>
                          <a:ea typeface="+mn-ea"/>
                          <a:cs typeface="Times New Roman" panose="02020603050405020304" pitchFamily="18" charset="0"/>
                        </a:rPr>
                        <a:t>—</a:t>
                      </a:r>
                      <a:endParaRPr kumimoji="0" lang="en-US" altLang="zh-CN" sz="2400" b="0" i="0" u="none" strike="noStrike" cap="none" normalizeH="0" baseline="0" dirty="0" smtClean="0">
                        <a:ln>
                          <a:noFill/>
                        </a:ln>
                        <a:solidFill>
                          <a:schemeClr val="tx1"/>
                        </a:solidFill>
                        <a:effectLst/>
                        <a:latin typeface="+mn-ea"/>
                        <a:ea typeface="+mn-ea"/>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dirty="0" smtClean="0">
                          <a:ln>
                            <a:noFill/>
                          </a:ln>
                          <a:solidFill>
                            <a:schemeClr val="tx1"/>
                          </a:solidFill>
                          <a:effectLst/>
                          <a:latin typeface="+mn-ea"/>
                          <a:ea typeface="+mn-ea"/>
                          <a:cs typeface="Times New Roman" panose="02020603050405020304" pitchFamily="18" charset="0"/>
                        </a:rPr>
                        <a:t>1</a:t>
                      </a:r>
                      <a:endParaRPr kumimoji="0" lang="en-US" altLang="zh-CN" sz="2400" b="0" i="0" u="none" strike="noStrike" cap="none" normalizeH="0" baseline="0" dirty="0" smtClean="0">
                        <a:ln>
                          <a:noFill/>
                        </a:ln>
                        <a:solidFill>
                          <a:schemeClr val="tx1"/>
                        </a:solidFill>
                        <a:effectLst/>
                        <a:latin typeface="+mn-ea"/>
                        <a:ea typeface="+mn-ea"/>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0050">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1" u="none" strike="noStrike" cap="none" normalizeH="0" baseline="0" smtClean="0">
                          <a:ln>
                            <a:noFill/>
                          </a:ln>
                          <a:solidFill>
                            <a:schemeClr val="tx1"/>
                          </a:solidFill>
                          <a:effectLst/>
                          <a:latin typeface="+mn-ea"/>
                          <a:ea typeface="+mn-ea"/>
                          <a:cs typeface="Times New Roman" panose="02020603050405020304" pitchFamily="18" charset="0"/>
                        </a:rPr>
                        <a:t>T</a:t>
                      </a:r>
                      <a:r>
                        <a:rPr kumimoji="0" lang="en-US" altLang="zh-CN" sz="2400" b="0" i="0" u="none" strike="noStrike" cap="none" normalizeH="0" baseline="-30000" smtClean="0">
                          <a:ln>
                            <a:noFill/>
                          </a:ln>
                          <a:solidFill>
                            <a:schemeClr val="tx1"/>
                          </a:solidFill>
                          <a:effectLst/>
                          <a:latin typeface="+mn-ea"/>
                          <a:ea typeface="+mn-ea"/>
                          <a:cs typeface="Times New Roman" panose="02020603050405020304" pitchFamily="18" charset="0"/>
                        </a:rPr>
                        <a:t>6</a:t>
                      </a:r>
                      <a:endParaRPr kumimoji="0" lang="en-US" altLang="zh-CN" sz="2400" b="0" i="0" u="none" strike="noStrike" cap="none" normalizeH="0" baseline="0" smtClean="0">
                        <a:ln>
                          <a:noFill/>
                        </a:ln>
                        <a:solidFill>
                          <a:schemeClr val="tx1"/>
                        </a:solidFill>
                        <a:effectLst/>
                        <a:latin typeface="+mn-ea"/>
                        <a:ea typeface="+mn-ea"/>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mn-ea"/>
                          <a:ea typeface="+mn-ea"/>
                          <a:cs typeface="Times New Roman" panose="02020603050405020304" pitchFamily="18" charset="0"/>
                        </a:rPr>
                        <a:t>0</a:t>
                      </a:r>
                      <a:endParaRPr kumimoji="0" lang="en-US" altLang="zh-CN" sz="2400" b="0" i="0" u="none" strike="noStrike" cap="none" normalizeH="0" baseline="0" smtClean="0">
                        <a:ln>
                          <a:noFill/>
                        </a:ln>
                        <a:solidFill>
                          <a:schemeClr val="tx1"/>
                        </a:solidFill>
                        <a:effectLst/>
                        <a:latin typeface="+mn-ea"/>
                        <a:ea typeface="+mn-ea"/>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mn-ea"/>
                          <a:ea typeface="+mn-ea"/>
                          <a:cs typeface="Times New Roman" panose="02020603050405020304" pitchFamily="18" charset="0"/>
                        </a:rPr>
                        <a:t>0</a:t>
                      </a:r>
                      <a:endParaRPr kumimoji="0" lang="en-US" altLang="zh-CN" sz="2400" b="0" i="0" u="none" strike="noStrike" cap="none" normalizeH="0" baseline="0" smtClean="0">
                        <a:ln>
                          <a:noFill/>
                        </a:ln>
                        <a:solidFill>
                          <a:schemeClr val="tx1"/>
                        </a:solidFill>
                        <a:effectLst/>
                        <a:latin typeface="+mn-ea"/>
                        <a:ea typeface="+mn-ea"/>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mn-ea"/>
                          <a:ea typeface="+mn-ea"/>
                          <a:cs typeface="Times New Roman" panose="02020603050405020304" pitchFamily="18" charset="0"/>
                        </a:rPr>
                        <a:t>0</a:t>
                      </a:r>
                      <a:endParaRPr kumimoji="0" lang="en-US" altLang="zh-CN" sz="2400" b="0" i="0" u="none" strike="noStrike" cap="none" normalizeH="0" baseline="0" smtClean="0">
                        <a:ln>
                          <a:noFill/>
                        </a:ln>
                        <a:solidFill>
                          <a:schemeClr val="tx1"/>
                        </a:solidFill>
                        <a:effectLst/>
                        <a:latin typeface="+mn-ea"/>
                        <a:ea typeface="+mn-ea"/>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dirty="0" smtClean="0">
                          <a:ln>
                            <a:noFill/>
                          </a:ln>
                          <a:solidFill>
                            <a:schemeClr val="tx1"/>
                          </a:solidFill>
                          <a:effectLst/>
                          <a:latin typeface="+mn-ea"/>
                          <a:ea typeface="+mn-ea"/>
                          <a:cs typeface="Times New Roman" panose="02020603050405020304" pitchFamily="18" charset="0"/>
                        </a:rPr>
                        <a:t>—</a:t>
                      </a:r>
                      <a:endParaRPr kumimoji="0" lang="en-US" altLang="zh-CN" sz="2400" b="0" i="0" u="none" strike="noStrike" cap="none" normalizeH="0" baseline="0" dirty="0" smtClean="0">
                        <a:ln>
                          <a:noFill/>
                        </a:ln>
                        <a:solidFill>
                          <a:schemeClr val="tx1"/>
                        </a:solidFill>
                        <a:effectLst/>
                        <a:latin typeface="+mn-ea"/>
                        <a:ea typeface="+mn-ea"/>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dirty="0" smtClean="0">
                          <a:ln>
                            <a:noFill/>
                          </a:ln>
                          <a:solidFill>
                            <a:schemeClr val="tx1"/>
                          </a:solidFill>
                          <a:effectLst/>
                          <a:latin typeface="+mn-ea"/>
                          <a:ea typeface="+mn-ea"/>
                          <a:cs typeface="Times New Roman" panose="02020603050405020304" pitchFamily="18" charset="0"/>
                        </a:rPr>
                        <a:t>—</a:t>
                      </a:r>
                      <a:endParaRPr kumimoji="0" lang="en-US" altLang="zh-CN" sz="2400" b="0" i="0" u="none" strike="noStrike" cap="none" normalizeH="0" baseline="0" dirty="0" smtClean="0">
                        <a:ln>
                          <a:noFill/>
                        </a:ln>
                        <a:solidFill>
                          <a:schemeClr val="tx1"/>
                        </a:solidFill>
                        <a:effectLst/>
                        <a:latin typeface="+mn-ea"/>
                        <a:ea typeface="+mn-ea"/>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dirty="0" smtClean="0">
                          <a:ln>
                            <a:noFill/>
                          </a:ln>
                          <a:solidFill>
                            <a:schemeClr val="tx1"/>
                          </a:solidFill>
                          <a:effectLst/>
                          <a:latin typeface="+mn-ea"/>
                          <a:ea typeface="+mn-ea"/>
                          <a:cs typeface="Times New Roman" panose="02020603050405020304" pitchFamily="18" charset="0"/>
                        </a:rPr>
                        <a:t>—</a:t>
                      </a:r>
                      <a:endParaRPr kumimoji="0" lang="en-US" altLang="zh-CN" sz="2400" b="0" i="0" u="none" strike="noStrike" cap="none" normalizeH="0" baseline="0" dirty="0" smtClean="0">
                        <a:ln>
                          <a:noFill/>
                        </a:ln>
                        <a:solidFill>
                          <a:schemeClr val="tx1"/>
                        </a:solidFill>
                        <a:effectLst/>
                        <a:latin typeface="+mn-ea"/>
                        <a:ea typeface="+mn-ea"/>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dirty="0" smtClean="0">
                          <a:ln>
                            <a:noFill/>
                          </a:ln>
                          <a:solidFill>
                            <a:schemeClr val="tx1"/>
                          </a:solidFill>
                          <a:effectLst/>
                          <a:latin typeface="+mn-ea"/>
                          <a:ea typeface="+mn-ea"/>
                          <a:cs typeface="Times New Roman" panose="02020603050405020304" pitchFamily="18" charset="0"/>
                        </a:rPr>
                        <a:t>10</a:t>
                      </a:r>
                      <a:endParaRPr kumimoji="0" lang="en-US" altLang="zh-CN" sz="2400" b="0" i="0" u="none" strike="noStrike" cap="none" normalizeH="0" baseline="0" dirty="0" smtClean="0">
                        <a:ln>
                          <a:noFill/>
                        </a:ln>
                        <a:solidFill>
                          <a:schemeClr val="tx1"/>
                        </a:solidFill>
                        <a:effectLst/>
                        <a:latin typeface="+mn-ea"/>
                        <a:ea typeface="+mn-ea"/>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279894146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87180" y="928779"/>
            <a:ext cx="10635049" cy="581057"/>
          </a:xfrm>
          <a:prstGeom prst="rect">
            <a:avLst/>
          </a:prstGeom>
        </p:spPr>
        <p:txBody>
          <a:bodyPr wrap="square">
            <a:spAutoFit/>
          </a:bodyPr>
          <a:lstStyle/>
          <a:p>
            <a:pPr indent="612000" algn="ctr">
              <a:lnSpc>
                <a:spcPct val="150000"/>
              </a:lnSpc>
            </a:pPr>
            <a:r>
              <a:rPr lang="zh-CN" altLang="en-US" sz="2400" dirty="0" smtClean="0">
                <a:latin typeface="+mn-ea"/>
              </a:rPr>
              <a:t>若不按照安全序列分配资源，则系统可能会由安全状态转换为不安全状态。 </a:t>
            </a:r>
            <a:endParaRPr lang="zh-CN" altLang="en-US" sz="2400" dirty="0">
              <a:latin typeface="+mn-ea"/>
            </a:endParaRPr>
          </a:p>
        </p:txBody>
      </p:sp>
      <p:graphicFrame>
        <p:nvGraphicFramePr>
          <p:cNvPr id="3" name="Group 438"/>
          <p:cNvGraphicFramePr>
            <a:graphicFrameLocks noGrp="1"/>
          </p:cNvGraphicFramePr>
          <p:nvPr>
            <p:extLst>
              <p:ext uri="{D42A27DB-BD31-4B8C-83A1-F6EECF244321}">
                <p14:modId xmlns:p14="http://schemas.microsoft.com/office/powerpoint/2010/main" val="3174004183"/>
              </p:ext>
            </p:extLst>
          </p:nvPr>
        </p:nvGraphicFramePr>
        <p:xfrm>
          <a:off x="906161" y="1610582"/>
          <a:ext cx="10676232" cy="4325938"/>
        </p:xfrm>
        <a:graphic>
          <a:graphicData uri="http://schemas.openxmlformats.org/drawingml/2006/table">
            <a:tbl>
              <a:tblPr/>
              <a:tblGrid>
                <a:gridCol w="1310815"/>
                <a:gridCol w="1164076"/>
                <a:gridCol w="1297112"/>
                <a:gridCol w="1191221"/>
                <a:gridCol w="1178504"/>
                <a:gridCol w="1240301"/>
                <a:gridCol w="1188161"/>
                <a:gridCol w="2106042"/>
              </a:tblGrid>
              <a:tr h="666750">
                <a:tc rowSpan="2">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dirty="0" smtClean="0">
                          <a:ln>
                            <a:noFill/>
                          </a:ln>
                          <a:solidFill>
                            <a:schemeClr val="tx1"/>
                          </a:solidFill>
                          <a:effectLst/>
                          <a:latin typeface="+mn-ea"/>
                          <a:ea typeface="+mn-ea"/>
                          <a:cs typeface="Times New Roman" panose="02020603050405020304" pitchFamily="18" charset="0"/>
                        </a:rPr>
                        <a:t>时刻</a:t>
                      </a:r>
                      <a:endParaRPr kumimoji="0" lang="zh-CN" altLang="en-US" sz="2400" b="0" i="0" u="none" strike="noStrike" cap="none" normalizeH="0" baseline="0" dirty="0" smtClean="0">
                        <a:ln>
                          <a:noFill/>
                        </a:ln>
                        <a:solidFill>
                          <a:schemeClr val="tx1"/>
                        </a:solidFill>
                        <a:effectLst/>
                        <a:latin typeface="+mn-ea"/>
                        <a:ea typeface="+mn-ea"/>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3">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dirty="0" smtClean="0">
                          <a:ln>
                            <a:noFill/>
                          </a:ln>
                          <a:solidFill>
                            <a:schemeClr val="tx1"/>
                          </a:solidFill>
                          <a:effectLst/>
                          <a:latin typeface="+mn-ea"/>
                          <a:ea typeface="+mn-ea"/>
                          <a:cs typeface="Times New Roman" panose="02020603050405020304" pitchFamily="18" charset="0"/>
                        </a:rPr>
                        <a:t>已占有台数</a:t>
                      </a:r>
                      <a:endParaRPr kumimoji="0" lang="zh-CN" altLang="en-US" sz="2400" b="0" i="0" u="none" strike="noStrike" cap="none" normalizeH="0" baseline="0" dirty="0" smtClean="0">
                        <a:ln>
                          <a:noFill/>
                        </a:ln>
                        <a:solidFill>
                          <a:schemeClr val="tx1"/>
                        </a:solidFill>
                        <a:effectLst/>
                        <a:latin typeface="+mn-ea"/>
                        <a:ea typeface="+mn-ea"/>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gridSpan="3">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dirty="0" smtClean="0">
                          <a:ln>
                            <a:noFill/>
                          </a:ln>
                          <a:solidFill>
                            <a:schemeClr val="tx1"/>
                          </a:solidFill>
                          <a:effectLst/>
                          <a:latin typeface="+mn-ea"/>
                          <a:ea typeface="+mn-ea"/>
                          <a:cs typeface="Times New Roman" panose="02020603050405020304" pitchFamily="18" charset="0"/>
                        </a:rPr>
                        <a:t>最大需求台数</a:t>
                      </a:r>
                      <a:endParaRPr kumimoji="0" lang="zh-CN" altLang="en-US" sz="2400" b="0" i="0" u="none" strike="noStrike" cap="none" normalizeH="0" baseline="0" dirty="0" smtClean="0">
                        <a:ln>
                          <a:noFill/>
                        </a:ln>
                        <a:solidFill>
                          <a:schemeClr val="tx1"/>
                        </a:solidFill>
                        <a:effectLst/>
                        <a:latin typeface="+mn-ea"/>
                        <a:ea typeface="+mn-ea"/>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rowSpan="2">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smtClean="0">
                          <a:ln>
                            <a:noFill/>
                          </a:ln>
                          <a:solidFill>
                            <a:schemeClr val="tx1"/>
                          </a:solidFill>
                          <a:effectLst/>
                          <a:latin typeface="+mn-ea"/>
                          <a:ea typeface="+mn-ea"/>
                          <a:cs typeface="Times New Roman" panose="02020603050405020304" pitchFamily="18" charset="0"/>
                        </a:rPr>
                        <a:t>当前可用台数</a:t>
                      </a:r>
                      <a:endParaRPr kumimoji="0" lang="zh-CN" altLang="en-US" sz="2400" b="0" i="0" u="none" strike="noStrike" cap="none" normalizeH="0" baseline="0" smtClean="0">
                        <a:ln>
                          <a:noFill/>
                        </a:ln>
                        <a:solidFill>
                          <a:schemeClr val="tx1"/>
                        </a:solidFill>
                        <a:effectLst/>
                        <a:latin typeface="+mn-ea"/>
                        <a:ea typeface="+mn-ea"/>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84250">
                <a:tc vMerge="1">
                  <a:txBody>
                    <a:bodyPr/>
                    <a:lstStyle/>
                    <a:p>
                      <a:endParaRPr lang="zh-CN" altLang="en-US"/>
                    </a:p>
                  </a:txBody>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dirty="0" smtClean="0">
                          <a:ln>
                            <a:noFill/>
                          </a:ln>
                          <a:solidFill>
                            <a:schemeClr val="tx1"/>
                          </a:solidFill>
                          <a:effectLst/>
                          <a:latin typeface="+mn-ea"/>
                          <a:ea typeface="+mn-ea"/>
                          <a:cs typeface="Times New Roman" panose="02020603050405020304" pitchFamily="18" charset="0"/>
                        </a:rPr>
                        <a:t>进程</a:t>
                      </a:r>
                      <a:r>
                        <a:rPr kumimoji="0" lang="en-US" altLang="zh-CN" sz="2400" b="0" i="1" u="none" strike="noStrike" cap="none" normalizeH="0" baseline="0" dirty="0" smtClean="0">
                          <a:ln>
                            <a:noFill/>
                          </a:ln>
                          <a:solidFill>
                            <a:schemeClr val="tx1"/>
                          </a:solidFill>
                          <a:effectLst/>
                          <a:latin typeface="+mn-ea"/>
                          <a:ea typeface="+mn-ea"/>
                          <a:cs typeface="Times New Roman" panose="02020603050405020304" pitchFamily="18" charset="0"/>
                        </a:rPr>
                        <a:t>P</a:t>
                      </a:r>
                      <a:r>
                        <a:rPr kumimoji="0" lang="en-US" altLang="zh-CN" sz="2400" b="0" i="0" u="none" strike="noStrike" cap="none" normalizeH="0" baseline="-30000" dirty="0" smtClean="0">
                          <a:ln>
                            <a:noFill/>
                          </a:ln>
                          <a:solidFill>
                            <a:schemeClr val="tx1"/>
                          </a:solidFill>
                          <a:effectLst/>
                          <a:latin typeface="+mn-ea"/>
                          <a:ea typeface="+mn-ea"/>
                          <a:cs typeface="Times New Roman" panose="02020603050405020304" pitchFamily="18" charset="0"/>
                        </a:rPr>
                        <a:t>1</a:t>
                      </a:r>
                      <a:endParaRPr kumimoji="0" lang="en-US" altLang="zh-CN" sz="2400" b="0" i="0" u="none" strike="noStrike" cap="none" normalizeH="0" baseline="0" dirty="0" smtClean="0">
                        <a:ln>
                          <a:noFill/>
                        </a:ln>
                        <a:solidFill>
                          <a:schemeClr val="tx1"/>
                        </a:solidFill>
                        <a:effectLst/>
                        <a:latin typeface="+mn-ea"/>
                        <a:ea typeface="+mn-ea"/>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smtClean="0">
                          <a:ln>
                            <a:noFill/>
                          </a:ln>
                          <a:solidFill>
                            <a:schemeClr val="tx1"/>
                          </a:solidFill>
                          <a:effectLst/>
                          <a:latin typeface="+mn-ea"/>
                          <a:ea typeface="+mn-ea"/>
                          <a:cs typeface="Times New Roman" panose="02020603050405020304" pitchFamily="18" charset="0"/>
                        </a:rPr>
                        <a:t>进程</a:t>
                      </a:r>
                      <a:r>
                        <a:rPr kumimoji="0" lang="en-US" altLang="zh-CN" sz="2400" b="0" i="1" u="none" strike="noStrike" cap="none" normalizeH="0" baseline="0" smtClean="0">
                          <a:ln>
                            <a:noFill/>
                          </a:ln>
                          <a:solidFill>
                            <a:schemeClr val="tx1"/>
                          </a:solidFill>
                          <a:effectLst/>
                          <a:latin typeface="+mn-ea"/>
                          <a:ea typeface="+mn-ea"/>
                          <a:cs typeface="Times New Roman" panose="02020603050405020304" pitchFamily="18" charset="0"/>
                        </a:rPr>
                        <a:t>P</a:t>
                      </a:r>
                      <a:r>
                        <a:rPr kumimoji="0" lang="en-US" altLang="zh-CN" sz="2400" b="0" i="0" u="none" strike="noStrike" cap="none" normalizeH="0" baseline="-30000" smtClean="0">
                          <a:ln>
                            <a:noFill/>
                          </a:ln>
                          <a:solidFill>
                            <a:schemeClr val="tx1"/>
                          </a:solidFill>
                          <a:effectLst/>
                          <a:latin typeface="+mn-ea"/>
                          <a:ea typeface="+mn-ea"/>
                          <a:cs typeface="Times New Roman" panose="02020603050405020304" pitchFamily="18" charset="0"/>
                        </a:rPr>
                        <a:t>2</a:t>
                      </a:r>
                      <a:endParaRPr kumimoji="0" lang="en-US" altLang="zh-CN" sz="2400" b="0" i="0" u="none" strike="noStrike" cap="none" normalizeH="0" baseline="0" smtClean="0">
                        <a:ln>
                          <a:noFill/>
                        </a:ln>
                        <a:solidFill>
                          <a:schemeClr val="tx1"/>
                        </a:solidFill>
                        <a:effectLst/>
                        <a:latin typeface="+mn-ea"/>
                        <a:ea typeface="+mn-ea"/>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smtClean="0">
                          <a:ln>
                            <a:noFill/>
                          </a:ln>
                          <a:solidFill>
                            <a:schemeClr val="tx1"/>
                          </a:solidFill>
                          <a:effectLst/>
                          <a:latin typeface="+mn-ea"/>
                          <a:ea typeface="+mn-ea"/>
                          <a:cs typeface="Times New Roman" panose="02020603050405020304" pitchFamily="18" charset="0"/>
                        </a:rPr>
                        <a:t>进程</a:t>
                      </a:r>
                      <a:r>
                        <a:rPr kumimoji="0" lang="en-US" altLang="zh-CN" sz="2400" b="0" i="1" u="none" strike="noStrike" cap="none" normalizeH="0" baseline="0" smtClean="0">
                          <a:ln>
                            <a:noFill/>
                          </a:ln>
                          <a:solidFill>
                            <a:schemeClr val="tx1"/>
                          </a:solidFill>
                          <a:effectLst/>
                          <a:latin typeface="+mn-ea"/>
                          <a:ea typeface="+mn-ea"/>
                          <a:cs typeface="Times New Roman" panose="02020603050405020304" pitchFamily="18" charset="0"/>
                        </a:rPr>
                        <a:t>P</a:t>
                      </a:r>
                      <a:r>
                        <a:rPr kumimoji="0" lang="en-US" altLang="zh-CN" sz="2400" b="0" i="0" u="none" strike="noStrike" cap="none" normalizeH="0" baseline="-30000" smtClean="0">
                          <a:ln>
                            <a:noFill/>
                          </a:ln>
                          <a:solidFill>
                            <a:schemeClr val="tx1"/>
                          </a:solidFill>
                          <a:effectLst/>
                          <a:latin typeface="+mn-ea"/>
                          <a:ea typeface="+mn-ea"/>
                          <a:cs typeface="Times New Roman" panose="02020603050405020304" pitchFamily="18" charset="0"/>
                        </a:rPr>
                        <a:t>3</a:t>
                      </a:r>
                      <a:endParaRPr kumimoji="0" lang="en-US" altLang="zh-CN" sz="2400" b="0" i="0" u="none" strike="noStrike" cap="none" normalizeH="0" baseline="0" smtClean="0">
                        <a:ln>
                          <a:noFill/>
                        </a:ln>
                        <a:solidFill>
                          <a:schemeClr val="tx1"/>
                        </a:solidFill>
                        <a:effectLst/>
                        <a:latin typeface="+mn-ea"/>
                        <a:ea typeface="+mn-ea"/>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smtClean="0">
                          <a:ln>
                            <a:noFill/>
                          </a:ln>
                          <a:solidFill>
                            <a:schemeClr val="tx1"/>
                          </a:solidFill>
                          <a:effectLst/>
                          <a:latin typeface="+mn-ea"/>
                          <a:ea typeface="+mn-ea"/>
                          <a:cs typeface="Times New Roman" panose="02020603050405020304" pitchFamily="18" charset="0"/>
                        </a:rPr>
                        <a:t>进程</a:t>
                      </a:r>
                      <a:r>
                        <a:rPr kumimoji="0" lang="en-US" altLang="zh-CN" sz="2400" b="0" i="1" u="none" strike="noStrike" cap="none" normalizeH="0" baseline="0" smtClean="0">
                          <a:ln>
                            <a:noFill/>
                          </a:ln>
                          <a:solidFill>
                            <a:schemeClr val="tx1"/>
                          </a:solidFill>
                          <a:effectLst/>
                          <a:latin typeface="+mn-ea"/>
                          <a:ea typeface="+mn-ea"/>
                          <a:cs typeface="Times New Roman" panose="02020603050405020304" pitchFamily="18" charset="0"/>
                        </a:rPr>
                        <a:t>P</a:t>
                      </a:r>
                      <a:r>
                        <a:rPr kumimoji="0" lang="en-US" altLang="zh-CN" sz="2400" b="0" i="0" u="none" strike="noStrike" cap="none" normalizeH="0" baseline="-30000" smtClean="0">
                          <a:ln>
                            <a:noFill/>
                          </a:ln>
                          <a:solidFill>
                            <a:schemeClr val="tx1"/>
                          </a:solidFill>
                          <a:effectLst/>
                          <a:latin typeface="+mn-ea"/>
                          <a:ea typeface="+mn-ea"/>
                          <a:cs typeface="Times New Roman" panose="02020603050405020304" pitchFamily="18" charset="0"/>
                        </a:rPr>
                        <a:t>1</a:t>
                      </a:r>
                      <a:endParaRPr kumimoji="0" lang="en-US" altLang="zh-CN" sz="2400" b="0" i="0" u="none" strike="noStrike" cap="none" normalizeH="0" baseline="0" smtClean="0">
                        <a:ln>
                          <a:noFill/>
                        </a:ln>
                        <a:solidFill>
                          <a:schemeClr val="tx1"/>
                        </a:solidFill>
                        <a:effectLst/>
                        <a:latin typeface="+mn-ea"/>
                        <a:ea typeface="+mn-ea"/>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smtClean="0">
                          <a:ln>
                            <a:noFill/>
                          </a:ln>
                          <a:solidFill>
                            <a:schemeClr val="tx1"/>
                          </a:solidFill>
                          <a:effectLst/>
                          <a:latin typeface="+mn-ea"/>
                          <a:ea typeface="+mn-ea"/>
                          <a:cs typeface="Times New Roman" panose="02020603050405020304" pitchFamily="18" charset="0"/>
                        </a:rPr>
                        <a:t>进程</a:t>
                      </a:r>
                      <a:r>
                        <a:rPr kumimoji="0" lang="en-US" altLang="zh-CN" sz="2400" b="0" i="1" u="none" strike="noStrike" cap="none" normalizeH="0" baseline="0" smtClean="0">
                          <a:ln>
                            <a:noFill/>
                          </a:ln>
                          <a:solidFill>
                            <a:schemeClr val="tx1"/>
                          </a:solidFill>
                          <a:effectLst/>
                          <a:latin typeface="+mn-ea"/>
                          <a:ea typeface="+mn-ea"/>
                          <a:cs typeface="Times New Roman" panose="02020603050405020304" pitchFamily="18" charset="0"/>
                        </a:rPr>
                        <a:t>P</a:t>
                      </a:r>
                      <a:r>
                        <a:rPr kumimoji="0" lang="en-US" altLang="zh-CN" sz="2400" b="0" i="0" u="none" strike="noStrike" cap="none" normalizeH="0" baseline="-30000" smtClean="0">
                          <a:ln>
                            <a:noFill/>
                          </a:ln>
                          <a:solidFill>
                            <a:schemeClr val="tx1"/>
                          </a:solidFill>
                          <a:effectLst/>
                          <a:latin typeface="+mn-ea"/>
                          <a:ea typeface="+mn-ea"/>
                          <a:cs typeface="Times New Roman" panose="02020603050405020304" pitchFamily="18" charset="0"/>
                        </a:rPr>
                        <a:t>2</a:t>
                      </a:r>
                      <a:endParaRPr kumimoji="0" lang="en-US" altLang="zh-CN" sz="2400" b="0" i="0" u="none" strike="noStrike" cap="none" normalizeH="0" baseline="0" smtClean="0">
                        <a:ln>
                          <a:noFill/>
                        </a:ln>
                        <a:solidFill>
                          <a:schemeClr val="tx1"/>
                        </a:solidFill>
                        <a:effectLst/>
                        <a:latin typeface="+mn-ea"/>
                        <a:ea typeface="+mn-ea"/>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smtClean="0">
                          <a:ln>
                            <a:noFill/>
                          </a:ln>
                          <a:solidFill>
                            <a:schemeClr val="tx1"/>
                          </a:solidFill>
                          <a:effectLst/>
                          <a:latin typeface="+mn-ea"/>
                          <a:ea typeface="+mn-ea"/>
                          <a:cs typeface="Times New Roman" panose="02020603050405020304" pitchFamily="18" charset="0"/>
                        </a:rPr>
                        <a:t>进程</a:t>
                      </a:r>
                      <a:r>
                        <a:rPr kumimoji="0" lang="en-US" altLang="zh-CN" sz="2400" b="0" i="1" u="none" strike="noStrike" cap="none" normalizeH="0" baseline="0" smtClean="0">
                          <a:ln>
                            <a:noFill/>
                          </a:ln>
                          <a:solidFill>
                            <a:schemeClr val="tx1"/>
                          </a:solidFill>
                          <a:effectLst/>
                          <a:latin typeface="+mn-ea"/>
                          <a:ea typeface="+mn-ea"/>
                          <a:cs typeface="Times New Roman" panose="02020603050405020304" pitchFamily="18" charset="0"/>
                        </a:rPr>
                        <a:t>P</a:t>
                      </a:r>
                      <a:r>
                        <a:rPr kumimoji="0" lang="en-US" altLang="zh-CN" sz="2400" b="0" i="0" u="none" strike="noStrike" cap="none" normalizeH="0" baseline="-30000" smtClean="0">
                          <a:ln>
                            <a:noFill/>
                          </a:ln>
                          <a:solidFill>
                            <a:schemeClr val="tx1"/>
                          </a:solidFill>
                          <a:effectLst/>
                          <a:latin typeface="+mn-ea"/>
                          <a:ea typeface="+mn-ea"/>
                          <a:cs typeface="Times New Roman" panose="02020603050405020304" pitchFamily="18" charset="0"/>
                        </a:rPr>
                        <a:t>3</a:t>
                      </a:r>
                      <a:endParaRPr kumimoji="0" lang="en-US" altLang="zh-CN" sz="2400" b="0" i="0" u="none" strike="noStrike" cap="none" normalizeH="0" baseline="0" smtClean="0">
                        <a:ln>
                          <a:noFill/>
                        </a:ln>
                        <a:solidFill>
                          <a:schemeClr val="tx1"/>
                        </a:solidFill>
                        <a:effectLst/>
                        <a:latin typeface="+mn-ea"/>
                        <a:ea typeface="+mn-ea"/>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CN" altLang="en-US"/>
                    </a:p>
                  </a:txBody>
                  <a:tcPr/>
                </a:tc>
              </a:tr>
              <a:tr h="676275">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1" u="none" strike="noStrike" cap="none" normalizeH="0" baseline="0" smtClean="0">
                          <a:ln>
                            <a:noFill/>
                          </a:ln>
                          <a:solidFill>
                            <a:srgbClr val="006600"/>
                          </a:solidFill>
                          <a:effectLst/>
                          <a:latin typeface="+mn-ea"/>
                          <a:ea typeface="+mn-ea"/>
                          <a:cs typeface="Times New Roman" panose="02020603050405020304" pitchFamily="18" charset="0"/>
                        </a:rPr>
                        <a:t>T</a:t>
                      </a:r>
                      <a:r>
                        <a:rPr kumimoji="0" lang="en-US" altLang="zh-CN" sz="2400" b="0" i="0" u="none" strike="noStrike" cap="none" normalizeH="0" baseline="-30000" smtClean="0">
                          <a:ln>
                            <a:noFill/>
                          </a:ln>
                          <a:solidFill>
                            <a:srgbClr val="006600"/>
                          </a:solidFill>
                          <a:effectLst/>
                          <a:latin typeface="+mn-ea"/>
                          <a:ea typeface="+mn-ea"/>
                          <a:cs typeface="Times New Roman" panose="02020603050405020304" pitchFamily="18" charset="0"/>
                        </a:rPr>
                        <a:t>0</a:t>
                      </a:r>
                      <a:r>
                        <a:rPr kumimoji="0" lang="en-US" altLang="zh-CN" sz="2400" b="0" i="0" u="none" strike="noStrike" cap="none" normalizeH="0" baseline="0" smtClean="0">
                          <a:ln>
                            <a:noFill/>
                          </a:ln>
                          <a:solidFill>
                            <a:srgbClr val="006600"/>
                          </a:solidFill>
                          <a:effectLst/>
                          <a:latin typeface="+mn-ea"/>
                          <a:ea typeface="+mn-ea"/>
                          <a:cs typeface="Times New Roman" panose="02020603050405020304" pitchFamily="18" charset="0"/>
                        </a:rPr>
                        <a:t>′</a:t>
                      </a:r>
                      <a:endParaRPr kumimoji="0" lang="en-US" altLang="zh-CN" sz="2400" b="0" i="0" u="none" strike="noStrike" cap="none" normalizeH="0" baseline="0" smtClean="0">
                        <a:ln>
                          <a:noFill/>
                        </a:ln>
                        <a:solidFill>
                          <a:srgbClr val="006600"/>
                        </a:solidFill>
                        <a:effectLst/>
                        <a:latin typeface="+mn-ea"/>
                        <a:ea typeface="+mn-ea"/>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dirty="0" smtClean="0">
                          <a:ln>
                            <a:noFill/>
                          </a:ln>
                          <a:solidFill>
                            <a:srgbClr val="006600"/>
                          </a:solidFill>
                          <a:effectLst/>
                          <a:latin typeface="+mn-ea"/>
                          <a:ea typeface="+mn-ea"/>
                          <a:cs typeface="Times New Roman" panose="02020603050405020304" pitchFamily="18" charset="0"/>
                        </a:rPr>
                        <a:t>3</a:t>
                      </a:r>
                      <a:endParaRPr kumimoji="0" lang="en-US" altLang="zh-CN" sz="2400" b="0" i="0" u="none" strike="noStrike" cap="none" normalizeH="0" baseline="0" dirty="0" smtClean="0">
                        <a:ln>
                          <a:noFill/>
                        </a:ln>
                        <a:solidFill>
                          <a:srgbClr val="006600"/>
                        </a:solidFill>
                        <a:effectLst/>
                        <a:latin typeface="+mn-ea"/>
                        <a:ea typeface="+mn-ea"/>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rgbClr val="006600"/>
                          </a:solidFill>
                          <a:effectLst/>
                          <a:latin typeface="+mn-ea"/>
                          <a:ea typeface="+mn-ea"/>
                          <a:cs typeface="Times New Roman" panose="02020603050405020304" pitchFamily="18" charset="0"/>
                        </a:rPr>
                        <a:t>2</a:t>
                      </a:r>
                      <a:endParaRPr kumimoji="0" lang="en-US" altLang="zh-CN" sz="2400" b="0" i="0" u="none" strike="noStrike" cap="none" normalizeH="0" baseline="0" smtClean="0">
                        <a:ln>
                          <a:noFill/>
                        </a:ln>
                        <a:solidFill>
                          <a:srgbClr val="006600"/>
                        </a:solidFill>
                        <a:effectLst/>
                        <a:latin typeface="+mn-ea"/>
                        <a:ea typeface="+mn-ea"/>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rgbClr val="006600"/>
                          </a:solidFill>
                          <a:effectLst/>
                          <a:latin typeface="+mn-ea"/>
                          <a:ea typeface="+mn-ea"/>
                          <a:cs typeface="Times New Roman" panose="02020603050405020304" pitchFamily="18" charset="0"/>
                        </a:rPr>
                        <a:t>2</a:t>
                      </a:r>
                      <a:endParaRPr kumimoji="0" lang="en-US" altLang="zh-CN" sz="2400" b="0" i="0" u="none" strike="noStrike" cap="none" normalizeH="0" baseline="0" smtClean="0">
                        <a:ln>
                          <a:noFill/>
                        </a:ln>
                        <a:solidFill>
                          <a:srgbClr val="006600"/>
                        </a:solidFill>
                        <a:effectLst/>
                        <a:latin typeface="+mn-ea"/>
                        <a:ea typeface="+mn-ea"/>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rgbClr val="006600"/>
                          </a:solidFill>
                          <a:effectLst/>
                          <a:latin typeface="+mn-ea"/>
                          <a:ea typeface="+mn-ea"/>
                          <a:cs typeface="Times New Roman" panose="02020603050405020304" pitchFamily="18" charset="0"/>
                        </a:rPr>
                        <a:t>9</a:t>
                      </a:r>
                      <a:endParaRPr kumimoji="0" lang="en-US" altLang="zh-CN" sz="2400" b="0" i="0" u="none" strike="noStrike" cap="none" normalizeH="0" baseline="0" smtClean="0">
                        <a:ln>
                          <a:noFill/>
                        </a:ln>
                        <a:solidFill>
                          <a:srgbClr val="006600"/>
                        </a:solidFill>
                        <a:effectLst/>
                        <a:latin typeface="+mn-ea"/>
                        <a:ea typeface="+mn-ea"/>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rgbClr val="006600"/>
                          </a:solidFill>
                          <a:effectLst/>
                          <a:latin typeface="+mn-ea"/>
                          <a:ea typeface="+mn-ea"/>
                          <a:cs typeface="Times New Roman" panose="02020603050405020304" pitchFamily="18" charset="0"/>
                        </a:rPr>
                        <a:t>4</a:t>
                      </a:r>
                      <a:endParaRPr kumimoji="0" lang="en-US" altLang="zh-CN" sz="2400" b="0" i="0" u="none" strike="noStrike" cap="none" normalizeH="0" baseline="0" smtClean="0">
                        <a:ln>
                          <a:noFill/>
                        </a:ln>
                        <a:solidFill>
                          <a:srgbClr val="006600"/>
                        </a:solidFill>
                        <a:effectLst/>
                        <a:latin typeface="+mn-ea"/>
                        <a:ea typeface="+mn-ea"/>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rgbClr val="006600"/>
                          </a:solidFill>
                          <a:effectLst/>
                          <a:latin typeface="+mn-ea"/>
                          <a:ea typeface="+mn-ea"/>
                          <a:cs typeface="Times New Roman" panose="02020603050405020304" pitchFamily="18" charset="0"/>
                        </a:rPr>
                        <a:t>7</a:t>
                      </a:r>
                      <a:endParaRPr kumimoji="0" lang="en-US" altLang="zh-CN" sz="2400" b="0" i="0" u="none" strike="noStrike" cap="none" normalizeH="0" baseline="0" smtClean="0">
                        <a:ln>
                          <a:noFill/>
                        </a:ln>
                        <a:solidFill>
                          <a:srgbClr val="006600"/>
                        </a:solidFill>
                        <a:effectLst/>
                        <a:latin typeface="+mn-ea"/>
                        <a:ea typeface="+mn-ea"/>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rgbClr val="006600"/>
                          </a:solidFill>
                          <a:effectLst/>
                          <a:latin typeface="+mn-ea"/>
                          <a:ea typeface="+mn-ea"/>
                          <a:cs typeface="Times New Roman" panose="02020603050405020304" pitchFamily="18" charset="0"/>
                        </a:rPr>
                        <a:t>3</a:t>
                      </a:r>
                      <a:endParaRPr kumimoji="0" lang="en-US" altLang="zh-CN" sz="2400" b="0" i="0" u="none" strike="noStrike" cap="none" normalizeH="0" baseline="0" smtClean="0">
                        <a:ln>
                          <a:noFill/>
                        </a:ln>
                        <a:solidFill>
                          <a:srgbClr val="006600"/>
                        </a:solidFill>
                        <a:effectLst/>
                        <a:latin typeface="+mn-ea"/>
                        <a:ea typeface="+mn-ea"/>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65163">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1" u="none" strike="noStrike" cap="none" normalizeH="0" baseline="0" smtClean="0">
                          <a:ln>
                            <a:noFill/>
                          </a:ln>
                          <a:solidFill>
                            <a:srgbClr val="FF0066"/>
                          </a:solidFill>
                          <a:effectLst/>
                          <a:latin typeface="+mn-ea"/>
                          <a:ea typeface="+mn-ea"/>
                          <a:cs typeface="Times New Roman" panose="02020603050405020304" pitchFamily="18" charset="0"/>
                        </a:rPr>
                        <a:t>T</a:t>
                      </a:r>
                      <a:r>
                        <a:rPr kumimoji="0" lang="en-US" altLang="zh-CN" sz="2400" b="0" i="0" u="none" strike="noStrike" cap="none" normalizeH="0" baseline="-30000" smtClean="0">
                          <a:ln>
                            <a:noFill/>
                          </a:ln>
                          <a:solidFill>
                            <a:srgbClr val="FF0066"/>
                          </a:solidFill>
                          <a:effectLst/>
                          <a:latin typeface="+mn-ea"/>
                          <a:ea typeface="+mn-ea"/>
                          <a:cs typeface="Times New Roman" panose="02020603050405020304" pitchFamily="18" charset="0"/>
                        </a:rPr>
                        <a:t>1</a:t>
                      </a:r>
                      <a:r>
                        <a:rPr kumimoji="0" lang="en-US" altLang="zh-CN" sz="2400" b="0" i="0" u="none" strike="noStrike" cap="none" normalizeH="0" baseline="0" smtClean="0">
                          <a:ln>
                            <a:noFill/>
                          </a:ln>
                          <a:solidFill>
                            <a:srgbClr val="FF0066"/>
                          </a:solidFill>
                          <a:effectLst/>
                          <a:latin typeface="+mn-ea"/>
                          <a:ea typeface="+mn-ea"/>
                          <a:cs typeface="Times New Roman" panose="02020603050405020304" pitchFamily="18" charset="0"/>
                        </a:rPr>
                        <a:t>′</a:t>
                      </a:r>
                      <a:endParaRPr kumimoji="0" lang="en-US" altLang="zh-CN" sz="2400" b="0" i="0" u="none" strike="noStrike" cap="none" normalizeH="0" baseline="0" smtClean="0">
                        <a:ln>
                          <a:noFill/>
                        </a:ln>
                        <a:solidFill>
                          <a:srgbClr val="FF0066"/>
                        </a:solidFill>
                        <a:effectLst/>
                        <a:latin typeface="+mn-ea"/>
                        <a:ea typeface="+mn-ea"/>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dirty="0" smtClean="0">
                          <a:ln>
                            <a:noFill/>
                          </a:ln>
                          <a:solidFill>
                            <a:srgbClr val="FF0066"/>
                          </a:solidFill>
                          <a:effectLst/>
                          <a:latin typeface="+mn-ea"/>
                          <a:ea typeface="+mn-ea"/>
                          <a:cs typeface="Times New Roman" panose="02020603050405020304" pitchFamily="18" charset="0"/>
                        </a:rPr>
                        <a:t>4</a:t>
                      </a:r>
                      <a:endParaRPr kumimoji="0" lang="en-US" altLang="zh-CN" sz="2400" b="0" i="0" u="none" strike="noStrike" cap="none" normalizeH="0" baseline="0" dirty="0" smtClean="0">
                        <a:ln>
                          <a:noFill/>
                        </a:ln>
                        <a:solidFill>
                          <a:srgbClr val="FF0066"/>
                        </a:solidFill>
                        <a:effectLst/>
                        <a:latin typeface="+mn-ea"/>
                        <a:ea typeface="+mn-ea"/>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dirty="0" smtClean="0">
                          <a:ln>
                            <a:noFill/>
                          </a:ln>
                          <a:solidFill>
                            <a:srgbClr val="FF0066"/>
                          </a:solidFill>
                          <a:effectLst/>
                          <a:latin typeface="+mn-ea"/>
                          <a:ea typeface="+mn-ea"/>
                          <a:cs typeface="Times New Roman" panose="02020603050405020304" pitchFamily="18" charset="0"/>
                        </a:rPr>
                        <a:t>2</a:t>
                      </a:r>
                      <a:endParaRPr kumimoji="0" lang="en-US" altLang="zh-CN" sz="2400" b="0" i="0" u="none" strike="noStrike" cap="none" normalizeH="0" baseline="0" dirty="0" smtClean="0">
                        <a:ln>
                          <a:noFill/>
                        </a:ln>
                        <a:solidFill>
                          <a:srgbClr val="FF0066"/>
                        </a:solidFill>
                        <a:effectLst/>
                        <a:latin typeface="+mn-ea"/>
                        <a:ea typeface="+mn-ea"/>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rgbClr val="FF0066"/>
                          </a:solidFill>
                          <a:effectLst/>
                          <a:latin typeface="+mn-ea"/>
                          <a:ea typeface="+mn-ea"/>
                          <a:cs typeface="Times New Roman" panose="02020603050405020304" pitchFamily="18" charset="0"/>
                        </a:rPr>
                        <a:t>2</a:t>
                      </a:r>
                      <a:endParaRPr kumimoji="0" lang="en-US" altLang="zh-CN" sz="2400" b="0" i="0" u="none" strike="noStrike" cap="none" normalizeH="0" baseline="0" smtClean="0">
                        <a:ln>
                          <a:noFill/>
                        </a:ln>
                        <a:solidFill>
                          <a:srgbClr val="FF0066"/>
                        </a:solidFill>
                        <a:effectLst/>
                        <a:latin typeface="+mn-ea"/>
                        <a:ea typeface="+mn-ea"/>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rgbClr val="FF0066"/>
                          </a:solidFill>
                          <a:effectLst/>
                          <a:latin typeface="+mn-ea"/>
                          <a:ea typeface="+mn-ea"/>
                          <a:cs typeface="Times New Roman" panose="02020603050405020304" pitchFamily="18" charset="0"/>
                        </a:rPr>
                        <a:t>9</a:t>
                      </a:r>
                      <a:endParaRPr kumimoji="0" lang="en-US" altLang="zh-CN" sz="2400" b="0" i="0" u="none" strike="noStrike" cap="none" normalizeH="0" baseline="0" smtClean="0">
                        <a:ln>
                          <a:noFill/>
                        </a:ln>
                        <a:solidFill>
                          <a:srgbClr val="FF0066"/>
                        </a:solidFill>
                        <a:effectLst/>
                        <a:latin typeface="+mn-ea"/>
                        <a:ea typeface="+mn-ea"/>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rgbClr val="FF0066"/>
                          </a:solidFill>
                          <a:effectLst/>
                          <a:latin typeface="+mn-ea"/>
                          <a:ea typeface="+mn-ea"/>
                          <a:cs typeface="Times New Roman" panose="02020603050405020304" pitchFamily="18" charset="0"/>
                        </a:rPr>
                        <a:t>4</a:t>
                      </a:r>
                      <a:endParaRPr kumimoji="0" lang="en-US" altLang="zh-CN" sz="2400" b="0" i="0" u="none" strike="noStrike" cap="none" normalizeH="0" baseline="0" smtClean="0">
                        <a:ln>
                          <a:noFill/>
                        </a:ln>
                        <a:solidFill>
                          <a:srgbClr val="FF0066"/>
                        </a:solidFill>
                        <a:effectLst/>
                        <a:latin typeface="+mn-ea"/>
                        <a:ea typeface="+mn-ea"/>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rgbClr val="FF0066"/>
                          </a:solidFill>
                          <a:effectLst/>
                          <a:latin typeface="+mn-ea"/>
                          <a:ea typeface="+mn-ea"/>
                          <a:cs typeface="Times New Roman" panose="02020603050405020304" pitchFamily="18" charset="0"/>
                        </a:rPr>
                        <a:t>7</a:t>
                      </a:r>
                      <a:endParaRPr kumimoji="0" lang="en-US" altLang="zh-CN" sz="2400" b="0" i="0" u="none" strike="noStrike" cap="none" normalizeH="0" baseline="0" smtClean="0">
                        <a:ln>
                          <a:noFill/>
                        </a:ln>
                        <a:solidFill>
                          <a:srgbClr val="FF0066"/>
                        </a:solidFill>
                        <a:effectLst/>
                        <a:latin typeface="+mn-ea"/>
                        <a:ea typeface="+mn-ea"/>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rgbClr val="FF0066"/>
                          </a:solidFill>
                          <a:effectLst/>
                          <a:latin typeface="+mn-ea"/>
                          <a:ea typeface="+mn-ea"/>
                          <a:cs typeface="Times New Roman" panose="02020603050405020304" pitchFamily="18" charset="0"/>
                        </a:rPr>
                        <a:t>2</a:t>
                      </a:r>
                      <a:endParaRPr kumimoji="0" lang="en-US" altLang="zh-CN" sz="2400" b="0" i="0" u="none" strike="noStrike" cap="none" normalizeH="0" baseline="0" smtClean="0">
                        <a:ln>
                          <a:noFill/>
                        </a:ln>
                        <a:solidFill>
                          <a:srgbClr val="FF0066"/>
                        </a:solidFill>
                        <a:effectLst/>
                        <a:latin typeface="+mn-ea"/>
                        <a:ea typeface="+mn-ea"/>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66750">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1" u="none" strike="noStrike" cap="none" normalizeH="0" baseline="0" smtClean="0">
                          <a:ln>
                            <a:noFill/>
                          </a:ln>
                          <a:solidFill>
                            <a:schemeClr val="tx1"/>
                          </a:solidFill>
                          <a:effectLst/>
                          <a:latin typeface="+mn-ea"/>
                          <a:ea typeface="+mn-ea"/>
                          <a:cs typeface="Times New Roman" panose="02020603050405020304" pitchFamily="18" charset="0"/>
                        </a:rPr>
                        <a:t>T</a:t>
                      </a:r>
                      <a:r>
                        <a:rPr kumimoji="0" lang="en-US" altLang="zh-CN" sz="2400" b="0" i="0" u="none" strike="noStrike" cap="none" normalizeH="0" baseline="-30000" smtClean="0">
                          <a:ln>
                            <a:noFill/>
                          </a:ln>
                          <a:solidFill>
                            <a:schemeClr val="tx1"/>
                          </a:solidFill>
                          <a:effectLst/>
                          <a:latin typeface="+mn-ea"/>
                          <a:ea typeface="+mn-ea"/>
                          <a:cs typeface="Times New Roman" panose="02020603050405020304" pitchFamily="18" charset="0"/>
                        </a:rPr>
                        <a:t>2</a:t>
                      </a:r>
                      <a:r>
                        <a:rPr kumimoji="0" lang="en-US" altLang="zh-CN" sz="2400" b="0" i="0" u="none" strike="noStrike" cap="none" normalizeH="0" baseline="0" smtClean="0">
                          <a:ln>
                            <a:noFill/>
                          </a:ln>
                          <a:solidFill>
                            <a:schemeClr val="tx1"/>
                          </a:solidFill>
                          <a:effectLst/>
                          <a:latin typeface="+mn-ea"/>
                          <a:ea typeface="+mn-ea"/>
                          <a:cs typeface="Times New Roman" panose="02020603050405020304" pitchFamily="18" charset="0"/>
                        </a:rPr>
                        <a:t>′</a:t>
                      </a:r>
                      <a:endParaRPr kumimoji="0" lang="en-US" altLang="zh-CN" sz="2400" b="0" i="0" u="none" strike="noStrike" cap="none" normalizeH="0" baseline="0" smtClean="0">
                        <a:ln>
                          <a:noFill/>
                        </a:ln>
                        <a:solidFill>
                          <a:schemeClr val="tx1"/>
                        </a:solidFill>
                        <a:effectLst/>
                        <a:latin typeface="+mn-ea"/>
                        <a:ea typeface="+mn-ea"/>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mn-ea"/>
                          <a:ea typeface="+mn-ea"/>
                          <a:cs typeface="Times New Roman" panose="02020603050405020304" pitchFamily="18" charset="0"/>
                        </a:rPr>
                        <a:t>4</a:t>
                      </a:r>
                      <a:endParaRPr kumimoji="0" lang="en-US" altLang="zh-CN" sz="2400" b="0" i="0" u="none" strike="noStrike" cap="none" normalizeH="0" baseline="0" smtClean="0">
                        <a:ln>
                          <a:noFill/>
                        </a:ln>
                        <a:solidFill>
                          <a:schemeClr val="tx1"/>
                        </a:solidFill>
                        <a:effectLst/>
                        <a:latin typeface="+mn-ea"/>
                        <a:ea typeface="+mn-ea"/>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dirty="0" smtClean="0">
                          <a:ln>
                            <a:noFill/>
                          </a:ln>
                          <a:solidFill>
                            <a:schemeClr val="tx1"/>
                          </a:solidFill>
                          <a:effectLst/>
                          <a:latin typeface="+mn-ea"/>
                          <a:ea typeface="+mn-ea"/>
                          <a:cs typeface="Times New Roman" panose="02020603050405020304" pitchFamily="18" charset="0"/>
                        </a:rPr>
                        <a:t>4</a:t>
                      </a:r>
                      <a:endParaRPr kumimoji="0" lang="en-US" altLang="zh-CN" sz="2400" b="0" i="0" u="none" strike="noStrike" cap="none" normalizeH="0" baseline="0" dirty="0" smtClean="0">
                        <a:ln>
                          <a:noFill/>
                        </a:ln>
                        <a:solidFill>
                          <a:schemeClr val="tx1"/>
                        </a:solidFill>
                        <a:effectLst/>
                        <a:latin typeface="+mn-ea"/>
                        <a:ea typeface="+mn-ea"/>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dirty="0" smtClean="0">
                          <a:ln>
                            <a:noFill/>
                          </a:ln>
                          <a:solidFill>
                            <a:schemeClr val="tx1"/>
                          </a:solidFill>
                          <a:effectLst/>
                          <a:latin typeface="+mn-ea"/>
                          <a:ea typeface="+mn-ea"/>
                          <a:cs typeface="Times New Roman" panose="02020603050405020304" pitchFamily="18" charset="0"/>
                        </a:rPr>
                        <a:t>2</a:t>
                      </a:r>
                      <a:endParaRPr kumimoji="0" lang="en-US" altLang="zh-CN" sz="2400" b="0" i="0" u="none" strike="noStrike" cap="none" normalizeH="0" baseline="0" dirty="0" smtClean="0">
                        <a:ln>
                          <a:noFill/>
                        </a:ln>
                        <a:solidFill>
                          <a:schemeClr val="tx1"/>
                        </a:solidFill>
                        <a:effectLst/>
                        <a:latin typeface="+mn-ea"/>
                        <a:ea typeface="+mn-ea"/>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dirty="0" smtClean="0">
                          <a:ln>
                            <a:noFill/>
                          </a:ln>
                          <a:solidFill>
                            <a:schemeClr val="tx1"/>
                          </a:solidFill>
                          <a:effectLst/>
                          <a:latin typeface="+mn-ea"/>
                          <a:ea typeface="+mn-ea"/>
                          <a:cs typeface="Times New Roman" panose="02020603050405020304" pitchFamily="18" charset="0"/>
                        </a:rPr>
                        <a:t>9</a:t>
                      </a:r>
                      <a:endParaRPr kumimoji="0" lang="en-US" altLang="zh-CN" sz="2400" b="0" i="0" u="none" strike="noStrike" cap="none" normalizeH="0" baseline="0" dirty="0" smtClean="0">
                        <a:ln>
                          <a:noFill/>
                        </a:ln>
                        <a:solidFill>
                          <a:schemeClr val="tx1"/>
                        </a:solidFill>
                        <a:effectLst/>
                        <a:latin typeface="+mn-ea"/>
                        <a:ea typeface="+mn-ea"/>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dirty="0" smtClean="0">
                          <a:ln>
                            <a:noFill/>
                          </a:ln>
                          <a:solidFill>
                            <a:schemeClr val="tx1"/>
                          </a:solidFill>
                          <a:effectLst/>
                          <a:latin typeface="+mn-ea"/>
                          <a:ea typeface="+mn-ea"/>
                          <a:cs typeface="Times New Roman" panose="02020603050405020304" pitchFamily="18" charset="0"/>
                        </a:rPr>
                        <a:t>4</a:t>
                      </a:r>
                      <a:endParaRPr kumimoji="0" lang="en-US" altLang="zh-CN" sz="2400" b="0" i="0" u="none" strike="noStrike" cap="none" normalizeH="0" baseline="0" dirty="0" smtClean="0">
                        <a:ln>
                          <a:noFill/>
                        </a:ln>
                        <a:solidFill>
                          <a:schemeClr val="tx1"/>
                        </a:solidFill>
                        <a:effectLst/>
                        <a:latin typeface="+mn-ea"/>
                        <a:ea typeface="+mn-ea"/>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dirty="0" smtClean="0">
                          <a:ln>
                            <a:noFill/>
                          </a:ln>
                          <a:solidFill>
                            <a:schemeClr val="tx1"/>
                          </a:solidFill>
                          <a:effectLst/>
                          <a:latin typeface="+mn-ea"/>
                          <a:ea typeface="+mn-ea"/>
                          <a:cs typeface="Times New Roman" panose="02020603050405020304" pitchFamily="18" charset="0"/>
                        </a:rPr>
                        <a:t>7</a:t>
                      </a:r>
                      <a:endParaRPr kumimoji="0" lang="en-US" altLang="zh-CN" sz="2400" b="0" i="0" u="none" strike="noStrike" cap="none" normalizeH="0" baseline="0" dirty="0" smtClean="0">
                        <a:ln>
                          <a:noFill/>
                        </a:ln>
                        <a:solidFill>
                          <a:schemeClr val="tx1"/>
                        </a:solidFill>
                        <a:effectLst/>
                        <a:latin typeface="+mn-ea"/>
                        <a:ea typeface="+mn-ea"/>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dirty="0" smtClean="0">
                          <a:ln>
                            <a:noFill/>
                          </a:ln>
                          <a:solidFill>
                            <a:schemeClr val="tx1"/>
                          </a:solidFill>
                          <a:effectLst/>
                          <a:latin typeface="+mn-ea"/>
                          <a:ea typeface="+mn-ea"/>
                          <a:cs typeface="Times New Roman" panose="02020603050405020304" pitchFamily="18" charset="0"/>
                        </a:rPr>
                        <a:t>0</a:t>
                      </a:r>
                      <a:endParaRPr kumimoji="0" lang="en-US" altLang="zh-CN" sz="2400" b="0" i="0" u="none" strike="noStrike" cap="none" normalizeH="0" baseline="0" dirty="0" smtClean="0">
                        <a:ln>
                          <a:noFill/>
                        </a:ln>
                        <a:solidFill>
                          <a:schemeClr val="tx1"/>
                        </a:solidFill>
                        <a:effectLst/>
                        <a:latin typeface="+mn-ea"/>
                        <a:ea typeface="+mn-ea"/>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66750">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1" u="none" strike="noStrike" cap="none" normalizeH="0" baseline="0" smtClean="0">
                          <a:ln>
                            <a:noFill/>
                          </a:ln>
                          <a:solidFill>
                            <a:schemeClr val="tx1"/>
                          </a:solidFill>
                          <a:effectLst/>
                          <a:latin typeface="+mn-ea"/>
                          <a:ea typeface="+mn-ea"/>
                          <a:cs typeface="Times New Roman" panose="02020603050405020304" pitchFamily="18" charset="0"/>
                        </a:rPr>
                        <a:t>T</a:t>
                      </a:r>
                      <a:r>
                        <a:rPr kumimoji="0" lang="en-US" altLang="zh-CN" sz="2400" b="0" i="0" u="none" strike="noStrike" cap="none" normalizeH="0" baseline="-30000" smtClean="0">
                          <a:ln>
                            <a:noFill/>
                          </a:ln>
                          <a:solidFill>
                            <a:schemeClr val="tx1"/>
                          </a:solidFill>
                          <a:effectLst/>
                          <a:latin typeface="+mn-ea"/>
                          <a:ea typeface="+mn-ea"/>
                          <a:cs typeface="Times New Roman" panose="02020603050405020304" pitchFamily="18" charset="0"/>
                        </a:rPr>
                        <a:t>3</a:t>
                      </a:r>
                      <a:r>
                        <a:rPr kumimoji="0" lang="en-US" altLang="zh-CN" sz="2400" b="0" i="0" u="none" strike="noStrike" cap="none" normalizeH="0" baseline="0" smtClean="0">
                          <a:ln>
                            <a:noFill/>
                          </a:ln>
                          <a:solidFill>
                            <a:schemeClr val="tx1"/>
                          </a:solidFill>
                          <a:effectLst/>
                          <a:latin typeface="+mn-ea"/>
                          <a:ea typeface="+mn-ea"/>
                          <a:cs typeface="Times New Roman" panose="02020603050405020304" pitchFamily="18" charset="0"/>
                        </a:rPr>
                        <a:t>′</a:t>
                      </a:r>
                      <a:endParaRPr kumimoji="0" lang="en-US" altLang="zh-CN" sz="2400" b="0" i="0" u="none" strike="noStrike" cap="none" normalizeH="0" baseline="0" smtClean="0">
                        <a:ln>
                          <a:noFill/>
                        </a:ln>
                        <a:solidFill>
                          <a:schemeClr val="tx1"/>
                        </a:solidFill>
                        <a:effectLst/>
                        <a:latin typeface="+mn-ea"/>
                        <a:ea typeface="+mn-ea"/>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mn-ea"/>
                          <a:ea typeface="+mn-ea"/>
                          <a:cs typeface="Times New Roman" panose="02020603050405020304" pitchFamily="18" charset="0"/>
                        </a:rPr>
                        <a:t>4</a:t>
                      </a:r>
                      <a:endParaRPr kumimoji="0" lang="en-US" altLang="zh-CN" sz="2400" b="0" i="0" u="none" strike="noStrike" cap="none" normalizeH="0" baseline="0" smtClean="0">
                        <a:ln>
                          <a:noFill/>
                        </a:ln>
                        <a:solidFill>
                          <a:schemeClr val="tx1"/>
                        </a:solidFill>
                        <a:effectLst/>
                        <a:latin typeface="+mn-ea"/>
                        <a:ea typeface="+mn-ea"/>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dirty="0" smtClean="0">
                          <a:ln>
                            <a:noFill/>
                          </a:ln>
                          <a:solidFill>
                            <a:schemeClr val="tx1"/>
                          </a:solidFill>
                          <a:effectLst/>
                          <a:latin typeface="+mn-ea"/>
                          <a:ea typeface="+mn-ea"/>
                          <a:cs typeface="Times New Roman" panose="02020603050405020304" pitchFamily="18" charset="0"/>
                        </a:rPr>
                        <a:t>0</a:t>
                      </a:r>
                      <a:endParaRPr kumimoji="0" lang="en-US" altLang="zh-CN" sz="2400" b="0" i="0" u="none" strike="noStrike" cap="none" normalizeH="0" baseline="0" dirty="0" smtClean="0">
                        <a:ln>
                          <a:noFill/>
                        </a:ln>
                        <a:solidFill>
                          <a:schemeClr val="tx1"/>
                        </a:solidFill>
                        <a:effectLst/>
                        <a:latin typeface="+mn-ea"/>
                        <a:ea typeface="+mn-ea"/>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mn-ea"/>
                          <a:ea typeface="+mn-ea"/>
                          <a:cs typeface="Times New Roman" panose="02020603050405020304" pitchFamily="18" charset="0"/>
                        </a:rPr>
                        <a:t>2</a:t>
                      </a:r>
                      <a:endParaRPr kumimoji="0" lang="en-US" altLang="zh-CN" sz="2400" b="0" i="0" u="none" strike="noStrike" cap="none" normalizeH="0" baseline="0" smtClean="0">
                        <a:ln>
                          <a:noFill/>
                        </a:ln>
                        <a:solidFill>
                          <a:schemeClr val="tx1"/>
                        </a:solidFill>
                        <a:effectLst/>
                        <a:latin typeface="+mn-ea"/>
                        <a:ea typeface="+mn-ea"/>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mn-ea"/>
                          <a:ea typeface="+mn-ea"/>
                          <a:cs typeface="Times New Roman" panose="02020603050405020304" pitchFamily="18" charset="0"/>
                        </a:rPr>
                        <a:t>9</a:t>
                      </a:r>
                      <a:endParaRPr kumimoji="0" lang="en-US" altLang="zh-CN" sz="2400" b="0" i="0" u="none" strike="noStrike" cap="none" normalizeH="0" baseline="0" smtClean="0">
                        <a:ln>
                          <a:noFill/>
                        </a:ln>
                        <a:solidFill>
                          <a:schemeClr val="tx1"/>
                        </a:solidFill>
                        <a:effectLst/>
                        <a:latin typeface="+mn-ea"/>
                        <a:ea typeface="+mn-ea"/>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mn-ea"/>
                          <a:ea typeface="+mn-ea"/>
                          <a:cs typeface="Times New Roman" panose="02020603050405020304" pitchFamily="18" charset="0"/>
                        </a:rPr>
                        <a:t>—</a:t>
                      </a:r>
                      <a:endParaRPr kumimoji="0" lang="en-US" altLang="zh-CN" sz="2400" b="0" i="0" u="none" strike="noStrike" cap="none" normalizeH="0" baseline="0" smtClean="0">
                        <a:ln>
                          <a:noFill/>
                        </a:ln>
                        <a:solidFill>
                          <a:schemeClr val="tx1"/>
                        </a:solidFill>
                        <a:effectLst/>
                        <a:latin typeface="+mn-ea"/>
                        <a:ea typeface="+mn-ea"/>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mn-ea"/>
                          <a:ea typeface="+mn-ea"/>
                          <a:cs typeface="Times New Roman" panose="02020603050405020304" pitchFamily="18" charset="0"/>
                        </a:rPr>
                        <a:t>7</a:t>
                      </a:r>
                      <a:endParaRPr kumimoji="0" lang="en-US" altLang="zh-CN" sz="2400" b="0" i="0" u="none" strike="noStrike" cap="none" normalizeH="0" baseline="0" smtClean="0">
                        <a:ln>
                          <a:noFill/>
                        </a:ln>
                        <a:solidFill>
                          <a:schemeClr val="tx1"/>
                        </a:solidFill>
                        <a:effectLst/>
                        <a:latin typeface="+mn-ea"/>
                        <a:ea typeface="+mn-ea"/>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dirty="0" smtClean="0">
                          <a:ln>
                            <a:noFill/>
                          </a:ln>
                          <a:solidFill>
                            <a:schemeClr val="tx1"/>
                          </a:solidFill>
                          <a:effectLst/>
                          <a:latin typeface="+mn-ea"/>
                          <a:ea typeface="+mn-ea"/>
                          <a:cs typeface="Times New Roman" panose="02020603050405020304" pitchFamily="18" charset="0"/>
                        </a:rPr>
                        <a:t>4</a:t>
                      </a:r>
                      <a:endParaRPr kumimoji="0" lang="en-US" altLang="zh-CN" sz="2400" b="0" i="0" u="none" strike="noStrike" cap="none" normalizeH="0" baseline="0" dirty="0" smtClean="0">
                        <a:ln>
                          <a:noFill/>
                        </a:ln>
                        <a:solidFill>
                          <a:schemeClr val="tx1"/>
                        </a:solidFill>
                        <a:effectLst/>
                        <a:latin typeface="+mn-ea"/>
                        <a:ea typeface="+mn-ea"/>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132774804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14404" y="1100433"/>
            <a:ext cx="10544431" cy="2862322"/>
          </a:xfrm>
          <a:prstGeom prst="rect">
            <a:avLst/>
          </a:prstGeom>
        </p:spPr>
        <p:txBody>
          <a:bodyPr wrap="square">
            <a:spAutoFit/>
          </a:bodyPr>
          <a:lstStyle/>
          <a:p>
            <a:pPr>
              <a:lnSpc>
                <a:spcPct val="150000"/>
              </a:lnSpc>
              <a:buFont typeface="Wingdings" panose="05000000000000000000" pitchFamily="2" charset="2"/>
              <a:buNone/>
            </a:pPr>
            <a:r>
              <a:rPr lang="en-US" altLang="zh-CN" sz="2400" dirty="0">
                <a:solidFill>
                  <a:srgbClr val="FF2D96"/>
                </a:solidFill>
                <a:latin typeface="+mn-ea"/>
              </a:rPr>
              <a:t>① </a:t>
            </a:r>
            <a:r>
              <a:rPr lang="zh-CN" altLang="en-US" sz="2400" dirty="0">
                <a:solidFill>
                  <a:srgbClr val="FF2D96"/>
                </a:solidFill>
                <a:latin typeface="+mn-ea"/>
              </a:rPr>
              <a:t>死锁状态是不安全状态。</a:t>
            </a:r>
          </a:p>
          <a:p>
            <a:pPr>
              <a:lnSpc>
                <a:spcPct val="150000"/>
              </a:lnSpc>
              <a:buFont typeface="Wingdings" panose="05000000000000000000" pitchFamily="2" charset="2"/>
              <a:buNone/>
            </a:pPr>
            <a:r>
              <a:rPr lang="zh-CN" altLang="en-US" sz="2400" dirty="0">
                <a:solidFill>
                  <a:srgbClr val="FF2D96"/>
                </a:solidFill>
                <a:latin typeface="+mn-ea"/>
              </a:rPr>
              <a:t>② 如果系统处于不安全状态，并不意味着它就在死锁状态，而是表示存在导致死锁的危机。</a:t>
            </a:r>
          </a:p>
          <a:p>
            <a:pPr>
              <a:lnSpc>
                <a:spcPct val="150000"/>
              </a:lnSpc>
              <a:buFont typeface="Wingdings" panose="05000000000000000000" pitchFamily="2" charset="2"/>
              <a:buNone/>
            </a:pPr>
            <a:r>
              <a:rPr lang="zh-CN" altLang="en-US" sz="2400" dirty="0">
                <a:solidFill>
                  <a:srgbClr val="FF2D96"/>
                </a:solidFill>
                <a:latin typeface="+mn-ea"/>
              </a:rPr>
              <a:t>③ 如果一个进程申请的资源当前是可用的，但为了避免死锁，该进程也可能必须等待。此时资源利用率会下降。</a:t>
            </a:r>
          </a:p>
        </p:txBody>
      </p:sp>
    </p:spTree>
    <p:extLst>
      <p:ext uri="{BB962C8B-B14F-4D97-AF65-F5344CB8AC3E}">
        <p14:creationId xmlns:p14="http://schemas.microsoft.com/office/powerpoint/2010/main" val="42923298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30875" y="893437"/>
            <a:ext cx="10610335" cy="5078313"/>
          </a:xfrm>
          <a:prstGeom prst="rect">
            <a:avLst/>
          </a:prstGeom>
        </p:spPr>
        <p:txBody>
          <a:bodyPr wrap="square">
            <a:spAutoFit/>
          </a:bodyPr>
          <a:lstStyle/>
          <a:p>
            <a:pPr marL="342900" lvl="0" indent="-342900" algn="just">
              <a:lnSpc>
                <a:spcPct val="150000"/>
              </a:lnSpc>
              <a:spcAft>
                <a:spcPts val="0"/>
              </a:spcAft>
              <a:buFont typeface="+mj-ea"/>
              <a:buAutoNum type="ea1ChsPlain"/>
            </a:pPr>
            <a:r>
              <a:rPr lang="zh-CN" altLang="en-US" sz="2400" b="1" kern="100" dirty="0">
                <a:latin typeface="+mn-ea"/>
                <a:cs typeface="Times New Roman" panose="02020603050405020304" pitchFamily="18" charset="0"/>
              </a:rPr>
              <a:t>、</a:t>
            </a:r>
            <a:r>
              <a:rPr lang="zh-CN" altLang="zh-CN" sz="2400" b="1" kern="100" dirty="0" smtClean="0">
                <a:latin typeface="+mn-ea"/>
                <a:cs typeface="Times New Roman" panose="02020603050405020304" pitchFamily="18" charset="0"/>
              </a:rPr>
              <a:t>单项</a:t>
            </a:r>
            <a:r>
              <a:rPr lang="zh-CN" altLang="zh-CN" sz="2400" b="1" kern="100" dirty="0">
                <a:latin typeface="+mn-ea"/>
                <a:cs typeface="Times New Roman" panose="02020603050405020304" pitchFamily="18" charset="0"/>
              </a:rPr>
              <a:t>选择题</a:t>
            </a:r>
            <a:endParaRPr lang="zh-CN" altLang="zh-CN" sz="2400" kern="100" dirty="0">
              <a:latin typeface="+mn-ea"/>
              <a:cs typeface="Times New Roman" panose="02020603050405020304" pitchFamily="18" charset="0"/>
            </a:endParaRPr>
          </a:p>
          <a:p>
            <a:pPr lvl="0" algn="just">
              <a:lnSpc>
                <a:spcPct val="150000"/>
              </a:lnSpc>
              <a:spcAft>
                <a:spcPts val="0"/>
              </a:spcAft>
            </a:pPr>
            <a:r>
              <a:rPr lang="en-US" altLang="zh-CN" sz="2400" kern="100" dirty="0" smtClean="0">
                <a:latin typeface="+mn-ea"/>
                <a:cs typeface="Times New Roman" panose="02020603050405020304" pitchFamily="18" charset="0"/>
              </a:rPr>
              <a:t>1</a:t>
            </a:r>
            <a:r>
              <a:rPr lang="zh-CN" altLang="en-US" sz="2400" kern="100" dirty="0" smtClean="0">
                <a:latin typeface="+mn-ea"/>
                <a:cs typeface="Times New Roman" panose="02020603050405020304" pitchFamily="18" charset="0"/>
              </a:rPr>
              <a:t>、</a:t>
            </a:r>
            <a:r>
              <a:rPr lang="zh-CN" altLang="zh-CN" sz="2400" kern="100" dirty="0" smtClean="0">
                <a:latin typeface="+mn-ea"/>
                <a:cs typeface="Times New Roman" panose="02020603050405020304" pitchFamily="18" charset="0"/>
              </a:rPr>
              <a:t>以下</a:t>
            </a:r>
            <a:r>
              <a:rPr lang="zh-CN" altLang="zh-CN" sz="2400" kern="100" dirty="0">
                <a:latin typeface="+mn-ea"/>
                <a:cs typeface="Times New Roman" panose="02020603050405020304" pitchFamily="18" charset="0"/>
              </a:rPr>
              <a:t>有关进程的描述中，错误的是（）。</a:t>
            </a:r>
          </a:p>
          <a:p>
            <a:pPr marL="342900" lvl="0" indent="-342900" algn="just">
              <a:lnSpc>
                <a:spcPct val="150000"/>
              </a:lnSpc>
              <a:spcAft>
                <a:spcPts val="0"/>
              </a:spcAft>
              <a:buFont typeface="+mj-lt"/>
              <a:buAutoNum type="alphaUcPeriod"/>
            </a:pPr>
            <a:r>
              <a:rPr lang="zh-CN" altLang="zh-CN" sz="2400" kern="100" dirty="0">
                <a:latin typeface="+mn-ea"/>
                <a:cs typeface="Times New Roman" panose="02020603050405020304" pitchFamily="18" charset="0"/>
              </a:rPr>
              <a:t>进程是动态的概念</a:t>
            </a:r>
            <a:r>
              <a:rPr lang="en-US" altLang="zh-CN" sz="2400" kern="100" dirty="0">
                <a:latin typeface="+mn-ea"/>
                <a:cs typeface="Times New Roman" panose="02020603050405020304" pitchFamily="18" charset="0"/>
              </a:rPr>
              <a:t>             B. </a:t>
            </a:r>
            <a:r>
              <a:rPr lang="zh-CN" altLang="zh-CN" sz="2400" kern="100" dirty="0">
                <a:latin typeface="+mn-ea"/>
                <a:cs typeface="Times New Roman" panose="02020603050405020304" pitchFamily="18" charset="0"/>
              </a:rPr>
              <a:t>进程执行需要处理器</a:t>
            </a:r>
          </a:p>
          <a:p>
            <a:pPr marL="66675" algn="just">
              <a:lnSpc>
                <a:spcPct val="150000"/>
              </a:lnSpc>
              <a:spcAft>
                <a:spcPts val="0"/>
              </a:spcAft>
            </a:pPr>
            <a:r>
              <a:rPr lang="en-US" altLang="zh-CN" sz="2400" kern="100" dirty="0">
                <a:latin typeface="+mn-ea"/>
                <a:cs typeface="Times New Roman" panose="02020603050405020304" pitchFamily="18" charset="0"/>
              </a:rPr>
              <a:t>C . </a:t>
            </a:r>
            <a:r>
              <a:rPr lang="zh-CN" altLang="zh-CN" sz="2400" kern="100" dirty="0">
                <a:latin typeface="+mn-ea"/>
                <a:cs typeface="Times New Roman" panose="02020603050405020304" pitchFamily="18" charset="0"/>
              </a:rPr>
              <a:t>进程是有生命周期的</a:t>
            </a:r>
            <a:r>
              <a:rPr lang="en-US" altLang="zh-CN" sz="2400" kern="100" dirty="0">
                <a:latin typeface="+mn-ea"/>
                <a:cs typeface="Times New Roman" panose="02020603050405020304" pitchFamily="18" charset="0"/>
              </a:rPr>
              <a:t>           D. </a:t>
            </a:r>
            <a:r>
              <a:rPr lang="zh-CN" altLang="zh-CN" sz="2400" kern="100" dirty="0">
                <a:latin typeface="+mn-ea"/>
                <a:cs typeface="Times New Roman" panose="02020603050405020304" pitchFamily="18" charset="0"/>
              </a:rPr>
              <a:t>进程是指令的集合</a:t>
            </a:r>
          </a:p>
          <a:p>
            <a:pPr lvl="0" algn="just">
              <a:lnSpc>
                <a:spcPct val="150000"/>
              </a:lnSpc>
              <a:spcAft>
                <a:spcPts val="0"/>
              </a:spcAft>
            </a:pPr>
            <a:r>
              <a:rPr lang="en-US" altLang="zh-CN" sz="2400" kern="100" dirty="0" smtClean="0">
                <a:latin typeface="+mn-ea"/>
                <a:cs typeface="Times New Roman" panose="02020603050405020304" pitchFamily="18" charset="0"/>
              </a:rPr>
              <a:t>2</a:t>
            </a:r>
            <a:r>
              <a:rPr lang="zh-CN" altLang="en-US" sz="2400" kern="100" dirty="0" smtClean="0">
                <a:latin typeface="+mn-ea"/>
                <a:cs typeface="Times New Roman" panose="02020603050405020304" pitchFamily="18" charset="0"/>
              </a:rPr>
              <a:t>、</a:t>
            </a:r>
            <a:r>
              <a:rPr lang="zh-CN" altLang="zh-CN" sz="2400" kern="100" dirty="0" smtClean="0">
                <a:latin typeface="+mn-ea"/>
                <a:cs typeface="Times New Roman" panose="02020603050405020304" pitchFamily="18" charset="0"/>
              </a:rPr>
              <a:t>以下</a:t>
            </a:r>
            <a:r>
              <a:rPr lang="zh-CN" altLang="zh-CN" sz="2400" kern="100" dirty="0">
                <a:latin typeface="+mn-ea"/>
                <a:cs typeface="Times New Roman" panose="02020603050405020304" pitchFamily="18" charset="0"/>
              </a:rPr>
              <a:t>关于进程的描述中，正确的是（）。</a:t>
            </a:r>
          </a:p>
          <a:p>
            <a:pPr marL="342900" lvl="0" indent="-342900" algn="just">
              <a:lnSpc>
                <a:spcPct val="150000"/>
              </a:lnSpc>
              <a:spcAft>
                <a:spcPts val="0"/>
              </a:spcAft>
              <a:buFont typeface="+mj-lt"/>
              <a:buAutoNum type="alphaUcPeriod"/>
            </a:pPr>
            <a:r>
              <a:rPr lang="zh-CN" altLang="zh-CN" sz="2400" kern="100" dirty="0">
                <a:latin typeface="+mn-ea"/>
                <a:cs typeface="Times New Roman" panose="02020603050405020304" pitchFamily="18" charset="0"/>
              </a:rPr>
              <a:t>进程获得</a:t>
            </a:r>
            <a:r>
              <a:rPr lang="en-US" altLang="zh-CN" sz="2400" kern="100" dirty="0">
                <a:latin typeface="+mn-ea"/>
                <a:cs typeface="Times New Roman" panose="02020603050405020304" pitchFamily="18" charset="0"/>
              </a:rPr>
              <a:t>CPU</a:t>
            </a:r>
            <a:r>
              <a:rPr lang="zh-CN" altLang="zh-CN" sz="2400" kern="100" dirty="0">
                <a:latin typeface="+mn-ea"/>
                <a:cs typeface="Times New Roman" panose="02020603050405020304" pitchFamily="18" charset="0"/>
              </a:rPr>
              <a:t>运行是通过调度实现的</a:t>
            </a:r>
          </a:p>
          <a:p>
            <a:pPr marL="342900" lvl="0" indent="-342900" algn="just">
              <a:lnSpc>
                <a:spcPct val="150000"/>
              </a:lnSpc>
              <a:spcAft>
                <a:spcPts val="0"/>
              </a:spcAft>
              <a:buFont typeface="+mj-lt"/>
              <a:buAutoNum type="alphaUcPeriod"/>
            </a:pPr>
            <a:r>
              <a:rPr lang="zh-CN" altLang="zh-CN" sz="2400" kern="100" dirty="0">
                <a:latin typeface="+mn-ea"/>
                <a:cs typeface="Times New Roman" panose="02020603050405020304" pitchFamily="18" charset="0"/>
              </a:rPr>
              <a:t>优先级是进程调度的重要依据，一旦确定就不能改变</a:t>
            </a:r>
          </a:p>
          <a:p>
            <a:pPr marL="342900" lvl="0" indent="-342900" algn="just">
              <a:lnSpc>
                <a:spcPct val="150000"/>
              </a:lnSpc>
              <a:spcAft>
                <a:spcPts val="0"/>
              </a:spcAft>
              <a:buFont typeface="+mj-lt"/>
              <a:buAutoNum type="alphaUcPeriod"/>
            </a:pPr>
            <a:r>
              <a:rPr lang="zh-CN" altLang="zh-CN" sz="2400" kern="100" dirty="0">
                <a:latin typeface="+mn-ea"/>
                <a:cs typeface="Times New Roman" panose="02020603050405020304" pitchFamily="18" charset="0"/>
              </a:rPr>
              <a:t>在单</a:t>
            </a:r>
            <a:r>
              <a:rPr lang="en-US" altLang="zh-CN" sz="2400" kern="100" dirty="0">
                <a:latin typeface="+mn-ea"/>
                <a:cs typeface="Times New Roman" panose="02020603050405020304" pitchFamily="18" charset="0"/>
              </a:rPr>
              <a:t>CPU</a:t>
            </a:r>
            <a:r>
              <a:rPr lang="zh-CN" altLang="zh-CN" sz="2400" kern="100" dirty="0">
                <a:latin typeface="+mn-ea"/>
                <a:cs typeface="Times New Roman" panose="02020603050405020304" pitchFamily="18" charset="0"/>
              </a:rPr>
              <a:t>的系统中，任意时刻都有一个进程处于运行状态</a:t>
            </a:r>
          </a:p>
          <a:p>
            <a:pPr marL="342900" lvl="0" indent="-342900" algn="just">
              <a:lnSpc>
                <a:spcPct val="150000"/>
              </a:lnSpc>
              <a:spcAft>
                <a:spcPts val="0"/>
              </a:spcAft>
              <a:buFont typeface="+mj-lt"/>
              <a:buAutoNum type="alphaUcPeriod"/>
            </a:pPr>
            <a:r>
              <a:rPr lang="zh-CN" altLang="zh-CN" sz="2400" kern="100" dirty="0">
                <a:latin typeface="+mn-ea"/>
                <a:cs typeface="Times New Roman" panose="02020603050405020304" pitchFamily="18" charset="0"/>
              </a:rPr>
              <a:t>进程申请</a:t>
            </a:r>
            <a:r>
              <a:rPr lang="en-US" altLang="zh-CN" sz="2400" kern="100" dirty="0">
                <a:latin typeface="+mn-ea"/>
                <a:cs typeface="Times New Roman" panose="02020603050405020304" pitchFamily="18" charset="0"/>
              </a:rPr>
              <a:t>CPU</a:t>
            </a:r>
            <a:r>
              <a:rPr lang="zh-CN" altLang="zh-CN" sz="2400" kern="100" dirty="0">
                <a:latin typeface="+mn-ea"/>
                <a:cs typeface="Times New Roman" panose="02020603050405020304" pitchFamily="18" charset="0"/>
              </a:rPr>
              <a:t>得不到满足时，其状态变为</a:t>
            </a:r>
            <a:r>
              <a:rPr lang="zh-CN" altLang="zh-CN" sz="2400" kern="100" dirty="0" smtClean="0">
                <a:latin typeface="+mn-ea"/>
                <a:cs typeface="Times New Roman" panose="02020603050405020304" pitchFamily="18" charset="0"/>
              </a:rPr>
              <a:t>阻塞</a:t>
            </a:r>
          </a:p>
        </p:txBody>
      </p:sp>
    </p:spTree>
    <p:extLst>
      <p:ext uri="{BB962C8B-B14F-4D97-AF65-F5344CB8AC3E}">
        <p14:creationId xmlns:p14="http://schemas.microsoft.com/office/powerpoint/2010/main" val="406928713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24930" y="1262103"/>
            <a:ext cx="10865708" cy="1200329"/>
          </a:xfrm>
          <a:prstGeom prst="rect">
            <a:avLst/>
          </a:prstGeom>
        </p:spPr>
        <p:txBody>
          <a:bodyPr wrap="square">
            <a:spAutoFit/>
          </a:bodyPr>
          <a:lstStyle/>
          <a:p>
            <a:pPr>
              <a:lnSpc>
                <a:spcPct val="150000"/>
              </a:lnSpc>
            </a:pPr>
            <a:r>
              <a:rPr lang="en-US" altLang="zh-CN" sz="2400" dirty="0">
                <a:solidFill>
                  <a:srgbClr val="FF2D96"/>
                </a:solidFill>
                <a:latin typeface="+mn-ea"/>
              </a:rPr>
              <a:t>3. </a:t>
            </a:r>
            <a:r>
              <a:rPr lang="zh-CN" altLang="en-US" sz="2400" dirty="0">
                <a:solidFill>
                  <a:srgbClr val="FF2D96"/>
                </a:solidFill>
                <a:latin typeface="+mn-ea"/>
              </a:rPr>
              <a:t>由安全状态向不安全状态的</a:t>
            </a:r>
            <a:r>
              <a:rPr lang="zh-CN" altLang="en-US" sz="2400" dirty="0" smtClean="0">
                <a:solidFill>
                  <a:srgbClr val="FF2D96"/>
                </a:solidFill>
                <a:latin typeface="+mn-ea"/>
              </a:rPr>
              <a:t>转换</a:t>
            </a:r>
            <a:endParaRPr lang="en-US" altLang="zh-CN" sz="2400" dirty="0" smtClean="0">
              <a:solidFill>
                <a:srgbClr val="FF2D96"/>
              </a:solidFill>
              <a:latin typeface="+mn-ea"/>
            </a:endParaRPr>
          </a:p>
          <a:p>
            <a:pPr indent="612000">
              <a:lnSpc>
                <a:spcPct val="150000"/>
              </a:lnSpc>
            </a:pPr>
            <a:r>
              <a:rPr lang="zh-CN" altLang="en-US" sz="2400" dirty="0" smtClean="0">
                <a:solidFill>
                  <a:srgbClr val="FF2D96"/>
                </a:solidFill>
                <a:latin typeface="+mn-ea"/>
              </a:rPr>
              <a:t>如果</a:t>
            </a:r>
            <a:r>
              <a:rPr lang="zh-CN" altLang="en-US" sz="2400" dirty="0">
                <a:solidFill>
                  <a:srgbClr val="FF2D96"/>
                </a:solidFill>
                <a:latin typeface="+mn-ea"/>
              </a:rPr>
              <a:t>不按照安全序列分配资源，则系统可能会由安全状态进入不安全状态。 </a:t>
            </a:r>
          </a:p>
        </p:txBody>
      </p:sp>
    </p:spTree>
    <p:extLst>
      <p:ext uri="{BB962C8B-B14F-4D97-AF65-F5344CB8AC3E}">
        <p14:creationId xmlns:p14="http://schemas.microsoft.com/office/powerpoint/2010/main" val="416120512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矩形 1"/>
              <p:cNvSpPr/>
              <p:nvPr/>
            </p:nvSpPr>
            <p:spPr>
              <a:xfrm>
                <a:off x="879127" y="929502"/>
                <a:ext cx="10612658" cy="5191293"/>
              </a:xfrm>
              <a:prstGeom prst="rect">
                <a:avLst/>
              </a:prstGeom>
            </p:spPr>
            <p:txBody>
              <a:bodyPr wrap="square">
                <a:spAutoFit/>
              </a:bodyPr>
              <a:lstStyle/>
              <a:p>
                <a:pPr>
                  <a:lnSpc>
                    <a:spcPct val="150000"/>
                  </a:lnSpc>
                </a:pPr>
                <a:r>
                  <a:rPr lang="zh-CN" altLang="en-US" sz="2400" dirty="0" smtClean="0">
                    <a:solidFill>
                      <a:srgbClr val="EE0077"/>
                    </a:solidFill>
                    <a:latin typeface="+mn-ea"/>
                  </a:rPr>
                  <a:t>资源分配图算法</a:t>
                </a:r>
                <a:endParaRPr lang="en-US" altLang="zh-CN" sz="2400" dirty="0" smtClean="0">
                  <a:solidFill>
                    <a:srgbClr val="EE0077"/>
                  </a:solidFill>
                  <a:latin typeface="+mn-ea"/>
                </a:endParaRPr>
              </a:p>
              <a:p>
                <a:pPr>
                  <a:lnSpc>
                    <a:spcPct val="150000"/>
                  </a:lnSpc>
                </a:pPr>
                <a:r>
                  <a:rPr lang="zh-CN" altLang="en-US" sz="2400" dirty="0">
                    <a:solidFill>
                      <a:schemeClr val="accent2"/>
                    </a:solidFill>
                    <a:latin typeface="+mn-ea"/>
                  </a:rPr>
                  <a:t>资源类  </a:t>
                </a:r>
                <a:endParaRPr lang="en-US" altLang="zh-CN" sz="2400" dirty="0" smtClean="0">
                  <a:solidFill>
                    <a:schemeClr val="accent2"/>
                  </a:solidFill>
                  <a:latin typeface="+mn-ea"/>
                </a:endParaRPr>
              </a:p>
              <a:p>
                <a:pPr indent="612000">
                  <a:lnSpc>
                    <a:spcPct val="150000"/>
                  </a:lnSpc>
                </a:pPr>
                <a:r>
                  <a:rPr lang="zh-CN" altLang="en-US" sz="2400" dirty="0" smtClean="0">
                    <a:solidFill>
                      <a:srgbClr val="EE0077"/>
                    </a:solidFill>
                    <a:latin typeface="+mn-ea"/>
                  </a:rPr>
                  <a:t>单体</a:t>
                </a:r>
                <a:r>
                  <a:rPr lang="zh-CN" altLang="en-US" sz="2400" dirty="0">
                    <a:solidFill>
                      <a:srgbClr val="EE0077"/>
                    </a:solidFill>
                    <a:latin typeface="+mn-ea"/>
                  </a:rPr>
                  <a:t>资源</a:t>
                </a:r>
                <a:r>
                  <a:rPr lang="zh-CN" altLang="en-US" sz="2400" dirty="0" smtClean="0">
                    <a:solidFill>
                      <a:srgbClr val="EE0077"/>
                    </a:solidFill>
                    <a:latin typeface="+mn-ea"/>
                  </a:rPr>
                  <a:t>类：如果系统中的某类资源只有一个单位（</a:t>
                </a:r>
                <a:r>
                  <a:rPr lang="en-US" altLang="zh-CN" sz="2400" dirty="0" smtClean="0">
                    <a:solidFill>
                      <a:srgbClr val="EE0077"/>
                    </a:solidFill>
                    <a:latin typeface="+mn-ea"/>
                  </a:rPr>
                  <a:t>1</a:t>
                </a:r>
                <a:r>
                  <a:rPr lang="zh-CN" altLang="en-US" sz="2400" dirty="0" smtClean="0">
                    <a:solidFill>
                      <a:srgbClr val="EE0077"/>
                    </a:solidFill>
                    <a:latin typeface="+mn-ea"/>
                  </a:rPr>
                  <a:t>台打印机），那么就叫做单体资源类。   </a:t>
                </a:r>
                <a:endParaRPr lang="en-US" altLang="zh-CN" sz="2400" dirty="0" smtClean="0">
                  <a:solidFill>
                    <a:srgbClr val="EE0077"/>
                  </a:solidFill>
                  <a:latin typeface="+mn-ea"/>
                </a:endParaRPr>
              </a:p>
              <a:p>
                <a:pPr indent="612000">
                  <a:lnSpc>
                    <a:spcPct val="150000"/>
                  </a:lnSpc>
                </a:pPr>
                <a:r>
                  <a:rPr lang="zh-CN" altLang="en-US" sz="2400" dirty="0" smtClean="0">
                    <a:solidFill>
                      <a:srgbClr val="EE0077"/>
                    </a:solidFill>
                    <a:latin typeface="+mn-ea"/>
                  </a:rPr>
                  <a:t>多</a:t>
                </a:r>
                <a:r>
                  <a:rPr lang="zh-CN" altLang="en-US" sz="2400" dirty="0">
                    <a:solidFill>
                      <a:srgbClr val="EE0077"/>
                    </a:solidFill>
                    <a:latin typeface="+mn-ea"/>
                  </a:rPr>
                  <a:t>体资源</a:t>
                </a:r>
                <a:r>
                  <a:rPr lang="zh-CN" altLang="en-US" sz="2400" dirty="0" smtClean="0">
                    <a:solidFill>
                      <a:srgbClr val="EE0077"/>
                    </a:solidFill>
                    <a:latin typeface="+mn-ea"/>
                  </a:rPr>
                  <a:t>类：如果系统中的某类资源有多个单位（</a:t>
                </a:r>
                <a:r>
                  <a:rPr lang="en-US" altLang="zh-CN" sz="2400" dirty="0" smtClean="0">
                    <a:solidFill>
                      <a:srgbClr val="EE0077"/>
                    </a:solidFill>
                    <a:latin typeface="+mn-ea"/>
                  </a:rPr>
                  <a:t>10</a:t>
                </a:r>
                <a:r>
                  <a:rPr lang="zh-CN" altLang="en-US" sz="2400" dirty="0" smtClean="0">
                    <a:solidFill>
                      <a:srgbClr val="EE0077"/>
                    </a:solidFill>
                    <a:latin typeface="+mn-ea"/>
                  </a:rPr>
                  <a:t>台磁带机），称为多体资源类。</a:t>
                </a:r>
                <a:endParaRPr lang="zh-CN" altLang="en-US" sz="2400" dirty="0">
                  <a:solidFill>
                    <a:srgbClr val="EE0077"/>
                  </a:solidFill>
                  <a:latin typeface="+mn-ea"/>
                </a:endParaRPr>
              </a:p>
              <a:p>
                <a:pPr>
                  <a:lnSpc>
                    <a:spcPct val="150000"/>
                  </a:lnSpc>
                </a:pPr>
                <a:r>
                  <a:rPr lang="zh-CN" altLang="en-US" sz="2400" dirty="0">
                    <a:solidFill>
                      <a:srgbClr val="EE0077"/>
                    </a:solidFill>
                    <a:latin typeface="+mn-ea"/>
                  </a:rPr>
                  <a:t>单体资源类的资源分配图  </a:t>
                </a:r>
              </a:p>
              <a:p>
                <a:pPr indent="612000">
                  <a:lnSpc>
                    <a:spcPct val="150000"/>
                  </a:lnSpc>
                  <a:buFont typeface="Wingdings" panose="05000000000000000000" pitchFamily="2" charset="2"/>
                  <a:buNone/>
                </a:pPr>
                <a:r>
                  <a:rPr lang="zh-CN" altLang="en-US" sz="2400" dirty="0" smtClean="0">
                    <a:solidFill>
                      <a:srgbClr val="EE0077"/>
                    </a:solidFill>
                    <a:latin typeface="+mn-ea"/>
                  </a:rPr>
                  <a:t>除</a:t>
                </a:r>
                <a:r>
                  <a:rPr lang="zh-CN" altLang="en-US" sz="2400" dirty="0">
                    <a:solidFill>
                      <a:srgbClr val="EE0077"/>
                    </a:solidFill>
                    <a:latin typeface="+mn-ea"/>
                  </a:rPr>
                  <a:t>申请边和赋给边之外，还要有一种称为“要求边”的新边。要求</a:t>
                </a:r>
                <a:r>
                  <a:rPr lang="zh-CN" altLang="en-US" sz="2400" dirty="0" smtClean="0">
                    <a:solidFill>
                      <a:srgbClr val="EE0077"/>
                    </a:solidFill>
                    <a:latin typeface="+mn-ea"/>
                  </a:rPr>
                  <a:t>边</a:t>
                </a:r>
                <a14:m>
                  <m:oMath xmlns:m="http://schemas.openxmlformats.org/officeDocument/2006/math">
                    <m:sSub>
                      <m:sSubPr>
                        <m:ctrlPr>
                          <a:rPr lang="en-US" altLang="zh-CN" sz="2400" i="1">
                            <a:solidFill>
                              <a:srgbClr val="EE0077"/>
                            </a:solidFill>
                            <a:latin typeface="Cambria Math" panose="02040503050406030204" pitchFamily="18" charset="0"/>
                          </a:rPr>
                        </m:ctrlPr>
                      </m:sSubPr>
                      <m:e>
                        <m:r>
                          <a:rPr lang="en-US" altLang="zh-CN" sz="2400" i="1">
                            <a:solidFill>
                              <a:srgbClr val="EE0077"/>
                            </a:solidFill>
                            <a:latin typeface="Cambria Math" panose="02040503050406030204" pitchFamily="18" charset="0"/>
                          </a:rPr>
                          <m:t>𝑝</m:t>
                        </m:r>
                      </m:e>
                      <m:sub>
                        <m:r>
                          <a:rPr lang="en-US" altLang="zh-CN" sz="2400" i="1">
                            <a:solidFill>
                              <a:srgbClr val="EE0077"/>
                            </a:solidFill>
                            <a:latin typeface="Cambria Math" panose="02040503050406030204" pitchFamily="18" charset="0"/>
                          </a:rPr>
                          <m:t>𝑖</m:t>
                        </m:r>
                      </m:sub>
                    </m:sSub>
                    <m:r>
                      <a:rPr lang="en-US" altLang="zh-CN" sz="2400" i="1">
                        <a:solidFill>
                          <a:srgbClr val="EE0077"/>
                        </a:solidFill>
                        <a:latin typeface="Cambria Math" panose="02040503050406030204" pitchFamily="18" charset="0"/>
                        <a:ea typeface="Cambria Math" panose="02040503050406030204" pitchFamily="18" charset="0"/>
                      </a:rPr>
                      <m:t>↛</m:t>
                    </m:r>
                    <m:sSub>
                      <m:sSubPr>
                        <m:ctrlPr>
                          <a:rPr lang="en-US" altLang="zh-CN" sz="2400" i="1">
                            <a:solidFill>
                              <a:srgbClr val="EE0077"/>
                            </a:solidFill>
                            <a:latin typeface="Cambria Math" panose="02040503050406030204" pitchFamily="18" charset="0"/>
                          </a:rPr>
                        </m:ctrlPr>
                      </m:sSubPr>
                      <m:e>
                        <m:r>
                          <a:rPr lang="en-US" altLang="zh-CN" sz="2400" i="1">
                            <a:solidFill>
                              <a:srgbClr val="EE0077"/>
                            </a:solidFill>
                            <a:latin typeface="Cambria Math" panose="02040503050406030204" pitchFamily="18" charset="0"/>
                          </a:rPr>
                          <m:t>𝑟</m:t>
                        </m:r>
                      </m:e>
                      <m:sub>
                        <m:r>
                          <a:rPr lang="en-US" altLang="zh-CN" sz="2400" i="1">
                            <a:solidFill>
                              <a:srgbClr val="EE0077"/>
                            </a:solidFill>
                            <a:latin typeface="Cambria Math" panose="02040503050406030204" pitchFamily="18" charset="0"/>
                          </a:rPr>
                          <m:t>𝑗</m:t>
                        </m:r>
                      </m:sub>
                    </m:sSub>
                  </m:oMath>
                </a14:m>
                <a:r>
                  <a:rPr lang="zh-CN" altLang="en-US" sz="2400" dirty="0" smtClean="0">
                    <a:solidFill>
                      <a:srgbClr val="EE0077"/>
                    </a:solidFill>
                    <a:latin typeface="+mn-ea"/>
                  </a:rPr>
                  <a:t>表示进程</a:t>
                </a:r>
                <a14:m>
                  <m:oMath xmlns:m="http://schemas.openxmlformats.org/officeDocument/2006/math">
                    <m:sSub>
                      <m:sSubPr>
                        <m:ctrlPr>
                          <a:rPr lang="en-US" altLang="zh-CN" sz="2400" i="1" smtClean="0">
                            <a:solidFill>
                              <a:srgbClr val="EE0077"/>
                            </a:solidFill>
                            <a:latin typeface="Cambria Math" panose="02040503050406030204" pitchFamily="18" charset="0"/>
                          </a:rPr>
                        </m:ctrlPr>
                      </m:sSubPr>
                      <m:e>
                        <m:r>
                          <a:rPr lang="en-US" altLang="zh-CN" sz="2400" b="0" i="1" smtClean="0">
                            <a:solidFill>
                              <a:srgbClr val="EE0077"/>
                            </a:solidFill>
                            <a:latin typeface="Cambria Math" panose="02040503050406030204" pitchFamily="18" charset="0"/>
                          </a:rPr>
                          <m:t>𝑝</m:t>
                        </m:r>
                      </m:e>
                      <m:sub>
                        <m:r>
                          <a:rPr lang="en-US" altLang="zh-CN" sz="2400" b="0" i="1" smtClean="0">
                            <a:solidFill>
                              <a:srgbClr val="EE0077"/>
                            </a:solidFill>
                            <a:latin typeface="Cambria Math" panose="02040503050406030204" pitchFamily="18" charset="0"/>
                          </a:rPr>
                          <m:t>𝑖</m:t>
                        </m:r>
                      </m:sub>
                    </m:sSub>
                  </m:oMath>
                </a14:m>
                <a:r>
                  <a:rPr lang="zh-CN" altLang="en-US" sz="2400" dirty="0" smtClean="0">
                    <a:solidFill>
                      <a:schemeClr val="accent2"/>
                    </a:solidFill>
                    <a:latin typeface="+mn-ea"/>
                  </a:rPr>
                  <a:t>能够</a:t>
                </a:r>
                <a:r>
                  <a:rPr lang="zh-CN" altLang="en-US" sz="2400" dirty="0">
                    <a:solidFill>
                      <a:schemeClr val="accent2"/>
                    </a:solidFill>
                    <a:latin typeface="+mn-ea"/>
                  </a:rPr>
                  <a:t>申请</a:t>
                </a:r>
                <a:r>
                  <a:rPr lang="zh-CN" altLang="en-US" sz="2400" dirty="0" smtClean="0">
                    <a:solidFill>
                      <a:srgbClr val="EE0077"/>
                    </a:solidFill>
                    <a:latin typeface="+mn-ea"/>
                  </a:rPr>
                  <a:t>资源</a:t>
                </a:r>
                <a14:m>
                  <m:oMath xmlns:m="http://schemas.openxmlformats.org/officeDocument/2006/math">
                    <m:sSub>
                      <m:sSubPr>
                        <m:ctrlPr>
                          <a:rPr lang="en-US" altLang="zh-CN" sz="2400" i="1" smtClean="0">
                            <a:solidFill>
                              <a:srgbClr val="EE0077"/>
                            </a:solidFill>
                            <a:latin typeface="Cambria Math" panose="02040503050406030204" pitchFamily="18" charset="0"/>
                          </a:rPr>
                        </m:ctrlPr>
                      </m:sSubPr>
                      <m:e>
                        <m:r>
                          <a:rPr lang="en-US" altLang="zh-CN" sz="2400" b="0" i="1" smtClean="0">
                            <a:solidFill>
                              <a:srgbClr val="EE0077"/>
                            </a:solidFill>
                            <a:latin typeface="Cambria Math" panose="02040503050406030204" pitchFamily="18" charset="0"/>
                          </a:rPr>
                          <m:t>𝑟</m:t>
                        </m:r>
                      </m:e>
                      <m:sub>
                        <m:r>
                          <a:rPr lang="en-US" altLang="zh-CN" sz="2400" b="0" i="1" smtClean="0">
                            <a:solidFill>
                              <a:srgbClr val="EE0077"/>
                            </a:solidFill>
                            <a:latin typeface="Cambria Math" panose="02040503050406030204" pitchFamily="18" charset="0"/>
                          </a:rPr>
                          <m:t>𝑗</m:t>
                        </m:r>
                      </m:sub>
                    </m:sSub>
                  </m:oMath>
                </a14:m>
                <a:r>
                  <a:rPr lang="zh-CN" altLang="en-US" sz="2400" dirty="0" smtClean="0">
                    <a:solidFill>
                      <a:srgbClr val="EE0077"/>
                    </a:solidFill>
                    <a:latin typeface="+mn-ea"/>
                  </a:rPr>
                  <a:t>，</a:t>
                </a:r>
                <a:r>
                  <a:rPr lang="zh-CN" altLang="en-US" sz="2400" dirty="0">
                    <a:solidFill>
                      <a:srgbClr val="EE0077"/>
                    </a:solidFill>
                    <a:latin typeface="+mn-ea"/>
                  </a:rPr>
                  <a:t>有时用虚线表示</a:t>
                </a:r>
                <a:r>
                  <a:rPr lang="zh-CN" altLang="en-US" sz="2400" dirty="0" smtClean="0">
                    <a:solidFill>
                      <a:srgbClr val="EE0077"/>
                    </a:solidFill>
                    <a:latin typeface="+mn-ea"/>
                  </a:rPr>
                  <a:t>。</a:t>
                </a:r>
                <a:endParaRPr lang="zh-CN" altLang="en-US" sz="2400" dirty="0">
                  <a:solidFill>
                    <a:srgbClr val="EE0077"/>
                  </a:solidFill>
                  <a:latin typeface="+mn-ea"/>
                </a:endParaRPr>
              </a:p>
            </p:txBody>
          </p:sp>
        </mc:Choice>
        <mc:Fallback xmlns="">
          <p:sp>
            <p:nvSpPr>
              <p:cNvPr id="2" name="矩形 1"/>
              <p:cNvSpPr>
                <a:spLocks noRot="1" noChangeAspect="1" noMove="1" noResize="1" noEditPoints="1" noAdjustHandles="1" noChangeArrowheads="1" noChangeShapeType="1" noTextEdit="1"/>
              </p:cNvSpPr>
              <p:nvPr/>
            </p:nvSpPr>
            <p:spPr>
              <a:xfrm>
                <a:off x="879127" y="929502"/>
                <a:ext cx="10612658" cy="5191293"/>
              </a:xfrm>
              <a:prstGeom prst="rect">
                <a:avLst/>
              </a:prstGeom>
              <a:blipFill rotWithShape="0">
                <a:blip r:embed="rId2"/>
                <a:stretch>
                  <a:fillRect l="-862" r="-74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22770760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7" descr="3a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13338" y="2182442"/>
            <a:ext cx="2665412" cy="2017712"/>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8" descr="3a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30149" y="2182442"/>
            <a:ext cx="2663825" cy="1871663"/>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9"/>
          <p:cNvSpPr>
            <a:spLocks noChangeArrowheads="1"/>
          </p:cNvSpPr>
          <p:nvPr/>
        </p:nvSpPr>
        <p:spPr bwMode="auto">
          <a:xfrm>
            <a:off x="2013338" y="4237507"/>
            <a:ext cx="233910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dirty="0">
                <a:solidFill>
                  <a:srgbClr val="EE0077"/>
                </a:solidFill>
                <a:latin typeface="+mn-ea"/>
              </a:rPr>
              <a:t>资源分配图示例</a:t>
            </a:r>
          </a:p>
        </p:txBody>
      </p:sp>
      <p:sp>
        <p:nvSpPr>
          <p:cNvPr id="5" name="Rectangle 10"/>
          <p:cNvSpPr>
            <a:spLocks noChangeArrowheads="1"/>
          </p:cNvSpPr>
          <p:nvPr/>
        </p:nvSpPr>
        <p:spPr bwMode="auto">
          <a:xfrm>
            <a:off x="6546335" y="4245745"/>
            <a:ext cx="418576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dirty="0">
                <a:solidFill>
                  <a:srgbClr val="EE0077"/>
                </a:solidFill>
                <a:effectLst>
                  <a:outerShdw blurRad="38100" dist="38100" dir="2700000" algn="tl">
                    <a:srgbClr val="C0C0C0"/>
                  </a:outerShdw>
                </a:effectLst>
                <a:latin typeface="+mn-ea"/>
              </a:rPr>
              <a:t>处于不安全状态的资源分配图</a:t>
            </a:r>
          </a:p>
        </p:txBody>
      </p:sp>
    </p:spTree>
    <p:extLst>
      <p:ext uri="{BB962C8B-B14F-4D97-AF65-F5344CB8AC3E}">
        <p14:creationId xmlns:p14="http://schemas.microsoft.com/office/powerpoint/2010/main" val="245466717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98291" y="1194020"/>
            <a:ext cx="10427590" cy="3416320"/>
          </a:xfrm>
          <a:prstGeom prst="rect">
            <a:avLst/>
          </a:prstGeom>
        </p:spPr>
        <p:txBody>
          <a:bodyPr wrap="square">
            <a:spAutoFit/>
          </a:bodyPr>
          <a:lstStyle/>
          <a:p>
            <a:pPr>
              <a:lnSpc>
                <a:spcPct val="150000"/>
              </a:lnSpc>
            </a:pPr>
            <a:r>
              <a:rPr lang="en-US" altLang="zh-CN" sz="2400" dirty="0" smtClean="0">
                <a:solidFill>
                  <a:srgbClr val="8837FF"/>
                </a:solidFill>
                <a:latin typeface="+mn-ea"/>
              </a:rPr>
              <a:t>10</a:t>
            </a:r>
            <a:r>
              <a:rPr lang="zh-CN" altLang="en-US" sz="2400" dirty="0" smtClean="0">
                <a:solidFill>
                  <a:srgbClr val="8837FF"/>
                </a:solidFill>
                <a:latin typeface="+mn-ea"/>
              </a:rPr>
              <a:t>、银行家算法</a:t>
            </a:r>
            <a:endParaRPr lang="en-US" altLang="zh-CN" sz="2400" dirty="0" smtClean="0">
              <a:solidFill>
                <a:srgbClr val="8837FF"/>
              </a:solidFill>
              <a:latin typeface="+mn-ea"/>
            </a:endParaRPr>
          </a:p>
          <a:p>
            <a:pPr>
              <a:lnSpc>
                <a:spcPct val="150000"/>
              </a:lnSpc>
            </a:pPr>
            <a:r>
              <a:rPr lang="en-US" altLang="zh-CN" sz="2400" dirty="0">
                <a:solidFill>
                  <a:srgbClr val="8837FF"/>
                </a:solidFill>
                <a:latin typeface="+mn-ea"/>
              </a:rPr>
              <a:t>“</a:t>
            </a:r>
            <a:r>
              <a:rPr lang="zh-CN" altLang="en-US" sz="2400" dirty="0">
                <a:solidFill>
                  <a:srgbClr val="8837FF"/>
                </a:solidFill>
                <a:latin typeface="+mn-ea"/>
              </a:rPr>
              <a:t>银行家算法”（</a:t>
            </a:r>
            <a:r>
              <a:rPr lang="en-US" altLang="zh-CN" sz="2400" dirty="0">
                <a:solidFill>
                  <a:srgbClr val="8837FF"/>
                </a:solidFill>
                <a:latin typeface="+mn-ea"/>
              </a:rPr>
              <a:t>Banker’s Algorithm</a:t>
            </a:r>
            <a:r>
              <a:rPr lang="zh-CN" altLang="en-US" sz="2400" dirty="0">
                <a:solidFill>
                  <a:srgbClr val="8837FF"/>
                </a:solidFill>
                <a:latin typeface="+mn-ea"/>
              </a:rPr>
              <a:t>）</a:t>
            </a:r>
            <a:r>
              <a:rPr lang="en-US" altLang="zh-CN" sz="2400" dirty="0">
                <a:solidFill>
                  <a:srgbClr val="8837FF"/>
                </a:solidFill>
                <a:latin typeface="+mn-ea"/>
              </a:rPr>
              <a:t>——</a:t>
            </a:r>
            <a:r>
              <a:rPr lang="zh-CN" altLang="en-US" sz="2400" dirty="0">
                <a:solidFill>
                  <a:srgbClr val="8837FF"/>
                </a:solidFill>
                <a:latin typeface="+mn-ea"/>
              </a:rPr>
              <a:t>针对多体资源</a:t>
            </a:r>
            <a:r>
              <a:rPr lang="zh-CN" altLang="en-US" sz="2400" dirty="0" smtClean="0">
                <a:solidFill>
                  <a:srgbClr val="8837FF"/>
                </a:solidFill>
                <a:latin typeface="+mn-ea"/>
              </a:rPr>
              <a:t>类。 </a:t>
            </a:r>
            <a:endParaRPr lang="zh-CN" altLang="en-US" sz="2400" dirty="0">
              <a:solidFill>
                <a:srgbClr val="8837FF"/>
              </a:solidFill>
              <a:latin typeface="+mn-ea"/>
            </a:endParaRPr>
          </a:p>
          <a:p>
            <a:pPr>
              <a:lnSpc>
                <a:spcPct val="150000"/>
              </a:lnSpc>
            </a:pPr>
            <a:r>
              <a:rPr lang="zh-CN" altLang="en-US" sz="2400" dirty="0">
                <a:solidFill>
                  <a:srgbClr val="8837FF"/>
                </a:solidFill>
                <a:latin typeface="+mn-ea"/>
              </a:rPr>
              <a:t>设计思想：</a:t>
            </a:r>
          </a:p>
          <a:p>
            <a:pPr indent="612000">
              <a:lnSpc>
                <a:spcPct val="150000"/>
              </a:lnSpc>
              <a:buFont typeface="Wingdings" panose="05000000000000000000" pitchFamily="2" charset="2"/>
              <a:buNone/>
            </a:pPr>
            <a:r>
              <a:rPr lang="zh-CN" altLang="en-US" sz="2400" dirty="0" smtClean="0">
                <a:solidFill>
                  <a:srgbClr val="8837FF"/>
                </a:solidFill>
                <a:latin typeface="+mn-ea"/>
              </a:rPr>
              <a:t>当</a:t>
            </a:r>
            <a:r>
              <a:rPr lang="zh-CN" altLang="en-US" sz="2400" dirty="0">
                <a:solidFill>
                  <a:srgbClr val="8837FF"/>
                </a:solidFill>
                <a:latin typeface="+mn-ea"/>
              </a:rPr>
              <a:t>用户申请一组资源时，系统必须做出判断：如果把这些资源分出去，系统是否还处于安全状态。若是，就可以分出这些资源；否则，该申请暂不予满足</a:t>
            </a:r>
            <a:r>
              <a:rPr lang="zh-CN" altLang="en-US" sz="2400" dirty="0" smtClean="0">
                <a:solidFill>
                  <a:srgbClr val="8837FF"/>
                </a:solidFill>
                <a:latin typeface="+mn-ea"/>
              </a:rPr>
              <a:t>。</a:t>
            </a:r>
            <a:endParaRPr lang="zh-CN" altLang="en-US" sz="2400" dirty="0">
              <a:solidFill>
                <a:srgbClr val="8837FF"/>
              </a:solidFill>
              <a:latin typeface="+mn-ea"/>
            </a:endParaRPr>
          </a:p>
        </p:txBody>
      </p:sp>
    </p:spTree>
    <p:extLst>
      <p:ext uri="{BB962C8B-B14F-4D97-AF65-F5344CB8AC3E}">
        <p14:creationId xmlns:p14="http://schemas.microsoft.com/office/powerpoint/2010/main" val="165712189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32022" y="1120027"/>
            <a:ext cx="10626810" cy="3416320"/>
          </a:xfrm>
          <a:prstGeom prst="rect">
            <a:avLst/>
          </a:prstGeom>
        </p:spPr>
        <p:txBody>
          <a:bodyPr wrap="square">
            <a:spAutoFit/>
          </a:bodyPr>
          <a:lstStyle/>
          <a:p>
            <a:pPr>
              <a:lnSpc>
                <a:spcPct val="150000"/>
              </a:lnSpc>
              <a:buFont typeface="Wingdings" panose="05000000000000000000" pitchFamily="2" charset="2"/>
              <a:buNone/>
            </a:pPr>
            <a:r>
              <a:rPr lang="zh-CN" altLang="en-US" sz="2400" dirty="0" smtClean="0">
                <a:solidFill>
                  <a:srgbClr val="8837FF"/>
                </a:solidFill>
                <a:latin typeface="+mn-ea"/>
              </a:rPr>
              <a:t>（</a:t>
            </a:r>
            <a:r>
              <a:rPr lang="en-US" altLang="zh-CN" sz="2400" dirty="0" smtClean="0">
                <a:solidFill>
                  <a:srgbClr val="8837FF"/>
                </a:solidFill>
                <a:latin typeface="+mn-ea"/>
              </a:rPr>
              <a:t>1</a:t>
            </a:r>
            <a:r>
              <a:rPr lang="zh-CN" altLang="en-US" sz="2400" dirty="0" smtClean="0">
                <a:solidFill>
                  <a:srgbClr val="8837FF"/>
                </a:solidFill>
                <a:latin typeface="+mn-ea"/>
              </a:rPr>
              <a:t>）银行家</a:t>
            </a:r>
            <a:r>
              <a:rPr lang="zh-CN" altLang="en-US" sz="2400" dirty="0">
                <a:solidFill>
                  <a:srgbClr val="8837FF"/>
                </a:solidFill>
                <a:latin typeface="+mn-ea"/>
              </a:rPr>
              <a:t>算法数据结构</a:t>
            </a:r>
          </a:p>
          <a:p>
            <a:pPr>
              <a:lnSpc>
                <a:spcPct val="150000"/>
              </a:lnSpc>
              <a:buFont typeface="Wingdings" panose="05000000000000000000" pitchFamily="2" charset="2"/>
              <a:buNone/>
            </a:pPr>
            <a:r>
              <a:rPr lang="zh-CN" altLang="en-US" sz="2400" dirty="0">
                <a:solidFill>
                  <a:srgbClr val="8837FF"/>
                </a:solidFill>
                <a:latin typeface="+mn-ea"/>
              </a:rPr>
              <a:t>令</a:t>
            </a:r>
            <a:r>
              <a:rPr lang="en-US" altLang="zh-CN" sz="2400" dirty="0">
                <a:solidFill>
                  <a:srgbClr val="8837FF"/>
                </a:solidFill>
                <a:latin typeface="+mn-ea"/>
              </a:rPr>
              <a:t>n</a:t>
            </a:r>
            <a:r>
              <a:rPr lang="zh-CN" altLang="en-US" sz="2400" dirty="0">
                <a:solidFill>
                  <a:srgbClr val="8837FF"/>
                </a:solidFill>
                <a:latin typeface="+mn-ea"/>
              </a:rPr>
              <a:t>表示系统中进程的数目，</a:t>
            </a:r>
            <a:r>
              <a:rPr lang="en-US" altLang="zh-CN" sz="2400" dirty="0">
                <a:solidFill>
                  <a:srgbClr val="8837FF"/>
                </a:solidFill>
                <a:latin typeface="+mn-ea"/>
              </a:rPr>
              <a:t>m</a:t>
            </a:r>
            <a:r>
              <a:rPr lang="zh-CN" altLang="en-US" sz="2400" dirty="0">
                <a:solidFill>
                  <a:srgbClr val="8837FF"/>
                </a:solidFill>
                <a:latin typeface="+mn-ea"/>
              </a:rPr>
              <a:t>表示资源分类数。</a:t>
            </a:r>
          </a:p>
          <a:p>
            <a:pPr>
              <a:lnSpc>
                <a:spcPct val="150000"/>
              </a:lnSpc>
              <a:buFont typeface="Wingdings" panose="05000000000000000000" pitchFamily="2" charset="2"/>
              <a:buNone/>
            </a:pPr>
            <a:r>
              <a:rPr lang="zh-CN" altLang="en-US" sz="2400" dirty="0">
                <a:solidFill>
                  <a:srgbClr val="8837FF"/>
                </a:solidFill>
                <a:latin typeface="+mn-ea"/>
              </a:rPr>
              <a:t>① </a:t>
            </a:r>
            <a:r>
              <a:rPr lang="en-US" altLang="zh-CN" sz="2400" dirty="0">
                <a:solidFill>
                  <a:srgbClr val="8837FF"/>
                </a:solidFill>
                <a:latin typeface="+mn-ea"/>
              </a:rPr>
              <a:t>Available</a:t>
            </a:r>
            <a:r>
              <a:rPr lang="zh-CN" altLang="en-US" sz="2400" dirty="0">
                <a:solidFill>
                  <a:srgbClr val="8837FF"/>
                </a:solidFill>
                <a:latin typeface="+mn-ea"/>
              </a:rPr>
              <a:t>是一个长度为</a:t>
            </a:r>
            <a:r>
              <a:rPr lang="en-US" altLang="zh-CN" sz="2400" dirty="0">
                <a:solidFill>
                  <a:srgbClr val="8837FF"/>
                </a:solidFill>
                <a:latin typeface="+mn-ea"/>
              </a:rPr>
              <a:t>m</a:t>
            </a:r>
            <a:r>
              <a:rPr lang="zh-CN" altLang="en-US" sz="2400" dirty="0">
                <a:solidFill>
                  <a:srgbClr val="8837FF"/>
                </a:solidFill>
                <a:latin typeface="+mn-ea"/>
              </a:rPr>
              <a:t>的向量，它表示每类资源可用的数量。</a:t>
            </a:r>
            <a:r>
              <a:rPr lang="en-US" altLang="zh-CN" sz="2400" dirty="0">
                <a:solidFill>
                  <a:srgbClr val="8837FF"/>
                </a:solidFill>
                <a:latin typeface="+mn-ea"/>
              </a:rPr>
              <a:t>Available[ j]=k</a:t>
            </a:r>
            <a:r>
              <a:rPr lang="zh-CN" altLang="en-US" sz="2400" dirty="0">
                <a:solidFill>
                  <a:srgbClr val="8837FF"/>
                </a:solidFill>
                <a:latin typeface="+mn-ea"/>
              </a:rPr>
              <a:t>，表示</a:t>
            </a:r>
            <a:r>
              <a:rPr lang="en-US" altLang="zh-CN" sz="2400" dirty="0" err="1">
                <a:solidFill>
                  <a:srgbClr val="8837FF"/>
                </a:solidFill>
                <a:latin typeface="+mn-ea"/>
              </a:rPr>
              <a:t>r</a:t>
            </a:r>
            <a:r>
              <a:rPr lang="en-US" altLang="zh-CN" sz="2400" baseline="-25000" dirty="0" err="1">
                <a:solidFill>
                  <a:srgbClr val="8837FF"/>
                </a:solidFill>
                <a:latin typeface="+mn-ea"/>
              </a:rPr>
              <a:t>j</a:t>
            </a:r>
            <a:r>
              <a:rPr lang="zh-CN" altLang="en-US" sz="2400" dirty="0">
                <a:solidFill>
                  <a:srgbClr val="8837FF"/>
                </a:solidFill>
                <a:latin typeface="+mn-ea"/>
              </a:rPr>
              <a:t>类资源可用的数量是</a:t>
            </a:r>
            <a:r>
              <a:rPr lang="en-US" altLang="zh-CN" sz="2400" dirty="0">
                <a:solidFill>
                  <a:srgbClr val="8837FF"/>
                </a:solidFill>
                <a:latin typeface="+mn-ea"/>
              </a:rPr>
              <a:t>k</a:t>
            </a:r>
            <a:r>
              <a:rPr lang="zh-CN" altLang="en-US" sz="2400" dirty="0">
                <a:solidFill>
                  <a:srgbClr val="8837FF"/>
                </a:solidFill>
                <a:latin typeface="+mn-ea"/>
              </a:rPr>
              <a:t>。</a:t>
            </a:r>
          </a:p>
          <a:p>
            <a:pPr>
              <a:lnSpc>
                <a:spcPct val="150000"/>
              </a:lnSpc>
              <a:buFont typeface="Wingdings" panose="05000000000000000000" pitchFamily="2" charset="2"/>
              <a:buNone/>
            </a:pPr>
            <a:r>
              <a:rPr lang="zh-CN" altLang="en-US" sz="2400" dirty="0">
                <a:solidFill>
                  <a:srgbClr val="8837FF"/>
                </a:solidFill>
                <a:latin typeface="+mn-ea"/>
              </a:rPr>
              <a:t>② </a:t>
            </a:r>
            <a:r>
              <a:rPr lang="en-US" altLang="zh-CN" sz="2400" dirty="0">
                <a:solidFill>
                  <a:srgbClr val="8837FF"/>
                </a:solidFill>
                <a:latin typeface="+mn-ea"/>
              </a:rPr>
              <a:t>Max</a:t>
            </a:r>
            <a:r>
              <a:rPr lang="zh-CN" altLang="en-US" sz="2400" dirty="0">
                <a:solidFill>
                  <a:srgbClr val="8837FF"/>
                </a:solidFill>
                <a:latin typeface="+mn-ea"/>
              </a:rPr>
              <a:t>是一个</a:t>
            </a:r>
            <a:r>
              <a:rPr lang="en-US" altLang="zh-CN" sz="2400" dirty="0" err="1">
                <a:solidFill>
                  <a:srgbClr val="8837FF"/>
                </a:solidFill>
                <a:latin typeface="+mn-ea"/>
              </a:rPr>
              <a:t>n×m</a:t>
            </a:r>
            <a:r>
              <a:rPr lang="zh-CN" altLang="en-US" sz="2400" dirty="0">
                <a:solidFill>
                  <a:srgbClr val="8837FF"/>
                </a:solidFill>
                <a:latin typeface="+mn-ea"/>
              </a:rPr>
              <a:t>矩阵，它表示每个进程对资源的最大需求。</a:t>
            </a:r>
            <a:r>
              <a:rPr lang="en-US" altLang="zh-CN" sz="2400" dirty="0">
                <a:solidFill>
                  <a:srgbClr val="8837FF"/>
                </a:solidFill>
                <a:latin typeface="+mn-ea"/>
              </a:rPr>
              <a:t>Max[</a:t>
            </a:r>
            <a:r>
              <a:rPr lang="en-US" altLang="zh-CN" sz="2400" dirty="0" err="1">
                <a:solidFill>
                  <a:srgbClr val="8837FF"/>
                </a:solidFill>
                <a:latin typeface="+mn-ea"/>
              </a:rPr>
              <a:t>i</a:t>
            </a:r>
            <a:r>
              <a:rPr lang="en-US" altLang="zh-CN" sz="2400" dirty="0">
                <a:solidFill>
                  <a:srgbClr val="8837FF"/>
                </a:solidFill>
                <a:latin typeface="+mn-ea"/>
              </a:rPr>
              <a:t>, j]=k</a:t>
            </a:r>
            <a:r>
              <a:rPr lang="zh-CN" altLang="en-US" sz="2400" dirty="0">
                <a:solidFill>
                  <a:srgbClr val="8837FF"/>
                </a:solidFill>
                <a:latin typeface="+mn-ea"/>
              </a:rPr>
              <a:t>，表示进程</a:t>
            </a:r>
            <a:r>
              <a:rPr lang="en-US" altLang="zh-CN" sz="2400" dirty="0">
                <a:solidFill>
                  <a:srgbClr val="8837FF"/>
                </a:solidFill>
                <a:latin typeface="+mn-ea"/>
              </a:rPr>
              <a:t>p</a:t>
            </a:r>
            <a:r>
              <a:rPr lang="en-US" altLang="zh-CN" sz="2400" baseline="-25000" dirty="0">
                <a:solidFill>
                  <a:srgbClr val="8837FF"/>
                </a:solidFill>
                <a:latin typeface="+mn-ea"/>
              </a:rPr>
              <a:t>i</a:t>
            </a:r>
            <a:r>
              <a:rPr lang="zh-CN" altLang="en-US" sz="2400" dirty="0">
                <a:solidFill>
                  <a:srgbClr val="8837FF"/>
                </a:solidFill>
                <a:latin typeface="+mn-ea"/>
              </a:rPr>
              <a:t>至多可申请</a:t>
            </a:r>
            <a:r>
              <a:rPr lang="en-US" altLang="zh-CN" sz="2400" dirty="0">
                <a:solidFill>
                  <a:srgbClr val="8837FF"/>
                </a:solidFill>
                <a:latin typeface="+mn-ea"/>
              </a:rPr>
              <a:t>k</a:t>
            </a:r>
            <a:r>
              <a:rPr lang="zh-CN" altLang="en-US" sz="2400" dirty="0">
                <a:solidFill>
                  <a:srgbClr val="8837FF"/>
                </a:solidFill>
                <a:latin typeface="+mn-ea"/>
              </a:rPr>
              <a:t>个</a:t>
            </a:r>
            <a:r>
              <a:rPr lang="en-US" altLang="zh-CN" sz="2400" dirty="0" err="1">
                <a:solidFill>
                  <a:srgbClr val="8837FF"/>
                </a:solidFill>
                <a:latin typeface="+mn-ea"/>
              </a:rPr>
              <a:t>r</a:t>
            </a:r>
            <a:r>
              <a:rPr lang="en-US" altLang="zh-CN" sz="2400" baseline="-25000" dirty="0" err="1">
                <a:solidFill>
                  <a:srgbClr val="8837FF"/>
                </a:solidFill>
                <a:latin typeface="+mn-ea"/>
              </a:rPr>
              <a:t>j</a:t>
            </a:r>
            <a:r>
              <a:rPr lang="zh-CN" altLang="en-US" sz="2400" dirty="0">
                <a:solidFill>
                  <a:srgbClr val="8837FF"/>
                </a:solidFill>
                <a:latin typeface="+mn-ea"/>
              </a:rPr>
              <a:t>类资源单位</a:t>
            </a:r>
            <a:r>
              <a:rPr lang="zh-CN" altLang="en-US" sz="2400" dirty="0" smtClean="0">
                <a:solidFill>
                  <a:srgbClr val="8837FF"/>
                </a:solidFill>
                <a:latin typeface="+mn-ea"/>
              </a:rPr>
              <a:t>。</a:t>
            </a:r>
            <a:endParaRPr lang="zh-CN" altLang="en-US" sz="2400" dirty="0">
              <a:solidFill>
                <a:srgbClr val="8837FF"/>
              </a:solidFill>
              <a:latin typeface="+mn-ea"/>
            </a:endParaRPr>
          </a:p>
        </p:txBody>
      </p:sp>
    </p:spTree>
    <p:extLst>
      <p:ext uri="{BB962C8B-B14F-4D97-AF65-F5344CB8AC3E}">
        <p14:creationId xmlns:p14="http://schemas.microsoft.com/office/powerpoint/2010/main" val="290061536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32022" y="1325976"/>
            <a:ext cx="10626810" cy="3970318"/>
          </a:xfrm>
          <a:prstGeom prst="rect">
            <a:avLst/>
          </a:prstGeom>
        </p:spPr>
        <p:txBody>
          <a:bodyPr wrap="square">
            <a:spAutoFit/>
          </a:bodyPr>
          <a:lstStyle/>
          <a:p>
            <a:pPr>
              <a:lnSpc>
                <a:spcPct val="150000"/>
              </a:lnSpc>
              <a:buFont typeface="Wingdings" panose="05000000000000000000" pitchFamily="2" charset="2"/>
              <a:buNone/>
            </a:pPr>
            <a:r>
              <a:rPr lang="zh-CN" altLang="en-US" sz="2400" dirty="0" smtClean="0">
                <a:solidFill>
                  <a:srgbClr val="8837FF"/>
                </a:solidFill>
                <a:latin typeface="+mn-ea"/>
              </a:rPr>
              <a:t>③ </a:t>
            </a:r>
            <a:r>
              <a:rPr lang="en-US" altLang="zh-CN" sz="2400" dirty="0">
                <a:solidFill>
                  <a:srgbClr val="8837FF"/>
                </a:solidFill>
                <a:latin typeface="+mn-ea"/>
              </a:rPr>
              <a:t>Allocation</a:t>
            </a:r>
            <a:r>
              <a:rPr lang="zh-CN" altLang="en-US" sz="2400" dirty="0">
                <a:solidFill>
                  <a:srgbClr val="8837FF"/>
                </a:solidFill>
                <a:latin typeface="+mn-ea"/>
              </a:rPr>
              <a:t>是一个</a:t>
            </a:r>
            <a:r>
              <a:rPr lang="en-US" altLang="zh-CN" sz="2400" dirty="0" err="1">
                <a:solidFill>
                  <a:srgbClr val="8837FF"/>
                </a:solidFill>
                <a:latin typeface="+mn-ea"/>
              </a:rPr>
              <a:t>n×m</a:t>
            </a:r>
            <a:r>
              <a:rPr lang="zh-CN" altLang="en-US" sz="2400" dirty="0">
                <a:solidFill>
                  <a:srgbClr val="8837FF"/>
                </a:solidFill>
                <a:latin typeface="+mn-ea"/>
              </a:rPr>
              <a:t>矩阵，它表示当前分给每个进程的资源数目。</a:t>
            </a:r>
            <a:r>
              <a:rPr lang="en-US" altLang="zh-CN" sz="2400" dirty="0">
                <a:solidFill>
                  <a:srgbClr val="8837FF"/>
                </a:solidFill>
                <a:latin typeface="+mn-ea"/>
              </a:rPr>
              <a:t>Allocation [</a:t>
            </a:r>
            <a:r>
              <a:rPr lang="en-US" altLang="zh-CN" sz="2400" dirty="0" err="1">
                <a:solidFill>
                  <a:srgbClr val="8837FF"/>
                </a:solidFill>
                <a:latin typeface="+mn-ea"/>
              </a:rPr>
              <a:t>i</a:t>
            </a:r>
            <a:r>
              <a:rPr lang="en-US" altLang="zh-CN" sz="2400" dirty="0">
                <a:solidFill>
                  <a:srgbClr val="8837FF"/>
                </a:solidFill>
                <a:latin typeface="+mn-ea"/>
              </a:rPr>
              <a:t>, j]=k</a:t>
            </a:r>
            <a:r>
              <a:rPr lang="zh-CN" altLang="en-US" sz="2400" dirty="0">
                <a:solidFill>
                  <a:srgbClr val="8837FF"/>
                </a:solidFill>
                <a:latin typeface="+mn-ea"/>
              </a:rPr>
              <a:t>，表示进程</a:t>
            </a:r>
            <a:r>
              <a:rPr lang="en-US" altLang="zh-CN" sz="2400" dirty="0">
                <a:solidFill>
                  <a:srgbClr val="8837FF"/>
                </a:solidFill>
                <a:latin typeface="+mn-ea"/>
              </a:rPr>
              <a:t>p</a:t>
            </a:r>
            <a:r>
              <a:rPr lang="en-US" altLang="zh-CN" sz="2400" baseline="-25000" dirty="0">
                <a:solidFill>
                  <a:srgbClr val="8837FF"/>
                </a:solidFill>
                <a:latin typeface="+mn-ea"/>
              </a:rPr>
              <a:t>i</a:t>
            </a:r>
            <a:r>
              <a:rPr lang="zh-CN" altLang="en-US" sz="2400" dirty="0">
                <a:solidFill>
                  <a:srgbClr val="8837FF"/>
                </a:solidFill>
                <a:latin typeface="+mn-ea"/>
              </a:rPr>
              <a:t>当前分到</a:t>
            </a:r>
            <a:r>
              <a:rPr lang="en-US" altLang="zh-CN" sz="2400" dirty="0">
                <a:solidFill>
                  <a:srgbClr val="8837FF"/>
                </a:solidFill>
                <a:latin typeface="+mn-ea"/>
              </a:rPr>
              <a:t>k</a:t>
            </a:r>
            <a:r>
              <a:rPr lang="zh-CN" altLang="en-US" sz="2400" dirty="0">
                <a:solidFill>
                  <a:srgbClr val="8837FF"/>
                </a:solidFill>
                <a:latin typeface="+mn-ea"/>
              </a:rPr>
              <a:t>个</a:t>
            </a:r>
            <a:r>
              <a:rPr lang="en-US" altLang="zh-CN" sz="2400" dirty="0" err="1">
                <a:solidFill>
                  <a:srgbClr val="8837FF"/>
                </a:solidFill>
                <a:latin typeface="+mn-ea"/>
              </a:rPr>
              <a:t>r</a:t>
            </a:r>
            <a:r>
              <a:rPr lang="en-US" altLang="zh-CN" sz="2400" baseline="-25000" dirty="0" err="1">
                <a:solidFill>
                  <a:srgbClr val="8837FF"/>
                </a:solidFill>
                <a:latin typeface="+mn-ea"/>
              </a:rPr>
              <a:t>j</a:t>
            </a:r>
            <a:r>
              <a:rPr lang="zh-CN" altLang="en-US" sz="2400" dirty="0">
                <a:solidFill>
                  <a:srgbClr val="8837FF"/>
                </a:solidFill>
                <a:latin typeface="+mn-ea"/>
              </a:rPr>
              <a:t>类资源。</a:t>
            </a:r>
          </a:p>
          <a:p>
            <a:pPr>
              <a:lnSpc>
                <a:spcPct val="150000"/>
              </a:lnSpc>
              <a:buFont typeface="Wingdings" panose="05000000000000000000" pitchFamily="2" charset="2"/>
              <a:buNone/>
            </a:pPr>
            <a:r>
              <a:rPr lang="zh-CN" altLang="en-US" sz="2400" dirty="0">
                <a:solidFill>
                  <a:srgbClr val="8837FF"/>
                </a:solidFill>
                <a:latin typeface="+mn-ea"/>
              </a:rPr>
              <a:t>④ </a:t>
            </a:r>
            <a:r>
              <a:rPr lang="en-US" altLang="zh-CN" sz="2400" dirty="0">
                <a:solidFill>
                  <a:srgbClr val="8837FF"/>
                </a:solidFill>
                <a:latin typeface="+mn-ea"/>
              </a:rPr>
              <a:t>Need</a:t>
            </a:r>
            <a:r>
              <a:rPr lang="zh-CN" altLang="en-US" sz="2400" dirty="0">
                <a:solidFill>
                  <a:srgbClr val="8837FF"/>
                </a:solidFill>
                <a:latin typeface="+mn-ea"/>
              </a:rPr>
              <a:t>是一个</a:t>
            </a:r>
            <a:r>
              <a:rPr lang="en-US" altLang="zh-CN" sz="2400" dirty="0" err="1">
                <a:solidFill>
                  <a:srgbClr val="8837FF"/>
                </a:solidFill>
                <a:latin typeface="+mn-ea"/>
              </a:rPr>
              <a:t>n×m</a:t>
            </a:r>
            <a:r>
              <a:rPr lang="zh-CN" altLang="en-US" sz="2400" dirty="0">
                <a:solidFill>
                  <a:srgbClr val="8837FF"/>
                </a:solidFill>
                <a:latin typeface="+mn-ea"/>
              </a:rPr>
              <a:t>矩阵，它表示每个进程还缺少多少资源。</a:t>
            </a:r>
            <a:r>
              <a:rPr lang="en-US" altLang="zh-CN" sz="2400" dirty="0">
                <a:solidFill>
                  <a:srgbClr val="8837FF"/>
                </a:solidFill>
                <a:latin typeface="+mn-ea"/>
              </a:rPr>
              <a:t>Need [</a:t>
            </a:r>
            <a:r>
              <a:rPr lang="en-US" altLang="zh-CN" sz="2400" dirty="0" err="1">
                <a:solidFill>
                  <a:srgbClr val="8837FF"/>
                </a:solidFill>
                <a:latin typeface="+mn-ea"/>
              </a:rPr>
              <a:t>i</a:t>
            </a:r>
            <a:r>
              <a:rPr lang="en-US" altLang="zh-CN" sz="2400" dirty="0">
                <a:solidFill>
                  <a:srgbClr val="8837FF"/>
                </a:solidFill>
                <a:latin typeface="+mn-ea"/>
              </a:rPr>
              <a:t>, j]=k</a:t>
            </a:r>
            <a:r>
              <a:rPr lang="zh-CN" altLang="en-US" sz="2400" dirty="0">
                <a:solidFill>
                  <a:srgbClr val="8837FF"/>
                </a:solidFill>
                <a:latin typeface="+mn-ea"/>
              </a:rPr>
              <a:t>，表示进程</a:t>
            </a:r>
            <a:r>
              <a:rPr lang="en-US" altLang="zh-CN" sz="2400" dirty="0">
                <a:solidFill>
                  <a:srgbClr val="8837FF"/>
                </a:solidFill>
                <a:latin typeface="+mn-ea"/>
              </a:rPr>
              <a:t>pi</a:t>
            </a:r>
            <a:r>
              <a:rPr lang="zh-CN" altLang="en-US" sz="2400" dirty="0">
                <a:solidFill>
                  <a:srgbClr val="8837FF"/>
                </a:solidFill>
                <a:latin typeface="+mn-ea"/>
              </a:rPr>
              <a:t>尚需</a:t>
            </a:r>
            <a:r>
              <a:rPr lang="en-US" altLang="zh-CN" sz="2400" dirty="0">
                <a:solidFill>
                  <a:srgbClr val="8837FF"/>
                </a:solidFill>
                <a:latin typeface="+mn-ea"/>
              </a:rPr>
              <a:t>k</a:t>
            </a:r>
            <a:r>
              <a:rPr lang="zh-CN" altLang="en-US" sz="2400" dirty="0">
                <a:solidFill>
                  <a:srgbClr val="8837FF"/>
                </a:solidFill>
                <a:latin typeface="+mn-ea"/>
              </a:rPr>
              <a:t>个</a:t>
            </a:r>
            <a:r>
              <a:rPr lang="en-US" altLang="zh-CN" sz="2400" dirty="0" err="1">
                <a:solidFill>
                  <a:srgbClr val="8837FF"/>
                </a:solidFill>
                <a:latin typeface="+mn-ea"/>
              </a:rPr>
              <a:t>r</a:t>
            </a:r>
            <a:r>
              <a:rPr lang="en-US" altLang="zh-CN" sz="2400" baseline="-25000" dirty="0" err="1">
                <a:solidFill>
                  <a:srgbClr val="8837FF"/>
                </a:solidFill>
                <a:latin typeface="+mn-ea"/>
              </a:rPr>
              <a:t>j</a:t>
            </a:r>
            <a:r>
              <a:rPr lang="zh-CN" altLang="en-US" sz="2400" dirty="0">
                <a:solidFill>
                  <a:srgbClr val="8837FF"/>
                </a:solidFill>
                <a:latin typeface="+mn-ea"/>
              </a:rPr>
              <a:t>类资源才能完成其任务。</a:t>
            </a:r>
          </a:p>
          <a:p>
            <a:pPr>
              <a:lnSpc>
                <a:spcPct val="150000"/>
              </a:lnSpc>
              <a:buFont typeface="Wingdings" panose="05000000000000000000" pitchFamily="2" charset="2"/>
              <a:buNone/>
            </a:pPr>
            <a:r>
              <a:rPr lang="zh-CN" altLang="en-US" sz="2400" dirty="0" smtClean="0">
                <a:solidFill>
                  <a:srgbClr val="8837FF"/>
                </a:solidFill>
                <a:latin typeface="+mn-ea"/>
              </a:rPr>
              <a:t>记号</a:t>
            </a:r>
            <a:r>
              <a:rPr lang="zh-CN" altLang="en-US" sz="2400" dirty="0">
                <a:solidFill>
                  <a:srgbClr val="8837FF"/>
                </a:solidFill>
                <a:latin typeface="+mn-ea"/>
              </a:rPr>
              <a:t>：令</a:t>
            </a:r>
            <a:r>
              <a:rPr lang="en-US" altLang="zh-CN" sz="2400" dirty="0">
                <a:solidFill>
                  <a:srgbClr val="8837FF"/>
                </a:solidFill>
                <a:latin typeface="+mn-ea"/>
              </a:rPr>
              <a:t>X</a:t>
            </a:r>
            <a:r>
              <a:rPr lang="zh-CN" altLang="en-US" sz="2400" dirty="0">
                <a:solidFill>
                  <a:srgbClr val="8837FF"/>
                </a:solidFill>
                <a:latin typeface="+mn-ea"/>
              </a:rPr>
              <a:t>和</a:t>
            </a:r>
            <a:r>
              <a:rPr lang="en-US" altLang="zh-CN" sz="2400" dirty="0">
                <a:solidFill>
                  <a:srgbClr val="8837FF"/>
                </a:solidFill>
                <a:latin typeface="+mn-ea"/>
              </a:rPr>
              <a:t>Y</a:t>
            </a:r>
            <a:r>
              <a:rPr lang="zh-CN" altLang="en-US" sz="2400" dirty="0">
                <a:solidFill>
                  <a:srgbClr val="8837FF"/>
                </a:solidFill>
                <a:latin typeface="+mn-ea"/>
              </a:rPr>
              <a:t>表示长度为</a:t>
            </a:r>
            <a:r>
              <a:rPr lang="en-US" altLang="zh-CN" sz="2400" dirty="0">
                <a:solidFill>
                  <a:srgbClr val="8837FF"/>
                </a:solidFill>
                <a:latin typeface="+mn-ea"/>
              </a:rPr>
              <a:t>n</a:t>
            </a:r>
            <a:r>
              <a:rPr lang="zh-CN" altLang="en-US" sz="2400" dirty="0">
                <a:solidFill>
                  <a:srgbClr val="8837FF"/>
                </a:solidFill>
                <a:latin typeface="+mn-ea"/>
              </a:rPr>
              <a:t>的向量 </a:t>
            </a:r>
          </a:p>
          <a:p>
            <a:pPr indent="612000">
              <a:lnSpc>
                <a:spcPct val="150000"/>
              </a:lnSpc>
              <a:buFont typeface="Wingdings" panose="05000000000000000000" pitchFamily="2" charset="2"/>
              <a:buNone/>
            </a:pPr>
            <a:r>
              <a:rPr lang="zh-CN" altLang="en-US" sz="2400" dirty="0" smtClean="0">
                <a:solidFill>
                  <a:srgbClr val="8837FF"/>
                </a:solidFill>
                <a:latin typeface="+mn-ea"/>
              </a:rPr>
              <a:t>可以</a:t>
            </a:r>
            <a:r>
              <a:rPr lang="zh-CN" altLang="en-US" sz="2400" dirty="0">
                <a:solidFill>
                  <a:srgbClr val="8837FF"/>
                </a:solidFill>
                <a:latin typeface="+mn-ea"/>
              </a:rPr>
              <a:t>把矩阵</a:t>
            </a:r>
            <a:r>
              <a:rPr lang="en-US" altLang="zh-CN" sz="2400" dirty="0">
                <a:solidFill>
                  <a:srgbClr val="8837FF"/>
                </a:solidFill>
                <a:latin typeface="+mn-ea"/>
              </a:rPr>
              <a:t>Allocation</a:t>
            </a:r>
            <a:r>
              <a:rPr lang="zh-CN" altLang="en-US" sz="2400" dirty="0">
                <a:solidFill>
                  <a:srgbClr val="8837FF"/>
                </a:solidFill>
                <a:latin typeface="+mn-ea"/>
              </a:rPr>
              <a:t>和</a:t>
            </a:r>
            <a:r>
              <a:rPr lang="en-US" altLang="zh-CN" sz="2400" dirty="0">
                <a:solidFill>
                  <a:srgbClr val="8837FF"/>
                </a:solidFill>
                <a:latin typeface="+mn-ea"/>
              </a:rPr>
              <a:t>Need</a:t>
            </a:r>
            <a:r>
              <a:rPr lang="zh-CN" altLang="en-US" sz="2400" dirty="0">
                <a:solidFill>
                  <a:srgbClr val="8837FF"/>
                </a:solidFill>
                <a:latin typeface="+mn-ea"/>
              </a:rPr>
              <a:t>中的每一行当做一个向量，并分别写成</a:t>
            </a:r>
            <a:r>
              <a:rPr lang="en-US" altLang="zh-CN" sz="2400" dirty="0" err="1">
                <a:solidFill>
                  <a:srgbClr val="8837FF"/>
                </a:solidFill>
                <a:latin typeface="+mn-ea"/>
              </a:rPr>
              <a:t>Allocation</a:t>
            </a:r>
            <a:r>
              <a:rPr lang="en-US" altLang="zh-CN" sz="2400" baseline="-25000" dirty="0" err="1">
                <a:solidFill>
                  <a:srgbClr val="8837FF"/>
                </a:solidFill>
                <a:latin typeface="+mn-ea"/>
              </a:rPr>
              <a:t>i</a:t>
            </a:r>
            <a:r>
              <a:rPr lang="zh-CN" altLang="en-US" sz="2400" dirty="0">
                <a:solidFill>
                  <a:srgbClr val="8837FF"/>
                </a:solidFill>
                <a:latin typeface="+mn-ea"/>
              </a:rPr>
              <a:t>和</a:t>
            </a:r>
            <a:r>
              <a:rPr lang="en-US" altLang="zh-CN" sz="2400" dirty="0" err="1">
                <a:solidFill>
                  <a:srgbClr val="8837FF"/>
                </a:solidFill>
                <a:latin typeface="+mn-ea"/>
              </a:rPr>
              <a:t>Need</a:t>
            </a:r>
            <a:r>
              <a:rPr lang="en-US" altLang="zh-CN" sz="2400" baseline="-25000" dirty="0" err="1">
                <a:solidFill>
                  <a:srgbClr val="8837FF"/>
                </a:solidFill>
                <a:latin typeface="+mn-ea"/>
              </a:rPr>
              <a:t>i</a:t>
            </a:r>
            <a:r>
              <a:rPr lang="zh-CN" altLang="en-US" sz="2400" dirty="0">
                <a:solidFill>
                  <a:srgbClr val="8837FF"/>
                </a:solidFill>
                <a:latin typeface="+mn-ea"/>
              </a:rPr>
              <a:t>。</a:t>
            </a:r>
            <a:r>
              <a:rPr lang="en-US" altLang="zh-CN" sz="2400" dirty="0" err="1">
                <a:solidFill>
                  <a:srgbClr val="8837FF"/>
                </a:solidFill>
                <a:latin typeface="+mn-ea"/>
              </a:rPr>
              <a:t>Allocation</a:t>
            </a:r>
            <a:r>
              <a:rPr lang="en-US" altLang="zh-CN" sz="2400" baseline="-25000" dirty="0" err="1">
                <a:solidFill>
                  <a:srgbClr val="8837FF"/>
                </a:solidFill>
                <a:latin typeface="+mn-ea"/>
              </a:rPr>
              <a:t>i</a:t>
            </a:r>
            <a:r>
              <a:rPr lang="zh-CN" altLang="en-US" sz="2400" dirty="0">
                <a:solidFill>
                  <a:srgbClr val="8837FF"/>
                </a:solidFill>
                <a:latin typeface="+mn-ea"/>
              </a:rPr>
              <a:t>表示当前分给进程</a:t>
            </a:r>
            <a:r>
              <a:rPr lang="en-US" altLang="zh-CN" sz="2400" dirty="0">
                <a:solidFill>
                  <a:srgbClr val="8837FF"/>
                </a:solidFill>
                <a:latin typeface="+mn-ea"/>
              </a:rPr>
              <a:t>p</a:t>
            </a:r>
            <a:r>
              <a:rPr lang="en-US" altLang="zh-CN" sz="2400" baseline="-25000" dirty="0">
                <a:solidFill>
                  <a:srgbClr val="8837FF"/>
                </a:solidFill>
                <a:latin typeface="+mn-ea"/>
              </a:rPr>
              <a:t>i</a:t>
            </a:r>
            <a:r>
              <a:rPr lang="zh-CN" altLang="en-US" sz="2400" dirty="0">
                <a:solidFill>
                  <a:srgbClr val="8837FF"/>
                </a:solidFill>
                <a:latin typeface="+mn-ea"/>
              </a:rPr>
              <a:t>的资源。</a:t>
            </a:r>
          </a:p>
        </p:txBody>
      </p:sp>
    </p:spTree>
    <p:extLst>
      <p:ext uri="{BB962C8B-B14F-4D97-AF65-F5344CB8AC3E}">
        <p14:creationId xmlns:p14="http://schemas.microsoft.com/office/powerpoint/2010/main" val="421492735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64971" y="1035296"/>
            <a:ext cx="10437341" cy="5078313"/>
          </a:xfrm>
          <a:prstGeom prst="rect">
            <a:avLst/>
          </a:prstGeom>
        </p:spPr>
        <p:txBody>
          <a:bodyPr wrap="square">
            <a:spAutoFit/>
          </a:bodyPr>
          <a:lstStyle/>
          <a:p>
            <a:pPr>
              <a:lnSpc>
                <a:spcPct val="150000"/>
              </a:lnSpc>
              <a:buFont typeface="Wingdings" panose="05000000000000000000" pitchFamily="2" charset="2"/>
              <a:buNone/>
            </a:pPr>
            <a:r>
              <a:rPr lang="zh-CN" altLang="en-US" sz="2400" dirty="0" smtClean="0">
                <a:solidFill>
                  <a:srgbClr val="8837FF"/>
                </a:solidFill>
                <a:latin typeface="+mn-ea"/>
              </a:rPr>
              <a:t>（</a:t>
            </a:r>
            <a:r>
              <a:rPr lang="en-US" altLang="zh-CN" sz="2400" dirty="0" smtClean="0">
                <a:solidFill>
                  <a:srgbClr val="8837FF"/>
                </a:solidFill>
                <a:latin typeface="+mn-ea"/>
              </a:rPr>
              <a:t>1</a:t>
            </a:r>
            <a:r>
              <a:rPr lang="zh-CN" altLang="en-US" sz="2400" dirty="0" smtClean="0">
                <a:solidFill>
                  <a:srgbClr val="8837FF"/>
                </a:solidFill>
                <a:latin typeface="+mn-ea"/>
              </a:rPr>
              <a:t>）资源分配</a:t>
            </a:r>
            <a:r>
              <a:rPr lang="zh-CN" altLang="en-US" sz="2400" dirty="0">
                <a:solidFill>
                  <a:srgbClr val="8837FF"/>
                </a:solidFill>
                <a:latin typeface="+mn-ea"/>
              </a:rPr>
              <a:t>算法</a:t>
            </a:r>
          </a:p>
          <a:p>
            <a:pPr>
              <a:lnSpc>
                <a:spcPct val="150000"/>
              </a:lnSpc>
            </a:pPr>
            <a:r>
              <a:rPr lang="zh-CN" altLang="en-US" sz="2400" dirty="0">
                <a:solidFill>
                  <a:srgbClr val="8837FF"/>
                </a:solidFill>
                <a:latin typeface="+mn-ea"/>
              </a:rPr>
              <a:t>令</a:t>
            </a:r>
            <a:r>
              <a:rPr lang="en-US" altLang="zh-CN" sz="2400" dirty="0" err="1">
                <a:solidFill>
                  <a:srgbClr val="8837FF"/>
                </a:solidFill>
                <a:latin typeface="+mn-ea"/>
              </a:rPr>
              <a:t>Request</a:t>
            </a:r>
            <a:r>
              <a:rPr lang="en-US" altLang="zh-CN" sz="2400" i="1" baseline="-25000" dirty="0" err="1">
                <a:solidFill>
                  <a:srgbClr val="8837FF"/>
                </a:solidFill>
                <a:latin typeface="+mn-ea"/>
              </a:rPr>
              <a:t>i</a:t>
            </a:r>
            <a:r>
              <a:rPr lang="zh-CN" altLang="en-US" sz="2400" dirty="0">
                <a:solidFill>
                  <a:srgbClr val="8837FF"/>
                </a:solidFill>
                <a:latin typeface="+mn-ea"/>
              </a:rPr>
              <a:t>表示进程</a:t>
            </a:r>
            <a:r>
              <a:rPr lang="en-US" altLang="zh-CN" sz="2400" i="1" dirty="0">
                <a:solidFill>
                  <a:srgbClr val="8837FF"/>
                </a:solidFill>
                <a:latin typeface="+mn-ea"/>
              </a:rPr>
              <a:t>pi</a:t>
            </a:r>
            <a:r>
              <a:rPr lang="zh-CN" altLang="en-US" sz="2400" dirty="0">
                <a:solidFill>
                  <a:srgbClr val="8837FF"/>
                </a:solidFill>
                <a:latin typeface="+mn-ea"/>
              </a:rPr>
              <a:t>的申请向量。</a:t>
            </a:r>
            <a:r>
              <a:rPr lang="en-US" altLang="zh-CN" sz="2400" dirty="0" err="1">
                <a:solidFill>
                  <a:srgbClr val="8837FF"/>
                </a:solidFill>
                <a:latin typeface="+mn-ea"/>
              </a:rPr>
              <a:t>Request</a:t>
            </a:r>
            <a:r>
              <a:rPr lang="en-US" altLang="zh-CN" sz="2400" i="1" baseline="-25000" dirty="0" err="1">
                <a:solidFill>
                  <a:srgbClr val="8837FF"/>
                </a:solidFill>
                <a:latin typeface="+mn-ea"/>
              </a:rPr>
              <a:t>i</a:t>
            </a:r>
            <a:r>
              <a:rPr lang="en-US" altLang="zh-CN" sz="2400" dirty="0">
                <a:solidFill>
                  <a:srgbClr val="8837FF"/>
                </a:solidFill>
                <a:latin typeface="+mn-ea"/>
              </a:rPr>
              <a:t>[</a:t>
            </a:r>
            <a:r>
              <a:rPr lang="en-US" altLang="zh-CN" sz="2400" i="1" dirty="0">
                <a:solidFill>
                  <a:srgbClr val="8837FF"/>
                </a:solidFill>
                <a:latin typeface="+mn-ea"/>
              </a:rPr>
              <a:t>j</a:t>
            </a:r>
            <a:r>
              <a:rPr lang="en-US" altLang="zh-CN" sz="2400" dirty="0">
                <a:solidFill>
                  <a:srgbClr val="8837FF"/>
                </a:solidFill>
                <a:latin typeface="+mn-ea"/>
              </a:rPr>
              <a:t>]= </a:t>
            </a:r>
            <a:r>
              <a:rPr lang="en-US" altLang="zh-CN" sz="2400" i="1" dirty="0">
                <a:solidFill>
                  <a:srgbClr val="8837FF"/>
                </a:solidFill>
                <a:latin typeface="+mn-ea"/>
              </a:rPr>
              <a:t>k</a:t>
            </a:r>
            <a:r>
              <a:rPr lang="zh-CN" altLang="en-US" sz="2400" dirty="0">
                <a:solidFill>
                  <a:srgbClr val="8837FF"/>
                </a:solidFill>
                <a:latin typeface="+mn-ea"/>
              </a:rPr>
              <a:t>，表示进程</a:t>
            </a:r>
            <a:r>
              <a:rPr lang="en-US" altLang="zh-CN" sz="2400" i="1" dirty="0">
                <a:solidFill>
                  <a:srgbClr val="8837FF"/>
                </a:solidFill>
                <a:latin typeface="+mn-ea"/>
              </a:rPr>
              <a:t>p</a:t>
            </a:r>
            <a:r>
              <a:rPr lang="en-US" altLang="zh-CN" sz="2400" i="1" baseline="-25000" dirty="0">
                <a:solidFill>
                  <a:srgbClr val="8837FF"/>
                </a:solidFill>
                <a:latin typeface="+mn-ea"/>
              </a:rPr>
              <a:t>i</a:t>
            </a:r>
            <a:r>
              <a:rPr lang="zh-CN" altLang="en-US" sz="2400" dirty="0">
                <a:solidFill>
                  <a:srgbClr val="8837FF"/>
                </a:solidFill>
                <a:latin typeface="+mn-ea"/>
              </a:rPr>
              <a:t>需要申请</a:t>
            </a:r>
            <a:r>
              <a:rPr lang="en-US" altLang="zh-CN" sz="2400" i="1" dirty="0">
                <a:solidFill>
                  <a:srgbClr val="8837FF"/>
                </a:solidFill>
                <a:latin typeface="+mn-ea"/>
              </a:rPr>
              <a:t>k</a:t>
            </a:r>
            <a:r>
              <a:rPr lang="zh-CN" altLang="en-US" sz="2400" dirty="0">
                <a:solidFill>
                  <a:srgbClr val="8837FF"/>
                </a:solidFill>
                <a:latin typeface="+mn-ea"/>
              </a:rPr>
              <a:t>个</a:t>
            </a:r>
            <a:r>
              <a:rPr lang="en-US" altLang="zh-CN" sz="2400" i="1" dirty="0" err="1">
                <a:solidFill>
                  <a:srgbClr val="8837FF"/>
                </a:solidFill>
                <a:latin typeface="+mn-ea"/>
              </a:rPr>
              <a:t>r</a:t>
            </a:r>
            <a:r>
              <a:rPr lang="en-US" altLang="zh-CN" sz="2400" i="1" baseline="-25000" dirty="0" err="1">
                <a:solidFill>
                  <a:srgbClr val="8837FF"/>
                </a:solidFill>
                <a:latin typeface="+mn-ea"/>
              </a:rPr>
              <a:t>j</a:t>
            </a:r>
            <a:r>
              <a:rPr lang="zh-CN" altLang="en-US" sz="2400" dirty="0">
                <a:solidFill>
                  <a:srgbClr val="8837FF"/>
                </a:solidFill>
                <a:latin typeface="+mn-ea"/>
              </a:rPr>
              <a:t>类资源。当进程</a:t>
            </a:r>
            <a:r>
              <a:rPr lang="en-US" altLang="zh-CN" sz="2400" i="1" dirty="0">
                <a:solidFill>
                  <a:srgbClr val="8837FF"/>
                </a:solidFill>
                <a:latin typeface="+mn-ea"/>
              </a:rPr>
              <a:t>p</a:t>
            </a:r>
            <a:r>
              <a:rPr lang="en-US" altLang="zh-CN" sz="2400" i="1" baseline="-25000" dirty="0">
                <a:solidFill>
                  <a:srgbClr val="8837FF"/>
                </a:solidFill>
                <a:latin typeface="+mn-ea"/>
              </a:rPr>
              <a:t>i</a:t>
            </a:r>
            <a:r>
              <a:rPr lang="zh-CN" altLang="en-US" sz="2400" dirty="0">
                <a:solidFill>
                  <a:srgbClr val="8837FF"/>
                </a:solidFill>
                <a:latin typeface="+mn-ea"/>
              </a:rPr>
              <a:t>申请资源时，就执行下列动作：</a:t>
            </a:r>
          </a:p>
          <a:p>
            <a:pPr>
              <a:lnSpc>
                <a:spcPct val="150000"/>
              </a:lnSpc>
              <a:buFont typeface="Wingdings" panose="05000000000000000000" pitchFamily="2" charset="2"/>
              <a:buNone/>
            </a:pPr>
            <a:r>
              <a:rPr lang="zh-CN" altLang="en-US" sz="2400" dirty="0">
                <a:solidFill>
                  <a:srgbClr val="8837FF"/>
                </a:solidFill>
                <a:latin typeface="+mn-ea"/>
              </a:rPr>
              <a:t>① 若</a:t>
            </a:r>
            <a:r>
              <a:rPr lang="en-US" altLang="zh-CN" sz="2400" dirty="0" err="1">
                <a:solidFill>
                  <a:srgbClr val="8837FF"/>
                </a:solidFill>
                <a:latin typeface="+mn-ea"/>
              </a:rPr>
              <a:t>Request</a:t>
            </a:r>
            <a:r>
              <a:rPr lang="en-US" altLang="zh-CN" sz="2400" i="1" baseline="-25000" dirty="0" err="1">
                <a:solidFill>
                  <a:srgbClr val="8837FF"/>
                </a:solidFill>
                <a:latin typeface="+mn-ea"/>
              </a:rPr>
              <a:t>i</a:t>
            </a:r>
            <a:r>
              <a:rPr lang="zh-CN" altLang="en-US" sz="2400" dirty="0">
                <a:solidFill>
                  <a:srgbClr val="8837FF"/>
                </a:solidFill>
                <a:latin typeface="+mn-ea"/>
              </a:rPr>
              <a:t>＞</a:t>
            </a:r>
            <a:r>
              <a:rPr lang="en-US" altLang="zh-CN" sz="2400" dirty="0" err="1">
                <a:solidFill>
                  <a:srgbClr val="8837FF"/>
                </a:solidFill>
                <a:latin typeface="+mn-ea"/>
              </a:rPr>
              <a:t>Need</a:t>
            </a:r>
            <a:r>
              <a:rPr lang="en-US" altLang="zh-CN" sz="2400" i="1" baseline="-25000" dirty="0" err="1">
                <a:solidFill>
                  <a:srgbClr val="8837FF"/>
                </a:solidFill>
                <a:latin typeface="+mn-ea"/>
              </a:rPr>
              <a:t>i</a:t>
            </a:r>
            <a:r>
              <a:rPr lang="zh-CN" altLang="en-US" sz="2400" dirty="0">
                <a:solidFill>
                  <a:srgbClr val="8837FF"/>
                </a:solidFill>
                <a:latin typeface="+mn-ea"/>
              </a:rPr>
              <a:t>，表示出错， </a:t>
            </a:r>
          </a:p>
          <a:p>
            <a:pPr>
              <a:lnSpc>
                <a:spcPct val="150000"/>
              </a:lnSpc>
              <a:buFont typeface="Wingdings" panose="05000000000000000000" pitchFamily="2" charset="2"/>
              <a:buNone/>
            </a:pPr>
            <a:r>
              <a:rPr lang="zh-CN" altLang="en-US" sz="2400" dirty="0">
                <a:solidFill>
                  <a:srgbClr val="8837FF"/>
                </a:solidFill>
                <a:latin typeface="+mn-ea"/>
              </a:rPr>
              <a:t>② 如果</a:t>
            </a:r>
            <a:r>
              <a:rPr lang="en-US" altLang="zh-CN" sz="2400" dirty="0" err="1">
                <a:solidFill>
                  <a:srgbClr val="8837FF"/>
                </a:solidFill>
                <a:latin typeface="+mn-ea"/>
              </a:rPr>
              <a:t>Request</a:t>
            </a:r>
            <a:r>
              <a:rPr lang="en-US" altLang="zh-CN" sz="2400" i="1" baseline="-25000" dirty="0" err="1">
                <a:solidFill>
                  <a:srgbClr val="8837FF"/>
                </a:solidFill>
                <a:latin typeface="+mn-ea"/>
              </a:rPr>
              <a:t>i</a:t>
            </a:r>
            <a:r>
              <a:rPr lang="zh-CN" altLang="en-US" sz="2400" dirty="0">
                <a:solidFill>
                  <a:srgbClr val="8837FF"/>
                </a:solidFill>
                <a:latin typeface="+mn-ea"/>
              </a:rPr>
              <a:t>＞</a:t>
            </a:r>
            <a:r>
              <a:rPr lang="en-US" altLang="zh-CN" sz="2400" dirty="0">
                <a:solidFill>
                  <a:srgbClr val="8837FF"/>
                </a:solidFill>
                <a:latin typeface="+mn-ea"/>
              </a:rPr>
              <a:t>Available</a:t>
            </a:r>
            <a:r>
              <a:rPr lang="zh-CN" altLang="en-US" sz="2400" dirty="0">
                <a:solidFill>
                  <a:srgbClr val="8837FF"/>
                </a:solidFill>
                <a:latin typeface="+mn-ea"/>
              </a:rPr>
              <a:t>，则</a:t>
            </a:r>
            <a:r>
              <a:rPr lang="en-US" altLang="zh-CN" sz="2400" i="1" dirty="0">
                <a:solidFill>
                  <a:srgbClr val="8837FF"/>
                </a:solidFill>
                <a:latin typeface="+mn-ea"/>
              </a:rPr>
              <a:t>p</a:t>
            </a:r>
            <a:r>
              <a:rPr lang="en-US" altLang="zh-CN" sz="2400" i="1" baseline="-25000" dirty="0">
                <a:solidFill>
                  <a:srgbClr val="8837FF"/>
                </a:solidFill>
                <a:latin typeface="+mn-ea"/>
              </a:rPr>
              <a:t>i</a:t>
            </a:r>
            <a:r>
              <a:rPr lang="zh-CN" altLang="en-US" sz="2400" dirty="0">
                <a:solidFill>
                  <a:srgbClr val="8837FF"/>
                </a:solidFill>
                <a:latin typeface="+mn-ea"/>
              </a:rPr>
              <a:t>等待。</a:t>
            </a:r>
          </a:p>
          <a:p>
            <a:pPr>
              <a:lnSpc>
                <a:spcPct val="150000"/>
              </a:lnSpc>
              <a:buFont typeface="Wingdings" panose="05000000000000000000" pitchFamily="2" charset="2"/>
              <a:buNone/>
            </a:pPr>
            <a:r>
              <a:rPr lang="zh-CN" altLang="en-US" sz="2400" dirty="0">
                <a:solidFill>
                  <a:srgbClr val="8837FF"/>
                </a:solidFill>
                <a:latin typeface="+mn-ea"/>
              </a:rPr>
              <a:t>③ 假设系统把申请的资源分给进程</a:t>
            </a:r>
            <a:r>
              <a:rPr lang="en-US" altLang="zh-CN" sz="2400" i="1" dirty="0">
                <a:solidFill>
                  <a:srgbClr val="8837FF"/>
                </a:solidFill>
                <a:latin typeface="+mn-ea"/>
              </a:rPr>
              <a:t>p</a:t>
            </a:r>
            <a:r>
              <a:rPr lang="en-US" altLang="zh-CN" sz="2400" i="1" baseline="-25000" dirty="0">
                <a:solidFill>
                  <a:srgbClr val="8837FF"/>
                </a:solidFill>
                <a:latin typeface="+mn-ea"/>
              </a:rPr>
              <a:t>i</a:t>
            </a:r>
            <a:r>
              <a:rPr lang="zh-CN" altLang="en-US" sz="2400" dirty="0">
                <a:solidFill>
                  <a:srgbClr val="8837FF"/>
                </a:solidFill>
                <a:latin typeface="+mn-ea"/>
              </a:rPr>
              <a:t>，则应对有关数据结构进行修改：</a:t>
            </a:r>
          </a:p>
          <a:p>
            <a:pPr>
              <a:lnSpc>
                <a:spcPct val="150000"/>
              </a:lnSpc>
              <a:buFont typeface="Wingdings" panose="05000000000000000000" pitchFamily="2" charset="2"/>
              <a:buNone/>
            </a:pPr>
            <a:r>
              <a:rPr lang="zh-CN" altLang="en-US" sz="2400" dirty="0">
                <a:solidFill>
                  <a:srgbClr val="8837FF"/>
                </a:solidFill>
                <a:latin typeface="+mn-ea"/>
              </a:rPr>
              <a:t>        </a:t>
            </a:r>
            <a:r>
              <a:rPr lang="en-US" altLang="zh-CN" sz="2400" dirty="0">
                <a:solidFill>
                  <a:srgbClr val="8837FF"/>
                </a:solidFill>
                <a:latin typeface="+mn-ea"/>
              </a:rPr>
              <a:t>Available</a:t>
            </a:r>
            <a:r>
              <a:rPr lang="zh-CN" altLang="en-US" sz="2400" dirty="0">
                <a:solidFill>
                  <a:srgbClr val="8837FF"/>
                </a:solidFill>
                <a:latin typeface="+mn-ea"/>
              </a:rPr>
              <a:t>：</a:t>
            </a:r>
            <a:r>
              <a:rPr lang="en-US" altLang="zh-CN" sz="2400" dirty="0">
                <a:solidFill>
                  <a:srgbClr val="8837FF"/>
                </a:solidFill>
                <a:latin typeface="+mn-ea"/>
              </a:rPr>
              <a:t>= Available – </a:t>
            </a:r>
            <a:r>
              <a:rPr lang="en-US" altLang="zh-CN" sz="2400" dirty="0" err="1">
                <a:solidFill>
                  <a:srgbClr val="8837FF"/>
                </a:solidFill>
                <a:latin typeface="+mn-ea"/>
              </a:rPr>
              <a:t>Request</a:t>
            </a:r>
            <a:r>
              <a:rPr lang="en-US" altLang="zh-CN" sz="2400" i="1" baseline="-25000" dirty="0" err="1">
                <a:solidFill>
                  <a:srgbClr val="8837FF"/>
                </a:solidFill>
                <a:latin typeface="+mn-ea"/>
              </a:rPr>
              <a:t>i</a:t>
            </a:r>
            <a:endParaRPr lang="en-US" altLang="zh-CN" sz="2400" baseline="-25000" dirty="0">
              <a:solidFill>
                <a:srgbClr val="8837FF"/>
              </a:solidFill>
              <a:latin typeface="+mn-ea"/>
            </a:endParaRPr>
          </a:p>
          <a:p>
            <a:pPr>
              <a:lnSpc>
                <a:spcPct val="150000"/>
              </a:lnSpc>
              <a:buFont typeface="Wingdings" panose="05000000000000000000" pitchFamily="2" charset="2"/>
              <a:buNone/>
            </a:pPr>
            <a:r>
              <a:rPr lang="en-US" altLang="zh-CN" sz="2400" dirty="0">
                <a:solidFill>
                  <a:srgbClr val="8837FF"/>
                </a:solidFill>
                <a:latin typeface="+mn-ea"/>
              </a:rPr>
              <a:t>        </a:t>
            </a:r>
            <a:r>
              <a:rPr lang="en-US" altLang="zh-CN" sz="2400" dirty="0" err="1">
                <a:solidFill>
                  <a:srgbClr val="8837FF"/>
                </a:solidFill>
                <a:latin typeface="+mn-ea"/>
              </a:rPr>
              <a:t>Allocation</a:t>
            </a:r>
            <a:r>
              <a:rPr lang="en-US" altLang="zh-CN" sz="2400" i="1" baseline="-25000" dirty="0" err="1">
                <a:solidFill>
                  <a:srgbClr val="8837FF"/>
                </a:solidFill>
                <a:latin typeface="+mn-ea"/>
              </a:rPr>
              <a:t>i</a:t>
            </a:r>
            <a:r>
              <a:rPr lang="zh-CN" altLang="en-US" sz="2400" dirty="0">
                <a:solidFill>
                  <a:srgbClr val="8837FF"/>
                </a:solidFill>
                <a:latin typeface="+mn-ea"/>
              </a:rPr>
              <a:t>：</a:t>
            </a:r>
            <a:r>
              <a:rPr lang="en-US" altLang="zh-CN" sz="2400" dirty="0">
                <a:solidFill>
                  <a:srgbClr val="8837FF"/>
                </a:solidFill>
                <a:latin typeface="+mn-ea"/>
              </a:rPr>
              <a:t>= </a:t>
            </a:r>
            <a:r>
              <a:rPr lang="en-US" altLang="zh-CN" sz="2400" dirty="0" err="1">
                <a:solidFill>
                  <a:srgbClr val="8837FF"/>
                </a:solidFill>
                <a:latin typeface="+mn-ea"/>
              </a:rPr>
              <a:t>Allocation</a:t>
            </a:r>
            <a:r>
              <a:rPr lang="en-US" altLang="zh-CN" sz="2400" i="1" baseline="-25000" dirty="0" err="1">
                <a:solidFill>
                  <a:srgbClr val="8837FF"/>
                </a:solidFill>
                <a:latin typeface="+mn-ea"/>
              </a:rPr>
              <a:t>i</a:t>
            </a:r>
            <a:r>
              <a:rPr lang="en-US" altLang="zh-CN" sz="2400" i="1" baseline="-25000" dirty="0">
                <a:solidFill>
                  <a:srgbClr val="8837FF"/>
                </a:solidFill>
                <a:latin typeface="+mn-ea"/>
              </a:rPr>
              <a:t>  </a:t>
            </a:r>
            <a:r>
              <a:rPr lang="en-US" altLang="zh-CN" sz="2400" dirty="0">
                <a:solidFill>
                  <a:srgbClr val="8837FF"/>
                </a:solidFill>
                <a:latin typeface="+mn-ea"/>
              </a:rPr>
              <a:t>+ </a:t>
            </a:r>
            <a:r>
              <a:rPr lang="en-US" altLang="zh-CN" sz="2400" dirty="0" err="1">
                <a:solidFill>
                  <a:srgbClr val="8837FF"/>
                </a:solidFill>
                <a:latin typeface="+mn-ea"/>
              </a:rPr>
              <a:t>Request</a:t>
            </a:r>
            <a:r>
              <a:rPr lang="en-US" altLang="zh-CN" sz="2400" i="1" baseline="-25000" dirty="0" err="1">
                <a:solidFill>
                  <a:srgbClr val="8837FF"/>
                </a:solidFill>
                <a:latin typeface="+mn-ea"/>
              </a:rPr>
              <a:t>i</a:t>
            </a:r>
            <a:endParaRPr lang="en-US" altLang="zh-CN" sz="2400" baseline="-25000" dirty="0">
              <a:solidFill>
                <a:srgbClr val="8837FF"/>
              </a:solidFill>
              <a:latin typeface="+mn-ea"/>
            </a:endParaRPr>
          </a:p>
          <a:p>
            <a:pPr>
              <a:lnSpc>
                <a:spcPct val="150000"/>
              </a:lnSpc>
              <a:buFont typeface="Wingdings" panose="05000000000000000000" pitchFamily="2" charset="2"/>
              <a:buNone/>
            </a:pPr>
            <a:r>
              <a:rPr lang="en-US" altLang="zh-CN" sz="2400" dirty="0">
                <a:solidFill>
                  <a:srgbClr val="8837FF"/>
                </a:solidFill>
                <a:latin typeface="+mn-ea"/>
              </a:rPr>
              <a:t>        </a:t>
            </a:r>
            <a:r>
              <a:rPr lang="en-US" altLang="zh-CN" sz="2400" dirty="0" err="1">
                <a:solidFill>
                  <a:srgbClr val="8837FF"/>
                </a:solidFill>
                <a:latin typeface="+mn-ea"/>
              </a:rPr>
              <a:t>Need</a:t>
            </a:r>
            <a:r>
              <a:rPr lang="en-US" altLang="zh-CN" sz="2400" i="1" baseline="-25000" dirty="0" err="1">
                <a:solidFill>
                  <a:srgbClr val="8837FF"/>
                </a:solidFill>
                <a:latin typeface="+mn-ea"/>
              </a:rPr>
              <a:t>i</a:t>
            </a:r>
            <a:r>
              <a:rPr lang="zh-CN" altLang="en-US" sz="2400" dirty="0">
                <a:solidFill>
                  <a:srgbClr val="8837FF"/>
                </a:solidFill>
                <a:latin typeface="+mn-ea"/>
              </a:rPr>
              <a:t>：</a:t>
            </a:r>
            <a:r>
              <a:rPr lang="en-US" altLang="zh-CN" sz="2400" dirty="0">
                <a:solidFill>
                  <a:srgbClr val="8837FF"/>
                </a:solidFill>
                <a:latin typeface="+mn-ea"/>
              </a:rPr>
              <a:t>= </a:t>
            </a:r>
            <a:r>
              <a:rPr lang="en-US" altLang="zh-CN" sz="2400" dirty="0" err="1">
                <a:solidFill>
                  <a:srgbClr val="8837FF"/>
                </a:solidFill>
                <a:latin typeface="+mn-ea"/>
              </a:rPr>
              <a:t>Need</a:t>
            </a:r>
            <a:r>
              <a:rPr lang="en-US" altLang="zh-CN" sz="2400" i="1" baseline="-25000" dirty="0" err="1">
                <a:solidFill>
                  <a:srgbClr val="8837FF"/>
                </a:solidFill>
                <a:latin typeface="+mn-ea"/>
              </a:rPr>
              <a:t>i</a:t>
            </a:r>
            <a:r>
              <a:rPr lang="en-US" altLang="zh-CN" sz="2400" dirty="0">
                <a:solidFill>
                  <a:srgbClr val="8837FF"/>
                </a:solidFill>
                <a:latin typeface="+mn-ea"/>
              </a:rPr>
              <a:t> – </a:t>
            </a:r>
            <a:r>
              <a:rPr lang="en-US" altLang="zh-CN" sz="2400" dirty="0" err="1" smtClean="0">
                <a:solidFill>
                  <a:srgbClr val="8837FF"/>
                </a:solidFill>
                <a:latin typeface="+mn-ea"/>
              </a:rPr>
              <a:t>Request</a:t>
            </a:r>
            <a:r>
              <a:rPr lang="en-US" altLang="zh-CN" sz="2400" i="1" baseline="-25000" dirty="0" err="1" smtClean="0">
                <a:solidFill>
                  <a:srgbClr val="8837FF"/>
                </a:solidFill>
                <a:latin typeface="+mn-ea"/>
              </a:rPr>
              <a:t>i</a:t>
            </a:r>
            <a:endParaRPr lang="en-US" altLang="zh-CN" sz="2400" baseline="-25000" dirty="0">
              <a:solidFill>
                <a:srgbClr val="8837FF"/>
              </a:solidFill>
              <a:latin typeface="+mn-ea"/>
            </a:endParaRPr>
          </a:p>
        </p:txBody>
      </p:sp>
    </p:spTree>
    <p:extLst>
      <p:ext uri="{BB962C8B-B14F-4D97-AF65-F5344CB8AC3E}">
        <p14:creationId xmlns:p14="http://schemas.microsoft.com/office/powerpoint/2010/main" val="417338910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64971" y="1035296"/>
            <a:ext cx="10437341" cy="1754326"/>
          </a:xfrm>
          <a:prstGeom prst="rect">
            <a:avLst/>
          </a:prstGeom>
        </p:spPr>
        <p:txBody>
          <a:bodyPr wrap="square">
            <a:spAutoFit/>
          </a:bodyPr>
          <a:lstStyle/>
          <a:p>
            <a:pPr>
              <a:lnSpc>
                <a:spcPct val="150000"/>
              </a:lnSpc>
              <a:buFont typeface="Wingdings" panose="05000000000000000000" pitchFamily="2" charset="2"/>
              <a:buNone/>
            </a:pPr>
            <a:r>
              <a:rPr lang="en-US" altLang="zh-CN" sz="2400" dirty="0" smtClean="0">
                <a:solidFill>
                  <a:srgbClr val="8837FF"/>
                </a:solidFill>
                <a:latin typeface="+mn-ea"/>
              </a:rPr>
              <a:t>④ </a:t>
            </a:r>
            <a:r>
              <a:rPr lang="zh-CN" altLang="en-US" sz="2400" dirty="0">
                <a:solidFill>
                  <a:srgbClr val="8837FF"/>
                </a:solidFill>
                <a:latin typeface="+mn-ea"/>
              </a:rPr>
              <a:t>系统执行安全性算法，查看此时系统状态是否安全。如果是安全的，就实际分配资源，满足进程</a:t>
            </a:r>
            <a:r>
              <a:rPr lang="en-US" altLang="zh-CN" sz="2400" i="1" dirty="0">
                <a:solidFill>
                  <a:srgbClr val="8837FF"/>
                </a:solidFill>
                <a:latin typeface="+mn-ea"/>
              </a:rPr>
              <a:t>p</a:t>
            </a:r>
            <a:r>
              <a:rPr lang="en-US" altLang="zh-CN" sz="2400" i="1" baseline="-25000" dirty="0">
                <a:solidFill>
                  <a:srgbClr val="8837FF"/>
                </a:solidFill>
                <a:latin typeface="+mn-ea"/>
              </a:rPr>
              <a:t>i </a:t>
            </a:r>
            <a:r>
              <a:rPr lang="zh-CN" altLang="en-US" sz="2400" dirty="0">
                <a:solidFill>
                  <a:srgbClr val="8837FF"/>
                </a:solidFill>
                <a:latin typeface="+mn-ea"/>
              </a:rPr>
              <a:t>的此次申请；否则，若新状态是不安全的，则</a:t>
            </a:r>
            <a:r>
              <a:rPr lang="en-US" altLang="zh-CN" sz="2400" i="1" dirty="0">
                <a:solidFill>
                  <a:srgbClr val="8837FF"/>
                </a:solidFill>
                <a:latin typeface="+mn-ea"/>
              </a:rPr>
              <a:t>p</a:t>
            </a:r>
            <a:r>
              <a:rPr lang="en-US" altLang="zh-CN" sz="2400" i="1" baseline="-25000" dirty="0">
                <a:solidFill>
                  <a:srgbClr val="8837FF"/>
                </a:solidFill>
                <a:latin typeface="+mn-ea"/>
              </a:rPr>
              <a:t>i</a:t>
            </a:r>
            <a:r>
              <a:rPr lang="zh-CN" altLang="en-US" sz="2400" dirty="0">
                <a:solidFill>
                  <a:srgbClr val="8837FF"/>
                </a:solidFill>
                <a:latin typeface="+mn-ea"/>
              </a:rPr>
              <a:t>等待，对所申请资源暂不予分配，并且把资源分配状态恢复成③之前的情况。</a:t>
            </a:r>
          </a:p>
        </p:txBody>
      </p:sp>
    </p:spTree>
    <p:extLst>
      <p:ext uri="{BB962C8B-B14F-4D97-AF65-F5344CB8AC3E}">
        <p14:creationId xmlns:p14="http://schemas.microsoft.com/office/powerpoint/2010/main" val="313531797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56734" y="929285"/>
            <a:ext cx="10626811" cy="5078313"/>
          </a:xfrm>
          <a:prstGeom prst="rect">
            <a:avLst/>
          </a:prstGeom>
        </p:spPr>
        <p:txBody>
          <a:bodyPr wrap="square">
            <a:spAutoFit/>
          </a:bodyPr>
          <a:lstStyle/>
          <a:p>
            <a:pPr>
              <a:lnSpc>
                <a:spcPct val="150000"/>
              </a:lnSpc>
              <a:buFont typeface="Wingdings" panose="05000000000000000000" pitchFamily="2" charset="2"/>
              <a:buNone/>
            </a:pPr>
            <a:r>
              <a:rPr lang="zh-CN" altLang="en-US" sz="2400" dirty="0" smtClean="0">
                <a:solidFill>
                  <a:srgbClr val="8837FF"/>
                </a:solidFill>
                <a:latin typeface="+mn-ea"/>
              </a:rPr>
              <a:t>（</a:t>
            </a:r>
            <a:r>
              <a:rPr lang="en-US" altLang="zh-CN" sz="2400" dirty="0" smtClean="0">
                <a:solidFill>
                  <a:srgbClr val="8837FF"/>
                </a:solidFill>
                <a:latin typeface="+mn-ea"/>
              </a:rPr>
              <a:t>2</a:t>
            </a:r>
            <a:r>
              <a:rPr lang="zh-CN" altLang="en-US" sz="2400" dirty="0" smtClean="0">
                <a:solidFill>
                  <a:srgbClr val="8837FF"/>
                </a:solidFill>
                <a:latin typeface="+mn-ea"/>
              </a:rPr>
              <a:t>）安全性算法</a:t>
            </a:r>
            <a:endParaRPr lang="zh-CN" altLang="en-US" sz="2400" dirty="0">
              <a:solidFill>
                <a:srgbClr val="8837FF"/>
              </a:solidFill>
              <a:latin typeface="+mn-ea"/>
            </a:endParaRPr>
          </a:p>
          <a:p>
            <a:pPr>
              <a:lnSpc>
                <a:spcPct val="150000"/>
              </a:lnSpc>
              <a:buFont typeface="Wingdings" panose="05000000000000000000" pitchFamily="2" charset="2"/>
              <a:buNone/>
            </a:pPr>
            <a:r>
              <a:rPr lang="zh-CN" altLang="en-US" sz="2400" dirty="0">
                <a:solidFill>
                  <a:srgbClr val="8837FF"/>
                </a:solidFill>
                <a:latin typeface="+mn-ea"/>
              </a:rPr>
              <a:t>① 令</a:t>
            </a:r>
            <a:r>
              <a:rPr lang="en-US" altLang="zh-CN" sz="2400" dirty="0">
                <a:solidFill>
                  <a:srgbClr val="8837FF"/>
                </a:solidFill>
                <a:latin typeface="+mn-ea"/>
              </a:rPr>
              <a:t>Work</a:t>
            </a:r>
            <a:r>
              <a:rPr lang="zh-CN" altLang="en-US" sz="2400" dirty="0">
                <a:solidFill>
                  <a:srgbClr val="8837FF"/>
                </a:solidFill>
                <a:latin typeface="+mn-ea"/>
              </a:rPr>
              <a:t>和</a:t>
            </a:r>
            <a:r>
              <a:rPr lang="en-US" altLang="zh-CN" sz="2400" dirty="0">
                <a:solidFill>
                  <a:srgbClr val="8837FF"/>
                </a:solidFill>
                <a:latin typeface="+mn-ea"/>
              </a:rPr>
              <a:t>Finish</a:t>
            </a:r>
            <a:r>
              <a:rPr lang="zh-CN" altLang="en-US" sz="2400" dirty="0">
                <a:solidFill>
                  <a:srgbClr val="8837FF"/>
                </a:solidFill>
                <a:latin typeface="+mn-ea"/>
              </a:rPr>
              <a:t>分别表示长度为</a:t>
            </a:r>
            <a:r>
              <a:rPr lang="en-US" altLang="zh-CN" sz="2400" i="1" dirty="0">
                <a:solidFill>
                  <a:srgbClr val="8837FF"/>
                </a:solidFill>
                <a:latin typeface="+mn-ea"/>
              </a:rPr>
              <a:t>m</a:t>
            </a:r>
            <a:r>
              <a:rPr lang="zh-CN" altLang="en-US" sz="2400" dirty="0">
                <a:solidFill>
                  <a:srgbClr val="8837FF"/>
                </a:solidFill>
                <a:latin typeface="+mn-ea"/>
              </a:rPr>
              <a:t>和</a:t>
            </a:r>
            <a:r>
              <a:rPr lang="en-US" altLang="zh-CN" sz="2400" i="1" dirty="0">
                <a:solidFill>
                  <a:srgbClr val="8837FF"/>
                </a:solidFill>
                <a:latin typeface="+mn-ea"/>
              </a:rPr>
              <a:t>n</a:t>
            </a:r>
            <a:r>
              <a:rPr lang="zh-CN" altLang="en-US" sz="2400" dirty="0">
                <a:solidFill>
                  <a:srgbClr val="8837FF"/>
                </a:solidFill>
                <a:latin typeface="+mn-ea"/>
              </a:rPr>
              <a:t>的向量，最初，置</a:t>
            </a:r>
            <a:r>
              <a:rPr lang="en-US" altLang="zh-CN" sz="2400" dirty="0">
                <a:solidFill>
                  <a:srgbClr val="8837FF"/>
                </a:solidFill>
                <a:latin typeface="+mn-ea"/>
              </a:rPr>
              <a:t>Work</a:t>
            </a:r>
            <a:r>
              <a:rPr lang="zh-CN" altLang="en-US" sz="2400" dirty="0">
                <a:solidFill>
                  <a:srgbClr val="8837FF"/>
                </a:solidFill>
                <a:latin typeface="+mn-ea"/>
              </a:rPr>
              <a:t>：</a:t>
            </a:r>
            <a:r>
              <a:rPr lang="en-US" altLang="zh-CN" sz="2400" dirty="0">
                <a:solidFill>
                  <a:srgbClr val="8837FF"/>
                </a:solidFill>
                <a:latin typeface="+mn-ea"/>
              </a:rPr>
              <a:t>= Available</a:t>
            </a:r>
            <a:r>
              <a:rPr lang="zh-CN" altLang="en-US" sz="2400" dirty="0">
                <a:solidFill>
                  <a:srgbClr val="8837FF"/>
                </a:solidFill>
                <a:latin typeface="+mn-ea"/>
              </a:rPr>
              <a:t>，</a:t>
            </a:r>
            <a:r>
              <a:rPr lang="en-US" altLang="zh-CN" sz="2400" dirty="0">
                <a:solidFill>
                  <a:srgbClr val="8837FF"/>
                </a:solidFill>
                <a:latin typeface="+mn-ea"/>
              </a:rPr>
              <a:t>Finish[</a:t>
            </a:r>
            <a:r>
              <a:rPr lang="en-US" altLang="zh-CN" sz="2400" i="1" dirty="0" err="1">
                <a:solidFill>
                  <a:srgbClr val="8837FF"/>
                </a:solidFill>
                <a:latin typeface="+mn-ea"/>
              </a:rPr>
              <a:t>i</a:t>
            </a:r>
            <a:r>
              <a:rPr lang="en-US" altLang="zh-CN" sz="2400" dirty="0">
                <a:solidFill>
                  <a:srgbClr val="8837FF"/>
                </a:solidFill>
                <a:latin typeface="+mn-ea"/>
              </a:rPr>
              <a:t>]</a:t>
            </a:r>
            <a:r>
              <a:rPr lang="zh-CN" altLang="en-US" sz="2400" dirty="0">
                <a:solidFill>
                  <a:srgbClr val="8837FF"/>
                </a:solidFill>
                <a:latin typeface="+mn-ea"/>
              </a:rPr>
              <a:t>：</a:t>
            </a:r>
            <a:r>
              <a:rPr lang="en-US" altLang="zh-CN" sz="2400" dirty="0">
                <a:solidFill>
                  <a:srgbClr val="8837FF"/>
                </a:solidFill>
                <a:latin typeface="+mn-ea"/>
              </a:rPr>
              <a:t>=false</a:t>
            </a:r>
            <a:r>
              <a:rPr lang="zh-CN" altLang="en-US" sz="2400" dirty="0">
                <a:solidFill>
                  <a:srgbClr val="8837FF"/>
                </a:solidFill>
                <a:latin typeface="+mn-ea"/>
              </a:rPr>
              <a:t>，</a:t>
            </a:r>
            <a:r>
              <a:rPr lang="en-US" altLang="zh-CN" sz="2400" i="1" dirty="0" err="1">
                <a:solidFill>
                  <a:srgbClr val="8837FF"/>
                </a:solidFill>
                <a:latin typeface="+mn-ea"/>
              </a:rPr>
              <a:t>i</a:t>
            </a:r>
            <a:r>
              <a:rPr lang="en-US" altLang="zh-CN" sz="2400" dirty="0">
                <a:solidFill>
                  <a:srgbClr val="8837FF"/>
                </a:solidFill>
                <a:latin typeface="+mn-ea"/>
              </a:rPr>
              <a:t>=1, 2,…, </a:t>
            </a:r>
            <a:r>
              <a:rPr lang="en-US" altLang="zh-CN" sz="2400" i="1" dirty="0">
                <a:solidFill>
                  <a:srgbClr val="8837FF"/>
                </a:solidFill>
                <a:latin typeface="+mn-ea"/>
              </a:rPr>
              <a:t>n</a:t>
            </a:r>
            <a:r>
              <a:rPr lang="zh-CN" altLang="en-US" sz="2400" dirty="0">
                <a:solidFill>
                  <a:srgbClr val="8837FF"/>
                </a:solidFill>
                <a:latin typeface="+mn-ea"/>
              </a:rPr>
              <a:t>。</a:t>
            </a:r>
          </a:p>
          <a:p>
            <a:pPr>
              <a:lnSpc>
                <a:spcPct val="150000"/>
              </a:lnSpc>
              <a:buFont typeface="Wingdings" panose="05000000000000000000" pitchFamily="2" charset="2"/>
              <a:buNone/>
            </a:pPr>
            <a:r>
              <a:rPr lang="zh-CN" altLang="en-US" sz="2400" dirty="0">
                <a:solidFill>
                  <a:srgbClr val="8837FF"/>
                </a:solidFill>
                <a:latin typeface="+mn-ea"/>
              </a:rPr>
              <a:t>② 搜寻满足下列条件的</a:t>
            </a:r>
            <a:r>
              <a:rPr lang="en-US" altLang="zh-CN" sz="2400" i="1" dirty="0" err="1">
                <a:solidFill>
                  <a:srgbClr val="8837FF"/>
                </a:solidFill>
                <a:latin typeface="+mn-ea"/>
              </a:rPr>
              <a:t>i</a:t>
            </a:r>
            <a:r>
              <a:rPr lang="zh-CN" altLang="en-US" sz="2400" dirty="0" smtClean="0">
                <a:solidFill>
                  <a:srgbClr val="8837FF"/>
                </a:solidFill>
                <a:latin typeface="+mn-ea"/>
              </a:rPr>
              <a:t>值：</a:t>
            </a:r>
            <a:r>
              <a:rPr lang="en-US" altLang="zh-CN" sz="2400" dirty="0" smtClean="0">
                <a:solidFill>
                  <a:srgbClr val="8837FF"/>
                </a:solidFill>
                <a:latin typeface="+mn-ea"/>
              </a:rPr>
              <a:t>Finish[</a:t>
            </a:r>
            <a:r>
              <a:rPr lang="en-US" altLang="zh-CN" sz="2400" i="1" dirty="0" err="1" smtClean="0">
                <a:solidFill>
                  <a:srgbClr val="8837FF"/>
                </a:solidFill>
                <a:latin typeface="+mn-ea"/>
              </a:rPr>
              <a:t>i</a:t>
            </a:r>
            <a:r>
              <a:rPr lang="en-US" altLang="zh-CN" sz="2400" dirty="0">
                <a:solidFill>
                  <a:srgbClr val="8837FF"/>
                </a:solidFill>
                <a:latin typeface="+mn-ea"/>
              </a:rPr>
              <a:t>]=false</a:t>
            </a:r>
            <a:r>
              <a:rPr lang="zh-CN" altLang="en-US" sz="2400" dirty="0">
                <a:solidFill>
                  <a:srgbClr val="8837FF"/>
                </a:solidFill>
                <a:latin typeface="+mn-ea"/>
              </a:rPr>
              <a:t>，且</a:t>
            </a:r>
            <a:r>
              <a:rPr lang="en-US" altLang="zh-CN" sz="2400" dirty="0" err="1">
                <a:solidFill>
                  <a:srgbClr val="8837FF"/>
                </a:solidFill>
                <a:latin typeface="+mn-ea"/>
              </a:rPr>
              <a:t>Need</a:t>
            </a:r>
            <a:r>
              <a:rPr lang="en-US" altLang="zh-CN" sz="2400" i="1" baseline="-25000" dirty="0" err="1">
                <a:solidFill>
                  <a:srgbClr val="8837FF"/>
                </a:solidFill>
                <a:latin typeface="+mn-ea"/>
              </a:rPr>
              <a:t>i</a:t>
            </a:r>
            <a:r>
              <a:rPr lang="en-US" altLang="zh-CN" sz="2400" dirty="0" err="1">
                <a:solidFill>
                  <a:srgbClr val="8837FF"/>
                </a:solidFill>
                <a:latin typeface="+mn-ea"/>
              </a:rPr>
              <a:t>≤Work</a:t>
            </a:r>
            <a:r>
              <a:rPr lang="zh-CN" altLang="en-US" sz="2400" dirty="0" smtClean="0">
                <a:solidFill>
                  <a:srgbClr val="8837FF"/>
                </a:solidFill>
                <a:latin typeface="+mn-ea"/>
              </a:rPr>
              <a:t>。若</a:t>
            </a:r>
            <a:r>
              <a:rPr lang="zh-CN" altLang="en-US" sz="2400" dirty="0">
                <a:solidFill>
                  <a:srgbClr val="8837FF"/>
                </a:solidFill>
                <a:latin typeface="+mn-ea"/>
              </a:rPr>
              <a:t>没有找到，则转向④。</a:t>
            </a:r>
          </a:p>
          <a:p>
            <a:pPr>
              <a:lnSpc>
                <a:spcPct val="150000"/>
              </a:lnSpc>
              <a:buFont typeface="Wingdings" panose="05000000000000000000" pitchFamily="2" charset="2"/>
              <a:buNone/>
            </a:pPr>
            <a:r>
              <a:rPr lang="zh-CN" altLang="en-US" sz="2400" dirty="0">
                <a:solidFill>
                  <a:srgbClr val="8837FF"/>
                </a:solidFill>
                <a:latin typeface="+mn-ea"/>
              </a:rPr>
              <a:t>③ 修改数据值</a:t>
            </a:r>
            <a:r>
              <a:rPr lang="zh-CN" altLang="en-US" sz="2400" dirty="0" smtClean="0">
                <a:solidFill>
                  <a:srgbClr val="8837FF"/>
                </a:solidFill>
                <a:latin typeface="+mn-ea"/>
              </a:rPr>
              <a:t>：</a:t>
            </a:r>
            <a:r>
              <a:rPr lang="en-US" altLang="zh-CN" sz="2400" dirty="0" smtClean="0">
                <a:solidFill>
                  <a:srgbClr val="8837FF"/>
                </a:solidFill>
                <a:latin typeface="+mn-ea"/>
              </a:rPr>
              <a:t>Work</a:t>
            </a:r>
            <a:r>
              <a:rPr lang="zh-CN" altLang="en-US" sz="2400" dirty="0">
                <a:solidFill>
                  <a:srgbClr val="8837FF"/>
                </a:solidFill>
                <a:latin typeface="+mn-ea"/>
              </a:rPr>
              <a:t>：</a:t>
            </a:r>
            <a:r>
              <a:rPr lang="en-US" altLang="zh-CN" sz="2400" dirty="0">
                <a:solidFill>
                  <a:srgbClr val="8837FF"/>
                </a:solidFill>
                <a:latin typeface="+mn-ea"/>
              </a:rPr>
              <a:t>=Work+ </a:t>
            </a:r>
            <a:r>
              <a:rPr lang="en-US" altLang="zh-CN" sz="2400" dirty="0" err="1">
                <a:solidFill>
                  <a:srgbClr val="8837FF"/>
                </a:solidFill>
                <a:latin typeface="+mn-ea"/>
              </a:rPr>
              <a:t>Allocation</a:t>
            </a:r>
            <a:r>
              <a:rPr lang="en-US" altLang="zh-CN" sz="2400" i="1" baseline="-25000" dirty="0" err="1">
                <a:solidFill>
                  <a:srgbClr val="8837FF"/>
                </a:solidFill>
                <a:latin typeface="+mn-ea"/>
              </a:rPr>
              <a:t>i</a:t>
            </a:r>
            <a:r>
              <a:rPr lang="zh-CN" altLang="en-US" sz="2400" dirty="0">
                <a:solidFill>
                  <a:srgbClr val="8837FF"/>
                </a:solidFill>
                <a:latin typeface="+mn-ea"/>
              </a:rPr>
              <a:t>（</a:t>
            </a:r>
            <a:r>
              <a:rPr lang="en-US" altLang="zh-CN" sz="2400" i="1" dirty="0">
                <a:solidFill>
                  <a:srgbClr val="8837FF"/>
                </a:solidFill>
                <a:latin typeface="+mn-ea"/>
              </a:rPr>
              <a:t>pi</a:t>
            </a:r>
            <a:r>
              <a:rPr lang="zh-CN" altLang="en-US" sz="2400" dirty="0">
                <a:solidFill>
                  <a:srgbClr val="8837FF"/>
                </a:solidFill>
                <a:latin typeface="+mn-ea"/>
              </a:rPr>
              <a:t>释放所占的全部资源</a:t>
            </a:r>
            <a:r>
              <a:rPr lang="zh-CN" altLang="en-US" sz="2400" dirty="0" smtClean="0">
                <a:solidFill>
                  <a:srgbClr val="8837FF"/>
                </a:solidFill>
                <a:latin typeface="+mn-ea"/>
              </a:rPr>
              <a:t>）</a:t>
            </a:r>
            <a:r>
              <a:rPr lang="en-US" altLang="zh-CN" sz="2400" dirty="0" smtClean="0">
                <a:solidFill>
                  <a:srgbClr val="8837FF"/>
                </a:solidFill>
                <a:latin typeface="+mn-ea"/>
              </a:rPr>
              <a:t>Finish[</a:t>
            </a:r>
            <a:r>
              <a:rPr lang="en-US" altLang="zh-CN" sz="2400" i="1" dirty="0" err="1" smtClean="0">
                <a:solidFill>
                  <a:srgbClr val="8837FF"/>
                </a:solidFill>
                <a:latin typeface="+mn-ea"/>
              </a:rPr>
              <a:t>i</a:t>
            </a:r>
            <a:r>
              <a:rPr lang="en-US" altLang="zh-CN" sz="2400" dirty="0">
                <a:solidFill>
                  <a:srgbClr val="8837FF"/>
                </a:solidFill>
                <a:latin typeface="+mn-ea"/>
              </a:rPr>
              <a:t>]=</a:t>
            </a:r>
            <a:r>
              <a:rPr lang="en-US" altLang="zh-CN" sz="2400" dirty="0" smtClean="0">
                <a:solidFill>
                  <a:srgbClr val="8837FF"/>
                </a:solidFill>
                <a:latin typeface="+mn-ea"/>
              </a:rPr>
              <a:t>true</a:t>
            </a:r>
            <a:r>
              <a:rPr lang="zh-CN" altLang="en-US" sz="2400" dirty="0" smtClean="0">
                <a:solidFill>
                  <a:srgbClr val="8837FF"/>
                </a:solidFill>
                <a:latin typeface="+mn-ea"/>
              </a:rPr>
              <a:t>转向</a:t>
            </a:r>
            <a:r>
              <a:rPr lang="zh-CN" altLang="en-US" sz="2400" dirty="0">
                <a:solidFill>
                  <a:srgbClr val="8837FF"/>
                </a:solidFill>
                <a:latin typeface="+mn-ea"/>
              </a:rPr>
              <a:t>②。</a:t>
            </a:r>
          </a:p>
          <a:p>
            <a:pPr>
              <a:lnSpc>
                <a:spcPct val="150000"/>
              </a:lnSpc>
              <a:buFont typeface="Wingdings" panose="05000000000000000000" pitchFamily="2" charset="2"/>
              <a:buNone/>
            </a:pPr>
            <a:r>
              <a:rPr lang="zh-CN" altLang="en-US" sz="2400" dirty="0">
                <a:solidFill>
                  <a:srgbClr val="8837FF"/>
                </a:solidFill>
                <a:latin typeface="+mn-ea"/>
              </a:rPr>
              <a:t>④ 若</a:t>
            </a:r>
            <a:r>
              <a:rPr lang="en-US" altLang="zh-CN" sz="2400" dirty="0">
                <a:solidFill>
                  <a:srgbClr val="8837FF"/>
                </a:solidFill>
                <a:latin typeface="+mn-ea"/>
              </a:rPr>
              <a:t>Finish[</a:t>
            </a:r>
            <a:r>
              <a:rPr lang="en-US" altLang="zh-CN" sz="2400" i="1" dirty="0" err="1">
                <a:solidFill>
                  <a:srgbClr val="8837FF"/>
                </a:solidFill>
                <a:latin typeface="+mn-ea"/>
              </a:rPr>
              <a:t>i</a:t>
            </a:r>
            <a:r>
              <a:rPr lang="en-US" altLang="zh-CN" sz="2400" dirty="0">
                <a:solidFill>
                  <a:srgbClr val="8837FF"/>
                </a:solidFill>
                <a:latin typeface="+mn-ea"/>
              </a:rPr>
              <a:t>]=true</a:t>
            </a:r>
            <a:r>
              <a:rPr lang="zh-CN" altLang="en-US" sz="2400" dirty="0">
                <a:solidFill>
                  <a:srgbClr val="8837FF"/>
                </a:solidFill>
                <a:latin typeface="+mn-ea"/>
              </a:rPr>
              <a:t>对所有</a:t>
            </a:r>
            <a:r>
              <a:rPr lang="en-US" altLang="zh-CN" sz="2400" i="1" dirty="0" err="1">
                <a:solidFill>
                  <a:srgbClr val="8837FF"/>
                </a:solidFill>
                <a:latin typeface="+mn-ea"/>
              </a:rPr>
              <a:t>i</a:t>
            </a:r>
            <a:r>
              <a:rPr lang="zh-CN" altLang="en-US" sz="2400" dirty="0">
                <a:solidFill>
                  <a:srgbClr val="8837FF"/>
                </a:solidFill>
                <a:latin typeface="+mn-ea"/>
              </a:rPr>
              <a:t>都成立（任一进程都可能是</a:t>
            </a:r>
            <a:r>
              <a:rPr lang="en-US" altLang="zh-CN" sz="2400" i="1" dirty="0">
                <a:solidFill>
                  <a:srgbClr val="8837FF"/>
                </a:solidFill>
                <a:latin typeface="+mn-ea"/>
              </a:rPr>
              <a:t>p</a:t>
            </a:r>
            <a:r>
              <a:rPr lang="en-US" altLang="zh-CN" sz="2400" i="1" baseline="-25000" dirty="0">
                <a:solidFill>
                  <a:srgbClr val="8837FF"/>
                </a:solidFill>
                <a:latin typeface="+mn-ea"/>
              </a:rPr>
              <a:t>i</a:t>
            </a:r>
            <a:r>
              <a:rPr lang="zh-CN" altLang="en-US" sz="2400" dirty="0">
                <a:solidFill>
                  <a:srgbClr val="8837FF"/>
                </a:solidFill>
                <a:latin typeface="+mn-ea"/>
              </a:rPr>
              <a:t>），则系统处于安全状态；否则，系统处于不安全状态。</a:t>
            </a:r>
          </a:p>
        </p:txBody>
      </p:sp>
    </p:spTree>
    <p:extLst>
      <p:ext uri="{BB962C8B-B14F-4D97-AF65-F5344CB8AC3E}">
        <p14:creationId xmlns:p14="http://schemas.microsoft.com/office/powerpoint/2010/main" val="149512382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48504" y="789558"/>
            <a:ext cx="10676235" cy="1754326"/>
          </a:xfrm>
          <a:prstGeom prst="rect">
            <a:avLst/>
          </a:prstGeom>
        </p:spPr>
        <p:txBody>
          <a:bodyPr wrap="square">
            <a:spAutoFit/>
          </a:bodyPr>
          <a:lstStyle/>
          <a:p>
            <a:pPr>
              <a:lnSpc>
                <a:spcPct val="150000"/>
              </a:lnSpc>
              <a:buFont typeface="Wingdings" panose="05000000000000000000" pitchFamily="2" charset="2"/>
              <a:buNone/>
            </a:pPr>
            <a:r>
              <a:rPr lang="zh-CN" altLang="en-US" sz="2400" dirty="0" smtClean="0">
                <a:solidFill>
                  <a:srgbClr val="8837FF"/>
                </a:solidFill>
                <a:latin typeface="+mn-ea"/>
              </a:rPr>
              <a:t>（</a:t>
            </a:r>
            <a:r>
              <a:rPr lang="en-US" altLang="zh-CN" sz="2400" dirty="0" smtClean="0">
                <a:solidFill>
                  <a:srgbClr val="8837FF"/>
                </a:solidFill>
                <a:latin typeface="+mn-ea"/>
              </a:rPr>
              <a:t>1</a:t>
            </a:r>
            <a:r>
              <a:rPr lang="zh-CN" altLang="en-US" sz="2400" dirty="0" smtClean="0">
                <a:solidFill>
                  <a:srgbClr val="8837FF"/>
                </a:solidFill>
                <a:latin typeface="+mn-ea"/>
              </a:rPr>
              <a:t>）算法</a:t>
            </a:r>
            <a:r>
              <a:rPr lang="zh-CN" altLang="en-US" sz="2400" dirty="0">
                <a:solidFill>
                  <a:srgbClr val="8837FF"/>
                </a:solidFill>
                <a:latin typeface="+mn-ea"/>
              </a:rPr>
              <a:t>应用示例</a:t>
            </a:r>
          </a:p>
          <a:p>
            <a:pPr indent="612000">
              <a:lnSpc>
                <a:spcPct val="150000"/>
              </a:lnSpc>
              <a:buFont typeface="Wingdings" panose="05000000000000000000" pitchFamily="2" charset="2"/>
              <a:buNone/>
            </a:pPr>
            <a:r>
              <a:rPr lang="zh-CN" altLang="en-US" sz="2400" dirty="0">
                <a:solidFill>
                  <a:srgbClr val="8837FF"/>
                </a:solidFill>
                <a:latin typeface="+mn-ea"/>
              </a:rPr>
              <a:t>假定系统中有</a:t>
            </a:r>
            <a:r>
              <a:rPr lang="en-US" altLang="zh-CN" sz="2400" dirty="0">
                <a:solidFill>
                  <a:srgbClr val="8837FF"/>
                </a:solidFill>
                <a:latin typeface="+mn-ea"/>
              </a:rPr>
              <a:t>4</a:t>
            </a:r>
            <a:r>
              <a:rPr lang="zh-CN" altLang="en-US" sz="2400" dirty="0">
                <a:solidFill>
                  <a:srgbClr val="8837FF"/>
                </a:solidFill>
                <a:latin typeface="+mn-ea"/>
              </a:rPr>
              <a:t>个进程</a:t>
            </a:r>
            <a:r>
              <a:rPr lang="en-US" altLang="zh-CN" sz="2400" dirty="0">
                <a:solidFill>
                  <a:srgbClr val="8837FF"/>
                </a:solidFill>
                <a:latin typeface="+mn-ea"/>
              </a:rPr>
              <a:t>{A, B, C, D}</a:t>
            </a:r>
            <a:r>
              <a:rPr lang="zh-CN" altLang="en-US" sz="2400" dirty="0">
                <a:solidFill>
                  <a:srgbClr val="8837FF"/>
                </a:solidFill>
                <a:latin typeface="+mn-ea"/>
              </a:rPr>
              <a:t>和三类资源</a:t>
            </a:r>
            <a:r>
              <a:rPr lang="en-US" altLang="zh-CN" sz="2400" i="1" dirty="0">
                <a:solidFill>
                  <a:srgbClr val="8837FF"/>
                </a:solidFill>
                <a:latin typeface="+mn-ea"/>
              </a:rPr>
              <a:t>R</a:t>
            </a:r>
            <a:r>
              <a:rPr lang="en-US" altLang="zh-CN" sz="2400" baseline="-25000" dirty="0">
                <a:solidFill>
                  <a:srgbClr val="8837FF"/>
                </a:solidFill>
                <a:latin typeface="+mn-ea"/>
              </a:rPr>
              <a:t>1</a:t>
            </a:r>
            <a:r>
              <a:rPr lang="en-US" altLang="zh-CN" sz="2400" dirty="0">
                <a:solidFill>
                  <a:srgbClr val="8837FF"/>
                </a:solidFill>
                <a:latin typeface="+mn-ea"/>
              </a:rPr>
              <a:t>, </a:t>
            </a:r>
            <a:r>
              <a:rPr lang="en-US" altLang="zh-CN" sz="2400" i="1" dirty="0">
                <a:solidFill>
                  <a:srgbClr val="8837FF"/>
                </a:solidFill>
                <a:latin typeface="+mn-ea"/>
              </a:rPr>
              <a:t>R</a:t>
            </a:r>
            <a:r>
              <a:rPr lang="en-US" altLang="zh-CN" sz="2400" baseline="-25000" dirty="0">
                <a:solidFill>
                  <a:srgbClr val="8837FF"/>
                </a:solidFill>
                <a:latin typeface="+mn-ea"/>
              </a:rPr>
              <a:t>2</a:t>
            </a:r>
            <a:r>
              <a:rPr lang="zh-CN" altLang="en-US" sz="2400" dirty="0">
                <a:solidFill>
                  <a:srgbClr val="8837FF"/>
                </a:solidFill>
                <a:latin typeface="+mn-ea"/>
              </a:rPr>
              <a:t>和</a:t>
            </a:r>
            <a:r>
              <a:rPr lang="en-US" altLang="zh-CN" sz="2400" i="1" dirty="0">
                <a:solidFill>
                  <a:srgbClr val="8837FF"/>
                </a:solidFill>
                <a:latin typeface="+mn-ea"/>
              </a:rPr>
              <a:t>R</a:t>
            </a:r>
            <a:r>
              <a:rPr lang="en-US" altLang="zh-CN" sz="2400" baseline="-25000" dirty="0">
                <a:solidFill>
                  <a:srgbClr val="8837FF"/>
                </a:solidFill>
                <a:latin typeface="+mn-ea"/>
              </a:rPr>
              <a:t>3</a:t>
            </a:r>
            <a:r>
              <a:rPr lang="zh-CN" altLang="en-US" sz="2400" dirty="0">
                <a:solidFill>
                  <a:srgbClr val="8837FF"/>
                </a:solidFill>
                <a:latin typeface="+mn-ea"/>
              </a:rPr>
              <a:t>，各自的数量分别为</a:t>
            </a:r>
            <a:r>
              <a:rPr lang="en-US" altLang="zh-CN" sz="2400" dirty="0">
                <a:solidFill>
                  <a:srgbClr val="8837FF"/>
                </a:solidFill>
                <a:latin typeface="+mn-ea"/>
              </a:rPr>
              <a:t>9, 3</a:t>
            </a:r>
            <a:r>
              <a:rPr lang="zh-CN" altLang="en-US" sz="2400" dirty="0">
                <a:solidFill>
                  <a:srgbClr val="8837FF"/>
                </a:solidFill>
                <a:latin typeface="+mn-ea"/>
              </a:rPr>
              <a:t>和</a:t>
            </a:r>
            <a:r>
              <a:rPr lang="en-US" altLang="zh-CN" sz="2400" dirty="0">
                <a:solidFill>
                  <a:srgbClr val="8837FF"/>
                </a:solidFill>
                <a:latin typeface="+mn-ea"/>
              </a:rPr>
              <a:t>6</a:t>
            </a:r>
            <a:r>
              <a:rPr lang="zh-CN" altLang="en-US" sz="2400" dirty="0">
                <a:solidFill>
                  <a:srgbClr val="8837FF"/>
                </a:solidFill>
                <a:latin typeface="+mn-ea"/>
              </a:rPr>
              <a:t>个单位。</a:t>
            </a:r>
          </a:p>
        </p:txBody>
      </p:sp>
      <p:graphicFrame>
        <p:nvGraphicFramePr>
          <p:cNvPr id="4" name="Group 684"/>
          <p:cNvGraphicFramePr>
            <a:graphicFrameLocks noGrp="1"/>
          </p:cNvGraphicFramePr>
          <p:nvPr>
            <p:extLst>
              <p:ext uri="{D42A27DB-BD31-4B8C-83A1-F6EECF244321}">
                <p14:modId xmlns:p14="http://schemas.microsoft.com/office/powerpoint/2010/main" val="1458994896"/>
              </p:ext>
            </p:extLst>
          </p:nvPr>
        </p:nvGraphicFramePr>
        <p:xfrm>
          <a:off x="1512334" y="2517475"/>
          <a:ext cx="9312183" cy="3100642"/>
        </p:xfrm>
        <a:graphic>
          <a:graphicData uri="http://schemas.openxmlformats.org/drawingml/2006/table">
            <a:tbl>
              <a:tblPr/>
              <a:tblGrid>
                <a:gridCol w="1080112"/>
                <a:gridCol w="750358"/>
                <a:gridCol w="752041"/>
                <a:gridCol w="832796"/>
                <a:gridCol w="832798"/>
                <a:gridCol w="752040"/>
                <a:gridCol w="752041"/>
                <a:gridCol w="748676"/>
                <a:gridCol w="664556"/>
                <a:gridCol w="753723"/>
                <a:gridCol w="455935"/>
                <a:gridCol w="492949"/>
                <a:gridCol w="444158"/>
              </a:tblGrid>
              <a:tr h="672140">
                <a:tc rowSpan="2">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20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20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20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dirty="0" smtClean="0">
                          <a:ln>
                            <a:noFill/>
                          </a:ln>
                          <a:solidFill>
                            <a:schemeClr val="tx1"/>
                          </a:solidFill>
                          <a:effectLst/>
                          <a:latin typeface="+mn-ea"/>
                          <a:ea typeface="+mn-ea"/>
                          <a:cs typeface="Times New Roman" panose="02020603050405020304" pitchFamily="18" charset="0"/>
                        </a:rPr>
                        <a:t>进程</a:t>
                      </a:r>
                      <a:endParaRPr kumimoji="0" lang="zh-CN" altLang="en-US" sz="2000" b="0" i="0" u="none" strike="noStrike" cap="none" normalizeH="0" baseline="0" dirty="0" smtClean="0">
                        <a:ln>
                          <a:noFill/>
                        </a:ln>
                        <a:solidFill>
                          <a:schemeClr val="tx1"/>
                        </a:solidFill>
                        <a:effectLst/>
                        <a:latin typeface="+mn-ea"/>
                        <a:ea typeface="+mn-ea"/>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3">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Allocation</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gridSpan="3">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Max</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gridSpan="3">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Need</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gridSpan="3">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Available</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r>
              <a:tr h="589160">
                <a:tc vMerge="1">
                  <a:txBody>
                    <a:bodyPr/>
                    <a:lstStyle/>
                    <a:p>
                      <a:endParaRPr lang="zh-CN" altLang="en-US"/>
                    </a:p>
                  </a:txBody>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R</a:t>
                      </a:r>
                      <a:r>
                        <a:rPr kumimoji="0" lang="en-US" altLang="zh-CN" sz="2000" b="0" i="0" u="none" strike="noStrike" cap="none" normalizeH="0" baseline="-3000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R</a:t>
                      </a:r>
                      <a:r>
                        <a:rPr kumimoji="0" lang="en-US" altLang="zh-CN" sz="2000" b="0" i="0" u="none" strike="noStrike" cap="none" normalizeH="0" baseline="-3000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R</a:t>
                      </a:r>
                      <a:r>
                        <a:rPr kumimoji="0" lang="en-US" altLang="zh-CN" sz="2000" b="0" i="0" u="none" strike="noStrike" cap="none" normalizeH="0" baseline="-3000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R</a:t>
                      </a:r>
                      <a:r>
                        <a:rPr kumimoji="0" lang="en-US" altLang="zh-CN" sz="2000" b="0" i="0" u="none" strike="noStrike" cap="none" normalizeH="0" baseline="-3000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R</a:t>
                      </a:r>
                      <a:r>
                        <a:rPr kumimoji="0" lang="en-US" altLang="zh-CN" sz="2000" b="0" i="0" u="none" strike="noStrike" cap="none" normalizeH="0" baseline="-3000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R</a:t>
                      </a:r>
                      <a:r>
                        <a:rPr kumimoji="0" lang="en-US" altLang="zh-CN" sz="2000" b="0" i="0" u="none" strike="noStrike" cap="none" normalizeH="0" baseline="-3000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R</a:t>
                      </a:r>
                      <a:r>
                        <a:rPr kumimoji="0" lang="en-US" altLang="zh-CN" sz="2000" b="0" i="0" u="none" strike="noStrike" cap="none" normalizeH="0" baseline="-3000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R</a:t>
                      </a:r>
                      <a:r>
                        <a:rPr kumimoji="0" lang="en-US" altLang="zh-CN" sz="2000" b="0" i="0" u="none" strike="noStrike" cap="none" normalizeH="0" baseline="-3000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R</a:t>
                      </a:r>
                      <a:r>
                        <a:rPr kumimoji="0" lang="en-US" altLang="zh-CN" sz="2000" b="0" i="0" u="none" strike="noStrike" cap="none" normalizeH="0" baseline="-3000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R</a:t>
                      </a:r>
                      <a:r>
                        <a:rPr kumimoji="0" lang="en-US" altLang="zh-CN" sz="2000" b="0" i="0" u="none" strike="noStrike" cap="none" normalizeH="0" baseline="-3000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R</a:t>
                      </a:r>
                      <a:r>
                        <a:rPr kumimoji="0" lang="en-US" altLang="zh-CN" sz="2000" b="0" i="0" u="none" strike="noStrike" cap="none" normalizeH="0" baseline="-3000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R</a:t>
                      </a:r>
                      <a:r>
                        <a:rPr kumimoji="0" lang="en-US" altLang="zh-CN" sz="2000" b="0" i="0" u="none" strike="noStrike" cap="none" normalizeH="0" baseline="-3000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6908">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4">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4">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4">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6908">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5</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6</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r>
              <a:tr h="448093">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r>
              <a:tr h="448093">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D</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r>
            </a:tbl>
          </a:graphicData>
        </a:graphic>
      </p:graphicFrame>
      <p:sp>
        <p:nvSpPr>
          <p:cNvPr id="5" name="矩形 4"/>
          <p:cNvSpPr/>
          <p:nvPr/>
        </p:nvSpPr>
        <p:spPr>
          <a:xfrm>
            <a:off x="4520843" y="5634593"/>
            <a:ext cx="3329758" cy="400110"/>
          </a:xfrm>
          <a:prstGeom prst="rect">
            <a:avLst/>
          </a:prstGeom>
        </p:spPr>
        <p:txBody>
          <a:bodyPr wrap="none">
            <a:spAutoFit/>
          </a:bodyPr>
          <a:lstStyle/>
          <a:p>
            <a:r>
              <a:rPr lang="en-US" altLang="zh-CN" sz="2000" i="1" dirty="0">
                <a:solidFill>
                  <a:srgbClr val="FF0000"/>
                </a:solidFill>
                <a:effectLst>
                  <a:outerShdw blurRad="38100" dist="38100" dir="2700000" algn="tl">
                    <a:srgbClr val="C0C0C0"/>
                  </a:outerShdw>
                </a:effectLst>
                <a:latin typeface="+mn-ea"/>
              </a:rPr>
              <a:t>T</a:t>
            </a:r>
            <a:r>
              <a:rPr lang="en-US" altLang="zh-CN" sz="2000" baseline="-25000" dirty="0">
                <a:solidFill>
                  <a:srgbClr val="FF0000"/>
                </a:solidFill>
                <a:effectLst>
                  <a:outerShdw blurRad="38100" dist="38100" dir="2700000" algn="tl">
                    <a:srgbClr val="C0C0C0"/>
                  </a:outerShdw>
                </a:effectLst>
                <a:latin typeface="+mn-ea"/>
              </a:rPr>
              <a:t>0</a:t>
            </a:r>
            <a:r>
              <a:rPr lang="zh-CN" altLang="en-US" sz="2000" dirty="0">
                <a:solidFill>
                  <a:srgbClr val="FF0000"/>
                </a:solidFill>
                <a:effectLst>
                  <a:outerShdw blurRad="38100" dist="38100" dir="2700000" algn="tl">
                    <a:srgbClr val="C0C0C0"/>
                  </a:outerShdw>
                </a:effectLst>
                <a:latin typeface="+mn-ea"/>
              </a:rPr>
              <a:t>时刻资源分配表（安全</a:t>
            </a:r>
            <a:r>
              <a:rPr lang="zh-CN" altLang="en-US" sz="2000" dirty="0">
                <a:solidFill>
                  <a:srgbClr val="FF0000"/>
                </a:solidFill>
                <a:latin typeface="+mn-ea"/>
              </a:rPr>
              <a:t> </a:t>
            </a:r>
            <a:r>
              <a:rPr lang="zh-CN" altLang="en-US" sz="2000" dirty="0">
                <a:solidFill>
                  <a:srgbClr val="FF0000"/>
                </a:solidFill>
                <a:effectLst>
                  <a:outerShdw blurRad="38100" dist="38100" dir="2700000" algn="tl">
                    <a:srgbClr val="C0C0C0"/>
                  </a:outerShdw>
                </a:effectLst>
                <a:latin typeface="+mn-ea"/>
              </a:rPr>
              <a:t>）</a:t>
            </a:r>
          </a:p>
        </p:txBody>
      </p:sp>
    </p:spTree>
    <p:extLst>
      <p:ext uri="{BB962C8B-B14F-4D97-AF65-F5344CB8AC3E}">
        <p14:creationId xmlns:p14="http://schemas.microsoft.com/office/powerpoint/2010/main" val="42443741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96779" y="975816"/>
            <a:ext cx="10610335" cy="5078313"/>
          </a:xfrm>
          <a:prstGeom prst="rect">
            <a:avLst/>
          </a:prstGeom>
        </p:spPr>
        <p:txBody>
          <a:bodyPr wrap="square">
            <a:spAutoFit/>
          </a:bodyPr>
          <a:lstStyle/>
          <a:p>
            <a:pPr lvl="0" algn="just">
              <a:lnSpc>
                <a:spcPct val="150000"/>
              </a:lnSpc>
              <a:spcAft>
                <a:spcPts val="0"/>
              </a:spcAft>
            </a:pPr>
            <a:r>
              <a:rPr lang="en-US" altLang="zh-CN" sz="2400" kern="100" dirty="0" smtClean="0">
                <a:latin typeface="+mn-ea"/>
                <a:cs typeface="Times New Roman" panose="02020603050405020304" pitchFamily="18" charset="0"/>
              </a:rPr>
              <a:t>3</a:t>
            </a:r>
            <a:r>
              <a:rPr lang="zh-CN" altLang="en-US" sz="2400" kern="100" dirty="0" smtClean="0">
                <a:latin typeface="+mn-ea"/>
                <a:cs typeface="Times New Roman" panose="02020603050405020304" pitchFamily="18" charset="0"/>
              </a:rPr>
              <a:t>、</a:t>
            </a:r>
            <a:r>
              <a:rPr lang="zh-CN" altLang="zh-CN" sz="2400" kern="100" dirty="0" smtClean="0">
                <a:latin typeface="+mn-ea"/>
                <a:cs typeface="Times New Roman" panose="02020603050405020304" pitchFamily="18" charset="0"/>
              </a:rPr>
              <a:t>以下关于进程的描述中，（）最不符合操作系统进程的理解。</a:t>
            </a:r>
          </a:p>
          <a:p>
            <a:pPr marL="342900" lvl="0" indent="-342900" algn="just">
              <a:lnSpc>
                <a:spcPct val="150000"/>
              </a:lnSpc>
              <a:spcAft>
                <a:spcPts val="0"/>
              </a:spcAft>
              <a:buFont typeface="+mj-lt"/>
              <a:buAutoNum type="alphaUcPeriod"/>
            </a:pPr>
            <a:r>
              <a:rPr lang="zh-CN" altLang="zh-CN" sz="2400" kern="100" dirty="0" smtClean="0">
                <a:latin typeface="+mn-ea"/>
                <a:cs typeface="Times New Roman" panose="02020603050405020304" pitchFamily="18" charset="0"/>
              </a:rPr>
              <a:t>进程是在多个程序并行环境中的完整的程序</a:t>
            </a:r>
          </a:p>
          <a:p>
            <a:pPr marL="342900" lvl="0" indent="-342900" algn="just">
              <a:lnSpc>
                <a:spcPct val="150000"/>
              </a:lnSpc>
              <a:spcAft>
                <a:spcPts val="0"/>
              </a:spcAft>
              <a:buFont typeface="+mj-lt"/>
              <a:buAutoNum type="alphaUcPeriod"/>
            </a:pPr>
            <a:r>
              <a:rPr lang="zh-CN" altLang="zh-CN" sz="2400" kern="100" dirty="0" smtClean="0">
                <a:latin typeface="+mn-ea"/>
                <a:cs typeface="Times New Roman" panose="02020603050405020304" pitchFamily="18" charset="0"/>
              </a:rPr>
              <a:t>进程可以由程序、数据和进程控制块描述</a:t>
            </a:r>
          </a:p>
          <a:p>
            <a:pPr marL="342900" lvl="0" indent="-342900" algn="just">
              <a:lnSpc>
                <a:spcPct val="150000"/>
              </a:lnSpc>
              <a:spcAft>
                <a:spcPts val="0"/>
              </a:spcAft>
              <a:buFont typeface="+mj-lt"/>
              <a:buAutoNum type="alphaUcPeriod"/>
            </a:pPr>
            <a:r>
              <a:rPr lang="zh-CN" altLang="zh-CN" sz="2400" kern="100" dirty="0" smtClean="0">
                <a:latin typeface="+mn-ea"/>
                <a:cs typeface="Times New Roman" panose="02020603050405020304" pitchFamily="18" charset="0"/>
              </a:rPr>
              <a:t>线程是一种特殊的进程</a:t>
            </a:r>
          </a:p>
          <a:p>
            <a:pPr marL="342900" lvl="0" indent="-342900" algn="just">
              <a:lnSpc>
                <a:spcPct val="150000"/>
              </a:lnSpc>
              <a:spcAft>
                <a:spcPts val="0"/>
              </a:spcAft>
              <a:buFont typeface="+mj-lt"/>
              <a:buAutoNum type="alphaUcPeriod"/>
            </a:pPr>
            <a:r>
              <a:rPr lang="zh-CN" altLang="zh-CN" sz="2400" kern="100" dirty="0" smtClean="0">
                <a:latin typeface="+mn-ea"/>
                <a:cs typeface="Times New Roman" panose="02020603050405020304" pitchFamily="18" charset="0"/>
              </a:rPr>
              <a:t>进程是程序在一个数据集合上运行的过程，是系统进行资源分配和调度的独立单位</a:t>
            </a:r>
          </a:p>
          <a:p>
            <a:pPr marL="342900" lvl="0" indent="-342900" algn="just">
              <a:lnSpc>
                <a:spcPct val="150000"/>
              </a:lnSpc>
              <a:spcAft>
                <a:spcPts val="0"/>
              </a:spcAft>
              <a:buFont typeface="+mj-lt"/>
              <a:buAutoNum type="arabicPeriod"/>
            </a:pPr>
            <a:r>
              <a:rPr lang="zh-CN" altLang="zh-CN" sz="2400" kern="100" dirty="0" smtClean="0">
                <a:latin typeface="+mn-ea"/>
                <a:cs typeface="Times New Roman" panose="02020603050405020304" pitchFamily="18" charset="0"/>
              </a:rPr>
              <a:t>一个进程是（）。</a:t>
            </a:r>
          </a:p>
          <a:p>
            <a:pPr marL="342900" lvl="0" indent="-342900" algn="just">
              <a:lnSpc>
                <a:spcPct val="150000"/>
              </a:lnSpc>
              <a:spcAft>
                <a:spcPts val="0"/>
              </a:spcAft>
              <a:buFont typeface="+mj-lt"/>
              <a:buAutoNum type="alphaUcPeriod"/>
            </a:pPr>
            <a:r>
              <a:rPr lang="zh-CN" altLang="zh-CN" sz="2400" kern="100" dirty="0" smtClean="0">
                <a:latin typeface="+mn-ea"/>
                <a:cs typeface="Times New Roman" panose="02020603050405020304" pitchFamily="18" charset="0"/>
              </a:rPr>
              <a:t>由处理器执行的一个程序</a:t>
            </a:r>
            <a:r>
              <a:rPr lang="en-US" altLang="zh-CN" sz="2400" kern="100" dirty="0" smtClean="0">
                <a:latin typeface="+mn-ea"/>
                <a:cs typeface="Times New Roman" panose="02020603050405020304" pitchFamily="18" charset="0"/>
              </a:rPr>
              <a:t>                B. </a:t>
            </a:r>
            <a:r>
              <a:rPr lang="zh-CN" altLang="zh-CN" sz="2400" kern="100" dirty="0" smtClean="0">
                <a:latin typeface="+mn-ea"/>
                <a:cs typeface="Times New Roman" panose="02020603050405020304" pitchFamily="18" charset="0"/>
              </a:rPr>
              <a:t>一个独立的程序</a:t>
            </a:r>
            <a:r>
              <a:rPr lang="en-US" altLang="zh-CN" sz="2400" kern="100" dirty="0" smtClean="0">
                <a:latin typeface="+mn-ea"/>
                <a:cs typeface="Times New Roman" panose="02020603050405020304" pitchFamily="18" charset="0"/>
              </a:rPr>
              <a:t>+</a:t>
            </a:r>
            <a:r>
              <a:rPr lang="zh-CN" altLang="zh-CN" sz="2400" kern="100" dirty="0" smtClean="0">
                <a:latin typeface="+mn-ea"/>
                <a:cs typeface="Times New Roman" panose="02020603050405020304" pitchFamily="18" charset="0"/>
              </a:rPr>
              <a:t>数据集</a:t>
            </a:r>
            <a:endParaRPr lang="en-US" altLang="zh-CN" sz="2400" kern="100" dirty="0">
              <a:latin typeface="+mn-ea"/>
              <a:cs typeface="Times New Roman" panose="02020603050405020304" pitchFamily="18" charset="0"/>
            </a:endParaRPr>
          </a:p>
          <a:p>
            <a:pPr lvl="0" algn="just">
              <a:lnSpc>
                <a:spcPct val="150000"/>
              </a:lnSpc>
              <a:spcAft>
                <a:spcPts val="0"/>
              </a:spcAft>
            </a:pPr>
            <a:r>
              <a:rPr lang="en-US" altLang="zh-CN" sz="2400" kern="100" dirty="0" smtClean="0">
                <a:latin typeface="+mn-ea"/>
                <a:cs typeface="Times New Roman" panose="02020603050405020304" pitchFamily="18" charset="0"/>
              </a:rPr>
              <a:t>C . PCB</a:t>
            </a:r>
            <a:r>
              <a:rPr lang="zh-CN" altLang="zh-CN" sz="2400" kern="100" dirty="0" smtClean="0">
                <a:latin typeface="+mn-ea"/>
                <a:cs typeface="Times New Roman" panose="02020603050405020304" pitchFamily="18" charset="0"/>
              </a:rPr>
              <a:t>结构、程序和数据的组合</a:t>
            </a:r>
            <a:r>
              <a:rPr lang="en-US" altLang="zh-CN" sz="2400" kern="100" dirty="0" smtClean="0">
                <a:latin typeface="+mn-ea"/>
                <a:cs typeface="Times New Roman" panose="02020603050405020304" pitchFamily="18" charset="0"/>
              </a:rPr>
              <a:t>        D. </a:t>
            </a:r>
            <a:r>
              <a:rPr lang="zh-CN" altLang="zh-CN" sz="2400" kern="100" dirty="0" smtClean="0">
                <a:latin typeface="+mn-ea"/>
                <a:cs typeface="Times New Roman" panose="02020603050405020304" pitchFamily="18" charset="0"/>
              </a:rPr>
              <a:t>一个独立的程序</a:t>
            </a:r>
          </a:p>
        </p:txBody>
      </p:sp>
    </p:spTree>
    <p:extLst>
      <p:ext uri="{BB962C8B-B14F-4D97-AF65-F5344CB8AC3E}">
        <p14:creationId xmlns:p14="http://schemas.microsoft.com/office/powerpoint/2010/main" val="147948320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81449" y="940367"/>
            <a:ext cx="10725664" cy="1135054"/>
          </a:xfrm>
          <a:prstGeom prst="rect">
            <a:avLst/>
          </a:prstGeom>
        </p:spPr>
        <p:txBody>
          <a:bodyPr wrap="square">
            <a:spAutoFit/>
          </a:bodyPr>
          <a:lstStyle/>
          <a:p>
            <a:pPr>
              <a:lnSpc>
                <a:spcPct val="150000"/>
              </a:lnSpc>
              <a:buFont typeface="Wingdings" panose="05000000000000000000" pitchFamily="2" charset="2"/>
              <a:buNone/>
            </a:pPr>
            <a:r>
              <a:rPr lang="zh-CN" altLang="en-US" sz="2400" dirty="0">
                <a:latin typeface="+mn-ea"/>
              </a:rPr>
              <a:t>（</a:t>
            </a:r>
            <a:r>
              <a:rPr lang="en-US" altLang="zh-CN" sz="2400" dirty="0">
                <a:latin typeface="+mn-ea"/>
              </a:rPr>
              <a:t>1</a:t>
            </a:r>
            <a:r>
              <a:rPr lang="zh-CN" altLang="en-US" sz="2400" dirty="0">
                <a:latin typeface="+mn-ea"/>
              </a:rPr>
              <a:t>）</a:t>
            </a:r>
            <a:r>
              <a:rPr lang="en-US" altLang="zh-CN" sz="2400" i="1" dirty="0">
                <a:latin typeface="+mn-ea"/>
              </a:rPr>
              <a:t>T</a:t>
            </a:r>
            <a:r>
              <a:rPr lang="en-US" altLang="zh-CN" sz="2400" baseline="-25000" dirty="0">
                <a:latin typeface="+mn-ea"/>
              </a:rPr>
              <a:t>0</a:t>
            </a:r>
            <a:r>
              <a:rPr lang="zh-CN" altLang="en-US" sz="2400" dirty="0">
                <a:latin typeface="+mn-ea"/>
              </a:rPr>
              <a:t>时刻是安全的</a:t>
            </a:r>
          </a:p>
          <a:p>
            <a:pPr>
              <a:lnSpc>
                <a:spcPct val="150000"/>
              </a:lnSpc>
              <a:buFont typeface="Wingdings" panose="05000000000000000000" pitchFamily="2" charset="2"/>
              <a:buNone/>
            </a:pPr>
            <a:r>
              <a:rPr lang="zh-CN" altLang="en-US" sz="2400" dirty="0">
                <a:latin typeface="+mn-ea"/>
              </a:rPr>
              <a:t>     存在一个安全序列</a:t>
            </a:r>
            <a:r>
              <a:rPr lang="en-US" altLang="zh-CN" sz="2400" dirty="0">
                <a:latin typeface="+mn-ea"/>
              </a:rPr>
              <a:t>{B, A, C, D}         </a:t>
            </a:r>
          </a:p>
        </p:txBody>
      </p:sp>
      <p:graphicFrame>
        <p:nvGraphicFramePr>
          <p:cNvPr id="3" name="Group 1163"/>
          <p:cNvGraphicFramePr>
            <a:graphicFrameLocks noGrp="1"/>
          </p:cNvGraphicFramePr>
          <p:nvPr>
            <p:ph sz="half" idx="4294967295"/>
            <p:extLst>
              <p:ext uri="{D42A27DB-BD31-4B8C-83A1-F6EECF244321}">
                <p14:modId xmlns:p14="http://schemas.microsoft.com/office/powerpoint/2010/main" val="2336912277"/>
              </p:ext>
            </p:extLst>
          </p:nvPr>
        </p:nvGraphicFramePr>
        <p:xfrm>
          <a:off x="881449" y="2117123"/>
          <a:ext cx="10552670" cy="3546176"/>
        </p:xfrm>
        <a:graphic>
          <a:graphicData uri="http://schemas.openxmlformats.org/drawingml/2006/table">
            <a:tbl>
              <a:tblPr/>
              <a:tblGrid>
                <a:gridCol w="1194486"/>
                <a:gridCol w="827641"/>
                <a:gridCol w="868564"/>
                <a:gridCol w="635913"/>
                <a:gridCol w="626219"/>
                <a:gridCol w="626220"/>
                <a:gridCol w="630096"/>
                <a:gridCol w="626220"/>
                <a:gridCol w="628158"/>
                <a:gridCol w="787136"/>
                <a:gridCol w="597139"/>
                <a:gridCol w="748361"/>
                <a:gridCol w="525404"/>
                <a:gridCol w="1231113"/>
              </a:tblGrid>
              <a:tr h="1008912">
                <a:tc rowSpan="2">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zh-CN" altLang="en-US" sz="1800" b="0" i="0" u="none" strike="noStrike" cap="none" normalizeH="0" baseline="0" dirty="0" smtClean="0">
                          <a:ln>
                            <a:noFill/>
                          </a:ln>
                          <a:solidFill>
                            <a:schemeClr val="tx1"/>
                          </a:solidFill>
                          <a:effectLst/>
                          <a:latin typeface="+mn-ea"/>
                          <a:ea typeface="+mn-ea"/>
                          <a:cs typeface="Times New Roman" panose="02020603050405020304" pitchFamily="18" charset="0"/>
                        </a:rPr>
                        <a:t>资源情况</a:t>
                      </a:r>
                      <a:endParaRPr kumimoji="0" lang="zh-CN" altLang="en-US" sz="1800" b="0" i="0" u="none" strike="noStrike" cap="none" normalizeH="0" baseline="0" dirty="0" smtClean="0">
                        <a:ln>
                          <a:noFill/>
                        </a:ln>
                        <a:solidFill>
                          <a:schemeClr val="tx1"/>
                        </a:solidFill>
                        <a:effectLst/>
                        <a:latin typeface="+mn-ea"/>
                        <a:ea typeface="+mn-ea"/>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3">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Work</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gridSpan="3">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Need</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gridSpan="3">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Allocation</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gridSpan="3">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Work+Allocation</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rowSpan="2">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Finish</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4456">
                <a:tc vMerge="1">
                  <a:txBody>
                    <a:bodyPr/>
                    <a:lstStyle/>
                    <a:p>
                      <a:endParaRPr lang="zh-CN" altLang="en-US"/>
                    </a:p>
                  </a:txBody>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R</a:t>
                      </a:r>
                      <a:r>
                        <a:rPr kumimoji="0" lang="en-US" altLang="zh-CN" sz="2000" b="0" i="0" u="none" strike="noStrike" cap="none" normalizeH="0" baseline="-3000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R</a:t>
                      </a:r>
                      <a:r>
                        <a:rPr kumimoji="0" lang="en-US" altLang="zh-CN" sz="2000" b="0" i="0" u="none" strike="noStrike" cap="none" normalizeH="0" baseline="-3000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R</a:t>
                      </a:r>
                      <a:r>
                        <a:rPr kumimoji="0" lang="en-US" altLang="zh-CN" sz="2000" b="0" i="0" u="none" strike="noStrike" cap="none" normalizeH="0" baseline="-3000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R</a:t>
                      </a:r>
                      <a:r>
                        <a:rPr kumimoji="0" lang="en-US" altLang="zh-CN" sz="2000" b="0" i="0" u="none" strike="noStrike" cap="none" normalizeH="0" baseline="-3000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R</a:t>
                      </a:r>
                      <a:r>
                        <a:rPr kumimoji="0" lang="en-US" altLang="zh-CN" sz="2000" b="0" i="0" u="none" strike="noStrike" cap="none" normalizeH="0" baseline="-3000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R</a:t>
                      </a:r>
                      <a:r>
                        <a:rPr kumimoji="0" lang="en-US" altLang="zh-CN" sz="2000" b="0" i="0" u="none" strike="noStrike" cap="none" normalizeH="0" baseline="-3000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R</a:t>
                      </a:r>
                      <a:r>
                        <a:rPr kumimoji="0" lang="en-US" altLang="zh-CN" sz="2000" b="0" i="0" u="none" strike="noStrike" cap="none" normalizeH="0" baseline="-3000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R</a:t>
                      </a:r>
                      <a:r>
                        <a:rPr kumimoji="0" lang="en-US" altLang="zh-CN" sz="2000" b="0" i="0" u="none" strike="noStrike" cap="none" normalizeH="0" baseline="-3000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R</a:t>
                      </a:r>
                      <a:r>
                        <a:rPr kumimoji="0" lang="en-US" altLang="zh-CN" sz="2000" b="0" i="0" u="none" strike="noStrike" cap="none" normalizeH="0" baseline="-3000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R</a:t>
                      </a:r>
                      <a:r>
                        <a:rPr kumimoji="0" lang="en-US" altLang="zh-CN" sz="2000" b="0" i="0" u="none" strike="noStrike" cap="none" normalizeH="0" baseline="-3000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R</a:t>
                      </a:r>
                      <a:r>
                        <a:rPr kumimoji="0" lang="en-US" altLang="zh-CN" sz="2000" b="0" i="0" u="none" strike="noStrike" cap="none" normalizeH="0" baseline="-3000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R</a:t>
                      </a:r>
                      <a:r>
                        <a:rPr kumimoji="0" lang="en-US" altLang="zh-CN" sz="2000" b="0" i="0" u="none" strike="noStrike" cap="none" normalizeH="0" baseline="-3000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CN" altLang="en-US"/>
                    </a:p>
                  </a:txBody>
                  <a:tcPr/>
                </a:tc>
              </a:tr>
              <a:tr h="508202">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5</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6</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true</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8202">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6</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7</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true</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8202">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7</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9</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true</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8202">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D</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9</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9</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6</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true</a:t>
                      </a:r>
                      <a:endParaRPr kumimoji="0" lang="en-US" altLang="zh-CN"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 name="Rectangle 1157"/>
          <p:cNvSpPr>
            <a:spLocks noChangeArrowheads="1"/>
          </p:cNvSpPr>
          <p:nvPr/>
        </p:nvSpPr>
        <p:spPr bwMode="auto">
          <a:xfrm>
            <a:off x="4949996" y="5705001"/>
            <a:ext cx="202331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i="1" dirty="0">
                <a:solidFill>
                  <a:srgbClr val="FF0000"/>
                </a:solidFill>
                <a:effectLst>
                  <a:outerShdw blurRad="38100" dist="38100" dir="2700000" algn="tl">
                    <a:srgbClr val="C0C0C0"/>
                  </a:outerShdw>
                </a:effectLst>
                <a:latin typeface="+mn-ea"/>
              </a:rPr>
              <a:t>T</a:t>
            </a:r>
            <a:r>
              <a:rPr lang="en-US" altLang="zh-CN" baseline="-25000" dirty="0">
                <a:solidFill>
                  <a:srgbClr val="FF0000"/>
                </a:solidFill>
                <a:effectLst>
                  <a:outerShdw blurRad="38100" dist="38100" dir="2700000" algn="tl">
                    <a:srgbClr val="C0C0C0"/>
                  </a:outerShdw>
                </a:effectLst>
                <a:latin typeface="+mn-ea"/>
              </a:rPr>
              <a:t>0</a:t>
            </a:r>
            <a:r>
              <a:rPr lang="zh-CN" altLang="en-US" dirty="0">
                <a:solidFill>
                  <a:srgbClr val="FF0000"/>
                </a:solidFill>
                <a:effectLst>
                  <a:outerShdw blurRad="38100" dist="38100" dir="2700000" algn="tl">
                    <a:srgbClr val="C0C0C0"/>
                  </a:outerShdw>
                </a:effectLst>
                <a:latin typeface="+mn-ea"/>
              </a:rPr>
              <a:t>时刻的安全序列</a:t>
            </a:r>
          </a:p>
        </p:txBody>
      </p:sp>
    </p:spTree>
    <p:extLst>
      <p:ext uri="{BB962C8B-B14F-4D97-AF65-F5344CB8AC3E}">
        <p14:creationId xmlns:p14="http://schemas.microsoft.com/office/powerpoint/2010/main" val="120683085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815546" y="856902"/>
            <a:ext cx="10766854" cy="1200329"/>
          </a:xfrm>
          <a:prstGeom prst="rect">
            <a:avLst/>
          </a:prstGeom>
        </p:spPr>
        <p:txBody>
          <a:bodyPr wrap="square">
            <a:spAutoFit/>
          </a:bodyPr>
          <a:lstStyle/>
          <a:p>
            <a:pPr>
              <a:lnSpc>
                <a:spcPct val="150000"/>
              </a:lnSpc>
              <a:buFont typeface="Wingdings" panose="05000000000000000000" pitchFamily="2" charset="2"/>
              <a:buNone/>
            </a:pPr>
            <a:r>
              <a:rPr lang="zh-CN" altLang="en-US" sz="2400" dirty="0">
                <a:latin typeface="+mn-ea"/>
              </a:rPr>
              <a:t>（</a:t>
            </a:r>
            <a:r>
              <a:rPr lang="en-US" altLang="zh-CN" sz="2400" dirty="0">
                <a:latin typeface="+mn-ea"/>
              </a:rPr>
              <a:t>2</a:t>
            </a:r>
            <a:r>
              <a:rPr lang="zh-CN" altLang="en-US" sz="2400" dirty="0">
                <a:latin typeface="+mn-ea"/>
              </a:rPr>
              <a:t>）进程</a:t>
            </a:r>
            <a:r>
              <a:rPr lang="en-US" altLang="zh-CN" sz="2400" dirty="0">
                <a:latin typeface="+mn-ea"/>
              </a:rPr>
              <a:t>A</a:t>
            </a:r>
            <a:r>
              <a:rPr lang="zh-CN" altLang="en-US" sz="2400" dirty="0">
                <a:latin typeface="+mn-ea"/>
              </a:rPr>
              <a:t>请求</a:t>
            </a:r>
            <a:r>
              <a:rPr lang="zh-CN" altLang="en-US" sz="2400" dirty="0" smtClean="0">
                <a:latin typeface="+mn-ea"/>
              </a:rPr>
              <a:t>资源</a:t>
            </a:r>
            <a:endParaRPr lang="en-US" altLang="zh-CN" sz="2400" dirty="0" smtClean="0">
              <a:latin typeface="+mn-ea"/>
            </a:endParaRPr>
          </a:p>
          <a:p>
            <a:pPr indent="612000">
              <a:lnSpc>
                <a:spcPct val="150000"/>
              </a:lnSpc>
              <a:buFont typeface="Wingdings" panose="05000000000000000000" pitchFamily="2" charset="2"/>
              <a:buNone/>
            </a:pPr>
            <a:r>
              <a:rPr lang="zh-CN" altLang="en-US" sz="2400" dirty="0" smtClean="0">
                <a:latin typeface="+mn-ea"/>
              </a:rPr>
              <a:t>进程</a:t>
            </a:r>
            <a:r>
              <a:rPr lang="en-US" altLang="zh-CN" sz="2400" dirty="0">
                <a:latin typeface="+mn-ea"/>
              </a:rPr>
              <a:t>A</a:t>
            </a:r>
            <a:r>
              <a:rPr lang="zh-CN" altLang="en-US" sz="2400" dirty="0">
                <a:latin typeface="+mn-ea"/>
              </a:rPr>
              <a:t>发出请求</a:t>
            </a:r>
            <a:r>
              <a:rPr lang="en-US" altLang="zh-CN" sz="2400" dirty="0">
                <a:latin typeface="+mn-ea"/>
              </a:rPr>
              <a:t>Request</a:t>
            </a:r>
            <a:r>
              <a:rPr lang="zh-CN" altLang="en-US" sz="2400" dirty="0">
                <a:latin typeface="+mn-ea"/>
              </a:rPr>
              <a:t>（</a:t>
            </a:r>
            <a:r>
              <a:rPr lang="en-US" altLang="zh-CN" sz="2400" dirty="0">
                <a:latin typeface="+mn-ea"/>
              </a:rPr>
              <a:t>1, 0, 1</a:t>
            </a:r>
            <a:r>
              <a:rPr lang="zh-CN" altLang="en-US" sz="2400" dirty="0">
                <a:latin typeface="+mn-ea"/>
              </a:rPr>
              <a:t>）       </a:t>
            </a:r>
          </a:p>
        </p:txBody>
      </p:sp>
      <p:graphicFrame>
        <p:nvGraphicFramePr>
          <p:cNvPr id="4" name="Group 753"/>
          <p:cNvGraphicFramePr>
            <a:graphicFrameLocks noGrp="1"/>
          </p:cNvGraphicFramePr>
          <p:nvPr>
            <p:ph sz="half" idx="4294967295"/>
            <p:extLst>
              <p:ext uri="{D42A27DB-BD31-4B8C-83A1-F6EECF244321}">
                <p14:modId xmlns:p14="http://schemas.microsoft.com/office/powerpoint/2010/main" val="2950455636"/>
              </p:ext>
            </p:extLst>
          </p:nvPr>
        </p:nvGraphicFramePr>
        <p:xfrm>
          <a:off x="2318137" y="2131373"/>
          <a:ext cx="8066087" cy="3512504"/>
        </p:xfrm>
        <a:graphic>
          <a:graphicData uri="http://schemas.openxmlformats.org/drawingml/2006/table">
            <a:tbl>
              <a:tblPr/>
              <a:tblGrid>
                <a:gridCol w="1408112"/>
                <a:gridCol w="681038"/>
                <a:gridCol w="546100"/>
                <a:gridCol w="512762"/>
                <a:gridCol w="506413"/>
                <a:gridCol w="446087"/>
                <a:gridCol w="555625"/>
                <a:gridCol w="555625"/>
                <a:gridCol w="554038"/>
                <a:gridCol w="555625"/>
                <a:gridCol w="500062"/>
                <a:gridCol w="595313"/>
                <a:gridCol w="649287"/>
              </a:tblGrid>
              <a:tr h="482600">
                <a:tc rowSpan="2">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zh-CN" altLang="en-US" sz="20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资源情况</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20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20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进    程</a:t>
                      </a:r>
                      <a:endParaRPr kumimoji="0" lang="zh-CN" altLang="en-US"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3">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Max</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gridSpan="3">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Allocation</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gridSpan="3">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Need</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gridSpan="3">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Available</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r>
              <a:tr h="568325">
                <a:tc vMerge="1">
                  <a:txBody>
                    <a:bodyPr/>
                    <a:lstStyle/>
                    <a:p>
                      <a:endParaRPr lang="zh-CN" altLang="en-US"/>
                    </a:p>
                  </a:txBody>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R</a:t>
                      </a:r>
                      <a:r>
                        <a:rPr kumimoji="0" lang="en-US" altLang="zh-CN" sz="2000" b="0" i="0" u="none" strike="noStrike" cap="none" normalizeH="0" baseline="-3000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R</a:t>
                      </a:r>
                      <a:r>
                        <a:rPr kumimoji="0" lang="en-US" altLang="zh-CN" sz="2000" b="0" i="0" u="none" strike="noStrike" cap="none" normalizeH="0" baseline="-3000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R</a:t>
                      </a:r>
                      <a:r>
                        <a:rPr kumimoji="0" lang="en-US" altLang="zh-CN" sz="2000" b="0" i="0" u="none" strike="noStrike" cap="none" normalizeH="0" baseline="-3000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R</a:t>
                      </a:r>
                      <a:r>
                        <a:rPr kumimoji="0" lang="en-US" altLang="zh-CN" sz="2000" b="0" i="0" u="none" strike="noStrike" cap="none" normalizeH="0" baseline="-3000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R</a:t>
                      </a:r>
                      <a:r>
                        <a:rPr kumimoji="0" lang="en-US" altLang="zh-CN" sz="2000" b="0" i="0" u="none" strike="noStrike" cap="none" normalizeH="0" baseline="-3000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R</a:t>
                      </a:r>
                      <a:r>
                        <a:rPr kumimoji="0" lang="en-US" altLang="zh-CN" sz="2000" b="0" i="0" u="none" strike="noStrike" cap="none" normalizeH="0" baseline="-3000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R</a:t>
                      </a:r>
                      <a:r>
                        <a:rPr kumimoji="0" lang="en-US" altLang="zh-CN" sz="2000" b="0" i="0" u="none" strike="noStrike" cap="none" normalizeH="0" baseline="-3000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R</a:t>
                      </a:r>
                      <a:r>
                        <a:rPr kumimoji="0" lang="en-US" altLang="zh-CN" sz="2000" b="0" i="0" u="none" strike="noStrike" cap="none" normalizeH="0" baseline="-3000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R</a:t>
                      </a:r>
                      <a:r>
                        <a:rPr kumimoji="0" lang="en-US" altLang="zh-CN" sz="2000" b="0" i="0" u="none" strike="noStrike" cap="none" normalizeH="0" baseline="-3000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R</a:t>
                      </a:r>
                      <a:r>
                        <a:rPr kumimoji="0" lang="en-US" altLang="zh-CN" sz="2000" b="0" i="0" u="none" strike="noStrike" cap="none" normalizeH="0" baseline="-3000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R</a:t>
                      </a:r>
                      <a:r>
                        <a:rPr kumimoji="0" lang="en-US" altLang="zh-CN" sz="2000" b="0" i="0" u="none" strike="noStrike" cap="none" normalizeH="0" baseline="-3000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R</a:t>
                      </a:r>
                      <a:r>
                        <a:rPr kumimoji="0" lang="en-US" altLang="zh-CN" sz="2000" b="0" i="0" u="none" strike="noStrike" cap="none" normalizeH="0" baseline="-3000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0225">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57213">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6</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5</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r>
              <a:tr h="557213">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57213">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D</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r>
            </a:tbl>
          </a:graphicData>
        </a:graphic>
      </p:graphicFrame>
      <p:cxnSp>
        <p:nvCxnSpPr>
          <p:cNvPr id="6" name="直接连接符 5"/>
          <p:cNvCxnSpPr/>
          <p:nvPr/>
        </p:nvCxnSpPr>
        <p:spPr>
          <a:xfrm>
            <a:off x="2318137" y="2131373"/>
            <a:ext cx="1405366" cy="1312045"/>
          </a:xfrm>
          <a:prstGeom prst="line">
            <a:avLst/>
          </a:prstGeom>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4775061" y="5666258"/>
            <a:ext cx="3700052" cy="400110"/>
          </a:xfrm>
          <a:prstGeom prst="rect">
            <a:avLst/>
          </a:prstGeom>
        </p:spPr>
        <p:txBody>
          <a:bodyPr wrap="none">
            <a:spAutoFit/>
          </a:bodyPr>
          <a:lstStyle/>
          <a:p>
            <a:r>
              <a:rPr lang="zh-CN" altLang="en-US" sz="2000" dirty="0">
                <a:solidFill>
                  <a:srgbClr val="FF0000"/>
                </a:solidFill>
                <a:effectLst>
                  <a:outerShdw blurRad="38100" dist="38100" dir="2700000" algn="tl">
                    <a:srgbClr val="C0C0C0"/>
                  </a:outerShdw>
                </a:effectLst>
                <a:latin typeface="+mn-ea"/>
              </a:rPr>
              <a:t>为进程</a:t>
            </a:r>
            <a:r>
              <a:rPr lang="en-US" altLang="zh-CN" sz="2000" dirty="0">
                <a:solidFill>
                  <a:srgbClr val="FF0000"/>
                </a:solidFill>
                <a:effectLst>
                  <a:outerShdw blurRad="38100" dist="38100" dir="2700000" algn="tl">
                    <a:srgbClr val="C0C0C0"/>
                  </a:outerShdw>
                </a:effectLst>
                <a:latin typeface="+mn-ea"/>
              </a:rPr>
              <a:t>A</a:t>
            </a:r>
            <a:r>
              <a:rPr lang="zh-CN" altLang="en-US" sz="2000" dirty="0">
                <a:solidFill>
                  <a:srgbClr val="FF0000"/>
                </a:solidFill>
                <a:effectLst>
                  <a:outerShdw blurRad="38100" dist="38100" dir="2700000" algn="tl">
                    <a:srgbClr val="C0C0C0"/>
                  </a:outerShdw>
                </a:effectLst>
                <a:latin typeface="+mn-ea"/>
              </a:rPr>
              <a:t>分配资源后的有关数据</a:t>
            </a:r>
          </a:p>
        </p:txBody>
      </p:sp>
      <p:sp>
        <p:nvSpPr>
          <p:cNvPr id="11" name="矩形 10"/>
          <p:cNvSpPr/>
          <p:nvPr/>
        </p:nvSpPr>
        <p:spPr>
          <a:xfrm>
            <a:off x="93921" y="2787395"/>
            <a:ext cx="2224216" cy="1015663"/>
          </a:xfrm>
          <a:prstGeom prst="rect">
            <a:avLst/>
          </a:prstGeom>
        </p:spPr>
        <p:txBody>
          <a:bodyPr wrap="square">
            <a:spAutoFit/>
          </a:bodyPr>
          <a:lstStyle/>
          <a:p>
            <a:r>
              <a:rPr lang="zh-CN" altLang="en-US" sz="2000" dirty="0">
                <a:solidFill>
                  <a:srgbClr val="FF6600"/>
                </a:solidFill>
                <a:latin typeface="+mn-ea"/>
              </a:rPr>
              <a:t>系统进入不</a:t>
            </a:r>
            <a:r>
              <a:rPr lang="zh-CN" altLang="en-US" sz="2000" dirty="0" smtClean="0">
                <a:solidFill>
                  <a:srgbClr val="FF6600"/>
                </a:solidFill>
                <a:latin typeface="+mn-ea"/>
              </a:rPr>
              <a:t>安全态        </a:t>
            </a:r>
            <a:endParaRPr lang="en-US" altLang="zh-CN" sz="2000" dirty="0" smtClean="0">
              <a:solidFill>
                <a:srgbClr val="FF6600"/>
              </a:solidFill>
              <a:latin typeface="+mn-ea"/>
            </a:endParaRPr>
          </a:p>
          <a:p>
            <a:r>
              <a:rPr lang="zh-CN" altLang="en-US" sz="2000" dirty="0" smtClean="0">
                <a:solidFill>
                  <a:srgbClr val="FF0000"/>
                </a:solidFill>
                <a:latin typeface="+mn-ea"/>
              </a:rPr>
              <a:t>不</a:t>
            </a:r>
            <a:r>
              <a:rPr lang="zh-CN" altLang="en-US" sz="2000" dirty="0">
                <a:solidFill>
                  <a:srgbClr val="FF0000"/>
                </a:solidFill>
                <a:latin typeface="+mn-ea"/>
              </a:rPr>
              <a:t>能为进程</a:t>
            </a:r>
            <a:r>
              <a:rPr lang="en-US" altLang="zh-CN" sz="2000" dirty="0">
                <a:solidFill>
                  <a:srgbClr val="FF0000"/>
                </a:solidFill>
                <a:latin typeface="+mn-ea"/>
              </a:rPr>
              <a:t>A</a:t>
            </a:r>
            <a:r>
              <a:rPr lang="zh-CN" altLang="en-US" sz="2000" dirty="0">
                <a:solidFill>
                  <a:srgbClr val="FF0000"/>
                </a:solidFill>
                <a:latin typeface="+mn-ea"/>
              </a:rPr>
              <a:t>分配所申请的资源</a:t>
            </a:r>
            <a:r>
              <a:rPr lang="zh-CN" altLang="en-US" sz="2000" dirty="0">
                <a:latin typeface="+mn-ea"/>
              </a:rPr>
              <a:t> </a:t>
            </a:r>
          </a:p>
        </p:txBody>
      </p:sp>
    </p:spTree>
    <p:extLst>
      <p:ext uri="{BB962C8B-B14F-4D97-AF65-F5344CB8AC3E}">
        <p14:creationId xmlns:p14="http://schemas.microsoft.com/office/powerpoint/2010/main" val="198820604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88539" y="1242020"/>
            <a:ext cx="10618573" cy="3416320"/>
          </a:xfrm>
          <a:prstGeom prst="rect">
            <a:avLst/>
          </a:prstGeom>
        </p:spPr>
        <p:txBody>
          <a:bodyPr wrap="square">
            <a:spAutoFit/>
          </a:bodyPr>
          <a:lstStyle/>
          <a:p>
            <a:pPr>
              <a:lnSpc>
                <a:spcPct val="150000"/>
              </a:lnSpc>
            </a:pPr>
            <a:r>
              <a:rPr lang="zh-CN" altLang="en-US" sz="2400" dirty="0">
                <a:solidFill>
                  <a:srgbClr val="FF0000"/>
                </a:solidFill>
                <a:latin typeface="+mn-ea"/>
              </a:rPr>
              <a:t>优点</a:t>
            </a:r>
            <a:r>
              <a:rPr lang="zh-CN" altLang="en-US" sz="2400" dirty="0">
                <a:latin typeface="+mn-ea"/>
              </a:rPr>
              <a:t>：</a:t>
            </a:r>
          </a:p>
          <a:p>
            <a:pPr>
              <a:lnSpc>
                <a:spcPct val="150000"/>
              </a:lnSpc>
              <a:buFont typeface="Wingdings" panose="05000000000000000000" pitchFamily="2" charset="2"/>
              <a:buNone/>
            </a:pPr>
            <a:r>
              <a:rPr lang="zh-CN" altLang="en-US" sz="2400" dirty="0">
                <a:latin typeface="+mn-ea"/>
              </a:rPr>
              <a:t>   限制条件少    资源利用程度提高 </a:t>
            </a:r>
          </a:p>
          <a:p>
            <a:pPr>
              <a:lnSpc>
                <a:spcPct val="150000"/>
              </a:lnSpc>
            </a:pPr>
            <a:r>
              <a:rPr lang="zh-CN" altLang="en-US" sz="2400" dirty="0">
                <a:solidFill>
                  <a:srgbClr val="0033CC"/>
                </a:solidFill>
                <a:latin typeface="+mn-ea"/>
              </a:rPr>
              <a:t>缺点</a:t>
            </a:r>
            <a:r>
              <a:rPr lang="zh-CN" altLang="en-US" sz="2400" dirty="0">
                <a:latin typeface="+mn-ea"/>
              </a:rPr>
              <a:t>：</a:t>
            </a:r>
          </a:p>
          <a:p>
            <a:pPr>
              <a:lnSpc>
                <a:spcPct val="150000"/>
              </a:lnSpc>
              <a:buFont typeface="Wingdings" panose="05000000000000000000" pitchFamily="2" charset="2"/>
              <a:buNone/>
            </a:pPr>
            <a:r>
              <a:rPr lang="zh-CN" altLang="en-US" sz="2400" dirty="0">
                <a:latin typeface="+mn-ea"/>
              </a:rPr>
              <a:t>  ①难以保证进程数固定不变  </a:t>
            </a:r>
          </a:p>
          <a:p>
            <a:pPr>
              <a:lnSpc>
                <a:spcPct val="150000"/>
              </a:lnSpc>
              <a:buFont typeface="Wingdings" panose="05000000000000000000" pitchFamily="2" charset="2"/>
              <a:buNone/>
            </a:pPr>
            <a:r>
              <a:rPr lang="zh-CN" altLang="en-US" sz="2400" dirty="0">
                <a:latin typeface="+mn-ea"/>
              </a:rPr>
              <a:t>  ②未考虑实时进程快速响应</a:t>
            </a:r>
          </a:p>
          <a:p>
            <a:pPr>
              <a:lnSpc>
                <a:spcPct val="150000"/>
              </a:lnSpc>
              <a:buFont typeface="Wingdings" panose="05000000000000000000" pitchFamily="2" charset="2"/>
              <a:buNone/>
            </a:pPr>
            <a:r>
              <a:rPr lang="zh-CN" altLang="en-US" sz="2400" dirty="0">
                <a:latin typeface="+mn-ea"/>
              </a:rPr>
              <a:t>  ③增加了系统开销  </a:t>
            </a:r>
          </a:p>
        </p:txBody>
      </p:sp>
    </p:spTree>
    <p:extLst>
      <p:ext uri="{BB962C8B-B14F-4D97-AF65-F5344CB8AC3E}">
        <p14:creationId xmlns:p14="http://schemas.microsoft.com/office/powerpoint/2010/main" val="300113224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84852" y="1257504"/>
            <a:ext cx="10631645" cy="2308324"/>
          </a:xfrm>
          <a:prstGeom prst="rect">
            <a:avLst/>
          </a:prstGeom>
        </p:spPr>
        <p:txBody>
          <a:bodyPr wrap="square">
            <a:spAutoFit/>
          </a:bodyPr>
          <a:lstStyle/>
          <a:p>
            <a:pPr>
              <a:lnSpc>
                <a:spcPct val="150000"/>
              </a:lnSpc>
            </a:pPr>
            <a:r>
              <a:rPr lang="zh-CN" altLang="en-US" sz="2400" dirty="0">
                <a:solidFill>
                  <a:srgbClr val="009999"/>
                </a:solidFill>
                <a:latin typeface="+mn-ea"/>
              </a:rPr>
              <a:t>死锁的检测和</a:t>
            </a:r>
            <a:r>
              <a:rPr lang="zh-CN" altLang="en-US" sz="2400" dirty="0" smtClean="0">
                <a:solidFill>
                  <a:srgbClr val="009999"/>
                </a:solidFill>
                <a:latin typeface="+mn-ea"/>
              </a:rPr>
              <a:t>恢复</a:t>
            </a:r>
            <a:endParaRPr lang="en-US" altLang="zh-CN" sz="2400" dirty="0" smtClean="0">
              <a:solidFill>
                <a:srgbClr val="009999"/>
              </a:solidFill>
              <a:latin typeface="+mn-ea"/>
            </a:endParaRPr>
          </a:p>
          <a:p>
            <a:pPr indent="612000">
              <a:lnSpc>
                <a:spcPct val="150000"/>
              </a:lnSpc>
            </a:pPr>
            <a:r>
              <a:rPr lang="zh-CN" altLang="en-US" sz="2400" dirty="0">
                <a:latin typeface="+mn-ea"/>
              </a:rPr>
              <a:t>死锁检测与恢复是指系统设有专门的机构，当死锁发生时，该机构能够检测到死锁发生的位置和原因，且能通过外力破坏死锁发生的必要条件，从而使并发进程从死锁状态中解脱出来</a:t>
            </a:r>
            <a:r>
              <a:rPr lang="zh-CN" altLang="en-US" sz="2400" dirty="0" smtClean="0">
                <a:latin typeface="+mn-ea"/>
              </a:rPr>
              <a:t>。</a:t>
            </a:r>
            <a:endParaRPr lang="zh-CN" altLang="en-US" sz="2400" dirty="0">
              <a:latin typeface="+mn-ea"/>
            </a:endParaRPr>
          </a:p>
        </p:txBody>
      </p:sp>
    </p:spTree>
    <p:extLst>
      <p:ext uri="{BB962C8B-B14F-4D97-AF65-F5344CB8AC3E}">
        <p14:creationId xmlns:p14="http://schemas.microsoft.com/office/powerpoint/2010/main" val="220662563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19392" y="855356"/>
            <a:ext cx="10531203" cy="1754326"/>
          </a:xfrm>
          <a:prstGeom prst="rect">
            <a:avLst/>
          </a:prstGeom>
        </p:spPr>
        <p:txBody>
          <a:bodyPr wrap="square">
            <a:spAutoFit/>
          </a:bodyPr>
          <a:lstStyle/>
          <a:p>
            <a:pPr>
              <a:lnSpc>
                <a:spcPct val="150000"/>
              </a:lnSpc>
            </a:pPr>
            <a:r>
              <a:rPr lang="zh-CN" altLang="en-US" sz="2400" dirty="0" smtClean="0">
                <a:latin typeface="+mn-ea"/>
              </a:rPr>
              <a:t>（</a:t>
            </a:r>
            <a:r>
              <a:rPr lang="en-US" altLang="zh-CN" sz="2400" dirty="0" smtClean="0">
                <a:latin typeface="+mn-ea"/>
              </a:rPr>
              <a:t>1</a:t>
            </a:r>
            <a:r>
              <a:rPr lang="zh-CN" altLang="en-US" sz="2400" dirty="0" smtClean="0">
                <a:latin typeface="+mn-ea"/>
              </a:rPr>
              <a:t>）对</a:t>
            </a:r>
            <a:r>
              <a:rPr lang="zh-CN" altLang="en-US" sz="2400" dirty="0">
                <a:latin typeface="+mn-ea"/>
              </a:rPr>
              <a:t>单体资源类的死锁</a:t>
            </a:r>
            <a:r>
              <a:rPr lang="zh-CN" altLang="en-US" sz="2400" dirty="0" smtClean="0">
                <a:latin typeface="+mn-ea"/>
              </a:rPr>
              <a:t>检测</a:t>
            </a:r>
            <a:endParaRPr lang="en-US" altLang="zh-CN" sz="2400" dirty="0" smtClean="0">
              <a:latin typeface="+mn-ea"/>
            </a:endParaRPr>
          </a:p>
          <a:p>
            <a:pPr>
              <a:lnSpc>
                <a:spcPct val="150000"/>
              </a:lnSpc>
            </a:pPr>
            <a:r>
              <a:rPr lang="zh-CN" altLang="en-US" sz="2400" dirty="0">
                <a:solidFill>
                  <a:srgbClr val="009999"/>
                </a:solidFill>
                <a:latin typeface="+mn-ea"/>
              </a:rPr>
              <a:t>等待图</a:t>
            </a:r>
            <a:r>
              <a:rPr lang="en-US" altLang="zh-CN" sz="2400" dirty="0">
                <a:solidFill>
                  <a:srgbClr val="009999"/>
                </a:solidFill>
                <a:latin typeface="+mn-ea"/>
              </a:rPr>
              <a:t>——</a:t>
            </a:r>
            <a:r>
              <a:rPr lang="zh-CN" altLang="en-US" sz="2400" dirty="0">
                <a:latin typeface="+mn-ea"/>
              </a:rPr>
              <a:t>资源分配图的变形 </a:t>
            </a:r>
            <a:endParaRPr lang="zh-CN" altLang="en-US" sz="2400" dirty="0">
              <a:solidFill>
                <a:srgbClr val="009999"/>
              </a:solidFill>
              <a:latin typeface="+mn-ea"/>
            </a:endParaRPr>
          </a:p>
          <a:p>
            <a:pPr>
              <a:lnSpc>
                <a:spcPct val="150000"/>
              </a:lnSpc>
            </a:pPr>
            <a:r>
              <a:rPr lang="zh-CN" altLang="en-US" sz="2400" dirty="0">
                <a:latin typeface="+mn-ea"/>
              </a:rPr>
              <a:t>从资源分配图中去掉表示资源类的节点，且把相应边折叠在一起得到</a:t>
            </a:r>
            <a:r>
              <a:rPr lang="zh-CN" altLang="en-US" sz="2400" dirty="0" smtClean="0">
                <a:latin typeface="+mn-ea"/>
              </a:rPr>
              <a:t>的。</a:t>
            </a:r>
            <a:endParaRPr lang="zh-CN" altLang="en-US" sz="2400" dirty="0">
              <a:latin typeface="+mn-ea"/>
            </a:endParaRPr>
          </a:p>
        </p:txBody>
      </p:sp>
      <p:pic>
        <p:nvPicPr>
          <p:cNvPr id="3" name="Picture 4" descr="3a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24660" y="2475896"/>
            <a:ext cx="6769100" cy="324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 Box 5"/>
          <p:cNvSpPr txBox="1">
            <a:spLocks noChangeArrowheads="1"/>
          </p:cNvSpPr>
          <p:nvPr/>
        </p:nvSpPr>
        <p:spPr bwMode="auto">
          <a:xfrm>
            <a:off x="4113552" y="5715984"/>
            <a:ext cx="353115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zh-CN" altLang="en-US" sz="2000" dirty="0">
                <a:solidFill>
                  <a:srgbClr val="FF0000"/>
                </a:solidFill>
                <a:latin typeface="+mn-ea"/>
                <a:ea typeface="+mn-ea"/>
              </a:rPr>
              <a:t>资源分配图和对应的等待图</a:t>
            </a:r>
          </a:p>
        </p:txBody>
      </p:sp>
    </p:spTree>
    <p:extLst>
      <p:ext uri="{BB962C8B-B14F-4D97-AF65-F5344CB8AC3E}">
        <p14:creationId xmlns:p14="http://schemas.microsoft.com/office/powerpoint/2010/main" val="140015249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36443" y="1151923"/>
            <a:ext cx="10456485" cy="4524315"/>
          </a:xfrm>
          <a:prstGeom prst="rect">
            <a:avLst/>
          </a:prstGeom>
        </p:spPr>
        <p:txBody>
          <a:bodyPr wrap="square">
            <a:spAutoFit/>
          </a:bodyPr>
          <a:lstStyle/>
          <a:p>
            <a:pPr>
              <a:lnSpc>
                <a:spcPct val="150000"/>
              </a:lnSpc>
            </a:pPr>
            <a:r>
              <a:rPr lang="zh-CN" altLang="en-US" sz="2400" dirty="0" smtClean="0">
                <a:latin typeface="+mn-ea"/>
              </a:rPr>
              <a:t>（</a:t>
            </a:r>
            <a:r>
              <a:rPr lang="en-US" altLang="zh-CN" sz="2400" dirty="0" smtClean="0">
                <a:latin typeface="+mn-ea"/>
              </a:rPr>
              <a:t>2</a:t>
            </a:r>
            <a:r>
              <a:rPr lang="zh-CN" altLang="en-US" sz="2400" dirty="0" smtClean="0">
                <a:latin typeface="+mn-ea"/>
              </a:rPr>
              <a:t>）对</a:t>
            </a:r>
            <a:r>
              <a:rPr lang="zh-CN" altLang="en-US" sz="2400" dirty="0">
                <a:latin typeface="+mn-ea"/>
              </a:rPr>
              <a:t>多体资源类的死锁</a:t>
            </a:r>
            <a:r>
              <a:rPr lang="zh-CN" altLang="en-US" sz="2400" dirty="0" smtClean="0">
                <a:latin typeface="+mn-ea"/>
              </a:rPr>
              <a:t>检测</a:t>
            </a:r>
            <a:endParaRPr lang="en-US" altLang="zh-CN" sz="2400" dirty="0" smtClean="0">
              <a:latin typeface="+mn-ea"/>
            </a:endParaRPr>
          </a:p>
          <a:p>
            <a:pPr>
              <a:lnSpc>
                <a:spcPct val="150000"/>
              </a:lnSpc>
            </a:pPr>
            <a:r>
              <a:rPr lang="zh-CN" altLang="en-US" sz="2400" dirty="0" smtClean="0">
                <a:latin typeface="+mn-ea"/>
              </a:rPr>
              <a:t>采用</a:t>
            </a:r>
            <a:r>
              <a:rPr lang="zh-CN" altLang="en-US" sz="2400" dirty="0">
                <a:latin typeface="+mn-ea"/>
              </a:rPr>
              <a:t>若干随时间变化的数据结构，与银行家算法相似</a:t>
            </a:r>
          </a:p>
          <a:p>
            <a:pPr>
              <a:lnSpc>
                <a:spcPct val="150000"/>
              </a:lnSpc>
            </a:pPr>
            <a:r>
              <a:rPr lang="zh-CN" altLang="en-US" sz="2400" dirty="0">
                <a:latin typeface="+mn-ea"/>
              </a:rPr>
              <a:t>① </a:t>
            </a:r>
            <a:r>
              <a:rPr lang="en-US" altLang="zh-CN" sz="2400" dirty="0">
                <a:latin typeface="+mn-ea"/>
              </a:rPr>
              <a:t>Available</a:t>
            </a:r>
            <a:r>
              <a:rPr lang="zh-CN" altLang="en-US" sz="2400" dirty="0">
                <a:latin typeface="+mn-ea"/>
              </a:rPr>
              <a:t>是一个长度为</a:t>
            </a:r>
            <a:r>
              <a:rPr lang="en-US" altLang="zh-CN" sz="2400" i="1" dirty="0">
                <a:latin typeface="+mn-ea"/>
              </a:rPr>
              <a:t>m</a:t>
            </a:r>
            <a:r>
              <a:rPr lang="zh-CN" altLang="en-US" sz="2400" dirty="0">
                <a:latin typeface="+mn-ea"/>
              </a:rPr>
              <a:t>的向量</a:t>
            </a:r>
          </a:p>
          <a:p>
            <a:pPr>
              <a:lnSpc>
                <a:spcPct val="150000"/>
              </a:lnSpc>
            </a:pPr>
            <a:r>
              <a:rPr lang="zh-CN" altLang="en-US" sz="2400" dirty="0">
                <a:latin typeface="+mn-ea"/>
              </a:rPr>
              <a:t>② </a:t>
            </a:r>
            <a:r>
              <a:rPr lang="en-US" altLang="zh-CN" sz="2400" dirty="0">
                <a:latin typeface="+mn-ea"/>
              </a:rPr>
              <a:t>Allocation</a:t>
            </a:r>
            <a:r>
              <a:rPr lang="zh-CN" altLang="en-US" sz="2400" dirty="0">
                <a:latin typeface="+mn-ea"/>
              </a:rPr>
              <a:t>是一个</a:t>
            </a:r>
            <a:r>
              <a:rPr lang="en-US" altLang="zh-CN" sz="2400" i="1" dirty="0" err="1">
                <a:latin typeface="+mn-ea"/>
              </a:rPr>
              <a:t>n</a:t>
            </a:r>
            <a:r>
              <a:rPr lang="en-US" altLang="zh-CN" sz="2400" dirty="0" err="1">
                <a:latin typeface="+mn-ea"/>
              </a:rPr>
              <a:t>×</a:t>
            </a:r>
            <a:r>
              <a:rPr lang="en-US" altLang="zh-CN" sz="2400" i="1" dirty="0" err="1">
                <a:latin typeface="+mn-ea"/>
              </a:rPr>
              <a:t>m</a:t>
            </a:r>
            <a:r>
              <a:rPr lang="zh-CN" altLang="en-US" sz="2400" dirty="0">
                <a:latin typeface="+mn-ea"/>
              </a:rPr>
              <a:t>的矩阵</a:t>
            </a:r>
          </a:p>
          <a:p>
            <a:pPr>
              <a:lnSpc>
                <a:spcPct val="150000"/>
              </a:lnSpc>
            </a:pPr>
            <a:r>
              <a:rPr lang="zh-CN" altLang="en-US" sz="2400" dirty="0">
                <a:latin typeface="+mn-ea"/>
              </a:rPr>
              <a:t>③ </a:t>
            </a:r>
            <a:r>
              <a:rPr lang="en-US" altLang="zh-CN" sz="2400" dirty="0">
                <a:latin typeface="+mn-ea"/>
              </a:rPr>
              <a:t>Request</a:t>
            </a:r>
            <a:r>
              <a:rPr lang="zh-CN" altLang="en-US" sz="2400" dirty="0">
                <a:latin typeface="+mn-ea"/>
              </a:rPr>
              <a:t>是一个</a:t>
            </a:r>
            <a:r>
              <a:rPr lang="en-US" altLang="zh-CN" sz="2400" i="1" dirty="0" err="1">
                <a:latin typeface="+mn-ea"/>
              </a:rPr>
              <a:t>n</a:t>
            </a:r>
            <a:r>
              <a:rPr lang="en-US" altLang="zh-CN" sz="2400" dirty="0" err="1">
                <a:latin typeface="+mn-ea"/>
              </a:rPr>
              <a:t>×</a:t>
            </a:r>
            <a:r>
              <a:rPr lang="en-US" altLang="zh-CN" sz="2400" i="1" dirty="0" err="1">
                <a:latin typeface="+mn-ea"/>
              </a:rPr>
              <a:t>m</a:t>
            </a:r>
            <a:r>
              <a:rPr lang="zh-CN" altLang="en-US" sz="2400" dirty="0">
                <a:latin typeface="+mn-ea"/>
              </a:rPr>
              <a:t>的矩阵，</a:t>
            </a:r>
            <a:r>
              <a:rPr lang="en-US" altLang="zh-CN" sz="2400" dirty="0">
                <a:latin typeface="+mn-ea"/>
              </a:rPr>
              <a:t>Request[</a:t>
            </a:r>
            <a:r>
              <a:rPr lang="en-US" altLang="zh-CN" sz="2400" i="1" dirty="0" err="1">
                <a:latin typeface="+mn-ea"/>
              </a:rPr>
              <a:t>i</a:t>
            </a:r>
            <a:r>
              <a:rPr lang="en-US" altLang="zh-CN" sz="2400" dirty="0">
                <a:latin typeface="+mn-ea"/>
              </a:rPr>
              <a:t>, </a:t>
            </a:r>
            <a:r>
              <a:rPr lang="en-US" altLang="zh-CN" sz="2400" i="1" dirty="0">
                <a:latin typeface="+mn-ea"/>
              </a:rPr>
              <a:t>j</a:t>
            </a:r>
            <a:r>
              <a:rPr lang="en-US" altLang="zh-CN" sz="2400" dirty="0">
                <a:latin typeface="+mn-ea"/>
              </a:rPr>
              <a:t>]=</a:t>
            </a:r>
            <a:r>
              <a:rPr lang="en-US" altLang="zh-CN" sz="2400" i="1" dirty="0">
                <a:latin typeface="+mn-ea"/>
              </a:rPr>
              <a:t>k</a:t>
            </a:r>
            <a:r>
              <a:rPr lang="zh-CN" altLang="en-US" sz="2400" dirty="0">
                <a:latin typeface="+mn-ea"/>
              </a:rPr>
              <a:t>，表示进程</a:t>
            </a:r>
            <a:r>
              <a:rPr lang="en-US" altLang="zh-CN" sz="2400" i="1" dirty="0">
                <a:latin typeface="+mn-ea"/>
              </a:rPr>
              <a:t>p</a:t>
            </a:r>
            <a:r>
              <a:rPr lang="en-US" altLang="zh-CN" sz="2400" i="1" baseline="-25000" dirty="0">
                <a:latin typeface="+mn-ea"/>
              </a:rPr>
              <a:t>i</a:t>
            </a:r>
            <a:r>
              <a:rPr lang="zh-CN" altLang="en-US" sz="2400" dirty="0">
                <a:latin typeface="+mn-ea"/>
              </a:rPr>
              <a:t>正申请</a:t>
            </a:r>
            <a:r>
              <a:rPr lang="en-US" altLang="zh-CN" sz="2400" i="1" dirty="0">
                <a:latin typeface="+mn-ea"/>
              </a:rPr>
              <a:t>k</a:t>
            </a:r>
            <a:r>
              <a:rPr lang="zh-CN" altLang="en-US" sz="2400" dirty="0">
                <a:latin typeface="+mn-ea"/>
              </a:rPr>
              <a:t>个</a:t>
            </a:r>
            <a:r>
              <a:rPr lang="en-US" altLang="zh-CN" sz="2400" i="1" dirty="0" err="1">
                <a:latin typeface="+mn-ea"/>
              </a:rPr>
              <a:t>r</a:t>
            </a:r>
            <a:r>
              <a:rPr lang="en-US" altLang="zh-CN" sz="2400" i="1" baseline="-25000" dirty="0" err="1">
                <a:latin typeface="+mn-ea"/>
              </a:rPr>
              <a:t>j</a:t>
            </a:r>
            <a:r>
              <a:rPr lang="zh-CN" altLang="en-US" sz="2400" dirty="0">
                <a:latin typeface="+mn-ea"/>
              </a:rPr>
              <a:t>类资源 </a:t>
            </a:r>
          </a:p>
          <a:p>
            <a:pPr>
              <a:lnSpc>
                <a:spcPct val="150000"/>
              </a:lnSpc>
            </a:pPr>
            <a:r>
              <a:rPr lang="zh-CN" altLang="en-US" sz="2400" dirty="0">
                <a:latin typeface="+mn-ea"/>
              </a:rPr>
              <a:t>  仍把矩阵</a:t>
            </a:r>
            <a:r>
              <a:rPr lang="en-US" altLang="zh-CN" sz="2400" dirty="0">
                <a:latin typeface="+mn-ea"/>
              </a:rPr>
              <a:t>Allocation</a:t>
            </a:r>
            <a:r>
              <a:rPr lang="zh-CN" altLang="en-US" sz="2400" dirty="0">
                <a:latin typeface="+mn-ea"/>
              </a:rPr>
              <a:t>和</a:t>
            </a:r>
            <a:r>
              <a:rPr lang="en-US" altLang="zh-CN" sz="2400" dirty="0">
                <a:latin typeface="+mn-ea"/>
              </a:rPr>
              <a:t>Request</a:t>
            </a:r>
            <a:r>
              <a:rPr lang="zh-CN" altLang="en-US" sz="2400" dirty="0">
                <a:latin typeface="+mn-ea"/>
              </a:rPr>
              <a:t>的行作为向量对待，并分别表示为</a:t>
            </a:r>
            <a:r>
              <a:rPr lang="en-US" altLang="zh-CN" sz="2400" dirty="0" err="1">
                <a:latin typeface="+mn-ea"/>
              </a:rPr>
              <a:t>Allocation</a:t>
            </a:r>
            <a:r>
              <a:rPr lang="en-US" altLang="zh-CN" sz="2400" i="1" baseline="-25000" dirty="0" err="1">
                <a:latin typeface="+mn-ea"/>
              </a:rPr>
              <a:t>i</a:t>
            </a:r>
            <a:r>
              <a:rPr lang="zh-CN" altLang="en-US" sz="2400" dirty="0">
                <a:latin typeface="+mn-ea"/>
              </a:rPr>
              <a:t>和</a:t>
            </a:r>
            <a:r>
              <a:rPr lang="en-US" altLang="zh-CN" sz="2400" dirty="0" err="1">
                <a:latin typeface="+mn-ea"/>
              </a:rPr>
              <a:t>Request</a:t>
            </a:r>
            <a:r>
              <a:rPr lang="en-US" altLang="zh-CN" sz="2400" i="1" baseline="-25000" dirty="0" err="1">
                <a:latin typeface="+mn-ea"/>
              </a:rPr>
              <a:t>i</a:t>
            </a:r>
            <a:r>
              <a:rPr lang="en-US" altLang="zh-CN" sz="2400" dirty="0">
                <a:latin typeface="+mn-ea"/>
              </a:rPr>
              <a:t> </a:t>
            </a:r>
          </a:p>
        </p:txBody>
      </p:sp>
    </p:spTree>
    <p:extLst>
      <p:ext uri="{BB962C8B-B14F-4D97-AF65-F5344CB8AC3E}">
        <p14:creationId xmlns:p14="http://schemas.microsoft.com/office/powerpoint/2010/main" val="265915202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72065" y="927397"/>
            <a:ext cx="10560908" cy="4524315"/>
          </a:xfrm>
          <a:prstGeom prst="rect">
            <a:avLst/>
          </a:prstGeom>
        </p:spPr>
        <p:txBody>
          <a:bodyPr wrap="square">
            <a:spAutoFit/>
          </a:bodyPr>
          <a:lstStyle/>
          <a:p>
            <a:pPr>
              <a:lnSpc>
                <a:spcPct val="150000"/>
              </a:lnSpc>
            </a:pPr>
            <a:r>
              <a:rPr lang="zh-CN" altLang="en-US" sz="2400" dirty="0">
                <a:latin typeface="+mn-ea"/>
              </a:rPr>
              <a:t>检测算法</a:t>
            </a:r>
          </a:p>
          <a:p>
            <a:pPr>
              <a:lnSpc>
                <a:spcPct val="150000"/>
              </a:lnSpc>
            </a:pPr>
            <a:r>
              <a:rPr lang="zh-CN" altLang="en-US" sz="2400" dirty="0">
                <a:latin typeface="+mn-ea"/>
              </a:rPr>
              <a:t>  简单地调查尚待完成的各个进程所有可能的分配</a:t>
            </a:r>
            <a:r>
              <a:rPr lang="zh-CN" altLang="en-US" sz="2400" dirty="0" smtClean="0">
                <a:latin typeface="+mn-ea"/>
              </a:rPr>
              <a:t>序列</a:t>
            </a:r>
            <a:endParaRPr lang="zh-CN" altLang="en-US" sz="2400" dirty="0">
              <a:latin typeface="+mn-ea"/>
            </a:endParaRPr>
          </a:p>
          <a:p>
            <a:pPr>
              <a:lnSpc>
                <a:spcPct val="150000"/>
              </a:lnSpc>
            </a:pPr>
            <a:r>
              <a:rPr lang="zh-CN" altLang="en-US" sz="2400" dirty="0">
                <a:latin typeface="+mn-ea"/>
              </a:rPr>
              <a:t>① 令</a:t>
            </a:r>
            <a:r>
              <a:rPr lang="en-US" altLang="zh-CN" sz="2400" dirty="0">
                <a:latin typeface="+mn-ea"/>
              </a:rPr>
              <a:t>Work</a:t>
            </a:r>
            <a:r>
              <a:rPr lang="zh-CN" altLang="en-US" sz="2400" dirty="0">
                <a:latin typeface="+mn-ea"/>
              </a:rPr>
              <a:t>和</a:t>
            </a:r>
            <a:r>
              <a:rPr lang="en-US" altLang="zh-CN" sz="2400" dirty="0">
                <a:latin typeface="+mn-ea"/>
              </a:rPr>
              <a:t>Finish</a:t>
            </a:r>
            <a:r>
              <a:rPr lang="zh-CN" altLang="en-US" sz="2400" dirty="0">
                <a:latin typeface="+mn-ea"/>
              </a:rPr>
              <a:t>分别表示长度为</a:t>
            </a:r>
            <a:r>
              <a:rPr lang="en-US" altLang="zh-CN" sz="2400" dirty="0">
                <a:latin typeface="+mn-ea"/>
              </a:rPr>
              <a:t>m</a:t>
            </a:r>
            <a:r>
              <a:rPr lang="zh-CN" altLang="en-US" sz="2400" dirty="0">
                <a:latin typeface="+mn-ea"/>
              </a:rPr>
              <a:t>和</a:t>
            </a:r>
            <a:r>
              <a:rPr lang="en-US" altLang="zh-CN" sz="2400" dirty="0">
                <a:latin typeface="+mn-ea"/>
              </a:rPr>
              <a:t>n</a:t>
            </a:r>
            <a:r>
              <a:rPr lang="zh-CN" altLang="en-US" sz="2400" dirty="0">
                <a:latin typeface="+mn-ea"/>
              </a:rPr>
              <a:t>的向量，初始化</a:t>
            </a:r>
          </a:p>
          <a:p>
            <a:pPr>
              <a:lnSpc>
                <a:spcPct val="150000"/>
              </a:lnSpc>
            </a:pPr>
            <a:r>
              <a:rPr lang="zh-CN" altLang="en-US" sz="2400" dirty="0">
                <a:latin typeface="+mn-ea"/>
              </a:rPr>
              <a:t>        </a:t>
            </a:r>
            <a:r>
              <a:rPr lang="en-US" altLang="zh-CN" sz="2400" dirty="0">
                <a:latin typeface="+mn-ea"/>
              </a:rPr>
              <a:t>Work</a:t>
            </a:r>
            <a:r>
              <a:rPr lang="zh-CN" altLang="en-US" sz="2400" dirty="0">
                <a:latin typeface="+mn-ea"/>
              </a:rPr>
              <a:t>：</a:t>
            </a:r>
            <a:r>
              <a:rPr lang="en-US" altLang="zh-CN" sz="2400" dirty="0">
                <a:latin typeface="+mn-ea"/>
              </a:rPr>
              <a:t>=Available</a:t>
            </a:r>
            <a:r>
              <a:rPr lang="zh-CN" altLang="en-US" sz="2400" dirty="0">
                <a:latin typeface="+mn-ea"/>
              </a:rPr>
              <a:t>；对于</a:t>
            </a:r>
            <a:r>
              <a:rPr lang="en-US" altLang="zh-CN" sz="2400" dirty="0" err="1">
                <a:latin typeface="+mn-ea"/>
              </a:rPr>
              <a:t>i</a:t>
            </a:r>
            <a:r>
              <a:rPr lang="en-US" altLang="zh-CN" sz="2400" dirty="0">
                <a:latin typeface="+mn-ea"/>
              </a:rPr>
              <a:t>=1, 2,…, n</a:t>
            </a:r>
          </a:p>
          <a:p>
            <a:pPr>
              <a:lnSpc>
                <a:spcPct val="150000"/>
              </a:lnSpc>
            </a:pPr>
            <a:r>
              <a:rPr lang="en-US" altLang="zh-CN" sz="2400" dirty="0">
                <a:latin typeface="+mn-ea"/>
              </a:rPr>
              <a:t> </a:t>
            </a:r>
            <a:r>
              <a:rPr lang="zh-CN" altLang="en-US" sz="2400" dirty="0">
                <a:latin typeface="+mn-ea"/>
              </a:rPr>
              <a:t>如果</a:t>
            </a:r>
            <a:r>
              <a:rPr lang="en-US" altLang="zh-CN" sz="2400" dirty="0">
                <a:latin typeface="+mn-ea"/>
              </a:rPr>
              <a:t>Allocation</a:t>
            </a:r>
            <a:r>
              <a:rPr lang="en-US" altLang="zh-CN" sz="2400" baseline="-25000" dirty="0">
                <a:latin typeface="+mn-ea"/>
              </a:rPr>
              <a:t>i</a:t>
            </a:r>
            <a:r>
              <a:rPr lang="en-US" altLang="zh-CN" sz="2400" dirty="0">
                <a:latin typeface="+mn-ea"/>
              </a:rPr>
              <a:t>≠0</a:t>
            </a:r>
            <a:r>
              <a:rPr lang="zh-CN" altLang="en-US" sz="2400" dirty="0">
                <a:latin typeface="+mn-ea"/>
              </a:rPr>
              <a:t>，则</a:t>
            </a:r>
            <a:r>
              <a:rPr lang="en-US" altLang="zh-CN" sz="2400" dirty="0">
                <a:latin typeface="+mn-ea"/>
              </a:rPr>
              <a:t>Finish[</a:t>
            </a:r>
            <a:r>
              <a:rPr lang="en-US" altLang="zh-CN" sz="2400" dirty="0" err="1">
                <a:latin typeface="+mn-ea"/>
              </a:rPr>
              <a:t>i</a:t>
            </a:r>
            <a:r>
              <a:rPr lang="en-US" altLang="zh-CN" sz="2400" dirty="0">
                <a:latin typeface="+mn-ea"/>
              </a:rPr>
              <a:t>]</a:t>
            </a:r>
            <a:r>
              <a:rPr lang="zh-CN" altLang="en-US" sz="2400" dirty="0">
                <a:latin typeface="+mn-ea"/>
              </a:rPr>
              <a:t>：</a:t>
            </a:r>
            <a:r>
              <a:rPr lang="en-US" altLang="zh-CN" sz="2400" dirty="0">
                <a:latin typeface="+mn-ea"/>
              </a:rPr>
              <a:t>=false</a:t>
            </a:r>
            <a:r>
              <a:rPr lang="zh-CN" altLang="en-US" sz="2400" dirty="0">
                <a:latin typeface="+mn-ea"/>
              </a:rPr>
              <a:t>；否则</a:t>
            </a:r>
            <a:r>
              <a:rPr lang="en-US" altLang="zh-CN" sz="2400" dirty="0">
                <a:latin typeface="+mn-ea"/>
              </a:rPr>
              <a:t>Finish[</a:t>
            </a:r>
            <a:r>
              <a:rPr lang="en-US" altLang="zh-CN" sz="2400" dirty="0" err="1">
                <a:latin typeface="+mn-ea"/>
              </a:rPr>
              <a:t>i</a:t>
            </a:r>
            <a:r>
              <a:rPr lang="en-US" altLang="zh-CN" sz="2400" dirty="0">
                <a:latin typeface="+mn-ea"/>
              </a:rPr>
              <a:t>]</a:t>
            </a:r>
            <a:r>
              <a:rPr lang="zh-CN" altLang="en-US" sz="2400" dirty="0">
                <a:latin typeface="+mn-ea"/>
              </a:rPr>
              <a:t>：</a:t>
            </a:r>
            <a:r>
              <a:rPr lang="en-US" altLang="zh-CN" sz="2400" dirty="0">
                <a:latin typeface="+mn-ea"/>
              </a:rPr>
              <a:t>=true</a:t>
            </a:r>
            <a:r>
              <a:rPr lang="zh-CN" altLang="en-US" sz="2400" dirty="0">
                <a:latin typeface="+mn-ea"/>
              </a:rPr>
              <a:t>。</a:t>
            </a:r>
          </a:p>
          <a:p>
            <a:pPr>
              <a:lnSpc>
                <a:spcPct val="150000"/>
              </a:lnSpc>
            </a:pPr>
            <a:r>
              <a:rPr lang="zh-CN" altLang="en-US" sz="2400" dirty="0">
                <a:latin typeface="+mn-ea"/>
              </a:rPr>
              <a:t>② 寻找一个下标</a:t>
            </a:r>
            <a:r>
              <a:rPr lang="en-US" altLang="zh-CN" sz="2400" dirty="0" err="1">
                <a:latin typeface="+mn-ea"/>
              </a:rPr>
              <a:t>i</a:t>
            </a:r>
            <a:r>
              <a:rPr lang="zh-CN" altLang="en-US" sz="2400" dirty="0">
                <a:latin typeface="+mn-ea"/>
              </a:rPr>
              <a:t>，它应满足条件：</a:t>
            </a:r>
          </a:p>
          <a:p>
            <a:pPr>
              <a:lnSpc>
                <a:spcPct val="150000"/>
              </a:lnSpc>
            </a:pPr>
            <a:r>
              <a:rPr lang="zh-CN" altLang="en-US" sz="2400" dirty="0">
                <a:latin typeface="+mn-ea"/>
              </a:rPr>
              <a:t>    </a:t>
            </a:r>
            <a:r>
              <a:rPr lang="en-US" altLang="zh-CN" sz="2400" dirty="0">
                <a:latin typeface="+mn-ea"/>
              </a:rPr>
              <a:t>Finish[</a:t>
            </a:r>
            <a:r>
              <a:rPr lang="en-US" altLang="zh-CN" sz="2400" dirty="0" err="1">
                <a:latin typeface="+mn-ea"/>
              </a:rPr>
              <a:t>i</a:t>
            </a:r>
            <a:r>
              <a:rPr lang="en-US" altLang="zh-CN" sz="2400" dirty="0">
                <a:latin typeface="+mn-ea"/>
              </a:rPr>
              <a:t>]=false</a:t>
            </a:r>
            <a:r>
              <a:rPr lang="zh-CN" altLang="en-US" sz="2400" dirty="0">
                <a:latin typeface="+mn-ea"/>
              </a:rPr>
              <a:t>且</a:t>
            </a:r>
            <a:r>
              <a:rPr lang="en-US" altLang="zh-CN" sz="2400" dirty="0" err="1">
                <a:latin typeface="+mn-ea"/>
              </a:rPr>
              <a:t>Request</a:t>
            </a:r>
            <a:r>
              <a:rPr lang="en-US" altLang="zh-CN" sz="2400" baseline="-25000" dirty="0" err="1">
                <a:latin typeface="+mn-ea"/>
              </a:rPr>
              <a:t>i</a:t>
            </a:r>
            <a:r>
              <a:rPr lang="en-US" altLang="zh-CN" sz="2400" dirty="0" err="1">
                <a:latin typeface="+mn-ea"/>
              </a:rPr>
              <a:t>≤Work</a:t>
            </a:r>
            <a:endParaRPr lang="en-US" altLang="zh-CN" sz="2400" dirty="0">
              <a:latin typeface="+mn-ea"/>
            </a:endParaRPr>
          </a:p>
          <a:p>
            <a:pPr>
              <a:lnSpc>
                <a:spcPct val="150000"/>
              </a:lnSpc>
            </a:pPr>
            <a:r>
              <a:rPr lang="en-US" altLang="zh-CN" sz="2400" dirty="0">
                <a:latin typeface="+mn-ea"/>
              </a:rPr>
              <a:t>    </a:t>
            </a:r>
            <a:r>
              <a:rPr lang="zh-CN" altLang="en-US" sz="2400" dirty="0">
                <a:latin typeface="+mn-ea"/>
              </a:rPr>
              <a:t>若找不到这样的</a:t>
            </a:r>
            <a:r>
              <a:rPr lang="en-US" altLang="zh-CN" sz="2400" dirty="0" err="1">
                <a:latin typeface="+mn-ea"/>
              </a:rPr>
              <a:t>i</a:t>
            </a:r>
            <a:r>
              <a:rPr lang="zh-CN" altLang="en-US" sz="2400" dirty="0">
                <a:latin typeface="+mn-ea"/>
              </a:rPr>
              <a:t>，则转到④</a:t>
            </a:r>
            <a:r>
              <a:rPr lang="zh-CN" altLang="en-US" sz="2400" dirty="0" smtClean="0">
                <a:latin typeface="+mn-ea"/>
              </a:rPr>
              <a:t>。</a:t>
            </a:r>
            <a:endParaRPr lang="zh-CN" altLang="en-US" sz="2400" dirty="0">
              <a:latin typeface="+mn-ea"/>
            </a:endParaRPr>
          </a:p>
        </p:txBody>
      </p:sp>
    </p:spTree>
    <p:extLst>
      <p:ext uri="{BB962C8B-B14F-4D97-AF65-F5344CB8AC3E}">
        <p14:creationId xmlns:p14="http://schemas.microsoft.com/office/powerpoint/2010/main" val="143279926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72065" y="1083919"/>
            <a:ext cx="10560908" cy="3416320"/>
          </a:xfrm>
          <a:prstGeom prst="rect">
            <a:avLst/>
          </a:prstGeom>
        </p:spPr>
        <p:txBody>
          <a:bodyPr wrap="square">
            <a:spAutoFit/>
          </a:bodyPr>
          <a:lstStyle/>
          <a:p>
            <a:pPr>
              <a:lnSpc>
                <a:spcPct val="150000"/>
              </a:lnSpc>
            </a:pPr>
            <a:r>
              <a:rPr lang="zh-CN" altLang="en-US" sz="2400" dirty="0" smtClean="0">
                <a:latin typeface="+mn-ea"/>
              </a:rPr>
              <a:t>③ </a:t>
            </a:r>
            <a:r>
              <a:rPr lang="zh-CN" altLang="en-US" sz="2400" dirty="0">
                <a:latin typeface="+mn-ea"/>
              </a:rPr>
              <a:t>修改数据值：</a:t>
            </a:r>
          </a:p>
          <a:p>
            <a:pPr>
              <a:lnSpc>
                <a:spcPct val="150000"/>
              </a:lnSpc>
            </a:pPr>
            <a:r>
              <a:rPr lang="zh-CN" altLang="en-US" sz="2400" dirty="0">
                <a:latin typeface="+mn-ea"/>
              </a:rPr>
              <a:t>        </a:t>
            </a:r>
            <a:r>
              <a:rPr lang="en-US" altLang="zh-CN" sz="2400" dirty="0">
                <a:latin typeface="+mn-ea"/>
              </a:rPr>
              <a:t>Work</a:t>
            </a:r>
            <a:r>
              <a:rPr lang="zh-CN" altLang="en-US" sz="2400" dirty="0">
                <a:latin typeface="+mn-ea"/>
              </a:rPr>
              <a:t>：</a:t>
            </a:r>
            <a:r>
              <a:rPr lang="en-US" altLang="zh-CN" sz="2400" dirty="0">
                <a:latin typeface="+mn-ea"/>
              </a:rPr>
              <a:t>=</a:t>
            </a:r>
            <a:r>
              <a:rPr lang="en-US" altLang="zh-CN" sz="2400" dirty="0" err="1">
                <a:latin typeface="+mn-ea"/>
              </a:rPr>
              <a:t>Work+Allocation</a:t>
            </a:r>
            <a:r>
              <a:rPr lang="en-US" altLang="zh-CN" sz="2400" baseline="-25000" dirty="0" err="1">
                <a:latin typeface="+mn-ea"/>
              </a:rPr>
              <a:t>i</a:t>
            </a:r>
            <a:endParaRPr lang="en-US" altLang="zh-CN" sz="2400" baseline="-25000" dirty="0">
              <a:latin typeface="+mn-ea"/>
            </a:endParaRPr>
          </a:p>
          <a:p>
            <a:pPr>
              <a:lnSpc>
                <a:spcPct val="150000"/>
              </a:lnSpc>
            </a:pPr>
            <a:r>
              <a:rPr lang="en-US" altLang="zh-CN" sz="2400" dirty="0">
                <a:latin typeface="+mn-ea"/>
              </a:rPr>
              <a:t>        Finish[</a:t>
            </a:r>
            <a:r>
              <a:rPr lang="en-US" altLang="zh-CN" sz="2400" dirty="0" err="1">
                <a:latin typeface="+mn-ea"/>
              </a:rPr>
              <a:t>i</a:t>
            </a:r>
            <a:r>
              <a:rPr lang="en-US" altLang="zh-CN" sz="2400" dirty="0">
                <a:latin typeface="+mn-ea"/>
              </a:rPr>
              <a:t>]=true</a:t>
            </a:r>
          </a:p>
          <a:p>
            <a:pPr>
              <a:lnSpc>
                <a:spcPct val="150000"/>
              </a:lnSpc>
            </a:pPr>
            <a:r>
              <a:rPr lang="en-US" altLang="zh-CN" sz="2400" dirty="0">
                <a:latin typeface="+mn-ea"/>
              </a:rPr>
              <a:t>       </a:t>
            </a:r>
            <a:r>
              <a:rPr lang="zh-CN" altLang="en-US" sz="2400" dirty="0">
                <a:latin typeface="+mn-ea"/>
              </a:rPr>
              <a:t>转向②。</a:t>
            </a:r>
          </a:p>
          <a:p>
            <a:pPr>
              <a:lnSpc>
                <a:spcPct val="150000"/>
              </a:lnSpc>
            </a:pPr>
            <a:r>
              <a:rPr lang="zh-CN" altLang="en-US" sz="2400" dirty="0">
                <a:latin typeface="+mn-ea"/>
              </a:rPr>
              <a:t>④ 若存在某些</a:t>
            </a:r>
            <a:r>
              <a:rPr lang="en-US" altLang="zh-CN" sz="2400" dirty="0" err="1">
                <a:latin typeface="+mn-ea"/>
              </a:rPr>
              <a:t>i</a:t>
            </a:r>
            <a:r>
              <a:rPr lang="zh-CN" altLang="en-US" sz="2400" dirty="0">
                <a:latin typeface="+mn-ea"/>
              </a:rPr>
              <a:t>（</a:t>
            </a:r>
            <a:r>
              <a:rPr lang="en-US" altLang="zh-CN" sz="2400" dirty="0">
                <a:latin typeface="+mn-ea"/>
              </a:rPr>
              <a:t>1≤i≤n</a:t>
            </a:r>
            <a:r>
              <a:rPr lang="zh-CN" altLang="en-US" sz="2400" dirty="0">
                <a:latin typeface="+mn-ea"/>
              </a:rPr>
              <a:t>），</a:t>
            </a:r>
            <a:r>
              <a:rPr lang="en-US" altLang="zh-CN" sz="2400" dirty="0">
                <a:latin typeface="+mn-ea"/>
              </a:rPr>
              <a:t>Finish[</a:t>
            </a:r>
            <a:r>
              <a:rPr lang="en-US" altLang="zh-CN" sz="2400" dirty="0" err="1">
                <a:latin typeface="+mn-ea"/>
              </a:rPr>
              <a:t>i</a:t>
            </a:r>
            <a:r>
              <a:rPr lang="en-US" altLang="zh-CN" sz="2400" dirty="0">
                <a:latin typeface="+mn-ea"/>
              </a:rPr>
              <a:t>]=false</a:t>
            </a:r>
            <a:r>
              <a:rPr lang="zh-CN" altLang="en-US" sz="2400" dirty="0">
                <a:latin typeface="+mn-ea"/>
              </a:rPr>
              <a:t>，则系统处于死锁状态。此外，若</a:t>
            </a:r>
            <a:r>
              <a:rPr lang="en-US" altLang="zh-CN" sz="2400" dirty="0">
                <a:latin typeface="+mn-ea"/>
              </a:rPr>
              <a:t>Finish[</a:t>
            </a:r>
            <a:r>
              <a:rPr lang="en-US" altLang="zh-CN" sz="2400" dirty="0" err="1">
                <a:latin typeface="+mn-ea"/>
              </a:rPr>
              <a:t>i</a:t>
            </a:r>
            <a:r>
              <a:rPr lang="en-US" altLang="zh-CN" sz="2400" dirty="0">
                <a:latin typeface="+mn-ea"/>
              </a:rPr>
              <a:t>]=false</a:t>
            </a:r>
            <a:r>
              <a:rPr lang="zh-CN" altLang="en-US" sz="2400" dirty="0">
                <a:latin typeface="+mn-ea"/>
              </a:rPr>
              <a:t>，则进程</a:t>
            </a:r>
            <a:r>
              <a:rPr lang="en-US" altLang="zh-CN" sz="2400" dirty="0">
                <a:latin typeface="+mn-ea"/>
              </a:rPr>
              <a:t>p</a:t>
            </a:r>
            <a:r>
              <a:rPr lang="en-US" altLang="zh-CN" sz="2400" baseline="-25000" dirty="0">
                <a:latin typeface="+mn-ea"/>
              </a:rPr>
              <a:t>i</a:t>
            </a:r>
            <a:r>
              <a:rPr lang="zh-CN" altLang="en-US" sz="2400" dirty="0">
                <a:latin typeface="+mn-ea"/>
              </a:rPr>
              <a:t>处于死锁环中。</a:t>
            </a:r>
          </a:p>
        </p:txBody>
      </p:sp>
    </p:spTree>
    <p:extLst>
      <p:ext uri="{BB962C8B-B14F-4D97-AF65-F5344CB8AC3E}">
        <p14:creationId xmlns:p14="http://schemas.microsoft.com/office/powerpoint/2010/main" val="191261052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07307" y="1062851"/>
            <a:ext cx="10824519" cy="830997"/>
          </a:xfrm>
          <a:prstGeom prst="rect">
            <a:avLst/>
          </a:prstGeom>
        </p:spPr>
        <p:txBody>
          <a:bodyPr wrap="square">
            <a:spAutoFit/>
          </a:bodyPr>
          <a:lstStyle/>
          <a:p>
            <a:pPr indent="612000"/>
            <a:r>
              <a:rPr lang="zh-CN" altLang="en-US" sz="2400" dirty="0">
                <a:latin typeface="+mn-ea"/>
              </a:rPr>
              <a:t>设系统中有</a:t>
            </a:r>
            <a:r>
              <a:rPr lang="en-US" altLang="zh-CN" sz="2400" dirty="0">
                <a:latin typeface="+mn-ea"/>
              </a:rPr>
              <a:t>5</a:t>
            </a:r>
            <a:r>
              <a:rPr lang="zh-CN" altLang="en-US" sz="2400" dirty="0">
                <a:latin typeface="+mn-ea"/>
              </a:rPr>
              <a:t>个进程</a:t>
            </a:r>
            <a:r>
              <a:rPr lang="en-US" altLang="zh-CN" sz="2400" dirty="0">
                <a:latin typeface="+mn-ea"/>
              </a:rPr>
              <a:t>p</a:t>
            </a:r>
            <a:r>
              <a:rPr lang="en-US" altLang="zh-CN" sz="2400" baseline="-25000" dirty="0">
                <a:latin typeface="+mn-ea"/>
              </a:rPr>
              <a:t>1</a:t>
            </a:r>
            <a:r>
              <a:rPr lang="en-US" altLang="zh-CN" sz="2400" dirty="0">
                <a:latin typeface="+mn-ea"/>
              </a:rPr>
              <a:t>, p</a:t>
            </a:r>
            <a:r>
              <a:rPr lang="en-US" altLang="zh-CN" sz="2400" baseline="-25000" dirty="0">
                <a:latin typeface="+mn-ea"/>
              </a:rPr>
              <a:t>2</a:t>
            </a:r>
            <a:r>
              <a:rPr lang="en-US" altLang="zh-CN" sz="2400" dirty="0">
                <a:latin typeface="+mn-ea"/>
              </a:rPr>
              <a:t>, p</a:t>
            </a:r>
            <a:r>
              <a:rPr lang="en-US" altLang="zh-CN" sz="2400" baseline="-25000" dirty="0">
                <a:latin typeface="+mn-ea"/>
              </a:rPr>
              <a:t>3</a:t>
            </a:r>
            <a:r>
              <a:rPr lang="en-US" altLang="zh-CN" sz="2400" dirty="0">
                <a:latin typeface="+mn-ea"/>
              </a:rPr>
              <a:t>, p</a:t>
            </a:r>
            <a:r>
              <a:rPr lang="en-US" altLang="zh-CN" sz="2400" baseline="-25000" dirty="0">
                <a:latin typeface="+mn-ea"/>
              </a:rPr>
              <a:t>4</a:t>
            </a:r>
            <a:r>
              <a:rPr lang="zh-CN" altLang="en-US" sz="2400" dirty="0">
                <a:latin typeface="+mn-ea"/>
              </a:rPr>
              <a:t>和</a:t>
            </a:r>
            <a:r>
              <a:rPr lang="en-US" altLang="zh-CN" sz="2400" dirty="0">
                <a:latin typeface="+mn-ea"/>
              </a:rPr>
              <a:t>p</a:t>
            </a:r>
            <a:r>
              <a:rPr lang="en-US" altLang="zh-CN" sz="2400" baseline="-25000" dirty="0">
                <a:latin typeface="+mn-ea"/>
              </a:rPr>
              <a:t>5</a:t>
            </a:r>
            <a:r>
              <a:rPr lang="zh-CN" altLang="en-US" sz="2400" dirty="0">
                <a:latin typeface="+mn-ea"/>
              </a:rPr>
              <a:t>，有</a:t>
            </a:r>
            <a:r>
              <a:rPr lang="en-US" altLang="zh-CN" sz="2400" dirty="0">
                <a:latin typeface="+mn-ea"/>
              </a:rPr>
              <a:t>3</a:t>
            </a:r>
            <a:r>
              <a:rPr lang="zh-CN" altLang="en-US" sz="2400" dirty="0">
                <a:latin typeface="+mn-ea"/>
              </a:rPr>
              <a:t>类资源</a:t>
            </a:r>
            <a:r>
              <a:rPr lang="en-US" altLang="zh-CN" sz="2400" dirty="0">
                <a:latin typeface="+mn-ea"/>
              </a:rPr>
              <a:t>R</a:t>
            </a:r>
            <a:r>
              <a:rPr lang="en-US" altLang="zh-CN" sz="2400" baseline="-25000" dirty="0">
                <a:latin typeface="+mn-ea"/>
              </a:rPr>
              <a:t>1</a:t>
            </a:r>
            <a:r>
              <a:rPr lang="en-US" altLang="zh-CN" sz="2400" dirty="0">
                <a:latin typeface="+mn-ea"/>
              </a:rPr>
              <a:t>, R</a:t>
            </a:r>
            <a:r>
              <a:rPr lang="en-US" altLang="zh-CN" sz="2400" baseline="-25000" dirty="0">
                <a:latin typeface="+mn-ea"/>
              </a:rPr>
              <a:t>2</a:t>
            </a:r>
            <a:r>
              <a:rPr lang="zh-CN" altLang="en-US" sz="2400" dirty="0">
                <a:latin typeface="+mn-ea"/>
              </a:rPr>
              <a:t>和</a:t>
            </a:r>
            <a:r>
              <a:rPr lang="en-US" altLang="zh-CN" sz="2400" dirty="0">
                <a:latin typeface="+mn-ea"/>
              </a:rPr>
              <a:t>R</a:t>
            </a:r>
            <a:r>
              <a:rPr lang="en-US" altLang="zh-CN" sz="2400" baseline="-25000" dirty="0">
                <a:latin typeface="+mn-ea"/>
              </a:rPr>
              <a:t>3</a:t>
            </a:r>
            <a:r>
              <a:rPr lang="en-US" altLang="zh-CN" sz="2400" dirty="0">
                <a:latin typeface="+mn-ea"/>
              </a:rPr>
              <a:t> </a:t>
            </a:r>
            <a:r>
              <a:rPr lang="zh-CN" altLang="en-US" sz="2400" dirty="0">
                <a:latin typeface="+mn-ea"/>
              </a:rPr>
              <a:t>，每类资源的个数分别为</a:t>
            </a:r>
            <a:r>
              <a:rPr lang="en-US" altLang="zh-CN" sz="2400" dirty="0">
                <a:latin typeface="+mn-ea"/>
              </a:rPr>
              <a:t>7, 2, 6</a:t>
            </a:r>
            <a:r>
              <a:rPr lang="zh-CN" altLang="en-US" sz="2400" dirty="0">
                <a:latin typeface="+mn-ea"/>
              </a:rPr>
              <a:t>。        </a:t>
            </a:r>
          </a:p>
        </p:txBody>
      </p:sp>
      <p:graphicFrame>
        <p:nvGraphicFramePr>
          <p:cNvPr id="3" name="Group 562"/>
          <p:cNvGraphicFramePr>
            <a:graphicFrameLocks noGrp="1"/>
          </p:cNvGraphicFramePr>
          <p:nvPr>
            <p:extLst>
              <p:ext uri="{D42A27DB-BD31-4B8C-83A1-F6EECF244321}">
                <p14:modId xmlns:p14="http://schemas.microsoft.com/office/powerpoint/2010/main" val="3206557218"/>
              </p:ext>
            </p:extLst>
          </p:nvPr>
        </p:nvGraphicFramePr>
        <p:xfrm>
          <a:off x="2488300" y="1932590"/>
          <a:ext cx="7775575" cy="3313115"/>
        </p:xfrm>
        <a:graphic>
          <a:graphicData uri="http://schemas.openxmlformats.org/drawingml/2006/table">
            <a:tbl>
              <a:tblPr/>
              <a:tblGrid>
                <a:gridCol w="1522412"/>
                <a:gridCol w="530225"/>
                <a:gridCol w="727075"/>
                <a:gridCol w="727075"/>
                <a:gridCol w="728663"/>
                <a:gridCol w="725487"/>
                <a:gridCol w="727075"/>
                <a:gridCol w="738188"/>
                <a:gridCol w="736600"/>
                <a:gridCol w="612775"/>
              </a:tblGrid>
              <a:tr h="517525">
                <a:tc rowSpan="2">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3">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Allocation</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gridSpan="3">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Request</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gridSpan="3">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Available</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r>
              <a:tr h="534988">
                <a:tc vMerge="1">
                  <a:txBody>
                    <a:bodyPr/>
                    <a:lstStyle/>
                    <a:p>
                      <a:endParaRPr lang="zh-CN" altLang="en-US"/>
                    </a:p>
                  </a:txBody>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R</a:t>
                      </a:r>
                      <a:r>
                        <a:rPr kumimoji="0" lang="en-US" altLang="zh-CN" sz="2000" b="0" i="0" u="none" strike="noStrike" cap="none" normalizeH="0" baseline="-3000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R</a:t>
                      </a:r>
                      <a:r>
                        <a:rPr kumimoji="0" lang="en-US" altLang="zh-CN" sz="2000" b="0" i="0" u="none" strike="noStrike" cap="none" normalizeH="0" baseline="-3000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R</a:t>
                      </a:r>
                      <a:r>
                        <a:rPr kumimoji="0" lang="en-US" altLang="zh-CN" sz="2000" b="0" i="0" u="none" strike="noStrike" cap="none" normalizeH="0" baseline="-3000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R</a:t>
                      </a:r>
                      <a:r>
                        <a:rPr kumimoji="0" lang="en-US" altLang="zh-CN" sz="2000" b="0" i="0" u="none" strike="noStrike" cap="none" normalizeH="0" baseline="-3000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R</a:t>
                      </a:r>
                      <a:r>
                        <a:rPr kumimoji="0" lang="en-US" altLang="zh-CN" sz="2000" b="0" i="0" u="none" strike="noStrike" cap="none" normalizeH="0" baseline="-3000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R</a:t>
                      </a:r>
                      <a:r>
                        <a:rPr kumimoji="0" lang="en-US" altLang="zh-CN" sz="2000" b="0" i="0" u="none" strike="noStrike" cap="none" normalizeH="0" baseline="-3000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R</a:t>
                      </a:r>
                      <a:r>
                        <a:rPr kumimoji="0" lang="en-US" altLang="zh-CN" sz="2000" b="0" i="0" u="none" strike="noStrike" cap="none" normalizeH="0" baseline="-3000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R</a:t>
                      </a:r>
                      <a:r>
                        <a:rPr kumimoji="0" lang="en-US" altLang="zh-CN" sz="2000" b="0" i="0" u="none" strike="noStrike" cap="none" normalizeH="0" baseline="-3000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R</a:t>
                      </a:r>
                      <a:r>
                        <a:rPr kumimoji="0" lang="en-US" altLang="zh-CN" sz="2000" b="0" i="0" u="none" strike="noStrike" cap="none" normalizeH="0" baseline="-3000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2438">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p</a:t>
                      </a:r>
                      <a:r>
                        <a:rPr kumimoji="0" lang="en-US" altLang="zh-CN" sz="2000" b="0" i="0" u="none" strike="noStrike" cap="none" normalizeH="0" baseline="-3000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5">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5">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5">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2438">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p</a:t>
                      </a:r>
                      <a:r>
                        <a:rPr kumimoji="0" lang="en-US" altLang="zh-CN" sz="2000" b="0" i="0" u="none" strike="noStrike" cap="none" normalizeH="0" baseline="-3000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r>
              <a:tr h="450850">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p</a:t>
                      </a:r>
                      <a:r>
                        <a:rPr kumimoji="0" lang="en-US" altLang="zh-CN" sz="2000" b="0" i="0" u="none" strike="noStrike" cap="none" normalizeH="0" baseline="-3000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r>
              <a:tr h="452438">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p</a:t>
                      </a:r>
                      <a:r>
                        <a:rPr kumimoji="0" lang="en-US" altLang="zh-CN" sz="2000" b="0" i="0" u="none" strike="noStrike" cap="none" normalizeH="0" baseline="-3000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r>
              <a:tr h="452438">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p</a:t>
                      </a:r>
                      <a:r>
                        <a:rPr kumimoji="0" lang="en-US" altLang="zh-CN" sz="2000" b="0" i="0" u="none" strike="noStrike" cap="none" normalizeH="0" baseline="-3000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5</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en-US" altLang="zh-CN"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r>
            </a:tbl>
          </a:graphicData>
        </a:graphic>
      </p:graphicFrame>
      <p:sp>
        <p:nvSpPr>
          <p:cNvPr id="4" name="Rectangle 556"/>
          <p:cNvSpPr>
            <a:spLocks noChangeArrowheads="1"/>
          </p:cNvSpPr>
          <p:nvPr/>
        </p:nvSpPr>
        <p:spPr bwMode="auto">
          <a:xfrm>
            <a:off x="5177224" y="5270419"/>
            <a:ext cx="326243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spcBef>
                <a:spcPct val="20000"/>
              </a:spcBef>
              <a:buClr>
                <a:schemeClr val="hlink"/>
              </a:buClr>
              <a:buSzPct val="120000"/>
              <a:defRPr/>
            </a:pPr>
            <a:r>
              <a:rPr lang="zh-CN" altLang="en-US" sz="2000" dirty="0">
                <a:solidFill>
                  <a:srgbClr val="FF0000"/>
                </a:solidFill>
                <a:effectLst>
                  <a:outerShdw blurRad="38100" dist="38100" dir="2700000" algn="tl">
                    <a:srgbClr val="C0C0C0"/>
                  </a:outerShdw>
                </a:effectLst>
                <a:latin typeface="+mn-ea"/>
              </a:rPr>
              <a:t>死锁检测示例资源分配情况</a:t>
            </a:r>
          </a:p>
        </p:txBody>
      </p:sp>
      <p:sp>
        <p:nvSpPr>
          <p:cNvPr id="5" name="矩形 4"/>
          <p:cNvSpPr/>
          <p:nvPr/>
        </p:nvSpPr>
        <p:spPr>
          <a:xfrm>
            <a:off x="930878" y="5725850"/>
            <a:ext cx="10972799" cy="400110"/>
          </a:xfrm>
          <a:prstGeom prst="rect">
            <a:avLst/>
          </a:prstGeom>
        </p:spPr>
        <p:txBody>
          <a:bodyPr wrap="square">
            <a:spAutoFit/>
          </a:bodyPr>
          <a:lstStyle/>
          <a:p>
            <a:pPr>
              <a:defRPr/>
            </a:pPr>
            <a:r>
              <a:rPr lang="zh-CN" altLang="en-US" sz="2000" dirty="0">
                <a:solidFill>
                  <a:srgbClr val="FF0000"/>
                </a:solidFill>
                <a:effectLst>
                  <a:outerShdw blurRad="38100" dist="38100" dir="2700000" algn="tl">
                    <a:srgbClr val="C0C0C0"/>
                  </a:outerShdw>
                </a:effectLst>
                <a:latin typeface="+mn-ea"/>
              </a:rPr>
              <a:t>可以找到序列</a:t>
            </a:r>
            <a:r>
              <a:rPr lang="en-US" altLang="zh-CN" sz="2000" dirty="0">
                <a:solidFill>
                  <a:srgbClr val="FF0000"/>
                </a:solidFill>
                <a:effectLst>
                  <a:outerShdw blurRad="38100" dist="38100" dir="2700000" algn="tl">
                    <a:srgbClr val="C0C0C0"/>
                  </a:outerShdw>
                </a:effectLst>
                <a:latin typeface="+mn-ea"/>
              </a:rPr>
              <a:t>{p</a:t>
            </a:r>
            <a:r>
              <a:rPr lang="en-US" altLang="zh-CN" sz="2000" baseline="-25000" dirty="0">
                <a:solidFill>
                  <a:srgbClr val="FF0000"/>
                </a:solidFill>
                <a:effectLst>
                  <a:outerShdw blurRad="38100" dist="38100" dir="2700000" algn="tl">
                    <a:srgbClr val="C0C0C0"/>
                  </a:outerShdw>
                </a:effectLst>
                <a:latin typeface="+mn-ea"/>
              </a:rPr>
              <a:t>1</a:t>
            </a:r>
            <a:r>
              <a:rPr lang="en-US" altLang="zh-CN" sz="2000" dirty="0">
                <a:solidFill>
                  <a:srgbClr val="FF0000"/>
                </a:solidFill>
                <a:effectLst>
                  <a:outerShdw blurRad="38100" dist="38100" dir="2700000" algn="tl">
                    <a:srgbClr val="C0C0C0"/>
                  </a:outerShdw>
                </a:effectLst>
                <a:latin typeface="+mn-ea"/>
              </a:rPr>
              <a:t>, p</a:t>
            </a:r>
            <a:r>
              <a:rPr lang="en-US" altLang="zh-CN" sz="2000" baseline="-25000" dirty="0">
                <a:solidFill>
                  <a:srgbClr val="FF0000"/>
                </a:solidFill>
                <a:effectLst>
                  <a:outerShdw blurRad="38100" dist="38100" dir="2700000" algn="tl">
                    <a:srgbClr val="C0C0C0"/>
                  </a:outerShdw>
                </a:effectLst>
                <a:latin typeface="+mn-ea"/>
              </a:rPr>
              <a:t>3</a:t>
            </a:r>
            <a:r>
              <a:rPr lang="en-US" altLang="zh-CN" sz="2000" dirty="0">
                <a:solidFill>
                  <a:srgbClr val="FF0000"/>
                </a:solidFill>
                <a:effectLst>
                  <a:outerShdw blurRad="38100" dist="38100" dir="2700000" algn="tl">
                    <a:srgbClr val="C0C0C0"/>
                  </a:outerShdw>
                </a:effectLst>
                <a:latin typeface="+mn-ea"/>
              </a:rPr>
              <a:t>, p</a:t>
            </a:r>
            <a:r>
              <a:rPr lang="en-US" altLang="zh-CN" sz="2000" baseline="-25000" dirty="0">
                <a:solidFill>
                  <a:srgbClr val="FF0000"/>
                </a:solidFill>
                <a:effectLst>
                  <a:outerShdw blurRad="38100" dist="38100" dir="2700000" algn="tl">
                    <a:srgbClr val="C0C0C0"/>
                  </a:outerShdw>
                </a:effectLst>
                <a:latin typeface="+mn-ea"/>
              </a:rPr>
              <a:t>4</a:t>
            </a:r>
            <a:r>
              <a:rPr lang="en-US" altLang="zh-CN" sz="2000" dirty="0">
                <a:solidFill>
                  <a:srgbClr val="FF0000"/>
                </a:solidFill>
                <a:effectLst>
                  <a:outerShdw blurRad="38100" dist="38100" dir="2700000" algn="tl">
                    <a:srgbClr val="C0C0C0"/>
                  </a:outerShdw>
                </a:effectLst>
                <a:latin typeface="+mn-ea"/>
              </a:rPr>
              <a:t>, p</a:t>
            </a:r>
            <a:r>
              <a:rPr lang="en-US" altLang="zh-CN" sz="2000" baseline="-25000" dirty="0">
                <a:solidFill>
                  <a:srgbClr val="FF0000"/>
                </a:solidFill>
                <a:effectLst>
                  <a:outerShdw blurRad="38100" dist="38100" dir="2700000" algn="tl">
                    <a:srgbClr val="C0C0C0"/>
                  </a:outerShdw>
                </a:effectLst>
                <a:latin typeface="+mn-ea"/>
              </a:rPr>
              <a:t>2</a:t>
            </a:r>
            <a:r>
              <a:rPr lang="en-US" altLang="zh-CN" sz="2000" dirty="0">
                <a:solidFill>
                  <a:srgbClr val="FF0000"/>
                </a:solidFill>
                <a:effectLst>
                  <a:outerShdw blurRad="38100" dist="38100" dir="2700000" algn="tl">
                    <a:srgbClr val="C0C0C0"/>
                  </a:outerShdw>
                </a:effectLst>
                <a:latin typeface="+mn-ea"/>
              </a:rPr>
              <a:t>, p</a:t>
            </a:r>
            <a:r>
              <a:rPr lang="en-US" altLang="zh-CN" sz="2000" baseline="-25000" dirty="0">
                <a:solidFill>
                  <a:srgbClr val="FF0000"/>
                </a:solidFill>
                <a:effectLst>
                  <a:outerShdw blurRad="38100" dist="38100" dir="2700000" algn="tl">
                    <a:srgbClr val="C0C0C0"/>
                  </a:outerShdw>
                </a:effectLst>
                <a:latin typeface="+mn-ea"/>
              </a:rPr>
              <a:t>5</a:t>
            </a:r>
            <a:r>
              <a:rPr lang="en-US" altLang="zh-CN" sz="2000" dirty="0">
                <a:solidFill>
                  <a:srgbClr val="FF0000"/>
                </a:solidFill>
                <a:effectLst>
                  <a:outerShdw blurRad="38100" dist="38100" dir="2700000" algn="tl">
                    <a:srgbClr val="C0C0C0"/>
                  </a:outerShdw>
                </a:effectLst>
                <a:latin typeface="+mn-ea"/>
              </a:rPr>
              <a:t>}</a:t>
            </a:r>
            <a:r>
              <a:rPr lang="zh-CN" altLang="en-US" sz="2000" dirty="0">
                <a:solidFill>
                  <a:srgbClr val="FF0000"/>
                </a:solidFill>
                <a:effectLst>
                  <a:outerShdw blurRad="38100" dist="38100" dir="2700000" algn="tl">
                    <a:srgbClr val="C0C0C0"/>
                  </a:outerShdw>
                </a:effectLst>
                <a:latin typeface="+mn-ea"/>
              </a:rPr>
              <a:t>，对于所有的</a:t>
            </a:r>
            <a:r>
              <a:rPr lang="en-US" altLang="zh-CN" sz="2000" dirty="0" err="1">
                <a:solidFill>
                  <a:srgbClr val="FF0000"/>
                </a:solidFill>
                <a:effectLst>
                  <a:outerShdw blurRad="38100" dist="38100" dir="2700000" algn="tl">
                    <a:srgbClr val="C0C0C0"/>
                  </a:outerShdw>
                </a:effectLst>
                <a:latin typeface="+mn-ea"/>
              </a:rPr>
              <a:t>i</a:t>
            </a:r>
            <a:r>
              <a:rPr lang="zh-CN" altLang="en-US" sz="2000" dirty="0">
                <a:solidFill>
                  <a:srgbClr val="FF0000"/>
                </a:solidFill>
                <a:effectLst>
                  <a:outerShdw blurRad="38100" dist="38100" dir="2700000" algn="tl">
                    <a:srgbClr val="C0C0C0"/>
                  </a:outerShdw>
                </a:effectLst>
                <a:latin typeface="+mn-ea"/>
              </a:rPr>
              <a:t>都有</a:t>
            </a:r>
            <a:r>
              <a:rPr lang="en-US" altLang="zh-CN" sz="2000" dirty="0">
                <a:solidFill>
                  <a:srgbClr val="FF0000"/>
                </a:solidFill>
                <a:effectLst>
                  <a:outerShdw blurRad="38100" dist="38100" dir="2700000" algn="tl">
                    <a:srgbClr val="C0C0C0"/>
                  </a:outerShdw>
                </a:effectLst>
                <a:latin typeface="+mn-ea"/>
              </a:rPr>
              <a:t>Finish[</a:t>
            </a:r>
            <a:r>
              <a:rPr lang="en-US" altLang="zh-CN" sz="2000" dirty="0" err="1">
                <a:solidFill>
                  <a:srgbClr val="FF0000"/>
                </a:solidFill>
                <a:effectLst>
                  <a:outerShdw blurRad="38100" dist="38100" dir="2700000" algn="tl">
                    <a:srgbClr val="C0C0C0"/>
                  </a:outerShdw>
                </a:effectLst>
                <a:latin typeface="+mn-ea"/>
              </a:rPr>
              <a:t>i</a:t>
            </a:r>
            <a:r>
              <a:rPr lang="en-US" altLang="zh-CN" sz="2000" dirty="0">
                <a:solidFill>
                  <a:srgbClr val="FF0000"/>
                </a:solidFill>
                <a:effectLst>
                  <a:outerShdw blurRad="38100" dist="38100" dir="2700000" algn="tl">
                    <a:srgbClr val="C0C0C0"/>
                  </a:outerShdw>
                </a:effectLst>
                <a:latin typeface="+mn-ea"/>
              </a:rPr>
              <a:t>]=true</a:t>
            </a:r>
            <a:r>
              <a:rPr lang="zh-CN" altLang="en-US" sz="2000" dirty="0">
                <a:solidFill>
                  <a:srgbClr val="FF0000"/>
                </a:solidFill>
                <a:effectLst>
                  <a:outerShdw blurRad="38100" dist="38100" dir="2700000" algn="tl">
                    <a:srgbClr val="C0C0C0"/>
                  </a:outerShdw>
                </a:effectLst>
                <a:latin typeface="+mn-ea"/>
              </a:rPr>
              <a:t>，系统在</a:t>
            </a:r>
            <a:r>
              <a:rPr lang="en-US" altLang="zh-CN" sz="2000" dirty="0">
                <a:solidFill>
                  <a:srgbClr val="FF0000"/>
                </a:solidFill>
                <a:effectLst>
                  <a:outerShdw blurRad="38100" dist="38100" dir="2700000" algn="tl">
                    <a:srgbClr val="C0C0C0"/>
                  </a:outerShdw>
                </a:effectLst>
                <a:latin typeface="+mn-ea"/>
              </a:rPr>
              <a:t>T</a:t>
            </a:r>
            <a:r>
              <a:rPr lang="en-US" altLang="zh-CN" sz="2000" baseline="-25000" dirty="0">
                <a:solidFill>
                  <a:srgbClr val="FF0000"/>
                </a:solidFill>
                <a:effectLst>
                  <a:outerShdw blurRad="38100" dist="38100" dir="2700000" algn="tl">
                    <a:srgbClr val="C0C0C0"/>
                  </a:outerShdw>
                </a:effectLst>
                <a:latin typeface="+mn-ea"/>
              </a:rPr>
              <a:t>0</a:t>
            </a:r>
            <a:r>
              <a:rPr lang="zh-CN" altLang="en-US" sz="2000" dirty="0">
                <a:solidFill>
                  <a:srgbClr val="FF0000"/>
                </a:solidFill>
                <a:effectLst>
                  <a:outerShdw blurRad="38100" dist="38100" dir="2700000" algn="tl">
                    <a:srgbClr val="C0C0C0"/>
                  </a:outerShdw>
                </a:effectLst>
                <a:latin typeface="+mn-ea"/>
              </a:rPr>
              <a:t>时刻没有死锁。</a:t>
            </a:r>
          </a:p>
        </p:txBody>
      </p:sp>
    </p:spTree>
    <p:extLst>
      <p:ext uri="{BB962C8B-B14F-4D97-AF65-F5344CB8AC3E}">
        <p14:creationId xmlns:p14="http://schemas.microsoft.com/office/powerpoint/2010/main" val="20473917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64927" y="962450"/>
            <a:ext cx="10047915" cy="461665"/>
          </a:xfrm>
          <a:prstGeom prst="rect">
            <a:avLst/>
          </a:prstGeom>
        </p:spPr>
        <p:txBody>
          <a:bodyPr wrap="square">
            <a:spAutoFit/>
          </a:bodyPr>
          <a:lstStyle/>
          <a:p>
            <a:r>
              <a:rPr lang="zh-CN" altLang="en-US" sz="2400" dirty="0">
                <a:solidFill>
                  <a:srgbClr val="FF0000"/>
                </a:solidFill>
                <a:latin typeface="+mn-ea"/>
              </a:rPr>
              <a:t>假定，进程</a:t>
            </a:r>
            <a:r>
              <a:rPr lang="en-US" altLang="zh-CN" sz="2400" dirty="0">
                <a:solidFill>
                  <a:srgbClr val="FF0000"/>
                </a:solidFill>
                <a:latin typeface="+mn-ea"/>
              </a:rPr>
              <a:t>p</a:t>
            </a:r>
            <a:r>
              <a:rPr lang="en-US" altLang="zh-CN" sz="2400" baseline="-25000" dirty="0">
                <a:solidFill>
                  <a:srgbClr val="FF0000"/>
                </a:solidFill>
                <a:latin typeface="+mn-ea"/>
              </a:rPr>
              <a:t>3</a:t>
            </a:r>
            <a:r>
              <a:rPr lang="zh-CN" altLang="en-US" sz="2400" dirty="0">
                <a:solidFill>
                  <a:srgbClr val="FF0000"/>
                </a:solidFill>
                <a:latin typeface="+mn-ea"/>
              </a:rPr>
              <a:t>现在申请一个单位的</a:t>
            </a:r>
            <a:r>
              <a:rPr lang="en-US" altLang="zh-CN" sz="2400" dirty="0">
                <a:solidFill>
                  <a:srgbClr val="FF0000"/>
                </a:solidFill>
                <a:latin typeface="+mn-ea"/>
              </a:rPr>
              <a:t>R</a:t>
            </a:r>
            <a:r>
              <a:rPr lang="en-US" altLang="zh-CN" sz="2400" baseline="-25000" dirty="0">
                <a:solidFill>
                  <a:srgbClr val="FF0000"/>
                </a:solidFill>
                <a:latin typeface="+mn-ea"/>
              </a:rPr>
              <a:t>3</a:t>
            </a:r>
            <a:r>
              <a:rPr lang="zh-CN" altLang="en-US" sz="2400" dirty="0">
                <a:solidFill>
                  <a:srgbClr val="FF0000"/>
                </a:solidFill>
                <a:latin typeface="+mn-ea"/>
              </a:rPr>
              <a:t>资源</a:t>
            </a:r>
          </a:p>
        </p:txBody>
      </p:sp>
      <p:graphicFrame>
        <p:nvGraphicFramePr>
          <p:cNvPr id="3" name="Group 595"/>
          <p:cNvGraphicFramePr>
            <a:graphicFrameLocks noGrp="1"/>
          </p:cNvGraphicFramePr>
          <p:nvPr>
            <p:extLst>
              <p:ext uri="{D42A27DB-BD31-4B8C-83A1-F6EECF244321}">
                <p14:modId xmlns:p14="http://schemas.microsoft.com/office/powerpoint/2010/main" val="795629143"/>
              </p:ext>
            </p:extLst>
          </p:nvPr>
        </p:nvGraphicFramePr>
        <p:xfrm>
          <a:off x="1961083" y="1504484"/>
          <a:ext cx="7704137" cy="3453537"/>
        </p:xfrm>
        <a:graphic>
          <a:graphicData uri="http://schemas.openxmlformats.org/drawingml/2006/table">
            <a:tbl>
              <a:tblPr/>
              <a:tblGrid>
                <a:gridCol w="1277937"/>
                <a:gridCol w="809625"/>
                <a:gridCol w="706438"/>
                <a:gridCol w="703262"/>
                <a:gridCol w="706438"/>
                <a:gridCol w="706437"/>
                <a:gridCol w="708025"/>
                <a:gridCol w="725488"/>
                <a:gridCol w="725487"/>
                <a:gridCol w="635000"/>
              </a:tblGrid>
              <a:tr h="576263">
                <a:tc rowSpan="2">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3">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Allocation</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gridSpan="3">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Request</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gridSpan="3">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Available</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r>
              <a:tr h="538885">
                <a:tc vMerge="1">
                  <a:txBody>
                    <a:bodyPr/>
                    <a:lstStyle/>
                    <a:p>
                      <a:endParaRPr lang="zh-CN" altLang="en-US"/>
                    </a:p>
                  </a:txBody>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R</a:t>
                      </a:r>
                      <a:r>
                        <a:rPr kumimoji="0" lang="en-US" altLang="zh-CN" sz="2000" b="0" i="0" u="none" strike="noStrike" cap="none" normalizeH="0" baseline="-3000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R</a:t>
                      </a:r>
                      <a:r>
                        <a:rPr kumimoji="0" lang="en-US" altLang="zh-CN" sz="2000" b="0" i="0" u="none" strike="noStrike" cap="none" normalizeH="0" baseline="-3000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R</a:t>
                      </a:r>
                      <a:r>
                        <a:rPr kumimoji="0" lang="en-US" altLang="zh-CN" sz="2000" b="0" i="0" u="none" strike="noStrike" cap="none" normalizeH="0" baseline="-3000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R</a:t>
                      </a:r>
                      <a:r>
                        <a:rPr kumimoji="0" lang="en-US" altLang="zh-CN" sz="2000" b="0" i="0" u="none" strike="noStrike" cap="none" normalizeH="0" baseline="-3000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R</a:t>
                      </a:r>
                      <a:r>
                        <a:rPr kumimoji="0" lang="en-US" altLang="zh-CN" sz="2000" b="0" i="0" u="none" strike="noStrike" cap="none" normalizeH="0" baseline="-3000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R</a:t>
                      </a:r>
                      <a:r>
                        <a:rPr kumimoji="0" lang="en-US" altLang="zh-CN" sz="2000" b="0" i="0" u="none" strike="noStrike" cap="none" normalizeH="0" baseline="-3000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R</a:t>
                      </a:r>
                      <a:r>
                        <a:rPr kumimoji="0" lang="en-US" altLang="zh-CN" sz="2000" b="0" i="0" u="none" strike="noStrike" cap="none" normalizeH="0" baseline="-3000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R</a:t>
                      </a:r>
                      <a:r>
                        <a:rPr kumimoji="0" lang="en-US" altLang="zh-CN" sz="2000" b="0" i="0" u="none" strike="noStrike" cap="none" normalizeH="0" baseline="-3000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R</a:t>
                      </a:r>
                      <a:r>
                        <a:rPr kumimoji="0" lang="en-US" altLang="zh-CN" sz="2000" b="0" i="0" u="none" strike="noStrike" cap="none" normalizeH="0" baseline="-3000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9900">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p</a:t>
                      </a:r>
                      <a:r>
                        <a:rPr kumimoji="0" lang="en-US" altLang="zh-CN" sz="2000" b="0" i="0" u="none" strike="noStrike" cap="none" normalizeH="0" baseline="-3000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5138">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p</a:t>
                      </a:r>
                      <a:r>
                        <a:rPr kumimoji="0" lang="en-US" altLang="zh-CN" sz="2000" b="0" i="0" u="none" strike="noStrike" cap="none" normalizeH="0" baseline="-3000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4">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4">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4">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8313">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p</a:t>
                      </a:r>
                      <a:r>
                        <a:rPr kumimoji="0" lang="en-US" altLang="zh-CN" sz="2000" b="0" i="0" u="none" strike="noStrike" cap="none" normalizeH="0" baseline="-3000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r>
              <a:tr h="466725">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p</a:t>
                      </a:r>
                      <a:r>
                        <a:rPr kumimoji="0" lang="en-US" altLang="zh-CN" sz="2000" b="0" i="0" u="none" strike="noStrike" cap="none" normalizeH="0" baseline="-3000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r>
              <a:tr h="468313">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p</a:t>
                      </a:r>
                      <a:r>
                        <a:rPr kumimoji="0" lang="en-US" altLang="zh-CN" sz="2000" b="0" i="0" u="none" strike="noStrike" cap="none" normalizeH="0" baseline="-3000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5</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en-US" altLang="zh-CN"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r>
            </a:tbl>
          </a:graphicData>
        </a:graphic>
      </p:graphicFrame>
      <p:sp>
        <p:nvSpPr>
          <p:cNvPr id="4" name="Rectangle 579"/>
          <p:cNvSpPr>
            <a:spLocks noChangeArrowheads="1"/>
          </p:cNvSpPr>
          <p:nvPr/>
        </p:nvSpPr>
        <p:spPr bwMode="auto">
          <a:xfrm>
            <a:off x="2660653" y="4992858"/>
            <a:ext cx="619502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eaLnBrk="1" hangingPunct="1">
              <a:defRPr/>
            </a:pPr>
            <a:r>
              <a:rPr lang="en-US" altLang="zh-CN" sz="2000" dirty="0">
                <a:solidFill>
                  <a:srgbClr val="FF0000"/>
                </a:solidFill>
                <a:effectLst>
                  <a:outerShdw blurRad="38100" dist="38100" dir="2700000" algn="tl">
                    <a:srgbClr val="C0C0C0"/>
                  </a:outerShdw>
                </a:effectLst>
                <a:latin typeface="+mn-ea"/>
              </a:rPr>
              <a:t>p</a:t>
            </a:r>
            <a:r>
              <a:rPr lang="en-US" altLang="zh-CN" sz="2000" baseline="-25000" dirty="0">
                <a:solidFill>
                  <a:srgbClr val="FF0000"/>
                </a:solidFill>
                <a:effectLst>
                  <a:outerShdw blurRad="38100" dist="38100" dir="2700000" algn="tl">
                    <a:srgbClr val="C0C0C0"/>
                  </a:outerShdw>
                </a:effectLst>
                <a:latin typeface="+mn-ea"/>
              </a:rPr>
              <a:t>3</a:t>
            </a:r>
            <a:r>
              <a:rPr lang="zh-CN" altLang="en-US" sz="2000" dirty="0">
                <a:solidFill>
                  <a:srgbClr val="FF0000"/>
                </a:solidFill>
                <a:effectLst>
                  <a:outerShdw blurRad="38100" dist="38100" dir="2700000" algn="tl">
                    <a:srgbClr val="C0C0C0"/>
                  </a:outerShdw>
                </a:effectLst>
                <a:latin typeface="+mn-ea"/>
              </a:rPr>
              <a:t>申请一个单位的</a:t>
            </a:r>
            <a:r>
              <a:rPr lang="en-US" altLang="zh-CN" sz="2000" dirty="0">
                <a:solidFill>
                  <a:srgbClr val="FF0000"/>
                </a:solidFill>
                <a:effectLst>
                  <a:outerShdw blurRad="38100" dist="38100" dir="2700000" algn="tl">
                    <a:srgbClr val="C0C0C0"/>
                  </a:outerShdw>
                </a:effectLst>
                <a:latin typeface="+mn-ea"/>
              </a:rPr>
              <a:t>R</a:t>
            </a:r>
            <a:r>
              <a:rPr lang="en-US" altLang="zh-CN" sz="2000" baseline="-25000" dirty="0">
                <a:solidFill>
                  <a:srgbClr val="FF0000"/>
                </a:solidFill>
                <a:effectLst>
                  <a:outerShdw blurRad="38100" dist="38100" dir="2700000" algn="tl">
                    <a:srgbClr val="C0C0C0"/>
                  </a:outerShdw>
                </a:effectLst>
                <a:latin typeface="+mn-ea"/>
              </a:rPr>
              <a:t>3</a:t>
            </a:r>
            <a:r>
              <a:rPr lang="zh-CN" altLang="en-US" sz="2000" dirty="0">
                <a:solidFill>
                  <a:srgbClr val="FF0000"/>
                </a:solidFill>
                <a:effectLst>
                  <a:outerShdw blurRad="38100" dist="38100" dir="2700000" algn="tl">
                    <a:srgbClr val="C0C0C0"/>
                  </a:outerShdw>
                </a:effectLst>
                <a:latin typeface="+mn-ea"/>
              </a:rPr>
              <a:t>资源后的资源分配数据</a:t>
            </a:r>
          </a:p>
        </p:txBody>
      </p:sp>
      <p:sp>
        <p:nvSpPr>
          <p:cNvPr id="5" name="矩形 4"/>
          <p:cNvSpPr/>
          <p:nvPr/>
        </p:nvSpPr>
        <p:spPr>
          <a:xfrm>
            <a:off x="1153302" y="5511285"/>
            <a:ext cx="10511480" cy="461665"/>
          </a:xfrm>
          <a:prstGeom prst="rect">
            <a:avLst/>
          </a:prstGeom>
        </p:spPr>
        <p:txBody>
          <a:bodyPr wrap="square">
            <a:spAutoFit/>
          </a:bodyPr>
          <a:lstStyle/>
          <a:p>
            <a:r>
              <a:rPr lang="zh-CN" altLang="en-US" sz="2400" dirty="0">
                <a:solidFill>
                  <a:srgbClr val="1D1DFF"/>
                </a:solidFill>
                <a:latin typeface="+mn-ea"/>
              </a:rPr>
              <a:t>由于对所有</a:t>
            </a:r>
            <a:r>
              <a:rPr lang="en-US" altLang="zh-CN" sz="2400" dirty="0" err="1">
                <a:solidFill>
                  <a:srgbClr val="1D1DFF"/>
                </a:solidFill>
                <a:latin typeface="+mn-ea"/>
              </a:rPr>
              <a:t>i</a:t>
            </a:r>
            <a:r>
              <a:rPr lang="en-US" altLang="zh-CN" sz="2400" dirty="0">
                <a:solidFill>
                  <a:srgbClr val="1D1DFF"/>
                </a:solidFill>
                <a:latin typeface="+mn-ea"/>
              </a:rPr>
              <a:t>=1, 2,…, 5</a:t>
            </a:r>
            <a:r>
              <a:rPr lang="zh-CN" altLang="en-US" sz="2400" dirty="0">
                <a:solidFill>
                  <a:srgbClr val="1D1DFF"/>
                </a:solidFill>
                <a:latin typeface="+mn-ea"/>
              </a:rPr>
              <a:t>，</a:t>
            </a:r>
            <a:r>
              <a:rPr lang="en-US" altLang="zh-CN" sz="2400" dirty="0">
                <a:solidFill>
                  <a:srgbClr val="1D1DFF"/>
                </a:solidFill>
                <a:latin typeface="+mn-ea"/>
              </a:rPr>
              <a:t>Allocation</a:t>
            </a:r>
            <a:r>
              <a:rPr lang="en-US" altLang="zh-CN" sz="2400" baseline="-25000" dirty="0">
                <a:solidFill>
                  <a:srgbClr val="1D1DFF"/>
                </a:solidFill>
                <a:latin typeface="+mn-ea"/>
              </a:rPr>
              <a:t>i</a:t>
            </a:r>
            <a:r>
              <a:rPr lang="en-US" altLang="zh-CN" sz="2400" dirty="0">
                <a:solidFill>
                  <a:srgbClr val="1D1DFF"/>
                </a:solidFill>
                <a:latin typeface="+mn-ea"/>
              </a:rPr>
              <a:t>≠0</a:t>
            </a:r>
            <a:r>
              <a:rPr lang="zh-CN" altLang="en-US" sz="2400" dirty="0">
                <a:solidFill>
                  <a:srgbClr val="1D1DFF"/>
                </a:solidFill>
                <a:latin typeface="+mn-ea"/>
              </a:rPr>
              <a:t>，所以</a:t>
            </a:r>
            <a:r>
              <a:rPr lang="en-US" altLang="zh-CN" sz="2400" dirty="0">
                <a:solidFill>
                  <a:srgbClr val="1D1DFF"/>
                </a:solidFill>
                <a:latin typeface="+mn-ea"/>
              </a:rPr>
              <a:t>Finish[</a:t>
            </a:r>
            <a:r>
              <a:rPr lang="en-US" altLang="zh-CN" sz="2400" dirty="0" err="1">
                <a:solidFill>
                  <a:srgbClr val="1D1DFF"/>
                </a:solidFill>
                <a:latin typeface="+mn-ea"/>
              </a:rPr>
              <a:t>i</a:t>
            </a:r>
            <a:r>
              <a:rPr lang="en-US" altLang="zh-CN" sz="2400" dirty="0">
                <a:solidFill>
                  <a:srgbClr val="1D1DFF"/>
                </a:solidFill>
                <a:latin typeface="+mn-ea"/>
              </a:rPr>
              <a:t>]=false</a:t>
            </a:r>
            <a:r>
              <a:rPr lang="zh-CN" altLang="en-US" sz="2400" dirty="0">
                <a:solidFill>
                  <a:srgbClr val="1D1DFF"/>
                </a:solidFill>
                <a:latin typeface="+mn-ea"/>
              </a:rPr>
              <a:t>。 </a:t>
            </a:r>
          </a:p>
        </p:txBody>
      </p:sp>
    </p:spTree>
    <p:extLst>
      <p:ext uri="{BB962C8B-B14F-4D97-AF65-F5344CB8AC3E}">
        <p14:creationId xmlns:p14="http://schemas.microsoft.com/office/powerpoint/2010/main" val="31552221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05016" y="1173524"/>
            <a:ext cx="10610335" cy="4524315"/>
          </a:xfrm>
          <a:prstGeom prst="rect">
            <a:avLst/>
          </a:prstGeom>
        </p:spPr>
        <p:txBody>
          <a:bodyPr wrap="square">
            <a:spAutoFit/>
          </a:bodyPr>
          <a:lstStyle/>
          <a:p>
            <a:pPr lvl="0" algn="just">
              <a:lnSpc>
                <a:spcPct val="150000"/>
              </a:lnSpc>
              <a:spcAft>
                <a:spcPts val="0"/>
              </a:spcAft>
            </a:pPr>
            <a:r>
              <a:rPr lang="en-US" altLang="zh-CN" sz="2400" kern="100" dirty="0" smtClean="0">
                <a:latin typeface="+mn-ea"/>
                <a:cs typeface="Times New Roman" panose="02020603050405020304" pitchFamily="18" charset="0"/>
              </a:rPr>
              <a:t>4</a:t>
            </a:r>
            <a:r>
              <a:rPr lang="zh-CN" altLang="en-US" sz="2400" kern="100" dirty="0" smtClean="0">
                <a:latin typeface="+mn-ea"/>
                <a:cs typeface="Times New Roman" panose="02020603050405020304" pitchFamily="18" charset="0"/>
              </a:rPr>
              <a:t>、</a:t>
            </a:r>
            <a:r>
              <a:rPr lang="zh-CN" altLang="zh-CN" sz="2400" kern="100" dirty="0" smtClean="0">
                <a:latin typeface="+mn-ea"/>
                <a:cs typeface="Times New Roman" panose="02020603050405020304" pitchFamily="18" charset="0"/>
              </a:rPr>
              <a:t>并发进程指的是（）。</a:t>
            </a:r>
          </a:p>
          <a:p>
            <a:pPr marL="342900" lvl="0" indent="-342900" algn="just">
              <a:lnSpc>
                <a:spcPct val="150000"/>
              </a:lnSpc>
              <a:spcAft>
                <a:spcPts val="0"/>
              </a:spcAft>
              <a:buFont typeface="+mj-lt"/>
              <a:buAutoNum type="alphaUcPeriod"/>
            </a:pPr>
            <a:r>
              <a:rPr lang="zh-CN" altLang="zh-CN" sz="2400" kern="100" dirty="0" smtClean="0">
                <a:latin typeface="+mn-ea"/>
                <a:cs typeface="Times New Roman" panose="02020603050405020304" pitchFamily="18" charset="0"/>
              </a:rPr>
              <a:t>可并行执行的进程</a:t>
            </a:r>
            <a:r>
              <a:rPr lang="en-US" altLang="zh-CN" sz="2400" kern="100" dirty="0" smtClean="0">
                <a:latin typeface="+mn-ea"/>
                <a:cs typeface="Times New Roman" panose="02020603050405020304" pitchFamily="18" charset="0"/>
              </a:rPr>
              <a:t>             B. </a:t>
            </a:r>
            <a:r>
              <a:rPr lang="zh-CN" altLang="zh-CN" sz="2400" kern="100" dirty="0" smtClean="0">
                <a:latin typeface="+mn-ea"/>
                <a:cs typeface="Times New Roman" panose="02020603050405020304" pitchFamily="18" charset="0"/>
              </a:rPr>
              <a:t>可同一时刻执行的进程</a:t>
            </a:r>
          </a:p>
          <a:p>
            <a:pPr marL="66675" algn="just">
              <a:lnSpc>
                <a:spcPct val="150000"/>
              </a:lnSpc>
              <a:spcAft>
                <a:spcPts val="0"/>
              </a:spcAft>
            </a:pPr>
            <a:r>
              <a:rPr lang="en-US" altLang="zh-CN" sz="2400" kern="100" dirty="0" smtClean="0">
                <a:latin typeface="+mn-ea"/>
                <a:cs typeface="Times New Roman" panose="02020603050405020304" pitchFamily="18" charset="0"/>
              </a:rPr>
              <a:t>C . </a:t>
            </a:r>
            <a:r>
              <a:rPr lang="zh-CN" altLang="zh-CN" sz="2400" kern="100" dirty="0" smtClean="0">
                <a:latin typeface="+mn-ea"/>
                <a:cs typeface="Times New Roman" panose="02020603050405020304" pitchFamily="18" charset="0"/>
              </a:rPr>
              <a:t>可同时执行的进程</a:t>
            </a:r>
            <a:r>
              <a:rPr lang="en-US" altLang="zh-CN" sz="2400" kern="100" dirty="0" smtClean="0">
                <a:latin typeface="+mn-ea"/>
                <a:cs typeface="Times New Roman" panose="02020603050405020304" pitchFamily="18" charset="0"/>
              </a:rPr>
              <a:t>             D. </a:t>
            </a:r>
            <a:r>
              <a:rPr lang="zh-CN" altLang="zh-CN" sz="2400" kern="100" dirty="0" smtClean="0">
                <a:latin typeface="+mn-ea"/>
                <a:cs typeface="Times New Roman" panose="02020603050405020304" pitchFamily="18" charset="0"/>
              </a:rPr>
              <a:t>不可中断的进程</a:t>
            </a:r>
          </a:p>
          <a:p>
            <a:pPr lvl="0" algn="just">
              <a:lnSpc>
                <a:spcPct val="150000"/>
              </a:lnSpc>
              <a:spcAft>
                <a:spcPts val="0"/>
              </a:spcAft>
            </a:pPr>
            <a:r>
              <a:rPr lang="en-US" altLang="zh-CN" sz="2400" kern="100" dirty="0" smtClean="0">
                <a:latin typeface="+mn-ea"/>
                <a:cs typeface="Times New Roman" panose="02020603050405020304" pitchFamily="18" charset="0"/>
              </a:rPr>
              <a:t>5</a:t>
            </a:r>
            <a:r>
              <a:rPr lang="zh-CN" altLang="en-US" sz="2400" kern="100" dirty="0" smtClean="0">
                <a:latin typeface="+mn-ea"/>
                <a:cs typeface="Times New Roman" panose="02020603050405020304" pitchFamily="18" charset="0"/>
              </a:rPr>
              <a:t>、</a:t>
            </a:r>
            <a:r>
              <a:rPr lang="zh-CN" altLang="zh-CN" sz="2400" kern="100" dirty="0" smtClean="0">
                <a:latin typeface="+mn-ea"/>
                <a:cs typeface="Times New Roman" panose="02020603050405020304" pitchFamily="18" charset="0"/>
              </a:rPr>
              <a:t>在单处理器系统中实现并发技术后，（）。</a:t>
            </a:r>
          </a:p>
          <a:p>
            <a:pPr marL="342900" lvl="0" indent="-342900" algn="just">
              <a:lnSpc>
                <a:spcPct val="150000"/>
              </a:lnSpc>
              <a:spcAft>
                <a:spcPts val="0"/>
              </a:spcAft>
              <a:buFont typeface="+mj-lt"/>
              <a:buAutoNum type="alphaUcPeriod"/>
            </a:pPr>
            <a:r>
              <a:rPr lang="zh-CN" altLang="zh-CN" sz="2400" kern="100" dirty="0" smtClean="0">
                <a:latin typeface="+mn-ea"/>
                <a:cs typeface="Times New Roman" panose="02020603050405020304" pitchFamily="18" charset="0"/>
              </a:rPr>
              <a:t>各进程在某一时刻并行运行，</a:t>
            </a:r>
            <a:r>
              <a:rPr lang="en-US" altLang="zh-CN" sz="2400" kern="100" dirty="0" smtClean="0">
                <a:latin typeface="+mn-ea"/>
                <a:cs typeface="Times New Roman" panose="02020603050405020304" pitchFamily="18" charset="0"/>
              </a:rPr>
              <a:t>CPU</a:t>
            </a:r>
            <a:r>
              <a:rPr lang="zh-CN" altLang="zh-CN" sz="2400" kern="100" dirty="0" smtClean="0">
                <a:latin typeface="+mn-ea"/>
                <a:cs typeface="Times New Roman" panose="02020603050405020304" pitchFamily="18" charset="0"/>
              </a:rPr>
              <a:t>与</a:t>
            </a:r>
            <a:r>
              <a:rPr lang="en-US" altLang="zh-CN" sz="2400" kern="100" dirty="0" smtClean="0">
                <a:latin typeface="+mn-ea"/>
                <a:cs typeface="Times New Roman" panose="02020603050405020304" pitchFamily="18" charset="0"/>
              </a:rPr>
              <a:t>I/O</a:t>
            </a:r>
            <a:r>
              <a:rPr lang="zh-CN" altLang="zh-CN" sz="2400" kern="100" dirty="0" smtClean="0">
                <a:latin typeface="+mn-ea"/>
                <a:cs typeface="Times New Roman" panose="02020603050405020304" pitchFamily="18" charset="0"/>
              </a:rPr>
              <a:t>设备并行工作</a:t>
            </a:r>
          </a:p>
          <a:p>
            <a:pPr marL="342900" lvl="0" indent="-342900" algn="just">
              <a:lnSpc>
                <a:spcPct val="150000"/>
              </a:lnSpc>
              <a:spcAft>
                <a:spcPts val="0"/>
              </a:spcAft>
              <a:buFont typeface="+mj-lt"/>
              <a:buAutoNum type="alphaUcPeriod"/>
            </a:pPr>
            <a:r>
              <a:rPr lang="zh-CN" altLang="zh-CN" sz="2400" kern="100" dirty="0" smtClean="0">
                <a:latin typeface="+mn-ea"/>
                <a:cs typeface="Times New Roman" panose="02020603050405020304" pitchFamily="18" charset="0"/>
              </a:rPr>
              <a:t>各进程在某一时间段内并行运行，</a:t>
            </a:r>
            <a:r>
              <a:rPr lang="en-US" altLang="zh-CN" sz="2400" kern="100" dirty="0" smtClean="0">
                <a:latin typeface="+mn-ea"/>
                <a:cs typeface="Times New Roman" panose="02020603050405020304" pitchFamily="18" charset="0"/>
              </a:rPr>
              <a:t>CPU</a:t>
            </a:r>
            <a:r>
              <a:rPr lang="zh-CN" altLang="zh-CN" sz="2400" kern="100" dirty="0" smtClean="0">
                <a:latin typeface="+mn-ea"/>
                <a:cs typeface="Times New Roman" panose="02020603050405020304" pitchFamily="18" charset="0"/>
              </a:rPr>
              <a:t>与</a:t>
            </a:r>
            <a:r>
              <a:rPr lang="en-US" altLang="zh-CN" sz="2400" kern="100" dirty="0" smtClean="0">
                <a:latin typeface="+mn-ea"/>
                <a:cs typeface="Times New Roman" panose="02020603050405020304" pitchFamily="18" charset="0"/>
              </a:rPr>
              <a:t>I/O</a:t>
            </a:r>
            <a:r>
              <a:rPr lang="zh-CN" altLang="zh-CN" sz="2400" kern="100" dirty="0" smtClean="0">
                <a:latin typeface="+mn-ea"/>
                <a:cs typeface="Times New Roman" panose="02020603050405020304" pitchFamily="18" charset="0"/>
              </a:rPr>
              <a:t>设备串行工作</a:t>
            </a:r>
          </a:p>
          <a:p>
            <a:pPr marL="342900" lvl="0" indent="-342900" algn="just">
              <a:lnSpc>
                <a:spcPct val="150000"/>
              </a:lnSpc>
              <a:spcAft>
                <a:spcPts val="0"/>
              </a:spcAft>
              <a:buFont typeface="+mj-lt"/>
              <a:buAutoNum type="alphaUcPeriod"/>
            </a:pPr>
            <a:r>
              <a:rPr lang="zh-CN" altLang="zh-CN" sz="2400" kern="100" dirty="0" smtClean="0">
                <a:latin typeface="+mn-ea"/>
                <a:cs typeface="Times New Roman" panose="02020603050405020304" pitchFamily="18" charset="0"/>
              </a:rPr>
              <a:t>各进程在某一时间段内并行运行，</a:t>
            </a:r>
            <a:r>
              <a:rPr lang="en-US" altLang="zh-CN" sz="2400" kern="100" dirty="0" smtClean="0">
                <a:latin typeface="+mn-ea"/>
                <a:cs typeface="Times New Roman" panose="02020603050405020304" pitchFamily="18" charset="0"/>
              </a:rPr>
              <a:t>CPU</a:t>
            </a:r>
            <a:r>
              <a:rPr lang="zh-CN" altLang="zh-CN" sz="2400" kern="100" dirty="0" smtClean="0">
                <a:latin typeface="+mn-ea"/>
                <a:cs typeface="Times New Roman" panose="02020603050405020304" pitchFamily="18" charset="0"/>
              </a:rPr>
              <a:t>与</a:t>
            </a:r>
            <a:r>
              <a:rPr lang="en-US" altLang="zh-CN" sz="2400" kern="100" dirty="0" smtClean="0">
                <a:latin typeface="+mn-ea"/>
                <a:cs typeface="Times New Roman" panose="02020603050405020304" pitchFamily="18" charset="0"/>
              </a:rPr>
              <a:t>I/O</a:t>
            </a:r>
            <a:r>
              <a:rPr lang="zh-CN" altLang="zh-CN" sz="2400" kern="100" dirty="0" smtClean="0">
                <a:latin typeface="+mn-ea"/>
                <a:cs typeface="Times New Roman" panose="02020603050405020304" pitchFamily="18" charset="0"/>
              </a:rPr>
              <a:t>设备并行工作</a:t>
            </a:r>
          </a:p>
          <a:p>
            <a:pPr marL="342900" lvl="0" indent="-342900" algn="just">
              <a:lnSpc>
                <a:spcPct val="150000"/>
              </a:lnSpc>
              <a:spcAft>
                <a:spcPts val="0"/>
              </a:spcAft>
              <a:buFont typeface="+mj-lt"/>
              <a:buAutoNum type="alphaUcPeriod"/>
            </a:pPr>
            <a:r>
              <a:rPr lang="zh-CN" altLang="zh-CN" sz="2400" kern="100" dirty="0" smtClean="0">
                <a:latin typeface="+mn-ea"/>
                <a:cs typeface="Times New Roman" panose="02020603050405020304" pitchFamily="18" charset="0"/>
              </a:rPr>
              <a:t>各进程在某一时刻并行运行，</a:t>
            </a:r>
            <a:r>
              <a:rPr lang="en-US" altLang="zh-CN" sz="2400" kern="100" dirty="0" smtClean="0">
                <a:latin typeface="+mn-ea"/>
                <a:cs typeface="Times New Roman" panose="02020603050405020304" pitchFamily="18" charset="0"/>
              </a:rPr>
              <a:t>CPU</a:t>
            </a:r>
            <a:r>
              <a:rPr lang="zh-CN" altLang="zh-CN" sz="2400" kern="100" dirty="0" smtClean="0">
                <a:latin typeface="+mn-ea"/>
                <a:cs typeface="Times New Roman" panose="02020603050405020304" pitchFamily="18" charset="0"/>
              </a:rPr>
              <a:t>与</a:t>
            </a:r>
            <a:r>
              <a:rPr lang="en-US" altLang="zh-CN" sz="2400" kern="100" dirty="0" smtClean="0">
                <a:latin typeface="+mn-ea"/>
                <a:cs typeface="Times New Roman" panose="02020603050405020304" pitchFamily="18" charset="0"/>
              </a:rPr>
              <a:t>I/O</a:t>
            </a:r>
            <a:r>
              <a:rPr lang="zh-CN" altLang="zh-CN" sz="2400" kern="100" dirty="0" smtClean="0">
                <a:latin typeface="+mn-ea"/>
                <a:cs typeface="Times New Roman" panose="02020603050405020304" pitchFamily="18" charset="0"/>
              </a:rPr>
              <a:t>设备串行工作</a:t>
            </a:r>
            <a:endParaRPr lang="zh-CN" altLang="zh-CN" sz="2400" kern="100" dirty="0">
              <a:effectLst/>
              <a:latin typeface="+mn-ea"/>
              <a:cs typeface="Times New Roman" panose="02020603050405020304" pitchFamily="18" charset="0"/>
            </a:endParaRPr>
          </a:p>
        </p:txBody>
      </p:sp>
    </p:spTree>
    <p:extLst>
      <p:ext uri="{BB962C8B-B14F-4D97-AF65-F5344CB8AC3E}">
        <p14:creationId xmlns:p14="http://schemas.microsoft.com/office/powerpoint/2010/main" val="171278314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03215" y="1264153"/>
            <a:ext cx="10613282" cy="3970318"/>
          </a:xfrm>
          <a:prstGeom prst="rect">
            <a:avLst/>
          </a:prstGeom>
        </p:spPr>
        <p:txBody>
          <a:bodyPr wrap="square">
            <a:spAutoFit/>
          </a:bodyPr>
          <a:lstStyle/>
          <a:p>
            <a:pPr>
              <a:lnSpc>
                <a:spcPct val="150000"/>
              </a:lnSpc>
            </a:pPr>
            <a:r>
              <a:rPr lang="zh-CN" altLang="en-US" sz="2400" dirty="0">
                <a:latin typeface="+mn-ea"/>
              </a:rPr>
              <a:t>从死锁中</a:t>
            </a:r>
            <a:r>
              <a:rPr lang="zh-CN" altLang="en-US" sz="2400" dirty="0" smtClean="0">
                <a:latin typeface="+mn-ea"/>
              </a:rPr>
              <a:t>恢复</a:t>
            </a:r>
            <a:endParaRPr lang="en-US" altLang="zh-CN" sz="2400" dirty="0" smtClean="0">
              <a:latin typeface="+mn-ea"/>
            </a:endParaRPr>
          </a:p>
          <a:p>
            <a:pPr>
              <a:lnSpc>
                <a:spcPct val="150000"/>
              </a:lnSpc>
            </a:pPr>
            <a:r>
              <a:rPr lang="en-US" altLang="zh-CN" sz="2400" dirty="0">
                <a:solidFill>
                  <a:srgbClr val="0033CC"/>
                </a:solidFill>
                <a:latin typeface="+mn-ea"/>
              </a:rPr>
              <a:t>1</a:t>
            </a:r>
            <a:r>
              <a:rPr lang="zh-CN" altLang="en-US" sz="2400" dirty="0">
                <a:solidFill>
                  <a:srgbClr val="0033CC"/>
                </a:solidFill>
                <a:latin typeface="+mn-ea"/>
              </a:rPr>
              <a:t>．通过抢占资源实现恢复</a:t>
            </a:r>
          </a:p>
          <a:p>
            <a:pPr>
              <a:lnSpc>
                <a:spcPct val="150000"/>
              </a:lnSpc>
            </a:pPr>
            <a:r>
              <a:rPr lang="zh-CN" altLang="en-US" sz="2400" dirty="0">
                <a:latin typeface="+mn-ea"/>
              </a:rPr>
              <a:t>  临时性地把资源从当前占有它的进程那里拿过来，分给另外某些进程，直至死锁环路被打破。</a:t>
            </a:r>
          </a:p>
          <a:p>
            <a:pPr>
              <a:lnSpc>
                <a:spcPct val="150000"/>
              </a:lnSpc>
            </a:pPr>
            <a:r>
              <a:rPr lang="en-US" altLang="zh-CN" sz="2400" dirty="0">
                <a:solidFill>
                  <a:srgbClr val="0033CC"/>
                </a:solidFill>
                <a:latin typeface="+mn-ea"/>
              </a:rPr>
              <a:t>2</a:t>
            </a:r>
            <a:r>
              <a:rPr lang="zh-CN" altLang="en-US" sz="2400" dirty="0">
                <a:solidFill>
                  <a:srgbClr val="0033CC"/>
                </a:solidFill>
                <a:latin typeface="+mn-ea"/>
              </a:rPr>
              <a:t>．通过回退执行实现恢复</a:t>
            </a:r>
          </a:p>
          <a:p>
            <a:pPr>
              <a:lnSpc>
                <a:spcPct val="150000"/>
              </a:lnSpc>
            </a:pPr>
            <a:r>
              <a:rPr lang="zh-CN" altLang="en-US" sz="2400" dirty="0" smtClean="0">
                <a:latin typeface="+mn-ea"/>
              </a:rPr>
              <a:t>（</a:t>
            </a:r>
            <a:r>
              <a:rPr lang="en-US" altLang="zh-CN" sz="2400" dirty="0" smtClean="0">
                <a:latin typeface="+mn-ea"/>
              </a:rPr>
              <a:t>1</a:t>
            </a:r>
            <a:r>
              <a:rPr lang="zh-CN" altLang="en-US" sz="2400" dirty="0" smtClean="0">
                <a:latin typeface="+mn-ea"/>
              </a:rPr>
              <a:t>）由</a:t>
            </a:r>
            <a:r>
              <a:rPr lang="zh-CN" altLang="en-US" sz="2400" dirty="0">
                <a:latin typeface="+mn-ea"/>
              </a:rPr>
              <a:t>系统管理员做出安排，定期对系统中各个进程进行检查，并将检查点的有关信息（如进程状态、资源状态等）写入文件</a:t>
            </a:r>
            <a:r>
              <a:rPr lang="zh-CN" altLang="en-US" sz="2400" dirty="0" smtClean="0">
                <a:latin typeface="+mn-ea"/>
              </a:rPr>
              <a:t>。</a:t>
            </a:r>
            <a:endParaRPr lang="zh-CN" altLang="en-US" sz="2400" dirty="0">
              <a:latin typeface="+mn-ea"/>
            </a:endParaRPr>
          </a:p>
        </p:txBody>
      </p:sp>
    </p:spTree>
    <p:extLst>
      <p:ext uri="{BB962C8B-B14F-4D97-AF65-F5344CB8AC3E}">
        <p14:creationId xmlns:p14="http://schemas.microsoft.com/office/powerpoint/2010/main" val="119673157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78501" y="1206489"/>
            <a:ext cx="10613282" cy="3416320"/>
          </a:xfrm>
          <a:prstGeom prst="rect">
            <a:avLst/>
          </a:prstGeom>
        </p:spPr>
        <p:txBody>
          <a:bodyPr wrap="square">
            <a:spAutoFit/>
          </a:bodyPr>
          <a:lstStyle/>
          <a:p>
            <a:pPr>
              <a:lnSpc>
                <a:spcPct val="150000"/>
              </a:lnSpc>
            </a:pPr>
            <a:r>
              <a:rPr lang="zh-CN" altLang="en-US" sz="2400" dirty="0" smtClean="0">
                <a:latin typeface="+mn-ea"/>
              </a:rPr>
              <a:t>（</a:t>
            </a:r>
            <a:r>
              <a:rPr lang="en-US" altLang="zh-CN" sz="2400" dirty="0" smtClean="0">
                <a:latin typeface="+mn-ea"/>
              </a:rPr>
              <a:t>2</a:t>
            </a:r>
            <a:r>
              <a:rPr lang="zh-CN" altLang="en-US" sz="2400" dirty="0" smtClean="0">
                <a:latin typeface="+mn-ea"/>
              </a:rPr>
              <a:t>）当</a:t>
            </a:r>
            <a:r>
              <a:rPr lang="zh-CN" altLang="en-US" sz="2400" dirty="0">
                <a:latin typeface="+mn-ea"/>
              </a:rPr>
              <a:t>检测到死锁时，就让某个占有必要资源的进程回退到它取得另外某个资源之前的一个检查点。回退过程所释放的资源分配给一个死锁进程，然后重新启动运行。</a:t>
            </a:r>
          </a:p>
          <a:p>
            <a:pPr>
              <a:lnSpc>
                <a:spcPct val="150000"/>
              </a:lnSpc>
            </a:pPr>
            <a:r>
              <a:rPr lang="zh-CN" altLang="en-US" sz="2400" dirty="0" smtClean="0">
                <a:latin typeface="+mn-ea"/>
              </a:rPr>
              <a:t>（</a:t>
            </a:r>
            <a:r>
              <a:rPr lang="en-US" altLang="zh-CN" sz="2400" dirty="0">
                <a:latin typeface="+mn-ea"/>
              </a:rPr>
              <a:t>3</a:t>
            </a:r>
            <a:r>
              <a:rPr lang="zh-CN" altLang="en-US" sz="2400" dirty="0" smtClean="0">
                <a:latin typeface="+mn-ea"/>
              </a:rPr>
              <a:t>）系统</a:t>
            </a:r>
            <a:r>
              <a:rPr lang="zh-CN" altLang="en-US" sz="2400" dirty="0">
                <a:latin typeface="+mn-ea"/>
              </a:rPr>
              <a:t>中应保存一系列检查点的文件。</a:t>
            </a:r>
          </a:p>
          <a:p>
            <a:pPr>
              <a:lnSpc>
                <a:spcPct val="150000"/>
              </a:lnSpc>
            </a:pPr>
            <a:r>
              <a:rPr lang="zh-CN" altLang="en-US" sz="2400" dirty="0" smtClean="0">
                <a:latin typeface="+mn-ea"/>
              </a:rPr>
              <a:t>（</a:t>
            </a:r>
            <a:r>
              <a:rPr lang="en-US" altLang="zh-CN" sz="2400" dirty="0" smtClean="0">
                <a:latin typeface="+mn-ea"/>
              </a:rPr>
              <a:t>4</a:t>
            </a:r>
            <a:r>
              <a:rPr lang="zh-CN" altLang="en-US" sz="2400" dirty="0" smtClean="0">
                <a:latin typeface="+mn-ea"/>
              </a:rPr>
              <a:t>）要</a:t>
            </a:r>
            <a:r>
              <a:rPr lang="zh-CN" altLang="en-US" sz="2400" dirty="0">
                <a:latin typeface="+mn-ea"/>
              </a:rPr>
              <a:t>确定这个进程后退多远。</a:t>
            </a:r>
          </a:p>
          <a:p>
            <a:pPr>
              <a:lnSpc>
                <a:spcPct val="150000"/>
              </a:lnSpc>
            </a:pPr>
            <a:r>
              <a:rPr lang="zh-CN" altLang="en-US" sz="2400" dirty="0" smtClean="0">
                <a:latin typeface="+mn-ea"/>
              </a:rPr>
              <a:t>（</a:t>
            </a:r>
            <a:r>
              <a:rPr lang="en-US" altLang="zh-CN" sz="2400" dirty="0" smtClean="0">
                <a:latin typeface="+mn-ea"/>
              </a:rPr>
              <a:t>5</a:t>
            </a:r>
            <a:r>
              <a:rPr lang="zh-CN" altLang="en-US" sz="2400" dirty="0" smtClean="0">
                <a:latin typeface="+mn-ea"/>
              </a:rPr>
              <a:t>）还有</a:t>
            </a:r>
            <a:r>
              <a:rPr lang="zh-CN" altLang="en-US" sz="2400" dirty="0">
                <a:latin typeface="+mn-ea"/>
              </a:rPr>
              <a:t>一种“全体”回退</a:t>
            </a:r>
            <a:r>
              <a:rPr lang="zh-CN" altLang="en-US" sz="2400" dirty="0" smtClean="0">
                <a:latin typeface="+mn-ea"/>
              </a:rPr>
              <a:t>方式。</a:t>
            </a:r>
            <a:endParaRPr lang="zh-CN" altLang="en-US" sz="2400" dirty="0">
              <a:latin typeface="+mn-ea"/>
            </a:endParaRPr>
          </a:p>
        </p:txBody>
      </p:sp>
    </p:spTree>
    <p:extLst>
      <p:ext uri="{BB962C8B-B14F-4D97-AF65-F5344CB8AC3E}">
        <p14:creationId xmlns:p14="http://schemas.microsoft.com/office/powerpoint/2010/main" val="134672524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09162" y="1217825"/>
            <a:ext cx="5724644" cy="1689052"/>
          </a:xfrm>
          <a:prstGeom prst="rect">
            <a:avLst/>
          </a:prstGeom>
        </p:spPr>
        <p:txBody>
          <a:bodyPr wrap="none">
            <a:spAutoFit/>
          </a:bodyPr>
          <a:lstStyle/>
          <a:p>
            <a:pPr>
              <a:lnSpc>
                <a:spcPct val="150000"/>
              </a:lnSpc>
            </a:pPr>
            <a:r>
              <a:rPr lang="en-US" altLang="zh-CN" sz="2400" dirty="0">
                <a:solidFill>
                  <a:srgbClr val="0033CC"/>
                </a:solidFill>
                <a:latin typeface="+mn-ea"/>
              </a:rPr>
              <a:t>3</a:t>
            </a:r>
            <a:r>
              <a:rPr lang="zh-CN" altLang="en-US" sz="2400" dirty="0">
                <a:solidFill>
                  <a:srgbClr val="0033CC"/>
                </a:solidFill>
                <a:latin typeface="+mn-ea"/>
              </a:rPr>
              <a:t>．通过杀掉进程实现</a:t>
            </a:r>
            <a:r>
              <a:rPr lang="zh-CN" altLang="en-US" sz="2400" dirty="0" smtClean="0">
                <a:solidFill>
                  <a:srgbClr val="0033CC"/>
                </a:solidFill>
                <a:latin typeface="+mn-ea"/>
              </a:rPr>
              <a:t>恢复</a:t>
            </a:r>
            <a:endParaRPr lang="en-US" altLang="zh-CN" sz="2400" dirty="0" smtClean="0">
              <a:solidFill>
                <a:srgbClr val="0033CC"/>
              </a:solidFill>
              <a:latin typeface="+mn-ea"/>
            </a:endParaRPr>
          </a:p>
          <a:p>
            <a:pPr>
              <a:lnSpc>
                <a:spcPct val="150000"/>
              </a:lnSpc>
            </a:pPr>
            <a:r>
              <a:rPr lang="zh-CN" altLang="en-US" sz="2400" dirty="0">
                <a:latin typeface="+mn-ea"/>
              </a:rPr>
              <a:t>终止所有的死锁进程</a:t>
            </a:r>
            <a:r>
              <a:rPr lang="zh-CN" altLang="en-US" sz="2400" dirty="0" smtClean="0">
                <a:latin typeface="+mn-ea"/>
              </a:rPr>
              <a:t>。</a:t>
            </a:r>
            <a:endParaRPr lang="zh-CN" altLang="en-US" sz="2400" dirty="0">
              <a:latin typeface="+mn-ea"/>
            </a:endParaRPr>
          </a:p>
          <a:p>
            <a:pPr>
              <a:lnSpc>
                <a:spcPct val="150000"/>
              </a:lnSpc>
            </a:pPr>
            <a:r>
              <a:rPr lang="zh-CN" altLang="en-US" sz="2400" dirty="0">
                <a:latin typeface="+mn-ea"/>
              </a:rPr>
              <a:t>一次终止一个进程，直至消除死锁环路</a:t>
            </a:r>
            <a:r>
              <a:rPr lang="zh-CN" altLang="en-US" sz="2400" dirty="0" smtClean="0">
                <a:latin typeface="+mn-ea"/>
              </a:rPr>
              <a:t>。</a:t>
            </a:r>
            <a:endParaRPr lang="zh-CN" altLang="en-US" sz="2400" dirty="0">
              <a:latin typeface="+mn-ea"/>
            </a:endParaRPr>
          </a:p>
        </p:txBody>
      </p:sp>
    </p:spTree>
    <p:extLst>
      <p:ext uri="{BB962C8B-B14F-4D97-AF65-F5344CB8AC3E}">
        <p14:creationId xmlns:p14="http://schemas.microsoft.com/office/powerpoint/2010/main" val="381014570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89685" y="1117914"/>
            <a:ext cx="10544433" cy="2862322"/>
          </a:xfrm>
          <a:prstGeom prst="rect">
            <a:avLst/>
          </a:prstGeom>
        </p:spPr>
        <p:txBody>
          <a:bodyPr wrap="square">
            <a:spAutoFit/>
          </a:bodyPr>
          <a:lstStyle/>
          <a:p>
            <a:pPr>
              <a:lnSpc>
                <a:spcPct val="150000"/>
              </a:lnSpc>
            </a:pPr>
            <a:r>
              <a:rPr lang="en-US" altLang="zh-CN" sz="2400" b="1" dirty="0">
                <a:latin typeface="+mn-ea"/>
              </a:rPr>
              <a:t>“</a:t>
            </a:r>
            <a:r>
              <a:rPr lang="zh-CN" altLang="en-US" sz="2400" b="1" dirty="0">
                <a:latin typeface="+mn-ea"/>
              </a:rPr>
              <a:t>饥饿”</a:t>
            </a:r>
            <a:r>
              <a:rPr lang="zh-CN" altLang="en-US" sz="2400" b="1" dirty="0" smtClean="0">
                <a:latin typeface="+mn-ea"/>
              </a:rPr>
              <a:t>状态</a:t>
            </a:r>
            <a:endParaRPr lang="en-US" altLang="zh-CN" sz="2400" b="1" dirty="0" smtClean="0">
              <a:latin typeface="+mn-ea"/>
            </a:endParaRPr>
          </a:p>
          <a:p>
            <a:pPr>
              <a:lnSpc>
                <a:spcPct val="150000"/>
              </a:lnSpc>
            </a:pPr>
            <a:r>
              <a:rPr lang="zh-CN" altLang="en-US" sz="2400" dirty="0" smtClean="0">
                <a:latin typeface="+mn-ea"/>
              </a:rPr>
              <a:t>（</a:t>
            </a:r>
            <a:r>
              <a:rPr lang="en-US" altLang="zh-CN" sz="2400" dirty="0" smtClean="0">
                <a:latin typeface="+mn-ea"/>
              </a:rPr>
              <a:t>1</a:t>
            </a:r>
            <a:r>
              <a:rPr lang="zh-CN" altLang="en-US" sz="2400" dirty="0" smtClean="0">
                <a:latin typeface="+mn-ea"/>
              </a:rPr>
              <a:t>）在</a:t>
            </a:r>
            <a:r>
              <a:rPr lang="zh-CN" altLang="en-US" sz="2400" dirty="0">
                <a:latin typeface="+mn-ea"/>
              </a:rPr>
              <a:t>某些策略下，系统会出现这样一种情况：在可以预计的时间内，某个或某些进程永远得不到完成工作的机会，因为它们所需的资源总是被别的进程占有或抢占。这种状况称做“</a:t>
            </a:r>
            <a:r>
              <a:rPr lang="zh-CN" altLang="en-US" sz="2400" dirty="0">
                <a:solidFill>
                  <a:schemeClr val="accent2"/>
                </a:solidFill>
                <a:latin typeface="+mn-ea"/>
              </a:rPr>
              <a:t>饥饿</a:t>
            </a:r>
            <a:r>
              <a:rPr lang="zh-CN" altLang="en-US" sz="2400" dirty="0">
                <a:latin typeface="+mn-ea"/>
              </a:rPr>
              <a:t>”或者“</a:t>
            </a:r>
            <a:r>
              <a:rPr lang="zh-CN" altLang="en-US" sz="2400" dirty="0">
                <a:solidFill>
                  <a:schemeClr val="accent2"/>
                </a:solidFill>
                <a:latin typeface="+mn-ea"/>
              </a:rPr>
              <a:t>饿死</a:t>
            </a:r>
            <a:r>
              <a:rPr lang="zh-CN" altLang="en-US" sz="2400" dirty="0">
                <a:latin typeface="+mn-ea"/>
              </a:rPr>
              <a:t>”（</a:t>
            </a:r>
            <a:r>
              <a:rPr lang="en-US" altLang="zh-CN" sz="2400" dirty="0">
                <a:latin typeface="+mn-ea"/>
              </a:rPr>
              <a:t>Starvation</a:t>
            </a:r>
            <a:r>
              <a:rPr lang="zh-CN" altLang="en-US" sz="2400" dirty="0">
                <a:latin typeface="+mn-ea"/>
              </a:rPr>
              <a:t>）。</a:t>
            </a:r>
          </a:p>
          <a:p>
            <a:pPr>
              <a:lnSpc>
                <a:spcPct val="150000"/>
              </a:lnSpc>
            </a:pPr>
            <a:r>
              <a:rPr lang="zh-CN" altLang="en-US" sz="2400" dirty="0" smtClean="0">
                <a:latin typeface="+mn-ea"/>
              </a:rPr>
              <a:t>（</a:t>
            </a:r>
            <a:r>
              <a:rPr lang="en-US" altLang="zh-CN" sz="2400" dirty="0" smtClean="0">
                <a:latin typeface="+mn-ea"/>
              </a:rPr>
              <a:t>2</a:t>
            </a:r>
            <a:r>
              <a:rPr lang="zh-CN" altLang="en-US" sz="2400" dirty="0" smtClean="0">
                <a:latin typeface="+mn-ea"/>
              </a:rPr>
              <a:t>）饥饿</a:t>
            </a:r>
            <a:r>
              <a:rPr lang="zh-CN" altLang="en-US" sz="2400" dirty="0">
                <a:latin typeface="+mn-ea"/>
              </a:rPr>
              <a:t>不同于</a:t>
            </a:r>
            <a:r>
              <a:rPr lang="zh-CN" altLang="en-US" sz="2400" dirty="0" smtClean="0">
                <a:latin typeface="+mn-ea"/>
              </a:rPr>
              <a:t>死锁</a:t>
            </a:r>
            <a:r>
              <a:rPr lang="zh-CN" altLang="en-US" sz="2400" dirty="0">
                <a:latin typeface="+mn-ea"/>
              </a:rPr>
              <a:t>。</a:t>
            </a:r>
          </a:p>
        </p:txBody>
      </p:sp>
    </p:spTree>
    <p:extLst>
      <p:ext uri="{BB962C8B-B14F-4D97-AF65-F5344CB8AC3E}">
        <p14:creationId xmlns:p14="http://schemas.microsoft.com/office/powerpoint/2010/main" val="163993408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69571" y="1110734"/>
            <a:ext cx="10390408" cy="2862322"/>
          </a:xfrm>
          <a:prstGeom prst="rect">
            <a:avLst/>
          </a:prstGeom>
        </p:spPr>
        <p:txBody>
          <a:bodyPr wrap="square">
            <a:spAutoFit/>
          </a:bodyPr>
          <a:lstStyle/>
          <a:p>
            <a:pPr>
              <a:lnSpc>
                <a:spcPct val="150000"/>
              </a:lnSpc>
            </a:pPr>
            <a:r>
              <a:rPr lang="zh-CN" altLang="en-US" sz="2400" dirty="0">
                <a:solidFill>
                  <a:srgbClr val="009999"/>
                </a:solidFill>
                <a:latin typeface="+mn-ea"/>
              </a:rPr>
              <a:t>处理死锁的综合</a:t>
            </a:r>
            <a:r>
              <a:rPr lang="zh-CN" altLang="en-US" sz="2400" dirty="0" smtClean="0">
                <a:solidFill>
                  <a:srgbClr val="009999"/>
                </a:solidFill>
                <a:latin typeface="+mn-ea"/>
              </a:rPr>
              <a:t>方式</a:t>
            </a:r>
            <a:endParaRPr lang="en-US" altLang="zh-CN" sz="2400" dirty="0" smtClean="0">
              <a:solidFill>
                <a:srgbClr val="009999"/>
              </a:solidFill>
              <a:latin typeface="+mn-ea"/>
            </a:endParaRPr>
          </a:p>
          <a:p>
            <a:pPr>
              <a:lnSpc>
                <a:spcPct val="150000"/>
              </a:lnSpc>
            </a:pPr>
            <a:r>
              <a:rPr lang="zh-CN" altLang="en-US" sz="2400" dirty="0" smtClean="0">
                <a:latin typeface="+mn-ea"/>
              </a:rPr>
              <a:t>（</a:t>
            </a:r>
            <a:r>
              <a:rPr lang="en-US" altLang="zh-CN" sz="2400" dirty="0" smtClean="0">
                <a:latin typeface="+mn-ea"/>
              </a:rPr>
              <a:t>1</a:t>
            </a:r>
            <a:r>
              <a:rPr lang="zh-CN" altLang="en-US" sz="2400" dirty="0" smtClean="0">
                <a:latin typeface="+mn-ea"/>
              </a:rPr>
              <a:t>）把</a:t>
            </a:r>
            <a:r>
              <a:rPr lang="zh-CN" altLang="en-US" sz="2400" dirty="0">
                <a:latin typeface="+mn-ea"/>
              </a:rPr>
              <a:t>以前介绍的基本方法组合起来，使得系统中各级资源都以最优的方式加以利用。</a:t>
            </a:r>
          </a:p>
          <a:p>
            <a:pPr>
              <a:lnSpc>
                <a:spcPct val="150000"/>
              </a:lnSpc>
            </a:pPr>
            <a:r>
              <a:rPr lang="zh-CN" altLang="en-US" sz="2400" dirty="0" smtClean="0">
                <a:latin typeface="+mn-ea"/>
              </a:rPr>
              <a:t>（</a:t>
            </a:r>
            <a:r>
              <a:rPr lang="en-US" altLang="zh-CN" sz="2400" dirty="0" smtClean="0">
                <a:latin typeface="+mn-ea"/>
              </a:rPr>
              <a:t>2</a:t>
            </a:r>
            <a:r>
              <a:rPr lang="zh-CN" altLang="en-US" sz="2400" dirty="0" smtClean="0">
                <a:latin typeface="+mn-ea"/>
              </a:rPr>
              <a:t>）对待</a:t>
            </a:r>
            <a:r>
              <a:rPr lang="zh-CN" altLang="en-US" sz="2400" dirty="0">
                <a:latin typeface="+mn-ea"/>
              </a:rPr>
              <a:t>死锁问题除以上三种最基本的方法外，还有第四种方法，即采取“鸵鸟政策”</a:t>
            </a:r>
            <a:r>
              <a:rPr lang="en-US" altLang="zh-CN" sz="2400" dirty="0">
                <a:latin typeface="+mn-ea"/>
              </a:rPr>
              <a:t>—— </a:t>
            </a:r>
            <a:r>
              <a:rPr lang="zh-CN" altLang="en-US" sz="2400" dirty="0">
                <a:latin typeface="+mn-ea"/>
              </a:rPr>
              <a:t>完全忽略死锁问题</a:t>
            </a:r>
            <a:r>
              <a:rPr lang="zh-CN" altLang="en-US" sz="2400" dirty="0" smtClean="0">
                <a:latin typeface="+mn-ea"/>
              </a:rPr>
              <a:t>。</a:t>
            </a:r>
            <a:endParaRPr lang="zh-CN" altLang="en-US" sz="2400" dirty="0">
              <a:latin typeface="+mn-ea"/>
            </a:endParaRPr>
          </a:p>
        </p:txBody>
      </p:sp>
    </p:spTree>
    <p:extLst>
      <p:ext uri="{BB962C8B-B14F-4D97-AF65-F5344CB8AC3E}">
        <p14:creationId xmlns:p14="http://schemas.microsoft.com/office/powerpoint/2010/main" val="62607563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Group 284"/>
          <p:cNvGraphicFramePr>
            <a:graphicFrameLocks noGrp="1"/>
          </p:cNvGraphicFramePr>
          <p:nvPr>
            <p:extLst>
              <p:ext uri="{D42A27DB-BD31-4B8C-83A1-F6EECF244321}">
                <p14:modId xmlns:p14="http://schemas.microsoft.com/office/powerpoint/2010/main" val="2813732065"/>
              </p:ext>
            </p:extLst>
          </p:nvPr>
        </p:nvGraphicFramePr>
        <p:xfrm>
          <a:off x="1219199" y="989312"/>
          <a:ext cx="10140778" cy="4995114"/>
        </p:xfrm>
        <a:graphic>
          <a:graphicData uri="http://schemas.openxmlformats.org/drawingml/2006/table">
            <a:tbl>
              <a:tblPr/>
              <a:tblGrid>
                <a:gridCol w="1139974"/>
                <a:gridCol w="1694607"/>
                <a:gridCol w="1980560"/>
                <a:gridCol w="1802080"/>
                <a:gridCol w="1650468"/>
                <a:gridCol w="1873089"/>
              </a:tblGrid>
              <a:tr h="793750">
                <a:tc rowSpan="2">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dirty="0" smtClean="0">
                          <a:ln>
                            <a:noFill/>
                          </a:ln>
                          <a:solidFill>
                            <a:schemeClr val="tx1"/>
                          </a:solidFill>
                          <a:effectLst/>
                          <a:latin typeface="Times New Roman" panose="02020603050405020304" pitchFamily="18" charset="0"/>
                          <a:ea typeface="楷体_GB2312" panose="02010609030101010101" pitchFamily="49" charset="-122"/>
                          <a:cs typeface="Times New Roman" panose="02020603050405020304" pitchFamily="18" charset="0"/>
                        </a:rPr>
                        <a:t>资源分配策略</a:t>
                      </a:r>
                      <a:endParaRPr kumimoji="0" lang="zh-CN" altLang="en-US" sz="1600" b="0" i="0" u="none" strike="noStrike" cap="none" normalizeH="0" baseline="0" dirty="0" smtClean="0">
                        <a:ln>
                          <a:noFill/>
                        </a:ln>
                        <a:solidFill>
                          <a:schemeClr val="tx1"/>
                        </a:solidFill>
                        <a:effectLst/>
                        <a:latin typeface="Arial" panose="020B0604020202020204" pitchFamily="34" charset="0"/>
                        <a:ea typeface="楷体_GB2312" panose="02010609030101010101" pitchFamily="49" charset="-122"/>
                        <a:cs typeface="Times New Roman" panose="02020603050405020304" pitchFamily="18" charset="0"/>
                      </a:endParaRPr>
                    </a:p>
                  </a:txBody>
                  <a:tcPr marT="45725" marB="4572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3">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Times New Roman" panose="02020603050405020304" pitchFamily="18" charset="0"/>
                          <a:ea typeface="楷体_GB2312" panose="02010609030101010101" pitchFamily="49" charset="-122"/>
                          <a:cs typeface="Times New Roman" panose="02020603050405020304" pitchFamily="18" charset="0"/>
                        </a:rPr>
                        <a:t>死锁预防</a:t>
                      </a:r>
                      <a:endParaRPr kumimoji="0" lang="zh-CN" altLang="en-US" sz="1600" b="0" i="0" u="none" strike="noStrike" cap="none" normalizeH="0" baseline="0" smtClean="0">
                        <a:ln>
                          <a:noFill/>
                        </a:ln>
                        <a:solidFill>
                          <a:schemeClr val="tx1"/>
                        </a:solidFill>
                        <a:effectLst/>
                        <a:latin typeface="Arial" panose="020B0604020202020204" pitchFamily="34" charset="0"/>
                        <a:ea typeface="楷体_GB2312" panose="02010609030101010101" pitchFamily="49" charset="-122"/>
                        <a:cs typeface="Times New Roman" panose="02020603050405020304" pitchFamily="18" charset="0"/>
                      </a:endParaRPr>
                    </a:p>
                  </a:txBody>
                  <a:tcPr marT="45725" marB="4572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Times New Roman" panose="02020603050405020304" pitchFamily="18" charset="0"/>
                          <a:ea typeface="楷体_GB2312" panose="02010609030101010101" pitchFamily="49" charset="-122"/>
                          <a:cs typeface="Times New Roman" panose="02020603050405020304" pitchFamily="18" charset="0"/>
                        </a:rPr>
                        <a:t>死锁避免</a:t>
                      </a:r>
                      <a:endParaRPr kumimoji="0" lang="zh-CN" altLang="en-US" sz="1600" b="0" i="0" u="none" strike="noStrike" cap="none" normalizeH="0" baseline="0" smtClean="0">
                        <a:ln>
                          <a:noFill/>
                        </a:ln>
                        <a:solidFill>
                          <a:schemeClr val="tx1"/>
                        </a:solidFill>
                        <a:effectLst/>
                        <a:latin typeface="Arial" panose="020B0604020202020204" pitchFamily="34" charset="0"/>
                        <a:ea typeface="楷体_GB2312" panose="02010609030101010101" pitchFamily="49" charset="-122"/>
                        <a:cs typeface="Times New Roman" panose="02020603050405020304" pitchFamily="18" charset="0"/>
                      </a:endParaRPr>
                    </a:p>
                  </a:txBody>
                  <a:tcPr marT="45725" marB="4572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Times New Roman" panose="02020603050405020304" pitchFamily="18" charset="0"/>
                          <a:ea typeface="楷体_GB2312" panose="02010609030101010101" pitchFamily="49" charset="-122"/>
                          <a:cs typeface="Times New Roman" panose="02020603050405020304" pitchFamily="18" charset="0"/>
                        </a:rPr>
                        <a:t>死锁检测和恢复</a:t>
                      </a:r>
                      <a:endParaRPr kumimoji="0" lang="zh-CN" altLang="en-US" sz="1600" b="0" i="0" u="none" strike="noStrike" cap="none" normalizeH="0" baseline="0" smtClean="0">
                        <a:ln>
                          <a:noFill/>
                        </a:ln>
                        <a:solidFill>
                          <a:schemeClr val="tx1"/>
                        </a:solidFill>
                        <a:effectLst/>
                        <a:latin typeface="Arial" panose="020B0604020202020204" pitchFamily="34" charset="0"/>
                        <a:ea typeface="楷体_GB2312" panose="02010609030101010101" pitchFamily="49" charset="-122"/>
                        <a:cs typeface="Times New Roman" panose="02020603050405020304" pitchFamily="18" charset="0"/>
                      </a:endParaRPr>
                    </a:p>
                  </a:txBody>
                  <a:tcPr marT="45725" marB="4572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16190">
                <a:tc vMerge="1">
                  <a:txBody>
                    <a:bodyPr/>
                    <a:lstStyle/>
                    <a:p>
                      <a:endParaRPr lang="zh-CN" altLang="en-US"/>
                    </a:p>
                  </a:txBody>
                  <a:tcPr/>
                </a:tc>
                <a:tc gridSpan="3">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dirty="0" smtClean="0">
                          <a:ln>
                            <a:noFill/>
                          </a:ln>
                          <a:solidFill>
                            <a:schemeClr val="tx1"/>
                          </a:solidFill>
                          <a:effectLst/>
                          <a:latin typeface="Times New Roman" panose="02020603050405020304" pitchFamily="18" charset="0"/>
                          <a:ea typeface="楷体_GB2312" panose="02010609030101010101" pitchFamily="49" charset="-122"/>
                          <a:cs typeface="Times New Roman" panose="02020603050405020304" pitchFamily="18" charset="0"/>
                        </a:rPr>
                        <a:t>很保守；对资源不做调配使用</a:t>
                      </a:r>
                      <a:endParaRPr kumimoji="0" lang="zh-CN" altLang="en-US" sz="1600" b="0" i="0" u="none" strike="noStrike" cap="none" normalizeH="0" baseline="0" dirty="0" smtClean="0">
                        <a:ln>
                          <a:noFill/>
                        </a:ln>
                        <a:solidFill>
                          <a:schemeClr val="tx1"/>
                        </a:solidFill>
                        <a:effectLst/>
                        <a:latin typeface="Arial" panose="020B0604020202020204" pitchFamily="34" charset="0"/>
                        <a:ea typeface="楷体_GB2312" panose="02010609030101010101" pitchFamily="49" charset="-122"/>
                        <a:cs typeface="Times New Roman" panose="02020603050405020304" pitchFamily="18" charset="0"/>
                      </a:endParaRPr>
                    </a:p>
                  </a:txBody>
                  <a:tcPr marT="45725" marB="4572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Times New Roman" panose="02020603050405020304" pitchFamily="18" charset="0"/>
                          <a:ea typeface="楷体_GB2312" panose="02010609030101010101" pitchFamily="49" charset="-122"/>
                          <a:cs typeface="Times New Roman" panose="02020603050405020304" pitchFamily="18" charset="0"/>
                        </a:rPr>
                        <a:t>介于预防和检测方法之间，安全状态下才分配</a:t>
                      </a:r>
                      <a:endParaRPr kumimoji="0" lang="zh-CN" altLang="en-US" sz="1600" b="0" i="0" u="none" strike="noStrike" cap="none" normalizeH="0" baseline="0" smtClean="0">
                        <a:ln>
                          <a:noFill/>
                        </a:ln>
                        <a:solidFill>
                          <a:schemeClr val="tx1"/>
                        </a:solidFill>
                        <a:effectLst/>
                        <a:latin typeface="Arial" panose="020B0604020202020204" pitchFamily="34" charset="0"/>
                        <a:ea typeface="楷体_GB2312" panose="02010609030101010101" pitchFamily="49" charset="-122"/>
                        <a:cs typeface="Times New Roman" panose="02020603050405020304" pitchFamily="18" charset="0"/>
                      </a:endParaRPr>
                    </a:p>
                  </a:txBody>
                  <a:tcPr marT="45725" marB="4572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Times New Roman" panose="02020603050405020304" pitchFamily="18" charset="0"/>
                          <a:ea typeface="楷体_GB2312" panose="02010609030101010101" pitchFamily="49" charset="-122"/>
                          <a:cs typeface="Times New Roman" panose="02020603050405020304" pitchFamily="18" charset="0"/>
                        </a:rPr>
                        <a:t>非常开放；申请资源就分配，但定期检测死锁</a:t>
                      </a:r>
                      <a:endParaRPr kumimoji="0" lang="zh-CN" altLang="en-US" sz="1600" b="0" i="0" u="none" strike="noStrike" cap="none" normalizeH="0" baseline="0" smtClean="0">
                        <a:ln>
                          <a:noFill/>
                        </a:ln>
                        <a:solidFill>
                          <a:schemeClr val="tx1"/>
                        </a:solidFill>
                        <a:effectLst/>
                        <a:latin typeface="Arial" panose="020B0604020202020204" pitchFamily="34" charset="0"/>
                        <a:ea typeface="楷体_GB2312" panose="02010609030101010101" pitchFamily="49" charset="-122"/>
                        <a:cs typeface="Times New Roman" panose="02020603050405020304" pitchFamily="18" charset="0"/>
                      </a:endParaRPr>
                    </a:p>
                  </a:txBody>
                  <a:tcPr marT="45725" marB="4572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24712">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dirty="0" smtClean="0">
                          <a:ln>
                            <a:noFill/>
                          </a:ln>
                          <a:solidFill>
                            <a:schemeClr val="tx1"/>
                          </a:solidFill>
                          <a:effectLst/>
                          <a:latin typeface="Times New Roman" panose="02020603050405020304" pitchFamily="18" charset="0"/>
                          <a:ea typeface="楷体_GB2312" panose="02010609030101010101" pitchFamily="49" charset="-122"/>
                          <a:cs typeface="Times New Roman" panose="02020603050405020304" pitchFamily="18" charset="0"/>
                        </a:rPr>
                        <a:t>采用的不同方式</a:t>
                      </a:r>
                      <a:endParaRPr kumimoji="0" lang="zh-CN" altLang="en-US" sz="1600" b="0" i="0" u="none" strike="noStrike" cap="none" normalizeH="0" baseline="0" dirty="0" smtClean="0">
                        <a:ln>
                          <a:noFill/>
                        </a:ln>
                        <a:solidFill>
                          <a:schemeClr val="tx1"/>
                        </a:solidFill>
                        <a:effectLst/>
                        <a:latin typeface="Arial" panose="020B0604020202020204" pitchFamily="34" charset="0"/>
                        <a:ea typeface="楷体_GB2312" panose="02010609030101010101" pitchFamily="49" charset="-122"/>
                        <a:cs typeface="Times New Roman" panose="02020603050405020304" pitchFamily="18" charset="0"/>
                      </a:endParaRPr>
                    </a:p>
                  </a:txBody>
                  <a:tcPr marT="45725" marB="4572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dirty="0" smtClean="0">
                          <a:ln>
                            <a:noFill/>
                          </a:ln>
                          <a:solidFill>
                            <a:schemeClr val="tx1"/>
                          </a:solidFill>
                          <a:effectLst/>
                          <a:latin typeface="Times New Roman" panose="02020603050405020304" pitchFamily="18" charset="0"/>
                          <a:ea typeface="楷体_GB2312" panose="02010609030101010101" pitchFamily="49" charset="-122"/>
                          <a:cs typeface="Times New Roman" panose="02020603050405020304" pitchFamily="18" charset="0"/>
                        </a:rPr>
                        <a:t>一次性分配所有资源</a:t>
                      </a:r>
                      <a:endParaRPr kumimoji="0" lang="zh-CN" altLang="en-US" sz="1600" b="0" i="0" u="none" strike="noStrike" cap="none" normalizeH="0" baseline="0" dirty="0" smtClean="0">
                        <a:ln>
                          <a:noFill/>
                        </a:ln>
                        <a:solidFill>
                          <a:schemeClr val="tx1"/>
                        </a:solidFill>
                        <a:effectLst/>
                        <a:latin typeface="Arial" panose="020B0604020202020204" pitchFamily="34" charset="0"/>
                        <a:ea typeface="楷体_GB2312" panose="02010609030101010101" pitchFamily="49" charset="-122"/>
                        <a:cs typeface="Times New Roman" panose="02020603050405020304" pitchFamily="18" charset="0"/>
                      </a:endParaRPr>
                    </a:p>
                  </a:txBody>
                  <a:tcPr marT="45725" marB="4572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Times New Roman" panose="02020603050405020304" pitchFamily="18" charset="0"/>
                          <a:ea typeface="楷体_GB2312" panose="02010609030101010101" pitchFamily="49" charset="-122"/>
                          <a:cs typeface="Times New Roman" panose="02020603050405020304" pitchFamily="18" charset="0"/>
                        </a:rPr>
                        <a:t>抢占式分配资源</a:t>
                      </a:r>
                      <a:endParaRPr kumimoji="0" lang="zh-CN" altLang="en-US" sz="1600" b="0" i="0" u="none" strike="noStrike" cap="none" normalizeH="0" baseline="0" smtClean="0">
                        <a:ln>
                          <a:noFill/>
                        </a:ln>
                        <a:solidFill>
                          <a:schemeClr val="tx1"/>
                        </a:solidFill>
                        <a:effectLst/>
                        <a:latin typeface="Arial" panose="020B0604020202020204" pitchFamily="34" charset="0"/>
                        <a:ea typeface="楷体_GB2312" panose="02010609030101010101" pitchFamily="49" charset="-122"/>
                        <a:cs typeface="Times New Roman" panose="02020603050405020304" pitchFamily="18" charset="0"/>
                      </a:endParaRPr>
                    </a:p>
                  </a:txBody>
                  <a:tcPr marT="45725" marB="4572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Times New Roman" panose="02020603050405020304" pitchFamily="18" charset="0"/>
                          <a:ea typeface="楷体_GB2312" panose="02010609030101010101" pitchFamily="49" charset="-122"/>
                          <a:cs typeface="Times New Roman" panose="02020603050405020304" pitchFamily="18" charset="0"/>
                        </a:rPr>
                        <a:t>资源编号，按序分配</a:t>
                      </a:r>
                      <a:endParaRPr kumimoji="0" lang="zh-CN" altLang="en-US" sz="1600" b="0" i="0" u="none" strike="noStrike" cap="none" normalizeH="0" baseline="0" smtClean="0">
                        <a:ln>
                          <a:noFill/>
                        </a:ln>
                        <a:solidFill>
                          <a:schemeClr val="tx1"/>
                        </a:solidFill>
                        <a:effectLst/>
                        <a:latin typeface="Arial" panose="020B0604020202020204" pitchFamily="34" charset="0"/>
                        <a:ea typeface="楷体_GB2312" panose="02010609030101010101" pitchFamily="49" charset="-122"/>
                        <a:cs typeface="Times New Roman" panose="02020603050405020304" pitchFamily="18" charset="0"/>
                      </a:endParaRPr>
                    </a:p>
                  </a:txBody>
                  <a:tcPr marT="45725" marB="4572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Times New Roman" panose="02020603050405020304" pitchFamily="18" charset="0"/>
                          <a:ea typeface="楷体_GB2312" panose="02010609030101010101" pitchFamily="49" charset="-122"/>
                          <a:cs typeface="Times New Roman" panose="02020603050405020304" pitchFamily="18" charset="0"/>
                        </a:rPr>
                        <a:t>至少应找出一个安全序列</a:t>
                      </a:r>
                      <a:endParaRPr kumimoji="0" lang="zh-CN" altLang="en-US" sz="1600" b="0" i="0" u="none" strike="noStrike" cap="none" normalizeH="0" baseline="0" smtClean="0">
                        <a:ln>
                          <a:noFill/>
                        </a:ln>
                        <a:solidFill>
                          <a:schemeClr val="tx1"/>
                        </a:solidFill>
                        <a:effectLst/>
                        <a:latin typeface="Arial" panose="020B0604020202020204" pitchFamily="34" charset="0"/>
                        <a:ea typeface="楷体_GB2312" panose="02010609030101010101" pitchFamily="49" charset="-122"/>
                        <a:cs typeface="Times New Roman" panose="02020603050405020304" pitchFamily="18" charset="0"/>
                      </a:endParaRPr>
                    </a:p>
                  </a:txBody>
                  <a:tcPr marT="45725" marB="4572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Times New Roman" panose="02020603050405020304" pitchFamily="18" charset="0"/>
                          <a:ea typeface="楷体_GB2312" panose="02010609030101010101" pitchFamily="49" charset="-122"/>
                          <a:cs typeface="Times New Roman" panose="02020603050405020304" pitchFamily="18" charset="0"/>
                        </a:rPr>
                        <a:t>定期调用检测算法，查看是否出现死锁</a:t>
                      </a:r>
                      <a:endParaRPr kumimoji="0" lang="zh-CN" altLang="en-US" sz="1600" b="0" i="0" u="none" strike="noStrike" cap="none" normalizeH="0" baseline="0" smtClean="0">
                        <a:ln>
                          <a:noFill/>
                        </a:ln>
                        <a:solidFill>
                          <a:schemeClr val="tx1"/>
                        </a:solidFill>
                        <a:effectLst/>
                        <a:latin typeface="Arial" panose="020B0604020202020204" pitchFamily="34" charset="0"/>
                        <a:ea typeface="楷体_GB2312" panose="02010609030101010101" pitchFamily="49" charset="-122"/>
                        <a:cs typeface="Times New Roman" panose="02020603050405020304" pitchFamily="18" charset="0"/>
                      </a:endParaRPr>
                    </a:p>
                  </a:txBody>
                  <a:tcPr marT="45725" marB="4572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149812">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Times New Roman" panose="02020603050405020304" pitchFamily="18" charset="0"/>
                          <a:ea typeface="楷体_GB2312" panose="02010609030101010101" pitchFamily="49" charset="-122"/>
                          <a:cs typeface="Times New Roman" panose="02020603050405020304" pitchFamily="18" charset="0"/>
                        </a:rPr>
                        <a:t>主要优点</a:t>
                      </a:r>
                      <a:endParaRPr kumimoji="0" lang="zh-CN" altLang="en-US" sz="1600" b="0" i="0" u="none" strike="noStrike" cap="none" normalizeH="0" baseline="0" smtClean="0">
                        <a:ln>
                          <a:noFill/>
                        </a:ln>
                        <a:solidFill>
                          <a:schemeClr val="tx1"/>
                        </a:solidFill>
                        <a:effectLst/>
                        <a:latin typeface="Arial" panose="020B0604020202020204" pitchFamily="34" charset="0"/>
                        <a:ea typeface="楷体_GB2312" panose="02010609030101010101" pitchFamily="49" charset="-122"/>
                        <a:cs typeface="Times New Roman" panose="02020603050405020304" pitchFamily="18" charset="0"/>
                      </a:endParaRPr>
                    </a:p>
                  </a:txBody>
                  <a:tcPr marT="45725" marB="4572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Arial" panose="020B0604020202020204" pitchFamily="34" charset="0"/>
                          <a:ea typeface="楷体_GB2312" panose="02010609030101010101" pitchFamily="49" charset="-122"/>
                        </a:rPr>
                        <a:t>·</a:t>
                      </a:r>
                      <a:r>
                        <a:rPr kumimoji="0" lang="zh-CN" altLang="en-US" sz="1600" b="0" i="0" u="none" strike="noStrike" cap="none" normalizeH="0" baseline="0" dirty="0" smtClean="0">
                          <a:ln>
                            <a:noFill/>
                          </a:ln>
                          <a:solidFill>
                            <a:schemeClr val="tx1"/>
                          </a:solidFill>
                          <a:effectLst/>
                          <a:latin typeface="Arial" panose="020B0604020202020204" pitchFamily="34" charset="0"/>
                          <a:ea typeface="楷体_GB2312" panose="02010609030101010101" pitchFamily="49" charset="-122"/>
                        </a:rPr>
                        <a:t>适用于执行单一突发活动的进程</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Times New Roman" panose="02020603050405020304" pitchFamily="18" charset="0"/>
                          <a:ea typeface="楷体_GB2312" panose="02010609030101010101" pitchFamily="49" charset="-122"/>
                          <a:cs typeface="Times New Roman" panose="02020603050405020304" pitchFamily="18" charset="0"/>
                        </a:rPr>
                        <a:t>·</a:t>
                      </a:r>
                      <a:r>
                        <a:rPr kumimoji="0" lang="zh-CN" altLang="en-US" sz="1600" b="0" i="0" u="none" strike="noStrike" cap="none" normalizeH="0" baseline="0" dirty="0" smtClean="0">
                          <a:ln>
                            <a:noFill/>
                          </a:ln>
                          <a:solidFill>
                            <a:schemeClr val="tx1"/>
                          </a:solidFill>
                          <a:effectLst/>
                          <a:latin typeface="Times New Roman" panose="02020603050405020304" pitchFamily="18" charset="0"/>
                          <a:ea typeface="楷体_GB2312" panose="02010609030101010101" pitchFamily="49" charset="-122"/>
                          <a:cs typeface="Times New Roman" panose="02020603050405020304" pitchFamily="18" charset="0"/>
                        </a:rPr>
                        <a:t>不需要抢占</a:t>
                      </a:r>
                    </a:p>
                  </a:txBody>
                  <a:tcPr marT="45725" marB="4572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Times New Roman" panose="02020603050405020304" pitchFamily="18" charset="0"/>
                          <a:ea typeface="楷体_GB2312" panose="02010609030101010101" pitchFamily="49" charset="-122"/>
                          <a:cs typeface="Times New Roman" panose="02020603050405020304" pitchFamily="18" charset="0"/>
                        </a:rPr>
                        <a:t>·</a:t>
                      </a:r>
                      <a:r>
                        <a:rPr kumimoji="0" lang="zh-CN" altLang="en-US" sz="1600" b="0" i="0" u="none" strike="noStrike" cap="none" normalizeH="0" baseline="0" dirty="0" smtClean="0">
                          <a:ln>
                            <a:noFill/>
                          </a:ln>
                          <a:solidFill>
                            <a:schemeClr val="tx1"/>
                          </a:solidFill>
                          <a:effectLst/>
                          <a:latin typeface="Times New Roman" panose="02020603050405020304" pitchFamily="18" charset="0"/>
                          <a:ea typeface="楷体_GB2312" panose="02010609030101010101" pitchFamily="49" charset="-122"/>
                          <a:cs typeface="Times New Roman" panose="02020603050405020304" pitchFamily="18" charset="0"/>
                        </a:rPr>
                        <a:t>适用于资源状态便于保存和恢复的情况</a:t>
                      </a:r>
                      <a:endParaRPr kumimoji="0" lang="zh-CN" altLang="en-US" sz="1600" b="0" i="0" u="none" strike="noStrike" cap="none" normalizeH="0" baseline="0" dirty="0" smtClean="0">
                        <a:ln>
                          <a:noFill/>
                        </a:ln>
                        <a:solidFill>
                          <a:schemeClr val="tx1"/>
                        </a:solidFill>
                        <a:effectLst/>
                        <a:latin typeface="Arial" panose="020B0604020202020204" pitchFamily="34" charset="0"/>
                        <a:ea typeface="楷体_GB2312" panose="02010609030101010101" pitchFamily="49" charset="-122"/>
                        <a:cs typeface="Times New Roman" panose="02020603050405020304" pitchFamily="18" charset="0"/>
                      </a:endParaRPr>
                    </a:p>
                  </a:txBody>
                  <a:tcPr marT="45725" marB="4572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Times New Roman" panose="02020603050405020304" pitchFamily="18" charset="0"/>
                          <a:ea typeface="楷体_GB2312" panose="02010609030101010101" pitchFamily="49" charset="-122"/>
                          <a:cs typeface="Times New Roman" panose="02020603050405020304" pitchFamily="18" charset="0"/>
                        </a:rPr>
                        <a:t>·</a:t>
                      </a:r>
                      <a:r>
                        <a:rPr kumimoji="0" lang="zh-CN" altLang="en-US" sz="1600" b="0" i="0" u="none" strike="noStrike" cap="none" normalizeH="0" baseline="0" dirty="0" smtClean="0">
                          <a:ln>
                            <a:noFill/>
                          </a:ln>
                          <a:solidFill>
                            <a:schemeClr val="tx1"/>
                          </a:solidFill>
                          <a:effectLst/>
                          <a:latin typeface="Times New Roman" panose="02020603050405020304" pitchFamily="18" charset="0"/>
                          <a:ea typeface="楷体_GB2312" panose="02010609030101010101" pitchFamily="49" charset="-122"/>
                          <a:cs typeface="Times New Roman" panose="02020603050405020304" pitchFamily="18" charset="0"/>
                        </a:rPr>
                        <a:t>由于系统设计时已解决问题，不需要运行时计算</a:t>
                      </a:r>
                      <a:endParaRPr kumimoji="0" lang="zh-CN" altLang="en-US" sz="1600" b="0" i="0" u="none" strike="noStrike" cap="none" normalizeH="0" baseline="0" dirty="0" smtClean="0">
                        <a:ln>
                          <a:noFill/>
                        </a:ln>
                        <a:solidFill>
                          <a:schemeClr val="tx1"/>
                        </a:solidFill>
                        <a:effectLst/>
                        <a:latin typeface="Arial" panose="020B0604020202020204" pitchFamily="34" charset="0"/>
                        <a:ea typeface="楷体_GB2312" panose="02010609030101010101" pitchFamily="49" charset="-122"/>
                        <a:cs typeface="Times New Roman" panose="02020603050405020304" pitchFamily="18" charset="0"/>
                      </a:endParaRPr>
                    </a:p>
                  </a:txBody>
                  <a:tcPr marT="45725" marB="4572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zh-CN" altLang="en-US" sz="1600" b="0" i="0" u="none" strike="noStrike" cap="none" normalizeH="0" baseline="0" dirty="0" smtClean="0">
                          <a:ln>
                            <a:noFill/>
                          </a:ln>
                          <a:solidFill>
                            <a:schemeClr val="tx1"/>
                          </a:solidFill>
                          <a:effectLst/>
                          <a:latin typeface="Times New Roman" panose="02020603050405020304" pitchFamily="18" charset="0"/>
                          <a:ea typeface="楷体_GB2312" panose="02010609030101010101" pitchFamily="49" charset="-122"/>
                          <a:cs typeface="Times New Roman" panose="02020603050405020304" pitchFamily="18" charset="0"/>
                        </a:rPr>
                        <a:t>不需要抢占</a:t>
                      </a:r>
                    </a:p>
                  </a:txBody>
                  <a:tcPr marT="45725" marB="4572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Arial" panose="020B0604020202020204" pitchFamily="34" charset="0"/>
                          <a:ea typeface="楷体_GB2312" panose="02010609030101010101" pitchFamily="49" charset="-122"/>
                        </a:rPr>
                        <a:t>·</a:t>
                      </a:r>
                      <a:r>
                        <a:rPr kumimoji="0" lang="zh-CN" altLang="en-US" sz="1600" b="0" i="0" u="none" strike="noStrike" cap="none" normalizeH="0" baseline="0" dirty="0" smtClean="0">
                          <a:ln>
                            <a:noFill/>
                          </a:ln>
                          <a:solidFill>
                            <a:schemeClr val="tx1"/>
                          </a:solidFill>
                          <a:effectLst/>
                          <a:latin typeface="Arial" panose="020B0604020202020204" pitchFamily="34" charset="0"/>
                          <a:ea typeface="楷体_GB2312" panose="02010609030101010101" pitchFamily="49" charset="-122"/>
                        </a:rPr>
                        <a:t>从来不延误进程的开始执行</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Times New Roman" panose="02020603050405020304" pitchFamily="18" charset="0"/>
                          <a:ea typeface="楷体_GB2312" panose="02010609030101010101" pitchFamily="49" charset="-122"/>
                          <a:cs typeface="Times New Roman" panose="02020603050405020304" pitchFamily="18" charset="0"/>
                        </a:rPr>
                        <a:t>·</a:t>
                      </a:r>
                      <a:r>
                        <a:rPr kumimoji="0" lang="zh-CN" altLang="en-US" sz="1600" b="0" i="0" u="none" strike="noStrike" cap="none" normalizeH="0" baseline="0" dirty="0" smtClean="0">
                          <a:ln>
                            <a:noFill/>
                          </a:ln>
                          <a:solidFill>
                            <a:schemeClr val="tx1"/>
                          </a:solidFill>
                          <a:effectLst/>
                          <a:latin typeface="Times New Roman" panose="02020603050405020304" pitchFamily="18" charset="0"/>
                          <a:ea typeface="楷体_GB2312" panose="02010609030101010101" pitchFamily="49" charset="-122"/>
                          <a:cs typeface="Times New Roman" panose="02020603050405020304" pitchFamily="18" charset="0"/>
                        </a:rPr>
                        <a:t>便于联机处理</a:t>
                      </a:r>
                    </a:p>
                  </a:txBody>
                  <a:tcPr marT="45725" marB="4572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26808">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Times New Roman" panose="02020603050405020304" pitchFamily="18" charset="0"/>
                          <a:ea typeface="楷体_GB2312" panose="02010609030101010101" pitchFamily="49" charset="-122"/>
                          <a:cs typeface="Times New Roman" panose="02020603050405020304" pitchFamily="18" charset="0"/>
                        </a:rPr>
                        <a:t>主要缺点</a:t>
                      </a:r>
                      <a:endParaRPr kumimoji="0" lang="zh-CN" altLang="en-US" sz="1600" b="0" i="0" u="none" strike="noStrike" cap="none" normalizeH="0" baseline="0" smtClean="0">
                        <a:ln>
                          <a:noFill/>
                        </a:ln>
                        <a:solidFill>
                          <a:schemeClr val="tx1"/>
                        </a:solidFill>
                        <a:effectLst/>
                        <a:latin typeface="Arial" panose="020B0604020202020204" pitchFamily="34" charset="0"/>
                        <a:ea typeface="楷体_GB2312" panose="02010609030101010101" pitchFamily="49" charset="-122"/>
                        <a:cs typeface="Times New Roman" panose="02020603050405020304" pitchFamily="18" charset="0"/>
                      </a:endParaRPr>
                    </a:p>
                  </a:txBody>
                  <a:tcPr marT="45725" marB="4572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panose="020B0604020202020204" pitchFamily="34" charset="0"/>
                          <a:ea typeface="楷体_GB2312" panose="02010609030101010101" pitchFamily="49" charset="-122"/>
                        </a:rPr>
                        <a:t>·</a:t>
                      </a:r>
                      <a:r>
                        <a:rPr kumimoji="0" lang="zh-CN" altLang="en-US" sz="1600" b="0" i="0" u="none" strike="noStrike" cap="none" normalizeH="0" baseline="0" smtClean="0">
                          <a:ln>
                            <a:noFill/>
                          </a:ln>
                          <a:solidFill>
                            <a:schemeClr val="tx1"/>
                          </a:solidFill>
                          <a:effectLst/>
                          <a:latin typeface="Arial" panose="020B0604020202020204" pitchFamily="34" charset="0"/>
                          <a:ea typeface="楷体_GB2312" panose="02010609030101010101" pitchFamily="49" charset="-122"/>
                        </a:rPr>
                        <a:t>效率低</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Times New Roman" panose="02020603050405020304" pitchFamily="18" charset="0"/>
                          <a:ea typeface="楷体_GB2312" panose="02010609030101010101" pitchFamily="49" charset="-122"/>
                          <a:cs typeface="Times New Roman" panose="02020603050405020304" pitchFamily="18" charset="0"/>
                        </a:rPr>
                        <a:t>·</a:t>
                      </a:r>
                      <a:r>
                        <a:rPr kumimoji="0" lang="zh-CN" altLang="en-US" sz="1600" b="0" i="0" u="none" strike="noStrike" cap="none" normalizeH="0" baseline="0" smtClean="0">
                          <a:ln>
                            <a:noFill/>
                          </a:ln>
                          <a:solidFill>
                            <a:schemeClr val="tx1"/>
                          </a:solidFill>
                          <a:effectLst/>
                          <a:latin typeface="Times New Roman" panose="02020603050405020304" pitchFamily="18" charset="0"/>
                          <a:ea typeface="楷体_GB2312" panose="02010609030101010101" pitchFamily="49" charset="-122"/>
                          <a:cs typeface="Times New Roman" panose="02020603050405020304" pitchFamily="18" charset="0"/>
                        </a:rPr>
                        <a:t>延误进程的开始执行</a:t>
                      </a:r>
                    </a:p>
                  </a:txBody>
                  <a:tcPr marT="45725" marB="4572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panose="020B0604020202020204" pitchFamily="34" charset="0"/>
                          <a:ea typeface="楷体_GB2312" panose="02010609030101010101" pitchFamily="49" charset="-122"/>
                        </a:rPr>
                        <a:t>·</a:t>
                      </a:r>
                      <a:r>
                        <a:rPr kumimoji="0" lang="zh-CN" altLang="en-US" sz="1600" b="0" i="0" u="none" strike="noStrike" cap="none" normalizeH="0" baseline="0" smtClean="0">
                          <a:ln>
                            <a:noFill/>
                          </a:ln>
                          <a:solidFill>
                            <a:schemeClr val="tx1"/>
                          </a:solidFill>
                          <a:effectLst/>
                          <a:latin typeface="Arial" panose="020B0604020202020204" pitchFamily="34" charset="0"/>
                          <a:ea typeface="楷体_GB2312" panose="02010609030101010101" pitchFamily="49" charset="-122"/>
                        </a:rPr>
                        <a:t>抢占动作比实际需要的次数更多</a:t>
                      </a:r>
                      <a:r>
                        <a:rPr kumimoji="0" lang="en-US" altLang="zh-CN" sz="1600" b="0" i="0" u="none" strike="noStrike" cap="none" normalizeH="0" baseline="0" smtClean="0">
                          <a:ln>
                            <a:noFill/>
                          </a:ln>
                          <a:solidFill>
                            <a:schemeClr val="tx1"/>
                          </a:solidFill>
                          <a:effectLst/>
                          <a:latin typeface="Times New Roman" panose="02020603050405020304" pitchFamily="18" charset="0"/>
                          <a:ea typeface="楷体_GB2312" panose="02010609030101010101" pitchFamily="49" charset="-122"/>
                          <a:cs typeface="Times New Roman" panose="02020603050405020304" pitchFamily="18" charset="0"/>
                        </a:rPr>
                        <a:t>·</a:t>
                      </a:r>
                      <a:r>
                        <a:rPr kumimoji="0" lang="zh-CN" altLang="en-US" sz="1600" b="0" i="0" u="none" strike="noStrike" cap="none" normalizeH="0" baseline="0" smtClean="0">
                          <a:ln>
                            <a:noFill/>
                          </a:ln>
                          <a:solidFill>
                            <a:schemeClr val="tx1"/>
                          </a:solidFill>
                          <a:effectLst/>
                          <a:latin typeface="Times New Roman" panose="02020603050405020304" pitchFamily="18" charset="0"/>
                          <a:ea typeface="楷体_GB2312" panose="02010609030101010101" pitchFamily="49" charset="-122"/>
                          <a:cs typeface="Times New Roman" panose="02020603050405020304" pitchFamily="18" charset="0"/>
                        </a:rPr>
                        <a:t>易出现环路重启</a:t>
                      </a:r>
                    </a:p>
                  </a:txBody>
                  <a:tcPr marT="45725" marB="4572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Times New Roman" panose="02020603050405020304" pitchFamily="18" charset="0"/>
                          <a:ea typeface="楷体_GB2312" panose="02010609030101010101" pitchFamily="49" charset="-122"/>
                          <a:cs typeface="Times New Roman" panose="02020603050405020304" pitchFamily="18" charset="0"/>
                        </a:rPr>
                        <a:t>·</a:t>
                      </a:r>
                      <a:r>
                        <a:rPr kumimoji="0" lang="zh-CN" altLang="en-US" sz="1600" b="0" i="0" u="none" strike="noStrike" cap="none" normalizeH="0" baseline="0" dirty="0" smtClean="0">
                          <a:ln>
                            <a:noFill/>
                          </a:ln>
                          <a:solidFill>
                            <a:schemeClr val="tx1"/>
                          </a:solidFill>
                          <a:effectLst/>
                          <a:latin typeface="Times New Roman" panose="02020603050405020304" pitchFamily="18" charset="0"/>
                          <a:ea typeface="楷体_GB2312" panose="02010609030101010101" pitchFamily="49" charset="-122"/>
                          <a:cs typeface="Times New Roman" panose="02020603050405020304" pitchFamily="18" charset="0"/>
                        </a:rPr>
                        <a:t>不允许增加对资源的申请</a:t>
                      </a:r>
                      <a:endParaRPr kumimoji="0" lang="zh-CN" altLang="en-US" sz="1600" b="0" i="0" u="none" strike="noStrike" cap="none" normalizeH="0" baseline="0" dirty="0" smtClean="0">
                        <a:ln>
                          <a:noFill/>
                        </a:ln>
                        <a:solidFill>
                          <a:schemeClr val="tx1"/>
                        </a:solidFill>
                        <a:effectLst/>
                        <a:latin typeface="Arial" panose="020B0604020202020204" pitchFamily="34" charset="0"/>
                        <a:ea typeface="楷体_GB2312" panose="02010609030101010101" pitchFamily="49" charset="-122"/>
                        <a:cs typeface="Times New Roman" panose="02020603050405020304" pitchFamily="18" charset="0"/>
                      </a:endParaRPr>
                    </a:p>
                  </a:txBody>
                  <a:tcPr marT="45725" marB="4572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Arial" panose="020B0604020202020204" pitchFamily="34" charset="0"/>
                          <a:ea typeface="楷体_GB2312" panose="02010609030101010101" pitchFamily="49" charset="-122"/>
                        </a:rPr>
                        <a:t>·</a:t>
                      </a:r>
                      <a:r>
                        <a:rPr kumimoji="0" lang="zh-CN" altLang="en-US" sz="1600" b="0" i="0" u="none" strike="noStrike" cap="none" normalizeH="0" baseline="0" dirty="0" smtClean="0">
                          <a:ln>
                            <a:noFill/>
                          </a:ln>
                          <a:solidFill>
                            <a:schemeClr val="tx1"/>
                          </a:solidFill>
                          <a:effectLst/>
                          <a:latin typeface="Arial" panose="020B0604020202020204" pitchFamily="34" charset="0"/>
                          <a:ea typeface="楷体_GB2312" panose="02010609030101010101" pitchFamily="49" charset="-122"/>
                        </a:rPr>
                        <a:t>必须知道以后对资源的申请情况</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Times New Roman" panose="02020603050405020304" pitchFamily="18" charset="0"/>
                          <a:ea typeface="楷体_GB2312" panose="02010609030101010101" pitchFamily="49" charset="-122"/>
                          <a:cs typeface="Times New Roman" panose="02020603050405020304" pitchFamily="18" charset="0"/>
                        </a:rPr>
                        <a:t>·</a:t>
                      </a:r>
                      <a:r>
                        <a:rPr kumimoji="0" lang="zh-CN" altLang="en-US" sz="1600" b="0" i="0" u="none" strike="noStrike" cap="none" normalizeH="0" baseline="0" dirty="0" smtClean="0">
                          <a:ln>
                            <a:noFill/>
                          </a:ln>
                          <a:solidFill>
                            <a:schemeClr val="tx1"/>
                          </a:solidFill>
                          <a:effectLst/>
                          <a:latin typeface="Times New Roman" panose="02020603050405020304" pitchFamily="18" charset="0"/>
                          <a:ea typeface="楷体_GB2312" panose="02010609030101010101" pitchFamily="49" charset="-122"/>
                          <a:cs typeface="Times New Roman" panose="02020603050405020304" pitchFamily="18" charset="0"/>
                        </a:rPr>
                        <a:t>进程可能被阻塞很长时期</a:t>
                      </a:r>
                    </a:p>
                  </a:txBody>
                  <a:tcPr marT="45725" marB="4572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dirty="0" smtClean="0">
                          <a:ln>
                            <a:noFill/>
                          </a:ln>
                          <a:solidFill>
                            <a:schemeClr val="tx1"/>
                          </a:solidFill>
                          <a:effectLst/>
                          <a:latin typeface="Times New Roman" panose="02020603050405020304" pitchFamily="18" charset="0"/>
                          <a:ea typeface="楷体_GB2312" panose="02010609030101010101" pitchFamily="49" charset="-122"/>
                          <a:cs typeface="Times New Roman" panose="02020603050405020304" pitchFamily="18" charset="0"/>
                        </a:rPr>
                        <a:t>丧失固有的抢占性</a:t>
                      </a:r>
                      <a:endParaRPr kumimoji="0" lang="zh-CN" altLang="en-US" sz="1600" b="0" i="0" u="none" strike="noStrike" cap="none" normalizeH="0" baseline="0" dirty="0" smtClean="0">
                        <a:ln>
                          <a:noFill/>
                        </a:ln>
                        <a:solidFill>
                          <a:schemeClr val="tx1"/>
                        </a:solidFill>
                        <a:effectLst/>
                        <a:latin typeface="Arial" panose="020B0604020202020204" pitchFamily="34" charset="0"/>
                        <a:ea typeface="楷体_GB2312" panose="02010609030101010101" pitchFamily="49" charset="-122"/>
                        <a:cs typeface="Times New Roman" panose="02020603050405020304" pitchFamily="18" charset="0"/>
                      </a:endParaRPr>
                    </a:p>
                  </a:txBody>
                  <a:tcPr marT="45725" marB="4572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345625267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4031636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56347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103869" y="963465"/>
            <a:ext cx="10322011" cy="5078313"/>
          </a:xfrm>
          <a:prstGeom prst="rect">
            <a:avLst/>
          </a:prstGeom>
        </p:spPr>
        <p:txBody>
          <a:bodyPr wrap="square">
            <a:spAutoFit/>
          </a:bodyPr>
          <a:lstStyle/>
          <a:p>
            <a:pPr lvl="0" algn="just">
              <a:lnSpc>
                <a:spcPct val="150000"/>
              </a:lnSpc>
              <a:spcAft>
                <a:spcPts val="0"/>
              </a:spcAft>
            </a:pPr>
            <a:r>
              <a:rPr lang="en-US" altLang="zh-CN" sz="2400" kern="100" dirty="0" smtClean="0">
                <a:latin typeface="+mn-ea"/>
                <a:cs typeface="Times New Roman" panose="02020603050405020304" pitchFamily="18" charset="0"/>
              </a:rPr>
              <a:t>6</a:t>
            </a:r>
            <a:r>
              <a:rPr lang="zh-CN" altLang="en-US" sz="2400" kern="100" dirty="0" smtClean="0">
                <a:latin typeface="+mn-ea"/>
                <a:cs typeface="Times New Roman" panose="02020603050405020304" pitchFamily="18" charset="0"/>
              </a:rPr>
              <a:t>、</a:t>
            </a:r>
            <a:r>
              <a:rPr lang="zh-CN" altLang="zh-CN" sz="2400" kern="100" dirty="0" smtClean="0">
                <a:latin typeface="+mn-ea"/>
                <a:cs typeface="Times New Roman" panose="02020603050405020304" pitchFamily="18" charset="0"/>
              </a:rPr>
              <a:t>在</a:t>
            </a:r>
            <a:r>
              <a:rPr lang="zh-CN" altLang="zh-CN" sz="2400" kern="100" dirty="0">
                <a:latin typeface="+mn-ea"/>
                <a:cs typeface="Times New Roman" panose="02020603050405020304" pitchFamily="18" charset="0"/>
              </a:rPr>
              <a:t>多道程序设计环境下，操作系统分配资源以 （）为基本单位。</a:t>
            </a:r>
          </a:p>
          <a:p>
            <a:pPr marL="342900" lvl="0" indent="-342900" algn="just">
              <a:lnSpc>
                <a:spcPct val="150000"/>
              </a:lnSpc>
              <a:spcAft>
                <a:spcPts val="0"/>
              </a:spcAft>
              <a:buFont typeface="+mj-lt"/>
              <a:buAutoNum type="alphaUcPeriod"/>
            </a:pPr>
            <a:r>
              <a:rPr lang="zh-CN" altLang="zh-CN" sz="2400" kern="100" dirty="0">
                <a:latin typeface="+mn-ea"/>
                <a:cs typeface="Times New Roman" panose="02020603050405020304" pitchFamily="18" charset="0"/>
              </a:rPr>
              <a:t>程序</a:t>
            </a:r>
            <a:r>
              <a:rPr lang="en-US" altLang="zh-CN" sz="2400" kern="100" dirty="0">
                <a:latin typeface="+mn-ea"/>
                <a:cs typeface="Times New Roman" panose="02020603050405020304" pitchFamily="18" charset="0"/>
              </a:rPr>
              <a:t>           B. </a:t>
            </a:r>
            <a:r>
              <a:rPr lang="zh-CN" altLang="zh-CN" sz="2400" kern="100" dirty="0">
                <a:latin typeface="+mn-ea"/>
                <a:cs typeface="Times New Roman" panose="02020603050405020304" pitchFamily="18" charset="0"/>
              </a:rPr>
              <a:t>指令</a:t>
            </a:r>
            <a:r>
              <a:rPr lang="en-US" altLang="zh-CN" sz="2400" kern="100" dirty="0">
                <a:latin typeface="+mn-ea"/>
                <a:cs typeface="Times New Roman" panose="02020603050405020304" pitchFamily="18" charset="0"/>
              </a:rPr>
              <a:t>         C. </a:t>
            </a:r>
            <a:r>
              <a:rPr lang="zh-CN" altLang="zh-CN" sz="2400" kern="100" dirty="0">
                <a:latin typeface="+mn-ea"/>
                <a:cs typeface="Times New Roman" panose="02020603050405020304" pitchFamily="18" charset="0"/>
              </a:rPr>
              <a:t>进程</a:t>
            </a:r>
            <a:r>
              <a:rPr lang="en-US" altLang="zh-CN" sz="2400" kern="100" dirty="0">
                <a:latin typeface="+mn-ea"/>
                <a:cs typeface="Times New Roman" panose="02020603050405020304" pitchFamily="18" charset="0"/>
              </a:rPr>
              <a:t>           D. </a:t>
            </a:r>
            <a:r>
              <a:rPr lang="zh-CN" altLang="zh-CN" sz="2400" kern="100" dirty="0">
                <a:latin typeface="+mn-ea"/>
                <a:cs typeface="Times New Roman" panose="02020603050405020304" pitchFamily="18" charset="0"/>
              </a:rPr>
              <a:t>作业</a:t>
            </a:r>
          </a:p>
          <a:p>
            <a:pPr lvl="0" algn="just">
              <a:lnSpc>
                <a:spcPct val="150000"/>
              </a:lnSpc>
              <a:spcAft>
                <a:spcPts val="0"/>
              </a:spcAft>
            </a:pPr>
            <a:r>
              <a:rPr lang="en-US" altLang="zh-CN" sz="2400" kern="100" dirty="0" smtClean="0">
                <a:latin typeface="+mn-ea"/>
                <a:cs typeface="Times New Roman" panose="02020603050405020304" pitchFamily="18" charset="0"/>
              </a:rPr>
              <a:t>7</a:t>
            </a:r>
            <a:r>
              <a:rPr lang="zh-CN" altLang="en-US" sz="2400" kern="100" dirty="0" smtClean="0">
                <a:latin typeface="+mn-ea"/>
                <a:cs typeface="Times New Roman" panose="02020603050405020304" pitchFamily="18" charset="0"/>
              </a:rPr>
              <a:t>、</a:t>
            </a:r>
            <a:r>
              <a:rPr lang="zh-CN" altLang="zh-CN" sz="2400" kern="100" dirty="0" smtClean="0">
                <a:latin typeface="+mn-ea"/>
                <a:cs typeface="Times New Roman" panose="02020603050405020304" pitchFamily="18" charset="0"/>
              </a:rPr>
              <a:t>操作系统</a:t>
            </a:r>
            <a:r>
              <a:rPr lang="zh-CN" altLang="zh-CN" sz="2400" kern="100" dirty="0">
                <a:latin typeface="+mn-ea"/>
                <a:cs typeface="Times New Roman" panose="02020603050405020304" pitchFamily="18" charset="0"/>
              </a:rPr>
              <a:t>通过（）对进程进行管理。</a:t>
            </a:r>
          </a:p>
          <a:p>
            <a:pPr marL="342900" lvl="0" indent="-342900" algn="just">
              <a:lnSpc>
                <a:spcPct val="150000"/>
              </a:lnSpc>
              <a:spcAft>
                <a:spcPts val="0"/>
              </a:spcAft>
              <a:buFont typeface="+mj-lt"/>
              <a:buAutoNum type="alphaUcPeriod"/>
            </a:pPr>
            <a:r>
              <a:rPr lang="en-US" altLang="zh-CN" sz="2400" kern="100" dirty="0">
                <a:latin typeface="+mn-ea"/>
                <a:cs typeface="Times New Roman" panose="02020603050405020304" pitchFamily="18" charset="0"/>
              </a:rPr>
              <a:t>JCB         B. PCB        C. DCT          D. CHCT</a:t>
            </a:r>
            <a:endParaRPr lang="zh-CN" altLang="zh-CN" sz="2400" kern="100" dirty="0">
              <a:latin typeface="+mn-ea"/>
              <a:cs typeface="Times New Roman" panose="02020603050405020304" pitchFamily="18" charset="0"/>
            </a:endParaRPr>
          </a:p>
          <a:p>
            <a:pPr lvl="0" algn="just">
              <a:lnSpc>
                <a:spcPct val="150000"/>
              </a:lnSpc>
              <a:spcAft>
                <a:spcPts val="0"/>
              </a:spcAft>
            </a:pPr>
            <a:r>
              <a:rPr lang="en-US" altLang="zh-CN" sz="2400" kern="100" dirty="0" smtClean="0">
                <a:latin typeface="+mn-ea"/>
                <a:cs typeface="Times New Roman" panose="02020603050405020304" pitchFamily="18" charset="0"/>
              </a:rPr>
              <a:t>8</a:t>
            </a:r>
            <a:r>
              <a:rPr lang="zh-CN" altLang="en-US" sz="2400" kern="100" dirty="0" smtClean="0">
                <a:latin typeface="+mn-ea"/>
                <a:cs typeface="Times New Roman" panose="02020603050405020304" pitchFamily="18" charset="0"/>
              </a:rPr>
              <a:t>、</a:t>
            </a:r>
            <a:r>
              <a:rPr lang="zh-CN" altLang="zh-CN" sz="2400" kern="100" dirty="0" smtClean="0">
                <a:latin typeface="+mn-ea"/>
                <a:cs typeface="Times New Roman" panose="02020603050405020304" pitchFamily="18" charset="0"/>
              </a:rPr>
              <a:t>分配</a:t>
            </a:r>
            <a:r>
              <a:rPr lang="zh-CN" altLang="zh-CN" sz="2400" kern="100" dirty="0">
                <a:latin typeface="+mn-ea"/>
                <a:cs typeface="Times New Roman" panose="02020603050405020304" pitchFamily="18" charset="0"/>
              </a:rPr>
              <a:t>到必要的资源并获得处理器时间的进程状态是（）。</a:t>
            </a:r>
          </a:p>
          <a:p>
            <a:pPr marL="342900" lvl="0" indent="-342900" algn="just">
              <a:lnSpc>
                <a:spcPct val="150000"/>
              </a:lnSpc>
              <a:spcAft>
                <a:spcPts val="0"/>
              </a:spcAft>
              <a:buFont typeface="+mj-lt"/>
              <a:buAutoNum type="alphaUcPeriod"/>
            </a:pPr>
            <a:r>
              <a:rPr lang="zh-CN" altLang="zh-CN" sz="2400" kern="100" dirty="0">
                <a:latin typeface="+mn-ea"/>
                <a:cs typeface="Times New Roman" panose="02020603050405020304" pitchFamily="18" charset="0"/>
              </a:rPr>
              <a:t>就绪状态</a:t>
            </a:r>
            <a:r>
              <a:rPr lang="en-US" altLang="zh-CN" sz="2400" kern="100" dirty="0">
                <a:latin typeface="+mn-ea"/>
                <a:cs typeface="Times New Roman" panose="02020603050405020304" pitchFamily="18" charset="0"/>
              </a:rPr>
              <a:t>        B. </a:t>
            </a:r>
            <a:r>
              <a:rPr lang="zh-CN" altLang="zh-CN" sz="2400" kern="100" dirty="0">
                <a:latin typeface="+mn-ea"/>
                <a:cs typeface="Times New Roman" panose="02020603050405020304" pitchFamily="18" charset="0"/>
              </a:rPr>
              <a:t>运行状态</a:t>
            </a:r>
            <a:r>
              <a:rPr lang="en-US" altLang="zh-CN" sz="2400" kern="100" dirty="0">
                <a:latin typeface="+mn-ea"/>
                <a:cs typeface="Times New Roman" panose="02020603050405020304" pitchFamily="18" charset="0"/>
              </a:rPr>
              <a:t>       C. </a:t>
            </a:r>
            <a:r>
              <a:rPr lang="zh-CN" altLang="zh-CN" sz="2400" kern="100" dirty="0">
                <a:latin typeface="+mn-ea"/>
                <a:cs typeface="Times New Roman" panose="02020603050405020304" pitchFamily="18" charset="0"/>
              </a:rPr>
              <a:t>阻塞状态</a:t>
            </a:r>
            <a:r>
              <a:rPr lang="en-US" altLang="zh-CN" sz="2400" kern="100" dirty="0">
                <a:latin typeface="+mn-ea"/>
                <a:cs typeface="Times New Roman" panose="02020603050405020304" pitchFamily="18" charset="0"/>
              </a:rPr>
              <a:t>       D. </a:t>
            </a:r>
            <a:r>
              <a:rPr lang="zh-CN" altLang="zh-CN" sz="2400" kern="100" dirty="0">
                <a:latin typeface="+mn-ea"/>
                <a:cs typeface="Times New Roman" panose="02020603050405020304" pitchFamily="18" charset="0"/>
              </a:rPr>
              <a:t>撤销状态</a:t>
            </a:r>
          </a:p>
          <a:p>
            <a:pPr lvl="0" algn="just">
              <a:lnSpc>
                <a:spcPct val="150000"/>
              </a:lnSpc>
              <a:spcAft>
                <a:spcPts val="0"/>
              </a:spcAft>
            </a:pPr>
            <a:r>
              <a:rPr lang="en-US" altLang="zh-CN" sz="2400" kern="100" dirty="0" smtClean="0">
                <a:latin typeface="+mn-ea"/>
                <a:cs typeface="Times New Roman" panose="02020603050405020304" pitchFamily="18" charset="0"/>
              </a:rPr>
              <a:t>10</a:t>
            </a:r>
            <a:r>
              <a:rPr lang="zh-CN" altLang="en-US" sz="2400" kern="100" dirty="0" smtClean="0">
                <a:latin typeface="+mn-ea"/>
                <a:cs typeface="Times New Roman" panose="02020603050405020304" pitchFamily="18" charset="0"/>
              </a:rPr>
              <a:t>、</a:t>
            </a:r>
            <a:r>
              <a:rPr lang="zh-CN" altLang="zh-CN" sz="2400" kern="100" dirty="0" smtClean="0">
                <a:latin typeface="+mn-ea"/>
                <a:cs typeface="Times New Roman" panose="02020603050405020304" pitchFamily="18" charset="0"/>
              </a:rPr>
              <a:t>当</a:t>
            </a:r>
            <a:r>
              <a:rPr lang="zh-CN" altLang="zh-CN" sz="2400" kern="100" dirty="0">
                <a:latin typeface="+mn-ea"/>
                <a:cs typeface="Times New Roman" panose="02020603050405020304" pitchFamily="18" charset="0"/>
              </a:rPr>
              <a:t>一个进程处于这样的状态时，（），等待阻塞状态。</a:t>
            </a:r>
          </a:p>
          <a:p>
            <a:pPr marL="342900" lvl="0" indent="-342900" algn="just">
              <a:lnSpc>
                <a:spcPct val="150000"/>
              </a:lnSpc>
              <a:spcAft>
                <a:spcPts val="0"/>
              </a:spcAft>
              <a:buFont typeface="+mj-lt"/>
              <a:buAutoNum type="alphaUcPeriod"/>
            </a:pPr>
            <a:r>
              <a:rPr lang="zh-CN" altLang="zh-CN" sz="2400" kern="100" dirty="0">
                <a:latin typeface="+mn-ea"/>
                <a:cs typeface="Times New Roman" panose="02020603050405020304" pitchFamily="18" charset="0"/>
              </a:rPr>
              <a:t>它正等着输入一批数据</a:t>
            </a:r>
            <a:r>
              <a:rPr lang="en-US" altLang="zh-CN" sz="2400" kern="100" dirty="0">
                <a:latin typeface="+mn-ea"/>
                <a:cs typeface="Times New Roman" panose="02020603050405020304" pitchFamily="18" charset="0"/>
              </a:rPr>
              <a:t>                    B. </a:t>
            </a:r>
            <a:r>
              <a:rPr lang="zh-CN" altLang="zh-CN" sz="2400" kern="100" dirty="0">
                <a:latin typeface="+mn-ea"/>
                <a:cs typeface="Times New Roman" panose="02020603050405020304" pitchFamily="18" charset="0"/>
              </a:rPr>
              <a:t>它正等着</a:t>
            </a:r>
            <a:r>
              <a:rPr lang="zh-CN" altLang="zh-CN" sz="2400" kern="100" dirty="0" smtClean="0">
                <a:latin typeface="+mn-ea"/>
                <a:cs typeface="Times New Roman" panose="02020603050405020304" pitchFamily="18" charset="0"/>
              </a:rPr>
              <a:t>进程调度</a:t>
            </a:r>
            <a:endParaRPr lang="en-US" altLang="zh-CN" sz="2400" kern="100" dirty="0" smtClean="0">
              <a:latin typeface="+mn-ea"/>
              <a:cs typeface="Times New Roman" panose="02020603050405020304" pitchFamily="18" charset="0"/>
            </a:endParaRPr>
          </a:p>
          <a:p>
            <a:pPr lvl="0" algn="just">
              <a:lnSpc>
                <a:spcPct val="150000"/>
              </a:lnSpc>
              <a:spcAft>
                <a:spcPts val="0"/>
              </a:spcAft>
            </a:pPr>
            <a:r>
              <a:rPr lang="en-US" altLang="zh-CN" sz="2400" kern="100" dirty="0" smtClean="0">
                <a:latin typeface="+mn-ea"/>
                <a:cs typeface="Times New Roman" panose="02020603050405020304" pitchFamily="18" charset="0"/>
              </a:rPr>
              <a:t>C </a:t>
            </a:r>
            <a:r>
              <a:rPr lang="en-US" altLang="zh-CN" sz="2400" kern="100" dirty="0">
                <a:latin typeface="+mn-ea"/>
                <a:cs typeface="Times New Roman" panose="02020603050405020304" pitchFamily="18" charset="0"/>
              </a:rPr>
              <a:t>. </a:t>
            </a:r>
            <a:r>
              <a:rPr lang="zh-CN" altLang="zh-CN" sz="2400" kern="100" dirty="0">
                <a:latin typeface="+mn-ea"/>
                <a:cs typeface="Times New Roman" panose="02020603050405020304" pitchFamily="18" charset="0"/>
              </a:rPr>
              <a:t>它正等着分给它一个时间片</a:t>
            </a:r>
            <a:r>
              <a:rPr lang="en-US" altLang="zh-CN" sz="2400" kern="100" dirty="0">
                <a:latin typeface="+mn-ea"/>
                <a:cs typeface="Times New Roman" panose="02020603050405020304" pitchFamily="18" charset="0"/>
              </a:rPr>
              <a:t>            </a:t>
            </a:r>
            <a:r>
              <a:rPr lang="en-US" altLang="zh-CN" sz="2400" kern="100" dirty="0" smtClean="0">
                <a:latin typeface="+mn-ea"/>
                <a:cs typeface="Times New Roman" panose="02020603050405020304" pitchFamily="18" charset="0"/>
              </a:rPr>
              <a:t>D</a:t>
            </a:r>
            <a:r>
              <a:rPr lang="en-US" altLang="zh-CN" sz="2400" kern="100" dirty="0">
                <a:latin typeface="+mn-ea"/>
                <a:cs typeface="Times New Roman" panose="02020603050405020304" pitchFamily="18" charset="0"/>
              </a:rPr>
              <a:t>. </a:t>
            </a:r>
            <a:r>
              <a:rPr lang="zh-CN" altLang="zh-CN" sz="2400" kern="100" dirty="0">
                <a:latin typeface="+mn-ea"/>
                <a:cs typeface="Times New Roman" panose="02020603050405020304" pitchFamily="18" charset="0"/>
              </a:rPr>
              <a:t>它正等着进入</a:t>
            </a:r>
            <a:r>
              <a:rPr lang="zh-CN" altLang="zh-CN" sz="2400" kern="100" dirty="0" smtClean="0">
                <a:latin typeface="+mn-ea"/>
                <a:cs typeface="Times New Roman" panose="02020603050405020304" pitchFamily="18" charset="0"/>
              </a:rPr>
              <a:t>内存</a:t>
            </a:r>
            <a:endParaRPr lang="zh-CN" altLang="zh-CN" sz="2400" kern="100" dirty="0">
              <a:latin typeface="+mn-ea"/>
              <a:cs typeface="Times New Roman" panose="02020603050405020304" pitchFamily="18" charset="0"/>
            </a:endParaRPr>
          </a:p>
        </p:txBody>
      </p:sp>
    </p:spTree>
    <p:extLst>
      <p:ext uri="{BB962C8B-B14F-4D97-AF65-F5344CB8AC3E}">
        <p14:creationId xmlns:p14="http://schemas.microsoft.com/office/powerpoint/2010/main" val="26999850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54441" y="1152939"/>
            <a:ext cx="10322011" cy="3970318"/>
          </a:xfrm>
          <a:prstGeom prst="rect">
            <a:avLst/>
          </a:prstGeom>
        </p:spPr>
        <p:txBody>
          <a:bodyPr wrap="square">
            <a:spAutoFit/>
          </a:bodyPr>
          <a:lstStyle/>
          <a:p>
            <a:pPr lvl="0" algn="just">
              <a:lnSpc>
                <a:spcPct val="150000"/>
              </a:lnSpc>
              <a:spcAft>
                <a:spcPts val="0"/>
              </a:spcAft>
            </a:pPr>
            <a:r>
              <a:rPr lang="en-US" altLang="zh-CN" sz="2400" kern="100" dirty="0" smtClean="0">
                <a:latin typeface="+mn-ea"/>
                <a:cs typeface="Times New Roman" panose="02020603050405020304" pitchFamily="18" charset="0"/>
              </a:rPr>
              <a:t>11</a:t>
            </a:r>
            <a:r>
              <a:rPr lang="zh-CN" altLang="en-US" sz="2400" kern="100" dirty="0" smtClean="0">
                <a:latin typeface="+mn-ea"/>
                <a:cs typeface="Times New Roman" panose="02020603050405020304" pitchFamily="18" charset="0"/>
              </a:rPr>
              <a:t>、</a:t>
            </a:r>
            <a:r>
              <a:rPr lang="zh-CN" altLang="zh-CN" sz="2400" kern="100" dirty="0" smtClean="0">
                <a:latin typeface="+mn-ea"/>
                <a:cs typeface="Times New Roman" panose="02020603050405020304" pitchFamily="18" charset="0"/>
              </a:rPr>
              <a:t>某个</a:t>
            </a:r>
            <a:r>
              <a:rPr lang="zh-CN" altLang="zh-CN" sz="2400" kern="100" dirty="0">
                <a:latin typeface="+mn-ea"/>
                <a:cs typeface="Times New Roman" panose="02020603050405020304" pitchFamily="18" charset="0"/>
              </a:rPr>
              <a:t>运行中的进程要申请打印机，它将变为（）。</a:t>
            </a:r>
          </a:p>
          <a:p>
            <a:pPr marL="342900" lvl="0" indent="-342900" algn="just">
              <a:lnSpc>
                <a:spcPct val="150000"/>
              </a:lnSpc>
              <a:spcAft>
                <a:spcPts val="0"/>
              </a:spcAft>
              <a:buFont typeface="+mj-lt"/>
              <a:buAutoNum type="alphaUcPeriod"/>
            </a:pPr>
            <a:r>
              <a:rPr lang="zh-CN" altLang="zh-CN" sz="2400" kern="100" dirty="0">
                <a:latin typeface="+mn-ea"/>
                <a:cs typeface="Times New Roman" panose="02020603050405020304" pitchFamily="18" charset="0"/>
              </a:rPr>
              <a:t>就绪态</a:t>
            </a:r>
            <a:r>
              <a:rPr lang="en-US" altLang="zh-CN" sz="2400" kern="100" dirty="0">
                <a:latin typeface="+mn-ea"/>
                <a:cs typeface="Times New Roman" panose="02020603050405020304" pitchFamily="18" charset="0"/>
              </a:rPr>
              <a:t>           B. </a:t>
            </a:r>
            <a:r>
              <a:rPr lang="zh-CN" altLang="zh-CN" sz="2400" kern="100" dirty="0">
                <a:latin typeface="+mn-ea"/>
                <a:cs typeface="Times New Roman" panose="02020603050405020304" pitchFamily="18" charset="0"/>
              </a:rPr>
              <a:t>阻塞态</a:t>
            </a:r>
            <a:r>
              <a:rPr lang="en-US" altLang="zh-CN" sz="2400" kern="100" dirty="0">
                <a:latin typeface="+mn-ea"/>
                <a:cs typeface="Times New Roman" panose="02020603050405020304" pitchFamily="18" charset="0"/>
              </a:rPr>
              <a:t>          C. </a:t>
            </a:r>
            <a:r>
              <a:rPr lang="zh-CN" altLang="zh-CN" sz="2400" kern="100" dirty="0">
                <a:latin typeface="+mn-ea"/>
                <a:cs typeface="Times New Roman" panose="02020603050405020304" pitchFamily="18" charset="0"/>
              </a:rPr>
              <a:t>创建态 </a:t>
            </a:r>
            <a:r>
              <a:rPr lang="en-US" altLang="zh-CN" sz="2400" kern="100" dirty="0">
                <a:latin typeface="+mn-ea"/>
                <a:cs typeface="Times New Roman" panose="02020603050405020304" pitchFamily="18" charset="0"/>
              </a:rPr>
              <a:t>       D. </a:t>
            </a:r>
            <a:r>
              <a:rPr lang="zh-CN" altLang="zh-CN" sz="2400" kern="100" dirty="0">
                <a:latin typeface="+mn-ea"/>
                <a:cs typeface="Times New Roman" panose="02020603050405020304" pitchFamily="18" charset="0"/>
              </a:rPr>
              <a:t>撤销态</a:t>
            </a:r>
          </a:p>
          <a:p>
            <a:pPr lvl="0" algn="just">
              <a:lnSpc>
                <a:spcPct val="150000"/>
              </a:lnSpc>
              <a:spcAft>
                <a:spcPts val="0"/>
              </a:spcAft>
            </a:pPr>
            <a:r>
              <a:rPr lang="en-US" altLang="zh-CN" sz="2400" kern="100" dirty="0" smtClean="0">
                <a:latin typeface="+mn-ea"/>
                <a:cs typeface="Times New Roman" panose="02020603050405020304" pitchFamily="18" charset="0"/>
              </a:rPr>
              <a:t>12</a:t>
            </a:r>
            <a:r>
              <a:rPr lang="zh-CN" altLang="en-US" sz="2400" kern="100" dirty="0" smtClean="0">
                <a:latin typeface="+mn-ea"/>
                <a:cs typeface="Times New Roman" panose="02020603050405020304" pitchFamily="18" charset="0"/>
              </a:rPr>
              <a:t>、</a:t>
            </a:r>
            <a:r>
              <a:rPr lang="zh-CN" altLang="zh-CN" sz="2400" kern="100" dirty="0" smtClean="0">
                <a:latin typeface="+mn-ea"/>
                <a:cs typeface="Times New Roman" panose="02020603050405020304" pitchFamily="18" charset="0"/>
              </a:rPr>
              <a:t>以下</a:t>
            </a:r>
            <a:r>
              <a:rPr lang="zh-CN" altLang="zh-CN" sz="2400" kern="100" dirty="0">
                <a:latin typeface="+mn-ea"/>
                <a:cs typeface="Times New Roman" panose="02020603050405020304" pitchFamily="18" charset="0"/>
              </a:rPr>
              <a:t>进程状态转变中，（）转变是不可能发生的。</a:t>
            </a:r>
          </a:p>
          <a:p>
            <a:pPr marL="342900" lvl="0" indent="-342900" algn="just">
              <a:lnSpc>
                <a:spcPct val="150000"/>
              </a:lnSpc>
              <a:spcAft>
                <a:spcPts val="0"/>
              </a:spcAft>
              <a:buFont typeface="+mj-lt"/>
              <a:buAutoNum type="alphaUcPeriod"/>
              <a:tabLst>
                <a:tab pos="1308735" algn="l"/>
              </a:tabLst>
            </a:pPr>
            <a:r>
              <a:rPr lang="zh-CN" altLang="zh-CN" sz="2400" kern="100" dirty="0">
                <a:latin typeface="+mn-ea"/>
                <a:cs typeface="Times New Roman" panose="02020603050405020304" pitchFamily="18" charset="0"/>
              </a:rPr>
              <a:t>运行</a:t>
            </a:r>
            <a:r>
              <a:rPr lang="en-US" altLang="zh-CN" sz="2400" kern="100" dirty="0">
                <a:latin typeface="+mn-ea"/>
                <a:cs typeface="Times New Roman" panose="02020603050405020304" pitchFamily="18" charset="0"/>
              </a:rPr>
              <a:t>→</a:t>
            </a:r>
            <a:r>
              <a:rPr lang="zh-CN" altLang="zh-CN" sz="2400" kern="100" dirty="0">
                <a:latin typeface="+mn-ea"/>
                <a:cs typeface="Times New Roman" panose="02020603050405020304" pitchFamily="18" charset="0"/>
              </a:rPr>
              <a:t>就绪</a:t>
            </a:r>
            <a:r>
              <a:rPr lang="en-US" altLang="zh-CN" sz="2400" kern="100" dirty="0">
                <a:latin typeface="+mn-ea"/>
                <a:cs typeface="Times New Roman" panose="02020603050405020304" pitchFamily="18" charset="0"/>
              </a:rPr>
              <a:t>	   B. </a:t>
            </a:r>
            <a:r>
              <a:rPr lang="zh-CN" altLang="zh-CN" sz="2400" kern="100" dirty="0">
                <a:latin typeface="+mn-ea"/>
                <a:cs typeface="Times New Roman" panose="02020603050405020304" pitchFamily="18" charset="0"/>
              </a:rPr>
              <a:t>运行</a:t>
            </a:r>
            <a:r>
              <a:rPr lang="en-US" altLang="zh-CN" sz="2400" kern="100" dirty="0">
                <a:latin typeface="+mn-ea"/>
                <a:cs typeface="Times New Roman" panose="02020603050405020304" pitchFamily="18" charset="0"/>
              </a:rPr>
              <a:t>→</a:t>
            </a:r>
            <a:r>
              <a:rPr lang="zh-CN" altLang="zh-CN" sz="2400" kern="100" dirty="0">
                <a:latin typeface="+mn-ea"/>
                <a:cs typeface="Arial" panose="020B0604020202020204" pitchFamily="34" charset="0"/>
              </a:rPr>
              <a:t>阻塞</a:t>
            </a:r>
            <a:r>
              <a:rPr lang="en-US" altLang="zh-CN" sz="2400" kern="100" dirty="0">
                <a:latin typeface="+mn-ea"/>
                <a:cs typeface="Times New Roman" panose="02020603050405020304" pitchFamily="18" charset="0"/>
              </a:rPr>
              <a:t>     C. </a:t>
            </a:r>
            <a:r>
              <a:rPr lang="zh-CN" altLang="zh-CN" sz="2400" kern="100" dirty="0">
                <a:latin typeface="+mn-ea"/>
                <a:cs typeface="Arial" panose="020B0604020202020204" pitchFamily="34" charset="0"/>
              </a:rPr>
              <a:t>阻塞</a:t>
            </a:r>
            <a:r>
              <a:rPr lang="en-US" altLang="zh-CN" sz="2400" kern="100" dirty="0">
                <a:latin typeface="+mn-ea"/>
                <a:cs typeface="Times New Roman" panose="02020603050405020304" pitchFamily="18" charset="0"/>
              </a:rPr>
              <a:t>→</a:t>
            </a:r>
            <a:r>
              <a:rPr lang="zh-CN" altLang="zh-CN" sz="2400" kern="100" dirty="0">
                <a:latin typeface="+mn-ea"/>
                <a:cs typeface="Times New Roman" panose="02020603050405020304" pitchFamily="18" charset="0"/>
              </a:rPr>
              <a:t>运行</a:t>
            </a:r>
            <a:r>
              <a:rPr lang="en-US" altLang="zh-CN" sz="2400" kern="100" dirty="0">
                <a:latin typeface="+mn-ea"/>
                <a:cs typeface="Times New Roman" panose="02020603050405020304" pitchFamily="18" charset="0"/>
              </a:rPr>
              <a:t>     D. </a:t>
            </a:r>
            <a:r>
              <a:rPr lang="zh-CN" altLang="zh-CN" sz="2400" kern="100" dirty="0">
                <a:latin typeface="+mn-ea"/>
                <a:cs typeface="Arial" panose="020B0604020202020204" pitchFamily="34" charset="0"/>
              </a:rPr>
              <a:t>阻塞</a:t>
            </a:r>
            <a:r>
              <a:rPr lang="en-US" altLang="zh-CN" sz="2400" kern="100" dirty="0">
                <a:latin typeface="+mn-ea"/>
                <a:cs typeface="Times New Roman" panose="02020603050405020304" pitchFamily="18" charset="0"/>
              </a:rPr>
              <a:t>→</a:t>
            </a:r>
            <a:r>
              <a:rPr lang="zh-CN" altLang="zh-CN" sz="2400" kern="100" dirty="0">
                <a:latin typeface="+mn-ea"/>
                <a:cs typeface="Times New Roman" panose="02020603050405020304" pitchFamily="18" charset="0"/>
              </a:rPr>
              <a:t>就绪</a:t>
            </a:r>
          </a:p>
          <a:p>
            <a:pPr lvl="0" algn="just">
              <a:lnSpc>
                <a:spcPct val="150000"/>
              </a:lnSpc>
              <a:spcAft>
                <a:spcPts val="0"/>
              </a:spcAft>
            </a:pPr>
            <a:r>
              <a:rPr lang="en-US" altLang="zh-CN" sz="2400" kern="100" dirty="0" smtClean="0">
                <a:latin typeface="+mn-ea"/>
                <a:cs typeface="Times New Roman" panose="02020603050405020304" pitchFamily="18" charset="0"/>
              </a:rPr>
              <a:t>13</a:t>
            </a:r>
            <a:r>
              <a:rPr lang="zh-CN" altLang="en-US" sz="2400" kern="100" dirty="0" smtClean="0">
                <a:latin typeface="+mn-ea"/>
                <a:cs typeface="Times New Roman" panose="02020603050405020304" pitchFamily="18" charset="0"/>
              </a:rPr>
              <a:t>、</a:t>
            </a:r>
            <a:r>
              <a:rPr lang="zh-CN" altLang="zh-CN" sz="2400" kern="100" dirty="0" smtClean="0">
                <a:latin typeface="+mn-ea"/>
                <a:cs typeface="Times New Roman" panose="02020603050405020304" pitchFamily="18" charset="0"/>
              </a:rPr>
              <a:t>当</a:t>
            </a:r>
            <a:r>
              <a:rPr lang="zh-CN" altLang="zh-CN" sz="2400" kern="100" dirty="0">
                <a:latin typeface="+mn-ea"/>
                <a:cs typeface="Times New Roman" panose="02020603050405020304" pitchFamily="18" charset="0"/>
              </a:rPr>
              <a:t>（）时，进程从执行状态转变为就绪状态。</a:t>
            </a:r>
          </a:p>
          <a:p>
            <a:pPr marL="342900" lvl="0" indent="-342900" algn="just">
              <a:lnSpc>
                <a:spcPct val="150000"/>
              </a:lnSpc>
              <a:spcAft>
                <a:spcPts val="0"/>
              </a:spcAft>
              <a:buFont typeface="+mj-lt"/>
              <a:buAutoNum type="alphaUcPeriod"/>
              <a:tabLst>
                <a:tab pos="198120" algn="l"/>
              </a:tabLst>
            </a:pPr>
            <a:r>
              <a:rPr lang="zh-CN" altLang="zh-CN" sz="2400" kern="100" dirty="0">
                <a:latin typeface="+mn-ea"/>
                <a:cs typeface="Times New Roman" panose="02020603050405020304" pitchFamily="18" charset="0"/>
              </a:rPr>
              <a:t>进程被调度程序选中</a:t>
            </a:r>
            <a:r>
              <a:rPr lang="en-US" altLang="zh-CN" sz="2400" kern="100" dirty="0">
                <a:latin typeface="+mn-ea"/>
                <a:cs typeface="Times New Roman" panose="02020603050405020304" pitchFamily="18" charset="0"/>
              </a:rPr>
              <a:t>                 B. </a:t>
            </a:r>
            <a:r>
              <a:rPr lang="zh-CN" altLang="zh-CN" sz="2400" kern="100" dirty="0">
                <a:latin typeface="+mn-ea"/>
                <a:cs typeface="Times New Roman" panose="02020603050405020304" pitchFamily="18" charset="0"/>
              </a:rPr>
              <a:t>时间片到</a:t>
            </a:r>
          </a:p>
          <a:p>
            <a:pPr marL="66675" algn="just">
              <a:lnSpc>
                <a:spcPct val="150000"/>
              </a:lnSpc>
              <a:spcAft>
                <a:spcPts val="0"/>
              </a:spcAft>
            </a:pPr>
            <a:r>
              <a:rPr lang="en-US" altLang="zh-CN" sz="2400" kern="100" dirty="0">
                <a:latin typeface="+mn-ea"/>
                <a:cs typeface="Times New Roman" panose="02020603050405020304" pitchFamily="18" charset="0"/>
              </a:rPr>
              <a:t>C . </a:t>
            </a:r>
            <a:r>
              <a:rPr lang="zh-CN" altLang="zh-CN" sz="2400" kern="100" dirty="0">
                <a:latin typeface="+mn-ea"/>
                <a:cs typeface="Times New Roman" panose="02020603050405020304" pitchFamily="18" charset="0"/>
              </a:rPr>
              <a:t>等待某一事件</a:t>
            </a:r>
            <a:r>
              <a:rPr lang="en-US" altLang="zh-CN" sz="2400" kern="100" dirty="0">
                <a:latin typeface="+mn-ea"/>
                <a:cs typeface="Times New Roman" panose="02020603050405020304" pitchFamily="18" charset="0"/>
              </a:rPr>
              <a:t>                      D. </a:t>
            </a:r>
            <a:r>
              <a:rPr lang="zh-CN" altLang="zh-CN" sz="2400" kern="100" dirty="0">
                <a:latin typeface="+mn-ea"/>
                <a:cs typeface="Times New Roman" panose="02020603050405020304" pitchFamily="18" charset="0"/>
              </a:rPr>
              <a:t>等待的事件</a:t>
            </a:r>
            <a:r>
              <a:rPr lang="zh-CN" altLang="zh-CN" sz="2400" kern="100" dirty="0" smtClean="0">
                <a:latin typeface="+mn-ea"/>
                <a:cs typeface="Times New Roman" panose="02020603050405020304" pitchFamily="18" charset="0"/>
              </a:rPr>
              <a:t>发生</a:t>
            </a:r>
            <a:endParaRPr lang="zh-CN" altLang="zh-CN" sz="2400" kern="100" dirty="0">
              <a:latin typeface="+mn-ea"/>
              <a:cs typeface="Times New Roman" panose="02020603050405020304" pitchFamily="18" charset="0"/>
            </a:endParaRPr>
          </a:p>
        </p:txBody>
      </p:sp>
    </p:spTree>
    <p:extLst>
      <p:ext uri="{BB962C8B-B14F-4D97-AF65-F5344CB8AC3E}">
        <p14:creationId xmlns:p14="http://schemas.microsoft.com/office/powerpoint/2010/main" val="77670346"/>
      </p:ext>
    </p:extLst>
  </p:cSld>
  <p:clrMapOvr>
    <a:masterClrMapping/>
  </p:clrMapOvr>
</p:sld>
</file>

<file path=ppt/theme/theme1.xml><?xml version="1.0" encoding="utf-8"?>
<a:theme xmlns:a="http://schemas.openxmlformats.org/drawingml/2006/main" name="模板文件">
  <a:themeElements>
    <a:clrScheme name="自定义 65">
      <a:dk1>
        <a:sysClr val="windowText" lastClr="000000"/>
      </a:dk1>
      <a:lt1>
        <a:sysClr val="window" lastClr="FFFFFF"/>
      </a:lt1>
      <a:dk2>
        <a:srgbClr val="1F497D"/>
      </a:dk2>
      <a:lt2>
        <a:srgbClr val="EEECE1"/>
      </a:lt2>
      <a:accent1>
        <a:srgbClr val="FF0000"/>
      </a:accent1>
      <a:accent2>
        <a:srgbClr val="FF1515"/>
      </a:accent2>
      <a:accent3>
        <a:srgbClr val="C00000"/>
      </a:accent3>
      <a:accent4>
        <a:srgbClr val="3F3F3F"/>
      </a:accent4>
      <a:accent5>
        <a:srgbClr val="800080"/>
      </a:accent5>
      <a:accent6>
        <a:srgbClr val="7F7F7F"/>
      </a:accent6>
      <a:hlink>
        <a:srgbClr val="262626"/>
      </a:hlink>
      <a:folHlink>
        <a:srgbClr val="800080"/>
      </a:folHlink>
    </a:clrScheme>
    <a:fontScheme name="自定义 1">
      <a:majorFont>
        <a:latin typeface="Calibri"/>
        <a:ea typeface="微软雅黑"/>
        <a:cs typeface=""/>
      </a:majorFont>
      <a:minorFont>
        <a:latin typeface="Calibri"/>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2017年秋修订版《数据结构》PPT模板.potm" id="{8AFD5340-59D1-484C-9866-0C2EB71DAA3F}" vid="{F3995188-0495-4C2A-B7FE-AA39AF919D4D}"/>
    </a:ext>
  </a:extLst>
</a:theme>
</file>

<file path=docProps/app.xml><?xml version="1.0" encoding="utf-8"?>
<Properties xmlns="http://schemas.openxmlformats.org/officeDocument/2006/extended-properties" xmlns:vt="http://schemas.openxmlformats.org/officeDocument/2006/docPropsVTypes">
  <Template>2017年秋修订版《数据结构》PPT模板</Template>
  <TotalTime>2069</TotalTime>
  <Words>5623</Words>
  <Application>Microsoft Office PowerPoint</Application>
  <PresentationFormat>宽屏</PresentationFormat>
  <Paragraphs>777</Paragraphs>
  <Slides>77</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77</vt:i4>
      </vt:variant>
    </vt:vector>
  </HeadingPairs>
  <TitlesOfParts>
    <vt:vector size="89" baseType="lpstr">
      <vt:lpstr>Arial Unicode MS</vt:lpstr>
      <vt:lpstr>仿宋_GB2312</vt:lpstr>
      <vt:lpstr>楷体_GB2312</vt:lpstr>
      <vt:lpstr>宋体</vt:lpstr>
      <vt:lpstr>微软雅黑</vt:lpstr>
      <vt:lpstr>Arial</vt:lpstr>
      <vt:lpstr>Calibri</vt:lpstr>
      <vt:lpstr>Cambria Math</vt:lpstr>
      <vt:lpstr>Tahoma</vt:lpstr>
      <vt:lpstr>Times New Roman</vt:lpstr>
      <vt:lpstr>Wingdings</vt:lpstr>
      <vt:lpstr>模板文件</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Administrator</cp:lastModifiedBy>
  <cp:revision>59</cp:revision>
  <dcterms:created xsi:type="dcterms:W3CDTF">2018-01-03T01:57:10Z</dcterms:created>
  <dcterms:modified xsi:type="dcterms:W3CDTF">2018-04-04T08:06:10Z</dcterms:modified>
</cp:coreProperties>
</file>