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sldIdLst>
    <p:sldId id="257" r:id="rId2"/>
    <p:sldId id="258" r:id="rId3"/>
    <p:sldId id="259" r:id="rId4"/>
    <p:sldId id="260" r:id="rId5"/>
    <p:sldId id="322" r:id="rId6"/>
    <p:sldId id="337" r:id="rId7"/>
    <p:sldId id="339" r:id="rId8"/>
    <p:sldId id="343" r:id="rId9"/>
    <p:sldId id="338" r:id="rId10"/>
    <p:sldId id="271" r:id="rId11"/>
    <p:sldId id="295" r:id="rId12"/>
    <p:sldId id="272" r:id="rId13"/>
    <p:sldId id="273" r:id="rId14"/>
    <p:sldId id="288" r:id="rId15"/>
    <p:sldId id="261" r:id="rId16"/>
    <p:sldId id="300" r:id="rId17"/>
    <p:sldId id="270" r:id="rId18"/>
    <p:sldId id="289" r:id="rId19"/>
    <p:sldId id="306" r:id="rId20"/>
    <p:sldId id="290" r:id="rId21"/>
    <p:sldId id="291" r:id="rId22"/>
    <p:sldId id="292" r:id="rId23"/>
    <p:sldId id="293" r:id="rId24"/>
    <p:sldId id="274" r:id="rId25"/>
    <p:sldId id="280" r:id="rId26"/>
    <p:sldId id="276" r:id="rId27"/>
    <p:sldId id="281" r:id="rId28"/>
    <p:sldId id="275" r:id="rId29"/>
    <p:sldId id="282" r:id="rId30"/>
    <p:sldId id="266" r:id="rId31"/>
    <p:sldId id="268" r:id="rId32"/>
    <p:sldId id="277" r:id="rId33"/>
    <p:sldId id="283" r:id="rId34"/>
    <p:sldId id="278" r:id="rId35"/>
    <p:sldId id="284" r:id="rId36"/>
    <p:sldId id="269" r:id="rId37"/>
    <p:sldId id="285" r:id="rId38"/>
    <p:sldId id="294" r:id="rId39"/>
    <p:sldId id="298" r:id="rId40"/>
    <p:sldId id="267" r:id="rId41"/>
    <p:sldId id="299" r:id="rId42"/>
    <p:sldId id="304" r:id="rId43"/>
    <p:sldId id="305" r:id="rId44"/>
    <p:sldId id="303" r:id="rId45"/>
    <p:sldId id="307" r:id="rId46"/>
    <p:sldId id="308" r:id="rId47"/>
    <p:sldId id="302" r:id="rId48"/>
    <p:sldId id="301" r:id="rId49"/>
    <p:sldId id="313" r:id="rId50"/>
    <p:sldId id="314" r:id="rId51"/>
    <p:sldId id="309" r:id="rId52"/>
    <p:sldId id="311" r:id="rId53"/>
    <p:sldId id="315" r:id="rId54"/>
    <p:sldId id="340" r:id="rId55"/>
    <p:sldId id="312" r:id="rId56"/>
    <p:sldId id="329" r:id="rId57"/>
    <p:sldId id="330" r:id="rId58"/>
    <p:sldId id="310" r:id="rId59"/>
    <p:sldId id="316" r:id="rId60"/>
    <p:sldId id="331" r:id="rId61"/>
    <p:sldId id="332" r:id="rId62"/>
    <p:sldId id="317" r:id="rId63"/>
    <p:sldId id="318" r:id="rId64"/>
    <p:sldId id="341" r:id="rId65"/>
    <p:sldId id="319" r:id="rId66"/>
    <p:sldId id="333" r:id="rId67"/>
    <p:sldId id="334" r:id="rId68"/>
    <p:sldId id="320" r:id="rId69"/>
    <p:sldId id="335" r:id="rId70"/>
    <p:sldId id="321" r:id="rId71"/>
    <p:sldId id="336" r:id="rId72"/>
    <p:sldId id="324" r:id="rId73"/>
    <p:sldId id="325" r:id="rId74"/>
    <p:sldId id="327" r:id="rId75"/>
    <p:sldId id="342" r:id="rId76"/>
    <p:sldId id="328" r:id="rId77"/>
    <p:sldId id="326" r:id="rId78"/>
    <p:sldId id="344" r:id="rId79"/>
    <p:sldId id="323" r:id="rId80"/>
    <p:sldId id="345" r:id="rId81"/>
    <p:sldId id="347" r:id="rId82"/>
    <p:sldId id="348" r:id="rId83"/>
    <p:sldId id="349" r:id="rId84"/>
    <p:sldId id="350" r:id="rId85"/>
    <p:sldId id="351" r:id="rId86"/>
    <p:sldId id="352" r:id="rId87"/>
    <p:sldId id="346" r:id="rId88"/>
    <p:sldId id="361" r:id="rId89"/>
    <p:sldId id="360" r:id="rId90"/>
    <p:sldId id="359" r:id="rId91"/>
    <p:sldId id="358" r:id="rId92"/>
    <p:sldId id="357" r:id="rId93"/>
    <p:sldId id="356" r:id="rId94"/>
    <p:sldId id="355" r:id="rId95"/>
    <p:sldId id="354" r:id="rId96"/>
    <p:sldId id="353" r:id="rId97"/>
    <p:sldId id="262" r:id="rId9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2007A"/>
    <a:srgbClr val="5C4279"/>
    <a:srgbClr val="411D4F"/>
    <a:srgbClr val="3B1C49"/>
    <a:srgbClr val="3A1B54"/>
    <a:srgbClr val="CF8CF6"/>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2" autoAdjust="0"/>
    <p:restoredTop sz="94660"/>
  </p:normalViewPr>
  <p:slideViewPr>
    <p:cSldViewPr snapToGrid="0">
      <p:cViewPr varScale="1">
        <p:scale>
          <a:sx n="116" d="100"/>
          <a:sy n="116" d="100"/>
        </p:scale>
        <p:origin x="16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页">
    <p:spTree>
      <p:nvGrpSpPr>
        <p:cNvPr id="1" name=""/>
        <p:cNvGrpSpPr/>
        <p:nvPr/>
      </p:nvGrpSpPr>
      <p:grpSpPr>
        <a:xfrm>
          <a:off x="0" y="0"/>
          <a:ext cx="0" cy="0"/>
          <a:chOff x="0" y="0"/>
          <a:chExt cx="0" cy="0"/>
        </a:xfrm>
      </p:grpSpPr>
      <p:sp>
        <p:nvSpPr>
          <p:cNvPr id="14" name="矩形 13"/>
          <p:cNvSpPr/>
          <p:nvPr/>
        </p:nvSpPr>
        <p:spPr>
          <a:xfrm>
            <a:off x="0" y="1939"/>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400"/>
          </a:p>
        </p:txBody>
      </p:sp>
      <p:sp>
        <p:nvSpPr>
          <p:cNvPr id="17" name="矩形 16"/>
          <p:cNvSpPr/>
          <p:nvPr/>
        </p:nvSpPr>
        <p:spPr>
          <a:xfrm>
            <a:off x="0" y="4294067"/>
            <a:ext cx="12188827" cy="1368152"/>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15" name="标题 14"/>
          <p:cNvSpPr>
            <a:spLocks noGrp="1"/>
          </p:cNvSpPr>
          <p:nvPr>
            <p:ph type="title"/>
          </p:nvPr>
        </p:nvSpPr>
        <p:spPr>
          <a:xfrm>
            <a:off x="770182" y="4500210"/>
            <a:ext cx="10651637" cy="953929"/>
          </a:xfrm>
          <a:prstGeom prst="rect">
            <a:avLst/>
          </a:prstGeom>
          <a:noFill/>
        </p:spPr>
        <p:txBody>
          <a:bodyPr wrap="square" rtlCol="0">
            <a:spAutoFit/>
          </a:bodyPr>
          <a:lstStyle>
            <a:lvl1pPr algn="ctr">
              <a:defRPr lang="zh-CN" altLang="en-US" sz="5397" dirty="0">
                <a:solidFill>
                  <a:schemeClr val="bg1"/>
                </a:solidFill>
                <a:effectLst>
                  <a:reflection blurRad="6350" stA="28000" endPos="25000" dist="60007" dir="5400000" sy="-100000" algn="bl" rotWithShape="0"/>
                </a:effectLst>
                <a:cs typeface="+mn-cs"/>
              </a:defRPr>
            </a:lvl1pPr>
          </a:lstStyle>
          <a:p>
            <a:pPr marL="0" lvl="0" algn="ctr"/>
            <a:r>
              <a:rPr lang="zh-CN" altLang="en-US" smtClean="0"/>
              <a:t>单击此处编辑母版标题样式</a:t>
            </a:r>
            <a:endParaRPr lang="zh-CN" altLang="en-US" dirty="0"/>
          </a:p>
        </p:txBody>
      </p:sp>
      <p:pic>
        <p:nvPicPr>
          <p:cNvPr id="1028" name="Picture 4"/>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5573" y="1939"/>
            <a:ext cx="12134508" cy="4293097"/>
          </a:xfrm>
          <a:prstGeom prst="rect">
            <a:avLst/>
          </a:prstGeom>
          <a:solidFill>
            <a:srgbClr val="7030A0"/>
          </a:solidFill>
          <a:ln>
            <a:noFill/>
          </a:ln>
          <a:extLst/>
        </p:spPr>
      </p:pic>
      <p:pic>
        <p:nvPicPr>
          <p:cNvPr id="1029" name="Picture 5"/>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666672" y="5960744"/>
            <a:ext cx="2494817" cy="67320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userDrawn="1"/>
        </p:nvSpPr>
        <p:spPr>
          <a:xfrm>
            <a:off x="7117545" y="6091986"/>
            <a:ext cx="4963154" cy="584775"/>
          </a:xfrm>
          <a:prstGeom prst="rect">
            <a:avLst/>
          </a:prstGeom>
          <a:noFill/>
        </p:spPr>
        <p:txBody>
          <a:bodyPr wrap="square" rtlCol="0">
            <a:spAutoFit/>
          </a:bodyPr>
          <a:lstStyle>
            <a:defPPr>
              <a:defRPr lang="zh-CN"/>
            </a:defPPr>
            <a:lvl1pPr algn="r">
              <a:defRPr>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pPr lvl="0"/>
            <a:r>
              <a:rPr lang="en-US" altLang="zh-CN" sz="3200" dirty="0">
                <a:solidFill>
                  <a:srgbClr val="82007A"/>
                </a:solidFill>
              </a:rPr>
              <a:t>www.tusdt.com</a:t>
            </a:r>
          </a:p>
        </p:txBody>
      </p:sp>
    </p:spTree>
    <p:extLst>
      <p:ext uri="{BB962C8B-B14F-4D97-AF65-F5344CB8AC3E}">
        <p14:creationId xmlns:p14="http://schemas.microsoft.com/office/powerpoint/2010/main" val="60174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5" name="矩形 4"/>
          <p:cNvSpPr/>
          <p:nvPr userDrawn="1"/>
        </p:nvSpPr>
        <p:spPr>
          <a:xfrm>
            <a:off x="-9153" y="854832"/>
            <a:ext cx="12195570" cy="45708"/>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7" name="文本占位符 7"/>
          <p:cNvSpPr>
            <a:spLocks noGrp="1"/>
          </p:cNvSpPr>
          <p:nvPr>
            <p:ph type="body" sz="quarter" idx="10"/>
          </p:nvPr>
        </p:nvSpPr>
        <p:spPr>
          <a:xfrm>
            <a:off x="5448265" y="2141898"/>
            <a:ext cx="5829612" cy="646181"/>
          </a:xfrm>
          <a:prstGeom prst="rect">
            <a:avLst/>
          </a:prstGeom>
          <a:noFill/>
        </p:spPr>
        <p:txBody>
          <a:bodyPr wrap="square" rtlCol="0">
            <a:spAutoFit/>
          </a:bodyPr>
          <a:lstStyle>
            <a:lvl1pPr marL="0" indent="0">
              <a:buFontTx/>
              <a:buNone/>
              <a:defRPr lang="zh-CN" altLang="en-US" sz="3598" b="1" dirty="0">
                <a:solidFill>
                  <a:srgbClr val="82007A"/>
                </a:solidFill>
                <a:latin typeface="微软雅黑" panose="020B0503020204020204" pitchFamily="34" charset="-122"/>
                <a:ea typeface="微软雅黑" panose="020B0503020204020204" pitchFamily="34" charset="-122"/>
              </a:defRPr>
            </a:lvl1pPr>
          </a:lstStyle>
          <a:p>
            <a:pPr marL="0" lvl="0"/>
            <a:r>
              <a:rPr lang="zh-CN" altLang="en-US" smtClean="0"/>
              <a:t>单击此处编辑母版文本样式</a:t>
            </a:r>
          </a:p>
        </p:txBody>
      </p:sp>
      <p:sp>
        <p:nvSpPr>
          <p:cNvPr id="8" name="TextBox 7"/>
          <p:cNvSpPr txBox="1"/>
          <p:nvPr userDrawn="1"/>
        </p:nvSpPr>
        <p:spPr>
          <a:xfrm>
            <a:off x="4020943" y="2144535"/>
            <a:ext cx="2087145" cy="646181"/>
          </a:xfrm>
          <a:prstGeom prst="rect">
            <a:avLst/>
          </a:prstGeom>
          <a:noFill/>
        </p:spPr>
        <p:txBody>
          <a:bodyPr wrap="square" rtlCol="0">
            <a:spAutoFit/>
          </a:bodyPr>
          <a:lstStyle/>
          <a:p>
            <a:r>
              <a:rPr lang="zh-CN" altLang="en-US" sz="3598" b="1" kern="1200" dirty="0">
                <a:solidFill>
                  <a:srgbClr val="82007A"/>
                </a:solidFill>
                <a:latin typeface="微软雅黑" panose="020B0503020204020204" pitchFamily="34" charset="-122"/>
                <a:ea typeface="微软雅黑" panose="020B0503020204020204" pitchFamily="34" charset="-122"/>
                <a:cs typeface="+mn-cs"/>
              </a:rPr>
              <a:t>讲师：</a:t>
            </a:r>
          </a:p>
        </p:txBody>
      </p:sp>
      <p:sp>
        <p:nvSpPr>
          <p:cNvPr id="9" name="文本占位符 11"/>
          <p:cNvSpPr>
            <a:spLocks noGrp="1"/>
          </p:cNvSpPr>
          <p:nvPr>
            <p:ph type="body" sz="quarter" idx="11"/>
          </p:nvPr>
        </p:nvSpPr>
        <p:spPr>
          <a:xfrm>
            <a:off x="5425219" y="2925061"/>
            <a:ext cx="4485218" cy="746185"/>
          </a:xfrm>
          <a:prstGeom prst="rect">
            <a:avLst/>
          </a:prstGeom>
          <a:noFill/>
        </p:spPr>
        <p:txBody>
          <a:bodyPr wrap="square" rtlCol="0">
            <a:spAutoFit/>
          </a:bodyPr>
          <a:lstStyle>
            <a:lvl1pPr marL="0" indent="0">
              <a:buFont typeface="Wingdings" panose="05000000000000000000" pitchFamily="2" charset="2"/>
              <a:buNone/>
              <a:defRPr lang="zh-CN" altLang="en-US" sz="2399" dirty="0" smtClean="0">
                <a:solidFill>
                  <a:srgbClr val="82007A"/>
                </a:solidFill>
                <a:latin typeface="微软雅黑" panose="020B0503020204020204" pitchFamily="34" charset="-122"/>
                <a:ea typeface="微软雅黑" panose="020B0503020204020204" pitchFamily="34" charset="-122"/>
              </a:defRPr>
            </a:lvl1pPr>
          </a:lstStyle>
          <a:p>
            <a:pPr marL="380942" lvl="0" indent="-380942">
              <a:lnSpc>
                <a:spcPts val="5065"/>
              </a:lnSpc>
            </a:pPr>
            <a:r>
              <a:rPr lang="zh-CN" altLang="en-US" smtClean="0"/>
              <a:t>单击此处编辑母版文本样式</a:t>
            </a:r>
          </a:p>
        </p:txBody>
      </p:sp>
      <p:sp>
        <p:nvSpPr>
          <p:cNvPr id="3" name="文本框 2">
            <a:extLst>
              <a:ext uri="{FF2B5EF4-FFF2-40B4-BE49-F238E27FC236}">
                <a16:creationId xmlns="" xmlns:a16="http://schemas.microsoft.com/office/drawing/2014/main" id="{AEB9BAFF-259E-4396-A4DA-A07D4BD34937}"/>
              </a:ext>
            </a:extLst>
          </p:cNvPr>
          <p:cNvSpPr txBox="1"/>
          <p:nvPr userDrawn="1"/>
        </p:nvSpPr>
        <p:spPr>
          <a:xfrm>
            <a:off x="369650" y="6225702"/>
            <a:ext cx="3139001" cy="523220"/>
          </a:xfrm>
          <a:prstGeom prst="rect">
            <a:avLst/>
          </a:prstGeom>
          <a:noFill/>
        </p:spPr>
        <p:txBody>
          <a:bodyPr wrap="none" rtlCol="0">
            <a:spAutoFit/>
          </a:bodyPr>
          <a:lstStyle/>
          <a:p>
            <a:r>
              <a:rPr lang="zh-CN" altLang="en-US" sz="2800" i="0" dirty="0"/>
              <a:t>启智行远 迪善求新</a:t>
            </a:r>
          </a:p>
        </p:txBody>
      </p:sp>
    </p:spTree>
    <p:extLst>
      <p:ext uri="{BB962C8B-B14F-4D97-AF65-F5344CB8AC3E}">
        <p14:creationId xmlns:p14="http://schemas.microsoft.com/office/powerpoint/2010/main" val="42659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a:p>
        </p:txBody>
      </p:sp>
      <p:sp>
        <p:nvSpPr>
          <p:cNvPr id="4" name="矩形 3"/>
          <p:cNvSpPr/>
          <p:nvPr userDrawn="1"/>
        </p:nvSpPr>
        <p:spPr>
          <a:xfrm>
            <a:off x="-3570" y="-14921"/>
            <a:ext cx="4156366" cy="6872921"/>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solidFill>
                <a:srgbClr val="7030A0"/>
              </a:solidFill>
            </a:endParaRPr>
          </a:p>
        </p:txBody>
      </p:sp>
      <p:sp>
        <p:nvSpPr>
          <p:cNvPr id="5" name="TextBox 4"/>
          <p:cNvSpPr txBox="1"/>
          <p:nvPr userDrawn="1"/>
        </p:nvSpPr>
        <p:spPr>
          <a:xfrm>
            <a:off x="779143" y="1443064"/>
            <a:ext cx="2590939" cy="1138509"/>
          </a:xfrm>
          <a:prstGeom prst="rect">
            <a:avLst/>
          </a:prstGeom>
          <a:noFill/>
        </p:spPr>
        <p:txBody>
          <a:bodyPr wrap="square" rtlCol="0">
            <a:spAutoFit/>
          </a:bodyPr>
          <a:lstStyle/>
          <a:p>
            <a:r>
              <a:rPr lang="zh-CN" altLang="en-US" sz="4398" b="1" dirty="0">
                <a:solidFill>
                  <a:schemeClr val="bg1"/>
                </a:solidFill>
                <a:latin typeface="+mn-ea"/>
                <a:ea typeface="+mn-ea"/>
              </a:rPr>
              <a:t>课程目录</a:t>
            </a:r>
            <a:endParaRPr lang="en-US" altLang="zh-CN" sz="4398" b="1" dirty="0">
              <a:solidFill>
                <a:schemeClr val="bg1"/>
              </a:solidFill>
              <a:latin typeface="+mn-ea"/>
              <a:ea typeface="+mn-ea"/>
            </a:endParaRPr>
          </a:p>
          <a:p>
            <a:r>
              <a:rPr lang="en-US" altLang="zh-CN" sz="2299" b="0" dirty="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Course Contents</a:t>
            </a:r>
            <a:endParaRPr lang="zh-CN" altLang="en-US" sz="2299"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文本占位符 10"/>
          <p:cNvSpPr>
            <a:spLocks noGrp="1"/>
          </p:cNvSpPr>
          <p:nvPr>
            <p:ph type="body" sz="quarter" idx="10"/>
          </p:nvPr>
        </p:nvSpPr>
        <p:spPr>
          <a:xfrm>
            <a:off x="4512649" y="1701208"/>
            <a:ext cx="6405202" cy="4152255"/>
          </a:xfrm>
          <a:noFill/>
        </p:spPr>
        <p:txBody>
          <a:bodyPr>
            <a:normAutofit/>
          </a:bodyPr>
          <a:lstStyle>
            <a:lvl1pPr marL="514093" indent="-514093">
              <a:spcBef>
                <a:spcPts val="0"/>
              </a:spcBef>
              <a:buFontTx/>
              <a:buBlip>
                <a:blip r:embed="rId2"/>
              </a:buBlip>
              <a:defRPr sz="3600">
                <a:solidFill>
                  <a:srgbClr val="82007A"/>
                </a:solidFill>
              </a:defRPr>
            </a:lvl1pPr>
          </a:lstStyle>
          <a:p>
            <a:pPr lvl="0"/>
            <a:r>
              <a:rPr lang="zh-CN" altLang="en-US" smtClean="0"/>
              <a:t>单击此处编辑母版文本样式</a:t>
            </a:r>
          </a:p>
        </p:txBody>
      </p:sp>
      <p:pic>
        <p:nvPicPr>
          <p:cNvPr id="12" name="Picture 5">
            <a:extLst>
              <a:ext uri="{FF2B5EF4-FFF2-40B4-BE49-F238E27FC236}">
                <a16:creationId xmlns="" xmlns:a16="http://schemas.microsoft.com/office/drawing/2014/main" id="{CE201B37-8F1F-4627-914C-9ECD63F2247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9742580" y="6160589"/>
            <a:ext cx="2105710" cy="568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826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5" name="矩形 4"/>
          <p:cNvSpPr/>
          <p:nvPr/>
        </p:nvSpPr>
        <p:spPr>
          <a:xfrm flipV="1">
            <a:off x="7547" y="2971142"/>
            <a:ext cx="12192000" cy="45718"/>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a:p>
        </p:txBody>
      </p:sp>
      <p:sp>
        <p:nvSpPr>
          <p:cNvPr id="6" name="椭圆 5"/>
          <p:cNvSpPr/>
          <p:nvPr/>
        </p:nvSpPr>
        <p:spPr>
          <a:xfrm>
            <a:off x="1130035" y="1795985"/>
            <a:ext cx="2440478" cy="2441749"/>
          </a:xfrm>
          <a:prstGeom prst="ellipse">
            <a:avLst/>
          </a:prstGeom>
          <a:blipFill>
            <a:blip r:embed="rId2"/>
            <a:stretch>
              <a:fillRect/>
            </a:stretch>
          </a:blipFill>
          <a:ln w="38100">
            <a:solidFill>
              <a:srgbClr val="82007A"/>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3698" b="1" dirty="0">
              <a:latin typeface="微软雅黑" panose="020B0503020204020204" pitchFamily="34" charset="-122"/>
              <a:ea typeface="微软雅黑" panose="020B0503020204020204" pitchFamily="34" charset="-122"/>
            </a:endParaRPr>
          </a:p>
        </p:txBody>
      </p:sp>
      <p:sp>
        <p:nvSpPr>
          <p:cNvPr id="8" name="文本占位符 7"/>
          <p:cNvSpPr>
            <a:spLocks noGrp="1"/>
          </p:cNvSpPr>
          <p:nvPr>
            <p:ph type="body" sz="quarter" idx="10"/>
          </p:nvPr>
        </p:nvSpPr>
        <p:spPr>
          <a:xfrm>
            <a:off x="3864915" y="2060850"/>
            <a:ext cx="8327085" cy="646181"/>
          </a:xfrm>
          <a:prstGeom prst="rect">
            <a:avLst/>
          </a:prstGeom>
          <a:noFill/>
        </p:spPr>
        <p:txBody>
          <a:bodyPr wrap="square" rtlCol="0">
            <a:spAutoFit/>
          </a:bodyPr>
          <a:lstStyle>
            <a:lvl1pPr marL="0" indent="0">
              <a:buFontTx/>
              <a:buNone/>
              <a:defRPr lang="zh-CN" altLang="en-US" sz="3598" b="1" dirty="0">
                <a:solidFill>
                  <a:srgbClr val="82007A"/>
                </a:solidFill>
                <a:latin typeface="微软雅黑" panose="020B0503020204020204" pitchFamily="34" charset="-122"/>
                <a:ea typeface="微软雅黑" panose="020B0503020204020204" pitchFamily="34" charset="-122"/>
              </a:defRPr>
            </a:lvl1pPr>
          </a:lstStyle>
          <a:p>
            <a:pPr marL="0" lvl="0"/>
            <a:r>
              <a:rPr lang="zh-CN" altLang="en-US" smtClean="0"/>
              <a:t>单击此处编辑母版文本样式</a:t>
            </a:r>
          </a:p>
        </p:txBody>
      </p:sp>
      <p:sp>
        <p:nvSpPr>
          <p:cNvPr id="12" name="文本占位符 11"/>
          <p:cNvSpPr>
            <a:spLocks noGrp="1"/>
          </p:cNvSpPr>
          <p:nvPr>
            <p:ph type="body" sz="quarter" idx="11"/>
          </p:nvPr>
        </p:nvSpPr>
        <p:spPr>
          <a:xfrm>
            <a:off x="4656592" y="3212978"/>
            <a:ext cx="6261433" cy="746185"/>
          </a:xfrm>
          <a:prstGeom prst="rect">
            <a:avLst/>
          </a:prstGeom>
          <a:noFill/>
        </p:spPr>
        <p:txBody>
          <a:bodyPr wrap="square" rtlCol="0">
            <a:spAutoFit/>
          </a:bodyPr>
          <a:lstStyle>
            <a:lvl1pPr marL="457131" indent="-457131">
              <a:buClr>
                <a:srgbClr val="82007A"/>
              </a:buClr>
              <a:buFont typeface="Wingdings" panose="05000000000000000000" pitchFamily="2" charset="2"/>
              <a:buChar char="l"/>
              <a:defRPr lang="zh-CN" altLang="en-US" sz="2799" dirty="0" smtClean="0">
                <a:solidFill>
                  <a:srgbClr val="82007A"/>
                </a:solidFill>
                <a:latin typeface="微软雅黑" panose="020B0503020204020204" pitchFamily="34" charset="-122"/>
                <a:ea typeface="微软雅黑" panose="020B0503020204020204" pitchFamily="34" charset="-122"/>
              </a:defRPr>
            </a:lvl1pPr>
          </a:lstStyle>
          <a:p>
            <a:pPr marL="380942" lvl="0" indent="-380942">
              <a:lnSpc>
                <a:spcPts val="5065"/>
              </a:lnSpc>
            </a:pPr>
            <a:r>
              <a:rPr lang="zh-CN" altLang="en-US" smtClean="0"/>
              <a:t>单击此处编辑母版文本样式</a:t>
            </a:r>
          </a:p>
        </p:txBody>
      </p:sp>
      <p:sp>
        <p:nvSpPr>
          <p:cNvPr id="7" name="文本框 6">
            <a:extLst>
              <a:ext uri="{FF2B5EF4-FFF2-40B4-BE49-F238E27FC236}">
                <a16:creationId xmlns="" xmlns:a16="http://schemas.microsoft.com/office/drawing/2014/main" id="{BC850F1F-790A-4E33-8845-B3BD43C20647}"/>
              </a:ext>
            </a:extLst>
          </p:cNvPr>
          <p:cNvSpPr txBox="1"/>
          <p:nvPr userDrawn="1"/>
        </p:nvSpPr>
        <p:spPr>
          <a:xfrm>
            <a:off x="369650" y="6225702"/>
            <a:ext cx="3139001" cy="523220"/>
          </a:xfrm>
          <a:prstGeom prst="rect">
            <a:avLst/>
          </a:prstGeom>
          <a:noFill/>
        </p:spPr>
        <p:txBody>
          <a:bodyPr wrap="none" rtlCol="0">
            <a:spAutoFit/>
          </a:bodyPr>
          <a:lstStyle/>
          <a:p>
            <a:r>
              <a:rPr lang="zh-CN" altLang="en-US" sz="2800" i="0" dirty="0"/>
              <a:t>启智行远 迪善求新</a:t>
            </a:r>
          </a:p>
        </p:txBody>
      </p:sp>
    </p:spTree>
    <p:extLst>
      <p:ext uri="{BB962C8B-B14F-4D97-AF65-F5344CB8AC3E}">
        <p14:creationId xmlns:p14="http://schemas.microsoft.com/office/powerpoint/2010/main" val="375194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956431" y="1173945"/>
            <a:ext cx="10195229" cy="718276"/>
          </a:xfrm>
          <a:prstGeom prst="rect">
            <a:avLst/>
          </a:prstGeom>
        </p:spPr>
        <p:txBody>
          <a:bodyPr/>
          <a:lstStyle>
            <a:lvl1pPr>
              <a:defRPr>
                <a:solidFill>
                  <a:srgbClr val="82007A"/>
                </a:solidFill>
              </a:defRPr>
            </a:lvl1pPr>
          </a:lstStyle>
          <a:p>
            <a:r>
              <a:rPr lang="zh-CN" altLang="en-US" smtClean="0"/>
              <a:t>单击此处编辑母版标题样式</a:t>
            </a:r>
            <a:endParaRPr lang="zh-CN" altLang="en-US" dirty="0"/>
          </a:p>
        </p:txBody>
      </p:sp>
      <p:sp>
        <p:nvSpPr>
          <p:cNvPr id="5" name="矩形 4"/>
          <p:cNvSpPr/>
          <p:nvPr userDrawn="1"/>
        </p:nvSpPr>
        <p:spPr>
          <a:xfrm>
            <a:off x="10303" y="884015"/>
            <a:ext cx="12195570" cy="4570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9" name="内容占位符 8"/>
          <p:cNvSpPr>
            <a:spLocks noGrp="1"/>
          </p:cNvSpPr>
          <p:nvPr>
            <p:ph sz="quarter" idx="10"/>
          </p:nvPr>
        </p:nvSpPr>
        <p:spPr>
          <a:xfrm>
            <a:off x="985325" y="2115489"/>
            <a:ext cx="10148364" cy="2952066"/>
          </a:xfrm>
          <a:prstGeom prst="rect">
            <a:avLst/>
          </a:prstGeom>
        </p:spPr>
        <p:txBody>
          <a:bodyPr/>
          <a:lstStyle>
            <a:lvl1pPr marL="1599960" indent="-609508">
              <a:buClr>
                <a:srgbClr val="82007A"/>
              </a:buClr>
              <a:buFont typeface="Wingdings" panose="05000000000000000000" pitchFamily="2" charset="2"/>
              <a:buChar char="l"/>
              <a:defRPr sz="2799">
                <a:solidFill>
                  <a:srgbClr val="5A5A5A"/>
                </a:solidFill>
              </a:defRPr>
            </a:lvl1pPr>
          </a:lstStyle>
          <a:p>
            <a:pPr lvl="0"/>
            <a:r>
              <a:rPr lang="zh-CN" altLang="en-US" smtClean="0"/>
              <a:t>单击此处编辑母版文本样式</a:t>
            </a:r>
          </a:p>
          <a:p>
            <a:pPr lvl="1"/>
            <a:r>
              <a:rPr lang="zh-CN" altLang="en-US" smtClean="0"/>
              <a:t>第二级</a:t>
            </a:r>
          </a:p>
        </p:txBody>
      </p:sp>
      <p:sp>
        <p:nvSpPr>
          <p:cNvPr id="7" name="文本框 6">
            <a:extLst>
              <a:ext uri="{FF2B5EF4-FFF2-40B4-BE49-F238E27FC236}">
                <a16:creationId xmlns="" xmlns:a16="http://schemas.microsoft.com/office/drawing/2014/main" id="{BA371F42-83ED-477C-8113-FE676479B682}"/>
              </a:ext>
            </a:extLst>
          </p:cNvPr>
          <p:cNvSpPr txBox="1"/>
          <p:nvPr userDrawn="1"/>
        </p:nvSpPr>
        <p:spPr>
          <a:xfrm>
            <a:off x="369650" y="6225702"/>
            <a:ext cx="3139001" cy="523220"/>
          </a:xfrm>
          <a:prstGeom prst="rect">
            <a:avLst/>
          </a:prstGeom>
          <a:noFill/>
        </p:spPr>
        <p:txBody>
          <a:bodyPr wrap="none" rtlCol="0">
            <a:spAutoFit/>
          </a:bodyPr>
          <a:lstStyle/>
          <a:p>
            <a:r>
              <a:rPr lang="zh-CN" altLang="en-US" sz="2800" i="0" dirty="0"/>
              <a:t>启智行远 迪善求新</a:t>
            </a:r>
          </a:p>
        </p:txBody>
      </p:sp>
    </p:spTree>
    <p:extLst>
      <p:ext uri="{BB962C8B-B14F-4D97-AF65-F5344CB8AC3E}">
        <p14:creationId xmlns:p14="http://schemas.microsoft.com/office/powerpoint/2010/main" val="1335483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3308"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a:p>
        </p:txBody>
      </p:sp>
      <p:sp>
        <p:nvSpPr>
          <p:cNvPr id="4" name="矩形 3"/>
          <p:cNvSpPr/>
          <p:nvPr userDrawn="1"/>
        </p:nvSpPr>
        <p:spPr>
          <a:xfrm>
            <a:off x="5491" y="3285017"/>
            <a:ext cx="12188827" cy="3572983"/>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8" name="TextBox 7"/>
          <p:cNvSpPr txBox="1"/>
          <p:nvPr userDrawn="1"/>
        </p:nvSpPr>
        <p:spPr>
          <a:xfrm>
            <a:off x="5016442" y="1702849"/>
            <a:ext cx="7175558" cy="1446215"/>
          </a:xfrm>
          <a:prstGeom prst="rect">
            <a:avLst/>
          </a:prstGeom>
          <a:noFill/>
        </p:spPr>
        <p:txBody>
          <a:bodyPr wrap="square" rtlCol="0">
            <a:spAutoFit/>
          </a:bodyPr>
          <a:lstStyle/>
          <a:p>
            <a:r>
              <a:rPr lang="en-US" altLang="zh-CN" sz="8796" b="1" dirty="0">
                <a:solidFill>
                  <a:srgbClr val="82007A"/>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rPr>
              <a:t>Thank You !</a:t>
            </a:r>
            <a:endParaRPr lang="zh-CN" altLang="en-US" sz="8796" b="1" dirty="0">
              <a:solidFill>
                <a:srgbClr val="82007A"/>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9" name="Picture 5"/>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655551" y="296626"/>
            <a:ext cx="2296975" cy="619819"/>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userDrawn="1"/>
        </p:nvSpPr>
        <p:spPr>
          <a:xfrm>
            <a:off x="5491" y="3216514"/>
            <a:ext cx="12195570" cy="71991"/>
          </a:xfrm>
          <a:prstGeom prst="rect">
            <a:avLst/>
          </a:prstGeom>
          <a:solidFill>
            <a:srgbClr val="5C4279"/>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5" name="椭圆 4"/>
          <p:cNvSpPr/>
          <p:nvPr userDrawn="1"/>
        </p:nvSpPr>
        <p:spPr>
          <a:xfrm>
            <a:off x="1337110" y="1634246"/>
            <a:ext cx="2555916" cy="2533903"/>
          </a:xfrm>
          <a:prstGeom prst="ellipse">
            <a:avLst/>
          </a:prstGeom>
          <a:blipFill>
            <a:blip r:embed="rId3"/>
            <a:stretch>
              <a:fillRect/>
            </a:stretch>
          </a:blipFill>
          <a:ln w="38100">
            <a:solidFill>
              <a:srgbClr val="82007A"/>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3698" b="1" dirty="0">
              <a:latin typeface="微软雅黑" panose="020B0503020204020204" pitchFamily="34" charset="-122"/>
              <a:ea typeface="微软雅黑" panose="020B0503020204020204" pitchFamily="34" charset="-122"/>
            </a:endParaRPr>
          </a:p>
        </p:txBody>
      </p:sp>
      <p:sp>
        <p:nvSpPr>
          <p:cNvPr id="12" name="TextBox 11"/>
          <p:cNvSpPr txBox="1"/>
          <p:nvPr userDrawn="1"/>
        </p:nvSpPr>
        <p:spPr>
          <a:xfrm>
            <a:off x="6081549" y="4493589"/>
            <a:ext cx="4386893" cy="646181"/>
          </a:xfrm>
          <a:prstGeom prst="rect">
            <a:avLst/>
          </a:prstGeom>
          <a:noFill/>
        </p:spPr>
        <p:txBody>
          <a:bodyPr wrap="square" rtlCol="0">
            <a:spAutoFit/>
          </a:bodyPr>
          <a:lstStyle/>
          <a:p>
            <a:pPr algn="ctr"/>
            <a:r>
              <a:rPr lang="en-US" altLang="zh-CN" sz="3598"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www.tusdt.com</a:t>
            </a:r>
          </a:p>
        </p:txBody>
      </p:sp>
      <p:sp>
        <p:nvSpPr>
          <p:cNvPr id="13" name="文本框 12">
            <a:extLst>
              <a:ext uri="{FF2B5EF4-FFF2-40B4-BE49-F238E27FC236}">
                <a16:creationId xmlns="" xmlns:a16="http://schemas.microsoft.com/office/drawing/2014/main" id="{9C531C33-697E-4620-AE18-D53A8B16E69E}"/>
              </a:ext>
            </a:extLst>
          </p:cNvPr>
          <p:cNvSpPr txBox="1"/>
          <p:nvPr userDrawn="1"/>
        </p:nvSpPr>
        <p:spPr>
          <a:xfrm>
            <a:off x="5334126" y="3536008"/>
            <a:ext cx="5881738" cy="923330"/>
          </a:xfrm>
          <a:prstGeom prst="rect">
            <a:avLst/>
          </a:prstGeom>
          <a:noFill/>
        </p:spPr>
        <p:txBody>
          <a:bodyPr wrap="none" rtlCol="0">
            <a:spAutoFit/>
          </a:bodyPr>
          <a:lstStyle/>
          <a:p>
            <a:r>
              <a:rPr lang="zh-CN" altLang="en-US" sz="5400" i="0" dirty="0"/>
              <a:t>启智行远 迪善求新</a:t>
            </a:r>
          </a:p>
        </p:txBody>
      </p:sp>
      <p:pic>
        <p:nvPicPr>
          <p:cNvPr id="19" name="图片 18">
            <a:extLst>
              <a:ext uri="{FF2B5EF4-FFF2-40B4-BE49-F238E27FC236}">
                <a16:creationId xmlns="" xmlns:a16="http://schemas.microsoft.com/office/drawing/2014/main" id="{502DE228-72D6-41E5-86D4-A02D48B5C61B}"/>
              </a:ext>
            </a:extLst>
          </p:cNvPr>
          <p:cNvPicPr>
            <a:picLocks noChangeAspect="1"/>
          </p:cNvPicPr>
          <p:nvPr userDrawn="1"/>
        </p:nvPicPr>
        <p:blipFill>
          <a:blip r:embed="rId4">
            <a:extLst>
              <a:ext uri="{28A0092B-C50C-407E-A947-70E740481C1C}">
                <a14:useLocalDpi xmlns:a14="http://schemas.microsoft.com/office/drawing/2010/main" val="0"/>
              </a:ext>
            </a:extLst>
          </a:blip>
          <a:srcRect l="58775" t="25075" r="20564"/>
          <a:stretch>
            <a:fillRect/>
          </a:stretch>
        </p:blipFill>
        <p:spPr>
          <a:xfrm>
            <a:off x="1392138" y="1669415"/>
            <a:ext cx="2440424" cy="2304708"/>
          </a:xfrm>
          <a:custGeom>
            <a:avLst/>
            <a:gdLst>
              <a:gd name="connsiteX0" fmla="*/ 1259484 w 2518968"/>
              <a:gd name="connsiteY0" fmla="*/ 0 h 2378884"/>
              <a:gd name="connsiteX1" fmla="*/ 2518968 w 2518968"/>
              <a:gd name="connsiteY1" fmla="*/ 1266952 h 2378884"/>
              <a:gd name="connsiteX2" fmla="*/ 1963674 w 2518968"/>
              <a:gd name="connsiteY2" fmla="*/ 2317529 h 2378884"/>
              <a:gd name="connsiteX3" fmla="*/ 1863275 w 2518968"/>
              <a:gd name="connsiteY3" fmla="*/ 2378884 h 2378884"/>
              <a:gd name="connsiteX4" fmla="*/ 655694 w 2518968"/>
              <a:gd name="connsiteY4" fmla="*/ 2378884 h 2378884"/>
              <a:gd name="connsiteX5" fmla="*/ 555295 w 2518968"/>
              <a:gd name="connsiteY5" fmla="*/ 2317529 h 2378884"/>
              <a:gd name="connsiteX6" fmla="*/ 0 w 2518968"/>
              <a:gd name="connsiteY6" fmla="*/ 1266952 h 2378884"/>
              <a:gd name="connsiteX7" fmla="*/ 1259484 w 2518968"/>
              <a:gd name="connsiteY7" fmla="*/ 0 h 2378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8968" h="2378884">
                <a:moveTo>
                  <a:pt x="1259484" y="0"/>
                </a:moveTo>
                <a:cubicBezTo>
                  <a:pt x="1955078" y="0"/>
                  <a:pt x="2518968" y="567234"/>
                  <a:pt x="2518968" y="1266952"/>
                </a:cubicBezTo>
                <a:cubicBezTo>
                  <a:pt x="2518968" y="1704276"/>
                  <a:pt x="2298699" y="2089848"/>
                  <a:pt x="1963674" y="2317529"/>
                </a:cubicBezTo>
                <a:lnTo>
                  <a:pt x="1863275" y="2378884"/>
                </a:lnTo>
                <a:lnTo>
                  <a:pt x="655694" y="2378884"/>
                </a:lnTo>
                <a:lnTo>
                  <a:pt x="555295" y="2317529"/>
                </a:lnTo>
                <a:cubicBezTo>
                  <a:pt x="220270" y="2089848"/>
                  <a:pt x="0" y="1704276"/>
                  <a:pt x="0" y="1266952"/>
                </a:cubicBezTo>
                <a:cubicBezTo>
                  <a:pt x="0" y="567234"/>
                  <a:pt x="563890" y="0"/>
                  <a:pt x="1259484" y="0"/>
                </a:cubicBezTo>
                <a:close/>
              </a:path>
            </a:pathLst>
          </a:custGeom>
        </p:spPr>
      </p:pic>
    </p:spTree>
    <p:extLst>
      <p:ext uri="{BB962C8B-B14F-4D97-AF65-F5344CB8AC3E}">
        <p14:creationId xmlns:p14="http://schemas.microsoft.com/office/powerpoint/2010/main" val="3923193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FAFAFA"/>
            </a:gs>
            <a:gs pos="50000">
              <a:srgbClr val="FBFBFB"/>
            </a:gs>
            <a:gs pos="100000">
              <a:srgbClr val="FCFCFC"/>
            </a:gs>
          </a:gsLst>
          <a:lin ang="5400000" scaled="0"/>
        </a:gradFill>
        <a:effectLst/>
      </p:bgPr>
    </p:bg>
    <p:spTree>
      <p:nvGrpSpPr>
        <p:cNvPr id="1" name=""/>
        <p:cNvGrpSpPr/>
        <p:nvPr/>
      </p:nvGrpSpPr>
      <p:grpSpPr>
        <a:xfrm>
          <a:off x="0" y="0"/>
          <a:ext cx="0" cy="0"/>
          <a:chOff x="0" y="0"/>
          <a:chExt cx="0" cy="0"/>
        </a:xfrm>
      </p:grpSpPr>
      <p:sp>
        <p:nvSpPr>
          <p:cNvPr id="12" name="矩形 11"/>
          <p:cNvSpPr/>
          <p:nvPr userDrawn="1"/>
        </p:nvSpPr>
        <p:spPr>
          <a:xfrm>
            <a:off x="1" y="6083300"/>
            <a:ext cx="12195570" cy="774700"/>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solidFill>
                <a:srgbClr val="7030A0"/>
              </a:solidFill>
            </a:endParaRPr>
          </a:p>
        </p:txBody>
      </p:sp>
      <p:pic>
        <p:nvPicPr>
          <p:cNvPr id="14" name="Picture 5"/>
          <p:cNvPicPr>
            <a:picLocks noChangeAspect="1" noChangeArrowheads="1"/>
          </p:cNvPicPr>
          <p:nvPr userDrawn="1"/>
        </p:nvPicPr>
        <p:blipFill>
          <a:blip r:embed="rId8">
            <a:extLst>
              <a:ext uri="{28A0092B-C50C-407E-A947-70E740481C1C}">
                <a14:useLocalDpi xmlns:a14="http://schemas.microsoft.com/office/drawing/2010/main" val="0"/>
              </a:ext>
            </a:extLst>
          </a:blip>
          <a:stretch>
            <a:fillRect/>
          </a:stretch>
        </p:blipFill>
        <p:spPr bwMode="auto">
          <a:xfrm>
            <a:off x="650257" y="67752"/>
            <a:ext cx="2773879" cy="7485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userDrawn="1"/>
        </p:nvSpPr>
        <p:spPr>
          <a:xfrm>
            <a:off x="7025462" y="6246247"/>
            <a:ext cx="4963154" cy="461558"/>
          </a:xfrm>
          <a:prstGeom prst="rect">
            <a:avLst/>
          </a:prstGeom>
          <a:noFill/>
        </p:spPr>
        <p:txBody>
          <a:bodyPr wrap="square" rtlCol="0">
            <a:spAutoFit/>
          </a:bodyPr>
          <a:lstStyle/>
          <a:p>
            <a:pPr algn="r"/>
            <a:r>
              <a:rPr lang="en-US" altLang="zh-CN" sz="2399"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www.tusdt.com</a:t>
            </a:r>
          </a:p>
        </p:txBody>
      </p:sp>
      <p:sp>
        <p:nvSpPr>
          <p:cNvPr id="17" name="标题占位符 16"/>
          <p:cNvSpPr>
            <a:spLocks noGrp="1"/>
          </p:cNvSpPr>
          <p:nvPr>
            <p:ph type="title"/>
          </p:nvPr>
        </p:nvSpPr>
        <p:spPr>
          <a:xfrm>
            <a:off x="609283" y="274575"/>
            <a:ext cx="10973435" cy="114273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19" name="文本占位符 18"/>
          <p:cNvSpPr>
            <a:spLocks noGrp="1"/>
          </p:cNvSpPr>
          <p:nvPr>
            <p:ph type="body" idx="1"/>
          </p:nvPr>
        </p:nvSpPr>
        <p:spPr>
          <a:xfrm>
            <a:off x="609283" y="1599829"/>
            <a:ext cx="10973435" cy="4060902"/>
          </a:xfrm>
          <a:prstGeom prst="rect">
            <a:avLst/>
          </a:prstGeom>
        </p:spPr>
        <p:txBody>
          <a:bodyPr vert="horz" lIns="91440" tIns="45720" rIns="91440" bIns="45720" rtlCol="0">
            <a:normAutofit/>
          </a:bodyPr>
          <a:lstStyle/>
          <a:p>
            <a:pPr lvl="0"/>
            <a:r>
              <a:rPr lang="zh-CN" altLang="en-US" dirty="0"/>
              <a:t>单击此处编辑母版文本样式</a:t>
            </a:r>
          </a:p>
          <a:p>
            <a:pPr lvl="2"/>
            <a:r>
              <a:rPr lang="zh-CN" altLang="en-US" dirty="0"/>
              <a:t>第二级</a:t>
            </a:r>
          </a:p>
          <a:p>
            <a:pPr lvl="3"/>
            <a:r>
              <a:rPr lang="zh-CN" altLang="en-US" dirty="0"/>
              <a:t>第三级</a:t>
            </a:r>
            <a:r>
              <a:rPr lang="en-US" altLang="zh-CN" dirty="0"/>
              <a:t>	</a:t>
            </a:r>
            <a:endParaRPr lang="zh-CN" altLang="en-US" dirty="0"/>
          </a:p>
          <a:p>
            <a:pPr lvl="4"/>
            <a:r>
              <a:rPr lang="zh-CN" altLang="en-US" dirty="0"/>
              <a:t>第四级</a:t>
            </a:r>
          </a:p>
          <a:p>
            <a:pPr lvl="5"/>
            <a:r>
              <a:rPr lang="zh-CN" altLang="en-US" dirty="0"/>
              <a:t>第五级</a:t>
            </a:r>
          </a:p>
        </p:txBody>
      </p:sp>
    </p:spTree>
    <p:extLst>
      <p:ext uri="{BB962C8B-B14F-4D97-AF65-F5344CB8AC3E}">
        <p14:creationId xmlns:p14="http://schemas.microsoft.com/office/powerpoint/2010/main" val="383302452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txStyles>
    <p:titleStyle>
      <a:lvl1pPr algn="l" defTabSz="1219017" rtl="0" eaLnBrk="1" latinLnBrk="0" hangingPunct="1">
        <a:spcBef>
          <a:spcPct val="0"/>
        </a:spcBef>
        <a:buNone/>
        <a:defRPr sz="3698" b="1" kern="1200">
          <a:solidFill>
            <a:srgbClr val="82007A"/>
          </a:solidFill>
          <a:latin typeface="微软雅黑" panose="020B0503020204020204" pitchFamily="34" charset="-122"/>
          <a:ea typeface="微软雅黑" panose="020B0503020204020204" pitchFamily="34" charset="-122"/>
          <a:cs typeface="+mj-cs"/>
        </a:defRPr>
      </a:lvl1pPr>
    </p:titleStyle>
    <p:body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017" rtl="0" eaLnBrk="1" latinLnBrk="0" hangingPunct="1">
        <a:defRPr sz="2399" kern="1200">
          <a:solidFill>
            <a:schemeClr val="tx1"/>
          </a:solidFill>
          <a:latin typeface="+mn-lt"/>
          <a:ea typeface="+mn-ea"/>
          <a:cs typeface="+mn-cs"/>
        </a:defRPr>
      </a:lvl1pPr>
      <a:lvl2pPr marL="609508" algn="l" defTabSz="1219017" rtl="0" eaLnBrk="1" latinLnBrk="0" hangingPunct="1">
        <a:defRPr sz="2399" kern="1200">
          <a:solidFill>
            <a:schemeClr val="tx1"/>
          </a:solidFill>
          <a:latin typeface="+mn-lt"/>
          <a:ea typeface="+mn-ea"/>
          <a:cs typeface="+mn-cs"/>
        </a:defRPr>
      </a:lvl2pPr>
      <a:lvl3pPr marL="1219017" algn="l" defTabSz="1219017" rtl="0" eaLnBrk="1" latinLnBrk="0" hangingPunct="1">
        <a:defRPr sz="2399" kern="1200">
          <a:solidFill>
            <a:schemeClr val="tx1"/>
          </a:solidFill>
          <a:latin typeface="+mn-lt"/>
          <a:ea typeface="+mn-ea"/>
          <a:cs typeface="+mn-cs"/>
        </a:defRPr>
      </a:lvl3pPr>
      <a:lvl4pPr marL="1828525" algn="l" defTabSz="1219017" rtl="0" eaLnBrk="1" latinLnBrk="0" hangingPunct="1">
        <a:defRPr sz="2399" kern="1200">
          <a:solidFill>
            <a:schemeClr val="tx1"/>
          </a:solidFill>
          <a:latin typeface="+mn-lt"/>
          <a:ea typeface="+mn-ea"/>
          <a:cs typeface="+mn-cs"/>
        </a:defRPr>
      </a:lvl4pPr>
      <a:lvl5pPr marL="2438033" algn="l" defTabSz="1219017" rtl="0" eaLnBrk="1" latinLnBrk="0" hangingPunct="1">
        <a:defRPr sz="2399" kern="1200">
          <a:solidFill>
            <a:schemeClr val="tx1"/>
          </a:solidFill>
          <a:latin typeface="+mn-lt"/>
          <a:ea typeface="+mn-ea"/>
          <a:cs typeface="+mn-cs"/>
        </a:defRPr>
      </a:lvl5pPr>
      <a:lvl6pPr marL="3047542" algn="l" defTabSz="1219017" rtl="0" eaLnBrk="1" latinLnBrk="0" hangingPunct="1">
        <a:defRPr sz="2399" kern="1200">
          <a:solidFill>
            <a:schemeClr val="tx1"/>
          </a:solidFill>
          <a:latin typeface="+mn-lt"/>
          <a:ea typeface="+mn-ea"/>
          <a:cs typeface="+mn-cs"/>
        </a:defRPr>
      </a:lvl6pPr>
      <a:lvl7pPr marL="3657051" algn="l" defTabSz="1219017" rtl="0" eaLnBrk="1" latinLnBrk="0" hangingPunct="1">
        <a:defRPr sz="2399" kern="1200">
          <a:solidFill>
            <a:schemeClr val="tx1"/>
          </a:solidFill>
          <a:latin typeface="+mn-lt"/>
          <a:ea typeface="+mn-ea"/>
          <a:cs typeface="+mn-cs"/>
        </a:defRPr>
      </a:lvl7pPr>
      <a:lvl8pPr marL="4266560" algn="l" defTabSz="1219017" rtl="0" eaLnBrk="1" latinLnBrk="0" hangingPunct="1">
        <a:defRPr sz="2399" kern="1200">
          <a:solidFill>
            <a:schemeClr val="tx1"/>
          </a:solidFill>
          <a:latin typeface="+mn-lt"/>
          <a:ea typeface="+mn-ea"/>
          <a:cs typeface="+mn-cs"/>
        </a:defRPr>
      </a:lvl8pPr>
      <a:lvl9pPr marL="4876068" algn="l" defTabSz="1219017"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BFBFB"/>
            </a:gs>
            <a:gs pos="100000">
              <a:srgbClr val="FCFCFC"/>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3759893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02445" y="873209"/>
            <a:ext cx="4440194" cy="646331"/>
          </a:xfrm>
          <a:prstGeom prst="rect">
            <a:avLst/>
          </a:prstGeom>
          <a:noFill/>
        </p:spPr>
        <p:txBody>
          <a:bodyPr wrap="square" rtlCol="0">
            <a:spAutoFit/>
          </a:bodyPr>
          <a:lstStyle/>
          <a:p>
            <a:pPr algn="ctr"/>
            <a:r>
              <a:rPr lang="zh-CN" altLang="en-US" sz="3600" dirty="0" smtClean="0"/>
              <a:t>第二章 进程和线程</a:t>
            </a:r>
            <a:endParaRPr lang="zh-CN" altLang="en-US" sz="3600" dirty="0"/>
          </a:p>
        </p:txBody>
      </p:sp>
      <p:sp>
        <p:nvSpPr>
          <p:cNvPr id="4" name="文本框 3"/>
          <p:cNvSpPr txBox="1"/>
          <p:nvPr/>
        </p:nvSpPr>
        <p:spPr>
          <a:xfrm>
            <a:off x="774357" y="1334519"/>
            <a:ext cx="10626811" cy="2862322"/>
          </a:xfrm>
          <a:prstGeom prst="rect">
            <a:avLst/>
          </a:prstGeom>
          <a:noFill/>
        </p:spPr>
        <p:txBody>
          <a:bodyPr wrap="square" rtlCol="0">
            <a:spAutoFit/>
          </a:bodyPr>
          <a:lstStyle/>
          <a:p>
            <a:pPr indent="-504000">
              <a:lnSpc>
                <a:spcPct val="150000"/>
              </a:lnSpc>
            </a:pPr>
            <a:r>
              <a:rPr lang="en-US" altLang="zh-CN" sz="2400" dirty="0" smtClean="0"/>
              <a:t>2.1 </a:t>
            </a:r>
            <a:r>
              <a:rPr lang="zh-CN" altLang="en-US" sz="2400" dirty="0" smtClean="0"/>
              <a:t>单道程序设计</a:t>
            </a:r>
            <a:endParaRPr lang="en-US" altLang="zh-CN" sz="2400" dirty="0" smtClean="0"/>
          </a:p>
          <a:p>
            <a:pPr indent="-504000">
              <a:lnSpc>
                <a:spcPct val="150000"/>
              </a:lnSpc>
            </a:pPr>
            <a:r>
              <a:rPr lang="zh-CN" altLang="en-US" sz="2400" dirty="0" smtClean="0"/>
              <a:t>（</a:t>
            </a:r>
            <a:r>
              <a:rPr lang="en-US" altLang="zh-CN" sz="2400" dirty="0" smtClean="0"/>
              <a:t>1</a:t>
            </a:r>
            <a:r>
              <a:rPr lang="zh-CN" altLang="en-US" sz="2400" dirty="0" smtClean="0"/>
              <a:t>）单道程序设计的顺序执行过程</a:t>
            </a:r>
            <a:endParaRPr lang="en-US" altLang="zh-CN" sz="2400" dirty="0" smtClean="0"/>
          </a:p>
          <a:p>
            <a:pPr indent="612000">
              <a:lnSpc>
                <a:spcPct val="150000"/>
              </a:lnSpc>
            </a:pPr>
            <a:r>
              <a:rPr lang="zh-CN" altLang="en-US" sz="2400" dirty="0" smtClean="0"/>
              <a:t>早期单道程序设计内存中除了操作系统的程序外，只有一个用户程序在里面，系统中的其它资源如</a:t>
            </a:r>
            <a:r>
              <a:rPr lang="en-US" altLang="zh-CN" sz="2400" dirty="0" smtClean="0"/>
              <a:t>CPU</a:t>
            </a:r>
            <a:r>
              <a:rPr lang="zh-CN" altLang="en-US" sz="2400" dirty="0" smtClean="0"/>
              <a:t>、</a:t>
            </a:r>
            <a:r>
              <a:rPr lang="en-US" altLang="zh-CN" sz="2400" dirty="0" smtClean="0"/>
              <a:t>I/O</a:t>
            </a:r>
            <a:r>
              <a:rPr lang="zh-CN" altLang="en-US" sz="2400" dirty="0" smtClean="0"/>
              <a:t>设备等，都由这个程序单独使用。内存中的程序就是严格按顺序方式执行。</a:t>
            </a:r>
            <a:endParaRPr lang="en-US" altLang="zh-CN" sz="2400" dirty="0" smtClean="0"/>
          </a:p>
        </p:txBody>
      </p:sp>
      <p:sp>
        <p:nvSpPr>
          <p:cNvPr id="5" name="流程图: 手动输入 4"/>
          <p:cNvSpPr/>
          <p:nvPr/>
        </p:nvSpPr>
        <p:spPr>
          <a:xfrm>
            <a:off x="1359252" y="5033327"/>
            <a:ext cx="832022" cy="584886"/>
          </a:xfrm>
          <a:prstGeom prst="flowChartManualIn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磁盘 5"/>
          <p:cNvSpPr/>
          <p:nvPr/>
        </p:nvSpPr>
        <p:spPr>
          <a:xfrm>
            <a:off x="4267209" y="4423721"/>
            <a:ext cx="889686" cy="15680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283415" y="4637903"/>
            <a:ext cx="778476" cy="12768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281361" y="5090994"/>
            <a:ext cx="782595" cy="369332"/>
          </a:xfrm>
          <a:prstGeom prst="rect">
            <a:avLst/>
          </a:prstGeom>
          <a:noFill/>
        </p:spPr>
        <p:txBody>
          <a:bodyPr wrap="square" rtlCol="0">
            <a:spAutoFit/>
          </a:bodyPr>
          <a:lstStyle/>
          <a:p>
            <a:r>
              <a:rPr lang="zh-CN" altLang="en-US" b="1" dirty="0" smtClean="0">
                <a:solidFill>
                  <a:srgbClr val="0000FF"/>
                </a:solidFill>
                <a:latin typeface="幼圆" panose="02010509060101010101" pitchFamily="49" charset="-122"/>
                <a:ea typeface="幼圆" panose="02010509060101010101" pitchFamily="49" charset="-122"/>
              </a:rPr>
              <a:t>作业</a:t>
            </a:r>
            <a:r>
              <a:rPr lang="en-US" altLang="zh-CN" b="1" dirty="0" err="1" smtClean="0">
                <a:solidFill>
                  <a:srgbClr val="0000FF"/>
                </a:solidFill>
                <a:latin typeface="幼圆" panose="02010509060101010101" pitchFamily="49" charset="-122"/>
                <a:ea typeface="幼圆" panose="02010509060101010101" pitchFamily="49" charset="-122"/>
              </a:rPr>
              <a:t>i</a:t>
            </a:r>
            <a:endParaRPr lang="en-US" altLang="zh-CN" b="1" dirty="0" smtClean="0">
              <a:solidFill>
                <a:srgbClr val="0000FF"/>
              </a:solidFill>
              <a:latin typeface="幼圆" panose="02010509060101010101" pitchFamily="49" charset="-122"/>
              <a:ea typeface="幼圆" panose="02010509060101010101" pitchFamily="49" charset="-122"/>
            </a:endParaRPr>
          </a:p>
        </p:txBody>
      </p:sp>
      <p:sp>
        <p:nvSpPr>
          <p:cNvPr id="9" name="文本框 8"/>
          <p:cNvSpPr txBox="1"/>
          <p:nvPr/>
        </p:nvSpPr>
        <p:spPr>
          <a:xfrm>
            <a:off x="4322801" y="4831232"/>
            <a:ext cx="782595" cy="923330"/>
          </a:xfrm>
          <a:prstGeom prst="rect">
            <a:avLst/>
          </a:prstGeom>
          <a:noFill/>
        </p:spPr>
        <p:txBody>
          <a:bodyPr wrap="square" rtlCol="0">
            <a:spAutoFit/>
          </a:bodyPr>
          <a:lstStyle/>
          <a:p>
            <a:pPr algn="ctr"/>
            <a:r>
              <a:rPr lang="zh-CN" altLang="en-US" dirty="0" smtClean="0">
                <a:solidFill>
                  <a:srgbClr val="9900FF"/>
                </a:solidFill>
                <a:latin typeface="隶书" panose="02010509060101010101" pitchFamily="49" charset="-122"/>
                <a:ea typeface="隶书" panose="02010509060101010101" pitchFamily="49" charset="-122"/>
              </a:rPr>
              <a:t>作业</a:t>
            </a:r>
            <a:r>
              <a:rPr lang="en-US" altLang="zh-CN" dirty="0" smtClean="0">
                <a:solidFill>
                  <a:srgbClr val="9900FF"/>
                </a:solidFill>
                <a:latin typeface="隶书" panose="02010509060101010101" pitchFamily="49" charset="-122"/>
                <a:ea typeface="隶书" panose="02010509060101010101" pitchFamily="49" charset="-122"/>
              </a:rPr>
              <a:t>1</a:t>
            </a:r>
          </a:p>
          <a:p>
            <a:pPr algn="ctr"/>
            <a:r>
              <a:rPr lang="zh-CN" altLang="en-US" dirty="0">
                <a:solidFill>
                  <a:srgbClr val="9900FF"/>
                </a:solidFill>
                <a:latin typeface="隶书" panose="02010509060101010101" pitchFamily="49" charset="-122"/>
                <a:ea typeface="隶书" panose="02010509060101010101" pitchFamily="49" charset="-122"/>
              </a:rPr>
              <a:t>┋</a:t>
            </a:r>
            <a:endParaRPr lang="en-US" altLang="zh-CN" dirty="0" smtClean="0">
              <a:solidFill>
                <a:srgbClr val="9900FF"/>
              </a:solidFill>
              <a:latin typeface="隶书" panose="02010509060101010101" pitchFamily="49" charset="-122"/>
              <a:ea typeface="隶书" panose="02010509060101010101" pitchFamily="49" charset="-122"/>
            </a:endParaRPr>
          </a:p>
          <a:p>
            <a:pPr algn="ctr"/>
            <a:r>
              <a:rPr lang="zh-CN" altLang="en-US" dirty="0" smtClean="0">
                <a:solidFill>
                  <a:srgbClr val="9900FF"/>
                </a:solidFill>
                <a:latin typeface="隶书" panose="02010509060101010101" pitchFamily="49" charset="-122"/>
                <a:ea typeface="隶书" panose="02010509060101010101" pitchFamily="49" charset="-122"/>
              </a:rPr>
              <a:t>作业</a:t>
            </a:r>
            <a:r>
              <a:rPr lang="en-US" altLang="zh-CN" dirty="0" smtClean="0">
                <a:solidFill>
                  <a:srgbClr val="9900FF"/>
                </a:solidFill>
                <a:latin typeface="隶书" panose="02010509060101010101" pitchFamily="49" charset="-122"/>
                <a:ea typeface="隶书" panose="02010509060101010101" pitchFamily="49" charset="-122"/>
              </a:rPr>
              <a:t>n</a:t>
            </a:r>
          </a:p>
        </p:txBody>
      </p:sp>
      <p:sp>
        <p:nvSpPr>
          <p:cNvPr id="10" name="流程图: 磁盘 9"/>
          <p:cNvSpPr/>
          <p:nvPr/>
        </p:nvSpPr>
        <p:spPr>
          <a:xfrm>
            <a:off x="8126631" y="4403126"/>
            <a:ext cx="889686" cy="15680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182232" y="5091250"/>
            <a:ext cx="782595" cy="369332"/>
          </a:xfrm>
          <a:prstGeom prst="rect">
            <a:avLst/>
          </a:prstGeom>
          <a:noFill/>
        </p:spPr>
        <p:txBody>
          <a:bodyPr wrap="square" rtlCol="0">
            <a:spAutoFit/>
          </a:bodyPr>
          <a:lstStyle/>
          <a:p>
            <a:r>
              <a:rPr lang="zh-CN" altLang="en-US" dirty="0" smtClean="0">
                <a:solidFill>
                  <a:srgbClr val="9900FF"/>
                </a:solidFill>
                <a:latin typeface="隶书" panose="02010509060101010101" pitchFamily="49" charset="-122"/>
                <a:ea typeface="隶书" panose="02010509060101010101" pitchFamily="49" charset="-122"/>
              </a:rPr>
              <a:t>作业</a:t>
            </a:r>
            <a:r>
              <a:rPr lang="en-US" altLang="zh-CN" dirty="0" err="1">
                <a:solidFill>
                  <a:srgbClr val="9900FF"/>
                </a:solidFill>
                <a:latin typeface="隶书" panose="02010509060101010101" pitchFamily="49" charset="-122"/>
                <a:ea typeface="隶书" panose="02010509060101010101" pitchFamily="49" charset="-122"/>
              </a:rPr>
              <a:t>i</a:t>
            </a:r>
            <a:endParaRPr lang="en-US" altLang="zh-CN" dirty="0" smtClean="0">
              <a:solidFill>
                <a:srgbClr val="9900FF"/>
              </a:solidFill>
              <a:latin typeface="隶书" panose="02010509060101010101" pitchFamily="49" charset="-122"/>
              <a:ea typeface="隶书" panose="02010509060101010101" pitchFamily="49" charset="-122"/>
            </a:endParaRPr>
          </a:p>
        </p:txBody>
      </p:sp>
      <p:sp>
        <p:nvSpPr>
          <p:cNvPr id="12" name="圆角矩形 11"/>
          <p:cNvSpPr/>
          <p:nvPr/>
        </p:nvSpPr>
        <p:spPr>
          <a:xfrm>
            <a:off x="9868933" y="4716427"/>
            <a:ext cx="873210" cy="109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283416" y="3758600"/>
            <a:ext cx="778476" cy="4791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240170" y="3814119"/>
            <a:ext cx="926753" cy="369332"/>
          </a:xfrm>
          <a:prstGeom prst="rect">
            <a:avLst/>
          </a:prstGeom>
          <a:noFill/>
        </p:spPr>
        <p:txBody>
          <a:bodyPr wrap="square" rtlCol="0">
            <a:spAutoFit/>
          </a:bodyPr>
          <a:lstStyle/>
          <a:p>
            <a:r>
              <a:rPr lang="zh-CN" altLang="en-US" b="1" dirty="0">
                <a:solidFill>
                  <a:srgbClr val="FF0000"/>
                </a:solidFill>
              </a:rPr>
              <a:t>处理器</a:t>
            </a:r>
          </a:p>
        </p:txBody>
      </p:sp>
      <p:cxnSp>
        <p:nvCxnSpPr>
          <p:cNvPr id="15" name="直接箭头连接符 14"/>
          <p:cNvCxnSpPr/>
          <p:nvPr/>
        </p:nvCxnSpPr>
        <p:spPr>
          <a:xfrm flipV="1">
            <a:off x="6532612" y="4208165"/>
            <a:ext cx="0" cy="437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接箭头连接符 15"/>
          <p:cNvCxnSpPr/>
          <p:nvPr/>
        </p:nvCxnSpPr>
        <p:spPr>
          <a:xfrm>
            <a:off x="6771506" y="4237769"/>
            <a:ext cx="0" cy="4248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文本框 16"/>
          <p:cNvSpPr txBox="1"/>
          <p:nvPr/>
        </p:nvSpPr>
        <p:spPr>
          <a:xfrm>
            <a:off x="1326299" y="5181606"/>
            <a:ext cx="887623" cy="369332"/>
          </a:xfrm>
          <a:prstGeom prst="rect">
            <a:avLst/>
          </a:prstGeom>
          <a:noFill/>
        </p:spPr>
        <p:txBody>
          <a:bodyPr wrap="square" rtlCol="0">
            <a:spAutoFit/>
          </a:bodyPr>
          <a:lstStyle/>
          <a:p>
            <a:r>
              <a:rPr lang="zh-CN" altLang="en-US" dirty="0"/>
              <a:t>读卡器</a:t>
            </a:r>
          </a:p>
        </p:txBody>
      </p:sp>
      <p:sp>
        <p:nvSpPr>
          <p:cNvPr id="18" name="文本框 17"/>
          <p:cNvSpPr txBox="1"/>
          <p:nvPr/>
        </p:nvSpPr>
        <p:spPr>
          <a:xfrm>
            <a:off x="9873036" y="5086869"/>
            <a:ext cx="887623" cy="369332"/>
          </a:xfrm>
          <a:prstGeom prst="rect">
            <a:avLst/>
          </a:prstGeom>
          <a:noFill/>
        </p:spPr>
        <p:txBody>
          <a:bodyPr wrap="square" rtlCol="0">
            <a:spAutoFit/>
          </a:bodyPr>
          <a:lstStyle/>
          <a:p>
            <a:r>
              <a:rPr lang="zh-CN" altLang="en-US" dirty="0" smtClean="0"/>
              <a:t>打印机</a:t>
            </a:r>
            <a:endParaRPr lang="zh-CN" altLang="en-US" dirty="0"/>
          </a:p>
        </p:txBody>
      </p:sp>
      <p:cxnSp>
        <p:nvCxnSpPr>
          <p:cNvPr id="19" name="直接箭头连接符 18"/>
          <p:cNvCxnSpPr/>
          <p:nvPr/>
        </p:nvCxnSpPr>
        <p:spPr>
          <a:xfrm flipV="1">
            <a:off x="2197446" y="5358034"/>
            <a:ext cx="2094470" cy="82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p:cNvCxnSpPr/>
          <p:nvPr/>
        </p:nvCxnSpPr>
        <p:spPr>
          <a:xfrm flipV="1">
            <a:off x="5156895" y="5342235"/>
            <a:ext cx="1132701" cy="157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p:cNvCxnSpPr/>
          <p:nvPr/>
        </p:nvCxnSpPr>
        <p:spPr>
          <a:xfrm flipV="1">
            <a:off x="7068074" y="5342235"/>
            <a:ext cx="1058557" cy="41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接箭头连接符 21"/>
          <p:cNvCxnSpPr/>
          <p:nvPr/>
        </p:nvCxnSpPr>
        <p:spPr>
          <a:xfrm>
            <a:off x="9003959" y="5283978"/>
            <a:ext cx="86083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流程图: 文档 22"/>
          <p:cNvSpPr/>
          <p:nvPr/>
        </p:nvSpPr>
        <p:spPr>
          <a:xfrm>
            <a:off x="5251630" y="4843594"/>
            <a:ext cx="943225" cy="451413"/>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5177488" y="4860070"/>
            <a:ext cx="1112103" cy="369332"/>
          </a:xfrm>
          <a:prstGeom prst="rect">
            <a:avLst/>
          </a:prstGeom>
          <a:noFill/>
        </p:spPr>
        <p:txBody>
          <a:bodyPr wrap="square" rtlCol="0">
            <a:spAutoFit/>
          </a:bodyPr>
          <a:lstStyle/>
          <a:p>
            <a:r>
              <a:rPr lang="zh-CN" altLang="en-US" dirty="0" smtClean="0"/>
              <a:t>监督程序</a:t>
            </a:r>
            <a:endParaRPr lang="zh-CN" altLang="en-US" dirty="0"/>
          </a:p>
        </p:txBody>
      </p:sp>
      <p:sp>
        <p:nvSpPr>
          <p:cNvPr id="25" name="流程图: 文档 24"/>
          <p:cNvSpPr/>
          <p:nvPr/>
        </p:nvSpPr>
        <p:spPr>
          <a:xfrm>
            <a:off x="7129868" y="4884777"/>
            <a:ext cx="943225" cy="451413"/>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7055726" y="4901253"/>
            <a:ext cx="1112103" cy="369332"/>
          </a:xfrm>
          <a:prstGeom prst="rect">
            <a:avLst/>
          </a:prstGeom>
          <a:noFill/>
        </p:spPr>
        <p:txBody>
          <a:bodyPr wrap="square" rtlCol="0">
            <a:spAutoFit/>
          </a:bodyPr>
          <a:lstStyle/>
          <a:p>
            <a:r>
              <a:rPr lang="zh-CN" altLang="en-US" dirty="0" smtClean="0"/>
              <a:t>监督程序</a:t>
            </a:r>
            <a:endParaRPr lang="zh-CN" altLang="en-US" dirty="0"/>
          </a:p>
        </p:txBody>
      </p:sp>
      <p:sp>
        <p:nvSpPr>
          <p:cNvPr id="27" name="文本框 26"/>
          <p:cNvSpPr txBox="1"/>
          <p:nvPr/>
        </p:nvSpPr>
        <p:spPr>
          <a:xfrm>
            <a:off x="2137715" y="4794156"/>
            <a:ext cx="2261294" cy="584775"/>
          </a:xfrm>
          <a:prstGeom prst="rect">
            <a:avLst/>
          </a:prstGeom>
          <a:noFill/>
        </p:spPr>
        <p:txBody>
          <a:bodyPr wrap="square" rtlCol="0">
            <a:spAutoFit/>
          </a:bodyPr>
          <a:lstStyle/>
          <a:p>
            <a:r>
              <a:rPr lang="zh-CN" altLang="en-US" sz="1600" dirty="0" smtClean="0"/>
              <a:t>一次把一个作业送入到磁带上</a:t>
            </a:r>
            <a:endParaRPr lang="zh-CN" altLang="en-US" sz="1600" dirty="0"/>
          </a:p>
        </p:txBody>
      </p:sp>
      <p:sp>
        <p:nvSpPr>
          <p:cNvPr id="28" name="文本框 27"/>
          <p:cNvSpPr txBox="1"/>
          <p:nvPr/>
        </p:nvSpPr>
        <p:spPr>
          <a:xfrm>
            <a:off x="4339286" y="5621218"/>
            <a:ext cx="782595" cy="400110"/>
          </a:xfrm>
          <a:prstGeom prst="rect">
            <a:avLst/>
          </a:prstGeom>
          <a:noFill/>
        </p:spPr>
        <p:txBody>
          <a:bodyPr wrap="square" rtlCol="0">
            <a:spAutoFit/>
          </a:bodyPr>
          <a:lstStyle/>
          <a:p>
            <a:pPr algn="ctr"/>
            <a:r>
              <a:rPr lang="zh-CN" altLang="en-US" sz="2000" b="1" dirty="0" smtClean="0"/>
              <a:t>磁带</a:t>
            </a:r>
            <a:endParaRPr lang="zh-CN" altLang="en-US" sz="2000" b="1" dirty="0"/>
          </a:p>
        </p:txBody>
      </p:sp>
      <p:sp>
        <p:nvSpPr>
          <p:cNvPr id="29" name="文本框 28"/>
          <p:cNvSpPr txBox="1"/>
          <p:nvPr/>
        </p:nvSpPr>
        <p:spPr>
          <a:xfrm>
            <a:off x="6304010" y="5542954"/>
            <a:ext cx="782595" cy="400110"/>
          </a:xfrm>
          <a:prstGeom prst="rect">
            <a:avLst/>
          </a:prstGeom>
          <a:noFill/>
        </p:spPr>
        <p:txBody>
          <a:bodyPr wrap="square" rtlCol="0">
            <a:spAutoFit/>
          </a:bodyPr>
          <a:lstStyle/>
          <a:p>
            <a:pPr algn="ctr"/>
            <a:r>
              <a:rPr lang="zh-CN" altLang="en-US" sz="2000" b="1" dirty="0"/>
              <a:t>内存</a:t>
            </a:r>
          </a:p>
        </p:txBody>
      </p:sp>
    </p:spTree>
    <p:extLst>
      <p:ext uri="{BB962C8B-B14F-4D97-AF65-F5344CB8AC3E}">
        <p14:creationId xmlns:p14="http://schemas.microsoft.com/office/powerpoint/2010/main" val="4246023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4357" y="1631091"/>
            <a:ext cx="10626811" cy="1754326"/>
          </a:xfrm>
          <a:prstGeom prst="rect">
            <a:avLst/>
          </a:prstGeom>
          <a:noFill/>
        </p:spPr>
        <p:txBody>
          <a:bodyPr wrap="square" rtlCol="0">
            <a:spAutoFit/>
          </a:bodyPr>
          <a:lstStyle/>
          <a:p>
            <a:pPr indent="612000">
              <a:lnSpc>
                <a:spcPct val="150000"/>
              </a:lnSpc>
            </a:pPr>
            <a:r>
              <a:rPr lang="zh-CN" altLang="en-US" sz="2400" dirty="0" smtClean="0"/>
              <a:t>一个应用程序由若干程序段组成，每一个程序段完成一种特定的功能，程序在执行时按照某种先后次序执行，仅当前一程序段执行完成后，才运行后一程序段。</a:t>
            </a:r>
            <a:endParaRPr lang="en-US" altLang="zh-CN" sz="2400" dirty="0"/>
          </a:p>
        </p:txBody>
      </p:sp>
      <p:sp>
        <p:nvSpPr>
          <p:cNvPr id="2" name="椭圆 1"/>
          <p:cNvSpPr/>
          <p:nvPr/>
        </p:nvSpPr>
        <p:spPr>
          <a:xfrm>
            <a:off x="3698789" y="3665837"/>
            <a:ext cx="486032" cy="4530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520516" y="3661706"/>
            <a:ext cx="486032" cy="4530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9314" y="3661706"/>
            <a:ext cx="486032" cy="4530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231932" y="3657577"/>
            <a:ext cx="486032" cy="4530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084550" y="3653469"/>
            <a:ext cx="486032" cy="4530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937168" y="3653447"/>
            <a:ext cx="486032" cy="4530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a:stCxn id="2" idx="6"/>
            <a:endCxn id="5" idx="2"/>
          </p:cNvCxnSpPr>
          <p:nvPr/>
        </p:nvCxnSpPr>
        <p:spPr>
          <a:xfrm flipV="1">
            <a:off x="4184821" y="3888247"/>
            <a:ext cx="335695" cy="41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5" idx="6"/>
            <a:endCxn id="6" idx="2"/>
          </p:cNvCxnSpPr>
          <p:nvPr/>
        </p:nvCxnSpPr>
        <p:spPr>
          <a:xfrm>
            <a:off x="5006548" y="3888247"/>
            <a:ext cx="37276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6"/>
            <a:endCxn id="7" idx="2"/>
          </p:cNvCxnSpPr>
          <p:nvPr/>
        </p:nvCxnSpPr>
        <p:spPr>
          <a:xfrm flipV="1">
            <a:off x="5865346" y="3884118"/>
            <a:ext cx="366586" cy="41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7" idx="6"/>
            <a:endCxn id="8" idx="2"/>
          </p:cNvCxnSpPr>
          <p:nvPr/>
        </p:nvCxnSpPr>
        <p:spPr>
          <a:xfrm flipV="1">
            <a:off x="6717964" y="3880010"/>
            <a:ext cx="366586" cy="41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6"/>
            <a:endCxn id="9" idx="2"/>
          </p:cNvCxnSpPr>
          <p:nvPr/>
        </p:nvCxnSpPr>
        <p:spPr>
          <a:xfrm flipV="1">
            <a:off x="7570582" y="3879988"/>
            <a:ext cx="366586" cy="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本框 19"/>
              <p:cNvSpPr txBox="1"/>
              <p:nvPr/>
            </p:nvSpPr>
            <p:spPr>
              <a:xfrm>
                <a:off x="3764691" y="3727610"/>
                <a:ext cx="329514"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0000FF"/>
                              </a:solidFill>
                              <a:latin typeface="Cambria Math" panose="02040503050406030204" pitchFamily="18" charset="0"/>
                            </a:rPr>
                          </m:ctrlPr>
                        </m:sSubPr>
                        <m:e>
                          <m:r>
                            <a:rPr lang="en-US" altLang="zh-CN" b="0" i="1" smtClean="0">
                              <a:solidFill>
                                <a:srgbClr val="0000FF"/>
                              </a:solidFill>
                              <a:latin typeface="Cambria Math" panose="02040503050406030204" pitchFamily="18" charset="0"/>
                            </a:rPr>
                            <m:t>𝐼</m:t>
                          </m:r>
                        </m:e>
                        <m:sub>
                          <m:r>
                            <a:rPr lang="en-US" altLang="zh-CN" b="0" i="1" smtClean="0">
                              <a:solidFill>
                                <a:srgbClr val="0000FF"/>
                              </a:solidFill>
                              <a:latin typeface="Cambria Math" panose="02040503050406030204" pitchFamily="18" charset="0"/>
                            </a:rPr>
                            <m:t>1</m:t>
                          </m:r>
                        </m:sub>
                      </m:sSub>
                    </m:oMath>
                  </m:oMathPara>
                </a14:m>
                <a:endParaRPr lang="zh-CN" altLang="en-US" dirty="0">
                  <a:solidFill>
                    <a:srgbClr val="0000FF"/>
                  </a:solidFill>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3764691" y="3727610"/>
                <a:ext cx="329514" cy="370294"/>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6306065" y="3674060"/>
                <a:ext cx="329514"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0000FF"/>
                              </a:solidFill>
                              <a:latin typeface="Cambria Math" panose="02040503050406030204" pitchFamily="18" charset="0"/>
                            </a:rPr>
                          </m:ctrlPr>
                        </m:sSubPr>
                        <m:e>
                          <m:r>
                            <a:rPr lang="en-US" altLang="zh-CN" b="0" i="1" smtClean="0">
                              <a:solidFill>
                                <a:srgbClr val="0000FF"/>
                              </a:solidFill>
                              <a:latin typeface="Cambria Math" panose="02040503050406030204" pitchFamily="18" charset="0"/>
                            </a:rPr>
                            <m:t>𝐼</m:t>
                          </m:r>
                        </m:e>
                        <m:sub>
                          <m:r>
                            <a:rPr lang="en-US" altLang="zh-CN" b="0" i="1" smtClean="0">
                              <a:solidFill>
                                <a:srgbClr val="0000FF"/>
                              </a:solidFill>
                              <a:latin typeface="Cambria Math" panose="02040503050406030204" pitchFamily="18" charset="0"/>
                            </a:rPr>
                            <m:t>2</m:t>
                          </m:r>
                        </m:sub>
                      </m:sSub>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6306065" y="3674060"/>
                <a:ext cx="329514" cy="370294"/>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4596713" y="3719366"/>
                <a:ext cx="329514"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0000FF"/>
                              </a:solidFill>
                              <a:latin typeface="Cambria Math" panose="02040503050406030204" pitchFamily="18" charset="0"/>
                            </a:rPr>
                          </m:ctrlPr>
                        </m:sSubPr>
                        <m:e>
                          <m:r>
                            <a:rPr lang="en-US" altLang="zh-CN" b="0" i="1" smtClean="0">
                              <a:solidFill>
                                <a:srgbClr val="0000FF"/>
                              </a:solidFill>
                              <a:latin typeface="Cambria Math" panose="02040503050406030204" pitchFamily="18" charset="0"/>
                            </a:rPr>
                            <m:t>𝐶</m:t>
                          </m:r>
                        </m:e>
                        <m:sub>
                          <m:r>
                            <a:rPr lang="en-US" altLang="zh-CN" b="0" i="1" smtClean="0">
                              <a:solidFill>
                                <a:srgbClr val="0000FF"/>
                              </a:solidFill>
                              <a:latin typeface="Cambria Math" panose="02040503050406030204" pitchFamily="18" charset="0"/>
                            </a:rPr>
                            <m:t>1</m:t>
                          </m:r>
                        </m:sub>
                      </m:sSub>
                    </m:oMath>
                  </m:oMathPara>
                </a14:m>
                <a:endParaRPr lang="zh-CN" altLang="en-US" dirty="0"/>
              </a:p>
            </p:txBody>
          </p:sp>
        </mc:Choice>
        <mc:Fallback xmlns="">
          <p:sp>
            <p:nvSpPr>
              <p:cNvPr id="23" name="文本框 22"/>
              <p:cNvSpPr txBox="1">
                <a:spLocks noRot="1" noChangeAspect="1" noMove="1" noResize="1" noEditPoints="1" noAdjustHandles="1" noChangeArrowheads="1" noChangeShapeType="1" noTextEdit="1"/>
              </p:cNvSpPr>
              <p:nvPr/>
            </p:nvSpPr>
            <p:spPr>
              <a:xfrm>
                <a:off x="4596713" y="3719366"/>
                <a:ext cx="329514" cy="370294"/>
              </a:xfrm>
              <a:prstGeom prst="rect">
                <a:avLst/>
              </a:prstGeom>
              <a:blipFill rotWithShape="0">
                <a:blip r:embed="rId4"/>
                <a:stretch>
                  <a:fillRect r="-129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5449330" y="3690533"/>
                <a:ext cx="329514"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0000FF"/>
                              </a:solidFill>
                              <a:latin typeface="Cambria Math" panose="02040503050406030204" pitchFamily="18" charset="0"/>
                            </a:rPr>
                          </m:ctrlPr>
                        </m:sSubPr>
                        <m:e>
                          <m:r>
                            <a:rPr lang="en-US" altLang="zh-CN" b="0" i="1" smtClean="0">
                              <a:solidFill>
                                <a:srgbClr val="0000FF"/>
                              </a:solidFill>
                              <a:latin typeface="Cambria Math" panose="02040503050406030204" pitchFamily="18" charset="0"/>
                            </a:rPr>
                            <m:t>𝑃</m:t>
                          </m:r>
                        </m:e>
                        <m:sub>
                          <m:r>
                            <a:rPr lang="en-US" altLang="zh-CN" b="0" i="1" smtClean="0">
                              <a:solidFill>
                                <a:srgbClr val="0000FF"/>
                              </a:solidFill>
                              <a:latin typeface="Cambria Math" panose="02040503050406030204" pitchFamily="18" charset="0"/>
                            </a:rPr>
                            <m:t>1</m:t>
                          </m:r>
                        </m:sub>
                      </m:sSub>
                    </m:oMath>
                  </m:oMathPara>
                </a14:m>
                <a:endParaRPr lang="zh-CN" altLang="en-US" dirty="0"/>
              </a:p>
            </p:txBody>
          </p:sp>
        </mc:Choice>
        <mc:Fallback xmlns="">
          <p:sp>
            <p:nvSpPr>
              <p:cNvPr id="24" name="文本框 23"/>
              <p:cNvSpPr txBox="1">
                <a:spLocks noRot="1" noChangeAspect="1" noMove="1" noResize="1" noEditPoints="1" noAdjustHandles="1" noChangeArrowheads="1" noChangeShapeType="1" noTextEdit="1"/>
              </p:cNvSpPr>
              <p:nvPr/>
            </p:nvSpPr>
            <p:spPr>
              <a:xfrm>
                <a:off x="5449330" y="3690533"/>
                <a:ext cx="329514" cy="370294"/>
              </a:xfrm>
              <a:prstGeom prst="rect">
                <a:avLst/>
              </a:prstGeom>
              <a:blipFill rotWithShape="0">
                <a:blip r:embed="rId5"/>
                <a:stretch>
                  <a:fillRect r="-92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p:cNvSpPr txBox="1"/>
              <p:nvPr/>
            </p:nvSpPr>
            <p:spPr>
              <a:xfrm>
                <a:off x="7166924" y="3694649"/>
                <a:ext cx="329514"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0000FF"/>
                              </a:solidFill>
                              <a:latin typeface="Cambria Math" panose="02040503050406030204" pitchFamily="18" charset="0"/>
                            </a:rPr>
                          </m:ctrlPr>
                        </m:sSubPr>
                        <m:e>
                          <m:r>
                            <a:rPr lang="en-US" altLang="zh-CN" b="0" i="1" smtClean="0">
                              <a:solidFill>
                                <a:srgbClr val="0000FF"/>
                              </a:solidFill>
                              <a:latin typeface="Cambria Math" panose="02040503050406030204" pitchFamily="18" charset="0"/>
                            </a:rPr>
                            <m:t>𝐶</m:t>
                          </m:r>
                        </m:e>
                        <m:sub>
                          <m:r>
                            <a:rPr lang="en-US" altLang="zh-CN" b="0" i="1" smtClean="0">
                              <a:solidFill>
                                <a:srgbClr val="0000FF"/>
                              </a:solidFill>
                              <a:latin typeface="Cambria Math" panose="02040503050406030204" pitchFamily="18" charset="0"/>
                            </a:rPr>
                            <m:t>2</m:t>
                          </m:r>
                        </m:sub>
                      </m:sSub>
                    </m:oMath>
                  </m:oMathPara>
                </a14:m>
                <a:endParaRPr lang="zh-CN" altLang="en-US" dirty="0"/>
              </a:p>
            </p:txBody>
          </p:sp>
        </mc:Choice>
        <mc:Fallback xmlns="">
          <p:sp>
            <p:nvSpPr>
              <p:cNvPr id="25" name="文本框 24"/>
              <p:cNvSpPr txBox="1">
                <a:spLocks noRot="1" noChangeAspect="1" noMove="1" noResize="1" noEditPoints="1" noAdjustHandles="1" noChangeArrowheads="1" noChangeShapeType="1" noTextEdit="1"/>
              </p:cNvSpPr>
              <p:nvPr/>
            </p:nvSpPr>
            <p:spPr>
              <a:xfrm>
                <a:off x="7166924" y="3694649"/>
                <a:ext cx="329514" cy="370294"/>
              </a:xfrm>
              <a:prstGeom prst="rect">
                <a:avLst/>
              </a:prstGeom>
              <a:blipFill rotWithShape="0">
                <a:blip r:embed="rId6"/>
                <a:stretch>
                  <a:fillRect r="-129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8019542" y="3690527"/>
                <a:ext cx="329514"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0000FF"/>
                              </a:solidFill>
                              <a:latin typeface="Cambria Math" panose="02040503050406030204" pitchFamily="18" charset="0"/>
                            </a:rPr>
                          </m:ctrlPr>
                        </m:sSubPr>
                        <m:e>
                          <m:r>
                            <a:rPr lang="en-US" altLang="zh-CN" b="0" i="1" smtClean="0">
                              <a:solidFill>
                                <a:srgbClr val="0000FF"/>
                              </a:solidFill>
                              <a:latin typeface="Cambria Math" panose="02040503050406030204" pitchFamily="18" charset="0"/>
                            </a:rPr>
                            <m:t>𝑃</m:t>
                          </m:r>
                        </m:e>
                        <m:sub>
                          <m:r>
                            <a:rPr lang="en-US" altLang="zh-CN" b="0" i="1" smtClean="0">
                              <a:solidFill>
                                <a:srgbClr val="0000FF"/>
                              </a:solidFill>
                              <a:latin typeface="Cambria Math" panose="02040503050406030204" pitchFamily="18" charset="0"/>
                            </a:rPr>
                            <m:t>2</m:t>
                          </m:r>
                        </m:sub>
                      </m:sSub>
                    </m:oMath>
                  </m:oMathPara>
                </a14:m>
                <a:endParaRPr lang="zh-CN" altLang="en-US" dirty="0"/>
              </a:p>
            </p:txBody>
          </p:sp>
        </mc:Choice>
        <mc:Fallback xmlns="">
          <p:sp>
            <p:nvSpPr>
              <p:cNvPr id="26" name="文本框 25"/>
              <p:cNvSpPr txBox="1">
                <a:spLocks noRot="1" noChangeAspect="1" noMove="1" noResize="1" noEditPoints="1" noAdjustHandles="1" noChangeArrowheads="1" noChangeShapeType="1" noTextEdit="1"/>
              </p:cNvSpPr>
              <p:nvPr/>
            </p:nvSpPr>
            <p:spPr>
              <a:xfrm>
                <a:off x="8019542" y="3690527"/>
                <a:ext cx="329514" cy="370294"/>
              </a:xfrm>
              <a:prstGeom prst="rect">
                <a:avLst/>
              </a:prstGeom>
              <a:blipFill rotWithShape="0">
                <a:blip r:embed="rId7"/>
                <a:stretch>
                  <a:fillRect r="-11111"/>
                </a:stretch>
              </a:blipFill>
            </p:spPr>
            <p:txBody>
              <a:bodyPr/>
              <a:lstStyle/>
              <a:p>
                <a:r>
                  <a:rPr lang="zh-CN" altLang="en-US">
                    <a:noFill/>
                  </a:rPr>
                  <a:t> </a:t>
                </a:r>
              </a:p>
            </p:txBody>
          </p:sp>
        </mc:Fallback>
      </mc:AlternateContent>
      <p:sp>
        <p:nvSpPr>
          <p:cNvPr id="27" name="文本框 26"/>
          <p:cNvSpPr txBox="1"/>
          <p:nvPr/>
        </p:nvSpPr>
        <p:spPr>
          <a:xfrm>
            <a:off x="4572000" y="4337508"/>
            <a:ext cx="3031524" cy="369332"/>
          </a:xfrm>
          <a:prstGeom prst="rect">
            <a:avLst/>
          </a:prstGeom>
          <a:noFill/>
        </p:spPr>
        <p:txBody>
          <a:bodyPr wrap="square" rtlCol="0">
            <a:spAutoFit/>
          </a:bodyPr>
          <a:lstStyle/>
          <a:p>
            <a:pPr algn="ctr"/>
            <a:r>
              <a:rPr lang="en-US" altLang="zh-CN" dirty="0" smtClean="0"/>
              <a:t>(a)</a:t>
            </a:r>
            <a:r>
              <a:rPr lang="zh-CN" altLang="en-US" dirty="0" smtClean="0"/>
              <a:t>单道程序的顺序执行</a:t>
            </a:r>
            <a:endParaRPr lang="zh-CN" altLang="en-US" dirty="0"/>
          </a:p>
        </p:txBody>
      </p:sp>
      <p:sp>
        <p:nvSpPr>
          <p:cNvPr id="3" name="文本框 2"/>
          <p:cNvSpPr txBox="1"/>
          <p:nvPr/>
        </p:nvSpPr>
        <p:spPr>
          <a:xfrm>
            <a:off x="864973" y="5090984"/>
            <a:ext cx="10643286" cy="369332"/>
          </a:xfrm>
          <a:prstGeom prst="rect">
            <a:avLst/>
          </a:prstGeom>
          <a:noFill/>
        </p:spPr>
        <p:txBody>
          <a:bodyPr wrap="square" rtlCol="0">
            <a:spAutoFit/>
          </a:bodyPr>
          <a:lstStyle/>
          <a:p>
            <a:r>
              <a:rPr lang="zh-CN" altLang="en-US" dirty="0"/>
              <a:t>上</a:t>
            </a:r>
            <a:r>
              <a:rPr lang="zh-CN" altLang="en-US" dirty="0" smtClean="0"/>
              <a:t>图中</a:t>
            </a:r>
            <a:r>
              <a:rPr lang="en-US" altLang="zh-CN" i="1" dirty="0">
                <a:solidFill>
                  <a:srgbClr val="0000FF"/>
                </a:solidFill>
              </a:rPr>
              <a:t>I</a:t>
            </a:r>
            <a:r>
              <a:rPr lang="zh-CN" altLang="en-US" dirty="0" smtClean="0"/>
              <a:t>代表输入</a:t>
            </a:r>
            <a:r>
              <a:rPr lang="zh-CN" altLang="en-US" dirty="0"/>
              <a:t>操作</a:t>
            </a:r>
            <a:r>
              <a:rPr lang="zh-CN" altLang="en-US" dirty="0" smtClean="0"/>
              <a:t>，</a:t>
            </a:r>
            <a:r>
              <a:rPr lang="en-US" altLang="zh-CN" i="1" dirty="0" smtClean="0">
                <a:solidFill>
                  <a:srgbClr val="0000FF"/>
                </a:solidFill>
              </a:rPr>
              <a:t>C</a:t>
            </a:r>
            <a:r>
              <a:rPr lang="zh-CN" altLang="en-US" dirty="0" smtClean="0"/>
              <a:t>代表计算操作，</a:t>
            </a:r>
            <a:r>
              <a:rPr lang="en-US" altLang="zh-CN" i="1" dirty="0" smtClean="0">
                <a:solidFill>
                  <a:srgbClr val="0000FF"/>
                </a:solidFill>
              </a:rPr>
              <a:t>P</a:t>
            </a:r>
            <a:r>
              <a:rPr lang="zh-CN" altLang="en-US" dirty="0" smtClean="0"/>
              <a:t>代表打印操作。</a:t>
            </a:r>
            <a:endParaRPr lang="zh-CN" altLang="en-US" dirty="0"/>
          </a:p>
        </p:txBody>
      </p:sp>
    </p:spTree>
    <p:extLst>
      <p:ext uri="{BB962C8B-B14F-4D97-AF65-F5344CB8AC3E}">
        <p14:creationId xmlns:p14="http://schemas.microsoft.com/office/powerpoint/2010/main" val="4291873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4357" y="1235676"/>
            <a:ext cx="10626811" cy="4524315"/>
          </a:xfrm>
          <a:prstGeom prst="rect">
            <a:avLst/>
          </a:prstGeom>
          <a:noFill/>
        </p:spPr>
        <p:txBody>
          <a:bodyPr wrap="square" rtlCol="0">
            <a:spAutoFit/>
          </a:bodyPr>
          <a:lstStyle/>
          <a:p>
            <a:pPr indent="612000">
              <a:lnSpc>
                <a:spcPct val="150000"/>
              </a:lnSpc>
            </a:pPr>
            <a:r>
              <a:rPr lang="zh-CN" altLang="en-US" sz="2400" dirty="0" smtClean="0"/>
              <a:t>顺序性：处理器严格按照程序所规定的顺序执行，即每一操作必须在上一个操作之后结束；</a:t>
            </a:r>
            <a:endParaRPr lang="en-US" altLang="zh-CN" sz="2400" dirty="0" smtClean="0"/>
          </a:p>
          <a:p>
            <a:pPr indent="612000">
              <a:lnSpc>
                <a:spcPct val="150000"/>
              </a:lnSpc>
            </a:pPr>
            <a:r>
              <a:rPr lang="zh-CN" altLang="en-US" sz="2400" dirty="0" smtClean="0"/>
              <a:t>封闭性：程序运行时独占全机资源，资源的状态（除初始状态外）只有本程序才能改变它，程序一旦开始执行，其执行结</a:t>
            </a:r>
            <a:r>
              <a:rPr lang="zh-CN" altLang="en-US" sz="2400" dirty="0"/>
              <a:t>果</a:t>
            </a:r>
            <a:r>
              <a:rPr lang="zh-CN" altLang="en-US" sz="2400" dirty="0" smtClean="0"/>
              <a:t>不受外界影响影响；</a:t>
            </a:r>
            <a:endParaRPr lang="en-US" altLang="zh-CN" sz="2400" dirty="0" smtClean="0"/>
          </a:p>
          <a:p>
            <a:pPr indent="612000">
              <a:lnSpc>
                <a:spcPct val="150000"/>
              </a:lnSpc>
            </a:pPr>
            <a:r>
              <a:rPr lang="zh-CN" altLang="en-US" sz="2400" dirty="0"/>
              <a:t>可再现性：只要程序执行时的环境和促使条件相同，当程序重复执行时，不论它是从头到尾不停顿地执行，还是“停停走走”地执行，都可获得相同的结果。程序顺序执行时的这种特性，为程序员检测和校正程序的错误带来了很大的方便</a:t>
            </a:r>
            <a:r>
              <a:rPr lang="zh-CN" altLang="en-US" sz="2400" dirty="0" smtClean="0"/>
              <a:t>。</a:t>
            </a:r>
            <a:endParaRPr lang="en-US" altLang="zh-CN" sz="2400" dirty="0"/>
          </a:p>
        </p:txBody>
      </p:sp>
    </p:spTree>
    <p:extLst>
      <p:ext uri="{BB962C8B-B14F-4D97-AF65-F5344CB8AC3E}">
        <p14:creationId xmlns:p14="http://schemas.microsoft.com/office/powerpoint/2010/main" val="1901539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3786" y="963826"/>
            <a:ext cx="10527956" cy="5078313"/>
          </a:xfrm>
          <a:prstGeom prst="rect">
            <a:avLst/>
          </a:prstGeom>
          <a:noFill/>
        </p:spPr>
        <p:txBody>
          <a:bodyPr wrap="square" rtlCol="0">
            <a:spAutoFit/>
          </a:bodyPr>
          <a:lstStyle/>
          <a:p>
            <a:pPr indent="-504000">
              <a:lnSpc>
                <a:spcPct val="150000"/>
              </a:lnSpc>
            </a:pPr>
            <a:r>
              <a:rPr lang="en-US" altLang="zh-CN" sz="2400" dirty="0" smtClean="0"/>
              <a:t>2.2 </a:t>
            </a:r>
            <a:r>
              <a:rPr lang="zh-CN" altLang="en-US" sz="2400" dirty="0"/>
              <a:t>多</a:t>
            </a:r>
            <a:r>
              <a:rPr lang="zh-CN" altLang="en-US" sz="2400" dirty="0" smtClean="0"/>
              <a:t>道程序设计</a:t>
            </a:r>
            <a:endParaRPr lang="en-US" altLang="zh-CN" sz="2400" dirty="0" smtClean="0"/>
          </a:p>
          <a:p>
            <a:pPr indent="-504000">
              <a:lnSpc>
                <a:spcPct val="150000"/>
              </a:lnSpc>
            </a:pPr>
            <a:r>
              <a:rPr lang="zh-CN" altLang="en-US" sz="2400" dirty="0" smtClean="0"/>
              <a:t>（</a:t>
            </a:r>
            <a:r>
              <a:rPr lang="en-US" altLang="zh-CN" sz="2400" dirty="0"/>
              <a:t>1</a:t>
            </a:r>
            <a:r>
              <a:rPr lang="zh-CN" altLang="en-US" sz="2400" dirty="0" smtClean="0"/>
              <a:t>）多道程序设计的特征</a:t>
            </a:r>
            <a:endParaRPr lang="en-US" altLang="zh-CN" sz="2400" dirty="0" smtClean="0"/>
          </a:p>
          <a:p>
            <a:pPr indent="612000">
              <a:lnSpc>
                <a:spcPct val="150000"/>
              </a:lnSpc>
            </a:pPr>
            <a:r>
              <a:rPr lang="zh-CN" altLang="en-US" sz="2400" dirty="0" smtClean="0"/>
              <a:t>间断性：程序在并发执行时 ，由于它们共享系统资源，以及为完成同一项任务而相互合作，致使在这些并发执行的程序之间形成了相互制约的关系。</a:t>
            </a:r>
            <a:endParaRPr lang="en-US" altLang="zh-CN" sz="2400" dirty="0" smtClean="0"/>
          </a:p>
          <a:p>
            <a:pPr indent="612000">
              <a:lnSpc>
                <a:spcPct val="150000"/>
              </a:lnSpc>
            </a:pPr>
            <a:r>
              <a:rPr lang="zh-CN" altLang="en-US" sz="2400" dirty="0"/>
              <a:t>失去封闭性：当系统中存在着多个可以并发执行的程序时，系统中的各种资源将为它们所共享，而这些资源的状态也由这些程序来改变，致使其中任一程序在运行时，其环境都必然会受到其它程序的影响</a:t>
            </a:r>
            <a:r>
              <a:rPr lang="zh-CN" altLang="en-US" sz="2400" dirty="0" smtClean="0"/>
              <a:t>。何时发生控制转换并非完全由程序本身确定，与整个系统当时所处的环境有关，因而具有一定的随机性。</a:t>
            </a:r>
            <a:endParaRPr lang="en-US" altLang="zh-CN" sz="2400" dirty="0"/>
          </a:p>
        </p:txBody>
      </p:sp>
    </p:spTree>
    <p:extLst>
      <p:ext uri="{BB962C8B-B14F-4D97-AF65-F5344CB8AC3E}">
        <p14:creationId xmlns:p14="http://schemas.microsoft.com/office/powerpoint/2010/main" val="2173465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3786" y="1136819"/>
            <a:ext cx="10527956" cy="2308324"/>
          </a:xfrm>
          <a:prstGeom prst="rect">
            <a:avLst/>
          </a:prstGeom>
          <a:noFill/>
        </p:spPr>
        <p:txBody>
          <a:bodyPr wrap="square" rtlCol="0">
            <a:spAutoFit/>
          </a:bodyPr>
          <a:lstStyle/>
          <a:p>
            <a:pPr indent="612000">
              <a:lnSpc>
                <a:spcPct val="150000"/>
              </a:lnSpc>
            </a:pPr>
            <a:r>
              <a:rPr lang="zh-CN" altLang="en-US" sz="2400" dirty="0" smtClean="0"/>
              <a:t>不可再现性：逻辑上彼此独立的程序由于共用独占资源（打印机、磁带等）而形成相互制约的关系。在顺序执行时可连续执行的程序，在并发执行时由于等待其它程序释放自己所需的资源而“走走停停”的现象。</a:t>
            </a:r>
            <a:endParaRPr lang="en-US" altLang="zh-CN" sz="2400" dirty="0" smtClean="0"/>
          </a:p>
          <a:p>
            <a:pPr indent="612000">
              <a:lnSpc>
                <a:spcPct val="150000"/>
              </a:lnSpc>
            </a:pPr>
            <a:r>
              <a:rPr lang="zh-CN" altLang="en-US" sz="2400" dirty="0"/>
              <a:t>程序在并发执行时，由于失去了封闭性，也将导致其又失去可再现性。</a:t>
            </a:r>
            <a:endParaRPr lang="en-US" altLang="zh-CN" sz="2400" dirty="0" smtClean="0"/>
          </a:p>
        </p:txBody>
      </p:sp>
      <p:sp>
        <p:nvSpPr>
          <p:cNvPr id="26" name="矩形 25"/>
          <p:cNvSpPr/>
          <p:nvPr/>
        </p:nvSpPr>
        <p:spPr>
          <a:xfrm>
            <a:off x="1581665" y="4107392"/>
            <a:ext cx="2397210" cy="1425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404027" y="4362762"/>
            <a:ext cx="1902941"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8674448" y="4445140"/>
            <a:ext cx="1672281" cy="74964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1960607" y="4675804"/>
            <a:ext cx="1853514" cy="369332"/>
          </a:xfrm>
          <a:prstGeom prst="rect">
            <a:avLst/>
          </a:prstGeom>
          <a:noFill/>
        </p:spPr>
        <p:txBody>
          <a:bodyPr wrap="square" rtlCol="0">
            <a:spAutoFit/>
          </a:bodyPr>
          <a:lstStyle/>
          <a:p>
            <a:pPr algn="ctr"/>
            <a:r>
              <a:rPr lang="zh-CN" altLang="en-US" dirty="0" smtClean="0">
                <a:solidFill>
                  <a:srgbClr val="9900FF"/>
                </a:solidFill>
              </a:rPr>
              <a:t>外存储器</a:t>
            </a:r>
            <a:endParaRPr lang="zh-CN" altLang="en-US" dirty="0">
              <a:solidFill>
                <a:srgbClr val="9900FF"/>
              </a:solidFill>
            </a:endParaRPr>
          </a:p>
        </p:txBody>
      </p:sp>
      <p:sp>
        <p:nvSpPr>
          <p:cNvPr id="30" name="文本框 29"/>
          <p:cNvSpPr txBox="1"/>
          <p:nvPr/>
        </p:nvSpPr>
        <p:spPr>
          <a:xfrm>
            <a:off x="5844744" y="4655206"/>
            <a:ext cx="1853514" cy="369332"/>
          </a:xfrm>
          <a:prstGeom prst="rect">
            <a:avLst/>
          </a:prstGeom>
          <a:noFill/>
        </p:spPr>
        <p:txBody>
          <a:bodyPr wrap="square" rtlCol="0">
            <a:spAutoFit/>
          </a:bodyPr>
          <a:lstStyle/>
          <a:p>
            <a:pPr algn="ctr"/>
            <a:r>
              <a:rPr lang="zh-CN" altLang="en-US" dirty="0">
                <a:solidFill>
                  <a:srgbClr val="9900FF"/>
                </a:solidFill>
              </a:rPr>
              <a:t>内</a:t>
            </a:r>
            <a:r>
              <a:rPr lang="zh-CN" altLang="en-US" dirty="0" smtClean="0">
                <a:solidFill>
                  <a:srgbClr val="9900FF"/>
                </a:solidFill>
              </a:rPr>
              <a:t>存储器</a:t>
            </a:r>
            <a:endParaRPr lang="zh-CN" altLang="en-US" dirty="0">
              <a:solidFill>
                <a:srgbClr val="9900FF"/>
              </a:solidFill>
            </a:endParaRPr>
          </a:p>
        </p:txBody>
      </p:sp>
      <p:sp>
        <p:nvSpPr>
          <p:cNvPr id="31" name="文本框 30"/>
          <p:cNvSpPr txBox="1"/>
          <p:nvPr/>
        </p:nvSpPr>
        <p:spPr>
          <a:xfrm>
            <a:off x="8583824" y="4667560"/>
            <a:ext cx="1853514" cy="369332"/>
          </a:xfrm>
          <a:prstGeom prst="rect">
            <a:avLst/>
          </a:prstGeom>
          <a:noFill/>
        </p:spPr>
        <p:txBody>
          <a:bodyPr wrap="square" rtlCol="0">
            <a:spAutoFit/>
          </a:bodyPr>
          <a:lstStyle/>
          <a:p>
            <a:pPr algn="ctr"/>
            <a:r>
              <a:rPr lang="en-US" altLang="zh-CN" dirty="0" smtClean="0">
                <a:solidFill>
                  <a:srgbClr val="9900FF"/>
                </a:solidFill>
              </a:rPr>
              <a:t>CPU</a:t>
            </a:r>
            <a:endParaRPr lang="zh-CN" altLang="en-US" dirty="0">
              <a:solidFill>
                <a:srgbClr val="9900FF"/>
              </a:solidFill>
            </a:endParaRPr>
          </a:p>
        </p:txBody>
      </p:sp>
      <p:cxnSp>
        <p:nvCxnSpPr>
          <p:cNvPr id="32" name="直接箭头连接符 31"/>
          <p:cNvCxnSpPr/>
          <p:nvPr/>
        </p:nvCxnSpPr>
        <p:spPr>
          <a:xfrm>
            <a:off x="3978875" y="4609900"/>
            <a:ext cx="14251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接箭头连接符 32"/>
          <p:cNvCxnSpPr/>
          <p:nvPr/>
        </p:nvCxnSpPr>
        <p:spPr>
          <a:xfrm flipH="1">
            <a:off x="3978875" y="4979232"/>
            <a:ext cx="14251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接箭头连接符 33"/>
          <p:cNvCxnSpPr/>
          <p:nvPr/>
        </p:nvCxnSpPr>
        <p:spPr>
          <a:xfrm flipV="1">
            <a:off x="7315206" y="4815844"/>
            <a:ext cx="1359242" cy="4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文本框 36"/>
          <p:cNvSpPr txBox="1"/>
          <p:nvPr/>
        </p:nvSpPr>
        <p:spPr>
          <a:xfrm>
            <a:off x="7381099" y="4494568"/>
            <a:ext cx="1202731" cy="369332"/>
          </a:xfrm>
          <a:prstGeom prst="rect">
            <a:avLst/>
          </a:prstGeom>
          <a:noFill/>
        </p:spPr>
        <p:txBody>
          <a:bodyPr wrap="square" rtlCol="0">
            <a:spAutoFit/>
          </a:bodyPr>
          <a:lstStyle/>
          <a:p>
            <a:pPr algn="ctr"/>
            <a:r>
              <a:rPr lang="zh-CN" altLang="en-US" dirty="0" smtClean="0">
                <a:solidFill>
                  <a:srgbClr val="0000FF"/>
                </a:solidFill>
              </a:rPr>
              <a:t>进程调度</a:t>
            </a:r>
            <a:endParaRPr lang="zh-CN" altLang="en-US" dirty="0">
              <a:solidFill>
                <a:srgbClr val="0000FF"/>
              </a:solidFill>
            </a:endParaRPr>
          </a:p>
        </p:txBody>
      </p:sp>
      <p:sp>
        <p:nvSpPr>
          <p:cNvPr id="44" name="文本框 43"/>
          <p:cNvSpPr txBox="1"/>
          <p:nvPr/>
        </p:nvSpPr>
        <p:spPr>
          <a:xfrm>
            <a:off x="1589897" y="4196637"/>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作业</a:t>
            </a:r>
            <a:r>
              <a:rPr lang="en-US" altLang="zh-CN" dirty="0" smtClean="0">
                <a:solidFill>
                  <a:srgbClr val="FF0000"/>
                </a:solidFill>
                <a:latin typeface="隶书" panose="02010509060101010101" pitchFamily="49" charset="-122"/>
                <a:ea typeface="隶书" panose="02010509060101010101" pitchFamily="49" charset="-122"/>
              </a:rPr>
              <a:t>1</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45" name="文本框 44"/>
          <p:cNvSpPr txBox="1"/>
          <p:nvPr/>
        </p:nvSpPr>
        <p:spPr>
          <a:xfrm>
            <a:off x="1594013" y="4464369"/>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作业</a:t>
            </a:r>
            <a:r>
              <a:rPr lang="en-US" altLang="zh-CN" dirty="0">
                <a:solidFill>
                  <a:srgbClr val="FF0000"/>
                </a:solidFill>
                <a:latin typeface="隶书" panose="02010509060101010101" pitchFamily="49" charset="-122"/>
                <a:ea typeface="隶书" panose="02010509060101010101" pitchFamily="49" charset="-122"/>
              </a:rPr>
              <a:t>2</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46" name="文本框 45"/>
          <p:cNvSpPr txBox="1"/>
          <p:nvPr/>
        </p:nvSpPr>
        <p:spPr>
          <a:xfrm>
            <a:off x="1610489" y="5041016"/>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作业</a:t>
            </a:r>
            <a:r>
              <a:rPr lang="en-US" altLang="zh-CN" dirty="0">
                <a:solidFill>
                  <a:srgbClr val="FF0000"/>
                </a:solidFill>
                <a:latin typeface="隶书" panose="02010509060101010101" pitchFamily="49" charset="-122"/>
                <a:ea typeface="隶书" panose="02010509060101010101" pitchFamily="49" charset="-122"/>
              </a:rPr>
              <a:t>n</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47" name="文本框 46"/>
          <p:cNvSpPr txBox="1"/>
          <p:nvPr/>
        </p:nvSpPr>
        <p:spPr>
          <a:xfrm>
            <a:off x="1721706" y="4815844"/>
            <a:ext cx="502509" cy="369332"/>
          </a:xfrm>
          <a:prstGeom prst="rect">
            <a:avLst/>
          </a:prstGeom>
          <a:noFill/>
        </p:spPr>
        <p:txBody>
          <a:bodyPr wrap="square" rtlCol="0">
            <a:spAutoFit/>
          </a:bodyPr>
          <a:lstStyle/>
          <a:p>
            <a:pPr algn="ctr"/>
            <a:r>
              <a:rPr lang="zh-CN" altLang="en-US" dirty="0" smtClean="0">
                <a:solidFill>
                  <a:srgbClr val="FF0000"/>
                </a:solidFill>
                <a:latin typeface="隶书" panose="02010509060101010101" pitchFamily="49" charset="-122"/>
                <a:ea typeface="隶书" panose="02010509060101010101" pitchFamily="49" charset="-122"/>
              </a:rPr>
              <a:t>┋</a:t>
            </a:r>
            <a:endParaRPr lang="zh-CN" altLang="en-US" dirty="0">
              <a:solidFill>
                <a:srgbClr val="FF0000"/>
              </a:solidFill>
            </a:endParaRPr>
          </a:p>
        </p:txBody>
      </p:sp>
      <p:sp>
        <p:nvSpPr>
          <p:cNvPr id="48" name="文本框 47"/>
          <p:cNvSpPr txBox="1"/>
          <p:nvPr/>
        </p:nvSpPr>
        <p:spPr>
          <a:xfrm>
            <a:off x="5441091" y="4267324"/>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进程</a:t>
            </a:r>
            <a:r>
              <a:rPr lang="en-US" altLang="zh-CN" dirty="0" smtClean="0">
                <a:solidFill>
                  <a:srgbClr val="FF0000"/>
                </a:solidFill>
                <a:latin typeface="隶书" panose="02010509060101010101" pitchFamily="49" charset="-122"/>
                <a:ea typeface="隶书" panose="02010509060101010101" pitchFamily="49" charset="-122"/>
              </a:rPr>
              <a:t>1</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49" name="文本框 48"/>
          <p:cNvSpPr txBox="1"/>
          <p:nvPr/>
        </p:nvSpPr>
        <p:spPr>
          <a:xfrm>
            <a:off x="5436969" y="4535056"/>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进程</a:t>
            </a:r>
            <a:r>
              <a:rPr lang="en-US" altLang="zh-CN" dirty="0">
                <a:solidFill>
                  <a:srgbClr val="FF0000"/>
                </a:solidFill>
                <a:latin typeface="隶书" panose="02010509060101010101" pitchFamily="49" charset="-122"/>
                <a:ea typeface="隶书" panose="02010509060101010101" pitchFamily="49" charset="-122"/>
              </a:rPr>
              <a:t>2</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50" name="文本框 49"/>
          <p:cNvSpPr txBox="1"/>
          <p:nvPr/>
        </p:nvSpPr>
        <p:spPr>
          <a:xfrm>
            <a:off x="5461683" y="4963423"/>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进程</a:t>
            </a:r>
            <a:r>
              <a:rPr lang="en-US" altLang="zh-CN" dirty="0">
                <a:solidFill>
                  <a:srgbClr val="FF0000"/>
                </a:solidFill>
                <a:latin typeface="隶书" panose="02010509060101010101" pitchFamily="49" charset="-122"/>
                <a:ea typeface="隶书" panose="02010509060101010101" pitchFamily="49" charset="-122"/>
              </a:rPr>
              <a:t>n</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51" name="文本框 50"/>
          <p:cNvSpPr txBox="1"/>
          <p:nvPr/>
        </p:nvSpPr>
        <p:spPr>
          <a:xfrm>
            <a:off x="5605844" y="4754058"/>
            <a:ext cx="502509" cy="369332"/>
          </a:xfrm>
          <a:prstGeom prst="rect">
            <a:avLst/>
          </a:prstGeom>
          <a:noFill/>
        </p:spPr>
        <p:txBody>
          <a:bodyPr wrap="square" rtlCol="0">
            <a:spAutoFit/>
          </a:bodyPr>
          <a:lstStyle/>
          <a:p>
            <a:pPr algn="ctr"/>
            <a:r>
              <a:rPr lang="zh-CN" altLang="en-US" dirty="0" smtClean="0">
                <a:solidFill>
                  <a:srgbClr val="FF0000"/>
                </a:solidFill>
                <a:latin typeface="隶书" panose="02010509060101010101" pitchFamily="49" charset="-122"/>
                <a:ea typeface="隶书" panose="02010509060101010101" pitchFamily="49" charset="-122"/>
              </a:rPr>
              <a:t>┋</a:t>
            </a:r>
            <a:endParaRPr lang="zh-CN" altLang="en-US" dirty="0">
              <a:solidFill>
                <a:srgbClr val="FF0000"/>
              </a:solidFill>
            </a:endParaRPr>
          </a:p>
        </p:txBody>
      </p:sp>
      <p:cxnSp>
        <p:nvCxnSpPr>
          <p:cNvPr id="52" name="直接箭头连接符 51"/>
          <p:cNvCxnSpPr/>
          <p:nvPr/>
        </p:nvCxnSpPr>
        <p:spPr>
          <a:xfrm flipH="1">
            <a:off x="7306968" y="4976481"/>
            <a:ext cx="136748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23119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07309" y="939107"/>
            <a:ext cx="10626811" cy="5078313"/>
          </a:xfrm>
          <a:prstGeom prst="rect">
            <a:avLst/>
          </a:prstGeom>
          <a:noFill/>
        </p:spPr>
        <p:txBody>
          <a:bodyPr wrap="square" rtlCol="0">
            <a:spAutoFit/>
          </a:bodyPr>
          <a:lstStyle/>
          <a:p>
            <a:pPr indent="-504000">
              <a:lnSpc>
                <a:spcPct val="150000"/>
              </a:lnSpc>
            </a:pPr>
            <a:r>
              <a:rPr lang="en-US" altLang="zh-CN" sz="2400" dirty="0" smtClean="0"/>
              <a:t>2.3 </a:t>
            </a:r>
            <a:r>
              <a:rPr lang="zh-CN" altLang="en-US" sz="2400" dirty="0" smtClean="0"/>
              <a:t>进程概念</a:t>
            </a:r>
            <a:endParaRPr lang="en-US" altLang="zh-CN" sz="2400" dirty="0" smtClean="0"/>
          </a:p>
          <a:p>
            <a:pPr indent="-504000">
              <a:lnSpc>
                <a:spcPct val="150000"/>
              </a:lnSpc>
            </a:pPr>
            <a:r>
              <a:rPr lang="zh-CN" altLang="en-US" sz="2400" dirty="0" smtClean="0"/>
              <a:t>（</a:t>
            </a:r>
            <a:r>
              <a:rPr lang="en-US" altLang="zh-CN" sz="2400" dirty="0" smtClean="0"/>
              <a:t>1</a:t>
            </a:r>
            <a:r>
              <a:rPr lang="zh-CN" altLang="en-US" sz="2400" dirty="0" smtClean="0"/>
              <a:t>）进程的定义</a:t>
            </a:r>
            <a:endParaRPr lang="en-US" altLang="zh-CN" sz="2400" dirty="0" smtClean="0"/>
          </a:p>
          <a:p>
            <a:pPr>
              <a:lnSpc>
                <a:spcPct val="150000"/>
              </a:lnSpc>
            </a:pPr>
            <a:r>
              <a:rPr lang="zh-CN" altLang="en-US" sz="2400" dirty="0" smtClean="0"/>
              <a:t>在操作系统中，进程有如下几种定义：</a:t>
            </a:r>
            <a:endParaRPr lang="en-US" altLang="zh-CN" sz="2400" dirty="0" smtClean="0"/>
          </a:p>
          <a:p>
            <a:pPr indent="-504000">
              <a:lnSpc>
                <a:spcPct val="150000"/>
              </a:lnSpc>
              <a:buFont typeface="+mj-ea"/>
              <a:buAutoNum type="circleNumDbPlain"/>
            </a:pPr>
            <a:r>
              <a:rPr lang="zh-CN" altLang="en-US" sz="2400" dirty="0" smtClean="0"/>
              <a:t>进程是程序的一次执行过程。</a:t>
            </a:r>
            <a:endParaRPr lang="en-US" altLang="zh-CN" sz="2400" dirty="0" smtClean="0"/>
          </a:p>
          <a:p>
            <a:pPr indent="-504000">
              <a:lnSpc>
                <a:spcPct val="150000"/>
              </a:lnSpc>
              <a:buFont typeface="+mj-ea"/>
              <a:buAutoNum type="circleNumDbPlain"/>
            </a:pPr>
            <a:r>
              <a:rPr lang="zh-CN" altLang="en-US" sz="2400" dirty="0" smtClean="0"/>
              <a:t>进程是可以和别的计算并行执行的计算。</a:t>
            </a:r>
            <a:endParaRPr lang="en-US" altLang="zh-CN" sz="2400" dirty="0" smtClean="0"/>
          </a:p>
          <a:p>
            <a:pPr indent="-504000">
              <a:lnSpc>
                <a:spcPct val="150000"/>
              </a:lnSpc>
              <a:buFont typeface="+mj-ea"/>
              <a:buAutoNum type="circleNumDbPlain"/>
            </a:pPr>
            <a:r>
              <a:rPr lang="zh-CN" altLang="en-US" sz="2400" dirty="0" smtClean="0"/>
              <a:t>进程可定义为一个数据结构及能在其上进行操作的一个程序。</a:t>
            </a:r>
            <a:endParaRPr lang="en-US" altLang="zh-CN" sz="2400" dirty="0" smtClean="0"/>
          </a:p>
          <a:p>
            <a:pPr indent="-504000">
              <a:lnSpc>
                <a:spcPct val="150000"/>
              </a:lnSpc>
              <a:buFont typeface="+mj-ea"/>
              <a:buAutoNum type="circleNumDbPlain"/>
            </a:pPr>
            <a:r>
              <a:rPr lang="zh-CN" altLang="en-US" sz="2400" dirty="0" smtClean="0"/>
              <a:t>进程是程序在一个数据集合上运行的过程，是系统进行资源分配和调度的一个独立单位。</a:t>
            </a:r>
            <a:endParaRPr lang="en-US" altLang="zh-CN" sz="2400" dirty="0" smtClean="0"/>
          </a:p>
          <a:p>
            <a:pPr marL="457200" indent="-457200">
              <a:lnSpc>
                <a:spcPct val="150000"/>
              </a:lnSpc>
              <a:buFont typeface="+mj-ea"/>
              <a:buAutoNum type="circleNumDbPlain"/>
            </a:pPr>
            <a:r>
              <a:rPr lang="zh-CN" altLang="en-US" sz="2400" dirty="0" smtClean="0"/>
              <a:t>进程是一个程序及其数据在处理器上顺序执行所发生的活动。</a:t>
            </a:r>
            <a:endParaRPr lang="en-US" altLang="zh-CN" sz="2400" dirty="0" smtClean="0"/>
          </a:p>
        </p:txBody>
      </p:sp>
    </p:spTree>
    <p:extLst>
      <p:ext uri="{BB962C8B-B14F-4D97-AF65-F5344CB8AC3E}">
        <p14:creationId xmlns:p14="http://schemas.microsoft.com/office/powerpoint/2010/main" val="986803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2595" y="939110"/>
            <a:ext cx="10610335" cy="5078313"/>
          </a:xfrm>
          <a:prstGeom prst="rect">
            <a:avLst/>
          </a:prstGeom>
          <a:noFill/>
        </p:spPr>
        <p:txBody>
          <a:bodyPr wrap="square" rtlCol="0">
            <a:spAutoFit/>
          </a:bodyPr>
          <a:lstStyle/>
          <a:p>
            <a:pPr>
              <a:lnSpc>
                <a:spcPct val="150000"/>
              </a:lnSpc>
            </a:pPr>
            <a:r>
              <a:rPr lang="zh-CN" altLang="en-US" sz="2400" dirty="0" smtClean="0"/>
              <a:t>进程的组成</a:t>
            </a:r>
            <a:endParaRPr lang="en-US" altLang="zh-CN" sz="2400" dirty="0" smtClean="0"/>
          </a:p>
          <a:p>
            <a:pPr>
              <a:lnSpc>
                <a:spcPct val="150000"/>
              </a:lnSpc>
            </a:pPr>
            <a:r>
              <a:rPr lang="zh-CN" altLang="en-US" sz="2400" dirty="0" smtClean="0"/>
              <a:t>进程由一下</a:t>
            </a:r>
            <a:r>
              <a:rPr lang="en-US" altLang="zh-CN" sz="2400" dirty="0" smtClean="0"/>
              <a:t>3</a:t>
            </a:r>
            <a:r>
              <a:rPr lang="zh-CN" altLang="en-US" sz="2400" dirty="0" smtClean="0"/>
              <a:t>个部分组成：</a:t>
            </a:r>
            <a:endParaRPr lang="en-US" altLang="zh-CN" sz="2400" dirty="0" smtClean="0"/>
          </a:p>
          <a:p>
            <a:pPr>
              <a:lnSpc>
                <a:spcPct val="150000"/>
              </a:lnSpc>
            </a:pPr>
            <a:r>
              <a:rPr lang="en-US" altLang="zh-CN" sz="2400" dirty="0" smtClean="0"/>
              <a:t>1</a:t>
            </a:r>
            <a:r>
              <a:rPr lang="zh-CN" altLang="en-US" sz="2400" dirty="0" smtClean="0"/>
              <a:t>、进程控制块（</a:t>
            </a:r>
            <a:r>
              <a:rPr lang="en-US" altLang="zh-CN" sz="2400" dirty="0" smtClean="0"/>
              <a:t>PCB</a:t>
            </a:r>
            <a:r>
              <a:rPr lang="zh-CN" altLang="en-US" sz="2400" dirty="0" smtClean="0"/>
              <a:t>）：每个进程均有一个进程控制块</a:t>
            </a:r>
            <a:r>
              <a:rPr lang="en-US" altLang="zh-CN" sz="2400" dirty="0" smtClean="0"/>
              <a:t>PCB</a:t>
            </a:r>
            <a:r>
              <a:rPr lang="zh-CN" altLang="en-US" sz="2400" dirty="0" smtClean="0"/>
              <a:t>，它是一个既能标识进程的存在，又能刻画执行瞬间的数据结构。当用户进程被创建时，系统为它申请和构造一个相应的</a:t>
            </a:r>
            <a:r>
              <a:rPr lang="en-US" altLang="zh-CN" sz="2400" dirty="0" smtClean="0"/>
              <a:t>PCB</a:t>
            </a:r>
            <a:r>
              <a:rPr lang="zh-CN" altLang="en-US" sz="2400" dirty="0" smtClean="0"/>
              <a:t>。</a:t>
            </a:r>
            <a:endParaRPr lang="en-US" altLang="zh-CN" sz="2400" dirty="0" smtClean="0"/>
          </a:p>
          <a:p>
            <a:pPr>
              <a:lnSpc>
                <a:spcPct val="150000"/>
              </a:lnSpc>
            </a:pPr>
            <a:r>
              <a:rPr lang="en-US" altLang="zh-CN" sz="2400" dirty="0" smtClean="0"/>
              <a:t>2</a:t>
            </a:r>
            <a:r>
              <a:rPr lang="zh-CN" altLang="en-US" sz="2400" dirty="0" smtClean="0"/>
              <a:t>、程序段：是进程中能被进程调度到</a:t>
            </a:r>
            <a:r>
              <a:rPr lang="en-US" altLang="zh-CN" sz="2400" dirty="0" smtClean="0"/>
              <a:t>CPU</a:t>
            </a:r>
            <a:r>
              <a:rPr lang="zh-CN" altLang="en-US" sz="2400" dirty="0" smtClean="0"/>
              <a:t>上执行的程序代码段，它能实现相应的特定功能。</a:t>
            </a:r>
            <a:endParaRPr lang="en-US" altLang="zh-CN" sz="2400" dirty="0" smtClean="0"/>
          </a:p>
          <a:p>
            <a:pPr>
              <a:lnSpc>
                <a:spcPct val="150000"/>
              </a:lnSpc>
            </a:pPr>
            <a:r>
              <a:rPr lang="en-US" altLang="zh-CN" sz="2400" dirty="0" smtClean="0"/>
              <a:t>3</a:t>
            </a:r>
            <a:r>
              <a:rPr lang="zh-CN" altLang="en-US" sz="2400" dirty="0" smtClean="0"/>
              <a:t>、数据段：一个进程的数据段，可以是进程对应的程序加工处理的原始数据，也可以是程序执行时产生的中间或最终结果数据。</a:t>
            </a:r>
            <a:endParaRPr lang="zh-CN" altLang="en-US" sz="2400" dirty="0"/>
          </a:p>
        </p:txBody>
      </p:sp>
    </p:spTree>
    <p:extLst>
      <p:ext uri="{BB962C8B-B14F-4D97-AF65-F5344CB8AC3E}">
        <p14:creationId xmlns:p14="http://schemas.microsoft.com/office/powerpoint/2010/main" val="1047047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9643" y="897918"/>
            <a:ext cx="10626811" cy="3970318"/>
          </a:xfrm>
          <a:prstGeom prst="rect">
            <a:avLst/>
          </a:prstGeom>
          <a:noFill/>
        </p:spPr>
        <p:txBody>
          <a:bodyPr wrap="square" rtlCol="0">
            <a:spAutoFit/>
          </a:bodyPr>
          <a:lstStyle/>
          <a:p>
            <a:pPr indent="-504000">
              <a:lnSpc>
                <a:spcPct val="150000"/>
              </a:lnSpc>
            </a:pPr>
            <a:r>
              <a:rPr lang="zh-CN" altLang="en-US" sz="2400" dirty="0" smtClean="0"/>
              <a:t>（</a:t>
            </a:r>
            <a:r>
              <a:rPr lang="en-US" altLang="zh-CN" sz="2400" dirty="0"/>
              <a:t>2</a:t>
            </a:r>
            <a:r>
              <a:rPr lang="zh-CN" altLang="en-US" sz="2400" dirty="0" smtClean="0"/>
              <a:t>）进程的特点</a:t>
            </a:r>
            <a:endParaRPr lang="en-US" altLang="zh-CN" sz="2400" dirty="0"/>
          </a:p>
          <a:p>
            <a:pPr indent="-504000">
              <a:lnSpc>
                <a:spcPct val="150000"/>
              </a:lnSpc>
            </a:pPr>
            <a:r>
              <a:rPr lang="zh-CN" altLang="en-US" sz="2400" dirty="0" smtClean="0"/>
              <a:t>进程和程序的区别：</a:t>
            </a:r>
            <a:endParaRPr lang="en-US" altLang="zh-CN" sz="2400" dirty="0" smtClean="0"/>
          </a:p>
          <a:p>
            <a:pPr>
              <a:lnSpc>
                <a:spcPct val="150000"/>
              </a:lnSpc>
            </a:pPr>
            <a:r>
              <a:rPr lang="en-US" altLang="zh-CN" sz="2400" dirty="0" smtClean="0"/>
              <a:t>1</a:t>
            </a:r>
            <a:r>
              <a:rPr lang="zh-CN" altLang="en-US" sz="2400" dirty="0" smtClean="0"/>
              <a:t>、动态性：</a:t>
            </a:r>
            <a:endParaRPr lang="en-US" altLang="zh-CN" sz="2400" dirty="0" smtClean="0"/>
          </a:p>
          <a:p>
            <a:pPr>
              <a:lnSpc>
                <a:spcPct val="150000"/>
              </a:lnSpc>
            </a:pPr>
            <a:r>
              <a:rPr lang="zh-CN" altLang="en-US" sz="2400" dirty="0" smtClean="0"/>
              <a:t>（</a:t>
            </a:r>
            <a:r>
              <a:rPr lang="en-US" altLang="zh-CN" sz="2400" dirty="0" smtClean="0"/>
              <a:t>1</a:t>
            </a:r>
            <a:r>
              <a:rPr lang="zh-CN" altLang="en-US" sz="2400" dirty="0" smtClean="0"/>
              <a:t>）程序是静态的，而进程是程序的一次执行过程，因而是动态的。</a:t>
            </a:r>
            <a:endParaRPr lang="en-US" altLang="zh-CN" sz="2400" dirty="0" smtClean="0"/>
          </a:p>
          <a:p>
            <a:pPr>
              <a:lnSpc>
                <a:spcPct val="150000"/>
              </a:lnSpc>
            </a:pPr>
            <a:r>
              <a:rPr lang="zh-CN" altLang="en-US" sz="2400" dirty="0" smtClean="0"/>
              <a:t>（</a:t>
            </a:r>
            <a:r>
              <a:rPr lang="en-US" altLang="zh-CN" sz="2400" dirty="0" smtClean="0"/>
              <a:t>2</a:t>
            </a:r>
            <a:r>
              <a:rPr lang="zh-CN" altLang="en-US" sz="2400" dirty="0" smtClean="0"/>
              <a:t>）进程的动态性还表现在它因创建而产生，由调度而执行，因得不到资源而暂停执行，最后进程因撤销而消亡，进程</a:t>
            </a:r>
            <a:r>
              <a:rPr lang="zh-CN" altLang="en-US" sz="2400" dirty="0"/>
              <a:t>有一定的生命期，会动态地产生和</a:t>
            </a:r>
            <a:r>
              <a:rPr lang="zh-CN" altLang="en-US" sz="2400" dirty="0" smtClean="0"/>
              <a:t>消亡。</a:t>
            </a:r>
            <a:endParaRPr lang="en-US" altLang="zh-CN" sz="2400" dirty="0" smtClean="0"/>
          </a:p>
        </p:txBody>
      </p:sp>
    </p:spTree>
    <p:extLst>
      <p:ext uri="{BB962C8B-B14F-4D97-AF65-F5344CB8AC3E}">
        <p14:creationId xmlns:p14="http://schemas.microsoft.com/office/powerpoint/2010/main" val="3690276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9643" y="864966"/>
            <a:ext cx="10626811" cy="3416320"/>
          </a:xfrm>
          <a:prstGeom prst="rect">
            <a:avLst/>
          </a:prstGeom>
          <a:noFill/>
        </p:spPr>
        <p:txBody>
          <a:bodyPr wrap="square" rtlCol="0">
            <a:spAutoFit/>
          </a:bodyPr>
          <a:lstStyle/>
          <a:p>
            <a:pPr>
              <a:lnSpc>
                <a:spcPct val="150000"/>
              </a:lnSpc>
            </a:pPr>
            <a:r>
              <a:rPr lang="en-US" altLang="zh-CN" sz="2400" dirty="0" smtClean="0"/>
              <a:t>2</a:t>
            </a:r>
            <a:r>
              <a:rPr lang="zh-CN" altLang="en-US" sz="2400" dirty="0" smtClean="0"/>
              <a:t>、并发性：</a:t>
            </a:r>
            <a:endParaRPr lang="en-US" altLang="zh-CN" sz="2400" dirty="0" smtClean="0"/>
          </a:p>
          <a:p>
            <a:pPr>
              <a:lnSpc>
                <a:spcPct val="150000"/>
              </a:lnSpc>
            </a:pPr>
            <a:r>
              <a:rPr lang="zh-CN" altLang="en-US" sz="2400" dirty="0" smtClean="0"/>
              <a:t>（</a:t>
            </a:r>
            <a:r>
              <a:rPr lang="en-US" altLang="zh-CN" sz="2400" dirty="0" smtClean="0"/>
              <a:t>1</a:t>
            </a:r>
            <a:r>
              <a:rPr lang="zh-CN" altLang="en-US" sz="2400" dirty="0" smtClean="0"/>
              <a:t>）进程是一个独立运行的单位，能与其它进程并发执行，而程序不能并发执行。</a:t>
            </a:r>
            <a:endParaRPr lang="en-US" altLang="zh-CN" sz="2400" dirty="0" smtClean="0"/>
          </a:p>
          <a:p>
            <a:pPr>
              <a:lnSpc>
                <a:spcPct val="150000"/>
              </a:lnSpc>
            </a:pPr>
            <a:r>
              <a:rPr lang="zh-CN" altLang="en-US" sz="2400" dirty="0" smtClean="0"/>
              <a:t>（</a:t>
            </a:r>
            <a:r>
              <a:rPr lang="en-US" altLang="zh-CN" sz="2400" dirty="0" smtClean="0"/>
              <a:t>2</a:t>
            </a:r>
            <a:r>
              <a:rPr lang="zh-CN" altLang="en-US" sz="2400" dirty="0" smtClean="0"/>
              <a:t>）进程是作为资源申请和调度单位而存在的，程序不能作为一个独立运行的单位而并发执行。</a:t>
            </a:r>
            <a:endParaRPr lang="en-US" altLang="zh-CN" sz="2400" dirty="0" smtClean="0"/>
          </a:p>
          <a:p>
            <a:pPr>
              <a:lnSpc>
                <a:spcPct val="150000"/>
              </a:lnSpc>
            </a:pPr>
            <a:r>
              <a:rPr lang="zh-CN" altLang="en-US" sz="2400" dirty="0" smtClean="0"/>
              <a:t>多</a:t>
            </a:r>
            <a:r>
              <a:rPr lang="zh-CN" altLang="en-US" sz="2400" dirty="0"/>
              <a:t>道</a:t>
            </a:r>
            <a:r>
              <a:rPr lang="zh-CN" altLang="en-US" sz="2400" dirty="0" smtClean="0"/>
              <a:t>程序中程序的并发执行是通过进程实现的。</a:t>
            </a:r>
            <a:endParaRPr lang="en-US" altLang="zh-CN" sz="2400" dirty="0" smtClean="0"/>
          </a:p>
        </p:txBody>
      </p:sp>
    </p:spTree>
    <p:extLst>
      <p:ext uri="{BB962C8B-B14F-4D97-AF65-F5344CB8AC3E}">
        <p14:creationId xmlns:p14="http://schemas.microsoft.com/office/powerpoint/2010/main" val="2256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p:cNvCxnSpPr/>
          <p:nvPr/>
        </p:nvCxnSpPr>
        <p:spPr>
          <a:xfrm>
            <a:off x="1919416" y="4374292"/>
            <a:ext cx="5494638"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7" name="直接箭头连接符 6"/>
          <p:cNvCxnSpPr/>
          <p:nvPr/>
        </p:nvCxnSpPr>
        <p:spPr>
          <a:xfrm flipV="1">
            <a:off x="1919416" y="2479589"/>
            <a:ext cx="0" cy="1894703"/>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直接连接符 8"/>
          <p:cNvCxnSpPr/>
          <p:nvPr/>
        </p:nvCxnSpPr>
        <p:spPr>
          <a:xfrm>
            <a:off x="1919416" y="3929449"/>
            <a:ext cx="60136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直接连接符 10"/>
          <p:cNvCxnSpPr/>
          <p:nvPr/>
        </p:nvCxnSpPr>
        <p:spPr>
          <a:xfrm>
            <a:off x="2537253" y="3476369"/>
            <a:ext cx="741406"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9" name="直接连接符 38"/>
          <p:cNvCxnSpPr/>
          <p:nvPr/>
        </p:nvCxnSpPr>
        <p:spPr>
          <a:xfrm>
            <a:off x="2533131" y="3925337"/>
            <a:ext cx="741406" cy="0"/>
          </a:xfrm>
          <a:prstGeom prst="line">
            <a:avLst/>
          </a:prstGeom>
        </p:spPr>
        <p:style>
          <a:lnRef idx="3">
            <a:schemeClr val="dk1"/>
          </a:lnRef>
          <a:fillRef idx="0">
            <a:schemeClr val="dk1"/>
          </a:fillRef>
          <a:effectRef idx="2">
            <a:schemeClr val="dk1"/>
          </a:effectRef>
          <a:fontRef idx="minor">
            <a:schemeClr val="tx1"/>
          </a:fontRef>
        </p:style>
      </p:cxnSp>
      <p:cxnSp>
        <p:nvCxnSpPr>
          <p:cNvPr id="40" name="直接连接符 39"/>
          <p:cNvCxnSpPr/>
          <p:nvPr/>
        </p:nvCxnSpPr>
        <p:spPr>
          <a:xfrm>
            <a:off x="3266304" y="3931523"/>
            <a:ext cx="32539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8" name="直接连接符 47"/>
          <p:cNvCxnSpPr/>
          <p:nvPr/>
        </p:nvCxnSpPr>
        <p:spPr>
          <a:xfrm flipV="1">
            <a:off x="3599940" y="3927400"/>
            <a:ext cx="288321" cy="4"/>
          </a:xfrm>
          <a:prstGeom prst="line">
            <a:avLst/>
          </a:prstGeom>
        </p:spPr>
        <p:style>
          <a:lnRef idx="3">
            <a:schemeClr val="dk1"/>
          </a:lnRef>
          <a:fillRef idx="0">
            <a:schemeClr val="dk1"/>
          </a:fillRef>
          <a:effectRef idx="2">
            <a:schemeClr val="dk1"/>
          </a:effectRef>
          <a:fontRef idx="minor">
            <a:schemeClr val="tx1"/>
          </a:fontRef>
        </p:style>
      </p:cxnSp>
      <p:cxnSp>
        <p:nvCxnSpPr>
          <p:cNvPr id="52" name="直接连接符 51"/>
          <p:cNvCxnSpPr/>
          <p:nvPr/>
        </p:nvCxnSpPr>
        <p:spPr>
          <a:xfrm>
            <a:off x="3884140" y="3472251"/>
            <a:ext cx="741406" cy="0"/>
          </a:xfrm>
          <a:prstGeom prst="line">
            <a:avLst/>
          </a:prstGeom>
        </p:spPr>
        <p:style>
          <a:lnRef idx="3">
            <a:schemeClr val="dk1"/>
          </a:lnRef>
          <a:fillRef idx="0">
            <a:schemeClr val="dk1"/>
          </a:fillRef>
          <a:effectRef idx="2">
            <a:schemeClr val="dk1"/>
          </a:effectRef>
          <a:fontRef idx="minor">
            <a:schemeClr val="tx1"/>
          </a:fontRef>
        </p:style>
      </p:cxnSp>
      <p:cxnSp>
        <p:nvCxnSpPr>
          <p:cNvPr id="53" name="直接连接符 52"/>
          <p:cNvCxnSpPr/>
          <p:nvPr/>
        </p:nvCxnSpPr>
        <p:spPr>
          <a:xfrm flipV="1">
            <a:off x="3875889" y="3929450"/>
            <a:ext cx="527231" cy="6"/>
          </a:xfrm>
          <a:prstGeom prst="line">
            <a:avLst/>
          </a:prstGeom>
        </p:spPr>
        <p:style>
          <a:lnRef idx="3">
            <a:schemeClr val="accent5"/>
          </a:lnRef>
          <a:fillRef idx="0">
            <a:schemeClr val="accent5"/>
          </a:fillRef>
          <a:effectRef idx="2">
            <a:schemeClr val="accent5"/>
          </a:effectRef>
          <a:fontRef idx="minor">
            <a:schemeClr val="tx1"/>
          </a:fontRef>
        </p:style>
      </p:cxnSp>
      <p:cxnSp>
        <p:nvCxnSpPr>
          <p:cNvPr id="54" name="直接连接符 53"/>
          <p:cNvCxnSpPr/>
          <p:nvPr/>
        </p:nvCxnSpPr>
        <p:spPr>
          <a:xfrm>
            <a:off x="4621432" y="3472251"/>
            <a:ext cx="1029725"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58" name="直接连接符 57"/>
          <p:cNvCxnSpPr/>
          <p:nvPr/>
        </p:nvCxnSpPr>
        <p:spPr>
          <a:xfrm flipV="1">
            <a:off x="4650265" y="3935638"/>
            <a:ext cx="440719" cy="2057"/>
          </a:xfrm>
          <a:prstGeom prst="line">
            <a:avLst/>
          </a:prstGeom>
        </p:spPr>
        <p:style>
          <a:lnRef idx="3">
            <a:schemeClr val="dk1"/>
          </a:lnRef>
          <a:fillRef idx="0">
            <a:schemeClr val="dk1"/>
          </a:fillRef>
          <a:effectRef idx="2">
            <a:schemeClr val="dk1"/>
          </a:effectRef>
          <a:fontRef idx="minor">
            <a:schemeClr val="tx1"/>
          </a:fontRef>
        </p:style>
      </p:cxnSp>
      <p:cxnSp>
        <p:nvCxnSpPr>
          <p:cNvPr id="60" name="直接连接符 59"/>
          <p:cNvCxnSpPr/>
          <p:nvPr/>
        </p:nvCxnSpPr>
        <p:spPr>
          <a:xfrm>
            <a:off x="5712949" y="3933573"/>
            <a:ext cx="465438" cy="0"/>
          </a:xfrm>
          <a:prstGeom prst="line">
            <a:avLst/>
          </a:prstGeom>
        </p:spPr>
        <p:style>
          <a:lnRef idx="3">
            <a:schemeClr val="accent5"/>
          </a:lnRef>
          <a:fillRef idx="0">
            <a:schemeClr val="accent5"/>
          </a:fillRef>
          <a:effectRef idx="2">
            <a:schemeClr val="accent5"/>
          </a:effectRef>
          <a:fontRef idx="minor">
            <a:schemeClr val="tx1"/>
          </a:fontRef>
        </p:style>
      </p:cxnSp>
      <p:sp>
        <p:nvSpPr>
          <p:cNvPr id="69" name="文本框 68"/>
          <p:cNvSpPr txBox="1"/>
          <p:nvPr/>
        </p:nvSpPr>
        <p:spPr>
          <a:xfrm>
            <a:off x="1326290" y="3764692"/>
            <a:ext cx="667267" cy="369332"/>
          </a:xfrm>
          <a:prstGeom prst="rect">
            <a:avLst/>
          </a:prstGeom>
          <a:noFill/>
        </p:spPr>
        <p:txBody>
          <a:bodyPr wrap="square" rtlCol="0">
            <a:spAutoFit/>
          </a:bodyPr>
          <a:lstStyle/>
          <a:p>
            <a:pPr algn="ctr"/>
            <a:r>
              <a:rPr lang="zh-CN" altLang="en-US" dirty="0" smtClean="0"/>
              <a:t>计算</a:t>
            </a:r>
            <a:endParaRPr lang="zh-CN" altLang="en-US" dirty="0"/>
          </a:p>
        </p:txBody>
      </p:sp>
      <p:sp>
        <p:nvSpPr>
          <p:cNvPr id="70" name="文本框 69"/>
          <p:cNvSpPr txBox="1"/>
          <p:nvPr/>
        </p:nvSpPr>
        <p:spPr>
          <a:xfrm>
            <a:off x="1330408" y="3291013"/>
            <a:ext cx="667267" cy="369332"/>
          </a:xfrm>
          <a:prstGeom prst="rect">
            <a:avLst/>
          </a:prstGeom>
          <a:noFill/>
        </p:spPr>
        <p:txBody>
          <a:bodyPr wrap="square" rtlCol="0">
            <a:spAutoFit/>
          </a:bodyPr>
          <a:lstStyle/>
          <a:p>
            <a:pPr algn="ctr"/>
            <a:r>
              <a:rPr lang="en-US" altLang="zh-CN" dirty="0" smtClean="0"/>
              <a:t>I/O</a:t>
            </a:r>
            <a:endParaRPr lang="zh-CN" altLang="en-US" dirty="0"/>
          </a:p>
        </p:txBody>
      </p:sp>
      <p:sp>
        <p:nvSpPr>
          <p:cNvPr id="71" name="文本框 70"/>
          <p:cNvSpPr txBox="1"/>
          <p:nvPr/>
        </p:nvSpPr>
        <p:spPr>
          <a:xfrm>
            <a:off x="1993557" y="3660345"/>
            <a:ext cx="362465" cy="369332"/>
          </a:xfrm>
          <a:prstGeom prst="rect">
            <a:avLst/>
          </a:prstGeom>
          <a:noFill/>
        </p:spPr>
        <p:txBody>
          <a:bodyPr wrap="square" rtlCol="0">
            <a:spAutoFit/>
          </a:bodyPr>
          <a:lstStyle/>
          <a:p>
            <a:r>
              <a:rPr lang="en-US" altLang="zh-CN" dirty="0" smtClean="0"/>
              <a:t>A</a:t>
            </a:r>
            <a:endParaRPr lang="zh-CN" altLang="en-US" dirty="0"/>
          </a:p>
        </p:txBody>
      </p:sp>
      <p:sp>
        <p:nvSpPr>
          <p:cNvPr id="72" name="文本框 71"/>
          <p:cNvSpPr txBox="1"/>
          <p:nvPr/>
        </p:nvSpPr>
        <p:spPr>
          <a:xfrm>
            <a:off x="2714367" y="3161951"/>
            <a:ext cx="362465" cy="369332"/>
          </a:xfrm>
          <a:prstGeom prst="rect">
            <a:avLst/>
          </a:prstGeom>
          <a:noFill/>
        </p:spPr>
        <p:txBody>
          <a:bodyPr wrap="square" rtlCol="0">
            <a:spAutoFit/>
          </a:bodyPr>
          <a:lstStyle/>
          <a:p>
            <a:r>
              <a:rPr lang="en-US" altLang="zh-CN" dirty="0" smtClean="0"/>
              <a:t>A</a:t>
            </a:r>
            <a:endParaRPr lang="zh-CN" altLang="en-US" dirty="0"/>
          </a:p>
        </p:txBody>
      </p:sp>
      <p:sp>
        <p:nvSpPr>
          <p:cNvPr id="73" name="文本框 72"/>
          <p:cNvSpPr txBox="1"/>
          <p:nvPr/>
        </p:nvSpPr>
        <p:spPr>
          <a:xfrm>
            <a:off x="3286901" y="3643866"/>
            <a:ext cx="362465" cy="369332"/>
          </a:xfrm>
          <a:prstGeom prst="rect">
            <a:avLst/>
          </a:prstGeom>
          <a:noFill/>
        </p:spPr>
        <p:txBody>
          <a:bodyPr wrap="square" rtlCol="0">
            <a:spAutoFit/>
          </a:bodyPr>
          <a:lstStyle/>
          <a:p>
            <a:r>
              <a:rPr lang="en-US" altLang="zh-CN" dirty="0" smtClean="0"/>
              <a:t>A</a:t>
            </a:r>
            <a:endParaRPr lang="zh-CN" altLang="en-US" dirty="0"/>
          </a:p>
        </p:txBody>
      </p:sp>
      <p:sp>
        <p:nvSpPr>
          <p:cNvPr id="74" name="文本框 73"/>
          <p:cNvSpPr txBox="1"/>
          <p:nvPr/>
        </p:nvSpPr>
        <p:spPr>
          <a:xfrm>
            <a:off x="2747319" y="3639744"/>
            <a:ext cx="362465" cy="369332"/>
          </a:xfrm>
          <a:prstGeom prst="rect">
            <a:avLst/>
          </a:prstGeom>
          <a:noFill/>
        </p:spPr>
        <p:txBody>
          <a:bodyPr wrap="square" rtlCol="0">
            <a:spAutoFit/>
          </a:bodyPr>
          <a:lstStyle/>
          <a:p>
            <a:r>
              <a:rPr lang="en-US" altLang="zh-CN" dirty="0"/>
              <a:t>B</a:t>
            </a:r>
            <a:endParaRPr lang="zh-CN" altLang="en-US" dirty="0"/>
          </a:p>
        </p:txBody>
      </p:sp>
      <p:sp>
        <p:nvSpPr>
          <p:cNvPr id="75" name="文本框 74"/>
          <p:cNvSpPr txBox="1"/>
          <p:nvPr/>
        </p:nvSpPr>
        <p:spPr>
          <a:xfrm>
            <a:off x="4098328" y="3178428"/>
            <a:ext cx="362465" cy="369332"/>
          </a:xfrm>
          <a:prstGeom prst="rect">
            <a:avLst/>
          </a:prstGeom>
          <a:noFill/>
        </p:spPr>
        <p:txBody>
          <a:bodyPr wrap="square" rtlCol="0">
            <a:spAutoFit/>
          </a:bodyPr>
          <a:lstStyle/>
          <a:p>
            <a:pPr algn="ctr"/>
            <a:r>
              <a:rPr lang="en-US" altLang="zh-CN" dirty="0" smtClean="0"/>
              <a:t>B</a:t>
            </a:r>
            <a:endParaRPr lang="zh-CN" altLang="en-US" dirty="0"/>
          </a:p>
        </p:txBody>
      </p:sp>
      <p:sp>
        <p:nvSpPr>
          <p:cNvPr id="76" name="文本框 75"/>
          <p:cNvSpPr txBox="1"/>
          <p:nvPr/>
        </p:nvSpPr>
        <p:spPr>
          <a:xfrm>
            <a:off x="4909761" y="3182544"/>
            <a:ext cx="362465" cy="369332"/>
          </a:xfrm>
          <a:prstGeom prst="rect">
            <a:avLst/>
          </a:prstGeom>
          <a:noFill/>
        </p:spPr>
        <p:txBody>
          <a:bodyPr wrap="square" rtlCol="0">
            <a:spAutoFit/>
          </a:bodyPr>
          <a:lstStyle/>
          <a:p>
            <a:pPr algn="ctr"/>
            <a:r>
              <a:rPr lang="en-US" altLang="zh-CN" dirty="0"/>
              <a:t>C</a:t>
            </a:r>
            <a:endParaRPr lang="zh-CN" altLang="en-US" dirty="0"/>
          </a:p>
        </p:txBody>
      </p:sp>
      <p:sp>
        <p:nvSpPr>
          <p:cNvPr id="77" name="文本框 76"/>
          <p:cNvSpPr txBox="1"/>
          <p:nvPr/>
        </p:nvSpPr>
        <p:spPr>
          <a:xfrm>
            <a:off x="4695575" y="3627395"/>
            <a:ext cx="362465" cy="369332"/>
          </a:xfrm>
          <a:prstGeom prst="rect">
            <a:avLst/>
          </a:prstGeom>
          <a:noFill/>
        </p:spPr>
        <p:txBody>
          <a:bodyPr wrap="square" rtlCol="0">
            <a:spAutoFit/>
          </a:bodyPr>
          <a:lstStyle/>
          <a:p>
            <a:pPr algn="ctr"/>
            <a:r>
              <a:rPr lang="en-US" altLang="zh-CN" dirty="0" smtClean="0"/>
              <a:t>B</a:t>
            </a:r>
            <a:endParaRPr lang="zh-CN" altLang="en-US" dirty="0"/>
          </a:p>
        </p:txBody>
      </p:sp>
      <p:sp>
        <p:nvSpPr>
          <p:cNvPr id="78" name="文本框 77"/>
          <p:cNvSpPr txBox="1"/>
          <p:nvPr/>
        </p:nvSpPr>
        <p:spPr>
          <a:xfrm>
            <a:off x="3950051" y="3639750"/>
            <a:ext cx="362465" cy="369332"/>
          </a:xfrm>
          <a:prstGeom prst="rect">
            <a:avLst/>
          </a:prstGeom>
          <a:noFill/>
        </p:spPr>
        <p:txBody>
          <a:bodyPr wrap="square" rtlCol="0">
            <a:spAutoFit/>
          </a:bodyPr>
          <a:lstStyle/>
          <a:p>
            <a:pPr algn="ctr"/>
            <a:r>
              <a:rPr lang="en-US" altLang="zh-CN" dirty="0"/>
              <a:t>C</a:t>
            </a:r>
            <a:endParaRPr lang="zh-CN" altLang="en-US" dirty="0"/>
          </a:p>
        </p:txBody>
      </p:sp>
      <p:sp>
        <p:nvSpPr>
          <p:cNvPr id="79" name="文本框 78"/>
          <p:cNvSpPr txBox="1"/>
          <p:nvPr/>
        </p:nvSpPr>
        <p:spPr>
          <a:xfrm>
            <a:off x="5766493" y="3643866"/>
            <a:ext cx="362465" cy="369332"/>
          </a:xfrm>
          <a:prstGeom prst="rect">
            <a:avLst/>
          </a:prstGeom>
          <a:noFill/>
        </p:spPr>
        <p:txBody>
          <a:bodyPr wrap="square" rtlCol="0">
            <a:spAutoFit/>
          </a:bodyPr>
          <a:lstStyle/>
          <a:p>
            <a:pPr algn="ctr"/>
            <a:r>
              <a:rPr lang="en-US" altLang="zh-CN" dirty="0"/>
              <a:t>C</a:t>
            </a:r>
            <a:endParaRPr lang="zh-CN" altLang="en-US" dirty="0"/>
          </a:p>
        </p:txBody>
      </p:sp>
    </p:spTree>
    <p:extLst>
      <p:ext uri="{BB962C8B-B14F-4D97-AF65-F5344CB8AC3E}">
        <p14:creationId xmlns:p14="http://schemas.microsoft.com/office/powerpoint/2010/main" val="1818362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437780" y="2141898"/>
            <a:ext cx="5829612" cy="646011"/>
          </a:xfrm>
        </p:spPr>
        <p:txBody>
          <a:bodyPr/>
          <a:lstStyle/>
          <a:p>
            <a:endParaRPr lang="en-US" altLang="zh-CN" dirty="0"/>
          </a:p>
        </p:txBody>
      </p:sp>
      <p:sp>
        <p:nvSpPr>
          <p:cNvPr id="3" name="文本占位符 2"/>
          <p:cNvSpPr>
            <a:spLocks noGrp="1"/>
          </p:cNvSpPr>
          <p:nvPr>
            <p:ph type="body" sz="quarter" idx="11"/>
          </p:nvPr>
        </p:nvSpPr>
        <p:spPr>
          <a:xfrm>
            <a:off x="5425219" y="2925061"/>
            <a:ext cx="4485218" cy="461537"/>
          </a:xfrm>
        </p:spPr>
        <p:txBody>
          <a:bodyPr/>
          <a:lstStyle/>
          <a:p>
            <a:endParaRPr lang="en-US" altLang="zh-CN" dirty="0"/>
          </a:p>
        </p:txBody>
      </p:sp>
      <p:pic>
        <p:nvPicPr>
          <p:cNvPr id="5" name="Picture 2">
            <a:extLst>
              <a:ext uri="{FF2B5EF4-FFF2-40B4-BE49-F238E27FC236}">
                <a16:creationId xmlns="" xmlns:a16="http://schemas.microsoft.com/office/drawing/2014/main" id="{72355D67-A085-4C9D-881E-8FA295B81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887" y="2277472"/>
            <a:ext cx="2015174" cy="1943204"/>
          </a:xfrm>
          <a:prstGeom prst="rect">
            <a:avLst/>
          </a:prstGeom>
          <a:noFill/>
          <a:ln w="25400">
            <a:solidFill>
              <a:srgbClr val="82007A"/>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85052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14400" y="1219201"/>
            <a:ext cx="10560908" cy="3416320"/>
          </a:xfrm>
          <a:prstGeom prst="rect">
            <a:avLst/>
          </a:prstGeom>
          <a:noFill/>
        </p:spPr>
        <p:txBody>
          <a:bodyPr wrap="square" rtlCol="0">
            <a:spAutoFit/>
          </a:bodyPr>
          <a:lstStyle/>
          <a:p>
            <a:pPr>
              <a:lnSpc>
                <a:spcPct val="150000"/>
              </a:lnSpc>
            </a:pPr>
            <a:r>
              <a:rPr lang="en-US" altLang="zh-CN" sz="2400" dirty="0" smtClean="0"/>
              <a:t>3</a:t>
            </a:r>
            <a:r>
              <a:rPr lang="zh-CN" altLang="en-US" sz="2400" dirty="0" smtClean="0"/>
              <a:t>、非对应性</a:t>
            </a:r>
            <a:endParaRPr lang="en-US" altLang="zh-CN" sz="2400" dirty="0" smtClean="0"/>
          </a:p>
          <a:p>
            <a:pPr indent="612000">
              <a:lnSpc>
                <a:spcPct val="150000"/>
              </a:lnSpc>
            </a:pPr>
            <a:r>
              <a:rPr lang="zh-CN" altLang="en-US" sz="2400" dirty="0" smtClean="0"/>
              <a:t>程序和进程无一一对应关系。一个程序可被多个进程共用。一个进程在活动中有要用到多个程序。</a:t>
            </a:r>
            <a:endParaRPr lang="en-US" altLang="zh-CN" sz="2400" dirty="0" smtClean="0"/>
          </a:p>
          <a:p>
            <a:pPr>
              <a:lnSpc>
                <a:spcPct val="150000"/>
              </a:lnSpc>
            </a:pPr>
            <a:r>
              <a:rPr lang="en-US" altLang="zh-CN" sz="2400" dirty="0" smtClean="0"/>
              <a:t>4</a:t>
            </a:r>
            <a:r>
              <a:rPr lang="zh-CN" altLang="en-US" sz="2400" dirty="0" smtClean="0"/>
              <a:t>、异步性</a:t>
            </a:r>
            <a:endParaRPr lang="en-US" altLang="zh-CN" sz="2400" dirty="0" smtClean="0"/>
          </a:p>
          <a:p>
            <a:pPr indent="612000">
              <a:lnSpc>
                <a:spcPct val="150000"/>
              </a:lnSpc>
            </a:pPr>
            <a:r>
              <a:rPr lang="zh-CN" altLang="en-US" sz="2400" dirty="0" smtClean="0"/>
              <a:t>各个进程在并发执行过程中会产生相互制约关系，造成各自前进的速度不可预测性。而程序是静态的，不存在这种异步特征。</a:t>
            </a:r>
            <a:endParaRPr lang="zh-CN" altLang="en-US" sz="2400" dirty="0"/>
          </a:p>
        </p:txBody>
      </p:sp>
    </p:spTree>
    <p:extLst>
      <p:ext uri="{BB962C8B-B14F-4D97-AF65-F5344CB8AC3E}">
        <p14:creationId xmlns:p14="http://schemas.microsoft.com/office/powerpoint/2010/main" val="381672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9686" y="1070919"/>
            <a:ext cx="10387914" cy="4524315"/>
          </a:xfrm>
          <a:prstGeom prst="rect">
            <a:avLst/>
          </a:prstGeom>
          <a:noFill/>
        </p:spPr>
        <p:txBody>
          <a:bodyPr wrap="square" rtlCol="0">
            <a:spAutoFit/>
          </a:bodyPr>
          <a:lstStyle/>
          <a:p>
            <a:pPr>
              <a:lnSpc>
                <a:spcPct val="150000"/>
              </a:lnSpc>
            </a:pPr>
            <a:r>
              <a:rPr lang="en-US" altLang="zh-CN" sz="2400" dirty="0" smtClean="0"/>
              <a:t>2.4 </a:t>
            </a:r>
            <a:r>
              <a:rPr lang="zh-CN" altLang="en-US" sz="2400" dirty="0" smtClean="0"/>
              <a:t>进程的基本特征</a:t>
            </a:r>
            <a:endParaRPr lang="en-US" altLang="zh-CN" sz="2400" dirty="0" smtClean="0"/>
          </a:p>
          <a:p>
            <a:pPr>
              <a:lnSpc>
                <a:spcPct val="150000"/>
              </a:lnSpc>
            </a:pPr>
            <a:r>
              <a:rPr lang="en-US" altLang="zh-CN" sz="2400" dirty="0" smtClean="0"/>
              <a:t>1</a:t>
            </a:r>
            <a:r>
              <a:rPr lang="zh-CN" altLang="en-US" sz="2400" dirty="0" smtClean="0"/>
              <a:t>、动态性</a:t>
            </a:r>
            <a:endParaRPr lang="en-US" altLang="zh-CN" sz="2400" dirty="0" smtClean="0"/>
          </a:p>
          <a:p>
            <a:pPr indent="612000">
              <a:lnSpc>
                <a:spcPct val="150000"/>
              </a:lnSpc>
            </a:pPr>
            <a:r>
              <a:rPr lang="zh-CN" altLang="en-US" sz="2400" dirty="0" smtClean="0"/>
              <a:t>动态性主要是指进程是程序的执行过程和进程有一定的生命期。</a:t>
            </a:r>
            <a:endParaRPr lang="en-US" altLang="zh-CN" sz="2400" dirty="0" smtClean="0"/>
          </a:p>
          <a:p>
            <a:pPr>
              <a:lnSpc>
                <a:spcPct val="150000"/>
              </a:lnSpc>
            </a:pPr>
            <a:r>
              <a:rPr lang="en-US" altLang="zh-CN" sz="2400" dirty="0" smtClean="0"/>
              <a:t>2</a:t>
            </a:r>
            <a:r>
              <a:rPr lang="zh-CN" altLang="en-US" sz="2400" dirty="0" smtClean="0"/>
              <a:t>、并发性</a:t>
            </a:r>
            <a:endParaRPr lang="en-US" altLang="zh-CN" sz="2400" dirty="0"/>
          </a:p>
          <a:p>
            <a:pPr indent="612000">
              <a:lnSpc>
                <a:spcPct val="150000"/>
              </a:lnSpc>
            </a:pPr>
            <a:r>
              <a:rPr lang="zh-CN" altLang="en-US" sz="2400" dirty="0"/>
              <a:t>多</a:t>
            </a:r>
            <a:r>
              <a:rPr lang="zh-CN" altLang="en-US" sz="2400" dirty="0" smtClean="0"/>
              <a:t>个进程实体存在于内存中，在一段时间内都能得到运行。这就使得一个进程的程序与其它进程的程序并发执行。</a:t>
            </a:r>
            <a:endParaRPr lang="en-US" altLang="zh-CN" sz="2400" dirty="0" smtClean="0"/>
          </a:p>
          <a:p>
            <a:pPr indent="612000">
              <a:lnSpc>
                <a:spcPct val="150000"/>
              </a:lnSpc>
            </a:pPr>
            <a:r>
              <a:rPr lang="zh-CN" altLang="en-US" sz="2400" dirty="0" smtClean="0"/>
              <a:t>进程的并发执行是进程之间的并发执行，进程内部的执行仍然是顺序执行。</a:t>
            </a:r>
            <a:endParaRPr lang="en-US" altLang="zh-CN" sz="2400" dirty="0" smtClean="0"/>
          </a:p>
        </p:txBody>
      </p:sp>
    </p:spTree>
    <p:extLst>
      <p:ext uri="{BB962C8B-B14F-4D97-AF65-F5344CB8AC3E}">
        <p14:creationId xmlns:p14="http://schemas.microsoft.com/office/powerpoint/2010/main" val="3920994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9686" y="1351002"/>
            <a:ext cx="10387914" cy="3416320"/>
          </a:xfrm>
          <a:prstGeom prst="rect">
            <a:avLst/>
          </a:prstGeom>
          <a:noFill/>
        </p:spPr>
        <p:txBody>
          <a:bodyPr wrap="square" rtlCol="0">
            <a:spAutoFit/>
          </a:bodyPr>
          <a:lstStyle/>
          <a:p>
            <a:pPr>
              <a:lnSpc>
                <a:spcPct val="150000"/>
              </a:lnSpc>
            </a:pPr>
            <a:r>
              <a:rPr lang="en-US" altLang="zh-CN" sz="2400" dirty="0" smtClean="0"/>
              <a:t>3</a:t>
            </a:r>
            <a:r>
              <a:rPr lang="zh-CN" altLang="en-US" sz="2400" dirty="0" smtClean="0"/>
              <a:t>、调度性</a:t>
            </a:r>
            <a:endParaRPr lang="en-US" altLang="zh-CN" sz="2400" dirty="0" smtClean="0"/>
          </a:p>
          <a:p>
            <a:pPr indent="612000">
              <a:lnSpc>
                <a:spcPct val="150000"/>
              </a:lnSpc>
            </a:pPr>
            <a:r>
              <a:rPr lang="zh-CN" altLang="en-US" sz="2400" dirty="0" smtClean="0"/>
              <a:t>进程是操作系统调度的单位，也是被调度的单位。操作系统的调度程序可以根据各自的策略调度合适的进程，为其运行提供条件。</a:t>
            </a:r>
            <a:endParaRPr lang="en-US" altLang="zh-CN" sz="2400" dirty="0" smtClean="0"/>
          </a:p>
          <a:p>
            <a:pPr>
              <a:lnSpc>
                <a:spcPct val="150000"/>
              </a:lnSpc>
            </a:pPr>
            <a:r>
              <a:rPr lang="en-US" altLang="zh-CN" sz="2400" dirty="0" smtClean="0"/>
              <a:t>4</a:t>
            </a:r>
            <a:r>
              <a:rPr lang="zh-CN" altLang="en-US" sz="2400" dirty="0" smtClean="0"/>
              <a:t>、异步性</a:t>
            </a:r>
            <a:endParaRPr lang="en-US" altLang="zh-CN" sz="2400" dirty="0" smtClean="0"/>
          </a:p>
          <a:p>
            <a:pPr indent="612000">
              <a:lnSpc>
                <a:spcPct val="150000"/>
              </a:lnSpc>
            </a:pPr>
            <a:r>
              <a:rPr lang="zh-CN" altLang="en-US" sz="2400" dirty="0" smtClean="0"/>
              <a:t>在进程执行过程中，各进程存在着相互制约的关系，以不可预知的速度向前推进，从而使程序失去再现性，进程以异步方式运行。</a:t>
            </a:r>
            <a:endParaRPr lang="en-US" altLang="zh-CN" sz="2400" dirty="0" smtClean="0"/>
          </a:p>
        </p:txBody>
      </p:sp>
    </p:spTree>
    <p:extLst>
      <p:ext uri="{BB962C8B-B14F-4D97-AF65-F5344CB8AC3E}">
        <p14:creationId xmlns:p14="http://schemas.microsoft.com/office/powerpoint/2010/main" val="2996887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9686" y="1293337"/>
            <a:ext cx="10387914" cy="4524315"/>
          </a:xfrm>
          <a:prstGeom prst="rect">
            <a:avLst/>
          </a:prstGeom>
          <a:noFill/>
        </p:spPr>
        <p:txBody>
          <a:bodyPr wrap="square" rtlCol="0">
            <a:spAutoFit/>
          </a:bodyPr>
          <a:lstStyle/>
          <a:p>
            <a:pPr>
              <a:lnSpc>
                <a:spcPct val="150000"/>
              </a:lnSpc>
            </a:pPr>
            <a:r>
              <a:rPr lang="en-US" altLang="zh-CN" sz="2400" dirty="0" smtClean="0"/>
              <a:t>5</a:t>
            </a:r>
            <a:r>
              <a:rPr lang="zh-CN" altLang="en-US" sz="2400" dirty="0" smtClean="0"/>
              <a:t>、结构性</a:t>
            </a:r>
            <a:endParaRPr lang="en-US" altLang="zh-CN" sz="2400" dirty="0" smtClean="0"/>
          </a:p>
          <a:p>
            <a:pPr indent="612000">
              <a:lnSpc>
                <a:spcPct val="150000"/>
              </a:lnSpc>
            </a:pPr>
            <a:r>
              <a:rPr lang="zh-CN" altLang="en-US" sz="2400" dirty="0" smtClean="0"/>
              <a:t>进程有一定的结构，它由程序段、数据段和控制结构（进程控制块</a:t>
            </a:r>
            <a:r>
              <a:rPr lang="en-US" altLang="zh-CN" sz="2400" dirty="0" smtClean="0"/>
              <a:t>PCB</a:t>
            </a:r>
            <a:r>
              <a:rPr lang="zh-CN" altLang="en-US" sz="2400" dirty="0" smtClean="0"/>
              <a:t>）等组成。</a:t>
            </a:r>
            <a:endParaRPr lang="en-US" altLang="zh-CN" sz="2400" dirty="0" smtClean="0"/>
          </a:p>
          <a:p>
            <a:pPr indent="612000">
              <a:lnSpc>
                <a:spcPct val="150000"/>
              </a:lnSpc>
            </a:pPr>
            <a:r>
              <a:rPr lang="zh-CN" altLang="en-US" sz="2400" dirty="0" smtClean="0"/>
              <a:t>程序规定了进程所要执行的任务，数据是程序操作的对象，而控制结构中含有进程的描述信息和控制信息，是进程组成中最关键的部分。</a:t>
            </a:r>
            <a:endParaRPr lang="en-US" altLang="zh-CN" sz="2400" dirty="0" smtClean="0"/>
          </a:p>
          <a:p>
            <a:pPr indent="612000">
              <a:lnSpc>
                <a:spcPct val="150000"/>
              </a:lnSpc>
            </a:pPr>
            <a:r>
              <a:rPr lang="zh-CN" altLang="en-US" sz="2400" dirty="0"/>
              <a:t>为了描述进程的运行变化过程，以便系统对进程进行管理和控制，每个进程需要一个进程控制快（</a:t>
            </a:r>
            <a:r>
              <a:rPr lang="en-US" altLang="zh-CN" sz="2400" dirty="0"/>
              <a:t>PCB</a:t>
            </a:r>
            <a:r>
              <a:rPr lang="zh-CN" altLang="en-US" sz="2400" dirty="0"/>
              <a:t>）对其进行描述，即：进程</a:t>
            </a:r>
            <a:r>
              <a:rPr lang="en-US" altLang="zh-CN" sz="2400" dirty="0"/>
              <a:t>=PCB+</a:t>
            </a:r>
            <a:r>
              <a:rPr lang="zh-CN" altLang="en-US" sz="2400" dirty="0"/>
              <a:t>程序</a:t>
            </a:r>
            <a:r>
              <a:rPr lang="en-US" altLang="zh-CN" sz="2400" dirty="0"/>
              <a:t>+</a:t>
            </a:r>
            <a:r>
              <a:rPr lang="zh-CN" altLang="en-US" sz="2400" dirty="0"/>
              <a:t>数据段。</a:t>
            </a:r>
            <a:endParaRPr lang="en-US" altLang="zh-CN" sz="2400" dirty="0" smtClean="0"/>
          </a:p>
        </p:txBody>
      </p:sp>
    </p:spTree>
    <p:extLst>
      <p:ext uri="{BB962C8B-B14F-4D97-AF65-F5344CB8AC3E}">
        <p14:creationId xmlns:p14="http://schemas.microsoft.com/office/powerpoint/2010/main" val="3882359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8497" y="1269101"/>
            <a:ext cx="10569146" cy="3970318"/>
          </a:xfrm>
          <a:prstGeom prst="rect">
            <a:avLst/>
          </a:prstGeom>
          <a:noFill/>
        </p:spPr>
        <p:txBody>
          <a:bodyPr wrap="square" rtlCol="0">
            <a:spAutoFit/>
          </a:bodyPr>
          <a:lstStyle/>
          <a:p>
            <a:pPr>
              <a:lnSpc>
                <a:spcPct val="150000"/>
              </a:lnSpc>
            </a:pPr>
            <a:r>
              <a:rPr lang="en-US" altLang="zh-CN" sz="2400" dirty="0" smtClean="0"/>
              <a:t>2.5 </a:t>
            </a:r>
            <a:r>
              <a:rPr lang="zh-CN" altLang="en-US" sz="2400" dirty="0" smtClean="0"/>
              <a:t>进程的状态及其转换</a:t>
            </a:r>
            <a:endParaRPr lang="en-US" altLang="zh-CN" sz="2400" dirty="0" smtClean="0"/>
          </a:p>
          <a:p>
            <a:pPr indent="612000">
              <a:lnSpc>
                <a:spcPct val="150000"/>
              </a:lnSpc>
            </a:pPr>
            <a:r>
              <a:rPr lang="zh-CN" altLang="en-US" sz="2400" dirty="0" smtClean="0"/>
              <a:t>进程的基本状态又叫进程控制状态，进程有三种基本状态：运行状态、就绪状态和阻塞状态（或等待状态）。</a:t>
            </a:r>
            <a:endParaRPr lang="en-US" altLang="zh-CN" sz="2400" dirty="0" smtClean="0"/>
          </a:p>
          <a:p>
            <a:pPr>
              <a:lnSpc>
                <a:spcPct val="150000"/>
              </a:lnSpc>
            </a:pPr>
            <a:r>
              <a:rPr lang="zh-CN" altLang="en-US" sz="2400" dirty="0" smtClean="0"/>
              <a:t>（</a:t>
            </a:r>
            <a:r>
              <a:rPr lang="en-US" altLang="zh-CN" sz="2400" dirty="0" smtClean="0"/>
              <a:t>1</a:t>
            </a:r>
            <a:r>
              <a:rPr lang="zh-CN" altLang="en-US" sz="2400" dirty="0" smtClean="0"/>
              <a:t>）运行（</a:t>
            </a:r>
            <a:r>
              <a:rPr lang="en-US" altLang="zh-CN" sz="2400" dirty="0" smtClean="0"/>
              <a:t>Running</a:t>
            </a:r>
            <a:r>
              <a:rPr lang="zh-CN" altLang="en-US" sz="2400" dirty="0" smtClean="0"/>
              <a:t>）状态</a:t>
            </a:r>
            <a:endParaRPr lang="en-US" altLang="zh-CN" sz="2400" dirty="0"/>
          </a:p>
          <a:p>
            <a:pPr indent="612000">
              <a:lnSpc>
                <a:spcPct val="150000"/>
              </a:lnSpc>
            </a:pPr>
            <a:r>
              <a:rPr lang="zh-CN" altLang="en-US" sz="2400" dirty="0" smtClean="0"/>
              <a:t>当前进程已分配到</a:t>
            </a:r>
            <a:r>
              <a:rPr lang="en-US" altLang="zh-CN" sz="2400" dirty="0" smtClean="0"/>
              <a:t>CPU</a:t>
            </a:r>
            <a:r>
              <a:rPr lang="zh-CN" altLang="en-US" sz="2400" dirty="0" smtClean="0"/>
              <a:t>，它的程序正在处理机上执行的状态。对于任何一个时刻而言，在单处理机系统中，只有一个进程处于执行状态，而在多处理机系统中，则有多个进程处于执行状态。</a:t>
            </a:r>
            <a:endParaRPr lang="en-US" altLang="zh-CN" sz="2400" dirty="0" smtClean="0"/>
          </a:p>
        </p:txBody>
      </p:sp>
    </p:spTree>
    <p:extLst>
      <p:ext uri="{BB962C8B-B14F-4D97-AF65-F5344CB8AC3E}">
        <p14:creationId xmlns:p14="http://schemas.microsoft.com/office/powerpoint/2010/main" val="1845463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1449" y="1516232"/>
            <a:ext cx="10569146" cy="3416320"/>
          </a:xfrm>
          <a:prstGeom prst="rect">
            <a:avLst/>
          </a:prstGeom>
          <a:noFill/>
        </p:spPr>
        <p:txBody>
          <a:bodyPr wrap="square" rtlCol="0">
            <a:spAutoFit/>
          </a:bodyPr>
          <a:lstStyle/>
          <a:p>
            <a:pPr>
              <a:lnSpc>
                <a:spcPct val="150000"/>
              </a:lnSpc>
            </a:pPr>
            <a:r>
              <a:rPr lang="zh-CN" altLang="en-US" sz="2400" dirty="0" smtClean="0"/>
              <a:t>（</a:t>
            </a:r>
            <a:r>
              <a:rPr lang="en-US" altLang="zh-CN" sz="2400" dirty="0" smtClean="0"/>
              <a:t>2</a:t>
            </a:r>
            <a:r>
              <a:rPr lang="zh-CN" altLang="en-US" sz="2400" dirty="0" smtClean="0"/>
              <a:t>）就绪状态</a:t>
            </a:r>
            <a:endParaRPr lang="en-US" altLang="zh-CN" sz="2400" dirty="0" smtClean="0"/>
          </a:p>
          <a:p>
            <a:pPr indent="612000">
              <a:lnSpc>
                <a:spcPct val="150000"/>
              </a:lnSpc>
            </a:pPr>
            <a:r>
              <a:rPr lang="zh-CN" altLang="en-US" sz="2400" dirty="0" smtClean="0"/>
              <a:t>就绪状态是指进程已经具备运行条件，但因为其它进程正在使用</a:t>
            </a:r>
            <a:r>
              <a:rPr lang="en-US" altLang="zh-CN" sz="2400" dirty="0" smtClean="0"/>
              <a:t>CPU</a:t>
            </a:r>
            <a:r>
              <a:rPr lang="zh-CN" altLang="en-US" sz="2400" dirty="0" smtClean="0"/>
              <a:t>，使得它暂时不能运行而处在等待</a:t>
            </a:r>
            <a:r>
              <a:rPr lang="en-US" altLang="zh-CN" sz="2400" dirty="0" smtClean="0"/>
              <a:t>CPU</a:t>
            </a:r>
            <a:r>
              <a:rPr lang="zh-CN" altLang="en-US" sz="2400" dirty="0" smtClean="0"/>
              <a:t>分配的状态。一旦把</a:t>
            </a:r>
            <a:r>
              <a:rPr lang="en-US" altLang="zh-CN" sz="2400" dirty="0" smtClean="0"/>
              <a:t>CPU</a:t>
            </a:r>
            <a:r>
              <a:rPr lang="zh-CN" altLang="en-US" sz="2400" dirty="0" smtClean="0"/>
              <a:t>分配给它，它就立刻可以运行。在操作系统中，处于就绪状态的就绪状态的进程数目可以有多个。</a:t>
            </a:r>
            <a:endParaRPr lang="en-US" altLang="zh-CN" sz="2400" dirty="0" smtClean="0"/>
          </a:p>
          <a:p>
            <a:pPr indent="612000">
              <a:lnSpc>
                <a:spcPct val="150000"/>
              </a:lnSpc>
            </a:pPr>
            <a:r>
              <a:rPr lang="zh-CN" altLang="en-US" sz="2400" dirty="0" smtClean="0"/>
              <a:t>如果系统中有许多处于就绪状态的进程，通常将它们按一定的策略（如优先级策略）排成一个队列，称该队列为就绪队列。</a:t>
            </a:r>
            <a:endParaRPr lang="en-US" altLang="zh-CN" sz="2400" dirty="0" smtClean="0"/>
          </a:p>
        </p:txBody>
      </p:sp>
    </p:spTree>
    <p:extLst>
      <p:ext uri="{BB962C8B-B14F-4D97-AF65-F5344CB8AC3E}">
        <p14:creationId xmlns:p14="http://schemas.microsoft.com/office/powerpoint/2010/main" val="2935731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1449" y="1416904"/>
            <a:ext cx="10569146" cy="3416320"/>
          </a:xfrm>
          <a:prstGeom prst="rect">
            <a:avLst/>
          </a:prstGeom>
          <a:noFill/>
        </p:spPr>
        <p:txBody>
          <a:bodyPr wrap="square" rtlCol="0">
            <a:spAutoFit/>
          </a:bodyPr>
          <a:lstStyle/>
          <a:p>
            <a:pPr>
              <a:lnSpc>
                <a:spcPct val="150000"/>
              </a:lnSpc>
            </a:pPr>
            <a:r>
              <a:rPr lang="zh-CN" altLang="en-US" sz="2400" dirty="0" smtClean="0"/>
              <a:t>（</a:t>
            </a:r>
            <a:r>
              <a:rPr lang="en-US" altLang="zh-CN" sz="2400" dirty="0" smtClean="0"/>
              <a:t>3</a:t>
            </a:r>
            <a:r>
              <a:rPr lang="zh-CN" altLang="en-US" sz="2400" dirty="0" smtClean="0"/>
              <a:t>）阻塞状态</a:t>
            </a:r>
            <a:endParaRPr lang="en-US" altLang="zh-CN" sz="2400" dirty="0" smtClean="0"/>
          </a:p>
          <a:p>
            <a:pPr indent="612000">
              <a:lnSpc>
                <a:spcPct val="150000"/>
              </a:lnSpc>
            </a:pPr>
            <a:r>
              <a:rPr lang="zh-CN" altLang="en-US" sz="2400" dirty="0" smtClean="0"/>
              <a:t>阻塞状态是指进程因等待某种事件发生（如等待某个输入、输出操作完成，等待其它进程发来的信号等）而暂时不能运行的状态。处于阻塞状态的进程不具备运行条件，即使</a:t>
            </a:r>
            <a:r>
              <a:rPr lang="en-US" altLang="zh-CN" sz="2400" dirty="0" smtClean="0"/>
              <a:t>CPU</a:t>
            </a:r>
            <a:r>
              <a:rPr lang="zh-CN" altLang="en-US" sz="2400" dirty="0" smtClean="0"/>
              <a:t>空闲，它也 无法使用。这种状态也称称为封锁状态或等待状态。系统中处于这中状态的进程有多个。通常将系统处于阻塞状态的进程也</a:t>
            </a:r>
            <a:r>
              <a:rPr lang="zh-CN" altLang="en-US" sz="2400" dirty="0"/>
              <a:t>排</a:t>
            </a:r>
            <a:r>
              <a:rPr lang="zh-CN" altLang="en-US" sz="2400" dirty="0" smtClean="0"/>
              <a:t>成一个队列，称该队列为阻塞队列。</a:t>
            </a:r>
            <a:endParaRPr lang="en-US" altLang="zh-CN" sz="2400" dirty="0" smtClean="0"/>
          </a:p>
        </p:txBody>
      </p:sp>
    </p:spTree>
    <p:extLst>
      <p:ext uri="{BB962C8B-B14F-4D97-AF65-F5344CB8AC3E}">
        <p14:creationId xmlns:p14="http://schemas.microsoft.com/office/powerpoint/2010/main" val="3759453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64976" y="1293342"/>
            <a:ext cx="10593860" cy="461665"/>
          </a:xfrm>
          <a:prstGeom prst="rect">
            <a:avLst/>
          </a:prstGeom>
          <a:noFill/>
        </p:spPr>
        <p:txBody>
          <a:bodyPr wrap="square" rtlCol="0">
            <a:spAutoFit/>
          </a:bodyPr>
          <a:lstStyle/>
          <a:p>
            <a:r>
              <a:rPr lang="zh-CN" altLang="en-US" sz="2400" dirty="0" smtClean="0"/>
              <a:t>进程</a:t>
            </a:r>
            <a:r>
              <a:rPr lang="en-US" altLang="zh-CN" sz="2400" dirty="0" smtClean="0"/>
              <a:t>3</a:t>
            </a:r>
            <a:r>
              <a:rPr lang="zh-CN" altLang="en-US" sz="2400" dirty="0" smtClean="0"/>
              <a:t>种及其状态的转换：</a:t>
            </a:r>
            <a:endParaRPr lang="en-US" altLang="zh-CN" sz="2400" dirty="0" smtClean="0"/>
          </a:p>
        </p:txBody>
      </p:sp>
      <p:sp>
        <p:nvSpPr>
          <p:cNvPr id="5" name="椭圆 4"/>
          <p:cNvSpPr/>
          <p:nvPr/>
        </p:nvSpPr>
        <p:spPr>
          <a:xfrm>
            <a:off x="3438006" y="4191067"/>
            <a:ext cx="679268" cy="6463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455018" y="4213135"/>
            <a:ext cx="662368" cy="646331"/>
          </a:xfrm>
          <a:prstGeom prst="rect">
            <a:avLst/>
          </a:prstGeom>
          <a:noFill/>
        </p:spPr>
        <p:txBody>
          <a:bodyPr wrap="square" rtlCol="0">
            <a:spAutoFit/>
          </a:bodyPr>
          <a:lstStyle/>
          <a:p>
            <a:pPr algn="ctr"/>
            <a:r>
              <a:rPr lang="zh-CN" altLang="en-US" b="1" dirty="0">
                <a:solidFill>
                  <a:srgbClr val="0000FF"/>
                </a:solidFill>
              </a:rPr>
              <a:t>就绪</a:t>
            </a:r>
            <a:r>
              <a:rPr lang="zh-CN" altLang="en-US" b="1" dirty="0" smtClean="0">
                <a:solidFill>
                  <a:srgbClr val="0000FF"/>
                </a:solidFill>
              </a:rPr>
              <a:t>状态</a:t>
            </a:r>
            <a:endParaRPr lang="zh-CN" altLang="en-US" b="1" dirty="0">
              <a:solidFill>
                <a:srgbClr val="0000FF"/>
              </a:solidFill>
            </a:endParaRPr>
          </a:p>
        </p:txBody>
      </p:sp>
      <p:sp>
        <p:nvSpPr>
          <p:cNvPr id="14" name="椭圆 13"/>
          <p:cNvSpPr/>
          <p:nvPr/>
        </p:nvSpPr>
        <p:spPr>
          <a:xfrm>
            <a:off x="5602089" y="2192441"/>
            <a:ext cx="679268" cy="6463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619101" y="2205800"/>
            <a:ext cx="662368" cy="646331"/>
          </a:xfrm>
          <a:prstGeom prst="rect">
            <a:avLst/>
          </a:prstGeom>
          <a:noFill/>
        </p:spPr>
        <p:txBody>
          <a:bodyPr wrap="square" rtlCol="0">
            <a:spAutoFit/>
          </a:bodyPr>
          <a:lstStyle/>
          <a:p>
            <a:pPr algn="ctr"/>
            <a:r>
              <a:rPr lang="zh-CN" altLang="en-US" b="1" dirty="0">
                <a:solidFill>
                  <a:srgbClr val="0000FF"/>
                </a:solidFill>
              </a:rPr>
              <a:t>运行</a:t>
            </a:r>
            <a:r>
              <a:rPr lang="zh-CN" altLang="en-US" b="1" dirty="0" smtClean="0">
                <a:solidFill>
                  <a:srgbClr val="0000FF"/>
                </a:solidFill>
              </a:rPr>
              <a:t>状态</a:t>
            </a:r>
            <a:endParaRPr lang="zh-CN" altLang="en-US" b="1" dirty="0">
              <a:solidFill>
                <a:srgbClr val="0000FF"/>
              </a:solidFill>
            </a:endParaRPr>
          </a:p>
        </p:txBody>
      </p:sp>
      <p:sp>
        <p:nvSpPr>
          <p:cNvPr id="16" name="椭圆 15"/>
          <p:cNvSpPr/>
          <p:nvPr/>
        </p:nvSpPr>
        <p:spPr>
          <a:xfrm>
            <a:off x="7557159" y="4182356"/>
            <a:ext cx="679268" cy="6463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585773" y="4213134"/>
            <a:ext cx="662368" cy="646331"/>
          </a:xfrm>
          <a:prstGeom prst="rect">
            <a:avLst/>
          </a:prstGeom>
          <a:noFill/>
        </p:spPr>
        <p:txBody>
          <a:bodyPr wrap="square" rtlCol="0">
            <a:spAutoFit/>
          </a:bodyPr>
          <a:lstStyle/>
          <a:p>
            <a:pPr algn="ctr"/>
            <a:r>
              <a:rPr lang="zh-CN" altLang="en-US" b="1" dirty="0">
                <a:solidFill>
                  <a:srgbClr val="0000FF"/>
                </a:solidFill>
              </a:rPr>
              <a:t>阻塞</a:t>
            </a:r>
            <a:r>
              <a:rPr lang="zh-CN" altLang="en-US" b="1" dirty="0" smtClean="0">
                <a:solidFill>
                  <a:srgbClr val="0000FF"/>
                </a:solidFill>
              </a:rPr>
              <a:t>状态</a:t>
            </a:r>
            <a:endParaRPr lang="zh-CN" altLang="en-US" b="1" dirty="0">
              <a:solidFill>
                <a:srgbClr val="0000FF"/>
              </a:solidFill>
            </a:endParaRPr>
          </a:p>
        </p:txBody>
      </p:sp>
      <p:cxnSp>
        <p:nvCxnSpPr>
          <p:cNvPr id="34" name="直接箭头连接符 33"/>
          <p:cNvCxnSpPr>
            <a:stCxn id="16" idx="2"/>
            <a:endCxn id="5" idx="6"/>
          </p:cNvCxnSpPr>
          <p:nvPr/>
        </p:nvCxnSpPr>
        <p:spPr>
          <a:xfrm flipH="1">
            <a:off x="4117274" y="4505522"/>
            <a:ext cx="3439885" cy="87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文本框 39"/>
          <p:cNvSpPr txBox="1"/>
          <p:nvPr/>
        </p:nvSpPr>
        <p:spPr>
          <a:xfrm>
            <a:off x="4238790" y="4499977"/>
            <a:ext cx="3475126" cy="338554"/>
          </a:xfrm>
          <a:prstGeom prst="rect">
            <a:avLst/>
          </a:prstGeom>
          <a:noFill/>
        </p:spPr>
        <p:txBody>
          <a:bodyPr wrap="square" rtlCol="0">
            <a:spAutoFit/>
          </a:bodyPr>
          <a:lstStyle/>
          <a:p>
            <a:r>
              <a:rPr lang="zh-CN" altLang="en-US" sz="1600" b="1" dirty="0" smtClean="0">
                <a:solidFill>
                  <a:srgbClr val="FF0000"/>
                </a:solidFill>
              </a:rPr>
              <a:t>所等待事件发生（如</a:t>
            </a:r>
            <a:r>
              <a:rPr lang="en-US" altLang="zh-CN" sz="1600" b="1" dirty="0" smtClean="0">
                <a:solidFill>
                  <a:srgbClr val="FF0000"/>
                </a:solidFill>
              </a:rPr>
              <a:t>I/O</a:t>
            </a:r>
            <a:r>
              <a:rPr lang="zh-CN" altLang="en-US" sz="1600" b="1" dirty="0" smtClean="0">
                <a:solidFill>
                  <a:srgbClr val="FF0000"/>
                </a:solidFill>
              </a:rPr>
              <a:t>操作完成）</a:t>
            </a:r>
            <a:endParaRPr lang="zh-CN" altLang="en-US" sz="1600" b="1" dirty="0">
              <a:solidFill>
                <a:srgbClr val="FF0000"/>
              </a:solidFill>
            </a:endParaRPr>
          </a:p>
        </p:txBody>
      </p:sp>
      <p:cxnSp>
        <p:nvCxnSpPr>
          <p:cNvPr id="48" name="直接箭头连接符 47"/>
          <p:cNvCxnSpPr>
            <a:stCxn id="5" idx="0"/>
          </p:cNvCxnSpPr>
          <p:nvPr/>
        </p:nvCxnSpPr>
        <p:spPr>
          <a:xfrm flipV="1">
            <a:off x="3777640" y="2451338"/>
            <a:ext cx="1824449" cy="17397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直接箭头连接符 49"/>
          <p:cNvCxnSpPr/>
          <p:nvPr/>
        </p:nvCxnSpPr>
        <p:spPr>
          <a:xfrm flipH="1">
            <a:off x="4055907" y="2749554"/>
            <a:ext cx="1663746" cy="15762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直接箭头连接符 51"/>
          <p:cNvCxnSpPr>
            <a:stCxn id="15" idx="3"/>
            <a:endCxn id="16" idx="0"/>
          </p:cNvCxnSpPr>
          <p:nvPr/>
        </p:nvCxnSpPr>
        <p:spPr>
          <a:xfrm>
            <a:off x="6281469" y="2528966"/>
            <a:ext cx="1615324" cy="16533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4" name="文本框 53"/>
          <p:cNvSpPr txBox="1"/>
          <p:nvPr/>
        </p:nvSpPr>
        <p:spPr>
          <a:xfrm rot="18988137">
            <a:off x="3796311" y="3124783"/>
            <a:ext cx="1513021" cy="338554"/>
          </a:xfrm>
          <a:prstGeom prst="rect">
            <a:avLst/>
          </a:prstGeom>
          <a:noFill/>
        </p:spPr>
        <p:txBody>
          <a:bodyPr wrap="square" rtlCol="0">
            <a:spAutoFit/>
          </a:bodyPr>
          <a:lstStyle/>
          <a:p>
            <a:pPr algn="ctr"/>
            <a:r>
              <a:rPr lang="zh-CN" altLang="en-US" sz="1600" b="1" dirty="0" smtClean="0">
                <a:solidFill>
                  <a:srgbClr val="FF0000"/>
                </a:solidFill>
              </a:rPr>
              <a:t>分配到</a:t>
            </a:r>
            <a:r>
              <a:rPr lang="en-US" altLang="zh-CN" sz="1600" b="1" dirty="0" smtClean="0">
                <a:solidFill>
                  <a:srgbClr val="FF0000"/>
                </a:solidFill>
              </a:rPr>
              <a:t>CPU</a:t>
            </a:r>
            <a:endParaRPr lang="zh-CN" altLang="en-US" sz="1600" b="1" dirty="0">
              <a:solidFill>
                <a:srgbClr val="FF0000"/>
              </a:solidFill>
            </a:endParaRPr>
          </a:p>
        </p:txBody>
      </p:sp>
      <p:sp>
        <p:nvSpPr>
          <p:cNvPr id="55" name="文本框 54"/>
          <p:cNvSpPr txBox="1"/>
          <p:nvPr/>
        </p:nvSpPr>
        <p:spPr>
          <a:xfrm rot="2817483">
            <a:off x="4638231" y="3196303"/>
            <a:ext cx="557521" cy="1077218"/>
          </a:xfrm>
          <a:prstGeom prst="rect">
            <a:avLst/>
          </a:prstGeom>
          <a:noFill/>
        </p:spPr>
        <p:txBody>
          <a:bodyPr wrap="square" rtlCol="0">
            <a:spAutoFit/>
          </a:bodyPr>
          <a:lstStyle/>
          <a:p>
            <a:pPr algn="ctr"/>
            <a:r>
              <a:rPr lang="zh-CN" altLang="en-US" sz="1600" b="1" dirty="0" smtClean="0">
                <a:solidFill>
                  <a:srgbClr val="FF0000"/>
                </a:solidFill>
              </a:rPr>
              <a:t>时间片到</a:t>
            </a:r>
            <a:endParaRPr lang="zh-CN" altLang="en-US" sz="1600" b="1" dirty="0">
              <a:solidFill>
                <a:srgbClr val="FF0000"/>
              </a:solidFill>
            </a:endParaRPr>
          </a:p>
        </p:txBody>
      </p:sp>
      <p:sp>
        <p:nvSpPr>
          <p:cNvPr id="56" name="文本框 55"/>
          <p:cNvSpPr txBox="1"/>
          <p:nvPr/>
        </p:nvSpPr>
        <p:spPr>
          <a:xfrm rot="2779223">
            <a:off x="5741489" y="3354792"/>
            <a:ext cx="3475126" cy="338554"/>
          </a:xfrm>
          <a:prstGeom prst="rect">
            <a:avLst/>
          </a:prstGeom>
          <a:noFill/>
        </p:spPr>
        <p:txBody>
          <a:bodyPr wrap="square" rtlCol="0">
            <a:spAutoFit/>
          </a:bodyPr>
          <a:lstStyle/>
          <a:p>
            <a:r>
              <a:rPr lang="zh-CN" altLang="en-US" sz="1600" b="1" dirty="0" smtClean="0">
                <a:solidFill>
                  <a:srgbClr val="FF0000"/>
                </a:solidFill>
              </a:rPr>
              <a:t>等待某事件发生（如等待</a:t>
            </a:r>
            <a:r>
              <a:rPr lang="en-US" altLang="zh-CN" sz="1600" b="1" dirty="0" smtClean="0">
                <a:solidFill>
                  <a:srgbClr val="FF0000"/>
                </a:solidFill>
              </a:rPr>
              <a:t>I/O</a:t>
            </a:r>
            <a:r>
              <a:rPr lang="zh-CN" altLang="en-US" sz="1600" b="1" dirty="0" smtClean="0">
                <a:solidFill>
                  <a:srgbClr val="FF0000"/>
                </a:solidFill>
              </a:rPr>
              <a:t>）</a:t>
            </a:r>
            <a:endParaRPr lang="zh-CN" altLang="en-US" sz="1600" b="1" dirty="0">
              <a:solidFill>
                <a:srgbClr val="FF0000"/>
              </a:solidFill>
            </a:endParaRPr>
          </a:p>
        </p:txBody>
      </p:sp>
    </p:spTree>
    <p:extLst>
      <p:ext uri="{BB962C8B-B14F-4D97-AF65-F5344CB8AC3E}">
        <p14:creationId xmlns:p14="http://schemas.microsoft.com/office/powerpoint/2010/main" val="1320590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856735" y="1138229"/>
                <a:ext cx="10569146" cy="4524315"/>
              </a:xfrm>
              <a:prstGeom prst="rect">
                <a:avLst/>
              </a:prstGeom>
              <a:noFill/>
            </p:spPr>
            <p:txBody>
              <a:bodyPr wrap="square" rtlCol="0">
                <a:spAutoFit/>
              </a:bodyPr>
              <a:lstStyle/>
              <a:p>
                <a:pPr>
                  <a:lnSpc>
                    <a:spcPct val="150000"/>
                  </a:lnSpc>
                </a:pPr>
                <a:r>
                  <a:rPr lang="zh-CN" altLang="en-US" sz="2400" dirty="0" smtClean="0"/>
                  <a:t>（</a:t>
                </a:r>
                <a:r>
                  <a:rPr lang="en-US" altLang="zh-CN" sz="2400" dirty="0" smtClean="0"/>
                  <a:t>4</a:t>
                </a:r>
                <a:r>
                  <a:rPr lang="zh-CN" altLang="en-US" sz="2400" dirty="0" smtClean="0"/>
                  <a:t>）创建状态</a:t>
                </a:r>
                <a:endParaRPr lang="en-US" altLang="zh-CN" sz="2400" dirty="0" smtClean="0"/>
              </a:p>
              <a:p>
                <a:pPr indent="612000">
                  <a:lnSpc>
                    <a:spcPct val="150000"/>
                  </a:lnSpc>
                </a:pPr>
                <a:r>
                  <a:rPr lang="zh-CN" altLang="en-US" sz="2400" dirty="0" smtClean="0"/>
                  <a:t>创建状态是指进程刚被创建，尚未放入就绪队列的状态。处于此种状态的进程是不完全的。创建一个新进程的步骤包括</a:t>
                </a:r>
                <a:r>
                  <a:rPr lang="zh-CN" altLang="en-US" sz="2400" dirty="0" smtClean="0">
                    <a:sym typeface="Wingdings" panose="05000000000000000000" pitchFamily="2" charset="2"/>
                  </a:rPr>
                  <a:t>：</a:t>
                </a:r>
                <a:endParaRPr lang="en-US" altLang="zh-CN" sz="2400" dirty="0" smtClean="0">
                  <a:sym typeface="Wingdings" panose="05000000000000000000" pitchFamily="2" charset="2"/>
                </a:endParaRPr>
              </a:p>
              <a:p>
                <a:pPr indent="612000">
                  <a:lnSpc>
                    <a:spcPct val="150000"/>
                  </a:lnSpc>
                </a:pPr>
                <a:r>
                  <a:rPr lang="zh-CN" altLang="en-US" sz="2400" dirty="0" smtClean="0">
                    <a:solidFill>
                      <a:srgbClr val="FF0000"/>
                    </a:solidFill>
                  </a:rPr>
                  <a:t>分配一个进程控制块</a:t>
                </a:r>
                <a14:m>
                  <m:oMath xmlns:m="http://schemas.openxmlformats.org/officeDocument/2006/math">
                    <m:r>
                      <a:rPr lang="zh-CN" altLang="en-US" sz="2400" i="1" smtClean="0">
                        <a:solidFill>
                          <a:srgbClr val="FF0000"/>
                        </a:solidFill>
                        <a:latin typeface="Cambria Math" panose="02040503050406030204" pitchFamily="18" charset="0"/>
                      </a:rPr>
                      <m:t>→</m:t>
                    </m:r>
                  </m:oMath>
                </a14:m>
                <a:r>
                  <a:rPr lang="zh-CN" altLang="en-US" sz="2400" dirty="0" smtClean="0">
                    <a:solidFill>
                      <a:srgbClr val="FF0000"/>
                    </a:solidFill>
                  </a:rPr>
                  <a:t>分配内存空间</a:t>
                </a:r>
                <a14:m>
                  <m:oMath xmlns:m="http://schemas.openxmlformats.org/officeDocument/2006/math">
                    <m:r>
                      <a:rPr lang="zh-CN" altLang="en-US" sz="2400" i="1" smtClean="0">
                        <a:solidFill>
                          <a:srgbClr val="FF0000"/>
                        </a:solidFill>
                        <a:latin typeface="Cambria Math" panose="02040503050406030204" pitchFamily="18" charset="0"/>
                      </a:rPr>
                      <m:t>→</m:t>
                    </m:r>
                  </m:oMath>
                </a14:m>
                <a:r>
                  <a:rPr lang="zh-CN" altLang="en-US" sz="2400" dirty="0" smtClean="0">
                    <a:solidFill>
                      <a:srgbClr val="FF0000"/>
                    </a:solidFill>
                  </a:rPr>
                  <a:t>对进程控制块初始化。</a:t>
                </a:r>
                <a:endParaRPr lang="en-US" altLang="zh-CN" sz="2400" dirty="0" smtClean="0">
                  <a:solidFill>
                    <a:srgbClr val="FF0000"/>
                  </a:solidFill>
                </a:endParaRPr>
              </a:p>
              <a:p>
                <a:pPr>
                  <a:lnSpc>
                    <a:spcPct val="150000"/>
                  </a:lnSpc>
                </a:pPr>
                <a:r>
                  <a:rPr lang="zh-CN" altLang="en-US" sz="2400" dirty="0" smtClean="0"/>
                  <a:t>进程创建的详细过程：</a:t>
                </a:r>
                <a:endParaRPr lang="en-US" altLang="zh-CN" sz="2400" dirty="0" smtClean="0"/>
              </a:p>
              <a:p>
                <a:pPr>
                  <a:lnSpc>
                    <a:spcPct val="150000"/>
                  </a:lnSpc>
                </a:pPr>
                <a:r>
                  <a:rPr lang="zh-CN" altLang="en-US" sz="2400" dirty="0" smtClean="0"/>
                  <a:t>（</a:t>
                </a:r>
                <a:r>
                  <a:rPr lang="en-US" altLang="zh-CN" sz="2400" dirty="0" smtClean="0"/>
                  <a:t>1</a:t>
                </a:r>
                <a:r>
                  <a:rPr lang="zh-CN" altLang="en-US" sz="2400" dirty="0" smtClean="0"/>
                  <a:t>）首先生成一个空白</a:t>
                </a:r>
                <a:r>
                  <a:rPr lang="en-US" altLang="zh-CN" sz="2400" dirty="0" smtClean="0"/>
                  <a:t>PCB</a:t>
                </a:r>
                <a:r>
                  <a:rPr lang="zh-CN" altLang="en-US" sz="2400" dirty="0" smtClean="0"/>
                  <a:t>，并向</a:t>
                </a:r>
                <a:r>
                  <a:rPr lang="en-US" altLang="zh-CN" sz="2400" dirty="0" smtClean="0"/>
                  <a:t>PCB</a:t>
                </a:r>
                <a:r>
                  <a:rPr lang="zh-CN" altLang="en-US" sz="2400" dirty="0" smtClean="0"/>
                  <a:t>中填写用于控制和管理进程的信息；</a:t>
                </a:r>
                <a:endParaRPr lang="en-US" altLang="zh-CN" sz="2400" dirty="0" smtClean="0"/>
              </a:p>
              <a:p>
                <a:pPr>
                  <a:lnSpc>
                    <a:spcPct val="150000"/>
                  </a:lnSpc>
                </a:pPr>
                <a:r>
                  <a:rPr lang="zh-CN" altLang="en-US" sz="2400" dirty="0" smtClean="0"/>
                  <a:t>（</a:t>
                </a:r>
                <a:r>
                  <a:rPr lang="en-US" altLang="zh-CN" sz="2400" dirty="0" smtClean="0"/>
                  <a:t>2</a:t>
                </a:r>
                <a:r>
                  <a:rPr lang="zh-CN" altLang="en-US" sz="2400" dirty="0" smtClean="0"/>
                  <a:t>）然后为该进程分配运行时所必须的资源；</a:t>
                </a:r>
                <a:endParaRPr lang="en-US" altLang="zh-CN" sz="2400" dirty="0" smtClean="0"/>
              </a:p>
              <a:p>
                <a:pPr>
                  <a:lnSpc>
                    <a:spcPct val="150000"/>
                  </a:lnSpc>
                </a:pPr>
                <a:r>
                  <a:rPr lang="zh-CN" altLang="en-US" sz="2400" dirty="0" smtClean="0"/>
                  <a:t>（</a:t>
                </a:r>
                <a:r>
                  <a:rPr lang="en-US" altLang="zh-CN" sz="2400" dirty="0" smtClean="0"/>
                  <a:t>3</a:t>
                </a:r>
                <a:r>
                  <a:rPr lang="zh-CN" altLang="en-US" sz="2400" dirty="0" smtClean="0"/>
                  <a:t>）最后，把该进程转入就绪状态并插入就绪队列中。</a:t>
                </a:r>
                <a:endParaRPr lang="en-US" altLang="zh-CN" sz="2400" dirty="0" smtClean="0"/>
              </a:p>
            </p:txBody>
          </p:sp>
        </mc:Choice>
        <mc:Fallback xmlns="">
          <p:sp>
            <p:nvSpPr>
              <p:cNvPr id="2" name="文本框 1"/>
              <p:cNvSpPr txBox="1">
                <a:spLocks noRot="1" noChangeAspect="1" noMove="1" noResize="1" noEditPoints="1" noAdjustHandles="1" noChangeArrowheads="1" noChangeShapeType="1" noTextEdit="1"/>
              </p:cNvSpPr>
              <p:nvPr/>
            </p:nvSpPr>
            <p:spPr>
              <a:xfrm>
                <a:off x="856735" y="1138229"/>
                <a:ext cx="10569146" cy="4524315"/>
              </a:xfrm>
              <a:prstGeom prst="rect">
                <a:avLst/>
              </a:prstGeom>
              <a:blipFill rotWithShape="0">
                <a:blip r:embed="rId2"/>
                <a:stretch>
                  <a:fillRect l="-923" r="-692" b="-9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7369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1449" y="1228851"/>
            <a:ext cx="10569146" cy="1754326"/>
          </a:xfrm>
          <a:prstGeom prst="rect">
            <a:avLst/>
          </a:prstGeom>
          <a:noFill/>
        </p:spPr>
        <p:txBody>
          <a:bodyPr wrap="square" rtlCol="0">
            <a:spAutoFit/>
          </a:bodyPr>
          <a:lstStyle/>
          <a:p>
            <a:pPr>
              <a:lnSpc>
                <a:spcPct val="150000"/>
              </a:lnSpc>
            </a:pPr>
            <a:r>
              <a:rPr lang="zh-CN" altLang="en-US" sz="2400" dirty="0" smtClean="0"/>
              <a:t>（</a:t>
            </a:r>
            <a:r>
              <a:rPr lang="en-US" altLang="zh-CN" sz="2400" dirty="0" smtClean="0"/>
              <a:t>5</a:t>
            </a:r>
            <a:r>
              <a:rPr lang="zh-CN" altLang="en-US" sz="2400" dirty="0" smtClean="0"/>
              <a:t>）终止状态</a:t>
            </a:r>
            <a:endParaRPr lang="en-US" altLang="zh-CN" sz="2400" dirty="0" smtClean="0"/>
          </a:p>
          <a:p>
            <a:pPr indent="612000">
              <a:lnSpc>
                <a:spcPct val="150000"/>
              </a:lnSpc>
            </a:pPr>
            <a:r>
              <a:rPr lang="zh-CN" altLang="en-US" sz="2400" dirty="0" smtClean="0"/>
              <a:t>终止状态是指进程完成自己的任务而正常终止时或在运行期间由于出现某些错误个故障而被迫终止（非正常终止）时所处的状态。</a:t>
            </a:r>
            <a:endParaRPr lang="en-US" altLang="zh-CN" sz="2400" dirty="0" smtClean="0"/>
          </a:p>
        </p:txBody>
      </p:sp>
    </p:spTree>
    <p:extLst>
      <p:ext uri="{BB962C8B-B14F-4D97-AF65-F5344CB8AC3E}">
        <p14:creationId xmlns:p14="http://schemas.microsoft.com/office/powerpoint/2010/main" val="1817014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a:bodyPr>
          <a:lstStyle/>
          <a:p>
            <a:endParaRPr lang="zh-CN" altLang="en-US" sz="3600" dirty="0"/>
          </a:p>
        </p:txBody>
      </p:sp>
    </p:spTree>
    <p:extLst>
      <p:ext uri="{BB962C8B-B14F-4D97-AF65-F5344CB8AC3E}">
        <p14:creationId xmlns:p14="http://schemas.microsoft.com/office/powerpoint/2010/main" val="1646945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4976" y="1487519"/>
            <a:ext cx="10593860" cy="400110"/>
          </a:xfrm>
          <a:prstGeom prst="rect">
            <a:avLst/>
          </a:prstGeom>
          <a:noFill/>
        </p:spPr>
        <p:txBody>
          <a:bodyPr wrap="square" rtlCol="0">
            <a:spAutoFit/>
          </a:bodyPr>
          <a:lstStyle/>
          <a:p>
            <a:r>
              <a:rPr lang="zh-CN" altLang="en-US" sz="2000" dirty="0" smtClean="0"/>
              <a:t>进程的</a:t>
            </a:r>
            <a:r>
              <a:rPr lang="en-US" altLang="zh-CN" sz="2000" dirty="0" smtClean="0"/>
              <a:t>5</a:t>
            </a:r>
            <a:r>
              <a:rPr lang="zh-CN" altLang="en-US" sz="2000" dirty="0" smtClean="0"/>
              <a:t>种及其状态的转换：</a:t>
            </a:r>
            <a:endParaRPr lang="en-US" altLang="zh-CN" sz="2000" dirty="0" smtClean="0"/>
          </a:p>
        </p:txBody>
      </p:sp>
      <p:sp>
        <p:nvSpPr>
          <p:cNvPr id="3" name="椭圆 2"/>
          <p:cNvSpPr/>
          <p:nvPr/>
        </p:nvSpPr>
        <p:spPr>
          <a:xfrm>
            <a:off x="4249782" y="4228252"/>
            <a:ext cx="679268" cy="6463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266794" y="4250320"/>
            <a:ext cx="662368" cy="646331"/>
          </a:xfrm>
          <a:prstGeom prst="rect">
            <a:avLst/>
          </a:prstGeom>
          <a:noFill/>
        </p:spPr>
        <p:txBody>
          <a:bodyPr wrap="square" rtlCol="0">
            <a:spAutoFit/>
          </a:bodyPr>
          <a:lstStyle/>
          <a:p>
            <a:pPr algn="ctr"/>
            <a:r>
              <a:rPr lang="zh-CN" altLang="en-US" b="1" dirty="0">
                <a:solidFill>
                  <a:srgbClr val="0000FF"/>
                </a:solidFill>
              </a:rPr>
              <a:t>就绪</a:t>
            </a:r>
            <a:r>
              <a:rPr lang="zh-CN" altLang="en-US" b="1" dirty="0" smtClean="0">
                <a:solidFill>
                  <a:srgbClr val="0000FF"/>
                </a:solidFill>
              </a:rPr>
              <a:t>状态</a:t>
            </a:r>
            <a:endParaRPr lang="zh-CN" altLang="en-US" b="1" dirty="0">
              <a:solidFill>
                <a:srgbClr val="0000FF"/>
              </a:solidFill>
            </a:endParaRPr>
          </a:p>
        </p:txBody>
      </p:sp>
      <p:sp>
        <p:nvSpPr>
          <p:cNvPr id="5" name="椭圆 4"/>
          <p:cNvSpPr/>
          <p:nvPr/>
        </p:nvSpPr>
        <p:spPr>
          <a:xfrm>
            <a:off x="6413865" y="2229626"/>
            <a:ext cx="679268" cy="6463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430877" y="2242985"/>
            <a:ext cx="662368" cy="646331"/>
          </a:xfrm>
          <a:prstGeom prst="rect">
            <a:avLst/>
          </a:prstGeom>
          <a:noFill/>
        </p:spPr>
        <p:txBody>
          <a:bodyPr wrap="square" rtlCol="0">
            <a:spAutoFit/>
          </a:bodyPr>
          <a:lstStyle/>
          <a:p>
            <a:pPr algn="ctr"/>
            <a:r>
              <a:rPr lang="zh-CN" altLang="en-US" b="1" dirty="0">
                <a:solidFill>
                  <a:srgbClr val="0000FF"/>
                </a:solidFill>
              </a:rPr>
              <a:t>运行</a:t>
            </a:r>
            <a:r>
              <a:rPr lang="zh-CN" altLang="en-US" b="1" dirty="0" smtClean="0">
                <a:solidFill>
                  <a:srgbClr val="0000FF"/>
                </a:solidFill>
              </a:rPr>
              <a:t>状态</a:t>
            </a:r>
            <a:endParaRPr lang="zh-CN" altLang="en-US" b="1" dirty="0">
              <a:solidFill>
                <a:srgbClr val="0000FF"/>
              </a:solidFill>
            </a:endParaRPr>
          </a:p>
        </p:txBody>
      </p:sp>
      <p:sp>
        <p:nvSpPr>
          <p:cNvPr id="7" name="椭圆 6"/>
          <p:cNvSpPr/>
          <p:nvPr/>
        </p:nvSpPr>
        <p:spPr>
          <a:xfrm>
            <a:off x="8368935" y="4219541"/>
            <a:ext cx="679268" cy="6463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397549" y="4250319"/>
            <a:ext cx="662368" cy="646331"/>
          </a:xfrm>
          <a:prstGeom prst="rect">
            <a:avLst/>
          </a:prstGeom>
          <a:noFill/>
        </p:spPr>
        <p:txBody>
          <a:bodyPr wrap="square" rtlCol="0">
            <a:spAutoFit/>
          </a:bodyPr>
          <a:lstStyle/>
          <a:p>
            <a:pPr algn="ctr"/>
            <a:r>
              <a:rPr lang="zh-CN" altLang="en-US" b="1" dirty="0">
                <a:solidFill>
                  <a:srgbClr val="0000FF"/>
                </a:solidFill>
              </a:rPr>
              <a:t>阻塞</a:t>
            </a:r>
            <a:r>
              <a:rPr lang="zh-CN" altLang="en-US" b="1" dirty="0" smtClean="0">
                <a:solidFill>
                  <a:srgbClr val="0000FF"/>
                </a:solidFill>
              </a:rPr>
              <a:t>状态</a:t>
            </a:r>
            <a:endParaRPr lang="zh-CN" altLang="en-US" b="1" dirty="0">
              <a:solidFill>
                <a:srgbClr val="0000FF"/>
              </a:solidFill>
            </a:endParaRPr>
          </a:p>
        </p:txBody>
      </p:sp>
      <p:cxnSp>
        <p:nvCxnSpPr>
          <p:cNvPr id="9" name="直接箭头连接符 8"/>
          <p:cNvCxnSpPr>
            <a:stCxn id="7" idx="2"/>
            <a:endCxn id="3" idx="6"/>
          </p:cNvCxnSpPr>
          <p:nvPr/>
        </p:nvCxnSpPr>
        <p:spPr>
          <a:xfrm flipH="1">
            <a:off x="4929050" y="4542707"/>
            <a:ext cx="3439885" cy="87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文本框 9"/>
          <p:cNvSpPr txBox="1"/>
          <p:nvPr/>
        </p:nvSpPr>
        <p:spPr>
          <a:xfrm>
            <a:off x="5007023" y="4537162"/>
            <a:ext cx="3475126" cy="338554"/>
          </a:xfrm>
          <a:prstGeom prst="rect">
            <a:avLst/>
          </a:prstGeom>
          <a:noFill/>
        </p:spPr>
        <p:txBody>
          <a:bodyPr wrap="square" rtlCol="0">
            <a:spAutoFit/>
          </a:bodyPr>
          <a:lstStyle/>
          <a:p>
            <a:pPr algn="ctr"/>
            <a:r>
              <a:rPr lang="zh-CN" altLang="en-US" sz="1600" b="1" dirty="0" smtClean="0">
                <a:solidFill>
                  <a:srgbClr val="FF0000"/>
                </a:solidFill>
              </a:rPr>
              <a:t>所等待事件发生（如</a:t>
            </a:r>
            <a:r>
              <a:rPr lang="en-US" altLang="zh-CN" sz="1600" b="1" dirty="0" smtClean="0">
                <a:solidFill>
                  <a:srgbClr val="FF0000"/>
                </a:solidFill>
              </a:rPr>
              <a:t>I/O</a:t>
            </a:r>
            <a:r>
              <a:rPr lang="zh-CN" altLang="en-US" sz="1600" b="1" dirty="0" smtClean="0">
                <a:solidFill>
                  <a:srgbClr val="FF0000"/>
                </a:solidFill>
              </a:rPr>
              <a:t>操作完成）</a:t>
            </a:r>
            <a:endParaRPr lang="zh-CN" altLang="en-US" sz="1600" b="1" dirty="0">
              <a:solidFill>
                <a:srgbClr val="FF0000"/>
              </a:solidFill>
            </a:endParaRPr>
          </a:p>
        </p:txBody>
      </p:sp>
      <p:cxnSp>
        <p:nvCxnSpPr>
          <p:cNvPr id="11" name="直接箭头连接符 10"/>
          <p:cNvCxnSpPr>
            <a:stCxn id="3" idx="0"/>
          </p:cNvCxnSpPr>
          <p:nvPr/>
        </p:nvCxnSpPr>
        <p:spPr>
          <a:xfrm flipV="1">
            <a:off x="4589416" y="2488523"/>
            <a:ext cx="1824449" cy="17397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直接箭头连接符 11"/>
          <p:cNvCxnSpPr/>
          <p:nvPr/>
        </p:nvCxnSpPr>
        <p:spPr>
          <a:xfrm flipH="1">
            <a:off x="4867683" y="2786739"/>
            <a:ext cx="1663746" cy="15762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6" idx="3"/>
            <a:endCxn id="7" idx="0"/>
          </p:cNvCxnSpPr>
          <p:nvPr/>
        </p:nvCxnSpPr>
        <p:spPr>
          <a:xfrm>
            <a:off x="7093245" y="2566151"/>
            <a:ext cx="1615324" cy="16533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文本框 13"/>
          <p:cNvSpPr txBox="1"/>
          <p:nvPr/>
        </p:nvSpPr>
        <p:spPr>
          <a:xfrm rot="18988137">
            <a:off x="4608087" y="3161968"/>
            <a:ext cx="1513021" cy="338554"/>
          </a:xfrm>
          <a:prstGeom prst="rect">
            <a:avLst/>
          </a:prstGeom>
          <a:noFill/>
        </p:spPr>
        <p:txBody>
          <a:bodyPr wrap="square" rtlCol="0">
            <a:spAutoFit/>
          </a:bodyPr>
          <a:lstStyle/>
          <a:p>
            <a:pPr algn="ctr"/>
            <a:r>
              <a:rPr lang="zh-CN" altLang="en-US" sz="1600" b="1" dirty="0" smtClean="0">
                <a:solidFill>
                  <a:srgbClr val="FF0000"/>
                </a:solidFill>
              </a:rPr>
              <a:t>分配到</a:t>
            </a:r>
            <a:r>
              <a:rPr lang="en-US" altLang="zh-CN" sz="1600" b="1" dirty="0" smtClean="0">
                <a:solidFill>
                  <a:srgbClr val="FF0000"/>
                </a:solidFill>
              </a:rPr>
              <a:t>CPU</a:t>
            </a:r>
            <a:endParaRPr lang="zh-CN" altLang="en-US" sz="1600" b="1" dirty="0">
              <a:solidFill>
                <a:srgbClr val="FF0000"/>
              </a:solidFill>
            </a:endParaRPr>
          </a:p>
        </p:txBody>
      </p:sp>
      <p:sp>
        <p:nvSpPr>
          <p:cNvPr id="15" name="文本框 14"/>
          <p:cNvSpPr txBox="1"/>
          <p:nvPr/>
        </p:nvSpPr>
        <p:spPr>
          <a:xfrm rot="2817483">
            <a:off x="5450007" y="3314727"/>
            <a:ext cx="557521" cy="914738"/>
          </a:xfrm>
          <a:prstGeom prst="rect">
            <a:avLst/>
          </a:prstGeom>
          <a:noFill/>
        </p:spPr>
        <p:txBody>
          <a:bodyPr wrap="square" rtlCol="0">
            <a:spAutoFit/>
          </a:bodyPr>
          <a:lstStyle/>
          <a:p>
            <a:pPr algn="ctr">
              <a:lnSpc>
                <a:spcPts val="1600"/>
              </a:lnSpc>
            </a:pPr>
            <a:r>
              <a:rPr lang="zh-CN" altLang="en-US" sz="1600" b="1" dirty="0" smtClean="0">
                <a:solidFill>
                  <a:srgbClr val="FF0000"/>
                </a:solidFill>
              </a:rPr>
              <a:t>时间片到</a:t>
            </a:r>
            <a:endParaRPr lang="zh-CN" altLang="en-US" sz="1600" b="1" dirty="0">
              <a:solidFill>
                <a:srgbClr val="FF0000"/>
              </a:solidFill>
            </a:endParaRPr>
          </a:p>
        </p:txBody>
      </p:sp>
      <p:sp>
        <p:nvSpPr>
          <p:cNvPr id="16" name="文本框 15"/>
          <p:cNvSpPr txBox="1"/>
          <p:nvPr/>
        </p:nvSpPr>
        <p:spPr>
          <a:xfrm rot="2779223">
            <a:off x="6335075" y="3191677"/>
            <a:ext cx="3475126" cy="338554"/>
          </a:xfrm>
          <a:prstGeom prst="rect">
            <a:avLst/>
          </a:prstGeom>
          <a:noFill/>
        </p:spPr>
        <p:txBody>
          <a:bodyPr wrap="square" rtlCol="0">
            <a:spAutoFit/>
          </a:bodyPr>
          <a:lstStyle/>
          <a:p>
            <a:pPr algn="ctr"/>
            <a:r>
              <a:rPr lang="zh-CN" altLang="en-US" sz="1600" b="1" dirty="0" smtClean="0">
                <a:solidFill>
                  <a:srgbClr val="FF0000"/>
                </a:solidFill>
              </a:rPr>
              <a:t>等待某事件发生（如等待</a:t>
            </a:r>
            <a:r>
              <a:rPr lang="en-US" altLang="zh-CN" sz="1600" b="1" dirty="0" smtClean="0">
                <a:solidFill>
                  <a:srgbClr val="FF0000"/>
                </a:solidFill>
              </a:rPr>
              <a:t>I/O</a:t>
            </a:r>
            <a:r>
              <a:rPr lang="zh-CN" altLang="en-US" sz="1600" b="1" dirty="0" smtClean="0">
                <a:solidFill>
                  <a:srgbClr val="FF0000"/>
                </a:solidFill>
              </a:rPr>
              <a:t>）</a:t>
            </a:r>
            <a:endParaRPr lang="zh-CN" altLang="en-US" sz="1600" b="1" dirty="0">
              <a:solidFill>
                <a:srgbClr val="FF0000"/>
              </a:solidFill>
            </a:endParaRPr>
          </a:p>
        </p:txBody>
      </p:sp>
      <p:sp>
        <p:nvSpPr>
          <p:cNvPr id="17" name="椭圆 16"/>
          <p:cNvSpPr/>
          <p:nvPr/>
        </p:nvSpPr>
        <p:spPr>
          <a:xfrm>
            <a:off x="2181490" y="4223896"/>
            <a:ext cx="679268" cy="6463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198502" y="4245964"/>
            <a:ext cx="662368" cy="646331"/>
          </a:xfrm>
          <a:prstGeom prst="rect">
            <a:avLst/>
          </a:prstGeom>
          <a:noFill/>
        </p:spPr>
        <p:txBody>
          <a:bodyPr wrap="square" rtlCol="0">
            <a:spAutoFit/>
          </a:bodyPr>
          <a:lstStyle/>
          <a:p>
            <a:pPr algn="ctr"/>
            <a:r>
              <a:rPr lang="zh-CN" altLang="en-US" b="1" dirty="0">
                <a:solidFill>
                  <a:srgbClr val="0000FF"/>
                </a:solidFill>
              </a:rPr>
              <a:t>新建</a:t>
            </a:r>
            <a:r>
              <a:rPr lang="zh-CN" altLang="en-US" b="1" dirty="0" smtClean="0">
                <a:solidFill>
                  <a:srgbClr val="0000FF"/>
                </a:solidFill>
              </a:rPr>
              <a:t>状态</a:t>
            </a:r>
            <a:endParaRPr lang="zh-CN" altLang="en-US" b="1" dirty="0">
              <a:solidFill>
                <a:srgbClr val="0000FF"/>
              </a:solidFill>
            </a:endParaRPr>
          </a:p>
        </p:txBody>
      </p:sp>
      <p:sp>
        <p:nvSpPr>
          <p:cNvPr id="19" name="椭圆 18"/>
          <p:cNvSpPr/>
          <p:nvPr/>
        </p:nvSpPr>
        <p:spPr>
          <a:xfrm>
            <a:off x="8743412" y="2207854"/>
            <a:ext cx="679268" cy="6463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8760424" y="2229922"/>
            <a:ext cx="662368" cy="646331"/>
          </a:xfrm>
          <a:prstGeom prst="rect">
            <a:avLst/>
          </a:prstGeom>
          <a:noFill/>
        </p:spPr>
        <p:txBody>
          <a:bodyPr wrap="square" rtlCol="0">
            <a:spAutoFit/>
          </a:bodyPr>
          <a:lstStyle/>
          <a:p>
            <a:pPr algn="ctr"/>
            <a:r>
              <a:rPr lang="zh-CN" altLang="en-US" b="1" dirty="0">
                <a:solidFill>
                  <a:srgbClr val="0000FF"/>
                </a:solidFill>
              </a:rPr>
              <a:t>终止</a:t>
            </a:r>
            <a:r>
              <a:rPr lang="zh-CN" altLang="en-US" b="1" dirty="0" smtClean="0">
                <a:solidFill>
                  <a:srgbClr val="0000FF"/>
                </a:solidFill>
              </a:rPr>
              <a:t>状态</a:t>
            </a:r>
            <a:endParaRPr lang="zh-CN" altLang="en-US" b="1" dirty="0">
              <a:solidFill>
                <a:srgbClr val="0000FF"/>
              </a:solidFill>
            </a:endParaRPr>
          </a:p>
        </p:txBody>
      </p:sp>
      <p:cxnSp>
        <p:nvCxnSpPr>
          <p:cNvPr id="31" name="直接箭头连接符 30"/>
          <p:cNvCxnSpPr>
            <a:endCxn id="19" idx="2"/>
          </p:cNvCxnSpPr>
          <p:nvPr/>
        </p:nvCxnSpPr>
        <p:spPr>
          <a:xfrm>
            <a:off x="7093133" y="2488523"/>
            <a:ext cx="1650279" cy="424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文本框 32"/>
          <p:cNvSpPr txBox="1"/>
          <p:nvPr/>
        </p:nvSpPr>
        <p:spPr>
          <a:xfrm>
            <a:off x="7477340" y="2201144"/>
            <a:ext cx="1048352" cy="338554"/>
          </a:xfrm>
          <a:prstGeom prst="rect">
            <a:avLst/>
          </a:prstGeom>
          <a:noFill/>
        </p:spPr>
        <p:txBody>
          <a:bodyPr wrap="square" rtlCol="0">
            <a:spAutoFit/>
          </a:bodyPr>
          <a:lstStyle/>
          <a:p>
            <a:pPr algn="ctr"/>
            <a:r>
              <a:rPr lang="zh-CN" altLang="en-US" sz="1600" b="1" dirty="0" smtClean="0">
                <a:solidFill>
                  <a:srgbClr val="FF0000"/>
                </a:solidFill>
              </a:rPr>
              <a:t>终止</a:t>
            </a:r>
            <a:endParaRPr lang="zh-CN" altLang="en-US" sz="1600" b="1" dirty="0">
              <a:solidFill>
                <a:srgbClr val="FF0000"/>
              </a:solidFill>
            </a:endParaRPr>
          </a:p>
        </p:txBody>
      </p:sp>
      <p:cxnSp>
        <p:nvCxnSpPr>
          <p:cNvPr id="35" name="直接箭头连接符 34"/>
          <p:cNvCxnSpPr>
            <a:stCxn id="18" idx="3"/>
            <a:endCxn id="4" idx="1"/>
          </p:cNvCxnSpPr>
          <p:nvPr/>
        </p:nvCxnSpPr>
        <p:spPr>
          <a:xfrm>
            <a:off x="2860870" y="4569130"/>
            <a:ext cx="1405924" cy="43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文本框 35"/>
          <p:cNvSpPr txBox="1"/>
          <p:nvPr/>
        </p:nvSpPr>
        <p:spPr>
          <a:xfrm>
            <a:off x="2979351" y="4295558"/>
            <a:ext cx="1048352" cy="338554"/>
          </a:xfrm>
          <a:prstGeom prst="rect">
            <a:avLst/>
          </a:prstGeom>
          <a:noFill/>
        </p:spPr>
        <p:txBody>
          <a:bodyPr wrap="square" rtlCol="0">
            <a:spAutoFit/>
          </a:bodyPr>
          <a:lstStyle/>
          <a:p>
            <a:pPr algn="ctr"/>
            <a:r>
              <a:rPr lang="zh-CN" altLang="en-US" sz="1600" b="1" dirty="0">
                <a:solidFill>
                  <a:srgbClr val="FF0000"/>
                </a:solidFill>
              </a:rPr>
              <a:t>允许</a:t>
            </a:r>
          </a:p>
        </p:txBody>
      </p:sp>
    </p:spTree>
    <p:extLst>
      <p:ext uri="{BB962C8B-B14F-4D97-AF65-F5344CB8AC3E}">
        <p14:creationId xmlns:p14="http://schemas.microsoft.com/office/powerpoint/2010/main" val="2949570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904750" y="1207664"/>
                <a:ext cx="10432869" cy="3970318"/>
              </a:xfrm>
              <a:prstGeom prst="rect">
                <a:avLst/>
              </a:prstGeom>
              <a:noFill/>
            </p:spPr>
            <p:txBody>
              <a:bodyPr wrap="square" rtlCol="0">
                <a:spAutoFit/>
              </a:bodyPr>
              <a:lstStyle/>
              <a:p>
                <a:pPr>
                  <a:lnSpc>
                    <a:spcPct val="150000"/>
                  </a:lnSpc>
                </a:pPr>
                <a:r>
                  <a:rPr lang="en-US" altLang="zh-CN" sz="2400" smtClean="0"/>
                  <a:t>2.6 </a:t>
                </a:r>
                <a:r>
                  <a:rPr lang="zh-CN" altLang="en-US" sz="2400" dirty="0"/>
                  <a:t>进程的</a:t>
                </a:r>
                <a:r>
                  <a:rPr lang="zh-CN" altLang="en-US" sz="2400" dirty="0" smtClean="0"/>
                  <a:t>状态转换</a:t>
                </a:r>
                <a:endParaRPr lang="en-US" altLang="zh-CN" sz="2400" dirty="0"/>
              </a:p>
              <a:p>
                <a:pPr indent="612000">
                  <a:lnSpc>
                    <a:spcPct val="150000"/>
                  </a:lnSpc>
                </a:pPr>
                <a:r>
                  <a:rPr lang="zh-CN" altLang="en-US" sz="2400" dirty="0" smtClean="0"/>
                  <a:t>进程从一种状态转变成另一种状态就叫进程状态的转换。例如一个进程可以从就绪状态到运行状态。也可以从运行状态到阻塞状态。</a:t>
                </a:r>
                <a:endParaRPr lang="en-US" altLang="zh-CN" sz="2400" dirty="0" smtClean="0"/>
              </a:p>
              <a:p>
                <a:pPr indent="612000">
                  <a:lnSpc>
                    <a:spcPct val="150000"/>
                  </a:lnSpc>
                </a:pPr>
                <a:r>
                  <a:rPr lang="zh-CN" altLang="en-US" sz="2400" dirty="0" smtClean="0"/>
                  <a:t>进程状态转换的原因和条件：</a:t>
                </a:r>
                <a:endParaRPr lang="en-US" altLang="zh-CN" sz="2400" dirty="0" smtClean="0"/>
              </a:p>
              <a:p>
                <a:pPr indent="612000">
                  <a:lnSpc>
                    <a:spcPct val="150000"/>
                  </a:lnSpc>
                </a:pPr>
                <a:r>
                  <a:rPr lang="zh-CN" altLang="en-US" sz="2400" dirty="0" smtClean="0"/>
                  <a:t>（</a:t>
                </a:r>
                <a:r>
                  <a:rPr lang="en-US" altLang="zh-CN" sz="2400" dirty="0" smtClean="0"/>
                  <a:t>1</a:t>
                </a:r>
                <a:r>
                  <a:rPr lang="zh-CN" altLang="en-US" sz="2400" dirty="0" smtClean="0"/>
                  <a:t>）新建状态</a:t>
                </a:r>
                <a14:m>
                  <m:oMath xmlns:m="http://schemas.openxmlformats.org/officeDocument/2006/math">
                    <m:r>
                      <a:rPr lang="zh-CN" altLang="en-US" sz="2400" i="1" smtClean="0">
                        <a:latin typeface="Cambria Math" panose="02040503050406030204" pitchFamily="18" charset="0"/>
                      </a:rPr>
                      <m:t>→</m:t>
                    </m:r>
                  </m:oMath>
                </a14:m>
                <a:r>
                  <a:rPr lang="zh-CN" altLang="en-US" sz="2400" dirty="0" smtClean="0"/>
                  <a:t>就绪状态</a:t>
                </a:r>
                <a:endParaRPr lang="en-US" altLang="zh-CN" sz="2400" dirty="0" smtClean="0"/>
              </a:p>
              <a:p>
                <a:pPr indent="612000">
                  <a:lnSpc>
                    <a:spcPct val="150000"/>
                  </a:lnSpc>
                </a:pPr>
                <a:r>
                  <a:rPr lang="zh-CN" altLang="en-US" sz="2400" dirty="0" smtClean="0"/>
                  <a:t>当就绪队列能容纳新进程时，操作系统就把一个新建状态的进程移到就绪队列中，该进程的状态也随之变为就绪状态。</a:t>
                </a:r>
                <a:endParaRPr lang="en-US" altLang="zh-CN" sz="2400" dirty="0" smtClean="0"/>
              </a:p>
            </p:txBody>
          </p:sp>
        </mc:Choice>
        <mc:Fallback xmlns="">
          <p:sp>
            <p:nvSpPr>
              <p:cNvPr id="3" name="文本框 2"/>
              <p:cNvSpPr txBox="1">
                <a:spLocks noRot="1" noChangeAspect="1" noMove="1" noResize="1" noEditPoints="1" noAdjustHandles="1" noChangeArrowheads="1" noChangeShapeType="1" noTextEdit="1"/>
              </p:cNvSpPr>
              <p:nvPr/>
            </p:nvSpPr>
            <p:spPr>
              <a:xfrm>
                <a:off x="904750" y="1207664"/>
                <a:ext cx="10432869" cy="3970318"/>
              </a:xfrm>
              <a:prstGeom prst="rect">
                <a:avLst/>
              </a:prstGeom>
              <a:blipFill rotWithShape="0">
                <a:blip r:embed="rId2"/>
                <a:stretch>
                  <a:fillRect l="-876" b="-10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1187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830608" y="980303"/>
                <a:ext cx="10598332" cy="5078313"/>
              </a:xfrm>
              <a:prstGeom prst="rect">
                <a:avLst/>
              </a:prstGeom>
              <a:noFill/>
            </p:spPr>
            <p:txBody>
              <a:bodyPr wrap="square" rtlCol="0">
                <a:spAutoFit/>
              </a:bodyPr>
              <a:lstStyle/>
              <a:p>
                <a:pPr>
                  <a:lnSpc>
                    <a:spcPct val="150000"/>
                  </a:lnSpc>
                </a:pPr>
                <a:r>
                  <a:rPr lang="zh-CN" altLang="en-US" sz="2400" dirty="0"/>
                  <a:t>（</a:t>
                </a:r>
                <a:r>
                  <a:rPr lang="en-US" altLang="zh-CN" sz="2400" dirty="0"/>
                  <a:t>2</a:t>
                </a:r>
                <a:r>
                  <a:rPr lang="zh-CN" altLang="en-US" sz="2400" dirty="0"/>
                  <a:t>）就绪状态</a:t>
                </a:r>
                <a14:m>
                  <m:oMath xmlns:m="http://schemas.openxmlformats.org/officeDocument/2006/math">
                    <m:r>
                      <a:rPr lang="zh-CN" altLang="en-US" sz="2400" i="1">
                        <a:latin typeface="Cambria Math" panose="02040503050406030204" pitchFamily="18" charset="0"/>
                      </a:rPr>
                      <m:t>→</m:t>
                    </m:r>
                  </m:oMath>
                </a14:m>
                <a:r>
                  <a:rPr lang="zh-CN" altLang="en-US" sz="2400" dirty="0"/>
                  <a:t>运行状态</a:t>
                </a:r>
                <a:endParaRPr lang="en-US" altLang="zh-CN" sz="2400" dirty="0"/>
              </a:p>
              <a:p>
                <a:pPr indent="612000">
                  <a:lnSpc>
                    <a:spcPct val="150000"/>
                  </a:lnSpc>
                </a:pPr>
                <a:r>
                  <a:rPr lang="zh-CN" altLang="en-US" sz="2400" dirty="0"/>
                  <a:t>处于就绪状态的进程被调度程序选中，分配到</a:t>
                </a:r>
                <a:r>
                  <a:rPr lang="en-US" altLang="zh-CN" sz="2400" dirty="0"/>
                  <a:t>CPU</a:t>
                </a:r>
                <a:r>
                  <a:rPr lang="zh-CN" altLang="en-US" sz="2400" dirty="0"/>
                  <a:t>后，该进程的状态就由就绪状态变为运行状态</a:t>
                </a:r>
                <a:r>
                  <a:rPr lang="zh-CN" altLang="en-US" sz="2400" dirty="0" smtClean="0"/>
                  <a:t>。</a:t>
                </a:r>
                <a:endParaRPr lang="en-US" altLang="zh-CN" sz="2400" dirty="0" smtClean="0"/>
              </a:p>
              <a:p>
                <a:pPr>
                  <a:lnSpc>
                    <a:spcPct val="150000"/>
                  </a:lnSpc>
                </a:pPr>
                <a:r>
                  <a:rPr lang="zh-CN" altLang="en-US" sz="2400" dirty="0" smtClean="0"/>
                  <a:t>（</a:t>
                </a:r>
                <a:r>
                  <a:rPr lang="en-US" altLang="zh-CN" sz="2400" dirty="0"/>
                  <a:t>3</a:t>
                </a:r>
                <a:r>
                  <a:rPr lang="zh-CN" altLang="en-US" sz="2400" dirty="0"/>
                  <a:t>）运行状态</a:t>
                </a:r>
                <a14:m>
                  <m:oMath xmlns:m="http://schemas.openxmlformats.org/officeDocument/2006/math">
                    <m:r>
                      <a:rPr lang="zh-CN" altLang="en-US" sz="2400" i="1">
                        <a:latin typeface="Cambria Math" panose="02040503050406030204" pitchFamily="18" charset="0"/>
                      </a:rPr>
                      <m:t>→</m:t>
                    </m:r>
                  </m:oMath>
                </a14:m>
                <a:r>
                  <a:rPr lang="zh-CN" altLang="en-US" sz="2400" dirty="0"/>
                  <a:t>阻塞状态</a:t>
                </a:r>
                <a:endParaRPr lang="en-US" altLang="zh-CN" sz="2400" dirty="0"/>
              </a:p>
              <a:p>
                <a:pPr indent="612000">
                  <a:lnSpc>
                    <a:spcPct val="150000"/>
                  </a:lnSpc>
                </a:pPr>
                <a:r>
                  <a:rPr lang="zh-CN" altLang="en-US" sz="2400" dirty="0"/>
                  <a:t>正在运行的进程因某种条件未满足而放弃对</a:t>
                </a:r>
                <a:r>
                  <a:rPr lang="en-US" altLang="zh-CN" sz="2400" dirty="0"/>
                  <a:t>CPU</a:t>
                </a:r>
                <a:r>
                  <a:rPr lang="zh-CN" altLang="en-US" sz="2400" dirty="0"/>
                  <a:t>的占用，进程由运行状态转变为阻塞状态</a:t>
                </a:r>
                <a:r>
                  <a:rPr lang="zh-CN" altLang="en-US" sz="2400" dirty="0" smtClean="0"/>
                  <a:t>。</a:t>
                </a:r>
                <a:endParaRPr lang="en-US" altLang="zh-CN" sz="2400" dirty="0" smtClean="0"/>
              </a:p>
              <a:p>
                <a:pPr>
                  <a:lnSpc>
                    <a:spcPct val="150000"/>
                  </a:lnSpc>
                </a:pPr>
                <a:r>
                  <a:rPr lang="zh-CN" altLang="en-US" sz="2400" dirty="0" smtClean="0"/>
                  <a:t>（</a:t>
                </a:r>
                <a:r>
                  <a:rPr lang="en-US" altLang="zh-CN" sz="2400" dirty="0" smtClean="0"/>
                  <a:t>4</a:t>
                </a:r>
                <a:r>
                  <a:rPr lang="zh-CN" altLang="en-US" sz="2400" dirty="0" smtClean="0"/>
                  <a:t>）阻塞状态</a:t>
                </a:r>
                <a14:m>
                  <m:oMath xmlns:m="http://schemas.openxmlformats.org/officeDocument/2006/math">
                    <m:r>
                      <a:rPr lang="zh-CN" altLang="en-US" sz="2400" i="1" smtClean="0">
                        <a:latin typeface="Cambria Math" panose="02040503050406030204" pitchFamily="18" charset="0"/>
                      </a:rPr>
                      <m:t>→</m:t>
                    </m:r>
                  </m:oMath>
                </a14:m>
                <a:r>
                  <a:rPr lang="zh-CN" altLang="en-US" sz="2400" dirty="0" smtClean="0"/>
                  <a:t>就绪状态</a:t>
                </a:r>
                <a:endParaRPr lang="en-US" altLang="zh-CN" sz="2400" dirty="0" smtClean="0"/>
              </a:p>
              <a:p>
                <a:pPr indent="612000">
                  <a:lnSpc>
                    <a:spcPct val="150000"/>
                  </a:lnSpc>
                </a:pPr>
                <a:r>
                  <a:rPr lang="zh-CN" altLang="en-US" sz="2400" dirty="0" smtClean="0"/>
                  <a:t>处于阻塞状态的进程所等待的事件发生时，进程从阻塞状态变为就绪状态。进程等待的某个条件或事件已经发生而被唤醒。</a:t>
                </a:r>
                <a:endParaRPr lang="en-US" altLang="zh-CN" sz="2400" dirty="0" smtClean="0"/>
              </a:p>
            </p:txBody>
          </p:sp>
        </mc:Choice>
        <mc:Fallback xmlns="">
          <p:sp>
            <p:nvSpPr>
              <p:cNvPr id="3" name="文本框 2"/>
              <p:cNvSpPr txBox="1">
                <a:spLocks noRot="1" noChangeAspect="1" noMove="1" noResize="1" noEditPoints="1" noAdjustHandles="1" noChangeArrowheads="1" noChangeShapeType="1" noTextEdit="1"/>
              </p:cNvSpPr>
              <p:nvPr/>
            </p:nvSpPr>
            <p:spPr>
              <a:xfrm>
                <a:off x="830608" y="980303"/>
                <a:ext cx="10598332" cy="5078313"/>
              </a:xfrm>
              <a:prstGeom prst="rect">
                <a:avLst/>
              </a:prstGeom>
              <a:blipFill rotWithShape="0">
                <a:blip r:embed="rId2"/>
                <a:stretch>
                  <a:fillRect l="-863" r="-3278" b="-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0458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888274" y="1202726"/>
                <a:ext cx="10598332" cy="3970318"/>
              </a:xfrm>
              <a:prstGeom prst="rect">
                <a:avLst/>
              </a:prstGeom>
              <a:noFill/>
            </p:spPr>
            <p:txBody>
              <a:bodyPr wrap="square" rtlCol="0">
                <a:spAutoFit/>
              </a:bodyPr>
              <a:lstStyle/>
              <a:p>
                <a:pPr>
                  <a:lnSpc>
                    <a:spcPct val="150000"/>
                  </a:lnSpc>
                </a:pPr>
                <a:r>
                  <a:rPr lang="zh-CN" altLang="en-US" sz="2400" dirty="0" smtClean="0"/>
                  <a:t>（</a:t>
                </a:r>
                <a:r>
                  <a:rPr lang="en-US" altLang="zh-CN" sz="2400" dirty="0" smtClean="0"/>
                  <a:t>5</a:t>
                </a:r>
                <a:r>
                  <a:rPr lang="zh-CN" altLang="en-US" sz="2400" dirty="0" smtClean="0"/>
                  <a:t>）运行状态</a:t>
                </a:r>
                <a14:m>
                  <m:oMath xmlns:m="http://schemas.openxmlformats.org/officeDocument/2006/math">
                    <m:r>
                      <a:rPr lang="zh-CN" altLang="en-US" sz="2400" i="1" smtClean="0">
                        <a:latin typeface="Cambria Math" panose="02040503050406030204" pitchFamily="18" charset="0"/>
                      </a:rPr>
                      <m:t>→</m:t>
                    </m:r>
                  </m:oMath>
                </a14:m>
                <a:r>
                  <a:rPr lang="zh-CN" altLang="en-US" sz="2400" dirty="0" smtClean="0"/>
                  <a:t>就绪状态</a:t>
                </a:r>
                <a:endParaRPr lang="en-US" altLang="zh-CN" sz="2400" dirty="0" smtClean="0"/>
              </a:p>
              <a:p>
                <a:pPr indent="612000">
                  <a:lnSpc>
                    <a:spcPct val="150000"/>
                  </a:lnSpc>
                </a:pPr>
                <a:r>
                  <a:rPr lang="zh-CN" altLang="en-US" sz="2400" dirty="0" smtClean="0"/>
                  <a:t>正在运行的进程如果用完了本次分配给它的</a:t>
                </a:r>
                <a:r>
                  <a:rPr lang="en-US" altLang="zh-CN" sz="2400" dirty="0" smtClean="0"/>
                  <a:t>CPU</a:t>
                </a:r>
                <a:r>
                  <a:rPr lang="zh-CN" altLang="en-US" sz="2400" dirty="0" smtClean="0"/>
                  <a:t>事件片，它就要从</a:t>
                </a:r>
                <a:r>
                  <a:rPr lang="en-US" altLang="zh-CN" sz="2400" dirty="0" smtClean="0"/>
                  <a:t>CPU</a:t>
                </a:r>
                <a:r>
                  <a:rPr lang="zh-CN" altLang="en-US" sz="2400" dirty="0" smtClean="0"/>
                  <a:t>上退下来，暂停该进程的运行，那么进程的状态就从运行状态变为就绪状态。以后如果进程调度程序程序选中它，它又可以继续运行。</a:t>
                </a:r>
                <a:endParaRPr lang="en-US" altLang="zh-CN" sz="2400" dirty="0" smtClean="0"/>
              </a:p>
              <a:p>
                <a:pPr>
                  <a:lnSpc>
                    <a:spcPct val="150000"/>
                  </a:lnSpc>
                </a:pPr>
                <a:r>
                  <a:rPr lang="zh-CN" altLang="en-US" sz="2400" dirty="0" smtClean="0"/>
                  <a:t>有两种方式可使进程由运行状态转变到就绪状态：</a:t>
                </a:r>
                <a:endParaRPr lang="en-US" altLang="zh-CN" sz="2400" dirty="0" smtClean="0"/>
              </a:p>
              <a:p>
                <a:pPr>
                  <a:lnSpc>
                    <a:spcPct val="150000"/>
                  </a:lnSpc>
                </a:pPr>
                <a:r>
                  <a:rPr lang="zh-CN" altLang="en-US" sz="2400" dirty="0" smtClean="0"/>
                  <a:t>（</a:t>
                </a:r>
                <a:r>
                  <a:rPr lang="en-US" altLang="zh-CN" sz="2400" dirty="0" smtClean="0"/>
                  <a:t>1</a:t>
                </a:r>
                <a:r>
                  <a:rPr lang="zh-CN" altLang="en-US" sz="2400" dirty="0" smtClean="0"/>
                  <a:t>）时间片用完。</a:t>
                </a:r>
                <a:endParaRPr lang="en-US" altLang="zh-CN" sz="2400" dirty="0" smtClean="0"/>
              </a:p>
              <a:p>
                <a:pPr>
                  <a:lnSpc>
                    <a:spcPct val="150000"/>
                  </a:lnSpc>
                </a:pPr>
                <a:r>
                  <a:rPr lang="zh-CN" altLang="en-US" sz="2400" dirty="0" smtClean="0"/>
                  <a:t>（</a:t>
                </a:r>
                <a:r>
                  <a:rPr lang="en-US" altLang="zh-CN" sz="2400" dirty="0" smtClean="0"/>
                  <a:t>2</a:t>
                </a:r>
                <a:r>
                  <a:rPr lang="zh-CN" altLang="en-US" sz="2400" dirty="0" smtClean="0"/>
                  <a:t>）在剥夺式调度中有更高优先级的进程变为就绪状态。</a:t>
                </a:r>
                <a:endParaRPr lang="en-US" altLang="zh-CN" sz="2400" dirty="0" smtClean="0"/>
              </a:p>
            </p:txBody>
          </p:sp>
        </mc:Choice>
        <mc:Fallback xmlns="">
          <p:sp>
            <p:nvSpPr>
              <p:cNvPr id="3" name="文本框 2"/>
              <p:cNvSpPr txBox="1">
                <a:spLocks noRot="1" noChangeAspect="1" noMove="1" noResize="1" noEditPoints="1" noAdjustHandles="1" noChangeArrowheads="1" noChangeShapeType="1" noTextEdit="1"/>
              </p:cNvSpPr>
              <p:nvPr/>
            </p:nvSpPr>
            <p:spPr>
              <a:xfrm>
                <a:off x="888274" y="1202726"/>
                <a:ext cx="10598332" cy="3970318"/>
              </a:xfrm>
              <a:prstGeom prst="rect">
                <a:avLst/>
              </a:prstGeom>
              <a:blipFill rotWithShape="0">
                <a:blip r:embed="rId2"/>
                <a:stretch>
                  <a:fillRect l="-921" r="-403" b="-10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6439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824960" y="1655565"/>
                <a:ext cx="10615750" cy="2862322"/>
              </a:xfrm>
              <a:prstGeom prst="rect">
                <a:avLst/>
              </a:prstGeom>
              <a:noFill/>
            </p:spPr>
            <p:txBody>
              <a:bodyPr wrap="square" rtlCol="0">
                <a:spAutoFit/>
              </a:bodyPr>
              <a:lstStyle/>
              <a:p>
                <a:pPr>
                  <a:lnSpc>
                    <a:spcPct val="150000"/>
                  </a:lnSpc>
                </a:pPr>
                <a:r>
                  <a:rPr lang="zh-CN" altLang="en-US" sz="2400" dirty="0" smtClean="0"/>
                  <a:t>（</a:t>
                </a:r>
                <a:r>
                  <a:rPr lang="en-US" altLang="zh-CN" sz="2400" dirty="0" smtClean="0"/>
                  <a:t>6</a:t>
                </a:r>
                <a:r>
                  <a:rPr lang="zh-CN" altLang="en-US" sz="2400" dirty="0" smtClean="0"/>
                  <a:t>）运行状态</a:t>
                </a:r>
                <a14:m>
                  <m:oMath xmlns:m="http://schemas.openxmlformats.org/officeDocument/2006/math">
                    <m:r>
                      <a:rPr lang="zh-CN" altLang="en-US" sz="2400" i="1" smtClean="0">
                        <a:latin typeface="Cambria Math" panose="02040503050406030204" pitchFamily="18" charset="0"/>
                      </a:rPr>
                      <m:t>→</m:t>
                    </m:r>
                  </m:oMath>
                </a14:m>
                <a:r>
                  <a:rPr lang="zh-CN" altLang="en-US" sz="2400" dirty="0" smtClean="0"/>
                  <a:t>终止状态</a:t>
                </a:r>
                <a:endParaRPr lang="en-US" altLang="zh-CN" sz="2400" dirty="0" smtClean="0"/>
              </a:p>
              <a:p>
                <a:pPr indent="612000">
                  <a:lnSpc>
                    <a:spcPct val="150000"/>
                  </a:lnSpc>
                </a:pPr>
                <a:r>
                  <a:rPr lang="zh-CN" altLang="en-US" sz="2400" dirty="0" smtClean="0"/>
                  <a:t>正在运行的进程正在运行的进程完成自己的工作或者由于发生某些事件（地址越界或使用非法指令）而被异常终止时，系统把该进程的状态从运行状态变为终止状态。处于终止状态的进程会暂时留在系统中，以便父进程收集有关信息。</a:t>
                </a:r>
                <a:endParaRPr lang="en-US" altLang="zh-CN" sz="2400" dirty="0" smtClean="0"/>
              </a:p>
            </p:txBody>
          </p:sp>
        </mc:Choice>
        <mc:Fallback xmlns="">
          <p:sp>
            <p:nvSpPr>
              <p:cNvPr id="3" name="文本框 2"/>
              <p:cNvSpPr txBox="1">
                <a:spLocks noRot="1" noChangeAspect="1" noMove="1" noResize="1" noEditPoints="1" noAdjustHandles="1" noChangeArrowheads="1" noChangeShapeType="1" noTextEdit="1"/>
              </p:cNvSpPr>
              <p:nvPr/>
            </p:nvSpPr>
            <p:spPr>
              <a:xfrm>
                <a:off x="824960" y="1655565"/>
                <a:ext cx="10615750" cy="2862322"/>
              </a:xfrm>
              <a:prstGeom prst="rect">
                <a:avLst/>
              </a:prstGeom>
              <a:blipFill rotWithShape="0">
                <a:blip r:embed="rId2"/>
                <a:stretch>
                  <a:fillRect l="-861" r="-230" b="-19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3088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3770" y="947109"/>
            <a:ext cx="10615750" cy="5078313"/>
          </a:xfrm>
          <a:prstGeom prst="rect">
            <a:avLst/>
          </a:prstGeom>
          <a:noFill/>
        </p:spPr>
        <p:txBody>
          <a:bodyPr wrap="square" rtlCol="0">
            <a:spAutoFit/>
          </a:bodyPr>
          <a:lstStyle/>
          <a:p>
            <a:pPr>
              <a:lnSpc>
                <a:spcPct val="150000"/>
              </a:lnSpc>
            </a:pPr>
            <a:r>
              <a:rPr lang="zh-CN" altLang="en-US" sz="2400" dirty="0" smtClean="0"/>
              <a:t>进程状态转换的特点：</a:t>
            </a:r>
            <a:endParaRPr lang="en-US" altLang="zh-CN" sz="2400" dirty="0" smtClean="0"/>
          </a:p>
          <a:p>
            <a:pPr indent="612000">
              <a:lnSpc>
                <a:spcPct val="150000"/>
              </a:lnSpc>
            </a:pPr>
            <a:r>
              <a:rPr lang="en-US" altLang="zh-CN" sz="2400" dirty="0" smtClean="0"/>
              <a:t>1</a:t>
            </a:r>
            <a:r>
              <a:rPr lang="zh-CN" altLang="en-US" sz="2400" dirty="0" smtClean="0"/>
              <a:t>、进程状态的转换并非都是可逆的，进程既不能从阻塞状态变为运行状态，也不能从就绪状态变为阻塞状态。</a:t>
            </a:r>
            <a:endParaRPr lang="en-US" altLang="zh-CN" sz="2400" dirty="0" smtClean="0"/>
          </a:p>
          <a:p>
            <a:pPr indent="612000">
              <a:lnSpc>
                <a:spcPct val="150000"/>
              </a:lnSpc>
            </a:pPr>
            <a:r>
              <a:rPr lang="en-US" altLang="zh-CN" sz="2400" dirty="0" smtClean="0"/>
              <a:t>2</a:t>
            </a:r>
            <a:r>
              <a:rPr lang="zh-CN" altLang="en-US" sz="2400" dirty="0" smtClean="0"/>
              <a:t>、进程之间的状态转换并非都是主动的，在很多情况下都是“被动的”，只有从运行状态到阻塞状态是进程自我的主动行为（因需要</a:t>
            </a:r>
            <a:r>
              <a:rPr lang="en-US" altLang="zh-CN" sz="2400" smtClean="0"/>
              <a:t>I/O</a:t>
            </a:r>
            <a:r>
              <a:rPr lang="zh-CN" altLang="en-US" sz="2400" smtClean="0"/>
              <a:t>而</a:t>
            </a:r>
            <a:r>
              <a:rPr lang="zh-CN" altLang="en-US" sz="2400" dirty="0" smtClean="0"/>
              <a:t>主动调用阻塞原语），其它都是“被动的”。</a:t>
            </a:r>
            <a:endParaRPr lang="en-US" altLang="zh-CN" sz="2400" dirty="0" smtClean="0"/>
          </a:p>
          <a:p>
            <a:pPr>
              <a:lnSpc>
                <a:spcPct val="150000"/>
              </a:lnSpc>
            </a:pPr>
            <a:r>
              <a:rPr lang="zh-CN" altLang="en-US" sz="2400" dirty="0" smtClean="0"/>
              <a:t>例如，从运行状态到就绪状态的转换是由于时钟中断引起的；从阻塞状态到就绪状态的转换，是一个进程把另外一个进程唤醒。</a:t>
            </a:r>
            <a:endParaRPr lang="en-US" altLang="zh-CN" sz="2400" dirty="0" smtClean="0"/>
          </a:p>
          <a:p>
            <a:pPr indent="612000">
              <a:lnSpc>
                <a:spcPct val="150000"/>
              </a:lnSpc>
            </a:pPr>
            <a:r>
              <a:rPr lang="en-US" altLang="zh-CN" sz="2400" dirty="0" smtClean="0"/>
              <a:t>3</a:t>
            </a:r>
            <a:r>
              <a:rPr lang="zh-CN" altLang="en-US" sz="2400" dirty="0" smtClean="0"/>
              <a:t>、一个具体的进程在任何一个时刻，必须而且只能处于一种状态。</a:t>
            </a:r>
            <a:endParaRPr lang="zh-CN" altLang="en-US" sz="2400" dirty="0"/>
          </a:p>
        </p:txBody>
      </p:sp>
    </p:spTree>
    <p:extLst>
      <p:ext uri="{BB962C8B-B14F-4D97-AF65-F5344CB8AC3E}">
        <p14:creationId xmlns:p14="http://schemas.microsoft.com/office/powerpoint/2010/main" val="3191366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7313" y="969010"/>
            <a:ext cx="10615749" cy="5078313"/>
          </a:xfrm>
          <a:prstGeom prst="rect">
            <a:avLst/>
          </a:prstGeom>
          <a:noFill/>
        </p:spPr>
        <p:txBody>
          <a:bodyPr wrap="square" rtlCol="0">
            <a:spAutoFit/>
          </a:bodyPr>
          <a:lstStyle/>
          <a:p>
            <a:pPr>
              <a:lnSpc>
                <a:spcPct val="150000"/>
              </a:lnSpc>
            </a:pPr>
            <a:r>
              <a:rPr lang="zh-CN" altLang="en-US" sz="2400" dirty="0" smtClean="0"/>
              <a:t>引起进程状态转换的原因大致如下：</a:t>
            </a:r>
            <a:endParaRPr lang="en-US" altLang="zh-CN" sz="2400" dirty="0" smtClean="0"/>
          </a:p>
          <a:p>
            <a:pPr indent="612000">
              <a:lnSpc>
                <a:spcPct val="150000"/>
              </a:lnSpc>
            </a:pPr>
            <a:r>
              <a:rPr lang="en-US" altLang="zh-CN" sz="2400" dirty="0" smtClean="0"/>
              <a:t>1</a:t>
            </a:r>
            <a:r>
              <a:rPr lang="zh-CN" altLang="en-US" sz="2400" dirty="0" smtClean="0"/>
              <a:t>、</a:t>
            </a:r>
            <a:r>
              <a:rPr lang="en-US" altLang="zh-CN" sz="2400" dirty="0" smtClean="0"/>
              <a:t>CPU</a:t>
            </a:r>
            <a:r>
              <a:rPr lang="zh-CN" altLang="en-US" sz="2400" dirty="0" smtClean="0"/>
              <a:t>调度：按某种策略从就绪队列中调度一个进程到</a:t>
            </a:r>
            <a:r>
              <a:rPr lang="en-US" altLang="zh-CN" sz="2400" dirty="0" smtClean="0"/>
              <a:t>CPU</a:t>
            </a:r>
            <a:r>
              <a:rPr lang="zh-CN" altLang="en-US" sz="2400" dirty="0" smtClean="0"/>
              <a:t>上运行，该进程从就绪状态变为运行状态；原运行的进程从运行状转为就绪状态（时间片到）或阻塞状态（等待事件）。</a:t>
            </a:r>
            <a:endParaRPr lang="en-US" altLang="zh-CN" sz="2400" dirty="0" smtClean="0"/>
          </a:p>
          <a:p>
            <a:pPr indent="612000">
              <a:lnSpc>
                <a:spcPct val="150000"/>
              </a:lnSpc>
            </a:pPr>
            <a:r>
              <a:rPr lang="en-US" altLang="zh-CN" sz="2400" dirty="0" smtClean="0"/>
              <a:t>2</a:t>
            </a:r>
            <a:r>
              <a:rPr lang="zh-CN" altLang="en-US" sz="2400" dirty="0" smtClean="0"/>
              <a:t>、进程在运行过程中需要等待某一事件：例如等待分配某一资源，或等待</a:t>
            </a:r>
            <a:r>
              <a:rPr lang="en-US" altLang="zh-CN" sz="2400" dirty="0" smtClean="0"/>
              <a:t>I/O</a:t>
            </a:r>
            <a:r>
              <a:rPr lang="zh-CN" altLang="en-US" sz="2400" dirty="0" smtClean="0"/>
              <a:t>操作完成时，这个进程则主动退出</a:t>
            </a:r>
            <a:r>
              <a:rPr lang="en-US" altLang="zh-CN" sz="2400" dirty="0" smtClean="0"/>
              <a:t>CPU</a:t>
            </a:r>
            <a:r>
              <a:rPr lang="zh-CN" altLang="en-US" sz="2400" dirty="0" smtClean="0"/>
              <a:t>，使自己处于阻塞状态，引起状态变化。</a:t>
            </a:r>
            <a:endParaRPr lang="en-US" altLang="zh-CN" sz="2400" dirty="0" smtClean="0"/>
          </a:p>
          <a:p>
            <a:pPr indent="612000">
              <a:lnSpc>
                <a:spcPct val="150000"/>
              </a:lnSpc>
            </a:pPr>
            <a:r>
              <a:rPr lang="en-US" altLang="zh-CN" sz="2400" dirty="0" smtClean="0"/>
              <a:t>3</a:t>
            </a:r>
            <a:r>
              <a:rPr lang="zh-CN" altLang="en-US" sz="2400" dirty="0" smtClean="0"/>
              <a:t>、进程所等待的事件发生：例如，一次</a:t>
            </a:r>
            <a:r>
              <a:rPr lang="en-US" altLang="zh-CN" sz="2400" dirty="0" smtClean="0"/>
              <a:t>I/O</a:t>
            </a:r>
            <a:r>
              <a:rPr lang="zh-CN" altLang="en-US" sz="2400" dirty="0" smtClean="0"/>
              <a:t>操作完成，进程阻塞状态被解除，变为就绪状态。</a:t>
            </a:r>
            <a:endParaRPr lang="en-US" altLang="zh-CN" sz="2400" dirty="0" smtClean="0"/>
          </a:p>
        </p:txBody>
      </p:sp>
    </p:spTree>
    <p:extLst>
      <p:ext uri="{BB962C8B-B14F-4D97-AF65-F5344CB8AC3E}">
        <p14:creationId xmlns:p14="http://schemas.microsoft.com/office/powerpoint/2010/main" val="15481454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9686" y="1161531"/>
            <a:ext cx="10486768" cy="3416320"/>
          </a:xfrm>
          <a:prstGeom prst="rect">
            <a:avLst/>
          </a:prstGeom>
          <a:noFill/>
        </p:spPr>
        <p:txBody>
          <a:bodyPr wrap="square" rtlCol="0">
            <a:spAutoFit/>
          </a:bodyPr>
          <a:lstStyle/>
          <a:p>
            <a:pPr>
              <a:lnSpc>
                <a:spcPct val="150000"/>
              </a:lnSpc>
            </a:pPr>
            <a:r>
              <a:rPr lang="en-US" altLang="zh-CN" sz="2400" dirty="0" smtClean="0"/>
              <a:t>2.7 </a:t>
            </a:r>
            <a:r>
              <a:rPr lang="zh-CN" altLang="en-US" sz="2400" dirty="0" smtClean="0"/>
              <a:t>进程描述</a:t>
            </a:r>
            <a:endParaRPr lang="en-US" altLang="zh-CN" sz="2400" dirty="0" smtClean="0"/>
          </a:p>
          <a:p>
            <a:pPr indent="612000">
              <a:lnSpc>
                <a:spcPct val="150000"/>
              </a:lnSpc>
            </a:pPr>
            <a:r>
              <a:rPr lang="zh-CN" altLang="en-US" sz="2400" dirty="0" smtClean="0"/>
              <a:t>进程的活动是通过在</a:t>
            </a:r>
            <a:r>
              <a:rPr lang="en-US" altLang="zh-CN" sz="2400" dirty="0" smtClean="0"/>
              <a:t>CPU</a:t>
            </a:r>
            <a:r>
              <a:rPr lang="zh-CN" altLang="en-US" sz="2400" dirty="0" smtClean="0"/>
              <a:t>上执行一系列程序和对相应数据进行操作来体现的，因此程序和数据是组成进程的实体。程序和数据是静态的，只有进程控制块（</a:t>
            </a:r>
            <a:r>
              <a:rPr lang="en-US" altLang="zh-CN" sz="2400" dirty="0" smtClean="0"/>
              <a:t>PCB</a:t>
            </a:r>
            <a:r>
              <a:rPr lang="zh-CN" altLang="en-US" sz="2400" dirty="0" smtClean="0"/>
              <a:t>）是动态的。</a:t>
            </a:r>
            <a:endParaRPr lang="en-US" altLang="zh-CN" sz="2400" dirty="0" smtClean="0"/>
          </a:p>
          <a:p>
            <a:pPr>
              <a:lnSpc>
                <a:spcPct val="150000"/>
              </a:lnSpc>
            </a:pPr>
            <a:r>
              <a:rPr lang="en-US" altLang="zh-CN" sz="2400" dirty="0" smtClean="0"/>
              <a:t>1</a:t>
            </a:r>
            <a:r>
              <a:rPr lang="zh-CN" altLang="en-US" sz="2400" dirty="0" smtClean="0"/>
              <a:t>、进程映像：进程映像是由</a:t>
            </a:r>
            <a:r>
              <a:rPr lang="en-US" altLang="zh-CN" sz="2400" dirty="0" smtClean="0"/>
              <a:t>4</a:t>
            </a:r>
            <a:r>
              <a:rPr lang="zh-CN" altLang="en-US" sz="2400" dirty="0" smtClean="0"/>
              <a:t>部分构成，分别是程序、数据集合、栈和</a:t>
            </a:r>
            <a:r>
              <a:rPr lang="en-US" altLang="zh-CN" sz="2400" dirty="0" smtClean="0"/>
              <a:t>PCB</a:t>
            </a:r>
            <a:r>
              <a:rPr lang="zh-CN" altLang="en-US" sz="2400" dirty="0" smtClean="0"/>
              <a:t>四部分组成。其中栈</a:t>
            </a:r>
            <a:r>
              <a:rPr lang="zh-CN" altLang="en-US" sz="2400" dirty="0"/>
              <a:t>保存</a:t>
            </a:r>
            <a:r>
              <a:rPr lang="zh-CN" altLang="en-US" sz="2400" dirty="0" smtClean="0"/>
              <a:t>过程调用和相互传递参数的踪迹。</a:t>
            </a:r>
            <a:endParaRPr lang="en-US" altLang="zh-CN" sz="2400" dirty="0" smtClean="0"/>
          </a:p>
        </p:txBody>
      </p:sp>
    </p:spTree>
    <p:extLst>
      <p:ext uri="{BB962C8B-B14F-4D97-AF65-F5344CB8AC3E}">
        <p14:creationId xmlns:p14="http://schemas.microsoft.com/office/powerpoint/2010/main" val="974329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9686" y="1145056"/>
            <a:ext cx="10486768" cy="4465325"/>
          </a:xfrm>
          <a:prstGeom prst="rect">
            <a:avLst/>
          </a:prstGeom>
          <a:noFill/>
        </p:spPr>
        <p:txBody>
          <a:bodyPr wrap="square" rtlCol="0">
            <a:spAutoFit/>
          </a:bodyPr>
          <a:lstStyle/>
          <a:p>
            <a:pPr>
              <a:lnSpc>
                <a:spcPct val="150000"/>
              </a:lnSpc>
            </a:pPr>
            <a:r>
              <a:rPr lang="en-US" altLang="zh-CN" sz="2400" dirty="0" smtClean="0"/>
              <a:t>2</a:t>
            </a:r>
            <a:r>
              <a:rPr lang="zh-CN" altLang="en-US" sz="2400" dirty="0" smtClean="0"/>
              <a:t>、进程控制块（</a:t>
            </a:r>
            <a:r>
              <a:rPr lang="en-US" altLang="zh-CN" sz="2400" dirty="0" smtClean="0"/>
              <a:t>PCB</a:t>
            </a:r>
            <a:r>
              <a:rPr lang="zh-CN" altLang="en-US" sz="2400" dirty="0" smtClean="0"/>
              <a:t>）：进程控制块含有进程的描述信息，是进程动态性的反应，是系统对进程施行识别和控制的依据。不同操作系统，</a:t>
            </a:r>
            <a:r>
              <a:rPr lang="en-US" altLang="zh-CN" sz="2400" dirty="0" smtClean="0"/>
              <a:t>PCB</a:t>
            </a:r>
            <a:r>
              <a:rPr lang="zh-CN" altLang="en-US" sz="2400" dirty="0" smtClean="0"/>
              <a:t>的组成各不相同。操作系统的规模越小，</a:t>
            </a:r>
            <a:r>
              <a:rPr lang="en-US" altLang="zh-CN" sz="2400" dirty="0"/>
              <a:t> PCB</a:t>
            </a:r>
            <a:r>
              <a:rPr lang="zh-CN" altLang="en-US" sz="2400" dirty="0"/>
              <a:t>包含的信息项越</a:t>
            </a:r>
            <a:r>
              <a:rPr lang="zh-CN" altLang="en-US" sz="2400" dirty="0" smtClean="0"/>
              <a:t>少，</a:t>
            </a:r>
            <a:r>
              <a:rPr lang="en-US" altLang="zh-CN" sz="2400" dirty="0" smtClean="0"/>
              <a:t>PCB</a:t>
            </a:r>
            <a:r>
              <a:rPr lang="zh-CN" altLang="en-US" sz="2400" dirty="0" smtClean="0"/>
              <a:t>的描述信息越简单。在大型操作系统中，</a:t>
            </a:r>
            <a:r>
              <a:rPr lang="zh-CN" altLang="en-US" sz="2400" dirty="0"/>
              <a:t>包含</a:t>
            </a:r>
            <a:r>
              <a:rPr lang="zh-CN" altLang="en-US" sz="2400" dirty="0" smtClean="0"/>
              <a:t>的信息项非常</a:t>
            </a:r>
            <a:r>
              <a:rPr lang="zh-CN" altLang="en-US" sz="2400" dirty="0"/>
              <a:t>多</a:t>
            </a:r>
            <a:r>
              <a:rPr lang="zh-CN" altLang="en-US" sz="2400" dirty="0" smtClean="0"/>
              <a:t>，</a:t>
            </a:r>
            <a:r>
              <a:rPr lang="en-US" altLang="zh-CN" sz="2400" dirty="0" smtClean="0"/>
              <a:t>PCB</a:t>
            </a:r>
            <a:r>
              <a:rPr lang="zh-CN" altLang="en-US" sz="2400" dirty="0" smtClean="0"/>
              <a:t>的描述信息也就很复杂。一般来说，进程控制块（</a:t>
            </a:r>
            <a:r>
              <a:rPr lang="en-US" altLang="zh-CN" sz="2400" dirty="0" smtClean="0"/>
              <a:t>PCB</a:t>
            </a:r>
            <a:r>
              <a:rPr lang="zh-CN" altLang="en-US" sz="2400" dirty="0" smtClean="0"/>
              <a:t>）应包含如下的内容：</a:t>
            </a:r>
            <a:endParaRPr lang="en-US" altLang="zh-CN" sz="2400" dirty="0" smtClean="0"/>
          </a:p>
          <a:p>
            <a:pPr marL="342900" indent="-342900">
              <a:lnSpc>
                <a:spcPct val="150000"/>
              </a:lnSpc>
              <a:buFont typeface="+mj-ea"/>
              <a:buAutoNum type="circleNumDbPlain"/>
            </a:pPr>
            <a:r>
              <a:rPr lang="zh-CN" altLang="en-US" sz="2400" dirty="0" smtClean="0"/>
              <a:t>进程名。它是进程存在的唯一标志，对应一个标识符或数字。有的系统用进程标识符作为进程的外部标志，用进程标识号（</a:t>
            </a:r>
            <a:r>
              <a:rPr lang="en-US" altLang="zh-CN" sz="2400" dirty="0" smtClean="0"/>
              <a:t>PID</a:t>
            </a:r>
            <a:r>
              <a:rPr lang="zh-CN" altLang="en-US" sz="2400" dirty="0" smtClean="0"/>
              <a:t>）作为进程的内部标志。</a:t>
            </a:r>
            <a:endParaRPr lang="en-US" altLang="zh-CN" sz="2400" dirty="0" smtClean="0"/>
          </a:p>
        </p:txBody>
      </p:sp>
    </p:spTree>
    <p:extLst>
      <p:ext uri="{BB962C8B-B14F-4D97-AF65-F5344CB8AC3E}">
        <p14:creationId xmlns:p14="http://schemas.microsoft.com/office/powerpoint/2010/main" val="1512224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9686" y="980294"/>
            <a:ext cx="10486768" cy="5078313"/>
          </a:xfrm>
          <a:prstGeom prst="rect">
            <a:avLst/>
          </a:prstGeom>
          <a:noFill/>
        </p:spPr>
        <p:txBody>
          <a:bodyPr wrap="square" rtlCol="0">
            <a:spAutoFit/>
          </a:bodyPr>
          <a:lstStyle/>
          <a:p>
            <a:pPr marL="457200" indent="-457200">
              <a:lnSpc>
                <a:spcPct val="150000"/>
              </a:lnSpc>
              <a:buFont typeface="+mj-ea"/>
              <a:buAutoNum type="circleNumDbPlain" startAt="2"/>
            </a:pPr>
            <a:r>
              <a:rPr lang="zh-CN" altLang="en-US" sz="2400" dirty="0" smtClean="0"/>
              <a:t>特征信息。标识进程是系统进程还是用户进程，进程实体是否常驻内存等信息。</a:t>
            </a:r>
            <a:endParaRPr lang="en-US" altLang="zh-CN" sz="2400" dirty="0" smtClean="0"/>
          </a:p>
          <a:p>
            <a:pPr marL="457200" indent="-457200">
              <a:lnSpc>
                <a:spcPct val="150000"/>
              </a:lnSpc>
              <a:buFont typeface="+mj-ea"/>
              <a:buAutoNum type="circleNumDbPlain" startAt="3"/>
            </a:pPr>
            <a:r>
              <a:rPr lang="zh-CN" altLang="en-US" sz="2400" dirty="0" smtClean="0"/>
              <a:t>进程状态信息。标识该进程所处的状态，是运行状态、就绪状态还是阻塞状态</a:t>
            </a:r>
            <a:r>
              <a:rPr lang="zh-CN" altLang="en-US" sz="2400" dirty="0"/>
              <a:t>。</a:t>
            </a:r>
            <a:endParaRPr lang="en-US" altLang="zh-CN" sz="2400" dirty="0" smtClean="0"/>
          </a:p>
          <a:p>
            <a:pPr marL="457200" indent="-457200">
              <a:lnSpc>
                <a:spcPct val="150000"/>
              </a:lnSpc>
              <a:buFont typeface="+mj-ea"/>
              <a:buAutoNum type="circleNumDbPlain" startAt="4"/>
            </a:pPr>
            <a:r>
              <a:rPr lang="zh-CN" altLang="en-US" sz="2400" dirty="0" smtClean="0"/>
              <a:t>调度的优先权。表明进程获得调度的优先级，也就是进程获得</a:t>
            </a:r>
            <a:r>
              <a:rPr lang="en-US" altLang="zh-CN" sz="2400" dirty="0" smtClean="0"/>
              <a:t>CPU</a:t>
            </a:r>
            <a:r>
              <a:rPr lang="zh-CN" altLang="en-US" sz="2400" dirty="0" smtClean="0"/>
              <a:t>的优先级别。如果进程采用的是优先级调度算法，有多个处于就绪状态的进程等待被调度时，系统一般让优先权高的进程抢占</a:t>
            </a:r>
            <a:r>
              <a:rPr lang="en-US" altLang="zh-CN" sz="2400" dirty="0" smtClean="0"/>
              <a:t>CPU</a:t>
            </a:r>
            <a:r>
              <a:rPr lang="zh-CN" altLang="en-US" sz="2400" dirty="0" smtClean="0"/>
              <a:t>。</a:t>
            </a:r>
            <a:endParaRPr lang="en-US" altLang="zh-CN" sz="2400" dirty="0" smtClean="0"/>
          </a:p>
          <a:p>
            <a:pPr marL="457200" indent="-457200">
              <a:lnSpc>
                <a:spcPct val="150000"/>
              </a:lnSpc>
              <a:buFont typeface="+mj-ea"/>
              <a:buAutoNum type="circleNumDbPlain" startAt="5"/>
            </a:pPr>
            <a:r>
              <a:rPr lang="zh-CN" altLang="en-US" sz="2400" dirty="0" smtClean="0"/>
              <a:t>通信信息。反应该进程与哪些进程有什么样的通信关系，如等待哪个进程的信号等。</a:t>
            </a:r>
            <a:endParaRPr lang="en-US" altLang="zh-CN" sz="2400" dirty="0" smtClean="0"/>
          </a:p>
        </p:txBody>
      </p:sp>
    </p:spTree>
    <p:extLst>
      <p:ext uri="{BB962C8B-B14F-4D97-AF65-F5344CB8AC3E}">
        <p14:creationId xmlns:p14="http://schemas.microsoft.com/office/powerpoint/2010/main" val="2692269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endParaRPr lang="zh-CN" altLang="en-US"/>
          </a:p>
        </p:txBody>
      </p:sp>
      <p:sp>
        <p:nvSpPr>
          <p:cNvPr id="5" name="文本占位符 4"/>
          <p:cNvSpPr>
            <a:spLocks noGrp="1"/>
          </p:cNvSpPr>
          <p:nvPr>
            <p:ph type="body" sz="quarter" idx="11"/>
          </p:nvPr>
        </p:nvSpPr>
        <p:spPr>
          <a:xfrm>
            <a:off x="4656592" y="3212978"/>
            <a:ext cx="6261433" cy="480003"/>
          </a:xfrm>
        </p:spPr>
        <p:txBody>
          <a:bodyPr/>
          <a:lstStyle/>
          <a:p>
            <a:endParaRPr lang="zh-CN" altLang="en-US"/>
          </a:p>
        </p:txBody>
      </p:sp>
    </p:spTree>
    <p:extLst>
      <p:ext uri="{BB962C8B-B14F-4D97-AF65-F5344CB8AC3E}">
        <p14:creationId xmlns:p14="http://schemas.microsoft.com/office/powerpoint/2010/main" val="9034169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8497" y="1087395"/>
            <a:ext cx="10519719" cy="3416320"/>
          </a:xfrm>
          <a:prstGeom prst="rect">
            <a:avLst/>
          </a:prstGeom>
          <a:noFill/>
        </p:spPr>
        <p:txBody>
          <a:bodyPr wrap="square" rtlCol="0">
            <a:spAutoFit/>
          </a:bodyPr>
          <a:lstStyle/>
          <a:p>
            <a:pPr marL="457200" indent="-457200">
              <a:lnSpc>
                <a:spcPct val="150000"/>
              </a:lnSpc>
              <a:buFont typeface="+mj-ea"/>
              <a:buAutoNum type="circleNumDbPlain" startAt="6"/>
            </a:pPr>
            <a:r>
              <a:rPr lang="zh-CN" altLang="en-US" sz="2400" dirty="0" smtClean="0"/>
              <a:t>现场保护区。当某进程由于某种原因而放弃使用</a:t>
            </a:r>
            <a:r>
              <a:rPr lang="en-US" altLang="zh-CN" sz="2400" dirty="0" smtClean="0"/>
              <a:t>CPU</a:t>
            </a:r>
            <a:r>
              <a:rPr lang="zh-CN" altLang="en-US" sz="2400" dirty="0" smtClean="0"/>
              <a:t>时，需要把它的一部分内容和与运行环境有关的信息保存起来，以便再重新获得</a:t>
            </a:r>
            <a:r>
              <a:rPr lang="en-US" altLang="zh-CN" sz="2400" dirty="0" smtClean="0"/>
              <a:t>CPU</a:t>
            </a:r>
            <a:r>
              <a:rPr lang="zh-CN" altLang="en-US" sz="2400" dirty="0" smtClean="0"/>
              <a:t>后恢复正常运行。通常被保护的信息有程序计数器（</a:t>
            </a:r>
            <a:r>
              <a:rPr lang="en-US" altLang="zh-CN" sz="2400" dirty="0" smtClean="0"/>
              <a:t>PC</a:t>
            </a:r>
            <a:r>
              <a:rPr lang="zh-CN" altLang="en-US" sz="2400" dirty="0" smtClean="0"/>
              <a:t>）、程序状态字（</a:t>
            </a:r>
            <a:r>
              <a:rPr lang="en-US" altLang="zh-CN" sz="2400" dirty="0" smtClean="0"/>
              <a:t>PSW</a:t>
            </a:r>
            <a:r>
              <a:rPr lang="zh-CN" altLang="en-US" sz="2400" dirty="0" smtClean="0"/>
              <a:t>）、各工作寄存器的内容等。</a:t>
            </a:r>
            <a:endParaRPr lang="en-US" altLang="zh-CN" sz="2400" dirty="0" smtClean="0"/>
          </a:p>
          <a:p>
            <a:pPr marL="457200" indent="-457200">
              <a:lnSpc>
                <a:spcPct val="150000"/>
              </a:lnSpc>
              <a:buFont typeface="+mj-ea"/>
              <a:buAutoNum type="circleNumDbPlain" startAt="6"/>
            </a:pPr>
            <a:r>
              <a:rPr lang="zh-CN" altLang="en-US" sz="2400" dirty="0" smtClean="0"/>
              <a:t>资源需求、分配和控制方面的信息，如进程所需要或占有的</a:t>
            </a:r>
            <a:r>
              <a:rPr lang="en-US" altLang="zh-CN" sz="2400" dirty="0" smtClean="0"/>
              <a:t>I/O</a:t>
            </a:r>
            <a:r>
              <a:rPr lang="zh-CN" altLang="en-US" sz="2400" dirty="0" smtClean="0"/>
              <a:t>设备、磁盘空间、数据区等。</a:t>
            </a:r>
            <a:endParaRPr lang="en-US" altLang="zh-CN" sz="2400" dirty="0" smtClean="0"/>
          </a:p>
        </p:txBody>
      </p:sp>
    </p:spTree>
    <p:extLst>
      <p:ext uri="{BB962C8B-B14F-4D97-AF65-F5344CB8AC3E}">
        <p14:creationId xmlns:p14="http://schemas.microsoft.com/office/powerpoint/2010/main" val="1183251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8497" y="1095633"/>
            <a:ext cx="10519719" cy="2308324"/>
          </a:xfrm>
          <a:prstGeom prst="rect">
            <a:avLst/>
          </a:prstGeom>
          <a:noFill/>
        </p:spPr>
        <p:txBody>
          <a:bodyPr wrap="square" rtlCol="0">
            <a:spAutoFit/>
          </a:bodyPr>
          <a:lstStyle/>
          <a:p>
            <a:pPr marL="457200" indent="-457200">
              <a:lnSpc>
                <a:spcPct val="150000"/>
              </a:lnSpc>
              <a:buFont typeface="+mj-ea"/>
              <a:buAutoNum type="circleNumDbPlain" startAt="8"/>
            </a:pPr>
            <a:r>
              <a:rPr lang="zh-CN" altLang="en-US" sz="2400" dirty="0" smtClean="0"/>
              <a:t>进程实体信息。指出该进程的程序和数据的存储情况，在内存或外存的地址、大小等。</a:t>
            </a:r>
            <a:endParaRPr lang="en-US" altLang="zh-CN" sz="2400" dirty="0" smtClean="0"/>
          </a:p>
          <a:p>
            <a:pPr marL="457200" indent="-457200">
              <a:lnSpc>
                <a:spcPct val="150000"/>
              </a:lnSpc>
              <a:buFont typeface="+mj-ea"/>
              <a:buAutoNum type="circleNumDbPlain" startAt="9"/>
            </a:pPr>
            <a:r>
              <a:rPr lang="zh-CN" altLang="en-US" sz="2400" dirty="0" smtClean="0"/>
              <a:t>族系关系。反映父子进程的隶属关系。</a:t>
            </a:r>
            <a:endParaRPr lang="en-US" altLang="zh-CN" sz="2400" dirty="0" smtClean="0"/>
          </a:p>
          <a:p>
            <a:pPr marL="457200" indent="-457200">
              <a:lnSpc>
                <a:spcPct val="150000"/>
              </a:lnSpc>
              <a:buFont typeface="+mj-ea"/>
              <a:buAutoNum type="circleNumDbPlain" startAt="10"/>
            </a:pPr>
            <a:r>
              <a:rPr lang="zh-CN" altLang="en-US" sz="2400" dirty="0" smtClean="0"/>
              <a:t>其它信息。如文件信息、工作单元等。</a:t>
            </a:r>
            <a:endParaRPr lang="zh-CN" altLang="en-US" sz="2400" dirty="0"/>
          </a:p>
        </p:txBody>
      </p:sp>
    </p:spTree>
    <p:extLst>
      <p:ext uri="{BB962C8B-B14F-4D97-AF65-F5344CB8AC3E}">
        <p14:creationId xmlns:p14="http://schemas.microsoft.com/office/powerpoint/2010/main" val="3715777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8497" y="1029730"/>
            <a:ext cx="10503243" cy="4524315"/>
          </a:xfrm>
          <a:prstGeom prst="rect">
            <a:avLst/>
          </a:prstGeom>
          <a:noFill/>
        </p:spPr>
        <p:txBody>
          <a:bodyPr wrap="square" rtlCol="0">
            <a:spAutoFit/>
          </a:bodyPr>
          <a:lstStyle/>
          <a:p>
            <a:pPr>
              <a:lnSpc>
                <a:spcPct val="150000"/>
              </a:lnSpc>
            </a:pPr>
            <a:r>
              <a:rPr lang="en-US" altLang="zh-CN" sz="2400" dirty="0" smtClean="0"/>
              <a:t>3</a:t>
            </a:r>
            <a:r>
              <a:rPr lang="zh-CN" altLang="en-US" sz="2400" dirty="0" smtClean="0"/>
              <a:t>、进程控制块（</a:t>
            </a:r>
            <a:r>
              <a:rPr lang="en-US" altLang="zh-CN" sz="2400" dirty="0" smtClean="0"/>
              <a:t>PCB</a:t>
            </a:r>
            <a:r>
              <a:rPr lang="zh-CN" altLang="en-US" sz="2400" dirty="0" smtClean="0"/>
              <a:t>）的作用</a:t>
            </a:r>
            <a:endParaRPr lang="en-US" altLang="zh-CN" sz="2400" dirty="0" smtClean="0"/>
          </a:p>
          <a:p>
            <a:pPr>
              <a:lnSpc>
                <a:spcPct val="150000"/>
              </a:lnSpc>
            </a:pPr>
            <a:r>
              <a:rPr lang="zh-CN" altLang="en-US" sz="2400" dirty="0" smtClean="0"/>
              <a:t>（</a:t>
            </a:r>
            <a:r>
              <a:rPr lang="en-US" altLang="zh-CN" sz="2400" dirty="0" smtClean="0"/>
              <a:t>1</a:t>
            </a:r>
            <a:r>
              <a:rPr lang="zh-CN" altLang="en-US" sz="2400" smtClean="0"/>
              <a:t>）进程控制</a:t>
            </a:r>
            <a:r>
              <a:rPr lang="zh-CN" altLang="en-US" sz="2400" dirty="0" smtClean="0"/>
              <a:t>块（</a:t>
            </a:r>
            <a:r>
              <a:rPr lang="en-US" altLang="zh-CN" sz="2400" dirty="0" smtClean="0"/>
              <a:t>PCB</a:t>
            </a:r>
            <a:r>
              <a:rPr lang="zh-CN" altLang="en-US" sz="2400" dirty="0" smtClean="0"/>
              <a:t>）唯一标识一个进程的存在。当系统创建一个新进程时，为它建立一个</a:t>
            </a:r>
            <a:r>
              <a:rPr lang="en-US" altLang="zh-CN" sz="2400" dirty="0" smtClean="0"/>
              <a:t>PCB</a:t>
            </a:r>
            <a:r>
              <a:rPr lang="zh-CN" altLang="en-US" sz="2400" dirty="0" smtClean="0"/>
              <a:t>；当进程终止后，系统回收其</a:t>
            </a:r>
            <a:r>
              <a:rPr lang="en-US" altLang="zh-CN" sz="2400" dirty="0" smtClean="0"/>
              <a:t>PCB</a:t>
            </a:r>
            <a:r>
              <a:rPr lang="zh-CN" altLang="en-US" sz="2400" dirty="0" smtClean="0"/>
              <a:t>，该进程在系统中就不存在了。</a:t>
            </a:r>
            <a:endParaRPr lang="en-US" altLang="zh-CN" sz="2400" dirty="0" smtClean="0"/>
          </a:p>
          <a:p>
            <a:pPr>
              <a:lnSpc>
                <a:spcPct val="150000"/>
              </a:lnSpc>
            </a:pPr>
            <a:r>
              <a:rPr lang="zh-CN" altLang="en-US" sz="2400" dirty="0" smtClean="0"/>
              <a:t>（</a:t>
            </a:r>
            <a:r>
              <a:rPr lang="en-US" altLang="zh-CN" sz="2400" dirty="0" smtClean="0"/>
              <a:t>2</a:t>
            </a:r>
            <a:r>
              <a:rPr lang="zh-CN" altLang="en-US" sz="2400" dirty="0" smtClean="0"/>
              <a:t>）操作系统根据</a:t>
            </a:r>
            <a:r>
              <a:rPr lang="en-US" altLang="zh-CN" sz="2400" dirty="0" smtClean="0"/>
              <a:t>PCB</a:t>
            </a:r>
            <a:r>
              <a:rPr lang="zh-CN" altLang="en-US" sz="2400" dirty="0" smtClean="0"/>
              <a:t>对进程实施控制和管理。</a:t>
            </a:r>
            <a:endParaRPr lang="en-US" altLang="zh-CN" sz="2400" dirty="0" smtClean="0"/>
          </a:p>
          <a:p>
            <a:pPr marL="342900" indent="-342900">
              <a:lnSpc>
                <a:spcPct val="150000"/>
              </a:lnSpc>
              <a:buFont typeface="+mj-ea"/>
              <a:buAutoNum type="circleNumDbPlain"/>
            </a:pPr>
            <a:r>
              <a:rPr lang="zh-CN" altLang="en-US" sz="2400" dirty="0" smtClean="0"/>
              <a:t>当进程调度程序执行进程调度时，它从就绪进程的</a:t>
            </a:r>
            <a:r>
              <a:rPr lang="en-US" altLang="zh-CN" sz="2400" dirty="0" smtClean="0"/>
              <a:t>PCB</a:t>
            </a:r>
            <a:r>
              <a:rPr lang="zh-CN" altLang="en-US" sz="2400" dirty="0" smtClean="0"/>
              <a:t>中找出其调度优先级，按照某种算法从中选出一个进程，再根据该进程</a:t>
            </a:r>
            <a:r>
              <a:rPr lang="en-US" altLang="zh-CN" sz="2400" dirty="0" smtClean="0"/>
              <a:t>PCB</a:t>
            </a:r>
            <a:r>
              <a:rPr lang="zh-CN" altLang="en-US" sz="2400" dirty="0" smtClean="0"/>
              <a:t>中保留的现场信息，恢复该进程的运行现场。</a:t>
            </a:r>
            <a:endParaRPr lang="en-US" altLang="zh-CN" sz="2400" dirty="0" smtClean="0"/>
          </a:p>
        </p:txBody>
      </p:sp>
    </p:spTree>
    <p:extLst>
      <p:ext uri="{BB962C8B-B14F-4D97-AF65-F5344CB8AC3E}">
        <p14:creationId xmlns:p14="http://schemas.microsoft.com/office/powerpoint/2010/main" val="40333183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9687" y="1392192"/>
            <a:ext cx="10503243" cy="3970318"/>
          </a:xfrm>
          <a:prstGeom prst="rect">
            <a:avLst/>
          </a:prstGeom>
          <a:noFill/>
        </p:spPr>
        <p:txBody>
          <a:bodyPr wrap="square" rtlCol="0">
            <a:spAutoFit/>
          </a:bodyPr>
          <a:lstStyle/>
          <a:p>
            <a:pPr marL="457200" indent="-457200">
              <a:lnSpc>
                <a:spcPct val="150000"/>
              </a:lnSpc>
              <a:buFont typeface="+mj-ea"/>
              <a:buAutoNum type="circleNumDbPlain" startAt="2"/>
            </a:pPr>
            <a:r>
              <a:rPr lang="zh-CN" altLang="en-US" sz="2400" dirty="0" smtClean="0"/>
              <a:t>进程运行中与其它进程的同步与通信，要使用</a:t>
            </a:r>
            <a:r>
              <a:rPr lang="en-US" altLang="zh-CN" sz="2400" dirty="0" smtClean="0"/>
              <a:t>PCB</a:t>
            </a:r>
            <a:r>
              <a:rPr lang="zh-CN" altLang="en-US" sz="2400" dirty="0" smtClean="0"/>
              <a:t>中的通信信息。</a:t>
            </a:r>
            <a:endParaRPr lang="en-US" altLang="zh-CN" sz="2400" dirty="0" smtClean="0"/>
          </a:p>
          <a:p>
            <a:pPr marL="457200" indent="-457200">
              <a:lnSpc>
                <a:spcPct val="150000"/>
              </a:lnSpc>
              <a:buFont typeface="+mj-ea"/>
              <a:buAutoNum type="circleNumDbPlain" startAt="3"/>
            </a:pPr>
            <a:r>
              <a:rPr lang="zh-CN" altLang="en-US" sz="2400" dirty="0" smtClean="0"/>
              <a:t>进程从</a:t>
            </a:r>
            <a:r>
              <a:rPr lang="en-US" altLang="zh-CN" sz="2400" dirty="0" smtClean="0"/>
              <a:t>PCB</a:t>
            </a:r>
            <a:r>
              <a:rPr lang="zh-CN" altLang="en-US" sz="2400" dirty="0" smtClean="0"/>
              <a:t>中查找资源需求与分配等方面的信息。</a:t>
            </a:r>
            <a:endParaRPr lang="en-US" altLang="zh-CN" sz="2400" dirty="0" smtClean="0"/>
          </a:p>
          <a:p>
            <a:pPr marL="457200" indent="-457200">
              <a:lnSpc>
                <a:spcPct val="150000"/>
              </a:lnSpc>
              <a:buFont typeface="+mj-ea"/>
              <a:buAutoNum type="circleNumDbPlain" startAt="4"/>
            </a:pPr>
            <a:r>
              <a:rPr lang="zh-CN" altLang="en-US" sz="2400" dirty="0" smtClean="0"/>
              <a:t>进程使用文件的情况记录在</a:t>
            </a:r>
            <a:r>
              <a:rPr lang="en-US" altLang="zh-CN" sz="2400" dirty="0" smtClean="0"/>
              <a:t>PCB</a:t>
            </a:r>
            <a:r>
              <a:rPr lang="zh-CN" altLang="en-US" sz="2400" dirty="0" smtClean="0"/>
              <a:t>中。</a:t>
            </a:r>
            <a:endParaRPr lang="en-US" altLang="zh-CN" sz="2400" dirty="0" smtClean="0"/>
          </a:p>
          <a:p>
            <a:pPr marL="457200" indent="-457200">
              <a:lnSpc>
                <a:spcPct val="150000"/>
              </a:lnSpc>
              <a:buFont typeface="+mj-ea"/>
              <a:buAutoNum type="circleNumDbPlain" startAt="5"/>
            </a:pPr>
            <a:r>
              <a:rPr lang="zh-CN" altLang="en-US" sz="2400" dirty="0" smtClean="0"/>
              <a:t>当进程因某种原因而暂停运行时，其断点现场信息要保留在</a:t>
            </a:r>
            <a:r>
              <a:rPr lang="en-US" altLang="zh-CN" sz="2400" dirty="0" smtClean="0"/>
              <a:t>PCB</a:t>
            </a:r>
            <a:r>
              <a:rPr lang="zh-CN" altLang="en-US" sz="2400" dirty="0" smtClean="0"/>
              <a:t>中。</a:t>
            </a:r>
            <a:endParaRPr lang="en-US" altLang="zh-CN" sz="2400" dirty="0" smtClean="0"/>
          </a:p>
          <a:p>
            <a:pPr>
              <a:lnSpc>
                <a:spcPct val="150000"/>
              </a:lnSpc>
            </a:pPr>
            <a:r>
              <a:rPr lang="zh-CN" altLang="en-US" sz="2400" dirty="0" smtClean="0"/>
              <a:t>在进程的整个生命期中，系统对进程的控制和管理是通过</a:t>
            </a:r>
            <a:r>
              <a:rPr lang="en-US" altLang="zh-CN" sz="2400" dirty="0" smtClean="0"/>
              <a:t>PCB</a:t>
            </a:r>
            <a:r>
              <a:rPr lang="zh-CN" altLang="en-US" sz="2400" dirty="0" smtClean="0"/>
              <a:t>实现的。</a:t>
            </a:r>
            <a:endParaRPr lang="en-US" altLang="zh-CN" sz="2400" dirty="0" smtClean="0"/>
          </a:p>
          <a:p>
            <a:pPr>
              <a:lnSpc>
                <a:spcPct val="150000"/>
              </a:lnSpc>
            </a:pPr>
            <a:r>
              <a:rPr lang="zh-CN" altLang="en-US" sz="2400" dirty="0" smtClean="0"/>
              <a:t>（</a:t>
            </a:r>
            <a:r>
              <a:rPr lang="en-US" altLang="zh-CN" sz="2400" dirty="0" smtClean="0"/>
              <a:t>3</a:t>
            </a:r>
            <a:r>
              <a:rPr lang="zh-CN" altLang="en-US" sz="2400" dirty="0" smtClean="0"/>
              <a:t>）进程的动态、并发等特征是利用</a:t>
            </a:r>
            <a:r>
              <a:rPr lang="en-US" altLang="zh-CN" sz="2400" dirty="0" smtClean="0"/>
              <a:t>PCB</a:t>
            </a:r>
            <a:r>
              <a:rPr lang="zh-CN" altLang="en-US" sz="2400" dirty="0" smtClean="0"/>
              <a:t>表现出来的。若没有进程控制，则多道程序环境中的程序和数据是无法实现并发的。</a:t>
            </a:r>
            <a:endParaRPr lang="zh-CN" altLang="en-US" sz="2400" dirty="0"/>
          </a:p>
        </p:txBody>
      </p:sp>
    </p:spTree>
    <p:extLst>
      <p:ext uri="{BB962C8B-B14F-4D97-AF65-F5344CB8AC3E}">
        <p14:creationId xmlns:p14="http://schemas.microsoft.com/office/powerpoint/2010/main" val="1822759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4930" y="1037968"/>
            <a:ext cx="10692713" cy="3416320"/>
          </a:xfrm>
          <a:prstGeom prst="rect">
            <a:avLst/>
          </a:prstGeom>
          <a:noFill/>
        </p:spPr>
        <p:txBody>
          <a:bodyPr wrap="square" rtlCol="0">
            <a:spAutoFit/>
          </a:bodyPr>
          <a:lstStyle/>
          <a:p>
            <a:r>
              <a:rPr lang="zh-CN" altLang="en-US" sz="2400" dirty="0" smtClean="0"/>
              <a:t>进程队列</a:t>
            </a:r>
            <a:endParaRPr lang="en-US" altLang="zh-CN" sz="2400" dirty="0" smtClean="0"/>
          </a:p>
          <a:p>
            <a:r>
              <a:rPr lang="zh-CN" altLang="en-US" sz="2400" dirty="0" smtClean="0"/>
              <a:t>进程队列是采用一定的方式把整个系统中的所有进程的</a:t>
            </a:r>
            <a:r>
              <a:rPr lang="en-US" altLang="zh-CN" sz="2400" dirty="0" smtClean="0"/>
              <a:t>PCB</a:t>
            </a:r>
            <a:r>
              <a:rPr lang="zh-CN" altLang="en-US" sz="2400" dirty="0" smtClean="0"/>
              <a:t>组织起来。</a:t>
            </a:r>
            <a:endParaRPr lang="en-US" altLang="zh-CN" sz="2400" dirty="0" smtClean="0"/>
          </a:p>
          <a:p>
            <a:r>
              <a:rPr lang="en-US" altLang="zh-CN" sz="2400" dirty="0" smtClean="0"/>
              <a:t>1</a:t>
            </a:r>
            <a:r>
              <a:rPr lang="zh-CN" altLang="en-US" sz="2400" dirty="0" smtClean="0"/>
              <a:t>、线性方式是操作系统预先为整个系统中的进程分配存储空间，把所有的进程</a:t>
            </a:r>
            <a:r>
              <a:rPr lang="en-US" altLang="zh-CN" sz="2400" dirty="0" smtClean="0"/>
              <a:t>PCB</a:t>
            </a:r>
            <a:r>
              <a:rPr lang="zh-CN" altLang="en-US" sz="2400" dirty="0" smtClean="0"/>
              <a:t>以线性（连续）方式存放在操作系统为进程分配的存储空间中。这种方式存在的问题是：</a:t>
            </a:r>
            <a:endParaRPr lang="en-US" altLang="zh-CN" sz="2400" dirty="0" smtClean="0"/>
          </a:p>
          <a:p>
            <a:pPr indent="612000"/>
            <a:r>
              <a:rPr lang="zh-CN" altLang="en-US" sz="2400" dirty="0" smtClean="0"/>
              <a:t>（</a:t>
            </a:r>
            <a:r>
              <a:rPr lang="en-US" altLang="zh-CN" sz="2400" dirty="0" smtClean="0"/>
              <a:t>1</a:t>
            </a:r>
            <a:r>
              <a:rPr lang="zh-CN" altLang="en-US" sz="2400" dirty="0" smtClean="0"/>
              <a:t>）系统中进程的</a:t>
            </a:r>
            <a:r>
              <a:rPr lang="en-US" altLang="zh-CN" sz="2400" dirty="0" smtClean="0"/>
              <a:t>PCB</a:t>
            </a:r>
            <a:r>
              <a:rPr lang="zh-CN" altLang="en-US" sz="2400" dirty="0" smtClean="0"/>
              <a:t>有最大数目的限制存在。导致无法为后进来的进程创建</a:t>
            </a:r>
            <a:r>
              <a:rPr lang="en-US" altLang="zh-CN" sz="2400" dirty="0" smtClean="0"/>
              <a:t>PCB</a:t>
            </a:r>
            <a:r>
              <a:rPr lang="zh-CN" altLang="en-US" sz="2400" dirty="0" smtClean="0"/>
              <a:t>。</a:t>
            </a:r>
            <a:endParaRPr lang="en-US" altLang="zh-CN" sz="2400" dirty="0" smtClean="0"/>
          </a:p>
          <a:p>
            <a:pPr indent="612000"/>
            <a:r>
              <a:rPr lang="zh-CN" altLang="en-US" sz="2400" dirty="0" smtClean="0"/>
              <a:t>（</a:t>
            </a:r>
            <a:r>
              <a:rPr lang="en-US" altLang="zh-CN" sz="2400" dirty="0" smtClean="0"/>
              <a:t>2</a:t>
            </a:r>
            <a:r>
              <a:rPr lang="zh-CN" altLang="en-US" sz="2400" dirty="0" smtClean="0"/>
              <a:t>）在执行</a:t>
            </a:r>
            <a:r>
              <a:rPr lang="en-US" altLang="zh-CN" sz="2400" dirty="0" smtClean="0"/>
              <a:t>CPU</a:t>
            </a:r>
            <a:r>
              <a:rPr lang="zh-CN" altLang="en-US" sz="2400" dirty="0" smtClean="0"/>
              <a:t>调度时，为选择合适的进程投入运行，经常需要对整个表进行扫描，从而降低了调度效率。</a:t>
            </a:r>
            <a:endParaRPr lang="en-US" altLang="zh-CN" sz="2400" dirty="0" smtClean="0"/>
          </a:p>
        </p:txBody>
      </p:sp>
      <p:graphicFrame>
        <p:nvGraphicFramePr>
          <p:cNvPr id="4" name="表格 3"/>
          <p:cNvGraphicFramePr>
            <a:graphicFrameLocks noGrp="1"/>
          </p:cNvGraphicFramePr>
          <p:nvPr>
            <p:extLst>
              <p:ext uri="{D42A27DB-BD31-4B8C-83A1-F6EECF244321}">
                <p14:modId xmlns:p14="http://schemas.microsoft.com/office/powerpoint/2010/main" val="1447049226"/>
              </p:ext>
            </p:extLst>
          </p:nvPr>
        </p:nvGraphicFramePr>
        <p:xfrm>
          <a:off x="2032000" y="4706770"/>
          <a:ext cx="8128001" cy="457073"/>
        </p:xfrm>
        <a:graphic>
          <a:graphicData uri="http://schemas.openxmlformats.org/drawingml/2006/table">
            <a:tbl>
              <a:tblPr firstRow="1" bandRow="1">
                <a:tableStyleId>{5C22544A-7EE6-4342-B048-85BDC9FD1C3A}</a:tableStyleId>
              </a:tblPr>
              <a:tblGrid>
                <a:gridCol w="1161143"/>
                <a:gridCol w="1161143"/>
                <a:gridCol w="1161143"/>
                <a:gridCol w="1161143"/>
                <a:gridCol w="1161143"/>
                <a:gridCol w="1161143"/>
                <a:gridCol w="1161143"/>
              </a:tblGrid>
              <a:tr h="370840">
                <a:tc>
                  <a:txBody>
                    <a:bodyPr/>
                    <a:lstStyle/>
                    <a:p>
                      <a:pPr algn="ctr"/>
                      <a:r>
                        <a:rPr lang="en-US" altLang="zh-CN" b="0" dirty="0" smtClean="0">
                          <a:solidFill>
                            <a:schemeClr val="tx1"/>
                          </a:solidFill>
                        </a:rPr>
                        <a:t>PCB</a:t>
                      </a:r>
                      <a:r>
                        <a:rPr lang="en-US" altLang="zh-CN" sz="1800" b="0" dirty="0" smtClean="0">
                          <a:solidFill>
                            <a:schemeClr val="tx1"/>
                          </a:solidFill>
                        </a:rPr>
                        <a:t>1</a:t>
                      </a:r>
                      <a:endParaRPr lang="zh-CN"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rPr>
                        <a:t>PCB</a:t>
                      </a:r>
                      <a:r>
                        <a:rPr lang="en-US" altLang="zh-CN" sz="1800" b="0" dirty="0" smtClean="0">
                          <a:solidFill>
                            <a:schemeClr val="tx1"/>
                          </a:solidFill>
                        </a:rPr>
                        <a:t>2</a:t>
                      </a:r>
                      <a:endParaRPr lang="zh-CN"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rPr>
                        <a:t>PCB</a:t>
                      </a:r>
                      <a:r>
                        <a:rPr lang="en-US" altLang="zh-CN" sz="1800" b="0" dirty="0" smtClean="0">
                          <a:solidFill>
                            <a:schemeClr val="tx1"/>
                          </a:solidFill>
                        </a:rPr>
                        <a:t>3</a:t>
                      </a:r>
                      <a:endParaRPr lang="zh-CN" altLang="en-US" sz="18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rPr>
                        <a:t>PCB</a:t>
                      </a:r>
                      <a:r>
                        <a:rPr lang="en-US" altLang="zh-CN" sz="1800" b="0" dirty="0" smtClean="0">
                          <a:solidFill>
                            <a:schemeClr val="tx1"/>
                          </a:solidFill>
                        </a:rPr>
                        <a:t>n-2</a:t>
                      </a:r>
                      <a:endParaRPr lang="zh-CN"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rPr>
                        <a:t>PCB</a:t>
                      </a:r>
                      <a:r>
                        <a:rPr lang="en-US" altLang="zh-CN" sz="1800" b="0" dirty="0" smtClean="0">
                          <a:solidFill>
                            <a:schemeClr val="tx1"/>
                          </a:solidFill>
                        </a:rPr>
                        <a:t>n-1</a:t>
                      </a:r>
                      <a:endParaRPr lang="zh-CN"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err="1" smtClean="0">
                          <a:solidFill>
                            <a:schemeClr val="tx1"/>
                          </a:solidFill>
                        </a:rPr>
                        <a:t>PCB</a:t>
                      </a:r>
                      <a:r>
                        <a:rPr lang="en-US" altLang="zh-CN" sz="1800" b="0" dirty="0" err="1" smtClean="0">
                          <a:solidFill>
                            <a:schemeClr val="tx1"/>
                          </a:solidFill>
                        </a:rPr>
                        <a:t>n</a:t>
                      </a:r>
                      <a:endParaRPr lang="zh-CN"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文本框 4"/>
          <p:cNvSpPr txBox="1"/>
          <p:nvPr/>
        </p:nvSpPr>
        <p:spPr>
          <a:xfrm>
            <a:off x="2032000" y="5163843"/>
            <a:ext cx="1156043" cy="369332"/>
          </a:xfrm>
          <a:prstGeom prst="rect">
            <a:avLst/>
          </a:prstGeom>
          <a:noFill/>
        </p:spPr>
        <p:txBody>
          <a:bodyPr wrap="square" rtlCol="0">
            <a:spAutoFit/>
          </a:bodyPr>
          <a:lstStyle/>
          <a:p>
            <a:endParaRPr lang="zh-CN" altLang="en-US" dirty="0"/>
          </a:p>
        </p:txBody>
      </p:sp>
      <p:sp>
        <p:nvSpPr>
          <p:cNvPr id="7" name="文本框 6"/>
          <p:cNvSpPr txBox="1"/>
          <p:nvPr/>
        </p:nvSpPr>
        <p:spPr>
          <a:xfrm>
            <a:off x="2133600" y="5163843"/>
            <a:ext cx="799070" cy="369332"/>
          </a:xfrm>
          <a:prstGeom prst="rect">
            <a:avLst/>
          </a:prstGeom>
          <a:noFill/>
        </p:spPr>
        <p:txBody>
          <a:bodyPr wrap="square" rtlCol="0">
            <a:spAutoFit/>
          </a:bodyPr>
          <a:lstStyle/>
          <a:p>
            <a:pPr algn="ctr"/>
            <a:r>
              <a:rPr lang="en-US" altLang="zh-CN" dirty="0" smtClean="0"/>
              <a:t>0</a:t>
            </a:r>
            <a:endParaRPr lang="zh-CN" altLang="en-US" dirty="0"/>
          </a:p>
        </p:txBody>
      </p:sp>
      <p:sp>
        <p:nvSpPr>
          <p:cNvPr id="8" name="文本框 7"/>
          <p:cNvSpPr txBox="1"/>
          <p:nvPr/>
        </p:nvSpPr>
        <p:spPr>
          <a:xfrm>
            <a:off x="9188271" y="5165215"/>
            <a:ext cx="799070" cy="369332"/>
          </a:xfrm>
          <a:prstGeom prst="rect">
            <a:avLst/>
          </a:prstGeom>
          <a:noFill/>
        </p:spPr>
        <p:txBody>
          <a:bodyPr wrap="square" rtlCol="0">
            <a:spAutoFit/>
          </a:bodyPr>
          <a:lstStyle/>
          <a:p>
            <a:pPr algn="ctr"/>
            <a:r>
              <a:rPr lang="en-US" altLang="zh-CN" dirty="0" smtClean="0"/>
              <a:t>n+1</a:t>
            </a:r>
            <a:endParaRPr lang="zh-CN" altLang="en-US" dirty="0"/>
          </a:p>
        </p:txBody>
      </p:sp>
      <p:sp>
        <p:nvSpPr>
          <p:cNvPr id="9" name="文本框 8"/>
          <p:cNvSpPr txBox="1"/>
          <p:nvPr/>
        </p:nvSpPr>
        <p:spPr>
          <a:xfrm>
            <a:off x="8001003" y="5163248"/>
            <a:ext cx="799070" cy="369332"/>
          </a:xfrm>
          <a:prstGeom prst="rect">
            <a:avLst/>
          </a:prstGeom>
          <a:noFill/>
        </p:spPr>
        <p:txBody>
          <a:bodyPr wrap="square" rtlCol="0">
            <a:spAutoFit/>
          </a:bodyPr>
          <a:lstStyle/>
          <a:p>
            <a:pPr algn="ctr"/>
            <a:r>
              <a:rPr lang="en-US" altLang="zh-CN" dirty="0"/>
              <a:t>n</a:t>
            </a:r>
            <a:endParaRPr lang="zh-CN" altLang="en-US" dirty="0"/>
          </a:p>
        </p:txBody>
      </p:sp>
      <p:sp>
        <p:nvSpPr>
          <p:cNvPr id="10" name="文本框 9"/>
          <p:cNvSpPr txBox="1"/>
          <p:nvPr/>
        </p:nvSpPr>
        <p:spPr>
          <a:xfrm>
            <a:off x="3381628" y="5165215"/>
            <a:ext cx="799070" cy="369332"/>
          </a:xfrm>
          <a:prstGeom prst="rect">
            <a:avLst/>
          </a:prstGeom>
          <a:noFill/>
        </p:spPr>
        <p:txBody>
          <a:bodyPr wrap="square" rtlCol="0">
            <a:spAutoFit/>
          </a:bodyPr>
          <a:lstStyle/>
          <a:p>
            <a:pPr algn="ctr"/>
            <a:r>
              <a:rPr lang="en-US" altLang="zh-CN" dirty="0"/>
              <a:t>1</a:t>
            </a:r>
            <a:endParaRPr lang="zh-CN" altLang="en-US" dirty="0"/>
          </a:p>
        </p:txBody>
      </p:sp>
      <p:sp>
        <p:nvSpPr>
          <p:cNvPr id="11" name="文本框 10"/>
          <p:cNvSpPr txBox="1"/>
          <p:nvPr/>
        </p:nvSpPr>
        <p:spPr>
          <a:xfrm>
            <a:off x="6812692" y="5165215"/>
            <a:ext cx="799070" cy="369332"/>
          </a:xfrm>
          <a:prstGeom prst="rect">
            <a:avLst/>
          </a:prstGeom>
          <a:noFill/>
        </p:spPr>
        <p:txBody>
          <a:bodyPr wrap="square" rtlCol="0">
            <a:spAutoFit/>
          </a:bodyPr>
          <a:lstStyle/>
          <a:p>
            <a:pPr algn="ctr"/>
            <a:r>
              <a:rPr lang="en-US" altLang="zh-CN" dirty="0" smtClean="0"/>
              <a:t>n-1</a:t>
            </a:r>
            <a:endParaRPr lang="zh-CN" altLang="en-US" dirty="0"/>
          </a:p>
        </p:txBody>
      </p:sp>
      <p:sp>
        <p:nvSpPr>
          <p:cNvPr id="12" name="文本框 11"/>
          <p:cNvSpPr txBox="1"/>
          <p:nvPr/>
        </p:nvSpPr>
        <p:spPr>
          <a:xfrm>
            <a:off x="4526004" y="5157756"/>
            <a:ext cx="799070" cy="369332"/>
          </a:xfrm>
          <a:prstGeom prst="rect">
            <a:avLst/>
          </a:prstGeom>
          <a:noFill/>
        </p:spPr>
        <p:txBody>
          <a:bodyPr wrap="square" rtlCol="0">
            <a:spAutoFit/>
          </a:bodyPr>
          <a:lstStyle/>
          <a:p>
            <a:pPr algn="ctr"/>
            <a:r>
              <a:rPr lang="en-US" altLang="zh-CN" dirty="0"/>
              <a:t>2</a:t>
            </a:r>
            <a:endParaRPr lang="zh-CN" altLang="en-US" dirty="0"/>
          </a:p>
        </p:txBody>
      </p:sp>
      <p:sp>
        <p:nvSpPr>
          <p:cNvPr id="13" name="文本框 12"/>
          <p:cNvSpPr txBox="1"/>
          <p:nvPr/>
        </p:nvSpPr>
        <p:spPr>
          <a:xfrm>
            <a:off x="4563765" y="5535826"/>
            <a:ext cx="2899719" cy="400110"/>
          </a:xfrm>
          <a:prstGeom prst="rect">
            <a:avLst/>
          </a:prstGeom>
          <a:noFill/>
        </p:spPr>
        <p:txBody>
          <a:bodyPr wrap="square" rtlCol="0">
            <a:spAutoFit/>
          </a:bodyPr>
          <a:lstStyle/>
          <a:p>
            <a:pPr algn="ctr"/>
            <a:r>
              <a:rPr lang="en-US" altLang="zh-CN" sz="2000" dirty="0" smtClean="0">
                <a:solidFill>
                  <a:srgbClr val="FF0000"/>
                </a:solidFill>
              </a:rPr>
              <a:t>PCB</a:t>
            </a:r>
            <a:r>
              <a:rPr lang="zh-CN" altLang="en-US" sz="2000" dirty="0" smtClean="0">
                <a:solidFill>
                  <a:srgbClr val="FF0000"/>
                </a:solidFill>
              </a:rPr>
              <a:t>线性队列示意图</a:t>
            </a:r>
            <a:endParaRPr lang="zh-CN" altLang="en-US" sz="2000" dirty="0">
              <a:solidFill>
                <a:srgbClr val="FF0000"/>
              </a:solidFill>
            </a:endParaRPr>
          </a:p>
        </p:txBody>
      </p:sp>
    </p:spTree>
    <p:extLst>
      <p:ext uri="{BB962C8B-B14F-4D97-AF65-F5344CB8AC3E}">
        <p14:creationId xmlns:p14="http://schemas.microsoft.com/office/powerpoint/2010/main" val="29298203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4930" y="930874"/>
            <a:ext cx="10692713" cy="3416320"/>
          </a:xfrm>
          <a:prstGeom prst="rect">
            <a:avLst/>
          </a:prstGeom>
          <a:noFill/>
        </p:spPr>
        <p:txBody>
          <a:bodyPr wrap="square" rtlCol="0">
            <a:spAutoFit/>
          </a:bodyPr>
          <a:lstStyle/>
          <a:p>
            <a:pPr>
              <a:lnSpc>
                <a:spcPct val="150000"/>
              </a:lnSpc>
            </a:pPr>
            <a:r>
              <a:rPr lang="en-US" altLang="zh-CN" sz="2400" dirty="0" smtClean="0"/>
              <a:t>2</a:t>
            </a:r>
            <a:r>
              <a:rPr lang="zh-CN" altLang="en-US" sz="2400" dirty="0" smtClean="0"/>
              <a:t>、链接方式</a:t>
            </a:r>
            <a:endParaRPr lang="en-US" altLang="zh-CN" sz="2400" dirty="0" smtClean="0"/>
          </a:p>
          <a:p>
            <a:pPr indent="612000">
              <a:lnSpc>
                <a:spcPct val="150000"/>
              </a:lnSpc>
            </a:pPr>
            <a:r>
              <a:rPr lang="zh-CN" altLang="en-US" sz="2400" dirty="0" smtClean="0"/>
              <a:t>链接方式是把处于不同状态的进程分别放在对应状态进程的</a:t>
            </a:r>
            <a:r>
              <a:rPr lang="en-US" altLang="zh-CN" sz="2400" dirty="0" smtClean="0"/>
              <a:t>PCB</a:t>
            </a:r>
            <a:r>
              <a:rPr lang="zh-CN" altLang="en-US" sz="2400" dirty="0" smtClean="0"/>
              <a:t>队列中。</a:t>
            </a:r>
            <a:endParaRPr lang="en-US" altLang="zh-CN" sz="2400" dirty="0" smtClean="0"/>
          </a:p>
          <a:p>
            <a:pPr indent="612000">
              <a:lnSpc>
                <a:spcPct val="150000"/>
              </a:lnSpc>
            </a:pPr>
            <a:r>
              <a:rPr lang="zh-CN" altLang="en-US" sz="2400" dirty="0" smtClean="0"/>
              <a:t>例如进程一般有三种状态：运行状态、就绪状态和阻塞状态。那么系统中就有三种不同状态进程的队列：运行状态进程队列、就绪状态进程队列和阻塞状态进程队列。在单核</a:t>
            </a:r>
            <a:r>
              <a:rPr lang="en-US" altLang="zh-CN" sz="2400" dirty="0" smtClean="0"/>
              <a:t>CPU</a:t>
            </a:r>
            <a:r>
              <a:rPr lang="zh-CN" altLang="en-US" sz="2400" dirty="0" smtClean="0"/>
              <a:t>的情况下，处于运行状态进程的队列只能有</a:t>
            </a:r>
            <a:r>
              <a:rPr lang="en-US" altLang="zh-CN" sz="2400" dirty="0" smtClean="0"/>
              <a:t>1</a:t>
            </a:r>
            <a:r>
              <a:rPr lang="zh-CN" altLang="en-US" sz="2400" dirty="0" smtClean="0"/>
              <a:t>个或者</a:t>
            </a:r>
            <a:r>
              <a:rPr lang="en-US" altLang="zh-CN" sz="2400" dirty="0" smtClean="0"/>
              <a:t>0</a:t>
            </a:r>
            <a:r>
              <a:rPr lang="zh-CN" altLang="en-US" sz="2400" dirty="0" smtClean="0"/>
              <a:t>个，处于就绪状态和阻塞状态的进程队列可以有多个。</a:t>
            </a:r>
            <a:endParaRPr lang="en-US" altLang="zh-CN" sz="2400" dirty="0" smtClean="0"/>
          </a:p>
        </p:txBody>
      </p:sp>
    </p:spTree>
    <p:extLst>
      <p:ext uri="{BB962C8B-B14F-4D97-AF65-F5344CB8AC3E}">
        <p14:creationId xmlns:p14="http://schemas.microsoft.com/office/powerpoint/2010/main" val="26038221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095633" y="1021490"/>
            <a:ext cx="2557853" cy="399533"/>
            <a:chOff x="1005015" y="1515765"/>
            <a:chExt cx="2557853" cy="399533"/>
          </a:xfrm>
        </p:grpSpPr>
        <p:sp>
          <p:nvSpPr>
            <p:cNvPr id="4" name="矩形 3"/>
            <p:cNvSpPr/>
            <p:nvPr/>
          </p:nvSpPr>
          <p:spPr>
            <a:xfrm>
              <a:off x="1005015" y="1515765"/>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574327" y="1515765"/>
              <a:ext cx="988541" cy="399533"/>
              <a:chOff x="2574327" y="4506097"/>
              <a:chExt cx="988541" cy="399533"/>
            </a:xfrm>
          </p:grpSpPr>
          <p:sp>
            <p:nvSpPr>
              <p:cNvPr id="5" name="矩形 4"/>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cxnSp>
          <p:nvCxnSpPr>
            <p:cNvPr id="42" name="直接箭头连接符 41"/>
            <p:cNvCxnSpPr/>
            <p:nvPr/>
          </p:nvCxnSpPr>
          <p:spPr>
            <a:xfrm>
              <a:off x="1581665" y="1713473"/>
              <a:ext cx="99266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文本框 2"/>
            <p:cNvSpPr txBox="1"/>
            <p:nvPr/>
          </p:nvSpPr>
          <p:spPr>
            <a:xfrm>
              <a:off x="2582565" y="1532241"/>
              <a:ext cx="704332" cy="369332"/>
            </a:xfrm>
            <a:prstGeom prst="rect">
              <a:avLst/>
            </a:prstGeom>
            <a:noFill/>
          </p:spPr>
          <p:txBody>
            <a:bodyPr wrap="square" rtlCol="0">
              <a:spAutoFit/>
            </a:bodyPr>
            <a:lstStyle/>
            <a:p>
              <a:pPr algn="ctr"/>
              <a:r>
                <a:rPr lang="en-US" altLang="zh-CN" dirty="0" smtClean="0"/>
                <a:t>PCB</a:t>
              </a:r>
              <a:endParaRPr lang="zh-CN" altLang="en-US" dirty="0"/>
            </a:p>
          </p:txBody>
        </p:sp>
      </p:grpSp>
      <p:grpSp>
        <p:nvGrpSpPr>
          <p:cNvPr id="29" name="组合 28"/>
          <p:cNvGrpSpPr/>
          <p:nvPr/>
        </p:nvGrpSpPr>
        <p:grpSpPr>
          <a:xfrm>
            <a:off x="1107987" y="1931764"/>
            <a:ext cx="10099619" cy="428381"/>
            <a:chOff x="1017369" y="2887361"/>
            <a:chExt cx="10099619" cy="428381"/>
          </a:xfrm>
        </p:grpSpPr>
        <p:grpSp>
          <p:nvGrpSpPr>
            <p:cNvPr id="10" name="组合 9"/>
            <p:cNvGrpSpPr/>
            <p:nvPr/>
          </p:nvGrpSpPr>
          <p:grpSpPr>
            <a:xfrm>
              <a:off x="2520777" y="2903846"/>
              <a:ext cx="988541" cy="399533"/>
              <a:chOff x="2574327" y="4506097"/>
              <a:chExt cx="988541" cy="399533"/>
            </a:xfrm>
          </p:grpSpPr>
          <p:sp>
            <p:nvSpPr>
              <p:cNvPr id="11" name="矩形 10"/>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3" name="组合 12"/>
            <p:cNvGrpSpPr/>
            <p:nvPr/>
          </p:nvGrpSpPr>
          <p:grpSpPr>
            <a:xfrm>
              <a:off x="3941810" y="2891488"/>
              <a:ext cx="988541" cy="399533"/>
              <a:chOff x="2574327" y="4506097"/>
              <a:chExt cx="988541" cy="399533"/>
            </a:xfrm>
          </p:grpSpPr>
          <p:sp>
            <p:nvSpPr>
              <p:cNvPr id="14" name="矩形 13"/>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6" name="组合 15"/>
            <p:cNvGrpSpPr/>
            <p:nvPr/>
          </p:nvGrpSpPr>
          <p:grpSpPr>
            <a:xfrm>
              <a:off x="5346369" y="2887367"/>
              <a:ext cx="988541" cy="399533"/>
              <a:chOff x="2574327" y="4506097"/>
              <a:chExt cx="988541" cy="399533"/>
            </a:xfrm>
          </p:grpSpPr>
          <p:sp>
            <p:nvSpPr>
              <p:cNvPr id="17" name="矩形 16"/>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9" name="组合 18"/>
            <p:cNvGrpSpPr/>
            <p:nvPr/>
          </p:nvGrpSpPr>
          <p:grpSpPr>
            <a:xfrm>
              <a:off x="6783878" y="2891483"/>
              <a:ext cx="988541" cy="399533"/>
              <a:chOff x="2574327" y="4506097"/>
              <a:chExt cx="988541" cy="399533"/>
            </a:xfrm>
          </p:grpSpPr>
          <p:sp>
            <p:nvSpPr>
              <p:cNvPr id="20" name="矩形 19"/>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22" name="组合 21"/>
            <p:cNvGrpSpPr/>
            <p:nvPr/>
          </p:nvGrpSpPr>
          <p:grpSpPr>
            <a:xfrm>
              <a:off x="8723887" y="2887361"/>
              <a:ext cx="988541" cy="399533"/>
              <a:chOff x="2574327" y="4506097"/>
              <a:chExt cx="988541" cy="399533"/>
            </a:xfrm>
          </p:grpSpPr>
          <p:sp>
            <p:nvSpPr>
              <p:cNvPr id="23" name="矩形 22"/>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25" name="组合 24"/>
            <p:cNvGrpSpPr/>
            <p:nvPr/>
          </p:nvGrpSpPr>
          <p:grpSpPr>
            <a:xfrm>
              <a:off x="10128447" y="2891478"/>
              <a:ext cx="988541" cy="399533"/>
              <a:chOff x="2574327" y="4506097"/>
              <a:chExt cx="988541" cy="399533"/>
            </a:xfrm>
          </p:grpSpPr>
          <p:sp>
            <p:nvSpPr>
              <p:cNvPr id="26" name="矩形 25"/>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sp>
          <p:nvSpPr>
            <p:cNvPr id="28" name="矩形 27"/>
            <p:cNvSpPr/>
            <p:nvPr/>
          </p:nvSpPr>
          <p:spPr>
            <a:xfrm>
              <a:off x="1017369" y="2920325"/>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箭头连接符 29"/>
            <p:cNvCxnSpPr/>
            <p:nvPr/>
          </p:nvCxnSpPr>
          <p:spPr>
            <a:xfrm>
              <a:off x="3241585" y="3109783"/>
              <a:ext cx="7084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p:cNvCxnSpPr/>
            <p:nvPr/>
          </p:nvCxnSpPr>
          <p:spPr>
            <a:xfrm>
              <a:off x="1631087" y="3126257"/>
              <a:ext cx="88556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p:cNvCxnSpPr/>
            <p:nvPr/>
          </p:nvCxnSpPr>
          <p:spPr>
            <a:xfrm>
              <a:off x="9428219" y="3085067"/>
              <a:ext cx="7084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直接箭头连接符 39"/>
            <p:cNvCxnSpPr/>
            <p:nvPr/>
          </p:nvCxnSpPr>
          <p:spPr>
            <a:xfrm>
              <a:off x="7488210" y="3085067"/>
              <a:ext cx="57663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直接箭头连接符 40"/>
            <p:cNvCxnSpPr>
              <a:endCxn id="23" idx="1"/>
            </p:cNvCxnSpPr>
            <p:nvPr/>
          </p:nvCxnSpPr>
          <p:spPr>
            <a:xfrm flipV="1">
              <a:off x="8369643" y="3089186"/>
              <a:ext cx="354244" cy="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直接箭头连接符 42"/>
            <p:cNvCxnSpPr/>
            <p:nvPr/>
          </p:nvCxnSpPr>
          <p:spPr>
            <a:xfrm>
              <a:off x="6067186" y="3089197"/>
              <a:ext cx="7084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直接箭头连接符 43"/>
            <p:cNvCxnSpPr/>
            <p:nvPr/>
          </p:nvCxnSpPr>
          <p:spPr>
            <a:xfrm>
              <a:off x="4646142" y="3109783"/>
              <a:ext cx="7084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1" name="文本框 50"/>
            <p:cNvSpPr txBox="1"/>
            <p:nvPr/>
          </p:nvSpPr>
          <p:spPr>
            <a:xfrm>
              <a:off x="8056605" y="2920322"/>
              <a:ext cx="304800" cy="378932"/>
            </a:xfrm>
            <a:prstGeom prst="rect">
              <a:avLst/>
            </a:prstGeom>
            <a:noFill/>
          </p:spPr>
          <p:txBody>
            <a:bodyPr wrap="square" rtlCol="0">
              <a:spAutoFit/>
            </a:bodyPr>
            <a:lstStyle/>
            <a:p>
              <a:pPr algn="ctr"/>
              <a:r>
                <a:rPr lang="zh-CN" altLang="en-US" dirty="0" smtClean="0"/>
                <a:t>┈</a:t>
              </a:r>
              <a:endParaRPr lang="zh-CN" altLang="en-US" dirty="0"/>
            </a:p>
          </p:txBody>
        </p:sp>
        <p:sp>
          <p:nvSpPr>
            <p:cNvPr id="79" name="文本框 78"/>
            <p:cNvSpPr txBox="1"/>
            <p:nvPr/>
          </p:nvSpPr>
          <p:spPr>
            <a:xfrm>
              <a:off x="2545491" y="2920324"/>
              <a:ext cx="704332" cy="369332"/>
            </a:xfrm>
            <a:prstGeom prst="rect">
              <a:avLst/>
            </a:prstGeom>
            <a:noFill/>
          </p:spPr>
          <p:txBody>
            <a:bodyPr wrap="square" rtlCol="0">
              <a:spAutoFit/>
            </a:bodyPr>
            <a:lstStyle/>
            <a:p>
              <a:pPr algn="ctr"/>
              <a:r>
                <a:rPr lang="en-US" altLang="zh-CN" dirty="0" smtClean="0"/>
                <a:t>PCB</a:t>
              </a:r>
              <a:r>
                <a:rPr lang="en-US" altLang="zh-CN" sz="1600" dirty="0" smtClean="0"/>
                <a:t>1</a:t>
              </a:r>
              <a:endParaRPr lang="zh-CN" altLang="en-US" sz="1600" dirty="0"/>
            </a:p>
          </p:txBody>
        </p:sp>
        <p:sp>
          <p:nvSpPr>
            <p:cNvPr id="80" name="文本框 79"/>
            <p:cNvSpPr txBox="1"/>
            <p:nvPr/>
          </p:nvSpPr>
          <p:spPr>
            <a:xfrm>
              <a:off x="3941811" y="2916203"/>
              <a:ext cx="704332" cy="369332"/>
            </a:xfrm>
            <a:prstGeom prst="rect">
              <a:avLst/>
            </a:prstGeom>
            <a:noFill/>
          </p:spPr>
          <p:txBody>
            <a:bodyPr wrap="square" rtlCol="0">
              <a:spAutoFit/>
            </a:bodyPr>
            <a:lstStyle/>
            <a:p>
              <a:pPr algn="ctr"/>
              <a:r>
                <a:rPr lang="en-US" altLang="zh-CN" dirty="0" smtClean="0"/>
                <a:t>PCB</a:t>
              </a:r>
              <a:r>
                <a:rPr lang="en-US" altLang="zh-CN" sz="1600" dirty="0" smtClean="0"/>
                <a:t>2</a:t>
              </a:r>
              <a:endParaRPr lang="zh-CN" altLang="en-US" sz="1600" dirty="0"/>
            </a:p>
          </p:txBody>
        </p:sp>
        <p:sp>
          <p:nvSpPr>
            <p:cNvPr id="81" name="文本框 80"/>
            <p:cNvSpPr txBox="1"/>
            <p:nvPr/>
          </p:nvSpPr>
          <p:spPr>
            <a:xfrm>
              <a:off x="5350475" y="2907964"/>
              <a:ext cx="704332" cy="369332"/>
            </a:xfrm>
            <a:prstGeom prst="rect">
              <a:avLst/>
            </a:prstGeom>
            <a:noFill/>
          </p:spPr>
          <p:txBody>
            <a:bodyPr wrap="square" rtlCol="0">
              <a:spAutoFit/>
            </a:bodyPr>
            <a:lstStyle/>
            <a:p>
              <a:pPr algn="ctr"/>
              <a:r>
                <a:rPr lang="en-US" altLang="zh-CN" dirty="0" smtClean="0"/>
                <a:t>PCB</a:t>
              </a:r>
              <a:r>
                <a:rPr lang="en-US" altLang="zh-CN" sz="1600" dirty="0" smtClean="0"/>
                <a:t>3</a:t>
              </a:r>
              <a:endParaRPr lang="zh-CN" altLang="en-US" sz="1600" dirty="0"/>
            </a:p>
          </p:txBody>
        </p:sp>
        <p:sp>
          <p:nvSpPr>
            <p:cNvPr id="82" name="文本框 81"/>
            <p:cNvSpPr txBox="1"/>
            <p:nvPr/>
          </p:nvSpPr>
          <p:spPr>
            <a:xfrm>
              <a:off x="6792091" y="2907968"/>
              <a:ext cx="704332" cy="369332"/>
            </a:xfrm>
            <a:prstGeom prst="rect">
              <a:avLst/>
            </a:prstGeom>
            <a:noFill/>
          </p:spPr>
          <p:txBody>
            <a:bodyPr wrap="square" rtlCol="0">
              <a:spAutoFit/>
            </a:bodyPr>
            <a:lstStyle/>
            <a:p>
              <a:pPr algn="ctr"/>
              <a:r>
                <a:rPr lang="en-US" altLang="zh-CN" dirty="0" smtClean="0"/>
                <a:t>PCB</a:t>
              </a:r>
              <a:r>
                <a:rPr lang="en-US" altLang="zh-CN" sz="1600" dirty="0" smtClean="0"/>
                <a:t>4</a:t>
              </a:r>
              <a:endParaRPr lang="zh-CN" altLang="en-US" sz="1600" dirty="0"/>
            </a:p>
          </p:txBody>
        </p:sp>
        <p:sp>
          <p:nvSpPr>
            <p:cNvPr id="83" name="文本框 82"/>
            <p:cNvSpPr txBox="1"/>
            <p:nvPr/>
          </p:nvSpPr>
          <p:spPr>
            <a:xfrm>
              <a:off x="8629109" y="2907964"/>
              <a:ext cx="930914" cy="369332"/>
            </a:xfrm>
            <a:prstGeom prst="rect">
              <a:avLst/>
            </a:prstGeom>
            <a:noFill/>
          </p:spPr>
          <p:txBody>
            <a:bodyPr wrap="square" rtlCol="0">
              <a:spAutoFit/>
            </a:bodyPr>
            <a:lstStyle/>
            <a:p>
              <a:pPr algn="ctr"/>
              <a:r>
                <a:rPr lang="en-US" altLang="zh-CN" dirty="0" smtClean="0"/>
                <a:t>PCB</a:t>
              </a:r>
              <a:r>
                <a:rPr lang="en-US" altLang="zh-CN" sz="1600" dirty="0" smtClean="0"/>
                <a:t>n-1</a:t>
              </a:r>
              <a:endParaRPr lang="zh-CN" altLang="en-US" sz="1600" dirty="0"/>
            </a:p>
          </p:txBody>
        </p:sp>
        <p:sp>
          <p:nvSpPr>
            <p:cNvPr id="84" name="文本框 83"/>
            <p:cNvSpPr txBox="1"/>
            <p:nvPr/>
          </p:nvSpPr>
          <p:spPr>
            <a:xfrm>
              <a:off x="10111923" y="2916205"/>
              <a:ext cx="770248" cy="369332"/>
            </a:xfrm>
            <a:prstGeom prst="rect">
              <a:avLst/>
            </a:prstGeom>
            <a:noFill/>
          </p:spPr>
          <p:txBody>
            <a:bodyPr wrap="square" rtlCol="0">
              <a:spAutoFit/>
            </a:bodyPr>
            <a:lstStyle/>
            <a:p>
              <a:pPr algn="ctr"/>
              <a:r>
                <a:rPr lang="en-US" altLang="zh-CN" dirty="0" err="1" smtClean="0"/>
                <a:t>PCB</a:t>
              </a:r>
              <a:r>
                <a:rPr lang="en-US" altLang="zh-CN" sz="1400" dirty="0" err="1"/>
                <a:t>m</a:t>
              </a:r>
              <a:endParaRPr lang="zh-CN" altLang="en-US" sz="1400" dirty="0"/>
            </a:p>
          </p:txBody>
        </p:sp>
      </p:grpSp>
      <p:sp>
        <p:nvSpPr>
          <p:cNvPr id="6" name="文本框 5"/>
          <p:cNvSpPr txBox="1"/>
          <p:nvPr/>
        </p:nvSpPr>
        <p:spPr>
          <a:xfrm>
            <a:off x="428359" y="1416906"/>
            <a:ext cx="2298364" cy="400110"/>
          </a:xfrm>
          <a:prstGeom prst="rect">
            <a:avLst/>
          </a:prstGeom>
          <a:noFill/>
        </p:spPr>
        <p:txBody>
          <a:bodyPr wrap="square" rtlCol="0">
            <a:spAutoFit/>
          </a:bodyPr>
          <a:lstStyle/>
          <a:p>
            <a:pPr algn="ctr"/>
            <a:r>
              <a:rPr lang="zh-CN" altLang="en-US" sz="2000" dirty="0" smtClean="0"/>
              <a:t>运行队列指针</a:t>
            </a:r>
            <a:endParaRPr lang="zh-CN" altLang="en-US" sz="2000" dirty="0"/>
          </a:p>
        </p:txBody>
      </p:sp>
      <p:sp>
        <p:nvSpPr>
          <p:cNvPr id="118" name="文本框 117"/>
          <p:cNvSpPr txBox="1"/>
          <p:nvPr/>
        </p:nvSpPr>
        <p:spPr>
          <a:xfrm>
            <a:off x="391285" y="3455761"/>
            <a:ext cx="2298364" cy="400110"/>
          </a:xfrm>
          <a:prstGeom prst="rect">
            <a:avLst/>
          </a:prstGeom>
          <a:noFill/>
        </p:spPr>
        <p:txBody>
          <a:bodyPr wrap="square" rtlCol="0">
            <a:spAutoFit/>
          </a:bodyPr>
          <a:lstStyle/>
          <a:p>
            <a:pPr algn="ctr"/>
            <a:r>
              <a:rPr lang="zh-CN" altLang="en-US" sz="2000" dirty="0"/>
              <a:t>阻塞</a:t>
            </a:r>
            <a:r>
              <a:rPr lang="zh-CN" altLang="en-US" sz="2000" dirty="0" smtClean="0"/>
              <a:t>队列</a:t>
            </a:r>
            <a:r>
              <a:rPr lang="en-US" altLang="zh-CN" sz="2000" dirty="0" smtClean="0"/>
              <a:t>1</a:t>
            </a:r>
            <a:r>
              <a:rPr lang="zh-CN" altLang="en-US" sz="2000" dirty="0" smtClean="0"/>
              <a:t>指针</a:t>
            </a:r>
            <a:endParaRPr lang="zh-CN" altLang="en-US" sz="2000" dirty="0"/>
          </a:p>
        </p:txBody>
      </p:sp>
      <p:sp>
        <p:nvSpPr>
          <p:cNvPr id="119" name="文本框 118"/>
          <p:cNvSpPr txBox="1"/>
          <p:nvPr/>
        </p:nvSpPr>
        <p:spPr>
          <a:xfrm>
            <a:off x="436591" y="2347782"/>
            <a:ext cx="2298364" cy="400110"/>
          </a:xfrm>
          <a:prstGeom prst="rect">
            <a:avLst/>
          </a:prstGeom>
          <a:noFill/>
        </p:spPr>
        <p:txBody>
          <a:bodyPr wrap="square" rtlCol="0">
            <a:spAutoFit/>
          </a:bodyPr>
          <a:lstStyle/>
          <a:p>
            <a:pPr algn="ctr"/>
            <a:r>
              <a:rPr lang="zh-CN" altLang="en-US" sz="2000" dirty="0"/>
              <a:t>就绪</a:t>
            </a:r>
            <a:r>
              <a:rPr lang="zh-CN" altLang="en-US" sz="2000" dirty="0" smtClean="0"/>
              <a:t>队列指针</a:t>
            </a:r>
            <a:endParaRPr lang="zh-CN" altLang="en-US" sz="2000" dirty="0"/>
          </a:p>
        </p:txBody>
      </p:sp>
      <p:grpSp>
        <p:nvGrpSpPr>
          <p:cNvPr id="120" name="组合 119"/>
          <p:cNvGrpSpPr/>
          <p:nvPr/>
        </p:nvGrpSpPr>
        <p:grpSpPr>
          <a:xfrm>
            <a:off x="1070918" y="3015047"/>
            <a:ext cx="10099619" cy="428381"/>
            <a:chOff x="1017369" y="2887361"/>
            <a:chExt cx="10099619" cy="428381"/>
          </a:xfrm>
        </p:grpSpPr>
        <p:grpSp>
          <p:nvGrpSpPr>
            <p:cNvPr id="121" name="组合 120"/>
            <p:cNvGrpSpPr/>
            <p:nvPr/>
          </p:nvGrpSpPr>
          <p:grpSpPr>
            <a:xfrm>
              <a:off x="2520777" y="2903846"/>
              <a:ext cx="988541" cy="399533"/>
              <a:chOff x="2574327" y="4506097"/>
              <a:chExt cx="988541" cy="399533"/>
            </a:xfrm>
          </p:grpSpPr>
          <p:sp>
            <p:nvSpPr>
              <p:cNvPr id="152" name="矩形 151"/>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3" name="直接连接符 152"/>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22" name="组合 121"/>
            <p:cNvGrpSpPr/>
            <p:nvPr/>
          </p:nvGrpSpPr>
          <p:grpSpPr>
            <a:xfrm>
              <a:off x="3941810" y="2891488"/>
              <a:ext cx="988541" cy="399533"/>
              <a:chOff x="2574327" y="4506097"/>
              <a:chExt cx="988541" cy="399533"/>
            </a:xfrm>
          </p:grpSpPr>
          <p:sp>
            <p:nvSpPr>
              <p:cNvPr id="150" name="矩形 149"/>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1" name="直接连接符 150"/>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23" name="组合 122"/>
            <p:cNvGrpSpPr/>
            <p:nvPr/>
          </p:nvGrpSpPr>
          <p:grpSpPr>
            <a:xfrm>
              <a:off x="5346369" y="2887367"/>
              <a:ext cx="988541" cy="399533"/>
              <a:chOff x="2574327" y="4506097"/>
              <a:chExt cx="988541" cy="399533"/>
            </a:xfrm>
          </p:grpSpPr>
          <p:sp>
            <p:nvSpPr>
              <p:cNvPr id="148" name="矩形 147"/>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9" name="直接连接符 148"/>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24" name="组合 123"/>
            <p:cNvGrpSpPr/>
            <p:nvPr/>
          </p:nvGrpSpPr>
          <p:grpSpPr>
            <a:xfrm>
              <a:off x="6783878" y="2891483"/>
              <a:ext cx="988541" cy="399533"/>
              <a:chOff x="2574327" y="4506097"/>
              <a:chExt cx="988541" cy="399533"/>
            </a:xfrm>
          </p:grpSpPr>
          <p:sp>
            <p:nvSpPr>
              <p:cNvPr id="146" name="矩形 145"/>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7" name="直接连接符 146"/>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25" name="组合 124"/>
            <p:cNvGrpSpPr/>
            <p:nvPr/>
          </p:nvGrpSpPr>
          <p:grpSpPr>
            <a:xfrm>
              <a:off x="8723887" y="2887361"/>
              <a:ext cx="988541" cy="399533"/>
              <a:chOff x="2574327" y="4506097"/>
              <a:chExt cx="988541" cy="399533"/>
            </a:xfrm>
          </p:grpSpPr>
          <p:sp>
            <p:nvSpPr>
              <p:cNvPr id="144" name="矩形 143"/>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5" name="直接连接符 144"/>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26" name="组合 125"/>
            <p:cNvGrpSpPr/>
            <p:nvPr/>
          </p:nvGrpSpPr>
          <p:grpSpPr>
            <a:xfrm>
              <a:off x="10128447" y="2891478"/>
              <a:ext cx="988541" cy="399533"/>
              <a:chOff x="2574327" y="4506097"/>
              <a:chExt cx="988541" cy="399533"/>
            </a:xfrm>
          </p:grpSpPr>
          <p:sp>
            <p:nvSpPr>
              <p:cNvPr id="142" name="矩形 141"/>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3" name="直接连接符 142"/>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sp>
          <p:nvSpPr>
            <p:cNvPr id="127" name="矩形 126"/>
            <p:cNvSpPr/>
            <p:nvPr/>
          </p:nvSpPr>
          <p:spPr>
            <a:xfrm>
              <a:off x="1017369" y="2920325"/>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8" name="直接箭头连接符 127"/>
            <p:cNvCxnSpPr/>
            <p:nvPr/>
          </p:nvCxnSpPr>
          <p:spPr>
            <a:xfrm>
              <a:off x="3241585" y="3109783"/>
              <a:ext cx="7084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9" name="直接箭头连接符 128"/>
            <p:cNvCxnSpPr/>
            <p:nvPr/>
          </p:nvCxnSpPr>
          <p:spPr>
            <a:xfrm>
              <a:off x="1631087" y="3126257"/>
              <a:ext cx="88556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0" name="直接箭头连接符 129"/>
            <p:cNvCxnSpPr/>
            <p:nvPr/>
          </p:nvCxnSpPr>
          <p:spPr>
            <a:xfrm>
              <a:off x="9428219" y="3085067"/>
              <a:ext cx="7084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1" name="直接箭头连接符 130"/>
            <p:cNvCxnSpPr/>
            <p:nvPr/>
          </p:nvCxnSpPr>
          <p:spPr>
            <a:xfrm>
              <a:off x="7488210" y="3085067"/>
              <a:ext cx="57663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2" name="直接箭头连接符 131"/>
            <p:cNvCxnSpPr>
              <a:endCxn id="144" idx="1"/>
            </p:cNvCxnSpPr>
            <p:nvPr/>
          </p:nvCxnSpPr>
          <p:spPr>
            <a:xfrm flipV="1">
              <a:off x="8369643" y="3089186"/>
              <a:ext cx="354244" cy="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3" name="直接箭头连接符 132"/>
            <p:cNvCxnSpPr/>
            <p:nvPr/>
          </p:nvCxnSpPr>
          <p:spPr>
            <a:xfrm>
              <a:off x="6067186" y="3089197"/>
              <a:ext cx="7084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4" name="直接箭头连接符 133"/>
            <p:cNvCxnSpPr/>
            <p:nvPr/>
          </p:nvCxnSpPr>
          <p:spPr>
            <a:xfrm>
              <a:off x="4646142" y="3109783"/>
              <a:ext cx="7084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5" name="文本框 134"/>
            <p:cNvSpPr txBox="1"/>
            <p:nvPr/>
          </p:nvSpPr>
          <p:spPr>
            <a:xfrm>
              <a:off x="8056605" y="2920322"/>
              <a:ext cx="304800" cy="378932"/>
            </a:xfrm>
            <a:prstGeom prst="rect">
              <a:avLst/>
            </a:prstGeom>
            <a:noFill/>
          </p:spPr>
          <p:txBody>
            <a:bodyPr wrap="square" rtlCol="0">
              <a:spAutoFit/>
            </a:bodyPr>
            <a:lstStyle/>
            <a:p>
              <a:pPr algn="ctr"/>
              <a:r>
                <a:rPr lang="zh-CN" altLang="en-US" dirty="0" smtClean="0"/>
                <a:t>┈</a:t>
              </a:r>
              <a:endParaRPr lang="zh-CN" altLang="en-US" dirty="0"/>
            </a:p>
          </p:txBody>
        </p:sp>
        <p:sp>
          <p:nvSpPr>
            <p:cNvPr id="136" name="文本框 135"/>
            <p:cNvSpPr txBox="1"/>
            <p:nvPr/>
          </p:nvSpPr>
          <p:spPr>
            <a:xfrm>
              <a:off x="2545491" y="2920324"/>
              <a:ext cx="704332" cy="369332"/>
            </a:xfrm>
            <a:prstGeom prst="rect">
              <a:avLst/>
            </a:prstGeom>
            <a:noFill/>
          </p:spPr>
          <p:txBody>
            <a:bodyPr wrap="square" rtlCol="0">
              <a:spAutoFit/>
            </a:bodyPr>
            <a:lstStyle/>
            <a:p>
              <a:pPr algn="ctr"/>
              <a:r>
                <a:rPr lang="en-US" altLang="zh-CN" dirty="0" smtClean="0"/>
                <a:t>PCB</a:t>
              </a:r>
              <a:r>
                <a:rPr lang="en-US" altLang="zh-CN" sz="1600" dirty="0" smtClean="0"/>
                <a:t>1</a:t>
              </a:r>
              <a:endParaRPr lang="zh-CN" altLang="en-US" sz="1600" dirty="0"/>
            </a:p>
          </p:txBody>
        </p:sp>
        <p:sp>
          <p:nvSpPr>
            <p:cNvPr id="137" name="文本框 136"/>
            <p:cNvSpPr txBox="1"/>
            <p:nvPr/>
          </p:nvSpPr>
          <p:spPr>
            <a:xfrm>
              <a:off x="3941811" y="2916203"/>
              <a:ext cx="704332" cy="369332"/>
            </a:xfrm>
            <a:prstGeom prst="rect">
              <a:avLst/>
            </a:prstGeom>
            <a:noFill/>
          </p:spPr>
          <p:txBody>
            <a:bodyPr wrap="square" rtlCol="0">
              <a:spAutoFit/>
            </a:bodyPr>
            <a:lstStyle/>
            <a:p>
              <a:pPr algn="ctr"/>
              <a:r>
                <a:rPr lang="en-US" altLang="zh-CN" dirty="0" smtClean="0"/>
                <a:t>PCB</a:t>
              </a:r>
              <a:r>
                <a:rPr lang="en-US" altLang="zh-CN" sz="1600" dirty="0" smtClean="0"/>
                <a:t>2</a:t>
              </a:r>
              <a:endParaRPr lang="zh-CN" altLang="en-US" sz="1600" dirty="0"/>
            </a:p>
          </p:txBody>
        </p:sp>
        <p:sp>
          <p:nvSpPr>
            <p:cNvPr id="138" name="文本框 137"/>
            <p:cNvSpPr txBox="1"/>
            <p:nvPr/>
          </p:nvSpPr>
          <p:spPr>
            <a:xfrm>
              <a:off x="5350475" y="2907964"/>
              <a:ext cx="704332" cy="369332"/>
            </a:xfrm>
            <a:prstGeom prst="rect">
              <a:avLst/>
            </a:prstGeom>
            <a:noFill/>
          </p:spPr>
          <p:txBody>
            <a:bodyPr wrap="square" rtlCol="0">
              <a:spAutoFit/>
            </a:bodyPr>
            <a:lstStyle/>
            <a:p>
              <a:pPr algn="ctr"/>
              <a:r>
                <a:rPr lang="en-US" altLang="zh-CN" dirty="0" smtClean="0"/>
                <a:t>PCB</a:t>
              </a:r>
              <a:r>
                <a:rPr lang="en-US" altLang="zh-CN" sz="1600" dirty="0" smtClean="0"/>
                <a:t>3</a:t>
              </a:r>
              <a:endParaRPr lang="zh-CN" altLang="en-US" sz="1600" dirty="0"/>
            </a:p>
          </p:txBody>
        </p:sp>
        <p:sp>
          <p:nvSpPr>
            <p:cNvPr id="139" name="文本框 138"/>
            <p:cNvSpPr txBox="1"/>
            <p:nvPr/>
          </p:nvSpPr>
          <p:spPr>
            <a:xfrm>
              <a:off x="6792091" y="2907968"/>
              <a:ext cx="704332" cy="369332"/>
            </a:xfrm>
            <a:prstGeom prst="rect">
              <a:avLst/>
            </a:prstGeom>
            <a:noFill/>
          </p:spPr>
          <p:txBody>
            <a:bodyPr wrap="square" rtlCol="0">
              <a:spAutoFit/>
            </a:bodyPr>
            <a:lstStyle/>
            <a:p>
              <a:pPr algn="ctr"/>
              <a:r>
                <a:rPr lang="en-US" altLang="zh-CN" dirty="0" smtClean="0"/>
                <a:t>PCB</a:t>
              </a:r>
              <a:r>
                <a:rPr lang="en-US" altLang="zh-CN" sz="1600" dirty="0" smtClean="0"/>
                <a:t>4</a:t>
              </a:r>
              <a:endParaRPr lang="zh-CN" altLang="en-US" sz="1600" dirty="0"/>
            </a:p>
          </p:txBody>
        </p:sp>
        <p:sp>
          <p:nvSpPr>
            <p:cNvPr id="140" name="文本框 139"/>
            <p:cNvSpPr txBox="1"/>
            <p:nvPr/>
          </p:nvSpPr>
          <p:spPr>
            <a:xfrm>
              <a:off x="8629109" y="2907964"/>
              <a:ext cx="930914" cy="369332"/>
            </a:xfrm>
            <a:prstGeom prst="rect">
              <a:avLst/>
            </a:prstGeom>
            <a:noFill/>
          </p:spPr>
          <p:txBody>
            <a:bodyPr wrap="square" rtlCol="0">
              <a:spAutoFit/>
            </a:bodyPr>
            <a:lstStyle/>
            <a:p>
              <a:pPr algn="ctr"/>
              <a:r>
                <a:rPr lang="en-US" altLang="zh-CN" dirty="0" smtClean="0"/>
                <a:t>PCB</a:t>
              </a:r>
              <a:r>
                <a:rPr lang="en-US" altLang="zh-CN" sz="1600" dirty="0" smtClean="0"/>
                <a:t>n-1</a:t>
              </a:r>
              <a:endParaRPr lang="zh-CN" altLang="en-US" sz="1600" dirty="0"/>
            </a:p>
          </p:txBody>
        </p:sp>
        <p:sp>
          <p:nvSpPr>
            <p:cNvPr id="141" name="文本框 140"/>
            <p:cNvSpPr txBox="1"/>
            <p:nvPr/>
          </p:nvSpPr>
          <p:spPr>
            <a:xfrm>
              <a:off x="10136637" y="2916205"/>
              <a:ext cx="704332" cy="369332"/>
            </a:xfrm>
            <a:prstGeom prst="rect">
              <a:avLst/>
            </a:prstGeom>
            <a:noFill/>
          </p:spPr>
          <p:txBody>
            <a:bodyPr wrap="square" rtlCol="0">
              <a:spAutoFit/>
            </a:bodyPr>
            <a:lstStyle/>
            <a:p>
              <a:pPr algn="ctr"/>
              <a:r>
                <a:rPr lang="en-US" altLang="zh-CN" dirty="0" err="1" smtClean="0"/>
                <a:t>PCB</a:t>
              </a:r>
              <a:r>
                <a:rPr lang="en-US" altLang="zh-CN" sz="1600" dirty="0" err="1" smtClean="0"/>
                <a:t>n</a:t>
              </a:r>
              <a:endParaRPr lang="zh-CN" altLang="en-US" sz="1600" dirty="0"/>
            </a:p>
          </p:txBody>
        </p:sp>
      </p:grpSp>
      <p:sp>
        <p:nvSpPr>
          <p:cNvPr id="154" name="文本框 153"/>
          <p:cNvSpPr txBox="1"/>
          <p:nvPr/>
        </p:nvSpPr>
        <p:spPr>
          <a:xfrm>
            <a:off x="436591" y="4398993"/>
            <a:ext cx="2298364" cy="400110"/>
          </a:xfrm>
          <a:prstGeom prst="rect">
            <a:avLst/>
          </a:prstGeom>
          <a:noFill/>
        </p:spPr>
        <p:txBody>
          <a:bodyPr wrap="square" rtlCol="0">
            <a:spAutoFit/>
          </a:bodyPr>
          <a:lstStyle/>
          <a:p>
            <a:pPr algn="ctr"/>
            <a:r>
              <a:rPr lang="zh-CN" altLang="en-US" sz="2000" dirty="0"/>
              <a:t>阻塞</a:t>
            </a:r>
            <a:r>
              <a:rPr lang="zh-CN" altLang="en-US" sz="2000" dirty="0" smtClean="0"/>
              <a:t>队列</a:t>
            </a:r>
            <a:r>
              <a:rPr lang="en-US" altLang="zh-CN" sz="2000" dirty="0" smtClean="0"/>
              <a:t>2</a:t>
            </a:r>
            <a:r>
              <a:rPr lang="zh-CN" altLang="en-US" sz="2000" dirty="0" smtClean="0"/>
              <a:t>指针</a:t>
            </a:r>
            <a:endParaRPr lang="zh-CN" altLang="en-US" sz="2000" dirty="0"/>
          </a:p>
        </p:txBody>
      </p:sp>
      <p:grpSp>
        <p:nvGrpSpPr>
          <p:cNvPr id="155" name="组合 154"/>
          <p:cNvGrpSpPr/>
          <p:nvPr/>
        </p:nvGrpSpPr>
        <p:grpSpPr>
          <a:xfrm>
            <a:off x="1075034" y="3966517"/>
            <a:ext cx="10099619" cy="428381"/>
            <a:chOff x="1017369" y="2887361"/>
            <a:chExt cx="10099619" cy="428381"/>
          </a:xfrm>
        </p:grpSpPr>
        <p:grpSp>
          <p:nvGrpSpPr>
            <p:cNvPr id="156" name="组合 155"/>
            <p:cNvGrpSpPr/>
            <p:nvPr/>
          </p:nvGrpSpPr>
          <p:grpSpPr>
            <a:xfrm>
              <a:off x="2520777" y="2903846"/>
              <a:ext cx="988541" cy="399533"/>
              <a:chOff x="2574327" y="4506097"/>
              <a:chExt cx="988541" cy="399533"/>
            </a:xfrm>
          </p:grpSpPr>
          <p:sp>
            <p:nvSpPr>
              <p:cNvPr id="187" name="矩形 186"/>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8" name="直接连接符 187"/>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57" name="组合 156"/>
            <p:cNvGrpSpPr/>
            <p:nvPr/>
          </p:nvGrpSpPr>
          <p:grpSpPr>
            <a:xfrm>
              <a:off x="3941810" y="2891488"/>
              <a:ext cx="988541" cy="399533"/>
              <a:chOff x="2574327" y="4506097"/>
              <a:chExt cx="988541" cy="399533"/>
            </a:xfrm>
          </p:grpSpPr>
          <p:sp>
            <p:nvSpPr>
              <p:cNvPr id="185" name="矩形 184"/>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6" name="直接连接符 185"/>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58" name="组合 157"/>
            <p:cNvGrpSpPr/>
            <p:nvPr/>
          </p:nvGrpSpPr>
          <p:grpSpPr>
            <a:xfrm>
              <a:off x="5346369" y="2887367"/>
              <a:ext cx="988541" cy="399533"/>
              <a:chOff x="2574327" y="4506097"/>
              <a:chExt cx="988541" cy="399533"/>
            </a:xfrm>
          </p:grpSpPr>
          <p:sp>
            <p:nvSpPr>
              <p:cNvPr id="183" name="矩形 182"/>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4" name="直接连接符 183"/>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59" name="组合 158"/>
            <p:cNvGrpSpPr/>
            <p:nvPr/>
          </p:nvGrpSpPr>
          <p:grpSpPr>
            <a:xfrm>
              <a:off x="6783878" y="2891483"/>
              <a:ext cx="988541" cy="399533"/>
              <a:chOff x="2574327" y="4506097"/>
              <a:chExt cx="988541" cy="399533"/>
            </a:xfrm>
          </p:grpSpPr>
          <p:sp>
            <p:nvSpPr>
              <p:cNvPr id="181" name="矩形 180"/>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2" name="直接连接符 181"/>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60" name="组合 159"/>
            <p:cNvGrpSpPr/>
            <p:nvPr/>
          </p:nvGrpSpPr>
          <p:grpSpPr>
            <a:xfrm>
              <a:off x="8723887" y="2887361"/>
              <a:ext cx="988541" cy="399533"/>
              <a:chOff x="2574327" y="4506097"/>
              <a:chExt cx="988541" cy="399533"/>
            </a:xfrm>
          </p:grpSpPr>
          <p:sp>
            <p:nvSpPr>
              <p:cNvPr id="179" name="矩形 178"/>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0" name="直接连接符 179"/>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61" name="组合 160"/>
            <p:cNvGrpSpPr/>
            <p:nvPr/>
          </p:nvGrpSpPr>
          <p:grpSpPr>
            <a:xfrm>
              <a:off x="10128447" y="2891478"/>
              <a:ext cx="988541" cy="399533"/>
              <a:chOff x="2574327" y="4506097"/>
              <a:chExt cx="988541" cy="399533"/>
            </a:xfrm>
          </p:grpSpPr>
          <p:sp>
            <p:nvSpPr>
              <p:cNvPr id="177" name="矩形 176"/>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8" name="直接连接符 177"/>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sp>
          <p:nvSpPr>
            <p:cNvPr id="162" name="矩形 161"/>
            <p:cNvSpPr/>
            <p:nvPr/>
          </p:nvSpPr>
          <p:spPr>
            <a:xfrm>
              <a:off x="1017369" y="2920325"/>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3" name="直接箭头连接符 162"/>
            <p:cNvCxnSpPr/>
            <p:nvPr/>
          </p:nvCxnSpPr>
          <p:spPr>
            <a:xfrm>
              <a:off x="3241585" y="3109783"/>
              <a:ext cx="7084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4" name="直接箭头连接符 163"/>
            <p:cNvCxnSpPr/>
            <p:nvPr/>
          </p:nvCxnSpPr>
          <p:spPr>
            <a:xfrm>
              <a:off x="1631087" y="3126257"/>
              <a:ext cx="88556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5" name="直接箭头连接符 164"/>
            <p:cNvCxnSpPr/>
            <p:nvPr/>
          </p:nvCxnSpPr>
          <p:spPr>
            <a:xfrm>
              <a:off x="9428219" y="3085067"/>
              <a:ext cx="7084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6" name="直接箭头连接符 165"/>
            <p:cNvCxnSpPr/>
            <p:nvPr/>
          </p:nvCxnSpPr>
          <p:spPr>
            <a:xfrm>
              <a:off x="7488210" y="3085067"/>
              <a:ext cx="57663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7" name="直接箭头连接符 166"/>
            <p:cNvCxnSpPr>
              <a:endCxn id="179" idx="1"/>
            </p:cNvCxnSpPr>
            <p:nvPr/>
          </p:nvCxnSpPr>
          <p:spPr>
            <a:xfrm flipV="1">
              <a:off x="8369643" y="3089186"/>
              <a:ext cx="354244" cy="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8" name="直接箭头连接符 167"/>
            <p:cNvCxnSpPr/>
            <p:nvPr/>
          </p:nvCxnSpPr>
          <p:spPr>
            <a:xfrm>
              <a:off x="6067186" y="3089197"/>
              <a:ext cx="7084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9" name="直接箭头连接符 168"/>
            <p:cNvCxnSpPr/>
            <p:nvPr/>
          </p:nvCxnSpPr>
          <p:spPr>
            <a:xfrm>
              <a:off x="4646142" y="3109783"/>
              <a:ext cx="7084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0" name="文本框 169"/>
            <p:cNvSpPr txBox="1"/>
            <p:nvPr/>
          </p:nvSpPr>
          <p:spPr>
            <a:xfrm>
              <a:off x="8056605" y="2920322"/>
              <a:ext cx="304800" cy="378932"/>
            </a:xfrm>
            <a:prstGeom prst="rect">
              <a:avLst/>
            </a:prstGeom>
            <a:noFill/>
          </p:spPr>
          <p:txBody>
            <a:bodyPr wrap="square" rtlCol="0">
              <a:spAutoFit/>
            </a:bodyPr>
            <a:lstStyle/>
            <a:p>
              <a:pPr algn="ctr"/>
              <a:r>
                <a:rPr lang="zh-CN" altLang="en-US" dirty="0" smtClean="0"/>
                <a:t>┈</a:t>
              </a:r>
              <a:endParaRPr lang="zh-CN" altLang="en-US" dirty="0"/>
            </a:p>
          </p:txBody>
        </p:sp>
        <p:sp>
          <p:nvSpPr>
            <p:cNvPr id="171" name="文本框 170"/>
            <p:cNvSpPr txBox="1"/>
            <p:nvPr/>
          </p:nvSpPr>
          <p:spPr>
            <a:xfrm>
              <a:off x="2545491" y="2920324"/>
              <a:ext cx="704332" cy="369332"/>
            </a:xfrm>
            <a:prstGeom prst="rect">
              <a:avLst/>
            </a:prstGeom>
            <a:noFill/>
          </p:spPr>
          <p:txBody>
            <a:bodyPr wrap="square" rtlCol="0">
              <a:spAutoFit/>
            </a:bodyPr>
            <a:lstStyle/>
            <a:p>
              <a:pPr algn="ctr"/>
              <a:r>
                <a:rPr lang="en-US" altLang="zh-CN" dirty="0" smtClean="0"/>
                <a:t>PCB</a:t>
              </a:r>
              <a:r>
                <a:rPr lang="en-US" altLang="zh-CN" sz="1600" dirty="0" smtClean="0"/>
                <a:t>1</a:t>
              </a:r>
              <a:endParaRPr lang="zh-CN" altLang="en-US" sz="1600" dirty="0"/>
            </a:p>
          </p:txBody>
        </p:sp>
        <p:sp>
          <p:nvSpPr>
            <p:cNvPr id="172" name="文本框 171"/>
            <p:cNvSpPr txBox="1"/>
            <p:nvPr/>
          </p:nvSpPr>
          <p:spPr>
            <a:xfrm>
              <a:off x="3941811" y="2916203"/>
              <a:ext cx="704332" cy="369332"/>
            </a:xfrm>
            <a:prstGeom prst="rect">
              <a:avLst/>
            </a:prstGeom>
            <a:noFill/>
          </p:spPr>
          <p:txBody>
            <a:bodyPr wrap="square" rtlCol="0">
              <a:spAutoFit/>
            </a:bodyPr>
            <a:lstStyle/>
            <a:p>
              <a:pPr algn="ctr"/>
              <a:r>
                <a:rPr lang="en-US" altLang="zh-CN" dirty="0" smtClean="0"/>
                <a:t>PCB</a:t>
              </a:r>
              <a:r>
                <a:rPr lang="en-US" altLang="zh-CN" sz="1600" dirty="0" smtClean="0"/>
                <a:t>2</a:t>
              </a:r>
              <a:endParaRPr lang="zh-CN" altLang="en-US" sz="1600" dirty="0"/>
            </a:p>
          </p:txBody>
        </p:sp>
        <p:sp>
          <p:nvSpPr>
            <p:cNvPr id="173" name="文本框 172"/>
            <p:cNvSpPr txBox="1"/>
            <p:nvPr/>
          </p:nvSpPr>
          <p:spPr>
            <a:xfrm>
              <a:off x="5350475" y="2907964"/>
              <a:ext cx="704332" cy="369332"/>
            </a:xfrm>
            <a:prstGeom prst="rect">
              <a:avLst/>
            </a:prstGeom>
            <a:noFill/>
          </p:spPr>
          <p:txBody>
            <a:bodyPr wrap="square" rtlCol="0">
              <a:spAutoFit/>
            </a:bodyPr>
            <a:lstStyle/>
            <a:p>
              <a:pPr algn="ctr"/>
              <a:r>
                <a:rPr lang="en-US" altLang="zh-CN" dirty="0" smtClean="0"/>
                <a:t>PCB</a:t>
              </a:r>
              <a:r>
                <a:rPr lang="en-US" altLang="zh-CN" sz="1600" dirty="0" smtClean="0"/>
                <a:t>3</a:t>
              </a:r>
              <a:endParaRPr lang="zh-CN" altLang="en-US" sz="1600" dirty="0"/>
            </a:p>
          </p:txBody>
        </p:sp>
        <p:sp>
          <p:nvSpPr>
            <p:cNvPr id="174" name="文本框 173"/>
            <p:cNvSpPr txBox="1"/>
            <p:nvPr/>
          </p:nvSpPr>
          <p:spPr>
            <a:xfrm>
              <a:off x="6792091" y="2907968"/>
              <a:ext cx="704332" cy="369332"/>
            </a:xfrm>
            <a:prstGeom prst="rect">
              <a:avLst/>
            </a:prstGeom>
            <a:noFill/>
          </p:spPr>
          <p:txBody>
            <a:bodyPr wrap="square" rtlCol="0">
              <a:spAutoFit/>
            </a:bodyPr>
            <a:lstStyle/>
            <a:p>
              <a:pPr algn="ctr"/>
              <a:r>
                <a:rPr lang="en-US" altLang="zh-CN" dirty="0" smtClean="0"/>
                <a:t>PCB</a:t>
              </a:r>
              <a:r>
                <a:rPr lang="en-US" altLang="zh-CN" sz="1600" dirty="0" smtClean="0"/>
                <a:t>4</a:t>
              </a:r>
              <a:endParaRPr lang="zh-CN" altLang="en-US" sz="1600" dirty="0"/>
            </a:p>
          </p:txBody>
        </p:sp>
        <p:sp>
          <p:nvSpPr>
            <p:cNvPr id="175" name="文本框 174"/>
            <p:cNvSpPr txBox="1"/>
            <p:nvPr/>
          </p:nvSpPr>
          <p:spPr>
            <a:xfrm>
              <a:off x="8629109" y="2907964"/>
              <a:ext cx="930914" cy="369332"/>
            </a:xfrm>
            <a:prstGeom prst="rect">
              <a:avLst/>
            </a:prstGeom>
            <a:noFill/>
          </p:spPr>
          <p:txBody>
            <a:bodyPr wrap="square" rtlCol="0">
              <a:spAutoFit/>
            </a:bodyPr>
            <a:lstStyle/>
            <a:p>
              <a:pPr algn="ctr"/>
              <a:r>
                <a:rPr lang="en-US" altLang="zh-CN" dirty="0" smtClean="0"/>
                <a:t>PCB</a:t>
              </a:r>
              <a:r>
                <a:rPr lang="en-US" altLang="zh-CN" sz="1600" dirty="0" smtClean="0"/>
                <a:t>n-1</a:t>
              </a:r>
              <a:endParaRPr lang="zh-CN" altLang="en-US" sz="1600" dirty="0"/>
            </a:p>
          </p:txBody>
        </p:sp>
        <p:sp>
          <p:nvSpPr>
            <p:cNvPr id="176" name="文本框 175"/>
            <p:cNvSpPr txBox="1"/>
            <p:nvPr/>
          </p:nvSpPr>
          <p:spPr>
            <a:xfrm>
              <a:off x="10136637" y="2916205"/>
              <a:ext cx="704332" cy="369332"/>
            </a:xfrm>
            <a:prstGeom prst="rect">
              <a:avLst/>
            </a:prstGeom>
            <a:noFill/>
          </p:spPr>
          <p:txBody>
            <a:bodyPr wrap="square" rtlCol="0">
              <a:spAutoFit/>
            </a:bodyPr>
            <a:lstStyle/>
            <a:p>
              <a:pPr algn="ctr"/>
              <a:r>
                <a:rPr lang="en-US" altLang="zh-CN" dirty="0" err="1" smtClean="0"/>
                <a:t>PCB</a:t>
              </a:r>
              <a:r>
                <a:rPr lang="en-US" altLang="zh-CN" sz="1600" dirty="0" err="1" smtClean="0"/>
                <a:t>n</a:t>
              </a:r>
              <a:endParaRPr lang="zh-CN" altLang="en-US" sz="1600" dirty="0"/>
            </a:p>
          </p:txBody>
        </p:sp>
      </p:grpSp>
      <p:sp>
        <p:nvSpPr>
          <p:cNvPr id="189" name="文本框 188"/>
          <p:cNvSpPr txBox="1"/>
          <p:nvPr/>
        </p:nvSpPr>
        <p:spPr>
          <a:xfrm>
            <a:off x="415993" y="5391658"/>
            <a:ext cx="2298364" cy="400110"/>
          </a:xfrm>
          <a:prstGeom prst="rect">
            <a:avLst/>
          </a:prstGeom>
          <a:noFill/>
        </p:spPr>
        <p:txBody>
          <a:bodyPr wrap="square" rtlCol="0">
            <a:spAutoFit/>
          </a:bodyPr>
          <a:lstStyle/>
          <a:p>
            <a:pPr algn="ctr"/>
            <a:r>
              <a:rPr lang="zh-CN" altLang="en-US" sz="2000" dirty="0"/>
              <a:t>阻塞</a:t>
            </a:r>
            <a:r>
              <a:rPr lang="zh-CN" altLang="en-US" sz="2000" dirty="0" smtClean="0"/>
              <a:t>队列</a:t>
            </a:r>
            <a:r>
              <a:rPr lang="en-US" altLang="zh-CN" sz="2000" dirty="0"/>
              <a:t>3</a:t>
            </a:r>
            <a:r>
              <a:rPr lang="zh-CN" altLang="en-US" sz="2000" dirty="0" smtClean="0"/>
              <a:t>指针</a:t>
            </a:r>
            <a:endParaRPr lang="zh-CN" altLang="en-US" sz="2000" dirty="0"/>
          </a:p>
        </p:txBody>
      </p:sp>
      <p:grpSp>
        <p:nvGrpSpPr>
          <p:cNvPr id="190" name="组合 189"/>
          <p:cNvGrpSpPr/>
          <p:nvPr/>
        </p:nvGrpSpPr>
        <p:grpSpPr>
          <a:xfrm>
            <a:off x="1054436" y="4934468"/>
            <a:ext cx="10099619" cy="428381"/>
            <a:chOff x="1017369" y="2887361"/>
            <a:chExt cx="10099619" cy="428381"/>
          </a:xfrm>
        </p:grpSpPr>
        <p:grpSp>
          <p:nvGrpSpPr>
            <p:cNvPr id="191" name="组合 190"/>
            <p:cNvGrpSpPr/>
            <p:nvPr/>
          </p:nvGrpSpPr>
          <p:grpSpPr>
            <a:xfrm>
              <a:off x="2520777" y="2903846"/>
              <a:ext cx="988541" cy="399533"/>
              <a:chOff x="2574327" y="4506097"/>
              <a:chExt cx="988541" cy="399533"/>
            </a:xfrm>
          </p:grpSpPr>
          <p:sp>
            <p:nvSpPr>
              <p:cNvPr id="222" name="矩形 221"/>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3" name="直接连接符 222"/>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92" name="组合 191"/>
            <p:cNvGrpSpPr/>
            <p:nvPr/>
          </p:nvGrpSpPr>
          <p:grpSpPr>
            <a:xfrm>
              <a:off x="3941810" y="2891488"/>
              <a:ext cx="988541" cy="399533"/>
              <a:chOff x="2574327" y="4506097"/>
              <a:chExt cx="988541" cy="399533"/>
            </a:xfrm>
          </p:grpSpPr>
          <p:sp>
            <p:nvSpPr>
              <p:cNvPr id="220" name="矩形 219"/>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1" name="直接连接符 220"/>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93" name="组合 192"/>
            <p:cNvGrpSpPr/>
            <p:nvPr/>
          </p:nvGrpSpPr>
          <p:grpSpPr>
            <a:xfrm>
              <a:off x="5346369" y="2887367"/>
              <a:ext cx="988541" cy="399533"/>
              <a:chOff x="2574327" y="4506097"/>
              <a:chExt cx="988541" cy="399533"/>
            </a:xfrm>
          </p:grpSpPr>
          <p:sp>
            <p:nvSpPr>
              <p:cNvPr id="218" name="矩形 217"/>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9" name="直接连接符 218"/>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94" name="组合 193"/>
            <p:cNvGrpSpPr/>
            <p:nvPr/>
          </p:nvGrpSpPr>
          <p:grpSpPr>
            <a:xfrm>
              <a:off x="6783878" y="2891483"/>
              <a:ext cx="988541" cy="399533"/>
              <a:chOff x="2574327" y="4506097"/>
              <a:chExt cx="988541" cy="399533"/>
            </a:xfrm>
          </p:grpSpPr>
          <p:sp>
            <p:nvSpPr>
              <p:cNvPr id="216" name="矩形 215"/>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7" name="直接连接符 216"/>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95" name="组合 194"/>
            <p:cNvGrpSpPr/>
            <p:nvPr/>
          </p:nvGrpSpPr>
          <p:grpSpPr>
            <a:xfrm>
              <a:off x="8723887" y="2887361"/>
              <a:ext cx="988541" cy="399533"/>
              <a:chOff x="2574327" y="4506097"/>
              <a:chExt cx="988541" cy="399533"/>
            </a:xfrm>
          </p:grpSpPr>
          <p:sp>
            <p:nvSpPr>
              <p:cNvPr id="214" name="矩形 213"/>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5" name="直接连接符 214"/>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96" name="组合 195"/>
            <p:cNvGrpSpPr/>
            <p:nvPr/>
          </p:nvGrpSpPr>
          <p:grpSpPr>
            <a:xfrm>
              <a:off x="10128447" y="2891478"/>
              <a:ext cx="988541" cy="399533"/>
              <a:chOff x="2574327" y="4506097"/>
              <a:chExt cx="988541" cy="399533"/>
            </a:xfrm>
          </p:grpSpPr>
          <p:sp>
            <p:nvSpPr>
              <p:cNvPr id="212" name="矩形 211"/>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3" name="直接连接符 212"/>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sp>
          <p:nvSpPr>
            <p:cNvPr id="197" name="矩形 196"/>
            <p:cNvSpPr/>
            <p:nvPr/>
          </p:nvSpPr>
          <p:spPr>
            <a:xfrm>
              <a:off x="1017369" y="2920325"/>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8" name="直接箭头连接符 197"/>
            <p:cNvCxnSpPr/>
            <p:nvPr/>
          </p:nvCxnSpPr>
          <p:spPr>
            <a:xfrm>
              <a:off x="3241585" y="3109783"/>
              <a:ext cx="7084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9" name="直接箭头连接符 198"/>
            <p:cNvCxnSpPr/>
            <p:nvPr/>
          </p:nvCxnSpPr>
          <p:spPr>
            <a:xfrm>
              <a:off x="1631087" y="3126257"/>
              <a:ext cx="88556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0" name="直接箭头连接符 199"/>
            <p:cNvCxnSpPr/>
            <p:nvPr/>
          </p:nvCxnSpPr>
          <p:spPr>
            <a:xfrm>
              <a:off x="9428219" y="3085067"/>
              <a:ext cx="7084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1" name="直接箭头连接符 200"/>
            <p:cNvCxnSpPr/>
            <p:nvPr/>
          </p:nvCxnSpPr>
          <p:spPr>
            <a:xfrm>
              <a:off x="7488210" y="3085067"/>
              <a:ext cx="57663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2" name="直接箭头连接符 201"/>
            <p:cNvCxnSpPr>
              <a:endCxn id="214" idx="1"/>
            </p:cNvCxnSpPr>
            <p:nvPr/>
          </p:nvCxnSpPr>
          <p:spPr>
            <a:xfrm flipV="1">
              <a:off x="8369643" y="3089186"/>
              <a:ext cx="354244" cy="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3" name="直接箭头连接符 202"/>
            <p:cNvCxnSpPr/>
            <p:nvPr/>
          </p:nvCxnSpPr>
          <p:spPr>
            <a:xfrm>
              <a:off x="6067186" y="3089197"/>
              <a:ext cx="7084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4" name="直接箭头连接符 203"/>
            <p:cNvCxnSpPr/>
            <p:nvPr/>
          </p:nvCxnSpPr>
          <p:spPr>
            <a:xfrm>
              <a:off x="4646142" y="3109783"/>
              <a:ext cx="7084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5" name="文本框 204"/>
            <p:cNvSpPr txBox="1"/>
            <p:nvPr/>
          </p:nvSpPr>
          <p:spPr>
            <a:xfrm>
              <a:off x="8056605" y="2920322"/>
              <a:ext cx="304800" cy="378932"/>
            </a:xfrm>
            <a:prstGeom prst="rect">
              <a:avLst/>
            </a:prstGeom>
            <a:noFill/>
          </p:spPr>
          <p:txBody>
            <a:bodyPr wrap="square" rtlCol="0">
              <a:spAutoFit/>
            </a:bodyPr>
            <a:lstStyle/>
            <a:p>
              <a:pPr algn="ctr"/>
              <a:r>
                <a:rPr lang="zh-CN" altLang="en-US" dirty="0" smtClean="0"/>
                <a:t>┈</a:t>
              </a:r>
              <a:endParaRPr lang="zh-CN" altLang="en-US" dirty="0"/>
            </a:p>
          </p:txBody>
        </p:sp>
        <p:sp>
          <p:nvSpPr>
            <p:cNvPr id="206" name="文本框 205"/>
            <p:cNvSpPr txBox="1"/>
            <p:nvPr/>
          </p:nvSpPr>
          <p:spPr>
            <a:xfrm>
              <a:off x="2545491" y="2920324"/>
              <a:ext cx="704332" cy="369332"/>
            </a:xfrm>
            <a:prstGeom prst="rect">
              <a:avLst/>
            </a:prstGeom>
            <a:noFill/>
          </p:spPr>
          <p:txBody>
            <a:bodyPr wrap="square" rtlCol="0">
              <a:spAutoFit/>
            </a:bodyPr>
            <a:lstStyle/>
            <a:p>
              <a:pPr algn="ctr"/>
              <a:r>
                <a:rPr lang="en-US" altLang="zh-CN" dirty="0" smtClean="0"/>
                <a:t>PCB</a:t>
              </a:r>
              <a:r>
                <a:rPr lang="en-US" altLang="zh-CN" sz="1600" dirty="0" smtClean="0"/>
                <a:t>1</a:t>
              </a:r>
              <a:endParaRPr lang="zh-CN" altLang="en-US" sz="1600" dirty="0"/>
            </a:p>
          </p:txBody>
        </p:sp>
        <p:sp>
          <p:nvSpPr>
            <p:cNvPr id="207" name="文本框 206"/>
            <p:cNvSpPr txBox="1"/>
            <p:nvPr/>
          </p:nvSpPr>
          <p:spPr>
            <a:xfrm>
              <a:off x="3941811" y="2916203"/>
              <a:ext cx="704332" cy="369332"/>
            </a:xfrm>
            <a:prstGeom prst="rect">
              <a:avLst/>
            </a:prstGeom>
            <a:noFill/>
          </p:spPr>
          <p:txBody>
            <a:bodyPr wrap="square" rtlCol="0">
              <a:spAutoFit/>
            </a:bodyPr>
            <a:lstStyle/>
            <a:p>
              <a:pPr algn="ctr"/>
              <a:r>
                <a:rPr lang="en-US" altLang="zh-CN" dirty="0" smtClean="0"/>
                <a:t>PCB</a:t>
              </a:r>
              <a:r>
                <a:rPr lang="en-US" altLang="zh-CN" sz="1600" dirty="0" smtClean="0"/>
                <a:t>2</a:t>
              </a:r>
              <a:endParaRPr lang="zh-CN" altLang="en-US" sz="1600" dirty="0"/>
            </a:p>
          </p:txBody>
        </p:sp>
        <p:sp>
          <p:nvSpPr>
            <p:cNvPr id="208" name="文本框 207"/>
            <p:cNvSpPr txBox="1"/>
            <p:nvPr/>
          </p:nvSpPr>
          <p:spPr>
            <a:xfrm>
              <a:off x="5350475" y="2907964"/>
              <a:ext cx="704332" cy="369332"/>
            </a:xfrm>
            <a:prstGeom prst="rect">
              <a:avLst/>
            </a:prstGeom>
            <a:noFill/>
          </p:spPr>
          <p:txBody>
            <a:bodyPr wrap="square" rtlCol="0">
              <a:spAutoFit/>
            </a:bodyPr>
            <a:lstStyle/>
            <a:p>
              <a:pPr algn="ctr"/>
              <a:r>
                <a:rPr lang="en-US" altLang="zh-CN" dirty="0" smtClean="0"/>
                <a:t>PCB</a:t>
              </a:r>
              <a:r>
                <a:rPr lang="en-US" altLang="zh-CN" sz="1600" dirty="0" smtClean="0"/>
                <a:t>3</a:t>
              </a:r>
              <a:endParaRPr lang="zh-CN" altLang="en-US" sz="1600" dirty="0"/>
            </a:p>
          </p:txBody>
        </p:sp>
        <p:sp>
          <p:nvSpPr>
            <p:cNvPr id="209" name="文本框 208"/>
            <p:cNvSpPr txBox="1"/>
            <p:nvPr/>
          </p:nvSpPr>
          <p:spPr>
            <a:xfrm>
              <a:off x="6792091" y="2907968"/>
              <a:ext cx="704332" cy="369332"/>
            </a:xfrm>
            <a:prstGeom prst="rect">
              <a:avLst/>
            </a:prstGeom>
            <a:noFill/>
          </p:spPr>
          <p:txBody>
            <a:bodyPr wrap="square" rtlCol="0">
              <a:spAutoFit/>
            </a:bodyPr>
            <a:lstStyle/>
            <a:p>
              <a:pPr algn="ctr"/>
              <a:r>
                <a:rPr lang="en-US" altLang="zh-CN" dirty="0" smtClean="0"/>
                <a:t>PCB</a:t>
              </a:r>
              <a:r>
                <a:rPr lang="en-US" altLang="zh-CN" sz="1600" dirty="0" smtClean="0"/>
                <a:t>4</a:t>
              </a:r>
              <a:endParaRPr lang="zh-CN" altLang="en-US" sz="1600" dirty="0"/>
            </a:p>
          </p:txBody>
        </p:sp>
        <p:sp>
          <p:nvSpPr>
            <p:cNvPr id="210" name="文本框 209"/>
            <p:cNvSpPr txBox="1"/>
            <p:nvPr/>
          </p:nvSpPr>
          <p:spPr>
            <a:xfrm>
              <a:off x="8629109" y="2907964"/>
              <a:ext cx="930914" cy="369332"/>
            </a:xfrm>
            <a:prstGeom prst="rect">
              <a:avLst/>
            </a:prstGeom>
            <a:noFill/>
          </p:spPr>
          <p:txBody>
            <a:bodyPr wrap="square" rtlCol="0">
              <a:spAutoFit/>
            </a:bodyPr>
            <a:lstStyle/>
            <a:p>
              <a:pPr algn="ctr"/>
              <a:r>
                <a:rPr lang="en-US" altLang="zh-CN" dirty="0" smtClean="0"/>
                <a:t>PCB</a:t>
              </a:r>
              <a:r>
                <a:rPr lang="en-US" altLang="zh-CN" sz="1600" dirty="0" smtClean="0"/>
                <a:t>n-1</a:t>
              </a:r>
              <a:endParaRPr lang="zh-CN" altLang="en-US" sz="1600" dirty="0"/>
            </a:p>
          </p:txBody>
        </p:sp>
        <p:sp>
          <p:nvSpPr>
            <p:cNvPr id="211" name="文本框 210"/>
            <p:cNvSpPr txBox="1"/>
            <p:nvPr/>
          </p:nvSpPr>
          <p:spPr>
            <a:xfrm>
              <a:off x="10136637" y="2916205"/>
              <a:ext cx="704332" cy="369332"/>
            </a:xfrm>
            <a:prstGeom prst="rect">
              <a:avLst/>
            </a:prstGeom>
            <a:noFill/>
          </p:spPr>
          <p:txBody>
            <a:bodyPr wrap="square" rtlCol="0">
              <a:spAutoFit/>
            </a:bodyPr>
            <a:lstStyle/>
            <a:p>
              <a:pPr algn="ctr"/>
              <a:r>
                <a:rPr lang="en-US" altLang="zh-CN" dirty="0" err="1" smtClean="0"/>
                <a:t>PCB</a:t>
              </a:r>
              <a:r>
                <a:rPr lang="en-US" altLang="zh-CN" sz="1600" dirty="0" err="1" smtClean="0"/>
                <a:t>n</a:t>
              </a:r>
              <a:endParaRPr lang="zh-CN" altLang="en-US" sz="1600" dirty="0"/>
            </a:p>
          </p:txBody>
        </p:sp>
      </p:grpSp>
      <p:sp>
        <p:nvSpPr>
          <p:cNvPr id="31" name="文本框 30"/>
          <p:cNvSpPr txBox="1"/>
          <p:nvPr/>
        </p:nvSpPr>
        <p:spPr>
          <a:xfrm>
            <a:off x="3377515" y="1037966"/>
            <a:ext cx="275971" cy="369332"/>
          </a:xfrm>
          <a:prstGeom prst="rect">
            <a:avLst/>
          </a:prstGeom>
          <a:noFill/>
        </p:spPr>
        <p:txBody>
          <a:bodyPr wrap="square" rtlCol="0">
            <a:spAutoFit/>
          </a:bodyPr>
          <a:lstStyle/>
          <a:p>
            <a:pPr algn="ctr"/>
            <a:r>
              <a:rPr lang="en-US" altLang="zh-CN" dirty="0" smtClean="0"/>
              <a:t>0</a:t>
            </a:r>
            <a:endParaRPr lang="zh-CN" altLang="en-US" dirty="0"/>
          </a:p>
        </p:txBody>
      </p:sp>
      <p:sp>
        <p:nvSpPr>
          <p:cNvPr id="224" name="文本框 223"/>
          <p:cNvSpPr txBox="1"/>
          <p:nvPr/>
        </p:nvSpPr>
        <p:spPr>
          <a:xfrm>
            <a:off x="10919237" y="1948248"/>
            <a:ext cx="275971" cy="369332"/>
          </a:xfrm>
          <a:prstGeom prst="rect">
            <a:avLst/>
          </a:prstGeom>
          <a:noFill/>
        </p:spPr>
        <p:txBody>
          <a:bodyPr wrap="square" rtlCol="0">
            <a:spAutoFit/>
          </a:bodyPr>
          <a:lstStyle/>
          <a:p>
            <a:pPr algn="ctr"/>
            <a:r>
              <a:rPr lang="en-US" altLang="zh-CN" dirty="0" smtClean="0"/>
              <a:t>0</a:t>
            </a:r>
            <a:endParaRPr lang="zh-CN" altLang="en-US" dirty="0"/>
          </a:p>
        </p:txBody>
      </p:sp>
      <p:sp>
        <p:nvSpPr>
          <p:cNvPr id="225" name="文本框 224"/>
          <p:cNvSpPr txBox="1"/>
          <p:nvPr/>
        </p:nvSpPr>
        <p:spPr>
          <a:xfrm>
            <a:off x="10902757" y="3027409"/>
            <a:ext cx="275971" cy="369332"/>
          </a:xfrm>
          <a:prstGeom prst="rect">
            <a:avLst/>
          </a:prstGeom>
          <a:noFill/>
        </p:spPr>
        <p:txBody>
          <a:bodyPr wrap="square" rtlCol="0">
            <a:spAutoFit/>
          </a:bodyPr>
          <a:lstStyle/>
          <a:p>
            <a:pPr algn="ctr"/>
            <a:r>
              <a:rPr lang="en-US" altLang="zh-CN" dirty="0" smtClean="0"/>
              <a:t>0</a:t>
            </a:r>
            <a:endParaRPr lang="zh-CN" altLang="en-US" dirty="0"/>
          </a:p>
        </p:txBody>
      </p:sp>
      <p:sp>
        <p:nvSpPr>
          <p:cNvPr id="226" name="文本框 225"/>
          <p:cNvSpPr txBox="1"/>
          <p:nvPr/>
        </p:nvSpPr>
        <p:spPr>
          <a:xfrm>
            <a:off x="10902756" y="3982998"/>
            <a:ext cx="275971" cy="369332"/>
          </a:xfrm>
          <a:prstGeom prst="rect">
            <a:avLst/>
          </a:prstGeom>
          <a:noFill/>
        </p:spPr>
        <p:txBody>
          <a:bodyPr wrap="square" rtlCol="0">
            <a:spAutoFit/>
          </a:bodyPr>
          <a:lstStyle/>
          <a:p>
            <a:pPr algn="ctr"/>
            <a:r>
              <a:rPr lang="en-US" altLang="zh-CN" dirty="0" smtClean="0"/>
              <a:t>0</a:t>
            </a:r>
            <a:endParaRPr lang="zh-CN" altLang="en-US" dirty="0"/>
          </a:p>
        </p:txBody>
      </p:sp>
      <p:sp>
        <p:nvSpPr>
          <p:cNvPr id="227" name="文本框 226"/>
          <p:cNvSpPr txBox="1"/>
          <p:nvPr/>
        </p:nvSpPr>
        <p:spPr>
          <a:xfrm>
            <a:off x="10886281" y="4963292"/>
            <a:ext cx="275971" cy="369332"/>
          </a:xfrm>
          <a:prstGeom prst="rect">
            <a:avLst/>
          </a:prstGeom>
          <a:noFill/>
        </p:spPr>
        <p:txBody>
          <a:bodyPr wrap="square" rtlCol="0">
            <a:spAutoFit/>
          </a:bodyPr>
          <a:lstStyle/>
          <a:p>
            <a:pPr algn="ctr"/>
            <a:r>
              <a:rPr lang="en-US" altLang="zh-CN" dirty="0" smtClean="0"/>
              <a:t>0</a:t>
            </a:r>
            <a:endParaRPr lang="zh-CN" altLang="en-US" dirty="0"/>
          </a:p>
        </p:txBody>
      </p:sp>
      <p:sp>
        <p:nvSpPr>
          <p:cNvPr id="32" name="文本框 31"/>
          <p:cNvSpPr txBox="1"/>
          <p:nvPr/>
        </p:nvSpPr>
        <p:spPr>
          <a:xfrm>
            <a:off x="4683209" y="5478162"/>
            <a:ext cx="2623753" cy="400110"/>
          </a:xfrm>
          <a:prstGeom prst="rect">
            <a:avLst/>
          </a:prstGeom>
          <a:noFill/>
        </p:spPr>
        <p:txBody>
          <a:bodyPr wrap="square" rtlCol="0">
            <a:spAutoFit/>
          </a:bodyPr>
          <a:lstStyle/>
          <a:p>
            <a:pPr algn="ctr"/>
            <a:r>
              <a:rPr lang="en-US" altLang="zh-CN" sz="2000" dirty="0" smtClean="0">
                <a:solidFill>
                  <a:srgbClr val="FF0000"/>
                </a:solidFill>
              </a:rPr>
              <a:t>PCB</a:t>
            </a:r>
            <a:r>
              <a:rPr lang="zh-CN" altLang="en-US" sz="2000" dirty="0" smtClean="0">
                <a:solidFill>
                  <a:srgbClr val="FF0000"/>
                </a:solidFill>
              </a:rPr>
              <a:t>链接队列示意图</a:t>
            </a:r>
            <a:endParaRPr lang="zh-CN" altLang="en-US" sz="2000" dirty="0">
              <a:solidFill>
                <a:srgbClr val="FF0000"/>
              </a:solidFill>
            </a:endParaRPr>
          </a:p>
        </p:txBody>
      </p:sp>
    </p:spTree>
    <p:extLst>
      <p:ext uri="{BB962C8B-B14F-4D97-AF65-F5344CB8AC3E}">
        <p14:creationId xmlns:p14="http://schemas.microsoft.com/office/powerpoint/2010/main" val="6664939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90832" y="1178011"/>
            <a:ext cx="10700951" cy="3970318"/>
          </a:xfrm>
          <a:prstGeom prst="rect">
            <a:avLst/>
          </a:prstGeom>
          <a:noFill/>
        </p:spPr>
        <p:txBody>
          <a:bodyPr wrap="square" rtlCol="0">
            <a:spAutoFit/>
          </a:bodyPr>
          <a:lstStyle/>
          <a:p>
            <a:pPr>
              <a:lnSpc>
                <a:spcPct val="150000"/>
              </a:lnSpc>
            </a:pPr>
            <a:r>
              <a:rPr lang="en-US" altLang="zh-CN" sz="2400" dirty="0" smtClean="0"/>
              <a:t>3</a:t>
            </a:r>
            <a:r>
              <a:rPr lang="zh-CN" altLang="en-US" sz="2400" dirty="0" smtClean="0"/>
              <a:t>、索引方式</a:t>
            </a:r>
            <a:endParaRPr lang="en-US" altLang="zh-CN" sz="2400" dirty="0" smtClean="0"/>
          </a:p>
          <a:p>
            <a:pPr indent="612000">
              <a:lnSpc>
                <a:spcPct val="150000"/>
              </a:lnSpc>
            </a:pPr>
            <a:r>
              <a:rPr lang="zh-CN" altLang="en-US" sz="2400" dirty="0" smtClean="0"/>
              <a:t>索引方式为不同状态进程</a:t>
            </a:r>
            <a:r>
              <a:rPr lang="zh-CN" altLang="en-US" sz="2400" dirty="0"/>
              <a:t>的</a:t>
            </a:r>
            <a:r>
              <a:rPr lang="en-US" altLang="zh-CN" sz="2400" dirty="0" smtClean="0"/>
              <a:t>PCB</a:t>
            </a:r>
            <a:r>
              <a:rPr lang="zh-CN" altLang="en-US" sz="2400" dirty="0" smtClean="0"/>
              <a:t>分别创建索引表，例如为所有的就绪状态进程</a:t>
            </a:r>
            <a:r>
              <a:rPr lang="en-US" altLang="zh-CN" sz="2400" dirty="0" smtClean="0"/>
              <a:t>PCB</a:t>
            </a:r>
            <a:r>
              <a:rPr lang="zh-CN" altLang="en-US" sz="2400" dirty="0" smtClean="0"/>
              <a:t>创建就绪索引表，为所有阻塞状态进程的</a:t>
            </a:r>
            <a:r>
              <a:rPr lang="en-US" altLang="zh-CN" sz="2400" dirty="0" smtClean="0"/>
              <a:t>PCB</a:t>
            </a:r>
            <a:r>
              <a:rPr lang="zh-CN" altLang="en-US" sz="2400" dirty="0" smtClean="0"/>
              <a:t>创建阻塞索引表。并且每张索引表都有指针指向，就绪索引表由就绪表指针指向，阻塞索引表由阻塞指针指向，运行指针指向</a:t>
            </a:r>
            <a:r>
              <a:rPr lang="en-US" altLang="zh-CN" sz="2400" dirty="0" smtClean="0"/>
              <a:t>PCB</a:t>
            </a:r>
            <a:r>
              <a:rPr lang="zh-CN" altLang="en-US" sz="2400" dirty="0" smtClean="0"/>
              <a:t>表中运行进程的地址，每张表的指针指向每张表的第一个表目的地址。</a:t>
            </a:r>
            <a:endParaRPr lang="en-US" altLang="zh-CN" sz="2400" dirty="0" smtClean="0"/>
          </a:p>
          <a:p>
            <a:pPr indent="612000">
              <a:lnSpc>
                <a:spcPct val="150000"/>
              </a:lnSpc>
            </a:pPr>
            <a:r>
              <a:rPr lang="zh-CN" altLang="en-US" sz="2400" dirty="0" smtClean="0"/>
              <a:t>索引表中存放的是进程的</a:t>
            </a:r>
            <a:r>
              <a:rPr lang="en-US" altLang="zh-CN" sz="2400" dirty="0" smtClean="0"/>
              <a:t>PCB</a:t>
            </a:r>
            <a:r>
              <a:rPr lang="zh-CN" altLang="en-US" sz="2400" dirty="0" smtClean="0"/>
              <a:t>地址。</a:t>
            </a:r>
            <a:endParaRPr lang="zh-CN" altLang="en-US" sz="2400" dirty="0"/>
          </a:p>
        </p:txBody>
      </p:sp>
    </p:spTree>
    <p:extLst>
      <p:ext uri="{BB962C8B-B14F-4D97-AF65-F5344CB8AC3E}">
        <p14:creationId xmlns:p14="http://schemas.microsoft.com/office/powerpoint/2010/main" val="28796802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6800349" y="939108"/>
            <a:ext cx="1145046" cy="4819136"/>
            <a:chOff x="9296407" y="1194486"/>
            <a:chExt cx="1145046" cy="4819136"/>
          </a:xfrm>
        </p:grpSpPr>
        <p:sp>
          <p:nvSpPr>
            <p:cNvPr id="3" name="矩形 2"/>
            <p:cNvSpPr/>
            <p:nvPr/>
          </p:nvSpPr>
          <p:spPr>
            <a:xfrm>
              <a:off x="9308757" y="1194486"/>
              <a:ext cx="1112108" cy="4819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9300508" y="1556950"/>
              <a:ext cx="1128595" cy="1"/>
            </a:xfrm>
            <a:prstGeom prst="line">
              <a:avLst/>
            </a:prstGeom>
          </p:spPr>
          <p:style>
            <a:lnRef idx="2">
              <a:schemeClr val="dk1"/>
            </a:lnRef>
            <a:fillRef idx="0">
              <a:schemeClr val="dk1"/>
            </a:fillRef>
            <a:effectRef idx="1">
              <a:schemeClr val="dk1"/>
            </a:effectRef>
            <a:fontRef idx="minor">
              <a:schemeClr val="tx1"/>
            </a:fontRef>
          </p:style>
        </p:cxnSp>
        <p:cxnSp>
          <p:nvCxnSpPr>
            <p:cNvPr id="9" name="直接连接符 8"/>
            <p:cNvCxnSpPr/>
            <p:nvPr/>
          </p:nvCxnSpPr>
          <p:spPr>
            <a:xfrm>
              <a:off x="9304620" y="1915294"/>
              <a:ext cx="1128595" cy="1"/>
            </a:xfrm>
            <a:prstGeom prst="line">
              <a:avLst/>
            </a:prstGeom>
          </p:spPr>
          <p:style>
            <a:lnRef idx="2">
              <a:schemeClr val="dk1"/>
            </a:lnRef>
            <a:fillRef idx="0">
              <a:schemeClr val="dk1"/>
            </a:fillRef>
            <a:effectRef idx="1">
              <a:schemeClr val="dk1"/>
            </a:effectRef>
            <a:fontRef idx="minor">
              <a:schemeClr val="tx1"/>
            </a:fontRef>
          </p:style>
        </p:cxnSp>
        <p:cxnSp>
          <p:nvCxnSpPr>
            <p:cNvPr id="10" name="直接连接符 9"/>
            <p:cNvCxnSpPr/>
            <p:nvPr/>
          </p:nvCxnSpPr>
          <p:spPr>
            <a:xfrm>
              <a:off x="9296407" y="2590789"/>
              <a:ext cx="1128595" cy="1"/>
            </a:xfrm>
            <a:prstGeom prst="line">
              <a:avLst/>
            </a:prstGeom>
          </p:spPr>
          <p:style>
            <a:lnRef idx="2">
              <a:schemeClr val="dk1"/>
            </a:lnRef>
            <a:fillRef idx="0">
              <a:schemeClr val="dk1"/>
            </a:fillRef>
            <a:effectRef idx="1">
              <a:schemeClr val="dk1"/>
            </a:effectRef>
            <a:fontRef idx="minor">
              <a:schemeClr val="tx1"/>
            </a:fontRef>
          </p:style>
        </p:cxnSp>
        <p:cxnSp>
          <p:nvCxnSpPr>
            <p:cNvPr id="11" name="直接连接符 10"/>
            <p:cNvCxnSpPr/>
            <p:nvPr/>
          </p:nvCxnSpPr>
          <p:spPr>
            <a:xfrm>
              <a:off x="9304619" y="2253042"/>
              <a:ext cx="1128595" cy="1"/>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p:cNvCxnSpPr/>
            <p:nvPr/>
          </p:nvCxnSpPr>
          <p:spPr>
            <a:xfrm>
              <a:off x="9312858" y="3628737"/>
              <a:ext cx="1128595" cy="1"/>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p:nvPr/>
          </p:nvCxnSpPr>
          <p:spPr>
            <a:xfrm>
              <a:off x="9304619" y="3270399"/>
              <a:ext cx="1128595" cy="1"/>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p:cNvCxnSpPr/>
            <p:nvPr/>
          </p:nvCxnSpPr>
          <p:spPr>
            <a:xfrm>
              <a:off x="9300495" y="2928535"/>
              <a:ext cx="1128595" cy="1"/>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p:cNvCxnSpPr/>
            <p:nvPr/>
          </p:nvCxnSpPr>
          <p:spPr>
            <a:xfrm>
              <a:off x="9300508" y="3987110"/>
              <a:ext cx="1128595" cy="1"/>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a:off x="9300508" y="4341336"/>
              <a:ext cx="1128595" cy="1"/>
            </a:xfrm>
            <a:prstGeom prst="line">
              <a:avLst/>
            </a:prstGeom>
          </p:spPr>
          <p:style>
            <a:lnRef idx="2">
              <a:schemeClr val="dk1"/>
            </a:lnRef>
            <a:fillRef idx="0">
              <a:schemeClr val="dk1"/>
            </a:fillRef>
            <a:effectRef idx="1">
              <a:schemeClr val="dk1"/>
            </a:effectRef>
            <a:fontRef idx="minor">
              <a:schemeClr val="tx1"/>
            </a:fontRef>
          </p:style>
        </p:cxnSp>
      </p:grpSp>
      <p:grpSp>
        <p:nvGrpSpPr>
          <p:cNvPr id="32" name="组合 31"/>
          <p:cNvGrpSpPr/>
          <p:nvPr/>
        </p:nvGrpSpPr>
        <p:grpSpPr>
          <a:xfrm>
            <a:off x="4606971" y="1993536"/>
            <a:ext cx="1128596" cy="1379837"/>
            <a:chOff x="7018621" y="1346887"/>
            <a:chExt cx="1128596" cy="1379837"/>
          </a:xfrm>
        </p:grpSpPr>
        <p:sp>
          <p:nvSpPr>
            <p:cNvPr id="17" name="矩形 16"/>
            <p:cNvSpPr/>
            <p:nvPr/>
          </p:nvSpPr>
          <p:spPr>
            <a:xfrm>
              <a:off x="7022759" y="1346887"/>
              <a:ext cx="1112108" cy="13798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7022748" y="1709350"/>
              <a:ext cx="1099769" cy="5491"/>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a:off x="7018622" y="2051218"/>
              <a:ext cx="1128595" cy="1"/>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a:off x="7018621" y="2405442"/>
              <a:ext cx="1128595" cy="1"/>
            </a:xfrm>
            <a:prstGeom prst="line">
              <a:avLst/>
            </a:prstGeom>
          </p:spPr>
          <p:style>
            <a:lnRef idx="2">
              <a:schemeClr val="dk1"/>
            </a:lnRef>
            <a:fillRef idx="0">
              <a:schemeClr val="dk1"/>
            </a:fillRef>
            <a:effectRef idx="1">
              <a:schemeClr val="dk1"/>
            </a:effectRef>
            <a:fontRef idx="minor">
              <a:schemeClr val="tx1"/>
            </a:fontRef>
          </p:style>
        </p:cxnSp>
      </p:grpSp>
      <p:grpSp>
        <p:nvGrpSpPr>
          <p:cNvPr id="33" name="组合 32"/>
          <p:cNvGrpSpPr/>
          <p:nvPr/>
        </p:nvGrpSpPr>
        <p:grpSpPr>
          <a:xfrm>
            <a:off x="4609034" y="3962397"/>
            <a:ext cx="1128621" cy="1767016"/>
            <a:chOff x="7171021" y="3608173"/>
            <a:chExt cx="1128621" cy="1767016"/>
          </a:xfrm>
        </p:grpSpPr>
        <p:sp>
          <p:nvSpPr>
            <p:cNvPr id="27" name="矩形 26"/>
            <p:cNvSpPr/>
            <p:nvPr/>
          </p:nvSpPr>
          <p:spPr>
            <a:xfrm>
              <a:off x="7175159" y="3608173"/>
              <a:ext cx="1112108" cy="1767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p:nvCxnSpPr>
          <p:spPr>
            <a:xfrm>
              <a:off x="7175148" y="3970636"/>
              <a:ext cx="1110056" cy="11648"/>
            </a:xfrm>
            <a:prstGeom prst="line">
              <a:avLst/>
            </a:prstGeom>
          </p:spPr>
          <p:style>
            <a:lnRef idx="2">
              <a:schemeClr val="dk1"/>
            </a:lnRef>
            <a:fillRef idx="0">
              <a:schemeClr val="dk1"/>
            </a:fillRef>
            <a:effectRef idx="1">
              <a:schemeClr val="dk1"/>
            </a:effectRef>
            <a:fontRef idx="minor">
              <a:schemeClr val="tx1"/>
            </a:fontRef>
          </p:style>
        </p:cxnSp>
        <p:cxnSp>
          <p:nvCxnSpPr>
            <p:cNvPr id="29" name="直接连接符 28"/>
            <p:cNvCxnSpPr/>
            <p:nvPr/>
          </p:nvCxnSpPr>
          <p:spPr>
            <a:xfrm>
              <a:off x="7171022" y="4328980"/>
              <a:ext cx="1128595" cy="1"/>
            </a:xfrm>
            <a:prstGeom prst="line">
              <a:avLst/>
            </a:prstGeom>
          </p:spPr>
          <p:style>
            <a:lnRef idx="2">
              <a:schemeClr val="dk1"/>
            </a:lnRef>
            <a:fillRef idx="0">
              <a:schemeClr val="dk1"/>
            </a:fillRef>
            <a:effectRef idx="1">
              <a:schemeClr val="dk1"/>
            </a:effectRef>
            <a:fontRef idx="minor">
              <a:schemeClr val="tx1"/>
            </a:fontRef>
          </p:style>
        </p:cxnSp>
        <p:cxnSp>
          <p:nvCxnSpPr>
            <p:cNvPr id="30" name="直接连接符 29"/>
            <p:cNvCxnSpPr/>
            <p:nvPr/>
          </p:nvCxnSpPr>
          <p:spPr>
            <a:xfrm>
              <a:off x="7171047" y="5004475"/>
              <a:ext cx="1128595" cy="1"/>
            </a:xfrm>
            <a:prstGeom prst="line">
              <a:avLst/>
            </a:prstGeom>
          </p:spPr>
          <p:style>
            <a:lnRef idx="2">
              <a:schemeClr val="dk1"/>
            </a:lnRef>
            <a:fillRef idx="0">
              <a:schemeClr val="dk1"/>
            </a:fillRef>
            <a:effectRef idx="1">
              <a:schemeClr val="dk1"/>
            </a:effectRef>
            <a:fontRef idx="minor">
              <a:schemeClr val="tx1"/>
            </a:fontRef>
          </p:style>
        </p:cxnSp>
        <p:cxnSp>
          <p:nvCxnSpPr>
            <p:cNvPr id="31" name="直接连接符 30"/>
            <p:cNvCxnSpPr/>
            <p:nvPr/>
          </p:nvCxnSpPr>
          <p:spPr>
            <a:xfrm>
              <a:off x="7171021" y="4666728"/>
              <a:ext cx="1128595" cy="1"/>
            </a:xfrm>
            <a:prstGeom prst="line">
              <a:avLst/>
            </a:prstGeom>
          </p:spPr>
          <p:style>
            <a:lnRef idx="2">
              <a:schemeClr val="dk1"/>
            </a:lnRef>
            <a:fillRef idx="0">
              <a:schemeClr val="dk1"/>
            </a:fillRef>
            <a:effectRef idx="1">
              <a:schemeClr val="dk1"/>
            </a:effectRef>
            <a:fontRef idx="minor">
              <a:schemeClr val="tx1"/>
            </a:fontRef>
          </p:style>
        </p:cxnSp>
      </p:grpSp>
      <p:sp>
        <p:nvSpPr>
          <p:cNvPr id="35" name="文本框 34"/>
          <p:cNvSpPr txBox="1"/>
          <p:nvPr/>
        </p:nvSpPr>
        <p:spPr>
          <a:xfrm>
            <a:off x="4473153" y="1556949"/>
            <a:ext cx="1375719" cy="369332"/>
          </a:xfrm>
          <a:prstGeom prst="rect">
            <a:avLst/>
          </a:prstGeom>
          <a:noFill/>
        </p:spPr>
        <p:txBody>
          <a:bodyPr wrap="square" rtlCol="0">
            <a:spAutoFit/>
          </a:bodyPr>
          <a:lstStyle/>
          <a:p>
            <a:pPr algn="ctr"/>
            <a:r>
              <a:rPr lang="zh-CN" altLang="en-US" dirty="0" smtClean="0"/>
              <a:t>就绪索引表</a:t>
            </a:r>
            <a:endParaRPr lang="zh-CN" altLang="en-US" dirty="0"/>
          </a:p>
        </p:txBody>
      </p:sp>
      <p:sp>
        <p:nvSpPr>
          <p:cNvPr id="36" name="文本框 35"/>
          <p:cNvSpPr txBox="1"/>
          <p:nvPr/>
        </p:nvSpPr>
        <p:spPr>
          <a:xfrm>
            <a:off x="4415487" y="3591840"/>
            <a:ext cx="1517775" cy="369332"/>
          </a:xfrm>
          <a:prstGeom prst="rect">
            <a:avLst/>
          </a:prstGeom>
          <a:noFill/>
        </p:spPr>
        <p:txBody>
          <a:bodyPr wrap="square" rtlCol="0">
            <a:spAutoFit/>
          </a:bodyPr>
          <a:lstStyle/>
          <a:p>
            <a:pPr algn="ctr"/>
            <a:r>
              <a:rPr lang="zh-CN" altLang="en-US" dirty="0"/>
              <a:t>阻塞</a:t>
            </a:r>
            <a:r>
              <a:rPr lang="zh-CN" altLang="en-US" dirty="0" smtClean="0"/>
              <a:t>索引表</a:t>
            </a:r>
            <a:r>
              <a:rPr lang="en-US" altLang="zh-CN" dirty="0" err="1" smtClean="0"/>
              <a:t>i</a:t>
            </a:r>
            <a:endParaRPr lang="zh-CN" altLang="en-US" dirty="0"/>
          </a:p>
        </p:txBody>
      </p:sp>
      <p:sp>
        <p:nvSpPr>
          <p:cNvPr id="37" name="矩形 36"/>
          <p:cNvSpPr/>
          <p:nvPr/>
        </p:nvSpPr>
        <p:spPr>
          <a:xfrm>
            <a:off x="2415707" y="1993536"/>
            <a:ext cx="1116246" cy="3624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2411585" y="3941789"/>
            <a:ext cx="1116246" cy="3624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411585" y="984396"/>
            <a:ext cx="1116246" cy="3624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2279776" y="2010012"/>
            <a:ext cx="1394303" cy="338554"/>
          </a:xfrm>
          <a:prstGeom prst="rect">
            <a:avLst/>
          </a:prstGeom>
          <a:noFill/>
        </p:spPr>
        <p:txBody>
          <a:bodyPr wrap="square" rtlCol="0">
            <a:spAutoFit/>
          </a:bodyPr>
          <a:lstStyle/>
          <a:p>
            <a:pPr algn="ctr"/>
            <a:r>
              <a:rPr lang="zh-CN" altLang="en-US" sz="1600" dirty="0" smtClean="0"/>
              <a:t>就绪表指针</a:t>
            </a:r>
            <a:endParaRPr lang="zh-CN" altLang="en-US" sz="1600" dirty="0"/>
          </a:p>
        </p:txBody>
      </p:sp>
      <p:sp>
        <p:nvSpPr>
          <p:cNvPr id="41" name="文本框 40"/>
          <p:cNvSpPr txBox="1"/>
          <p:nvPr/>
        </p:nvSpPr>
        <p:spPr>
          <a:xfrm>
            <a:off x="2275654" y="3958269"/>
            <a:ext cx="1394303" cy="338554"/>
          </a:xfrm>
          <a:prstGeom prst="rect">
            <a:avLst/>
          </a:prstGeom>
          <a:noFill/>
        </p:spPr>
        <p:txBody>
          <a:bodyPr wrap="square" rtlCol="0">
            <a:spAutoFit/>
          </a:bodyPr>
          <a:lstStyle/>
          <a:p>
            <a:pPr algn="ctr"/>
            <a:r>
              <a:rPr lang="zh-CN" altLang="en-US" sz="1600" dirty="0" smtClean="0"/>
              <a:t>阻塞表</a:t>
            </a:r>
            <a:r>
              <a:rPr lang="en-US" altLang="zh-CN" sz="1600" dirty="0" err="1" smtClean="0"/>
              <a:t>i</a:t>
            </a:r>
            <a:r>
              <a:rPr lang="zh-CN" altLang="en-US" sz="1600" dirty="0" smtClean="0"/>
              <a:t>指针</a:t>
            </a:r>
            <a:endParaRPr lang="zh-CN" altLang="en-US" sz="1600" dirty="0"/>
          </a:p>
        </p:txBody>
      </p:sp>
      <p:sp>
        <p:nvSpPr>
          <p:cNvPr id="42" name="文本框 41"/>
          <p:cNvSpPr txBox="1"/>
          <p:nvPr/>
        </p:nvSpPr>
        <p:spPr>
          <a:xfrm>
            <a:off x="2411585" y="984396"/>
            <a:ext cx="1114168" cy="369332"/>
          </a:xfrm>
          <a:prstGeom prst="rect">
            <a:avLst/>
          </a:prstGeom>
          <a:noFill/>
        </p:spPr>
        <p:txBody>
          <a:bodyPr wrap="square" rtlCol="0">
            <a:spAutoFit/>
          </a:bodyPr>
          <a:lstStyle/>
          <a:p>
            <a:pPr algn="ctr"/>
            <a:r>
              <a:rPr lang="zh-CN" altLang="en-US" dirty="0" smtClean="0"/>
              <a:t>运行指针</a:t>
            </a:r>
            <a:endParaRPr lang="zh-CN" altLang="en-US" dirty="0"/>
          </a:p>
        </p:txBody>
      </p:sp>
      <p:cxnSp>
        <p:nvCxnSpPr>
          <p:cNvPr id="44" name="直接箭头连接符 43"/>
          <p:cNvCxnSpPr>
            <a:stCxn id="42" idx="3"/>
          </p:cNvCxnSpPr>
          <p:nvPr/>
        </p:nvCxnSpPr>
        <p:spPr>
          <a:xfrm>
            <a:off x="3525753" y="1169062"/>
            <a:ext cx="3291047" cy="3380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直接箭头连接符 52"/>
          <p:cNvCxnSpPr/>
          <p:nvPr/>
        </p:nvCxnSpPr>
        <p:spPr>
          <a:xfrm>
            <a:off x="5498668" y="2885279"/>
            <a:ext cx="1318132" cy="14115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直接箭头连接符 54"/>
          <p:cNvCxnSpPr/>
          <p:nvPr/>
        </p:nvCxnSpPr>
        <p:spPr>
          <a:xfrm>
            <a:off x="3525753" y="2174767"/>
            <a:ext cx="1081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直接箭头连接符 56"/>
          <p:cNvCxnSpPr/>
          <p:nvPr/>
        </p:nvCxnSpPr>
        <p:spPr>
          <a:xfrm>
            <a:off x="3529871" y="4131257"/>
            <a:ext cx="1081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5" name="直接箭头连接符 64"/>
          <p:cNvCxnSpPr/>
          <p:nvPr/>
        </p:nvCxnSpPr>
        <p:spPr>
          <a:xfrm flipV="1">
            <a:off x="5535769" y="3591051"/>
            <a:ext cx="1256342" cy="9428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直接箭头连接符 65"/>
          <p:cNvCxnSpPr/>
          <p:nvPr/>
        </p:nvCxnSpPr>
        <p:spPr>
          <a:xfrm flipV="1">
            <a:off x="5498668" y="2540662"/>
            <a:ext cx="1326269" cy="30026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7" name="直接箭头连接符 66"/>
          <p:cNvCxnSpPr/>
          <p:nvPr/>
        </p:nvCxnSpPr>
        <p:spPr>
          <a:xfrm flipV="1">
            <a:off x="5498668" y="2185074"/>
            <a:ext cx="1320170" cy="10647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直接箭头连接符 67"/>
          <p:cNvCxnSpPr/>
          <p:nvPr/>
        </p:nvCxnSpPr>
        <p:spPr>
          <a:xfrm flipV="1">
            <a:off x="5548119" y="3925303"/>
            <a:ext cx="1276818" cy="12885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9" name="直接箭头连接符 68"/>
          <p:cNvCxnSpPr/>
          <p:nvPr/>
        </p:nvCxnSpPr>
        <p:spPr>
          <a:xfrm flipV="1">
            <a:off x="5554304" y="3220587"/>
            <a:ext cx="1237807" cy="16656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直接箭头连接符 69"/>
          <p:cNvCxnSpPr/>
          <p:nvPr/>
        </p:nvCxnSpPr>
        <p:spPr>
          <a:xfrm flipV="1">
            <a:off x="5646994" y="1119258"/>
            <a:ext cx="1161564" cy="14367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直接箭头连接符 71"/>
          <p:cNvCxnSpPr/>
          <p:nvPr/>
        </p:nvCxnSpPr>
        <p:spPr>
          <a:xfrm flipV="1">
            <a:off x="5548119" y="2885279"/>
            <a:ext cx="1260439" cy="12943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3" name="直接箭头连接符 72"/>
          <p:cNvCxnSpPr/>
          <p:nvPr/>
        </p:nvCxnSpPr>
        <p:spPr>
          <a:xfrm flipV="1">
            <a:off x="5418423" y="1845273"/>
            <a:ext cx="1381926" cy="3398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6" name="直接连接符 85"/>
          <p:cNvCxnSpPr/>
          <p:nvPr/>
        </p:nvCxnSpPr>
        <p:spPr>
          <a:xfrm flipV="1">
            <a:off x="6816825" y="4440184"/>
            <a:ext cx="1091506" cy="499"/>
          </a:xfrm>
          <a:prstGeom prst="line">
            <a:avLst/>
          </a:prstGeom>
        </p:spPr>
        <p:style>
          <a:lnRef idx="2">
            <a:schemeClr val="dk1"/>
          </a:lnRef>
          <a:fillRef idx="0">
            <a:schemeClr val="dk1"/>
          </a:fillRef>
          <a:effectRef idx="1">
            <a:schemeClr val="dk1"/>
          </a:effectRef>
          <a:fontRef idx="minor">
            <a:schemeClr val="tx1"/>
          </a:fontRef>
        </p:style>
      </p:cxnSp>
      <p:sp>
        <p:nvSpPr>
          <p:cNvPr id="115" name="文本框 114"/>
          <p:cNvSpPr txBox="1"/>
          <p:nvPr/>
        </p:nvSpPr>
        <p:spPr>
          <a:xfrm>
            <a:off x="3624649" y="5741773"/>
            <a:ext cx="4588475" cy="370703"/>
          </a:xfrm>
          <a:prstGeom prst="rect">
            <a:avLst/>
          </a:prstGeom>
          <a:noFill/>
        </p:spPr>
        <p:txBody>
          <a:bodyPr wrap="square" rtlCol="0">
            <a:spAutoFit/>
          </a:bodyPr>
          <a:lstStyle/>
          <a:p>
            <a:pPr algn="ctr"/>
            <a:r>
              <a:rPr lang="en-US" altLang="zh-CN" dirty="0" smtClean="0"/>
              <a:t>PCB</a:t>
            </a:r>
            <a:r>
              <a:rPr lang="zh-CN" altLang="en-US" dirty="0" smtClean="0"/>
              <a:t>索引结构示意图</a:t>
            </a:r>
            <a:endParaRPr lang="zh-CN" altLang="en-US" dirty="0"/>
          </a:p>
        </p:txBody>
      </p:sp>
    </p:spTree>
    <p:extLst>
      <p:ext uri="{BB962C8B-B14F-4D97-AF65-F5344CB8AC3E}">
        <p14:creationId xmlns:p14="http://schemas.microsoft.com/office/powerpoint/2010/main" val="7252437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47339" y="1056474"/>
            <a:ext cx="10453816" cy="2000548"/>
          </a:xfrm>
          <a:prstGeom prst="rect">
            <a:avLst/>
          </a:prstGeom>
          <a:noFill/>
        </p:spPr>
        <p:txBody>
          <a:bodyPr wrap="square" rtlCol="0">
            <a:spAutoFit/>
          </a:bodyPr>
          <a:lstStyle/>
          <a:p>
            <a:pPr algn="ctr"/>
            <a:r>
              <a:rPr lang="zh-CN" altLang="en-US" sz="2800" dirty="0" smtClean="0"/>
              <a:t>进程管理</a:t>
            </a:r>
            <a:endParaRPr lang="en-US" altLang="zh-CN" sz="2800" dirty="0" smtClean="0"/>
          </a:p>
          <a:p>
            <a:r>
              <a:rPr lang="zh-CN" altLang="en-US" sz="2400" dirty="0" smtClean="0"/>
              <a:t>进程图</a:t>
            </a:r>
            <a:endParaRPr lang="en-US" altLang="zh-CN" sz="2400" dirty="0" smtClean="0"/>
          </a:p>
          <a:p>
            <a:pPr indent="612000"/>
            <a:r>
              <a:rPr lang="zh-CN" altLang="en-US" sz="2400" dirty="0" smtClean="0"/>
              <a:t>进程图描述了进程的创建关系，即父进程可以创建子进程，子进程还可以创建子进程。从而构成了一棵树形族系图。</a:t>
            </a:r>
            <a:endParaRPr lang="en-US" altLang="zh-CN" sz="2400" dirty="0" smtClean="0"/>
          </a:p>
          <a:p>
            <a:r>
              <a:rPr lang="zh-CN" altLang="en-US" sz="2400" dirty="0" smtClean="0"/>
              <a:t>进程的层次创建关系：</a:t>
            </a:r>
            <a:endParaRPr lang="zh-CN" altLang="en-US" sz="2400" dirty="0"/>
          </a:p>
        </p:txBody>
      </p:sp>
    </p:spTree>
    <p:extLst>
      <p:ext uri="{BB962C8B-B14F-4D97-AF65-F5344CB8AC3E}">
        <p14:creationId xmlns:p14="http://schemas.microsoft.com/office/powerpoint/2010/main" val="4134648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2021" y="899590"/>
            <a:ext cx="10602097" cy="5632311"/>
          </a:xfrm>
          <a:prstGeom prst="rect">
            <a:avLst/>
          </a:prstGeom>
        </p:spPr>
        <p:txBody>
          <a:bodyPr wrap="square">
            <a:spAutoFit/>
          </a:bodyPr>
          <a:lstStyle/>
          <a:p>
            <a:pPr algn="just">
              <a:spcAft>
                <a:spcPts val="0"/>
              </a:spcAft>
            </a:pPr>
            <a:r>
              <a:rPr lang="zh-CN" altLang="zh-CN" sz="2400" b="1" kern="100" dirty="0">
                <a:latin typeface="+mn-ea"/>
                <a:cs typeface="Times New Roman" panose="02020603050405020304" pitchFamily="18" charset="0"/>
              </a:rPr>
              <a:t>一、单项选择题</a:t>
            </a:r>
            <a:endParaRPr lang="zh-CN" altLang="zh-CN" sz="2400" kern="100" dirty="0">
              <a:latin typeface="+mn-ea"/>
              <a:cs typeface="Times New Roman" panose="02020603050405020304" pitchFamily="18" charset="0"/>
            </a:endParaRPr>
          </a:p>
          <a:p>
            <a:pPr marL="342900" lvl="0" indent="-342900" algn="just">
              <a:spcAft>
                <a:spcPts val="0"/>
              </a:spcAft>
              <a:buFont typeface="+mj-lt"/>
              <a:buAutoNum type="arabicPeriod"/>
              <a:tabLst>
                <a:tab pos="198120" algn="l"/>
              </a:tabLst>
            </a:pPr>
            <a:r>
              <a:rPr lang="zh-CN" altLang="zh-CN" sz="2400" kern="100" dirty="0">
                <a:latin typeface="+mn-ea"/>
                <a:cs typeface="Times New Roman" panose="02020603050405020304" pitchFamily="18" charset="0"/>
              </a:rPr>
              <a:t>从用户的观点看，操作系统是（）。</a:t>
            </a:r>
          </a:p>
          <a:p>
            <a:pPr marL="342900" lvl="0" indent="-342900" algn="just">
              <a:spcAft>
                <a:spcPts val="0"/>
              </a:spcAft>
              <a:buFont typeface="+mj-lt"/>
              <a:buAutoNum type="alphaUcPeriod"/>
            </a:pPr>
            <a:r>
              <a:rPr lang="zh-CN" altLang="zh-CN" sz="2400" kern="100" dirty="0">
                <a:latin typeface="+mn-ea"/>
                <a:cs typeface="Times New Roman" panose="02020603050405020304" pitchFamily="18" charset="0"/>
              </a:rPr>
              <a:t>用户与计算机之间的接口</a:t>
            </a:r>
          </a:p>
          <a:p>
            <a:pPr marL="342900" lvl="0" indent="-342900" algn="just">
              <a:spcAft>
                <a:spcPts val="0"/>
              </a:spcAft>
              <a:buFont typeface="+mj-lt"/>
              <a:buAutoNum type="alphaUcPeriod"/>
            </a:pPr>
            <a:r>
              <a:rPr lang="zh-CN" altLang="zh-CN" sz="2400" kern="100" dirty="0">
                <a:latin typeface="+mn-ea"/>
                <a:cs typeface="Times New Roman" panose="02020603050405020304" pitchFamily="18" charset="0"/>
              </a:rPr>
              <a:t>控制和管理计算机资源的软件</a:t>
            </a:r>
          </a:p>
          <a:p>
            <a:pPr marL="342900" lvl="0" indent="-342900" algn="just">
              <a:spcAft>
                <a:spcPts val="0"/>
              </a:spcAft>
              <a:buFont typeface="+mj-lt"/>
              <a:buAutoNum type="alphaUcPeriod"/>
            </a:pPr>
            <a:r>
              <a:rPr lang="zh-CN" altLang="zh-CN" sz="2400" kern="100" dirty="0">
                <a:latin typeface="+mn-ea"/>
                <a:cs typeface="Times New Roman" panose="02020603050405020304" pitchFamily="18" charset="0"/>
              </a:rPr>
              <a:t>合理地组织计算机工作流程的软件</a:t>
            </a:r>
          </a:p>
          <a:p>
            <a:pPr marL="342900" lvl="0" indent="-342900" algn="just">
              <a:spcAft>
                <a:spcPts val="0"/>
              </a:spcAft>
              <a:buFont typeface="+mj-lt"/>
              <a:buAutoNum type="alphaUcPeriod"/>
            </a:pPr>
            <a:r>
              <a:rPr lang="zh-CN" altLang="zh-CN" sz="2400" kern="100" dirty="0">
                <a:latin typeface="+mn-ea"/>
                <a:cs typeface="Times New Roman" panose="02020603050405020304" pitchFamily="18" charset="0"/>
              </a:rPr>
              <a:t>由若干层次的程序按一定的结构组成的</a:t>
            </a:r>
            <a:r>
              <a:rPr lang="zh-CN" altLang="zh-CN" sz="2400" kern="100" dirty="0" smtClean="0">
                <a:latin typeface="+mn-ea"/>
                <a:cs typeface="Times New Roman" panose="02020603050405020304" pitchFamily="18" charset="0"/>
              </a:rPr>
              <a:t>有机体</a:t>
            </a:r>
            <a:endParaRPr lang="en-US" altLang="zh-CN" sz="2400" kern="100" dirty="0" smtClean="0">
              <a:latin typeface="+mn-ea"/>
              <a:cs typeface="Times New Roman" panose="02020603050405020304" pitchFamily="18" charset="0"/>
            </a:endParaRPr>
          </a:p>
          <a:p>
            <a:pPr lvl="0" algn="just">
              <a:spcAft>
                <a:spcPts val="0"/>
              </a:spcAft>
              <a:tabLst>
                <a:tab pos="198120" algn="l"/>
              </a:tabLst>
            </a:pPr>
            <a:r>
              <a:rPr lang="en-US" altLang="zh-CN" sz="2400" kern="100" dirty="0" smtClean="0">
                <a:latin typeface="+mn-ea"/>
                <a:cs typeface="Times New Roman" panose="02020603050405020304" pitchFamily="18" charset="0"/>
              </a:rPr>
              <a:t>2. </a:t>
            </a:r>
            <a:r>
              <a:rPr lang="zh-CN" altLang="zh-CN" sz="2400" kern="100" dirty="0" smtClean="0">
                <a:latin typeface="+mn-ea"/>
                <a:cs typeface="Times New Roman" panose="02020603050405020304" pitchFamily="18" charset="0"/>
              </a:rPr>
              <a:t>操作系统</a:t>
            </a:r>
            <a:r>
              <a:rPr lang="zh-CN" altLang="zh-CN" sz="2400" kern="100" dirty="0">
                <a:latin typeface="+mn-ea"/>
                <a:cs typeface="Times New Roman" panose="02020603050405020304" pitchFamily="18" charset="0"/>
              </a:rPr>
              <a:t>在计算机系统中位于（）之间。</a:t>
            </a:r>
          </a:p>
          <a:p>
            <a:pPr marL="76200" algn="just">
              <a:spcAft>
                <a:spcPts val="0"/>
              </a:spcAft>
            </a:pPr>
            <a:r>
              <a:rPr lang="en-US" altLang="zh-CN" sz="2400" kern="100" dirty="0">
                <a:latin typeface="+mn-ea"/>
                <a:cs typeface="Times New Roman" panose="02020603050405020304" pitchFamily="18" charset="0"/>
              </a:rPr>
              <a:t>CPU</a:t>
            </a:r>
            <a:r>
              <a:rPr lang="zh-CN" altLang="zh-CN" sz="2400" kern="100" dirty="0">
                <a:latin typeface="+mn-ea"/>
                <a:cs typeface="Times New Roman" panose="02020603050405020304" pitchFamily="18" charset="0"/>
              </a:rPr>
              <a:t>和用户</a:t>
            </a:r>
            <a:r>
              <a:rPr lang="en-US" altLang="zh-CN" sz="2400" kern="100" dirty="0">
                <a:latin typeface="+mn-ea"/>
                <a:cs typeface="Times New Roman" panose="02020603050405020304" pitchFamily="18" charset="0"/>
              </a:rPr>
              <a:t>                 B. CPU</a:t>
            </a:r>
            <a:r>
              <a:rPr lang="zh-CN" altLang="zh-CN" sz="2400" kern="100" dirty="0">
                <a:latin typeface="+mn-ea"/>
                <a:cs typeface="Times New Roman" panose="02020603050405020304" pitchFamily="18" charset="0"/>
              </a:rPr>
              <a:t>和主存</a:t>
            </a:r>
          </a:p>
          <a:p>
            <a:pPr marL="76200" algn="just">
              <a:spcAft>
                <a:spcPts val="0"/>
              </a:spcAft>
            </a:pPr>
            <a:r>
              <a:rPr lang="en-US" altLang="zh-CN" sz="2400" kern="100" dirty="0">
                <a:latin typeface="+mn-ea"/>
                <a:cs typeface="Times New Roman" panose="02020603050405020304" pitchFamily="18" charset="0"/>
              </a:rPr>
              <a:t>C. </a:t>
            </a:r>
            <a:r>
              <a:rPr lang="zh-CN" altLang="zh-CN" sz="2400" kern="100" dirty="0">
                <a:latin typeface="+mn-ea"/>
                <a:cs typeface="Times New Roman" panose="02020603050405020304" pitchFamily="18" charset="0"/>
              </a:rPr>
              <a:t>计算机硬件和用户</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计算机硬件和</a:t>
            </a:r>
            <a:r>
              <a:rPr lang="zh-CN" altLang="zh-CN" sz="2400" kern="100" dirty="0" smtClean="0">
                <a:latin typeface="+mn-ea"/>
                <a:cs typeface="Times New Roman" panose="02020603050405020304" pitchFamily="18" charset="0"/>
              </a:rPr>
              <a:t>软件</a:t>
            </a:r>
            <a:endParaRPr lang="en-US" altLang="zh-CN" sz="2400" kern="100" dirty="0" smtClean="0">
              <a:latin typeface="+mn-ea"/>
              <a:cs typeface="Times New Roman" panose="02020603050405020304" pitchFamily="18" charset="0"/>
            </a:endParaRPr>
          </a:p>
          <a:p>
            <a:pPr lvl="0" algn="just">
              <a:spcAft>
                <a:spcPts val="0"/>
              </a:spcAft>
              <a:tabLst>
                <a:tab pos="198120" algn="l"/>
              </a:tabLst>
            </a:pPr>
            <a:r>
              <a:rPr lang="en-US" altLang="zh-CN" sz="2400" kern="100" dirty="0" smtClean="0">
                <a:latin typeface="+mn-ea"/>
                <a:cs typeface="Times New Roman" panose="02020603050405020304" pitchFamily="18" charset="0"/>
              </a:rPr>
              <a:t>3. </a:t>
            </a:r>
            <a:r>
              <a:rPr lang="zh-CN" altLang="zh-CN" sz="2400" kern="100" dirty="0" smtClean="0">
                <a:latin typeface="+mn-ea"/>
                <a:cs typeface="Times New Roman" panose="02020603050405020304" pitchFamily="18" charset="0"/>
              </a:rPr>
              <a:t>下列</a:t>
            </a:r>
            <a:r>
              <a:rPr lang="zh-CN" altLang="zh-CN" sz="2400" kern="100" dirty="0">
                <a:latin typeface="+mn-ea"/>
                <a:cs typeface="Times New Roman" panose="02020603050405020304" pitchFamily="18" charset="0"/>
              </a:rPr>
              <a:t>选择中，（）不是操作系统关心的主要问题。</a:t>
            </a:r>
          </a:p>
          <a:p>
            <a:pPr marL="342900" lvl="0" indent="-342900" algn="just">
              <a:spcAft>
                <a:spcPts val="0"/>
              </a:spcAft>
              <a:buFont typeface="+mj-lt"/>
              <a:buAutoNum type="alphaUcPeriod"/>
            </a:pPr>
            <a:r>
              <a:rPr lang="zh-CN" altLang="zh-CN" sz="2400" kern="100" dirty="0">
                <a:latin typeface="+mn-ea"/>
                <a:cs typeface="Times New Roman" panose="02020603050405020304" pitchFamily="18" charset="0"/>
              </a:rPr>
              <a:t>管理计算机裸机</a:t>
            </a:r>
          </a:p>
          <a:p>
            <a:pPr marL="342900" lvl="0" indent="-342900" algn="just">
              <a:spcAft>
                <a:spcPts val="0"/>
              </a:spcAft>
              <a:buFont typeface="+mj-lt"/>
              <a:buAutoNum type="alphaUcPeriod"/>
            </a:pPr>
            <a:r>
              <a:rPr lang="zh-CN" altLang="zh-CN" sz="2400" kern="100" dirty="0">
                <a:latin typeface="+mn-ea"/>
                <a:cs typeface="Times New Roman" panose="02020603050405020304" pitchFamily="18" charset="0"/>
              </a:rPr>
              <a:t>设计、提供用户程序与计算机硬件系统的界面</a:t>
            </a:r>
          </a:p>
          <a:p>
            <a:pPr marL="342900" lvl="0" indent="-342900" algn="just">
              <a:spcAft>
                <a:spcPts val="0"/>
              </a:spcAft>
              <a:buFont typeface="+mj-lt"/>
              <a:buAutoNum type="alphaUcPeriod"/>
            </a:pPr>
            <a:r>
              <a:rPr lang="zh-CN" altLang="zh-CN" sz="2400" kern="100" dirty="0">
                <a:latin typeface="+mn-ea"/>
                <a:cs typeface="Times New Roman" panose="02020603050405020304" pitchFamily="18" charset="0"/>
              </a:rPr>
              <a:t>管理计算机系统资源</a:t>
            </a:r>
          </a:p>
          <a:p>
            <a:pPr marL="342900" lvl="0" indent="-342900" algn="just">
              <a:spcAft>
                <a:spcPts val="0"/>
              </a:spcAft>
              <a:buFont typeface="+mj-lt"/>
              <a:buAutoNum type="alphaUcPeriod"/>
            </a:pPr>
            <a:r>
              <a:rPr lang="zh-CN" altLang="zh-CN" sz="2400" kern="100" dirty="0">
                <a:latin typeface="+mn-ea"/>
                <a:cs typeface="Times New Roman" panose="02020603050405020304" pitchFamily="18" charset="0"/>
              </a:rPr>
              <a:t>高级程序设计语言的编译器</a:t>
            </a:r>
          </a:p>
          <a:p>
            <a:pPr marL="76200" algn="just">
              <a:spcAft>
                <a:spcPts val="0"/>
              </a:spcAft>
            </a:pP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22200214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524749" y="1347628"/>
            <a:ext cx="601363" cy="5847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123040" y="2529265"/>
            <a:ext cx="601363" cy="5847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539820" y="2524068"/>
            <a:ext cx="601363" cy="5847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208098" y="3682563"/>
            <a:ext cx="601363" cy="5847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936007" y="4833923"/>
            <a:ext cx="601363" cy="5847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72658" y="4833923"/>
            <a:ext cx="601363" cy="5847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199872" y="2529265"/>
            <a:ext cx="601363" cy="5847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369645" y="3682563"/>
            <a:ext cx="601363" cy="5847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556420" y="3649488"/>
            <a:ext cx="601363" cy="5847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374021" y="3666087"/>
            <a:ext cx="601363" cy="5847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50268" y="3649611"/>
            <a:ext cx="601363" cy="5847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431055" y="3682562"/>
            <a:ext cx="601363" cy="5847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a:stCxn id="4" idx="2"/>
            <a:endCxn id="5" idx="7"/>
          </p:cNvCxnSpPr>
          <p:nvPr/>
        </p:nvCxnSpPr>
        <p:spPr>
          <a:xfrm flipH="1">
            <a:off x="4636335" y="1640010"/>
            <a:ext cx="888414" cy="9748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4" idx="4"/>
            <a:endCxn id="6" idx="0"/>
          </p:cNvCxnSpPr>
          <p:nvPr/>
        </p:nvCxnSpPr>
        <p:spPr>
          <a:xfrm>
            <a:off x="5825431" y="1932391"/>
            <a:ext cx="15071" cy="5916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4" idx="6"/>
            <a:endCxn id="10" idx="0"/>
          </p:cNvCxnSpPr>
          <p:nvPr/>
        </p:nvCxnSpPr>
        <p:spPr>
          <a:xfrm>
            <a:off x="6126112" y="1640010"/>
            <a:ext cx="1374442" cy="8892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直接箭头连接符 24"/>
          <p:cNvCxnSpPr>
            <a:stCxn id="5" idx="3"/>
            <a:endCxn id="15" idx="0"/>
          </p:cNvCxnSpPr>
          <p:nvPr/>
        </p:nvCxnSpPr>
        <p:spPr>
          <a:xfrm flipH="1">
            <a:off x="3731737" y="3028391"/>
            <a:ext cx="479371" cy="6541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直接箭头连接符 26"/>
          <p:cNvCxnSpPr>
            <a:stCxn id="5" idx="5"/>
            <a:endCxn id="14" idx="0"/>
          </p:cNvCxnSpPr>
          <p:nvPr/>
        </p:nvCxnSpPr>
        <p:spPr>
          <a:xfrm>
            <a:off x="4636335" y="3028391"/>
            <a:ext cx="314615" cy="6212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直接箭头连接符 28"/>
          <p:cNvCxnSpPr>
            <a:stCxn id="6" idx="4"/>
            <a:endCxn id="12" idx="0"/>
          </p:cNvCxnSpPr>
          <p:nvPr/>
        </p:nvCxnSpPr>
        <p:spPr>
          <a:xfrm>
            <a:off x="5840502" y="3108831"/>
            <a:ext cx="16600" cy="5406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p:cNvCxnSpPr>
            <a:stCxn id="10" idx="2"/>
            <a:endCxn id="13" idx="0"/>
          </p:cNvCxnSpPr>
          <p:nvPr/>
        </p:nvCxnSpPr>
        <p:spPr>
          <a:xfrm flipH="1">
            <a:off x="6674703" y="2821647"/>
            <a:ext cx="525169" cy="844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直接箭头连接符 32"/>
          <p:cNvCxnSpPr>
            <a:stCxn id="10" idx="4"/>
            <a:endCxn id="7" idx="0"/>
          </p:cNvCxnSpPr>
          <p:nvPr/>
        </p:nvCxnSpPr>
        <p:spPr>
          <a:xfrm>
            <a:off x="7500554" y="3114028"/>
            <a:ext cx="8226" cy="5685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p:cNvCxnSpPr>
            <a:stCxn id="10" idx="6"/>
            <a:endCxn id="11" idx="0"/>
          </p:cNvCxnSpPr>
          <p:nvPr/>
        </p:nvCxnSpPr>
        <p:spPr>
          <a:xfrm>
            <a:off x="7801235" y="2821647"/>
            <a:ext cx="869092" cy="8609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p:cNvCxnSpPr>
            <a:stCxn id="13" idx="3"/>
            <a:endCxn id="9" idx="0"/>
          </p:cNvCxnSpPr>
          <p:nvPr/>
        </p:nvCxnSpPr>
        <p:spPr>
          <a:xfrm flipH="1">
            <a:off x="6073340" y="4165213"/>
            <a:ext cx="388749" cy="6687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直接箭头连接符 39"/>
          <p:cNvCxnSpPr>
            <a:stCxn id="13" idx="5"/>
            <a:endCxn id="8" idx="0"/>
          </p:cNvCxnSpPr>
          <p:nvPr/>
        </p:nvCxnSpPr>
        <p:spPr>
          <a:xfrm>
            <a:off x="6887316" y="4165213"/>
            <a:ext cx="349373" cy="6687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文本框 40"/>
          <p:cNvSpPr txBox="1"/>
          <p:nvPr/>
        </p:nvSpPr>
        <p:spPr>
          <a:xfrm>
            <a:off x="5597609" y="1466336"/>
            <a:ext cx="592615" cy="369332"/>
          </a:xfrm>
          <a:prstGeom prst="rect">
            <a:avLst/>
          </a:prstGeom>
          <a:noFill/>
        </p:spPr>
        <p:txBody>
          <a:bodyPr wrap="square" rtlCol="0">
            <a:spAutoFit/>
          </a:bodyPr>
          <a:lstStyle/>
          <a:p>
            <a:r>
              <a:rPr lang="en-US" altLang="zh-CN" dirty="0" smtClean="0"/>
              <a:t>P</a:t>
            </a:r>
            <a:r>
              <a:rPr lang="en-US" altLang="zh-CN" sz="1400" dirty="0" smtClean="0"/>
              <a:t>1</a:t>
            </a:r>
            <a:endParaRPr lang="zh-CN" altLang="en-US" sz="1400" dirty="0"/>
          </a:p>
        </p:txBody>
      </p:sp>
      <p:sp>
        <p:nvSpPr>
          <p:cNvPr id="42" name="文本框 41"/>
          <p:cNvSpPr txBox="1"/>
          <p:nvPr/>
        </p:nvSpPr>
        <p:spPr>
          <a:xfrm>
            <a:off x="3503620" y="3812356"/>
            <a:ext cx="592615" cy="369332"/>
          </a:xfrm>
          <a:prstGeom prst="rect">
            <a:avLst/>
          </a:prstGeom>
          <a:noFill/>
        </p:spPr>
        <p:txBody>
          <a:bodyPr wrap="square" rtlCol="0">
            <a:spAutoFit/>
          </a:bodyPr>
          <a:lstStyle/>
          <a:p>
            <a:r>
              <a:rPr lang="en-US" altLang="zh-CN" dirty="0" smtClean="0"/>
              <a:t>P</a:t>
            </a:r>
            <a:r>
              <a:rPr lang="en-US" altLang="zh-CN" sz="1400" dirty="0" smtClean="0"/>
              <a:t>111</a:t>
            </a:r>
            <a:endParaRPr lang="zh-CN" altLang="en-US" sz="1400" dirty="0"/>
          </a:p>
        </p:txBody>
      </p:sp>
      <p:sp>
        <p:nvSpPr>
          <p:cNvPr id="43" name="文本框 42"/>
          <p:cNvSpPr txBox="1"/>
          <p:nvPr/>
        </p:nvSpPr>
        <p:spPr>
          <a:xfrm>
            <a:off x="7307718" y="2651069"/>
            <a:ext cx="592615" cy="369332"/>
          </a:xfrm>
          <a:prstGeom prst="rect">
            <a:avLst/>
          </a:prstGeom>
          <a:noFill/>
        </p:spPr>
        <p:txBody>
          <a:bodyPr wrap="square" rtlCol="0">
            <a:spAutoFit/>
          </a:bodyPr>
          <a:lstStyle/>
          <a:p>
            <a:r>
              <a:rPr lang="en-US" altLang="zh-CN" dirty="0" smtClean="0"/>
              <a:t>P</a:t>
            </a:r>
            <a:r>
              <a:rPr lang="en-US" altLang="zh-CN" sz="1400" dirty="0" smtClean="0"/>
              <a:t>13</a:t>
            </a:r>
            <a:endParaRPr lang="zh-CN" altLang="en-US" sz="1400" dirty="0"/>
          </a:p>
        </p:txBody>
      </p:sp>
      <p:sp>
        <p:nvSpPr>
          <p:cNvPr id="44" name="文本框 43"/>
          <p:cNvSpPr txBox="1"/>
          <p:nvPr/>
        </p:nvSpPr>
        <p:spPr>
          <a:xfrm>
            <a:off x="5545208" y="2659059"/>
            <a:ext cx="592615" cy="369332"/>
          </a:xfrm>
          <a:prstGeom prst="rect">
            <a:avLst/>
          </a:prstGeom>
          <a:noFill/>
        </p:spPr>
        <p:txBody>
          <a:bodyPr wrap="square" rtlCol="0">
            <a:spAutoFit/>
          </a:bodyPr>
          <a:lstStyle/>
          <a:p>
            <a:r>
              <a:rPr lang="en-US" altLang="zh-CN" dirty="0" smtClean="0"/>
              <a:t>P</a:t>
            </a:r>
            <a:r>
              <a:rPr lang="en-US" altLang="zh-CN" sz="1400" dirty="0" smtClean="0"/>
              <a:t>12</a:t>
            </a:r>
            <a:endParaRPr lang="zh-CN" altLang="en-US" sz="1400" dirty="0"/>
          </a:p>
        </p:txBody>
      </p:sp>
      <p:sp>
        <p:nvSpPr>
          <p:cNvPr id="45" name="文本框 44"/>
          <p:cNvSpPr txBox="1"/>
          <p:nvPr/>
        </p:nvSpPr>
        <p:spPr>
          <a:xfrm>
            <a:off x="4207255" y="2659059"/>
            <a:ext cx="592615" cy="369332"/>
          </a:xfrm>
          <a:prstGeom prst="rect">
            <a:avLst/>
          </a:prstGeom>
          <a:noFill/>
        </p:spPr>
        <p:txBody>
          <a:bodyPr wrap="square" rtlCol="0">
            <a:spAutoFit/>
          </a:bodyPr>
          <a:lstStyle/>
          <a:p>
            <a:r>
              <a:rPr lang="en-US" altLang="zh-CN" dirty="0" smtClean="0"/>
              <a:t>P</a:t>
            </a:r>
            <a:r>
              <a:rPr lang="en-US" altLang="zh-CN" sz="1400" dirty="0" smtClean="0"/>
              <a:t>11</a:t>
            </a:r>
            <a:endParaRPr lang="zh-CN" altLang="en-US" sz="1400" dirty="0"/>
          </a:p>
        </p:txBody>
      </p:sp>
      <p:sp>
        <p:nvSpPr>
          <p:cNvPr id="47" name="文本框 46"/>
          <p:cNvSpPr txBox="1"/>
          <p:nvPr/>
        </p:nvSpPr>
        <p:spPr>
          <a:xfrm>
            <a:off x="8386336" y="3815984"/>
            <a:ext cx="592615" cy="369332"/>
          </a:xfrm>
          <a:prstGeom prst="rect">
            <a:avLst/>
          </a:prstGeom>
          <a:noFill/>
        </p:spPr>
        <p:txBody>
          <a:bodyPr wrap="square" rtlCol="0">
            <a:spAutoFit/>
          </a:bodyPr>
          <a:lstStyle/>
          <a:p>
            <a:r>
              <a:rPr lang="en-US" altLang="zh-CN" dirty="0" smtClean="0"/>
              <a:t>P</a:t>
            </a:r>
            <a:r>
              <a:rPr lang="en-US" altLang="zh-CN" sz="1400" dirty="0" smtClean="0"/>
              <a:t>133</a:t>
            </a:r>
            <a:endParaRPr lang="zh-CN" altLang="en-US" sz="1400" dirty="0"/>
          </a:p>
        </p:txBody>
      </p:sp>
      <p:sp>
        <p:nvSpPr>
          <p:cNvPr id="48" name="文本框 47"/>
          <p:cNvSpPr txBox="1"/>
          <p:nvPr/>
        </p:nvSpPr>
        <p:spPr>
          <a:xfrm>
            <a:off x="7233284" y="3778904"/>
            <a:ext cx="592615" cy="369332"/>
          </a:xfrm>
          <a:prstGeom prst="rect">
            <a:avLst/>
          </a:prstGeom>
          <a:noFill/>
        </p:spPr>
        <p:txBody>
          <a:bodyPr wrap="square" rtlCol="0">
            <a:spAutoFit/>
          </a:bodyPr>
          <a:lstStyle/>
          <a:p>
            <a:r>
              <a:rPr lang="en-US" altLang="zh-CN" dirty="0" smtClean="0"/>
              <a:t>P</a:t>
            </a:r>
            <a:r>
              <a:rPr lang="en-US" altLang="zh-CN" sz="1400" dirty="0" smtClean="0"/>
              <a:t>132</a:t>
            </a:r>
            <a:endParaRPr lang="zh-CN" altLang="en-US" sz="1400" dirty="0"/>
          </a:p>
        </p:txBody>
      </p:sp>
      <p:sp>
        <p:nvSpPr>
          <p:cNvPr id="49" name="文本框 48"/>
          <p:cNvSpPr txBox="1"/>
          <p:nvPr/>
        </p:nvSpPr>
        <p:spPr>
          <a:xfrm>
            <a:off x="6382769" y="3763270"/>
            <a:ext cx="592615" cy="369332"/>
          </a:xfrm>
          <a:prstGeom prst="rect">
            <a:avLst/>
          </a:prstGeom>
          <a:noFill/>
        </p:spPr>
        <p:txBody>
          <a:bodyPr wrap="square" rtlCol="0">
            <a:spAutoFit/>
          </a:bodyPr>
          <a:lstStyle/>
          <a:p>
            <a:r>
              <a:rPr lang="en-US" altLang="zh-CN" dirty="0" smtClean="0"/>
              <a:t>P</a:t>
            </a:r>
            <a:r>
              <a:rPr lang="en-US" altLang="zh-CN" sz="1400" dirty="0" smtClean="0"/>
              <a:t>131</a:t>
            </a:r>
            <a:endParaRPr lang="zh-CN" altLang="en-US" sz="1400" dirty="0"/>
          </a:p>
        </p:txBody>
      </p:sp>
      <p:sp>
        <p:nvSpPr>
          <p:cNvPr id="50" name="文本框 49"/>
          <p:cNvSpPr txBox="1"/>
          <p:nvPr/>
        </p:nvSpPr>
        <p:spPr>
          <a:xfrm>
            <a:off x="5563077" y="3763270"/>
            <a:ext cx="592615" cy="369332"/>
          </a:xfrm>
          <a:prstGeom prst="rect">
            <a:avLst/>
          </a:prstGeom>
          <a:noFill/>
        </p:spPr>
        <p:txBody>
          <a:bodyPr wrap="square" rtlCol="0">
            <a:spAutoFit/>
          </a:bodyPr>
          <a:lstStyle/>
          <a:p>
            <a:r>
              <a:rPr lang="en-US" altLang="zh-CN" dirty="0" smtClean="0"/>
              <a:t>P</a:t>
            </a:r>
            <a:r>
              <a:rPr lang="en-US" altLang="zh-CN" sz="1400" dirty="0" smtClean="0"/>
              <a:t>121</a:t>
            </a:r>
            <a:endParaRPr lang="zh-CN" altLang="en-US" sz="1400" dirty="0"/>
          </a:p>
        </p:txBody>
      </p:sp>
      <p:sp>
        <p:nvSpPr>
          <p:cNvPr id="51" name="文本框 50"/>
          <p:cNvSpPr txBox="1"/>
          <p:nvPr/>
        </p:nvSpPr>
        <p:spPr>
          <a:xfrm>
            <a:off x="4644572" y="3773802"/>
            <a:ext cx="592615" cy="369332"/>
          </a:xfrm>
          <a:prstGeom prst="rect">
            <a:avLst/>
          </a:prstGeom>
          <a:noFill/>
        </p:spPr>
        <p:txBody>
          <a:bodyPr wrap="square" rtlCol="0">
            <a:spAutoFit/>
          </a:bodyPr>
          <a:lstStyle/>
          <a:p>
            <a:r>
              <a:rPr lang="en-US" altLang="zh-CN" dirty="0" smtClean="0"/>
              <a:t>P</a:t>
            </a:r>
            <a:r>
              <a:rPr lang="en-US" altLang="zh-CN" sz="1400" dirty="0" smtClean="0"/>
              <a:t>112</a:t>
            </a:r>
            <a:endParaRPr lang="zh-CN" altLang="en-US" sz="1400" dirty="0"/>
          </a:p>
        </p:txBody>
      </p:sp>
      <p:sp>
        <p:nvSpPr>
          <p:cNvPr id="53" name="文本框 52"/>
          <p:cNvSpPr txBox="1"/>
          <p:nvPr/>
        </p:nvSpPr>
        <p:spPr>
          <a:xfrm>
            <a:off x="5769044" y="4945405"/>
            <a:ext cx="714136" cy="369332"/>
          </a:xfrm>
          <a:prstGeom prst="rect">
            <a:avLst/>
          </a:prstGeom>
          <a:noFill/>
        </p:spPr>
        <p:txBody>
          <a:bodyPr wrap="square" rtlCol="0">
            <a:spAutoFit/>
          </a:bodyPr>
          <a:lstStyle/>
          <a:p>
            <a:r>
              <a:rPr lang="en-US" altLang="zh-CN" dirty="0" smtClean="0"/>
              <a:t>P</a:t>
            </a:r>
            <a:r>
              <a:rPr lang="en-US" altLang="zh-CN" sz="1400" dirty="0" smtClean="0"/>
              <a:t>1311</a:t>
            </a:r>
            <a:endParaRPr lang="zh-CN" altLang="en-US" sz="1400" dirty="0"/>
          </a:p>
        </p:txBody>
      </p:sp>
      <p:sp>
        <p:nvSpPr>
          <p:cNvPr id="54" name="文本框 53"/>
          <p:cNvSpPr txBox="1"/>
          <p:nvPr/>
        </p:nvSpPr>
        <p:spPr>
          <a:xfrm>
            <a:off x="6926465" y="4941283"/>
            <a:ext cx="714136" cy="369332"/>
          </a:xfrm>
          <a:prstGeom prst="rect">
            <a:avLst/>
          </a:prstGeom>
          <a:noFill/>
        </p:spPr>
        <p:txBody>
          <a:bodyPr wrap="square" rtlCol="0">
            <a:spAutoFit/>
          </a:bodyPr>
          <a:lstStyle/>
          <a:p>
            <a:r>
              <a:rPr lang="en-US" altLang="zh-CN" dirty="0" smtClean="0"/>
              <a:t>P</a:t>
            </a:r>
            <a:r>
              <a:rPr lang="en-US" altLang="zh-CN" sz="1400" dirty="0" smtClean="0"/>
              <a:t>1312</a:t>
            </a:r>
            <a:endParaRPr lang="zh-CN" altLang="en-US" sz="1400" dirty="0"/>
          </a:p>
        </p:txBody>
      </p:sp>
      <p:sp>
        <p:nvSpPr>
          <p:cNvPr id="22" name="文本框 21"/>
          <p:cNvSpPr txBox="1"/>
          <p:nvPr/>
        </p:nvSpPr>
        <p:spPr>
          <a:xfrm>
            <a:off x="3468128" y="5692355"/>
            <a:ext cx="5667633" cy="369332"/>
          </a:xfrm>
          <a:prstGeom prst="rect">
            <a:avLst/>
          </a:prstGeom>
          <a:noFill/>
        </p:spPr>
        <p:txBody>
          <a:bodyPr wrap="square" rtlCol="0">
            <a:spAutoFit/>
          </a:bodyPr>
          <a:lstStyle/>
          <a:p>
            <a:pPr algn="ctr"/>
            <a:r>
              <a:rPr lang="zh-CN" altLang="en-US" dirty="0" smtClean="0"/>
              <a:t>进程创建的层次关系</a:t>
            </a:r>
            <a:endParaRPr lang="zh-CN" altLang="en-US" dirty="0"/>
          </a:p>
        </p:txBody>
      </p:sp>
    </p:spTree>
    <p:extLst>
      <p:ext uri="{BB962C8B-B14F-4D97-AF65-F5344CB8AC3E}">
        <p14:creationId xmlns:p14="http://schemas.microsoft.com/office/powerpoint/2010/main" val="41176622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0876" y="716687"/>
            <a:ext cx="10387913" cy="5632311"/>
          </a:xfrm>
          <a:prstGeom prst="rect">
            <a:avLst/>
          </a:prstGeom>
          <a:noFill/>
        </p:spPr>
        <p:txBody>
          <a:bodyPr wrap="square" rtlCol="0">
            <a:spAutoFit/>
          </a:bodyPr>
          <a:lstStyle/>
          <a:p>
            <a:pPr>
              <a:lnSpc>
                <a:spcPct val="150000"/>
              </a:lnSpc>
            </a:pPr>
            <a:r>
              <a:rPr lang="zh-CN" altLang="en-US" sz="2400" dirty="0" smtClean="0"/>
              <a:t>进程唤醒</a:t>
            </a:r>
            <a:endParaRPr lang="en-US" altLang="zh-CN" sz="2400" dirty="0" smtClean="0"/>
          </a:p>
          <a:p>
            <a:pPr indent="612000">
              <a:lnSpc>
                <a:spcPct val="150000"/>
              </a:lnSpc>
            </a:pPr>
            <a:r>
              <a:rPr lang="zh-CN" altLang="en-US" sz="2400" dirty="0" smtClean="0"/>
              <a:t>当阻塞进程所等待的事件出现时，则由另外的、与阻塞进程相关的进程调用唤醒原语，将等待该事件的进程唤醒，阻塞进程自己不能唤醒自己。</a:t>
            </a:r>
            <a:endParaRPr lang="en-US" altLang="zh-CN" sz="2400" dirty="0" smtClean="0"/>
          </a:p>
          <a:p>
            <a:pPr>
              <a:lnSpc>
                <a:spcPct val="150000"/>
              </a:lnSpc>
            </a:pPr>
            <a:r>
              <a:rPr lang="zh-CN" altLang="en-US" sz="2400" dirty="0" smtClean="0"/>
              <a:t>唤醒进程的原语按照如下的顺序执行：</a:t>
            </a:r>
            <a:endParaRPr lang="en-US" altLang="zh-CN" sz="2400" dirty="0" smtClean="0"/>
          </a:p>
          <a:p>
            <a:pPr>
              <a:lnSpc>
                <a:spcPct val="150000"/>
              </a:lnSpc>
            </a:pPr>
            <a:r>
              <a:rPr lang="en-US" altLang="zh-CN" sz="2400" dirty="0" smtClean="0"/>
              <a:t>1</a:t>
            </a:r>
            <a:r>
              <a:rPr lang="zh-CN" altLang="en-US" sz="2400" dirty="0" smtClean="0"/>
              <a:t>、把阻塞进程从相应的阻塞队列中摘下。</a:t>
            </a:r>
            <a:endParaRPr lang="en-US" altLang="zh-CN" sz="2400" dirty="0" smtClean="0"/>
          </a:p>
          <a:p>
            <a:pPr>
              <a:lnSpc>
                <a:spcPct val="150000"/>
              </a:lnSpc>
            </a:pPr>
            <a:r>
              <a:rPr lang="en-US" altLang="zh-CN" sz="2400" dirty="0" smtClean="0"/>
              <a:t>2</a:t>
            </a:r>
            <a:r>
              <a:rPr lang="zh-CN" altLang="en-US" sz="2400" dirty="0" smtClean="0"/>
              <a:t>、把阻塞进程的阻塞状态改为就绪状态，然后把该进程插入就绪队列中。</a:t>
            </a:r>
            <a:endParaRPr lang="en-US" altLang="zh-CN" sz="2400" dirty="0" smtClean="0"/>
          </a:p>
          <a:p>
            <a:pPr>
              <a:lnSpc>
                <a:spcPct val="150000"/>
              </a:lnSpc>
            </a:pPr>
            <a:r>
              <a:rPr lang="en-US" altLang="zh-CN" sz="2400" dirty="0" smtClean="0"/>
              <a:t>3</a:t>
            </a:r>
            <a:r>
              <a:rPr lang="zh-CN" altLang="en-US" sz="2400" dirty="0" smtClean="0"/>
              <a:t>、如果被唤醒的进程比当前正在运行的优先级更高，则设置重新调度标志。</a:t>
            </a:r>
            <a:endParaRPr lang="en-US" altLang="zh-CN" sz="2400" dirty="0" smtClean="0"/>
          </a:p>
          <a:p>
            <a:pPr>
              <a:lnSpc>
                <a:spcPct val="150000"/>
              </a:lnSpc>
            </a:pPr>
            <a:r>
              <a:rPr lang="zh-CN" altLang="en-US" sz="2400" dirty="0" smtClean="0"/>
              <a:t>进程的阻塞原语与进程的唤醒原语是一对功能相反的原语。</a:t>
            </a:r>
            <a:endParaRPr lang="en-US" altLang="zh-CN" sz="2400" dirty="0" smtClean="0"/>
          </a:p>
          <a:p>
            <a:pPr>
              <a:lnSpc>
                <a:spcPct val="150000"/>
              </a:lnSpc>
            </a:pPr>
            <a:r>
              <a:rPr lang="zh-CN" altLang="en-US" sz="2400" dirty="0" smtClean="0"/>
              <a:t>进程阻塞原语是使自己进入阻塞状态，进程的唤醒原语是把进入阻塞的进程唤醒。</a:t>
            </a:r>
            <a:endParaRPr lang="zh-CN" altLang="en-US" sz="2400" dirty="0"/>
          </a:p>
        </p:txBody>
      </p:sp>
    </p:spTree>
    <p:extLst>
      <p:ext uri="{BB962C8B-B14F-4D97-AF65-F5344CB8AC3E}">
        <p14:creationId xmlns:p14="http://schemas.microsoft.com/office/powerpoint/2010/main" val="33026896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4973" y="1062681"/>
            <a:ext cx="10470292" cy="4062651"/>
          </a:xfrm>
          <a:prstGeom prst="rect">
            <a:avLst/>
          </a:prstGeom>
          <a:noFill/>
        </p:spPr>
        <p:txBody>
          <a:bodyPr wrap="square" rtlCol="0">
            <a:spAutoFit/>
          </a:bodyPr>
          <a:lstStyle/>
          <a:p>
            <a:pPr algn="ctr">
              <a:lnSpc>
                <a:spcPct val="150000"/>
              </a:lnSpc>
            </a:pPr>
            <a:r>
              <a:rPr lang="zh-CN" altLang="en-US" sz="2400" dirty="0" smtClean="0"/>
              <a:t>线程</a:t>
            </a:r>
            <a:endParaRPr lang="en-US" altLang="zh-CN" sz="2400" dirty="0" smtClean="0"/>
          </a:p>
          <a:p>
            <a:pPr indent="612000">
              <a:lnSpc>
                <a:spcPct val="150000"/>
              </a:lnSpc>
            </a:pPr>
            <a:r>
              <a:rPr lang="zh-CN" altLang="en-US" sz="2400" dirty="0" smtClean="0"/>
              <a:t>进程有两个属性：一个是进程可以拥有运行需要的资源，一个是进程是操作系统调度的单位。</a:t>
            </a:r>
            <a:endParaRPr lang="en-US" altLang="zh-CN" sz="2400" dirty="0" smtClean="0"/>
          </a:p>
          <a:p>
            <a:pPr>
              <a:lnSpc>
                <a:spcPct val="150000"/>
              </a:lnSpc>
            </a:pPr>
            <a:r>
              <a:rPr lang="en-US" altLang="zh-CN" sz="2400" dirty="0" smtClean="0"/>
              <a:t>1</a:t>
            </a:r>
            <a:r>
              <a:rPr lang="zh-CN" altLang="en-US" sz="2400" dirty="0" smtClean="0"/>
              <a:t>、操作系统可以为进程分配必要的资源，例如进程拥有的内存空间（这些地址空间主要用来存放程序、数据、</a:t>
            </a:r>
            <a:r>
              <a:rPr lang="en-US" altLang="zh-CN" sz="2400" dirty="0" smtClean="0"/>
              <a:t>PCB</a:t>
            </a:r>
            <a:r>
              <a:rPr lang="zh-CN" altLang="en-US" sz="2400" dirty="0" smtClean="0"/>
              <a:t>和其它资源）、打印机、扫描仪等。</a:t>
            </a:r>
            <a:endParaRPr lang="en-US" altLang="zh-CN" sz="2400" dirty="0" smtClean="0"/>
          </a:p>
          <a:p>
            <a:pPr>
              <a:lnSpc>
                <a:spcPct val="150000"/>
              </a:lnSpc>
            </a:pPr>
            <a:r>
              <a:rPr lang="en-US" altLang="zh-CN" sz="2400" dirty="0" smtClean="0"/>
              <a:t>2</a:t>
            </a:r>
            <a:r>
              <a:rPr lang="zh-CN" altLang="en-US" sz="2400" dirty="0" smtClean="0"/>
              <a:t>、进程作为操作系统调度的单位，使操作系统可以根据进程的状态和优先级对就绪进程实施调度</a:t>
            </a:r>
            <a:r>
              <a:rPr lang="zh-CN" altLang="en-US" sz="2800" dirty="0" smtClean="0"/>
              <a:t>。</a:t>
            </a:r>
            <a:endParaRPr lang="en-US" altLang="zh-CN" sz="2800" dirty="0" smtClean="0"/>
          </a:p>
        </p:txBody>
      </p:sp>
    </p:spTree>
    <p:extLst>
      <p:ext uri="{BB962C8B-B14F-4D97-AF65-F5344CB8AC3E}">
        <p14:creationId xmlns:p14="http://schemas.microsoft.com/office/powerpoint/2010/main" val="3734558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4973" y="1309815"/>
            <a:ext cx="10470292" cy="4524315"/>
          </a:xfrm>
          <a:prstGeom prst="rect">
            <a:avLst/>
          </a:prstGeom>
          <a:noFill/>
        </p:spPr>
        <p:txBody>
          <a:bodyPr wrap="square" rtlCol="0">
            <a:spAutoFit/>
          </a:bodyPr>
          <a:lstStyle/>
          <a:p>
            <a:pPr indent="612000">
              <a:lnSpc>
                <a:spcPct val="150000"/>
              </a:lnSpc>
            </a:pPr>
            <a:r>
              <a:rPr lang="zh-CN" altLang="en-US" sz="2400" dirty="0" smtClean="0"/>
              <a:t>进程作为资源的拥有者，使进程负载很重，这使进程在实施创建、删除和切换过程中要付出较大的时空开销。这限制了系统中进程的数目和并发活动的程度</a:t>
            </a:r>
            <a:r>
              <a:rPr lang="zh-CN" altLang="en-US" sz="2400" dirty="0" smtClean="0"/>
              <a:t>。因此</a:t>
            </a:r>
            <a:r>
              <a:rPr lang="zh-CN" altLang="en-US" sz="2400" dirty="0" smtClean="0"/>
              <a:t>，现代操作系统往往把进程的两个属性分别赋予不同的实体：</a:t>
            </a:r>
            <a:r>
              <a:rPr lang="zh-CN" altLang="en-US" sz="2400" dirty="0" smtClean="0">
                <a:solidFill>
                  <a:srgbClr val="FF0000"/>
                </a:solidFill>
              </a:rPr>
              <a:t>进程</a:t>
            </a:r>
            <a:r>
              <a:rPr lang="zh-CN" altLang="en-US" sz="2400" dirty="0" smtClean="0"/>
              <a:t>和</a:t>
            </a:r>
            <a:r>
              <a:rPr lang="zh-CN" altLang="en-US" sz="2400" dirty="0" smtClean="0">
                <a:solidFill>
                  <a:srgbClr val="FF0000"/>
                </a:solidFill>
              </a:rPr>
              <a:t>线程</a:t>
            </a:r>
            <a:r>
              <a:rPr lang="zh-CN" altLang="en-US" sz="2400" dirty="0" smtClean="0"/>
              <a:t>。</a:t>
            </a:r>
            <a:r>
              <a:rPr lang="zh-CN" altLang="en-US" sz="2400" dirty="0" smtClean="0">
                <a:solidFill>
                  <a:srgbClr val="FF0000"/>
                </a:solidFill>
              </a:rPr>
              <a:t>进程作为资源的拥有者</a:t>
            </a:r>
            <a:r>
              <a:rPr lang="zh-CN" altLang="en-US" sz="2400" dirty="0" smtClean="0"/>
              <a:t>，</a:t>
            </a:r>
            <a:r>
              <a:rPr lang="zh-CN" altLang="en-US" sz="2400" dirty="0" smtClean="0">
                <a:solidFill>
                  <a:srgbClr val="FF0000"/>
                </a:solidFill>
              </a:rPr>
              <a:t>线程作为操作系统调度的单位和处理机运行的单位</a:t>
            </a:r>
            <a:r>
              <a:rPr lang="zh-CN" altLang="en-US" sz="2400" dirty="0" smtClean="0"/>
              <a:t>。</a:t>
            </a:r>
            <a:endParaRPr lang="en-US" altLang="zh-CN" sz="2400" dirty="0" smtClean="0"/>
          </a:p>
          <a:p>
            <a:pPr indent="612000">
              <a:lnSpc>
                <a:spcPct val="150000"/>
              </a:lnSpc>
            </a:pPr>
            <a:r>
              <a:rPr lang="zh-CN" altLang="en-US" sz="2400" dirty="0" smtClean="0"/>
              <a:t>线程（</a:t>
            </a:r>
            <a:r>
              <a:rPr lang="en-US" altLang="zh-CN" sz="2400" dirty="0" smtClean="0"/>
              <a:t>Thread</a:t>
            </a:r>
            <a:r>
              <a:rPr lang="zh-CN" altLang="en-US" sz="2400" dirty="0" smtClean="0"/>
              <a:t>）的概念：线程是进程中实施调度和分派的基本单位</a:t>
            </a:r>
            <a:r>
              <a:rPr lang="zh-CN" altLang="en-US" sz="2400" dirty="0" smtClean="0"/>
              <a:t>。从而</a:t>
            </a:r>
            <a:r>
              <a:rPr lang="zh-CN" altLang="en-US" sz="2400" dirty="0" smtClean="0"/>
              <a:t>，进程可以理解为完成一个逻辑上整体的任务，而线程可以理解为完成整体任务上的一个子任务。</a:t>
            </a:r>
            <a:endParaRPr lang="zh-CN" altLang="en-US" sz="2400" dirty="0"/>
          </a:p>
        </p:txBody>
      </p:sp>
    </p:spTree>
    <p:extLst>
      <p:ext uri="{BB962C8B-B14F-4D97-AF65-F5344CB8AC3E}">
        <p14:creationId xmlns:p14="http://schemas.microsoft.com/office/powerpoint/2010/main" val="34601231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30876" y="1243916"/>
            <a:ext cx="10404389" cy="3970318"/>
          </a:xfrm>
          <a:prstGeom prst="rect">
            <a:avLst/>
          </a:prstGeom>
          <a:noFill/>
        </p:spPr>
        <p:txBody>
          <a:bodyPr wrap="square" rtlCol="0">
            <a:spAutoFit/>
          </a:bodyPr>
          <a:lstStyle/>
          <a:p>
            <a:pPr>
              <a:lnSpc>
                <a:spcPct val="150000"/>
              </a:lnSpc>
            </a:pPr>
            <a:r>
              <a:rPr lang="zh-CN" altLang="en-US" sz="2400" dirty="0" smtClean="0">
                <a:solidFill>
                  <a:srgbClr val="0000FF"/>
                </a:solidFill>
              </a:rPr>
              <a:t>在不同时期从不同的角度线程有如下定义：</a:t>
            </a:r>
            <a:endParaRPr lang="en-US" altLang="zh-CN" sz="2400" dirty="0" smtClean="0">
              <a:solidFill>
                <a:srgbClr val="0000FF"/>
              </a:solidFill>
            </a:endParaRPr>
          </a:p>
          <a:p>
            <a:pPr>
              <a:lnSpc>
                <a:spcPct val="150000"/>
              </a:lnSpc>
            </a:pPr>
            <a:r>
              <a:rPr lang="en-US" altLang="zh-CN" sz="2400" dirty="0" smtClean="0"/>
              <a:t>1</a:t>
            </a:r>
            <a:r>
              <a:rPr lang="zh-CN" altLang="en-US" sz="2400" dirty="0" smtClean="0"/>
              <a:t>、线程</a:t>
            </a:r>
            <a:r>
              <a:rPr lang="zh-CN" altLang="en-US" sz="2400" dirty="0" smtClean="0"/>
              <a:t>是进程内的一个执行单元，是比进程更小的执行单位。</a:t>
            </a:r>
            <a:endParaRPr lang="en-US" altLang="zh-CN" sz="2400" dirty="0" smtClean="0"/>
          </a:p>
          <a:p>
            <a:pPr>
              <a:lnSpc>
                <a:spcPct val="150000"/>
              </a:lnSpc>
            </a:pPr>
            <a:r>
              <a:rPr lang="en-US" altLang="zh-CN" sz="2400" dirty="0" smtClean="0"/>
              <a:t>2</a:t>
            </a:r>
            <a:r>
              <a:rPr lang="zh-CN" altLang="en-US" sz="2400" dirty="0" smtClean="0"/>
              <a:t>、一</a:t>
            </a:r>
            <a:r>
              <a:rPr lang="zh-CN" altLang="en-US" sz="2400" dirty="0" smtClean="0"/>
              <a:t>个进程可以包含多个线程。</a:t>
            </a:r>
            <a:endParaRPr lang="en-US" altLang="zh-CN" sz="2400" dirty="0" smtClean="0"/>
          </a:p>
          <a:p>
            <a:pPr>
              <a:lnSpc>
                <a:spcPct val="150000"/>
              </a:lnSpc>
            </a:pPr>
            <a:r>
              <a:rPr lang="en-US" altLang="zh-CN" sz="2400" dirty="0" smtClean="0"/>
              <a:t>3</a:t>
            </a:r>
            <a:r>
              <a:rPr lang="zh-CN" altLang="en-US" sz="2400" dirty="0" smtClean="0"/>
              <a:t>、线程</a:t>
            </a:r>
            <a:r>
              <a:rPr lang="zh-CN" altLang="en-US" sz="2400" dirty="0" smtClean="0"/>
              <a:t>是进程内的一个可调度的实体。</a:t>
            </a:r>
            <a:endParaRPr lang="en-US" altLang="zh-CN" sz="2400" dirty="0" smtClean="0"/>
          </a:p>
          <a:p>
            <a:pPr>
              <a:lnSpc>
                <a:spcPct val="150000"/>
              </a:lnSpc>
            </a:pPr>
            <a:r>
              <a:rPr lang="en-US" altLang="zh-CN" sz="2400" dirty="0" smtClean="0"/>
              <a:t>4</a:t>
            </a:r>
            <a:r>
              <a:rPr lang="zh-CN" altLang="en-US" sz="2400" dirty="0" smtClean="0"/>
              <a:t>、线程</a:t>
            </a:r>
            <a:r>
              <a:rPr lang="zh-CN" altLang="en-US" sz="2400" dirty="0" smtClean="0"/>
              <a:t>是程序（或进程）中相对独立的一个控制流序列。</a:t>
            </a:r>
            <a:endParaRPr lang="en-US" altLang="zh-CN" sz="2400" dirty="0" smtClean="0"/>
          </a:p>
          <a:p>
            <a:pPr>
              <a:lnSpc>
                <a:spcPct val="150000"/>
              </a:lnSpc>
            </a:pPr>
            <a:r>
              <a:rPr lang="en-US" altLang="zh-CN" sz="2400" dirty="0" smtClean="0"/>
              <a:t>5</a:t>
            </a:r>
            <a:r>
              <a:rPr lang="zh-CN" altLang="en-US" sz="2400" dirty="0" smtClean="0"/>
              <a:t>、线程</a:t>
            </a:r>
            <a:r>
              <a:rPr lang="zh-CN" altLang="en-US" sz="2400" dirty="0" smtClean="0"/>
              <a:t>是执行的上下文，其含义是执行的现场数据和其它调度所需的信息。</a:t>
            </a:r>
            <a:endParaRPr lang="en-US" altLang="zh-CN" sz="2400" dirty="0" smtClean="0"/>
          </a:p>
          <a:p>
            <a:pPr>
              <a:lnSpc>
                <a:spcPct val="150000"/>
              </a:lnSpc>
            </a:pPr>
            <a:r>
              <a:rPr lang="en-US" altLang="zh-CN" sz="2400" dirty="0" smtClean="0"/>
              <a:t>6</a:t>
            </a:r>
            <a:r>
              <a:rPr lang="zh-CN" altLang="en-US" sz="2400" dirty="0" smtClean="0"/>
              <a:t>、线程</a:t>
            </a:r>
            <a:r>
              <a:rPr lang="zh-CN" altLang="en-US" sz="2400" dirty="0" smtClean="0"/>
              <a:t>是进程内一个相对独立的、可调度的执行单元。</a:t>
            </a:r>
            <a:endParaRPr lang="zh-CN" altLang="en-US" sz="2400" dirty="0"/>
          </a:p>
        </p:txBody>
      </p:sp>
    </p:spTree>
    <p:extLst>
      <p:ext uri="{BB962C8B-B14F-4D97-AF65-F5344CB8AC3E}">
        <p14:creationId xmlns:p14="http://schemas.microsoft.com/office/powerpoint/2010/main" val="6707406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3784" y="1145062"/>
            <a:ext cx="10618573" cy="4524315"/>
          </a:xfrm>
          <a:prstGeom prst="rect">
            <a:avLst/>
          </a:prstGeom>
          <a:noFill/>
        </p:spPr>
        <p:txBody>
          <a:bodyPr wrap="square" rtlCol="0">
            <a:spAutoFit/>
          </a:bodyPr>
          <a:lstStyle/>
          <a:p>
            <a:pPr indent="612000">
              <a:lnSpc>
                <a:spcPct val="150000"/>
              </a:lnSpc>
            </a:pPr>
            <a:r>
              <a:rPr lang="zh-CN" altLang="en-US" sz="2400" dirty="0" smtClean="0"/>
              <a:t>线程的组成：一个线程必须拥有一个</a:t>
            </a:r>
            <a:r>
              <a:rPr lang="zh-CN" altLang="en-US" sz="2400" dirty="0" smtClean="0">
                <a:solidFill>
                  <a:srgbClr val="FF0000"/>
                </a:solidFill>
              </a:rPr>
              <a:t>线程控制块</a:t>
            </a:r>
            <a:r>
              <a:rPr lang="zh-CN" altLang="en-US" sz="2400" dirty="0" smtClean="0"/>
              <a:t>，这个线程控制块也叫</a:t>
            </a:r>
            <a:r>
              <a:rPr lang="en-US" altLang="zh-CN" sz="2400" dirty="0" smtClean="0">
                <a:solidFill>
                  <a:srgbClr val="FF0000"/>
                </a:solidFill>
              </a:rPr>
              <a:t>thread</a:t>
            </a:r>
            <a:r>
              <a:rPr lang="zh-CN" altLang="en-US" sz="2400" dirty="0" smtClean="0">
                <a:solidFill>
                  <a:srgbClr val="FF0000"/>
                </a:solidFill>
              </a:rPr>
              <a:t>结构。</a:t>
            </a:r>
            <a:r>
              <a:rPr lang="zh-CN" altLang="en-US" sz="2400" dirty="0" smtClean="0"/>
              <a:t>线程通常也叫轻载进程。线程控制块主要由</a:t>
            </a:r>
            <a:r>
              <a:rPr lang="en-US" altLang="zh-CN" sz="2400" dirty="0" smtClean="0"/>
              <a:t>4</a:t>
            </a:r>
            <a:r>
              <a:rPr lang="zh-CN" altLang="en-US" sz="2400" dirty="0" smtClean="0"/>
              <a:t>个基本部分组成：</a:t>
            </a:r>
            <a:endParaRPr lang="en-US" altLang="zh-CN" sz="2400" dirty="0" smtClean="0"/>
          </a:p>
          <a:p>
            <a:pPr>
              <a:lnSpc>
                <a:spcPct val="150000"/>
              </a:lnSpc>
            </a:pPr>
            <a:r>
              <a:rPr lang="en-US" altLang="zh-CN" sz="2400" dirty="0" smtClean="0"/>
              <a:t>1</a:t>
            </a:r>
            <a:r>
              <a:rPr lang="zh-CN" altLang="en-US" sz="2400" dirty="0" smtClean="0"/>
              <a:t>、一个唯一的线程表示符。</a:t>
            </a:r>
            <a:endParaRPr lang="en-US" altLang="zh-CN" sz="2400" dirty="0" smtClean="0"/>
          </a:p>
          <a:p>
            <a:pPr>
              <a:lnSpc>
                <a:spcPct val="150000"/>
              </a:lnSpc>
            </a:pPr>
            <a:r>
              <a:rPr lang="en-US" altLang="zh-CN" sz="2400" dirty="0" smtClean="0"/>
              <a:t>2</a:t>
            </a:r>
            <a:r>
              <a:rPr lang="zh-CN" altLang="en-US" sz="2400" dirty="0" smtClean="0"/>
              <a:t>、描述处理器工作情况的一组寄存器的内容。如程序计数器</a:t>
            </a:r>
            <a:r>
              <a:rPr lang="en-US" altLang="zh-CN" sz="2400" dirty="0" smtClean="0"/>
              <a:t>PC</a:t>
            </a:r>
            <a:r>
              <a:rPr lang="zh-CN" altLang="en-US" sz="2400" dirty="0" smtClean="0"/>
              <a:t>，状态寄存器（</a:t>
            </a:r>
            <a:r>
              <a:rPr lang="en-US" altLang="zh-CN" sz="2400" dirty="0" smtClean="0"/>
              <a:t>PSW</a:t>
            </a:r>
            <a:r>
              <a:rPr lang="zh-CN" altLang="en-US" sz="2400" dirty="0" smtClean="0"/>
              <a:t>），通用寄存器等等的内容。</a:t>
            </a:r>
            <a:endParaRPr lang="en-US" altLang="zh-CN" sz="2400" dirty="0" smtClean="0"/>
          </a:p>
          <a:p>
            <a:pPr>
              <a:lnSpc>
                <a:spcPct val="150000"/>
              </a:lnSpc>
            </a:pPr>
            <a:r>
              <a:rPr lang="en-US" altLang="zh-CN" sz="2400" dirty="0" smtClean="0"/>
              <a:t>3</a:t>
            </a:r>
            <a:r>
              <a:rPr lang="zh-CN" altLang="en-US" sz="2400" dirty="0" smtClean="0"/>
              <a:t>、每个线程有两指针：一个指针指向核心栈，一个指向用户栈。当用户线程转到核心态方式下运行时，就使用核心栈；当用户进程在用户态下运行时，就使用自己的用户栈。</a:t>
            </a:r>
            <a:endParaRPr lang="en-US" altLang="zh-CN" sz="2400" dirty="0" smtClean="0"/>
          </a:p>
        </p:txBody>
      </p:sp>
    </p:spTree>
    <p:extLst>
      <p:ext uri="{BB962C8B-B14F-4D97-AF65-F5344CB8AC3E}">
        <p14:creationId xmlns:p14="http://schemas.microsoft.com/office/powerpoint/2010/main" val="35210485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3784" y="1276868"/>
            <a:ext cx="10618573" cy="830997"/>
          </a:xfrm>
          <a:prstGeom prst="rect">
            <a:avLst/>
          </a:prstGeom>
          <a:noFill/>
        </p:spPr>
        <p:txBody>
          <a:bodyPr wrap="square" rtlCol="0">
            <a:spAutoFit/>
          </a:bodyPr>
          <a:lstStyle/>
          <a:p>
            <a:r>
              <a:rPr lang="en-US" altLang="zh-CN" sz="2400" dirty="0" smtClean="0"/>
              <a:t>4</a:t>
            </a:r>
            <a:r>
              <a:rPr lang="zh-CN" altLang="en-US" sz="2400" dirty="0" smtClean="0"/>
              <a:t>、一个私有存储区。主要用来存放现场保护信息和其它与该进程相关的统计信息。</a:t>
            </a:r>
            <a:endParaRPr lang="en-US" altLang="zh-CN" sz="2400" dirty="0" smtClean="0"/>
          </a:p>
        </p:txBody>
      </p:sp>
      <p:grpSp>
        <p:nvGrpSpPr>
          <p:cNvPr id="16" name="组合 15"/>
          <p:cNvGrpSpPr/>
          <p:nvPr/>
        </p:nvGrpSpPr>
        <p:grpSpPr>
          <a:xfrm>
            <a:off x="4374292" y="2603155"/>
            <a:ext cx="1993557" cy="1901583"/>
            <a:chOff x="4374292" y="3591697"/>
            <a:chExt cx="1993557" cy="1901583"/>
          </a:xfrm>
        </p:grpSpPr>
        <p:grpSp>
          <p:nvGrpSpPr>
            <p:cNvPr id="10" name="组合 9"/>
            <p:cNvGrpSpPr/>
            <p:nvPr/>
          </p:nvGrpSpPr>
          <p:grpSpPr>
            <a:xfrm>
              <a:off x="4374292" y="3591697"/>
              <a:ext cx="1993557" cy="1886465"/>
              <a:chOff x="4374292" y="3591697"/>
              <a:chExt cx="1993557" cy="1886465"/>
            </a:xfrm>
          </p:grpSpPr>
          <p:sp>
            <p:nvSpPr>
              <p:cNvPr id="3" name="矩形 2"/>
              <p:cNvSpPr/>
              <p:nvPr/>
            </p:nvSpPr>
            <p:spPr>
              <a:xfrm>
                <a:off x="4374292" y="3591697"/>
                <a:ext cx="1993557" cy="18864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374292" y="3995352"/>
                <a:ext cx="1977081" cy="0"/>
              </a:xfrm>
              <a:prstGeom prst="line">
                <a:avLst/>
              </a:prstGeom>
            </p:spPr>
            <p:style>
              <a:lnRef idx="2">
                <a:schemeClr val="dk1"/>
              </a:lnRef>
              <a:fillRef idx="0">
                <a:schemeClr val="dk1"/>
              </a:fillRef>
              <a:effectRef idx="1">
                <a:schemeClr val="dk1"/>
              </a:effectRef>
              <a:fontRef idx="minor">
                <a:schemeClr val="tx1"/>
              </a:fontRef>
            </p:style>
          </p:cxnSp>
          <p:cxnSp>
            <p:nvCxnSpPr>
              <p:cNvPr id="7" name="直接连接符 6"/>
              <p:cNvCxnSpPr/>
              <p:nvPr/>
            </p:nvCxnSpPr>
            <p:spPr>
              <a:xfrm>
                <a:off x="4386646" y="4361940"/>
                <a:ext cx="1977081" cy="0"/>
              </a:xfrm>
              <a:prstGeom prst="line">
                <a:avLst/>
              </a:prstGeom>
            </p:spPr>
            <p:style>
              <a:lnRef idx="2">
                <a:schemeClr val="dk1"/>
              </a:lnRef>
              <a:fillRef idx="0">
                <a:schemeClr val="dk1"/>
              </a:fillRef>
              <a:effectRef idx="1">
                <a:schemeClr val="dk1"/>
              </a:effectRef>
              <a:fontRef idx="minor">
                <a:schemeClr val="tx1"/>
              </a:fontRef>
            </p:style>
          </p:cxnSp>
          <p:cxnSp>
            <p:nvCxnSpPr>
              <p:cNvPr id="8" name="直接连接符 7"/>
              <p:cNvCxnSpPr/>
              <p:nvPr/>
            </p:nvCxnSpPr>
            <p:spPr>
              <a:xfrm>
                <a:off x="4382524" y="4745003"/>
                <a:ext cx="1977081" cy="0"/>
              </a:xfrm>
              <a:prstGeom prst="line">
                <a:avLst/>
              </a:prstGeom>
            </p:spPr>
            <p:style>
              <a:lnRef idx="2">
                <a:schemeClr val="dk1"/>
              </a:lnRef>
              <a:fillRef idx="0">
                <a:schemeClr val="dk1"/>
              </a:fillRef>
              <a:effectRef idx="1">
                <a:schemeClr val="dk1"/>
              </a:effectRef>
              <a:fontRef idx="minor">
                <a:schemeClr val="tx1"/>
              </a:fontRef>
            </p:style>
          </p:cxnSp>
          <p:cxnSp>
            <p:nvCxnSpPr>
              <p:cNvPr id="9" name="直接连接符 8"/>
              <p:cNvCxnSpPr/>
              <p:nvPr/>
            </p:nvCxnSpPr>
            <p:spPr>
              <a:xfrm>
                <a:off x="4390762" y="5123941"/>
                <a:ext cx="1977081" cy="0"/>
              </a:xfrm>
              <a:prstGeom prst="line">
                <a:avLst/>
              </a:prstGeom>
            </p:spPr>
            <p:style>
              <a:lnRef idx="2">
                <a:schemeClr val="dk1"/>
              </a:lnRef>
              <a:fillRef idx="0">
                <a:schemeClr val="dk1"/>
              </a:fillRef>
              <a:effectRef idx="1">
                <a:schemeClr val="dk1"/>
              </a:effectRef>
              <a:fontRef idx="minor">
                <a:schemeClr val="tx1"/>
              </a:fontRef>
            </p:style>
          </p:cxnSp>
        </p:grpSp>
        <p:sp>
          <p:nvSpPr>
            <p:cNvPr id="11" name="文本框 10"/>
            <p:cNvSpPr txBox="1"/>
            <p:nvPr/>
          </p:nvSpPr>
          <p:spPr>
            <a:xfrm>
              <a:off x="4580237" y="3599935"/>
              <a:ext cx="1598141" cy="369332"/>
            </a:xfrm>
            <a:prstGeom prst="rect">
              <a:avLst/>
            </a:prstGeom>
            <a:noFill/>
          </p:spPr>
          <p:txBody>
            <a:bodyPr wrap="square" rtlCol="0">
              <a:spAutoFit/>
            </a:bodyPr>
            <a:lstStyle/>
            <a:p>
              <a:pPr algn="ctr"/>
              <a:r>
                <a:rPr lang="zh-CN" altLang="en-US" dirty="0" smtClean="0"/>
                <a:t>线程标识符</a:t>
              </a:r>
              <a:endParaRPr lang="zh-CN" altLang="en-US" dirty="0"/>
            </a:p>
          </p:txBody>
        </p:sp>
        <p:sp>
          <p:nvSpPr>
            <p:cNvPr id="12" name="文本框 11"/>
            <p:cNvSpPr txBox="1"/>
            <p:nvPr/>
          </p:nvSpPr>
          <p:spPr>
            <a:xfrm>
              <a:off x="4584353" y="3991235"/>
              <a:ext cx="1598141" cy="369332"/>
            </a:xfrm>
            <a:prstGeom prst="rect">
              <a:avLst/>
            </a:prstGeom>
            <a:noFill/>
          </p:spPr>
          <p:txBody>
            <a:bodyPr wrap="square" rtlCol="0">
              <a:spAutoFit/>
            </a:bodyPr>
            <a:lstStyle/>
            <a:p>
              <a:pPr algn="ctr"/>
              <a:r>
                <a:rPr lang="zh-CN" altLang="en-US" dirty="0" smtClean="0"/>
                <a:t>调度状态信息</a:t>
              </a:r>
              <a:endParaRPr lang="zh-CN" altLang="en-US" dirty="0"/>
            </a:p>
          </p:txBody>
        </p:sp>
        <p:sp>
          <p:nvSpPr>
            <p:cNvPr id="13" name="文本框 12"/>
            <p:cNvSpPr txBox="1"/>
            <p:nvPr/>
          </p:nvSpPr>
          <p:spPr>
            <a:xfrm>
              <a:off x="4580234" y="4349583"/>
              <a:ext cx="1598141" cy="369332"/>
            </a:xfrm>
            <a:prstGeom prst="rect">
              <a:avLst/>
            </a:prstGeom>
            <a:noFill/>
          </p:spPr>
          <p:txBody>
            <a:bodyPr wrap="square" rtlCol="0">
              <a:spAutoFit/>
            </a:bodyPr>
            <a:lstStyle/>
            <a:p>
              <a:pPr algn="ctr"/>
              <a:r>
                <a:rPr lang="zh-CN" altLang="en-US" dirty="0" smtClean="0"/>
                <a:t>核心栈指针</a:t>
              </a:r>
              <a:endParaRPr lang="zh-CN" altLang="en-US" dirty="0"/>
            </a:p>
          </p:txBody>
        </p:sp>
        <p:sp>
          <p:nvSpPr>
            <p:cNvPr id="14" name="文本框 13"/>
            <p:cNvSpPr txBox="1"/>
            <p:nvPr/>
          </p:nvSpPr>
          <p:spPr>
            <a:xfrm>
              <a:off x="4584352" y="4757361"/>
              <a:ext cx="1598141" cy="369332"/>
            </a:xfrm>
            <a:prstGeom prst="rect">
              <a:avLst/>
            </a:prstGeom>
            <a:noFill/>
          </p:spPr>
          <p:txBody>
            <a:bodyPr wrap="square" rtlCol="0">
              <a:spAutoFit/>
            </a:bodyPr>
            <a:lstStyle/>
            <a:p>
              <a:pPr algn="ctr"/>
              <a:r>
                <a:rPr lang="zh-CN" altLang="en-US" dirty="0"/>
                <a:t>用户</a:t>
              </a:r>
              <a:r>
                <a:rPr lang="zh-CN" altLang="en-US" dirty="0" smtClean="0"/>
                <a:t>栈指针</a:t>
              </a:r>
              <a:endParaRPr lang="zh-CN" altLang="en-US" dirty="0"/>
            </a:p>
          </p:txBody>
        </p:sp>
        <p:sp>
          <p:nvSpPr>
            <p:cNvPr id="15" name="文本框 14"/>
            <p:cNvSpPr txBox="1"/>
            <p:nvPr/>
          </p:nvSpPr>
          <p:spPr>
            <a:xfrm>
              <a:off x="4580234" y="5123948"/>
              <a:ext cx="1598141" cy="369332"/>
            </a:xfrm>
            <a:prstGeom prst="rect">
              <a:avLst/>
            </a:prstGeom>
            <a:noFill/>
          </p:spPr>
          <p:txBody>
            <a:bodyPr wrap="square" rtlCol="0">
              <a:spAutoFit/>
            </a:bodyPr>
            <a:lstStyle/>
            <a:p>
              <a:pPr algn="ctr"/>
              <a:r>
                <a:rPr lang="zh-CN" altLang="en-US" dirty="0" smtClean="0"/>
                <a:t>私有存储区</a:t>
              </a:r>
              <a:endParaRPr lang="zh-CN" altLang="en-US" dirty="0"/>
            </a:p>
          </p:txBody>
        </p:sp>
      </p:grpSp>
      <p:sp>
        <p:nvSpPr>
          <p:cNvPr id="17" name="文本框 16"/>
          <p:cNvSpPr txBox="1"/>
          <p:nvPr/>
        </p:nvSpPr>
        <p:spPr>
          <a:xfrm>
            <a:off x="3855308" y="4621426"/>
            <a:ext cx="3492843" cy="369332"/>
          </a:xfrm>
          <a:prstGeom prst="rect">
            <a:avLst/>
          </a:prstGeom>
          <a:noFill/>
        </p:spPr>
        <p:txBody>
          <a:bodyPr wrap="square" rtlCol="0">
            <a:spAutoFit/>
          </a:bodyPr>
          <a:lstStyle/>
          <a:p>
            <a:pPr algn="ctr"/>
            <a:r>
              <a:rPr lang="zh-CN" altLang="en-US" dirty="0" smtClean="0"/>
              <a:t>线程结构示意图</a:t>
            </a:r>
            <a:endParaRPr lang="zh-CN" altLang="en-US" dirty="0"/>
          </a:p>
        </p:txBody>
      </p:sp>
      <p:cxnSp>
        <p:nvCxnSpPr>
          <p:cNvPr id="19" name="直接箭头连接符 18"/>
          <p:cNvCxnSpPr/>
          <p:nvPr/>
        </p:nvCxnSpPr>
        <p:spPr>
          <a:xfrm flipV="1">
            <a:off x="6178375" y="3558745"/>
            <a:ext cx="700220" cy="34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直接箭头连接符 19"/>
          <p:cNvCxnSpPr/>
          <p:nvPr/>
        </p:nvCxnSpPr>
        <p:spPr>
          <a:xfrm flipV="1">
            <a:off x="6190729" y="3950047"/>
            <a:ext cx="700220" cy="34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矩形 20"/>
          <p:cNvSpPr/>
          <p:nvPr/>
        </p:nvSpPr>
        <p:spPr>
          <a:xfrm>
            <a:off x="6882710" y="3418701"/>
            <a:ext cx="811429" cy="2951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849759" y="3385749"/>
            <a:ext cx="877329" cy="369332"/>
          </a:xfrm>
          <a:prstGeom prst="rect">
            <a:avLst/>
          </a:prstGeom>
          <a:noFill/>
        </p:spPr>
        <p:txBody>
          <a:bodyPr wrap="square" rtlCol="0">
            <a:spAutoFit/>
          </a:bodyPr>
          <a:lstStyle/>
          <a:p>
            <a:pPr algn="ctr"/>
            <a:r>
              <a:rPr lang="zh-CN" altLang="en-US" dirty="0" smtClean="0"/>
              <a:t>核心栈</a:t>
            </a:r>
            <a:endParaRPr lang="zh-CN" altLang="en-US" dirty="0"/>
          </a:p>
        </p:txBody>
      </p:sp>
      <p:sp>
        <p:nvSpPr>
          <p:cNvPr id="23" name="矩形 22"/>
          <p:cNvSpPr/>
          <p:nvPr/>
        </p:nvSpPr>
        <p:spPr>
          <a:xfrm>
            <a:off x="6895064" y="3810002"/>
            <a:ext cx="811429" cy="2951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6862113" y="3777050"/>
            <a:ext cx="877329" cy="369332"/>
          </a:xfrm>
          <a:prstGeom prst="rect">
            <a:avLst/>
          </a:prstGeom>
          <a:noFill/>
        </p:spPr>
        <p:txBody>
          <a:bodyPr wrap="square" rtlCol="0">
            <a:spAutoFit/>
          </a:bodyPr>
          <a:lstStyle/>
          <a:p>
            <a:pPr algn="ctr"/>
            <a:r>
              <a:rPr lang="zh-CN" altLang="en-US" dirty="0"/>
              <a:t>用户</a:t>
            </a:r>
            <a:r>
              <a:rPr lang="zh-CN" altLang="en-US" dirty="0" smtClean="0"/>
              <a:t>栈</a:t>
            </a:r>
            <a:endParaRPr lang="zh-CN" altLang="en-US" dirty="0"/>
          </a:p>
        </p:txBody>
      </p:sp>
    </p:spTree>
    <p:extLst>
      <p:ext uri="{BB962C8B-B14F-4D97-AF65-F5344CB8AC3E}">
        <p14:creationId xmlns:p14="http://schemas.microsoft.com/office/powerpoint/2010/main" val="24553437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9067" y="1392191"/>
            <a:ext cx="10626809" cy="3970318"/>
          </a:xfrm>
          <a:prstGeom prst="rect">
            <a:avLst/>
          </a:prstGeom>
          <a:noFill/>
        </p:spPr>
        <p:txBody>
          <a:bodyPr wrap="square" rtlCol="0">
            <a:spAutoFit/>
          </a:bodyPr>
          <a:lstStyle/>
          <a:p>
            <a:pPr indent="612000">
              <a:lnSpc>
                <a:spcPct val="150000"/>
              </a:lnSpc>
            </a:pPr>
            <a:r>
              <a:rPr lang="zh-CN" altLang="en-US" sz="2400" dirty="0" smtClean="0"/>
              <a:t>线程必须在某个进程内执行。线程所需要的资源完全由它所属的进程所拥有，例如线程的代码段、数据段、打开的文件和信号等，都由它所属的进程拥有。操作系统在分配这些资源时以进程为单位进行分配。</a:t>
            </a:r>
            <a:endParaRPr lang="en-US" altLang="zh-CN" sz="2400" dirty="0" smtClean="0"/>
          </a:p>
          <a:p>
            <a:pPr>
              <a:lnSpc>
                <a:spcPct val="150000"/>
              </a:lnSpc>
            </a:pPr>
            <a:r>
              <a:rPr lang="en-US" altLang="zh-CN" sz="2400" dirty="0" smtClean="0"/>
              <a:t>1</a:t>
            </a:r>
            <a:r>
              <a:rPr lang="zh-CN" altLang="en-US" sz="2400" dirty="0" smtClean="0"/>
              <a:t>、一</a:t>
            </a:r>
            <a:r>
              <a:rPr lang="zh-CN" altLang="en-US" sz="2400" dirty="0" smtClean="0"/>
              <a:t>个进程可以包含一个或多个线程。</a:t>
            </a:r>
            <a:endParaRPr lang="en-US" altLang="zh-CN" sz="2400" dirty="0" smtClean="0"/>
          </a:p>
          <a:p>
            <a:pPr>
              <a:lnSpc>
                <a:spcPct val="150000"/>
              </a:lnSpc>
            </a:pPr>
            <a:r>
              <a:rPr lang="en-US" altLang="zh-CN" sz="2400" dirty="0" smtClean="0"/>
              <a:t>2</a:t>
            </a:r>
            <a:r>
              <a:rPr lang="zh-CN" altLang="en-US" sz="2400" dirty="0" smtClean="0"/>
              <a:t>、传统</a:t>
            </a:r>
            <a:r>
              <a:rPr lang="zh-CN" altLang="en-US" sz="2400" dirty="0" smtClean="0"/>
              <a:t>的进程就是一个只有一个线程的进程。</a:t>
            </a:r>
            <a:endParaRPr lang="en-US" altLang="zh-CN" sz="2400" dirty="0" smtClean="0"/>
          </a:p>
          <a:p>
            <a:pPr>
              <a:lnSpc>
                <a:spcPct val="150000"/>
              </a:lnSpc>
            </a:pPr>
            <a:r>
              <a:rPr lang="en-US" altLang="zh-CN" sz="2400" dirty="0" smtClean="0"/>
              <a:t>3</a:t>
            </a:r>
            <a:r>
              <a:rPr lang="zh-CN" altLang="en-US" sz="2400" dirty="0" smtClean="0"/>
              <a:t>、当</a:t>
            </a:r>
            <a:r>
              <a:rPr lang="zh-CN" altLang="en-US" sz="2400" dirty="0" smtClean="0"/>
              <a:t>一个进程包含多个线程时，这些线程除自己拥有少量资源外，要共享所属进程的全部资源。</a:t>
            </a:r>
            <a:endParaRPr lang="zh-CN" altLang="en-US" sz="2400" dirty="0"/>
          </a:p>
        </p:txBody>
      </p:sp>
    </p:spTree>
    <p:extLst>
      <p:ext uri="{BB962C8B-B14F-4D97-AF65-F5344CB8AC3E}">
        <p14:creationId xmlns:p14="http://schemas.microsoft.com/office/powerpoint/2010/main" val="36826844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01797" y="1762895"/>
            <a:ext cx="2446637" cy="24878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1993560" y="2380738"/>
            <a:ext cx="2446637" cy="0"/>
          </a:xfrm>
          <a:prstGeom prst="line">
            <a:avLst/>
          </a:prstGeom>
        </p:spPr>
        <p:style>
          <a:lnRef idx="2">
            <a:schemeClr val="dk1"/>
          </a:lnRef>
          <a:fillRef idx="0">
            <a:schemeClr val="dk1"/>
          </a:fillRef>
          <a:effectRef idx="1">
            <a:schemeClr val="dk1"/>
          </a:effectRef>
          <a:fontRef idx="minor">
            <a:schemeClr val="tx1"/>
          </a:fontRef>
        </p:style>
      </p:cxnSp>
      <p:cxnSp>
        <p:nvCxnSpPr>
          <p:cNvPr id="6" name="直接连接符 5"/>
          <p:cNvCxnSpPr/>
          <p:nvPr/>
        </p:nvCxnSpPr>
        <p:spPr>
          <a:xfrm>
            <a:off x="1997676" y="2936798"/>
            <a:ext cx="2446637" cy="0"/>
          </a:xfrm>
          <a:prstGeom prst="line">
            <a:avLst/>
          </a:prstGeom>
        </p:spPr>
        <p:style>
          <a:lnRef idx="2">
            <a:schemeClr val="dk1"/>
          </a:lnRef>
          <a:fillRef idx="0">
            <a:schemeClr val="dk1"/>
          </a:fillRef>
          <a:effectRef idx="1">
            <a:schemeClr val="dk1"/>
          </a:effectRef>
          <a:fontRef idx="minor">
            <a:schemeClr val="tx1"/>
          </a:fontRef>
        </p:style>
      </p:cxnSp>
      <p:sp>
        <p:nvSpPr>
          <p:cNvPr id="7" name="矩形 6"/>
          <p:cNvSpPr/>
          <p:nvPr/>
        </p:nvSpPr>
        <p:spPr>
          <a:xfrm>
            <a:off x="2067700" y="1927652"/>
            <a:ext cx="1021515"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960609" y="1960600"/>
            <a:ext cx="1227437" cy="338554"/>
          </a:xfrm>
          <a:prstGeom prst="rect">
            <a:avLst/>
          </a:prstGeom>
          <a:noFill/>
        </p:spPr>
        <p:txBody>
          <a:bodyPr wrap="square" rtlCol="0">
            <a:spAutoFit/>
          </a:bodyPr>
          <a:lstStyle/>
          <a:p>
            <a:pPr algn="ctr"/>
            <a:r>
              <a:rPr lang="zh-CN" altLang="en-US" sz="1600" dirty="0" smtClean="0">
                <a:solidFill>
                  <a:srgbClr val="FF0000"/>
                </a:solidFill>
              </a:rPr>
              <a:t>进程控制块</a:t>
            </a:r>
            <a:endParaRPr lang="zh-CN" altLang="en-US" sz="1600" dirty="0">
              <a:solidFill>
                <a:srgbClr val="FF0000"/>
              </a:solidFill>
            </a:endParaRPr>
          </a:p>
        </p:txBody>
      </p:sp>
      <p:sp>
        <p:nvSpPr>
          <p:cNvPr id="9" name="矩形 8"/>
          <p:cNvSpPr/>
          <p:nvPr/>
        </p:nvSpPr>
        <p:spPr>
          <a:xfrm>
            <a:off x="3150982" y="1931768"/>
            <a:ext cx="588999"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797655" y="1927646"/>
            <a:ext cx="588999"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126268" y="1927646"/>
            <a:ext cx="646673" cy="369332"/>
          </a:xfrm>
          <a:prstGeom prst="rect">
            <a:avLst/>
          </a:prstGeom>
          <a:noFill/>
        </p:spPr>
        <p:txBody>
          <a:bodyPr wrap="square" rtlCol="0">
            <a:spAutoFit/>
          </a:bodyPr>
          <a:lstStyle/>
          <a:p>
            <a:pPr algn="ctr"/>
            <a:r>
              <a:rPr lang="zh-CN" altLang="en-US" dirty="0" smtClean="0">
                <a:solidFill>
                  <a:srgbClr val="FF0000"/>
                </a:solidFill>
              </a:rPr>
              <a:t>程序</a:t>
            </a:r>
            <a:endParaRPr lang="zh-CN" altLang="en-US" dirty="0">
              <a:solidFill>
                <a:srgbClr val="FF0000"/>
              </a:solidFill>
            </a:endParaRPr>
          </a:p>
        </p:txBody>
      </p:sp>
      <p:sp>
        <p:nvSpPr>
          <p:cNvPr id="12" name="文本框 11"/>
          <p:cNvSpPr txBox="1"/>
          <p:nvPr/>
        </p:nvSpPr>
        <p:spPr>
          <a:xfrm>
            <a:off x="3764708" y="1923524"/>
            <a:ext cx="646673" cy="369332"/>
          </a:xfrm>
          <a:prstGeom prst="rect">
            <a:avLst/>
          </a:prstGeom>
          <a:noFill/>
        </p:spPr>
        <p:txBody>
          <a:bodyPr wrap="square" rtlCol="0">
            <a:spAutoFit/>
          </a:bodyPr>
          <a:lstStyle/>
          <a:p>
            <a:pPr algn="ctr"/>
            <a:r>
              <a:rPr lang="zh-CN" altLang="en-US" dirty="0">
                <a:solidFill>
                  <a:srgbClr val="FF0000"/>
                </a:solidFill>
              </a:rPr>
              <a:t>数据</a:t>
            </a:r>
          </a:p>
        </p:txBody>
      </p:sp>
      <p:sp>
        <p:nvSpPr>
          <p:cNvPr id="15" name="矩形 14"/>
          <p:cNvSpPr/>
          <p:nvPr/>
        </p:nvSpPr>
        <p:spPr>
          <a:xfrm>
            <a:off x="2244811" y="2458998"/>
            <a:ext cx="1021515"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137720" y="2491946"/>
            <a:ext cx="1227437" cy="338554"/>
          </a:xfrm>
          <a:prstGeom prst="rect">
            <a:avLst/>
          </a:prstGeom>
          <a:noFill/>
        </p:spPr>
        <p:txBody>
          <a:bodyPr wrap="square" rtlCol="0">
            <a:spAutoFit/>
          </a:bodyPr>
          <a:lstStyle/>
          <a:p>
            <a:pPr algn="ctr"/>
            <a:r>
              <a:rPr lang="zh-CN" altLang="en-US" sz="1600" dirty="0" smtClean="0">
                <a:solidFill>
                  <a:srgbClr val="FF0000"/>
                </a:solidFill>
              </a:rPr>
              <a:t>寄存器</a:t>
            </a:r>
            <a:endParaRPr lang="zh-CN" altLang="en-US" sz="1600" dirty="0">
              <a:solidFill>
                <a:srgbClr val="FF0000"/>
              </a:solidFill>
            </a:endParaRPr>
          </a:p>
        </p:txBody>
      </p:sp>
      <p:sp>
        <p:nvSpPr>
          <p:cNvPr id="17" name="矩形 16"/>
          <p:cNvSpPr/>
          <p:nvPr/>
        </p:nvSpPr>
        <p:spPr>
          <a:xfrm>
            <a:off x="3616424" y="2463114"/>
            <a:ext cx="588999"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591710" y="2458992"/>
            <a:ext cx="646673" cy="369332"/>
          </a:xfrm>
          <a:prstGeom prst="rect">
            <a:avLst/>
          </a:prstGeom>
          <a:noFill/>
        </p:spPr>
        <p:txBody>
          <a:bodyPr wrap="square" rtlCol="0">
            <a:spAutoFit/>
          </a:bodyPr>
          <a:lstStyle/>
          <a:p>
            <a:pPr algn="ctr"/>
            <a:r>
              <a:rPr lang="zh-CN" altLang="en-US" dirty="0">
                <a:solidFill>
                  <a:srgbClr val="FF0000"/>
                </a:solidFill>
              </a:rPr>
              <a:t>栈</a:t>
            </a:r>
          </a:p>
        </p:txBody>
      </p:sp>
      <p:sp>
        <p:nvSpPr>
          <p:cNvPr id="21" name="矩形 20"/>
          <p:cNvSpPr/>
          <p:nvPr/>
        </p:nvSpPr>
        <p:spPr>
          <a:xfrm>
            <a:off x="2631998" y="3422822"/>
            <a:ext cx="588999"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599051" y="3418700"/>
            <a:ext cx="646673" cy="369332"/>
          </a:xfrm>
          <a:prstGeom prst="rect">
            <a:avLst/>
          </a:prstGeom>
          <a:noFill/>
        </p:spPr>
        <p:txBody>
          <a:bodyPr wrap="square" rtlCol="0">
            <a:spAutoFit/>
          </a:bodyPr>
          <a:lstStyle/>
          <a:p>
            <a:pPr algn="ctr"/>
            <a:r>
              <a:rPr lang="zh-CN" altLang="en-US" dirty="0">
                <a:solidFill>
                  <a:srgbClr val="0000FF"/>
                </a:solidFill>
              </a:rPr>
              <a:t>线程</a:t>
            </a:r>
          </a:p>
        </p:txBody>
      </p:sp>
      <p:sp>
        <p:nvSpPr>
          <p:cNvPr id="29" name="矩形 28"/>
          <p:cNvSpPr/>
          <p:nvPr/>
        </p:nvSpPr>
        <p:spPr>
          <a:xfrm>
            <a:off x="4674973" y="1775249"/>
            <a:ext cx="5358718" cy="24878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5836515" y="1940006"/>
            <a:ext cx="1021515"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5729424" y="1956478"/>
            <a:ext cx="1227437" cy="338554"/>
          </a:xfrm>
          <a:prstGeom prst="rect">
            <a:avLst/>
          </a:prstGeom>
          <a:noFill/>
        </p:spPr>
        <p:txBody>
          <a:bodyPr wrap="square" rtlCol="0">
            <a:spAutoFit/>
          </a:bodyPr>
          <a:lstStyle/>
          <a:p>
            <a:pPr algn="ctr"/>
            <a:r>
              <a:rPr lang="zh-CN" altLang="en-US" sz="1600" dirty="0" smtClean="0">
                <a:solidFill>
                  <a:srgbClr val="FF0000"/>
                </a:solidFill>
              </a:rPr>
              <a:t>进程控制块</a:t>
            </a:r>
            <a:endParaRPr lang="zh-CN" altLang="en-US" sz="1600" dirty="0">
              <a:solidFill>
                <a:srgbClr val="FF0000"/>
              </a:solidFill>
            </a:endParaRPr>
          </a:p>
        </p:txBody>
      </p:sp>
      <p:sp>
        <p:nvSpPr>
          <p:cNvPr id="34" name="矩形 33"/>
          <p:cNvSpPr/>
          <p:nvPr/>
        </p:nvSpPr>
        <p:spPr>
          <a:xfrm>
            <a:off x="7133983" y="1944122"/>
            <a:ext cx="588999"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7986599" y="1940000"/>
            <a:ext cx="588999"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7109269" y="1940000"/>
            <a:ext cx="646673" cy="369332"/>
          </a:xfrm>
          <a:prstGeom prst="rect">
            <a:avLst/>
          </a:prstGeom>
          <a:noFill/>
        </p:spPr>
        <p:txBody>
          <a:bodyPr wrap="square" rtlCol="0">
            <a:spAutoFit/>
          </a:bodyPr>
          <a:lstStyle/>
          <a:p>
            <a:pPr algn="ctr"/>
            <a:r>
              <a:rPr lang="zh-CN" altLang="en-US" dirty="0" smtClean="0">
                <a:solidFill>
                  <a:srgbClr val="FF0000"/>
                </a:solidFill>
              </a:rPr>
              <a:t>程序</a:t>
            </a:r>
            <a:endParaRPr lang="zh-CN" altLang="en-US" dirty="0">
              <a:solidFill>
                <a:srgbClr val="FF0000"/>
              </a:solidFill>
            </a:endParaRPr>
          </a:p>
        </p:txBody>
      </p:sp>
      <p:sp>
        <p:nvSpPr>
          <p:cNvPr id="37" name="文本框 36"/>
          <p:cNvSpPr txBox="1"/>
          <p:nvPr/>
        </p:nvSpPr>
        <p:spPr>
          <a:xfrm>
            <a:off x="7961886" y="1935878"/>
            <a:ext cx="646673" cy="369332"/>
          </a:xfrm>
          <a:prstGeom prst="rect">
            <a:avLst/>
          </a:prstGeom>
          <a:noFill/>
        </p:spPr>
        <p:txBody>
          <a:bodyPr wrap="square" rtlCol="0">
            <a:spAutoFit/>
          </a:bodyPr>
          <a:lstStyle/>
          <a:p>
            <a:pPr algn="ctr"/>
            <a:r>
              <a:rPr lang="zh-CN" altLang="en-US" dirty="0">
                <a:solidFill>
                  <a:srgbClr val="FF0000"/>
                </a:solidFill>
              </a:rPr>
              <a:t>数据</a:t>
            </a:r>
          </a:p>
        </p:txBody>
      </p:sp>
      <p:sp>
        <p:nvSpPr>
          <p:cNvPr id="38" name="矩形 37"/>
          <p:cNvSpPr/>
          <p:nvPr/>
        </p:nvSpPr>
        <p:spPr>
          <a:xfrm>
            <a:off x="4720275" y="2471352"/>
            <a:ext cx="1021515"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4613184" y="2504300"/>
            <a:ext cx="1227437" cy="338554"/>
          </a:xfrm>
          <a:prstGeom prst="rect">
            <a:avLst/>
          </a:prstGeom>
          <a:noFill/>
        </p:spPr>
        <p:txBody>
          <a:bodyPr wrap="square" rtlCol="0">
            <a:spAutoFit/>
          </a:bodyPr>
          <a:lstStyle/>
          <a:p>
            <a:pPr algn="ctr"/>
            <a:r>
              <a:rPr lang="zh-CN" altLang="en-US" sz="1600" dirty="0" smtClean="0">
                <a:solidFill>
                  <a:srgbClr val="FF0000"/>
                </a:solidFill>
              </a:rPr>
              <a:t>寄存器</a:t>
            </a:r>
            <a:endParaRPr lang="zh-CN" altLang="en-US" sz="1600" dirty="0">
              <a:solidFill>
                <a:srgbClr val="FF0000"/>
              </a:solidFill>
            </a:endParaRPr>
          </a:p>
        </p:txBody>
      </p:sp>
      <p:sp>
        <p:nvSpPr>
          <p:cNvPr id="40" name="矩形 39"/>
          <p:cNvSpPr/>
          <p:nvPr/>
        </p:nvSpPr>
        <p:spPr>
          <a:xfrm>
            <a:off x="5811798" y="2475468"/>
            <a:ext cx="588999"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5787084" y="2471346"/>
            <a:ext cx="646673" cy="369332"/>
          </a:xfrm>
          <a:prstGeom prst="rect">
            <a:avLst/>
          </a:prstGeom>
          <a:noFill/>
        </p:spPr>
        <p:txBody>
          <a:bodyPr wrap="square" rtlCol="0">
            <a:spAutoFit/>
          </a:bodyPr>
          <a:lstStyle/>
          <a:p>
            <a:pPr algn="ctr"/>
            <a:r>
              <a:rPr lang="zh-CN" altLang="en-US" dirty="0">
                <a:solidFill>
                  <a:srgbClr val="FF0000"/>
                </a:solidFill>
              </a:rPr>
              <a:t>栈</a:t>
            </a:r>
          </a:p>
        </p:txBody>
      </p:sp>
      <p:sp>
        <p:nvSpPr>
          <p:cNvPr id="42" name="矩形 41"/>
          <p:cNvSpPr/>
          <p:nvPr/>
        </p:nvSpPr>
        <p:spPr>
          <a:xfrm>
            <a:off x="5305174" y="3435176"/>
            <a:ext cx="588999"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5272227" y="3431054"/>
            <a:ext cx="646673" cy="369332"/>
          </a:xfrm>
          <a:prstGeom prst="rect">
            <a:avLst/>
          </a:prstGeom>
          <a:noFill/>
        </p:spPr>
        <p:txBody>
          <a:bodyPr wrap="square" rtlCol="0">
            <a:spAutoFit/>
          </a:bodyPr>
          <a:lstStyle/>
          <a:p>
            <a:pPr algn="ctr"/>
            <a:r>
              <a:rPr lang="zh-CN" altLang="en-US" dirty="0">
                <a:solidFill>
                  <a:srgbClr val="0000FF"/>
                </a:solidFill>
              </a:rPr>
              <a:t>线程</a:t>
            </a:r>
          </a:p>
        </p:txBody>
      </p:sp>
      <p:cxnSp>
        <p:nvCxnSpPr>
          <p:cNvPr id="46" name="直接连接符 45"/>
          <p:cNvCxnSpPr/>
          <p:nvPr/>
        </p:nvCxnSpPr>
        <p:spPr>
          <a:xfrm flipV="1">
            <a:off x="4683206" y="2380738"/>
            <a:ext cx="5350485" cy="4119"/>
          </a:xfrm>
          <a:prstGeom prst="line">
            <a:avLst/>
          </a:prstGeom>
        </p:spPr>
        <p:style>
          <a:lnRef idx="2">
            <a:schemeClr val="dk1"/>
          </a:lnRef>
          <a:fillRef idx="0">
            <a:schemeClr val="dk1"/>
          </a:fillRef>
          <a:effectRef idx="1">
            <a:schemeClr val="dk1"/>
          </a:effectRef>
          <a:fontRef idx="minor">
            <a:schemeClr val="tx1"/>
          </a:fontRef>
        </p:style>
      </p:cxnSp>
      <p:sp>
        <p:nvSpPr>
          <p:cNvPr id="47" name="矩形 46"/>
          <p:cNvSpPr/>
          <p:nvPr/>
        </p:nvSpPr>
        <p:spPr>
          <a:xfrm>
            <a:off x="6512009" y="2467232"/>
            <a:ext cx="1021515"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6437870" y="2500180"/>
            <a:ext cx="1227437" cy="338554"/>
          </a:xfrm>
          <a:prstGeom prst="rect">
            <a:avLst/>
          </a:prstGeom>
          <a:noFill/>
        </p:spPr>
        <p:txBody>
          <a:bodyPr wrap="square" rtlCol="0">
            <a:spAutoFit/>
          </a:bodyPr>
          <a:lstStyle/>
          <a:p>
            <a:pPr algn="ctr"/>
            <a:r>
              <a:rPr lang="zh-CN" altLang="en-US" sz="1600" dirty="0" smtClean="0">
                <a:solidFill>
                  <a:srgbClr val="FF0000"/>
                </a:solidFill>
              </a:rPr>
              <a:t>寄存器</a:t>
            </a:r>
            <a:endParaRPr lang="zh-CN" altLang="en-US" sz="1600" dirty="0">
              <a:solidFill>
                <a:srgbClr val="FF0000"/>
              </a:solidFill>
            </a:endParaRPr>
          </a:p>
        </p:txBody>
      </p:sp>
      <p:sp>
        <p:nvSpPr>
          <p:cNvPr id="49" name="矩形 48"/>
          <p:cNvSpPr/>
          <p:nvPr/>
        </p:nvSpPr>
        <p:spPr>
          <a:xfrm>
            <a:off x="7611772" y="2471348"/>
            <a:ext cx="588999"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7587058" y="2467226"/>
            <a:ext cx="646673" cy="369332"/>
          </a:xfrm>
          <a:prstGeom prst="rect">
            <a:avLst/>
          </a:prstGeom>
          <a:noFill/>
        </p:spPr>
        <p:txBody>
          <a:bodyPr wrap="square" rtlCol="0">
            <a:spAutoFit/>
          </a:bodyPr>
          <a:lstStyle/>
          <a:p>
            <a:pPr algn="ctr"/>
            <a:r>
              <a:rPr lang="zh-CN" altLang="en-US" dirty="0">
                <a:solidFill>
                  <a:srgbClr val="FF0000"/>
                </a:solidFill>
              </a:rPr>
              <a:t>栈</a:t>
            </a:r>
          </a:p>
        </p:txBody>
      </p:sp>
      <p:sp>
        <p:nvSpPr>
          <p:cNvPr id="51" name="矩形 50"/>
          <p:cNvSpPr/>
          <p:nvPr/>
        </p:nvSpPr>
        <p:spPr>
          <a:xfrm>
            <a:off x="8328448" y="2463110"/>
            <a:ext cx="1021515"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p:cNvSpPr txBox="1"/>
          <p:nvPr/>
        </p:nvSpPr>
        <p:spPr>
          <a:xfrm>
            <a:off x="8221357" y="2496058"/>
            <a:ext cx="1227437" cy="338554"/>
          </a:xfrm>
          <a:prstGeom prst="rect">
            <a:avLst/>
          </a:prstGeom>
          <a:noFill/>
        </p:spPr>
        <p:txBody>
          <a:bodyPr wrap="square" rtlCol="0">
            <a:spAutoFit/>
          </a:bodyPr>
          <a:lstStyle/>
          <a:p>
            <a:pPr algn="ctr"/>
            <a:r>
              <a:rPr lang="zh-CN" altLang="en-US" sz="1600" dirty="0" smtClean="0">
                <a:solidFill>
                  <a:srgbClr val="FF0000"/>
                </a:solidFill>
              </a:rPr>
              <a:t>寄存器</a:t>
            </a:r>
            <a:endParaRPr lang="zh-CN" altLang="en-US" sz="1600" dirty="0">
              <a:solidFill>
                <a:srgbClr val="FF0000"/>
              </a:solidFill>
            </a:endParaRPr>
          </a:p>
        </p:txBody>
      </p:sp>
      <p:sp>
        <p:nvSpPr>
          <p:cNvPr id="53" name="矩形 52"/>
          <p:cNvSpPr/>
          <p:nvPr/>
        </p:nvSpPr>
        <p:spPr>
          <a:xfrm>
            <a:off x="9411732" y="2458988"/>
            <a:ext cx="588999"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9387018" y="2454866"/>
            <a:ext cx="646673" cy="369332"/>
          </a:xfrm>
          <a:prstGeom prst="rect">
            <a:avLst/>
          </a:prstGeom>
          <a:noFill/>
        </p:spPr>
        <p:txBody>
          <a:bodyPr wrap="square" rtlCol="0">
            <a:spAutoFit/>
          </a:bodyPr>
          <a:lstStyle/>
          <a:p>
            <a:pPr algn="ctr"/>
            <a:r>
              <a:rPr lang="zh-CN" altLang="en-US" dirty="0">
                <a:solidFill>
                  <a:srgbClr val="FF0000"/>
                </a:solidFill>
              </a:rPr>
              <a:t>栈</a:t>
            </a:r>
          </a:p>
        </p:txBody>
      </p:sp>
      <p:cxnSp>
        <p:nvCxnSpPr>
          <p:cNvPr id="56" name="直接连接符 55"/>
          <p:cNvCxnSpPr/>
          <p:nvPr/>
        </p:nvCxnSpPr>
        <p:spPr>
          <a:xfrm>
            <a:off x="6458471" y="2380738"/>
            <a:ext cx="0" cy="1869984"/>
          </a:xfrm>
          <a:prstGeom prst="line">
            <a:avLst/>
          </a:prstGeom>
        </p:spPr>
        <p:style>
          <a:lnRef idx="2">
            <a:schemeClr val="dk1"/>
          </a:lnRef>
          <a:fillRef idx="0">
            <a:schemeClr val="dk1"/>
          </a:fillRef>
          <a:effectRef idx="1">
            <a:schemeClr val="dk1"/>
          </a:effectRef>
          <a:fontRef idx="minor">
            <a:schemeClr val="tx1"/>
          </a:fontRef>
        </p:style>
      </p:cxnSp>
      <p:cxnSp>
        <p:nvCxnSpPr>
          <p:cNvPr id="60" name="直接连接符 59"/>
          <p:cNvCxnSpPr/>
          <p:nvPr/>
        </p:nvCxnSpPr>
        <p:spPr>
          <a:xfrm flipV="1">
            <a:off x="4662609" y="2895601"/>
            <a:ext cx="5350485" cy="4119"/>
          </a:xfrm>
          <a:prstGeom prst="line">
            <a:avLst/>
          </a:prstGeom>
        </p:spPr>
        <p:style>
          <a:lnRef idx="2">
            <a:schemeClr val="dk1"/>
          </a:lnRef>
          <a:fillRef idx="0">
            <a:schemeClr val="dk1"/>
          </a:fillRef>
          <a:effectRef idx="1">
            <a:schemeClr val="dk1"/>
          </a:effectRef>
          <a:fontRef idx="minor">
            <a:schemeClr val="tx1"/>
          </a:fontRef>
        </p:style>
      </p:cxnSp>
      <p:cxnSp>
        <p:nvCxnSpPr>
          <p:cNvPr id="61" name="直接连接符 60"/>
          <p:cNvCxnSpPr/>
          <p:nvPr/>
        </p:nvCxnSpPr>
        <p:spPr>
          <a:xfrm>
            <a:off x="8266673" y="2384854"/>
            <a:ext cx="0" cy="1869984"/>
          </a:xfrm>
          <a:prstGeom prst="line">
            <a:avLst/>
          </a:prstGeom>
        </p:spPr>
        <p:style>
          <a:lnRef idx="2">
            <a:schemeClr val="dk1"/>
          </a:lnRef>
          <a:fillRef idx="0">
            <a:schemeClr val="dk1"/>
          </a:fillRef>
          <a:effectRef idx="1">
            <a:schemeClr val="dk1"/>
          </a:effectRef>
          <a:fontRef idx="minor">
            <a:schemeClr val="tx1"/>
          </a:fontRef>
        </p:style>
      </p:cxnSp>
      <p:sp>
        <p:nvSpPr>
          <p:cNvPr id="62" name="矩形 61"/>
          <p:cNvSpPr/>
          <p:nvPr/>
        </p:nvSpPr>
        <p:spPr>
          <a:xfrm>
            <a:off x="7072192" y="3431054"/>
            <a:ext cx="588999"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7039245" y="3426932"/>
            <a:ext cx="646673" cy="369332"/>
          </a:xfrm>
          <a:prstGeom prst="rect">
            <a:avLst/>
          </a:prstGeom>
          <a:noFill/>
        </p:spPr>
        <p:txBody>
          <a:bodyPr wrap="square" rtlCol="0">
            <a:spAutoFit/>
          </a:bodyPr>
          <a:lstStyle/>
          <a:p>
            <a:pPr algn="ctr"/>
            <a:r>
              <a:rPr lang="zh-CN" altLang="en-US" dirty="0">
                <a:solidFill>
                  <a:srgbClr val="0000FF"/>
                </a:solidFill>
              </a:rPr>
              <a:t>线程</a:t>
            </a:r>
          </a:p>
        </p:txBody>
      </p:sp>
      <p:sp>
        <p:nvSpPr>
          <p:cNvPr id="64" name="矩形 63"/>
          <p:cNvSpPr/>
          <p:nvPr/>
        </p:nvSpPr>
        <p:spPr>
          <a:xfrm>
            <a:off x="8876270" y="3398103"/>
            <a:ext cx="588999"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8843323" y="3393981"/>
            <a:ext cx="646673" cy="369332"/>
          </a:xfrm>
          <a:prstGeom prst="rect">
            <a:avLst/>
          </a:prstGeom>
          <a:noFill/>
        </p:spPr>
        <p:txBody>
          <a:bodyPr wrap="square" rtlCol="0">
            <a:spAutoFit/>
          </a:bodyPr>
          <a:lstStyle/>
          <a:p>
            <a:pPr algn="ctr"/>
            <a:r>
              <a:rPr lang="zh-CN" altLang="en-US" dirty="0">
                <a:solidFill>
                  <a:srgbClr val="0000FF"/>
                </a:solidFill>
              </a:rPr>
              <a:t>线程</a:t>
            </a:r>
          </a:p>
        </p:txBody>
      </p:sp>
      <p:sp>
        <p:nvSpPr>
          <p:cNvPr id="66" name="文本框 65"/>
          <p:cNvSpPr txBox="1"/>
          <p:nvPr/>
        </p:nvSpPr>
        <p:spPr>
          <a:xfrm>
            <a:off x="2922387" y="4489620"/>
            <a:ext cx="6427576" cy="369332"/>
          </a:xfrm>
          <a:prstGeom prst="rect">
            <a:avLst/>
          </a:prstGeom>
          <a:noFill/>
        </p:spPr>
        <p:txBody>
          <a:bodyPr wrap="square" rtlCol="0">
            <a:spAutoFit/>
          </a:bodyPr>
          <a:lstStyle/>
          <a:p>
            <a:pPr algn="ctr"/>
            <a:r>
              <a:rPr lang="zh-CN" altLang="en-US" dirty="0" smtClean="0"/>
              <a:t>单线程和多线程模型</a:t>
            </a:r>
            <a:endParaRPr lang="zh-CN" altLang="en-US" dirty="0"/>
          </a:p>
        </p:txBody>
      </p:sp>
    </p:spTree>
    <p:extLst>
      <p:ext uri="{BB962C8B-B14F-4D97-AF65-F5344CB8AC3E}">
        <p14:creationId xmlns:p14="http://schemas.microsoft.com/office/powerpoint/2010/main" val="35298786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1449" y="1219203"/>
            <a:ext cx="10495005" cy="4524315"/>
          </a:xfrm>
          <a:prstGeom prst="rect">
            <a:avLst/>
          </a:prstGeom>
          <a:noFill/>
        </p:spPr>
        <p:txBody>
          <a:bodyPr wrap="square" rtlCol="0">
            <a:spAutoFit/>
          </a:bodyPr>
          <a:lstStyle/>
          <a:p>
            <a:pPr>
              <a:lnSpc>
                <a:spcPct val="150000"/>
              </a:lnSpc>
            </a:pPr>
            <a:r>
              <a:rPr lang="zh-CN" altLang="en-US" sz="2400" dirty="0" smtClean="0"/>
              <a:t>线程的状态</a:t>
            </a:r>
            <a:endParaRPr lang="en-US" altLang="zh-CN" sz="2400" dirty="0" smtClean="0"/>
          </a:p>
          <a:p>
            <a:pPr>
              <a:lnSpc>
                <a:spcPct val="150000"/>
              </a:lnSpc>
            </a:pPr>
            <a:r>
              <a:rPr lang="zh-CN" altLang="en-US" sz="2400" dirty="0" smtClean="0"/>
              <a:t>线程的状态主要是指线程也有</a:t>
            </a:r>
            <a:r>
              <a:rPr lang="zh-CN" altLang="en-US" sz="2400" dirty="0" smtClean="0">
                <a:solidFill>
                  <a:srgbClr val="FF0000"/>
                </a:solidFill>
              </a:rPr>
              <a:t>创建</a:t>
            </a:r>
            <a:r>
              <a:rPr lang="zh-CN" altLang="en-US" sz="2400" dirty="0" smtClean="0"/>
              <a:t>、</a:t>
            </a:r>
            <a:r>
              <a:rPr lang="zh-CN" altLang="en-US" sz="2400" dirty="0" smtClean="0">
                <a:solidFill>
                  <a:srgbClr val="FF0000"/>
                </a:solidFill>
              </a:rPr>
              <a:t>就绪</a:t>
            </a:r>
            <a:r>
              <a:rPr lang="zh-CN" altLang="en-US" sz="2400" dirty="0" smtClean="0"/>
              <a:t>、</a:t>
            </a:r>
            <a:r>
              <a:rPr lang="zh-CN" altLang="en-US" sz="2400" dirty="0" smtClean="0">
                <a:solidFill>
                  <a:srgbClr val="FF0000"/>
                </a:solidFill>
              </a:rPr>
              <a:t>运行</a:t>
            </a:r>
            <a:r>
              <a:rPr lang="zh-CN" altLang="en-US" sz="2400" dirty="0" smtClean="0"/>
              <a:t>、</a:t>
            </a:r>
            <a:r>
              <a:rPr lang="zh-CN" altLang="en-US" sz="2400" dirty="0" smtClean="0">
                <a:solidFill>
                  <a:srgbClr val="FF0000"/>
                </a:solidFill>
              </a:rPr>
              <a:t>阻塞</a:t>
            </a:r>
            <a:r>
              <a:rPr lang="zh-CN" altLang="en-US" sz="2400" dirty="0" smtClean="0"/>
              <a:t>和</a:t>
            </a:r>
            <a:r>
              <a:rPr lang="zh-CN" altLang="en-US" sz="2400" dirty="0" smtClean="0">
                <a:solidFill>
                  <a:srgbClr val="FF0000"/>
                </a:solidFill>
              </a:rPr>
              <a:t>终止</a:t>
            </a:r>
            <a:r>
              <a:rPr lang="zh-CN" altLang="en-US" sz="2400" dirty="0" smtClean="0"/>
              <a:t>的状态。</a:t>
            </a:r>
            <a:endParaRPr lang="en-US" altLang="zh-CN" sz="2400" dirty="0" smtClean="0"/>
          </a:p>
          <a:p>
            <a:pPr>
              <a:lnSpc>
                <a:spcPct val="150000"/>
              </a:lnSpc>
            </a:pPr>
            <a:r>
              <a:rPr lang="zh-CN" altLang="en-US" sz="2400" dirty="0" smtClean="0"/>
              <a:t>线程的创建：当进程创建时，线程也就被创建。</a:t>
            </a:r>
            <a:endParaRPr lang="en-US" altLang="zh-CN" sz="2400" dirty="0" smtClean="0"/>
          </a:p>
          <a:p>
            <a:pPr indent="612000">
              <a:lnSpc>
                <a:spcPct val="150000"/>
              </a:lnSpc>
            </a:pPr>
            <a:r>
              <a:rPr lang="zh-CN" altLang="en-US" sz="2400" dirty="0" smtClean="0"/>
              <a:t>一个线程还可以在它所属的进程内部创建另外线程：为该线程提供指令指针和参数，同时为新线程提供私有的寄存器和栈空间，并且放入就绪队列。</a:t>
            </a:r>
            <a:endParaRPr lang="en-US" altLang="zh-CN" sz="2400" dirty="0" smtClean="0"/>
          </a:p>
          <a:p>
            <a:pPr indent="612000">
              <a:lnSpc>
                <a:spcPct val="150000"/>
              </a:lnSpc>
            </a:pPr>
            <a:r>
              <a:rPr lang="zh-CN" altLang="en-US" sz="2400" dirty="0" smtClean="0"/>
              <a:t>如果</a:t>
            </a:r>
            <a:r>
              <a:rPr lang="en-US" altLang="zh-CN" sz="2400" dirty="0" smtClean="0"/>
              <a:t>CPU</a:t>
            </a:r>
            <a:r>
              <a:rPr lang="zh-CN" altLang="en-US" sz="2400" dirty="0" smtClean="0"/>
              <a:t>空闲，线程调度程序就从就绪队列中选择一个线程，令其投入运行。如果在运行过程中需要等待某个事件，线程就让出</a:t>
            </a:r>
            <a:r>
              <a:rPr lang="en-US" altLang="zh-CN" sz="2400" dirty="0" smtClean="0"/>
              <a:t>CPU</a:t>
            </a:r>
            <a:r>
              <a:rPr lang="zh-CN" altLang="en-US" sz="2400" dirty="0" smtClean="0"/>
              <a:t>，进入阻塞状态。如果等待的事件发生，线程就从阻塞状态转变为就绪状态。</a:t>
            </a:r>
            <a:endParaRPr lang="en-US" altLang="zh-CN" sz="2400" dirty="0" smtClean="0"/>
          </a:p>
        </p:txBody>
      </p:sp>
    </p:spTree>
    <p:extLst>
      <p:ext uri="{BB962C8B-B14F-4D97-AF65-F5344CB8AC3E}">
        <p14:creationId xmlns:p14="http://schemas.microsoft.com/office/powerpoint/2010/main" val="3377277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9686" y="1237351"/>
            <a:ext cx="10478530" cy="4524315"/>
          </a:xfrm>
          <a:prstGeom prst="rect">
            <a:avLst/>
          </a:prstGeom>
        </p:spPr>
        <p:txBody>
          <a:bodyPr wrap="square">
            <a:spAutoFit/>
          </a:bodyPr>
          <a:lstStyle/>
          <a:p>
            <a:pPr lvl="0" algn="just">
              <a:spcAft>
                <a:spcPts val="0"/>
              </a:spcAft>
              <a:tabLst>
                <a:tab pos="198120" algn="l"/>
              </a:tabLst>
            </a:pPr>
            <a:r>
              <a:rPr lang="en-US" altLang="zh-CN" sz="2400" kern="100" dirty="0" smtClean="0">
                <a:latin typeface="+mn-ea"/>
                <a:cs typeface="Times New Roman" panose="02020603050405020304" pitchFamily="18" charset="0"/>
              </a:rPr>
              <a:t>4. </a:t>
            </a:r>
            <a:r>
              <a:rPr lang="zh-CN" altLang="zh-CN" sz="2400" kern="100" dirty="0" smtClean="0">
                <a:latin typeface="+mn-ea"/>
                <a:cs typeface="Times New Roman" panose="02020603050405020304" pitchFamily="18" charset="0"/>
              </a:rPr>
              <a:t>所谓（）是指将一个以上的作业放入内存，并且同时处于运行状态，这些作业共享处理器的时间和</a:t>
            </a:r>
            <a:r>
              <a:rPr lang="en-US" altLang="zh-CN" sz="2400" kern="100" dirty="0" smtClean="0">
                <a:latin typeface="+mn-ea"/>
                <a:cs typeface="Times New Roman" panose="02020603050405020304" pitchFamily="18" charset="0"/>
              </a:rPr>
              <a:t>I/O</a:t>
            </a:r>
            <a:r>
              <a:rPr lang="zh-CN" altLang="zh-CN" sz="2400" kern="100" dirty="0" smtClean="0">
                <a:latin typeface="+mn-ea"/>
                <a:cs typeface="Times New Roman" panose="02020603050405020304" pitchFamily="18" charset="0"/>
              </a:rPr>
              <a:t>设备等其他资源。</a:t>
            </a:r>
          </a:p>
          <a:p>
            <a:pPr marL="342900" lvl="0" indent="-342900" algn="just">
              <a:spcAft>
                <a:spcPts val="0"/>
              </a:spcAft>
              <a:buFont typeface="+mj-lt"/>
              <a:buAutoNum type="alphaUcPeriod"/>
            </a:pPr>
            <a:r>
              <a:rPr lang="zh-CN" altLang="zh-CN" sz="2400" kern="100" dirty="0" smtClean="0">
                <a:latin typeface="+mn-ea"/>
                <a:cs typeface="Times New Roman" panose="02020603050405020304" pitchFamily="18" charset="0"/>
              </a:rPr>
              <a:t>多重处理</a:t>
            </a:r>
            <a:r>
              <a:rPr lang="en-US" altLang="zh-CN" sz="2400" kern="100" dirty="0" smtClean="0">
                <a:latin typeface="+mn-ea"/>
                <a:cs typeface="Times New Roman" panose="02020603050405020304" pitchFamily="18" charset="0"/>
              </a:rPr>
              <a:t>      B. </a:t>
            </a:r>
            <a:r>
              <a:rPr lang="zh-CN" altLang="zh-CN" sz="2400" kern="100" dirty="0" smtClean="0">
                <a:latin typeface="+mn-ea"/>
                <a:cs typeface="Times New Roman" panose="02020603050405020304" pitchFamily="18" charset="0"/>
              </a:rPr>
              <a:t>多道程序设计</a:t>
            </a:r>
            <a:r>
              <a:rPr lang="en-US" altLang="zh-CN" sz="2400" kern="100" dirty="0" smtClean="0">
                <a:latin typeface="+mn-ea"/>
                <a:cs typeface="Times New Roman" panose="02020603050405020304" pitchFamily="18" charset="0"/>
              </a:rPr>
              <a:t>     C. </a:t>
            </a:r>
            <a:r>
              <a:rPr lang="zh-CN" altLang="zh-CN" sz="2400" kern="100" dirty="0" smtClean="0">
                <a:latin typeface="+mn-ea"/>
                <a:cs typeface="Times New Roman" panose="02020603050405020304" pitchFamily="18" charset="0"/>
              </a:rPr>
              <a:t>实时处理</a:t>
            </a:r>
            <a:r>
              <a:rPr lang="en-US" altLang="zh-CN" sz="2400" kern="100" dirty="0" smtClean="0">
                <a:latin typeface="+mn-ea"/>
                <a:cs typeface="Times New Roman" panose="02020603050405020304" pitchFamily="18" charset="0"/>
              </a:rPr>
              <a:t>     D. </a:t>
            </a:r>
            <a:r>
              <a:rPr lang="zh-CN" altLang="zh-CN" sz="2400" kern="100" dirty="0" smtClean="0">
                <a:latin typeface="+mn-ea"/>
                <a:cs typeface="Times New Roman" panose="02020603050405020304" pitchFamily="18" charset="0"/>
              </a:rPr>
              <a:t>共行处理</a:t>
            </a:r>
          </a:p>
          <a:p>
            <a:pPr lvl="0" algn="just">
              <a:spcAft>
                <a:spcPts val="0"/>
              </a:spcAft>
              <a:tabLst>
                <a:tab pos="198120" algn="l"/>
              </a:tabLst>
            </a:pPr>
            <a:r>
              <a:rPr lang="en-US" altLang="zh-CN" sz="2400" kern="100" dirty="0" smtClean="0">
                <a:latin typeface="+mn-ea"/>
                <a:cs typeface="Times New Roman" panose="02020603050405020304" pitchFamily="18" charset="0"/>
              </a:rPr>
              <a:t>5. </a:t>
            </a:r>
            <a:r>
              <a:rPr lang="zh-CN" altLang="zh-CN" sz="2400" kern="100" dirty="0" smtClean="0">
                <a:latin typeface="+mn-ea"/>
                <a:cs typeface="Times New Roman" panose="02020603050405020304" pitchFamily="18" charset="0"/>
              </a:rPr>
              <a:t>在多道程序设计技术的计算机系统中，</a:t>
            </a:r>
            <a:r>
              <a:rPr lang="en-US" altLang="zh-CN" sz="2400" kern="100" dirty="0" smtClean="0">
                <a:latin typeface="+mn-ea"/>
                <a:cs typeface="Times New Roman" panose="02020603050405020304" pitchFamily="18" charset="0"/>
              </a:rPr>
              <a:t>CPU</a:t>
            </a:r>
            <a:r>
              <a:rPr lang="zh-CN" altLang="zh-CN" sz="2400" kern="100" dirty="0" smtClean="0">
                <a:latin typeface="+mn-ea"/>
                <a:cs typeface="Times New Roman" panose="02020603050405020304" pitchFamily="18" charset="0"/>
              </a:rPr>
              <a:t>（）。</a:t>
            </a:r>
          </a:p>
          <a:p>
            <a:pPr marL="342900" lvl="0" indent="-342900" algn="just">
              <a:spcAft>
                <a:spcPts val="0"/>
              </a:spcAft>
              <a:buFont typeface="+mj-lt"/>
              <a:buAutoNum type="alphaUcPeriod"/>
            </a:pPr>
            <a:r>
              <a:rPr lang="zh-CN" altLang="zh-CN" sz="2400" kern="100" dirty="0" smtClean="0">
                <a:latin typeface="+mn-ea"/>
                <a:cs typeface="Times New Roman" panose="02020603050405020304" pitchFamily="18" charset="0"/>
              </a:rPr>
              <a:t>只能被一个进程占用</a:t>
            </a:r>
            <a:r>
              <a:rPr lang="en-US" altLang="zh-CN" sz="2400" kern="100" dirty="0" smtClean="0">
                <a:latin typeface="+mn-ea"/>
                <a:cs typeface="Times New Roman" panose="02020603050405020304" pitchFamily="18" charset="0"/>
              </a:rPr>
              <a:t>          B. </a:t>
            </a:r>
            <a:r>
              <a:rPr lang="zh-CN" altLang="zh-CN" sz="2400" kern="100" dirty="0" smtClean="0">
                <a:latin typeface="+mn-ea"/>
                <a:cs typeface="Times New Roman" panose="02020603050405020304" pitchFamily="18" charset="0"/>
              </a:rPr>
              <a:t>可以被多个进程同时占用</a:t>
            </a:r>
          </a:p>
          <a:p>
            <a:pPr marL="76200" algn="just">
              <a:spcAft>
                <a:spcPts val="0"/>
              </a:spcAft>
            </a:pPr>
            <a:r>
              <a:rPr lang="en-US" altLang="zh-CN" sz="2400" kern="100" dirty="0" smtClean="0">
                <a:latin typeface="+mn-ea"/>
                <a:cs typeface="Times New Roman" panose="02020603050405020304" pitchFamily="18" charset="0"/>
              </a:rPr>
              <a:t>C. </a:t>
            </a:r>
            <a:r>
              <a:rPr lang="zh-CN" altLang="zh-CN" sz="2400" kern="100" dirty="0" smtClean="0">
                <a:latin typeface="+mn-ea"/>
                <a:cs typeface="Times New Roman" panose="02020603050405020304" pitchFamily="18" charset="0"/>
              </a:rPr>
              <a:t>可以被多个进程交替占用</a:t>
            </a:r>
            <a:r>
              <a:rPr lang="en-US" altLang="zh-CN" sz="2400" kern="100" dirty="0" smtClean="0">
                <a:latin typeface="+mn-ea"/>
                <a:cs typeface="Times New Roman" panose="02020603050405020304" pitchFamily="18" charset="0"/>
              </a:rPr>
              <a:t>      D. </a:t>
            </a:r>
            <a:r>
              <a:rPr lang="zh-CN" altLang="zh-CN" sz="2400" kern="100" dirty="0" smtClean="0">
                <a:latin typeface="+mn-ea"/>
                <a:cs typeface="Times New Roman" panose="02020603050405020304" pitchFamily="18" charset="0"/>
              </a:rPr>
              <a:t>可以被操作系统和另一个进程同时占用</a:t>
            </a:r>
          </a:p>
          <a:p>
            <a:pPr lvl="0" algn="just">
              <a:spcAft>
                <a:spcPts val="0"/>
              </a:spcAft>
              <a:tabLst>
                <a:tab pos="198120" algn="l"/>
              </a:tabLst>
            </a:pPr>
            <a:r>
              <a:rPr lang="en-US" altLang="zh-CN" sz="2400" kern="100" dirty="0" smtClean="0">
                <a:latin typeface="+mn-ea"/>
                <a:cs typeface="Times New Roman" panose="02020603050405020304" pitchFamily="18" charset="0"/>
              </a:rPr>
              <a:t>6. </a:t>
            </a:r>
            <a:r>
              <a:rPr lang="zh-CN" altLang="zh-CN" sz="2400" kern="100" dirty="0" smtClean="0">
                <a:latin typeface="+mn-ea"/>
                <a:cs typeface="Times New Roman" panose="02020603050405020304" pitchFamily="18" charset="0"/>
              </a:rPr>
              <a:t>允许多个用户以交互方式使用计算机的操作系统称为（）；允许多个用户将多个作业提交给计算机集中处理的操作系统称为（）；能及时处理过程控制数据并做出响应的操作系统称为（）。</a:t>
            </a:r>
          </a:p>
          <a:p>
            <a:pPr marL="342900" lvl="0" indent="-342900" algn="just">
              <a:spcAft>
                <a:spcPts val="0"/>
              </a:spcAft>
              <a:buFont typeface="+mj-lt"/>
              <a:buAutoNum type="alphaUcPeriod"/>
            </a:pPr>
            <a:r>
              <a:rPr lang="zh-CN" altLang="zh-CN" sz="2400" kern="100" dirty="0" smtClean="0">
                <a:latin typeface="+mn-ea"/>
                <a:cs typeface="Times New Roman" panose="02020603050405020304" pitchFamily="18" charset="0"/>
              </a:rPr>
              <a:t>批处理操作系统</a:t>
            </a:r>
            <a:r>
              <a:rPr lang="en-US" altLang="zh-CN" sz="2400" kern="100" dirty="0" smtClean="0">
                <a:latin typeface="+mn-ea"/>
                <a:cs typeface="Times New Roman" panose="02020603050405020304" pitchFamily="18" charset="0"/>
              </a:rPr>
              <a:t>              B. </a:t>
            </a:r>
            <a:r>
              <a:rPr lang="zh-CN" altLang="zh-CN" sz="2400" kern="100" dirty="0" smtClean="0">
                <a:latin typeface="+mn-ea"/>
                <a:cs typeface="Times New Roman" panose="02020603050405020304" pitchFamily="18" charset="0"/>
              </a:rPr>
              <a:t>分时操作系统</a:t>
            </a:r>
          </a:p>
          <a:p>
            <a:pPr lvl="0" algn="just">
              <a:spcAft>
                <a:spcPts val="0"/>
              </a:spcAft>
            </a:pPr>
            <a:r>
              <a:rPr lang="en-US" altLang="zh-CN" sz="2400" kern="100" dirty="0" smtClean="0">
                <a:latin typeface="+mn-ea"/>
                <a:cs typeface="Times New Roman" panose="02020603050405020304" pitchFamily="18" charset="0"/>
              </a:rPr>
              <a:t>C.</a:t>
            </a:r>
            <a:r>
              <a:rPr lang="zh-CN" altLang="zh-CN" sz="2400" kern="100" dirty="0" smtClean="0">
                <a:latin typeface="+mn-ea"/>
                <a:cs typeface="Times New Roman" panose="02020603050405020304" pitchFamily="18" charset="0"/>
              </a:rPr>
              <a:t>多处理器操作系统</a:t>
            </a:r>
            <a:r>
              <a:rPr lang="en-US" altLang="zh-CN" sz="2400" kern="100" dirty="0" smtClean="0">
                <a:latin typeface="+mn-ea"/>
                <a:cs typeface="Times New Roman" panose="02020603050405020304" pitchFamily="18" charset="0"/>
              </a:rPr>
              <a:t>            D. </a:t>
            </a:r>
            <a:r>
              <a:rPr lang="zh-CN" altLang="zh-CN" sz="2400" kern="100" dirty="0" smtClean="0">
                <a:latin typeface="+mn-ea"/>
                <a:cs typeface="Times New Roman" panose="02020603050405020304" pitchFamily="18" charset="0"/>
              </a:rPr>
              <a:t>实时操作系统</a:t>
            </a:r>
          </a:p>
          <a:p>
            <a:pPr marL="76200" algn="just">
              <a:spcAft>
                <a:spcPts val="0"/>
              </a:spcAft>
            </a:pPr>
            <a:r>
              <a:rPr lang="en-US" altLang="zh-CN" sz="2400" kern="100" dirty="0" smtClean="0">
                <a:latin typeface="+mn-ea"/>
                <a:cs typeface="Times New Roman" panose="02020603050405020304" pitchFamily="18" charset="0"/>
              </a:rPr>
              <a:t>E. </a:t>
            </a:r>
            <a:r>
              <a:rPr lang="zh-CN" altLang="zh-CN" sz="2400" kern="100" dirty="0" smtClean="0">
                <a:latin typeface="+mn-ea"/>
                <a:cs typeface="Times New Roman" panose="02020603050405020304" pitchFamily="18" charset="0"/>
              </a:rPr>
              <a:t>网络操作系统</a:t>
            </a:r>
          </a:p>
        </p:txBody>
      </p:sp>
    </p:spTree>
    <p:extLst>
      <p:ext uri="{BB962C8B-B14F-4D97-AF65-F5344CB8AC3E}">
        <p14:creationId xmlns:p14="http://schemas.microsoft.com/office/powerpoint/2010/main" val="11878360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1449" y="955587"/>
            <a:ext cx="10495005" cy="5078313"/>
          </a:xfrm>
          <a:prstGeom prst="rect">
            <a:avLst/>
          </a:prstGeom>
          <a:noFill/>
        </p:spPr>
        <p:txBody>
          <a:bodyPr wrap="square" rtlCol="0">
            <a:spAutoFit/>
          </a:bodyPr>
          <a:lstStyle/>
          <a:p>
            <a:pPr>
              <a:lnSpc>
                <a:spcPct val="150000"/>
              </a:lnSpc>
            </a:pPr>
            <a:r>
              <a:rPr lang="zh-CN" altLang="en-US" sz="2400" dirty="0" smtClean="0"/>
              <a:t>线程的管理</a:t>
            </a:r>
            <a:endParaRPr lang="en-US" altLang="zh-CN" sz="2400" dirty="0" smtClean="0"/>
          </a:p>
          <a:p>
            <a:pPr indent="612000">
              <a:lnSpc>
                <a:spcPct val="150000"/>
              </a:lnSpc>
            </a:pPr>
            <a:r>
              <a:rPr lang="zh-CN" altLang="en-US" sz="2400" dirty="0" smtClean="0"/>
              <a:t>线程的管理主要包括四个方面的内容：</a:t>
            </a:r>
            <a:r>
              <a:rPr lang="zh-CN" altLang="en-US" sz="2400" dirty="0" smtClean="0">
                <a:solidFill>
                  <a:srgbClr val="FF0000"/>
                </a:solidFill>
              </a:rPr>
              <a:t>线程创建</a:t>
            </a:r>
            <a:r>
              <a:rPr lang="zh-CN" altLang="en-US" sz="2400" dirty="0" smtClean="0"/>
              <a:t>、</a:t>
            </a:r>
            <a:r>
              <a:rPr lang="zh-CN" altLang="en-US" sz="2400" dirty="0" smtClean="0">
                <a:solidFill>
                  <a:srgbClr val="FF0000"/>
                </a:solidFill>
              </a:rPr>
              <a:t>线程终止</a:t>
            </a:r>
            <a:r>
              <a:rPr lang="zh-CN" altLang="en-US" sz="2400" dirty="0" smtClean="0"/>
              <a:t>、</a:t>
            </a:r>
            <a:r>
              <a:rPr lang="zh-CN" altLang="en-US" sz="2400" dirty="0" smtClean="0">
                <a:solidFill>
                  <a:srgbClr val="FF0000"/>
                </a:solidFill>
              </a:rPr>
              <a:t>线程等待</a:t>
            </a:r>
            <a:r>
              <a:rPr lang="zh-CN" altLang="en-US" sz="2400" dirty="0" smtClean="0"/>
              <a:t>和</a:t>
            </a:r>
            <a:r>
              <a:rPr lang="zh-CN" altLang="en-US" sz="2400" dirty="0" smtClean="0">
                <a:solidFill>
                  <a:srgbClr val="FF0000"/>
                </a:solidFill>
              </a:rPr>
              <a:t>线程让权</a:t>
            </a:r>
            <a:r>
              <a:rPr lang="zh-CN" altLang="en-US" sz="2400" dirty="0" smtClean="0"/>
              <a:t>。</a:t>
            </a:r>
            <a:endParaRPr lang="en-US" altLang="zh-CN" sz="2400" dirty="0" smtClean="0"/>
          </a:p>
          <a:p>
            <a:pPr indent="612000">
              <a:lnSpc>
                <a:spcPct val="150000"/>
              </a:lnSpc>
            </a:pPr>
            <a:r>
              <a:rPr lang="zh-CN" altLang="en-US" sz="2400" dirty="0" smtClean="0">
                <a:solidFill>
                  <a:srgbClr val="FF0000"/>
                </a:solidFill>
              </a:rPr>
              <a:t>线程创建</a:t>
            </a:r>
            <a:r>
              <a:rPr lang="zh-CN" altLang="en-US" sz="2400" dirty="0" smtClean="0"/>
              <a:t>：线程的创建是线程调用过程库中的</a:t>
            </a:r>
            <a:r>
              <a:rPr lang="en-US" altLang="zh-CN" sz="2400" dirty="0" err="1" smtClean="0"/>
              <a:t>thread_create</a:t>
            </a:r>
            <a:r>
              <a:rPr lang="zh-CN" altLang="en-US" sz="2400" dirty="0" smtClean="0"/>
              <a:t>创建新线程。使用</a:t>
            </a:r>
            <a:r>
              <a:rPr lang="en-US" altLang="zh-CN" sz="2400" dirty="0" err="1" smtClean="0"/>
              <a:t>thread_create</a:t>
            </a:r>
            <a:r>
              <a:rPr lang="zh-CN" altLang="en-US" sz="2400" dirty="0" smtClean="0"/>
              <a:t>创建的线程必须要能提供新线程的名称（标识符），但是不一定要指明新线程的地址空间，这是因为每一个新线程都是在进程内部存在，运行在创建者线程所在的进程的内存地址空间中。创建新线程时要为新线程建立</a:t>
            </a:r>
            <a:r>
              <a:rPr lang="en-US" altLang="zh-CN" sz="2400" dirty="0" smtClean="0"/>
              <a:t>thread</a:t>
            </a:r>
            <a:r>
              <a:rPr lang="zh-CN" altLang="en-US" sz="2400" dirty="0" smtClean="0"/>
              <a:t>结构，分配栈结构等。创建完成后把线程设置为就绪状态，放入就绪队列中。</a:t>
            </a:r>
          </a:p>
        </p:txBody>
      </p:sp>
    </p:spTree>
    <p:extLst>
      <p:ext uri="{BB962C8B-B14F-4D97-AF65-F5344CB8AC3E}">
        <p14:creationId xmlns:p14="http://schemas.microsoft.com/office/powerpoint/2010/main" val="1035605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1449" y="1515764"/>
            <a:ext cx="10495005" cy="3416320"/>
          </a:xfrm>
          <a:prstGeom prst="rect">
            <a:avLst/>
          </a:prstGeom>
          <a:noFill/>
        </p:spPr>
        <p:txBody>
          <a:bodyPr wrap="square" rtlCol="0">
            <a:spAutoFit/>
          </a:bodyPr>
          <a:lstStyle/>
          <a:p>
            <a:pPr>
              <a:lnSpc>
                <a:spcPct val="150000"/>
              </a:lnSpc>
            </a:pPr>
            <a:r>
              <a:rPr lang="zh-CN" altLang="en-US" sz="2400" dirty="0" smtClean="0"/>
              <a:t>线程终止：线程完成自己的工作后，调用过程库中的</a:t>
            </a:r>
            <a:r>
              <a:rPr lang="en-US" altLang="zh-CN" sz="2400" dirty="0" err="1" smtClean="0"/>
              <a:t>thread_wait</a:t>
            </a:r>
            <a:r>
              <a:rPr lang="zh-CN" altLang="en-US" sz="2400" dirty="0" smtClean="0"/>
              <a:t>终止自身。线程终止后，从系统中消失。</a:t>
            </a:r>
            <a:endParaRPr lang="en-US" altLang="zh-CN" sz="2400" dirty="0" smtClean="0"/>
          </a:p>
          <a:p>
            <a:pPr>
              <a:lnSpc>
                <a:spcPct val="150000"/>
              </a:lnSpc>
            </a:pPr>
            <a:r>
              <a:rPr lang="zh-CN" altLang="en-US" sz="2400" dirty="0" smtClean="0"/>
              <a:t>线程等待：线程调用过程库中的</a:t>
            </a:r>
            <a:r>
              <a:rPr lang="en-US" altLang="zh-CN" sz="2400" dirty="0" err="1" smtClean="0"/>
              <a:t>thread_wait</a:t>
            </a:r>
            <a:r>
              <a:rPr lang="zh-CN" altLang="en-US" sz="2400" dirty="0" smtClean="0"/>
              <a:t>可以等待指定的线程终止。这个过程使调用者线程变为阻塞状态，直至指定的线程终止，它才转为就绪状态。</a:t>
            </a:r>
            <a:endParaRPr lang="en-US" altLang="zh-CN" sz="2400" dirty="0" smtClean="0"/>
          </a:p>
          <a:p>
            <a:pPr>
              <a:lnSpc>
                <a:spcPct val="150000"/>
              </a:lnSpc>
            </a:pPr>
            <a:r>
              <a:rPr lang="zh-CN" altLang="en-US" sz="2400" dirty="0" smtClean="0"/>
              <a:t>线程让权：当一个线程资源放弃</a:t>
            </a:r>
            <a:r>
              <a:rPr lang="en-US" altLang="zh-CN" sz="2400" dirty="0" smtClean="0"/>
              <a:t>CPU</a:t>
            </a:r>
            <a:r>
              <a:rPr lang="zh-CN" altLang="en-US" sz="2400" dirty="0" smtClean="0"/>
              <a:t>，让给另外的线程运行时，通过调用</a:t>
            </a:r>
            <a:r>
              <a:rPr lang="en-US" altLang="zh-CN" sz="2400" dirty="0" err="1" smtClean="0"/>
              <a:t>thread_yield</a:t>
            </a:r>
            <a:r>
              <a:rPr lang="zh-CN" altLang="en-US" sz="2400" dirty="0" smtClean="0"/>
              <a:t>来实现线程的切换。</a:t>
            </a:r>
            <a:endParaRPr lang="zh-CN" altLang="en-US" sz="2400" dirty="0"/>
          </a:p>
        </p:txBody>
      </p:sp>
    </p:spTree>
    <p:extLst>
      <p:ext uri="{BB962C8B-B14F-4D97-AF65-F5344CB8AC3E}">
        <p14:creationId xmlns:p14="http://schemas.microsoft.com/office/powerpoint/2010/main" val="31923855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0832" y="930873"/>
            <a:ext cx="10742141" cy="5078313"/>
          </a:xfrm>
          <a:prstGeom prst="rect">
            <a:avLst/>
          </a:prstGeom>
          <a:noFill/>
        </p:spPr>
        <p:txBody>
          <a:bodyPr wrap="square" rtlCol="0">
            <a:spAutoFit/>
          </a:bodyPr>
          <a:lstStyle/>
          <a:p>
            <a:pPr>
              <a:lnSpc>
                <a:spcPct val="150000"/>
              </a:lnSpc>
            </a:pPr>
            <a:r>
              <a:rPr lang="zh-CN" altLang="en-US" sz="2400" dirty="0" smtClean="0"/>
              <a:t>线程和进程之间的关系</a:t>
            </a:r>
            <a:endParaRPr lang="en-US" altLang="zh-CN" sz="2400" dirty="0" smtClean="0"/>
          </a:p>
          <a:p>
            <a:pPr indent="612000">
              <a:lnSpc>
                <a:spcPct val="150000"/>
              </a:lnSpc>
            </a:pPr>
            <a:r>
              <a:rPr lang="zh-CN" altLang="en-US" sz="2400" dirty="0"/>
              <a:t>一</a:t>
            </a:r>
            <a:r>
              <a:rPr lang="zh-CN" altLang="en-US" sz="2400" dirty="0" smtClean="0"/>
              <a:t>个进程可以拥有多个线程，但至少要有一个线程；一个线程只能在某一个进程的地址空间内活动。</a:t>
            </a:r>
            <a:endParaRPr lang="en-US" altLang="zh-CN" sz="2400" dirty="0" smtClean="0"/>
          </a:p>
          <a:p>
            <a:pPr indent="612000">
              <a:lnSpc>
                <a:spcPct val="150000"/>
              </a:lnSpc>
            </a:pPr>
            <a:r>
              <a:rPr lang="zh-CN" altLang="en-US" sz="2400" dirty="0" smtClean="0"/>
              <a:t>资源分配时是分配给进程的，进程是资源分配的单位，而线程是独立调度的单位，线程并不拥有资源，线程在运行中随时可以使用进程所拥有的资源。</a:t>
            </a:r>
            <a:endParaRPr lang="en-US" altLang="zh-CN" sz="2400" dirty="0" smtClean="0"/>
          </a:p>
          <a:p>
            <a:pPr indent="612000">
              <a:lnSpc>
                <a:spcPct val="150000"/>
              </a:lnSpc>
            </a:pPr>
            <a:r>
              <a:rPr lang="zh-CN" altLang="en-US" sz="2400" dirty="0" smtClean="0"/>
              <a:t>处理机分配给线程，线程出现以后，处理机分配时，是以线程为单位进行分配的。</a:t>
            </a:r>
            <a:endParaRPr lang="en-US" altLang="zh-CN" sz="2400" dirty="0" smtClean="0"/>
          </a:p>
          <a:p>
            <a:pPr indent="612000">
              <a:lnSpc>
                <a:spcPct val="150000"/>
              </a:lnSpc>
            </a:pPr>
            <a:r>
              <a:rPr lang="zh-CN" altLang="en-US" sz="2400" dirty="0" smtClean="0"/>
              <a:t>线程在执行过程中需要协作同步。不同进程的线程间要利用消息通信的办法实现同步。</a:t>
            </a:r>
            <a:endParaRPr lang="zh-CN" altLang="en-US" sz="2400" dirty="0"/>
          </a:p>
        </p:txBody>
      </p:sp>
    </p:spTree>
    <p:extLst>
      <p:ext uri="{BB962C8B-B14F-4D97-AF65-F5344CB8AC3E}">
        <p14:creationId xmlns:p14="http://schemas.microsoft.com/office/powerpoint/2010/main" val="11256564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9070" y="1136821"/>
            <a:ext cx="10684476" cy="3970318"/>
          </a:xfrm>
          <a:prstGeom prst="rect">
            <a:avLst/>
          </a:prstGeom>
          <a:noFill/>
        </p:spPr>
        <p:txBody>
          <a:bodyPr wrap="square" rtlCol="0">
            <a:spAutoFit/>
          </a:bodyPr>
          <a:lstStyle/>
          <a:p>
            <a:pPr>
              <a:lnSpc>
                <a:spcPct val="150000"/>
              </a:lnSpc>
            </a:pPr>
            <a:r>
              <a:rPr lang="zh-CN" altLang="en-US" sz="2400" dirty="0"/>
              <a:t>引入</a:t>
            </a:r>
            <a:r>
              <a:rPr lang="zh-CN" altLang="en-US" sz="2400" dirty="0" smtClean="0"/>
              <a:t>线程的好处</a:t>
            </a:r>
            <a:endParaRPr lang="en-US" altLang="zh-CN" sz="2400" dirty="0" smtClean="0"/>
          </a:p>
          <a:p>
            <a:pPr indent="612000">
              <a:lnSpc>
                <a:spcPct val="150000"/>
              </a:lnSpc>
            </a:pPr>
            <a:r>
              <a:rPr lang="en-US" altLang="zh-CN" sz="2400" dirty="0" smtClean="0"/>
              <a:t>1</a:t>
            </a:r>
            <a:r>
              <a:rPr lang="zh-CN" altLang="en-US" sz="2400" dirty="0" smtClean="0"/>
              <a:t>、易于调试。进程是一个相对“庞大”的单位，在进程的状态转换（创建、撤销和切换）过程中，系统都必须为之付出较大的时空开销。例如：要保存终止允许的进程的线程，需要保存的内容包括通用寄存器的值、进程中各栈指针的值、环境变量的值、数据和程序的地址等。而线程只是作为独立调度的单位，所有线程在切换过程中要保存的内容远少于进程，同一个进程里面的多个线程可以共享进程的资源。</a:t>
            </a:r>
            <a:endParaRPr lang="en-US" altLang="zh-CN" sz="2400" dirty="0" smtClean="0"/>
          </a:p>
        </p:txBody>
      </p:sp>
    </p:spTree>
    <p:extLst>
      <p:ext uri="{BB962C8B-B14F-4D97-AF65-F5344CB8AC3E}">
        <p14:creationId xmlns:p14="http://schemas.microsoft.com/office/powerpoint/2010/main" val="6375058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9070" y="1178010"/>
            <a:ext cx="10684476" cy="3970318"/>
          </a:xfrm>
          <a:prstGeom prst="rect">
            <a:avLst/>
          </a:prstGeom>
          <a:noFill/>
        </p:spPr>
        <p:txBody>
          <a:bodyPr wrap="square" rtlCol="0">
            <a:spAutoFit/>
          </a:bodyPr>
          <a:lstStyle/>
          <a:p>
            <a:pPr indent="612000">
              <a:lnSpc>
                <a:spcPct val="150000"/>
              </a:lnSpc>
            </a:pPr>
            <a:r>
              <a:rPr lang="en-US" altLang="zh-CN" sz="2400" dirty="0" smtClean="0"/>
              <a:t>2</a:t>
            </a:r>
            <a:r>
              <a:rPr lang="zh-CN" altLang="en-US" sz="2400" dirty="0" smtClean="0"/>
              <a:t>、提高并发性。线程比进程拥有更高的并发性。线程创建以后，不仅进程之间可以并发执行，而且同一进程内部的多个线程也可以并发运行。</a:t>
            </a:r>
            <a:endParaRPr lang="en-US" altLang="zh-CN" sz="2400" dirty="0" smtClean="0"/>
          </a:p>
          <a:p>
            <a:pPr indent="612000">
              <a:lnSpc>
                <a:spcPct val="150000"/>
              </a:lnSpc>
            </a:pPr>
            <a:r>
              <a:rPr lang="en-US" altLang="zh-CN" sz="2400" dirty="0" smtClean="0"/>
              <a:t>3</a:t>
            </a:r>
            <a:r>
              <a:rPr lang="zh-CN" altLang="en-US" sz="2400" dirty="0" smtClean="0"/>
              <a:t>、开销少。创建线程比创建进程的速度要快，所需要的开销要少。这是因为线程拥有的资源很少，创建线程的</a:t>
            </a:r>
            <a:r>
              <a:rPr lang="en-US" altLang="zh-CN" sz="2400" dirty="0" smtClean="0"/>
              <a:t>thread</a:t>
            </a:r>
            <a:r>
              <a:rPr lang="zh-CN" altLang="en-US" sz="2400" dirty="0" smtClean="0"/>
              <a:t>结构速度很快。</a:t>
            </a:r>
            <a:endParaRPr lang="en-US" altLang="zh-CN" sz="2400" dirty="0" smtClean="0"/>
          </a:p>
          <a:p>
            <a:pPr indent="612000">
              <a:lnSpc>
                <a:spcPct val="150000"/>
              </a:lnSpc>
            </a:pPr>
            <a:r>
              <a:rPr lang="en-US" altLang="zh-CN" sz="2400" dirty="0" smtClean="0"/>
              <a:t>4</a:t>
            </a:r>
            <a:r>
              <a:rPr lang="zh-CN" altLang="en-US" sz="2400" dirty="0" smtClean="0"/>
              <a:t>、线程更利于充分发挥多处理器的功能。多个线程可以同时运行在同一台主机中的多个处理器中，从而实现进程的并行性。使每个处理器都得到从发的发挥。</a:t>
            </a:r>
            <a:endParaRPr lang="zh-CN" altLang="en-US" sz="2400" dirty="0"/>
          </a:p>
        </p:txBody>
      </p:sp>
    </p:spTree>
    <p:extLst>
      <p:ext uri="{BB962C8B-B14F-4D97-AF65-F5344CB8AC3E}">
        <p14:creationId xmlns:p14="http://schemas.microsoft.com/office/powerpoint/2010/main" val="18313817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6119" y="939111"/>
            <a:ext cx="10709189" cy="5078313"/>
          </a:xfrm>
          <a:prstGeom prst="rect">
            <a:avLst/>
          </a:prstGeom>
          <a:noFill/>
        </p:spPr>
        <p:txBody>
          <a:bodyPr wrap="square" rtlCol="0">
            <a:spAutoFit/>
          </a:bodyPr>
          <a:lstStyle/>
          <a:p>
            <a:pPr>
              <a:lnSpc>
                <a:spcPct val="150000"/>
              </a:lnSpc>
            </a:pPr>
            <a:r>
              <a:rPr lang="zh-CN" altLang="en-US" sz="2400" dirty="0" smtClean="0"/>
              <a:t>线程的实现</a:t>
            </a:r>
            <a:endParaRPr lang="en-US" altLang="zh-CN" sz="2400" dirty="0" smtClean="0"/>
          </a:p>
          <a:p>
            <a:pPr>
              <a:lnSpc>
                <a:spcPct val="150000"/>
              </a:lnSpc>
            </a:pPr>
            <a:r>
              <a:rPr lang="zh-CN" altLang="en-US" sz="2400" dirty="0" smtClean="0"/>
              <a:t>线程有两种实现方式：</a:t>
            </a:r>
            <a:endParaRPr lang="en-US" altLang="zh-CN" sz="2400" dirty="0" smtClean="0"/>
          </a:p>
          <a:p>
            <a:pPr indent="612000">
              <a:lnSpc>
                <a:spcPct val="150000"/>
              </a:lnSpc>
            </a:pPr>
            <a:r>
              <a:rPr lang="zh-CN" altLang="en-US" sz="2400" dirty="0"/>
              <a:t>第一</a:t>
            </a:r>
            <a:r>
              <a:rPr lang="zh-CN" altLang="en-US" sz="2400" dirty="0" smtClean="0"/>
              <a:t>种实现方式是把进程的全部线程都放在用户空间中，操作系统核心对线程一无所知。操作系统核心直接管理的是进程，并不知道线程的存在。线程是由用户编写的应用程序进行管理的。在不支持多线程的操作系统中，也也可以实现多线程，这样的线程就是用户级线程。</a:t>
            </a:r>
            <a:endParaRPr lang="en-US" altLang="zh-CN" sz="2400" dirty="0" smtClean="0"/>
          </a:p>
          <a:p>
            <a:pPr>
              <a:lnSpc>
                <a:spcPct val="150000"/>
              </a:lnSpc>
            </a:pPr>
            <a:r>
              <a:rPr lang="zh-CN" altLang="en-US" sz="2400" dirty="0" smtClean="0"/>
              <a:t>在用户空间实现对线程的管理的优点有：</a:t>
            </a:r>
            <a:endParaRPr lang="en-US" altLang="zh-CN" sz="2400" dirty="0" smtClean="0"/>
          </a:p>
          <a:p>
            <a:pPr indent="612000">
              <a:lnSpc>
                <a:spcPct val="150000"/>
              </a:lnSpc>
            </a:pPr>
            <a:r>
              <a:rPr lang="zh-CN" altLang="en-US" sz="2400" dirty="0" smtClean="0"/>
              <a:t>线程切换速度很快，无须进行系统调度。这比使用系统调度陷入到核心去快很多。</a:t>
            </a:r>
            <a:endParaRPr lang="en-US" altLang="zh-CN" sz="2400" dirty="0" smtClean="0"/>
          </a:p>
        </p:txBody>
      </p:sp>
    </p:spTree>
    <p:extLst>
      <p:ext uri="{BB962C8B-B14F-4D97-AF65-F5344CB8AC3E}">
        <p14:creationId xmlns:p14="http://schemas.microsoft.com/office/powerpoint/2010/main" val="3705839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6119" y="1120346"/>
            <a:ext cx="10709189" cy="4524315"/>
          </a:xfrm>
          <a:prstGeom prst="rect">
            <a:avLst/>
          </a:prstGeom>
          <a:noFill/>
        </p:spPr>
        <p:txBody>
          <a:bodyPr wrap="square" rtlCol="0">
            <a:spAutoFit/>
          </a:bodyPr>
          <a:lstStyle/>
          <a:p>
            <a:pPr indent="612000">
              <a:lnSpc>
                <a:spcPct val="150000"/>
              </a:lnSpc>
            </a:pPr>
            <a:r>
              <a:rPr lang="zh-CN" altLang="en-US" sz="2400" dirty="0" smtClean="0"/>
              <a:t>调度程序可以是应用程序专用的。运行不同的应用程序采用适合自己要求的不同调度算法，并且不干扰底层的操作系统的调度程序。</a:t>
            </a:r>
            <a:endParaRPr lang="en-US" altLang="zh-CN" sz="2400" dirty="0" smtClean="0"/>
          </a:p>
          <a:p>
            <a:pPr indent="612000">
              <a:lnSpc>
                <a:spcPct val="150000"/>
              </a:lnSpc>
            </a:pPr>
            <a:r>
              <a:rPr lang="zh-CN" altLang="en-US" sz="2400" dirty="0"/>
              <a:t>用户</a:t>
            </a:r>
            <a:r>
              <a:rPr lang="zh-CN" altLang="en-US" sz="2400" dirty="0" smtClean="0"/>
              <a:t>级线程可以运行在任何操作系统上，包括不支持线程机制的操作系统。线程库是一组应用级的应用程序，所有应用都可以共享。</a:t>
            </a:r>
            <a:endParaRPr lang="en-US" altLang="zh-CN" sz="2400" dirty="0" smtClean="0"/>
          </a:p>
          <a:p>
            <a:pPr>
              <a:lnSpc>
                <a:spcPct val="150000"/>
              </a:lnSpc>
            </a:pPr>
            <a:r>
              <a:rPr lang="zh-CN" altLang="en-US" sz="2400" dirty="0" smtClean="0"/>
              <a:t>用户级线程的缺点包括：</a:t>
            </a:r>
            <a:endParaRPr lang="en-US" altLang="zh-CN" sz="2400" dirty="0" smtClean="0"/>
          </a:p>
          <a:p>
            <a:pPr indent="612000">
              <a:lnSpc>
                <a:spcPct val="150000"/>
              </a:lnSpc>
            </a:pPr>
            <a:r>
              <a:rPr lang="zh-CN" altLang="en-US" sz="2400" dirty="0" smtClean="0"/>
              <a:t>系统调用的阻塞问题。在典型的操作系统中，多数系统调用是阻塞式的。当一个线程执行系统调用时，不仅它自己被阻塞，而且同一个进程内的所有线程都被阻塞了。</a:t>
            </a:r>
            <a:endParaRPr lang="en-US" altLang="zh-CN" sz="2400" dirty="0" smtClean="0"/>
          </a:p>
        </p:txBody>
      </p:sp>
    </p:spTree>
    <p:extLst>
      <p:ext uri="{BB962C8B-B14F-4D97-AF65-F5344CB8AC3E}">
        <p14:creationId xmlns:p14="http://schemas.microsoft.com/office/powerpoint/2010/main" val="13722996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6119" y="1186248"/>
            <a:ext cx="10709189" cy="1754326"/>
          </a:xfrm>
          <a:prstGeom prst="rect">
            <a:avLst/>
          </a:prstGeom>
          <a:noFill/>
        </p:spPr>
        <p:txBody>
          <a:bodyPr wrap="square" rtlCol="0">
            <a:spAutoFit/>
          </a:bodyPr>
          <a:lstStyle/>
          <a:p>
            <a:pPr indent="612000">
              <a:lnSpc>
                <a:spcPct val="150000"/>
              </a:lnSpc>
            </a:pPr>
            <a:r>
              <a:rPr lang="zh-CN" altLang="en-US" sz="2400" dirty="0" smtClean="0"/>
              <a:t>在单纯用户级线程方式中，多线程应用程序不具有多处理器的特点。</a:t>
            </a:r>
            <a:r>
              <a:rPr lang="zh-CN" altLang="en-US" sz="2400" dirty="0"/>
              <a:t>因为</a:t>
            </a:r>
            <a:r>
              <a:rPr lang="zh-CN" altLang="en-US" sz="2400" dirty="0" smtClean="0"/>
              <a:t>核心只为每一个进程一次分配一个处理器，每次只有该进程的一个线程得以运行，在该线程自愿放弃</a:t>
            </a:r>
            <a:r>
              <a:rPr lang="en-US" altLang="zh-CN" sz="2400" dirty="0" smtClean="0"/>
              <a:t>CPU</a:t>
            </a:r>
            <a:r>
              <a:rPr lang="zh-CN" altLang="en-US" sz="2400" dirty="0" smtClean="0"/>
              <a:t>之前，该线程内的其它线程不会运行。</a:t>
            </a:r>
            <a:endParaRPr lang="en-US" altLang="zh-CN" sz="2400" dirty="0" smtClean="0"/>
          </a:p>
        </p:txBody>
      </p:sp>
    </p:spTree>
    <p:extLst>
      <p:ext uri="{BB962C8B-B14F-4D97-AF65-F5344CB8AC3E}">
        <p14:creationId xmlns:p14="http://schemas.microsoft.com/office/powerpoint/2010/main" val="12317831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3211" y="988541"/>
            <a:ext cx="10560908" cy="3416320"/>
          </a:xfrm>
          <a:prstGeom prst="rect">
            <a:avLst/>
          </a:prstGeom>
          <a:noFill/>
        </p:spPr>
        <p:txBody>
          <a:bodyPr wrap="square" rtlCol="0">
            <a:spAutoFit/>
          </a:bodyPr>
          <a:lstStyle/>
          <a:p>
            <a:pPr indent="612000">
              <a:lnSpc>
                <a:spcPct val="150000"/>
              </a:lnSpc>
            </a:pPr>
            <a:r>
              <a:rPr lang="zh-CN" altLang="en-US" sz="2400" dirty="0" smtClean="0"/>
              <a:t>第二种方式是在核心空间实现线程。在这种方式下，核心</a:t>
            </a:r>
            <a:r>
              <a:rPr lang="zh-CN" altLang="en-US" sz="2400" dirty="0"/>
              <a:t>知道</a:t>
            </a:r>
            <a:r>
              <a:rPr lang="zh-CN" altLang="en-US" sz="2400" dirty="0" smtClean="0"/>
              <a:t>线程存在，并对它实施管理，线程表不在每个进程的空间中，而是在核心空间中。线程表中记录所有线程的内部信息。当一个线程想要创建一个新线程或者删除一个现有线程时，必须执行系统调用，系统调用通过更新核心空间的线程表来完成上述工作。线程表中的信息与用户级线程相同。核心空间除保存一个线程表外，还保存一个传统的进程表，其中记录系统中所有进程的信息。</a:t>
            </a:r>
            <a:endParaRPr lang="en-US" altLang="zh-CN" sz="2400" dirty="0" smtClean="0"/>
          </a:p>
        </p:txBody>
      </p:sp>
    </p:spTree>
    <p:extLst>
      <p:ext uri="{BB962C8B-B14F-4D97-AF65-F5344CB8AC3E}">
        <p14:creationId xmlns:p14="http://schemas.microsoft.com/office/powerpoint/2010/main" val="25552933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3211" y="1070921"/>
            <a:ext cx="10560908" cy="4524315"/>
          </a:xfrm>
          <a:prstGeom prst="rect">
            <a:avLst/>
          </a:prstGeom>
          <a:noFill/>
        </p:spPr>
        <p:txBody>
          <a:bodyPr wrap="square" rtlCol="0">
            <a:spAutoFit/>
          </a:bodyPr>
          <a:lstStyle/>
          <a:p>
            <a:pPr indent="612000">
              <a:lnSpc>
                <a:spcPct val="150000"/>
              </a:lnSpc>
            </a:pPr>
            <a:r>
              <a:rPr lang="zh-CN" altLang="en-US" sz="2400" dirty="0" smtClean="0"/>
              <a:t>在核心级线程方式下，进程被作为一个整体来管理，进程的信息由核心来保管。核心进行调度时以线程为基本单位，这种方式克服了用户级线程的两个主要缺陷：</a:t>
            </a:r>
            <a:endParaRPr lang="en-US" altLang="zh-CN" sz="2400" dirty="0" smtClean="0"/>
          </a:p>
          <a:p>
            <a:pPr indent="612000">
              <a:lnSpc>
                <a:spcPct val="150000"/>
              </a:lnSpc>
            </a:pPr>
            <a:r>
              <a:rPr lang="zh-CN" altLang="en-US" sz="2400" dirty="0" smtClean="0"/>
              <a:t>多处理器的系统中，核心可以同时调度同一进程中的多个线程；</a:t>
            </a:r>
            <a:endParaRPr lang="en-US" altLang="zh-CN" sz="2400" dirty="0" smtClean="0"/>
          </a:p>
          <a:p>
            <a:pPr indent="612000">
              <a:lnSpc>
                <a:spcPct val="150000"/>
              </a:lnSpc>
            </a:pPr>
            <a:r>
              <a:rPr lang="zh-CN" altLang="en-US" sz="2400" dirty="0" smtClean="0"/>
              <a:t>如果一个进程的某个线程阻塞了，核心可以调度同一个进程的另一个线程。</a:t>
            </a:r>
            <a:endParaRPr lang="en-US" altLang="zh-CN" sz="2400" dirty="0" smtClean="0"/>
          </a:p>
          <a:p>
            <a:pPr indent="612000">
              <a:lnSpc>
                <a:spcPct val="150000"/>
              </a:lnSpc>
            </a:pPr>
            <a:r>
              <a:rPr lang="zh-CN" altLang="en-US" sz="2400" dirty="0"/>
              <a:t>核心</a:t>
            </a:r>
            <a:r>
              <a:rPr lang="zh-CN" altLang="en-US" sz="2400" dirty="0" smtClean="0"/>
              <a:t>级线程方式的一个优点是，核心线程本身也可以是多线程的。</a:t>
            </a:r>
            <a:endParaRPr lang="en-US" altLang="zh-CN" sz="2400" dirty="0" smtClean="0"/>
          </a:p>
          <a:p>
            <a:pPr indent="612000">
              <a:lnSpc>
                <a:spcPct val="150000"/>
              </a:lnSpc>
            </a:pPr>
            <a:r>
              <a:rPr lang="zh-CN" altLang="en-US" sz="2400" dirty="0" smtClean="0"/>
              <a:t>与用户级线程相比，核心级线程的转移开销大，同一个进程中线程之间的切换，需要进行用户态到核心态的切换，或者从核心态到用户态的切换。</a:t>
            </a:r>
            <a:endParaRPr lang="zh-CN" altLang="en-US" sz="2400" dirty="0"/>
          </a:p>
        </p:txBody>
      </p:sp>
    </p:spTree>
    <p:extLst>
      <p:ext uri="{BB962C8B-B14F-4D97-AF65-F5344CB8AC3E}">
        <p14:creationId xmlns:p14="http://schemas.microsoft.com/office/powerpoint/2010/main" val="32266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39113" y="1171444"/>
            <a:ext cx="10396151" cy="4524315"/>
          </a:xfrm>
          <a:prstGeom prst="rect">
            <a:avLst/>
          </a:prstGeom>
        </p:spPr>
        <p:txBody>
          <a:bodyPr wrap="square">
            <a:spAutoFit/>
          </a:bodyPr>
          <a:lstStyle/>
          <a:p>
            <a:pPr lvl="0" algn="just">
              <a:spcAft>
                <a:spcPts val="0"/>
              </a:spcAft>
              <a:tabLst>
                <a:tab pos="198120" algn="l"/>
              </a:tabLst>
            </a:pPr>
            <a:r>
              <a:rPr lang="en-US" altLang="zh-CN" sz="2400" kern="100" dirty="0" smtClean="0">
                <a:latin typeface="+mn-ea"/>
                <a:cs typeface="Times New Roman" panose="02020603050405020304" pitchFamily="18" charset="0"/>
              </a:rPr>
              <a:t>7. </a:t>
            </a:r>
            <a:r>
              <a:rPr lang="zh-CN" altLang="zh-CN" sz="2400" kern="100" dirty="0" smtClean="0">
                <a:latin typeface="+mn-ea"/>
                <a:cs typeface="Times New Roman" panose="02020603050405020304" pitchFamily="18" charset="0"/>
              </a:rPr>
              <a:t>下面</a:t>
            </a:r>
            <a:r>
              <a:rPr lang="zh-CN" altLang="zh-CN" sz="2400" kern="100" dirty="0">
                <a:latin typeface="+mn-ea"/>
                <a:cs typeface="Times New Roman" panose="02020603050405020304" pitchFamily="18" charset="0"/>
              </a:rPr>
              <a:t>关于操作系统的叙述中正确的是（）。</a:t>
            </a:r>
          </a:p>
          <a:p>
            <a:pPr marL="342900" lvl="0" indent="-342900" algn="just">
              <a:spcAft>
                <a:spcPts val="0"/>
              </a:spcAft>
              <a:buFont typeface="+mj-lt"/>
              <a:buAutoNum type="alphaUcPeriod"/>
            </a:pPr>
            <a:r>
              <a:rPr lang="zh-CN" altLang="zh-CN" sz="2400" kern="100" dirty="0">
                <a:latin typeface="+mn-ea"/>
                <a:cs typeface="Times New Roman" panose="02020603050405020304" pitchFamily="18" charset="0"/>
              </a:rPr>
              <a:t>批处理作业必须具有作业控制信息</a:t>
            </a:r>
          </a:p>
          <a:p>
            <a:pPr marL="342900" lvl="0" indent="-342900" algn="just">
              <a:spcAft>
                <a:spcPts val="0"/>
              </a:spcAft>
              <a:buFont typeface="+mj-lt"/>
              <a:buAutoNum type="alphaUcPeriod"/>
            </a:pPr>
            <a:r>
              <a:rPr lang="zh-CN" altLang="zh-CN" sz="2400" kern="100" dirty="0">
                <a:latin typeface="+mn-ea"/>
                <a:cs typeface="Times New Roman" panose="02020603050405020304" pitchFamily="18" charset="0"/>
              </a:rPr>
              <a:t>分时系统不一定都具有人机交互功能</a:t>
            </a:r>
          </a:p>
          <a:p>
            <a:pPr marL="342900" lvl="0" indent="-342900" algn="just">
              <a:spcAft>
                <a:spcPts val="0"/>
              </a:spcAft>
              <a:buFont typeface="+mj-lt"/>
              <a:buAutoNum type="alphaUcPeriod"/>
            </a:pPr>
            <a:r>
              <a:rPr lang="zh-CN" altLang="zh-CN" sz="2400" kern="100" dirty="0">
                <a:latin typeface="+mn-ea"/>
                <a:cs typeface="Times New Roman" panose="02020603050405020304" pitchFamily="18" charset="0"/>
              </a:rPr>
              <a:t>从响应时间的角度看，实时系统与分时系统差不多</a:t>
            </a:r>
          </a:p>
          <a:p>
            <a:pPr marL="342900" lvl="0" indent="-342900" algn="just">
              <a:spcAft>
                <a:spcPts val="0"/>
              </a:spcAft>
              <a:buFont typeface="+mj-lt"/>
              <a:buAutoNum type="alphaUcPeriod"/>
            </a:pPr>
            <a:r>
              <a:rPr lang="zh-CN" altLang="zh-CN" sz="2400" kern="100" dirty="0">
                <a:latin typeface="+mn-ea"/>
                <a:cs typeface="Times New Roman" panose="02020603050405020304" pitchFamily="18" charset="0"/>
              </a:rPr>
              <a:t>由于采用了分时技术，用户可以独占计算机的资源</a:t>
            </a:r>
          </a:p>
          <a:p>
            <a:pPr lvl="0" algn="just">
              <a:spcAft>
                <a:spcPts val="0"/>
              </a:spcAft>
              <a:tabLst>
                <a:tab pos="198120" algn="l"/>
              </a:tabLst>
            </a:pPr>
            <a:r>
              <a:rPr lang="en-US" altLang="zh-CN" sz="2400" kern="100" dirty="0" smtClean="0">
                <a:latin typeface="+mn-ea"/>
                <a:cs typeface="Times New Roman" panose="02020603050405020304" pitchFamily="18" charset="0"/>
              </a:rPr>
              <a:t>8. </a:t>
            </a:r>
            <a:r>
              <a:rPr lang="zh-CN" altLang="zh-CN" sz="2400" kern="100" dirty="0" smtClean="0">
                <a:latin typeface="+mn-ea"/>
                <a:cs typeface="Times New Roman" panose="02020603050405020304" pitchFamily="18" charset="0"/>
              </a:rPr>
              <a:t>实时操作系统</a:t>
            </a:r>
            <a:r>
              <a:rPr lang="zh-CN" altLang="zh-CN" sz="2400" kern="100" dirty="0">
                <a:latin typeface="+mn-ea"/>
                <a:cs typeface="Times New Roman" panose="02020603050405020304" pitchFamily="18" charset="0"/>
              </a:rPr>
              <a:t>必须在（）内处理完来自外部的事件。</a:t>
            </a:r>
          </a:p>
          <a:p>
            <a:pPr marL="342900" lvl="0" indent="-342900" algn="just">
              <a:spcAft>
                <a:spcPts val="0"/>
              </a:spcAft>
              <a:buFont typeface="+mj-lt"/>
              <a:buAutoNum type="alphaUcPeriod"/>
            </a:pPr>
            <a:r>
              <a:rPr lang="zh-CN" altLang="zh-CN" sz="2400" kern="100" dirty="0">
                <a:latin typeface="+mn-ea"/>
                <a:cs typeface="Times New Roman" panose="02020603050405020304" pitchFamily="18" charset="0"/>
              </a:rPr>
              <a:t>响应时间</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周转时间</a:t>
            </a:r>
            <a:r>
              <a:rPr lang="en-US" altLang="zh-CN" sz="2400" kern="100" dirty="0">
                <a:latin typeface="+mn-ea"/>
                <a:cs typeface="Times New Roman" panose="02020603050405020304" pitchFamily="18" charset="0"/>
              </a:rPr>
              <a:t>     C. </a:t>
            </a:r>
            <a:r>
              <a:rPr lang="zh-CN" altLang="zh-CN" sz="2400" kern="100" dirty="0">
                <a:latin typeface="+mn-ea"/>
                <a:cs typeface="Times New Roman" panose="02020603050405020304" pitchFamily="18" charset="0"/>
              </a:rPr>
              <a:t>规定时间 </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调度时间</a:t>
            </a:r>
          </a:p>
          <a:p>
            <a:pPr lvl="0" algn="just">
              <a:spcAft>
                <a:spcPts val="0"/>
              </a:spcAft>
              <a:tabLst>
                <a:tab pos="198120" algn="l"/>
              </a:tabLst>
            </a:pPr>
            <a:r>
              <a:rPr lang="en-US" altLang="zh-CN" sz="2400" kern="100" dirty="0" smtClean="0">
                <a:latin typeface="+mn-ea"/>
                <a:cs typeface="Times New Roman" panose="02020603050405020304" pitchFamily="18" charset="0"/>
              </a:rPr>
              <a:t>9. </a:t>
            </a:r>
            <a:r>
              <a:rPr lang="zh-CN" altLang="zh-CN" sz="2400" kern="100" dirty="0" smtClean="0">
                <a:latin typeface="+mn-ea"/>
                <a:cs typeface="Times New Roman" panose="02020603050405020304" pitchFamily="18" charset="0"/>
              </a:rPr>
              <a:t>（）</a:t>
            </a:r>
            <a:r>
              <a:rPr lang="zh-CN" altLang="zh-CN" sz="2400" kern="100" dirty="0">
                <a:latin typeface="+mn-ea"/>
                <a:cs typeface="Times New Roman" panose="02020603050405020304" pitchFamily="18" charset="0"/>
              </a:rPr>
              <a:t>不是设计实时操作系统主要追求的目标。</a:t>
            </a:r>
          </a:p>
          <a:p>
            <a:pPr marL="342900" lvl="0" indent="-342900" algn="just">
              <a:spcAft>
                <a:spcPts val="0"/>
              </a:spcAft>
              <a:buFont typeface="+mj-lt"/>
              <a:buAutoNum type="alphaUcPeriod"/>
            </a:pPr>
            <a:r>
              <a:rPr lang="zh-CN" altLang="zh-CN" sz="2400" kern="100" dirty="0">
                <a:latin typeface="+mn-ea"/>
                <a:cs typeface="Times New Roman" panose="02020603050405020304" pitchFamily="18" charset="0"/>
              </a:rPr>
              <a:t>安全可靠</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资源利用率</a:t>
            </a:r>
            <a:r>
              <a:rPr lang="en-US" altLang="zh-CN" sz="2400" kern="100" dirty="0">
                <a:latin typeface="+mn-ea"/>
                <a:cs typeface="Times New Roman" panose="02020603050405020304" pitchFamily="18" charset="0"/>
              </a:rPr>
              <a:t>     C. </a:t>
            </a:r>
            <a:r>
              <a:rPr lang="zh-CN" altLang="zh-CN" sz="2400" kern="100" dirty="0">
                <a:latin typeface="+mn-ea"/>
                <a:cs typeface="Times New Roman" panose="02020603050405020304" pitchFamily="18" charset="0"/>
              </a:rPr>
              <a:t>及时响应</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快速处理</a:t>
            </a:r>
          </a:p>
          <a:p>
            <a:pPr lvl="0" algn="just">
              <a:spcAft>
                <a:spcPts val="0"/>
              </a:spcAft>
              <a:tabLst>
                <a:tab pos="198120" algn="l"/>
              </a:tabLst>
            </a:pPr>
            <a:r>
              <a:rPr lang="en-US" altLang="zh-CN" sz="2400" kern="100" dirty="0" smtClean="0">
                <a:latin typeface="+mn-ea"/>
                <a:cs typeface="Times New Roman" panose="02020603050405020304" pitchFamily="18" charset="0"/>
              </a:rPr>
              <a:t>10. </a:t>
            </a:r>
            <a:r>
              <a:rPr lang="zh-CN" altLang="zh-CN" sz="2400" kern="100" dirty="0" smtClean="0">
                <a:latin typeface="+mn-ea"/>
                <a:cs typeface="Times New Roman" panose="02020603050405020304" pitchFamily="18" charset="0"/>
              </a:rPr>
              <a:t>在</a:t>
            </a:r>
            <a:r>
              <a:rPr lang="zh-CN" altLang="zh-CN" sz="2400" kern="100" dirty="0">
                <a:latin typeface="+mn-ea"/>
                <a:cs typeface="Times New Roman" panose="02020603050405020304" pitchFamily="18" charset="0"/>
              </a:rPr>
              <a:t>操作系统中，并发性是指若干事件（）发生。</a:t>
            </a:r>
          </a:p>
          <a:p>
            <a:pPr marL="76200" algn="just">
              <a:spcAft>
                <a:spcPts val="0"/>
              </a:spcAft>
            </a:pPr>
            <a:r>
              <a:rPr lang="zh-CN" altLang="zh-CN" sz="2400" kern="100" dirty="0">
                <a:latin typeface="+mn-ea"/>
                <a:cs typeface="Times New Roman" panose="02020603050405020304" pitchFamily="18" charset="0"/>
              </a:rPr>
              <a:t>在同一个时刻</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一定在不同时刻</a:t>
            </a:r>
          </a:p>
          <a:p>
            <a:pPr marL="76200" algn="just">
              <a:spcAft>
                <a:spcPts val="0"/>
              </a:spcAft>
            </a:pPr>
            <a:r>
              <a:rPr lang="en-US" altLang="zh-CN" sz="2400" kern="100" dirty="0">
                <a:latin typeface="+mn-ea"/>
                <a:cs typeface="Times New Roman" panose="02020603050405020304" pitchFamily="18" charset="0"/>
              </a:rPr>
              <a:t>C. </a:t>
            </a:r>
            <a:r>
              <a:rPr lang="zh-CN" altLang="zh-CN" sz="2400" kern="100" dirty="0">
                <a:latin typeface="+mn-ea"/>
                <a:cs typeface="Times New Roman" panose="02020603050405020304" pitchFamily="18" charset="0"/>
              </a:rPr>
              <a:t>某一时间间隔内</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依次在不同时间间隔</a:t>
            </a:r>
            <a:r>
              <a:rPr lang="zh-CN" altLang="zh-CN" sz="2400" kern="100" dirty="0" smtClean="0">
                <a:latin typeface="+mn-ea"/>
                <a:cs typeface="Times New Roman" panose="02020603050405020304" pitchFamily="18" charset="0"/>
              </a:rPr>
              <a:t>内</a:t>
            </a: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31918479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1449" y="1103870"/>
            <a:ext cx="10585621" cy="4959179"/>
          </a:xfrm>
          <a:prstGeom prst="rect">
            <a:avLst/>
          </a:prstGeom>
          <a:noFill/>
        </p:spPr>
        <p:txBody>
          <a:bodyPr wrap="square" rtlCol="0">
            <a:spAutoFit/>
          </a:bodyPr>
          <a:lstStyle/>
          <a:p>
            <a:endParaRPr lang="zh-CN" altLang="en-US" dirty="0"/>
          </a:p>
        </p:txBody>
      </p:sp>
      <p:sp>
        <p:nvSpPr>
          <p:cNvPr id="3" name="文本框 2"/>
          <p:cNvSpPr txBox="1"/>
          <p:nvPr/>
        </p:nvSpPr>
        <p:spPr>
          <a:xfrm>
            <a:off x="799070" y="1046205"/>
            <a:ext cx="10668000" cy="3416320"/>
          </a:xfrm>
          <a:prstGeom prst="rect">
            <a:avLst/>
          </a:prstGeom>
          <a:noFill/>
        </p:spPr>
        <p:txBody>
          <a:bodyPr wrap="square" rtlCol="0">
            <a:spAutoFit/>
          </a:bodyPr>
          <a:lstStyle/>
          <a:p>
            <a:pPr>
              <a:lnSpc>
                <a:spcPct val="150000"/>
              </a:lnSpc>
            </a:pPr>
            <a:r>
              <a:rPr lang="zh-CN" altLang="en-US" sz="2400" dirty="0" smtClean="0"/>
              <a:t>进程的同步和互斥</a:t>
            </a:r>
            <a:endParaRPr lang="en-US" altLang="zh-CN" sz="2400" dirty="0" smtClean="0"/>
          </a:p>
          <a:p>
            <a:pPr>
              <a:lnSpc>
                <a:spcPct val="150000"/>
              </a:lnSpc>
            </a:pPr>
            <a:r>
              <a:rPr lang="zh-CN" altLang="en-US" sz="2400" dirty="0" smtClean="0"/>
              <a:t>进程间的相互关系的三种形式：互斥、同步和通信。</a:t>
            </a:r>
            <a:endParaRPr lang="en-US" altLang="zh-CN" sz="2400" dirty="0" smtClean="0"/>
          </a:p>
          <a:p>
            <a:pPr>
              <a:lnSpc>
                <a:spcPct val="150000"/>
              </a:lnSpc>
            </a:pPr>
            <a:r>
              <a:rPr lang="zh-CN" altLang="en-US" sz="2400" dirty="0" smtClean="0"/>
              <a:t>临界资源：计算机系统中的多个进程可以共享系统中的各种资源，其中有些资源一次只能为一个进程所使用，把一次仅允许一个进程使用的资源称为临界资源。例如打印机、绘图仪等。另外许多变量、数据等多可以被若干进程共享，它们也属于临界资源。</a:t>
            </a:r>
            <a:endParaRPr lang="en-US" altLang="zh-CN" sz="2400" dirty="0" smtClean="0"/>
          </a:p>
        </p:txBody>
      </p:sp>
    </p:spTree>
    <p:extLst>
      <p:ext uri="{BB962C8B-B14F-4D97-AF65-F5344CB8AC3E}">
        <p14:creationId xmlns:p14="http://schemas.microsoft.com/office/powerpoint/2010/main" val="17448895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1449" y="-2850280"/>
            <a:ext cx="10585621" cy="4959179"/>
          </a:xfrm>
          <a:prstGeom prst="rect">
            <a:avLst/>
          </a:prstGeom>
          <a:noFill/>
        </p:spPr>
        <p:txBody>
          <a:bodyPr wrap="square" rtlCol="0">
            <a:spAutoFit/>
          </a:bodyPr>
          <a:lstStyle/>
          <a:p>
            <a:endParaRPr lang="zh-CN" altLang="en-US" dirty="0"/>
          </a:p>
        </p:txBody>
      </p:sp>
      <p:sp>
        <p:nvSpPr>
          <p:cNvPr id="3" name="文本框 2"/>
          <p:cNvSpPr txBox="1"/>
          <p:nvPr/>
        </p:nvSpPr>
        <p:spPr>
          <a:xfrm>
            <a:off x="799070" y="1425147"/>
            <a:ext cx="10668000" cy="3970318"/>
          </a:xfrm>
          <a:prstGeom prst="rect">
            <a:avLst/>
          </a:prstGeom>
          <a:noFill/>
        </p:spPr>
        <p:txBody>
          <a:bodyPr wrap="square" rtlCol="0">
            <a:spAutoFit/>
          </a:bodyPr>
          <a:lstStyle/>
          <a:p>
            <a:pPr>
              <a:lnSpc>
                <a:spcPct val="150000"/>
              </a:lnSpc>
            </a:pPr>
            <a:r>
              <a:rPr lang="zh-CN" altLang="en-US" sz="2400" dirty="0" smtClean="0"/>
              <a:t>互斥：多个进程由于相互竞争同一种计算机临界资源而引起的相互制约关系。互斥的各个进程彼此不知道对方的存在，逻辑上也没有关系。</a:t>
            </a:r>
            <a:endParaRPr lang="en-US" altLang="zh-CN" sz="2400" dirty="0" smtClean="0"/>
          </a:p>
          <a:p>
            <a:pPr>
              <a:lnSpc>
                <a:spcPct val="150000"/>
              </a:lnSpc>
            </a:pPr>
            <a:r>
              <a:rPr lang="zh-CN" altLang="en-US" sz="2400" dirty="0" smtClean="0"/>
              <a:t>同步：多个相互合作的进程，在一些关键点上可能需要相互等待或交换信息，来完成对某些对象（缓冲区里面的数据）的存取。各个同步的进程不知道对方的名字，但是知道对方的存在。</a:t>
            </a:r>
            <a:endParaRPr lang="en-US" altLang="zh-CN" sz="2400" dirty="0" smtClean="0"/>
          </a:p>
          <a:p>
            <a:pPr>
              <a:lnSpc>
                <a:spcPct val="150000"/>
              </a:lnSpc>
            </a:pPr>
            <a:r>
              <a:rPr lang="zh-CN" altLang="en-US" sz="2400" dirty="0" smtClean="0"/>
              <a:t>通信：各个进程可以通过名字彼此之间直接进行通信，交换信息，合作完成一项工作。</a:t>
            </a:r>
            <a:endParaRPr lang="zh-CN" altLang="en-US" sz="2400" dirty="0"/>
          </a:p>
        </p:txBody>
      </p:sp>
    </p:spTree>
    <p:extLst>
      <p:ext uri="{BB962C8B-B14F-4D97-AF65-F5344CB8AC3E}">
        <p14:creationId xmlns:p14="http://schemas.microsoft.com/office/powerpoint/2010/main" val="28930683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1449" y="1070919"/>
            <a:ext cx="10577383" cy="1695336"/>
          </a:xfrm>
          <a:prstGeom prst="rect">
            <a:avLst/>
          </a:prstGeom>
          <a:noFill/>
        </p:spPr>
        <p:txBody>
          <a:bodyPr wrap="square" rtlCol="0">
            <a:spAutoFit/>
          </a:bodyPr>
          <a:lstStyle/>
          <a:p>
            <a:pPr>
              <a:lnSpc>
                <a:spcPct val="150000"/>
              </a:lnSpc>
            </a:pPr>
            <a:r>
              <a:rPr lang="zh-CN" altLang="en-US" sz="2400" dirty="0" smtClean="0"/>
              <a:t>同步</a:t>
            </a:r>
            <a:endParaRPr lang="en-US" altLang="zh-CN" sz="2400" dirty="0" smtClean="0"/>
          </a:p>
          <a:p>
            <a:pPr indent="612000">
              <a:lnSpc>
                <a:spcPct val="150000"/>
              </a:lnSpc>
            </a:pPr>
            <a:r>
              <a:rPr lang="zh-CN" altLang="en-US" sz="2400" dirty="0" smtClean="0"/>
              <a:t>逻辑上相关的两个或多个进程为完成一项任务，通过协调活动来使用同一资源，而产生的时序约束关系，称作同步。</a:t>
            </a:r>
            <a:endParaRPr lang="zh-CN" altLang="en-US" sz="2400" dirty="0"/>
          </a:p>
        </p:txBody>
      </p:sp>
      <p:sp>
        <p:nvSpPr>
          <p:cNvPr id="4" name="圆角矩形 3"/>
          <p:cNvSpPr/>
          <p:nvPr/>
        </p:nvSpPr>
        <p:spPr>
          <a:xfrm>
            <a:off x="4283678" y="3344564"/>
            <a:ext cx="2290119" cy="17381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171934" y="3023288"/>
            <a:ext cx="3006811" cy="23889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a:endCxn id="4" idx="1"/>
          </p:cNvCxnSpPr>
          <p:nvPr/>
        </p:nvCxnSpPr>
        <p:spPr>
          <a:xfrm flipV="1">
            <a:off x="3089188" y="4213656"/>
            <a:ext cx="119449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直接箭头连接符 8"/>
          <p:cNvCxnSpPr>
            <a:stCxn id="4" idx="3"/>
          </p:cNvCxnSpPr>
          <p:nvPr/>
        </p:nvCxnSpPr>
        <p:spPr>
          <a:xfrm>
            <a:off x="6573797" y="4213656"/>
            <a:ext cx="15899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文本框 9"/>
          <p:cNvSpPr txBox="1"/>
          <p:nvPr/>
        </p:nvSpPr>
        <p:spPr>
          <a:xfrm>
            <a:off x="1828801" y="4860324"/>
            <a:ext cx="1293339" cy="369332"/>
          </a:xfrm>
          <a:prstGeom prst="rect">
            <a:avLst/>
          </a:prstGeom>
          <a:noFill/>
        </p:spPr>
        <p:txBody>
          <a:bodyPr wrap="square" rtlCol="0">
            <a:spAutoFit/>
          </a:bodyPr>
          <a:lstStyle/>
          <a:p>
            <a:pPr algn="ctr"/>
            <a:r>
              <a:rPr lang="zh-CN" altLang="en-US" dirty="0" smtClean="0"/>
              <a:t>读卡器</a:t>
            </a:r>
            <a:endParaRPr lang="zh-CN" altLang="en-US" dirty="0"/>
          </a:p>
        </p:txBody>
      </p:sp>
      <p:sp>
        <p:nvSpPr>
          <p:cNvPr id="11" name="文本框 10"/>
          <p:cNvSpPr txBox="1"/>
          <p:nvPr/>
        </p:nvSpPr>
        <p:spPr>
          <a:xfrm>
            <a:off x="4870628" y="5095106"/>
            <a:ext cx="1293339" cy="369332"/>
          </a:xfrm>
          <a:prstGeom prst="rect">
            <a:avLst/>
          </a:prstGeom>
          <a:noFill/>
        </p:spPr>
        <p:txBody>
          <a:bodyPr wrap="square" rtlCol="0">
            <a:spAutoFit/>
          </a:bodyPr>
          <a:lstStyle/>
          <a:p>
            <a:pPr algn="ctr"/>
            <a:r>
              <a:rPr lang="zh-CN" altLang="en-US" dirty="0" smtClean="0"/>
              <a:t>缓冲区</a:t>
            </a:r>
            <a:endParaRPr lang="zh-CN" altLang="en-US" dirty="0"/>
          </a:p>
        </p:txBody>
      </p:sp>
      <p:sp>
        <p:nvSpPr>
          <p:cNvPr id="12" name="文本框 11"/>
          <p:cNvSpPr txBox="1"/>
          <p:nvPr/>
        </p:nvSpPr>
        <p:spPr>
          <a:xfrm>
            <a:off x="8938054" y="5428740"/>
            <a:ext cx="1400433" cy="369332"/>
          </a:xfrm>
          <a:prstGeom prst="rect">
            <a:avLst/>
          </a:prstGeom>
          <a:noFill/>
        </p:spPr>
        <p:txBody>
          <a:bodyPr wrap="square" rtlCol="0">
            <a:spAutoFit/>
          </a:bodyPr>
          <a:lstStyle/>
          <a:p>
            <a:pPr algn="ctr"/>
            <a:r>
              <a:rPr lang="zh-CN" altLang="en-US" dirty="0" smtClean="0"/>
              <a:t>外存输入井</a:t>
            </a:r>
            <a:endParaRPr lang="zh-CN" altLang="en-US" dirty="0"/>
          </a:p>
        </p:txBody>
      </p:sp>
      <p:sp>
        <p:nvSpPr>
          <p:cNvPr id="13" name="文本框 12"/>
          <p:cNvSpPr txBox="1"/>
          <p:nvPr/>
        </p:nvSpPr>
        <p:spPr>
          <a:xfrm>
            <a:off x="3105664" y="3830596"/>
            <a:ext cx="1178014" cy="369332"/>
          </a:xfrm>
          <a:prstGeom prst="rect">
            <a:avLst/>
          </a:prstGeom>
          <a:noFill/>
        </p:spPr>
        <p:txBody>
          <a:bodyPr wrap="square" rtlCol="0">
            <a:spAutoFit/>
          </a:bodyPr>
          <a:lstStyle/>
          <a:p>
            <a:pPr algn="ctr"/>
            <a:r>
              <a:rPr lang="zh-CN" altLang="en-US" dirty="0" smtClean="0"/>
              <a:t>进程</a:t>
            </a:r>
            <a:r>
              <a:rPr lang="en-US" altLang="zh-CN" dirty="0" smtClean="0"/>
              <a:t>A</a:t>
            </a:r>
            <a:endParaRPr lang="zh-CN" altLang="en-US" dirty="0"/>
          </a:p>
        </p:txBody>
      </p:sp>
      <p:sp>
        <p:nvSpPr>
          <p:cNvPr id="14" name="文本框 13"/>
          <p:cNvSpPr txBox="1"/>
          <p:nvPr/>
        </p:nvSpPr>
        <p:spPr>
          <a:xfrm>
            <a:off x="6759142" y="3859426"/>
            <a:ext cx="1178014" cy="369332"/>
          </a:xfrm>
          <a:prstGeom prst="rect">
            <a:avLst/>
          </a:prstGeom>
          <a:noFill/>
        </p:spPr>
        <p:txBody>
          <a:bodyPr wrap="square" rtlCol="0">
            <a:spAutoFit/>
          </a:bodyPr>
          <a:lstStyle/>
          <a:p>
            <a:pPr algn="ctr"/>
            <a:r>
              <a:rPr lang="zh-CN" altLang="en-US" dirty="0" smtClean="0"/>
              <a:t>进程</a:t>
            </a:r>
            <a:r>
              <a:rPr lang="en-US" altLang="zh-CN" dirty="0"/>
              <a:t>B</a:t>
            </a:r>
            <a:endParaRPr lang="zh-CN" altLang="en-US" dirty="0"/>
          </a:p>
        </p:txBody>
      </p:sp>
      <p:sp>
        <p:nvSpPr>
          <p:cNvPr id="15" name="矩形 14"/>
          <p:cNvSpPr/>
          <p:nvPr/>
        </p:nvSpPr>
        <p:spPr>
          <a:xfrm>
            <a:off x="2094471" y="3853937"/>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598009" y="3858739"/>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094471" y="4285049"/>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596978" y="4285049"/>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724409" y="3524422"/>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228991" y="3525793"/>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5756198" y="3524422"/>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736763" y="4055765"/>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241345" y="4057136"/>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768552" y="4055765"/>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753240" y="4582990"/>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257822" y="4584361"/>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5785029" y="4582990"/>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8723881" y="3306117"/>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228463" y="3307488"/>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9755670" y="3306117"/>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0299359" y="3311610"/>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8723880" y="3800384"/>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9228462" y="3801755"/>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9755669" y="3800384"/>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0299358" y="3805877"/>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732116" y="4319375"/>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9236698" y="4320746"/>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9763905" y="4319375"/>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10307594" y="4324868"/>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740354" y="4830113"/>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9244936" y="4831484"/>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9772143" y="4830113"/>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10315832" y="4835606"/>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文档 53"/>
          <p:cNvSpPr/>
          <p:nvPr/>
        </p:nvSpPr>
        <p:spPr>
          <a:xfrm>
            <a:off x="1935888" y="3739978"/>
            <a:ext cx="1145062" cy="1120346"/>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231067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7924" y="1128584"/>
            <a:ext cx="10420865" cy="2308324"/>
          </a:xfrm>
          <a:prstGeom prst="rect">
            <a:avLst/>
          </a:prstGeom>
          <a:noFill/>
        </p:spPr>
        <p:txBody>
          <a:bodyPr wrap="square" rtlCol="0">
            <a:spAutoFit/>
          </a:bodyPr>
          <a:lstStyle/>
          <a:p>
            <a:pPr>
              <a:lnSpc>
                <a:spcPct val="150000"/>
              </a:lnSpc>
            </a:pPr>
            <a:r>
              <a:rPr lang="zh-CN" altLang="en-US" sz="2400" dirty="0" smtClean="0"/>
              <a:t>互斥</a:t>
            </a:r>
            <a:endParaRPr lang="en-US" altLang="zh-CN" sz="2400" dirty="0" smtClean="0"/>
          </a:p>
          <a:p>
            <a:pPr indent="612000">
              <a:lnSpc>
                <a:spcPct val="150000"/>
              </a:lnSpc>
            </a:pPr>
            <a:r>
              <a:rPr lang="zh-CN" altLang="en-US" sz="2400" dirty="0" smtClean="0"/>
              <a:t>逻辑上相关的两个或多个进程由于争用同一资源而发生的相互制约关系称作互斥。这种互斥关系的进程逻辑上无关，运行不具有时间次序的特征，按照提出申请的先后次序执行。</a:t>
            </a:r>
            <a:endParaRPr lang="zh-CN" altLang="en-US" sz="2400" dirty="0"/>
          </a:p>
        </p:txBody>
      </p:sp>
      <p:sp>
        <p:nvSpPr>
          <p:cNvPr id="3" name="流程图: 卡片 2"/>
          <p:cNvSpPr/>
          <p:nvPr/>
        </p:nvSpPr>
        <p:spPr>
          <a:xfrm>
            <a:off x="4761471" y="3764692"/>
            <a:ext cx="2314833" cy="1581665"/>
          </a:xfrm>
          <a:prstGeom prst="flowChartPunchedCar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a:off x="3793523" y="4382529"/>
            <a:ext cx="97206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直接箭头连接符 8"/>
          <p:cNvCxnSpPr/>
          <p:nvPr/>
        </p:nvCxnSpPr>
        <p:spPr>
          <a:xfrm>
            <a:off x="3793523" y="4971534"/>
            <a:ext cx="97206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文本框 9"/>
          <p:cNvSpPr txBox="1"/>
          <p:nvPr/>
        </p:nvSpPr>
        <p:spPr>
          <a:xfrm>
            <a:off x="3793523" y="3978876"/>
            <a:ext cx="967948" cy="369332"/>
          </a:xfrm>
          <a:prstGeom prst="rect">
            <a:avLst/>
          </a:prstGeom>
          <a:noFill/>
        </p:spPr>
        <p:txBody>
          <a:bodyPr wrap="square" rtlCol="0">
            <a:spAutoFit/>
          </a:bodyPr>
          <a:lstStyle/>
          <a:p>
            <a:pPr algn="ctr"/>
            <a:r>
              <a:rPr lang="zh-CN" altLang="en-US" dirty="0" smtClean="0"/>
              <a:t>进程</a:t>
            </a:r>
            <a:r>
              <a:rPr lang="en-US" altLang="zh-CN" dirty="0" smtClean="0"/>
              <a:t>A</a:t>
            </a:r>
            <a:endParaRPr lang="zh-CN" altLang="en-US" dirty="0"/>
          </a:p>
        </p:txBody>
      </p:sp>
      <p:sp>
        <p:nvSpPr>
          <p:cNvPr id="11" name="文本框 10"/>
          <p:cNvSpPr txBox="1"/>
          <p:nvPr/>
        </p:nvSpPr>
        <p:spPr>
          <a:xfrm>
            <a:off x="3789401" y="4584358"/>
            <a:ext cx="967948" cy="369332"/>
          </a:xfrm>
          <a:prstGeom prst="rect">
            <a:avLst/>
          </a:prstGeom>
          <a:noFill/>
        </p:spPr>
        <p:txBody>
          <a:bodyPr wrap="square" rtlCol="0">
            <a:spAutoFit/>
          </a:bodyPr>
          <a:lstStyle/>
          <a:p>
            <a:pPr algn="ctr"/>
            <a:r>
              <a:rPr lang="zh-CN" altLang="en-US" dirty="0" smtClean="0"/>
              <a:t>进程</a:t>
            </a:r>
            <a:r>
              <a:rPr lang="en-US" altLang="zh-CN" dirty="0"/>
              <a:t>B</a:t>
            </a:r>
            <a:endParaRPr lang="zh-CN" altLang="en-US" dirty="0"/>
          </a:p>
        </p:txBody>
      </p:sp>
      <p:sp>
        <p:nvSpPr>
          <p:cNvPr id="12" name="文本框 11"/>
          <p:cNvSpPr txBox="1"/>
          <p:nvPr/>
        </p:nvSpPr>
        <p:spPr>
          <a:xfrm>
            <a:off x="5074508" y="4357812"/>
            <a:ext cx="1680519" cy="523220"/>
          </a:xfrm>
          <a:prstGeom prst="rect">
            <a:avLst/>
          </a:prstGeom>
          <a:noFill/>
        </p:spPr>
        <p:txBody>
          <a:bodyPr wrap="square" rtlCol="0">
            <a:spAutoFit/>
          </a:bodyPr>
          <a:lstStyle/>
          <a:p>
            <a:pPr algn="ctr"/>
            <a:r>
              <a:rPr lang="zh-CN" altLang="en-US" sz="2800" b="1" dirty="0" smtClean="0"/>
              <a:t>临界资源</a:t>
            </a:r>
            <a:endParaRPr lang="zh-CN" altLang="en-US" sz="2800" b="1" dirty="0"/>
          </a:p>
        </p:txBody>
      </p:sp>
    </p:spTree>
    <p:extLst>
      <p:ext uri="{BB962C8B-B14F-4D97-AF65-F5344CB8AC3E}">
        <p14:creationId xmlns:p14="http://schemas.microsoft.com/office/powerpoint/2010/main" val="28550126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49643" y="1136822"/>
            <a:ext cx="10651525" cy="2249334"/>
          </a:xfrm>
          <a:prstGeom prst="rect">
            <a:avLst/>
          </a:prstGeom>
          <a:noFill/>
        </p:spPr>
        <p:txBody>
          <a:bodyPr wrap="square" rtlCol="0">
            <a:spAutoFit/>
          </a:bodyPr>
          <a:lstStyle/>
          <a:p>
            <a:pPr>
              <a:lnSpc>
                <a:spcPct val="150000"/>
              </a:lnSpc>
            </a:pPr>
            <a:r>
              <a:rPr lang="zh-CN" altLang="en-US" sz="2400" dirty="0" smtClean="0"/>
              <a:t>临界资源和临界区</a:t>
            </a:r>
            <a:endParaRPr lang="en-US" altLang="zh-CN" sz="2400" dirty="0" smtClean="0"/>
          </a:p>
          <a:p>
            <a:pPr>
              <a:lnSpc>
                <a:spcPct val="150000"/>
              </a:lnSpc>
            </a:pPr>
            <a:r>
              <a:rPr lang="zh-CN" altLang="en-US" sz="2400" dirty="0" smtClean="0"/>
              <a:t>临界资源：一次仅运行一个进程使用的共享资源（类）成为临界资源。常见的共享资源包括打印机、公共变量、表格等。</a:t>
            </a:r>
            <a:endParaRPr lang="en-US" altLang="zh-CN" sz="2400" dirty="0" smtClean="0"/>
          </a:p>
          <a:p>
            <a:pPr>
              <a:lnSpc>
                <a:spcPct val="150000"/>
              </a:lnSpc>
            </a:pPr>
            <a:r>
              <a:rPr lang="zh-CN" altLang="en-US" sz="2400" dirty="0" smtClean="0"/>
              <a:t>临界区：在每个进程中访问临界资源的那段程序叫做临界区，简称</a:t>
            </a:r>
            <a:r>
              <a:rPr lang="en-US" altLang="zh-CN" sz="2400" dirty="0" smtClean="0"/>
              <a:t>CS</a:t>
            </a:r>
            <a:r>
              <a:rPr lang="zh-CN" altLang="en-US" sz="2400" dirty="0" smtClean="0"/>
              <a:t>区。</a:t>
            </a:r>
            <a:endParaRPr lang="zh-CN" altLang="en-US" sz="2400" dirty="0"/>
          </a:p>
        </p:txBody>
      </p:sp>
    </p:spTree>
    <p:extLst>
      <p:ext uri="{BB962C8B-B14F-4D97-AF65-F5344CB8AC3E}">
        <p14:creationId xmlns:p14="http://schemas.microsoft.com/office/powerpoint/2010/main" val="10692762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49643" y="1095634"/>
            <a:ext cx="10651525" cy="1754326"/>
          </a:xfrm>
          <a:prstGeom prst="rect">
            <a:avLst/>
          </a:prstGeom>
          <a:noFill/>
        </p:spPr>
        <p:txBody>
          <a:bodyPr wrap="square" rtlCol="0">
            <a:spAutoFit/>
          </a:bodyPr>
          <a:lstStyle/>
          <a:p>
            <a:pPr>
              <a:lnSpc>
                <a:spcPct val="150000"/>
              </a:lnSpc>
            </a:pPr>
            <a:r>
              <a:rPr lang="zh-CN" altLang="en-US" sz="2400" dirty="0" smtClean="0"/>
              <a:t>进程的一般结构</a:t>
            </a:r>
            <a:endParaRPr lang="en-US" altLang="zh-CN" sz="2400" dirty="0" smtClean="0"/>
          </a:p>
          <a:p>
            <a:pPr indent="612000">
              <a:lnSpc>
                <a:spcPct val="150000"/>
              </a:lnSpc>
            </a:pPr>
            <a:r>
              <a:rPr lang="zh-CN" altLang="en-US" sz="2400" dirty="0" smtClean="0"/>
              <a:t>进程互斥进入临界区的一般模式：进入临界区前要先申请，获准后进入；执行后要退出，然后执行其它代码。</a:t>
            </a:r>
            <a:endParaRPr lang="en-US" altLang="zh-CN" sz="2400" dirty="0" smtClean="0"/>
          </a:p>
        </p:txBody>
      </p:sp>
      <p:grpSp>
        <p:nvGrpSpPr>
          <p:cNvPr id="9" name="组合 8"/>
          <p:cNvGrpSpPr/>
          <p:nvPr/>
        </p:nvGrpSpPr>
        <p:grpSpPr>
          <a:xfrm>
            <a:off x="4571987" y="3812262"/>
            <a:ext cx="1408670" cy="1522634"/>
            <a:chOff x="4267198" y="3729882"/>
            <a:chExt cx="1408670" cy="1522634"/>
          </a:xfrm>
        </p:grpSpPr>
        <p:sp>
          <p:nvSpPr>
            <p:cNvPr id="3" name="矩形 2"/>
            <p:cNvSpPr/>
            <p:nvPr/>
          </p:nvSpPr>
          <p:spPr>
            <a:xfrm>
              <a:off x="4304270" y="3729882"/>
              <a:ext cx="1326292" cy="3624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304270" y="4494147"/>
              <a:ext cx="1326292" cy="3624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411364" y="3729882"/>
              <a:ext cx="1103870" cy="369332"/>
            </a:xfrm>
            <a:prstGeom prst="rect">
              <a:avLst/>
            </a:prstGeom>
            <a:noFill/>
          </p:spPr>
          <p:txBody>
            <a:bodyPr wrap="square" rtlCol="0">
              <a:spAutoFit/>
            </a:bodyPr>
            <a:lstStyle/>
            <a:p>
              <a:pPr algn="ctr"/>
              <a:r>
                <a:rPr lang="zh-CN" altLang="en-US" dirty="0" smtClean="0"/>
                <a:t>入口区</a:t>
              </a:r>
              <a:endParaRPr lang="zh-CN" altLang="en-US" dirty="0"/>
            </a:p>
          </p:txBody>
        </p:sp>
        <p:sp>
          <p:nvSpPr>
            <p:cNvPr id="7" name="文本框 6"/>
            <p:cNvSpPr txBox="1"/>
            <p:nvPr/>
          </p:nvSpPr>
          <p:spPr>
            <a:xfrm>
              <a:off x="4419598" y="4112945"/>
              <a:ext cx="1103870" cy="369332"/>
            </a:xfrm>
            <a:prstGeom prst="rect">
              <a:avLst/>
            </a:prstGeom>
            <a:noFill/>
          </p:spPr>
          <p:txBody>
            <a:bodyPr wrap="square" rtlCol="0">
              <a:spAutoFit/>
            </a:bodyPr>
            <a:lstStyle/>
            <a:p>
              <a:pPr algn="ctr"/>
              <a:r>
                <a:rPr lang="zh-CN" altLang="en-US" dirty="0" smtClean="0"/>
                <a:t>临界区</a:t>
              </a:r>
              <a:endParaRPr lang="zh-CN" altLang="en-US" dirty="0"/>
            </a:p>
          </p:txBody>
        </p:sp>
        <p:sp>
          <p:nvSpPr>
            <p:cNvPr id="8" name="文本框 7"/>
            <p:cNvSpPr txBox="1"/>
            <p:nvPr/>
          </p:nvSpPr>
          <p:spPr>
            <a:xfrm>
              <a:off x="4267198" y="4883184"/>
              <a:ext cx="1408670" cy="369332"/>
            </a:xfrm>
            <a:prstGeom prst="rect">
              <a:avLst/>
            </a:prstGeom>
            <a:noFill/>
          </p:spPr>
          <p:txBody>
            <a:bodyPr wrap="square" rtlCol="0">
              <a:spAutoFit/>
            </a:bodyPr>
            <a:lstStyle/>
            <a:p>
              <a:r>
                <a:rPr lang="zh-CN" altLang="en-US" dirty="0" smtClean="0"/>
                <a:t>其余代码区</a:t>
              </a:r>
              <a:endParaRPr lang="zh-CN" altLang="en-US" dirty="0"/>
            </a:p>
          </p:txBody>
        </p:sp>
      </p:grpSp>
      <p:sp>
        <p:nvSpPr>
          <p:cNvPr id="10" name="文本框 9"/>
          <p:cNvSpPr txBox="1"/>
          <p:nvPr/>
        </p:nvSpPr>
        <p:spPr>
          <a:xfrm>
            <a:off x="3657590" y="3235609"/>
            <a:ext cx="3361038" cy="2677656"/>
          </a:xfrm>
          <a:prstGeom prst="rect">
            <a:avLst/>
          </a:prstGeom>
          <a:noFill/>
        </p:spPr>
        <p:txBody>
          <a:bodyPr wrap="square" rtlCol="0">
            <a:spAutoFit/>
          </a:bodyPr>
          <a:lstStyle/>
          <a:p>
            <a:r>
              <a:rPr lang="en-US" altLang="zh-CN" sz="2400" dirty="0" smtClean="0"/>
              <a:t>do{</a:t>
            </a:r>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r>
              <a:rPr lang="en-US" altLang="zh-CN" sz="2400" dirty="0"/>
              <a:t> </a:t>
            </a:r>
            <a:r>
              <a:rPr lang="en-US" altLang="zh-CN" sz="2400" dirty="0" smtClean="0"/>
              <a:t>}while(1)</a:t>
            </a:r>
            <a:endParaRPr lang="zh-CN" altLang="en-US" sz="2400" dirty="0"/>
          </a:p>
        </p:txBody>
      </p:sp>
      <p:sp>
        <p:nvSpPr>
          <p:cNvPr id="11" name="文本框 10"/>
          <p:cNvSpPr txBox="1"/>
          <p:nvPr/>
        </p:nvSpPr>
        <p:spPr>
          <a:xfrm>
            <a:off x="4728503" y="4586625"/>
            <a:ext cx="1103870" cy="369332"/>
          </a:xfrm>
          <a:prstGeom prst="rect">
            <a:avLst/>
          </a:prstGeom>
          <a:noFill/>
        </p:spPr>
        <p:txBody>
          <a:bodyPr wrap="square" rtlCol="0">
            <a:spAutoFit/>
          </a:bodyPr>
          <a:lstStyle/>
          <a:p>
            <a:pPr algn="ctr"/>
            <a:r>
              <a:rPr lang="zh-CN" altLang="en-US" dirty="0"/>
              <a:t>退出</a:t>
            </a:r>
            <a:r>
              <a:rPr lang="zh-CN" altLang="en-US" dirty="0" smtClean="0"/>
              <a:t>区</a:t>
            </a:r>
            <a:endParaRPr lang="zh-CN" altLang="en-US" dirty="0"/>
          </a:p>
        </p:txBody>
      </p:sp>
    </p:spTree>
    <p:extLst>
      <p:ext uri="{BB962C8B-B14F-4D97-AF65-F5344CB8AC3E}">
        <p14:creationId xmlns:p14="http://schemas.microsoft.com/office/powerpoint/2010/main" val="19416384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0303" y="1178011"/>
            <a:ext cx="10404389" cy="2308324"/>
          </a:xfrm>
          <a:prstGeom prst="rect">
            <a:avLst/>
          </a:prstGeom>
          <a:noFill/>
        </p:spPr>
        <p:txBody>
          <a:bodyPr wrap="square" rtlCol="0">
            <a:spAutoFit/>
          </a:bodyPr>
          <a:lstStyle/>
          <a:p>
            <a:r>
              <a:rPr lang="zh-CN" altLang="en-US" dirty="0" smtClean="0"/>
              <a:t>临界区进入准则</a:t>
            </a:r>
            <a:endParaRPr lang="en-US" altLang="zh-CN" dirty="0" smtClean="0"/>
          </a:p>
          <a:p>
            <a:r>
              <a:rPr lang="zh-CN" altLang="en-US" dirty="0" smtClean="0"/>
              <a:t>临界区一次只允许一个进程进入，进入临界区的进程必须满足如下关系：</a:t>
            </a:r>
            <a:endParaRPr lang="en-US" altLang="zh-CN" dirty="0" smtClean="0"/>
          </a:p>
          <a:p>
            <a:r>
              <a:rPr lang="zh-CN" altLang="en-US" dirty="0" smtClean="0"/>
              <a:t>（</a:t>
            </a:r>
            <a:r>
              <a:rPr lang="en-US" altLang="zh-CN" dirty="0" smtClean="0"/>
              <a:t>1</a:t>
            </a:r>
            <a:r>
              <a:rPr lang="zh-CN" altLang="en-US" dirty="0" smtClean="0"/>
              <a:t>）单个入区：如果有若干个进程要求进入空闲临界区，则一次仅允许一个进程进入。</a:t>
            </a:r>
            <a:endParaRPr lang="en-US" altLang="zh-CN" dirty="0" smtClean="0"/>
          </a:p>
          <a:p>
            <a:r>
              <a:rPr lang="zh-CN" altLang="en-US" dirty="0" smtClean="0"/>
              <a:t>（</a:t>
            </a:r>
            <a:r>
              <a:rPr lang="en-US" altLang="zh-CN" dirty="0" smtClean="0"/>
              <a:t>2</a:t>
            </a:r>
            <a:r>
              <a:rPr lang="zh-CN" altLang="en-US" dirty="0" smtClean="0"/>
              <a:t>）独自占用：在某一时刻，处于临界区内的进程不可多于一个。如果有一个进程进入自己的临界区，那么其它请求进入临界区的进程必须等待。</a:t>
            </a:r>
            <a:endParaRPr lang="en-US" altLang="zh-CN" dirty="0" smtClean="0"/>
          </a:p>
          <a:p>
            <a:r>
              <a:rPr lang="zh-CN" altLang="en-US" dirty="0" smtClean="0"/>
              <a:t>（</a:t>
            </a:r>
            <a:r>
              <a:rPr lang="en-US" altLang="zh-CN" dirty="0" smtClean="0"/>
              <a:t>3</a:t>
            </a:r>
            <a:r>
              <a:rPr lang="zh-CN" altLang="en-US" dirty="0" smtClean="0"/>
              <a:t>）尽快退出：进入临界区的进程一旦完成对相应临界资源的访问，要尽快退出临界区，以便其它进程及时进入自己的临界区。</a:t>
            </a:r>
            <a:endParaRPr lang="en-US" altLang="zh-CN" dirty="0" smtClean="0"/>
          </a:p>
          <a:p>
            <a:r>
              <a:rPr lang="zh-CN" altLang="en-US" dirty="0" smtClean="0"/>
              <a:t>（</a:t>
            </a:r>
            <a:r>
              <a:rPr lang="en-US" altLang="zh-CN" dirty="0" smtClean="0"/>
              <a:t>4</a:t>
            </a:r>
            <a:r>
              <a:rPr lang="zh-CN" altLang="en-US" dirty="0" smtClean="0"/>
              <a:t>）让权等待：如果进程不能进入自己的临界区，则应让出</a:t>
            </a:r>
            <a:r>
              <a:rPr lang="en-US" altLang="zh-CN" dirty="0" smtClean="0"/>
              <a:t>CPU</a:t>
            </a:r>
            <a:r>
              <a:rPr lang="zh-CN" altLang="en-US" dirty="0" smtClean="0"/>
              <a:t>，避免进程出现“忙等”的现象。</a:t>
            </a:r>
            <a:endParaRPr lang="en-US" altLang="zh-CN" dirty="0" smtClean="0"/>
          </a:p>
        </p:txBody>
      </p:sp>
    </p:spTree>
    <p:extLst>
      <p:ext uri="{BB962C8B-B14F-4D97-AF65-F5344CB8AC3E}">
        <p14:creationId xmlns:p14="http://schemas.microsoft.com/office/powerpoint/2010/main" val="30589701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9069" y="1359245"/>
            <a:ext cx="10684476" cy="3970318"/>
          </a:xfrm>
          <a:prstGeom prst="rect">
            <a:avLst/>
          </a:prstGeom>
          <a:noFill/>
        </p:spPr>
        <p:txBody>
          <a:bodyPr wrap="square" rtlCol="0">
            <a:spAutoFit/>
          </a:bodyPr>
          <a:lstStyle/>
          <a:p>
            <a:pPr indent="612000">
              <a:lnSpc>
                <a:spcPct val="150000"/>
              </a:lnSpc>
            </a:pPr>
            <a:r>
              <a:rPr lang="zh-CN" altLang="en-US" sz="2400" dirty="0" smtClean="0"/>
              <a:t>互斥方式的实现方式：</a:t>
            </a:r>
            <a:endParaRPr lang="en-US" altLang="zh-CN" sz="2400" dirty="0" smtClean="0"/>
          </a:p>
          <a:p>
            <a:pPr indent="612000">
              <a:lnSpc>
                <a:spcPct val="150000"/>
              </a:lnSpc>
            </a:pPr>
            <a:r>
              <a:rPr lang="en-US" altLang="zh-CN" sz="2400" dirty="0" smtClean="0"/>
              <a:t>1</a:t>
            </a:r>
            <a:r>
              <a:rPr lang="zh-CN" altLang="en-US" sz="2400" dirty="0" smtClean="0"/>
              <a:t>、使用硬件方式解决进程互斥问题。</a:t>
            </a:r>
            <a:endParaRPr lang="en-US" altLang="zh-CN" sz="2400" dirty="0" smtClean="0"/>
          </a:p>
          <a:p>
            <a:pPr indent="612000">
              <a:lnSpc>
                <a:spcPct val="150000"/>
              </a:lnSpc>
            </a:pPr>
            <a:r>
              <a:rPr lang="zh-CN" altLang="en-US" sz="2400" dirty="0" smtClean="0"/>
              <a:t>（</a:t>
            </a:r>
            <a:r>
              <a:rPr lang="en-US" altLang="zh-CN" sz="2400" dirty="0" smtClean="0"/>
              <a:t>1</a:t>
            </a:r>
            <a:r>
              <a:rPr lang="zh-CN" altLang="en-US" sz="2400" dirty="0" smtClean="0"/>
              <a:t>）禁止中断</a:t>
            </a:r>
            <a:endParaRPr lang="en-US" altLang="zh-CN" sz="2400" dirty="0" smtClean="0"/>
          </a:p>
          <a:p>
            <a:pPr indent="612000">
              <a:lnSpc>
                <a:spcPct val="150000"/>
              </a:lnSpc>
            </a:pPr>
            <a:r>
              <a:rPr lang="zh-CN" altLang="en-US" sz="2400" dirty="0" smtClean="0"/>
              <a:t>每个进程在进入临界区之后立即关闭所有中断，离开临界区之前才重新开放中断。</a:t>
            </a:r>
            <a:endParaRPr lang="en-US" altLang="zh-CN" sz="2400" dirty="0" smtClean="0"/>
          </a:p>
          <a:p>
            <a:pPr indent="612000">
              <a:lnSpc>
                <a:spcPct val="150000"/>
              </a:lnSpc>
            </a:pPr>
            <a:r>
              <a:rPr lang="zh-CN" altLang="en-US" sz="2400" dirty="0" smtClean="0"/>
              <a:t>这种中断方式的弊端：某个进程关闭中断后，如果不在开放中断，整个系统也可能因此而中断。</a:t>
            </a:r>
            <a:endParaRPr lang="en-US" altLang="zh-CN" sz="2400" dirty="0" smtClean="0"/>
          </a:p>
        </p:txBody>
      </p:sp>
    </p:spTree>
    <p:extLst>
      <p:ext uri="{BB962C8B-B14F-4D97-AF65-F5344CB8AC3E}">
        <p14:creationId xmlns:p14="http://schemas.microsoft.com/office/powerpoint/2010/main" val="3853669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0259" y="1178012"/>
            <a:ext cx="10684476" cy="3970318"/>
          </a:xfrm>
          <a:prstGeom prst="rect">
            <a:avLst/>
          </a:prstGeom>
          <a:noFill/>
        </p:spPr>
        <p:txBody>
          <a:bodyPr wrap="square" rtlCol="0">
            <a:spAutoFit/>
          </a:bodyPr>
          <a:lstStyle/>
          <a:p>
            <a:pPr indent="612000">
              <a:lnSpc>
                <a:spcPct val="150000"/>
              </a:lnSpc>
            </a:pPr>
            <a:r>
              <a:rPr lang="zh-CN" altLang="en-US" sz="2400" dirty="0" smtClean="0"/>
              <a:t>（</a:t>
            </a:r>
            <a:r>
              <a:rPr lang="en-US" altLang="zh-CN" sz="2400" dirty="0" smtClean="0"/>
              <a:t>2</a:t>
            </a:r>
            <a:r>
              <a:rPr lang="zh-CN" altLang="en-US" sz="2400" dirty="0" smtClean="0"/>
              <a:t>）专用机器指令</a:t>
            </a:r>
            <a:endParaRPr lang="en-US" altLang="zh-CN" sz="2400" dirty="0" smtClean="0"/>
          </a:p>
          <a:p>
            <a:pPr indent="612000">
              <a:lnSpc>
                <a:spcPct val="150000"/>
              </a:lnSpc>
            </a:pPr>
            <a:r>
              <a:rPr lang="zh-CN" altLang="en-US" sz="2400" dirty="0" smtClean="0"/>
              <a:t>机器指令</a:t>
            </a:r>
            <a:r>
              <a:rPr lang="en-US" altLang="zh-CN" sz="2400" dirty="0" smtClean="0"/>
              <a:t>TSL</a:t>
            </a:r>
            <a:r>
              <a:rPr lang="zh-CN" altLang="en-US" sz="2400" dirty="0" smtClean="0"/>
              <a:t>（</a:t>
            </a:r>
            <a:r>
              <a:rPr lang="en-US" altLang="zh-CN" sz="2400" dirty="0" smtClean="0"/>
              <a:t>Test and Set Lock</a:t>
            </a:r>
            <a:r>
              <a:rPr lang="zh-CN" altLang="en-US" sz="2400" dirty="0" smtClean="0"/>
              <a:t>）：</a:t>
            </a:r>
            <a:endParaRPr lang="en-US" altLang="zh-CN" sz="2400" dirty="0" smtClean="0"/>
          </a:p>
          <a:p>
            <a:pPr indent="612000">
              <a:lnSpc>
                <a:spcPct val="150000"/>
              </a:lnSpc>
            </a:pPr>
            <a:r>
              <a:rPr lang="en-US" altLang="zh-CN" sz="2400" dirty="0" smtClean="0"/>
              <a:t>TSL RX,LOCK;</a:t>
            </a:r>
          </a:p>
          <a:p>
            <a:pPr indent="612000">
              <a:lnSpc>
                <a:spcPct val="150000"/>
              </a:lnSpc>
            </a:pPr>
            <a:r>
              <a:rPr lang="zh-CN" altLang="en-US" sz="2400" dirty="0" smtClean="0"/>
              <a:t>这条指令的意思是把内存字</a:t>
            </a:r>
            <a:r>
              <a:rPr lang="en-US" altLang="zh-CN" sz="2400" dirty="0" smtClean="0"/>
              <a:t>LOCK</a:t>
            </a:r>
            <a:r>
              <a:rPr lang="zh-CN" altLang="en-US" sz="2400" dirty="0" smtClean="0"/>
              <a:t>的内容读到</a:t>
            </a:r>
            <a:r>
              <a:rPr lang="en-US" altLang="zh-CN" sz="2400" dirty="0" smtClean="0"/>
              <a:t>RX</a:t>
            </a:r>
            <a:r>
              <a:rPr lang="zh-CN" altLang="en-US" sz="2400" dirty="0" smtClean="0"/>
              <a:t>中，然后再在该地址单元中存入一个非零值。</a:t>
            </a:r>
            <a:endParaRPr lang="en-US" altLang="zh-CN" sz="2400" dirty="0" smtClean="0"/>
          </a:p>
          <a:p>
            <a:pPr indent="612000">
              <a:lnSpc>
                <a:spcPct val="150000"/>
              </a:lnSpc>
            </a:pPr>
            <a:r>
              <a:rPr lang="zh-CN" altLang="en-US" sz="2400" dirty="0" smtClean="0"/>
              <a:t>这条机器指令包含</a:t>
            </a:r>
            <a:r>
              <a:rPr lang="zh-CN" altLang="en-US" sz="2400" dirty="0"/>
              <a:t>了</a:t>
            </a:r>
            <a:r>
              <a:rPr lang="zh-CN" altLang="en-US" sz="2400" dirty="0" smtClean="0"/>
              <a:t>读数和存数指令：这个指令的读数和存数操作是不可分割的操作，两个操作要么都执行，要么都不执行。</a:t>
            </a:r>
            <a:endParaRPr lang="en-US" altLang="zh-CN" sz="2400" dirty="0" smtClean="0"/>
          </a:p>
        </p:txBody>
      </p:sp>
    </p:spTree>
    <p:extLst>
      <p:ext uri="{BB962C8B-B14F-4D97-AF65-F5344CB8AC3E}">
        <p14:creationId xmlns:p14="http://schemas.microsoft.com/office/powerpoint/2010/main" val="36486068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0876" y="667259"/>
            <a:ext cx="10330248" cy="5632311"/>
          </a:xfrm>
          <a:prstGeom prst="rect">
            <a:avLst/>
          </a:prstGeom>
          <a:noFill/>
        </p:spPr>
        <p:txBody>
          <a:bodyPr wrap="square" rtlCol="0">
            <a:spAutoFit/>
          </a:bodyPr>
          <a:lstStyle/>
          <a:p>
            <a:pPr>
              <a:lnSpc>
                <a:spcPct val="150000"/>
              </a:lnSpc>
            </a:pPr>
            <a:r>
              <a:rPr lang="en-US" altLang="zh-CN" sz="2400" dirty="0" smtClean="0"/>
              <a:t>enter  region:                             //</a:t>
            </a:r>
            <a:r>
              <a:rPr lang="zh-CN" altLang="en-US" sz="2400" dirty="0" smtClean="0"/>
              <a:t>将</a:t>
            </a:r>
            <a:r>
              <a:rPr lang="en-US" altLang="zh-CN" sz="2400" dirty="0" smtClean="0"/>
              <a:t>LOCK</a:t>
            </a:r>
            <a:r>
              <a:rPr lang="zh-CN" altLang="en-US" sz="2400" dirty="0" smtClean="0"/>
              <a:t>的值复制到寄存器</a:t>
            </a:r>
            <a:r>
              <a:rPr lang="en-US" altLang="zh-CN" sz="2400" dirty="0" smtClean="0"/>
              <a:t>REGISTER</a:t>
            </a:r>
            <a:r>
              <a:rPr lang="zh-CN" altLang="en-US" sz="2400" dirty="0" smtClean="0"/>
              <a:t>，并将置为</a:t>
            </a:r>
            <a:r>
              <a:rPr lang="en-US" altLang="zh-CN" sz="2400" dirty="0" smtClean="0"/>
              <a:t>1</a:t>
            </a:r>
          </a:p>
          <a:p>
            <a:pPr>
              <a:lnSpc>
                <a:spcPct val="150000"/>
              </a:lnSpc>
            </a:pPr>
            <a:r>
              <a:rPr lang="en-US" altLang="zh-CN" sz="2400" dirty="0" smtClean="0"/>
              <a:t>         TSL  REGISTER,LOCK        //REGISTER</a:t>
            </a:r>
            <a:r>
              <a:rPr lang="zh-CN" altLang="en-US" sz="2400" dirty="0" smtClean="0"/>
              <a:t>的值等于</a:t>
            </a:r>
            <a:r>
              <a:rPr lang="en-US" altLang="zh-CN" sz="2400" dirty="0" smtClean="0"/>
              <a:t>0</a:t>
            </a:r>
            <a:r>
              <a:rPr lang="zh-CN" altLang="en-US" sz="2400" dirty="0" smtClean="0"/>
              <a:t>吗？</a:t>
            </a:r>
            <a:endParaRPr lang="en-US" altLang="zh-CN" sz="2400" dirty="0" smtClean="0"/>
          </a:p>
          <a:p>
            <a:pPr>
              <a:lnSpc>
                <a:spcPct val="150000"/>
              </a:lnSpc>
            </a:pPr>
            <a:r>
              <a:rPr lang="en-US" altLang="zh-CN" sz="2400" dirty="0" smtClean="0"/>
              <a:t>         CMP  REGISTER,#0          //</a:t>
            </a:r>
            <a:r>
              <a:rPr lang="zh-CN" altLang="en-US" sz="2400" dirty="0" smtClean="0"/>
              <a:t>如果它不等于</a:t>
            </a:r>
            <a:r>
              <a:rPr lang="en-US" altLang="zh-CN" sz="2400" dirty="0" smtClean="0"/>
              <a:t>0</a:t>
            </a:r>
            <a:r>
              <a:rPr lang="zh-CN" altLang="en-US" sz="2400" dirty="0" smtClean="0"/>
              <a:t>，表明已上锁，则循环</a:t>
            </a:r>
            <a:endParaRPr lang="en-US" altLang="zh-CN" sz="2400" dirty="0" smtClean="0"/>
          </a:p>
          <a:p>
            <a:pPr>
              <a:lnSpc>
                <a:spcPct val="150000"/>
              </a:lnSpc>
            </a:pPr>
            <a:r>
              <a:rPr lang="en-US" altLang="zh-CN" sz="2400" dirty="0" smtClean="0"/>
              <a:t>         JNE  enter  region           //</a:t>
            </a:r>
            <a:r>
              <a:rPr lang="zh-CN" altLang="en-US" sz="2400" dirty="0" smtClean="0"/>
              <a:t>返回调用程序，进入临界区</a:t>
            </a:r>
            <a:endParaRPr lang="en-US" altLang="zh-CN" sz="2400" dirty="0" smtClean="0"/>
          </a:p>
          <a:p>
            <a:pPr>
              <a:lnSpc>
                <a:spcPct val="150000"/>
              </a:lnSpc>
            </a:pPr>
            <a:r>
              <a:rPr lang="en-US" altLang="zh-CN" sz="2400" dirty="0" smtClean="0"/>
              <a:t>         RET</a:t>
            </a:r>
          </a:p>
          <a:p>
            <a:pPr>
              <a:lnSpc>
                <a:spcPct val="150000"/>
              </a:lnSpc>
            </a:pPr>
            <a:r>
              <a:rPr lang="en-US" altLang="zh-CN" sz="2400" dirty="0" err="1" smtClean="0"/>
              <a:t>leave_region</a:t>
            </a:r>
            <a:r>
              <a:rPr lang="en-US" altLang="zh-CN" sz="2400" dirty="0" smtClean="0"/>
              <a:t>:</a:t>
            </a:r>
          </a:p>
          <a:p>
            <a:pPr>
              <a:lnSpc>
                <a:spcPct val="150000"/>
              </a:lnSpc>
            </a:pPr>
            <a:r>
              <a:rPr lang="en-US" altLang="zh-CN" sz="2400" dirty="0" smtClean="0"/>
              <a:t>         MOVE  LOCK,#0             //</a:t>
            </a:r>
            <a:r>
              <a:rPr lang="zh-CN" altLang="en-US" sz="2400" dirty="0" smtClean="0"/>
              <a:t>将</a:t>
            </a:r>
            <a:r>
              <a:rPr lang="en-US" altLang="zh-CN" sz="2400" dirty="0" smtClean="0"/>
              <a:t>LOCK</a:t>
            </a:r>
            <a:r>
              <a:rPr lang="zh-CN" altLang="en-US" sz="2400" dirty="0" smtClean="0"/>
              <a:t>置为</a:t>
            </a:r>
            <a:r>
              <a:rPr lang="en-US" altLang="zh-CN" sz="2400" dirty="0" smtClean="0"/>
              <a:t>0</a:t>
            </a:r>
          </a:p>
          <a:p>
            <a:pPr>
              <a:lnSpc>
                <a:spcPct val="150000"/>
              </a:lnSpc>
            </a:pPr>
            <a:r>
              <a:rPr lang="en-US" altLang="zh-CN" sz="2400" dirty="0" smtClean="0"/>
              <a:t>         RET                                  //</a:t>
            </a:r>
            <a:r>
              <a:rPr lang="zh-CN" altLang="en-US" sz="2400" dirty="0" smtClean="0"/>
              <a:t>返回调用程序</a:t>
            </a:r>
            <a:endParaRPr lang="en-US" altLang="zh-CN" sz="2400" dirty="0" smtClean="0"/>
          </a:p>
          <a:p>
            <a:pPr indent="612000">
              <a:lnSpc>
                <a:spcPct val="150000"/>
              </a:lnSpc>
            </a:pPr>
            <a:r>
              <a:rPr lang="zh-CN" altLang="en-US" sz="2400" dirty="0" smtClean="0"/>
              <a:t>利用</a:t>
            </a:r>
            <a:r>
              <a:rPr lang="en-US" altLang="zh-CN" sz="2400" dirty="0" smtClean="0"/>
              <a:t>TSL</a:t>
            </a:r>
            <a:r>
              <a:rPr lang="zh-CN" altLang="en-US" sz="2400" dirty="0" smtClean="0"/>
              <a:t>进入临界区可能导致的问题是“忙式等待”：当前面已经有一个进程进入临界区，则后者就不断利用</a:t>
            </a:r>
            <a:r>
              <a:rPr lang="en-US" altLang="zh-CN" sz="2400" dirty="0" smtClean="0"/>
              <a:t>TSL</a:t>
            </a:r>
            <a:r>
              <a:rPr lang="zh-CN" altLang="en-US" sz="2400" dirty="0" smtClean="0"/>
              <a:t>指令进行测试并等待前者开锁。</a:t>
            </a:r>
            <a:endParaRPr lang="zh-CN" altLang="en-US" sz="2400" dirty="0"/>
          </a:p>
        </p:txBody>
      </p:sp>
    </p:spTree>
    <p:extLst>
      <p:ext uri="{BB962C8B-B14F-4D97-AF65-F5344CB8AC3E}">
        <p14:creationId xmlns:p14="http://schemas.microsoft.com/office/powerpoint/2010/main" val="2812592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6735" y="940784"/>
            <a:ext cx="10511481" cy="4524315"/>
          </a:xfrm>
          <a:prstGeom prst="rect">
            <a:avLst/>
          </a:prstGeom>
        </p:spPr>
        <p:txBody>
          <a:bodyPr wrap="square">
            <a:spAutoFit/>
          </a:bodyPr>
          <a:lstStyle/>
          <a:p>
            <a:pPr lvl="0" algn="just">
              <a:lnSpc>
                <a:spcPct val="150000"/>
              </a:lnSpc>
              <a:spcAft>
                <a:spcPts val="0"/>
              </a:spcAft>
              <a:tabLst>
                <a:tab pos="198120" algn="l"/>
              </a:tabLst>
            </a:pPr>
            <a:r>
              <a:rPr lang="en-US" altLang="zh-CN" sz="2400" kern="100" dirty="0" smtClean="0">
                <a:latin typeface="+mn-ea"/>
                <a:cs typeface="Times New Roman" panose="02020603050405020304" pitchFamily="18" charset="0"/>
              </a:rPr>
              <a:t>11. </a:t>
            </a:r>
            <a:r>
              <a:rPr lang="zh-CN" altLang="zh-CN" sz="2400" kern="100" dirty="0" smtClean="0">
                <a:latin typeface="+mn-ea"/>
                <a:cs typeface="Times New Roman" panose="02020603050405020304" pitchFamily="18" charset="0"/>
              </a:rPr>
              <a:t>订购</a:t>
            </a:r>
            <a:r>
              <a:rPr lang="zh-CN" altLang="zh-CN" sz="2400" kern="100" dirty="0">
                <a:latin typeface="+mn-ea"/>
                <a:cs typeface="Times New Roman" panose="02020603050405020304" pitchFamily="18" charset="0"/>
              </a:rPr>
              <a:t>机票系统处理各个终端的服务请求，处理后通过终端回答用户，所以它是一个（）。</a:t>
            </a:r>
          </a:p>
          <a:p>
            <a:pPr marL="76200" algn="just">
              <a:lnSpc>
                <a:spcPct val="150000"/>
              </a:lnSpc>
              <a:spcAft>
                <a:spcPts val="0"/>
              </a:spcAft>
            </a:pPr>
            <a:r>
              <a:rPr lang="zh-CN" altLang="zh-CN" sz="2400" kern="100" dirty="0">
                <a:latin typeface="+mn-ea"/>
                <a:cs typeface="Times New Roman" panose="02020603050405020304" pitchFamily="18" charset="0"/>
              </a:rPr>
              <a:t>分时系统</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多道批次处理系统</a:t>
            </a:r>
          </a:p>
          <a:p>
            <a:pPr marL="76200" algn="just">
              <a:lnSpc>
                <a:spcPct val="150000"/>
              </a:lnSpc>
              <a:spcAft>
                <a:spcPts val="0"/>
              </a:spcAft>
            </a:pPr>
            <a:r>
              <a:rPr lang="en-US" altLang="zh-CN" sz="2400" kern="100" dirty="0">
                <a:latin typeface="+mn-ea"/>
                <a:cs typeface="Times New Roman" panose="02020603050405020304" pitchFamily="18" charset="0"/>
              </a:rPr>
              <a:t>C. </a:t>
            </a:r>
            <a:r>
              <a:rPr lang="zh-CN" altLang="zh-CN" sz="2400" kern="100" dirty="0">
                <a:latin typeface="+mn-ea"/>
                <a:cs typeface="Times New Roman" panose="02020603050405020304" pitchFamily="18" charset="0"/>
              </a:rPr>
              <a:t>计算机网络</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实时信息处理系统</a:t>
            </a:r>
          </a:p>
          <a:p>
            <a:pPr lvl="0" algn="just">
              <a:lnSpc>
                <a:spcPct val="150000"/>
              </a:lnSpc>
              <a:spcAft>
                <a:spcPts val="0"/>
              </a:spcAft>
              <a:tabLst>
                <a:tab pos="198120" algn="l"/>
              </a:tabLst>
            </a:pPr>
            <a:r>
              <a:rPr lang="en-US" altLang="zh-CN" sz="2400" kern="100" dirty="0" smtClean="0">
                <a:latin typeface="+mn-ea"/>
                <a:cs typeface="Times New Roman" panose="02020603050405020304" pitchFamily="18" charset="0"/>
              </a:rPr>
              <a:t>12. </a:t>
            </a:r>
            <a:r>
              <a:rPr lang="zh-CN" altLang="zh-CN" sz="2400" kern="100" dirty="0" smtClean="0">
                <a:latin typeface="+mn-ea"/>
                <a:cs typeface="Times New Roman" panose="02020603050405020304" pitchFamily="18" charset="0"/>
              </a:rPr>
              <a:t>在</a:t>
            </a:r>
            <a:r>
              <a:rPr lang="zh-CN" altLang="zh-CN" sz="2400" kern="100" dirty="0">
                <a:latin typeface="+mn-ea"/>
                <a:cs typeface="Times New Roman" panose="02020603050405020304" pitchFamily="18" charset="0"/>
              </a:rPr>
              <a:t>一个分时系统中，为使多个进程能够及时与系统交互，最关键的问题是在短时间内使所有就绪进程都能运行。当就绪进程为</a:t>
            </a:r>
            <a:r>
              <a:rPr lang="en-US" altLang="zh-CN" sz="2400" kern="100" dirty="0">
                <a:latin typeface="+mn-ea"/>
                <a:cs typeface="Times New Roman" panose="02020603050405020304" pitchFamily="18" charset="0"/>
              </a:rPr>
              <a:t>100</a:t>
            </a:r>
            <a:r>
              <a:rPr lang="zh-CN" altLang="zh-CN" sz="2400" kern="100" dirty="0">
                <a:latin typeface="+mn-ea"/>
                <a:cs typeface="Times New Roman" panose="02020603050405020304" pitchFamily="18" charset="0"/>
              </a:rPr>
              <a:t>时，为保证响应时间不超过</a:t>
            </a:r>
            <a:r>
              <a:rPr lang="en-US" altLang="zh-CN" sz="2400" kern="100" dirty="0">
                <a:latin typeface="+mn-ea"/>
                <a:cs typeface="Times New Roman" panose="02020603050405020304" pitchFamily="18" charset="0"/>
              </a:rPr>
              <a:t>2s</a:t>
            </a:r>
            <a:r>
              <a:rPr lang="zh-CN" altLang="zh-CN" sz="2400" kern="100" dirty="0">
                <a:latin typeface="+mn-ea"/>
                <a:cs typeface="Times New Roman" panose="02020603050405020304" pitchFamily="18" charset="0"/>
              </a:rPr>
              <a:t>，此时的时间片最大应为（）。</a:t>
            </a:r>
          </a:p>
          <a:p>
            <a:pPr marL="342900" lvl="0" indent="-342900" algn="just">
              <a:lnSpc>
                <a:spcPct val="150000"/>
              </a:lnSpc>
              <a:spcAft>
                <a:spcPts val="0"/>
              </a:spcAft>
              <a:buFont typeface="+mj-lt"/>
              <a:buAutoNum type="alphaUcPeriod"/>
            </a:pPr>
            <a:r>
              <a:rPr lang="en-US" altLang="zh-CN" sz="2400" kern="100" dirty="0">
                <a:latin typeface="+mn-ea"/>
                <a:cs typeface="Times New Roman" panose="02020603050405020304" pitchFamily="18" charset="0"/>
              </a:rPr>
              <a:t>10ms      B. 20ms       C. 50ms       D. </a:t>
            </a:r>
            <a:r>
              <a:rPr lang="en-US" altLang="zh-CN" sz="2400" kern="100" dirty="0" smtClean="0">
                <a:latin typeface="+mn-ea"/>
                <a:cs typeface="Times New Roman" panose="02020603050405020304" pitchFamily="18" charset="0"/>
              </a:rPr>
              <a:t>100ms</a:t>
            </a:r>
          </a:p>
        </p:txBody>
      </p:sp>
    </p:spTree>
    <p:extLst>
      <p:ext uri="{BB962C8B-B14F-4D97-AF65-F5344CB8AC3E}">
        <p14:creationId xmlns:p14="http://schemas.microsoft.com/office/powerpoint/2010/main" val="37842773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4117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33081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69529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5489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0623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69785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40425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93625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06905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747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6735" y="668935"/>
            <a:ext cx="10511481" cy="5632311"/>
          </a:xfrm>
          <a:prstGeom prst="rect">
            <a:avLst/>
          </a:prstGeom>
        </p:spPr>
        <p:txBody>
          <a:bodyPr wrap="square">
            <a:spAutoFit/>
          </a:bodyPr>
          <a:lstStyle/>
          <a:p>
            <a:pPr lvl="0">
              <a:lnSpc>
                <a:spcPct val="150000"/>
              </a:lnSpc>
            </a:pPr>
            <a:r>
              <a:rPr lang="zh-CN" altLang="zh-CN" sz="2400" b="1" dirty="0"/>
              <a:t>判断题</a:t>
            </a:r>
            <a:endParaRPr lang="zh-CN" altLang="zh-CN" sz="2400" dirty="0"/>
          </a:p>
          <a:p>
            <a:pPr lvl="0">
              <a:lnSpc>
                <a:spcPct val="150000"/>
              </a:lnSpc>
            </a:pPr>
            <a:r>
              <a:rPr lang="en-US" altLang="zh-CN" sz="2400" dirty="0" smtClean="0"/>
              <a:t>1</a:t>
            </a:r>
            <a:r>
              <a:rPr lang="zh-CN" altLang="en-US" sz="2400" dirty="0" smtClean="0"/>
              <a:t>、</a:t>
            </a:r>
            <a:r>
              <a:rPr lang="zh-CN" altLang="zh-CN" sz="2400" dirty="0" smtClean="0"/>
              <a:t>操作系统</a:t>
            </a:r>
            <a:r>
              <a:rPr lang="zh-CN" altLang="zh-CN" sz="2400" dirty="0"/>
              <a:t>是合理地组织计算机工作流程、有效地管理系统资源、</a:t>
            </a:r>
            <a:r>
              <a:rPr lang="zh-CN" altLang="zh-CN" sz="2400" dirty="0" smtClean="0"/>
              <a:t>方便用户</a:t>
            </a:r>
            <a:r>
              <a:rPr lang="en-US" altLang="zh-CN" sz="2400" dirty="0" smtClean="0"/>
              <a:t>2</a:t>
            </a:r>
            <a:r>
              <a:rPr lang="zh-CN" altLang="en-US" sz="2400" dirty="0" smtClean="0"/>
              <a:t>、</a:t>
            </a:r>
            <a:r>
              <a:rPr lang="zh-CN" altLang="zh-CN" sz="2400" dirty="0" smtClean="0"/>
              <a:t>使用</a:t>
            </a:r>
            <a:r>
              <a:rPr lang="zh-CN" altLang="zh-CN" sz="2400" dirty="0"/>
              <a:t>的程序集合。（）</a:t>
            </a:r>
          </a:p>
          <a:p>
            <a:pPr lvl="0">
              <a:lnSpc>
                <a:spcPct val="150000"/>
              </a:lnSpc>
            </a:pPr>
            <a:r>
              <a:rPr lang="en-US" altLang="zh-CN" sz="2400" dirty="0" smtClean="0"/>
              <a:t>3</a:t>
            </a:r>
            <a:r>
              <a:rPr lang="zh-CN" altLang="en-US" sz="2400" dirty="0" smtClean="0"/>
              <a:t>、</a:t>
            </a:r>
            <a:r>
              <a:rPr lang="zh-CN" altLang="zh-CN" sz="2400" dirty="0" smtClean="0"/>
              <a:t>操作系统</a:t>
            </a:r>
            <a:r>
              <a:rPr lang="zh-CN" altLang="zh-CN" sz="2400" dirty="0"/>
              <a:t>提供用户与计算机的接口。</a:t>
            </a:r>
            <a:r>
              <a:rPr lang="zh-CN" altLang="zh-CN" sz="2400" dirty="0" smtClean="0"/>
              <a:t>（）</a:t>
            </a:r>
            <a:endParaRPr lang="en-US" altLang="zh-CN" sz="2400" dirty="0" smtClean="0"/>
          </a:p>
          <a:p>
            <a:pPr lvl="0">
              <a:lnSpc>
                <a:spcPct val="150000"/>
              </a:lnSpc>
            </a:pPr>
            <a:r>
              <a:rPr lang="en-US" altLang="zh-CN" sz="2400" dirty="0" smtClean="0"/>
              <a:t>4</a:t>
            </a:r>
            <a:r>
              <a:rPr lang="zh-CN" altLang="en-US" sz="2400" dirty="0" smtClean="0"/>
              <a:t>、</a:t>
            </a:r>
            <a:r>
              <a:rPr lang="zh-CN" altLang="zh-CN" sz="2400" dirty="0" smtClean="0"/>
              <a:t>操作系统</a:t>
            </a:r>
            <a:r>
              <a:rPr lang="zh-CN" altLang="zh-CN" sz="2400" dirty="0"/>
              <a:t>是计算机专家为提高计算机精度而研制的。（）</a:t>
            </a:r>
          </a:p>
          <a:p>
            <a:pPr lvl="0">
              <a:lnSpc>
                <a:spcPct val="150000"/>
              </a:lnSpc>
            </a:pPr>
            <a:r>
              <a:rPr lang="en-US" altLang="zh-CN" sz="2400" dirty="0" smtClean="0"/>
              <a:t>5</a:t>
            </a:r>
            <a:r>
              <a:rPr lang="zh-CN" altLang="en-US" sz="2400" dirty="0" smtClean="0"/>
              <a:t>、</a:t>
            </a:r>
            <a:r>
              <a:rPr lang="zh-CN" altLang="zh-CN" sz="2400" dirty="0" smtClean="0"/>
              <a:t>操作系统</a:t>
            </a:r>
            <a:r>
              <a:rPr lang="zh-CN" altLang="zh-CN" sz="2400" dirty="0"/>
              <a:t>都是多用户单任务系统。（）</a:t>
            </a:r>
          </a:p>
          <a:p>
            <a:pPr lvl="0">
              <a:lnSpc>
                <a:spcPct val="150000"/>
              </a:lnSpc>
            </a:pPr>
            <a:r>
              <a:rPr lang="en-US" altLang="zh-CN" sz="2400" dirty="0" smtClean="0"/>
              <a:t>6</a:t>
            </a:r>
            <a:r>
              <a:rPr lang="zh-CN" altLang="en-US" sz="2400" dirty="0" smtClean="0"/>
              <a:t>、</a:t>
            </a:r>
            <a:r>
              <a:rPr lang="zh-CN" altLang="zh-CN" sz="2400" dirty="0" smtClean="0"/>
              <a:t>操作系统</a:t>
            </a:r>
            <a:r>
              <a:rPr lang="zh-CN" altLang="zh-CN" sz="2400" dirty="0"/>
              <a:t>是最底层的系统软件。（）</a:t>
            </a:r>
          </a:p>
          <a:p>
            <a:pPr lvl="0">
              <a:lnSpc>
                <a:spcPct val="150000"/>
              </a:lnSpc>
            </a:pPr>
            <a:r>
              <a:rPr lang="en-US" altLang="zh-CN" sz="2400" dirty="0" smtClean="0"/>
              <a:t>7</a:t>
            </a:r>
            <a:r>
              <a:rPr lang="zh-CN" altLang="en-US" sz="2400" dirty="0" smtClean="0"/>
              <a:t>、</a:t>
            </a:r>
            <a:r>
              <a:rPr lang="zh-CN" altLang="zh-CN" sz="2400" dirty="0" smtClean="0"/>
              <a:t>操作系统</a:t>
            </a:r>
            <a:r>
              <a:rPr lang="zh-CN" altLang="zh-CN" sz="2400" dirty="0"/>
              <a:t>的存储管理是指对磁盘存储器的管理。（）</a:t>
            </a:r>
          </a:p>
          <a:p>
            <a:pPr lvl="0">
              <a:lnSpc>
                <a:spcPct val="150000"/>
              </a:lnSpc>
            </a:pPr>
            <a:r>
              <a:rPr lang="en-US" altLang="zh-CN" sz="2400" dirty="0" smtClean="0"/>
              <a:t>8</a:t>
            </a:r>
            <a:r>
              <a:rPr lang="zh-CN" altLang="en-US" sz="2400" dirty="0" smtClean="0"/>
              <a:t>、</a:t>
            </a:r>
            <a:r>
              <a:rPr lang="zh-CN" altLang="zh-CN" sz="2400" dirty="0" smtClean="0"/>
              <a:t>分时操作系统</a:t>
            </a:r>
            <a:r>
              <a:rPr lang="zh-CN" altLang="zh-CN" sz="2400" dirty="0"/>
              <a:t>允许两个以上的用户共享一个计算机系统。（）</a:t>
            </a:r>
          </a:p>
          <a:p>
            <a:pPr lvl="0">
              <a:lnSpc>
                <a:spcPct val="150000"/>
              </a:lnSpc>
            </a:pPr>
            <a:r>
              <a:rPr lang="en-US" altLang="zh-CN" sz="2400" dirty="0" smtClean="0"/>
              <a:t>9</a:t>
            </a:r>
            <a:r>
              <a:rPr lang="zh-CN" altLang="en-US" sz="2400" dirty="0" smtClean="0"/>
              <a:t>、</a:t>
            </a:r>
            <a:r>
              <a:rPr lang="zh-CN" altLang="zh-CN" sz="2400" dirty="0" smtClean="0"/>
              <a:t>实时操作系统</a:t>
            </a:r>
            <a:r>
              <a:rPr lang="zh-CN" altLang="zh-CN" sz="2400" dirty="0"/>
              <a:t>只能用于控制系统，不能用于信息管理系统。</a:t>
            </a:r>
            <a:r>
              <a:rPr lang="zh-CN" altLang="zh-CN" sz="2400" dirty="0" smtClean="0"/>
              <a:t>（）</a:t>
            </a:r>
            <a:endParaRPr lang="zh-CN" altLang="zh-CN" sz="2400" dirty="0"/>
          </a:p>
        </p:txBody>
      </p:sp>
    </p:spTree>
    <p:extLst>
      <p:ext uri="{BB962C8B-B14F-4D97-AF65-F5344CB8AC3E}">
        <p14:creationId xmlns:p14="http://schemas.microsoft.com/office/powerpoint/2010/main" val="4962625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2442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70710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72004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21456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60448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34215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250357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5634769"/>
      </p:ext>
    </p:extLst>
  </p:cSld>
  <p:clrMapOvr>
    <a:masterClrMapping/>
  </p:clrMapOvr>
</p:sld>
</file>

<file path=ppt/theme/theme1.xml><?xml version="1.0" encoding="utf-8"?>
<a:theme xmlns:a="http://schemas.openxmlformats.org/drawingml/2006/main" name="模板文件">
  <a:themeElements>
    <a:clrScheme name="自定义 65">
      <a:dk1>
        <a:sysClr val="windowText" lastClr="000000"/>
      </a:dk1>
      <a:lt1>
        <a:sysClr val="window" lastClr="FFFFFF"/>
      </a:lt1>
      <a:dk2>
        <a:srgbClr val="1F497D"/>
      </a:dk2>
      <a:lt2>
        <a:srgbClr val="EEECE1"/>
      </a:lt2>
      <a:accent1>
        <a:srgbClr val="FF0000"/>
      </a:accent1>
      <a:accent2>
        <a:srgbClr val="FF1515"/>
      </a:accent2>
      <a:accent3>
        <a:srgbClr val="C00000"/>
      </a:accent3>
      <a:accent4>
        <a:srgbClr val="3F3F3F"/>
      </a:accent4>
      <a:accent5>
        <a:srgbClr val="800080"/>
      </a:accent5>
      <a:accent6>
        <a:srgbClr val="7F7F7F"/>
      </a:accent6>
      <a:hlink>
        <a:srgbClr val="262626"/>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017年秋修订版《数据结构》PPT模板.potm" id="{8AFD5340-59D1-484C-9866-0C2EB71DAA3F}" vid="{F3995188-0495-4C2A-B7FE-AA39AF919D4D}"/>
    </a:ext>
  </a:extLst>
</a:theme>
</file>

<file path=docProps/app.xml><?xml version="1.0" encoding="utf-8"?>
<Properties xmlns="http://schemas.openxmlformats.org/officeDocument/2006/extended-properties" xmlns:vt="http://schemas.openxmlformats.org/officeDocument/2006/docPropsVTypes">
  <Template>2017年秋修订版《数据结构》PPT模板</Template>
  <TotalTime>4881</TotalTime>
  <Words>7136</Words>
  <Application>Microsoft Office PowerPoint</Application>
  <PresentationFormat>宽屏</PresentationFormat>
  <Paragraphs>477</Paragraphs>
  <Slides>97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97</vt:i4>
      </vt:variant>
    </vt:vector>
  </HeadingPairs>
  <TitlesOfParts>
    <vt:vector size="107" baseType="lpstr">
      <vt:lpstr>Arial Unicode MS</vt:lpstr>
      <vt:lpstr>隶书</vt:lpstr>
      <vt:lpstr>微软雅黑</vt:lpstr>
      <vt:lpstr>幼圆</vt:lpstr>
      <vt:lpstr>Arial</vt:lpstr>
      <vt:lpstr>Calibri</vt:lpstr>
      <vt:lpstr>Cambria Math</vt:lpstr>
      <vt:lpstr>Times New Roman</vt:lpstr>
      <vt:lpstr>Wingdings</vt:lpstr>
      <vt:lpstr>模板文件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190</cp:revision>
  <dcterms:created xsi:type="dcterms:W3CDTF">2018-01-03T01:57:10Z</dcterms:created>
  <dcterms:modified xsi:type="dcterms:W3CDTF">2018-03-21T10:33:36Z</dcterms:modified>
</cp:coreProperties>
</file>