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sldIdLst>
    <p:sldId id="257" r:id="rId2"/>
    <p:sldId id="258" r:id="rId3"/>
    <p:sldId id="259" r:id="rId4"/>
    <p:sldId id="260" r:id="rId5"/>
    <p:sldId id="270" r:id="rId6"/>
    <p:sldId id="263" r:id="rId7"/>
    <p:sldId id="321" r:id="rId8"/>
    <p:sldId id="264" r:id="rId9"/>
    <p:sldId id="322" r:id="rId10"/>
    <p:sldId id="271" r:id="rId11"/>
    <p:sldId id="266" r:id="rId12"/>
    <p:sldId id="323" r:id="rId13"/>
    <p:sldId id="268" r:id="rId14"/>
    <p:sldId id="269" r:id="rId15"/>
    <p:sldId id="267" r:id="rId16"/>
    <p:sldId id="265" r:id="rId17"/>
    <p:sldId id="272" r:id="rId18"/>
    <p:sldId id="273" r:id="rId19"/>
    <p:sldId id="274" r:id="rId20"/>
    <p:sldId id="275" r:id="rId21"/>
    <p:sldId id="276" r:id="rId22"/>
    <p:sldId id="277" r:id="rId23"/>
    <p:sldId id="324" r:id="rId24"/>
    <p:sldId id="278" r:id="rId25"/>
    <p:sldId id="279" r:id="rId26"/>
    <p:sldId id="280" r:id="rId27"/>
    <p:sldId id="281" r:id="rId28"/>
    <p:sldId id="282" r:id="rId29"/>
    <p:sldId id="320"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26" r:id="rId54"/>
    <p:sldId id="306" r:id="rId55"/>
    <p:sldId id="307" r:id="rId56"/>
    <p:sldId id="308" r:id="rId57"/>
    <p:sldId id="309" r:id="rId58"/>
    <p:sldId id="310" r:id="rId59"/>
    <p:sldId id="311" r:id="rId60"/>
    <p:sldId id="312" r:id="rId61"/>
    <p:sldId id="313" r:id="rId62"/>
    <p:sldId id="325" r:id="rId63"/>
    <p:sldId id="314" r:id="rId64"/>
    <p:sldId id="315" r:id="rId65"/>
    <p:sldId id="316" r:id="rId66"/>
    <p:sldId id="319" r:id="rId67"/>
    <p:sldId id="317" r:id="rId68"/>
    <p:sldId id="329" r:id="rId69"/>
    <p:sldId id="330" r:id="rId70"/>
    <p:sldId id="327" r:id="rId71"/>
    <p:sldId id="331" r:id="rId72"/>
    <p:sldId id="332" r:id="rId73"/>
    <p:sldId id="328" r:id="rId7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2007A"/>
    <a:srgbClr val="5C4279"/>
    <a:srgbClr val="411D4F"/>
    <a:srgbClr val="3B1C49"/>
    <a:srgbClr val="3A1B54"/>
    <a:srgbClr val="CF8CF6"/>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页">
    <p:spTree>
      <p:nvGrpSpPr>
        <p:cNvPr id="1" name=""/>
        <p:cNvGrpSpPr/>
        <p:nvPr/>
      </p:nvGrpSpPr>
      <p:grpSpPr>
        <a:xfrm>
          <a:off x="0" y="0"/>
          <a:ext cx="0" cy="0"/>
          <a:chOff x="0" y="0"/>
          <a:chExt cx="0" cy="0"/>
        </a:xfrm>
      </p:grpSpPr>
      <p:sp>
        <p:nvSpPr>
          <p:cNvPr id="14" name="矩形 13"/>
          <p:cNvSpPr/>
          <p:nvPr/>
        </p:nvSpPr>
        <p:spPr>
          <a:xfrm>
            <a:off x="0" y="1939"/>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400"/>
          </a:p>
        </p:txBody>
      </p:sp>
      <p:sp>
        <p:nvSpPr>
          <p:cNvPr id="17" name="矩形 16"/>
          <p:cNvSpPr/>
          <p:nvPr/>
        </p:nvSpPr>
        <p:spPr>
          <a:xfrm>
            <a:off x="0" y="4294067"/>
            <a:ext cx="12188827" cy="1368152"/>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15" name="标题 14"/>
          <p:cNvSpPr>
            <a:spLocks noGrp="1"/>
          </p:cNvSpPr>
          <p:nvPr>
            <p:ph type="title"/>
          </p:nvPr>
        </p:nvSpPr>
        <p:spPr>
          <a:xfrm>
            <a:off x="770182" y="4500210"/>
            <a:ext cx="10651637" cy="953929"/>
          </a:xfrm>
          <a:prstGeom prst="rect">
            <a:avLst/>
          </a:prstGeom>
          <a:noFill/>
        </p:spPr>
        <p:txBody>
          <a:bodyPr wrap="square" rtlCol="0">
            <a:spAutoFit/>
          </a:bodyPr>
          <a:lstStyle>
            <a:lvl1pPr algn="ctr">
              <a:defRPr lang="zh-CN" altLang="en-US" sz="5397" dirty="0">
                <a:solidFill>
                  <a:schemeClr val="bg1"/>
                </a:solidFill>
                <a:effectLst>
                  <a:reflection blurRad="6350" stA="28000" endPos="25000" dist="60007" dir="5400000" sy="-100000" algn="bl" rotWithShape="0"/>
                </a:effectLst>
                <a:cs typeface="+mn-cs"/>
              </a:defRPr>
            </a:lvl1pPr>
          </a:lstStyle>
          <a:p>
            <a:pPr marL="0" lvl="0" algn="ctr"/>
            <a:r>
              <a:rPr lang="zh-CN" altLang="en-US" smtClean="0"/>
              <a:t>单击此处编辑母版标题样式</a:t>
            </a:r>
            <a:endParaRPr lang="zh-CN" altLang="en-US" dirty="0"/>
          </a:p>
        </p:txBody>
      </p:sp>
      <p:pic>
        <p:nvPicPr>
          <p:cNvPr id="1028" name="Picture 4"/>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5573" y="1939"/>
            <a:ext cx="12134508" cy="4293097"/>
          </a:xfrm>
          <a:prstGeom prst="rect">
            <a:avLst/>
          </a:prstGeom>
          <a:solidFill>
            <a:srgbClr val="7030A0"/>
          </a:solidFill>
          <a:ln>
            <a:noFill/>
          </a:ln>
          <a:extLst/>
        </p:spPr>
      </p:pic>
      <p:pic>
        <p:nvPicPr>
          <p:cNvPr id="1029" name="Picture 5"/>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66672" y="5960744"/>
            <a:ext cx="2494817" cy="67320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userDrawn="1"/>
        </p:nvSpPr>
        <p:spPr>
          <a:xfrm>
            <a:off x="7117545" y="6091986"/>
            <a:ext cx="4963154" cy="584775"/>
          </a:xfrm>
          <a:prstGeom prst="rect">
            <a:avLst/>
          </a:prstGeom>
          <a:noFill/>
        </p:spPr>
        <p:txBody>
          <a:bodyPr wrap="square" rtlCol="0">
            <a:spAutoFit/>
          </a:bodyPr>
          <a:lstStyle>
            <a:defPPr>
              <a:defRPr lang="zh-CN"/>
            </a:defPPr>
            <a:lvl1pPr algn="r">
              <a:defRPr>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pPr lvl="0"/>
            <a:r>
              <a:rPr lang="en-US" altLang="zh-CN" sz="3200" dirty="0">
                <a:solidFill>
                  <a:srgbClr val="82007A"/>
                </a:solidFill>
              </a:rPr>
              <a:t>www.tusdt.com</a:t>
            </a:r>
          </a:p>
        </p:txBody>
      </p:sp>
    </p:spTree>
    <p:extLst>
      <p:ext uri="{BB962C8B-B14F-4D97-AF65-F5344CB8AC3E}">
        <p14:creationId xmlns:p14="http://schemas.microsoft.com/office/powerpoint/2010/main" val="6017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a:xfrm>
            <a:off x="-9153" y="854832"/>
            <a:ext cx="12195570" cy="45708"/>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7" name="文本占位符 7"/>
          <p:cNvSpPr>
            <a:spLocks noGrp="1"/>
          </p:cNvSpPr>
          <p:nvPr>
            <p:ph type="body" sz="quarter" idx="10"/>
          </p:nvPr>
        </p:nvSpPr>
        <p:spPr>
          <a:xfrm>
            <a:off x="5448265" y="2141898"/>
            <a:ext cx="5829612" cy="646181"/>
          </a:xfrm>
          <a:prstGeom prst="rect">
            <a:avLst/>
          </a:prstGeom>
          <a:noFill/>
        </p:spPr>
        <p:txBody>
          <a:bodyPr wrap="square" rtlCol="0">
            <a:spAutoFit/>
          </a:bodyPr>
          <a:lstStyle>
            <a:lvl1pPr marL="0" indent="0">
              <a:buFontTx/>
              <a:buNone/>
              <a:defRPr lang="zh-CN" altLang="en-US" sz="3598" b="1" dirty="0">
                <a:solidFill>
                  <a:srgbClr val="82007A"/>
                </a:solidFill>
                <a:latin typeface="微软雅黑" panose="020B0503020204020204" pitchFamily="34" charset="-122"/>
                <a:ea typeface="微软雅黑" panose="020B0503020204020204" pitchFamily="34" charset="-122"/>
              </a:defRPr>
            </a:lvl1pPr>
          </a:lstStyle>
          <a:p>
            <a:pPr marL="0" lvl="0"/>
            <a:r>
              <a:rPr lang="zh-CN" altLang="en-US" smtClean="0"/>
              <a:t>单击此处编辑母版文本样式</a:t>
            </a:r>
          </a:p>
        </p:txBody>
      </p:sp>
      <p:sp>
        <p:nvSpPr>
          <p:cNvPr id="8" name="TextBox 7"/>
          <p:cNvSpPr txBox="1"/>
          <p:nvPr userDrawn="1"/>
        </p:nvSpPr>
        <p:spPr>
          <a:xfrm>
            <a:off x="4020943" y="2144535"/>
            <a:ext cx="2087145" cy="646181"/>
          </a:xfrm>
          <a:prstGeom prst="rect">
            <a:avLst/>
          </a:prstGeom>
          <a:noFill/>
        </p:spPr>
        <p:txBody>
          <a:bodyPr wrap="square" rtlCol="0">
            <a:spAutoFit/>
          </a:bodyPr>
          <a:lstStyle/>
          <a:p>
            <a:r>
              <a:rPr lang="zh-CN" altLang="en-US" sz="3598" b="1" kern="1200" dirty="0">
                <a:solidFill>
                  <a:srgbClr val="82007A"/>
                </a:solidFill>
                <a:latin typeface="微软雅黑" panose="020B0503020204020204" pitchFamily="34" charset="-122"/>
                <a:ea typeface="微软雅黑" panose="020B0503020204020204" pitchFamily="34" charset="-122"/>
                <a:cs typeface="+mn-cs"/>
              </a:rPr>
              <a:t>讲师：</a:t>
            </a:r>
          </a:p>
        </p:txBody>
      </p:sp>
      <p:sp>
        <p:nvSpPr>
          <p:cNvPr id="9" name="文本占位符 11"/>
          <p:cNvSpPr>
            <a:spLocks noGrp="1"/>
          </p:cNvSpPr>
          <p:nvPr>
            <p:ph type="body" sz="quarter" idx="11"/>
          </p:nvPr>
        </p:nvSpPr>
        <p:spPr>
          <a:xfrm>
            <a:off x="5425219" y="2925061"/>
            <a:ext cx="4485218" cy="746185"/>
          </a:xfrm>
          <a:prstGeom prst="rect">
            <a:avLst/>
          </a:prstGeom>
          <a:noFill/>
        </p:spPr>
        <p:txBody>
          <a:bodyPr wrap="square" rtlCol="0">
            <a:spAutoFit/>
          </a:bodyPr>
          <a:lstStyle>
            <a:lvl1pPr marL="0" indent="0">
              <a:buFont typeface="Wingdings" panose="05000000000000000000" pitchFamily="2" charset="2"/>
              <a:buNone/>
              <a:defRPr lang="zh-CN" altLang="en-US" sz="2399" dirty="0" smtClean="0">
                <a:solidFill>
                  <a:srgbClr val="82007A"/>
                </a:solidFill>
                <a:latin typeface="微软雅黑" panose="020B0503020204020204" pitchFamily="34" charset="-122"/>
                <a:ea typeface="微软雅黑" panose="020B0503020204020204" pitchFamily="34" charset="-122"/>
              </a:defRPr>
            </a:lvl1pPr>
          </a:lstStyle>
          <a:p>
            <a:pPr marL="380942" lvl="0" indent="-380942">
              <a:lnSpc>
                <a:spcPts val="5065"/>
              </a:lnSpc>
            </a:pPr>
            <a:r>
              <a:rPr lang="zh-CN" altLang="en-US" smtClean="0"/>
              <a:t>单击此处编辑母版文本样式</a:t>
            </a:r>
          </a:p>
        </p:txBody>
      </p:sp>
      <p:sp>
        <p:nvSpPr>
          <p:cNvPr id="3" name="文本框 2">
            <a:extLst>
              <a:ext uri="{FF2B5EF4-FFF2-40B4-BE49-F238E27FC236}">
                <a16:creationId xmlns="" xmlns:a16="http://schemas.microsoft.com/office/drawing/2014/main" id="{AEB9BAFF-259E-4396-A4DA-A07D4BD34937}"/>
              </a:ext>
            </a:extLst>
          </p:cNvPr>
          <p:cNvSpPr txBox="1"/>
          <p:nvPr userDrawn="1"/>
        </p:nvSpPr>
        <p:spPr>
          <a:xfrm>
            <a:off x="369650" y="6225702"/>
            <a:ext cx="3139001" cy="523220"/>
          </a:xfrm>
          <a:prstGeom prst="rect">
            <a:avLst/>
          </a:prstGeom>
          <a:noFill/>
        </p:spPr>
        <p:txBody>
          <a:bodyPr wrap="none" rtlCol="0">
            <a:spAutoFit/>
          </a:bodyPr>
          <a:lstStyle/>
          <a:p>
            <a:r>
              <a:rPr lang="zh-CN" altLang="en-US" sz="2800" i="0" dirty="0"/>
              <a:t>启智行远 迪善求新</a:t>
            </a:r>
          </a:p>
        </p:txBody>
      </p:sp>
    </p:spTree>
    <p:extLst>
      <p:ext uri="{BB962C8B-B14F-4D97-AF65-F5344CB8AC3E}">
        <p14:creationId xmlns:p14="http://schemas.microsoft.com/office/powerpoint/2010/main" val="42659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4" name="矩形 3"/>
          <p:cNvSpPr/>
          <p:nvPr userDrawn="1"/>
        </p:nvSpPr>
        <p:spPr>
          <a:xfrm>
            <a:off x="-3570" y="-14921"/>
            <a:ext cx="4156366" cy="6872921"/>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solidFill>
                <a:srgbClr val="7030A0"/>
              </a:solidFill>
            </a:endParaRPr>
          </a:p>
        </p:txBody>
      </p:sp>
      <p:sp>
        <p:nvSpPr>
          <p:cNvPr id="5" name="TextBox 4"/>
          <p:cNvSpPr txBox="1"/>
          <p:nvPr userDrawn="1"/>
        </p:nvSpPr>
        <p:spPr>
          <a:xfrm>
            <a:off x="779143" y="1443064"/>
            <a:ext cx="2590939" cy="1138509"/>
          </a:xfrm>
          <a:prstGeom prst="rect">
            <a:avLst/>
          </a:prstGeom>
          <a:noFill/>
        </p:spPr>
        <p:txBody>
          <a:bodyPr wrap="square" rtlCol="0">
            <a:spAutoFit/>
          </a:bodyPr>
          <a:lstStyle/>
          <a:p>
            <a:r>
              <a:rPr lang="zh-CN" altLang="en-US" sz="4398" b="1" dirty="0">
                <a:solidFill>
                  <a:schemeClr val="bg1"/>
                </a:solidFill>
                <a:latin typeface="+mn-ea"/>
                <a:ea typeface="+mn-ea"/>
              </a:rPr>
              <a:t>课程目录</a:t>
            </a:r>
            <a:endParaRPr lang="en-US" altLang="zh-CN" sz="4398" b="1" dirty="0">
              <a:solidFill>
                <a:schemeClr val="bg1"/>
              </a:solidFill>
              <a:latin typeface="+mn-ea"/>
              <a:ea typeface="+mn-ea"/>
            </a:endParaRPr>
          </a:p>
          <a:p>
            <a:r>
              <a:rPr lang="en-US" altLang="zh-CN" sz="2299" b="0"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Course Contents</a:t>
            </a:r>
            <a:endParaRPr lang="zh-CN" altLang="en-US" sz="2299"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文本占位符 10"/>
          <p:cNvSpPr>
            <a:spLocks noGrp="1"/>
          </p:cNvSpPr>
          <p:nvPr>
            <p:ph type="body" sz="quarter" idx="10"/>
          </p:nvPr>
        </p:nvSpPr>
        <p:spPr>
          <a:xfrm>
            <a:off x="4512649" y="1701208"/>
            <a:ext cx="6405202" cy="4152255"/>
          </a:xfrm>
          <a:noFill/>
        </p:spPr>
        <p:txBody>
          <a:bodyPr>
            <a:normAutofit/>
          </a:bodyPr>
          <a:lstStyle>
            <a:lvl1pPr marL="514093" indent="-514093">
              <a:spcBef>
                <a:spcPts val="0"/>
              </a:spcBef>
              <a:buFontTx/>
              <a:buBlip>
                <a:blip r:embed="rId2"/>
              </a:buBlip>
              <a:defRPr sz="3600">
                <a:solidFill>
                  <a:srgbClr val="82007A"/>
                </a:solidFill>
              </a:defRPr>
            </a:lvl1pPr>
          </a:lstStyle>
          <a:p>
            <a:pPr lvl="0"/>
            <a:r>
              <a:rPr lang="zh-CN" altLang="en-US" smtClean="0"/>
              <a:t>单击此处编辑母版文本样式</a:t>
            </a:r>
          </a:p>
        </p:txBody>
      </p:sp>
      <p:pic>
        <p:nvPicPr>
          <p:cNvPr id="12" name="Picture 5">
            <a:extLst>
              <a:ext uri="{FF2B5EF4-FFF2-40B4-BE49-F238E27FC236}">
                <a16:creationId xmlns="" xmlns:a16="http://schemas.microsoft.com/office/drawing/2014/main" id="{CE201B37-8F1F-4627-914C-9ECD63F2247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9742580" y="6160589"/>
            <a:ext cx="2105710" cy="568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826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5" name="矩形 4"/>
          <p:cNvSpPr/>
          <p:nvPr/>
        </p:nvSpPr>
        <p:spPr>
          <a:xfrm flipV="1">
            <a:off x="7547" y="2971142"/>
            <a:ext cx="12192000" cy="45718"/>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6" name="椭圆 5"/>
          <p:cNvSpPr/>
          <p:nvPr/>
        </p:nvSpPr>
        <p:spPr>
          <a:xfrm>
            <a:off x="1130035" y="1795985"/>
            <a:ext cx="2440478" cy="2441749"/>
          </a:xfrm>
          <a:prstGeom prst="ellipse">
            <a:avLst/>
          </a:prstGeom>
          <a:blipFill>
            <a:blip r:embed="rId2"/>
            <a:stretch>
              <a:fillRect/>
            </a:stretch>
          </a:blipFill>
          <a:ln w="38100">
            <a:solidFill>
              <a:srgbClr val="82007A"/>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3698" b="1" dirty="0">
              <a:latin typeface="微软雅黑" panose="020B0503020204020204" pitchFamily="34" charset="-122"/>
              <a:ea typeface="微软雅黑" panose="020B0503020204020204" pitchFamily="34" charset="-122"/>
            </a:endParaRPr>
          </a:p>
        </p:txBody>
      </p:sp>
      <p:sp>
        <p:nvSpPr>
          <p:cNvPr id="8" name="文本占位符 7"/>
          <p:cNvSpPr>
            <a:spLocks noGrp="1"/>
          </p:cNvSpPr>
          <p:nvPr>
            <p:ph type="body" sz="quarter" idx="10"/>
          </p:nvPr>
        </p:nvSpPr>
        <p:spPr>
          <a:xfrm>
            <a:off x="3864915" y="2060850"/>
            <a:ext cx="8327085" cy="646181"/>
          </a:xfrm>
          <a:prstGeom prst="rect">
            <a:avLst/>
          </a:prstGeom>
          <a:noFill/>
        </p:spPr>
        <p:txBody>
          <a:bodyPr wrap="square" rtlCol="0">
            <a:spAutoFit/>
          </a:bodyPr>
          <a:lstStyle>
            <a:lvl1pPr marL="0" indent="0">
              <a:buFontTx/>
              <a:buNone/>
              <a:defRPr lang="zh-CN" altLang="en-US" sz="3598" b="1" dirty="0">
                <a:solidFill>
                  <a:srgbClr val="82007A"/>
                </a:solidFill>
                <a:latin typeface="微软雅黑" panose="020B0503020204020204" pitchFamily="34" charset="-122"/>
                <a:ea typeface="微软雅黑" panose="020B0503020204020204" pitchFamily="34" charset="-122"/>
              </a:defRPr>
            </a:lvl1pPr>
          </a:lstStyle>
          <a:p>
            <a:pPr marL="0" lvl="0"/>
            <a:r>
              <a:rPr lang="zh-CN" altLang="en-US" smtClean="0"/>
              <a:t>单击此处编辑母版文本样式</a:t>
            </a:r>
          </a:p>
        </p:txBody>
      </p:sp>
      <p:sp>
        <p:nvSpPr>
          <p:cNvPr id="12" name="文本占位符 11"/>
          <p:cNvSpPr>
            <a:spLocks noGrp="1"/>
          </p:cNvSpPr>
          <p:nvPr>
            <p:ph type="body" sz="quarter" idx="11"/>
          </p:nvPr>
        </p:nvSpPr>
        <p:spPr>
          <a:xfrm>
            <a:off x="4656592" y="3212978"/>
            <a:ext cx="6261433" cy="746185"/>
          </a:xfrm>
          <a:prstGeom prst="rect">
            <a:avLst/>
          </a:prstGeom>
          <a:noFill/>
        </p:spPr>
        <p:txBody>
          <a:bodyPr wrap="square" rtlCol="0">
            <a:spAutoFit/>
          </a:bodyPr>
          <a:lstStyle>
            <a:lvl1pPr marL="457131" indent="-457131">
              <a:buClr>
                <a:srgbClr val="82007A"/>
              </a:buClr>
              <a:buFont typeface="Wingdings" panose="05000000000000000000" pitchFamily="2" charset="2"/>
              <a:buChar char="l"/>
              <a:defRPr lang="zh-CN" altLang="en-US" sz="2799" dirty="0" smtClean="0">
                <a:solidFill>
                  <a:srgbClr val="82007A"/>
                </a:solidFill>
                <a:latin typeface="微软雅黑" panose="020B0503020204020204" pitchFamily="34" charset="-122"/>
                <a:ea typeface="微软雅黑" panose="020B0503020204020204" pitchFamily="34" charset="-122"/>
              </a:defRPr>
            </a:lvl1pPr>
          </a:lstStyle>
          <a:p>
            <a:pPr marL="380942" lvl="0" indent="-380942">
              <a:lnSpc>
                <a:spcPts val="5065"/>
              </a:lnSpc>
            </a:pPr>
            <a:r>
              <a:rPr lang="zh-CN" altLang="en-US" smtClean="0"/>
              <a:t>单击此处编辑母版文本样式</a:t>
            </a:r>
          </a:p>
        </p:txBody>
      </p:sp>
      <p:sp>
        <p:nvSpPr>
          <p:cNvPr id="7" name="文本框 6">
            <a:extLst>
              <a:ext uri="{FF2B5EF4-FFF2-40B4-BE49-F238E27FC236}">
                <a16:creationId xmlns="" xmlns:a16="http://schemas.microsoft.com/office/drawing/2014/main" id="{BC850F1F-790A-4E33-8845-B3BD43C20647}"/>
              </a:ext>
            </a:extLst>
          </p:cNvPr>
          <p:cNvSpPr txBox="1"/>
          <p:nvPr userDrawn="1"/>
        </p:nvSpPr>
        <p:spPr>
          <a:xfrm>
            <a:off x="369650" y="6225702"/>
            <a:ext cx="3139001" cy="523220"/>
          </a:xfrm>
          <a:prstGeom prst="rect">
            <a:avLst/>
          </a:prstGeom>
          <a:noFill/>
        </p:spPr>
        <p:txBody>
          <a:bodyPr wrap="none" rtlCol="0">
            <a:spAutoFit/>
          </a:bodyPr>
          <a:lstStyle/>
          <a:p>
            <a:r>
              <a:rPr lang="zh-CN" altLang="en-US" sz="2800" i="0" dirty="0"/>
              <a:t>启智行远 迪善求新</a:t>
            </a:r>
          </a:p>
        </p:txBody>
      </p:sp>
    </p:spTree>
    <p:extLst>
      <p:ext uri="{BB962C8B-B14F-4D97-AF65-F5344CB8AC3E}">
        <p14:creationId xmlns:p14="http://schemas.microsoft.com/office/powerpoint/2010/main" val="375194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956431" y="1173945"/>
            <a:ext cx="10195229" cy="718276"/>
          </a:xfrm>
          <a:prstGeom prst="rect">
            <a:avLst/>
          </a:prstGeom>
        </p:spPr>
        <p:txBody>
          <a:bodyPr/>
          <a:lstStyle>
            <a:lvl1pPr>
              <a:defRPr>
                <a:solidFill>
                  <a:srgbClr val="82007A"/>
                </a:solidFill>
              </a:defRPr>
            </a:lvl1pPr>
          </a:lstStyle>
          <a:p>
            <a:r>
              <a:rPr lang="zh-CN" altLang="en-US" smtClean="0"/>
              <a:t>单击此处编辑母版标题样式</a:t>
            </a:r>
            <a:endParaRPr lang="zh-CN" altLang="en-US" dirty="0"/>
          </a:p>
        </p:txBody>
      </p:sp>
      <p:sp>
        <p:nvSpPr>
          <p:cNvPr id="5" name="矩形 4"/>
          <p:cNvSpPr/>
          <p:nvPr userDrawn="1"/>
        </p:nvSpPr>
        <p:spPr>
          <a:xfrm>
            <a:off x="10303" y="884015"/>
            <a:ext cx="12195570" cy="4570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9" name="内容占位符 8"/>
          <p:cNvSpPr>
            <a:spLocks noGrp="1"/>
          </p:cNvSpPr>
          <p:nvPr>
            <p:ph sz="quarter" idx="10"/>
          </p:nvPr>
        </p:nvSpPr>
        <p:spPr>
          <a:xfrm>
            <a:off x="985325" y="2115489"/>
            <a:ext cx="10148364" cy="2952066"/>
          </a:xfrm>
          <a:prstGeom prst="rect">
            <a:avLst/>
          </a:prstGeom>
        </p:spPr>
        <p:txBody>
          <a:bodyPr/>
          <a:lstStyle>
            <a:lvl1pPr marL="1599960" indent="-609508">
              <a:buClr>
                <a:srgbClr val="82007A"/>
              </a:buClr>
              <a:buFont typeface="Wingdings" panose="05000000000000000000" pitchFamily="2" charset="2"/>
              <a:buChar char="l"/>
              <a:defRPr sz="2799">
                <a:solidFill>
                  <a:srgbClr val="5A5A5A"/>
                </a:solidFill>
              </a:defRPr>
            </a:lvl1pPr>
          </a:lstStyle>
          <a:p>
            <a:pPr lvl="0"/>
            <a:r>
              <a:rPr lang="zh-CN" altLang="en-US" smtClean="0"/>
              <a:t>单击此处编辑母版文本样式</a:t>
            </a:r>
          </a:p>
          <a:p>
            <a:pPr lvl="1"/>
            <a:r>
              <a:rPr lang="zh-CN" altLang="en-US" smtClean="0"/>
              <a:t>第二级</a:t>
            </a:r>
          </a:p>
        </p:txBody>
      </p:sp>
      <p:sp>
        <p:nvSpPr>
          <p:cNvPr id="7" name="文本框 6">
            <a:extLst>
              <a:ext uri="{FF2B5EF4-FFF2-40B4-BE49-F238E27FC236}">
                <a16:creationId xmlns="" xmlns:a16="http://schemas.microsoft.com/office/drawing/2014/main" id="{BA371F42-83ED-477C-8113-FE676479B682}"/>
              </a:ext>
            </a:extLst>
          </p:cNvPr>
          <p:cNvSpPr txBox="1"/>
          <p:nvPr userDrawn="1"/>
        </p:nvSpPr>
        <p:spPr>
          <a:xfrm>
            <a:off x="369650" y="6225702"/>
            <a:ext cx="3139001" cy="523220"/>
          </a:xfrm>
          <a:prstGeom prst="rect">
            <a:avLst/>
          </a:prstGeom>
          <a:noFill/>
        </p:spPr>
        <p:txBody>
          <a:bodyPr wrap="none" rtlCol="0">
            <a:spAutoFit/>
          </a:bodyPr>
          <a:lstStyle/>
          <a:p>
            <a:r>
              <a:rPr lang="zh-CN" altLang="en-US" sz="2800" i="0" dirty="0"/>
              <a:t>启智行远 迪善求新</a:t>
            </a:r>
          </a:p>
        </p:txBody>
      </p:sp>
    </p:spTree>
    <p:extLst>
      <p:ext uri="{BB962C8B-B14F-4D97-AF65-F5344CB8AC3E}">
        <p14:creationId xmlns:p14="http://schemas.microsoft.com/office/powerpoint/2010/main" val="1335483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3308"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4" name="矩形 3"/>
          <p:cNvSpPr/>
          <p:nvPr userDrawn="1"/>
        </p:nvSpPr>
        <p:spPr>
          <a:xfrm>
            <a:off x="5491" y="3285017"/>
            <a:ext cx="12188827" cy="3572983"/>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8" name="TextBox 7"/>
          <p:cNvSpPr txBox="1"/>
          <p:nvPr userDrawn="1"/>
        </p:nvSpPr>
        <p:spPr>
          <a:xfrm>
            <a:off x="5016442" y="1702849"/>
            <a:ext cx="7175558" cy="1446215"/>
          </a:xfrm>
          <a:prstGeom prst="rect">
            <a:avLst/>
          </a:prstGeom>
          <a:noFill/>
        </p:spPr>
        <p:txBody>
          <a:bodyPr wrap="square" rtlCol="0">
            <a:spAutoFit/>
          </a:bodyPr>
          <a:lstStyle/>
          <a:p>
            <a:r>
              <a:rPr lang="en-US" altLang="zh-CN" sz="8796" b="1" dirty="0">
                <a:solidFill>
                  <a:srgbClr val="82007A"/>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rPr>
              <a:t>Thank You !</a:t>
            </a:r>
            <a:endParaRPr lang="zh-CN" altLang="en-US" sz="8796" b="1" dirty="0">
              <a:solidFill>
                <a:srgbClr val="82007A"/>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9" name="Picture 5"/>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655551" y="296626"/>
            <a:ext cx="2296975" cy="61981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userDrawn="1"/>
        </p:nvSpPr>
        <p:spPr>
          <a:xfrm>
            <a:off x="5491" y="3216514"/>
            <a:ext cx="12195570" cy="71991"/>
          </a:xfrm>
          <a:prstGeom prst="rect">
            <a:avLst/>
          </a:prstGeom>
          <a:solidFill>
            <a:srgbClr val="5C4279"/>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5" name="椭圆 4"/>
          <p:cNvSpPr/>
          <p:nvPr userDrawn="1"/>
        </p:nvSpPr>
        <p:spPr>
          <a:xfrm>
            <a:off x="1337110" y="1634246"/>
            <a:ext cx="2555916" cy="2533903"/>
          </a:xfrm>
          <a:prstGeom prst="ellipse">
            <a:avLst/>
          </a:prstGeom>
          <a:blipFill>
            <a:blip r:embed="rId3"/>
            <a:stretch>
              <a:fillRect/>
            </a:stretch>
          </a:blipFill>
          <a:ln w="38100">
            <a:solidFill>
              <a:srgbClr val="82007A"/>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3698" b="1" dirty="0">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6081549" y="4493589"/>
            <a:ext cx="4386893" cy="646181"/>
          </a:xfrm>
          <a:prstGeom prst="rect">
            <a:avLst/>
          </a:prstGeom>
          <a:noFill/>
        </p:spPr>
        <p:txBody>
          <a:bodyPr wrap="square" rtlCol="0">
            <a:spAutoFit/>
          </a:bodyPr>
          <a:lstStyle/>
          <a:p>
            <a:pPr algn="ctr"/>
            <a:r>
              <a:rPr lang="en-US" altLang="zh-CN" sz="3598"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www.tusdt.com</a:t>
            </a:r>
          </a:p>
        </p:txBody>
      </p:sp>
      <p:sp>
        <p:nvSpPr>
          <p:cNvPr id="13" name="文本框 12">
            <a:extLst>
              <a:ext uri="{FF2B5EF4-FFF2-40B4-BE49-F238E27FC236}">
                <a16:creationId xmlns="" xmlns:a16="http://schemas.microsoft.com/office/drawing/2014/main" id="{9C531C33-697E-4620-AE18-D53A8B16E69E}"/>
              </a:ext>
            </a:extLst>
          </p:cNvPr>
          <p:cNvSpPr txBox="1"/>
          <p:nvPr userDrawn="1"/>
        </p:nvSpPr>
        <p:spPr>
          <a:xfrm>
            <a:off x="5334126" y="3536008"/>
            <a:ext cx="5881738" cy="923330"/>
          </a:xfrm>
          <a:prstGeom prst="rect">
            <a:avLst/>
          </a:prstGeom>
          <a:noFill/>
        </p:spPr>
        <p:txBody>
          <a:bodyPr wrap="none" rtlCol="0">
            <a:spAutoFit/>
          </a:bodyPr>
          <a:lstStyle/>
          <a:p>
            <a:r>
              <a:rPr lang="zh-CN" altLang="en-US" sz="5400" i="0" dirty="0"/>
              <a:t>启智行远 迪善求新</a:t>
            </a:r>
          </a:p>
        </p:txBody>
      </p:sp>
      <p:pic>
        <p:nvPicPr>
          <p:cNvPr id="19" name="图片 18">
            <a:extLst>
              <a:ext uri="{FF2B5EF4-FFF2-40B4-BE49-F238E27FC236}">
                <a16:creationId xmlns="" xmlns:a16="http://schemas.microsoft.com/office/drawing/2014/main" id="{502DE228-72D6-41E5-86D4-A02D48B5C61B}"/>
              </a:ext>
            </a:extLst>
          </p:cNvPr>
          <p:cNvPicPr>
            <a:picLocks noChangeAspect="1"/>
          </p:cNvPicPr>
          <p:nvPr userDrawn="1"/>
        </p:nvPicPr>
        <p:blipFill>
          <a:blip r:embed="rId4">
            <a:extLst>
              <a:ext uri="{28A0092B-C50C-407E-A947-70E740481C1C}">
                <a14:useLocalDpi xmlns:a14="http://schemas.microsoft.com/office/drawing/2010/main" val="0"/>
              </a:ext>
            </a:extLst>
          </a:blip>
          <a:srcRect l="58775" t="25075" r="20564"/>
          <a:stretch>
            <a:fillRect/>
          </a:stretch>
        </p:blipFill>
        <p:spPr>
          <a:xfrm>
            <a:off x="1392138" y="1669415"/>
            <a:ext cx="2440424" cy="2304708"/>
          </a:xfrm>
          <a:custGeom>
            <a:avLst/>
            <a:gdLst>
              <a:gd name="connsiteX0" fmla="*/ 1259484 w 2518968"/>
              <a:gd name="connsiteY0" fmla="*/ 0 h 2378884"/>
              <a:gd name="connsiteX1" fmla="*/ 2518968 w 2518968"/>
              <a:gd name="connsiteY1" fmla="*/ 1266952 h 2378884"/>
              <a:gd name="connsiteX2" fmla="*/ 1963674 w 2518968"/>
              <a:gd name="connsiteY2" fmla="*/ 2317529 h 2378884"/>
              <a:gd name="connsiteX3" fmla="*/ 1863275 w 2518968"/>
              <a:gd name="connsiteY3" fmla="*/ 2378884 h 2378884"/>
              <a:gd name="connsiteX4" fmla="*/ 655694 w 2518968"/>
              <a:gd name="connsiteY4" fmla="*/ 2378884 h 2378884"/>
              <a:gd name="connsiteX5" fmla="*/ 555295 w 2518968"/>
              <a:gd name="connsiteY5" fmla="*/ 2317529 h 2378884"/>
              <a:gd name="connsiteX6" fmla="*/ 0 w 2518968"/>
              <a:gd name="connsiteY6" fmla="*/ 1266952 h 2378884"/>
              <a:gd name="connsiteX7" fmla="*/ 1259484 w 2518968"/>
              <a:gd name="connsiteY7" fmla="*/ 0 h 2378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8968" h="2378884">
                <a:moveTo>
                  <a:pt x="1259484" y="0"/>
                </a:moveTo>
                <a:cubicBezTo>
                  <a:pt x="1955078" y="0"/>
                  <a:pt x="2518968" y="567234"/>
                  <a:pt x="2518968" y="1266952"/>
                </a:cubicBezTo>
                <a:cubicBezTo>
                  <a:pt x="2518968" y="1704276"/>
                  <a:pt x="2298699" y="2089848"/>
                  <a:pt x="1963674" y="2317529"/>
                </a:cubicBezTo>
                <a:lnTo>
                  <a:pt x="1863275" y="2378884"/>
                </a:lnTo>
                <a:lnTo>
                  <a:pt x="655694" y="2378884"/>
                </a:lnTo>
                <a:lnTo>
                  <a:pt x="555295" y="2317529"/>
                </a:lnTo>
                <a:cubicBezTo>
                  <a:pt x="220270" y="2089848"/>
                  <a:pt x="0" y="1704276"/>
                  <a:pt x="0" y="1266952"/>
                </a:cubicBezTo>
                <a:cubicBezTo>
                  <a:pt x="0" y="567234"/>
                  <a:pt x="563890" y="0"/>
                  <a:pt x="1259484" y="0"/>
                </a:cubicBezTo>
                <a:close/>
              </a:path>
            </a:pathLst>
          </a:custGeom>
        </p:spPr>
      </p:pic>
    </p:spTree>
    <p:extLst>
      <p:ext uri="{BB962C8B-B14F-4D97-AF65-F5344CB8AC3E}">
        <p14:creationId xmlns:p14="http://schemas.microsoft.com/office/powerpoint/2010/main" val="3923193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a:xfrm>
            <a:off x="4165600" y="6248400"/>
            <a:ext cx="3860800" cy="45720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1"/>
          </p:nvPr>
        </p:nvSpPr>
        <p:spPr>
          <a:xfrm>
            <a:off x="8737600" y="6248400"/>
            <a:ext cx="2844800" cy="457200"/>
          </a:xfrm>
          <a:prstGeom prst="rect">
            <a:avLst/>
          </a:prstGeom>
        </p:spPr>
        <p:txBody>
          <a:bodyPr/>
          <a:lstStyle>
            <a:lvl1pPr>
              <a:defRPr/>
            </a:lvl1pPr>
          </a:lstStyle>
          <a:p>
            <a:fld id="{A677657E-F073-409A-B91D-DFFCFFBAE08B}" type="slidenum">
              <a:rPr lang="en-US" altLang="zh-CN"/>
              <a:pPr/>
              <a:t>‹#›</a:t>
            </a:fld>
            <a:endParaRPr lang="en-US" altLang="zh-CN"/>
          </a:p>
        </p:txBody>
      </p:sp>
      <p:sp>
        <p:nvSpPr>
          <p:cNvPr id="6" name="日期占位符 5"/>
          <p:cNvSpPr>
            <a:spLocks noGrp="1"/>
          </p:cNvSpPr>
          <p:nvPr>
            <p:ph type="dt" sz="half" idx="12"/>
          </p:nvPr>
        </p:nvSpPr>
        <p:spPr>
          <a:xfrm>
            <a:off x="609600" y="6245225"/>
            <a:ext cx="2844800" cy="476250"/>
          </a:xfrm>
          <a:prstGeom prst="rect">
            <a:avLst/>
          </a:prstGeom>
        </p:spPr>
        <p:txBody>
          <a:bodyPr/>
          <a:lstStyle>
            <a:lvl1pPr>
              <a:defRPr/>
            </a:lvl1pPr>
          </a:lstStyle>
          <a:p>
            <a:endParaRPr lang="en-US" altLang="zh-CN"/>
          </a:p>
        </p:txBody>
      </p:sp>
    </p:spTree>
    <p:extLst>
      <p:ext uri="{BB962C8B-B14F-4D97-AF65-F5344CB8AC3E}">
        <p14:creationId xmlns:p14="http://schemas.microsoft.com/office/powerpoint/2010/main" val="2072958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FAFAFA"/>
            </a:gs>
            <a:gs pos="50000">
              <a:srgbClr val="FBFBFB"/>
            </a:gs>
            <a:gs pos="100000">
              <a:srgbClr val="FCFCFC"/>
            </a:gs>
          </a:gsLst>
          <a:lin ang="5400000" scaled="0"/>
        </a:gradFill>
        <a:effectLst/>
      </p:bgPr>
    </p:bg>
    <p:spTree>
      <p:nvGrpSpPr>
        <p:cNvPr id="1" name=""/>
        <p:cNvGrpSpPr/>
        <p:nvPr/>
      </p:nvGrpSpPr>
      <p:grpSpPr>
        <a:xfrm>
          <a:off x="0" y="0"/>
          <a:ext cx="0" cy="0"/>
          <a:chOff x="0" y="0"/>
          <a:chExt cx="0" cy="0"/>
        </a:xfrm>
      </p:grpSpPr>
      <p:sp>
        <p:nvSpPr>
          <p:cNvPr id="12" name="矩形 11"/>
          <p:cNvSpPr/>
          <p:nvPr userDrawn="1"/>
        </p:nvSpPr>
        <p:spPr>
          <a:xfrm>
            <a:off x="1" y="6083300"/>
            <a:ext cx="12195570" cy="774700"/>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solidFill>
                <a:srgbClr val="7030A0"/>
              </a:solidFill>
            </a:endParaRPr>
          </a:p>
        </p:txBody>
      </p:sp>
      <p:pic>
        <p:nvPicPr>
          <p:cNvPr id="14" name="Picture 5"/>
          <p:cNvPicPr>
            <a:picLocks noChangeAspect="1" noChangeArrowheads="1"/>
          </p:cNvPicPr>
          <p:nvPr userDrawn="1"/>
        </p:nvPicPr>
        <p:blipFill>
          <a:blip r:embed="rId9">
            <a:extLst>
              <a:ext uri="{28A0092B-C50C-407E-A947-70E740481C1C}">
                <a14:useLocalDpi xmlns:a14="http://schemas.microsoft.com/office/drawing/2010/main" val="0"/>
              </a:ext>
            </a:extLst>
          </a:blip>
          <a:stretch>
            <a:fillRect/>
          </a:stretch>
        </p:blipFill>
        <p:spPr bwMode="auto">
          <a:xfrm>
            <a:off x="650257" y="67752"/>
            <a:ext cx="2773879" cy="7485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userDrawn="1"/>
        </p:nvSpPr>
        <p:spPr>
          <a:xfrm>
            <a:off x="7025462" y="6246247"/>
            <a:ext cx="4963154" cy="461558"/>
          </a:xfrm>
          <a:prstGeom prst="rect">
            <a:avLst/>
          </a:prstGeom>
          <a:noFill/>
        </p:spPr>
        <p:txBody>
          <a:bodyPr wrap="square" rtlCol="0">
            <a:spAutoFit/>
          </a:bodyPr>
          <a:lstStyle/>
          <a:p>
            <a:pPr algn="r"/>
            <a:r>
              <a:rPr lang="en-US" altLang="zh-CN" sz="2399"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www.tusdt.com</a:t>
            </a:r>
          </a:p>
        </p:txBody>
      </p:sp>
      <p:sp>
        <p:nvSpPr>
          <p:cNvPr id="17" name="标题占位符 16"/>
          <p:cNvSpPr>
            <a:spLocks noGrp="1"/>
          </p:cNvSpPr>
          <p:nvPr>
            <p:ph type="title"/>
          </p:nvPr>
        </p:nvSpPr>
        <p:spPr>
          <a:xfrm>
            <a:off x="609283" y="274575"/>
            <a:ext cx="10973435" cy="114273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19" name="文本占位符 18"/>
          <p:cNvSpPr>
            <a:spLocks noGrp="1"/>
          </p:cNvSpPr>
          <p:nvPr>
            <p:ph type="body" idx="1"/>
          </p:nvPr>
        </p:nvSpPr>
        <p:spPr>
          <a:xfrm>
            <a:off x="609283" y="1599829"/>
            <a:ext cx="10973435" cy="4060902"/>
          </a:xfrm>
          <a:prstGeom prst="rect">
            <a:avLst/>
          </a:prstGeom>
        </p:spPr>
        <p:txBody>
          <a:bodyPr vert="horz" lIns="91440" tIns="45720" rIns="91440" bIns="45720" rtlCol="0">
            <a:normAutofit/>
          </a:bodyPr>
          <a:lstStyle/>
          <a:p>
            <a:pPr lvl="0"/>
            <a:r>
              <a:rPr lang="zh-CN" altLang="en-US" dirty="0"/>
              <a:t>单击此处编辑母版文本样式</a:t>
            </a:r>
          </a:p>
          <a:p>
            <a:pPr lvl="2"/>
            <a:r>
              <a:rPr lang="zh-CN" altLang="en-US" dirty="0"/>
              <a:t>第二级</a:t>
            </a:r>
          </a:p>
          <a:p>
            <a:pPr lvl="3"/>
            <a:r>
              <a:rPr lang="zh-CN" altLang="en-US" dirty="0"/>
              <a:t>第三级</a:t>
            </a:r>
            <a:r>
              <a:rPr lang="en-US" altLang="zh-CN" dirty="0"/>
              <a:t>	</a:t>
            </a:r>
            <a:endParaRPr lang="zh-CN" altLang="en-US" dirty="0"/>
          </a:p>
          <a:p>
            <a:pPr lvl="4"/>
            <a:r>
              <a:rPr lang="zh-CN" altLang="en-US" dirty="0"/>
              <a:t>第四级</a:t>
            </a:r>
          </a:p>
          <a:p>
            <a:pPr lvl="5"/>
            <a:r>
              <a:rPr lang="zh-CN" altLang="en-US" dirty="0"/>
              <a:t>第五级</a:t>
            </a:r>
          </a:p>
        </p:txBody>
      </p:sp>
    </p:spTree>
    <p:extLst>
      <p:ext uri="{BB962C8B-B14F-4D97-AF65-F5344CB8AC3E}">
        <p14:creationId xmlns:p14="http://schemas.microsoft.com/office/powerpoint/2010/main" val="383302452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Lst>
  <p:txStyles>
    <p:titleStyle>
      <a:lvl1pPr algn="l" defTabSz="1219017" rtl="0" eaLnBrk="1" latinLnBrk="0" hangingPunct="1">
        <a:spcBef>
          <a:spcPct val="0"/>
        </a:spcBef>
        <a:buNone/>
        <a:defRPr sz="3698" b="1" kern="1200">
          <a:solidFill>
            <a:srgbClr val="82007A"/>
          </a:solidFill>
          <a:latin typeface="微软雅黑" panose="020B0503020204020204" pitchFamily="34" charset="-122"/>
          <a:ea typeface="微软雅黑" panose="020B0503020204020204" pitchFamily="34" charset="-122"/>
          <a:cs typeface="+mj-cs"/>
        </a:defRPr>
      </a:lvl1pPr>
    </p:titleStyle>
    <p:body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017" rtl="0" eaLnBrk="1" latinLnBrk="0" hangingPunct="1">
        <a:defRPr sz="2399" kern="1200">
          <a:solidFill>
            <a:schemeClr val="tx1"/>
          </a:solidFill>
          <a:latin typeface="+mn-lt"/>
          <a:ea typeface="+mn-ea"/>
          <a:cs typeface="+mn-cs"/>
        </a:defRPr>
      </a:lvl1pPr>
      <a:lvl2pPr marL="609508" algn="l" defTabSz="1219017" rtl="0" eaLnBrk="1" latinLnBrk="0" hangingPunct="1">
        <a:defRPr sz="2399" kern="1200">
          <a:solidFill>
            <a:schemeClr val="tx1"/>
          </a:solidFill>
          <a:latin typeface="+mn-lt"/>
          <a:ea typeface="+mn-ea"/>
          <a:cs typeface="+mn-cs"/>
        </a:defRPr>
      </a:lvl2pPr>
      <a:lvl3pPr marL="1219017" algn="l" defTabSz="1219017" rtl="0" eaLnBrk="1" latinLnBrk="0" hangingPunct="1">
        <a:defRPr sz="2399" kern="1200">
          <a:solidFill>
            <a:schemeClr val="tx1"/>
          </a:solidFill>
          <a:latin typeface="+mn-lt"/>
          <a:ea typeface="+mn-ea"/>
          <a:cs typeface="+mn-cs"/>
        </a:defRPr>
      </a:lvl3pPr>
      <a:lvl4pPr marL="1828525" algn="l" defTabSz="1219017" rtl="0" eaLnBrk="1" latinLnBrk="0" hangingPunct="1">
        <a:defRPr sz="2399" kern="1200">
          <a:solidFill>
            <a:schemeClr val="tx1"/>
          </a:solidFill>
          <a:latin typeface="+mn-lt"/>
          <a:ea typeface="+mn-ea"/>
          <a:cs typeface="+mn-cs"/>
        </a:defRPr>
      </a:lvl4pPr>
      <a:lvl5pPr marL="2438033" algn="l" defTabSz="1219017" rtl="0" eaLnBrk="1" latinLnBrk="0" hangingPunct="1">
        <a:defRPr sz="2399" kern="1200">
          <a:solidFill>
            <a:schemeClr val="tx1"/>
          </a:solidFill>
          <a:latin typeface="+mn-lt"/>
          <a:ea typeface="+mn-ea"/>
          <a:cs typeface="+mn-cs"/>
        </a:defRPr>
      </a:lvl5pPr>
      <a:lvl6pPr marL="3047542" algn="l" defTabSz="1219017" rtl="0" eaLnBrk="1" latinLnBrk="0" hangingPunct="1">
        <a:defRPr sz="2399" kern="1200">
          <a:solidFill>
            <a:schemeClr val="tx1"/>
          </a:solidFill>
          <a:latin typeface="+mn-lt"/>
          <a:ea typeface="+mn-ea"/>
          <a:cs typeface="+mn-cs"/>
        </a:defRPr>
      </a:lvl6pPr>
      <a:lvl7pPr marL="3657051" algn="l" defTabSz="1219017" rtl="0" eaLnBrk="1" latinLnBrk="0" hangingPunct="1">
        <a:defRPr sz="2399" kern="1200">
          <a:solidFill>
            <a:schemeClr val="tx1"/>
          </a:solidFill>
          <a:latin typeface="+mn-lt"/>
          <a:ea typeface="+mn-ea"/>
          <a:cs typeface="+mn-cs"/>
        </a:defRPr>
      </a:lvl7pPr>
      <a:lvl8pPr marL="4266560" algn="l" defTabSz="1219017" rtl="0" eaLnBrk="1" latinLnBrk="0" hangingPunct="1">
        <a:defRPr sz="2399" kern="1200">
          <a:solidFill>
            <a:schemeClr val="tx1"/>
          </a:solidFill>
          <a:latin typeface="+mn-lt"/>
          <a:ea typeface="+mn-ea"/>
          <a:cs typeface="+mn-cs"/>
        </a:defRPr>
      </a:lvl8pPr>
      <a:lvl9pPr marL="4876068" algn="l" defTabSz="1219017"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22.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25.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BFBFB"/>
            </a:gs>
            <a:gs pos="100000">
              <a:srgbClr val="FCFCFC"/>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37598936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320"/>
          <p:cNvGraphicFramePr>
            <a:graphicFrameLocks noGrp="1"/>
          </p:cNvGraphicFramePr>
          <p:nvPr>
            <p:ph sz="half" idx="4294967295"/>
            <p:extLst>
              <p:ext uri="{D42A27DB-BD31-4B8C-83A1-F6EECF244321}">
                <p14:modId xmlns:p14="http://schemas.microsoft.com/office/powerpoint/2010/main" val="1234099170"/>
              </p:ext>
            </p:extLst>
          </p:nvPr>
        </p:nvGraphicFramePr>
        <p:xfrm>
          <a:off x="2487827" y="980304"/>
          <a:ext cx="6137189" cy="5090547"/>
        </p:xfrm>
        <a:graphic>
          <a:graphicData uri="http://schemas.openxmlformats.org/drawingml/2006/table">
            <a:tbl>
              <a:tblPr/>
              <a:tblGrid>
                <a:gridCol w="2624709"/>
                <a:gridCol w="3512480"/>
              </a:tblGrid>
              <a:tr h="457587">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作  业  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XXX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271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资源要求</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mn-ea"/>
                          <a:ea typeface="+mn-ea"/>
                        </a:rPr>
                        <a:t>预估的运算时间</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mn-ea"/>
                          <a:ea typeface="+mn-ea"/>
                        </a:rPr>
                        <a:t>最迟完成时间</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mn-ea"/>
                          <a:ea typeface="+mn-ea"/>
                        </a:rPr>
                        <a:t>要求的内存量</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mn-ea"/>
                          <a:ea typeface="+mn-ea"/>
                        </a:rPr>
                        <a:t>要求外设类型、台数</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mn-ea"/>
                          <a:ea typeface="+mn-ea"/>
                        </a:rPr>
                        <a:t>要求的文件量和输出量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23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资源使用情况</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ea"/>
                          <a:ea typeface="+mn-ea"/>
                        </a:rPr>
                        <a:t>进入系统时间</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ea"/>
                          <a:ea typeface="+mn-ea"/>
                        </a:rPr>
                        <a:t>开始运行时间</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ea"/>
                          <a:ea typeface="+mn-ea"/>
                        </a:rPr>
                        <a:t>已经运行时间</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ea"/>
                          <a:ea typeface="+mn-ea"/>
                        </a:rPr>
                        <a:t>内存地址</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ea"/>
                          <a:ea typeface="+mn-ea"/>
                        </a:rPr>
                        <a:t>外设台号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69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类型级别</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ea"/>
                          <a:ea typeface="+mn-ea"/>
                        </a:rPr>
                        <a:t>控制方式</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ea"/>
                          <a:ea typeface="+mn-ea"/>
                        </a:rPr>
                        <a:t>作业类型</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ea"/>
                          <a:ea typeface="+mn-ea"/>
                        </a:rPr>
                        <a:t>优先级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7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状态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rgbClr val="000000"/>
                          </a:solidFill>
                          <a:effectLst/>
                          <a:latin typeface="+mn-ea"/>
                          <a:ea typeface="+mn-ea"/>
                          <a:cs typeface="Times New Roman" panose="02020603050405020304" pitchFamily="18" charset="0"/>
                        </a:rPr>
                        <a:t>     </a:t>
                      </a:r>
                      <a:r>
                        <a:rPr kumimoji="0" lang="zh-CN" altLang="en-US" sz="2000" b="0" i="0" u="none" strike="noStrike" cap="none" normalizeH="0" baseline="0" dirty="0" smtClean="0">
                          <a:ln>
                            <a:noFill/>
                          </a:ln>
                          <a:solidFill>
                            <a:srgbClr val="000000"/>
                          </a:solidFill>
                          <a:effectLst/>
                          <a:latin typeface="+mn-ea"/>
                          <a:ea typeface="+mn-ea"/>
                          <a:cs typeface="Times New Roman" panose="02020603050405020304" pitchFamily="18" charset="0"/>
                        </a:rPr>
                        <a:t>后备</a:t>
                      </a:r>
                      <a:r>
                        <a:rPr kumimoji="0" lang="en-US" altLang="zh-CN" sz="2000" b="0" i="0" u="none" strike="noStrike" cap="none" normalizeH="0" baseline="0" dirty="0" smtClean="0">
                          <a:ln>
                            <a:noFill/>
                          </a:ln>
                          <a:solidFill>
                            <a:srgbClr val="000000"/>
                          </a:solidFill>
                          <a:effectLst/>
                          <a:latin typeface="+mn-ea"/>
                          <a:ea typeface="+mn-ea"/>
                          <a:cs typeface="Times New Roman" panose="02020603050405020304" pitchFamily="18" charset="0"/>
                        </a:rPr>
                        <a:t>/</a:t>
                      </a:r>
                      <a:r>
                        <a:rPr kumimoji="0" lang="zh-CN" altLang="en-US" sz="2000" b="0" i="0" u="none" strike="noStrike" cap="none" normalizeH="0" baseline="0" dirty="0" smtClean="0">
                          <a:ln>
                            <a:noFill/>
                          </a:ln>
                          <a:solidFill>
                            <a:srgbClr val="000000"/>
                          </a:solidFill>
                          <a:effectLst/>
                          <a:latin typeface="+mn-ea"/>
                          <a:ea typeface="+mn-ea"/>
                          <a:cs typeface="Times New Roman" panose="02020603050405020304" pitchFamily="18" charset="0"/>
                        </a:rPr>
                        <a:t>执行</a:t>
                      </a:r>
                      <a:r>
                        <a:rPr kumimoji="0" lang="en-US" altLang="zh-CN" sz="2000" b="0" i="0" u="none" strike="noStrike" cap="none" normalizeH="0" baseline="0" dirty="0" smtClean="0">
                          <a:ln>
                            <a:noFill/>
                          </a:ln>
                          <a:solidFill>
                            <a:srgbClr val="000000"/>
                          </a:solidFill>
                          <a:effectLst/>
                          <a:latin typeface="+mn-ea"/>
                          <a:ea typeface="+mn-ea"/>
                          <a:cs typeface="Times New Roman" panose="02020603050405020304" pitchFamily="18" charset="0"/>
                        </a:rPr>
                        <a:t>/</a:t>
                      </a:r>
                      <a:r>
                        <a:rPr kumimoji="0" lang="zh-CN" altLang="en-US" sz="2000" b="0" i="0" u="none" strike="noStrike" cap="none" normalizeH="0" baseline="0" dirty="0" smtClean="0">
                          <a:ln>
                            <a:noFill/>
                          </a:ln>
                          <a:solidFill>
                            <a:srgbClr val="000000"/>
                          </a:solidFill>
                          <a:effectLst/>
                          <a:latin typeface="+mn-ea"/>
                          <a:ea typeface="+mn-ea"/>
                          <a:cs typeface="Times New Roman" panose="02020603050405020304" pitchFamily="18" charset="0"/>
                        </a:rPr>
                        <a:t>完成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78763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8425" y="1020118"/>
            <a:ext cx="10563359" cy="4524315"/>
          </a:xfrm>
          <a:prstGeom prst="rect">
            <a:avLst/>
          </a:prstGeom>
        </p:spPr>
        <p:txBody>
          <a:bodyPr wrap="square">
            <a:spAutoFit/>
          </a:bodyPr>
          <a:lstStyle/>
          <a:p>
            <a:pPr>
              <a:lnSpc>
                <a:spcPct val="150000"/>
              </a:lnSpc>
            </a:pPr>
            <a:r>
              <a:rPr lang="en-US" altLang="zh-CN" sz="2400" dirty="0" smtClean="0">
                <a:latin typeface="+mn-ea"/>
              </a:rPr>
              <a:t>2</a:t>
            </a:r>
            <a:r>
              <a:rPr lang="zh-CN" altLang="en-US" sz="2400" dirty="0" smtClean="0">
                <a:latin typeface="+mn-ea"/>
              </a:rPr>
              <a:t>、作业调度</a:t>
            </a:r>
            <a:r>
              <a:rPr lang="zh-CN" altLang="en-US" sz="2400" dirty="0">
                <a:latin typeface="+mn-ea"/>
              </a:rPr>
              <a:t>的</a:t>
            </a:r>
            <a:r>
              <a:rPr lang="zh-CN" altLang="en-US" sz="2400" dirty="0" smtClean="0">
                <a:latin typeface="+mn-ea"/>
              </a:rPr>
              <a:t>功能</a:t>
            </a:r>
            <a:endParaRPr lang="en-US" altLang="zh-CN" sz="2400" dirty="0" smtClean="0">
              <a:latin typeface="+mn-ea"/>
            </a:endParaRPr>
          </a:p>
          <a:p>
            <a:pPr>
              <a:lnSpc>
                <a:spcPct val="150000"/>
              </a:lnSpc>
              <a:buFont typeface="Wingdings" panose="05000000000000000000" pitchFamily="2" charset="2"/>
              <a:buNone/>
            </a:pPr>
            <a:r>
              <a:rPr lang="en-US" altLang="zh-CN" sz="2400" dirty="0">
                <a:latin typeface="+mn-ea"/>
              </a:rPr>
              <a:t>①</a:t>
            </a:r>
            <a:r>
              <a:rPr lang="zh-CN" altLang="en-US" sz="2400" dirty="0">
                <a:latin typeface="+mn-ea"/>
              </a:rPr>
              <a:t>记录系统中各个作业的</a:t>
            </a:r>
            <a:r>
              <a:rPr lang="zh-CN" altLang="en-US" sz="2400" dirty="0" smtClean="0">
                <a:latin typeface="+mn-ea"/>
              </a:rPr>
              <a:t>情况。</a:t>
            </a:r>
            <a:endParaRPr lang="zh-CN" altLang="en-US" sz="2400" dirty="0">
              <a:latin typeface="+mn-ea"/>
            </a:endParaRPr>
          </a:p>
          <a:p>
            <a:pPr>
              <a:lnSpc>
                <a:spcPct val="150000"/>
              </a:lnSpc>
              <a:buFont typeface="Wingdings" panose="05000000000000000000" pitchFamily="2" charset="2"/>
              <a:buNone/>
            </a:pPr>
            <a:r>
              <a:rPr lang="zh-CN" altLang="en-US" sz="2400" dirty="0">
                <a:latin typeface="+mn-ea"/>
              </a:rPr>
              <a:t>② 按照某种调度算法从后备作业队列中挑选</a:t>
            </a:r>
            <a:r>
              <a:rPr lang="zh-CN" altLang="en-US" sz="2400" dirty="0" smtClean="0">
                <a:latin typeface="+mn-ea"/>
              </a:rPr>
              <a:t>作业。</a:t>
            </a:r>
            <a:endParaRPr lang="zh-CN" altLang="en-US" sz="2400" dirty="0">
              <a:latin typeface="+mn-ea"/>
            </a:endParaRPr>
          </a:p>
          <a:p>
            <a:pPr>
              <a:lnSpc>
                <a:spcPct val="150000"/>
              </a:lnSpc>
              <a:buFont typeface="Wingdings" panose="05000000000000000000" pitchFamily="2" charset="2"/>
              <a:buNone/>
            </a:pPr>
            <a:r>
              <a:rPr lang="zh-CN" altLang="en-US" sz="2400" dirty="0">
                <a:latin typeface="+mn-ea"/>
              </a:rPr>
              <a:t>③ 为选中的作业分配内存和外设等</a:t>
            </a:r>
            <a:r>
              <a:rPr lang="zh-CN" altLang="en-US" sz="2400" dirty="0" smtClean="0">
                <a:latin typeface="+mn-ea"/>
              </a:rPr>
              <a:t>资源。</a:t>
            </a:r>
            <a:endParaRPr lang="zh-CN" altLang="en-US" sz="2400" dirty="0">
              <a:latin typeface="+mn-ea"/>
            </a:endParaRPr>
          </a:p>
          <a:p>
            <a:pPr>
              <a:lnSpc>
                <a:spcPct val="150000"/>
              </a:lnSpc>
              <a:buFont typeface="Wingdings" panose="05000000000000000000" pitchFamily="2" charset="2"/>
              <a:buNone/>
            </a:pPr>
            <a:r>
              <a:rPr lang="zh-CN" altLang="en-US" sz="2400" dirty="0">
                <a:latin typeface="+mn-ea"/>
              </a:rPr>
              <a:t>④ 为选中的作业建立相应的进程，并把该进程放入就绪队列</a:t>
            </a:r>
            <a:r>
              <a:rPr lang="zh-CN" altLang="en-US" sz="2400" dirty="0" smtClean="0">
                <a:latin typeface="+mn-ea"/>
              </a:rPr>
              <a:t>中。</a:t>
            </a:r>
            <a:endParaRPr lang="zh-CN" altLang="en-US" sz="2400" dirty="0">
              <a:latin typeface="+mn-ea"/>
            </a:endParaRPr>
          </a:p>
          <a:p>
            <a:pPr>
              <a:lnSpc>
                <a:spcPct val="150000"/>
              </a:lnSpc>
              <a:buFont typeface="Wingdings" panose="05000000000000000000" pitchFamily="2" charset="2"/>
              <a:buNone/>
            </a:pPr>
            <a:r>
              <a:rPr lang="zh-CN" altLang="en-US" sz="2400" dirty="0">
                <a:latin typeface="+mn-ea"/>
              </a:rPr>
              <a:t>⑤ 作业结束后进行善后处理</a:t>
            </a:r>
            <a:r>
              <a:rPr lang="zh-CN" altLang="en-US" sz="2400" dirty="0" smtClean="0">
                <a:latin typeface="+mn-ea"/>
              </a:rPr>
              <a:t>工作。</a:t>
            </a:r>
            <a:endParaRPr lang="zh-CN" altLang="en-US" sz="2400" dirty="0">
              <a:latin typeface="+mn-ea"/>
            </a:endParaRPr>
          </a:p>
          <a:p>
            <a:pPr indent="612000">
              <a:lnSpc>
                <a:spcPct val="150000"/>
              </a:lnSpc>
              <a:buFont typeface="Wingdings" panose="05000000000000000000" pitchFamily="2" charset="2"/>
              <a:buNone/>
            </a:pPr>
            <a:r>
              <a:rPr lang="zh-CN" altLang="en-US" sz="2400" dirty="0" smtClean="0">
                <a:latin typeface="+mn-ea"/>
              </a:rPr>
              <a:t>设计</a:t>
            </a:r>
            <a:r>
              <a:rPr lang="zh-CN" altLang="en-US" sz="2400" dirty="0">
                <a:latin typeface="+mn-ea"/>
              </a:rPr>
              <a:t>目标是最大限度地发挥各种资源的利用率和保持系统内各种活动的充分</a:t>
            </a:r>
            <a:r>
              <a:rPr lang="zh-CN" altLang="en-US" sz="2400" dirty="0" smtClean="0">
                <a:latin typeface="+mn-ea"/>
              </a:rPr>
              <a:t>并行</a:t>
            </a:r>
            <a:r>
              <a:rPr lang="zh-CN" altLang="en-US" sz="2400" dirty="0">
                <a:latin typeface="+mn-ea"/>
              </a:rPr>
              <a:t>。</a:t>
            </a:r>
            <a:endParaRPr lang="en-US" altLang="zh-CN" sz="2400" dirty="0" smtClean="0">
              <a:latin typeface="+mn-ea"/>
            </a:endParaRPr>
          </a:p>
        </p:txBody>
      </p:sp>
    </p:spTree>
    <p:extLst>
      <p:ext uri="{BB962C8B-B14F-4D97-AF65-F5344CB8AC3E}">
        <p14:creationId xmlns:p14="http://schemas.microsoft.com/office/powerpoint/2010/main" val="2949570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8425" y="1020118"/>
            <a:ext cx="10563359" cy="4455066"/>
          </a:xfrm>
          <a:prstGeom prst="rect">
            <a:avLst/>
          </a:prstGeom>
        </p:spPr>
        <p:txBody>
          <a:bodyPr wrap="square">
            <a:spAutoFit/>
          </a:bodyPr>
          <a:lstStyle/>
          <a:p>
            <a:pPr>
              <a:lnSpc>
                <a:spcPct val="150000"/>
              </a:lnSpc>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rPr>
              <a:t>作业调度</a:t>
            </a:r>
            <a:r>
              <a:rPr lang="zh-CN" altLang="en-US" sz="2400" dirty="0">
                <a:latin typeface="黑体" panose="02010609060101010101" pitchFamily="49" charset="-122"/>
                <a:ea typeface="黑体" panose="02010609060101010101" pitchFamily="49" charset="-122"/>
              </a:rPr>
              <a:t>的主要任务   </a:t>
            </a:r>
            <a:br>
              <a:rPr lang="zh-CN" altLang="en-US" sz="2400" dirty="0">
                <a:latin typeface="黑体" panose="02010609060101010101" pitchFamily="49" charset="-122"/>
                <a:ea typeface="黑体" panose="02010609060101010101" pitchFamily="49" charset="-122"/>
              </a:rPr>
            </a:br>
            <a:r>
              <a:rPr lang="zh-CN" altLang="en-US" sz="2400" dirty="0"/>
              <a:t>　　作业调度的主要任务是，根据</a:t>
            </a:r>
            <a:r>
              <a:rPr lang="en-US" altLang="zh-CN" sz="2400" dirty="0"/>
              <a:t>JCB</a:t>
            </a:r>
            <a:r>
              <a:rPr lang="zh-CN" altLang="en-US" sz="2400" dirty="0"/>
              <a:t>中的信息，检查系统中的资源能否满足作业对资源的需求，以及按照一定的调度算法，从外存的后备队列中选取某些作业调入内存，并为它们创建进程、分配必要的资源。然后再将新创建的进程排在就绪队列上等待调度。因此，也把作业调度称为接纳调度</a:t>
            </a:r>
            <a:r>
              <a:rPr lang="en-US" altLang="zh-CN" sz="2400" dirty="0"/>
              <a:t>(Admission Scheduling)</a:t>
            </a:r>
            <a:r>
              <a:rPr lang="zh-CN" altLang="en-US" sz="2400" dirty="0"/>
              <a:t>。在每次执行作业调度时，都需做出以下两个决定。 </a:t>
            </a:r>
            <a:br>
              <a:rPr lang="zh-CN" altLang="en-US" sz="2400" dirty="0"/>
            </a:br>
            <a:r>
              <a:rPr lang="zh-CN" altLang="en-US" sz="2400" dirty="0"/>
              <a:t>　　</a:t>
            </a:r>
            <a:r>
              <a:rPr lang="en-US" altLang="zh-CN" sz="2400" dirty="0">
                <a:latin typeface="黑体" panose="02010609060101010101" pitchFamily="49" charset="-122"/>
                <a:ea typeface="黑体" panose="02010609060101010101" pitchFamily="49" charset="-122"/>
              </a:rPr>
              <a:t>1. </a:t>
            </a:r>
            <a:r>
              <a:rPr lang="zh-CN" altLang="en-US" sz="2400" dirty="0">
                <a:latin typeface="黑体" panose="02010609060101010101" pitchFamily="49" charset="-122"/>
                <a:ea typeface="黑体" panose="02010609060101010101" pitchFamily="49" charset="-122"/>
              </a:rPr>
              <a:t>接纳多少个作业</a:t>
            </a:r>
            <a:br>
              <a:rPr lang="zh-CN" altLang="en-US" sz="2400" dirty="0">
                <a:latin typeface="黑体" panose="02010609060101010101" pitchFamily="49" charset="-122"/>
                <a:ea typeface="黑体" panose="02010609060101010101" pitchFamily="49" charset="-122"/>
              </a:rPr>
            </a:b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2. </a:t>
            </a:r>
            <a:r>
              <a:rPr lang="zh-CN" altLang="en-US" sz="2400" dirty="0">
                <a:latin typeface="黑体" panose="02010609060101010101" pitchFamily="49" charset="-122"/>
                <a:ea typeface="黑体" panose="02010609060101010101" pitchFamily="49" charset="-122"/>
              </a:rPr>
              <a:t>接纳哪些作业</a:t>
            </a:r>
            <a:endParaRPr lang="zh-CN" altLang="en-US" sz="2400" dirty="0">
              <a:latin typeface="+mn-ea"/>
            </a:endParaRPr>
          </a:p>
        </p:txBody>
      </p:sp>
    </p:spTree>
    <p:extLst>
      <p:ext uri="{BB962C8B-B14F-4D97-AF65-F5344CB8AC3E}">
        <p14:creationId xmlns:p14="http://schemas.microsoft.com/office/powerpoint/2010/main" val="2653899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36" y="1242540"/>
            <a:ext cx="10456355" cy="3970318"/>
          </a:xfrm>
          <a:prstGeom prst="rect">
            <a:avLst/>
          </a:prstGeom>
        </p:spPr>
        <p:txBody>
          <a:bodyPr wrap="square">
            <a:spAutoFit/>
          </a:bodyPr>
          <a:lstStyle/>
          <a:p>
            <a:pPr>
              <a:lnSpc>
                <a:spcPct val="150000"/>
              </a:lnSpc>
            </a:pPr>
            <a:r>
              <a:rPr lang="en-US" altLang="zh-CN" sz="2400" dirty="0" smtClean="0">
                <a:latin typeface="+mn-ea"/>
              </a:rPr>
              <a:t>3</a:t>
            </a:r>
            <a:r>
              <a:rPr lang="zh-CN" altLang="en-US" sz="2400" dirty="0">
                <a:latin typeface="+mn-ea"/>
              </a:rPr>
              <a:t>、</a:t>
            </a:r>
            <a:r>
              <a:rPr lang="zh-CN" altLang="en-US" sz="2400" dirty="0" smtClean="0">
                <a:latin typeface="+mn-ea"/>
              </a:rPr>
              <a:t>常用</a:t>
            </a:r>
            <a:r>
              <a:rPr lang="zh-CN" altLang="en-US" sz="2400" dirty="0">
                <a:latin typeface="+mn-ea"/>
              </a:rPr>
              <a:t>作业调度</a:t>
            </a:r>
            <a:r>
              <a:rPr lang="zh-CN" altLang="en-US" sz="2400" dirty="0" smtClean="0">
                <a:latin typeface="+mn-ea"/>
              </a:rPr>
              <a:t>算法</a:t>
            </a:r>
            <a:endParaRPr lang="en-US" altLang="zh-CN" sz="2400" dirty="0" smtClean="0">
              <a:latin typeface="+mn-ea"/>
            </a:endParaRPr>
          </a:p>
          <a:p>
            <a:pPr marL="457200" indent="-457200">
              <a:lnSpc>
                <a:spcPct val="150000"/>
              </a:lnSpc>
              <a:buFont typeface="+mj-ea"/>
              <a:buAutoNum type="circleNumDbPlain"/>
            </a:pPr>
            <a:r>
              <a:rPr lang="zh-CN" altLang="en-US" sz="2400" dirty="0">
                <a:latin typeface="+mn-ea"/>
              </a:rPr>
              <a:t>先来先服务法（</a:t>
            </a:r>
            <a:r>
              <a:rPr lang="en-US" altLang="zh-CN" sz="2400" dirty="0">
                <a:latin typeface="+mn-ea"/>
              </a:rPr>
              <a:t>First-Come First-Served</a:t>
            </a:r>
            <a:r>
              <a:rPr lang="zh-CN" altLang="en-US" sz="2400" dirty="0" smtClean="0">
                <a:latin typeface="+mn-ea"/>
              </a:rPr>
              <a:t>）：将最早提交的作业最先调入内存。</a:t>
            </a:r>
            <a:endParaRPr lang="zh-CN" altLang="en-US" sz="2400" dirty="0">
              <a:latin typeface="+mn-ea"/>
            </a:endParaRPr>
          </a:p>
          <a:p>
            <a:pPr marL="457200" indent="-457200">
              <a:lnSpc>
                <a:spcPct val="150000"/>
              </a:lnSpc>
              <a:buFont typeface="+mj-ea"/>
              <a:buAutoNum type="circleNumDbPlain" startAt="2"/>
            </a:pPr>
            <a:r>
              <a:rPr lang="zh-CN" altLang="en-US" sz="2400" dirty="0">
                <a:latin typeface="+mn-ea"/>
              </a:rPr>
              <a:t>短作业优先法（</a:t>
            </a:r>
            <a:r>
              <a:rPr lang="en-US" altLang="zh-CN" sz="2400" dirty="0">
                <a:latin typeface="+mn-ea"/>
              </a:rPr>
              <a:t>Shortest Job First</a:t>
            </a:r>
            <a:r>
              <a:rPr lang="zh-CN" altLang="en-US" sz="2400" dirty="0" smtClean="0">
                <a:latin typeface="+mn-ea"/>
              </a:rPr>
              <a:t>）：将所需运行时间最短的作业优先调入内存运行。</a:t>
            </a:r>
            <a:endParaRPr lang="zh-CN" altLang="en-US" sz="2400" dirty="0">
              <a:latin typeface="+mn-ea"/>
            </a:endParaRPr>
          </a:p>
          <a:p>
            <a:pPr marL="457200" indent="-457200">
              <a:lnSpc>
                <a:spcPct val="150000"/>
              </a:lnSpc>
              <a:buFont typeface="+mj-ea"/>
              <a:buAutoNum type="circleNumDbPlain" startAt="3"/>
            </a:pPr>
            <a:r>
              <a:rPr lang="zh-CN" altLang="en-US" sz="2400" dirty="0">
                <a:latin typeface="+mn-ea"/>
              </a:rPr>
              <a:t>最短剩余时间优先法（</a:t>
            </a:r>
            <a:r>
              <a:rPr lang="en-US" altLang="zh-CN" sz="2400" dirty="0">
                <a:latin typeface="+mn-ea"/>
              </a:rPr>
              <a:t>Shortest Remaining Time Next</a:t>
            </a:r>
            <a:r>
              <a:rPr lang="zh-CN" altLang="en-US" sz="2400" dirty="0" smtClean="0">
                <a:latin typeface="+mn-ea"/>
              </a:rPr>
              <a:t>）：将剩余运行时间最短的作业优先调度运行。</a:t>
            </a:r>
            <a:endParaRPr lang="zh-CN" altLang="en-US" sz="2400" dirty="0">
              <a:latin typeface="+mn-ea"/>
            </a:endParaRPr>
          </a:p>
        </p:txBody>
      </p:sp>
    </p:spTree>
    <p:extLst>
      <p:ext uri="{BB962C8B-B14F-4D97-AF65-F5344CB8AC3E}">
        <p14:creationId xmlns:p14="http://schemas.microsoft.com/office/powerpoint/2010/main" val="661187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5515" y="1143685"/>
            <a:ext cx="10538604" cy="2862322"/>
          </a:xfrm>
          <a:prstGeom prst="rect">
            <a:avLst/>
          </a:prstGeom>
        </p:spPr>
        <p:txBody>
          <a:bodyPr wrap="square">
            <a:spAutoFit/>
          </a:bodyPr>
          <a:lstStyle/>
          <a:p>
            <a:pPr>
              <a:lnSpc>
                <a:spcPct val="150000"/>
              </a:lnSpc>
            </a:pPr>
            <a:r>
              <a:rPr lang="en-US" altLang="zh-CN" sz="2400" dirty="0">
                <a:latin typeface="+mn-ea"/>
              </a:rPr>
              <a:t>4.3  </a:t>
            </a:r>
            <a:r>
              <a:rPr lang="zh-CN" altLang="en-US" sz="2400" dirty="0">
                <a:latin typeface="+mn-ea"/>
              </a:rPr>
              <a:t>进 程 调 </a:t>
            </a:r>
            <a:r>
              <a:rPr lang="zh-CN" altLang="en-US" sz="2400" dirty="0" smtClean="0">
                <a:latin typeface="+mn-ea"/>
              </a:rPr>
              <a:t>度</a:t>
            </a:r>
            <a:endParaRPr lang="en-US" altLang="zh-CN" sz="2400" dirty="0" smtClean="0">
              <a:latin typeface="+mn-ea"/>
            </a:endParaRPr>
          </a:p>
          <a:p>
            <a:pPr>
              <a:lnSpc>
                <a:spcPct val="150000"/>
              </a:lnSpc>
              <a:buFont typeface="Wingdings" panose="05000000000000000000" pitchFamily="2" charset="2"/>
              <a:buNone/>
            </a:pPr>
            <a:r>
              <a:rPr lang="en-US" altLang="zh-CN" sz="2400" dirty="0">
                <a:latin typeface="+mn-ea"/>
              </a:rPr>
              <a:t>4.3.1  </a:t>
            </a:r>
            <a:r>
              <a:rPr lang="zh-CN" altLang="en-US" sz="2400" dirty="0">
                <a:latin typeface="+mn-ea"/>
              </a:rPr>
              <a:t>进程调度的功能</a:t>
            </a:r>
          </a:p>
          <a:p>
            <a:pPr>
              <a:lnSpc>
                <a:spcPct val="150000"/>
              </a:lnSpc>
              <a:buFont typeface="Wingdings" panose="05000000000000000000" pitchFamily="2" charset="2"/>
              <a:buNone/>
            </a:pPr>
            <a:r>
              <a:rPr lang="zh-CN" altLang="en-US" sz="2400" dirty="0">
                <a:latin typeface="+mn-ea"/>
              </a:rPr>
              <a:t>（</a:t>
            </a:r>
            <a:r>
              <a:rPr lang="en-US" altLang="zh-CN" sz="2400" dirty="0">
                <a:latin typeface="+mn-ea"/>
              </a:rPr>
              <a:t>1</a:t>
            </a:r>
            <a:r>
              <a:rPr lang="zh-CN" altLang="en-US" sz="2400" dirty="0">
                <a:latin typeface="+mn-ea"/>
              </a:rPr>
              <a:t>）保存现场</a:t>
            </a:r>
          </a:p>
          <a:p>
            <a:pPr>
              <a:lnSpc>
                <a:spcPct val="150000"/>
              </a:lnSpc>
              <a:buFont typeface="Wingdings" panose="05000000000000000000" pitchFamily="2" charset="2"/>
              <a:buNone/>
            </a:pPr>
            <a:r>
              <a:rPr lang="zh-CN" altLang="en-US" sz="2400" dirty="0">
                <a:latin typeface="+mn-ea"/>
              </a:rPr>
              <a:t>（</a:t>
            </a:r>
            <a:r>
              <a:rPr lang="en-US" altLang="zh-CN" sz="2400" dirty="0">
                <a:latin typeface="+mn-ea"/>
              </a:rPr>
              <a:t>2</a:t>
            </a:r>
            <a:r>
              <a:rPr lang="zh-CN" altLang="en-US" sz="2400" dirty="0">
                <a:latin typeface="+mn-ea"/>
              </a:rPr>
              <a:t>）挑选进程</a:t>
            </a:r>
          </a:p>
          <a:p>
            <a:pPr>
              <a:lnSpc>
                <a:spcPct val="150000"/>
              </a:lnSpc>
              <a:buFont typeface="Wingdings" panose="05000000000000000000" pitchFamily="2" charset="2"/>
              <a:buNone/>
            </a:pPr>
            <a:r>
              <a:rPr lang="zh-CN" altLang="en-US" sz="2400" dirty="0">
                <a:latin typeface="+mn-ea"/>
              </a:rPr>
              <a:t>（</a:t>
            </a:r>
            <a:r>
              <a:rPr lang="en-US" altLang="zh-CN" sz="2400" dirty="0">
                <a:latin typeface="+mn-ea"/>
              </a:rPr>
              <a:t>3</a:t>
            </a:r>
            <a:r>
              <a:rPr lang="zh-CN" altLang="en-US" sz="2400" dirty="0">
                <a:latin typeface="+mn-ea"/>
              </a:rPr>
              <a:t>）恢复</a:t>
            </a:r>
            <a:r>
              <a:rPr lang="zh-CN" altLang="en-US" sz="2400" dirty="0" smtClean="0">
                <a:latin typeface="+mn-ea"/>
              </a:rPr>
              <a:t>现场</a:t>
            </a:r>
            <a:endParaRPr lang="zh-CN" altLang="en-US" sz="2400" dirty="0">
              <a:latin typeface="+mn-ea"/>
            </a:endParaRPr>
          </a:p>
        </p:txBody>
      </p:sp>
    </p:spTree>
    <p:extLst>
      <p:ext uri="{BB962C8B-B14F-4D97-AF65-F5344CB8AC3E}">
        <p14:creationId xmlns:p14="http://schemas.microsoft.com/office/powerpoint/2010/main" val="1548145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2593" y="1191050"/>
            <a:ext cx="10733904" cy="3351046"/>
          </a:xfrm>
          <a:prstGeom prst="rect">
            <a:avLst/>
          </a:prstGeom>
        </p:spPr>
        <p:txBody>
          <a:bodyPr wrap="square">
            <a:spAutoFit/>
          </a:bodyPr>
          <a:lstStyle/>
          <a:p>
            <a:pPr>
              <a:lnSpc>
                <a:spcPct val="150000"/>
              </a:lnSpc>
              <a:buFont typeface="Wingdings" panose="05000000000000000000" pitchFamily="2" charset="2"/>
              <a:buNone/>
            </a:pPr>
            <a:r>
              <a:rPr lang="en-US" altLang="zh-CN" sz="2400" dirty="0">
                <a:latin typeface="+mn-ea"/>
              </a:rPr>
              <a:t>4.3.2  </a:t>
            </a:r>
            <a:r>
              <a:rPr lang="zh-CN" altLang="en-US" sz="2400" dirty="0">
                <a:latin typeface="+mn-ea"/>
              </a:rPr>
              <a:t>进程调度的时机</a:t>
            </a:r>
            <a:endParaRPr lang="en-US" altLang="zh-CN" sz="2400" dirty="0" smtClean="0">
              <a:latin typeface="+mn-ea"/>
            </a:endParaRPr>
          </a:p>
          <a:p>
            <a:pPr>
              <a:lnSpc>
                <a:spcPct val="150000"/>
              </a:lnSpc>
              <a:buFont typeface="Wingdings" panose="05000000000000000000" pitchFamily="2" charset="2"/>
              <a:buNone/>
            </a:pPr>
            <a:r>
              <a:rPr lang="en-US" altLang="zh-CN" sz="2400" dirty="0" smtClean="0">
                <a:latin typeface="+mn-ea"/>
              </a:rPr>
              <a:t>① </a:t>
            </a:r>
            <a:r>
              <a:rPr lang="zh-CN" altLang="en-US" sz="2400" dirty="0" smtClean="0">
                <a:latin typeface="+mn-ea"/>
              </a:rPr>
              <a:t>创建进程</a:t>
            </a:r>
          </a:p>
          <a:p>
            <a:pPr>
              <a:lnSpc>
                <a:spcPct val="150000"/>
              </a:lnSpc>
              <a:buFont typeface="Wingdings" panose="05000000000000000000" pitchFamily="2" charset="2"/>
              <a:buNone/>
            </a:pPr>
            <a:r>
              <a:rPr lang="zh-CN" altLang="en-US" sz="2400" dirty="0" smtClean="0">
                <a:latin typeface="+mn-ea"/>
              </a:rPr>
              <a:t>② 进程终止</a:t>
            </a:r>
          </a:p>
          <a:p>
            <a:pPr>
              <a:lnSpc>
                <a:spcPct val="150000"/>
              </a:lnSpc>
              <a:buFont typeface="Wingdings" panose="05000000000000000000" pitchFamily="2" charset="2"/>
              <a:buNone/>
            </a:pPr>
            <a:r>
              <a:rPr lang="zh-CN" altLang="en-US" sz="2400" dirty="0" smtClean="0">
                <a:latin typeface="+mn-ea"/>
              </a:rPr>
              <a:t>③ 等待事件</a:t>
            </a:r>
          </a:p>
          <a:p>
            <a:pPr>
              <a:lnSpc>
                <a:spcPct val="150000"/>
              </a:lnSpc>
              <a:buFont typeface="Wingdings" panose="05000000000000000000" pitchFamily="2" charset="2"/>
              <a:buNone/>
            </a:pPr>
            <a:r>
              <a:rPr lang="zh-CN" altLang="en-US" sz="2400" dirty="0" smtClean="0">
                <a:latin typeface="+mn-ea"/>
              </a:rPr>
              <a:t>④ 中断发生</a:t>
            </a:r>
          </a:p>
          <a:p>
            <a:pPr>
              <a:lnSpc>
                <a:spcPct val="150000"/>
              </a:lnSpc>
              <a:buFont typeface="Wingdings" panose="05000000000000000000" pitchFamily="2" charset="2"/>
              <a:buNone/>
            </a:pPr>
            <a:r>
              <a:rPr lang="zh-CN" altLang="en-US" sz="2400" dirty="0" smtClean="0">
                <a:latin typeface="+mn-ea"/>
              </a:rPr>
              <a:t>⑤ 运行到时</a:t>
            </a:r>
            <a:endParaRPr lang="zh-CN" altLang="en-US" sz="2400" dirty="0">
              <a:latin typeface="+mn-ea"/>
            </a:endParaRPr>
          </a:p>
        </p:txBody>
      </p:sp>
    </p:spTree>
    <p:extLst>
      <p:ext uri="{BB962C8B-B14F-4D97-AF65-F5344CB8AC3E}">
        <p14:creationId xmlns:p14="http://schemas.microsoft.com/office/powerpoint/2010/main" val="118325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1602" y="1151923"/>
            <a:ext cx="5139677" cy="1689052"/>
          </a:xfrm>
          <a:prstGeom prst="rect">
            <a:avLst/>
          </a:prstGeom>
        </p:spPr>
        <p:txBody>
          <a:bodyPr wrap="none">
            <a:spAutoFit/>
          </a:bodyPr>
          <a:lstStyle/>
          <a:p>
            <a:pPr>
              <a:lnSpc>
                <a:spcPct val="150000"/>
              </a:lnSpc>
            </a:pPr>
            <a:r>
              <a:rPr lang="en-US" altLang="zh-CN" sz="2400" dirty="0">
                <a:latin typeface="+mn-ea"/>
              </a:rPr>
              <a:t>4.3.3  </a:t>
            </a:r>
            <a:r>
              <a:rPr lang="zh-CN" altLang="en-US" sz="2400" dirty="0">
                <a:latin typeface="+mn-ea"/>
              </a:rPr>
              <a:t>进程调度的基本</a:t>
            </a:r>
            <a:r>
              <a:rPr lang="zh-CN" altLang="en-US" sz="2400" dirty="0" smtClean="0">
                <a:latin typeface="+mn-ea"/>
              </a:rPr>
              <a:t>方式</a:t>
            </a:r>
            <a:endParaRPr lang="en-US" altLang="zh-CN" sz="2400" dirty="0" smtClean="0">
              <a:latin typeface="+mn-ea"/>
            </a:endParaRPr>
          </a:p>
          <a:p>
            <a:pPr>
              <a:lnSpc>
                <a:spcPct val="150000"/>
              </a:lnSpc>
              <a:buFont typeface="Wingdings" panose="05000000000000000000" pitchFamily="2" charset="2"/>
              <a:buNone/>
            </a:pPr>
            <a:r>
              <a:rPr lang="en-US" altLang="zh-CN" sz="2400" dirty="0">
                <a:latin typeface="+mn-ea"/>
              </a:rPr>
              <a:t>1</a:t>
            </a:r>
            <a:r>
              <a:rPr lang="zh-CN" altLang="en-US" sz="2400" dirty="0">
                <a:latin typeface="+mn-ea"/>
              </a:rPr>
              <a:t>．非抢占方式（</a:t>
            </a:r>
            <a:r>
              <a:rPr lang="en-US" altLang="zh-CN" sz="2400" dirty="0" err="1">
                <a:latin typeface="+mn-ea"/>
              </a:rPr>
              <a:t>Nonpreemptive</a:t>
            </a:r>
            <a:r>
              <a:rPr lang="zh-CN" altLang="en-US" sz="2400" dirty="0" smtClean="0">
                <a:latin typeface="+mn-ea"/>
              </a:rPr>
              <a:t>）</a:t>
            </a:r>
            <a:endParaRPr lang="zh-CN" altLang="en-US" sz="2400" dirty="0">
              <a:latin typeface="+mn-ea"/>
            </a:endParaRPr>
          </a:p>
          <a:p>
            <a:pPr>
              <a:lnSpc>
                <a:spcPct val="150000"/>
              </a:lnSpc>
              <a:buFont typeface="Wingdings" panose="05000000000000000000" pitchFamily="2" charset="2"/>
              <a:buNone/>
            </a:pPr>
            <a:r>
              <a:rPr lang="en-US" altLang="zh-CN" sz="2400" dirty="0">
                <a:latin typeface="+mn-ea"/>
              </a:rPr>
              <a:t>2</a:t>
            </a:r>
            <a:r>
              <a:rPr lang="zh-CN" altLang="en-US" sz="2400" dirty="0">
                <a:latin typeface="+mn-ea"/>
              </a:rPr>
              <a:t>．抢占方式（</a:t>
            </a:r>
            <a:r>
              <a:rPr lang="en-US" altLang="zh-CN" sz="2400" dirty="0">
                <a:latin typeface="+mn-ea"/>
              </a:rPr>
              <a:t>Preemptive</a:t>
            </a:r>
            <a:r>
              <a:rPr lang="zh-CN" altLang="en-US" sz="2400" dirty="0" smtClean="0">
                <a:latin typeface="+mn-ea"/>
              </a:rPr>
              <a:t>）</a:t>
            </a:r>
            <a:endParaRPr lang="zh-CN" altLang="en-US" sz="2400" dirty="0">
              <a:latin typeface="+mn-ea"/>
            </a:endParaRPr>
          </a:p>
        </p:txBody>
      </p:sp>
    </p:spTree>
    <p:extLst>
      <p:ext uri="{BB962C8B-B14F-4D97-AF65-F5344CB8AC3E}">
        <p14:creationId xmlns:p14="http://schemas.microsoft.com/office/powerpoint/2010/main" val="1866805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7731" y="1193113"/>
            <a:ext cx="10399296" cy="4524315"/>
          </a:xfrm>
          <a:prstGeom prst="rect">
            <a:avLst/>
          </a:prstGeom>
        </p:spPr>
        <p:txBody>
          <a:bodyPr wrap="square">
            <a:spAutoFit/>
          </a:bodyPr>
          <a:lstStyle/>
          <a:p>
            <a:pPr>
              <a:lnSpc>
                <a:spcPct val="150000"/>
              </a:lnSpc>
            </a:pPr>
            <a:r>
              <a:rPr lang="en-US" altLang="zh-CN" sz="2400" dirty="0">
                <a:latin typeface="+mn-ea"/>
              </a:rPr>
              <a:t>4.3.4  </a:t>
            </a:r>
            <a:r>
              <a:rPr lang="zh-CN" altLang="en-US" sz="2400" dirty="0">
                <a:latin typeface="+mn-ea"/>
              </a:rPr>
              <a:t>交互式系统中常用的调度</a:t>
            </a:r>
            <a:r>
              <a:rPr lang="zh-CN" altLang="en-US" sz="2400" dirty="0" smtClean="0">
                <a:latin typeface="+mn-ea"/>
              </a:rPr>
              <a:t>算法</a:t>
            </a:r>
            <a:endParaRPr lang="en-US" altLang="zh-CN" sz="2400" dirty="0" smtClean="0">
              <a:latin typeface="+mn-ea"/>
            </a:endParaRPr>
          </a:p>
          <a:p>
            <a:pPr marL="457200" indent="-457200">
              <a:lnSpc>
                <a:spcPct val="150000"/>
              </a:lnSpc>
              <a:buFont typeface="+mj-ea"/>
              <a:buAutoNum type="circleNumDbPlain"/>
            </a:pPr>
            <a:r>
              <a:rPr lang="zh-CN" altLang="en-US" sz="2400" dirty="0">
                <a:latin typeface="+mn-ea"/>
              </a:rPr>
              <a:t>轮转法</a:t>
            </a:r>
          </a:p>
          <a:p>
            <a:pPr marL="457200" indent="-457200">
              <a:lnSpc>
                <a:spcPct val="150000"/>
              </a:lnSpc>
              <a:buFont typeface="+mj-ea"/>
              <a:buAutoNum type="circleNumDbPlain" startAt="2"/>
            </a:pPr>
            <a:r>
              <a:rPr lang="zh-CN" altLang="en-US" sz="2400" dirty="0">
                <a:latin typeface="+mn-ea"/>
              </a:rPr>
              <a:t>优先级法</a:t>
            </a:r>
          </a:p>
          <a:p>
            <a:pPr marL="457200" indent="-457200">
              <a:lnSpc>
                <a:spcPct val="150000"/>
              </a:lnSpc>
              <a:buFont typeface="+mj-ea"/>
              <a:buAutoNum type="circleNumDbPlain" startAt="3"/>
            </a:pPr>
            <a:r>
              <a:rPr lang="zh-CN" altLang="en-US" sz="2400" dirty="0">
                <a:latin typeface="+mn-ea"/>
              </a:rPr>
              <a:t>多级队列法</a:t>
            </a:r>
          </a:p>
          <a:p>
            <a:pPr marL="457200" indent="-457200">
              <a:lnSpc>
                <a:spcPct val="150000"/>
              </a:lnSpc>
              <a:buFont typeface="+mj-ea"/>
              <a:buAutoNum type="circleNumDbPlain" startAt="4"/>
            </a:pPr>
            <a:r>
              <a:rPr lang="zh-CN" altLang="en-US" sz="2400" dirty="0">
                <a:latin typeface="+mn-ea"/>
              </a:rPr>
              <a:t>短进程优先法</a:t>
            </a:r>
          </a:p>
          <a:p>
            <a:pPr marL="457200" indent="-457200">
              <a:lnSpc>
                <a:spcPct val="150000"/>
              </a:lnSpc>
              <a:buFont typeface="+mj-ea"/>
              <a:buAutoNum type="circleNumDbPlain" startAt="5"/>
            </a:pPr>
            <a:r>
              <a:rPr lang="zh-CN" altLang="en-US" sz="2400" dirty="0">
                <a:latin typeface="+mn-ea"/>
              </a:rPr>
              <a:t>高响应比优先法</a:t>
            </a:r>
          </a:p>
          <a:p>
            <a:pPr marL="457200" indent="-457200">
              <a:lnSpc>
                <a:spcPct val="150000"/>
              </a:lnSpc>
              <a:buFont typeface="+mj-ea"/>
              <a:buAutoNum type="circleNumDbPlain" startAt="6"/>
            </a:pPr>
            <a:r>
              <a:rPr lang="zh-CN" altLang="en-US" sz="2400" dirty="0">
                <a:latin typeface="+mn-ea"/>
              </a:rPr>
              <a:t>多级反馈队列法</a:t>
            </a:r>
          </a:p>
          <a:p>
            <a:pPr marL="457200" indent="-457200">
              <a:lnSpc>
                <a:spcPct val="150000"/>
              </a:lnSpc>
              <a:buFont typeface="+mj-ea"/>
              <a:buAutoNum type="circleNumDbPlain" startAt="7"/>
            </a:pPr>
            <a:r>
              <a:rPr lang="zh-CN" altLang="en-US" sz="2400" dirty="0">
                <a:latin typeface="+mn-ea"/>
              </a:rPr>
              <a:t>公平共享法</a:t>
            </a:r>
            <a:r>
              <a:rPr lang="zh-CN" altLang="en-US" sz="2400" dirty="0" smtClean="0">
                <a:latin typeface="+mn-ea"/>
              </a:rPr>
              <a:t>等</a:t>
            </a:r>
            <a:endParaRPr lang="zh-CN" altLang="en-US" sz="2400" dirty="0">
              <a:latin typeface="+mn-ea"/>
            </a:endParaRPr>
          </a:p>
        </p:txBody>
      </p:sp>
    </p:spTree>
    <p:extLst>
      <p:ext uri="{BB962C8B-B14F-4D97-AF65-F5344CB8AC3E}">
        <p14:creationId xmlns:p14="http://schemas.microsoft.com/office/powerpoint/2010/main" val="3028558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61288" y="886941"/>
            <a:ext cx="10538733" cy="2308324"/>
          </a:xfrm>
          <a:prstGeom prst="rect">
            <a:avLst/>
          </a:prstGeom>
        </p:spPr>
        <p:txBody>
          <a:bodyPr wrap="square">
            <a:spAutoFit/>
          </a:bodyPr>
          <a:lstStyle/>
          <a:p>
            <a:pPr>
              <a:lnSpc>
                <a:spcPct val="150000"/>
              </a:lnSpc>
            </a:pPr>
            <a:r>
              <a:rPr lang="en-US" altLang="zh-CN" sz="2400" dirty="0">
                <a:latin typeface="+mn-ea"/>
              </a:rPr>
              <a:t>4.3.5  </a:t>
            </a:r>
            <a:r>
              <a:rPr lang="zh-CN" altLang="en-US" sz="2400" dirty="0">
                <a:latin typeface="+mn-ea"/>
              </a:rPr>
              <a:t>两级调度</a:t>
            </a:r>
            <a:r>
              <a:rPr lang="zh-CN" altLang="en-US" sz="2400" dirty="0" smtClean="0">
                <a:latin typeface="+mn-ea"/>
              </a:rPr>
              <a:t>模型</a:t>
            </a:r>
            <a:endParaRPr lang="en-US" altLang="zh-CN" sz="2400" dirty="0" smtClean="0">
              <a:latin typeface="+mn-ea"/>
            </a:endParaRPr>
          </a:p>
          <a:p>
            <a:pPr marL="457200" indent="-457200">
              <a:lnSpc>
                <a:spcPct val="150000"/>
              </a:lnSpc>
              <a:buFont typeface="+mj-ea"/>
              <a:buAutoNum type="circleNumDbPlain"/>
            </a:pPr>
            <a:r>
              <a:rPr lang="zh-CN" altLang="en-US" sz="2400" dirty="0">
                <a:latin typeface="+mn-ea"/>
              </a:rPr>
              <a:t>作业调度是宏观调度</a:t>
            </a:r>
          </a:p>
          <a:p>
            <a:pPr marL="457200" indent="-457200">
              <a:lnSpc>
                <a:spcPct val="150000"/>
              </a:lnSpc>
              <a:buFont typeface="+mj-ea"/>
              <a:buAutoNum type="circleNumDbPlain" startAt="2"/>
            </a:pPr>
            <a:r>
              <a:rPr lang="zh-CN" altLang="en-US" sz="2400" dirty="0">
                <a:latin typeface="+mn-ea"/>
              </a:rPr>
              <a:t>进程调度是微观</a:t>
            </a:r>
            <a:r>
              <a:rPr lang="zh-CN" altLang="en-US" sz="2400" dirty="0" smtClean="0">
                <a:latin typeface="+mn-ea"/>
              </a:rPr>
              <a:t>调度</a:t>
            </a:r>
            <a:endParaRPr lang="en-US" altLang="zh-CN" sz="2400" dirty="0" smtClean="0">
              <a:latin typeface="+mn-ea"/>
            </a:endParaRPr>
          </a:p>
          <a:p>
            <a:pPr>
              <a:lnSpc>
                <a:spcPct val="150000"/>
              </a:lnSpc>
            </a:pPr>
            <a:r>
              <a:rPr lang="zh-CN" altLang="en-US" sz="2400" dirty="0">
                <a:latin typeface="+mn-ea"/>
              </a:rPr>
              <a:t>二者的基本区别是它们执行的频率</a:t>
            </a:r>
            <a:r>
              <a:rPr lang="zh-CN" altLang="en-US" sz="2400" dirty="0" smtClean="0">
                <a:latin typeface="+mn-ea"/>
              </a:rPr>
              <a:t>不同</a:t>
            </a:r>
            <a:endParaRPr lang="zh-CN" altLang="en-US" sz="2400" dirty="0">
              <a:latin typeface="+mn-ea"/>
            </a:endParaRPr>
          </a:p>
        </p:txBody>
      </p:sp>
      <p:pic>
        <p:nvPicPr>
          <p:cNvPr id="3" name="Picture 4" descr="4a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2844" y="3195895"/>
            <a:ext cx="6626225" cy="242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956683" y="5600357"/>
            <a:ext cx="2262158" cy="369332"/>
          </a:xfrm>
          <a:prstGeom prst="rect">
            <a:avLst/>
          </a:prstGeom>
        </p:spPr>
        <p:txBody>
          <a:bodyPr wrap="none">
            <a:spAutoFit/>
          </a:bodyPr>
          <a:lstStyle/>
          <a:p>
            <a:pPr>
              <a:spcBef>
                <a:spcPct val="50000"/>
              </a:spcBef>
            </a:pPr>
            <a:r>
              <a:rPr lang="zh-CN" altLang="en-US" dirty="0">
                <a:latin typeface="Tahoma" panose="020B0604030504040204" pitchFamily="34" charset="0"/>
                <a:ea typeface="楷体_GB2312" panose="02010609030101010101" pitchFamily="49" charset="-122"/>
              </a:rPr>
              <a:t>两级调度简化队列图</a:t>
            </a:r>
          </a:p>
        </p:txBody>
      </p:sp>
    </p:spTree>
    <p:extLst>
      <p:ext uri="{BB962C8B-B14F-4D97-AF65-F5344CB8AC3E}">
        <p14:creationId xmlns:p14="http://schemas.microsoft.com/office/powerpoint/2010/main" val="2720350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69786" y="1160161"/>
            <a:ext cx="10332528" cy="4524315"/>
          </a:xfrm>
          <a:prstGeom prst="rect">
            <a:avLst/>
          </a:prstGeom>
        </p:spPr>
        <p:txBody>
          <a:bodyPr wrap="square">
            <a:spAutoFit/>
          </a:bodyPr>
          <a:lstStyle/>
          <a:p>
            <a:pPr>
              <a:lnSpc>
                <a:spcPct val="150000"/>
              </a:lnSpc>
            </a:pPr>
            <a:r>
              <a:rPr lang="en-US" altLang="zh-CN" sz="2400" dirty="0">
                <a:latin typeface="+mn-ea"/>
              </a:rPr>
              <a:t>4.4  </a:t>
            </a:r>
            <a:r>
              <a:rPr lang="zh-CN" altLang="en-US" sz="2400" dirty="0">
                <a:latin typeface="+mn-ea"/>
              </a:rPr>
              <a:t>调度</a:t>
            </a:r>
            <a:r>
              <a:rPr lang="zh-CN" altLang="en-US" sz="2400" dirty="0" smtClean="0">
                <a:latin typeface="+mn-ea"/>
              </a:rPr>
              <a:t>准则</a:t>
            </a:r>
            <a:endParaRPr lang="en-US" altLang="zh-CN" sz="2400" dirty="0" smtClean="0">
              <a:latin typeface="+mn-ea"/>
            </a:endParaRPr>
          </a:p>
          <a:p>
            <a:pPr>
              <a:lnSpc>
                <a:spcPct val="150000"/>
              </a:lnSpc>
              <a:buFont typeface="Wingdings" panose="05000000000000000000" pitchFamily="2" charset="2"/>
              <a:buNone/>
            </a:pPr>
            <a:r>
              <a:rPr lang="en-US" altLang="zh-CN" sz="2400" dirty="0">
                <a:latin typeface="+mn-ea"/>
              </a:rPr>
              <a:t>4.4.1  </a:t>
            </a:r>
            <a:r>
              <a:rPr lang="zh-CN" altLang="en-US" sz="2400" dirty="0">
                <a:latin typeface="+mn-ea"/>
              </a:rPr>
              <a:t>影响调度算法选择的主要因素</a:t>
            </a:r>
          </a:p>
          <a:p>
            <a:pPr>
              <a:lnSpc>
                <a:spcPct val="150000"/>
              </a:lnSpc>
              <a:buFont typeface="Wingdings" panose="05000000000000000000" pitchFamily="2" charset="2"/>
              <a:buNone/>
            </a:pPr>
            <a:r>
              <a:rPr lang="zh-CN" altLang="en-US" sz="2400" dirty="0">
                <a:latin typeface="+mn-ea"/>
              </a:rPr>
              <a:t>① 设计目标</a:t>
            </a:r>
          </a:p>
          <a:p>
            <a:pPr>
              <a:lnSpc>
                <a:spcPct val="150000"/>
              </a:lnSpc>
              <a:buFont typeface="Wingdings" panose="05000000000000000000" pitchFamily="2" charset="2"/>
              <a:buNone/>
            </a:pPr>
            <a:r>
              <a:rPr lang="zh-CN" altLang="en-US" sz="2400" dirty="0">
                <a:latin typeface="+mn-ea"/>
              </a:rPr>
              <a:t>② 公平性</a:t>
            </a:r>
          </a:p>
          <a:p>
            <a:pPr>
              <a:lnSpc>
                <a:spcPct val="150000"/>
              </a:lnSpc>
              <a:buFont typeface="Wingdings" panose="05000000000000000000" pitchFamily="2" charset="2"/>
              <a:buNone/>
            </a:pPr>
            <a:r>
              <a:rPr lang="zh-CN" altLang="en-US" sz="2400" dirty="0">
                <a:latin typeface="+mn-ea"/>
              </a:rPr>
              <a:t>③ 均衡性</a:t>
            </a:r>
          </a:p>
          <a:p>
            <a:pPr>
              <a:lnSpc>
                <a:spcPct val="150000"/>
              </a:lnSpc>
              <a:buFont typeface="Wingdings" panose="05000000000000000000" pitchFamily="2" charset="2"/>
              <a:buNone/>
            </a:pPr>
            <a:r>
              <a:rPr lang="zh-CN" altLang="en-US" sz="2400" dirty="0">
                <a:latin typeface="+mn-ea"/>
              </a:rPr>
              <a:t>④ 统筹兼顾</a:t>
            </a:r>
          </a:p>
          <a:p>
            <a:pPr>
              <a:lnSpc>
                <a:spcPct val="150000"/>
              </a:lnSpc>
              <a:buFont typeface="Wingdings" panose="05000000000000000000" pitchFamily="2" charset="2"/>
              <a:buNone/>
            </a:pPr>
            <a:r>
              <a:rPr lang="zh-CN" altLang="en-US" sz="2400" dirty="0">
                <a:latin typeface="+mn-ea"/>
              </a:rPr>
              <a:t>⑤ 优先级</a:t>
            </a:r>
          </a:p>
          <a:p>
            <a:pPr>
              <a:lnSpc>
                <a:spcPct val="150000"/>
              </a:lnSpc>
              <a:buFont typeface="Wingdings" panose="05000000000000000000" pitchFamily="2" charset="2"/>
              <a:buNone/>
            </a:pPr>
            <a:r>
              <a:rPr lang="zh-CN" altLang="en-US" sz="2400" dirty="0">
                <a:latin typeface="+mn-ea"/>
              </a:rPr>
              <a:t>⑥ 开销 </a:t>
            </a:r>
          </a:p>
        </p:txBody>
      </p:sp>
    </p:spTree>
    <p:extLst>
      <p:ext uri="{BB962C8B-B14F-4D97-AF65-F5344CB8AC3E}">
        <p14:creationId xmlns:p14="http://schemas.microsoft.com/office/powerpoint/2010/main" val="1506352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437780" y="2141898"/>
            <a:ext cx="5829612" cy="646011"/>
          </a:xfrm>
        </p:spPr>
        <p:txBody>
          <a:bodyPr/>
          <a:lstStyle/>
          <a:p>
            <a:endParaRPr lang="en-US" altLang="zh-CN" dirty="0"/>
          </a:p>
        </p:txBody>
      </p:sp>
      <p:sp>
        <p:nvSpPr>
          <p:cNvPr id="3" name="文本占位符 2"/>
          <p:cNvSpPr>
            <a:spLocks noGrp="1"/>
          </p:cNvSpPr>
          <p:nvPr>
            <p:ph type="body" sz="quarter" idx="11"/>
          </p:nvPr>
        </p:nvSpPr>
        <p:spPr>
          <a:xfrm>
            <a:off x="5425219" y="2925061"/>
            <a:ext cx="4485218" cy="461537"/>
          </a:xfrm>
        </p:spPr>
        <p:txBody>
          <a:bodyPr/>
          <a:lstStyle/>
          <a:p>
            <a:endParaRPr lang="en-US" altLang="zh-CN" dirty="0"/>
          </a:p>
        </p:txBody>
      </p:sp>
      <p:pic>
        <p:nvPicPr>
          <p:cNvPr id="5" name="Picture 2">
            <a:extLst>
              <a:ext uri="{FF2B5EF4-FFF2-40B4-BE49-F238E27FC236}">
                <a16:creationId xmlns="" xmlns:a16="http://schemas.microsoft.com/office/drawing/2014/main" id="{72355D67-A085-4C9D-881E-8FA295B81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887" y="2277472"/>
            <a:ext cx="2015174" cy="1943204"/>
          </a:xfrm>
          <a:prstGeom prst="rect">
            <a:avLst/>
          </a:prstGeom>
          <a:noFill/>
          <a:ln w="25400">
            <a:solidFill>
              <a:srgbClr val="82007A"/>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850521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61115" y="1066786"/>
            <a:ext cx="10960501" cy="4524315"/>
          </a:xfrm>
          <a:prstGeom prst="rect">
            <a:avLst/>
          </a:prstGeom>
        </p:spPr>
        <p:txBody>
          <a:bodyPr wrap="none">
            <a:spAutoFit/>
          </a:bodyPr>
          <a:lstStyle/>
          <a:p>
            <a:pPr>
              <a:lnSpc>
                <a:spcPct val="150000"/>
              </a:lnSpc>
            </a:pPr>
            <a:r>
              <a:rPr lang="en-US" altLang="zh-CN" sz="2400" dirty="0">
                <a:latin typeface="+mn-ea"/>
              </a:rPr>
              <a:t>4.4.2  </a:t>
            </a:r>
            <a:r>
              <a:rPr lang="zh-CN" altLang="en-US" sz="2400" dirty="0">
                <a:latin typeface="+mn-ea"/>
              </a:rPr>
              <a:t>调度性能评价</a:t>
            </a:r>
            <a:r>
              <a:rPr lang="zh-CN" altLang="en-US" sz="2400" dirty="0" smtClean="0">
                <a:latin typeface="+mn-ea"/>
              </a:rPr>
              <a:t>准则</a:t>
            </a:r>
            <a:endParaRPr lang="en-US" altLang="zh-CN" sz="2400" dirty="0" smtClean="0">
              <a:latin typeface="+mn-ea"/>
            </a:endParaRPr>
          </a:p>
          <a:p>
            <a:pPr algn="just">
              <a:lnSpc>
                <a:spcPct val="150000"/>
              </a:lnSpc>
              <a:buFont typeface="Wingdings" panose="05000000000000000000" pitchFamily="2" charset="2"/>
              <a:buNone/>
            </a:pPr>
            <a:r>
              <a:rPr lang="en-US" altLang="zh-CN" sz="2400" dirty="0" smtClean="0">
                <a:latin typeface="+mn-ea"/>
              </a:rPr>
              <a:t>1</a:t>
            </a:r>
            <a:r>
              <a:rPr lang="zh-CN" altLang="en-US" sz="2400" dirty="0" smtClean="0">
                <a:latin typeface="+mn-ea"/>
              </a:rPr>
              <a:t>、</a:t>
            </a:r>
            <a:r>
              <a:rPr lang="en-US" altLang="zh-CN" sz="2400" dirty="0" smtClean="0">
                <a:solidFill>
                  <a:srgbClr val="FF0000"/>
                </a:solidFill>
                <a:latin typeface="+mn-ea"/>
              </a:rPr>
              <a:t>CPU</a:t>
            </a:r>
            <a:r>
              <a:rPr lang="zh-CN" altLang="en-US" sz="2400" dirty="0">
                <a:solidFill>
                  <a:srgbClr val="FF0000"/>
                </a:solidFill>
                <a:latin typeface="+mn-ea"/>
              </a:rPr>
              <a:t>利用率</a:t>
            </a:r>
          </a:p>
          <a:p>
            <a:pPr algn="just">
              <a:lnSpc>
                <a:spcPct val="150000"/>
              </a:lnSpc>
              <a:buFont typeface="Wingdings" panose="05000000000000000000" pitchFamily="2" charset="2"/>
              <a:buNone/>
            </a:pPr>
            <a:r>
              <a:rPr lang="en-US" altLang="zh-CN" sz="2400" dirty="0" smtClean="0">
                <a:latin typeface="+mn-ea"/>
              </a:rPr>
              <a:t>2</a:t>
            </a:r>
            <a:r>
              <a:rPr lang="zh-CN" altLang="en-US" sz="2400" dirty="0" smtClean="0">
                <a:latin typeface="+mn-ea"/>
              </a:rPr>
              <a:t>、</a:t>
            </a:r>
            <a:r>
              <a:rPr lang="zh-CN" altLang="en-US" sz="2400" dirty="0" smtClean="0">
                <a:solidFill>
                  <a:srgbClr val="FF0000"/>
                </a:solidFill>
                <a:latin typeface="+mn-ea"/>
              </a:rPr>
              <a:t>吞吐量</a:t>
            </a:r>
            <a:r>
              <a:rPr lang="zh-CN" altLang="en-US" sz="2400" dirty="0" smtClean="0">
                <a:latin typeface="+mn-ea"/>
              </a:rPr>
              <a:t>：单位时间内</a:t>
            </a:r>
            <a:r>
              <a:rPr lang="en-US" altLang="zh-CN" sz="2400" dirty="0" smtClean="0">
                <a:latin typeface="+mn-ea"/>
              </a:rPr>
              <a:t>CPU</a:t>
            </a:r>
            <a:r>
              <a:rPr lang="zh-CN" altLang="en-US" sz="2400" dirty="0" smtClean="0">
                <a:latin typeface="+mn-ea"/>
              </a:rPr>
              <a:t>完成作业的数量称作吞吐量。</a:t>
            </a:r>
            <a:endParaRPr lang="zh-CN" altLang="en-US" sz="2400" dirty="0">
              <a:latin typeface="+mn-ea"/>
            </a:endParaRPr>
          </a:p>
          <a:p>
            <a:pPr algn="just">
              <a:lnSpc>
                <a:spcPct val="150000"/>
              </a:lnSpc>
              <a:buFont typeface="Wingdings" panose="05000000000000000000" pitchFamily="2" charset="2"/>
              <a:buNone/>
            </a:pPr>
            <a:r>
              <a:rPr lang="en-US" altLang="zh-CN" sz="2400" dirty="0" smtClean="0">
                <a:latin typeface="+mn-ea"/>
              </a:rPr>
              <a:t>3</a:t>
            </a:r>
            <a:r>
              <a:rPr lang="zh-CN" altLang="en-US" sz="2400" dirty="0" smtClean="0">
                <a:latin typeface="+mn-ea"/>
              </a:rPr>
              <a:t>、</a:t>
            </a:r>
            <a:r>
              <a:rPr lang="zh-CN" altLang="en-US" sz="2400" dirty="0" smtClean="0">
                <a:solidFill>
                  <a:srgbClr val="FF0000"/>
                </a:solidFill>
                <a:latin typeface="+mn-ea"/>
              </a:rPr>
              <a:t>周转时间</a:t>
            </a:r>
            <a:endParaRPr lang="zh-CN" altLang="en-US" sz="2400" dirty="0">
              <a:solidFill>
                <a:srgbClr val="FF0000"/>
              </a:solidFill>
              <a:latin typeface="+mn-ea"/>
            </a:endParaRPr>
          </a:p>
          <a:p>
            <a:pPr algn="just">
              <a:lnSpc>
                <a:spcPct val="150000"/>
              </a:lnSpc>
              <a:buFont typeface="Wingdings" panose="05000000000000000000" pitchFamily="2" charset="2"/>
              <a:buNone/>
            </a:pPr>
            <a:r>
              <a:rPr lang="zh-CN" altLang="en-US" sz="2400" dirty="0" smtClean="0">
                <a:latin typeface="+mn-ea"/>
              </a:rPr>
              <a:t>（</a:t>
            </a:r>
            <a:r>
              <a:rPr lang="en-US" altLang="zh-CN" sz="2400" dirty="0" smtClean="0">
                <a:latin typeface="+mn-ea"/>
              </a:rPr>
              <a:t>1</a:t>
            </a:r>
            <a:r>
              <a:rPr lang="zh-CN" altLang="en-US" sz="2400" dirty="0" smtClean="0">
                <a:latin typeface="+mn-ea"/>
              </a:rPr>
              <a:t>）</a:t>
            </a:r>
            <a:r>
              <a:rPr lang="zh-CN" altLang="en-US" sz="2400" dirty="0" smtClean="0">
                <a:solidFill>
                  <a:srgbClr val="FF0000"/>
                </a:solidFill>
                <a:latin typeface="+mn-ea"/>
              </a:rPr>
              <a:t>周转时间</a:t>
            </a:r>
            <a:r>
              <a:rPr lang="zh-CN" altLang="en-US" sz="2400" dirty="0">
                <a:latin typeface="+mn-ea"/>
              </a:rPr>
              <a:t>：从作业提交到作业完成的时间间隔</a:t>
            </a:r>
          </a:p>
          <a:p>
            <a:pPr algn="just">
              <a:lnSpc>
                <a:spcPct val="150000"/>
              </a:lnSpc>
              <a:buFont typeface="Wingdings" panose="05000000000000000000" pitchFamily="2" charset="2"/>
              <a:buNone/>
            </a:pPr>
            <a:r>
              <a:rPr lang="zh-CN" altLang="en-US" sz="2400" i="1" dirty="0">
                <a:latin typeface="+mn-ea"/>
              </a:rPr>
              <a:t>         </a:t>
            </a:r>
            <a:r>
              <a:rPr lang="en-US" altLang="zh-CN" sz="2400" b="1" i="1" dirty="0">
                <a:latin typeface="+mn-ea"/>
              </a:rPr>
              <a:t>T</a:t>
            </a:r>
            <a:r>
              <a:rPr lang="en-US" altLang="zh-CN" sz="2400" b="1" i="1" baseline="-25000" dirty="0">
                <a:latin typeface="+mn-ea"/>
              </a:rPr>
              <a:t>i</a:t>
            </a:r>
            <a:r>
              <a:rPr lang="en-US" altLang="zh-CN" sz="2400" b="1" dirty="0">
                <a:latin typeface="+mn-ea"/>
              </a:rPr>
              <a:t>= </a:t>
            </a:r>
            <a:r>
              <a:rPr lang="en-US" altLang="zh-CN" sz="2400" b="1" i="1" dirty="0" err="1">
                <a:latin typeface="+mn-ea"/>
              </a:rPr>
              <a:t>t</a:t>
            </a:r>
            <a:r>
              <a:rPr lang="en-US" altLang="zh-CN" sz="2400" b="1" i="1" baseline="-25000" dirty="0" err="1">
                <a:latin typeface="+mn-ea"/>
              </a:rPr>
              <a:t>ci</a:t>
            </a:r>
            <a:r>
              <a:rPr lang="en-US" altLang="zh-CN" sz="2400" b="1" dirty="0">
                <a:latin typeface="+mn-ea"/>
              </a:rPr>
              <a:t> – </a:t>
            </a:r>
            <a:r>
              <a:rPr lang="en-US" altLang="zh-CN" sz="2400" b="1" i="1" dirty="0" err="1">
                <a:latin typeface="+mn-ea"/>
              </a:rPr>
              <a:t>t</a:t>
            </a:r>
            <a:r>
              <a:rPr lang="en-US" altLang="zh-CN" sz="2400" b="1" i="1" baseline="-25000" dirty="0" err="1">
                <a:latin typeface="+mn-ea"/>
              </a:rPr>
              <a:t>si</a:t>
            </a:r>
            <a:endParaRPr lang="en-US" altLang="zh-CN" sz="2400" b="1" i="1" baseline="-25000" dirty="0">
              <a:latin typeface="+mn-ea"/>
            </a:endParaRPr>
          </a:p>
          <a:p>
            <a:pPr algn="just">
              <a:lnSpc>
                <a:spcPct val="150000"/>
              </a:lnSpc>
              <a:buFont typeface="Wingdings" panose="05000000000000000000" pitchFamily="2" charset="2"/>
              <a:buNone/>
            </a:pPr>
            <a:r>
              <a:rPr lang="en-US" altLang="zh-CN" sz="2400" i="1" dirty="0" err="1" smtClean="0">
                <a:latin typeface="+mn-ea"/>
              </a:rPr>
              <a:t>t</a:t>
            </a:r>
            <a:r>
              <a:rPr lang="en-US" altLang="zh-CN" sz="2400" i="1" baseline="-25000" dirty="0" err="1" smtClean="0">
                <a:latin typeface="+mn-ea"/>
              </a:rPr>
              <a:t>si</a:t>
            </a:r>
            <a:r>
              <a:rPr lang="zh-CN" altLang="en-US" sz="2400" dirty="0">
                <a:latin typeface="+mn-ea"/>
              </a:rPr>
              <a:t>表示作业</a:t>
            </a:r>
            <a:r>
              <a:rPr lang="en-US" altLang="zh-CN" sz="2400" dirty="0" err="1">
                <a:latin typeface="+mn-ea"/>
              </a:rPr>
              <a:t>i</a:t>
            </a:r>
            <a:r>
              <a:rPr lang="zh-CN" altLang="en-US" sz="2400" dirty="0">
                <a:latin typeface="+mn-ea"/>
              </a:rPr>
              <a:t>的提交时间，亦即作业</a:t>
            </a:r>
            <a:r>
              <a:rPr lang="en-US" altLang="zh-CN" sz="2400" dirty="0" err="1">
                <a:latin typeface="+mn-ea"/>
              </a:rPr>
              <a:t>i</a:t>
            </a:r>
            <a:r>
              <a:rPr lang="zh-CN" altLang="en-US" sz="2400" dirty="0">
                <a:latin typeface="+mn-ea"/>
              </a:rPr>
              <a:t>到达系统的时间</a:t>
            </a:r>
            <a:r>
              <a:rPr lang="zh-CN" altLang="en-US" sz="2400" i="1" dirty="0">
                <a:latin typeface="+mn-ea"/>
              </a:rPr>
              <a:t>；</a:t>
            </a:r>
            <a:r>
              <a:rPr lang="en-US" altLang="zh-CN" sz="2400" i="1" dirty="0" err="1">
                <a:latin typeface="+mn-ea"/>
              </a:rPr>
              <a:t>t</a:t>
            </a:r>
            <a:r>
              <a:rPr lang="en-US" altLang="zh-CN" sz="2400" i="1" baseline="-25000" dirty="0" err="1">
                <a:latin typeface="+mn-ea"/>
              </a:rPr>
              <a:t>ci</a:t>
            </a:r>
            <a:r>
              <a:rPr lang="zh-CN" altLang="en-US" sz="2400" dirty="0">
                <a:latin typeface="+mn-ea"/>
              </a:rPr>
              <a:t>表示作业</a:t>
            </a:r>
            <a:r>
              <a:rPr lang="en-US" altLang="zh-CN" sz="2400" dirty="0" err="1">
                <a:latin typeface="+mn-ea"/>
              </a:rPr>
              <a:t>i</a:t>
            </a:r>
            <a:r>
              <a:rPr lang="zh-CN" altLang="en-US" sz="2400" dirty="0">
                <a:latin typeface="+mn-ea"/>
              </a:rPr>
              <a:t>的完成时间 </a:t>
            </a:r>
            <a:endParaRPr lang="zh-CN" altLang="en-US" sz="2400" i="1" baseline="-25000" dirty="0">
              <a:latin typeface="+mn-ea"/>
            </a:endParaRPr>
          </a:p>
          <a:p>
            <a:pPr algn="just">
              <a:lnSpc>
                <a:spcPct val="150000"/>
              </a:lnSpc>
              <a:buFont typeface="Wingdings" panose="05000000000000000000" pitchFamily="2" charset="2"/>
              <a:buNone/>
            </a:pPr>
            <a:r>
              <a:rPr lang="zh-CN" altLang="en-US" sz="2400" dirty="0" smtClean="0">
                <a:latin typeface="+mn-ea"/>
              </a:rPr>
              <a:t>（</a:t>
            </a:r>
            <a:r>
              <a:rPr lang="en-US" altLang="zh-CN" sz="2400" dirty="0" smtClean="0">
                <a:latin typeface="+mn-ea"/>
              </a:rPr>
              <a:t>2</a:t>
            </a:r>
            <a:r>
              <a:rPr lang="zh-CN" altLang="en-US" sz="2400" dirty="0" smtClean="0">
                <a:latin typeface="+mn-ea"/>
              </a:rPr>
              <a:t>）</a:t>
            </a:r>
            <a:r>
              <a:rPr lang="zh-CN" altLang="en-US" sz="2400" dirty="0" smtClean="0">
                <a:solidFill>
                  <a:srgbClr val="FF0000"/>
                </a:solidFill>
                <a:latin typeface="+mn-ea"/>
              </a:rPr>
              <a:t>平均</a:t>
            </a:r>
            <a:r>
              <a:rPr lang="zh-CN" altLang="en-US" sz="2400" dirty="0">
                <a:solidFill>
                  <a:srgbClr val="FF0000"/>
                </a:solidFill>
                <a:latin typeface="+mn-ea"/>
              </a:rPr>
              <a:t>周转时间 </a:t>
            </a:r>
          </a:p>
        </p:txBody>
      </p:sp>
      <p:graphicFrame>
        <p:nvGraphicFramePr>
          <p:cNvPr id="3" name="Object 10"/>
          <p:cNvGraphicFramePr>
            <a:graphicFrameLocks noChangeAspect="1"/>
          </p:cNvGraphicFramePr>
          <p:nvPr>
            <p:extLst>
              <p:ext uri="{D42A27DB-BD31-4B8C-83A1-F6EECF244321}">
                <p14:modId xmlns:p14="http://schemas.microsoft.com/office/powerpoint/2010/main" val="204870855"/>
              </p:ext>
            </p:extLst>
          </p:nvPr>
        </p:nvGraphicFramePr>
        <p:xfrm>
          <a:off x="3894603" y="5195020"/>
          <a:ext cx="1512888" cy="792163"/>
        </p:xfrm>
        <a:graphic>
          <a:graphicData uri="http://schemas.openxmlformats.org/presentationml/2006/ole">
            <mc:AlternateContent xmlns:mc="http://schemas.openxmlformats.org/markup-compatibility/2006">
              <mc:Choice xmlns:v="urn:schemas-microsoft-com:vml" Requires="v">
                <p:oleObj spid="_x0000_s1045" name="公式" r:id="rId3" imgW="863225" imgH="431613" progId="Equation.3">
                  <p:embed/>
                </p:oleObj>
              </mc:Choice>
              <mc:Fallback>
                <p:oleObj name="公式" r:id="rId3" imgW="863225"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4603" y="5195020"/>
                        <a:ext cx="1512888"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71736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7925" y="934242"/>
            <a:ext cx="10519720" cy="5078313"/>
          </a:xfrm>
          <a:prstGeom prst="rect">
            <a:avLst/>
          </a:prstGeom>
        </p:spPr>
        <p:txBody>
          <a:bodyPr wrap="square">
            <a:spAutoFit/>
          </a:bodyPr>
          <a:lstStyle/>
          <a:p>
            <a:pPr>
              <a:lnSpc>
                <a:spcPct val="150000"/>
              </a:lnSpc>
              <a:spcBef>
                <a:spcPct val="0"/>
              </a:spcBef>
              <a:buClrTx/>
              <a:buSzTx/>
              <a:buFontTx/>
              <a:buNone/>
            </a:pPr>
            <a:r>
              <a:rPr lang="zh-CN" altLang="en-US" sz="2400" dirty="0" smtClean="0">
                <a:latin typeface="+mn-ea"/>
              </a:rPr>
              <a:t>（</a:t>
            </a:r>
            <a:r>
              <a:rPr lang="en-US" altLang="zh-CN" sz="2400" dirty="0">
                <a:latin typeface="+mn-ea"/>
              </a:rPr>
              <a:t>3</a:t>
            </a:r>
            <a:r>
              <a:rPr lang="zh-CN" altLang="en-US" sz="2400" dirty="0" smtClean="0">
                <a:latin typeface="+mn-ea"/>
              </a:rPr>
              <a:t>）</a:t>
            </a:r>
            <a:r>
              <a:rPr lang="zh-CN" altLang="en-US" sz="2400" dirty="0" smtClean="0">
                <a:solidFill>
                  <a:srgbClr val="FF0000"/>
                </a:solidFill>
                <a:latin typeface="+mn-ea"/>
              </a:rPr>
              <a:t>带</a:t>
            </a:r>
            <a:r>
              <a:rPr lang="zh-CN" altLang="en-US" sz="2400" dirty="0">
                <a:solidFill>
                  <a:srgbClr val="FF0000"/>
                </a:solidFill>
                <a:latin typeface="+mn-ea"/>
              </a:rPr>
              <a:t>权周转时间</a:t>
            </a:r>
            <a:r>
              <a:rPr lang="en-US" altLang="zh-CN" sz="2400" i="1" dirty="0">
                <a:solidFill>
                  <a:srgbClr val="FF0000"/>
                </a:solidFill>
                <a:latin typeface="+mn-ea"/>
              </a:rPr>
              <a:t>W </a:t>
            </a:r>
          </a:p>
          <a:p>
            <a:pPr>
              <a:lnSpc>
                <a:spcPct val="150000"/>
              </a:lnSpc>
              <a:spcBef>
                <a:spcPct val="0"/>
              </a:spcBef>
              <a:buClrTx/>
              <a:buSzTx/>
              <a:buFontTx/>
              <a:buNone/>
            </a:pPr>
            <a:r>
              <a:rPr lang="en-US" altLang="zh-CN" sz="2400" i="1" dirty="0">
                <a:latin typeface="+mn-ea"/>
              </a:rPr>
              <a:t>   </a:t>
            </a:r>
            <a:r>
              <a:rPr lang="en-US" altLang="zh-CN" sz="2400" i="1" dirty="0" smtClean="0">
                <a:latin typeface="+mn-ea"/>
              </a:rPr>
              <a:t>W </a:t>
            </a:r>
            <a:r>
              <a:rPr lang="en-US" altLang="zh-CN" sz="2400" i="1" dirty="0">
                <a:latin typeface="+mn-ea"/>
              </a:rPr>
              <a:t>=</a:t>
            </a:r>
            <a:r>
              <a:rPr lang="en-US" altLang="zh-CN" sz="2400" dirty="0">
                <a:latin typeface="+mn-ea"/>
              </a:rPr>
              <a:t> </a:t>
            </a:r>
            <a:r>
              <a:rPr lang="en-US" altLang="zh-CN" sz="2400" dirty="0" smtClean="0">
                <a:latin typeface="+mn-ea"/>
              </a:rPr>
              <a:t> </a:t>
            </a:r>
            <a:endParaRPr lang="en-US" altLang="zh-CN" sz="2400" dirty="0">
              <a:latin typeface="+mn-ea"/>
            </a:endParaRPr>
          </a:p>
          <a:p>
            <a:pPr>
              <a:lnSpc>
                <a:spcPct val="150000"/>
              </a:lnSpc>
              <a:spcBef>
                <a:spcPct val="0"/>
              </a:spcBef>
              <a:buClrTx/>
              <a:buSzTx/>
              <a:buFontTx/>
              <a:buNone/>
            </a:pPr>
            <a:r>
              <a:rPr lang="en-US" altLang="zh-CN" sz="2400" dirty="0">
                <a:latin typeface="+mn-ea"/>
              </a:rPr>
              <a:t>T</a:t>
            </a:r>
            <a:r>
              <a:rPr lang="zh-CN" altLang="en-US" sz="2400" dirty="0">
                <a:latin typeface="+mn-ea"/>
              </a:rPr>
              <a:t>为周转时间，</a:t>
            </a:r>
            <a:r>
              <a:rPr lang="en-US" altLang="zh-CN" sz="2400" dirty="0">
                <a:latin typeface="+mn-ea"/>
              </a:rPr>
              <a:t>R</a:t>
            </a:r>
            <a:r>
              <a:rPr lang="zh-CN" altLang="en-US" sz="2400" dirty="0">
                <a:latin typeface="+mn-ea"/>
              </a:rPr>
              <a:t>为实际运行时间</a:t>
            </a:r>
          </a:p>
          <a:p>
            <a:pPr>
              <a:lnSpc>
                <a:spcPct val="150000"/>
              </a:lnSpc>
              <a:spcBef>
                <a:spcPct val="0"/>
              </a:spcBef>
              <a:buClrTx/>
              <a:buSzTx/>
              <a:buFontTx/>
              <a:buNone/>
            </a:pPr>
            <a:r>
              <a:rPr lang="zh-CN" altLang="en-US" sz="2400" dirty="0" smtClean="0">
                <a:latin typeface="+mn-ea"/>
              </a:rPr>
              <a:t>（</a:t>
            </a:r>
            <a:r>
              <a:rPr lang="en-US" altLang="zh-CN" sz="2400" dirty="0" smtClean="0">
                <a:latin typeface="+mn-ea"/>
              </a:rPr>
              <a:t>3</a:t>
            </a:r>
            <a:r>
              <a:rPr lang="zh-CN" altLang="en-US" sz="2400" dirty="0" smtClean="0">
                <a:latin typeface="+mn-ea"/>
              </a:rPr>
              <a:t>）</a:t>
            </a:r>
            <a:r>
              <a:rPr lang="zh-CN" altLang="en-US" sz="2400" dirty="0" smtClean="0">
                <a:solidFill>
                  <a:srgbClr val="FF0000"/>
                </a:solidFill>
                <a:latin typeface="+mn-ea"/>
              </a:rPr>
              <a:t>平均</a:t>
            </a:r>
            <a:r>
              <a:rPr lang="zh-CN" altLang="en-US" sz="2400" dirty="0">
                <a:solidFill>
                  <a:srgbClr val="FF0000"/>
                </a:solidFill>
                <a:latin typeface="+mn-ea"/>
              </a:rPr>
              <a:t>带权</a:t>
            </a:r>
            <a:r>
              <a:rPr lang="zh-CN" altLang="en-US" sz="2400" dirty="0" smtClean="0">
                <a:solidFill>
                  <a:srgbClr val="FF0000"/>
                </a:solidFill>
                <a:latin typeface="+mn-ea"/>
              </a:rPr>
              <a:t>周转时间</a:t>
            </a:r>
            <a:endParaRPr lang="en-US" altLang="zh-CN" sz="2400" dirty="0" smtClean="0">
              <a:solidFill>
                <a:srgbClr val="FF0000"/>
              </a:solidFill>
              <a:latin typeface="+mn-ea"/>
            </a:endParaRPr>
          </a:p>
          <a:p>
            <a:pPr>
              <a:lnSpc>
                <a:spcPct val="150000"/>
              </a:lnSpc>
              <a:spcBef>
                <a:spcPct val="0"/>
              </a:spcBef>
              <a:buClrTx/>
              <a:buSzTx/>
              <a:buFontTx/>
              <a:buNone/>
            </a:pPr>
            <a:endParaRPr lang="en-US" altLang="zh-CN" sz="2400" dirty="0" smtClean="0">
              <a:latin typeface="+mn-ea"/>
            </a:endParaRPr>
          </a:p>
          <a:p>
            <a:pPr>
              <a:lnSpc>
                <a:spcPct val="150000"/>
              </a:lnSpc>
            </a:pPr>
            <a:endParaRPr lang="en-US" altLang="zh-CN" sz="2400" dirty="0" smtClean="0">
              <a:latin typeface="+mn-ea"/>
            </a:endParaRPr>
          </a:p>
          <a:p>
            <a:pPr>
              <a:lnSpc>
                <a:spcPct val="150000"/>
              </a:lnSpc>
            </a:pPr>
            <a:r>
              <a:rPr lang="en-US" altLang="zh-CN" sz="2400" dirty="0" smtClean="0">
                <a:latin typeface="+mn-ea"/>
              </a:rPr>
              <a:t>4</a:t>
            </a:r>
            <a:r>
              <a:rPr lang="zh-CN" altLang="en-US" sz="2400" dirty="0" smtClean="0">
                <a:latin typeface="+mn-ea"/>
              </a:rPr>
              <a:t>、就绪</a:t>
            </a:r>
            <a:r>
              <a:rPr lang="zh-CN" altLang="en-US" sz="2400" dirty="0">
                <a:latin typeface="+mn-ea"/>
              </a:rPr>
              <a:t>等待时间 </a:t>
            </a:r>
            <a:r>
              <a:rPr lang="zh-CN" altLang="en-US" sz="2400" dirty="0" smtClean="0">
                <a:latin typeface="+mn-ea"/>
              </a:rPr>
              <a:t>：作业或进程在就绪队列中等待所花费的时间。</a:t>
            </a:r>
            <a:endParaRPr lang="zh-CN" altLang="en-US" sz="2400" dirty="0">
              <a:latin typeface="+mn-ea"/>
            </a:endParaRPr>
          </a:p>
          <a:p>
            <a:pPr>
              <a:lnSpc>
                <a:spcPct val="150000"/>
              </a:lnSpc>
            </a:pPr>
            <a:r>
              <a:rPr lang="en-US" altLang="zh-CN" sz="2400" dirty="0" smtClean="0">
                <a:latin typeface="+mn-ea"/>
              </a:rPr>
              <a:t>5</a:t>
            </a:r>
            <a:r>
              <a:rPr lang="zh-CN" altLang="en-US" sz="2400" dirty="0" smtClean="0">
                <a:latin typeface="+mn-ea"/>
              </a:rPr>
              <a:t>、响应时间 </a:t>
            </a:r>
            <a:endParaRPr lang="en-US" altLang="zh-CN" sz="2400" dirty="0" smtClean="0">
              <a:latin typeface="+mn-ea"/>
            </a:endParaRPr>
          </a:p>
          <a:p>
            <a:pPr indent="612000">
              <a:lnSpc>
                <a:spcPct val="150000"/>
              </a:lnSpc>
            </a:pPr>
            <a:r>
              <a:rPr lang="zh-CN" altLang="en-US" sz="2400" dirty="0" smtClean="0">
                <a:latin typeface="+mn-ea"/>
              </a:rPr>
              <a:t>从提交第</a:t>
            </a:r>
            <a:r>
              <a:rPr lang="en-US" altLang="zh-CN" sz="2400" dirty="0" smtClean="0">
                <a:latin typeface="+mn-ea"/>
              </a:rPr>
              <a:t>1</a:t>
            </a:r>
            <a:r>
              <a:rPr lang="zh-CN" altLang="en-US" sz="2400" dirty="0" smtClean="0">
                <a:latin typeface="+mn-ea"/>
              </a:rPr>
              <a:t>个请求到产生第</a:t>
            </a:r>
            <a:r>
              <a:rPr lang="en-US" altLang="zh-CN" sz="2400" dirty="0" smtClean="0">
                <a:latin typeface="+mn-ea"/>
              </a:rPr>
              <a:t>1</a:t>
            </a:r>
            <a:r>
              <a:rPr lang="zh-CN" altLang="en-US" sz="2400" dirty="0" smtClean="0">
                <a:latin typeface="+mn-ea"/>
              </a:rPr>
              <a:t>个响应所用的时间，即响应时间。</a:t>
            </a:r>
            <a:endParaRPr lang="zh-CN" altLang="en-US" sz="2400" dirty="0">
              <a:latin typeface="+mn-ea"/>
            </a:endParaRPr>
          </a:p>
        </p:txBody>
      </p:sp>
      <p:graphicFrame>
        <p:nvGraphicFramePr>
          <p:cNvPr id="3" name="Object 8"/>
          <p:cNvGraphicFramePr>
            <a:graphicFrameLocks noChangeAspect="1"/>
          </p:cNvGraphicFramePr>
          <p:nvPr>
            <p:extLst>
              <p:ext uri="{D42A27DB-BD31-4B8C-83A1-F6EECF244321}">
                <p14:modId xmlns:p14="http://schemas.microsoft.com/office/powerpoint/2010/main" val="62892712"/>
              </p:ext>
            </p:extLst>
          </p:nvPr>
        </p:nvGraphicFramePr>
        <p:xfrm>
          <a:off x="1931172" y="1433768"/>
          <a:ext cx="503238" cy="773112"/>
        </p:xfrm>
        <a:graphic>
          <a:graphicData uri="http://schemas.openxmlformats.org/presentationml/2006/ole">
            <mc:AlternateContent xmlns:mc="http://schemas.openxmlformats.org/markup-compatibility/2006">
              <mc:Choice xmlns:v="urn:schemas-microsoft-com:vml" Requires="v">
                <p:oleObj spid="_x0000_s2088" name="公式" r:id="rId3" imgW="177480" imgH="393480" progId="Equation.3">
                  <p:embed/>
                </p:oleObj>
              </mc:Choice>
              <mc:Fallback>
                <p:oleObj name="公式" r:id="rId3" imgW="17748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1172" y="1433768"/>
                        <a:ext cx="503238" cy="773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3938843362"/>
              </p:ext>
            </p:extLst>
          </p:nvPr>
        </p:nvGraphicFramePr>
        <p:xfrm>
          <a:off x="1931172" y="3114654"/>
          <a:ext cx="3889375" cy="1368425"/>
        </p:xfrm>
        <a:graphic>
          <a:graphicData uri="http://schemas.openxmlformats.org/presentationml/2006/ole">
            <mc:AlternateContent xmlns:mc="http://schemas.openxmlformats.org/markup-compatibility/2006">
              <mc:Choice xmlns:v="urn:schemas-microsoft-com:vml" Requires="v">
                <p:oleObj spid="_x0000_s2089" name="Microsoft 公式 3.0" r:id="rId5" imgW="1714500" imgH="431800" progId="Equation.3">
                  <p:embed/>
                </p:oleObj>
              </mc:Choice>
              <mc:Fallback>
                <p:oleObj name="Microsoft 公式 3.0" r:id="rId5" imgW="17145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1172" y="3114654"/>
                        <a:ext cx="3889375" cy="136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7644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1450" y="847124"/>
            <a:ext cx="10610334" cy="3970318"/>
          </a:xfrm>
          <a:prstGeom prst="rect">
            <a:avLst/>
          </a:prstGeom>
        </p:spPr>
        <p:txBody>
          <a:bodyPr wrap="square">
            <a:spAutoFit/>
          </a:bodyPr>
          <a:lstStyle/>
          <a:p>
            <a:pPr>
              <a:lnSpc>
                <a:spcPct val="150000"/>
              </a:lnSpc>
            </a:pPr>
            <a:r>
              <a:rPr lang="en-US" altLang="zh-CN" sz="2400" dirty="0">
                <a:latin typeface="+mn-ea"/>
              </a:rPr>
              <a:t>4.5  </a:t>
            </a:r>
            <a:r>
              <a:rPr lang="zh-CN" altLang="en-US" sz="2400" dirty="0">
                <a:latin typeface="+mn-ea"/>
              </a:rPr>
              <a:t>调 度 算 </a:t>
            </a:r>
            <a:r>
              <a:rPr lang="zh-CN" altLang="en-US" sz="2400" dirty="0" smtClean="0">
                <a:latin typeface="+mn-ea"/>
              </a:rPr>
              <a:t>法</a:t>
            </a:r>
            <a:endParaRPr lang="en-US" altLang="zh-CN" sz="2400" dirty="0" smtClean="0">
              <a:latin typeface="+mn-ea"/>
            </a:endParaRPr>
          </a:p>
          <a:p>
            <a:pPr>
              <a:lnSpc>
                <a:spcPct val="150000"/>
              </a:lnSpc>
            </a:pPr>
            <a:r>
              <a:rPr lang="en-US" altLang="zh-CN" sz="2400" dirty="0">
                <a:latin typeface="+mn-ea"/>
              </a:rPr>
              <a:t>4.5.1  </a:t>
            </a:r>
            <a:r>
              <a:rPr lang="zh-CN" altLang="en-US" sz="2400" dirty="0">
                <a:latin typeface="+mn-ea"/>
              </a:rPr>
              <a:t>先来先服务法（</a:t>
            </a:r>
            <a:r>
              <a:rPr lang="en-US" altLang="zh-CN" sz="2400" dirty="0">
                <a:latin typeface="+mn-ea"/>
              </a:rPr>
              <a:t>First Come, First-Served, FCFS</a:t>
            </a:r>
            <a:r>
              <a:rPr lang="zh-CN" altLang="en-US" sz="2400" dirty="0">
                <a:latin typeface="+mn-ea"/>
              </a:rPr>
              <a:t>） </a:t>
            </a:r>
          </a:p>
          <a:p>
            <a:pPr indent="612000">
              <a:lnSpc>
                <a:spcPct val="150000"/>
              </a:lnSpc>
              <a:buFont typeface="Wingdings" panose="05000000000000000000" pitchFamily="2" charset="2"/>
              <a:buNone/>
            </a:pPr>
            <a:r>
              <a:rPr lang="en-US" altLang="zh-CN" sz="2400" dirty="0" smtClean="0"/>
              <a:t>FCFS</a:t>
            </a:r>
            <a:r>
              <a:rPr lang="zh-CN" altLang="en-US" sz="2400" dirty="0"/>
              <a:t>是最简单的调度算法，该算法既可用于作业调度，也可用于进程调度。当在作业调度中采用该算法时，系统将按照作业到达的先后次序来进行调度，或者说它是优先考虑在系统中等待时间最长的作业，而不管该作业所需执行时间的长短，从后备作业队列中选择几个最先进入该队列的作业，将它们调入内存，为它们分配资源和创建进程。然后把它放入就绪队列。</a:t>
            </a:r>
            <a:endParaRPr lang="zh-CN" altLang="en-US" sz="2400" dirty="0">
              <a:latin typeface="+mn-ea"/>
            </a:endParaRPr>
          </a:p>
        </p:txBody>
      </p:sp>
    </p:spTree>
    <p:extLst>
      <p:ext uri="{BB962C8B-B14F-4D97-AF65-F5344CB8AC3E}">
        <p14:creationId xmlns:p14="http://schemas.microsoft.com/office/powerpoint/2010/main" val="60758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1450" y="1555587"/>
            <a:ext cx="10610334" cy="1135054"/>
          </a:xfrm>
          <a:prstGeom prst="rect">
            <a:avLst/>
          </a:prstGeom>
        </p:spPr>
        <p:txBody>
          <a:bodyPr wrap="square">
            <a:spAutoFit/>
          </a:bodyPr>
          <a:lstStyle/>
          <a:p>
            <a:pPr indent="612000">
              <a:lnSpc>
                <a:spcPct val="150000"/>
              </a:lnSpc>
            </a:pPr>
            <a:r>
              <a:rPr lang="zh-CN" altLang="en-US" sz="2400" dirty="0" smtClean="0">
                <a:latin typeface="+mn-ea"/>
              </a:rPr>
              <a:t>设有</a:t>
            </a:r>
            <a:r>
              <a:rPr lang="zh-CN" altLang="en-US" sz="2400" dirty="0">
                <a:latin typeface="+mn-ea"/>
              </a:rPr>
              <a:t>三个作业，编号分别为</a:t>
            </a:r>
            <a:r>
              <a:rPr lang="en-US" altLang="zh-CN" sz="2400" dirty="0">
                <a:latin typeface="+mn-ea"/>
              </a:rPr>
              <a:t>1, 2, 3</a:t>
            </a:r>
            <a:r>
              <a:rPr lang="zh-CN" altLang="en-US" sz="2400" dirty="0">
                <a:latin typeface="+mn-ea"/>
              </a:rPr>
              <a:t>。各作业分别对应一个进程。各作业依次到达，相差一个时间单位</a:t>
            </a:r>
            <a:r>
              <a:rPr lang="zh-CN" altLang="en-US" sz="2400" dirty="0" smtClean="0">
                <a:latin typeface="+mn-ea"/>
              </a:rPr>
              <a:t>。</a:t>
            </a:r>
            <a:endParaRPr lang="zh-CN" altLang="en-US" sz="2400" dirty="0">
              <a:latin typeface="+mn-ea"/>
            </a:endParaRPr>
          </a:p>
        </p:txBody>
      </p:sp>
      <p:pic>
        <p:nvPicPr>
          <p:cNvPr id="3" name="Picture 4" descr="4a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6176" y="2886291"/>
            <a:ext cx="7129462"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4698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41259" y="1196375"/>
            <a:ext cx="10591714" cy="350838"/>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a:lnSpc>
                <a:spcPct val="80000"/>
              </a:lnSpc>
              <a:spcBef>
                <a:spcPts val="0"/>
              </a:spcBef>
              <a:buFont typeface="Wingdings" panose="05000000000000000000" pitchFamily="2" charset="2"/>
              <a:buNone/>
            </a:pPr>
            <a:r>
              <a:rPr lang="en-US" altLang="zh-CN" sz="2400" dirty="0" smtClean="0">
                <a:solidFill>
                  <a:schemeClr val="tx1"/>
                </a:solidFill>
                <a:latin typeface="+mn-ea"/>
              </a:rPr>
              <a:t>FCFS</a:t>
            </a:r>
            <a:r>
              <a:rPr lang="zh-CN" altLang="en-US" sz="2400" dirty="0" smtClean="0">
                <a:solidFill>
                  <a:schemeClr val="tx1"/>
                </a:solidFill>
                <a:latin typeface="+mn-ea"/>
              </a:rPr>
              <a:t>调度算法性能指标</a:t>
            </a:r>
            <a:endParaRPr lang="zh-CN" altLang="en-US" sz="2400" dirty="0">
              <a:solidFill>
                <a:schemeClr val="tx1"/>
              </a:solidFill>
              <a:latin typeface="+mn-ea"/>
            </a:endParaRPr>
          </a:p>
        </p:txBody>
      </p:sp>
      <p:graphicFrame>
        <p:nvGraphicFramePr>
          <p:cNvPr id="3" name="Group 350"/>
          <p:cNvGraphicFramePr>
            <a:graphicFrameLocks noGrp="1"/>
          </p:cNvGraphicFramePr>
          <p:nvPr>
            <p:extLst>
              <p:ext uri="{D42A27DB-BD31-4B8C-83A1-F6EECF244321}">
                <p14:modId xmlns:p14="http://schemas.microsoft.com/office/powerpoint/2010/main" val="531788601"/>
              </p:ext>
            </p:extLst>
          </p:nvPr>
        </p:nvGraphicFramePr>
        <p:xfrm>
          <a:off x="941259" y="1838541"/>
          <a:ext cx="10805897" cy="2659322"/>
        </p:xfrm>
        <a:graphic>
          <a:graphicData uri="http://schemas.openxmlformats.org/drawingml/2006/table">
            <a:tbl>
              <a:tblPr/>
              <a:tblGrid>
                <a:gridCol w="1178234"/>
                <a:gridCol w="1574845"/>
                <a:gridCol w="1591081"/>
                <a:gridCol w="1593401"/>
                <a:gridCol w="1623552"/>
                <a:gridCol w="1514541"/>
                <a:gridCol w="1730243"/>
              </a:tblGrid>
              <a:tr h="461199">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作    业</a:t>
                      </a:r>
                      <a:endParaRPr kumimoji="0" lang="zh-CN" altLang="en-US"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mn-ea"/>
                          <a:ea typeface="+mn-ea"/>
                          <a:cs typeface="Times New Roman" panose="02020603050405020304" pitchFamily="18" charset="0"/>
                        </a:rPr>
                        <a:t>到达时间</a:t>
                      </a:r>
                      <a:endParaRPr kumimoji="0" lang="zh-CN" altLang="en-US"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mn-ea"/>
                          <a:ea typeface="+mn-ea"/>
                          <a:cs typeface="Times New Roman" panose="02020603050405020304" pitchFamily="18" charset="0"/>
                        </a:rPr>
                        <a:t>运行时间</a:t>
                      </a:r>
                      <a:endParaRPr kumimoji="0" lang="zh-CN" altLang="en-US"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mn-ea"/>
                          <a:ea typeface="+mn-ea"/>
                          <a:cs typeface="Times New Roman" panose="02020603050405020304" pitchFamily="18" charset="0"/>
                        </a:rPr>
                        <a:t>开始时间</a:t>
                      </a:r>
                      <a:endParaRPr kumimoji="0" lang="zh-CN" altLang="en-US"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mn-ea"/>
                          <a:ea typeface="+mn-ea"/>
                          <a:cs typeface="Times New Roman" panose="02020603050405020304" pitchFamily="18" charset="0"/>
                        </a:rPr>
                        <a:t>完成时间</a:t>
                      </a:r>
                      <a:endParaRPr kumimoji="0" lang="zh-CN" altLang="en-US"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mn-ea"/>
                          <a:ea typeface="+mn-ea"/>
                          <a:cs typeface="Times New Roman" panose="02020603050405020304" pitchFamily="18" charset="0"/>
                        </a:rPr>
                        <a:t>周转时间</a:t>
                      </a:r>
                      <a:endParaRPr kumimoji="0" lang="zh-CN" altLang="en-US"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mn-ea"/>
                          <a:ea typeface="+mn-ea"/>
                          <a:cs typeface="Times New Roman" panose="02020603050405020304" pitchFamily="18" charset="0"/>
                        </a:rPr>
                        <a:t>带权周转时间</a:t>
                      </a:r>
                      <a:endParaRPr kumimoji="0" lang="zh-CN" altLang="en-US"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2697">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24</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24</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24</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     1</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3504">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24</a:t>
                      </a:r>
                      <a:endParaRPr kumimoji="0" lang="en-US" altLang="zh-CN"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27</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26</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     8.67</a:t>
                      </a:r>
                      <a:endParaRPr kumimoji="0" lang="en-US" altLang="zh-CN"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447">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2</a:t>
                      </a:r>
                      <a:endParaRPr kumimoji="0" lang="en-US" altLang="zh-CN"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3</a:t>
                      </a:r>
                      <a:endParaRPr kumimoji="0" lang="en-US" altLang="zh-CN"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27</a:t>
                      </a:r>
                      <a:endParaRPr kumimoji="0" lang="en-US" altLang="zh-CN"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30</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28</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     9.33</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475">
                <a:tc gridSpan="7">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     </a:t>
                      </a:r>
                      <a:r>
                        <a:rPr kumimoji="0" lang="zh-CN" altLang="en-US" sz="1800" b="0" i="0" u="none" strike="noStrike" cap="none" normalizeH="0" baseline="0" dirty="0" smtClean="0">
                          <a:ln>
                            <a:noFill/>
                          </a:ln>
                          <a:solidFill>
                            <a:schemeClr val="tx1"/>
                          </a:solidFill>
                          <a:effectLst/>
                          <a:latin typeface="+mn-ea"/>
                          <a:ea typeface="+mn-ea"/>
                        </a:rPr>
                        <a:t>平均周转时间</a:t>
                      </a:r>
                      <a:r>
                        <a:rPr kumimoji="0" lang="en-US" altLang="zh-CN" sz="1800" b="0" i="0" u="none" strike="noStrike" cap="none" normalizeH="0" baseline="0" dirty="0" smtClean="0">
                          <a:ln>
                            <a:noFill/>
                          </a:ln>
                          <a:solidFill>
                            <a:schemeClr val="tx1"/>
                          </a:solidFill>
                          <a:effectLst/>
                          <a:latin typeface="+mn-ea"/>
                          <a:ea typeface="+mn-ea"/>
                        </a:rPr>
                        <a:t>T=26         </a:t>
                      </a:r>
                      <a:r>
                        <a:rPr kumimoji="0" lang="zh-CN" altLang="en-US" sz="1800" b="0" i="0" u="none" strike="noStrike" cap="none" normalizeH="0" baseline="0" dirty="0" smtClean="0">
                          <a:ln>
                            <a:noFill/>
                          </a:ln>
                          <a:solidFill>
                            <a:schemeClr val="tx1"/>
                          </a:solidFill>
                          <a:effectLst/>
                          <a:latin typeface="+mn-ea"/>
                          <a:ea typeface="+mn-ea"/>
                        </a:rPr>
                        <a:t>平均带权周转时间</a:t>
                      </a:r>
                      <a:r>
                        <a:rPr kumimoji="0" lang="en-US" altLang="zh-CN" sz="1800" b="0" i="0" u="none" strike="noStrike" cap="none" normalizeH="0" baseline="0" dirty="0" smtClean="0">
                          <a:ln>
                            <a:noFill/>
                          </a:ln>
                          <a:solidFill>
                            <a:schemeClr val="tx1"/>
                          </a:solidFill>
                          <a:effectLst/>
                          <a:latin typeface="+mn-ea"/>
                          <a:ea typeface="+mn-ea"/>
                        </a:rPr>
                        <a:t>W=6.33 </a:t>
                      </a:r>
                      <a:endPar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4" name="矩形 3"/>
          <p:cNvSpPr/>
          <p:nvPr/>
        </p:nvSpPr>
        <p:spPr>
          <a:xfrm>
            <a:off x="858881" y="4822143"/>
            <a:ext cx="10888275" cy="1200329"/>
          </a:xfrm>
          <a:prstGeom prst="rect">
            <a:avLst/>
          </a:prstGeom>
        </p:spPr>
        <p:txBody>
          <a:bodyPr wrap="square">
            <a:spAutoFit/>
          </a:bodyPr>
          <a:lstStyle/>
          <a:p>
            <a:pPr>
              <a:lnSpc>
                <a:spcPct val="150000"/>
              </a:lnSpc>
            </a:pPr>
            <a:r>
              <a:rPr lang="zh-CN" altLang="en-US" sz="2400" dirty="0" smtClean="0">
                <a:latin typeface="+mn-ea"/>
              </a:rPr>
              <a:t>（</a:t>
            </a:r>
            <a:r>
              <a:rPr lang="en-US" altLang="zh-CN" sz="2400" dirty="0" smtClean="0">
                <a:latin typeface="+mn-ea"/>
              </a:rPr>
              <a:t>1</a:t>
            </a:r>
            <a:r>
              <a:rPr lang="zh-CN" altLang="en-US" sz="2400" dirty="0" smtClean="0">
                <a:latin typeface="+mn-ea"/>
              </a:rPr>
              <a:t>）比较</a:t>
            </a:r>
            <a:r>
              <a:rPr lang="zh-CN" altLang="en-US" sz="2400" dirty="0">
                <a:latin typeface="+mn-ea"/>
              </a:rPr>
              <a:t>有利于长作业（进程），而不利于短作业（进程） </a:t>
            </a:r>
          </a:p>
          <a:p>
            <a:pPr>
              <a:lnSpc>
                <a:spcPct val="150000"/>
              </a:lnSpc>
            </a:pPr>
            <a:r>
              <a:rPr lang="zh-CN" altLang="en-US" sz="2400" dirty="0" smtClean="0">
                <a:latin typeface="+mn-ea"/>
              </a:rPr>
              <a:t>（</a:t>
            </a:r>
            <a:r>
              <a:rPr lang="en-US" altLang="zh-CN" sz="2400" dirty="0" smtClean="0">
                <a:latin typeface="+mn-ea"/>
              </a:rPr>
              <a:t>2</a:t>
            </a:r>
            <a:r>
              <a:rPr lang="zh-CN" altLang="en-US" sz="2400" dirty="0" smtClean="0">
                <a:latin typeface="+mn-ea"/>
              </a:rPr>
              <a:t>）容易</a:t>
            </a:r>
            <a:r>
              <a:rPr lang="zh-CN" altLang="en-US" sz="2400" dirty="0">
                <a:latin typeface="+mn-ea"/>
              </a:rPr>
              <a:t>实现，但效率较低 </a:t>
            </a:r>
          </a:p>
        </p:txBody>
      </p:sp>
    </p:spTree>
    <p:extLst>
      <p:ext uri="{BB962C8B-B14F-4D97-AF65-F5344CB8AC3E}">
        <p14:creationId xmlns:p14="http://schemas.microsoft.com/office/powerpoint/2010/main" val="304176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Left)">
                                      <p:cBhvr>
                                        <p:cTn id="7" dur="500"/>
                                        <p:tgtEl>
                                          <p:spTgt spid="2">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1448" y="1042944"/>
            <a:ext cx="10626812" cy="2308324"/>
          </a:xfrm>
          <a:prstGeom prst="rect">
            <a:avLst/>
          </a:prstGeom>
        </p:spPr>
        <p:txBody>
          <a:bodyPr wrap="square">
            <a:spAutoFit/>
          </a:bodyPr>
          <a:lstStyle/>
          <a:p>
            <a:pPr>
              <a:lnSpc>
                <a:spcPct val="150000"/>
              </a:lnSpc>
            </a:pPr>
            <a:r>
              <a:rPr lang="en-US" altLang="zh-CN" sz="2400" dirty="0">
                <a:latin typeface="+mn-ea"/>
              </a:rPr>
              <a:t>4.5.2  </a:t>
            </a:r>
            <a:r>
              <a:rPr lang="zh-CN" altLang="en-US" sz="2400" dirty="0">
                <a:latin typeface="+mn-ea"/>
              </a:rPr>
              <a:t>短作业</a:t>
            </a:r>
            <a:r>
              <a:rPr lang="zh-CN" altLang="en-US" sz="2400" dirty="0" smtClean="0">
                <a:latin typeface="+mn-ea"/>
              </a:rPr>
              <a:t>优先法（</a:t>
            </a:r>
            <a:r>
              <a:rPr lang="en-US" altLang="zh-CN" sz="2400" dirty="0">
                <a:latin typeface="+mn-ea"/>
              </a:rPr>
              <a:t>Shortest-Job-First</a:t>
            </a:r>
            <a:r>
              <a:rPr lang="zh-CN" altLang="en-US" sz="2400" dirty="0">
                <a:latin typeface="+mn-ea"/>
              </a:rPr>
              <a:t>，</a:t>
            </a:r>
            <a:r>
              <a:rPr lang="en-US" altLang="zh-CN" sz="2400" dirty="0">
                <a:latin typeface="+mn-ea"/>
              </a:rPr>
              <a:t>SJF</a:t>
            </a:r>
            <a:r>
              <a:rPr lang="zh-CN" altLang="en-US" sz="2400" dirty="0" smtClean="0">
                <a:latin typeface="+mn-ea"/>
              </a:rPr>
              <a:t>）</a:t>
            </a:r>
            <a:endParaRPr lang="en-US" altLang="zh-CN" sz="2400" dirty="0" smtClean="0">
              <a:latin typeface="+mn-ea"/>
            </a:endParaRPr>
          </a:p>
          <a:p>
            <a:pPr indent="612000">
              <a:lnSpc>
                <a:spcPct val="150000"/>
              </a:lnSpc>
            </a:pPr>
            <a:r>
              <a:rPr lang="zh-CN" altLang="en-US" sz="2400" dirty="0">
                <a:latin typeface="+mn-ea"/>
              </a:rPr>
              <a:t>所谓作业的长短是指作业要求运行时间的多少。当分派</a:t>
            </a:r>
            <a:r>
              <a:rPr lang="en-US" altLang="zh-CN" sz="2400" dirty="0">
                <a:latin typeface="+mn-ea"/>
              </a:rPr>
              <a:t>CPU</a:t>
            </a:r>
            <a:r>
              <a:rPr lang="zh-CN" altLang="en-US" sz="2400" dirty="0">
                <a:latin typeface="+mn-ea"/>
              </a:rPr>
              <a:t>时，</a:t>
            </a:r>
            <a:r>
              <a:rPr lang="en-US" altLang="zh-CN" sz="2400" dirty="0">
                <a:latin typeface="+mn-ea"/>
              </a:rPr>
              <a:t>SJF</a:t>
            </a:r>
            <a:r>
              <a:rPr lang="zh-CN" altLang="en-US" sz="2400" dirty="0">
                <a:latin typeface="+mn-ea"/>
              </a:rPr>
              <a:t>算法就把</a:t>
            </a:r>
            <a:r>
              <a:rPr lang="en-US" altLang="zh-CN" sz="2400" dirty="0">
                <a:latin typeface="+mn-ea"/>
              </a:rPr>
              <a:t>CPU</a:t>
            </a:r>
            <a:r>
              <a:rPr lang="zh-CN" altLang="en-US" sz="2400" dirty="0">
                <a:latin typeface="+mn-ea"/>
              </a:rPr>
              <a:t>优先分给最短的作业。</a:t>
            </a:r>
          </a:p>
          <a:p>
            <a:pPr indent="612000">
              <a:lnSpc>
                <a:spcPct val="150000"/>
              </a:lnSpc>
            </a:pPr>
            <a:r>
              <a:rPr lang="zh-CN" altLang="en-US" sz="2400" dirty="0">
                <a:latin typeface="+mn-ea"/>
              </a:rPr>
              <a:t>示例</a:t>
            </a:r>
            <a:r>
              <a:rPr lang="zh-CN" altLang="en-US" sz="2400" dirty="0" smtClean="0">
                <a:latin typeface="+mn-ea"/>
              </a:rPr>
              <a:t>：一</a:t>
            </a:r>
            <a:r>
              <a:rPr lang="zh-CN" altLang="en-US" sz="2400" dirty="0">
                <a:latin typeface="+mn-ea"/>
              </a:rPr>
              <a:t>组作业同时提交到</a:t>
            </a:r>
            <a:r>
              <a:rPr lang="zh-CN" altLang="en-US" sz="2400" dirty="0" smtClean="0">
                <a:latin typeface="+mn-ea"/>
              </a:rPr>
              <a:t>系统 </a:t>
            </a:r>
            <a:endParaRPr lang="zh-CN" altLang="en-US" sz="2400" dirty="0">
              <a:latin typeface="+mn-ea"/>
            </a:endParaRPr>
          </a:p>
        </p:txBody>
      </p:sp>
      <p:graphicFrame>
        <p:nvGraphicFramePr>
          <p:cNvPr id="3" name="Group 124"/>
          <p:cNvGraphicFramePr>
            <a:graphicFrameLocks noGrp="1"/>
          </p:cNvGraphicFramePr>
          <p:nvPr>
            <p:extLst>
              <p:ext uri="{D42A27DB-BD31-4B8C-83A1-F6EECF244321}">
                <p14:modId xmlns:p14="http://schemas.microsoft.com/office/powerpoint/2010/main" val="2361835303"/>
              </p:ext>
            </p:extLst>
          </p:nvPr>
        </p:nvGraphicFramePr>
        <p:xfrm>
          <a:off x="2258507" y="3942242"/>
          <a:ext cx="2593975" cy="2020570"/>
        </p:xfrm>
        <a:graphic>
          <a:graphicData uri="http://schemas.openxmlformats.org/drawingml/2006/table">
            <a:tbl>
              <a:tblPr/>
              <a:tblGrid>
                <a:gridCol w="1296987"/>
                <a:gridCol w="1296988"/>
              </a:tblGrid>
              <a:tr h="3730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作    业</a:t>
                      </a:r>
                      <a:endParaRPr kumimoji="0" lang="zh-CN" altLang="en-US"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mn-ea"/>
                          <a:ea typeface="+mn-ea"/>
                          <a:cs typeface="Times New Roman" panose="02020603050405020304" pitchFamily="18" charset="0"/>
                        </a:rPr>
                        <a:t>运行时间</a:t>
                      </a:r>
                      <a:endParaRPr kumimoji="0" lang="zh-CN" altLang="en-US"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6</a:t>
                      </a:r>
                      <a:endParaRPr kumimoji="0" lang="en-US" altLang="zh-CN"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9</a:t>
                      </a:r>
                      <a:endParaRPr kumimoji="0" lang="en-US" altLang="zh-CN"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8</a:t>
                      </a:r>
                      <a:endParaRPr kumimoji="0" lang="en-US" altLang="zh-CN"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4</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3</a:t>
                      </a:r>
                      <a:endParaRPr kumimoji="0" lang="en-US" altLang="zh-CN"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 Box 120"/>
          <p:cNvSpPr txBox="1">
            <a:spLocks noChangeArrowheads="1"/>
          </p:cNvSpPr>
          <p:nvPr/>
        </p:nvSpPr>
        <p:spPr bwMode="auto">
          <a:xfrm>
            <a:off x="2008664" y="3529623"/>
            <a:ext cx="316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dirty="0">
                <a:solidFill>
                  <a:srgbClr val="FF0000"/>
                </a:solidFill>
                <a:latin typeface="Tahoma" panose="020B0604030504040204" pitchFamily="34" charset="0"/>
              </a:rPr>
              <a:t>表</a:t>
            </a:r>
            <a:r>
              <a:rPr lang="en-US" altLang="zh-CN" dirty="0">
                <a:solidFill>
                  <a:srgbClr val="FF0000"/>
                </a:solidFill>
                <a:latin typeface="Tahoma" panose="020B0604030504040204" pitchFamily="34" charset="0"/>
              </a:rPr>
              <a:t>4-2  </a:t>
            </a:r>
            <a:r>
              <a:rPr lang="zh-CN" altLang="en-US" dirty="0">
                <a:solidFill>
                  <a:srgbClr val="FF0000"/>
                </a:solidFill>
                <a:latin typeface="Tahoma" panose="020B0604030504040204" pitchFamily="34" charset="0"/>
              </a:rPr>
              <a:t>一组作业列表</a:t>
            </a:r>
          </a:p>
        </p:txBody>
      </p:sp>
      <p:pic>
        <p:nvPicPr>
          <p:cNvPr id="5" name="Picture 123" descr="4a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163" y="4348765"/>
            <a:ext cx="4535487" cy="1079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25"/>
          <p:cNvSpPr>
            <a:spLocks noChangeArrowheads="1"/>
          </p:cNvSpPr>
          <p:nvPr/>
        </p:nvSpPr>
        <p:spPr bwMode="auto">
          <a:xfrm>
            <a:off x="8384362" y="5499702"/>
            <a:ext cx="18635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dirty="0">
                <a:latin typeface="+mn-ea"/>
              </a:rPr>
              <a:t>作业执行顺序</a:t>
            </a:r>
          </a:p>
        </p:txBody>
      </p:sp>
    </p:spTree>
    <p:extLst>
      <p:ext uri="{BB962C8B-B14F-4D97-AF65-F5344CB8AC3E}">
        <p14:creationId xmlns:p14="http://schemas.microsoft.com/office/powerpoint/2010/main" val="355810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13160" y="4655063"/>
            <a:ext cx="10562150" cy="1160848"/>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zh-CN" altLang="en-US" sz="2400" dirty="0" smtClean="0">
                <a:solidFill>
                  <a:schemeClr val="tx1"/>
                </a:solidFill>
                <a:latin typeface="+mn-ea"/>
              </a:rPr>
              <a:t>（</a:t>
            </a:r>
            <a:r>
              <a:rPr lang="en-US" altLang="zh-CN" sz="2400" dirty="0" smtClean="0">
                <a:solidFill>
                  <a:schemeClr val="tx1"/>
                </a:solidFill>
                <a:latin typeface="+mn-ea"/>
              </a:rPr>
              <a:t>1</a:t>
            </a:r>
            <a:r>
              <a:rPr lang="zh-CN" altLang="en-US" sz="2400" dirty="0" smtClean="0">
                <a:solidFill>
                  <a:schemeClr val="tx1"/>
                </a:solidFill>
                <a:latin typeface="+mn-ea"/>
              </a:rPr>
              <a:t>）采用短作业优先法在实现上有困难。</a:t>
            </a:r>
          </a:p>
          <a:p>
            <a:pPr marL="0" indent="0">
              <a:lnSpc>
                <a:spcPct val="150000"/>
              </a:lnSpc>
              <a:spcBef>
                <a:spcPts val="0"/>
              </a:spcBef>
              <a:buNone/>
            </a:pPr>
            <a:r>
              <a:rPr lang="zh-CN" altLang="en-US" sz="2400" dirty="0" smtClean="0">
                <a:solidFill>
                  <a:schemeClr val="tx1"/>
                </a:solidFill>
                <a:latin typeface="+mn-ea"/>
              </a:rPr>
              <a:t>（</a:t>
            </a:r>
            <a:r>
              <a:rPr lang="en-US" altLang="zh-CN" sz="2400" dirty="0" smtClean="0">
                <a:solidFill>
                  <a:schemeClr val="tx1"/>
                </a:solidFill>
                <a:latin typeface="+mn-ea"/>
              </a:rPr>
              <a:t>2</a:t>
            </a:r>
            <a:r>
              <a:rPr lang="zh-CN" altLang="en-US" sz="2400" dirty="0" smtClean="0">
                <a:solidFill>
                  <a:schemeClr val="tx1"/>
                </a:solidFill>
                <a:latin typeface="+mn-ea"/>
              </a:rPr>
              <a:t>）这种算法的一个缺点是对长作业很不利。</a:t>
            </a:r>
            <a:endParaRPr lang="zh-CN" altLang="en-US" sz="2400" dirty="0">
              <a:solidFill>
                <a:schemeClr val="tx1"/>
              </a:solidFill>
              <a:latin typeface="+mn-ea"/>
            </a:endParaRPr>
          </a:p>
        </p:txBody>
      </p:sp>
      <p:pic>
        <p:nvPicPr>
          <p:cNvPr id="3" name="Picture 4" descr="4a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953" y="2539879"/>
            <a:ext cx="5616575" cy="13668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8"/>
          <p:cNvSpPr>
            <a:spLocks noChangeArrowheads="1"/>
          </p:cNvSpPr>
          <p:nvPr/>
        </p:nvSpPr>
        <p:spPr bwMode="auto">
          <a:xfrm>
            <a:off x="3960307" y="3917970"/>
            <a:ext cx="42979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000" dirty="0">
                <a:solidFill>
                  <a:srgbClr val="FF0000"/>
                </a:solidFill>
                <a:latin typeface="+mn-ea"/>
                <a:cs typeface="Times New Roman" panose="02020603050405020304" pitchFamily="18" charset="0"/>
              </a:rPr>
              <a:t>短作业优先法执行情况</a:t>
            </a:r>
          </a:p>
        </p:txBody>
      </p:sp>
      <p:sp>
        <p:nvSpPr>
          <p:cNvPr id="5" name="Rectangle 9"/>
          <p:cNvSpPr>
            <a:spLocks noChangeArrowheads="1"/>
          </p:cNvSpPr>
          <p:nvPr/>
        </p:nvSpPr>
        <p:spPr bwMode="auto">
          <a:xfrm>
            <a:off x="913160" y="914054"/>
            <a:ext cx="1058686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612000">
              <a:lnSpc>
                <a:spcPct val="150000"/>
              </a:lnSpc>
            </a:pPr>
            <a:r>
              <a:rPr lang="zh-CN" altLang="en-US" sz="2400" dirty="0" smtClean="0"/>
              <a:t>对于</a:t>
            </a:r>
            <a:r>
              <a:rPr lang="zh-CN" altLang="en-US" sz="2400" dirty="0"/>
              <a:t>一组给定的作业来说，短作业优先法能够提高系统的吞吐量，并能给出最小的平均等待时间。 </a:t>
            </a:r>
          </a:p>
        </p:txBody>
      </p:sp>
    </p:spTree>
    <p:extLst>
      <p:ext uri="{BB962C8B-B14F-4D97-AF65-F5344CB8AC3E}">
        <p14:creationId xmlns:p14="http://schemas.microsoft.com/office/powerpoint/2010/main" val="151759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2638" y="1277493"/>
            <a:ext cx="10536194" cy="1754326"/>
          </a:xfrm>
          <a:prstGeom prst="rect">
            <a:avLst/>
          </a:prstGeom>
        </p:spPr>
        <p:txBody>
          <a:bodyPr wrap="square">
            <a:spAutoFit/>
          </a:bodyPr>
          <a:lstStyle/>
          <a:p>
            <a:pPr>
              <a:lnSpc>
                <a:spcPct val="150000"/>
              </a:lnSpc>
            </a:pPr>
            <a:r>
              <a:rPr lang="en-US" altLang="zh-CN" sz="2400" dirty="0">
                <a:latin typeface="+mn-ea"/>
              </a:rPr>
              <a:t>4.5.3  </a:t>
            </a:r>
            <a:r>
              <a:rPr lang="zh-CN" altLang="en-US" sz="2400" dirty="0">
                <a:latin typeface="+mn-ea"/>
              </a:rPr>
              <a:t>最短剩余时间优先</a:t>
            </a:r>
            <a:r>
              <a:rPr lang="zh-CN" altLang="en-US" sz="2400" dirty="0" smtClean="0">
                <a:latin typeface="+mn-ea"/>
              </a:rPr>
              <a:t>法（</a:t>
            </a:r>
            <a:r>
              <a:rPr lang="en-US" altLang="zh-CN" sz="2400" dirty="0">
                <a:latin typeface="+mn-ea"/>
              </a:rPr>
              <a:t>Shortest Remaining Time First, SRTF</a:t>
            </a:r>
            <a:r>
              <a:rPr lang="zh-CN" altLang="en-US" sz="2400" dirty="0" smtClean="0">
                <a:latin typeface="+mn-ea"/>
              </a:rPr>
              <a:t>）</a:t>
            </a:r>
            <a:endParaRPr lang="en-US" altLang="zh-CN" sz="2400" dirty="0" smtClean="0">
              <a:latin typeface="+mn-ea"/>
            </a:endParaRPr>
          </a:p>
          <a:p>
            <a:pPr indent="612000">
              <a:lnSpc>
                <a:spcPct val="150000"/>
              </a:lnSpc>
            </a:pPr>
            <a:r>
              <a:rPr lang="zh-CN" altLang="en-US" sz="2400" dirty="0">
                <a:latin typeface="+mn-ea"/>
              </a:rPr>
              <a:t>当新进程加入就绪队列时，如果它需要的运行时间比当前运行的进程所需的剩余时间还短，则执行切换</a:t>
            </a:r>
            <a:r>
              <a:rPr lang="zh-CN" altLang="en-US" sz="2400" dirty="0" smtClean="0">
                <a:latin typeface="+mn-ea"/>
              </a:rPr>
              <a:t>。 </a:t>
            </a:r>
            <a:endParaRPr lang="zh-CN" altLang="en-US" sz="2400" dirty="0">
              <a:latin typeface="+mn-ea"/>
            </a:endParaRPr>
          </a:p>
        </p:txBody>
      </p:sp>
      <p:graphicFrame>
        <p:nvGraphicFramePr>
          <p:cNvPr id="3" name="Group 147"/>
          <p:cNvGraphicFramePr>
            <a:graphicFrameLocks noGrp="1"/>
          </p:cNvGraphicFramePr>
          <p:nvPr>
            <p:extLst>
              <p:ext uri="{D42A27DB-BD31-4B8C-83A1-F6EECF244321}">
                <p14:modId xmlns:p14="http://schemas.microsoft.com/office/powerpoint/2010/main" val="3833192936"/>
              </p:ext>
            </p:extLst>
          </p:nvPr>
        </p:nvGraphicFramePr>
        <p:xfrm>
          <a:off x="1180113" y="3402223"/>
          <a:ext cx="4105275" cy="1981200"/>
        </p:xfrm>
        <a:graphic>
          <a:graphicData uri="http://schemas.openxmlformats.org/drawingml/2006/table">
            <a:tbl>
              <a:tblPr/>
              <a:tblGrid>
                <a:gridCol w="1279525"/>
                <a:gridCol w="1423987"/>
                <a:gridCol w="1401763"/>
              </a:tblGrid>
              <a:tr h="3889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进    程</a:t>
                      </a:r>
                      <a:endParaRPr kumimoji="0" lang="zh-CN" altLang="en-US"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mn-ea"/>
                          <a:ea typeface="+mn-ea"/>
                          <a:cs typeface="Times New Roman" panose="02020603050405020304" pitchFamily="18" charset="0"/>
                        </a:rPr>
                        <a:t>到达时间</a:t>
                      </a:r>
                      <a:endParaRPr kumimoji="0" lang="zh-CN" altLang="en-US"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mn-ea"/>
                          <a:ea typeface="+mn-ea"/>
                          <a:cs typeface="Times New Roman" panose="02020603050405020304" pitchFamily="18" charset="0"/>
                        </a:rPr>
                        <a:t>运行时间</a:t>
                      </a:r>
                      <a:endParaRPr kumimoji="0" lang="zh-CN" altLang="en-US"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8</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4</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2</a:t>
                      </a:r>
                      <a:endParaRPr kumimoji="0" lang="en-US" altLang="zh-CN"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9</a:t>
                      </a:r>
                      <a:endParaRPr kumimoji="0" lang="en-US" altLang="zh-CN"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4</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5</a:t>
                      </a:r>
                      <a:endParaRPr kumimoji="0" lang="en-US" altLang="zh-CN"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4" descr="4a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46185" y="3717661"/>
            <a:ext cx="5435600" cy="11239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17"/>
          <p:cNvSpPr>
            <a:spLocks noChangeArrowheads="1"/>
          </p:cNvSpPr>
          <p:nvPr/>
        </p:nvSpPr>
        <p:spPr bwMode="auto">
          <a:xfrm>
            <a:off x="7113059" y="4841611"/>
            <a:ext cx="4176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dirty="0">
                <a:latin typeface="+mn-ea"/>
                <a:cs typeface="Times New Roman" panose="02020603050405020304" pitchFamily="18" charset="0"/>
              </a:rPr>
              <a:t>最短剩余时间优先法调度结果</a:t>
            </a:r>
          </a:p>
        </p:txBody>
      </p:sp>
      <p:sp>
        <p:nvSpPr>
          <p:cNvPr id="6" name="Rectangle 148"/>
          <p:cNvSpPr>
            <a:spLocks noChangeArrowheads="1"/>
          </p:cNvSpPr>
          <p:nvPr/>
        </p:nvSpPr>
        <p:spPr bwMode="auto">
          <a:xfrm>
            <a:off x="2597083" y="3045460"/>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a:solidFill>
                  <a:srgbClr val="FF0000"/>
                </a:solidFill>
                <a:latin typeface="+mn-ea"/>
              </a:rPr>
              <a:t>进程列表</a:t>
            </a:r>
          </a:p>
        </p:txBody>
      </p:sp>
    </p:spTree>
    <p:extLst>
      <p:ext uri="{BB962C8B-B14F-4D97-AF65-F5344CB8AC3E}">
        <p14:creationId xmlns:p14="http://schemas.microsoft.com/office/powerpoint/2010/main" val="4226927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6748" y="1217828"/>
            <a:ext cx="10555035" cy="3416320"/>
          </a:xfrm>
          <a:prstGeom prst="rect">
            <a:avLst/>
          </a:prstGeom>
        </p:spPr>
        <p:txBody>
          <a:bodyPr wrap="square">
            <a:spAutoFit/>
          </a:bodyPr>
          <a:lstStyle/>
          <a:p>
            <a:pPr>
              <a:lnSpc>
                <a:spcPct val="150000"/>
              </a:lnSpc>
            </a:pPr>
            <a:r>
              <a:rPr lang="en-US" altLang="zh-CN" sz="2400" dirty="0">
                <a:latin typeface="+mn-ea"/>
              </a:rPr>
              <a:t>4.5.4  </a:t>
            </a:r>
            <a:r>
              <a:rPr lang="zh-CN" altLang="en-US" sz="2400" dirty="0">
                <a:latin typeface="+mn-ea"/>
              </a:rPr>
              <a:t>优先级</a:t>
            </a:r>
            <a:r>
              <a:rPr lang="zh-CN" altLang="en-US" sz="2400" dirty="0" smtClean="0">
                <a:latin typeface="+mn-ea"/>
              </a:rPr>
              <a:t>法</a:t>
            </a:r>
            <a:endParaRPr lang="en-US" altLang="zh-CN" sz="2400" dirty="0" smtClean="0">
              <a:latin typeface="+mn-ea"/>
            </a:endParaRPr>
          </a:p>
          <a:p>
            <a:pPr>
              <a:lnSpc>
                <a:spcPct val="150000"/>
              </a:lnSpc>
              <a:buFont typeface="Wingdings" panose="05000000000000000000" pitchFamily="2" charset="2"/>
              <a:buNone/>
            </a:pPr>
            <a:r>
              <a:rPr lang="zh-CN" altLang="en-US" sz="2400" dirty="0" smtClean="0">
                <a:latin typeface="+mn-ea"/>
              </a:rPr>
              <a:t>从</a:t>
            </a:r>
            <a:r>
              <a:rPr lang="zh-CN" altLang="en-US" sz="2400" dirty="0">
                <a:latin typeface="+mn-ea"/>
              </a:rPr>
              <a:t>就绪队列中选出优先级最高的进程，让它在</a:t>
            </a:r>
            <a:r>
              <a:rPr lang="en-US" altLang="zh-CN" sz="2400" dirty="0">
                <a:latin typeface="+mn-ea"/>
              </a:rPr>
              <a:t>CPU</a:t>
            </a:r>
            <a:r>
              <a:rPr lang="zh-CN" altLang="en-US" sz="2400" dirty="0">
                <a:latin typeface="+mn-ea"/>
              </a:rPr>
              <a:t>上运行。</a:t>
            </a:r>
          </a:p>
          <a:p>
            <a:pPr>
              <a:lnSpc>
                <a:spcPct val="150000"/>
              </a:lnSpc>
              <a:buFont typeface="Wingdings" panose="05000000000000000000" pitchFamily="2" charset="2"/>
              <a:buNone/>
            </a:pPr>
            <a:r>
              <a:rPr lang="zh-CN" altLang="en-US" sz="2400" dirty="0" smtClean="0">
                <a:latin typeface="+mn-ea"/>
              </a:rPr>
              <a:t>① </a:t>
            </a:r>
            <a:r>
              <a:rPr lang="zh-CN" altLang="en-US" sz="2400" dirty="0">
                <a:latin typeface="+mn-ea"/>
              </a:rPr>
              <a:t>非抢占式优先级法</a:t>
            </a:r>
          </a:p>
          <a:p>
            <a:pPr>
              <a:lnSpc>
                <a:spcPct val="150000"/>
              </a:lnSpc>
              <a:buFont typeface="Wingdings" panose="05000000000000000000" pitchFamily="2" charset="2"/>
              <a:buNone/>
            </a:pPr>
            <a:r>
              <a:rPr lang="zh-CN" altLang="en-US" sz="2400" dirty="0" smtClean="0">
                <a:latin typeface="+mn-ea"/>
              </a:rPr>
              <a:t>② </a:t>
            </a:r>
            <a:r>
              <a:rPr lang="zh-CN" altLang="en-US" sz="2400" dirty="0">
                <a:latin typeface="+mn-ea"/>
              </a:rPr>
              <a:t>抢占式优先级法</a:t>
            </a:r>
          </a:p>
          <a:p>
            <a:pPr>
              <a:lnSpc>
                <a:spcPct val="150000"/>
              </a:lnSpc>
            </a:pPr>
            <a:r>
              <a:rPr lang="zh-CN" altLang="en-US" sz="2400" dirty="0">
                <a:latin typeface="+mn-ea"/>
              </a:rPr>
              <a:t>优先级确定：可由系统内部定义或由外部指定</a:t>
            </a:r>
          </a:p>
          <a:p>
            <a:pPr>
              <a:lnSpc>
                <a:spcPct val="150000"/>
              </a:lnSpc>
            </a:pPr>
            <a:r>
              <a:rPr lang="zh-CN" altLang="en-US" sz="2400" dirty="0">
                <a:latin typeface="+mn-ea"/>
              </a:rPr>
              <a:t>确定进程优先级的方式</a:t>
            </a:r>
            <a:r>
              <a:rPr lang="en-US" altLang="zh-CN" sz="2400" dirty="0">
                <a:latin typeface="+mn-ea"/>
              </a:rPr>
              <a:t>——</a:t>
            </a:r>
            <a:r>
              <a:rPr lang="zh-CN" altLang="en-US" sz="2400" dirty="0">
                <a:solidFill>
                  <a:srgbClr val="0000FF"/>
                </a:solidFill>
                <a:latin typeface="+mn-ea"/>
              </a:rPr>
              <a:t>静态</a:t>
            </a:r>
            <a:r>
              <a:rPr lang="zh-CN" altLang="en-US" sz="2400" dirty="0">
                <a:latin typeface="+mn-ea"/>
              </a:rPr>
              <a:t>与</a:t>
            </a:r>
            <a:r>
              <a:rPr lang="zh-CN" altLang="en-US" sz="2400" dirty="0" smtClean="0">
                <a:solidFill>
                  <a:srgbClr val="FF0000"/>
                </a:solidFill>
                <a:latin typeface="+mn-ea"/>
              </a:rPr>
              <a:t>动态。</a:t>
            </a:r>
            <a:endParaRPr lang="zh-CN" altLang="en-US" sz="2400" dirty="0">
              <a:solidFill>
                <a:srgbClr val="FF0000"/>
              </a:solidFill>
              <a:latin typeface="+mn-ea"/>
            </a:endParaRPr>
          </a:p>
        </p:txBody>
      </p:sp>
    </p:spTree>
    <p:extLst>
      <p:ext uri="{BB962C8B-B14F-4D97-AF65-F5344CB8AC3E}">
        <p14:creationId xmlns:p14="http://schemas.microsoft.com/office/powerpoint/2010/main" val="1338798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2036" y="1127215"/>
            <a:ext cx="10555035" cy="2308324"/>
          </a:xfrm>
          <a:prstGeom prst="rect">
            <a:avLst/>
          </a:prstGeom>
        </p:spPr>
        <p:txBody>
          <a:bodyPr wrap="square">
            <a:spAutoFit/>
          </a:bodyPr>
          <a:lstStyle/>
          <a:p>
            <a:pPr>
              <a:lnSpc>
                <a:spcPct val="150000"/>
              </a:lnSpc>
              <a:buFont typeface="Wingdings" panose="05000000000000000000" pitchFamily="2" charset="2"/>
              <a:buNone/>
            </a:pPr>
            <a:r>
              <a:rPr lang="zh-CN" altLang="en-US" sz="2400" dirty="0" smtClean="0">
                <a:latin typeface="+mn-ea"/>
              </a:rPr>
              <a:t>（</a:t>
            </a:r>
            <a:r>
              <a:rPr lang="en-US" altLang="zh-CN" sz="2400" dirty="0" smtClean="0">
                <a:latin typeface="+mn-ea"/>
              </a:rPr>
              <a:t>1</a:t>
            </a:r>
            <a:r>
              <a:rPr lang="zh-CN" altLang="en-US" sz="2400" dirty="0" smtClean="0">
                <a:latin typeface="+mn-ea"/>
              </a:rPr>
              <a:t>）静态方式：静态</a:t>
            </a:r>
            <a:r>
              <a:rPr lang="zh-CN" altLang="en-US" sz="2400" dirty="0">
                <a:latin typeface="+mn-ea"/>
              </a:rPr>
              <a:t>优先级是在创建进程时就确定下来的，而且在进程的整个运行期间保持不变。</a:t>
            </a:r>
          </a:p>
          <a:p>
            <a:pPr>
              <a:lnSpc>
                <a:spcPct val="150000"/>
              </a:lnSpc>
              <a:buFont typeface="Wingdings" panose="05000000000000000000" pitchFamily="2" charset="2"/>
              <a:buNone/>
            </a:pPr>
            <a:r>
              <a:rPr lang="zh-CN" altLang="en-US" sz="2400" dirty="0" smtClean="0">
                <a:latin typeface="+mn-ea"/>
              </a:rPr>
              <a:t>优先</a:t>
            </a:r>
            <a:r>
              <a:rPr lang="zh-CN" altLang="en-US" sz="2400" dirty="0">
                <a:latin typeface="+mn-ea"/>
              </a:rPr>
              <a:t>数</a:t>
            </a:r>
            <a:r>
              <a:rPr lang="en-US" altLang="zh-CN" sz="2400" dirty="0">
                <a:latin typeface="+mn-ea"/>
              </a:rPr>
              <a:t>——</a:t>
            </a:r>
            <a:r>
              <a:rPr lang="zh-CN" altLang="en-US" sz="2400" dirty="0">
                <a:latin typeface="+mn-ea"/>
              </a:rPr>
              <a:t>标示优先级的整数 </a:t>
            </a:r>
            <a:r>
              <a:rPr lang="zh-CN" altLang="en-US" sz="2400" dirty="0" smtClean="0">
                <a:latin typeface="+mn-ea"/>
              </a:rPr>
              <a:t>。“</a:t>
            </a:r>
            <a:r>
              <a:rPr lang="zh-CN" altLang="en-US" sz="2400" dirty="0">
                <a:solidFill>
                  <a:srgbClr val="0000CC"/>
                </a:solidFill>
                <a:latin typeface="+mn-ea"/>
              </a:rPr>
              <a:t>优先数小、优先级高</a:t>
            </a:r>
            <a:r>
              <a:rPr lang="zh-CN" altLang="en-US" sz="2400" dirty="0" smtClean="0">
                <a:latin typeface="+mn-ea"/>
              </a:rPr>
              <a:t>”。</a:t>
            </a:r>
            <a:endParaRPr lang="zh-CN" altLang="en-US" sz="2400" dirty="0">
              <a:latin typeface="+mn-ea"/>
            </a:endParaRPr>
          </a:p>
          <a:p>
            <a:pPr>
              <a:lnSpc>
                <a:spcPct val="150000"/>
              </a:lnSpc>
              <a:buFont typeface="Wingdings" panose="05000000000000000000" pitchFamily="2" charset="2"/>
              <a:buNone/>
            </a:pPr>
            <a:r>
              <a:rPr lang="zh-CN" altLang="en-US" sz="2400" dirty="0" smtClean="0">
                <a:latin typeface="+mn-ea"/>
              </a:rPr>
              <a:t>（</a:t>
            </a:r>
            <a:r>
              <a:rPr lang="en-US" altLang="zh-CN" sz="2400" dirty="0" smtClean="0">
                <a:latin typeface="+mn-ea"/>
              </a:rPr>
              <a:t>2</a:t>
            </a:r>
            <a:r>
              <a:rPr lang="zh-CN" altLang="en-US" sz="2400" dirty="0" smtClean="0">
                <a:latin typeface="+mn-ea"/>
              </a:rPr>
              <a:t>）动态方式：优先级</a:t>
            </a:r>
            <a:r>
              <a:rPr lang="zh-CN" altLang="en-US" sz="2400" dirty="0">
                <a:latin typeface="+mn-ea"/>
              </a:rPr>
              <a:t>随着进程的推进而不断</a:t>
            </a:r>
            <a:r>
              <a:rPr lang="zh-CN" altLang="en-US" sz="2400" dirty="0" smtClean="0">
                <a:latin typeface="+mn-ea"/>
              </a:rPr>
              <a:t>改变</a:t>
            </a:r>
            <a:r>
              <a:rPr lang="zh-CN" altLang="en-US" sz="2400" dirty="0">
                <a:latin typeface="+mn-ea"/>
              </a:rPr>
              <a:t>。</a:t>
            </a:r>
          </a:p>
        </p:txBody>
      </p:sp>
    </p:spTree>
    <p:extLst>
      <p:ext uri="{BB962C8B-B14F-4D97-AF65-F5344CB8AC3E}">
        <p14:creationId xmlns:p14="http://schemas.microsoft.com/office/powerpoint/2010/main" val="14417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a:bodyPr>
          <a:lstStyle/>
          <a:p>
            <a:endParaRPr lang="zh-CN" altLang="en-US" sz="3600" dirty="0"/>
          </a:p>
        </p:txBody>
      </p:sp>
    </p:spTree>
    <p:extLst>
      <p:ext uri="{BB962C8B-B14F-4D97-AF65-F5344CB8AC3E}">
        <p14:creationId xmlns:p14="http://schemas.microsoft.com/office/powerpoint/2010/main" val="16469457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972065" y="904262"/>
            <a:ext cx="1051148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612000">
              <a:lnSpc>
                <a:spcPct val="150000"/>
              </a:lnSpc>
            </a:pPr>
            <a:r>
              <a:rPr lang="zh-CN" altLang="en-US" sz="2400" dirty="0">
                <a:latin typeface="+mn-ea"/>
              </a:rPr>
              <a:t>设有如下一组进程，它们都在时刻</a:t>
            </a:r>
            <a:r>
              <a:rPr lang="en-US" altLang="zh-CN" sz="2400" dirty="0">
                <a:latin typeface="+mn-ea"/>
              </a:rPr>
              <a:t>0</a:t>
            </a:r>
            <a:r>
              <a:rPr lang="zh-CN" altLang="en-US" sz="2400" dirty="0">
                <a:latin typeface="+mn-ea"/>
              </a:rPr>
              <a:t>到达，依次为</a:t>
            </a:r>
            <a:r>
              <a:rPr lang="en-US" altLang="zh-CN" sz="2400" i="1" dirty="0">
                <a:latin typeface="+mn-ea"/>
              </a:rPr>
              <a:t>p</a:t>
            </a:r>
            <a:r>
              <a:rPr lang="en-US" altLang="zh-CN" sz="2400" dirty="0">
                <a:latin typeface="+mn-ea"/>
              </a:rPr>
              <a:t>1, </a:t>
            </a:r>
            <a:r>
              <a:rPr lang="en-US" altLang="zh-CN" sz="2400" i="1" dirty="0">
                <a:latin typeface="+mn-ea"/>
              </a:rPr>
              <a:t>p</a:t>
            </a:r>
            <a:r>
              <a:rPr lang="en-US" altLang="zh-CN" sz="2400" dirty="0">
                <a:latin typeface="+mn-ea"/>
              </a:rPr>
              <a:t>2 ,…, </a:t>
            </a:r>
            <a:r>
              <a:rPr lang="en-US" altLang="zh-CN" sz="2400" i="1" dirty="0">
                <a:latin typeface="+mn-ea"/>
              </a:rPr>
              <a:t>p</a:t>
            </a:r>
            <a:r>
              <a:rPr lang="en-US" altLang="zh-CN" sz="2400" dirty="0">
                <a:latin typeface="+mn-ea"/>
              </a:rPr>
              <a:t>5</a:t>
            </a:r>
            <a:r>
              <a:rPr lang="zh-CN" altLang="en-US" sz="2400" dirty="0">
                <a:latin typeface="+mn-ea"/>
              </a:rPr>
              <a:t>，各自的运行时间和优先数如下表所示。</a:t>
            </a:r>
            <a:endParaRPr lang="zh-CN" altLang="en-US" sz="2400" dirty="0">
              <a:latin typeface="+mn-ea"/>
              <a:cs typeface="Times New Roman" panose="02020603050405020304" pitchFamily="18" charset="0"/>
            </a:endParaRPr>
          </a:p>
        </p:txBody>
      </p:sp>
      <p:graphicFrame>
        <p:nvGraphicFramePr>
          <p:cNvPr id="3" name="Group 176"/>
          <p:cNvGraphicFramePr>
            <a:graphicFrameLocks noGrp="1"/>
          </p:cNvGraphicFramePr>
          <p:nvPr>
            <p:extLst>
              <p:ext uri="{D42A27DB-BD31-4B8C-83A1-F6EECF244321}">
                <p14:modId xmlns:p14="http://schemas.microsoft.com/office/powerpoint/2010/main" val="552857842"/>
              </p:ext>
            </p:extLst>
          </p:nvPr>
        </p:nvGraphicFramePr>
        <p:xfrm>
          <a:off x="3412997" y="2093697"/>
          <a:ext cx="4897437" cy="2377440"/>
        </p:xfrm>
        <a:graphic>
          <a:graphicData uri="http://schemas.openxmlformats.org/drawingml/2006/table">
            <a:tbl>
              <a:tblPr/>
              <a:tblGrid>
                <a:gridCol w="1676400"/>
                <a:gridCol w="1652587"/>
                <a:gridCol w="1568450"/>
              </a:tblGrid>
              <a:tr h="3603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进    程</a:t>
                      </a:r>
                      <a:endParaRPr kumimoji="0" lang="zh-CN" altLang="en-US"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mn-ea"/>
                          <a:ea typeface="+mn-ea"/>
                          <a:cs typeface="Times New Roman" panose="02020603050405020304" pitchFamily="18" charset="0"/>
                        </a:rPr>
                        <a:t>运行时间</a:t>
                      </a:r>
                      <a:endParaRPr kumimoji="0" lang="zh-CN" altLang="en-US"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mn-ea"/>
                          <a:ea typeface="+mn-ea"/>
                          <a:cs typeface="Times New Roman" panose="02020603050405020304" pitchFamily="18" charset="0"/>
                        </a:rPr>
                        <a:t>优先数</a:t>
                      </a:r>
                      <a:endParaRPr kumimoji="0" lang="zh-CN" altLang="en-US"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mn-ea"/>
                          <a:ea typeface="+mn-ea"/>
                          <a:cs typeface="Times New Roman" panose="02020603050405020304" pitchFamily="18" charset="0"/>
                        </a:rPr>
                        <a:t>P</a:t>
                      </a:r>
                      <a:r>
                        <a:rPr kumimoji="0" lang="en-US" altLang="zh-CN" sz="2000" b="0" i="0" u="none" strike="noStrike" cap="none" normalizeH="0" baseline="-30000" dirty="0" smtClean="0">
                          <a:ln>
                            <a:noFill/>
                          </a:ln>
                          <a:solidFill>
                            <a:schemeClr val="tx1"/>
                          </a:solidFill>
                          <a:effectLst/>
                          <a:latin typeface="+mn-ea"/>
                          <a:ea typeface="+mn-ea"/>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10</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mn-ea"/>
                          <a:ea typeface="+mn-ea"/>
                          <a:cs typeface="Times New Roman" panose="02020603050405020304" pitchFamily="18" charset="0"/>
                        </a:rPr>
                        <a:t>P</a:t>
                      </a:r>
                      <a:r>
                        <a:rPr kumimoji="0" lang="en-US" altLang="zh-CN" sz="2000" b="0" i="0" u="none" strike="noStrike" cap="none" normalizeH="0" baseline="-30000" dirty="0" smtClean="0">
                          <a:ln>
                            <a:noFill/>
                          </a:ln>
                          <a:solidFill>
                            <a:schemeClr val="tx1"/>
                          </a:solidFill>
                          <a:effectLst/>
                          <a:latin typeface="+mn-ea"/>
                          <a:ea typeface="+mn-ea"/>
                          <a:cs typeface="Times New Roman" panose="02020603050405020304" pitchFamily="18" charset="0"/>
                        </a:rPr>
                        <a:t>2</a:t>
                      </a:r>
                      <a:endParaRPr kumimoji="0" lang="en-US" altLang="zh-CN"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mn-ea"/>
                          <a:ea typeface="+mn-ea"/>
                          <a:cs typeface="Times New Roman" panose="02020603050405020304" pitchFamily="18" charset="0"/>
                        </a:rPr>
                        <a:t>P</a:t>
                      </a:r>
                      <a:r>
                        <a:rPr kumimoji="0" lang="en-US" altLang="zh-CN" sz="2000" b="0" i="0" u="none" strike="noStrike" cap="none" normalizeH="0" baseline="-30000" smtClean="0">
                          <a:ln>
                            <a:noFill/>
                          </a:ln>
                          <a:solidFill>
                            <a:schemeClr val="tx1"/>
                          </a:solidFill>
                          <a:effectLst/>
                          <a:latin typeface="+mn-ea"/>
                          <a:ea typeface="+mn-ea"/>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2</a:t>
                      </a:r>
                      <a:endParaRPr kumimoji="0" lang="en-US" altLang="zh-CN"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4</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mn-ea"/>
                          <a:ea typeface="+mn-ea"/>
                          <a:cs typeface="Times New Roman" panose="02020603050405020304" pitchFamily="18" charset="0"/>
                        </a:rPr>
                        <a:t>P</a:t>
                      </a:r>
                      <a:r>
                        <a:rPr kumimoji="0" lang="en-US" altLang="zh-CN" sz="2000" b="0" i="0" u="none" strike="noStrike" cap="none" normalizeH="0" baseline="-30000" smtClean="0">
                          <a:ln>
                            <a:noFill/>
                          </a:ln>
                          <a:solidFill>
                            <a:schemeClr val="tx1"/>
                          </a:solidFill>
                          <a:effectLst/>
                          <a:latin typeface="+mn-ea"/>
                          <a:ea typeface="+mn-ea"/>
                          <a:cs typeface="Times New Roman" panose="02020603050405020304" pitchFamily="18" charset="0"/>
                        </a:rPr>
                        <a:t>4</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ea"/>
                          <a:ea typeface="+mn-ea"/>
                          <a:cs typeface="Times New Roman" panose="02020603050405020304" pitchFamily="18" charset="0"/>
                        </a:rPr>
                        <a:t>5</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mn-ea"/>
                          <a:ea typeface="+mn-ea"/>
                          <a:cs typeface="Times New Roman" panose="02020603050405020304" pitchFamily="18" charset="0"/>
                        </a:rPr>
                        <a:t>P</a:t>
                      </a:r>
                      <a:r>
                        <a:rPr kumimoji="0" lang="en-US" altLang="zh-CN" sz="2000" b="0" i="0" u="none" strike="noStrike" cap="none" normalizeH="0" baseline="-30000" smtClean="0">
                          <a:ln>
                            <a:noFill/>
                          </a:ln>
                          <a:solidFill>
                            <a:schemeClr val="tx1"/>
                          </a:solidFill>
                          <a:effectLst/>
                          <a:latin typeface="+mn-ea"/>
                          <a:ea typeface="+mn-ea"/>
                          <a:cs typeface="Times New Roman" panose="02020603050405020304" pitchFamily="18" charset="0"/>
                        </a:rPr>
                        <a:t>5</a:t>
                      </a:r>
                      <a:endParaRPr kumimoji="0" lang="en-US" altLang="zh-CN" sz="2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5</a:t>
                      </a:r>
                      <a:endParaRPr kumimoji="0" lang="en-US" altLang="zh-CN"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2</a:t>
                      </a:r>
                      <a:endParaRPr kumimoji="0" lang="en-US" altLang="zh-CN" sz="2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4" descr="4a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518" y="5060648"/>
            <a:ext cx="7019925" cy="892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39"/>
          <p:cNvSpPr>
            <a:spLocks noChangeArrowheads="1"/>
          </p:cNvSpPr>
          <p:nvPr/>
        </p:nvSpPr>
        <p:spPr bwMode="auto">
          <a:xfrm>
            <a:off x="1468524" y="4626170"/>
            <a:ext cx="33845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sz="2000" dirty="0" smtClean="0">
                <a:latin typeface="+mn-ea"/>
                <a:cs typeface="Times New Roman" panose="02020603050405020304" pitchFamily="18" charset="0"/>
              </a:rPr>
              <a:t>优先级</a:t>
            </a:r>
            <a:r>
              <a:rPr lang="zh-CN" altLang="en-US" sz="2000" dirty="0">
                <a:latin typeface="+mn-ea"/>
                <a:cs typeface="Times New Roman" panose="02020603050405020304" pitchFamily="18" charset="0"/>
              </a:rPr>
              <a:t>调度算法执行顺序</a:t>
            </a:r>
          </a:p>
        </p:txBody>
      </p:sp>
    </p:spTree>
    <p:extLst>
      <p:ext uri="{BB962C8B-B14F-4D97-AF65-F5344CB8AC3E}">
        <p14:creationId xmlns:p14="http://schemas.microsoft.com/office/powerpoint/2010/main" val="3106077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96778" y="842921"/>
            <a:ext cx="10709190" cy="2864106"/>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chemeClr val="tx1"/>
                </a:solidFill>
                <a:latin typeface="+mn-ea"/>
              </a:rPr>
              <a:t>4.5.5  </a:t>
            </a:r>
            <a:r>
              <a:rPr lang="zh-CN" altLang="en-US" sz="2400" dirty="0">
                <a:solidFill>
                  <a:schemeClr val="tx1"/>
                </a:solidFill>
                <a:latin typeface="+mn-ea"/>
              </a:rPr>
              <a:t>轮转法</a:t>
            </a:r>
            <a:endParaRPr lang="en-US" altLang="zh-CN" sz="2400" dirty="0" smtClean="0">
              <a:solidFill>
                <a:schemeClr val="tx1"/>
              </a:solidFill>
              <a:latin typeface="+mn-ea"/>
            </a:endParaRPr>
          </a:p>
          <a:p>
            <a:pPr marL="0" indent="0">
              <a:lnSpc>
                <a:spcPct val="150000"/>
              </a:lnSpc>
              <a:spcBef>
                <a:spcPts val="0"/>
              </a:spcBef>
              <a:buNone/>
            </a:pPr>
            <a:r>
              <a:rPr lang="zh-CN" altLang="en-US" sz="2400" dirty="0" smtClean="0">
                <a:solidFill>
                  <a:schemeClr val="tx1"/>
                </a:solidFill>
                <a:latin typeface="+mn-ea"/>
              </a:rPr>
              <a:t>（</a:t>
            </a:r>
            <a:r>
              <a:rPr lang="en-US" altLang="zh-CN" sz="2400" dirty="0" smtClean="0">
                <a:solidFill>
                  <a:schemeClr val="tx1"/>
                </a:solidFill>
                <a:latin typeface="+mn-ea"/>
              </a:rPr>
              <a:t>1</a:t>
            </a:r>
            <a:r>
              <a:rPr lang="zh-CN" altLang="en-US" sz="2400" dirty="0" smtClean="0">
                <a:solidFill>
                  <a:schemeClr val="tx1"/>
                </a:solidFill>
                <a:latin typeface="+mn-ea"/>
              </a:rPr>
              <a:t>）时间片轮转法（</a:t>
            </a:r>
            <a:r>
              <a:rPr lang="en-US" altLang="zh-CN" sz="2400" dirty="0" smtClean="0">
                <a:solidFill>
                  <a:schemeClr val="tx1"/>
                </a:solidFill>
                <a:latin typeface="+mn-ea"/>
              </a:rPr>
              <a:t>Round-Robin, RR</a:t>
            </a:r>
            <a:r>
              <a:rPr lang="zh-CN" altLang="en-US" sz="2400" dirty="0" smtClean="0">
                <a:solidFill>
                  <a:schemeClr val="tx1"/>
                </a:solidFill>
                <a:latin typeface="+mn-ea"/>
              </a:rPr>
              <a:t>）主要用于分时系统</a:t>
            </a:r>
          </a:p>
          <a:p>
            <a:pPr marL="0" indent="0">
              <a:lnSpc>
                <a:spcPct val="150000"/>
              </a:lnSpc>
              <a:spcBef>
                <a:spcPts val="0"/>
              </a:spcBef>
              <a:buNone/>
            </a:pPr>
            <a:r>
              <a:rPr lang="zh-CN" altLang="en-US" sz="2400" dirty="0" smtClean="0">
                <a:solidFill>
                  <a:schemeClr val="tx1"/>
                </a:solidFill>
                <a:latin typeface="+mn-ea"/>
              </a:rPr>
              <a:t>（</a:t>
            </a:r>
            <a:r>
              <a:rPr lang="en-US" altLang="zh-CN" sz="2400" dirty="0" smtClean="0">
                <a:solidFill>
                  <a:schemeClr val="tx1"/>
                </a:solidFill>
                <a:latin typeface="+mn-ea"/>
              </a:rPr>
              <a:t>2</a:t>
            </a:r>
            <a:r>
              <a:rPr lang="zh-CN" altLang="en-US" sz="2400" dirty="0" smtClean="0">
                <a:solidFill>
                  <a:schemeClr val="tx1"/>
                </a:solidFill>
                <a:latin typeface="+mn-ea"/>
              </a:rPr>
              <a:t>）时间片是一个小的时间单位，通常为</a:t>
            </a:r>
            <a:r>
              <a:rPr lang="en-US" altLang="zh-CN" sz="2400" dirty="0" smtClean="0">
                <a:solidFill>
                  <a:schemeClr val="tx1"/>
                </a:solidFill>
                <a:latin typeface="+mn-ea"/>
              </a:rPr>
              <a:t>10</a:t>
            </a:r>
            <a:r>
              <a:rPr lang="zh-CN" altLang="en-US" sz="2400" dirty="0" smtClean="0">
                <a:solidFill>
                  <a:schemeClr val="tx1"/>
                </a:solidFill>
                <a:latin typeface="+mn-ea"/>
              </a:rPr>
              <a:t>～</a:t>
            </a:r>
            <a:r>
              <a:rPr lang="en-US" altLang="zh-CN" sz="2400" dirty="0" smtClean="0">
                <a:solidFill>
                  <a:schemeClr val="tx1"/>
                </a:solidFill>
                <a:latin typeface="+mn-ea"/>
              </a:rPr>
              <a:t>100 </a:t>
            </a:r>
            <a:r>
              <a:rPr lang="en-US" altLang="zh-CN" sz="2400" dirty="0" err="1" smtClean="0">
                <a:solidFill>
                  <a:schemeClr val="tx1"/>
                </a:solidFill>
                <a:latin typeface="+mn-ea"/>
              </a:rPr>
              <a:t>ms</a:t>
            </a:r>
            <a:r>
              <a:rPr lang="zh-CN" altLang="en-US" sz="2400" dirty="0" smtClean="0">
                <a:solidFill>
                  <a:schemeClr val="tx1"/>
                </a:solidFill>
                <a:latin typeface="+mn-ea"/>
              </a:rPr>
              <a:t>数量级</a:t>
            </a:r>
          </a:p>
          <a:p>
            <a:pPr marL="0" indent="0">
              <a:lnSpc>
                <a:spcPct val="150000"/>
              </a:lnSpc>
              <a:spcBef>
                <a:spcPts val="0"/>
              </a:spcBef>
              <a:buNone/>
            </a:pPr>
            <a:r>
              <a:rPr lang="zh-CN" altLang="en-US" sz="2400" dirty="0" smtClean="0">
                <a:solidFill>
                  <a:schemeClr val="tx1"/>
                </a:solidFill>
                <a:latin typeface="+mn-ea"/>
              </a:rPr>
              <a:t>（</a:t>
            </a:r>
            <a:r>
              <a:rPr lang="en-US" altLang="zh-CN" sz="2400" dirty="0" smtClean="0">
                <a:solidFill>
                  <a:schemeClr val="tx1"/>
                </a:solidFill>
                <a:latin typeface="+mn-ea"/>
              </a:rPr>
              <a:t>3</a:t>
            </a:r>
            <a:r>
              <a:rPr lang="zh-CN" altLang="en-US" sz="2400" dirty="0" smtClean="0">
                <a:solidFill>
                  <a:schemeClr val="tx1"/>
                </a:solidFill>
                <a:latin typeface="+mn-ea"/>
              </a:rPr>
              <a:t>）示例：</a:t>
            </a:r>
            <a:r>
              <a:rPr lang="en-US" altLang="zh-CN" sz="2400" dirty="0" smtClean="0">
                <a:solidFill>
                  <a:schemeClr val="tx1"/>
                </a:solidFill>
                <a:latin typeface="+mn-ea"/>
              </a:rPr>
              <a:t>4</a:t>
            </a:r>
            <a:r>
              <a:rPr lang="zh-CN" altLang="en-US" sz="2400" dirty="0" smtClean="0">
                <a:solidFill>
                  <a:schemeClr val="tx1"/>
                </a:solidFill>
                <a:latin typeface="+mn-ea"/>
              </a:rPr>
              <a:t>个进程</a:t>
            </a:r>
            <a:r>
              <a:rPr lang="en-US" altLang="zh-CN" sz="2400" dirty="0" smtClean="0">
                <a:solidFill>
                  <a:schemeClr val="tx1"/>
                </a:solidFill>
                <a:latin typeface="+mn-ea"/>
              </a:rPr>
              <a:t>A</a:t>
            </a:r>
            <a:r>
              <a:rPr lang="zh-CN" altLang="en-US" sz="2400" dirty="0" smtClean="0">
                <a:solidFill>
                  <a:schemeClr val="tx1"/>
                </a:solidFill>
                <a:latin typeface="+mn-ea"/>
              </a:rPr>
              <a:t>，</a:t>
            </a:r>
            <a:r>
              <a:rPr lang="en-US" altLang="zh-CN" sz="2400" dirty="0" smtClean="0">
                <a:solidFill>
                  <a:schemeClr val="tx1"/>
                </a:solidFill>
                <a:latin typeface="+mn-ea"/>
              </a:rPr>
              <a:t>B</a:t>
            </a:r>
            <a:r>
              <a:rPr lang="zh-CN" altLang="en-US" sz="2400" dirty="0" smtClean="0">
                <a:solidFill>
                  <a:schemeClr val="tx1"/>
                </a:solidFill>
                <a:latin typeface="+mn-ea"/>
              </a:rPr>
              <a:t>，</a:t>
            </a:r>
            <a:r>
              <a:rPr lang="en-US" altLang="zh-CN" sz="2400" dirty="0" smtClean="0">
                <a:solidFill>
                  <a:schemeClr val="tx1"/>
                </a:solidFill>
                <a:latin typeface="+mn-ea"/>
              </a:rPr>
              <a:t>C</a:t>
            </a:r>
            <a:r>
              <a:rPr lang="zh-CN" altLang="en-US" sz="2400" dirty="0" smtClean="0">
                <a:solidFill>
                  <a:schemeClr val="tx1"/>
                </a:solidFill>
                <a:latin typeface="+mn-ea"/>
              </a:rPr>
              <a:t>和</a:t>
            </a:r>
            <a:r>
              <a:rPr lang="en-US" altLang="zh-CN" sz="2400" dirty="0" smtClean="0">
                <a:solidFill>
                  <a:schemeClr val="tx1"/>
                </a:solidFill>
                <a:latin typeface="+mn-ea"/>
              </a:rPr>
              <a:t>D</a:t>
            </a:r>
            <a:r>
              <a:rPr lang="zh-CN" altLang="en-US" sz="2400" dirty="0" smtClean="0">
                <a:solidFill>
                  <a:schemeClr val="tx1"/>
                </a:solidFill>
                <a:latin typeface="+mn-ea"/>
              </a:rPr>
              <a:t>依次（同时）进入就绪队列，分别需要运行</a:t>
            </a:r>
            <a:r>
              <a:rPr lang="en-US" altLang="zh-CN" sz="2400" dirty="0" smtClean="0">
                <a:solidFill>
                  <a:schemeClr val="tx1"/>
                </a:solidFill>
                <a:latin typeface="+mn-ea"/>
              </a:rPr>
              <a:t>12, 5, 3</a:t>
            </a:r>
            <a:r>
              <a:rPr lang="zh-CN" altLang="en-US" sz="2400" dirty="0" smtClean="0">
                <a:solidFill>
                  <a:schemeClr val="tx1"/>
                </a:solidFill>
                <a:latin typeface="+mn-ea"/>
              </a:rPr>
              <a:t>，</a:t>
            </a:r>
            <a:r>
              <a:rPr lang="en-US" altLang="zh-CN" sz="2400" dirty="0" smtClean="0">
                <a:solidFill>
                  <a:schemeClr val="tx1"/>
                </a:solidFill>
                <a:latin typeface="+mn-ea"/>
              </a:rPr>
              <a:t>6</a:t>
            </a:r>
            <a:r>
              <a:rPr lang="zh-CN" altLang="en-US" sz="2400" dirty="0" smtClean="0">
                <a:solidFill>
                  <a:schemeClr val="tx1"/>
                </a:solidFill>
                <a:latin typeface="+mn-ea"/>
              </a:rPr>
              <a:t>个时间单位  </a:t>
            </a:r>
            <a:endParaRPr lang="zh-CN" altLang="en-US" sz="2400" dirty="0">
              <a:solidFill>
                <a:schemeClr val="tx1"/>
              </a:solidFill>
              <a:latin typeface="+mn-ea"/>
            </a:endParaRPr>
          </a:p>
        </p:txBody>
      </p:sp>
      <p:pic>
        <p:nvPicPr>
          <p:cNvPr id="4" name="Picture 4" descr="4a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07112" y="3068638"/>
            <a:ext cx="7092950" cy="27527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p:cNvSpPr>
            <a:spLocks noChangeArrowheads="1"/>
          </p:cNvSpPr>
          <p:nvPr/>
        </p:nvSpPr>
        <p:spPr bwMode="auto">
          <a:xfrm>
            <a:off x="6180270" y="5732689"/>
            <a:ext cx="41466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000" dirty="0">
                <a:latin typeface="+mn-ea"/>
                <a:cs typeface="Times New Roman" panose="02020603050405020304" pitchFamily="18" charset="0"/>
              </a:rPr>
              <a:t>轮转法</a:t>
            </a:r>
            <a:r>
              <a:rPr lang="en-US" altLang="zh-CN" sz="2000" i="1" dirty="0">
                <a:latin typeface="+mn-ea"/>
                <a:cs typeface="Times New Roman" panose="02020603050405020304" pitchFamily="18" charset="0"/>
              </a:rPr>
              <a:t>q</a:t>
            </a:r>
            <a:r>
              <a:rPr lang="en-US" altLang="zh-CN" sz="2000" dirty="0">
                <a:latin typeface="+mn-ea"/>
                <a:cs typeface="Times New Roman" panose="02020603050405020304" pitchFamily="18" charset="0"/>
              </a:rPr>
              <a:t>=1</a:t>
            </a:r>
            <a:r>
              <a:rPr lang="zh-CN" altLang="en-US" sz="2000" dirty="0">
                <a:latin typeface="+mn-ea"/>
                <a:cs typeface="Times New Roman" panose="02020603050405020304" pitchFamily="18" charset="0"/>
              </a:rPr>
              <a:t>和</a:t>
            </a:r>
            <a:r>
              <a:rPr lang="en-US" altLang="zh-CN" sz="2000" i="1" dirty="0">
                <a:latin typeface="+mn-ea"/>
                <a:cs typeface="Times New Roman" panose="02020603050405020304" pitchFamily="18" charset="0"/>
              </a:rPr>
              <a:t>q</a:t>
            </a:r>
            <a:r>
              <a:rPr lang="en-US" altLang="zh-CN" sz="2000" dirty="0">
                <a:latin typeface="+mn-ea"/>
                <a:cs typeface="Times New Roman" panose="02020603050405020304" pitchFamily="18" charset="0"/>
              </a:rPr>
              <a:t>=4</a:t>
            </a:r>
            <a:r>
              <a:rPr lang="zh-CN" altLang="en-US" sz="2000" dirty="0">
                <a:latin typeface="+mn-ea"/>
                <a:cs typeface="Times New Roman" panose="02020603050405020304" pitchFamily="18" charset="0"/>
              </a:rPr>
              <a:t>时进程运行情况</a:t>
            </a:r>
          </a:p>
        </p:txBody>
      </p:sp>
    </p:spTree>
    <p:extLst>
      <p:ext uri="{BB962C8B-B14F-4D97-AF65-F5344CB8AC3E}">
        <p14:creationId xmlns:p14="http://schemas.microsoft.com/office/powerpoint/2010/main" val="1245412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1051053" y="905602"/>
            <a:ext cx="33554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dirty="0">
                <a:latin typeface="+mn-ea"/>
                <a:cs typeface="Times New Roman" panose="02020603050405020304" pitchFamily="18" charset="0"/>
              </a:rPr>
              <a:t>RR</a:t>
            </a:r>
            <a:r>
              <a:rPr lang="zh-CN" altLang="en-US" sz="2400" dirty="0">
                <a:latin typeface="+mn-ea"/>
                <a:cs typeface="Times New Roman" panose="02020603050405020304" pitchFamily="18" charset="0"/>
              </a:rPr>
              <a:t>调度算法的性能指标</a:t>
            </a:r>
          </a:p>
        </p:txBody>
      </p:sp>
      <p:graphicFrame>
        <p:nvGraphicFramePr>
          <p:cNvPr id="3" name="Group 900"/>
          <p:cNvGraphicFramePr>
            <a:graphicFrameLocks noGrp="1"/>
          </p:cNvGraphicFramePr>
          <p:nvPr>
            <p:extLst>
              <p:ext uri="{D42A27DB-BD31-4B8C-83A1-F6EECF244321}">
                <p14:modId xmlns:p14="http://schemas.microsoft.com/office/powerpoint/2010/main" val="586111822"/>
              </p:ext>
            </p:extLst>
          </p:nvPr>
        </p:nvGraphicFramePr>
        <p:xfrm>
          <a:off x="1062686" y="1391981"/>
          <a:ext cx="10396152" cy="4622483"/>
        </p:xfrm>
        <a:graphic>
          <a:graphicData uri="http://schemas.openxmlformats.org/drawingml/2006/table">
            <a:tbl>
              <a:tblPr/>
              <a:tblGrid>
                <a:gridCol w="1263643"/>
                <a:gridCol w="879596"/>
                <a:gridCol w="813523"/>
                <a:gridCol w="400418"/>
                <a:gridCol w="935492"/>
                <a:gridCol w="234823"/>
                <a:gridCol w="1295177"/>
                <a:gridCol w="1546517"/>
                <a:gridCol w="1548583"/>
                <a:gridCol w="1478380"/>
              </a:tblGrid>
              <a:tr h="4635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cs typeface="Times New Roman" panose="02020603050405020304" pitchFamily="18" charset="0"/>
                        </a:rPr>
                        <a:t>到达时间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cs typeface="Times New Roman" panose="02020603050405020304" pitchFamily="18" charset="0"/>
                        </a:rPr>
                        <a:t>进程名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mn-ea"/>
                          <a:ea typeface="+mn-ea"/>
                          <a:cs typeface="Times New Roman" panose="02020603050405020304" pitchFamily="18" charset="0"/>
                        </a:rPr>
                        <a:t>到达时间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mn-ea"/>
                          <a:ea typeface="+mn-ea"/>
                          <a:cs typeface="Times New Roman" panose="02020603050405020304" pitchFamily="18" charset="0"/>
                        </a:rPr>
                        <a:t>运行时间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mn-ea"/>
                          <a:ea typeface="+mn-ea"/>
                          <a:cs typeface="Times New Roman" panose="02020603050405020304" pitchFamily="18" charset="0"/>
                        </a:rPr>
                        <a:t>开始时间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mn-ea"/>
                          <a:ea typeface="+mn-ea"/>
                          <a:cs typeface="Times New Roman" panose="02020603050405020304" pitchFamily="18" charset="0"/>
                        </a:rPr>
                        <a:t>完成时间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mn-ea"/>
                          <a:ea typeface="+mn-ea"/>
                          <a:cs typeface="Times New Roman" panose="02020603050405020304" pitchFamily="18" charset="0"/>
                        </a:rPr>
                        <a:t>周转时间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mn-ea"/>
                          <a:ea typeface="+mn-ea"/>
                          <a:cs typeface="Times New Roman" panose="02020603050405020304" pitchFamily="18" charset="0"/>
                        </a:rPr>
                        <a:t>带权周转时间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rowSpan="5">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1" u="none" strike="noStrike" cap="none" normalizeH="0" baseline="0" smtClean="0">
                          <a:ln>
                            <a:noFill/>
                          </a:ln>
                          <a:solidFill>
                            <a:schemeClr val="tx1"/>
                          </a:solidFill>
                          <a:effectLst/>
                          <a:latin typeface="+mn-ea"/>
                          <a:ea typeface="+mn-ea"/>
                          <a:cs typeface="Times New Roman" panose="02020603050405020304" pitchFamily="18" charset="0"/>
                        </a:rPr>
                        <a:t>时间片</a:t>
                      </a:r>
                      <a:r>
                        <a:rPr kumimoji="0" lang="en-US" altLang="zh-CN" sz="1600" b="0" i="1" u="none" strike="noStrike" cap="none" normalizeH="0" baseline="0" smtClean="0">
                          <a:ln>
                            <a:noFill/>
                          </a:ln>
                          <a:solidFill>
                            <a:schemeClr val="tx1"/>
                          </a:solidFill>
                          <a:effectLst/>
                          <a:latin typeface="+mn-ea"/>
                          <a:ea typeface="+mn-ea"/>
                          <a:cs typeface="Times New Roman" panose="02020603050405020304" pitchFamily="18" charset="0"/>
                        </a:rPr>
                        <a:t>q </a:t>
                      </a: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cs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cs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2.17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cs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cs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cs typeface="Times New Roman" panose="02020603050405020304"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3.67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cs typeface="Times New Roman" panose="02020603050405020304"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3.33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vMerge="1">
                  <a:txBody>
                    <a:bodyPr/>
                    <a:lstStyle/>
                    <a:p>
                      <a:endParaRPr lang="zh-CN" altLang="en-US"/>
                    </a:p>
                  </a:txBody>
                  <a:tcPr/>
                </a:tc>
                <a:tc gridSpan="9">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rPr>
                        <a:t>平均周转时间</a:t>
                      </a:r>
                      <a:r>
                        <a:rPr kumimoji="0" lang="en-US" altLang="zh-CN" sz="1600" b="0" i="0" u="none" strike="noStrike" cap="none" normalizeH="0" baseline="0" dirty="0" smtClean="0">
                          <a:ln>
                            <a:noFill/>
                          </a:ln>
                          <a:solidFill>
                            <a:schemeClr val="tx1"/>
                          </a:solidFill>
                          <a:effectLst/>
                          <a:latin typeface="+mn-ea"/>
                          <a:ea typeface="+mn-ea"/>
                        </a:rPr>
                        <a:t>T=18.5       </a:t>
                      </a:r>
                      <a:r>
                        <a:rPr kumimoji="0" lang="zh-CN" altLang="en-US" sz="1600" b="0" i="0" u="none" strike="noStrike" cap="none" normalizeH="0" baseline="0" dirty="0" smtClean="0">
                          <a:ln>
                            <a:noFill/>
                          </a:ln>
                          <a:solidFill>
                            <a:schemeClr val="tx1"/>
                          </a:solidFill>
                          <a:effectLst/>
                          <a:latin typeface="+mn-ea"/>
                          <a:ea typeface="+mn-ea"/>
                        </a:rPr>
                        <a:t>平均带权周转时间 </a:t>
                      </a:r>
                      <a:r>
                        <a:rPr kumimoji="0" lang="en-US" altLang="zh-CN" sz="1600" b="0" i="0" u="none" strike="noStrike" cap="none" normalizeH="0" baseline="0" dirty="0" smtClean="0">
                          <a:ln>
                            <a:noFill/>
                          </a:ln>
                          <a:solidFill>
                            <a:schemeClr val="tx1"/>
                          </a:solidFill>
                          <a:effectLst/>
                          <a:latin typeface="+mn-ea"/>
                          <a:ea typeface="+mn-ea"/>
                        </a:rPr>
                        <a:t>W=3.14 </a:t>
                      </a:r>
                      <a:r>
                        <a:rPr kumimoji="0" lang="en-US" altLang="zh-CN" sz="1600" b="0" i="0" u="none" strike="noStrike" cap="none" normalizeH="0" baseline="0" dirty="0" smtClean="0">
                          <a:ln>
                            <a:noFill/>
                          </a:ln>
                          <a:solidFill>
                            <a:schemeClr val="tx1"/>
                          </a:solidFill>
                          <a:effectLst/>
                          <a:latin typeface="+mn-ea"/>
                          <a:ea typeface="+mn-ea"/>
                          <a:cs typeface="Times New Roman" panose="02020603050405020304" pitchFamily="18"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06388">
                <a:tc rowSpan="5">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1" u="none" strike="noStrike" cap="none" normalizeH="0" baseline="0" smtClean="0">
                          <a:ln>
                            <a:noFill/>
                          </a:ln>
                          <a:solidFill>
                            <a:schemeClr val="tx1"/>
                          </a:solidFill>
                          <a:effectLst/>
                          <a:latin typeface="+mn-ea"/>
                          <a:ea typeface="+mn-ea"/>
                        </a:rPr>
                        <a:t>时间片</a:t>
                      </a:r>
                      <a:r>
                        <a:rPr kumimoji="0" lang="en-US" altLang="zh-CN" sz="1600" b="0" i="1" u="none" strike="noStrike" cap="none" normalizeH="0" baseline="0" smtClean="0">
                          <a:ln>
                            <a:noFill/>
                          </a:ln>
                          <a:solidFill>
                            <a:schemeClr val="tx1"/>
                          </a:solidFill>
                          <a:effectLst/>
                          <a:latin typeface="+mn-ea"/>
                          <a:ea typeface="+mn-ea"/>
                          <a:cs typeface="Times New Roman" panose="02020603050405020304" pitchFamily="18" charset="0"/>
                        </a:rPr>
                        <a:t>q </a:t>
                      </a: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cs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2.17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cs typeface="Times New Roman" panose="02020603050405020304"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cs typeface="Times New Roman" panose="02020603050405020304"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3.67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cs typeface="Times New Roman" panose="02020603050405020304" pitchFamily="18"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cs typeface="Times New Roman" panose="02020603050405020304" pitchFamily="18" charset="0"/>
                        </a:rPr>
                        <a:t>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Times New Roman" panose="02020603050405020304" pitchFamily="18" charset="0"/>
                        </a:rPr>
                        <a:t>3.67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3925">
                <a:tc vMerge="1">
                  <a:txBody>
                    <a:bodyPr/>
                    <a:lstStyle/>
                    <a:p>
                      <a:endParaRPr lang="zh-CN" altLang="en-US"/>
                    </a:p>
                  </a:txBody>
                  <a:tcPr/>
                </a:tc>
                <a:tc gridSpan="9">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rPr>
                        <a:t>平均周转时间 </a:t>
                      </a:r>
                      <a:r>
                        <a:rPr kumimoji="0" lang="en-US" altLang="zh-CN" sz="1600" b="0" i="0" u="none" strike="noStrike" cap="none" normalizeH="0" baseline="0" dirty="0" smtClean="0">
                          <a:ln>
                            <a:noFill/>
                          </a:ln>
                          <a:solidFill>
                            <a:schemeClr val="tx1"/>
                          </a:solidFill>
                          <a:effectLst/>
                          <a:latin typeface="+mn-ea"/>
                          <a:ea typeface="+mn-ea"/>
                        </a:rPr>
                        <a:t>T=19.75      </a:t>
                      </a:r>
                      <a:r>
                        <a:rPr kumimoji="0" lang="zh-CN" altLang="en-US" sz="1600" b="0" i="0" u="none" strike="noStrike" cap="none" normalizeH="0" baseline="0" dirty="0" smtClean="0">
                          <a:ln>
                            <a:noFill/>
                          </a:ln>
                          <a:solidFill>
                            <a:schemeClr val="tx1"/>
                          </a:solidFill>
                          <a:effectLst/>
                          <a:latin typeface="+mn-ea"/>
                          <a:ea typeface="+mn-ea"/>
                        </a:rPr>
                        <a:t>平均带权周转时间 </a:t>
                      </a:r>
                      <a:r>
                        <a:rPr kumimoji="0" lang="en-US" altLang="zh-CN" sz="1600" b="0" i="0" u="none" strike="noStrike" cap="none" normalizeH="0" baseline="0" dirty="0" smtClean="0">
                          <a:ln>
                            <a:noFill/>
                          </a:ln>
                          <a:solidFill>
                            <a:schemeClr val="tx1"/>
                          </a:solidFill>
                          <a:effectLst/>
                          <a:latin typeface="+mn-ea"/>
                          <a:ea typeface="+mn-ea"/>
                        </a:rPr>
                        <a:t>W=3.38 </a:t>
                      </a:r>
                      <a:r>
                        <a:rPr kumimoji="0" lang="en-US" altLang="zh-CN" sz="1600" b="0" i="0" u="none" strike="noStrike" cap="none" normalizeH="0" baseline="0" dirty="0" smtClean="0">
                          <a:ln>
                            <a:noFill/>
                          </a:ln>
                          <a:solidFill>
                            <a:schemeClr val="tx1"/>
                          </a:solidFill>
                          <a:effectLst/>
                          <a:latin typeface="+mn-ea"/>
                          <a:ea typeface="+mn-ea"/>
                          <a:cs typeface="Times New Roman" panose="02020603050405020304" pitchFamily="18"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129864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heckerboard(across)">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926563" y="934876"/>
            <a:ext cx="10515794" cy="1135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914400">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indent="612000">
              <a:lnSpc>
                <a:spcPct val="150000"/>
              </a:lnSpc>
            </a:pPr>
            <a:r>
              <a:rPr lang="zh-CN" altLang="en-US" dirty="0" smtClean="0">
                <a:latin typeface="+mn-ea"/>
                <a:ea typeface="+mn-ea"/>
                <a:cs typeface="Times New Roman" panose="02020603050405020304" pitchFamily="18" charset="0"/>
              </a:rPr>
              <a:t>进程</a:t>
            </a:r>
            <a:r>
              <a:rPr lang="zh-CN" altLang="en-US" dirty="0">
                <a:latin typeface="+mn-ea"/>
                <a:ea typeface="+mn-ea"/>
                <a:cs typeface="Times New Roman" panose="02020603050405020304" pitchFamily="18" charset="0"/>
              </a:rPr>
              <a:t>的周转时间也依赖于时间片的大小</a:t>
            </a:r>
            <a:r>
              <a:rPr lang="zh-CN" altLang="en-US" dirty="0" smtClean="0">
                <a:latin typeface="+mn-ea"/>
                <a:ea typeface="+mn-ea"/>
                <a:cs typeface="Times New Roman" panose="02020603050405020304" pitchFamily="18" charset="0"/>
              </a:rPr>
              <a:t>。</a:t>
            </a:r>
            <a:r>
              <a:rPr lang="zh-CN" altLang="en-US" dirty="0" smtClean="0">
                <a:latin typeface="+mn-ea"/>
                <a:ea typeface="+mn-ea"/>
              </a:rPr>
              <a:t>有</a:t>
            </a:r>
            <a:r>
              <a:rPr lang="en-US" altLang="zh-CN" dirty="0">
                <a:latin typeface="+mn-ea"/>
                <a:ea typeface="+mn-ea"/>
              </a:rPr>
              <a:t>4</a:t>
            </a:r>
            <a:r>
              <a:rPr lang="zh-CN" altLang="en-US" dirty="0">
                <a:latin typeface="+mn-ea"/>
                <a:ea typeface="+mn-ea"/>
              </a:rPr>
              <a:t>个进程</a:t>
            </a:r>
            <a:r>
              <a:rPr lang="en-US" altLang="zh-CN" i="1" dirty="0">
                <a:latin typeface="+mn-ea"/>
                <a:ea typeface="+mn-ea"/>
              </a:rPr>
              <a:t>p</a:t>
            </a:r>
            <a:r>
              <a:rPr lang="en-US" altLang="zh-CN" dirty="0">
                <a:latin typeface="+mn-ea"/>
                <a:ea typeface="+mn-ea"/>
              </a:rPr>
              <a:t>1</a:t>
            </a:r>
            <a:r>
              <a:rPr lang="zh-CN" altLang="en-US" dirty="0">
                <a:latin typeface="+mn-ea"/>
                <a:ea typeface="+mn-ea"/>
              </a:rPr>
              <a:t>～</a:t>
            </a:r>
            <a:r>
              <a:rPr lang="en-US" altLang="zh-CN" i="1" dirty="0">
                <a:latin typeface="+mn-ea"/>
                <a:ea typeface="+mn-ea"/>
              </a:rPr>
              <a:t>p</a:t>
            </a:r>
            <a:r>
              <a:rPr lang="en-US" altLang="zh-CN" dirty="0">
                <a:latin typeface="+mn-ea"/>
                <a:ea typeface="+mn-ea"/>
              </a:rPr>
              <a:t>4</a:t>
            </a:r>
            <a:r>
              <a:rPr lang="zh-CN" altLang="en-US" dirty="0">
                <a:latin typeface="+mn-ea"/>
                <a:ea typeface="+mn-ea"/>
              </a:rPr>
              <a:t>，各自的运行时间分别为</a:t>
            </a:r>
            <a:r>
              <a:rPr lang="en-US" altLang="zh-CN" dirty="0">
                <a:latin typeface="+mn-ea"/>
                <a:ea typeface="+mn-ea"/>
              </a:rPr>
              <a:t>6</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1</a:t>
            </a:r>
            <a:r>
              <a:rPr lang="zh-CN" altLang="en-US" dirty="0">
                <a:latin typeface="+mn-ea"/>
                <a:ea typeface="+mn-ea"/>
              </a:rPr>
              <a:t>，</a:t>
            </a:r>
            <a:r>
              <a:rPr lang="en-US" altLang="zh-CN" dirty="0">
                <a:latin typeface="+mn-ea"/>
                <a:ea typeface="+mn-ea"/>
              </a:rPr>
              <a:t>7</a:t>
            </a:r>
            <a:r>
              <a:rPr lang="zh-CN" altLang="en-US" dirty="0">
                <a:latin typeface="+mn-ea"/>
                <a:ea typeface="+mn-ea"/>
              </a:rPr>
              <a:t>个时间单位 </a:t>
            </a:r>
            <a:r>
              <a:rPr lang="zh-CN" altLang="en-US" dirty="0" smtClean="0">
                <a:latin typeface="+mn-ea"/>
                <a:ea typeface="+mn-ea"/>
              </a:rPr>
              <a:t>。</a:t>
            </a:r>
            <a:endParaRPr lang="zh-CN" altLang="en-US" dirty="0">
              <a:latin typeface="+mn-ea"/>
              <a:ea typeface="+mn-ea"/>
            </a:endParaRPr>
          </a:p>
        </p:txBody>
      </p:sp>
      <p:pic>
        <p:nvPicPr>
          <p:cNvPr id="3" name="Picture 4" descr="4a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2521" y="2142955"/>
            <a:ext cx="6838950" cy="36718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6"/>
          <p:cNvSpPr>
            <a:spLocks noChangeArrowheads="1"/>
          </p:cNvSpPr>
          <p:nvPr/>
        </p:nvSpPr>
        <p:spPr bwMode="auto">
          <a:xfrm>
            <a:off x="2537252" y="5753717"/>
            <a:ext cx="55440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1028700">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FF0000"/>
                </a:solidFill>
                <a:latin typeface="+mn-ea"/>
                <a:ea typeface="+mn-ea"/>
                <a:cs typeface="Times New Roman" panose="02020603050405020304" pitchFamily="18" charset="0"/>
              </a:rPr>
              <a:t>平均周转时间随时间片的变化</a:t>
            </a:r>
          </a:p>
        </p:txBody>
      </p:sp>
    </p:spTree>
    <p:extLst>
      <p:ext uri="{BB962C8B-B14F-4D97-AF65-F5344CB8AC3E}">
        <p14:creationId xmlns:p14="http://schemas.microsoft.com/office/powerpoint/2010/main" val="1831336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80303" y="1100225"/>
            <a:ext cx="10470291" cy="2895126"/>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时间片的长短通常由以下四个因素确定：</a:t>
            </a:r>
          </a:p>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① 系统的响应时间</a:t>
            </a:r>
          </a:p>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② 就绪队列进程的数目</a:t>
            </a:r>
          </a:p>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③ 进程的转换时间</a:t>
            </a:r>
          </a:p>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④ </a:t>
            </a:r>
            <a:r>
              <a:rPr lang="en-US" altLang="zh-CN" sz="2400" dirty="0" smtClean="0">
                <a:solidFill>
                  <a:schemeClr val="tx1"/>
                </a:solidFill>
                <a:latin typeface="+mn-ea"/>
              </a:rPr>
              <a:t>CPU</a:t>
            </a:r>
            <a:r>
              <a:rPr lang="zh-CN" altLang="en-US" sz="2400" dirty="0" smtClean="0">
                <a:solidFill>
                  <a:schemeClr val="tx1"/>
                </a:solidFill>
                <a:latin typeface="+mn-ea"/>
              </a:rPr>
              <a:t>运行指令速度</a:t>
            </a:r>
            <a:endParaRPr lang="zh-CN" altLang="en-US" sz="2400" dirty="0">
              <a:solidFill>
                <a:schemeClr val="tx1"/>
              </a:solidFill>
              <a:latin typeface="+mn-ea"/>
            </a:endParaRPr>
          </a:p>
        </p:txBody>
      </p:sp>
    </p:spTree>
    <p:extLst>
      <p:ext uri="{BB962C8B-B14F-4D97-AF65-F5344CB8AC3E}">
        <p14:creationId xmlns:p14="http://schemas.microsoft.com/office/powerpoint/2010/main" val="163492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Horizontal)">
                                      <p:cBhvr>
                                        <p:cTn id="7" dur="500"/>
                                        <p:tgtEl>
                                          <p:spTgt spid="2">
                                            <p:txEl>
                                              <p:pRg st="1" end="1"/>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arn(inHorizontal)">
                                      <p:cBhvr>
                                        <p:cTn id="10" dur="500"/>
                                        <p:tgtEl>
                                          <p:spTgt spid="2">
                                            <p:txEl>
                                              <p:pRg st="2" end="2"/>
                                            </p:txEl>
                                          </p:spTgt>
                                        </p:tgtEl>
                                      </p:cBhvr>
                                    </p:animEffect>
                                  </p:childTnLst>
                                </p:cTn>
                              </p:par>
                              <p:par>
                                <p:cTn id="11" presetID="16" presetClass="entr" presetSubtype="26"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barn(inHorizontal)">
                                      <p:cBhvr>
                                        <p:cTn id="13" dur="500"/>
                                        <p:tgtEl>
                                          <p:spTgt spid="2">
                                            <p:txEl>
                                              <p:pRg st="3" end="3"/>
                                            </p:txEl>
                                          </p:spTgt>
                                        </p:tgtEl>
                                      </p:cBhvr>
                                    </p:animEffect>
                                  </p:childTnLst>
                                </p:cTn>
                              </p:par>
                              <p:par>
                                <p:cTn id="14" presetID="16" presetClass="entr" presetSubtype="26"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Horizont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088290" y="465438"/>
            <a:ext cx="8229600" cy="811213"/>
          </a:xfrm>
        </p:spPr>
        <p:txBody>
          <a:bodyPr>
            <a:noAutofit/>
          </a:bodyPr>
          <a:lstStyle/>
          <a:p>
            <a:pPr marL="990452">
              <a:lnSpc>
                <a:spcPct val="90000"/>
              </a:lnSpc>
            </a:pPr>
            <a:r>
              <a:rPr lang="zh-CN" altLang="en-US" sz="4000" dirty="0">
                <a:latin typeface="楷体_GB2312" panose="02010609030101010101" pitchFamily="49" charset="-122"/>
                <a:ea typeface="楷体_GB2312" panose="02010609030101010101" pitchFamily="49" charset="-122"/>
              </a:rPr>
              <a:t/>
            </a:r>
            <a:br>
              <a:rPr lang="zh-CN" altLang="en-US" sz="4000" dirty="0">
                <a:latin typeface="楷体_GB2312" panose="02010609030101010101" pitchFamily="49" charset="-122"/>
                <a:ea typeface="楷体_GB2312" panose="02010609030101010101" pitchFamily="49" charset="-122"/>
              </a:rPr>
            </a:br>
            <a:endParaRPr lang="zh-CN" altLang="en-US" sz="4000" dirty="0">
              <a:latin typeface="楷体_GB2312" panose="02010609030101010101" pitchFamily="49" charset="-122"/>
              <a:ea typeface="楷体_GB2312" panose="02010609030101010101" pitchFamily="49" charset="-122"/>
            </a:endParaRPr>
          </a:p>
        </p:txBody>
      </p:sp>
      <p:sp>
        <p:nvSpPr>
          <p:cNvPr id="3" name="Rectangle 3"/>
          <p:cNvSpPr txBox="1">
            <a:spLocks noChangeArrowheads="1"/>
          </p:cNvSpPr>
          <p:nvPr/>
        </p:nvSpPr>
        <p:spPr>
          <a:xfrm>
            <a:off x="2026378" y="1276651"/>
            <a:ext cx="8229600" cy="1223962"/>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990452" indent="0">
              <a:lnSpc>
                <a:spcPct val="90000"/>
              </a:lnSpc>
              <a:buNone/>
            </a:pPr>
            <a:endParaRPr lang="zh-CN" altLang="en-US" sz="2000" dirty="0">
              <a:latin typeface="楷体_GB2312" panose="02010609030101010101" pitchFamily="49" charset="-122"/>
              <a:ea typeface="楷体_GB2312" panose="02010609030101010101" pitchFamily="49" charset="-122"/>
            </a:endParaRPr>
          </a:p>
        </p:txBody>
      </p:sp>
      <p:pic>
        <p:nvPicPr>
          <p:cNvPr id="4" name="Picture 4" descr="4a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392" y="2641280"/>
            <a:ext cx="4392612"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5515916" y="5729846"/>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120000"/>
            </a:pPr>
            <a:r>
              <a:rPr lang="zh-CN" altLang="en-US" dirty="0">
                <a:solidFill>
                  <a:srgbClr val="FF0000"/>
                </a:solidFill>
                <a:effectLst>
                  <a:outerShdw blurRad="38100" dist="38100" dir="2700000" algn="tl">
                    <a:srgbClr val="C0C0C0"/>
                  </a:outerShdw>
                </a:effectLst>
                <a:latin typeface="+mn-ea"/>
              </a:rPr>
              <a:t>多级队列调度</a:t>
            </a:r>
          </a:p>
        </p:txBody>
      </p:sp>
      <p:sp>
        <p:nvSpPr>
          <p:cNvPr id="6" name="矩形 5"/>
          <p:cNvSpPr/>
          <p:nvPr/>
        </p:nvSpPr>
        <p:spPr>
          <a:xfrm>
            <a:off x="1029730" y="905324"/>
            <a:ext cx="10371439" cy="2308324"/>
          </a:xfrm>
          <a:prstGeom prst="rect">
            <a:avLst/>
          </a:prstGeom>
        </p:spPr>
        <p:txBody>
          <a:bodyPr wrap="square">
            <a:spAutoFit/>
          </a:bodyPr>
          <a:lstStyle/>
          <a:p>
            <a:pPr>
              <a:lnSpc>
                <a:spcPct val="150000"/>
              </a:lnSpc>
            </a:pPr>
            <a:r>
              <a:rPr lang="en-US" altLang="zh-CN" sz="2400" dirty="0">
                <a:latin typeface="+mn-ea"/>
              </a:rPr>
              <a:t>4.5.6  </a:t>
            </a:r>
            <a:r>
              <a:rPr lang="zh-CN" altLang="en-US" sz="2400" dirty="0">
                <a:latin typeface="+mn-ea"/>
              </a:rPr>
              <a:t>多级队列</a:t>
            </a:r>
            <a:r>
              <a:rPr lang="zh-CN" altLang="en-US" sz="2400" dirty="0" smtClean="0">
                <a:latin typeface="+mn-ea"/>
              </a:rPr>
              <a:t>法</a:t>
            </a:r>
            <a:endParaRPr lang="en-US" altLang="zh-CN" sz="2400" dirty="0" smtClean="0">
              <a:latin typeface="+mn-ea"/>
            </a:endParaRPr>
          </a:p>
          <a:p>
            <a:pPr indent="612000">
              <a:lnSpc>
                <a:spcPct val="150000"/>
              </a:lnSpc>
            </a:pPr>
            <a:r>
              <a:rPr lang="zh-CN" altLang="en-US" sz="2400" dirty="0" smtClean="0">
                <a:latin typeface="+mn-ea"/>
              </a:rPr>
              <a:t>多级</a:t>
            </a:r>
            <a:r>
              <a:rPr lang="zh-CN" altLang="en-US" sz="2400" dirty="0">
                <a:latin typeface="+mn-ea"/>
              </a:rPr>
              <a:t>队列（</a:t>
            </a:r>
            <a:r>
              <a:rPr lang="en-US" altLang="zh-CN" sz="2400" dirty="0">
                <a:latin typeface="+mn-ea"/>
              </a:rPr>
              <a:t>Multilevel Queue</a:t>
            </a:r>
            <a:r>
              <a:rPr lang="zh-CN" altLang="en-US" sz="2400" dirty="0">
                <a:latin typeface="+mn-ea"/>
              </a:rPr>
              <a:t>）调度</a:t>
            </a:r>
            <a:r>
              <a:rPr lang="zh-CN" altLang="en-US" sz="2400" dirty="0" smtClean="0">
                <a:latin typeface="+mn-ea"/>
              </a:rPr>
              <a:t>算法：把</a:t>
            </a:r>
            <a:r>
              <a:rPr lang="zh-CN" altLang="en-US" sz="2400" dirty="0">
                <a:latin typeface="+mn-ea"/>
              </a:rPr>
              <a:t>就绪队列划分成几个单独的队列，永久性地把各个进程分别链入不同的队列中，每个队列都有自己的调度算法</a:t>
            </a:r>
            <a:r>
              <a:rPr lang="zh-CN" altLang="en-US" dirty="0">
                <a:latin typeface="楷体_GB2312" panose="02010609030101010101" pitchFamily="49" charset="-122"/>
                <a:ea typeface="楷体_GB2312" panose="02010609030101010101" pitchFamily="49" charset="-122"/>
              </a:rPr>
              <a:t>。</a:t>
            </a:r>
            <a:endParaRPr lang="zh-CN" altLang="en-US" dirty="0"/>
          </a:p>
        </p:txBody>
      </p:sp>
    </p:spTree>
    <p:extLst>
      <p:ext uri="{BB962C8B-B14F-4D97-AF65-F5344CB8AC3E}">
        <p14:creationId xmlns:p14="http://schemas.microsoft.com/office/powerpoint/2010/main" val="3973687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4a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79971" y="1428360"/>
            <a:ext cx="50038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p:cNvSpPr>
            <a:spLocks noChangeArrowheads="1"/>
          </p:cNvSpPr>
          <p:nvPr/>
        </p:nvSpPr>
        <p:spPr bwMode="auto">
          <a:xfrm>
            <a:off x="8458895" y="5245308"/>
            <a:ext cx="2470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zh-CN" altLang="en-US" dirty="0">
                <a:solidFill>
                  <a:srgbClr val="FF0000"/>
                </a:solidFill>
                <a:latin typeface="+mn-ea"/>
              </a:rPr>
              <a:t>多级反馈队列调度算法</a:t>
            </a:r>
          </a:p>
        </p:txBody>
      </p:sp>
      <p:sp>
        <p:nvSpPr>
          <p:cNvPr id="5" name="Rectangle 6"/>
          <p:cNvSpPr>
            <a:spLocks noChangeArrowheads="1"/>
          </p:cNvSpPr>
          <p:nvPr/>
        </p:nvSpPr>
        <p:spPr bwMode="auto">
          <a:xfrm>
            <a:off x="568411" y="924326"/>
            <a:ext cx="674678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2400" dirty="0">
                <a:latin typeface="+mn-ea"/>
              </a:rPr>
              <a:t>4.5.7  </a:t>
            </a:r>
            <a:r>
              <a:rPr lang="zh-CN" altLang="en-US" sz="2400" dirty="0">
                <a:latin typeface="+mn-ea"/>
              </a:rPr>
              <a:t>多级反馈队列法</a:t>
            </a:r>
            <a:endParaRPr lang="en-US" altLang="zh-CN" sz="2400" dirty="0" smtClean="0">
              <a:latin typeface="+mn-ea"/>
            </a:endParaRPr>
          </a:p>
          <a:p>
            <a:pPr>
              <a:lnSpc>
                <a:spcPct val="150000"/>
              </a:lnSpc>
            </a:pPr>
            <a:r>
              <a:rPr lang="en-US" altLang="zh-CN" sz="2400" dirty="0" smtClean="0">
                <a:latin typeface="+mn-ea"/>
              </a:rPr>
              <a:t>① </a:t>
            </a:r>
            <a:r>
              <a:rPr lang="zh-CN" altLang="en-US" sz="2400" dirty="0">
                <a:latin typeface="+mn-ea"/>
              </a:rPr>
              <a:t>系统中设置多个就绪队列，每个队列对应一个优先级。</a:t>
            </a:r>
          </a:p>
          <a:p>
            <a:pPr>
              <a:lnSpc>
                <a:spcPct val="150000"/>
              </a:lnSpc>
            </a:pPr>
            <a:r>
              <a:rPr lang="zh-CN" altLang="en-US" sz="2400" dirty="0">
                <a:latin typeface="+mn-ea"/>
              </a:rPr>
              <a:t>② 各就绪队列中进程的运行时间片不同，高优先级队列的时间片小，低优先级队列的时间片大。</a:t>
            </a:r>
          </a:p>
          <a:p>
            <a:pPr>
              <a:lnSpc>
                <a:spcPct val="150000"/>
              </a:lnSpc>
            </a:pPr>
            <a:r>
              <a:rPr lang="zh-CN" altLang="en-US" sz="2400" dirty="0">
                <a:latin typeface="+mn-ea"/>
              </a:rPr>
              <a:t>③ 新进程进入系统后，先放入第</a:t>
            </a:r>
            <a:r>
              <a:rPr lang="en-US" altLang="zh-CN" sz="2400" dirty="0">
                <a:latin typeface="+mn-ea"/>
              </a:rPr>
              <a:t>1</a:t>
            </a:r>
            <a:r>
              <a:rPr lang="zh-CN" altLang="en-US" sz="2400" dirty="0">
                <a:latin typeface="+mn-ea"/>
              </a:rPr>
              <a:t>个队列的末尾。</a:t>
            </a:r>
          </a:p>
          <a:p>
            <a:pPr>
              <a:lnSpc>
                <a:spcPct val="150000"/>
              </a:lnSpc>
            </a:pPr>
            <a:r>
              <a:rPr lang="zh-CN" altLang="en-US" sz="2400" dirty="0">
                <a:latin typeface="+mn-ea"/>
              </a:rPr>
              <a:t>④ 系统先运行第</a:t>
            </a:r>
            <a:r>
              <a:rPr lang="en-US" altLang="zh-CN" sz="2400" dirty="0">
                <a:latin typeface="+mn-ea"/>
              </a:rPr>
              <a:t>1</a:t>
            </a:r>
            <a:r>
              <a:rPr lang="zh-CN" altLang="en-US" sz="2400" dirty="0">
                <a:latin typeface="+mn-ea"/>
              </a:rPr>
              <a:t>个队列中的</a:t>
            </a:r>
            <a:r>
              <a:rPr lang="zh-CN" altLang="en-US" sz="2400" dirty="0" smtClean="0">
                <a:latin typeface="+mn-ea"/>
              </a:rPr>
              <a:t>进程。</a:t>
            </a:r>
            <a:endParaRPr lang="zh-CN" altLang="en-US" sz="2400" dirty="0">
              <a:latin typeface="+mn-ea"/>
            </a:endParaRPr>
          </a:p>
          <a:p>
            <a:pPr>
              <a:lnSpc>
                <a:spcPct val="150000"/>
              </a:lnSpc>
            </a:pPr>
            <a:r>
              <a:rPr lang="zh-CN" altLang="en-US" sz="2400" dirty="0">
                <a:latin typeface="+mn-ea"/>
              </a:rPr>
              <a:t>这种调度算法基于抢占式，使用动态优先级机制。</a:t>
            </a:r>
          </a:p>
        </p:txBody>
      </p:sp>
    </p:spTree>
    <p:extLst>
      <p:ext uri="{BB962C8B-B14F-4D97-AF65-F5344CB8AC3E}">
        <p14:creationId xmlns:p14="http://schemas.microsoft.com/office/powerpoint/2010/main" val="248053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slide(fromBottom)">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slide(fromBottom)">
                                      <p:cBhvr>
                                        <p:cTn id="12" dur="500"/>
                                        <p:tgtEl>
                                          <p:spTgt spid="5">
                                            <p:txEl>
                                              <p:pRg st="0" end="0"/>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slide(fromBottom)">
                                      <p:cBhvr>
                                        <p:cTn id="15" dur="500"/>
                                        <p:tgtEl>
                                          <p:spTgt spid="5">
                                            <p:txEl>
                                              <p:pRg st="2" end="2"/>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slide(fromBottom)">
                                      <p:cBhvr>
                                        <p:cTn id="18" dur="500"/>
                                        <p:tgtEl>
                                          <p:spTgt spid="5">
                                            <p:txEl>
                                              <p:pRg st="3" end="3"/>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slide(fromBottom)">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slide(fromLeft)">
                                      <p:cBhvr>
                                        <p:cTn id="26"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856738" y="1134506"/>
            <a:ext cx="10618573" cy="455784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chemeClr val="tx1"/>
                </a:solidFill>
                <a:latin typeface="+mn-ea"/>
              </a:rPr>
              <a:t>4.5.8  </a:t>
            </a:r>
            <a:r>
              <a:rPr lang="zh-CN" altLang="en-US" sz="2400" dirty="0">
                <a:solidFill>
                  <a:schemeClr val="tx1"/>
                </a:solidFill>
                <a:latin typeface="+mn-ea"/>
              </a:rPr>
              <a:t>高响应比优先法</a:t>
            </a:r>
            <a:endParaRPr lang="en-US" altLang="zh-CN" sz="2400" dirty="0" smtClean="0">
              <a:solidFill>
                <a:schemeClr val="tx1"/>
              </a:solidFill>
              <a:latin typeface="+mn-ea"/>
            </a:endParaRPr>
          </a:p>
          <a:p>
            <a:pPr marL="0" indent="612000">
              <a:lnSpc>
                <a:spcPct val="150000"/>
              </a:lnSpc>
              <a:spcBef>
                <a:spcPts val="0"/>
              </a:spcBef>
              <a:buNone/>
            </a:pPr>
            <a:r>
              <a:rPr lang="zh-CN" altLang="en-US" sz="2400" dirty="0" smtClean="0">
                <a:solidFill>
                  <a:schemeClr val="tx1"/>
                </a:solidFill>
                <a:latin typeface="+mn-ea"/>
              </a:rPr>
              <a:t>高响应比优先法（</a:t>
            </a:r>
            <a:r>
              <a:rPr lang="en-US" altLang="zh-CN" sz="2400" dirty="0" smtClean="0">
                <a:solidFill>
                  <a:schemeClr val="tx1"/>
                </a:solidFill>
                <a:latin typeface="+mn-ea"/>
              </a:rPr>
              <a:t>Highest Response Ratio First, HRRF</a:t>
            </a:r>
            <a:r>
              <a:rPr lang="zh-CN" altLang="en-US" sz="2400" dirty="0" smtClean="0">
                <a:solidFill>
                  <a:schemeClr val="tx1"/>
                </a:solidFill>
                <a:latin typeface="+mn-ea"/>
              </a:rPr>
              <a:t>）是一种非抢占方式。它为每个进程计算一个响应比</a:t>
            </a:r>
            <a:r>
              <a:rPr lang="en-US" altLang="zh-CN" sz="2400" dirty="0" smtClean="0">
                <a:solidFill>
                  <a:schemeClr val="tx1"/>
                </a:solidFill>
                <a:latin typeface="+mn-ea"/>
              </a:rPr>
              <a:t>RR</a:t>
            </a:r>
            <a:r>
              <a:rPr lang="zh-CN" altLang="en-US" sz="2400" dirty="0" smtClean="0">
                <a:solidFill>
                  <a:schemeClr val="tx1"/>
                </a:solidFill>
                <a:latin typeface="+mn-ea"/>
              </a:rPr>
              <a:t>：</a:t>
            </a:r>
            <a:endParaRPr lang="en-US" altLang="zh-CN" sz="2400" dirty="0" smtClean="0">
              <a:solidFill>
                <a:schemeClr val="tx1"/>
              </a:solidFill>
              <a:latin typeface="+mn-ea"/>
            </a:endParaRPr>
          </a:p>
          <a:p>
            <a:pPr marL="0" indent="0">
              <a:lnSpc>
                <a:spcPct val="150000"/>
              </a:lnSpc>
              <a:spcBef>
                <a:spcPts val="0"/>
              </a:spcBef>
              <a:buNone/>
            </a:pPr>
            <a:endParaRPr lang="zh-CN" altLang="en-US" sz="2400" i="1" dirty="0" smtClean="0">
              <a:solidFill>
                <a:schemeClr val="tx1"/>
              </a:solidFill>
              <a:latin typeface="+mn-ea"/>
            </a:endParaRPr>
          </a:p>
          <a:p>
            <a:pPr marL="0">
              <a:lnSpc>
                <a:spcPct val="150000"/>
              </a:lnSpc>
              <a:spcBef>
                <a:spcPts val="0"/>
              </a:spcBef>
              <a:buFont typeface="Wingdings" panose="05000000000000000000" pitchFamily="2" charset="2"/>
              <a:buNone/>
            </a:pPr>
            <a:endParaRPr lang="en-US" altLang="zh-CN" sz="2400" i="1" dirty="0" smtClean="0">
              <a:solidFill>
                <a:schemeClr val="tx1"/>
              </a:solidFill>
              <a:latin typeface="+mn-ea"/>
            </a:endParaRPr>
          </a:p>
          <a:p>
            <a:pPr marL="0">
              <a:lnSpc>
                <a:spcPct val="150000"/>
              </a:lnSpc>
              <a:spcBef>
                <a:spcPts val="0"/>
              </a:spcBef>
              <a:buFont typeface="Wingdings" panose="05000000000000000000" pitchFamily="2" charset="2"/>
              <a:buNone/>
            </a:pPr>
            <a:r>
              <a:rPr lang="en-US" altLang="zh-CN" sz="2400" i="1" dirty="0" smtClean="0">
                <a:solidFill>
                  <a:schemeClr val="tx1"/>
                </a:solidFill>
                <a:latin typeface="+mn-ea"/>
              </a:rPr>
              <a:t>w</a:t>
            </a:r>
            <a:r>
              <a:rPr lang="zh-CN" altLang="en-US" sz="2400" dirty="0" smtClean="0">
                <a:solidFill>
                  <a:schemeClr val="tx1"/>
                </a:solidFill>
                <a:latin typeface="+mn-ea"/>
              </a:rPr>
              <a:t>是进程等待处理机所用的时间</a:t>
            </a:r>
          </a:p>
          <a:p>
            <a:pPr marL="0">
              <a:lnSpc>
                <a:spcPct val="150000"/>
              </a:lnSpc>
              <a:spcBef>
                <a:spcPts val="0"/>
              </a:spcBef>
              <a:buFont typeface="Wingdings" panose="05000000000000000000" pitchFamily="2" charset="2"/>
              <a:buNone/>
            </a:pPr>
            <a:r>
              <a:rPr lang="en-US" altLang="zh-CN" sz="2400" i="1" dirty="0" smtClean="0">
                <a:solidFill>
                  <a:schemeClr val="tx1"/>
                </a:solidFill>
                <a:latin typeface="+mn-ea"/>
              </a:rPr>
              <a:t>s</a:t>
            </a:r>
            <a:r>
              <a:rPr lang="zh-CN" altLang="en-US" sz="2400" dirty="0" smtClean="0">
                <a:solidFill>
                  <a:schemeClr val="tx1"/>
                </a:solidFill>
                <a:latin typeface="+mn-ea"/>
              </a:rPr>
              <a:t>是进程要求的服务时间</a:t>
            </a:r>
            <a:endParaRPr lang="en-US" altLang="zh-CN" sz="2400" dirty="0">
              <a:solidFill>
                <a:schemeClr val="tx1"/>
              </a:solidFill>
              <a:latin typeface="+mn-ea"/>
            </a:endParaRPr>
          </a:p>
          <a:p>
            <a:pPr marL="0">
              <a:lnSpc>
                <a:spcPct val="150000"/>
              </a:lnSpc>
              <a:spcBef>
                <a:spcPts val="0"/>
              </a:spcBef>
              <a:buFont typeface="Wingdings" panose="05000000000000000000" pitchFamily="2" charset="2"/>
              <a:buNone/>
            </a:pPr>
            <a:r>
              <a:rPr lang="zh-CN" altLang="en-US" sz="2400" dirty="0" smtClean="0">
                <a:solidFill>
                  <a:schemeClr val="tx1"/>
                </a:solidFill>
                <a:latin typeface="+mn-ea"/>
              </a:rPr>
              <a:t>事前测量方式 </a:t>
            </a:r>
            <a:endParaRPr lang="zh-CN" altLang="en-US" sz="2400" dirty="0">
              <a:solidFill>
                <a:schemeClr val="tx1"/>
              </a:solidFill>
              <a:latin typeface="+mn-ea"/>
            </a:endParaRPr>
          </a:p>
        </p:txBody>
      </p:sp>
      <p:graphicFrame>
        <p:nvGraphicFramePr>
          <p:cNvPr id="4" name="Object 6"/>
          <p:cNvGraphicFramePr>
            <a:graphicFrameLocks noChangeAspect="1"/>
          </p:cNvGraphicFramePr>
          <p:nvPr>
            <p:extLst>
              <p:ext uri="{D42A27DB-BD31-4B8C-83A1-F6EECF244321}">
                <p14:modId xmlns:p14="http://schemas.microsoft.com/office/powerpoint/2010/main" val="2511322518"/>
              </p:ext>
            </p:extLst>
          </p:nvPr>
        </p:nvGraphicFramePr>
        <p:xfrm>
          <a:off x="5047735" y="2970770"/>
          <a:ext cx="1511300" cy="792163"/>
        </p:xfrm>
        <a:graphic>
          <a:graphicData uri="http://schemas.openxmlformats.org/presentationml/2006/ole">
            <mc:AlternateContent xmlns:mc="http://schemas.openxmlformats.org/markup-compatibility/2006">
              <mc:Choice xmlns:v="urn:schemas-microsoft-com:vml" Requires="v">
                <p:oleObj spid="_x0000_s3086" name="公式" r:id="rId3" imgW="672808" imgH="355446" progId="Equation.3">
                  <p:embed/>
                </p:oleObj>
              </mc:Choice>
              <mc:Fallback>
                <p:oleObj name="公式" r:id="rId3" imgW="672808" imgH="35544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7735" y="2970770"/>
                        <a:ext cx="1511300"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057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slide(fromBottom)">
                                      <p:cBhvr>
                                        <p:cTn id="7" dur="500"/>
                                        <p:tgtEl>
                                          <p:spTgt spid="3">
                                            <p:txEl>
                                              <p:pRg st="4" end="4"/>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slide(fromBottom)">
                                      <p:cBhvr>
                                        <p:cTn id="10" dur="500"/>
                                        <p:tgtEl>
                                          <p:spTgt spid="3">
                                            <p:txEl>
                                              <p:pRg st="5" end="5"/>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slide(fromBottom)">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773118" y="1152700"/>
            <a:ext cx="10562147" cy="1854111"/>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chemeClr val="tx1"/>
                </a:solidFill>
                <a:latin typeface="+mn-ea"/>
              </a:rPr>
              <a:t>4.5.9  </a:t>
            </a:r>
            <a:r>
              <a:rPr lang="zh-CN" altLang="en-US" sz="2400" dirty="0">
                <a:solidFill>
                  <a:schemeClr val="tx1"/>
                </a:solidFill>
                <a:latin typeface="+mn-ea"/>
              </a:rPr>
              <a:t>公平共享法</a:t>
            </a:r>
            <a:endParaRPr lang="en-US" altLang="zh-CN" sz="2400" dirty="0" smtClean="0">
              <a:solidFill>
                <a:schemeClr val="tx1"/>
              </a:solidFill>
              <a:latin typeface="+mn-ea"/>
            </a:endParaRPr>
          </a:p>
          <a:p>
            <a:pPr marL="0" indent="612000">
              <a:lnSpc>
                <a:spcPct val="150000"/>
              </a:lnSpc>
              <a:spcBef>
                <a:spcPts val="0"/>
              </a:spcBef>
              <a:buNone/>
            </a:pPr>
            <a:r>
              <a:rPr lang="zh-CN" altLang="en-US" sz="2400" dirty="0" smtClean="0">
                <a:solidFill>
                  <a:schemeClr val="tx1"/>
                </a:solidFill>
                <a:latin typeface="+mn-ea"/>
              </a:rPr>
              <a:t>系统为每个用户分配一定比例的</a:t>
            </a:r>
            <a:r>
              <a:rPr lang="en-US" altLang="zh-CN" sz="2400" dirty="0" smtClean="0">
                <a:solidFill>
                  <a:schemeClr val="tx1"/>
                </a:solidFill>
                <a:latin typeface="+mn-ea"/>
              </a:rPr>
              <a:t>CPU</a:t>
            </a:r>
            <a:r>
              <a:rPr lang="zh-CN" altLang="en-US" sz="2400" dirty="0" smtClean="0">
                <a:solidFill>
                  <a:schemeClr val="tx1"/>
                </a:solidFill>
                <a:latin typeface="+mn-ea"/>
              </a:rPr>
              <a:t>时间，然后按照这个比例在各用户之间挑选相应的进程。</a:t>
            </a:r>
            <a:endParaRPr lang="zh-CN" altLang="en-US" sz="2400" dirty="0">
              <a:solidFill>
                <a:schemeClr val="tx1"/>
              </a:solidFill>
              <a:latin typeface="+mn-ea"/>
            </a:endParaRPr>
          </a:p>
        </p:txBody>
      </p:sp>
    </p:spTree>
    <p:extLst>
      <p:ext uri="{BB962C8B-B14F-4D97-AF65-F5344CB8AC3E}">
        <p14:creationId xmlns:p14="http://schemas.microsoft.com/office/powerpoint/2010/main" val="377975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Horizontal)">
                                      <p:cBhvr>
                                        <p:cTn id="7" dur="500"/>
                                        <p:tgtEl>
                                          <p:spTgt spid="3">
                                            <p:txEl>
                                              <p:pRg st="1" end="1"/>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Horizontal)">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89013" y="1065898"/>
            <a:ext cx="10576911" cy="3053021"/>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chemeClr val="tx1"/>
                </a:solidFill>
                <a:latin typeface="+mn-ea"/>
              </a:rPr>
              <a:t>4.5.10  </a:t>
            </a:r>
            <a:r>
              <a:rPr lang="zh-CN" altLang="en-US" sz="2400" dirty="0">
                <a:solidFill>
                  <a:schemeClr val="tx1"/>
                </a:solidFill>
                <a:latin typeface="+mn-ea"/>
              </a:rPr>
              <a:t>几种常用调度算法的比较</a:t>
            </a:r>
            <a:endParaRPr lang="en-US" altLang="zh-CN" sz="2400" dirty="0" smtClean="0">
              <a:solidFill>
                <a:schemeClr val="tx1"/>
              </a:solidFill>
              <a:latin typeface="+mn-ea"/>
            </a:endParaRPr>
          </a:p>
          <a:p>
            <a:pPr marL="0" indent="0">
              <a:lnSpc>
                <a:spcPct val="150000"/>
              </a:lnSpc>
              <a:spcBef>
                <a:spcPts val="0"/>
              </a:spcBef>
              <a:buNone/>
            </a:pPr>
            <a:r>
              <a:rPr lang="zh-CN" altLang="en-US" sz="2400" dirty="0" smtClean="0">
                <a:solidFill>
                  <a:schemeClr val="tx1"/>
                </a:solidFill>
                <a:latin typeface="+mn-ea"/>
              </a:rPr>
              <a:t>三个量的含义 </a:t>
            </a:r>
            <a:endParaRPr lang="zh-CN" altLang="en-US" sz="2400" i="1" dirty="0" smtClean="0">
              <a:solidFill>
                <a:schemeClr val="tx1"/>
              </a:solidFill>
              <a:latin typeface="+mn-ea"/>
            </a:endParaRPr>
          </a:p>
          <a:p>
            <a:pPr marL="0">
              <a:lnSpc>
                <a:spcPct val="150000"/>
              </a:lnSpc>
              <a:spcBef>
                <a:spcPts val="0"/>
              </a:spcBef>
              <a:buFont typeface="Wingdings" panose="05000000000000000000" pitchFamily="2" charset="2"/>
              <a:buNone/>
            </a:pPr>
            <a:r>
              <a:rPr lang="en-US" altLang="zh-CN" sz="2400" i="1" dirty="0" smtClean="0">
                <a:solidFill>
                  <a:schemeClr val="tx1"/>
                </a:solidFill>
                <a:latin typeface="+mn-ea"/>
              </a:rPr>
              <a:t>w </a:t>
            </a:r>
            <a:r>
              <a:rPr lang="en-US" altLang="zh-CN" sz="2400" dirty="0" smtClean="0">
                <a:solidFill>
                  <a:schemeClr val="tx1"/>
                </a:solidFill>
                <a:latin typeface="+mn-ea"/>
              </a:rPr>
              <a:t>—— </a:t>
            </a:r>
            <a:r>
              <a:rPr lang="zh-CN" altLang="en-US" sz="2400" dirty="0" smtClean="0">
                <a:solidFill>
                  <a:schemeClr val="tx1"/>
                </a:solidFill>
                <a:latin typeface="+mn-ea"/>
              </a:rPr>
              <a:t>至今在系统中用于等待和执行所花费的时间</a:t>
            </a:r>
            <a:endParaRPr lang="zh-CN" altLang="en-US" sz="2400" i="1" dirty="0" smtClean="0">
              <a:solidFill>
                <a:schemeClr val="tx1"/>
              </a:solidFill>
              <a:latin typeface="+mn-ea"/>
            </a:endParaRPr>
          </a:p>
          <a:p>
            <a:pPr marL="0">
              <a:lnSpc>
                <a:spcPct val="150000"/>
              </a:lnSpc>
              <a:spcBef>
                <a:spcPts val="0"/>
              </a:spcBef>
              <a:buFont typeface="Wingdings" panose="05000000000000000000" pitchFamily="2" charset="2"/>
              <a:buNone/>
            </a:pPr>
            <a:r>
              <a:rPr lang="en-US" altLang="zh-CN" sz="2400" i="1" dirty="0" smtClean="0">
                <a:solidFill>
                  <a:schemeClr val="tx1"/>
                </a:solidFill>
                <a:latin typeface="+mn-ea"/>
              </a:rPr>
              <a:t>e</a:t>
            </a:r>
            <a:r>
              <a:rPr lang="en-US" altLang="zh-CN" sz="2400" dirty="0" smtClean="0">
                <a:solidFill>
                  <a:schemeClr val="tx1"/>
                </a:solidFill>
                <a:latin typeface="+mn-ea"/>
              </a:rPr>
              <a:t> —— </a:t>
            </a:r>
            <a:r>
              <a:rPr lang="zh-CN" altLang="en-US" sz="2400" dirty="0" smtClean="0">
                <a:solidFill>
                  <a:schemeClr val="tx1"/>
                </a:solidFill>
                <a:latin typeface="+mn-ea"/>
              </a:rPr>
              <a:t>至今在</a:t>
            </a:r>
            <a:r>
              <a:rPr lang="en-US" altLang="zh-CN" sz="2400" dirty="0" smtClean="0">
                <a:solidFill>
                  <a:schemeClr val="tx1"/>
                </a:solidFill>
                <a:latin typeface="+mn-ea"/>
              </a:rPr>
              <a:t>CPU</a:t>
            </a:r>
            <a:r>
              <a:rPr lang="zh-CN" altLang="en-US" sz="2400" dirty="0" smtClean="0">
                <a:solidFill>
                  <a:schemeClr val="tx1"/>
                </a:solidFill>
                <a:latin typeface="+mn-ea"/>
              </a:rPr>
              <a:t>上执行用去的时间。</a:t>
            </a:r>
            <a:endParaRPr lang="zh-CN" altLang="en-US" sz="2400" i="1" dirty="0" smtClean="0">
              <a:solidFill>
                <a:schemeClr val="tx1"/>
              </a:solidFill>
              <a:latin typeface="+mn-ea"/>
            </a:endParaRPr>
          </a:p>
          <a:p>
            <a:pPr marL="0">
              <a:lnSpc>
                <a:spcPct val="150000"/>
              </a:lnSpc>
              <a:spcBef>
                <a:spcPts val="0"/>
              </a:spcBef>
              <a:buFont typeface="Wingdings" panose="05000000000000000000" pitchFamily="2" charset="2"/>
              <a:buNone/>
            </a:pPr>
            <a:r>
              <a:rPr lang="en-US" altLang="zh-CN" sz="2400" i="1" dirty="0" smtClean="0">
                <a:solidFill>
                  <a:schemeClr val="tx1"/>
                </a:solidFill>
                <a:latin typeface="+mn-ea"/>
              </a:rPr>
              <a:t>s</a:t>
            </a:r>
            <a:r>
              <a:rPr lang="en-US" altLang="zh-CN" sz="2400" dirty="0" smtClean="0">
                <a:solidFill>
                  <a:schemeClr val="tx1"/>
                </a:solidFill>
                <a:latin typeface="+mn-ea"/>
              </a:rPr>
              <a:t> —— </a:t>
            </a:r>
            <a:r>
              <a:rPr lang="zh-CN" altLang="en-US" sz="2400" dirty="0" smtClean="0">
                <a:solidFill>
                  <a:schemeClr val="tx1"/>
                </a:solidFill>
                <a:latin typeface="+mn-ea"/>
              </a:rPr>
              <a:t>进程所需的总体运行时间（包括</a:t>
            </a:r>
            <a:r>
              <a:rPr lang="en-US" altLang="zh-CN" sz="2400" i="1" dirty="0" smtClean="0">
                <a:solidFill>
                  <a:schemeClr val="tx1"/>
                </a:solidFill>
                <a:latin typeface="+mn-ea"/>
              </a:rPr>
              <a:t>e</a:t>
            </a:r>
            <a:r>
              <a:rPr lang="zh-CN" altLang="en-US" sz="2400" dirty="0" smtClean="0">
                <a:solidFill>
                  <a:schemeClr val="tx1"/>
                </a:solidFill>
                <a:latin typeface="+mn-ea"/>
              </a:rPr>
              <a:t>）</a:t>
            </a:r>
            <a:endParaRPr lang="zh-CN" altLang="en-US" sz="2400" dirty="0">
              <a:solidFill>
                <a:schemeClr val="tx1"/>
              </a:solidFill>
              <a:latin typeface="+mn-ea"/>
            </a:endParaRPr>
          </a:p>
        </p:txBody>
      </p:sp>
    </p:spTree>
    <p:extLst>
      <p:ext uri="{BB962C8B-B14F-4D97-AF65-F5344CB8AC3E}">
        <p14:creationId xmlns:p14="http://schemas.microsoft.com/office/powerpoint/2010/main" val="3697477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endParaRPr lang="zh-CN" altLang="en-US"/>
          </a:p>
        </p:txBody>
      </p:sp>
      <p:sp>
        <p:nvSpPr>
          <p:cNvPr id="5" name="文本占位符 4"/>
          <p:cNvSpPr>
            <a:spLocks noGrp="1"/>
          </p:cNvSpPr>
          <p:nvPr>
            <p:ph type="body" sz="quarter" idx="11"/>
          </p:nvPr>
        </p:nvSpPr>
        <p:spPr>
          <a:xfrm>
            <a:off x="4656592" y="3212978"/>
            <a:ext cx="6261433" cy="480003"/>
          </a:xfrm>
        </p:spPr>
        <p:txBody>
          <a:bodyPr/>
          <a:lstStyle/>
          <a:p>
            <a:endParaRPr lang="zh-CN" altLang="en-US"/>
          </a:p>
        </p:txBody>
      </p:sp>
    </p:spTree>
    <p:extLst>
      <p:ext uri="{BB962C8B-B14F-4D97-AF65-F5344CB8AC3E}">
        <p14:creationId xmlns:p14="http://schemas.microsoft.com/office/powerpoint/2010/main" val="9034169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564"/>
          <p:cNvGraphicFramePr>
            <a:graphicFrameLocks noGrp="1"/>
          </p:cNvGraphicFramePr>
          <p:nvPr>
            <p:extLst>
              <p:ext uri="{D42A27DB-BD31-4B8C-83A1-F6EECF244321}">
                <p14:modId xmlns:p14="http://schemas.microsoft.com/office/powerpoint/2010/main" val="3714760869"/>
              </p:ext>
            </p:extLst>
          </p:nvPr>
        </p:nvGraphicFramePr>
        <p:xfrm>
          <a:off x="881450" y="1005017"/>
          <a:ext cx="10618572" cy="4744733"/>
        </p:xfrm>
        <a:graphic>
          <a:graphicData uri="http://schemas.openxmlformats.org/drawingml/2006/table">
            <a:tbl>
              <a:tblPr/>
              <a:tblGrid>
                <a:gridCol w="1582209"/>
                <a:gridCol w="1417910"/>
                <a:gridCol w="1597962"/>
                <a:gridCol w="1510186"/>
                <a:gridCol w="1507936"/>
                <a:gridCol w="1647477"/>
                <a:gridCol w="1354892"/>
              </a:tblGrid>
              <a:tr h="41767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cs typeface="Times New Roman" panose="02020603050405020304" pitchFamily="18" charset="0"/>
                        </a:rPr>
                        <a:t>    </a:t>
                      </a: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比较项目算法</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FCFS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RR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SJF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SRTF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HRRF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MFQ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522">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选择依据</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max[</a:t>
                      </a:r>
                      <a:r>
                        <a:rPr kumimoji="0" lang="en-US" altLang="zh-CN" sz="1200" b="0" i="1" u="none" strike="noStrike" cap="none" normalizeH="0" baseline="0" smtClean="0">
                          <a:ln>
                            <a:noFill/>
                          </a:ln>
                          <a:solidFill>
                            <a:schemeClr val="tx1"/>
                          </a:solidFill>
                          <a:effectLst/>
                          <a:latin typeface="+mn-ea"/>
                          <a:ea typeface="+mn-ea"/>
                          <a:cs typeface="Times New Roman" panose="02020603050405020304" pitchFamily="18" charset="0"/>
                        </a:rPr>
                        <a:t>w</a:t>
                      </a: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常量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cs typeface="Times New Roman" panose="02020603050405020304" pitchFamily="18" charset="0"/>
                        </a:rPr>
                        <a:t>min[</a:t>
                      </a:r>
                      <a:r>
                        <a:rPr kumimoji="0" lang="en-US" altLang="zh-CN" sz="1200" b="0" i="1" u="none" strike="noStrike" cap="none" normalizeH="0" baseline="0" dirty="0" smtClean="0">
                          <a:ln>
                            <a:noFill/>
                          </a:ln>
                          <a:solidFill>
                            <a:schemeClr val="tx1"/>
                          </a:solidFill>
                          <a:effectLst/>
                          <a:latin typeface="+mn-ea"/>
                          <a:ea typeface="+mn-ea"/>
                          <a:cs typeface="Times New Roman" panose="02020603050405020304" pitchFamily="18" charset="0"/>
                        </a:rPr>
                        <a:t>s</a:t>
                      </a:r>
                      <a:r>
                        <a:rPr kumimoji="0" lang="en-US" altLang="zh-CN" sz="1200" b="0" i="0" u="none" strike="noStrike" cap="none" normalizeH="0" baseline="0" dirty="0" smtClean="0">
                          <a:ln>
                            <a:noFill/>
                          </a:ln>
                          <a:solidFill>
                            <a:schemeClr val="tx1"/>
                          </a:solidFill>
                          <a:effectLst/>
                          <a:latin typeface="+mn-ea"/>
                          <a:ea typeface="+mn-ea"/>
                          <a:cs typeface="Times New Roman" panose="02020603050405020304"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min[</a:t>
                      </a:r>
                      <a:r>
                        <a:rPr kumimoji="0" lang="en-US" altLang="zh-CN" sz="1200" b="0" i="1" u="none" strike="noStrike" cap="none" normalizeH="0" baseline="0" smtClean="0">
                          <a:ln>
                            <a:noFill/>
                          </a:ln>
                          <a:solidFill>
                            <a:schemeClr val="tx1"/>
                          </a:solidFill>
                          <a:effectLst/>
                          <a:latin typeface="+mn-ea"/>
                          <a:ea typeface="+mn-ea"/>
                          <a:cs typeface="Times New Roman" panose="02020603050405020304" pitchFamily="18" charset="0"/>
                        </a:rPr>
                        <a:t>s</a:t>
                      </a: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a:t>
                      </a:r>
                      <a:r>
                        <a:rPr kumimoji="0" lang="en-US" altLang="zh-CN" sz="1200" b="0" i="1" u="none" strike="noStrike" cap="none" normalizeH="0" baseline="0" smtClean="0">
                          <a:ln>
                            <a:noFill/>
                          </a:ln>
                          <a:solidFill>
                            <a:schemeClr val="tx1"/>
                          </a:solidFill>
                          <a:effectLst/>
                          <a:latin typeface="+mn-ea"/>
                          <a:ea typeface="+mn-ea"/>
                          <a:cs typeface="Times New Roman" panose="02020603050405020304" pitchFamily="18" charset="0"/>
                        </a:rPr>
                        <a:t>e</a:t>
                      </a: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max((</a:t>
                      </a:r>
                      <a:r>
                        <a:rPr kumimoji="0" lang="en-US" altLang="zh-CN" sz="1200" b="0" i="1" u="none" strike="noStrike" cap="none" normalizeH="0" baseline="0" smtClean="0">
                          <a:ln>
                            <a:noFill/>
                          </a:ln>
                          <a:solidFill>
                            <a:schemeClr val="tx1"/>
                          </a:solidFill>
                          <a:effectLst/>
                          <a:latin typeface="+mn-ea"/>
                          <a:ea typeface="+mn-ea"/>
                          <a:cs typeface="Times New Roman" panose="02020603050405020304" pitchFamily="18" charset="0"/>
                        </a:rPr>
                        <a:t>w</a:t>
                      </a: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a:t>
                      </a:r>
                      <a:r>
                        <a:rPr kumimoji="0" lang="en-US" altLang="zh-CN" sz="1200" b="0" i="1" u="none" strike="noStrike" cap="none" normalizeH="0" baseline="0" smtClean="0">
                          <a:ln>
                            <a:noFill/>
                          </a:ln>
                          <a:solidFill>
                            <a:schemeClr val="tx1"/>
                          </a:solidFill>
                          <a:effectLst/>
                          <a:latin typeface="+mn-ea"/>
                          <a:ea typeface="+mn-ea"/>
                          <a:cs typeface="Times New Roman" panose="02020603050405020304" pitchFamily="18" charset="0"/>
                        </a:rPr>
                        <a:t>s</a:t>
                      </a: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a:t>
                      </a:r>
                      <a:r>
                        <a:rPr kumimoji="0" lang="en-US" altLang="zh-CN" sz="1200" b="0" i="1" u="none" strike="noStrike" cap="none" normalizeH="0" baseline="0" smtClean="0">
                          <a:ln>
                            <a:noFill/>
                          </a:ln>
                          <a:solidFill>
                            <a:schemeClr val="tx1"/>
                          </a:solidFill>
                          <a:effectLst/>
                          <a:latin typeface="+mn-ea"/>
                          <a:ea typeface="+mn-ea"/>
                          <a:cs typeface="Times New Roman" panose="02020603050405020304" pitchFamily="18" charset="0"/>
                        </a:rPr>
                        <a:t>s</a:t>
                      </a: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见</a:t>
                      </a: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4.5.7</a:t>
                      </a: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节</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317">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调度方式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非抢占式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抢占式（按时间片）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非抢占式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抢占式（进程到达时）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非抢占式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抢占式（按时间片）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317">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吞吐量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不突出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如果时间片太小，可能变低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不突出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21632">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响应时间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可能很高，特别在进程执行时间有很大变化时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对于短进程提供良好的响应时间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对于短作业（进程）提供良好的响应时间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提供良好的响应时间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提供良好的响应时间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不突出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开销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最小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可能高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可能高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可能高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可能高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21632">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的作用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不利于短作业（进程）和</a:t>
                      </a: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I/O</a:t>
                      </a: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繁忙型作业（进程）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公平对待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不利于长作业（进程）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不利于长进程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良好的均衡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可能偏爱</a:t>
                      </a:r>
                      <a:r>
                        <a:rPr kumimoji="0" lang="en-US" altLang="zh-CN" sz="1200" b="0" i="0" u="none" strike="noStrike" cap="none" normalizeH="0" baseline="0" dirty="0" smtClean="0">
                          <a:ln>
                            <a:noFill/>
                          </a:ln>
                          <a:solidFill>
                            <a:schemeClr val="tx1"/>
                          </a:solidFill>
                          <a:effectLst/>
                          <a:latin typeface="+mn-ea"/>
                          <a:ea typeface="+mn-ea"/>
                          <a:cs typeface="Times New Roman" panose="02020603050405020304" pitchFamily="18" charset="0"/>
                        </a:rPr>
                        <a:t>I/O</a:t>
                      </a: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繁忙型作业（进程）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a:t>
                      </a: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饥饿”问题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无</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无</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可能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可能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无</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可能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Rectangle 440"/>
          <p:cNvSpPr>
            <a:spLocks noChangeArrowheads="1"/>
          </p:cNvSpPr>
          <p:nvPr/>
        </p:nvSpPr>
        <p:spPr bwMode="auto">
          <a:xfrm>
            <a:off x="4596155" y="5708560"/>
            <a:ext cx="340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dirty="0">
                <a:latin typeface="+mn-ea"/>
              </a:rPr>
              <a:t>几种常用调度算法的比较</a:t>
            </a:r>
          </a:p>
        </p:txBody>
      </p:sp>
    </p:spTree>
    <p:extLst>
      <p:ext uri="{BB962C8B-B14F-4D97-AF65-F5344CB8AC3E}">
        <p14:creationId xmlns:p14="http://schemas.microsoft.com/office/powerpoint/2010/main" val="334025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trips(down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33851" y="1348692"/>
            <a:ext cx="10293175" cy="3890576"/>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chemeClr val="tx1"/>
                </a:solidFill>
                <a:latin typeface="+mn-ea"/>
              </a:rPr>
              <a:t>4.6  </a:t>
            </a:r>
            <a:r>
              <a:rPr lang="zh-CN" altLang="en-US" sz="2400" dirty="0">
                <a:solidFill>
                  <a:schemeClr val="tx1"/>
                </a:solidFill>
                <a:latin typeface="+mn-ea"/>
              </a:rPr>
              <a:t>线 程 调 度</a:t>
            </a:r>
            <a:endParaRPr lang="en-US" altLang="zh-CN" sz="2400" dirty="0" smtClean="0">
              <a:solidFill>
                <a:schemeClr val="tx1"/>
              </a:solidFill>
              <a:latin typeface="+mn-ea"/>
            </a:endParaRPr>
          </a:p>
          <a:p>
            <a:pPr marL="0">
              <a:lnSpc>
                <a:spcPct val="150000"/>
              </a:lnSpc>
              <a:spcBef>
                <a:spcPts val="0"/>
              </a:spcBef>
              <a:buFont typeface="Wingdings" panose="05000000000000000000" pitchFamily="2" charset="2"/>
              <a:buNone/>
            </a:pPr>
            <a:r>
              <a:rPr lang="en-US" altLang="zh-CN" sz="2400" dirty="0" smtClean="0">
                <a:solidFill>
                  <a:schemeClr val="tx1"/>
                </a:solidFill>
                <a:latin typeface="+mn-ea"/>
              </a:rPr>
              <a:t>1</a:t>
            </a:r>
            <a:r>
              <a:rPr lang="zh-CN" altLang="en-US" sz="2400" dirty="0" smtClean="0">
                <a:solidFill>
                  <a:schemeClr val="tx1"/>
                </a:solidFill>
                <a:latin typeface="+mn-ea"/>
              </a:rPr>
              <a:t>．用户级线程</a:t>
            </a:r>
          </a:p>
          <a:p>
            <a:pPr marL="0" indent="612000">
              <a:lnSpc>
                <a:spcPct val="150000"/>
              </a:lnSpc>
              <a:spcBef>
                <a:spcPts val="0"/>
              </a:spcBef>
              <a:buNone/>
            </a:pPr>
            <a:r>
              <a:rPr lang="zh-CN" altLang="en-US" sz="2400" dirty="0" smtClean="0">
                <a:solidFill>
                  <a:schemeClr val="tx1"/>
                </a:solidFill>
                <a:latin typeface="+mn-ea"/>
              </a:rPr>
              <a:t>核心不负责线程的调度。核心只为进程提供服务，即从就绪队列中挑选一个进程（例如</a:t>
            </a:r>
            <a:r>
              <a:rPr lang="en-US" altLang="zh-CN" sz="2400" dirty="0" smtClean="0">
                <a:solidFill>
                  <a:schemeClr val="tx1"/>
                </a:solidFill>
                <a:latin typeface="+mn-ea"/>
              </a:rPr>
              <a:t>A</a:t>
            </a:r>
            <a:r>
              <a:rPr lang="zh-CN" altLang="en-US" sz="2400" dirty="0" smtClean="0">
                <a:solidFill>
                  <a:schemeClr val="tx1"/>
                </a:solidFill>
                <a:latin typeface="+mn-ea"/>
              </a:rPr>
              <a:t>），为它分配一个时间片，然后由进程</a:t>
            </a:r>
            <a:r>
              <a:rPr lang="en-US" altLang="zh-CN" sz="2400" dirty="0" smtClean="0">
                <a:solidFill>
                  <a:schemeClr val="tx1"/>
                </a:solidFill>
                <a:latin typeface="+mn-ea"/>
              </a:rPr>
              <a:t>A</a:t>
            </a:r>
            <a:r>
              <a:rPr lang="zh-CN" altLang="en-US" sz="2400" dirty="0" smtClean="0">
                <a:solidFill>
                  <a:schemeClr val="tx1"/>
                </a:solidFill>
                <a:latin typeface="+mn-ea"/>
              </a:rPr>
              <a:t>内部的线程调度程序决定让</a:t>
            </a:r>
            <a:r>
              <a:rPr lang="en-US" altLang="zh-CN" sz="2400" dirty="0" smtClean="0">
                <a:solidFill>
                  <a:schemeClr val="tx1"/>
                </a:solidFill>
                <a:latin typeface="+mn-ea"/>
              </a:rPr>
              <a:t>A</a:t>
            </a:r>
            <a:r>
              <a:rPr lang="zh-CN" altLang="en-US" sz="2400" dirty="0" smtClean="0">
                <a:solidFill>
                  <a:schemeClr val="tx1"/>
                </a:solidFill>
                <a:latin typeface="+mn-ea"/>
              </a:rPr>
              <a:t>的哪一个线程（如</a:t>
            </a:r>
            <a:r>
              <a:rPr lang="en-US" altLang="zh-CN" sz="2400" dirty="0" smtClean="0">
                <a:solidFill>
                  <a:schemeClr val="tx1"/>
                </a:solidFill>
                <a:latin typeface="+mn-ea"/>
              </a:rPr>
              <a:t>A1</a:t>
            </a:r>
            <a:r>
              <a:rPr lang="zh-CN" altLang="en-US" sz="2400" dirty="0" smtClean="0">
                <a:solidFill>
                  <a:schemeClr val="tx1"/>
                </a:solidFill>
                <a:latin typeface="+mn-ea"/>
              </a:rPr>
              <a:t>）运行。</a:t>
            </a:r>
          </a:p>
          <a:p>
            <a:pPr marL="0" indent="0">
              <a:lnSpc>
                <a:spcPct val="150000"/>
              </a:lnSpc>
              <a:spcBef>
                <a:spcPts val="0"/>
              </a:spcBef>
              <a:buFont typeface="Wingdings" panose="05000000000000000000" pitchFamily="2" charset="2"/>
              <a:buNone/>
            </a:pPr>
            <a:r>
              <a:rPr lang="en-US" altLang="zh-CN" sz="2400" dirty="0" smtClean="0">
                <a:solidFill>
                  <a:schemeClr val="tx1"/>
                </a:solidFill>
                <a:latin typeface="+mn-ea"/>
              </a:rPr>
              <a:t>2</a:t>
            </a:r>
            <a:r>
              <a:rPr lang="zh-CN" altLang="en-US" sz="2400" dirty="0" smtClean="0">
                <a:solidFill>
                  <a:schemeClr val="tx1"/>
                </a:solidFill>
                <a:latin typeface="+mn-ea"/>
              </a:rPr>
              <a:t>．核心级线程</a:t>
            </a:r>
          </a:p>
          <a:p>
            <a:pPr marL="0" indent="612000">
              <a:lnSpc>
                <a:spcPct val="150000"/>
              </a:lnSpc>
              <a:spcBef>
                <a:spcPts val="0"/>
              </a:spcBef>
              <a:buNone/>
            </a:pPr>
            <a:r>
              <a:rPr lang="zh-CN" altLang="en-US" sz="2400" dirty="0" smtClean="0">
                <a:solidFill>
                  <a:schemeClr val="tx1"/>
                </a:solidFill>
                <a:latin typeface="+mn-ea"/>
              </a:rPr>
              <a:t>由核心调度线程。</a:t>
            </a:r>
            <a:endParaRPr lang="en-US" altLang="zh-CN" sz="2400" dirty="0" smtClean="0">
              <a:solidFill>
                <a:schemeClr val="tx1"/>
              </a:solidFill>
              <a:latin typeface="+mn-ea"/>
            </a:endParaRPr>
          </a:p>
        </p:txBody>
      </p:sp>
    </p:spTree>
    <p:extLst>
      <p:ext uri="{BB962C8B-B14F-4D97-AF65-F5344CB8AC3E}">
        <p14:creationId xmlns:p14="http://schemas.microsoft.com/office/powerpoint/2010/main" val="235967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lide(fromBottom)">
                                      <p:cBhvr>
                                        <p:cTn id="7" dur="500"/>
                                        <p:tgtEl>
                                          <p:spTgt spid="3">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slide(fromBottom)">
                                      <p:cBhvr>
                                        <p:cTn id="10" dur="500"/>
                                        <p:tgtEl>
                                          <p:spTgt spid="3">
                                            <p:txEl>
                                              <p:pRg st="0" end="0"/>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lide(fromBottom)">
                                      <p:cBhvr>
                                        <p:cTn id="13" dur="500"/>
                                        <p:tgtEl>
                                          <p:spTgt spid="3">
                                            <p:txEl>
                                              <p:pRg st="2" end="2"/>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slide(fromBottom)">
                                      <p:cBhvr>
                                        <p:cTn id="16" dur="500"/>
                                        <p:tgtEl>
                                          <p:spTgt spid="3">
                                            <p:txEl>
                                              <p:pRg st="3" end="3"/>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slide(fromBottom)">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671763" y="4353530"/>
            <a:ext cx="4160626" cy="339725"/>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lnSpc>
                <a:spcPct val="80000"/>
              </a:lnSpc>
              <a:buFont typeface="Wingdings" panose="05000000000000000000" pitchFamily="2" charset="2"/>
              <a:buNone/>
            </a:pPr>
            <a:r>
              <a:rPr lang="zh-CN" altLang="en-US" sz="2000" dirty="0" smtClean="0">
                <a:solidFill>
                  <a:srgbClr val="FF0000"/>
                </a:solidFill>
                <a:latin typeface="+mn-ea"/>
              </a:rPr>
              <a:t>用户级线程可能的调度 </a:t>
            </a:r>
            <a:endParaRPr lang="zh-CN" altLang="en-US" sz="2000" dirty="0">
              <a:solidFill>
                <a:srgbClr val="FF0000"/>
              </a:solidFill>
              <a:latin typeface="+mn-ea"/>
            </a:endParaRPr>
          </a:p>
        </p:txBody>
      </p:sp>
      <p:sp>
        <p:nvSpPr>
          <p:cNvPr id="3" name="Rectangle 6"/>
          <p:cNvSpPr>
            <a:spLocks noChangeArrowheads="1"/>
          </p:cNvSpPr>
          <p:nvPr/>
        </p:nvSpPr>
        <p:spPr bwMode="auto">
          <a:xfrm>
            <a:off x="7091403" y="4292235"/>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solidFill>
                  <a:srgbClr val="FF0000"/>
                </a:solidFill>
                <a:latin typeface="+mn-ea"/>
              </a:rPr>
              <a:t>核心级线程可能的调度</a:t>
            </a:r>
          </a:p>
        </p:txBody>
      </p:sp>
      <p:pic>
        <p:nvPicPr>
          <p:cNvPr id="4" name="Picture 7" descr="4A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42278" y="1580340"/>
            <a:ext cx="3457575"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4A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9028" y="1378211"/>
            <a:ext cx="3097213"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p:cNvSpPr>
            <a:spLocks noChangeArrowheads="1"/>
          </p:cNvSpPr>
          <p:nvPr/>
        </p:nvSpPr>
        <p:spPr bwMode="auto">
          <a:xfrm>
            <a:off x="1062271" y="4905160"/>
            <a:ext cx="73453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dirty="0" smtClean="0">
                <a:latin typeface="+mn-ea"/>
              </a:rPr>
              <a:t>二者</a:t>
            </a:r>
            <a:r>
              <a:rPr lang="zh-CN" altLang="en-US" sz="2400" dirty="0">
                <a:latin typeface="+mn-ea"/>
              </a:rPr>
              <a:t>主要区别 </a:t>
            </a:r>
            <a:r>
              <a:rPr lang="en-US" altLang="zh-CN" sz="2400" dirty="0">
                <a:latin typeface="+mn-ea"/>
              </a:rPr>
              <a:t>:</a:t>
            </a:r>
            <a:r>
              <a:rPr lang="zh-CN" altLang="en-US" sz="2400" dirty="0" smtClean="0">
                <a:latin typeface="+mn-ea"/>
              </a:rPr>
              <a:t>①性能②</a:t>
            </a:r>
            <a:r>
              <a:rPr lang="zh-CN" altLang="en-US" sz="2400" dirty="0">
                <a:latin typeface="+mn-ea"/>
              </a:rPr>
              <a:t>挂起 </a:t>
            </a:r>
          </a:p>
        </p:txBody>
      </p:sp>
    </p:spTree>
    <p:extLst>
      <p:ext uri="{BB962C8B-B14F-4D97-AF65-F5344CB8AC3E}">
        <p14:creationId xmlns:p14="http://schemas.microsoft.com/office/powerpoint/2010/main" val="613055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76189" y="1116232"/>
            <a:ext cx="10416741" cy="3463925"/>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algn="just">
              <a:lnSpc>
                <a:spcPct val="150000"/>
              </a:lnSpc>
              <a:spcBef>
                <a:spcPts val="0"/>
              </a:spcBef>
              <a:buNone/>
            </a:pPr>
            <a:r>
              <a:rPr lang="en-US" altLang="zh-CN" sz="2400" dirty="0">
                <a:solidFill>
                  <a:schemeClr val="tx1"/>
                </a:solidFill>
                <a:latin typeface="+mn-ea"/>
              </a:rPr>
              <a:t>4.7  </a:t>
            </a:r>
            <a:r>
              <a:rPr lang="zh-CN" altLang="en-US" sz="2400" dirty="0">
                <a:solidFill>
                  <a:schemeClr val="tx1"/>
                </a:solidFill>
                <a:latin typeface="+mn-ea"/>
              </a:rPr>
              <a:t>多处理器调度</a:t>
            </a:r>
            <a:endParaRPr lang="en-US" altLang="zh-CN" sz="2400" dirty="0" smtClean="0">
              <a:solidFill>
                <a:schemeClr val="tx1"/>
              </a:solidFill>
              <a:latin typeface="+mn-ea"/>
            </a:endParaRPr>
          </a:p>
          <a:p>
            <a:pPr marL="0" algn="just">
              <a:lnSpc>
                <a:spcPct val="150000"/>
              </a:lnSpc>
              <a:spcBef>
                <a:spcPts val="0"/>
              </a:spcBef>
              <a:buFont typeface="Wingdings" panose="05000000000000000000" pitchFamily="2" charset="2"/>
              <a:buNone/>
            </a:pPr>
            <a:r>
              <a:rPr lang="en-US" altLang="zh-CN" sz="2400" dirty="0" smtClean="0">
                <a:solidFill>
                  <a:schemeClr val="tx1"/>
                </a:solidFill>
                <a:latin typeface="+mn-ea"/>
              </a:rPr>
              <a:t>4.7.1  </a:t>
            </a:r>
            <a:r>
              <a:rPr lang="zh-CN" altLang="en-US" sz="2400" dirty="0" smtClean="0">
                <a:solidFill>
                  <a:schemeClr val="tx1"/>
                </a:solidFill>
                <a:latin typeface="+mn-ea"/>
              </a:rPr>
              <a:t>多处理器系统的类型</a:t>
            </a:r>
          </a:p>
          <a:p>
            <a:pPr marL="0" indent="0">
              <a:lnSpc>
                <a:spcPct val="150000"/>
              </a:lnSpc>
              <a:spcBef>
                <a:spcPts val="0"/>
              </a:spcBef>
              <a:buNone/>
            </a:pPr>
            <a:r>
              <a:rPr lang="zh-CN" altLang="en-US" sz="2400" dirty="0" smtClean="0">
                <a:solidFill>
                  <a:schemeClr val="tx1"/>
                </a:solidFill>
                <a:latin typeface="+mn-ea"/>
              </a:rPr>
              <a:t>三种类型</a:t>
            </a:r>
            <a:r>
              <a:rPr lang="en-US" altLang="zh-CN" sz="2400" dirty="0" smtClean="0">
                <a:solidFill>
                  <a:schemeClr val="tx1"/>
                </a:solidFill>
                <a:latin typeface="+mn-ea"/>
              </a:rPr>
              <a:t>:</a:t>
            </a:r>
            <a:endParaRPr lang="zh-CN" altLang="en-US" sz="2400" dirty="0" smtClean="0">
              <a:solidFill>
                <a:schemeClr val="tx1"/>
              </a:solidFill>
              <a:latin typeface="+mn-ea"/>
            </a:endParaRPr>
          </a:p>
          <a:p>
            <a:pPr marL="0">
              <a:lnSpc>
                <a:spcPct val="150000"/>
              </a:lnSpc>
              <a:spcBef>
                <a:spcPts val="0"/>
              </a:spcBef>
              <a:buFont typeface="Wingdings" panose="05000000000000000000" pitchFamily="2" charset="2"/>
              <a:buNone/>
            </a:pPr>
            <a:r>
              <a:rPr lang="zh-CN" altLang="en-US" sz="2400" dirty="0" smtClean="0">
                <a:solidFill>
                  <a:schemeClr val="tx1"/>
                </a:solidFill>
                <a:latin typeface="+mn-ea"/>
              </a:rPr>
              <a:t>（</a:t>
            </a:r>
            <a:r>
              <a:rPr lang="en-US" altLang="zh-CN" sz="2400" dirty="0" smtClean="0">
                <a:solidFill>
                  <a:schemeClr val="tx1"/>
                </a:solidFill>
                <a:latin typeface="+mn-ea"/>
              </a:rPr>
              <a:t>1</a:t>
            </a:r>
            <a:r>
              <a:rPr lang="zh-CN" altLang="en-US" sz="2400" dirty="0" smtClean="0">
                <a:solidFill>
                  <a:schemeClr val="tx1"/>
                </a:solidFill>
                <a:latin typeface="+mn-ea"/>
              </a:rPr>
              <a:t>）松散耦合多处理器系统（或称集群系统）</a:t>
            </a:r>
          </a:p>
          <a:p>
            <a:pPr marL="0">
              <a:lnSpc>
                <a:spcPct val="150000"/>
              </a:lnSpc>
              <a:spcBef>
                <a:spcPts val="0"/>
              </a:spcBef>
              <a:buFont typeface="Wingdings" panose="05000000000000000000" pitchFamily="2" charset="2"/>
              <a:buNone/>
            </a:pPr>
            <a:r>
              <a:rPr lang="zh-CN" altLang="en-US" sz="2400" dirty="0" smtClean="0">
                <a:solidFill>
                  <a:schemeClr val="tx1"/>
                </a:solidFill>
                <a:latin typeface="+mn-ea"/>
              </a:rPr>
              <a:t>（</a:t>
            </a:r>
            <a:r>
              <a:rPr lang="en-US" altLang="zh-CN" sz="2400" dirty="0" smtClean="0">
                <a:solidFill>
                  <a:schemeClr val="tx1"/>
                </a:solidFill>
                <a:latin typeface="+mn-ea"/>
              </a:rPr>
              <a:t>2</a:t>
            </a:r>
            <a:r>
              <a:rPr lang="zh-CN" altLang="en-US" sz="2400" dirty="0" smtClean="0">
                <a:solidFill>
                  <a:schemeClr val="tx1"/>
                </a:solidFill>
                <a:latin typeface="+mn-ea"/>
              </a:rPr>
              <a:t>）主从多处理器系统</a:t>
            </a:r>
          </a:p>
          <a:p>
            <a:pPr marL="0">
              <a:lnSpc>
                <a:spcPct val="150000"/>
              </a:lnSpc>
              <a:spcBef>
                <a:spcPts val="0"/>
              </a:spcBef>
              <a:buFont typeface="Wingdings" panose="05000000000000000000" pitchFamily="2" charset="2"/>
              <a:buNone/>
            </a:pPr>
            <a:r>
              <a:rPr lang="zh-CN" altLang="en-US" sz="2400" dirty="0" smtClean="0">
                <a:solidFill>
                  <a:schemeClr val="tx1"/>
                </a:solidFill>
                <a:latin typeface="+mn-ea"/>
              </a:rPr>
              <a:t>（</a:t>
            </a:r>
            <a:r>
              <a:rPr lang="en-US" altLang="zh-CN" sz="2400" dirty="0" smtClean="0">
                <a:solidFill>
                  <a:schemeClr val="tx1"/>
                </a:solidFill>
                <a:latin typeface="+mn-ea"/>
              </a:rPr>
              <a:t>3</a:t>
            </a:r>
            <a:r>
              <a:rPr lang="zh-CN" altLang="en-US" sz="2400" dirty="0" smtClean="0">
                <a:solidFill>
                  <a:schemeClr val="tx1"/>
                </a:solidFill>
                <a:latin typeface="+mn-ea"/>
              </a:rPr>
              <a:t>）紧密耦合多处理器系统</a:t>
            </a:r>
            <a:endParaRPr lang="zh-CN" altLang="en-US" sz="2400" dirty="0">
              <a:solidFill>
                <a:schemeClr val="tx1"/>
              </a:solidFill>
              <a:latin typeface="+mn-ea"/>
            </a:endParaRPr>
          </a:p>
        </p:txBody>
      </p:sp>
    </p:spTree>
    <p:extLst>
      <p:ext uri="{BB962C8B-B14F-4D97-AF65-F5344CB8AC3E}">
        <p14:creationId xmlns:p14="http://schemas.microsoft.com/office/powerpoint/2010/main" val="41029752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029730" y="960183"/>
            <a:ext cx="10330248" cy="5030787"/>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gn="just">
              <a:lnSpc>
                <a:spcPct val="150000"/>
              </a:lnSpc>
              <a:spcBef>
                <a:spcPts val="0"/>
              </a:spcBef>
              <a:buFont typeface="Wingdings" panose="05000000000000000000" pitchFamily="2" charset="2"/>
              <a:buNone/>
            </a:pPr>
            <a:r>
              <a:rPr lang="en-US" altLang="zh-CN" sz="2400" dirty="0" smtClean="0">
                <a:solidFill>
                  <a:schemeClr val="tx1"/>
                </a:solidFill>
                <a:latin typeface="+mn-ea"/>
              </a:rPr>
              <a:t>4.7.2  </a:t>
            </a:r>
            <a:r>
              <a:rPr lang="zh-CN" altLang="en-US" sz="2400" dirty="0" smtClean="0">
                <a:solidFill>
                  <a:schemeClr val="tx1"/>
                </a:solidFill>
                <a:latin typeface="+mn-ea"/>
              </a:rPr>
              <a:t>多处理器调度方法</a:t>
            </a:r>
          </a:p>
          <a:p>
            <a:pPr marL="0" indent="0">
              <a:lnSpc>
                <a:spcPct val="150000"/>
              </a:lnSpc>
              <a:spcBef>
                <a:spcPts val="0"/>
              </a:spcBef>
              <a:buFont typeface="Wingdings" panose="05000000000000000000" pitchFamily="2" charset="2"/>
              <a:buNone/>
            </a:pPr>
            <a:r>
              <a:rPr lang="en-US" altLang="zh-CN" sz="2400" dirty="0" smtClean="0">
                <a:solidFill>
                  <a:schemeClr val="tx1"/>
                </a:solidFill>
                <a:latin typeface="+mn-ea"/>
              </a:rPr>
              <a:t>1</a:t>
            </a:r>
            <a:r>
              <a:rPr lang="zh-CN" altLang="en-US" sz="2400" dirty="0" smtClean="0">
                <a:solidFill>
                  <a:schemeClr val="tx1"/>
                </a:solidFill>
                <a:latin typeface="+mn-ea"/>
              </a:rPr>
              <a:t>、多处理器调度包括如下三个相关的方面：</a:t>
            </a:r>
          </a:p>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  ① 给处理器分配进程，即把进程加到某个处理器所对应  的就绪队列中。</a:t>
            </a:r>
          </a:p>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  ② 在单个处理器上是否使用多道程序技术。</a:t>
            </a:r>
          </a:p>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  ③ 实际分派进程。</a:t>
            </a:r>
          </a:p>
          <a:p>
            <a:pPr marL="0" indent="0">
              <a:lnSpc>
                <a:spcPct val="150000"/>
              </a:lnSpc>
              <a:spcBef>
                <a:spcPts val="0"/>
              </a:spcBef>
              <a:buFont typeface="Wingdings" panose="05000000000000000000" pitchFamily="2" charset="2"/>
              <a:buNone/>
            </a:pPr>
            <a:r>
              <a:rPr lang="en-US" altLang="zh-CN" sz="2400" dirty="0" smtClean="0">
                <a:solidFill>
                  <a:schemeClr val="tx1"/>
                </a:solidFill>
                <a:latin typeface="+mn-ea"/>
              </a:rPr>
              <a:t>2</a:t>
            </a:r>
            <a:r>
              <a:rPr lang="zh-CN" altLang="en-US" sz="2400" dirty="0" smtClean="0">
                <a:solidFill>
                  <a:schemeClr val="tx1"/>
                </a:solidFill>
                <a:latin typeface="+mn-ea"/>
              </a:rPr>
              <a:t>、可以采用转锁（</a:t>
            </a:r>
            <a:r>
              <a:rPr lang="en-US" altLang="zh-CN" sz="2400" dirty="0" smtClean="0">
                <a:solidFill>
                  <a:schemeClr val="tx1"/>
                </a:solidFill>
                <a:latin typeface="+mn-ea"/>
              </a:rPr>
              <a:t>Spin Lock</a:t>
            </a:r>
            <a:r>
              <a:rPr lang="zh-CN" altLang="en-US" sz="2400" dirty="0" smtClean="0">
                <a:solidFill>
                  <a:schemeClr val="tx1"/>
                </a:solidFill>
                <a:latin typeface="+mn-ea"/>
              </a:rPr>
              <a:t>）方式实现互斥</a:t>
            </a:r>
          </a:p>
          <a:p>
            <a:pPr marL="0" indent="0">
              <a:lnSpc>
                <a:spcPct val="150000"/>
              </a:lnSpc>
              <a:spcBef>
                <a:spcPts val="0"/>
              </a:spcBef>
              <a:buFont typeface="Wingdings" panose="05000000000000000000" pitchFamily="2" charset="2"/>
              <a:buNone/>
            </a:pPr>
            <a:r>
              <a:rPr lang="en-US" altLang="zh-CN" sz="2400" dirty="0" smtClean="0">
                <a:solidFill>
                  <a:schemeClr val="tx1"/>
                </a:solidFill>
                <a:latin typeface="+mn-ea"/>
              </a:rPr>
              <a:t>3</a:t>
            </a:r>
            <a:r>
              <a:rPr lang="zh-CN" altLang="en-US" sz="2400" dirty="0" smtClean="0">
                <a:solidFill>
                  <a:schemeClr val="tx1"/>
                </a:solidFill>
                <a:latin typeface="+mn-ea"/>
              </a:rPr>
              <a:t>、多处理器系统中线程调度通常有如下</a:t>
            </a:r>
            <a:r>
              <a:rPr lang="en-US" altLang="zh-CN" sz="2400" dirty="0" smtClean="0">
                <a:solidFill>
                  <a:schemeClr val="tx1"/>
                </a:solidFill>
                <a:latin typeface="+mn-ea"/>
              </a:rPr>
              <a:t>4</a:t>
            </a:r>
            <a:r>
              <a:rPr lang="zh-CN" altLang="en-US" sz="2400" dirty="0" smtClean="0">
                <a:solidFill>
                  <a:schemeClr val="tx1"/>
                </a:solidFill>
                <a:latin typeface="+mn-ea"/>
              </a:rPr>
              <a:t>种方式</a:t>
            </a:r>
          </a:p>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a:t>
            </a:r>
            <a:r>
              <a:rPr lang="en-US" altLang="zh-CN" sz="2400" dirty="0" smtClean="0">
                <a:solidFill>
                  <a:schemeClr val="tx1"/>
                </a:solidFill>
                <a:latin typeface="+mn-ea"/>
              </a:rPr>
              <a:t>1</a:t>
            </a:r>
            <a:r>
              <a:rPr lang="zh-CN" altLang="en-US" sz="2400" dirty="0" smtClean="0">
                <a:solidFill>
                  <a:schemeClr val="tx1"/>
                </a:solidFill>
                <a:latin typeface="+mn-ea"/>
              </a:rPr>
              <a:t>）负载共享         （</a:t>
            </a:r>
            <a:r>
              <a:rPr lang="en-US" altLang="zh-CN" sz="2400" dirty="0" smtClean="0">
                <a:solidFill>
                  <a:schemeClr val="tx1"/>
                </a:solidFill>
                <a:latin typeface="+mn-ea"/>
              </a:rPr>
              <a:t>2</a:t>
            </a:r>
            <a:r>
              <a:rPr lang="zh-CN" altLang="en-US" sz="2400" dirty="0" smtClean="0">
                <a:solidFill>
                  <a:schemeClr val="tx1"/>
                </a:solidFill>
                <a:latin typeface="+mn-ea"/>
              </a:rPr>
              <a:t>）成组调度</a:t>
            </a:r>
          </a:p>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a:t>
            </a:r>
            <a:r>
              <a:rPr lang="en-US" altLang="zh-CN" sz="2400" dirty="0" smtClean="0">
                <a:solidFill>
                  <a:schemeClr val="tx1"/>
                </a:solidFill>
                <a:latin typeface="+mn-ea"/>
              </a:rPr>
              <a:t>3</a:t>
            </a:r>
            <a:r>
              <a:rPr lang="zh-CN" altLang="en-US" sz="2400" dirty="0" smtClean="0">
                <a:solidFill>
                  <a:schemeClr val="tx1"/>
                </a:solidFill>
                <a:latin typeface="+mn-ea"/>
              </a:rPr>
              <a:t>）专用处理器分配   （</a:t>
            </a:r>
            <a:r>
              <a:rPr lang="en-US" altLang="zh-CN" sz="2400" dirty="0" smtClean="0">
                <a:solidFill>
                  <a:schemeClr val="tx1"/>
                </a:solidFill>
                <a:latin typeface="+mn-ea"/>
              </a:rPr>
              <a:t>4</a:t>
            </a:r>
            <a:r>
              <a:rPr lang="zh-CN" altLang="en-US" sz="2400" dirty="0" smtClean="0">
                <a:solidFill>
                  <a:schemeClr val="tx1"/>
                </a:solidFill>
                <a:latin typeface="+mn-ea"/>
              </a:rPr>
              <a:t>）动态调度 </a:t>
            </a:r>
            <a:endParaRPr lang="zh-CN" altLang="en-US" sz="2400" dirty="0">
              <a:solidFill>
                <a:schemeClr val="tx1"/>
              </a:solidFill>
              <a:latin typeface="+mn-ea"/>
            </a:endParaRPr>
          </a:p>
        </p:txBody>
      </p:sp>
    </p:spTree>
    <p:extLst>
      <p:ext uri="{BB962C8B-B14F-4D97-AF65-F5344CB8AC3E}">
        <p14:creationId xmlns:p14="http://schemas.microsoft.com/office/powerpoint/2010/main" val="32254151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91512" y="846184"/>
            <a:ext cx="10367320" cy="5218109"/>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gn="just">
              <a:lnSpc>
                <a:spcPct val="150000"/>
              </a:lnSpc>
              <a:spcBef>
                <a:spcPts val="0"/>
              </a:spcBef>
              <a:buNone/>
            </a:pPr>
            <a:r>
              <a:rPr lang="en-US" altLang="zh-CN" sz="2400" dirty="0">
                <a:solidFill>
                  <a:schemeClr val="tx1"/>
                </a:solidFill>
                <a:latin typeface="+mn-ea"/>
              </a:rPr>
              <a:t>4.8  </a:t>
            </a:r>
            <a:r>
              <a:rPr lang="zh-CN" altLang="en-US" sz="2400" dirty="0">
                <a:solidFill>
                  <a:schemeClr val="tx1"/>
                </a:solidFill>
                <a:latin typeface="+mn-ea"/>
              </a:rPr>
              <a:t>实 时 调 度 </a:t>
            </a:r>
            <a:endParaRPr lang="en-US" altLang="zh-CN" sz="2400" dirty="0" smtClean="0">
              <a:solidFill>
                <a:schemeClr val="tx1"/>
              </a:solidFill>
              <a:latin typeface="+mn-ea"/>
            </a:endParaRPr>
          </a:p>
          <a:p>
            <a:pPr marL="0" indent="0" algn="just">
              <a:lnSpc>
                <a:spcPct val="150000"/>
              </a:lnSpc>
              <a:spcBef>
                <a:spcPts val="0"/>
              </a:spcBef>
              <a:buFont typeface="Wingdings" panose="05000000000000000000" pitchFamily="2" charset="2"/>
              <a:buNone/>
            </a:pPr>
            <a:r>
              <a:rPr lang="en-US" altLang="zh-CN" sz="2400" dirty="0" smtClean="0">
                <a:solidFill>
                  <a:schemeClr val="tx1"/>
                </a:solidFill>
                <a:latin typeface="+mn-ea"/>
              </a:rPr>
              <a:t>4.8.1  </a:t>
            </a:r>
            <a:r>
              <a:rPr lang="zh-CN" altLang="en-US" sz="2400" dirty="0" smtClean="0">
                <a:solidFill>
                  <a:schemeClr val="tx1"/>
                </a:solidFill>
                <a:latin typeface="+mn-ea"/>
              </a:rPr>
              <a:t>实时任务类型</a:t>
            </a:r>
          </a:p>
          <a:p>
            <a:pPr marL="0" indent="0">
              <a:lnSpc>
                <a:spcPct val="150000"/>
              </a:lnSpc>
              <a:spcBef>
                <a:spcPts val="0"/>
              </a:spcBef>
              <a:buNone/>
            </a:pPr>
            <a:r>
              <a:rPr lang="zh-CN" altLang="en-US" sz="2400" dirty="0" smtClean="0">
                <a:solidFill>
                  <a:schemeClr val="tx1"/>
                </a:solidFill>
                <a:latin typeface="+mn-ea"/>
              </a:rPr>
              <a:t>（</a:t>
            </a:r>
            <a:r>
              <a:rPr lang="en-US" altLang="zh-CN" sz="2400" dirty="0" smtClean="0">
                <a:solidFill>
                  <a:schemeClr val="tx1"/>
                </a:solidFill>
                <a:latin typeface="+mn-ea"/>
              </a:rPr>
              <a:t>1</a:t>
            </a:r>
            <a:r>
              <a:rPr lang="zh-CN" altLang="en-US" sz="2400" dirty="0" smtClean="0">
                <a:solidFill>
                  <a:schemeClr val="tx1"/>
                </a:solidFill>
                <a:latin typeface="+mn-ea"/>
              </a:rPr>
              <a:t>）硬实时任务（</a:t>
            </a:r>
            <a:r>
              <a:rPr lang="en-US" altLang="zh-CN" sz="2400" dirty="0" smtClean="0">
                <a:solidFill>
                  <a:schemeClr val="tx1"/>
                </a:solidFill>
                <a:latin typeface="+mn-ea"/>
              </a:rPr>
              <a:t>Hard Real-time Task</a:t>
            </a:r>
            <a:r>
              <a:rPr lang="zh-CN" altLang="en-US" sz="2400" dirty="0" smtClean="0">
                <a:solidFill>
                  <a:schemeClr val="tx1"/>
                </a:solidFill>
                <a:latin typeface="+mn-ea"/>
              </a:rPr>
              <a:t>）</a:t>
            </a:r>
          </a:p>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软实时任务（</a:t>
            </a:r>
            <a:r>
              <a:rPr lang="en-US" altLang="zh-CN" sz="2400" dirty="0" smtClean="0">
                <a:solidFill>
                  <a:schemeClr val="tx1"/>
                </a:solidFill>
                <a:latin typeface="+mn-ea"/>
              </a:rPr>
              <a:t>Soft Real-time Task</a:t>
            </a:r>
            <a:r>
              <a:rPr lang="zh-CN" altLang="en-US" sz="2400" dirty="0" smtClean="0">
                <a:solidFill>
                  <a:schemeClr val="tx1"/>
                </a:solidFill>
                <a:latin typeface="+mn-ea"/>
              </a:rPr>
              <a:t>）</a:t>
            </a:r>
          </a:p>
          <a:p>
            <a:pPr marL="0" indent="0">
              <a:lnSpc>
                <a:spcPct val="150000"/>
              </a:lnSpc>
              <a:spcBef>
                <a:spcPts val="0"/>
              </a:spcBef>
              <a:buNone/>
            </a:pPr>
            <a:r>
              <a:rPr lang="zh-CN" altLang="en-US" sz="2400" dirty="0" smtClean="0">
                <a:solidFill>
                  <a:schemeClr val="tx1"/>
                </a:solidFill>
                <a:latin typeface="+mn-ea"/>
              </a:rPr>
              <a:t>（</a:t>
            </a:r>
            <a:r>
              <a:rPr lang="en-US" altLang="zh-CN" sz="2400" dirty="0" smtClean="0">
                <a:solidFill>
                  <a:schemeClr val="tx1"/>
                </a:solidFill>
                <a:latin typeface="+mn-ea"/>
              </a:rPr>
              <a:t>2</a:t>
            </a:r>
            <a:r>
              <a:rPr lang="zh-CN" altLang="en-US" sz="2400" dirty="0" smtClean="0">
                <a:solidFill>
                  <a:schemeClr val="tx1"/>
                </a:solidFill>
                <a:latin typeface="+mn-ea"/>
              </a:rPr>
              <a:t>）周期性任务</a:t>
            </a:r>
          </a:p>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非周期性任务</a:t>
            </a:r>
          </a:p>
          <a:p>
            <a:pPr marL="0" indent="0">
              <a:lnSpc>
                <a:spcPct val="150000"/>
              </a:lnSpc>
              <a:spcBef>
                <a:spcPts val="0"/>
              </a:spcBef>
              <a:buNone/>
            </a:pPr>
            <a:r>
              <a:rPr lang="zh-CN" altLang="en-US" sz="2400" dirty="0" smtClean="0">
                <a:solidFill>
                  <a:schemeClr val="tx1"/>
                </a:solidFill>
                <a:latin typeface="+mn-ea"/>
              </a:rPr>
              <a:t>（</a:t>
            </a:r>
            <a:r>
              <a:rPr lang="en-US" altLang="zh-CN" sz="2400" dirty="0" smtClean="0">
                <a:solidFill>
                  <a:schemeClr val="tx1"/>
                </a:solidFill>
                <a:latin typeface="+mn-ea"/>
              </a:rPr>
              <a:t>3</a:t>
            </a:r>
            <a:r>
              <a:rPr lang="zh-CN" altLang="en-US" sz="2400" dirty="0" smtClean="0">
                <a:solidFill>
                  <a:schemeClr val="tx1"/>
                </a:solidFill>
                <a:latin typeface="+mn-ea"/>
              </a:rPr>
              <a:t>）可调度测试公式 </a:t>
            </a:r>
            <a:endParaRPr lang="en-US" altLang="zh-CN" sz="2400" dirty="0" smtClean="0">
              <a:solidFill>
                <a:schemeClr val="tx1"/>
              </a:solidFill>
              <a:latin typeface="+mn-ea"/>
            </a:endParaRPr>
          </a:p>
          <a:p>
            <a:pPr marL="0" indent="612000">
              <a:lnSpc>
                <a:spcPct val="150000"/>
              </a:lnSpc>
              <a:spcBef>
                <a:spcPts val="0"/>
              </a:spcBef>
              <a:buNone/>
            </a:pPr>
            <a:r>
              <a:rPr lang="zh-CN" altLang="en-US" sz="2400" dirty="0" smtClean="0">
                <a:solidFill>
                  <a:schemeClr val="tx1"/>
                </a:solidFill>
                <a:latin typeface="+mn-ea"/>
              </a:rPr>
              <a:t>系统中有</a:t>
            </a:r>
            <a:r>
              <a:rPr lang="en-US" altLang="zh-CN" sz="2400" i="1" dirty="0" smtClean="0">
                <a:solidFill>
                  <a:schemeClr val="tx1"/>
                </a:solidFill>
                <a:latin typeface="+mn-ea"/>
              </a:rPr>
              <a:t>m</a:t>
            </a:r>
            <a:r>
              <a:rPr lang="zh-CN" altLang="en-US" sz="2400" dirty="0" smtClean="0">
                <a:solidFill>
                  <a:schemeClr val="tx1"/>
                </a:solidFill>
                <a:latin typeface="+mn-ea"/>
              </a:rPr>
              <a:t>个周期性任务，其中任务</a:t>
            </a:r>
            <a:r>
              <a:rPr lang="en-US" altLang="zh-CN" sz="2400" i="1" dirty="0" err="1" smtClean="0">
                <a:solidFill>
                  <a:schemeClr val="tx1"/>
                </a:solidFill>
                <a:latin typeface="+mn-ea"/>
              </a:rPr>
              <a:t>i</a:t>
            </a:r>
            <a:r>
              <a:rPr lang="zh-CN" altLang="en-US" sz="2400" dirty="0" smtClean="0">
                <a:solidFill>
                  <a:schemeClr val="tx1"/>
                </a:solidFill>
                <a:latin typeface="+mn-ea"/>
              </a:rPr>
              <a:t>出现的周期为</a:t>
            </a:r>
            <a:r>
              <a:rPr lang="en-US" altLang="zh-CN" sz="2400" i="1" dirty="0" smtClean="0">
                <a:solidFill>
                  <a:schemeClr val="tx1"/>
                </a:solidFill>
                <a:latin typeface="+mn-ea"/>
              </a:rPr>
              <a:t>P</a:t>
            </a:r>
            <a:r>
              <a:rPr lang="en-US" altLang="zh-CN" sz="2400" i="1" baseline="-25000" dirty="0" smtClean="0">
                <a:solidFill>
                  <a:schemeClr val="tx1"/>
                </a:solidFill>
                <a:latin typeface="+mn-ea"/>
              </a:rPr>
              <a:t>i</a:t>
            </a:r>
            <a:r>
              <a:rPr lang="zh-CN" altLang="en-US" sz="2400" dirty="0" smtClean="0">
                <a:solidFill>
                  <a:schemeClr val="tx1"/>
                </a:solidFill>
                <a:latin typeface="+mn-ea"/>
              </a:rPr>
              <a:t>，处理所需的</a:t>
            </a:r>
            <a:r>
              <a:rPr lang="en-US" altLang="zh-CN" sz="2400" dirty="0" smtClean="0">
                <a:solidFill>
                  <a:schemeClr val="tx1"/>
                </a:solidFill>
                <a:latin typeface="+mn-ea"/>
              </a:rPr>
              <a:t>CPU</a:t>
            </a:r>
            <a:r>
              <a:rPr lang="zh-CN" altLang="en-US" sz="2400" dirty="0" smtClean="0">
                <a:solidFill>
                  <a:schemeClr val="tx1"/>
                </a:solidFill>
                <a:latin typeface="+mn-ea"/>
              </a:rPr>
              <a:t>时间为</a:t>
            </a:r>
            <a:r>
              <a:rPr lang="en-US" altLang="zh-CN" sz="2400" i="1" dirty="0" smtClean="0">
                <a:solidFill>
                  <a:schemeClr val="tx1"/>
                </a:solidFill>
                <a:latin typeface="+mn-ea"/>
              </a:rPr>
              <a:t>C</a:t>
            </a:r>
            <a:r>
              <a:rPr lang="en-US" altLang="zh-CN" sz="2400" i="1" baseline="-25000" dirty="0" smtClean="0">
                <a:solidFill>
                  <a:schemeClr val="tx1"/>
                </a:solidFill>
                <a:latin typeface="+mn-ea"/>
              </a:rPr>
              <a:t>i</a:t>
            </a:r>
            <a:r>
              <a:rPr lang="zh-CN" altLang="en-US" sz="2400" dirty="0" smtClean="0">
                <a:solidFill>
                  <a:schemeClr val="tx1"/>
                </a:solidFill>
                <a:latin typeface="+mn-ea"/>
              </a:rPr>
              <a:t>，那么系统能处理这个任务流的条件是：        </a:t>
            </a:r>
            <a:r>
              <a:rPr lang="zh-CN" altLang="en-US" sz="2800" dirty="0" smtClean="0"/>
              <a:t>≤</a:t>
            </a:r>
            <a:r>
              <a:rPr lang="en-US" altLang="zh-CN" sz="2800" dirty="0"/>
              <a:t>1</a:t>
            </a:r>
            <a:r>
              <a:rPr lang="zh-CN" altLang="en-US" dirty="0" smtClean="0"/>
              <a:t>   </a:t>
            </a:r>
            <a:r>
              <a:rPr lang="zh-CN" altLang="en-US" sz="2400" dirty="0" smtClean="0">
                <a:latin typeface="楷体_GB2312" panose="02010609030101010101" pitchFamily="49" charset="-122"/>
                <a:ea typeface="楷体_GB2312" panose="02010609030101010101" pitchFamily="49" charset="-122"/>
              </a:rPr>
              <a:t>               </a:t>
            </a:r>
            <a:r>
              <a:rPr lang="en-US" altLang="zh-CN" dirty="0" smtClean="0"/>
              <a:t> </a:t>
            </a:r>
            <a:endParaRPr lang="en-US" altLang="zh-CN" dirty="0"/>
          </a:p>
        </p:txBody>
      </p:sp>
      <p:graphicFrame>
        <p:nvGraphicFramePr>
          <p:cNvPr id="4" name="Object 4"/>
          <p:cNvGraphicFramePr>
            <a:graphicFrameLocks noChangeAspect="1"/>
          </p:cNvGraphicFramePr>
          <p:nvPr>
            <p:extLst>
              <p:ext uri="{D42A27DB-BD31-4B8C-83A1-F6EECF244321}">
                <p14:modId xmlns:p14="http://schemas.microsoft.com/office/powerpoint/2010/main" val="116647980"/>
              </p:ext>
            </p:extLst>
          </p:nvPr>
        </p:nvGraphicFramePr>
        <p:xfrm>
          <a:off x="7855509" y="5255654"/>
          <a:ext cx="720725" cy="792163"/>
        </p:xfrm>
        <a:graphic>
          <a:graphicData uri="http://schemas.openxmlformats.org/presentationml/2006/ole">
            <mc:AlternateContent xmlns:mc="http://schemas.openxmlformats.org/markup-compatibility/2006">
              <mc:Choice xmlns:v="urn:schemas-microsoft-com:vml" Requires="v">
                <p:oleObj spid="_x0000_s4108" name="公式" r:id="rId3" imgW="355292" imgH="406048" progId="Equation.3">
                  <p:embed/>
                </p:oleObj>
              </mc:Choice>
              <mc:Fallback>
                <p:oleObj name="公式" r:id="rId3" imgW="355292" imgH="40604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5509" y="5255654"/>
                        <a:ext cx="720725"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930576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50327" y="1228945"/>
            <a:ext cx="10375554" cy="4323363"/>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gn="just">
              <a:lnSpc>
                <a:spcPct val="150000"/>
              </a:lnSpc>
              <a:spcBef>
                <a:spcPts val="0"/>
              </a:spcBef>
              <a:buNone/>
            </a:pPr>
            <a:r>
              <a:rPr lang="en-US" altLang="zh-CN" sz="2400" dirty="0">
                <a:solidFill>
                  <a:schemeClr val="tx1"/>
                </a:solidFill>
                <a:latin typeface="+mn-ea"/>
              </a:rPr>
              <a:t>4.8.2  </a:t>
            </a:r>
            <a:r>
              <a:rPr lang="zh-CN" altLang="en-US" sz="2400" dirty="0">
                <a:solidFill>
                  <a:schemeClr val="tx1"/>
                </a:solidFill>
                <a:latin typeface="+mn-ea"/>
              </a:rPr>
              <a:t>实时调度算法</a:t>
            </a:r>
            <a:endParaRPr lang="en-US" altLang="zh-CN" sz="2400" dirty="0" smtClean="0">
              <a:solidFill>
                <a:schemeClr val="tx1"/>
              </a:solidFill>
              <a:latin typeface="+mn-ea"/>
            </a:endParaRPr>
          </a:p>
          <a:p>
            <a:pPr marL="0" indent="0" algn="just">
              <a:lnSpc>
                <a:spcPct val="150000"/>
              </a:lnSpc>
              <a:spcBef>
                <a:spcPts val="0"/>
              </a:spcBef>
              <a:buFont typeface="Wingdings" panose="05000000000000000000" pitchFamily="2" charset="2"/>
              <a:buNone/>
            </a:pPr>
            <a:r>
              <a:rPr lang="en-US" altLang="zh-CN" sz="2400" dirty="0" smtClean="0">
                <a:solidFill>
                  <a:schemeClr val="tx1"/>
                </a:solidFill>
                <a:latin typeface="+mn-ea"/>
              </a:rPr>
              <a:t>1</a:t>
            </a:r>
            <a:r>
              <a:rPr lang="zh-CN" altLang="en-US" sz="2400" dirty="0" smtClean="0">
                <a:solidFill>
                  <a:schemeClr val="tx1"/>
                </a:solidFill>
                <a:latin typeface="+mn-ea"/>
              </a:rPr>
              <a:t>．优先级随速率单调的调度算法</a:t>
            </a:r>
          </a:p>
          <a:p>
            <a:pPr marL="0" indent="612000" algn="just">
              <a:lnSpc>
                <a:spcPct val="150000"/>
              </a:lnSpc>
              <a:spcBef>
                <a:spcPts val="0"/>
              </a:spcBef>
              <a:buFont typeface="Wingdings" panose="05000000000000000000" pitchFamily="2" charset="2"/>
              <a:buNone/>
            </a:pPr>
            <a:r>
              <a:rPr lang="zh-CN" altLang="en-US" sz="2400" dirty="0" smtClean="0">
                <a:solidFill>
                  <a:schemeClr val="tx1"/>
                </a:solidFill>
                <a:latin typeface="+mn-ea"/>
              </a:rPr>
              <a:t>优先级随速率单调的调度（</a:t>
            </a:r>
            <a:r>
              <a:rPr lang="en-US" altLang="zh-CN" sz="2400" dirty="0" smtClean="0">
                <a:solidFill>
                  <a:schemeClr val="tx1"/>
                </a:solidFill>
                <a:latin typeface="+mn-ea"/>
              </a:rPr>
              <a:t>Rate Monotonic Scheduling</a:t>
            </a:r>
            <a:r>
              <a:rPr lang="zh-CN" altLang="en-US" sz="2400" dirty="0" smtClean="0">
                <a:solidFill>
                  <a:schemeClr val="tx1"/>
                </a:solidFill>
                <a:latin typeface="+mn-ea"/>
              </a:rPr>
              <a:t>，</a:t>
            </a:r>
            <a:r>
              <a:rPr lang="en-US" altLang="zh-CN" sz="2400" dirty="0" smtClean="0">
                <a:solidFill>
                  <a:schemeClr val="tx1"/>
                </a:solidFill>
                <a:latin typeface="+mn-ea"/>
              </a:rPr>
              <a:t>RMS</a:t>
            </a:r>
            <a:r>
              <a:rPr lang="zh-CN" altLang="en-US" sz="2400" dirty="0" smtClean="0">
                <a:solidFill>
                  <a:schemeClr val="tx1"/>
                </a:solidFill>
                <a:latin typeface="+mn-ea"/>
              </a:rPr>
              <a:t>）是针对可抢占的周期性进程采用的经典静态实时调度算法 。</a:t>
            </a:r>
          </a:p>
          <a:p>
            <a:pPr marL="0" indent="0" algn="just">
              <a:lnSpc>
                <a:spcPct val="150000"/>
              </a:lnSpc>
              <a:spcBef>
                <a:spcPts val="0"/>
              </a:spcBef>
              <a:buFont typeface="Wingdings" panose="05000000000000000000" pitchFamily="2" charset="2"/>
              <a:buNone/>
            </a:pPr>
            <a:r>
              <a:rPr lang="en-US" altLang="zh-CN" sz="2400" dirty="0" smtClean="0">
                <a:solidFill>
                  <a:schemeClr val="tx1"/>
                </a:solidFill>
                <a:latin typeface="+mn-ea"/>
              </a:rPr>
              <a:t>2</a:t>
            </a:r>
            <a:r>
              <a:rPr lang="zh-CN" altLang="en-US" sz="2400" dirty="0" smtClean="0">
                <a:solidFill>
                  <a:schemeClr val="tx1"/>
                </a:solidFill>
                <a:latin typeface="+mn-ea"/>
              </a:rPr>
              <a:t>．最早截止时间优先调度算法</a:t>
            </a:r>
          </a:p>
          <a:p>
            <a:pPr marL="0" indent="612000">
              <a:lnSpc>
                <a:spcPct val="150000"/>
              </a:lnSpc>
              <a:spcBef>
                <a:spcPts val="0"/>
              </a:spcBef>
              <a:buFont typeface="Wingdings" panose="05000000000000000000" pitchFamily="2" charset="2"/>
              <a:buNone/>
            </a:pPr>
            <a:r>
              <a:rPr lang="zh-CN" altLang="en-US" sz="2400" dirty="0" smtClean="0">
                <a:solidFill>
                  <a:schemeClr val="tx1"/>
                </a:solidFill>
                <a:latin typeface="+mn-ea"/>
              </a:rPr>
              <a:t>最早截止时间优先调度算法（</a:t>
            </a:r>
            <a:r>
              <a:rPr lang="en-US" altLang="zh-CN" sz="2400" dirty="0" smtClean="0">
                <a:solidFill>
                  <a:schemeClr val="tx1"/>
                </a:solidFill>
                <a:latin typeface="+mn-ea"/>
              </a:rPr>
              <a:t>Earliest Deadline First</a:t>
            </a:r>
            <a:r>
              <a:rPr lang="zh-CN" altLang="en-US" sz="2400" dirty="0" smtClean="0">
                <a:solidFill>
                  <a:schemeClr val="tx1"/>
                </a:solidFill>
                <a:latin typeface="+mn-ea"/>
              </a:rPr>
              <a:t>，</a:t>
            </a:r>
            <a:r>
              <a:rPr lang="en-US" altLang="zh-CN" sz="2400" dirty="0" smtClean="0">
                <a:solidFill>
                  <a:schemeClr val="tx1"/>
                </a:solidFill>
                <a:latin typeface="+mn-ea"/>
              </a:rPr>
              <a:t>EDF</a:t>
            </a:r>
            <a:r>
              <a:rPr lang="zh-CN" altLang="en-US" sz="2400" dirty="0" smtClean="0">
                <a:solidFill>
                  <a:schemeClr val="tx1"/>
                </a:solidFill>
                <a:latin typeface="+mn-ea"/>
              </a:rPr>
              <a:t>）是流行的动态实时调度算法 。</a:t>
            </a:r>
            <a:endParaRPr lang="zh-CN" altLang="en-US" sz="2400" dirty="0">
              <a:solidFill>
                <a:schemeClr val="tx1"/>
              </a:solidFill>
              <a:latin typeface="+mn-ea"/>
            </a:endParaRPr>
          </a:p>
        </p:txBody>
      </p:sp>
    </p:spTree>
    <p:extLst>
      <p:ext uri="{BB962C8B-B14F-4D97-AF65-F5344CB8AC3E}">
        <p14:creationId xmlns:p14="http://schemas.microsoft.com/office/powerpoint/2010/main" val="15160852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84425" y="1075129"/>
            <a:ext cx="10433218" cy="4454525"/>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gn="just">
              <a:lnSpc>
                <a:spcPct val="150000"/>
              </a:lnSpc>
              <a:spcBef>
                <a:spcPts val="0"/>
              </a:spcBef>
              <a:buNone/>
            </a:pPr>
            <a:r>
              <a:rPr lang="en-US" altLang="zh-CN" sz="2400" dirty="0">
                <a:solidFill>
                  <a:schemeClr val="tx1"/>
                </a:solidFill>
                <a:latin typeface="+mn-ea"/>
              </a:rPr>
              <a:t>4.9  UNIX/Linux</a:t>
            </a:r>
            <a:r>
              <a:rPr lang="zh-CN" altLang="en-US" sz="2400" dirty="0">
                <a:solidFill>
                  <a:schemeClr val="tx1"/>
                </a:solidFill>
                <a:latin typeface="+mn-ea"/>
              </a:rPr>
              <a:t>进程调度</a:t>
            </a:r>
            <a:endParaRPr lang="en-US" altLang="zh-CN" sz="2400" dirty="0" smtClean="0">
              <a:solidFill>
                <a:schemeClr val="tx1"/>
              </a:solidFill>
              <a:latin typeface="+mn-ea"/>
            </a:endParaRPr>
          </a:p>
          <a:p>
            <a:pPr marL="0" indent="0" algn="just">
              <a:lnSpc>
                <a:spcPct val="150000"/>
              </a:lnSpc>
              <a:spcBef>
                <a:spcPts val="0"/>
              </a:spcBef>
              <a:buFont typeface="Wingdings" panose="05000000000000000000" pitchFamily="2" charset="2"/>
              <a:buNone/>
            </a:pPr>
            <a:r>
              <a:rPr lang="en-US" altLang="zh-CN" sz="2400" dirty="0" smtClean="0">
                <a:solidFill>
                  <a:schemeClr val="tx1"/>
                </a:solidFill>
                <a:latin typeface="+mn-ea"/>
              </a:rPr>
              <a:t>4.9.1  UNIX</a:t>
            </a:r>
            <a:r>
              <a:rPr lang="zh-CN" altLang="en-US" sz="2400" dirty="0" smtClean="0">
                <a:solidFill>
                  <a:schemeClr val="tx1"/>
                </a:solidFill>
                <a:latin typeface="+mn-ea"/>
              </a:rPr>
              <a:t>进程调度</a:t>
            </a:r>
            <a:endParaRPr lang="en-US" altLang="zh-CN" sz="2400" dirty="0" smtClean="0">
              <a:solidFill>
                <a:schemeClr val="tx1"/>
              </a:solidFill>
              <a:latin typeface="+mn-ea"/>
            </a:endParaRPr>
          </a:p>
          <a:p>
            <a:pPr marL="0" indent="0" algn="just">
              <a:lnSpc>
                <a:spcPct val="150000"/>
              </a:lnSpc>
              <a:spcBef>
                <a:spcPts val="0"/>
              </a:spcBef>
              <a:buFont typeface="Wingdings" panose="05000000000000000000" pitchFamily="2" charset="2"/>
              <a:buNone/>
            </a:pPr>
            <a:r>
              <a:rPr lang="zh-CN" altLang="en-US" sz="2400" dirty="0" smtClean="0">
                <a:solidFill>
                  <a:schemeClr val="tx1"/>
                </a:solidFill>
                <a:latin typeface="+mn-ea"/>
              </a:rPr>
              <a:t>（</a:t>
            </a:r>
            <a:r>
              <a:rPr lang="en-US" altLang="zh-CN" sz="2400" dirty="0" smtClean="0">
                <a:solidFill>
                  <a:schemeClr val="tx1"/>
                </a:solidFill>
                <a:latin typeface="+mn-ea"/>
              </a:rPr>
              <a:t>1</a:t>
            </a:r>
            <a:r>
              <a:rPr lang="zh-CN" altLang="en-US" sz="2400" dirty="0" smtClean="0">
                <a:solidFill>
                  <a:schemeClr val="tx1"/>
                </a:solidFill>
                <a:latin typeface="+mn-ea"/>
              </a:rPr>
              <a:t>）采用多级反馈队列轮转法 </a:t>
            </a:r>
          </a:p>
          <a:p>
            <a:pPr marL="0" indent="0">
              <a:lnSpc>
                <a:spcPct val="150000"/>
              </a:lnSpc>
              <a:spcBef>
                <a:spcPts val="0"/>
              </a:spcBef>
              <a:buNone/>
            </a:pPr>
            <a:r>
              <a:rPr lang="zh-CN" altLang="en-US" sz="2400" dirty="0" smtClean="0">
                <a:solidFill>
                  <a:schemeClr val="tx1"/>
                </a:solidFill>
                <a:latin typeface="+mn-ea"/>
              </a:rPr>
              <a:t>（</a:t>
            </a:r>
            <a:r>
              <a:rPr lang="en-US" altLang="zh-CN" sz="2400" dirty="0" smtClean="0">
                <a:solidFill>
                  <a:schemeClr val="tx1"/>
                </a:solidFill>
                <a:latin typeface="+mn-ea"/>
              </a:rPr>
              <a:t>2</a:t>
            </a:r>
            <a:r>
              <a:rPr lang="zh-CN" altLang="en-US" sz="2400" dirty="0" smtClean="0">
                <a:solidFill>
                  <a:schemeClr val="tx1"/>
                </a:solidFill>
                <a:latin typeface="+mn-ea"/>
              </a:rPr>
              <a:t>）进程调度时机：</a:t>
            </a:r>
          </a:p>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①调用</a:t>
            </a:r>
            <a:r>
              <a:rPr lang="en-US" altLang="zh-CN" sz="2400" dirty="0" smtClean="0">
                <a:solidFill>
                  <a:schemeClr val="tx1"/>
                </a:solidFill>
                <a:latin typeface="+mn-ea"/>
              </a:rPr>
              <a:t>sleep</a:t>
            </a:r>
            <a:r>
              <a:rPr lang="zh-CN" altLang="en-US" sz="2400" dirty="0" smtClean="0">
                <a:solidFill>
                  <a:schemeClr val="tx1"/>
                </a:solidFill>
                <a:latin typeface="+mn-ea"/>
              </a:rPr>
              <a:t>程序</a:t>
            </a:r>
          </a:p>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②进程终止</a:t>
            </a:r>
          </a:p>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③进程从系统调用返回到用户态时，但它并不是最适宜运行的进程   ④核心处理完中断后，进程回到用户态，但存在更适宜运行的进程  </a:t>
            </a:r>
          </a:p>
          <a:p>
            <a:endParaRPr lang="en-US" altLang="zh-CN" dirty="0"/>
          </a:p>
        </p:txBody>
      </p:sp>
    </p:spTree>
    <p:extLst>
      <p:ext uri="{BB962C8B-B14F-4D97-AF65-F5344CB8AC3E}">
        <p14:creationId xmlns:p14="http://schemas.microsoft.com/office/powerpoint/2010/main" val="32536027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099751" y="931052"/>
            <a:ext cx="10301416" cy="517525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spcBef>
                <a:spcPts val="0"/>
              </a:spcBef>
              <a:buNone/>
            </a:pPr>
            <a:r>
              <a:rPr lang="zh-CN" altLang="en-US" sz="2400" dirty="0" smtClean="0">
                <a:solidFill>
                  <a:schemeClr val="tx1"/>
                </a:solidFill>
                <a:latin typeface="+mn-ea"/>
              </a:rPr>
              <a:t>进程调度是由</a:t>
            </a:r>
            <a:r>
              <a:rPr lang="en-US" altLang="zh-CN" sz="2400" dirty="0" err="1" smtClean="0">
                <a:solidFill>
                  <a:schemeClr val="tx1"/>
                </a:solidFill>
                <a:latin typeface="+mn-ea"/>
              </a:rPr>
              <a:t>swtch</a:t>
            </a:r>
            <a:r>
              <a:rPr lang="zh-CN" altLang="en-US" sz="2400" dirty="0" smtClean="0">
                <a:solidFill>
                  <a:schemeClr val="tx1"/>
                </a:solidFill>
                <a:latin typeface="+mn-ea"/>
              </a:rPr>
              <a:t>程序实现的 </a:t>
            </a:r>
          </a:p>
          <a:p>
            <a:pPr marL="0" indent="0">
              <a:spcBef>
                <a:spcPts val="0"/>
              </a:spcBef>
              <a:buFont typeface="Wingdings" panose="05000000000000000000" pitchFamily="2" charset="2"/>
              <a:buNone/>
            </a:pPr>
            <a:r>
              <a:rPr lang="zh-CN" altLang="en-US" sz="2400" dirty="0" smtClean="0">
                <a:solidFill>
                  <a:schemeClr val="tx1"/>
                </a:solidFill>
                <a:latin typeface="+mn-ea"/>
              </a:rPr>
              <a:t> </a:t>
            </a:r>
            <a:r>
              <a:rPr lang="en-US" altLang="zh-CN" sz="2400" dirty="0" err="1" smtClean="0">
                <a:solidFill>
                  <a:schemeClr val="tx1"/>
                </a:solidFill>
                <a:latin typeface="+mn-ea"/>
              </a:rPr>
              <a:t>swtch</a:t>
            </a:r>
            <a:r>
              <a:rPr lang="en-US" altLang="zh-CN" sz="2400" dirty="0" smtClean="0">
                <a:solidFill>
                  <a:schemeClr val="tx1"/>
                </a:solidFill>
                <a:latin typeface="+mn-ea"/>
              </a:rPr>
              <a:t>( ) </a:t>
            </a:r>
          </a:p>
          <a:p>
            <a:pPr marL="0" indent="0">
              <a:spcBef>
                <a:spcPts val="0"/>
              </a:spcBef>
              <a:buFont typeface="Wingdings" panose="05000000000000000000" pitchFamily="2" charset="2"/>
              <a:buNone/>
            </a:pPr>
            <a:r>
              <a:rPr lang="en-US" altLang="zh-CN" sz="2400" dirty="0" smtClean="0">
                <a:solidFill>
                  <a:schemeClr val="tx1"/>
                </a:solidFill>
                <a:latin typeface="+mn-ea"/>
              </a:rPr>
              <a:t>{</a:t>
            </a:r>
          </a:p>
          <a:p>
            <a:pPr marL="0" indent="0">
              <a:spcBef>
                <a:spcPts val="0"/>
              </a:spcBef>
              <a:buFont typeface="Wingdings" panose="05000000000000000000" pitchFamily="2" charset="2"/>
              <a:buNone/>
            </a:pPr>
            <a:r>
              <a:rPr lang="en-US" altLang="zh-CN" sz="2400" dirty="0" smtClean="0">
                <a:solidFill>
                  <a:schemeClr val="tx1"/>
                </a:solidFill>
                <a:latin typeface="+mn-ea"/>
              </a:rPr>
              <a:t>       while</a:t>
            </a:r>
            <a:r>
              <a:rPr lang="zh-CN" altLang="en-US" sz="2400" dirty="0" smtClean="0">
                <a:solidFill>
                  <a:schemeClr val="tx1"/>
                </a:solidFill>
                <a:latin typeface="+mn-ea"/>
              </a:rPr>
              <a:t>（没有进程被选中执行）</a:t>
            </a:r>
          </a:p>
          <a:p>
            <a:pPr marL="0" indent="0">
              <a:spcBef>
                <a:spcPts val="0"/>
              </a:spcBef>
              <a:buFont typeface="Wingdings" panose="05000000000000000000" pitchFamily="2" charset="2"/>
              <a:buNone/>
            </a:pPr>
            <a:r>
              <a:rPr lang="zh-CN" altLang="en-US" sz="2400" dirty="0" smtClean="0">
                <a:solidFill>
                  <a:schemeClr val="tx1"/>
                </a:solidFill>
                <a:latin typeface="+mn-ea"/>
              </a:rPr>
              <a:t>      </a:t>
            </a:r>
            <a:r>
              <a:rPr lang="en-US" altLang="zh-CN" sz="2400" dirty="0" smtClean="0">
                <a:solidFill>
                  <a:schemeClr val="tx1"/>
                </a:solidFill>
                <a:latin typeface="+mn-ea"/>
              </a:rPr>
              <a:t>{</a:t>
            </a:r>
          </a:p>
          <a:p>
            <a:pPr marL="0" indent="0">
              <a:spcBef>
                <a:spcPts val="0"/>
              </a:spcBef>
              <a:buFont typeface="Wingdings" panose="05000000000000000000" pitchFamily="2" charset="2"/>
              <a:buNone/>
            </a:pPr>
            <a:r>
              <a:rPr lang="en-US" altLang="zh-CN" sz="2400" dirty="0" smtClean="0">
                <a:solidFill>
                  <a:schemeClr val="tx1"/>
                </a:solidFill>
                <a:latin typeface="+mn-ea"/>
              </a:rPr>
              <a:t>        for </a:t>
            </a:r>
            <a:r>
              <a:rPr lang="zh-CN" altLang="en-US" sz="2400" dirty="0" smtClean="0">
                <a:solidFill>
                  <a:schemeClr val="tx1"/>
                </a:solidFill>
                <a:latin typeface="+mn-ea"/>
              </a:rPr>
              <a:t>（所有在就绪队列中的进程）</a:t>
            </a:r>
          </a:p>
          <a:p>
            <a:pPr marL="0" indent="0">
              <a:spcBef>
                <a:spcPts val="0"/>
              </a:spcBef>
              <a:buFont typeface="Wingdings" panose="05000000000000000000" pitchFamily="2" charset="2"/>
              <a:buNone/>
            </a:pPr>
            <a:r>
              <a:rPr lang="zh-CN" altLang="en-US" sz="2400" dirty="0" smtClean="0">
                <a:solidFill>
                  <a:schemeClr val="tx1"/>
                </a:solidFill>
                <a:latin typeface="+mn-ea"/>
              </a:rPr>
              <a:t>           选出优先级最高且在内存的一个进程；</a:t>
            </a:r>
          </a:p>
          <a:p>
            <a:pPr marL="0" indent="0">
              <a:spcBef>
                <a:spcPts val="0"/>
              </a:spcBef>
              <a:buFont typeface="Wingdings" panose="05000000000000000000" pitchFamily="2" charset="2"/>
              <a:buNone/>
            </a:pPr>
            <a:r>
              <a:rPr lang="zh-CN" altLang="en-US" sz="2400" dirty="0" smtClean="0">
                <a:solidFill>
                  <a:schemeClr val="tx1"/>
                </a:solidFill>
                <a:latin typeface="+mn-ea"/>
              </a:rPr>
              <a:t>        </a:t>
            </a:r>
            <a:r>
              <a:rPr lang="en-US" altLang="zh-CN" sz="2400" dirty="0" smtClean="0">
                <a:solidFill>
                  <a:schemeClr val="tx1"/>
                </a:solidFill>
                <a:latin typeface="+mn-ea"/>
              </a:rPr>
              <a:t>if</a:t>
            </a:r>
            <a:r>
              <a:rPr lang="zh-CN" altLang="en-US" sz="2400" dirty="0" smtClean="0">
                <a:solidFill>
                  <a:schemeClr val="tx1"/>
                </a:solidFill>
                <a:latin typeface="+mn-ea"/>
              </a:rPr>
              <a:t>（没有合适进程可以执行）</a:t>
            </a:r>
          </a:p>
          <a:p>
            <a:pPr marL="0" indent="0">
              <a:spcBef>
                <a:spcPts val="0"/>
              </a:spcBef>
              <a:buFont typeface="Wingdings" panose="05000000000000000000" pitchFamily="2" charset="2"/>
              <a:buNone/>
            </a:pPr>
            <a:r>
              <a:rPr lang="zh-CN" altLang="en-US" sz="2400" dirty="0" smtClean="0">
                <a:solidFill>
                  <a:schemeClr val="tx1"/>
                </a:solidFill>
                <a:latin typeface="+mn-ea"/>
              </a:rPr>
              <a:t>           机器作空转；</a:t>
            </a:r>
          </a:p>
          <a:p>
            <a:pPr marL="0" indent="0">
              <a:spcBef>
                <a:spcPts val="0"/>
              </a:spcBef>
              <a:buNone/>
            </a:pPr>
            <a:r>
              <a:rPr lang="zh-CN" altLang="en-US" sz="2400" dirty="0">
                <a:solidFill>
                  <a:schemeClr val="tx1"/>
                </a:solidFill>
                <a:latin typeface="+mn-ea"/>
              </a:rPr>
              <a:t>            </a:t>
            </a:r>
            <a:r>
              <a:rPr lang="en-US" altLang="zh-CN" sz="2400" dirty="0">
                <a:solidFill>
                  <a:schemeClr val="tx1"/>
                </a:solidFill>
                <a:latin typeface="+mn-ea"/>
              </a:rPr>
              <a:t>/*</a:t>
            </a:r>
            <a:r>
              <a:rPr lang="zh-CN" altLang="en-US" sz="2400" dirty="0">
                <a:solidFill>
                  <a:schemeClr val="tx1"/>
                </a:solidFill>
                <a:latin typeface="+mn-ea"/>
              </a:rPr>
              <a:t>当中断发生后，使机器摆脱空转状态*</a:t>
            </a:r>
            <a:r>
              <a:rPr lang="en-US" altLang="zh-CN" sz="2400" dirty="0">
                <a:solidFill>
                  <a:schemeClr val="tx1"/>
                </a:solidFill>
                <a:latin typeface="+mn-ea"/>
              </a:rPr>
              <a:t>/</a:t>
            </a:r>
          </a:p>
          <a:p>
            <a:pPr marL="0" indent="0">
              <a:spcBef>
                <a:spcPts val="0"/>
              </a:spcBef>
              <a:buNone/>
            </a:pPr>
            <a:r>
              <a:rPr lang="en-US" altLang="zh-CN" sz="2400" dirty="0">
                <a:solidFill>
                  <a:schemeClr val="tx1"/>
                </a:solidFill>
                <a:latin typeface="+mn-ea"/>
              </a:rPr>
              <a:t>       }</a:t>
            </a:r>
          </a:p>
          <a:p>
            <a:pPr marL="0" indent="0">
              <a:spcBef>
                <a:spcPts val="0"/>
              </a:spcBef>
              <a:buNone/>
            </a:pPr>
            <a:r>
              <a:rPr lang="en-US" altLang="zh-CN" sz="2400" dirty="0">
                <a:solidFill>
                  <a:schemeClr val="tx1"/>
                </a:solidFill>
                <a:latin typeface="+mn-ea"/>
              </a:rPr>
              <a:t>       </a:t>
            </a:r>
            <a:r>
              <a:rPr lang="zh-CN" altLang="en-US" sz="2400" dirty="0">
                <a:solidFill>
                  <a:schemeClr val="tx1"/>
                </a:solidFill>
                <a:latin typeface="+mn-ea"/>
              </a:rPr>
              <a:t>从就绪队列中移走该选中进程；</a:t>
            </a:r>
          </a:p>
          <a:p>
            <a:pPr marL="0" indent="0">
              <a:spcBef>
                <a:spcPts val="0"/>
              </a:spcBef>
              <a:buNone/>
            </a:pPr>
            <a:r>
              <a:rPr lang="zh-CN" altLang="en-US" sz="2400" dirty="0">
                <a:solidFill>
                  <a:schemeClr val="tx1"/>
                </a:solidFill>
                <a:latin typeface="+mn-ea"/>
              </a:rPr>
              <a:t>       恢复选中进程的现场，令其投入运行；</a:t>
            </a:r>
          </a:p>
          <a:p>
            <a:pPr marL="0" indent="0">
              <a:spcBef>
                <a:spcPts val="0"/>
              </a:spcBef>
              <a:buNone/>
            </a:pPr>
            <a:r>
              <a:rPr lang="en-US" altLang="zh-CN" sz="2400" dirty="0" smtClean="0">
                <a:solidFill>
                  <a:schemeClr val="tx1"/>
                </a:solidFill>
                <a:latin typeface="+mn-ea"/>
              </a:rPr>
              <a:t>}</a:t>
            </a:r>
            <a:endParaRPr lang="en-US" altLang="zh-CN" sz="2400" dirty="0">
              <a:solidFill>
                <a:schemeClr val="tx1"/>
              </a:solidFill>
              <a:latin typeface="+mn-ea"/>
            </a:endParaRPr>
          </a:p>
        </p:txBody>
      </p:sp>
    </p:spTree>
    <p:extLst>
      <p:ext uri="{BB962C8B-B14F-4D97-AF65-F5344CB8AC3E}">
        <p14:creationId xmlns:p14="http://schemas.microsoft.com/office/powerpoint/2010/main" val="928090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4-17副本"/>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3718783" y="1522672"/>
            <a:ext cx="5040313" cy="42497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5"/>
          <p:cNvSpPr>
            <a:spLocks noChangeArrowheads="1"/>
          </p:cNvSpPr>
          <p:nvPr/>
        </p:nvSpPr>
        <p:spPr bwMode="auto">
          <a:xfrm>
            <a:off x="4653821" y="5772536"/>
            <a:ext cx="281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dirty="0">
                <a:solidFill>
                  <a:srgbClr val="FF0000"/>
                </a:solidFill>
                <a:latin typeface="+mn-ea"/>
              </a:rPr>
              <a:t>进程优先级的级别示意图 </a:t>
            </a:r>
          </a:p>
        </p:txBody>
      </p:sp>
      <p:sp>
        <p:nvSpPr>
          <p:cNvPr id="4" name="Rectangle 6"/>
          <p:cNvSpPr>
            <a:spLocks noChangeArrowheads="1"/>
          </p:cNvSpPr>
          <p:nvPr/>
        </p:nvSpPr>
        <p:spPr bwMode="auto">
          <a:xfrm>
            <a:off x="1783664" y="968422"/>
            <a:ext cx="792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sz="2400" dirty="0" smtClean="0">
                <a:latin typeface="+mn-ea"/>
              </a:rPr>
              <a:t>用户</a:t>
            </a:r>
            <a:r>
              <a:rPr lang="zh-CN" altLang="en-US" sz="2400" dirty="0">
                <a:latin typeface="+mn-ea"/>
              </a:rPr>
              <a:t>优先级类和核心优先级类 </a:t>
            </a:r>
          </a:p>
        </p:txBody>
      </p:sp>
    </p:spTree>
    <p:extLst>
      <p:ext uri="{BB962C8B-B14F-4D97-AF65-F5344CB8AC3E}">
        <p14:creationId xmlns:p14="http://schemas.microsoft.com/office/powerpoint/2010/main" val="123902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9682" y="1645117"/>
            <a:ext cx="10659763" cy="2308324"/>
          </a:xfrm>
          <a:prstGeom prst="rect">
            <a:avLst/>
          </a:prstGeom>
        </p:spPr>
        <p:txBody>
          <a:bodyPr wrap="square">
            <a:spAutoFit/>
          </a:bodyPr>
          <a:lstStyle/>
          <a:p>
            <a:pPr>
              <a:lnSpc>
                <a:spcPct val="150000"/>
              </a:lnSpc>
            </a:pPr>
            <a:r>
              <a:rPr lang="zh-CN" altLang="en-US" sz="2400" dirty="0">
                <a:latin typeface="+mn-ea"/>
              </a:rPr>
              <a:t>按调度层次进行分类</a:t>
            </a:r>
            <a:r>
              <a:rPr lang="zh-CN" altLang="en-US" sz="2400" dirty="0" smtClean="0">
                <a:latin typeface="+mn-ea"/>
              </a:rPr>
              <a:t>：高级</a:t>
            </a:r>
            <a:r>
              <a:rPr lang="zh-CN" altLang="en-US" sz="2400" dirty="0">
                <a:latin typeface="+mn-ea"/>
              </a:rPr>
              <a:t>调度、中级调度和低级</a:t>
            </a:r>
            <a:r>
              <a:rPr lang="zh-CN" altLang="en-US" sz="2400" dirty="0" smtClean="0">
                <a:latin typeface="+mn-ea"/>
              </a:rPr>
              <a:t>调度</a:t>
            </a:r>
            <a:endParaRPr lang="en-US" altLang="zh-CN" sz="2400" dirty="0" smtClean="0">
              <a:latin typeface="+mn-ea"/>
            </a:endParaRPr>
          </a:p>
          <a:p>
            <a:pPr marL="457200" indent="-457200">
              <a:lnSpc>
                <a:spcPct val="150000"/>
              </a:lnSpc>
              <a:buFont typeface="+mj-ea"/>
              <a:buAutoNum type="circleNumDbPlain"/>
            </a:pPr>
            <a:r>
              <a:rPr lang="zh-CN" altLang="en-US" sz="2400" dirty="0">
                <a:latin typeface="+mn-ea"/>
              </a:rPr>
              <a:t>高级</a:t>
            </a:r>
            <a:r>
              <a:rPr lang="zh-CN" altLang="en-US" sz="2400" dirty="0" smtClean="0">
                <a:latin typeface="+mn-ea"/>
              </a:rPr>
              <a:t>调度：又</a:t>
            </a:r>
            <a:r>
              <a:rPr lang="zh-CN" altLang="en-US" sz="2400" dirty="0">
                <a:latin typeface="+mn-ea"/>
              </a:rPr>
              <a:t>称作业调度或长期调度 </a:t>
            </a:r>
          </a:p>
          <a:p>
            <a:pPr marL="457200" indent="-457200">
              <a:lnSpc>
                <a:spcPct val="150000"/>
              </a:lnSpc>
              <a:buFont typeface="+mj-ea"/>
              <a:buAutoNum type="circleNumDbPlain" startAt="2"/>
            </a:pPr>
            <a:r>
              <a:rPr lang="zh-CN" altLang="en-US" sz="2400" dirty="0" smtClean="0">
                <a:latin typeface="+mn-ea"/>
              </a:rPr>
              <a:t>中级调度：又</a:t>
            </a:r>
            <a:r>
              <a:rPr lang="zh-CN" altLang="en-US" sz="2400" dirty="0">
                <a:latin typeface="+mn-ea"/>
              </a:rPr>
              <a:t>称中期调度</a:t>
            </a:r>
          </a:p>
          <a:p>
            <a:pPr marL="457200" indent="-457200">
              <a:lnSpc>
                <a:spcPct val="150000"/>
              </a:lnSpc>
              <a:buFont typeface="+mj-ea"/>
              <a:buAutoNum type="circleNumDbPlain" startAt="3"/>
            </a:pPr>
            <a:r>
              <a:rPr lang="zh-CN" altLang="en-US" sz="2400" dirty="0" smtClean="0">
                <a:latin typeface="+mn-ea"/>
              </a:rPr>
              <a:t>低级调度：又</a:t>
            </a:r>
            <a:r>
              <a:rPr lang="zh-CN" altLang="en-US" sz="2400" dirty="0">
                <a:latin typeface="+mn-ea"/>
              </a:rPr>
              <a:t>称进程调度或短期调度 </a:t>
            </a:r>
          </a:p>
        </p:txBody>
      </p:sp>
      <p:sp>
        <p:nvSpPr>
          <p:cNvPr id="30" name="矩形 29"/>
          <p:cNvSpPr/>
          <p:nvPr/>
        </p:nvSpPr>
        <p:spPr>
          <a:xfrm>
            <a:off x="1581665" y="4478099"/>
            <a:ext cx="2397210" cy="1425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404027" y="4733469"/>
            <a:ext cx="1902941"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8674448" y="4815847"/>
            <a:ext cx="1672281" cy="74964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960607" y="5046511"/>
            <a:ext cx="1853514" cy="369332"/>
          </a:xfrm>
          <a:prstGeom prst="rect">
            <a:avLst/>
          </a:prstGeom>
          <a:noFill/>
        </p:spPr>
        <p:txBody>
          <a:bodyPr wrap="square" rtlCol="0">
            <a:spAutoFit/>
          </a:bodyPr>
          <a:lstStyle/>
          <a:p>
            <a:pPr algn="ctr"/>
            <a:r>
              <a:rPr lang="zh-CN" altLang="en-US" dirty="0" smtClean="0">
                <a:solidFill>
                  <a:srgbClr val="9900FF"/>
                </a:solidFill>
              </a:rPr>
              <a:t>外存储器</a:t>
            </a:r>
            <a:endParaRPr lang="zh-CN" altLang="en-US" dirty="0">
              <a:solidFill>
                <a:srgbClr val="9900FF"/>
              </a:solidFill>
            </a:endParaRPr>
          </a:p>
        </p:txBody>
      </p:sp>
      <p:sp>
        <p:nvSpPr>
          <p:cNvPr id="34" name="文本框 33"/>
          <p:cNvSpPr txBox="1"/>
          <p:nvPr/>
        </p:nvSpPr>
        <p:spPr>
          <a:xfrm>
            <a:off x="5844744" y="5025913"/>
            <a:ext cx="1853514" cy="369332"/>
          </a:xfrm>
          <a:prstGeom prst="rect">
            <a:avLst/>
          </a:prstGeom>
          <a:noFill/>
        </p:spPr>
        <p:txBody>
          <a:bodyPr wrap="square" rtlCol="0">
            <a:spAutoFit/>
          </a:bodyPr>
          <a:lstStyle/>
          <a:p>
            <a:pPr algn="ctr"/>
            <a:r>
              <a:rPr lang="zh-CN" altLang="en-US" dirty="0">
                <a:solidFill>
                  <a:srgbClr val="9900FF"/>
                </a:solidFill>
              </a:rPr>
              <a:t>内</a:t>
            </a:r>
            <a:r>
              <a:rPr lang="zh-CN" altLang="en-US" dirty="0" smtClean="0">
                <a:solidFill>
                  <a:srgbClr val="9900FF"/>
                </a:solidFill>
              </a:rPr>
              <a:t>存储器</a:t>
            </a:r>
            <a:endParaRPr lang="zh-CN" altLang="en-US" dirty="0">
              <a:solidFill>
                <a:srgbClr val="9900FF"/>
              </a:solidFill>
            </a:endParaRPr>
          </a:p>
        </p:txBody>
      </p:sp>
      <p:sp>
        <p:nvSpPr>
          <p:cNvPr id="35" name="文本框 34"/>
          <p:cNvSpPr txBox="1"/>
          <p:nvPr/>
        </p:nvSpPr>
        <p:spPr>
          <a:xfrm>
            <a:off x="8583824" y="5038267"/>
            <a:ext cx="1853514" cy="369332"/>
          </a:xfrm>
          <a:prstGeom prst="rect">
            <a:avLst/>
          </a:prstGeom>
          <a:noFill/>
        </p:spPr>
        <p:txBody>
          <a:bodyPr wrap="square" rtlCol="0">
            <a:spAutoFit/>
          </a:bodyPr>
          <a:lstStyle/>
          <a:p>
            <a:pPr algn="ctr"/>
            <a:r>
              <a:rPr lang="en-US" altLang="zh-CN" dirty="0" smtClean="0">
                <a:solidFill>
                  <a:srgbClr val="9900FF"/>
                </a:solidFill>
              </a:rPr>
              <a:t>CPU</a:t>
            </a:r>
            <a:endParaRPr lang="zh-CN" altLang="en-US" dirty="0">
              <a:solidFill>
                <a:srgbClr val="9900FF"/>
              </a:solidFill>
            </a:endParaRPr>
          </a:p>
        </p:txBody>
      </p:sp>
      <p:cxnSp>
        <p:nvCxnSpPr>
          <p:cNvPr id="36" name="直接箭头连接符 35"/>
          <p:cNvCxnSpPr/>
          <p:nvPr/>
        </p:nvCxnSpPr>
        <p:spPr>
          <a:xfrm>
            <a:off x="3978875" y="4980607"/>
            <a:ext cx="14251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接箭头连接符 36"/>
          <p:cNvCxnSpPr/>
          <p:nvPr/>
        </p:nvCxnSpPr>
        <p:spPr>
          <a:xfrm flipH="1">
            <a:off x="3978875" y="5349939"/>
            <a:ext cx="14251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接箭头连接符 37"/>
          <p:cNvCxnSpPr/>
          <p:nvPr/>
        </p:nvCxnSpPr>
        <p:spPr>
          <a:xfrm flipV="1">
            <a:off x="7315206" y="5186551"/>
            <a:ext cx="1359242" cy="4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4011827" y="4634613"/>
            <a:ext cx="1355131" cy="369332"/>
          </a:xfrm>
          <a:prstGeom prst="rect">
            <a:avLst/>
          </a:prstGeom>
          <a:noFill/>
        </p:spPr>
        <p:txBody>
          <a:bodyPr wrap="square" rtlCol="0">
            <a:spAutoFit/>
          </a:bodyPr>
          <a:lstStyle/>
          <a:p>
            <a:pPr algn="ctr"/>
            <a:r>
              <a:rPr lang="zh-CN" altLang="en-US" dirty="0" smtClean="0">
                <a:solidFill>
                  <a:srgbClr val="0000FF"/>
                </a:solidFill>
              </a:rPr>
              <a:t>作业调度</a:t>
            </a:r>
            <a:endParaRPr lang="zh-CN" altLang="en-US" dirty="0">
              <a:solidFill>
                <a:srgbClr val="0000FF"/>
              </a:solidFill>
            </a:endParaRPr>
          </a:p>
        </p:txBody>
      </p:sp>
      <p:sp>
        <p:nvSpPr>
          <p:cNvPr id="40" name="文本框 39"/>
          <p:cNvSpPr txBox="1"/>
          <p:nvPr/>
        </p:nvSpPr>
        <p:spPr>
          <a:xfrm>
            <a:off x="4032419" y="5347188"/>
            <a:ext cx="1355131" cy="369332"/>
          </a:xfrm>
          <a:prstGeom prst="rect">
            <a:avLst/>
          </a:prstGeom>
          <a:noFill/>
        </p:spPr>
        <p:txBody>
          <a:bodyPr wrap="square" rtlCol="0">
            <a:spAutoFit/>
          </a:bodyPr>
          <a:lstStyle/>
          <a:p>
            <a:pPr algn="ctr"/>
            <a:r>
              <a:rPr lang="zh-CN" altLang="en-US" dirty="0" smtClean="0">
                <a:solidFill>
                  <a:srgbClr val="0000FF"/>
                </a:solidFill>
              </a:rPr>
              <a:t>内存调度</a:t>
            </a:r>
            <a:endParaRPr lang="zh-CN" altLang="en-US" dirty="0">
              <a:solidFill>
                <a:srgbClr val="0000FF"/>
              </a:solidFill>
            </a:endParaRPr>
          </a:p>
        </p:txBody>
      </p:sp>
      <p:sp>
        <p:nvSpPr>
          <p:cNvPr id="41" name="文本框 40"/>
          <p:cNvSpPr txBox="1"/>
          <p:nvPr/>
        </p:nvSpPr>
        <p:spPr>
          <a:xfrm>
            <a:off x="7381099" y="4865275"/>
            <a:ext cx="1202731" cy="369332"/>
          </a:xfrm>
          <a:prstGeom prst="rect">
            <a:avLst/>
          </a:prstGeom>
          <a:noFill/>
        </p:spPr>
        <p:txBody>
          <a:bodyPr wrap="square" rtlCol="0">
            <a:spAutoFit/>
          </a:bodyPr>
          <a:lstStyle/>
          <a:p>
            <a:pPr algn="ctr"/>
            <a:r>
              <a:rPr lang="zh-CN" altLang="en-US" dirty="0" smtClean="0">
                <a:solidFill>
                  <a:srgbClr val="0000FF"/>
                </a:solidFill>
              </a:rPr>
              <a:t>进程调度</a:t>
            </a:r>
            <a:endParaRPr lang="zh-CN" altLang="en-US" dirty="0">
              <a:solidFill>
                <a:srgbClr val="0000FF"/>
              </a:solidFill>
            </a:endParaRPr>
          </a:p>
        </p:txBody>
      </p:sp>
      <p:cxnSp>
        <p:nvCxnSpPr>
          <p:cNvPr id="42" name="直接箭头连接符 41"/>
          <p:cNvCxnSpPr/>
          <p:nvPr/>
        </p:nvCxnSpPr>
        <p:spPr>
          <a:xfrm flipV="1">
            <a:off x="4714107" y="4476726"/>
            <a:ext cx="710508" cy="190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5342234" y="4298226"/>
            <a:ext cx="1585783" cy="369332"/>
          </a:xfrm>
          <a:prstGeom prst="rect">
            <a:avLst/>
          </a:prstGeom>
          <a:noFill/>
        </p:spPr>
        <p:txBody>
          <a:bodyPr wrap="square" rtlCol="0">
            <a:spAutoFit/>
          </a:bodyPr>
          <a:lstStyle/>
          <a:p>
            <a:r>
              <a:rPr lang="zh-CN" altLang="en-US" dirty="0" smtClean="0">
                <a:solidFill>
                  <a:srgbClr val="FF0000"/>
                </a:solidFill>
              </a:rPr>
              <a:t>又叫高级调度</a:t>
            </a:r>
            <a:endParaRPr lang="zh-CN" altLang="en-US" dirty="0">
              <a:solidFill>
                <a:srgbClr val="FF0000"/>
              </a:solidFill>
            </a:endParaRPr>
          </a:p>
        </p:txBody>
      </p:sp>
      <p:cxnSp>
        <p:nvCxnSpPr>
          <p:cNvPr id="44" name="直接箭头连接符 43"/>
          <p:cNvCxnSpPr/>
          <p:nvPr/>
        </p:nvCxnSpPr>
        <p:spPr>
          <a:xfrm>
            <a:off x="4701747" y="5634427"/>
            <a:ext cx="722868" cy="268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5344070" y="5704178"/>
            <a:ext cx="1606370" cy="369332"/>
          </a:xfrm>
          <a:prstGeom prst="rect">
            <a:avLst/>
          </a:prstGeom>
          <a:noFill/>
        </p:spPr>
        <p:txBody>
          <a:bodyPr wrap="square" rtlCol="0">
            <a:spAutoFit/>
          </a:bodyPr>
          <a:lstStyle/>
          <a:p>
            <a:r>
              <a:rPr lang="zh-CN" altLang="en-US" dirty="0" smtClean="0">
                <a:solidFill>
                  <a:srgbClr val="FF0000"/>
                </a:solidFill>
              </a:rPr>
              <a:t>又叫中级调度</a:t>
            </a:r>
            <a:endParaRPr lang="zh-CN" altLang="en-US" dirty="0">
              <a:solidFill>
                <a:srgbClr val="FF0000"/>
              </a:solidFill>
            </a:endParaRPr>
          </a:p>
        </p:txBody>
      </p:sp>
      <p:cxnSp>
        <p:nvCxnSpPr>
          <p:cNvPr id="46" name="直接箭头连接符 45"/>
          <p:cNvCxnSpPr>
            <a:stCxn id="41" idx="0"/>
          </p:cNvCxnSpPr>
          <p:nvPr/>
        </p:nvCxnSpPr>
        <p:spPr>
          <a:xfrm flipV="1">
            <a:off x="7982465" y="4583820"/>
            <a:ext cx="999642" cy="28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8888621" y="4405318"/>
            <a:ext cx="1606379" cy="369332"/>
          </a:xfrm>
          <a:prstGeom prst="rect">
            <a:avLst/>
          </a:prstGeom>
          <a:noFill/>
        </p:spPr>
        <p:txBody>
          <a:bodyPr wrap="square" rtlCol="0">
            <a:spAutoFit/>
          </a:bodyPr>
          <a:lstStyle/>
          <a:p>
            <a:pPr algn="ctr"/>
            <a:r>
              <a:rPr lang="zh-CN" altLang="en-US" dirty="0" smtClean="0">
                <a:solidFill>
                  <a:srgbClr val="FF0000"/>
                </a:solidFill>
              </a:rPr>
              <a:t>又叫低级调度</a:t>
            </a:r>
            <a:endParaRPr lang="zh-CN" altLang="en-US" dirty="0">
              <a:solidFill>
                <a:srgbClr val="FF0000"/>
              </a:solidFill>
            </a:endParaRPr>
          </a:p>
        </p:txBody>
      </p:sp>
      <p:sp>
        <p:nvSpPr>
          <p:cNvPr id="48" name="文本框 47"/>
          <p:cNvSpPr txBox="1"/>
          <p:nvPr/>
        </p:nvSpPr>
        <p:spPr>
          <a:xfrm>
            <a:off x="1589897" y="4567344"/>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作业</a:t>
            </a:r>
            <a:r>
              <a:rPr lang="en-US" altLang="zh-CN" dirty="0" smtClean="0">
                <a:solidFill>
                  <a:srgbClr val="FF0000"/>
                </a:solidFill>
                <a:latin typeface="隶书" panose="02010509060101010101" pitchFamily="49" charset="-122"/>
                <a:ea typeface="隶书" panose="02010509060101010101" pitchFamily="49" charset="-122"/>
              </a:rPr>
              <a:t>1</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49" name="文本框 48"/>
          <p:cNvSpPr txBox="1"/>
          <p:nvPr/>
        </p:nvSpPr>
        <p:spPr>
          <a:xfrm>
            <a:off x="1594013" y="4835076"/>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作业</a:t>
            </a:r>
            <a:r>
              <a:rPr lang="en-US" altLang="zh-CN" dirty="0">
                <a:solidFill>
                  <a:srgbClr val="FF0000"/>
                </a:solidFill>
                <a:latin typeface="隶书" panose="02010509060101010101" pitchFamily="49" charset="-122"/>
                <a:ea typeface="隶书" panose="02010509060101010101" pitchFamily="49" charset="-122"/>
              </a:rPr>
              <a:t>2</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50" name="文本框 49"/>
          <p:cNvSpPr txBox="1"/>
          <p:nvPr/>
        </p:nvSpPr>
        <p:spPr>
          <a:xfrm>
            <a:off x="1610489" y="5411723"/>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作业</a:t>
            </a:r>
            <a:r>
              <a:rPr lang="en-US" altLang="zh-CN" dirty="0">
                <a:solidFill>
                  <a:srgbClr val="FF0000"/>
                </a:solidFill>
                <a:latin typeface="隶书" panose="02010509060101010101" pitchFamily="49" charset="-122"/>
                <a:ea typeface="隶书" panose="02010509060101010101" pitchFamily="49" charset="-122"/>
              </a:rPr>
              <a:t>n</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51" name="文本框 50"/>
          <p:cNvSpPr txBox="1"/>
          <p:nvPr/>
        </p:nvSpPr>
        <p:spPr>
          <a:xfrm>
            <a:off x="1721706" y="5186551"/>
            <a:ext cx="502509" cy="369332"/>
          </a:xfrm>
          <a:prstGeom prst="rect">
            <a:avLst/>
          </a:prstGeom>
          <a:noFill/>
        </p:spPr>
        <p:txBody>
          <a:bodyPr wrap="square" rtlCol="0">
            <a:spAutoFit/>
          </a:bodyPr>
          <a:lstStyle/>
          <a:p>
            <a:pPr algn="ctr"/>
            <a:r>
              <a:rPr lang="zh-CN" altLang="en-US" dirty="0" smtClean="0">
                <a:solidFill>
                  <a:srgbClr val="FF0000"/>
                </a:solidFill>
                <a:latin typeface="隶书" panose="02010509060101010101" pitchFamily="49" charset="-122"/>
                <a:ea typeface="隶书" panose="02010509060101010101" pitchFamily="49" charset="-122"/>
              </a:rPr>
              <a:t>┋</a:t>
            </a:r>
            <a:endParaRPr lang="zh-CN" altLang="en-US" dirty="0">
              <a:solidFill>
                <a:srgbClr val="FF0000"/>
              </a:solidFill>
            </a:endParaRPr>
          </a:p>
        </p:txBody>
      </p:sp>
      <p:sp>
        <p:nvSpPr>
          <p:cNvPr id="52" name="文本框 51"/>
          <p:cNvSpPr txBox="1"/>
          <p:nvPr/>
        </p:nvSpPr>
        <p:spPr>
          <a:xfrm>
            <a:off x="5441091" y="4638031"/>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进程</a:t>
            </a:r>
            <a:r>
              <a:rPr lang="en-US" altLang="zh-CN" dirty="0" smtClean="0">
                <a:solidFill>
                  <a:srgbClr val="FF0000"/>
                </a:solidFill>
                <a:latin typeface="隶书" panose="02010509060101010101" pitchFamily="49" charset="-122"/>
                <a:ea typeface="隶书" panose="02010509060101010101" pitchFamily="49" charset="-122"/>
              </a:rPr>
              <a:t>1</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53" name="文本框 52"/>
          <p:cNvSpPr txBox="1"/>
          <p:nvPr/>
        </p:nvSpPr>
        <p:spPr>
          <a:xfrm>
            <a:off x="5436969" y="4905763"/>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进程</a:t>
            </a:r>
            <a:r>
              <a:rPr lang="en-US" altLang="zh-CN" dirty="0">
                <a:solidFill>
                  <a:srgbClr val="FF0000"/>
                </a:solidFill>
                <a:latin typeface="隶书" panose="02010509060101010101" pitchFamily="49" charset="-122"/>
                <a:ea typeface="隶书" panose="02010509060101010101" pitchFamily="49" charset="-122"/>
              </a:rPr>
              <a:t>2</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54" name="文本框 53"/>
          <p:cNvSpPr txBox="1"/>
          <p:nvPr/>
        </p:nvSpPr>
        <p:spPr>
          <a:xfrm>
            <a:off x="5461683" y="5334130"/>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进程</a:t>
            </a:r>
            <a:r>
              <a:rPr lang="en-US" altLang="zh-CN" dirty="0">
                <a:solidFill>
                  <a:srgbClr val="FF0000"/>
                </a:solidFill>
                <a:latin typeface="隶书" panose="02010509060101010101" pitchFamily="49" charset="-122"/>
                <a:ea typeface="隶书" panose="02010509060101010101" pitchFamily="49" charset="-122"/>
              </a:rPr>
              <a:t>n</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55" name="文本框 54"/>
          <p:cNvSpPr txBox="1"/>
          <p:nvPr/>
        </p:nvSpPr>
        <p:spPr>
          <a:xfrm>
            <a:off x="5605844" y="5124765"/>
            <a:ext cx="502509" cy="369332"/>
          </a:xfrm>
          <a:prstGeom prst="rect">
            <a:avLst/>
          </a:prstGeom>
          <a:noFill/>
        </p:spPr>
        <p:txBody>
          <a:bodyPr wrap="square" rtlCol="0">
            <a:spAutoFit/>
          </a:bodyPr>
          <a:lstStyle/>
          <a:p>
            <a:pPr algn="ctr"/>
            <a:r>
              <a:rPr lang="zh-CN" altLang="en-US" dirty="0" smtClean="0">
                <a:solidFill>
                  <a:srgbClr val="FF0000"/>
                </a:solidFill>
                <a:latin typeface="隶书" panose="02010509060101010101" pitchFamily="49" charset="-122"/>
                <a:ea typeface="隶书" panose="02010509060101010101" pitchFamily="49" charset="-122"/>
              </a:rPr>
              <a:t>┋</a:t>
            </a:r>
            <a:endParaRPr lang="zh-CN" altLang="en-US" dirty="0">
              <a:solidFill>
                <a:srgbClr val="FF0000"/>
              </a:solidFill>
            </a:endParaRPr>
          </a:p>
        </p:txBody>
      </p:sp>
      <p:cxnSp>
        <p:nvCxnSpPr>
          <p:cNvPr id="56" name="直接箭头连接符 55"/>
          <p:cNvCxnSpPr/>
          <p:nvPr/>
        </p:nvCxnSpPr>
        <p:spPr>
          <a:xfrm flipH="1">
            <a:off x="7306968" y="5347188"/>
            <a:ext cx="136748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文本框 56"/>
          <p:cNvSpPr txBox="1"/>
          <p:nvPr/>
        </p:nvSpPr>
        <p:spPr>
          <a:xfrm>
            <a:off x="1721706" y="1021492"/>
            <a:ext cx="8625023" cy="584775"/>
          </a:xfrm>
          <a:prstGeom prst="rect">
            <a:avLst/>
          </a:prstGeom>
          <a:noFill/>
        </p:spPr>
        <p:txBody>
          <a:bodyPr wrap="square" rtlCol="0">
            <a:spAutoFit/>
          </a:bodyPr>
          <a:lstStyle/>
          <a:p>
            <a:pPr algn="ctr"/>
            <a:r>
              <a:rPr lang="en-US" altLang="zh-CN" sz="3200" dirty="0" smtClean="0">
                <a:latin typeface="+mn-ea"/>
              </a:rPr>
              <a:t>4.1 </a:t>
            </a:r>
            <a:r>
              <a:rPr lang="zh-CN" altLang="en-US" sz="3200" dirty="0" smtClean="0">
                <a:latin typeface="+mn-ea"/>
              </a:rPr>
              <a:t>调度类型</a:t>
            </a:r>
            <a:endParaRPr lang="zh-CN" altLang="en-US" sz="3200" dirty="0">
              <a:latin typeface="+mn-ea"/>
            </a:endParaRPr>
          </a:p>
        </p:txBody>
      </p:sp>
    </p:spTree>
    <p:extLst>
      <p:ext uri="{BB962C8B-B14F-4D97-AF65-F5344CB8AC3E}">
        <p14:creationId xmlns:p14="http://schemas.microsoft.com/office/powerpoint/2010/main" val="31279444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21492" y="987216"/>
            <a:ext cx="10330249" cy="496874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chemeClr val="tx1"/>
                </a:solidFill>
                <a:latin typeface="+mn-ea"/>
              </a:rPr>
              <a:t>4.9.2  Linux</a:t>
            </a:r>
            <a:r>
              <a:rPr lang="zh-CN" altLang="en-US" sz="2400" dirty="0">
                <a:solidFill>
                  <a:schemeClr val="tx1"/>
                </a:solidFill>
                <a:latin typeface="+mn-ea"/>
              </a:rPr>
              <a:t>进程调度</a:t>
            </a:r>
            <a:endParaRPr lang="en-US" altLang="zh-CN" sz="2400" dirty="0" smtClean="0">
              <a:solidFill>
                <a:schemeClr val="tx1"/>
              </a:solidFill>
              <a:latin typeface="+mn-ea"/>
            </a:endParaRPr>
          </a:p>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a:t>
            </a:r>
            <a:r>
              <a:rPr lang="en-US" altLang="zh-CN" sz="2400" dirty="0" smtClean="0">
                <a:solidFill>
                  <a:schemeClr val="tx1"/>
                </a:solidFill>
                <a:latin typeface="+mn-ea"/>
              </a:rPr>
              <a:t>1</a:t>
            </a:r>
            <a:r>
              <a:rPr lang="zh-CN" altLang="en-US" sz="2400" dirty="0" smtClean="0">
                <a:solidFill>
                  <a:schemeClr val="tx1"/>
                </a:solidFill>
                <a:latin typeface="+mn-ea"/>
              </a:rPr>
              <a:t>）调度方式</a:t>
            </a:r>
            <a:r>
              <a:rPr lang="en-US" altLang="zh-CN" sz="2400" dirty="0" smtClean="0">
                <a:solidFill>
                  <a:schemeClr val="tx1"/>
                </a:solidFill>
                <a:latin typeface="+mn-ea"/>
              </a:rPr>
              <a:t>——</a:t>
            </a:r>
            <a:r>
              <a:rPr lang="zh-CN" altLang="en-US" sz="2400" dirty="0" smtClean="0">
                <a:solidFill>
                  <a:schemeClr val="tx1"/>
                </a:solidFill>
                <a:latin typeface="+mn-ea"/>
              </a:rPr>
              <a:t>抢占式优先级</a:t>
            </a:r>
          </a:p>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a:t>
            </a:r>
            <a:r>
              <a:rPr lang="en-US" altLang="zh-CN" sz="2400" dirty="0" smtClean="0">
                <a:solidFill>
                  <a:schemeClr val="tx1"/>
                </a:solidFill>
                <a:latin typeface="+mn-ea"/>
              </a:rPr>
              <a:t>2</a:t>
            </a:r>
            <a:r>
              <a:rPr lang="zh-CN" altLang="en-US" sz="2400" dirty="0" smtClean="0">
                <a:solidFill>
                  <a:schemeClr val="tx1"/>
                </a:solidFill>
                <a:latin typeface="+mn-ea"/>
              </a:rPr>
              <a:t>）调度策略</a:t>
            </a:r>
            <a:r>
              <a:rPr lang="en-US" altLang="zh-CN" sz="2400" dirty="0" smtClean="0">
                <a:solidFill>
                  <a:schemeClr val="tx1"/>
                </a:solidFill>
                <a:latin typeface="+mn-ea"/>
              </a:rPr>
              <a:t>——</a:t>
            </a:r>
            <a:r>
              <a:rPr lang="zh-CN" altLang="en-US" sz="2400" dirty="0" smtClean="0">
                <a:solidFill>
                  <a:schemeClr val="tx1"/>
                </a:solidFill>
                <a:latin typeface="+mn-ea"/>
              </a:rPr>
              <a:t>三种不同的调度策略</a:t>
            </a:r>
          </a:p>
          <a:p>
            <a:pPr marL="0" indent="-514350">
              <a:lnSpc>
                <a:spcPct val="150000"/>
              </a:lnSpc>
              <a:spcBef>
                <a:spcPts val="0"/>
              </a:spcBef>
              <a:buFont typeface="+mj-ea"/>
              <a:buAutoNum type="circleNumDbPlain"/>
            </a:pPr>
            <a:r>
              <a:rPr lang="zh-CN" altLang="en-US" sz="2400" dirty="0" smtClean="0">
                <a:solidFill>
                  <a:schemeClr val="tx1"/>
                </a:solidFill>
                <a:latin typeface="+mn-ea"/>
              </a:rPr>
              <a:t>  </a:t>
            </a:r>
            <a:r>
              <a:rPr lang="en-US" altLang="zh-CN" sz="2400" dirty="0" smtClean="0">
                <a:solidFill>
                  <a:schemeClr val="tx1"/>
                </a:solidFill>
                <a:latin typeface="+mn-ea"/>
              </a:rPr>
              <a:t>SCHED_FIFO</a:t>
            </a:r>
            <a:r>
              <a:rPr lang="zh-CN" altLang="en-US" sz="2400" dirty="0" smtClean="0">
                <a:solidFill>
                  <a:schemeClr val="tx1"/>
                </a:solidFill>
                <a:latin typeface="+mn-ea"/>
              </a:rPr>
              <a:t>适合于短实时进程</a:t>
            </a:r>
          </a:p>
          <a:p>
            <a:pPr marL="0" indent="-457200">
              <a:lnSpc>
                <a:spcPct val="150000"/>
              </a:lnSpc>
              <a:spcBef>
                <a:spcPts val="0"/>
              </a:spcBef>
              <a:buFont typeface="+mj-ea"/>
              <a:buAutoNum type="circleNumDbPlain" startAt="2"/>
            </a:pPr>
            <a:r>
              <a:rPr lang="en-US" altLang="zh-CN" sz="2400" dirty="0" smtClean="0">
                <a:solidFill>
                  <a:schemeClr val="tx1"/>
                </a:solidFill>
                <a:latin typeface="+mn-ea"/>
              </a:rPr>
              <a:t>SCHED_RR</a:t>
            </a:r>
            <a:r>
              <a:rPr lang="zh-CN" altLang="en-US" sz="2400" dirty="0" smtClean="0">
                <a:solidFill>
                  <a:schemeClr val="tx1"/>
                </a:solidFill>
                <a:latin typeface="+mn-ea"/>
              </a:rPr>
              <a:t>对应“时间片轮转法”，适合于每次运行需要较长时间的实时进程。</a:t>
            </a:r>
          </a:p>
          <a:p>
            <a:pPr marL="0" indent="-457200">
              <a:lnSpc>
                <a:spcPct val="150000"/>
              </a:lnSpc>
              <a:spcBef>
                <a:spcPts val="0"/>
              </a:spcBef>
              <a:buFont typeface="+mj-ea"/>
              <a:buAutoNum type="circleNumDbPlain" startAt="3"/>
            </a:pPr>
            <a:r>
              <a:rPr lang="en-US" altLang="zh-CN" sz="2400" dirty="0" smtClean="0">
                <a:solidFill>
                  <a:schemeClr val="tx1"/>
                </a:solidFill>
                <a:latin typeface="+mn-ea"/>
              </a:rPr>
              <a:t>SCHED_OTHER</a:t>
            </a:r>
            <a:r>
              <a:rPr lang="zh-CN" altLang="en-US" sz="2400" dirty="0" smtClean="0">
                <a:solidFill>
                  <a:schemeClr val="tx1"/>
                </a:solidFill>
                <a:latin typeface="+mn-ea"/>
              </a:rPr>
              <a:t>是传统的</a:t>
            </a:r>
            <a:r>
              <a:rPr lang="en-US" altLang="zh-CN" sz="2400" dirty="0" smtClean="0">
                <a:solidFill>
                  <a:schemeClr val="tx1"/>
                </a:solidFill>
                <a:latin typeface="+mn-ea"/>
              </a:rPr>
              <a:t>UNIX</a:t>
            </a:r>
            <a:r>
              <a:rPr lang="zh-CN" altLang="en-US" sz="2400" dirty="0" smtClean="0">
                <a:solidFill>
                  <a:schemeClr val="tx1"/>
                </a:solidFill>
                <a:latin typeface="+mn-ea"/>
              </a:rPr>
              <a:t>调度策略，适合于交互式的分时进程。</a:t>
            </a:r>
          </a:p>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系统中规定，实时进程的优先级高于其他类型进程的优先级。另外，时间配额及</a:t>
            </a:r>
            <a:r>
              <a:rPr lang="en-US" altLang="zh-CN" sz="2400" dirty="0" smtClean="0">
                <a:solidFill>
                  <a:schemeClr val="tx1"/>
                </a:solidFill>
                <a:latin typeface="+mn-ea"/>
              </a:rPr>
              <a:t>nice</a:t>
            </a:r>
            <a:r>
              <a:rPr lang="zh-CN" altLang="en-US" sz="2400" dirty="0" smtClean="0">
                <a:solidFill>
                  <a:schemeClr val="tx1"/>
                </a:solidFill>
                <a:latin typeface="+mn-ea"/>
              </a:rPr>
              <a:t>值不影响实时进程的优先级。</a:t>
            </a:r>
            <a:endParaRPr lang="zh-CN" altLang="en-US" sz="2400" dirty="0">
              <a:solidFill>
                <a:schemeClr val="tx1"/>
              </a:solidFill>
              <a:latin typeface="+mn-ea"/>
            </a:endParaRPr>
          </a:p>
        </p:txBody>
      </p:sp>
    </p:spTree>
    <p:extLst>
      <p:ext uri="{BB962C8B-B14F-4D97-AF65-F5344CB8AC3E}">
        <p14:creationId xmlns:p14="http://schemas.microsoft.com/office/powerpoint/2010/main" val="133015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893812" y="1095807"/>
            <a:ext cx="10507358" cy="4398833"/>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a:t>
            </a:r>
            <a:r>
              <a:rPr lang="en-US" altLang="zh-CN" sz="2400" dirty="0" smtClean="0">
                <a:solidFill>
                  <a:schemeClr val="tx1"/>
                </a:solidFill>
                <a:latin typeface="+mn-ea"/>
              </a:rPr>
              <a:t>4</a:t>
            </a:r>
            <a:r>
              <a:rPr lang="zh-CN" altLang="en-US" sz="2400" dirty="0" smtClean="0">
                <a:solidFill>
                  <a:schemeClr val="tx1"/>
                </a:solidFill>
                <a:latin typeface="+mn-ea"/>
              </a:rPr>
              <a:t>）调度时机</a:t>
            </a:r>
          </a:p>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  ①当前进程调用系统调用</a:t>
            </a:r>
            <a:r>
              <a:rPr lang="en-US" altLang="zh-CN" sz="2400" dirty="0" err="1" smtClean="0">
                <a:solidFill>
                  <a:schemeClr val="tx1"/>
                </a:solidFill>
                <a:latin typeface="+mn-ea"/>
              </a:rPr>
              <a:t>nanosleep</a:t>
            </a:r>
            <a:r>
              <a:rPr lang="en-US" altLang="zh-CN" sz="2400" dirty="0" smtClean="0">
                <a:solidFill>
                  <a:schemeClr val="tx1"/>
                </a:solidFill>
                <a:latin typeface="+mn-ea"/>
              </a:rPr>
              <a:t>( )</a:t>
            </a:r>
            <a:r>
              <a:rPr lang="zh-CN" altLang="en-US" sz="2400" dirty="0" smtClean="0">
                <a:solidFill>
                  <a:schemeClr val="tx1"/>
                </a:solidFill>
                <a:latin typeface="+mn-ea"/>
              </a:rPr>
              <a:t>或</a:t>
            </a:r>
            <a:r>
              <a:rPr lang="en-US" altLang="zh-CN" sz="2400" dirty="0" smtClean="0">
                <a:solidFill>
                  <a:schemeClr val="tx1"/>
                </a:solidFill>
                <a:latin typeface="+mn-ea"/>
              </a:rPr>
              <a:t>pause( )</a:t>
            </a:r>
          </a:p>
          <a:p>
            <a:pPr marL="0" indent="0">
              <a:lnSpc>
                <a:spcPct val="150000"/>
              </a:lnSpc>
              <a:spcBef>
                <a:spcPts val="0"/>
              </a:spcBef>
              <a:buFont typeface="Wingdings" panose="05000000000000000000" pitchFamily="2" charset="2"/>
              <a:buNone/>
            </a:pPr>
            <a:r>
              <a:rPr lang="en-US" altLang="zh-CN" sz="2400" dirty="0" smtClean="0">
                <a:solidFill>
                  <a:schemeClr val="tx1"/>
                </a:solidFill>
                <a:latin typeface="+mn-ea"/>
              </a:rPr>
              <a:t>  ②</a:t>
            </a:r>
            <a:r>
              <a:rPr lang="zh-CN" altLang="en-US" sz="2400" dirty="0" smtClean="0">
                <a:solidFill>
                  <a:schemeClr val="tx1"/>
                </a:solidFill>
                <a:latin typeface="+mn-ea"/>
              </a:rPr>
              <a:t>进程终止</a:t>
            </a:r>
          </a:p>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  ③在时钟中断处理程序执行过程中，发现当前进程连续运行的时间过长 </a:t>
            </a:r>
          </a:p>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  ④当唤醒一个睡眠进程</a:t>
            </a:r>
          </a:p>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  ⑤一个进程通过执行系统调用来改变调度策略或者降低自身的优先级</a:t>
            </a:r>
          </a:p>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a:t>
            </a:r>
            <a:r>
              <a:rPr lang="en-US" altLang="zh-CN" sz="2400" dirty="0" smtClean="0">
                <a:solidFill>
                  <a:schemeClr val="tx1"/>
                </a:solidFill>
                <a:latin typeface="+mn-ea"/>
              </a:rPr>
              <a:t>5</a:t>
            </a:r>
            <a:r>
              <a:rPr lang="zh-CN" altLang="en-US" sz="2400" dirty="0" smtClean="0">
                <a:solidFill>
                  <a:schemeClr val="tx1"/>
                </a:solidFill>
                <a:latin typeface="+mn-ea"/>
              </a:rPr>
              <a:t>）调度算法</a:t>
            </a:r>
          </a:p>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  比较简单。基本上继承了</a:t>
            </a:r>
            <a:r>
              <a:rPr lang="en-US" altLang="zh-CN" sz="2400" dirty="0" smtClean="0">
                <a:solidFill>
                  <a:schemeClr val="tx1"/>
                </a:solidFill>
                <a:latin typeface="+mn-ea"/>
              </a:rPr>
              <a:t>UNIX</a:t>
            </a:r>
            <a:r>
              <a:rPr lang="zh-CN" altLang="en-US" sz="2400" dirty="0" smtClean="0">
                <a:solidFill>
                  <a:schemeClr val="tx1"/>
                </a:solidFill>
                <a:latin typeface="+mn-ea"/>
              </a:rPr>
              <a:t>的以优先级为基础的调度 </a:t>
            </a:r>
          </a:p>
        </p:txBody>
      </p:sp>
    </p:spTree>
    <p:extLst>
      <p:ext uri="{BB962C8B-B14F-4D97-AF65-F5344CB8AC3E}">
        <p14:creationId xmlns:p14="http://schemas.microsoft.com/office/powerpoint/2010/main" val="347971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Horizontal)">
                                      <p:cBhvr>
                                        <p:cTn id="7" dur="500"/>
                                        <p:tgtEl>
                                          <p:spTgt spid="2">
                                            <p:txEl>
                                              <p:pRg st="0" end="0"/>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Horizontal)">
                                      <p:cBhvr>
                                        <p:cTn id="10" dur="500"/>
                                        <p:tgtEl>
                                          <p:spTgt spid="2">
                                            <p:txEl>
                                              <p:pRg st="1" end="1"/>
                                            </p:txEl>
                                          </p:spTgt>
                                        </p:tgtEl>
                                      </p:cBhvr>
                                    </p:animEffect>
                                  </p:childTnLst>
                                </p:cTn>
                              </p:par>
                              <p:par>
                                <p:cTn id="11" presetID="16" presetClass="entr" presetSubtype="26"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Horizontal)">
                                      <p:cBhvr>
                                        <p:cTn id="13" dur="500"/>
                                        <p:tgtEl>
                                          <p:spTgt spid="2">
                                            <p:txEl>
                                              <p:pRg st="2" end="2"/>
                                            </p:txEl>
                                          </p:spTgt>
                                        </p:tgtEl>
                                      </p:cBhvr>
                                    </p:animEffect>
                                  </p:childTnLst>
                                </p:cTn>
                              </p:par>
                              <p:par>
                                <p:cTn id="14" presetID="16" presetClass="entr" presetSubtype="26"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Horizontal)">
                                      <p:cBhvr>
                                        <p:cTn id="16" dur="500"/>
                                        <p:tgtEl>
                                          <p:spTgt spid="2">
                                            <p:txEl>
                                              <p:pRg st="3" end="3"/>
                                            </p:txEl>
                                          </p:spTgt>
                                        </p:tgtEl>
                                      </p:cBhvr>
                                    </p:animEffect>
                                  </p:childTnLst>
                                </p:cTn>
                              </p:par>
                              <p:par>
                                <p:cTn id="17" presetID="16" presetClass="entr" presetSubtype="26"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Horizontal)">
                                      <p:cBhvr>
                                        <p:cTn id="19" dur="500"/>
                                        <p:tgtEl>
                                          <p:spTgt spid="2">
                                            <p:txEl>
                                              <p:pRg st="4" end="4"/>
                                            </p:txEl>
                                          </p:spTgt>
                                        </p:tgtEl>
                                      </p:cBhvr>
                                    </p:animEffect>
                                  </p:childTnLst>
                                </p:cTn>
                              </p:par>
                              <p:par>
                                <p:cTn id="20" presetID="16" presetClass="entr" presetSubtype="26"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Horizontal)">
                                      <p:cBhvr>
                                        <p:cTn id="22" dur="500"/>
                                        <p:tgtEl>
                                          <p:spTgt spid="2">
                                            <p:txEl>
                                              <p:pRg st="5" end="5"/>
                                            </p:txEl>
                                          </p:spTgt>
                                        </p:tgtEl>
                                      </p:cBhvr>
                                    </p:animEffect>
                                  </p:childTnLst>
                                </p:cTn>
                              </p:par>
                              <p:par>
                                <p:cTn id="23" presetID="16" presetClass="entr" presetSubtype="26"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barn(inHorizontal)">
                                      <p:cBhvr>
                                        <p:cTn id="25" dur="500"/>
                                        <p:tgtEl>
                                          <p:spTgt spid="2">
                                            <p:txEl>
                                              <p:pRg st="6" end="6"/>
                                            </p:txEl>
                                          </p:spTgt>
                                        </p:tgtEl>
                                      </p:cBhvr>
                                    </p:animEffect>
                                  </p:childTnLst>
                                </p:cTn>
                              </p:par>
                              <p:par>
                                <p:cTn id="26" presetID="16" presetClass="entr" presetSubtype="26"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barn(inHorizontal)">
                                      <p:cBhvr>
                                        <p:cTn id="28"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92658" y="1182186"/>
            <a:ext cx="10416747" cy="4485451"/>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gn="just">
              <a:lnSpc>
                <a:spcPct val="150000"/>
              </a:lnSpc>
              <a:spcBef>
                <a:spcPts val="0"/>
              </a:spcBef>
              <a:buNone/>
            </a:pPr>
            <a:r>
              <a:rPr lang="en-US" altLang="zh-CN" sz="2400" dirty="0">
                <a:solidFill>
                  <a:schemeClr val="tx1"/>
                </a:solidFill>
                <a:latin typeface="+mn-ea"/>
              </a:rPr>
              <a:t>4.10  </a:t>
            </a:r>
            <a:r>
              <a:rPr lang="zh-CN" altLang="en-US" sz="2400" dirty="0">
                <a:solidFill>
                  <a:schemeClr val="tx1"/>
                </a:solidFill>
                <a:latin typeface="+mn-ea"/>
              </a:rPr>
              <a:t>中 断 处 理</a:t>
            </a:r>
            <a:endParaRPr lang="en-US" altLang="zh-CN" sz="2400" dirty="0" smtClean="0">
              <a:solidFill>
                <a:schemeClr val="tx1"/>
              </a:solidFill>
              <a:latin typeface="+mn-ea"/>
            </a:endParaRPr>
          </a:p>
          <a:p>
            <a:pPr marL="0" indent="0" algn="just">
              <a:lnSpc>
                <a:spcPct val="150000"/>
              </a:lnSpc>
              <a:spcBef>
                <a:spcPts val="0"/>
              </a:spcBef>
              <a:buFont typeface="Wingdings" panose="05000000000000000000" pitchFamily="2" charset="2"/>
              <a:buNone/>
            </a:pPr>
            <a:r>
              <a:rPr lang="en-US" altLang="zh-CN" sz="2400" dirty="0" smtClean="0">
                <a:solidFill>
                  <a:schemeClr val="tx1"/>
                </a:solidFill>
                <a:latin typeface="+mn-ea"/>
              </a:rPr>
              <a:t>4.10.1  </a:t>
            </a:r>
            <a:r>
              <a:rPr lang="zh-CN" altLang="en-US" sz="2400" dirty="0" smtClean="0">
                <a:solidFill>
                  <a:schemeClr val="tx1"/>
                </a:solidFill>
                <a:latin typeface="+mn-ea"/>
              </a:rPr>
              <a:t>中断概述</a:t>
            </a:r>
          </a:p>
          <a:p>
            <a:pPr marL="0" indent="0" algn="just">
              <a:lnSpc>
                <a:spcPct val="150000"/>
              </a:lnSpc>
              <a:spcBef>
                <a:spcPts val="0"/>
              </a:spcBef>
              <a:buFont typeface="Wingdings" panose="05000000000000000000" pitchFamily="2" charset="2"/>
              <a:buNone/>
            </a:pPr>
            <a:r>
              <a:rPr lang="en-US" altLang="zh-CN" sz="2400" dirty="0" smtClean="0">
                <a:solidFill>
                  <a:schemeClr val="tx1"/>
                </a:solidFill>
                <a:latin typeface="+mn-ea"/>
              </a:rPr>
              <a:t>1</a:t>
            </a:r>
            <a:r>
              <a:rPr lang="zh-CN" altLang="en-US" sz="2400" dirty="0" smtClean="0">
                <a:solidFill>
                  <a:schemeClr val="tx1"/>
                </a:solidFill>
                <a:latin typeface="+mn-ea"/>
              </a:rPr>
              <a:t>．中断的概念</a:t>
            </a:r>
            <a:endParaRPr lang="en-US" altLang="zh-CN" sz="2400" dirty="0" smtClean="0">
              <a:solidFill>
                <a:schemeClr val="tx1"/>
              </a:solidFill>
              <a:latin typeface="+mn-ea"/>
            </a:endParaRPr>
          </a:p>
          <a:p>
            <a:pPr marL="0" indent="0" algn="just">
              <a:lnSpc>
                <a:spcPct val="150000"/>
              </a:lnSpc>
              <a:spcBef>
                <a:spcPts val="0"/>
              </a:spcBef>
              <a:buFont typeface="Wingdings" panose="05000000000000000000" pitchFamily="2" charset="2"/>
              <a:buNone/>
            </a:pPr>
            <a:r>
              <a:rPr lang="zh-CN" altLang="en-US" sz="2400" dirty="0" smtClean="0">
                <a:solidFill>
                  <a:schemeClr val="tx1"/>
                </a:solidFill>
                <a:latin typeface="+mn-ea"/>
              </a:rPr>
              <a:t>中断：中断是指</a:t>
            </a:r>
            <a:r>
              <a:rPr lang="en-US" altLang="zh-CN" sz="2400" dirty="0" smtClean="0">
                <a:solidFill>
                  <a:schemeClr val="tx1"/>
                </a:solidFill>
                <a:latin typeface="+mn-ea"/>
              </a:rPr>
              <a:t>CPU</a:t>
            </a:r>
            <a:r>
              <a:rPr lang="zh-CN" altLang="en-US" sz="2400" dirty="0" smtClean="0">
                <a:solidFill>
                  <a:schemeClr val="tx1"/>
                </a:solidFill>
                <a:latin typeface="+mn-ea"/>
              </a:rPr>
              <a:t>对系统发生的某个事件做出的一种反应，它使</a:t>
            </a:r>
            <a:r>
              <a:rPr lang="en-US" altLang="zh-CN" sz="2400" dirty="0" smtClean="0">
                <a:solidFill>
                  <a:schemeClr val="tx1"/>
                </a:solidFill>
                <a:latin typeface="+mn-ea"/>
              </a:rPr>
              <a:t>CPU</a:t>
            </a:r>
            <a:r>
              <a:rPr lang="zh-CN" altLang="en-US" sz="2400" dirty="0" smtClean="0">
                <a:solidFill>
                  <a:schemeClr val="tx1"/>
                </a:solidFill>
                <a:latin typeface="+mn-ea"/>
              </a:rPr>
              <a:t>暂停正在执行的程序，保留现场后自动执行相应的处理程序。</a:t>
            </a:r>
            <a:endParaRPr lang="en-US" altLang="zh-CN" sz="2400" dirty="0">
              <a:solidFill>
                <a:schemeClr val="tx1"/>
              </a:solidFill>
              <a:latin typeface="+mn-ea"/>
            </a:endParaRPr>
          </a:p>
          <a:p>
            <a:pPr marL="0" indent="0" algn="just">
              <a:lnSpc>
                <a:spcPct val="150000"/>
              </a:lnSpc>
              <a:spcBef>
                <a:spcPts val="0"/>
              </a:spcBef>
              <a:buFont typeface="Wingdings" panose="05000000000000000000" pitchFamily="2" charset="2"/>
              <a:buNone/>
            </a:pPr>
            <a:r>
              <a:rPr lang="zh-CN" altLang="en-US" sz="2400" dirty="0" smtClean="0">
                <a:solidFill>
                  <a:schemeClr val="tx1"/>
                </a:solidFill>
                <a:latin typeface="+mn-ea"/>
              </a:rPr>
              <a:t>中断源：引起中断的事件或发出中断请求的来源称为中断源。</a:t>
            </a:r>
            <a:endParaRPr lang="en-US" altLang="zh-CN" sz="2400" dirty="0" smtClean="0">
              <a:solidFill>
                <a:schemeClr val="tx1"/>
              </a:solidFill>
              <a:latin typeface="+mn-ea"/>
            </a:endParaRPr>
          </a:p>
          <a:p>
            <a:pPr marL="0" indent="0" algn="just">
              <a:lnSpc>
                <a:spcPct val="150000"/>
              </a:lnSpc>
              <a:spcBef>
                <a:spcPts val="0"/>
              </a:spcBef>
              <a:buFont typeface="Wingdings" panose="05000000000000000000" pitchFamily="2" charset="2"/>
              <a:buNone/>
            </a:pPr>
            <a:r>
              <a:rPr lang="zh-CN" altLang="en-US" sz="2400" dirty="0" smtClean="0">
                <a:solidFill>
                  <a:schemeClr val="tx1"/>
                </a:solidFill>
                <a:latin typeface="+mn-ea"/>
              </a:rPr>
              <a:t>中断请求：中断源向</a:t>
            </a:r>
            <a:r>
              <a:rPr lang="en-US" altLang="zh-CN" sz="2400" dirty="0" smtClean="0">
                <a:solidFill>
                  <a:schemeClr val="tx1"/>
                </a:solidFill>
                <a:latin typeface="+mn-ea"/>
              </a:rPr>
              <a:t>CPU</a:t>
            </a:r>
            <a:r>
              <a:rPr lang="zh-CN" altLang="en-US" sz="2400" dirty="0" smtClean="0">
                <a:solidFill>
                  <a:schemeClr val="tx1"/>
                </a:solidFill>
                <a:latin typeface="+mn-ea"/>
              </a:rPr>
              <a:t>提出的处理请求称为中断请求。</a:t>
            </a:r>
            <a:endParaRPr lang="en-US" altLang="zh-CN" sz="2400" dirty="0">
              <a:solidFill>
                <a:schemeClr val="tx1"/>
              </a:solidFill>
              <a:latin typeface="+mn-ea"/>
            </a:endParaRPr>
          </a:p>
          <a:p>
            <a:pPr marL="0" indent="0" algn="just">
              <a:lnSpc>
                <a:spcPct val="150000"/>
              </a:lnSpc>
              <a:spcBef>
                <a:spcPts val="0"/>
              </a:spcBef>
              <a:buFont typeface="Wingdings" panose="05000000000000000000" pitchFamily="2" charset="2"/>
              <a:buNone/>
            </a:pPr>
            <a:r>
              <a:rPr lang="zh-CN" altLang="en-US" sz="2400" dirty="0" smtClean="0">
                <a:solidFill>
                  <a:schemeClr val="tx1"/>
                </a:solidFill>
                <a:latin typeface="+mn-ea"/>
              </a:rPr>
              <a:t>断点 ：发生中断是，被打断程序的暂停点称为断点。</a:t>
            </a:r>
            <a:endParaRPr lang="en-US" altLang="zh-CN" sz="2400" dirty="0" smtClean="0">
              <a:solidFill>
                <a:schemeClr val="tx1"/>
              </a:solidFill>
              <a:latin typeface="+mn-ea"/>
            </a:endParaRPr>
          </a:p>
        </p:txBody>
      </p:sp>
    </p:spTree>
    <p:extLst>
      <p:ext uri="{BB962C8B-B14F-4D97-AF65-F5344CB8AC3E}">
        <p14:creationId xmlns:p14="http://schemas.microsoft.com/office/powerpoint/2010/main" val="1527161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92658" y="967998"/>
            <a:ext cx="10515602" cy="503739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gn="just">
              <a:lnSpc>
                <a:spcPct val="150000"/>
              </a:lnSpc>
              <a:spcBef>
                <a:spcPts val="0"/>
              </a:spcBef>
              <a:buFont typeface="Wingdings" panose="05000000000000000000" pitchFamily="2" charset="2"/>
              <a:buNone/>
            </a:pPr>
            <a:r>
              <a:rPr lang="en-US" altLang="zh-CN" sz="2400" dirty="0" smtClean="0">
                <a:solidFill>
                  <a:schemeClr val="tx1"/>
                </a:solidFill>
                <a:latin typeface="+mn-ea"/>
              </a:rPr>
              <a:t>2</a:t>
            </a:r>
            <a:r>
              <a:rPr lang="zh-CN" altLang="en-US" sz="2400" dirty="0" smtClean="0">
                <a:solidFill>
                  <a:schemeClr val="tx1"/>
                </a:solidFill>
                <a:latin typeface="+mn-ea"/>
              </a:rPr>
              <a:t>．中断系统的作用</a:t>
            </a:r>
          </a:p>
          <a:p>
            <a:pPr marL="0" indent="0" algn="just">
              <a:lnSpc>
                <a:spcPct val="150000"/>
              </a:lnSpc>
              <a:spcBef>
                <a:spcPts val="0"/>
              </a:spcBef>
              <a:buFont typeface="Wingdings" panose="05000000000000000000" pitchFamily="2" charset="2"/>
              <a:buNone/>
            </a:pPr>
            <a:r>
              <a:rPr lang="zh-CN" altLang="en-US" sz="2400" dirty="0" smtClean="0">
                <a:solidFill>
                  <a:schemeClr val="tx1"/>
                </a:solidFill>
                <a:latin typeface="+mn-ea"/>
              </a:rPr>
              <a:t>① 提高主机的利用率 </a:t>
            </a:r>
          </a:p>
          <a:p>
            <a:pPr marL="0" indent="0" algn="just">
              <a:lnSpc>
                <a:spcPct val="150000"/>
              </a:lnSpc>
              <a:spcBef>
                <a:spcPts val="0"/>
              </a:spcBef>
              <a:buFont typeface="Wingdings" panose="05000000000000000000" pitchFamily="2" charset="2"/>
              <a:buNone/>
            </a:pPr>
            <a:r>
              <a:rPr lang="zh-CN" altLang="en-US" sz="2400" dirty="0" smtClean="0">
                <a:solidFill>
                  <a:schemeClr val="tx1"/>
                </a:solidFill>
                <a:latin typeface="+mn-ea"/>
              </a:rPr>
              <a:t>② 及时进行事故处理 </a:t>
            </a:r>
          </a:p>
          <a:p>
            <a:pPr marL="0" indent="0" algn="just">
              <a:lnSpc>
                <a:spcPct val="150000"/>
              </a:lnSpc>
              <a:spcBef>
                <a:spcPts val="0"/>
              </a:spcBef>
              <a:buFont typeface="Wingdings" panose="05000000000000000000" pitchFamily="2" charset="2"/>
              <a:buNone/>
            </a:pPr>
            <a:r>
              <a:rPr lang="zh-CN" altLang="en-US" sz="2400" dirty="0" smtClean="0">
                <a:solidFill>
                  <a:schemeClr val="tx1"/>
                </a:solidFill>
                <a:latin typeface="+mn-ea"/>
              </a:rPr>
              <a:t>③ 实现分时操作 </a:t>
            </a:r>
          </a:p>
          <a:p>
            <a:pPr marL="0" indent="0" algn="just">
              <a:lnSpc>
                <a:spcPct val="150000"/>
              </a:lnSpc>
              <a:spcBef>
                <a:spcPts val="0"/>
              </a:spcBef>
              <a:buFont typeface="Wingdings" panose="05000000000000000000" pitchFamily="2" charset="2"/>
              <a:buNone/>
            </a:pPr>
            <a:r>
              <a:rPr lang="zh-CN" altLang="en-US" sz="2400" dirty="0" smtClean="0">
                <a:solidFill>
                  <a:schemeClr val="tx1"/>
                </a:solidFill>
                <a:latin typeface="+mn-ea"/>
              </a:rPr>
              <a:t>④ 实现实时操作 </a:t>
            </a:r>
          </a:p>
          <a:p>
            <a:pPr marL="0" indent="0" algn="just">
              <a:lnSpc>
                <a:spcPct val="150000"/>
              </a:lnSpc>
              <a:spcBef>
                <a:spcPts val="0"/>
              </a:spcBef>
              <a:buFont typeface="Wingdings" panose="05000000000000000000" pitchFamily="2" charset="2"/>
              <a:buNone/>
            </a:pPr>
            <a:r>
              <a:rPr lang="zh-CN" altLang="en-US" sz="2400" dirty="0" smtClean="0">
                <a:solidFill>
                  <a:schemeClr val="tx1"/>
                </a:solidFill>
                <a:latin typeface="+mn-ea"/>
              </a:rPr>
              <a:t>⑤ 方便程序调试</a:t>
            </a:r>
            <a:endParaRPr lang="zh-CN" altLang="en-US" sz="2400" dirty="0">
              <a:solidFill>
                <a:schemeClr val="tx1"/>
              </a:solidFill>
              <a:latin typeface="+mn-ea"/>
            </a:endParaRPr>
          </a:p>
        </p:txBody>
      </p:sp>
      <p:pic>
        <p:nvPicPr>
          <p:cNvPr id="4" name="Picture 4" descr="C8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3018" y="1527441"/>
            <a:ext cx="36004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6712682" y="4031722"/>
            <a:ext cx="18694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dirty="0">
                <a:solidFill>
                  <a:srgbClr val="FF0000"/>
                </a:solidFill>
                <a:latin typeface="+mn-ea"/>
              </a:rPr>
              <a:t>中断概念示意图 </a:t>
            </a:r>
          </a:p>
        </p:txBody>
      </p:sp>
    </p:spTree>
    <p:extLst>
      <p:ext uri="{BB962C8B-B14F-4D97-AF65-F5344CB8AC3E}">
        <p14:creationId xmlns:p14="http://schemas.microsoft.com/office/powerpoint/2010/main" val="5828432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029730" y="1202898"/>
            <a:ext cx="10313773" cy="4588301"/>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algn="just">
              <a:lnSpc>
                <a:spcPct val="150000"/>
              </a:lnSpc>
              <a:spcBef>
                <a:spcPts val="0"/>
              </a:spcBef>
              <a:buFont typeface="Wingdings" panose="05000000000000000000" pitchFamily="2" charset="2"/>
              <a:buNone/>
            </a:pPr>
            <a:r>
              <a:rPr lang="en-US" altLang="zh-CN" sz="2400" dirty="0" smtClean="0">
                <a:solidFill>
                  <a:schemeClr val="tx1"/>
                </a:solidFill>
                <a:latin typeface="+mn-ea"/>
              </a:rPr>
              <a:t>3</a:t>
            </a:r>
            <a:r>
              <a:rPr lang="zh-CN" altLang="en-US" sz="2400" dirty="0" smtClean="0">
                <a:solidFill>
                  <a:schemeClr val="tx1"/>
                </a:solidFill>
                <a:latin typeface="+mn-ea"/>
              </a:rPr>
              <a:t>．中断类型</a:t>
            </a:r>
          </a:p>
          <a:p>
            <a:pPr marL="0" indent="0">
              <a:lnSpc>
                <a:spcPct val="150000"/>
              </a:lnSpc>
              <a:spcBef>
                <a:spcPts val="0"/>
              </a:spcBef>
              <a:buNone/>
            </a:pPr>
            <a:r>
              <a:rPr lang="zh-CN" altLang="en-US" sz="2400" dirty="0" smtClean="0">
                <a:solidFill>
                  <a:schemeClr val="tx1"/>
                </a:solidFill>
                <a:latin typeface="+mn-ea"/>
              </a:rPr>
              <a:t>按中断事件来源划分中断</a:t>
            </a:r>
          </a:p>
          <a:p>
            <a:pPr marL="0">
              <a:lnSpc>
                <a:spcPct val="150000"/>
              </a:lnSpc>
              <a:spcBef>
                <a:spcPts val="0"/>
              </a:spcBef>
              <a:buFont typeface="Wingdings" panose="05000000000000000000" pitchFamily="2" charset="2"/>
              <a:buNone/>
            </a:pPr>
            <a:r>
              <a:rPr lang="zh-CN" altLang="en-US" sz="2400" dirty="0" smtClean="0">
                <a:solidFill>
                  <a:schemeClr val="tx1"/>
                </a:solidFill>
                <a:latin typeface="+mn-ea"/>
              </a:rPr>
              <a:t>（</a:t>
            </a:r>
            <a:r>
              <a:rPr lang="en-US" altLang="zh-CN" sz="2400" dirty="0" smtClean="0">
                <a:solidFill>
                  <a:schemeClr val="tx1"/>
                </a:solidFill>
                <a:latin typeface="+mn-ea"/>
              </a:rPr>
              <a:t>1</a:t>
            </a:r>
            <a:r>
              <a:rPr lang="zh-CN" altLang="en-US" sz="2400" dirty="0" smtClean="0">
                <a:solidFill>
                  <a:schemeClr val="tx1"/>
                </a:solidFill>
                <a:latin typeface="+mn-ea"/>
              </a:rPr>
              <a:t>）中断</a:t>
            </a:r>
            <a:r>
              <a:rPr lang="en-US" altLang="zh-CN" sz="2400" dirty="0" smtClean="0">
                <a:solidFill>
                  <a:schemeClr val="tx1"/>
                </a:solidFill>
                <a:latin typeface="+mn-ea"/>
              </a:rPr>
              <a:t>——</a:t>
            </a:r>
            <a:r>
              <a:rPr lang="zh-CN" altLang="en-US" sz="2400" dirty="0" smtClean="0">
                <a:solidFill>
                  <a:schemeClr val="tx1"/>
                </a:solidFill>
                <a:latin typeface="+mn-ea"/>
              </a:rPr>
              <a:t>由</a:t>
            </a:r>
            <a:r>
              <a:rPr lang="en-US" altLang="zh-CN" sz="2400" dirty="0" smtClean="0">
                <a:solidFill>
                  <a:schemeClr val="tx1"/>
                </a:solidFill>
                <a:latin typeface="+mn-ea"/>
              </a:rPr>
              <a:t>CPU</a:t>
            </a:r>
            <a:r>
              <a:rPr lang="zh-CN" altLang="en-US" sz="2400" dirty="0" smtClean="0">
                <a:solidFill>
                  <a:schemeClr val="tx1"/>
                </a:solidFill>
                <a:latin typeface="+mn-ea"/>
              </a:rPr>
              <a:t>以外的事件引起 。如</a:t>
            </a:r>
            <a:r>
              <a:rPr lang="en-US" altLang="zh-CN" sz="2400" dirty="0" smtClean="0">
                <a:solidFill>
                  <a:schemeClr val="tx1"/>
                </a:solidFill>
                <a:latin typeface="+mn-ea"/>
              </a:rPr>
              <a:t>I/O</a:t>
            </a:r>
            <a:r>
              <a:rPr lang="zh-CN" altLang="en-US" sz="2400" dirty="0" smtClean="0">
                <a:solidFill>
                  <a:schemeClr val="tx1"/>
                </a:solidFill>
                <a:latin typeface="+mn-ea"/>
              </a:rPr>
              <a:t>中断、时钟中断、控制台中断等。</a:t>
            </a:r>
          </a:p>
          <a:p>
            <a:pPr marL="0">
              <a:lnSpc>
                <a:spcPct val="150000"/>
              </a:lnSpc>
              <a:spcBef>
                <a:spcPts val="0"/>
              </a:spcBef>
              <a:buFont typeface="Wingdings" panose="05000000000000000000" pitchFamily="2" charset="2"/>
              <a:buNone/>
            </a:pPr>
            <a:r>
              <a:rPr lang="zh-CN" altLang="en-US" sz="2400" dirty="0" smtClean="0">
                <a:solidFill>
                  <a:schemeClr val="tx1"/>
                </a:solidFill>
                <a:latin typeface="+mn-ea"/>
              </a:rPr>
              <a:t>（</a:t>
            </a:r>
            <a:r>
              <a:rPr lang="en-US" altLang="zh-CN" sz="2400" dirty="0" smtClean="0">
                <a:solidFill>
                  <a:schemeClr val="tx1"/>
                </a:solidFill>
                <a:latin typeface="+mn-ea"/>
              </a:rPr>
              <a:t>2</a:t>
            </a:r>
            <a:r>
              <a:rPr lang="zh-CN" altLang="en-US" sz="2400" dirty="0" smtClean="0">
                <a:solidFill>
                  <a:schemeClr val="tx1"/>
                </a:solidFill>
                <a:latin typeface="+mn-ea"/>
              </a:rPr>
              <a:t>）异常（</a:t>
            </a:r>
            <a:r>
              <a:rPr lang="en-US" altLang="zh-CN" sz="2400" dirty="0" smtClean="0">
                <a:solidFill>
                  <a:schemeClr val="tx1"/>
                </a:solidFill>
                <a:latin typeface="+mn-ea"/>
              </a:rPr>
              <a:t>Exception</a:t>
            </a:r>
            <a:r>
              <a:rPr lang="zh-CN" altLang="en-US" sz="2400" dirty="0" smtClean="0">
                <a:solidFill>
                  <a:schemeClr val="tx1"/>
                </a:solidFill>
                <a:latin typeface="+mn-ea"/>
              </a:rPr>
              <a:t>）</a:t>
            </a:r>
            <a:r>
              <a:rPr lang="en-US" altLang="zh-CN" sz="2400" dirty="0" smtClean="0">
                <a:solidFill>
                  <a:schemeClr val="tx1"/>
                </a:solidFill>
                <a:latin typeface="+mn-ea"/>
              </a:rPr>
              <a:t>——</a:t>
            </a:r>
            <a:r>
              <a:rPr lang="zh-CN" altLang="en-US" sz="2400" dirty="0" smtClean="0">
                <a:solidFill>
                  <a:schemeClr val="tx1"/>
                </a:solidFill>
                <a:latin typeface="+mn-ea"/>
              </a:rPr>
              <a:t>来自</a:t>
            </a:r>
            <a:r>
              <a:rPr lang="en-US" altLang="zh-CN" sz="2400" dirty="0" smtClean="0">
                <a:solidFill>
                  <a:schemeClr val="tx1"/>
                </a:solidFill>
                <a:latin typeface="+mn-ea"/>
              </a:rPr>
              <a:t>CPU</a:t>
            </a:r>
            <a:r>
              <a:rPr lang="zh-CN" altLang="en-US" sz="2400" dirty="0" smtClean="0">
                <a:solidFill>
                  <a:schemeClr val="tx1"/>
                </a:solidFill>
                <a:latin typeface="+mn-ea"/>
              </a:rPr>
              <a:t>内部的事件或程序执行中的事件引起的过程：</a:t>
            </a:r>
            <a:endParaRPr lang="en-US" altLang="zh-CN" sz="2400" dirty="0" smtClean="0">
              <a:solidFill>
                <a:schemeClr val="tx1"/>
              </a:solidFill>
              <a:latin typeface="+mn-ea"/>
            </a:endParaRPr>
          </a:p>
          <a:p>
            <a:pPr marL="0">
              <a:lnSpc>
                <a:spcPct val="150000"/>
              </a:lnSpc>
              <a:spcBef>
                <a:spcPts val="0"/>
              </a:spcBef>
              <a:buFont typeface="+mj-ea"/>
              <a:buAutoNum type="circleNumDbPlain"/>
            </a:pPr>
            <a:r>
              <a:rPr lang="zh-CN" altLang="en-US" sz="2400" dirty="0" smtClean="0">
                <a:solidFill>
                  <a:schemeClr val="tx1"/>
                </a:solidFill>
                <a:latin typeface="+mn-ea"/>
              </a:rPr>
              <a:t>出错</a:t>
            </a:r>
            <a:endParaRPr lang="en-US" altLang="zh-CN" sz="2400" dirty="0" smtClean="0">
              <a:solidFill>
                <a:schemeClr val="tx1"/>
              </a:solidFill>
              <a:latin typeface="+mn-ea"/>
            </a:endParaRPr>
          </a:p>
          <a:p>
            <a:pPr marL="0">
              <a:lnSpc>
                <a:spcPct val="150000"/>
              </a:lnSpc>
              <a:spcBef>
                <a:spcPts val="0"/>
              </a:spcBef>
              <a:buFont typeface="+mj-ea"/>
              <a:buAutoNum type="circleNumDbPlain" startAt="2"/>
            </a:pPr>
            <a:r>
              <a:rPr lang="zh-CN" altLang="en-US" sz="2400" dirty="0" smtClean="0">
                <a:solidFill>
                  <a:schemeClr val="tx1"/>
                </a:solidFill>
                <a:latin typeface="+mn-ea"/>
              </a:rPr>
              <a:t>陷入。  </a:t>
            </a:r>
            <a:endParaRPr lang="zh-CN" altLang="en-US" sz="2400" dirty="0">
              <a:solidFill>
                <a:schemeClr val="tx1"/>
              </a:solidFill>
              <a:latin typeface="+mn-ea"/>
            </a:endParaRPr>
          </a:p>
        </p:txBody>
      </p:sp>
    </p:spTree>
    <p:extLst>
      <p:ext uri="{BB962C8B-B14F-4D97-AF65-F5344CB8AC3E}">
        <p14:creationId xmlns:p14="http://schemas.microsoft.com/office/powerpoint/2010/main" val="11347447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182131" y="2060963"/>
            <a:ext cx="8229600" cy="4383087"/>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endParaRPr lang="en-US" altLang="zh-CN" dirty="0"/>
          </a:p>
        </p:txBody>
      </p:sp>
      <p:sp>
        <p:nvSpPr>
          <p:cNvPr id="6" name="矩形 5"/>
          <p:cNvSpPr/>
          <p:nvPr/>
        </p:nvSpPr>
        <p:spPr>
          <a:xfrm>
            <a:off x="980301" y="1227608"/>
            <a:ext cx="10527957" cy="1200329"/>
          </a:xfrm>
          <a:prstGeom prst="rect">
            <a:avLst/>
          </a:prstGeom>
        </p:spPr>
        <p:txBody>
          <a:bodyPr wrap="square">
            <a:spAutoFit/>
          </a:bodyPr>
          <a:lstStyle/>
          <a:p>
            <a:pPr>
              <a:lnSpc>
                <a:spcPct val="150000"/>
              </a:lnSpc>
            </a:pPr>
            <a:r>
              <a:rPr lang="en-US" altLang="zh-CN" sz="2400" dirty="0">
                <a:latin typeface="+mn-ea"/>
              </a:rPr>
              <a:t>4.10.2  </a:t>
            </a:r>
            <a:r>
              <a:rPr lang="zh-CN" altLang="en-US" sz="2400" dirty="0">
                <a:latin typeface="+mn-ea"/>
              </a:rPr>
              <a:t>中断的处理过程</a:t>
            </a:r>
            <a:r>
              <a:rPr lang="en-US" altLang="zh-CN" sz="2400" dirty="0">
                <a:latin typeface="+mn-ea"/>
              </a:rPr>
              <a:t/>
            </a:r>
            <a:br>
              <a:rPr lang="en-US" altLang="zh-CN" sz="2400" dirty="0">
                <a:latin typeface="+mn-ea"/>
              </a:rPr>
            </a:br>
            <a:r>
              <a:rPr lang="en-US" altLang="zh-CN" sz="2400" dirty="0">
                <a:latin typeface="+mn-ea"/>
              </a:rPr>
              <a:t>1</a:t>
            </a:r>
            <a:r>
              <a:rPr lang="zh-CN" altLang="en-US" sz="2400" dirty="0">
                <a:latin typeface="+mn-ea"/>
              </a:rPr>
              <a:t>．中断的硬件结构</a:t>
            </a:r>
          </a:p>
        </p:txBody>
      </p:sp>
      <p:pic>
        <p:nvPicPr>
          <p:cNvPr id="7" name="Picture 4" descr="C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9933" y="2680732"/>
            <a:ext cx="540067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05213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46207" y="821853"/>
            <a:ext cx="10437341" cy="3881952"/>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chemeClr val="tx1"/>
                </a:solidFill>
                <a:latin typeface="+mn-ea"/>
              </a:rPr>
              <a:t>2</a:t>
            </a:r>
            <a:r>
              <a:rPr lang="zh-CN" altLang="en-US" sz="2400" dirty="0">
                <a:solidFill>
                  <a:schemeClr val="tx1"/>
                </a:solidFill>
                <a:latin typeface="+mn-ea"/>
              </a:rPr>
              <a:t>．中断响应</a:t>
            </a:r>
            <a:endParaRPr lang="en-US" altLang="zh-CN" sz="2400" dirty="0" smtClean="0">
              <a:solidFill>
                <a:schemeClr val="tx1"/>
              </a:solidFill>
              <a:latin typeface="+mn-ea"/>
            </a:endParaRPr>
          </a:p>
          <a:p>
            <a:pPr marL="0" indent="0">
              <a:lnSpc>
                <a:spcPct val="150000"/>
              </a:lnSpc>
              <a:spcBef>
                <a:spcPts val="0"/>
              </a:spcBef>
              <a:buNone/>
            </a:pPr>
            <a:r>
              <a:rPr lang="zh-CN" altLang="en-US" sz="2400" dirty="0" smtClean="0">
                <a:solidFill>
                  <a:schemeClr val="tx1"/>
                </a:solidFill>
                <a:latin typeface="+mn-ea"/>
              </a:rPr>
              <a:t>中断响应</a:t>
            </a:r>
            <a:r>
              <a:rPr lang="en-US" altLang="zh-CN" sz="2400" dirty="0" smtClean="0">
                <a:solidFill>
                  <a:schemeClr val="tx1"/>
                </a:solidFill>
                <a:latin typeface="+mn-ea"/>
              </a:rPr>
              <a:t>——</a:t>
            </a:r>
            <a:r>
              <a:rPr lang="zh-CN" altLang="en-US" sz="2400" dirty="0" smtClean="0">
                <a:solidFill>
                  <a:schemeClr val="tx1"/>
                </a:solidFill>
                <a:latin typeface="+mn-ea"/>
              </a:rPr>
              <a:t>由硬件实施</a:t>
            </a:r>
          </a:p>
          <a:p>
            <a:pPr marL="0">
              <a:lnSpc>
                <a:spcPct val="150000"/>
              </a:lnSpc>
              <a:spcBef>
                <a:spcPts val="0"/>
              </a:spcBef>
              <a:buFont typeface="Wingdings" panose="05000000000000000000" pitchFamily="2" charset="2"/>
              <a:buNone/>
            </a:pPr>
            <a:r>
              <a:rPr lang="zh-CN" altLang="zh-CN" sz="2400" dirty="0" smtClean="0">
                <a:solidFill>
                  <a:schemeClr val="tx1"/>
                </a:solidFill>
                <a:latin typeface="+mn-ea"/>
              </a:rPr>
              <a:t>① 中止当前程序的执行；</a:t>
            </a:r>
          </a:p>
          <a:p>
            <a:pPr marL="0">
              <a:lnSpc>
                <a:spcPct val="150000"/>
              </a:lnSpc>
              <a:spcBef>
                <a:spcPts val="0"/>
              </a:spcBef>
              <a:buFont typeface="Wingdings" panose="05000000000000000000" pitchFamily="2" charset="2"/>
              <a:buNone/>
            </a:pPr>
            <a:r>
              <a:rPr lang="zh-CN" altLang="zh-CN" sz="2400" dirty="0" smtClean="0">
                <a:solidFill>
                  <a:schemeClr val="tx1"/>
                </a:solidFill>
                <a:latin typeface="+mn-ea"/>
              </a:rPr>
              <a:t>② 保存原程序的断点信息（主要是程序计数器</a:t>
            </a:r>
            <a:r>
              <a:rPr lang="en-US" altLang="zh-CN" sz="2400" dirty="0" smtClean="0">
                <a:solidFill>
                  <a:schemeClr val="tx1"/>
                </a:solidFill>
                <a:latin typeface="+mn-ea"/>
              </a:rPr>
              <a:t>PC</a:t>
            </a:r>
            <a:r>
              <a:rPr lang="zh-CN" altLang="en-US" sz="2400" dirty="0" smtClean="0">
                <a:solidFill>
                  <a:schemeClr val="tx1"/>
                </a:solidFill>
                <a:latin typeface="+mn-ea"/>
              </a:rPr>
              <a:t>和程序状态寄存器</a:t>
            </a:r>
            <a:r>
              <a:rPr lang="en-US" altLang="zh-CN" sz="2400" dirty="0" smtClean="0">
                <a:solidFill>
                  <a:schemeClr val="tx1"/>
                </a:solidFill>
                <a:latin typeface="+mn-ea"/>
              </a:rPr>
              <a:t>PS</a:t>
            </a:r>
            <a:r>
              <a:rPr lang="zh-CN" altLang="en-US" sz="2400" dirty="0" smtClean="0">
                <a:solidFill>
                  <a:schemeClr val="tx1"/>
                </a:solidFill>
                <a:latin typeface="+mn-ea"/>
              </a:rPr>
              <a:t>的内容）；</a:t>
            </a:r>
          </a:p>
          <a:p>
            <a:pPr marL="0">
              <a:lnSpc>
                <a:spcPct val="150000"/>
              </a:lnSpc>
              <a:spcBef>
                <a:spcPts val="0"/>
              </a:spcBef>
              <a:buFont typeface="Wingdings" panose="05000000000000000000" pitchFamily="2" charset="2"/>
              <a:buNone/>
            </a:pPr>
            <a:r>
              <a:rPr lang="zh-CN" altLang="en-US" sz="2400" dirty="0" smtClean="0">
                <a:solidFill>
                  <a:schemeClr val="tx1"/>
                </a:solidFill>
                <a:latin typeface="+mn-ea"/>
              </a:rPr>
              <a:t>③ 转到相应的处理程序。</a:t>
            </a:r>
          </a:p>
          <a:p>
            <a:pPr marL="0">
              <a:lnSpc>
                <a:spcPct val="150000"/>
              </a:lnSpc>
              <a:spcBef>
                <a:spcPts val="0"/>
              </a:spcBef>
              <a:buFont typeface="Wingdings" panose="05000000000000000000" pitchFamily="2" charset="2"/>
              <a:buNone/>
            </a:pPr>
            <a:r>
              <a:rPr lang="zh-CN" altLang="en-US" sz="2400" dirty="0" smtClean="0">
                <a:solidFill>
                  <a:schemeClr val="tx1"/>
                </a:solidFill>
                <a:latin typeface="+mn-ea"/>
              </a:rPr>
              <a:t>中断向量 </a:t>
            </a:r>
            <a:endParaRPr lang="zh-CN" altLang="en-US" sz="2400" dirty="0">
              <a:solidFill>
                <a:schemeClr val="tx1"/>
              </a:solidFill>
              <a:latin typeface="+mn-ea"/>
            </a:endParaRPr>
          </a:p>
        </p:txBody>
      </p:sp>
      <p:sp>
        <p:nvSpPr>
          <p:cNvPr id="4" name="Rectangle 35"/>
          <p:cNvSpPr>
            <a:spLocks noChangeArrowheads="1"/>
          </p:cNvSpPr>
          <p:nvPr/>
        </p:nvSpPr>
        <p:spPr bwMode="auto">
          <a:xfrm>
            <a:off x="5921113" y="5765693"/>
            <a:ext cx="20313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dirty="0">
                <a:solidFill>
                  <a:srgbClr val="FF0000"/>
                </a:solidFill>
                <a:latin typeface="+mn-ea"/>
              </a:rPr>
              <a:t>示意性中断向量表</a:t>
            </a:r>
          </a:p>
        </p:txBody>
      </p:sp>
      <p:graphicFrame>
        <p:nvGraphicFramePr>
          <p:cNvPr id="5" name="Group 124"/>
          <p:cNvGraphicFramePr>
            <a:graphicFrameLocks noGrp="1"/>
          </p:cNvGraphicFramePr>
          <p:nvPr>
            <p:extLst>
              <p:ext uri="{D42A27DB-BD31-4B8C-83A1-F6EECF244321}">
                <p14:modId xmlns:p14="http://schemas.microsoft.com/office/powerpoint/2010/main" val="890189867"/>
              </p:ext>
            </p:extLst>
          </p:nvPr>
        </p:nvGraphicFramePr>
        <p:xfrm>
          <a:off x="3532530" y="4358504"/>
          <a:ext cx="6913562" cy="1463040"/>
        </p:xfrm>
        <a:graphic>
          <a:graphicData uri="http://schemas.openxmlformats.org/drawingml/2006/table">
            <a:tbl>
              <a:tblPr/>
              <a:tblGrid>
                <a:gridCol w="1171575"/>
                <a:gridCol w="2219325"/>
                <a:gridCol w="1319212"/>
                <a:gridCol w="2203450"/>
              </a:tblGrid>
              <a:tr h="3619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中 断 号</a:t>
                      </a:r>
                      <a:endParaRPr kumimoji="0" lang="zh-CN" altLang="en-US" sz="18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mn-ea"/>
                          <a:ea typeface="+mn-ea"/>
                          <a:cs typeface="Times New Roman" panose="02020603050405020304" pitchFamily="18" charset="0"/>
                        </a:rPr>
                        <a:t>中断处理程序</a:t>
                      </a:r>
                      <a:endParaRPr kumimoji="0" lang="zh-CN" altLang="en-US" sz="18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mn-ea"/>
                          <a:ea typeface="+mn-ea"/>
                          <a:cs typeface="Times New Roman" panose="02020603050405020304" pitchFamily="18" charset="0"/>
                        </a:rPr>
                        <a:t>中 断 号</a:t>
                      </a:r>
                      <a:endParaRPr kumimoji="0" lang="zh-CN" altLang="en-US" sz="1800" b="0" i="0" u="none" strike="noStrike" cap="none" normalizeH="0" baseline="0" smtClean="0">
                        <a:ln>
                          <a:noFill/>
                        </a:ln>
                        <a:solidFill>
                          <a:schemeClr val="tx1"/>
                        </a:solidFill>
                        <a:effectLst/>
                        <a:latin typeface="+mn-ea"/>
                        <a:ea typeface="+mn-ea"/>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mn-ea"/>
                          <a:ea typeface="+mn-ea"/>
                          <a:cs typeface="Times New Roman" panose="02020603050405020304" pitchFamily="18" charset="0"/>
                        </a:rPr>
                        <a:t>中断处理程序</a:t>
                      </a:r>
                      <a:endParaRPr kumimoji="0" lang="zh-CN" altLang="en-US" sz="18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rPr>
                        <a:t>0</a:t>
                      </a:r>
                      <a:endParaRPr kumimoji="0" lang="en-US" altLang="zh-CN" sz="18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rPr>
                        <a:t>          </a:t>
                      </a:r>
                      <a:r>
                        <a:rPr kumimoji="0" lang="en-US" altLang="zh-CN" sz="1800" b="0" i="0" u="none" strike="noStrike" cap="none" normalizeH="0" baseline="0" dirty="0" err="1" smtClean="0">
                          <a:ln>
                            <a:noFill/>
                          </a:ln>
                          <a:solidFill>
                            <a:schemeClr val="tx1"/>
                          </a:solidFill>
                          <a:effectLst/>
                          <a:latin typeface="+mn-ea"/>
                          <a:ea typeface="+mn-ea"/>
                          <a:cs typeface="Times New Roman" panose="02020603050405020304" pitchFamily="18" charset="0"/>
                        </a:rPr>
                        <a:t>clockintr</a:t>
                      </a:r>
                      <a:endParaRPr kumimoji="0" lang="en-US" altLang="zh-CN" sz="18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mn-ea"/>
                          <a:ea typeface="+mn-ea"/>
                          <a:cs typeface="Times New Roman" panose="02020603050405020304" pitchFamily="18" charset="0"/>
                        </a:rPr>
                        <a:t>3</a:t>
                      </a:r>
                      <a:endParaRPr kumimoji="0" lang="en-US" altLang="zh-CN" sz="1800" b="0" i="0" u="none" strike="noStrike" cap="none" normalizeH="0" baseline="0" smtClean="0">
                        <a:ln>
                          <a:noFill/>
                        </a:ln>
                        <a:solidFill>
                          <a:schemeClr val="tx1"/>
                        </a:solidFill>
                        <a:effectLst/>
                        <a:latin typeface="+mn-ea"/>
                        <a:ea typeface="+mn-ea"/>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mn-ea"/>
                          <a:ea typeface="+mn-ea"/>
                          <a:cs typeface="Times New Roman" panose="02020603050405020304" pitchFamily="18" charset="0"/>
                        </a:rPr>
                        <a:t>             devintr</a:t>
                      </a:r>
                      <a:endParaRPr kumimoji="0" lang="en-US" altLang="zh-CN" sz="18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87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mn-ea"/>
                          <a:ea typeface="+mn-ea"/>
                          <a:cs typeface="Times New Roman" panose="02020603050405020304" pitchFamily="18" charset="0"/>
                        </a:rPr>
                        <a:t>1</a:t>
                      </a:r>
                      <a:endParaRPr kumimoji="0" lang="en-US" altLang="zh-CN" sz="18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rPr>
                        <a:t>          </a:t>
                      </a:r>
                      <a:r>
                        <a:rPr kumimoji="0" lang="en-US" altLang="zh-CN" sz="1800" b="0" i="0" u="none" strike="noStrike" cap="none" normalizeH="0" baseline="0" dirty="0" err="1" smtClean="0">
                          <a:ln>
                            <a:noFill/>
                          </a:ln>
                          <a:solidFill>
                            <a:schemeClr val="tx1"/>
                          </a:solidFill>
                          <a:effectLst/>
                          <a:latin typeface="+mn-ea"/>
                          <a:ea typeface="+mn-ea"/>
                          <a:cs typeface="Times New Roman" panose="02020603050405020304" pitchFamily="18" charset="0"/>
                        </a:rPr>
                        <a:t>diskintr</a:t>
                      </a:r>
                      <a:endParaRPr kumimoji="0" lang="en-US" altLang="zh-CN" sz="18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rPr>
                        <a:t>4</a:t>
                      </a:r>
                      <a:endParaRPr kumimoji="0" lang="en-US" altLang="zh-CN" sz="1800" b="0" i="0" u="none" strike="noStrike" cap="none" normalizeH="0" baseline="0" dirty="0" smtClean="0">
                        <a:ln>
                          <a:noFill/>
                        </a:ln>
                        <a:solidFill>
                          <a:schemeClr val="tx1"/>
                        </a:solidFill>
                        <a:effectLst/>
                        <a:latin typeface="+mn-ea"/>
                        <a:ea typeface="+mn-ea"/>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rPr>
                        <a:t>              </a:t>
                      </a:r>
                      <a:r>
                        <a:rPr kumimoji="0" lang="en-US" altLang="zh-CN" sz="1800" b="0" i="0" u="none" strike="noStrike" cap="none" normalizeH="0" baseline="0" dirty="0" err="1" smtClean="0">
                          <a:ln>
                            <a:noFill/>
                          </a:ln>
                          <a:solidFill>
                            <a:schemeClr val="tx1"/>
                          </a:solidFill>
                          <a:effectLst/>
                          <a:latin typeface="+mn-ea"/>
                          <a:ea typeface="+mn-ea"/>
                          <a:cs typeface="Times New Roman" panose="02020603050405020304" pitchFamily="18" charset="0"/>
                        </a:rPr>
                        <a:t>softintr</a:t>
                      </a:r>
                      <a:endParaRPr kumimoji="0" lang="en-US" altLang="zh-CN" sz="18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mn-ea"/>
                          <a:ea typeface="+mn-ea"/>
                          <a:cs typeface="Times New Roman" panose="02020603050405020304" pitchFamily="18" charset="0"/>
                        </a:rPr>
                        <a:t>2</a:t>
                      </a:r>
                      <a:endParaRPr kumimoji="0" lang="en-US" altLang="zh-CN" sz="18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rPr>
                        <a:t>           </a:t>
                      </a:r>
                      <a:r>
                        <a:rPr kumimoji="0" lang="en-US" altLang="zh-CN" sz="1800" b="0" i="0" u="none" strike="noStrike" cap="none" normalizeH="0" baseline="0" dirty="0" err="1" smtClean="0">
                          <a:ln>
                            <a:noFill/>
                          </a:ln>
                          <a:solidFill>
                            <a:schemeClr val="tx1"/>
                          </a:solidFill>
                          <a:effectLst/>
                          <a:latin typeface="+mn-ea"/>
                          <a:ea typeface="+mn-ea"/>
                          <a:cs typeface="Times New Roman" panose="02020603050405020304" pitchFamily="18" charset="0"/>
                        </a:rPr>
                        <a:t>ttyintr</a:t>
                      </a:r>
                      <a:endParaRPr kumimoji="0" lang="en-US" altLang="zh-CN" sz="18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mn-ea"/>
                          <a:ea typeface="+mn-ea"/>
                          <a:cs typeface="Times New Roman" panose="02020603050405020304" pitchFamily="18" charset="0"/>
                        </a:rPr>
                        <a:t>5</a:t>
                      </a:r>
                      <a:endParaRPr kumimoji="0" lang="en-US" altLang="zh-CN" sz="1800" b="0" i="0" u="none" strike="noStrike" cap="none" normalizeH="0" baseline="0" smtClean="0">
                        <a:ln>
                          <a:noFill/>
                        </a:ln>
                        <a:solidFill>
                          <a:schemeClr val="tx1"/>
                        </a:solidFill>
                        <a:effectLst/>
                        <a:latin typeface="+mn-ea"/>
                        <a:ea typeface="+mn-ea"/>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rPr>
                        <a:t>             </a:t>
                      </a:r>
                      <a:r>
                        <a:rPr kumimoji="0" lang="en-US" altLang="zh-CN" sz="1800" b="0" i="0" u="none" strike="noStrike" cap="none" normalizeH="0" baseline="0" dirty="0" err="1" smtClean="0">
                          <a:ln>
                            <a:noFill/>
                          </a:ln>
                          <a:solidFill>
                            <a:schemeClr val="tx1"/>
                          </a:solidFill>
                          <a:effectLst/>
                          <a:latin typeface="+mn-ea"/>
                          <a:ea typeface="+mn-ea"/>
                          <a:cs typeface="Times New Roman" panose="02020603050405020304" pitchFamily="18" charset="0"/>
                        </a:rPr>
                        <a:t>otherintr</a:t>
                      </a:r>
                      <a:endParaRPr kumimoji="0" lang="en-US" altLang="zh-CN" sz="18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389943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021492" y="738743"/>
            <a:ext cx="10396151" cy="5546727"/>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algn="just">
              <a:lnSpc>
                <a:spcPct val="150000"/>
              </a:lnSpc>
              <a:spcBef>
                <a:spcPts val="0"/>
              </a:spcBef>
              <a:buFont typeface="Wingdings" panose="05000000000000000000" pitchFamily="2" charset="2"/>
              <a:buNone/>
            </a:pPr>
            <a:r>
              <a:rPr lang="en-US" altLang="zh-CN" sz="2400" dirty="0" smtClean="0">
                <a:solidFill>
                  <a:schemeClr val="tx1"/>
                </a:solidFill>
                <a:latin typeface="+mn-ea"/>
              </a:rPr>
              <a:t>3</a:t>
            </a:r>
            <a:r>
              <a:rPr lang="zh-CN" altLang="en-US" sz="2400" dirty="0" smtClean="0">
                <a:solidFill>
                  <a:schemeClr val="tx1"/>
                </a:solidFill>
                <a:latin typeface="+mn-ea"/>
              </a:rPr>
              <a:t>．中断处理</a:t>
            </a:r>
            <a:endParaRPr lang="en-US" altLang="zh-CN" sz="2400" dirty="0" smtClean="0">
              <a:solidFill>
                <a:schemeClr val="tx1"/>
              </a:solidFill>
              <a:latin typeface="+mn-ea"/>
            </a:endParaRPr>
          </a:p>
          <a:p>
            <a:pPr marL="0" algn="just">
              <a:lnSpc>
                <a:spcPct val="150000"/>
              </a:lnSpc>
              <a:spcBef>
                <a:spcPts val="0"/>
              </a:spcBef>
              <a:buFont typeface="Wingdings" panose="05000000000000000000" pitchFamily="2" charset="2"/>
              <a:buNone/>
            </a:pPr>
            <a:r>
              <a:rPr lang="zh-CN" altLang="en-US" sz="2400" dirty="0" smtClean="0">
                <a:solidFill>
                  <a:schemeClr val="tx1"/>
                </a:solidFill>
                <a:latin typeface="+mn-ea"/>
              </a:rPr>
              <a:t>（</a:t>
            </a:r>
            <a:r>
              <a:rPr lang="en-US" altLang="zh-CN" sz="2400" dirty="0" smtClean="0">
                <a:solidFill>
                  <a:schemeClr val="tx1"/>
                </a:solidFill>
                <a:latin typeface="+mn-ea"/>
              </a:rPr>
              <a:t>1</a:t>
            </a:r>
            <a:r>
              <a:rPr lang="zh-CN" altLang="en-US" sz="2400" dirty="0" smtClean="0">
                <a:solidFill>
                  <a:schemeClr val="tx1"/>
                </a:solidFill>
                <a:latin typeface="+mn-ea"/>
              </a:rPr>
              <a:t>）中断处理由软件（中断处理程序）进行相应处理</a:t>
            </a:r>
          </a:p>
          <a:p>
            <a:pPr marL="0" indent="0">
              <a:lnSpc>
                <a:spcPct val="150000"/>
              </a:lnSpc>
              <a:spcBef>
                <a:spcPts val="0"/>
              </a:spcBef>
              <a:buNone/>
            </a:pPr>
            <a:r>
              <a:rPr lang="zh-CN" altLang="en-US" sz="2400" dirty="0" smtClean="0">
                <a:solidFill>
                  <a:schemeClr val="tx1"/>
                </a:solidFill>
                <a:latin typeface="+mn-ea"/>
              </a:rPr>
              <a:t>（</a:t>
            </a:r>
            <a:r>
              <a:rPr lang="en-US" altLang="zh-CN" sz="2400" dirty="0" smtClean="0">
                <a:solidFill>
                  <a:schemeClr val="tx1"/>
                </a:solidFill>
                <a:latin typeface="+mn-ea"/>
              </a:rPr>
              <a:t>2</a:t>
            </a:r>
            <a:r>
              <a:rPr lang="zh-CN" altLang="en-US" sz="2400" dirty="0" smtClean="0">
                <a:solidFill>
                  <a:schemeClr val="tx1"/>
                </a:solidFill>
                <a:latin typeface="+mn-ea"/>
              </a:rPr>
              <a:t>）中断处理过程 </a:t>
            </a:r>
            <a:endParaRPr lang="en-US" altLang="zh-CN" sz="2400" dirty="0" smtClean="0">
              <a:solidFill>
                <a:schemeClr val="tx1"/>
              </a:solidFill>
              <a:latin typeface="+mn-ea"/>
            </a:endParaRPr>
          </a:p>
          <a:p>
            <a:pPr marL="0" indent="0">
              <a:lnSpc>
                <a:spcPct val="150000"/>
              </a:lnSpc>
              <a:spcBef>
                <a:spcPts val="0"/>
              </a:spcBef>
              <a:buNone/>
            </a:pPr>
            <a:r>
              <a:rPr lang="zh-CN" altLang="en-US" sz="2400" dirty="0" smtClean="0">
                <a:solidFill>
                  <a:schemeClr val="tx1"/>
                </a:solidFill>
                <a:latin typeface="+mn-ea"/>
              </a:rPr>
              <a:t>①保存被中断程序的现场</a:t>
            </a:r>
          </a:p>
          <a:p>
            <a:pPr marL="0">
              <a:lnSpc>
                <a:spcPct val="150000"/>
              </a:lnSpc>
              <a:spcBef>
                <a:spcPts val="0"/>
              </a:spcBef>
              <a:buFont typeface="Wingdings" panose="05000000000000000000" pitchFamily="2" charset="2"/>
              <a:buNone/>
            </a:pPr>
            <a:r>
              <a:rPr lang="zh-CN" altLang="en-US" sz="2400" dirty="0" smtClean="0">
                <a:solidFill>
                  <a:schemeClr val="tx1"/>
                </a:solidFill>
                <a:latin typeface="+mn-ea"/>
              </a:rPr>
              <a:t>        </a:t>
            </a:r>
            <a:r>
              <a:rPr lang="zh-CN" altLang="zh-CN" sz="2400" dirty="0" smtClean="0">
                <a:solidFill>
                  <a:schemeClr val="tx1"/>
                </a:solidFill>
                <a:latin typeface="+mn-ea"/>
              </a:rPr>
              <a:t>●</a:t>
            </a:r>
            <a:r>
              <a:rPr lang="zh-CN" altLang="en-US" sz="2400" dirty="0" smtClean="0">
                <a:solidFill>
                  <a:schemeClr val="tx1"/>
                </a:solidFill>
                <a:latin typeface="+mn-ea"/>
              </a:rPr>
              <a:t>集中式保存         </a:t>
            </a:r>
            <a:r>
              <a:rPr lang="zh-CN" altLang="zh-CN" sz="2400" dirty="0" smtClean="0">
                <a:solidFill>
                  <a:schemeClr val="tx1"/>
                </a:solidFill>
                <a:latin typeface="+mn-ea"/>
              </a:rPr>
              <a:t>●</a:t>
            </a:r>
            <a:r>
              <a:rPr lang="zh-CN" altLang="en-US" sz="2400" dirty="0" smtClean="0">
                <a:solidFill>
                  <a:schemeClr val="tx1"/>
                </a:solidFill>
                <a:latin typeface="+mn-ea"/>
              </a:rPr>
              <a:t>分散式保存 </a:t>
            </a:r>
          </a:p>
          <a:p>
            <a:pPr marL="0">
              <a:lnSpc>
                <a:spcPct val="150000"/>
              </a:lnSpc>
              <a:spcBef>
                <a:spcPts val="0"/>
              </a:spcBef>
              <a:buFont typeface="Wingdings" panose="05000000000000000000" pitchFamily="2" charset="2"/>
              <a:buNone/>
            </a:pPr>
            <a:r>
              <a:rPr lang="zh-CN" altLang="en-US" sz="2400" dirty="0" smtClean="0">
                <a:solidFill>
                  <a:schemeClr val="tx1"/>
                </a:solidFill>
                <a:latin typeface="+mn-ea"/>
              </a:rPr>
              <a:t>②分析中断原因</a:t>
            </a:r>
          </a:p>
          <a:p>
            <a:pPr marL="0">
              <a:lnSpc>
                <a:spcPct val="150000"/>
              </a:lnSpc>
              <a:spcBef>
                <a:spcPts val="0"/>
              </a:spcBef>
              <a:buFont typeface="Wingdings" panose="05000000000000000000" pitchFamily="2" charset="2"/>
              <a:buNone/>
            </a:pPr>
            <a:r>
              <a:rPr lang="zh-CN" altLang="en-US" sz="2400" dirty="0" smtClean="0">
                <a:solidFill>
                  <a:schemeClr val="tx1"/>
                </a:solidFill>
                <a:latin typeface="+mn-ea"/>
              </a:rPr>
              <a:t>③转入相应处理程序进行处理</a:t>
            </a:r>
          </a:p>
          <a:p>
            <a:pPr marL="0">
              <a:lnSpc>
                <a:spcPct val="150000"/>
              </a:lnSpc>
              <a:spcBef>
                <a:spcPts val="0"/>
              </a:spcBef>
              <a:buFont typeface="Wingdings" panose="05000000000000000000" pitchFamily="2" charset="2"/>
              <a:buNone/>
            </a:pPr>
            <a:r>
              <a:rPr lang="zh-CN" altLang="en-US" sz="2400" dirty="0" smtClean="0">
                <a:solidFill>
                  <a:schemeClr val="tx1"/>
                </a:solidFill>
                <a:latin typeface="+mn-ea"/>
              </a:rPr>
              <a:t>④恢复被中断程序现场（即中断返回）</a:t>
            </a:r>
          </a:p>
          <a:p>
            <a:pPr marL="0">
              <a:lnSpc>
                <a:spcPct val="150000"/>
              </a:lnSpc>
              <a:spcBef>
                <a:spcPts val="0"/>
              </a:spcBef>
              <a:buFont typeface="Wingdings" panose="05000000000000000000" pitchFamily="2" charset="2"/>
              <a:buNone/>
            </a:pPr>
            <a:r>
              <a:rPr lang="zh-CN" altLang="en-US" sz="2400" dirty="0" smtClean="0">
                <a:solidFill>
                  <a:schemeClr val="tx1"/>
                </a:solidFill>
                <a:latin typeface="+mn-ea"/>
              </a:rPr>
              <a:t>         </a:t>
            </a:r>
            <a:r>
              <a:rPr lang="zh-CN" altLang="zh-CN" sz="2400" dirty="0" smtClean="0">
                <a:solidFill>
                  <a:schemeClr val="tx1"/>
                </a:solidFill>
                <a:latin typeface="+mn-ea"/>
              </a:rPr>
              <a:t>●</a:t>
            </a:r>
            <a:r>
              <a:rPr lang="zh-CN" altLang="en-US" sz="2400" dirty="0" smtClean="0">
                <a:solidFill>
                  <a:schemeClr val="tx1"/>
                </a:solidFill>
                <a:latin typeface="+mn-ea"/>
              </a:rPr>
              <a:t>选取可以立即执行的进程</a:t>
            </a:r>
          </a:p>
          <a:p>
            <a:pPr marL="0">
              <a:lnSpc>
                <a:spcPct val="150000"/>
              </a:lnSpc>
              <a:spcBef>
                <a:spcPts val="0"/>
              </a:spcBef>
              <a:buFont typeface="Wingdings" panose="05000000000000000000" pitchFamily="2" charset="2"/>
              <a:buNone/>
            </a:pPr>
            <a:r>
              <a:rPr lang="zh-CN" altLang="en-US" sz="2400" dirty="0" smtClean="0">
                <a:solidFill>
                  <a:schemeClr val="tx1"/>
                </a:solidFill>
                <a:latin typeface="+mn-ea"/>
              </a:rPr>
              <a:t>         </a:t>
            </a:r>
            <a:r>
              <a:rPr lang="zh-CN" altLang="zh-CN" sz="2400" dirty="0" smtClean="0">
                <a:solidFill>
                  <a:schemeClr val="tx1"/>
                </a:solidFill>
                <a:latin typeface="+mn-ea"/>
              </a:rPr>
              <a:t>●</a:t>
            </a:r>
            <a:r>
              <a:rPr lang="zh-CN" altLang="en-US" sz="2400" dirty="0" smtClean="0">
                <a:solidFill>
                  <a:schemeClr val="tx1"/>
                </a:solidFill>
                <a:latin typeface="+mn-ea"/>
              </a:rPr>
              <a:t>恢复工作现场</a:t>
            </a:r>
            <a:endParaRPr lang="zh-CN" altLang="en-US" sz="2400" dirty="0">
              <a:solidFill>
                <a:schemeClr val="tx1"/>
              </a:solidFill>
              <a:latin typeface="+mn-ea"/>
            </a:endParaRPr>
          </a:p>
        </p:txBody>
      </p:sp>
    </p:spTree>
    <p:extLst>
      <p:ext uri="{BB962C8B-B14F-4D97-AF65-F5344CB8AC3E}">
        <p14:creationId xmlns:p14="http://schemas.microsoft.com/office/powerpoint/2010/main" val="29649418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C8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3056238" y="955588"/>
            <a:ext cx="5486399" cy="50531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5"/>
          <p:cNvSpPr>
            <a:spLocks noChangeArrowheads="1"/>
          </p:cNvSpPr>
          <p:nvPr/>
        </p:nvSpPr>
        <p:spPr bwMode="auto">
          <a:xfrm>
            <a:off x="2527685" y="4667457"/>
            <a:ext cx="25506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solidFill>
                  <a:srgbClr val="FF0000"/>
                </a:solidFill>
                <a:latin typeface="+mn-ea"/>
              </a:rPr>
              <a:t>中断处理的一般过程 </a:t>
            </a:r>
          </a:p>
        </p:txBody>
      </p:sp>
    </p:spTree>
    <p:extLst>
      <p:ext uri="{BB962C8B-B14F-4D97-AF65-F5344CB8AC3E}">
        <p14:creationId xmlns:p14="http://schemas.microsoft.com/office/powerpoint/2010/main" val="32418649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06163" y="987213"/>
            <a:ext cx="10503242" cy="4960509"/>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gn="just">
              <a:lnSpc>
                <a:spcPct val="150000"/>
              </a:lnSpc>
              <a:spcBef>
                <a:spcPts val="0"/>
              </a:spcBef>
              <a:buNone/>
            </a:pPr>
            <a:r>
              <a:rPr lang="en-US" altLang="zh-CN" sz="2400" dirty="0">
                <a:solidFill>
                  <a:schemeClr val="tx1"/>
                </a:solidFill>
                <a:latin typeface="+mn-ea"/>
              </a:rPr>
              <a:t>4.10.3  </a:t>
            </a:r>
            <a:r>
              <a:rPr lang="zh-CN" altLang="en-US" sz="2400" dirty="0">
                <a:solidFill>
                  <a:schemeClr val="tx1"/>
                </a:solidFill>
                <a:latin typeface="+mn-ea"/>
              </a:rPr>
              <a:t>中断优先级和多重中断</a:t>
            </a:r>
            <a:endParaRPr lang="en-US" altLang="zh-CN" sz="2400" dirty="0" smtClean="0">
              <a:solidFill>
                <a:schemeClr val="tx1"/>
              </a:solidFill>
              <a:latin typeface="+mn-ea"/>
            </a:endParaRPr>
          </a:p>
          <a:p>
            <a:pPr marL="0" indent="0" algn="just">
              <a:lnSpc>
                <a:spcPct val="150000"/>
              </a:lnSpc>
              <a:spcBef>
                <a:spcPts val="0"/>
              </a:spcBef>
              <a:buNone/>
            </a:pPr>
            <a:r>
              <a:rPr lang="en-US" altLang="zh-CN" sz="2400" dirty="0" smtClean="0">
                <a:solidFill>
                  <a:schemeClr val="tx1"/>
                </a:solidFill>
                <a:latin typeface="+mn-ea"/>
              </a:rPr>
              <a:t>1</a:t>
            </a:r>
            <a:r>
              <a:rPr lang="zh-CN" altLang="en-US" sz="2400" dirty="0" smtClean="0">
                <a:solidFill>
                  <a:schemeClr val="tx1"/>
                </a:solidFill>
                <a:latin typeface="+mn-ea"/>
              </a:rPr>
              <a:t>．中断优先级</a:t>
            </a:r>
            <a:r>
              <a:rPr lang="zh-CN" altLang="en-US" sz="2400" dirty="0" smtClean="0">
                <a:solidFill>
                  <a:schemeClr val="tx1"/>
                </a:solidFill>
                <a:latin typeface="+mn-ea"/>
                <a:sym typeface="Wingdings" panose="05000000000000000000" pitchFamily="2" charset="2"/>
              </a:rPr>
              <a:t>：（</a:t>
            </a:r>
            <a:r>
              <a:rPr lang="en-US" altLang="zh-CN" sz="2400" dirty="0" smtClean="0">
                <a:solidFill>
                  <a:schemeClr val="tx1"/>
                </a:solidFill>
                <a:latin typeface="+mn-ea"/>
                <a:sym typeface="Wingdings" panose="05000000000000000000" pitchFamily="2" charset="2"/>
              </a:rPr>
              <a:t>1</a:t>
            </a:r>
            <a:r>
              <a:rPr lang="zh-CN" altLang="en-US" sz="2400" dirty="0" smtClean="0">
                <a:solidFill>
                  <a:schemeClr val="tx1"/>
                </a:solidFill>
                <a:latin typeface="+mn-ea"/>
                <a:sym typeface="Wingdings" panose="05000000000000000000" pitchFamily="2" charset="2"/>
              </a:rPr>
              <a:t>）</a:t>
            </a:r>
            <a:r>
              <a:rPr lang="zh-CN" altLang="en-US" sz="2400" dirty="0" smtClean="0">
                <a:solidFill>
                  <a:schemeClr val="tx1"/>
                </a:solidFill>
                <a:latin typeface="+mn-ea"/>
              </a:rPr>
              <a:t>中断级（</a:t>
            </a:r>
            <a:r>
              <a:rPr lang="en-US" altLang="zh-CN" sz="2400" dirty="0" smtClean="0">
                <a:solidFill>
                  <a:schemeClr val="tx1"/>
                </a:solidFill>
                <a:latin typeface="+mn-ea"/>
              </a:rPr>
              <a:t>2</a:t>
            </a:r>
            <a:r>
              <a:rPr lang="zh-CN" altLang="en-US" sz="2400" dirty="0" smtClean="0">
                <a:solidFill>
                  <a:schemeClr val="tx1"/>
                </a:solidFill>
                <a:latin typeface="+mn-ea"/>
              </a:rPr>
              <a:t>）中断优先级 </a:t>
            </a:r>
          </a:p>
          <a:p>
            <a:pPr marL="0" indent="0" algn="just">
              <a:lnSpc>
                <a:spcPct val="150000"/>
              </a:lnSpc>
              <a:spcBef>
                <a:spcPts val="0"/>
              </a:spcBef>
              <a:buFont typeface="Wingdings" panose="05000000000000000000" pitchFamily="2" charset="2"/>
              <a:buNone/>
            </a:pPr>
            <a:r>
              <a:rPr lang="en-US" altLang="zh-CN" sz="2400" dirty="0" smtClean="0">
                <a:solidFill>
                  <a:schemeClr val="tx1"/>
                </a:solidFill>
                <a:latin typeface="+mn-ea"/>
              </a:rPr>
              <a:t>2</a:t>
            </a:r>
            <a:r>
              <a:rPr lang="zh-CN" altLang="en-US" sz="2400" dirty="0" smtClean="0">
                <a:solidFill>
                  <a:schemeClr val="tx1"/>
                </a:solidFill>
                <a:latin typeface="+mn-ea"/>
              </a:rPr>
              <a:t>．中断屏蔽</a:t>
            </a:r>
          </a:p>
          <a:p>
            <a:pPr marL="0" indent="0">
              <a:lnSpc>
                <a:spcPct val="150000"/>
              </a:lnSpc>
              <a:spcBef>
                <a:spcPts val="0"/>
              </a:spcBef>
              <a:buNone/>
            </a:pPr>
            <a:r>
              <a:rPr lang="zh-CN" altLang="en-US" sz="2400" dirty="0" smtClean="0">
                <a:solidFill>
                  <a:schemeClr val="tx1"/>
                </a:solidFill>
                <a:latin typeface="+mn-ea"/>
              </a:rPr>
              <a:t>（</a:t>
            </a:r>
            <a:r>
              <a:rPr lang="en-US" altLang="zh-CN" sz="2400" dirty="0" smtClean="0">
                <a:solidFill>
                  <a:schemeClr val="tx1"/>
                </a:solidFill>
                <a:latin typeface="+mn-ea"/>
              </a:rPr>
              <a:t>1</a:t>
            </a:r>
            <a:r>
              <a:rPr lang="zh-CN" altLang="en-US" sz="2400" dirty="0" smtClean="0">
                <a:solidFill>
                  <a:schemeClr val="tx1"/>
                </a:solidFill>
                <a:latin typeface="+mn-ea"/>
              </a:rPr>
              <a:t>）中断屏蔽和中断禁止 </a:t>
            </a:r>
          </a:p>
          <a:p>
            <a:pPr marL="0" indent="0">
              <a:lnSpc>
                <a:spcPct val="150000"/>
              </a:lnSpc>
              <a:spcBef>
                <a:spcPts val="0"/>
              </a:spcBef>
              <a:buNone/>
            </a:pPr>
            <a:r>
              <a:rPr lang="zh-CN" altLang="en-US" sz="2400" dirty="0" smtClean="0">
                <a:solidFill>
                  <a:schemeClr val="tx1"/>
                </a:solidFill>
                <a:latin typeface="+mn-ea"/>
              </a:rPr>
              <a:t>（</a:t>
            </a:r>
            <a:r>
              <a:rPr lang="en-US" altLang="zh-CN" sz="2400" dirty="0" smtClean="0">
                <a:solidFill>
                  <a:schemeClr val="tx1"/>
                </a:solidFill>
                <a:latin typeface="+mn-ea"/>
              </a:rPr>
              <a:t>2</a:t>
            </a:r>
            <a:r>
              <a:rPr lang="zh-CN" altLang="en-US" sz="2400" dirty="0" smtClean="0">
                <a:solidFill>
                  <a:schemeClr val="tx1"/>
                </a:solidFill>
                <a:latin typeface="+mn-ea"/>
              </a:rPr>
              <a:t>）中断屏蔽的作用</a:t>
            </a:r>
          </a:p>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   ① 延迟或禁止对某些中断的响应 </a:t>
            </a:r>
          </a:p>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   ② 协调中断响应与中断处理的关系</a:t>
            </a:r>
          </a:p>
          <a:p>
            <a:pPr marL="0" indent="0">
              <a:lnSpc>
                <a:spcPct val="150000"/>
              </a:lnSpc>
              <a:spcBef>
                <a:spcPts val="0"/>
              </a:spcBef>
              <a:buFont typeface="Wingdings" panose="05000000000000000000" pitchFamily="2" charset="2"/>
              <a:buNone/>
            </a:pPr>
            <a:r>
              <a:rPr lang="zh-CN" altLang="en-US" sz="2400" dirty="0" smtClean="0">
                <a:solidFill>
                  <a:schemeClr val="tx1"/>
                </a:solidFill>
                <a:latin typeface="+mn-ea"/>
              </a:rPr>
              <a:t>   ③ 防止同类中断的相互干扰</a:t>
            </a:r>
          </a:p>
          <a:p>
            <a:pPr marL="0" indent="0">
              <a:lnSpc>
                <a:spcPct val="150000"/>
              </a:lnSpc>
              <a:spcBef>
                <a:spcPts val="0"/>
              </a:spcBef>
              <a:buNone/>
            </a:pPr>
            <a:r>
              <a:rPr lang="zh-CN" altLang="en-US" sz="2400" dirty="0" smtClean="0">
                <a:solidFill>
                  <a:schemeClr val="tx1"/>
                </a:solidFill>
                <a:latin typeface="+mn-ea"/>
              </a:rPr>
              <a:t>（</a:t>
            </a:r>
            <a:r>
              <a:rPr lang="en-US" altLang="zh-CN" sz="2400" dirty="0" smtClean="0">
                <a:solidFill>
                  <a:schemeClr val="tx1"/>
                </a:solidFill>
                <a:latin typeface="+mn-ea"/>
              </a:rPr>
              <a:t>3</a:t>
            </a:r>
            <a:r>
              <a:rPr lang="zh-CN" altLang="en-US" sz="2400" dirty="0" smtClean="0">
                <a:solidFill>
                  <a:schemeClr val="tx1"/>
                </a:solidFill>
                <a:latin typeface="+mn-ea"/>
              </a:rPr>
              <a:t>）中断屏蔽的方式    </a:t>
            </a:r>
            <a:endParaRPr lang="zh-CN" altLang="en-US" sz="2400" dirty="0">
              <a:solidFill>
                <a:schemeClr val="tx1"/>
              </a:solidFill>
              <a:latin typeface="+mn-ea"/>
            </a:endParaRPr>
          </a:p>
        </p:txBody>
      </p:sp>
    </p:spTree>
    <p:extLst>
      <p:ext uri="{BB962C8B-B14F-4D97-AF65-F5344CB8AC3E}">
        <p14:creationId xmlns:p14="http://schemas.microsoft.com/office/powerpoint/2010/main" val="3029959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096530" y="1132810"/>
            <a:ext cx="8229600" cy="440724"/>
          </a:xfrm>
        </p:spPr>
        <p:txBody>
          <a:bodyPr>
            <a:normAutofit fontScale="90000"/>
          </a:bodyPr>
          <a:lstStyle/>
          <a:p>
            <a:pPr algn="ctr"/>
            <a:r>
              <a:rPr lang="en-US" altLang="zh-CN" sz="3200" b="0" smtClean="0">
                <a:solidFill>
                  <a:schemeClr val="tx1"/>
                </a:solidFill>
                <a:latin typeface="+mn-ea"/>
                <a:ea typeface="+mn-ea"/>
              </a:rPr>
              <a:t>4.2 </a:t>
            </a:r>
            <a:r>
              <a:rPr lang="zh-CN" altLang="en-US" sz="3200" b="0" smtClean="0">
                <a:solidFill>
                  <a:schemeClr val="tx1"/>
                </a:solidFill>
                <a:latin typeface="+mn-ea"/>
                <a:ea typeface="+mn-ea"/>
              </a:rPr>
              <a:t>作业调度</a:t>
            </a:r>
            <a:endParaRPr lang="zh-CN" altLang="en-US" sz="3200" b="0" dirty="0">
              <a:solidFill>
                <a:schemeClr val="tx1"/>
              </a:solidFill>
              <a:latin typeface="+mn-ea"/>
              <a:ea typeface="+mn-ea"/>
            </a:endParaRPr>
          </a:p>
        </p:txBody>
      </p:sp>
      <p:sp>
        <p:nvSpPr>
          <p:cNvPr id="3" name="矩形 2"/>
          <p:cNvSpPr/>
          <p:nvPr/>
        </p:nvSpPr>
        <p:spPr>
          <a:xfrm>
            <a:off x="1293338" y="1586017"/>
            <a:ext cx="10239633" cy="3970318"/>
          </a:xfrm>
          <a:prstGeom prst="rect">
            <a:avLst/>
          </a:prstGeom>
        </p:spPr>
        <p:txBody>
          <a:bodyPr wrap="square">
            <a:spAutoFit/>
          </a:bodyPr>
          <a:lstStyle/>
          <a:p>
            <a:pPr indent="612000">
              <a:lnSpc>
                <a:spcPct val="150000"/>
              </a:lnSpc>
            </a:pPr>
            <a:r>
              <a:rPr lang="zh-CN" altLang="en-US" sz="2400" dirty="0">
                <a:solidFill>
                  <a:schemeClr val="folHlink"/>
                </a:solidFill>
                <a:latin typeface="Arial" panose="020B0604020202020204" pitchFamily="34" charset="0"/>
              </a:rPr>
              <a:t>作业</a:t>
            </a:r>
            <a:r>
              <a:rPr lang="zh-CN" altLang="en-US" sz="2400" dirty="0">
                <a:latin typeface="Arial" panose="020B0604020202020204" pitchFamily="34" charset="0"/>
              </a:rPr>
              <a:t>：指用户要求计算机系统做的一个计算问题或一次事务处理的完整过程。 </a:t>
            </a:r>
            <a:endParaRPr lang="en-US" altLang="zh-CN" sz="2400" dirty="0" smtClean="0">
              <a:latin typeface="+mn-ea"/>
            </a:endParaRPr>
          </a:p>
          <a:p>
            <a:pPr>
              <a:lnSpc>
                <a:spcPct val="150000"/>
              </a:lnSpc>
              <a:buFont typeface="Wingdings" panose="05000000000000000000" pitchFamily="2" charset="2"/>
              <a:buNone/>
            </a:pPr>
            <a:r>
              <a:rPr lang="en-US" altLang="zh-CN" sz="2400" dirty="0" smtClean="0">
                <a:latin typeface="+mn-ea"/>
              </a:rPr>
              <a:t>4.2.1  </a:t>
            </a:r>
            <a:r>
              <a:rPr lang="zh-CN" altLang="en-US" sz="2400" dirty="0" smtClean="0">
                <a:latin typeface="+mn-ea"/>
              </a:rPr>
              <a:t>作业状态</a:t>
            </a:r>
            <a:r>
              <a:rPr lang="zh-CN" altLang="en-US" sz="2400" dirty="0">
                <a:latin typeface="+mn-ea"/>
              </a:rPr>
              <a:t/>
            </a:r>
            <a:br>
              <a:rPr lang="zh-CN" altLang="en-US" sz="2400" dirty="0">
                <a:latin typeface="+mn-ea"/>
              </a:rPr>
            </a:br>
            <a:r>
              <a:rPr lang="zh-CN" altLang="en-US" sz="2400" dirty="0">
                <a:latin typeface="+mn-ea"/>
              </a:rPr>
              <a:t>① 提交状态</a:t>
            </a:r>
            <a:br>
              <a:rPr lang="zh-CN" altLang="en-US" sz="2400" dirty="0">
                <a:latin typeface="+mn-ea"/>
              </a:rPr>
            </a:br>
            <a:r>
              <a:rPr lang="zh-CN" altLang="en-US" sz="2400" dirty="0">
                <a:latin typeface="+mn-ea"/>
              </a:rPr>
              <a:t>② 后备状态</a:t>
            </a:r>
            <a:br>
              <a:rPr lang="zh-CN" altLang="en-US" sz="2400" dirty="0">
                <a:latin typeface="+mn-ea"/>
              </a:rPr>
            </a:br>
            <a:r>
              <a:rPr lang="zh-CN" altLang="en-US" sz="2400" dirty="0">
                <a:latin typeface="+mn-ea"/>
              </a:rPr>
              <a:t>③ 执行状态</a:t>
            </a:r>
          </a:p>
          <a:p>
            <a:pPr>
              <a:lnSpc>
                <a:spcPct val="150000"/>
              </a:lnSpc>
              <a:buFont typeface="Wingdings" panose="05000000000000000000" pitchFamily="2" charset="2"/>
              <a:buNone/>
            </a:pPr>
            <a:r>
              <a:rPr lang="zh-CN" altLang="en-US" sz="2400" dirty="0" smtClean="0">
                <a:latin typeface="+mn-ea"/>
              </a:rPr>
              <a:t>④ </a:t>
            </a:r>
            <a:r>
              <a:rPr lang="zh-CN" altLang="en-US" sz="2400" dirty="0">
                <a:latin typeface="+mn-ea"/>
              </a:rPr>
              <a:t>完成</a:t>
            </a:r>
            <a:r>
              <a:rPr lang="zh-CN" altLang="en-US" sz="2400" dirty="0" smtClean="0">
                <a:latin typeface="+mn-ea"/>
              </a:rPr>
              <a:t>状态</a:t>
            </a:r>
            <a:endParaRPr lang="en-US" altLang="zh-CN" sz="2400" dirty="0" smtClean="0">
              <a:latin typeface="+mn-ea"/>
            </a:endParaRPr>
          </a:p>
        </p:txBody>
      </p:sp>
      <p:pic>
        <p:nvPicPr>
          <p:cNvPr id="4" name="Picture 4" descr="t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62799" y="3571176"/>
            <a:ext cx="5081588"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18635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84422" y="1007892"/>
            <a:ext cx="10383794" cy="1677644"/>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solidFill>
                  <a:schemeClr val="tx1"/>
                </a:solidFill>
                <a:latin typeface="+mn-ea"/>
              </a:rPr>
              <a:t>3</a:t>
            </a:r>
            <a:r>
              <a:rPr lang="zh-CN" altLang="en-US" sz="2400" dirty="0" smtClean="0">
                <a:solidFill>
                  <a:schemeClr val="tx1"/>
                </a:solidFill>
                <a:latin typeface="+mn-ea"/>
              </a:rPr>
              <a:t>．多重中断 </a:t>
            </a:r>
          </a:p>
          <a:p>
            <a:pPr marL="0" indent="0">
              <a:lnSpc>
                <a:spcPct val="150000"/>
              </a:lnSpc>
              <a:spcBef>
                <a:spcPts val="0"/>
              </a:spcBef>
              <a:buNone/>
            </a:pPr>
            <a:r>
              <a:rPr lang="en-US" altLang="zh-CN" sz="2400" dirty="0" smtClean="0">
                <a:solidFill>
                  <a:schemeClr val="tx1"/>
                </a:solidFill>
                <a:latin typeface="+mn-ea"/>
              </a:rPr>
              <a:t>1</a:t>
            </a:r>
            <a:r>
              <a:rPr lang="zh-CN" altLang="en-US" sz="2400" dirty="0" smtClean="0">
                <a:solidFill>
                  <a:schemeClr val="tx1"/>
                </a:solidFill>
                <a:latin typeface="+mn-ea"/>
              </a:rPr>
              <a:t>、顺序处理方式</a:t>
            </a:r>
          </a:p>
          <a:p>
            <a:pPr marL="0" indent="0">
              <a:lnSpc>
                <a:spcPct val="150000"/>
              </a:lnSpc>
              <a:spcBef>
                <a:spcPts val="0"/>
              </a:spcBef>
              <a:buNone/>
            </a:pPr>
            <a:r>
              <a:rPr lang="en-US" altLang="zh-CN" sz="2400" dirty="0" smtClean="0">
                <a:solidFill>
                  <a:schemeClr val="tx1"/>
                </a:solidFill>
                <a:latin typeface="+mn-ea"/>
              </a:rPr>
              <a:t>2</a:t>
            </a:r>
            <a:r>
              <a:rPr lang="zh-CN" altLang="en-US" sz="2400" dirty="0" smtClean="0">
                <a:solidFill>
                  <a:schemeClr val="tx1"/>
                </a:solidFill>
                <a:latin typeface="+mn-ea"/>
              </a:rPr>
              <a:t>、嵌套处理方式  </a:t>
            </a:r>
            <a:endParaRPr lang="zh-CN" altLang="en-US" sz="2400" dirty="0">
              <a:solidFill>
                <a:schemeClr val="tx1"/>
              </a:solidFill>
              <a:latin typeface="+mn-ea"/>
            </a:endParaRPr>
          </a:p>
        </p:txBody>
      </p:sp>
      <p:sp>
        <p:nvSpPr>
          <p:cNvPr id="3" name="Rectangle 5"/>
          <p:cNvSpPr>
            <a:spLocks noChangeArrowheads="1"/>
          </p:cNvSpPr>
          <p:nvPr/>
        </p:nvSpPr>
        <p:spPr bwMode="auto">
          <a:xfrm>
            <a:off x="5264752" y="5597601"/>
            <a:ext cx="25683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solidFill>
                  <a:srgbClr val="FF0000"/>
                </a:solidFill>
                <a:latin typeface="+mn-ea"/>
              </a:rPr>
              <a:t>多重中断的控制转移 </a:t>
            </a:r>
          </a:p>
        </p:txBody>
      </p:sp>
      <p:pic>
        <p:nvPicPr>
          <p:cNvPr id="4" name="Picture 4" descr="C8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0911" y="2788939"/>
            <a:ext cx="6121400"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39107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29730" y="1088901"/>
            <a:ext cx="10330247" cy="1670776"/>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gn="just">
              <a:lnSpc>
                <a:spcPct val="150000"/>
              </a:lnSpc>
              <a:spcBef>
                <a:spcPts val="0"/>
              </a:spcBef>
              <a:buNone/>
            </a:pPr>
            <a:r>
              <a:rPr lang="en-US" altLang="zh-CN" sz="2400" dirty="0">
                <a:solidFill>
                  <a:schemeClr val="tx1"/>
                </a:solidFill>
                <a:latin typeface="+mn-ea"/>
              </a:rPr>
              <a:t>4.11  </a:t>
            </a:r>
            <a:r>
              <a:rPr lang="zh-CN" altLang="en-US" sz="2400" dirty="0">
                <a:solidFill>
                  <a:schemeClr val="tx1"/>
                </a:solidFill>
                <a:latin typeface="+mn-ea"/>
              </a:rPr>
              <a:t>信号机制</a:t>
            </a:r>
            <a:endParaRPr lang="en-US" altLang="zh-CN" sz="2400" dirty="0" smtClean="0">
              <a:solidFill>
                <a:schemeClr val="tx1"/>
              </a:solidFill>
              <a:latin typeface="+mn-ea"/>
            </a:endParaRPr>
          </a:p>
          <a:p>
            <a:pPr marL="0" indent="0" algn="just">
              <a:lnSpc>
                <a:spcPct val="150000"/>
              </a:lnSpc>
              <a:spcBef>
                <a:spcPts val="0"/>
              </a:spcBef>
              <a:buFont typeface="Wingdings" panose="05000000000000000000" pitchFamily="2" charset="2"/>
              <a:buNone/>
            </a:pPr>
            <a:r>
              <a:rPr lang="en-US" altLang="zh-CN" sz="2400" dirty="0" smtClean="0">
                <a:solidFill>
                  <a:schemeClr val="tx1"/>
                </a:solidFill>
                <a:latin typeface="+mn-ea"/>
              </a:rPr>
              <a:t>4.11.1  </a:t>
            </a:r>
            <a:r>
              <a:rPr lang="zh-CN" altLang="en-US" sz="2400" dirty="0" smtClean="0">
                <a:solidFill>
                  <a:schemeClr val="tx1"/>
                </a:solidFill>
                <a:latin typeface="+mn-ea"/>
              </a:rPr>
              <a:t>信号机制概念</a:t>
            </a:r>
          </a:p>
          <a:p>
            <a:pPr marL="0" indent="0" algn="just">
              <a:lnSpc>
                <a:spcPct val="150000"/>
              </a:lnSpc>
              <a:spcBef>
                <a:spcPts val="0"/>
              </a:spcBef>
              <a:buFont typeface="Wingdings" panose="05000000000000000000" pitchFamily="2" charset="2"/>
              <a:buNone/>
            </a:pPr>
            <a:r>
              <a:rPr lang="en-US" altLang="zh-CN" sz="2400" dirty="0" smtClean="0">
                <a:solidFill>
                  <a:schemeClr val="tx1"/>
                </a:solidFill>
                <a:latin typeface="+mn-ea"/>
              </a:rPr>
              <a:t>1</a:t>
            </a:r>
            <a:r>
              <a:rPr lang="zh-CN" altLang="en-US" sz="2400" dirty="0" smtClean="0">
                <a:solidFill>
                  <a:schemeClr val="tx1"/>
                </a:solidFill>
                <a:latin typeface="+mn-ea"/>
              </a:rPr>
              <a:t>．信号的概念</a:t>
            </a:r>
          </a:p>
          <a:p>
            <a:pPr algn="just">
              <a:buFont typeface="Wingdings" panose="05000000000000000000" pitchFamily="2" charset="2"/>
              <a:buNone/>
            </a:pPr>
            <a:endParaRPr lang="zh-CN" altLang="en-US" dirty="0" smtClean="0">
              <a:solidFill>
                <a:srgbClr val="0000CC"/>
              </a:solidFill>
              <a:latin typeface="楷体_GB2312" panose="02010609030101010101" pitchFamily="49" charset="-122"/>
              <a:ea typeface="楷体_GB2312" panose="02010609030101010101" pitchFamily="49" charset="-122"/>
            </a:endParaRPr>
          </a:p>
          <a:p>
            <a:endParaRPr lang="en-US" altLang="zh-CN" dirty="0"/>
          </a:p>
        </p:txBody>
      </p:sp>
      <p:sp>
        <p:nvSpPr>
          <p:cNvPr id="4" name="Rectangle 5"/>
          <p:cNvSpPr>
            <a:spLocks noChangeArrowheads="1"/>
          </p:cNvSpPr>
          <p:nvPr/>
        </p:nvSpPr>
        <p:spPr bwMode="auto">
          <a:xfrm>
            <a:off x="3583462" y="5539940"/>
            <a:ext cx="43636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a:solidFill>
                  <a:srgbClr val="FF0000"/>
                </a:solidFill>
                <a:latin typeface="+mn-ea"/>
              </a:rPr>
              <a:t>利用信号机制实现进程间通信的过程 </a:t>
            </a:r>
          </a:p>
        </p:txBody>
      </p:sp>
      <p:pic>
        <p:nvPicPr>
          <p:cNvPr id="5" name="Picture 4" descr="C8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4824" y="2848919"/>
            <a:ext cx="360045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13421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033848" y="1268801"/>
            <a:ext cx="10490887" cy="3410291"/>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algn="just">
              <a:lnSpc>
                <a:spcPct val="150000"/>
              </a:lnSpc>
              <a:spcBef>
                <a:spcPts val="0"/>
              </a:spcBef>
              <a:buFont typeface="Wingdings" panose="05000000000000000000" pitchFamily="2" charset="2"/>
              <a:buNone/>
            </a:pPr>
            <a:r>
              <a:rPr lang="en-US" altLang="zh-CN" sz="2400" dirty="0" smtClean="0">
                <a:solidFill>
                  <a:schemeClr val="tx1"/>
                </a:solidFill>
                <a:latin typeface="+mn-ea"/>
              </a:rPr>
              <a:t>2</a:t>
            </a:r>
            <a:r>
              <a:rPr lang="zh-CN" altLang="en-US" sz="2400" dirty="0" smtClean="0">
                <a:solidFill>
                  <a:schemeClr val="tx1"/>
                </a:solidFill>
                <a:latin typeface="+mn-ea"/>
              </a:rPr>
              <a:t>．信号与中断机制的异同</a:t>
            </a:r>
          </a:p>
          <a:p>
            <a:pPr marL="0" indent="0">
              <a:lnSpc>
                <a:spcPct val="150000"/>
              </a:lnSpc>
              <a:spcBef>
                <a:spcPts val="0"/>
              </a:spcBef>
              <a:buNone/>
            </a:pPr>
            <a:r>
              <a:rPr lang="zh-CN" altLang="en-US" sz="2400" dirty="0" smtClean="0">
                <a:solidFill>
                  <a:schemeClr val="tx1"/>
                </a:solidFill>
                <a:latin typeface="+mn-ea"/>
              </a:rPr>
              <a:t>（</a:t>
            </a:r>
            <a:r>
              <a:rPr lang="en-US" altLang="zh-CN" sz="2400" dirty="0" smtClean="0">
                <a:solidFill>
                  <a:schemeClr val="tx1"/>
                </a:solidFill>
                <a:latin typeface="+mn-ea"/>
              </a:rPr>
              <a:t>1</a:t>
            </a:r>
            <a:r>
              <a:rPr lang="zh-CN" altLang="en-US" sz="2400" dirty="0" smtClean="0">
                <a:solidFill>
                  <a:schemeClr val="tx1"/>
                </a:solidFill>
                <a:latin typeface="+mn-ea"/>
              </a:rPr>
              <a:t>）信号机制与中断机制的相似之处</a:t>
            </a:r>
          </a:p>
          <a:p>
            <a:pPr marL="0" indent="0">
              <a:lnSpc>
                <a:spcPct val="150000"/>
              </a:lnSpc>
              <a:spcBef>
                <a:spcPts val="0"/>
              </a:spcBef>
              <a:buFont typeface="+mj-ea"/>
              <a:buAutoNum type="circleNumDbPlain"/>
            </a:pPr>
            <a:r>
              <a:rPr lang="zh-CN" altLang="en-US" sz="2400" dirty="0" smtClean="0">
                <a:solidFill>
                  <a:schemeClr val="tx1"/>
                </a:solidFill>
                <a:latin typeface="+mn-ea"/>
              </a:rPr>
              <a:t>二者在概念上是一致的</a:t>
            </a:r>
          </a:p>
          <a:p>
            <a:pPr marL="457200" indent="-457200">
              <a:lnSpc>
                <a:spcPct val="150000"/>
              </a:lnSpc>
              <a:spcBef>
                <a:spcPts val="0"/>
              </a:spcBef>
              <a:buFont typeface="+mj-ea"/>
              <a:buAutoNum type="circleNumDbPlain" startAt="2"/>
            </a:pPr>
            <a:r>
              <a:rPr lang="zh-CN" altLang="en-US" sz="2400" dirty="0" smtClean="0">
                <a:solidFill>
                  <a:schemeClr val="tx1"/>
                </a:solidFill>
                <a:latin typeface="+mn-ea"/>
              </a:rPr>
              <a:t>二者都是“异步”的 </a:t>
            </a:r>
          </a:p>
          <a:p>
            <a:pPr marL="0">
              <a:lnSpc>
                <a:spcPct val="150000"/>
              </a:lnSpc>
              <a:spcBef>
                <a:spcPts val="0"/>
              </a:spcBef>
              <a:buFont typeface="+mj-ea"/>
              <a:buAutoNum type="circleNumDbPlain" startAt="3"/>
            </a:pPr>
            <a:r>
              <a:rPr lang="zh-CN" altLang="en-US" sz="2400" dirty="0" smtClean="0">
                <a:solidFill>
                  <a:schemeClr val="tx1"/>
                </a:solidFill>
                <a:latin typeface="+mn-ea"/>
              </a:rPr>
              <a:t>二者在实现上都采用“向量表”的方式</a:t>
            </a:r>
          </a:p>
          <a:p>
            <a:pPr marL="0">
              <a:lnSpc>
                <a:spcPct val="150000"/>
              </a:lnSpc>
              <a:spcBef>
                <a:spcPts val="0"/>
              </a:spcBef>
              <a:buFont typeface="+mj-ea"/>
              <a:buAutoNum type="circleNumDbPlain" startAt="4"/>
            </a:pPr>
            <a:r>
              <a:rPr lang="zh-CN" altLang="en-US" sz="2400" dirty="0" smtClean="0">
                <a:solidFill>
                  <a:schemeClr val="tx1"/>
                </a:solidFill>
                <a:latin typeface="+mn-ea"/>
              </a:rPr>
              <a:t>都有屏蔽的手段</a:t>
            </a:r>
            <a:endParaRPr lang="zh-CN" altLang="en-US" sz="2400" dirty="0" smtClean="0">
              <a:latin typeface="楷体_GB2312" panose="02010609030101010101" pitchFamily="49" charset="-122"/>
              <a:ea typeface="楷体_GB2312" panose="02010609030101010101" pitchFamily="49" charset="-122"/>
            </a:endParaRPr>
          </a:p>
          <a:p>
            <a:pPr>
              <a:buFont typeface="Wingdings" panose="05000000000000000000" pitchFamily="2" charset="2"/>
              <a:buNone/>
            </a:pPr>
            <a:r>
              <a:rPr lang="zh-CN" altLang="en-US" sz="2000" dirty="0" smtClean="0">
                <a:solidFill>
                  <a:srgbClr val="FF00FF"/>
                </a:solidFill>
              </a:rPr>
              <a:t>    </a:t>
            </a:r>
            <a:endParaRPr lang="zh-CN" altLang="en-US" sz="2000" dirty="0">
              <a:solidFill>
                <a:srgbClr val="FF00FF"/>
              </a:solidFill>
            </a:endParaRPr>
          </a:p>
        </p:txBody>
      </p:sp>
    </p:spTree>
    <p:extLst>
      <p:ext uri="{BB962C8B-B14F-4D97-AF65-F5344CB8AC3E}">
        <p14:creationId xmlns:p14="http://schemas.microsoft.com/office/powerpoint/2010/main" val="14559129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43233" y="1738359"/>
            <a:ext cx="10490887" cy="3311437"/>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algn="just">
              <a:lnSpc>
                <a:spcPct val="150000"/>
              </a:lnSpc>
              <a:spcBef>
                <a:spcPts val="0"/>
              </a:spcBef>
              <a:buFont typeface="Wingdings" panose="05000000000000000000" pitchFamily="2" charset="2"/>
              <a:buNone/>
            </a:pPr>
            <a:r>
              <a:rPr lang="en-US" altLang="zh-CN" sz="2400" dirty="0" smtClean="0">
                <a:solidFill>
                  <a:schemeClr val="tx1"/>
                </a:solidFill>
                <a:latin typeface="+mn-ea"/>
              </a:rPr>
              <a:t>2</a:t>
            </a:r>
            <a:r>
              <a:rPr lang="zh-CN" altLang="en-US" sz="2400" dirty="0" smtClean="0">
                <a:solidFill>
                  <a:schemeClr val="tx1"/>
                </a:solidFill>
                <a:latin typeface="+mn-ea"/>
              </a:rPr>
              <a:t>．信号与中断机制的异同</a:t>
            </a:r>
          </a:p>
          <a:p>
            <a:pPr marL="0" indent="0">
              <a:lnSpc>
                <a:spcPct val="150000"/>
              </a:lnSpc>
              <a:spcBef>
                <a:spcPts val="0"/>
              </a:spcBef>
              <a:buNone/>
            </a:pPr>
            <a:r>
              <a:rPr lang="zh-CN" altLang="en-US" sz="2400" dirty="0" smtClean="0">
                <a:solidFill>
                  <a:schemeClr val="tx1"/>
                </a:solidFill>
                <a:latin typeface="+mn-ea"/>
              </a:rPr>
              <a:t>（</a:t>
            </a:r>
            <a:r>
              <a:rPr lang="en-US" altLang="zh-CN" sz="2400" dirty="0" smtClean="0">
                <a:solidFill>
                  <a:schemeClr val="tx1"/>
                </a:solidFill>
                <a:latin typeface="+mn-ea"/>
              </a:rPr>
              <a:t>1</a:t>
            </a:r>
            <a:r>
              <a:rPr lang="zh-CN" altLang="en-US" sz="2400" dirty="0" smtClean="0">
                <a:solidFill>
                  <a:schemeClr val="tx1"/>
                </a:solidFill>
                <a:latin typeface="+mn-ea"/>
              </a:rPr>
              <a:t>）信号机制与中断机制的相似之处</a:t>
            </a:r>
          </a:p>
          <a:p>
            <a:pPr marL="0" indent="0">
              <a:lnSpc>
                <a:spcPct val="150000"/>
              </a:lnSpc>
              <a:spcBef>
                <a:spcPts val="0"/>
              </a:spcBef>
              <a:buFont typeface="+mj-ea"/>
              <a:buAutoNum type="circleNumDbPlain"/>
            </a:pPr>
            <a:r>
              <a:rPr lang="zh-CN" altLang="en-US" sz="2400" dirty="0" smtClean="0">
                <a:solidFill>
                  <a:schemeClr val="tx1"/>
                </a:solidFill>
                <a:latin typeface="+mn-ea"/>
              </a:rPr>
              <a:t>二者在概念上是一致的</a:t>
            </a:r>
          </a:p>
          <a:p>
            <a:pPr marL="457200" indent="-457200">
              <a:lnSpc>
                <a:spcPct val="150000"/>
              </a:lnSpc>
              <a:spcBef>
                <a:spcPts val="0"/>
              </a:spcBef>
              <a:buFont typeface="+mj-ea"/>
              <a:buAutoNum type="circleNumDbPlain" startAt="2"/>
            </a:pPr>
            <a:r>
              <a:rPr lang="zh-CN" altLang="en-US" sz="2400" dirty="0" smtClean="0">
                <a:solidFill>
                  <a:schemeClr val="tx1"/>
                </a:solidFill>
                <a:latin typeface="+mn-ea"/>
              </a:rPr>
              <a:t>二者都是“异步”的 </a:t>
            </a:r>
          </a:p>
          <a:p>
            <a:pPr marL="0">
              <a:lnSpc>
                <a:spcPct val="150000"/>
              </a:lnSpc>
              <a:spcBef>
                <a:spcPts val="0"/>
              </a:spcBef>
              <a:buFont typeface="+mj-ea"/>
              <a:buAutoNum type="circleNumDbPlain" startAt="3"/>
            </a:pPr>
            <a:r>
              <a:rPr lang="zh-CN" altLang="en-US" sz="2400" dirty="0" smtClean="0">
                <a:solidFill>
                  <a:schemeClr val="tx1"/>
                </a:solidFill>
                <a:latin typeface="+mn-ea"/>
              </a:rPr>
              <a:t>二者在实现上都采用“向量表”的方式</a:t>
            </a:r>
          </a:p>
          <a:p>
            <a:pPr marL="0">
              <a:lnSpc>
                <a:spcPct val="150000"/>
              </a:lnSpc>
              <a:spcBef>
                <a:spcPts val="0"/>
              </a:spcBef>
              <a:buFont typeface="+mj-ea"/>
              <a:buAutoNum type="circleNumDbPlain" startAt="4"/>
            </a:pPr>
            <a:r>
              <a:rPr lang="zh-CN" altLang="en-US" sz="2400" dirty="0" smtClean="0">
                <a:solidFill>
                  <a:schemeClr val="tx1"/>
                </a:solidFill>
                <a:latin typeface="+mn-ea"/>
              </a:rPr>
              <a:t>都有屏蔽的手段</a:t>
            </a:r>
            <a:endParaRPr lang="zh-CN" altLang="en-US" sz="2400" dirty="0" smtClean="0">
              <a:latin typeface="楷体_GB2312" panose="02010609030101010101" pitchFamily="49" charset="-122"/>
              <a:ea typeface="楷体_GB2312" panose="02010609030101010101" pitchFamily="49" charset="-122"/>
            </a:endParaRPr>
          </a:p>
          <a:p>
            <a:pPr>
              <a:buFont typeface="Wingdings" panose="05000000000000000000" pitchFamily="2" charset="2"/>
              <a:buNone/>
            </a:pPr>
            <a:r>
              <a:rPr lang="zh-CN" altLang="en-US" sz="2000" dirty="0" smtClean="0">
                <a:solidFill>
                  <a:srgbClr val="FF00FF"/>
                </a:solidFill>
              </a:rPr>
              <a:t>    </a:t>
            </a:r>
            <a:endParaRPr lang="zh-CN" altLang="en-US" sz="2000" dirty="0">
              <a:solidFill>
                <a:srgbClr val="FF00FF"/>
              </a:solidFill>
            </a:endParaRPr>
          </a:p>
        </p:txBody>
      </p:sp>
    </p:spTree>
    <p:extLst>
      <p:ext uri="{BB962C8B-B14F-4D97-AF65-F5344CB8AC3E}">
        <p14:creationId xmlns:p14="http://schemas.microsoft.com/office/powerpoint/2010/main" val="730485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864973" y="1268413"/>
            <a:ext cx="6178378" cy="388620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gn="just">
              <a:lnSpc>
                <a:spcPct val="150000"/>
              </a:lnSpc>
              <a:spcBef>
                <a:spcPts val="0"/>
              </a:spcBef>
              <a:buNone/>
            </a:pPr>
            <a:r>
              <a:rPr lang="en-US" altLang="zh-CN" sz="2400" dirty="0">
                <a:solidFill>
                  <a:schemeClr val="tx1"/>
                </a:solidFill>
                <a:latin typeface="+mn-ea"/>
              </a:rPr>
              <a:t>4.11.2  </a:t>
            </a:r>
            <a:r>
              <a:rPr lang="zh-CN" altLang="en-US" sz="2400" dirty="0">
                <a:solidFill>
                  <a:schemeClr val="tx1"/>
                </a:solidFill>
                <a:latin typeface="+mn-ea"/>
              </a:rPr>
              <a:t>信号的分类、产生和传送</a:t>
            </a:r>
            <a:endParaRPr lang="en-US" altLang="zh-CN" sz="2400" dirty="0" smtClean="0">
              <a:solidFill>
                <a:schemeClr val="tx1"/>
              </a:solidFill>
              <a:latin typeface="+mn-ea"/>
            </a:endParaRPr>
          </a:p>
          <a:p>
            <a:pPr marL="0" indent="0" algn="just">
              <a:lnSpc>
                <a:spcPct val="150000"/>
              </a:lnSpc>
              <a:spcBef>
                <a:spcPts val="0"/>
              </a:spcBef>
              <a:buFont typeface="Wingdings" panose="05000000000000000000" pitchFamily="2" charset="2"/>
              <a:buNone/>
            </a:pPr>
            <a:r>
              <a:rPr lang="en-US" altLang="zh-CN" sz="2400" dirty="0" smtClean="0">
                <a:solidFill>
                  <a:schemeClr val="tx1"/>
                </a:solidFill>
                <a:latin typeface="+mn-ea"/>
              </a:rPr>
              <a:t>1</a:t>
            </a:r>
            <a:r>
              <a:rPr lang="zh-CN" altLang="en-US" sz="2400" dirty="0" smtClean="0">
                <a:solidFill>
                  <a:schemeClr val="tx1"/>
                </a:solidFill>
                <a:latin typeface="+mn-ea"/>
              </a:rPr>
              <a:t>．信号分类</a:t>
            </a:r>
            <a:endParaRPr lang="zh-CN" altLang="en-US" sz="2400" dirty="0">
              <a:solidFill>
                <a:schemeClr val="tx1"/>
              </a:solidFill>
              <a:latin typeface="+mn-ea"/>
            </a:endParaRPr>
          </a:p>
        </p:txBody>
      </p:sp>
      <p:graphicFrame>
        <p:nvGraphicFramePr>
          <p:cNvPr id="4" name="Group 329"/>
          <p:cNvGraphicFramePr>
            <a:graphicFrameLocks noGrp="1"/>
          </p:cNvGraphicFramePr>
          <p:nvPr>
            <p:ph sz="half" idx="4294967295"/>
            <p:extLst>
              <p:ext uri="{D42A27DB-BD31-4B8C-83A1-F6EECF244321}">
                <p14:modId xmlns:p14="http://schemas.microsoft.com/office/powerpoint/2010/main" val="3521971847"/>
              </p:ext>
            </p:extLst>
          </p:nvPr>
        </p:nvGraphicFramePr>
        <p:xfrm>
          <a:off x="5890049" y="996567"/>
          <a:ext cx="5577016" cy="5029200"/>
        </p:xfrm>
        <a:graphic>
          <a:graphicData uri="http://schemas.openxmlformats.org/drawingml/2006/table">
            <a:tbl>
              <a:tblPr/>
              <a:tblGrid>
                <a:gridCol w="1228567"/>
                <a:gridCol w="2148029"/>
                <a:gridCol w="2200420"/>
              </a:tblGrid>
              <a:tr h="1905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000" b="0" i="0" u="none" strike="noStrike" cap="none" normalizeH="0" baseline="0" dirty="0" smtClean="0">
                          <a:ln>
                            <a:noFill/>
                          </a:ln>
                          <a:solidFill>
                            <a:schemeClr val="tx1"/>
                          </a:solidFill>
                          <a:effectLst/>
                          <a:latin typeface="+mn-ea"/>
                          <a:ea typeface="+mn-ea"/>
                          <a:cs typeface="Times New Roman" panose="02020603050405020304" pitchFamily="18" charset="0"/>
                        </a:rPr>
                        <a:t>信 号 号 码</a:t>
                      </a:r>
                      <a:endParaRPr kumimoji="0" lang="zh-CN" altLang="en-US" sz="1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000" b="0" i="0" u="none" strike="noStrike" cap="none" normalizeH="0" baseline="0" smtClean="0">
                          <a:ln>
                            <a:noFill/>
                          </a:ln>
                          <a:solidFill>
                            <a:schemeClr val="tx1"/>
                          </a:solidFill>
                          <a:effectLst/>
                          <a:latin typeface="+mn-ea"/>
                          <a:ea typeface="+mn-ea"/>
                          <a:cs typeface="Times New Roman" panose="02020603050405020304" pitchFamily="18" charset="0"/>
                        </a:rPr>
                        <a:t>符 号 表 示</a:t>
                      </a:r>
                      <a:endParaRPr kumimoji="0" lang="zh-CN" altLang="en-US"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000" b="0" i="0" u="none" strike="noStrike" cap="none" normalizeH="0" baseline="0" smtClean="0">
                          <a:ln>
                            <a:noFill/>
                          </a:ln>
                          <a:solidFill>
                            <a:schemeClr val="tx1"/>
                          </a:solidFill>
                          <a:effectLst/>
                          <a:latin typeface="+mn-ea"/>
                          <a:ea typeface="+mn-ea"/>
                          <a:cs typeface="Times New Roman" panose="02020603050405020304" pitchFamily="18" charset="0"/>
                        </a:rPr>
                        <a:t>含    义</a:t>
                      </a:r>
                      <a:endParaRPr kumimoji="0" lang="zh-CN" altLang="en-US"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dirty="0" smtClean="0">
                          <a:ln>
                            <a:noFill/>
                          </a:ln>
                          <a:solidFill>
                            <a:schemeClr val="tx1"/>
                          </a:solidFill>
                          <a:effectLst/>
                          <a:latin typeface="+mn-ea"/>
                          <a:ea typeface="+mn-ea"/>
                          <a:cs typeface="Times New Roman" panose="02020603050405020304" pitchFamily="18" charset="0"/>
                        </a:rPr>
                        <a:t>1</a:t>
                      </a:r>
                      <a:endParaRPr kumimoji="0" lang="en-US" altLang="zh-CN" sz="1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chemeClr val="tx1"/>
                          </a:solidFill>
                          <a:effectLst/>
                          <a:latin typeface="+mn-ea"/>
                          <a:ea typeface="+mn-ea"/>
                          <a:cs typeface="Times New Roman" panose="02020603050405020304" pitchFamily="18" charset="0"/>
                        </a:rPr>
                        <a:t>SIGHUP</a:t>
                      </a:r>
                      <a:endParaRPr kumimoji="0" lang="en-US" altLang="zh-CN"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000" b="0" i="0" u="none" strike="noStrike" cap="none" normalizeH="0" baseline="0" smtClean="0">
                          <a:ln>
                            <a:noFill/>
                          </a:ln>
                          <a:solidFill>
                            <a:schemeClr val="tx1"/>
                          </a:solidFill>
                          <a:effectLst/>
                          <a:latin typeface="+mn-ea"/>
                          <a:ea typeface="+mn-ea"/>
                          <a:cs typeface="Times New Roman" panose="02020603050405020304" pitchFamily="18" charset="0"/>
                        </a:rPr>
                        <a:t>进程被挂起</a:t>
                      </a:r>
                      <a:endParaRPr kumimoji="0" lang="zh-CN" altLang="en-US"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dirty="0" smtClean="0">
                          <a:ln>
                            <a:noFill/>
                          </a:ln>
                          <a:solidFill>
                            <a:schemeClr val="tx1"/>
                          </a:solidFill>
                          <a:effectLst/>
                          <a:latin typeface="+mn-ea"/>
                          <a:ea typeface="+mn-ea"/>
                          <a:cs typeface="Times New Roman" panose="02020603050405020304" pitchFamily="18" charset="0"/>
                        </a:rPr>
                        <a:t>2</a:t>
                      </a:r>
                      <a:endParaRPr kumimoji="0" lang="en-US" altLang="zh-CN" sz="1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chemeClr val="tx1"/>
                          </a:solidFill>
                          <a:effectLst/>
                          <a:latin typeface="+mn-ea"/>
                          <a:ea typeface="+mn-ea"/>
                          <a:cs typeface="Times New Roman" panose="02020603050405020304" pitchFamily="18" charset="0"/>
                        </a:rPr>
                        <a:t>SIGINT</a:t>
                      </a:r>
                      <a:endParaRPr kumimoji="0" lang="en-US" altLang="zh-CN"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000" b="0" i="0" u="none" strike="noStrike" cap="none" normalizeH="0" baseline="0" smtClean="0">
                          <a:ln>
                            <a:noFill/>
                          </a:ln>
                          <a:solidFill>
                            <a:schemeClr val="tx1"/>
                          </a:solidFill>
                          <a:effectLst/>
                          <a:latin typeface="+mn-ea"/>
                          <a:ea typeface="+mn-ea"/>
                          <a:cs typeface="Times New Roman" panose="02020603050405020304" pitchFamily="18" charset="0"/>
                        </a:rPr>
                        <a:t>用户在键盘上按下</a:t>
                      </a:r>
                      <a:r>
                        <a:rPr kumimoji="0" lang="en-US" altLang="zh-CN" sz="1000" b="0" i="0" u="none" strike="noStrike" cap="none" normalizeH="0" baseline="0" smtClean="0">
                          <a:ln>
                            <a:noFill/>
                          </a:ln>
                          <a:solidFill>
                            <a:schemeClr val="tx1"/>
                          </a:solidFill>
                          <a:effectLst/>
                          <a:latin typeface="+mn-ea"/>
                          <a:ea typeface="+mn-ea"/>
                          <a:cs typeface="Times New Roman" panose="02020603050405020304" pitchFamily="18" charset="0"/>
                        </a:rPr>
                        <a:t>Delete</a:t>
                      </a:r>
                      <a:r>
                        <a:rPr kumimoji="0" lang="zh-CN" altLang="en-US" sz="1000" b="0" i="0" u="none" strike="noStrike" cap="none" normalizeH="0" baseline="0" smtClean="0">
                          <a:ln>
                            <a:noFill/>
                          </a:ln>
                          <a:solidFill>
                            <a:schemeClr val="tx1"/>
                          </a:solidFill>
                          <a:effectLst/>
                          <a:latin typeface="+mn-ea"/>
                          <a:ea typeface="+mn-ea"/>
                          <a:cs typeface="Times New Roman" panose="02020603050405020304" pitchFamily="18" charset="0"/>
                        </a:rPr>
                        <a:t>键或</a:t>
                      </a:r>
                      <a:r>
                        <a:rPr kumimoji="0" lang="en-US" altLang="zh-CN" sz="1000" b="0" i="0" u="none" strike="noStrike" cap="none" normalizeH="0" baseline="0" smtClean="0">
                          <a:ln>
                            <a:noFill/>
                          </a:ln>
                          <a:solidFill>
                            <a:schemeClr val="tx1"/>
                          </a:solidFill>
                          <a:effectLst/>
                          <a:latin typeface="+mn-ea"/>
                          <a:ea typeface="+mn-ea"/>
                          <a:cs typeface="Times New Roman" panose="02020603050405020304" pitchFamily="18" charset="0"/>
                        </a:rPr>
                        <a:t>Ctrl+C</a:t>
                      </a:r>
                      <a:endParaRPr kumimoji="0" lang="en-US" altLang="zh-CN"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dirty="0" smtClean="0">
                          <a:ln>
                            <a:noFill/>
                          </a:ln>
                          <a:solidFill>
                            <a:schemeClr val="tx1"/>
                          </a:solidFill>
                          <a:effectLst/>
                          <a:latin typeface="+mn-ea"/>
                          <a:ea typeface="+mn-ea"/>
                          <a:cs typeface="Times New Roman" panose="02020603050405020304" pitchFamily="18" charset="0"/>
                        </a:rPr>
                        <a:t>3</a:t>
                      </a:r>
                      <a:endParaRPr kumimoji="0" lang="en-US" altLang="zh-CN" sz="1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dirty="0" smtClean="0">
                          <a:ln>
                            <a:noFill/>
                          </a:ln>
                          <a:solidFill>
                            <a:schemeClr val="tx1"/>
                          </a:solidFill>
                          <a:effectLst/>
                          <a:latin typeface="+mn-ea"/>
                          <a:ea typeface="+mn-ea"/>
                          <a:cs typeface="Times New Roman" panose="02020603050405020304" pitchFamily="18" charset="0"/>
                        </a:rPr>
                        <a:t>SIGQUIT</a:t>
                      </a:r>
                      <a:endParaRPr kumimoji="0" lang="en-US" altLang="zh-CN" sz="1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000" b="0" i="0" u="none" strike="noStrike" cap="none" normalizeH="0" baseline="0" smtClean="0">
                          <a:ln>
                            <a:noFill/>
                          </a:ln>
                          <a:solidFill>
                            <a:schemeClr val="tx1"/>
                          </a:solidFill>
                          <a:effectLst/>
                          <a:latin typeface="+mn-ea"/>
                          <a:ea typeface="+mn-ea"/>
                          <a:cs typeface="Times New Roman" panose="02020603050405020304" pitchFamily="18" charset="0"/>
                        </a:rPr>
                        <a:t>用户在键盘上按下</a:t>
                      </a:r>
                      <a:r>
                        <a:rPr kumimoji="0" lang="en-US" altLang="zh-CN" sz="1000" b="0" i="0" u="none" strike="noStrike" cap="none" normalizeH="0" baseline="0" smtClean="0">
                          <a:ln>
                            <a:noFill/>
                          </a:ln>
                          <a:solidFill>
                            <a:schemeClr val="tx1"/>
                          </a:solidFill>
                          <a:effectLst/>
                          <a:latin typeface="+mn-ea"/>
                          <a:ea typeface="+mn-ea"/>
                          <a:cs typeface="Times New Roman" panose="02020603050405020304" pitchFamily="18" charset="0"/>
                        </a:rPr>
                        <a:t>Quit(Ctrl+\)</a:t>
                      </a:r>
                      <a:r>
                        <a:rPr kumimoji="0" lang="zh-CN" altLang="en-US" sz="1000" b="0" i="0" u="none" strike="noStrike" cap="none" normalizeH="0" baseline="0" smtClean="0">
                          <a:ln>
                            <a:noFill/>
                          </a:ln>
                          <a:solidFill>
                            <a:schemeClr val="tx1"/>
                          </a:solidFill>
                          <a:effectLst/>
                          <a:latin typeface="+mn-ea"/>
                          <a:ea typeface="+mn-ea"/>
                          <a:cs typeface="Times New Roman" panose="02020603050405020304" pitchFamily="18" charset="0"/>
                        </a:rPr>
                        <a:t>键</a:t>
                      </a:r>
                      <a:endParaRPr kumimoji="0" lang="zh-CN" altLang="en-US"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chemeClr val="tx1"/>
                          </a:solidFill>
                          <a:effectLst/>
                          <a:latin typeface="+mn-ea"/>
                          <a:ea typeface="+mn-ea"/>
                          <a:cs typeface="Times New Roman" panose="02020603050405020304" pitchFamily="18" charset="0"/>
                        </a:rPr>
                        <a:t>4</a:t>
                      </a:r>
                      <a:endParaRPr kumimoji="0" lang="en-US" altLang="zh-CN"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dirty="0" smtClean="0">
                          <a:ln>
                            <a:noFill/>
                          </a:ln>
                          <a:solidFill>
                            <a:schemeClr val="tx1"/>
                          </a:solidFill>
                          <a:effectLst/>
                          <a:latin typeface="+mn-ea"/>
                          <a:ea typeface="+mn-ea"/>
                          <a:cs typeface="Times New Roman" panose="02020603050405020304" pitchFamily="18" charset="0"/>
                        </a:rPr>
                        <a:t>SIGILL</a:t>
                      </a:r>
                      <a:endParaRPr kumimoji="0" lang="en-US" altLang="zh-CN" sz="1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000" b="0" i="0" u="none" strike="noStrike" cap="none" normalizeH="0" baseline="0" smtClean="0">
                          <a:ln>
                            <a:noFill/>
                          </a:ln>
                          <a:solidFill>
                            <a:schemeClr val="tx1"/>
                          </a:solidFill>
                          <a:effectLst/>
                          <a:latin typeface="+mn-ea"/>
                          <a:ea typeface="+mn-ea"/>
                          <a:cs typeface="Times New Roman" panose="02020603050405020304" pitchFamily="18" charset="0"/>
                        </a:rPr>
                        <a:t>非法指令</a:t>
                      </a:r>
                      <a:endParaRPr kumimoji="0" lang="zh-CN" altLang="en-US"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dirty="0" smtClean="0">
                          <a:ln>
                            <a:noFill/>
                          </a:ln>
                          <a:solidFill>
                            <a:schemeClr val="tx1"/>
                          </a:solidFill>
                          <a:effectLst/>
                          <a:latin typeface="+mn-ea"/>
                          <a:ea typeface="+mn-ea"/>
                          <a:cs typeface="Times New Roman" panose="02020603050405020304" pitchFamily="18" charset="0"/>
                        </a:rPr>
                        <a:t>5</a:t>
                      </a:r>
                      <a:endParaRPr kumimoji="0" lang="en-US" altLang="zh-CN" sz="1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dirty="0" smtClean="0">
                          <a:ln>
                            <a:noFill/>
                          </a:ln>
                          <a:solidFill>
                            <a:schemeClr val="tx1"/>
                          </a:solidFill>
                          <a:effectLst/>
                          <a:latin typeface="+mn-ea"/>
                          <a:ea typeface="+mn-ea"/>
                          <a:cs typeface="Times New Roman" panose="02020603050405020304" pitchFamily="18" charset="0"/>
                        </a:rPr>
                        <a:t>SIGTRAP</a:t>
                      </a:r>
                      <a:endParaRPr kumimoji="0" lang="en-US" altLang="zh-CN" sz="1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000" b="0" i="0" u="none" strike="noStrike" cap="none" normalizeH="0" baseline="0" smtClean="0">
                          <a:ln>
                            <a:noFill/>
                          </a:ln>
                          <a:solidFill>
                            <a:schemeClr val="tx1"/>
                          </a:solidFill>
                          <a:effectLst/>
                          <a:latin typeface="+mn-ea"/>
                          <a:ea typeface="+mn-ea"/>
                          <a:cs typeface="Times New Roman" panose="02020603050405020304" pitchFamily="18" charset="0"/>
                        </a:rPr>
                        <a:t>断点或跟踪指令</a:t>
                      </a:r>
                      <a:endParaRPr kumimoji="0" lang="zh-CN" altLang="en-US"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chemeClr val="tx1"/>
                          </a:solidFill>
                          <a:effectLst/>
                          <a:latin typeface="+mn-ea"/>
                          <a:ea typeface="+mn-ea"/>
                          <a:cs typeface="Times New Roman" panose="02020603050405020304" pitchFamily="18" charset="0"/>
                        </a:rPr>
                        <a:t>6</a:t>
                      </a:r>
                      <a:endParaRPr kumimoji="0" lang="en-US" altLang="zh-CN"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dirty="0" smtClean="0">
                          <a:ln>
                            <a:noFill/>
                          </a:ln>
                          <a:solidFill>
                            <a:schemeClr val="tx1"/>
                          </a:solidFill>
                          <a:effectLst/>
                          <a:latin typeface="+mn-ea"/>
                          <a:ea typeface="+mn-ea"/>
                          <a:cs typeface="Times New Roman" panose="02020603050405020304" pitchFamily="18" charset="0"/>
                        </a:rPr>
                        <a:t>SIGIOT</a:t>
                      </a:r>
                      <a:endParaRPr kumimoji="0" lang="en-US" altLang="zh-CN" sz="1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chemeClr val="tx1"/>
                          </a:solidFill>
                          <a:effectLst/>
                          <a:latin typeface="+mn-ea"/>
                          <a:ea typeface="+mn-ea"/>
                          <a:cs typeface="Times New Roman" panose="02020603050405020304" pitchFamily="18" charset="0"/>
                        </a:rPr>
                        <a:t>IOT</a:t>
                      </a:r>
                      <a:r>
                        <a:rPr kumimoji="0" lang="zh-CN" altLang="en-US" sz="1000" b="0" i="0" u="none" strike="noStrike" cap="none" normalizeH="0" baseline="0" smtClean="0">
                          <a:ln>
                            <a:noFill/>
                          </a:ln>
                          <a:solidFill>
                            <a:schemeClr val="tx1"/>
                          </a:solidFill>
                          <a:effectLst/>
                          <a:latin typeface="+mn-ea"/>
                          <a:ea typeface="+mn-ea"/>
                          <a:cs typeface="Times New Roman" panose="02020603050405020304" pitchFamily="18" charset="0"/>
                        </a:rPr>
                        <a:t>指令</a:t>
                      </a:r>
                      <a:endParaRPr kumimoji="0" lang="zh-CN" altLang="en-US"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chemeClr val="tx1"/>
                          </a:solidFill>
                          <a:effectLst/>
                          <a:latin typeface="+mn-ea"/>
                          <a:ea typeface="+mn-ea"/>
                          <a:cs typeface="Times New Roman" panose="02020603050405020304" pitchFamily="18" charset="0"/>
                        </a:rPr>
                        <a:t>7</a:t>
                      </a:r>
                      <a:endParaRPr kumimoji="0" lang="en-US" altLang="zh-CN"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dirty="0" smtClean="0">
                          <a:ln>
                            <a:noFill/>
                          </a:ln>
                          <a:solidFill>
                            <a:schemeClr val="tx1"/>
                          </a:solidFill>
                          <a:effectLst/>
                          <a:latin typeface="+mn-ea"/>
                          <a:ea typeface="+mn-ea"/>
                          <a:cs typeface="Times New Roman" panose="02020603050405020304" pitchFamily="18" charset="0"/>
                        </a:rPr>
                        <a:t>SIGEMT</a:t>
                      </a:r>
                      <a:endParaRPr kumimoji="0" lang="en-US" altLang="zh-CN" sz="1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chemeClr val="tx1"/>
                          </a:solidFill>
                          <a:effectLst/>
                          <a:latin typeface="+mn-ea"/>
                          <a:ea typeface="+mn-ea"/>
                          <a:cs typeface="Times New Roman" panose="02020603050405020304" pitchFamily="18" charset="0"/>
                        </a:rPr>
                        <a:t>EMT</a:t>
                      </a:r>
                      <a:r>
                        <a:rPr kumimoji="0" lang="zh-CN" altLang="en-US" sz="1000" b="0" i="0" u="none" strike="noStrike" cap="none" normalizeH="0" baseline="0" smtClean="0">
                          <a:ln>
                            <a:noFill/>
                          </a:ln>
                          <a:solidFill>
                            <a:schemeClr val="tx1"/>
                          </a:solidFill>
                          <a:effectLst/>
                          <a:latin typeface="+mn-ea"/>
                          <a:ea typeface="+mn-ea"/>
                          <a:cs typeface="Times New Roman" panose="02020603050405020304" pitchFamily="18" charset="0"/>
                        </a:rPr>
                        <a:t>指令</a:t>
                      </a:r>
                      <a:endParaRPr kumimoji="0" lang="zh-CN" altLang="en-US"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chemeClr val="tx1"/>
                          </a:solidFill>
                          <a:effectLst/>
                          <a:latin typeface="+mn-ea"/>
                          <a:ea typeface="+mn-ea"/>
                          <a:cs typeface="Times New Roman" panose="02020603050405020304" pitchFamily="18" charset="0"/>
                        </a:rPr>
                        <a:t>8</a:t>
                      </a:r>
                      <a:endParaRPr kumimoji="0" lang="en-US" altLang="zh-CN"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dirty="0" smtClean="0">
                          <a:ln>
                            <a:noFill/>
                          </a:ln>
                          <a:solidFill>
                            <a:schemeClr val="tx1"/>
                          </a:solidFill>
                          <a:effectLst/>
                          <a:latin typeface="+mn-ea"/>
                          <a:ea typeface="+mn-ea"/>
                          <a:cs typeface="Times New Roman" panose="02020603050405020304" pitchFamily="18" charset="0"/>
                        </a:rPr>
                        <a:t>SIGEPE</a:t>
                      </a:r>
                      <a:endParaRPr kumimoji="0" lang="en-US" altLang="zh-CN" sz="1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000" b="0" i="0" u="none" strike="noStrike" cap="none" normalizeH="0" baseline="0" smtClean="0">
                          <a:ln>
                            <a:noFill/>
                          </a:ln>
                          <a:solidFill>
                            <a:schemeClr val="tx1"/>
                          </a:solidFill>
                          <a:effectLst/>
                          <a:latin typeface="+mn-ea"/>
                          <a:ea typeface="+mn-ea"/>
                          <a:cs typeface="Times New Roman" panose="02020603050405020304" pitchFamily="18" charset="0"/>
                        </a:rPr>
                        <a:t>浮点运算溢出</a:t>
                      </a:r>
                      <a:endParaRPr kumimoji="0" lang="zh-CN" altLang="en-US"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chemeClr val="tx1"/>
                          </a:solidFill>
                          <a:effectLst/>
                          <a:latin typeface="+mn-ea"/>
                          <a:ea typeface="+mn-ea"/>
                          <a:cs typeface="Times New Roman" panose="02020603050405020304" pitchFamily="18" charset="0"/>
                        </a:rPr>
                        <a:t>9</a:t>
                      </a:r>
                      <a:endParaRPr kumimoji="0" lang="en-US" altLang="zh-CN"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dirty="0" smtClean="0">
                          <a:ln>
                            <a:noFill/>
                          </a:ln>
                          <a:solidFill>
                            <a:schemeClr val="tx1"/>
                          </a:solidFill>
                          <a:effectLst/>
                          <a:latin typeface="+mn-ea"/>
                          <a:ea typeface="+mn-ea"/>
                          <a:cs typeface="Times New Roman" panose="02020603050405020304" pitchFamily="18" charset="0"/>
                        </a:rPr>
                        <a:t>SIGKILL</a:t>
                      </a:r>
                      <a:endParaRPr kumimoji="0" lang="en-US" altLang="zh-CN" sz="1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000" b="0" i="0" u="none" strike="noStrike" cap="none" normalizeH="0" baseline="0" smtClean="0">
                          <a:ln>
                            <a:noFill/>
                          </a:ln>
                          <a:solidFill>
                            <a:schemeClr val="tx1"/>
                          </a:solidFill>
                          <a:effectLst/>
                          <a:latin typeface="+mn-ea"/>
                          <a:ea typeface="+mn-ea"/>
                          <a:cs typeface="Times New Roman" panose="02020603050405020304" pitchFamily="18" charset="0"/>
                        </a:rPr>
                        <a:t>要求终止该进程</a:t>
                      </a:r>
                      <a:endParaRPr kumimoji="0" lang="zh-CN" altLang="en-US"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6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chemeClr val="tx1"/>
                          </a:solidFill>
                          <a:effectLst/>
                          <a:latin typeface="+mn-ea"/>
                          <a:ea typeface="+mn-ea"/>
                          <a:cs typeface="Times New Roman" panose="02020603050405020304" pitchFamily="18" charset="0"/>
                        </a:rPr>
                        <a:t>10</a:t>
                      </a:r>
                      <a:endParaRPr kumimoji="0" lang="en-US" altLang="zh-CN"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dirty="0" smtClean="0">
                          <a:ln>
                            <a:noFill/>
                          </a:ln>
                          <a:solidFill>
                            <a:schemeClr val="tx1"/>
                          </a:solidFill>
                          <a:effectLst/>
                          <a:latin typeface="+mn-ea"/>
                          <a:ea typeface="+mn-ea"/>
                          <a:cs typeface="Times New Roman" panose="02020603050405020304" pitchFamily="18" charset="0"/>
                        </a:rPr>
                        <a:t>SIGBUS</a:t>
                      </a:r>
                      <a:endParaRPr kumimoji="0" lang="en-US" altLang="zh-CN" sz="1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000" b="0" i="0" u="none" strike="noStrike" cap="none" normalizeH="0" baseline="0" smtClean="0">
                          <a:ln>
                            <a:noFill/>
                          </a:ln>
                          <a:solidFill>
                            <a:schemeClr val="tx1"/>
                          </a:solidFill>
                          <a:effectLst/>
                          <a:latin typeface="+mn-ea"/>
                          <a:ea typeface="+mn-ea"/>
                          <a:cs typeface="Times New Roman" panose="02020603050405020304" pitchFamily="18" charset="0"/>
                        </a:rPr>
                        <a:t>总线超时</a:t>
                      </a:r>
                      <a:endParaRPr kumimoji="0" lang="zh-CN" altLang="en-US"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chemeClr val="tx1"/>
                          </a:solidFill>
                          <a:effectLst/>
                          <a:latin typeface="+mn-ea"/>
                          <a:ea typeface="+mn-ea"/>
                          <a:cs typeface="Times New Roman" panose="02020603050405020304" pitchFamily="18" charset="0"/>
                        </a:rPr>
                        <a:t>11</a:t>
                      </a:r>
                      <a:endParaRPr kumimoji="0" lang="en-US" altLang="zh-CN"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dirty="0" smtClean="0">
                          <a:ln>
                            <a:noFill/>
                          </a:ln>
                          <a:solidFill>
                            <a:schemeClr val="tx1"/>
                          </a:solidFill>
                          <a:effectLst/>
                          <a:latin typeface="+mn-ea"/>
                          <a:ea typeface="+mn-ea"/>
                          <a:cs typeface="Times New Roman" panose="02020603050405020304" pitchFamily="18" charset="0"/>
                        </a:rPr>
                        <a:t>SIGSEGV</a:t>
                      </a:r>
                      <a:endParaRPr kumimoji="0" lang="en-US" altLang="zh-CN" sz="1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000" b="0" i="0" u="none" strike="noStrike" cap="none" normalizeH="0" baseline="0" smtClean="0">
                          <a:ln>
                            <a:noFill/>
                          </a:ln>
                          <a:solidFill>
                            <a:schemeClr val="tx1"/>
                          </a:solidFill>
                          <a:effectLst/>
                          <a:latin typeface="+mn-ea"/>
                          <a:ea typeface="+mn-ea"/>
                          <a:cs typeface="Times New Roman" panose="02020603050405020304" pitchFamily="18" charset="0"/>
                        </a:rPr>
                        <a:t>段违例</a:t>
                      </a:r>
                      <a:endParaRPr kumimoji="0" lang="zh-CN" altLang="en-US"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chemeClr val="tx1"/>
                          </a:solidFill>
                          <a:effectLst/>
                          <a:latin typeface="+mn-ea"/>
                          <a:ea typeface="+mn-ea"/>
                          <a:cs typeface="Times New Roman" panose="02020603050405020304" pitchFamily="18" charset="0"/>
                        </a:rPr>
                        <a:t>12</a:t>
                      </a:r>
                      <a:endParaRPr kumimoji="0" lang="en-US" altLang="zh-CN"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dirty="0" smtClean="0">
                          <a:ln>
                            <a:noFill/>
                          </a:ln>
                          <a:solidFill>
                            <a:schemeClr val="tx1"/>
                          </a:solidFill>
                          <a:effectLst/>
                          <a:latin typeface="+mn-ea"/>
                          <a:ea typeface="+mn-ea"/>
                          <a:cs typeface="Times New Roman" panose="02020603050405020304" pitchFamily="18" charset="0"/>
                        </a:rPr>
                        <a:t>SIGSYS</a:t>
                      </a:r>
                      <a:endParaRPr kumimoji="0" lang="en-US" altLang="zh-CN" sz="1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000" b="0" i="0" u="none" strike="noStrike" cap="none" normalizeH="0" baseline="0" smtClean="0">
                          <a:ln>
                            <a:noFill/>
                          </a:ln>
                          <a:solidFill>
                            <a:schemeClr val="tx1"/>
                          </a:solidFill>
                          <a:effectLst/>
                          <a:latin typeface="+mn-ea"/>
                          <a:ea typeface="+mn-ea"/>
                          <a:cs typeface="Times New Roman" panose="02020603050405020304" pitchFamily="18" charset="0"/>
                        </a:rPr>
                        <a:t>系统调用错</a:t>
                      </a:r>
                      <a:endParaRPr kumimoji="0" lang="zh-CN" altLang="en-US"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chemeClr val="tx1"/>
                          </a:solidFill>
                          <a:effectLst/>
                          <a:latin typeface="+mn-ea"/>
                          <a:ea typeface="+mn-ea"/>
                          <a:cs typeface="Times New Roman" panose="02020603050405020304" pitchFamily="18" charset="0"/>
                        </a:rPr>
                        <a:t>13</a:t>
                      </a:r>
                      <a:endParaRPr kumimoji="0" lang="en-US" altLang="zh-CN"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dirty="0" smtClean="0">
                          <a:ln>
                            <a:noFill/>
                          </a:ln>
                          <a:solidFill>
                            <a:schemeClr val="tx1"/>
                          </a:solidFill>
                          <a:effectLst/>
                          <a:latin typeface="+mn-ea"/>
                          <a:ea typeface="+mn-ea"/>
                          <a:cs typeface="Times New Roman" panose="02020603050405020304" pitchFamily="18" charset="0"/>
                        </a:rPr>
                        <a:t>SIGPIPE</a:t>
                      </a:r>
                      <a:endParaRPr kumimoji="0" lang="en-US" altLang="zh-CN" sz="1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chemeClr val="tx1"/>
                          </a:solidFill>
                          <a:effectLst/>
                          <a:latin typeface="+mn-ea"/>
                          <a:ea typeface="+mn-ea"/>
                          <a:cs typeface="Times New Roman" panose="02020603050405020304" pitchFamily="18" charset="0"/>
                        </a:rPr>
                        <a:t>pipe</a:t>
                      </a:r>
                      <a:r>
                        <a:rPr kumimoji="0" lang="zh-CN" altLang="en-US" sz="1000" b="0" i="0" u="none" strike="noStrike" cap="none" normalizeH="0" baseline="0" smtClean="0">
                          <a:ln>
                            <a:noFill/>
                          </a:ln>
                          <a:solidFill>
                            <a:schemeClr val="tx1"/>
                          </a:solidFill>
                          <a:effectLst/>
                          <a:latin typeface="+mn-ea"/>
                          <a:ea typeface="+mn-ea"/>
                          <a:cs typeface="Times New Roman" panose="02020603050405020304" pitchFamily="18" charset="0"/>
                        </a:rPr>
                        <a:t>文件只有写进程，没有读进程</a:t>
                      </a:r>
                      <a:endParaRPr kumimoji="0" lang="zh-CN" altLang="en-US"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chemeClr val="tx1"/>
                          </a:solidFill>
                          <a:effectLst/>
                          <a:latin typeface="+mn-ea"/>
                          <a:ea typeface="+mn-ea"/>
                          <a:cs typeface="Times New Roman" panose="02020603050405020304" pitchFamily="18" charset="0"/>
                        </a:rPr>
                        <a:t>14</a:t>
                      </a:r>
                      <a:endParaRPr kumimoji="0" lang="en-US" altLang="zh-CN"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dirty="0" smtClean="0">
                          <a:ln>
                            <a:noFill/>
                          </a:ln>
                          <a:solidFill>
                            <a:schemeClr val="tx1"/>
                          </a:solidFill>
                          <a:effectLst/>
                          <a:latin typeface="+mn-ea"/>
                          <a:ea typeface="+mn-ea"/>
                          <a:cs typeface="Times New Roman" panose="02020603050405020304" pitchFamily="18" charset="0"/>
                        </a:rPr>
                        <a:t>SIGALRM</a:t>
                      </a:r>
                      <a:endParaRPr kumimoji="0" lang="en-US" altLang="zh-CN" sz="1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000" b="0" i="0" u="none" strike="noStrike" cap="none" normalizeH="0" baseline="0" smtClean="0">
                          <a:ln>
                            <a:noFill/>
                          </a:ln>
                          <a:solidFill>
                            <a:schemeClr val="tx1"/>
                          </a:solidFill>
                          <a:effectLst/>
                          <a:latin typeface="+mn-ea"/>
                          <a:ea typeface="+mn-ea"/>
                          <a:cs typeface="Times New Roman" panose="02020603050405020304" pitchFamily="18" charset="0"/>
                        </a:rPr>
                        <a:t>报警信号</a:t>
                      </a:r>
                      <a:endParaRPr kumimoji="0" lang="zh-CN" altLang="en-US"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chemeClr val="tx1"/>
                          </a:solidFill>
                          <a:effectLst/>
                          <a:latin typeface="+mn-ea"/>
                          <a:ea typeface="+mn-ea"/>
                          <a:cs typeface="Times New Roman" panose="02020603050405020304" pitchFamily="18" charset="0"/>
                        </a:rPr>
                        <a:t>15</a:t>
                      </a:r>
                      <a:endParaRPr kumimoji="0" lang="en-US" altLang="zh-CN"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dirty="0" smtClean="0">
                          <a:ln>
                            <a:noFill/>
                          </a:ln>
                          <a:solidFill>
                            <a:schemeClr val="tx1"/>
                          </a:solidFill>
                          <a:effectLst/>
                          <a:latin typeface="+mn-ea"/>
                          <a:ea typeface="+mn-ea"/>
                          <a:cs typeface="Times New Roman" panose="02020603050405020304" pitchFamily="18" charset="0"/>
                        </a:rPr>
                        <a:t>SIGTERM</a:t>
                      </a:r>
                      <a:endParaRPr kumimoji="0" lang="en-US" altLang="zh-CN" sz="1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000" b="0" i="0" u="none" strike="noStrike" cap="none" normalizeH="0" baseline="0" smtClean="0">
                          <a:ln>
                            <a:noFill/>
                          </a:ln>
                          <a:solidFill>
                            <a:schemeClr val="tx1"/>
                          </a:solidFill>
                          <a:effectLst/>
                          <a:latin typeface="+mn-ea"/>
                          <a:ea typeface="+mn-ea"/>
                          <a:cs typeface="Times New Roman" panose="02020603050405020304" pitchFamily="18" charset="0"/>
                        </a:rPr>
                        <a:t>软件终止信号</a:t>
                      </a:r>
                      <a:endParaRPr kumimoji="0" lang="zh-CN" altLang="en-US"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chemeClr val="tx1"/>
                          </a:solidFill>
                          <a:effectLst/>
                          <a:latin typeface="+mn-ea"/>
                          <a:ea typeface="+mn-ea"/>
                          <a:cs typeface="Times New Roman" panose="02020603050405020304" pitchFamily="18" charset="0"/>
                        </a:rPr>
                        <a:t>16</a:t>
                      </a:r>
                      <a:endParaRPr kumimoji="0" lang="en-US" altLang="zh-CN"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dirty="0" smtClean="0">
                          <a:ln>
                            <a:noFill/>
                          </a:ln>
                          <a:solidFill>
                            <a:schemeClr val="tx1"/>
                          </a:solidFill>
                          <a:effectLst/>
                          <a:latin typeface="+mn-ea"/>
                          <a:ea typeface="+mn-ea"/>
                          <a:cs typeface="Times New Roman" panose="02020603050405020304" pitchFamily="18" charset="0"/>
                        </a:rPr>
                        <a:t>SIGUSER1</a:t>
                      </a:r>
                      <a:endParaRPr kumimoji="0" lang="en-US" altLang="zh-CN" sz="1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000" b="0" i="0" u="none" strike="noStrike" cap="none" normalizeH="0" baseline="0" dirty="0" smtClean="0">
                          <a:ln>
                            <a:noFill/>
                          </a:ln>
                          <a:solidFill>
                            <a:schemeClr val="tx1"/>
                          </a:solidFill>
                          <a:effectLst/>
                          <a:latin typeface="+mn-ea"/>
                          <a:ea typeface="+mn-ea"/>
                          <a:cs typeface="Times New Roman" panose="02020603050405020304" pitchFamily="18" charset="0"/>
                        </a:rPr>
                        <a:t>用户定义信号</a:t>
                      </a:r>
                      <a:r>
                        <a:rPr kumimoji="0" lang="en-US" altLang="zh-CN" sz="1000" b="0" i="0" u="none" strike="noStrike" cap="none" normalizeH="0" baseline="0" dirty="0" smtClean="0">
                          <a:ln>
                            <a:noFill/>
                          </a:ln>
                          <a:solidFill>
                            <a:schemeClr val="tx1"/>
                          </a:solidFill>
                          <a:effectLst/>
                          <a:latin typeface="+mn-ea"/>
                          <a:ea typeface="+mn-ea"/>
                          <a:cs typeface="Times New Roman" panose="02020603050405020304" pitchFamily="18" charset="0"/>
                        </a:rPr>
                        <a:t>1</a:t>
                      </a:r>
                      <a:endParaRPr kumimoji="0" lang="en-US" altLang="zh-CN" sz="1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chemeClr val="tx1"/>
                          </a:solidFill>
                          <a:effectLst/>
                          <a:latin typeface="+mn-ea"/>
                          <a:ea typeface="+mn-ea"/>
                          <a:cs typeface="Times New Roman" panose="02020603050405020304" pitchFamily="18" charset="0"/>
                        </a:rPr>
                        <a:t>17</a:t>
                      </a:r>
                      <a:endParaRPr kumimoji="0" lang="en-US" altLang="zh-CN"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dirty="0" smtClean="0">
                          <a:ln>
                            <a:noFill/>
                          </a:ln>
                          <a:solidFill>
                            <a:schemeClr val="tx1"/>
                          </a:solidFill>
                          <a:effectLst/>
                          <a:latin typeface="+mn-ea"/>
                          <a:ea typeface="+mn-ea"/>
                          <a:cs typeface="Times New Roman" panose="02020603050405020304" pitchFamily="18" charset="0"/>
                        </a:rPr>
                        <a:t>SIGUSER2</a:t>
                      </a:r>
                      <a:endParaRPr kumimoji="0" lang="en-US" altLang="zh-CN" sz="1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000" b="0" i="0" u="none" strike="noStrike" cap="none" normalizeH="0" baseline="0" dirty="0" smtClean="0">
                          <a:ln>
                            <a:noFill/>
                          </a:ln>
                          <a:solidFill>
                            <a:schemeClr val="tx1"/>
                          </a:solidFill>
                          <a:effectLst/>
                          <a:latin typeface="+mn-ea"/>
                          <a:ea typeface="+mn-ea"/>
                          <a:cs typeface="Times New Roman" panose="02020603050405020304" pitchFamily="18" charset="0"/>
                        </a:rPr>
                        <a:t>用户定义信号</a:t>
                      </a:r>
                      <a:r>
                        <a:rPr kumimoji="0" lang="en-US" altLang="zh-CN" sz="1000" b="0" i="0" u="none" strike="noStrike" cap="none" normalizeH="0" baseline="0" dirty="0" smtClean="0">
                          <a:ln>
                            <a:noFill/>
                          </a:ln>
                          <a:solidFill>
                            <a:schemeClr val="tx1"/>
                          </a:solidFill>
                          <a:effectLst/>
                          <a:latin typeface="+mn-ea"/>
                          <a:ea typeface="+mn-ea"/>
                          <a:cs typeface="Times New Roman" panose="02020603050405020304" pitchFamily="18" charset="0"/>
                        </a:rPr>
                        <a:t>2</a:t>
                      </a:r>
                      <a:endParaRPr kumimoji="0" lang="en-US" altLang="zh-CN" sz="1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chemeClr val="tx1"/>
                          </a:solidFill>
                          <a:effectLst/>
                          <a:latin typeface="+mn-ea"/>
                          <a:ea typeface="+mn-ea"/>
                          <a:cs typeface="Times New Roman" panose="02020603050405020304" pitchFamily="18" charset="0"/>
                        </a:rPr>
                        <a:t>18</a:t>
                      </a:r>
                      <a:endParaRPr kumimoji="0" lang="en-US" altLang="zh-CN"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dirty="0" smtClean="0">
                          <a:ln>
                            <a:noFill/>
                          </a:ln>
                          <a:solidFill>
                            <a:schemeClr val="tx1"/>
                          </a:solidFill>
                          <a:effectLst/>
                          <a:latin typeface="+mn-ea"/>
                          <a:ea typeface="+mn-ea"/>
                          <a:cs typeface="Times New Roman" panose="02020603050405020304" pitchFamily="18" charset="0"/>
                        </a:rPr>
                        <a:t>SIGCLD</a:t>
                      </a:r>
                      <a:endParaRPr kumimoji="0" lang="en-US" altLang="zh-CN" sz="1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000" b="0" i="0" u="none" strike="noStrike" cap="none" normalizeH="0" baseline="0" dirty="0" smtClean="0">
                          <a:ln>
                            <a:noFill/>
                          </a:ln>
                          <a:solidFill>
                            <a:schemeClr val="tx1"/>
                          </a:solidFill>
                          <a:effectLst/>
                          <a:latin typeface="+mn-ea"/>
                          <a:ea typeface="+mn-ea"/>
                          <a:cs typeface="Times New Roman" panose="02020603050405020304" pitchFamily="18" charset="0"/>
                        </a:rPr>
                        <a:t>子进程终止</a:t>
                      </a:r>
                      <a:endParaRPr kumimoji="0" lang="zh-CN" altLang="en-US" sz="1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chemeClr val="tx1"/>
                          </a:solidFill>
                          <a:effectLst/>
                          <a:latin typeface="+mn-ea"/>
                          <a:ea typeface="+mn-ea"/>
                          <a:cs typeface="Times New Roman" panose="02020603050405020304" pitchFamily="18" charset="0"/>
                        </a:rPr>
                        <a:t>19</a:t>
                      </a:r>
                      <a:endParaRPr kumimoji="0" lang="en-US" altLang="zh-CN"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chemeClr val="tx1"/>
                          </a:solidFill>
                          <a:effectLst/>
                          <a:latin typeface="+mn-ea"/>
                          <a:ea typeface="+mn-ea"/>
                          <a:cs typeface="Times New Roman" panose="02020603050405020304" pitchFamily="18" charset="0"/>
                        </a:rPr>
                        <a:t>SIGPWR</a:t>
                      </a:r>
                      <a:endParaRPr kumimoji="0" lang="en-US" altLang="zh-CN" sz="10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000" b="0" i="0" u="none" strike="noStrike" cap="none" normalizeH="0" baseline="0" dirty="0" smtClean="0">
                          <a:ln>
                            <a:noFill/>
                          </a:ln>
                          <a:solidFill>
                            <a:schemeClr val="tx1"/>
                          </a:solidFill>
                          <a:effectLst/>
                          <a:latin typeface="+mn-ea"/>
                          <a:ea typeface="+mn-ea"/>
                          <a:cs typeface="Times New Roman" panose="02020603050405020304" pitchFamily="18" charset="0"/>
                        </a:rPr>
                        <a:t>电源故障</a:t>
                      </a:r>
                      <a:endParaRPr kumimoji="0" lang="zh-CN" altLang="en-US" sz="10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644901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79837" y="1224778"/>
            <a:ext cx="8229600" cy="5318125"/>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gn="just">
              <a:spcBef>
                <a:spcPts val="0"/>
              </a:spcBef>
              <a:buFont typeface="Wingdings" panose="05000000000000000000" pitchFamily="2" charset="2"/>
              <a:buNone/>
            </a:pPr>
            <a:r>
              <a:rPr lang="en-US" altLang="zh-CN" sz="2400" dirty="0" smtClean="0">
                <a:solidFill>
                  <a:srgbClr val="0000CC"/>
                </a:solidFill>
                <a:latin typeface="+mn-ea"/>
              </a:rPr>
              <a:t>2</a:t>
            </a:r>
            <a:r>
              <a:rPr lang="zh-CN" altLang="en-US" sz="2400" dirty="0" smtClean="0">
                <a:solidFill>
                  <a:srgbClr val="0000CC"/>
                </a:solidFill>
                <a:latin typeface="+mn-ea"/>
              </a:rPr>
              <a:t>．信号的产生和传送</a:t>
            </a:r>
          </a:p>
          <a:p>
            <a:endParaRPr lang="en-US" altLang="zh-CN" dirty="0"/>
          </a:p>
        </p:txBody>
      </p:sp>
      <p:pic>
        <p:nvPicPr>
          <p:cNvPr id="3" name="Picture 4" descr="C80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6073" y="2021488"/>
            <a:ext cx="52578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p:cNvSpPr>
            <a:spLocks noChangeArrowheads="1"/>
          </p:cNvSpPr>
          <p:nvPr/>
        </p:nvSpPr>
        <p:spPr bwMode="auto">
          <a:xfrm>
            <a:off x="4268965" y="4651653"/>
            <a:ext cx="23310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dirty="0">
                <a:solidFill>
                  <a:srgbClr val="FF0000"/>
                </a:solidFill>
                <a:latin typeface="+mn-ea"/>
              </a:rPr>
              <a:t>有关信号的内部结构 </a:t>
            </a:r>
          </a:p>
        </p:txBody>
      </p:sp>
    </p:spTree>
    <p:extLst>
      <p:ext uri="{BB962C8B-B14F-4D97-AF65-F5344CB8AC3E}">
        <p14:creationId xmlns:p14="http://schemas.microsoft.com/office/powerpoint/2010/main" val="19322993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939115" y="1050331"/>
            <a:ext cx="10503242" cy="597238"/>
          </a:xfrm>
        </p:spPr>
        <p:txBody>
          <a:bodyPr>
            <a:normAutofit/>
          </a:bodyPr>
          <a:lstStyle/>
          <a:p>
            <a:r>
              <a:rPr lang="en-US" altLang="zh-CN" sz="2400" b="0" dirty="0">
                <a:solidFill>
                  <a:schemeClr val="tx1"/>
                </a:solidFill>
                <a:latin typeface="+mn-ea"/>
                <a:ea typeface="+mn-ea"/>
              </a:rPr>
              <a:t>4.11.3  </a:t>
            </a:r>
            <a:r>
              <a:rPr lang="zh-CN" altLang="en-US" sz="2400" b="0" dirty="0">
                <a:solidFill>
                  <a:schemeClr val="tx1"/>
                </a:solidFill>
                <a:latin typeface="+mn-ea"/>
                <a:ea typeface="+mn-ea"/>
              </a:rPr>
              <a:t>信号的处理方式</a:t>
            </a:r>
          </a:p>
        </p:txBody>
      </p:sp>
      <p:graphicFrame>
        <p:nvGraphicFramePr>
          <p:cNvPr id="176175" name="Group 47"/>
          <p:cNvGraphicFramePr>
            <a:graphicFrameLocks noGrp="1"/>
          </p:cNvGraphicFramePr>
          <p:nvPr>
            <p:ph type="body" idx="1"/>
            <p:extLst>
              <p:ext uri="{D42A27DB-BD31-4B8C-83A1-F6EECF244321}">
                <p14:modId xmlns:p14="http://schemas.microsoft.com/office/powerpoint/2010/main" val="2988061194"/>
              </p:ext>
            </p:extLst>
          </p:nvPr>
        </p:nvGraphicFramePr>
        <p:xfrm>
          <a:off x="2637912" y="1957307"/>
          <a:ext cx="6119813" cy="2233613"/>
        </p:xfrm>
        <a:graphic>
          <a:graphicData uri="http://schemas.openxmlformats.org/drawingml/2006/table">
            <a:tbl>
              <a:tblPr/>
              <a:tblGrid>
                <a:gridCol w="2151063"/>
                <a:gridCol w="3968750"/>
              </a:tblGrid>
              <a:tr h="5556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800" b="0" i="0" u="none" strike="noStrike" cap="none" normalizeH="0" baseline="0" dirty="0" err="1" smtClean="0">
                          <a:ln>
                            <a:noFill/>
                          </a:ln>
                          <a:solidFill>
                            <a:schemeClr val="tx1"/>
                          </a:solidFill>
                          <a:effectLst/>
                          <a:latin typeface="+mn-ea"/>
                          <a:ea typeface="+mn-ea"/>
                          <a:cs typeface="Times New Roman" panose="02020603050405020304" pitchFamily="18" charset="0"/>
                        </a:rPr>
                        <a:t>u_signal</a:t>
                      </a:r>
                      <a:r>
                        <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rPr>
                        <a:t>[</a:t>
                      </a:r>
                      <a:r>
                        <a:rPr kumimoji="0" lang="en-US" altLang="zh-CN" sz="1800" b="0" i="0" u="none" strike="noStrike" cap="none" normalizeH="0" baseline="0" dirty="0" err="1" smtClean="0">
                          <a:ln>
                            <a:noFill/>
                          </a:ln>
                          <a:solidFill>
                            <a:schemeClr val="tx1"/>
                          </a:solidFill>
                          <a:effectLst/>
                          <a:latin typeface="+mn-ea"/>
                          <a:ea typeface="+mn-ea"/>
                          <a:cs typeface="Times New Roman" panose="02020603050405020304" pitchFamily="18" charset="0"/>
                        </a:rPr>
                        <a:t>i</a:t>
                      </a:r>
                      <a:r>
                        <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的值</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800" b="0" i="0" u="none" strike="noStrike" cap="none" normalizeH="0" baseline="0" smtClean="0">
                          <a:ln>
                            <a:noFill/>
                          </a:ln>
                          <a:solidFill>
                            <a:schemeClr val="tx1"/>
                          </a:solidFill>
                          <a:effectLst/>
                          <a:latin typeface="+mn-ea"/>
                          <a:ea typeface="+mn-ea"/>
                          <a:cs typeface="Times New Roman" panose="02020603050405020304" pitchFamily="18" charset="0"/>
                        </a:rPr>
                        <a:t>信号的处理方式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800" b="0" i="0" u="none" strike="noStrike" cap="none" normalizeH="0" baseline="0" smtClean="0">
                          <a:ln>
                            <a:noFill/>
                          </a:ln>
                          <a:solidFill>
                            <a:schemeClr val="tx1"/>
                          </a:solidFill>
                          <a:effectLst/>
                          <a:latin typeface="+mn-ea"/>
                          <a:ea typeface="+mn-ea"/>
                          <a:cs typeface="Times New Roman" panose="02020603050405020304" pitchFamily="18" charset="0"/>
                        </a:rPr>
                        <a:t>进程终止自己</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非零奇数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忽略该信号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非零偶数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其值为用户空间处理程序的入口地址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555024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95632" y="1028397"/>
            <a:ext cx="10280822" cy="4525962"/>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chemeClr val="tx1"/>
                </a:solidFill>
                <a:latin typeface="+mn-ea"/>
              </a:rPr>
              <a:t>4.11.4  </a:t>
            </a:r>
            <a:r>
              <a:rPr lang="zh-CN" altLang="en-US" sz="2400" dirty="0">
                <a:solidFill>
                  <a:schemeClr val="tx1"/>
                </a:solidFill>
                <a:latin typeface="+mn-ea"/>
              </a:rPr>
              <a:t>信号的检测和处理 </a:t>
            </a:r>
            <a:endParaRPr lang="en-US" altLang="zh-CN" sz="2400" dirty="0" smtClean="0">
              <a:solidFill>
                <a:schemeClr val="tx1"/>
              </a:solidFill>
              <a:latin typeface="+mn-ea"/>
            </a:endParaRPr>
          </a:p>
          <a:p>
            <a:pPr marL="0" indent="0">
              <a:lnSpc>
                <a:spcPct val="150000"/>
              </a:lnSpc>
              <a:spcBef>
                <a:spcPts val="0"/>
              </a:spcBef>
              <a:buNone/>
            </a:pPr>
            <a:r>
              <a:rPr lang="zh-CN" altLang="en-US" sz="2400" dirty="0" smtClean="0">
                <a:solidFill>
                  <a:schemeClr val="tx1"/>
                </a:solidFill>
                <a:latin typeface="+mn-ea"/>
              </a:rPr>
              <a:t>（</a:t>
            </a:r>
            <a:r>
              <a:rPr lang="en-US" altLang="zh-CN" sz="2400" dirty="0" smtClean="0">
                <a:solidFill>
                  <a:schemeClr val="tx1"/>
                </a:solidFill>
                <a:latin typeface="+mn-ea"/>
              </a:rPr>
              <a:t>1</a:t>
            </a:r>
            <a:r>
              <a:rPr lang="zh-CN" altLang="en-US" sz="2400" dirty="0" smtClean="0">
                <a:solidFill>
                  <a:schemeClr val="tx1"/>
                </a:solidFill>
                <a:latin typeface="+mn-ea"/>
              </a:rPr>
              <a:t>）检测信号的时机</a:t>
            </a:r>
          </a:p>
          <a:p>
            <a:pPr marL="0" indent="0">
              <a:lnSpc>
                <a:spcPct val="150000"/>
              </a:lnSpc>
              <a:spcBef>
                <a:spcPts val="0"/>
              </a:spcBef>
              <a:buNone/>
            </a:pPr>
            <a:r>
              <a:rPr lang="zh-CN" altLang="en-US" sz="2400" dirty="0" smtClean="0">
                <a:solidFill>
                  <a:schemeClr val="tx1"/>
                </a:solidFill>
                <a:latin typeface="+mn-ea"/>
              </a:rPr>
              <a:t>（</a:t>
            </a:r>
            <a:r>
              <a:rPr lang="en-US" altLang="zh-CN" sz="2400" dirty="0" smtClean="0">
                <a:solidFill>
                  <a:schemeClr val="tx1"/>
                </a:solidFill>
                <a:latin typeface="+mn-ea"/>
              </a:rPr>
              <a:t>2</a:t>
            </a:r>
            <a:r>
              <a:rPr lang="zh-CN" altLang="en-US" sz="2400" dirty="0" smtClean="0">
                <a:solidFill>
                  <a:schemeClr val="tx1"/>
                </a:solidFill>
                <a:latin typeface="+mn-ea"/>
              </a:rPr>
              <a:t>）信号处理 </a:t>
            </a:r>
            <a:endParaRPr lang="zh-CN" altLang="en-US" sz="2400" dirty="0">
              <a:solidFill>
                <a:schemeClr val="tx1"/>
              </a:solidFill>
              <a:latin typeface="+mn-ea"/>
            </a:endParaRPr>
          </a:p>
        </p:txBody>
      </p:sp>
      <p:sp>
        <p:nvSpPr>
          <p:cNvPr id="4" name="Rectangle 5"/>
          <p:cNvSpPr>
            <a:spLocks noChangeArrowheads="1"/>
          </p:cNvSpPr>
          <p:nvPr/>
        </p:nvSpPr>
        <p:spPr bwMode="auto">
          <a:xfrm>
            <a:off x="4754989" y="5436179"/>
            <a:ext cx="27927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dirty="0">
                <a:solidFill>
                  <a:srgbClr val="FF0000"/>
                </a:solidFill>
                <a:latin typeface="+mn-ea"/>
              </a:rPr>
              <a:t>信号的检测与处理流程图 </a:t>
            </a:r>
          </a:p>
        </p:txBody>
      </p:sp>
      <p:pic>
        <p:nvPicPr>
          <p:cNvPr id="5" name="Picture 4" descr="C80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44256" y="2570935"/>
            <a:ext cx="4751387" cy="264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65370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37968" y="1015967"/>
            <a:ext cx="10346725" cy="4524315"/>
          </a:xfrm>
          <a:prstGeom prst="rect">
            <a:avLst/>
          </a:prstGeom>
        </p:spPr>
        <p:txBody>
          <a:bodyPr wrap="square">
            <a:spAutoFit/>
          </a:bodyPr>
          <a:lstStyle/>
          <a:p>
            <a:pPr lvl="0" algn="just">
              <a:lnSpc>
                <a:spcPct val="150000"/>
              </a:lnSpc>
              <a:spcAft>
                <a:spcPts val="0"/>
              </a:spcAft>
            </a:pPr>
            <a:r>
              <a:rPr lang="en-US" altLang="zh-CN" sz="2400" kern="100" dirty="0" smtClean="0">
                <a:latin typeface="+mn-ea"/>
                <a:cs typeface="Times New Roman" panose="02020603050405020304" pitchFamily="18" charset="0"/>
              </a:rPr>
              <a:t>1</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操作系统</a:t>
            </a:r>
            <a:r>
              <a:rPr lang="zh-CN" altLang="zh-CN" sz="2400" kern="100" dirty="0">
                <a:latin typeface="+mn-ea"/>
                <a:cs typeface="Times New Roman" panose="02020603050405020304" pitchFamily="18" charset="0"/>
              </a:rPr>
              <a:t>中的三级调度是指（）。</a:t>
            </a:r>
          </a:p>
          <a:p>
            <a:pPr marL="76200" algn="just">
              <a:lnSpc>
                <a:spcPct val="150000"/>
              </a:lnSpc>
              <a:spcAft>
                <a:spcPts val="0"/>
              </a:spcAft>
            </a:pPr>
            <a:r>
              <a:rPr lang="en-US" altLang="zh-CN" sz="2400" kern="100" dirty="0" smtClean="0">
                <a:latin typeface="+mn-ea"/>
                <a:cs typeface="Times New Roman" panose="02020603050405020304" pitchFamily="18" charset="0"/>
              </a:rPr>
              <a:t>A. </a:t>
            </a:r>
            <a:r>
              <a:rPr lang="zh-CN" altLang="zh-CN" sz="2400" kern="100" dirty="0" smtClean="0">
                <a:latin typeface="+mn-ea"/>
                <a:cs typeface="Times New Roman" panose="02020603050405020304" pitchFamily="18" charset="0"/>
              </a:rPr>
              <a:t>处理器</a:t>
            </a:r>
            <a:r>
              <a:rPr lang="zh-CN" altLang="zh-CN" sz="2400" kern="100" dirty="0">
                <a:latin typeface="+mn-ea"/>
                <a:cs typeface="Times New Roman" panose="02020603050405020304" pitchFamily="18" charset="0"/>
              </a:rPr>
              <a:t>调度、资源调度和网络调度</a:t>
            </a:r>
          </a:p>
          <a:p>
            <a:pPr marL="76200" algn="just">
              <a:lnSpc>
                <a:spcPct val="150000"/>
              </a:lnSpc>
              <a:spcAft>
                <a:spcPts val="0"/>
              </a:spcAft>
            </a:pPr>
            <a:r>
              <a:rPr lang="en-US" altLang="zh-CN" sz="2400" kern="100" dirty="0" smtClean="0">
                <a:latin typeface="+mn-ea"/>
                <a:cs typeface="Times New Roman" panose="02020603050405020304" pitchFamily="18" charset="0"/>
              </a:rPr>
              <a:t>B. CPU</a:t>
            </a:r>
            <a:r>
              <a:rPr lang="zh-CN" altLang="zh-CN" sz="2400" kern="100" dirty="0">
                <a:latin typeface="+mn-ea"/>
                <a:cs typeface="Times New Roman" panose="02020603050405020304" pitchFamily="18" charset="0"/>
              </a:rPr>
              <a:t>调度、设备调度和存储器调度</a:t>
            </a:r>
          </a:p>
          <a:p>
            <a:pPr marL="76200" algn="just">
              <a:lnSpc>
                <a:spcPct val="150000"/>
              </a:lnSpc>
              <a:spcAft>
                <a:spcPts val="0"/>
              </a:spcAft>
            </a:pPr>
            <a:r>
              <a:rPr lang="en-US" altLang="zh-CN" sz="2400" kern="100" dirty="0" smtClean="0">
                <a:latin typeface="+mn-ea"/>
                <a:cs typeface="Times New Roman" panose="02020603050405020304" pitchFamily="18" charset="0"/>
              </a:rPr>
              <a:t>C. </a:t>
            </a:r>
            <a:r>
              <a:rPr lang="zh-CN" altLang="zh-CN" sz="2400" kern="100" dirty="0" smtClean="0">
                <a:latin typeface="+mn-ea"/>
                <a:cs typeface="Times New Roman" panose="02020603050405020304" pitchFamily="18" charset="0"/>
              </a:rPr>
              <a:t>作业调度</a:t>
            </a:r>
            <a:r>
              <a:rPr lang="zh-CN" altLang="zh-CN" sz="2400" kern="100" dirty="0">
                <a:latin typeface="+mn-ea"/>
                <a:cs typeface="Times New Roman" panose="02020603050405020304" pitchFamily="18" charset="0"/>
              </a:rPr>
              <a:t>、进程调度和资源调度</a:t>
            </a:r>
          </a:p>
          <a:p>
            <a:pPr marL="76200" algn="just">
              <a:lnSpc>
                <a:spcPct val="150000"/>
              </a:lnSpc>
              <a:spcAft>
                <a:spcPts val="0"/>
              </a:spcAft>
            </a:pPr>
            <a:r>
              <a:rPr lang="en-US" altLang="zh-CN" sz="2400" kern="100" dirty="0" smtClean="0">
                <a:latin typeface="+mn-ea"/>
                <a:cs typeface="Times New Roman" panose="02020603050405020304" pitchFamily="18" charset="0"/>
              </a:rPr>
              <a:t>D. </a:t>
            </a:r>
            <a:r>
              <a:rPr lang="zh-CN" altLang="zh-CN" sz="2400" kern="100" dirty="0" smtClean="0">
                <a:latin typeface="+mn-ea"/>
                <a:cs typeface="Times New Roman" panose="02020603050405020304" pitchFamily="18" charset="0"/>
              </a:rPr>
              <a:t>作业调度</a:t>
            </a:r>
            <a:r>
              <a:rPr lang="zh-CN" altLang="zh-CN" sz="2400" kern="100" dirty="0">
                <a:latin typeface="+mn-ea"/>
                <a:cs typeface="Times New Roman" panose="02020603050405020304" pitchFamily="18" charset="0"/>
              </a:rPr>
              <a:t>、进程调度和中级调度</a:t>
            </a:r>
          </a:p>
          <a:p>
            <a:pPr lvl="0" algn="just">
              <a:lnSpc>
                <a:spcPct val="150000"/>
              </a:lnSpc>
              <a:spcAft>
                <a:spcPts val="0"/>
              </a:spcAft>
            </a:pPr>
            <a:r>
              <a:rPr lang="en-US" altLang="zh-CN" sz="2400" kern="100" dirty="0" smtClean="0">
                <a:latin typeface="+mn-ea"/>
                <a:cs typeface="Times New Roman" panose="02020603050405020304" pitchFamily="18" charset="0"/>
              </a:rPr>
              <a:t>2</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进程调度</a:t>
            </a:r>
            <a:r>
              <a:rPr lang="zh-CN" altLang="zh-CN" sz="2400" kern="100" dirty="0">
                <a:latin typeface="+mn-ea"/>
                <a:cs typeface="Times New Roman" panose="02020603050405020304" pitchFamily="18" charset="0"/>
              </a:rPr>
              <a:t>主要负责（）。</a:t>
            </a:r>
          </a:p>
          <a:p>
            <a:pPr lvl="0" algn="just">
              <a:lnSpc>
                <a:spcPct val="150000"/>
              </a:lnSpc>
              <a:spcAft>
                <a:spcPts val="0"/>
              </a:spcAft>
            </a:pPr>
            <a:r>
              <a:rPr lang="en-US" altLang="zh-CN" sz="2400" kern="100" dirty="0" smtClean="0">
                <a:latin typeface="+mn-ea"/>
                <a:cs typeface="Times New Roman" panose="02020603050405020304" pitchFamily="18" charset="0"/>
              </a:rPr>
              <a:t> A.</a:t>
            </a:r>
            <a:r>
              <a:rPr lang="zh-CN" altLang="zh-CN" sz="2400" kern="100" dirty="0" smtClean="0">
                <a:latin typeface="+mn-ea"/>
                <a:cs typeface="Times New Roman" panose="02020603050405020304" pitchFamily="18" charset="0"/>
              </a:rPr>
              <a:t>选</a:t>
            </a:r>
            <a:r>
              <a:rPr lang="zh-CN" altLang="zh-CN" sz="2400" kern="100" dirty="0">
                <a:latin typeface="+mn-ea"/>
                <a:cs typeface="Times New Roman" panose="02020603050405020304" pitchFamily="18" charset="0"/>
              </a:rPr>
              <a:t>一个作业进入内存</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选一个进程占有</a:t>
            </a:r>
            <a:r>
              <a:rPr lang="en-US" altLang="zh-CN" sz="2400" kern="100" dirty="0">
                <a:latin typeface="+mn-ea"/>
                <a:cs typeface="Times New Roman" panose="02020603050405020304" pitchFamily="18" charset="0"/>
              </a:rPr>
              <a:t>CPU</a:t>
            </a:r>
            <a:endParaRPr lang="zh-CN" altLang="zh-CN" sz="2400" kern="100" dirty="0">
              <a:latin typeface="+mn-ea"/>
              <a:cs typeface="Times New Roman" panose="02020603050405020304" pitchFamily="18" charset="0"/>
            </a:endParaRPr>
          </a:p>
          <a:p>
            <a:pPr marL="76200" algn="just">
              <a:lnSpc>
                <a:spcPct val="150000"/>
              </a:lnSpc>
              <a:spcAft>
                <a:spcPts val="0"/>
              </a:spcAft>
            </a:pPr>
            <a:r>
              <a:rPr lang="en-US" altLang="zh-CN" sz="2400" kern="100" dirty="0">
                <a:latin typeface="+mn-ea"/>
                <a:cs typeface="Times New Roman" panose="02020603050405020304" pitchFamily="18" charset="0"/>
              </a:rPr>
              <a:t>C . </a:t>
            </a:r>
            <a:r>
              <a:rPr lang="zh-CN" altLang="zh-CN" sz="2400" kern="100" dirty="0">
                <a:latin typeface="+mn-ea"/>
                <a:cs typeface="Times New Roman" panose="02020603050405020304" pitchFamily="18" charset="0"/>
              </a:rPr>
              <a:t>建立一个新的进程</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撤销一个</a:t>
            </a:r>
            <a:r>
              <a:rPr lang="zh-CN" altLang="zh-CN" sz="2400" kern="100" dirty="0" smtClean="0">
                <a:latin typeface="+mn-ea"/>
                <a:cs typeface="Times New Roman" panose="02020603050405020304" pitchFamily="18" charset="0"/>
              </a:rPr>
              <a:t>进程</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23393753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37968" y="1015967"/>
            <a:ext cx="10346725" cy="5078313"/>
          </a:xfrm>
          <a:prstGeom prst="rect">
            <a:avLst/>
          </a:prstGeom>
        </p:spPr>
        <p:txBody>
          <a:bodyPr wrap="square">
            <a:spAutoFit/>
          </a:bodyPr>
          <a:lstStyle/>
          <a:p>
            <a:pPr lvl="0" algn="just">
              <a:lnSpc>
                <a:spcPct val="150000"/>
              </a:lnSpc>
              <a:spcAft>
                <a:spcPts val="0"/>
              </a:spcAft>
            </a:pPr>
            <a:r>
              <a:rPr lang="en-US" altLang="zh-CN" sz="2400" kern="100" dirty="0" smtClean="0">
                <a:latin typeface="+mn-ea"/>
                <a:cs typeface="Times New Roman" panose="02020603050405020304" pitchFamily="18" charset="0"/>
              </a:rPr>
              <a:t>3</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在</a:t>
            </a:r>
            <a:r>
              <a:rPr lang="zh-CN" altLang="zh-CN" sz="2400" kern="100" dirty="0">
                <a:latin typeface="+mn-ea"/>
                <a:cs typeface="Times New Roman" panose="02020603050405020304" pitchFamily="18" charset="0"/>
              </a:rPr>
              <a:t>批处理系统中，以下不属于作业管理程序任务的是（）。</a:t>
            </a:r>
          </a:p>
          <a:p>
            <a:pPr lvl="0" algn="just">
              <a:lnSpc>
                <a:spcPct val="150000"/>
              </a:lnSpc>
              <a:spcAft>
                <a:spcPts val="0"/>
              </a:spcAft>
            </a:pPr>
            <a:r>
              <a:rPr lang="en-US" altLang="zh-CN" sz="2400" kern="100" dirty="0" smtClean="0">
                <a:latin typeface="+mn-ea"/>
                <a:cs typeface="Times New Roman" panose="02020603050405020304" pitchFamily="18" charset="0"/>
              </a:rPr>
              <a:t>A. </a:t>
            </a:r>
            <a:r>
              <a:rPr lang="zh-CN" altLang="zh-CN" sz="2400" kern="100" dirty="0" smtClean="0">
                <a:latin typeface="+mn-ea"/>
                <a:cs typeface="Times New Roman" panose="02020603050405020304" pitchFamily="18" charset="0"/>
              </a:rPr>
              <a:t>按照</a:t>
            </a:r>
            <a:r>
              <a:rPr lang="zh-CN" altLang="zh-CN" sz="2400" kern="100" dirty="0">
                <a:latin typeface="+mn-ea"/>
                <a:cs typeface="Times New Roman" panose="02020603050405020304" pitchFamily="18" charset="0"/>
              </a:rPr>
              <a:t>调度算法在后备状态的作业中选择作业</a:t>
            </a:r>
          </a:p>
          <a:p>
            <a:pPr lvl="0" algn="just">
              <a:lnSpc>
                <a:spcPct val="150000"/>
              </a:lnSpc>
              <a:spcAft>
                <a:spcPts val="0"/>
              </a:spcAft>
            </a:pPr>
            <a:r>
              <a:rPr lang="en-US" altLang="zh-CN" sz="2400" kern="100" dirty="0" smtClean="0">
                <a:latin typeface="+mn-ea"/>
                <a:cs typeface="Times New Roman" panose="02020603050405020304" pitchFamily="18" charset="0"/>
              </a:rPr>
              <a:t>B. </a:t>
            </a:r>
            <a:r>
              <a:rPr lang="zh-CN" altLang="zh-CN" sz="2400" kern="100" dirty="0" smtClean="0">
                <a:latin typeface="+mn-ea"/>
                <a:cs typeface="Times New Roman" panose="02020603050405020304" pitchFamily="18" charset="0"/>
              </a:rPr>
              <a:t>为</a:t>
            </a:r>
            <a:r>
              <a:rPr lang="zh-CN" altLang="zh-CN" sz="2400" kern="100" dirty="0">
                <a:latin typeface="+mn-ea"/>
                <a:cs typeface="Times New Roman" panose="02020603050405020304" pitchFamily="18" charset="0"/>
              </a:rPr>
              <a:t>选中的作业创建相应进程</a:t>
            </a:r>
          </a:p>
          <a:p>
            <a:pPr lvl="0" algn="just">
              <a:lnSpc>
                <a:spcPct val="150000"/>
              </a:lnSpc>
              <a:spcAft>
                <a:spcPts val="0"/>
              </a:spcAft>
            </a:pPr>
            <a:r>
              <a:rPr lang="en-US" altLang="zh-CN" sz="2400" kern="100" dirty="0" smtClean="0">
                <a:latin typeface="+mn-ea"/>
                <a:cs typeface="Times New Roman" panose="02020603050405020304" pitchFamily="18" charset="0"/>
              </a:rPr>
              <a:t>C. </a:t>
            </a:r>
            <a:r>
              <a:rPr lang="zh-CN" altLang="zh-CN" sz="2400" kern="100" dirty="0" smtClean="0">
                <a:latin typeface="+mn-ea"/>
                <a:cs typeface="Times New Roman" panose="02020603050405020304" pitchFamily="18" charset="0"/>
              </a:rPr>
              <a:t>为</a:t>
            </a:r>
            <a:r>
              <a:rPr lang="zh-CN" altLang="zh-CN" sz="2400" kern="100" dirty="0">
                <a:latin typeface="+mn-ea"/>
                <a:cs typeface="Times New Roman" panose="02020603050405020304" pitchFamily="18" charset="0"/>
              </a:rPr>
              <a:t>选中的作业分配主存等系统资源</a:t>
            </a:r>
          </a:p>
          <a:p>
            <a:pPr lvl="0" algn="just">
              <a:lnSpc>
                <a:spcPct val="150000"/>
              </a:lnSpc>
              <a:spcAft>
                <a:spcPts val="0"/>
              </a:spcAft>
            </a:pPr>
            <a:r>
              <a:rPr lang="en-US" altLang="zh-CN" sz="2400" kern="100" dirty="0" smtClean="0">
                <a:latin typeface="+mn-ea"/>
                <a:cs typeface="Times New Roman" panose="02020603050405020304" pitchFamily="18" charset="0"/>
              </a:rPr>
              <a:t>D. </a:t>
            </a:r>
            <a:r>
              <a:rPr lang="zh-CN" altLang="zh-CN" sz="2400" kern="100" dirty="0" smtClean="0">
                <a:latin typeface="+mn-ea"/>
                <a:cs typeface="Times New Roman" panose="02020603050405020304" pitchFamily="18" charset="0"/>
              </a:rPr>
              <a:t>为</a:t>
            </a:r>
            <a:r>
              <a:rPr lang="zh-CN" altLang="zh-CN" sz="2400" kern="100" dirty="0">
                <a:latin typeface="+mn-ea"/>
                <a:cs typeface="Times New Roman" panose="02020603050405020304" pitchFamily="18" charset="0"/>
              </a:rPr>
              <a:t>作业对应的进程分配</a:t>
            </a:r>
            <a:r>
              <a:rPr lang="en-US" altLang="zh-CN" sz="2400" kern="100" dirty="0" smtClean="0">
                <a:latin typeface="+mn-ea"/>
                <a:cs typeface="Times New Roman" panose="02020603050405020304" pitchFamily="18" charset="0"/>
              </a:rPr>
              <a:t>CPU</a:t>
            </a:r>
          </a:p>
          <a:p>
            <a:pPr algn="just">
              <a:lnSpc>
                <a:spcPct val="150000"/>
              </a:lnSpc>
            </a:pPr>
            <a:r>
              <a:rPr lang="en-US" altLang="zh-CN" sz="2400" kern="100" dirty="0">
                <a:latin typeface="+mn-ea"/>
                <a:cs typeface="Times New Roman" panose="02020603050405020304" pitchFamily="18" charset="0"/>
              </a:rPr>
              <a:t>4</a:t>
            </a:r>
            <a:r>
              <a:rPr lang="zh-CN" altLang="en-US" sz="2400" kern="100" dirty="0">
                <a:latin typeface="+mn-ea"/>
                <a:cs typeface="Times New Roman" panose="02020603050405020304" pitchFamily="18" charset="0"/>
              </a:rPr>
              <a:t>、</a:t>
            </a:r>
            <a:r>
              <a:rPr lang="zh-CN" altLang="zh-CN" sz="2400" kern="100" dirty="0">
                <a:latin typeface="+mn-ea"/>
                <a:cs typeface="Times New Roman" panose="02020603050405020304" pitchFamily="18" charset="0"/>
              </a:rPr>
              <a:t>作业调度选择一个作业装入主存后，该作业能否占用</a:t>
            </a:r>
            <a:r>
              <a:rPr lang="en-US" altLang="zh-CN" sz="2400" kern="100" dirty="0">
                <a:latin typeface="+mn-ea"/>
                <a:cs typeface="Times New Roman" panose="02020603050405020304" pitchFamily="18" charset="0"/>
              </a:rPr>
              <a:t>CPU</a:t>
            </a:r>
            <a:r>
              <a:rPr lang="zh-CN" altLang="zh-CN" sz="2400" kern="100" dirty="0">
                <a:latin typeface="+mn-ea"/>
                <a:cs typeface="Times New Roman" panose="02020603050405020304" pitchFamily="18" charset="0"/>
              </a:rPr>
              <a:t>必须由（）来决定。</a:t>
            </a:r>
          </a:p>
          <a:p>
            <a:pPr indent="-342900" algn="just">
              <a:lnSpc>
                <a:spcPct val="150000"/>
              </a:lnSpc>
              <a:buFont typeface="+mj-lt"/>
              <a:buAutoNum type="alphaUcPeriod"/>
            </a:pPr>
            <a:r>
              <a:rPr lang="zh-CN" altLang="zh-CN" sz="2400" kern="100" dirty="0">
                <a:latin typeface="+mn-ea"/>
                <a:cs typeface="Times New Roman" panose="02020603050405020304" pitchFamily="18" charset="0"/>
              </a:rPr>
              <a:t>设备管理</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作业控制</a:t>
            </a: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驱动调度</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进程调度</a:t>
            </a:r>
          </a:p>
          <a:p>
            <a:pPr lvl="0" algn="just">
              <a:lnSpc>
                <a:spcPct val="150000"/>
              </a:lnSpc>
              <a:spcAft>
                <a:spcPts val="0"/>
              </a:spcAft>
            </a:pP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3443389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93338" y="1586017"/>
            <a:ext cx="10239633" cy="3970318"/>
          </a:xfrm>
          <a:prstGeom prst="rect">
            <a:avLst/>
          </a:prstGeom>
        </p:spPr>
        <p:txBody>
          <a:bodyPr wrap="square">
            <a:spAutoFit/>
          </a:bodyPr>
          <a:lstStyle/>
          <a:p>
            <a:pPr indent="612000">
              <a:lnSpc>
                <a:spcPct val="150000"/>
              </a:lnSpc>
            </a:pPr>
            <a:r>
              <a:rPr lang="zh-CN" altLang="en-US" sz="2400" dirty="0" smtClean="0">
                <a:solidFill>
                  <a:schemeClr val="folHlink"/>
                </a:solidFill>
                <a:latin typeface="Times New Roman" panose="02020603050405020304" pitchFamily="18" charset="0"/>
              </a:rPr>
              <a:t>后备</a:t>
            </a:r>
            <a:r>
              <a:rPr lang="zh-CN" altLang="en-US" sz="2400" dirty="0">
                <a:solidFill>
                  <a:schemeClr val="folHlink"/>
                </a:solidFill>
                <a:latin typeface="Times New Roman" panose="02020603050405020304" pitchFamily="18" charset="0"/>
              </a:rPr>
              <a:t>作业与后备作业队列</a:t>
            </a:r>
            <a:r>
              <a:rPr lang="zh-CN" altLang="en-US" sz="2400" dirty="0">
                <a:latin typeface="Times New Roman" panose="02020603050405020304" pitchFamily="18" charset="0"/>
              </a:rPr>
              <a:t>：被系统接纳的作业，在未投入运行之前，称为后备作业。这些作业存放在辅助存储器里，由它们的</a:t>
            </a:r>
            <a:r>
              <a:rPr lang="en-US" altLang="zh-CN" sz="2400" dirty="0">
                <a:latin typeface="Times New Roman" panose="02020603050405020304" pitchFamily="18" charset="0"/>
              </a:rPr>
              <a:t>JCB</a:t>
            </a:r>
            <a:r>
              <a:rPr lang="zh-CN" altLang="en-US" sz="2400" dirty="0">
                <a:latin typeface="Times New Roman" panose="02020603050405020304" pitchFamily="18" charset="0"/>
              </a:rPr>
              <a:t>联接在一起，形成后备作业队列。后备作业队列里的作业，不参与对处理机的竞争，但系统是从它们里面挑选对象去参与对处理机的竞争的</a:t>
            </a:r>
            <a:r>
              <a:rPr lang="zh-CN" altLang="en-US" sz="2400" dirty="0" smtClean="0">
                <a:latin typeface="Times New Roman" panose="02020603050405020304" pitchFamily="18" charset="0"/>
              </a:rPr>
              <a:t>。</a:t>
            </a:r>
            <a:endParaRPr lang="en-US" altLang="zh-CN" sz="2400" dirty="0" smtClean="0">
              <a:latin typeface="Times New Roman" panose="02020603050405020304" pitchFamily="18" charset="0"/>
            </a:endParaRPr>
          </a:p>
          <a:p>
            <a:pPr indent="612000">
              <a:lnSpc>
                <a:spcPct val="150000"/>
              </a:lnSpc>
            </a:pPr>
            <a:r>
              <a:rPr lang="zh-CN" altLang="en-US" sz="2400" dirty="0">
                <a:solidFill>
                  <a:schemeClr val="folHlink"/>
                </a:solidFill>
                <a:latin typeface="Arial" panose="020B0604020202020204" pitchFamily="34" charset="0"/>
              </a:rPr>
              <a:t>作业的生命期</a:t>
            </a:r>
            <a:r>
              <a:rPr lang="zh-CN" altLang="en-US" sz="2400" dirty="0">
                <a:latin typeface="Arial" panose="020B0604020202020204" pitchFamily="34" charset="0"/>
              </a:rPr>
              <a:t>：从作业提交给系统，到作业运行完毕被撤消，这是一个作业的生命期。在这个期间，作业随着自己的推进，及环境的变化，状态也在不断变化。 </a:t>
            </a:r>
            <a:r>
              <a:rPr lang="zh-CN" altLang="en-US" sz="2400" dirty="0" smtClean="0">
                <a:latin typeface="Times New Roman" panose="02020603050405020304" pitchFamily="18" charset="0"/>
              </a:rPr>
              <a:t> </a:t>
            </a:r>
            <a:endParaRPr lang="zh-CN" altLang="en-US" sz="2400" dirty="0">
              <a:latin typeface="Times New Roman" panose="02020603050405020304" pitchFamily="18" charset="0"/>
            </a:endParaRPr>
          </a:p>
        </p:txBody>
      </p:sp>
    </p:spTree>
    <p:extLst>
      <p:ext uri="{BB962C8B-B14F-4D97-AF65-F5344CB8AC3E}">
        <p14:creationId xmlns:p14="http://schemas.microsoft.com/office/powerpoint/2010/main" val="41231096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6208" y="966544"/>
            <a:ext cx="10346725" cy="5078313"/>
          </a:xfrm>
          <a:prstGeom prst="rect">
            <a:avLst/>
          </a:prstGeom>
        </p:spPr>
        <p:txBody>
          <a:bodyPr wrap="square">
            <a:spAutoFit/>
          </a:bodyPr>
          <a:lstStyle/>
          <a:p>
            <a:pPr lvl="0" algn="just">
              <a:lnSpc>
                <a:spcPct val="150000"/>
              </a:lnSpc>
              <a:spcAft>
                <a:spcPts val="0"/>
              </a:spcAft>
            </a:pPr>
            <a:r>
              <a:rPr lang="en-US" altLang="zh-CN" sz="2400" kern="100" dirty="0" smtClean="0">
                <a:latin typeface="+mn-ea"/>
                <a:cs typeface="Times New Roman" panose="02020603050405020304" pitchFamily="18" charset="0"/>
              </a:rPr>
              <a:t>5</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作业</a:t>
            </a:r>
            <a:r>
              <a:rPr lang="zh-CN" altLang="zh-CN" sz="2400" kern="100" dirty="0">
                <a:latin typeface="+mn-ea"/>
                <a:cs typeface="Times New Roman" panose="02020603050405020304" pitchFamily="18" charset="0"/>
              </a:rPr>
              <a:t>是由用户提交的，进程是由系统自动生成的，除此之外，两者的区别是（）。</a:t>
            </a:r>
          </a:p>
          <a:p>
            <a:pPr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两者执行不同的程序段</a:t>
            </a:r>
          </a:p>
          <a:p>
            <a:pPr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前者以用户任务为单位，后者是操作系统控制的单位</a:t>
            </a:r>
          </a:p>
          <a:p>
            <a:pPr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前者是批处理的，后者是分时的</a:t>
            </a:r>
          </a:p>
          <a:p>
            <a:pPr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后者可并发执行，前者则不行</a:t>
            </a:r>
          </a:p>
          <a:p>
            <a:pPr lvl="0" algn="just">
              <a:lnSpc>
                <a:spcPct val="150000"/>
              </a:lnSpc>
              <a:spcAft>
                <a:spcPts val="0"/>
              </a:spcAft>
            </a:pPr>
            <a:r>
              <a:rPr lang="en-US" altLang="zh-CN" sz="2400" kern="100" dirty="0" smtClean="0">
                <a:latin typeface="+mn-ea"/>
                <a:cs typeface="Times New Roman" panose="02020603050405020304" pitchFamily="18" charset="0"/>
              </a:rPr>
              <a:t>6</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在</a:t>
            </a:r>
            <a:r>
              <a:rPr lang="zh-CN" altLang="zh-CN" sz="2400" kern="100" dirty="0">
                <a:latin typeface="+mn-ea"/>
                <a:cs typeface="Times New Roman" panose="02020603050405020304" pitchFamily="18" charset="0"/>
              </a:rPr>
              <a:t>就绪队列中有</a:t>
            </a:r>
            <a:r>
              <a:rPr lang="en-US" altLang="zh-CN" sz="2400" kern="100" dirty="0">
                <a:latin typeface="+mn-ea"/>
                <a:cs typeface="Times New Roman" panose="02020603050405020304" pitchFamily="18" charset="0"/>
              </a:rPr>
              <a:t>n</a:t>
            </a:r>
            <a:r>
              <a:rPr lang="zh-CN" altLang="zh-CN" sz="2400" kern="100" dirty="0">
                <a:latin typeface="+mn-ea"/>
                <a:cs typeface="Times New Roman" panose="02020603050405020304" pitchFamily="18" charset="0"/>
              </a:rPr>
              <a:t>个就绪进程等待使用一个</a:t>
            </a:r>
            <a:r>
              <a:rPr lang="en-US" altLang="zh-CN" sz="2400" kern="100" dirty="0">
                <a:latin typeface="+mn-ea"/>
                <a:cs typeface="Times New Roman" panose="02020603050405020304" pitchFamily="18" charset="0"/>
              </a:rPr>
              <a:t>CPU</a:t>
            </a:r>
            <a:r>
              <a:rPr lang="zh-CN" altLang="zh-CN" sz="2400" kern="100" dirty="0">
                <a:latin typeface="+mn-ea"/>
                <a:cs typeface="Times New Roman" panose="02020603050405020304" pitchFamily="18" charset="0"/>
              </a:rPr>
              <a:t>，那么，如果采用同一种调度算法，总共可能有（）种调度顺序。</a:t>
            </a:r>
          </a:p>
          <a:p>
            <a:pPr lvl="0" indent="-342900" algn="just">
              <a:lnSpc>
                <a:spcPct val="150000"/>
              </a:lnSpc>
              <a:spcAft>
                <a:spcPts val="0"/>
              </a:spcAft>
              <a:buFont typeface="+mj-lt"/>
              <a:buAutoNum type="alphaUcPeriod"/>
            </a:pPr>
            <a:r>
              <a:rPr lang="en-US" altLang="zh-CN" sz="2400" kern="100" dirty="0">
                <a:latin typeface="+mn-ea"/>
                <a:cs typeface="Times New Roman" panose="02020603050405020304" pitchFamily="18" charset="0"/>
              </a:rPr>
              <a:t>n         B. n</a:t>
            </a:r>
            <a:r>
              <a:rPr lang="en-US" altLang="zh-CN" sz="2400" kern="100" baseline="30000" dirty="0">
                <a:latin typeface="+mn-ea"/>
                <a:cs typeface="Times New Roman" panose="02020603050405020304" pitchFamily="18" charset="0"/>
              </a:rPr>
              <a:t>2</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C.n</a:t>
            </a:r>
            <a:r>
              <a:rPr lang="en-US" altLang="zh-CN" sz="2400" kern="100" dirty="0">
                <a:latin typeface="+mn-ea"/>
                <a:cs typeface="Times New Roman" panose="02020603050405020304" pitchFamily="18" charset="0"/>
              </a:rPr>
              <a:t> (n-1)/2        D. n</a:t>
            </a:r>
            <a:r>
              <a:rPr lang="en-US" altLang="zh-CN" sz="2400" kern="100" dirty="0" smtClean="0">
                <a:latin typeface="+mn-ea"/>
                <a:cs typeface="Times New Roman" panose="02020603050405020304" pitchFamily="18" charset="0"/>
              </a:rPr>
              <a:t>!</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286880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56734" y="1098351"/>
            <a:ext cx="10700955" cy="4524315"/>
          </a:xfrm>
          <a:prstGeom prst="rect">
            <a:avLst/>
          </a:prstGeom>
        </p:spPr>
        <p:txBody>
          <a:bodyPr wrap="square">
            <a:spAutoFit/>
          </a:bodyPr>
          <a:lstStyle/>
          <a:p>
            <a:pPr lvl="0" algn="just">
              <a:lnSpc>
                <a:spcPct val="150000"/>
              </a:lnSpc>
              <a:spcAft>
                <a:spcPts val="0"/>
              </a:spcAft>
            </a:pPr>
            <a:r>
              <a:rPr lang="en-US" altLang="zh-CN" sz="2400" kern="100" dirty="0" smtClean="0">
                <a:latin typeface="+mn-ea"/>
                <a:cs typeface="Times New Roman" panose="02020603050405020304" pitchFamily="18" charset="0"/>
              </a:rPr>
              <a:t>7</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当</a:t>
            </a:r>
            <a:r>
              <a:rPr lang="zh-CN" altLang="zh-CN" sz="2400" kern="100" dirty="0">
                <a:latin typeface="+mn-ea"/>
                <a:cs typeface="Times New Roman" panose="02020603050405020304" pitchFamily="18" charset="0"/>
              </a:rPr>
              <a:t>一个进程运行时，系统可基于某种原则强行将其撤下，把处理器分配给其他进程，这种调度方式是（）。</a:t>
            </a:r>
          </a:p>
          <a:p>
            <a:pPr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非剥夺方式</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剥夺方式</a:t>
            </a: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中断方式</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查找方式</a:t>
            </a:r>
          </a:p>
          <a:p>
            <a:pPr lvl="0" algn="just">
              <a:lnSpc>
                <a:spcPct val="150000"/>
              </a:lnSpc>
              <a:spcAft>
                <a:spcPts val="0"/>
              </a:spcAft>
            </a:pPr>
            <a:r>
              <a:rPr lang="en-US" altLang="zh-CN" sz="2400" kern="100" dirty="0" smtClean="0">
                <a:latin typeface="+mn-ea"/>
                <a:cs typeface="Times New Roman" panose="02020603050405020304" pitchFamily="18" charset="0"/>
              </a:rPr>
              <a:t>8</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从</a:t>
            </a:r>
            <a:r>
              <a:rPr lang="zh-CN" altLang="zh-CN" sz="2400" kern="100" dirty="0">
                <a:latin typeface="+mn-ea"/>
                <a:cs typeface="Times New Roman" panose="02020603050405020304" pitchFamily="18" charset="0"/>
              </a:rPr>
              <a:t>进程提交给系统开始到进程完成为止的时间间隔称为（）。</a:t>
            </a:r>
          </a:p>
          <a:p>
            <a:pPr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进程周转时间</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进程运行时间</a:t>
            </a:r>
          </a:p>
          <a:p>
            <a:pPr algn="just">
              <a:lnSpc>
                <a:spcPct val="150000"/>
              </a:lnSpc>
              <a:spcAft>
                <a:spcPts val="0"/>
              </a:spcAft>
            </a:pPr>
            <a:r>
              <a:rPr lang="en-US" altLang="zh-CN" sz="2400" kern="100" dirty="0">
                <a:latin typeface="+mn-ea"/>
                <a:cs typeface="Times New Roman" panose="02020603050405020304" pitchFamily="18" charset="0"/>
              </a:rPr>
              <a:t>C. </a:t>
            </a:r>
            <a:r>
              <a:rPr lang="zh-CN" altLang="zh-CN" sz="2400" kern="100" dirty="0">
                <a:latin typeface="+mn-ea"/>
                <a:cs typeface="Times New Roman" panose="02020603050405020304" pitchFamily="18" charset="0"/>
              </a:rPr>
              <a:t>进程响应时间</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进程等待时间</a:t>
            </a:r>
          </a:p>
          <a:p>
            <a:pPr lvl="0" algn="just">
              <a:lnSpc>
                <a:spcPct val="150000"/>
              </a:lnSpc>
              <a:spcAft>
                <a:spcPts val="0"/>
              </a:spcAft>
            </a:pPr>
            <a:r>
              <a:rPr lang="en-US" altLang="zh-CN" sz="2400" kern="100" dirty="0" smtClean="0">
                <a:latin typeface="+mn-ea"/>
                <a:cs typeface="Times New Roman" panose="02020603050405020304" pitchFamily="18" charset="0"/>
              </a:rPr>
              <a:t>9</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以下</a:t>
            </a:r>
            <a:r>
              <a:rPr lang="zh-CN" altLang="zh-CN" sz="2400" kern="100" dirty="0">
                <a:latin typeface="+mn-ea"/>
                <a:cs typeface="Times New Roman" panose="02020603050405020304" pitchFamily="18" charset="0"/>
              </a:rPr>
              <a:t>（）算法与作业的运行时间有关。</a:t>
            </a:r>
          </a:p>
          <a:p>
            <a:pPr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优先级调度</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时间片轮转</a:t>
            </a: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短作业优先</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先来先</a:t>
            </a:r>
            <a:r>
              <a:rPr lang="zh-CN" altLang="zh-CN" sz="2400" kern="100" dirty="0" smtClean="0">
                <a:latin typeface="+mn-ea"/>
                <a:cs typeface="Times New Roman" panose="02020603050405020304" pitchFamily="18" charset="0"/>
              </a:rPr>
              <a:t>服务</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6583328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9643" y="1057156"/>
            <a:ext cx="10849232" cy="3416320"/>
          </a:xfrm>
          <a:prstGeom prst="rect">
            <a:avLst/>
          </a:prstGeom>
        </p:spPr>
        <p:txBody>
          <a:bodyPr wrap="square">
            <a:spAutoFit/>
          </a:bodyPr>
          <a:lstStyle/>
          <a:p>
            <a:pPr lvl="0" algn="just">
              <a:lnSpc>
                <a:spcPct val="150000"/>
              </a:lnSpc>
              <a:spcAft>
                <a:spcPts val="0"/>
              </a:spcAft>
            </a:pPr>
            <a:r>
              <a:rPr lang="en-US" altLang="zh-CN" sz="2400" kern="100" dirty="0" smtClean="0">
                <a:latin typeface="+mn-ea"/>
                <a:cs typeface="Times New Roman" panose="02020603050405020304" pitchFamily="18" charset="0"/>
              </a:rPr>
              <a:t>10</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现有</a:t>
            </a:r>
            <a:r>
              <a:rPr lang="en-US" altLang="zh-CN" sz="2400" kern="100" dirty="0">
                <a:latin typeface="+mn-ea"/>
                <a:cs typeface="Times New Roman" panose="02020603050405020304" pitchFamily="18" charset="0"/>
              </a:rPr>
              <a:t>3</a:t>
            </a:r>
            <a:r>
              <a:rPr lang="zh-CN" altLang="zh-CN" sz="2400" kern="100" dirty="0">
                <a:latin typeface="+mn-ea"/>
                <a:cs typeface="Times New Roman" panose="02020603050405020304" pitchFamily="18" charset="0"/>
              </a:rPr>
              <a:t>个同时到达的作业</a:t>
            </a:r>
            <a:r>
              <a:rPr lang="en-US" altLang="zh-CN" sz="2400" kern="100" dirty="0">
                <a:latin typeface="+mn-ea"/>
                <a:cs typeface="Times New Roman" panose="02020603050405020304" pitchFamily="18" charset="0"/>
              </a:rPr>
              <a:t>J</a:t>
            </a:r>
            <a:r>
              <a:rPr lang="en-US" altLang="zh-CN" sz="2400" kern="100" baseline="-25000" dirty="0">
                <a:latin typeface="+mn-ea"/>
                <a:cs typeface="Times New Roman" panose="02020603050405020304" pitchFamily="18" charset="0"/>
              </a:rPr>
              <a:t>1</a:t>
            </a:r>
            <a:r>
              <a:rPr lang="zh-CN" altLang="zh-CN"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J</a:t>
            </a:r>
            <a:r>
              <a:rPr lang="en-US" altLang="zh-CN" sz="2400" kern="100" baseline="-25000" dirty="0">
                <a:latin typeface="+mn-ea"/>
                <a:cs typeface="Times New Roman" panose="02020603050405020304" pitchFamily="18" charset="0"/>
              </a:rPr>
              <a:t>2</a:t>
            </a:r>
            <a:r>
              <a:rPr lang="zh-CN" altLang="zh-CN" sz="2400" kern="100" dirty="0">
                <a:latin typeface="+mn-ea"/>
                <a:cs typeface="Times New Roman" panose="02020603050405020304" pitchFamily="18" charset="0"/>
              </a:rPr>
              <a:t>和</a:t>
            </a:r>
            <a:r>
              <a:rPr lang="en-US" altLang="zh-CN" sz="2400" kern="100" dirty="0">
                <a:latin typeface="+mn-ea"/>
                <a:cs typeface="Times New Roman" panose="02020603050405020304" pitchFamily="18" charset="0"/>
              </a:rPr>
              <a:t>J</a:t>
            </a:r>
            <a:r>
              <a:rPr lang="en-US" altLang="zh-CN" sz="2400" kern="100" baseline="-25000" dirty="0">
                <a:latin typeface="+mn-ea"/>
                <a:cs typeface="Times New Roman" panose="02020603050405020304" pitchFamily="18" charset="0"/>
              </a:rPr>
              <a:t>3</a:t>
            </a:r>
            <a:r>
              <a:rPr lang="zh-CN" altLang="zh-CN" sz="2400" kern="100" dirty="0">
                <a:latin typeface="+mn-ea"/>
                <a:cs typeface="Times New Roman" panose="02020603050405020304" pitchFamily="18" charset="0"/>
              </a:rPr>
              <a:t>。它们的执行时间分别为</a:t>
            </a:r>
            <a:r>
              <a:rPr lang="en-US" altLang="zh-CN" sz="2400" kern="100" dirty="0">
                <a:latin typeface="+mn-ea"/>
                <a:cs typeface="Times New Roman" panose="02020603050405020304" pitchFamily="18" charset="0"/>
              </a:rPr>
              <a:t>t</a:t>
            </a:r>
            <a:r>
              <a:rPr lang="en-US" altLang="zh-CN" sz="2400" kern="100" baseline="-25000" dirty="0">
                <a:latin typeface="+mn-ea"/>
                <a:cs typeface="Times New Roman" panose="02020603050405020304" pitchFamily="18" charset="0"/>
              </a:rPr>
              <a:t>1</a:t>
            </a:r>
            <a:r>
              <a:rPr lang="zh-CN" altLang="zh-CN"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t</a:t>
            </a:r>
            <a:r>
              <a:rPr lang="en-US" altLang="zh-CN" sz="2400" kern="100" baseline="-25000" dirty="0">
                <a:latin typeface="+mn-ea"/>
                <a:cs typeface="Times New Roman" panose="02020603050405020304" pitchFamily="18" charset="0"/>
              </a:rPr>
              <a:t>2</a:t>
            </a:r>
            <a:r>
              <a:rPr lang="zh-CN" altLang="zh-CN" sz="2400" kern="100" dirty="0">
                <a:latin typeface="+mn-ea"/>
                <a:cs typeface="Times New Roman" panose="02020603050405020304" pitchFamily="18" charset="0"/>
              </a:rPr>
              <a:t>和</a:t>
            </a:r>
            <a:r>
              <a:rPr lang="en-US" altLang="zh-CN" sz="2400" kern="100" dirty="0">
                <a:latin typeface="+mn-ea"/>
                <a:cs typeface="Times New Roman" panose="02020603050405020304" pitchFamily="18" charset="0"/>
              </a:rPr>
              <a:t>t</a:t>
            </a:r>
            <a:r>
              <a:rPr lang="en-US" altLang="zh-CN" sz="2400" kern="100" baseline="-25000" dirty="0">
                <a:latin typeface="+mn-ea"/>
                <a:cs typeface="Times New Roman" panose="02020603050405020304" pitchFamily="18" charset="0"/>
              </a:rPr>
              <a:t>3</a:t>
            </a:r>
            <a:r>
              <a:rPr lang="zh-CN" altLang="zh-CN" sz="2400" kern="100" dirty="0">
                <a:latin typeface="+mn-ea"/>
                <a:cs typeface="Times New Roman" panose="02020603050405020304" pitchFamily="18" charset="0"/>
              </a:rPr>
              <a:t>且</a:t>
            </a:r>
            <a:r>
              <a:rPr lang="en-US" altLang="zh-CN" sz="2400" kern="100" dirty="0">
                <a:latin typeface="+mn-ea"/>
                <a:cs typeface="Times New Roman" panose="02020603050405020304" pitchFamily="18" charset="0"/>
              </a:rPr>
              <a:t>t</a:t>
            </a:r>
            <a:r>
              <a:rPr lang="en-US" altLang="zh-CN" sz="2400" kern="100" baseline="-25000" dirty="0">
                <a:latin typeface="+mn-ea"/>
                <a:cs typeface="Times New Roman" panose="02020603050405020304" pitchFamily="18" charset="0"/>
              </a:rPr>
              <a:t>1</a:t>
            </a:r>
            <a:r>
              <a:rPr lang="en-US" altLang="zh-CN" sz="2400" kern="100" dirty="0">
                <a:latin typeface="+mn-ea"/>
                <a:cs typeface="Times New Roman" panose="02020603050405020304" pitchFamily="18" charset="0"/>
              </a:rPr>
              <a:t>&lt;t</a:t>
            </a:r>
            <a:r>
              <a:rPr lang="en-US" altLang="zh-CN" sz="2400" kern="100" baseline="-25000" dirty="0">
                <a:latin typeface="+mn-ea"/>
                <a:cs typeface="Times New Roman" panose="02020603050405020304" pitchFamily="18" charset="0"/>
              </a:rPr>
              <a:t>2</a:t>
            </a:r>
            <a:r>
              <a:rPr lang="en-US" altLang="zh-CN" sz="2400" kern="100" dirty="0">
                <a:latin typeface="+mn-ea"/>
                <a:cs typeface="Times New Roman" panose="02020603050405020304" pitchFamily="18" charset="0"/>
              </a:rPr>
              <a:t>&lt;t</a:t>
            </a:r>
            <a:r>
              <a:rPr lang="en-US" altLang="zh-CN" sz="2400" kern="100" baseline="-25000" dirty="0">
                <a:latin typeface="+mn-ea"/>
                <a:cs typeface="Times New Roman" panose="02020603050405020304" pitchFamily="18" charset="0"/>
              </a:rPr>
              <a:t>3</a:t>
            </a:r>
            <a:r>
              <a:rPr lang="zh-CN" altLang="zh-CN" sz="2400" kern="100" dirty="0">
                <a:latin typeface="+mn-ea"/>
                <a:cs typeface="Times New Roman" panose="02020603050405020304" pitchFamily="18" charset="0"/>
              </a:rPr>
              <a:t>。系统按单道方式运行且采用短作业优先算法，则平均周转时间是（）。</a:t>
            </a:r>
          </a:p>
          <a:p>
            <a:pPr lvl="0" indent="-342900" algn="just">
              <a:lnSpc>
                <a:spcPct val="150000"/>
              </a:lnSpc>
              <a:spcAft>
                <a:spcPts val="0"/>
              </a:spcAft>
              <a:buFont typeface="+mj-lt"/>
              <a:buAutoNum type="alphaUcPeriod"/>
            </a:pPr>
            <a:r>
              <a:rPr lang="en-US" altLang="zh-CN" sz="2400" kern="100" dirty="0">
                <a:latin typeface="+mn-ea"/>
                <a:cs typeface="Times New Roman" panose="02020603050405020304" pitchFamily="18" charset="0"/>
              </a:rPr>
              <a:t>t</a:t>
            </a:r>
            <a:r>
              <a:rPr lang="en-US" altLang="zh-CN" sz="2400" kern="100" baseline="-25000" dirty="0">
                <a:latin typeface="+mn-ea"/>
                <a:cs typeface="Times New Roman" panose="02020603050405020304" pitchFamily="18" charset="0"/>
              </a:rPr>
              <a:t>1</a:t>
            </a:r>
            <a:r>
              <a:rPr lang="en-US" altLang="zh-CN" sz="2400" kern="100" dirty="0">
                <a:latin typeface="+mn-ea"/>
                <a:cs typeface="Times New Roman" panose="02020603050405020304" pitchFamily="18" charset="0"/>
              </a:rPr>
              <a:t>+t</a:t>
            </a:r>
            <a:r>
              <a:rPr lang="en-US" altLang="zh-CN" sz="2400" kern="100" baseline="-25000" dirty="0">
                <a:latin typeface="+mn-ea"/>
                <a:cs typeface="Times New Roman" panose="02020603050405020304" pitchFamily="18" charset="0"/>
              </a:rPr>
              <a:t>2</a:t>
            </a:r>
            <a:r>
              <a:rPr lang="en-US" altLang="zh-CN" sz="2400" kern="100" dirty="0">
                <a:latin typeface="+mn-ea"/>
                <a:cs typeface="Times New Roman" panose="02020603050405020304" pitchFamily="18" charset="0"/>
              </a:rPr>
              <a:t>+t</a:t>
            </a:r>
            <a:r>
              <a:rPr lang="en-US" altLang="zh-CN" sz="2400" kern="100" baseline="-25000" dirty="0">
                <a:latin typeface="+mn-ea"/>
                <a:cs typeface="Times New Roman" panose="02020603050405020304" pitchFamily="18" charset="0"/>
              </a:rPr>
              <a:t>3        </a:t>
            </a:r>
            <a:r>
              <a:rPr lang="en-US" altLang="zh-CN" sz="2400" kern="100" dirty="0">
                <a:latin typeface="+mn-ea"/>
                <a:cs typeface="Times New Roman" panose="02020603050405020304" pitchFamily="18" charset="0"/>
              </a:rPr>
              <a:t>B.</a:t>
            </a:r>
            <a:r>
              <a:rPr lang="zh-CN" altLang="zh-CN"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t</a:t>
            </a:r>
            <a:r>
              <a:rPr lang="en-US" altLang="zh-CN" sz="2400" kern="100" baseline="-25000" dirty="0">
                <a:latin typeface="+mn-ea"/>
                <a:cs typeface="Times New Roman" panose="02020603050405020304" pitchFamily="18" charset="0"/>
              </a:rPr>
              <a:t>1</a:t>
            </a:r>
            <a:r>
              <a:rPr lang="en-US" altLang="zh-CN" sz="2400" kern="100" dirty="0">
                <a:latin typeface="+mn-ea"/>
                <a:cs typeface="Times New Roman" panose="02020603050405020304" pitchFamily="18" charset="0"/>
              </a:rPr>
              <a:t>+t</a:t>
            </a:r>
            <a:r>
              <a:rPr lang="en-US" altLang="zh-CN" sz="2400" kern="100" baseline="-25000" dirty="0">
                <a:latin typeface="+mn-ea"/>
                <a:cs typeface="Times New Roman" panose="02020603050405020304" pitchFamily="18" charset="0"/>
              </a:rPr>
              <a:t>2</a:t>
            </a:r>
            <a:r>
              <a:rPr lang="en-US" altLang="zh-CN" sz="2400" kern="100" dirty="0">
                <a:latin typeface="+mn-ea"/>
                <a:cs typeface="Times New Roman" panose="02020603050405020304" pitchFamily="18" charset="0"/>
              </a:rPr>
              <a:t>+t</a:t>
            </a:r>
            <a:r>
              <a:rPr lang="en-US" altLang="zh-CN" sz="2400" kern="100" baseline="-25000" dirty="0">
                <a:latin typeface="+mn-ea"/>
                <a:cs typeface="Times New Roman" panose="02020603050405020304" pitchFamily="18" charset="0"/>
              </a:rPr>
              <a:t>3 </a:t>
            </a:r>
            <a:r>
              <a:rPr lang="zh-CN" altLang="zh-CN"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/3    C.</a:t>
            </a:r>
            <a:r>
              <a:rPr lang="zh-CN" altLang="zh-CN"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3t</a:t>
            </a:r>
            <a:r>
              <a:rPr lang="en-US" altLang="zh-CN" sz="2400" kern="100" baseline="-25000" dirty="0">
                <a:latin typeface="+mn-ea"/>
                <a:cs typeface="Times New Roman" panose="02020603050405020304" pitchFamily="18" charset="0"/>
              </a:rPr>
              <a:t>1</a:t>
            </a:r>
            <a:r>
              <a:rPr lang="en-US" altLang="zh-CN" sz="2400" kern="100" dirty="0">
                <a:latin typeface="+mn-ea"/>
                <a:cs typeface="Times New Roman" panose="02020603050405020304" pitchFamily="18" charset="0"/>
              </a:rPr>
              <a:t>+2t</a:t>
            </a:r>
            <a:r>
              <a:rPr lang="en-US" altLang="zh-CN" sz="2400" kern="100" baseline="-25000" dirty="0">
                <a:latin typeface="+mn-ea"/>
                <a:cs typeface="Times New Roman" panose="02020603050405020304" pitchFamily="18" charset="0"/>
              </a:rPr>
              <a:t>2</a:t>
            </a:r>
            <a:r>
              <a:rPr lang="en-US" altLang="zh-CN" sz="2400" kern="100" dirty="0">
                <a:latin typeface="+mn-ea"/>
                <a:cs typeface="Times New Roman" panose="02020603050405020304" pitchFamily="18" charset="0"/>
              </a:rPr>
              <a:t>+t</a:t>
            </a:r>
            <a:r>
              <a:rPr lang="en-US" altLang="zh-CN" sz="2400" kern="100" baseline="-25000" dirty="0">
                <a:latin typeface="+mn-ea"/>
                <a:cs typeface="Times New Roman" panose="02020603050405020304" pitchFamily="18" charset="0"/>
              </a:rPr>
              <a:t>3 </a:t>
            </a:r>
            <a:r>
              <a:rPr lang="zh-CN" altLang="zh-CN"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/3   D.</a:t>
            </a:r>
            <a:r>
              <a:rPr lang="zh-CN" altLang="zh-CN"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t</a:t>
            </a:r>
            <a:r>
              <a:rPr lang="en-US" altLang="zh-CN" sz="2400" kern="100" baseline="-25000" dirty="0">
                <a:latin typeface="+mn-ea"/>
                <a:cs typeface="Times New Roman" panose="02020603050405020304" pitchFamily="18" charset="0"/>
              </a:rPr>
              <a:t>1</a:t>
            </a:r>
            <a:r>
              <a:rPr lang="en-US" altLang="zh-CN" sz="2400" kern="100" dirty="0">
                <a:latin typeface="+mn-ea"/>
                <a:cs typeface="Times New Roman" panose="02020603050405020304" pitchFamily="18" charset="0"/>
              </a:rPr>
              <a:t>+2t</a:t>
            </a:r>
            <a:r>
              <a:rPr lang="en-US" altLang="zh-CN" sz="2400" kern="100" baseline="-25000" dirty="0">
                <a:latin typeface="+mn-ea"/>
                <a:cs typeface="Times New Roman" panose="02020603050405020304" pitchFamily="18" charset="0"/>
              </a:rPr>
              <a:t>2</a:t>
            </a:r>
            <a:r>
              <a:rPr lang="en-US" altLang="zh-CN" sz="2400" kern="100" dirty="0">
                <a:latin typeface="+mn-ea"/>
                <a:cs typeface="Times New Roman" panose="02020603050405020304" pitchFamily="18" charset="0"/>
              </a:rPr>
              <a:t>+3t</a:t>
            </a:r>
            <a:r>
              <a:rPr lang="en-US" altLang="zh-CN" sz="2400" kern="100" baseline="-25000" dirty="0">
                <a:latin typeface="+mn-ea"/>
                <a:cs typeface="Times New Roman" panose="02020603050405020304" pitchFamily="18" charset="0"/>
              </a:rPr>
              <a:t>3 </a:t>
            </a:r>
            <a:r>
              <a:rPr lang="zh-CN" altLang="zh-CN"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/3 </a:t>
            </a:r>
            <a:endParaRPr lang="en-US" altLang="zh-CN" sz="2400" kern="100" dirty="0" smtClean="0">
              <a:latin typeface="+mn-ea"/>
              <a:cs typeface="Times New Roman" panose="02020603050405020304" pitchFamily="18" charset="0"/>
            </a:endParaRPr>
          </a:p>
          <a:p>
            <a:pPr lvl="0">
              <a:lnSpc>
                <a:spcPct val="150000"/>
              </a:lnSpc>
            </a:pPr>
            <a:r>
              <a:rPr lang="en-US" altLang="zh-CN" sz="2400" dirty="0" smtClean="0">
                <a:latin typeface="+mn-ea"/>
              </a:rPr>
              <a:t>11</a:t>
            </a:r>
            <a:r>
              <a:rPr lang="zh-CN" altLang="en-US" sz="2400" dirty="0" smtClean="0">
                <a:latin typeface="+mn-ea"/>
              </a:rPr>
              <a:t>、</a:t>
            </a:r>
            <a:r>
              <a:rPr lang="zh-CN" altLang="zh-CN" sz="2400" dirty="0" smtClean="0">
                <a:latin typeface="+mn-ea"/>
              </a:rPr>
              <a:t>一</a:t>
            </a:r>
            <a:r>
              <a:rPr lang="zh-CN" altLang="zh-CN" sz="2400" dirty="0">
                <a:latin typeface="+mn-ea"/>
              </a:rPr>
              <a:t>个作业</a:t>
            </a:r>
            <a:r>
              <a:rPr lang="en-US" altLang="zh-CN" sz="2400" dirty="0">
                <a:latin typeface="+mn-ea"/>
              </a:rPr>
              <a:t>8:00</a:t>
            </a:r>
            <a:r>
              <a:rPr lang="zh-CN" altLang="zh-CN" sz="2400" dirty="0">
                <a:latin typeface="+mn-ea"/>
              </a:rPr>
              <a:t>到达系统，估计运行时间为</a:t>
            </a:r>
            <a:r>
              <a:rPr lang="en-US" altLang="zh-CN" sz="2400" dirty="0">
                <a:latin typeface="+mn-ea"/>
              </a:rPr>
              <a:t>1</a:t>
            </a:r>
            <a:r>
              <a:rPr lang="zh-CN" altLang="zh-CN" sz="2400" dirty="0">
                <a:latin typeface="+mn-ea"/>
              </a:rPr>
              <a:t>个小时。若从</a:t>
            </a:r>
            <a:r>
              <a:rPr lang="en-US" altLang="zh-CN" sz="2400" dirty="0">
                <a:latin typeface="+mn-ea"/>
              </a:rPr>
              <a:t>10:00</a:t>
            </a:r>
            <a:r>
              <a:rPr lang="zh-CN" altLang="zh-CN" sz="2400" dirty="0">
                <a:latin typeface="+mn-ea"/>
              </a:rPr>
              <a:t>开始执行该作业，其响应比是（）。</a:t>
            </a:r>
          </a:p>
          <a:p>
            <a:pPr lvl="0">
              <a:lnSpc>
                <a:spcPct val="150000"/>
              </a:lnSpc>
            </a:pPr>
            <a:r>
              <a:rPr lang="en-US" altLang="zh-CN" sz="2400" dirty="0" smtClean="0">
                <a:latin typeface="+mn-ea"/>
              </a:rPr>
              <a:t>A. 2       </a:t>
            </a:r>
            <a:r>
              <a:rPr lang="en-US" altLang="zh-CN" sz="2400" dirty="0">
                <a:latin typeface="+mn-ea"/>
              </a:rPr>
              <a:t>B. 1        C. 3         D. </a:t>
            </a:r>
            <a:r>
              <a:rPr lang="en-US" altLang="zh-CN" sz="2400" dirty="0" smtClean="0">
                <a:latin typeface="+mn-ea"/>
              </a:rPr>
              <a:t>0.5</a:t>
            </a:r>
            <a:endParaRPr lang="zh-CN" altLang="zh-CN" sz="2400" dirty="0">
              <a:latin typeface="+mn-ea"/>
            </a:endParaRPr>
          </a:p>
        </p:txBody>
      </p:sp>
    </p:spTree>
    <p:extLst>
      <p:ext uri="{BB962C8B-B14F-4D97-AF65-F5344CB8AC3E}">
        <p14:creationId xmlns:p14="http://schemas.microsoft.com/office/powerpoint/2010/main" val="16411290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6205" y="-2295644"/>
            <a:ext cx="10346725" cy="9510296"/>
          </a:xfrm>
          <a:prstGeom prst="rect">
            <a:avLst/>
          </a:prstGeom>
        </p:spPr>
        <p:txBody>
          <a:bodyPr wrap="square">
            <a:spAutoFit/>
          </a:bodyPr>
          <a:lstStyle/>
          <a:p>
            <a:pPr marL="342900" lvl="0" indent="-342900" algn="just">
              <a:spcAft>
                <a:spcPts val="0"/>
              </a:spcAft>
              <a:buFont typeface="+mj-lt"/>
              <a:buAutoNum type="arabi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操作系统中的三级调度是指（）。</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76200" algn="just">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处理器调度、资源调度和网络调度</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7620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CPU</a:t>
            </a:r>
            <a:r>
              <a:rPr lang="zh-CN" altLang="zh-CN" kern="100" dirty="0">
                <a:latin typeface="Calibri" panose="020F0502020204030204" pitchFamily="34" charset="0"/>
                <a:ea typeface="宋体" panose="02010600030101010101" pitchFamily="2" charset="-122"/>
                <a:cs typeface="Times New Roman" panose="02020603050405020304" pitchFamily="18" charset="0"/>
              </a:rPr>
              <a:t>调度、设备调度和存储器调度</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76200" algn="just">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作业调度、进程调度和资源调度</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76200" algn="just">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作业调度、进程调度和中级调度</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进程调度主要负责（）。</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lphaU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选一个作业进入内存</a:t>
            </a:r>
            <a:r>
              <a:rPr lang="en-US" altLang="zh-CN" kern="100" dirty="0">
                <a:latin typeface="Calibri" panose="020F0502020204030204" pitchFamily="34" charset="0"/>
                <a:ea typeface="宋体" panose="02010600030101010101" pitchFamily="2" charset="-122"/>
                <a:cs typeface="Times New Roman" panose="02020603050405020304" pitchFamily="18" charset="0"/>
              </a:rPr>
              <a:t>           B. </a:t>
            </a:r>
            <a:r>
              <a:rPr lang="zh-CN" altLang="zh-CN" kern="100" dirty="0">
                <a:latin typeface="Calibri" panose="020F0502020204030204" pitchFamily="34" charset="0"/>
                <a:ea typeface="宋体" panose="02010600030101010101" pitchFamily="2" charset="-122"/>
                <a:cs typeface="Times New Roman" panose="02020603050405020304" pitchFamily="18" charset="0"/>
              </a:rPr>
              <a:t>选一个进程占有</a:t>
            </a:r>
            <a:r>
              <a:rPr lang="en-US" altLang="zh-CN" kern="100" dirty="0">
                <a:latin typeface="Calibri" panose="020F0502020204030204" pitchFamily="34" charset="0"/>
                <a:ea typeface="宋体" panose="02010600030101010101" pitchFamily="2" charset="-122"/>
                <a:cs typeface="Times New Roman" panose="02020603050405020304" pitchFamily="18" charset="0"/>
              </a:rPr>
              <a:t>CPU</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7620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建立一个新的进程</a:t>
            </a:r>
            <a:r>
              <a:rPr lang="en-US" altLang="zh-CN" kern="100" dirty="0">
                <a:latin typeface="Calibri" panose="020F0502020204030204" pitchFamily="34" charset="0"/>
                <a:ea typeface="宋体" panose="02010600030101010101" pitchFamily="2" charset="-122"/>
                <a:cs typeface="Times New Roman" panose="02020603050405020304" pitchFamily="18" charset="0"/>
              </a:rPr>
              <a:t>              D.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撤销一个进程</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在批处理系统中，以下不属于作业管理程序任务的是（）。</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lphaU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按照调度算法在后备状态的作业中选择作业</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lphaU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为选中的作业创建相应进程</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lphaU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为选中的作业分配主存等系统资源</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lphaU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为作业对应的进程分配</a:t>
            </a:r>
            <a:r>
              <a:rPr lang="en-US" altLang="zh-CN" kern="100" dirty="0">
                <a:latin typeface="Calibri" panose="020F0502020204030204" pitchFamily="34" charset="0"/>
                <a:ea typeface="宋体" panose="02010600030101010101" pitchFamily="2" charset="-122"/>
                <a:cs typeface="Times New Roman" panose="02020603050405020304" pitchFamily="18" charset="0"/>
              </a:rPr>
              <a:t>CPU</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作业调度选择一个作业装入主存后，该作业能否占用</a:t>
            </a:r>
            <a:r>
              <a:rPr lang="en-US" altLang="zh-CN" kern="100" dirty="0">
                <a:latin typeface="Calibri" panose="020F0502020204030204" pitchFamily="34" charset="0"/>
                <a:ea typeface="宋体" panose="02010600030101010101" pitchFamily="2" charset="-122"/>
                <a:cs typeface="Times New Roman" panose="02020603050405020304" pitchFamily="18" charset="0"/>
              </a:rPr>
              <a:t>CPU</a:t>
            </a:r>
            <a:r>
              <a:rPr lang="zh-CN" altLang="zh-CN" kern="100" dirty="0">
                <a:latin typeface="Calibri" panose="020F0502020204030204" pitchFamily="34" charset="0"/>
                <a:ea typeface="宋体" panose="02010600030101010101" pitchFamily="2" charset="-122"/>
                <a:cs typeface="Times New Roman" panose="02020603050405020304" pitchFamily="18" charset="0"/>
              </a:rPr>
              <a:t>必须由（）来决定。</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lphaU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设备管理</a:t>
            </a:r>
            <a:r>
              <a:rPr lang="en-US" altLang="zh-CN" kern="100" dirty="0">
                <a:latin typeface="Calibri" panose="020F0502020204030204" pitchFamily="34" charset="0"/>
                <a:ea typeface="宋体" panose="02010600030101010101" pitchFamily="2" charset="-122"/>
                <a:cs typeface="Times New Roman" panose="02020603050405020304" pitchFamily="18" charset="0"/>
              </a:rPr>
              <a:t>       B. </a:t>
            </a:r>
            <a:r>
              <a:rPr lang="zh-CN" altLang="zh-CN" kern="100" dirty="0">
                <a:latin typeface="Calibri" panose="020F0502020204030204" pitchFamily="34" charset="0"/>
                <a:ea typeface="宋体" panose="02010600030101010101" pitchFamily="2" charset="-122"/>
                <a:cs typeface="Times New Roman" panose="02020603050405020304" pitchFamily="18" charset="0"/>
              </a:rPr>
              <a:t>作业控制</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 </a:t>
            </a:r>
            <a:r>
              <a:rPr lang="zh-CN" altLang="zh-CN" kern="100" dirty="0">
                <a:latin typeface="Calibri" panose="020F0502020204030204" pitchFamily="34" charset="0"/>
                <a:ea typeface="宋体" panose="02010600030101010101" pitchFamily="2" charset="-122"/>
                <a:cs typeface="Times New Roman" panose="02020603050405020304" pitchFamily="18" charset="0"/>
              </a:rPr>
              <a:t>驱动调度</a:t>
            </a:r>
            <a:r>
              <a:rPr lang="en-US" altLang="zh-CN" kern="100" dirty="0">
                <a:latin typeface="Calibri" panose="020F0502020204030204" pitchFamily="34" charset="0"/>
                <a:ea typeface="宋体" panose="02010600030101010101" pitchFamily="2" charset="-122"/>
                <a:cs typeface="Times New Roman" panose="02020603050405020304" pitchFamily="18" charset="0"/>
              </a:rPr>
              <a:t>       D.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进程调度</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作业是由用户提交的，进程是由系统自动生成的，除此之外，两者的区别是（）。</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lphaU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两者执行不同的程序段</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lphaU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前者以用户任务为单位，后者是操作系统控制的单位</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lphaU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前者是批处理的，后者是分时的</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lphaU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后者可并发执行，前者则不行</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在就绪队列中有</a:t>
            </a:r>
            <a:r>
              <a:rPr lang="en-US" altLang="zh-CN" kern="100" dirty="0">
                <a:latin typeface="Calibri" panose="020F0502020204030204" pitchFamily="34" charset="0"/>
                <a:ea typeface="宋体" panose="02010600030101010101" pitchFamily="2" charset="-122"/>
                <a:cs typeface="Times New Roman" panose="02020603050405020304" pitchFamily="18" charset="0"/>
              </a:rPr>
              <a:t>n</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个就绪进程等待使用一个</a:t>
            </a:r>
            <a:r>
              <a:rPr lang="en-US" altLang="zh-CN" kern="100" dirty="0">
                <a:latin typeface="Calibri" panose="020F0502020204030204" pitchFamily="34" charset="0"/>
                <a:ea typeface="宋体" panose="02010600030101010101" pitchFamily="2" charset="-122"/>
                <a:cs typeface="Times New Roman" panose="02020603050405020304" pitchFamily="18" charset="0"/>
              </a:rPr>
              <a:t>CPU</a:t>
            </a:r>
            <a:r>
              <a:rPr lang="zh-CN" altLang="zh-CN" kern="100" dirty="0">
                <a:latin typeface="Calibri" panose="020F0502020204030204" pitchFamily="34" charset="0"/>
                <a:ea typeface="宋体" panose="02010600030101010101" pitchFamily="2" charset="-122"/>
                <a:cs typeface="Times New Roman" panose="02020603050405020304" pitchFamily="18" charset="0"/>
              </a:rPr>
              <a:t>，那么，如果采用同一种调度算法，总共可能有（）种调度顺序。</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lphaUcPeriod"/>
            </a:pPr>
            <a:r>
              <a:rPr lang="en-US" altLang="zh-CN" kern="100" dirty="0">
                <a:latin typeface="Calibri" panose="020F0502020204030204" pitchFamily="34" charset="0"/>
                <a:ea typeface="宋体" panose="02010600030101010101" pitchFamily="2" charset="-122"/>
                <a:cs typeface="Times New Roman" panose="02020603050405020304" pitchFamily="18" charset="0"/>
              </a:rPr>
              <a:t>n         B. n</a:t>
            </a:r>
            <a:r>
              <a:rPr lang="en-US" altLang="zh-CN" kern="100" baseline="30000" dirty="0">
                <a:latin typeface="Calibri" panose="020F0502020204030204" pitchFamily="34" charset="0"/>
                <a:ea typeface="宋体" panose="02010600030101010101" pitchFamily="2" charset="-122"/>
                <a:cs typeface="Times New Roman" panose="02020603050405020304" pitchFamily="18" charset="0"/>
              </a:rPr>
              <a:t>2</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(n-1)/2        D. n!</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当一个进程运行时，系统可基于某种原则强行将其撤下，把处理器分配给其他进程，这种调度方式是（）。</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lphaU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非剥夺方式</a:t>
            </a:r>
            <a:r>
              <a:rPr lang="en-US" altLang="zh-CN" kern="100" dirty="0">
                <a:latin typeface="Calibri" panose="020F0502020204030204" pitchFamily="34" charset="0"/>
                <a:ea typeface="宋体" panose="02010600030101010101" pitchFamily="2" charset="-122"/>
                <a:cs typeface="Times New Roman" panose="02020603050405020304" pitchFamily="18" charset="0"/>
              </a:rPr>
              <a:t>     B.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剥夺方式</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 </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中断方式</a:t>
            </a:r>
            <a:r>
              <a:rPr lang="en-US" altLang="zh-CN" kern="100" dirty="0">
                <a:latin typeface="Calibri" panose="020F0502020204030204" pitchFamily="34" charset="0"/>
                <a:ea typeface="宋体" panose="02010600030101010101" pitchFamily="2" charset="-122"/>
                <a:cs typeface="Times New Roman" panose="02020603050405020304" pitchFamily="18" charset="0"/>
              </a:rPr>
              <a:t>       D.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查找方式</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从进程提交给系统开始到进程完成为止的时间间隔称为（）。</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lphaU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进程周转时间</a:t>
            </a:r>
            <a:r>
              <a:rPr lang="en-US" altLang="zh-CN" kern="100" dirty="0">
                <a:latin typeface="Calibri" panose="020F0502020204030204" pitchFamily="34" charset="0"/>
                <a:ea typeface="宋体" panose="02010600030101010101" pitchFamily="2" charset="-122"/>
                <a:cs typeface="Times New Roman" panose="02020603050405020304" pitchFamily="18" charset="0"/>
              </a:rPr>
              <a:t>         B.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进程运行时间</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7620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进程响应时间</a:t>
            </a:r>
            <a:r>
              <a:rPr lang="en-US" altLang="zh-CN" kern="100" dirty="0">
                <a:latin typeface="Calibri" panose="020F0502020204030204" pitchFamily="34" charset="0"/>
                <a:ea typeface="宋体" panose="02010600030101010101" pitchFamily="2" charset="-122"/>
                <a:cs typeface="Times New Roman" panose="02020603050405020304" pitchFamily="18" charset="0"/>
              </a:rPr>
              <a:t>         D.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进程等待时间</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以下（）算法与作业的运行时间有关。</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lphaU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优先级调度</a:t>
            </a:r>
            <a:r>
              <a:rPr lang="en-US" altLang="zh-CN" kern="100" dirty="0">
                <a:latin typeface="Calibri" panose="020F0502020204030204" pitchFamily="34" charset="0"/>
                <a:ea typeface="宋体" panose="02010600030101010101" pitchFamily="2" charset="-122"/>
                <a:cs typeface="Times New Roman" panose="02020603050405020304" pitchFamily="18" charset="0"/>
              </a:rPr>
              <a:t>     B.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时间片轮转</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短作业优先</a:t>
            </a:r>
            <a:r>
              <a:rPr lang="en-US" altLang="zh-CN" kern="100" dirty="0">
                <a:latin typeface="Calibri" panose="020F0502020204030204" pitchFamily="34" charset="0"/>
                <a:ea typeface="宋体" panose="02010600030101010101" pitchFamily="2" charset="-122"/>
                <a:cs typeface="Times New Roman" panose="02020603050405020304" pitchFamily="18" charset="0"/>
              </a:rPr>
              <a:t>    D.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先来先服务</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现有</a:t>
            </a:r>
            <a:r>
              <a:rPr lang="en-US" altLang="zh-CN" kern="100" dirty="0">
                <a:latin typeface="Calibri" panose="020F0502020204030204" pitchFamily="34" charset="0"/>
                <a:ea typeface="宋体" panose="02010600030101010101" pitchFamily="2" charset="-122"/>
                <a:cs typeface="Times New Roman" panose="02020603050405020304" pitchFamily="18" charset="0"/>
              </a:rPr>
              <a:t>3</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个同时到达的作业</a:t>
            </a:r>
            <a:r>
              <a:rPr lang="en-US" altLang="zh-CN" kern="100" dirty="0">
                <a:latin typeface="Calibri" panose="020F0502020204030204" pitchFamily="34" charset="0"/>
                <a:ea typeface="宋体" panose="02010600030101010101" pitchFamily="2" charset="-122"/>
                <a:cs typeface="Times New Roman" panose="02020603050405020304" pitchFamily="18" charset="0"/>
              </a:rPr>
              <a:t>J</a:t>
            </a:r>
            <a:r>
              <a:rPr lang="en-US" altLang="zh-CN" kern="100" baseline="-25000" dirty="0">
                <a:latin typeface="Calibri" panose="020F0502020204030204" pitchFamily="34" charset="0"/>
                <a:ea typeface="宋体" panose="02010600030101010101" pitchFamily="2" charset="-122"/>
                <a:cs typeface="Times New Roman" panose="02020603050405020304" pitchFamily="18" charset="0"/>
              </a:rPr>
              <a:t>1</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J</a:t>
            </a:r>
            <a:r>
              <a:rPr lang="en-US" altLang="zh-CN" kern="100" baseline="-25000" dirty="0">
                <a:latin typeface="Calibri" panose="020F0502020204030204" pitchFamily="34" charset="0"/>
                <a:ea typeface="宋体" panose="02010600030101010101" pitchFamily="2" charset="-122"/>
                <a:cs typeface="Times New Roman" panose="02020603050405020304" pitchFamily="18" charset="0"/>
              </a:rPr>
              <a:t>2</a:t>
            </a:r>
            <a:r>
              <a:rPr lang="zh-CN" altLang="zh-CN" kern="100" dirty="0">
                <a:latin typeface="Calibri" panose="020F0502020204030204" pitchFamily="34" charset="0"/>
                <a:ea typeface="宋体" panose="02010600030101010101" pitchFamily="2" charset="-122"/>
                <a:cs typeface="Times New Roman" panose="02020603050405020304" pitchFamily="18" charset="0"/>
              </a:rPr>
              <a:t>和</a:t>
            </a:r>
            <a:r>
              <a:rPr lang="en-US" altLang="zh-CN" kern="100" dirty="0">
                <a:latin typeface="Calibri" panose="020F0502020204030204" pitchFamily="34" charset="0"/>
                <a:ea typeface="宋体" panose="02010600030101010101" pitchFamily="2" charset="-122"/>
                <a:cs typeface="Times New Roman" panose="02020603050405020304" pitchFamily="18" charset="0"/>
              </a:rPr>
              <a:t>J</a:t>
            </a:r>
            <a:r>
              <a:rPr lang="en-US" altLang="zh-CN" kern="100" baseline="-25000" dirty="0">
                <a:latin typeface="Calibri" panose="020F0502020204030204" pitchFamily="34" charset="0"/>
                <a:ea typeface="宋体" panose="02010600030101010101" pitchFamily="2" charset="-122"/>
                <a:cs typeface="Times New Roman" panose="02020603050405020304" pitchFamily="18" charset="0"/>
              </a:rPr>
              <a:t>3</a:t>
            </a:r>
            <a:r>
              <a:rPr lang="zh-CN" altLang="zh-CN" kern="100" dirty="0">
                <a:latin typeface="Calibri" panose="020F0502020204030204" pitchFamily="34" charset="0"/>
                <a:ea typeface="宋体" panose="02010600030101010101" pitchFamily="2" charset="-122"/>
                <a:cs typeface="Times New Roman" panose="02020603050405020304" pitchFamily="18" charset="0"/>
              </a:rPr>
              <a:t>。它们的执行时间分别为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t</a:t>
            </a:r>
            <a:r>
              <a:rPr lang="en-US" altLang="zh-CN" kern="100" baseline="-25000" dirty="0">
                <a:latin typeface="Calibri" panose="020F0502020204030204" pitchFamily="34" charset="0"/>
                <a:ea typeface="宋体" panose="02010600030101010101" pitchFamily="2" charset="-122"/>
                <a:cs typeface="Times New Roman" panose="02020603050405020304" pitchFamily="18" charset="0"/>
              </a:rPr>
              <a:t>1</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t</a:t>
            </a:r>
            <a:r>
              <a:rPr lang="en-US" altLang="zh-CN" kern="100" baseline="-25000" dirty="0">
                <a:latin typeface="Calibri" panose="020F0502020204030204" pitchFamily="34" charset="0"/>
                <a:ea typeface="宋体" panose="02010600030101010101" pitchFamily="2" charset="-122"/>
                <a:cs typeface="Times New Roman" panose="02020603050405020304" pitchFamily="18" charset="0"/>
              </a:rPr>
              <a:t>2</a:t>
            </a:r>
            <a:r>
              <a:rPr lang="zh-CN" altLang="zh-CN" kern="100" dirty="0">
                <a:latin typeface="Calibri" panose="020F0502020204030204" pitchFamily="34" charset="0"/>
                <a:ea typeface="宋体" panose="02010600030101010101" pitchFamily="2" charset="-122"/>
                <a:cs typeface="Times New Roman" panose="02020603050405020304" pitchFamily="18" charset="0"/>
              </a:rPr>
              <a:t>和</a:t>
            </a:r>
            <a:r>
              <a:rPr lang="en-US" altLang="zh-CN" kern="100" dirty="0">
                <a:latin typeface="Calibri" panose="020F0502020204030204" pitchFamily="34" charset="0"/>
                <a:ea typeface="宋体" panose="02010600030101010101" pitchFamily="2" charset="-122"/>
                <a:cs typeface="Times New Roman" panose="02020603050405020304" pitchFamily="18" charset="0"/>
              </a:rPr>
              <a:t>t</a:t>
            </a:r>
            <a:r>
              <a:rPr lang="en-US" altLang="zh-CN" kern="100" baseline="-25000" dirty="0">
                <a:latin typeface="Calibri" panose="020F0502020204030204" pitchFamily="34" charset="0"/>
                <a:ea typeface="宋体" panose="02010600030101010101" pitchFamily="2" charset="-122"/>
                <a:cs typeface="Times New Roman" panose="02020603050405020304" pitchFamily="18" charset="0"/>
              </a:rPr>
              <a:t>3</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且</a:t>
            </a:r>
            <a:r>
              <a:rPr lang="en-US" altLang="zh-CN" kern="100" dirty="0">
                <a:latin typeface="Calibri" panose="020F0502020204030204" pitchFamily="34" charset="0"/>
                <a:ea typeface="宋体" panose="02010600030101010101" pitchFamily="2" charset="-122"/>
                <a:cs typeface="Times New Roman" panose="02020603050405020304" pitchFamily="18" charset="0"/>
              </a:rPr>
              <a:t>t</a:t>
            </a:r>
            <a:r>
              <a:rPr lang="en-US" altLang="zh-CN" kern="100" baseline="-25000" dirty="0">
                <a:latin typeface="Calibri" panose="020F0502020204030204" pitchFamily="34" charset="0"/>
                <a:ea typeface="宋体" panose="02010600030101010101" pitchFamily="2" charset="-122"/>
                <a:cs typeface="Times New Roman" panose="02020603050405020304" pitchFamily="18" charset="0"/>
              </a:rPr>
              <a:t>1</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&lt;t</a:t>
            </a:r>
            <a:r>
              <a:rPr lang="en-US" altLang="zh-CN" kern="100" baseline="-25000" dirty="0">
                <a:latin typeface="Calibri" panose="020F0502020204030204" pitchFamily="34" charset="0"/>
                <a:ea typeface="宋体" panose="02010600030101010101" pitchFamily="2" charset="-122"/>
                <a:cs typeface="Times New Roman" panose="02020603050405020304" pitchFamily="18" charset="0"/>
              </a:rPr>
              <a:t>2</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&lt;t</a:t>
            </a:r>
            <a:r>
              <a:rPr lang="en-US" altLang="zh-CN" kern="100" baseline="-25000" dirty="0">
                <a:latin typeface="Calibri" panose="020F0502020204030204" pitchFamily="34" charset="0"/>
                <a:ea typeface="宋体" panose="02010600030101010101" pitchFamily="2" charset="-122"/>
                <a:cs typeface="Times New Roman" panose="02020603050405020304" pitchFamily="18" charset="0"/>
              </a:rPr>
              <a:t>3</a:t>
            </a:r>
            <a:r>
              <a:rPr lang="zh-CN" altLang="zh-CN" kern="100" dirty="0">
                <a:latin typeface="Calibri" panose="020F0502020204030204" pitchFamily="34" charset="0"/>
                <a:ea typeface="宋体" panose="02010600030101010101" pitchFamily="2" charset="-122"/>
                <a:cs typeface="Times New Roman" panose="02020603050405020304" pitchFamily="18" charset="0"/>
              </a:rPr>
              <a:t>。系统按单道方式运行且采用短作业优先算法，则平均周转时间是（）。</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lphaUcPeriod"/>
            </a:pPr>
            <a:r>
              <a:rPr lang="en-US" altLang="zh-CN" kern="100" dirty="0">
                <a:latin typeface="Calibri" panose="020F0502020204030204" pitchFamily="34" charset="0"/>
                <a:ea typeface="宋体" panose="02010600030101010101" pitchFamily="2" charset="-122"/>
                <a:cs typeface="Times New Roman" panose="02020603050405020304" pitchFamily="18" charset="0"/>
              </a:rPr>
              <a:t>t</a:t>
            </a:r>
            <a:r>
              <a:rPr lang="en-US" altLang="zh-CN" kern="100" baseline="-25000" dirty="0">
                <a:latin typeface="Calibri" panose="020F0502020204030204" pitchFamily="34" charset="0"/>
                <a:ea typeface="宋体" panose="02010600030101010101" pitchFamily="2" charset="-122"/>
                <a:cs typeface="Times New Roman" panose="02020603050405020304" pitchFamily="18" charset="0"/>
              </a:rPr>
              <a:t>1</a:t>
            </a:r>
            <a:r>
              <a:rPr lang="en-US" altLang="zh-CN" kern="100" dirty="0">
                <a:latin typeface="Calibri" panose="020F0502020204030204" pitchFamily="34" charset="0"/>
                <a:ea typeface="宋体" panose="02010600030101010101" pitchFamily="2" charset="-122"/>
                <a:cs typeface="Times New Roman" panose="02020603050405020304" pitchFamily="18" charset="0"/>
              </a:rPr>
              <a:t>+t</a:t>
            </a:r>
            <a:r>
              <a:rPr lang="en-US" altLang="zh-CN" kern="100" baseline="-25000" dirty="0">
                <a:latin typeface="Calibri" panose="020F0502020204030204" pitchFamily="34" charset="0"/>
                <a:ea typeface="宋体" panose="02010600030101010101" pitchFamily="2" charset="-122"/>
                <a:cs typeface="Times New Roman" panose="02020603050405020304" pitchFamily="18" charset="0"/>
              </a:rPr>
              <a:t>2</a:t>
            </a:r>
            <a:r>
              <a:rPr lang="en-US" altLang="zh-CN" kern="100" dirty="0">
                <a:latin typeface="Calibri" panose="020F0502020204030204" pitchFamily="34" charset="0"/>
                <a:ea typeface="宋体" panose="02010600030101010101" pitchFamily="2" charset="-122"/>
                <a:cs typeface="Times New Roman" panose="02020603050405020304" pitchFamily="18" charset="0"/>
              </a:rPr>
              <a:t>+t</a:t>
            </a:r>
            <a:r>
              <a:rPr lang="en-US" altLang="zh-CN" kern="100" baseline="-25000" dirty="0">
                <a:latin typeface="Calibri" panose="020F0502020204030204" pitchFamily="34" charset="0"/>
                <a:ea typeface="宋体" panose="02010600030101010101" pitchFamily="2" charset="-122"/>
                <a:cs typeface="Times New Roman" panose="02020603050405020304" pitchFamily="18" charset="0"/>
              </a:rPr>
              <a:t>3        </a:t>
            </a:r>
            <a:r>
              <a:rPr lang="en-US" altLang="zh-CN" kern="100" dirty="0">
                <a:latin typeface="Calibri" panose="020F0502020204030204" pitchFamily="34" charset="0"/>
                <a:ea typeface="宋体" panose="02010600030101010101" pitchFamily="2" charset="-122"/>
                <a:cs typeface="Times New Roman" panose="02020603050405020304" pitchFamily="18" charset="0"/>
              </a:rPr>
              <a:t>B.</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t</a:t>
            </a:r>
            <a:r>
              <a:rPr lang="en-US" altLang="zh-CN" kern="100" baseline="-25000" dirty="0">
                <a:latin typeface="Calibri" panose="020F0502020204030204" pitchFamily="34" charset="0"/>
                <a:ea typeface="宋体" panose="02010600030101010101" pitchFamily="2" charset="-122"/>
                <a:cs typeface="Times New Roman" panose="02020603050405020304" pitchFamily="18" charset="0"/>
              </a:rPr>
              <a:t>1</a:t>
            </a:r>
            <a:r>
              <a:rPr lang="en-US" altLang="zh-CN" kern="100" dirty="0">
                <a:latin typeface="Calibri" panose="020F0502020204030204" pitchFamily="34" charset="0"/>
                <a:ea typeface="宋体" panose="02010600030101010101" pitchFamily="2" charset="-122"/>
                <a:cs typeface="Times New Roman" panose="02020603050405020304" pitchFamily="18" charset="0"/>
              </a:rPr>
              <a:t>+t</a:t>
            </a:r>
            <a:r>
              <a:rPr lang="en-US" altLang="zh-CN" kern="100" baseline="-25000" dirty="0">
                <a:latin typeface="Calibri" panose="020F0502020204030204" pitchFamily="34" charset="0"/>
                <a:ea typeface="宋体" panose="02010600030101010101" pitchFamily="2" charset="-122"/>
                <a:cs typeface="Times New Roman" panose="02020603050405020304" pitchFamily="18" charset="0"/>
              </a:rPr>
              <a:t>2</a:t>
            </a:r>
            <a:r>
              <a:rPr lang="en-US" altLang="zh-CN" kern="100" dirty="0">
                <a:latin typeface="Calibri" panose="020F0502020204030204" pitchFamily="34" charset="0"/>
                <a:ea typeface="宋体" panose="02010600030101010101" pitchFamily="2" charset="-122"/>
                <a:cs typeface="Times New Roman" panose="02020603050405020304" pitchFamily="18" charset="0"/>
              </a:rPr>
              <a:t>+t</a:t>
            </a:r>
            <a:r>
              <a:rPr lang="en-US" altLang="zh-CN" kern="100" baseline="-25000" dirty="0">
                <a:latin typeface="Calibri" panose="020F0502020204030204" pitchFamily="34" charset="0"/>
                <a:ea typeface="宋体" panose="02010600030101010101" pitchFamily="2" charset="-122"/>
                <a:cs typeface="Times New Roman" panose="02020603050405020304" pitchFamily="18" charset="0"/>
              </a:rPr>
              <a:t>3 </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/3    C.</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3t</a:t>
            </a:r>
            <a:r>
              <a:rPr lang="en-US" altLang="zh-CN" kern="100" baseline="-25000" dirty="0">
                <a:latin typeface="Calibri" panose="020F0502020204030204" pitchFamily="34" charset="0"/>
                <a:ea typeface="宋体" panose="02010600030101010101" pitchFamily="2" charset="-122"/>
                <a:cs typeface="Times New Roman" panose="02020603050405020304" pitchFamily="18" charset="0"/>
              </a:rPr>
              <a:t>1</a:t>
            </a:r>
            <a:r>
              <a:rPr lang="en-US" altLang="zh-CN" kern="100" dirty="0">
                <a:latin typeface="Calibri" panose="020F0502020204030204" pitchFamily="34" charset="0"/>
                <a:ea typeface="宋体" panose="02010600030101010101" pitchFamily="2" charset="-122"/>
                <a:cs typeface="Times New Roman" panose="02020603050405020304" pitchFamily="18" charset="0"/>
              </a:rPr>
              <a:t>+2t</a:t>
            </a:r>
            <a:r>
              <a:rPr lang="en-US" altLang="zh-CN" kern="100" baseline="-25000" dirty="0">
                <a:latin typeface="Calibri" panose="020F0502020204030204" pitchFamily="34" charset="0"/>
                <a:ea typeface="宋体" panose="02010600030101010101" pitchFamily="2" charset="-122"/>
                <a:cs typeface="Times New Roman" panose="02020603050405020304" pitchFamily="18" charset="0"/>
              </a:rPr>
              <a:t>2</a:t>
            </a:r>
            <a:r>
              <a:rPr lang="en-US" altLang="zh-CN" kern="100" dirty="0">
                <a:latin typeface="Calibri" panose="020F0502020204030204" pitchFamily="34" charset="0"/>
                <a:ea typeface="宋体" panose="02010600030101010101" pitchFamily="2" charset="-122"/>
                <a:cs typeface="Times New Roman" panose="02020603050405020304" pitchFamily="18" charset="0"/>
              </a:rPr>
              <a:t>+t</a:t>
            </a:r>
            <a:r>
              <a:rPr lang="en-US" altLang="zh-CN" kern="100" baseline="-25000" dirty="0">
                <a:latin typeface="Calibri" panose="020F0502020204030204" pitchFamily="34" charset="0"/>
                <a:ea typeface="宋体" panose="02010600030101010101" pitchFamily="2" charset="-122"/>
                <a:cs typeface="Times New Roman" panose="02020603050405020304" pitchFamily="18" charset="0"/>
              </a:rPr>
              <a:t>3 </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/3   D.</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t</a:t>
            </a:r>
            <a:r>
              <a:rPr lang="en-US" altLang="zh-CN" kern="100" baseline="-25000" dirty="0">
                <a:latin typeface="Calibri" panose="020F0502020204030204" pitchFamily="34" charset="0"/>
                <a:ea typeface="宋体" panose="02010600030101010101" pitchFamily="2" charset="-122"/>
                <a:cs typeface="Times New Roman" panose="02020603050405020304" pitchFamily="18" charset="0"/>
              </a:rPr>
              <a:t>1</a:t>
            </a:r>
            <a:r>
              <a:rPr lang="en-US" altLang="zh-CN" kern="100" dirty="0">
                <a:latin typeface="Calibri" panose="020F0502020204030204" pitchFamily="34" charset="0"/>
                <a:ea typeface="宋体" panose="02010600030101010101" pitchFamily="2" charset="-122"/>
                <a:cs typeface="Times New Roman" panose="02020603050405020304" pitchFamily="18" charset="0"/>
              </a:rPr>
              <a:t>+2t</a:t>
            </a:r>
            <a:r>
              <a:rPr lang="en-US" altLang="zh-CN" kern="100" baseline="-25000" dirty="0">
                <a:latin typeface="Calibri" panose="020F0502020204030204" pitchFamily="34" charset="0"/>
                <a:ea typeface="宋体" panose="02010600030101010101" pitchFamily="2" charset="-122"/>
                <a:cs typeface="Times New Roman" panose="02020603050405020304" pitchFamily="18" charset="0"/>
              </a:rPr>
              <a:t>2</a:t>
            </a:r>
            <a:r>
              <a:rPr lang="en-US" altLang="zh-CN" kern="100" dirty="0">
                <a:latin typeface="Calibri" panose="020F0502020204030204" pitchFamily="34" charset="0"/>
                <a:ea typeface="宋体" panose="02010600030101010101" pitchFamily="2" charset="-122"/>
                <a:cs typeface="Times New Roman" panose="02020603050405020304" pitchFamily="18" charset="0"/>
              </a:rPr>
              <a:t>+3t</a:t>
            </a:r>
            <a:r>
              <a:rPr lang="en-US" altLang="zh-CN" kern="100" baseline="-25000" dirty="0">
                <a:latin typeface="Calibri" panose="020F0502020204030204" pitchFamily="34" charset="0"/>
                <a:ea typeface="宋体" panose="02010600030101010101" pitchFamily="2" charset="-122"/>
                <a:cs typeface="Times New Roman" panose="02020603050405020304" pitchFamily="18" charset="0"/>
              </a:rPr>
              <a:t>3 </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/3 </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00135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5825" y="1139226"/>
            <a:ext cx="10949569" cy="3970318"/>
          </a:xfrm>
          <a:prstGeom prst="rect">
            <a:avLst/>
          </a:prstGeom>
        </p:spPr>
        <p:txBody>
          <a:bodyPr wrap="square">
            <a:spAutoFit/>
          </a:bodyPr>
          <a:lstStyle/>
          <a:p>
            <a:pPr>
              <a:lnSpc>
                <a:spcPct val="150000"/>
              </a:lnSpc>
            </a:pPr>
            <a:r>
              <a:rPr lang="en-US" altLang="zh-CN" sz="2400" dirty="0">
                <a:latin typeface="+mn-ea"/>
              </a:rPr>
              <a:t>4.2.2 </a:t>
            </a:r>
            <a:r>
              <a:rPr lang="zh-CN" altLang="en-US" sz="2400" dirty="0">
                <a:latin typeface="+mn-ea"/>
              </a:rPr>
              <a:t>作业控制块和作业调度的</a:t>
            </a:r>
            <a:r>
              <a:rPr lang="zh-CN" altLang="en-US" sz="2400" dirty="0" smtClean="0">
                <a:latin typeface="+mn-ea"/>
              </a:rPr>
              <a:t>功能</a:t>
            </a:r>
            <a:endParaRPr lang="en-US" altLang="zh-CN" sz="2400" dirty="0" smtClean="0">
              <a:latin typeface="+mn-ea"/>
            </a:endParaRPr>
          </a:p>
          <a:p>
            <a:pPr indent="612000" algn="just">
              <a:lnSpc>
                <a:spcPct val="150000"/>
              </a:lnSpc>
            </a:pPr>
            <a:r>
              <a:rPr lang="zh-CN" altLang="en-US" sz="2400" dirty="0"/>
              <a:t>为了管理和调度作业，在多道批处理系统中，为每个作业设置了一个作业控制块</a:t>
            </a:r>
            <a:r>
              <a:rPr lang="en-US" altLang="zh-CN" sz="2400" dirty="0"/>
              <a:t>JCB</a:t>
            </a:r>
            <a:r>
              <a:rPr lang="zh-CN" altLang="en-US" sz="2400" dirty="0"/>
              <a:t>，它是作业在系统中存在的标志，其中保存了系统对作业进行管理和调度所需的全部信息</a:t>
            </a:r>
            <a:r>
              <a:rPr lang="zh-CN" altLang="en-US" sz="2400" dirty="0" smtClean="0"/>
              <a:t>。</a:t>
            </a:r>
            <a:endParaRPr lang="en-US" altLang="zh-CN" sz="2400" dirty="0" smtClean="0"/>
          </a:p>
          <a:p>
            <a:pPr indent="612000" algn="just">
              <a:lnSpc>
                <a:spcPct val="150000"/>
              </a:lnSpc>
            </a:pPr>
            <a:r>
              <a:rPr lang="zh-CN" altLang="en-US" sz="2400" dirty="0" smtClean="0"/>
              <a:t>通常</a:t>
            </a:r>
            <a:r>
              <a:rPr lang="zh-CN" altLang="en-US" sz="2400" dirty="0"/>
              <a:t>在</a:t>
            </a:r>
            <a:r>
              <a:rPr lang="en-US" altLang="zh-CN" sz="2400" dirty="0"/>
              <a:t>JCB</a:t>
            </a:r>
            <a:r>
              <a:rPr lang="zh-CN" altLang="en-US" sz="2400" dirty="0"/>
              <a:t>中包含的内容有：作业标识、用户名称、用户账号、作业类型</a:t>
            </a:r>
            <a:r>
              <a:rPr lang="en-US" altLang="zh-CN" sz="2400" dirty="0"/>
              <a:t>(CPU </a:t>
            </a:r>
            <a:r>
              <a:rPr lang="zh-CN" altLang="en-US" sz="2400" dirty="0"/>
              <a:t>繁忙型、</a:t>
            </a:r>
            <a:r>
              <a:rPr lang="en-US" altLang="zh-CN" sz="2400" dirty="0"/>
              <a:t>I/O </a:t>
            </a:r>
            <a:r>
              <a:rPr lang="zh-CN" altLang="en-US" sz="2400" dirty="0"/>
              <a:t>繁忙型、批量型、终端型</a:t>
            </a:r>
            <a:r>
              <a:rPr lang="en-US" altLang="zh-CN" sz="2400" dirty="0"/>
              <a:t>)</a:t>
            </a:r>
            <a:r>
              <a:rPr lang="zh-CN" altLang="en-US" sz="2400" dirty="0"/>
              <a:t>、作业状态、调度信息</a:t>
            </a:r>
            <a:r>
              <a:rPr lang="en-US" altLang="zh-CN" sz="2400" dirty="0"/>
              <a:t>(</a:t>
            </a:r>
            <a:r>
              <a:rPr lang="zh-CN" altLang="en-US" sz="2400" dirty="0"/>
              <a:t>优先级、作业运行时间</a:t>
            </a:r>
            <a:r>
              <a:rPr lang="en-US" altLang="zh-CN" sz="2400" dirty="0"/>
              <a:t>)</a:t>
            </a:r>
            <a:r>
              <a:rPr lang="zh-CN" altLang="en-US" sz="2400" dirty="0"/>
              <a:t>、资源需求</a:t>
            </a:r>
            <a:r>
              <a:rPr lang="en-US" altLang="zh-CN" sz="2400" dirty="0"/>
              <a:t>(</a:t>
            </a:r>
            <a:r>
              <a:rPr lang="zh-CN" altLang="en-US" sz="2400" dirty="0"/>
              <a:t>预计运行时间、要求内存大小等</a:t>
            </a:r>
            <a:r>
              <a:rPr lang="en-US" altLang="zh-CN" sz="2400" dirty="0"/>
              <a:t>)</a:t>
            </a:r>
            <a:r>
              <a:rPr lang="zh-CN" altLang="en-US" sz="2400" dirty="0"/>
              <a:t>、资源使用情况等</a:t>
            </a:r>
            <a:r>
              <a:rPr lang="zh-CN" altLang="en-US" sz="2400" dirty="0" smtClean="0"/>
              <a:t>。</a:t>
            </a:r>
            <a:r>
              <a:rPr lang="zh-CN" altLang="en-US" sz="2400" dirty="0" smtClean="0">
                <a:latin typeface="+mn-ea"/>
              </a:rPr>
              <a:t> </a:t>
            </a:r>
            <a:endParaRPr lang="zh-CN" altLang="en-US" sz="2400" dirty="0">
              <a:latin typeface="+mn-ea"/>
            </a:endParaRPr>
          </a:p>
        </p:txBody>
      </p:sp>
    </p:spTree>
    <p:extLst>
      <p:ext uri="{BB962C8B-B14F-4D97-AF65-F5344CB8AC3E}">
        <p14:creationId xmlns:p14="http://schemas.microsoft.com/office/powerpoint/2010/main" val="310756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5825" y="1139226"/>
            <a:ext cx="10949569" cy="2796856"/>
          </a:xfrm>
          <a:prstGeom prst="rect">
            <a:avLst/>
          </a:prstGeom>
        </p:spPr>
        <p:txBody>
          <a:bodyPr wrap="square">
            <a:spAutoFit/>
          </a:bodyPr>
          <a:lstStyle/>
          <a:p>
            <a:pPr>
              <a:lnSpc>
                <a:spcPct val="150000"/>
              </a:lnSpc>
              <a:buFont typeface="Wingdings" panose="05000000000000000000" pitchFamily="2" charset="2"/>
              <a:buNone/>
            </a:pPr>
            <a:r>
              <a:rPr lang="en-US" altLang="zh-CN" sz="2400" dirty="0" smtClean="0">
                <a:latin typeface="+mn-ea"/>
              </a:rPr>
              <a:t>1</a:t>
            </a:r>
            <a:r>
              <a:rPr lang="zh-CN" altLang="en-US" sz="2400" dirty="0">
                <a:latin typeface="+mn-ea"/>
              </a:rPr>
              <a:t>、作业控制块</a:t>
            </a:r>
            <a:r>
              <a:rPr lang="en-US" altLang="zh-CN" sz="2400" dirty="0">
                <a:latin typeface="+mn-ea"/>
              </a:rPr>
              <a:t>JCB</a:t>
            </a:r>
          </a:p>
          <a:p>
            <a:pPr indent="612000">
              <a:lnSpc>
                <a:spcPct val="150000"/>
              </a:lnSpc>
              <a:buFont typeface="Wingdings" panose="05000000000000000000" pitchFamily="2" charset="2"/>
              <a:buNone/>
            </a:pPr>
            <a:r>
              <a:rPr lang="zh-CN" altLang="en-US" sz="2400" dirty="0">
                <a:latin typeface="+mn-ea"/>
              </a:rPr>
              <a:t>系统为每个作业设置了一个作业控制块（</a:t>
            </a:r>
            <a:r>
              <a:rPr lang="en-US" altLang="zh-CN" sz="2400" dirty="0">
                <a:latin typeface="+mn-ea"/>
              </a:rPr>
              <a:t>JCB</a:t>
            </a:r>
            <a:r>
              <a:rPr lang="zh-CN" altLang="en-US" sz="2400" dirty="0" smtClean="0">
                <a:latin typeface="+mn-ea"/>
              </a:rPr>
              <a:t>）</a:t>
            </a:r>
            <a:r>
              <a:rPr lang="zh-CN" altLang="en-US" sz="2400" dirty="0">
                <a:latin typeface="+mn-ea"/>
              </a:rPr>
              <a:t>，</a:t>
            </a:r>
            <a:r>
              <a:rPr lang="zh-CN" altLang="en-US" sz="2400" dirty="0" smtClean="0">
                <a:latin typeface="+mn-ea"/>
              </a:rPr>
              <a:t>它</a:t>
            </a:r>
            <a:r>
              <a:rPr lang="zh-CN" altLang="en-US" sz="2400" dirty="0">
                <a:latin typeface="+mn-ea"/>
              </a:rPr>
              <a:t>记录该作业的有关</a:t>
            </a:r>
            <a:r>
              <a:rPr lang="zh-CN" altLang="en-US" sz="2400" dirty="0" smtClean="0">
                <a:latin typeface="+mn-ea"/>
              </a:rPr>
              <a:t>信息</a:t>
            </a:r>
            <a:r>
              <a:rPr lang="zh-CN" altLang="en-US" sz="2400" dirty="0">
                <a:latin typeface="+mn-ea"/>
              </a:rPr>
              <a:t>，</a:t>
            </a:r>
            <a:r>
              <a:rPr lang="en-US" altLang="zh-CN" sz="2400" dirty="0" smtClean="0">
                <a:latin typeface="+mn-ea"/>
              </a:rPr>
              <a:t>JCB</a:t>
            </a:r>
            <a:r>
              <a:rPr lang="zh-CN" altLang="en-US" sz="2400" dirty="0">
                <a:latin typeface="+mn-ea"/>
              </a:rPr>
              <a:t>是作业在系统中存在的</a:t>
            </a:r>
            <a:r>
              <a:rPr lang="zh-CN" altLang="en-US" sz="2400" dirty="0" smtClean="0">
                <a:latin typeface="+mn-ea"/>
              </a:rPr>
              <a:t>标志。</a:t>
            </a:r>
            <a:endParaRPr lang="en-US" altLang="zh-CN" sz="2400" dirty="0" smtClean="0">
              <a:latin typeface="+mn-ea"/>
            </a:endParaRPr>
          </a:p>
          <a:p>
            <a:pPr indent="612000">
              <a:lnSpc>
                <a:spcPct val="150000"/>
              </a:lnSpc>
              <a:buFont typeface="Wingdings" panose="05000000000000000000" pitchFamily="2" charset="2"/>
              <a:buNone/>
            </a:pPr>
            <a:r>
              <a:rPr lang="zh-CN" altLang="en-US" sz="2400" dirty="0">
                <a:solidFill>
                  <a:schemeClr val="folHlink"/>
                </a:solidFill>
                <a:latin typeface="Times New Roman" panose="02020603050405020304" pitchFamily="18" charset="0"/>
              </a:rPr>
              <a:t>作业控制块</a:t>
            </a:r>
            <a:r>
              <a:rPr lang="zh-CN" altLang="en-US" sz="2400" dirty="0">
                <a:latin typeface="Times New Roman" panose="02020603050405020304" pitchFamily="18" charset="0"/>
              </a:rPr>
              <a:t>：把一个作业提交给系统时，系统为它开辟一个专用的存储区，随时记录作业的信息。该存储区称为作业的作业控制块</a:t>
            </a:r>
            <a:r>
              <a:rPr lang="en-US" altLang="zh-CN" sz="2400" dirty="0">
                <a:latin typeface="Times New Roman" panose="02020603050405020304" pitchFamily="18" charset="0"/>
              </a:rPr>
              <a:t>JCB</a:t>
            </a:r>
            <a:r>
              <a:rPr lang="zh-CN" altLang="en-US" sz="2400" dirty="0" smtClean="0">
                <a:latin typeface="Times New Roman" panose="02020603050405020304" pitchFamily="18" charset="0"/>
              </a:rPr>
              <a:t>。</a:t>
            </a:r>
            <a:r>
              <a:rPr lang="zh-CN" altLang="en-US" sz="2400" dirty="0" smtClean="0">
                <a:latin typeface="+mn-ea"/>
              </a:rPr>
              <a:t> </a:t>
            </a:r>
            <a:endParaRPr lang="zh-CN" altLang="en-US" sz="2400" dirty="0">
              <a:latin typeface="+mn-ea"/>
            </a:endParaRPr>
          </a:p>
        </p:txBody>
      </p:sp>
    </p:spTree>
    <p:extLst>
      <p:ext uri="{BB962C8B-B14F-4D97-AF65-F5344CB8AC3E}">
        <p14:creationId xmlns:p14="http://schemas.microsoft.com/office/powerpoint/2010/main" val="3254801149"/>
      </p:ext>
    </p:extLst>
  </p:cSld>
  <p:clrMapOvr>
    <a:masterClrMapping/>
  </p:clrMapOvr>
</p:sld>
</file>

<file path=ppt/theme/theme1.xml><?xml version="1.0" encoding="utf-8"?>
<a:theme xmlns:a="http://schemas.openxmlformats.org/drawingml/2006/main" name="模板文件">
  <a:themeElements>
    <a:clrScheme name="自定义 65">
      <a:dk1>
        <a:sysClr val="windowText" lastClr="000000"/>
      </a:dk1>
      <a:lt1>
        <a:sysClr val="window" lastClr="FFFFFF"/>
      </a:lt1>
      <a:dk2>
        <a:srgbClr val="1F497D"/>
      </a:dk2>
      <a:lt2>
        <a:srgbClr val="EEECE1"/>
      </a:lt2>
      <a:accent1>
        <a:srgbClr val="FF0000"/>
      </a:accent1>
      <a:accent2>
        <a:srgbClr val="FF1515"/>
      </a:accent2>
      <a:accent3>
        <a:srgbClr val="C00000"/>
      </a:accent3>
      <a:accent4>
        <a:srgbClr val="3F3F3F"/>
      </a:accent4>
      <a:accent5>
        <a:srgbClr val="800080"/>
      </a:accent5>
      <a:accent6>
        <a:srgbClr val="7F7F7F"/>
      </a:accent6>
      <a:hlink>
        <a:srgbClr val="262626"/>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17年秋修订版《数据结构》PPT模板.potm" id="{8AFD5340-59D1-484C-9866-0C2EB71DAA3F}" vid="{F3995188-0495-4C2A-B7FE-AA39AF919D4D}"/>
    </a:ext>
  </a:extLst>
</a:theme>
</file>

<file path=docProps/app.xml><?xml version="1.0" encoding="utf-8"?>
<Properties xmlns="http://schemas.openxmlformats.org/officeDocument/2006/extended-properties" xmlns:vt="http://schemas.openxmlformats.org/officeDocument/2006/docPropsVTypes">
  <Template>2017年秋修订版《数据结构》PPT模板</Template>
  <TotalTime>1227</TotalTime>
  <Words>4586</Words>
  <Application>Microsoft Office PowerPoint</Application>
  <PresentationFormat>宽屏</PresentationFormat>
  <Paragraphs>685</Paragraphs>
  <Slides>73</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73</vt:i4>
      </vt:variant>
    </vt:vector>
  </HeadingPairs>
  <TitlesOfParts>
    <vt:vector size="87" baseType="lpstr">
      <vt:lpstr>Arial Unicode MS</vt:lpstr>
      <vt:lpstr>黑体</vt:lpstr>
      <vt:lpstr>楷体_GB2312</vt:lpstr>
      <vt:lpstr>隶书</vt:lpstr>
      <vt:lpstr>宋体</vt:lpstr>
      <vt:lpstr>微软雅黑</vt:lpstr>
      <vt:lpstr>Arial</vt:lpstr>
      <vt:lpstr>Calibri</vt:lpstr>
      <vt:lpstr>Tahoma</vt:lpstr>
      <vt:lpstr>Times New Roman</vt:lpstr>
      <vt:lpstr>Wingdings</vt:lpstr>
      <vt:lpstr>模板文件</vt:lpstr>
      <vt:lpstr>公式</vt:lpstr>
      <vt:lpstr>Microsoft 公式 3.0</vt:lpstr>
      <vt:lpstr>PowerPoint 演示文稿</vt:lpstr>
      <vt:lpstr>PowerPoint 演示文稿</vt:lpstr>
      <vt:lpstr>PowerPoint 演示文稿</vt:lpstr>
      <vt:lpstr>PowerPoint 演示文稿</vt:lpstr>
      <vt:lpstr>PowerPoint 演示文稿</vt:lpstr>
      <vt:lpstr>4.2 作业调度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4.11.3  信号的处理方式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51</cp:revision>
  <dcterms:created xsi:type="dcterms:W3CDTF">2018-01-03T01:57:10Z</dcterms:created>
  <dcterms:modified xsi:type="dcterms:W3CDTF">2018-04-08T16:41:07Z</dcterms:modified>
</cp:coreProperties>
</file>