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318" r:id="rId6"/>
    <p:sldId id="261" r:id="rId7"/>
    <p:sldId id="263" r:id="rId8"/>
    <p:sldId id="264" r:id="rId9"/>
    <p:sldId id="266" r:id="rId10"/>
    <p:sldId id="281" r:id="rId11"/>
    <p:sldId id="268" r:id="rId12"/>
    <p:sldId id="269" r:id="rId13"/>
    <p:sldId id="267" r:id="rId14"/>
    <p:sldId id="343" r:id="rId15"/>
    <p:sldId id="270" r:id="rId16"/>
    <p:sldId id="271" r:id="rId17"/>
    <p:sldId id="344" r:id="rId18"/>
    <p:sldId id="272" r:id="rId19"/>
    <p:sldId id="345"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353" r:id="rId35"/>
    <p:sldId id="288" r:id="rId36"/>
    <p:sldId id="289" r:id="rId37"/>
    <p:sldId id="290" r:id="rId38"/>
    <p:sldId id="291" r:id="rId39"/>
    <p:sldId id="292" r:id="rId40"/>
    <p:sldId id="346" r:id="rId41"/>
    <p:sldId id="293" r:id="rId42"/>
    <p:sldId id="294" r:id="rId43"/>
    <p:sldId id="295" r:id="rId44"/>
    <p:sldId id="296" r:id="rId45"/>
    <p:sldId id="297" r:id="rId46"/>
    <p:sldId id="299" r:id="rId47"/>
    <p:sldId id="355" r:id="rId48"/>
    <p:sldId id="300" r:id="rId49"/>
    <p:sldId id="354" r:id="rId50"/>
    <p:sldId id="301" r:id="rId51"/>
    <p:sldId id="302" r:id="rId52"/>
    <p:sldId id="303" r:id="rId53"/>
    <p:sldId id="304" r:id="rId54"/>
    <p:sldId id="305" r:id="rId55"/>
    <p:sldId id="347" r:id="rId56"/>
    <p:sldId id="306" r:id="rId57"/>
    <p:sldId id="307" r:id="rId58"/>
    <p:sldId id="348" r:id="rId59"/>
    <p:sldId id="308" r:id="rId60"/>
    <p:sldId id="309" r:id="rId61"/>
    <p:sldId id="310" r:id="rId62"/>
    <p:sldId id="311" r:id="rId63"/>
    <p:sldId id="312" r:id="rId64"/>
    <p:sldId id="314" r:id="rId65"/>
    <p:sldId id="349" r:id="rId66"/>
    <p:sldId id="315" r:id="rId67"/>
    <p:sldId id="356" r:id="rId68"/>
    <p:sldId id="350" r:id="rId69"/>
    <p:sldId id="316" r:id="rId70"/>
    <p:sldId id="317" r:id="rId71"/>
    <p:sldId id="265" r:id="rId72"/>
    <p:sldId id="319" r:id="rId73"/>
    <p:sldId id="351"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52" r:id="rId88"/>
    <p:sldId id="333" r:id="rId89"/>
    <p:sldId id="334" r:id="rId90"/>
    <p:sldId id="335" r:id="rId91"/>
    <p:sldId id="336" r:id="rId92"/>
    <p:sldId id="337" r:id="rId93"/>
    <p:sldId id="342" r:id="rId94"/>
    <p:sldId id="262"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FF"/>
    <a:srgbClr val="FF0000"/>
    <a:srgbClr val="8F43FF"/>
    <a:srgbClr val="FF4747"/>
    <a:srgbClr val="FF6600"/>
    <a:srgbClr val="FF4B4B"/>
    <a:srgbClr val="2525FF"/>
    <a:srgbClr val="2121FF"/>
    <a:srgbClr val="007434"/>
    <a:srgbClr val="3F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2637" y="1123439"/>
            <a:ext cx="10585622" cy="3416320"/>
          </a:xfrm>
          <a:prstGeom prst="rect">
            <a:avLst/>
          </a:prstGeom>
        </p:spPr>
        <p:txBody>
          <a:bodyPr wrap="square">
            <a:spAutoFit/>
          </a:bodyPr>
          <a:lstStyle/>
          <a:p>
            <a:pPr>
              <a:lnSpc>
                <a:spcPct val="150000"/>
              </a:lnSpc>
            </a:pPr>
            <a:r>
              <a:rPr lang="en-US" altLang="zh-CN" sz="2400" dirty="0">
                <a:solidFill>
                  <a:srgbClr val="0000CC"/>
                </a:solidFill>
                <a:latin typeface="+mn-ea"/>
              </a:rPr>
              <a:t>2</a:t>
            </a:r>
            <a:r>
              <a:rPr lang="zh-CN" altLang="en-US" sz="2400" dirty="0">
                <a:solidFill>
                  <a:srgbClr val="0000CC"/>
                </a:solidFill>
                <a:latin typeface="+mn-ea"/>
              </a:rPr>
              <a:t>．</a:t>
            </a:r>
            <a:r>
              <a:rPr lang="zh-CN" altLang="en-US" sz="2400" dirty="0" smtClean="0">
                <a:solidFill>
                  <a:srgbClr val="0000CC"/>
                </a:solidFill>
                <a:latin typeface="+mn-ea"/>
              </a:rPr>
              <a:t>动态重定位</a:t>
            </a:r>
            <a:endParaRPr lang="en-US" altLang="zh-CN" sz="2400" dirty="0">
              <a:latin typeface="+mn-ea"/>
            </a:endParaRPr>
          </a:p>
          <a:p>
            <a:pPr indent="612000">
              <a:lnSpc>
                <a:spcPct val="150000"/>
              </a:lnSpc>
            </a:pPr>
            <a:r>
              <a:rPr lang="zh-CN" altLang="en-US" sz="2400" dirty="0" smtClean="0">
                <a:solidFill>
                  <a:srgbClr val="990033"/>
                </a:solidFill>
                <a:latin typeface="+mn-ea"/>
              </a:rPr>
              <a:t>程序</a:t>
            </a:r>
            <a:r>
              <a:rPr lang="zh-CN" altLang="en-US" sz="2400" dirty="0">
                <a:solidFill>
                  <a:srgbClr val="990033"/>
                </a:solidFill>
                <a:latin typeface="+mn-ea"/>
              </a:rPr>
              <a:t>执行</a:t>
            </a:r>
            <a:r>
              <a:rPr lang="zh-CN" altLang="en-US" sz="2400" dirty="0" smtClean="0">
                <a:solidFill>
                  <a:srgbClr val="990033"/>
                </a:solidFill>
                <a:latin typeface="+mn-ea"/>
              </a:rPr>
              <a:t>期间每次访问内存之前进行进行重定位。</a:t>
            </a:r>
            <a:endParaRPr lang="en-US" altLang="zh-CN" sz="2400" dirty="0" smtClean="0">
              <a:solidFill>
                <a:srgbClr val="990033"/>
              </a:solidFill>
              <a:latin typeface="+mn-ea"/>
            </a:endParaRPr>
          </a:p>
          <a:p>
            <a:pPr indent="612000">
              <a:lnSpc>
                <a:spcPct val="150000"/>
              </a:lnSpc>
            </a:pPr>
            <a:r>
              <a:rPr lang="zh-CN" altLang="en-US" sz="2400" dirty="0" smtClean="0">
                <a:solidFill>
                  <a:srgbClr val="990033"/>
                </a:solidFill>
                <a:latin typeface="+mn-ea"/>
              </a:rPr>
              <a:t>动态重定位使用硬件实现。所需的硬件支持包括一对寄存器：基址寄存器和限长寄存器。</a:t>
            </a:r>
            <a:endParaRPr lang="en-US" altLang="zh-CN" sz="2400" dirty="0" smtClean="0">
              <a:solidFill>
                <a:srgbClr val="990033"/>
              </a:solidFill>
              <a:latin typeface="+mn-ea"/>
            </a:endParaRPr>
          </a:p>
          <a:p>
            <a:pPr indent="612000">
              <a:lnSpc>
                <a:spcPct val="150000"/>
              </a:lnSpc>
            </a:pPr>
            <a:r>
              <a:rPr lang="zh-CN" altLang="en-US" sz="2400" dirty="0" smtClean="0">
                <a:solidFill>
                  <a:srgbClr val="990033"/>
                </a:solidFill>
                <a:latin typeface="+mn-ea"/>
              </a:rPr>
              <a:t>基址寄存器存放用户程序在内存的起始地址。</a:t>
            </a:r>
            <a:endParaRPr lang="en-US" altLang="zh-CN" sz="2400" dirty="0" smtClean="0">
              <a:solidFill>
                <a:srgbClr val="990033"/>
              </a:solidFill>
              <a:latin typeface="+mn-ea"/>
            </a:endParaRPr>
          </a:p>
          <a:p>
            <a:pPr indent="612000">
              <a:lnSpc>
                <a:spcPct val="150000"/>
              </a:lnSpc>
            </a:pPr>
            <a:r>
              <a:rPr lang="zh-CN" altLang="en-US" sz="2400" dirty="0" smtClean="0">
                <a:solidFill>
                  <a:srgbClr val="990033"/>
                </a:solidFill>
                <a:latin typeface="+mn-ea"/>
              </a:rPr>
              <a:t>限长寄存器存放用户程序逻辑地址的最大范围。</a:t>
            </a:r>
            <a:endParaRPr lang="zh-CN" altLang="en-US" sz="2400" dirty="0">
              <a:solidFill>
                <a:srgbClr val="990033"/>
              </a:solidFill>
              <a:latin typeface="+mn-ea"/>
            </a:endParaRPr>
          </a:p>
        </p:txBody>
      </p:sp>
    </p:spTree>
    <p:extLst>
      <p:ext uri="{BB962C8B-B14F-4D97-AF65-F5344CB8AC3E}">
        <p14:creationId xmlns:p14="http://schemas.microsoft.com/office/powerpoint/2010/main" val="338144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5348416" y="4003588"/>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zh-CN" altLang="en-US" dirty="0">
                <a:solidFill>
                  <a:srgbClr val="FF0000"/>
                </a:solidFill>
                <a:latin typeface="Tahoma" panose="020B0604030504040204" pitchFamily="34" charset="0"/>
                <a:ea typeface="楷体_GB2312" panose="02010609030101010101" pitchFamily="49" charset="-122"/>
              </a:rPr>
              <a:t>动态重定位示意图</a:t>
            </a:r>
          </a:p>
        </p:txBody>
      </p:sp>
      <p:pic>
        <p:nvPicPr>
          <p:cNvPr id="4" name="Picture 6" descr="B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7730" y="1260393"/>
            <a:ext cx="4648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922638" y="4525562"/>
            <a:ext cx="7086600"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000" dirty="0" smtClean="0">
                <a:solidFill>
                  <a:srgbClr val="0505FF"/>
                </a:solidFill>
                <a:latin typeface="+mn-ea"/>
              </a:rPr>
              <a:t>主要</a:t>
            </a:r>
            <a:r>
              <a:rPr lang="zh-CN" altLang="en-US" sz="2000" dirty="0">
                <a:solidFill>
                  <a:srgbClr val="0505FF"/>
                </a:solidFill>
                <a:latin typeface="+mn-ea"/>
              </a:rPr>
              <a:t>优点：位置可变，不必连续  ；易于共享 </a:t>
            </a:r>
          </a:p>
          <a:p>
            <a:pPr>
              <a:lnSpc>
                <a:spcPct val="150000"/>
              </a:lnSpc>
            </a:pPr>
            <a:r>
              <a:rPr lang="zh-CN" altLang="en-US" sz="2000" dirty="0" smtClean="0">
                <a:solidFill>
                  <a:srgbClr val="0505FF"/>
                </a:solidFill>
                <a:latin typeface="+mn-ea"/>
              </a:rPr>
              <a:t>主要</a:t>
            </a:r>
            <a:r>
              <a:rPr lang="zh-CN" altLang="en-US" sz="2000" dirty="0">
                <a:solidFill>
                  <a:srgbClr val="0505FF"/>
                </a:solidFill>
                <a:latin typeface="+mn-ea"/>
              </a:rPr>
              <a:t>缺点 ：需要附加硬件支持 ；软件算法比较复杂 </a:t>
            </a:r>
          </a:p>
        </p:txBody>
      </p:sp>
    </p:spTree>
    <p:extLst>
      <p:ext uri="{BB962C8B-B14F-4D97-AF65-F5344CB8AC3E}">
        <p14:creationId xmlns:p14="http://schemas.microsoft.com/office/powerpoint/2010/main" val="66118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017896" y="1239798"/>
            <a:ext cx="8229600" cy="481910"/>
          </a:xfrm>
        </p:spPr>
        <p:txBody>
          <a:bodyPr>
            <a:normAutofit/>
          </a:bodyPr>
          <a:lstStyle/>
          <a:p>
            <a:r>
              <a:rPr lang="en-US" altLang="zh-CN" sz="2400" b="0" dirty="0">
                <a:solidFill>
                  <a:srgbClr val="0000F6"/>
                </a:solidFill>
                <a:latin typeface="+mn-ea"/>
                <a:ea typeface="+mn-ea"/>
              </a:rPr>
              <a:t>5.1.3  </a:t>
            </a:r>
            <a:r>
              <a:rPr lang="zh-CN" altLang="en-US" sz="2400" b="0" dirty="0">
                <a:solidFill>
                  <a:srgbClr val="0000F6"/>
                </a:solidFill>
                <a:latin typeface="+mn-ea"/>
                <a:ea typeface="+mn-ea"/>
              </a:rPr>
              <a:t>对换技术</a:t>
            </a:r>
          </a:p>
        </p:txBody>
      </p:sp>
      <p:pic>
        <p:nvPicPr>
          <p:cNvPr id="3" name="Picture 4" descr="B5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218046" y="2306595"/>
            <a:ext cx="3276600" cy="2289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5"/>
          <p:cNvSpPr>
            <a:spLocks noChangeArrowheads="1"/>
          </p:cNvSpPr>
          <p:nvPr/>
        </p:nvSpPr>
        <p:spPr bwMode="auto">
          <a:xfrm>
            <a:off x="2942975" y="4813944"/>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ea typeface="楷体_GB2312" panose="02010609030101010101" pitchFamily="49" charset="-122"/>
              </a:rPr>
              <a:t>对换两个进程示意图</a:t>
            </a:r>
            <a:r>
              <a:rPr lang="zh-CN" altLang="en-US" dirty="0"/>
              <a:t> </a:t>
            </a:r>
          </a:p>
        </p:txBody>
      </p:sp>
      <p:pic>
        <p:nvPicPr>
          <p:cNvPr id="5" name="Picture 6" descr="b5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4246" y="2426043"/>
            <a:ext cx="4038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7076311" y="4813944"/>
            <a:ext cx="253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ea typeface="楷体_GB2312" panose="02010609030101010101" pitchFamily="49" charset="-122"/>
              </a:rPr>
              <a:t>多道程序对换技术示例</a:t>
            </a:r>
            <a:r>
              <a:rPr lang="zh-CN" altLang="en-US" dirty="0"/>
              <a:t> </a:t>
            </a:r>
          </a:p>
        </p:txBody>
      </p:sp>
    </p:spTree>
    <p:extLst>
      <p:ext uri="{BB962C8B-B14F-4D97-AF65-F5344CB8AC3E}">
        <p14:creationId xmlns:p14="http://schemas.microsoft.com/office/powerpoint/2010/main" val="154814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00902" y="1206854"/>
            <a:ext cx="10416741" cy="343105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505FF"/>
                </a:solidFill>
                <a:latin typeface="+mn-ea"/>
              </a:rPr>
              <a:t>5.2  </a:t>
            </a:r>
            <a:r>
              <a:rPr lang="zh-CN" altLang="en-US" sz="2400" dirty="0">
                <a:solidFill>
                  <a:srgbClr val="0505FF"/>
                </a:solidFill>
                <a:latin typeface="+mn-ea"/>
              </a:rPr>
              <a:t>分区法</a:t>
            </a:r>
            <a:endParaRPr lang="en-US" altLang="zh-CN" sz="2400" dirty="0" smtClean="0">
              <a:solidFill>
                <a:srgbClr val="0505FF"/>
              </a:solidFill>
              <a:latin typeface="+mn-ea"/>
            </a:endParaRPr>
          </a:p>
          <a:p>
            <a:pPr marL="0" indent="612000">
              <a:lnSpc>
                <a:spcPct val="150000"/>
              </a:lnSpc>
              <a:spcBef>
                <a:spcPts val="0"/>
              </a:spcBef>
              <a:buNone/>
            </a:pPr>
            <a:r>
              <a:rPr lang="zh-CN" altLang="en-US" sz="2400" dirty="0" smtClean="0">
                <a:solidFill>
                  <a:srgbClr val="0505FF"/>
                </a:solidFill>
                <a:latin typeface="+mn-ea"/>
              </a:rPr>
              <a:t>分区分配是为支持多道程序运行而设计的一种最简单的存储管理方式。</a:t>
            </a:r>
          </a:p>
          <a:p>
            <a:pPr marL="0" indent="0">
              <a:lnSpc>
                <a:spcPct val="150000"/>
              </a:lnSpc>
              <a:spcBef>
                <a:spcPts val="0"/>
              </a:spcBef>
              <a:buFont typeface="Wingdings" panose="05000000000000000000" pitchFamily="2" charset="2"/>
              <a:buNone/>
            </a:pPr>
            <a:r>
              <a:rPr lang="en-US" altLang="zh-CN" sz="2400" dirty="0" smtClean="0">
                <a:solidFill>
                  <a:srgbClr val="0505FF"/>
                </a:solidFill>
                <a:latin typeface="+mn-ea"/>
              </a:rPr>
              <a:t>5.2.1  </a:t>
            </a:r>
            <a:r>
              <a:rPr lang="zh-CN" altLang="en-US" sz="2400" dirty="0" smtClean="0">
                <a:solidFill>
                  <a:srgbClr val="0505FF"/>
                </a:solidFill>
                <a:latin typeface="+mn-ea"/>
              </a:rPr>
              <a:t>固定分区法</a:t>
            </a:r>
          </a:p>
          <a:p>
            <a:pPr marL="0" indent="612000">
              <a:lnSpc>
                <a:spcPct val="150000"/>
              </a:lnSpc>
              <a:spcBef>
                <a:spcPts val="0"/>
              </a:spcBef>
              <a:buNone/>
            </a:pPr>
            <a:r>
              <a:rPr lang="zh-CN" altLang="en-US" sz="2400" dirty="0" smtClean="0">
                <a:solidFill>
                  <a:srgbClr val="0505FF"/>
                </a:solidFill>
                <a:latin typeface="+mn-ea"/>
              </a:rPr>
              <a:t>分区个数固定不变，大小固定不变，划分分区方式：</a:t>
            </a:r>
          </a:p>
          <a:p>
            <a:pPr marL="0" indent="0">
              <a:lnSpc>
                <a:spcPct val="150000"/>
              </a:lnSpc>
              <a:spcBef>
                <a:spcPts val="0"/>
              </a:spcBef>
              <a:buFont typeface="Wingdings" panose="05000000000000000000" pitchFamily="2" charset="2"/>
              <a:buNone/>
            </a:pPr>
            <a:r>
              <a:rPr lang="zh-CN" altLang="en-US" sz="2400" dirty="0" smtClean="0">
                <a:solidFill>
                  <a:srgbClr val="0505FF"/>
                </a:solidFill>
                <a:latin typeface="+mn-ea"/>
              </a:rPr>
              <a:t>（</a:t>
            </a:r>
            <a:r>
              <a:rPr lang="en-US" altLang="zh-CN" sz="2400" dirty="0" smtClean="0">
                <a:solidFill>
                  <a:srgbClr val="0505FF"/>
                </a:solidFill>
                <a:latin typeface="+mn-ea"/>
              </a:rPr>
              <a:t>1</a:t>
            </a:r>
            <a:r>
              <a:rPr lang="zh-CN" altLang="en-US" sz="2400" dirty="0" smtClean="0">
                <a:solidFill>
                  <a:srgbClr val="0505FF"/>
                </a:solidFill>
                <a:latin typeface="+mn-ea"/>
              </a:rPr>
              <a:t>）等分方式       </a:t>
            </a:r>
          </a:p>
          <a:p>
            <a:pPr marL="0" indent="0">
              <a:lnSpc>
                <a:spcPct val="150000"/>
              </a:lnSpc>
              <a:spcBef>
                <a:spcPts val="0"/>
              </a:spcBef>
              <a:buFont typeface="Wingdings" panose="05000000000000000000" pitchFamily="2" charset="2"/>
              <a:buNone/>
            </a:pPr>
            <a:r>
              <a:rPr lang="zh-CN" altLang="en-US" sz="2400" dirty="0" smtClean="0">
                <a:solidFill>
                  <a:srgbClr val="0505FF"/>
                </a:solidFill>
                <a:latin typeface="+mn-ea"/>
              </a:rPr>
              <a:t>（</a:t>
            </a:r>
            <a:r>
              <a:rPr lang="en-US" altLang="zh-CN" sz="2400" dirty="0" smtClean="0">
                <a:solidFill>
                  <a:srgbClr val="0505FF"/>
                </a:solidFill>
                <a:latin typeface="+mn-ea"/>
              </a:rPr>
              <a:t>2</a:t>
            </a:r>
            <a:r>
              <a:rPr lang="zh-CN" altLang="en-US" sz="2400" dirty="0" smtClean="0">
                <a:solidFill>
                  <a:srgbClr val="0505FF"/>
                </a:solidFill>
                <a:latin typeface="+mn-ea"/>
              </a:rPr>
              <a:t>）差分方式 </a:t>
            </a:r>
            <a:endParaRPr lang="en-US" altLang="zh-CN" sz="2400" dirty="0" smtClean="0">
              <a:solidFill>
                <a:srgbClr val="0505FF"/>
              </a:solidFill>
              <a:latin typeface="+mn-ea"/>
            </a:endParaRPr>
          </a:p>
        </p:txBody>
      </p:sp>
    </p:spTree>
    <p:extLst>
      <p:ext uri="{BB962C8B-B14F-4D97-AF65-F5344CB8AC3E}">
        <p14:creationId xmlns:p14="http://schemas.microsoft.com/office/powerpoint/2010/main" val="118325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00902" y="951478"/>
            <a:ext cx="10416741" cy="507861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0505FF"/>
                </a:solidFill>
                <a:latin typeface="+mn-ea"/>
              </a:rPr>
              <a:t>固定分区用户申请使用内存步骤：</a:t>
            </a:r>
            <a:endParaRPr lang="en-US" altLang="zh-CN" sz="2400" dirty="0" smtClean="0">
              <a:solidFill>
                <a:srgbClr val="0505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0505FF"/>
                </a:solidFill>
                <a:latin typeface="+mn-ea"/>
              </a:rPr>
              <a:t>（</a:t>
            </a:r>
            <a:r>
              <a:rPr lang="en-US" altLang="zh-CN" sz="2400" dirty="0" smtClean="0">
                <a:solidFill>
                  <a:srgbClr val="0505FF"/>
                </a:solidFill>
                <a:latin typeface="+mn-ea"/>
              </a:rPr>
              <a:t>1</a:t>
            </a:r>
            <a:r>
              <a:rPr lang="zh-CN" altLang="en-US" sz="2400" dirty="0" smtClean="0">
                <a:solidFill>
                  <a:srgbClr val="0505FF"/>
                </a:solidFill>
                <a:latin typeface="+mn-ea"/>
              </a:rPr>
              <a:t>）用户向系统提出分配内存申请，并给出请求分配的内存空间。</a:t>
            </a:r>
            <a:endParaRPr lang="en-US" altLang="zh-CN" sz="2400" dirty="0" smtClean="0">
              <a:solidFill>
                <a:srgbClr val="0505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0505FF"/>
                </a:solidFill>
                <a:latin typeface="+mn-ea"/>
              </a:rPr>
              <a:t>（</a:t>
            </a:r>
            <a:r>
              <a:rPr lang="en-US" altLang="zh-CN" sz="2400" dirty="0" smtClean="0">
                <a:solidFill>
                  <a:srgbClr val="0505FF"/>
                </a:solidFill>
                <a:latin typeface="+mn-ea"/>
              </a:rPr>
              <a:t>2</a:t>
            </a:r>
            <a:r>
              <a:rPr lang="zh-CN" altLang="en-US" sz="2400" dirty="0" smtClean="0">
                <a:solidFill>
                  <a:srgbClr val="0505FF"/>
                </a:solidFill>
                <a:latin typeface="+mn-ea"/>
              </a:rPr>
              <a:t>）系统安装用户的申请去检索分区说明表，从中找出一个能满足要求的，并且是空闲的分区。将它分配给进程。</a:t>
            </a:r>
            <a:endParaRPr lang="en-US" altLang="zh-CN" sz="2400" dirty="0" smtClean="0">
              <a:solidFill>
                <a:srgbClr val="0505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0505FF"/>
                </a:solidFill>
                <a:latin typeface="+mn-ea"/>
              </a:rPr>
              <a:t>（</a:t>
            </a:r>
            <a:r>
              <a:rPr lang="en-US" altLang="zh-CN" sz="2400" dirty="0" smtClean="0">
                <a:solidFill>
                  <a:srgbClr val="0505FF"/>
                </a:solidFill>
                <a:latin typeface="+mn-ea"/>
              </a:rPr>
              <a:t>3</a:t>
            </a:r>
            <a:r>
              <a:rPr lang="zh-CN" altLang="en-US" sz="2400" dirty="0" smtClean="0">
                <a:solidFill>
                  <a:srgbClr val="0505FF"/>
                </a:solidFill>
                <a:latin typeface="+mn-ea"/>
              </a:rPr>
              <a:t>）修改分区说明表，中该表的状态栏，即把状态置为“正使用”。如果找不到大小足够的分区，则拒绝为该用户进程分配内存。</a:t>
            </a:r>
            <a:endParaRPr lang="en-US" altLang="zh-CN" sz="2400" dirty="0" smtClean="0">
              <a:solidFill>
                <a:srgbClr val="0505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0505FF"/>
                </a:solidFill>
                <a:latin typeface="+mn-ea"/>
              </a:rPr>
              <a:t>进程释放内存空间步骤：</a:t>
            </a:r>
            <a:endParaRPr lang="en-US" altLang="zh-CN" sz="2400" dirty="0" smtClean="0">
              <a:solidFill>
                <a:srgbClr val="0505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0505FF"/>
                </a:solidFill>
                <a:latin typeface="+mn-ea"/>
              </a:rPr>
              <a:t>系统根据分区始址或分区号在分区说明表中找到相应的表项，把它的状态改为“未使用”。</a:t>
            </a:r>
          </a:p>
          <a:p>
            <a:pPr>
              <a:buFont typeface="Wingdings" panose="05000000000000000000" pitchFamily="2" charset="2"/>
              <a:buNone/>
            </a:pPr>
            <a:r>
              <a:rPr lang="zh-CN" altLang="en-US" sz="2400" dirty="0" smtClean="0">
                <a:latin typeface="+mn-ea"/>
              </a:rPr>
              <a:t> </a:t>
            </a:r>
            <a:endParaRPr lang="zh-CN" altLang="en-US" sz="2400" dirty="0">
              <a:latin typeface="+mn-ea"/>
            </a:endParaRPr>
          </a:p>
        </p:txBody>
      </p:sp>
    </p:spTree>
    <p:extLst>
      <p:ext uri="{BB962C8B-B14F-4D97-AF65-F5344CB8AC3E}">
        <p14:creationId xmlns:p14="http://schemas.microsoft.com/office/powerpoint/2010/main" val="206605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5D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088284" y="943234"/>
            <a:ext cx="3200400" cy="3886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5" descr="5D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0440" y="2010034"/>
            <a:ext cx="3276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2185077" y="482531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ea typeface="楷体_GB2312" panose="02010609030101010101" pitchFamily="49" charset="-122"/>
              </a:rPr>
              <a:t>固定分区管理示意图</a:t>
            </a:r>
            <a:r>
              <a:rPr lang="zh-CN" altLang="en-US" dirty="0"/>
              <a:t> </a:t>
            </a:r>
          </a:p>
        </p:txBody>
      </p:sp>
      <p:sp>
        <p:nvSpPr>
          <p:cNvPr id="5" name="Rectangle 7"/>
          <p:cNvSpPr>
            <a:spLocks noChangeArrowheads="1"/>
          </p:cNvSpPr>
          <p:nvPr/>
        </p:nvSpPr>
        <p:spPr bwMode="auto">
          <a:xfrm>
            <a:off x="7486131" y="3700848"/>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ea typeface="楷体_GB2312" panose="02010609030101010101" pitchFamily="49" charset="-122"/>
              </a:rPr>
              <a:t>分区说明表</a:t>
            </a:r>
            <a:r>
              <a:rPr lang="zh-CN" altLang="en-US" dirty="0"/>
              <a:t> </a:t>
            </a:r>
          </a:p>
        </p:txBody>
      </p:sp>
      <p:sp>
        <p:nvSpPr>
          <p:cNvPr id="6" name="Rectangle 8"/>
          <p:cNvSpPr>
            <a:spLocks noChangeArrowheads="1"/>
          </p:cNvSpPr>
          <p:nvPr/>
        </p:nvSpPr>
        <p:spPr bwMode="auto">
          <a:xfrm>
            <a:off x="869084" y="5197128"/>
            <a:ext cx="1057327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000" dirty="0" smtClean="0">
                <a:solidFill>
                  <a:srgbClr val="FF0000"/>
                </a:solidFill>
                <a:ea typeface="楷体_GB2312" panose="02010609030101010101" pitchFamily="49" charset="-122"/>
              </a:rPr>
              <a:t>优点</a:t>
            </a:r>
            <a:r>
              <a:rPr lang="zh-CN" altLang="en-US" sz="2000" dirty="0">
                <a:solidFill>
                  <a:srgbClr val="FF0000"/>
                </a:solidFill>
                <a:ea typeface="楷体_GB2312" panose="02010609030101010101" pitchFamily="49" charset="-122"/>
              </a:rPr>
              <a:t>：</a:t>
            </a:r>
            <a:r>
              <a:rPr lang="zh-CN" altLang="en-US" sz="2000" dirty="0">
                <a:solidFill>
                  <a:srgbClr val="FF0000"/>
                </a:solidFill>
              </a:rPr>
              <a:t>管理方式简单，所需操作系统软件和处理开销都小</a:t>
            </a:r>
          </a:p>
          <a:p>
            <a:pPr>
              <a:lnSpc>
                <a:spcPct val="150000"/>
              </a:lnSpc>
            </a:pPr>
            <a:r>
              <a:rPr lang="zh-CN" altLang="en-US" sz="2000" dirty="0" smtClean="0">
                <a:solidFill>
                  <a:srgbClr val="FF0000"/>
                </a:solidFill>
                <a:ea typeface="楷体_GB2312" panose="02010609030101010101" pitchFamily="49" charset="-122"/>
              </a:rPr>
              <a:t>缺点</a:t>
            </a:r>
            <a:r>
              <a:rPr lang="zh-CN" altLang="en-US" sz="2000" dirty="0" smtClean="0">
                <a:solidFill>
                  <a:srgbClr val="FF0000"/>
                </a:solidFill>
              </a:rPr>
              <a:t> </a:t>
            </a:r>
            <a:r>
              <a:rPr lang="zh-CN" altLang="en-US" sz="2000" dirty="0">
                <a:solidFill>
                  <a:srgbClr val="FF0000"/>
                </a:solidFill>
              </a:rPr>
              <a:t>：①内存空间利用率不高，碎片严重</a:t>
            </a:r>
            <a:r>
              <a:rPr lang="zh-CN" altLang="en-US" sz="2000" dirty="0" smtClean="0">
                <a:solidFill>
                  <a:srgbClr val="FF0000"/>
                </a:solidFill>
              </a:rPr>
              <a:t>；②</a:t>
            </a:r>
            <a:r>
              <a:rPr lang="zh-CN" altLang="en-US" sz="2000" dirty="0">
                <a:solidFill>
                  <a:srgbClr val="FF0000"/>
                </a:solidFill>
              </a:rPr>
              <a:t>活动进程数目受限</a:t>
            </a:r>
            <a:r>
              <a:rPr lang="zh-CN" altLang="en-US" sz="2000" dirty="0" smtClean="0">
                <a:solidFill>
                  <a:srgbClr val="FF0000"/>
                </a:solidFill>
              </a:rPr>
              <a:t>；③</a:t>
            </a:r>
            <a:r>
              <a:rPr lang="zh-CN" altLang="en-US" sz="2000" dirty="0">
                <a:solidFill>
                  <a:srgbClr val="FF0000"/>
                </a:solidFill>
              </a:rPr>
              <a:t>无法预知所需内存大小 </a:t>
            </a:r>
          </a:p>
        </p:txBody>
      </p:sp>
    </p:spTree>
    <p:extLst>
      <p:ext uri="{BB962C8B-B14F-4D97-AF65-F5344CB8AC3E}">
        <p14:creationId xmlns:p14="http://schemas.microsoft.com/office/powerpoint/2010/main" val="420967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55594" y="924696"/>
            <a:ext cx="10560903" cy="488298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latin typeface="+mn-ea"/>
              </a:rPr>
              <a:t>5.2.2  </a:t>
            </a:r>
            <a:r>
              <a:rPr lang="zh-CN" altLang="en-US" sz="2400" dirty="0">
                <a:latin typeface="+mn-ea"/>
              </a:rPr>
              <a:t>动态分区法</a:t>
            </a:r>
            <a:endParaRPr lang="en-US" altLang="zh-CN" sz="2400" dirty="0" smtClean="0">
              <a:solidFill>
                <a:srgbClr val="0000CC"/>
              </a:solidFill>
              <a:latin typeface="+mn-ea"/>
            </a:endParaRPr>
          </a:p>
          <a:p>
            <a:pPr marL="0" indent="0">
              <a:lnSpc>
                <a:spcPct val="150000"/>
              </a:lnSpc>
              <a:spcBef>
                <a:spcPts val="0"/>
              </a:spcBef>
              <a:buNone/>
            </a:pPr>
            <a:r>
              <a:rPr lang="en-US" altLang="zh-CN" sz="2400" dirty="0" smtClean="0">
                <a:solidFill>
                  <a:srgbClr val="0000CC"/>
                </a:solidFill>
                <a:latin typeface="+mn-ea"/>
              </a:rPr>
              <a:t>1</a:t>
            </a:r>
            <a:r>
              <a:rPr lang="zh-CN" altLang="en-US" sz="2400" dirty="0" smtClean="0">
                <a:solidFill>
                  <a:srgbClr val="0000CC"/>
                </a:solidFill>
                <a:latin typeface="+mn-ea"/>
              </a:rPr>
              <a:t>．分区的分配：分区的大小和个数是可变的。</a:t>
            </a:r>
            <a:endParaRPr lang="en-US" altLang="zh-CN" sz="2400" dirty="0" smtClean="0">
              <a:solidFill>
                <a:srgbClr val="0000CC"/>
              </a:solidFill>
              <a:latin typeface="+mn-ea"/>
            </a:endParaRPr>
          </a:p>
          <a:p>
            <a:pPr marL="0" indent="612000">
              <a:lnSpc>
                <a:spcPct val="150000"/>
              </a:lnSpc>
              <a:spcBef>
                <a:spcPts val="0"/>
              </a:spcBef>
              <a:buNone/>
            </a:pPr>
            <a:r>
              <a:rPr lang="zh-CN" altLang="en-US" sz="2400" dirty="0" smtClean="0">
                <a:solidFill>
                  <a:srgbClr val="FF0000"/>
                </a:solidFill>
                <a:latin typeface="+mn-ea"/>
              </a:rPr>
              <a:t>动态</a:t>
            </a:r>
            <a:r>
              <a:rPr lang="zh-CN" altLang="en-US" sz="2400" dirty="0">
                <a:solidFill>
                  <a:srgbClr val="FF0000"/>
                </a:solidFill>
                <a:latin typeface="+mn-ea"/>
              </a:rPr>
              <a:t>分区分配在操作系统内部设置一个内存登记表 </a:t>
            </a:r>
            <a:r>
              <a:rPr lang="zh-CN" altLang="en-US" sz="2400" dirty="0" smtClean="0">
                <a:solidFill>
                  <a:srgbClr val="FF0000"/>
                </a:solidFill>
                <a:latin typeface="+mn-ea"/>
              </a:rPr>
              <a:t>。</a:t>
            </a:r>
            <a:endParaRPr lang="en-US" altLang="zh-CN" sz="2400" dirty="0" smtClean="0">
              <a:solidFill>
                <a:srgbClr val="FF0000"/>
              </a:solidFill>
              <a:latin typeface="+mn-ea"/>
            </a:endParaRPr>
          </a:p>
          <a:p>
            <a:pPr marL="0" indent="612000">
              <a:lnSpc>
                <a:spcPct val="150000"/>
              </a:lnSpc>
              <a:spcBef>
                <a:spcPts val="0"/>
              </a:spcBef>
              <a:buNone/>
            </a:pPr>
            <a:r>
              <a:rPr lang="zh-CN" altLang="en-US" sz="2400" dirty="0" smtClean="0">
                <a:solidFill>
                  <a:srgbClr val="FF0000"/>
                </a:solidFill>
                <a:latin typeface="+mn-ea"/>
              </a:rPr>
              <a:t>内存登记表记载整个内存中所有空闲区和已用区的情况，每个分区占一个表项，每个表项包括相应分区的大小，位置和状态等。</a:t>
            </a:r>
            <a:endParaRPr lang="en-US" altLang="zh-CN" sz="2400" dirty="0" smtClean="0">
              <a:solidFill>
                <a:srgbClr val="FF0000"/>
              </a:solidFill>
              <a:latin typeface="+mn-ea"/>
            </a:endParaRPr>
          </a:p>
          <a:p>
            <a:pPr marL="0" indent="0">
              <a:lnSpc>
                <a:spcPct val="150000"/>
              </a:lnSpc>
              <a:spcBef>
                <a:spcPts val="0"/>
              </a:spcBef>
              <a:buNone/>
            </a:pPr>
            <a:endParaRPr lang="zh-CN" altLang="en-US" sz="2400" dirty="0">
              <a:solidFill>
                <a:srgbClr val="FF0000"/>
              </a:solidFill>
              <a:latin typeface="+mn-ea"/>
            </a:endParaRPr>
          </a:p>
          <a:p>
            <a:pPr marL="0" indent="0">
              <a:lnSpc>
                <a:spcPct val="150000"/>
              </a:lnSpc>
              <a:spcBef>
                <a:spcPts val="0"/>
              </a:spcBef>
              <a:buFont typeface="Wingdings" panose="05000000000000000000" pitchFamily="2" charset="2"/>
              <a:buNone/>
            </a:pPr>
            <a:endParaRPr lang="zh-CN" altLang="en-US" sz="2400" dirty="0">
              <a:solidFill>
                <a:srgbClr val="0000CC"/>
              </a:solidFill>
              <a:latin typeface="+mn-ea"/>
            </a:endParaRPr>
          </a:p>
        </p:txBody>
      </p:sp>
    </p:spTree>
    <p:extLst>
      <p:ext uri="{BB962C8B-B14F-4D97-AF65-F5344CB8AC3E}">
        <p14:creationId xmlns:p14="http://schemas.microsoft.com/office/powerpoint/2010/main" val="9757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63998" y="4716162"/>
            <a:ext cx="3206575" cy="36671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endParaRPr lang="zh-CN" altLang="en-US" sz="2400" dirty="0">
              <a:solidFill>
                <a:srgbClr val="0000CC"/>
              </a:solidFill>
              <a:latin typeface="+mn-ea"/>
            </a:endParaRPr>
          </a:p>
        </p:txBody>
      </p:sp>
      <p:pic>
        <p:nvPicPr>
          <p:cNvPr id="4" name="Picture 4" descr="B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981" y="834210"/>
            <a:ext cx="441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558117" y="3117799"/>
            <a:ext cx="3913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FF0000"/>
                </a:solidFill>
                <a:latin typeface="+mn-ea"/>
              </a:rPr>
              <a:t>MVT</a:t>
            </a:r>
            <a:r>
              <a:rPr lang="zh-CN" altLang="en-US" sz="2000" dirty="0">
                <a:solidFill>
                  <a:srgbClr val="FF0000"/>
                </a:solidFill>
                <a:latin typeface="+mn-ea"/>
              </a:rPr>
              <a:t>的内存分配和进程调度情况 </a:t>
            </a:r>
          </a:p>
        </p:txBody>
      </p:sp>
    </p:spTree>
    <p:extLst>
      <p:ext uri="{BB962C8B-B14F-4D97-AF65-F5344CB8AC3E}">
        <p14:creationId xmlns:p14="http://schemas.microsoft.com/office/powerpoint/2010/main" val="136645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18515" y="978244"/>
            <a:ext cx="10573262" cy="392326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2</a:t>
            </a:r>
            <a:r>
              <a:rPr lang="zh-CN" altLang="en-US" sz="2400" dirty="0" smtClean="0">
                <a:solidFill>
                  <a:srgbClr val="0000CC"/>
                </a:solidFill>
                <a:latin typeface="+mn-ea"/>
              </a:rPr>
              <a:t>．数据结构</a:t>
            </a:r>
          </a:p>
          <a:p>
            <a:pPr marL="0" indent="0">
              <a:lnSpc>
                <a:spcPct val="150000"/>
              </a:lnSpc>
              <a:spcBef>
                <a:spcPts val="0"/>
              </a:spcBef>
              <a:buFont typeface="Wingdings" panose="05000000000000000000" pitchFamily="2" charset="2"/>
              <a:buNone/>
            </a:pPr>
            <a:r>
              <a:rPr lang="zh-CN" altLang="en-US" sz="2400" dirty="0" smtClean="0">
                <a:latin typeface="+mn-ea"/>
              </a:rPr>
              <a:t>常用的数据结构形式： </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）空闲分区表</a:t>
            </a:r>
          </a:p>
          <a:p>
            <a:pPr marL="0" indent="0">
              <a:spcBef>
                <a:spcPts val="0"/>
              </a:spcBef>
              <a:buFont typeface="Wingdings" panose="05000000000000000000" pitchFamily="2" charset="2"/>
              <a:buNone/>
            </a:pPr>
            <a:endParaRPr lang="zh-CN" altLang="en-US" sz="2400" dirty="0" smtClean="0">
              <a:latin typeface="+mn-ea"/>
            </a:endParaRPr>
          </a:p>
          <a:p>
            <a:pPr marL="0" indent="0">
              <a:spcBef>
                <a:spcPts val="0"/>
              </a:spcBef>
              <a:buFont typeface="Wingdings" panose="05000000000000000000" pitchFamily="2" charset="2"/>
              <a:buNone/>
            </a:pPr>
            <a:endParaRPr lang="zh-CN" altLang="en-US" sz="2400" dirty="0" smtClean="0">
              <a:latin typeface="+mn-ea"/>
            </a:endParaRPr>
          </a:p>
          <a:p>
            <a:pPr marL="0" indent="0">
              <a:spcBef>
                <a:spcPts val="0"/>
              </a:spcBef>
              <a:buFont typeface="Wingdings" panose="05000000000000000000" pitchFamily="2" charset="2"/>
              <a:buNone/>
            </a:pPr>
            <a:endParaRPr lang="zh-CN" altLang="en-US" sz="2400" dirty="0" smtClean="0">
              <a:latin typeface="+mn-ea"/>
            </a:endParaRPr>
          </a:p>
          <a:p>
            <a:pPr marL="0" indent="0">
              <a:spcBef>
                <a:spcPts val="0"/>
              </a:spcBef>
              <a:buFont typeface="Wingdings" panose="05000000000000000000" pitchFamily="2" charset="2"/>
              <a:buNone/>
            </a:pPr>
            <a:endParaRPr lang="zh-CN" altLang="en-US" sz="2400" dirty="0" smtClean="0">
              <a:latin typeface="+mn-ea"/>
            </a:endParaRPr>
          </a:p>
          <a:p>
            <a:pPr marL="0" indent="0">
              <a:spcBef>
                <a:spcPts val="0"/>
              </a:spcBef>
              <a:buFont typeface="Wingdings" panose="05000000000000000000" pitchFamily="2" charset="2"/>
              <a:buNone/>
            </a:pPr>
            <a:endParaRPr lang="zh-CN" altLang="en-US" sz="2400" dirty="0" smtClean="0">
              <a:latin typeface="+mn-ea"/>
            </a:endParaRPr>
          </a:p>
          <a:p>
            <a:pPr marL="0" indent="0">
              <a:spcBef>
                <a:spcPts val="0"/>
              </a:spcBef>
              <a:buFont typeface="Wingdings" panose="05000000000000000000" pitchFamily="2" charset="2"/>
              <a:buNone/>
            </a:pPr>
            <a:endParaRPr lang="en-US" altLang="zh-CN" sz="2400" dirty="0" smtClean="0">
              <a:latin typeface="+mn-ea"/>
            </a:endParaRPr>
          </a:p>
          <a:p>
            <a:pPr marL="0" indent="0">
              <a:spcBef>
                <a:spcPts val="0"/>
              </a:spcBef>
              <a:buFont typeface="Wingdings" panose="05000000000000000000" pitchFamily="2" charset="2"/>
              <a:buNone/>
            </a:pPr>
            <a:endParaRPr lang="en-US" altLang="zh-CN" sz="2400" dirty="0">
              <a:latin typeface="+mn-ea"/>
            </a:endParaRPr>
          </a:p>
        </p:txBody>
      </p:sp>
      <p:pic>
        <p:nvPicPr>
          <p:cNvPr id="3" name="Picture 4" descr="b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0207" y="2891486"/>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987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18515" y="937054"/>
            <a:ext cx="10573262" cy="283587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）空闲分区链</a:t>
            </a:r>
          </a:p>
          <a:p>
            <a:pPr marL="0" indent="0">
              <a:lnSpc>
                <a:spcPct val="150000"/>
              </a:lnSpc>
              <a:spcBef>
                <a:spcPts val="0"/>
              </a:spcBef>
              <a:buNone/>
            </a:pPr>
            <a:r>
              <a:rPr lang="zh-CN" altLang="en-US" sz="2400" dirty="0" smtClean="0">
                <a:latin typeface="+mn-ea"/>
              </a:rPr>
              <a:t>使用链指针把所有的空闲分区链接成一条链。</a:t>
            </a:r>
            <a:endParaRPr lang="en-US" altLang="zh-CN" sz="2400" dirty="0" smtClean="0">
              <a:latin typeface="+mn-ea"/>
            </a:endParaRPr>
          </a:p>
          <a:p>
            <a:pPr marL="0" indent="0">
              <a:lnSpc>
                <a:spcPct val="150000"/>
              </a:lnSpc>
              <a:spcBef>
                <a:spcPts val="0"/>
              </a:spcBef>
              <a:buNone/>
            </a:pPr>
            <a:r>
              <a:rPr lang="zh-CN" altLang="en-US" sz="2400" dirty="0" smtClean="0">
                <a:latin typeface="+mn-ea"/>
              </a:rPr>
              <a:t>分区的开头设置状态位、分区大小项目和前向指针。</a:t>
            </a:r>
            <a:endParaRPr lang="en-US" altLang="zh-CN" sz="2400" dirty="0" smtClean="0">
              <a:latin typeface="+mn-ea"/>
            </a:endParaRPr>
          </a:p>
          <a:p>
            <a:pPr marL="0" indent="0">
              <a:lnSpc>
                <a:spcPct val="150000"/>
              </a:lnSpc>
              <a:spcBef>
                <a:spcPts val="0"/>
              </a:spcBef>
              <a:buNone/>
            </a:pPr>
            <a:r>
              <a:rPr lang="zh-CN" altLang="en-US" sz="2400" dirty="0" smtClean="0">
                <a:latin typeface="+mn-ea"/>
              </a:rPr>
              <a:t>分区尾部设置一个后向指针。</a:t>
            </a:r>
            <a:endParaRPr lang="en-US" altLang="zh-CN" sz="2400" dirty="0" smtClean="0">
              <a:latin typeface="+mn-ea"/>
            </a:endParaRPr>
          </a:p>
          <a:p>
            <a:pPr marL="0" indent="0">
              <a:lnSpc>
                <a:spcPct val="150000"/>
              </a:lnSpc>
              <a:spcBef>
                <a:spcPts val="0"/>
              </a:spcBef>
              <a:buNone/>
            </a:pPr>
            <a:r>
              <a:rPr lang="zh-CN" altLang="en-US" sz="2400" dirty="0" smtClean="0">
                <a:latin typeface="+mn-ea"/>
              </a:rPr>
              <a:t>分区的中间是可以存放进程的空闲内存空间。 </a:t>
            </a:r>
            <a:endParaRPr lang="zh-CN" altLang="en-US" sz="2400" dirty="0">
              <a:latin typeface="+mn-ea"/>
            </a:endParaRPr>
          </a:p>
        </p:txBody>
      </p:sp>
    </p:spTree>
    <p:extLst>
      <p:ext uri="{BB962C8B-B14F-4D97-AF65-F5344CB8AC3E}">
        <p14:creationId xmlns:p14="http://schemas.microsoft.com/office/powerpoint/2010/main" val="69911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39115" y="912344"/>
            <a:ext cx="10544431" cy="509303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00CC"/>
                </a:solidFill>
                <a:latin typeface="+mn-ea"/>
              </a:rPr>
              <a:t>3</a:t>
            </a:r>
            <a:r>
              <a:rPr lang="zh-CN" altLang="en-US" sz="2400" dirty="0">
                <a:solidFill>
                  <a:srgbClr val="0000CC"/>
                </a:solidFill>
                <a:latin typeface="+mn-ea"/>
              </a:rPr>
              <a:t>．分配算法</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）最先适应算法</a:t>
            </a:r>
          </a:p>
          <a:p>
            <a:pPr marL="0" indent="612000">
              <a:lnSpc>
                <a:spcPct val="150000"/>
              </a:lnSpc>
              <a:spcBef>
                <a:spcPts val="0"/>
              </a:spcBef>
              <a:buNone/>
            </a:pPr>
            <a:r>
              <a:rPr lang="zh-CN" altLang="en-US" sz="2400" dirty="0" smtClean="0">
                <a:latin typeface="+mn-ea"/>
              </a:rPr>
              <a:t>空闲表是按</a:t>
            </a:r>
            <a:r>
              <a:rPr lang="zh-CN" altLang="en-US" sz="2400" dirty="0" smtClean="0">
                <a:solidFill>
                  <a:srgbClr val="339966"/>
                </a:solidFill>
                <a:latin typeface="+mn-ea"/>
              </a:rPr>
              <a:t>地址</a:t>
            </a:r>
            <a:r>
              <a:rPr lang="zh-CN" altLang="en-US" sz="2400" dirty="0" smtClean="0">
                <a:latin typeface="+mn-ea"/>
              </a:rPr>
              <a:t>排列的（即空闲块地址小的，在表中的序号也小）。</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）最佳适应算法</a:t>
            </a:r>
          </a:p>
          <a:p>
            <a:pPr marL="0" indent="612000">
              <a:lnSpc>
                <a:spcPct val="150000"/>
              </a:lnSpc>
              <a:spcBef>
                <a:spcPts val="0"/>
              </a:spcBef>
              <a:buNone/>
            </a:pPr>
            <a:r>
              <a:rPr lang="zh-CN" altLang="en-US" sz="2400" dirty="0" smtClean="0">
                <a:latin typeface="+mn-ea"/>
              </a:rPr>
              <a:t>空闲表是以空闲分区的</a:t>
            </a:r>
            <a:r>
              <a:rPr lang="zh-CN" altLang="en-US" sz="2400" dirty="0" smtClean="0">
                <a:solidFill>
                  <a:srgbClr val="B7670F"/>
                </a:solidFill>
                <a:latin typeface="+mn-ea"/>
              </a:rPr>
              <a:t>大小</a:t>
            </a:r>
            <a:r>
              <a:rPr lang="zh-CN" altLang="en-US" sz="2400" dirty="0" smtClean="0">
                <a:latin typeface="+mn-ea"/>
              </a:rPr>
              <a:t>为序、按增量形式排列的，即小块在前，大块在后。</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3</a:t>
            </a:r>
            <a:r>
              <a:rPr lang="zh-CN" altLang="en-US" sz="2400" dirty="0" smtClean="0">
                <a:latin typeface="+mn-ea"/>
              </a:rPr>
              <a:t>）循环适应算法</a:t>
            </a:r>
          </a:p>
          <a:p>
            <a:pPr marL="0" indent="612000">
              <a:lnSpc>
                <a:spcPct val="150000"/>
              </a:lnSpc>
              <a:spcBef>
                <a:spcPts val="0"/>
              </a:spcBef>
              <a:buNone/>
            </a:pPr>
            <a:r>
              <a:rPr lang="zh-CN" altLang="en-US" sz="2400" dirty="0" smtClean="0">
                <a:latin typeface="+mn-ea"/>
              </a:rPr>
              <a:t>最先适应算法的变种。它不从空闲表的开头查找，而从上次找到的可用分区的下一个空闲分区开始查找，从中选择满足大小要求的第一个空闲分区。 </a:t>
            </a:r>
            <a:endParaRPr lang="zh-CN" altLang="en-US" sz="2400" dirty="0">
              <a:latin typeface="+mn-ea"/>
            </a:endParaRPr>
          </a:p>
        </p:txBody>
      </p:sp>
    </p:spTree>
    <p:extLst>
      <p:ext uri="{BB962C8B-B14F-4D97-AF65-F5344CB8AC3E}">
        <p14:creationId xmlns:p14="http://schemas.microsoft.com/office/powerpoint/2010/main" val="606982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780004" y="885568"/>
            <a:ext cx="5715000" cy="5410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5"/>
          <p:cNvSpPr>
            <a:spLocks noChangeArrowheads="1"/>
          </p:cNvSpPr>
          <p:nvPr/>
        </p:nvSpPr>
        <p:spPr bwMode="auto">
          <a:xfrm>
            <a:off x="1029730" y="1242158"/>
            <a:ext cx="3558745" cy="168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nSpc>
                <a:spcPct val="150000"/>
              </a:lnSpc>
            </a:pPr>
            <a:r>
              <a:rPr lang="zh-CN" altLang="en-US" sz="2400" dirty="0">
                <a:solidFill>
                  <a:srgbClr val="FF0000"/>
                </a:solidFill>
                <a:latin typeface="+mn-ea"/>
              </a:rPr>
              <a:t>三种算法分配</a:t>
            </a:r>
            <a:r>
              <a:rPr lang="en-US" altLang="zh-CN" sz="2400" dirty="0">
                <a:solidFill>
                  <a:srgbClr val="FF0000"/>
                </a:solidFill>
                <a:latin typeface="+mn-ea"/>
              </a:rPr>
              <a:t>16 KB</a:t>
            </a:r>
            <a:r>
              <a:rPr lang="zh-CN" altLang="en-US" sz="2400" dirty="0">
                <a:solidFill>
                  <a:srgbClr val="FF0000"/>
                </a:solidFill>
                <a:latin typeface="+mn-ea"/>
              </a:rPr>
              <a:t>空闲分区之前和之后的内存配置情况 </a:t>
            </a:r>
          </a:p>
        </p:txBody>
      </p:sp>
    </p:spTree>
    <p:extLst>
      <p:ext uri="{BB962C8B-B14F-4D97-AF65-F5344CB8AC3E}">
        <p14:creationId xmlns:p14="http://schemas.microsoft.com/office/powerpoint/2010/main" val="2678162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88541" y="904102"/>
            <a:ext cx="10453816" cy="5029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4. </a:t>
            </a:r>
            <a:r>
              <a:rPr lang="zh-CN" altLang="en-US" sz="2400" dirty="0" smtClean="0">
                <a:solidFill>
                  <a:srgbClr val="0000CC"/>
                </a:solidFill>
                <a:latin typeface="+mn-ea"/>
              </a:rPr>
              <a:t>碎片问题</a:t>
            </a:r>
          </a:p>
          <a:p>
            <a:pPr marL="0" indent="0">
              <a:lnSpc>
                <a:spcPct val="150000"/>
              </a:lnSpc>
              <a:spcBef>
                <a:spcPts val="0"/>
              </a:spcBef>
              <a:buNone/>
            </a:pPr>
            <a:r>
              <a:rPr lang="zh-CN" altLang="en-US" sz="2400" dirty="0" smtClean="0">
                <a:latin typeface="+mn-ea"/>
              </a:rPr>
              <a:t>（</a:t>
            </a:r>
            <a:r>
              <a:rPr lang="en-US" altLang="zh-CN" sz="2400" dirty="0" smtClean="0">
                <a:latin typeface="+mn-ea"/>
              </a:rPr>
              <a:t>1</a:t>
            </a:r>
            <a:r>
              <a:rPr lang="zh-CN" altLang="en-US" sz="2400" dirty="0" smtClean="0">
                <a:latin typeface="+mn-ea"/>
              </a:rPr>
              <a:t>）“碎片”或“零头”：</a:t>
            </a:r>
          </a:p>
          <a:p>
            <a:pPr marL="0" indent="612000">
              <a:lnSpc>
                <a:spcPct val="150000"/>
              </a:lnSpc>
              <a:spcBef>
                <a:spcPts val="0"/>
              </a:spcBef>
              <a:buFont typeface="Wingdings" panose="05000000000000000000" pitchFamily="2" charset="2"/>
              <a:buNone/>
            </a:pPr>
            <a:r>
              <a:rPr lang="zh-CN" altLang="en-US" sz="2400" dirty="0" smtClean="0">
                <a:latin typeface="+mn-ea"/>
              </a:rPr>
              <a:t>内存中这种容量太小、无法利用的小分区。</a:t>
            </a:r>
          </a:p>
          <a:p>
            <a:pPr marL="0" indent="0">
              <a:lnSpc>
                <a:spcPct val="150000"/>
              </a:lnSpc>
              <a:spcBef>
                <a:spcPts val="0"/>
              </a:spcBef>
              <a:buNone/>
            </a:pPr>
            <a:r>
              <a:rPr lang="zh-CN" altLang="en-US" sz="2400" dirty="0" smtClean="0">
                <a:latin typeface="+mn-ea"/>
              </a:rPr>
              <a:t>（</a:t>
            </a:r>
            <a:r>
              <a:rPr lang="en-US" altLang="zh-CN" sz="2400" dirty="0" smtClean="0">
                <a:latin typeface="+mn-ea"/>
              </a:rPr>
              <a:t>2</a:t>
            </a:r>
            <a:r>
              <a:rPr lang="zh-CN" altLang="en-US" sz="2400" dirty="0" smtClean="0">
                <a:latin typeface="+mn-ea"/>
              </a:rPr>
              <a:t>）内部碎片：</a:t>
            </a:r>
          </a:p>
          <a:p>
            <a:pPr marL="0" indent="612000">
              <a:lnSpc>
                <a:spcPct val="150000"/>
              </a:lnSpc>
              <a:spcBef>
                <a:spcPts val="0"/>
              </a:spcBef>
              <a:buFont typeface="Wingdings" panose="05000000000000000000" pitchFamily="2" charset="2"/>
              <a:buNone/>
            </a:pPr>
            <a:r>
              <a:rPr lang="zh-CN" altLang="en-US" sz="2400" dirty="0" smtClean="0">
                <a:latin typeface="+mn-ea"/>
              </a:rPr>
              <a:t>在一个分区内部出现的碎片（即被浪费的空间），如固定分区法会产生内部碎片。</a:t>
            </a:r>
          </a:p>
          <a:p>
            <a:pPr marL="0" indent="0">
              <a:lnSpc>
                <a:spcPct val="150000"/>
              </a:lnSpc>
              <a:spcBef>
                <a:spcPts val="0"/>
              </a:spcBef>
              <a:buNone/>
            </a:pPr>
            <a:r>
              <a:rPr lang="zh-CN" altLang="en-US" sz="2400" dirty="0" smtClean="0">
                <a:latin typeface="+mn-ea"/>
              </a:rPr>
              <a:t>（</a:t>
            </a:r>
            <a:r>
              <a:rPr lang="en-US" altLang="zh-CN" sz="2400" dirty="0" smtClean="0">
                <a:latin typeface="+mn-ea"/>
              </a:rPr>
              <a:t>3</a:t>
            </a:r>
            <a:r>
              <a:rPr lang="zh-CN" altLang="en-US" sz="2400" dirty="0" smtClean="0">
                <a:latin typeface="+mn-ea"/>
              </a:rPr>
              <a:t>）外部碎片：</a:t>
            </a:r>
          </a:p>
          <a:p>
            <a:pPr marL="0" indent="612000">
              <a:lnSpc>
                <a:spcPct val="150000"/>
              </a:lnSpc>
              <a:spcBef>
                <a:spcPts val="0"/>
              </a:spcBef>
              <a:buFont typeface="Wingdings" panose="05000000000000000000" pitchFamily="2" charset="2"/>
              <a:buNone/>
            </a:pPr>
            <a:r>
              <a:rPr lang="zh-CN" altLang="en-US" sz="2400" dirty="0" smtClean="0">
                <a:latin typeface="+mn-ea"/>
              </a:rPr>
              <a:t>在所有分区之外新增的碎片。</a:t>
            </a:r>
            <a:endParaRPr lang="zh-CN" altLang="en-US" sz="2400" dirty="0">
              <a:latin typeface="+mn-ea"/>
            </a:endParaRPr>
          </a:p>
        </p:txBody>
      </p:sp>
    </p:spTree>
    <p:extLst>
      <p:ext uri="{BB962C8B-B14F-4D97-AF65-F5344CB8AC3E}">
        <p14:creationId xmlns:p14="http://schemas.microsoft.com/office/powerpoint/2010/main" val="579270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0303" y="943232"/>
            <a:ext cx="10363200" cy="403242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latin typeface="+mn-ea"/>
              </a:rPr>
              <a:t>5.2.3  </a:t>
            </a:r>
            <a:r>
              <a:rPr lang="zh-CN" altLang="en-US" sz="2400" dirty="0">
                <a:latin typeface="+mn-ea"/>
              </a:rPr>
              <a:t>可重定位分区分配</a:t>
            </a:r>
            <a:endParaRPr lang="en-US" altLang="zh-CN" sz="2400" dirty="0" smtClean="0">
              <a:solidFill>
                <a:srgbClr val="0000CC"/>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rgbClr val="0000CC"/>
                </a:solidFill>
                <a:latin typeface="+mn-ea"/>
              </a:rPr>
              <a:t>1</a:t>
            </a:r>
            <a:r>
              <a:rPr lang="zh-CN" altLang="en-US" sz="2400" dirty="0" smtClean="0">
                <a:solidFill>
                  <a:srgbClr val="0000CC"/>
                </a:solidFill>
                <a:latin typeface="+mn-ea"/>
              </a:rPr>
              <a:t>．紧缩</a:t>
            </a:r>
          </a:p>
          <a:p>
            <a:pPr marL="0" indent="0">
              <a:lnSpc>
                <a:spcPct val="150000"/>
              </a:lnSpc>
              <a:spcBef>
                <a:spcPts val="0"/>
              </a:spcBef>
              <a:buNone/>
            </a:pPr>
            <a:r>
              <a:rPr lang="zh-CN" altLang="en-US" sz="2400" dirty="0" smtClean="0">
                <a:latin typeface="+mn-ea"/>
              </a:rPr>
              <a:t>（</a:t>
            </a:r>
            <a:r>
              <a:rPr lang="en-US" altLang="zh-CN" sz="2400" dirty="0" smtClean="0">
                <a:latin typeface="+mn-ea"/>
              </a:rPr>
              <a:t>1</a:t>
            </a:r>
            <a:r>
              <a:rPr lang="zh-CN" altLang="en-US" sz="2400" dirty="0" smtClean="0">
                <a:latin typeface="+mn-ea"/>
              </a:rPr>
              <a:t>）紧缩（或拼凑）</a:t>
            </a:r>
          </a:p>
          <a:p>
            <a:pPr marL="0" indent="0">
              <a:lnSpc>
                <a:spcPct val="150000"/>
              </a:lnSpc>
              <a:spcBef>
                <a:spcPts val="0"/>
              </a:spcBef>
              <a:buNone/>
            </a:pPr>
            <a:r>
              <a:rPr lang="zh-CN" altLang="en-US" sz="2400" dirty="0" smtClean="0">
                <a:latin typeface="+mn-ea"/>
              </a:rPr>
              <a:t>（</a:t>
            </a:r>
            <a:r>
              <a:rPr lang="en-US" altLang="zh-CN" sz="2400" dirty="0" smtClean="0">
                <a:latin typeface="+mn-ea"/>
              </a:rPr>
              <a:t>2</a:t>
            </a:r>
            <a:r>
              <a:rPr lang="zh-CN" altLang="en-US" sz="2400" dirty="0" smtClean="0">
                <a:latin typeface="+mn-ea"/>
              </a:rPr>
              <a:t>）可重定位分区法</a:t>
            </a:r>
          </a:p>
          <a:p>
            <a:pPr marL="0" indent="0">
              <a:lnSpc>
                <a:spcPct val="150000"/>
              </a:lnSpc>
              <a:spcBef>
                <a:spcPts val="0"/>
              </a:spcBef>
              <a:buNone/>
            </a:pPr>
            <a:r>
              <a:rPr lang="zh-CN" altLang="en-US" sz="2400" dirty="0" smtClean="0">
                <a:latin typeface="+mn-ea"/>
              </a:rPr>
              <a:t>（</a:t>
            </a:r>
            <a:r>
              <a:rPr lang="en-US" altLang="zh-CN" sz="2400" dirty="0" smtClean="0">
                <a:latin typeface="+mn-ea"/>
              </a:rPr>
              <a:t>3</a:t>
            </a:r>
            <a:r>
              <a:rPr lang="zh-CN" altLang="en-US" sz="2400" dirty="0" smtClean="0">
                <a:latin typeface="+mn-ea"/>
              </a:rPr>
              <a:t>）紧缩时机</a:t>
            </a:r>
          </a:p>
          <a:p>
            <a:pPr marL="0" indent="0">
              <a:lnSpc>
                <a:spcPct val="150000"/>
              </a:lnSpc>
              <a:spcBef>
                <a:spcPts val="0"/>
              </a:spcBef>
              <a:buFont typeface="Wingdings" panose="05000000000000000000" pitchFamily="2" charset="2"/>
              <a:buNone/>
            </a:pPr>
            <a:r>
              <a:rPr lang="zh-CN" altLang="en-US" sz="2400" dirty="0" smtClean="0">
                <a:solidFill>
                  <a:srgbClr val="FF6699"/>
                </a:solidFill>
                <a:latin typeface="+mn-ea"/>
              </a:rPr>
              <a:t>（</a:t>
            </a:r>
            <a:r>
              <a:rPr lang="en-US" altLang="zh-CN" sz="2400" dirty="0" smtClean="0">
                <a:solidFill>
                  <a:srgbClr val="FF6699"/>
                </a:solidFill>
                <a:latin typeface="+mn-ea"/>
              </a:rPr>
              <a:t>4</a:t>
            </a:r>
            <a:r>
              <a:rPr lang="zh-CN" altLang="en-US" sz="2400" dirty="0" smtClean="0">
                <a:solidFill>
                  <a:srgbClr val="FF6699"/>
                </a:solidFill>
                <a:latin typeface="+mn-ea"/>
              </a:rPr>
              <a:t>）</a:t>
            </a:r>
            <a:r>
              <a:rPr lang="zh-CN" altLang="en-US" sz="2400" dirty="0" smtClean="0">
                <a:latin typeface="+mn-ea"/>
              </a:rPr>
              <a:t>释放所占分区时</a:t>
            </a:r>
          </a:p>
          <a:p>
            <a:pPr marL="0" indent="0">
              <a:lnSpc>
                <a:spcPct val="150000"/>
              </a:lnSpc>
              <a:spcBef>
                <a:spcPts val="0"/>
              </a:spcBef>
              <a:buFont typeface="Wingdings" panose="05000000000000000000" pitchFamily="2" charset="2"/>
              <a:buNone/>
            </a:pPr>
            <a:r>
              <a:rPr lang="zh-CN" altLang="en-US" sz="2400" dirty="0" smtClean="0">
                <a:solidFill>
                  <a:srgbClr val="FF6699"/>
                </a:solidFill>
                <a:latin typeface="+mn-ea"/>
              </a:rPr>
              <a:t>（</a:t>
            </a:r>
            <a:r>
              <a:rPr lang="en-US" altLang="zh-CN" sz="2400" dirty="0" smtClean="0">
                <a:solidFill>
                  <a:srgbClr val="FF6699"/>
                </a:solidFill>
                <a:latin typeface="+mn-ea"/>
              </a:rPr>
              <a:t>5</a:t>
            </a:r>
            <a:r>
              <a:rPr lang="zh-CN" altLang="en-US" sz="2400" dirty="0" smtClean="0">
                <a:solidFill>
                  <a:srgbClr val="FF6699"/>
                </a:solidFill>
                <a:latin typeface="+mn-ea"/>
              </a:rPr>
              <a:t>）</a:t>
            </a:r>
            <a:r>
              <a:rPr lang="zh-CN" altLang="en-US" sz="2400" dirty="0" smtClean="0">
                <a:latin typeface="+mn-ea"/>
              </a:rPr>
              <a:t>分配进程分区时  </a:t>
            </a:r>
            <a:endParaRPr lang="zh-CN" altLang="en-US" sz="2400" dirty="0">
              <a:latin typeface="+mn-ea"/>
            </a:endParaRPr>
          </a:p>
        </p:txBody>
      </p:sp>
      <p:sp>
        <p:nvSpPr>
          <p:cNvPr id="4" name="Rectangle 5"/>
          <p:cNvSpPr>
            <a:spLocks noChangeArrowheads="1"/>
          </p:cNvSpPr>
          <p:nvPr/>
        </p:nvSpPr>
        <p:spPr bwMode="auto">
          <a:xfrm>
            <a:off x="6409033" y="6096000"/>
            <a:ext cx="299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楷体_GB2312" panose="02010609030101010101" pitchFamily="49" charset="-122"/>
              </a:rPr>
              <a:t>可重定位分区的紧缩示意图</a:t>
            </a:r>
            <a:r>
              <a:rPr lang="zh-CN" altLang="en-US"/>
              <a:t> </a:t>
            </a:r>
          </a:p>
        </p:txBody>
      </p:sp>
    </p:spTree>
    <p:extLst>
      <p:ext uri="{BB962C8B-B14F-4D97-AF65-F5344CB8AC3E}">
        <p14:creationId xmlns:p14="http://schemas.microsoft.com/office/powerpoint/2010/main" val="3209291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47351" y="1037968"/>
            <a:ext cx="10527957" cy="492622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Font typeface="Wingdings" panose="05000000000000000000" pitchFamily="2" charset="2"/>
              <a:buNone/>
            </a:pPr>
            <a:r>
              <a:rPr lang="en-US" altLang="zh-CN" sz="2400" dirty="0" smtClean="0">
                <a:solidFill>
                  <a:srgbClr val="0000CC"/>
                </a:solidFill>
                <a:latin typeface="+mn-ea"/>
              </a:rPr>
              <a:t>2</a:t>
            </a:r>
            <a:r>
              <a:rPr lang="zh-CN" altLang="en-US" sz="2400" dirty="0" smtClean="0">
                <a:solidFill>
                  <a:srgbClr val="0000CC"/>
                </a:solidFill>
                <a:latin typeface="+mn-ea"/>
              </a:rPr>
              <a:t>．动态重定位的实现过程</a:t>
            </a:r>
          </a:p>
          <a:p>
            <a:pPr marL="0" indent="0">
              <a:lnSpc>
                <a:spcPct val="150000"/>
              </a:lnSpc>
              <a:spcBef>
                <a:spcPts val="0"/>
              </a:spcBef>
              <a:buNone/>
            </a:pPr>
            <a:r>
              <a:rPr lang="zh-CN" altLang="en-US" sz="2400" dirty="0" smtClean="0">
                <a:latin typeface="+mn-ea"/>
              </a:rPr>
              <a:t>（</a:t>
            </a:r>
            <a:r>
              <a:rPr lang="en-US" altLang="zh-CN" sz="2400" dirty="0" smtClean="0">
                <a:latin typeface="+mn-ea"/>
              </a:rPr>
              <a:t>1</a:t>
            </a:r>
            <a:r>
              <a:rPr lang="zh-CN" altLang="en-US" sz="2400" dirty="0" smtClean="0">
                <a:latin typeface="+mn-ea"/>
              </a:rPr>
              <a:t>）动态重定位经常用硬件实现</a:t>
            </a:r>
          </a:p>
          <a:p>
            <a:pPr marL="0" indent="0">
              <a:lnSpc>
                <a:spcPct val="150000"/>
              </a:lnSpc>
              <a:spcBef>
                <a:spcPts val="0"/>
              </a:spcBef>
              <a:buNone/>
            </a:pPr>
            <a:r>
              <a:rPr lang="zh-CN" altLang="en-US" sz="2400" dirty="0" smtClean="0">
                <a:latin typeface="+mn-ea"/>
              </a:rPr>
              <a:t>（</a:t>
            </a:r>
            <a:r>
              <a:rPr lang="en-US" altLang="zh-CN" sz="2400" dirty="0" smtClean="0">
                <a:latin typeface="+mn-ea"/>
              </a:rPr>
              <a:t>2</a:t>
            </a:r>
            <a:r>
              <a:rPr lang="zh-CN" altLang="en-US" sz="2400" dirty="0" smtClean="0">
                <a:latin typeface="+mn-ea"/>
              </a:rPr>
              <a:t>）硬件支持</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mn-ea"/>
              </a:rPr>
              <a:t>基址寄存器</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mn-ea"/>
              </a:rPr>
              <a:t>限长寄存器</a:t>
            </a:r>
            <a:endParaRPr lang="zh-CN" altLang="en-US" sz="2400" dirty="0" smtClean="0">
              <a:solidFill>
                <a:srgbClr val="0000CC"/>
              </a:solidFill>
              <a:latin typeface="+mn-ea"/>
            </a:endParaRPr>
          </a:p>
          <a:p>
            <a:pPr>
              <a:buFont typeface="Wingdings" panose="05000000000000000000" pitchFamily="2" charset="2"/>
              <a:buNone/>
            </a:pPr>
            <a:endParaRPr lang="en-US" altLang="zh-CN" dirty="0"/>
          </a:p>
        </p:txBody>
      </p:sp>
      <p:pic>
        <p:nvPicPr>
          <p:cNvPr id="3" name="Picture 4" descr="B5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950" y="2074007"/>
            <a:ext cx="5638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7482023" y="5562509"/>
            <a:ext cx="28071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ea typeface="楷体_GB2312" panose="02010609030101010101" pitchFamily="49" charset="-122"/>
              </a:rPr>
              <a:t>动态重定位的实现过程</a:t>
            </a:r>
            <a:r>
              <a:rPr lang="zh-CN" altLang="en-US" sz="2000" dirty="0">
                <a:solidFill>
                  <a:srgbClr val="FF0000"/>
                </a:solidFill>
              </a:rPr>
              <a:t> </a:t>
            </a:r>
          </a:p>
        </p:txBody>
      </p:sp>
    </p:spTree>
    <p:extLst>
      <p:ext uri="{BB962C8B-B14F-4D97-AF65-F5344CB8AC3E}">
        <p14:creationId xmlns:p14="http://schemas.microsoft.com/office/powerpoint/2010/main" val="2805037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55589" y="928812"/>
            <a:ext cx="10495007" cy="505185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00CC"/>
                </a:solidFill>
                <a:latin typeface="+mn-ea"/>
              </a:rPr>
              <a:t>3. </a:t>
            </a:r>
            <a:r>
              <a:rPr lang="zh-CN" altLang="en-US" sz="2400" dirty="0">
                <a:solidFill>
                  <a:srgbClr val="0000CC"/>
                </a:solidFill>
                <a:latin typeface="+mn-ea"/>
              </a:rPr>
              <a:t>可重定位分区法的优缺点</a:t>
            </a:r>
            <a:endParaRPr lang="en-US" altLang="zh-CN" sz="2400" dirty="0" smtClean="0">
              <a:solidFill>
                <a:srgbClr val="C61300"/>
              </a:solidFill>
              <a:latin typeface="+mn-ea"/>
            </a:endParaRPr>
          </a:p>
          <a:p>
            <a:pPr marL="0" indent="0">
              <a:lnSpc>
                <a:spcPct val="150000"/>
              </a:lnSpc>
              <a:spcBef>
                <a:spcPts val="0"/>
              </a:spcBef>
              <a:buFont typeface="Wingdings" panose="05000000000000000000" pitchFamily="2" charset="2"/>
              <a:buNone/>
            </a:pPr>
            <a:r>
              <a:rPr lang="zh-CN" altLang="en-US" sz="2400" dirty="0" smtClean="0">
                <a:latin typeface="+mn-ea"/>
              </a:rPr>
              <a:t>优点：</a:t>
            </a:r>
          </a:p>
          <a:p>
            <a:pPr marL="0" indent="612000">
              <a:lnSpc>
                <a:spcPct val="150000"/>
              </a:lnSpc>
              <a:spcBef>
                <a:spcPts val="0"/>
              </a:spcBef>
              <a:buFont typeface="Wingdings" panose="05000000000000000000" pitchFamily="2" charset="2"/>
              <a:buNone/>
            </a:pPr>
            <a:r>
              <a:rPr lang="zh-CN" altLang="en-US" sz="2400" dirty="0" smtClean="0">
                <a:latin typeface="+mn-ea"/>
              </a:rPr>
              <a:t>可以消除碎片，能够分配更多的分区，有助于多道程序设计，提高内存的利用率。</a:t>
            </a:r>
          </a:p>
          <a:p>
            <a:pPr marL="0" indent="0">
              <a:lnSpc>
                <a:spcPct val="150000"/>
              </a:lnSpc>
              <a:spcBef>
                <a:spcPts val="0"/>
              </a:spcBef>
              <a:buFont typeface="Wingdings" panose="05000000000000000000" pitchFamily="2" charset="2"/>
              <a:buNone/>
            </a:pPr>
            <a:r>
              <a:rPr lang="zh-CN" altLang="en-US" sz="2400" dirty="0" smtClean="0">
                <a:latin typeface="+mn-ea"/>
              </a:rPr>
              <a:t>缺点：</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）紧缩花费了大量</a:t>
            </a:r>
            <a:r>
              <a:rPr lang="en-US" altLang="zh-CN" sz="2400" dirty="0" smtClean="0">
                <a:latin typeface="+mn-ea"/>
              </a:rPr>
              <a:t>CPU</a:t>
            </a:r>
            <a:r>
              <a:rPr lang="zh-CN" altLang="en-US" sz="2400" dirty="0" smtClean="0">
                <a:latin typeface="+mn-ea"/>
              </a:rPr>
              <a:t>时间。</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）当进程大于整个空闲区时，仍要浪费一定的内存。</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3</a:t>
            </a:r>
            <a:r>
              <a:rPr lang="zh-CN" altLang="en-US" sz="2400" dirty="0" smtClean="0">
                <a:latin typeface="+mn-ea"/>
              </a:rPr>
              <a:t>）进程的存储区内可能放有从未使用的信息。</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4</a:t>
            </a:r>
            <a:r>
              <a:rPr lang="zh-CN" altLang="en-US" sz="2400" dirty="0" smtClean="0">
                <a:latin typeface="+mn-ea"/>
              </a:rPr>
              <a:t>）进程之间无法对信息共享。</a:t>
            </a:r>
            <a:endParaRPr lang="zh-CN" altLang="en-US" sz="2400" dirty="0">
              <a:latin typeface="+mn-ea"/>
            </a:endParaRPr>
          </a:p>
        </p:txBody>
      </p:sp>
    </p:spTree>
    <p:extLst>
      <p:ext uri="{BB962C8B-B14F-4D97-AF65-F5344CB8AC3E}">
        <p14:creationId xmlns:p14="http://schemas.microsoft.com/office/powerpoint/2010/main" val="2932766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2680" y="867035"/>
            <a:ext cx="10330249" cy="277408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6600"/>
                </a:solidFill>
                <a:latin typeface="+mn-ea"/>
              </a:rPr>
              <a:t>5.3  </a:t>
            </a:r>
            <a:r>
              <a:rPr lang="zh-CN" altLang="en-US" sz="2400" dirty="0">
                <a:solidFill>
                  <a:srgbClr val="006600"/>
                </a:solidFill>
                <a:latin typeface="+mn-ea"/>
              </a:rPr>
              <a:t>分页技术</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en-US" altLang="zh-CN" sz="2400" dirty="0" smtClean="0">
                <a:latin typeface="+mn-ea"/>
              </a:rPr>
              <a:t>5.3.1  </a:t>
            </a:r>
            <a:r>
              <a:rPr lang="zh-CN" altLang="en-US" sz="2400" dirty="0" smtClean="0">
                <a:latin typeface="+mn-ea"/>
              </a:rPr>
              <a:t>分页存储管理的基本概念</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）逻辑空间分页：页面或页</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）内存空间分块：</a:t>
            </a:r>
            <a:r>
              <a:rPr lang="zh-CN" altLang="en-US" sz="2400" dirty="0" smtClean="0">
                <a:solidFill>
                  <a:schemeClr val="accent2"/>
                </a:solidFill>
                <a:latin typeface="+mn-ea"/>
              </a:rPr>
              <a:t>内存块</a:t>
            </a:r>
            <a:r>
              <a:rPr lang="zh-CN" altLang="en-US" sz="2400" dirty="0" smtClean="0">
                <a:latin typeface="+mn-ea"/>
              </a:rPr>
              <a:t>或</a:t>
            </a:r>
            <a:r>
              <a:rPr lang="zh-CN" altLang="en-US" sz="2400" dirty="0" smtClean="0">
                <a:solidFill>
                  <a:schemeClr val="accent2"/>
                </a:solidFill>
                <a:latin typeface="+mn-ea"/>
              </a:rPr>
              <a:t>页框</a:t>
            </a:r>
          </a:p>
          <a:p>
            <a:pPr marL="0" indent="0">
              <a:lnSpc>
                <a:spcPct val="150000"/>
              </a:lnSpc>
              <a:spcBef>
                <a:spcPts val="0"/>
              </a:spcBef>
              <a:buFont typeface="Wingdings" panose="05000000000000000000" pitchFamily="2" charset="2"/>
              <a:buNone/>
            </a:pPr>
            <a:r>
              <a:rPr lang="zh-CN" altLang="en-US" sz="2400" dirty="0" smtClean="0">
                <a:latin typeface="+mn-ea"/>
              </a:rPr>
              <a:t>（</a:t>
            </a:r>
            <a:r>
              <a:rPr lang="en-US" altLang="zh-CN" sz="2400" dirty="0" smtClean="0">
                <a:latin typeface="+mn-ea"/>
              </a:rPr>
              <a:t>3</a:t>
            </a:r>
            <a:r>
              <a:rPr lang="zh-CN" altLang="en-US" sz="2400" dirty="0" smtClean="0">
                <a:latin typeface="+mn-ea"/>
              </a:rPr>
              <a:t>）逻辑地址表示</a:t>
            </a:r>
          </a:p>
          <a:p>
            <a:pPr>
              <a:buFont typeface="Wingdings" panose="05000000000000000000" pitchFamily="2" charset="2"/>
              <a:buNone/>
            </a:pPr>
            <a:endParaRPr lang="en-US" altLang="zh-CN" sz="2800" dirty="0">
              <a:solidFill>
                <a:schemeClr val="accent2"/>
              </a:solidFill>
              <a:latin typeface="楷体_GB2312" panose="02010609030101010101" pitchFamily="49" charset="-122"/>
              <a:ea typeface="楷体_GB2312" panose="02010609030101010101" pitchFamily="49" charset="-122"/>
            </a:endParaRPr>
          </a:p>
        </p:txBody>
      </p:sp>
      <p:pic>
        <p:nvPicPr>
          <p:cNvPr id="4" name="Picture 4" descr="b5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2440" y="3599934"/>
            <a:ext cx="5486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351640" y="4379159"/>
            <a:ext cx="3023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分页技术的地址结构示意图 </a:t>
            </a:r>
          </a:p>
        </p:txBody>
      </p:sp>
      <p:sp>
        <p:nvSpPr>
          <p:cNvPr id="6" name="Rectangle 6"/>
          <p:cNvSpPr>
            <a:spLocks noChangeArrowheads="1"/>
          </p:cNvSpPr>
          <p:nvPr/>
        </p:nvSpPr>
        <p:spPr bwMode="auto">
          <a:xfrm>
            <a:off x="1062680" y="4674383"/>
            <a:ext cx="1070919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540000">
              <a:lnSpc>
                <a:spcPct val="150000"/>
              </a:lnSpc>
            </a:pPr>
            <a:r>
              <a:rPr lang="zh-CN" altLang="en-US" sz="2000" dirty="0" smtClean="0">
                <a:solidFill>
                  <a:srgbClr val="0505FF"/>
                </a:solidFill>
                <a:latin typeface="+mn-ea"/>
                <a:ea typeface="+mn-ea"/>
              </a:rPr>
              <a:t>给定</a:t>
            </a:r>
            <a:r>
              <a:rPr lang="zh-CN" altLang="en-US" sz="2000" dirty="0">
                <a:solidFill>
                  <a:srgbClr val="0505FF"/>
                </a:solidFill>
                <a:latin typeface="+mn-ea"/>
                <a:ea typeface="+mn-ea"/>
              </a:rPr>
              <a:t>的逻辑地址是</a:t>
            </a:r>
            <a:r>
              <a:rPr lang="en-US" altLang="zh-CN" sz="2000" dirty="0">
                <a:solidFill>
                  <a:srgbClr val="0505FF"/>
                </a:solidFill>
                <a:latin typeface="+mn-ea"/>
                <a:ea typeface="+mn-ea"/>
              </a:rPr>
              <a:t>A</a:t>
            </a:r>
            <a:r>
              <a:rPr lang="zh-CN" altLang="en-US" sz="2000" dirty="0">
                <a:solidFill>
                  <a:srgbClr val="0505FF"/>
                </a:solidFill>
                <a:latin typeface="+mn-ea"/>
                <a:ea typeface="+mn-ea"/>
              </a:rPr>
              <a:t>，页面的大小为</a:t>
            </a:r>
            <a:r>
              <a:rPr lang="en-US" altLang="zh-CN" sz="2000" dirty="0">
                <a:solidFill>
                  <a:srgbClr val="0505FF"/>
                </a:solidFill>
                <a:latin typeface="+mn-ea"/>
                <a:ea typeface="+mn-ea"/>
              </a:rPr>
              <a:t>L</a:t>
            </a:r>
            <a:r>
              <a:rPr lang="zh-CN" altLang="en-US" sz="2000" dirty="0">
                <a:solidFill>
                  <a:srgbClr val="0505FF"/>
                </a:solidFill>
                <a:latin typeface="+mn-ea"/>
                <a:ea typeface="+mn-ea"/>
              </a:rPr>
              <a:t>，则页号</a:t>
            </a:r>
            <a:r>
              <a:rPr lang="en-US" altLang="zh-CN" sz="2000" dirty="0">
                <a:solidFill>
                  <a:srgbClr val="0505FF"/>
                </a:solidFill>
                <a:latin typeface="+mn-ea"/>
                <a:ea typeface="+mn-ea"/>
              </a:rPr>
              <a:t>p</a:t>
            </a:r>
            <a:r>
              <a:rPr lang="zh-CN" altLang="en-US" sz="2000" dirty="0">
                <a:solidFill>
                  <a:srgbClr val="0505FF"/>
                </a:solidFill>
                <a:latin typeface="+mn-ea"/>
                <a:ea typeface="+mn-ea"/>
              </a:rPr>
              <a:t>和页内地址</a:t>
            </a:r>
            <a:r>
              <a:rPr lang="en-US" altLang="zh-CN" sz="2000" dirty="0">
                <a:solidFill>
                  <a:srgbClr val="0505FF"/>
                </a:solidFill>
                <a:latin typeface="+mn-ea"/>
                <a:ea typeface="+mn-ea"/>
              </a:rPr>
              <a:t>d</a:t>
            </a:r>
            <a:r>
              <a:rPr lang="zh-CN" altLang="en-US" sz="2000" dirty="0">
                <a:solidFill>
                  <a:srgbClr val="0505FF"/>
                </a:solidFill>
                <a:latin typeface="+mn-ea"/>
                <a:ea typeface="+mn-ea"/>
              </a:rPr>
              <a:t>可按下式</a:t>
            </a:r>
            <a:r>
              <a:rPr lang="zh-CN" altLang="en-US" sz="2000" dirty="0" smtClean="0">
                <a:solidFill>
                  <a:srgbClr val="0505FF"/>
                </a:solidFill>
                <a:latin typeface="+mn-ea"/>
                <a:ea typeface="+mn-ea"/>
              </a:rPr>
              <a:t>求得</a:t>
            </a:r>
            <a:r>
              <a:rPr lang="zh-CN" altLang="en-US" sz="2000" i="1" dirty="0">
                <a:solidFill>
                  <a:srgbClr val="0505FF"/>
                </a:solidFill>
                <a:latin typeface="+mn-ea"/>
                <a:ea typeface="+mn-ea"/>
              </a:rPr>
              <a:t> </a:t>
            </a:r>
            <a:endParaRPr lang="en-US" altLang="zh-CN" sz="2000" i="1" dirty="0">
              <a:solidFill>
                <a:srgbClr val="0505FF"/>
              </a:solidFill>
              <a:latin typeface="+mn-ea"/>
              <a:ea typeface="+mn-ea"/>
            </a:endParaRPr>
          </a:p>
          <a:p>
            <a:pPr indent="1080000">
              <a:lnSpc>
                <a:spcPct val="150000"/>
              </a:lnSpc>
            </a:pPr>
            <a:r>
              <a:rPr lang="zh-CN" altLang="en-US" sz="2000" i="1" dirty="0" smtClean="0">
                <a:solidFill>
                  <a:srgbClr val="0505FF"/>
                </a:solidFill>
                <a:latin typeface="+mn-ea"/>
                <a:ea typeface="+mn-ea"/>
              </a:rPr>
              <a:t> </a:t>
            </a:r>
            <a:r>
              <a:rPr lang="en-US" altLang="zh-CN" sz="2000" dirty="0" smtClean="0">
                <a:solidFill>
                  <a:srgbClr val="0505FF"/>
                </a:solidFill>
                <a:latin typeface="+mn-ea"/>
                <a:ea typeface="+mn-ea"/>
              </a:rPr>
              <a:t>p </a:t>
            </a:r>
            <a:r>
              <a:rPr lang="en-US" altLang="zh-CN" sz="2000" dirty="0">
                <a:solidFill>
                  <a:srgbClr val="0505FF"/>
                </a:solidFill>
                <a:latin typeface="+mn-ea"/>
                <a:ea typeface="+mn-ea"/>
              </a:rPr>
              <a:t>= INT(A/L)  ,  d = A MOD </a:t>
            </a:r>
            <a:r>
              <a:rPr lang="en-US" altLang="zh-CN" sz="2000" dirty="0" smtClean="0">
                <a:solidFill>
                  <a:srgbClr val="0505FF"/>
                </a:solidFill>
                <a:latin typeface="+mn-ea"/>
                <a:ea typeface="+mn-ea"/>
              </a:rPr>
              <a:t>L </a:t>
            </a:r>
          </a:p>
          <a:p>
            <a:pPr indent="0">
              <a:lnSpc>
                <a:spcPct val="150000"/>
              </a:lnSpc>
            </a:pPr>
            <a:r>
              <a:rPr lang="zh-CN" altLang="en-US" sz="2000" dirty="0" smtClean="0">
                <a:solidFill>
                  <a:srgbClr val="0505FF"/>
                </a:solidFill>
                <a:latin typeface="+mn-ea"/>
                <a:ea typeface="+mn-ea"/>
              </a:rPr>
              <a:t>式</a:t>
            </a:r>
            <a:r>
              <a:rPr lang="zh-CN" altLang="en-US" sz="2000" dirty="0">
                <a:solidFill>
                  <a:srgbClr val="0505FF"/>
                </a:solidFill>
                <a:latin typeface="+mn-ea"/>
                <a:ea typeface="+mn-ea"/>
              </a:rPr>
              <a:t>中，</a:t>
            </a:r>
            <a:r>
              <a:rPr lang="en-US" altLang="zh-CN" sz="2000" dirty="0">
                <a:solidFill>
                  <a:srgbClr val="0505FF"/>
                </a:solidFill>
                <a:latin typeface="+mn-ea"/>
                <a:ea typeface="+mn-ea"/>
              </a:rPr>
              <a:t>INT</a:t>
            </a:r>
            <a:r>
              <a:rPr lang="zh-CN" altLang="en-US" sz="2000" dirty="0">
                <a:solidFill>
                  <a:srgbClr val="0505FF"/>
                </a:solidFill>
                <a:latin typeface="+mn-ea"/>
                <a:ea typeface="+mn-ea"/>
              </a:rPr>
              <a:t>是向下整除的函数，</a:t>
            </a:r>
            <a:r>
              <a:rPr lang="en-US" altLang="zh-CN" sz="2000" dirty="0">
                <a:solidFill>
                  <a:srgbClr val="0505FF"/>
                </a:solidFill>
                <a:latin typeface="+mn-ea"/>
                <a:ea typeface="+mn-ea"/>
              </a:rPr>
              <a:t>MOD</a:t>
            </a:r>
            <a:r>
              <a:rPr lang="zh-CN" altLang="en-US" sz="2000" dirty="0">
                <a:solidFill>
                  <a:srgbClr val="0505FF"/>
                </a:solidFill>
                <a:latin typeface="+mn-ea"/>
                <a:ea typeface="+mn-ea"/>
              </a:rPr>
              <a:t>是取余函数。 </a:t>
            </a:r>
          </a:p>
        </p:txBody>
      </p:sp>
    </p:spTree>
    <p:extLst>
      <p:ext uri="{BB962C8B-B14F-4D97-AF65-F5344CB8AC3E}">
        <p14:creationId xmlns:p14="http://schemas.microsoft.com/office/powerpoint/2010/main" val="4036434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04335" y="1087561"/>
            <a:ext cx="51527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400" dirty="0" smtClean="0">
                <a:solidFill>
                  <a:srgbClr val="3F3FFF"/>
                </a:solidFill>
                <a:latin typeface="+mn-ea"/>
              </a:rPr>
              <a:t>（</a:t>
            </a:r>
            <a:r>
              <a:rPr lang="en-US" altLang="zh-CN" sz="2400" dirty="0" smtClean="0">
                <a:solidFill>
                  <a:srgbClr val="3F3FFF"/>
                </a:solidFill>
                <a:latin typeface="+mn-ea"/>
              </a:rPr>
              <a:t>4</a:t>
            </a:r>
            <a:r>
              <a:rPr lang="zh-CN" altLang="en-US" sz="2400" dirty="0" smtClean="0">
                <a:solidFill>
                  <a:srgbClr val="3F3FFF"/>
                </a:solidFill>
                <a:latin typeface="+mn-ea"/>
              </a:rPr>
              <a:t>）内存分配原则</a:t>
            </a:r>
            <a:endParaRPr lang="zh-CN" altLang="en-US" sz="2400" dirty="0">
              <a:solidFill>
                <a:srgbClr val="3F3FFF"/>
              </a:solidFill>
              <a:latin typeface="+mn-ea"/>
            </a:endParaRPr>
          </a:p>
          <a:p>
            <a:pPr marL="457200" indent="-457200">
              <a:lnSpc>
                <a:spcPct val="150000"/>
              </a:lnSpc>
              <a:buFont typeface="+mj-ea"/>
              <a:buAutoNum type="circleNumDbPlain"/>
            </a:pPr>
            <a:r>
              <a:rPr lang="zh-CN" altLang="en-US" sz="2400" dirty="0" smtClean="0">
                <a:solidFill>
                  <a:srgbClr val="3F3FFF"/>
                </a:solidFill>
                <a:latin typeface="+mn-ea"/>
              </a:rPr>
              <a:t>以</a:t>
            </a:r>
            <a:r>
              <a:rPr lang="zh-CN" altLang="en-US" sz="2400" dirty="0">
                <a:solidFill>
                  <a:srgbClr val="3F3FFF"/>
                </a:solidFill>
                <a:latin typeface="+mn-ea"/>
              </a:rPr>
              <a:t>块为单位     </a:t>
            </a:r>
            <a:endParaRPr lang="en-US" altLang="zh-CN" sz="2400" dirty="0" smtClean="0">
              <a:solidFill>
                <a:srgbClr val="3F3FFF"/>
              </a:solidFill>
              <a:latin typeface="+mn-ea"/>
            </a:endParaRPr>
          </a:p>
          <a:p>
            <a:pPr marL="457200" indent="-457200">
              <a:lnSpc>
                <a:spcPct val="150000"/>
              </a:lnSpc>
              <a:buFont typeface="+mj-ea"/>
              <a:buAutoNum type="circleNumDbPlain" startAt="2"/>
            </a:pPr>
            <a:r>
              <a:rPr lang="zh-CN" altLang="en-US" sz="2400" dirty="0" smtClean="0">
                <a:solidFill>
                  <a:srgbClr val="3F3FFF"/>
                </a:solidFill>
                <a:latin typeface="+mn-ea"/>
              </a:rPr>
              <a:t>外存每个</a:t>
            </a:r>
            <a:r>
              <a:rPr lang="zh-CN" altLang="en-US" sz="2400" dirty="0">
                <a:solidFill>
                  <a:srgbClr val="3F3FFF"/>
                </a:solidFill>
                <a:latin typeface="+mn-ea"/>
              </a:rPr>
              <a:t>页面对应一个内存块 </a:t>
            </a:r>
            <a:endParaRPr lang="en-US" altLang="zh-CN" sz="2400" dirty="0" smtClean="0">
              <a:solidFill>
                <a:srgbClr val="3F3FFF"/>
              </a:solidFill>
              <a:latin typeface="+mn-ea"/>
            </a:endParaRPr>
          </a:p>
          <a:p>
            <a:pPr marL="457200" indent="-457200">
              <a:lnSpc>
                <a:spcPct val="150000"/>
              </a:lnSpc>
              <a:buFont typeface="+mj-ea"/>
              <a:buAutoNum type="circleNumDbPlain" startAt="3"/>
            </a:pPr>
            <a:r>
              <a:rPr lang="zh-CN" altLang="en-US" sz="2400" dirty="0" smtClean="0">
                <a:solidFill>
                  <a:srgbClr val="3F3FFF"/>
                </a:solidFill>
                <a:latin typeface="+mn-ea"/>
              </a:rPr>
              <a:t>内存</a:t>
            </a:r>
            <a:r>
              <a:rPr lang="zh-CN" altLang="en-US" sz="2400" dirty="0">
                <a:solidFill>
                  <a:srgbClr val="3F3FFF"/>
                </a:solidFill>
                <a:latin typeface="+mn-ea"/>
              </a:rPr>
              <a:t>块可不连续</a:t>
            </a:r>
          </a:p>
        </p:txBody>
      </p:sp>
      <p:pic>
        <p:nvPicPr>
          <p:cNvPr id="3" name="Picture 5" descr="B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806" y="1087560"/>
            <a:ext cx="6693013" cy="481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5949414" y="4645918"/>
            <a:ext cx="30636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分页存储管理系统示意图 </a:t>
            </a:r>
          </a:p>
        </p:txBody>
      </p:sp>
    </p:spTree>
    <p:extLst>
      <p:ext uri="{BB962C8B-B14F-4D97-AF65-F5344CB8AC3E}">
        <p14:creationId xmlns:p14="http://schemas.microsoft.com/office/powerpoint/2010/main" val="2960581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90832" y="1236644"/>
            <a:ext cx="3657600"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dirty="0">
                <a:solidFill>
                  <a:srgbClr val="0505FF"/>
                </a:solidFill>
                <a:latin typeface="+mn-ea"/>
              </a:rPr>
              <a:t>（</a:t>
            </a:r>
            <a:r>
              <a:rPr lang="en-US" altLang="zh-CN" sz="2400" dirty="0">
                <a:solidFill>
                  <a:srgbClr val="0505FF"/>
                </a:solidFill>
                <a:latin typeface="+mn-ea"/>
              </a:rPr>
              <a:t>5</a:t>
            </a:r>
            <a:r>
              <a:rPr lang="zh-CN" altLang="en-US" sz="2400" dirty="0">
                <a:solidFill>
                  <a:srgbClr val="0505FF"/>
                </a:solidFill>
                <a:latin typeface="+mn-ea"/>
              </a:rPr>
              <a:t>）</a:t>
            </a:r>
            <a:r>
              <a:rPr lang="zh-CN" altLang="en-US" sz="2400" dirty="0" smtClean="0">
                <a:solidFill>
                  <a:srgbClr val="0505FF"/>
                </a:solidFill>
                <a:latin typeface="+mn-ea"/>
              </a:rPr>
              <a:t>页表：是页面映像表的简称，页表的作用是实现从逻辑页号到物理块号的地址映射。</a:t>
            </a:r>
            <a:endParaRPr lang="zh-CN" altLang="en-US" sz="2400" dirty="0">
              <a:solidFill>
                <a:srgbClr val="0505FF"/>
              </a:solidFill>
              <a:latin typeface="+mn-ea"/>
            </a:endParaRPr>
          </a:p>
        </p:txBody>
      </p:sp>
      <p:pic>
        <p:nvPicPr>
          <p:cNvPr id="3" name="Picture 6" descr="B5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5841" y="980715"/>
            <a:ext cx="5842684" cy="499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
          <p:cNvSpPr>
            <a:spLocks noChangeArrowheads="1"/>
          </p:cNvSpPr>
          <p:nvPr/>
        </p:nvSpPr>
        <p:spPr bwMode="auto">
          <a:xfrm>
            <a:off x="4635841" y="4633784"/>
            <a:ext cx="449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dirty="0" smtClean="0">
                <a:solidFill>
                  <a:srgbClr val="FF0000"/>
                </a:solidFill>
                <a:latin typeface="+mn-ea"/>
              </a:rPr>
              <a:t>实现</a:t>
            </a:r>
            <a:r>
              <a:rPr lang="zh-CN" altLang="en-US" dirty="0">
                <a:solidFill>
                  <a:srgbClr val="FF0000"/>
                </a:solidFill>
                <a:latin typeface="+mn-ea"/>
              </a:rPr>
              <a:t>从页号到物理块号的地址映射</a:t>
            </a:r>
          </a:p>
        </p:txBody>
      </p:sp>
    </p:spTree>
    <p:extLst>
      <p:ext uri="{BB962C8B-B14F-4D97-AF65-F5344CB8AC3E}">
        <p14:creationId xmlns:p14="http://schemas.microsoft.com/office/powerpoint/2010/main" val="3234932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05016" y="963828"/>
            <a:ext cx="10371438" cy="174642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6</a:t>
            </a:r>
            <a:r>
              <a:rPr lang="zh-CN" altLang="en-US" sz="2400" dirty="0" smtClean="0">
                <a:solidFill>
                  <a:srgbClr val="3F3FFF"/>
                </a:solidFill>
                <a:latin typeface="+mn-ea"/>
              </a:rPr>
              <a:t>）内存块表</a:t>
            </a:r>
          </a:p>
          <a:p>
            <a:pPr marL="0" indent="612000">
              <a:lnSpc>
                <a:spcPct val="150000"/>
              </a:lnSpc>
              <a:spcBef>
                <a:spcPts val="0"/>
              </a:spcBef>
              <a:buNone/>
            </a:pPr>
            <a:r>
              <a:rPr lang="zh-CN" altLang="en-US" sz="2400" dirty="0" smtClean="0">
                <a:solidFill>
                  <a:srgbClr val="3F3FFF"/>
                </a:solidFill>
                <a:latin typeface="+mn-ea"/>
              </a:rPr>
              <a:t>整个系统有一个内存块表。每个内存块在内存块表中占一项，表明该块当前是空闲还是已分配出去了。</a:t>
            </a:r>
            <a:endParaRPr lang="zh-CN" altLang="en-US" sz="2400" dirty="0">
              <a:solidFill>
                <a:srgbClr val="3F3FFF"/>
              </a:solidFill>
              <a:latin typeface="+mn-ea"/>
            </a:endParaRPr>
          </a:p>
        </p:txBody>
      </p:sp>
    </p:spTree>
    <p:extLst>
      <p:ext uri="{BB962C8B-B14F-4D97-AF65-F5344CB8AC3E}">
        <p14:creationId xmlns:p14="http://schemas.microsoft.com/office/powerpoint/2010/main" val="1500033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19666" y="998950"/>
            <a:ext cx="8229600" cy="516814"/>
          </a:xfrm>
        </p:spPr>
        <p:txBody>
          <a:bodyPr>
            <a:normAutofit/>
          </a:bodyPr>
          <a:lstStyle/>
          <a:p>
            <a:r>
              <a:rPr lang="en-US" altLang="zh-CN" sz="2400" b="0" dirty="0">
                <a:latin typeface="+mn-ea"/>
                <a:ea typeface="+mn-ea"/>
              </a:rPr>
              <a:t>5.3.2  </a:t>
            </a:r>
            <a:r>
              <a:rPr lang="zh-CN" altLang="en-US" sz="2400" b="0" dirty="0">
                <a:latin typeface="+mn-ea"/>
                <a:ea typeface="+mn-ea"/>
              </a:rPr>
              <a:t>分页系统中的地址映射</a:t>
            </a:r>
          </a:p>
        </p:txBody>
      </p:sp>
      <p:sp>
        <p:nvSpPr>
          <p:cNvPr id="3" name="Rectangle 6"/>
          <p:cNvSpPr>
            <a:spLocks noChangeArrowheads="1"/>
          </p:cNvSpPr>
          <p:nvPr/>
        </p:nvSpPr>
        <p:spPr bwMode="auto">
          <a:xfrm>
            <a:off x="3150969" y="5477472"/>
            <a:ext cx="67982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smtClean="0">
                <a:solidFill>
                  <a:srgbClr val="FF0000"/>
                </a:solidFill>
                <a:latin typeface="+mn-ea"/>
              </a:rPr>
              <a:t>每个</a:t>
            </a:r>
            <a:r>
              <a:rPr lang="zh-CN" altLang="en-US" sz="2000" dirty="0">
                <a:solidFill>
                  <a:srgbClr val="FF0000"/>
                </a:solidFill>
                <a:latin typeface="+mn-ea"/>
              </a:rPr>
              <a:t>进程平均有半个页面的内部碎片</a:t>
            </a:r>
          </a:p>
        </p:txBody>
      </p:sp>
      <p:pic>
        <p:nvPicPr>
          <p:cNvPr id="4" name="Picture 7" descr="B5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9955" y="1474571"/>
            <a:ext cx="5943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930875" y="4069492"/>
            <a:ext cx="3674076" cy="1200329"/>
          </a:xfrm>
          <a:prstGeom prst="rect">
            <a:avLst/>
          </a:prstGeom>
          <a:noFill/>
        </p:spPr>
        <p:txBody>
          <a:bodyPr wrap="square" rtlCol="0">
            <a:spAutoFit/>
          </a:bodyPr>
          <a:lstStyle/>
          <a:p>
            <a:pPr indent="612000"/>
            <a:r>
              <a:rPr lang="zh-CN" altLang="en-US" sz="2400" dirty="0" smtClean="0">
                <a:solidFill>
                  <a:srgbClr val="2525FF"/>
                </a:solidFill>
              </a:rPr>
              <a:t>采用分页技术不存在外部碎片，但会存在内部碎片。</a:t>
            </a:r>
            <a:endParaRPr lang="zh-CN" altLang="en-US" sz="2400" dirty="0">
              <a:solidFill>
                <a:srgbClr val="2525FF"/>
              </a:solidFill>
            </a:endParaRPr>
          </a:p>
        </p:txBody>
      </p:sp>
    </p:spTree>
    <p:extLst>
      <p:ext uri="{BB962C8B-B14F-4D97-AF65-F5344CB8AC3E}">
        <p14:creationId xmlns:p14="http://schemas.microsoft.com/office/powerpoint/2010/main" val="1800116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013254" y="1010479"/>
            <a:ext cx="1044557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solidFill>
                  <a:srgbClr val="D60093"/>
                </a:solidFill>
                <a:latin typeface="+mn-ea"/>
              </a:rPr>
              <a:t>5.3.3  </a:t>
            </a:r>
            <a:r>
              <a:rPr lang="zh-CN" altLang="en-US" sz="2400" dirty="0" smtClean="0">
                <a:solidFill>
                  <a:srgbClr val="D60093"/>
                </a:solidFill>
                <a:latin typeface="+mn-ea"/>
              </a:rPr>
              <a:t>页面大小</a:t>
            </a:r>
            <a:endParaRPr lang="en-US" altLang="zh-CN" sz="2400" dirty="0" smtClean="0">
              <a:solidFill>
                <a:srgbClr val="D60093"/>
              </a:solidFill>
              <a:latin typeface="+mn-ea"/>
            </a:endParaRPr>
          </a:p>
          <a:p>
            <a:pPr>
              <a:lnSpc>
                <a:spcPct val="150000"/>
              </a:lnSpc>
            </a:pPr>
            <a:r>
              <a:rPr lang="zh-CN" altLang="en-US" sz="2400" dirty="0" smtClean="0">
                <a:solidFill>
                  <a:srgbClr val="0505FF"/>
                </a:solidFill>
                <a:latin typeface="+mn-ea"/>
              </a:rPr>
              <a:t>（</a:t>
            </a:r>
            <a:r>
              <a:rPr lang="en-US" altLang="zh-CN" sz="2400" dirty="0" smtClean="0">
                <a:solidFill>
                  <a:srgbClr val="0505FF"/>
                </a:solidFill>
                <a:latin typeface="+mn-ea"/>
              </a:rPr>
              <a:t>1</a:t>
            </a:r>
            <a:r>
              <a:rPr lang="zh-CN" altLang="en-US" sz="2400" dirty="0" smtClean="0">
                <a:solidFill>
                  <a:srgbClr val="0505FF"/>
                </a:solidFill>
                <a:latin typeface="+mn-ea"/>
              </a:rPr>
              <a:t>）折中方案</a:t>
            </a:r>
            <a:endParaRPr lang="zh-CN" altLang="en-US" sz="2400" dirty="0">
              <a:solidFill>
                <a:srgbClr val="0505FF"/>
              </a:solidFill>
              <a:latin typeface="+mn-ea"/>
            </a:endParaRPr>
          </a:p>
          <a:p>
            <a:pPr>
              <a:lnSpc>
                <a:spcPct val="150000"/>
              </a:lnSpc>
            </a:pPr>
            <a:r>
              <a:rPr lang="zh-CN" altLang="en-US" sz="2400" dirty="0" smtClean="0">
                <a:solidFill>
                  <a:srgbClr val="0505FF"/>
                </a:solidFill>
                <a:latin typeface="+mn-ea"/>
              </a:rPr>
              <a:t>（</a:t>
            </a:r>
            <a:r>
              <a:rPr lang="en-US" altLang="zh-CN" sz="2400" dirty="0" smtClean="0">
                <a:solidFill>
                  <a:srgbClr val="0505FF"/>
                </a:solidFill>
                <a:latin typeface="+mn-ea"/>
              </a:rPr>
              <a:t>2</a:t>
            </a:r>
            <a:r>
              <a:rPr lang="zh-CN" altLang="en-US" sz="2400" dirty="0" smtClean="0">
                <a:solidFill>
                  <a:srgbClr val="0505FF"/>
                </a:solidFill>
                <a:latin typeface="+mn-ea"/>
              </a:rPr>
              <a:t>）设</a:t>
            </a:r>
            <a:r>
              <a:rPr lang="zh-CN" altLang="en-US" sz="2400" dirty="0">
                <a:solidFill>
                  <a:srgbClr val="0505FF"/>
                </a:solidFill>
                <a:latin typeface="+mn-ea"/>
              </a:rPr>
              <a:t>进程的平均大小为</a:t>
            </a:r>
            <a:r>
              <a:rPr lang="en-US" altLang="zh-CN" sz="2400" dirty="0">
                <a:solidFill>
                  <a:srgbClr val="0505FF"/>
                </a:solidFill>
                <a:latin typeface="+mn-ea"/>
              </a:rPr>
              <a:t>s</a:t>
            </a:r>
            <a:r>
              <a:rPr lang="zh-CN" altLang="en-US" sz="2400" dirty="0">
                <a:solidFill>
                  <a:srgbClr val="0505FF"/>
                </a:solidFill>
                <a:latin typeface="+mn-ea"/>
              </a:rPr>
              <a:t>字节，页面尺寸为</a:t>
            </a:r>
            <a:r>
              <a:rPr lang="en-US" altLang="zh-CN" sz="2400" dirty="0">
                <a:solidFill>
                  <a:srgbClr val="0505FF"/>
                </a:solidFill>
                <a:latin typeface="+mn-ea"/>
              </a:rPr>
              <a:t>p</a:t>
            </a:r>
            <a:r>
              <a:rPr lang="zh-CN" altLang="en-US" sz="2400" dirty="0">
                <a:solidFill>
                  <a:srgbClr val="0505FF"/>
                </a:solidFill>
                <a:latin typeface="+mn-ea"/>
              </a:rPr>
              <a:t>字节，每个页表项占</a:t>
            </a:r>
            <a:r>
              <a:rPr lang="en-US" altLang="zh-CN" sz="2400" dirty="0">
                <a:solidFill>
                  <a:srgbClr val="0505FF"/>
                </a:solidFill>
                <a:latin typeface="+mn-ea"/>
              </a:rPr>
              <a:t>e</a:t>
            </a:r>
            <a:r>
              <a:rPr lang="zh-CN" altLang="en-US" sz="2400" dirty="0">
                <a:solidFill>
                  <a:srgbClr val="0505FF"/>
                </a:solidFill>
                <a:latin typeface="+mn-ea"/>
              </a:rPr>
              <a:t>字节。那么，每个进程需要的页数大约为</a:t>
            </a:r>
            <a:r>
              <a:rPr lang="en-US" altLang="zh-CN" sz="2400" dirty="0">
                <a:solidFill>
                  <a:srgbClr val="0505FF"/>
                </a:solidFill>
                <a:latin typeface="+mn-ea"/>
              </a:rPr>
              <a:t>s/p</a:t>
            </a:r>
            <a:r>
              <a:rPr lang="zh-CN" altLang="en-US" sz="2400" dirty="0" smtClean="0">
                <a:solidFill>
                  <a:srgbClr val="0505FF"/>
                </a:solidFill>
                <a:latin typeface="+mn-ea"/>
              </a:rPr>
              <a:t>，占用  </a:t>
            </a:r>
            <a:r>
              <a:rPr lang="en-US" altLang="zh-CN" sz="2400" dirty="0">
                <a:solidFill>
                  <a:srgbClr val="0505FF"/>
                </a:solidFill>
                <a:latin typeface="+mn-ea"/>
              </a:rPr>
              <a:t>s </a:t>
            </a:r>
            <a:r>
              <a:rPr lang="en-US" altLang="zh-CN" sz="2400" baseline="20000" dirty="0">
                <a:solidFill>
                  <a:srgbClr val="0505FF"/>
                </a:solidFill>
                <a:latin typeface="+mn-ea"/>
              </a:rPr>
              <a:t>. </a:t>
            </a:r>
            <a:r>
              <a:rPr lang="en-US" altLang="zh-CN" sz="2400" dirty="0">
                <a:solidFill>
                  <a:srgbClr val="0505FF"/>
                </a:solidFill>
                <a:latin typeface="+mn-ea"/>
              </a:rPr>
              <a:t>e /p  </a:t>
            </a:r>
            <a:r>
              <a:rPr lang="zh-CN" altLang="en-US" sz="2400" dirty="0">
                <a:solidFill>
                  <a:srgbClr val="0505FF"/>
                </a:solidFill>
                <a:latin typeface="+mn-ea"/>
              </a:rPr>
              <a:t>字节的页表空间。</a:t>
            </a:r>
          </a:p>
          <a:p>
            <a:pPr>
              <a:lnSpc>
                <a:spcPct val="150000"/>
              </a:lnSpc>
            </a:pPr>
            <a:r>
              <a:rPr lang="zh-CN" altLang="en-US" sz="2400" dirty="0">
                <a:solidFill>
                  <a:srgbClr val="0505FF"/>
                </a:solidFill>
                <a:latin typeface="+mn-ea"/>
              </a:rPr>
              <a:t>每个进程的内部碎片平均为</a:t>
            </a:r>
            <a:r>
              <a:rPr lang="en-US" altLang="zh-CN" sz="2400" dirty="0">
                <a:solidFill>
                  <a:srgbClr val="0505FF"/>
                </a:solidFill>
                <a:latin typeface="+mn-ea"/>
              </a:rPr>
              <a:t>p/2</a:t>
            </a:r>
            <a:r>
              <a:rPr lang="zh-CN" altLang="en-US" sz="2400" dirty="0">
                <a:solidFill>
                  <a:srgbClr val="0505FF"/>
                </a:solidFill>
                <a:latin typeface="+mn-ea"/>
              </a:rPr>
              <a:t>。</a:t>
            </a:r>
          </a:p>
          <a:p>
            <a:pPr>
              <a:lnSpc>
                <a:spcPct val="150000"/>
              </a:lnSpc>
            </a:pPr>
            <a:r>
              <a:rPr lang="zh-CN" altLang="en-US" sz="2400" dirty="0">
                <a:solidFill>
                  <a:srgbClr val="0505FF"/>
                </a:solidFill>
                <a:latin typeface="+mn-ea"/>
              </a:rPr>
              <a:t>因此，由页表和内部碎片带来的总开销是：</a:t>
            </a:r>
          </a:p>
          <a:p>
            <a:pPr>
              <a:lnSpc>
                <a:spcPct val="150000"/>
              </a:lnSpc>
            </a:pPr>
            <a:endParaRPr lang="en-US" altLang="zh-CN" sz="2400" dirty="0">
              <a:latin typeface="+mn-ea"/>
            </a:endParaRPr>
          </a:p>
        </p:txBody>
      </p:sp>
      <p:graphicFrame>
        <p:nvGraphicFramePr>
          <p:cNvPr id="4" name="Object 14"/>
          <p:cNvGraphicFramePr>
            <a:graphicFrameLocks noChangeAspect="1"/>
          </p:cNvGraphicFramePr>
          <p:nvPr>
            <p:extLst>
              <p:ext uri="{D42A27DB-BD31-4B8C-83A1-F6EECF244321}">
                <p14:modId xmlns:p14="http://schemas.microsoft.com/office/powerpoint/2010/main" val="891729380"/>
              </p:ext>
            </p:extLst>
          </p:nvPr>
        </p:nvGraphicFramePr>
        <p:xfrm>
          <a:off x="5764434" y="4320744"/>
          <a:ext cx="1295400" cy="838200"/>
        </p:xfrm>
        <a:graphic>
          <a:graphicData uri="http://schemas.openxmlformats.org/presentationml/2006/ole">
            <mc:AlternateContent xmlns:mc="http://schemas.openxmlformats.org/markup-compatibility/2006">
              <mc:Choice xmlns:v="urn:schemas-microsoft-com:vml" Requires="v">
                <p:oleObj spid="_x0000_s1051" r:id="rId3" imgW="418918" imgH="380835" progId="Equation.DSMT4">
                  <p:embed/>
                </p:oleObj>
              </mc:Choice>
              <mc:Fallback>
                <p:oleObj r:id="rId3" imgW="418918" imgH="3808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434" y="4320744"/>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9329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89687" y="972065"/>
            <a:ext cx="10462053" cy="496741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2121FF"/>
                </a:solidFill>
                <a:latin typeface="+mn-ea"/>
              </a:rPr>
              <a:t>5.3.4  </a:t>
            </a:r>
            <a:r>
              <a:rPr lang="zh-CN" altLang="en-US" sz="2400" dirty="0">
                <a:solidFill>
                  <a:srgbClr val="2121FF"/>
                </a:solidFill>
                <a:latin typeface="+mn-ea"/>
              </a:rPr>
              <a:t>硬件支持</a:t>
            </a:r>
            <a:endParaRPr lang="en-US" altLang="zh-CN" sz="2400" dirty="0" smtClean="0">
              <a:solidFill>
                <a:srgbClr val="2121FF"/>
              </a:solidFill>
              <a:latin typeface="+mn-ea"/>
            </a:endParaRPr>
          </a:p>
          <a:p>
            <a:pPr marL="0" indent="0">
              <a:lnSpc>
                <a:spcPct val="150000"/>
              </a:lnSpc>
              <a:spcBef>
                <a:spcPts val="0"/>
              </a:spcBef>
              <a:buNone/>
            </a:pPr>
            <a:r>
              <a:rPr lang="zh-CN" altLang="en-US" sz="2400" dirty="0" smtClean="0">
                <a:solidFill>
                  <a:srgbClr val="2121FF"/>
                </a:solidFill>
                <a:latin typeface="+mn-ea"/>
              </a:rPr>
              <a:t>（</a:t>
            </a:r>
            <a:r>
              <a:rPr lang="en-US" altLang="zh-CN" sz="2400" dirty="0" smtClean="0">
                <a:solidFill>
                  <a:srgbClr val="2121FF"/>
                </a:solidFill>
                <a:latin typeface="+mn-ea"/>
              </a:rPr>
              <a:t>1</a:t>
            </a:r>
            <a:r>
              <a:rPr lang="zh-CN" altLang="en-US" sz="2400" dirty="0" smtClean="0">
                <a:solidFill>
                  <a:srgbClr val="2121FF"/>
                </a:solidFill>
                <a:latin typeface="+mn-ea"/>
              </a:rPr>
              <a:t>）由硬件实现页表的方式有多种，最简单的方式是由一组专门的寄存器来实现。 </a:t>
            </a:r>
          </a:p>
          <a:p>
            <a:pPr marL="0" indent="0">
              <a:lnSpc>
                <a:spcPct val="150000"/>
              </a:lnSpc>
              <a:spcBef>
                <a:spcPts val="0"/>
              </a:spcBef>
              <a:buNone/>
            </a:pPr>
            <a:r>
              <a:rPr lang="zh-CN" altLang="en-US" sz="2400" dirty="0" smtClean="0">
                <a:solidFill>
                  <a:srgbClr val="2121FF"/>
                </a:solidFill>
                <a:latin typeface="+mn-ea"/>
              </a:rPr>
              <a:t>（</a:t>
            </a:r>
            <a:r>
              <a:rPr lang="en-US" altLang="zh-CN" sz="2400" dirty="0" smtClean="0">
                <a:solidFill>
                  <a:srgbClr val="2121FF"/>
                </a:solidFill>
                <a:latin typeface="+mn-ea"/>
              </a:rPr>
              <a:t>2</a:t>
            </a:r>
            <a:r>
              <a:rPr lang="zh-CN" altLang="en-US" sz="2400" dirty="0" smtClean="0">
                <a:solidFill>
                  <a:srgbClr val="2121FF"/>
                </a:solidFill>
                <a:latin typeface="+mn-ea"/>
              </a:rPr>
              <a:t>）通常将页表保存在内存中，由一个页表基址寄存器</a:t>
            </a:r>
            <a:r>
              <a:rPr lang="en-US" altLang="zh-CN" sz="2400" dirty="0" smtClean="0">
                <a:solidFill>
                  <a:srgbClr val="2121FF"/>
                </a:solidFill>
                <a:latin typeface="+mn-ea"/>
              </a:rPr>
              <a:t>PTBR</a:t>
            </a:r>
            <a:r>
              <a:rPr lang="zh-CN" altLang="en-US" sz="2400" dirty="0" smtClean="0">
                <a:solidFill>
                  <a:srgbClr val="2121FF"/>
                </a:solidFill>
                <a:latin typeface="+mn-ea"/>
              </a:rPr>
              <a:t>指向该页表。整个系统只有一个</a:t>
            </a:r>
            <a:r>
              <a:rPr lang="en-US" altLang="zh-CN" sz="2400" dirty="0" smtClean="0">
                <a:solidFill>
                  <a:srgbClr val="2121FF"/>
                </a:solidFill>
                <a:latin typeface="+mn-ea"/>
              </a:rPr>
              <a:t>PTBR</a:t>
            </a:r>
            <a:r>
              <a:rPr lang="zh-CN" altLang="en-US" sz="2400" dirty="0" smtClean="0">
                <a:solidFill>
                  <a:srgbClr val="2121FF"/>
                </a:solidFill>
                <a:latin typeface="+mn-ea"/>
              </a:rPr>
              <a:t>。</a:t>
            </a:r>
            <a:endParaRPr lang="en-US" altLang="zh-CN" sz="2400" dirty="0" smtClean="0">
              <a:solidFill>
                <a:srgbClr val="2121FF"/>
              </a:solidFill>
              <a:latin typeface="+mn-ea"/>
            </a:endParaRPr>
          </a:p>
          <a:p>
            <a:pPr marL="0" indent="612000">
              <a:lnSpc>
                <a:spcPct val="150000"/>
              </a:lnSpc>
              <a:spcBef>
                <a:spcPts val="0"/>
              </a:spcBef>
              <a:buNone/>
            </a:pPr>
            <a:r>
              <a:rPr lang="zh-CN" altLang="en-US" sz="2400" dirty="0" smtClean="0">
                <a:solidFill>
                  <a:srgbClr val="2121FF"/>
                </a:solidFill>
                <a:latin typeface="+mn-ea"/>
              </a:rPr>
              <a:t>在内存中放置页表带来存取速度下降的矛盾。</a:t>
            </a:r>
          </a:p>
          <a:p>
            <a:pPr marL="0" indent="0">
              <a:lnSpc>
                <a:spcPct val="150000"/>
              </a:lnSpc>
              <a:spcBef>
                <a:spcPts val="0"/>
              </a:spcBef>
              <a:buNone/>
            </a:pPr>
            <a:r>
              <a:rPr lang="zh-CN" altLang="en-US" sz="2400" dirty="0" smtClean="0">
                <a:solidFill>
                  <a:srgbClr val="2121FF"/>
                </a:solidFill>
                <a:latin typeface="+mn-ea"/>
              </a:rPr>
              <a:t>（</a:t>
            </a:r>
            <a:r>
              <a:rPr lang="en-US" altLang="zh-CN" sz="2400" dirty="0">
                <a:solidFill>
                  <a:srgbClr val="2121FF"/>
                </a:solidFill>
                <a:latin typeface="+mn-ea"/>
              </a:rPr>
              <a:t>3</a:t>
            </a:r>
            <a:r>
              <a:rPr lang="zh-CN" altLang="en-US" sz="2400" dirty="0" smtClean="0">
                <a:solidFill>
                  <a:srgbClr val="2121FF"/>
                </a:solidFill>
                <a:latin typeface="+mn-ea"/>
              </a:rPr>
              <a:t>）联想存储器，也称快表（或</a:t>
            </a:r>
            <a:r>
              <a:rPr lang="en-US" altLang="zh-CN" sz="2400" dirty="0" smtClean="0">
                <a:solidFill>
                  <a:srgbClr val="2121FF"/>
                </a:solidFill>
                <a:latin typeface="+mn-ea"/>
              </a:rPr>
              <a:t>Translation </a:t>
            </a:r>
            <a:r>
              <a:rPr lang="en-US" altLang="zh-CN" sz="2400" dirty="0" err="1" smtClean="0">
                <a:solidFill>
                  <a:srgbClr val="2121FF"/>
                </a:solidFill>
                <a:latin typeface="+mn-ea"/>
              </a:rPr>
              <a:t>Lookaside</a:t>
            </a:r>
            <a:r>
              <a:rPr lang="en-US" altLang="zh-CN" sz="2400" dirty="0" smtClean="0">
                <a:solidFill>
                  <a:srgbClr val="2121FF"/>
                </a:solidFill>
                <a:latin typeface="+mn-ea"/>
              </a:rPr>
              <a:t> Buffer, TLB</a:t>
            </a:r>
            <a:r>
              <a:rPr lang="zh-CN" altLang="en-US" sz="2400" dirty="0" smtClean="0">
                <a:solidFill>
                  <a:srgbClr val="2121FF"/>
                </a:solidFill>
                <a:latin typeface="+mn-ea"/>
              </a:rPr>
              <a:t>）。快表每项包括键号和值两部分，键号是当前进程正在使用的某个页面号，值是该页面所对应的物理块号。</a:t>
            </a:r>
            <a:endParaRPr lang="zh-CN" altLang="en-US" sz="2400" dirty="0">
              <a:solidFill>
                <a:srgbClr val="2121FF"/>
              </a:solidFill>
              <a:latin typeface="+mn-ea"/>
            </a:endParaRPr>
          </a:p>
        </p:txBody>
      </p:sp>
    </p:spTree>
    <p:extLst>
      <p:ext uri="{BB962C8B-B14F-4D97-AF65-F5344CB8AC3E}">
        <p14:creationId xmlns:p14="http://schemas.microsoft.com/office/powerpoint/2010/main" val="2079972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5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717063" y="801126"/>
            <a:ext cx="4909749" cy="49982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9"/>
          <p:cNvSpPr>
            <a:spLocks noChangeArrowheads="1"/>
          </p:cNvSpPr>
          <p:nvPr/>
        </p:nvSpPr>
        <p:spPr bwMode="auto">
          <a:xfrm>
            <a:off x="6967158" y="5715696"/>
            <a:ext cx="3023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利用快表实现地址转换示例 </a:t>
            </a:r>
          </a:p>
        </p:txBody>
      </p:sp>
      <p:sp>
        <p:nvSpPr>
          <p:cNvPr id="4" name="Rectangle 11"/>
          <p:cNvSpPr>
            <a:spLocks noChangeArrowheads="1"/>
          </p:cNvSpPr>
          <p:nvPr/>
        </p:nvSpPr>
        <p:spPr bwMode="auto">
          <a:xfrm>
            <a:off x="395418" y="1269644"/>
            <a:ext cx="5725296"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nSpc>
                <a:spcPct val="150000"/>
              </a:lnSpc>
            </a:pPr>
            <a:r>
              <a:rPr lang="zh-CN" altLang="en-US" sz="2400" dirty="0" smtClean="0">
                <a:solidFill>
                  <a:srgbClr val="3F3FFF"/>
                </a:solidFill>
                <a:latin typeface="+mn-ea"/>
              </a:rPr>
              <a:t>命中率</a:t>
            </a:r>
            <a:r>
              <a:rPr lang="zh-CN" altLang="en-US" sz="2400" dirty="0">
                <a:solidFill>
                  <a:srgbClr val="3F3FFF"/>
                </a:solidFill>
                <a:latin typeface="+mn-ea"/>
              </a:rPr>
              <a:t>：</a:t>
            </a:r>
            <a:r>
              <a:rPr lang="zh-CN" altLang="en-US" sz="2400" dirty="0" smtClean="0">
                <a:solidFill>
                  <a:srgbClr val="3F3FFF"/>
                </a:solidFill>
                <a:latin typeface="+mn-ea"/>
              </a:rPr>
              <a:t>在</a:t>
            </a:r>
            <a:r>
              <a:rPr lang="zh-CN" altLang="en-US" sz="2400" dirty="0">
                <a:solidFill>
                  <a:srgbClr val="3F3FFF"/>
                </a:solidFill>
                <a:latin typeface="+mn-ea"/>
              </a:rPr>
              <a:t>快表中成功找到指定页号的次数占总搜索次数的</a:t>
            </a:r>
            <a:r>
              <a:rPr lang="zh-CN" altLang="en-US" sz="2400" dirty="0" smtClean="0">
                <a:solidFill>
                  <a:srgbClr val="3F3FFF"/>
                </a:solidFill>
                <a:latin typeface="+mn-ea"/>
              </a:rPr>
              <a:t>百分比。 </a:t>
            </a:r>
            <a:endParaRPr lang="zh-CN" altLang="en-US" sz="2400" dirty="0">
              <a:solidFill>
                <a:srgbClr val="3F3FFF"/>
              </a:solidFill>
              <a:latin typeface="+mn-ea"/>
            </a:endParaRPr>
          </a:p>
        </p:txBody>
      </p:sp>
    </p:spTree>
    <p:extLst>
      <p:ext uri="{BB962C8B-B14F-4D97-AF65-F5344CB8AC3E}">
        <p14:creationId xmlns:p14="http://schemas.microsoft.com/office/powerpoint/2010/main" val="1230461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2067" y="1204790"/>
            <a:ext cx="10511481" cy="456993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5.3.5  </a:t>
            </a:r>
            <a:r>
              <a:rPr lang="zh-CN" altLang="en-US" sz="2400" dirty="0">
                <a:solidFill>
                  <a:srgbClr val="3F3FFF"/>
                </a:solidFill>
                <a:latin typeface="+mn-ea"/>
              </a:rPr>
              <a:t>保护方式</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）利用页表本身进行保护</a:t>
            </a:r>
            <a:endParaRPr lang="en-US" altLang="zh-CN" sz="2400" dirty="0" smtClean="0">
              <a:solidFill>
                <a:srgbClr val="3F3F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3F3FFF"/>
                </a:solidFill>
                <a:latin typeface="+mn-ea"/>
              </a:rPr>
              <a:t>使用页表长度寄存器</a:t>
            </a:r>
            <a:r>
              <a:rPr lang="en-US" altLang="zh-CN" sz="2400" dirty="0" smtClean="0">
                <a:solidFill>
                  <a:srgbClr val="3F3FFF"/>
                </a:solidFill>
                <a:latin typeface="+mn-ea"/>
              </a:rPr>
              <a:t>PTLR</a:t>
            </a:r>
            <a:r>
              <a:rPr lang="zh-CN" altLang="en-US" sz="2400" dirty="0" smtClean="0">
                <a:solidFill>
                  <a:srgbClr val="3F3FFF"/>
                </a:solidFill>
                <a:latin typeface="+mn-ea"/>
              </a:rPr>
              <a:t>这个硬件，记载页表的长度，在检索页表之前，将页号与页表长度（</a:t>
            </a:r>
            <a:r>
              <a:rPr lang="en-US" altLang="zh-CN" sz="2400" dirty="0" smtClean="0">
                <a:solidFill>
                  <a:srgbClr val="3F3FFF"/>
                </a:solidFill>
                <a:latin typeface="+mn-ea"/>
              </a:rPr>
              <a:t>PTLR</a:t>
            </a:r>
            <a:r>
              <a:rPr lang="zh-CN" altLang="en-US" sz="2400" dirty="0" smtClean="0">
                <a:solidFill>
                  <a:srgbClr val="3F3FFF"/>
                </a:solidFill>
                <a:latin typeface="+mn-ea"/>
              </a:rPr>
              <a:t>）进行比较。</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）设置存取控制位</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在页表的每个页表项中设置存取控制字段，用于指明该内存块的内容允许</a:t>
            </a:r>
            <a:r>
              <a:rPr lang="zh-CN" altLang="en-US" sz="2400" dirty="0">
                <a:solidFill>
                  <a:srgbClr val="3F3FFF"/>
                </a:solidFill>
                <a:latin typeface="+mn-ea"/>
              </a:rPr>
              <a:t>进</a:t>
            </a:r>
            <a:r>
              <a:rPr lang="zh-CN" altLang="en-US" sz="2400" dirty="0" smtClean="0">
                <a:solidFill>
                  <a:srgbClr val="3F3FFF"/>
                </a:solidFill>
                <a:latin typeface="+mn-ea"/>
              </a:rPr>
              <a:t>行的操作。</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存取控制字段包括：只读（</a:t>
            </a:r>
            <a:r>
              <a:rPr lang="en-US" altLang="zh-CN" sz="2400" dirty="0" smtClean="0">
                <a:solidFill>
                  <a:srgbClr val="3F3FFF"/>
                </a:solidFill>
                <a:latin typeface="+mn-ea"/>
              </a:rPr>
              <a:t>R</a:t>
            </a:r>
            <a:r>
              <a:rPr lang="zh-CN" altLang="en-US" sz="2400" dirty="0" smtClean="0">
                <a:solidFill>
                  <a:srgbClr val="3F3FFF"/>
                </a:solidFill>
                <a:latin typeface="+mn-ea"/>
              </a:rPr>
              <a:t>），读写（</a:t>
            </a:r>
            <a:r>
              <a:rPr lang="en-US" altLang="zh-CN" sz="2400" dirty="0" smtClean="0">
                <a:solidFill>
                  <a:srgbClr val="3F3FFF"/>
                </a:solidFill>
                <a:latin typeface="+mn-ea"/>
              </a:rPr>
              <a:t>RW</a:t>
            </a:r>
            <a:r>
              <a:rPr lang="zh-CN" altLang="en-US" sz="2400" dirty="0" smtClean="0">
                <a:solidFill>
                  <a:srgbClr val="3F3FFF"/>
                </a:solidFill>
                <a:latin typeface="+mn-ea"/>
              </a:rPr>
              <a:t>），读和执行（</a:t>
            </a:r>
            <a:r>
              <a:rPr lang="en-US" altLang="zh-CN" sz="2400" dirty="0" smtClean="0">
                <a:solidFill>
                  <a:srgbClr val="3F3FFF"/>
                </a:solidFill>
                <a:latin typeface="+mn-ea"/>
              </a:rPr>
              <a:t>R</a:t>
            </a:r>
            <a:r>
              <a:rPr lang="zh-CN" altLang="en-US" sz="2400" dirty="0" smtClean="0">
                <a:solidFill>
                  <a:srgbClr val="3F3FFF"/>
                </a:solidFill>
                <a:latin typeface="+mn-ea"/>
              </a:rPr>
              <a:t>）等权限。</a:t>
            </a:r>
          </a:p>
        </p:txBody>
      </p:sp>
    </p:spTree>
    <p:extLst>
      <p:ext uri="{BB962C8B-B14F-4D97-AF65-F5344CB8AC3E}">
        <p14:creationId xmlns:p14="http://schemas.microsoft.com/office/powerpoint/2010/main" val="34619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Horizontal)">
                                      <p:cBhvr>
                                        <p:cTn id="7" dur="500"/>
                                        <p:tgtEl>
                                          <p:spTgt spid="3">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Horizontal)">
                                      <p:cBhvr>
                                        <p:cTn id="10" dur="500"/>
                                        <p:tgtEl>
                                          <p:spTgt spid="3">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Horizontal)">
                                      <p:cBhvr>
                                        <p:cTn id="13" dur="500"/>
                                        <p:tgtEl>
                                          <p:spTgt spid="3">
                                            <p:txEl>
                                              <p:pRg st="0" end="0"/>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Horizontal)">
                                      <p:cBhvr>
                                        <p:cTn id="16" dur="500"/>
                                        <p:tgtEl>
                                          <p:spTgt spid="3">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Horizontal)">
                                      <p:cBhvr>
                                        <p:cTn id="19" dur="500"/>
                                        <p:tgtEl>
                                          <p:spTgt spid="3">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2067" y="998840"/>
            <a:ext cx="10511481" cy="237043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）设置合法标志</a:t>
            </a:r>
            <a:endParaRPr lang="en-US" altLang="zh-CN" sz="2400" dirty="0" smtClean="0">
              <a:solidFill>
                <a:srgbClr val="3F3F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3F3FFF"/>
                </a:solidFill>
                <a:latin typeface="+mn-ea"/>
              </a:rPr>
              <a:t>在页表的每项中设置合法</a:t>
            </a:r>
            <a:r>
              <a:rPr lang="en-US" altLang="zh-CN" sz="2400" dirty="0" smtClean="0">
                <a:solidFill>
                  <a:srgbClr val="3F3FFF"/>
                </a:solidFill>
                <a:latin typeface="+mn-ea"/>
              </a:rPr>
              <a:t>/</a:t>
            </a:r>
            <a:r>
              <a:rPr lang="zh-CN" altLang="en-US" sz="2400" dirty="0" smtClean="0">
                <a:solidFill>
                  <a:srgbClr val="3F3FFF"/>
                </a:solidFill>
                <a:latin typeface="+mn-ea"/>
              </a:rPr>
              <a:t>非法标志位。当页表中的某项的设置为“合法”时，表示相应的页在该进程的逻辑地址空间中是合法的项；如果设置为“非法”，则表示该页不在该进程的逻辑地址空间内。</a:t>
            </a:r>
            <a:endParaRPr lang="zh-CN" altLang="en-US" sz="2400" dirty="0">
              <a:solidFill>
                <a:srgbClr val="3F3FFF"/>
              </a:solidFill>
              <a:latin typeface="+mn-ea"/>
            </a:endParaRPr>
          </a:p>
        </p:txBody>
      </p:sp>
    </p:spTree>
    <p:extLst>
      <p:ext uri="{BB962C8B-B14F-4D97-AF65-F5344CB8AC3E}">
        <p14:creationId xmlns:p14="http://schemas.microsoft.com/office/powerpoint/2010/main" val="19533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2022" y="972067"/>
            <a:ext cx="10470292" cy="290795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5.3.6  </a:t>
            </a:r>
            <a:r>
              <a:rPr lang="zh-CN" altLang="en-US" sz="2400" dirty="0">
                <a:solidFill>
                  <a:srgbClr val="3F3FFF"/>
                </a:solidFill>
                <a:latin typeface="+mn-ea"/>
              </a:rPr>
              <a:t>页表的构造</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1</a:t>
            </a:r>
            <a:r>
              <a:rPr lang="zh-CN" altLang="en-US" sz="2400" dirty="0" smtClean="0">
                <a:solidFill>
                  <a:srgbClr val="3F3FFF"/>
                </a:solidFill>
                <a:latin typeface="+mn-ea"/>
              </a:rPr>
              <a:t>．多级页表</a:t>
            </a:r>
          </a:p>
          <a:p>
            <a:pPr marL="0" indent="612000">
              <a:lnSpc>
                <a:spcPct val="150000"/>
              </a:lnSpc>
              <a:spcBef>
                <a:spcPts val="0"/>
              </a:spcBef>
              <a:buFont typeface="Wingdings" panose="05000000000000000000" pitchFamily="2" charset="2"/>
              <a:buNone/>
            </a:pPr>
            <a:r>
              <a:rPr lang="zh-CN" altLang="en-US" sz="2400" dirty="0" smtClean="0">
                <a:solidFill>
                  <a:srgbClr val="3F3FFF"/>
                </a:solidFill>
                <a:latin typeface="+mn-ea"/>
              </a:rPr>
              <a:t>大多数现代计算机系统都支持非常大的逻辑地址空间，如</a:t>
            </a:r>
            <a:r>
              <a:rPr lang="en-US" altLang="zh-CN" sz="2400" dirty="0" smtClean="0">
                <a:solidFill>
                  <a:srgbClr val="3F3FFF"/>
                </a:solidFill>
                <a:latin typeface="+mn-ea"/>
              </a:rPr>
              <a:t>2</a:t>
            </a:r>
            <a:r>
              <a:rPr lang="en-US" altLang="zh-CN" sz="2400" baseline="30000" dirty="0" smtClean="0">
                <a:solidFill>
                  <a:srgbClr val="3F3FFF"/>
                </a:solidFill>
                <a:latin typeface="+mn-ea"/>
              </a:rPr>
              <a:t>32 </a:t>
            </a:r>
            <a:r>
              <a:rPr lang="zh-CN" altLang="en-US" sz="2400" dirty="0" smtClean="0">
                <a:solidFill>
                  <a:srgbClr val="3F3FFF"/>
                </a:solidFill>
                <a:latin typeface="+mn-ea"/>
              </a:rPr>
              <a:t>～</a:t>
            </a:r>
            <a:r>
              <a:rPr lang="en-US" altLang="zh-CN" sz="2400" dirty="0" smtClean="0">
                <a:solidFill>
                  <a:srgbClr val="3F3FFF"/>
                </a:solidFill>
                <a:latin typeface="+mn-ea"/>
              </a:rPr>
              <a:t>2</a:t>
            </a:r>
            <a:r>
              <a:rPr lang="en-US" altLang="zh-CN" sz="2400" baseline="30000" dirty="0" smtClean="0">
                <a:solidFill>
                  <a:srgbClr val="3F3FFF"/>
                </a:solidFill>
                <a:latin typeface="+mn-ea"/>
              </a:rPr>
              <a:t>64</a:t>
            </a:r>
            <a:r>
              <a:rPr lang="zh-CN" altLang="en-US" sz="2400" dirty="0" smtClean="0">
                <a:solidFill>
                  <a:srgbClr val="3F3FFF"/>
                </a:solidFill>
                <a:latin typeface="+mn-ea"/>
              </a:rPr>
              <a:t>。在这种情况下，只用一级页表会使页表变得非常大。</a:t>
            </a:r>
          </a:p>
          <a:p>
            <a:pPr marL="0" indent="612000">
              <a:lnSpc>
                <a:spcPct val="150000"/>
              </a:lnSpc>
              <a:spcBef>
                <a:spcPts val="0"/>
              </a:spcBef>
              <a:buNone/>
            </a:pPr>
            <a:r>
              <a:rPr lang="zh-CN" altLang="en-US" sz="2400" dirty="0" smtClean="0">
                <a:solidFill>
                  <a:srgbClr val="3F3FFF"/>
                </a:solidFill>
                <a:latin typeface="+mn-ea"/>
              </a:rPr>
              <a:t>一种方法是利用两级页表，即把页表本身也分页。 </a:t>
            </a:r>
            <a:endParaRPr lang="zh-CN" altLang="en-US" sz="2400" dirty="0">
              <a:solidFill>
                <a:srgbClr val="3F3FFF"/>
              </a:solidFill>
              <a:latin typeface="+mn-ea"/>
            </a:endParaRPr>
          </a:p>
        </p:txBody>
      </p:sp>
      <p:pic>
        <p:nvPicPr>
          <p:cNvPr id="4" name="Picture 4" descr="B5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2168" y="4018003"/>
            <a:ext cx="518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2436335" y="5346355"/>
            <a:ext cx="3134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3333"/>
                </a:solidFill>
                <a:latin typeface="+mn-ea"/>
              </a:rPr>
              <a:t>两级页表地址结构示意图 </a:t>
            </a:r>
          </a:p>
        </p:txBody>
      </p:sp>
      <mc:AlternateContent xmlns:mc="http://schemas.openxmlformats.org/markup-compatibility/2006" xmlns:a14="http://schemas.microsoft.com/office/drawing/2010/main">
        <mc:Choice Requires="a14">
          <p:sp>
            <p:nvSpPr>
              <p:cNvPr id="2" name="文本框 1"/>
              <p:cNvSpPr txBox="1"/>
              <p:nvPr/>
            </p:nvSpPr>
            <p:spPr>
              <a:xfrm>
                <a:off x="7043350" y="4027055"/>
                <a:ext cx="4843849" cy="2028504"/>
              </a:xfrm>
              <a:prstGeom prst="rect">
                <a:avLst/>
              </a:prstGeom>
              <a:noFill/>
            </p:spPr>
            <p:txBody>
              <a:bodyPr wrap="square" rtlCol="0">
                <a:spAutoFit/>
              </a:bodyPr>
              <a:lstStyle/>
              <a:p>
                <a:pPr indent="540000">
                  <a:lnSpc>
                    <a:spcPct val="150000"/>
                  </a:lnSpc>
                </a:pP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𝑝</m:t>
                        </m:r>
                      </m:e>
                      <m:sub>
                        <m:r>
                          <a:rPr lang="en-US" altLang="zh-CN" sz="2000" b="0" i="1" smtClean="0">
                            <a:solidFill>
                              <a:srgbClr val="FF0000"/>
                            </a:solidFill>
                            <a:latin typeface="Cambria Math" panose="02040503050406030204" pitchFamily="18" charset="0"/>
                          </a:rPr>
                          <m:t>1</m:t>
                        </m:r>
                      </m:sub>
                    </m:sSub>
                  </m:oMath>
                </a14:m>
                <a:r>
                  <a:rPr lang="zh-CN" altLang="en-US" sz="2000" dirty="0" smtClean="0">
                    <a:solidFill>
                      <a:srgbClr val="FF0000"/>
                    </a:solidFill>
                    <a:latin typeface="+mn-ea"/>
                  </a:rPr>
                  <a:t>是访问外层页表的索引，外层页表中的每一项是相应内层页表的起始地址；</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𝑝</m:t>
                        </m:r>
                      </m:e>
                      <m:sub>
                        <m:r>
                          <a:rPr lang="en-US" altLang="zh-CN" sz="2000" b="0" i="1" smtClean="0">
                            <a:solidFill>
                              <a:srgbClr val="FF0000"/>
                            </a:solidFill>
                            <a:latin typeface="Cambria Math" panose="02040503050406030204" pitchFamily="18" charset="0"/>
                          </a:rPr>
                          <m:t>2</m:t>
                        </m:r>
                      </m:sub>
                    </m:sSub>
                  </m:oMath>
                </a14:m>
                <a:r>
                  <a:rPr lang="zh-CN" altLang="en-US" sz="2000" dirty="0" smtClean="0">
                    <a:solidFill>
                      <a:srgbClr val="FF0000"/>
                    </a:solidFill>
                    <a:latin typeface="+mn-ea"/>
                  </a:rPr>
                  <a:t>是访问内层页表的索引，其中的表项是相应页面在内存中的物理块号。</a:t>
                </a:r>
                <a:endParaRPr lang="zh-CN" altLang="en-US" sz="2000" dirty="0">
                  <a:solidFill>
                    <a:srgbClr val="FF0000"/>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043350" y="4027055"/>
                <a:ext cx="4843849" cy="2028504"/>
              </a:xfrm>
              <a:prstGeom prst="rect">
                <a:avLst/>
              </a:prstGeom>
              <a:blipFill rotWithShape="0">
                <a:blip r:embed="rId3"/>
                <a:stretch>
                  <a:fillRect l="-1258" r="-629" b="-2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7075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5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419" y="934997"/>
            <a:ext cx="5943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p:cNvSpPr>
            <a:spLocks noChangeArrowheads="1"/>
          </p:cNvSpPr>
          <p:nvPr/>
        </p:nvSpPr>
        <p:spPr bwMode="auto">
          <a:xfrm>
            <a:off x="5378427" y="5721929"/>
            <a:ext cx="233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3333"/>
                </a:solidFill>
                <a:latin typeface="+mn-ea"/>
              </a:rPr>
              <a:t>两级页表结构示意图 </a:t>
            </a:r>
          </a:p>
        </p:txBody>
      </p:sp>
    </p:spTree>
    <p:extLst>
      <p:ext uri="{BB962C8B-B14F-4D97-AF65-F5344CB8AC3E}">
        <p14:creationId xmlns:p14="http://schemas.microsoft.com/office/powerpoint/2010/main" val="3046084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751392" y="4534711"/>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3333"/>
                </a:solidFill>
                <a:latin typeface="+mn-ea"/>
              </a:rPr>
              <a:t>两级页表结构的地址转换</a:t>
            </a:r>
          </a:p>
        </p:txBody>
      </p:sp>
      <p:pic>
        <p:nvPicPr>
          <p:cNvPr id="5" name="Picture 6" descr="b5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9054" y="955591"/>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文本框 5"/>
              <p:cNvSpPr txBox="1"/>
              <p:nvPr/>
            </p:nvSpPr>
            <p:spPr>
              <a:xfrm>
                <a:off x="1276865" y="4959535"/>
                <a:ext cx="9778313" cy="1105174"/>
              </a:xfrm>
              <a:prstGeom prst="rect">
                <a:avLst/>
              </a:prstGeom>
              <a:noFill/>
            </p:spPr>
            <p:txBody>
              <a:bodyPr wrap="square" rtlCol="0">
                <a:spAutoFit/>
              </a:bodyPr>
              <a:lstStyle/>
              <a:p>
                <a:pPr indent="540000">
                  <a:lnSpc>
                    <a:spcPct val="150000"/>
                  </a:lnSpc>
                </a:pPr>
                <a:r>
                  <a:rPr lang="zh-CN" altLang="en-US" sz="2000" dirty="0" smtClean="0">
                    <a:solidFill>
                      <a:srgbClr val="2121FF"/>
                    </a:solidFill>
                  </a:rPr>
                  <a:t>说明</a:t>
                </a:r>
                <a14:m>
                  <m:oMath xmlns:m="http://schemas.openxmlformats.org/officeDocument/2006/math">
                    <m:r>
                      <a:rPr lang="zh-CN" altLang="en-US" sz="2000" b="0" i="1" smtClean="0">
                        <a:solidFill>
                          <a:srgbClr val="2121FF"/>
                        </a:solidFill>
                        <a:latin typeface="Cambria Math" panose="02040503050406030204" pitchFamily="18" charset="0"/>
                      </a:rPr>
                      <m:t>：</m:t>
                    </m:r>
                    <m:sSub>
                      <m:sSubPr>
                        <m:ctrlPr>
                          <a:rPr lang="en-US" altLang="zh-CN" sz="2000" i="1" smtClean="0">
                            <a:solidFill>
                              <a:srgbClr val="2121FF"/>
                            </a:solidFill>
                            <a:latin typeface="Cambria Math" panose="02040503050406030204" pitchFamily="18" charset="0"/>
                          </a:rPr>
                        </m:ctrlPr>
                      </m:sSubPr>
                      <m:e>
                        <m:r>
                          <a:rPr lang="en-US" altLang="zh-CN" sz="2000" b="0" i="1" smtClean="0">
                            <a:solidFill>
                              <a:srgbClr val="2121FF"/>
                            </a:solidFill>
                            <a:latin typeface="Cambria Math" panose="02040503050406030204" pitchFamily="18" charset="0"/>
                          </a:rPr>
                          <m:t>𝑝</m:t>
                        </m:r>
                      </m:e>
                      <m:sub>
                        <m:r>
                          <a:rPr lang="en-US" altLang="zh-CN" sz="2000" b="0" i="1" smtClean="0">
                            <a:solidFill>
                              <a:srgbClr val="2121FF"/>
                            </a:solidFill>
                            <a:latin typeface="Cambria Math" panose="02040503050406030204" pitchFamily="18" charset="0"/>
                          </a:rPr>
                          <m:t>1</m:t>
                        </m:r>
                      </m:sub>
                    </m:sSub>
                  </m:oMath>
                </a14:m>
                <a:r>
                  <a:rPr lang="zh-CN" altLang="en-US" sz="2000" dirty="0" smtClean="0">
                    <a:solidFill>
                      <a:srgbClr val="2121FF"/>
                    </a:solidFill>
                    <a:latin typeface="+mn-ea"/>
                  </a:rPr>
                  <a:t>是访问外层页表的索引，外层页表中的每一项是相应内层页表的起始地址；</a:t>
                </a:r>
                <a14:m>
                  <m:oMath xmlns:m="http://schemas.openxmlformats.org/officeDocument/2006/math">
                    <m:sSub>
                      <m:sSubPr>
                        <m:ctrlPr>
                          <a:rPr lang="en-US" altLang="zh-CN" sz="2000" i="1" smtClean="0">
                            <a:solidFill>
                              <a:srgbClr val="2121FF"/>
                            </a:solidFill>
                            <a:latin typeface="Cambria Math" panose="02040503050406030204" pitchFamily="18" charset="0"/>
                          </a:rPr>
                        </m:ctrlPr>
                      </m:sSubPr>
                      <m:e>
                        <m:r>
                          <a:rPr lang="en-US" altLang="zh-CN" sz="2000" b="0" i="1" smtClean="0">
                            <a:solidFill>
                              <a:srgbClr val="2121FF"/>
                            </a:solidFill>
                            <a:latin typeface="Cambria Math" panose="02040503050406030204" pitchFamily="18" charset="0"/>
                          </a:rPr>
                          <m:t>𝑝</m:t>
                        </m:r>
                      </m:e>
                      <m:sub>
                        <m:r>
                          <a:rPr lang="en-US" altLang="zh-CN" sz="2000" b="0" i="1" smtClean="0">
                            <a:solidFill>
                              <a:srgbClr val="2121FF"/>
                            </a:solidFill>
                            <a:latin typeface="Cambria Math" panose="02040503050406030204" pitchFamily="18" charset="0"/>
                          </a:rPr>
                          <m:t>2</m:t>
                        </m:r>
                      </m:sub>
                    </m:sSub>
                  </m:oMath>
                </a14:m>
                <a:r>
                  <a:rPr lang="zh-CN" altLang="en-US" sz="2000" dirty="0" smtClean="0">
                    <a:solidFill>
                      <a:srgbClr val="2121FF"/>
                    </a:solidFill>
                    <a:latin typeface="+mn-ea"/>
                  </a:rPr>
                  <a:t>是访问内层页表的索引，其中的表项是相应页面在内存中的物理块号。</a:t>
                </a:r>
                <a:endParaRPr lang="zh-CN" altLang="en-US" sz="2000" dirty="0">
                  <a:solidFill>
                    <a:srgbClr val="2121FF"/>
                  </a:solidFill>
                  <a:latin typeface="+mn-ea"/>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276865" y="4959535"/>
                <a:ext cx="9778313" cy="1105174"/>
              </a:xfrm>
              <a:prstGeom prst="rect">
                <a:avLst/>
              </a:prstGeom>
              <a:blipFill rotWithShape="0">
                <a:blip r:embed="rId3"/>
                <a:stretch>
                  <a:fillRect l="-623" b="-2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5547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4790370" y="3785066"/>
            <a:ext cx="3134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3333"/>
                </a:solidFill>
                <a:latin typeface="+mn-ea"/>
              </a:rPr>
              <a:t>三级页表地址结构示意图 </a:t>
            </a:r>
          </a:p>
        </p:txBody>
      </p:sp>
      <p:pic>
        <p:nvPicPr>
          <p:cNvPr id="3" name="Picture 6" descr="b5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4540" y="2049164"/>
            <a:ext cx="6096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979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042088" y="1035170"/>
            <a:ext cx="10350842"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p>
            <a:pPr>
              <a:lnSpc>
                <a:spcPct val="150000"/>
              </a:lnSpc>
            </a:pPr>
            <a:r>
              <a:rPr lang="en-US" altLang="zh-CN" sz="2400" dirty="0">
                <a:solidFill>
                  <a:srgbClr val="4343FF"/>
                </a:solidFill>
                <a:latin typeface="+mn-ea"/>
              </a:rPr>
              <a:t>2</a:t>
            </a:r>
            <a:r>
              <a:rPr lang="zh-CN" altLang="en-US" sz="2400" dirty="0">
                <a:solidFill>
                  <a:srgbClr val="4343FF"/>
                </a:solidFill>
                <a:latin typeface="+mn-ea"/>
              </a:rPr>
              <a:t>．散列页表（</a:t>
            </a:r>
            <a:r>
              <a:rPr lang="en-US" altLang="zh-CN" sz="2400" dirty="0">
                <a:solidFill>
                  <a:srgbClr val="4343FF"/>
                </a:solidFill>
                <a:latin typeface="+mn-ea"/>
              </a:rPr>
              <a:t>Hashed Page Table</a:t>
            </a:r>
            <a:r>
              <a:rPr lang="zh-CN" altLang="en-US" sz="2400" dirty="0">
                <a:solidFill>
                  <a:srgbClr val="4343FF"/>
                </a:solidFill>
                <a:latin typeface="+mn-ea"/>
              </a:rPr>
              <a:t>）</a:t>
            </a:r>
          </a:p>
          <a:p>
            <a:pPr indent="612000">
              <a:lnSpc>
                <a:spcPct val="150000"/>
              </a:lnSpc>
            </a:pPr>
            <a:r>
              <a:rPr lang="zh-CN" altLang="en-US" sz="2400" dirty="0">
                <a:solidFill>
                  <a:srgbClr val="3F3FFF"/>
                </a:solidFill>
                <a:latin typeface="+mn-ea"/>
              </a:rPr>
              <a:t>以页号作为参数形成散列值。散列表中每一项有一个链表，它把有相同散列值的元素链接起来。每个链表元素由三部分组成：</a:t>
            </a:r>
          </a:p>
          <a:p>
            <a:pPr>
              <a:lnSpc>
                <a:spcPct val="150000"/>
              </a:lnSpc>
            </a:pPr>
            <a:r>
              <a:rPr lang="zh-CN" altLang="en-US" sz="2400" dirty="0">
                <a:solidFill>
                  <a:srgbClr val="3F3FFF"/>
                </a:solidFill>
                <a:latin typeface="+mn-ea"/>
              </a:rPr>
              <a:t>  ① 页号</a:t>
            </a:r>
          </a:p>
          <a:p>
            <a:pPr>
              <a:lnSpc>
                <a:spcPct val="150000"/>
              </a:lnSpc>
            </a:pPr>
            <a:r>
              <a:rPr lang="zh-CN" altLang="en-US" sz="2400" dirty="0">
                <a:solidFill>
                  <a:srgbClr val="3F3FFF"/>
                </a:solidFill>
                <a:latin typeface="+mn-ea"/>
              </a:rPr>
              <a:t>  ② 对应的内存块号</a:t>
            </a:r>
          </a:p>
          <a:p>
            <a:pPr>
              <a:lnSpc>
                <a:spcPct val="150000"/>
              </a:lnSpc>
            </a:pPr>
            <a:r>
              <a:rPr lang="zh-CN" altLang="en-US" sz="2400" dirty="0">
                <a:solidFill>
                  <a:srgbClr val="3F3FFF"/>
                </a:solidFill>
                <a:latin typeface="+mn-ea"/>
              </a:rPr>
              <a:t>  ③ 指向链表中下一个元素的指针</a:t>
            </a:r>
          </a:p>
        </p:txBody>
      </p:sp>
    </p:spTree>
    <p:extLst>
      <p:ext uri="{BB962C8B-B14F-4D97-AF65-F5344CB8AC3E}">
        <p14:creationId xmlns:p14="http://schemas.microsoft.com/office/powerpoint/2010/main" val="79758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5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100" y="1909122"/>
            <a:ext cx="48768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4617311" y="4488339"/>
            <a:ext cx="3576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散列页表构成及地址转换过程 </a:t>
            </a:r>
          </a:p>
        </p:txBody>
      </p:sp>
    </p:spTree>
    <p:extLst>
      <p:ext uri="{BB962C8B-B14F-4D97-AF65-F5344CB8AC3E}">
        <p14:creationId xmlns:p14="http://schemas.microsoft.com/office/powerpoint/2010/main" val="29324582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80695" y="952391"/>
            <a:ext cx="10610335" cy="30480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solidFill>
                  <a:srgbClr val="3F3FFF"/>
                </a:solidFill>
                <a:latin typeface="+mn-ea"/>
              </a:rPr>
              <a:t>3.</a:t>
            </a:r>
            <a:r>
              <a:rPr lang="zh-CN" altLang="en-US" sz="2400" dirty="0" smtClean="0">
                <a:solidFill>
                  <a:srgbClr val="3F3FFF"/>
                </a:solidFill>
                <a:latin typeface="+mn-ea"/>
              </a:rPr>
              <a:t>倒置页表</a:t>
            </a:r>
            <a:endParaRPr lang="en-US" altLang="zh-CN" sz="2400" dirty="0" smtClean="0">
              <a:solidFill>
                <a:srgbClr val="3F3FFF"/>
              </a:solidFill>
              <a:latin typeface="+mn-ea"/>
            </a:endParaRPr>
          </a:p>
          <a:p>
            <a:pPr marL="0" indent="612000">
              <a:lnSpc>
                <a:spcPct val="150000"/>
              </a:lnSpc>
              <a:spcBef>
                <a:spcPts val="0"/>
              </a:spcBef>
              <a:buNone/>
            </a:pPr>
            <a:r>
              <a:rPr lang="zh-CN" altLang="en-US" sz="2400" dirty="0" smtClean="0">
                <a:solidFill>
                  <a:srgbClr val="3F3FFF"/>
                </a:solidFill>
                <a:latin typeface="+mn-ea"/>
              </a:rPr>
              <a:t>倒置页表是按内存块号排序的，每个内存块占有一个表项。每个表项包括存放在该内存块中页面的虚拟页号和拥有该页面的进程标识符。</a:t>
            </a:r>
            <a:endParaRPr lang="zh-CN" altLang="en-US" sz="2400" dirty="0">
              <a:solidFill>
                <a:srgbClr val="3F3FFF"/>
              </a:solidFill>
              <a:latin typeface="+mn-ea"/>
            </a:endParaRPr>
          </a:p>
        </p:txBody>
      </p:sp>
      <p:pic>
        <p:nvPicPr>
          <p:cNvPr id="3" name="Picture 6" descr="B5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7957" y="2602420"/>
            <a:ext cx="7059827" cy="307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3485849" y="5654541"/>
            <a:ext cx="540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solidFill>
                  <a:srgbClr val="FF3333"/>
                </a:solidFill>
                <a:latin typeface="+mn-ea"/>
              </a:rPr>
              <a:t>倒置页表构成及地址转换过程 </a:t>
            </a:r>
          </a:p>
        </p:txBody>
      </p:sp>
    </p:spTree>
    <p:extLst>
      <p:ext uri="{BB962C8B-B14F-4D97-AF65-F5344CB8AC3E}">
        <p14:creationId xmlns:p14="http://schemas.microsoft.com/office/powerpoint/2010/main" val="385894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6647931" y="4030322"/>
            <a:ext cx="52728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504000" algn="just">
              <a:lnSpc>
                <a:spcPct val="150000"/>
              </a:lnSpc>
            </a:pPr>
            <a:r>
              <a:rPr lang="zh-CN" altLang="en-US" sz="2000" dirty="0" smtClean="0">
                <a:solidFill>
                  <a:srgbClr val="FF2121"/>
                </a:solidFill>
                <a:latin typeface="+mn-ea"/>
              </a:rPr>
              <a:t>可</a:t>
            </a:r>
            <a:r>
              <a:rPr lang="zh-CN" altLang="en-US" sz="2000" dirty="0">
                <a:solidFill>
                  <a:srgbClr val="FF2121"/>
                </a:solidFill>
                <a:latin typeface="+mn-ea"/>
              </a:rPr>
              <a:t>再入代码（或纯码）：在其执行过程中本身不做任何修改的代码，通常由指令和常数</a:t>
            </a:r>
            <a:r>
              <a:rPr lang="zh-CN" altLang="en-US" sz="2000" dirty="0" smtClean="0">
                <a:solidFill>
                  <a:srgbClr val="FF2121"/>
                </a:solidFill>
                <a:latin typeface="+mn-ea"/>
              </a:rPr>
              <a:t>组成。</a:t>
            </a:r>
            <a:endParaRPr lang="zh-CN" altLang="en-US" sz="2000" dirty="0">
              <a:solidFill>
                <a:srgbClr val="FF2121"/>
              </a:solidFill>
              <a:latin typeface="+mn-ea"/>
            </a:endParaRPr>
          </a:p>
        </p:txBody>
      </p:sp>
      <p:pic>
        <p:nvPicPr>
          <p:cNvPr id="4" name="Picture 7" descr="B524"/>
          <p:cNvPicPr>
            <a:picLocks noChangeAspect="1" noChangeArrowheads="1"/>
          </p:cNvPicPr>
          <p:nvPr/>
        </p:nvPicPr>
        <p:blipFill>
          <a:blip r:embed="rId2" cstate="print">
            <a:extLst>
              <a:ext uri="{28A0092B-C50C-407E-A947-70E740481C1C}">
                <a14:useLocalDpi xmlns:a14="http://schemas.microsoft.com/office/drawing/2010/main" val="0"/>
              </a:ext>
            </a:extLst>
          </a:blip>
          <a:srcRect t="2034"/>
          <a:stretch>
            <a:fillRect/>
          </a:stretch>
        </p:blipFill>
        <p:spPr bwMode="auto">
          <a:xfrm>
            <a:off x="2315557" y="1853967"/>
            <a:ext cx="426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807309" y="738471"/>
            <a:ext cx="109645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2400" dirty="0">
                <a:solidFill>
                  <a:srgbClr val="FF4B4B"/>
                </a:solidFill>
                <a:latin typeface="+mn-ea"/>
              </a:rPr>
              <a:t>5.3.7  </a:t>
            </a:r>
            <a:r>
              <a:rPr lang="zh-CN" altLang="en-US" sz="2400" dirty="0" smtClean="0">
                <a:solidFill>
                  <a:srgbClr val="FF4B4B"/>
                </a:solidFill>
                <a:latin typeface="+mn-ea"/>
              </a:rPr>
              <a:t>页面共享</a:t>
            </a:r>
            <a:endParaRPr lang="en-US" altLang="zh-CN" sz="2400" dirty="0" smtClean="0">
              <a:solidFill>
                <a:srgbClr val="FF4B4B"/>
              </a:solidFill>
              <a:latin typeface="+mn-ea"/>
            </a:endParaRPr>
          </a:p>
          <a:p>
            <a:pPr indent="612000">
              <a:lnSpc>
                <a:spcPct val="150000"/>
              </a:lnSpc>
            </a:pPr>
            <a:r>
              <a:rPr lang="zh-CN" altLang="en-US" sz="2400" dirty="0" smtClean="0">
                <a:solidFill>
                  <a:srgbClr val="3F3FFF"/>
                </a:solidFill>
                <a:latin typeface="+mn-ea"/>
              </a:rPr>
              <a:t>三</a:t>
            </a:r>
            <a:r>
              <a:rPr lang="zh-CN" altLang="en-US" sz="2400" dirty="0">
                <a:solidFill>
                  <a:srgbClr val="3F3FFF"/>
                </a:solidFill>
                <a:latin typeface="+mn-ea"/>
              </a:rPr>
              <a:t>个进程共享大小为三个页面的编辑器的情况，每个进程都有自己的私有数据页。 </a:t>
            </a:r>
          </a:p>
        </p:txBody>
      </p:sp>
      <p:sp>
        <p:nvSpPr>
          <p:cNvPr id="6" name="Rectangle 9"/>
          <p:cNvSpPr>
            <a:spLocks noChangeArrowheads="1"/>
          </p:cNvSpPr>
          <p:nvPr/>
        </p:nvSpPr>
        <p:spPr bwMode="auto">
          <a:xfrm>
            <a:off x="3639532" y="5686723"/>
            <a:ext cx="1798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2F2F"/>
                </a:solidFill>
                <a:latin typeface="+mn-ea"/>
              </a:rPr>
              <a:t>页面共享示例 </a:t>
            </a:r>
          </a:p>
        </p:txBody>
      </p:sp>
    </p:spTree>
    <p:extLst>
      <p:ext uri="{BB962C8B-B14F-4D97-AF65-F5344CB8AC3E}">
        <p14:creationId xmlns:p14="http://schemas.microsoft.com/office/powerpoint/2010/main" val="9700452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953531" y="802566"/>
            <a:ext cx="10431161" cy="352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1568" bIns="101568" anchor="ctr">
            <a:spAutoFit/>
          </a:bodyPr>
          <a:lstStyle/>
          <a:p>
            <a:pPr>
              <a:lnSpc>
                <a:spcPct val="150000"/>
              </a:lnSpc>
            </a:pPr>
            <a:r>
              <a:rPr lang="en-US" altLang="zh-CN" sz="2400" dirty="0">
                <a:solidFill>
                  <a:srgbClr val="3F3FFF"/>
                </a:solidFill>
                <a:latin typeface="+mn-ea"/>
              </a:rPr>
              <a:t>5.4  </a:t>
            </a:r>
            <a:r>
              <a:rPr lang="zh-CN" altLang="en-US" sz="2400" dirty="0">
                <a:solidFill>
                  <a:srgbClr val="3F3FFF"/>
                </a:solidFill>
                <a:latin typeface="+mn-ea"/>
              </a:rPr>
              <a:t>分段技术</a:t>
            </a:r>
            <a:endParaRPr lang="en-US" altLang="zh-CN" sz="2400" dirty="0" smtClean="0">
              <a:solidFill>
                <a:srgbClr val="3F3FFF"/>
              </a:solidFill>
              <a:latin typeface="+mn-ea"/>
            </a:endParaRPr>
          </a:p>
          <a:p>
            <a:pPr>
              <a:lnSpc>
                <a:spcPct val="150000"/>
              </a:lnSpc>
            </a:pPr>
            <a:r>
              <a:rPr lang="en-US" altLang="zh-CN" sz="2400" dirty="0" smtClean="0">
                <a:solidFill>
                  <a:srgbClr val="3F3FFF"/>
                </a:solidFill>
                <a:latin typeface="+mn-ea"/>
              </a:rPr>
              <a:t>5.4.1  </a:t>
            </a:r>
            <a:r>
              <a:rPr lang="zh-CN" altLang="en-US" sz="2400" dirty="0">
                <a:solidFill>
                  <a:srgbClr val="3F3FFF"/>
                </a:solidFill>
                <a:latin typeface="+mn-ea"/>
              </a:rPr>
              <a:t>分段存储管理的基本</a:t>
            </a:r>
            <a:r>
              <a:rPr lang="zh-CN" altLang="en-US" sz="2400" dirty="0" smtClean="0">
                <a:solidFill>
                  <a:srgbClr val="3F3FFF"/>
                </a:solidFill>
                <a:latin typeface="+mn-ea"/>
              </a:rPr>
              <a:t>概念</a:t>
            </a:r>
            <a:endParaRPr lang="en-US" altLang="zh-CN" sz="2400" dirty="0" smtClean="0">
              <a:solidFill>
                <a:srgbClr val="3F3FFF"/>
              </a:solidFill>
              <a:latin typeface="+mn-ea"/>
            </a:endParaRPr>
          </a:p>
          <a:p>
            <a:pPr algn="just">
              <a:lnSpc>
                <a:spcPct val="150000"/>
              </a:lnSpc>
            </a:pPr>
            <a:r>
              <a:rPr lang="en-US" altLang="zh-CN" sz="2400" dirty="0">
                <a:solidFill>
                  <a:srgbClr val="3F3FFF"/>
                </a:solidFill>
                <a:latin typeface="+mn-ea"/>
              </a:rPr>
              <a:t>1</a:t>
            </a:r>
            <a:r>
              <a:rPr lang="zh-CN" altLang="en-US" sz="2400" dirty="0">
                <a:solidFill>
                  <a:srgbClr val="3F3FFF"/>
                </a:solidFill>
                <a:latin typeface="+mn-ea"/>
              </a:rPr>
              <a:t>．分段</a:t>
            </a:r>
          </a:p>
          <a:p>
            <a:pPr algn="just">
              <a:lnSpc>
                <a:spcPct val="150000"/>
              </a:lnSpc>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）段</a:t>
            </a:r>
            <a:r>
              <a:rPr lang="zh-CN" altLang="en-US" sz="2400" dirty="0">
                <a:solidFill>
                  <a:srgbClr val="3F3FFF"/>
                </a:solidFill>
                <a:latin typeface="+mn-ea"/>
              </a:rPr>
              <a:t>是一组逻辑信息的集合。</a:t>
            </a:r>
          </a:p>
          <a:p>
            <a:pPr algn="just">
              <a:lnSpc>
                <a:spcPct val="150000"/>
              </a:lnSpc>
            </a:pPr>
            <a:r>
              <a:rPr lang="zh-CN" altLang="en-US" sz="2400" dirty="0" smtClean="0">
                <a:solidFill>
                  <a:srgbClr val="3F3FFF"/>
                </a:solidFill>
                <a:latin typeface="+mn-ea"/>
              </a:rPr>
              <a:t>（</a:t>
            </a:r>
            <a:r>
              <a:rPr lang="en-US" altLang="zh-CN" sz="2400" dirty="0">
                <a:solidFill>
                  <a:srgbClr val="3F3FFF"/>
                </a:solidFill>
                <a:latin typeface="+mn-ea"/>
              </a:rPr>
              <a:t>2</a:t>
            </a:r>
            <a:r>
              <a:rPr lang="zh-CN" altLang="en-US" sz="2400" dirty="0" smtClean="0">
                <a:solidFill>
                  <a:srgbClr val="3F3FFF"/>
                </a:solidFill>
                <a:latin typeface="+mn-ea"/>
              </a:rPr>
              <a:t>）每</a:t>
            </a:r>
            <a:r>
              <a:rPr lang="zh-CN" altLang="en-US" sz="2400" dirty="0">
                <a:solidFill>
                  <a:srgbClr val="3F3FFF"/>
                </a:solidFill>
                <a:latin typeface="+mn-ea"/>
              </a:rPr>
              <a:t>段都有自己的名字、长度。</a:t>
            </a:r>
          </a:p>
          <a:p>
            <a:pPr algn="just">
              <a:lnSpc>
                <a:spcPct val="150000"/>
              </a:lnSpc>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）段号。内存段名用一个整数数字表示。</a:t>
            </a:r>
            <a:endParaRPr lang="zh-CN" altLang="en-US" sz="2400" dirty="0">
              <a:solidFill>
                <a:srgbClr val="3F3FFF"/>
              </a:solidFill>
              <a:latin typeface="+mn-ea"/>
            </a:endParaRPr>
          </a:p>
        </p:txBody>
      </p:sp>
      <p:pic>
        <p:nvPicPr>
          <p:cNvPr id="4" name="Picture 9" descr="B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896" y="3342506"/>
            <a:ext cx="441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7923279" y="562026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2121"/>
                </a:solidFill>
                <a:latin typeface="+mn-ea"/>
              </a:rPr>
              <a:t>分段地址空间</a:t>
            </a:r>
          </a:p>
        </p:txBody>
      </p:sp>
    </p:spTree>
    <p:extLst>
      <p:ext uri="{BB962C8B-B14F-4D97-AF65-F5344CB8AC3E}">
        <p14:creationId xmlns:p14="http://schemas.microsoft.com/office/powerpoint/2010/main" val="2566147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00906" y="1116231"/>
            <a:ext cx="10342598" cy="173406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buNone/>
            </a:pPr>
            <a:r>
              <a:rPr lang="en-US" altLang="zh-CN" sz="2400" dirty="0">
                <a:solidFill>
                  <a:srgbClr val="8F43FF"/>
                </a:solidFill>
                <a:latin typeface="+mn-ea"/>
              </a:rPr>
              <a:t>2</a:t>
            </a:r>
            <a:r>
              <a:rPr lang="zh-CN" altLang="en-US" sz="2400" dirty="0">
                <a:solidFill>
                  <a:srgbClr val="8F43FF"/>
                </a:solidFill>
                <a:latin typeface="+mn-ea"/>
              </a:rPr>
              <a:t>．程序的地址结构</a:t>
            </a:r>
            <a:endParaRPr lang="en-US" altLang="zh-CN" sz="2400" dirty="0" smtClean="0">
              <a:solidFill>
                <a:srgbClr val="8F43FF"/>
              </a:solidFill>
              <a:latin typeface="+mn-ea"/>
            </a:endParaRPr>
          </a:p>
          <a:p>
            <a:pPr marL="0" indent="612000">
              <a:lnSpc>
                <a:spcPct val="150000"/>
              </a:lnSpc>
              <a:spcBef>
                <a:spcPts val="0"/>
              </a:spcBef>
              <a:buNone/>
            </a:pPr>
            <a:r>
              <a:rPr lang="zh-CN" altLang="en-US" sz="2400" dirty="0" smtClean="0">
                <a:solidFill>
                  <a:srgbClr val="3F3FFF"/>
                </a:solidFill>
                <a:latin typeface="+mn-ea"/>
              </a:rPr>
              <a:t>逻辑地址要用两个成分来表示：</a:t>
            </a:r>
            <a:r>
              <a:rPr lang="zh-CN" altLang="en-US" sz="2400" dirty="0" smtClean="0">
                <a:solidFill>
                  <a:srgbClr val="007434"/>
                </a:solidFill>
                <a:latin typeface="+mn-ea"/>
              </a:rPr>
              <a:t>段号</a:t>
            </a:r>
            <a:r>
              <a:rPr lang="en-US" altLang="zh-CN" sz="2400" dirty="0" smtClean="0">
                <a:solidFill>
                  <a:srgbClr val="007434"/>
                </a:solidFill>
                <a:latin typeface="+mn-ea"/>
              </a:rPr>
              <a:t>s</a:t>
            </a:r>
            <a:r>
              <a:rPr lang="zh-CN" altLang="en-US" sz="2400" dirty="0" smtClean="0">
                <a:solidFill>
                  <a:srgbClr val="3F3FFF"/>
                </a:solidFill>
                <a:latin typeface="+mn-ea"/>
              </a:rPr>
              <a:t>和</a:t>
            </a:r>
            <a:r>
              <a:rPr lang="zh-CN" altLang="en-US" sz="2400" dirty="0" smtClean="0">
                <a:solidFill>
                  <a:srgbClr val="007434"/>
                </a:solidFill>
                <a:latin typeface="+mn-ea"/>
              </a:rPr>
              <a:t>段内地址</a:t>
            </a:r>
            <a:r>
              <a:rPr lang="en-US" altLang="zh-CN" sz="2400" dirty="0" smtClean="0">
                <a:solidFill>
                  <a:srgbClr val="007434"/>
                </a:solidFill>
                <a:latin typeface="+mn-ea"/>
              </a:rPr>
              <a:t>d</a:t>
            </a:r>
            <a:r>
              <a:rPr lang="zh-CN" altLang="en-US" sz="2400" dirty="0" smtClean="0">
                <a:solidFill>
                  <a:srgbClr val="3F3FFF"/>
                </a:solidFill>
                <a:latin typeface="+mn-ea"/>
              </a:rPr>
              <a:t>。</a:t>
            </a:r>
            <a:r>
              <a:rPr lang="zh-CN" altLang="en-US" sz="2400" dirty="0">
                <a:solidFill>
                  <a:srgbClr val="3F3FFF"/>
                </a:solidFill>
                <a:latin typeface="+mn-ea"/>
              </a:rPr>
              <a:t>其中</a:t>
            </a:r>
            <a:r>
              <a:rPr lang="zh-CN" altLang="en-US" sz="2400" dirty="0" smtClean="0">
                <a:solidFill>
                  <a:srgbClr val="3F3FFF"/>
                </a:solidFill>
                <a:latin typeface="+mn-ea"/>
              </a:rPr>
              <a:t>进程的逻辑地址空间是二维的。</a:t>
            </a:r>
            <a:endParaRPr lang="zh-CN" altLang="en-US" sz="2400" dirty="0">
              <a:solidFill>
                <a:srgbClr val="3F3FFF"/>
              </a:solidFill>
              <a:latin typeface="+mn-ea"/>
            </a:endParaRPr>
          </a:p>
        </p:txBody>
      </p:sp>
      <p:sp>
        <p:nvSpPr>
          <p:cNvPr id="4" name="Rectangle 6"/>
          <p:cNvSpPr>
            <a:spLocks noChangeArrowheads="1"/>
          </p:cNvSpPr>
          <p:nvPr/>
        </p:nvSpPr>
        <p:spPr bwMode="auto">
          <a:xfrm>
            <a:off x="4060894" y="4576002"/>
            <a:ext cx="30636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2121"/>
                </a:solidFill>
                <a:latin typeface="+mn-ea"/>
              </a:rPr>
              <a:t>分段技术地址结构示意图 </a:t>
            </a:r>
          </a:p>
        </p:txBody>
      </p:sp>
      <p:pic>
        <p:nvPicPr>
          <p:cNvPr id="5" name="Picture 4" descr="B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517" y="3143708"/>
            <a:ext cx="6324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152236" y="3078261"/>
            <a:ext cx="2644347" cy="1323439"/>
          </a:xfrm>
          <a:prstGeom prst="rect">
            <a:avLst/>
          </a:prstGeom>
          <a:noFill/>
        </p:spPr>
        <p:txBody>
          <a:bodyPr wrap="square" rtlCol="0">
            <a:spAutoFit/>
          </a:bodyPr>
          <a:lstStyle/>
          <a:p>
            <a:pPr indent="540000" algn="just"/>
            <a:r>
              <a:rPr lang="zh-CN" altLang="en-US" sz="2000" dirty="0" smtClean="0">
                <a:solidFill>
                  <a:srgbClr val="8F43FF"/>
                </a:solidFill>
                <a:latin typeface="+mn-ea"/>
              </a:rPr>
              <a:t>此段地址空间允许一个进程最多有</a:t>
            </a:r>
            <a:r>
              <a:rPr lang="en-US" altLang="zh-CN" sz="2000" dirty="0" smtClean="0">
                <a:solidFill>
                  <a:srgbClr val="8F43FF"/>
                </a:solidFill>
                <a:latin typeface="+mn-ea"/>
              </a:rPr>
              <a:t>64k</a:t>
            </a:r>
            <a:r>
              <a:rPr lang="zh-CN" altLang="en-US" sz="2000" dirty="0" smtClean="0">
                <a:solidFill>
                  <a:srgbClr val="8F43FF"/>
                </a:solidFill>
                <a:latin typeface="+mn-ea"/>
              </a:rPr>
              <a:t>个段，每段的最大长度是</a:t>
            </a:r>
            <a:r>
              <a:rPr lang="en-US" altLang="zh-CN" sz="2000" dirty="0" smtClean="0">
                <a:solidFill>
                  <a:srgbClr val="8F43FF"/>
                </a:solidFill>
                <a:latin typeface="+mn-ea"/>
              </a:rPr>
              <a:t>64kB</a:t>
            </a:r>
            <a:r>
              <a:rPr lang="zh-CN" altLang="en-US" sz="2000" dirty="0" smtClean="0">
                <a:solidFill>
                  <a:srgbClr val="8F43FF"/>
                </a:solidFill>
                <a:latin typeface="+mn-ea"/>
              </a:rPr>
              <a:t>。</a:t>
            </a:r>
            <a:endParaRPr lang="zh-CN" altLang="en-US" sz="2000" dirty="0">
              <a:solidFill>
                <a:srgbClr val="8F43FF"/>
              </a:solidFill>
              <a:latin typeface="+mn-ea"/>
            </a:endParaRPr>
          </a:p>
        </p:txBody>
      </p:sp>
      <p:sp>
        <p:nvSpPr>
          <p:cNvPr id="6" name="右箭头 5"/>
          <p:cNvSpPr/>
          <p:nvPr/>
        </p:nvSpPr>
        <p:spPr>
          <a:xfrm>
            <a:off x="8353165" y="3632887"/>
            <a:ext cx="708456" cy="183235"/>
          </a:xfrm>
          <a:prstGeom prst="rightArrow">
            <a:avLst/>
          </a:prstGeom>
          <a:solidFill>
            <a:srgbClr val="212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910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5614" y="1460158"/>
            <a:ext cx="10268461" cy="170317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FF4B4B"/>
                </a:solidFill>
                <a:latin typeface="+mn-ea"/>
              </a:rPr>
              <a:t>3</a:t>
            </a:r>
            <a:r>
              <a:rPr lang="zh-CN" altLang="en-US" sz="2400" dirty="0">
                <a:solidFill>
                  <a:srgbClr val="FF4B4B"/>
                </a:solidFill>
                <a:latin typeface="+mn-ea"/>
              </a:rPr>
              <a:t>．内存分配</a:t>
            </a:r>
            <a:endParaRPr lang="en-US" altLang="zh-CN" sz="2400" dirty="0" smtClean="0">
              <a:solidFill>
                <a:srgbClr val="FF4B4B"/>
              </a:solidFill>
              <a:latin typeface="+mn-ea"/>
            </a:endParaRPr>
          </a:p>
          <a:p>
            <a:pPr marL="0" indent="612000">
              <a:lnSpc>
                <a:spcPct val="150000"/>
              </a:lnSpc>
              <a:spcBef>
                <a:spcPts val="0"/>
              </a:spcBef>
              <a:buNone/>
            </a:pPr>
            <a:r>
              <a:rPr lang="zh-CN" altLang="en-US" sz="2400" dirty="0" smtClean="0">
                <a:solidFill>
                  <a:srgbClr val="8F43FF"/>
                </a:solidFill>
                <a:latin typeface="+mn-ea"/>
              </a:rPr>
              <a:t>内存以段为单位进行分配，每段单独占用一块连续的内存分区。各分区的大小由对应段的大小决定。</a:t>
            </a:r>
          </a:p>
        </p:txBody>
      </p:sp>
    </p:spTree>
    <p:extLst>
      <p:ext uri="{BB962C8B-B14F-4D97-AF65-F5344CB8AC3E}">
        <p14:creationId xmlns:p14="http://schemas.microsoft.com/office/powerpoint/2010/main" val="2569047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4425" y="1386018"/>
            <a:ext cx="10268461" cy="338369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FF0000"/>
                </a:solidFill>
                <a:latin typeface="+mn-ea"/>
              </a:rPr>
              <a:t>4</a:t>
            </a:r>
            <a:r>
              <a:rPr lang="zh-CN" altLang="en-US" sz="2400" dirty="0" smtClean="0">
                <a:solidFill>
                  <a:srgbClr val="FF0000"/>
                </a:solidFill>
                <a:latin typeface="+mn-ea"/>
              </a:rPr>
              <a:t>．段表和段表地址寄存器</a:t>
            </a:r>
          </a:p>
          <a:p>
            <a:pPr marL="0" indent="612000" algn="just">
              <a:lnSpc>
                <a:spcPct val="150000"/>
              </a:lnSpc>
              <a:spcBef>
                <a:spcPts val="0"/>
              </a:spcBef>
              <a:buNone/>
            </a:pPr>
            <a:r>
              <a:rPr lang="zh-CN" altLang="en-US" sz="2400" dirty="0" smtClean="0">
                <a:solidFill>
                  <a:srgbClr val="8F43FF"/>
                </a:solidFill>
                <a:latin typeface="+mn-ea"/>
              </a:rPr>
              <a:t>（</a:t>
            </a:r>
            <a:r>
              <a:rPr lang="en-US" altLang="zh-CN" sz="2400" dirty="0" smtClean="0">
                <a:solidFill>
                  <a:srgbClr val="8F43FF"/>
                </a:solidFill>
                <a:latin typeface="+mn-ea"/>
              </a:rPr>
              <a:t>1</a:t>
            </a:r>
            <a:r>
              <a:rPr lang="zh-CN" altLang="en-US" sz="2400" dirty="0" smtClean="0">
                <a:solidFill>
                  <a:srgbClr val="8F43FF"/>
                </a:solidFill>
                <a:latin typeface="+mn-ea"/>
              </a:rPr>
              <a:t>）系统为每个进程建立一个段映射表，简称“段表”。每个段在段表中占有一项，段表项中包含</a:t>
            </a:r>
            <a:r>
              <a:rPr lang="zh-CN" altLang="en-US" sz="2400" dirty="0" smtClean="0">
                <a:solidFill>
                  <a:srgbClr val="00B050"/>
                </a:solidFill>
                <a:latin typeface="+mn-ea"/>
              </a:rPr>
              <a:t>段号</a:t>
            </a:r>
            <a:r>
              <a:rPr lang="zh-CN" altLang="en-US" sz="2400" dirty="0" smtClean="0">
                <a:solidFill>
                  <a:srgbClr val="8F43FF"/>
                </a:solidFill>
                <a:latin typeface="+mn-ea"/>
              </a:rPr>
              <a:t>、</a:t>
            </a:r>
            <a:r>
              <a:rPr lang="zh-CN" altLang="en-US" sz="2400" dirty="0" smtClean="0">
                <a:solidFill>
                  <a:srgbClr val="00B050"/>
                </a:solidFill>
                <a:latin typeface="+mn-ea"/>
              </a:rPr>
              <a:t>段长</a:t>
            </a:r>
            <a:r>
              <a:rPr lang="zh-CN" altLang="en-US" sz="2400" dirty="0" smtClean="0">
                <a:solidFill>
                  <a:srgbClr val="8F43FF"/>
                </a:solidFill>
                <a:latin typeface="+mn-ea"/>
              </a:rPr>
              <a:t>和</a:t>
            </a:r>
            <a:r>
              <a:rPr lang="zh-CN" altLang="en-US" sz="2400" dirty="0" smtClean="0">
                <a:solidFill>
                  <a:srgbClr val="00B050"/>
                </a:solidFill>
                <a:latin typeface="+mn-ea"/>
              </a:rPr>
              <a:t>段起始地址</a:t>
            </a:r>
            <a:r>
              <a:rPr lang="zh-CN" altLang="en-US" sz="2400" dirty="0" smtClean="0">
                <a:solidFill>
                  <a:srgbClr val="8F43FF"/>
                </a:solidFill>
                <a:latin typeface="+mn-ea"/>
              </a:rPr>
              <a:t>（又称“</a:t>
            </a:r>
            <a:r>
              <a:rPr lang="zh-CN" altLang="en-US" sz="2400" dirty="0" smtClean="0">
                <a:solidFill>
                  <a:srgbClr val="00B050"/>
                </a:solidFill>
                <a:latin typeface="+mn-ea"/>
              </a:rPr>
              <a:t>基址</a:t>
            </a:r>
            <a:r>
              <a:rPr lang="zh-CN" altLang="en-US" sz="2400" dirty="0" smtClean="0">
                <a:solidFill>
                  <a:srgbClr val="8F43FF"/>
                </a:solidFill>
                <a:latin typeface="+mn-ea"/>
              </a:rPr>
              <a:t>”）等。</a:t>
            </a:r>
          </a:p>
          <a:p>
            <a:pPr marL="0" indent="612000">
              <a:lnSpc>
                <a:spcPct val="150000"/>
              </a:lnSpc>
              <a:spcBef>
                <a:spcPts val="0"/>
              </a:spcBef>
              <a:buNone/>
            </a:pPr>
            <a:r>
              <a:rPr lang="zh-CN" altLang="en-US" sz="2400" dirty="0" smtClean="0">
                <a:solidFill>
                  <a:srgbClr val="8F43FF"/>
                </a:solidFill>
                <a:latin typeface="+mn-ea"/>
              </a:rPr>
              <a:t>（</a:t>
            </a:r>
            <a:r>
              <a:rPr lang="en-US" altLang="zh-CN" sz="2400" dirty="0" smtClean="0">
                <a:solidFill>
                  <a:srgbClr val="8F43FF"/>
                </a:solidFill>
                <a:latin typeface="+mn-ea"/>
              </a:rPr>
              <a:t>2</a:t>
            </a:r>
            <a:r>
              <a:rPr lang="zh-CN" altLang="en-US" sz="2400" dirty="0" smtClean="0">
                <a:solidFill>
                  <a:srgbClr val="8F43FF"/>
                </a:solidFill>
                <a:latin typeface="+mn-ea"/>
              </a:rPr>
              <a:t>）系统还要建立一个</a:t>
            </a:r>
            <a:r>
              <a:rPr lang="zh-CN" altLang="en-US" sz="2400" dirty="0" smtClean="0">
                <a:solidFill>
                  <a:schemeClr val="accent2"/>
                </a:solidFill>
                <a:latin typeface="+mn-ea"/>
              </a:rPr>
              <a:t>段表地址寄存器</a:t>
            </a:r>
            <a:r>
              <a:rPr lang="zh-CN" altLang="en-US" sz="2400" dirty="0" smtClean="0">
                <a:solidFill>
                  <a:srgbClr val="8F43FF"/>
                </a:solidFill>
                <a:latin typeface="+mn-ea"/>
              </a:rPr>
              <a:t>。它有两部分：</a:t>
            </a:r>
            <a:endParaRPr lang="en-US" altLang="zh-CN" sz="2400" dirty="0" smtClean="0">
              <a:solidFill>
                <a:srgbClr val="8F43FF"/>
              </a:solidFill>
              <a:latin typeface="+mn-ea"/>
            </a:endParaRPr>
          </a:p>
          <a:p>
            <a:pPr marL="0" indent="0">
              <a:lnSpc>
                <a:spcPct val="150000"/>
              </a:lnSpc>
              <a:spcBef>
                <a:spcPts val="0"/>
              </a:spcBef>
              <a:buNone/>
            </a:pPr>
            <a:r>
              <a:rPr lang="zh-CN" altLang="en-US" sz="2400" dirty="0" smtClean="0">
                <a:latin typeface="+mn-ea"/>
              </a:rPr>
              <a:t> </a:t>
            </a:r>
            <a:r>
              <a:rPr lang="zh-CN" altLang="en-US" sz="2400" dirty="0" smtClean="0">
                <a:solidFill>
                  <a:srgbClr val="FF6699"/>
                </a:solidFill>
                <a:latin typeface="+mn-ea"/>
              </a:rPr>
              <a:t>●</a:t>
            </a:r>
            <a:r>
              <a:rPr lang="zh-CN" altLang="en-US" sz="2400" dirty="0" smtClean="0">
                <a:solidFill>
                  <a:srgbClr val="8F43FF"/>
                </a:solidFill>
                <a:latin typeface="+mn-ea"/>
              </a:rPr>
              <a:t>该</a:t>
            </a:r>
            <a:r>
              <a:rPr lang="zh-CN" altLang="en-US" sz="2400" dirty="0" smtClean="0">
                <a:solidFill>
                  <a:srgbClr val="FF0000"/>
                </a:solidFill>
                <a:latin typeface="+mn-ea"/>
              </a:rPr>
              <a:t>段表</a:t>
            </a:r>
            <a:r>
              <a:rPr lang="zh-CN" altLang="en-US" sz="2400" dirty="0" smtClean="0">
                <a:solidFill>
                  <a:srgbClr val="8F43FF"/>
                </a:solidFill>
                <a:latin typeface="+mn-ea"/>
              </a:rPr>
              <a:t>在内存的</a:t>
            </a:r>
            <a:r>
              <a:rPr lang="zh-CN" altLang="en-US" sz="2400" dirty="0" smtClean="0">
                <a:solidFill>
                  <a:srgbClr val="FF0000"/>
                </a:solidFill>
                <a:latin typeface="+mn-ea"/>
              </a:rPr>
              <a:t>起始地址</a:t>
            </a:r>
            <a:r>
              <a:rPr lang="zh-CN" altLang="en-US" sz="2400" dirty="0" smtClean="0">
                <a:solidFill>
                  <a:srgbClr val="FF4B4B"/>
                </a:solidFill>
                <a:latin typeface="+mn-ea"/>
              </a:rPr>
              <a:t>。</a:t>
            </a:r>
          </a:p>
          <a:p>
            <a:pPr marL="0" indent="0">
              <a:lnSpc>
                <a:spcPct val="150000"/>
              </a:lnSpc>
              <a:spcBef>
                <a:spcPts val="0"/>
              </a:spcBef>
              <a:buFont typeface="Wingdings" panose="05000000000000000000" pitchFamily="2" charset="2"/>
              <a:buNone/>
            </a:pPr>
            <a:r>
              <a:rPr lang="zh-CN" altLang="en-US" sz="2400" dirty="0" smtClean="0">
                <a:latin typeface="+mn-ea"/>
              </a:rPr>
              <a:t> </a:t>
            </a:r>
            <a:r>
              <a:rPr lang="zh-CN" altLang="en-US" sz="2400" dirty="0" smtClean="0">
                <a:solidFill>
                  <a:srgbClr val="FF6699"/>
                </a:solidFill>
                <a:latin typeface="+mn-ea"/>
              </a:rPr>
              <a:t>●</a:t>
            </a:r>
            <a:r>
              <a:rPr lang="zh-CN" altLang="en-US" sz="2400" dirty="0" smtClean="0">
                <a:solidFill>
                  <a:srgbClr val="8F43FF"/>
                </a:solidFill>
                <a:latin typeface="+mn-ea"/>
              </a:rPr>
              <a:t>该段表的长度：表明该段表中有多少项，即该进程一共有多少段。</a:t>
            </a:r>
            <a:endParaRPr lang="zh-CN" altLang="en-US" sz="2400" dirty="0">
              <a:solidFill>
                <a:srgbClr val="8F43FF"/>
              </a:solidFill>
              <a:latin typeface="+mn-ea"/>
            </a:endParaRPr>
          </a:p>
        </p:txBody>
      </p:sp>
    </p:spTree>
    <p:extLst>
      <p:ext uri="{BB962C8B-B14F-4D97-AF65-F5344CB8AC3E}">
        <p14:creationId xmlns:p14="http://schemas.microsoft.com/office/powerpoint/2010/main" val="42567593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50325" y="1221263"/>
            <a:ext cx="10235511" cy="385324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5</a:t>
            </a:r>
            <a:r>
              <a:rPr lang="zh-CN" altLang="en-US" sz="2400" dirty="0">
                <a:solidFill>
                  <a:srgbClr val="00B050"/>
                </a:solidFill>
                <a:latin typeface="+mn-ea"/>
              </a:rPr>
              <a:t>．分页和分段的主要区别</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8F43FF"/>
                </a:solidFill>
                <a:latin typeface="+mn-ea"/>
              </a:rPr>
              <a:t>① </a:t>
            </a:r>
            <a:r>
              <a:rPr lang="zh-CN" altLang="en-US" sz="2400" dirty="0" smtClean="0">
                <a:solidFill>
                  <a:srgbClr val="8F43FF"/>
                </a:solidFill>
                <a:latin typeface="+mn-ea"/>
              </a:rPr>
              <a:t>页是信息的物理单位。用户不需要分页，分页是操作系统管理的任务。</a:t>
            </a:r>
          </a:p>
          <a:p>
            <a:pPr marL="0" indent="612000">
              <a:lnSpc>
                <a:spcPct val="150000"/>
              </a:lnSpc>
              <a:spcBef>
                <a:spcPts val="0"/>
              </a:spcBef>
              <a:buFont typeface="Wingdings" panose="05000000000000000000" pitchFamily="2" charset="2"/>
              <a:buNone/>
            </a:pPr>
            <a:r>
              <a:rPr lang="zh-CN" altLang="en-US" sz="2400" dirty="0" smtClean="0">
                <a:solidFill>
                  <a:srgbClr val="FF4747"/>
                </a:solidFill>
                <a:latin typeface="+mn-ea"/>
              </a:rPr>
              <a:t>段是信息的逻辑单位。</a:t>
            </a:r>
          </a:p>
          <a:p>
            <a:pPr marL="0" indent="0">
              <a:lnSpc>
                <a:spcPct val="150000"/>
              </a:lnSpc>
              <a:spcBef>
                <a:spcPts val="0"/>
              </a:spcBef>
              <a:buFont typeface="Wingdings" panose="05000000000000000000" pitchFamily="2" charset="2"/>
              <a:buNone/>
            </a:pPr>
            <a:r>
              <a:rPr lang="zh-CN" altLang="en-US" sz="2400" dirty="0" smtClean="0">
                <a:solidFill>
                  <a:srgbClr val="8F43FF"/>
                </a:solidFill>
                <a:latin typeface="+mn-ea"/>
              </a:rPr>
              <a:t>② 页的大小是由系统确定的。在一个系统中所有页的大小都一样，页只能由一种大小。</a:t>
            </a:r>
          </a:p>
          <a:p>
            <a:pPr marL="0" indent="612000">
              <a:lnSpc>
                <a:spcPct val="150000"/>
              </a:lnSpc>
              <a:spcBef>
                <a:spcPts val="0"/>
              </a:spcBef>
              <a:buFont typeface="Wingdings" panose="05000000000000000000" pitchFamily="2" charset="2"/>
              <a:buNone/>
            </a:pPr>
            <a:r>
              <a:rPr lang="zh-CN" altLang="en-US" sz="2400" dirty="0" smtClean="0">
                <a:solidFill>
                  <a:srgbClr val="FF4747"/>
                </a:solidFill>
                <a:latin typeface="+mn-ea"/>
              </a:rPr>
              <a:t>段的长度因段而异。段的长度因段而异。它取决于用户所编写的程序。即段的大小由用户确定。</a:t>
            </a:r>
          </a:p>
        </p:txBody>
      </p:sp>
    </p:spTree>
    <p:extLst>
      <p:ext uri="{BB962C8B-B14F-4D97-AF65-F5344CB8AC3E}">
        <p14:creationId xmlns:p14="http://schemas.microsoft.com/office/powerpoint/2010/main" val="3407676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91514" y="1270692"/>
            <a:ext cx="10235511" cy="386148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8F43FF"/>
                </a:solidFill>
                <a:latin typeface="+mn-ea"/>
              </a:rPr>
              <a:t>③ 分页的进程地址空间是一维的。分页的地址编号从</a:t>
            </a:r>
            <a:r>
              <a:rPr lang="en-US" altLang="zh-CN" sz="2400" dirty="0" smtClean="0">
                <a:solidFill>
                  <a:srgbClr val="8F43FF"/>
                </a:solidFill>
                <a:latin typeface="+mn-ea"/>
              </a:rPr>
              <a:t>0</a:t>
            </a:r>
            <a:r>
              <a:rPr lang="zh-CN" altLang="en-US" sz="2400" dirty="0" smtClean="0">
                <a:solidFill>
                  <a:srgbClr val="8F43FF"/>
                </a:solidFill>
                <a:latin typeface="+mn-ea"/>
              </a:rPr>
              <a:t>开始顺次递增，一直排到末尾。</a:t>
            </a:r>
          </a:p>
          <a:p>
            <a:pPr marL="0" indent="612000">
              <a:lnSpc>
                <a:spcPct val="150000"/>
              </a:lnSpc>
              <a:spcBef>
                <a:spcPts val="0"/>
              </a:spcBef>
              <a:buFont typeface="Wingdings" panose="05000000000000000000" pitchFamily="2" charset="2"/>
              <a:buNone/>
            </a:pPr>
            <a:r>
              <a:rPr lang="zh-CN" altLang="en-US" sz="2400" dirty="0" smtClean="0">
                <a:solidFill>
                  <a:srgbClr val="FF4747"/>
                </a:solidFill>
                <a:latin typeface="+mn-ea"/>
              </a:rPr>
              <a:t>分段的进程地址空间是二维的。标识一个地址时，除给出段内地址外，还必须给出段名。</a:t>
            </a:r>
          </a:p>
          <a:p>
            <a:pPr marL="0" indent="0">
              <a:lnSpc>
                <a:spcPct val="150000"/>
              </a:lnSpc>
              <a:spcBef>
                <a:spcPts val="0"/>
              </a:spcBef>
              <a:buFont typeface="Wingdings" panose="05000000000000000000" pitchFamily="2" charset="2"/>
              <a:buNone/>
            </a:pPr>
            <a:r>
              <a:rPr lang="zh-CN" altLang="en-US" sz="2400" dirty="0" smtClean="0">
                <a:solidFill>
                  <a:srgbClr val="8F43FF"/>
                </a:solidFill>
                <a:latin typeface="+mn-ea"/>
              </a:rPr>
              <a:t>④ 分页系统很难实现过程和数据的分离。不利于用户对进程的某部分进行共享。</a:t>
            </a:r>
          </a:p>
          <a:p>
            <a:pPr marL="0" indent="612000">
              <a:lnSpc>
                <a:spcPct val="150000"/>
              </a:lnSpc>
              <a:spcBef>
                <a:spcPts val="0"/>
              </a:spcBef>
              <a:buFont typeface="Wingdings" panose="05000000000000000000" pitchFamily="2" charset="2"/>
              <a:buNone/>
            </a:pPr>
            <a:r>
              <a:rPr lang="zh-CN" altLang="en-US" sz="2400" dirty="0" smtClean="0">
                <a:solidFill>
                  <a:srgbClr val="FF4747"/>
                </a:solidFill>
                <a:latin typeface="+mn-ea"/>
              </a:rPr>
              <a:t>分段系统却可以很容易实现这些功能。有利于程序段的共享。</a:t>
            </a:r>
            <a:endParaRPr lang="zh-CN" altLang="en-US" sz="2400" dirty="0">
              <a:solidFill>
                <a:srgbClr val="FF4747"/>
              </a:solidFill>
              <a:latin typeface="+mn-ea"/>
            </a:endParaRPr>
          </a:p>
        </p:txBody>
      </p:sp>
    </p:spTree>
    <p:extLst>
      <p:ext uri="{BB962C8B-B14F-4D97-AF65-F5344CB8AC3E}">
        <p14:creationId xmlns:p14="http://schemas.microsoft.com/office/powerpoint/2010/main" val="1331567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67947" y="939110"/>
            <a:ext cx="10466171" cy="499213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72000" indent="0">
              <a:lnSpc>
                <a:spcPct val="150000"/>
              </a:lnSpc>
              <a:spcBef>
                <a:spcPts val="0"/>
              </a:spcBef>
              <a:buNone/>
            </a:pPr>
            <a:r>
              <a:rPr lang="en-US" altLang="zh-CN" sz="2400" dirty="0">
                <a:solidFill>
                  <a:srgbClr val="0505FF"/>
                </a:solidFill>
                <a:latin typeface="+mn-ea"/>
              </a:rPr>
              <a:t>5.1  </a:t>
            </a:r>
            <a:r>
              <a:rPr lang="zh-CN" altLang="en-US" sz="2400" dirty="0">
                <a:solidFill>
                  <a:srgbClr val="0505FF"/>
                </a:solidFill>
                <a:latin typeface="+mn-ea"/>
              </a:rPr>
              <a:t>引 言</a:t>
            </a:r>
            <a:endParaRPr lang="en-US" altLang="zh-CN" sz="2400" dirty="0" smtClean="0">
              <a:solidFill>
                <a:srgbClr val="0505FF"/>
              </a:solidFill>
              <a:latin typeface="+mn-ea"/>
            </a:endParaRPr>
          </a:p>
          <a:p>
            <a:pPr marL="72000" indent="612000">
              <a:lnSpc>
                <a:spcPct val="150000"/>
              </a:lnSpc>
              <a:spcBef>
                <a:spcPts val="0"/>
              </a:spcBef>
              <a:buNone/>
            </a:pPr>
            <a:r>
              <a:rPr lang="zh-CN" altLang="en-US" sz="2400" dirty="0" smtClean="0">
                <a:solidFill>
                  <a:srgbClr val="0505FF"/>
                </a:solidFill>
                <a:latin typeface="+mn-ea"/>
              </a:rPr>
              <a:t>内存（</a:t>
            </a:r>
            <a:r>
              <a:rPr lang="en-US" altLang="zh-CN" sz="2400" dirty="0" smtClean="0">
                <a:solidFill>
                  <a:srgbClr val="0505FF"/>
                </a:solidFill>
                <a:latin typeface="+mn-ea"/>
              </a:rPr>
              <a:t>Main Memory</a:t>
            </a:r>
            <a:r>
              <a:rPr lang="zh-CN" altLang="en-US" sz="2400" dirty="0" smtClean="0">
                <a:solidFill>
                  <a:srgbClr val="0505FF"/>
                </a:solidFill>
                <a:latin typeface="+mn-ea"/>
              </a:rPr>
              <a:t>或</a:t>
            </a:r>
            <a:r>
              <a:rPr lang="en-US" altLang="zh-CN" sz="2400" dirty="0" smtClean="0">
                <a:solidFill>
                  <a:srgbClr val="0505FF"/>
                </a:solidFill>
                <a:latin typeface="+mn-ea"/>
              </a:rPr>
              <a:t>Primary Memory</a:t>
            </a:r>
            <a:r>
              <a:rPr lang="zh-CN" altLang="en-US" sz="2400" dirty="0" smtClean="0">
                <a:solidFill>
                  <a:srgbClr val="0505FF"/>
                </a:solidFill>
                <a:latin typeface="+mn-ea"/>
              </a:rPr>
              <a:t>或</a:t>
            </a:r>
            <a:r>
              <a:rPr lang="en-US" altLang="zh-CN" sz="2400" dirty="0" smtClean="0">
                <a:solidFill>
                  <a:srgbClr val="0505FF"/>
                </a:solidFill>
                <a:latin typeface="+mn-ea"/>
              </a:rPr>
              <a:t>Real Memory</a:t>
            </a:r>
            <a:r>
              <a:rPr lang="zh-CN" altLang="en-US" sz="2400" dirty="0" smtClean="0">
                <a:solidFill>
                  <a:srgbClr val="0505FF"/>
                </a:solidFill>
                <a:latin typeface="+mn-ea"/>
              </a:rPr>
              <a:t>）也称主存，是指</a:t>
            </a:r>
            <a:r>
              <a:rPr lang="en-US" altLang="zh-CN" sz="2400" dirty="0" smtClean="0">
                <a:solidFill>
                  <a:srgbClr val="0505FF"/>
                </a:solidFill>
                <a:latin typeface="+mn-ea"/>
              </a:rPr>
              <a:t>CPU</a:t>
            </a:r>
            <a:r>
              <a:rPr lang="zh-CN" altLang="en-US" sz="2400" dirty="0" smtClean="0">
                <a:solidFill>
                  <a:srgbClr val="0505FF"/>
                </a:solidFill>
                <a:latin typeface="+mn-ea"/>
              </a:rPr>
              <a:t>能直接存取指令和数据的存储器。</a:t>
            </a:r>
            <a:endParaRPr lang="en-US" altLang="zh-CN" sz="2400" dirty="0">
              <a:solidFill>
                <a:srgbClr val="0505FF"/>
              </a:solidFill>
              <a:latin typeface="+mn-ea"/>
            </a:endParaRPr>
          </a:p>
          <a:p>
            <a:pPr marL="72000" indent="0">
              <a:lnSpc>
                <a:spcPct val="150000"/>
              </a:lnSpc>
              <a:spcBef>
                <a:spcPts val="0"/>
              </a:spcBef>
              <a:buNone/>
            </a:pPr>
            <a:r>
              <a:rPr lang="zh-CN" altLang="en-US" sz="2400" dirty="0" smtClean="0">
                <a:solidFill>
                  <a:srgbClr val="0505FF"/>
                </a:solidFill>
                <a:latin typeface="+mn-ea"/>
              </a:rPr>
              <a:t>（</a:t>
            </a:r>
            <a:r>
              <a:rPr lang="en-US" altLang="zh-CN" sz="2400" dirty="0">
                <a:solidFill>
                  <a:srgbClr val="0505FF"/>
                </a:solidFill>
                <a:latin typeface="+mn-ea"/>
              </a:rPr>
              <a:t>1</a:t>
            </a:r>
            <a:r>
              <a:rPr lang="zh-CN" altLang="en-US" sz="2400" dirty="0">
                <a:solidFill>
                  <a:srgbClr val="0505FF"/>
                </a:solidFill>
                <a:latin typeface="+mn-ea"/>
              </a:rPr>
              <a:t>）主要处理阶段：编辑、编译、连接、装入、</a:t>
            </a:r>
            <a:r>
              <a:rPr lang="zh-CN" altLang="en-US" sz="2400" dirty="0" smtClean="0">
                <a:solidFill>
                  <a:srgbClr val="0505FF"/>
                </a:solidFill>
                <a:latin typeface="+mn-ea"/>
              </a:rPr>
              <a:t>运行。</a:t>
            </a:r>
            <a:endParaRPr lang="zh-CN" altLang="en-US" sz="2400" dirty="0">
              <a:solidFill>
                <a:srgbClr val="0505FF"/>
              </a:solidFill>
              <a:latin typeface="+mn-ea"/>
            </a:endParaRPr>
          </a:p>
          <a:p>
            <a:pPr marL="72000" indent="0">
              <a:lnSpc>
                <a:spcPct val="150000"/>
              </a:lnSpc>
              <a:spcBef>
                <a:spcPts val="0"/>
              </a:spcBef>
              <a:buNone/>
            </a:pPr>
            <a:r>
              <a:rPr lang="zh-CN" altLang="en-US" sz="2400" dirty="0">
                <a:solidFill>
                  <a:srgbClr val="0505FF"/>
                </a:solidFill>
                <a:latin typeface="+mn-ea"/>
              </a:rPr>
              <a:t>（</a:t>
            </a:r>
            <a:r>
              <a:rPr lang="en-US" altLang="zh-CN" sz="2400" dirty="0">
                <a:solidFill>
                  <a:srgbClr val="0505FF"/>
                </a:solidFill>
                <a:latin typeface="+mn-ea"/>
              </a:rPr>
              <a:t>2</a:t>
            </a:r>
            <a:r>
              <a:rPr lang="zh-CN" altLang="en-US" sz="2400" dirty="0">
                <a:solidFill>
                  <a:srgbClr val="0505FF"/>
                </a:solidFill>
                <a:latin typeface="+mn-ea"/>
              </a:rPr>
              <a:t>）有关概念：装入程序、相对地址或逻辑地址、绝对地址或物理</a:t>
            </a:r>
            <a:r>
              <a:rPr lang="zh-CN" altLang="en-US" sz="2400" dirty="0" smtClean="0">
                <a:solidFill>
                  <a:srgbClr val="0505FF"/>
                </a:solidFill>
                <a:latin typeface="+mn-ea"/>
              </a:rPr>
              <a:t>地址。</a:t>
            </a:r>
            <a:endParaRPr lang="en-US" altLang="zh-CN" sz="2400" dirty="0" smtClean="0">
              <a:solidFill>
                <a:srgbClr val="0505FF"/>
              </a:solidFill>
              <a:latin typeface="+mn-ea"/>
            </a:endParaRPr>
          </a:p>
          <a:p>
            <a:pPr marL="72000" indent="0">
              <a:lnSpc>
                <a:spcPct val="150000"/>
              </a:lnSpc>
              <a:spcBef>
                <a:spcPts val="0"/>
              </a:spcBef>
              <a:buNone/>
            </a:pPr>
            <a:r>
              <a:rPr lang="zh-CN" altLang="en-US" sz="2400" dirty="0" smtClean="0">
                <a:solidFill>
                  <a:srgbClr val="0505FF"/>
                </a:solidFill>
                <a:latin typeface="+mn-ea"/>
              </a:rPr>
              <a:t>相对地址：用户程序经过编译之后的每个目标模块都以</a:t>
            </a:r>
            <a:r>
              <a:rPr lang="en-US" altLang="zh-CN" sz="2400" dirty="0" smtClean="0">
                <a:solidFill>
                  <a:srgbClr val="0505FF"/>
                </a:solidFill>
                <a:latin typeface="+mn-ea"/>
              </a:rPr>
              <a:t>0</a:t>
            </a:r>
            <a:r>
              <a:rPr lang="zh-CN" altLang="en-US" sz="2400" dirty="0" smtClean="0">
                <a:solidFill>
                  <a:srgbClr val="0505FF"/>
                </a:solidFill>
                <a:latin typeface="+mn-ea"/>
              </a:rPr>
              <a:t>为基地址顺序编译，这种地址称为相对地址或逻辑地址。</a:t>
            </a:r>
            <a:endParaRPr lang="en-US" altLang="zh-CN" sz="2400" dirty="0" smtClean="0">
              <a:solidFill>
                <a:srgbClr val="0505FF"/>
              </a:solidFill>
              <a:latin typeface="+mn-ea"/>
            </a:endParaRPr>
          </a:p>
          <a:p>
            <a:pPr marL="72000" indent="0">
              <a:lnSpc>
                <a:spcPct val="150000"/>
              </a:lnSpc>
              <a:spcBef>
                <a:spcPts val="0"/>
              </a:spcBef>
              <a:buNone/>
            </a:pPr>
            <a:r>
              <a:rPr lang="zh-CN" altLang="en-US" sz="2400" dirty="0" smtClean="0">
                <a:solidFill>
                  <a:srgbClr val="0505FF"/>
                </a:solidFill>
                <a:latin typeface="+mn-ea"/>
              </a:rPr>
              <a:t>绝对地址：内存中各物理存储单元的地址是从同一的基地址开始顺序编址的，这种地址称为绝对地址或物理地址。</a:t>
            </a:r>
            <a:endParaRPr lang="zh-CN" altLang="en-US" sz="2400" dirty="0">
              <a:solidFill>
                <a:srgbClr val="0505FF"/>
              </a:solidFill>
              <a:latin typeface="+mn-ea"/>
            </a:endParaRPr>
          </a:p>
        </p:txBody>
      </p:sp>
    </p:spTree>
    <p:extLst>
      <p:ext uri="{BB962C8B-B14F-4D97-AF65-F5344CB8AC3E}">
        <p14:creationId xmlns:p14="http://schemas.microsoft.com/office/powerpoint/2010/main" val="30252217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b5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1018" y="1732008"/>
            <a:ext cx="5791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5115699" y="5458602"/>
            <a:ext cx="2364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2121"/>
                </a:solidFill>
                <a:latin typeface="+mn-ea"/>
              </a:rPr>
              <a:t>分段地址转换过程 </a:t>
            </a:r>
          </a:p>
        </p:txBody>
      </p:sp>
      <p:sp>
        <p:nvSpPr>
          <p:cNvPr id="5" name="矩形 4"/>
          <p:cNvSpPr/>
          <p:nvPr/>
        </p:nvSpPr>
        <p:spPr>
          <a:xfrm>
            <a:off x="1117980" y="1242539"/>
            <a:ext cx="2289409" cy="461665"/>
          </a:xfrm>
          <a:prstGeom prst="rect">
            <a:avLst/>
          </a:prstGeom>
        </p:spPr>
        <p:txBody>
          <a:bodyPr wrap="none">
            <a:spAutoFit/>
          </a:bodyPr>
          <a:lstStyle/>
          <a:p>
            <a:r>
              <a:rPr lang="en-US" altLang="zh-CN" sz="2400" dirty="0">
                <a:solidFill>
                  <a:srgbClr val="3F3FFF"/>
                </a:solidFill>
                <a:latin typeface="+mn-ea"/>
              </a:rPr>
              <a:t>5.4.2  </a:t>
            </a:r>
            <a:r>
              <a:rPr lang="zh-CN" altLang="en-US" sz="2400" dirty="0">
                <a:solidFill>
                  <a:srgbClr val="3F3FFF"/>
                </a:solidFill>
                <a:latin typeface="+mn-ea"/>
              </a:rPr>
              <a:t>地址转换</a:t>
            </a:r>
          </a:p>
        </p:txBody>
      </p:sp>
    </p:spTree>
    <p:extLst>
      <p:ext uri="{BB962C8B-B14F-4D97-AF65-F5344CB8AC3E}">
        <p14:creationId xmlns:p14="http://schemas.microsoft.com/office/powerpoint/2010/main" val="2761476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1495" y="1653746"/>
            <a:ext cx="5609966" cy="286882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rgbClr val="4343FF"/>
                </a:solidFill>
                <a:latin typeface="+mn-ea"/>
              </a:rPr>
              <a:t>5.4.3  </a:t>
            </a:r>
            <a:r>
              <a:rPr lang="zh-CN" altLang="en-US" sz="2400" dirty="0">
                <a:solidFill>
                  <a:srgbClr val="4343FF"/>
                </a:solidFill>
                <a:latin typeface="+mn-ea"/>
              </a:rPr>
              <a:t>段的共享和保护</a:t>
            </a:r>
            <a:endParaRPr lang="en-US" altLang="zh-CN" sz="2400" dirty="0" smtClean="0">
              <a:solidFill>
                <a:srgbClr val="4343FF"/>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rgbClr val="FF4747"/>
                </a:solidFill>
                <a:latin typeface="+mn-ea"/>
              </a:rPr>
              <a:t>1</a:t>
            </a:r>
            <a:r>
              <a:rPr lang="zh-CN" altLang="en-US" sz="2400" dirty="0" smtClean="0">
                <a:solidFill>
                  <a:srgbClr val="FF4747"/>
                </a:solidFill>
                <a:latin typeface="+mn-ea"/>
              </a:rPr>
              <a:t>．段的共享</a:t>
            </a:r>
          </a:p>
          <a:p>
            <a:pPr marL="0" indent="0" algn="just">
              <a:lnSpc>
                <a:spcPct val="150000"/>
              </a:lnSpc>
              <a:spcBef>
                <a:spcPts val="0"/>
              </a:spcBef>
              <a:buNone/>
            </a:pPr>
            <a:r>
              <a:rPr lang="zh-CN" altLang="en-US" sz="2400" dirty="0" smtClean="0">
                <a:solidFill>
                  <a:srgbClr val="8F43FF"/>
                </a:solidFill>
                <a:latin typeface="+mn-ea"/>
              </a:rPr>
              <a:t>（</a:t>
            </a:r>
            <a:r>
              <a:rPr lang="en-US" altLang="zh-CN" sz="2400" dirty="0" smtClean="0">
                <a:solidFill>
                  <a:srgbClr val="8F43FF"/>
                </a:solidFill>
                <a:latin typeface="+mn-ea"/>
              </a:rPr>
              <a:t>1</a:t>
            </a:r>
            <a:r>
              <a:rPr lang="zh-CN" altLang="en-US" sz="2400" dirty="0" smtClean="0">
                <a:solidFill>
                  <a:srgbClr val="8F43FF"/>
                </a:solidFill>
                <a:latin typeface="+mn-ea"/>
              </a:rPr>
              <a:t>）共享是在段一级实现的，任何共享信息可以单独成为一段。</a:t>
            </a:r>
          </a:p>
          <a:p>
            <a:pPr marL="0" indent="0" algn="just">
              <a:lnSpc>
                <a:spcPct val="150000"/>
              </a:lnSpc>
              <a:spcBef>
                <a:spcPts val="0"/>
              </a:spcBef>
              <a:buNone/>
            </a:pPr>
            <a:r>
              <a:rPr lang="zh-CN" altLang="en-US" sz="2400" dirty="0" smtClean="0">
                <a:solidFill>
                  <a:srgbClr val="8F43FF"/>
                </a:solidFill>
                <a:latin typeface="+mn-ea"/>
              </a:rPr>
              <a:t>（</a:t>
            </a:r>
            <a:r>
              <a:rPr lang="en-US" altLang="zh-CN" sz="2400" dirty="0" smtClean="0">
                <a:solidFill>
                  <a:srgbClr val="8F43FF"/>
                </a:solidFill>
                <a:latin typeface="+mn-ea"/>
              </a:rPr>
              <a:t>2</a:t>
            </a:r>
            <a:r>
              <a:rPr lang="zh-CN" altLang="en-US" sz="2400" dirty="0" smtClean="0">
                <a:solidFill>
                  <a:srgbClr val="8F43FF"/>
                </a:solidFill>
                <a:latin typeface="+mn-ea"/>
              </a:rPr>
              <a:t>）也可以只共享部分程序。</a:t>
            </a:r>
          </a:p>
        </p:txBody>
      </p:sp>
      <p:pic>
        <p:nvPicPr>
          <p:cNvPr id="4" name="Picture 4" descr="B5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1546" y="1447800"/>
            <a:ext cx="4495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684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39113" y="1009131"/>
            <a:ext cx="10527956" cy="437841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4343FF"/>
                </a:solidFill>
                <a:latin typeface="+mn-ea"/>
              </a:rPr>
              <a:t>2</a:t>
            </a:r>
            <a:r>
              <a:rPr lang="zh-CN" altLang="en-US" sz="2400" dirty="0">
                <a:solidFill>
                  <a:srgbClr val="4343FF"/>
                </a:solidFill>
                <a:latin typeface="+mn-ea"/>
              </a:rPr>
              <a:t>．段的保护</a:t>
            </a:r>
            <a:endParaRPr lang="en-US" altLang="zh-CN" sz="2400" dirty="0" smtClean="0">
              <a:solidFill>
                <a:srgbClr val="4343FF"/>
              </a:solidFill>
              <a:latin typeface="+mn-ea"/>
            </a:endParaRPr>
          </a:p>
          <a:p>
            <a:pPr marL="0" indent="0">
              <a:lnSpc>
                <a:spcPct val="150000"/>
              </a:lnSpc>
              <a:spcBef>
                <a:spcPts val="0"/>
              </a:spcBef>
              <a:buNone/>
            </a:pPr>
            <a:r>
              <a:rPr lang="zh-CN" altLang="en-US" sz="2400" dirty="0" smtClean="0">
                <a:solidFill>
                  <a:srgbClr val="00B050"/>
                </a:solidFill>
                <a:latin typeface="+mn-ea"/>
              </a:rPr>
              <a:t>段的保护措施包括以下三种：</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① 存取控制</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② 段表本身可起保护作用</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●在段表的表项中设置该</a:t>
            </a:r>
            <a:r>
              <a:rPr lang="zh-CN" altLang="en-US" sz="2400" dirty="0" smtClean="0">
                <a:solidFill>
                  <a:srgbClr val="FF0000"/>
                </a:solidFill>
                <a:latin typeface="+mn-ea"/>
              </a:rPr>
              <a:t>段的长度</a:t>
            </a:r>
            <a:r>
              <a:rPr lang="zh-CN" altLang="en-US" sz="2400" dirty="0" smtClean="0">
                <a:solidFill>
                  <a:srgbClr val="00B050"/>
                </a:solidFill>
                <a:latin typeface="+mn-ea"/>
              </a:rPr>
              <a:t>限制</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●段表地址寄存器中有</a:t>
            </a:r>
            <a:r>
              <a:rPr lang="zh-CN" altLang="en-US" sz="2400" dirty="0" smtClean="0">
                <a:solidFill>
                  <a:srgbClr val="FF0000"/>
                </a:solidFill>
                <a:latin typeface="+mn-ea"/>
              </a:rPr>
              <a:t>段表长度的信息</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③ 保护环 </a:t>
            </a:r>
            <a:endParaRPr lang="en-US" altLang="zh-CN" sz="2400" dirty="0" smtClean="0">
              <a:solidFill>
                <a:srgbClr val="00B050"/>
              </a:solidFill>
              <a:latin typeface="+mn-ea"/>
            </a:endParaRPr>
          </a:p>
        </p:txBody>
      </p:sp>
    </p:spTree>
    <p:extLst>
      <p:ext uri="{BB962C8B-B14F-4D97-AF65-F5344CB8AC3E}">
        <p14:creationId xmlns:p14="http://schemas.microsoft.com/office/powerpoint/2010/main" val="2904054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17661" y="1182137"/>
            <a:ext cx="9903425" cy="447726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gn="just">
              <a:lnSpc>
                <a:spcPct val="150000"/>
              </a:lnSpc>
              <a:spcBef>
                <a:spcPts val="0"/>
              </a:spcBef>
              <a:buNone/>
            </a:pPr>
            <a:r>
              <a:rPr lang="en-US" altLang="zh-CN" sz="2400" dirty="0">
                <a:solidFill>
                  <a:srgbClr val="4343FF"/>
                </a:solidFill>
                <a:latin typeface="+mn-ea"/>
              </a:rPr>
              <a:t>5.5  </a:t>
            </a:r>
            <a:r>
              <a:rPr lang="zh-CN" altLang="en-US" sz="2400" dirty="0">
                <a:solidFill>
                  <a:srgbClr val="4343FF"/>
                </a:solidFill>
                <a:latin typeface="+mn-ea"/>
              </a:rPr>
              <a:t>段页式技术</a:t>
            </a:r>
            <a:endParaRPr lang="en-US" altLang="zh-CN" sz="2400" dirty="0" smtClean="0">
              <a:solidFill>
                <a:srgbClr val="4343FF"/>
              </a:solidFill>
              <a:latin typeface="+mn-ea"/>
            </a:endParaRPr>
          </a:p>
          <a:p>
            <a:pPr marL="0" indent="0" algn="just">
              <a:lnSpc>
                <a:spcPct val="150000"/>
              </a:lnSpc>
              <a:spcBef>
                <a:spcPts val="0"/>
              </a:spcBef>
              <a:buFont typeface="Wingdings" panose="05000000000000000000" pitchFamily="2" charset="2"/>
              <a:buNone/>
            </a:pPr>
            <a:r>
              <a:rPr lang="en-US" altLang="zh-CN" sz="2400" dirty="0" smtClean="0">
                <a:solidFill>
                  <a:srgbClr val="00B050"/>
                </a:solidFill>
                <a:latin typeface="+mn-ea"/>
              </a:rPr>
              <a:t>5.5.1  </a:t>
            </a:r>
            <a:r>
              <a:rPr lang="zh-CN" altLang="en-US" sz="2400" dirty="0" smtClean="0">
                <a:solidFill>
                  <a:srgbClr val="00B050"/>
                </a:solidFill>
                <a:latin typeface="+mn-ea"/>
              </a:rPr>
              <a:t>段页式存储管理的基本原理</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① 等分内存</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② 地址空间分段</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③ 段内分页</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④ 逻辑地址结构</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⑤ 内存分配</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⑥ 段表、页表和段表地址寄存器     </a:t>
            </a:r>
            <a:endParaRPr lang="zh-CN" altLang="en-US" sz="2400" dirty="0">
              <a:solidFill>
                <a:srgbClr val="00B050"/>
              </a:solidFill>
              <a:latin typeface="+mn-ea"/>
            </a:endParaRPr>
          </a:p>
        </p:txBody>
      </p:sp>
      <p:sp>
        <p:nvSpPr>
          <p:cNvPr id="4" name="Rectangle 5"/>
          <p:cNvSpPr>
            <a:spLocks noChangeArrowheads="1"/>
          </p:cNvSpPr>
          <p:nvPr/>
        </p:nvSpPr>
        <p:spPr bwMode="auto">
          <a:xfrm>
            <a:off x="5841695" y="4806556"/>
            <a:ext cx="38331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2121"/>
                </a:solidFill>
                <a:latin typeface="+mn-ea"/>
              </a:rPr>
              <a:t>段页式存储逻辑地址结构示意图 </a:t>
            </a:r>
          </a:p>
        </p:txBody>
      </p:sp>
      <p:pic>
        <p:nvPicPr>
          <p:cNvPr id="5" name="Picture 6" descr="b5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820" y="3725568"/>
            <a:ext cx="434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7135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B5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1144" y="1676400"/>
            <a:ext cx="502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4537099" y="5364670"/>
            <a:ext cx="3320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2121"/>
                </a:solidFill>
                <a:latin typeface="+mn-ea"/>
              </a:rPr>
              <a:t>段页式系统的地址转换机构 </a:t>
            </a:r>
          </a:p>
        </p:txBody>
      </p:sp>
      <p:sp>
        <p:nvSpPr>
          <p:cNvPr id="5" name="矩形 4"/>
          <p:cNvSpPr/>
          <p:nvPr/>
        </p:nvSpPr>
        <p:spPr>
          <a:xfrm>
            <a:off x="943230" y="1214735"/>
            <a:ext cx="2904962" cy="461665"/>
          </a:xfrm>
          <a:prstGeom prst="rect">
            <a:avLst/>
          </a:prstGeom>
        </p:spPr>
        <p:txBody>
          <a:bodyPr wrap="none">
            <a:spAutoFit/>
          </a:bodyPr>
          <a:lstStyle/>
          <a:p>
            <a:r>
              <a:rPr lang="en-US" altLang="zh-CN" sz="2400" dirty="0">
                <a:solidFill>
                  <a:srgbClr val="FF2121"/>
                </a:solidFill>
                <a:latin typeface="+mn-ea"/>
              </a:rPr>
              <a:t>5.5.2  </a:t>
            </a:r>
            <a:r>
              <a:rPr lang="zh-CN" altLang="en-US" sz="2400" dirty="0">
                <a:solidFill>
                  <a:srgbClr val="FF2121"/>
                </a:solidFill>
                <a:latin typeface="+mn-ea"/>
              </a:rPr>
              <a:t>地址转换过程</a:t>
            </a:r>
            <a:endParaRPr lang="zh-CN" altLang="en-US" sz="2400" dirty="0">
              <a:solidFill>
                <a:srgbClr val="FF2121"/>
              </a:solidFill>
            </a:endParaRPr>
          </a:p>
        </p:txBody>
      </p:sp>
    </p:spTree>
    <p:extLst>
      <p:ext uri="{BB962C8B-B14F-4D97-AF65-F5344CB8AC3E}">
        <p14:creationId xmlns:p14="http://schemas.microsoft.com/office/powerpoint/2010/main" val="32910999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0304" y="1219202"/>
            <a:ext cx="10478529" cy="333632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5.6  </a:t>
            </a:r>
            <a:r>
              <a:rPr lang="zh-CN" altLang="en-US" sz="2400" dirty="0">
                <a:solidFill>
                  <a:srgbClr val="00B050"/>
                </a:solidFill>
                <a:latin typeface="+mn-ea"/>
              </a:rPr>
              <a:t>虚拟存储器</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5.6.1  </a:t>
            </a:r>
            <a:r>
              <a:rPr lang="zh-CN" altLang="en-US" sz="2400" dirty="0" smtClean="0">
                <a:solidFill>
                  <a:srgbClr val="3F3FFF"/>
                </a:solidFill>
                <a:latin typeface="+mn-ea"/>
              </a:rPr>
              <a:t>虚拟存储器的概念</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）进程在执行之前要全部装入内存，这种限制是不合理的。</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① 程序中往往含有不会被执行的代码</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②分配的内存空间会大于它们的实际需要</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③一个程序的某些选项和特性可能很少使用</a:t>
            </a:r>
            <a:endParaRPr lang="en-US" altLang="zh-CN" sz="2400" dirty="0" smtClean="0">
              <a:solidFill>
                <a:srgbClr val="3F3FFF"/>
              </a:solidFill>
              <a:latin typeface="+mn-ea"/>
            </a:endParaRPr>
          </a:p>
        </p:txBody>
      </p:sp>
    </p:spTree>
    <p:extLst>
      <p:ext uri="{BB962C8B-B14F-4D97-AF65-F5344CB8AC3E}">
        <p14:creationId xmlns:p14="http://schemas.microsoft.com/office/powerpoint/2010/main" val="6602432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39114" y="1194492"/>
            <a:ext cx="10478529" cy="225716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）程序的执行过程也显示出局部性</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）按需分别调入内存会带来两点好处：</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① 用户编制程序时不必考虑内存容量的限制</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②在一定容量的内存中就可同时装入更多的进程</a:t>
            </a:r>
            <a:endParaRPr lang="zh-CN" altLang="en-US" sz="2400" dirty="0">
              <a:solidFill>
                <a:srgbClr val="3F3FFF"/>
              </a:solidFill>
              <a:latin typeface="+mn-ea"/>
            </a:endParaRPr>
          </a:p>
        </p:txBody>
      </p:sp>
    </p:spTree>
    <p:extLst>
      <p:ext uri="{BB962C8B-B14F-4D97-AF65-F5344CB8AC3E}">
        <p14:creationId xmlns:p14="http://schemas.microsoft.com/office/powerpoint/2010/main" val="6236570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63827" y="1054446"/>
            <a:ext cx="10396152" cy="390473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）虚拟存储器（</a:t>
            </a:r>
            <a:r>
              <a:rPr lang="en-US" altLang="zh-CN" sz="2400" dirty="0" smtClean="0">
                <a:solidFill>
                  <a:srgbClr val="3F3FFF"/>
                </a:solidFill>
                <a:latin typeface="+mn-ea"/>
              </a:rPr>
              <a:t>Virtual Memory</a:t>
            </a:r>
            <a:r>
              <a:rPr lang="zh-CN" altLang="en-US" sz="2400" dirty="0" smtClean="0">
                <a:solidFill>
                  <a:srgbClr val="3F3FFF"/>
                </a:solidFill>
                <a:latin typeface="+mn-ea"/>
              </a:rPr>
              <a:t>）</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●用户能作为可编址内存对待的虚拟存储空间，它使用户逻辑存储器 与物理存储器分离，是操作系统给用户提供的一个比真实内存空间大得多的地址空间。</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）实现虚拟存储技术的物质基础</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●二级存储器结构         </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●动态地址转换机构（</a:t>
            </a:r>
            <a:r>
              <a:rPr lang="en-US" altLang="zh-CN" sz="2400" dirty="0" smtClean="0">
                <a:solidFill>
                  <a:srgbClr val="3F3FFF"/>
                </a:solidFill>
                <a:latin typeface="+mn-ea"/>
              </a:rPr>
              <a:t>DAT</a:t>
            </a:r>
            <a:r>
              <a:rPr lang="zh-CN" altLang="en-US" sz="2400" dirty="0" smtClean="0">
                <a:solidFill>
                  <a:srgbClr val="3F3FFF"/>
                </a:solidFill>
                <a:latin typeface="+mn-ea"/>
              </a:rPr>
              <a:t>）</a:t>
            </a:r>
          </a:p>
        </p:txBody>
      </p:sp>
    </p:spTree>
    <p:extLst>
      <p:ext uri="{BB962C8B-B14F-4D97-AF65-F5344CB8AC3E}">
        <p14:creationId xmlns:p14="http://schemas.microsoft.com/office/powerpoint/2010/main" val="2912529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63827" y="1112111"/>
            <a:ext cx="10396152" cy="221597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rgbClr val="3F3FFF"/>
                </a:solidFill>
                <a:latin typeface="+mn-ea"/>
              </a:rPr>
              <a:t>（</a:t>
            </a:r>
            <a:r>
              <a:rPr lang="en-US" altLang="zh-CN" sz="2400" dirty="0">
                <a:solidFill>
                  <a:srgbClr val="3F3FFF"/>
                </a:solidFill>
                <a:latin typeface="+mn-ea"/>
              </a:rPr>
              <a:t>3</a:t>
            </a:r>
            <a:r>
              <a:rPr lang="zh-CN" altLang="en-US" sz="2400" dirty="0" smtClean="0">
                <a:solidFill>
                  <a:srgbClr val="3F3FFF"/>
                </a:solidFill>
                <a:latin typeface="+mn-ea"/>
              </a:rPr>
              <a:t>）虚拟存储器实质上是把用户地址空间和实际的存储空间区分开来。</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4</a:t>
            </a:r>
            <a:r>
              <a:rPr lang="zh-CN" altLang="en-US" sz="2400" dirty="0" smtClean="0">
                <a:solidFill>
                  <a:srgbClr val="3F3FFF"/>
                </a:solidFill>
                <a:latin typeface="+mn-ea"/>
              </a:rPr>
              <a:t>）它主要受到两方面的限制：</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① 指令中表示地址的字长</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 外存的容量</a:t>
            </a:r>
          </a:p>
          <a:p>
            <a:endParaRPr lang="en-US" altLang="zh-CN" sz="2000"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735925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80303" y="1196549"/>
            <a:ext cx="10363200" cy="276585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5.6.2  </a:t>
            </a:r>
            <a:r>
              <a:rPr lang="zh-CN" altLang="en-US" sz="2400" dirty="0" smtClean="0">
                <a:solidFill>
                  <a:srgbClr val="3F3FFF"/>
                </a:solidFill>
                <a:latin typeface="+mn-ea"/>
              </a:rPr>
              <a:t>虚拟存储器的特征</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① 虚拟扩充</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 部分装入</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③ 离散分配</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④ 多次对换 </a:t>
            </a:r>
            <a:endParaRPr lang="zh-CN" altLang="en-US" sz="2400" dirty="0">
              <a:solidFill>
                <a:srgbClr val="3F3FFF"/>
              </a:solidFill>
              <a:latin typeface="+mn-ea"/>
            </a:endParaRPr>
          </a:p>
        </p:txBody>
      </p:sp>
    </p:spTree>
    <p:extLst>
      <p:ext uri="{BB962C8B-B14F-4D97-AF65-F5344CB8AC3E}">
        <p14:creationId xmlns:p14="http://schemas.microsoft.com/office/powerpoint/2010/main" val="984878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67947" y="1194485"/>
            <a:ext cx="10466171" cy="446491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72000" indent="0">
              <a:lnSpc>
                <a:spcPct val="150000"/>
              </a:lnSpc>
              <a:spcBef>
                <a:spcPts val="0"/>
              </a:spcBef>
              <a:buNone/>
            </a:pPr>
            <a:r>
              <a:rPr lang="zh-CN" altLang="en-US" sz="2400" dirty="0" smtClean="0">
                <a:solidFill>
                  <a:srgbClr val="0505FF"/>
                </a:solidFill>
                <a:latin typeface="+mn-ea"/>
              </a:rPr>
              <a:t>（</a:t>
            </a:r>
            <a:r>
              <a:rPr lang="en-US" altLang="zh-CN" sz="2400" dirty="0">
                <a:solidFill>
                  <a:srgbClr val="0505FF"/>
                </a:solidFill>
                <a:latin typeface="+mn-ea"/>
              </a:rPr>
              <a:t>3</a:t>
            </a:r>
            <a:r>
              <a:rPr lang="zh-CN" altLang="en-US" sz="2400" dirty="0">
                <a:solidFill>
                  <a:srgbClr val="0505FF"/>
                </a:solidFill>
                <a:latin typeface="+mn-ea"/>
              </a:rPr>
              <a:t>）程序装入内存的</a:t>
            </a:r>
            <a:r>
              <a:rPr lang="zh-CN" altLang="en-US" sz="2400" dirty="0" smtClean="0">
                <a:solidFill>
                  <a:srgbClr val="0505FF"/>
                </a:solidFill>
                <a:latin typeface="+mn-ea"/>
              </a:rPr>
              <a:t>方式： </a:t>
            </a:r>
            <a:r>
              <a:rPr lang="zh-CN" altLang="en-US" sz="2400" dirty="0">
                <a:solidFill>
                  <a:srgbClr val="0505FF"/>
                </a:solidFill>
                <a:latin typeface="+mn-ea"/>
              </a:rPr>
              <a:t>① 绝对装入方式 ② 可重定位装入方式 ③ 动态运行时装入</a:t>
            </a:r>
            <a:r>
              <a:rPr lang="zh-CN" altLang="en-US" sz="2400" dirty="0" smtClean="0">
                <a:solidFill>
                  <a:srgbClr val="0505FF"/>
                </a:solidFill>
                <a:latin typeface="+mn-ea"/>
              </a:rPr>
              <a:t>方式。</a:t>
            </a:r>
            <a:endParaRPr lang="en-US" altLang="zh-CN" sz="2400" dirty="0" smtClean="0">
              <a:solidFill>
                <a:srgbClr val="0505FF"/>
              </a:solidFill>
              <a:latin typeface="+mn-ea"/>
            </a:endParaRPr>
          </a:p>
          <a:p>
            <a:pPr marL="72000" indent="612000">
              <a:lnSpc>
                <a:spcPct val="150000"/>
              </a:lnSpc>
              <a:spcBef>
                <a:spcPts val="0"/>
              </a:spcBef>
              <a:buNone/>
            </a:pPr>
            <a:r>
              <a:rPr lang="zh-CN" altLang="en-US" sz="2400" dirty="0" smtClean="0">
                <a:solidFill>
                  <a:srgbClr val="FF09B3"/>
                </a:solidFill>
                <a:latin typeface="+mn-ea"/>
              </a:rPr>
              <a:t>绝对装入方式：将装入模块存放到内存的指定位置中，装入模块中的地址始终与其内存中的地址相同，装入模块中的地址始终与内存中的地址相同。</a:t>
            </a:r>
            <a:endParaRPr lang="en-US" altLang="zh-CN" sz="2400" dirty="0" smtClean="0">
              <a:solidFill>
                <a:srgbClr val="FF09B3"/>
              </a:solidFill>
              <a:latin typeface="+mn-ea"/>
            </a:endParaRPr>
          </a:p>
          <a:p>
            <a:pPr marL="72000" indent="612000">
              <a:lnSpc>
                <a:spcPct val="150000"/>
              </a:lnSpc>
              <a:spcBef>
                <a:spcPts val="0"/>
              </a:spcBef>
              <a:buNone/>
            </a:pPr>
            <a:r>
              <a:rPr lang="zh-CN" altLang="en-US" sz="2400" dirty="0" smtClean="0">
                <a:solidFill>
                  <a:srgbClr val="FF09B3"/>
                </a:solidFill>
                <a:latin typeface="+mn-ea"/>
              </a:rPr>
              <a:t>可重定位装入方式：由装入程序根据内存当时的使用情况，决定将装入模块放在内存的什么地方。</a:t>
            </a:r>
            <a:endParaRPr lang="en-US" altLang="zh-CN" sz="2400" dirty="0">
              <a:solidFill>
                <a:srgbClr val="FF09B3"/>
              </a:solidFill>
              <a:latin typeface="+mn-ea"/>
            </a:endParaRPr>
          </a:p>
          <a:p>
            <a:pPr marL="72000" indent="612000">
              <a:lnSpc>
                <a:spcPct val="150000"/>
              </a:lnSpc>
              <a:spcBef>
                <a:spcPts val="0"/>
              </a:spcBef>
              <a:buNone/>
            </a:pPr>
            <a:r>
              <a:rPr lang="zh-CN" altLang="en-US" sz="2400" dirty="0" smtClean="0">
                <a:solidFill>
                  <a:srgbClr val="FF09B3"/>
                </a:solidFill>
                <a:latin typeface="+mn-ea"/>
              </a:rPr>
              <a:t>动态运行装入方式：为使内存利用率最大，装入内存的程序可以换出到磁盘上，以后再换入到内存中，但对换前后在内存中的位置可能不同。</a:t>
            </a:r>
            <a:endParaRPr lang="zh-CN" altLang="en-US" sz="2400" dirty="0">
              <a:solidFill>
                <a:srgbClr val="FF09B3"/>
              </a:solidFill>
              <a:latin typeface="+mn-ea"/>
            </a:endParaRPr>
          </a:p>
        </p:txBody>
      </p:sp>
    </p:spTree>
    <p:extLst>
      <p:ext uri="{BB962C8B-B14F-4D97-AF65-F5344CB8AC3E}">
        <p14:creationId xmlns:p14="http://schemas.microsoft.com/office/powerpoint/2010/main" val="986803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01814" y="1134763"/>
            <a:ext cx="10274639" cy="40386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5.7  </a:t>
            </a:r>
            <a:r>
              <a:rPr lang="zh-CN" altLang="en-US" sz="2400" dirty="0">
                <a:solidFill>
                  <a:srgbClr val="00B050"/>
                </a:solidFill>
                <a:latin typeface="+mn-ea"/>
              </a:rPr>
              <a:t>请求分页技术</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5.7.1  </a:t>
            </a:r>
            <a:r>
              <a:rPr lang="zh-CN" altLang="en-US" sz="2400" dirty="0" smtClean="0">
                <a:solidFill>
                  <a:srgbClr val="3F3FFF"/>
                </a:solidFill>
                <a:latin typeface="+mn-ea"/>
              </a:rPr>
              <a:t>请求分页存储管理的基本思想</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）是在单纯分页技术基础上发展起来的</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）二者的根本区别在于请求分页提供虚拟存储器。</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）基本思想是：当一个进程的部分页面在内存时就可调度它运行；在运行过程中若用到的页面尚未在内存，则把它们动态换入内存。</a:t>
            </a:r>
          </a:p>
          <a:p>
            <a:pPr marL="0" indent="0">
              <a:lnSpc>
                <a:spcPct val="150000"/>
              </a:lnSpc>
              <a:spcBef>
                <a:spcPts val="0"/>
              </a:spcBef>
              <a:buNone/>
            </a:pPr>
            <a:r>
              <a:rPr lang="zh-CN" altLang="en-US" sz="2400" dirty="0" smtClean="0">
                <a:solidFill>
                  <a:srgbClr val="3F3FFF"/>
                </a:solidFill>
                <a:latin typeface="+mn-ea"/>
              </a:rPr>
              <a:t>（</a:t>
            </a:r>
            <a:r>
              <a:rPr lang="en-US" altLang="zh-CN" sz="2400" dirty="0">
                <a:solidFill>
                  <a:srgbClr val="3F3FFF"/>
                </a:solidFill>
                <a:latin typeface="+mn-ea"/>
              </a:rPr>
              <a:t>4</a:t>
            </a:r>
            <a:r>
              <a:rPr lang="zh-CN" altLang="en-US" sz="2400" dirty="0" smtClean="0">
                <a:solidFill>
                  <a:srgbClr val="3F3FFF"/>
                </a:solidFill>
                <a:latin typeface="+mn-ea"/>
              </a:rPr>
              <a:t>）为了标示进程的页面是否已在内存，在每个页表项中增加一个标志位。 </a:t>
            </a:r>
            <a:endParaRPr lang="zh-CN" altLang="en-US" sz="2400" dirty="0">
              <a:solidFill>
                <a:srgbClr val="3F3FFF"/>
              </a:solidFill>
              <a:latin typeface="+mn-ea"/>
            </a:endParaRPr>
          </a:p>
        </p:txBody>
      </p:sp>
    </p:spTree>
    <p:extLst>
      <p:ext uri="{BB962C8B-B14F-4D97-AF65-F5344CB8AC3E}">
        <p14:creationId xmlns:p14="http://schemas.microsoft.com/office/powerpoint/2010/main" val="1226312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51472" y="1052513"/>
            <a:ext cx="10408506" cy="173187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5.7.2  </a:t>
            </a:r>
            <a:r>
              <a:rPr lang="zh-CN" altLang="en-US" sz="2400" dirty="0">
                <a:solidFill>
                  <a:srgbClr val="3F3FFF"/>
                </a:solidFill>
                <a:latin typeface="+mn-ea"/>
              </a:rPr>
              <a:t>硬件支持及缺页处理</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1</a:t>
            </a:r>
            <a:r>
              <a:rPr lang="zh-CN" altLang="en-US" sz="2400" dirty="0" smtClean="0">
                <a:solidFill>
                  <a:srgbClr val="3F3FFF"/>
                </a:solidFill>
                <a:latin typeface="+mn-ea"/>
              </a:rPr>
              <a:t>．页表机制</a:t>
            </a:r>
          </a:p>
          <a:p>
            <a:pPr marL="0" indent="0">
              <a:lnSpc>
                <a:spcPct val="150000"/>
              </a:lnSpc>
              <a:spcBef>
                <a:spcPts val="0"/>
              </a:spcBef>
              <a:buNone/>
            </a:pPr>
            <a:r>
              <a:rPr lang="zh-CN" altLang="en-US" sz="2400" dirty="0" smtClean="0">
                <a:solidFill>
                  <a:srgbClr val="3F3FFF"/>
                </a:solidFill>
                <a:latin typeface="+mn-ea"/>
              </a:rPr>
              <a:t>页表项通常包含下列</a:t>
            </a:r>
            <a:r>
              <a:rPr lang="en-US" altLang="zh-CN" sz="2400" dirty="0" smtClean="0">
                <a:solidFill>
                  <a:srgbClr val="3F3FFF"/>
                </a:solidFill>
                <a:latin typeface="+mn-ea"/>
              </a:rPr>
              <a:t>5</a:t>
            </a:r>
            <a:r>
              <a:rPr lang="zh-CN" altLang="en-US" sz="2400" dirty="0" smtClean="0">
                <a:solidFill>
                  <a:srgbClr val="3F3FFF"/>
                </a:solidFill>
                <a:latin typeface="+mn-ea"/>
              </a:rPr>
              <a:t>种信息：</a:t>
            </a:r>
            <a:endParaRPr lang="zh-CN" altLang="en-US" sz="2400" dirty="0">
              <a:solidFill>
                <a:srgbClr val="3F3FFF"/>
              </a:solidFill>
              <a:latin typeface="+mn-ea"/>
            </a:endParaRPr>
          </a:p>
        </p:txBody>
      </p:sp>
      <p:pic>
        <p:nvPicPr>
          <p:cNvPr id="4" name="Picture 6" descr="B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1040" y="3037704"/>
            <a:ext cx="502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4683213" y="4654158"/>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2121"/>
                </a:solidFill>
                <a:latin typeface="+mn-ea"/>
              </a:rPr>
              <a:t>典型的页表表项示意图 </a:t>
            </a:r>
          </a:p>
        </p:txBody>
      </p:sp>
    </p:spTree>
    <p:extLst>
      <p:ext uri="{BB962C8B-B14F-4D97-AF65-F5344CB8AC3E}">
        <p14:creationId xmlns:p14="http://schemas.microsoft.com/office/powerpoint/2010/main" val="21182607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5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3123" y="782595"/>
            <a:ext cx="487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6472576" y="5701755"/>
            <a:ext cx="44425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solidFill>
                  <a:srgbClr val="FF2121"/>
                </a:solidFill>
                <a:latin typeface="+mn-ea"/>
              </a:rPr>
              <a:t>指令执行步骤</a:t>
            </a:r>
            <a:r>
              <a:rPr lang="zh-CN" altLang="en-US" sz="2000" dirty="0" smtClean="0">
                <a:solidFill>
                  <a:srgbClr val="FF2121"/>
                </a:solidFill>
                <a:latin typeface="+mn-ea"/>
              </a:rPr>
              <a:t>与缺页</a:t>
            </a:r>
            <a:r>
              <a:rPr lang="zh-CN" altLang="en-US" sz="2000" dirty="0">
                <a:solidFill>
                  <a:srgbClr val="FF2121"/>
                </a:solidFill>
                <a:latin typeface="+mn-ea"/>
              </a:rPr>
              <a:t>中断处理过程 </a:t>
            </a:r>
          </a:p>
        </p:txBody>
      </p:sp>
      <p:sp>
        <p:nvSpPr>
          <p:cNvPr id="5" name="矩形 4"/>
          <p:cNvSpPr/>
          <p:nvPr/>
        </p:nvSpPr>
        <p:spPr>
          <a:xfrm>
            <a:off x="829656" y="1022863"/>
            <a:ext cx="2520242" cy="461665"/>
          </a:xfrm>
          <a:prstGeom prst="rect">
            <a:avLst/>
          </a:prstGeom>
        </p:spPr>
        <p:txBody>
          <a:bodyPr wrap="none">
            <a:spAutoFit/>
          </a:bodyPr>
          <a:lstStyle/>
          <a:p>
            <a:r>
              <a:rPr lang="en-US" altLang="zh-CN" sz="2400" dirty="0">
                <a:solidFill>
                  <a:srgbClr val="4343FF"/>
                </a:solidFill>
                <a:latin typeface="+mn-ea"/>
              </a:rPr>
              <a:t>2</a:t>
            </a:r>
            <a:r>
              <a:rPr lang="zh-CN" altLang="en-US" sz="2400" dirty="0">
                <a:solidFill>
                  <a:srgbClr val="4343FF"/>
                </a:solidFill>
                <a:latin typeface="+mn-ea"/>
              </a:rPr>
              <a:t>．缺页中断机构</a:t>
            </a:r>
          </a:p>
        </p:txBody>
      </p:sp>
    </p:spTree>
    <p:extLst>
      <p:ext uri="{BB962C8B-B14F-4D97-AF65-F5344CB8AC3E}">
        <p14:creationId xmlns:p14="http://schemas.microsoft.com/office/powerpoint/2010/main" val="24312975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9731" y="1132705"/>
            <a:ext cx="10478528" cy="275555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5.7.3  </a:t>
            </a:r>
            <a:r>
              <a:rPr lang="zh-CN" altLang="en-US" sz="2400" dirty="0">
                <a:solidFill>
                  <a:srgbClr val="3F3FFF"/>
                </a:solidFill>
                <a:latin typeface="+mn-ea"/>
              </a:rPr>
              <a:t>请求分页技术的性能</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）缺页率</a:t>
            </a:r>
            <a:r>
              <a:rPr lang="en-US" altLang="zh-CN" sz="2400" dirty="0" smtClean="0">
                <a:solidFill>
                  <a:srgbClr val="3F3FFF"/>
                </a:solidFill>
                <a:latin typeface="+mn-ea"/>
              </a:rPr>
              <a:t>p</a:t>
            </a:r>
            <a:r>
              <a:rPr lang="zh-CN" altLang="en-US" sz="2400" dirty="0" smtClean="0">
                <a:solidFill>
                  <a:srgbClr val="3F3FFF"/>
                </a:solidFill>
                <a:latin typeface="+mn-ea"/>
              </a:rPr>
              <a:t>：表示缺页中断的概率（</a:t>
            </a:r>
            <a:r>
              <a:rPr lang="en-US" altLang="zh-CN" sz="2400" dirty="0" smtClean="0">
                <a:solidFill>
                  <a:srgbClr val="3F3FFF"/>
                </a:solidFill>
                <a:latin typeface="+mn-ea"/>
              </a:rPr>
              <a:t>0≤p≤1</a:t>
            </a:r>
            <a:r>
              <a:rPr lang="zh-CN" altLang="en-US" sz="2400" dirty="0" smtClean="0">
                <a:solidFill>
                  <a:srgbClr val="3F3FFF"/>
                </a:solidFill>
                <a:latin typeface="+mn-ea"/>
              </a:rPr>
              <a:t>）</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等于缺页次数与全部访问内存次数之比</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）有效存取时间可表示为：</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有效存取时间</a:t>
            </a:r>
            <a:r>
              <a:rPr lang="en-US" altLang="zh-CN" sz="2400" dirty="0" smtClean="0">
                <a:solidFill>
                  <a:srgbClr val="3F3FFF"/>
                </a:solidFill>
                <a:latin typeface="+mn-ea"/>
              </a:rPr>
              <a:t>= (1-p)×ma + p×</a:t>
            </a:r>
            <a:r>
              <a:rPr lang="zh-CN" altLang="en-US" sz="2400" dirty="0" smtClean="0">
                <a:solidFill>
                  <a:srgbClr val="3F3FFF"/>
                </a:solidFill>
                <a:latin typeface="+mn-ea"/>
              </a:rPr>
              <a:t>缺页处理时间</a:t>
            </a:r>
            <a:endParaRPr lang="zh-CN" altLang="en-US" sz="2400" dirty="0">
              <a:solidFill>
                <a:srgbClr val="3F3FFF"/>
              </a:solidFill>
              <a:latin typeface="+mn-ea"/>
            </a:endParaRPr>
          </a:p>
        </p:txBody>
      </p:sp>
    </p:spTree>
    <p:extLst>
      <p:ext uri="{BB962C8B-B14F-4D97-AF65-F5344CB8AC3E}">
        <p14:creationId xmlns:p14="http://schemas.microsoft.com/office/powerpoint/2010/main" val="21587682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92649" y="1229898"/>
            <a:ext cx="10449708" cy="283999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F3FFF"/>
                </a:solidFill>
                <a:latin typeface="+mn-ea"/>
              </a:rPr>
              <a:t>请求分页技术的</a:t>
            </a:r>
            <a:r>
              <a:rPr lang="zh-CN" altLang="en-US" sz="2400" dirty="0" smtClean="0">
                <a:solidFill>
                  <a:srgbClr val="3F3FFF"/>
                </a:solidFill>
                <a:latin typeface="+mn-ea"/>
              </a:rPr>
              <a:t>性能</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）缺页中断处理所花费的时间主要有以下三部分：</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① 处理缺页中断的时间</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 调入该页的时间</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③ 重新启动该进程的时间</a:t>
            </a:r>
          </a:p>
        </p:txBody>
      </p:sp>
    </p:spTree>
    <p:extLst>
      <p:ext uri="{BB962C8B-B14F-4D97-AF65-F5344CB8AC3E}">
        <p14:creationId xmlns:p14="http://schemas.microsoft.com/office/powerpoint/2010/main" val="24047397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78011" y="1114169"/>
            <a:ext cx="10124303" cy="330131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）将页面从盘上读到内存所花费的时间包括：</a:t>
            </a:r>
            <a:endParaRPr lang="en-US" altLang="zh-CN" sz="2400" dirty="0" smtClean="0">
              <a:solidFill>
                <a:srgbClr val="3F3FFF"/>
              </a:solidFill>
              <a:latin typeface="+mn-ea"/>
            </a:endParaRPr>
          </a:p>
          <a:p>
            <a:pPr marL="457200" indent="-457200">
              <a:lnSpc>
                <a:spcPct val="150000"/>
              </a:lnSpc>
              <a:spcBef>
                <a:spcPts val="0"/>
              </a:spcBef>
              <a:buClr>
                <a:schemeClr val="accent1"/>
              </a:buClr>
              <a:buFont typeface="+mj-ea"/>
              <a:buAutoNum type="circleNumDbPlain"/>
            </a:pPr>
            <a:r>
              <a:rPr lang="zh-CN" altLang="en-US" sz="2400" dirty="0" smtClean="0">
                <a:solidFill>
                  <a:srgbClr val="3F3FFF"/>
                </a:solidFill>
                <a:latin typeface="+mn-ea"/>
              </a:rPr>
              <a:t>磁盘寻道时间（即磁头从当前磁道移至指定磁道所用的时间）</a:t>
            </a:r>
          </a:p>
          <a:p>
            <a:pPr marL="457200" indent="-457200">
              <a:lnSpc>
                <a:spcPct val="150000"/>
              </a:lnSpc>
              <a:spcBef>
                <a:spcPts val="0"/>
              </a:spcBef>
              <a:buClr>
                <a:srgbClr val="FF2121"/>
              </a:buClr>
              <a:buFont typeface="+mj-ea"/>
              <a:buAutoNum type="circleNumDbPlain" startAt="2"/>
            </a:pPr>
            <a:r>
              <a:rPr lang="zh-CN" altLang="en-US" sz="2400" dirty="0" smtClean="0">
                <a:solidFill>
                  <a:srgbClr val="3F3FFF"/>
                </a:solidFill>
                <a:latin typeface="+mn-ea"/>
              </a:rPr>
              <a:t>旋转延迟时间（即磁头从当前位置落到指定扇区开头所用的时间）</a:t>
            </a:r>
          </a:p>
          <a:p>
            <a:pPr marL="457200" indent="-457200">
              <a:lnSpc>
                <a:spcPct val="150000"/>
              </a:lnSpc>
              <a:spcBef>
                <a:spcPts val="0"/>
              </a:spcBef>
              <a:buClr>
                <a:srgbClr val="FF0000"/>
              </a:buClr>
              <a:buFont typeface="+mj-ea"/>
              <a:buAutoNum type="circleNumDbPlain" startAt="3"/>
            </a:pPr>
            <a:r>
              <a:rPr lang="zh-CN" altLang="en-US" sz="2400" dirty="0" smtClean="0">
                <a:solidFill>
                  <a:srgbClr val="3F3FFF"/>
                </a:solidFill>
                <a:latin typeface="+mn-ea"/>
              </a:rPr>
              <a:t>数据传输时间</a:t>
            </a:r>
          </a:p>
          <a:p>
            <a:pPr marL="0" indent="612000">
              <a:lnSpc>
                <a:spcPct val="150000"/>
              </a:lnSpc>
              <a:spcBef>
                <a:spcPts val="0"/>
              </a:spcBef>
              <a:buFont typeface="Wingdings" panose="05000000000000000000" pitchFamily="2" charset="2"/>
              <a:buNone/>
            </a:pPr>
            <a:r>
              <a:rPr lang="zh-CN" altLang="en-US" sz="2400" dirty="0" smtClean="0">
                <a:solidFill>
                  <a:srgbClr val="3F3FFF"/>
                </a:solidFill>
                <a:latin typeface="+mn-ea"/>
              </a:rPr>
              <a:t>典型磁盘的旋转延迟时间约为</a:t>
            </a:r>
            <a:r>
              <a:rPr lang="en-US" altLang="zh-CN" sz="2400" dirty="0" smtClean="0">
                <a:solidFill>
                  <a:srgbClr val="3F3FFF"/>
                </a:solidFill>
                <a:latin typeface="+mn-ea"/>
              </a:rPr>
              <a:t>8 </a:t>
            </a:r>
            <a:r>
              <a:rPr lang="en-US" altLang="zh-CN" sz="2400" dirty="0" err="1" smtClean="0">
                <a:solidFill>
                  <a:srgbClr val="3F3FFF"/>
                </a:solidFill>
                <a:latin typeface="+mn-ea"/>
              </a:rPr>
              <a:t>ms</a:t>
            </a:r>
            <a:r>
              <a:rPr lang="zh-CN" altLang="en-US" sz="2400" dirty="0" smtClean="0">
                <a:solidFill>
                  <a:srgbClr val="3F3FFF"/>
                </a:solidFill>
                <a:latin typeface="+mn-ea"/>
              </a:rPr>
              <a:t>，寻道时间约为</a:t>
            </a:r>
            <a:r>
              <a:rPr lang="en-US" altLang="zh-CN" sz="2400" dirty="0" smtClean="0">
                <a:solidFill>
                  <a:srgbClr val="3F3FFF"/>
                </a:solidFill>
                <a:latin typeface="+mn-ea"/>
              </a:rPr>
              <a:t>15 </a:t>
            </a:r>
            <a:r>
              <a:rPr lang="en-US" altLang="zh-CN" sz="2400" dirty="0" err="1" smtClean="0">
                <a:solidFill>
                  <a:srgbClr val="3F3FFF"/>
                </a:solidFill>
                <a:latin typeface="+mn-ea"/>
              </a:rPr>
              <a:t>ms</a:t>
            </a:r>
            <a:r>
              <a:rPr lang="zh-CN" altLang="en-US" sz="2400" dirty="0" smtClean="0">
                <a:solidFill>
                  <a:srgbClr val="3F3FFF"/>
                </a:solidFill>
                <a:latin typeface="+mn-ea"/>
              </a:rPr>
              <a:t>，传输时间是</a:t>
            </a:r>
            <a:r>
              <a:rPr lang="en-US" altLang="zh-CN" sz="2400" dirty="0" smtClean="0">
                <a:solidFill>
                  <a:srgbClr val="3F3FFF"/>
                </a:solidFill>
                <a:latin typeface="+mn-ea"/>
              </a:rPr>
              <a:t>1 </a:t>
            </a:r>
            <a:r>
              <a:rPr lang="en-US" altLang="zh-CN" sz="2400" dirty="0" err="1" smtClean="0">
                <a:solidFill>
                  <a:srgbClr val="3F3FFF"/>
                </a:solidFill>
                <a:latin typeface="+mn-ea"/>
              </a:rPr>
              <a:t>ms</a:t>
            </a:r>
            <a:r>
              <a:rPr lang="zh-CN" altLang="en-US" sz="2400" dirty="0" smtClean="0">
                <a:solidFill>
                  <a:srgbClr val="3F3FFF"/>
                </a:solidFill>
                <a:latin typeface="+mn-ea"/>
              </a:rPr>
              <a:t>。 </a:t>
            </a:r>
            <a:endParaRPr lang="zh-CN" altLang="en-US" sz="2400" dirty="0">
              <a:solidFill>
                <a:srgbClr val="3F3FFF"/>
              </a:solidFill>
              <a:latin typeface="+mn-ea"/>
            </a:endParaRPr>
          </a:p>
        </p:txBody>
      </p:sp>
    </p:spTree>
    <p:extLst>
      <p:ext uri="{BB962C8B-B14F-4D97-AF65-F5344CB8AC3E}">
        <p14:creationId xmlns:p14="http://schemas.microsoft.com/office/powerpoint/2010/main" val="66697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2065" y="943230"/>
            <a:ext cx="10412627" cy="171758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6600"/>
                </a:solidFill>
                <a:latin typeface="+mn-ea"/>
              </a:rPr>
              <a:t>5.8  </a:t>
            </a:r>
            <a:r>
              <a:rPr lang="zh-CN" altLang="en-US" sz="2400" dirty="0">
                <a:solidFill>
                  <a:srgbClr val="006600"/>
                </a:solidFill>
                <a:latin typeface="+mn-ea"/>
              </a:rPr>
              <a:t>页面置换算法</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en-US" altLang="zh-CN" sz="2400" dirty="0" smtClean="0">
                <a:latin typeface="+mn-ea"/>
              </a:rPr>
              <a:t>5.8.1  </a:t>
            </a:r>
            <a:r>
              <a:rPr lang="zh-CN" altLang="en-US" sz="2400" dirty="0" smtClean="0">
                <a:latin typeface="+mn-ea"/>
              </a:rPr>
              <a:t>页面置换</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1</a:t>
            </a:r>
            <a:r>
              <a:rPr lang="zh-CN" altLang="en-US" sz="2400" dirty="0" smtClean="0">
                <a:solidFill>
                  <a:srgbClr val="0000CC"/>
                </a:solidFill>
                <a:latin typeface="+mn-ea"/>
              </a:rPr>
              <a:t>．页面置换过程</a:t>
            </a:r>
          </a:p>
          <a:p>
            <a:endParaRPr lang="en-US" altLang="zh-CN" dirty="0"/>
          </a:p>
        </p:txBody>
      </p:sp>
      <p:pic>
        <p:nvPicPr>
          <p:cNvPr id="4" name="Picture 6" descr="B5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7264" y="2611394"/>
            <a:ext cx="4267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5801239" y="5683886"/>
            <a:ext cx="1798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mn-ea"/>
              </a:rPr>
              <a:t>页面置换过程 </a:t>
            </a:r>
          </a:p>
        </p:txBody>
      </p:sp>
    </p:spTree>
    <p:extLst>
      <p:ext uri="{BB962C8B-B14F-4D97-AF65-F5344CB8AC3E}">
        <p14:creationId xmlns:p14="http://schemas.microsoft.com/office/powerpoint/2010/main" val="8609747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7968" y="719085"/>
            <a:ext cx="10272584" cy="5632311"/>
          </a:xfrm>
          <a:prstGeom prst="rect">
            <a:avLst/>
          </a:prstGeom>
        </p:spPr>
        <p:txBody>
          <a:bodyPr wrap="square">
            <a:spAutoFit/>
          </a:bodyPr>
          <a:lstStyle/>
          <a:p>
            <a:pPr>
              <a:lnSpc>
                <a:spcPct val="150000"/>
              </a:lnSpc>
            </a:pPr>
            <a:r>
              <a:rPr lang="zh-CN" altLang="en-US" sz="2400" dirty="0">
                <a:solidFill>
                  <a:srgbClr val="FF0000"/>
                </a:solidFill>
                <a:latin typeface="+mn-ea"/>
              </a:rPr>
              <a:t>驻留集</a:t>
            </a:r>
            <a:endParaRPr lang="en-US" altLang="zh-CN" sz="2400" dirty="0" smtClean="0">
              <a:solidFill>
                <a:srgbClr val="FF0000"/>
              </a:solidFill>
              <a:latin typeface="+mn-ea"/>
            </a:endParaRPr>
          </a:p>
          <a:p>
            <a:pPr indent="612000">
              <a:lnSpc>
                <a:spcPct val="150000"/>
              </a:lnSpc>
            </a:pPr>
            <a:r>
              <a:rPr lang="zh-CN" altLang="en-US" sz="2400" dirty="0" smtClean="0">
                <a:solidFill>
                  <a:srgbClr val="4343FF"/>
                </a:solidFill>
                <a:latin typeface="+mn-ea"/>
              </a:rPr>
              <a:t>驻留</a:t>
            </a:r>
            <a:r>
              <a:rPr lang="zh-CN" altLang="en-US" sz="2400" dirty="0">
                <a:solidFill>
                  <a:srgbClr val="4343FF"/>
                </a:solidFill>
                <a:latin typeface="+mn-ea"/>
              </a:rPr>
              <a:t>集：指请求分页存储管理中给进程分配的物理页面（块）的集合</a:t>
            </a:r>
            <a:r>
              <a:rPr lang="zh-CN" altLang="en-US" sz="2400" dirty="0" smtClean="0">
                <a:solidFill>
                  <a:srgbClr val="4343FF"/>
                </a:solidFill>
                <a:latin typeface="+mn-ea"/>
              </a:rPr>
              <a:t>。</a:t>
            </a:r>
            <a:r>
              <a:rPr lang="zh-CN" altLang="en-US" sz="2400" dirty="0">
                <a:solidFill>
                  <a:srgbClr val="4343FF"/>
                </a:solidFill>
                <a:latin typeface="+mn-ea"/>
              </a:rPr>
              <a:t>驻留集大小即是这个集合中元素的个数</a:t>
            </a:r>
            <a:r>
              <a:rPr lang="zh-CN" altLang="en-US" sz="2400" dirty="0" smtClean="0">
                <a:solidFill>
                  <a:srgbClr val="4343FF"/>
                </a:solidFill>
                <a:latin typeface="+mn-ea"/>
              </a:rPr>
              <a:t>。</a:t>
            </a:r>
            <a:endParaRPr lang="en-US" altLang="zh-CN" sz="2400" dirty="0" smtClean="0">
              <a:solidFill>
                <a:srgbClr val="4343FF"/>
              </a:solidFill>
              <a:latin typeface="+mn-ea"/>
            </a:endParaRPr>
          </a:p>
          <a:p>
            <a:pPr indent="612000">
              <a:lnSpc>
                <a:spcPct val="150000"/>
              </a:lnSpc>
            </a:pPr>
            <a:r>
              <a:rPr lang="zh-CN" altLang="en-US" sz="2400" dirty="0" smtClean="0">
                <a:solidFill>
                  <a:srgbClr val="4343FF"/>
                </a:solidFill>
                <a:latin typeface="+mn-ea"/>
              </a:rPr>
              <a:t>每个</a:t>
            </a:r>
            <a:r>
              <a:rPr lang="zh-CN" altLang="en-US" sz="2400" dirty="0">
                <a:solidFill>
                  <a:srgbClr val="4343FF"/>
                </a:solidFill>
                <a:latin typeface="+mn-ea"/>
              </a:rPr>
              <a:t>进程的驻留集越小，则同时驻留内存的进程就越多，</a:t>
            </a:r>
            <a:r>
              <a:rPr lang="en-US" altLang="zh-CN" sz="2400" dirty="0">
                <a:solidFill>
                  <a:srgbClr val="4343FF"/>
                </a:solidFill>
                <a:latin typeface="+mn-ea"/>
              </a:rPr>
              <a:t>CPU </a:t>
            </a:r>
            <a:r>
              <a:rPr lang="zh-CN" altLang="en-US" sz="2400" dirty="0">
                <a:solidFill>
                  <a:srgbClr val="4343FF"/>
                </a:solidFill>
                <a:latin typeface="+mn-ea"/>
              </a:rPr>
              <a:t>利用率越高</a:t>
            </a:r>
            <a:r>
              <a:rPr lang="zh-CN" altLang="en-US" sz="2400" dirty="0" smtClean="0">
                <a:solidFill>
                  <a:srgbClr val="4343FF"/>
                </a:solidFill>
                <a:latin typeface="+mn-ea"/>
              </a:rPr>
              <a:t>。</a:t>
            </a:r>
            <a:r>
              <a:rPr lang="zh-CN" altLang="en-US" sz="2400" dirty="0">
                <a:solidFill>
                  <a:srgbClr val="4343FF"/>
                </a:solidFill>
                <a:latin typeface="+mn-ea"/>
              </a:rPr>
              <a:t>进程的驻留集太小的话，则缺页率高，请求调页的开销增大</a:t>
            </a:r>
            <a:r>
              <a:rPr lang="zh-CN" altLang="en-US" sz="2400" dirty="0" smtClean="0">
                <a:solidFill>
                  <a:srgbClr val="4343FF"/>
                </a:solidFill>
                <a:latin typeface="+mn-ea"/>
              </a:rPr>
              <a:t>。</a:t>
            </a:r>
            <a:endParaRPr lang="en-US" altLang="zh-CN" sz="2400" dirty="0" smtClean="0">
              <a:solidFill>
                <a:srgbClr val="4343FF"/>
              </a:solidFill>
              <a:latin typeface="+mn-ea"/>
            </a:endParaRPr>
          </a:p>
          <a:p>
            <a:pPr indent="612000">
              <a:lnSpc>
                <a:spcPct val="150000"/>
              </a:lnSpc>
            </a:pPr>
            <a:r>
              <a:rPr lang="zh-CN" altLang="en-US" sz="2400" dirty="0" smtClean="0">
                <a:solidFill>
                  <a:srgbClr val="4343FF"/>
                </a:solidFill>
                <a:latin typeface="+mn-ea"/>
              </a:rPr>
              <a:t>抖动</a:t>
            </a:r>
            <a:r>
              <a:rPr lang="zh-CN" altLang="en-US" sz="2400" dirty="0">
                <a:solidFill>
                  <a:srgbClr val="4343FF"/>
                </a:solidFill>
                <a:latin typeface="+mn-ea"/>
              </a:rPr>
              <a:t>的原因：多道程序度过高，导致平均驻留集过小</a:t>
            </a:r>
            <a:r>
              <a:rPr lang="zh-CN" altLang="en-US" sz="2400" dirty="0" smtClean="0">
                <a:solidFill>
                  <a:srgbClr val="4343FF"/>
                </a:solidFill>
                <a:latin typeface="+mn-ea"/>
              </a:rPr>
              <a:t>。</a:t>
            </a:r>
            <a:endParaRPr lang="en-US" altLang="zh-CN" sz="2400" dirty="0" smtClean="0">
              <a:solidFill>
                <a:srgbClr val="4343FF"/>
              </a:solidFill>
              <a:latin typeface="+mn-ea"/>
            </a:endParaRPr>
          </a:p>
          <a:p>
            <a:pPr indent="612000">
              <a:lnSpc>
                <a:spcPct val="150000"/>
              </a:lnSpc>
            </a:pPr>
            <a:r>
              <a:rPr lang="zh-CN" altLang="en-US" sz="2400" dirty="0" smtClean="0">
                <a:solidFill>
                  <a:srgbClr val="4343FF"/>
                </a:solidFill>
                <a:latin typeface="+mn-ea"/>
              </a:rPr>
              <a:t>缺页</a:t>
            </a:r>
            <a:r>
              <a:rPr lang="zh-CN" altLang="en-US" sz="2400" dirty="0">
                <a:solidFill>
                  <a:srgbClr val="4343FF"/>
                </a:solidFill>
                <a:latin typeface="+mn-ea"/>
              </a:rPr>
              <a:t>率与系统为进程分配物理块的多少（驻留集的大小）有关。缺页率随着分配物理块的增加而减少</a:t>
            </a:r>
            <a:r>
              <a:rPr lang="zh-CN" altLang="en-US" sz="2400" dirty="0" smtClean="0">
                <a:solidFill>
                  <a:srgbClr val="4343FF"/>
                </a:solidFill>
                <a:latin typeface="+mn-ea"/>
              </a:rPr>
              <a:t>。</a:t>
            </a:r>
            <a:r>
              <a:rPr lang="zh-CN" altLang="en-US" sz="2400" dirty="0">
                <a:solidFill>
                  <a:srgbClr val="4343FF"/>
                </a:solidFill>
                <a:latin typeface="+mn-ea"/>
              </a:rPr>
              <a:t>当物理块数达到某个数值时，物理块数的增加对缺页率没有明显影响。当物理块数小于某个数值时，减少一块都会对缺页率有较大影响。</a:t>
            </a:r>
          </a:p>
        </p:txBody>
      </p:sp>
    </p:spTree>
    <p:extLst>
      <p:ext uri="{BB962C8B-B14F-4D97-AF65-F5344CB8AC3E}">
        <p14:creationId xmlns:p14="http://schemas.microsoft.com/office/powerpoint/2010/main" val="24234639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63827" y="945295"/>
            <a:ext cx="10453815" cy="496123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2</a:t>
            </a:r>
            <a:r>
              <a:rPr lang="zh-CN" altLang="en-US" sz="2400" dirty="0">
                <a:solidFill>
                  <a:srgbClr val="3F3FFF"/>
                </a:solidFill>
                <a:latin typeface="+mn-ea"/>
              </a:rPr>
              <a:t>．页面走向</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）抖动</a:t>
            </a:r>
            <a:endParaRPr lang="en-US" altLang="zh-CN" sz="2400" dirty="0" smtClean="0">
              <a:solidFill>
                <a:srgbClr val="3F3FFF"/>
              </a:solidFill>
              <a:latin typeface="+mn-ea"/>
            </a:endParaRPr>
          </a:p>
          <a:p>
            <a:pPr marL="0" indent="612000">
              <a:lnSpc>
                <a:spcPct val="150000"/>
              </a:lnSpc>
              <a:spcBef>
                <a:spcPts val="0"/>
              </a:spcBef>
              <a:buNone/>
            </a:pPr>
            <a:r>
              <a:rPr lang="zh-CN" altLang="en-US" sz="2400" dirty="0">
                <a:solidFill>
                  <a:srgbClr val="3F3FFF"/>
                </a:solidFill>
                <a:latin typeface="+mn-ea"/>
              </a:rPr>
              <a:t>刚</a:t>
            </a:r>
            <a:r>
              <a:rPr lang="zh-CN" altLang="en-US" sz="2400" dirty="0" smtClean="0">
                <a:solidFill>
                  <a:srgbClr val="3F3FFF"/>
                </a:solidFill>
                <a:latin typeface="+mn-ea"/>
              </a:rPr>
              <a:t>被换出的页，很快又被访问，为把它调入而换出另一页，之后又访问刚刚被换出的页，</a:t>
            </a:r>
            <a:r>
              <a:rPr lang="en-US" altLang="zh-CN" sz="2400" dirty="0" smtClean="0">
                <a:solidFill>
                  <a:srgbClr val="3F3FFF"/>
                </a:solidFill>
                <a:latin typeface="+mn-ea"/>
              </a:rPr>
              <a:t>…</a:t>
            </a:r>
            <a:r>
              <a:rPr lang="zh-CN" altLang="en-US" sz="2400" dirty="0" smtClean="0">
                <a:solidFill>
                  <a:srgbClr val="3F3FFF"/>
                </a:solidFill>
                <a:latin typeface="+mn-ea"/>
              </a:rPr>
              <a:t>，如此频繁地更换页面，以致系统的大部分时间花费在页面的调度和传输上。 尽量避免系统“抖动” </a:t>
            </a:r>
          </a:p>
          <a:p>
            <a:pPr marL="0" indent="0">
              <a:lnSpc>
                <a:spcPct val="150000"/>
              </a:lnSpc>
              <a:spcBef>
                <a:spcPts val="0"/>
              </a:spcBef>
              <a:buNone/>
            </a:pPr>
            <a:r>
              <a:rPr lang="zh-CN" altLang="en-US" sz="2400" dirty="0" smtClean="0">
                <a:solidFill>
                  <a:srgbClr val="3F3FFF"/>
                </a:solidFill>
                <a:latin typeface="+mn-ea"/>
              </a:rPr>
              <a:t>（</a:t>
            </a:r>
            <a:r>
              <a:rPr lang="en-US" altLang="zh-CN" sz="2400" dirty="0">
                <a:solidFill>
                  <a:srgbClr val="3F3FFF"/>
                </a:solidFill>
                <a:latin typeface="+mn-ea"/>
              </a:rPr>
              <a:t>2</a:t>
            </a:r>
            <a:r>
              <a:rPr lang="zh-CN" altLang="en-US" sz="2400" dirty="0" smtClean="0">
                <a:solidFill>
                  <a:srgbClr val="3F3FFF"/>
                </a:solidFill>
                <a:latin typeface="+mn-ea"/>
              </a:rPr>
              <a:t>）存储访问序列也叫页面走向</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   ① 对于给定的页面大小，仅考虑其页号，不关心完整的地址。</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   ② 如果当前对页面</a:t>
            </a:r>
            <a:r>
              <a:rPr lang="en-US" altLang="zh-CN" sz="2400" dirty="0" smtClean="0">
                <a:solidFill>
                  <a:srgbClr val="3F3FFF"/>
                </a:solidFill>
                <a:latin typeface="+mn-ea"/>
              </a:rPr>
              <a:t>p</a:t>
            </a:r>
            <a:r>
              <a:rPr lang="zh-CN" altLang="en-US" sz="2400" dirty="0" smtClean="0">
                <a:solidFill>
                  <a:srgbClr val="3F3FFF"/>
                </a:solidFill>
                <a:latin typeface="+mn-ea"/>
              </a:rPr>
              <a:t>进行了访问，那么，马上又对该页访问就不会缺页。这样连续出现的同一页号就简化为一个页号。</a:t>
            </a:r>
          </a:p>
        </p:txBody>
      </p:sp>
    </p:spTree>
    <p:extLst>
      <p:ext uri="{BB962C8B-B14F-4D97-AF65-F5344CB8AC3E}">
        <p14:creationId xmlns:p14="http://schemas.microsoft.com/office/powerpoint/2010/main" val="38619518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2065" y="1044149"/>
            <a:ext cx="10453815" cy="329719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rgbClr val="3F3FFF"/>
                </a:solidFill>
                <a:latin typeface="+mn-ea"/>
              </a:rPr>
              <a:t>如下地址序列（用十进制数表示）： </a:t>
            </a: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0100</a:t>
            </a:r>
            <a:r>
              <a:rPr lang="zh-CN" altLang="en-US" sz="2400" dirty="0" smtClean="0">
                <a:solidFill>
                  <a:srgbClr val="3F3FFF"/>
                </a:solidFill>
                <a:latin typeface="+mn-ea"/>
              </a:rPr>
              <a:t>，</a:t>
            </a:r>
            <a:r>
              <a:rPr lang="en-US" altLang="zh-CN" sz="2400" dirty="0" smtClean="0">
                <a:solidFill>
                  <a:srgbClr val="3F3FFF"/>
                </a:solidFill>
                <a:latin typeface="+mn-ea"/>
              </a:rPr>
              <a:t>0432</a:t>
            </a:r>
            <a:r>
              <a:rPr lang="zh-CN" altLang="en-US" sz="2400" dirty="0" smtClean="0">
                <a:solidFill>
                  <a:srgbClr val="3F3FFF"/>
                </a:solidFill>
                <a:latin typeface="+mn-ea"/>
              </a:rPr>
              <a:t>，</a:t>
            </a:r>
            <a:r>
              <a:rPr lang="en-US" altLang="zh-CN" sz="2400" dirty="0" smtClean="0">
                <a:solidFill>
                  <a:srgbClr val="3F3FFF"/>
                </a:solidFill>
                <a:latin typeface="+mn-ea"/>
              </a:rPr>
              <a:t>0101</a:t>
            </a:r>
            <a:r>
              <a:rPr lang="zh-CN" altLang="en-US" sz="2400" dirty="0" smtClean="0">
                <a:solidFill>
                  <a:srgbClr val="3F3FFF"/>
                </a:solidFill>
                <a:latin typeface="+mn-ea"/>
              </a:rPr>
              <a:t>，</a:t>
            </a:r>
            <a:r>
              <a:rPr lang="en-US" altLang="zh-CN" sz="2400" dirty="0" smtClean="0">
                <a:solidFill>
                  <a:srgbClr val="3F3FFF"/>
                </a:solidFill>
                <a:latin typeface="+mn-ea"/>
              </a:rPr>
              <a:t>0612</a:t>
            </a:r>
            <a:r>
              <a:rPr lang="zh-CN" altLang="en-US" sz="2400" dirty="0" smtClean="0">
                <a:solidFill>
                  <a:srgbClr val="3F3FFF"/>
                </a:solidFill>
                <a:latin typeface="+mn-ea"/>
              </a:rPr>
              <a:t>，</a:t>
            </a:r>
            <a:r>
              <a:rPr lang="en-US" altLang="zh-CN" sz="2400" dirty="0" smtClean="0">
                <a:solidFill>
                  <a:srgbClr val="3F3FFF"/>
                </a:solidFill>
                <a:latin typeface="+mn-ea"/>
              </a:rPr>
              <a:t>0102</a:t>
            </a:r>
            <a:r>
              <a:rPr lang="zh-CN" altLang="en-US" sz="2400" dirty="0" smtClean="0">
                <a:solidFill>
                  <a:srgbClr val="3F3FFF"/>
                </a:solidFill>
                <a:latin typeface="+mn-ea"/>
              </a:rPr>
              <a:t>，</a:t>
            </a:r>
            <a:r>
              <a:rPr lang="en-US" altLang="zh-CN" sz="2400" dirty="0" smtClean="0">
                <a:solidFill>
                  <a:srgbClr val="3F3FFF"/>
                </a:solidFill>
                <a:latin typeface="+mn-ea"/>
              </a:rPr>
              <a:t>0103</a:t>
            </a:r>
            <a:r>
              <a:rPr lang="zh-CN" altLang="en-US" sz="2400" dirty="0" smtClean="0">
                <a:solidFill>
                  <a:srgbClr val="3F3FFF"/>
                </a:solidFill>
                <a:latin typeface="+mn-ea"/>
              </a:rPr>
              <a:t>，</a:t>
            </a:r>
            <a:r>
              <a:rPr lang="en-US" altLang="zh-CN" sz="2400" dirty="0" smtClean="0">
                <a:solidFill>
                  <a:srgbClr val="3F3FFF"/>
                </a:solidFill>
                <a:latin typeface="+mn-ea"/>
              </a:rPr>
              <a:t>0104</a:t>
            </a:r>
            <a:r>
              <a:rPr lang="zh-CN" altLang="en-US" sz="2400" dirty="0" smtClean="0">
                <a:solidFill>
                  <a:srgbClr val="3F3FFF"/>
                </a:solidFill>
                <a:latin typeface="+mn-ea"/>
              </a:rPr>
              <a:t>，</a:t>
            </a:r>
            <a:r>
              <a:rPr lang="en-US" altLang="zh-CN" sz="2400" dirty="0" smtClean="0">
                <a:solidFill>
                  <a:srgbClr val="3F3FFF"/>
                </a:solidFill>
                <a:latin typeface="+mn-ea"/>
              </a:rPr>
              <a:t>0101</a:t>
            </a:r>
            <a:r>
              <a:rPr lang="zh-CN" altLang="en-US" sz="2400" dirty="0" smtClean="0">
                <a:solidFill>
                  <a:srgbClr val="3F3FFF"/>
                </a:solidFill>
                <a:latin typeface="+mn-ea"/>
              </a:rPr>
              <a:t>，</a:t>
            </a:r>
            <a:r>
              <a:rPr lang="en-US" altLang="zh-CN" sz="2400" dirty="0" smtClean="0">
                <a:solidFill>
                  <a:srgbClr val="3F3FFF"/>
                </a:solidFill>
                <a:latin typeface="+mn-ea"/>
              </a:rPr>
              <a:t>0611</a:t>
            </a:r>
            <a:r>
              <a:rPr lang="zh-CN" altLang="en-US" sz="2400" dirty="0" smtClean="0">
                <a:solidFill>
                  <a:srgbClr val="3F3FFF"/>
                </a:solidFill>
                <a:latin typeface="+mn-ea"/>
              </a:rPr>
              <a:t>，</a:t>
            </a:r>
            <a:r>
              <a:rPr lang="en-US" altLang="zh-CN" sz="2400" dirty="0" smtClean="0">
                <a:solidFill>
                  <a:srgbClr val="3F3FFF"/>
                </a:solidFill>
                <a:latin typeface="+mn-ea"/>
              </a:rPr>
              <a:t>0102</a:t>
            </a:r>
            <a:r>
              <a:rPr lang="zh-CN" altLang="en-US" sz="2400" dirty="0" smtClean="0">
                <a:solidFill>
                  <a:srgbClr val="3F3FFF"/>
                </a:solidFill>
                <a:latin typeface="+mn-ea"/>
              </a:rPr>
              <a:t>，  </a:t>
            </a:r>
            <a:r>
              <a:rPr lang="en-US" altLang="zh-CN" sz="2400" dirty="0" smtClean="0">
                <a:solidFill>
                  <a:srgbClr val="3F3FFF"/>
                </a:solidFill>
                <a:latin typeface="+mn-ea"/>
              </a:rPr>
              <a:t>0103</a:t>
            </a:r>
            <a:r>
              <a:rPr lang="zh-CN" altLang="en-US" sz="2400" dirty="0" smtClean="0">
                <a:solidFill>
                  <a:srgbClr val="3F3FFF"/>
                </a:solidFill>
                <a:latin typeface="+mn-ea"/>
              </a:rPr>
              <a:t>，</a:t>
            </a:r>
            <a:r>
              <a:rPr lang="en-US" altLang="zh-CN" sz="2400" dirty="0" smtClean="0">
                <a:solidFill>
                  <a:srgbClr val="3F3FFF"/>
                </a:solidFill>
                <a:latin typeface="+mn-ea"/>
              </a:rPr>
              <a:t>0104</a:t>
            </a:r>
            <a:r>
              <a:rPr lang="zh-CN" altLang="en-US" sz="2400" dirty="0" smtClean="0">
                <a:solidFill>
                  <a:srgbClr val="3F3FFF"/>
                </a:solidFill>
                <a:latin typeface="+mn-ea"/>
              </a:rPr>
              <a:t>，</a:t>
            </a:r>
            <a:r>
              <a:rPr lang="en-US" altLang="zh-CN" sz="2400" dirty="0" smtClean="0">
                <a:solidFill>
                  <a:srgbClr val="3F3FFF"/>
                </a:solidFill>
                <a:latin typeface="+mn-ea"/>
              </a:rPr>
              <a:t>0101</a:t>
            </a:r>
            <a:r>
              <a:rPr lang="zh-CN" altLang="en-US" sz="2400" dirty="0" smtClean="0">
                <a:solidFill>
                  <a:srgbClr val="3F3FFF"/>
                </a:solidFill>
                <a:latin typeface="+mn-ea"/>
              </a:rPr>
              <a:t>，</a:t>
            </a:r>
            <a:r>
              <a:rPr lang="en-US" altLang="zh-CN" sz="2400" dirty="0" smtClean="0">
                <a:solidFill>
                  <a:srgbClr val="3F3FFF"/>
                </a:solidFill>
                <a:latin typeface="+mn-ea"/>
              </a:rPr>
              <a:t>0610</a:t>
            </a:r>
            <a:r>
              <a:rPr lang="zh-CN" altLang="en-US" sz="2400" dirty="0" smtClean="0">
                <a:solidFill>
                  <a:srgbClr val="3F3FFF"/>
                </a:solidFill>
                <a:latin typeface="+mn-ea"/>
              </a:rPr>
              <a:t>，</a:t>
            </a:r>
            <a:r>
              <a:rPr lang="en-US" altLang="zh-CN" sz="2400" dirty="0" smtClean="0">
                <a:solidFill>
                  <a:srgbClr val="3F3FFF"/>
                </a:solidFill>
                <a:latin typeface="+mn-ea"/>
              </a:rPr>
              <a:t>0102</a:t>
            </a:r>
            <a:r>
              <a:rPr lang="zh-CN" altLang="en-US" sz="2400" dirty="0" smtClean="0">
                <a:solidFill>
                  <a:srgbClr val="3F3FFF"/>
                </a:solidFill>
                <a:latin typeface="+mn-ea"/>
              </a:rPr>
              <a:t>，</a:t>
            </a:r>
            <a:r>
              <a:rPr lang="en-US" altLang="zh-CN" sz="2400" dirty="0" smtClean="0">
                <a:solidFill>
                  <a:srgbClr val="3F3FFF"/>
                </a:solidFill>
                <a:latin typeface="+mn-ea"/>
              </a:rPr>
              <a:t>0103</a:t>
            </a:r>
            <a:r>
              <a:rPr lang="zh-CN" altLang="en-US" sz="2400" dirty="0" smtClean="0">
                <a:solidFill>
                  <a:srgbClr val="3F3FFF"/>
                </a:solidFill>
                <a:latin typeface="+mn-ea"/>
              </a:rPr>
              <a:t>，</a:t>
            </a:r>
            <a:r>
              <a:rPr lang="en-US" altLang="zh-CN" sz="2400" dirty="0" smtClean="0">
                <a:solidFill>
                  <a:srgbClr val="3F3FFF"/>
                </a:solidFill>
                <a:latin typeface="+mn-ea"/>
              </a:rPr>
              <a:t>0104</a:t>
            </a:r>
            <a:r>
              <a:rPr lang="zh-CN" altLang="en-US" sz="2400" dirty="0" smtClean="0">
                <a:solidFill>
                  <a:srgbClr val="3F3FFF"/>
                </a:solidFill>
                <a:latin typeface="+mn-ea"/>
              </a:rPr>
              <a:t>，</a:t>
            </a:r>
            <a:r>
              <a:rPr lang="en-US" altLang="zh-CN" sz="2400" dirty="0" smtClean="0">
                <a:solidFill>
                  <a:srgbClr val="3F3FFF"/>
                </a:solidFill>
                <a:latin typeface="+mn-ea"/>
              </a:rPr>
              <a:t>0101</a:t>
            </a:r>
            <a:r>
              <a:rPr lang="zh-CN" altLang="en-US" sz="2400" dirty="0" smtClean="0">
                <a:solidFill>
                  <a:srgbClr val="3F3FFF"/>
                </a:solidFill>
                <a:latin typeface="+mn-ea"/>
              </a:rPr>
              <a:t>，</a:t>
            </a:r>
            <a:r>
              <a:rPr lang="en-US" altLang="zh-CN" sz="2400" dirty="0" smtClean="0">
                <a:solidFill>
                  <a:srgbClr val="3F3FFF"/>
                </a:solidFill>
                <a:latin typeface="+mn-ea"/>
              </a:rPr>
              <a:t>0609</a:t>
            </a:r>
            <a:r>
              <a:rPr lang="zh-CN" altLang="en-US" sz="2400" dirty="0" smtClean="0">
                <a:solidFill>
                  <a:srgbClr val="3F3FFF"/>
                </a:solidFill>
                <a:latin typeface="+mn-ea"/>
              </a:rPr>
              <a:t>，</a:t>
            </a:r>
            <a:r>
              <a:rPr lang="en-US" altLang="zh-CN" sz="2400" dirty="0" smtClean="0">
                <a:solidFill>
                  <a:srgbClr val="3F3FFF"/>
                </a:solidFill>
                <a:latin typeface="+mn-ea"/>
              </a:rPr>
              <a:t>0102</a:t>
            </a:r>
            <a:r>
              <a:rPr lang="zh-CN" altLang="en-US" sz="2400" dirty="0" smtClean="0">
                <a:solidFill>
                  <a:srgbClr val="3F3FFF"/>
                </a:solidFill>
                <a:latin typeface="+mn-ea"/>
              </a:rPr>
              <a:t>，</a:t>
            </a:r>
            <a:r>
              <a:rPr lang="en-US" altLang="zh-CN" sz="2400" dirty="0" smtClean="0">
                <a:solidFill>
                  <a:srgbClr val="3F3FFF"/>
                </a:solidFill>
                <a:latin typeface="+mn-ea"/>
              </a:rPr>
              <a:t>0105</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若每页</a:t>
            </a:r>
            <a:r>
              <a:rPr lang="en-US" altLang="zh-CN" sz="2400" dirty="0" smtClean="0">
                <a:solidFill>
                  <a:srgbClr val="3F3FFF"/>
                </a:solidFill>
                <a:latin typeface="+mn-ea"/>
              </a:rPr>
              <a:t>100</a:t>
            </a:r>
            <a:r>
              <a:rPr lang="zh-CN" altLang="en-US" sz="2400" dirty="0" smtClean="0">
                <a:solidFill>
                  <a:srgbClr val="3F3FFF"/>
                </a:solidFill>
                <a:latin typeface="+mn-ea"/>
              </a:rPr>
              <a:t>个字节，则页面走向简化为：</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1</a:t>
            </a:r>
            <a:r>
              <a:rPr lang="zh-CN" altLang="en-US" sz="2400" dirty="0" smtClean="0">
                <a:solidFill>
                  <a:srgbClr val="3F3FFF"/>
                </a:solidFill>
                <a:latin typeface="+mn-ea"/>
              </a:rPr>
              <a:t>，</a:t>
            </a:r>
            <a:r>
              <a:rPr lang="en-US" altLang="zh-CN" sz="2400" dirty="0" smtClean="0">
                <a:solidFill>
                  <a:srgbClr val="3F3FFF"/>
                </a:solidFill>
                <a:latin typeface="+mn-ea"/>
              </a:rPr>
              <a:t>4</a:t>
            </a: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a:t>
            </a:r>
            <a:r>
              <a:rPr lang="en-US" altLang="zh-CN" sz="2400" dirty="0" smtClean="0">
                <a:solidFill>
                  <a:srgbClr val="3F3FFF"/>
                </a:solidFill>
                <a:latin typeface="+mn-ea"/>
              </a:rPr>
              <a:t>6</a:t>
            </a: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a:t>
            </a:r>
            <a:r>
              <a:rPr lang="en-US" altLang="zh-CN" sz="2400" dirty="0" smtClean="0">
                <a:solidFill>
                  <a:srgbClr val="3F3FFF"/>
                </a:solidFill>
                <a:latin typeface="+mn-ea"/>
              </a:rPr>
              <a:t>6</a:t>
            </a: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a:t>
            </a:r>
            <a:r>
              <a:rPr lang="en-US" altLang="zh-CN" sz="2400" dirty="0" smtClean="0">
                <a:solidFill>
                  <a:srgbClr val="3F3FFF"/>
                </a:solidFill>
                <a:latin typeface="+mn-ea"/>
              </a:rPr>
              <a:t>6</a:t>
            </a: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a:t>
            </a:r>
            <a:r>
              <a:rPr lang="en-US" altLang="zh-CN" sz="2400" dirty="0" smtClean="0">
                <a:solidFill>
                  <a:srgbClr val="3F3FFF"/>
                </a:solidFill>
                <a:latin typeface="+mn-ea"/>
              </a:rPr>
              <a:t>6</a:t>
            </a:r>
            <a:r>
              <a:rPr lang="zh-CN" altLang="en-US" sz="2400" dirty="0" smtClean="0">
                <a:solidFill>
                  <a:srgbClr val="3F3FFF"/>
                </a:solidFill>
                <a:latin typeface="+mn-ea"/>
              </a:rPr>
              <a:t>，</a:t>
            </a:r>
            <a:r>
              <a:rPr lang="en-US" altLang="zh-CN" sz="2400" dirty="0" smtClean="0">
                <a:solidFill>
                  <a:srgbClr val="3F3FFF"/>
                </a:solidFill>
                <a:latin typeface="+mn-ea"/>
              </a:rPr>
              <a:t>1</a:t>
            </a:r>
            <a:endParaRPr lang="en-US" altLang="zh-CN" sz="2400" dirty="0">
              <a:solidFill>
                <a:srgbClr val="3F3FFF"/>
              </a:solidFill>
              <a:latin typeface="+mn-ea"/>
            </a:endParaRPr>
          </a:p>
        </p:txBody>
      </p:sp>
    </p:spTree>
    <p:extLst>
      <p:ext uri="{BB962C8B-B14F-4D97-AF65-F5344CB8AC3E}">
        <p14:creationId xmlns:p14="http://schemas.microsoft.com/office/powerpoint/2010/main" val="8599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069492" y="533400"/>
            <a:ext cx="2895600" cy="6324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21863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9157" y="1033818"/>
            <a:ext cx="10272584" cy="41807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spcBef>
                <a:spcPts val="0"/>
              </a:spcBef>
              <a:buNone/>
            </a:pPr>
            <a:r>
              <a:rPr lang="zh-CN" altLang="en-US" sz="2400" dirty="0" smtClean="0">
                <a:solidFill>
                  <a:srgbClr val="3F3FFF"/>
                </a:solidFill>
                <a:latin typeface="+mn-ea"/>
              </a:rPr>
              <a:t>一般来说，随着可用块数的增加，缺页数将减少。</a:t>
            </a:r>
            <a:endParaRPr lang="zh-CN" altLang="en-US" sz="2400" dirty="0">
              <a:solidFill>
                <a:srgbClr val="3F3FFF"/>
              </a:solidFill>
              <a:latin typeface="+mn-ea"/>
            </a:endParaRPr>
          </a:p>
        </p:txBody>
      </p:sp>
      <p:pic>
        <p:nvPicPr>
          <p:cNvPr id="3" name="Picture 4" descr="B5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5094" y="1736125"/>
            <a:ext cx="464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980304" y="4803755"/>
            <a:ext cx="101407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400" dirty="0" smtClean="0">
                <a:solidFill>
                  <a:srgbClr val="3F3FFF"/>
                </a:solidFill>
                <a:latin typeface="+mn-ea"/>
              </a:rPr>
              <a:t>统一</a:t>
            </a:r>
            <a:r>
              <a:rPr lang="zh-CN" altLang="en-US" sz="2400" dirty="0">
                <a:solidFill>
                  <a:srgbClr val="3F3FFF"/>
                </a:solidFill>
                <a:latin typeface="+mn-ea"/>
              </a:rPr>
              <a:t>采用下述页面走向：</a:t>
            </a:r>
          </a:p>
          <a:p>
            <a:pPr indent="576000"/>
            <a:r>
              <a:rPr lang="en-US" altLang="zh-CN" sz="2400" dirty="0" smtClean="0">
                <a:solidFill>
                  <a:srgbClr val="3F3FFF"/>
                </a:solidFill>
                <a:latin typeface="+mn-ea"/>
              </a:rPr>
              <a:t>7</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1</a:t>
            </a:r>
            <a:r>
              <a:rPr lang="zh-CN" altLang="en-US" sz="2400" dirty="0">
                <a:solidFill>
                  <a:srgbClr val="3F3FFF"/>
                </a:solidFill>
                <a:latin typeface="+mn-ea"/>
              </a:rPr>
              <a:t>，</a:t>
            </a:r>
            <a:r>
              <a:rPr lang="en-US" altLang="zh-CN" sz="2400" dirty="0">
                <a:solidFill>
                  <a:srgbClr val="3F3FFF"/>
                </a:solidFill>
                <a:latin typeface="+mn-ea"/>
              </a:rPr>
              <a:t>2</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3</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4</a:t>
            </a:r>
            <a:r>
              <a:rPr lang="zh-CN" altLang="en-US" sz="2400" dirty="0">
                <a:solidFill>
                  <a:srgbClr val="3F3FFF"/>
                </a:solidFill>
                <a:latin typeface="+mn-ea"/>
              </a:rPr>
              <a:t>，</a:t>
            </a:r>
            <a:r>
              <a:rPr lang="en-US" altLang="zh-CN" sz="2400" dirty="0">
                <a:solidFill>
                  <a:srgbClr val="3F3FFF"/>
                </a:solidFill>
                <a:latin typeface="+mn-ea"/>
              </a:rPr>
              <a:t>2</a:t>
            </a:r>
            <a:r>
              <a:rPr lang="zh-CN" altLang="en-US" sz="2400" dirty="0">
                <a:solidFill>
                  <a:srgbClr val="3F3FFF"/>
                </a:solidFill>
                <a:latin typeface="+mn-ea"/>
              </a:rPr>
              <a:t>，</a:t>
            </a:r>
            <a:r>
              <a:rPr lang="en-US" altLang="zh-CN" sz="2400" dirty="0">
                <a:solidFill>
                  <a:srgbClr val="3F3FFF"/>
                </a:solidFill>
                <a:latin typeface="+mn-ea"/>
              </a:rPr>
              <a:t>3</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3</a:t>
            </a:r>
            <a:r>
              <a:rPr lang="zh-CN" altLang="en-US" sz="2400" dirty="0">
                <a:solidFill>
                  <a:srgbClr val="3F3FFF"/>
                </a:solidFill>
                <a:latin typeface="+mn-ea"/>
              </a:rPr>
              <a:t>，</a:t>
            </a:r>
            <a:r>
              <a:rPr lang="en-US" altLang="zh-CN" sz="2400" dirty="0">
                <a:solidFill>
                  <a:srgbClr val="3F3FFF"/>
                </a:solidFill>
                <a:latin typeface="+mn-ea"/>
              </a:rPr>
              <a:t>2</a:t>
            </a:r>
            <a:r>
              <a:rPr lang="zh-CN" altLang="en-US" sz="2400" dirty="0">
                <a:solidFill>
                  <a:srgbClr val="3F3FFF"/>
                </a:solidFill>
                <a:latin typeface="+mn-ea"/>
              </a:rPr>
              <a:t>，</a:t>
            </a:r>
            <a:r>
              <a:rPr lang="en-US" altLang="zh-CN" sz="2400" dirty="0">
                <a:solidFill>
                  <a:srgbClr val="3F3FFF"/>
                </a:solidFill>
                <a:latin typeface="+mn-ea"/>
              </a:rPr>
              <a:t>1</a:t>
            </a:r>
            <a:r>
              <a:rPr lang="zh-CN" altLang="en-US" sz="2400" dirty="0">
                <a:solidFill>
                  <a:srgbClr val="3F3FFF"/>
                </a:solidFill>
                <a:latin typeface="+mn-ea"/>
              </a:rPr>
              <a:t>，</a:t>
            </a:r>
            <a:r>
              <a:rPr lang="en-US" altLang="zh-CN" sz="2400" dirty="0">
                <a:solidFill>
                  <a:srgbClr val="3F3FFF"/>
                </a:solidFill>
                <a:latin typeface="+mn-ea"/>
              </a:rPr>
              <a:t>2</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1</a:t>
            </a:r>
            <a:r>
              <a:rPr lang="zh-CN" altLang="en-US" sz="2400" dirty="0">
                <a:solidFill>
                  <a:srgbClr val="3F3FFF"/>
                </a:solidFill>
                <a:latin typeface="+mn-ea"/>
              </a:rPr>
              <a:t>，</a:t>
            </a:r>
            <a:r>
              <a:rPr lang="en-US" altLang="zh-CN" sz="2400" dirty="0">
                <a:solidFill>
                  <a:srgbClr val="3F3FFF"/>
                </a:solidFill>
                <a:latin typeface="+mn-ea"/>
              </a:rPr>
              <a:t>7</a:t>
            </a:r>
            <a:r>
              <a:rPr lang="zh-CN" altLang="en-US" sz="2400" dirty="0">
                <a:solidFill>
                  <a:srgbClr val="3F3FFF"/>
                </a:solidFill>
                <a:latin typeface="+mn-ea"/>
              </a:rPr>
              <a:t>，</a:t>
            </a:r>
            <a:r>
              <a:rPr lang="en-US" altLang="zh-CN" sz="2400" dirty="0">
                <a:solidFill>
                  <a:srgbClr val="3F3FFF"/>
                </a:solidFill>
                <a:latin typeface="+mn-ea"/>
              </a:rPr>
              <a:t>0</a:t>
            </a:r>
            <a:r>
              <a:rPr lang="zh-CN" altLang="en-US" sz="2400" dirty="0">
                <a:solidFill>
                  <a:srgbClr val="3F3FFF"/>
                </a:solidFill>
                <a:latin typeface="+mn-ea"/>
              </a:rPr>
              <a:t>，</a:t>
            </a:r>
            <a:r>
              <a:rPr lang="en-US" altLang="zh-CN" sz="2400" dirty="0">
                <a:solidFill>
                  <a:srgbClr val="3F3FFF"/>
                </a:solidFill>
                <a:latin typeface="+mn-ea"/>
              </a:rPr>
              <a:t>1</a:t>
            </a:r>
          </a:p>
          <a:p>
            <a:r>
              <a:rPr lang="zh-CN" altLang="en-US" sz="2400" dirty="0" smtClean="0">
                <a:solidFill>
                  <a:srgbClr val="3F3FFF"/>
                </a:solidFill>
                <a:latin typeface="+mn-ea"/>
              </a:rPr>
              <a:t>并且</a:t>
            </a:r>
            <a:r>
              <a:rPr lang="zh-CN" altLang="en-US" sz="2400" dirty="0">
                <a:solidFill>
                  <a:srgbClr val="3F3FFF"/>
                </a:solidFill>
                <a:latin typeface="+mn-ea"/>
              </a:rPr>
              <a:t>假定每个作业只有三个内存块可供使用。</a:t>
            </a:r>
          </a:p>
        </p:txBody>
      </p:sp>
      <p:sp>
        <p:nvSpPr>
          <p:cNvPr id="6" name="Rectangle 5"/>
          <p:cNvSpPr>
            <a:spLocks noChangeArrowheads="1"/>
          </p:cNvSpPr>
          <p:nvPr/>
        </p:nvSpPr>
        <p:spPr bwMode="auto">
          <a:xfrm>
            <a:off x="3921213" y="4201234"/>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zh-CN" altLang="en-US" dirty="0">
                <a:solidFill>
                  <a:srgbClr val="FF2121"/>
                </a:solidFill>
                <a:latin typeface="+mn-ea"/>
              </a:rPr>
              <a:t>缺页量与内存块数关系图</a:t>
            </a:r>
          </a:p>
        </p:txBody>
      </p:sp>
    </p:spTree>
    <p:extLst>
      <p:ext uri="{BB962C8B-B14F-4D97-AF65-F5344CB8AC3E}">
        <p14:creationId xmlns:p14="http://schemas.microsoft.com/office/powerpoint/2010/main" val="1788379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16458" y="970009"/>
            <a:ext cx="10682418" cy="163328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solidFill>
                  <a:srgbClr val="3F3FFF"/>
                </a:solidFill>
                <a:latin typeface="+mn-ea"/>
              </a:rPr>
              <a:t>5.8.2  </a:t>
            </a:r>
            <a:r>
              <a:rPr lang="zh-CN" altLang="en-US" sz="2400" dirty="0">
                <a:solidFill>
                  <a:srgbClr val="3F3FFF"/>
                </a:solidFill>
                <a:latin typeface="+mn-ea"/>
              </a:rPr>
              <a:t>先进先出法（</a:t>
            </a:r>
            <a:r>
              <a:rPr lang="en-US" altLang="zh-CN" sz="2400" dirty="0">
                <a:solidFill>
                  <a:srgbClr val="3F3FFF"/>
                </a:solidFill>
                <a:latin typeface="+mn-ea"/>
              </a:rPr>
              <a:t>FIFO</a:t>
            </a:r>
            <a:r>
              <a:rPr lang="zh-CN" altLang="en-US" sz="2400" dirty="0">
                <a:solidFill>
                  <a:srgbClr val="3F3FFF"/>
                </a:solidFill>
                <a:latin typeface="+mn-ea"/>
              </a:rPr>
              <a:t>）</a:t>
            </a:r>
            <a:endParaRPr lang="en-US" altLang="zh-CN" sz="2400" dirty="0" smtClean="0">
              <a:solidFill>
                <a:srgbClr val="3F3FFF"/>
              </a:solidFill>
              <a:latin typeface="+mn-ea"/>
            </a:endParaRPr>
          </a:p>
          <a:p>
            <a:pPr marL="0" indent="612000">
              <a:lnSpc>
                <a:spcPct val="150000"/>
              </a:lnSpc>
              <a:spcBef>
                <a:spcPts val="0"/>
              </a:spcBef>
              <a:buNone/>
            </a:pPr>
            <a:r>
              <a:rPr lang="zh-CN" altLang="en-US" sz="2400" dirty="0" smtClean="0">
                <a:solidFill>
                  <a:srgbClr val="3F3FFF"/>
                </a:solidFill>
                <a:latin typeface="+mn-ea"/>
              </a:rPr>
              <a:t>总是淘汰在内存中停留时间最长（年龄最老）的一页，即先进入内存的页，先被换出。</a:t>
            </a:r>
            <a:endParaRPr lang="zh-CN" altLang="en-US" sz="2400" dirty="0">
              <a:solidFill>
                <a:srgbClr val="3F3FFF"/>
              </a:solidFill>
              <a:latin typeface="+mn-ea"/>
            </a:endParaRPr>
          </a:p>
        </p:txBody>
      </p:sp>
      <p:pic>
        <p:nvPicPr>
          <p:cNvPr id="4" name="Picture 4" descr="B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567" y="2839033"/>
            <a:ext cx="6934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4765588" y="4896433"/>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FF2121"/>
                </a:solidFill>
                <a:latin typeface="+mn-ea"/>
              </a:rPr>
              <a:t>FIFO</a:t>
            </a:r>
            <a:r>
              <a:rPr lang="zh-CN" altLang="en-US" dirty="0">
                <a:solidFill>
                  <a:srgbClr val="FF2121"/>
                </a:solidFill>
                <a:latin typeface="+mn-ea"/>
              </a:rPr>
              <a:t>页面置换序列 </a:t>
            </a:r>
          </a:p>
        </p:txBody>
      </p:sp>
      <p:sp>
        <p:nvSpPr>
          <p:cNvPr id="6" name="Rectangle 8"/>
          <p:cNvSpPr>
            <a:spLocks noChangeArrowheads="1"/>
          </p:cNvSpPr>
          <p:nvPr/>
        </p:nvSpPr>
        <p:spPr bwMode="auto">
          <a:xfrm>
            <a:off x="2790567" y="5377144"/>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FF"/>
                </a:solidFill>
                <a:latin typeface="+mn-ea"/>
              </a:rPr>
              <a:t>▲</a:t>
            </a:r>
            <a:r>
              <a:rPr lang="zh-CN" altLang="en-US" sz="2400" dirty="0">
                <a:solidFill>
                  <a:srgbClr val="3F3FFF"/>
                </a:solidFill>
                <a:latin typeface="+mn-ea"/>
              </a:rPr>
              <a:t>总共有</a:t>
            </a:r>
            <a:r>
              <a:rPr lang="en-US" altLang="zh-CN" sz="2400" dirty="0">
                <a:solidFill>
                  <a:srgbClr val="3F3FFF"/>
                </a:solidFill>
                <a:latin typeface="+mn-ea"/>
              </a:rPr>
              <a:t>15</a:t>
            </a:r>
            <a:r>
              <a:rPr lang="zh-CN" altLang="en-US" sz="2400" dirty="0">
                <a:solidFill>
                  <a:srgbClr val="3F3FFF"/>
                </a:solidFill>
                <a:latin typeface="+mn-ea"/>
              </a:rPr>
              <a:t>次缺页 </a:t>
            </a:r>
          </a:p>
        </p:txBody>
      </p:sp>
    </p:spTree>
    <p:extLst>
      <p:ext uri="{BB962C8B-B14F-4D97-AF65-F5344CB8AC3E}">
        <p14:creationId xmlns:p14="http://schemas.microsoft.com/office/powerpoint/2010/main" val="18668055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13254" y="984424"/>
            <a:ext cx="10470292" cy="275555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a:solidFill>
                  <a:srgbClr val="3F3FFF"/>
                </a:solidFill>
                <a:latin typeface="+mn-ea"/>
              </a:rPr>
              <a:t>先进先出（</a:t>
            </a:r>
            <a:r>
              <a:rPr lang="en-US" altLang="zh-CN" sz="2400" dirty="0">
                <a:solidFill>
                  <a:srgbClr val="3F3FFF"/>
                </a:solidFill>
                <a:latin typeface="+mn-ea"/>
              </a:rPr>
              <a:t>FIFO</a:t>
            </a:r>
            <a:r>
              <a:rPr lang="zh-CN" altLang="en-US" sz="2400" dirty="0">
                <a:solidFill>
                  <a:srgbClr val="3F3FFF"/>
                </a:solidFill>
                <a:latin typeface="+mn-ea"/>
              </a:rPr>
              <a:t>）法 </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优点：容易理解，方便程序设计。</a:t>
            </a:r>
          </a:p>
          <a:p>
            <a:pPr marL="0" indent="0">
              <a:lnSpc>
                <a:spcPct val="150000"/>
              </a:lnSpc>
              <a:spcBef>
                <a:spcPts val="0"/>
              </a:spcBef>
              <a:buNone/>
            </a:pPr>
            <a:r>
              <a:rPr lang="zh-CN" altLang="en-US" sz="2400" dirty="0" smtClean="0">
                <a:solidFill>
                  <a:srgbClr val="3F3FFF"/>
                </a:solidFill>
                <a:latin typeface="+mn-ea"/>
              </a:rPr>
              <a:t>缺点：</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）性能并不很好，效率不高 </a:t>
            </a:r>
            <a:endParaRPr lang="en-US" altLang="zh-CN" sz="2400" dirty="0">
              <a:solidFill>
                <a:srgbClr val="3F3FFF"/>
              </a:solidFill>
              <a:latin typeface="+mn-ea"/>
            </a:endParaRPr>
          </a:p>
          <a:p>
            <a:pPr marL="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）存在</a:t>
            </a:r>
            <a:r>
              <a:rPr lang="en-US" altLang="zh-CN" sz="2400" dirty="0" err="1" smtClean="0">
                <a:solidFill>
                  <a:srgbClr val="3F3FFF"/>
                </a:solidFill>
                <a:latin typeface="+mn-ea"/>
              </a:rPr>
              <a:t>Belady</a:t>
            </a:r>
            <a:r>
              <a:rPr lang="zh-CN" altLang="en-US" sz="2400" dirty="0" smtClean="0">
                <a:solidFill>
                  <a:srgbClr val="3F3FFF"/>
                </a:solidFill>
                <a:latin typeface="+mn-ea"/>
              </a:rPr>
              <a:t>异常现象，即缺页率随内存块增加而增加。</a:t>
            </a:r>
            <a:endParaRPr lang="zh-CN" altLang="en-US" sz="2400" dirty="0">
              <a:solidFill>
                <a:srgbClr val="3F3FFF"/>
              </a:solidFill>
              <a:latin typeface="+mn-ea"/>
            </a:endParaRPr>
          </a:p>
        </p:txBody>
      </p:sp>
    </p:spTree>
    <p:extLst>
      <p:ext uri="{BB962C8B-B14F-4D97-AF65-F5344CB8AC3E}">
        <p14:creationId xmlns:p14="http://schemas.microsoft.com/office/powerpoint/2010/main" val="22326750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5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367" y="1285107"/>
            <a:ext cx="4953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2624330" y="4348269"/>
            <a:ext cx="6544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dirty="0">
                <a:solidFill>
                  <a:srgbClr val="FF2121"/>
                </a:solidFill>
                <a:latin typeface="+mn-ea"/>
              </a:rPr>
              <a:t>关于一个页面走向的</a:t>
            </a:r>
            <a:r>
              <a:rPr lang="en-US" altLang="zh-CN" dirty="0">
                <a:solidFill>
                  <a:srgbClr val="FF2121"/>
                </a:solidFill>
                <a:latin typeface="+mn-ea"/>
              </a:rPr>
              <a:t>FIFO</a:t>
            </a:r>
            <a:r>
              <a:rPr lang="zh-CN" altLang="en-US" dirty="0">
                <a:solidFill>
                  <a:srgbClr val="FF2121"/>
                </a:solidFill>
                <a:latin typeface="+mn-ea"/>
              </a:rPr>
              <a:t>淘汰算法的缺页曲线</a:t>
            </a:r>
          </a:p>
        </p:txBody>
      </p:sp>
    </p:spTree>
    <p:extLst>
      <p:ext uri="{BB962C8B-B14F-4D97-AF65-F5344CB8AC3E}">
        <p14:creationId xmlns:p14="http://schemas.microsoft.com/office/powerpoint/2010/main" val="9086507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39116" y="932936"/>
            <a:ext cx="10560905" cy="230453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5.8.3  </a:t>
            </a:r>
            <a:r>
              <a:rPr lang="zh-CN" altLang="en-US" sz="2400" dirty="0">
                <a:solidFill>
                  <a:srgbClr val="3F3FFF"/>
                </a:solidFill>
                <a:latin typeface="+mn-ea"/>
              </a:rPr>
              <a:t>最佳置换法（</a:t>
            </a:r>
            <a:r>
              <a:rPr lang="en-US" altLang="zh-CN" sz="2400" dirty="0">
                <a:solidFill>
                  <a:srgbClr val="3F3FFF"/>
                </a:solidFill>
                <a:latin typeface="+mn-ea"/>
              </a:rPr>
              <a:t>OPT</a:t>
            </a:r>
            <a:r>
              <a:rPr lang="zh-CN" altLang="en-US" sz="2400" dirty="0">
                <a:solidFill>
                  <a:srgbClr val="3F3FFF"/>
                </a:solidFill>
                <a:latin typeface="+mn-ea"/>
              </a:rPr>
              <a:t>）</a:t>
            </a:r>
            <a:endParaRPr lang="en-US" altLang="zh-CN" sz="2400" dirty="0" smtClean="0">
              <a:solidFill>
                <a:srgbClr val="3F3FFF"/>
              </a:solidFill>
              <a:latin typeface="+mn-ea"/>
            </a:endParaRPr>
          </a:p>
          <a:p>
            <a:pPr marL="0" indent="612000">
              <a:lnSpc>
                <a:spcPct val="150000"/>
              </a:lnSpc>
              <a:spcBef>
                <a:spcPts val="0"/>
              </a:spcBef>
              <a:buNone/>
            </a:pPr>
            <a:r>
              <a:rPr lang="zh-CN" altLang="en-US" sz="2400" dirty="0" smtClean="0">
                <a:solidFill>
                  <a:srgbClr val="3F3FFF"/>
                </a:solidFill>
                <a:latin typeface="+mn-ea"/>
              </a:rPr>
              <a:t>最佳置换算法（</a:t>
            </a:r>
            <a:r>
              <a:rPr lang="en-US" altLang="zh-CN" sz="2400" dirty="0" smtClean="0">
                <a:solidFill>
                  <a:srgbClr val="3F3FFF"/>
                </a:solidFill>
                <a:latin typeface="+mn-ea"/>
              </a:rPr>
              <a:t>Optimal Replacement, OPT</a:t>
            </a:r>
            <a:r>
              <a:rPr lang="zh-CN" altLang="en-US" sz="2400" dirty="0" smtClean="0">
                <a:solidFill>
                  <a:srgbClr val="3F3FFF"/>
                </a:solidFill>
                <a:latin typeface="+mn-ea"/>
              </a:rPr>
              <a:t>）其实质是：为调入新页面而必须预先淘汰某个老页面时，所选择的老页面应在将来不被使用，或者是在最远的将来才被访问。 </a:t>
            </a:r>
            <a:endParaRPr lang="zh-CN" altLang="en-US" sz="2400" dirty="0">
              <a:solidFill>
                <a:srgbClr val="3F3FFF"/>
              </a:solidFill>
              <a:latin typeface="+mn-ea"/>
            </a:endParaRPr>
          </a:p>
        </p:txBody>
      </p:sp>
      <p:pic>
        <p:nvPicPr>
          <p:cNvPr id="4" name="Picture 4" descr="B5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3374" y="3097433"/>
            <a:ext cx="6400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794951" y="5512875"/>
            <a:ext cx="104085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50000"/>
              </a:lnSpc>
            </a:pPr>
            <a:r>
              <a:rPr lang="zh-CN" altLang="en-US" sz="2400" dirty="0" smtClean="0">
                <a:solidFill>
                  <a:srgbClr val="3F3FFF"/>
                </a:solidFill>
                <a:latin typeface="+mn-ea"/>
              </a:rPr>
              <a:t>保证</a:t>
            </a:r>
            <a:r>
              <a:rPr lang="zh-CN" altLang="en-US" sz="2400" dirty="0">
                <a:solidFill>
                  <a:srgbClr val="3F3FFF"/>
                </a:solidFill>
                <a:latin typeface="+mn-ea"/>
              </a:rPr>
              <a:t>有最小缺页率 </a:t>
            </a:r>
            <a:r>
              <a:rPr lang="zh-CN" altLang="en-US" sz="2400" dirty="0" smtClean="0">
                <a:solidFill>
                  <a:srgbClr val="3F3FFF"/>
                </a:solidFill>
                <a:latin typeface="+mn-ea"/>
              </a:rPr>
              <a:t>，但</a:t>
            </a:r>
            <a:r>
              <a:rPr lang="en-US" altLang="zh-CN" sz="2400" dirty="0" smtClean="0">
                <a:solidFill>
                  <a:srgbClr val="3F3FFF"/>
                </a:solidFill>
                <a:latin typeface="+mn-ea"/>
              </a:rPr>
              <a:t>OPT</a:t>
            </a:r>
            <a:r>
              <a:rPr lang="zh-CN" altLang="en-US" sz="2400" dirty="0">
                <a:solidFill>
                  <a:srgbClr val="3F3FFF"/>
                </a:solidFill>
                <a:latin typeface="+mn-ea"/>
              </a:rPr>
              <a:t>算法在实现上有困难</a:t>
            </a:r>
          </a:p>
        </p:txBody>
      </p:sp>
      <p:sp>
        <p:nvSpPr>
          <p:cNvPr id="6" name="Rectangle 7"/>
          <p:cNvSpPr>
            <a:spLocks noChangeArrowheads="1"/>
          </p:cNvSpPr>
          <p:nvPr/>
        </p:nvSpPr>
        <p:spPr bwMode="auto">
          <a:xfrm>
            <a:off x="5132174" y="4816741"/>
            <a:ext cx="487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rgbClr val="FF0000"/>
                </a:solidFill>
                <a:latin typeface="+mn-ea"/>
              </a:rPr>
              <a:t>最佳页面置换</a:t>
            </a:r>
            <a:r>
              <a:rPr lang="zh-CN" altLang="en-US" dirty="0" smtClean="0">
                <a:solidFill>
                  <a:srgbClr val="FF0000"/>
                </a:solidFill>
                <a:latin typeface="+mn-ea"/>
              </a:rPr>
              <a:t>序列</a:t>
            </a:r>
            <a:endParaRPr lang="zh-CN" altLang="en-US" dirty="0">
              <a:solidFill>
                <a:srgbClr val="FF0000"/>
              </a:solidFill>
              <a:latin typeface="+mn-ea"/>
            </a:endParaRPr>
          </a:p>
        </p:txBody>
      </p:sp>
      <p:sp>
        <p:nvSpPr>
          <p:cNvPr id="7" name="矩形 6"/>
          <p:cNvSpPr/>
          <p:nvPr/>
        </p:nvSpPr>
        <p:spPr>
          <a:xfrm>
            <a:off x="5080689" y="5174177"/>
            <a:ext cx="2234907" cy="369332"/>
          </a:xfrm>
          <a:prstGeom prst="rect">
            <a:avLst/>
          </a:prstGeom>
        </p:spPr>
        <p:txBody>
          <a:bodyPr wrap="none">
            <a:spAutoFit/>
          </a:bodyPr>
          <a:lstStyle/>
          <a:p>
            <a:r>
              <a:rPr lang="zh-CN" altLang="en-US" dirty="0">
                <a:solidFill>
                  <a:srgbClr val="007434"/>
                </a:solidFill>
                <a:latin typeface="+mn-ea"/>
              </a:rPr>
              <a:t>仅出现</a:t>
            </a:r>
            <a:r>
              <a:rPr lang="en-US" altLang="zh-CN" dirty="0">
                <a:solidFill>
                  <a:srgbClr val="007434"/>
                </a:solidFill>
                <a:latin typeface="+mn-ea"/>
              </a:rPr>
              <a:t>9</a:t>
            </a:r>
            <a:r>
              <a:rPr lang="zh-CN" altLang="en-US" dirty="0">
                <a:solidFill>
                  <a:srgbClr val="007434"/>
                </a:solidFill>
                <a:latin typeface="+mn-ea"/>
              </a:rPr>
              <a:t>次缺页中断 </a:t>
            </a:r>
            <a:endParaRPr lang="zh-CN" altLang="en-US" dirty="0">
              <a:solidFill>
                <a:srgbClr val="007434"/>
              </a:solidFill>
            </a:endParaRPr>
          </a:p>
        </p:txBody>
      </p:sp>
    </p:spTree>
    <p:extLst>
      <p:ext uri="{BB962C8B-B14F-4D97-AF65-F5344CB8AC3E}">
        <p14:creationId xmlns:p14="http://schemas.microsoft.com/office/powerpoint/2010/main" val="36206057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00899" y="913373"/>
            <a:ext cx="10416744" cy="223348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5.8.4  </a:t>
            </a:r>
            <a:r>
              <a:rPr lang="zh-CN" altLang="en-US" sz="2400" dirty="0">
                <a:solidFill>
                  <a:srgbClr val="3F3FFF"/>
                </a:solidFill>
                <a:latin typeface="+mn-ea"/>
              </a:rPr>
              <a:t>最近最少使用置换法（</a:t>
            </a:r>
            <a:r>
              <a:rPr lang="en-US" altLang="zh-CN" sz="2400" dirty="0">
                <a:solidFill>
                  <a:srgbClr val="3F3FFF"/>
                </a:solidFill>
                <a:latin typeface="+mn-ea"/>
              </a:rPr>
              <a:t>LRU</a:t>
            </a:r>
            <a:r>
              <a:rPr lang="zh-CN" altLang="en-US" sz="2400" dirty="0">
                <a:solidFill>
                  <a:srgbClr val="3F3FFF"/>
                </a:solidFill>
                <a:latin typeface="+mn-ea"/>
              </a:rPr>
              <a:t>）</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）以“最近的过去”作为“不久将来”的近似</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）实质是：当需要置换一页时，选择在最近一段时间里最久没有使用过的页面予以淘汰。</a:t>
            </a:r>
            <a:endParaRPr lang="zh-CN" altLang="en-US" sz="2400" dirty="0">
              <a:solidFill>
                <a:srgbClr val="3F3FFF"/>
              </a:solidFill>
              <a:latin typeface="+mn-ea"/>
            </a:endParaRPr>
          </a:p>
        </p:txBody>
      </p:sp>
      <p:pic>
        <p:nvPicPr>
          <p:cNvPr id="4" name="Picture 4" descr="B5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8764" y="3393994"/>
            <a:ext cx="693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123040" y="5150489"/>
            <a:ext cx="38507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2121"/>
                </a:solidFill>
                <a:latin typeface="+mn-ea"/>
              </a:rPr>
              <a:t>最近最少使用算法页面置换序列 </a:t>
            </a:r>
          </a:p>
        </p:txBody>
      </p:sp>
      <p:sp>
        <p:nvSpPr>
          <p:cNvPr id="6" name="Rectangle 7"/>
          <p:cNvSpPr>
            <a:spLocks noChangeArrowheads="1"/>
          </p:cNvSpPr>
          <p:nvPr/>
        </p:nvSpPr>
        <p:spPr bwMode="auto">
          <a:xfrm>
            <a:off x="4123040" y="5575313"/>
            <a:ext cx="1784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7434"/>
                </a:solidFill>
              </a:rPr>
              <a:t>产生</a:t>
            </a:r>
            <a:r>
              <a:rPr lang="en-US" altLang="zh-CN" sz="2000" dirty="0">
                <a:solidFill>
                  <a:srgbClr val="007434"/>
                </a:solidFill>
              </a:rPr>
              <a:t>12</a:t>
            </a:r>
            <a:r>
              <a:rPr lang="zh-CN" altLang="en-US" sz="2000" dirty="0">
                <a:solidFill>
                  <a:srgbClr val="007434"/>
                </a:solidFill>
              </a:rPr>
              <a:t>次缺页 </a:t>
            </a:r>
          </a:p>
        </p:txBody>
      </p:sp>
    </p:spTree>
    <p:extLst>
      <p:ext uri="{BB962C8B-B14F-4D97-AF65-F5344CB8AC3E}">
        <p14:creationId xmlns:p14="http://schemas.microsoft.com/office/powerpoint/2010/main" val="8837166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97924" y="1036571"/>
            <a:ext cx="105938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nSpc>
                <a:spcPct val="150000"/>
              </a:lnSpc>
            </a:pPr>
            <a:r>
              <a:rPr lang="en-US" altLang="zh-CN" sz="2400" dirty="0">
                <a:solidFill>
                  <a:srgbClr val="3F3FFF"/>
                </a:solidFill>
                <a:latin typeface="+mn-ea"/>
              </a:rPr>
              <a:t>LRU</a:t>
            </a:r>
            <a:r>
              <a:rPr lang="zh-CN" altLang="en-US" sz="2400" dirty="0">
                <a:solidFill>
                  <a:srgbClr val="3F3FFF"/>
                </a:solidFill>
                <a:latin typeface="+mn-ea"/>
              </a:rPr>
              <a:t>算法需要实际硬件的支持。实现时的问题是：怎样确定最后访问以来所经历时间的</a:t>
            </a:r>
            <a:r>
              <a:rPr lang="zh-CN" altLang="en-US" sz="2400" dirty="0" smtClean="0">
                <a:solidFill>
                  <a:srgbClr val="3F3FFF"/>
                </a:solidFill>
                <a:latin typeface="+mn-ea"/>
              </a:rPr>
              <a:t>顺序</a:t>
            </a:r>
            <a:r>
              <a:rPr lang="zh-CN" altLang="en-US" sz="2400" dirty="0">
                <a:solidFill>
                  <a:srgbClr val="3F3FFF"/>
                </a:solidFill>
                <a:latin typeface="+mn-ea"/>
              </a:rPr>
              <a:t>。有以下两种可行的办法：                  </a:t>
            </a:r>
          </a:p>
          <a:p>
            <a:pPr>
              <a:lnSpc>
                <a:spcPct val="150000"/>
              </a:lnSpc>
            </a:pPr>
            <a:r>
              <a:rPr lang="zh-CN" altLang="en-US" sz="2400" dirty="0">
                <a:solidFill>
                  <a:srgbClr val="3F3FFF"/>
                </a:solidFill>
                <a:latin typeface="+mn-ea"/>
              </a:rPr>
              <a:t>① 计数器</a:t>
            </a:r>
          </a:p>
          <a:p>
            <a:pPr>
              <a:lnSpc>
                <a:spcPct val="150000"/>
              </a:lnSpc>
            </a:pPr>
            <a:r>
              <a:rPr lang="zh-CN" altLang="en-US" sz="2400" dirty="0">
                <a:solidFill>
                  <a:srgbClr val="3F3FFF"/>
                </a:solidFill>
                <a:latin typeface="+mn-ea"/>
              </a:rPr>
              <a:t>② 栈</a:t>
            </a:r>
          </a:p>
        </p:txBody>
      </p:sp>
      <p:pic>
        <p:nvPicPr>
          <p:cNvPr id="3" name="Picture 5" descr="B5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0572" y="3194226"/>
            <a:ext cx="5486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4439253" y="5727360"/>
            <a:ext cx="395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2121"/>
                </a:solidFill>
                <a:latin typeface="+mn-ea"/>
              </a:rPr>
              <a:t>利用栈记录目前访问最多的页面示例 </a:t>
            </a:r>
          </a:p>
        </p:txBody>
      </p:sp>
    </p:spTree>
    <p:extLst>
      <p:ext uri="{BB962C8B-B14F-4D97-AF65-F5344CB8AC3E}">
        <p14:creationId xmlns:p14="http://schemas.microsoft.com/office/powerpoint/2010/main" val="1508429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6162" y="879390"/>
            <a:ext cx="10527957" cy="272054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5.8.5  </a:t>
            </a:r>
            <a:r>
              <a:rPr lang="zh-CN" altLang="en-US" sz="2400" dirty="0">
                <a:solidFill>
                  <a:srgbClr val="3F3FFF"/>
                </a:solidFill>
                <a:latin typeface="+mn-ea"/>
              </a:rPr>
              <a:t>第二次机会置换法（</a:t>
            </a:r>
            <a:r>
              <a:rPr lang="en-US" altLang="zh-CN" sz="2400" dirty="0">
                <a:solidFill>
                  <a:srgbClr val="3F3FFF"/>
                </a:solidFill>
                <a:latin typeface="+mn-ea"/>
              </a:rPr>
              <a:t>SCR</a:t>
            </a:r>
            <a:r>
              <a:rPr lang="zh-CN" altLang="en-US" sz="2400" dirty="0">
                <a:solidFill>
                  <a:srgbClr val="3F3FFF"/>
                </a:solidFill>
                <a:latin typeface="+mn-ea"/>
              </a:rPr>
              <a:t>）</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）第二次机会置换法（</a:t>
            </a:r>
            <a:r>
              <a:rPr lang="en-US" altLang="zh-CN" sz="2400" dirty="0" smtClean="0">
                <a:solidFill>
                  <a:srgbClr val="3F3FFF"/>
                </a:solidFill>
                <a:latin typeface="+mn-ea"/>
              </a:rPr>
              <a:t>Second Chance Page Replacement, SCR</a:t>
            </a:r>
            <a:r>
              <a:rPr lang="zh-CN" altLang="en-US" sz="2400" dirty="0" smtClean="0">
                <a:solidFill>
                  <a:srgbClr val="3F3FFF"/>
                </a:solidFill>
                <a:latin typeface="+mn-ea"/>
              </a:rPr>
              <a:t>）是对</a:t>
            </a:r>
            <a:r>
              <a:rPr lang="en-US" altLang="zh-CN" sz="2400" dirty="0" smtClean="0">
                <a:solidFill>
                  <a:srgbClr val="3F3FFF"/>
                </a:solidFill>
                <a:latin typeface="+mn-ea"/>
              </a:rPr>
              <a:t>FIFO</a:t>
            </a:r>
            <a:r>
              <a:rPr lang="zh-CN" altLang="en-US" sz="2400" dirty="0" smtClean="0">
                <a:solidFill>
                  <a:srgbClr val="3F3FFF"/>
                </a:solidFill>
                <a:latin typeface="+mn-ea"/>
              </a:rPr>
              <a:t>算法的改进</a:t>
            </a:r>
            <a:r>
              <a:rPr lang="en-US" altLang="zh-CN" sz="2400" dirty="0" smtClean="0">
                <a:solidFill>
                  <a:srgbClr val="3F3FFF"/>
                </a:solidFill>
                <a:latin typeface="+mn-ea"/>
              </a:rPr>
              <a:t>—— </a:t>
            </a:r>
            <a:r>
              <a:rPr lang="zh-CN" altLang="en-US" sz="2400" dirty="0" smtClean="0">
                <a:solidFill>
                  <a:srgbClr val="3F3FFF"/>
                </a:solidFill>
                <a:latin typeface="+mn-ea"/>
              </a:rPr>
              <a:t>避免把经常使用的页面置换出去。</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）当选择某一页面置换时，就检查最老页面的引用位：如果是</a:t>
            </a:r>
            <a:r>
              <a:rPr lang="en-US" altLang="zh-CN" sz="2400" dirty="0" smtClean="0">
                <a:solidFill>
                  <a:srgbClr val="3F3FFF"/>
                </a:solidFill>
                <a:latin typeface="+mn-ea"/>
              </a:rPr>
              <a:t>0</a:t>
            </a:r>
            <a:r>
              <a:rPr lang="zh-CN" altLang="en-US" sz="2400" dirty="0" smtClean="0">
                <a:solidFill>
                  <a:srgbClr val="3F3FFF"/>
                </a:solidFill>
                <a:latin typeface="+mn-ea"/>
              </a:rPr>
              <a:t>，就立即淘汰该页；如果该引用位是</a:t>
            </a:r>
            <a:r>
              <a:rPr lang="en-US" altLang="zh-CN" sz="2400" dirty="0" smtClean="0">
                <a:solidFill>
                  <a:srgbClr val="3F3FFF"/>
                </a:solidFill>
                <a:latin typeface="+mn-ea"/>
              </a:rPr>
              <a:t>1</a:t>
            </a:r>
            <a:r>
              <a:rPr lang="zh-CN" altLang="en-US" sz="2400" dirty="0" smtClean="0">
                <a:solidFill>
                  <a:srgbClr val="3F3FFF"/>
                </a:solidFill>
                <a:latin typeface="+mn-ea"/>
              </a:rPr>
              <a:t>，就给它第二次机会。</a:t>
            </a:r>
            <a:endParaRPr lang="zh-CN" altLang="en-US" sz="2400" dirty="0">
              <a:solidFill>
                <a:srgbClr val="3F3FFF"/>
              </a:solidFill>
              <a:latin typeface="+mn-ea"/>
            </a:endParaRPr>
          </a:p>
        </p:txBody>
      </p:sp>
      <p:pic>
        <p:nvPicPr>
          <p:cNvPr id="4" name="Picture 6" descr="B5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4454" y="3608182"/>
            <a:ext cx="5486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4510216" y="5756941"/>
            <a:ext cx="2100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2121"/>
                </a:solidFill>
                <a:latin typeface="+mn-ea"/>
              </a:rPr>
              <a:t>第二次机会法示例 </a:t>
            </a:r>
          </a:p>
        </p:txBody>
      </p:sp>
    </p:spTree>
    <p:extLst>
      <p:ext uri="{BB962C8B-B14F-4D97-AF65-F5344CB8AC3E}">
        <p14:creationId xmlns:p14="http://schemas.microsoft.com/office/powerpoint/2010/main" val="23632435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64973" y="895868"/>
            <a:ext cx="11574162" cy="1880284"/>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buNone/>
            </a:pPr>
            <a:r>
              <a:rPr lang="en-US" altLang="zh-CN" sz="2400" dirty="0">
                <a:solidFill>
                  <a:srgbClr val="3F3FFF"/>
                </a:solidFill>
                <a:latin typeface="+mn-ea"/>
              </a:rPr>
              <a:t>5.8.6  </a:t>
            </a:r>
            <a:r>
              <a:rPr lang="zh-CN" altLang="en-US" sz="2400" dirty="0">
                <a:solidFill>
                  <a:srgbClr val="3F3FFF"/>
                </a:solidFill>
                <a:latin typeface="+mn-ea"/>
              </a:rPr>
              <a:t>时钟置换法（</a:t>
            </a:r>
            <a:r>
              <a:rPr lang="en-US" altLang="zh-CN" sz="2400" dirty="0">
                <a:solidFill>
                  <a:srgbClr val="3F3FFF"/>
                </a:solidFill>
                <a:latin typeface="+mn-ea"/>
              </a:rPr>
              <a:t>Clock</a:t>
            </a:r>
            <a:r>
              <a:rPr lang="zh-CN" altLang="en-US" sz="2400" dirty="0">
                <a:solidFill>
                  <a:srgbClr val="3F3FFF"/>
                </a:solidFill>
                <a:latin typeface="+mn-ea"/>
              </a:rPr>
              <a:t>）</a:t>
            </a:r>
            <a:endParaRPr lang="en-US" altLang="zh-CN" sz="2400" dirty="0" smtClean="0">
              <a:solidFill>
                <a:srgbClr val="3F3FFF"/>
              </a:solidFill>
              <a:latin typeface="+mn-ea"/>
            </a:endParaRPr>
          </a:p>
          <a:p>
            <a:pPr marL="0" indent="0">
              <a:lnSpc>
                <a:spcPct val="150000"/>
              </a:lnSpc>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）简单时钟置换法：该</a:t>
            </a:r>
            <a:r>
              <a:rPr lang="zh-CN" altLang="en-US" sz="2400" dirty="0">
                <a:solidFill>
                  <a:srgbClr val="3F3FFF"/>
                </a:solidFill>
                <a:latin typeface="+mn-ea"/>
              </a:rPr>
              <a:t>算法又称最近未使用置换法（</a:t>
            </a:r>
            <a:r>
              <a:rPr lang="en-US" altLang="zh-CN" sz="2400" dirty="0">
                <a:solidFill>
                  <a:srgbClr val="3F3FFF"/>
                </a:solidFill>
                <a:latin typeface="+mn-ea"/>
              </a:rPr>
              <a:t>Not Recently Used, NRU</a:t>
            </a:r>
            <a:r>
              <a:rPr lang="zh-CN" altLang="en-US" sz="2400" dirty="0" smtClean="0">
                <a:solidFill>
                  <a:srgbClr val="3F3FFF"/>
                </a:solidFill>
                <a:latin typeface="+mn-ea"/>
              </a:rPr>
              <a:t>）</a:t>
            </a:r>
            <a:endParaRPr lang="en-US" altLang="zh-CN" sz="2400" dirty="0" smtClean="0">
              <a:solidFill>
                <a:srgbClr val="3F3FFF"/>
              </a:solidFill>
              <a:latin typeface="+mn-ea"/>
            </a:endParaRPr>
          </a:p>
          <a:p>
            <a:pPr marL="0" indent="0">
              <a:lnSpc>
                <a:spcPct val="150000"/>
              </a:lnSpc>
              <a:buNone/>
            </a:pPr>
            <a:r>
              <a:rPr lang="zh-CN" altLang="en-US" sz="2400" dirty="0">
                <a:solidFill>
                  <a:srgbClr val="3F3FFF"/>
                </a:solidFill>
                <a:latin typeface="+mn-ea"/>
              </a:rPr>
              <a:t>（</a:t>
            </a:r>
            <a:r>
              <a:rPr lang="en-US" altLang="zh-CN" sz="2400" dirty="0">
                <a:solidFill>
                  <a:srgbClr val="3F3FFF"/>
                </a:solidFill>
                <a:latin typeface="+mn-ea"/>
              </a:rPr>
              <a:t>2</a:t>
            </a:r>
            <a:r>
              <a:rPr lang="zh-CN" altLang="en-US" sz="2400" dirty="0">
                <a:solidFill>
                  <a:srgbClr val="3F3FFF"/>
                </a:solidFill>
                <a:latin typeface="+mn-ea"/>
              </a:rPr>
              <a:t>）改进的时钟</a:t>
            </a:r>
            <a:r>
              <a:rPr lang="zh-CN" altLang="en-US" sz="2400" dirty="0" smtClean="0">
                <a:solidFill>
                  <a:srgbClr val="3F3FFF"/>
                </a:solidFill>
                <a:latin typeface="+mn-ea"/>
              </a:rPr>
              <a:t>置换法：在页表项中设置两个状态位：  引用位和修改位。 </a:t>
            </a:r>
          </a:p>
          <a:p>
            <a:pPr>
              <a:buNone/>
            </a:pPr>
            <a:endParaRPr lang="zh-CN" altLang="en-US" sz="2400" dirty="0">
              <a:latin typeface="Tahoma" panose="020B0604030504040204" pitchFamily="34" charset="0"/>
            </a:endParaRPr>
          </a:p>
          <a:p>
            <a:pPr>
              <a:buFont typeface="Wingdings" panose="05000000000000000000" pitchFamily="2" charset="2"/>
              <a:buNone/>
            </a:pPr>
            <a:endParaRPr lang="zh-CN" altLang="en-US" sz="2400" dirty="0" smtClean="0">
              <a:latin typeface="楷体_GB2312" panose="02010609030101010101" pitchFamily="49" charset="-122"/>
              <a:ea typeface="楷体_GB2312" panose="02010609030101010101" pitchFamily="49" charset="-122"/>
            </a:endParaRPr>
          </a:p>
          <a:p>
            <a:endParaRPr lang="en-US" altLang="zh-CN" sz="2400" dirty="0"/>
          </a:p>
        </p:txBody>
      </p:sp>
      <p:pic>
        <p:nvPicPr>
          <p:cNvPr id="4" name="Picture 4" descr="B5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185" y="2671122"/>
            <a:ext cx="320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auto">
          <a:xfrm>
            <a:off x="5331684" y="5719122"/>
            <a:ext cx="207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rgbClr val="FF2121"/>
                </a:solidFill>
                <a:latin typeface="+mn-ea"/>
              </a:rPr>
              <a:t>时钟置换法示意图 </a:t>
            </a:r>
          </a:p>
        </p:txBody>
      </p:sp>
    </p:spTree>
    <p:extLst>
      <p:ext uri="{BB962C8B-B14F-4D97-AF65-F5344CB8AC3E}">
        <p14:creationId xmlns:p14="http://schemas.microsoft.com/office/powerpoint/2010/main" val="35621012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89686" y="951470"/>
            <a:ext cx="10577383" cy="3886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5.8.7  </a:t>
            </a:r>
            <a:r>
              <a:rPr lang="zh-CN" altLang="en-US" sz="2400" dirty="0">
                <a:solidFill>
                  <a:srgbClr val="3F3FFF"/>
                </a:solidFill>
                <a:latin typeface="+mn-ea"/>
              </a:rPr>
              <a:t>最少使用置换法（</a:t>
            </a:r>
            <a:r>
              <a:rPr lang="en-US" altLang="zh-CN" sz="2400" dirty="0">
                <a:solidFill>
                  <a:srgbClr val="3F3FFF"/>
                </a:solidFill>
                <a:latin typeface="+mn-ea"/>
              </a:rPr>
              <a:t>LFU</a:t>
            </a:r>
            <a:r>
              <a:rPr lang="zh-CN" altLang="en-US" sz="2400" dirty="0">
                <a:solidFill>
                  <a:srgbClr val="3F3FFF"/>
                </a:solidFill>
                <a:latin typeface="+mn-ea"/>
              </a:rPr>
              <a:t>） </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）最少使用（</a:t>
            </a:r>
            <a:r>
              <a:rPr lang="en-US" altLang="zh-CN" sz="2400" dirty="0" smtClean="0">
                <a:solidFill>
                  <a:srgbClr val="3F3FFF"/>
                </a:solidFill>
                <a:latin typeface="+mn-ea"/>
              </a:rPr>
              <a:t>Least Frequently Used</a:t>
            </a:r>
            <a:r>
              <a:rPr lang="zh-CN" altLang="en-US" sz="2400" dirty="0" smtClean="0">
                <a:solidFill>
                  <a:srgbClr val="3F3FFF"/>
                </a:solidFill>
                <a:latin typeface="+mn-ea"/>
              </a:rPr>
              <a:t>，</a:t>
            </a:r>
            <a:r>
              <a:rPr lang="en-US" altLang="zh-CN" sz="2400" dirty="0" smtClean="0">
                <a:solidFill>
                  <a:srgbClr val="3F3FFF"/>
                </a:solidFill>
                <a:latin typeface="+mn-ea"/>
              </a:rPr>
              <a:t>LFU</a:t>
            </a:r>
            <a:r>
              <a:rPr lang="zh-CN" altLang="en-US" sz="2400" dirty="0" smtClean="0">
                <a:solidFill>
                  <a:srgbClr val="3F3FFF"/>
                </a:solidFill>
                <a:latin typeface="+mn-ea"/>
              </a:rPr>
              <a:t>）页面置换算法是基于访问计数的页面置换法。</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）为每个页面设置一个软件计数器。</a:t>
            </a:r>
          </a:p>
          <a:p>
            <a:pPr marL="0" indent="0">
              <a:lnSpc>
                <a:spcPct val="150000"/>
              </a:lnSpc>
              <a:spcBef>
                <a:spcPts val="0"/>
              </a:spcBef>
              <a:buNone/>
            </a:pPr>
            <a:r>
              <a:rPr lang="zh-CN" altLang="en-US" sz="2400" dirty="0" smtClean="0">
                <a:solidFill>
                  <a:srgbClr val="3F3FFF"/>
                </a:solidFill>
                <a:latin typeface="+mn-ea"/>
              </a:rPr>
              <a:t>（</a:t>
            </a:r>
            <a:r>
              <a:rPr lang="en-US" altLang="zh-CN" sz="2400" dirty="0">
                <a:solidFill>
                  <a:srgbClr val="3F3FFF"/>
                </a:solidFill>
                <a:latin typeface="+mn-ea"/>
              </a:rPr>
              <a:t>3</a:t>
            </a:r>
            <a:r>
              <a:rPr lang="zh-CN" altLang="en-US" sz="2400" dirty="0" smtClean="0">
                <a:solidFill>
                  <a:srgbClr val="3F3FFF"/>
                </a:solidFill>
                <a:latin typeface="+mn-ea"/>
              </a:rPr>
              <a:t>）将每页的引用位</a:t>
            </a:r>
            <a:r>
              <a:rPr lang="en-US" altLang="zh-CN" sz="2400" dirty="0" smtClean="0">
                <a:solidFill>
                  <a:srgbClr val="3F3FFF"/>
                </a:solidFill>
                <a:latin typeface="+mn-ea"/>
              </a:rPr>
              <a:t>R</a:t>
            </a:r>
            <a:r>
              <a:rPr lang="zh-CN" altLang="en-US" sz="2400" dirty="0" smtClean="0">
                <a:solidFill>
                  <a:srgbClr val="3F3FFF"/>
                </a:solidFill>
                <a:latin typeface="+mn-ea"/>
              </a:rPr>
              <a:t>的值加到对应的计数器上。发生缺页时，淘汰其计数值最小的页。</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4</a:t>
            </a:r>
            <a:r>
              <a:rPr lang="zh-CN" altLang="en-US" sz="2400" dirty="0" smtClean="0">
                <a:solidFill>
                  <a:srgbClr val="3F3FFF"/>
                </a:solidFill>
                <a:latin typeface="+mn-ea"/>
              </a:rPr>
              <a:t>）老化（</a:t>
            </a:r>
            <a:r>
              <a:rPr lang="en-US" altLang="zh-CN" sz="2400" dirty="0" smtClean="0">
                <a:solidFill>
                  <a:srgbClr val="3F3FFF"/>
                </a:solidFill>
                <a:latin typeface="+mn-ea"/>
              </a:rPr>
              <a:t>Aging</a:t>
            </a:r>
            <a:r>
              <a:rPr lang="zh-CN" altLang="en-US" sz="2400" dirty="0" smtClean="0">
                <a:solidFill>
                  <a:srgbClr val="3F3FFF"/>
                </a:solidFill>
                <a:latin typeface="+mn-ea"/>
              </a:rPr>
              <a:t>）算法</a:t>
            </a:r>
            <a:r>
              <a:rPr lang="zh-CN" altLang="en-US" sz="2400" dirty="0">
                <a:solidFill>
                  <a:srgbClr val="3F3FFF"/>
                </a:solidFill>
                <a:latin typeface="+mn-ea"/>
              </a:rPr>
              <a:t>。</a:t>
            </a:r>
            <a:endParaRPr lang="zh-CN" altLang="en-US" dirty="0">
              <a:solidFill>
                <a:srgbClr val="3F3FFF"/>
              </a:solidFill>
              <a:latin typeface="+mn-ea"/>
            </a:endParaRPr>
          </a:p>
        </p:txBody>
      </p:sp>
    </p:spTree>
    <p:extLst>
      <p:ext uri="{BB962C8B-B14F-4D97-AF65-F5344CB8AC3E}">
        <p14:creationId xmlns:p14="http://schemas.microsoft.com/office/powerpoint/2010/main" val="3802757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43236" y="912347"/>
            <a:ext cx="10457930" cy="4961232"/>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latin typeface="+mn-ea"/>
              </a:rPr>
              <a:t>5.1.2  </a:t>
            </a:r>
            <a:r>
              <a:rPr lang="zh-CN" altLang="en-US" sz="2400" dirty="0">
                <a:latin typeface="+mn-ea"/>
              </a:rPr>
              <a:t>重定位</a:t>
            </a:r>
            <a:endParaRPr lang="en-US" altLang="zh-CN" sz="2400" dirty="0" smtClean="0">
              <a:solidFill>
                <a:schemeClr val="accent2"/>
              </a:solidFill>
              <a:latin typeface="+mn-ea"/>
            </a:endParaRPr>
          </a:p>
          <a:p>
            <a:pPr marL="0" indent="0">
              <a:lnSpc>
                <a:spcPct val="150000"/>
              </a:lnSpc>
              <a:spcBef>
                <a:spcPts val="0"/>
              </a:spcBef>
              <a:buNone/>
            </a:pPr>
            <a:r>
              <a:rPr lang="zh-CN" altLang="en-US" sz="2400" dirty="0" smtClean="0">
                <a:solidFill>
                  <a:schemeClr val="accent2"/>
                </a:solidFill>
                <a:latin typeface="+mn-ea"/>
              </a:rPr>
              <a:t>（</a:t>
            </a:r>
            <a:r>
              <a:rPr lang="en-US" altLang="zh-CN" sz="2400" dirty="0" smtClean="0">
                <a:solidFill>
                  <a:schemeClr val="accent2"/>
                </a:solidFill>
                <a:latin typeface="+mn-ea"/>
              </a:rPr>
              <a:t>1</a:t>
            </a:r>
            <a:r>
              <a:rPr lang="zh-CN" altLang="en-US" sz="2400" dirty="0" smtClean="0">
                <a:solidFill>
                  <a:schemeClr val="accent2"/>
                </a:solidFill>
                <a:latin typeface="+mn-ea"/>
              </a:rPr>
              <a:t>）逻辑地址空间</a:t>
            </a:r>
            <a:r>
              <a:rPr lang="zh-CN" altLang="en-US" sz="2400" dirty="0" smtClean="0">
                <a:latin typeface="+mn-ea"/>
              </a:rPr>
              <a:t>（简称</a:t>
            </a:r>
            <a:r>
              <a:rPr lang="zh-CN" altLang="en-US" sz="2400" dirty="0" smtClean="0">
                <a:solidFill>
                  <a:schemeClr val="accent2"/>
                </a:solidFill>
                <a:latin typeface="+mn-ea"/>
              </a:rPr>
              <a:t>地址空间）</a:t>
            </a:r>
            <a:endParaRPr lang="en-US" altLang="zh-CN" sz="2400" dirty="0" smtClean="0">
              <a:solidFill>
                <a:schemeClr val="accent2"/>
              </a:solidFill>
              <a:latin typeface="+mn-ea"/>
            </a:endParaRPr>
          </a:p>
          <a:p>
            <a:pPr marL="0" indent="612000">
              <a:lnSpc>
                <a:spcPct val="150000"/>
              </a:lnSpc>
              <a:spcBef>
                <a:spcPts val="0"/>
              </a:spcBef>
              <a:buNone/>
            </a:pPr>
            <a:r>
              <a:rPr lang="zh-CN" altLang="en-US" sz="2400" dirty="0" smtClean="0">
                <a:latin typeface="+mn-ea"/>
              </a:rPr>
              <a:t>由程序中逻辑地址组成的地址范围。</a:t>
            </a:r>
            <a:endParaRPr lang="zh-CN" altLang="en-US" sz="2400" dirty="0" smtClean="0">
              <a:solidFill>
                <a:schemeClr val="accent2"/>
              </a:solidFill>
              <a:latin typeface="+mn-ea"/>
            </a:endParaRPr>
          </a:p>
          <a:p>
            <a:pPr marL="0" indent="0">
              <a:lnSpc>
                <a:spcPct val="150000"/>
              </a:lnSpc>
              <a:spcBef>
                <a:spcPts val="0"/>
              </a:spcBef>
              <a:buNone/>
            </a:pPr>
            <a:r>
              <a:rPr lang="zh-CN" altLang="en-US" sz="2400" dirty="0" smtClean="0">
                <a:solidFill>
                  <a:schemeClr val="accent2"/>
                </a:solidFill>
                <a:latin typeface="+mn-ea"/>
              </a:rPr>
              <a:t>（</a:t>
            </a:r>
            <a:r>
              <a:rPr lang="en-US" altLang="zh-CN" sz="2400" dirty="0" smtClean="0">
                <a:solidFill>
                  <a:schemeClr val="accent2"/>
                </a:solidFill>
                <a:latin typeface="+mn-ea"/>
              </a:rPr>
              <a:t>2</a:t>
            </a:r>
            <a:r>
              <a:rPr lang="zh-CN" altLang="en-US" sz="2400" dirty="0" smtClean="0">
                <a:solidFill>
                  <a:schemeClr val="accent2"/>
                </a:solidFill>
                <a:latin typeface="+mn-ea"/>
              </a:rPr>
              <a:t>）内存空间</a:t>
            </a:r>
            <a:r>
              <a:rPr lang="zh-CN" altLang="en-US" sz="2400" dirty="0" smtClean="0">
                <a:latin typeface="+mn-ea"/>
              </a:rPr>
              <a:t>（也称</a:t>
            </a:r>
            <a:r>
              <a:rPr lang="zh-CN" altLang="en-US" sz="2400" dirty="0" smtClean="0">
                <a:solidFill>
                  <a:schemeClr val="accent2"/>
                </a:solidFill>
                <a:latin typeface="+mn-ea"/>
              </a:rPr>
              <a:t>物理空间</a:t>
            </a:r>
            <a:r>
              <a:rPr lang="zh-CN" altLang="en-US" sz="2400" dirty="0" smtClean="0">
                <a:latin typeface="+mn-ea"/>
              </a:rPr>
              <a:t>或</a:t>
            </a:r>
            <a:r>
              <a:rPr lang="zh-CN" altLang="en-US" sz="2400" dirty="0" smtClean="0">
                <a:solidFill>
                  <a:schemeClr val="accent2"/>
                </a:solidFill>
                <a:latin typeface="+mn-ea"/>
              </a:rPr>
              <a:t>绝对空间）</a:t>
            </a:r>
          </a:p>
          <a:p>
            <a:pPr marL="0" indent="612000">
              <a:lnSpc>
                <a:spcPct val="150000"/>
              </a:lnSpc>
              <a:spcBef>
                <a:spcPts val="0"/>
              </a:spcBef>
              <a:buFont typeface="Wingdings" panose="05000000000000000000" pitchFamily="2" charset="2"/>
              <a:buNone/>
            </a:pPr>
            <a:r>
              <a:rPr lang="zh-CN" altLang="en-US" sz="2400" dirty="0" smtClean="0">
                <a:latin typeface="+mn-ea"/>
              </a:rPr>
              <a:t>由内存中一系列存储单元所限定的地址范围。</a:t>
            </a:r>
          </a:p>
          <a:p>
            <a:pPr marL="0" indent="0">
              <a:lnSpc>
                <a:spcPct val="150000"/>
              </a:lnSpc>
              <a:spcBef>
                <a:spcPts val="0"/>
              </a:spcBef>
              <a:buNone/>
            </a:pPr>
            <a:r>
              <a:rPr lang="zh-CN" altLang="en-US" sz="2400" dirty="0" smtClean="0">
                <a:solidFill>
                  <a:schemeClr val="accent2"/>
                </a:solidFill>
                <a:latin typeface="+mn-ea"/>
              </a:rPr>
              <a:t>（</a:t>
            </a:r>
            <a:r>
              <a:rPr lang="en-US" altLang="zh-CN" sz="2400" dirty="0" smtClean="0">
                <a:solidFill>
                  <a:schemeClr val="accent2"/>
                </a:solidFill>
                <a:latin typeface="+mn-ea"/>
              </a:rPr>
              <a:t>3</a:t>
            </a:r>
            <a:r>
              <a:rPr lang="zh-CN" altLang="en-US" sz="2400" dirty="0" smtClean="0">
                <a:solidFill>
                  <a:schemeClr val="accent2"/>
                </a:solidFill>
                <a:latin typeface="+mn-ea"/>
              </a:rPr>
              <a:t>）重定位</a:t>
            </a:r>
          </a:p>
          <a:p>
            <a:pPr marL="0" indent="612000">
              <a:lnSpc>
                <a:spcPct val="150000"/>
              </a:lnSpc>
              <a:spcBef>
                <a:spcPts val="0"/>
              </a:spcBef>
              <a:buFont typeface="Wingdings" panose="05000000000000000000" pitchFamily="2" charset="2"/>
              <a:buNone/>
            </a:pPr>
            <a:r>
              <a:rPr lang="zh-CN" altLang="en-US" sz="2400" dirty="0" smtClean="0">
                <a:latin typeface="+mn-ea"/>
              </a:rPr>
              <a:t>程序和数据装入内存时，需对目标程序中的地址进行修改。这种把逻辑地址转变为内存物理地址的过程称作重定位。</a:t>
            </a:r>
          </a:p>
          <a:p>
            <a:pPr marL="0" indent="0">
              <a:lnSpc>
                <a:spcPct val="150000"/>
              </a:lnSpc>
              <a:spcBef>
                <a:spcPts val="0"/>
              </a:spcBef>
              <a:buNone/>
            </a:pPr>
            <a:r>
              <a:rPr lang="zh-CN" altLang="en-US" sz="2400" dirty="0" smtClean="0">
                <a:latin typeface="+mn-ea"/>
              </a:rPr>
              <a:t>（</a:t>
            </a:r>
            <a:r>
              <a:rPr lang="en-US" altLang="zh-CN" sz="2400" dirty="0" smtClean="0">
                <a:latin typeface="+mn-ea"/>
              </a:rPr>
              <a:t>4</a:t>
            </a:r>
            <a:r>
              <a:rPr lang="zh-CN" altLang="en-US" sz="2400" dirty="0" smtClean="0">
                <a:latin typeface="+mn-ea"/>
              </a:rPr>
              <a:t>）重定位方式</a:t>
            </a:r>
            <a:r>
              <a:rPr lang="zh-CN" altLang="en-US" sz="2400" dirty="0">
                <a:latin typeface="+mn-ea"/>
                <a:sym typeface="Wingdings" panose="05000000000000000000" pitchFamily="2" charset="2"/>
              </a:rPr>
              <a:t>：</a:t>
            </a:r>
            <a:r>
              <a:rPr lang="zh-CN" altLang="en-US" sz="2400" dirty="0" smtClean="0">
                <a:latin typeface="+mn-ea"/>
              </a:rPr>
              <a:t>静态重定位和动态重定位。</a:t>
            </a:r>
            <a:endParaRPr lang="zh-CN" altLang="en-US" sz="2400" dirty="0">
              <a:latin typeface="+mn-ea"/>
            </a:endParaRPr>
          </a:p>
        </p:txBody>
      </p:sp>
    </p:spTree>
    <p:extLst>
      <p:ext uri="{BB962C8B-B14F-4D97-AF65-F5344CB8AC3E}">
        <p14:creationId xmlns:p14="http://schemas.microsoft.com/office/powerpoint/2010/main" val="31075638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99071" y="928819"/>
            <a:ext cx="10527956" cy="382441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5.8.8  </a:t>
            </a:r>
            <a:r>
              <a:rPr lang="zh-CN" altLang="en-US" sz="2400" dirty="0">
                <a:solidFill>
                  <a:srgbClr val="3F3FFF"/>
                </a:solidFill>
                <a:latin typeface="+mn-ea"/>
              </a:rPr>
              <a:t>页面缓冲算法 </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）页面缓冲算法（</a:t>
            </a:r>
            <a:r>
              <a:rPr lang="en-US" altLang="zh-CN" sz="2400" dirty="0" smtClean="0">
                <a:solidFill>
                  <a:srgbClr val="3F3FFF"/>
                </a:solidFill>
                <a:latin typeface="+mn-ea"/>
              </a:rPr>
              <a:t>Page Buffering</a:t>
            </a:r>
            <a:r>
              <a:rPr lang="zh-CN" altLang="en-US" sz="2400" dirty="0" smtClean="0">
                <a:solidFill>
                  <a:srgbClr val="3F3FFF"/>
                </a:solidFill>
                <a:latin typeface="+mn-ea"/>
              </a:rPr>
              <a:t>）是对</a:t>
            </a:r>
            <a:r>
              <a:rPr lang="en-US" altLang="zh-CN" sz="2400" dirty="0" smtClean="0">
                <a:solidFill>
                  <a:srgbClr val="3F3FFF"/>
                </a:solidFill>
                <a:latin typeface="+mn-ea"/>
              </a:rPr>
              <a:t>FIFO</a:t>
            </a:r>
            <a:r>
              <a:rPr lang="zh-CN" altLang="en-US" sz="2400" dirty="0" smtClean="0">
                <a:solidFill>
                  <a:srgbClr val="3F3FFF"/>
                </a:solidFill>
                <a:latin typeface="+mn-ea"/>
              </a:rPr>
              <a:t>简单置换算法的改进。该算法维护两个链表：一个是空闲页链表，另一个是修改页链表。 </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）当发生缺页时，按照</a:t>
            </a:r>
            <a:r>
              <a:rPr lang="en-US" altLang="zh-CN" sz="2400" dirty="0" smtClean="0">
                <a:solidFill>
                  <a:srgbClr val="3F3FFF"/>
                </a:solidFill>
                <a:latin typeface="+mn-ea"/>
              </a:rPr>
              <a:t>FIFO</a:t>
            </a:r>
            <a:r>
              <a:rPr lang="zh-CN" altLang="en-US" sz="2400" dirty="0" smtClean="0">
                <a:solidFill>
                  <a:srgbClr val="3F3FFF"/>
                </a:solidFill>
                <a:latin typeface="+mn-ea"/>
              </a:rPr>
              <a:t>算法选取一个淘汰页，并不是抛弃它，而是把它放入两个链表中的一个。如果该页未被修改，就放入空闲页链表中；否则，把它放入修改页链表中。</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）驻留集：进程在内存映像的集合。 </a:t>
            </a:r>
            <a:endParaRPr lang="zh-CN" altLang="en-US" sz="2400" dirty="0">
              <a:solidFill>
                <a:srgbClr val="3F3FFF"/>
              </a:solidFill>
              <a:latin typeface="+mn-ea"/>
            </a:endParaRPr>
          </a:p>
        </p:txBody>
      </p:sp>
    </p:spTree>
    <p:extLst>
      <p:ext uri="{BB962C8B-B14F-4D97-AF65-F5344CB8AC3E}">
        <p14:creationId xmlns:p14="http://schemas.microsoft.com/office/powerpoint/2010/main" val="28279389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1492" y="945292"/>
            <a:ext cx="10354962" cy="5029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6600"/>
                </a:solidFill>
                <a:latin typeface="+mn-ea"/>
              </a:rPr>
              <a:t>5.9  </a:t>
            </a:r>
            <a:r>
              <a:rPr lang="zh-CN" altLang="en-US" sz="2400" dirty="0">
                <a:solidFill>
                  <a:srgbClr val="006600"/>
                </a:solidFill>
                <a:latin typeface="+mn-ea"/>
              </a:rPr>
              <a:t>内存块的分配和抖动问题</a:t>
            </a:r>
            <a:endParaRPr lang="en-US" altLang="zh-CN" sz="2400" dirty="0" smtClean="0">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5.9.1  </a:t>
            </a:r>
            <a:r>
              <a:rPr lang="zh-CN" altLang="en-US" sz="2400" dirty="0" smtClean="0">
                <a:solidFill>
                  <a:srgbClr val="3F3FFF"/>
                </a:solidFill>
                <a:latin typeface="+mn-ea"/>
              </a:rPr>
              <a:t>内存块的分配</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1</a:t>
            </a:r>
            <a:r>
              <a:rPr lang="zh-CN" altLang="en-US" sz="2400" dirty="0" smtClean="0">
                <a:solidFill>
                  <a:srgbClr val="0000CC"/>
                </a:solidFill>
                <a:latin typeface="+mn-ea"/>
              </a:rPr>
              <a:t>．最少内存块数</a:t>
            </a:r>
          </a:p>
          <a:p>
            <a:pPr marL="0" indent="0">
              <a:lnSpc>
                <a:spcPct val="150000"/>
              </a:lnSpc>
              <a:spcBef>
                <a:spcPts val="0"/>
              </a:spcBef>
            </a:pPr>
            <a:r>
              <a:rPr lang="zh-CN" altLang="en-US" sz="2400" dirty="0" smtClean="0">
                <a:solidFill>
                  <a:srgbClr val="3F3FFF"/>
                </a:solidFill>
                <a:latin typeface="+mn-ea"/>
              </a:rPr>
              <a:t>分给每个进程的最少内存块数是指保证进程正常运行所需的最少内存块数，它是由指令集结构决定的。</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2</a:t>
            </a:r>
            <a:r>
              <a:rPr lang="zh-CN" altLang="en-US" sz="2400" dirty="0" smtClean="0">
                <a:solidFill>
                  <a:srgbClr val="0000CC"/>
                </a:solidFill>
                <a:latin typeface="+mn-ea"/>
              </a:rPr>
              <a:t>．内存块的分配</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① 固定分配策略分配给进程的内存块数是固定的，且在最初装入时（即进程创建时）确定块数。</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② 可变分配策略允许分给进程的内存块数随进程的活动而改变。</a:t>
            </a:r>
          </a:p>
          <a:p>
            <a:pPr>
              <a:buFont typeface="Wingdings" panose="05000000000000000000" pitchFamily="2" charset="2"/>
              <a:buNone/>
            </a:pPr>
            <a:endParaRPr lang="en-US" altLang="zh-CN" sz="28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3852370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88541" y="912338"/>
            <a:ext cx="10429101" cy="384912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）页面置换范围</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mn-ea"/>
              </a:rPr>
              <a:t>全局置换：</a:t>
            </a:r>
            <a:r>
              <a:rPr lang="zh-CN" altLang="en-US" sz="2400" dirty="0" smtClean="0">
                <a:solidFill>
                  <a:srgbClr val="3F3FFF"/>
                </a:solidFill>
                <a:latin typeface="+mn-ea"/>
              </a:rPr>
              <a:t>允许一个进程从全体存储块的集合中选取淘汰块，尽管该块当前分配给其他进程，还是能强行占用。</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mn-ea"/>
              </a:rPr>
              <a:t>局部置换：</a:t>
            </a:r>
            <a:r>
              <a:rPr lang="zh-CN" altLang="en-US" sz="2400" dirty="0" smtClean="0">
                <a:solidFill>
                  <a:srgbClr val="3F3FFF"/>
                </a:solidFill>
                <a:latin typeface="+mn-ea"/>
              </a:rPr>
              <a:t>是每个进程只能从分给它的一组内存块中选择淘汰块。</a:t>
            </a:r>
          </a:p>
          <a:p>
            <a:pPr marL="457200" indent="-457200">
              <a:lnSpc>
                <a:spcPct val="150000"/>
              </a:lnSpc>
              <a:spcBef>
                <a:spcPts val="0"/>
              </a:spcBef>
              <a:buClr>
                <a:srgbClr val="FF0000"/>
              </a:buClr>
              <a:buFont typeface="+mj-ea"/>
              <a:buAutoNum type="circleNumDbPlain"/>
            </a:pPr>
            <a:r>
              <a:rPr lang="zh-CN" altLang="en-US" sz="2400" dirty="0" smtClean="0">
                <a:solidFill>
                  <a:srgbClr val="3F3FFF"/>
                </a:solidFill>
                <a:latin typeface="+mn-ea"/>
              </a:rPr>
              <a:t>局部置换可与固定分配策略相结合</a:t>
            </a:r>
          </a:p>
          <a:p>
            <a:pPr marL="457200" indent="-457200">
              <a:lnSpc>
                <a:spcPct val="150000"/>
              </a:lnSpc>
              <a:spcBef>
                <a:spcPts val="0"/>
              </a:spcBef>
              <a:buClr>
                <a:srgbClr val="FF0000"/>
              </a:buClr>
              <a:buFont typeface="+mj-ea"/>
              <a:buAutoNum type="circleNumDbPlain" startAt="2"/>
            </a:pPr>
            <a:r>
              <a:rPr lang="zh-CN" altLang="en-US" sz="2400" dirty="0" smtClean="0">
                <a:solidFill>
                  <a:srgbClr val="3F3FFF"/>
                </a:solidFill>
                <a:latin typeface="+mn-ea"/>
              </a:rPr>
              <a:t>局部置换可与可变分配策略相结合 </a:t>
            </a:r>
          </a:p>
          <a:p>
            <a:pPr marL="457200" indent="-457200">
              <a:lnSpc>
                <a:spcPct val="150000"/>
              </a:lnSpc>
              <a:spcBef>
                <a:spcPts val="0"/>
              </a:spcBef>
              <a:buClr>
                <a:srgbClr val="FF0000"/>
              </a:buClr>
              <a:buFont typeface="+mj-ea"/>
              <a:buAutoNum type="circleNumDbPlain" startAt="3"/>
            </a:pPr>
            <a:r>
              <a:rPr lang="zh-CN" altLang="en-US" sz="2400" dirty="0" smtClean="0">
                <a:solidFill>
                  <a:srgbClr val="3F3FFF"/>
                </a:solidFill>
                <a:latin typeface="+mn-ea"/>
              </a:rPr>
              <a:t>全局置换只能与可变分配策略相结合 </a:t>
            </a:r>
            <a:endParaRPr lang="zh-CN" altLang="en-US" sz="2400" dirty="0">
              <a:solidFill>
                <a:srgbClr val="3F3FFF"/>
              </a:solidFill>
              <a:latin typeface="+mn-ea"/>
            </a:endParaRPr>
          </a:p>
        </p:txBody>
      </p:sp>
    </p:spTree>
    <p:extLst>
      <p:ext uri="{BB962C8B-B14F-4D97-AF65-F5344CB8AC3E}">
        <p14:creationId xmlns:p14="http://schemas.microsoft.com/office/powerpoint/2010/main" val="2860359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13254" y="908224"/>
            <a:ext cx="10363200" cy="467703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3</a:t>
            </a:r>
            <a:r>
              <a:rPr lang="zh-CN" altLang="en-US" sz="2400" dirty="0" smtClean="0">
                <a:solidFill>
                  <a:srgbClr val="3F3FFF"/>
                </a:solidFill>
                <a:latin typeface="+mn-ea"/>
              </a:rPr>
              <a:t>．分配算法</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）等分法</a:t>
            </a:r>
            <a:r>
              <a:rPr lang="en-US" altLang="zh-CN" sz="2400" dirty="0" smtClean="0">
                <a:solidFill>
                  <a:srgbClr val="3F3FFF"/>
                </a:solidFill>
                <a:latin typeface="+mn-ea"/>
              </a:rPr>
              <a:t>——</a:t>
            </a:r>
            <a:r>
              <a:rPr lang="zh-CN" altLang="en-US" sz="2400" dirty="0" smtClean="0">
                <a:solidFill>
                  <a:srgbClr val="3F3FFF"/>
                </a:solidFill>
                <a:latin typeface="+mn-ea"/>
              </a:rPr>
              <a:t>内存块按进程平分 </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）比例法</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    设进程</a:t>
            </a:r>
            <a:r>
              <a:rPr lang="en-US" altLang="zh-CN" sz="2400" dirty="0" smtClean="0">
                <a:solidFill>
                  <a:srgbClr val="3F3FFF"/>
                </a:solidFill>
                <a:latin typeface="+mn-ea"/>
              </a:rPr>
              <a:t>p</a:t>
            </a:r>
            <a:r>
              <a:rPr lang="en-US" altLang="zh-CN" sz="2400" baseline="-25000" dirty="0" smtClean="0">
                <a:solidFill>
                  <a:srgbClr val="3F3FFF"/>
                </a:solidFill>
                <a:latin typeface="+mn-ea"/>
              </a:rPr>
              <a:t>i</a:t>
            </a:r>
            <a:r>
              <a:rPr lang="zh-CN" altLang="en-US" sz="2400" dirty="0" smtClean="0">
                <a:solidFill>
                  <a:srgbClr val="3F3FFF"/>
                </a:solidFill>
                <a:latin typeface="+mn-ea"/>
              </a:rPr>
              <a:t>的地址空间大小为</a:t>
            </a:r>
            <a:r>
              <a:rPr lang="en-US" altLang="zh-CN" sz="2400" dirty="0" err="1" smtClean="0">
                <a:solidFill>
                  <a:srgbClr val="3F3FFF"/>
                </a:solidFill>
                <a:latin typeface="+mn-ea"/>
              </a:rPr>
              <a:t>s</a:t>
            </a:r>
            <a:r>
              <a:rPr lang="en-US" altLang="zh-CN" sz="2400" baseline="-25000" dirty="0" err="1" smtClean="0">
                <a:solidFill>
                  <a:srgbClr val="3F3FFF"/>
                </a:solidFill>
                <a:latin typeface="+mn-ea"/>
              </a:rPr>
              <a:t>i</a:t>
            </a:r>
            <a:r>
              <a:rPr lang="zh-CN" altLang="en-US" sz="2400" dirty="0" smtClean="0">
                <a:solidFill>
                  <a:srgbClr val="3F3FFF"/>
                </a:solidFill>
                <a:latin typeface="+mn-ea"/>
              </a:rPr>
              <a:t>，则总地址空间为</a:t>
            </a:r>
            <a:endParaRPr lang="zh-CN" altLang="en-US" sz="2400" i="1"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i="1" dirty="0" smtClean="0">
                <a:solidFill>
                  <a:srgbClr val="3F3FFF"/>
                </a:solidFill>
                <a:latin typeface="+mn-ea"/>
              </a:rPr>
              <a:t>           </a:t>
            </a:r>
            <a:r>
              <a:rPr lang="en-US" altLang="zh-CN" sz="2400" dirty="0" smtClean="0">
                <a:solidFill>
                  <a:srgbClr val="3F3FFF"/>
                </a:solidFill>
                <a:latin typeface="+mn-ea"/>
              </a:rPr>
              <a:t>S=∑</a:t>
            </a:r>
            <a:r>
              <a:rPr lang="en-US" altLang="zh-CN" sz="2400" dirty="0" err="1" smtClean="0">
                <a:solidFill>
                  <a:srgbClr val="3F3FFF"/>
                </a:solidFill>
                <a:latin typeface="+mn-ea"/>
              </a:rPr>
              <a:t>s</a:t>
            </a:r>
            <a:r>
              <a:rPr lang="en-US" altLang="zh-CN" sz="2400" baseline="-25000" dirty="0" err="1" smtClean="0">
                <a:solidFill>
                  <a:srgbClr val="3F3FFF"/>
                </a:solidFill>
                <a:latin typeface="+mn-ea"/>
              </a:rPr>
              <a:t>i</a:t>
            </a:r>
            <a:endParaRPr lang="en-US" altLang="zh-CN" sz="2400" baseline="-25000" dirty="0" smtClean="0">
              <a:solidFill>
                <a:srgbClr val="3F3F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    </a:t>
            </a:r>
            <a:r>
              <a:rPr lang="zh-CN" altLang="en-US" sz="2400" dirty="0" smtClean="0">
                <a:solidFill>
                  <a:srgbClr val="3F3FFF"/>
                </a:solidFill>
                <a:latin typeface="+mn-ea"/>
              </a:rPr>
              <a:t>若可用块的总数是</a:t>
            </a:r>
            <a:r>
              <a:rPr lang="en-US" altLang="zh-CN" sz="2400" dirty="0" smtClean="0">
                <a:solidFill>
                  <a:srgbClr val="3F3FFF"/>
                </a:solidFill>
                <a:latin typeface="+mn-ea"/>
              </a:rPr>
              <a:t>m</a:t>
            </a:r>
            <a:r>
              <a:rPr lang="zh-CN" altLang="en-US" sz="2400" dirty="0" smtClean="0">
                <a:solidFill>
                  <a:srgbClr val="3F3FFF"/>
                </a:solidFill>
                <a:latin typeface="+mn-ea"/>
              </a:rPr>
              <a:t>，则分给进程</a:t>
            </a:r>
            <a:r>
              <a:rPr lang="en-US" altLang="zh-CN" sz="2400" dirty="0" smtClean="0">
                <a:solidFill>
                  <a:srgbClr val="3F3FFF"/>
                </a:solidFill>
                <a:latin typeface="+mn-ea"/>
              </a:rPr>
              <a:t>p</a:t>
            </a:r>
            <a:r>
              <a:rPr lang="en-US" altLang="zh-CN" sz="2400" i="1" baseline="-25000" dirty="0" smtClean="0">
                <a:solidFill>
                  <a:srgbClr val="3F3FFF"/>
                </a:solidFill>
                <a:latin typeface="+mn-ea"/>
              </a:rPr>
              <a:t>i</a:t>
            </a:r>
            <a:r>
              <a:rPr lang="zh-CN" altLang="en-US" sz="2400" dirty="0" smtClean="0">
                <a:solidFill>
                  <a:srgbClr val="3F3FFF"/>
                </a:solidFill>
                <a:latin typeface="+mn-ea"/>
              </a:rPr>
              <a:t>的块数是</a:t>
            </a:r>
            <a:endParaRPr lang="zh-CN" altLang="en-US" sz="2400" i="1" dirty="0" smtClean="0">
              <a:solidFill>
                <a:srgbClr val="3F3FFF"/>
              </a:solidFill>
              <a:latin typeface="+mn-ea"/>
            </a:endParaRPr>
          </a:p>
          <a:p>
            <a:pPr marL="0" indent="0" fontAlgn="b">
              <a:lnSpc>
                <a:spcPct val="150000"/>
              </a:lnSpc>
              <a:spcBef>
                <a:spcPts val="0"/>
              </a:spcBef>
              <a:buFont typeface="Wingdings" panose="05000000000000000000" pitchFamily="2" charset="2"/>
              <a:buNone/>
            </a:pPr>
            <a:r>
              <a:rPr lang="zh-CN" altLang="en-US" sz="2400" i="1" dirty="0" smtClean="0">
                <a:solidFill>
                  <a:srgbClr val="3F3FFF"/>
                </a:solidFill>
                <a:latin typeface="+mn-ea"/>
              </a:rPr>
              <a:t>           </a:t>
            </a:r>
            <a:r>
              <a:rPr lang="en-US" altLang="zh-CN" sz="2400" dirty="0" err="1" smtClean="0">
                <a:solidFill>
                  <a:srgbClr val="3F3FFF"/>
                </a:solidFill>
                <a:latin typeface="+mn-ea"/>
              </a:rPr>
              <a:t>a</a:t>
            </a:r>
            <a:r>
              <a:rPr lang="en-US" altLang="zh-CN" sz="2400" baseline="-25000" dirty="0" err="1" smtClean="0">
                <a:solidFill>
                  <a:srgbClr val="3F3FFF"/>
                </a:solidFill>
                <a:latin typeface="+mn-ea"/>
              </a:rPr>
              <a:t>i</a:t>
            </a:r>
            <a:r>
              <a:rPr lang="en-US" altLang="zh-CN" sz="2400" baseline="-25000" dirty="0" smtClean="0">
                <a:solidFill>
                  <a:srgbClr val="3F3FFF"/>
                </a:solidFill>
                <a:latin typeface="+mn-ea"/>
              </a:rPr>
              <a:t> </a:t>
            </a:r>
            <a:r>
              <a:rPr lang="en-US" altLang="zh-CN" sz="2400" dirty="0" smtClean="0">
                <a:solidFill>
                  <a:srgbClr val="3F3FFF"/>
                </a:solidFill>
                <a:latin typeface="+mn-ea"/>
              </a:rPr>
              <a:t>≈m </a:t>
            </a:r>
            <a:r>
              <a:rPr lang="en-US" altLang="zh-CN" sz="2400" baseline="20000" dirty="0" smtClean="0">
                <a:solidFill>
                  <a:srgbClr val="3F3FFF"/>
                </a:solidFill>
                <a:latin typeface="+mn-ea"/>
              </a:rPr>
              <a:t>. </a:t>
            </a:r>
            <a:r>
              <a:rPr lang="en-US" altLang="zh-CN" sz="2400" dirty="0" err="1" smtClean="0">
                <a:solidFill>
                  <a:srgbClr val="3F3FFF"/>
                </a:solidFill>
                <a:latin typeface="+mn-ea"/>
              </a:rPr>
              <a:t>s</a:t>
            </a:r>
            <a:r>
              <a:rPr lang="en-US" altLang="zh-CN" sz="2400" baseline="-25000" dirty="0" err="1" smtClean="0">
                <a:solidFill>
                  <a:srgbClr val="3F3FFF"/>
                </a:solidFill>
                <a:latin typeface="+mn-ea"/>
              </a:rPr>
              <a:t>i</a:t>
            </a:r>
            <a:r>
              <a:rPr lang="en-US" altLang="zh-CN" sz="2400" baseline="-25000" dirty="0" smtClean="0">
                <a:solidFill>
                  <a:srgbClr val="3F3FFF"/>
                </a:solidFill>
                <a:latin typeface="+mn-ea"/>
              </a:rPr>
              <a:t> </a:t>
            </a:r>
            <a:r>
              <a:rPr lang="en-US" altLang="zh-CN" sz="2400" dirty="0" smtClean="0">
                <a:solidFill>
                  <a:srgbClr val="3F3FFF"/>
                </a:solidFill>
                <a:latin typeface="+mn-ea"/>
              </a:rPr>
              <a:t>/S</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3</a:t>
            </a:r>
            <a:r>
              <a:rPr lang="zh-CN" altLang="en-US" sz="2400" dirty="0" smtClean="0">
                <a:solidFill>
                  <a:srgbClr val="3F3FFF"/>
                </a:solidFill>
                <a:latin typeface="+mn-ea"/>
              </a:rPr>
              <a:t>）优先权法</a:t>
            </a:r>
            <a:r>
              <a:rPr lang="en-US" altLang="zh-CN" sz="2400" dirty="0" smtClean="0">
                <a:solidFill>
                  <a:srgbClr val="3F3FFF"/>
                </a:solidFill>
                <a:latin typeface="+mn-ea"/>
              </a:rPr>
              <a:t>——</a:t>
            </a:r>
            <a:r>
              <a:rPr lang="zh-CN" altLang="en-US" sz="2400" dirty="0" smtClean="0">
                <a:solidFill>
                  <a:srgbClr val="3F3FFF"/>
                </a:solidFill>
                <a:latin typeface="+mn-ea"/>
              </a:rPr>
              <a:t>给高优先级进程分配较多内存  </a:t>
            </a:r>
            <a:endParaRPr lang="zh-CN" altLang="en-US" sz="2400" dirty="0">
              <a:solidFill>
                <a:srgbClr val="3F3FFF"/>
              </a:solidFill>
              <a:latin typeface="+mn-ea"/>
            </a:endParaRPr>
          </a:p>
        </p:txBody>
      </p:sp>
    </p:spTree>
    <p:extLst>
      <p:ext uri="{BB962C8B-B14F-4D97-AF65-F5344CB8AC3E}">
        <p14:creationId xmlns:p14="http://schemas.microsoft.com/office/powerpoint/2010/main" val="28833815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1493" y="902041"/>
            <a:ext cx="10371437" cy="440312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5.9.2  </a:t>
            </a:r>
            <a:r>
              <a:rPr lang="zh-CN" altLang="en-US" sz="2400" dirty="0">
                <a:solidFill>
                  <a:srgbClr val="3F3FFF"/>
                </a:solidFill>
                <a:latin typeface="+mn-ea"/>
              </a:rPr>
              <a:t>抖动问题</a:t>
            </a:r>
            <a:endParaRPr lang="en-US" altLang="zh-CN" sz="2400" dirty="0" smtClean="0">
              <a:solidFill>
                <a:srgbClr val="3F3FFF"/>
              </a:solidFill>
              <a:latin typeface="+mn-ea"/>
            </a:endParaRPr>
          </a:p>
          <a:p>
            <a:pPr marL="0" indent="576000">
              <a:lnSpc>
                <a:spcPct val="150000"/>
              </a:lnSpc>
              <a:spcBef>
                <a:spcPts val="0"/>
              </a:spcBef>
              <a:buNone/>
            </a:pPr>
            <a:r>
              <a:rPr lang="zh-CN" altLang="en-US" sz="2400" dirty="0" smtClean="0">
                <a:solidFill>
                  <a:srgbClr val="3F3FFF"/>
                </a:solidFill>
                <a:latin typeface="+mn-ea"/>
              </a:rPr>
              <a:t>整个系统的页面替换非常频繁，以致大部分机器时间都用在来回进行的页面调度上，只有一小部分时间用于进程的实际运算。这种局面称为系统“抖动（</a:t>
            </a:r>
            <a:r>
              <a:rPr lang="en-US" altLang="zh-CN" sz="2400" dirty="0" smtClean="0">
                <a:solidFill>
                  <a:srgbClr val="3F3FFF"/>
                </a:solidFill>
                <a:latin typeface="+mn-ea"/>
              </a:rPr>
              <a:t>Thrashing</a:t>
            </a:r>
            <a:r>
              <a:rPr lang="zh-CN" altLang="en-US" sz="2400" dirty="0" smtClean="0">
                <a:solidFill>
                  <a:srgbClr val="3F3FFF"/>
                </a:solidFill>
                <a:latin typeface="+mn-ea"/>
              </a:rPr>
              <a:t>）”。</a:t>
            </a:r>
          </a:p>
          <a:p>
            <a:pPr marL="0" indent="0" algn="just">
              <a:lnSpc>
                <a:spcPct val="150000"/>
              </a:lnSpc>
              <a:spcBef>
                <a:spcPts val="0"/>
              </a:spcBef>
              <a:buFont typeface="Wingdings" panose="05000000000000000000" pitchFamily="2" charset="2"/>
              <a:buNone/>
            </a:pPr>
            <a:r>
              <a:rPr lang="en-US" altLang="zh-CN" sz="2400" dirty="0" smtClean="0">
                <a:solidFill>
                  <a:srgbClr val="3F3FFF"/>
                </a:solidFill>
                <a:latin typeface="+mn-ea"/>
              </a:rPr>
              <a:t>1</a:t>
            </a:r>
            <a:r>
              <a:rPr lang="zh-CN" altLang="en-US" sz="2400" dirty="0" smtClean="0">
                <a:solidFill>
                  <a:srgbClr val="3F3FFF"/>
                </a:solidFill>
                <a:latin typeface="+mn-ea"/>
              </a:rPr>
              <a:t>．产生抖动的原因</a:t>
            </a:r>
          </a:p>
          <a:p>
            <a:pPr marL="457200" indent="-457200" algn="just">
              <a:lnSpc>
                <a:spcPct val="150000"/>
              </a:lnSpc>
              <a:spcBef>
                <a:spcPts val="0"/>
              </a:spcBef>
              <a:buClr>
                <a:srgbClr val="FF0000"/>
              </a:buClr>
              <a:buFont typeface="+mj-ea"/>
              <a:buAutoNum type="circleNumDbPlain"/>
            </a:pPr>
            <a:r>
              <a:rPr lang="zh-CN" altLang="en-US" sz="2400" dirty="0" smtClean="0">
                <a:solidFill>
                  <a:srgbClr val="3F3FFF"/>
                </a:solidFill>
                <a:latin typeface="+mn-ea"/>
              </a:rPr>
              <a:t>内存 不足</a:t>
            </a:r>
          </a:p>
          <a:p>
            <a:pPr marL="457200" indent="-457200" algn="just">
              <a:lnSpc>
                <a:spcPct val="150000"/>
              </a:lnSpc>
              <a:spcBef>
                <a:spcPts val="0"/>
              </a:spcBef>
              <a:buClr>
                <a:srgbClr val="FF2121"/>
              </a:buClr>
              <a:buFont typeface="+mj-ea"/>
              <a:buAutoNum type="circleNumDbPlain" startAt="2"/>
            </a:pPr>
            <a:r>
              <a:rPr lang="zh-CN" altLang="en-US" sz="2400" dirty="0" smtClean="0">
                <a:solidFill>
                  <a:srgbClr val="3F3FFF"/>
                </a:solidFill>
                <a:latin typeface="+mn-ea"/>
              </a:rPr>
              <a:t>多道程序度高</a:t>
            </a:r>
          </a:p>
          <a:p>
            <a:pPr marL="457200" indent="-457200" algn="just">
              <a:lnSpc>
                <a:spcPct val="150000"/>
              </a:lnSpc>
              <a:spcBef>
                <a:spcPts val="0"/>
              </a:spcBef>
              <a:buClr>
                <a:srgbClr val="FF2121"/>
              </a:buClr>
              <a:buFont typeface="+mj-ea"/>
              <a:buAutoNum type="circleNumDbPlain" startAt="3"/>
            </a:pPr>
            <a:r>
              <a:rPr lang="en-US" altLang="zh-CN" sz="2400" dirty="0" smtClean="0">
                <a:solidFill>
                  <a:srgbClr val="3F3FFF"/>
                </a:solidFill>
                <a:latin typeface="+mn-ea"/>
              </a:rPr>
              <a:t>CPU</a:t>
            </a:r>
            <a:r>
              <a:rPr lang="zh-CN" altLang="en-US" sz="2400" dirty="0" smtClean="0">
                <a:solidFill>
                  <a:srgbClr val="3F3FFF"/>
                </a:solidFill>
                <a:latin typeface="+mn-ea"/>
              </a:rPr>
              <a:t>的利用率太低 </a:t>
            </a:r>
          </a:p>
        </p:txBody>
      </p:sp>
      <p:pic>
        <p:nvPicPr>
          <p:cNvPr id="4" name="Picture 4" descr="B5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962" y="3295134"/>
            <a:ext cx="4648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5842122" y="5746641"/>
            <a:ext cx="3956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anose="020B0604030504040204" pitchFamily="34" charset="0"/>
              </a:rPr>
              <a:t> </a:t>
            </a:r>
            <a:r>
              <a:rPr lang="en-US" altLang="zh-CN" dirty="0">
                <a:solidFill>
                  <a:srgbClr val="FF2121"/>
                </a:solidFill>
                <a:latin typeface="+mn-ea"/>
              </a:rPr>
              <a:t>CPU</a:t>
            </a:r>
            <a:r>
              <a:rPr lang="zh-CN" altLang="en-US" dirty="0">
                <a:solidFill>
                  <a:srgbClr val="FF2121"/>
                </a:solidFill>
                <a:latin typeface="+mn-ea"/>
              </a:rPr>
              <a:t>利用率与多道程序度之间的关系</a:t>
            </a:r>
          </a:p>
        </p:txBody>
      </p:sp>
    </p:spTree>
    <p:extLst>
      <p:ext uri="{BB962C8B-B14F-4D97-AF65-F5344CB8AC3E}">
        <p14:creationId xmlns:p14="http://schemas.microsoft.com/office/powerpoint/2010/main" val="39527737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72064" y="864972"/>
            <a:ext cx="10346723" cy="229011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2</a:t>
            </a:r>
            <a:r>
              <a:rPr lang="zh-CN" altLang="en-US" sz="2400" dirty="0" smtClean="0">
                <a:solidFill>
                  <a:srgbClr val="0000CC"/>
                </a:solidFill>
                <a:latin typeface="+mn-ea"/>
              </a:rPr>
              <a:t>．防止抖动的方法：</a:t>
            </a:r>
            <a:r>
              <a:rPr lang="zh-CN" altLang="en-US" sz="2400" dirty="0" smtClean="0">
                <a:solidFill>
                  <a:srgbClr val="00B050"/>
                </a:solidFill>
                <a:latin typeface="+mn-ea"/>
              </a:rPr>
              <a:t>① 采用局部置换策略</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② 利用工作集策略防止抖动</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③ 挂起某些进程</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④ 采用缺页频度法（</a:t>
            </a:r>
            <a:r>
              <a:rPr lang="en-US" altLang="zh-CN" sz="2400" dirty="0" smtClean="0">
                <a:solidFill>
                  <a:srgbClr val="00B050"/>
                </a:solidFill>
                <a:latin typeface="+mn-ea"/>
              </a:rPr>
              <a:t>Page Fault Frequency, PFF</a:t>
            </a:r>
            <a:r>
              <a:rPr lang="zh-CN" altLang="en-US" sz="2400" dirty="0" smtClean="0">
                <a:solidFill>
                  <a:srgbClr val="00B050"/>
                </a:solidFill>
                <a:latin typeface="+mn-ea"/>
              </a:rPr>
              <a:t>）</a:t>
            </a:r>
            <a:endParaRPr lang="zh-CN" altLang="en-US" sz="2400" dirty="0">
              <a:solidFill>
                <a:srgbClr val="00B050"/>
              </a:solidFill>
              <a:latin typeface="+mn-ea"/>
            </a:endParaRPr>
          </a:p>
        </p:txBody>
      </p:sp>
      <p:pic>
        <p:nvPicPr>
          <p:cNvPr id="3" name="Picture 4" descr="B5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078" y="3155091"/>
            <a:ext cx="4724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8153408" y="5701333"/>
            <a:ext cx="2561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2121"/>
                </a:solidFill>
                <a:latin typeface="+mn-ea"/>
              </a:rPr>
              <a:t>缺页频度的上限和下限 </a:t>
            </a:r>
          </a:p>
        </p:txBody>
      </p:sp>
    </p:spTree>
    <p:extLst>
      <p:ext uri="{BB962C8B-B14F-4D97-AF65-F5344CB8AC3E}">
        <p14:creationId xmlns:p14="http://schemas.microsoft.com/office/powerpoint/2010/main" val="18219769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37966" y="1133736"/>
            <a:ext cx="10363200" cy="3866633"/>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mn-ea"/>
              </a:rPr>
              <a:t>3</a:t>
            </a:r>
            <a:r>
              <a:rPr lang="zh-CN" altLang="en-US" sz="2400" dirty="0" smtClean="0">
                <a:solidFill>
                  <a:srgbClr val="0000CC"/>
                </a:solidFill>
                <a:latin typeface="+mn-ea"/>
              </a:rPr>
              <a:t>．工作集：</a:t>
            </a:r>
            <a:r>
              <a:rPr lang="zh-CN" altLang="en-US" sz="2400" dirty="0" smtClean="0">
                <a:solidFill>
                  <a:srgbClr val="3F3FFF"/>
                </a:solidFill>
                <a:latin typeface="+mn-ea"/>
              </a:rPr>
              <a:t>测试表明，虚拟存储系统的有效操作依赖于程序中访问的局部化程度。 </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）局部性模型</a:t>
            </a:r>
          </a:p>
          <a:p>
            <a:pPr marL="457200" indent="-457200">
              <a:lnSpc>
                <a:spcPct val="150000"/>
              </a:lnSpc>
              <a:spcBef>
                <a:spcPts val="0"/>
              </a:spcBef>
              <a:buClr>
                <a:srgbClr val="FF0000"/>
              </a:buClr>
              <a:buFont typeface="+mj-ea"/>
              <a:buAutoNum type="circleNumDbPlain"/>
            </a:pPr>
            <a:r>
              <a:rPr lang="zh-CN" altLang="en-US" sz="2400" dirty="0" smtClean="0">
                <a:solidFill>
                  <a:srgbClr val="00CC00"/>
                </a:solidFill>
                <a:latin typeface="+mn-ea"/>
              </a:rPr>
              <a:t>时间局部化</a:t>
            </a:r>
            <a:r>
              <a:rPr lang="zh-CN" altLang="en-US" sz="2400" dirty="0" smtClean="0">
                <a:solidFill>
                  <a:srgbClr val="3F3FFF"/>
                </a:solidFill>
                <a:latin typeface="+mn-ea"/>
              </a:rPr>
              <a:t>是指一旦某条指令或数据被访问过，它往往很快又被再次访问。</a:t>
            </a:r>
          </a:p>
          <a:p>
            <a:pPr marL="457200" indent="-457200">
              <a:lnSpc>
                <a:spcPct val="150000"/>
              </a:lnSpc>
              <a:spcBef>
                <a:spcPts val="0"/>
              </a:spcBef>
              <a:buClr>
                <a:srgbClr val="FF0000"/>
              </a:buClr>
              <a:buFont typeface="+mj-ea"/>
              <a:buAutoNum type="circleNumDbPlain" startAt="2"/>
            </a:pPr>
            <a:r>
              <a:rPr lang="zh-CN" altLang="en-US" sz="2400" dirty="0" smtClean="0">
                <a:solidFill>
                  <a:schemeClr val="accent1"/>
                </a:solidFill>
                <a:latin typeface="+mn-ea"/>
              </a:rPr>
              <a:t>空间局部化</a:t>
            </a:r>
            <a:r>
              <a:rPr lang="zh-CN" altLang="en-US" sz="2400" dirty="0" smtClean="0">
                <a:solidFill>
                  <a:srgbClr val="3F3FFF"/>
                </a:solidFill>
                <a:latin typeface="+mn-ea"/>
              </a:rPr>
              <a:t>是指一旦某个位置被访问过，它附近的位置也可能很快要用到。</a:t>
            </a:r>
          </a:p>
        </p:txBody>
      </p:sp>
    </p:spTree>
    <p:extLst>
      <p:ext uri="{BB962C8B-B14F-4D97-AF65-F5344CB8AC3E}">
        <p14:creationId xmlns:p14="http://schemas.microsoft.com/office/powerpoint/2010/main" val="142735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55589" y="1141977"/>
            <a:ext cx="10593859" cy="118933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）工作集模型</a:t>
            </a:r>
          </a:p>
          <a:p>
            <a:pPr marL="0" indent="0">
              <a:lnSpc>
                <a:spcPct val="150000"/>
              </a:lnSpc>
              <a:spcBef>
                <a:spcPts val="0"/>
              </a:spcBef>
              <a:buNone/>
            </a:pPr>
            <a:r>
              <a:rPr lang="zh-CN" altLang="en-US" sz="2400" dirty="0" smtClean="0">
                <a:solidFill>
                  <a:srgbClr val="3F3FFF"/>
                </a:solidFill>
                <a:latin typeface="+mn-ea"/>
              </a:rPr>
              <a:t>工作集，就是一个进程在某一小段时间</a:t>
            </a:r>
            <a:r>
              <a:rPr lang="zh-CN" altLang="en-US" sz="2400" dirty="0" smtClean="0">
                <a:solidFill>
                  <a:srgbClr val="3F3FFF"/>
                </a:solidFill>
                <a:latin typeface="+mn-ea"/>
                <a:sym typeface="Symbol" panose="05050102010706020507" pitchFamily="18" charset="2"/>
              </a:rPr>
              <a:t></a:t>
            </a:r>
            <a:r>
              <a:rPr lang="zh-CN" altLang="en-US" sz="2400" dirty="0" smtClean="0">
                <a:solidFill>
                  <a:srgbClr val="3F3FFF"/>
                </a:solidFill>
                <a:latin typeface="+mn-ea"/>
              </a:rPr>
              <a:t>内访问页面的集合。</a:t>
            </a:r>
            <a:endParaRPr lang="zh-CN" altLang="en-US" sz="2400" dirty="0">
              <a:solidFill>
                <a:srgbClr val="3F3FFF"/>
              </a:solidFill>
              <a:latin typeface="+mn-ea"/>
            </a:endParaRPr>
          </a:p>
        </p:txBody>
      </p:sp>
      <p:pic>
        <p:nvPicPr>
          <p:cNvPr id="3" name="Picture 4" descr="B5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5949" y="2800864"/>
            <a:ext cx="6934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4481388" y="4090839"/>
            <a:ext cx="14077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latin typeface="+mn-ea"/>
              </a:rPr>
              <a:t>工作集模型 </a:t>
            </a:r>
          </a:p>
        </p:txBody>
      </p:sp>
    </p:spTree>
    <p:extLst>
      <p:ext uri="{BB962C8B-B14F-4D97-AF65-F5344CB8AC3E}">
        <p14:creationId xmlns:p14="http://schemas.microsoft.com/office/powerpoint/2010/main" val="41550722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5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6102" y="930876"/>
            <a:ext cx="4994729" cy="512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p:nvSpPr>
        <p:spPr bwMode="auto">
          <a:xfrm>
            <a:off x="8467792" y="2667000"/>
            <a:ext cx="49244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2000" dirty="0">
                <a:solidFill>
                  <a:srgbClr val="FF0000"/>
                </a:solidFill>
                <a:latin typeface="+mn-ea"/>
              </a:rPr>
              <a:t>存储访问的局部性</a:t>
            </a:r>
          </a:p>
        </p:txBody>
      </p:sp>
      <p:sp>
        <p:nvSpPr>
          <p:cNvPr id="4" name="Rectangle 7"/>
          <p:cNvSpPr>
            <a:spLocks noChangeArrowheads="1"/>
          </p:cNvSpPr>
          <p:nvPr/>
        </p:nvSpPr>
        <p:spPr bwMode="auto">
          <a:xfrm>
            <a:off x="2318953" y="1269077"/>
            <a:ext cx="10256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dirty="0">
                <a:solidFill>
                  <a:srgbClr val="0000F6"/>
                </a:solidFill>
                <a:latin typeface="+mn-ea"/>
              </a:rPr>
              <a:t>工作集</a:t>
            </a:r>
            <a:r>
              <a:rPr lang="zh-CN" altLang="en-US" dirty="0">
                <a:solidFill>
                  <a:srgbClr val="3F3FFF"/>
                </a:solidFill>
                <a:latin typeface="+mn-ea"/>
              </a:rPr>
              <a:t> </a:t>
            </a:r>
          </a:p>
        </p:txBody>
      </p:sp>
    </p:spTree>
    <p:extLst>
      <p:ext uri="{BB962C8B-B14F-4D97-AF65-F5344CB8AC3E}">
        <p14:creationId xmlns:p14="http://schemas.microsoft.com/office/powerpoint/2010/main" val="9840475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9"/>
              <p:cNvSpPr>
                <a:spLocks noChangeArrowheads="1"/>
              </p:cNvSpPr>
              <p:nvPr/>
            </p:nvSpPr>
            <p:spPr bwMode="auto">
              <a:xfrm>
                <a:off x="1046207" y="835576"/>
                <a:ext cx="10445578" cy="52307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lvl1pPr indent="29051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buClr>
                    <a:srgbClr val="FF0000"/>
                  </a:buClr>
                  <a:buFont typeface="+mj-ea"/>
                  <a:buAutoNum type="circleNumDbPlain"/>
                </a:pPr>
                <a:r>
                  <a:rPr lang="zh-CN" altLang="en-US" sz="2400" dirty="0" smtClean="0">
                    <a:solidFill>
                      <a:srgbClr val="3F3FFF"/>
                    </a:solidFill>
                    <a:latin typeface="+mn-ea"/>
                    <a:ea typeface="+mn-ea"/>
                  </a:rPr>
                  <a:t>工作集</a:t>
                </a:r>
                <a:r>
                  <a:rPr lang="zh-CN" altLang="en-US" sz="2400" dirty="0">
                    <a:solidFill>
                      <a:srgbClr val="3F3FFF"/>
                    </a:solidFill>
                    <a:latin typeface="+mn-ea"/>
                    <a:ea typeface="+mn-ea"/>
                  </a:rPr>
                  <a:t>依赖于程序的行为，并且其大小与</a:t>
                </a:r>
                <a:r>
                  <a:rPr lang="zh-CN" altLang="en-US" sz="2400" dirty="0">
                    <a:solidFill>
                      <a:srgbClr val="3F3FFF"/>
                    </a:solidFill>
                    <a:latin typeface="+mn-ea"/>
                    <a:ea typeface="+mn-ea"/>
                    <a:sym typeface="Symbol" panose="05050102010706020507" pitchFamily="18" charset="2"/>
                  </a:rPr>
                  <a:t></a:t>
                </a:r>
                <a:r>
                  <a:rPr lang="zh-CN" altLang="en-US" sz="2400" dirty="0">
                    <a:solidFill>
                      <a:srgbClr val="3F3FFF"/>
                    </a:solidFill>
                    <a:latin typeface="+mn-ea"/>
                    <a:ea typeface="+mn-ea"/>
                  </a:rPr>
                  <a:t>的取值有关。</a:t>
                </a:r>
                <a:endParaRPr lang="zh-CN" altLang="en-US" sz="2400" dirty="0">
                  <a:solidFill>
                    <a:srgbClr val="3F3FFF"/>
                  </a:solidFill>
                  <a:latin typeface="+mn-ea"/>
                  <a:ea typeface="+mn-ea"/>
                  <a:sym typeface="Symbol" panose="05050102010706020507" pitchFamily="18" charset="2"/>
                </a:endParaRPr>
              </a:p>
              <a:p>
                <a:pPr indent="0">
                  <a:lnSpc>
                    <a:spcPct val="150000"/>
                  </a:lnSpc>
                </a:pPr>
                <a:r>
                  <a:rPr lang="zh-CN" altLang="en-US" sz="2400" dirty="0">
                    <a:solidFill>
                      <a:srgbClr val="3F3FFF"/>
                    </a:solidFill>
                    <a:latin typeface="+mn-ea"/>
                    <a:ea typeface="+mn-ea"/>
                    <a:sym typeface="Symbol" panose="05050102010706020507" pitchFamily="18" charset="2"/>
                  </a:rPr>
                  <a:t>  每个进程的工作集大小为</a:t>
                </a:r>
                <a:r>
                  <a:rPr lang="en-US" altLang="zh-CN" sz="2400" dirty="0" err="1">
                    <a:solidFill>
                      <a:srgbClr val="3F3FFF"/>
                    </a:solidFill>
                    <a:latin typeface="+mn-ea"/>
                    <a:ea typeface="+mn-ea"/>
                    <a:sym typeface="Symbol" panose="05050102010706020507" pitchFamily="18" charset="2"/>
                  </a:rPr>
                  <a:t>WSS</a:t>
                </a:r>
                <a:r>
                  <a:rPr lang="en-US" altLang="zh-CN" sz="2400" i="1" baseline="-25000" dirty="0" err="1">
                    <a:solidFill>
                      <a:srgbClr val="3F3FFF"/>
                    </a:solidFill>
                    <a:latin typeface="+mn-ea"/>
                    <a:ea typeface="+mn-ea"/>
                    <a:sym typeface="Symbol" panose="05050102010706020507" pitchFamily="18" charset="2"/>
                  </a:rPr>
                  <a:t>i</a:t>
                </a:r>
                <a:r>
                  <a:rPr lang="zh-CN" altLang="en-US" sz="2400" dirty="0">
                    <a:solidFill>
                      <a:srgbClr val="3F3FFF"/>
                    </a:solidFill>
                    <a:latin typeface="+mn-ea"/>
                    <a:ea typeface="+mn-ea"/>
                    <a:sym typeface="Symbol" panose="05050102010706020507" pitchFamily="18" charset="2"/>
                  </a:rPr>
                  <a:t>，</a:t>
                </a:r>
                <a:r>
                  <a:rPr lang="zh-CN" altLang="en-US" sz="2400" dirty="0" smtClean="0">
                    <a:solidFill>
                      <a:srgbClr val="3F3FFF"/>
                    </a:solidFill>
                    <a:latin typeface="+mn-ea"/>
                    <a:ea typeface="+mn-ea"/>
                    <a:sym typeface="Symbol" panose="05050102010706020507" pitchFamily="18" charset="2"/>
                  </a:rPr>
                  <a:t>那么</a:t>
                </a:r>
                <a:endParaRPr lang="en-US" altLang="zh-CN" sz="2400" dirty="0" smtClean="0">
                  <a:solidFill>
                    <a:srgbClr val="3F3FFF"/>
                  </a:solidFill>
                  <a:latin typeface="+mn-ea"/>
                  <a:ea typeface="+mn-ea"/>
                  <a:sym typeface="Symbol" panose="05050102010706020507" pitchFamily="18" charset="2"/>
                </a:endParaRPr>
              </a:p>
              <a:p>
                <a:pPr indent="0">
                  <a:lnSpc>
                    <a:spcPct val="150000"/>
                  </a:lnSpc>
                </a:pPr>
                <a14:m>
                  <m:oMathPara xmlns:m="http://schemas.openxmlformats.org/officeDocument/2006/math">
                    <m:oMathParaPr>
                      <m:jc m:val="centerGroup"/>
                    </m:oMathParaPr>
                    <m:oMath xmlns:m="http://schemas.openxmlformats.org/officeDocument/2006/math">
                      <m:r>
                        <a:rPr lang="en-US" altLang="zh-CN" sz="2000" b="0" i="1" smtClean="0">
                          <a:solidFill>
                            <a:srgbClr val="3F3FFF"/>
                          </a:solidFill>
                          <a:latin typeface="Cambria Math" panose="02040503050406030204" pitchFamily="18" charset="0"/>
                          <a:ea typeface="+mn-ea"/>
                          <a:sym typeface="Symbol" panose="05050102010706020507" pitchFamily="18" charset="2"/>
                        </a:rPr>
                        <m:t>𝐷</m:t>
                      </m:r>
                      <m:r>
                        <a:rPr lang="en-US" altLang="zh-CN" sz="2000" b="0" i="1" smtClean="0">
                          <a:solidFill>
                            <a:srgbClr val="3F3FFF"/>
                          </a:solidFill>
                          <a:latin typeface="Cambria Math" panose="02040503050406030204" pitchFamily="18" charset="0"/>
                          <a:ea typeface="+mn-ea"/>
                          <a:sym typeface="Symbol" panose="05050102010706020507" pitchFamily="18" charset="2"/>
                        </a:rPr>
                        <m:t>=</m:t>
                      </m:r>
                      <m:nary>
                        <m:naryPr>
                          <m:chr m:val="∑"/>
                          <m:ctrlPr>
                            <a:rPr lang="en-US" altLang="zh-CN" sz="2000" b="0" i="1" smtClean="0">
                              <a:solidFill>
                                <a:srgbClr val="3F3FFF"/>
                              </a:solidFill>
                              <a:latin typeface="Cambria Math" panose="02040503050406030204" pitchFamily="18" charset="0"/>
                              <a:ea typeface="+mn-ea"/>
                              <a:sym typeface="Symbol" panose="05050102010706020507" pitchFamily="18" charset="2"/>
                            </a:rPr>
                          </m:ctrlPr>
                        </m:naryPr>
                        <m:sub>
                          <m:r>
                            <m:rPr>
                              <m:brk m:alnAt="23"/>
                            </m:rPr>
                            <a:rPr lang="en-US" altLang="zh-CN" sz="2000" b="0" i="1" smtClean="0">
                              <a:solidFill>
                                <a:srgbClr val="3F3FFF"/>
                              </a:solidFill>
                              <a:latin typeface="Cambria Math" panose="02040503050406030204" pitchFamily="18" charset="0"/>
                              <a:ea typeface="+mn-ea"/>
                              <a:sym typeface="Symbol" panose="05050102010706020507" pitchFamily="18" charset="2"/>
                            </a:rPr>
                            <m:t>𝑖</m:t>
                          </m:r>
                          <m:r>
                            <a:rPr lang="en-US" altLang="zh-CN" sz="2000" b="0" i="1" smtClean="0">
                              <a:solidFill>
                                <a:srgbClr val="3F3FFF"/>
                              </a:solidFill>
                              <a:latin typeface="Cambria Math" panose="02040503050406030204" pitchFamily="18" charset="0"/>
                              <a:ea typeface="+mn-ea"/>
                              <a:sym typeface="Symbol" panose="05050102010706020507" pitchFamily="18" charset="2"/>
                            </a:rPr>
                            <m:t>=1</m:t>
                          </m:r>
                        </m:sub>
                        <m:sup>
                          <m:r>
                            <a:rPr lang="en-US" altLang="zh-CN" sz="2000" b="0" i="1" smtClean="0">
                              <a:solidFill>
                                <a:srgbClr val="3F3FFF"/>
                              </a:solidFill>
                              <a:latin typeface="Cambria Math" panose="02040503050406030204" pitchFamily="18" charset="0"/>
                              <a:ea typeface="+mn-ea"/>
                              <a:sym typeface="Symbol" panose="05050102010706020507" pitchFamily="18" charset="2"/>
                            </a:rPr>
                            <m:t>𝑛</m:t>
                          </m:r>
                        </m:sup>
                        <m:e>
                          <m:r>
                            <m:rPr>
                              <m:sty m:val="p"/>
                            </m:rPr>
                            <a:rPr lang="en-US" altLang="zh-CN" sz="2000" b="0" i="0" smtClean="0">
                              <a:solidFill>
                                <a:srgbClr val="3F3FFF"/>
                              </a:solidFill>
                              <a:latin typeface="Cambria Math" panose="02040503050406030204" pitchFamily="18" charset="0"/>
                              <a:ea typeface="+mn-ea"/>
                              <a:sym typeface="Symbol" panose="05050102010706020507" pitchFamily="18" charset="2"/>
                            </a:rPr>
                            <m:t>WS</m:t>
                          </m:r>
                          <m:sSub>
                            <m:sSubPr>
                              <m:ctrlPr>
                                <a:rPr lang="en-US" altLang="zh-CN" sz="2000" b="0" i="1" smtClean="0">
                                  <a:solidFill>
                                    <a:srgbClr val="3F3FFF"/>
                                  </a:solidFill>
                                  <a:latin typeface="Cambria Math" panose="02040503050406030204" pitchFamily="18" charset="0"/>
                                  <a:ea typeface="+mn-ea"/>
                                  <a:sym typeface="Symbol" panose="05050102010706020507" pitchFamily="18" charset="2"/>
                                </a:rPr>
                              </m:ctrlPr>
                            </m:sSubPr>
                            <m:e>
                              <m:r>
                                <m:rPr>
                                  <m:sty m:val="p"/>
                                </m:rPr>
                                <a:rPr lang="en-US" altLang="zh-CN" sz="2000" b="0" i="0" smtClean="0">
                                  <a:solidFill>
                                    <a:srgbClr val="3F3FFF"/>
                                  </a:solidFill>
                                  <a:latin typeface="Cambria Math" panose="02040503050406030204" pitchFamily="18" charset="0"/>
                                  <a:ea typeface="+mn-ea"/>
                                  <a:sym typeface="Symbol" panose="05050102010706020507" pitchFamily="18" charset="2"/>
                                </a:rPr>
                                <m:t>S</m:t>
                              </m:r>
                            </m:e>
                            <m:sub>
                              <m:r>
                                <m:rPr>
                                  <m:sty m:val="p"/>
                                </m:rPr>
                                <a:rPr lang="en-US" altLang="zh-CN" sz="2000" b="0" i="0" smtClean="0">
                                  <a:solidFill>
                                    <a:srgbClr val="3F3FFF"/>
                                  </a:solidFill>
                                  <a:latin typeface="Cambria Math" panose="02040503050406030204" pitchFamily="18" charset="0"/>
                                  <a:ea typeface="+mn-ea"/>
                                  <a:sym typeface="Symbol" panose="05050102010706020507" pitchFamily="18" charset="2"/>
                                </a:rPr>
                                <m:t>i</m:t>
                              </m:r>
                            </m:sub>
                          </m:sSub>
                        </m:e>
                      </m:nary>
                    </m:oMath>
                  </m:oMathPara>
                </a14:m>
                <a:endParaRPr lang="en-US" altLang="zh-CN" sz="2000" dirty="0" smtClean="0">
                  <a:solidFill>
                    <a:srgbClr val="3F3FFF"/>
                  </a:solidFill>
                  <a:latin typeface="+mn-ea"/>
                  <a:ea typeface="+mn-ea"/>
                  <a:sym typeface="Symbol" panose="05050102010706020507" pitchFamily="18" charset="2"/>
                </a:endParaRPr>
              </a:p>
              <a:p>
                <a:pPr indent="0">
                  <a:lnSpc>
                    <a:spcPct val="150000"/>
                  </a:lnSpc>
                </a:pPr>
                <a:r>
                  <a:rPr lang="en-US" altLang="zh-CN" sz="2400" dirty="0">
                    <a:solidFill>
                      <a:srgbClr val="3F3FFF"/>
                    </a:solidFill>
                    <a:latin typeface="+mn-ea"/>
                    <a:ea typeface="+mn-ea"/>
                  </a:rPr>
                  <a:t>D</a:t>
                </a:r>
                <a:r>
                  <a:rPr lang="zh-CN" altLang="en-US" sz="2400" dirty="0">
                    <a:solidFill>
                      <a:srgbClr val="3F3FFF"/>
                    </a:solidFill>
                    <a:latin typeface="+mn-ea"/>
                    <a:ea typeface="+mn-ea"/>
                  </a:rPr>
                  <a:t>就是系统中全部（</a:t>
                </a:r>
                <a:r>
                  <a:rPr lang="en-US" altLang="zh-CN" sz="2400" i="1" dirty="0">
                    <a:solidFill>
                      <a:srgbClr val="3F3FFF"/>
                    </a:solidFill>
                    <a:latin typeface="+mn-ea"/>
                    <a:ea typeface="+mn-ea"/>
                  </a:rPr>
                  <a:t>n</a:t>
                </a:r>
                <a:r>
                  <a:rPr lang="zh-CN" altLang="en-US" sz="2400" dirty="0">
                    <a:solidFill>
                      <a:srgbClr val="3F3FFF"/>
                    </a:solidFill>
                    <a:latin typeface="+mn-ea"/>
                    <a:ea typeface="+mn-ea"/>
                  </a:rPr>
                  <a:t>个）进程对内存块的总请求量</a:t>
                </a:r>
                <a:r>
                  <a:rPr lang="zh-CN" altLang="en-US" sz="2400" dirty="0" smtClean="0">
                    <a:solidFill>
                      <a:srgbClr val="3F3FFF"/>
                    </a:solidFill>
                    <a:latin typeface="+mn-ea"/>
                    <a:ea typeface="+mn-ea"/>
                  </a:rPr>
                  <a:t>。</a:t>
                </a:r>
                <a:endParaRPr lang="en-US" altLang="zh-CN" sz="2400" dirty="0" smtClean="0">
                  <a:solidFill>
                    <a:srgbClr val="3F3FFF"/>
                  </a:solidFill>
                  <a:latin typeface="+mn-ea"/>
                  <a:ea typeface="+mn-ea"/>
                </a:endParaRPr>
              </a:p>
              <a:p>
                <a:pPr marL="457200" indent="-457200">
                  <a:lnSpc>
                    <a:spcPct val="150000"/>
                  </a:lnSpc>
                  <a:buClr>
                    <a:srgbClr val="FF0000"/>
                  </a:buClr>
                  <a:buFont typeface="+mj-ea"/>
                  <a:buAutoNum type="circleNumDbPlain" startAt="2"/>
                </a:pPr>
                <a:r>
                  <a:rPr lang="zh-CN" altLang="en-US" sz="2400" dirty="0" smtClean="0">
                    <a:solidFill>
                      <a:srgbClr val="3F3FFF"/>
                    </a:solidFill>
                    <a:latin typeface="+mn-ea"/>
                    <a:ea typeface="+mn-ea"/>
                  </a:rPr>
                  <a:t>如果</a:t>
                </a:r>
                <a:r>
                  <a:rPr lang="zh-CN" altLang="en-US" sz="2400" dirty="0">
                    <a:solidFill>
                      <a:srgbClr val="3F3FFF"/>
                    </a:solidFill>
                    <a:latin typeface="+mn-ea"/>
                    <a:ea typeface="+mn-ea"/>
                  </a:rPr>
                  <a:t>请求值</a:t>
                </a:r>
                <a:r>
                  <a:rPr lang="en-US" altLang="zh-CN" sz="2400" i="1" dirty="0">
                    <a:solidFill>
                      <a:srgbClr val="3F3FFF"/>
                    </a:solidFill>
                    <a:latin typeface="+mn-ea"/>
                    <a:ea typeface="+mn-ea"/>
                  </a:rPr>
                  <a:t>D</a:t>
                </a:r>
                <a:r>
                  <a:rPr lang="zh-CN" altLang="en-US" sz="2400" dirty="0">
                    <a:solidFill>
                      <a:srgbClr val="3F3FFF"/>
                    </a:solidFill>
                    <a:latin typeface="+mn-ea"/>
                    <a:ea typeface="+mn-ea"/>
                  </a:rPr>
                  <a:t>大于可用内存块的总量</a:t>
                </a:r>
                <a:r>
                  <a:rPr lang="en-US" altLang="zh-CN" sz="2400" i="1" dirty="0">
                    <a:solidFill>
                      <a:srgbClr val="3F3FFF"/>
                    </a:solidFill>
                    <a:latin typeface="+mn-ea"/>
                    <a:ea typeface="+mn-ea"/>
                  </a:rPr>
                  <a:t>m</a:t>
                </a:r>
                <a:r>
                  <a:rPr lang="en-US" altLang="zh-CN" sz="2400" dirty="0">
                    <a:solidFill>
                      <a:srgbClr val="3F3FFF"/>
                    </a:solidFill>
                    <a:latin typeface="+mn-ea"/>
                    <a:ea typeface="+mn-ea"/>
                  </a:rPr>
                  <a:t>(</a:t>
                </a:r>
                <a:r>
                  <a:rPr lang="en-US" altLang="zh-CN" sz="2400" i="1" dirty="0">
                    <a:solidFill>
                      <a:srgbClr val="3F3FFF"/>
                    </a:solidFill>
                    <a:latin typeface="+mn-ea"/>
                    <a:ea typeface="+mn-ea"/>
                  </a:rPr>
                  <a:t>D</a:t>
                </a:r>
                <a:r>
                  <a:rPr lang="zh-CN" altLang="en-US" sz="2400" dirty="0">
                    <a:solidFill>
                      <a:srgbClr val="3F3FFF"/>
                    </a:solidFill>
                    <a:latin typeface="+mn-ea"/>
                    <a:ea typeface="+mn-ea"/>
                  </a:rPr>
                  <a:t>＞</a:t>
                </a:r>
                <a:r>
                  <a:rPr lang="en-US" altLang="zh-CN" sz="2400" i="1" dirty="0">
                    <a:solidFill>
                      <a:srgbClr val="3F3FFF"/>
                    </a:solidFill>
                    <a:latin typeface="+mn-ea"/>
                    <a:ea typeface="+mn-ea"/>
                  </a:rPr>
                  <a:t>m</a:t>
                </a:r>
                <a:r>
                  <a:rPr lang="en-US" altLang="zh-CN" sz="2400" dirty="0">
                    <a:solidFill>
                      <a:srgbClr val="3F3FFF"/>
                    </a:solidFill>
                    <a:latin typeface="+mn-ea"/>
                    <a:ea typeface="+mn-ea"/>
                  </a:rPr>
                  <a:t>)</a:t>
                </a:r>
                <a:r>
                  <a:rPr lang="zh-CN" altLang="en-US" sz="2400" dirty="0">
                    <a:solidFill>
                      <a:srgbClr val="3F3FFF"/>
                    </a:solidFill>
                    <a:latin typeface="+mn-ea"/>
                    <a:ea typeface="+mn-ea"/>
                  </a:rPr>
                  <a:t>，将出现抖动</a:t>
                </a:r>
                <a:r>
                  <a:rPr lang="zh-CN" altLang="en-US" sz="2400" dirty="0" smtClean="0">
                    <a:solidFill>
                      <a:srgbClr val="3F3FFF"/>
                    </a:solidFill>
                    <a:latin typeface="+mn-ea"/>
                    <a:ea typeface="+mn-ea"/>
                  </a:rPr>
                  <a:t>。</a:t>
                </a:r>
                <a:endParaRPr lang="zh-CN" altLang="en-US" sz="2400" dirty="0">
                  <a:solidFill>
                    <a:srgbClr val="3F3FFF"/>
                  </a:solidFill>
                  <a:latin typeface="+mn-ea"/>
                  <a:ea typeface="+mn-ea"/>
                </a:endParaRPr>
              </a:p>
              <a:p>
                <a:pPr indent="0">
                  <a:lnSpc>
                    <a:spcPct val="150000"/>
                  </a:lnSpc>
                </a:pPr>
                <a:r>
                  <a:rPr lang="en-US" altLang="zh-CN" sz="2400" dirty="0">
                    <a:solidFill>
                      <a:srgbClr val="3F3FFF"/>
                    </a:solidFill>
                    <a:latin typeface="+mn-ea"/>
                    <a:ea typeface="+mn-ea"/>
                  </a:rPr>
                  <a:t>4</a:t>
                </a:r>
                <a:r>
                  <a:rPr lang="zh-CN" altLang="en-US" sz="2400" dirty="0">
                    <a:solidFill>
                      <a:srgbClr val="3F3FFF"/>
                    </a:solidFill>
                    <a:latin typeface="+mn-ea"/>
                    <a:ea typeface="+mn-ea"/>
                  </a:rPr>
                  <a:t>．工作集页面</a:t>
                </a:r>
                <a:r>
                  <a:rPr lang="zh-CN" altLang="en-US" sz="2400" dirty="0" smtClean="0">
                    <a:solidFill>
                      <a:srgbClr val="3F3FFF"/>
                    </a:solidFill>
                    <a:latin typeface="+mn-ea"/>
                    <a:ea typeface="+mn-ea"/>
                  </a:rPr>
                  <a:t>置换法  </a:t>
                </a:r>
                <a:endParaRPr lang="zh-CN" altLang="en-US" sz="2400" dirty="0">
                  <a:solidFill>
                    <a:srgbClr val="3F3FFF"/>
                  </a:solidFill>
                  <a:latin typeface="+mn-ea"/>
                  <a:ea typeface="+mn-ea"/>
                </a:endParaRPr>
              </a:p>
              <a:p>
                <a:pPr indent="0">
                  <a:lnSpc>
                    <a:spcPct val="150000"/>
                  </a:lnSpc>
                </a:pPr>
                <a:r>
                  <a:rPr lang="zh-CN" altLang="en-US" sz="2400" dirty="0" smtClean="0">
                    <a:solidFill>
                      <a:srgbClr val="3F3FFF"/>
                    </a:solidFill>
                    <a:latin typeface="+mn-ea"/>
                    <a:ea typeface="+mn-ea"/>
                  </a:rPr>
                  <a:t>▲</a:t>
                </a:r>
                <a:r>
                  <a:rPr lang="zh-CN" altLang="en-US" sz="2400" dirty="0">
                    <a:solidFill>
                      <a:srgbClr val="3F3FFF"/>
                    </a:solidFill>
                    <a:latin typeface="+mn-ea"/>
                    <a:ea typeface="+mn-ea"/>
                  </a:rPr>
                  <a:t>基本思想是找出一个不在工作集中的页面，把它淘汰。</a:t>
                </a:r>
              </a:p>
              <a:p>
                <a:pPr indent="0">
                  <a:lnSpc>
                    <a:spcPct val="150000"/>
                  </a:lnSpc>
                </a:pPr>
                <a:r>
                  <a:rPr lang="zh-CN" altLang="en-US" sz="2400" dirty="0" smtClean="0">
                    <a:solidFill>
                      <a:srgbClr val="3F3FFF"/>
                    </a:solidFill>
                    <a:latin typeface="+mn-ea"/>
                    <a:ea typeface="+mn-ea"/>
                  </a:rPr>
                  <a:t>▲</a:t>
                </a:r>
                <a:r>
                  <a:rPr lang="zh-CN" altLang="en-US" sz="2400" dirty="0">
                    <a:solidFill>
                      <a:srgbClr val="3F3FFF"/>
                    </a:solidFill>
                    <a:latin typeface="+mn-ea"/>
                    <a:ea typeface="+mn-ea"/>
                  </a:rPr>
                  <a:t>工作集页面置换算法的</a:t>
                </a:r>
                <a:r>
                  <a:rPr lang="zh-CN" altLang="en-US" sz="2400" dirty="0" smtClean="0">
                    <a:solidFill>
                      <a:srgbClr val="3F3FFF"/>
                    </a:solidFill>
                    <a:latin typeface="+mn-ea"/>
                    <a:ea typeface="+mn-ea"/>
                  </a:rPr>
                  <a:t>工作过程。</a:t>
                </a:r>
                <a:endParaRPr lang="zh-CN" altLang="en-US" sz="2400" i="1" dirty="0">
                  <a:solidFill>
                    <a:srgbClr val="3F3FFF"/>
                  </a:solidFill>
                  <a:latin typeface="+mn-ea"/>
                  <a:ea typeface="+mn-ea"/>
                </a:endParaRPr>
              </a:p>
            </p:txBody>
          </p:sp>
        </mc:Choice>
        <mc:Fallback xmlns="">
          <p:sp>
            <p:nvSpPr>
              <p:cNvPr id="2" name="Rectangle 9"/>
              <p:cNvSpPr>
                <a:spLocks noRot="1" noChangeAspect="1" noMove="1" noResize="1" noEditPoints="1" noAdjustHandles="1" noChangeArrowheads="1" noChangeShapeType="1" noTextEdit="1"/>
              </p:cNvSpPr>
              <p:nvPr/>
            </p:nvSpPr>
            <p:spPr bwMode="auto">
              <a:xfrm>
                <a:off x="1046207" y="835576"/>
                <a:ext cx="10445578" cy="5230791"/>
              </a:xfrm>
              <a:prstGeom prst="rect">
                <a:avLst/>
              </a:prstGeom>
              <a:blipFill rotWithShape="0">
                <a:blip r:embed="rId2"/>
                <a:stretch>
                  <a:fillRect l="-1109" b="-9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Rectangle 13"/>
          <p:cNvSpPr>
            <a:spLocks noChangeArrowheads="1"/>
          </p:cNvSpPr>
          <p:nvPr/>
        </p:nvSpPr>
        <p:spPr bwMode="auto">
          <a:xfrm>
            <a:off x="2508426" y="3266306"/>
            <a:ext cx="769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endParaRPr lang="zh-CN" altLang="en-US" dirty="0"/>
          </a:p>
        </p:txBody>
      </p:sp>
    </p:spTree>
    <p:extLst>
      <p:ext uri="{BB962C8B-B14F-4D97-AF65-F5344CB8AC3E}">
        <p14:creationId xmlns:p14="http://schemas.microsoft.com/office/powerpoint/2010/main" val="186960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B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0908" y="1855575"/>
            <a:ext cx="288607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B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208108" y="1715531"/>
            <a:ext cx="2895600" cy="3270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9"/>
          <p:cNvSpPr>
            <a:spLocks noChangeArrowheads="1"/>
          </p:cNvSpPr>
          <p:nvPr/>
        </p:nvSpPr>
        <p:spPr bwMode="auto">
          <a:xfrm>
            <a:off x="3169508" y="4969253"/>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楷体_GB2312" panose="02010609030101010101" pitchFamily="49" charset="-122"/>
                <a:ea typeface="楷体_GB2312" panose="02010609030101010101" pitchFamily="49" charset="-122"/>
              </a:rPr>
              <a:t>程序装入内存时的情况 </a:t>
            </a:r>
          </a:p>
        </p:txBody>
      </p:sp>
      <p:sp>
        <p:nvSpPr>
          <p:cNvPr id="6" name="Rectangle 10"/>
          <p:cNvSpPr>
            <a:spLocks noChangeArrowheads="1"/>
          </p:cNvSpPr>
          <p:nvPr/>
        </p:nvSpPr>
        <p:spPr bwMode="auto">
          <a:xfrm>
            <a:off x="7741508" y="5045453"/>
            <a:ext cx="2364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楷体_GB2312" panose="02010609030101010101" pitchFamily="49" charset="-122"/>
                <a:ea typeface="楷体_GB2312" panose="02010609030101010101" pitchFamily="49" charset="-122"/>
              </a:rPr>
              <a:t>静态重定位示意图 </a:t>
            </a:r>
          </a:p>
        </p:txBody>
      </p:sp>
      <p:sp>
        <p:nvSpPr>
          <p:cNvPr id="7" name="Rectangle 11"/>
          <p:cNvSpPr>
            <a:spLocks noChangeArrowheads="1"/>
          </p:cNvSpPr>
          <p:nvPr/>
        </p:nvSpPr>
        <p:spPr bwMode="auto">
          <a:xfrm>
            <a:off x="1112108" y="5418475"/>
            <a:ext cx="7391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dirty="0" smtClean="0">
                <a:solidFill>
                  <a:srgbClr val="0000F6"/>
                </a:solidFill>
                <a:latin typeface="+mn-ea"/>
              </a:rPr>
              <a:t>优点 </a:t>
            </a:r>
            <a:r>
              <a:rPr lang="en-US" altLang="zh-CN" sz="2000" dirty="0">
                <a:solidFill>
                  <a:srgbClr val="0000F6"/>
                </a:solidFill>
                <a:latin typeface="+mn-ea"/>
              </a:rPr>
              <a:t>:</a:t>
            </a:r>
            <a:r>
              <a:rPr lang="zh-CN" altLang="en-US" sz="2000" dirty="0">
                <a:solidFill>
                  <a:srgbClr val="0000F6"/>
                </a:solidFill>
                <a:latin typeface="+mn-ea"/>
              </a:rPr>
              <a:t>无需增加硬件地址转换机构 </a:t>
            </a:r>
          </a:p>
          <a:p>
            <a:r>
              <a:rPr lang="zh-CN" altLang="en-US" sz="2000" dirty="0" smtClean="0">
                <a:solidFill>
                  <a:srgbClr val="0000F6"/>
                </a:solidFill>
                <a:latin typeface="+mn-ea"/>
              </a:rPr>
              <a:t>主要</a:t>
            </a:r>
            <a:r>
              <a:rPr lang="zh-CN" altLang="en-US" sz="2000" dirty="0">
                <a:solidFill>
                  <a:srgbClr val="0000F6"/>
                </a:solidFill>
                <a:latin typeface="+mn-ea"/>
              </a:rPr>
              <a:t>缺点 </a:t>
            </a:r>
            <a:r>
              <a:rPr lang="en-US" altLang="zh-CN" sz="2000" dirty="0">
                <a:solidFill>
                  <a:srgbClr val="0000F6"/>
                </a:solidFill>
                <a:latin typeface="+mn-ea"/>
              </a:rPr>
              <a:t>:</a:t>
            </a:r>
            <a:r>
              <a:rPr lang="zh-CN" altLang="en-US" sz="2000" dirty="0">
                <a:solidFill>
                  <a:srgbClr val="0000F6"/>
                </a:solidFill>
                <a:latin typeface="+mn-ea"/>
              </a:rPr>
              <a:t>位置</a:t>
            </a:r>
            <a:r>
              <a:rPr lang="zh-CN" altLang="en-US" sz="2000" dirty="0" smtClean="0">
                <a:solidFill>
                  <a:srgbClr val="0000F6"/>
                </a:solidFill>
                <a:latin typeface="+mn-ea"/>
              </a:rPr>
              <a:t>“钉死”；</a:t>
            </a:r>
            <a:r>
              <a:rPr lang="zh-CN" altLang="en-US" sz="2000" dirty="0">
                <a:solidFill>
                  <a:srgbClr val="0000F6"/>
                </a:solidFill>
                <a:latin typeface="+mn-ea"/>
              </a:rPr>
              <a:t>不便共享</a:t>
            </a:r>
          </a:p>
        </p:txBody>
      </p:sp>
      <p:sp>
        <p:nvSpPr>
          <p:cNvPr id="8" name="矩形 7"/>
          <p:cNvSpPr/>
          <p:nvPr/>
        </p:nvSpPr>
        <p:spPr>
          <a:xfrm>
            <a:off x="1112108" y="768350"/>
            <a:ext cx="6096000" cy="1200329"/>
          </a:xfrm>
          <a:prstGeom prst="rect">
            <a:avLst/>
          </a:prstGeom>
        </p:spPr>
        <p:txBody>
          <a:bodyPr>
            <a:spAutoFit/>
          </a:bodyPr>
          <a:lstStyle/>
          <a:p>
            <a:pPr>
              <a:lnSpc>
                <a:spcPct val="150000"/>
              </a:lnSpc>
            </a:pPr>
            <a:r>
              <a:rPr lang="en-US" altLang="zh-CN" sz="2400" dirty="0" smtClean="0">
                <a:solidFill>
                  <a:srgbClr val="0000CC"/>
                </a:solidFill>
                <a:latin typeface="+mn-ea"/>
              </a:rPr>
              <a:t>1</a:t>
            </a:r>
            <a:r>
              <a:rPr lang="zh-CN" altLang="en-US" sz="2400" smtClean="0">
                <a:solidFill>
                  <a:srgbClr val="0000CC"/>
                </a:solidFill>
                <a:latin typeface="+mn-ea"/>
              </a:rPr>
              <a:t>．静态重定位</a:t>
            </a:r>
            <a:br>
              <a:rPr lang="zh-CN" altLang="en-US" sz="2400" smtClean="0">
                <a:solidFill>
                  <a:srgbClr val="0000CC"/>
                </a:solidFill>
                <a:latin typeface="+mn-ea"/>
              </a:rPr>
            </a:br>
            <a:r>
              <a:rPr lang="zh-CN" altLang="en-US" sz="2400" smtClean="0">
                <a:solidFill>
                  <a:srgbClr val="0000CC"/>
                </a:solidFill>
                <a:latin typeface="+mn-ea"/>
              </a:rPr>
              <a:t>   </a:t>
            </a:r>
            <a:r>
              <a:rPr lang="zh-CN" altLang="en-US" sz="2400" smtClean="0">
                <a:solidFill>
                  <a:srgbClr val="A80038"/>
                </a:solidFill>
                <a:latin typeface="+mn-ea"/>
              </a:rPr>
              <a:t>目标程序装入内存时进行地址变换 </a:t>
            </a:r>
            <a:endParaRPr lang="zh-CN" altLang="en-US" sz="2400" dirty="0">
              <a:solidFill>
                <a:srgbClr val="A80038"/>
              </a:solidFill>
              <a:latin typeface="+mn-ea"/>
            </a:endParaRPr>
          </a:p>
        </p:txBody>
      </p:sp>
    </p:spTree>
    <p:extLst>
      <p:ext uri="{BB962C8B-B14F-4D97-AF65-F5344CB8AC3E}">
        <p14:creationId xmlns:p14="http://schemas.microsoft.com/office/powerpoint/2010/main" val="2949570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14400" y="1178014"/>
            <a:ext cx="10462054" cy="384706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5.10  </a:t>
            </a:r>
            <a:r>
              <a:rPr lang="zh-CN" altLang="en-US" sz="2400" dirty="0">
                <a:solidFill>
                  <a:srgbClr val="00B050"/>
                </a:solidFill>
                <a:latin typeface="+mn-ea"/>
              </a:rPr>
              <a:t>请求分段技术</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5.10.1  </a:t>
            </a:r>
            <a:r>
              <a:rPr lang="zh-CN" altLang="en-US" sz="2400" dirty="0" smtClean="0">
                <a:solidFill>
                  <a:srgbClr val="3F3FFF"/>
                </a:solidFill>
                <a:latin typeface="+mn-ea"/>
              </a:rPr>
              <a:t>请求分段存储管理的硬件支持</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1</a:t>
            </a:r>
            <a:r>
              <a:rPr lang="zh-CN" altLang="en-US" sz="2400" dirty="0" smtClean="0">
                <a:solidFill>
                  <a:srgbClr val="3F3FFF"/>
                </a:solidFill>
                <a:latin typeface="+mn-ea"/>
              </a:rPr>
              <a:t>）各段表项中要增加一位，以表明该段的存在状态。</a:t>
            </a:r>
          </a:p>
          <a:p>
            <a:pPr marL="0" indent="0">
              <a:lnSpc>
                <a:spcPct val="150000"/>
              </a:lnSpc>
              <a:spcBef>
                <a:spcPts val="0"/>
              </a:spcBef>
              <a:buNone/>
            </a:pPr>
            <a:r>
              <a:rPr lang="zh-CN" altLang="en-US" sz="2400" dirty="0" smtClean="0">
                <a:solidFill>
                  <a:srgbClr val="3F3FFF"/>
                </a:solidFill>
                <a:latin typeface="+mn-ea"/>
              </a:rPr>
              <a:t>（</a:t>
            </a:r>
            <a:r>
              <a:rPr lang="en-US" altLang="zh-CN" sz="2400" dirty="0" smtClean="0">
                <a:solidFill>
                  <a:srgbClr val="3F3FFF"/>
                </a:solidFill>
                <a:latin typeface="+mn-ea"/>
              </a:rPr>
              <a:t>2</a:t>
            </a:r>
            <a:r>
              <a:rPr lang="zh-CN" altLang="en-US" sz="2400" dirty="0" smtClean="0">
                <a:solidFill>
                  <a:srgbClr val="3F3FFF"/>
                </a:solidFill>
                <a:latin typeface="+mn-ea"/>
              </a:rPr>
              <a:t>）还要增加另外一些控制位</a:t>
            </a:r>
            <a:r>
              <a:rPr lang="en-US" altLang="zh-CN" sz="2400" dirty="0" smtClean="0">
                <a:solidFill>
                  <a:srgbClr val="3F3FFF"/>
                </a:solidFill>
                <a:latin typeface="+mn-ea"/>
              </a:rPr>
              <a:t>,</a:t>
            </a:r>
            <a:r>
              <a:rPr lang="zh-CN" altLang="en-US" sz="2400" dirty="0" smtClean="0">
                <a:solidFill>
                  <a:srgbClr val="3F3FFF"/>
                </a:solidFill>
                <a:latin typeface="+mn-ea"/>
              </a:rPr>
              <a:t>如：</a:t>
            </a:r>
            <a:endParaRPr lang="en-US" altLang="zh-CN" sz="2400" dirty="0" smtClean="0">
              <a:solidFill>
                <a:srgbClr val="3F3FFF"/>
              </a:solidFill>
              <a:latin typeface="+mn-ea"/>
            </a:endParaRPr>
          </a:p>
          <a:p>
            <a:pPr marL="0" indent="0">
              <a:lnSpc>
                <a:spcPct val="150000"/>
              </a:lnSpc>
              <a:spcBef>
                <a:spcPts val="0"/>
              </a:spcBef>
              <a:buNone/>
            </a:pPr>
            <a:r>
              <a:rPr lang="zh-CN" altLang="en-US" sz="2400" dirty="0" smtClean="0">
                <a:solidFill>
                  <a:srgbClr val="3F3FFF"/>
                </a:solidFill>
                <a:latin typeface="+mn-ea"/>
              </a:rPr>
              <a:t>▲修改位 </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▲保护位</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▲共享位</a:t>
            </a:r>
            <a:endParaRPr lang="zh-CN" altLang="en-US" sz="2400" dirty="0">
              <a:solidFill>
                <a:srgbClr val="3F3FFF"/>
              </a:solidFill>
              <a:latin typeface="+mn-ea"/>
            </a:endParaRPr>
          </a:p>
        </p:txBody>
      </p:sp>
    </p:spTree>
    <p:extLst>
      <p:ext uri="{BB962C8B-B14F-4D97-AF65-F5344CB8AC3E}">
        <p14:creationId xmlns:p14="http://schemas.microsoft.com/office/powerpoint/2010/main" val="31592129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73894" y="801130"/>
            <a:ext cx="9296398" cy="44196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3F3FFF"/>
                </a:solidFill>
                <a:latin typeface="+mn-ea"/>
              </a:rPr>
              <a:t>5.10.2  </a:t>
            </a:r>
            <a:r>
              <a:rPr lang="zh-CN" altLang="en-US" sz="2400" dirty="0">
                <a:solidFill>
                  <a:srgbClr val="3F3FFF"/>
                </a:solidFill>
                <a:latin typeface="+mn-ea"/>
              </a:rPr>
              <a:t>动态链接和链接中断处理</a:t>
            </a:r>
            <a:endParaRPr lang="en-US" altLang="zh-CN" sz="2400" dirty="0" smtClean="0">
              <a:solidFill>
                <a:srgbClr val="3F3F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3F3FFF"/>
                </a:solidFill>
                <a:latin typeface="+mn-ea"/>
              </a:rPr>
              <a:t>1</a:t>
            </a:r>
            <a:r>
              <a:rPr lang="zh-CN" altLang="en-US" sz="2400" dirty="0" smtClean="0">
                <a:solidFill>
                  <a:srgbClr val="3F3FFF"/>
                </a:solidFill>
                <a:latin typeface="+mn-ea"/>
              </a:rPr>
              <a:t>．动态链接</a:t>
            </a:r>
          </a:p>
          <a:p>
            <a:pPr marL="0" indent="0">
              <a:lnSpc>
                <a:spcPct val="150000"/>
              </a:lnSpc>
              <a:spcBef>
                <a:spcPts val="0"/>
              </a:spcBef>
            </a:pPr>
            <a:r>
              <a:rPr lang="zh-CN" altLang="en-US" sz="2400" dirty="0" smtClean="0">
                <a:solidFill>
                  <a:srgbClr val="3F3FFF"/>
                </a:solidFill>
                <a:latin typeface="+mn-ea"/>
              </a:rPr>
              <a:t>动态链接：</a:t>
            </a:r>
          </a:p>
          <a:p>
            <a:pPr marL="0" indent="0">
              <a:lnSpc>
                <a:spcPct val="150000"/>
              </a:lnSpc>
              <a:spcBef>
                <a:spcPts val="0"/>
              </a:spcBef>
              <a:buFont typeface="Wingdings" panose="05000000000000000000" pitchFamily="2" charset="2"/>
              <a:buNone/>
            </a:pPr>
            <a:r>
              <a:rPr lang="zh-CN" altLang="en-US" sz="2400" dirty="0" smtClean="0">
                <a:solidFill>
                  <a:srgbClr val="3F3FFF"/>
                </a:solidFill>
                <a:latin typeface="+mn-ea"/>
              </a:rPr>
              <a:t>   仅当用到某个分段时才对它进行链接，从而避免不必要的链接。</a:t>
            </a:r>
          </a:p>
          <a:p>
            <a:pPr marL="0" indent="0">
              <a:lnSpc>
                <a:spcPct val="150000"/>
              </a:lnSpc>
              <a:spcBef>
                <a:spcPts val="0"/>
              </a:spcBef>
            </a:pPr>
            <a:r>
              <a:rPr lang="zh-CN" altLang="en-US" sz="2400" dirty="0" smtClean="0">
                <a:solidFill>
                  <a:srgbClr val="3F3FFF"/>
                </a:solidFill>
                <a:latin typeface="+mn-ea"/>
              </a:rPr>
              <a:t>间接编址 </a:t>
            </a:r>
          </a:p>
          <a:p>
            <a:pPr marL="0" indent="0">
              <a:lnSpc>
                <a:spcPct val="150000"/>
              </a:lnSpc>
              <a:spcBef>
                <a:spcPts val="0"/>
              </a:spcBef>
            </a:pPr>
            <a:r>
              <a:rPr lang="zh-CN" altLang="en-US" sz="2400" dirty="0" smtClean="0">
                <a:solidFill>
                  <a:srgbClr val="3F3FFF"/>
                </a:solidFill>
                <a:latin typeface="+mn-ea"/>
              </a:rPr>
              <a:t>间接字 </a:t>
            </a:r>
          </a:p>
          <a:p>
            <a:pPr marL="0" indent="0">
              <a:lnSpc>
                <a:spcPct val="150000"/>
              </a:lnSpc>
              <a:spcBef>
                <a:spcPts val="0"/>
              </a:spcBef>
            </a:pPr>
            <a:r>
              <a:rPr lang="zh-CN" altLang="en-US" sz="2400" dirty="0" smtClean="0">
                <a:solidFill>
                  <a:srgbClr val="3F3FFF"/>
                </a:solidFill>
                <a:latin typeface="+mn-ea"/>
              </a:rPr>
              <a:t>链接故障指示位 </a:t>
            </a:r>
          </a:p>
          <a:p>
            <a:pPr>
              <a:buFont typeface="Wingdings" panose="05000000000000000000" pitchFamily="2" charset="2"/>
              <a:buNone/>
            </a:pPr>
            <a:r>
              <a:rPr lang="zh-CN" altLang="en-US" sz="2000" dirty="0" smtClean="0">
                <a:ea typeface="楷体_GB2312" panose="02010609030101010101" pitchFamily="49" charset="-122"/>
              </a:rPr>
              <a:t>    </a:t>
            </a:r>
            <a:endParaRPr lang="zh-CN" altLang="en-US" sz="2000" dirty="0">
              <a:ea typeface="楷体_GB2312" panose="02010609030101010101" pitchFamily="49" charset="-122"/>
            </a:endParaRPr>
          </a:p>
        </p:txBody>
      </p:sp>
      <p:pic>
        <p:nvPicPr>
          <p:cNvPr id="4" name="Picture 6" descr="B5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8765" y="3010930"/>
            <a:ext cx="419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7210280" y="5758999"/>
            <a:ext cx="3023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直接编址与间接编址示意图 </a:t>
            </a:r>
          </a:p>
        </p:txBody>
      </p:sp>
    </p:spTree>
    <p:extLst>
      <p:ext uri="{BB962C8B-B14F-4D97-AF65-F5344CB8AC3E}">
        <p14:creationId xmlns:p14="http://schemas.microsoft.com/office/powerpoint/2010/main" val="36183115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92660" y="990600"/>
            <a:ext cx="8229600" cy="685800"/>
          </a:xfrm>
        </p:spPr>
        <p:txBody>
          <a:bodyPr>
            <a:normAutofit/>
          </a:bodyPr>
          <a:lstStyle/>
          <a:p>
            <a:r>
              <a:rPr lang="en-US" altLang="zh-CN" sz="2400" b="0" dirty="0">
                <a:solidFill>
                  <a:srgbClr val="0000F6"/>
                </a:solidFill>
                <a:latin typeface="+mn-ea"/>
                <a:ea typeface="+mn-ea"/>
              </a:rPr>
              <a:t>2</a:t>
            </a:r>
            <a:r>
              <a:rPr lang="zh-CN" altLang="en-US" sz="2400" b="0" dirty="0">
                <a:solidFill>
                  <a:srgbClr val="0000F6"/>
                </a:solidFill>
                <a:latin typeface="+mn-ea"/>
                <a:ea typeface="+mn-ea"/>
              </a:rPr>
              <a:t>．链接中断处理</a:t>
            </a:r>
          </a:p>
        </p:txBody>
      </p:sp>
      <p:pic>
        <p:nvPicPr>
          <p:cNvPr id="3" name="Picture 6" descr="B5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5920" y="1845276"/>
            <a:ext cx="6477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5356654" y="5309286"/>
            <a:ext cx="233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2121"/>
                </a:solidFill>
                <a:latin typeface="+mn-ea"/>
              </a:rPr>
              <a:t>段的动态链接示意图 </a:t>
            </a:r>
          </a:p>
        </p:txBody>
      </p:sp>
    </p:spTree>
    <p:extLst>
      <p:ext uri="{BB962C8B-B14F-4D97-AF65-F5344CB8AC3E}">
        <p14:creationId xmlns:p14="http://schemas.microsoft.com/office/powerpoint/2010/main" val="10732740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5925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2053</TotalTime>
  <Words>4899</Words>
  <Application>Microsoft Office PowerPoint</Application>
  <PresentationFormat>宽屏</PresentationFormat>
  <Paragraphs>407</Paragraphs>
  <Slides>94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6" baseType="lpstr">
      <vt:lpstr>Arial Unicode MS</vt:lpstr>
      <vt:lpstr>仿宋_GB2312</vt:lpstr>
      <vt:lpstr>楷体_GB2312</vt:lpstr>
      <vt:lpstr>微软雅黑</vt:lpstr>
      <vt:lpstr>Arial</vt:lpstr>
      <vt:lpstr>Calibri</vt:lpstr>
      <vt:lpstr>Cambria Math</vt:lpstr>
      <vt:lpstr>Symbol</vt:lpstr>
      <vt:lpstr>Tahoma</vt:lpstr>
      <vt:lpstr>Wingdings</vt:lpstr>
      <vt:lpstr>模板文件</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5.1.3  对换技术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分页系统中的地址映射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2．链接中断处理</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74</cp:revision>
  <dcterms:created xsi:type="dcterms:W3CDTF">2018-01-03T01:57:10Z</dcterms:created>
  <dcterms:modified xsi:type="dcterms:W3CDTF">2018-04-29T06:20:03Z</dcterms:modified>
</cp:coreProperties>
</file>