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261" r:id="rId6"/>
    <p:sldId id="309" r:id="rId7"/>
    <p:sldId id="264" r:id="rId8"/>
    <p:sldId id="266" r:id="rId9"/>
    <p:sldId id="268" r:id="rId10"/>
    <p:sldId id="269" r:id="rId11"/>
    <p:sldId id="267" r:id="rId12"/>
    <p:sldId id="26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10" r:id="rId34"/>
    <p:sldId id="290" r:id="rId35"/>
    <p:sldId id="291" r:id="rId36"/>
    <p:sldId id="292" r:id="rId37"/>
    <p:sldId id="293" r:id="rId38"/>
    <p:sldId id="294" r:id="rId39"/>
    <p:sldId id="295" r:id="rId40"/>
    <p:sldId id="296" r:id="rId41"/>
    <p:sldId id="297" r:id="rId42"/>
    <p:sldId id="298" r:id="rId43"/>
    <p:sldId id="299" r:id="rId44"/>
    <p:sldId id="303" r:id="rId45"/>
    <p:sldId id="300" r:id="rId46"/>
    <p:sldId id="311" r:id="rId47"/>
    <p:sldId id="301" r:id="rId48"/>
    <p:sldId id="312" r:id="rId49"/>
    <p:sldId id="305" r:id="rId50"/>
    <p:sldId id="302" r:id="rId51"/>
    <p:sldId id="304" r:id="rId52"/>
    <p:sldId id="306" r:id="rId53"/>
    <p:sldId id="307" r:id="rId54"/>
    <p:sldId id="308" r:id="rId55"/>
    <p:sldId id="262"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3942F3"/>
    <a:srgbClr val="9147FF"/>
    <a:srgbClr val="2525FF"/>
    <a:srgbClr val="8A3BFF"/>
    <a:srgbClr val="FF1919"/>
    <a:srgbClr val="6A05FF"/>
    <a:srgbClr val="1F29F1"/>
    <a:srgbClr val="82007A"/>
    <a:srgbClr val="5C42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a16="http://schemas.microsoft.com/office/drawing/2014/main" xmlns=""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a16="http://schemas.microsoft.com/office/drawing/2014/main" xmlns=""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a16="http://schemas.microsoft.com/office/drawing/2014/main" xmlns=""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a16="http://schemas.microsoft.com/office/drawing/2014/main" xmlns=""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a16="http://schemas.microsoft.com/office/drawing/2014/main" xmlns=""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a16="http://schemas.microsoft.com/office/drawing/2014/main" xmlns=""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178913" y="1066800"/>
            <a:ext cx="8229600" cy="49530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endParaRPr lang="zh-CN" altLang="en-US" sz="2400" dirty="0">
              <a:latin typeface="楷体_GB2312" panose="02010609030101010101" pitchFamily="49" charset="-122"/>
              <a:ea typeface="楷体_GB2312" panose="02010609030101010101" pitchFamily="49" charset="-122"/>
            </a:endParaRPr>
          </a:p>
        </p:txBody>
      </p:sp>
      <p:sp>
        <p:nvSpPr>
          <p:cNvPr id="4" name="Rectangle 4"/>
          <p:cNvSpPr>
            <a:spLocks noChangeArrowheads="1"/>
          </p:cNvSpPr>
          <p:nvPr/>
        </p:nvSpPr>
        <p:spPr bwMode="auto">
          <a:xfrm>
            <a:off x="6102922" y="16750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dirty="0">
              <a:latin typeface="Tahoma" panose="020B0604030504040204" pitchFamily="34" charset="0"/>
              <a:ea typeface="楷体_GB2312" panose="02010609030101010101" pitchFamily="49" charset="-122"/>
            </a:endParaRPr>
          </a:p>
        </p:txBody>
      </p:sp>
      <p:graphicFrame>
        <p:nvGraphicFramePr>
          <p:cNvPr id="5" name="Group 443"/>
          <p:cNvGraphicFramePr>
            <a:graphicFrameLocks noGrp="1"/>
          </p:cNvGraphicFramePr>
          <p:nvPr>
            <p:extLst>
              <p:ext uri="{D42A27DB-BD31-4B8C-83A1-F6EECF244321}">
                <p14:modId xmlns:p14="http://schemas.microsoft.com/office/powerpoint/2010/main" val="4215762248"/>
              </p:ext>
            </p:extLst>
          </p:nvPr>
        </p:nvGraphicFramePr>
        <p:xfrm>
          <a:off x="2630053" y="1977707"/>
          <a:ext cx="7315200" cy="4042093"/>
        </p:xfrm>
        <a:graphic>
          <a:graphicData uri="http://schemas.openxmlformats.org/drawingml/2006/table">
            <a:tbl>
              <a:tblPr/>
              <a:tblGrid>
                <a:gridCol w="1216025"/>
                <a:gridCol w="2446338"/>
                <a:gridCol w="1143000"/>
                <a:gridCol w="2509837"/>
              </a:tblGrid>
              <a:tr h="2984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属    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含    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属    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含    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保护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谁能访问该文件，以何种方式访问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临时标志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表示正常，</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表示进程结束时删除文件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口令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访问该文件所需口令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锁标志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表示开锁，非</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表示上锁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创建者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文件创建者的标识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记录长度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一个记录的字节数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文件主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当前文件主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关键字位置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每个记录中关键字偏移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只读标志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表示读</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写，</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表示只读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关键字长度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关键字字段中字节数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隐藏标志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表示正常，</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表示不在列表中显示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创建时间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创建文件的日期和时间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系统标志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表示一般文件，</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表示系统文件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最后存取时间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最后存取文件的日期和时间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存档标志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表示已经后备，</a:t>
                      </a:r>
                      <a:r>
                        <a:rPr kumimoji="0" lang="en-US" altLang="zh-CN" sz="1200" b="0" i="0" u="none" strike="noStrike" cap="none" normalizeH="0" baseline="0" dirty="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表示需要后备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最后修改时间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最后修改文件的日期和时间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ASCI I/</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二进制标志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ASCI I</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文件，</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表示二进制文件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当前长度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文件字节数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随机存取标志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0</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表示只能顺序存取，</a:t>
                      </a:r>
                      <a:r>
                        <a:rPr kumimoji="0" lang="en-US" altLang="zh-CN" sz="1200" b="0" i="0" u="none" strike="noStrike" cap="none" normalizeH="0" baseline="0" smtClean="0">
                          <a:ln>
                            <a:noFill/>
                          </a:ln>
                          <a:solidFill>
                            <a:schemeClr val="tx1"/>
                          </a:solidFill>
                          <a:effectLst/>
                          <a:latin typeface="+mn-ea"/>
                          <a:ea typeface="+mn-ea"/>
                          <a:cs typeface="Times New Roman" panose="02020603050405020304" pitchFamily="18" charset="0"/>
                        </a:rPr>
                        <a:t>1</a:t>
                      </a: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表示随机存取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rPr>
                        <a:t>最大长度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cs typeface="Times New Roman" panose="02020603050405020304" pitchFamily="18" charset="0"/>
                        </a:rPr>
                        <a:t>文件允许最大字节数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矩形 9"/>
          <p:cNvSpPr/>
          <p:nvPr/>
        </p:nvSpPr>
        <p:spPr>
          <a:xfrm>
            <a:off x="1230240" y="844094"/>
            <a:ext cx="9745364" cy="1200329"/>
          </a:xfrm>
          <a:prstGeom prst="rect">
            <a:avLst/>
          </a:prstGeom>
        </p:spPr>
        <p:txBody>
          <a:bodyPr wrap="square">
            <a:spAutoFit/>
          </a:bodyPr>
          <a:lstStyle/>
          <a:p>
            <a:pPr>
              <a:lnSpc>
                <a:spcPct val="150000"/>
              </a:lnSpc>
            </a:pPr>
            <a:r>
              <a:rPr lang="en-US" altLang="zh-CN" sz="2400" dirty="0">
                <a:latin typeface="+mn-ea"/>
              </a:rPr>
              <a:t>6.1.3  </a:t>
            </a:r>
            <a:r>
              <a:rPr lang="zh-CN" altLang="en-US" sz="2400" dirty="0">
                <a:latin typeface="+mn-ea"/>
              </a:rPr>
              <a:t>文件属性</a:t>
            </a:r>
            <a:r>
              <a:rPr lang="en-US" altLang="zh-CN" sz="2400" dirty="0">
                <a:latin typeface="+mn-ea"/>
              </a:rPr>
              <a:t/>
            </a:r>
            <a:br>
              <a:rPr lang="en-US" altLang="zh-CN" sz="2400" dirty="0">
                <a:latin typeface="+mn-ea"/>
              </a:rPr>
            </a:br>
            <a:r>
              <a:rPr lang="zh-CN" altLang="en-US" sz="2400" dirty="0">
                <a:latin typeface="+mn-ea"/>
              </a:rPr>
              <a:t>文件属性</a:t>
            </a:r>
            <a:r>
              <a:rPr lang="en-US" altLang="zh-CN" sz="2400" dirty="0">
                <a:latin typeface="+mn-ea"/>
              </a:rPr>
              <a:t>:</a:t>
            </a:r>
            <a:r>
              <a:rPr lang="zh-CN" altLang="en-US" sz="2400" dirty="0">
                <a:latin typeface="+mn-ea"/>
              </a:rPr>
              <a:t>描述文件特征的属性。可能用到的</a:t>
            </a:r>
            <a:r>
              <a:rPr lang="zh-CN" altLang="en-US" sz="2400" dirty="0" smtClean="0">
                <a:latin typeface="+mn-ea"/>
              </a:rPr>
              <a:t>文件属性：</a:t>
            </a:r>
            <a:endParaRPr lang="zh-CN" altLang="en-US" sz="2400" dirty="0"/>
          </a:p>
        </p:txBody>
      </p:sp>
    </p:spTree>
    <p:extLst>
      <p:ext uri="{BB962C8B-B14F-4D97-AF65-F5344CB8AC3E}">
        <p14:creationId xmlns:p14="http://schemas.microsoft.com/office/powerpoint/2010/main" val="154814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99969" y="1398375"/>
            <a:ext cx="8229600" cy="39528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endParaRPr lang="en-US" altLang="zh-CN" dirty="0"/>
          </a:p>
        </p:txBody>
      </p:sp>
      <p:pic>
        <p:nvPicPr>
          <p:cNvPr id="4" name="Picture 6" descr="B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9234" y="2330603"/>
            <a:ext cx="571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4451609" y="4218933"/>
            <a:ext cx="327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顺序存取定长记录文件示意图 </a:t>
            </a:r>
          </a:p>
        </p:txBody>
      </p:sp>
      <p:sp>
        <p:nvSpPr>
          <p:cNvPr id="6" name="Rectangle 8"/>
          <p:cNvSpPr>
            <a:spLocks noChangeArrowheads="1"/>
          </p:cNvSpPr>
          <p:nvPr/>
        </p:nvSpPr>
        <p:spPr bwMode="auto">
          <a:xfrm>
            <a:off x="1212077" y="4960273"/>
            <a:ext cx="63143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solidFill>
                  <a:srgbClr val="FF0000"/>
                </a:solidFill>
                <a:latin typeface="+mn-ea"/>
              </a:rPr>
              <a:t>对</a:t>
            </a:r>
            <a:r>
              <a:rPr lang="zh-CN" altLang="en-US" sz="2400" dirty="0">
                <a:solidFill>
                  <a:srgbClr val="FF0000"/>
                </a:solidFill>
                <a:latin typeface="+mn-ea"/>
              </a:rPr>
              <a:t>定长记录文件，</a:t>
            </a:r>
            <a:r>
              <a:rPr lang="zh-CN" altLang="en-US" sz="2400" dirty="0" smtClean="0">
                <a:solidFill>
                  <a:srgbClr val="FF0000"/>
                </a:solidFill>
                <a:latin typeface="+mn-ea"/>
              </a:rPr>
              <a:t>有：</a:t>
            </a:r>
            <a:r>
              <a:rPr lang="en-US" altLang="zh-CN" sz="2400" dirty="0" smtClean="0">
                <a:solidFill>
                  <a:srgbClr val="FF0000"/>
                </a:solidFill>
                <a:latin typeface="+mn-ea"/>
              </a:rPr>
              <a:t>rp</a:t>
            </a:r>
            <a:r>
              <a:rPr lang="en-US" altLang="zh-CN" sz="2400" baseline="-25000" dirty="0" smtClean="0">
                <a:solidFill>
                  <a:srgbClr val="FF0000"/>
                </a:solidFill>
                <a:latin typeface="+mn-ea"/>
              </a:rPr>
              <a:t>i+1</a:t>
            </a:r>
            <a:r>
              <a:rPr lang="en-US" altLang="zh-CN" sz="2400" dirty="0">
                <a:solidFill>
                  <a:srgbClr val="FF0000"/>
                </a:solidFill>
                <a:latin typeface="+mn-ea"/>
              </a:rPr>
              <a:t>= </a:t>
            </a:r>
            <a:r>
              <a:rPr lang="en-US" altLang="zh-CN" sz="2400" dirty="0" err="1">
                <a:solidFill>
                  <a:srgbClr val="FF0000"/>
                </a:solidFill>
                <a:latin typeface="+mn-ea"/>
              </a:rPr>
              <a:t>rp</a:t>
            </a:r>
            <a:r>
              <a:rPr lang="en-US" altLang="zh-CN" sz="2400" baseline="-25000" dirty="0" err="1">
                <a:solidFill>
                  <a:srgbClr val="FF0000"/>
                </a:solidFill>
                <a:latin typeface="+mn-ea"/>
              </a:rPr>
              <a:t>i</a:t>
            </a:r>
            <a:r>
              <a:rPr lang="en-US" altLang="zh-CN" sz="2400" baseline="-25000" dirty="0">
                <a:solidFill>
                  <a:srgbClr val="FF0000"/>
                </a:solidFill>
                <a:latin typeface="+mn-ea"/>
              </a:rPr>
              <a:t> </a:t>
            </a:r>
            <a:r>
              <a:rPr lang="en-US" altLang="zh-CN" sz="2400" dirty="0">
                <a:solidFill>
                  <a:srgbClr val="FF0000"/>
                </a:solidFill>
                <a:latin typeface="+mn-ea"/>
              </a:rPr>
              <a:t>+ l</a:t>
            </a:r>
          </a:p>
        </p:txBody>
      </p:sp>
      <p:sp>
        <p:nvSpPr>
          <p:cNvPr id="7" name="矩形 6"/>
          <p:cNvSpPr/>
          <p:nvPr/>
        </p:nvSpPr>
        <p:spPr>
          <a:xfrm>
            <a:off x="1056503" y="1180519"/>
            <a:ext cx="9866869" cy="830997"/>
          </a:xfrm>
          <a:prstGeom prst="rect">
            <a:avLst/>
          </a:prstGeom>
        </p:spPr>
        <p:txBody>
          <a:bodyPr wrap="square">
            <a:spAutoFit/>
          </a:bodyPr>
          <a:lstStyle/>
          <a:p>
            <a:r>
              <a:rPr lang="en-US" altLang="zh-CN" sz="2400" dirty="0">
                <a:solidFill>
                  <a:srgbClr val="1F29F1"/>
                </a:solidFill>
                <a:latin typeface="+mn-ea"/>
              </a:rPr>
              <a:t>6.1.4  </a:t>
            </a:r>
            <a:r>
              <a:rPr lang="zh-CN" altLang="en-US" sz="2400" dirty="0">
                <a:solidFill>
                  <a:srgbClr val="1F29F1"/>
                </a:solidFill>
                <a:latin typeface="+mn-ea"/>
              </a:rPr>
              <a:t>文件存取方法</a:t>
            </a:r>
            <a:r>
              <a:rPr lang="en-US" altLang="zh-CN" sz="2400" dirty="0">
                <a:solidFill>
                  <a:srgbClr val="1F29F1"/>
                </a:solidFill>
                <a:latin typeface="+mn-ea"/>
              </a:rPr>
              <a:t/>
            </a:r>
            <a:br>
              <a:rPr lang="en-US" altLang="zh-CN" sz="2400" dirty="0">
                <a:solidFill>
                  <a:srgbClr val="1F29F1"/>
                </a:solidFill>
                <a:latin typeface="+mn-ea"/>
              </a:rPr>
            </a:br>
            <a:r>
              <a:rPr lang="en-US" altLang="zh-CN" sz="2400" dirty="0">
                <a:solidFill>
                  <a:srgbClr val="1F29F1"/>
                </a:solidFill>
                <a:latin typeface="+mn-ea"/>
              </a:rPr>
              <a:t>1</a:t>
            </a:r>
            <a:r>
              <a:rPr lang="zh-CN" altLang="en-US" sz="2400" dirty="0">
                <a:solidFill>
                  <a:srgbClr val="1F29F1"/>
                </a:solidFill>
                <a:latin typeface="+mn-ea"/>
              </a:rPr>
              <a:t>．顺序存取方法</a:t>
            </a:r>
          </a:p>
        </p:txBody>
      </p:sp>
    </p:spTree>
    <p:extLst>
      <p:ext uri="{BB962C8B-B14F-4D97-AF65-F5344CB8AC3E}">
        <p14:creationId xmlns:p14="http://schemas.microsoft.com/office/powerpoint/2010/main" val="118325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B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231" y="2836621"/>
            <a:ext cx="6400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4256906" y="4567658"/>
            <a:ext cx="3576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顺序存取变长记录文件示意图 </a:t>
            </a:r>
          </a:p>
        </p:txBody>
      </p:sp>
      <p:sp>
        <p:nvSpPr>
          <p:cNvPr id="5" name="矩形 4"/>
          <p:cNvSpPr/>
          <p:nvPr/>
        </p:nvSpPr>
        <p:spPr>
          <a:xfrm>
            <a:off x="980301" y="1123602"/>
            <a:ext cx="8723871" cy="646331"/>
          </a:xfrm>
          <a:prstGeom prst="rect">
            <a:avLst/>
          </a:prstGeom>
        </p:spPr>
        <p:txBody>
          <a:bodyPr wrap="square">
            <a:spAutoFit/>
          </a:bodyPr>
          <a:lstStyle/>
          <a:p>
            <a:pPr>
              <a:lnSpc>
                <a:spcPct val="150000"/>
              </a:lnSpc>
              <a:buNone/>
            </a:pPr>
            <a:r>
              <a:rPr lang="zh-CN" altLang="en-US" sz="2400" dirty="0">
                <a:solidFill>
                  <a:srgbClr val="1F29F1"/>
                </a:solidFill>
                <a:latin typeface="+mn-ea"/>
              </a:rPr>
              <a:t>对变长记录</a:t>
            </a:r>
            <a:r>
              <a:rPr lang="zh-CN" altLang="en-US" sz="2400" dirty="0" smtClean="0">
                <a:solidFill>
                  <a:srgbClr val="1F29F1"/>
                </a:solidFill>
                <a:latin typeface="+mn-ea"/>
              </a:rPr>
              <a:t>文件：</a:t>
            </a:r>
            <a:r>
              <a:rPr lang="en-US" altLang="zh-CN" sz="2400" dirty="0" smtClean="0">
                <a:solidFill>
                  <a:srgbClr val="FF0000"/>
                </a:solidFill>
                <a:latin typeface="+mn-ea"/>
              </a:rPr>
              <a:t>rp</a:t>
            </a:r>
            <a:r>
              <a:rPr lang="en-US" altLang="zh-CN" sz="2400" baseline="-25000" dirty="0" smtClean="0">
                <a:solidFill>
                  <a:srgbClr val="FF0000"/>
                </a:solidFill>
                <a:latin typeface="+mn-ea"/>
              </a:rPr>
              <a:t>i</a:t>
            </a:r>
            <a:r>
              <a:rPr lang="en-US" altLang="zh-CN" sz="2400" dirty="0" smtClean="0">
                <a:solidFill>
                  <a:srgbClr val="FF0000"/>
                </a:solidFill>
                <a:latin typeface="+mn-ea"/>
              </a:rPr>
              <a:t>+1</a:t>
            </a:r>
            <a:r>
              <a:rPr lang="en-US" altLang="zh-CN" sz="2400" dirty="0">
                <a:solidFill>
                  <a:srgbClr val="FF0000"/>
                </a:solidFill>
                <a:latin typeface="+mn-ea"/>
              </a:rPr>
              <a:t>= </a:t>
            </a:r>
            <a:r>
              <a:rPr lang="en-US" altLang="zh-CN" sz="2400" dirty="0" err="1">
                <a:solidFill>
                  <a:srgbClr val="FF0000"/>
                </a:solidFill>
                <a:latin typeface="+mn-ea"/>
              </a:rPr>
              <a:t>rp</a:t>
            </a:r>
            <a:r>
              <a:rPr lang="en-US" altLang="zh-CN" sz="2400" baseline="-25000" dirty="0" err="1">
                <a:solidFill>
                  <a:srgbClr val="FF0000"/>
                </a:solidFill>
                <a:latin typeface="+mn-ea"/>
              </a:rPr>
              <a:t>i</a:t>
            </a:r>
            <a:r>
              <a:rPr lang="en-US" altLang="zh-CN" sz="2400" baseline="-25000" dirty="0">
                <a:solidFill>
                  <a:srgbClr val="FF0000"/>
                </a:solidFill>
                <a:latin typeface="+mn-ea"/>
              </a:rPr>
              <a:t> </a:t>
            </a:r>
            <a:r>
              <a:rPr lang="en-US" altLang="zh-CN" sz="2400" dirty="0">
                <a:solidFill>
                  <a:srgbClr val="FF0000"/>
                </a:solidFill>
                <a:latin typeface="+mn-ea"/>
              </a:rPr>
              <a:t>+ </a:t>
            </a:r>
            <a:r>
              <a:rPr lang="en-US" altLang="zh-CN" sz="2400" dirty="0" smtClean="0">
                <a:solidFill>
                  <a:srgbClr val="FF0000"/>
                </a:solidFill>
                <a:latin typeface="+mn-ea"/>
              </a:rPr>
              <a:t>l</a:t>
            </a:r>
            <a:r>
              <a:rPr lang="en-US" altLang="zh-CN" sz="2400" baseline="-25000" dirty="0" smtClean="0">
                <a:solidFill>
                  <a:srgbClr val="FF0000"/>
                </a:solidFill>
                <a:latin typeface="+mn-ea"/>
              </a:rPr>
              <a:t>i</a:t>
            </a:r>
            <a:r>
              <a:rPr lang="zh-CN" altLang="en-US" sz="2400" i="1" dirty="0" smtClean="0">
                <a:solidFill>
                  <a:srgbClr val="1F29F1"/>
                </a:solidFill>
                <a:latin typeface="+mn-ea"/>
              </a:rPr>
              <a:t>，</a:t>
            </a:r>
            <a:r>
              <a:rPr lang="en-US" altLang="zh-CN" sz="2400" i="1" dirty="0" smtClean="0">
                <a:solidFill>
                  <a:srgbClr val="1F29F1"/>
                </a:solidFill>
                <a:latin typeface="+mn-ea"/>
              </a:rPr>
              <a:t>l</a:t>
            </a:r>
            <a:r>
              <a:rPr lang="en-US" altLang="zh-CN" sz="2400" i="1" baseline="-25000" dirty="0" smtClean="0">
                <a:solidFill>
                  <a:srgbClr val="1F29F1"/>
                </a:solidFill>
                <a:latin typeface="+mn-ea"/>
              </a:rPr>
              <a:t>i</a:t>
            </a:r>
            <a:r>
              <a:rPr lang="zh-CN" altLang="en-US" sz="2400" dirty="0">
                <a:solidFill>
                  <a:srgbClr val="1F29F1"/>
                </a:solidFill>
                <a:latin typeface="+mn-ea"/>
              </a:rPr>
              <a:t>是第</a:t>
            </a:r>
            <a:r>
              <a:rPr lang="en-US" altLang="zh-CN" sz="2400" i="1" dirty="0" err="1">
                <a:solidFill>
                  <a:srgbClr val="1F29F1"/>
                </a:solidFill>
                <a:latin typeface="+mn-ea"/>
              </a:rPr>
              <a:t>i</a:t>
            </a:r>
            <a:r>
              <a:rPr lang="zh-CN" altLang="en-US" sz="2400" dirty="0">
                <a:solidFill>
                  <a:srgbClr val="1F29F1"/>
                </a:solidFill>
                <a:latin typeface="+mn-ea"/>
              </a:rPr>
              <a:t>个记录的长度。</a:t>
            </a:r>
          </a:p>
        </p:txBody>
      </p:sp>
    </p:spTree>
    <p:extLst>
      <p:ext uri="{BB962C8B-B14F-4D97-AF65-F5344CB8AC3E}">
        <p14:creationId xmlns:p14="http://schemas.microsoft.com/office/powerpoint/2010/main" val="186680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88540" y="1068234"/>
            <a:ext cx="10470291" cy="154173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spcBef>
                <a:spcPts val="0"/>
              </a:spcBef>
              <a:buNone/>
            </a:pPr>
            <a:endParaRPr lang="en-US" altLang="zh-CN" sz="2400" dirty="0" smtClean="0">
              <a:latin typeface="+mn-ea"/>
            </a:endParaRPr>
          </a:p>
        </p:txBody>
      </p:sp>
      <p:pic>
        <p:nvPicPr>
          <p:cNvPr id="4" name="Picture 4" descr="B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2636" y="2753502"/>
            <a:ext cx="7010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747651" y="4489404"/>
            <a:ext cx="3576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zh-CN" altLang="en-US" sz="2000" dirty="0">
                <a:solidFill>
                  <a:srgbClr val="FF0000"/>
                </a:solidFill>
                <a:latin typeface="+mn-ea"/>
              </a:rPr>
              <a:t>随机存取定长记录文件示意图 </a:t>
            </a:r>
          </a:p>
        </p:txBody>
      </p:sp>
      <p:sp>
        <p:nvSpPr>
          <p:cNvPr id="6" name="Rectangle 7"/>
          <p:cNvSpPr>
            <a:spLocks noChangeArrowheads="1"/>
          </p:cNvSpPr>
          <p:nvPr/>
        </p:nvSpPr>
        <p:spPr bwMode="auto">
          <a:xfrm>
            <a:off x="667270" y="4973217"/>
            <a:ext cx="11154030"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gn="just">
              <a:lnSpc>
                <a:spcPct val="150000"/>
              </a:lnSpc>
            </a:pPr>
            <a:r>
              <a:rPr lang="zh-CN" altLang="en-US" sz="2400" dirty="0" smtClean="0">
                <a:solidFill>
                  <a:srgbClr val="1F29F1"/>
                </a:solidFill>
                <a:latin typeface="+mn-ea"/>
              </a:rPr>
              <a:t>随机存取</a:t>
            </a:r>
            <a:r>
              <a:rPr lang="zh-CN" altLang="en-US" sz="2400" dirty="0">
                <a:solidFill>
                  <a:srgbClr val="1F29F1"/>
                </a:solidFill>
                <a:latin typeface="+mn-ea"/>
              </a:rPr>
              <a:t>文件方式允许以任意顺序读取文件中的字节或</a:t>
            </a:r>
            <a:r>
              <a:rPr lang="zh-CN" altLang="en-US" sz="2400" dirty="0" smtClean="0">
                <a:solidFill>
                  <a:srgbClr val="1F29F1"/>
                </a:solidFill>
                <a:latin typeface="+mn-ea"/>
              </a:rPr>
              <a:t>记录。先</a:t>
            </a:r>
            <a:r>
              <a:rPr lang="zh-CN" altLang="en-US" sz="2400" dirty="0">
                <a:solidFill>
                  <a:srgbClr val="1F29F1"/>
                </a:solidFill>
                <a:latin typeface="+mn-ea"/>
              </a:rPr>
              <a:t>要设置读</a:t>
            </a:r>
            <a:r>
              <a:rPr lang="en-US" altLang="zh-CN" sz="2400" dirty="0">
                <a:solidFill>
                  <a:srgbClr val="1F29F1"/>
                </a:solidFill>
                <a:latin typeface="+mn-ea"/>
              </a:rPr>
              <a:t>/</a:t>
            </a:r>
            <a:r>
              <a:rPr lang="zh-CN" altLang="en-US" sz="2400" dirty="0">
                <a:solidFill>
                  <a:srgbClr val="1F29F1"/>
                </a:solidFill>
                <a:latin typeface="+mn-ea"/>
              </a:rPr>
              <a:t>写指针的当前位置 </a:t>
            </a:r>
            <a:r>
              <a:rPr lang="zh-CN" altLang="en-US" sz="2400" dirty="0" smtClean="0">
                <a:solidFill>
                  <a:srgbClr val="1F29F1"/>
                </a:solidFill>
                <a:latin typeface="+mn-ea"/>
              </a:rPr>
              <a:t>。随机</a:t>
            </a:r>
            <a:r>
              <a:rPr lang="zh-CN" altLang="en-US" sz="2400" dirty="0">
                <a:solidFill>
                  <a:srgbClr val="1F29F1"/>
                </a:solidFill>
                <a:latin typeface="+mn-ea"/>
              </a:rPr>
              <a:t>方式下读</a:t>
            </a:r>
            <a:r>
              <a:rPr lang="en-US" altLang="zh-CN" sz="2400" dirty="0">
                <a:solidFill>
                  <a:srgbClr val="1F29F1"/>
                </a:solidFill>
                <a:latin typeface="+mn-ea"/>
              </a:rPr>
              <a:t>/</a:t>
            </a:r>
            <a:r>
              <a:rPr lang="zh-CN" altLang="en-US" sz="2400" dirty="0">
                <a:solidFill>
                  <a:srgbClr val="1F29F1"/>
                </a:solidFill>
                <a:latin typeface="+mn-ea"/>
              </a:rPr>
              <a:t>写文件等操作都以块号为参数 </a:t>
            </a:r>
            <a:r>
              <a:rPr lang="zh-CN" altLang="en-US" sz="2400" dirty="0" smtClean="0">
                <a:solidFill>
                  <a:srgbClr val="1F29F1"/>
                </a:solidFill>
                <a:latin typeface="+mn-ea"/>
              </a:rPr>
              <a:t>。</a:t>
            </a:r>
            <a:endParaRPr lang="zh-CN" altLang="en-US" sz="2400" dirty="0">
              <a:solidFill>
                <a:srgbClr val="1F29F1"/>
              </a:solidFill>
              <a:latin typeface="+mn-ea"/>
            </a:endParaRPr>
          </a:p>
        </p:txBody>
      </p:sp>
      <p:sp>
        <p:nvSpPr>
          <p:cNvPr id="7" name="矩形 6"/>
          <p:cNvSpPr/>
          <p:nvPr/>
        </p:nvSpPr>
        <p:spPr>
          <a:xfrm>
            <a:off x="782602" y="1017168"/>
            <a:ext cx="10676229" cy="1200329"/>
          </a:xfrm>
          <a:prstGeom prst="rect">
            <a:avLst/>
          </a:prstGeom>
        </p:spPr>
        <p:txBody>
          <a:bodyPr wrap="square">
            <a:spAutoFit/>
          </a:bodyPr>
          <a:lstStyle/>
          <a:p>
            <a:pPr>
              <a:lnSpc>
                <a:spcPct val="150000"/>
              </a:lnSpc>
            </a:pPr>
            <a:r>
              <a:rPr lang="en-US" altLang="zh-CN" sz="2400" dirty="0">
                <a:solidFill>
                  <a:srgbClr val="1F29F1"/>
                </a:solidFill>
                <a:latin typeface="+mn-ea"/>
              </a:rPr>
              <a:t>2</a:t>
            </a:r>
            <a:r>
              <a:rPr lang="zh-CN" altLang="en-US" sz="2400" dirty="0">
                <a:solidFill>
                  <a:srgbClr val="1F29F1"/>
                </a:solidFill>
                <a:latin typeface="+mn-ea"/>
              </a:rPr>
              <a:t>．随机存取方法</a:t>
            </a:r>
            <a:endParaRPr lang="en-US" altLang="zh-CN" sz="2400" dirty="0">
              <a:solidFill>
                <a:srgbClr val="1F29F1"/>
              </a:solidFill>
              <a:latin typeface="+mn-ea"/>
            </a:endParaRPr>
          </a:p>
          <a:p>
            <a:pPr>
              <a:lnSpc>
                <a:spcPct val="150000"/>
              </a:lnSpc>
            </a:pPr>
            <a:r>
              <a:rPr lang="zh-CN" altLang="en-US" sz="2400" dirty="0">
                <a:solidFill>
                  <a:srgbClr val="1F29F1"/>
                </a:solidFill>
                <a:latin typeface="+mn-ea"/>
              </a:rPr>
              <a:t>随机存取文件方式允许以任意顺序读取文件中的字节或记录。</a:t>
            </a:r>
            <a:endParaRPr lang="en-US" altLang="zh-CN" sz="2400" dirty="0">
              <a:solidFill>
                <a:srgbClr val="1F29F1"/>
              </a:solidFill>
              <a:latin typeface="+mn-ea"/>
            </a:endParaRPr>
          </a:p>
        </p:txBody>
      </p:sp>
    </p:spTree>
    <p:extLst>
      <p:ext uri="{BB962C8B-B14F-4D97-AF65-F5344CB8AC3E}">
        <p14:creationId xmlns:p14="http://schemas.microsoft.com/office/powerpoint/2010/main" val="77499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6">
                                            <p:txEl>
                                              <p:pRg st="0" end="0"/>
                                            </p:txEl>
                                          </p:spTgt>
                                        </p:tgtEl>
                                        <p:attrNameLst>
                                          <p:attrName>style.color</p:attrName>
                                        </p:attrNameLst>
                                      </p:cBhvr>
                                      <p:to>
                                        <p:clrVal>
                                          <a:schemeClr val="accent2"/>
                                        </p:clrVal>
                                      </p:to>
                                    </p:set>
                                    <p:set>
                                      <p:cBhvr>
                                        <p:cTn id="7" dur="500" fill="hold"/>
                                        <p:tgtEl>
                                          <p:spTgt spid="6">
                                            <p:txEl>
                                              <p:pRg st="0" end="0"/>
                                            </p:txEl>
                                          </p:spTgt>
                                        </p:tgtEl>
                                        <p:attrNameLst>
                                          <p:attrName>fillcolor</p:attrName>
                                        </p:attrNameLst>
                                      </p:cBhvr>
                                      <p:to>
                                        <p:clrVal>
                                          <a:schemeClr val="accent2"/>
                                        </p:clrVal>
                                      </p:to>
                                    </p:set>
                                    <p:set>
                                      <p:cBhvr>
                                        <p:cTn id="8" dur="50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549083" y="5475748"/>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直接存取变长记录文件的索引表结构</a:t>
            </a:r>
          </a:p>
        </p:txBody>
      </p:sp>
      <p:sp>
        <p:nvSpPr>
          <p:cNvPr id="5" name="Rectangle 6"/>
          <p:cNvSpPr>
            <a:spLocks noChangeArrowheads="1"/>
          </p:cNvSpPr>
          <p:nvPr/>
        </p:nvSpPr>
        <p:spPr bwMode="auto">
          <a:xfrm>
            <a:off x="930877" y="2926089"/>
            <a:ext cx="58241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612000" algn="just">
              <a:lnSpc>
                <a:spcPct val="150000"/>
              </a:lnSpc>
            </a:pPr>
            <a:r>
              <a:rPr lang="zh-CN" altLang="en-US" sz="2400" dirty="0" smtClean="0">
                <a:solidFill>
                  <a:srgbClr val="8A3BFF"/>
                </a:solidFill>
                <a:latin typeface="+mn-ea"/>
              </a:rPr>
              <a:t>对于</a:t>
            </a:r>
            <a:r>
              <a:rPr lang="zh-CN" altLang="en-US" sz="2400" dirty="0">
                <a:solidFill>
                  <a:srgbClr val="8A3BFF"/>
                </a:solidFill>
                <a:latin typeface="+mn-ea"/>
              </a:rPr>
              <a:t>大型文件，建立二级索引，即主索引文件包含的项是指向次索引文件 的指针，次索引文件包含的项才是指向实际数据项的指针。  </a:t>
            </a:r>
          </a:p>
        </p:txBody>
      </p:sp>
      <p:pic>
        <p:nvPicPr>
          <p:cNvPr id="6" name="Picture 4" descr="B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3225" y="1973891"/>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99070" y="832553"/>
            <a:ext cx="6096000" cy="1141338"/>
          </a:xfrm>
          <a:prstGeom prst="rect">
            <a:avLst/>
          </a:prstGeom>
        </p:spPr>
        <p:txBody>
          <a:bodyPr>
            <a:spAutoFit/>
          </a:bodyPr>
          <a:lstStyle/>
          <a:p>
            <a:pPr>
              <a:lnSpc>
                <a:spcPct val="150000"/>
              </a:lnSpc>
            </a:pPr>
            <a:r>
              <a:rPr lang="en-US" altLang="zh-CN" sz="2400" dirty="0">
                <a:solidFill>
                  <a:srgbClr val="1F29F1"/>
                </a:solidFill>
                <a:latin typeface="+mn-ea"/>
              </a:rPr>
              <a:t>3</a:t>
            </a:r>
            <a:r>
              <a:rPr lang="zh-CN" altLang="en-US" sz="2400" dirty="0">
                <a:solidFill>
                  <a:srgbClr val="1F29F1"/>
                </a:solidFill>
                <a:latin typeface="+mn-ea"/>
              </a:rPr>
              <a:t>．其他存取方法</a:t>
            </a:r>
            <a:r>
              <a:rPr lang="en-US" altLang="zh-CN" sz="2400" dirty="0">
                <a:solidFill>
                  <a:srgbClr val="1F29F1"/>
                </a:solidFill>
                <a:latin typeface="+mn-ea"/>
              </a:rPr>
              <a:t/>
            </a:r>
            <a:br>
              <a:rPr lang="en-US" altLang="zh-CN" sz="2400" dirty="0">
                <a:solidFill>
                  <a:srgbClr val="1F29F1"/>
                </a:solidFill>
                <a:latin typeface="+mn-ea"/>
              </a:rPr>
            </a:br>
            <a:r>
              <a:rPr lang="zh-CN" altLang="en-US" sz="2400" dirty="0">
                <a:solidFill>
                  <a:srgbClr val="1F29F1"/>
                </a:solidFill>
                <a:latin typeface="+mn-ea"/>
              </a:rPr>
              <a:t>通常采用索引表组织方式</a:t>
            </a:r>
            <a:endParaRPr lang="zh-CN" altLang="en-US" sz="2400" dirty="0">
              <a:solidFill>
                <a:srgbClr val="1F29F1"/>
              </a:solidFill>
            </a:endParaRPr>
          </a:p>
        </p:txBody>
      </p:sp>
    </p:spTree>
    <p:extLst>
      <p:ext uri="{BB962C8B-B14F-4D97-AF65-F5344CB8AC3E}">
        <p14:creationId xmlns:p14="http://schemas.microsoft.com/office/powerpoint/2010/main" val="324321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1526" y="2549613"/>
            <a:ext cx="6553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5322583" y="5727716"/>
            <a:ext cx="2568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三种文件结构示意图 </a:t>
            </a:r>
          </a:p>
        </p:txBody>
      </p:sp>
      <p:sp>
        <p:nvSpPr>
          <p:cNvPr id="9" name="矩形 8"/>
          <p:cNvSpPr/>
          <p:nvPr/>
        </p:nvSpPr>
        <p:spPr>
          <a:xfrm>
            <a:off x="980301" y="877131"/>
            <a:ext cx="10330250" cy="1695336"/>
          </a:xfrm>
          <a:prstGeom prst="rect">
            <a:avLst/>
          </a:prstGeom>
        </p:spPr>
        <p:txBody>
          <a:bodyPr wrap="square">
            <a:spAutoFit/>
          </a:bodyPr>
          <a:lstStyle/>
          <a:p>
            <a:pPr>
              <a:lnSpc>
                <a:spcPct val="150000"/>
              </a:lnSpc>
            </a:pPr>
            <a:r>
              <a:rPr lang="en-US" altLang="zh-CN" sz="2400" dirty="0">
                <a:solidFill>
                  <a:srgbClr val="1F29F1"/>
                </a:solidFill>
                <a:latin typeface="+mn-ea"/>
              </a:rPr>
              <a:t>6.1.5  </a:t>
            </a:r>
            <a:r>
              <a:rPr lang="zh-CN" altLang="en-US" sz="2400" dirty="0">
                <a:solidFill>
                  <a:srgbClr val="1F29F1"/>
                </a:solidFill>
                <a:latin typeface="+mn-ea"/>
              </a:rPr>
              <a:t>文件结构</a:t>
            </a:r>
            <a:r>
              <a:rPr lang="en-US" altLang="zh-CN" sz="2400" dirty="0">
                <a:solidFill>
                  <a:srgbClr val="1F29F1"/>
                </a:solidFill>
                <a:latin typeface="+mn-ea"/>
              </a:rPr>
              <a:t/>
            </a:r>
            <a:br>
              <a:rPr lang="en-US" altLang="zh-CN" sz="2400" dirty="0">
                <a:solidFill>
                  <a:srgbClr val="1F29F1"/>
                </a:solidFill>
                <a:latin typeface="+mn-ea"/>
              </a:rPr>
            </a:br>
            <a:r>
              <a:rPr lang="en-US" altLang="zh-CN" sz="2400" dirty="0">
                <a:solidFill>
                  <a:srgbClr val="1F29F1"/>
                </a:solidFill>
                <a:latin typeface="+mn-ea"/>
              </a:rPr>
              <a:t>1</a:t>
            </a:r>
            <a:r>
              <a:rPr lang="zh-CN" altLang="en-US" sz="2400" dirty="0">
                <a:solidFill>
                  <a:srgbClr val="1F29F1"/>
                </a:solidFill>
                <a:latin typeface="+mn-ea"/>
              </a:rPr>
              <a:t>．无结构</a:t>
            </a:r>
            <a:r>
              <a:rPr lang="zh-CN" altLang="en-US" sz="2400" dirty="0" smtClean="0">
                <a:solidFill>
                  <a:srgbClr val="1F29F1"/>
                </a:solidFill>
                <a:latin typeface="+mn-ea"/>
              </a:rPr>
              <a:t>文件：</a:t>
            </a:r>
            <a:r>
              <a:rPr lang="zh-CN" altLang="en-US" sz="2400" dirty="0">
                <a:solidFill>
                  <a:srgbClr val="6A05FF"/>
                </a:solidFill>
              </a:rPr>
              <a:t>无结构文件是指文件内部不再划分记录，是由一组相关信息组成的有序字符流，即流式文件</a:t>
            </a:r>
            <a:r>
              <a:rPr lang="zh-CN" altLang="en-US" sz="2400" dirty="0" smtClean="0">
                <a:solidFill>
                  <a:srgbClr val="6A05FF"/>
                </a:solidFill>
              </a:rPr>
              <a:t>。</a:t>
            </a:r>
            <a:endParaRPr lang="zh-CN" altLang="en-US" sz="2400" dirty="0">
              <a:solidFill>
                <a:srgbClr val="6A05FF"/>
              </a:solidFill>
            </a:endParaRPr>
          </a:p>
        </p:txBody>
      </p:sp>
    </p:spTree>
    <p:extLst>
      <p:ext uri="{BB962C8B-B14F-4D97-AF65-F5344CB8AC3E}">
        <p14:creationId xmlns:p14="http://schemas.microsoft.com/office/powerpoint/2010/main" val="4099283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72065" y="1114167"/>
            <a:ext cx="10404388" cy="393562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9147FF"/>
                </a:solidFill>
                <a:latin typeface="+mn-ea"/>
              </a:rPr>
              <a:t>2</a:t>
            </a:r>
            <a:r>
              <a:rPr lang="zh-CN" altLang="en-US" sz="2400" dirty="0" smtClean="0">
                <a:solidFill>
                  <a:srgbClr val="9147FF"/>
                </a:solidFill>
                <a:latin typeface="+mn-ea"/>
              </a:rPr>
              <a:t>．有结构文件</a:t>
            </a:r>
          </a:p>
          <a:p>
            <a:pPr marL="0" indent="0">
              <a:lnSpc>
                <a:spcPct val="150000"/>
              </a:lnSpc>
              <a:spcBef>
                <a:spcPts val="0"/>
              </a:spcBef>
              <a:buFont typeface="Wingdings" panose="05000000000000000000" pitchFamily="2" charset="2"/>
              <a:buNone/>
            </a:pPr>
            <a:r>
              <a:rPr lang="zh-CN" altLang="en-US" sz="2400" dirty="0" smtClean="0">
                <a:solidFill>
                  <a:srgbClr val="1F29F1"/>
                </a:solidFill>
                <a:latin typeface="+mn-ea"/>
              </a:rPr>
              <a:t>    </a:t>
            </a:r>
            <a:r>
              <a:rPr lang="zh-CN" altLang="en-US" sz="2400" dirty="0" smtClean="0">
                <a:solidFill>
                  <a:srgbClr val="3942F3"/>
                </a:solidFill>
                <a:latin typeface="+mn-ea"/>
              </a:rPr>
              <a:t>有结构文件又称记录式文件。它在逻辑上可被看成一组连续记录的集合，即文件是由若干相关记录组成，且对每个记录编上号码 。</a:t>
            </a:r>
          </a:p>
          <a:p>
            <a:pPr marL="0" indent="0">
              <a:lnSpc>
                <a:spcPct val="150000"/>
              </a:lnSpc>
              <a:spcBef>
                <a:spcPts val="0"/>
              </a:spcBef>
              <a:buFont typeface="Wingdings" panose="05000000000000000000" pitchFamily="2" charset="2"/>
              <a:buNone/>
            </a:pPr>
            <a:r>
              <a:rPr lang="zh-CN" altLang="en-US" sz="2400" dirty="0" smtClean="0">
                <a:solidFill>
                  <a:srgbClr val="3942F3"/>
                </a:solidFill>
                <a:latin typeface="+mn-ea"/>
              </a:rPr>
              <a:t>    ① 定长记录文件。</a:t>
            </a:r>
          </a:p>
          <a:p>
            <a:pPr marL="0" indent="0">
              <a:lnSpc>
                <a:spcPct val="150000"/>
              </a:lnSpc>
              <a:spcBef>
                <a:spcPts val="0"/>
              </a:spcBef>
              <a:buFont typeface="Wingdings" panose="05000000000000000000" pitchFamily="2" charset="2"/>
              <a:buNone/>
            </a:pPr>
            <a:r>
              <a:rPr lang="zh-CN" altLang="en-US" sz="2400" dirty="0" smtClean="0">
                <a:solidFill>
                  <a:srgbClr val="3942F3"/>
                </a:solidFill>
                <a:latin typeface="+mn-ea"/>
              </a:rPr>
              <a:t>    ② 变长记录文件。</a:t>
            </a:r>
          </a:p>
          <a:p>
            <a:pPr marL="0" indent="0">
              <a:lnSpc>
                <a:spcPct val="150000"/>
              </a:lnSpc>
              <a:spcBef>
                <a:spcPts val="0"/>
              </a:spcBef>
              <a:buFont typeface="Wingdings" panose="05000000000000000000" pitchFamily="2" charset="2"/>
              <a:buNone/>
            </a:pPr>
            <a:r>
              <a:rPr lang="en-US" altLang="zh-CN" sz="2400" dirty="0" smtClean="0">
                <a:solidFill>
                  <a:srgbClr val="9147FF"/>
                </a:solidFill>
                <a:latin typeface="+mn-ea"/>
              </a:rPr>
              <a:t>3</a:t>
            </a:r>
            <a:r>
              <a:rPr lang="zh-CN" altLang="en-US" sz="2400" dirty="0" smtClean="0">
                <a:solidFill>
                  <a:srgbClr val="9147FF"/>
                </a:solidFill>
                <a:latin typeface="+mn-ea"/>
              </a:rPr>
              <a:t>．树形文件</a:t>
            </a:r>
          </a:p>
          <a:p>
            <a:pPr marL="0" indent="0">
              <a:lnSpc>
                <a:spcPct val="150000"/>
              </a:lnSpc>
              <a:spcBef>
                <a:spcPts val="0"/>
              </a:spcBef>
              <a:buFont typeface="Wingdings" panose="05000000000000000000" pitchFamily="2" charset="2"/>
              <a:buNone/>
            </a:pPr>
            <a:r>
              <a:rPr lang="zh-CN" altLang="en-US" sz="2400" dirty="0" smtClean="0">
                <a:solidFill>
                  <a:srgbClr val="9147FF"/>
                </a:solidFill>
                <a:latin typeface="+mn-ea"/>
              </a:rPr>
              <a:t>   </a:t>
            </a:r>
            <a:r>
              <a:rPr lang="zh-CN" altLang="en-US" sz="2400" dirty="0" smtClean="0">
                <a:solidFill>
                  <a:srgbClr val="3942F3"/>
                </a:solidFill>
                <a:latin typeface="+mn-ea"/>
              </a:rPr>
              <a:t>这种结构的文件由一棵记录树构成，各个记录的长度可以不同。</a:t>
            </a:r>
          </a:p>
        </p:txBody>
      </p:sp>
    </p:spTree>
    <p:extLst>
      <p:ext uri="{BB962C8B-B14F-4D97-AF65-F5344CB8AC3E}">
        <p14:creationId xmlns:p14="http://schemas.microsoft.com/office/powerpoint/2010/main" val="226681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995617" y="1600200"/>
            <a:ext cx="9850393" cy="51054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nSpc>
                <a:spcPct val="90000"/>
              </a:lnSpc>
              <a:buFont typeface="Wingdings" panose="05000000000000000000" pitchFamily="2" charset="2"/>
              <a:buNone/>
            </a:pPr>
            <a:endParaRPr lang="zh-CN" altLang="en-US" sz="2800" dirty="0"/>
          </a:p>
        </p:txBody>
      </p:sp>
      <p:sp>
        <p:nvSpPr>
          <p:cNvPr id="5" name="矩形 4"/>
          <p:cNvSpPr/>
          <p:nvPr/>
        </p:nvSpPr>
        <p:spPr>
          <a:xfrm>
            <a:off x="930875" y="920226"/>
            <a:ext cx="10536195" cy="5078313"/>
          </a:xfrm>
          <a:prstGeom prst="rect">
            <a:avLst/>
          </a:prstGeom>
        </p:spPr>
        <p:txBody>
          <a:bodyPr wrap="square">
            <a:spAutoFit/>
          </a:bodyPr>
          <a:lstStyle/>
          <a:p>
            <a:pPr>
              <a:lnSpc>
                <a:spcPct val="150000"/>
              </a:lnSpc>
            </a:pPr>
            <a:r>
              <a:rPr lang="en-US" altLang="zh-CN" sz="2400" dirty="0">
                <a:solidFill>
                  <a:srgbClr val="3942F3"/>
                </a:solidFill>
                <a:latin typeface="+mn-ea"/>
              </a:rPr>
              <a:t>6.2  </a:t>
            </a:r>
            <a:r>
              <a:rPr lang="zh-CN" altLang="en-US" sz="2400" dirty="0">
                <a:solidFill>
                  <a:srgbClr val="3942F3"/>
                </a:solidFill>
                <a:latin typeface="+mn-ea"/>
              </a:rPr>
              <a:t>文件系统的功能和</a:t>
            </a:r>
            <a:r>
              <a:rPr lang="zh-CN" altLang="en-US" sz="2400" dirty="0" smtClean="0">
                <a:solidFill>
                  <a:srgbClr val="3942F3"/>
                </a:solidFill>
                <a:latin typeface="+mn-ea"/>
              </a:rPr>
              <a:t>结构</a:t>
            </a:r>
            <a:endParaRPr lang="en-US" altLang="zh-CN" sz="2400" dirty="0" smtClean="0">
              <a:solidFill>
                <a:srgbClr val="3942F3"/>
              </a:solidFill>
              <a:latin typeface="+mn-ea"/>
            </a:endParaRPr>
          </a:p>
          <a:p>
            <a:pPr>
              <a:lnSpc>
                <a:spcPct val="150000"/>
              </a:lnSpc>
            </a:pPr>
            <a:r>
              <a:rPr lang="en-US" altLang="zh-CN" sz="2400" dirty="0" smtClean="0">
                <a:solidFill>
                  <a:srgbClr val="3942F3"/>
                </a:solidFill>
                <a:latin typeface="+mn-ea"/>
              </a:rPr>
              <a:t>6.2.1  </a:t>
            </a:r>
            <a:r>
              <a:rPr lang="zh-CN" altLang="en-US" sz="2400" dirty="0">
                <a:solidFill>
                  <a:srgbClr val="3942F3"/>
                </a:solidFill>
                <a:latin typeface="+mn-ea"/>
              </a:rPr>
              <a:t>文件系统的</a:t>
            </a:r>
            <a:r>
              <a:rPr lang="zh-CN" altLang="en-US" sz="2400" dirty="0" smtClean="0">
                <a:solidFill>
                  <a:srgbClr val="3942F3"/>
                </a:solidFill>
                <a:latin typeface="+mn-ea"/>
              </a:rPr>
              <a:t>功能</a:t>
            </a:r>
            <a:endParaRPr lang="en-US" altLang="zh-CN" sz="2400" dirty="0" smtClean="0">
              <a:solidFill>
                <a:srgbClr val="3942F3"/>
              </a:solidFill>
              <a:latin typeface="+mn-ea"/>
            </a:endParaRPr>
          </a:p>
          <a:p>
            <a:pPr indent="612000">
              <a:lnSpc>
                <a:spcPct val="150000"/>
              </a:lnSpc>
            </a:pPr>
            <a:r>
              <a:rPr lang="zh-CN" altLang="en-US" sz="2400" dirty="0" smtClean="0">
                <a:solidFill>
                  <a:srgbClr val="3942F3"/>
                </a:solidFill>
                <a:latin typeface="+mn-ea"/>
              </a:rPr>
              <a:t>文件管理</a:t>
            </a:r>
            <a:r>
              <a:rPr lang="zh-CN" altLang="en-US" sz="2400" dirty="0">
                <a:solidFill>
                  <a:srgbClr val="3942F3"/>
                </a:solidFill>
                <a:latin typeface="+mn-ea"/>
              </a:rPr>
              <a:t>系统，简称文件系统。操作系统中负责操纵和管理文件的一整套设施，它实现文件的共享和保护，方便用户“按名存取”。 </a:t>
            </a:r>
            <a:br>
              <a:rPr lang="zh-CN" altLang="en-US" sz="2400" dirty="0">
                <a:solidFill>
                  <a:srgbClr val="3942F3"/>
                </a:solidFill>
                <a:latin typeface="+mn-ea"/>
              </a:rPr>
            </a:br>
            <a:r>
              <a:rPr lang="zh-CN" altLang="en-US" sz="2400" dirty="0">
                <a:solidFill>
                  <a:srgbClr val="3942F3"/>
                </a:solidFill>
                <a:latin typeface="+mn-ea"/>
              </a:rPr>
              <a:t>一般来说，文件系统应具备以下</a:t>
            </a:r>
            <a:r>
              <a:rPr lang="en-US" altLang="zh-CN" sz="2400" dirty="0">
                <a:solidFill>
                  <a:srgbClr val="3942F3"/>
                </a:solidFill>
                <a:latin typeface="+mn-ea"/>
              </a:rPr>
              <a:t>5</a:t>
            </a:r>
            <a:r>
              <a:rPr lang="zh-CN" altLang="en-US" sz="2400" dirty="0">
                <a:solidFill>
                  <a:srgbClr val="3942F3"/>
                </a:solidFill>
                <a:latin typeface="+mn-ea"/>
              </a:rPr>
              <a:t>种功能</a:t>
            </a:r>
            <a:r>
              <a:rPr lang="zh-CN" altLang="en-US" sz="2400" dirty="0" smtClean="0">
                <a:solidFill>
                  <a:srgbClr val="3942F3"/>
                </a:solidFill>
                <a:latin typeface="+mn-ea"/>
              </a:rPr>
              <a:t>：</a:t>
            </a:r>
            <a:endParaRPr lang="en-US" altLang="zh-CN" sz="2400" dirty="0" smtClean="0">
              <a:solidFill>
                <a:srgbClr val="3942F3"/>
              </a:solidFill>
              <a:latin typeface="+mn-ea"/>
            </a:endParaRPr>
          </a:p>
          <a:p>
            <a:pPr indent="612000">
              <a:lnSpc>
                <a:spcPct val="150000"/>
              </a:lnSpc>
            </a:pPr>
            <a:r>
              <a:rPr lang="zh-CN" altLang="en-US" sz="2400" dirty="0" smtClean="0">
                <a:solidFill>
                  <a:srgbClr val="3942F3"/>
                </a:solidFill>
                <a:latin typeface="+mn-ea"/>
              </a:rPr>
              <a:t>① </a:t>
            </a:r>
            <a:r>
              <a:rPr lang="zh-CN" altLang="en-US" sz="2400" dirty="0">
                <a:solidFill>
                  <a:srgbClr val="3942F3"/>
                </a:solidFill>
                <a:latin typeface="+mn-ea"/>
              </a:rPr>
              <a:t>文件管理。② 目录管理。③ 文件存储空间管理。④ 文件的共享和保护</a:t>
            </a:r>
            <a:r>
              <a:rPr lang="zh-CN" altLang="en-US" sz="2400" dirty="0" smtClean="0">
                <a:solidFill>
                  <a:srgbClr val="3942F3"/>
                </a:solidFill>
                <a:latin typeface="+mn-ea"/>
              </a:rPr>
              <a:t>。⑤ </a:t>
            </a:r>
            <a:r>
              <a:rPr lang="zh-CN" altLang="en-US" sz="2400" dirty="0">
                <a:solidFill>
                  <a:srgbClr val="3942F3"/>
                </a:solidFill>
                <a:latin typeface="+mn-ea"/>
              </a:rPr>
              <a:t>提供方便的接口</a:t>
            </a:r>
            <a:r>
              <a:rPr lang="zh-CN" altLang="en-US" sz="2400" dirty="0" smtClean="0">
                <a:solidFill>
                  <a:srgbClr val="3942F3"/>
                </a:solidFill>
                <a:latin typeface="+mn-ea"/>
              </a:rPr>
              <a:t>。</a:t>
            </a:r>
            <a:endParaRPr lang="en-US" altLang="zh-CN" sz="2400" dirty="0" smtClean="0">
              <a:solidFill>
                <a:srgbClr val="3942F3"/>
              </a:solidFill>
              <a:latin typeface="+mn-ea"/>
            </a:endParaRPr>
          </a:p>
          <a:p>
            <a:pPr indent="612000">
              <a:lnSpc>
                <a:spcPct val="150000"/>
              </a:lnSpc>
            </a:pPr>
            <a:r>
              <a:rPr lang="zh-CN" altLang="en-US" sz="2400" dirty="0" smtClean="0">
                <a:solidFill>
                  <a:srgbClr val="3942F3"/>
                </a:solidFill>
                <a:latin typeface="+mn-ea"/>
              </a:rPr>
              <a:t>看待</a:t>
            </a:r>
            <a:r>
              <a:rPr lang="zh-CN" altLang="en-US" sz="2400" dirty="0">
                <a:solidFill>
                  <a:srgbClr val="3942F3"/>
                </a:solidFill>
                <a:latin typeface="+mn-ea"/>
              </a:rPr>
              <a:t>文件系统有不同的观点，主要是用户观点（即外部使用观点）和系统观点（即内部设计观点）。 </a:t>
            </a:r>
            <a:endParaRPr lang="zh-CN" altLang="en-US" sz="2400" dirty="0">
              <a:solidFill>
                <a:srgbClr val="3942F3"/>
              </a:solidFill>
            </a:endParaRPr>
          </a:p>
        </p:txBody>
      </p:sp>
    </p:spTree>
    <p:extLst>
      <p:ext uri="{BB962C8B-B14F-4D97-AF65-F5344CB8AC3E}">
        <p14:creationId xmlns:p14="http://schemas.microsoft.com/office/powerpoint/2010/main" val="1219174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112" y="1186934"/>
            <a:ext cx="3352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5811798" y="5666036"/>
            <a:ext cx="2566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000" dirty="0">
                <a:solidFill>
                  <a:srgbClr val="FF0000"/>
                </a:solidFill>
                <a:latin typeface="+mn-ea"/>
              </a:rPr>
              <a:t>文件系统的层次结构</a:t>
            </a:r>
          </a:p>
        </p:txBody>
      </p:sp>
      <p:sp>
        <p:nvSpPr>
          <p:cNvPr id="5" name="矩形 4"/>
          <p:cNvSpPr/>
          <p:nvPr/>
        </p:nvSpPr>
        <p:spPr>
          <a:xfrm>
            <a:off x="1062859" y="1186934"/>
            <a:ext cx="3212739" cy="461665"/>
          </a:xfrm>
          <a:prstGeom prst="rect">
            <a:avLst/>
          </a:prstGeom>
        </p:spPr>
        <p:txBody>
          <a:bodyPr wrap="none">
            <a:spAutoFit/>
          </a:bodyPr>
          <a:lstStyle/>
          <a:p>
            <a:r>
              <a:rPr lang="en-US" altLang="zh-CN" sz="2400" dirty="0">
                <a:latin typeface="+mn-ea"/>
              </a:rPr>
              <a:t>6.2.2  </a:t>
            </a:r>
            <a:r>
              <a:rPr lang="zh-CN" altLang="en-US" sz="2400" dirty="0">
                <a:latin typeface="+mn-ea"/>
              </a:rPr>
              <a:t>文件系统的结构</a:t>
            </a:r>
            <a:endParaRPr lang="zh-CN" altLang="en-US" sz="2400" dirty="0"/>
          </a:p>
        </p:txBody>
      </p:sp>
    </p:spTree>
    <p:extLst>
      <p:ext uri="{BB962C8B-B14F-4D97-AF65-F5344CB8AC3E}">
        <p14:creationId xmlns:p14="http://schemas.microsoft.com/office/powerpoint/2010/main" val="338290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21492" y="1149178"/>
            <a:ext cx="10322011" cy="332396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6600"/>
                </a:solidFill>
                <a:latin typeface="+mn-ea"/>
              </a:rPr>
              <a:t>6.3  </a:t>
            </a:r>
            <a:r>
              <a:rPr lang="zh-CN" altLang="en-US" sz="2400" dirty="0">
                <a:solidFill>
                  <a:srgbClr val="006600"/>
                </a:solidFill>
                <a:latin typeface="+mn-ea"/>
              </a:rPr>
              <a:t>目录结构和目录</a:t>
            </a:r>
            <a:r>
              <a:rPr lang="zh-CN" altLang="en-US" sz="2400" dirty="0" smtClean="0">
                <a:solidFill>
                  <a:srgbClr val="006600"/>
                </a:solidFill>
                <a:latin typeface="+mn-ea"/>
              </a:rPr>
              <a:t>查询</a:t>
            </a:r>
            <a:endParaRPr lang="en-US" altLang="zh-CN" sz="2400" dirty="0" smtClean="0">
              <a:latin typeface="+mn-ea"/>
            </a:endParaRPr>
          </a:p>
          <a:p>
            <a:pPr marL="0" indent="0">
              <a:lnSpc>
                <a:spcPct val="150000"/>
              </a:lnSpc>
              <a:spcBef>
                <a:spcPts val="0"/>
              </a:spcBef>
              <a:buNone/>
            </a:pPr>
            <a:r>
              <a:rPr lang="en-US" altLang="zh-CN" sz="2400" dirty="0" smtClean="0">
                <a:latin typeface="+mn-ea"/>
              </a:rPr>
              <a:t>6.3.1  </a:t>
            </a:r>
            <a:r>
              <a:rPr lang="zh-CN" altLang="en-US" sz="2400" dirty="0">
                <a:latin typeface="+mn-ea"/>
              </a:rPr>
              <a:t>文件控制块和文件目录</a:t>
            </a:r>
            <a:endParaRPr lang="en-US" altLang="zh-CN" sz="2400" dirty="0" smtClean="0">
              <a:solidFill>
                <a:srgbClr val="0033CC"/>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0033CC"/>
                </a:solidFill>
                <a:latin typeface="+mn-ea"/>
              </a:rPr>
              <a:t>1</a:t>
            </a:r>
            <a:r>
              <a:rPr lang="zh-CN" altLang="en-US" sz="2400" dirty="0" smtClean="0">
                <a:solidFill>
                  <a:srgbClr val="0033CC"/>
                </a:solidFill>
                <a:latin typeface="+mn-ea"/>
              </a:rPr>
              <a:t>．文件控制块</a:t>
            </a:r>
          </a:p>
          <a:p>
            <a:pPr marL="0" indent="612000">
              <a:lnSpc>
                <a:spcPct val="150000"/>
              </a:lnSpc>
              <a:spcBef>
                <a:spcPts val="0"/>
              </a:spcBef>
              <a:buNone/>
            </a:pPr>
            <a:r>
              <a:rPr lang="zh-CN" altLang="en-US" sz="2400" dirty="0" smtClean="0">
                <a:latin typeface="+mn-ea"/>
              </a:rPr>
              <a:t>在文件系统内部，给每个文件</a:t>
            </a:r>
            <a:r>
              <a:rPr lang="zh-CN" altLang="en-US" sz="2400" dirty="0" smtClean="0">
                <a:solidFill>
                  <a:schemeClr val="accent2"/>
                </a:solidFill>
                <a:latin typeface="+mn-ea"/>
              </a:rPr>
              <a:t>惟一</a:t>
            </a:r>
            <a:r>
              <a:rPr lang="zh-CN" altLang="en-US" sz="2400" dirty="0" smtClean="0">
                <a:latin typeface="+mn-ea"/>
              </a:rPr>
              <a:t>地设置一个</a:t>
            </a:r>
            <a:r>
              <a:rPr lang="zh-CN" altLang="en-US" sz="2400" dirty="0" smtClean="0">
                <a:solidFill>
                  <a:schemeClr val="accent2"/>
                </a:solidFill>
                <a:latin typeface="+mn-ea"/>
              </a:rPr>
              <a:t>文件控制块</a:t>
            </a:r>
            <a:r>
              <a:rPr lang="zh-CN" altLang="en-US" sz="2400" dirty="0" smtClean="0">
                <a:latin typeface="+mn-ea"/>
              </a:rPr>
              <a:t>。通常由下列信息项组成：① 文件名 ② 文件类型 ③ 位置 ④ 大小 ⑤ 保护信息⑥ 使用计数 ⑦ 时间</a:t>
            </a:r>
            <a:endParaRPr lang="zh-CN" altLang="en-US" sz="2400" dirty="0">
              <a:latin typeface="+mn-ea"/>
            </a:endParaRPr>
          </a:p>
        </p:txBody>
      </p:sp>
    </p:spTree>
    <p:extLst>
      <p:ext uri="{BB962C8B-B14F-4D97-AF65-F5344CB8AC3E}">
        <p14:creationId xmlns:p14="http://schemas.microsoft.com/office/powerpoint/2010/main" val="3609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a16="http://schemas.microsoft.com/office/drawing/2014/main" xmlns=""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29729" y="867036"/>
            <a:ext cx="10462054" cy="223245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0033CC"/>
                </a:solidFill>
                <a:latin typeface="+mn-ea"/>
              </a:rPr>
              <a:t>2</a:t>
            </a:r>
            <a:r>
              <a:rPr lang="zh-CN" altLang="en-US" sz="2400" dirty="0" smtClean="0">
                <a:solidFill>
                  <a:srgbClr val="0033CC"/>
                </a:solidFill>
                <a:latin typeface="+mn-ea"/>
              </a:rPr>
              <a:t>．文件目录</a:t>
            </a:r>
          </a:p>
          <a:p>
            <a:pPr marL="0" indent="612000">
              <a:lnSpc>
                <a:spcPct val="150000"/>
              </a:lnSpc>
              <a:spcBef>
                <a:spcPts val="0"/>
              </a:spcBef>
              <a:buNone/>
            </a:pPr>
            <a:r>
              <a:rPr lang="zh-CN" altLang="en-US" sz="2400" dirty="0" smtClean="0">
                <a:latin typeface="+mn-ea"/>
              </a:rPr>
              <a:t>为了加快对文件的检索，往往将文件控制块集中在一起进行管理。这种文件控制块的有序集合称为</a:t>
            </a:r>
            <a:r>
              <a:rPr lang="zh-CN" altLang="en-US" sz="2400" dirty="0" smtClean="0">
                <a:solidFill>
                  <a:schemeClr val="accent2"/>
                </a:solidFill>
                <a:latin typeface="+mn-ea"/>
              </a:rPr>
              <a:t>文件目录</a:t>
            </a:r>
            <a:r>
              <a:rPr lang="zh-CN" altLang="en-US" sz="2400" dirty="0" smtClean="0">
                <a:latin typeface="+mn-ea"/>
              </a:rPr>
              <a:t>。文件控制块就是其中的</a:t>
            </a:r>
            <a:r>
              <a:rPr lang="zh-CN" altLang="en-US" sz="2400" dirty="0" smtClean="0">
                <a:solidFill>
                  <a:schemeClr val="accent2"/>
                </a:solidFill>
                <a:latin typeface="+mn-ea"/>
              </a:rPr>
              <a:t>目录项</a:t>
            </a:r>
            <a:r>
              <a:rPr lang="zh-CN" altLang="en-US" sz="2400" dirty="0" smtClean="0">
                <a:latin typeface="+mn-ea"/>
              </a:rPr>
              <a:t>。完全由目录项构成的文件称为</a:t>
            </a:r>
            <a:r>
              <a:rPr lang="zh-CN" altLang="en-US" sz="2400" dirty="0" smtClean="0">
                <a:solidFill>
                  <a:schemeClr val="accent2"/>
                </a:solidFill>
                <a:latin typeface="+mn-ea"/>
              </a:rPr>
              <a:t>目录文件</a:t>
            </a:r>
            <a:r>
              <a:rPr lang="zh-CN" altLang="en-US" sz="2400" dirty="0" smtClean="0">
                <a:latin typeface="+mn-ea"/>
              </a:rPr>
              <a:t>。</a:t>
            </a:r>
          </a:p>
          <a:p>
            <a:endParaRPr lang="en-US" altLang="zh-CN" dirty="0"/>
          </a:p>
        </p:txBody>
      </p:sp>
      <p:pic>
        <p:nvPicPr>
          <p:cNvPr id="3" name="Picture 4" descr="B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5032" y="3319852"/>
            <a:ext cx="6096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4489623" y="4398121"/>
            <a:ext cx="28914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2000" dirty="0">
                <a:solidFill>
                  <a:srgbClr val="FF0000"/>
                </a:solidFill>
                <a:latin typeface="+mn-ea"/>
              </a:rPr>
              <a:t>MS-DOS</a:t>
            </a:r>
            <a:r>
              <a:rPr lang="zh-CN" altLang="en-US" sz="2000" dirty="0">
                <a:solidFill>
                  <a:srgbClr val="FF0000"/>
                </a:solidFill>
                <a:latin typeface="+mn-ea"/>
              </a:rPr>
              <a:t>目录项示意图 </a:t>
            </a:r>
          </a:p>
        </p:txBody>
      </p:sp>
      <p:pic>
        <p:nvPicPr>
          <p:cNvPr id="5" name="Picture 7" descr="B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519" y="4749975"/>
            <a:ext cx="365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4827373" y="5704479"/>
            <a:ext cx="24269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FF0000"/>
                </a:solidFill>
                <a:latin typeface="+mn-ea"/>
              </a:rPr>
              <a:t>UNIX</a:t>
            </a:r>
            <a:r>
              <a:rPr lang="zh-CN" altLang="en-US" sz="2000" dirty="0">
                <a:solidFill>
                  <a:srgbClr val="FF0000"/>
                </a:solidFill>
                <a:latin typeface="+mn-ea"/>
              </a:rPr>
              <a:t>目录项示意图 </a:t>
            </a:r>
          </a:p>
        </p:txBody>
      </p:sp>
    </p:spTree>
    <p:extLst>
      <p:ext uri="{BB962C8B-B14F-4D97-AF65-F5344CB8AC3E}">
        <p14:creationId xmlns:p14="http://schemas.microsoft.com/office/powerpoint/2010/main" val="45422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989440" y="1447800"/>
            <a:ext cx="8229600" cy="94117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endParaRPr lang="zh-CN" altLang="en-US" sz="2400" dirty="0">
              <a:ea typeface="楷体_GB2312" panose="02010609030101010101" pitchFamily="49" charset="-122"/>
            </a:endParaRPr>
          </a:p>
        </p:txBody>
      </p:sp>
      <p:pic>
        <p:nvPicPr>
          <p:cNvPr id="4" name="Picture 4" descr="B6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3906" y="2541375"/>
            <a:ext cx="5486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4639423" y="4516172"/>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单级目录结构示意图 </a:t>
            </a:r>
          </a:p>
        </p:txBody>
      </p:sp>
      <p:sp>
        <p:nvSpPr>
          <p:cNvPr id="6" name="Rectangle 7"/>
          <p:cNvSpPr>
            <a:spLocks noChangeArrowheads="1"/>
          </p:cNvSpPr>
          <p:nvPr/>
        </p:nvSpPr>
        <p:spPr bwMode="auto">
          <a:xfrm>
            <a:off x="996778" y="4970617"/>
            <a:ext cx="10305535"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400" dirty="0" smtClean="0">
                <a:solidFill>
                  <a:srgbClr val="6A05FF"/>
                </a:solidFill>
                <a:latin typeface="+mn-ea"/>
              </a:rPr>
              <a:t>优点</a:t>
            </a:r>
            <a:r>
              <a:rPr lang="zh-CN" altLang="en-US" sz="2400" dirty="0">
                <a:solidFill>
                  <a:srgbClr val="6A05FF"/>
                </a:solidFill>
                <a:latin typeface="+mn-ea"/>
              </a:rPr>
              <a:t>：简单，能够实现按名存取。</a:t>
            </a:r>
          </a:p>
          <a:p>
            <a:pPr>
              <a:lnSpc>
                <a:spcPct val="150000"/>
              </a:lnSpc>
            </a:pPr>
            <a:r>
              <a:rPr lang="zh-CN" altLang="en-US" sz="2400" dirty="0" smtClean="0">
                <a:solidFill>
                  <a:srgbClr val="6A05FF"/>
                </a:solidFill>
                <a:latin typeface="+mn-ea"/>
              </a:rPr>
              <a:t>缺点</a:t>
            </a:r>
            <a:r>
              <a:rPr lang="zh-CN" altLang="en-US" sz="2400" dirty="0">
                <a:solidFill>
                  <a:srgbClr val="6A05FF"/>
                </a:solidFill>
                <a:latin typeface="+mn-ea"/>
              </a:rPr>
              <a:t>： ① 查找速度慢 </a:t>
            </a:r>
            <a:r>
              <a:rPr lang="zh-CN" altLang="en-US" sz="2400" dirty="0" smtClean="0">
                <a:solidFill>
                  <a:srgbClr val="6A05FF"/>
                </a:solidFill>
                <a:latin typeface="+mn-ea"/>
              </a:rPr>
              <a:t> ② </a:t>
            </a:r>
            <a:r>
              <a:rPr lang="zh-CN" altLang="en-US" sz="2400" dirty="0">
                <a:solidFill>
                  <a:srgbClr val="6A05FF"/>
                </a:solidFill>
                <a:latin typeface="+mn-ea"/>
              </a:rPr>
              <a:t>不允许</a:t>
            </a:r>
            <a:r>
              <a:rPr lang="zh-CN" altLang="en-US" sz="2400" dirty="0" smtClean="0">
                <a:solidFill>
                  <a:srgbClr val="6A05FF"/>
                </a:solidFill>
                <a:latin typeface="+mn-ea"/>
              </a:rPr>
              <a:t>重名 ③ </a:t>
            </a:r>
            <a:r>
              <a:rPr lang="zh-CN" altLang="en-US" sz="2400" dirty="0">
                <a:solidFill>
                  <a:srgbClr val="6A05FF"/>
                </a:solidFill>
                <a:latin typeface="+mn-ea"/>
              </a:rPr>
              <a:t>不便于共享 </a:t>
            </a:r>
          </a:p>
        </p:txBody>
      </p:sp>
      <p:sp>
        <p:nvSpPr>
          <p:cNvPr id="8" name="矩形 7"/>
          <p:cNvSpPr/>
          <p:nvPr/>
        </p:nvSpPr>
        <p:spPr>
          <a:xfrm>
            <a:off x="996779" y="1202895"/>
            <a:ext cx="10445578" cy="1200329"/>
          </a:xfrm>
          <a:prstGeom prst="rect">
            <a:avLst/>
          </a:prstGeom>
        </p:spPr>
        <p:txBody>
          <a:bodyPr wrap="square">
            <a:spAutoFit/>
          </a:bodyPr>
          <a:lstStyle/>
          <a:p>
            <a:pPr>
              <a:lnSpc>
                <a:spcPct val="150000"/>
              </a:lnSpc>
            </a:pPr>
            <a:r>
              <a:rPr lang="en-US" altLang="zh-CN" sz="2400" dirty="0">
                <a:solidFill>
                  <a:srgbClr val="3942F3"/>
                </a:solidFill>
                <a:latin typeface="+mn-ea"/>
              </a:rPr>
              <a:t>6.3.2  </a:t>
            </a:r>
            <a:r>
              <a:rPr lang="zh-CN" altLang="en-US" sz="2400" dirty="0">
                <a:solidFill>
                  <a:srgbClr val="3942F3"/>
                </a:solidFill>
                <a:latin typeface="+mn-ea"/>
              </a:rPr>
              <a:t>单级目录</a:t>
            </a:r>
            <a:r>
              <a:rPr lang="zh-CN" altLang="en-US" sz="2400" dirty="0" smtClean="0">
                <a:solidFill>
                  <a:srgbClr val="3942F3"/>
                </a:solidFill>
                <a:latin typeface="+mn-ea"/>
              </a:rPr>
              <a:t>结构</a:t>
            </a:r>
            <a:endParaRPr lang="en-US" altLang="zh-CN" sz="2400" dirty="0" smtClean="0">
              <a:solidFill>
                <a:srgbClr val="3942F3"/>
              </a:solidFill>
              <a:latin typeface="+mn-ea"/>
            </a:endParaRPr>
          </a:p>
          <a:p>
            <a:pPr indent="612000">
              <a:lnSpc>
                <a:spcPct val="150000"/>
              </a:lnSpc>
            </a:pPr>
            <a:r>
              <a:rPr lang="zh-CN" altLang="en-US" sz="2400" dirty="0" smtClean="0">
                <a:solidFill>
                  <a:srgbClr val="3942F3"/>
                </a:solidFill>
                <a:latin typeface="+mn-ea"/>
              </a:rPr>
              <a:t>在</a:t>
            </a:r>
            <a:r>
              <a:rPr lang="zh-CN" altLang="en-US" sz="2400" dirty="0">
                <a:solidFill>
                  <a:srgbClr val="3942F3"/>
                </a:solidFill>
                <a:latin typeface="+mn-ea"/>
              </a:rPr>
              <a:t>这种组织方式下，全部文件都登记在同一目录中。</a:t>
            </a:r>
          </a:p>
        </p:txBody>
      </p:sp>
    </p:spTree>
    <p:extLst>
      <p:ext uri="{BB962C8B-B14F-4D97-AF65-F5344CB8AC3E}">
        <p14:creationId xmlns:p14="http://schemas.microsoft.com/office/powerpoint/2010/main" val="38626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220996" y="1295400"/>
            <a:ext cx="5638800" cy="297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6"/>
          <p:cNvSpPr>
            <a:spLocks noChangeArrowheads="1"/>
          </p:cNvSpPr>
          <p:nvPr/>
        </p:nvSpPr>
        <p:spPr bwMode="auto">
          <a:xfrm>
            <a:off x="4918156" y="4326702"/>
            <a:ext cx="2568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二级目录结构示意图 </a:t>
            </a:r>
          </a:p>
        </p:txBody>
      </p:sp>
      <p:sp>
        <p:nvSpPr>
          <p:cNvPr id="5" name="Rectangle 7"/>
          <p:cNvSpPr>
            <a:spLocks noChangeArrowheads="1"/>
          </p:cNvSpPr>
          <p:nvPr/>
        </p:nvSpPr>
        <p:spPr bwMode="auto">
          <a:xfrm>
            <a:off x="840259" y="4876800"/>
            <a:ext cx="107091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solidFill>
                  <a:srgbClr val="6A05FF"/>
                </a:solidFill>
                <a:latin typeface="+mn-ea"/>
              </a:rPr>
              <a:t>优点</a:t>
            </a:r>
            <a:r>
              <a:rPr lang="zh-CN" altLang="en-US" sz="2400" dirty="0">
                <a:solidFill>
                  <a:srgbClr val="6A05FF"/>
                </a:solidFill>
                <a:latin typeface="+mn-ea"/>
              </a:rPr>
              <a:t>：不同用户可有相同的文件名</a:t>
            </a:r>
            <a:r>
              <a:rPr lang="zh-CN" altLang="en-US" sz="2400" dirty="0" smtClean="0">
                <a:solidFill>
                  <a:srgbClr val="6A05FF"/>
                </a:solidFill>
                <a:latin typeface="+mn-ea"/>
              </a:rPr>
              <a:t>；提高</a:t>
            </a:r>
            <a:r>
              <a:rPr lang="zh-CN" altLang="en-US" sz="2400" dirty="0">
                <a:solidFill>
                  <a:srgbClr val="6A05FF"/>
                </a:solidFill>
                <a:latin typeface="+mn-ea"/>
              </a:rPr>
              <a:t>了检索目录的速度</a:t>
            </a:r>
            <a:r>
              <a:rPr lang="zh-CN" altLang="en-US" sz="2400" dirty="0" smtClean="0">
                <a:solidFill>
                  <a:srgbClr val="6A05FF"/>
                </a:solidFill>
                <a:latin typeface="+mn-ea"/>
              </a:rPr>
              <a:t>；不同</a:t>
            </a:r>
            <a:r>
              <a:rPr lang="zh-CN" altLang="en-US" sz="2400" dirty="0">
                <a:solidFill>
                  <a:srgbClr val="6A05FF"/>
                </a:solidFill>
                <a:latin typeface="+mn-ea"/>
              </a:rPr>
              <a:t>用户可用不同的文件名访问系统中同一文件。</a:t>
            </a:r>
          </a:p>
          <a:p>
            <a:r>
              <a:rPr lang="zh-CN" altLang="en-US" sz="2400" dirty="0" smtClean="0">
                <a:solidFill>
                  <a:srgbClr val="6A05FF"/>
                </a:solidFill>
                <a:latin typeface="+mn-ea"/>
              </a:rPr>
              <a:t>缺点</a:t>
            </a:r>
            <a:r>
              <a:rPr lang="en-US" altLang="zh-CN" sz="2400" dirty="0">
                <a:solidFill>
                  <a:srgbClr val="6A05FF"/>
                </a:solidFill>
                <a:latin typeface="+mn-ea"/>
              </a:rPr>
              <a:t>:   </a:t>
            </a:r>
            <a:r>
              <a:rPr lang="zh-CN" altLang="en-US" sz="2400" dirty="0">
                <a:solidFill>
                  <a:srgbClr val="6A05FF"/>
                </a:solidFill>
                <a:latin typeface="+mn-ea"/>
              </a:rPr>
              <a:t>这种结构仍不利于文件共享。</a:t>
            </a:r>
          </a:p>
        </p:txBody>
      </p:sp>
      <p:sp>
        <p:nvSpPr>
          <p:cNvPr id="6" name="矩形 5"/>
          <p:cNvSpPr/>
          <p:nvPr/>
        </p:nvSpPr>
        <p:spPr>
          <a:xfrm>
            <a:off x="1082715" y="988367"/>
            <a:ext cx="2904962" cy="461665"/>
          </a:xfrm>
          <a:prstGeom prst="rect">
            <a:avLst/>
          </a:prstGeom>
        </p:spPr>
        <p:txBody>
          <a:bodyPr wrap="none">
            <a:spAutoFit/>
          </a:bodyPr>
          <a:lstStyle/>
          <a:p>
            <a:r>
              <a:rPr lang="en-US" altLang="zh-CN" sz="2400" dirty="0">
                <a:solidFill>
                  <a:srgbClr val="6A05FF"/>
                </a:solidFill>
                <a:latin typeface="+mn-ea"/>
              </a:rPr>
              <a:t>6.3.3  </a:t>
            </a:r>
            <a:r>
              <a:rPr lang="zh-CN" altLang="en-US" sz="2400" dirty="0">
                <a:solidFill>
                  <a:srgbClr val="6A05FF"/>
                </a:solidFill>
                <a:latin typeface="+mn-ea"/>
              </a:rPr>
              <a:t>二级目录结构</a:t>
            </a:r>
          </a:p>
        </p:txBody>
      </p:sp>
    </p:spTree>
    <p:extLst>
      <p:ext uri="{BB962C8B-B14F-4D97-AF65-F5344CB8AC3E}">
        <p14:creationId xmlns:p14="http://schemas.microsoft.com/office/powerpoint/2010/main" val="47954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022388" y="1375722"/>
            <a:ext cx="3352800" cy="4648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buFont typeface="Wingdings" panose="05000000000000000000" pitchFamily="2" charset="2"/>
              <a:buNone/>
            </a:pPr>
            <a:endParaRPr lang="zh-CN" altLang="en-US" sz="2000" dirty="0">
              <a:ea typeface="楷体_GB2312" panose="02010609030101010101" pitchFamily="49" charset="-122"/>
            </a:endParaRPr>
          </a:p>
        </p:txBody>
      </p:sp>
      <p:pic>
        <p:nvPicPr>
          <p:cNvPr id="4" name="Picture 4" descr="B6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0659" y="2564030"/>
            <a:ext cx="4267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099839" y="5021579"/>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树形目录结构示意图 </a:t>
            </a:r>
          </a:p>
        </p:txBody>
      </p:sp>
      <p:sp>
        <p:nvSpPr>
          <p:cNvPr id="7" name="矩形 6"/>
          <p:cNvSpPr/>
          <p:nvPr/>
        </p:nvSpPr>
        <p:spPr>
          <a:xfrm>
            <a:off x="972064" y="862565"/>
            <a:ext cx="10404390" cy="1569660"/>
          </a:xfrm>
          <a:prstGeom prst="rect">
            <a:avLst/>
          </a:prstGeom>
        </p:spPr>
        <p:txBody>
          <a:bodyPr wrap="square">
            <a:spAutoFit/>
          </a:bodyPr>
          <a:lstStyle/>
          <a:p>
            <a:r>
              <a:rPr lang="en-US" altLang="zh-CN" sz="2400" dirty="0">
                <a:solidFill>
                  <a:srgbClr val="3942F3"/>
                </a:solidFill>
                <a:latin typeface="+mn-ea"/>
              </a:rPr>
              <a:t>6.3.4  </a:t>
            </a:r>
            <a:r>
              <a:rPr lang="zh-CN" altLang="en-US" sz="2400" dirty="0">
                <a:solidFill>
                  <a:srgbClr val="3942F3"/>
                </a:solidFill>
                <a:latin typeface="+mn-ea"/>
              </a:rPr>
              <a:t>树形目录结构</a:t>
            </a:r>
            <a:r>
              <a:rPr lang="en-US" altLang="zh-CN" sz="2400" dirty="0">
                <a:solidFill>
                  <a:srgbClr val="3942F3"/>
                </a:solidFill>
                <a:latin typeface="+mn-ea"/>
              </a:rPr>
              <a:t/>
            </a:r>
            <a:br>
              <a:rPr lang="en-US" altLang="zh-CN" sz="2400" dirty="0">
                <a:solidFill>
                  <a:srgbClr val="3942F3"/>
                </a:solidFill>
                <a:latin typeface="+mn-ea"/>
              </a:rPr>
            </a:br>
            <a:r>
              <a:rPr lang="en-US" altLang="zh-CN" sz="2400" dirty="0">
                <a:solidFill>
                  <a:srgbClr val="3942F3"/>
                </a:solidFill>
                <a:latin typeface="+mn-ea"/>
              </a:rPr>
              <a:t>1</a:t>
            </a:r>
            <a:r>
              <a:rPr lang="zh-CN" altLang="en-US" sz="2400" dirty="0">
                <a:solidFill>
                  <a:srgbClr val="3942F3"/>
                </a:solidFill>
                <a:latin typeface="+mn-ea"/>
              </a:rPr>
              <a:t>．树形目录</a:t>
            </a:r>
            <a:br>
              <a:rPr lang="zh-CN" altLang="en-US" sz="2400" dirty="0">
                <a:solidFill>
                  <a:srgbClr val="3942F3"/>
                </a:solidFill>
                <a:latin typeface="+mn-ea"/>
              </a:rPr>
            </a:br>
            <a:r>
              <a:rPr lang="zh-CN" altLang="en-US" sz="2400" dirty="0">
                <a:solidFill>
                  <a:srgbClr val="3942F3"/>
                </a:solidFill>
                <a:latin typeface="+mn-ea"/>
              </a:rPr>
              <a:t>   从根目录开始，一层一层地扩展下去，形成一个树形层次结构，每个目录的直接上一级目录称做该目录的父目录，而它的直接下一级目录称做子目录。</a:t>
            </a:r>
          </a:p>
        </p:txBody>
      </p:sp>
    </p:spTree>
    <p:extLst>
      <p:ext uri="{BB962C8B-B14F-4D97-AF65-F5344CB8AC3E}">
        <p14:creationId xmlns:p14="http://schemas.microsoft.com/office/powerpoint/2010/main" val="2190915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5017" y="692752"/>
            <a:ext cx="10453815" cy="5632311"/>
          </a:xfrm>
          <a:prstGeom prst="rect">
            <a:avLst/>
          </a:prstGeom>
        </p:spPr>
        <p:txBody>
          <a:bodyPr wrap="square">
            <a:spAutoFit/>
          </a:bodyPr>
          <a:lstStyle/>
          <a:p>
            <a:pPr>
              <a:lnSpc>
                <a:spcPct val="150000"/>
              </a:lnSpc>
              <a:buNone/>
            </a:pPr>
            <a:r>
              <a:rPr lang="en-US" altLang="zh-CN" sz="2400" dirty="0">
                <a:solidFill>
                  <a:srgbClr val="3942F3"/>
                </a:solidFill>
                <a:latin typeface="+mn-ea"/>
              </a:rPr>
              <a:t>2</a:t>
            </a:r>
            <a:r>
              <a:rPr lang="zh-CN" altLang="en-US" sz="2400" dirty="0">
                <a:solidFill>
                  <a:srgbClr val="3942F3"/>
                </a:solidFill>
                <a:latin typeface="+mn-ea"/>
              </a:rPr>
              <a:t>．路径名</a:t>
            </a:r>
            <a:endParaRPr lang="en-US" altLang="zh-CN" sz="2400" dirty="0">
              <a:solidFill>
                <a:srgbClr val="3942F3"/>
              </a:solidFill>
              <a:latin typeface="+mn-ea"/>
            </a:endParaRPr>
          </a:p>
          <a:p>
            <a:pPr>
              <a:lnSpc>
                <a:spcPct val="150000"/>
              </a:lnSpc>
              <a:buFont typeface="Wingdings" panose="05000000000000000000" pitchFamily="2" charset="2"/>
              <a:buNone/>
            </a:pPr>
            <a:r>
              <a:rPr lang="en-US" altLang="zh-CN" sz="2400" dirty="0">
                <a:solidFill>
                  <a:srgbClr val="3942F3"/>
                </a:solidFill>
                <a:latin typeface="+mn-ea"/>
              </a:rPr>
              <a:t>① </a:t>
            </a:r>
            <a:r>
              <a:rPr lang="zh-CN" altLang="en-US" sz="2400" dirty="0">
                <a:solidFill>
                  <a:srgbClr val="3942F3"/>
                </a:solidFill>
                <a:latin typeface="+mn-ea"/>
              </a:rPr>
              <a:t>绝对</a:t>
            </a:r>
            <a:r>
              <a:rPr lang="zh-CN" altLang="en-US" sz="2400" dirty="0" smtClean="0">
                <a:solidFill>
                  <a:srgbClr val="3942F3"/>
                </a:solidFill>
                <a:latin typeface="+mn-ea"/>
              </a:rPr>
              <a:t>路径名</a:t>
            </a:r>
            <a:r>
              <a:rPr lang="zh-CN" altLang="en-US" sz="2400" dirty="0">
                <a:solidFill>
                  <a:srgbClr val="3942F3"/>
                </a:solidFill>
                <a:latin typeface="+mn-ea"/>
              </a:rPr>
              <a:t>：</a:t>
            </a:r>
            <a:r>
              <a:rPr lang="zh-CN" altLang="en-US" sz="2400" dirty="0" smtClean="0">
                <a:solidFill>
                  <a:srgbClr val="3942F3"/>
                </a:solidFill>
                <a:latin typeface="+mn-ea"/>
              </a:rPr>
              <a:t>又</a:t>
            </a:r>
            <a:r>
              <a:rPr lang="zh-CN" altLang="en-US" sz="2400" dirty="0">
                <a:solidFill>
                  <a:srgbClr val="3942F3"/>
                </a:solidFill>
                <a:latin typeface="+mn-ea"/>
              </a:rPr>
              <a:t>称全路径名，是指从根目录开始到达所要查找文件的路径名</a:t>
            </a:r>
            <a:r>
              <a:rPr lang="zh-CN" altLang="en-US" sz="2400" dirty="0" smtClean="0">
                <a:solidFill>
                  <a:srgbClr val="3942F3"/>
                </a:solidFill>
                <a:latin typeface="+mn-ea"/>
              </a:rPr>
              <a:t>。 </a:t>
            </a:r>
            <a:r>
              <a:rPr lang="en-US" altLang="zh-CN" sz="2400" dirty="0" smtClean="0">
                <a:solidFill>
                  <a:srgbClr val="3942F3"/>
                </a:solidFill>
                <a:latin typeface="+mn-ea"/>
              </a:rPr>
              <a:t>( </a:t>
            </a:r>
            <a:r>
              <a:rPr lang="en-US" altLang="zh-CN" sz="2400" dirty="0">
                <a:solidFill>
                  <a:srgbClr val="3942F3"/>
                </a:solidFill>
                <a:latin typeface="+mn-ea"/>
              </a:rPr>
              <a:t>root )/</a:t>
            </a:r>
            <a:r>
              <a:rPr lang="en-US" altLang="zh-CN" sz="2400" dirty="0" err="1">
                <a:solidFill>
                  <a:srgbClr val="3942F3"/>
                </a:solidFill>
                <a:latin typeface="+mn-ea"/>
              </a:rPr>
              <a:t>usr</a:t>
            </a:r>
            <a:r>
              <a:rPr lang="en-US" altLang="zh-CN" sz="2400" dirty="0">
                <a:solidFill>
                  <a:srgbClr val="3942F3"/>
                </a:solidFill>
                <a:latin typeface="+mn-ea"/>
              </a:rPr>
              <a:t>/ml/</a:t>
            </a:r>
            <a:r>
              <a:rPr lang="en-US" altLang="zh-CN" sz="2400" dirty="0" err="1">
                <a:solidFill>
                  <a:srgbClr val="3942F3"/>
                </a:solidFill>
                <a:latin typeface="+mn-ea"/>
              </a:rPr>
              <a:t>prog</a:t>
            </a:r>
            <a:r>
              <a:rPr lang="en-US" altLang="zh-CN" sz="2400" dirty="0">
                <a:solidFill>
                  <a:srgbClr val="3942F3"/>
                </a:solidFill>
                <a:latin typeface="+mn-ea"/>
              </a:rPr>
              <a:t>/f1.c</a:t>
            </a:r>
          </a:p>
          <a:p>
            <a:pPr>
              <a:lnSpc>
                <a:spcPct val="150000"/>
              </a:lnSpc>
              <a:buFont typeface="Wingdings" panose="05000000000000000000" pitchFamily="2" charset="2"/>
              <a:buNone/>
            </a:pPr>
            <a:r>
              <a:rPr lang="en-US" altLang="zh-CN" sz="2400" dirty="0">
                <a:solidFill>
                  <a:srgbClr val="3942F3"/>
                </a:solidFill>
                <a:latin typeface="+mn-ea"/>
              </a:rPr>
              <a:t> ② </a:t>
            </a:r>
            <a:r>
              <a:rPr lang="zh-CN" altLang="en-US" sz="2400" dirty="0">
                <a:solidFill>
                  <a:srgbClr val="3942F3"/>
                </a:solidFill>
                <a:latin typeface="+mn-ea"/>
              </a:rPr>
              <a:t>相对</a:t>
            </a:r>
            <a:r>
              <a:rPr lang="zh-CN" altLang="en-US" sz="2400" dirty="0" smtClean="0">
                <a:solidFill>
                  <a:srgbClr val="3942F3"/>
                </a:solidFill>
                <a:latin typeface="+mn-ea"/>
              </a:rPr>
              <a:t>路径名</a:t>
            </a:r>
            <a:r>
              <a:rPr lang="en-US" altLang="zh-CN" sz="2400" dirty="0" smtClean="0">
                <a:solidFill>
                  <a:srgbClr val="3942F3"/>
                </a:solidFill>
                <a:latin typeface="+mn-ea"/>
              </a:rPr>
              <a:t>:</a:t>
            </a:r>
            <a:r>
              <a:rPr lang="zh-CN" altLang="en-US" sz="2400" dirty="0" smtClean="0">
                <a:solidFill>
                  <a:srgbClr val="3942F3"/>
                </a:solidFill>
                <a:latin typeface="+mn-ea"/>
              </a:rPr>
              <a:t>当前</a:t>
            </a:r>
            <a:r>
              <a:rPr lang="zh-CN" altLang="en-US" sz="2400" dirty="0">
                <a:solidFill>
                  <a:srgbClr val="3942F3"/>
                </a:solidFill>
                <a:latin typeface="+mn-ea"/>
              </a:rPr>
              <a:t>目录（又称工作目录</a:t>
            </a:r>
            <a:r>
              <a:rPr lang="zh-CN" altLang="en-US" sz="2400" dirty="0" smtClean="0">
                <a:solidFill>
                  <a:srgbClr val="3942F3"/>
                </a:solidFill>
                <a:latin typeface="+mn-ea"/>
              </a:rPr>
              <a:t>）主目录  </a:t>
            </a:r>
          </a:p>
          <a:p>
            <a:pPr>
              <a:lnSpc>
                <a:spcPct val="150000"/>
              </a:lnSpc>
              <a:buFont typeface="Wingdings" panose="05000000000000000000" pitchFamily="2" charset="2"/>
              <a:buNone/>
            </a:pPr>
            <a:r>
              <a:rPr lang="zh-CN" altLang="en-US" sz="2400" dirty="0" smtClean="0">
                <a:solidFill>
                  <a:srgbClr val="3942F3"/>
                </a:solidFill>
                <a:latin typeface="+mn-ea"/>
              </a:rPr>
              <a:t>绝对</a:t>
            </a:r>
            <a:r>
              <a:rPr lang="zh-CN" altLang="en-US" sz="2400" dirty="0">
                <a:solidFill>
                  <a:srgbClr val="3942F3"/>
                </a:solidFill>
                <a:latin typeface="+mn-ea"/>
              </a:rPr>
              <a:t>路径名从根目录开始书写，如</a:t>
            </a:r>
            <a:r>
              <a:rPr lang="zh-CN" altLang="en-US" sz="2400" dirty="0" smtClean="0">
                <a:solidFill>
                  <a:srgbClr val="3942F3"/>
                </a:solidFill>
                <a:latin typeface="+mn-ea"/>
              </a:rPr>
              <a:t>：</a:t>
            </a:r>
            <a:r>
              <a:rPr lang="en-US" altLang="zh-CN" sz="2400" dirty="0" smtClean="0">
                <a:solidFill>
                  <a:srgbClr val="3942F3"/>
                </a:solidFill>
                <a:latin typeface="+mn-ea"/>
              </a:rPr>
              <a:t>/</a:t>
            </a:r>
            <a:r>
              <a:rPr lang="en-US" altLang="zh-CN" sz="2400" dirty="0" err="1" smtClean="0">
                <a:solidFill>
                  <a:srgbClr val="3942F3"/>
                </a:solidFill>
                <a:latin typeface="+mn-ea"/>
              </a:rPr>
              <a:t>usr</a:t>
            </a:r>
            <a:r>
              <a:rPr lang="en-US" altLang="zh-CN" sz="2400" dirty="0" smtClean="0">
                <a:solidFill>
                  <a:srgbClr val="3942F3"/>
                </a:solidFill>
                <a:latin typeface="+mn-ea"/>
              </a:rPr>
              <a:t>/ml/</a:t>
            </a:r>
            <a:r>
              <a:rPr lang="en-US" altLang="zh-CN" sz="2400" dirty="0" err="1" smtClean="0">
                <a:solidFill>
                  <a:srgbClr val="3942F3"/>
                </a:solidFill>
                <a:latin typeface="+mn-ea"/>
              </a:rPr>
              <a:t>prog</a:t>
            </a:r>
            <a:r>
              <a:rPr lang="en-US" altLang="zh-CN" sz="2400" dirty="0" smtClean="0">
                <a:solidFill>
                  <a:srgbClr val="3942F3"/>
                </a:solidFill>
                <a:latin typeface="+mn-ea"/>
              </a:rPr>
              <a:t>/f1.c</a:t>
            </a:r>
          </a:p>
          <a:p>
            <a:pPr>
              <a:lnSpc>
                <a:spcPct val="150000"/>
              </a:lnSpc>
              <a:buFont typeface="Wingdings" panose="05000000000000000000" pitchFamily="2" charset="2"/>
              <a:buNone/>
            </a:pPr>
            <a:r>
              <a:rPr lang="zh-CN" altLang="en-US" sz="2400" dirty="0" smtClean="0">
                <a:solidFill>
                  <a:srgbClr val="3942F3"/>
                </a:solidFill>
                <a:latin typeface="+mn-ea"/>
              </a:rPr>
              <a:t>相对</a:t>
            </a:r>
            <a:r>
              <a:rPr lang="zh-CN" altLang="en-US" sz="2400" dirty="0">
                <a:solidFill>
                  <a:srgbClr val="3942F3"/>
                </a:solidFill>
                <a:latin typeface="+mn-ea"/>
              </a:rPr>
              <a:t>路径名是从当前目录的下级开始书写，如当前目录是</a:t>
            </a:r>
            <a:r>
              <a:rPr lang="en-US" altLang="zh-CN" sz="2400" dirty="0">
                <a:solidFill>
                  <a:srgbClr val="3942F3"/>
                </a:solidFill>
                <a:latin typeface="+mn-ea"/>
              </a:rPr>
              <a:t>/</a:t>
            </a:r>
            <a:r>
              <a:rPr lang="en-US" altLang="zh-CN" sz="2400" dirty="0" err="1">
                <a:solidFill>
                  <a:srgbClr val="3942F3"/>
                </a:solidFill>
                <a:latin typeface="+mn-ea"/>
              </a:rPr>
              <a:t>usr</a:t>
            </a:r>
            <a:r>
              <a:rPr lang="en-US" altLang="zh-CN" sz="2400" dirty="0">
                <a:solidFill>
                  <a:srgbClr val="3942F3"/>
                </a:solidFill>
                <a:latin typeface="+mn-ea"/>
              </a:rPr>
              <a:t>/ml</a:t>
            </a:r>
            <a:r>
              <a:rPr lang="zh-CN" altLang="en-US" sz="2400" dirty="0">
                <a:solidFill>
                  <a:srgbClr val="3942F3"/>
                </a:solidFill>
                <a:latin typeface="+mn-ea"/>
              </a:rPr>
              <a:t>，则有：</a:t>
            </a:r>
          </a:p>
          <a:p>
            <a:pPr>
              <a:lnSpc>
                <a:spcPct val="150000"/>
              </a:lnSpc>
              <a:buFont typeface="Wingdings" panose="05000000000000000000" pitchFamily="2" charset="2"/>
              <a:buNone/>
            </a:pPr>
            <a:r>
              <a:rPr lang="en-US" altLang="zh-CN" sz="2400" dirty="0" err="1" smtClean="0">
                <a:solidFill>
                  <a:srgbClr val="3942F3"/>
                </a:solidFill>
                <a:latin typeface="+mn-ea"/>
              </a:rPr>
              <a:t>prog</a:t>
            </a:r>
            <a:r>
              <a:rPr lang="en-US" altLang="zh-CN" sz="2400" dirty="0" smtClean="0">
                <a:solidFill>
                  <a:srgbClr val="3942F3"/>
                </a:solidFill>
                <a:latin typeface="+mn-ea"/>
              </a:rPr>
              <a:t>/f1.c</a:t>
            </a:r>
          </a:p>
          <a:p>
            <a:pPr>
              <a:lnSpc>
                <a:spcPct val="150000"/>
              </a:lnSpc>
              <a:buFont typeface="Wingdings" panose="05000000000000000000" pitchFamily="2" charset="2"/>
              <a:buNone/>
            </a:pPr>
            <a:r>
              <a:rPr lang="zh-CN" altLang="en-US" sz="2400" dirty="0" smtClean="0">
                <a:solidFill>
                  <a:srgbClr val="3942F3"/>
                </a:solidFill>
                <a:latin typeface="+mn-ea"/>
              </a:rPr>
              <a:t>文件</a:t>
            </a:r>
            <a:r>
              <a:rPr lang="zh-CN" altLang="en-US" sz="2400" dirty="0">
                <a:solidFill>
                  <a:srgbClr val="3942F3"/>
                </a:solidFill>
                <a:latin typeface="+mn-ea"/>
              </a:rPr>
              <a:t>的层次和隶属关系很清晰，便于实现不同级别的存取保护和文件系统的动态装卸</a:t>
            </a:r>
            <a:r>
              <a:rPr lang="zh-CN" altLang="en-US" sz="2400" dirty="0" smtClean="0">
                <a:solidFill>
                  <a:srgbClr val="3942F3"/>
                </a:solidFill>
                <a:latin typeface="+mn-ea"/>
              </a:rPr>
              <a:t>。</a:t>
            </a:r>
            <a:endParaRPr lang="en-US" altLang="zh-CN" sz="2400" dirty="0" smtClean="0">
              <a:solidFill>
                <a:srgbClr val="3942F3"/>
              </a:solidFill>
              <a:latin typeface="+mn-ea"/>
            </a:endParaRPr>
          </a:p>
          <a:p>
            <a:pPr>
              <a:lnSpc>
                <a:spcPct val="150000"/>
              </a:lnSpc>
              <a:buFont typeface="Wingdings" panose="05000000000000000000" pitchFamily="2" charset="2"/>
              <a:buNone/>
            </a:pPr>
            <a:r>
              <a:rPr lang="zh-CN" altLang="en-US" sz="2400" dirty="0" smtClean="0">
                <a:solidFill>
                  <a:srgbClr val="3942F3"/>
                </a:solidFill>
                <a:latin typeface="+mn-ea"/>
              </a:rPr>
              <a:t>但是</a:t>
            </a:r>
            <a:r>
              <a:rPr lang="zh-CN" altLang="en-US" sz="2400" dirty="0">
                <a:solidFill>
                  <a:srgbClr val="3942F3"/>
                </a:solidFill>
                <a:latin typeface="+mn-ea"/>
              </a:rPr>
              <a:t>，在上述纯树形目录结构中，只能在用户级对文件进行临时共享。</a:t>
            </a:r>
          </a:p>
        </p:txBody>
      </p:sp>
    </p:spTree>
    <p:extLst>
      <p:ext uri="{BB962C8B-B14F-4D97-AF65-F5344CB8AC3E}">
        <p14:creationId xmlns:p14="http://schemas.microsoft.com/office/powerpoint/2010/main" val="4106653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61076" y="1517824"/>
            <a:ext cx="3657600" cy="51054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990452" indent="0">
              <a:buNone/>
            </a:pPr>
            <a:endParaRPr lang="zh-CN" altLang="en-US" dirty="0"/>
          </a:p>
        </p:txBody>
      </p:sp>
      <p:pic>
        <p:nvPicPr>
          <p:cNvPr id="4" name="Picture 4" descr="B6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2319" y="2926495"/>
            <a:ext cx="4038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6678788" y="5216390"/>
            <a:ext cx="30812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zh-CN" altLang="en-US" sz="2000" dirty="0">
                <a:solidFill>
                  <a:srgbClr val="FF0000"/>
                </a:solidFill>
                <a:latin typeface="+mn-ea"/>
              </a:rPr>
              <a:t>非循环图目录结构示意图 </a:t>
            </a:r>
          </a:p>
        </p:txBody>
      </p:sp>
      <p:sp>
        <p:nvSpPr>
          <p:cNvPr id="7" name="矩形 6"/>
          <p:cNvSpPr/>
          <p:nvPr/>
        </p:nvSpPr>
        <p:spPr>
          <a:xfrm>
            <a:off x="939112" y="747231"/>
            <a:ext cx="10527957" cy="2862322"/>
          </a:xfrm>
          <a:prstGeom prst="rect">
            <a:avLst/>
          </a:prstGeom>
        </p:spPr>
        <p:txBody>
          <a:bodyPr wrap="square">
            <a:spAutoFit/>
          </a:bodyPr>
          <a:lstStyle/>
          <a:p>
            <a:pPr>
              <a:lnSpc>
                <a:spcPct val="150000"/>
              </a:lnSpc>
            </a:pPr>
            <a:r>
              <a:rPr lang="en-US" altLang="zh-CN" sz="2400" dirty="0">
                <a:solidFill>
                  <a:srgbClr val="2525FF"/>
                </a:solidFill>
                <a:latin typeface="+mn-ea"/>
              </a:rPr>
              <a:t>6.3.5  </a:t>
            </a:r>
            <a:r>
              <a:rPr lang="zh-CN" altLang="en-US" sz="2400" dirty="0">
                <a:solidFill>
                  <a:srgbClr val="2525FF"/>
                </a:solidFill>
                <a:latin typeface="+mn-ea"/>
              </a:rPr>
              <a:t>非循环图目录</a:t>
            </a:r>
            <a:r>
              <a:rPr lang="zh-CN" altLang="en-US" sz="2400" dirty="0" smtClean="0">
                <a:solidFill>
                  <a:srgbClr val="2525FF"/>
                </a:solidFill>
                <a:latin typeface="+mn-ea"/>
              </a:rPr>
              <a:t>结构</a:t>
            </a:r>
            <a:endParaRPr lang="en-US" altLang="zh-CN" sz="2400" dirty="0" smtClean="0">
              <a:latin typeface="+mn-ea"/>
            </a:endParaRPr>
          </a:p>
          <a:p>
            <a:pPr indent="612000">
              <a:lnSpc>
                <a:spcPct val="150000"/>
              </a:lnSpc>
            </a:pPr>
            <a:r>
              <a:rPr lang="zh-CN" altLang="en-US" sz="2400" dirty="0" smtClean="0">
                <a:solidFill>
                  <a:srgbClr val="00B050"/>
                </a:solidFill>
                <a:latin typeface="+mn-ea"/>
              </a:rPr>
              <a:t>它</a:t>
            </a:r>
            <a:r>
              <a:rPr lang="zh-CN" altLang="en-US" sz="2400" dirty="0">
                <a:solidFill>
                  <a:srgbClr val="00B050"/>
                </a:solidFill>
                <a:latin typeface="+mn-ea"/>
              </a:rPr>
              <a:t>允许一个文件或目录在多个父目录中占有项目，但并不构成环路</a:t>
            </a:r>
            <a:r>
              <a:rPr lang="zh-CN" altLang="en-US" sz="2400" dirty="0" smtClean="0">
                <a:solidFill>
                  <a:srgbClr val="00B050"/>
                </a:solidFill>
                <a:latin typeface="+mn-ea"/>
              </a:rPr>
              <a:t>。这种</a:t>
            </a:r>
            <a:r>
              <a:rPr lang="zh-CN" altLang="en-US" sz="2400" dirty="0">
                <a:solidFill>
                  <a:srgbClr val="00B050"/>
                </a:solidFill>
                <a:latin typeface="+mn-ea"/>
              </a:rPr>
              <a:t>结构方式叫做链接（</a:t>
            </a:r>
            <a:r>
              <a:rPr lang="en-US" altLang="zh-CN" sz="2400" dirty="0">
                <a:solidFill>
                  <a:srgbClr val="00B050"/>
                </a:solidFill>
                <a:latin typeface="+mn-ea"/>
              </a:rPr>
              <a:t>Link</a:t>
            </a:r>
            <a:r>
              <a:rPr lang="zh-CN" altLang="en-US" sz="2400" dirty="0">
                <a:solidFill>
                  <a:srgbClr val="00B050"/>
                </a:solidFill>
                <a:latin typeface="+mn-ea"/>
              </a:rPr>
              <a:t>）</a:t>
            </a:r>
            <a:r>
              <a:rPr lang="zh-CN" altLang="en-US" sz="2400" dirty="0" smtClean="0">
                <a:solidFill>
                  <a:srgbClr val="00B050"/>
                </a:solidFill>
                <a:latin typeface="+mn-ea"/>
              </a:rPr>
              <a:t>。</a:t>
            </a:r>
            <a:endParaRPr lang="en-US" altLang="zh-CN" sz="2400" dirty="0" smtClean="0">
              <a:latin typeface="+mn-ea"/>
            </a:endParaRPr>
          </a:p>
          <a:p>
            <a:pPr indent="612000">
              <a:lnSpc>
                <a:spcPct val="150000"/>
              </a:lnSpc>
            </a:pPr>
            <a:r>
              <a:rPr lang="zh-CN" altLang="en-US" sz="2400" dirty="0" smtClean="0">
                <a:solidFill>
                  <a:srgbClr val="00B050"/>
                </a:solidFill>
                <a:latin typeface="+mn-ea"/>
              </a:rPr>
              <a:t>文件</a:t>
            </a:r>
            <a:r>
              <a:rPr lang="zh-CN" altLang="en-US" sz="2400" dirty="0">
                <a:solidFill>
                  <a:srgbClr val="00B050"/>
                </a:solidFill>
                <a:latin typeface="+mn-ea"/>
              </a:rPr>
              <a:t>共享通过两种链接方式实现：</a:t>
            </a:r>
            <a:r>
              <a:rPr lang="zh-CN" altLang="en-US" sz="2400" dirty="0">
                <a:solidFill>
                  <a:srgbClr val="9147FF"/>
                </a:solidFill>
                <a:latin typeface="+mn-ea"/>
              </a:rPr>
              <a:t>①允许目录项链接到任一表示文件目录的节点上；②只允许链接到表示普通文件的叶节点上。 </a:t>
            </a:r>
            <a:endParaRPr lang="zh-CN" altLang="en-US" sz="2400" dirty="0">
              <a:solidFill>
                <a:srgbClr val="9147FF"/>
              </a:solidFill>
            </a:endParaRPr>
          </a:p>
        </p:txBody>
      </p:sp>
    </p:spTree>
    <p:extLst>
      <p:ext uri="{BB962C8B-B14F-4D97-AF65-F5344CB8AC3E}">
        <p14:creationId xmlns:p14="http://schemas.microsoft.com/office/powerpoint/2010/main" val="340810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824684" y="1561073"/>
            <a:ext cx="8229600" cy="44958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nSpc>
                <a:spcPct val="90000"/>
              </a:lnSpc>
              <a:buFont typeface="Wingdings" panose="05000000000000000000" pitchFamily="2" charset="2"/>
              <a:buNone/>
            </a:pPr>
            <a:endParaRPr lang="zh-CN" altLang="en-US" sz="2000" dirty="0">
              <a:latin typeface="仿宋_GB2312" panose="02010609030101010101" pitchFamily="49" charset="-122"/>
              <a:ea typeface="仿宋_GB2312" panose="02010609030101010101" pitchFamily="49" charset="-122"/>
            </a:endParaRPr>
          </a:p>
        </p:txBody>
      </p:sp>
      <p:sp>
        <p:nvSpPr>
          <p:cNvPr id="4" name="矩形 3"/>
          <p:cNvSpPr/>
          <p:nvPr/>
        </p:nvSpPr>
        <p:spPr>
          <a:xfrm>
            <a:off x="1005014" y="1063360"/>
            <a:ext cx="10404389" cy="4524315"/>
          </a:xfrm>
          <a:prstGeom prst="rect">
            <a:avLst/>
          </a:prstGeom>
        </p:spPr>
        <p:txBody>
          <a:bodyPr wrap="square">
            <a:spAutoFit/>
          </a:bodyPr>
          <a:lstStyle/>
          <a:p>
            <a:pPr>
              <a:lnSpc>
                <a:spcPct val="150000"/>
              </a:lnSpc>
            </a:pPr>
            <a:r>
              <a:rPr lang="en-US" altLang="zh-CN" sz="2400" dirty="0">
                <a:solidFill>
                  <a:srgbClr val="9147FF"/>
                </a:solidFill>
                <a:latin typeface="+mn-ea"/>
              </a:rPr>
              <a:t>6.3.6  </a:t>
            </a:r>
            <a:r>
              <a:rPr lang="zh-CN" altLang="en-US" sz="2400" dirty="0">
                <a:solidFill>
                  <a:srgbClr val="9147FF"/>
                </a:solidFill>
                <a:latin typeface="+mn-ea"/>
              </a:rPr>
              <a:t>目录查询方法</a:t>
            </a:r>
            <a:r>
              <a:rPr lang="en-US" altLang="zh-CN" sz="2400" dirty="0">
                <a:latin typeface="+mn-ea"/>
              </a:rPr>
              <a:t/>
            </a:r>
            <a:br>
              <a:rPr lang="en-US" altLang="zh-CN" sz="2400" dirty="0">
                <a:latin typeface="+mn-ea"/>
              </a:rPr>
            </a:br>
            <a:r>
              <a:rPr lang="en-US" altLang="zh-CN" sz="2400" dirty="0">
                <a:solidFill>
                  <a:srgbClr val="2525FF"/>
                </a:solidFill>
                <a:latin typeface="+mn-ea"/>
              </a:rPr>
              <a:t>1</a:t>
            </a:r>
            <a:r>
              <a:rPr lang="zh-CN" altLang="en-US" sz="2400" dirty="0">
                <a:solidFill>
                  <a:srgbClr val="2525FF"/>
                </a:solidFill>
                <a:latin typeface="+mn-ea"/>
              </a:rPr>
              <a:t>．线性检索法  </a:t>
            </a:r>
            <a:r>
              <a:rPr lang="zh-CN" altLang="en-US" sz="2400" dirty="0" smtClean="0">
                <a:solidFill>
                  <a:srgbClr val="00B050"/>
                </a:solidFill>
                <a:latin typeface="+mn-ea"/>
              </a:rPr>
              <a:t>又</a:t>
            </a:r>
            <a:r>
              <a:rPr lang="zh-CN" altLang="en-US" sz="2400" dirty="0">
                <a:solidFill>
                  <a:srgbClr val="00B050"/>
                </a:solidFill>
                <a:latin typeface="+mn-ea"/>
              </a:rPr>
              <a:t>称顺序检索</a:t>
            </a:r>
            <a:r>
              <a:rPr lang="zh-CN" altLang="en-US" sz="2400" dirty="0" smtClean="0">
                <a:solidFill>
                  <a:srgbClr val="00B050"/>
                </a:solidFill>
                <a:latin typeface="+mn-ea"/>
              </a:rPr>
              <a:t>法。线性检索</a:t>
            </a:r>
            <a:r>
              <a:rPr lang="zh-CN" altLang="en-US" sz="2400" dirty="0">
                <a:solidFill>
                  <a:srgbClr val="00B050"/>
                </a:solidFill>
                <a:latin typeface="+mn-ea"/>
              </a:rPr>
              <a:t>法简单易行，但是速度慢。</a:t>
            </a:r>
            <a:br>
              <a:rPr lang="zh-CN" altLang="en-US" sz="2400" dirty="0">
                <a:solidFill>
                  <a:srgbClr val="00B050"/>
                </a:solidFill>
                <a:latin typeface="+mn-ea"/>
              </a:rPr>
            </a:br>
            <a:r>
              <a:rPr lang="en-US" altLang="zh-CN" sz="2400" dirty="0">
                <a:solidFill>
                  <a:srgbClr val="2525FF"/>
                </a:solidFill>
                <a:latin typeface="+mn-ea"/>
              </a:rPr>
              <a:t>2</a:t>
            </a:r>
            <a:r>
              <a:rPr lang="zh-CN" altLang="en-US" sz="2400" dirty="0">
                <a:solidFill>
                  <a:srgbClr val="2525FF"/>
                </a:solidFill>
                <a:latin typeface="+mn-ea"/>
              </a:rPr>
              <a:t>．散列</a:t>
            </a:r>
            <a:r>
              <a:rPr lang="zh-CN" altLang="en-US" sz="2400" dirty="0" smtClean="0">
                <a:solidFill>
                  <a:srgbClr val="2525FF"/>
                </a:solidFill>
                <a:latin typeface="+mn-ea"/>
              </a:rPr>
              <a:t>法</a:t>
            </a:r>
            <a:r>
              <a:rPr lang="en-US" altLang="zh-CN" sz="2400" dirty="0">
                <a:solidFill>
                  <a:srgbClr val="2525FF"/>
                </a:solidFill>
                <a:latin typeface="+mn-ea"/>
              </a:rPr>
              <a:t> </a:t>
            </a:r>
            <a:r>
              <a:rPr lang="en-US" altLang="zh-CN" sz="2400" dirty="0" smtClean="0">
                <a:solidFill>
                  <a:srgbClr val="2525FF"/>
                </a:solidFill>
                <a:latin typeface="+mn-ea"/>
              </a:rPr>
              <a:t> </a:t>
            </a:r>
            <a:r>
              <a:rPr lang="zh-CN" altLang="en-US" sz="2400" dirty="0" smtClean="0">
                <a:solidFill>
                  <a:srgbClr val="00B050"/>
                </a:solidFill>
                <a:latin typeface="+mn-ea"/>
              </a:rPr>
              <a:t>散</a:t>
            </a:r>
            <a:r>
              <a:rPr lang="zh-CN" altLang="en-US" sz="2400" dirty="0">
                <a:solidFill>
                  <a:srgbClr val="00B050"/>
                </a:solidFill>
                <a:latin typeface="+mn-ea"/>
              </a:rPr>
              <a:t>列法需要有目录文件和散列表，每个散列值是由文件名计算出来的，并且散列表项中有指向线性表中文件名的指针。这种方法利用线性表存放目录项（与线性法相同），利用散列数据结构进行检索</a:t>
            </a:r>
            <a:r>
              <a:rPr lang="zh-CN" altLang="en-US" sz="2400" dirty="0" smtClean="0">
                <a:solidFill>
                  <a:srgbClr val="00B050"/>
                </a:solidFill>
                <a:latin typeface="+mn-ea"/>
              </a:rPr>
              <a:t>。   </a:t>
            </a:r>
            <a:r>
              <a:rPr lang="zh-CN" altLang="en-US" sz="2400" dirty="0">
                <a:latin typeface="+mn-ea"/>
              </a:rPr>
              <a:t/>
            </a:r>
            <a:br>
              <a:rPr lang="zh-CN" altLang="en-US" sz="2400" dirty="0">
                <a:latin typeface="+mn-ea"/>
              </a:rPr>
            </a:br>
            <a:r>
              <a:rPr lang="zh-CN" altLang="en-US" sz="2400" dirty="0" smtClean="0">
                <a:solidFill>
                  <a:srgbClr val="9147FF"/>
                </a:solidFill>
                <a:latin typeface="+mn-ea"/>
              </a:rPr>
              <a:t>（</a:t>
            </a:r>
            <a:r>
              <a:rPr lang="en-US" altLang="zh-CN" sz="2400" dirty="0" smtClean="0">
                <a:solidFill>
                  <a:srgbClr val="9147FF"/>
                </a:solidFill>
                <a:latin typeface="+mn-ea"/>
              </a:rPr>
              <a:t>1</a:t>
            </a:r>
            <a:r>
              <a:rPr lang="zh-CN" altLang="en-US" sz="2400" dirty="0" smtClean="0">
                <a:solidFill>
                  <a:srgbClr val="9147FF"/>
                </a:solidFill>
                <a:latin typeface="+mn-ea"/>
              </a:rPr>
              <a:t>）简便</a:t>
            </a:r>
            <a:r>
              <a:rPr lang="zh-CN" altLang="en-US" sz="2400" dirty="0">
                <a:solidFill>
                  <a:srgbClr val="9147FF"/>
                </a:solidFill>
                <a:latin typeface="+mn-ea"/>
              </a:rPr>
              <a:t>，减少了目录查询时间</a:t>
            </a:r>
            <a:br>
              <a:rPr lang="zh-CN" altLang="en-US" sz="2400" dirty="0">
                <a:solidFill>
                  <a:srgbClr val="9147FF"/>
                </a:solidFill>
                <a:latin typeface="+mn-ea"/>
              </a:rPr>
            </a:br>
            <a:r>
              <a:rPr lang="zh-CN" altLang="en-US" sz="2400" dirty="0" smtClean="0">
                <a:solidFill>
                  <a:srgbClr val="9147FF"/>
                </a:solidFill>
                <a:latin typeface="+mn-ea"/>
              </a:rPr>
              <a:t>（</a:t>
            </a:r>
            <a:r>
              <a:rPr lang="en-US" altLang="zh-CN" sz="2400" dirty="0" smtClean="0">
                <a:solidFill>
                  <a:srgbClr val="9147FF"/>
                </a:solidFill>
                <a:latin typeface="+mn-ea"/>
              </a:rPr>
              <a:t>2</a:t>
            </a:r>
            <a:r>
              <a:rPr lang="zh-CN" altLang="en-US" sz="2400" dirty="0" smtClean="0">
                <a:solidFill>
                  <a:srgbClr val="9147FF"/>
                </a:solidFill>
                <a:latin typeface="+mn-ea"/>
              </a:rPr>
              <a:t>）需要</a:t>
            </a:r>
            <a:r>
              <a:rPr lang="zh-CN" altLang="en-US" sz="2400" dirty="0">
                <a:solidFill>
                  <a:srgbClr val="9147FF"/>
                </a:solidFill>
                <a:latin typeface="+mn-ea"/>
              </a:rPr>
              <a:t>预防冲突问题</a:t>
            </a:r>
            <a:r>
              <a:rPr lang="en-US" altLang="zh-CN" sz="2400" dirty="0">
                <a:solidFill>
                  <a:srgbClr val="9147FF"/>
                </a:solidFill>
                <a:latin typeface="+mn-ea"/>
              </a:rPr>
              <a:t>—— </a:t>
            </a:r>
            <a:r>
              <a:rPr lang="zh-CN" altLang="en-US" sz="2400" dirty="0">
                <a:solidFill>
                  <a:srgbClr val="9147FF"/>
                </a:solidFill>
                <a:latin typeface="+mn-ea"/>
              </a:rPr>
              <a:t>即两个文件名有相同的散列值。</a:t>
            </a:r>
            <a:br>
              <a:rPr lang="zh-CN" altLang="en-US" sz="2400" dirty="0">
                <a:solidFill>
                  <a:srgbClr val="9147FF"/>
                </a:solidFill>
                <a:latin typeface="+mn-ea"/>
              </a:rPr>
            </a:br>
            <a:r>
              <a:rPr lang="zh-CN" altLang="en-US" sz="2400" dirty="0" smtClean="0">
                <a:solidFill>
                  <a:srgbClr val="9147FF"/>
                </a:solidFill>
                <a:latin typeface="+mn-ea"/>
              </a:rPr>
              <a:t>（</a:t>
            </a:r>
            <a:r>
              <a:rPr lang="en-US" altLang="zh-CN" sz="2400" dirty="0" smtClean="0">
                <a:solidFill>
                  <a:srgbClr val="9147FF"/>
                </a:solidFill>
                <a:latin typeface="+mn-ea"/>
              </a:rPr>
              <a:t>3</a:t>
            </a:r>
            <a:r>
              <a:rPr lang="zh-CN" altLang="en-US" sz="2400" dirty="0" smtClean="0">
                <a:solidFill>
                  <a:srgbClr val="9147FF"/>
                </a:solidFill>
                <a:latin typeface="+mn-ea"/>
              </a:rPr>
              <a:t>）主要</a:t>
            </a:r>
            <a:r>
              <a:rPr lang="zh-CN" altLang="en-US" sz="2400" dirty="0">
                <a:solidFill>
                  <a:srgbClr val="9147FF"/>
                </a:solidFill>
                <a:latin typeface="+mn-ea"/>
              </a:rPr>
              <a:t>困难是它有固定的大小，并且散列函数也依赖该大小。 </a:t>
            </a:r>
          </a:p>
        </p:txBody>
      </p:sp>
    </p:spTree>
    <p:extLst>
      <p:ext uri="{BB962C8B-B14F-4D97-AF65-F5344CB8AC3E}">
        <p14:creationId xmlns:p14="http://schemas.microsoft.com/office/powerpoint/2010/main" val="3066970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36574" y="1981200"/>
            <a:ext cx="8229600" cy="44958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dirty="0" smtClean="0"/>
              <a:t>     </a:t>
            </a:r>
            <a:endParaRPr lang="en-US" altLang="zh-CN" sz="2400" dirty="0" smtClean="0">
              <a:latin typeface="楷体_GB2312" panose="02010609030101010101" pitchFamily="49" charset="-122"/>
              <a:ea typeface="楷体_GB2312" panose="02010609030101010101" pitchFamily="49" charset="-122"/>
            </a:endParaRPr>
          </a:p>
          <a:p>
            <a:pPr>
              <a:lnSpc>
                <a:spcPct val="80000"/>
              </a:lnSpc>
            </a:pPr>
            <a:endParaRPr lang="en-US" altLang="zh-CN" sz="2400" dirty="0">
              <a:latin typeface="楷体_GB2312" panose="02010609030101010101" pitchFamily="49" charset="-122"/>
              <a:ea typeface="楷体_GB2312" panose="02010609030101010101" pitchFamily="49" charset="-122"/>
            </a:endParaRPr>
          </a:p>
        </p:txBody>
      </p:sp>
      <p:sp>
        <p:nvSpPr>
          <p:cNvPr id="5" name="矩形 4"/>
          <p:cNvSpPr/>
          <p:nvPr/>
        </p:nvSpPr>
        <p:spPr>
          <a:xfrm>
            <a:off x="1087396" y="1030406"/>
            <a:ext cx="10305535" cy="4893647"/>
          </a:xfrm>
          <a:prstGeom prst="rect">
            <a:avLst/>
          </a:prstGeom>
        </p:spPr>
        <p:txBody>
          <a:bodyPr wrap="square">
            <a:spAutoFit/>
          </a:bodyPr>
          <a:lstStyle/>
          <a:p>
            <a:r>
              <a:rPr lang="en-US" altLang="zh-CN" sz="2400" dirty="0">
                <a:solidFill>
                  <a:srgbClr val="FF2121"/>
                </a:solidFill>
                <a:latin typeface="+mn-ea"/>
              </a:rPr>
              <a:t>6.4  </a:t>
            </a:r>
            <a:r>
              <a:rPr lang="zh-CN" altLang="en-US" sz="2400" dirty="0">
                <a:solidFill>
                  <a:srgbClr val="FF2121"/>
                </a:solidFill>
                <a:latin typeface="+mn-ea"/>
              </a:rPr>
              <a:t>文件和目录操作</a:t>
            </a:r>
            <a:endParaRPr lang="en-US" altLang="zh-CN" sz="2400" dirty="0">
              <a:solidFill>
                <a:srgbClr val="FF2121"/>
              </a:solidFill>
              <a:latin typeface="+mn-ea"/>
            </a:endParaRPr>
          </a:p>
          <a:p>
            <a:r>
              <a:rPr lang="en-US" altLang="zh-CN" sz="2400" dirty="0">
                <a:solidFill>
                  <a:srgbClr val="00B050"/>
                </a:solidFill>
                <a:latin typeface="+mn-ea"/>
              </a:rPr>
              <a:t>6.4.1  </a:t>
            </a:r>
            <a:r>
              <a:rPr lang="zh-CN" altLang="en-US" sz="2400" dirty="0">
                <a:solidFill>
                  <a:srgbClr val="00B050"/>
                </a:solidFill>
                <a:latin typeface="+mn-ea"/>
              </a:rPr>
              <a:t>文件操作</a:t>
            </a:r>
            <a:r>
              <a:rPr lang="en-US" altLang="zh-CN" sz="2400" dirty="0">
                <a:solidFill>
                  <a:srgbClr val="2525FF"/>
                </a:solidFill>
                <a:latin typeface="+mn-ea"/>
              </a:rPr>
              <a:t/>
            </a:r>
            <a:br>
              <a:rPr lang="en-US" altLang="zh-CN" sz="2400" dirty="0">
                <a:solidFill>
                  <a:srgbClr val="2525FF"/>
                </a:solidFill>
                <a:latin typeface="+mn-ea"/>
              </a:rPr>
            </a:br>
            <a:r>
              <a:rPr lang="en-US" altLang="zh-CN" sz="2400" dirty="0">
                <a:solidFill>
                  <a:srgbClr val="2525FF"/>
                </a:solidFill>
                <a:latin typeface="+mn-ea"/>
              </a:rPr>
              <a:t>1</a:t>
            </a:r>
            <a:r>
              <a:rPr lang="zh-CN" altLang="en-US" sz="2400" dirty="0">
                <a:solidFill>
                  <a:srgbClr val="2525FF"/>
                </a:solidFill>
                <a:latin typeface="+mn-ea"/>
              </a:rPr>
              <a:t>．创建文件</a:t>
            </a:r>
            <a:r>
              <a:rPr lang="en-US" altLang="zh-CN" sz="2400" dirty="0">
                <a:solidFill>
                  <a:srgbClr val="2525FF"/>
                </a:solidFill>
                <a:latin typeface="+mn-ea"/>
              </a:rPr>
              <a:t>create</a:t>
            </a:r>
            <a:br>
              <a:rPr lang="en-US" altLang="zh-CN" sz="2400" dirty="0">
                <a:solidFill>
                  <a:srgbClr val="2525FF"/>
                </a:solidFill>
                <a:latin typeface="+mn-ea"/>
              </a:rPr>
            </a:br>
            <a:r>
              <a:rPr lang="en-US" altLang="zh-CN" sz="2400" dirty="0" smtClean="0">
                <a:solidFill>
                  <a:srgbClr val="2525FF"/>
                </a:solidFill>
                <a:latin typeface="+mn-ea"/>
              </a:rPr>
              <a:t>2</a:t>
            </a:r>
            <a:r>
              <a:rPr lang="zh-CN" altLang="en-US" sz="2400" dirty="0">
                <a:solidFill>
                  <a:srgbClr val="2525FF"/>
                </a:solidFill>
                <a:latin typeface="+mn-ea"/>
              </a:rPr>
              <a:t>．删除文件</a:t>
            </a:r>
            <a:r>
              <a:rPr lang="en-US" altLang="zh-CN" sz="2400" dirty="0">
                <a:solidFill>
                  <a:srgbClr val="2525FF"/>
                </a:solidFill>
                <a:latin typeface="+mn-ea"/>
              </a:rPr>
              <a:t>delete</a:t>
            </a:r>
            <a:br>
              <a:rPr lang="en-US" altLang="zh-CN" sz="2400" dirty="0">
                <a:solidFill>
                  <a:srgbClr val="2525FF"/>
                </a:solidFill>
                <a:latin typeface="+mn-ea"/>
              </a:rPr>
            </a:br>
            <a:r>
              <a:rPr lang="en-US" altLang="zh-CN" sz="2400" dirty="0" smtClean="0">
                <a:solidFill>
                  <a:srgbClr val="2525FF"/>
                </a:solidFill>
                <a:latin typeface="+mn-ea"/>
              </a:rPr>
              <a:t>3</a:t>
            </a:r>
            <a:r>
              <a:rPr lang="zh-CN" altLang="en-US" sz="2400" dirty="0">
                <a:solidFill>
                  <a:srgbClr val="2525FF"/>
                </a:solidFill>
                <a:latin typeface="+mn-ea"/>
              </a:rPr>
              <a:t>．打开文件</a:t>
            </a:r>
            <a:r>
              <a:rPr lang="en-US" altLang="zh-CN" sz="2400" dirty="0">
                <a:solidFill>
                  <a:srgbClr val="2525FF"/>
                </a:solidFill>
                <a:latin typeface="+mn-ea"/>
              </a:rPr>
              <a:t>open</a:t>
            </a:r>
            <a:br>
              <a:rPr lang="en-US" altLang="zh-CN" sz="2400" dirty="0">
                <a:solidFill>
                  <a:srgbClr val="2525FF"/>
                </a:solidFill>
                <a:latin typeface="+mn-ea"/>
              </a:rPr>
            </a:br>
            <a:r>
              <a:rPr lang="en-US" altLang="zh-CN" sz="2400" dirty="0" smtClean="0">
                <a:solidFill>
                  <a:srgbClr val="2525FF"/>
                </a:solidFill>
                <a:latin typeface="+mn-ea"/>
              </a:rPr>
              <a:t>4</a:t>
            </a:r>
            <a:r>
              <a:rPr lang="zh-CN" altLang="en-US" sz="2400" dirty="0">
                <a:solidFill>
                  <a:srgbClr val="2525FF"/>
                </a:solidFill>
                <a:latin typeface="+mn-ea"/>
              </a:rPr>
              <a:t>．关闭文件</a:t>
            </a:r>
            <a:r>
              <a:rPr lang="en-US" altLang="zh-CN" sz="2400" dirty="0">
                <a:solidFill>
                  <a:srgbClr val="2525FF"/>
                </a:solidFill>
                <a:latin typeface="+mn-ea"/>
              </a:rPr>
              <a:t>close</a:t>
            </a:r>
            <a:br>
              <a:rPr lang="en-US" altLang="zh-CN" sz="2400" dirty="0">
                <a:solidFill>
                  <a:srgbClr val="2525FF"/>
                </a:solidFill>
                <a:latin typeface="+mn-ea"/>
              </a:rPr>
            </a:br>
            <a:r>
              <a:rPr lang="en-US" altLang="zh-CN" sz="2400" dirty="0" smtClean="0">
                <a:solidFill>
                  <a:srgbClr val="2525FF"/>
                </a:solidFill>
                <a:latin typeface="+mn-ea"/>
              </a:rPr>
              <a:t>5</a:t>
            </a:r>
            <a:r>
              <a:rPr lang="zh-CN" altLang="en-US" sz="2400" dirty="0">
                <a:solidFill>
                  <a:srgbClr val="2525FF"/>
                </a:solidFill>
                <a:latin typeface="+mn-ea"/>
              </a:rPr>
              <a:t>．读文件</a:t>
            </a:r>
            <a:r>
              <a:rPr lang="en-US" altLang="zh-CN" sz="2400" dirty="0">
                <a:solidFill>
                  <a:srgbClr val="2525FF"/>
                </a:solidFill>
                <a:latin typeface="+mn-ea"/>
              </a:rPr>
              <a:t>read</a:t>
            </a:r>
            <a:br>
              <a:rPr lang="en-US" altLang="zh-CN" sz="2400" dirty="0">
                <a:solidFill>
                  <a:srgbClr val="2525FF"/>
                </a:solidFill>
                <a:latin typeface="+mn-ea"/>
              </a:rPr>
            </a:br>
            <a:r>
              <a:rPr lang="en-US" altLang="zh-CN" sz="2400" dirty="0" smtClean="0">
                <a:solidFill>
                  <a:srgbClr val="2525FF"/>
                </a:solidFill>
                <a:latin typeface="+mn-ea"/>
              </a:rPr>
              <a:t>6</a:t>
            </a:r>
            <a:r>
              <a:rPr lang="zh-CN" altLang="en-US" sz="2400" dirty="0">
                <a:solidFill>
                  <a:srgbClr val="2525FF"/>
                </a:solidFill>
                <a:latin typeface="+mn-ea"/>
              </a:rPr>
              <a:t>．写文件</a:t>
            </a:r>
            <a:r>
              <a:rPr lang="en-US" altLang="zh-CN" sz="2400" dirty="0">
                <a:solidFill>
                  <a:srgbClr val="2525FF"/>
                </a:solidFill>
                <a:latin typeface="+mn-ea"/>
              </a:rPr>
              <a:t>write</a:t>
            </a:r>
            <a:br>
              <a:rPr lang="en-US" altLang="zh-CN" sz="2400" dirty="0">
                <a:solidFill>
                  <a:srgbClr val="2525FF"/>
                </a:solidFill>
                <a:latin typeface="+mn-ea"/>
              </a:rPr>
            </a:br>
            <a:r>
              <a:rPr lang="en-US" altLang="zh-CN" sz="2400" dirty="0" smtClean="0">
                <a:solidFill>
                  <a:srgbClr val="2525FF"/>
                </a:solidFill>
                <a:latin typeface="+mn-ea"/>
              </a:rPr>
              <a:t>7</a:t>
            </a:r>
            <a:r>
              <a:rPr lang="zh-CN" altLang="en-US" sz="2400" dirty="0">
                <a:solidFill>
                  <a:srgbClr val="2525FF"/>
                </a:solidFill>
                <a:latin typeface="+mn-ea"/>
              </a:rPr>
              <a:t>．附加文件</a:t>
            </a:r>
            <a:r>
              <a:rPr lang="en-US" altLang="zh-CN" sz="2400" dirty="0">
                <a:solidFill>
                  <a:srgbClr val="2525FF"/>
                </a:solidFill>
                <a:latin typeface="+mn-ea"/>
              </a:rPr>
              <a:t>append</a:t>
            </a:r>
            <a:br>
              <a:rPr lang="en-US" altLang="zh-CN" sz="2400" dirty="0">
                <a:solidFill>
                  <a:srgbClr val="2525FF"/>
                </a:solidFill>
                <a:latin typeface="+mn-ea"/>
              </a:rPr>
            </a:br>
            <a:r>
              <a:rPr lang="en-US" altLang="zh-CN" sz="2400" dirty="0" smtClean="0">
                <a:solidFill>
                  <a:srgbClr val="2525FF"/>
                </a:solidFill>
                <a:latin typeface="+mn-ea"/>
              </a:rPr>
              <a:t>8</a:t>
            </a:r>
            <a:r>
              <a:rPr lang="zh-CN" altLang="en-US" sz="2400" dirty="0">
                <a:solidFill>
                  <a:srgbClr val="2525FF"/>
                </a:solidFill>
                <a:latin typeface="+mn-ea"/>
              </a:rPr>
              <a:t>．读写定位</a:t>
            </a:r>
            <a:r>
              <a:rPr lang="en-US" altLang="zh-CN" sz="2400" dirty="0">
                <a:solidFill>
                  <a:srgbClr val="2525FF"/>
                </a:solidFill>
                <a:latin typeface="+mn-ea"/>
              </a:rPr>
              <a:t>seek</a:t>
            </a:r>
            <a:br>
              <a:rPr lang="en-US" altLang="zh-CN" sz="2400" dirty="0">
                <a:solidFill>
                  <a:srgbClr val="2525FF"/>
                </a:solidFill>
                <a:latin typeface="+mn-ea"/>
              </a:rPr>
            </a:br>
            <a:r>
              <a:rPr lang="en-US" altLang="zh-CN" sz="2400" dirty="0" smtClean="0">
                <a:solidFill>
                  <a:srgbClr val="2525FF"/>
                </a:solidFill>
                <a:latin typeface="+mn-ea"/>
              </a:rPr>
              <a:t>9</a:t>
            </a:r>
            <a:r>
              <a:rPr lang="zh-CN" altLang="en-US" sz="2400" dirty="0">
                <a:solidFill>
                  <a:srgbClr val="2525FF"/>
                </a:solidFill>
                <a:latin typeface="+mn-ea"/>
              </a:rPr>
              <a:t>．取文件属性</a:t>
            </a:r>
            <a:r>
              <a:rPr lang="en-US" altLang="zh-CN" sz="2400" dirty="0" err="1" smtClean="0">
                <a:solidFill>
                  <a:srgbClr val="2525FF"/>
                </a:solidFill>
                <a:latin typeface="+mn-ea"/>
              </a:rPr>
              <a:t>get_attributes</a:t>
            </a:r>
            <a:endParaRPr lang="en-US" altLang="zh-CN" sz="2400" dirty="0" smtClean="0">
              <a:solidFill>
                <a:srgbClr val="2525FF"/>
              </a:solidFill>
              <a:latin typeface="+mn-ea"/>
            </a:endParaRPr>
          </a:p>
          <a:p>
            <a:r>
              <a:rPr lang="en-US" altLang="zh-CN" sz="2400" dirty="0" smtClean="0">
                <a:solidFill>
                  <a:srgbClr val="2525FF"/>
                </a:solidFill>
                <a:latin typeface="+mn-ea"/>
              </a:rPr>
              <a:t>10</a:t>
            </a:r>
            <a:r>
              <a:rPr lang="zh-CN" altLang="en-US" sz="2400" dirty="0">
                <a:solidFill>
                  <a:srgbClr val="2525FF"/>
                </a:solidFill>
                <a:latin typeface="+mn-ea"/>
              </a:rPr>
              <a:t>．置文件属性</a:t>
            </a:r>
            <a:r>
              <a:rPr lang="en-US" altLang="zh-CN" sz="2400" dirty="0" err="1">
                <a:solidFill>
                  <a:srgbClr val="2525FF"/>
                </a:solidFill>
                <a:latin typeface="+mn-ea"/>
              </a:rPr>
              <a:t>set_attributes</a:t>
            </a:r>
            <a:r>
              <a:rPr lang="en-US" altLang="zh-CN" sz="2400" dirty="0">
                <a:solidFill>
                  <a:srgbClr val="2525FF"/>
                </a:solidFill>
                <a:latin typeface="+mn-ea"/>
              </a:rPr>
              <a:t/>
            </a:r>
            <a:br>
              <a:rPr lang="en-US" altLang="zh-CN" sz="2400" dirty="0">
                <a:solidFill>
                  <a:srgbClr val="2525FF"/>
                </a:solidFill>
                <a:latin typeface="+mn-ea"/>
              </a:rPr>
            </a:br>
            <a:r>
              <a:rPr lang="en-US" altLang="zh-CN" sz="2400" dirty="0" smtClean="0">
                <a:solidFill>
                  <a:srgbClr val="2525FF"/>
                </a:solidFill>
                <a:latin typeface="+mn-ea"/>
              </a:rPr>
              <a:t>11</a:t>
            </a:r>
            <a:r>
              <a:rPr lang="zh-CN" altLang="en-US" sz="2400" dirty="0">
                <a:solidFill>
                  <a:srgbClr val="2525FF"/>
                </a:solidFill>
                <a:latin typeface="+mn-ea"/>
              </a:rPr>
              <a:t>．重新命名文件</a:t>
            </a:r>
            <a:r>
              <a:rPr lang="en-US" altLang="zh-CN" sz="2400" dirty="0">
                <a:solidFill>
                  <a:srgbClr val="2525FF"/>
                </a:solidFill>
                <a:latin typeface="+mn-ea"/>
              </a:rPr>
              <a:t>rename</a:t>
            </a:r>
            <a:endParaRPr lang="zh-CN" altLang="en-US" sz="2400" dirty="0">
              <a:solidFill>
                <a:srgbClr val="2525FF"/>
              </a:solidFill>
              <a:latin typeface="+mn-ea"/>
            </a:endParaRPr>
          </a:p>
        </p:txBody>
      </p:sp>
    </p:spTree>
    <p:extLst>
      <p:ext uri="{BB962C8B-B14F-4D97-AF65-F5344CB8AC3E}">
        <p14:creationId xmlns:p14="http://schemas.microsoft.com/office/powerpoint/2010/main" val="20488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5633" y="999514"/>
            <a:ext cx="10313772" cy="5078313"/>
          </a:xfrm>
          <a:prstGeom prst="rect">
            <a:avLst/>
          </a:prstGeom>
        </p:spPr>
        <p:txBody>
          <a:bodyPr wrap="square">
            <a:spAutoFit/>
          </a:bodyPr>
          <a:lstStyle/>
          <a:p>
            <a:pPr>
              <a:lnSpc>
                <a:spcPct val="150000"/>
              </a:lnSpc>
              <a:buNone/>
            </a:pPr>
            <a:r>
              <a:rPr lang="en-US" altLang="zh-CN" sz="2400" dirty="0">
                <a:solidFill>
                  <a:srgbClr val="9147FF"/>
                </a:solidFill>
                <a:latin typeface="+mn-ea"/>
              </a:rPr>
              <a:t>6.4.2  </a:t>
            </a:r>
            <a:r>
              <a:rPr lang="zh-CN" altLang="en-US" sz="2400" dirty="0">
                <a:solidFill>
                  <a:srgbClr val="9147FF"/>
                </a:solidFill>
                <a:latin typeface="+mn-ea"/>
              </a:rPr>
              <a:t>目录操作</a:t>
            </a:r>
            <a:endParaRPr lang="en-US" altLang="zh-CN" sz="2400" dirty="0">
              <a:solidFill>
                <a:srgbClr val="9147FF"/>
              </a:solidFill>
              <a:latin typeface="+mn-ea"/>
            </a:endParaRPr>
          </a:p>
          <a:p>
            <a:pPr>
              <a:lnSpc>
                <a:spcPct val="150000"/>
              </a:lnSpc>
              <a:buFont typeface="Wingdings" panose="05000000000000000000" pitchFamily="2" charset="2"/>
              <a:buNone/>
            </a:pPr>
            <a:r>
              <a:rPr lang="en-US" altLang="zh-CN" sz="2400" dirty="0">
                <a:solidFill>
                  <a:srgbClr val="9147FF"/>
                </a:solidFill>
                <a:latin typeface="+mn-ea"/>
              </a:rPr>
              <a:t>1</a:t>
            </a:r>
            <a:r>
              <a:rPr lang="zh-CN" altLang="en-US" sz="2400" dirty="0">
                <a:solidFill>
                  <a:srgbClr val="9147FF"/>
                </a:solidFill>
                <a:latin typeface="+mn-ea"/>
              </a:rPr>
              <a:t>．创建目录</a:t>
            </a:r>
            <a:r>
              <a:rPr lang="en-US" altLang="zh-CN" sz="2400" dirty="0">
                <a:solidFill>
                  <a:srgbClr val="9147FF"/>
                </a:solidFill>
                <a:latin typeface="+mn-ea"/>
              </a:rPr>
              <a:t>create</a:t>
            </a:r>
          </a:p>
          <a:p>
            <a:pPr>
              <a:lnSpc>
                <a:spcPct val="150000"/>
              </a:lnSpc>
              <a:buFont typeface="Wingdings" panose="05000000000000000000" pitchFamily="2" charset="2"/>
              <a:buNone/>
            </a:pPr>
            <a:r>
              <a:rPr lang="en-US" altLang="zh-CN" sz="2400" dirty="0" smtClean="0">
                <a:solidFill>
                  <a:srgbClr val="9147FF"/>
                </a:solidFill>
                <a:latin typeface="+mn-ea"/>
              </a:rPr>
              <a:t>2</a:t>
            </a:r>
            <a:r>
              <a:rPr lang="zh-CN" altLang="en-US" sz="2400" dirty="0">
                <a:solidFill>
                  <a:srgbClr val="9147FF"/>
                </a:solidFill>
                <a:latin typeface="+mn-ea"/>
              </a:rPr>
              <a:t>．删除目录</a:t>
            </a:r>
            <a:r>
              <a:rPr lang="en-US" altLang="zh-CN" sz="2400" dirty="0">
                <a:solidFill>
                  <a:srgbClr val="9147FF"/>
                </a:solidFill>
                <a:latin typeface="+mn-ea"/>
              </a:rPr>
              <a:t>delete</a:t>
            </a:r>
          </a:p>
          <a:p>
            <a:pPr>
              <a:lnSpc>
                <a:spcPct val="150000"/>
              </a:lnSpc>
              <a:buFont typeface="Wingdings" panose="05000000000000000000" pitchFamily="2" charset="2"/>
              <a:buNone/>
            </a:pPr>
            <a:r>
              <a:rPr lang="en-US" altLang="zh-CN" sz="2400" dirty="0" smtClean="0">
                <a:solidFill>
                  <a:srgbClr val="9147FF"/>
                </a:solidFill>
                <a:latin typeface="+mn-ea"/>
              </a:rPr>
              <a:t>3</a:t>
            </a:r>
            <a:r>
              <a:rPr lang="zh-CN" altLang="en-US" sz="2400" dirty="0">
                <a:solidFill>
                  <a:srgbClr val="9147FF"/>
                </a:solidFill>
                <a:latin typeface="+mn-ea"/>
              </a:rPr>
              <a:t>．打开目录</a:t>
            </a:r>
            <a:r>
              <a:rPr lang="en-US" altLang="zh-CN" sz="2400" dirty="0" err="1">
                <a:solidFill>
                  <a:srgbClr val="9147FF"/>
                </a:solidFill>
                <a:latin typeface="+mn-ea"/>
              </a:rPr>
              <a:t>opendir</a:t>
            </a:r>
            <a:endParaRPr lang="en-US" altLang="zh-CN" sz="2400" dirty="0">
              <a:solidFill>
                <a:srgbClr val="9147FF"/>
              </a:solidFill>
              <a:latin typeface="+mn-ea"/>
            </a:endParaRPr>
          </a:p>
          <a:p>
            <a:pPr>
              <a:lnSpc>
                <a:spcPct val="150000"/>
              </a:lnSpc>
              <a:buFont typeface="Wingdings" panose="05000000000000000000" pitchFamily="2" charset="2"/>
              <a:buNone/>
            </a:pPr>
            <a:r>
              <a:rPr lang="en-US" altLang="zh-CN" sz="2400" dirty="0" smtClean="0">
                <a:solidFill>
                  <a:srgbClr val="9147FF"/>
                </a:solidFill>
                <a:latin typeface="+mn-ea"/>
              </a:rPr>
              <a:t>4</a:t>
            </a:r>
            <a:r>
              <a:rPr lang="zh-CN" altLang="en-US" sz="2400" dirty="0">
                <a:solidFill>
                  <a:srgbClr val="9147FF"/>
                </a:solidFill>
                <a:latin typeface="+mn-ea"/>
              </a:rPr>
              <a:t>．关闭目录</a:t>
            </a:r>
            <a:r>
              <a:rPr lang="en-US" altLang="zh-CN" sz="2400" dirty="0" err="1">
                <a:solidFill>
                  <a:srgbClr val="9147FF"/>
                </a:solidFill>
                <a:latin typeface="+mn-ea"/>
              </a:rPr>
              <a:t>closedir</a:t>
            </a:r>
            <a:endParaRPr lang="en-US" altLang="zh-CN" sz="2400" dirty="0">
              <a:solidFill>
                <a:srgbClr val="9147FF"/>
              </a:solidFill>
              <a:latin typeface="+mn-ea"/>
            </a:endParaRPr>
          </a:p>
          <a:p>
            <a:pPr>
              <a:lnSpc>
                <a:spcPct val="150000"/>
              </a:lnSpc>
              <a:buFont typeface="Wingdings" panose="05000000000000000000" pitchFamily="2" charset="2"/>
              <a:buNone/>
            </a:pPr>
            <a:r>
              <a:rPr lang="en-US" altLang="zh-CN" sz="2400" dirty="0" smtClean="0">
                <a:solidFill>
                  <a:srgbClr val="9147FF"/>
                </a:solidFill>
                <a:latin typeface="+mn-ea"/>
              </a:rPr>
              <a:t>5</a:t>
            </a:r>
            <a:r>
              <a:rPr lang="zh-CN" altLang="en-US" sz="2400" dirty="0">
                <a:solidFill>
                  <a:srgbClr val="9147FF"/>
                </a:solidFill>
                <a:latin typeface="+mn-ea"/>
              </a:rPr>
              <a:t>．读目录</a:t>
            </a:r>
            <a:r>
              <a:rPr lang="en-US" altLang="zh-CN" sz="2400" dirty="0" err="1">
                <a:solidFill>
                  <a:srgbClr val="9147FF"/>
                </a:solidFill>
                <a:latin typeface="+mn-ea"/>
              </a:rPr>
              <a:t>readdir</a:t>
            </a:r>
            <a:endParaRPr lang="en-US" altLang="zh-CN" sz="2400" dirty="0">
              <a:solidFill>
                <a:srgbClr val="9147FF"/>
              </a:solidFill>
              <a:latin typeface="+mn-ea"/>
            </a:endParaRPr>
          </a:p>
          <a:p>
            <a:pPr>
              <a:lnSpc>
                <a:spcPct val="150000"/>
              </a:lnSpc>
              <a:buFont typeface="Wingdings" panose="05000000000000000000" pitchFamily="2" charset="2"/>
              <a:buNone/>
            </a:pPr>
            <a:r>
              <a:rPr lang="en-US" altLang="zh-CN" sz="2400" dirty="0" smtClean="0">
                <a:solidFill>
                  <a:srgbClr val="9147FF"/>
                </a:solidFill>
                <a:latin typeface="+mn-ea"/>
              </a:rPr>
              <a:t>6</a:t>
            </a:r>
            <a:r>
              <a:rPr lang="zh-CN" altLang="en-US" sz="2400" dirty="0">
                <a:solidFill>
                  <a:srgbClr val="9147FF"/>
                </a:solidFill>
                <a:latin typeface="+mn-ea"/>
              </a:rPr>
              <a:t>．重新命名目录</a:t>
            </a:r>
            <a:r>
              <a:rPr lang="en-US" altLang="zh-CN" sz="2400" dirty="0">
                <a:solidFill>
                  <a:srgbClr val="9147FF"/>
                </a:solidFill>
                <a:latin typeface="+mn-ea"/>
              </a:rPr>
              <a:t>rename</a:t>
            </a:r>
          </a:p>
          <a:p>
            <a:pPr>
              <a:lnSpc>
                <a:spcPct val="150000"/>
              </a:lnSpc>
              <a:buFont typeface="Wingdings" panose="05000000000000000000" pitchFamily="2" charset="2"/>
              <a:buNone/>
            </a:pPr>
            <a:r>
              <a:rPr lang="en-US" altLang="zh-CN" sz="2400" dirty="0" smtClean="0">
                <a:solidFill>
                  <a:srgbClr val="9147FF"/>
                </a:solidFill>
                <a:latin typeface="+mn-ea"/>
              </a:rPr>
              <a:t>7</a:t>
            </a:r>
            <a:r>
              <a:rPr lang="zh-CN" altLang="en-US" sz="2400" dirty="0">
                <a:solidFill>
                  <a:srgbClr val="9147FF"/>
                </a:solidFill>
                <a:latin typeface="+mn-ea"/>
              </a:rPr>
              <a:t>．链接文件</a:t>
            </a:r>
            <a:r>
              <a:rPr lang="en-US" altLang="zh-CN" sz="2400" dirty="0">
                <a:solidFill>
                  <a:srgbClr val="9147FF"/>
                </a:solidFill>
                <a:latin typeface="+mn-ea"/>
              </a:rPr>
              <a:t>link</a:t>
            </a:r>
          </a:p>
          <a:p>
            <a:pPr>
              <a:lnSpc>
                <a:spcPct val="150000"/>
              </a:lnSpc>
              <a:buFont typeface="Wingdings" panose="05000000000000000000" pitchFamily="2" charset="2"/>
              <a:buNone/>
            </a:pPr>
            <a:r>
              <a:rPr lang="en-US" altLang="zh-CN" sz="2400" dirty="0" smtClean="0">
                <a:solidFill>
                  <a:srgbClr val="9147FF"/>
                </a:solidFill>
                <a:latin typeface="+mn-ea"/>
              </a:rPr>
              <a:t>8</a:t>
            </a:r>
            <a:r>
              <a:rPr lang="zh-CN" altLang="en-US" sz="2400" dirty="0">
                <a:solidFill>
                  <a:srgbClr val="9147FF"/>
                </a:solidFill>
                <a:latin typeface="+mn-ea"/>
              </a:rPr>
              <a:t>．解除链接</a:t>
            </a:r>
            <a:r>
              <a:rPr lang="en-US" altLang="zh-CN" sz="2400" dirty="0">
                <a:solidFill>
                  <a:srgbClr val="9147FF"/>
                </a:solidFill>
                <a:latin typeface="+mn-ea"/>
              </a:rPr>
              <a:t>unlink</a:t>
            </a:r>
          </a:p>
        </p:txBody>
      </p:sp>
    </p:spTree>
    <p:extLst>
      <p:ext uri="{BB962C8B-B14F-4D97-AF65-F5344CB8AC3E}">
        <p14:creationId xmlns:p14="http://schemas.microsoft.com/office/powerpoint/2010/main" val="2265563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071818" y="1746424"/>
            <a:ext cx="8229600" cy="43434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nSpc>
                <a:spcPct val="90000"/>
              </a:lnSpc>
              <a:buFont typeface="Wingdings" panose="05000000000000000000" pitchFamily="2" charset="2"/>
              <a:buNone/>
            </a:pPr>
            <a:endParaRPr lang="zh-CN" altLang="en-US" dirty="0"/>
          </a:p>
        </p:txBody>
      </p:sp>
      <p:sp>
        <p:nvSpPr>
          <p:cNvPr id="5" name="矩形 4"/>
          <p:cNvSpPr/>
          <p:nvPr/>
        </p:nvSpPr>
        <p:spPr>
          <a:xfrm>
            <a:off x="955586" y="662791"/>
            <a:ext cx="10478529" cy="5632311"/>
          </a:xfrm>
          <a:prstGeom prst="rect">
            <a:avLst/>
          </a:prstGeom>
        </p:spPr>
        <p:txBody>
          <a:bodyPr wrap="square">
            <a:spAutoFit/>
          </a:bodyPr>
          <a:lstStyle/>
          <a:p>
            <a:pPr>
              <a:lnSpc>
                <a:spcPct val="150000"/>
              </a:lnSpc>
            </a:pPr>
            <a:r>
              <a:rPr lang="en-US" altLang="zh-CN" sz="2400" dirty="0">
                <a:solidFill>
                  <a:srgbClr val="2525FF"/>
                </a:solidFill>
                <a:latin typeface="+mn-ea"/>
              </a:rPr>
              <a:t>6.5  </a:t>
            </a:r>
            <a:r>
              <a:rPr lang="zh-CN" altLang="en-US" sz="2400" dirty="0">
                <a:solidFill>
                  <a:srgbClr val="2525FF"/>
                </a:solidFill>
                <a:latin typeface="+mn-ea"/>
              </a:rPr>
              <a:t>文件系统的实现</a:t>
            </a:r>
            <a:r>
              <a:rPr lang="en-US" altLang="zh-CN" sz="2400" dirty="0">
                <a:solidFill>
                  <a:srgbClr val="006600"/>
                </a:solidFill>
                <a:latin typeface="+mn-ea"/>
              </a:rPr>
              <a:t/>
            </a:r>
            <a:br>
              <a:rPr lang="en-US" altLang="zh-CN" sz="2400" dirty="0">
                <a:solidFill>
                  <a:srgbClr val="006600"/>
                </a:solidFill>
                <a:latin typeface="+mn-ea"/>
              </a:rPr>
            </a:br>
            <a:r>
              <a:rPr lang="en-US" altLang="zh-CN" sz="2400" dirty="0">
                <a:solidFill>
                  <a:srgbClr val="3942F3"/>
                </a:solidFill>
                <a:latin typeface="+mn-ea"/>
              </a:rPr>
              <a:t>6.5.1  </a:t>
            </a:r>
            <a:r>
              <a:rPr lang="zh-CN" altLang="en-US" sz="2400" dirty="0">
                <a:solidFill>
                  <a:srgbClr val="3942F3"/>
                </a:solidFill>
                <a:latin typeface="+mn-ea"/>
              </a:rPr>
              <a:t>文件系统的格式</a:t>
            </a:r>
            <a:r>
              <a:rPr lang="zh-CN" altLang="en-US" sz="2400" dirty="0">
                <a:latin typeface="+mn-ea"/>
              </a:rPr>
              <a:t/>
            </a:r>
            <a:br>
              <a:rPr lang="zh-CN" altLang="en-US" sz="2400" dirty="0">
                <a:latin typeface="+mn-ea"/>
              </a:rPr>
            </a:br>
            <a:r>
              <a:rPr lang="en-US" altLang="zh-CN" sz="2400" dirty="0" smtClean="0">
                <a:solidFill>
                  <a:srgbClr val="9147FF"/>
                </a:solidFill>
                <a:latin typeface="+mn-ea"/>
              </a:rPr>
              <a:t>1</a:t>
            </a:r>
            <a:r>
              <a:rPr lang="zh-CN" altLang="en-US" sz="2400" dirty="0">
                <a:solidFill>
                  <a:srgbClr val="9147FF"/>
                </a:solidFill>
                <a:latin typeface="+mn-ea"/>
              </a:rPr>
              <a:t>．文件系统的不同含义</a:t>
            </a:r>
            <a:r>
              <a:rPr lang="zh-CN" altLang="en-US" sz="2400" dirty="0">
                <a:solidFill>
                  <a:srgbClr val="0033CC"/>
                </a:solidFill>
                <a:latin typeface="+mn-ea"/>
              </a:rPr>
              <a:t/>
            </a:r>
            <a:br>
              <a:rPr lang="zh-CN" altLang="en-US" sz="2400" dirty="0">
                <a:solidFill>
                  <a:srgbClr val="0033CC"/>
                </a:solidFill>
                <a:latin typeface="+mn-ea"/>
              </a:rPr>
            </a:br>
            <a:r>
              <a:rPr lang="zh-CN" altLang="en-US" sz="2400" dirty="0" smtClean="0">
                <a:solidFill>
                  <a:srgbClr val="00B050"/>
                </a:solidFill>
                <a:latin typeface="+mn-ea"/>
              </a:rPr>
              <a:t>功能</a:t>
            </a:r>
            <a:r>
              <a:rPr lang="zh-CN" altLang="en-US" sz="2400" dirty="0">
                <a:solidFill>
                  <a:srgbClr val="00B050"/>
                </a:solidFill>
                <a:latin typeface="+mn-ea"/>
              </a:rPr>
              <a:t>定义：在操作系统内部（通常在内核中）用来对文件进行控制和管理的一套机制及其实现。 </a:t>
            </a:r>
            <a:br>
              <a:rPr lang="zh-CN" altLang="en-US" sz="2400" dirty="0">
                <a:solidFill>
                  <a:srgbClr val="00B050"/>
                </a:solidFill>
                <a:latin typeface="+mn-ea"/>
              </a:rPr>
            </a:br>
            <a:r>
              <a:rPr lang="zh-CN" altLang="en-US" sz="2400" dirty="0" smtClean="0">
                <a:solidFill>
                  <a:srgbClr val="00B050"/>
                </a:solidFill>
                <a:latin typeface="+mn-ea"/>
              </a:rPr>
              <a:t>具体</a:t>
            </a:r>
            <a:r>
              <a:rPr lang="zh-CN" altLang="en-US" sz="2400" dirty="0">
                <a:solidFill>
                  <a:srgbClr val="00B050"/>
                </a:solidFill>
                <a:latin typeface="+mn-ea"/>
              </a:rPr>
              <a:t>实现和应用：文件系统指存储介质按照一种特定的文件格式加以构造。</a:t>
            </a:r>
            <a:br>
              <a:rPr lang="zh-CN" altLang="en-US" sz="2400" dirty="0">
                <a:solidFill>
                  <a:srgbClr val="00B050"/>
                </a:solidFill>
                <a:latin typeface="+mn-ea"/>
              </a:rPr>
            </a:br>
            <a:r>
              <a:rPr lang="en-US" altLang="zh-CN" sz="2400" dirty="0" smtClean="0">
                <a:solidFill>
                  <a:srgbClr val="9147FF"/>
                </a:solidFill>
                <a:latin typeface="+mn-ea"/>
              </a:rPr>
              <a:t>2</a:t>
            </a:r>
            <a:r>
              <a:rPr lang="zh-CN" altLang="en-US" sz="2400" dirty="0">
                <a:solidFill>
                  <a:srgbClr val="9147FF"/>
                </a:solidFill>
                <a:latin typeface="+mn-ea"/>
              </a:rPr>
              <a:t>．文件系统的格式</a:t>
            </a:r>
            <a:r>
              <a:rPr lang="zh-CN" altLang="en-US" sz="2400" dirty="0">
                <a:solidFill>
                  <a:srgbClr val="0033CC"/>
                </a:solidFill>
                <a:latin typeface="+mn-ea"/>
              </a:rPr>
              <a:t/>
            </a:r>
            <a:br>
              <a:rPr lang="zh-CN" altLang="en-US" sz="2400" dirty="0">
                <a:solidFill>
                  <a:srgbClr val="0033CC"/>
                </a:solidFill>
                <a:latin typeface="+mn-ea"/>
              </a:rPr>
            </a:br>
            <a:r>
              <a:rPr lang="zh-CN" altLang="en-US" sz="2400" dirty="0" smtClean="0">
                <a:solidFill>
                  <a:srgbClr val="00B050"/>
                </a:solidFill>
                <a:latin typeface="+mn-ea"/>
              </a:rPr>
              <a:t>硬盘分区  通过</a:t>
            </a:r>
            <a:r>
              <a:rPr lang="zh-CN" altLang="en-US" sz="2400" dirty="0">
                <a:solidFill>
                  <a:srgbClr val="00B050"/>
                </a:solidFill>
                <a:latin typeface="+mn-ea"/>
              </a:rPr>
              <a:t>对硬盘分区，多个操作系统可以共存于同一个硬盘中</a:t>
            </a:r>
            <a:r>
              <a:rPr lang="zh-CN" altLang="en-US" sz="2400" dirty="0" smtClean="0">
                <a:solidFill>
                  <a:srgbClr val="00B050"/>
                </a:solidFill>
                <a:latin typeface="+mn-ea"/>
              </a:rPr>
              <a:t>。当</a:t>
            </a:r>
            <a:r>
              <a:rPr lang="zh-CN" altLang="en-US" sz="2400" dirty="0">
                <a:solidFill>
                  <a:srgbClr val="00B050"/>
                </a:solidFill>
                <a:latin typeface="+mn-ea"/>
              </a:rPr>
              <a:t>系统中硬盘容量较大时，使用分区可以提高硬盘的访问效率</a:t>
            </a:r>
            <a:r>
              <a:rPr lang="zh-CN" altLang="en-US" sz="2400" dirty="0" smtClean="0">
                <a:solidFill>
                  <a:srgbClr val="00B050"/>
                </a:solidFill>
                <a:latin typeface="+mn-ea"/>
              </a:rPr>
              <a:t>。在</a:t>
            </a:r>
            <a:r>
              <a:rPr lang="zh-CN" altLang="en-US" sz="2400" dirty="0">
                <a:solidFill>
                  <a:srgbClr val="00B050"/>
                </a:solidFill>
                <a:latin typeface="+mn-ea"/>
              </a:rPr>
              <a:t>不同分区上安装不同的操作系统，能够方便管理和维护。</a:t>
            </a:r>
          </a:p>
        </p:txBody>
      </p:sp>
    </p:spTree>
    <p:extLst>
      <p:ext uri="{BB962C8B-B14F-4D97-AF65-F5344CB8AC3E}">
        <p14:creationId xmlns:p14="http://schemas.microsoft.com/office/powerpoint/2010/main" val="1490126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385752" y="1808209"/>
            <a:ext cx="6400800" cy="289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6"/>
          <p:cNvSpPr>
            <a:spLocks noChangeArrowheads="1"/>
          </p:cNvSpPr>
          <p:nvPr/>
        </p:nvSpPr>
        <p:spPr bwMode="auto">
          <a:xfrm>
            <a:off x="5189776" y="4929042"/>
            <a:ext cx="2792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一般文件系统格式示意图 </a:t>
            </a:r>
          </a:p>
        </p:txBody>
      </p:sp>
      <p:sp>
        <p:nvSpPr>
          <p:cNvPr id="5" name="矩形 4"/>
          <p:cNvSpPr/>
          <p:nvPr/>
        </p:nvSpPr>
        <p:spPr>
          <a:xfrm>
            <a:off x="1117894" y="974410"/>
            <a:ext cx="10184420" cy="461665"/>
          </a:xfrm>
          <a:prstGeom prst="rect">
            <a:avLst/>
          </a:prstGeom>
        </p:spPr>
        <p:txBody>
          <a:bodyPr wrap="square">
            <a:spAutoFit/>
          </a:bodyPr>
          <a:lstStyle/>
          <a:p>
            <a:r>
              <a:rPr lang="zh-CN" altLang="en-US" sz="2400" dirty="0">
                <a:solidFill>
                  <a:srgbClr val="3942F3"/>
                </a:solidFill>
                <a:latin typeface="+mn-ea"/>
              </a:rPr>
              <a:t>一般文件系统格式 </a:t>
            </a:r>
          </a:p>
        </p:txBody>
      </p:sp>
    </p:spTree>
    <p:extLst>
      <p:ext uri="{BB962C8B-B14F-4D97-AF65-F5344CB8AC3E}">
        <p14:creationId xmlns:p14="http://schemas.microsoft.com/office/powerpoint/2010/main" val="330148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91729" y="1828800"/>
            <a:ext cx="8229600" cy="44958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nSpc>
                <a:spcPct val="80000"/>
              </a:lnSpc>
            </a:pPr>
            <a:endParaRPr lang="zh-CN" altLang="en-US" sz="2400" dirty="0">
              <a:latin typeface="楷体_GB2312" panose="02010609030101010101" pitchFamily="49" charset="-122"/>
              <a:ea typeface="楷体_GB2312" panose="02010609030101010101" pitchFamily="49" charset="-122"/>
            </a:endParaRPr>
          </a:p>
        </p:txBody>
      </p:sp>
      <p:sp>
        <p:nvSpPr>
          <p:cNvPr id="6" name="矩形 5"/>
          <p:cNvSpPr/>
          <p:nvPr/>
        </p:nvSpPr>
        <p:spPr>
          <a:xfrm>
            <a:off x="1029731" y="1078286"/>
            <a:ext cx="10412626" cy="5078313"/>
          </a:xfrm>
          <a:prstGeom prst="rect">
            <a:avLst/>
          </a:prstGeom>
        </p:spPr>
        <p:txBody>
          <a:bodyPr wrap="square">
            <a:spAutoFit/>
          </a:bodyPr>
          <a:lstStyle/>
          <a:p>
            <a:pPr>
              <a:lnSpc>
                <a:spcPct val="150000"/>
              </a:lnSpc>
            </a:pPr>
            <a:r>
              <a:rPr lang="en-US" altLang="zh-CN" sz="2400" dirty="0">
                <a:solidFill>
                  <a:srgbClr val="3942F3"/>
                </a:solidFill>
                <a:latin typeface="+mn-ea"/>
              </a:rPr>
              <a:t>6.5.2  </a:t>
            </a:r>
            <a:r>
              <a:rPr lang="zh-CN" altLang="en-US" sz="2400" dirty="0">
                <a:solidFill>
                  <a:srgbClr val="3942F3"/>
                </a:solidFill>
                <a:latin typeface="+mn-ea"/>
              </a:rPr>
              <a:t>文件</a:t>
            </a:r>
            <a:r>
              <a:rPr lang="zh-CN" altLang="en-US" sz="2400" dirty="0" smtClean="0">
                <a:solidFill>
                  <a:srgbClr val="3942F3"/>
                </a:solidFill>
                <a:latin typeface="+mn-ea"/>
              </a:rPr>
              <a:t>存储分配</a:t>
            </a:r>
            <a:endParaRPr lang="en-US" altLang="zh-CN" sz="2400" dirty="0" smtClean="0">
              <a:solidFill>
                <a:srgbClr val="3942F3"/>
              </a:solidFill>
              <a:latin typeface="+mn-ea"/>
            </a:endParaRPr>
          </a:p>
          <a:p>
            <a:pPr indent="612000">
              <a:lnSpc>
                <a:spcPct val="150000"/>
              </a:lnSpc>
            </a:pPr>
            <a:r>
              <a:rPr lang="zh-CN" altLang="en-US" sz="2400" dirty="0" smtClean="0">
                <a:solidFill>
                  <a:srgbClr val="00B050"/>
                </a:solidFill>
                <a:latin typeface="+mn-ea"/>
              </a:rPr>
              <a:t>文件</a:t>
            </a:r>
            <a:r>
              <a:rPr lang="zh-CN" altLang="en-US" sz="2400" dirty="0">
                <a:solidFill>
                  <a:srgbClr val="00B050"/>
                </a:solidFill>
                <a:latin typeface="+mn-ea"/>
              </a:rPr>
              <a:t>的物理组织涉及一个文件在存储设备上是如何放置的。它和文件的存取方法有密切关系，另外也取决于存储设备的物理特性。</a:t>
            </a:r>
            <a:br>
              <a:rPr lang="zh-CN" altLang="en-US" sz="2400" dirty="0">
                <a:solidFill>
                  <a:srgbClr val="00B050"/>
                </a:solidFill>
                <a:latin typeface="+mn-ea"/>
              </a:rPr>
            </a:br>
            <a:r>
              <a:rPr lang="zh-CN" altLang="en-US" sz="2400" dirty="0">
                <a:solidFill>
                  <a:srgbClr val="FF2121"/>
                </a:solidFill>
                <a:latin typeface="+mn-ea"/>
              </a:rPr>
              <a:t>文件的存储分配涉及以下三个问题：</a:t>
            </a:r>
            <a:r>
              <a:rPr lang="zh-CN" altLang="en-US" sz="2400" dirty="0">
                <a:latin typeface="+mn-ea"/>
              </a:rPr>
              <a:t/>
            </a:r>
            <a:br>
              <a:rPr lang="zh-CN" altLang="en-US" sz="2400" dirty="0">
                <a:latin typeface="+mn-ea"/>
              </a:rPr>
            </a:br>
            <a:r>
              <a:rPr lang="zh-CN" altLang="en-US" sz="2400" dirty="0" smtClean="0">
                <a:solidFill>
                  <a:srgbClr val="00B050"/>
                </a:solidFill>
                <a:latin typeface="+mn-ea"/>
              </a:rPr>
              <a:t>① </a:t>
            </a:r>
            <a:r>
              <a:rPr lang="zh-CN" altLang="en-US" sz="2400" dirty="0">
                <a:solidFill>
                  <a:srgbClr val="00B050"/>
                </a:solidFill>
                <a:latin typeface="+mn-ea"/>
              </a:rPr>
              <a:t>当创建新文件时，是否一次性为该文件分配所需的最大空间？</a:t>
            </a:r>
            <a:br>
              <a:rPr lang="zh-CN" altLang="en-US" sz="2400" dirty="0">
                <a:solidFill>
                  <a:srgbClr val="00B050"/>
                </a:solidFill>
                <a:latin typeface="+mn-ea"/>
              </a:rPr>
            </a:br>
            <a:r>
              <a:rPr lang="zh-CN" altLang="en-US" sz="2400" dirty="0" smtClean="0">
                <a:solidFill>
                  <a:srgbClr val="00B050"/>
                </a:solidFill>
                <a:latin typeface="+mn-ea"/>
              </a:rPr>
              <a:t>② </a:t>
            </a:r>
            <a:r>
              <a:rPr lang="zh-CN" altLang="en-US" sz="2400" dirty="0">
                <a:solidFill>
                  <a:srgbClr val="00B050"/>
                </a:solidFill>
                <a:latin typeface="+mn-ea"/>
              </a:rPr>
              <a:t>为文件分配的空间可以是一个或多个连续的单位</a:t>
            </a:r>
            <a:r>
              <a:rPr lang="zh-CN" altLang="en-US" sz="2400" dirty="0" smtClean="0">
                <a:solidFill>
                  <a:srgbClr val="00B050"/>
                </a:solidFill>
                <a:latin typeface="+mn-ea"/>
              </a:rPr>
              <a:t>。分配</a:t>
            </a:r>
            <a:r>
              <a:rPr lang="zh-CN" altLang="en-US" sz="2400" dirty="0">
                <a:solidFill>
                  <a:srgbClr val="00B050"/>
                </a:solidFill>
                <a:latin typeface="+mn-ea"/>
              </a:rPr>
              <a:t>文件空间时应采用的单位有多大？</a:t>
            </a:r>
            <a:br>
              <a:rPr lang="zh-CN" altLang="en-US" sz="2400" dirty="0">
                <a:solidFill>
                  <a:srgbClr val="00B050"/>
                </a:solidFill>
                <a:latin typeface="+mn-ea"/>
              </a:rPr>
            </a:br>
            <a:r>
              <a:rPr lang="zh-CN" altLang="en-US" sz="2400" dirty="0" smtClean="0">
                <a:solidFill>
                  <a:srgbClr val="00B050"/>
                </a:solidFill>
                <a:latin typeface="+mn-ea"/>
              </a:rPr>
              <a:t>③ </a:t>
            </a:r>
            <a:r>
              <a:rPr lang="zh-CN" altLang="en-US" sz="2400" dirty="0">
                <a:solidFill>
                  <a:srgbClr val="00B050"/>
                </a:solidFill>
                <a:latin typeface="+mn-ea"/>
              </a:rPr>
              <a:t>为了记录分配给各个文件的连续单位的情况，应该使用哪种形式的数据结构或表格</a:t>
            </a:r>
            <a:r>
              <a:rPr lang="zh-CN" altLang="en-US" sz="2400" dirty="0" smtClean="0">
                <a:solidFill>
                  <a:srgbClr val="00B050"/>
                </a:solidFill>
                <a:latin typeface="+mn-ea"/>
              </a:rPr>
              <a:t>？</a:t>
            </a:r>
            <a:endParaRPr lang="zh-CN" altLang="en-US" sz="2400" dirty="0">
              <a:solidFill>
                <a:srgbClr val="00B050"/>
              </a:solidFill>
              <a:latin typeface="+mn-ea"/>
            </a:endParaRPr>
          </a:p>
        </p:txBody>
      </p:sp>
    </p:spTree>
    <p:extLst>
      <p:ext uri="{BB962C8B-B14F-4D97-AF65-F5344CB8AC3E}">
        <p14:creationId xmlns:p14="http://schemas.microsoft.com/office/powerpoint/2010/main" val="29262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601994" y="1524000"/>
            <a:ext cx="5791200" cy="3886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7"/>
          <p:cNvSpPr>
            <a:spLocks noChangeArrowheads="1"/>
          </p:cNvSpPr>
          <p:nvPr/>
        </p:nvSpPr>
        <p:spPr bwMode="auto">
          <a:xfrm>
            <a:off x="4926392" y="5426453"/>
            <a:ext cx="25683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2121"/>
                </a:solidFill>
                <a:latin typeface="+mn-ea"/>
              </a:rPr>
              <a:t>文件连续分配示意图 </a:t>
            </a:r>
          </a:p>
        </p:txBody>
      </p:sp>
      <p:sp>
        <p:nvSpPr>
          <p:cNvPr id="5" name="矩形 4"/>
          <p:cNvSpPr/>
          <p:nvPr/>
        </p:nvSpPr>
        <p:spPr>
          <a:xfrm>
            <a:off x="912208" y="1062335"/>
            <a:ext cx="6551274" cy="461665"/>
          </a:xfrm>
          <a:prstGeom prst="rect">
            <a:avLst/>
          </a:prstGeom>
        </p:spPr>
        <p:txBody>
          <a:bodyPr wrap="square">
            <a:spAutoFit/>
          </a:bodyPr>
          <a:lstStyle/>
          <a:p>
            <a:r>
              <a:rPr lang="en-US" altLang="zh-CN" sz="2400" dirty="0">
                <a:solidFill>
                  <a:srgbClr val="3942F3"/>
                </a:solidFill>
                <a:latin typeface="+mn-ea"/>
              </a:rPr>
              <a:t>1</a:t>
            </a:r>
            <a:r>
              <a:rPr lang="zh-CN" altLang="en-US" sz="2400" dirty="0">
                <a:solidFill>
                  <a:srgbClr val="3942F3"/>
                </a:solidFill>
                <a:latin typeface="+mn-ea"/>
              </a:rPr>
              <a:t>．连续分配</a:t>
            </a:r>
          </a:p>
        </p:txBody>
      </p:sp>
    </p:spTree>
    <p:extLst>
      <p:ext uri="{BB962C8B-B14F-4D97-AF65-F5344CB8AC3E}">
        <p14:creationId xmlns:p14="http://schemas.microsoft.com/office/powerpoint/2010/main" val="99944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03871" y="910272"/>
            <a:ext cx="10346724" cy="362053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spcBef>
                <a:spcPts val="0"/>
              </a:spcBef>
              <a:buFont typeface="Wingdings" panose="05000000000000000000" pitchFamily="2" charset="2"/>
              <a:buNone/>
            </a:pPr>
            <a:endParaRPr lang="en-US" altLang="zh-CN" sz="2400" dirty="0">
              <a:latin typeface="+mn-ea"/>
            </a:endParaRPr>
          </a:p>
          <a:p>
            <a:pPr marL="0" indent="0">
              <a:spcBef>
                <a:spcPts val="0"/>
              </a:spcBef>
              <a:buFont typeface="Wingdings" panose="05000000000000000000" pitchFamily="2" charset="2"/>
              <a:buNone/>
            </a:pPr>
            <a:endParaRPr lang="en-US" altLang="zh-CN" sz="2400" dirty="0" smtClean="0">
              <a:latin typeface="+mn-ea"/>
            </a:endParaRPr>
          </a:p>
          <a:p>
            <a:pPr marL="0" indent="0">
              <a:spcBef>
                <a:spcPts val="0"/>
              </a:spcBef>
              <a:buFont typeface="Wingdings" panose="05000000000000000000" pitchFamily="2" charset="2"/>
              <a:buNone/>
            </a:pPr>
            <a:endParaRPr lang="en-US" altLang="zh-CN" sz="2400" dirty="0">
              <a:latin typeface="+mn-ea"/>
            </a:endParaRPr>
          </a:p>
          <a:p>
            <a:pPr marL="0" indent="0">
              <a:spcBef>
                <a:spcPts val="0"/>
              </a:spcBef>
              <a:buFont typeface="Wingdings" panose="05000000000000000000" pitchFamily="2" charset="2"/>
              <a:buNone/>
            </a:pPr>
            <a:endParaRPr lang="en-US" altLang="zh-CN" sz="2400" dirty="0" smtClean="0">
              <a:latin typeface="+mn-ea"/>
            </a:endParaRPr>
          </a:p>
        </p:txBody>
      </p:sp>
      <p:sp>
        <p:nvSpPr>
          <p:cNvPr id="3" name="矩形 2"/>
          <p:cNvSpPr/>
          <p:nvPr/>
        </p:nvSpPr>
        <p:spPr>
          <a:xfrm>
            <a:off x="877329" y="1099745"/>
            <a:ext cx="10651524" cy="4524315"/>
          </a:xfrm>
          <a:prstGeom prst="rect">
            <a:avLst/>
          </a:prstGeom>
        </p:spPr>
        <p:txBody>
          <a:bodyPr wrap="square">
            <a:spAutoFit/>
          </a:bodyPr>
          <a:lstStyle/>
          <a:p>
            <a:pPr indent="612000">
              <a:lnSpc>
                <a:spcPct val="150000"/>
              </a:lnSpc>
            </a:pPr>
            <a:r>
              <a:rPr lang="zh-CN" altLang="en-US" sz="2400" dirty="0">
                <a:solidFill>
                  <a:srgbClr val="3942F3"/>
                </a:solidFill>
                <a:latin typeface="+mn-ea"/>
              </a:rPr>
              <a:t>采用连续分配方法可把逻辑文件中的信息顺序地存放到一组邻接的物理盘块中，这样形成的物理文件称为</a:t>
            </a:r>
            <a:r>
              <a:rPr lang="zh-CN" altLang="en-US" sz="2400" dirty="0">
                <a:solidFill>
                  <a:srgbClr val="FF0000"/>
                </a:solidFill>
                <a:latin typeface="+mn-ea"/>
              </a:rPr>
              <a:t>连续文件</a:t>
            </a:r>
            <a:r>
              <a:rPr lang="zh-CN" altLang="en-US" sz="2400" dirty="0">
                <a:solidFill>
                  <a:srgbClr val="3942F3"/>
                </a:solidFill>
                <a:latin typeface="+mn-ea"/>
              </a:rPr>
              <a:t>（或</a:t>
            </a:r>
            <a:r>
              <a:rPr lang="zh-CN" altLang="en-US" sz="2400" dirty="0">
                <a:solidFill>
                  <a:srgbClr val="FF0000"/>
                </a:solidFill>
                <a:latin typeface="+mn-ea"/>
              </a:rPr>
              <a:t>顺序文件</a:t>
            </a:r>
            <a:r>
              <a:rPr lang="zh-CN" altLang="en-US" sz="2400" dirty="0">
                <a:solidFill>
                  <a:srgbClr val="3942F3"/>
                </a:solidFill>
                <a:latin typeface="+mn-ea"/>
              </a:rPr>
              <a:t>）。</a:t>
            </a:r>
          </a:p>
          <a:p>
            <a:pPr>
              <a:lnSpc>
                <a:spcPct val="150000"/>
              </a:lnSpc>
            </a:pPr>
            <a:r>
              <a:rPr lang="zh-CN" altLang="en-US" sz="2400" dirty="0">
                <a:solidFill>
                  <a:srgbClr val="FF0000"/>
                </a:solidFill>
                <a:latin typeface="+mn-ea"/>
              </a:rPr>
              <a:t>优点：</a:t>
            </a:r>
            <a:r>
              <a:rPr lang="zh-CN" altLang="en-US" sz="2400" dirty="0">
                <a:solidFill>
                  <a:srgbClr val="00B050"/>
                </a:solidFill>
                <a:latin typeface="+mn-ea"/>
              </a:rPr>
              <a:t>在顺序存取时速度较快，一次可以存取多个盘块，改进了</a:t>
            </a:r>
            <a:r>
              <a:rPr lang="en-US" altLang="zh-CN" sz="2400" dirty="0">
                <a:solidFill>
                  <a:srgbClr val="00B050"/>
                </a:solidFill>
                <a:latin typeface="+mn-ea"/>
              </a:rPr>
              <a:t>I/O</a:t>
            </a:r>
            <a:r>
              <a:rPr lang="zh-CN" altLang="en-US" sz="2400" dirty="0">
                <a:solidFill>
                  <a:srgbClr val="00B050"/>
                </a:solidFill>
                <a:latin typeface="+mn-ea"/>
              </a:rPr>
              <a:t>性能；也很容易直接存取文件中的任意一块</a:t>
            </a:r>
            <a:r>
              <a:rPr lang="zh-CN" altLang="en-US" sz="2400" dirty="0" smtClean="0">
                <a:solidFill>
                  <a:srgbClr val="00B050"/>
                </a:solidFill>
                <a:latin typeface="+mn-ea"/>
              </a:rPr>
              <a:t>。</a:t>
            </a:r>
            <a:endParaRPr lang="en-US" altLang="zh-CN" sz="2400" dirty="0" smtClean="0">
              <a:solidFill>
                <a:srgbClr val="00B050"/>
              </a:solidFill>
              <a:latin typeface="+mn-ea"/>
            </a:endParaRPr>
          </a:p>
          <a:p>
            <a:pPr>
              <a:lnSpc>
                <a:spcPct val="150000"/>
              </a:lnSpc>
            </a:pPr>
            <a:r>
              <a:rPr lang="zh-CN" altLang="en-US" sz="2400" dirty="0">
                <a:solidFill>
                  <a:srgbClr val="FF2121"/>
                </a:solidFill>
                <a:latin typeface="+mn-ea"/>
              </a:rPr>
              <a:t>缺点</a:t>
            </a:r>
            <a:r>
              <a:rPr lang="zh-CN" altLang="en-US" sz="2400" dirty="0" smtClean="0">
                <a:solidFill>
                  <a:srgbClr val="FF2121"/>
                </a:solidFill>
                <a:latin typeface="+mn-ea"/>
              </a:rPr>
              <a:t>：</a:t>
            </a:r>
            <a:r>
              <a:rPr lang="zh-CN" altLang="en-US" sz="2400" dirty="0" smtClean="0">
                <a:solidFill>
                  <a:srgbClr val="9147FF"/>
                </a:solidFill>
                <a:latin typeface="+mn-ea"/>
              </a:rPr>
              <a:t>① </a:t>
            </a:r>
            <a:r>
              <a:rPr lang="zh-CN" altLang="en-US" sz="2400" dirty="0">
                <a:solidFill>
                  <a:srgbClr val="9147FF"/>
                </a:solidFill>
                <a:latin typeface="+mn-ea"/>
              </a:rPr>
              <a:t>要求建立文件时就确定它的长度，依此来分配相应的存储空间，这往往很难实现。</a:t>
            </a:r>
          </a:p>
          <a:p>
            <a:pPr>
              <a:lnSpc>
                <a:spcPct val="150000"/>
              </a:lnSpc>
            </a:pPr>
            <a:r>
              <a:rPr lang="zh-CN" altLang="en-US" sz="2400" dirty="0" smtClean="0">
                <a:solidFill>
                  <a:srgbClr val="9147FF"/>
                </a:solidFill>
                <a:latin typeface="+mn-ea"/>
              </a:rPr>
              <a:t>② </a:t>
            </a:r>
            <a:r>
              <a:rPr lang="zh-CN" altLang="en-US" sz="2400" dirty="0">
                <a:solidFill>
                  <a:srgbClr val="9147FF"/>
                </a:solidFill>
                <a:latin typeface="+mn-ea"/>
              </a:rPr>
              <a:t>它不便于文件的动态扩充。</a:t>
            </a:r>
          </a:p>
          <a:p>
            <a:pPr>
              <a:lnSpc>
                <a:spcPct val="150000"/>
              </a:lnSpc>
            </a:pPr>
            <a:r>
              <a:rPr lang="zh-CN" altLang="en-US" sz="2400" dirty="0" smtClean="0">
                <a:solidFill>
                  <a:srgbClr val="9147FF"/>
                </a:solidFill>
                <a:latin typeface="+mn-ea"/>
              </a:rPr>
              <a:t>③ </a:t>
            </a:r>
            <a:r>
              <a:rPr lang="zh-CN" altLang="en-US" sz="2400" dirty="0">
                <a:solidFill>
                  <a:srgbClr val="9147FF"/>
                </a:solidFill>
                <a:latin typeface="+mn-ea"/>
              </a:rPr>
              <a:t>可能出现外部碎片</a:t>
            </a:r>
            <a:r>
              <a:rPr lang="zh-CN" altLang="en-US" sz="2400" dirty="0" smtClean="0">
                <a:solidFill>
                  <a:srgbClr val="9147FF"/>
                </a:solidFill>
                <a:latin typeface="+mn-ea"/>
              </a:rPr>
              <a:t>。</a:t>
            </a:r>
            <a:endParaRPr lang="en-US" altLang="zh-CN" sz="2400" dirty="0">
              <a:solidFill>
                <a:srgbClr val="9147FF"/>
              </a:solidFill>
              <a:latin typeface="+mn-ea"/>
            </a:endParaRPr>
          </a:p>
        </p:txBody>
      </p:sp>
    </p:spTree>
    <p:extLst>
      <p:ext uri="{BB962C8B-B14F-4D97-AF65-F5344CB8AC3E}">
        <p14:creationId xmlns:p14="http://schemas.microsoft.com/office/powerpoint/2010/main" val="1540249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0454" y="910272"/>
            <a:ext cx="8229600" cy="3620531"/>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spcBef>
                <a:spcPts val="0"/>
              </a:spcBef>
              <a:buFont typeface="Wingdings" panose="05000000000000000000" pitchFamily="2" charset="2"/>
              <a:buNone/>
            </a:pPr>
            <a:endParaRPr lang="zh-CN" altLang="en-US" sz="2400" dirty="0">
              <a:latin typeface="+mn-ea"/>
            </a:endParaRPr>
          </a:p>
        </p:txBody>
      </p:sp>
      <p:sp>
        <p:nvSpPr>
          <p:cNvPr id="3" name="矩形 2"/>
          <p:cNvSpPr/>
          <p:nvPr/>
        </p:nvSpPr>
        <p:spPr>
          <a:xfrm>
            <a:off x="1021494" y="1247171"/>
            <a:ext cx="10478530" cy="2308324"/>
          </a:xfrm>
          <a:prstGeom prst="rect">
            <a:avLst/>
          </a:prstGeom>
        </p:spPr>
        <p:txBody>
          <a:bodyPr wrap="square">
            <a:spAutoFit/>
          </a:bodyPr>
          <a:lstStyle/>
          <a:p>
            <a:pPr>
              <a:lnSpc>
                <a:spcPct val="150000"/>
              </a:lnSpc>
            </a:pPr>
            <a:r>
              <a:rPr lang="zh-CN" altLang="en-US" sz="2400" dirty="0">
                <a:solidFill>
                  <a:srgbClr val="00B050"/>
                </a:solidFill>
                <a:latin typeface="+mn-ea"/>
              </a:rPr>
              <a:t>实现连续盘块分配的</a:t>
            </a:r>
            <a:r>
              <a:rPr lang="zh-CN" altLang="en-US" sz="2400" dirty="0" smtClean="0">
                <a:solidFill>
                  <a:srgbClr val="00B050"/>
                </a:solidFill>
                <a:latin typeface="+mn-ea"/>
              </a:rPr>
              <a:t>策略</a:t>
            </a:r>
            <a:r>
              <a:rPr lang="zh-CN" altLang="en-US" sz="2400" dirty="0">
                <a:solidFill>
                  <a:srgbClr val="00B050"/>
                </a:solidFill>
                <a:latin typeface="+mn-ea"/>
              </a:rPr>
              <a:t>：</a:t>
            </a:r>
          </a:p>
          <a:p>
            <a:pPr>
              <a:lnSpc>
                <a:spcPct val="150000"/>
              </a:lnSpc>
            </a:pPr>
            <a:r>
              <a:rPr lang="zh-CN" altLang="en-US" sz="2400" dirty="0" smtClean="0">
                <a:solidFill>
                  <a:srgbClr val="00B050"/>
                </a:solidFill>
                <a:latin typeface="+mn-ea"/>
              </a:rPr>
              <a:t>① </a:t>
            </a:r>
            <a:r>
              <a:rPr lang="zh-CN" altLang="en-US" sz="2400" dirty="0">
                <a:solidFill>
                  <a:srgbClr val="00B050"/>
                </a:solidFill>
                <a:latin typeface="+mn-ea"/>
              </a:rPr>
              <a:t>最先适应算法</a:t>
            </a:r>
          </a:p>
          <a:p>
            <a:pPr>
              <a:lnSpc>
                <a:spcPct val="150000"/>
              </a:lnSpc>
            </a:pPr>
            <a:r>
              <a:rPr lang="zh-CN" altLang="en-US" sz="2400" dirty="0" smtClean="0">
                <a:solidFill>
                  <a:srgbClr val="00B050"/>
                </a:solidFill>
                <a:latin typeface="+mn-ea"/>
              </a:rPr>
              <a:t>② </a:t>
            </a:r>
            <a:r>
              <a:rPr lang="zh-CN" altLang="en-US" sz="2400" dirty="0">
                <a:solidFill>
                  <a:srgbClr val="00B050"/>
                </a:solidFill>
                <a:latin typeface="+mn-ea"/>
              </a:rPr>
              <a:t>最佳适应算法</a:t>
            </a:r>
          </a:p>
          <a:p>
            <a:pPr>
              <a:lnSpc>
                <a:spcPct val="150000"/>
              </a:lnSpc>
            </a:pPr>
            <a:r>
              <a:rPr lang="zh-CN" altLang="en-US" sz="2400" dirty="0" smtClean="0">
                <a:solidFill>
                  <a:srgbClr val="00B050"/>
                </a:solidFill>
                <a:latin typeface="+mn-ea"/>
              </a:rPr>
              <a:t>③ </a:t>
            </a:r>
            <a:r>
              <a:rPr lang="zh-CN" altLang="en-US" sz="2400" dirty="0">
                <a:solidFill>
                  <a:srgbClr val="00B050"/>
                </a:solidFill>
                <a:latin typeface="+mn-ea"/>
              </a:rPr>
              <a:t>最近适应算法</a:t>
            </a:r>
          </a:p>
        </p:txBody>
      </p:sp>
    </p:spTree>
    <p:extLst>
      <p:ext uri="{BB962C8B-B14F-4D97-AF65-F5344CB8AC3E}">
        <p14:creationId xmlns:p14="http://schemas.microsoft.com/office/powerpoint/2010/main" val="11307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13254" y="986481"/>
            <a:ext cx="10470292" cy="1493108"/>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endParaRPr lang="zh-CN" altLang="en-US" sz="2400" dirty="0">
              <a:latin typeface="+mn-ea"/>
            </a:endParaRPr>
          </a:p>
        </p:txBody>
      </p:sp>
      <p:pic>
        <p:nvPicPr>
          <p:cNvPr id="4" name="Picture 4" descr="B6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2684" y="2076965"/>
            <a:ext cx="6705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8506315" y="4878637"/>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文件链接分配示意图 </a:t>
            </a:r>
          </a:p>
        </p:txBody>
      </p:sp>
      <p:sp>
        <p:nvSpPr>
          <p:cNvPr id="6" name="矩形 5"/>
          <p:cNvSpPr/>
          <p:nvPr/>
        </p:nvSpPr>
        <p:spPr>
          <a:xfrm>
            <a:off x="918516" y="986481"/>
            <a:ext cx="10449700" cy="1754326"/>
          </a:xfrm>
          <a:prstGeom prst="rect">
            <a:avLst/>
          </a:prstGeom>
        </p:spPr>
        <p:txBody>
          <a:bodyPr wrap="square">
            <a:spAutoFit/>
          </a:bodyPr>
          <a:lstStyle/>
          <a:p>
            <a:pPr>
              <a:lnSpc>
                <a:spcPct val="150000"/>
              </a:lnSpc>
            </a:pPr>
            <a:r>
              <a:rPr lang="en-US" altLang="zh-CN" sz="2400" dirty="0">
                <a:solidFill>
                  <a:srgbClr val="9147FF"/>
                </a:solidFill>
                <a:latin typeface="+mn-ea"/>
              </a:rPr>
              <a:t>2</a:t>
            </a:r>
            <a:r>
              <a:rPr lang="zh-CN" altLang="en-US" sz="2400" dirty="0">
                <a:solidFill>
                  <a:srgbClr val="9147FF"/>
                </a:solidFill>
                <a:latin typeface="+mn-ea"/>
              </a:rPr>
              <a:t>．链接分配</a:t>
            </a:r>
            <a:endParaRPr lang="en-US" altLang="zh-CN" sz="2400" dirty="0">
              <a:solidFill>
                <a:srgbClr val="9147FF"/>
              </a:solidFill>
              <a:latin typeface="+mn-ea"/>
            </a:endParaRPr>
          </a:p>
          <a:p>
            <a:pPr indent="612000">
              <a:lnSpc>
                <a:spcPct val="150000"/>
              </a:lnSpc>
            </a:pPr>
            <a:r>
              <a:rPr lang="zh-CN" altLang="en-US" sz="2400" dirty="0">
                <a:solidFill>
                  <a:srgbClr val="9147FF"/>
                </a:solidFill>
                <a:latin typeface="+mn-ea"/>
              </a:rPr>
              <a:t>把一个逻辑上连续的文件分散存放在不同的物理块中，这些物理块不要求连续，也不必规则排列。 </a:t>
            </a:r>
          </a:p>
        </p:txBody>
      </p:sp>
    </p:spTree>
    <p:extLst>
      <p:ext uri="{BB962C8B-B14F-4D97-AF65-F5344CB8AC3E}">
        <p14:creationId xmlns:p14="http://schemas.microsoft.com/office/powerpoint/2010/main" val="2712959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9157" y="1136824"/>
            <a:ext cx="10239632" cy="4473146"/>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1</a:t>
            </a:r>
            <a:r>
              <a:rPr lang="zh-CN" altLang="en-US" sz="2400" dirty="0" smtClean="0">
                <a:solidFill>
                  <a:srgbClr val="00B050"/>
                </a:solidFill>
                <a:latin typeface="+mn-ea"/>
              </a:rPr>
              <a:t>）这种物理结构形式的文件称做链接文件或串连文件。</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2</a:t>
            </a:r>
            <a:r>
              <a:rPr lang="zh-CN" altLang="en-US" sz="2400" dirty="0" smtClean="0">
                <a:solidFill>
                  <a:srgbClr val="00B050"/>
                </a:solidFill>
                <a:latin typeface="+mn-ea"/>
              </a:rPr>
              <a:t>）采用链接分配不会产生磁盘的外部碎片</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3</a:t>
            </a:r>
            <a:r>
              <a:rPr lang="zh-CN" altLang="en-US" sz="2400" dirty="0" smtClean="0">
                <a:solidFill>
                  <a:srgbClr val="00B050"/>
                </a:solidFill>
                <a:latin typeface="+mn-ea"/>
              </a:rPr>
              <a:t>）文件可以动态增长</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4</a:t>
            </a:r>
            <a:r>
              <a:rPr lang="zh-CN" altLang="en-US" sz="2400" dirty="0" smtClean="0">
                <a:solidFill>
                  <a:srgbClr val="00B050"/>
                </a:solidFill>
                <a:latin typeface="+mn-ea"/>
              </a:rPr>
              <a:t>）不需要紧缩磁盘空间</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5</a:t>
            </a:r>
            <a:r>
              <a:rPr lang="zh-CN" altLang="en-US" sz="2400" dirty="0" smtClean="0">
                <a:solidFill>
                  <a:srgbClr val="00B050"/>
                </a:solidFill>
                <a:latin typeface="+mn-ea"/>
              </a:rPr>
              <a:t>）带来以下三个新的问题：</a:t>
            </a: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   </a:t>
            </a:r>
            <a:r>
              <a:rPr lang="zh-CN" altLang="en-US" sz="2400" dirty="0" smtClean="0">
                <a:solidFill>
                  <a:srgbClr val="3942F3"/>
                </a:solidFill>
                <a:latin typeface="+mn-ea"/>
              </a:rPr>
              <a:t>① 一般仅适于对信息的顺序访问，而不利于对文件的随机存取。</a:t>
            </a:r>
          </a:p>
          <a:p>
            <a:pPr marL="0" indent="0">
              <a:lnSpc>
                <a:spcPct val="150000"/>
              </a:lnSpc>
              <a:spcBef>
                <a:spcPts val="0"/>
              </a:spcBef>
              <a:buFont typeface="Wingdings" panose="05000000000000000000" pitchFamily="2" charset="2"/>
              <a:buNone/>
            </a:pPr>
            <a:r>
              <a:rPr lang="zh-CN" altLang="en-US" sz="2400" dirty="0" smtClean="0">
                <a:solidFill>
                  <a:srgbClr val="3942F3"/>
                </a:solidFill>
                <a:latin typeface="+mn-ea"/>
              </a:rPr>
              <a:t>   ② 每个物理块上增加一个链接字</a:t>
            </a:r>
          </a:p>
          <a:p>
            <a:pPr marL="0" indent="0">
              <a:lnSpc>
                <a:spcPct val="150000"/>
              </a:lnSpc>
              <a:spcBef>
                <a:spcPts val="0"/>
              </a:spcBef>
              <a:buFont typeface="Wingdings" panose="05000000000000000000" pitchFamily="2" charset="2"/>
              <a:buNone/>
            </a:pPr>
            <a:r>
              <a:rPr lang="zh-CN" altLang="en-US" sz="2400" dirty="0" smtClean="0">
                <a:solidFill>
                  <a:srgbClr val="3942F3"/>
                </a:solidFill>
                <a:latin typeface="+mn-ea"/>
              </a:rPr>
              <a:t>   ③ 可靠性</a:t>
            </a:r>
            <a:endParaRPr lang="zh-CN" altLang="en-US" sz="2400" dirty="0">
              <a:solidFill>
                <a:srgbClr val="3942F3"/>
              </a:solidFill>
              <a:latin typeface="+mn-ea"/>
            </a:endParaRPr>
          </a:p>
        </p:txBody>
      </p:sp>
    </p:spTree>
    <p:extLst>
      <p:ext uri="{BB962C8B-B14F-4D97-AF65-F5344CB8AC3E}">
        <p14:creationId xmlns:p14="http://schemas.microsoft.com/office/powerpoint/2010/main" val="319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strips(downLeft)">
                                      <p:cBhvr>
                                        <p:cTn id="10" dur="500"/>
                                        <p:tgtEl>
                                          <p:spTgt spid="2">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strips(downLeft)">
                                      <p:cBhvr>
                                        <p:cTn id="13" dur="500"/>
                                        <p:tgtEl>
                                          <p:spTgt spid="2">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strips(downLeft)">
                                      <p:cBhvr>
                                        <p:cTn id="16" dur="500"/>
                                        <p:tgtEl>
                                          <p:spTgt spid="2">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ox(in)">
                                      <p:cBhvr>
                                        <p:cTn id="19" dur="500"/>
                                        <p:tgtEl>
                                          <p:spTgt spid="2">
                                            <p:txEl>
                                              <p:pRg st="4" end="4"/>
                                            </p:txEl>
                                          </p:spTgt>
                                        </p:tgtEl>
                                      </p:cBhvr>
                                    </p:animEffect>
                                  </p:childTnLst>
                                </p:cTn>
                              </p:par>
                              <p:par>
                                <p:cTn id="20" presetID="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 calcmode="lin" valueType="num">
                                      <p:cBhvr additive="base">
                                        <p:cTn id="2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 calcmode="lin" valueType="num">
                                      <p:cBhvr additive="base">
                                        <p:cTn id="30"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0043" y="2331306"/>
            <a:ext cx="57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
          <p:cNvSpPr>
            <a:spLocks noChangeArrowheads="1"/>
          </p:cNvSpPr>
          <p:nvPr/>
        </p:nvSpPr>
        <p:spPr bwMode="auto">
          <a:xfrm>
            <a:off x="4409308" y="5714776"/>
            <a:ext cx="3251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文件分配表（</a:t>
            </a:r>
            <a:r>
              <a:rPr lang="en-US" altLang="zh-CN" sz="2000" dirty="0">
                <a:solidFill>
                  <a:srgbClr val="FF0000"/>
                </a:solidFill>
                <a:latin typeface="+mn-ea"/>
              </a:rPr>
              <a:t>FAT</a:t>
            </a:r>
            <a:r>
              <a:rPr lang="zh-CN" altLang="en-US" sz="2000" dirty="0">
                <a:solidFill>
                  <a:srgbClr val="FF0000"/>
                </a:solidFill>
                <a:latin typeface="+mn-ea"/>
              </a:rPr>
              <a:t>）示意图 </a:t>
            </a:r>
          </a:p>
        </p:txBody>
      </p:sp>
      <p:sp>
        <p:nvSpPr>
          <p:cNvPr id="5" name="矩形 4"/>
          <p:cNvSpPr/>
          <p:nvPr/>
        </p:nvSpPr>
        <p:spPr>
          <a:xfrm>
            <a:off x="1042951" y="896032"/>
            <a:ext cx="10317029" cy="1754326"/>
          </a:xfrm>
          <a:prstGeom prst="rect">
            <a:avLst/>
          </a:prstGeom>
        </p:spPr>
        <p:txBody>
          <a:bodyPr wrap="square">
            <a:spAutoFit/>
          </a:bodyPr>
          <a:lstStyle/>
          <a:p>
            <a:pPr indent="612000">
              <a:lnSpc>
                <a:spcPct val="150000"/>
              </a:lnSpc>
            </a:pPr>
            <a:r>
              <a:rPr lang="en-US" altLang="zh-CN" sz="2400" dirty="0">
                <a:solidFill>
                  <a:srgbClr val="9147FF"/>
                </a:solidFill>
                <a:latin typeface="+mn-ea"/>
              </a:rPr>
              <a:t>FAT</a:t>
            </a:r>
            <a:r>
              <a:rPr lang="zh-CN" altLang="en-US" sz="2400" dirty="0">
                <a:solidFill>
                  <a:srgbClr val="9147FF"/>
                </a:solidFill>
                <a:latin typeface="+mn-ea"/>
              </a:rPr>
              <a:t>表出现在每个磁盘分区开头的扇区中</a:t>
            </a:r>
            <a:r>
              <a:rPr lang="zh-CN" altLang="en-US" sz="2400" dirty="0" smtClean="0">
                <a:solidFill>
                  <a:srgbClr val="9147FF"/>
                </a:solidFill>
                <a:latin typeface="+mn-ea"/>
              </a:rPr>
              <a:t>，每个</a:t>
            </a:r>
            <a:r>
              <a:rPr lang="zh-CN" altLang="en-US" sz="2400" dirty="0">
                <a:solidFill>
                  <a:srgbClr val="9147FF"/>
                </a:solidFill>
                <a:latin typeface="+mn-ea"/>
              </a:rPr>
              <a:t>盘块在表中占一项，表的序号是物理盘块号，每个表项中存放链接下一盘块的指针。这样，</a:t>
            </a:r>
            <a:r>
              <a:rPr lang="en-US" altLang="zh-CN" sz="2400" dirty="0">
                <a:solidFill>
                  <a:srgbClr val="9147FF"/>
                </a:solidFill>
                <a:latin typeface="+mn-ea"/>
              </a:rPr>
              <a:t>FAT</a:t>
            </a:r>
            <a:r>
              <a:rPr lang="zh-CN" altLang="en-US" sz="2400" dirty="0">
                <a:solidFill>
                  <a:srgbClr val="9147FF"/>
                </a:solidFill>
                <a:latin typeface="+mn-ea"/>
              </a:rPr>
              <a:t>表就被用做链表。 </a:t>
            </a:r>
          </a:p>
        </p:txBody>
      </p:sp>
    </p:spTree>
    <p:extLst>
      <p:ext uri="{BB962C8B-B14F-4D97-AF65-F5344CB8AC3E}">
        <p14:creationId xmlns:p14="http://schemas.microsoft.com/office/powerpoint/2010/main" val="4006600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618"/>
          <p:cNvPicPr>
            <a:picLocks noGrp="1" noChangeAspect="1" noChangeArrowheads="1"/>
          </p:cNvPicPr>
          <p:nvPr>
            <p:ph type="title"/>
          </p:nvPr>
        </p:nvPicPr>
        <p:blipFill>
          <a:blip r:embed="rId2" cstate="print">
            <a:extLst>
              <a:ext uri="{28A0092B-C50C-407E-A947-70E740481C1C}">
                <a14:useLocalDpi xmlns:a14="http://schemas.microsoft.com/office/drawing/2010/main" val="0"/>
              </a:ext>
            </a:extLst>
          </a:blip>
          <a:srcRect/>
          <a:stretch>
            <a:fillRect/>
          </a:stretch>
        </p:blipFill>
        <p:spPr>
          <a:xfrm>
            <a:off x="7140140" y="1267689"/>
            <a:ext cx="48006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6"/>
          <p:cNvSpPr>
            <a:spLocks noChangeArrowheads="1"/>
          </p:cNvSpPr>
          <p:nvPr/>
        </p:nvSpPr>
        <p:spPr bwMode="auto">
          <a:xfrm>
            <a:off x="881450" y="1544163"/>
            <a:ext cx="6357546"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p>
            <a:pPr>
              <a:lnSpc>
                <a:spcPct val="150000"/>
              </a:lnSpc>
            </a:pPr>
            <a:r>
              <a:rPr lang="en-US" altLang="zh-CN" sz="2400" dirty="0">
                <a:solidFill>
                  <a:srgbClr val="3942F3"/>
                </a:solidFill>
                <a:latin typeface="+mn-ea"/>
              </a:rPr>
              <a:t>3</a:t>
            </a:r>
            <a:r>
              <a:rPr lang="zh-CN" altLang="en-US" sz="2400" dirty="0">
                <a:solidFill>
                  <a:srgbClr val="3942F3"/>
                </a:solidFill>
                <a:latin typeface="+mn-ea"/>
              </a:rPr>
              <a:t>．索引</a:t>
            </a:r>
            <a:r>
              <a:rPr lang="zh-CN" altLang="en-US" sz="2400" dirty="0" smtClean="0">
                <a:solidFill>
                  <a:srgbClr val="3942F3"/>
                </a:solidFill>
                <a:latin typeface="+mn-ea"/>
              </a:rPr>
              <a:t>分配</a:t>
            </a:r>
            <a:endParaRPr lang="en-US" altLang="zh-CN" sz="2400" dirty="0" smtClean="0">
              <a:solidFill>
                <a:srgbClr val="3942F3"/>
              </a:solidFill>
              <a:latin typeface="+mn-ea"/>
            </a:endParaRPr>
          </a:p>
          <a:p>
            <a:pPr indent="612000">
              <a:lnSpc>
                <a:spcPct val="150000"/>
              </a:lnSpc>
            </a:pPr>
            <a:r>
              <a:rPr lang="zh-CN" altLang="en-US" sz="2400" dirty="0">
                <a:solidFill>
                  <a:srgbClr val="3942F3"/>
                </a:solidFill>
                <a:latin typeface="+mn-ea"/>
              </a:rPr>
              <a:t>索引</a:t>
            </a:r>
            <a:r>
              <a:rPr lang="zh-CN" altLang="en-US" sz="2400" dirty="0" smtClean="0">
                <a:solidFill>
                  <a:srgbClr val="3942F3"/>
                </a:solidFill>
                <a:latin typeface="+mn-ea"/>
              </a:rPr>
              <a:t>分配</a:t>
            </a:r>
            <a:r>
              <a:rPr lang="zh-CN" altLang="en-US" sz="2400" dirty="0" smtClean="0">
                <a:solidFill>
                  <a:srgbClr val="3942F3"/>
                </a:solidFill>
                <a:latin typeface="+mn-ea"/>
              </a:rPr>
              <a:t>除了</a:t>
            </a:r>
            <a:r>
              <a:rPr lang="zh-CN" altLang="en-US" sz="2400" dirty="0">
                <a:solidFill>
                  <a:srgbClr val="3942F3"/>
                </a:solidFill>
                <a:latin typeface="+mn-ea"/>
              </a:rPr>
              <a:t>具备链接文件的优点外，还克服了它的缺点。它可以方便地进行</a:t>
            </a:r>
            <a:r>
              <a:rPr lang="zh-CN" altLang="en-US" sz="2400" dirty="0" smtClean="0">
                <a:solidFill>
                  <a:srgbClr val="3942F3"/>
                </a:solidFill>
                <a:latin typeface="+mn-ea"/>
              </a:rPr>
              <a:t>随机存取。这种组织形式需要增加索引表带来的空间开销。存取文件的速度受影响。</a:t>
            </a:r>
            <a:endParaRPr lang="zh-CN" altLang="en-US" sz="2400" dirty="0">
              <a:solidFill>
                <a:srgbClr val="3942F3"/>
              </a:solidFill>
              <a:latin typeface="+mn-ea"/>
            </a:endParaRPr>
          </a:p>
        </p:txBody>
      </p:sp>
      <p:sp>
        <p:nvSpPr>
          <p:cNvPr id="5" name="Rectangle 8"/>
          <p:cNvSpPr>
            <a:spLocks noChangeArrowheads="1"/>
          </p:cNvSpPr>
          <p:nvPr/>
        </p:nvSpPr>
        <p:spPr bwMode="auto">
          <a:xfrm>
            <a:off x="8496010" y="5547961"/>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00B050"/>
                </a:solidFill>
                <a:latin typeface="+mn-ea"/>
              </a:rPr>
              <a:t>文件索引分配示意图 </a:t>
            </a:r>
          </a:p>
        </p:txBody>
      </p:sp>
    </p:spTree>
    <p:extLst>
      <p:ext uri="{BB962C8B-B14F-4D97-AF65-F5344CB8AC3E}">
        <p14:creationId xmlns:p14="http://schemas.microsoft.com/office/powerpoint/2010/main" val="2817205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479959" y="1033849"/>
            <a:ext cx="38862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6"/>
          <p:cNvSpPr>
            <a:spLocks noChangeArrowheads="1"/>
          </p:cNvSpPr>
          <p:nvPr/>
        </p:nvSpPr>
        <p:spPr bwMode="auto">
          <a:xfrm>
            <a:off x="7553050" y="5591210"/>
            <a:ext cx="39773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solidFill>
                  <a:srgbClr val="FF2121"/>
                </a:solidFill>
                <a:latin typeface="+mn-ea"/>
              </a:rPr>
              <a:t>UNIX</a:t>
            </a:r>
            <a:r>
              <a:rPr lang="zh-CN" altLang="en-US" sz="2000" dirty="0">
                <a:solidFill>
                  <a:srgbClr val="FF2121"/>
                </a:solidFill>
                <a:latin typeface="+mn-ea"/>
              </a:rPr>
              <a:t>的多重索引文件结构示意图 </a:t>
            </a:r>
          </a:p>
        </p:txBody>
      </p:sp>
      <p:sp>
        <p:nvSpPr>
          <p:cNvPr id="8" name="矩形 7"/>
          <p:cNvSpPr/>
          <p:nvPr/>
        </p:nvSpPr>
        <p:spPr>
          <a:xfrm>
            <a:off x="922639" y="1371600"/>
            <a:ext cx="6557319" cy="3416320"/>
          </a:xfrm>
          <a:prstGeom prst="rect">
            <a:avLst/>
          </a:prstGeom>
        </p:spPr>
        <p:txBody>
          <a:bodyPr wrap="square">
            <a:spAutoFit/>
          </a:bodyPr>
          <a:lstStyle/>
          <a:p>
            <a:pPr>
              <a:lnSpc>
                <a:spcPct val="150000"/>
              </a:lnSpc>
            </a:pPr>
            <a:r>
              <a:rPr lang="en-US" altLang="zh-CN" sz="2400" dirty="0">
                <a:solidFill>
                  <a:srgbClr val="9147FF"/>
                </a:solidFill>
                <a:latin typeface="+mn-ea"/>
              </a:rPr>
              <a:t>4</a:t>
            </a:r>
            <a:r>
              <a:rPr lang="zh-CN" altLang="en-US" sz="2400" dirty="0">
                <a:solidFill>
                  <a:srgbClr val="9147FF"/>
                </a:solidFill>
                <a:latin typeface="+mn-ea"/>
              </a:rPr>
              <a:t>．多重索引文件分配</a:t>
            </a:r>
            <a:r>
              <a:rPr lang="en-US" altLang="zh-CN" sz="2400" dirty="0">
                <a:solidFill>
                  <a:srgbClr val="9147FF"/>
                </a:solidFill>
                <a:latin typeface="+mn-ea"/>
              </a:rPr>
              <a:t/>
            </a:r>
            <a:br>
              <a:rPr lang="en-US" altLang="zh-CN" sz="2400" dirty="0">
                <a:solidFill>
                  <a:srgbClr val="9147FF"/>
                </a:solidFill>
                <a:latin typeface="+mn-ea"/>
              </a:rPr>
            </a:br>
            <a:r>
              <a:rPr lang="zh-CN" altLang="en-US" sz="2400" dirty="0" smtClean="0">
                <a:solidFill>
                  <a:srgbClr val="3942F3"/>
                </a:solidFill>
                <a:latin typeface="+mn-ea"/>
              </a:rPr>
              <a:t>直接</a:t>
            </a:r>
            <a:r>
              <a:rPr lang="zh-CN" altLang="en-US" sz="2400" dirty="0">
                <a:solidFill>
                  <a:srgbClr val="3942F3"/>
                </a:solidFill>
                <a:latin typeface="+mn-ea"/>
              </a:rPr>
              <a:t>块 </a:t>
            </a:r>
            <a:br>
              <a:rPr lang="zh-CN" altLang="en-US" sz="2400" dirty="0">
                <a:solidFill>
                  <a:srgbClr val="3942F3"/>
                </a:solidFill>
                <a:latin typeface="+mn-ea"/>
              </a:rPr>
            </a:br>
            <a:r>
              <a:rPr lang="zh-CN" altLang="en-US" sz="2400" dirty="0" smtClean="0">
                <a:solidFill>
                  <a:srgbClr val="3942F3"/>
                </a:solidFill>
                <a:latin typeface="+mn-ea"/>
              </a:rPr>
              <a:t>间接</a:t>
            </a:r>
            <a:r>
              <a:rPr lang="zh-CN" altLang="en-US" sz="2400" dirty="0">
                <a:solidFill>
                  <a:srgbClr val="3942F3"/>
                </a:solidFill>
                <a:latin typeface="+mn-ea"/>
              </a:rPr>
              <a:t>块 </a:t>
            </a:r>
            <a:endParaRPr lang="en-US" altLang="zh-CN" sz="2400" dirty="0" smtClean="0">
              <a:solidFill>
                <a:srgbClr val="3942F3"/>
              </a:solidFill>
              <a:latin typeface="+mn-ea"/>
            </a:endParaRPr>
          </a:p>
          <a:p>
            <a:pPr indent="612000">
              <a:lnSpc>
                <a:spcPct val="150000"/>
              </a:lnSpc>
            </a:pPr>
            <a:r>
              <a:rPr lang="zh-CN" altLang="en-US" sz="2400" dirty="0">
                <a:solidFill>
                  <a:srgbClr val="00B050"/>
                </a:solidFill>
                <a:latin typeface="+mn-ea"/>
              </a:rPr>
              <a:t>这种方法具有一般索引文件的优点，但也存在着间接索引需要多次访盘而影响速度的缺点。 </a:t>
            </a:r>
          </a:p>
        </p:txBody>
      </p:sp>
    </p:spTree>
    <p:extLst>
      <p:ext uri="{BB962C8B-B14F-4D97-AF65-F5344CB8AC3E}">
        <p14:creationId xmlns:p14="http://schemas.microsoft.com/office/powerpoint/2010/main" val="30711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071818" y="1524000"/>
            <a:ext cx="8229600" cy="43434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buFont typeface="Wingdings" panose="05000000000000000000" pitchFamily="2" charset="2"/>
              <a:buNone/>
            </a:pPr>
            <a:endParaRPr lang="zh-CN" altLang="en-US" sz="2400" dirty="0">
              <a:latin typeface="楷体_GB2312" panose="02010609030101010101" pitchFamily="49" charset="-122"/>
              <a:ea typeface="楷体_GB2312" panose="02010609030101010101" pitchFamily="49" charset="-122"/>
            </a:endParaRPr>
          </a:p>
        </p:txBody>
      </p:sp>
      <p:pic>
        <p:nvPicPr>
          <p:cNvPr id="4" name="Picture 4" descr="B6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882" y="2811164"/>
            <a:ext cx="678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5158933" y="5269988"/>
            <a:ext cx="2055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FF0000"/>
                </a:solidFill>
                <a:latin typeface="+mn-ea"/>
              </a:rPr>
              <a:t>空闲空间表示例 </a:t>
            </a:r>
          </a:p>
        </p:txBody>
      </p:sp>
      <p:sp>
        <p:nvSpPr>
          <p:cNvPr id="7" name="矩形 6"/>
          <p:cNvSpPr/>
          <p:nvPr/>
        </p:nvSpPr>
        <p:spPr>
          <a:xfrm>
            <a:off x="1021491" y="932589"/>
            <a:ext cx="10429103" cy="1754326"/>
          </a:xfrm>
          <a:prstGeom prst="rect">
            <a:avLst/>
          </a:prstGeom>
        </p:spPr>
        <p:txBody>
          <a:bodyPr wrap="square">
            <a:spAutoFit/>
          </a:bodyPr>
          <a:lstStyle/>
          <a:p>
            <a:pPr>
              <a:lnSpc>
                <a:spcPct val="150000"/>
              </a:lnSpc>
            </a:pPr>
            <a:r>
              <a:rPr lang="en-US" altLang="zh-CN" sz="2400" dirty="0">
                <a:solidFill>
                  <a:srgbClr val="3942F3"/>
                </a:solidFill>
                <a:latin typeface="+mn-ea"/>
              </a:rPr>
              <a:t>6.5.3  </a:t>
            </a:r>
            <a:r>
              <a:rPr lang="zh-CN" altLang="en-US" sz="2400" dirty="0">
                <a:solidFill>
                  <a:srgbClr val="3942F3"/>
                </a:solidFill>
                <a:latin typeface="+mn-ea"/>
              </a:rPr>
              <a:t>空闲存储空间的管理</a:t>
            </a:r>
            <a:r>
              <a:rPr lang="en-US" altLang="zh-CN" sz="2400" dirty="0">
                <a:solidFill>
                  <a:srgbClr val="3942F3"/>
                </a:solidFill>
                <a:latin typeface="+mn-ea"/>
              </a:rPr>
              <a:t/>
            </a:r>
            <a:br>
              <a:rPr lang="en-US" altLang="zh-CN" sz="2400" dirty="0">
                <a:solidFill>
                  <a:srgbClr val="3942F3"/>
                </a:solidFill>
                <a:latin typeface="+mn-ea"/>
              </a:rPr>
            </a:br>
            <a:r>
              <a:rPr lang="en-US" altLang="zh-CN" sz="2400" dirty="0">
                <a:solidFill>
                  <a:srgbClr val="3942F3"/>
                </a:solidFill>
                <a:latin typeface="+mn-ea"/>
              </a:rPr>
              <a:t>1</a:t>
            </a:r>
            <a:r>
              <a:rPr lang="zh-CN" altLang="en-US" sz="2400" dirty="0">
                <a:solidFill>
                  <a:srgbClr val="3942F3"/>
                </a:solidFill>
                <a:latin typeface="+mn-ea"/>
              </a:rPr>
              <a:t>．空闲空间表</a:t>
            </a:r>
            <a:r>
              <a:rPr lang="zh-CN" altLang="en-US" sz="2400" dirty="0" smtClean="0">
                <a:solidFill>
                  <a:srgbClr val="3942F3"/>
                </a:solidFill>
                <a:latin typeface="+mn-ea"/>
              </a:rPr>
              <a:t>法</a:t>
            </a:r>
            <a:endParaRPr lang="en-US" altLang="zh-CN" sz="2400" dirty="0" smtClean="0">
              <a:solidFill>
                <a:srgbClr val="3942F3"/>
              </a:solidFill>
              <a:latin typeface="+mn-ea"/>
            </a:endParaRPr>
          </a:p>
          <a:p>
            <a:pPr>
              <a:lnSpc>
                <a:spcPct val="150000"/>
              </a:lnSpc>
            </a:pPr>
            <a:r>
              <a:rPr lang="zh-CN" altLang="en-US" sz="2400" dirty="0" smtClean="0">
                <a:solidFill>
                  <a:srgbClr val="3942F3"/>
                </a:solidFill>
                <a:latin typeface="+mn-ea"/>
              </a:rPr>
              <a:t>（</a:t>
            </a:r>
            <a:r>
              <a:rPr lang="en-US" altLang="zh-CN" sz="2400" dirty="0">
                <a:solidFill>
                  <a:srgbClr val="3942F3"/>
                </a:solidFill>
                <a:latin typeface="+mn-ea"/>
              </a:rPr>
              <a:t>1</a:t>
            </a:r>
            <a:r>
              <a:rPr lang="zh-CN" altLang="en-US" sz="2400" dirty="0">
                <a:solidFill>
                  <a:srgbClr val="3942F3"/>
                </a:solidFill>
                <a:latin typeface="+mn-ea"/>
              </a:rPr>
              <a:t>）空闲空间表</a:t>
            </a:r>
          </a:p>
        </p:txBody>
      </p:sp>
    </p:spTree>
    <p:extLst>
      <p:ext uri="{BB962C8B-B14F-4D97-AF65-F5344CB8AC3E}">
        <p14:creationId xmlns:p14="http://schemas.microsoft.com/office/powerpoint/2010/main" val="1242060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99969" y="871148"/>
            <a:ext cx="8229600" cy="502920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endParaRPr lang="zh-CN" altLang="en-US" dirty="0"/>
          </a:p>
        </p:txBody>
      </p:sp>
      <p:sp>
        <p:nvSpPr>
          <p:cNvPr id="3" name="矩形 2"/>
          <p:cNvSpPr/>
          <p:nvPr/>
        </p:nvSpPr>
        <p:spPr>
          <a:xfrm>
            <a:off x="832021" y="1194050"/>
            <a:ext cx="10684475" cy="2308324"/>
          </a:xfrm>
          <a:prstGeom prst="rect">
            <a:avLst/>
          </a:prstGeom>
        </p:spPr>
        <p:txBody>
          <a:bodyPr wrap="square">
            <a:spAutoFit/>
          </a:bodyPr>
          <a:lstStyle/>
          <a:p>
            <a:pPr>
              <a:lnSpc>
                <a:spcPct val="150000"/>
              </a:lnSpc>
            </a:pPr>
            <a:r>
              <a:rPr lang="zh-CN" altLang="en-US" sz="2400" dirty="0">
                <a:solidFill>
                  <a:srgbClr val="3942F3"/>
                </a:solidFill>
                <a:latin typeface="+mn-ea"/>
              </a:rPr>
              <a:t>（</a:t>
            </a:r>
            <a:r>
              <a:rPr lang="en-US" altLang="zh-CN" sz="2400" dirty="0">
                <a:solidFill>
                  <a:srgbClr val="3942F3"/>
                </a:solidFill>
                <a:latin typeface="+mn-ea"/>
              </a:rPr>
              <a:t>2</a:t>
            </a:r>
            <a:r>
              <a:rPr lang="zh-CN" altLang="en-US" sz="2400" dirty="0">
                <a:solidFill>
                  <a:srgbClr val="3942F3"/>
                </a:solidFill>
                <a:latin typeface="+mn-ea"/>
              </a:rPr>
              <a:t>）空闲块分配</a:t>
            </a:r>
          </a:p>
          <a:p>
            <a:pPr>
              <a:lnSpc>
                <a:spcPct val="150000"/>
              </a:lnSpc>
            </a:pPr>
            <a:r>
              <a:rPr lang="zh-CN" altLang="en-US" sz="2400" dirty="0">
                <a:solidFill>
                  <a:srgbClr val="3942F3"/>
                </a:solidFill>
                <a:latin typeface="+mn-ea"/>
              </a:rPr>
              <a:t>（</a:t>
            </a:r>
            <a:r>
              <a:rPr lang="en-US" altLang="zh-CN" sz="2400" dirty="0">
                <a:solidFill>
                  <a:srgbClr val="3942F3"/>
                </a:solidFill>
                <a:latin typeface="+mn-ea"/>
              </a:rPr>
              <a:t>3</a:t>
            </a:r>
            <a:r>
              <a:rPr lang="zh-CN" altLang="en-US" sz="2400" dirty="0">
                <a:solidFill>
                  <a:srgbClr val="3942F3"/>
                </a:solidFill>
                <a:latin typeface="+mn-ea"/>
              </a:rPr>
              <a:t>）空闲块回收</a:t>
            </a:r>
          </a:p>
          <a:p>
            <a:pPr indent="612000">
              <a:lnSpc>
                <a:spcPct val="150000"/>
              </a:lnSpc>
            </a:pPr>
            <a:r>
              <a:rPr lang="zh-CN" altLang="en-US" sz="2400" dirty="0">
                <a:solidFill>
                  <a:srgbClr val="00B050"/>
                </a:solidFill>
                <a:latin typeface="+mn-ea"/>
              </a:rPr>
              <a:t> 特别适于存放连续</a:t>
            </a:r>
            <a:r>
              <a:rPr lang="zh-CN" altLang="en-US" sz="2400" dirty="0" smtClean="0">
                <a:solidFill>
                  <a:srgbClr val="00B050"/>
                </a:solidFill>
                <a:latin typeface="+mn-ea"/>
              </a:rPr>
              <a:t>文件。若</a:t>
            </a:r>
            <a:r>
              <a:rPr lang="zh-CN" altLang="en-US" sz="2400" dirty="0">
                <a:solidFill>
                  <a:srgbClr val="00B050"/>
                </a:solidFill>
                <a:latin typeface="+mn-ea"/>
              </a:rPr>
              <a:t>存储空间有大量的小空闲区时，检索效率降低</a:t>
            </a:r>
            <a:r>
              <a:rPr lang="zh-CN" altLang="en-US" sz="2400" dirty="0" smtClean="0">
                <a:solidFill>
                  <a:srgbClr val="00B050"/>
                </a:solidFill>
                <a:latin typeface="+mn-ea"/>
              </a:rPr>
              <a:t>。会</a:t>
            </a:r>
            <a:r>
              <a:rPr lang="zh-CN" altLang="en-US" sz="2400" dirty="0">
                <a:solidFill>
                  <a:srgbClr val="00B050"/>
                </a:solidFill>
                <a:latin typeface="+mn-ea"/>
              </a:rPr>
              <a:t>产生外存的外部碎片，造成磁盘空间的浪费。 </a:t>
            </a:r>
          </a:p>
        </p:txBody>
      </p:sp>
    </p:spTree>
    <p:extLst>
      <p:ext uri="{BB962C8B-B14F-4D97-AF65-F5344CB8AC3E}">
        <p14:creationId xmlns:p14="http://schemas.microsoft.com/office/powerpoint/2010/main" val="333192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6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881552" y="1110049"/>
            <a:ext cx="3352800" cy="457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8"/>
          <p:cNvSpPr>
            <a:spLocks noChangeArrowheads="1"/>
          </p:cNvSpPr>
          <p:nvPr/>
        </p:nvSpPr>
        <p:spPr bwMode="auto">
          <a:xfrm>
            <a:off x="8857736" y="5665351"/>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0000"/>
                </a:solidFill>
                <a:latin typeface="+mn-ea"/>
              </a:rPr>
              <a:t>空闲块链接法示意图 </a:t>
            </a:r>
          </a:p>
        </p:txBody>
      </p:sp>
      <p:sp>
        <p:nvSpPr>
          <p:cNvPr id="7" name="矩形 6"/>
          <p:cNvSpPr/>
          <p:nvPr/>
        </p:nvSpPr>
        <p:spPr>
          <a:xfrm>
            <a:off x="864972" y="1407282"/>
            <a:ext cx="7447006" cy="1754326"/>
          </a:xfrm>
          <a:prstGeom prst="rect">
            <a:avLst/>
          </a:prstGeom>
        </p:spPr>
        <p:txBody>
          <a:bodyPr wrap="square">
            <a:spAutoFit/>
          </a:bodyPr>
          <a:lstStyle/>
          <a:p>
            <a:pPr>
              <a:lnSpc>
                <a:spcPct val="150000"/>
              </a:lnSpc>
            </a:pPr>
            <a:r>
              <a:rPr lang="en-US" altLang="zh-CN" sz="2400" dirty="0">
                <a:solidFill>
                  <a:srgbClr val="9147FF"/>
                </a:solidFill>
                <a:latin typeface="+mn-ea"/>
              </a:rPr>
              <a:t>2</a:t>
            </a:r>
            <a:r>
              <a:rPr lang="zh-CN" altLang="en-US" sz="2400" dirty="0">
                <a:solidFill>
                  <a:srgbClr val="9147FF"/>
                </a:solidFill>
                <a:latin typeface="+mn-ea"/>
              </a:rPr>
              <a:t>．空闲块链接法</a:t>
            </a:r>
            <a:endParaRPr lang="en-US" altLang="zh-CN" sz="2400" dirty="0">
              <a:solidFill>
                <a:srgbClr val="9147FF"/>
              </a:solidFill>
              <a:latin typeface="+mn-ea"/>
            </a:endParaRPr>
          </a:p>
          <a:p>
            <a:pPr indent="612000">
              <a:lnSpc>
                <a:spcPct val="150000"/>
              </a:lnSpc>
            </a:pPr>
            <a:r>
              <a:rPr lang="zh-CN" altLang="en-US" sz="2400" dirty="0">
                <a:solidFill>
                  <a:srgbClr val="00B050"/>
                </a:solidFill>
                <a:latin typeface="+mn-ea"/>
              </a:rPr>
              <a:t>这种方法与串连文件结构有相似之处，只是链上的盘块都是空闲块而已</a:t>
            </a:r>
            <a:r>
              <a:rPr lang="zh-CN" altLang="en-US" sz="2400" dirty="0" smtClean="0">
                <a:solidFill>
                  <a:srgbClr val="00B050"/>
                </a:solidFill>
                <a:latin typeface="+mn-ea"/>
              </a:rPr>
              <a:t>。易于实现，但</a:t>
            </a:r>
            <a:r>
              <a:rPr lang="zh-CN" altLang="en-US" sz="2400" dirty="0">
                <a:solidFill>
                  <a:srgbClr val="00B050"/>
                </a:solidFill>
                <a:latin typeface="+mn-ea"/>
              </a:rPr>
              <a:t>其工作效率</a:t>
            </a:r>
            <a:r>
              <a:rPr lang="zh-CN" altLang="en-US" sz="2400" dirty="0" smtClean="0">
                <a:solidFill>
                  <a:srgbClr val="00B050"/>
                </a:solidFill>
                <a:latin typeface="+mn-ea"/>
              </a:rPr>
              <a:t>低。 </a:t>
            </a:r>
            <a:endParaRPr lang="zh-CN" altLang="en-US" sz="2400" dirty="0">
              <a:solidFill>
                <a:srgbClr val="00B050"/>
              </a:solidFill>
              <a:latin typeface="+mn-ea"/>
            </a:endParaRPr>
          </a:p>
        </p:txBody>
      </p:sp>
    </p:spTree>
    <p:extLst>
      <p:ext uri="{BB962C8B-B14F-4D97-AF65-F5344CB8AC3E}">
        <p14:creationId xmlns:p14="http://schemas.microsoft.com/office/powerpoint/2010/main" val="1018312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4443" y="1033666"/>
            <a:ext cx="10008974" cy="5078313"/>
          </a:xfrm>
          <a:prstGeom prst="rect">
            <a:avLst/>
          </a:prstGeom>
        </p:spPr>
        <p:txBody>
          <a:bodyPr wrap="square">
            <a:spAutoFit/>
          </a:bodyPr>
          <a:lstStyle/>
          <a:p>
            <a:pPr>
              <a:lnSpc>
                <a:spcPct val="150000"/>
              </a:lnSpc>
            </a:pPr>
            <a:r>
              <a:rPr lang="en-US" altLang="zh-CN" sz="2400" dirty="0">
                <a:solidFill>
                  <a:srgbClr val="9147FF"/>
                </a:solidFill>
                <a:latin typeface="+mn-ea"/>
              </a:rPr>
              <a:t>3</a:t>
            </a:r>
            <a:r>
              <a:rPr lang="zh-CN" altLang="en-US" sz="2400" dirty="0">
                <a:solidFill>
                  <a:srgbClr val="9147FF"/>
                </a:solidFill>
                <a:latin typeface="+mn-ea"/>
              </a:rPr>
              <a:t>．位示图（</a:t>
            </a:r>
            <a:r>
              <a:rPr lang="en-US" altLang="zh-CN" sz="2400" dirty="0">
                <a:solidFill>
                  <a:srgbClr val="9147FF"/>
                </a:solidFill>
                <a:latin typeface="+mn-ea"/>
              </a:rPr>
              <a:t>Bit Map</a:t>
            </a:r>
            <a:r>
              <a:rPr lang="zh-CN" altLang="en-US" sz="2400" dirty="0">
                <a:solidFill>
                  <a:srgbClr val="9147FF"/>
                </a:solidFill>
                <a:latin typeface="+mn-ea"/>
              </a:rPr>
              <a:t>）法</a:t>
            </a:r>
            <a:endParaRPr lang="en-US" altLang="zh-CN" sz="2400" dirty="0">
              <a:solidFill>
                <a:srgbClr val="9147FF"/>
              </a:solidFill>
              <a:latin typeface="+mn-ea"/>
            </a:endParaRPr>
          </a:p>
          <a:p>
            <a:pPr indent="612000">
              <a:lnSpc>
                <a:spcPct val="150000"/>
              </a:lnSpc>
            </a:pPr>
            <a:r>
              <a:rPr lang="zh-CN" altLang="en-US" sz="2400" dirty="0">
                <a:solidFill>
                  <a:srgbClr val="3942F3"/>
                </a:solidFill>
                <a:latin typeface="+mn-ea"/>
              </a:rPr>
              <a:t>它利用一串二进位值反映磁盘空间的分配情况，也称位向量（</a:t>
            </a:r>
            <a:r>
              <a:rPr lang="en-US" altLang="zh-CN" sz="2400" dirty="0">
                <a:solidFill>
                  <a:srgbClr val="3942F3"/>
                </a:solidFill>
                <a:latin typeface="+mn-ea"/>
              </a:rPr>
              <a:t>Bit Vector</a:t>
            </a:r>
            <a:r>
              <a:rPr lang="zh-CN" altLang="en-US" sz="2400" dirty="0">
                <a:solidFill>
                  <a:srgbClr val="3942F3"/>
                </a:solidFill>
                <a:latin typeface="+mn-ea"/>
              </a:rPr>
              <a:t>）</a:t>
            </a:r>
            <a:r>
              <a:rPr lang="zh-CN" altLang="en-US" sz="2400" dirty="0" smtClean="0">
                <a:solidFill>
                  <a:srgbClr val="3942F3"/>
                </a:solidFill>
                <a:latin typeface="+mn-ea"/>
              </a:rPr>
              <a:t>法。</a:t>
            </a:r>
            <a:endParaRPr lang="zh-CN" altLang="en-US" sz="2400" dirty="0">
              <a:solidFill>
                <a:srgbClr val="3942F3"/>
              </a:solidFill>
              <a:latin typeface="+mn-ea"/>
            </a:endParaRPr>
          </a:p>
          <a:p>
            <a:pPr>
              <a:lnSpc>
                <a:spcPct val="150000"/>
              </a:lnSpc>
            </a:pPr>
            <a:r>
              <a:rPr lang="zh-CN" altLang="en-US" sz="2400" dirty="0">
                <a:solidFill>
                  <a:srgbClr val="00B050"/>
                </a:solidFill>
                <a:latin typeface="+mn-ea"/>
              </a:rPr>
              <a:t>设下列盘块是空闲的：</a:t>
            </a:r>
          </a:p>
          <a:p>
            <a:pPr indent="720000">
              <a:lnSpc>
                <a:spcPct val="150000"/>
              </a:lnSpc>
            </a:pPr>
            <a:r>
              <a:rPr lang="en-US" altLang="zh-CN" sz="2400" dirty="0" smtClean="0">
                <a:solidFill>
                  <a:srgbClr val="00B050"/>
                </a:solidFill>
                <a:latin typeface="+mn-ea"/>
              </a:rPr>
              <a:t>2</a:t>
            </a:r>
            <a:r>
              <a:rPr lang="en-US" altLang="zh-CN" sz="2400" dirty="0">
                <a:solidFill>
                  <a:srgbClr val="00B050"/>
                </a:solidFill>
                <a:latin typeface="+mn-ea"/>
              </a:rPr>
              <a:t>, 3, 4, 5, 8, 9, 10, 11, 12, 13, 17, 18, 25, 26, 27,…</a:t>
            </a:r>
          </a:p>
          <a:p>
            <a:pPr>
              <a:lnSpc>
                <a:spcPct val="150000"/>
              </a:lnSpc>
            </a:pPr>
            <a:r>
              <a:rPr lang="zh-CN" altLang="en-US" sz="2400" dirty="0" smtClean="0">
                <a:solidFill>
                  <a:srgbClr val="8A3BFF"/>
                </a:solidFill>
                <a:latin typeface="+mn-ea"/>
              </a:rPr>
              <a:t>则</a:t>
            </a:r>
            <a:r>
              <a:rPr lang="zh-CN" altLang="en-US" sz="2400" dirty="0">
                <a:solidFill>
                  <a:srgbClr val="8A3BFF"/>
                </a:solidFill>
                <a:latin typeface="+mn-ea"/>
              </a:rPr>
              <a:t>位示图向量是：</a:t>
            </a:r>
          </a:p>
          <a:p>
            <a:pPr indent="720000">
              <a:lnSpc>
                <a:spcPct val="150000"/>
              </a:lnSpc>
            </a:pPr>
            <a:r>
              <a:rPr lang="en-US" altLang="zh-CN" sz="2400" dirty="0" smtClean="0">
                <a:solidFill>
                  <a:srgbClr val="8A3BFF"/>
                </a:solidFill>
                <a:latin typeface="+mn-ea"/>
              </a:rPr>
              <a:t>0011110011111100011000000111</a:t>
            </a:r>
            <a:r>
              <a:rPr lang="en-US" altLang="zh-CN" sz="2400" dirty="0">
                <a:solidFill>
                  <a:srgbClr val="8A3BFF"/>
                </a:solidFill>
                <a:latin typeface="+mn-ea"/>
              </a:rPr>
              <a:t>…</a:t>
            </a:r>
          </a:p>
          <a:p>
            <a:pPr>
              <a:lnSpc>
                <a:spcPct val="150000"/>
              </a:lnSpc>
            </a:pPr>
            <a:r>
              <a:rPr lang="zh-CN" altLang="en-US" sz="2400" dirty="0">
                <a:solidFill>
                  <a:srgbClr val="8A3BFF"/>
                </a:solidFill>
                <a:latin typeface="+mn-ea"/>
              </a:rPr>
              <a:t>块号的计算公式如下</a:t>
            </a:r>
            <a:r>
              <a:rPr lang="zh-CN" altLang="en-US" sz="2400" dirty="0" smtClean="0">
                <a:solidFill>
                  <a:srgbClr val="8A3BFF"/>
                </a:solidFill>
                <a:latin typeface="+mn-ea"/>
              </a:rPr>
              <a:t>：</a:t>
            </a:r>
            <a:endParaRPr lang="en-US" altLang="zh-CN" sz="2400" dirty="0" smtClean="0">
              <a:solidFill>
                <a:srgbClr val="8A3BFF"/>
              </a:solidFill>
              <a:latin typeface="+mn-ea"/>
            </a:endParaRPr>
          </a:p>
          <a:p>
            <a:pPr indent="720000">
              <a:lnSpc>
                <a:spcPct val="150000"/>
              </a:lnSpc>
            </a:pPr>
            <a:r>
              <a:rPr lang="zh-CN" altLang="en-US" sz="2400" dirty="0" smtClean="0">
                <a:solidFill>
                  <a:srgbClr val="8A3BFF"/>
                </a:solidFill>
                <a:latin typeface="+mn-ea"/>
              </a:rPr>
              <a:t>字长</a:t>
            </a:r>
            <a:r>
              <a:rPr lang="en-US" altLang="zh-CN" sz="2400" dirty="0">
                <a:solidFill>
                  <a:srgbClr val="8A3BFF"/>
                </a:solidFill>
                <a:latin typeface="+mn-ea"/>
              </a:rPr>
              <a:t>×“0”</a:t>
            </a:r>
            <a:r>
              <a:rPr lang="zh-CN" altLang="en-US" sz="2400" dirty="0">
                <a:solidFill>
                  <a:srgbClr val="8A3BFF"/>
                </a:solidFill>
                <a:latin typeface="+mn-ea"/>
              </a:rPr>
              <a:t>值字数 </a:t>
            </a:r>
            <a:r>
              <a:rPr lang="en-US" altLang="zh-CN" sz="2400" dirty="0">
                <a:solidFill>
                  <a:srgbClr val="8A3BFF"/>
                </a:solidFill>
                <a:latin typeface="+mn-ea"/>
              </a:rPr>
              <a:t>+ </a:t>
            </a:r>
            <a:r>
              <a:rPr lang="zh-CN" altLang="en-US" sz="2400" dirty="0">
                <a:solidFill>
                  <a:srgbClr val="8A3BFF"/>
                </a:solidFill>
                <a:latin typeface="+mn-ea"/>
              </a:rPr>
              <a:t>首位“</a:t>
            </a:r>
            <a:r>
              <a:rPr lang="en-US" altLang="zh-CN" sz="2400" dirty="0">
                <a:solidFill>
                  <a:srgbClr val="8A3BFF"/>
                </a:solidFill>
                <a:latin typeface="+mn-ea"/>
              </a:rPr>
              <a:t>1”</a:t>
            </a:r>
            <a:r>
              <a:rPr lang="zh-CN" altLang="en-US" sz="2400" dirty="0">
                <a:solidFill>
                  <a:srgbClr val="8A3BFF"/>
                </a:solidFill>
                <a:latin typeface="+mn-ea"/>
              </a:rPr>
              <a:t>的偏移</a:t>
            </a:r>
          </a:p>
        </p:txBody>
      </p:sp>
    </p:spTree>
    <p:extLst>
      <p:ext uri="{BB962C8B-B14F-4D97-AF65-F5344CB8AC3E}">
        <p14:creationId xmlns:p14="http://schemas.microsoft.com/office/powerpoint/2010/main" val="36328166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92781" y="877330"/>
            <a:ext cx="8229600" cy="110798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4</a:t>
            </a:r>
            <a:r>
              <a:rPr lang="zh-CN" altLang="en-US" sz="2400" dirty="0">
                <a:solidFill>
                  <a:srgbClr val="00B050"/>
                </a:solidFill>
                <a:latin typeface="+mn-ea"/>
              </a:rPr>
              <a:t>．空闲块成组链接法</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9147FF"/>
                </a:solidFill>
                <a:latin typeface="+mn-ea"/>
              </a:rPr>
              <a:t>（</a:t>
            </a:r>
            <a:r>
              <a:rPr lang="en-US" altLang="zh-CN" sz="2400" dirty="0" smtClean="0">
                <a:solidFill>
                  <a:srgbClr val="9147FF"/>
                </a:solidFill>
                <a:latin typeface="+mn-ea"/>
              </a:rPr>
              <a:t>1</a:t>
            </a:r>
            <a:r>
              <a:rPr lang="zh-CN" altLang="en-US" sz="2400" dirty="0" smtClean="0">
                <a:solidFill>
                  <a:srgbClr val="9147FF"/>
                </a:solidFill>
                <a:latin typeface="+mn-ea"/>
              </a:rPr>
              <a:t>）空闲块成组链接</a:t>
            </a:r>
            <a:endParaRPr lang="zh-CN" altLang="en-US" sz="2400" dirty="0">
              <a:solidFill>
                <a:srgbClr val="9147FF"/>
              </a:solidFill>
              <a:latin typeface="+mn-ea"/>
            </a:endParaRPr>
          </a:p>
        </p:txBody>
      </p:sp>
      <p:pic>
        <p:nvPicPr>
          <p:cNvPr id="4" name="Picture 4" descr="B6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4228" y="1346887"/>
            <a:ext cx="5562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6234955" y="5705676"/>
            <a:ext cx="34852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FF0000"/>
                </a:solidFill>
                <a:latin typeface="+mn-ea"/>
              </a:rPr>
              <a:t>空闲块成组链接法分配过程示例 </a:t>
            </a:r>
          </a:p>
        </p:txBody>
      </p:sp>
      <p:sp>
        <p:nvSpPr>
          <p:cNvPr id="6" name="Rectangle 7"/>
          <p:cNvSpPr>
            <a:spLocks noChangeArrowheads="1"/>
          </p:cNvSpPr>
          <p:nvPr/>
        </p:nvSpPr>
        <p:spPr bwMode="auto">
          <a:xfrm>
            <a:off x="892781" y="4753233"/>
            <a:ext cx="289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400" dirty="0" smtClean="0">
                <a:solidFill>
                  <a:srgbClr val="9147FF"/>
                </a:solidFill>
                <a:latin typeface="+mn-ea"/>
              </a:rPr>
              <a:t>（</a:t>
            </a:r>
            <a:r>
              <a:rPr lang="en-US" altLang="zh-CN" sz="2400" dirty="0" smtClean="0">
                <a:solidFill>
                  <a:srgbClr val="9147FF"/>
                </a:solidFill>
                <a:latin typeface="+mn-ea"/>
              </a:rPr>
              <a:t>2</a:t>
            </a:r>
            <a:r>
              <a:rPr lang="zh-CN" altLang="en-US" sz="2400" dirty="0" smtClean="0">
                <a:solidFill>
                  <a:srgbClr val="9147FF"/>
                </a:solidFill>
                <a:latin typeface="+mn-ea"/>
              </a:rPr>
              <a:t>）空闲块分配</a:t>
            </a:r>
          </a:p>
          <a:p>
            <a:pPr>
              <a:lnSpc>
                <a:spcPct val="150000"/>
              </a:lnSpc>
            </a:pPr>
            <a:r>
              <a:rPr lang="zh-CN" altLang="en-US" sz="2400" dirty="0" smtClean="0">
                <a:solidFill>
                  <a:srgbClr val="9147FF"/>
                </a:solidFill>
                <a:latin typeface="+mn-ea"/>
              </a:rPr>
              <a:t>（</a:t>
            </a:r>
            <a:r>
              <a:rPr lang="en-US" altLang="zh-CN" sz="2400" dirty="0" smtClean="0">
                <a:solidFill>
                  <a:srgbClr val="9147FF"/>
                </a:solidFill>
                <a:latin typeface="+mn-ea"/>
              </a:rPr>
              <a:t>3</a:t>
            </a:r>
            <a:r>
              <a:rPr lang="zh-CN" altLang="en-US" sz="2400" dirty="0" smtClean="0">
                <a:solidFill>
                  <a:srgbClr val="9147FF"/>
                </a:solidFill>
                <a:latin typeface="+mn-ea"/>
              </a:rPr>
              <a:t>）空闲块释放</a:t>
            </a:r>
            <a:endParaRPr lang="zh-CN" altLang="en-US" sz="2400" dirty="0">
              <a:solidFill>
                <a:srgbClr val="9147FF"/>
              </a:solidFill>
              <a:latin typeface="+mn-ea"/>
            </a:endParaRPr>
          </a:p>
        </p:txBody>
      </p:sp>
    </p:spTree>
    <p:extLst>
      <p:ext uri="{BB962C8B-B14F-4D97-AF65-F5344CB8AC3E}">
        <p14:creationId xmlns:p14="http://schemas.microsoft.com/office/powerpoint/2010/main" val="836642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41291" y="987898"/>
            <a:ext cx="10526460" cy="443977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9147FF"/>
                </a:solidFill>
                <a:latin typeface="+mn-ea"/>
              </a:rPr>
              <a:t>6.6  </a:t>
            </a:r>
            <a:r>
              <a:rPr lang="zh-CN" altLang="en-US" sz="2400" dirty="0">
                <a:solidFill>
                  <a:srgbClr val="9147FF"/>
                </a:solidFill>
                <a:latin typeface="+mn-ea"/>
              </a:rPr>
              <a:t>管道文件</a:t>
            </a:r>
            <a:endParaRPr lang="en-US" altLang="zh-CN" sz="2400" dirty="0" smtClean="0">
              <a:solidFill>
                <a:srgbClr val="9147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00B050"/>
                </a:solidFill>
                <a:latin typeface="+mn-ea"/>
              </a:rPr>
              <a:t>如：</a:t>
            </a:r>
            <a:r>
              <a:rPr lang="en-US" altLang="zh-CN" sz="2400" dirty="0" smtClean="0">
                <a:solidFill>
                  <a:srgbClr val="00B050"/>
                </a:solidFill>
                <a:latin typeface="+mn-ea"/>
              </a:rPr>
              <a:t>$ who | </a:t>
            </a:r>
            <a:r>
              <a:rPr lang="en-US" altLang="zh-CN" sz="2400" dirty="0" err="1" smtClean="0">
                <a:solidFill>
                  <a:srgbClr val="00B050"/>
                </a:solidFill>
                <a:latin typeface="+mn-ea"/>
              </a:rPr>
              <a:t>wc</a:t>
            </a:r>
            <a:r>
              <a:rPr lang="en-US" altLang="zh-CN" sz="2400" dirty="0" smtClean="0">
                <a:solidFill>
                  <a:srgbClr val="00B050"/>
                </a:solidFill>
                <a:latin typeface="+mn-ea"/>
              </a:rPr>
              <a:t> -l</a:t>
            </a:r>
          </a:p>
          <a:p>
            <a:pPr marL="0" indent="0">
              <a:lnSpc>
                <a:spcPct val="150000"/>
              </a:lnSpc>
              <a:spcBef>
                <a:spcPts val="0"/>
              </a:spcBef>
              <a:buFont typeface="Wingdings" panose="05000000000000000000" pitchFamily="2" charset="2"/>
              <a:buNone/>
            </a:pPr>
            <a:r>
              <a:rPr lang="en-US" altLang="zh-CN" sz="2400" dirty="0" smtClean="0">
                <a:solidFill>
                  <a:srgbClr val="00B050"/>
                </a:solidFill>
                <a:latin typeface="+mn-ea"/>
              </a:rPr>
              <a:t>       5</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1</a:t>
            </a:r>
            <a:r>
              <a:rPr lang="zh-CN" altLang="en-US" sz="2400" dirty="0" smtClean="0">
                <a:solidFill>
                  <a:srgbClr val="00B050"/>
                </a:solidFill>
                <a:latin typeface="+mn-ea"/>
              </a:rPr>
              <a:t>）一个管道线就是连接两个进程的一个打开文件。一个进程向该文件写入信息，另一个进程从该文件中读出信息，由系统自动处理二者间的同步、调度和缓冲。</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2</a:t>
            </a:r>
            <a:r>
              <a:rPr lang="zh-CN" altLang="en-US" sz="2400" dirty="0" smtClean="0">
                <a:solidFill>
                  <a:srgbClr val="00B050"/>
                </a:solidFill>
                <a:latin typeface="+mn-ea"/>
              </a:rPr>
              <a:t>）</a:t>
            </a:r>
            <a:r>
              <a:rPr lang="en-US" altLang="zh-CN" sz="2400" dirty="0" smtClean="0">
                <a:solidFill>
                  <a:srgbClr val="00B050"/>
                </a:solidFill>
                <a:latin typeface="+mn-ea"/>
              </a:rPr>
              <a:t>pipe</a:t>
            </a:r>
            <a:r>
              <a:rPr lang="zh-CN" altLang="en-US" sz="2400" dirty="0" smtClean="0">
                <a:solidFill>
                  <a:srgbClr val="00B050"/>
                </a:solidFill>
                <a:latin typeface="+mn-ea"/>
              </a:rPr>
              <a:t>文件允许两个进程按先入先出（</a:t>
            </a:r>
            <a:r>
              <a:rPr lang="en-US" altLang="zh-CN" sz="2400" dirty="0" smtClean="0">
                <a:solidFill>
                  <a:srgbClr val="00B050"/>
                </a:solidFill>
                <a:latin typeface="+mn-ea"/>
              </a:rPr>
              <a:t>FIFO</a:t>
            </a:r>
            <a:r>
              <a:rPr lang="zh-CN" altLang="en-US" sz="2400" dirty="0" smtClean="0">
                <a:solidFill>
                  <a:srgbClr val="00B050"/>
                </a:solidFill>
                <a:latin typeface="+mn-ea"/>
              </a:rPr>
              <a:t>）的方式传送数据，而它们可以彼此不知道对方的存在。</a:t>
            </a:r>
          </a:p>
        </p:txBody>
      </p:sp>
    </p:spTree>
    <p:extLst>
      <p:ext uri="{BB962C8B-B14F-4D97-AF65-F5344CB8AC3E}">
        <p14:creationId xmlns:p14="http://schemas.microsoft.com/office/powerpoint/2010/main" val="4625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06399" y="1029843"/>
            <a:ext cx="10694240" cy="379507"/>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endParaRPr lang="zh-CN" altLang="en-US" sz="2400" dirty="0">
              <a:latin typeface="+mn-ea"/>
            </a:endParaRPr>
          </a:p>
        </p:txBody>
      </p:sp>
      <p:pic>
        <p:nvPicPr>
          <p:cNvPr id="4" name="Picture 4" descr="B6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2543" y="1828284"/>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5287926" y="5616509"/>
            <a:ext cx="25506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a:solidFill>
                  <a:srgbClr val="9147FF"/>
                </a:solidFill>
                <a:latin typeface="+mn-ea"/>
              </a:rPr>
              <a:t>管道文件机制示意图 </a:t>
            </a:r>
          </a:p>
        </p:txBody>
      </p:sp>
      <p:sp>
        <p:nvSpPr>
          <p:cNvPr id="2" name="矩形 1"/>
          <p:cNvSpPr/>
          <p:nvPr/>
        </p:nvSpPr>
        <p:spPr>
          <a:xfrm>
            <a:off x="984309" y="1138535"/>
            <a:ext cx="10416330" cy="581057"/>
          </a:xfrm>
          <a:prstGeom prst="rect">
            <a:avLst/>
          </a:prstGeom>
        </p:spPr>
        <p:txBody>
          <a:bodyPr wrap="square">
            <a:spAutoFit/>
          </a:bodyPr>
          <a:lstStyle/>
          <a:p>
            <a:pPr>
              <a:lnSpc>
                <a:spcPct val="150000"/>
              </a:lnSpc>
            </a:pPr>
            <a:r>
              <a:rPr lang="zh-CN" altLang="en-US" sz="2400" dirty="0">
                <a:solidFill>
                  <a:srgbClr val="00B050"/>
                </a:solidFill>
                <a:latin typeface="+mn-ea"/>
              </a:rPr>
              <a:t>（</a:t>
            </a:r>
            <a:r>
              <a:rPr lang="en-US" altLang="zh-CN" sz="2400" dirty="0">
                <a:solidFill>
                  <a:srgbClr val="00B050"/>
                </a:solidFill>
                <a:latin typeface="+mn-ea"/>
              </a:rPr>
              <a:t>3</a:t>
            </a:r>
            <a:r>
              <a:rPr lang="zh-CN" altLang="en-US" sz="2400" dirty="0">
                <a:solidFill>
                  <a:srgbClr val="00B050"/>
                </a:solidFill>
                <a:latin typeface="+mn-ea"/>
              </a:rPr>
              <a:t>）创建</a:t>
            </a:r>
            <a:r>
              <a:rPr lang="en-US" altLang="zh-CN" sz="2400" dirty="0">
                <a:solidFill>
                  <a:srgbClr val="00B050"/>
                </a:solidFill>
                <a:latin typeface="+mn-ea"/>
              </a:rPr>
              <a:t>pipe</a:t>
            </a:r>
            <a:r>
              <a:rPr lang="zh-CN" altLang="en-US" sz="2400" dirty="0">
                <a:solidFill>
                  <a:srgbClr val="00B050"/>
                </a:solidFill>
                <a:latin typeface="+mn-ea"/>
              </a:rPr>
              <a:t>文件可有两种方式</a:t>
            </a:r>
            <a:r>
              <a:rPr lang="zh-CN" altLang="en-US" sz="2400" dirty="0">
                <a:solidFill>
                  <a:srgbClr val="00B050"/>
                </a:solidFill>
                <a:latin typeface="+mn-ea"/>
                <a:sym typeface="Wingdings" panose="05000000000000000000" pitchFamily="2" charset="2"/>
              </a:rPr>
              <a:t>：</a:t>
            </a:r>
            <a:r>
              <a:rPr lang="zh-CN" altLang="en-US" sz="2400" dirty="0">
                <a:solidFill>
                  <a:srgbClr val="00B050"/>
                </a:solidFill>
                <a:latin typeface="+mn-ea"/>
              </a:rPr>
              <a:t>无名管道文件；有名管道文件 </a:t>
            </a:r>
          </a:p>
        </p:txBody>
      </p:sp>
    </p:spTree>
    <p:extLst>
      <p:ext uri="{BB962C8B-B14F-4D97-AF65-F5344CB8AC3E}">
        <p14:creationId xmlns:p14="http://schemas.microsoft.com/office/powerpoint/2010/main" val="7392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8862" y="1126528"/>
            <a:ext cx="10233451" cy="384089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2525FF"/>
                </a:solidFill>
                <a:latin typeface="+mn-ea"/>
              </a:rPr>
              <a:t>6.7  </a:t>
            </a:r>
            <a:r>
              <a:rPr lang="zh-CN" altLang="en-US" sz="2400" dirty="0">
                <a:solidFill>
                  <a:srgbClr val="2525FF"/>
                </a:solidFill>
                <a:latin typeface="+mn-ea"/>
              </a:rPr>
              <a:t>文件系统的可靠性</a:t>
            </a:r>
            <a:endParaRPr lang="en-US" altLang="zh-CN" sz="2400" dirty="0">
              <a:solidFill>
                <a:srgbClr val="2525FF"/>
              </a:solidFill>
              <a:latin typeface="+mn-ea"/>
            </a:endParaRPr>
          </a:p>
          <a:p>
            <a:pPr marL="0" indent="0">
              <a:lnSpc>
                <a:spcPct val="150000"/>
              </a:lnSpc>
              <a:spcBef>
                <a:spcPts val="0"/>
              </a:spcBef>
              <a:buFont typeface="Wingdings" panose="05000000000000000000" pitchFamily="2" charset="2"/>
              <a:buNone/>
            </a:pPr>
            <a:r>
              <a:rPr lang="zh-CN" altLang="en-US" sz="2400" dirty="0" smtClean="0">
                <a:solidFill>
                  <a:srgbClr val="2525FF"/>
                </a:solidFill>
                <a:latin typeface="+mn-ea"/>
              </a:rPr>
              <a:t>（</a:t>
            </a:r>
            <a:r>
              <a:rPr lang="en-US" altLang="zh-CN" sz="2400" dirty="0" smtClean="0">
                <a:solidFill>
                  <a:srgbClr val="2525FF"/>
                </a:solidFill>
                <a:latin typeface="+mn-ea"/>
              </a:rPr>
              <a:t>1</a:t>
            </a:r>
            <a:r>
              <a:rPr lang="zh-CN" altLang="en-US" sz="2400" dirty="0" smtClean="0">
                <a:solidFill>
                  <a:srgbClr val="2525FF"/>
                </a:solidFill>
                <a:latin typeface="+mn-ea"/>
              </a:rPr>
              <a:t>）文件系统受到破坏所造成的损失往往比计算机自身受到破坏的损失还大 </a:t>
            </a:r>
          </a:p>
          <a:p>
            <a:pPr marL="0" indent="0">
              <a:lnSpc>
                <a:spcPct val="150000"/>
              </a:lnSpc>
              <a:spcBef>
                <a:spcPts val="0"/>
              </a:spcBef>
              <a:buFont typeface="Wingdings" panose="05000000000000000000" pitchFamily="2" charset="2"/>
              <a:buNone/>
            </a:pPr>
            <a:r>
              <a:rPr lang="zh-CN" altLang="en-US" sz="2400" dirty="0" smtClean="0">
                <a:solidFill>
                  <a:srgbClr val="2525FF"/>
                </a:solidFill>
                <a:latin typeface="+mn-ea"/>
              </a:rPr>
              <a:t>（</a:t>
            </a:r>
            <a:r>
              <a:rPr lang="en-US" altLang="zh-CN" sz="2400" dirty="0" smtClean="0">
                <a:solidFill>
                  <a:srgbClr val="2525FF"/>
                </a:solidFill>
                <a:latin typeface="+mn-ea"/>
              </a:rPr>
              <a:t>2</a:t>
            </a:r>
            <a:r>
              <a:rPr lang="zh-CN" altLang="en-US" sz="2400" dirty="0" smtClean="0">
                <a:solidFill>
                  <a:srgbClr val="2525FF"/>
                </a:solidFill>
                <a:latin typeface="+mn-ea"/>
              </a:rPr>
              <a:t>）造成数据丢失或数据损坏的原因有多种</a:t>
            </a:r>
          </a:p>
          <a:p>
            <a:pPr marL="0" indent="0">
              <a:lnSpc>
                <a:spcPct val="150000"/>
              </a:lnSpc>
              <a:spcBef>
                <a:spcPts val="0"/>
              </a:spcBef>
              <a:buFont typeface="Wingdings" panose="05000000000000000000" pitchFamily="2" charset="2"/>
              <a:buNone/>
            </a:pPr>
            <a:r>
              <a:rPr lang="en-US" altLang="zh-CN" sz="2400" dirty="0" smtClean="0">
                <a:solidFill>
                  <a:srgbClr val="00B050"/>
                </a:solidFill>
                <a:latin typeface="+mn-ea"/>
              </a:rPr>
              <a:t>6.7.1  </a:t>
            </a:r>
            <a:r>
              <a:rPr lang="zh-CN" altLang="en-US" sz="2400" dirty="0" smtClean="0">
                <a:solidFill>
                  <a:srgbClr val="00B050"/>
                </a:solidFill>
                <a:latin typeface="+mn-ea"/>
              </a:rPr>
              <a:t>磁盘坏块管理</a:t>
            </a:r>
          </a:p>
          <a:p>
            <a:pPr marL="0" indent="0">
              <a:lnSpc>
                <a:spcPct val="150000"/>
              </a:lnSpc>
              <a:spcBef>
                <a:spcPts val="0"/>
              </a:spcBef>
              <a:buFont typeface="Wingdings" panose="05000000000000000000" pitchFamily="2" charset="2"/>
              <a:buNone/>
            </a:pPr>
            <a:r>
              <a:rPr lang="en-US" altLang="zh-CN" sz="2400" dirty="0" smtClean="0">
                <a:solidFill>
                  <a:srgbClr val="00B050"/>
                </a:solidFill>
                <a:latin typeface="+mn-ea"/>
              </a:rPr>
              <a:t>1. </a:t>
            </a:r>
            <a:r>
              <a:rPr lang="zh-CN" altLang="en-US" sz="2400" dirty="0" smtClean="0">
                <a:solidFill>
                  <a:srgbClr val="00B050"/>
                </a:solidFill>
                <a:latin typeface="+mn-ea"/>
              </a:rPr>
              <a:t>硬件方案是在磁盘的一个扇区上记载坏块清单。</a:t>
            </a:r>
          </a:p>
          <a:p>
            <a:pPr marL="0" indent="0">
              <a:lnSpc>
                <a:spcPct val="150000"/>
              </a:lnSpc>
              <a:spcBef>
                <a:spcPts val="0"/>
              </a:spcBef>
              <a:buFont typeface="Wingdings" panose="05000000000000000000" pitchFamily="2" charset="2"/>
              <a:buNone/>
            </a:pPr>
            <a:r>
              <a:rPr lang="en-US" altLang="zh-CN" sz="2400" dirty="0" smtClean="0">
                <a:solidFill>
                  <a:srgbClr val="00B050"/>
                </a:solidFill>
                <a:latin typeface="+mn-ea"/>
              </a:rPr>
              <a:t>2. </a:t>
            </a:r>
            <a:r>
              <a:rPr lang="zh-CN" altLang="en-US" sz="2400" dirty="0" smtClean="0">
                <a:solidFill>
                  <a:srgbClr val="00B050"/>
                </a:solidFill>
                <a:latin typeface="+mn-ea"/>
              </a:rPr>
              <a:t>软件方案需要用户或文件系统仔细地构造一个文件，它包含全部坏块</a:t>
            </a:r>
            <a:endParaRPr lang="zh-CN" altLang="en-US" sz="2400" dirty="0">
              <a:solidFill>
                <a:srgbClr val="00B050"/>
              </a:solidFill>
              <a:latin typeface="+mn-ea"/>
            </a:endParaRPr>
          </a:p>
        </p:txBody>
      </p:sp>
    </p:spTree>
    <p:extLst>
      <p:ext uri="{BB962C8B-B14F-4D97-AF65-F5344CB8AC3E}">
        <p14:creationId xmlns:p14="http://schemas.microsoft.com/office/powerpoint/2010/main" val="217684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12109" y="1083277"/>
            <a:ext cx="10322010" cy="334868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2525FF"/>
                </a:solidFill>
                <a:latin typeface="+mn-ea"/>
              </a:rPr>
              <a:t>6.7.2  </a:t>
            </a:r>
            <a:r>
              <a:rPr lang="zh-CN" altLang="en-US" sz="2400" dirty="0">
                <a:solidFill>
                  <a:srgbClr val="2525FF"/>
                </a:solidFill>
                <a:latin typeface="+mn-ea"/>
              </a:rPr>
              <a:t>后备</a:t>
            </a:r>
            <a:endParaRPr lang="en-US" altLang="zh-CN" sz="2400" dirty="0" smtClean="0">
              <a:solidFill>
                <a:srgbClr val="2525FF"/>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FF2121"/>
                </a:solidFill>
                <a:latin typeface="+mn-ea"/>
              </a:rPr>
              <a:t>1</a:t>
            </a:r>
            <a:r>
              <a:rPr lang="zh-CN" altLang="en-US" sz="2400" dirty="0" smtClean="0">
                <a:solidFill>
                  <a:srgbClr val="FF2121"/>
                </a:solidFill>
                <a:latin typeface="+mn-ea"/>
              </a:rPr>
              <a:t>．备份介质 </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目前比较常用的备份介质有软盘、磁带、光盘和硬盘等。</a:t>
            </a:r>
          </a:p>
          <a:p>
            <a:pPr marL="0" indent="0">
              <a:lnSpc>
                <a:spcPct val="150000"/>
              </a:lnSpc>
              <a:spcBef>
                <a:spcPts val="0"/>
              </a:spcBef>
              <a:buFont typeface="Wingdings" panose="05000000000000000000" pitchFamily="2" charset="2"/>
              <a:buNone/>
            </a:pPr>
            <a:r>
              <a:rPr lang="en-US" altLang="zh-CN" sz="2400" dirty="0" smtClean="0">
                <a:solidFill>
                  <a:srgbClr val="FF2121"/>
                </a:solidFill>
                <a:latin typeface="+mn-ea"/>
              </a:rPr>
              <a:t>2</a:t>
            </a:r>
            <a:r>
              <a:rPr lang="zh-CN" altLang="en-US" sz="2400" dirty="0" smtClean="0">
                <a:solidFill>
                  <a:srgbClr val="FF2121"/>
                </a:solidFill>
                <a:latin typeface="+mn-ea"/>
              </a:rPr>
              <a:t>．备份策略</a:t>
            </a:r>
          </a:p>
          <a:p>
            <a:pPr marL="0" indent="0">
              <a:lnSpc>
                <a:spcPct val="150000"/>
              </a:lnSpc>
              <a:spcBef>
                <a:spcPts val="0"/>
              </a:spcBef>
              <a:buFont typeface="Wingdings" panose="05000000000000000000" pitchFamily="2" charset="2"/>
              <a:buNone/>
            </a:pPr>
            <a:r>
              <a:rPr lang="zh-CN" altLang="en-US" sz="2400" dirty="0" smtClean="0">
                <a:solidFill>
                  <a:srgbClr val="2525FF"/>
                </a:solidFill>
                <a:latin typeface="+mn-ea"/>
              </a:rPr>
              <a:t>（</a:t>
            </a:r>
            <a:r>
              <a:rPr lang="en-US" altLang="zh-CN" sz="2400" dirty="0" smtClean="0">
                <a:solidFill>
                  <a:srgbClr val="2525FF"/>
                </a:solidFill>
                <a:latin typeface="+mn-ea"/>
              </a:rPr>
              <a:t>1</a:t>
            </a:r>
            <a:r>
              <a:rPr lang="zh-CN" altLang="en-US" sz="2400" dirty="0" smtClean="0">
                <a:solidFill>
                  <a:srgbClr val="2525FF"/>
                </a:solidFill>
                <a:latin typeface="+mn-ea"/>
              </a:rPr>
              <a:t>）完全备份</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也称简单备份，即每隔一定时间就对系统做一次全面备份。</a:t>
            </a:r>
          </a:p>
        </p:txBody>
      </p:sp>
    </p:spTree>
    <p:extLst>
      <p:ext uri="{BB962C8B-B14F-4D97-AF65-F5344CB8AC3E}">
        <p14:creationId xmlns:p14="http://schemas.microsoft.com/office/powerpoint/2010/main" val="21212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2682" y="1231558"/>
            <a:ext cx="10322010" cy="334868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zh-CN" altLang="en-US" sz="2400" dirty="0" smtClean="0">
                <a:solidFill>
                  <a:srgbClr val="FF2121"/>
                </a:solidFill>
                <a:latin typeface="+mn-ea"/>
              </a:rPr>
              <a:t>（</a:t>
            </a:r>
            <a:r>
              <a:rPr lang="en-US" altLang="zh-CN" sz="2400" dirty="0" smtClean="0">
                <a:solidFill>
                  <a:srgbClr val="FF2121"/>
                </a:solidFill>
                <a:latin typeface="+mn-ea"/>
              </a:rPr>
              <a:t>2</a:t>
            </a:r>
            <a:r>
              <a:rPr lang="zh-CN" altLang="en-US" sz="2400" dirty="0" smtClean="0">
                <a:solidFill>
                  <a:srgbClr val="FF2121"/>
                </a:solidFill>
                <a:latin typeface="+mn-ea"/>
              </a:rPr>
              <a:t>）增量备份</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在这种备份策略中，首先进行一次完全备份，然后每隔一个较短的时间段进行一次备份，但仅仅备份在这段时间间隔内修改过的数据。</a:t>
            </a:r>
          </a:p>
          <a:p>
            <a:pPr marL="0" indent="0">
              <a:lnSpc>
                <a:spcPct val="150000"/>
              </a:lnSpc>
              <a:spcBef>
                <a:spcPts val="0"/>
              </a:spcBef>
              <a:buFont typeface="Wingdings" panose="05000000000000000000" pitchFamily="2" charset="2"/>
              <a:buNone/>
            </a:pPr>
            <a:r>
              <a:rPr lang="zh-CN" altLang="en-US" sz="2400" dirty="0" smtClean="0">
                <a:solidFill>
                  <a:srgbClr val="FF2121"/>
                </a:solidFill>
                <a:latin typeface="+mn-ea"/>
              </a:rPr>
              <a:t>（</a:t>
            </a:r>
            <a:r>
              <a:rPr lang="en-US" altLang="zh-CN" sz="2400" dirty="0" smtClean="0">
                <a:solidFill>
                  <a:srgbClr val="FF2121"/>
                </a:solidFill>
                <a:latin typeface="+mn-ea"/>
              </a:rPr>
              <a:t>3</a:t>
            </a:r>
            <a:r>
              <a:rPr lang="zh-CN" altLang="en-US" sz="2400" dirty="0" smtClean="0">
                <a:solidFill>
                  <a:srgbClr val="FF2121"/>
                </a:solidFill>
                <a:latin typeface="+mn-ea"/>
              </a:rPr>
              <a:t>）更新备份</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增量备份是备份当天更改的数据，而更新备份是备份从上次进行完全备份后至今更改的全部数据文件。</a:t>
            </a:r>
            <a:endParaRPr lang="zh-CN" altLang="en-US" sz="2400" dirty="0">
              <a:solidFill>
                <a:srgbClr val="2525FF"/>
              </a:solidFill>
              <a:latin typeface="+mn-ea"/>
            </a:endParaRPr>
          </a:p>
        </p:txBody>
      </p:sp>
    </p:spTree>
    <p:extLst>
      <p:ext uri="{BB962C8B-B14F-4D97-AF65-F5344CB8AC3E}">
        <p14:creationId xmlns:p14="http://schemas.microsoft.com/office/powerpoint/2010/main" val="9024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202" y="1094259"/>
            <a:ext cx="10612441" cy="4524315"/>
          </a:xfrm>
          <a:prstGeom prst="rect">
            <a:avLst/>
          </a:prstGeom>
        </p:spPr>
        <p:txBody>
          <a:bodyPr wrap="square">
            <a:spAutoFit/>
          </a:bodyPr>
          <a:lstStyle/>
          <a:p>
            <a:pPr>
              <a:lnSpc>
                <a:spcPct val="150000"/>
              </a:lnSpc>
            </a:pPr>
            <a:r>
              <a:rPr lang="en-US" altLang="zh-CN" sz="2400" dirty="0">
                <a:solidFill>
                  <a:srgbClr val="1F29F1"/>
                </a:solidFill>
                <a:latin typeface="+mn-ea"/>
              </a:rPr>
              <a:t>6.1  </a:t>
            </a:r>
            <a:r>
              <a:rPr lang="zh-CN" altLang="en-US" sz="2400" dirty="0" smtClean="0">
                <a:solidFill>
                  <a:srgbClr val="1F29F1"/>
                </a:solidFill>
                <a:latin typeface="+mn-ea"/>
              </a:rPr>
              <a:t>概述</a:t>
            </a:r>
            <a:endParaRPr lang="en-US" altLang="zh-CN" sz="2400" dirty="0" smtClean="0">
              <a:solidFill>
                <a:srgbClr val="1F29F1"/>
              </a:solidFill>
              <a:latin typeface="+mn-ea"/>
            </a:endParaRPr>
          </a:p>
          <a:p>
            <a:pPr>
              <a:lnSpc>
                <a:spcPct val="150000"/>
              </a:lnSpc>
              <a:buFont typeface="Wingdings" panose="05000000000000000000" pitchFamily="2" charset="2"/>
              <a:buNone/>
            </a:pPr>
            <a:r>
              <a:rPr lang="en-US" altLang="zh-CN" sz="2400" dirty="0">
                <a:solidFill>
                  <a:srgbClr val="1F29F1"/>
                </a:solidFill>
                <a:latin typeface="+mn-ea"/>
              </a:rPr>
              <a:t>6.1.1  </a:t>
            </a:r>
            <a:r>
              <a:rPr lang="zh-CN" altLang="en-US" sz="2400" dirty="0">
                <a:solidFill>
                  <a:srgbClr val="1F29F1"/>
                </a:solidFill>
                <a:latin typeface="+mn-ea"/>
              </a:rPr>
              <a:t>文件及其分类</a:t>
            </a:r>
          </a:p>
          <a:p>
            <a:pPr>
              <a:lnSpc>
                <a:spcPct val="150000"/>
              </a:lnSpc>
              <a:buFont typeface="Wingdings" panose="05000000000000000000" pitchFamily="2" charset="2"/>
              <a:buNone/>
            </a:pPr>
            <a:r>
              <a:rPr lang="zh-CN" altLang="en-US" sz="2400" dirty="0">
                <a:solidFill>
                  <a:srgbClr val="1F29F1"/>
                </a:solidFill>
                <a:latin typeface="+mn-ea"/>
              </a:rPr>
              <a:t>  </a:t>
            </a:r>
            <a:r>
              <a:rPr lang="en-US" altLang="zh-CN" sz="2400" dirty="0">
                <a:solidFill>
                  <a:srgbClr val="1F29F1"/>
                </a:solidFill>
                <a:latin typeface="+mn-ea"/>
              </a:rPr>
              <a:t>1</a:t>
            </a:r>
            <a:r>
              <a:rPr lang="zh-CN" altLang="en-US" sz="2400" dirty="0">
                <a:solidFill>
                  <a:srgbClr val="1F29F1"/>
                </a:solidFill>
                <a:latin typeface="+mn-ea"/>
              </a:rPr>
              <a:t>．文件</a:t>
            </a:r>
          </a:p>
          <a:p>
            <a:pPr indent="612000">
              <a:lnSpc>
                <a:spcPct val="150000"/>
              </a:lnSpc>
            </a:pPr>
            <a:r>
              <a:rPr lang="zh-CN" altLang="en-US" sz="2400" dirty="0">
                <a:solidFill>
                  <a:srgbClr val="1F29F1"/>
                </a:solidFill>
                <a:latin typeface="+mn-ea"/>
              </a:rPr>
              <a:t>通常存放在外存（如磁盘、磁带）上，可以作为一个独立单位存放和实施相应的操作（如打开、关闭、读、写等）。</a:t>
            </a:r>
          </a:p>
          <a:p>
            <a:pPr>
              <a:lnSpc>
                <a:spcPct val="150000"/>
              </a:lnSpc>
              <a:buFont typeface="Wingdings" panose="05000000000000000000" pitchFamily="2" charset="2"/>
              <a:buNone/>
            </a:pPr>
            <a:r>
              <a:rPr lang="zh-CN" altLang="en-US" sz="2400" dirty="0">
                <a:solidFill>
                  <a:srgbClr val="1F29F1"/>
                </a:solidFill>
                <a:latin typeface="+mn-ea"/>
              </a:rPr>
              <a:t>  </a:t>
            </a:r>
            <a:r>
              <a:rPr lang="en-US" altLang="zh-CN" sz="2400" dirty="0">
                <a:solidFill>
                  <a:srgbClr val="1F29F1"/>
                </a:solidFill>
                <a:latin typeface="+mn-ea"/>
              </a:rPr>
              <a:t>2</a:t>
            </a:r>
            <a:r>
              <a:rPr lang="zh-CN" altLang="en-US" sz="2400" dirty="0">
                <a:solidFill>
                  <a:srgbClr val="1F29F1"/>
                </a:solidFill>
                <a:latin typeface="+mn-ea"/>
              </a:rPr>
              <a:t>．</a:t>
            </a:r>
            <a:r>
              <a:rPr lang="zh-CN" altLang="en-US" sz="2400" dirty="0" smtClean="0">
                <a:solidFill>
                  <a:srgbClr val="1F29F1"/>
                </a:solidFill>
                <a:latin typeface="+mn-ea"/>
              </a:rPr>
              <a:t>文件类型</a:t>
            </a:r>
            <a:endParaRPr lang="en-US" altLang="zh-CN" sz="2400" dirty="0" smtClean="0">
              <a:solidFill>
                <a:srgbClr val="1F29F1"/>
              </a:solidFill>
              <a:latin typeface="+mn-ea"/>
            </a:endParaRPr>
          </a:p>
          <a:p>
            <a:pPr>
              <a:lnSpc>
                <a:spcPct val="150000"/>
              </a:lnSpc>
              <a:buFont typeface="Wingdings" panose="05000000000000000000" pitchFamily="2" charset="2"/>
              <a:buNone/>
            </a:pPr>
            <a:r>
              <a:rPr lang="zh-CN" altLang="en-US" sz="2400" dirty="0" smtClean="0">
                <a:solidFill>
                  <a:srgbClr val="1F29F1"/>
                </a:solidFill>
                <a:latin typeface="+mn-ea"/>
              </a:rPr>
              <a:t>文件</a:t>
            </a:r>
            <a:r>
              <a:rPr lang="zh-CN" altLang="en-US" sz="2400" dirty="0">
                <a:solidFill>
                  <a:srgbClr val="1F29F1"/>
                </a:solidFill>
                <a:latin typeface="+mn-ea"/>
              </a:rPr>
              <a:t>分类</a:t>
            </a:r>
            <a:r>
              <a:rPr lang="zh-CN" altLang="en-US" sz="2400" dirty="0" smtClean="0">
                <a:solidFill>
                  <a:srgbClr val="1F29F1"/>
                </a:solidFill>
                <a:latin typeface="+mn-ea"/>
              </a:rPr>
              <a:t>方法</a:t>
            </a:r>
          </a:p>
          <a:p>
            <a:pPr>
              <a:lnSpc>
                <a:spcPct val="150000"/>
              </a:lnSpc>
              <a:buFont typeface="Wingdings" panose="05000000000000000000" pitchFamily="2" charset="2"/>
              <a:buNone/>
            </a:pPr>
            <a:r>
              <a:rPr lang="zh-CN" altLang="en-US" sz="2400" dirty="0" smtClean="0">
                <a:solidFill>
                  <a:srgbClr val="1F29F1"/>
                </a:solidFill>
                <a:latin typeface="+mn-ea"/>
              </a:rPr>
              <a:t> （</a:t>
            </a:r>
            <a:r>
              <a:rPr lang="en-US" altLang="zh-CN" sz="2400" dirty="0" smtClean="0">
                <a:solidFill>
                  <a:srgbClr val="1F29F1"/>
                </a:solidFill>
                <a:latin typeface="+mn-ea"/>
              </a:rPr>
              <a:t>1</a:t>
            </a:r>
            <a:r>
              <a:rPr lang="zh-CN" altLang="en-US" sz="2400" dirty="0" smtClean="0">
                <a:solidFill>
                  <a:srgbClr val="1F29F1"/>
                </a:solidFill>
                <a:latin typeface="+mn-ea"/>
              </a:rPr>
              <a:t>）按用途分类：① 系统文件 ② </a:t>
            </a:r>
            <a:r>
              <a:rPr lang="zh-CN" altLang="en-US" sz="2400" dirty="0">
                <a:solidFill>
                  <a:srgbClr val="1F29F1"/>
                </a:solidFill>
                <a:latin typeface="+mn-ea"/>
              </a:rPr>
              <a:t>库</a:t>
            </a:r>
            <a:r>
              <a:rPr lang="zh-CN" altLang="en-US" sz="2400" dirty="0" smtClean="0">
                <a:solidFill>
                  <a:srgbClr val="1F29F1"/>
                </a:solidFill>
                <a:latin typeface="+mn-ea"/>
              </a:rPr>
              <a:t>文件 </a:t>
            </a:r>
            <a:r>
              <a:rPr lang="zh-CN" altLang="en-US" sz="2400" dirty="0">
                <a:solidFill>
                  <a:srgbClr val="1F29F1"/>
                </a:solidFill>
                <a:latin typeface="+mn-ea"/>
              </a:rPr>
              <a:t>③ </a:t>
            </a:r>
            <a:r>
              <a:rPr lang="zh-CN" altLang="en-US" sz="2400" dirty="0" smtClean="0">
                <a:solidFill>
                  <a:srgbClr val="1F29F1"/>
                </a:solidFill>
                <a:latin typeface="+mn-ea"/>
              </a:rPr>
              <a:t>用户文件</a:t>
            </a:r>
            <a:endParaRPr lang="zh-CN" altLang="en-US" sz="2400" dirty="0">
              <a:solidFill>
                <a:srgbClr val="1F29F1"/>
              </a:solidFill>
              <a:latin typeface="+mn-ea"/>
            </a:endParaRPr>
          </a:p>
        </p:txBody>
      </p:sp>
    </p:spTree>
    <p:extLst>
      <p:ext uri="{BB962C8B-B14F-4D97-AF65-F5344CB8AC3E}">
        <p14:creationId xmlns:p14="http://schemas.microsoft.com/office/powerpoint/2010/main" val="986803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9158" y="1114171"/>
            <a:ext cx="10379674" cy="4421659"/>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FF2121"/>
                </a:solidFill>
                <a:latin typeface="+mn-ea"/>
              </a:rPr>
              <a:t>3</a:t>
            </a:r>
            <a:r>
              <a:rPr lang="zh-CN" altLang="en-US" sz="2400" dirty="0" smtClean="0">
                <a:solidFill>
                  <a:srgbClr val="FF2121"/>
                </a:solidFill>
                <a:latin typeface="+mn-ea"/>
              </a:rPr>
              <a:t>．备份工具   </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在</a:t>
            </a:r>
            <a:r>
              <a:rPr lang="en-US" altLang="zh-CN" sz="2400" dirty="0" smtClean="0">
                <a:solidFill>
                  <a:srgbClr val="2525FF"/>
                </a:solidFill>
                <a:latin typeface="+mn-ea"/>
              </a:rPr>
              <a:t>UNIX</a:t>
            </a:r>
            <a:r>
              <a:rPr lang="zh-CN" altLang="en-US" sz="2400" dirty="0" smtClean="0">
                <a:solidFill>
                  <a:srgbClr val="2525FF"/>
                </a:solidFill>
                <a:latin typeface="+mn-ea"/>
              </a:rPr>
              <a:t>，</a:t>
            </a:r>
            <a:r>
              <a:rPr lang="en-US" altLang="zh-CN" sz="2400" dirty="0" smtClean="0">
                <a:solidFill>
                  <a:srgbClr val="2525FF"/>
                </a:solidFill>
                <a:latin typeface="+mn-ea"/>
              </a:rPr>
              <a:t>Linux</a:t>
            </a:r>
            <a:r>
              <a:rPr lang="zh-CN" altLang="en-US" sz="2400" dirty="0" smtClean="0">
                <a:solidFill>
                  <a:srgbClr val="2525FF"/>
                </a:solidFill>
                <a:latin typeface="+mn-ea"/>
              </a:rPr>
              <a:t>系统中，备份软件有</a:t>
            </a:r>
            <a:r>
              <a:rPr lang="en-US" altLang="zh-CN" sz="2400" dirty="0" smtClean="0">
                <a:solidFill>
                  <a:srgbClr val="2525FF"/>
                </a:solidFill>
                <a:latin typeface="+mn-ea"/>
              </a:rPr>
              <a:t>tar, </a:t>
            </a:r>
            <a:r>
              <a:rPr lang="en-US" altLang="zh-CN" sz="2400" dirty="0" err="1" smtClean="0">
                <a:solidFill>
                  <a:srgbClr val="2525FF"/>
                </a:solidFill>
                <a:latin typeface="+mn-ea"/>
              </a:rPr>
              <a:t>cpio</a:t>
            </a:r>
            <a:r>
              <a:rPr lang="en-US" altLang="zh-CN" sz="2400" dirty="0" smtClean="0">
                <a:solidFill>
                  <a:srgbClr val="2525FF"/>
                </a:solidFill>
                <a:latin typeface="+mn-ea"/>
              </a:rPr>
              <a:t>, dump</a:t>
            </a:r>
            <a:r>
              <a:rPr lang="zh-CN" altLang="en-US" sz="2400" dirty="0" smtClean="0">
                <a:solidFill>
                  <a:srgbClr val="2525FF"/>
                </a:solidFill>
                <a:latin typeface="+mn-ea"/>
              </a:rPr>
              <a:t>等。</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1</a:t>
            </a:r>
            <a:r>
              <a:rPr lang="zh-CN" altLang="en-US" sz="2400" dirty="0" smtClean="0">
                <a:solidFill>
                  <a:srgbClr val="00B050"/>
                </a:solidFill>
                <a:latin typeface="+mn-ea"/>
              </a:rPr>
              <a:t>）物理转储</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从磁盘上第</a:t>
            </a:r>
            <a:r>
              <a:rPr lang="en-US" altLang="zh-CN" sz="2400" dirty="0" smtClean="0">
                <a:solidFill>
                  <a:srgbClr val="2525FF"/>
                </a:solidFill>
                <a:latin typeface="+mn-ea"/>
              </a:rPr>
              <a:t>0</a:t>
            </a:r>
            <a:r>
              <a:rPr lang="zh-CN" altLang="en-US" sz="2400" dirty="0" smtClean="0">
                <a:solidFill>
                  <a:srgbClr val="2525FF"/>
                </a:solidFill>
                <a:latin typeface="+mn-ea"/>
              </a:rPr>
              <a:t>块开始，把所有的盘块按照顺序写到磁带上；当复制完最后一块时，转储结束。</a:t>
            </a:r>
          </a:p>
          <a:p>
            <a:pPr marL="0" indent="0">
              <a:lnSpc>
                <a:spcPct val="150000"/>
              </a:lnSpc>
              <a:spcBef>
                <a:spcPts val="0"/>
              </a:spcBef>
              <a:buNone/>
            </a:pPr>
            <a:r>
              <a:rPr lang="zh-CN" altLang="en-US" sz="2400" dirty="0" smtClean="0">
                <a:solidFill>
                  <a:srgbClr val="00B050"/>
                </a:solidFill>
                <a:latin typeface="+mn-ea"/>
              </a:rPr>
              <a:t>（</a:t>
            </a:r>
            <a:r>
              <a:rPr lang="en-US" altLang="zh-CN" sz="2400" dirty="0" smtClean="0">
                <a:solidFill>
                  <a:srgbClr val="00B050"/>
                </a:solidFill>
                <a:latin typeface="+mn-ea"/>
              </a:rPr>
              <a:t>2</a:t>
            </a:r>
            <a:r>
              <a:rPr lang="zh-CN" altLang="en-US" sz="2400" dirty="0" smtClean="0">
                <a:solidFill>
                  <a:srgbClr val="00B050"/>
                </a:solidFill>
                <a:latin typeface="+mn-ea"/>
              </a:rPr>
              <a:t>）逻辑转储</a:t>
            </a:r>
          </a:p>
          <a:p>
            <a:pPr marL="0" indent="612000">
              <a:lnSpc>
                <a:spcPct val="150000"/>
              </a:lnSpc>
              <a:spcBef>
                <a:spcPts val="0"/>
              </a:spcBef>
              <a:buFont typeface="Wingdings" panose="05000000000000000000" pitchFamily="2" charset="2"/>
              <a:buNone/>
            </a:pPr>
            <a:r>
              <a:rPr lang="zh-CN" altLang="en-US" sz="2400" dirty="0" smtClean="0">
                <a:solidFill>
                  <a:srgbClr val="2525FF"/>
                </a:solidFill>
                <a:latin typeface="+mn-ea"/>
              </a:rPr>
              <a:t>从一个或多个指定的目录开始，递归地转储自某个日期以来被修改过的所有文件和目录。</a:t>
            </a:r>
            <a:endParaRPr lang="zh-CN" altLang="en-US" sz="2400" dirty="0">
              <a:solidFill>
                <a:srgbClr val="2525FF"/>
              </a:solidFill>
              <a:latin typeface="+mn-ea"/>
            </a:endParaRPr>
          </a:p>
        </p:txBody>
      </p:sp>
    </p:spTree>
    <p:extLst>
      <p:ext uri="{BB962C8B-B14F-4D97-AF65-F5344CB8AC3E}">
        <p14:creationId xmlns:p14="http://schemas.microsoft.com/office/powerpoint/2010/main" val="256915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21259" y="900113"/>
            <a:ext cx="10196383" cy="1740115"/>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None/>
            </a:pPr>
            <a:r>
              <a:rPr lang="en-US" altLang="zh-CN" sz="2400" dirty="0">
                <a:solidFill>
                  <a:srgbClr val="00B050"/>
                </a:solidFill>
                <a:latin typeface="+mn-ea"/>
              </a:rPr>
              <a:t>6.7.3  </a:t>
            </a:r>
            <a:r>
              <a:rPr lang="zh-CN" altLang="en-US" sz="2400" dirty="0">
                <a:solidFill>
                  <a:srgbClr val="00B050"/>
                </a:solidFill>
                <a:latin typeface="+mn-ea"/>
              </a:rPr>
              <a:t>文件系统和一致性</a:t>
            </a:r>
            <a:endParaRPr lang="en-US" altLang="zh-CN" sz="2400" dirty="0" smtClean="0">
              <a:solidFill>
                <a:srgbClr val="00B050"/>
              </a:solidFill>
              <a:latin typeface="+mn-ea"/>
            </a:endParaRPr>
          </a:p>
          <a:p>
            <a:pPr marL="0" indent="0">
              <a:lnSpc>
                <a:spcPct val="150000"/>
              </a:lnSpc>
              <a:spcBef>
                <a:spcPts val="0"/>
              </a:spcBef>
              <a:buFont typeface="Wingdings" panose="05000000000000000000" pitchFamily="2" charset="2"/>
              <a:buNone/>
            </a:pPr>
            <a:r>
              <a:rPr lang="en-US" altLang="zh-CN" sz="2400" dirty="0" smtClean="0">
                <a:solidFill>
                  <a:srgbClr val="2525FF"/>
                </a:solidFill>
                <a:latin typeface="+mn-ea"/>
              </a:rPr>
              <a:t>1</a:t>
            </a:r>
            <a:r>
              <a:rPr lang="zh-CN" altLang="en-US" sz="2400" dirty="0" smtClean="0">
                <a:solidFill>
                  <a:srgbClr val="2525FF"/>
                </a:solidFill>
                <a:latin typeface="+mn-ea"/>
              </a:rPr>
              <a:t>．盘块一致性检查</a:t>
            </a:r>
            <a:endParaRPr lang="en-US" altLang="zh-CN" sz="2400" dirty="0" smtClean="0">
              <a:solidFill>
                <a:srgbClr val="2525FF"/>
              </a:solidFill>
              <a:latin typeface="+mn-ea"/>
            </a:endParaRPr>
          </a:p>
          <a:p>
            <a:pPr marL="0" indent="612000">
              <a:lnSpc>
                <a:spcPct val="150000"/>
              </a:lnSpc>
              <a:spcBef>
                <a:spcPts val="0"/>
              </a:spcBef>
              <a:buFont typeface="Wingdings" panose="05000000000000000000" pitchFamily="2" charset="2"/>
              <a:buNone/>
            </a:pPr>
            <a:r>
              <a:rPr lang="zh-CN" altLang="en-US" sz="2400" dirty="0" smtClean="0">
                <a:solidFill>
                  <a:srgbClr val="9147FF"/>
                </a:solidFill>
                <a:latin typeface="+mn-ea"/>
              </a:rPr>
              <a:t>检查程序建立两个表格，即使用表和空闲表。</a:t>
            </a: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pPr>
              <a:buFont typeface="Wingdings" panose="05000000000000000000" pitchFamily="2" charset="2"/>
              <a:buNone/>
            </a:pPr>
            <a:endParaRPr lang="zh-CN" altLang="en-US" dirty="0" smtClean="0">
              <a:solidFill>
                <a:srgbClr val="0033CC"/>
              </a:solidFill>
              <a:latin typeface="楷体_GB2312" panose="02010609030101010101" pitchFamily="49" charset="-122"/>
              <a:ea typeface="楷体_GB2312" panose="02010609030101010101" pitchFamily="49" charset="-122"/>
            </a:endParaRPr>
          </a:p>
          <a:p>
            <a:endParaRPr lang="en-US" altLang="zh-CN" dirty="0">
              <a:solidFill>
                <a:srgbClr val="0033CC"/>
              </a:solidFill>
              <a:latin typeface="楷体_GB2312" panose="02010609030101010101" pitchFamily="49" charset="-122"/>
              <a:ea typeface="楷体_GB2312" panose="02010609030101010101" pitchFamily="49" charset="-122"/>
            </a:endParaRPr>
          </a:p>
        </p:txBody>
      </p:sp>
      <p:pic>
        <p:nvPicPr>
          <p:cNvPr id="4" name="Picture 4" descr="B6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0460" y="2640228"/>
            <a:ext cx="701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607012" y="5628276"/>
            <a:ext cx="2568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FF2121"/>
                </a:solidFill>
                <a:latin typeface="+mn-ea"/>
              </a:rPr>
              <a:t>盘块一致性检查示例 </a:t>
            </a:r>
          </a:p>
        </p:txBody>
      </p:sp>
    </p:spTree>
    <p:extLst>
      <p:ext uri="{BB962C8B-B14F-4D97-AF65-F5344CB8AC3E}">
        <p14:creationId xmlns:p14="http://schemas.microsoft.com/office/powerpoint/2010/main" val="31740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Horizontal)">
                                      <p:cBhvr>
                                        <p:cTn id="7" dur="500"/>
                                        <p:tgtEl>
                                          <p:spTgt spid="3">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Horizontal)">
                                      <p:cBhvr>
                                        <p:cTn id="10" dur="500"/>
                                        <p:tgtEl>
                                          <p:spTgt spid="3">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97922" y="1056501"/>
            <a:ext cx="10552670" cy="3507260"/>
          </a:xfrm>
          <a:prstGeom prst="rect">
            <a:avLst/>
          </a:prstGeom>
        </p:spPr>
        <p:txBody>
          <a:bodyPr/>
          <a:lst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indent="0">
              <a:lnSpc>
                <a:spcPct val="150000"/>
              </a:lnSpc>
              <a:spcBef>
                <a:spcPts val="0"/>
              </a:spcBef>
              <a:buFont typeface="Wingdings" panose="05000000000000000000" pitchFamily="2" charset="2"/>
              <a:buNone/>
            </a:pPr>
            <a:r>
              <a:rPr lang="en-US" altLang="zh-CN" sz="2400" dirty="0" smtClean="0">
                <a:solidFill>
                  <a:srgbClr val="2525FF"/>
                </a:solidFill>
                <a:latin typeface="+mn-ea"/>
              </a:rPr>
              <a:t>2</a:t>
            </a:r>
            <a:r>
              <a:rPr lang="zh-CN" altLang="en-US" sz="2400" dirty="0" smtClean="0">
                <a:solidFill>
                  <a:srgbClr val="2525FF"/>
                </a:solidFill>
                <a:latin typeface="+mn-ea"/>
              </a:rPr>
              <a:t>．文件一致性检查</a:t>
            </a:r>
          </a:p>
          <a:p>
            <a:pPr marL="0" indent="612000">
              <a:lnSpc>
                <a:spcPct val="150000"/>
              </a:lnSpc>
              <a:spcBef>
                <a:spcPts val="0"/>
              </a:spcBef>
              <a:buNone/>
            </a:pPr>
            <a:r>
              <a:rPr lang="zh-CN" altLang="en-US" sz="2400" dirty="0" smtClean="0">
                <a:solidFill>
                  <a:srgbClr val="00B050"/>
                </a:solidFill>
                <a:latin typeface="+mn-ea"/>
              </a:rPr>
              <a:t>从根目录开始，沿目录树递归向下查找。对于每个目录中的每个文件，其</a:t>
            </a:r>
            <a:r>
              <a:rPr lang="en-US" altLang="zh-CN" sz="2400" dirty="0" smtClean="0">
                <a:solidFill>
                  <a:srgbClr val="00B050"/>
                </a:solidFill>
                <a:latin typeface="+mn-ea"/>
              </a:rPr>
              <a:t>I</a:t>
            </a:r>
            <a:r>
              <a:rPr lang="zh-CN" altLang="en-US" sz="2400" dirty="0" smtClean="0">
                <a:solidFill>
                  <a:srgbClr val="00B050"/>
                </a:solidFill>
                <a:latin typeface="+mn-ea"/>
              </a:rPr>
              <a:t>节点对应的计数器值加</a:t>
            </a:r>
            <a:r>
              <a:rPr lang="en-US" altLang="zh-CN" sz="2400" dirty="0" smtClean="0">
                <a:solidFill>
                  <a:srgbClr val="00B050"/>
                </a:solidFill>
                <a:latin typeface="+mn-ea"/>
              </a:rPr>
              <a:t>1</a:t>
            </a:r>
            <a:r>
              <a:rPr lang="zh-CN" altLang="en-US" sz="2400" dirty="0" smtClean="0">
                <a:solidFill>
                  <a:srgbClr val="00B050"/>
                </a:solidFill>
                <a:latin typeface="+mn-ea"/>
              </a:rPr>
              <a:t>。当检查完毕后，得到一个以</a:t>
            </a:r>
            <a:r>
              <a:rPr lang="en-US" altLang="zh-CN" sz="2400" dirty="0" smtClean="0">
                <a:solidFill>
                  <a:srgbClr val="00B050"/>
                </a:solidFill>
                <a:latin typeface="+mn-ea"/>
              </a:rPr>
              <a:t>I</a:t>
            </a:r>
            <a:r>
              <a:rPr lang="zh-CN" altLang="en-US" sz="2400" dirty="0" smtClean="0">
                <a:solidFill>
                  <a:srgbClr val="00B050"/>
                </a:solidFill>
                <a:latin typeface="+mn-ea"/>
              </a:rPr>
              <a:t>节点号为下标的列表，说明每个文件包含在多少个目录中。然后，把这些数目与存放在</a:t>
            </a:r>
            <a:r>
              <a:rPr lang="en-US" altLang="zh-CN" sz="2400" dirty="0" smtClean="0">
                <a:solidFill>
                  <a:srgbClr val="00B050"/>
                </a:solidFill>
                <a:latin typeface="+mn-ea"/>
              </a:rPr>
              <a:t>I</a:t>
            </a:r>
            <a:r>
              <a:rPr lang="zh-CN" altLang="en-US" sz="2400" dirty="0" smtClean="0">
                <a:solidFill>
                  <a:srgbClr val="00B050"/>
                </a:solidFill>
                <a:latin typeface="+mn-ea"/>
              </a:rPr>
              <a:t>节点中的链接计数进行比较。如果文件系统保持一致性，那么两个值相同；否则，出现两种错误，即</a:t>
            </a:r>
            <a:r>
              <a:rPr lang="en-US" altLang="zh-CN" sz="2400" dirty="0" smtClean="0">
                <a:solidFill>
                  <a:srgbClr val="00B050"/>
                </a:solidFill>
                <a:latin typeface="+mn-ea"/>
              </a:rPr>
              <a:t>I</a:t>
            </a:r>
            <a:r>
              <a:rPr lang="zh-CN" altLang="en-US" sz="2400" dirty="0" smtClean="0">
                <a:solidFill>
                  <a:srgbClr val="00B050"/>
                </a:solidFill>
                <a:latin typeface="+mn-ea"/>
              </a:rPr>
              <a:t>节点中的链接计数太大或太小。 </a:t>
            </a:r>
            <a:endParaRPr lang="zh-CN" altLang="en-US" sz="2400" dirty="0">
              <a:solidFill>
                <a:srgbClr val="00B050"/>
              </a:solidFill>
              <a:latin typeface="+mn-ea"/>
            </a:endParaRPr>
          </a:p>
        </p:txBody>
      </p:sp>
    </p:spTree>
    <p:extLst>
      <p:ext uri="{BB962C8B-B14F-4D97-AF65-F5344CB8AC3E}">
        <p14:creationId xmlns:p14="http://schemas.microsoft.com/office/powerpoint/2010/main" val="674739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535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761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9342" y="1267254"/>
            <a:ext cx="10612441" cy="2308324"/>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3942F3"/>
                </a:solidFill>
                <a:latin typeface="+mn-ea"/>
              </a:rPr>
              <a:t>（</a:t>
            </a:r>
            <a:r>
              <a:rPr lang="en-US" altLang="zh-CN" sz="2400" dirty="0">
                <a:solidFill>
                  <a:srgbClr val="3942F3"/>
                </a:solidFill>
                <a:latin typeface="+mn-ea"/>
              </a:rPr>
              <a:t>2</a:t>
            </a:r>
            <a:r>
              <a:rPr lang="zh-CN" altLang="en-US" sz="2400" dirty="0">
                <a:solidFill>
                  <a:srgbClr val="3942F3"/>
                </a:solidFill>
                <a:latin typeface="+mn-ea"/>
              </a:rPr>
              <a:t>）按文件中的数据形式</a:t>
            </a:r>
            <a:r>
              <a:rPr lang="zh-CN" altLang="en-US" sz="2400" dirty="0" smtClean="0">
                <a:solidFill>
                  <a:srgbClr val="3942F3"/>
                </a:solidFill>
                <a:latin typeface="+mn-ea"/>
              </a:rPr>
              <a:t>分类：① 源文件 ② </a:t>
            </a:r>
            <a:r>
              <a:rPr lang="zh-CN" altLang="en-US" sz="2400" dirty="0">
                <a:solidFill>
                  <a:srgbClr val="3942F3"/>
                </a:solidFill>
                <a:latin typeface="+mn-ea"/>
              </a:rPr>
              <a:t>目标</a:t>
            </a:r>
            <a:r>
              <a:rPr lang="zh-CN" altLang="en-US" sz="2400" dirty="0" smtClean="0">
                <a:solidFill>
                  <a:srgbClr val="3942F3"/>
                </a:solidFill>
                <a:latin typeface="+mn-ea"/>
              </a:rPr>
              <a:t>文件 ③ </a:t>
            </a:r>
            <a:r>
              <a:rPr lang="zh-CN" altLang="en-US" sz="2400" dirty="0">
                <a:solidFill>
                  <a:srgbClr val="3942F3"/>
                </a:solidFill>
                <a:latin typeface="+mn-ea"/>
              </a:rPr>
              <a:t>可执行文件</a:t>
            </a:r>
          </a:p>
          <a:p>
            <a:pPr>
              <a:lnSpc>
                <a:spcPct val="150000"/>
              </a:lnSpc>
              <a:buFont typeface="Wingdings" panose="05000000000000000000" pitchFamily="2" charset="2"/>
              <a:buNone/>
            </a:pPr>
            <a:r>
              <a:rPr lang="zh-CN" altLang="en-US" sz="2400" dirty="0">
                <a:solidFill>
                  <a:srgbClr val="3942F3"/>
                </a:solidFill>
                <a:latin typeface="+mn-ea"/>
              </a:rPr>
              <a:t>（</a:t>
            </a:r>
            <a:r>
              <a:rPr lang="en-US" altLang="zh-CN" sz="2400" dirty="0">
                <a:solidFill>
                  <a:srgbClr val="3942F3"/>
                </a:solidFill>
                <a:latin typeface="+mn-ea"/>
              </a:rPr>
              <a:t>3</a:t>
            </a:r>
            <a:r>
              <a:rPr lang="zh-CN" altLang="en-US" sz="2400" dirty="0">
                <a:solidFill>
                  <a:srgbClr val="3942F3"/>
                </a:solidFill>
                <a:latin typeface="+mn-ea"/>
              </a:rPr>
              <a:t>）按存取权限</a:t>
            </a:r>
            <a:r>
              <a:rPr lang="zh-CN" altLang="en-US" sz="2400" dirty="0" smtClean="0">
                <a:solidFill>
                  <a:srgbClr val="3942F3"/>
                </a:solidFill>
                <a:latin typeface="+mn-ea"/>
              </a:rPr>
              <a:t>分类：① 只读文件 ② </a:t>
            </a:r>
            <a:r>
              <a:rPr lang="zh-CN" altLang="en-US" sz="2400" dirty="0">
                <a:solidFill>
                  <a:srgbClr val="3942F3"/>
                </a:solidFill>
                <a:latin typeface="+mn-ea"/>
              </a:rPr>
              <a:t>读写</a:t>
            </a:r>
            <a:r>
              <a:rPr lang="zh-CN" altLang="en-US" sz="2400" dirty="0" smtClean="0">
                <a:solidFill>
                  <a:srgbClr val="3942F3"/>
                </a:solidFill>
                <a:latin typeface="+mn-ea"/>
              </a:rPr>
              <a:t>文件 ③ </a:t>
            </a:r>
            <a:r>
              <a:rPr lang="zh-CN" altLang="en-US" sz="2400" dirty="0">
                <a:solidFill>
                  <a:srgbClr val="3942F3"/>
                </a:solidFill>
                <a:latin typeface="+mn-ea"/>
              </a:rPr>
              <a:t>可执行文件</a:t>
            </a:r>
          </a:p>
          <a:p>
            <a:pPr>
              <a:lnSpc>
                <a:spcPct val="150000"/>
              </a:lnSpc>
              <a:buFont typeface="Wingdings" panose="05000000000000000000" pitchFamily="2" charset="2"/>
              <a:buNone/>
            </a:pPr>
            <a:r>
              <a:rPr lang="zh-CN" altLang="en-US" sz="2400" dirty="0">
                <a:solidFill>
                  <a:srgbClr val="3942F3"/>
                </a:solidFill>
                <a:latin typeface="+mn-ea"/>
              </a:rPr>
              <a:t>（</a:t>
            </a:r>
            <a:r>
              <a:rPr lang="en-US" altLang="zh-CN" sz="2400" dirty="0">
                <a:solidFill>
                  <a:srgbClr val="3942F3"/>
                </a:solidFill>
                <a:latin typeface="+mn-ea"/>
              </a:rPr>
              <a:t>3</a:t>
            </a:r>
            <a:r>
              <a:rPr lang="zh-CN" altLang="en-US" sz="2400" dirty="0">
                <a:solidFill>
                  <a:srgbClr val="3942F3"/>
                </a:solidFill>
                <a:latin typeface="+mn-ea"/>
              </a:rPr>
              <a:t>）按存取权限</a:t>
            </a:r>
            <a:r>
              <a:rPr lang="zh-CN" altLang="en-US" sz="2400" dirty="0" smtClean="0">
                <a:solidFill>
                  <a:srgbClr val="3942F3"/>
                </a:solidFill>
                <a:latin typeface="+mn-ea"/>
              </a:rPr>
              <a:t>分类：① 只读文件 ② </a:t>
            </a:r>
            <a:r>
              <a:rPr lang="zh-CN" altLang="en-US" sz="2400" dirty="0">
                <a:solidFill>
                  <a:srgbClr val="3942F3"/>
                </a:solidFill>
                <a:latin typeface="+mn-ea"/>
              </a:rPr>
              <a:t>读写</a:t>
            </a:r>
            <a:r>
              <a:rPr lang="zh-CN" altLang="en-US" sz="2400" dirty="0" smtClean="0">
                <a:solidFill>
                  <a:srgbClr val="3942F3"/>
                </a:solidFill>
                <a:latin typeface="+mn-ea"/>
              </a:rPr>
              <a:t>文件 ③ </a:t>
            </a:r>
            <a:r>
              <a:rPr lang="zh-CN" altLang="en-US" sz="2400" dirty="0">
                <a:solidFill>
                  <a:srgbClr val="3942F3"/>
                </a:solidFill>
                <a:latin typeface="+mn-ea"/>
              </a:rPr>
              <a:t>可执行文件</a:t>
            </a:r>
          </a:p>
          <a:p>
            <a:pPr>
              <a:lnSpc>
                <a:spcPct val="150000"/>
              </a:lnSpc>
              <a:buFont typeface="Wingdings" panose="05000000000000000000" pitchFamily="2" charset="2"/>
              <a:buNone/>
            </a:pPr>
            <a:r>
              <a:rPr lang="zh-CN" altLang="en-US" sz="2400" dirty="0">
                <a:solidFill>
                  <a:srgbClr val="3942F3"/>
                </a:solidFill>
                <a:latin typeface="+mn-ea"/>
              </a:rPr>
              <a:t>（</a:t>
            </a:r>
            <a:r>
              <a:rPr lang="en-US" altLang="zh-CN" sz="2400" dirty="0">
                <a:solidFill>
                  <a:srgbClr val="3942F3"/>
                </a:solidFill>
                <a:latin typeface="+mn-ea"/>
              </a:rPr>
              <a:t>4</a:t>
            </a:r>
            <a:r>
              <a:rPr lang="zh-CN" altLang="en-US" sz="2400" dirty="0">
                <a:solidFill>
                  <a:srgbClr val="3942F3"/>
                </a:solidFill>
                <a:latin typeface="+mn-ea"/>
              </a:rPr>
              <a:t>）按保存时间</a:t>
            </a:r>
            <a:r>
              <a:rPr lang="zh-CN" altLang="en-US" sz="2400" dirty="0" smtClean="0">
                <a:solidFill>
                  <a:srgbClr val="3942F3"/>
                </a:solidFill>
                <a:latin typeface="+mn-ea"/>
              </a:rPr>
              <a:t>分类：① </a:t>
            </a:r>
            <a:r>
              <a:rPr lang="zh-CN" altLang="en-US" sz="2400" dirty="0">
                <a:solidFill>
                  <a:srgbClr val="3942F3"/>
                </a:solidFill>
                <a:latin typeface="+mn-ea"/>
              </a:rPr>
              <a:t>临时</a:t>
            </a:r>
            <a:r>
              <a:rPr lang="zh-CN" altLang="en-US" sz="2400" dirty="0" smtClean="0">
                <a:solidFill>
                  <a:srgbClr val="3942F3"/>
                </a:solidFill>
                <a:latin typeface="+mn-ea"/>
              </a:rPr>
              <a:t>文件 ② </a:t>
            </a:r>
            <a:r>
              <a:rPr lang="zh-CN" altLang="en-US" sz="2400" dirty="0">
                <a:solidFill>
                  <a:srgbClr val="3942F3"/>
                </a:solidFill>
                <a:latin typeface="+mn-ea"/>
              </a:rPr>
              <a:t>永久</a:t>
            </a:r>
            <a:r>
              <a:rPr lang="zh-CN" altLang="en-US" sz="2400" dirty="0" smtClean="0">
                <a:solidFill>
                  <a:srgbClr val="3942F3"/>
                </a:solidFill>
                <a:latin typeface="+mn-ea"/>
              </a:rPr>
              <a:t>文件</a:t>
            </a:r>
            <a:endParaRPr lang="zh-CN" altLang="en-US" sz="2400" dirty="0">
              <a:solidFill>
                <a:srgbClr val="3942F3"/>
              </a:solidFill>
              <a:latin typeface="+mn-ea"/>
            </a:endParaRPr>
          </a:p>
        </p:txBody>
      </p:sp>
    </p:spTree>
    <p:extLst>
      <p:ext uri="{BB962C8B-B14F-4D97-AF65-F5344CB8AC3E}">
        <p14:creationId xmlns:p14="http://schemas.microsoft.com/office/powerpoint/2010/main" val="132555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494904" y="696097"/>
            <a:ext cx="6096000" cy="5105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7"/>
          <p:cNvSpPr>
            <a:spLocks noChangeArrowheads="1"/>
          </p:cNvSpPr>
          <p:nvPr/>
        </p:nvSpPr>
        <p:spPr bwMode="auto">
          <a:xfrm>
            <a:off x="3818240" y="5735373"/>
            <a:ext cx="4673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3942F3"/>
                </a:solidFill>
                <a:latin typeface="+mn-ea"/>
              </a:rPr>
              <a:t>可执行文件和存档文件内部结构示意图 </a:t>
            </a:r>
          </a:p>
        </p:txBody>
      </p:sp>
    </p:spTree>
    <p:extLst>
      <p:ext uri="{BB962C8B-B14F-4D97-AF65-F5344CB8AC3E}">
        <p14:creationId xmlns:p14="http://schemas.microsoft.com/office/powerpoint/2010/main" val="310756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0882" y="1151923"/>
            <a:ext cx="10473237" cy="2799100"/>
          </a:xfrm>
          <a:prstGeom prst="rect">
            <a:avLst/>
          </a:prstGeom>
        </p:spPr>
        <p:txBody>
          <a:bodyPr wrap="square">
            <a:spAutoFit/>
          </a:bodyPr>
          <a:lstStyle/>
          <a:p>
            <a:pPr>
              <a:lnSpc>
                <a:spcPct val="150000"/>
              </a:lnSpc>
            </a:pPr>
            <a:r>
              <a:rPr lang="en-US" altLang="zh-CN" sz="2400" dirty="0">
                <a:solidFill>
                  <a:srgbClr val="3942F3"/>
                </a:solidFill>
                <a:latin typeface="+mn-ea"/>
              </a:rPr>
              <a:t>6.1.2  </a:t>
            </a:r>
            <a:r>
              <a:rPr lang="zh-CN" altLang="en-US" sz="2400" dirty="0">
                <a:solidFill>
                  <a:srgbClr val="3942F3"/>
                </a:solidFill>
                <a:latin typeface="+mn-ea"/>
              </a:rPr>
              <a:t>文件</a:t>
            </a:r>
            <a:r>
              <a:rPr lang="zh-CN" altLang="en-US" sz="2400" dirty="0" smtClean="0">
                <a:solidFill>
                  <a:srgbClr val="3942F3"/>
                </a:solidFill>
                <a:latin typeface="+mn-ea"/>
              </a:rPr>
              <a:t>命名</a:t>
            </a:r>
            <a:endParaRPr lang="en-US" altLang="zh-CN" sz="2400" dirty="0" smtClean="0">
              <a:solidFill>
                <a:srgbClr val="3942F3"/>
              </a:solidFill>
              <a:latin typeface="+mn-ea"/>
            </a:endParaRPr>
          </a:p>
          <a:p>
            <a:pPr indent="612000">
              <a:lnSpc>
                <a:spcPct val="150000"/>
              </a:lnSpc>
            </a:pPr>
            <a:r>
              <a:rPr lang="zh-CN" altLang="en-US" sz="2400" dirty="0">
                <a:solidFill>
                  <a:srgbClr val="3942F3"/>
                </a:solidFill>
                <a:latin typeface="+mn-ea"/>
              </a:rPr>
              <a:t>用户对文件也是“按名存取”的。</a:t>
            </a:r>
          </a:p>
          <a:p>
            <a:pPr indent="612000">
              <a:lnSpc>
                <a:spcPct val="150000"/>
              </a:lnSpc>
            </a:pPr>
            <a:r>
              <a:rPr lang="zh-CN" altLang="en-US" sz="2400" dirty="0">
                <a:solidFill>
                  <a:srgbClr val="3942F3"/>
                </a:solidFill>
                <a:latin typeface="+mn-ea"/>
              </a:rPr>
              <a:t>不同系统对文件的命名规则是不同的。</a:t>
            </a:r>
          </a:p>
          <a:p>
            <a:pPr indent="612000">
              <a:lnSpc>
                <a:spcPct val="150000"/>
              </a:lnSpc>
            </a:pPr>
            <a:r>
              <a:rPr lang="zh-CN" altLang="en-US" sz="2400" dirty="0">
                <a:solidFill>
                  <a:srgbClr val="3942F3"/>
                </a:solidFill>
                <a:latin typeface="+mn-ea"/>
              </a:rPr>
              <a:t>很多操作系统支持的文件名都由两部分构成：文件名和扩展名，二者间用圆点分开</a:t>
            </a:r>
            <a:r>
              <a:rPr lang="zh-CN" altLang="en-US" sz="2400" dirty="0" smtClean="0">
                <a:solidFill>
                  <a:srgbClr val="3942F3"/>
                </a:solidFill>
                <a:latin typeface="+mn-ea"/>
              </a:rPr>
              <a:t>。</a:t>
            </a:r>
            <a:endParaRPr lang="zh-CN" altLang="en-US" sz="2400" dirty="0">
              <a:solidFill>
                <a:srgbClr val="3942F3"/>
              </a:solidFill>
              <a:latin typeface="+mn-ea"/>
            </a:endParaRPr>
          </a:p>
        </p:txBody>
      </p:sp>
    </p:spTree>
    <p:extLst>
      <p:ext uri="{BB962C8B-B14F-4D97-AF65-F5344CB8AC3E}">
        <p14:creationId xmlns:p14="http://schemas.microsoft.com/office/powerpoint/2010/main" val="294957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22"/>
          <p:cNvGraphicFramePr>
            <a:graphicFrameLocks noGrp="1"/>
          </p:cNvGraphicFramePr>
          <p:nvPr>
            <p:extLst>
              <p:ext uri="{D42A27DB-BD31-4B8C-83A1-F6EECF244321}">
                <p14:modId xmlns:p14="http://schemas.microsoft.com/office/powerpoint/2010/main" val="916623308"/>
              </p:ext>
            </p:extLst>
          </p:nvPr>
        </p:nvGraphicFramePr>
        <p:xfrm>
          <a:off x="4915929" y="1346543"/>
          <a:ext cx="6435811" cy="4504692"/>
        </p:xfrm>
        <a:graphic>
          <a:graphicData uri="http://schemas.openxmlformats.org/drawingml/2006/table">
            <a:tbl>
              <a:tblPr/>
              <a:tblGrid>
                <a:gridCol w="1694429"/>
                <a:gridCol w="1498337"/>
                <a:gridCol w="3243045"/>
              </a:tblGrid>
              <a:tr h="4111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扩  展  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文 件 类 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含    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exe</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com</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bin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可执行文件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可以运行的机器语言程序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FF0000"/>
                          </a:solidFill>
                          <a:effectLst/>
                          <a:latin typeface="+mn-ea"/>
                          <a:ea typeface="+mn-ea"/>
                          <a:cs typeface="Times New Roman" panose="02020603050405020304" pitchFamily="18" charset="0"/>
                        </a:rPr>
                        <a:t>obj</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目标文件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编译过的、尚未连接的机器语言程序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c</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cc</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java</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pas</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err="1" smtClean="0">
                          <a:ln>
                            <a:noFill/>
                          </a:ln>
                          <a:solidFill>
                            <a:srgbClr val="FF0000"/>
                          </a:solidFill>
                          <a:effectLst/>
                          <a:latin typeface="+mn-ea"/>
                          <a:ea typeface="+mn-ea"/>
                          <a:cs typeface="Times New Roman" panose="02020603050405020304" pitchFamily="18" charset="0"/>
                        </a:rPr>
                        <a:t>asm</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源文件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用各种语言编写的源代码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bat</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批文件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由命令解释程序处理的命令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txt</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文本文件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文本数据、文档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wp</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tex</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rrf</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字处理文档文件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各种字处理器格式的文件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lib</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a</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so</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dll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库文件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供程序员使用的例程库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arc</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zip</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打印或视图文件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以打印或可视格式保存的</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ASCI I</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码文件或二进制文件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arc</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zip</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存档文件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相关文件组成一个文件（有时压缩）进行存档或存储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mpeg</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mov</a:t>
                      </a: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a:t>
                      </a:r>
                      <a:r>
                        <a:rPr kumimoji="0" lang="en-US" altLang="zh-CN" sz="1400" b="0" i="0" u="none" strike="noStrike" cap="none" normalizeH="0" baseline="0" smtClean="0">
                          <a:ln>
                            <a:noFill/>
                          </a:ln>
                          <a:solidFill>
                            <a:srgbClr val="FF0000"/>
                          </a:solidFill>
                          <a:effectLst/>
                          <a:latin typeface="+mn-ea"/>
                          <a:ea typeface="+mn-ea"/>
                          <a:cs typeface="Times New Roman" panose="02020603050405020304" pitchFamily="18" charset="0"/>
                        </a:rPr>
                        <a:t>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FF0000"/>
                          </a:solidFill>
                          <a:effectLst/>
                          <a:latin typeface="+mn-ea"/>
                          <a:ea typeface="+mn-ea"/>
                          <a:cs typeface="Times New Roman" panose="02020603050405020304" pitchFamily="18" charset="0"/>
                        </a:rPr>
                        <a:t>多媒体文件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包含声音或</a:t>
                      </a:r>
                      <a:r>
                        <a:rPr kumimoji="0" lang="en-US" altLang="zh-CN" sz="1400" b="0" i="0" u="none" strike="noStrike" cap="none" normalizeH="0" baseline="0" dirty="0" smtClean="0">
                          <a:ln>
                            <a:noFill/>
                          </a:ln>
                          <a:solidFill>
                            <a:srgbClr val="FF0000"/>
                          </a:solidFill>
                          <a:effectLst/>
                          <a:latin typeface="+mn-ea"/>
                          <a:ea typeface="+mn-ea"/>
                          <a:cs typeface="Times New Roman" panose="02020603050405020304" pitchFamily="18" charset="0"/>
                        </a:rPr>
                        <a:t>A/V</a:t>
                      </a:r>
                      <a:r>
                        <a:rPr kumimoji="0" lang="zh-CN" altLang="en-US" sz="1400" b="0" i="0" u="none" strike="noStrike" cap="none" normalizeH="0" baseline="0" dirty="0" smtClean="0">
                          <a:ln>
                            <a:noFill/>
                          </a:ln>
                          <a:solidFill>
                            <a:srgbClr val="FF0000"/>
                          </a:solidFill>
                          <a:effectLst/>
                          <a:latin typeface="+mn-ea"/>
                          <a:ea typeface="+mn-ea"/>
                          <a:cs typeface="Times New Roman" panose="02020603050405020304" pitchFamily="18" charset="0"/>
                        </a:rPr>
                        <a:t>信息的二进制文件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矩形 4"/>
          <p:cNvSpPr/>
          <p:nvPr/>
        </p:nvSpPr>
        <p:spPr>
          <a:xfrm>
            <a:off x="980303" y="931045"/>
            <a:ext cx="6096000" cy="830997"/>
          </a:xfrm>
          <a:prstGeom prst="rect">
            <a:avLst/>
          </a:prstGeom>
        </p:spPr>
        <p:txBody>
          <a:bodyPr>
            <a:spAutoFit/>
          </a:bodyPr>
          <a:lstStyle/>
          <a:p>
            <a:r>
              <a:rPr lang="en-US" altLang="zh-CN" sz="2400" dirty="0">
                <a:solidFill>
                  <a:srgbClr val="1F29F1"/>
                </a:solidFill>
                <a:latin typeface="+mn-ea"/>
              </a:rPr>
              <a:t>6.1.2  </a:t>
            </a:r>
            <a:r>
              <a:rPr lang="zh-CN" altLang="en-US" sz="2400" dirty="0">
                <a:solidFill>
                  <a:srgbClr val="1F29F1"/>
                </a:solidFill>
                <a:latin typeface="+mn-ea"/>
              </a:rPr>
              <a:t>文件命名</a:t>
            </a:r>
            <a:endParaRPr lang="en-US" altLang="zh-CN" sz="2400" dirty="0">
              <a:solidFill>
                <a:srgbClr val="1F29F1"/>
              </a:solidFill>
              <a:latin typeface="+mn-ea"/>
            </a:endParaRPr>
          </a:p>
          <a:p>
            <a:r>
              <a:rPr lang="zh-CN" altLang="en-US" sz="2400" dirty="0">
                <a:solidFill>
                  <a:srgbClr val="1F29F1"/>
                </a:solidFill>
                <a:latin typeface="+mn-ea"/>
              </a:rPr>
              <a:t>常见文件扩展名及其含义</a:t>
            </a:r>
          </a:p>
        </p:txBody>
      </p:sp>
    </p:spTree>
    <p:extLst>
      <p:ext uri="{BB962C8B-B14F-4D97-AF65-F5344CB8AC3E}">
        <p14:creationId xmlns:p14="http://schemas.microsoft.com/office/powerpoint/2010/main" val="66118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727</TotalTime>
  <Words>2500</Words>
  <Application>Microsoft Office PowerPoint</Application>
  <PresentationFormat>宽屏</PresentationFormat>
  <Paragraphs>267</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Arial Unicode MS</vt:lpstr>
      <vt:lpstr>仿宋_GB2312</vt:lpstr>
      <vt:lpstr>楷体_GB2312</vt:lpstr>
      <vt:lpstr>微软雅黑</vt:lpstr>
      <vt:lpstr>Arial</vt:lpstr>
      <vt:lpstr>Calibri</vt:lpstr>
      <vt:lpstr>Tahoma</vt:lpstr>
      <vt:lpstr>Times New Roman</vt:lpstr>
      <vt:lpstr>Wingdings</vt:lpstr>
      <vt:lpstr>模板文件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33</cp:revision>
  <dcterms:created xsi:type="dcterms:W3CDTF">2018-01-03T01:57:10Z</dcterms:created>
  <dcterms:modified xsi:type="dcterms:W3CDTF">2018-05-01T08:13:23Z</dcterms:modified>
</cp:coreProperties>
</file>