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0"/>
  </p:notesMasterIdLst>
  <p:handoutMasterIdLst>
    <p:handoutMasterId r:id="rId141"/>
  </p:handoutMasterIdLst>
  <p:sldIdLst>
    <p:sldId id="778" r:id="rId2"/>
    <p:sldId id="779" r:id="rId3"/>
    <p:sldId id="780" r:id="rId4"/>
    <p:sldId id="781" r:id="rId5"/>
    <p:sldId id="782" r:id="rId6"/>
    <p:sldId id="783" r:id="rId7"/>
    <p:sldId id="784" r:id="rId8"/>
    <p:sldId id="785" r:id="rId9"/>
    <p:sldId id="786" r:id="rId10"/>
    <p:sldId id="787" r:id="rId11"/>
    <p:sldId id="788" r:id="rId12"/>
    <p:sldId id="789" r:id="rId13"/>
    <p:sldId id="790" r:id="rId14"/>
    <p:sldId id="791" r:id="rId15"/>
    <p:sldId id="792" r:id="rId16"/>
    <p:sldId id="793" r:id="rId17"/>
    <p:sldId id="794" r:id="rId18"/>
    <p:sldId id="795" r:id="rId19"/>
    <p:sldId id="796" r:id="rId20"/>
    <p:sldId id="797" r:id="rId21"/>
    <p:sldId id="798" r:id="rId22"/>
    <p:sldId id="799" r:id="rId23"/>
    <p:sldId id="800" r:id="rId24"/>
    <p:sldId id="801" r:id="rId25"/>
    <p:sldId id="802" r:id="rId26"/>
    <p:sldId id="803" r:id="rId27"/>
    <p:sldId id="804" r:id="rId28"/>
    <p:sldId id="805" r:id="rId29"/>
    <p:sldId id="806" r:id="rId30"/>
    <p:sldId id="807" r:id="rId31"/>
    <p:sldId id="808" r:id="rId32"/>
    <p:sldId id="809" r:id="rId33"/>
    <p:sldId id="810" r:id="rId34"/>
    <p:sldId id="811" r:id="rId35"/>
    <p:sldId id="812" r:id="rId36"/>
    <p:sldId id="813" r:id="rId37"/>
    <p:sldId id="814" r:id="rId38"/>
    <p:sldId id="815" r:id="rId39"/>
    <p:sldId id="816" r:id="rId40"/>
    <p:sldId id="817" r:id="rId41"/>
    <p:sldId id="818" r:id="rId42"/>
    <p:sldId id="819" r:id="rId43"/>
    <p:sldId id="820" r:id="rId44"/>
    <p:sldId id="821" r:id="rId45"/>
    <p:sldId id="822" r:id="rId46"/>
    <p:sldId id="823" r:id="rId47"/>
    <p:sldId id="824" r:id="rId48"/>
    <p:sldId id="825" r:id="rId49"/>
    <p:sldId id="826" r:id="rId50"/>
    <p:sldId id="827" r:id="rId51"/>
    <p:sldId id="828" r:id="rId52"/>
    <p:sldId id="829" r:id="rId53"/>
    <p:sldId id="830" r:id="rId54"/>
    <p:sldId id="831" r:id="rId55"/>
    <p:sldId id="832" r:id="rId56"/>
    <p:sldId id="833" r:id="rId57"/>
    <p:sldId id="834" r:id="rId58"/>
    <p:sldId id="835" r:id="rId59"/>
    <p:sldId id="836" r:id="rId60"/>
    <p:sldId id="837" r:id="rId61"/>
    <p:sldId id="838" r:id="rId62"/>
    <p:sldId id="839" r:id="rId63"/>
    <p:sldId id="840" r:id="rId64"/>
    <p:sldId id="841" r:id="rId65"/>
    <p:sldId id="842" r:id="rId66"/>
    <p:sldId id="843" r:id="rId67"/>
    <p:sldId id="844" r:id="rId68"/>
    <p:sldId id="845" r:id="rId69"/>
    <p:sldId id="846" r:id="rId70"/>
    <p:sldId id="847" r:id="rId71"/>
    <p:sldId id="932" r:id="rId72"/>
    <p:sldId id="848" r:id="rId73"/>
    <p:sldId id="849" r:id="rId74"/>
    <p:sldId id="865" r:id="rId75"/>
    <p:sldId id="866" r:id="rId76"/>
    <p:sldId id="868" r:id="rId77"/>
    <p:sldId id="869" r:id="rId78"/>
    <p:sldId id="870" r:id="rId79"/>
    <p:sldId id="871" r:id="rId80"/>
    <p:sldId id="872" r:id="rId81"/>
    <p:sldId id="873" r:id="rId82"/>
    <p:sldId id="874" r:id="rId83"/>
    <p:sldId id="875" r:id="rId84"/>
    <p:sldId id="876" r:id="rId85"/>
    <p:sldId id="877" r:id="rId86"/>
    <p:sldId id="878" r:id="rId87"/>
    <p:sldId id="879" r:id="rId88"/>
    <p:sldId id="880" r:id="rId89"/>
    <p:sldId id="881" r:id="rId90"/>
    <p:sldId id="882" r:id="rId91"/>
    <p:sldId id="883" r:id="rId92"/>
    <p:sldId id="884" r:id="rId93"/>
    <p:sldId id="885" r:id="rId94"/>
    <p:sldId id="886" r:id="rId95"/>
    <p:sldId id="887" r:id="rId96"/>
    <p:sldId id="1000" r:id="rId97"/>
    <p:sldId id="889" r:id="rId98"/>
    <p:sldId id="890" r:id="rId99"/>
    <p:sldId id="891" r:id="rId100"/>
    <p:sldId id="892" r:id="rId101"/>
    <p:sldId id="893" r:id="rId102"/>
    <p:sldId id="894" r:id="rId103"/>
    <p:sldId id="895" r:id="rId104"/>
    <p:sldId id="896" r:id="rId105"/>
    <p:sldId id="897" r:id="rId106"/>
    <p:sldId id="898" r:id="rId107"/>
    <p:sldId id="899" r:id="rId108"/>
    <p:sldId id="900" r:id="rId109"/>
    <p:sldId id="901" r:id="rId110"/>
    <p:sldId id="902" r:id="rId111"/>
    <p:sldId id="903" r:id="rId112"/>
    <p:sldId id="904" r:id="rId113"/>
    <p:sldId id="905" r:id="rId114"/>
    <p:sldId id="906" r:id="rId115"/>
    <p:sldId id="907" r:id="rId116"/>
    <p:sldId id="908" r:id="rId117"/>
    <p:sldId id="909" r:id="rId118"/>
    <p:sldId id="910" r:id="rId119"/>
    <p:sldId id="911" r:id="rId120"/>
    <p:sldId id="912" r:id="rId121"/>
    <p:sldId id="913" r:id="rId122"/>
    <p:sldId id="914" r:id="rId123"/>
    <p:sldId id="915" r:id="rId124"/>
    <p:sldId id="916" r:id="rId125"/>
    <p:sldId id="917" r:id="rId126"/>
    <p:sldId id="918" r:id="rId127"/>
    <p:sldId id="919" r:id="rId128"/>
    <p:sldId id="920" r:id="rId129"/>
    <p:sldId id="921" r:id="rId130"/>
    <p:sldId id="922" r:id="rId131"/>
    <p:sldId id="923" r:id="rId132"/>
    <p:sldId id="924" r:id="rId133"/>
    <p:sldId id="925" r:id="rId134"/>
    <p:sldId id="926" r:id="rId135"/>
    <p:sldId id="927" r:id="rId136"/>
    <p:sldId id="928" r:id="rId137"/>
    <p:sldId id="929" r:id="rId138"/>
    <p:sldId id="930" r:id="rId139"/>
  </p:sldIdLst>
  <p:sldSz cx="9144000" cy="6858000" type="screen4x3"/>
  <p:notesSz cx="6858000" cy="9144000"/>
  <p:defaultTextStyle>
    <a:defPPr>
      <a:defRPr lang="zh-CN"/>
    </a:defPPr>
    <a:lvl1pPr marL="0" lvl="0"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1pPr>
    <a:lvl2pPr marL="457200" lvl="1"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2pPr>
    <a:lvl3pPr marL="914400" lvl="2"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3pPr>
    <a:lvl4pPr marL="1371600" lvl="3"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4pPr>
    <a:lvl5pPr marL="1828800" lvl="4"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5pPr>
    <a:lvl6pPr marL="2286000" lvl="5"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6pPr>
    <a:lvl7pPr marL="2743200" lvl="6"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7pPr>
    <a:lvl8pPr marL="3200400" lvl="7"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8pPr>
    <a:lvl9pPr marL="3657600" lvl="8" indent="0" algn="l" defTabSz="914400" rtl="0" eaLnBrk="1" fontAlgn="base" latinLnBrk="0" hangingPunct="1">
      <a:lnSpc>
        <a:spcPct val="90000"/>
      </a:lnSpc>
      <a:spcBef>
        <a:spcPct val="20000"/>
      </a:spcBef>
      <a:spcAft>
        <a:spcPct val="0"/>
      </a:spcAft>
      <a:buNone/>
      <a:defRPr sz="2000" b="0" i="0" u="none" kern="1200" baseline="0">
        <a:solidFill>
          <a:schemeClr val="tx1"/>
        </a:solidFill>
        <a:latin typeface="Arial" panose="020B0604020202020204" pitchFamily="34"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886">
          <p15:clr>
            <a:srgbClr val="A4A3A4"/>
          </p15:clr>
        </p15:guide>
        <p15:guide id="2" pos="2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3300"/>
    <a:srgbClr val="FFFF00"/>
    <a:srgbClr val="A50021"/>
    <a:srgbClr val="FF9900"/>
    <a:srgbClr val="003366"/>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8"/>
  </p:normalViewPr>
  <p:slideViewPr>
    <p:cSldViewPr snapToGrid="0" showGuides="1">
      <p:cViewPr varScale="1">
        <p:scale>
          <a:sx n="81" d="100"/>
          <a:sy n="81" d="100"/>
        </p:scale>
        <p:origin x="1498" y="72"/>
      </p:cViewPr>
      <p:guideLst>
        <p:guide orient="horz" pos="2886"/>
        <p:guide pos="21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9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nSpc>
                <a:spcPct val="100000"/>
              </a:lnSpc>
              <a:spcBef>
                <a:spcPct val="0"/>
              </a:spcBef>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lnSpc>
                <a:spcPct val="100000"/>
              </a:lnSpc>
              <a:spcBef>
                <a:spcPct val="0"/>
              </a:spcBef>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lnSpc>
                <a:spcPct val="100000"/>
              </a:lnSpc>
              <a:spcBef>
                <a:spcPct val="0"/>
              </a:spcBef>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lnSpc>
                <a:spcPct val="100000"/>
              </a:lnSpc>
              <a:spcBef>
                <a:spcPct val="0"/>
              </a:spcBef>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nSpc>
                <a:spcPct val="100000"/>
              </a:lnSpc>
              <a:spcBef>
                <a:spcPct val="0"/>
              </a:spcBef>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lnSpc>
                <a:spcPct val="100000"/>
              </a:lnSpc>
              <a:spcBef>
                <a:spcPct val="0"/>
              </a:spcBef>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4" name="Rectangle 4"/>
          <p:cNvSpPr>
            <a:spLocks noGrp="1" noRot="1" noChangeAspec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lnSpc>
                <a:spcPct val="100000"/>
              </a:lnSpc>
              <a:spcBef>
                <a:spcPct val="0"/>
              </a:spcBef>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lnSpc>
                <a:spcPct val="100000"/>
              </a:lnSpc>
              <a:spcBef>
                <a:spcPct val="0"/>
              </a:spcBef>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幻灯片图像占位符 677889"/>
          <p:cNvSpPr>
            <a:spLocks noGrp="1" noRot="1" noChangeAspect="1" noTextEdit="1"/>
          </p:cNvSpPr>
          <p:nvPr>
            <p:ph type="sldImg"/>
          </p:nvPr>
        </p:nvSpPr>
        <p:spPr>
          <a:xfrm>
            <a:off x="1144588" y="687388"/>
            <a:ext cx="4568825" cy="3425825"/>
          </a:xfrm>
          <a:solidFill>
            <a:srgbClr val="FFFFFF"/>
          </a:solidFill>
          <a:ln w="12700">
            <a:solidFill>
              <a:srgbClr val="000000">
                <a:alpha val="100000"/>
              </a:srgbClr>
            </a:solidFill>
          </a:ln>
        </p:spPr>
      </p:sp>
      <p:sp>
        <p:nvSpPr>
          <p:cNvPr id="677891" name="文本占位符 677890"/>
          <p:cNvSpPr>
            <a:spLocks noGrp="1"/>
          </p:cNvSpPr>
          <p:nvPr>
            <p:ph type="body" idx="1"/>
          </p:nvPr>
        </p:nvSpPr>
        <p:spPr/>
        <p:txBody>
          <a:bodyPr wrap="square" lIns="92075" tIns="46038" rIns="92075" bIns="46038" anchor="t"/>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幻灯片图像占位符 679937"/>
          <p:cNvSpPr>
            <a:spLocks noGrp="1" noRot="1" noChangeAspect="1" noTextEdit="1"/>
          </p:cNvSpPr>
          <p:nvPr>
            <p:ph type="sldImg"/>
          </p:nvPr>
        </p:nvSpPr>
        <p:spPr>
          <a:xfrm>
            <a:off x="1144588" y="687388"/>
            <a:ext cx="4568825" cy="3425825"/>
          </a:xfrm>
          <a:solidFill>
            <a:srgbClr val="FFFFFF"/>
          </a:solidFill>
          <a:ln w="12700">
            <a:solidFill>
              <a:srgbClr val="000000">
                <a:alpha val="100000"/>
              </a:srgbClr>
            </a:solidFill>
          </a:ln>
        </p:spPr>
      </p:sp>
      <p:sp>
        <p:nvSpPr>
          <p:cNvPr id="679939" name="文本占位符 679938"/>
          <p:cNvSpPr>
            <a:spLocks noGrp="1"/>
          </p:cNvSpPr>
          <p:nvPr>
            <p:ph type="body" idx="1"/>
          </p:nvPr>
        </p:nvSpPr>
        <p:spPr/>
        <p:txBody>
          <a:bodyPr wrap="square" lIns="92075" tIns="46038" rIns="92075" bIns="46038" anchor="t"/>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幻灯片图像占位符 681985"/>
          <p:cNvSpPr>
            <a:spLocks noGrp="1" noRot="1" noChangeAspect="1" noTextEdit="1"/>
          </p:cNvSpPr>
          <p:nvPr>
            <p:ph type="sldImg"/>
          </p:nvPr>
        </p:nvSpPr>
        <p:spPr>
          <a:xfrm>
            <a:off x="1144588" y="687388"/>
            <a:ext cx="4568825" cy="3425825"/>
          </a:xfrm>
          <a:solidFill>
            <a:srgbClr val="FFFFFF"/>
          </a:solidFill>
          <a:ln w="12700">
            <a:solidFill>
              <a:srgbClr val="000000">
                <a:alpha val="100000"/>
              </a:srgbClr>
            </a:solidFill>
          </a:ln>
        </p:spPr>
      </p:sp>
      <p:sp>
        <p:nvSpPr>
          <p:cNvPr id="681987" name="文本占位符 681986"/>
          <p:cNvSpPr>
            <a:spLocks noGrp="1"/>
          </p:cNvSpPr>
          <p:nvPr>
            <p:ph type="body" idx="1"/>
          </p:nvPr>
        </p:nvSpPr>
        <p:spPr/>
        <p:txBody>
          <a:bodyPr wrap="square" lIns="92075" tIns="46038" rIns="92075" bIns="46038" anchor="t"/>
          <a:lstStyle/>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幻灯片图像占位符 684033"/>
          <p:cNvSpPr>
            <a:spLocks noGrp="1" noRot="1" noChangeAspect="1" noTextEdit="1"/>
          </p:cNvSpPr>
          <p:nvPr>
            <p:ph type="sldImg"/>
          </p:nvPr>
        </p:nvSpPr>
        <p:spPr>
          <a:xfrm>
            <a:off x="1144588" y="687388"/>
            <a:ext cx="4568825" cy="3425825"/>
          </a:xfrm>
          <a:solidFill>
            <a:srgbClr val="FFFFFF"/>
          </a:solidFill>
          <a:ln w="12700">
            <a:solidFill>
              <a:srgbClr val="000000">
                <a:alpha val="100000"/>
              </a:srgbClr>
            </a:solidFill>
          </a:ln>
        </p:spPr>
      </p:sp>
      <p:sp>
        <p:nvSpPr>
          <p:cNvPr id="684035" name="文本占位符 684034"/>
          <p:cNvSpPr>
            <a:spLocks noGrp="1"/>
          </p:cNvSpPr>
          <p:nvPr>
            <p:ph type="body" idx="1"/>
          </p:nvPr>
        </p:nvSpPr>
        <p:spPr/>
        <p:txBody>
          <a:bodyPr wrap="square" lIns="92075" tIns="46038" rIns="92075" bIns="46038" anchor="t"/>
          <a:lstStyle/>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幻灯片图像占位符 686081"/>
          <p:cNvSpPr>
            <a:spLocks noGrp="1" noRot="1" noChangeAspect="1" noTextEdit="1"/>
          </p:cNvSpPr>
          <p:nvPr>
            <p:ph type="sldImg"/>
          </p:nvPr>
        </p:nvSpPr>
        <p:spPr>
          <a:xfrm>
            <a:off x="1144588" y="687388"/>
            <a:ext cx="4568825" cy="3425825"/>
          </a:xfrm>
          <a:solidFill>
            <a:srgbClr val="FFFFFF"/>
          </a:solidFill>
          <a:ln w="12700">
            <a:solidFill>
              <a:srgbClr val="000000">
                <a:alpha val="100000"/>
              </a:srgbClr>
            </a:solidFill>
          </a:ln>
        </p:spPr>
      </p:sp>
      <p:sp>
        <p:nvSpPr>
          <p:cNvPr id="686083" name="文本占位符 686082"/>
          <p:cNvSpPr>
            <a:spLocks noGrp="1"/>
          </p:cNvSpPr>
          <p:nvPr>
            <p:ph type="body" idx="1"/>
          </p:nvPr>
        </p:nvSpPr>
        <p:spPr/>
        <p:txBody>
          <a:bodyPr wrap="square" lIns="92075" tIns="46038" rIns="92075" bIns="46038" anchor="t"/>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幻灯片图像占位符 688129"/>
          <p:cNvSpPr>
            <a:spLocks noGrp="1" noRot="1" noChangeAspect="1" noTextEdit="1"/>
          </p:cNvSpPr>
          <p:nvPr>
            <p:ph type="sldImg"/>
          </p:nvPr>
        </p:nvSpPr>
        <p:spPr>
          <a:xfrm>
            <a:off x="1144588" y="687388"/>
            <a:ext cx="4568825" cy="3425825"/>
          </a:xfrm>
          <a:solidFill>
            <a:srgbClr val="FFFFFF"/>
          </a:solidFill>
          <a:ln w="12700">
            <a:solidFill>
              <a:srgbClr val="000000">
                <a:alpha val="100000"/>
              </a:srgbClr>
            </a:solidFill>
          </a:ln>
        </p:spPr>
      </p:sp>
      <p:sp>
        <p:nvSpPr>
          <p:cNvPr id="688131" name="文本占位符 688130"/>
          <p:cNvSpPr>
            <a:spLocks noGrp="1"/>
          </p:cNvSpPr>
          <p:nvPr>
            <p:ph type="body" idx="1"/>
          </p:nvPr>
        </p:nvSpPr>
        <p:spPr/>
        <p:txBody>
          <a:bodyPr wrap="square" lIns="92075" tIns="46038" rIns="92075" bIns="46038" anchor="t"/>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2.bin"/><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1.vml"/><Relationship Id="rId6" Type="http://schemas.openxmlformats.org/officeDocument/2006/relationships/image" Target="../media/image1.wmf"/><Relationship Id="rId5" Type="http://schemas.openxmlformats.org/officeDocument/2006/relationships/oleObject" Target="../embeddings/oleObject11.bin"/><Relationship Id="rId4"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2.vml"/><Relationship Id="rId6" Type="http://schemas.openxmlformats.org/officeDocument/2006/relationships/image" Target="../media/image1.wmf"/><Relationship Id="rId5" Type="http://schemas.openxmlformats.org/officeDocument/2006/relationships/oleObject" Target="../embeddings/oleObject12.bin"/><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1.wmf"/><Relationship Id="rId5" Type="http://schemas.openxmlformats.org/officeDocument/2006/relationships/oleObject" Target="../embeddings/oleObject3.bin"/><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1.wmf"/><Relationship Id="rId5" Type="http://schemas.openxmlformats.org/officeDocument/2006/relationships/oleObject" Target="../embeddings/oleObject4.bin"/><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5.vml"/><Relationship Id="rId6" Type="http://schemas.openxmlformats.org/officeDocument/2006/relationships/image" Target="../media/image1.wmf"/><Relationship Id="rId5" Type="http://schemas.openxmlformats.org/officeDocument/2006/relationships/oleObject" Target="../embeddings/oleObject5.bin"/><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6.vml"/><Relationship Id="rId6" Type="http://schemas.openxmlformats.org/officeDocument/2006/relationships/image" Target="../media/image1.wmf"/><Relationship Id="rId5" Type="http://schemas.openxmlformats.org/officeDocument/2006/relationships/oleObject" Target="../embeddings/oleObject6.bin"/><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7.vml"/><Relationship Id="rId6" Type="http://schemas.openxmlformats.org/officeDocument/2006/relationships/image" Target="../media/image1.wmf"/><Relationship Id="rId5" Type="http://schemas.openxmlformats.org/officeDocument/2006/relationships/oleObject" Target="../embeddings/oleObject7.bin"/><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image" Target="../media/image1.wmf"/><Relationship Id="rId5" Type="http://schemas.openxmlformats.org/officeDocument/2006/relationships/oleObject" Target="../embeddings/oleObject8.bin"/><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image" Target="../media/image1.wmf"/><Relationship Id="rId5" Type="http://schemas.openxmlformats.org/officeDocument/2006/relationships/oleObject" Target="../embeddings/oleObject9.bin"/><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vmlDrawing" Target="../drawings/vmlDrawing10.vml"/><Relationship Id="rId6" Type="http://schemas.openxmlformats.org/officeDocument/2006/relationships/image" Target="../media/image1.wmf"/><Relationship Id="rId5" Type="http://schemas.openxmlformats.org/officeDocument/2006/relationships/oleObject" Target="../embeddings/oleObject10.bin"/><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2050"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2054"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4098" r:id="rId5" imgW="4755515" imgH="4827905" progId="">
                  <p:embed/>
                </p:oleObj>
              </mc:Choice>
              <mc:Fallback>
                <p:oleObj r:id="rId5" imgW="4755515" imgH="4827905" progId="">
                  <p:embed/>
                  <p:pic>
                    <p:nvPicPr>
                      <p:cNvPr id="0" name="图片 3075"/>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11266"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9"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11270"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13314" r:id="rId5" imgW="4755515" imgH="4827905" progId="">
                  <p:embed/>
                </p:oleObj>
              </mc:Choice>
              <mc:Fallback>
                <p:oleObj r:id="rId5" imgW="4755515" imgH="4827905" progId="">
                  <p:embed/>
                  <p:pic>
                    <p:nvPicPr>
                      <p:cNvPr id="0" name="图片 3086"/>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12290"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3"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12294"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14338" r:id="rId5" imgW="4755515" imgH="4827905" progId="">
                  <p:embed/>
                </p:oleObj>
              </mc:Choice>
              <mc:Fallback>
                <p:oleObj r:id="rId5" imgW="4755515" imgH="4827905" progId="">
                  <p:embed/>
                  <p:pic>
                    <p:nvPicPr>
                      <p:cNvPr id="0" name="图片 3085"/>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a:xfrm>
            <a:off x="685800" y="6248400"/>
            <a:ext cx="1905000" cy="457200"/>
          </a:xfrm>
        </p:spPr>
        <p:txBody>
          <a:bodyPr/>
          <a:lstStyle/>
          <a:p>
            <a:pPr lvl="0" eaLnBrk="1" fontAlgn="base" hangingPunct="1">
              <a:buClr>
                <a:schemeClr val="bg1"/>
              </a:buClr>
            </a:pPr>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a:xfrm>
            <a:off x="3124200" y="6248400"/>
            <a:ext cx="2895600" cy="457200"/>
          </a:xfrm>
        </p:spPr>
        <p:txBody>
          <a:bodyPr/>
          <a:lstStyle/>
          <a:p>
            <a:pPr lvl="0" eaLnBrk="1" fontAlgn="base" hangingPunct="1">
              <a:buClr>
                <a:schemeClr val="bg1"/>
              </a:buClr>
            </a:pPr>
            <a:endParaRPr lang="zh-CN" altLang="en-US" strike="noStrike" noProof="1">
              <a:latin typeface="Times New Roman" panose="02020603050405020304" pitchFamily="18" charset="0"/>
            </a:endParaRPr>
          </a:p>
        </p:txBody>
      </p:sp>
      <p:sp>
        <p:nvSpPr>
          <p:cNvPr id="5" name="灯片编号占位符 4"/>
          <p:cNvSpPr>
            <a:spLocks noGrp="1"/>
          </p:cNvSpPr>
          <p:nvPr>
            <p:ph type="sldNum" sz="quarter" idx="12"/>
          </p:nvPr>
        </p:nvSpPr>
        <p:spPr>
          <a:xfrm>
            <a:off x="6553200" y="6248400"/>
            <a:ext cx="1905000" cy="457200"/>
          </a:xfrm>
        </p:spPr>
        <p:txBody>
          <a:bodyPr/>
          <a:lstStyle/>
          <a:p>
            <a:pPr lvl="0" eaLnBrk="1" fontAlgn="base" hangingPunct="1">
              <a:buClr>
                <a:schemeClr val="bg1"/>
              </a:buClr>
            </a:pPr>
            <a:fld id="{9A0DB2DC-4C9A-4742-B13C-FB6460FD3503}" type="slidenum">
              <a:rPr lang="zh-CN" altLang="en-US" strike="noStrike" noProof="1" dirty="0">
                <a:latin typeface="Times New Roman" panose="02020603050405020304" pitchFamily="18" charset="0"/>
                <a:ea typeface="黑体" panose="0201060906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3074"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7" name="TextBox 13"/>
          <p:cNvSpPr txBox="1"/>
          <p:nvPr/>
        </p:nvSpPr>
        <p:spPr>
          <a:xfrm>
            <a:off x="8439150" y="6367463"/>
            <a:ext cx="714375" cy="36671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3078"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5122" r:id="rId5" imgW="4755515" imgH="4827905" progId="">
                  <p:embed/>
                </p:oleObj>
              </mc:Choice>
              <mc:Fallback>
                <p:oleObj r:id="rId5" imgW="4755515" imgH="4827905" progId="">
                  <p:embed/>
                  <p:pic>
                    <p:nvPicPr>
                      <p:cNvPr id="0" name="图片 3078"/>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4098"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4102"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6146" r:id="rId5" imgW="4755515" imgH="4827905" progId="">
                  <p:embed/>
                </p:oleObj>
              </mc:Choice>
              <mc:Fallback>
                <p:oleObj r:id="rId5" imgW="4755515" imgH="4827905" progId="">
                  <p:embed/>
                  <p:pic>
                    <p:nvPicPr>
                      <p:cNvPr id="0" name="图片 3079"/>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4"/>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5122"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5126"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7170" r:id="rId5" imgW="4755515" imgH="4827905" progId="">
                  <p:embed/>
                </p:oleObj>
              </mc:Choice>
              <mc:Fallback>
                <p:oleObj r:id="rId5" imgW="4755515" imgH="4827905" progId="">
                  <p:embed/>
                  <p:pic>
                    <p:nvPicPr>
                      <p:cNvPr id="0" name="图片 3076"/>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6"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6"/>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6146"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9"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6150"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8194" r:id="rId5" imgW="4755515" imgH="4827905" progId="">
                  <p:embed/>
                </p:oleObj>
              </mc:Choice>
              <mc:Fallback>
                <p:oleObj r:id="rId5" imgW="4755515" imgH="4827905" progId="">
                  <p:embed/>
                  <p:pic>
                    <p:nvPicPr>
                      <p:cNvPr id="0" name="图片 3083"/>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6" name="日期占位符 6"/>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7"/>
          <p:cNvSpPr>
            <a:spLocks noGrp="1"/>
          </p:cNvSpPr>
          <p:nvPr>
            <p:ph type="ftr" sz="quarter" idx="1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8"/>
          <p:cNvSpPr>
            <a:spLocks noGrp="1"/>
          </p:cNvSpPr>
          <p:nvPr>
            <p:ph type="sldNum" sz="quarter" idx="1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7170"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7174"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9218" r:id="rId5" imgW="4755515" imgH="4827905" progId="">
                  <p:embed/>
                </p:oleObj>
              </mc:Choice>
              <mc:Fallback>
                <p:oleObj r:id="rId5" imgW="4755515" imgH="4827905" progId="">
                  <p:embed/>
                  <p:pic>
                    <p:nvPicPr>
                      <p:cNvPr id="0" name="图片 3081"/>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16" name="日期占位符 2"/>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3"/>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4"/>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8194"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7" name="TextBox 13"/>
          <p:cNvSpPr txBox="1"/>
          <p:nvPr/>
        </p:nvSpPr>
        <p:spPr>
          <a:xfrm>
            <a:off x="8439150" y="6367463"/>
            <a:ext cx="714375" cy="36671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8198"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10242" r:id="rId5" imgW="4755515" imgH="4827905" progId="">
                  <p:embed/>
                </p:oleObj>
              </mc:Choice>
              <mc:Fallback>
                <p:oleObj r:id="rId5" imgW="4755515" imgH="4827905" progId="">
                  <p:embed/>
                  <p:pic>
                    <p:nvPicPr>
                      <p:cNvPr id="0" name="图片 3080"/>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16" name="日期占位符 1"/>
          <p:cNvSpPr>
            <a:spLocks noGrp="1"/>
          </p:cNvSpPr>
          <p:nvPr>
            <p:ph type="dt" sz="half" idx="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2"/>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3"/>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9218"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1"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9222"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11266" r:id="rId5" imgW="4755515" imgH="4827905" progId="">
                  <p:embed/>
                </p:oleObj>
              </mc:Choice>
              <mc:Fallback>
                <p:oleObj r:id="rId5" imgW="4755515" imgH="4827905" progId="">
                  <p:embed/>
                  <p:pic>
                    <p:nvPicPr>
                      <p:cNvPr id="0" name="图片 3082"/>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6"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6"/>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3"/>
          <a:stretch>
            <a:fillRect/>
          </a:stretch>
        </a:blipFill>
        <a:effectLst/>
      </p:bgPr>
    </p:bg>
    <p:spTree>
      <p:nvGrpSpPr>
        <p:cNvPr id="1" name=""/>
        <p:cNvGrpSpPr/>
        <p:nvPr/>
      </p:nvGrpSpPr>
      <p:grpSpPr>
        <a:xfrm>
          <a:off x="0" y="0"/>
          <a:ext cx="0" cy="0"/>
          <a:chOff x="0" y="0"/>
          <a:chExt cx="0" cy="0"/>
        </a:xfrm>
      </p:grpSpPr>
      <p:pic>
        <p:nvPicPr>
          <p:cNvPr id="10242" name="Picture 15" descr="background"/>
          <p:cNvPicPr>
            <a:picLocks noChangeAspect="1"/>
          </p:cNvPicPr>
          <p:nvPr userDrawn="1"/>
        </p:nvPicPr>
        <p:blipFill>
          <a:blip r:embed="rId4"/>
          <a:stretch>
            <a:fillRect/>
          </a:stretch>
        </p:blipFill>
        <p:spPr>
          <a:xfrm>
            <a:off x="0" y="0"/>
            <a:ext cx="9144000" cy="6816725"/>
          </a:xfrm>
          <a:prstGeom prst="rect">
            <a:avLst/>
          </a:prstGeom>
          <a:noFill/>
          <a:ln w="9525">
            <a:noFill/>
          </a:ln>
        </p:spPr>
      </p:pic>
      <p:sp>
        <p:nvSpPr>
          <p:cNvPr id="12"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5" name="TextBox 13"/>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10246"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12290" r:id="rId5" imgW="4755515" imgH="4827905" progId="">
                  <p:embed/>
                </p:oleObj>
              </mc:Choice>
              <mc:Fallback>
                <p:oleObj r:id="rId5" imgW="4755515" imgH="4827905" progId="">
                  <p:embed/>
                  <p:pic>
                    <p:nvPicPr>
                      <p:cNvPr id="0" name="图片 3084"/>
                      <p:cNvPicPr/>
                      <p:nvPr/>
                    </p:nvPicPr>
                    <p:blipFill>
                      <a:blip r:embed="rId6"/>
                      <a:stretch>
                        <a:fillRect/>
                      </a:stretch>
                    </p:blipFill>
                    <p:spPr>
                      <a:xfrm>
                        <a:off x="7867650" y="438150"/>
                        <a:ext cx="1214438" cy="928688"/>
                      </a:xfrm>
                      <a:prstGeom prst="rect">
                        <a:avLst/>
                      </a:prstGeom>
                      <a:noFill/>
                      <a:ln w="38100">
                        <a:noFill/>
                        <a:miter/>
                      </a:ln>
                    </p:spPr>
                  </p:pic>
                </p:oleObj>
              </mc:Fallback>
            </mc:AlternateContent>
          </a:graphicData>
        </a:graphic>
      </p:graphicFrame>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6" name="日期占位符 4"/>
          <p:cNvSpPr>
            <a:spLocks noGrp="1"/>
          </p:cNvSpPr>
          <p:nvPr>
            <p:ph type="dt" sz="half" idx="12"/>
          </p:nvPr>
        </p:nvSpPr>
        <p:spPr>
          <a:xfrm>
            <a:off x="457200" y="6356350"/>
            <a:ext cx="2133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7" name="页脚占位符 5"/>
          <p:cNvSpPr>
            <a:spLocks noGrp="1"/>
          </p:cNvSpPr>
          <p:nvPr>
            <p:ph type="ftr" sz="quarter" idx="3"/>
          </p:nvPr>
        </p:nvSpPr>
        <p:spPr>
          <a:xfrm>
            <a:off x="3124200" y="6356350"/>
            <a:ext cx="2895600" cy="365125"/>
          </a:xfrm>
          <a:prstGeom prst="rect">
            <a:avLst/>
          </a:prstGeom>
        </p:spPr>
        <p:txBody>
          <a:bodyPr/>
          <a:lstStyle>
            <a:lvl1pPr>
              <a:defRPr/>
            </a:lvl1pPr>
          </a:lstStyle>
          <a:p>
            <a:pPr marL="0" marR="0" lvl="0" indent="0" algn="l" defTabSz="914400" rtl="0" eaLnBrk="1" fontAlgn="base" latinLnBrk="0" hangingPunct="1">
              <a:lnSpc>
                <a:spcPct val="90000"/>
              </a:lnSpc>
              <a:spcBef>
                <a:spcPct val="2000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
        <p:nvSpPr>
          <p:cNvPr id="18" name="灯片编号占位符 6"/>
          <p:cNvSpPr>
            <a:spLocks noGrp="1"/>
          </p:cNvSpPr>
          <p:nvPr>
            <p:ph type="sldNum" sz="quarter" idx="4"/>
          </p:nvPr>
        </p:nvSpPr>
        <p:spPr>
          <a:xfrm>
            <a:off x="6553200" y="6356350"/>
            <a:ext cx="2133600" cy="365125"/>
          </a:xfrm>
          <a:prstGeom prst="rect">
            <a:avLst/>
          </a:prstGeom>
        </p:spPr>
        <p:txBody>
          <a:bodyPr/>
          <a:lstStyle/>
          <a:p>
            <a:pPr lvl="0" eaLnBrk="1" fontAlgn="base" hangingPunct="1"/>
            <a:fld id="{9A0DB2DC-4C9A-4742-B13C-FB6460FD3503}" type="slidenum">
              <a:rPr lang="zh-CN" altLang="en-US" strike="noStrike" noProof="1" dirty="0">
                <a:latin typeface="Arial" panose="020B0604020202020204" pitchFamily="34" charset="0"/>
                <a:ea typeface="黑体" panose="02010609060101010101" pitchFamily="2" charset="-122"/>
                <a:cs typeface="+mn-cs"/>
              </a:rPr>
              <a:t>‹#›</a:t>
            </a:fld>
            <a:endParaRPr lang="zh-CN" altLang="en-US" strike="noStrike" noProof="1"/>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6"/>
          <a:stretch>
            <a:fillRect/>
          </a:stretch>
        </a:blipFill>
        <a:effectLst/>
      </p:bgPr>
    </p:bg>
    <p:spTree>
      <p:nvGrpSpPr>
        <p:cNvPr id="1" name=""/>
        <p:cNvGrpSpPr/>
        <p:nvPr/>
      </p:nvGrpSpPr>
      <p:grpSpPr>
        <a:xfrm>
          <a:off x="0" y="0"/>
          <a:ext cx="0" cy="0"/>
          <a:chOff x="0" y="0"/>
          <a:chExt cx="0" cy="0"/>
        </a:xfrm>
      </p:grpSpPr>
      <p:pic>
        <p:nvPicPr>
          <p:cNvPr id="1026" name="Picture 15" descr="background"/>
          <p:cNvPicPr>
            <a:picLocks noChangeAspect="1"/>
          </p:cNvPicPr>
          <p:nvPr userDrawn="1"/>
        </p:nvPicPr>
        <p:blipFill>
          <a:blip r:embed="rId17"/>
          <a:stretch>
            <a:fillRect/>
          </a:stretch>
        </p:blipFill>
        <p:spPr>
          <a:xfrm>
            <a:off x="0" y="0"/>
            <a:ext cx="9144000" cy="6816725"/>
          </a:xfrm>
          <a:prstGeom prst="rect">
            <a:avLst/>
          </a:prstGeom>
          <a:noFill/>
          <a:ln w="9525">
            <a:noFill/>
          </a:ln>
        </p:spPr>
      </p:pic>
      <p:sp>
        <p:nvSpPr>
          <p:cNvPr id="8" name="Rectangle 7"/>
          <p:cNvSpPr>
            <a:spLocks noChangeArrowheads="1"/>
          </p:cNvSpPr>
          <p:nvPr/>
        </p:nvSpPr>
        <p:spPr bwMode="gray">
          <a:xfrm>
            <a:off x="642938" y="214313"/>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8"/>
          <p:cNvSpPr>
            <a:spLocks noChangeArrowheads="1"/>
          </p:cNvSpPr>
          <p:nvPr/>
        </p:nvSpPr>
        <p:spPr bwMode="gray">
          <a:xfrm>
            <a:off x="428625" y="1143000"/>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zh-CN" altLang="zh-CN" sz="2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9"/>
          <p:cNvSpPr>
            <a:spLocks noGrp="1"/>
          </p:cNvSpPr>
          <p:nvPr>
            <p:ph type="title"/>
          </p:nvPr>
        </p:nvSpPr>
        <p:spPr>
          <a:xfrm>
            <a:off x="714375" y="214313"/>
            <a:ext cx="7000875" cy="839787"/>
          </a:xfrm>
          <a:prstGeom prst="rect">
            <a:avLst/>
          </a:prstGeom>
          <a:noFill/>
          <a:ln w="9525">
            <a:noFill/>
          </a:ln>
        </p:spPr>
        <p:txBody>
          <a:bodyPr anchor="b"/>
          <a:lstStyle/>
          <a:p>
            <a:pPr lvl="0"/>
            <a:r>
              <a:rPr lang="zh-CN" altLang="en-US" dirty="0"/>
              <a:t>单击此处编辑母版标题样式</a:t>
            </a:r>
          </a:p>
        </p:txBody>
      </p:sp>
      <p:sp>
        <p:nvSpPr>
          <p:cNvPr id="1030" name="TextBox 10"/>
          <p:cNvSpPr txBox="1"/>
          <p:nvPr/>
        </p:nvSpPr>
        <p:spPr>
          <a:xfrm>
            <a:off x="8439150" y="6367463"/>
            <a:ext cx="714375" cy="461962"/>
          </a:xfrm>
          <a:prstGeom prst="rect">
            <a:avLst/>
          </a:prstGeom>
          <a:noFill/>
          <a:ln w="9525">
            <a:noFill/>
          </a:ln>
        </p:spPr>
        <p:txBody>
          <a:bodyPr anchor="t">
            <a:spAutoFit/>
          </a:bodyPr>
          <a:lstStyle/>
          <a:p>
            <a:pPr lvl="0" indent="0"/>
            <a:fld id="{9A0DB2DC-4C9A-4742-B13C-FB6460FD3503}" type="slidenum">
              <a:rPr lang="zh-CN" altLang="en-US" dirty="0">
                <a:latin typeface="Arial" panose="020B0604020202020204" pitchFamily="34" charset="0"/>
                <a:ea typeface="黑体" panose="02010609060101010101" pitchFamily="2" charset="-122"/>
              </a:rPr>
              <a:t>‹#›</a:t>
            </a:fld>
            <a:endParaRPr lang="zh-CN" altLang="en-US" dirty="0">
              <a:latin typeface="Arial" panose="020B0604020202020204" pitchFamily="34" charset="0"/>
              <a:ea typeface="黑体" panose="02010609060101010101" pitchFamily="2" charset="-122"/>
            </a:endParaRPr>
          </a:p>
        </p:txBody>
      </p:sp>
      <p:graphicFrame>
        <p:nvGraphicFramePr>
          <p:cNvPr id="1031" name="Object 12"/>
          <p:cNvGraphicFramePr/>
          <p:nvPr userDrawn="1"/>
        </p:nvGraphicFramePr>
        <p:xfrm>
          <a:off x="7867650" y="438150"/>
          <a:ext cx="1214438" cy="928688"/>
        </p:xfrm>
        <a:graphic>
          <a:graphicData uri="http://schemas.openxmlformats.org/presentationml/2006/ole">
            <mc:AlternateContent xmlns:mc="http://schemas.openxmlformats.org/markup-compatibility/2006">
              <mc:Choice xmlns:v="urn:schemas-microsoft-com:vml" Requires="v">
                <p:oleObj spid="_x0000_s3081" r:id="rId18" imgW="4755515" imgH="4827905" progId="">
                  <p:embed/>
                </p:oleObj>
              </mc:Choice>
              <mc:Fallback>
                <p:oleObj r:id="rId18" imgW="4755515" imgH="4827905" progId="">
                  <p:embed/>
                  <p:pic>
                    <p:nvPicPr>
                      <p:cNvPr id="0" name="图片 3077"/>
                      <p:cNvPicPr/>
                      <p:nvPr/>
                    </p:nvPicPr>
                    <p:blipFill>
                      <a:blip r:embed="rId19"/>
                      <a:stretch>
                        <a:fillRect/>
                      </a:stretch>
                    </p:blipFill>
                    <p:spPr>
                      <a:xfrm>
                        <a:off x="7867650" y="438150"/>
                        <a:ext cx="1214438" cy="928688"/>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wipe dir="d"/>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标题 526337"/>
          <p:cNvSpPr>
            <a:spLocks noGrp="1"/>
          </p:cNvSpPr>
          <p:nvPr>
            <p:ph type="title"/>
          </p:nvPr>
        </p:nvSpPr>
        <p:spPr>
          <a:xfrm>
            <a:off x="1190625" y="152400"/>
            <a:ext cx="5181600" cy="990600"/>
          </a:xfrm>
        </p:spPr>
        <p:txBody>
          <a:bodyPr lIns="92075" tIns="46038" rIns="92075" bIns="46038" anchor="ctr"/>
          <a:lstStyle/>
          <a:p>
            <a:r>
              <a:rPr lang="zh-CN" altLang="en-US" sz="6000" b="1" dirty="0">
                <a:solidFill>
                  <a:srgbClr val="0000FF"/>
                </a:solidFill>
                <a:effectLst/>
                <a:latin typeface="楷体_GB2312" panose="02010609030101010101" pitchFamily="49" charset="-122"/>
                <a:ea typeface="楷体_GB2312" panose="02010609030101010101" pitchFamily="49" charset="-122"/>
              </a:rPr>
              <a:t>第</a:t>
            </a:r>
            <a:r>
              <a:rPr lang="en-US" altLang="zh-CN" sz="6000" b="1">
                <a:solidFill>
                  <a:srgbClr val="0000FF"/>
                </a:solidFill>
                <a:effectLst/>
                <a:latin typeface="Times New Roman" panose="02020603050405020304" pitchFamily="18" charset="0"/>
                <a:ea typeface="楷体_GB2312" panose="02010609030101010101" pitchFamily="49" charset="-122"/>
              </a:rPr>
              <a:t>7</a:t>
            </a:r>
            <a:r>
              <a:rPr lang="zh-CN" altLang="en-US" sz="6000" b="1" dirty="0">
                <a:solidFill>
                  <a:srgbClr val="0000FF"/>
                </a:solidFill>
                <a:effectLst/>
                <a:latin typeface="楷体_GB2312" panose="02010609030101010101" pitchFamily="49" charset="-122"/>
                <a:ea typeface="楷体_GB2312" panose="02010609030101010101" pitchFamily="49" charset="-122"/>
              </a:rPr>
              <a:t>章</a:t>
            </a:r>
            <a:r>
              <a:rPr lang="zh-CN" altLang="en-US" sz="6000" b="1">
                <a:solidFill>
                  <a:srgbClr val="0000FF"/>
                </a:solidFill>
                <a:effectLst/>
                <a:latin typeface="楷体_GB2312" panose="02010609030101010101" pitchFamily="49" charset="-122"/>
                <a:ea typeface="楷体_GB2312" panose="02010609030101010101" pitchFamily="49" charset="-122"/>
              </a:rPr>
              <a:t>  图</a:t>
            </a:r>
          </a:p>
        </p:txBody>
      </p:sp>
      <p:sp>
        <p:nvSpPr>
          <p:cNvPr id="526339" name="文本占位符 526338"/>
          <p:cNvSpPr>
            <a:spLocks noGrp="1"/>
          </p:cNvSpPr>
          <p:nvPr>
            <p:ph type="body" idx="1"/>
          </p:nvPr>
        </p:nvSpPr>
        <p:spPr>
          <a:xfrm>
            <a:off x="220663" y="1219200"/>
            <a:ext cx="8743950" cy="4657725"/>
          </a:xfrm>
        </p:spPr>
        <p:txBody>
          <a:bodyPr/>
          <a:lstStyle/>
          <a:p>
            <a:pPr marL="0" indent="0">
              <a:lnSpc>
                <a:spcPct val="110000"/>
              </a:lnSpc>
              <a:buNone/>
            </a:pPr>
            <a:r>
              <a:rPr lang="zh-CN" altLang="en-US" sz="2800" dirty="0"/>
              <a:t>       </a:t>
            </a:r>
            <a:r>
              <a:rPr lang="zh-CN" altLang="en-US" sz="2800" dirty="0">
                <a:solidFill>
                  <a:srgbClr val="FF0000"/>
                </a:solidFill>
              </a:rPr>
              <a:t> </a:t>
            </a:r>
            <a:r>
              <a:rPr lang="zh-CN" altLang="en-US" sz="2800" b="1" dirty="0">
                <a:solidFill>
                  <a:srgbClr val="FF0000"/>
                </a:solidFill>
              </a:rPr>
              <a:t>图</a:t>
            </a:r>
            <a:r>
              <a:rPr lang="en-US" altLang="zh-CN" sz="2800" b="1">
                <a:solidFill>
                  <a:srgbClr val="FF0000"/>
                </a:solidFill>
              </a:rPr>
              <a:t>(Graph)</a:t>
            </a:r>
            <a:r>
              <a:rPr lang="zh-CN" altLang="en-US" sz="2800" b="1" dirty="0">
                <a:solidFill>
                  <a:srgbClr val="FF0000"/>
                </a:solidFill>
              </a:rPr>
              <a:t>是一种比线性表和树更为复杂的数据结构</a:t>
            </a:r>
            <a:r>
              <a:rPr lang="zh-CN" altLang="en-US" sz="2800" b="1" dirty="0"/>
              <a:t>。</a:t>
            </a:r>
          </a:p>
          <a:p>
            <a:pPr marL="0" indent="0">
              <a:lnSpc>
                <a:spcPct val="110000"/>
              </a:lnSpc>
              <a:buNone/>
            </a:pPr>
            <a:r>
              <a:rPr lang="zh-CN" altLang="en-US" b="1" dirty="0">
                <a:solidFill>
                  <a:schemeClr val="tx2"/>
                </a:solidFill>
              </a:rPr>
              <a:t>      </a:t>
            </a:r>
            <a:r>
              <a:rPr lang="zh-CN" altLang="en-US" b="1" dirty="0">
                <a:solidFill>
                  <a:srgbClr val="0000FF"/>
                </a:solidFill>
              </a:rPr>
              <a:t> 线性结构</a:t>
            </a:r>
            <a:r>
              <a:rPr lang="zh-CN" altLang="en-US" b="1"/>
              <a:t>：</a:t>
            </a:r>
            <a:r>
              <a:rPr lang="zh-CN" altLang="en-US" sz="2800" b="1" dirty="0"/>
              <a:t>是研究数据元素之间的一对一关系。在这种结构中，除第一个和最后一个元素外，任何一个元素都有唯一的一个直接前驱和直接后继。</a:t>
            </a:r>
          </a:p>
          <a:p>
            <a:pPr marL="0" indent="0">
              <a:lnSpc>
                <a:spcPct val="110000"/>
              </a:lnSpc>
              <a:buNone/>
            </a:pPr>
            <a:r>
              <a:rPr lang="zh-CN" altLang="en-US" b="1" dirty="0">
                <a:solidFill>
                  <a:schemeClr val="tx2"/>
                </a:solidFill>
              </a:rPr>
              <a:t>      </a:t>
            </a:r>
            <a:r>
              <a:rPr lang="zh-CN" altLang="en-US" b="1" dirty="0">
                <a:solidFill>
                  <a:srgbClr val="0000FF"/>
                </a:solidFill>
              </a:rPr>
              <a:t> 树结构</a:t>
            </a:r>
            <a:r>
              <a:rPr lang="zh-CN" altLang="en-US" b="1"/>
              <a:t>：</a:t>
            </a:r>
            <a:r>
              <a:rPr lang="zh-CN" altLang="en-US" sz="2800" b="1" dirty="0"/>
              <a:t>是研究数据元素之间的一对多的关系。在这种结构中，每个元素对下</a:t>
            </a:r>
            <a:r>
              <a:rPr lang="en-US" altLang="zh-CN" sz="2800" b="1"/>
              <a:t>(</a:t>
            </a:r>
            <a:r>
              <a:rPr lang="zh-CN" altLang="en-US" sz="2800" b="1" dirty="0"/>
              <a:t>层</a:t>
            </a:r>
            <a:r>
              <a:rPr lang="en-US" altLang="zh-CN" sz="2800" b="1"/>
              <a:t>)</a:t>
            </a:r>
            <a:r>
              <a:rPr lang="zh-CN" altLang="en-US" sz="2800" b="1" dirty="0"/>
              <a:t>可以有</a:t>
            </a:r>
            <a:r>
              <a:rPr lang="en-US" altLang="zh-CN" sz="2800" b="1"/>
              <a:t>0</a:t>
            </a:r>
            <a:r>
              <a:rPr lang="zh-CN" altLang="en-US" sz="2800" b="1" dirty="0"/>
              <a:t>个或多个元素相联系，对上</a:t>
            </a:r>
            <a:r>
              <a:rPr lang="en-US" altLang="zh-CN" sz="2800" b="1"/>
              <a:t>(</a:t>
            </a:r>
            <a:r>
              <a:rPr lang="zh-CN" altLang="en-US" sz="2800" b="1" dirty="0"/>
              <a:t>层</a:t>
            </a:r>
            <a:r>
              <a:rPr lang="en-US" altLang="zh-CN" sz="2800" b="1"/>
              <a:t>)</a:t>
            </a:r>
            <a:r>
              <a:rPr lang="zh-CN" altLang="en-US" sz="2800" b="1" dirty="0"/>
              <a:t>只有唯一的一个元素相关，数据元素之间有明显的层次关系。</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anim calcmode="lin" valueType="num">
                                      <p:cBhvr additive="base">
                                        <p:cTn id="7" dur="500" fill="hold"/>
                                        <p:tgtEl>
                                          <p:spTgt spid="526338"/>
                                        </p:tgtEl>
                                        <p:attrNameLst>
                                          <p:attrName>ppt_x</p:attrName>
                                        </p:attrNameLst>
                                      </p:cBhvr>
                                      <p:tavLst>
                                        <p:tav tm="0">
                                          <p:val>
                                            <p:strVal val="0-#ppt_w/2"/>
                                          </p:val>
                                        </p:tav>
                                        <p:tav tm="100000">
                                          <p:val>
                                            <p:strVal val="#ppt_x"/>
                                          </p:val>
                                        </p:tav>
                                      </p:tavLst>
                                    </p:anim>
                                    <p:anim calcmode="lin" valueType="num">
                                      <p:cBhvr additive="base">
                                        <p:cTn id="8" dur="500" fill="hold"/>
                                        <p:tgtEl>
                                          <p:spTgt spid="5263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6339">
                                            <p:txEl>
                                              <p:pRg st="0" end="0"/>
                                            </p:txEl>
                                          </p:spTgt>
                                        </p:tgtEl>
                                        <p:attrNameLst>
                                          <p:attrName>style.visibility</p:attrName>
                                        </p:attrNameLst>
                                      </p:cBhvr>
                                      <p:to>
                                        <p:strVal val="visible"/>
                                      </p:to>
                                    </p:set>
                                    <p:anim calcmode="lin" valueType="num">
                                      <p:cBhvr additive="base">
                                        <p:cTn id="13" dur="500" fill="hold"/>
                                        <p:tgtEl>
                                          <p:spTgt spid="5263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63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6339">
                                            <p:txEl>
                                              <p:pRg st="0" end="0"/>
                                            </p:txEl>
                                          </p:spTgt>
                                        </p:tgtEl>
                                        <p:attrNameLst>
                                          <p:attrName>ppt_c</p:attrName>
                                        </p:attrNameLst>
                                      </p:cBhvr>
                                      <p:to>
                                        <a:schemeClr va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6339">
                                            <p:txEl>
                                              <p:pRg st="1" end="1"/>
                                            </p:txEl>
                                          </p:spTgt>
                                        </p:tgtEl>
                                        <p:attrNameLst>
                                          <p:attrName>style.visibility</p:attrName>
                                        </p:attrNameLst>
                                      </p:cBhvr>
                                      <p:to>
                                        <p:strVal val="visible"/>
                                      </p:to>
                                    </p:set>
                                    <p:anim calcmode="lin" valueType="num">
                                      <p:cBhvr additive="base">
                                        <p:cTn id="19" dur="500" fill="hold"/>
                                        <p:tgtEl>
                                          <p:spTgt spid="5263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63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6339">
                                            <p:txEl>
                                              <p:pRg st="1" end="1"/>
                                            </p:txEl>
                                          </p:spTgt>
                                        </p:tgtEl>
                                        <p:attrNameLst>
                                          <p:attrName>ppt_c</p:attrName>
                                        </p:attrNameLst>
                                      </p:cBhvr>
                                      <p:to>
                                        <a:schemeClr va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6339">
                                            <p:txEl>
                                              <p:pRg st="2" end="2"/>
                                            </p:txEl>
                                          </p:spTgt>
                                        </p:tgtEl>
                                        <p:attrNameLst>
                                          <p:attrName>style.visibility</p:attrName>
                                        </p:attrNameLst>
                                      </p:cBhvr>
                                      <p:to>
                                        <p:strVal val="visible"/>
                                      </p:to>
                                    </p:set>
                                    <p:anim calcmode="lin" valueType="num">
                                      <p:cBhvr additive="base">
                                        <p:cTn id="25" dur="500" fill="hold"/>
                                        <p:tgtEl>
                                          <p:spTgt spid="52633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633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6339">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p:bldP spid="52633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文本占位符 535553"/>
          <p:cNvSpPr>
            <a:spLocks noGrp="1"/>
          </p:cNvSpPr>
          <p:nvPr>
            <p:ph type="body" idx="1"/>
          </p:nvPr>
        </p:nvSpPr>
        <p:spPr>
          <a:xfrm>
            <a:off x="152400" y="1304925"/>
            <a:ext cx="8839200" cy="5076825"/>
          </a:xfrm>
        </p:spPr>
        <p:txBody>
          <a:bodyPr/>
          <a:lstStyle/>
          <a:p>
            <a:pPr marL="0" indent="0">
              <a:lnSpc>
                <a:spcPct val="110000"/>
              </a:lnSpc>
              <a:buNone/>
            </a:pPr>
            <a:r>
              <a:rPr lang="zh-CN" altLang="en-US" sz="2800" b="1" dirty="0"/>
              <a:t>        或</a:t>
            </a:r>
            <a:r>
              <a:rPr lang="zh-CN" altLang="en-US" sz="2800" b="1" dirty="0">
                <a:solidFill>
                  <a:srgbClr val="FF0000"/>
                </a:solidFill>
              </a:rPr>
              <a:t>路径</a:t>
            </a:r>
            <a:r>
              <a:rPr lang="zh-CN" altLang="en-US" sz="2800" b="1" dirty="0"/>
              <a:t>是图</a:t>
            </a:r>
            <a:r>
              <a:rPr lang="en-US" altLang="zh-CN" sz="2800" b="1"/>
              <a:t>G</a:t>
            </a:r>
            <a:r>
              <a:rPr lang="zh-CN" altLang="en-US" sz="2800" b="1" dirty="0"/>
              <a:t>中连接两顶点之间所经过的顶点序列。即  </a:t>
            </a:r>
          </a:p>
          <a:p>
            <a:pPr marL="533400" lvl="1" indent="0">
              <a:lnSpc>
                <a:spcPct val="110000"/>
              </a:lnSpc>
              <a:buNone/>
            </a:pPr>
            <a:r>
              <a:rPr lang="en-US" altLang="zh-CN" b="1"/>
              <a:t>Path=v</a:t>
            </a:r>
            <a:r>
              <a:rPr lang="en-US" altLang="zh-CN" b="1" baseline="-18000"/>
              <a:t>i,0</a:t>
            </a:r>
            <a:r>
              <a:rPr lang="en-US" altLang="zh-CN" b="1"/>
              <a:t>v</a:t>
            </a:r>
            <a:r>
              <a:rPr lang="en-US" altLang="zh-CN" b="1" baseline="-18000"/>
              <a:t>i,1 </a:t>
            </a:r>
            <a:r>
              <a:rPr lang="en-US" altLang="zh-CN" b="1">
                <a:latin typeface="Times New Roman" panose="02020603050405020304" pitchFamily="18" charset="0"/>
                <a:ea typeface="Times New Roman" panose="02020603050405020304" pitchFamily="18" charset="0"/>
              </a:rPr>
              <a:t>…</a:t>
            </a:r>
            <a:r>
              <a:rPr lang="en-US" altLang="zh-CN" b="1"/>
              <a:t>v</a:t>
            </a:r>
            <a:r>
              <a:rPr lang="en-US" altLang="zh-CN" b="1" baseline="-18000"/>
              <a:t>i,m </a:t>
            </a:r>
            <a:r>
              <a:rPr lang="zh-CN" altLang="en-US" b="1"/>
              <a:t>，</a:t>
            </a:r>
            <a:r>
              <a:rPr lang="en-US" altLang="zh-CN" b="1" dirty="0" err="1"/>
              <a:t>v</a:t>
            </a:r>
            <a:r>
              <a:rPr lang="en-US" altLang="zh-CN" b="1" baseline="-18000" dirty="0" err="1"/>
              <a:t>i,j</a:t>
            </a:r>
            <a:r>
              <a:rPr lang="en-US" altLang="zh-CN"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b="1" dirty="0" err="1">
                <a:ea typeface="Arial Unicode MS" panose="020B0604020202020204" charset="-122"/>
              </a:rPr>
              <a:t>V</a:t>
            </a:r>
            <a:r>
              <a:rPr lang="zh-CN" altLang="en-US" b="1" dirty="0"/>
              <a:t>且</a:t>
            </a:r>
            <a:r>
              <a:rPr lang="en-US" altLang="zh-CN" b="1"/>
              <a:t>&lt;v</a:t>
            </a:r>
            <a:r>
              <a:rPr lang="en-US" altLang="zh-CN" b="1" baseline="-18000"/>
              <a:t>i,j-1</a:t>
            </a:r>
            <a:r>
              <a:rPr lang="en-US" altLang="zh-CN" b="1">
                <a:ea typeface="Arial Unicode MS" panose="020B0604020202020204" charset="-122"/>
              </a:rPr>
              <a:t>, </a:t>
            </a:r>
            <a:r>
              <a:rPr lang="en-US" altLang="zh-CN" b="1" dirty="0" err="1"/>
              <a:t>v</a:t>
            </a:r>
            <a:r>
              <a:rPr lang="en-US" altLang="zh-CN" b="1" baseline="-18000" dirty="0" err="1"/>
              <a:t>i,j</a:t>
            </a:r>
            <a:r>
              <a:rPr lang="en-US" altLang="zh-CN" b="1" baseline="-18000"/>
              <a:t>&gt;</a:t>
            </a:r>
            <a:r>
              <a:rPr lang="en-US" altLang="zh-CN" b="1">
                <a:latin typeface="楷体_GB2312" panose="02010609030101010101" pitchFamily="49" charset="-122"/>
                <a:ea typeface="楷体_GB2312" panose="02010609030101010101" pitchFamily="49" charset="-122"/>
                <a:sym typeface="Symbol" panose="05050102010706020507" pitchFamily="18" charset="2"/>
              </a:rPr>
              <a:t></a:t>
            </a:r>
            <a:r>
              <a:rPr lang="en-US" altLang="zh-CN" b="1">
                <a:ea typeface="Arial Unicode MS" panose="020B0604020202020204" charset="-122"/>
              </a:rPr>
              <a:t>E  j=1,2, </a:t>
            </a:r>
            <a:r>
              <a:rPr lang="en-US" altLang="zh-CN" b="1">
                <a:latin typeface="Times New Roman" panose="02020603050405020304" pitchFamily="18" charset="0"/>
                <a:ea typeface="Times New Roman" panose="02020603050405020304" pitchFamily="18" charset="0"/>
              </a:rPr>
              <a:t>…</a:t>
            </a:r>
            <a:r>
              <a:rPr lang="en-US" altLang="zh-CN" b="1">
                <a:ea typeface="Arial Unicode MS" panose="020B0604020202020204" charset="-122"/>
              </a:rPr>
              <a:t>,m</a:t>
            </a:r>
          </a:p>
          <a:p>
            <a:pPr marL="0" indent="0">
              <a:lnSpc>
                <a:spcPct val="110000"/>
              </a:lnSpc>
              <a:buNone/>
            </a:pPr>
            <a:r>
              <a:rPr lang="en-US" altLang="zh-CN" sz="2800" b="1"/>
              <a:t>        </a:t>
            </a:r>
            <a:r>
              <a:rPr lang="zh-CN" altLang="en-US" sz="2800" b="1" dirty="0"/>
              <a:t>路径上边或有向边</a:t>
            </a:r>
            <a:r>
              <a:rPr lang="en-US" altLang="zh-CN" sz="2800" b="1"/>
              <a:t>(</a:t>
            </a:r>
            <a:r>
              <a:rPr lang="zh-CN" altLang="en-US" sz="2800" b="1" dirty="0"/>
              <a:t>弧</a:t>
            </a:r>
            <a:r>
              <a:rPr lang="en-US" altLang="zh-CN" sz="2800" b="1"/>
              <a:t>)</a:t>
            </a:r>
            <a:r>
              <a:rPr lang="zh-CN" altLang="en-US" sz="2800" b="1" dirty="0"/>
              <a:t>的数目称为该</a:t>
            </a:r>
            <a:r>
              <a:rPr lang="zh-CN" altLang="en-US" sz="2800" b="1" dirty="0">
                <a:solidFill>
                  <a:srgbClr val="FF0000"/>
                </a:solidFill>
              </a:rPr>
              <a:t>路径</a:t>
            </a:r>
            <a:r>
              <a:rPr lang="zh-CN" altLang="en-US" sz="2800" b="1" dirty="0"/>
              <a:t>的</a:t>
            </a:r>
            <a:r>
              <a:rPr lang="zh-CN" altLang="en-US" sz="2800" b="1" dirty="0">
                <a:solidFill>
                  <a:srgbClr val="FF0000"/>
                </a:solidFill>
              </a:rPr>
              <a:t>长度</a:t>
            </a:r>
            <a:r>
              <a:rPr lang="zh-CN" altLang="en-US" sz="2800" b="1" dirty="0"/>
              <a:t>。</a:t>
            </a:r>
          </a:p>
          <a:p>
            <a:pPr marL="0" indent="0">
              <a:lnSpc>
                <a:spcPct val="110000"/>
              </a:lnSpc>
              <a:buNone/>
            </a:pPr>
            <a:r>
              <a:rPr lang="zh-CN" altLang="en-US" sz="2800" b="1" dirty="0"/>
              <a:t>        在一条路径中，若</a:t>
            </a:r>
            <a:r>
              <a:rPr lang="zh-CN" altLang="en-US" sz="2800" b="1" dirty="0">
                <a:solidFill>
                  <a:srgbClr val="FF0000"/>
                </a:solidFill>
              </a:rPr>
              <a:t>没有重复相同</a:t>
            </a:r>
            <a:r>
              <a:rPr lang="zh-CN" altLang="en-US" sz="2800" b="1" dirty="0"/>
              <a:t>的顶点，该路径称为</a:t>
            </a:r>
            <a:r>
              <a:rPr lang="zh-CN" altLang="en-US" sz="2800" b="1" dirty="0">
                <a:solidFill>
                  <a:srgbClr val="FF0000"/>
                </a:solidFill>
              </a:rPr>
              <a:t>简单路径</a:t>
            </a:r>
            <a:r>
              <a:rPr lang="zh-CN" altLang="en-US" sz="2800" b="1" dirty="0"/>
              <a:t>；第一个顶点和最后一个顶点相同的路径称为</a:t>
            </a:r>
            <a:r>
              <a:rPr lang="zh-CN" altLang="en-US" sz="2800" b="1" dirty="0">
                <a:solidFill>
                  <a:srgbClr val="FF0000"/>
                </a:solidFill>
              </a:rPr>
              <a:t>回路</a:t>
            </a:r>
            <a:r>
              <a:rPr lang="en-US" altLang="zh-CN" sz="2800" b="1">
                <a:solidFill>
                  <a:srgbClr val="FF0000"/>
                </a:solidFill>
              </a:rPr>
              <a:t>(</a:t>
            </a:r>
            <a:r>
              <a:rPr lang="zh-CN" altLang="en-US" sz="2800" b="1" dirty="0">
                <a:solidFill>
                  <a:srgbClr val="FF0000"/>
                </a:solidFill>
              </a:rPr>
              <a:t>环</a:t>
            </a:r>
            <a:r>
              <a:rPr lang="en-US" altLang="zh-CN" sz="2800" b="1">
                <a:solidFill>
                  <a:srgbClr val="FF0000"/>
                </a:solidFill>
              </a:rPr>
              <a:t>)</a:t>
            </a:r>
            <a:r>
              <a:rPr lang="zh-CN" altLang="en-US" sz="2800" b="1" dirty="0"/>
              <a:t>；在一个回路中，若除第一个与最后一个顶点外，其余顶点不重复出现的回路称为</a:t>
            </a:r>
            <a:r>
              <a:rPr lang="zh-CN" altLang="en-US" sz="2800" b="1" dirty="0">
                <a:solidFill>
                  <a:srgbClr val="FF0000"/>
                </a:solidFill>
              </a:rPr>
              <a:t>简单回路</a:t>
            </a:r>
            <a:r>
              <a:rPr lang="en-US" altLang="zh-CN" sz="2800" b="1">
                <a:solidFill>
                  <a:srgbClr val="FF0000"/>
                </a:solidFill>
              </a:rPr>
              <a:t>(</a:t>
            </a:r>
            <a:r>
              <a:rPr lang="zh-CN" altLang="en-US" sz="2800" b="1" dirty="0">
                <a:solidFill>
                  <a:srgbClr val="FF0000"/>
                </a:solidFill>
              </a:rPr>
              <a:t>简单环</a:t>
            </a:r>
            <a:r>
              <a:rPr lang="en-US" altLang="zh-CN" sz="2800" b="1">
                <a:solidFill>
                  <a:srgbClr val="FF0000"/>
                </a:solidFill>
              </a:rPr>
              <a:t>)</a:t>
            </a:r>
            <a:r>
              <a:rPr lang="zh-CN" altLang="en-US" sz="2800" b="1" dirty="0"/>
              <a:t>。</a:t>
            </a:r>
            <a:endParaRPr lang="zh-CN" altLang="en-US" sz="2800" b="1">
              <a:ea typeface="Arial Unicode MS" panose="020B0604020202020204" charset="-122"/>
            </a:endParaRPr>
          </a:p>
        </p:txBody>
      </p:sp>
    </p:spTree>
  </p:cSld>
  <p:clrMapOvr>
    <a:masterClrMapping/>
  </p:clrMapOvr>
  <p:transition spd="med">
    <p:wipe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矩形 643073"/>
          <p:cNvSpPr/>
          <p:nvPr/>
        </p:nvSpPr>
        <p:spPr>
          <a:xfrm>
            <a:off x="152400" y="192088"/>
            <a:ext cx="8812213" cy="6477000"/>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en-US" altLang="zh-CN" sz="3200" b="1">
                <a:solidFill>
                  <a:srgbClr val="0000FF"/>
                </a:solidFill>
                <a:latin typeface="Times New Roman" panose="02020603050405020304" pitchFamily="18" charset="0"/>
              </a:rPr>
              <a:t>(1)</a:t>
            </a:r>
            <a:r>
              <a:rPr lang="en-US" altLang="zh-CN" sz="3200" b="1">
                <a:solidFill>
                  <a:srgbClr val="0000FF"/>
                </a:solidFill>
                <a:latin typeface="宋体" panose="02010600030101010101" pitchFamily="2" charset="-122"/>
              </a:rPr>
              <a:t> </a:t>
            </a:r>
            <a:r>
              <a:rPr lang="zh-CN" altLang="en-US" sz="3200" b="1" dirty="0">
                <a:solidFill>
                  <a:srgbClr val="0000FF"/>
                </a:solidFill>
                <a:latin typeface="宋体" panose="02010600030101010101" pitchFamily="2" charset="-122"/>
              </a:rPr>
              <a:t>统计各顶点入度的函数</a:t>
            </a:r>
            <a:endParaRPr lang="zh-CN" altLang="en-US" sz="3200" b="1" dirty="0">
              <a:solidFill>
                <a:schemeClr val="tx2"/>
              </a:solidFill>
              <a:latin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void </a:t>
            </a:r>
            <a:r>
              <a:rPr lang="en-US" altLang="zh-CN" sz="2800" b="1" dirty="0" err="1">
                <a:latin typeface="Times New Roman" panose="02020603050405020304" pitchFamily="18" charset="0"/>
              </a:rPr>
              <a:t>count_indegree(ALGraph</a:t>
            </a:r>
            <a:r>
              <a:rPr lang="en-US" altLang="zh-CN" sz="2800" b="1">
                <a:latin typeface="Times New Roman" panose="02020603050405020304" pitchFamily="18" charset="0"/>
              </a:rPr>
              <a:t> *G)</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 </a:t>
            </a:r>
            <a:r>
              <a:rPr lang="en-US" altLang="zh-CN" sz="2800" b="1" dirty="0" err="1">
                <a:latin typeface="Times New Roman" panose="02020603050405020304" pitchFamily="18" charset="0"/>
              </a:rPr>
              <a:t>LinkNode</a:t>
            </a:r>
            <a:r>
              <a:rPr lang="en-US" altLang="zh-CN" sz="2800" b="1">
                <a:latin typeface="Times New Roman" panose="02020603050405020304" pitchFamily="18" charset="0"/>
              </a:rPr>
              <a:t> *p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(k=0;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k++)</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adjlist[k].indegree</a:t>
            </a:r>
            <a:r>
              <a:rPr lang="en-US" altLang="zh-CN" sz="2800" b="1">
                <a:latin typeface="Times New Roman" panose="02020603050405020304" pitchFamily="18" charset="0"/>
              </a:rPr>
              <a:t>=0 ;     </a:t>
            </a:r>
            <a:r>
              <a:rPr lang="en-US" altLang="zh-CN" b="1">
                <a:latin typeface="Times New Roman" panose="02020603050405020304" pitchFamily="18" charset="0"/>
              </a:rPr>
              <a:t>/*  </a:t>
            </a:r>
            <a:r>
              <a:rPr lang="zh-CN" altLang="en-US" b="1" dirty="0">
                <a:latin typeface="Times New Roman" panose="02020603050405020304" pitchFamily="18" charset="0"/>
              </a:rPr>
              <a:t>顶点入度初始化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(k=0;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k++)</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p=G-&gt;</a:t>
            </a:r>
            <a:r>
              <a:rPr lang="en-US" altLang="zh-CN" sz="2800" b="1" dirty="0" err="1">
                <a:latin typeface="Times New Roman" panose="02020603050405020304" pitchFamily="18" charset="0"/>
              </a:rPr>
              <a:t>adjlist[k].firstarc</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while (p!=NULL)     </a:t>
            </a:r>
            <a:r>
              <a:rPr lang="en-US" altLang="zh-CN" b="1">
                <a:latin typeface="Times New Roman" panose="02020603050405020304" pitchFamily="18" charset="0"/>
              </a:rPr>
              <a:t>/*  </a:t>
            </a:r>
            <a:r>
              <a:rPr lang="zh-CN" altLang="en-US" b="1" dirty="0">
                <a:latin typeface="Times New Roman" panose="02020603050405020304" pitchFamily="18" charset="0"/>
              </a:rPr>
              <a:t>顶点入度统计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G-&gt;</a:t>
            </a:r>
            <a:r>
              <a:rPr lang="en-US" altLang="zh-CN" sz="2800" b="1" dirty="0" err="1">
                <a:latin typeface="Times New Roman" panose="02020603050405020304" pitchFamily="18" charset="0"/>
              </a:rPr>
              <a:t>adjlist[p</a:t>
            </a:r>
            <a:r>
              <a:rPr lang="en-US" altLang="zh-CN" sz="2800" b="1">
                <a:latin typeface="Times New Roman" panose="02020603050405020304" pitchFamily="18" charset="0"/>
              </a:rPr>
              <a:t>-&gt;</a:t>
            </a:r>
            <a:r>
              <a:rPr lang="en-US" altLang="zh-CN" sz="2800" b="1" dirty="0" err="1">
                <a:latin typeface="Times New Roman" panose="02020603050405020304" pitchFamily="18" charset="0"/>
              </a:rPr>
              <a:t>adjvex].indegree</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矩形 644097"/>
          <p:cNvSpPr/>
          <p:nvPr/>
        </p:nvSpPr>
        <p:spPr>
          <a:xfrm>
            <a:off x="74930" y="327978"/>
            <a:ext cx="8812213" cy="6200775"/>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en-US" altLang="zh-CN" sz="3200" b="1">
                <a:solidFill>
                  <a:srgbClr val="0000FF"/>
                </a:solidFill>
                <a:latin typeface="Times New Roman" panose="02020603050405020304" pitchFamily="18" charset="0"/>
              </a:rPr>
              <a:t>(2)</a:t>
            </a:r>
            <a:r>
              <a:rPr lang="en-US" altLang="zh-CN" sz="3200" b="1">
                <a:solidFill>
                  <a:srgbClr val="0000FF"/>
                </a:solidFill>
                <a:latin typeface="宋体" panose="02010600030101010101" pitchFamily="2" charset="-122"/>
              </a:rPr>
              <a:t> </a:t>
            </a:r>
            <a:r>
              <a:rPr lang="zh-CN" altLang="en-US" sz="3200" b="1" dirty="0">
                <a:solidFill>
                  <a:srgbClr val="0000FF"/>
                </a:solidFill>
                <a:latin typeface="宋体" panose="02010600030101010101" pitchFamily="2" charset="-122"/>
              </a:rPr>
              <a:t>拓扑排序算法</a:t>
            </a:r>
            <a:endParaRPr lang="zh-CN" altLang="en-US" sz="3200" b="1" dirty="0">
              <a:solidFill>
                <a:schemeClr val="tx2"/>
              </a:solidFill>
              <a:latin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int</a:t>
            </a:r>
            <a:r>
              <a:rPr lang="en-US" altLang="zh-CN" sz="2400" b="1">
                <a:latin typeface="Times New Roman" panose="02020603050405020304" pitchFamily="18" charset="0"/>
              </a:rPr>
              <a:t>  </a:t>
            </a:r>
            <a:r>
              <a:rPr lang="en-US" altLang="zh-CN" sz="2400" b="1" dirty="0" err="1">
                <a:latin typeface="Times New Roman" panose="02020603050405020304" pitchFamily="18" charset="0"/>
              </a:rPr>
              <a:t>Topologic_Sort(ALGraph</a:t>
            </a:r>
            <a:r>
              <a:rPr lang="en-US" altLang="zh-CN" sz="2400" b="1">
                <a:latin typeface="Times New Roman" panose="02020603050405020304" pitchFamily="18" charset="0"/>
              </a:rPr>
              <a:t> *G, </a:t>
            </a:r>
            <a:r>
              <a:rPr lang="en-US" altLang="zh-CN" sz="2400" b="1" dirty="0" err="1">
                <a:latin typeface="Times New Roman" panose="02020603050405020304" pitchFamily="18" charset="0"/>
              </a:rPr>
              <a:t>int</a:t>
            </a:r>
            <a:r>
              <a:rPr lang="en-US" altLang="zh-CN" sz="2400" b="1">
                <a:latin typeface="Times New Roman" panose="02020603050405020304" pitchFamily="18" charset="0"/>
              </a:rPr>
              <a:t> </a:t>
            </a:r>
            <a:r>
              <a:rPr lang="en-US" altLang="zh-CN" sz="2400" b="1" dirty="0" err="1">
                <a:latin typeface="Times New Roman" panose="02020603050405020304" pitchFamily="18" charset="0"/>
              </a:rPr>
              <a:t>topol</a:t>
            </a:r>
            <a:r>
              <a:rPr lang="en-US" altLang="zh-CN" sz="2400" b="1">
                <a:latin typeface="Times New Roman" panose="02020603050405020304" pitchFamily="18" charset="0"/>
              </a:rPr>
              <a:t>[])</a:t>
            </a:r>
          </a:p>
          <a:p>
            <a:pPr>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  </a:t>
            </a:r>
            <a:r>
              <a:rPr lang="zh-CN" altLang="en-US" sz="2400" b="1" dirty="0">
                <a:latin typeface="Times New Roman" panose="02020603050405020304" pitchFamily="18" charset="0"/>
              </a:rPr>
              <a:t>顶点的拓扑序列保存在一维数组</a:t>
            </a:r>
            <a:r>
              <a:rPr lang="en-US" altLang="zh-CN" sz="2400" b="1" dirty="0" err="1">
                <a:latin typeface="Times New Roman" panose="02020603050405020304" pitchFamily="18" charset="0"/>
              </a:rPr>
              <a:t>topol</a:t>
            </a:r>
            <a:r>
              <a:rPr lang="zh-CN" altLang="en-US" sz="2400" b="1" dirty="0">
                <a:latin typeface="Times New Roman" panose="02020603050405020304" pitchFamily="18" charset="0"/>
              </a:rPr>
              <a:t>中  *</a:t>
            </a:r>
            <a:r>
              <a:rPr lang="en-US" altLang="zh-CN" sz="2400" b="1">
                <a:latin typeface="Times New Roman" panose="02020603050405020304" pitchFamily="18" charset="0"/>
              </a:rPr>
              <a:t>/</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a:t>
            </a:r>
            <a:r>
              <a:rPr lang="en-US" altLang="zh-CN" sz="2400" b="1" dirty="0" err="1">
                <a:latin typeface="Times New Roman" panose="02020603050405020304" pitchFamily="18" charset="0"/>
              </a:rPr>
              <a:t>int</a:t>
            </a:r>
            <a:r>
              <a:rPr lang="en-US" altLang="zh-CN" sz="2400" b="1">
                <a:latin typeface="Times New Roman" panose="02020603050405020304" pitchFamily="18" charset="0"/>
              </a:rPr>
              <a:t>  k, no, vex_no, top=0, count=0, </a:t>
            </a:r>
            <a:r>
              <a:rPr lang="en-US" altLang="zh-CN" sz="2400" b="1" dirty="0" err="1">
                <a:latin typeface="Times New Roman" panose="02020603050405020304" pitchFamily="18" charset="0"/>
              </a:rPr>
              <a:t>boolean</a:t>
            </a:r>
            <a:r>
              <a:rPr lang="en-US" altLang="zh-CN" sz="2400" b="1">
                <a:latin typeface="Times New Roman" panose="02020603050405020304" pitchFamily="18" charset="0"/>
              </a:rPr>
              <a:t>=1 ;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int</a:t>
            </a:r>
            <a:r>
              <a:rPr lang="en-US" altLang="zh-CN" sz="2400" b="1">
                <a:latin typeface="Times New Roman" panose="02020603050405020304" pitchFamily="18" charset="0"/>
              </a:rPr>
              <a:t>  </a:t>
            </a:r>
            <a:r>
              <a:rPr lang="en-US" altLang="zh-CN" sz="2400" b="1" dirty="0" err="1">
                <a:latin typeface="Times New Roman" panose="02020603050405020304" pitchFamily="18" charset="0"/>
              </a:rPr>
              <a:t>stack[MAX_VEX</a:t>
            </a:r>
            <a:r>
              <a:rPr lang="en-US" altLang="zh-CN" sz="2400" b="1">
                <a:latin typeface="Times New Roman" panose="02020603050405020304" pitchFamily="18" charset="0"/>
              </a:rPr>
              <a:t>] ;       /*  </a:t>
            </a:r>
            <a:r>
              <a:rPr lang="zh-CN" altLang="en-US" sz="2400" b="1" dirty="0">
                <a:latin typeface="Times New Roman" panose="02020603050405020304" pitchFamily="18" charset="0"/>
              </a:rPr>
              <a:t>用作堆栈  *</a:t>
            </a:r>
            <a:r>
              <a:rPr lang="en-US" altLang="zh-CN" sz="2400"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LinkNode</a:t>
            </a:r>
            <a:r>
              <a:rPr lang="en-US" altLang="zh-CN" sz="2400" b="1">
                <a:latin typeface="Times New Roman" panose="02020603050405020304" pitchFamily="18" charset="0"/>
              </a:rPr>
              <a:t> *p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count_indegree(G</a:t>
            </a:r>
            <a:r>
              <a:rPr lang="en-US" altLang="zh-CN" sz="2400" b="1">
                <a:latin typeface="Times New Roman" panose="02020603050405020304" pitchFamily="18" charset="0"/>
              </a:rPr>
              <a:t>) ;   /*  </a:t>
            </a:r>
            <a:r>
              <a:rPr lang="zh-CN" altLang="en-US" sz="2400" b="1" dirty="0">
                <a:latin typeface="Times New Roman" panose="02020603050405020304" pitchFamily="18" charset="0"/>
              </a:rPr>
              <a:t>统计各顶点的入度  *</a:t>
            </a:r>
            <a:r>
              <a:rPr lang="en-US" altLang="zh-CN" sz="2400"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for (k=0; k&lt;G-&gt;</a:t>
            </a:r>
            <a:r>
              <a:rPr lang="en-US" altLang="zh-CN" sz="2400" b="1" dirty="0" err="1">
                <a:latin typeface="Times New Roman" panose="02020603050405020304" pitchFamily="18" charset="0"/>
              </a:rPr>
              <a:t>vexnum</a:t>
            </a:r>
            <a:r>
              <a:rPr lang="en-US" altLang="zh-CN" sz="2400" b="1">
                <a:latin typeface="Times New Roman" panose="02020603050405020304" pitchFamily="18" charset="0"/>
              </a:rPr>
              <a:t>; k++)</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if  (G-&gt;</a:t>
            </a:r>
            <a:r>
              <a:rPr lang="en-US" altLang="zh-CN" sz="2400" b="1" dirty="0" err="1">
                <a:latin typeface="Times New Roman" panose="02020603050405020304" pitchFamily="18" charset="0"/>
              </a:rPr>
              <a:t>adjlist[k].indegree</a:t>
            </a:r>
            <a:r>
              <a:rPr lang="en-US" altLang="zh-CN" sz="2400" b="1">
                <a:latin typeface="Times New Roman" panose="02020603050405020304" pitchFamily="18" charset="0"/>
              </a:rPr>
              <a:t>==0)</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stack[++top</a:t>
            </a:r>
            <a:r>
              <a:rPr lang="en-US" altLang="zh-CN" sz="2400" b="1">
                <a:latin typeface="Times New Roman" panose="02020603050405020304" pitchFamily="18" charset="0"/>
              </a:rPr>
              <a:t>]=G-&gt;</a:t>
            </a:r>
            <a:r>
              <a:rPr lang="en-US" altLang="zh-CN" sz="2400" b="1" dirty="0" err="1">
                <a:latin typeface="Times New Roman" panose="02020603050405020304" pitchFamily="18" charset="0"/>
              </a:rPr>
              <a:t>adjlist[k].data</a:t>
            </a:r>
            <a:r>
              <a:rPr lang="en-US" altLang="zh-CN" sz="2400" b="1">
                <a:latin typeface="Times New Roman" panose="02020603050405020304" pitchFamily="18" charset="0"/>
              </a:rPr>
              <a:t>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sym typeface="+mn-ea"/>
              </a:rPr>
              <a:t>/*  </a:t>
            </a:r>
            <a:r>
              <a:rPr lang="zh-CN" altLang="zh-CN" sz="2400" b="1">
                <a:latin typeface="Times New Roman" panose="02020603050405020304" pitchFamily="18" charset="0"/>
                <a:sym typeface="+mn-ea"/>
              </a:rPr>
              <a:t>将所有入度为</a:t>
            </a:r>
            <a:r>
              <a:rPr lang="en-US" altLang="zh-CN" sz="2400" b="1">
                <a:latin typeface="Times New Roman" panose="02020603050405020304" pitchFamily="18" charset="0"/>
                <a:sym typeface="+mn-ea"/>
              </a:rPr>
              <a:t>0</a:t>
            </a:r>
            <a:r>
              <a:rPr lang="zh-CN" altLang="en-US" sz="2400" b="1">
                <a:latin typeface="Times New Roman" panose="02020603050405020304" pitchFamily="18" charset="0"/>
                <a:sym typeface="+mn-ea"/>
              </a:rPr>
              <a:t>的点入栈</a:t>
            </a:r>
            <a:r>
              <a:rPr lang="zh-CN" altLang="en-US" sz="2400" b="1" dirty="0">
                <a:latin typeface="Times New Roman" panose="02020603050405020304" pitchFamily="18" charset="0"/>
                <a:sym typeface="+mn-ea"/>
              </a:rPr>
              <a:t> *</a:t>
            </a:r>
            <a:r>
              <a:rPr lang="en-US" altLang="zh-CN" sz="2400" b="1">
                <a:latin typeface="Times New Roman" panose="02020603050405020304" pitchFamily="18" charset="0"/>
                <a:sym typeface="+mn-ea"/>
              </a:rPr>
              <a:t>/</a:t>
            </a:r>
            <a:endParaRPr lang="en-US" altLang="zh-CN" sz="2400" b="1">
              <a:latin typeface="Times New Roman" panose="02020603050405020304" pitchFamily="18" charset="0"/>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do</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if (top==0)  </a:t>
            </a:r>
            <a:r>
              <a:rPr lang="en-US" altLang="zh-CN" sz="2400" b="1" dirty="0" err="1">
                <a:latin typeface="Times New Roman" panose="02020603050405020304" pitchFamily="18" charset="0"/>
              </a:rPr>
              <a:t>boolean</a:t>
            </a:r>
            <a:r>
              <a:rPr lang="en-US" altLang="zh-CN" sz="2400" b="1">
                <a:latin typeface="Times New Roman" panose="02020603050405020304" pitchFamily="18" charset="0"/>
              </a:rPr>
              <a:t>=0 ;</a:t>
            </a:r>
          </a:p>
        </p:txBody>
      </p:sp>
    </p:spTree>
  </p:cSld>
  <p:clrMapOvr>
    <a:masterClrMapping/>
  </p:clrMapOvr>
  <p:transition spd="med">
    <p:wipe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矩形 645121"/>
          <p:cNvSpPr/>
          <p:nvPr/>
        </p:nvSpPr>
        <p:spPr>
          <a:xfrm>
            <a:off x="152400" y="188913"/>
            <a:ext cx="8812213" cy="6553200"/>
          </a:xfrm>
          <a:prstGeom prst="rect">
            <a:avLst/>
          </a:prstGeom>
          <a:noFill/>
          <a:ln w="9525">
            <a:noFill/>
          </a:ln>
        </p:spPr>
        <p:txBody>
          <a:bodyPr/>
          <a:lstStyle/>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else</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no=</a:t>
            </a:r>
            <a:r>
              <a:rPr lang="en-US" altLang="zh-CN" sz="2800" b="1" dirty="0" err="1">
                <a:latin typeface="Times New Roman" panose="02020603050405020304" pitchFamily="18" charset="0"/>
              </a:rPr>
              <a:t>stack[top</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栈顶元素出栈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topol[++count</a:t>
            </a:r>
            <a:r>
              <a:rPr lang="en-US" altLang="zh-CN" sz="2800" b="1">
                <a:latin typeface="Times New Roman" panose="02020603050405020304" pitchFamily="18" charset="0"/>
              </a:rPr>
              <a:t>]=no ;    </a:t>
            </a:r>
            <a:r>
              <a:rPr lang="en-US" altLang="zh-CN" b="1">
                <a:latin typeface="Times New Roman" panose="02020603050405020304" pitchFamily="18" charset="0"/>
              </a:rPr>
              <a:t>/*  </a:t>
            </a:r>
            <a:r>
              <a:rPr lang="zh-CN" altLang="en-US" b="1" dirty="0">
                <a:latin typeface="Times New Roman" panose="02020603050405020304" pitchFamily="18" charset="0"/>
              </a:rPr>
              <a:t>记录顶点序列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p=G-&gt;</a:t>
            </a:r>
            <a:r>
              <a:rPr lang="en-US" altLang="zh-CN" sz="2800" b="1" dirty="0" err="1">
                <a:latin typeface="Times New Roman" panose="02020603050405020304" pitchFamily="18" charset="0"/>
              </a:rPr>
              <a:t>adjlist[no].firstarc</a:t>
            </a:r>
            <a:r>
              <a:rPr lang="en-US" altLang="zh-CN" sz="2800" b="1">
                <a:latin typeface="Times New Roman" panose="02020603050405020304" pitchFamily="18" charset="0"/>
              </a:rPr>
              <a:t>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while (p!=NULL)     </a:t>
            </a:r>
            <a:r>
              <a:rPr lang="en-US" altLang="zh-CN" b="1">
                <a:latin typeface="Times New Roman" panose="02020603050405020304" pitchFamily="18" charset="0"/>
              </a:rPr>
              <a:t>/*</a:t>
            </a:r>
            <a:r>
              <a:rPr lang="zh-CN" altLang="en-US" b="1" dirty="0">
                <a:latin typeface="Times New Roman" panose="02020603050405020304" pitchFamily="18" charset="0"/>
              </a:rPr>
              <a:t>删除以顶点为尾的弧*</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sz="2800" b="1" dirty="0" err="1">
                <a:latin typeface="Times New Roman" panose="02020603050405020304" pitchFamily="18" charset="0"/>
              </a:rPr>
              <a:t>vex_no</a:t>
            </a:r>
            <a:r>
              <a:rPr lang="en-US" altLang="zh-CN" sz="2800" b="1">
                <a:latin typeface="Times New Roman" panose="02020603050405020304" pitchFamily="18" charset="0"/>
              </a:rPr>
              <a:t>=p-&gt;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G-&gt;</a:t>
            </a:r>
            <a:r>
              <a:rPr lang="en-US" altLang="zh-CN" sz="2800" b="1" dirty="0" err="1">
                <a:latin typeface="Times New Roman" panose="02020603050405020304" pitchFamily="18" charset="0"/>
              </a:rPr>
              <a:t>adjlist[vex_no].indegree</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(G-&gt;</a:t>
            </a:r>
            <a:r>
              <a:rPr lang="en-US" altLang="zh-CN" sz="2800" b="1" dirty="0" err="1">
                <a:latin typeface="Times New Roman" panose="02020603050405020304" pitchFamily="18" charset="0"/>
              </a:rPr>
              <a:t>adjlist[vex_no].indegree</a:t>
            </a:r>
            <a:r>
              <a:rPr lang="en-US" altLang="zh-CN" sz="2800" b="1">
                <a:latin typeface="Times New Roman" panose="02020603050405020304" pitchFamily="18" charset="0"/>
              </a:rPr>
              <a:t>==0)</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stack[++top]=vex_no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r>
              <a:rPr lang="en-US" altLang="zh-CN" sz="2800" b="1" dirty="0" err="1">
                <a:latin typeface="Times New Roman" panose="02020603050405020304" pitchFamily="18" charset="0"/>
              </a:rPr>
              <a:t>while(boolean</a:t>
            </a:r>
            <a:r>
              <a:rPr lang="en-US" altLang="zh-CN" sz="2800" b="1">
                <a:latin typeface="Times New Roman" panose="02020603050405020304" pitchFamily="18" charset="0"/>
              </a:rPr>
              <a:t>==0) ;</a:t>
            </a:r>
          </a:p>
        </p:txBody>
      </p:sp>
    </p:spTree>
  </p:cSld>
  <p:clrMapOvr>
    <a:masterClrMapping/>
  </p:clrMapOvr>
  <p:transition spd="med">
    <p:wipe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矩形 646145"/>
          <p:cNvSpPr/>
          <p:nvPr/>
        </p:nvSpPr>
        <p:spPr>
          <a:xfrm>
            <a:off x="152400" y="188913"/>
            <a:ext cx="8812213" cy="6048375"/>
          </a:xfrm>
          <a:prstGeom prst="rect">
            <a:avLst/>
          </a:prstGeom>
          <a:noFill/>
          <a:ln w="9525">
            <a:noFill/>
          </a:ln>
        </p:spPr>
        <p:txBody>
          <a:bodyPr/>
          <a:lstStyle/>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(count&lt;G-&gt;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return(-1)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else  return(1) ;</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endParaRPr lang="en-US" altLang="zh-CN" sz="2800" b="1">
              <a:latin typeface="Times New Roman" panose="02020603050405020304" pitchFamily="18" charset="0"/>
            </a:endParaRPr>
          </a:p>
          <a:p>
            <a:pPr>
              <a:lnSpc>
                <a:spcPct val="110000"/>
              </a:lnSpc>
              <a:spcBef>
                <a:spcPct val="20000"/>
              </a:spcBef>
              <a:buClr>
                <a:schemeClr val="bg1"/>
              </a:buClr>
            </a:pPr>
            <a:r>
              <a:rPr lang="zh-CN" altLang="en-US" sz="3200" b="1" dirty="0">
                <a:solidFill>
                  <a:srgbClr val="0000FF"/>
                </a:solidFill>
                <a:latin typeface="Times New Roman" panose="02020603050405020304" pitchFamily="18" charset="0"/>
              </a:rPr>
              <a:t>算法分析</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设</a:t>
            </a:r>
            <a:r>
              <a:rPr lang="en-US" altLang="zh-CN" sz="2800" b="1">
                <a:latin typeface="Times New Roman" panose="02020603050405020304" pitchFamily="18" charset="0"/>
              </a:rPr>
              <a:t>AOV</a:t>
            </a:r>
            <a:r>
              <a:rPr lang="zh-CN" altLang="en-US" sz="2800" b="1" dirty="0">
                <a:latin typeface="Times New Roman" panose="02020603050405020304" pitchFamily="18" charset="0"/>
              </a:rPr>
              <a:t>网有</a:t>
            </a:r>
            <a:r>
              <a:rPr lang="en-US" altLang="zh-CN" sz="2800" b="1">
                <a:latin typeface="Times New Roman" panose="02020603050405020304" pitchFamily="18" charset="0"/>
              </a:rPr>
              <a:t>n</a:t>
            </a:r>
            <a:r>
              <a:rPr lang="zh-CN" altLang="en-US" sz="2800" b="1" dirty="0">
                <a:latin typeface="Times New Roman" panose="02020603050405020304" pitchFamily="18" charset="0"/>
              </a:rPr>
              <a:t>个顶点，</a:t>
            </a:r>
            <a:r>
              <a:rPr lang="en-US" altLang="zh-CN" sz="2800" b="1">
                <a:latin typeface="Times New Roman" panose="02020603050405020304" pitchFamily="18" charset="0"/>
              </a:rPr>
              <a:t>e</a:t>
            </a:r>
            <a:r>
              <a:rPr lang="zh-CN" altLang="en-US" sz="2800" b="1" dirty="0">
                <a:latin typeface="Times New Roman" panose="02020603050405020304" pitchFamily="18" charset="0"/>
              </a:rPr>
              <a:t>条边，则算法的主要执行是：</a:t>
            </a:r>
          </a:p>
          <a:p>
            <a:pPr marL="355600" lvl="1" indent="0" eaLnBrk="1" hangingPunct="1">
              <a:lnSpc>
                <a:spcPct val="110000"/>
              </a:lnSpc>
              <a:spcBef>
                <a:spcPct val="20000"/>
              </a:spcBef>
              <a:buClr>
                <a:schemeClr val="bg1"/>
              </a:buClr>
            </a:pPr>
            <a:r>
              <a:rPr lang="zh-CN" altLang="en-US" sz="2800" b="1">
                <a:solidFill>
                  <a:schemeClr val="folHlink"/>
                </a:solidFill>
                <a:latin typeface="宋体" panose="02010600030101010101" pitchFamily="2" charset="-122"/>
              </a:rPr>
              <a:t>◆</a:t>
            </a: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统计各顶点的入度：时间复杂度是</a:t>
            </a:r>
            <a:r>
              <a:rPr lang="en-US" altLang="zh-CN" sz="2800" b="1" dirty="0" err="1">
                <a:latin typeface="Times New Roman" panose="02020603050405020304" pitchFamily="18" charset="0"/>
              </a:rPr>
              <a:t>O(n+e</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p>
          <a:p>
            <a:pPr marL="3556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入度为</a:t>
            </a:r>
            <a:r>
              <a:rPr lang="en-US" altLang="zh-CN" sz="2800" b="1">
                <a:latin typeface="Times New Roman" panose="02020603050405020304" pitchFamily="18" charset="0"/>
              </a:rPr>
              <a:t>0</a:t>
            </a:r>
            <a:r>
              <a:rPr lang="zh-CN" altLang="en-US" sz="2800" b="1" dirty="0">
                <a:latin typeface="Times New Roman" panose="02020603050405020304" pitchFamily="18" charset="0"/>
              </a:rPr>
              <a:t>的顶点入栈：时间复杂度是</a:t>
            </a:r>
            <a:r>
              <a:rPr lang="en-US" altLang="zh-CN" sz="2800" b="1" dirty="0" err="1">
                <a:latin typeface="Times New Roman" panose="02020603050405020304" pitchFamily="18" charset="0"/>
              </a:rPr>
              <a:t>O(n</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p>
          <a:p>
            <a:pPr marL="3556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zh-CN" altLang="en-US" sz="2800" b="1" dirty="0">
                <a:latin typeface="Times New Roman" panose="02020603050405020304" pitchFamily="18" charset="0"/>
              </a:rPr>
              <a:t>排序过程：顶点入栈和出栈操作执行</a:t>
            </a:r>
            <a:r>
              <a:rPr lang="en-US" altLang="zh-CN" sz="2800" b="1">
                <a:latin typeface="Times New Roman" panose="02020603050405020304" pitchFamily="18" charset="0"/>
              </a:rPr>
              <a:t>n</a:t>
            </a:r>
            <a:r>
              <a:rPr lang="zh-CN" altLang="en-US" sz="2800" b="1" dirty="0">
                <a:latin typeface="Times New Roman" panose="02020603050405020304" pitchFamily="18" charset="0"/>
              </a:rPr>
              <a:t>次，入度减</a:t>
            </a:r>
            <a:r>
              <a:rPr lang="en-US" altLang="zh-CN" sz="2800" b="1">
                <a:latin typeface="Times New Roman" panose="02020603050405020304" pitchFamily="18" charset="0"/>
              </a:rPr>
              <a:t>1</a:t>
            </a:r>
            <a:r>
              <a:rPr lang="zh-CN" altLang="en-US" sz="2800" b="1" dirty="0">
                <a:latin typeface="Times New Roman" panose="02020603050405020304" pitchFamily="18" charset="0"/>
              </a:rPr>
              <a:t>的操作共执行</a:t>
            </a:r>
            <a:r>
              <a:rPr lang="en-US" altLang="zh-CN" sz="2800" b="1">
                <a:latin typeface="Times New Roman" panose="02020603050405020304" pitchFamily="18" charset="0"/>
              </a:rPr>
              <a:t>e</a:t>
            </a:r>
            <a:r>
              <a:rPr lang="zh-CN" altLang="en-US" sz="2800" b="1" dirty="0">
                <a:latin typeface="Times New Roman" panose="02020603050405020304" pitchFamily="18" charset="0"/>
              </a:rPr>
              <a:t>次，时间复杂度是</a:t>
            </a:r>
            <a:r>
              <a:rPr lang="en-US" altLang="zh-CN" sz="2800" b="1" dirty="0" err="1">
                <a:latin typeface="Times New Roman" panose="02020603050405020304" pitchFamily="18" charset="0"/>
              </a:rPr>
              <a:t>O(n+e</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p>
          <a:p>
            <a:pPr>
              <a:lnSpc>
                <a:spcPct val="110000"/>
              </a:lnSpc>
              <a:spcBef>
                <a:spcPct val="20000"/>
              </a:spcBef>
              <a:buClr>
                <a:schemeClr val="bg1"/>
              </a:buClr>
            </a:pPr>
            <a:r>
              <a:rPr lang="zh-CN" altLang="en-US" sz="2800" b="1" dirty="0">
                <a:latin typeface="Times New Roman" panose="02020603050405020304" pitchFamily="18" charset="0"/>
              </a:rPr>
              <a:t>       因此，整个算法的时间复杂度是</a:t>
            </a:r>
            <a:r>
              <a:rPr lang="en-US" altLang="zh-CN" sz="2800" b="1" dirty="0" err="1">
                <a:latin typeface="Times New Roman" panose="02020603050405020304" pitchFamily="18" charset="0"/>
              </a:rPr>
              <a:t>O(n+e</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endParaRPr lang="zh-CN" altLang="en-US" sz="2800" b="1">
              <a:latin typeface="Times New Roman" panose="02020603050405020304" pitchFamily="18" charset="0"/>
            </a:endParaRPr>
          </a:p>
        </p:txBody>
      </p:sp>
    </p:spTree>
  </p:cSld>
  <p:clrMapOvr>
    <a:masterClrMapping/>
  </p:clrMapOvr>
  <p:transition spd="med">
    <p:wipe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标题 647169"/>
          <p:cNvSpPr>
            <a:spLocks noGrp="1"/>
          </p:cNvSpPr>
          <p:nvPr>
            <p:ph type="title"/>
          </p:nvPr>
        </p:nvSpPr>
        <p:spPr>
          <a:xfrm>
            <a:off x="685800" y="333375"/>
            <a:ext cx="7315200" cy="685800"/>
          </a:xfrm>
        </p:spPr>
        <p:txBody>
          <a:bodyPr lIns="92075" tIns="46038" rIns="92075" bIns="46038" anchor="ctr"/>
          <a:lstStyle/>
          <a:p>
            <a:r>
              <a:rPr lang="en-US" altLang="zh-CN" b="1">
                <a:solidFill>
                  <a:srgbClr val="0000FF"/>
                </a:solidFill>
                <a:effectLst/>
                <a:latin typeface="Times New Roman" panose="02020603050405020304" pitchFamily="18" charset="0"/>
              </a:rPr>
              <a:t>7.6.2  </a:t>
            </a:r>
            <a:r>
              <a:rPr lang="zh-CN" altLang="en-US" b="1" dirty="0">
                <a:solidFill>
                  <a:srgbClr val="0000FF"/>
                </a:solidFill>
                <a:effectLst/>
                <a:latin typeface="楷体_GB2312" panose="02010609030101010101" pitchFamily="49" charset="-122"/>
                <a:ea typeface="楷体_GB2312" panose="02010609030101010101" pitchFamily="49" charset="-122"/>
              </a:rPr>
              <a:t>关键路径</a:t>
            </a:r>
            <a:r>
              <a:rPr lang="en-US" altLang="zh-CN" b="1">
                <a:solidFill>
                  <a:srgbClr val="0000FF"/>
                </a:solidFill>
                <a:effectLst/>
                <a:latin typeface="Times New Roman" panose="02020603050405020304" pitchFamily="18" charset="0"/>
              </a:rPr>
              <a:t>(Critical Path)</a:t>
            </a:r>
          </a:p>
        </p:txBody>
      </p:sp>
      <p:sp>
        <p:nvSpPr>
          <p:cNvPr id="647171" name="文本占位符 647170"/>
          <p:cNvSpPr>
            <a:spLocks noGrp="1"/>
          </p:cNvSpPr>
          <p:nvPr>
            <p:ph type="body" idx="1"/>
          </p:nvPr>
        </p:nvSpPr>
        <p:spPr>
          <a:xfrm>
            <a:off x="152400" y="1243013"/>
            <a:ext cx="8812213" cy="2546350"/>
          </a:xfrm>
        </p:spPr>
        <p:txBody>
          <a:bodyPr/>
          <a:lstStyle/>
          <a:p>
            <a:pPr marL="0" indent="0">
              <a:lnSpc>
                <a:spcPct val="110000"/>
              </a:lnSpc>
              <a:buNone/>
            </a:pPr>
            <a:r>
              <a:rPr lang="zh-CN" altLang="en-US" sz="2800" dirty="0">
                <a:latin typeface="宋体" panose="02010600030101010101" pitchFamily="2" charset="-122"/>
              </a:rPr>
              <a:t>    </a:t>
            </a:r>
            <a:r>
              <a:rPr lang="zh-CN" altLang="en-US" sz="2800" b="1" dirty="0">
                <a:latin typeface="宋体" panose="02010600030101010101" pitchFamily="2" charset="-122"/>
              </a:rPr>
              <a:t>与</a:t>
            </a:r>
            <a:r>
              <a:rPr lang="en-US" altLang="zh-CN" sz="2800" b="1"/>
              <a:t>AOV</a:t>
            </a:r>
            <a:r>
              <a:rPr lang="zh-CN" altLang="en-US" sz="2800" b="1"/>
              <a:t>网相</a:t>
            </a:r>
            <a:r>
              <a:rPr lang="zh-CN" altLang="en-US" sz="2800" b="1" dirty="0"/>
              <a:t>对应的是</a:t>
            </a:r>
            <a:r>
              <a:rPr lang="en-US" altLang="zh-CN" sz="2800" b="1"/>
              <a:t>AOE(Activity On Edge) </a:t>
            </a:r>
            <a:r>
              <a:rPr lang="zh-CN" altLang="en-US" sz="2800" b="1"/>
              <a:t>，</a:t>
            </a:r>
            <a:r>
              <a:rPr lang="zh-CN" altLang="en-US" sz="2800" b="1" dirty="0"/>
              <a:t>是边表示活动的有向无环图，</a:t>
            </a:r>
            <a:r>
              <a:rPr lang="zh-CN" altLang="en-US" sz="2800" b="1" dirty="0">
                <a:latin typeface="宋体" panose="02010600030101010101" pitchFamily="2" charset="-122"/>
              </a:rPr>
              <a:t>如图</a:t>
            </a:r>
            <a:r>
              <a:rPr lang="en-US" altLang="zh-CN" sz="2800" b="1"/>
              <a:t>7-24</a:t>
            </a:r>
            <a:r>
              <a:rPr lang="zh-CN" altLang="en-US" sz="2800" b="1" dirty="0"/>
              <a:t>所示</a:t>
            </a:r>
            <a:r>
              <a:rPr lang="zh-CN" altLang="en-US" sz="2800" b="1">
                <a:latin typeface="宋体" panose="02010600030101010101" pitchFamily="2" charset="-122"/>
              </a:rPr>
              <a:t>。</a:t>
            </a:r>
            <a:r>
              <a:rPr lang="zh-CN" altLang="en-US" sz="2800" b="1" dirty="0">
                <a:latin typeface="宋体" panose="02010600030101010101" pitchFamily="2" charset="-122"/>
              </a:rPr>
              <a:t>图中顶点表示事件</a:t>
            </a:r>
            <a:r>
              <a:rPr lang="en-US" altLang="zh-CN" sz="2800" b="1"/>
              <a:t>(Event)</a:t>
            </a:r>
            <a:r>
              <a:rPr lang="zh-CN" altLang="en-US" sz="2800" b="1"/>
              <a:t>，</a:t>
            </a:r>
            <a:r>
              <a:rPr lang="zh-CN" altLang="en-US" sz="2800" b="1" dirty="0"/>
              <a:t>每个事件表示在其前的所有活动已经完成，其后的活动可以开始</a:t>
            </a:r>
            <a:r>
              <a:rPr lang="zh-CN" altLang="en-US" sz="2800" b="1">
                <a:latin typeface="宋体" panose="02010600030101010101" pitchFamily="2" charset="-122"/>
              </a:rPr>
              <a:t>；</a:t>
            </a:r>
            <a:r>
              <a:rPr lang="zh-CN" altLang="en-US" sz="2800" b="1" dirty="0">
                <a:latin typeface="宋体" panose="02010600030101010101" pitchFamily="2" charset="-122"/>
              </a:rPr>
              <a:t>弧表示活动</a:t>
            </a:r>
            <a:r>
              <a:rPr lang="zh-CN" altLang="en-US" sz="2800" b="1" dirty="0"/>
              <a:t>，弧上的权值表示相应活动所需的时间或费用</a:t>
            </a:r>
            <a:r>
              <a:rPr lang="zh-CN" altLang="en-US" sz="2800" b="1">
                <a:latin typeface="宋体" panose="02010600030101010101" pitchFamily="2" charset="-122"/>
              </a:rPr>
              <a:t>。</a:t>
            </a:r>
          </a:p>
        </p:txBody>
      </p:sp>
      <p:grpSp>
        <p:nvGrpSpPr>
          <p:cNvPr id="647172" name="组合 647171"/>
          <p:cNvGrpSpPr/>
          <p:nvPr/>
        </p:nvGrpSpPr>
        <p:grpSpPr>
          <a:xfrm>
            <a:off x="1331913" y="3878263"/>
            <a:ext cx="4849812" cy="2646362"/>
            <a:chOff x="648" y="1728"/>
            <a:chExt cx="3055" cy="1667"/>
          </a:xfrm>
        </p:grpSpPr>
        <p:grpSp>
          <p:nvGrpSpPr>
            <p:cNvPr id="647173" name="组合 647172"/>
            <p:cNvGrpSpPr/>
            <p:nvPr/>
          </p:nvGrpSpPr>
          <p:grpSpPr>
            <a:xfrm>
              <a:off x="648" y="1728"/>
              <a:ext cx="3055" cy="1428"/>
              <a:chOff x="648" y="1728"/>
              <a:chExt cx="3055" cy="1428"/>
            </a:xfrm>
          </p:grpSpPr>
          <p:sp>
            <p:nvSpPr>
              <p:cNvPr id="647174" name="椭圆 647173"/>
              <p:cNvSpPr/>
              <p:nvPr/>
            </p:nvSpPr>
            <p:spPr>
              <a:xfrm>
                <a:off x="672" y="244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647175" name="椭圆 647174"/>
              <p:cNvSpPr/>
              <p:nvPr/>
            </p:nvSpPr>
            <p:spPr>
              <a:xfrm>
                <a:off x="2625" y="1816"/>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6</a:t>
                </a:r>
              </a:p>
            </p:txBody>
          </p:sp>
          <p:sp>
            <p:nvSpPr>
              <p:cNvPr id="647176" name="椭圆 647175"/>
              <p:cNvSpPr/>
              <p:nvPr/>
            </p:nvSpPr>
            <p:spPr>
              <a:xfrm>
                <a:off x="2104" y="286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647177" name="椭圆 647176"/>
              <p:cNvSpPr/>
              <p:nvPr/>
            </p:nvSpPr>
            <p:spPr>
              <a:xfrm>
                <a:off x="1776" y="235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647178" name="椭圆 647177"/>
              <p:cNvSpPr/>
              <p:nvPr/>
            </p:nvSpPr>
            <p:spPr>
              <a:xfrm>
                <a:off x="1864" y="180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647179" name="椭圆 647178"/>
              <p:cNvSpPr/>
              <p:nvPr/>
            </p:nvSpPr>
            <p:spPr>
              <a:xfrm>
                <a:off x="1240" y="283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47180" name="椭圆 647179"/>
              <p:cNvSpPr/>
              <p:nvPr/>
            </p:nvSpPr>
            <p:spPr>
              <a:xfrm>
                <a:off x="1176" y="196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647181" name="椭圆 647180"/>
              <p:cNvSpPr/>
              <p:nvPr/>
            </p:nvSpPr>
            <p:spPr>
              <a:xfrm>
                <a:off x="2560" y="235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7</a:t>
                </a:r>
              </a:p>
            </p:txBody>
          </p:sp>
          <p:sp>
            <p:nvSpPr>
              <p:cNvPr id="647182" name="椭圆 647181"/>
              <p:cNvSpPr/>
              <p:nvPr/>
            </p:nvSpPr>
            <p:spPr>
              <a:xfrm>
                <a:off x="3408" y="235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8</a:t>
                </a:r>
              </a:p>
            </p:txBody>
          </p:sp>
          <p:grpSp>
            <p:nvGrpSpPr>
              <p:cNvPr id="647183" name="组合 647182"/>
              <p:cNvGrpSpPr/>
              <p:nvPr/>
            </p:nvGrpSpPr>
            <p:grpSpPr>
              <a:xfrm>
                <a:off x="648" y="2160"/>
                <a:ext cx="600" cy="288"/>
                <a:chOff x="648" y="2160"/>
                <a:chExt cx="600" cy="288"/>
              </a:xfrm>
            </p:grpSpPr>
            <p:sp>
              <p:nvSpPr>
                <p:cNvPr id="647184" name="矩形 647183"/>
                <p:cNvSpPr/>
                <p:nvPr/>
              </p:nvSpPr>
              <p:spPr>
                <a:xfrm>
                  <a:off x="648" y="216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a1=3</a:t>
                  </a:r>
                </a:p>
              </p:txBody>
            </p:sp>
            <p:sp>
              <p:nvSpPr>
                <p:cNvPr id="647185" name="直接连接符 647184"/>
                <p:cNvSpPr/>
                <p:nvPr/>
              </p:nvSpPr>
              <p:spPr>
                <a:xfrm flipV="1">
                  <a:off x="864" y="2160"/>
                  <a:ext cx="384" cy="288"/>
                </a:xfrm>
                <a:prstGeom prst="line">
                  <a:avLst/>
                </a:prstGeom>
                <a:ln w="19050" cap="flat" cmpd="sng">
                  <a:solidFill>
                    <a:schemeClr val="tx1"/>
                  </a:solidFill>
                  <a:prstDash val="solid"/>
                  <a:miter/>
                  <a:headEnd type="none" w="med" len="med"/>
                  <a:tailEnd type="triangle" w="med" len="med"/>
                </a:ln>
              </p:spPr>
            </p:sp>
          </p:grpSp>
          <p:grpSp>
            <p:nvGrpSpPr>
              <p:cNvPr id="647186" name="组合 647185"/>
              <p:cNvGrpSpPr/>
              <p:nvPr/>
            </p:nvGrpSpPr>
            <p:grpSpPr>
              <a:xfrm>
                <a:off x="864" y="2580"/>
                <a:ext cx="528" cy="332"/>
                <a:chOff x="864" y="2580"/>
                <a:chExt cx="528" cy="332"/>
              </a:xfrm>
            </p:grpSpPr>
            <p:sp>
              <p:nvSpPr>
                <p:cNvPr id="647187" name="矩形 647186"/>
                <p:cNvSpPr/>
                <p:nvPr/>
              </p:nvSpPr>
              <p:spPr>
                <a:xfrm>
                  <a:off x="939" y="258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a2=10</a:t>
                  </a:r>
                </a:p>
              </p:txBody>
            </p:sp>
            <p:sp>
              <p:nvSpPr>
                <p:cNvPr id="647188" name="直接连接符 647187"/>
                <p:cNvSpPr/>
                <p:nvPr/>
              </p:nvSpPr>
              <p:spPr>
                <a:xfrm>
                  <a:off x="864" y="2672"/>
                  <a:ext cx="384" cy="240"/>
                </a:xfrm>
                <a:prstGeom prst="line">
                  <a:avLst/>
                </a:prstGeom>
                <a:ln w="19050" cap="flat" cmpd="sng">
                  <a:solidFill>
                    <a:schemeClr val="tx1"/>
                  </a:solidFill>
                  <a:prstDash val="solid"/>
                  <a:miter/>
                  <a:headEnd type="none" w="med" len="med"/>
                  <a:tailEnd type="triangle" w="med" len="med"/>
                </a:ln>
              </p:spPr>
            </p:sp>
          </p:grpSp>
          <p:grpSp>
            <p:nvGrpSpPr>
              <p:cNvPr id="647189" name="组合 647188"/>
              <p:cNvGrpSpPr/>
              <p:nvPr/>
            </p:nvGrpSpPr>
            <p:grpSpPr>
              <a:xfrm>
                <a:off x="1392" y="1776"/>
                <a:ext cx="480" cy="240"/>
                <a:chOff x="1392" y="1776"/>
                <a:chExt cx="480" cy="240"/>
              </a:xfrm>
            </p:grpSpPr>
            <p:sp>
              <p:nvSpPr>
                <p:cNvPr id="647190" name="矩形 647189"/>
                <p:cNvSpPr/>
                <p:nvPr/>
              </p:nvSpPr>
              <p:spPr>
                <a:xfrm>
                  <a:off x="1392" y="1776"/>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a3=9</a:t>
                  </a:r>
                </a:p>
              </p:txBody>
            </p:sp>
            <p:sp>
              <p:nvSpPr>
                <p:cNvPr id="647191" name="直接连接符 647190"/>
                <p:cNvSpPr/>
                <p:nvPr/>
              </p:nvSpPr>
              <p:spPr>
                <a:xfrm flipV="1">
                  <a:off x="1440" y="1920"/>
                  <a:ext cx="432" cy="96"/>
                </a:xfrm>
                <a:prstGeom prst="line">
                  <a:avLst/>
                </a:prstGeom>
                <a:ln w="19050" cap="flat" cmpd="sng">
                  <a:solidFill>
                    <a:schemeClr val="tx1"/>
                  </a:solidFill>
                  <a:prstDash val="solid"/>
                  <a:miter/>
                  <a:headEnd type="none" w="med" len="med"/>
                  <a:tailEnd type="triangle" w="med" len="med"/>
                </a:ln>
              </p:spPr>
            </p:sp>
          </p:grpSp>
          <p:grpSp>
            <p:nvGrpSpPr>
              <p:cNvPr id="647192" name="组合 647191"/>
              <p:cNvGrpSpPr/>
              <p:nvPr/>
            </p:nvGrpSpPr>
            <p:grpSpPr>
              <a:xfrm>
                <a:off x="1440" y="2064"/>
                <a:ext cx="528" cy="332"/>
                <a:chOff x="864" y="2580"/>
                <a:chExt cx="528" cy="332"/>
              </a:xfrm>
            </p:grpSpPr>
            <p:sp>
              <p:nvSpPr>
                <p:cNvPr id="647193" name="矩形 647192"/>
                <p:cNvSpPr/>
                <p:nvPr/>
              </p:nvSpPr>
              <p:spPr>
                <a:xfrm>
                  <a:off x="939" y="258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a4=13</a:t>
                  </a:r>
                </a:p>
              </p:txBody>
            </p:sp>
            <p:sp>
              <p:nvSpPr>
                <p:cNvPr id="647194" name="直接连接符 647193"/>
                <p:cNvSpPr/>
                <p:nvPr/>
              </p:nvSpPr>
              <p:spPr>
                <a:xfrm>
                  <a:off x="864" y="2672"/>
                  <a:ext cx="384" cy="240"/>
                </a:xfrm>
                <a:prstGeom prst="line">
                  <a:avLst/>
                </a:prstGeom>
                <a:ln w="19050" cap="flat" cmpd="sng">
                  <a:solidFill>
                    <a:schemeClr val="tx1"/>
                  </a:solidFill>
                  <a:prstDash val="solid"/>
                  <a:miter/>
                  <a:headEnd type="none" w="med" len="med"/>
                  <a:tailEnd type="triangle" w="med" len="med"/>
                </a:ln>
              </p:spPr>
            </p:sp>
          </p:grpSp>
          <p:grpSp>
            <p:nvGrpSpPr>
              <p:cNvPr id="647195" name="组合 647194"/>
              <p:cNvGrpSpPr/>
              <p:nvPr/>
            </p:nvGrpSpPr>
            <p:grpSpPr>
              <a:xfrm>
                <a:off x="1456" y="2544"/>
                <a:ext cx="533" cy="320"/>
                <a:chOff x="1456" y="2544"/>
                <a:chExt cx="533" cy="320"/>
              </a:xfrm>
            </p:grpSpPr>
            <p:sp>
              <p:nvSpPr>
                <p:cNvPr id="647196" name="矩形 647195"/>
                <p:cNvSpPr/>
                <p:nvPr/>
              </p:nvSpPr>
              <p:spPr>
                <a:xfrm>
                  <a:off x="1536" y="266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a5=12</a:t>
                  </a:r>
                </a:p>
              </p:txBody>
            </p:sp>
            <p:sp>
              <p:nvSpPr>
                <p:cNvPr id="647197" name="直接连接符 647196"/>
                <p:cNvSpPr/>
                <p:nvPr/>
              </p:nvSpPr>
              <p:spPr>
                <a:xfrm flipV="1">
                  <a:off x="1456" y="2544"/>
                  <a:ext cx="384" cy="288"/>
                </a:xfrm>
                <a:prstGeom prst="line">
                  <a:avLst/>
                </a:prstGeom>
                <a:ln w="19050" cap="flat" cmpd="sng">
                  <a:solidFill>
                    <a:schemeClr val="tx1"/>
                  </a:solidFill>
                  <a:prstDash val="solid"/>
                  <a:miter/>
                  <a:headEnd type="none" w="med" len="med"/>
                  <a:tailEnd type="triangle" w="med" len="med"/>
                </a:ln>
              </p:spPr>
            </p:sp>
          </p:grpSp>
          <p:grpSp>
            <p:nvGrpSpPr>
              <p:cNvPr id="647198" name="组合 647197"/>
              <p:cNvGrpSpPr/>
              <p:nvPr/>
            </p:nvGrpSpPr>
            <p:grpSpPr>
              <a:xfrm>
                <a:off x="1536" y="2952"/>
                <a:ext cx="576" cy="204"/>
                <a:chOff x="1536" y="2952"/>
                <a:chExt cx="576" cy="204"/>
              </a:xfrm>
            </p:grpSpPr>
            <p:sp>
              <p:nvSpPr>
                <p:cNvPr id="647199" name="矩形 647198"/>
                <p:cNvSpPr/>
                <p:nvPr/>
              </p:nvSpPr>
              <p:spPr>
                <a:xfrm>
                  <a:off x="1608" y="2952"/>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a6=7</a:t>
                  </a:r>
                </a:p>
              </p:txBody>
            </p:sp>
            <p:sp>
              <p:nvSpPr>
                <p:cNvPr id="647200" name="直接连接符 647199"/>
                <p:cNvSpPr/>
                <p:nvPr/>
              </p:nvSpPr>
              <p:spPr>
                <a:xfrm>
                  <a:off x="1536" y="2976"/>
                  <a:ext cx="576" cy="0"/>
                </a:xfrm>
                <a:prstGeom prst="line">
                  <a:avLst/>
                </a:prstGeom>
                <a:ln w="19050" cap="flat" cmpd="sng">
                  <a:solidFill>
                    <a:schemeClr val="tx1"/>
                  </a:solidFill>
                  <a:prstDash val="solid"/>
                  <a:miter/>
                  <a:headEnd type="none" w="med" len="med"/>
                  <a:tailEnd type="triangle" w="med" len="med"/>
                </a:ln>
              </p:spPr>
            </p:sp>
          </p:grpSp>
          <p:grpSp>
            <p:nvGrpSpPr>
              <p:cNvPr id="647201" name="组合 647200"/>
              <p:cNvGrpSpPr/>
              <p:nvPr/>
            </p:nvGrpSpPr>
            <p:grpSpPr>
              <a:xfrm>
                <a:off x="2160" y="1728"/>
                <a:ext cx="480" cy="204"/>
                <a:chOff x="2160" y="1728"/>
                <a:chExt cx="480" cy="204"/>
              </a:xfrm>
            </p:grpSpPr>
            <p:sp>
              <p:nvSpPr>
                <p:cNvPr id="647202" name="矩形 647201"/>
                <p:cNvSpPr/>
                <p:nvPr/>
              </p:nvSpPr>
              <p:spPr>
                <a:xfrm>
                  <a:off x="2160" y="1728"/>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a7=8</a:t>
                  </a:r>
                </a:p>
              </p:txBody>
            </p:sp>
            <p:sp>
              <p:nvSpPr>
                <p:cNvPr id="647203" name="直接连接符 647202"/>
                <p:cNvSpPr/>
                <p:nvPr/>
              </p:nvSpPr>
              <p:spPr>
                <a:xfrm>
                  <a:off x="2160" y="1920"/>
                  <a:ext cx="480" cy="0"/>
                </a:xfrm>
                <a:prstGeom prst="line">
                  <a:avLst/>
                </a:prstGeom>
                <a:ln w="19050" cap="flat" cmpd="sng">
                  <a:solidFill>
                    <a:schemeClr val="tx1"/>
                  </a:solidFill>
                  <a:prstDash val="solid"/>
                  <a:miter/>
                  <a:headEnd type="none" w="med" len="med"/>
                  <a:tailEnd type="triangle" w="med" len="med"/>
                </a:ln>
              </p:spPr>
            </p:sp>
          </p:grpSp>
          <p:grpSp>
            <p:nvGrpSpPr>
              <p:cNvPr id="647204" name="组合 647203"/>
              <p:cNvGrpSpPr/>
              <p:nvPr/>
            </p:nvGrpSpPr>
            <p:grpSpPr>
              <a:xfrm>
                <a:off x="2080" y="2268"/>
                <a:ext cx="480" cy="204"/>
                <a:chOff x="2160" y="1728"/>
                <a:chExt cx="480" cy="204"/>
              </a:xfrm>
            </p:grpSpPr>
            <p:sp>
              <p:nvSpPr>
                <p:cNvPr id="647205" name="矩形 647204"/>
                <p:cNvSpPr/>
                <p:nvPr/>
              </p:nvSpPr>
              <p:spPr>
                <a:xfrm>
                  <a:off x="2160" y="1728"/>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a9=6</a:t>
                  </a:r>
                </a:p>
              </p:txBody>
            </p:sp>
            <p:sp>
              <p:nvSpPr>
                <p:cNvPr id="647206" name="直接连接符 647205"/>
                <p:cNvSpPr/>
                <p:nvPr/>
              </p:nvSpPr>
              <p:spPr>
                <a:xfrm>
                  <a:off x="2160" y="1920"/>
                  <a:ext cx="480" cy="0"/>
                </a:xfrm>
                <a:prstGeom prst="line">
                  <a:avLst/>
                </a:prstGeom>
                <a:ln w="19050" cap="flat" cmpd="sng">
                  <a:solidFill>
                    <a:schemeClr val="tx1"/>
                  </a:solidFill>
                  <a:prstDash val="solid"/>
                  <a:miter/>
                  <a:headEnd type="none" w="med" len="med"/>
                  <a:tailEnd type="triangle" w="med" len="med"/>
                </a:ln>
              </p:spPr>
            </p:sp>
          </p:grpSp>
          <p:grpSp>
            <p:nvGrpSpPr>
              <p:cNvPr id="647207" name="组合 647206"/>
              <p:cNvGrpSpPr/>
              <p:nvPr/>
            </p:nvGrpSpPr>
            <p:grpSpPr>
              <a:xfrm>
                <a:off x="2299" y="2576"/>
                <a:ext cx="581" cy="304"/>
                <a:chOff x="2299" y="2576"/>
                <a:chExt cx="581" cy="304"/>
              </a:xfrm>
            </p:grpSpPr>
            <p:sp>
              <p:nvSpPr>
                <p:cNvPr id="647208" name="矩形 647207"/>
                <p:cNvSpPr/>
                <p:nvPr/>
              </p:nvSpPr>
              <p:spPr>
                <a:xfrm>
                  <a:off x="2404" y="2676"/>
                  <a:ext cx="476"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a10=11</a:t>
                  </a:r>
                </a:p>
              </p:txBody>
            </p:sp>
            <p:sp>
              <p:nvSpPr>
                <p:cNvPr id="647209" name="直接连接符 647208"/>
                <p:cNvSpPr/>
                <p:nvPr/>
              </p:nvSpPr>
              <p:spPr>
                <a:xfrm flipV="1">
                  <a:off x="2299" y="2576"/>
                  <a:ext cx="384" cy="288"/>
                </a:xfrm>
                <a:prstGeom prst="line">
                  <a:avLst/>
                </a:prstGeom>
                <a:ln w="19050" cap="flat" cmpd="sng">
                  <a:solidFill>
                    <a:schemeClr val="tx1"/>
                  </a:solidFill>
                  <a:prstDash val="solid"/>
                  <a:miter/>
                  <a:headEnd type="none" w="med" len="med"/>
                  <a:tailEnd type="triangle" w="med" len="med"/>
                </a:ln>
              </p:spPr>
            </p:sp>
          </p:grpSp>
          <p:grpSp>
            <p:nvGrpSpPr>
              <p:cNvPr id="647210" name="组合 647209"/>
              <p:cNvGrpSpPr/>
              <p:nvPr/>
            </p:nvGrpSpPr>
            <p:grpSpPr>
              <a:xfrm>
                <a:off x="2856" y="2272"/>
                <a:ext cx="544" cy="204"/>
                <a:chOff x="2856" y="2272"/>
                <a:chExt cx="544" cy="204"/>
              </a:xfrm>
            </p:grpSpPr>
            <p:sp>
              <p:nvSpPr>
                <p:cNvPr id="647211" name="矩形 647210"/>
                <p:cNvSpPr/>
                <p:nvPr/>
              </p:nvSpPr>
              <p:spPr>
                <a:xfrm>
                  <a:off x="2856" y="2272"/>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a12=5</a:t>
                  </a:r>
                </a:p>
              </p:txBody>
            </p:sp>
            <p:sp>
              <p:nvSpPr>
                <p:cNvPr id="647212" name="直接连接符 647211"/>
                <p:cNvSpPr/>
                <p:nvPr/>
              </p:nvSpPr>
              <p:spPr>
                <a:xfrm>
                  <a:off x="2856" y="2464"/>
                  <a:ext cx="544" cy="0"/>
                </a:xfrm>
                <a:prstGeom prst="line">
                  <a:avLst/>
                </a:prstGeom>
                <a:ln w="19050" cap="flat" cmpd="sng">
                  <a:solidFill>
                    <a:schemeClr val="tx1"/>
                  </a:solidFill>
                  <a:prstDash val="solid"/>
                  <a:miter/>
                  <a:headEnd type="none" w="med" len="med"/>
                  <a:tailEnd type="triangle" w="med" len="med"/>
                </a:ln>
              </p:spPr>
            </p:sp>
          </p:grpSp>
          <p:grpSp>
            <p:nvGrpSpPr>
              <p:cNvPr id="647213" name="组合 647212"/>
              <p:cNvGrpSpPr/>
              <p:nvPr/>
            </p:nvGrpSpPr>
            <p:grpSpPr>
              <a:xfrm>
                <a:off x="2112" y="2016"/>
                <a:ext cx="672" cy="336"/>
                <a:chOff x="2112" y="2016"/>
                <a:chExt cx="672" cy="336"/>
              </a:xfrm>
            </p:grpSpPr>
            <p:sp>
              <p:nvSpPr>
                <p:cNvPr id="647214" name="矩形 647213"/>
                <p:cNvSpPr/>
                <p:nvPr/>
              </p:nvSpPr>
              <p:spPr>
                <a:xfrm>
                  <a:off x="2376" y="2024"/>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a8=4</a:t>
                  </a:r>
                </a:p>
              </p:txBody>
            </p:sp>
            <p:sp>
              <p:nvSpPr>
                <p:cNvPr id="647215" name="直接连接符 647214"/>
                <p:cNvSpPr/>
                <p:nvPr/>
              </p:nvSpPr>
              <p:spPr>
                <a:xfrm>
                  <a:off x="2112" y="2016"/>
                  <a:ext cx="576" cy="336"/>
                </a:xfrm>
                <a:prstGeom prst="line">
                  <a:avLst/>
                </a:prstGeom>
                <a:ln w="19050" cap="flat" cmpd="sng">
                  <a:solidFill>
                    <a:schemeClr val="tx1"/>
                  </a:solidFill>
                  <a:prstDash val="solid"/>
                  <a:miter/>
                  <a:headEnd type="none" w="med" len="med"/>
                  <a:tailEnd type="triangle" w="med" len="med"/>
                </a:ln>
              </p:spPr>
            </p:sp>
          </p:grpSp>
          <p:grpSp>
            <p:nvGrpSpPr>
              <p:cNvPr id="647216" name="组合 647215"/>
              <p:cNvGrpSpPr/>
              <p:nvPr/>
            </p:nvGrpSpPr>
            <p:grpSpPr>
              <a:xfrm>
                <a:off x="2904" y="1976"/>
                <a:ext cx="693" cy="376"/>
                <a:chOff x="2904" y="1976"/>
                <a:chExt cx="693" cy="376"/>
              </a:xfrm>
            </p:grpSpPr>
            <p:sp>
              <p:nvSpPr>
                <p:cNvPr id="647217" name="矩形 647216"/>
                <p:cNvSpPr/>
                <p:nvPr/>
              </p:nvSpPr>
              <p:spPr>
                <a:xfrm>
                  <a:off x="3144" y="1976"/>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a11=2</a:t>
                  </a:r>
                </a:p>
              </p:txBody>
            </p:sp>
            <p:sp>
              <p:nvSpPr>
                <p:cNvPr id="647218" name="直接连接符 647217"/>
                <p:cNvSpPr/>
                <p:nvPr/>
              </p:nvSpPr>
              <p:spPr>
                <a:xfrm>
                  <a:off x="2904" y="1976"/>
                  <a:ext cx="616" cy="376"/>
                </a:xfrm>
                <a:prstGeom prst="line">
                  <a:avLst/>
                </a:prstGeom>
                <a:ln w="19050" cap="flat" cmpd="sng">
                  <a:solidFill>
                    <a:schemeClr val="tx1"/>
                  </a:solidFill>
                  <a:prstDash val="solid"/>
                  <a:miter/>
                  <a:headEnd type="none" w="med" len="med"/>
                  <a:tailEnd type="triangle" w="med" len="med"/>
                </a:ln>
              </p:spPr>
            </p:sp>
          </p:grpSp>
        </p:grpSp>
        <p:sp>
          <p:nvSpPr>
            <p:cNvPr id="647219" name="矩形 647218"/>
            <p:cNvSpPr/>
            <p:nvPr/>
          </p:nvSpPr>
          <p:spPr>
            <a:xfrm>
              <a:off x="1356" y="3168"/>
              <a:ext cx="1428"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7-24  </a:t>
              </a:r>
              <a:r>
                <a:rPr lang="zh-CN" altLang="en-US" sz="2000" b="1" dirty="0">
                  <a:latin typeface="Times New Roman" panose="02020603050405020304" pitchFamily="18" charset="0"/>
                </a:rPr>
                <a:t>一个</a:t>
              </a:r>
              <a:r>
                <a:rPr lang="en-US" altLang="zh-CN" sz="2000" b="1">
                  <a:latin typeface="Times New Roman" panose="02020603050405020304" pitchFamily="18" charset="0"/>
                </a:rPr>
                <a:t>AOE</a:t>
              </a:r>
              <a:r>
                <a:rPr lang="zh-CN" altLang="en-US" sz="2000" b="1">
                  <a:latin typeface="Times New Roman" panose="02020603050405020304" pitchFamily="18" charset="0"/>
                </a:rPr>
                <a:t>网</a:t>
              </a:r>
            </a:p>
          </p:txBody>
        </p:sp>
      </p:grpSp>
    </p:spTree>
  </p:cSld>
  <p:clrMapOvr>
    <a:masterClrMapping/>
  </p:clrMapOvr>
  <p:transition spd="med">
    <p:wipe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文本占位符 648193"/>
          <p:cNvSpPr>
            <a:spLocks noGrp="1"/>
          </p:cNvSpPr>
          <p:nvPr>
            <p:ph type="body" idx="1"/>
          </p:nvPr>
        </p:nvSpPr>
        <p:spPr>
          <a:xfrm>
            <a:off x="152400" y="188913"/>
            <a:ext cx="8812213" cy="6480175"/>
          </a:xfrm>
        </p:spPr>
        <p:txBody>
          <a:bodyPr/>
          <a:lstStyle/>
          <a:p>
            <a:pPr marL="0" indent="0">
              <a:lnSpc>
                <a:spcPct val="110000"/>
              </a:lnSpc>
              <a:buNone/>
            </a:pPr>
            <a:r>
              <a:rPr lang="en-US" altLang="zh-CN" sz="4000" b="1">
                <a:solidFill>
                  <a:srgbClr val="0000FF"/>
                </a:solidFill>
              </a:rPr>
              <a:t>1</a:t>
            </a:r>
            <a:r>
              <a:rPr lang="en-US" altLang="zh-CN" sz="4000" b="1">
                <a:solidFill>
                  <a:srgbClr val="0000FF"/>
                </a:solidFill>
                <a:latin typeface="宋体" panose="02010600030101010101" pitchFamily="2" charset="-122"/>
              </a:rPr>
              <a:t> </a:t>
            </a:r>
            <a:r>
              <a:rPr lang="zh-CN" altLang="en-US" sz="4000" b="1" dirty="0">
                <a:solidFill>
                  <a:srgbClr val="0000FF"/>
                </a:solidFill>
                <a:latin typeface="楷体_GB2312" panose="02010609030101010101" pitchFamily="49" charset="-122"/>
                <a:ea typeface="楷体_GB2312" panose="02010609030101010101" pitchFamily="49" charset="-122"/>
              </a:rPr>
              <a:t>与</a:t>
            </a:r>
            <a:r>
              <a:rPr lang="en-US" altLang="zh-CN" sz="4000" b="1">
                <a:solidFill>
                  <a:srgbClr val="0000FF"/>
                </a:solidFill>
              </a:rPr>
              <a:t>AOE</a:t>
            </a:r>
            <a:r>
              <a:rPr lang="zh-CN" altLang="en-US" sz="4000" b="1" dirty="0">
                <a:solidFill>
                  <a:srgbClr val="0000FF"/>
                </a:solidFill>
                <a:ea typeface="楷体_GB2312" panose="02010609030101010101" pitchFamily="49" charset="-122"/>
              </a:rPr>
              <a:t>有关的研究问题</a:t>
            </a:r>
            <a:endParaRPr lang="zh-CN" altLang="en-US" sz="4000" b="1" dirty="0">
              <a:solidFill>
                <a:schemeClr val="tx2"/>
              </a:solidFill>
              <a:ea typeface="楷体_GB2312" panose="02010609030101010101" pitchFamily="49" charset="-122"/>
            </a:endParaRP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ea typeface="Arial Unicode MS" panose="020B0604020202020204" charset="-122"/>
              </a:rPr>
              <a:t> </a:t>
            </a:r>
            <a:r>
              <a:rPr lang="zh-CN" altLang="en-US" b="1" dirty="0">
                <a:latin typeface="宋体" panose="02010600030101010101" pitchFamily="2" charset="-122"/>
              </a:rPr>
              <a:t>完成整个工程至少需要多少时间</a:t>
            </a:r>
            <a:r>
              <a:rPr lang="en-US" altLang="zh-CN" b="1">
                <a:latin typeface="宋体" panose="02010600030101010101" pitchFamily="2" charset="-122"/>
              </a:rPr>
              <a:t>?</a:t>
            </a:r>
          </a:p>
          <a:p>
            <a:pPr marL="533400" lvl="1" indent="0">
              <a:lnSpc>
                <a:spcPct val="110000"/>
              </a:lnSpc>
              <a:buNone/>
            </a:pPr>
            <a:r>
              <a:rPr lang="en-US" altLang="zh-CN" b="1">
                <a:solidFill>
                  <a:schemeClr val="folHlink"/>
                </a:solidFill>
                <a:latin typeface="宋体" panose="02010600030101010101" pitchFamily="2" charset="-122"/>
              </a:rPr>
              <a:t>◆</a:t>
            </a:r>
            <a:r>
              <a:rPr lang="en-US" altLang="zh-CN" b="1">
                <a:latin typeface="宋体" panose="02010600030101010101" pitchFamily="2" charset="-122"/>
                <a:ea typeface="Arial Unicode MS" panose="020B0604020202020204" charset="-122"/>
              </a:rPr>
              <a:t> </a:t>
            </a:r>
            <a:r>
              <a:rPr lang="zh-CN" altLang="en-US" b="1" dirty="0">
                <a:latin typeface="宋体" panose="02010600030101010101" pitchFamily="2" charset="-122"/>
              </a:rPr>
              <a:t>哪些活动是影响工程进度</a:t>
            </a:r>
            <a:r>
              <a:rPr lang="en-US" altLang="zh-CN" b="1">
                <a:latin typeface="宋体" panose="02010600030101010101" pitchFamily="2" charset="-122"/>
              </a:rPr>
              <a:t>(</a:t>
            </a:r>
            <a:r>
              <a:rPr lang="zh-CN" altLang="en-US" b="1" dirty="0">
                <a:latin typeface="宋体" panose="02010600030101010101" pitchFamily="2" charset="-122"/>
              </a:rPr>
              <a:t>费用</a:t>
            </a:r>
            <a:r>
              <a:rPr lang="en-US" altLang="zh-CN" b="1">
                <a:latin typeface="宋体" panose="02010600030101010101" pitchFamily="2" charset="-122"/>
              </a:rPr>
              <a:t>)</a:t>
            </a:r>
            <a:r>
              <a:rPr lang="zh-CN" altLang="en-US" b="1" dirty="0">
                <a:latin typeface="宋体" panose="02010600030101010101" pitchFamily="2" charset="-122"/>
              </a:rPr>
              <a:t>的关键</a:t>
            </a:r>
            <a:r>
              <a:rPr lang="en-US" altLang="zh-CN" b="1">
                <a:latin typeface="宋体" panose="02010600030101010101" pitchFamily="2" charset="-122"/>
              </a:rPr>
              <a:t>?</a:t>
            </a:r>
          </a:p>
          <a:p>
            <a:pPr marL="0" indent="0">
              <a:lnSpc>
                <a:spcPct val="110000"/>
              </a:lnSpc>
              <a:buNone/>
            </a:pPr>
            <a:r>
              <a:rPr lang="en-US" altLang="zh-CN" sz="2800" b="1">
                <a:solidFill>
                  <a:schemeClr val="folHlink"/>
                </a:solidFill>
                <a:latin typeface="宋体" panose="02010600030101010101" pitchFamily="2" charset="-122"/>
              </a:rPr>
              <a:t>    </a:t>
            </a:r>
            <a:r>
              <a:rPr lang="zh-CN" altLang="en-US" sz="2800" b="1" dirty="0">
                <a:solidFill>
                  <a:srgbClr val="0000FF"/>
                </a:solidFill>
                <a:latin typeface="宋体" panose="02010600030101010101" pitchFamily="2" charset="-122"/>
              </a:rPr>
              <a:t>工程完成最短时间</a:t>
            </a:r>
            <a:r>
              <a:rPr lang="zh-CN" altLang="en-US" sz="2800" b="1" dirty="0"/>
              <a:t>：从起点到终点的最长路径长度</a:t>
            </a:r>
            <a:r>
              <a:rPr lang="en-US" altLang="zh-CN" sz="2800" b="1"/>
              <a:t>(</a:t>
            </a:r>
            <a:r>
              <a:rPr lang="zh-CN" altLang="en-US" sz="2800" b="1" dirty="0">
                <a:solidFill>
                  <a:srgbClr val="FF0000"/>
                </a:solidFill>
              </a:rPr>
              <a:t>路径上各活动持续时间之和</a:t>
            </a:r>
            <a:r>
              <a:rPr lang="en-US" altLang="zh-CN" sz="2800" b="1"/>
              <a:t>) </a:t>
            </a:r>
            <a:r>
              <a:rPr lang="zh-CN" altLang="en-US" sz="2800" b="1" dirty="0">
                <a:latin typeface="宋体" panose="02010600030101010101" pitchFamily="2" charset="-122"/>
              </a:rPr>
              <a:t>。</a:t>
            </a:r>
            <a:r>
              <a:rPr lang="zh-CN" altLang="en-US" sz="2800" b="1" dirty="0"/>
              <a:t>长度最长的路径称为</a:t>
            </a:r>
            <a:r>
              <a:rPr lang="zh-CN" altLang="en-US" sz="2800" b="1" dirty="0">
                <a:solidFill>
                  <a:srgbClr val="FF0000"/>
                </a:solidFill>
              </a:rPr>
              <a:t>关键路径</a:t>
            </a:r>
            <a:r>
              <a:rPr lang="zh-CN" altLang="en-US" sz="2800" b="1" dirty="0"/>
              <a:t>，</a:t>
            </a:r>
            <a:r>
              <a:rPr lang="zh-CN" altLang="en-US" sz="2800" b="1" dirty="0">
                <a:solidFill>
                  <a:srgbClr val="FF0000"/>
                </a:solidFill>
              </a:rPr>
              <a:t>关键路径</a:t>
            </a:r>
            <a:r>
              <a:rPr lang="zh-CN" altLang="en-US" sz="2800" b="1" dirty="0"/>
              <a:t>上的活动称为</a:t>
            </a:r>
            <a:r>
              <a:rPr lang="zh-CN" altLang="en-US" sz="2800" b="1" dirty="0">
                <a:solidFill>
                  <a:srgbClr val="FF0000"/>
                </a:solidFill>
              </a:rPr>
              <a:t>关键活动</a:t>
            </a:r>
            <a:r>
              <a:rPr lang="zh-CN" altLang="en-US" sz="2800" b="1" dirty="0">
                <a:latin typeface="宋体" panose="02010600030101010101" pitchFamily="2" charset="-122"/>
              </a:rPr>
              <a:t>。</a:t>
            </a:r>
            <a:r>
              <a:rPr lang="zh-CN" altLang="en-US" sz="2800" b="1" dirty="0"/>
              <a:t>关键活动是影响整个工程的关键</a:t>
            </a:r>
            <a:r>
              <a:rPr lang="zh-CN" altLang="en-US" sz="2800" b="1" dirty="0">
                <a:latin typeface="宋体" panose="02010600030101010101" pitchFamily="2" charset="-122"/>
              </a:rPr>
              <a:t>。</a:t>
            </a:r>
          </a:p>
          <a:p>
            <a:pPr marL="0" indent="0">
              <a:lnSpc>
                <a:spcPct val="110000"/>
              </a:lnSpc>
              <a:buNone/>
            </a:pPr>
            <a:r>
              <a:rPr lang="zh-CN" altLang="en-US" sz="2800" b="1" dirty="0"/>
              <a:t>        设</a:t>
            </a:r>
            <a:r>
              <a:rPr lang="en-US" altLang="zh-CN" sz="2800" b="1"/>
              <a:t>v</a:t>
            </a:r>
            <a:r>
              <a:rPr lang="en-US" altLang="zh-CN" sz="2800" b="1" baseline="-20000"/>
              <a:t>0</a:t>
            </a:r>
            <a:r>
              <a:rPr lang="zh-CN" altLang="en-US" sz="2800" b="1" dirty="0"/>
              <a:t>是起点，从</a:t>
            </a:r>
            <a:r>
              <a:rPr lang="en-US" altLang="zh-CN" sz="2800" b="1"/>
              <a:t>v</a:t>
            </a:r>
            <a:r>
              <a:rPr lang="en-US" altLang="zh-CN" sz="2800" b="1" baseline="-20000"/>
              <a:t>0</a:t>
            </a:r>
            <a:r>
              <a:rPr lang="zh-CN" altLang="en-US" sz="2800" b="1" dirty="0"/>
              <a:t>到</a:t>
            </a:r>
            <a:r>
              <a:rPr lang="en-US" altLang="zh-CN" sz="2800" b="1"/>
              <a:t>v</a:t>
            </a:r>
            <a:r>
              <a:rPr lang="en-US" altLang="zh-CN" sz="2800" b="1" baseline="-20000"/>
              <a:t>i</a:t>
            </a:r>
            <a:r>
              <a:rPr lang="zh-CN" altLang="en-US" sz="2800" b="1" dirty="0"/>
              <a:t>的</a:t>
            </a:r>
            <a:r>
              <a:rPr lang="zh-CN" altLang="en-US" sz="2800" b="1" dirty="0">
                <a:solidFill>
                  <a:srgbClr val="0000FF"/>
                </a:solidFill>
              </a:rPr>
              <a:t>最长路径长度</a:t>
            </a:r>
            <a:r>
              <a:rPr lang="zh-CN" altLang="en-US" sz="2800" b="1" dirty="0"/>
              <a:t>称为事件</a:t>
            </a:r>
            <a:r>
              <a:rPr lang="en-US" altLang="zh-CN" sz="2800" b="1"/>
              <a:t>v</a:t>
            </a:r>
            <a:r>
              <a:rPr lang="en-US" altLang="zh-CN" sz="2800" b="1" baseline="-20000"/>
              <a:t>i</a:t>
            </a:r>
            <a:r>
              <a:rPr lang="zh-CN" altLang="en-US" sz="2800" b="1" dirty="0"/>
              <a:t>的</a:t>
            </a:r>
            <a:r>
              <a:rPr lang="zh-CN" altLang="en-US" sz="2800" b="1" dirty="0">
                <a:solidFill>
                  <a:srgbClr val="0000FF"/>
                </a:solidFill>
              </a:rPr>
              <a:t>最早发生时间</a:t>
            </a:r>
            <a:r>
              <a:rPr lang="zh-CN" altLang="en-US" sz="2800" b="1" dirty="0"/>
              <a:t>，即是以</a:t>
            </a:r>
            <a:r>
              <a:rPr lang="en-US" altLang="zh-CN" sz="2800" b="1"/>
              <a:t>v</a:t>
            </a:r>
            <a:r>
              <a:rPr lang="en-US" altLang="zh-CN" sz="2800" b="1" baseline="-20000"/>
              <a:t>i</a:t>
            </a:r>
            <a:r>
              <a:rPr lang="zh-CN" altLang="en-US" sz="2800" b="1" dirty="0"/>
              <a:t>为尾的所有活动的最早发生时间。</a:t>
            </a:r>
          </a:p>
          <a:p>
            <a:pPr marL="0" indent="0">
              <a:lnSpc>
                <a:spcPct val="110000"/>
              </a:lnSpc>
              <a:buNone/>
            </a:pPr>
            <a:r>
              <a:rPr lang="zh-CN" altLang="en-US" sz="2800" b="1" dirty="0"/>
              <a:t>       若活动</a:t>
            </a:r>
            <a:r>
              <a:rPr lang="en-US" altLang="zh-CN" sz="2800" b="1" dirty="0" err="1"/>
              <a:t>a</a:t>
            </a:r>
            <a:r>
              <a:rPr lang="en-US" altLang="zh-CN" sz="2800" b="1" baseline="-20000" dirty="0" err="1"/>
              <a:t>i</a:t>
            </a:r>
            <a:r>
              <a:rPr lang="zh-CN" altLang="en-US" sz="2800" b="1" dirty="0"/>
              <a:t>是弧</a:t>
            </a:r>
            <a:r>
              <a:rPr lang="en-US" altLang="zh-CN" sz="2800" b="1"/>
              <a:t>&lt;j, k&gt;</a:t>
            </a:r>
            <a:r>
              <a:rPr lang="zh-CN" altLang="en-US" sz="2800" b="1" dirty="0"/>
              <a:t>，持续时间是</a:t>
            </a:r>
            <a:r>
              <a:rPr lang="en-US" altLang="zh-CN" sz="2800" b="1" dirty="0" err="1"/>
              <a:t>dut</a:t>
            </a:r>
            <a:r>
              <a:rPr lang="en-US" altLang="zh-CN" sz="2800" b="1"/>
              <a:t>(&lt;j, k&gt;)</a:t>
            </a:r>
            <a:r>
              <a:rPr lang="zh-CN" altLang="en-US" sz="2800" b="1" dirty="0"/>
              <a:t>，设：</a:t>
            </a:r>
            <a:endParaRPr lang="zh-CN" altLang="en-US" sz="2800" b="1" dirty="0">
              <a:solidFill>
                <a:schemeClr val="accent1"/>
              </a:solidFill>
            </a:endParaRPr>
          </a:p>
          <a:p>
            <a:pPr marL="533400" lvl="1" indent="0">
              <a:lnSpc>
                <a:spcPct val="110000"/>
              </a:lnSpc>
              <a:buNone/>
            </a:pPr>
            <a:r>
              <a:rPr lang="zh-CN" altLang="en-US" b="1">
                <a:solidFill>
                  <a:schemeClr val="folHlink"/>
                </a:solidFill>
                <a:latin typeface="宋体" panose="02010600030101010101" pitchFamily="2" charset="-122"/>
              </a:rPr>
              <a:t>◆ </a:t>
            </a:r>
            <a:r>
              <a:rPr lang="en-US" altLang="zh-CN" b="1" dirty="0" err="1"/>
              <a:t>e(i</a:t>
            </a:r>
            <a:r>
              <a:rPr lang="en-US" altLang="zh-CN" b="1"/>
              <a:t>)</a:t>
            </a:r>
            <a:r>
              <a:rPr lang="zh-CN" altLang="en-US" b="1" dirty="0"/>
              <a:t>：表示活动</a:t>
            </a:r>
            <a:r>
              <a:rPr lang="en-US" altLang="zh-CN" b="1" dirty="0" err="1"/>
              <a:t>a</a:t>
            </a:r>
            <a:r>
              <a:rPr lang="en-US" altLang="zh-CN" b="1" baseline="-20000" dirty="0" err="1"/>
              <a:t>i</a:t>
            </a:r>
            <a:r>
              <a:rPr lang="zh-CN" altLang="en-US" b="1" dirty="0"/>
              <a:t>的最早开始时间；</a:t>
            </a:r>
          </a:p>
        </p:txBody>
      </p:sp>
    </p:spTree>
  </p:cSld>
  <p:clrMapOvr>
    <a:masterClrMapping/>
  </p:clrMapOvr>
  <p:transition spd="med">
    <p:wipe di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矩形 649217"/>
          <p:cNvSpPr/>
          <p:nvPr/>
        </p:nvSpPr>
        <p:spPr>
          <a:xfrm>
            <a:off x="76200" y="304800"/>
            <a:ext cx="8888413" cy="3629025"/>
          </a:xfrm>
          <a:prstGeom prst="rect">
            <a:avLst/>
          </a:prstGeom>
          <a:noFill/>
          <a:ln w="9525">
            <a:noFill/>
          </a:ln>
        </p:spPr>
        <p:txBody>
          <a:bodyPr/>
          <a:lstStyle/>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en-US" altLang="zh-CN" sz="2800" b="1" i="1">
                <a:latin typeface="Times New Roman" panose="02020603050405020304" pitchFamily="18" charset="0"/>
              </a:rPr>
              <a:t>l</a:t>
            </a:r>
            <a:r>
              <a:rPr lang="en-US" altLang="zh-CN" sz="2800" b="1">
                <a:latin typeface="Times New Roman" panose="02020603050405020304" pitchFamily="18" charset="0"/>
              </a:rPr>
              <a:t>(i)</a:t>
            </a:r>
            <a:r>
              <a:rPr lang="zh-CN" altLang="en-US" sz="2800" b="1">
                <a:latin typeface="Times New Roman" panose="02020603050405020304" pitchFamily="18" charset="0"/>
              </a:rPr>
              <a:t>：</a:t>
            </a:r>
            <a:r>
              <a:rPr lang="zh-CN" altLang="en-US" sz="2800" b="1" dirty="0">
                <a:latin typeface="Times New Roman" panose="02020603050405020304" pitchFamily="18" charset="0"/>
              </a:rPr>
              <a:t>在不影响进度的前提下，表示活动</a:t>
            </a:r>
            <a:r>
              <a:rPr lang="en-US" altLang="zh-CN" sz="2800" b="1" dirty="0" err="1">
                <a:latin typeface="Times New Roman" panose="02020603050405020304" pitchFamily="18" charset="0"/>
              </a:rPr>
              <a:t>a</a:t>
            </a:r>
            <a:r>
              <a:rPr lang="en-US" altLang="zh-CN" sz="2800" b="1" baseline="-18000" dirty="0" err="1">
                <a:latin typeface="Times New Roman" panose="02020603050405020304" pitchFamily="18" charset="0"/>
              </a:rPr>
              <a:t>i</a:t>
            </a:r>
            <a:r>
              <a:rPr lang="zh-CN" altLang="en-US" sz="2800" b="1" dirty="0">
                <a:latin typeface="Times New Roman" panose="02020603050405020304" pitchFamily="18" charset="0"/>
              </a:rPr>
              <a:t>的最晚开始时间</a:t>
            </a:r>
            <a:r>
              <a:rPr lang="zh-CN" altLang="en-US" sz="2800" b="1">
                <a:latin typeface="宋体" panose="02010600030101010101" pitchFamily="2" charset="-122"/>
              </a:rPr>
              <a:t>； 则</a:t>
            </a:r>
            <a:r>
              <a:rPr lang="en-US" altLang="zh-CN" sz="2800" b="1" i="1">
                <a:latin typeface="Times New Roman" panose="02020603050405020304" pitchFamily="18" charset="0"/>
              </a:rPr>
              <a:t>l</a:t>
            </a:r>
            <a:r>
              <a:rPr lang="en-US" altLang="zh-CN" sz="2800" b="1">
                <a:latin typeface="Times New Roman" panose="02020603050405020304" pitchFamily="18" charset="0"/>
              </a:rPr>
              <a:t>(i)-e(i)</a:t>
            </a:r>
            <a:r>
              <a:rPr lang="zh-CN" altLang="en-US" sz="2800" b="1" dirty="0">
                <a:latin typeface="Times New Roman" panose="02020603050405020304" pitchFamily="18" charset="0"/>
              </a:rPr>
              <a:t>表示活动</a:t>
            </a:r>
            <a:r>
              <a:rPr lang="en-US" altLang="zh-CN" sz="2800" b="1" dirty="0" err="1">
                <a:latin typeface="Times New Roman" panose="02020603050405020304" pitchFamily="18" charset="0"/>
              </a:rPr>
              <a:t>a</a:t>
            </a:r>
            <a:r>
              <a:rPr lang="en-US" altLang="zh-CN" sz="2800" b="1" baseline="-18000" dirty="0" err="1">
                <a:latin typeface="Times New Roman" panose="02020603050405020304" pitchFamily="18" charset="0"/>
              </a:rPr>
              <a:t>i</a:t>
            </a:r>
            <a:r>
              <a:rPr lang="zh-CN" altLang="en-US" sz="2800" b="1" dirty="0">
                <a:latin typeface="Times New Roman" panose="02020603050405020304" pitchFamily="18" charset="0"/>
              </a:rPr>
              <a:t>的时间余量，若</a:t>
            </a:r>
            <a:r>
              <a:rPr lang="en-US" altLang="zh-CN" sz="2800" b="1" i="1">
                <a:latin typeface="Times New Roman" panose="02020603050405020304" pitchFamily="18" charset="0"/>
              </a:rPr>
              <a:t>l</a:t>
            </a:r>
            <a:r>
              <a:rPr lang="en-US" altLang="zh-CN" sz="2800" b="1">
                <a:latin typeface="Times New Roman" panose="02020603050405020304" pitchFamily="18" charset="0"/>
              </a:rPr>
              <a:t>(i)-e(i)=0</a:t>
            </a:r>
            <a:r>
              <a:rPr lang="zh-CN" altLang="en-US" sz="2800" b="1">
                <a:latin typeface="Times New Roman" panose="02020603050405020304" pitchFamily="18" charset="0"/>
              </a:rPr>
              <a:t>，</a:t>
            </a:r>
            <a:r>
              <a:rPr lang="zh-CN" altLang="en-US" sz="2800" b="1" dirty="0">
                <a:latin typeface="Times New Roman" panose="02020603050405020304" pitchFamily="18" charset="0"/>
              </a:rPr>
              <a:t>表示活动</a:t>
            </a:r>
            <a:r>
              <a:rPr lang="en-US" altLang="zh-CN" sz="2800" b="1" dirty="0" err="1">
                <a:latin typeface="Times New Roman" panose="02020603050405020304" pitchFamily="18" charset="0"/>
              </a:rPr>
              <a:t>a</a:t>
            </a:r>
            <a:r>
              <a:rPr lang="en-US" altLang="zh-CN" sz="2800" b="1" baseline="-18000" dirty="0" err="1">
                <a:latin typeface="Times New Roman" panose="02020603050405020304" pitchFamily="18" charset="0"/>
              </a:rPr>
              <a:t>i</a:t>
            </a:r>
            <a:r>
              <a:rPr lang="zh-CN" altLang="en-US" sz="2800" b="1" dirty="0">
                <a:latin typeface="Times New Roman" panose="02020603050405020304" pitchFamily="18" charset="0"/>
              </a:rPr>
              <a:t>是关键活动</a:t>
            </a:r>
            <a:r>
              <a:rPr lang="zh-CN" altLang="en-US" sz="2800" b="1" dirty="0">
                <a:latin typeface="宋体" panose="02010600030101010101" pitchFamily="2" charset="-122"/>
              </a:rPr>
              <a:t>。</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en-US" altLang="zh-CN" sz="2800" b="1" dirty="0" err="1">
                <a:latin typeface="Times New Roman" panose="02020603050405020304" pitchFamily="18" charset="0"/>
              </a:rPr>
              <a:t>ve(i</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zh-CN" altLang="en-US" sz="2800" b="1" dirty="0">
                <a:latin typeface="Times New Roman" panose="02020603050405020304" pitchFamily="18" charset="0"/>
              </a:rPr>
              <a:t>表示事件</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dirty="0">
                <a:latin typeface="Times New Roman" panose="02020603050405020304" pitchFamily="18" charset="0"/>
              </a:rPr>
              <a:t>的最早发生时间，即从起点到顶点</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dirty="0">
                <a:latin typeface="Times New Roman" panose="02020603050405020304" pitchFamily="18" charset="0"/>
              </a:rPr>
              <a:t>的最长路径长度</a:t>
            </a:r>
            <a:r>
              <a:rPr lang="zh-CN" altLang="en-US" sz="2800" b="1">
                <a:latin typeface="宋体" panose="02010600030101010101" pitchFamily="2" charset="-122"/>
              </a:rPr>
              <a:t>；</a:t>
            </a:r>
            <a:r>
              <a:rPr lang="zh-CN" altLang="en-US" sz="2800" b="1">
                <a:solidFill>
                  <a:schemeClr val="accent1"/>
                </a:solidFill>
                <a:latin typeface="Times New Roman" panose="02020603050405020304" pitchFamily="18" charset="0"/>
              </a:rPr>
              <a:t> </a:t>
            </a:r>
            <a:endParaRPr lang="zh-CN" altLang="en-US" sz="2800" b="1" dirty="0">
              <a:solidFill>
                <a:schemeClr val="accent1"/>
              </a:solidFill>
              <a:latin typeface="Times New Roman" panose="02020603050405020304" pitchFamily="18" charset="0"/>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en-US" altLang="zh-CN" sz="2800" b="1" dirty="0" err="1">
                <a:latin typeface="Times New Roman" panose="02020603050405020304" pitchFamily="18" charset="0"/>
              </a:rPr>
              <a:t>v</a:t>
            </a:r>
            <a:r>
              <a:rPr lang="en-US" altLang="zh-CN" sz="2800" b="1" i="1" dirty="0" err="1">
                <a:latin typeface="Times New Roman" panose="02020603050405020304" pitchFamily="18" charset="0"/>
              </a:rPr>
              <a:t>l</a:t>
            </a:r>
            <a:r>
              <a:rPr lang="en-US" altLang="zh-CN" sz="2800" b="1" dirty="0" err="1">
                <a:latin typeface="Times New Roman" panose="02020603050405020304" pitchFamily="18" charset="0"/>
              </a:rPr>
              <a:t>(i</a:t>
            </a:r>
            <a:r>
              <a:rPr lang="en-US" altLang="zh-CN" sz="2800" b="1">
                <a:latin typeface="Times New Roman" panose="02020603050405020304" pitchFamily="18" charset="0"/>
              </a:rPr>
              <a:t>)</a:t>
            </a:r>
            <a:r>
              <a:rPr lang="zh-CN" altLang="en-US" sz="2800" b="1">
                <a:latin typeface="Times New Roman" panose="02020603050405020304" pitchFamily="18" charset="0"/>
              </a:rPr>
              <a:t>：</a:t>
            </a:r>
            <a:r>
              <a:rPr lang="zh-CN" altLang="en-US" sz="2800" b="1" dirty="0">
                <a:latin typeface="Times New Roman" panose="02020603050405020304" pitchFamily="18" charset="0"/>
              </a:rPr>
              <a:t>表示事件</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dirty="0">
                <a:latin typeface="Times New Roman" panose="02020603050405020304" pitchFamily="18" charset="0"/>
              </a:rPr>
              <a:t>的最晚发生时间</a:t>
            </a:r>
            <a:r>
              <a:rPr lang="zh-CN" altLang="en-US" sz="2800" b="1" dirty="0">
                <a:latin typeface="宋体" panose="02010600030101010101" pitchFamily="2" charset="-122"/>
              </a:rPr>
              <a:t>。则有以下关系</a:t>
            </a:r>
            <a:r>
              <a:rPr lang="zh-CN" altLang="en-US" sz="2800" b="1" dirty="0">
                <a:latin typeface="Times New Roman" panose="02020603050405020304" pitchFamily="18" charset="0"/>
              </a:rPr>
              <a:t>：</a:t>
            </a:r>
          </a:p>
        </p:txBody>
      </p:sp>
      <p:grpSp>
        <p:nvGrpSpPr>
          <p:cNvPr id="649219" name="组合 649218"/>
          <p:cNvGrpSpPr/>
          <p:nvPr/>
        </p:nvGrpSpPr>
        <p:grpSpPr>
          <a:xfrm>
            <a:off x="152400" y="3933825"/>
            <a:ext cx="8840788" cy="2144713"/>
            <a:chOff x="96" y="2478"/>
            <a:chExt cx="5569" cy="1351"/>
          </a:xfrm>
        </p:grpSpPr>
        <p:grpSp>
          <p:nvGrpSpPr>
            <p:cNvPr id="649220" name="组合 649219"/>
            <p:cNvGrpSpPr/>
            <p:nvPr/>
          </p:nvGrpSpPr>
          <p:grpSpPr>
            <a:xfrm>
              <a:off x="432" y="2478"/>
              <a:ext cx="5088" cy="631"/>
              <a:chOff x="432" y="2825"/>
              <a:chExt cx="5088" cy="631"/>
            </a:xfrm>
          </p:grpSpPr>
          <p:grpSp>
            <p:nvGrpSpPr>
              <p:cNvPr id="649221" name="组合 649220"/>
              <p:cNvGrpSpPr/>
              <p:nvPr/>
            </p:nvGrpSpPr>
            <p:grpSpPr>
              <a:xfrm>
                <a:off x="432" y="2825"/>
                <a:ext cx="2208" cy="631"/>
                <a:chOff x="720" y="2976"/>
                <a:chExt cx="2208" cy="631"/>
              </a:xfrm>
            </p:grpSpPr>
            <p:sp>
              <p:nvSpPr>
                <p:cNvPr id="649222" name="矩形 649221"/>
                <p:cNvSpPr/>
                <p:nvPr/>
              </p:nvSpPr>
              <p:spPr>
                <a:xfrm>
                  <a:off x="821" y="2976"/>
                  <a:ext cx="907"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e(i)=</a:t>
                  </a:r>
                  <a:r>
                    <a:rPr lang="en-US" altLang="zh-CN" sz="2800" b="1" dirty="0" err="1">
                      <a:latin typeface="Times New Roman" panose="02020603050405020304" pitchFamily="18" charset="0"/>
                    </a:rPr>
                    <a:t>ve(j</a:t>
                  </a:r>
                  <a:r>
                    <a:rPr lang="en-US" altLang="zh-CN" sz="2800" b="1">
                      <a:latin typeface="Times New Roman" panose="02020603050405020304" pitchFamily="18" charset="0"/>
                    </a:rPr>
                    <a:t>)</a:t>
                  </a:r>
                </a:p>
              </p:txBody>
            </p:sp>
            <p:sp>
              <p:nvSpPr>
                <p:cNvPr id="649223" name="矩形 649222"/>
                <p:cNvSpPr/>
                <p:nvPr/>
              </p:nvSpPr>
              <p:spPr>
                <a:xfrm>
                  <a:off x="816" y="3312"/>
                  <a:ext cx="2112" cy="295"/>
                </a:xfrm>
                <a:prstGeom prst="rect">
                  <a:avLst/>
                </a:prstGeom>
                <a:noFill/>
                <a:ln w="9525">
                  <a:noFill/>
                </a:ln>
              </p:spPr>
              <p:txBody>
                <a:bodyPr wrap="none" anchor="ctr"/>
                <a:lstStyle/>
                <a:p>
                  <a:pPr>
                    <a:buClr>
                      <a:schemeClr val="bg1"/>
                    </a:buClr>
                  </a:pPr>
                  <a:r>
                    <a:rPr lang="en-US" altLang="zh-CN" sz="2800" b="1" i="1">
                      <a:latin typeface="Times New Roman" panose="02020603050405020304" pitchFamily="18" charset="0"/>
                    </a:rPr>
                    <a:t>l</a:t>
                  </a:r>
                  <a:r>
                    <a:rPr lang="en-US" altLang="zh-CN" sz="2800" b="1">
                      <a:latin typeface="Times New Roman" panose="02020603050405020304" pitchFamily="18" charset="0"/>
                    </a:rPr>
                    <a:t>(i)= </a:t>
                  </a:r>
                  <a:r>
                    <a:rPr lang="en-US" altLang="zh-CN" sz="2800" b="1" dirty="0" err="1">
                      <a:latin typeface="Times New Roman" panose="02020603050405020304" pitchFamily="18" charset="0"/>
                    </a:rPr>
                    <a:t>v</a:t>
                  </a:r>
                  <a:r>
                    <a:rPr lang="en-US" altLang="zh-CN" sz="2800" b="1" i="1" dirty="0" err="1">
                      <a:latin typeface="Times New Roman" panose="02020603050405020304" pitchFamily="18" charset="0"/>
                    </a:rPr>
                    <a:t>l</a:t>
                  </a:r>
                  <a:r>
                    <a:rPr lang="en-US" altLang="zh-CN" sz="2800" b="1" dirty="0" err="1">
                      <a:latin typeface="Times New Roman" panose="02020603050405020304" pitchFamily="18" charset="0"/>
                    </a:rPr>
                    <a:t>(k)-dut</a:t>
                  </a:r>
                  <a:r>
                    <a:rPr lang="en-US" altLang="zh-CN" sz="2800" b="1">
                      <a:latin typeface="Times New Roman" panose="02020603050405020304" pitchFamily="18" charset="0"/>
                    </a:rPr>
                    <a:t>(&lt;j, k&gt;)</a:t>
                  </a:r>
                </a:p>
              </p:txBody>
            </p:sp>
            <p:sp>
              <p:nvSpPr>
                <p:cNvPr id="649224" name="左大括号 649223"/>
                <p:cNvSpPr/>
                <p:nvPr/>
              </p:nvSpPr>
              <p:spPr>
                <a:xfrm>
                  <a:off x="720" y="3120"/>
                  <a:ext cx="91" cy="408"/>
                </a:xfrm>
                <a:prstGeom prst="leftBrace">
                  <a:avLst>
                    <a:gd name="adj1" fmla="val 37362"/>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sp>
            <p:nvSpPr>
              <p:cNvPr id="649225" name="矩形 649224"/>
              <p:cNvSpPr/>
              <p:nvPr/>
            </p:nvSpPr>
            <p:spPr>
              <a:xfrm>
                <a:off x="5135" y="2992"/>
                <a:ext cx="385"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7-1</a:t>
                </a:r>
              </a:p>
            </p:txBody>
          </p:sp>
        </p:grpSp>
        <p:grpSp>
          <p:nvGrpSpPr>
            <p:cNvPr id="649226" name="组合 649225"/>
            <p:cNvGrpSpPr/>
            <p:nvPr/>
          </p:nvGrpSpPr>
          <p:grpSpPr>
            <a:xfrm>
              <a:off x="96" y="3198"/>
              <a:ext cx="5569" cy="631"/>
              <a:chOff x="96" y="3545"/>
              <a:chExt cx="5569" cy="631"/>
            </a:xfrm>
          </p:grpSpPr>
          <p:grpSp>
            <p:nvGrpSpPr>
              <p:cNvPr id="649227" name="组合 649226"/>
              <p:cNvGrpSpPr/>
              <p:nvPr/>
            </p:nvGrpSpPr>
            <p:grpSpPr>
              <a:xfrm>
                <a:off x="96" y="3545"/>
                <a:ext cx="5051" cy="631"/>
                <a:chOff x="373" y="3408"/>
                <a:chExt cx="5051" cy="631"/>
              </a:xfrm>
            </p:grpSpPr>
            <p:sp>
              <p:nvSpPr>
                <p:cNvPr id="649228" name="矩形 649227"/>
                <p:cNvSpPr/>
                <p:nvPr/>
              </p:nvSpPr>
              <p:spPr>
                <a:xfrm>
                  <a:off x="1109" y="3408"/>
                  <a:ext cx="2251"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0  </a:t>
                  </a:r>
                  <a:r>
                    <a:rPr lang="en-US" altLang="zh-CN" sz="2800" b="1">
                      <a:solidFill>
                        <a:srgbClr val="0000FF"/>
                      </a:solidFill>
                      <a:latin typeface="Times New Roman" panose="02020603050405020304" pitchFamily="18" charset="0"/>
                    </a:rPr>
                    <a:t>  j=0</a:t>
                  </a:r>
                  <a:r>
                    <a:rPr lang="zh-CN" altLang="en-US" sz="2800" b="1">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表示</a:t>
                  </a:r>
                  <a:r>
                    <a:rPr lang="en-US" altLang="zh-CN" sz="2800" b="1" dirty="0" err="1">
                      <a:solidFill>
                        <a:srgbClr val="0000FF"/>
                      </a:solidFill>
                      <a:latin typeface="Times New Roman" panose="02020603050405020304" pitchFamily="18" charset="0"/>
                    </a:rPr>
                    <a:t>v</a:t>
                  </a:r>
                  <a:r>
                    <a:rPr lang="en-US" altLang="zh-CN" sz="2800" b="1" baseline="-18000" dirty="0" err="1">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是起点</a:t>
                  </a:r>
                </a:p>
              </p:txBody>
            </p:sp>
            <p:sp>
              <p:nvSpPr>
                <p:cNvPr id="649229" name="矩形 649228"/>
                <p:cNvSpPr/>
                <p:nvPr/>
              </p:nvSpPr>
              <p:spPr>
                <a:xfrm>
                  <a:off x="1104" y="3744"/>
                  <a:ext cx="4320"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Max{ve(i)+dut</a:t>
                  </a:r>
                  <a:r>
                    <a:rPr lang="en-US" altLang="zh-CN" sz="2800" b="1">
                      <a:latin typeface="Times New Roman" panose="02020603050405020304" pitchFamily="18" charset="0"/>
                    </a:rPr>
                    <a:t>(&lt;i, j&gt;)|&lt;v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zh-CN" altLang="en-US" sz="2800" b="1">
                      <a:latin typeface="Times New Roman" panose="02020603050405020304" pitchFamily="18" charset="0"/>
                    </a:rPr>
                    <a:t>是</a:t>
                  </a:r>
                  <a:r>
                    <a:rPr lang="zh-CN" altLang="en-US" sz="2800" b="1" dirty="0">
                      <a:latin typeface="Times New Roman" panose="02020603050405020304" pitchFamily="18" charset="0"/>
                    </a:rPr>
                    <a:t>网中的弧</a:t>
                  </a:r>
                  <a:r>
                    <a:rPr lang="en-US" altLang="zh-CN" sz="2800" b="1">
                      <a:latin typeface="Times New Roman" panose="02020603050405020304" pitchFamily="18" charset="0"/>
                    </a:rPr>
                    <a:t>}</a:t>
                  </a:r>
                </a:p>
              </p:txBody>
            </p:sp>
            <p:sp>
              <p:nvSpPr>
                <p:cNvPr id="649230" name="左大括号 649229"/>
                <p:cNvSpPr/>
                <p:nvPr/>
              </p:nvSpPr>
              <p:spPr>
                <a:xfrm>
                  <a:off x="1008" y="3552"/>
                  <a:ext cx="91" cy="408"/>
                </a:xfrm>
                <a:prstGeom prst="leftBrace">
                  <a:avLst>
                    <a:gd name="adj1" fmla="val 37362"/>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649231" name="矩形 649230"/>
                <p:cNvSpPr/>
                <p:nvPr/>
              </p:nvSpPr>
              <p:spPr>
                <a:xfrm>
                  <a:off x="373" y="3624"/>
                  <a:ext cx="635"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ve(j</a:t>
                  </a:r>
                  <a:r>
                    <a:rPr lang="en-US" altLang="zh-CN" sz="2800" b="1">
                      <a:latin typeface="Times New Roman" panose="02020603050405020304" pitchFamily="18" charset="0"/>
                    </a:rPr>
                    <a:t>)=</a:t>
                  </a:r>
                </a:p>
              </p:txBody>
            </p:sp>
          </p:grpSp>
          <p:sp>
            <p:nvSpPr>
              <p:cNvPr id="649232" name="矩形 649231"/>
              <p:cNvSpPr/>
              <p:nvPr/>
            </p:nvSpPr>
            <p:spPr>
              <a:xfrm>
                <a:off x="5280" y="3712"/>
                <a:ext cx="385"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7-2</a:t>
                </a:r>
              </a:p>
            </p:txBody>
          </p:sp>
        </p:grpSp>
      </p:grpSp>
    </p:spTree>
  </p:cSld>
  <p:clrMapOvr>
    <a:masterClrMapping/>
  </p:clrMapOvr>
  <p:transition spd="med">
    <p:wipe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矩形 650241"/>
          <p:cNvSpPr/>
          <p:nvPr/>
        </p:nvSpPr>
        <p:spPr>
          <a:xfrm>
            <a:off x="152400" y="188913"/>
            <a:ext cx="8812213" cy="3055937"/>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zh-CN" altLang="en-US" sz="2800" dirty="0">
                <a:latin typeface="宋体" panose="02010600030101010101" pitchFamily="2" charset="-122"/>
              </a:rPr>
              <a:t>    </a:t>
            </a:r>
            <a:r>
              <a:rPr lang="zh-CN" altLang="en-US" sz="3200" b="1" dirty="0">
                <a:solidFill>
                  <a:srgbClr val="0000FF"/>
                </a:solidFill>
                <a:latin typeface="宋体" panose="02010600030101010101" pitchFamily="2" charset="-122"/>
              </a:rPr>
              <a:t>含义是</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源点事件的最早发生时间设为</a:t>
            </a:r>
            <a:r>
              <a:rPr lang="en-US" altLang="zh-CN" sz="2800" b="1">
                <a:latin typeface="Times New Roman" panose="02020603050405020304" pitchFamily="18" charset="0"/>
              </a:rPr>
              <a:t>0</a:t>
            </a:r>
            <a:r>
              <a:rPr lang="zh-CN" altLang="en-US" sz="2800" b="1">
                <a:latin typeface="宋体" panose="02010600030101010101" pitchFamily="2" charset="-122"/>
              </a:rPr>
              <a:t>；</a:t>
            </a:r>
            <a:r>
              <a:rPr lang="zh-CN" altLang="en-US" sz="2800" b="1" dirty="0">
                <a:latin typeface="宋体" panose="02010600030101010101" pitchFamily="2" charset="-122"/>
              </a:rPr>
              <a:t>除源点外</a:t>
            </a:r>
            <a:r>
              <a:rPr lang="zh-CN" altLang="en-US" sz="2800" b="1" dirty="0">
                <a:latin typeface="Times New Roman" panose="02020603050405020304" pitchFamily="18" charset="0"/>
              </a:rPr>
              <a:t>，只有</a:t>
            </a:r>
            <a:r>
              <a:rPr lang="zh-CN" altLang="en-US" sz="2800" b="1" dirty="0">
                <a:solidFill>
                  <a:srgbClr val="0000FF"/>
                </a:solidFill>
                <a:latin typeface="Times New Roman" panose="02020603050405020304" pitchFamily="18" charset="0"/>
              </a:rPr>
              <a:t>进入顶点</a:t>
            </a:r>
            <a:r>
              <a:rPr lang="en-US" altLang="zh-CN" sz="2800" b="1" dirty="0" err="1">
                <a:solidFill>
                  <a:srgbClr val="0000FF"/>
                </a:solidFill>
                <a:latin typeface="Times New Roman" panose="02020603050405020304" pitchFamily="18" charset="0"/>
              </a:rPr>
              <a:t>v</a:t>
            </a:r>
            <a:r>
              <a:rPr lang="en-US" altLang="zh-CN" sz="2800" b="1" baseline="-18000" dirty="0" err="1">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的所有弧所代表的活动全部结束后，事件</a:t>
            </a:r>
            <a:r>
              <a:rPr lang="en-US" altLang="zh-CN" sz="2800" b="1" dirty="0" err="1">
                <a:solidFill>
                  <a:srgbClr val="0000FF"/>
                </a:solidFill>
                <a:latin typeface="Times New Roman" panose="02020603050405020304" pitchFamily="18" charset="0"/>
              </a:rPr>
              <a:t>v</a:t>
            </a:r>
            <a:r>
              <a:rPr lang="en-US" altLang="zh-CN" sz="2800" b="1" baseline="-18000" dirty="0" err="1">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才能发生</a:t>
            </a:r>
            <a:r>
              <a:rPr lang="zh-CN" altLang="en-US" sz="2800" b="1" dirty="0">
                <a:latin typeface="宋体" panose="02010600030101010101" pitchFamily="2" charset="-122"/>
              </a:rPr>
              <a:t>。即只有</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a:latin typeface="Times New Roman" panose="02020603050405020304" pitchFamily="18" charset="0"/>
              </a:rPr>
              <a:t>的</a:t>
            </a:r>
            <a:r>
              <a:rPr lang="zh-CN" altLang="en-US" sz="2800" b="1" dirty="0">
                <a:latin typeface="Times New Roman" panose="02020603050405020304" pitchFamily="18" charset="0"/>
              </a:rPr>
              <a:t>所有前驱事件</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dirty="0">
                <a:latin typeface="Times New Roman" panose="02020603050405020304" pitchFamily="18" charset="0"/>
              </a:rPr>
              <a:t>的最早发生时间</a:t>
            </a:r>
            <a:r>
              <a:rPr lang="en-US" altLang="zh-CN" sz="2800" b="1" dirty="0" err="1">
                <a:latin typeface="Times New Roman" panose="02020603050405020304" pitchFamily="18" charset="0"/>
              </a:rPr>
              <a:t>ve(i</a:t>
            </a:r>
            <a:r>
              <a:rPr lang="en-US" altLang="zh-CN" sz="2800" b="1">
                <a:latin typeface="Times New Roman" panose="02020603050405020304" pitchFamily="18" charset="0"/>
              </a:rPr>
              <a:t>)</a:t>
            </a:r>
            <a:r>
              <a:rPr lang="zh-CN" altLang="en-US" sz="2800" b="1" dirty="0">
                <a:latin typeface="Times New Roman" panose="02020603050405020304" pitchFamily="18" charset="0"/>
              </a:rPr>
              <a:t>计算出来后，才能计算</a:t>
            </a:r>
            <a:r>
              <a:rPr lang="en-US" altLang="zh-CN" sz="2800" b="1" dirty="0" err="1">
                <a:latin typeface="Times New Roman" panose="02020603050405020304" pitchFamily="18" charset="0"/>
              </a:rPr>
              <a:t>ve(j</a:t>
            </a:r>
            <a:r>
              <a:rPr lang="en-US" altLang="zh-CN" sz="2800" b="1">
                <a:latin typeface="Times New Roman" panose="02020603050405020304" pitchFamily="18" charset="0"/>
              </a:rPr>
              <a:t>) </a:t>
            </a:r>
            <a:r>
              <a:rPr lang="zh-CN" altLang="en-US" sz="2800" b="1">
                <a:latin typeface="宋体" panose="02010600030101010101" pitchFamily="2" charset="-122"/>
              </a:rPr>
              <a:t>。</a:t>
            </a:r>
          </a:p>
          <a:p>
            <a:pPr>
              <a:lnSpc>
                <a:spcPct val="110000"/>
              </a:lnSpc>
              <a:spcBef>
                <a:spcPct val="10000"/>
              </a:spcBef>
              <a:buClr>
                <a:schemeClr val="accent2"/>
              </a:buClr>
              <a:buSzPct val="80000"/>
              <a:buFont typeface="Wingdings" panose="05000000000000000000" pitchFamily="2" charset="2"/>
              <a:buNone/>
            </a:pPr>
            <a:r>
              <a:rPr lang="zh-CN" altLang="en-US" sz="3200" b="1">
                <a:solidFill>
                  <a:schemeClr val="hlink"/>
                </a:solidFill>
                <a:latin typeface="宋体" panose="02010600030101010101" pitchFamily="2" charset="-122"/>
              </a:rPr>
              <a:t>   </a:t>
            </a:r>
            <a:r>
              <a:rPr lang="zh-CN" altLang="en-US" sz="3200" b="1" dirty="0">
                <a:solidFill>
                  <a:srgbClr val="0000FF"/>
                </a:solidFill>
                <a:latin typeface="宋体" panose="02010600030101010101" pitchFamily="2" charset="-122"/>
              </a:rPr>
              <a:t>方法是</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对所有事件进行拓扑排序，然后依次按拓扑顺序计算每个事件的最早发生时间</a:t>
            </a:r>
            <a:r>
              <a:rPr lang="zh-CN" altLang="en-US" sz="2800" b="1" dirty="0">
                <a:latin typeface="宋体" panose="02010600030101010101" pitchFamily="2" charset="-122"/>
              </a:rPr>
              <a:t>。</a:t>
            </a:r>
            <a:endParaRPr lang="zh-CN" altLang="en-US" sz="2800" b="1">
              <a:latin typeface="宋体" panose="02010600030101010101" pitchFamily="2" charset="-122"/>
            </a:endParaRPr>
          </a:p>
        </p:txBody>
      </p:sp>
      <p:grpSp>
        <p:nvGrpSpPr>
          <p:cNvPr id="650243" name="组合 650242"/>
          <p:cNvGrpSpPr/>
          <p:nvPr/>
        </p:nvGrpSpPr>
        <p:grpSpPr>
          <a:xfrm>
            <a:off x="76200" y="3414713"/>
            <a:ext cx="8991600" cy="1001712"/>
            <a:chOff x="48" y="2016"/>
            <a:chExt cx="5664" cy="631"/>
          </a:xfrm>
        </p:grpSpPr>
        <p:sp>
          <p:nvSpPr>
            <p:cNvPr id="650244" name="矩形 650243"/>
            <p:cNvSpPr/>
            <p:nvPr/>
          </p:nvSpPr>
          <p:spPr>
            <a:xfrm>
              <a:off x="784" y="2016"/>
              <a:ext cx="2947"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ve(n-1)    </a:t>
              </a:r>
              <a:r>
                <a:rPr lang="en-US" altLang="zh-CN" sz="2800" b="1">
                  <a:solidFill>
                    <a:srgbClr val="0000FF"/>
                  </a:solidFill>
                  <a:latin typeface="Times New Roman" panose="02020603050405020304" pitchFamily="18" charset="0"/>
                </a:rPr>
                <a:t>j=n-1</a:t>
              </a:r>
              <a:r>
                <a:rPr lang="zh-CN" altLang="en-US" sz="2800" b="1">
                  <a:solidFill>
                    <a:srgbClr val="0000FF"/>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表示</a:t>
              </a:r>
              <a:r>
                <a:rPr lang="en-US" altLang="zh-CN" sz="2800" b="1" dirty="0" err="1">
                  <a:solidFill>
                    <a:srgbClr val="0000FF"/>
                  </a:solidFill>
                  <a:latin typeface="Times New Roman" panose="02020603050405020304" pitchFamily="18" charset="0"/>
                </a:rPr>
                <a:t>v</a:t>
              </a:r>
              <a:r>
                <a:rPr lang="en-US" altLang="zh-CN" sz="2800" b="1" baseline="-18000" dirty="0" err="1">
                  <a:solidFill>
                    <a:srgbClr val="0000FF"/>
                  </a:solidFill>
                  <a:latin typeface="Times New Roman" panose="02020603050405020304" pitchFamily="18" charset="0"/>
                </a:rPr>
                <a:t>j</a:t>
              </a:r>
              <a:r>
                <a:rPr lang="zh-CN" altLang="en-US" sz="2800" b="1" dirty="0">
                  <a:solidFill>
                    <a:srgbClr val="0000FF"/>
                  </a:solidFill>
                  <a:latin typeface="Times New Roman" panose="02020603050405020304" pitchFamily="18" charset="0"/>
                </a:rPr>
                <a:t>是终点</a:t>
              </a:r>
            </a:p>
          </p:txBody>
        </p:sp>
        <p:sp>
          <p:nvSpPr>
            <p:cNvPr id="650245" name="矩形 650244"/>
            <p:cNvSpPr/>
            <p:nvPr/>
          </p:nvSpPr>
          <p:spPr>
            <a:xfrm>
              <a:off x="779" y="2352"/>
              <a:ext cx="4443"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Min{v</a:t>
              </a:r>
              <a:r>
                <a:rPr lang="en-US" altLang="zh-CN" sz="2800" b="1" i="1" dirty="0" err="1">
                  <a:latin typeface="Times New Roman" panose="02020603050405020304" pitchFamily="18" charset="0"/>
                </a:rPr>
                <a:t>l</a:t>
              </a:r>
              <a:r>
                <a:rPr lang="en-US" altLang="zh-CN" sz="2800" b="1" dirty="0" err="1">
                  <a:latin typeface="Times New Roman" panose="02020603050405020304" pitchFamily="18" charset="0"/>
                </a:rPr>
                <a:t>(k)-dut</a:t>
              </a:r>
              <a:r>
                <a:rPr lang="en-US" altLang="zh-CN" sz="2800" b="1">
                  <a:latin typeface="Times New Roman" panose="02020603050405020304" pitchFamily="18" charset="0"/>
                </a:rPr>
                <a:t>(&lt;j, k&gt;)|&lt;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k</a:t>
              </a:r>
              <a:r>
                <a:rPr lang="en-US" altLang="zh-CN" sz="2800" b="1">
                  <a:latin typeface="Times New Roman" panose="02020603050405020304" pitchFamily="18" charset="0"/>
                </a:rPr>
                <a:t>&gt;</a:t>
              </a:r>
              <a:r>
                <a:rPr lang="zh-CN" altLang="en-US" sz="2800" b="1">
                  <a:latin typeface="Times New Roman" panose="02020603050405020304" pitchFamily="18" charset="0"/>
                </a:rPr>
                <a:t>是</a:t>
              </a:r>
              <a:r>
                <a:rPr lang="zh-CN" altLang="en-US" sz="2800" b="1" dirty="0">
                  <a:latin typeface="Times New Roman" panose="02020603050405020304" pitchFamily="18" charset="0"/>
                </a:rPr>
                <a:t>网中的弧</a:t>
              </a:r>
              <a:r>
                <a:rPr lang="en-US" altLang="zh-CN" sz="2800" b="1">
                  <a:latin typeface="Times New Roman" panose="02020603050405020304" pitchFamily="18" charset="0"/>
                </a:rPr>
                <a:t>}</a:t>
              </a:r>
            </a:p>
          </p:txBody>
        </p:sp>
        <p:sp>
          <p:nvSpPr>
            <p:cNvPr id="650246" name="左大括号 650245"/>
            <p:cNvSpPr/>
            <p:nvPr/>
          </p:nvSpPr>
          <p:spPr>
            <a:xfrm>
              <a:off x="683" y="2160"/>
              <a:ext cx="91" cy="408"/>
            </a:xfrm>
            <a:prstGeom prst="leftBrace">
              <a:avLst>
                <a:gd name="adj1" fmla="val 37362"/>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650247" name="矩形 650246"/>
            <p:cNvSpPr/>
            <p:nvPr/>
          </p:nvSpPr>
          <p:spPr>
            <a:xfrm>
              <a:off x="48" y="2232"/>
              <a:ext cx="635"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v</a:t>
              </a:r>
              <a:r>
                <a:rPr lang="en-US" altLang="zh-CN" sz="2800" b="1" i="1" dirty="0" err="1">
                  <a:latin typeface="Times New Roman" panose="02020603050405020304" pitchFamily="18" charset="0"/>
                </a:rPr>
                <a:t>l</a:t>
              </a:r>
              <a:r>
                <a:rPr lang="en-US" altLang="zh-CN" sz="2800" b="1" dirty="0" err="1">
                  <a:latin typeface="Times New Roman" panose="02020603050405020304" pitchFamily="18" charset="0"/>
                </a:rPr>
                <a:t>(j</a:t>
              </a:r>
              <a:r>
                <a:rPr lang="en-US" altLang="zh-CN" sz="2800" b="1">
                  <a:latin typeface="Times New Roman" panose="02020603050405020304" pitchFamily="18" charset="0"/>
                </a:rPr>
                <a:t>)=</a:t>
              </a:r>
            </a:p>
          </p:txBody>
        </p:sp>
        <p:sp>
          <p:nvSpPr>
            <p:cNvPr id="650248" name="矩形 650247"/>
            <p:cNvSpPr/>
            <p:nvPr/>
          </p:nvSpPr>
          <p:spPr>
            <a:xfrm>
              <a:off x="5327" y="2256"/>
              <a:ext cx="385"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7-3</a:t>
              </a:r>
            </a:p>
          </p:txBody>
        </p:sp>
      </p:grpSp>
      <p:sp>
        <p:nvSpPr>
          <p:cNvPr id="650249" name="矩形 650248"/>
          <p:cNvSpPr/>
          <p:nvPr/>
        </p:nvSpPr>
        <p:spPr>
          <a:xfrm>
            <a:off x="152400" y="4616450"/>
            <a:ext cx="8839200" cy="1981200"/>
          </a:xfrm>
          <a:prstGeom prst="rect">
            <a:avLst/>
          </a:prstGeom>
          <a:noFill/>
          <a:ln w="9525">
            <a:noFill/>
          </a:ln>
        </p:spPr>
        <p:txBody>
          <a:bodyPr/>
          <a:lstStyle/>
          <a:p>
            <a:pPr>
              <a:spcBef>
                <a:spcPct val="10000"/>
              </a:spcBef>
              <a:buClr>
                <a:schemeClr val="accent2"/>
              </a:buClr>
              <a:buSzPct val="80000"/>
              <a:buFont typeface="Wingdings" panose="05000000000000000000" pitchFamily="2" charset="2"/>
              <a:buNone/>
            </a:pPr>
            <a:r>
              <a:rPr lang="zh-CN" altLang="en-US" sz="2800" dirty="0">
                <a:latin typeface="宋体" panose="02010600030101010101" pitchFamily="2" charset="-122"/>
              </a:rPr>
              <a:t>    </a:t>
            </a:r>
            <a:r>
              <a:rPr lang="zh-CN" altLang="en-US" sz="3200" b="1" dirty="0">
                <a:solidFill>
                  <a:srgbClr val="0000FF"/>
                </a:solidFill>
                <a:latin typeface="宋体" panose="02010600030101010101" pitchFamily="2" charset="-122"/>
              </a:rPr>
              <a:t>含义是</a:t>
            </a:r>
            <a:r>
              <a:rPr lang="zh-CN" altLang="en-US" sz="3200" b="1" dirty="0">
                <a:latin typeface="Times New Roman" panose="02020603050405020304" pitchFamily="18" charset="0"/>
              </a:rPr>
              <a:t>：</a:t>
            </a:r>
            <a:r>
              <a:rPr lang="zh-CN" altLang="en-US" sz="2800" b="1" dirty="0">
                <a:latin typeface="宋体" panose="02010600030101010101" pitchFamily="2" charset="-122"/>
              </a:rPr>
              <a:t>只有</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a:latin typeface="Times New Roman" panose="02020603050405020304" pitchFamily="18" charset="0"/>
              </a:rPr>
              <a:t>的</a:t>
            </a:r>
            <a:r>
              <a:rPr lang="zh-CN" altLang="en-US" sz="2800" b="1" dirty="0">
                <a:latin typeface="Times New Roman" panose="02020603050405020304" pitchFamily="18" charset="0"/>
              </a:rPr>
              <a:t>所有后继事件</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k</a:t>
            </a:r>
            <a:r>
              <a:rPr lang="zh-CN" altLang="en-US" sz="2800" b="1" dirty="0">
                <a:latin typeface="Times New Roman" panose="02020603050405020304" pitchFamily="18" charset="0"/>
              </a:rPr>
              <a:t>的最晚发生时间</a:t>
            </a:r>
            <a:r>
              <a:rPr lang="en-US" altLang="zh-CN" sz="2800" b="1" dirty="0" err="1">
                <a:latin typeface="Times New Roman" panose="02020603050405020304" pitchFamily="18" charset="0"/>
              </a:rPr>
              <a:t>v</a:t>
            </a:r>
            <a:r>
              <a:rPr lang="en-US" altLang="zh-CN" sz="2800" b="1" i="1" dirty="0" err="1">
                <a:latin typeface="Times New Roman" panose="02020603050405020304" pitchFamily="18" charset="0"/>
              </a:rPr>
              <a:t>l</a:t>
            </a:r>
            <a:r>
              <a:rPr lang="en-US" altLang="zh-CN" sz="2800" b="1" dirty="0" err="1">
                <a:latin typeface="Times New Roman" panose="02020603050405020304" pitchFamily="18" charset="0"/>
              </a:rPr>
              <a:t>(k</a:t>
            </a:r>
            <a:r>
              <a:rPr lang="en-US" altLang="zh-CN" sz="2800" b="1">
                <a:latin typeface="Times New Roman" panose="02020603050405020304" pitchFamily="18" charset="0"/>
              </a:rPr>
              <a:t>)</a:t>
            </a:r>
            <a:r>
              <a:rPr lang="zh-CN" altLang="en-US" sz="2800" b="1" dirty="0">
                <a:latin typeface="Times New Roman" panose="02020603050405020304" pitchFamily="18" charset="0"/>
              </a:rPr>
              <a:t>计算出来后，才能计算</a:t>
            </a:r>
            <a:r>
              <a:rPr lang="en-US" altLang="zh-CN" sz="2800" b="1" dirty="0" err="1">
                <a:latin typeface="Times New Roman" panose="02020603050405020304" pitchFamily="18" charset="0"/>
              </a:rPr>
              <a:t>v</a:t>
            </a:r>
            <a:r>
              <a:rPr lang="en-US" altLang="zh-CN" sz="2800" b="1" i="1" dirty="0" err="1">
                <a:latin typeface="Times New Roman" panose="02020603050405020304" pitchFamily="18" charset="0"/>
              </a:rPr>
              <a:t>l</a:t>
            </a:r>
            <a:r>
              <a:rPr lang="en-US" altLang="zh-CN" sz="2800" b="1" dirty="0" err="1">
                <a:latin typeface="Times New Roman" panose="02020603050405020304" pitchFamily="18" charset="0"/>
              </a:rPr>
              <a:t>(j</a:t>
            </a:r>
            <a:r>
              <a:rPr lang="en-US" altLang="zh-CN" sz="2800" b="1">
                <a:latin typeface="Times New Roman" panose="02020603050405020304" pitchFamily="18" charset="0"/>
              </a:rPr>
              <a:t>) </a:t>
            </a:r>
            <a:r>
              <a:rPr lang="zh-CN" altLang="en-US" sz="2800" b="1">
                <a:latin typeface="宋体" panose="02010600030101010101" pitchFamily="2" charset="-122"/>
              </a:rPr>
              <a:t>。</a:t>
            </a:r>
          </a:p>
          <a:p>
            <a:pPr>
              <a:spcBef>
                <a:spcPct val="10000"/>
              </a:spcBef>
              <a:buClr>
                <a:schemeClr val="accent2"/>
              </a:buClr>
              <a:buSzPct val="80000"/>
              <a:buFont typeface="Wingdings" panose="05000000000000000000" pitchFamily="2" charset="2"/>
              <a:buNone/>
            </a:pPr>
            <a:r>
              <a:rPr lang="zh-CN" altLang="en-US" sz="3200" b="1">
                <a:solidFill>
                  <a:schemeClr val="hlink"/>
                </a:solidFill>
                <a:latin typeface="宋体" panose="02010600030101010101" pitchFamily="2" charset="-122"/>
              </a:rPr>
              <a:t>  </a:t>
            </a:r>
            <a:r>
              <a:rPr lang="zh-CN" altLang="en-US" sz="3200" b="1">
                <a:solidFill>
                  <a:srgbClr val="FF0000"/>
                </a:solidFill>
                <a:latin typeface="宋体" panose="02010600030101010101" pitchFamily="2" charset="-122"/>
              </a:rPr>
              <a:t> </a:t>
            </a:r>
            <a:r>
              <a:rPr lang="zh-CN" altLang="en-US" sz="3200" b="1" dirty="0">
                <a:solidFill>
                  <a:srgbClr val="FF0000"/>
                </a:solidFill>
                <a:latin typeface="宋体" panose="02010600030101010101" pitchFamily="2" charset="-122"/>
              </a:rPr>
              <a:t>方法是</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按拓扑排序的逆顺序，依次计算每个事件的最晚发生时间</a:t>
            </a:r>
            <a:r>
              <a:rPr lang="zh-CN" altLang="en-US" sz="2800" b="1" dirty="0">
                <a:latin typeface="宋体" panose="02010600030101010101" pitchFamily="2" charset="-122"/>
              </a:rPr>
              <a:t>。</a:t>
            </a:r>
            <a:endParaRPr lang="zh-CN" altLang="en-US" sz="2800" b="1">
              <a:latin typeface="宋体" panose="02010600030101010101" pitchFamily="2" charset="-122"/>
            </a:endParaRPr>
          </a:p>
        </p:txBody>
      </p:sp>
    </p:spTree>
  </p:cSld>
  <p:clrMapOvr>
    <a:masterClrMapping/>
  </p:clrMapOvr>
  <p:transition spd="med">
    <p:wipe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文本占位符 651265"/>
          <p:cNvSpPr>
            <a:spLocks noGrp="1"/>
          </p:cNvSpPr>
          <p:nvPr>
            <p:ph type="body" idx="1"/>
          </p:nvPr>
        </p:nvSpPr>
        <p:spPr>
          <a:xfrm>
            <a:off x="152400" y="225425"/>
            <a:ext cx="8812213" cy="6156325"/>
          </a:xfrm>
        </p:spPr>
        <p:txBody>
          <a:bodyPr/>
          <a:lstStyle/>
          <a:p>
            <a:pPr marL="0" indent="0">
              <a:lnSpc>
                <a:spcPct val="110000"/>
              </a:lnSpc>
              <a:buNone/>
            </a:pPr>
            <a:r>
              <a:rPr lang="en-US" altLang="zh-CN" sz="4000" b="1">
                <a:solidFill>
                  <a:srgbClr val="0000FF"/>
                </a:solidFill>
              </a:rPr>
              <a:t>2</a:t>
            </a:r>
            <a:r>
              <a:rPr lang="en-US" altLang="zh-CN" sz="4000" b="1">
                <a:solidFill>
                  <a:srgbClr val="0000FF"/>
                </a:solidFill>
                <a:latin typeface="宋体" panose="02010600030101010101" pitchFamily="2" charset="-122"/>
              </a:rPr>
              <a:t> </a:t>
            </a:r>
            <a:r>
              <a:rPr lang="zh-CN" altLang="en-US" sz="4000" b="1" dirty="0">
                <a:solidFill>
                  <a:srgbClr val="0000FF"/>
                </a:solidFill>
                <a:latin typeface="楷体_GB2312" panose="02010609030101010101" pitchFamily="49" charset="-122"/>
                <a:ea typeface="楷体_GB2312" panose="02010609030101010101" pitchFamily="49" charset="-122"/>
              </a:rPr>
              <a:t>求</a:t>
            </a:r>
            <a:r>
              <a:rPr lang="en-US" altLang="zh-CN" sz="4000" b="1">
                <a:solidFill>
                  <a:srgbClr val="0000FF"/>
                </a:solidFill>
              </a:rPr>
              <a:t>AOE</a:t>
            </a:r>
            <a:r>
              <a:rPr lang="zh-CN" altLang="en-US" sz="4000" b="1" dirty="0">
                <a:solidFill>
                  <a:srgbClr val="0000FF"/>
                </a:solidFill>
                <a:ea typeface="楷体_GB2312" panose="02010609030101010101" pitchFamily="49" charset="-122"/>
              </a:rPr>
              <a:t>中关键路径和关键活动</a:t>
            </a:r>
            <a:endParaRPr lang="zh-CN" altLang="en-US" sz="4000" b="1" dirty="0">
              <a:solidFill>
                <a:schemeClr val="folHlink"/>
              </a:solidFill>
              <a:latin typeface="宋体" panose="02010600030101010101" pitchFamily="2" charset="-122"/>
              <a:ea typeface="楷体_GB2312" panose="02010609030101010101" pitchFamily="49" charset="-122"/>
            </a:endParaRPr>
          </a:p>
          <a:p>
            <a:pPr marL="0" indent="0">
              <a:lnSpc>
                <a:spcPct val="110000"/>
              </a:lnSpc>
              <a:buNone/>
            </a:pPr>
            <a:r>
              <a:rPr lang="zh-CN" altLang="en-US" sz="3600" b="1">
                <a:solidFill>
                  <a:srgbClr val="0000FF"/>
                </a:solidFill>
                <a:latin typeface="宋体" panose="02010600030101010101" pitchFamily="2" charset="-122"/>
              </a:rPr>
              <a:t>⑴ </a:t>
            </a:r>
            <a:r>
              <a:rPr lang="zh-CN" altLang="en-US" sz="3600" b="1" dirty="0">
                <a:solidFill>
                  <a:srgbClr val="0000FF"/>
                </a:solidFill>
                <a:ea typeface="楷体_GB2312" panose="02010609030101010101" pitchFamily="49" charset="-122"/>
              </a:rPr>
              <a:t>算法思想</a:t>
            </a:r>
            <a:endParaRPr lang="zh-CN" altLang="en-US" sz="3600" b="1">
              <a:solidFill>
                <a:schemeClr val="folHlink"/>
              </a:solidFill>
              <a:ea typeface="楷体_GB2312" panose="02010609030101010101" pitchFamily="49" charset="-122"/>
            </a:endParaRPr>
          </a:p>
          <a:p>
            <a:pPr marL="533400" lvl="1" indent="0">
              <a:lnSpc>
                <a:spcPct val="110000"/>
              </a:lnSpc>
              <a:buNone/>
            </a:pPr>
            <a:r>
              <a:rPr lang="zh-CN" altLang="en-US" b="1">
                <a:solidFill>
                  <a:srgbClr val="0000FF"/>
                </a:solidFill>
                <a:latin typeface="宋体" panose="02010600030101010101" pitchFamily="2" charset="-122"/>
              </a:rPr>
              <a:t>① </a:t>
            </a:r>
            <a:r>
              <a:rPr lang="zh-CN" altLang="en-US" b="1" dirty="0"/>
              <a:t>利用拓扑排序求出</a:t>
            </a:r>
            <a:r>
              <a:rPr lang="en-US" altLang="zh-CN" b="1"/>
              <a:t>AOE</a:t>
            </a:r>
            <a:r>
              <a:rPr lang="zh-CN" altLang="en-US" b="1" dirty="0"/>
              <a:t>网的一个拓扑序列</a:t>
            </a:r>
            <a:r>
              <a:rPr lang="zh-CN" altLang="en-US" b="1" dirty="0">
                <a:latin typeface="宋体" panose="02010600030101010101" pitchFamily="2" charset="-122"/>
              </a:rPr>
              <a:t>；</a:t>
            </a:r>
            <a:r>
              <a:rPr lang="zh-CN" altLang="en-US" b="1" dirty="0"/>
              <a:t> </a:t>
            </a:r>
          </a:p>
          <a:p>
            <a:pPr marL="533400" lvl="1" indent="0">
              <a:lnSpc>
                <a:spcPct val="110000"/>
              </a:lnSpc>
              <a:buNone/>
            </a:pPr>
            <a:r>
              <a:rPr lang="zh-CN" altLang="en-US" b="1">
                <a:solidFill>
                  <a:srgbClr val="0000FF"/>
                </a:solidFill>
              </a:rPr>
              <a:t>②  </a:t>
            </a:r>
            <a:r>
              <a:rPr lang="zh-CN" altLang="en-US" b="1" dirty="0"/>
              <a:t>从拓扑排序的序列的第一个顶点</a:t>
            </a:r>
            <a:r>
              <a:rPr lang="en-US" altLang="zh-CN" b="1"/>
              <a:t>(</a:t>
            </a:r>
            <a:r>
              <a:rPr lang="zh-CN" altLang="en-US" b="1" dirty="0"/>
              <a:t>源点</a:t>
            </a:r>
            <a:r>
              <a:rPr lang="en-US" altLang="zh-CN" b="1"/>
              <a:t>)</a:t>
            </a:r>
            <a:r>
              <a:rPr lang="zh-CN" altLang="en-US" b="1" dirty="0"/>
              <a:t>开始，</a:t>
            </a:r>
            <a:r>
              <a:rPr lang="zh-CN" altLang="en-US" b="1" dirty="0">
                <a:solidFill>
                  <a:srgbClr val="0000FF"/>
                </a:solidFill>
              </a:rPr>
              <a:t>按拓扑顺序</a:t>
            </a:r>
            <a:r>
              <a:rPr lang="zh-CN" altLang="en-US" b="1" dirty="0"/>
              <a:t>依次</a:t>
            </a:r>
            <a:r>
              <a:rPr lang="zh-CN" altLang="en-US" b="1" dirty="0">
                <a:solidFill>
                  <a:srgbClr val="0000FF"/>
                </a:solidFill>
              </a:rPr>
              <a:t>计算</a:t>
            </a:r>
            <a:r>
              <a:rPr lang="zh-CN" altLang="en-US" b="1" dirty="0"/>
              <a:t>每个</a:t>
            </a:r>
            <a:r>
              <a:rPr lang="zh-CN" altLang="en-US" b="1" dirty="0">
                <a:solidFill>
                  <a:srgbClr val="0000FF"/>
                </a:solidFill>
              </a:rPr>
              <a:t>事件的最早发生时间</a:t>
            </a:r>
            <a:r>
              <a:rPr lang="en-US" altLang="zh-CN" b="1" dirty="0" err="1">
                <a:solidFill>
                  <a:srgbClr val="0000FF"/>
                </a:solidFill>
              </a:rPr>
              <a:t>ve(i</a:t>
            </a:r>
            <a:r>
              <a:rPr lang="en-US" altLang="zh-CN" b="1">
                <a:solidFill>
                  <a:srgbClr val="0000FF"/>
                </a:solidFill>
              </a:rPr>
              <a:t>) </a:t>
            </a:r>
            <a:r>
              <a:rPr lang="zh-CN" altLang="en-US" b="1">
                <a:latin typeface="宋体" panose="02010600030101010101" pitchFamily="2" charset="-122"/>
              </a:rPr>
              <a:t>；</a:t>
            </a:r>
            <a:r>
              <a:rPr lang="zh-CN" altLang="en-US" b="1"/>
              <a:t> </a:t>
            </a:r>
          </a:p>
          <a:p>
            <a:pPr marL="533400" lvl="1" indent="0">
              <a:lnSpc>
                <a:spcPct val="110000"/>
              </a:lnSpc>
              <a:buNone/>
            </a:pPr>
            <a:r>
              <a:rPr lang="zh-CN" altLang="en-US" b="1">
                <a:solidFill>
                  <a:srgbClr val="0000FF"/>
                </a:solidFill>
              </a:rPr>
              <a:t>③  </a:t>
            </a:r>
            <a:r>
              <a:rPr lang="zh-CN" altLang="en-US" b="1" dirty="0"/>
              <a:t>从拓扑排序的序列的最后一个顶点</a:t>
            </a:r>
            <a:r>
              <a:rPr lang="en-US" altLang="zh-CN" b="1"/>
              <a:t>(</a:t>
            </a:r>
            <a:r>
              <a:rPr lang="zh-CN" altLang="en-US" b="1" dirty="0"/>
              <a:t>汇点</a:t>
            </a:r>
            <a:r>
              <a:rPr lang="en-US" altLang="zh-CN" b="1"/>
              <a:t>)</a:t>
            </a:r>
            <a:r>
              <a:rPr lang="zh-CN" altLang="en-US" b="1" dirty="0"/>
              <a:t>开始，</a:t>
            </a:r>
            <a:r>
              <a:rPr lang="zh-CN" altLang="en-US" b="1" dirty="0">
                <a:solidFill>
                  <a:srgbClr val="0000FF"/>
                </a:solidFill>
              </a:rPr>
              <a:t>按逆拓扑顺序</a:t>
            </a:r>
            <a:r>
              <a:rPr lang="zh-CN" altLang="en-US" b="1" dirty="0"/>
              <a:t>依次</a:t>
            </a:r>
            <a:r>
              <a:rPr lang="zh-CN" altLang="en-US" b="1" dirty="0">
                <a:solidFill>
                  <a:srgbClr val="0000FF"/>
                </a:solidFill>
              </a:rPr>
              <a:t>计算</a:t>
            </a:r>
            <a:r>
              <a:rPr lang="zh-CN" altLang="en-US" b="1" dirty="0"/>
              <a:t>每个</a:t>
            </a:r>
            <a:r>
              <a:rPr lang="zh-CN" altLang="en-US" b="1" dirty="0">
                <a:solidFill>
                  <a:srgbClr val="0000FF"/>
                </a:solidFill>
              </a:rPr>
              <a:t>事件的最晚发生时间</a:t>
            </a:r>
            <a:r>
              <a:rPr lang="en-US" altLang="zh-CN" b="1" dirty="0" err="1">
                <a:solidFill>
                  <a:srgbClr val="0000FF"/>
                </a:solidFill>
              </a:rPr>
              <a:t>v</a:t>
            </a:r>
            <a:r>
              <a:rPr lang="en-US" altLang="zh-CN" b="1" i="1" dirty="0" err="1">
                <a:solidFill>
                  <a:srgbClr val="0000FF"/>
                </a:solidFill>
              </a:rPr>
              <a:t>l</a:t>
            </a:r>
            <a:r>
              <a:rPr lang="en-US" altLang="zh-CN" b="1" dirty="0" err="1">
                <a:solidFill>
                  <a:srgbClr val="0000FF"/>
                </a:solidFill>
              </a:rPr>
              <a:t>(i</a:t>
            </a:r>
            <a:r>
              <a:rPr lang="en-US" altLang="zh-CN" b="1">
                <a:solidFill>
                  <a:srgbClr val="0000FF"/>
                </a:solidFill>
              </a:rPr>
              <a:t>) </a:t>
            </a:r>
            <a:r>
              <a:rPr lang="zh-CN" altLang="en-US" b="1">
                <a:latin typeface="宋体" panose="02010600030101010101" pitchFamily="2" charset="-122"/>
              </a:rPr>
              <a:t>；</a:t>
            </a:r>
          </a:p>
          <a:p>
            <a:pPr marL="0" indent="0">
              <a:lnSpc>
                <a:spcPct val="110000"/>
              </a:lnSpc>
              <a:buNone/>
            </a:pPr>
            <a:r>
              <a:rPr lang="zh-CN" altLang="en-US" sz="2800" b="1"/>
              <a:t>        </a:t>
            </a:r>
            <a:r>
              <a:rPr lang="zh-CN" altLang="en-US" sz="2800" b="1" dirty="0"/>
              <a:t> 对于图</a:t>
            </a:r>
            <a:r>
              <a:rPr lang="en-US" altLang="zh-CN" sz="2800" b="1"/>
              <a:t>7-24</a:t>
            </a:r>
            <a:r>
              <a:rPr lang="zh-CN" altLang="en-US" sz="2800" b="1" dirty="0"/>
              <a:t>的</a:t>
            </a:r>
            <a:r>
              <a:rPr lang="en-US" altLang="zh-CN" sz="2800" b="1"/>
              <a:t>AOE</a:t>
            </a:r>
            <a:r>
              <a:rPr lang="zh-CN" altLang="en-US" sz="2800" b="1" dirty="0"/>
              <a:t>网，处理过程如下：</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dirty="0"/>
              <a:t>拓扑排序的序列是： </a:t>
            </a:r>
            <a:r>
              <a:rPr lang="en-US" altLang="zh-CN" b="1"/>
              <a:t>(v</a:t>
            </a:r>
            <a:r>
              <a:rPr lang="en-US" altLang="zh-CN" b="1" baseline="-18000"/>
              <a:t>0</a:t>
            </a:r>
            <a:r>
              <a:rPr lang="en-US" altLang="zh-CN" b="1"/>
              <a:t>, v</a:t>
            </a:r>
            <a:r>
              <a:rPr lang="en-US" altLang="zh-CN" b="1" baseline="-18000"/>
              <a:t>1</a:t>
            </a:r>
            <a:r>
              <a:rPr lang="en-US" altLang="zh-CN" b="1"/>
              <a:t>, v</a:t>
            </a:r>
            <a:r>
              <a:rPr lang="en-US" altLang="zh-CN" b="1" baseline="-18000"/>
              <a:t>2</a:t>
            </a:r>
            <a:r>
              <a:rPr lang="en-US" altLang="zh-CN" b="1"/>
              <a:t>, v</a:t>
            </a:r>
            <a:r>
              <a:rPr lang="en-US" altLang="zh-CN" b="1" baseline="-18000"/>
              <a:t>3 </a:t>
            </a:r>
            <a:r>
              <a:rPr lang="en-US" altLang="zh-CN" b="1"/>
              <a:t>,</a:t>
            </a:r>
            <a:r>
              <a:rPr lang="en-US" altLang="zh-CN" b="1" baseline="-18000"/>
              <a:t> </a:t>
            </a:r>
            <a:r>
              <a:rPr lang="en-US" altLang="zh-CN" b="1"/>
              <a:t>v</a:t>
            </a:r>
            <a:r>
              <a:rPr lang="en-US" altLang="zh-CN" b="1" baseline="-18000"/>
              <a:t>4</a:t>
            </a:r>
            <a:r>
              <a:rPr lang="en-US" altLang="zh-CN" b="1"/>
              <a:t>, v</a:t>
            </a:r>
            <a:r>
              <a:rPr lang="en-US" altLang="zh-CN" b="1" baseline="-18000"/>
              <a:t>5 </a:t>
            </a:r>
            <a:r>
              <a:rPr lang="en-US" altLang="zh-CN" b="1"/>
              <a:t>, v</a:t>
            </a:r>
            <a:r>
              <a:rPr lang="en-US" altLang="zh-CN" b="1" baseline="-18000"/>
              <a:t>6 </a:t>
            </a:r>
            <a:r>
              <a:rPr lang="en-US" altLang="zh-CN" b="1"/>
              <a:t>, v</a:t>
            </a:r>
            <a:r>
              <a:rPr lang="en-US" altLang="zh-CN" b="1" baseline="-18000"/>
              <a:t>7 </a:t>
            </a:r>
            <a:r>
              <a:rPr lang="en-US" altLang="zh-CN" b="1"/>
              <a:t>, v</a:t>
            </a:r>
            <a:r>
              <a:rPr lang="en-US" altLang="zh-CN" b="1" baseline="-18000"/>
              <a:t>8</a:t>
            </a:r>
            <a:r>
              <a:rPr lang="en-US" altLang="zh-CN" b="1"/>
              <a:t>)</a:t>
            </a:r>
          </a:p>
        </p:txBody>
      </p:sp>
    </p:spTree>
  </p:cSld>
  <p:clrMapOvr>
    <a:masterClrMapping/>
  </p:clrMapOvr>
  <p:transition spd="med">
    <p:wipe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2290" name="表格 652289"/>
          <p:cNvGraphicFramePr/>
          <p:nvPr/>
        </p:nvGraphicFramePr>
        <p:xfrm>
          <a:off x="838200" y="4076700"/>
          <a:ext cx="6781800" cy="1800225"/>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72072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b="1" dirty="0"/>
                        <a:t>顶点</a:t>
                      </a:r>
                      <a:endParaRPr lang="zh-CN" altLang="en-US"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6</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7</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v</a:t>
                      </a:r>
                      <a:r>
                        <a:rPr lang="en-US" altLang="zh-CN" b="1" baseline="-18000"/>
                        <a:t>8</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dirty="0" err="1"/>
                        <a:t>ve(i</a:t>
                      </a:r>
                      <a:r>
                        <a:rPr lang="en-US" altLang="zh-CN" b="1"/>
                        <a:t>)</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10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12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22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17</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20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28</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33</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dirty="0" err="1"/>
                        <a:t>v</a:t>
                      </a:r>
                      <a:r>
                        <a:rPr lang="en-US" altLang="zh-CN" b="1" i="1" dirty="0" err="1"/>
                        <a:t>l</a:t>
                      </a:r>
                      <a:r>
                        <a:rPr lang="en-US" altLang="zh-CN" b="1" dirty="0" err="1"/>
                        <a:t>(i</a:t>
                      </a:r>
                      <a:r>
                        <a:rPr lang="en-US" altLang="zh-CN" b="1"/>
                        <a:t>)</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9</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10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23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22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17</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31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28</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b="1"/>
                        <a:t>33</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2336" name="矩形 652335"/>
          <p:cNvSpPr/>
          <p:nvPr/>
        </p:nvSpPr>
        <p:spPr>
          <a:xfrm>
            <a:off x="2057400" y="3573463"/>
            <a:ext cx="4267200" cy="444500"/>
          </a:xfrm>
          <a:prstGeom prst="rect">
            <a:avLst/>
          </a:prstGeom>
          <a:noFill/>
          <a:ln w="9525">
            <a:noFill/>
          </a:ln>
        </p:spPr>
        <p:txBody>
          <a:bodyPr wrap="none" anchor="ctr"/>
          <a:lstStyle/>
          <a:p>
            <a:pPr>
              <a:buClr>
                <a:schemeClr val="bg1"/>
              </a:buClr>
            </a:pPr>
            <a:r>
              <a:rPr lang="zh-CN" altLang="en-US" b="1" dirty="0">
                <a:latin typeface="Times New Roman" panose="02020603050405020304" pitchFamily="18" charset="0"/>
              </a:rPr>
              <a:t>表</a:t>
            </a:r>
            <a:r>
              <a:rPr lang="en-US" altLang="zh-CN" b="1">
                <a:latin typeface="Times New Roman" panose="02020603050405020304" pitchFamily="18" charset="0"/>
              </a:rPr>
              <a:t>7-2  </a:t>
            </a:r>
            <a:r>
              <a:rPr lang="zh-CN" altLang="en-US" b="1" dirty="0">
                <a:latin typeface="Times New Roman" panose="02020603050405020304" pitchFamily="18" charset="0"/>
              </a:rPr>
              <a:t>图</a:t>
            </a:r>
            <a:r>
              <a:rPr lang="en-US" altLang="zh-CN" b="1">
                <a:latin typeface="Times New Roman" panose="02020603050405020304" pitchFamily="18" charset="0"/>
              </a:rPr>
              <a:t>7-24</a:t>
            </a:r>
            <a:r>
              <a:rPr lang="zh-CN" altLang="en-US" b="1" dirty="0">
                <a:latin typeface="Times New Roman" panose="02020603050405020304" pitchFamily="18" charset="0"/>
              </a:rPr>
              <a:t>的</a:t>
            </a:r>
            <a:r>
              <a:rPr lang="en-US" altLang="zh-CN" b="1" dirty="0" err="1">
                <a:latin typeface="Times New Roman" panose="02020603050405020304" pitchFamily="18" charset="0"/>
              </a:rPr>
              <a:t>ve(i</a:t>
            </a:r>
            <a:r>
              <a:rPr lang="en-US" altLang="zh-CN" b="1">
                <a:latin typeface="Times New Roman" panose="02020603050405020304" pitchFamily="18" charset="0"/>
              </a:rPr>
              <a:t>)</a:t>
            </a:r>
            <a:r>
              <a:rPr lang="zh-CN" altLang="en-US" b="1">
                <a:latin typeface="Times New Roman" panose="02020603050405020304" pitchFamily="18" charset="0"/>
              </a:rPr>
              <a:t>和</a:t>
            </a:r>
            <a:r>
              <a:rPr lang="en-US" altLang="zh-CN" b="1" dirty="0" err="1">
                <a:latin typeface="Times New Roman" panose="02020603050405020304" pitchFamily="18" charset="0"/>
              </a:rPr>
              <a:t>v</a:t>
            </a:r>
            <a:r>
              <a:rPr lang="en-US" altLang="zh-CN" b="1" i="1" dirty="0" err="1">
                <a:latin typeface="Times New Roman" panose="02020603050405020304" pitchFamily="18" charset="0"/>
              </a:rPr>
              <a:t>l</a:t>
            </a:r>
            <a:r>
              <a:rPr lang="en-US" altLang="zh-CN" b="1" dirty="0" err="1">
                <a:latin typeface="Times New Roman" panose="02020603050405020304" pitchFamily="18" charset="0"/>
              </a:rPr>
              <a:t>(i</a:t>
            </a:r>
            <a:r>
              <a:rPr lang="en-US" altLang="zh-CN" b="1">
                <a:latin typeface="Times New Roman" panose="02020603050405020304" pitchFamily="18" charset="0"/>
              </a:rPr>
              <a:t>)</a:t>
            </a:r>
            <a:r>
              <a:rPr lang="zh-CN" altLang="en-US" b="1" dirty="0">
                <a:latin typeface="Times New Roman" panose="02020603050405020304" pitchFamily="18" charset="0"/>
              </a:rPr>
              <a:t>的值</a:t>
            </a:r>
            <a:endParaRPr lang="zh-CN" altLang="en-US" b="1">
              <a:latin typeface="Times New Roman" panose="02020603050405020304" pitchFamily="18" charset="0"/>
            </a:endParaRPr>
          </a:p>
        </p:txBody>
      </p:sp>
      <p:sp>
        <p:nvSpPr>
          <p:cNvPr id="652337" name="文本占位符 652336"/>
          <p:cNvSpPr>
            <a:spLocks noGrp="1"/>
          </p:cNvSpPr>
          <p:nvPr>
            <p:ph type="body" idx="1"/>
          </p:nvPr>
        </p:nvSpPr>
        <p:spPr>
          <a:xfrm>
            <a:off x="152400" y="223838"/>
            <a:ext cx="8812213" cy="3133725"/>
          </a:xfrm>
        </p:spPr>
        <p:txBody>
          <a:bodyPr/>
          <a:lstStyle/>
          <a:p>
            <a:pPr marL="533400" lvl="1" indent="0">
              <a:lnSpc>
                <a:spcPct val="110000"/>
              </a:lnSpc>
              <a:buNone/>
            </a:pPr>
            <a:r>
              <a:rPr lang="zh-CN" altLang="en-US" b="1">
                <a:solidFill>
                  <a:schemeClr val="folHlink"/>
                </a:solidFill>
              </a:rPr>
              <a:t>◆</a:t>
            </a:r>
            <a:r>
              <a:rPr lang="zh-CN" altLang="en-US" b="1"/>
              <a:t> </a:t>
            </a:r>
            <a:r>
              <a:rPr lang="zh-CN" altLang="en-US" b="1" dirty="0"/>
              <a:t>根据计算</a:t>
            </a:r>
            <a:r>
              <a:rPr lang="en-US" altLang="zh-CN" b="1" dirty="0" err="1"/>
              <a:t>ve(i</a:t>
            </a:r>
            <a:r>
              <a:rPr lang="en-US" altLang="zh-CN" b="1"/>
              <a:t>)</a:t>
            </a:r>
            <a:r>
              <a:rPr lang="zh-CN" altLang="en-US" b="1" dirty="0"/>
              <a:t>的公式</a:t>
            </a:r>
            <a:r>
              <a:rPr lang="en-US" altLang="zh-CN" b="1"/>
              <a:t>(7-2)</a:t>
            </a:r>
            <a:r>
              <a:rPr lang="zh-CN" altLang="en-US" b="1"/>
              <a:t>和</a:t>
            </a:r>
            <a:r>
              <a:rPr lang="zh-CN" altLang="en-US" b="1" dirty="0"/>
              <a:t>计算</a:t>
            </a:r>
            <a:r>
              <a:rPr lang="en-US" altLang="zh-CN" b="1" dirty="0" err="1"/>
              <a:t>v</a:t>
            </a:r>
            <a:r>
              <a:rPr lang="en-US" altLang="zh-CN" b="1" i="1" dirty="0" err="1"/>
              <a:t>l</a:t>
            </a:r>
            <a:r>
              <a:rPr lang="en-US" altLang="zh-CN" b="1" dirty="0" err="1"/>
              <a:t>(i</a:t>
            </a:r>
            <a:r>
              <a:rPr lang="en-US" altLang="zh-CN" b="1"/>
              <a:t>)</a:t>
            </a:r>
            <a:r>
              <a:rPr lang="zh-CN" altLang="en-US" b="1" dirty="0"/>
              <a:t>的公式</a:t>
            </a:r>
            <a:r>
              <a:rPr lang="en-US" altLang="zh-CN" b="1"/>
              <a:t>(7-3) </a:t>
            </a:r>
            <a:r>
              <a:rPr lang="zh-CN" altLang="en-US" b="1" dirty="0"/>
              <a:t>，计算各个事件的</a:t>
            </a:r>
            <a:r>
              <a:rPr lang="en-US" altLang="zh-CN" b="1" dirty="0" err="1"/>
              <a:t>ve(i</a:t>
            </a:r>
            <a:r>
              <a:rPr lang="en-US" altLang="zh-CN" b="1"/>
              <a:t>)</a:t>
            </a:r>
            <a:r>
              <a:rPr lang="zh-CN" altLang="en-US" b="1"/>
              <a:t>和</a:t>
            </a:r>
            <a:r>
              <a:rPr lang="en-US" altLang="zh-CN" b="1" dirty="0" err="1"/>
              <a:t>v</a:t>
            </a:r>
            <a:r>
              <a:rPr lang="en-US" altLang="zh-CN" b="1" i="1" dirty="0" err="1"/>
              <a:t>l</a:t>
            </a:r>
            <a:r>
              <a:rPr lang="en-US" altLang="zh-CN" b="1" dirty="0" err="1"/>
              <a:t>(i</a:t>
            </a:r>
            <a:r>
              <a:rPr lang="en-US" altLang="zh-CN" b="1"/>
              <a:t>)</a:t>
            </a:r>
            <a:r>
              <a:rPr lang="zh-CN" altLang="en-US" b="1" dirty="0"/>
              <a:t>值，如表</a:t>
            </a:r>
            <a:r>
              <a:rPr lang="en-US" altLang="zh-CN" b="1"/>
              <a:t>7-2</a:t>
            </a:r>
            <a:r>
              <a:rPr lang="zh-CN" altLang="en-US" b="1" dirty="0"/>
              <a:t>所示。</a:t>
            </a:r>
          </a:p>
          <a:p>
            <a:pPr marL="533400" lvl="1" indent="0">
              <a:lnSpc>
                <a:spcPct val="110000"/>
              </a:lnSpc>
              <a:buNone/>
            </a:pPr>
            <a:r>
              <a:rPr lang="zh-CN" altLang="en-US" b="1">
                <a:solidFill>
                  <a:schemeClr val="folHlink"/>
                </a:solidFill>
              </a:rPr>
              <a:t>◆</a:t>
            </a:r>
            <a:r>
              <a:rPr lang="zh-CN" altLang="en-US" b="1"/>
              <a:t> </a:t>
            </a:r>
            <a:r>
              <a:rPr lang="zh-CN" altLang="en-US" b="1" dirty="0"/>
              <a:t>根据关键路径的定义，知该</a:t>
            </a:r>
            <a:r>
              <a:rPr lang="en-US" altLang="zh-CN" b="1"/>
              <a:t>AOE</a:t>
            </a:r>
            <a:r>
              <a:rPr lang="zh-CN" altLang="en-US" b="1" dirty="0"/>
              <a:t>网的关键路径是： </a:t>
            </a:r>
            <a:r>
              <a:rPr lang="en-US" altLang="zh-CN" b="1"/>
              <a:t>(v</a:t>
            </a:r>
            <a:r>
              <a:rPr lang="en-US" altLang="zh-CN" b="1" baseline="-20000"/>
              <a:t>0</a:t>
            </a:r>
            <a:r>
              <a:rPr lang="en-US" altLang="zh-CN" b="1"/>
              <a:t>, v</a:t>
            </a:r>
            <a:r>
              <a:rPr lang="en-US" altLang="zh-CN" b="1" baseline="-20000"/>
              <a:t>2</a:t>
            </a:r>
            <a:r>
              <a:rPr lang="en-US" altLang="zh-CN" b="1"/>
              <a:t>, v</a:t>
            </a:r>
            <a:r>
              <a:rPr lang="en-US" altLang="zh-CN" b="1" baseline="-20000"/>
              <a:t>4</a:t>
            </a:r>
            <a:r>
              <a:rPr lang="en-US" altLang="zh-CN" b="1"/>
              <a:t>, v</a:t>
            </a:r>
            <a:r>
              <a:rPr lang="en-US" altLang="zh-CN" b="1" baseline="-20000"/>
              <a:t>7</a:t>
            </a:r>
            <a:r>
              <a:rPr lang="en-US" altLang="zh-CN" b="1"/>
              <a:t> , v</a:t>
            </a:r>
            <a:r>
              <a:rPr lang="en-US" altLang="zh-CN" b="1" baseline="-20000"/>
              <a:t>8</a:t>
            </a:r>
            <a:r>
              <a:rPr lang="en-US" altLang="zh-CN" b="1"/>
              <a:t>) </a:t>
            </a:r>
            <a:r>
              <a:rPr lang="zh-CN" altLang="en-US" b="1" dirty="0"/>
              <a:t>和</a:t>
            </a:r>
            <a:r>
              <a:rPr lang="en-US" altLang="zh-CN" b="1"/>
              <a:t>(v</a:t>
            </a:r>
            <a:r>
              <a:rPr lang="en-US" altLang="zh-CN" b="1" baseline="-20000"/>
              <a:t>0</a:t>
            </a:r>
            <a:r>
              <a:rPr lang="en-US" altLang="zh-CN" b="1"/>
              <a:t>, v</a:t>
            </a:r>
            <a:r>
              <a:rPr lang="en-US" altLang="zh-CN" b="1" baseline="-20000"/>
              <a:t>2</a:t>
            </a:r>
            <a:r>
              <a:rPr lang="en-US" altLang="zh-CN" b="1"/>
              <a:t>, v</a:t>
            </a:r>
            <a:r>
              <a:rPr lang="en-US" altLang="zh-CN" b="1" baseline="-20000"/>
              <a:t>5</a:t>
            </a:r>
            <a:r>
              <a:rPr lang="en-US" altLang="zh-CN" b="1"/>
              <a:t> , v</a:t>
            </a:r>
            <a:r>
              <a:rPr lang="en-US" altLang="zh-CN" b="1" baseline="-20000"/>
              <a:t>7</a:t>
            </a:r>
            <a:r>
              <a:rPr lang="en-US" altLang="zh-CN" b="1"/>
              <a:t> , v</a:t>
            </a:r>
            <a:r>
              <a:rPr lang="en-US" altLang="zh-CN" b="1" baseline="-20000"/>
              <a:t>8</a:t>
            </a:r>
            <a:r>
              <a:rPr lang="en-US" altLang="zh-CN" b="1"/>
              <a:t>) </a:t>
            </a:r>
            <a:r>
              <a:rPr lang="zh-CN" altLang="en-US" b="1" dirty="0"/>
              <a:t>。</a:t>
            </a:r>
          </a:p>
          <a:p>
            <a:pPr marL="533400" lvl="1" indent="0">
              <a:lnSpc>
                <a:spcPct val="110000"/>
              </a:lnSpc>
              <a:buNone/>
            </a:pPr>
            <a:r>
              <a:rPr lang="zh-CN" altLang="en-US" b="1">
                <a:solidFill>
                  <a:schemeClr val="folHlink"/>
                </a:solidFill>
              </a:rPr>
              <a:t>◆</a:t>
            </a:r>
            <a:r>
              <a:rPr lang="zh-CN" altLang="en-US" b="1"/>
              <a:t> </a:t>
            </a:r>
            <a:r>
              <a:rPr lang="zh-CN" altLang="en-US" b="1" dirty="0"/>
              <a:t>关键路径活动是：</a:t>
            </a:r>
            <a:r>
              <a:rPr lang="en-US" altLang="zh-CN" b="1"/>
              <a:t>&lt;v</a:t>
            </a:r>
            <a:r>
              <a:rPr lang="en-US" altLang="zh-CN" b="1" baseline="-20000"/>
              <a:t>0</a:t>
            </a:r>
            <a:r>
              <a:rPr lang="en-US" altLang="zh-CN" b="1"/>
              <a:t>, v</a:t>
            </a:r>
            <a:r>
              <a:rPr lang="en-US" altLang="zh-CN" b="1" baseline="-20000"/>
              <a:t>2</a:t>
            </a:r>
            <a:r>
              <a:rPr lang="en-US" altLang="zh-CN" b="1"/>
              <a:t>&gt;</a:t>
            </a:r>
            <a:r>
              <a:rPr lang="zh-CN" altLang="en-US" b="1" dirty="0"/>
              <a:t>，</a:t>
            </a:r>
            <a:r>
              <a:rPr lang="en-US" altLang="zh-CN" b="1"/>
              <a:t>&lt;v</a:t>
            </a:r>
            <a:r>
              <a:rPr lang="en-US" altLang="zh-CN" b="1" baseline="-20000"/>
              <a:t>2</a:t>
            </a:r>
            <a:r>
              <a:rPr lang="en-US" altLang="zh-CN" b="1"/>
              <a:t>, v</a:t>
            </a:r>
            <a:r>
              <a:rPr lang="en-US" altLang="zh-CN" b="1" baseline="-20000"/>
              <a:t>4</a:t>
            </a:r>
            <a:r>
              <a:rPr lang="en-US" altLang="zh-CN" b="1"/>
              <a:t>&gt;</a:t>
            </a:r>
            <a:r>
              <a:rPr lang="zh-CN" altLang="en-US" b="1" dirty="0"/>
              <a:t>，</a:t>
            </a:r>
            <a:r>
              <a:rPr lang="en-US" altLang="zh-CN" b="1"/>
              <a:t>&lt;v</a:t>
            </a:r>
            <a:r>
              <a:rPr lang="en-US" altLang="zh-CN" b="1" baseline="-20000"/>
              <a:t>2</a:t>
            </a:r>
            <a:r>
              <a:rPr lang="en-US" altLang="zh-CN" b="1"/>
              <a:t>, v</a:t>
            </a:r>
            <a:r>
              <a:rPr lang="en-US" altLang="zh-CN" b="1" baseline="-20000"/>
              <a:t>5</a:t>
            </a:r>
            <a:r>
              <a:rPr lang="en-US" altLang="zh-CN" b="1"/>
              <a:t>&gt;</a:t>
            </a:r>
            <a:r>
              <a:rPr lang="zh-CN" altLang="en-US" b="1" dirty="0"/>
              <a:t>，</a:t>
            </a:r>
            <a:r>
              <a:rPr lang="en-US" altLang="zh-CN" b="1"/>
              <a:t>&lt;v</a:t>
            </a:r>
            <a:r>
              <a:rPr lang="en-US" altLang="zh-CN" b="1" baseline="-20000"/>
              <a:t>4</a:t>
            </a:r>
            <a:r>
              <a:rPr lang="en-US" altLang="zh-CN" b="1"/>
              <a:t>, v</a:t>
            </a:r>
            <a:r>
              <a:rPr lang="en-US" altLang="zh-CN" b="1" baseline="-20000"/>
              <a:t>7</a:t>
            </a:r>
            <a:r>
              <a:rPr lang="en-US" altLang="zh-CN" b="1"/>
              <a:t>&gt;</a:t>
            </a:r>
            <a:r>
              <a:rPr lang="zh-CN" altLang="en-US" b="1" dirty="0"/>
              <a:t>，</a:t>
            </a:r>
            <a:r>
              <a:rPr lang="en-US" altLang="zh-CN" b="1"/>
              <a:t>&lt;v</a:t>
            </a:r>
            <a:r>
              <a:rPr lang="en-US" altLang="zh-CN" b="1" baseline="-20000"/>
              <a:t>5</a:t>
            </a:r>
            <a:r>
              <a:rPr lang="en-US" altLang="zh-CN" b="1"/>
              <a:t>, v</a:t>
            </a:r>
            <a:r>
              <a:rPr lang="en-US" altLang="zh-CN" b="1" baseline="-20000"/>
              <a:t>7</a:t>
            </a:r>
            <a:r>
              <a:rPr lang="en-US" altLang="zh-CN" b="1"/>
              <a:t>&gt;</a:t>
            </a:r>
            <a:r>
              <a:rPr lang="zh-CN" altLang="en-US" b="1" dirty="0"/>
              <a:t>，</a:t>
            </a:r>
            <a:r>
              <a:rPr lang="en-US" altLang="zh-CN" b="1"/>
              <a:t>&lt;v</a:t>
            </a:r>
            <a:r>
              <a:rPr lang="en-US" altLang="zh-CN" b="1" baseline="-20000"/>
              <a:t>5</a:t>
            </a:r>
            <a:r>
              <a:rPr lang="en-US" altLang="zh-CN" b="1"/>
              <a:t>, v</a:t>
            </a:r>
            <a:r>
              <a:rPr lang="en-US" altLang="zh-CN" b="1" baseline="-20000"/>
              <a:t>8</a:t>
            </a:r>
            <a:r>
              <a:rPr lang="en-US" altLang="zh-CN" b="1"/>
              <a:t>&gt; </a:t>
            </a:r>
            <a:r>
              <a:rPr lang="zh-CN" altLang="en-US" b="1" dirty="0"/>
              <a:t>。</a:t>
            </a:r>
            <a:endParaRPr lang="zh-CN" altLang="en-US" b="1"/>
          </a:p>
        </p:txBody>
      </p:sp>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文本占位符 536577"/>
          <p:cNvSpPr>
            <a:spLocks noGrp="1"/>
          </p:cNvSpPr>
          <p:nvPr>
            <p:ph type="body" idx="1"/>
          </p:nvPr>
        </p:nvSpPr>
        <p:spPr>
          <a:xfrm>
            <a:off x="152400" y="1061403"/>
            <a:ext cx="8839200" cy="5076825"/>
          </a:xfrm>
        </p:spPr>
        <p:txBody>
          <a:bodyPr/>
          <a:lstStyle/>
          <a:p>
            <a:pPr marL="0" indent="0">
              <a:lnSpc>
                <a:spcPct val="110000"/>
              </a:lnSpc>
              <a:buNone/>
            </a:pPr>
            <a:r>
              <a:rPr lang="zh-CN" altLang="en-US" b="1" dirty="0">
                <a:solidFill>
                  <a:schemeClr val="folHlink"/>
                </a:solidFill>
              </a:rPr>
              <a:t>        </a:t>
            </a:r>
            <a:r>
              <a:rPr lang="zh-CN" altLang="en-US" b="1" dirty="0">
                <a:solidFill>
                  <a:srgbClr val="FF0000"/>
                </a:solidFill>
              </a:rPr>
              <a:t>连通图</a:t>
            </a:r>
            <a:r>
              <a:rPr lang="zh-CN" altLang="en-US" b="1">
                <a:solidFill>
                  <a:srgbClr val="FF0000"/>
                </a:solidFill>
              </a:rPr>
              <a:t>、图</a:t>
            </a:r>
            <a:r>
              <a:rPr lang="zh-CN" altLang="en-US" b="1" dirty="0">
                <a:solidFill>
                  <a:srgbClr val="FF0000"/>
                </a:solidFill>
              </a:rPr>
              <a:t>的连通分量</a:t>
            </a:r>
            <a:r>
              <a:rPr lang="zh-CN" altLang="en-US" b="1" dirty="0"/>
              <a:t>：</a:t>
            </a:r>
            <a:r>
              <a:rPr lang="zh-CN" altLang="en-US" sz="2800" b="1" dirty="0"/>
              <a:t>对无向图</a:t>
            </a:r>
            <a:r>
              <a:rPr lang="en-US" altLang="zh-CN" sz="2800" b="1"/>
              <a:t>G=(V</a:t>
            </a:r>
            <a:r>
              <a:rPr lang="zh-CN" altLang="en-US" sz="2800" b="1"/>
              <a:t>，</a:t>
            </a:r>
            <a:r>
              <a:rPr lang="en-US" altLang="zh-CN" sz="2800" b="1"/>
              <a:t>E)</a:t>
            </a:r>
            <a:r>
              <a:rPr lang="zh-CN" altLang="en-US" sz="2800" b="1"/>
              <a:t>，</a:t>
            </a:r>
            <a:r>
              <a:rPr lang="zh-CN" altLang="en-US" sz="2800" b="1" dirty="0"/>
              <a:t>若</a:t>
            </a:r>
            <a:r>
              <a:rPr lang="zh-CN" altLang="en-US" sz="2800" b="1" dirty="0">
                <a:latin typeface="宋体" panose="02010600030101010101" pitchFamily="2" charset="-122"/>
                <a:sym typeface="Symbol" panose="05050102010706020507" pitchFamily="18" charset="2"/>
              </a:rPr>
              <a:t></a:t>
            </a:r>
            <a:r>
              <a:rPr lang="en-US" altLang="zh-CN" sz="2800" b="1"/>
              <a:t>v</a:t>
            </a:r>
            <a:r>
              <a:rPr lang="en-US" altLang="zh-CN" sz="2800" b="1" baseline="-18000"/>
              <a:t>i </a:t>
            </a:r>
            <a:r>
              <a:rPr lang="zh-CN" altLang="en-US" sz="2800" b="1"/>
              <a:t>，</a:t>
            </a:r>
            <a:r>
              <a:rPr lang="en-US" altLang="zh-CN" sz="2800" b="1" dirty="0" err="1"/>
              <a:t>v</a:t>
            </a:r>
            <a:r>
              <a:rPr lang="en-US" altLang="zh-CN" sz="2800" b="1" baseline="-18000" dirty="0" err="1"/>
              <a:t>j</a:t>
            </a:r>
            <a:r>
              <a:rPr lang="en-US" altLang="zh-CN" sz="2800" b="1" baseline="-18000"/>
              <a:t> </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ea typeface="Arial Unicode MS" panose="020B0604020202020204" charset="-122"/>
              </a:rPr>
              <a:t>V</a:t>
            </a:r>
            <a:r>
              <a:rPr lang="zh-CN" altLang="en-US" sz="2800" b="1"/>
              <a:t>，</a:t>
            </a:r>
            <a:r>
              <a:rPr lang="en-US" altLang="zh-CN" sz="2800" b="1"/>
              <a:t>v</a:t>
            </a:r>
            <a:r>
              <a:rPr lang="en-US" altLang="zh-CN" sz="2800" b="1" baseline="-18000"/>
              <a:t>i</a:t>
            </a:r>
            <a:r>
              <a:rPr lang="zh-CN" altLang="en-US" sz="2800" b="1"/>
              <a:t>和</a:t>
            </a:r>
            <a:r>
              <a:rPr lang="en-US" altLang="zh-CN" sz="2800" b="1" dirty="0" err="1"/>
              <a:t>v</a:t>
            </a:r>
            <a:r>
              <a:rPr lang="en-US" altLang="zh-CN" sz="2800" b="1" baseline="-18000" dirty="0" err="1"/>
              <a:t>j</a:t>
            </a:r>
            <a:r>
              <a:rPr lang="zh-CN" altLang="en-US" sz="2800" b="1" dirty="0"/>
              <a:t>都是连通的，则称图</a:t>
            </a:r>
            <a:r>
              <a:rPr lang="en-US" altLang="zh-CN" sz="2800" b="1"/>
              <a:t>G</a:t>
            </a:r>
            <a:r>
              <a:rPr lang="zh-CN" altLang="en-US" sz="2800" b="1"/>
              <a:t>是</a:t>
            </a:r>
            <a:r>
              <a:rPr lang="zh-CN" altLang="en-US" sz="2800" b="1" dirty="0">
                <a:solidFill>
                  <a:srgbClr val="FF0000"/>
                </a:solidFill>
              </a:rPr>
              <a:t>连通图</a:t>
            </a:r>
            <a:r>
              <a:rPr lang="zh-CN" altLang="en-US" sz="2800" b="1"/>
              <a:t>，</a:t>
            </a:r>
            <a:r>
              <a:rPr lang="zh-CN" altLang="en-US" sz="2800" b="1" dirty="0"/>
              <a:t>否则称为</a:t>
            </a:r>
            <a:r>
              <a:rPr lang="zh-CN" altLang="en-US" sz="2800" b="1" dirty="0">
                <a:solidFill>
                  <a:srgbClr val="FF0000"/>
                </a:solidFill>
              </a:rPr>
              <a:t>非连通图</a:t>
            </a:r>
            <a:r>
              <a:rPr lang="zh-CN" altLang="en-US" sz="2800" b="1" dirty="0"/>
              <a:t>。若</a:t>
            </a:r>
            <a:r>
              <a:rPr lang="en-US" altLang="zh-CN" sz="2800" b="1"/>
              <a:t>G</a:t>
            </a:r>
            <a:r>
              <a:rPr lang="zh-CN" altLang="en-US" sz="2800" b="1" dirty="0"/>
              <a:t>是非连通图，则</a:t>
            </a:r>
            <a:r>
              <a:rPr lang="zh-CN" altLang="en-US" sz="2800" b="1" dirty="0">
                <a:solidFill>
                  <a:srgbClr val="FF0000"/>
                </a:solidFill>
              </a:rPr>
              <a:t>极大的连通子图</a:t>
            </a:r>
            <a:r>
              <a:rPr lang="zh-CN" altLang="en-US" sz="2800" b="1" dirty="0"/>
              <a:t>称为</a:t>
            </a:r>
            <a:r>
              <a:rPr lang="en-US" altLang="zh-CN" sz="2800" b="1"/>
              <a:t>G</a:t>
            </a:r>
            <a:r>
              <a:rPr lang="zh-CN" altLang="en-US" sz="2800" b="1" dirty="0"/>
              <a:t>的</a:t>
            </a:r>
            <a:r>
              <a:rPr lang="zh-CN" altLang="en-US" sz="2800" b="1" dirty="0">
                <a:solidFill>
                  <a:srgbClr val="FF0000"/>
                </a:solidFill>
              </a:rPr>
              <a:t>连通分量</a:t>
            </a:r>
            <a:r>
              <a:rPr lang="zh-CN" altLang="en-US" sz="2800" b="1" dirty="0"/>
              <a:t>。 </a:t>
            </a:r>
          </a:p>
          <a:p>
            <a:pPr marL="0" indent="0">
              <a:lnSpc>
                <a:spcPct val="110000"/>
              </a:lnSpc>
              <a:buNone/>
            </a:pPr>
            <a:r>
              <a:rPr lang="zh-CN" altLang="en-US" sz="2800" b="1" dirty="0"/>
              <a:t>        对有向图</a:t>
            </a:r>
            <a:r>
              <a:rPr lang="en-US" altLang="zh-CN" sz="2800" b="1"/>
              <a:t>G=(V</a:t>
            </a:r>
            <a:r>
              <a:rPr lang="zh-CN" altLang="en-US" sz="2800" b="1"/>
              <a:t>，</a:t>
            </a:r>
            <a:r>
              <a:rPr lang="en-US" altLang="zh-CN" sz="2800" b="1"/>
              <a:t>E)</a:t>
            </a:r>
            <a:r>
              <a:rPr lang="zh-CN" altLang="en-US" sz="2800" b="1"/>
              <a:t>，</a:t>
            </a:r>
            <a:r>
              <a:rPr lang="zh-CN" altLang="en-US" sz="2800" b="1" dirty="0"/>
              <a:t>若</a:t>
            </a:r>
            <a:r>
              <a:rPr lang="zh-CN" altLang="en-US" sz="2800" b="1" dirty="0">
                <a:latin typeface="宋体" panose="02010600030101010101" pitchFamily="2" charset="-122"/>
                <a:sym typeface="Symbol" panose="05050102010706020507" pitchFamily="18" charset="2"/>
              </a:rPr>
              <a:t></a:t>
            </a:r>
            <a:r>
              <a:rPr lang="en-US" altLang="zh-CN" sz="2800" b="1"/>
              <a:t>v</a:t>
            </a:r>
            <a:r>
              <a:rPr lang="en-US" altLang="zh-CN" sz="2800" b="1" baseline="-18000"/>
              <a:t>i </a:t>
            </a:r>
            <a:r>
              <a:rPr lang="zh-CN" altLang="en-US" sz="2800" b="1"/>
              <a:t>，</a:t>
            </a:r>
            <a:r>
              <a:rPr lang="en-US" altLang="zh-CN" sz="2800" b="1" dirty="0" err="1"/>
              <a:t>v</a:t>
            </a:r>
            <a:r>
              <a:rPr lang="en-US" altLang="zh-CN" sz="2800" b="1" baseline="-18000" dirty="0" err="1"/>
              <a:t>j</a:t>
            </a:r>
            <a:r>
              <a:rPr lang="en-US" altLang="zh-CN" sz="2800" b="1" baseline="-18000"/>
              <a:t> </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ea typeface="Arial Unicode MS" panose="020B0604020202020204" charset="-122"/>
              </a:rPr>
              <a:t>V</a:t>
            </a:r>
            <a:r>
              <a:rPr lang="zh-CN" altLang="en-US" sz="2800" b="1"/>
              <a:t>，都有</a:t>
            </a:r>
            <a:r>
              <a:rPr lang="zh-CN" altLang="en-US" sz="2800" b="1">
                <a:solidFill>
                  <a:srgbClr val="FF0000"/>
                </a:solidFill>
              </a:rPr>
              <a:t>以</a:t>
            </a:r>
            <a:r>
              <a:rPr lang="en-US" altLang="zh-CN" sz="2800" b="1">
                <a:solidFill>
                  <a:srgbClr val="FF0000"/>
                </a:solidFill>
              </a:rPr>
              <a:t>v</a:t>
            </a:r>
            <a:r>
              <a:rPr lang="en-US" altLang="zh-CN" sz="2800" b="1" baseline="-18000">
                <a:solidFill>
                  <a:srgbClr val="FF0000"/>
                </a:solidFill>
              </a:rPr>
              <a:t>i</a:t>
            </a:r>
            <a:r>
              <a:rPr lang="zh-CN" altLang="en-US" sz="2800" b="1">
                <a:solidFill>
                  <a:srgbClr val="FF0000"/>
                </a:solidFill>
              </a:rPr>
              <a:t>为</a:t>
            </a:r>
            <a:r>
              <a:rPr lang="zh-CN" altLang="en-US" sz="2800" b="1" dirty="0">
                <a:solidFill>
                  <a:srgbClr val="FF0000"/>
                </a:solidFill>
              </a:rPr>
              <a:t>起点</a:t>
            </a:r>
            <a:r>
              <a:rPr lang="zh-CN" altLang="en-US" sz="2800" b="1">
                <a:solidFill>
                  <a:srgbClr val="FF0000"/>
                </a:solidFill>
              </a:rPr>
              <a:t>， </a:t>
            </a:r>
            <a:r>
              <a:rPr lang="en-US" altLang="zh-CN" sz="2800" b="1" dirty="0" err="1">
                <a:solidFill>
                  <a:srgbClr val="FF0000"/>
                </a:solidFill>
              </a:rPr>
              <a:t>v</a:t>
            </a:r>
            <a:r>
              <a:rPr lang="en-US" altLang="zh-CN" sz="2800" b="1" baseline="-18000" dirty="0" err="1">
                <a:solidFill>
                  <a:srgbClr val="FF0000"/>
                </a:solidFill>
              </a:rPr>
              <a:t>j</a:t>
            </a:r>
            <a:r>
              <a:rPr lang="en-US" altLang="zh-CN" sz="2800" b="1">
                <a:solidFill>
                  <a:srgbClr val="FF0000"/>
                </a:solidFill>
              </a:rPr>
              <a:t> </a:t>
            </a:r>
            <a:r>
              <a:rPr lang="zh-CN" altLang="en-US" sz="2800" b="1" dirty="0">
                <a:solidFill>
                  <a:srgbClr val="FF0000"/>
                </a:solidFill>
              </a:rPr>
              <a:t>为终点</a:t>
            </a:r>
            <a:r>
              <a:rPr lang="zh-CN" altLang="en-US" sz="2800" b="1" dirty="0"/>
              <a:t>以及以</a:t>
            </a:r>
            <a:r>
              <a:rPr lang="en-US" altLang="zh-CN" sz="2800" b="1" dirty="0" err="1"/>
              <a:t>v</a:t>
            </a:r>
            <a:r>
              <a:rPr lang="en-US" altLang="zh-CN" sz="2800" b="1" baseline="-18000" dirty="0" err="1"/>
              <a:t>j</a:t>
            </a:r>
            <a:r>
              <a:rPr lang="zh-CN" altLang="en-US" sz="2800" b="1" dirty="0"/>
              <a:t>为起点</a:t>
            </a:r>
            <a:r>
              <a:rPr lang="zh-CN" altLang="en-US" sz="2800" b="1"/>
              <a:t>，</a:t>
            </a:r>
            <a:r>
              <a:rPr lang="en-US" altLang="zh-CN" sz="2800" b="1"/>
              <a:t>v</a:t>
            </a:r>
            <a:r>
              <a:rPr lang="en-US" altLang="zh-CN" sz="2800" b="1" baseline="-18000"/>
              <a:t>i</a:t>
            </a:r>
            <a:r>
              <a:rPr lang="zh-CN" altLang="en-US" sz="2800" b="1" dirty="0"/>
              <a:t>为终点的有向路径</a:t>
            </a:r>
            <a:r>
              <a:rPr lang="zh-CN" altLang="en-US" sz="2800" b="1"/>
              <a:t>，</a:t>
            </a:r>
            <a:r>
              <a:rPr lang="zh-CN" altLang="en-US" sz="2800" b="1" dirty="0"/>
              <a:t>称图</a:t>
            </a:r>
            <a:r>
              <a:rPr lang="en-US" altLang="zh-CN" sz="2800" b="1"/>
              <a:t>G</a:t>
            </a:r>
            <a:r>
              <a:rPr lang="zh-CN" altLang="en-US" sz="2800" b="1" dirty="0"/>
              <a:t>是</a:t>
            </a:r>
            <a:r>
              <a:rPr lang="zh-CN" altLang="en-US" sz="2800" b="1" dirty="0">
                <a:solidFill>
                  <a:srgbClr val="FF0000"/>
                </a:solidFill>
              </a:rPr>
              <a:t>强连通图</a:t>
            </a:r>
            <a:r>
              <a:rPr lang="zh-CN" altLang="en-US" sz="2800" b="1"/>
              <a:t>，</a:t>
            </a:r>
            <a:r>
              <a:rPr lang="zh-CN" altLang="en-US" sz="2800" b="1" dirty="0"/>
              <a:t>否则称为</a:t>
            </a:r>
            <a:r>
              <a:rPr lang="zh-CN" altLang="en-US" sz="2800" b="1" dirty="0">
                <a:solidFill>
                  <a:srgbClr val="FF0000"/>
                </a:solidFill>
              </a:rPr>
              <a:t>非强连通图</a:t>
            </a:r>
            <a:r>
              <a:rPr lang="zh-CN" altLang="en-US" sz="2800" b="1" dirty="0"/>
              <a:t>。若</a:t>
            </a:r>
            <a:r>
              <a:rPr lang="en-US" altLang="zh-CN" sz="2800" b="1"/>
              <a:t>G</a:t>
            </a:r>
            <a:r>
              <a:rPr lang="zh-CN" altLang="en-US" sz="2800" b="1" dirty="0"/>
              <a:t>是非强连通图，则</a:t>
            </a:r>
            <a:r>
              <a:rPr lang="zh-CN" altLang="en-US" sz="2800" b="1" dirty="0">
                <a:solidFill>
                  <a:srgbClr val="FF0000"/>
                </a:solidFill>
              </a:rPr>
              <a:t>极大的强连通子图</a:t>
            </a:r>
            <a:r>
              <a:rPr lang="zh-CN" altLang="en-US" sz="2800" b="1" dirty="0"/>
              <a:t>称为</a:t>
            </a:r>
            <a:r>
              <a:rPr lang="en-US" altLang="zh-CN" sz="2800" b="1"/>
              <a:t>G</a:t>
            </a:r>
            <a:r>
              <a:rPr lang="zh-CN" altLang="en-US" sz="2800" b="1" dirty="0"/>
              <a:t>的</a:t>
            </a:r>
            <a:r>
              <a:rPr lang="zh-CN" altLang="en-US" sz="2800" b="1" dirty="0">
                <a:solidFill>
                  <a:srgbClr val="FF0000"/>
                </a:solidFill>
              </a:rPr>
              <a:t>强连通分量</a:t>
            </a:r>
            <a:r>
              <a:rPr lang="zh-CN" altLang="en-US" sz="2800" b="1" dirty="0"/>
              <a:t>。</a:t>
            </a:r>
            <a:r>
              <a:rPr lang="zh-CN" altLang="en-US" sz="2800" b="1" dirty="0">
                <a:solidFill>
                  <a:schemeClr val="hlink"/>
                </a:solidFill>
              </a:rPr>
              <a:t> </a:t>
            </a:r>
            <a:endParaRPr lang="zh-CN" altLang="en-US" sz="2800" b="1" dirty="0"/>
          </a:p>
          <a:p>
            <a:pPr marL="0" indent="0">
              <a:lnSpc>
                <a:spcPct val="110000"/>
              </a:lnSpc>
              <a:buNone/>
            </a:pPr>
            <a:r>
              <a:rPr lang="zh-CN" altLang="en-US" sz="2800" b="1" dirty="0"/>
              <a:t>        </a:t>
            </a:r>
            <a:r>
              <a:rPr lang="zh-CN" altLang="en-US" sz="2800" b="1" dirty="0">
                <a:solidFill>
                  <a:srgbClr val="0000FF"/>
                </a:solidFill>
              </a:rPr>
              <a:t>“极大”的含义</a:t>
            </a:r>
            <a:r>
              <a:rPr lang="zh-CN" altLang="en-US" sz="2800" b="1" dirty="0"/>
              <a:t>：指的是对子图再增加图</a:t>
            </a:r>
            <a:r>
              <a:rPr lang="en-US" altLang="zh-CN" sz="2800" b="1"/>
              <a:t>G</a:t>
            </a:r>
            <a:r>
              <a:rPr lang="zh-CN" altLang="en-US" sz="2800" b="1" dirty="0"/>
              <a:t>中的其它顶点</a:t>
            </a:r>
            <a:r>
              <a:rPr lang="zh-CN" altLang="en-US" sz="2800" b="1"/>
              <a:t>，</a:t>
            </a:r>
            <a:r>
              <a:rPr lang="zh-CN" altLang="en-US" sz="2800" b="1" dirty="0"/>
              <a:t>子图就不再连通。</a:t>
            </a:r>
            <a:endParaRPr lang="zh-CN" altLang="en-US" sz="2800" b="1"/>
          </a:p>
        </p:txBody>
      </p:sp>
    </p:spTree>
  </p:cSld>
  <p:clrMapOvr>
    <a:masterClrMapping/>
  </p:clrMapOvr>
  <p:transition spd="med">
    <p:wipe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矩形 653313"/>
          <p:cNvSpPr/>
          <p:nvPr/>
        </p:nvSpPr>
        <p:spPr>
          <a:xfrm>
            <a:off x="152400" y="188913"/>
            <a:ext cx="8812213" cy="6335712"/>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zh-CN" altLang="en-US" sz="3600" b="1">
                <a:solidFill>
                  <a:srgbClr val="0000FF"/>
                </a:solidFill>
                <a:latin typeface="宋体" panose="02010600030101010101" pitchFamily="2" charset="-122"/>
              </a:rPr>
              <a:t>⑵ </a:t>
            </a:r>
            <a:r>
              <a:rPr lang="zh-CN" altLang="en-US" sz="3600" b="1" dirty="0">
                <a:solidFill>
                  <a:srgbClr val="0000FF"/>
                </a:solidFill>
                <a:latin typeface="楷体_GB2312" panose="02010609030101010101" pitchFamily="49" charset="-122"/>
                <a:ea typeface="楷体_GB2312" panose="02010609030101010101" pitchFamily="49" charset="-122"/>
              </a:rPr>
              <a:t>算法实现</a:t>
            </a:r>
            <a:endParaRPr lang="zh-CN" altLang="en-US" sz="3600" b="1" dirty="0">
              <a:solidFill>
                <a:schemeClr val="folHlink"/>
              </a:solidFill>
              <a:latin typeface="楷体_GB2312" panose="02010609030101010101" pitchFamily="49" charset="-122"/>
              <a:ea typeface="楷体_GB2312" panose="02010609030101010101" pitchFamily="49" charset="-122"/>
            </a:endParaRPr>
          </a:p>
          <a:p>
            <a:pPr>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void </a:t>
            </a:r>
            <a:r>
              <a:rPr lang="en-US" altLang="zh-CN" sz="2400" b="1" dirty="0" err="1">
                <a:latin typeface="Times New Roman" panose="02020603050405020304" pitchFamily="18" charset="0"/>
              </a:rPr>
              <a:t>critical_path(ALGraph</a:t>
            </a:r>
            <a:r>
              <a:rPr lang="en-US" altLang="zh-CN" sz="2400" b="1">
                <a:latin typeface="Times New Roman" panose="02020603050405020304" pitchFamily="18" charset="0"/>
              </a:rPr>
              <a:t> *G)</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a:t>
            </a:r>
            <a:r>
              <a:rPr lang="en-US" altLang="zh-CN" sz="2400" b="1" dirty="0" err="1">
                <a:latin typeface="Times New Roman" panose="02020603050405020304" pitchFamily="18" charset="0"/>
              </a:rPr>
              <a:t>int</a:t>
            </a:r>
            <a:r>
              <a:rPr lang="en-US" altLang="zh-CN" sz="2400" b="1">
                <a:latin typeface="Times New Roman" panose="02020603050405020304" pitchFamily="18" charset="0"/>
              </a:rPr>
              <a:t> j, k, m ; </a:t>
            </a:r>
            <a:r>
              <a:rPr lang="en-US" altLang="zh-CN" sz="2400" b="1" dirty="0" err="1">
                <a:latin typeface="Times New Roman" panose="02020603050405020304" pitchFamily="18" charset="0"/>
              </a:rPr>
              <a:t>LinkNode</a:t>
            </a:r>
            <a:r>
              <a:rPr lang="en-US" altLang="zh-CN" sz="2400" b="1">
                <a:latin typeface="Times New Roman" panose="02020603050405020304" pitchFamily="18" charset="0"/>
              </a:rPr>
              <a:t> *p ;</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sym typeface="+mn-ea"/>
              </a:rPr>
              <a:t>  </a:t>
            </a:r>
            <a:r>
              <a:rPr lang="en-US" altLang="zh-CN" sz="2400" b="1" dirty="0" err="1">
                <a:latin typeface="Times New Roman" panose="02020603050405020304" pitchFamily="18" charset="0"/>
                <a:sym typeface="+mn-ea"/>
              </a:rPr>
              <a:t>int</a:t>
            </a:r>
            <a:r>
              <a:rPr lang="en-US" altLang="zh-CN" sz="2400" b="1">
                <a:latin typeface="Times New Roman" panose="02020603050405020304" pitchFamily="18" charset="0"/>
                <a:sym typeface="+mn-ea"/>
              </a:rPr>
              <a:t> </a:t>
            </a:r>
            <a:r>
              <a:rPr lang="en-US" altLang="zh-CN" sz="2400" b="1" dirty="0" err="1">
                <a:latin typeface="Times New Roman" panose="02020603050405020304" pitchFamily="18" charset="0"/>
                <a:sym typeface="+mn-ea"/>
              </a:rPr>
              <a:t>topol</a:t>
            </a:r>
            <a:r>
              <a:rPr lang="en-US" altLang="zh-CN" sz="2400" b="1">
                <a:latin typeface="Times New Roman" panose="02020603050405020304" pitchFamily="18" charset="0"/>
                <a:sym typeface="+mn-ea"/>
              </a:rPr>
              <a:t>[G-&gt;</a:t>
            </a:r>
            <a:r>
              <a:rPr lang="en-US" altLang="zh-CN" sz="2400" b="1" dirty="0" err="1">
                <a:latin typeface="Times New Roman" panose="02020603050405020304" pitchFamily="18" charset="0"/>
                <a:sym typeface="+mn-ea"/>
              </a:rPr>
              <a:t>vexnum</a:t>
            </a:r>
            <a:r>
              <a:rPr lang="en-US" altLang="zh-CN" sz="2400" b="1">
                <a:latin typeface="Times New Roman" panose="02020603050405020304" pitchFamily="18" charset="0"/>
                <a:sym typeface="+mn-ea"/>
              </a:rPr>
              <a:t>]=0;</a:t>
            </a:r>
            <a:endParaRPr lang="en-US" altLang="zh-CN" sz="2400" b="1">
              <a:latin typeface="Times New Roman" panose="02020603050405020304" pitchFamily="18" charset="0"/>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if  (Topologic_Sort(G,</a:t>
            </a:r>
            <a:r>
              <a:rPr lang="en-US" altLang="zh-CN" sz="2400" b="1">
                <a:latin typeface="Times New Roman" panose="02020603050405020304" pitchFamily="18" charset="0"/>
                <a:sym typeface="+mn-ea"/>
              </a:rPr>
              <a:t> </a:t>
            </a:r>
            <a:r>
              <a:rPr lang="en-US" altLang="zh-CN" sz="2400" b="1" dirty="0" err="1">
                <a:latin typeface="Times New Roman" panose="02020603050405020304" pitchFamily="18" charset="0"/>
                <a:sym typeface="+mn-ea"/>
              </a:rPr>
              <a:t>topol</a:t>
            </a:r>
            <a:r>
              <a:rPr lang="en-US" altLang="zh-CN" sz="2400" b="1">
                <a:latin typeface="Times New Roman" panose="02020603050405020304" pitchFamily="18" charset="0"/>
              </a:rPr>
              <a:t>)==-1)</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printf(“\nAOE</a:t>
            </a:r>
            <a:r>
              <a:rPr lang="zh-CN" altLang="en-US" sz="2400" b="1" dirty="0">
                <a:latin typeface="Times New Roman" panose="02020603050405020304" pitchFamily="18" charset="0"/>
              </a:rPr>
              <a:t>网中存在回路，错误</a:t>
            </a:r>
            <a:r>
              <a:rPr lang="en-US" altLang="zh-CN" sz="2400" b="1">
                <a:latin typeface="Times New Roman" panose="02020603050405020304" pitchFamily="18" charset="0"/>
              </a:rPr>
              <a:t>!!\n\n”)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else</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for ( j=0; j&lt;G-&gt;</a:t>
            </a:r>
            <a:r>
              <a:rPr lang="en-US" altLang="zh-CN" sz="2400" b="1" dirty="0" err="1">
                <a:latin typeface="Times New Roman" panose="02020603050405020304" pitchFamily="18" charset="0"/>
              </a:rPr>
              <a:t>vexnum</a:t>
            </a:r>
            <a:r>
              <a:rPr lang="en-US" altLang="zh-CN" sz="2400" b="1">
                <a:latin typeface="Times New Roman" panose="02020603050405020304" pitchFamily="18" charset="0"/>
              </a:rPr>
              <a:t>; j++)</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a:t>
            </a:r>
            <a:r>
              <a:rPr lang="en-US" altLang="zh-CN" sz="2400" b="1" dirty="0" err="1">
                <a:latin typeface="Times New Roman" panose="02020603050405020304" pitchFamily="18" charset="0"/>
              </a:rPr>
              <a:t>ve[j</a:t>
            </a:r>
            <a:r>
              <a:rPr lang="en-US" altLang="zh-CN" sz="2400" b="1">
                <a:latin typeface="Times New Roman" panose="02020603050405020304" pitchFamily="18" charset="0"/>
              </a:rPr>
              <a:t>]=0 ;     /*  </a:t>
            </a:r>
            <a:r>
              <a:rPr lang="zh-CN" altLang="en-US" sz="2400" b="1" dirty="0">
                <a:latin typeface="Times New Roman" panose="02020603050405020304" pitchFamily="18" charset="0"/>
              </a:rPr>
              <a:t>事件最早发生时间初始化  *</a:t>
            </a:r>
            <a:r>
              <a:rPr lang="en-US" altLang="zh-CN" sz="24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for (m=0 ; m&lt;G-&gt;</a:t>
            </a:r>
            <a:r>
              <a:rPr lang="en-US" altLang="zh-CN" sz="2400" b="1" dirty="0" err="1">
                <a:latin typeface="Times New Roman" panose="02020603050405020304" pitchFamily="18" charset="0"/>
              </a:rPr>
              <a:t>vexnum</a:t>
            </a:r>
            <a:r>
              <a:rPr lang="en-US" altLang="zh-CN" sz="2400" b="1">
                <a:latin typeface="Times New Roman" panose="02020603050405020304" pitchFamily="18" charset="0"/>
              </a:rPr>
              <a:t>; m++)</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   j=</a:t>
            </a:r>
            <a:r>
              <a:rPr lang="en-US" altLang="zh-CN" sz="2400" b="1" dirty="0" err="1">
                <a:latin typeface="Times New Roman" panose="02020603050405020304" pitchFamily="18" charset="0"/>
              </a:rPr>
              <a:t>topol[m</a:t>
            </a:r>
            <a:r>
              <a:rPr lang="en-US" altLang="zh-CN" sz="24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p=G-&gt;</a:t>
            </a:r>
            <a:r>
              <a:rPr lang="en-US" altLang="zh-CN" sz="2400" b="1" dirty="0" err="1">
                <a:latin typeface="Times New Roman" panose="02020603050405020304" pitchFamily="18" charset="0"/>
              </a:rPr>
              <a:t>adjlist[j].firstarc</a:t>
            </a:r>
            <a:r>
              <a:rPr lang="en-US" altLang="zh-CN" sz="24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for (; p!=NULL; p=p-&gt;</a:t>
            </a:r>
            <a:r>
              <a:rPr lang="en-US" altLang="zh-CN" sz="2400" b="1" dirty="0" err="1">
                <a:latin typeface="Times New Roman" panose="02020603050405020304" pitchFamily="18" charset="0"/>
              </a:rPr>
              <a:t>nextarc</a:t>
            </a:r>
            <a:r>
              <a:rPr lang="en-US" altLang="zh-CN" sz="2400" b="1">
                <a:latin typeface="Times New Roman" panose="02020603050405020304" pitchFamily="18" charset="0"/>
              </a:rPr>
              <a:t> )</a:t>
            </a:r>
          </a:p>
        </p:txBody>
      </p:sp>
    </p:spTree>
  </p:cSld>
  <p:clrMapOvr>
    <a:masterClrMapping/>
  </p:clrMapOvr>
  <p:transition spd="med">
    <p:wipe di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矩形 654337"/>
          <p:cNvSpPr/>
          <p:nvPr/>
        </p:nvSpPr>
        <p:spPr>
          <a:xfrm>
            <a:off x="228600" y="188913"/>
            <a:ext cx="8736013" cy="6553200"/>
          </a:xfrm>
          <a:prstGeom prst="rect">
            <a:avLst/>
          </a:prstGeom>
          <a:noFill/>
          <a:ln w="9525">
            <a:noFill/>
          </a:ln>
        </p:spPr>
        <p:txBody>
          <a:bodyPr/>
          <a:lstStyle/>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600" b="1">
                <a:latin typeface="Times New Roman" panose="02020603050405020304" pitchFamily="18" charset="0"/>
                <a:ea typeface="Arial Unicode MS" panose="020B0604020202020204" charset="-122"/>
              </a:rPr>
              <a:t>        </a:t>
            </a:r>
            <a:r>
              <a:rPr lang="zh-CN" altLang="en-US" sz="2600" b="1">
                <a:latin typeface="Times New Roman" panose="02020603050405020304" pitchFamily="18" charset="0"/>
              </a:rPr>
              <a:t>     </a:t>
            </a:r>
            <a:r>
              <a:rPr lang="en-US" altLang="zh-CN" sz="2600" b="1">
                <a:latin typeface="Times New Roman" panose="02020603050405020304" pitchFamily="18" charset="0"/>
              </a:rPr>
              <a:t>{  k=p-&gt;</a:t>
            </a:r>
            <a:r>
              <a:rPr lang="en-US" altLang="zh-CN" sz="2600" b="1" dirty="0" err="1">
                <a:latin typeface="Times New Roman" panose="02020603050405020304" pitchFamily="18" charset="0"/>
              </a:rPr>
              <a:t>adjvex</a:t>
            </a:r>
            <a:r>
              <a:rPr lang="en-US" altLang="zh-CN" sz="26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600" b="1">
                <a:latin typeface="Times New Roman" panose="02020603050405020304" pitchFamily="18" charset="0"/>
              </a:rPr>
              <a:t>                 if  (</a:t>
            </a:r>
            <a:r>
              <a:rPr lang="en-US" altLang="zh-CN" sz="2600" b="1" dirty="0" err="1">
                <a:latin typeface="Times New Roman" panose="02020603050405020304" pitchFamily="18" charset="0"/>
              </a:rPr>
              <a:t>ve[j]+p</a:t>
            </a:r>
            <a:r>
              <a:rPr lang="en-US" altLang="zh-CN" sz="2600" b="1">
                <a:latin typeface="Times New Roman" panose="02020603050405020304" pitchFamily="18" charset="0"/>
              </a:rPr>
              <a:t>-&gt;weight&gt;</a:t>
            </a:r>
            <a:r>
              <a:rPr lang="en-US" altLang="zh-CN" sz="2600" b="1" dirty="0" err="1">
                <a:latin typeface="Times New Roman" panose="02020603050405020304" pitchFamily="18" charset="0"/>
              </a:rPr>
              <a:t>ve[k</a:t>
            </a:r>
            <a:r>
              <a:rPr lang="en-US" altLang="zh-CN" sz="26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600" b="1">
                <a:latin typeface="Times New Roman" panose="02020603050405020304" pitchFamily="18" charset="0"/>
              </a:rPr>
              <a:t>                       </a:t>
            </a:r>
            <a:r>
              <a:rPr lang="en-US" altLang="zh-CN" sz="2600" b="1" dirty="0" err="1">
                <a:latin typeface="Times New Roman" panose="02020603050405020304" pitchFamily="18" charset="0"/>
              </a:rPr>
              <a:t>ve[k</a:t>
            </a:r>
            <a:r>
              <a:rPr lang="en-US" altLang="zh-CN" sz="2600" b="1">
                <a:latin typeface="Times New Roman" panose="02020603050405020304" pitchFamily="18" charset="0"/>
              </a:rPr>
              <a:t>]=</a:t>
            </a:r>
            <a:r>
              <a:rPr lang="en-US" altLang="zh-CN" sz="2600" b="1" dirty="0" err="1">
                <a:latin typeface="Times New Roman" panose="02020603050405020304" pitchFamily="18" charset="0"/>
              </a:rPr>
              <a:t>ve[j]+p</a:t>
            </a:r>
            <a:r>
              <a:rPr lang="en-US" altLang="zh-CN" sz="2600" b="1">
                <a:latin typeface="Times New Roman" panose="02020603050405020304" pitchFamily="18" charset="0"/>
              </a:rPr>
              <a:t>-&gt;weight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6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6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计算每个事件的最早发生时间</a:t>
            </a:r>
            <a:r>
              <a:rPr lang="en-US" altLang="zh-CN" b="1" dirty="0" err="1">
                <a:latin typeface="Times New Roman" panose="02020603050405020304" pitchFamily="18" charset="0"/>
              </a:rPr>
              <a:t>ve</a:t>
            </a:r>
            <a:r>
              <a:rPr lang="zh-CN" altLang="en-US" b="1" dirty="0">
                <a:latin typeface="Times New Roman" panose="02020603050405020304" pitchFamily="18" charset="0"/>
              </a:rPr>
              <a:t>值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600" b="1">
                <a:latin typeface="Times New Roman" panose="02020603050405020304" pitchFamily="18" charset="0"/>
              </a:rPr>
              <a:t>for ( j=0; j&lt;G-&gt;</a:t>
            </a:r>
            <a:r>
              <a:rPr lang="en-US" altLang="zh-CN" sz="2600" b="1" dirty="0" err="1">
                <a:latin typeface="Times New Roman" panose="02020603050405020304" pitchFamily="18" charset="0"/>
              </a:rPr>
              <a:t>vexnum</a:t>
            </a:r>
            <a:r>
              <a:rPr lang="en-US" altLang="zh-CN" sz="2600" b="1">
                <a:latin typeface="Times New Roman" panose="02020603050405020304" pitchFamily="18" charset="0"/>
              </a:rPr>
              <a:t>; j++)</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600" b="1">
                <a:latin typeface="Times New Roman" panose="02020603050405020304" pitchFamily="18" charset="0"/>
              </a:rPr>
              <a:t> </a:t>
            </a:r>
            <a:r>
              <a:rPr lang="en-US" altLang="zh-CN" sz="2600" b="1" dirty="0" err="1">
                <a:latin typeface="Times New Roman" panose="02020603050405020304" pitchFamily="18" charset="0"/>
              </a:rPr>
              <a:t>vl[j</a:t>
            </a:r>
            <a:r>
              <a:rPr lang="en-US" altLang="zh-CN" sz="2600" b="1">
                <a:latin typeface="Times New Roman" panose="02020603050405020304" pitchFamily="18" charset="0"/>
              </a:rPr>
              <a:t>]=</a:t>
            </a:r>
            <a:r>
              <a:rPr lang="en-US" altLang="zh-CN" sz="2600" b="1" dirty="0" err="1">
                <a:latin typeface="Times New Roman" panose="02020603050405020304" pitchFamily="18" charset="0"/>
              </a:rPr>
              <a:t>ve[</a:t>
            </a:r>
            <a:r>
              <a:rPr lang="en-US" altLang="zh-CN" sz="2600" b="1">
                <a:latin typeface="Times New Roman" panose="02020603050405020304" pitchFamily="18" charset="0"/>
                <a:sym typeface="+mn-ea"/>
              </a:rPr>
              <a:t>G-&gt;</a:t>
            </a:r>
            <a:r>
              <a:rPr lang="en-US" altLang="zh-CN" sz="2600" b="1" dirty="0" err="1">
                <a:latin typeface="Times New Roman" panose="02020603050405020304" pitchFamily="18" charset="0"/>
                <a:sym typeface="+mn-ea"/>
              </a:rPr>
              <a:t>vexnum-1</a:t>
            </a:r>
            <a:r>
              <a:rPr lang="en-US" altLang="zh-CN" sz="26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事件最晚发生时间初始化  *</a:t>
            </a:r>
            <a:r>
              <a:rPr lang="en-US" altLang="zh-CN" b="1">
                <a:latin typeface="Times New Roman" panose="02020603050405020304" pitchFamily="18" charset="0"/>
              </a:rPr>
              <a:t>/</a:t>
            </a:r>
          </a:p>
          <a:p>
            <a:pPr marL="1435100" lvl="4" indent="0" eaLnBrk="1" hangingPunct="1">
              <a:lnSpc>
                <a:spcPct val="110000"/>
              </a:lnSpc>
              <a:spcBef>
                <a:spcPct val="10000"/>
              </a:spcBef>
              <a:buClr>
                <a:schemeClr val="bg1"/>
              </a:buClr>
            </a:pPr>
            <a:r>
              <a:rPr lang="en-US" altLang="zh-CN" sz="2600" b="1">
                <a:latin typeface="Times New Roman" panose="02020603050405020304" pitchFamily="18" charset="0"/>
              </a:rPr>
              <a:t>for (m=G-&gt;vexnum-1; m&gt;=0; m--)</a:t>
            </a:r>
          </a:p>
          <a:p>
            <a:pPr marL="1435100" lvl="4" indent="0" eaLnBrk="1" hangingPunct="1">
              <a:lnSpc>
                <a:spcPct val="110000"/>
              </a:lnSpc>
              <a:spcBef>
                <a:spcPct val="10000"/>
              </a:spcBef>
              <a:buClr>
                <a:schemeClr val="bg1"/>
              </a:buClr>
            </a:pPr>
            <a:r>
              <a:rPr lang="en-US" altLang="zh-CN" sz="2600" b="1">
                <a:latin typeface="Times New Roman" panose="02020603050405020304" pitchFamily="18" charset="0"/>
              </a:rPr>
              <a:t>    {   j=</a:t>
            </a:r>
            <a:r>
              <a:rPr lang="en-US" altLang="zh-CN" sz="2600" b="1" dirty="0" err="1">
                <a:latin typeface="Times New Roman" panose="02020603050405020304" pitchFamily="18" charset="0"/>
              </a:rPr>
              <a:t>topol[m</a:t>
            </a:r>
            <a:r>
              <a:rPr lang="en-US" altLang="zh-CN" sz="2600" b="1">
                <a:latin typeface="Times New Roman" panose="02020603050405020304" pitchFamily="18" charset="0"/>
              </a:rPr>
              <a:t>] ; p=G-&gt;</a:t>
            </a:r>
            <a:r>
              <a:rPr lang="en-US" altLang="zh-CN" sz="2600" b="1" dirty="0" err="1">
                <a:latin typeface="Times New Roman" panose="02020603050405020304" pitchFamily="18" charset="0"/>
              </a:rPr>
              <a:t>adjlist[j].firstarc</a:t>
            </a:r>
            <a:r>
              <a:rPr lang="en-US" altLang="zh-CN" sz="2600" b="1">
                <a:latin typeface="Times New Roman" panose="02020603050405020304" pitchFamily="18" charset="0"/>
              </a:rPr>
              <a:t> ;</a:t>
            </a:r>
          </a:p>
          <a:p>
            <a:pPr marL="1435100" lvl="4" indent="0" eaLnBrk="1" hangingPunct="1">
              <a:lnSpc>
                <a:spcPct val="110000"/>
              </a:lnSpc>
              <a:spcBef>
                <a:spcPct val="10000"/>
              </a:spcBef>
              <a:buClr>
                <a:schemeClr val="bg1"/>
              </a:buClr>
            </a:pPr>
            <a:r>
              <a:rPr lang="en-US" altLang="zh-CN" sz="2600" b="1">
                <a:latin typeface="Times New Roman" panose="02020603050405020304" pitchFamily="18" charset="0"/>
              </a:rPr>
              <a:t>        for (; p!=NULL; p=p-&gt;</a:t>
            </a:r>
            <a:r>
              <a:rPr lang="en-US" altLang="zh-CN" sz="2600" b="1" dirty="0" err="1">
                <a:latin typeface="Times New Roman" panose="02020603050405020304" pitchFamily="18" charset="0"/>
              </a:rPr>
              <a:t>nextarc</a:t>
            </a:r>
            <a:r>
              <a:rPr lang="en-US" altLang="zh-CN" sz="2600" b="1">
                <a:latin typeface="Times New Roman" panose="02020603050405020304" pitchFamily="18" charset="0"/>
              </a:rPr>
              <a:t> ) </a:t>
            </a:r>
          </a:p>
          <a:p>
            <a:pPr marL="1435100" lvl="4" indent="0" eaLnBrk="1" hangingPunct="1">
              <a:lnSpc>
                <a:spcPct val="110000"/>
              </a:lnSpc>
              <a:spcBef>
                <a:spcPct val="10000"/>
              </a:spcBef>
              <a:buClr>
                <a:schemeClr val="bg1"/>
              </a:buClr>
            </a:pPr>
            <a:r>
              <a:rPr lang="en-US" altLang="zh-CN" sz="2600" b="1">
                <a:latin typeface="Times New Roman" panose="02020603050405020304" pitchFamily="18" charset="0"/>
              </a:rPr>
              <a:t>             {  k=p-&gt;</a:t>
            </a:r>
            <a:r>
              <a:rPr lang="en-US" altLang="zh-CN" sz="2600" b="1" dirty="0" err="1">
                <a:latin typeface="Times New Roman" panose="02020603050405020304" pitchFamily="18" charset="0"/>
              </a:rPr>
              <a:t>adjvex</a:t>
            </a:r>
            <a:r>
              <a:rPr lang="en-US" altLang="zh-CN" sz="2600" b="1">
                <a:latin typeface="Times New Roman" panose="02020603050405020304" pitchFamily="18" charset="0"/>
              </a:rPr>
              <a:t> ;</a:t>
            </a:r>
          </a:p>
          <a:p>
            <a:pPr marL="1435100" lvl="4" indent="0" eaLnBrk="1" hangingPunct="1">
              <a:lnSpc>
                <a:spcPct val="110000"/>
              </a:lnSpc>
              <a:spcBef>
                <a:spcPct val="10000"/>
              </a:spcBef>
              <a:buClr>
                <a:schemeClr val="bg1"/>
              </a:buClr>
            </a:pPr>
            <a:r>
              <a:rPr lang="en-US" altLang="zh-CN" sz="2600" b="1">
                <a:latin typeface="Times New Roman" panose="02020603050405020304" pitchFamily="18" charset="0"/>
              </a:rPr>
              <a:t>                 if  (</a:t>
            </a:r>
            <a:r>
              <a:rPr lang="en-US" altLang="zh-CN" sz="2600" b="1" dirty="0" err="1">
                <a:latin typeface="Times New Roman" panose="02020603050405020304" pitchFamily="18" charset="0"/>
              </a:rPr>
              <a:t>vl[k]-p</a:t>
            </a:r>
            <a:r>
              <a:rPr lang="en-US" altLang="zh-CN" sz="2600" b="1">
                <a:latin typeface="Times New Roman" panose="02020603050405020304" pitchFamily="18" charset="0"/>
              </a:rPr>
              <a:t>-&gt;weight&lt;</a:t>
            </a:r>
            <a:r>
              <a:rPr lang="en-US" altLang="zh-CN" sz="2600" b="1" dirty="0" err="1">
                <a:latin typeface="Times New Roman" panose="02020603050405020304" pitchFamily="18" charset="0"/>
              </a:rPr>
              <a:t>vl[j</a:t>
            </a:r>
            <a:r>
              <a:rPr lang="en-US" altLang="zh-CN" sz="2600" b="1">
                <a:latin typeface="Times New Roman" panose="02020603050405020304" pitchFamily="18" charset="0"/>
              </a:rPr>
              <a:t>])</a:t>
            </a:r>
          </a:p>
          <a:p>
            <a:pPr marL="1435100" lvl="4" indent="0" eaLnBrk="1" hangingPunct="1">
              <a:lnSpc>
                <a:spcPct val="110000"/>
              </a:lnSpc>
              <a:spcBef>
                <a:spcPct val="10000"/>
              </a:spcBef>
              <a:buClr>
                <a:schemeClr val="bg1"/>
              </a:buClr>
            </a:pPr>
            <a:r>
              <a:rPr lang="en-US" altLang="zh-CN" sz="2600" b="1">
                <a:latin typeface="Times New Roman" panose="02020603050405020304" pitchFamily="18" charset="0"/>
              </a:rPr>
              <a:t>                     </a:t>
            </a:r>
            <a:r>
              <a:rPr lang="en-US" altLang="zh-CN" sz="2600" b="1" dirty="0" err="1">
                <a:latin typeface="Times New Roman" panose="02020603050405020304" pitchFamily="18" charset="0"/>
              </a:rPr>
              <a:t>vl[j</a:t>
            </a:r>
            <a:r>
              <a:rPr lang="en-US" altLang="zh-CN" sz="2600" b="1">
                <a:latin typeface="Times New Roman" panose="02020603050405020304" pitchFamily="18" charset="0"/>
              </a:rPr>
              <a:t>]=</a:t>
            </a:r>
            <a:r>
              <a:rPr lang="en-US" altLang="zh-CN" sz="2600" b="1" dirty="0" err="1">
                <a:latin typeface="Times New Roman" panose="02020603050405020304" pitchFamily="18" charset="0"/>
              </a:rPr>
              <a:t>vl[k]-p</a:t>
            </a:r>
            <a:r>
              <a:rPr lang="en-US" altLang="zh-CN" sz="2600" b="1">
                <a:latin typeface="Times New Roman" panose="02020603050405020304" pitchFamily="18" charset="0"/>
              </a:rPr>
              <a:t>-&gt;weight ;</a:t>
            </a:r>
          </a:p>
        </p:txBody>
      </p:sp>
    </p:spTree>
  </p:cSld>
  <p:clrMapOvr>
    <a:masterClrMapping/>
  </p:clrMapOvr>
  <p:transition spd="med">
    <p:wipe di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矩形 655361"/>
          <p:cNvSpPr/>
          <p:nvPr/>
        </p:nvSpPr>
        <p:spPr>
          <a:xfrm>
            <a:off x="152400" y="149225"/>
            <a:ext cx="8812213" cy="6159500"/>
          </a:xfrm>
          <a:prstGeom prst="rect">
            <a:avLst/>
          </a:prstGeom>
          <a:noFill/>
          <a:ln w="9525">
            <a:noFill/>
          </a:ln>
        </p:spPr>
        <p:txBody>
          <a:bodyPr/>
          <a:lstStyle/>
          <a:p>
            <a:pPr marL="1435100" lvl="4" indent="0" eaLnBrk="1" hangingPunct="1">
              <a:spcBef>
                <a:spcPct val="20000"/>
              </a:spcBef>
              <a:buClr>
                <a:schemeClr val="accent2"/>
              </a:buClr>
              <a:buSzPct val="80000"/>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计算每个事件的最晚发生时间</a:t>
            </a:r>
            <a:r>
              <a:rPr lang="en-US" altLang="zh-CN" b="1" dirty="0" err="1">
                <a:latin typeface="Times New Roman" panose="02020603050405020304" pitchFamily="18" charset="0"/>
              </a:rPr>
              <a:t>vl</a:t>
            </a:r>
            <a:r>
              <a:rPr lang="zh-CN" altLang="en-US" b="1">
                <a:latin typeface="Times New Roman" panose="02020603050405020304" pitchFamily="18" charset="0"/>
              </a:rPr>
              <a:t>值  </a:t>
            </a:r>
            <a:r>
              <a:rPr lang="zh-CN" altLang="en-US" b="1" dirty="0">
                <a:latin typeface="Times New Roman" panose="02020603050405020304" pitchFamily="18" charset="0"/>
              </a:rPr>
              <a:t>*</a:t>
            </a:r>
            <a:r>
              <a:rPr lang="en-US" altLang="zh-CN" b="1">
                <a:latin typeface="Times New Roman" panose="02020603050405020304" pitchFamily="18" charset="0"/>
              </a:rPr>
              <a:t>/</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(m=0 ; m&lt;G-&gt;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m++)</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p=G-&gt;</a:t>
            </a:r>
            <a:r>
              <a:rPr lang="en-US" altLang="zh-CN" sz="2800" b="1" dirty="0" err="1">
                <a:latin typeface="Times New Roman" panose="02020603050405020304" pitchFamily="18" charset="0"/>
              </a:rPr>
              <a:t>adjlist[m].firstarc</a:t>
            </a:r>
            <a:r>
              <a:rPr lang="en-US" altLang="zh-CN" sz="2800" b="1">
                <a:latin typeface="Times New Roman" panose="02020603050405020304" pitchFamily="18" charset="0"/>
              </a:rPr>
              <a:t> ;</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for (; p!=NULL; p=p-&gt;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 ) </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k=p-&gt;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 ;</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 (</a:t>
            </a:r>
            <a:r>
              <a:rPr lang="en-US" altLang="zh-CN" sz="2800" b="1" dirty="0" err="1">
                <a:latin typeface="Times New Roman" panose="02020603050405020304" pitchFamily="18" charset="0"/>
              </a:rPr>
              <a:t>ve[m]+p</a:t>
            </a:r>
            <a:r>
              <a:rPr lang="en-US" altLang="zh-CN" sz="2800" b="1">
                <a:latin typeface="Times New Roman" panose="02020603050405020304" pitchFamily="18" charset="0"/>
              </a:rPr>
              <a:t>-&gt;weight)==</a:t>
            </a:r>
            <a:r>
              <a:rPr lang="en-US" altLang="zh-CN" sz="2800" b="1" dirty="0" err="1">
                <a:latin typeface="Times New Roman" panose="02020603050405020304" pitchFamily="18" charset="0"/>
              </a:rPr>
              <a:t>vl[k</a:t>
            </a:r>
            <a:r>
              <a:rPr lang="en-US" altLang="zh-CN" sz="2800" b="1">
                <a:latin typeface="Times New Roman" panose="02020603050405020304" pitchFamily="18" charset="0"/>
              </a:rPr>
              <a:t>])</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a:t>
            </a:r>
            <a:r>
              <a:rPr lang="en-US" altLang="zh-CN" sz="2800" b="1">
                <a:latin typeface="Times New Roman" panose="02020603050405020304" pitchFamily="18" charset="0"/>
              </a:rPr>
              <a:t>(“&lt;%d, %d&gt;, m, j”) ;</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输出所有的关键活动  *</a:t>
            </a:r>
            <a:r>
              <a:rPr lang="en-US" altLang="zh-CN" b="1">
                <a:latin typeface="Times New Roman" panose="02020603050405020304" pitchFamily="18" charset="0"/>
              </a:rPr>
              <a:t>/</a:t>
            </a:r>
          </a:p>
          <a:p>
            <a:pPr marL="1435100" lvl="4" indent="0" eaLnBrk="1" hangingPunct="1">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end of else  */</a:t>
            </a:r>
          </a:p>
          <a:p>
            <a:pPr>
              <a:buClr>
                <a:schemeClr val="bg1"/>
              </a:buClr>
            </a:pPr>
            <a:r>
              <a:rPr lang="en-US" altLang="zh-CN" sz="2800" b="1">
                <a:latin typeface="Times New Roman" panose="02020603050405020304" pitchFamily="18" charset="0"/>
              </a:rPr>
              <a:t>    }</a:t>
            </a:r>
          </a:p>
        </p:txBody>
      </p:sp>
    </p:spTree>
  </p:cSld>
  <p:clrMapOvr>
    <a:masterClrMapping/>
  </p:clrMapOvr>
  <p:transition spd="med">
    <p:wipe di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矩形 656385"/>
          <p:cNvSpPr/>
          <p:nvPr/>
        </p:nvSpPr>
        <p:spPr>
          <a:xfrm>
            <a:off x="152400" y="296863"/>
            <a:ext cx="8812213" cy="5076825"/>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3600" b="1">
                <a:solidFill>
                  <a:srgbClr val="0000FF"/>
                </a:solidFill>
                <a:latin typeface="宋体" panose="02010600030101010101" pitchFamily="2" charset="-122"/>
              </a:rPr>
              <a:t>⑶ </a:t>
            </a:r>
            <a:r>
              <a:rPr lang="zh-CN" altLang="en-US" sz="3600" b="1" dirty="0">
                <a:solidFill>
                  <a:srgbClr val="0000FF"/>
                </a:solidFill>
                <a:latin typeface="楷体_GB2312" panose="02010609030101010101" pitchFamily="49" charset="-122"/>
                <a:ea typeface="楷体_GB2312" panose="02010609030101010101" pitchFamily="49" charset="-122"/>
              </a:rPr>
              <a:t>算法分析</a:t>
            </a:r>
            <a:endParaRPr lang="zh-CN" altLang="en-US" sz="3600" b="1" dirty="0">
              <a:solidFill>
                <a:schemeClr val="folHlink"/>
              </a:solidFill>
              <a:latin typeface="楷体_GB2312" panose="02010609030101010101" pitchFamily="49" charset="-122"/>
              <a:ea typeface="楷体_GB2312" panose="02010609030101010101" pitchFamily="49" charset="-122"/>
            </a:endParaRPr>
          </a:p>
          <a:p>
            <a:pPr>
              <a:lnSpc>
                <a:spcPct val="110000"/>
              </a:lnSpc>
              <a:spcBef>
                <a:spcPct val="20000"/>
              </a:spcBef>
              <a:buClr>
                <a:schemeClr val="accent2"/>
              </a:buClr>
              <a:buSzPct val="80000"/>
              <a:buFont typeface="Wingdings" panose="05000000000000000000" pitchFamily="2" charset="2"/>
              <a:buNone/>
            </a:pPr>
            <a:r>
              <a:rPr lang="zh-CN" altLang="en-US" sz="3600" b="1" dirty="0">
                <a:solidFill>
                  <a:schemeClr val="folHlink"/>
                </a:solidFill>
                <a:latin typeface="楷体_GB2312" panose="02010609030101010101" pitchFamily="49" charset="-122"/>
                <a:ea typeface="楷体_GB2312" panose="02010609030101010101" pitchFamily="49" charset="-122"/>
              </a:rPr>
              <a:t>   </a:t>
            </a:r>
            <a:r>
              <a:rPr lang="zh-CN" altLang="en-US" sz="2800" b="1" dirty="0">
                <a:latin typeface="Times New Roman" panose="02020603050405020304" pitchFamily="18" charset="0"/>
              </a:rPr>
              <a:t>设</a:t>
            </a:r>
            <a:r>
              <a:rPr lang="en-US" altLang="zh-CN" sz="2800" b="1">
                <a:latin typeface="Times New Roman" panose="02020603050405020304" pitchFamily="18" charset="0"/>
              </a:rPr>
              <a:t>AOE</a:t>
            </a:r>
            <a:r>
              <a:rPr lang="zh-CN" altLang="en-US" sz="2800" b="1" dirty="0">
                <a:latin typeface="Times New Roman" panose="02020603050405020304" pitchFamily="18" charset="0"/>
              </a:rPr>
              <a:t>网有</a:t>
            </a:r>
            <a:r>
              <a:rPr lang="en-US" altLang="zh-CN" sz="2800" b="1">
                <a:latin typeface="Times New Roman" panose="02020603050405020304" pitchFamily="18" charset="0"/>
              </a:rPr>
              <a:t>n</a:t>
            </a:r>
            <a:r>
              <a:rPr lang="zh-CN" altLang="en-US" sz="2800" b="1" dirty="0">
                <a:latin typeface="Times New Roman" panose="02020603050405020304" pitchFamily="18" charset="0"/>
              </a:rPr>
              <a:t>个事件，</a:t>
            </a:r>
            <a:r>
              <a:rPr lang="en-US" altLang="zh-CN" sz="2800" b="1">
                <a:latin typeface="Times New Roman" panose="02020603050405020304" pitchFamily="18" charset="0"/>
              </a:rPr>
              <a:t>e</a:t>
            </a:r>
            <a:r>
              <a:rPr lang="zh-CN" altLang="en-US" sz="2800" b="1" dirty="0">
                <a:latin typeface="Times New Roman" panose="02020603050405020304" pitchFamily="18" charset="0"/>
              </a:rPr>
              <a:t>个活动，则算法的主要执行是：</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宋体" panose="02010600030101010101" pitchFamily="2" charset="-122"/>
              </a:rPr>
              <a:t>◆</a:t>
            </a:r>
            <a:r>
              <a:rPr lang="zh-CN" altLang="en-US" sz="2800" b="1">
                <a:solidFill>
                  <a:schemeClr val="folHlink"/>
                </a:solidFill>
                <a:latin typeface="宋体" panose="02010600030101010101" pitchFamily="2" charset="-122"/>
                <a:ea typeface="Arial Unicode MS" panose="020B0604020202020204" charset="-122"/>
              </a:rPr>
              <a:t> </a:t>
            </a:r>
            <a:r>
              <a:rPr lang="zh-CN" altLang="en-US" sz="2800" b="1" dirty="0">
                <a:latin typeface="Times New Roman" panose="02020603050405020304" pitchFamily="18" charset="0"/>
              </a:rPr>
              <a:t>进行拓扑排序：时间复杂度是</a:t>
            </a:r>
            <a:r>
              <a:rPr lang="en-US" altLang="zh-CN" sz="2800" b="1">
                <a:latin typeface="Times New Roman" panose="02020603050405020304" pitchFamily="18" charset="0"/>
              </a:rPr>
              <a:t>O(n+e) </a:t>
            </a:r>
            <a:r>
              <a:rPr lang="zh-CN" altLang="en-US" sz="2800" b="1" dirty="0">
                <a:latin typeface="宋体" panose="02010600030101010101" pitchFamily="2" charset="-122"/>
              </a:rPr>
              <a:t>；</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folHlink"/>
                </a:solidFill>
                <a:latin typeface="宋体" panose="02010600030101010101" pitchFamily="2" charset="-122"/>
                <a:ea typeface="Arial Unicode MS" panose="020B0604020202020204" charset="-122"/>
              </a:rPr>
              <a:t> </a:t>
            </a:r>
            <a:r>
              <a:rPr lang="zh-CN" altLang="en-US" sz="2800" b="1" dirty="0">
                <a:latin typeface="宋体" panose="02010600030101010101" pitchFamily="2" charset="-122"/>
              </a:rPr>
              <a:t>求每个事件的</a:t>
            </a:r>
            <a:r>
              <a:rPr lang="en-US" altLang="zh-CN" sz="2800" b="1" dirty="0" err="1">
                <a:latin typeface="Times New Roman" panose="02020603050405020304" pitchFamily="18" charset="0"/>
              </a:rPr>
              <a:t>ve</a:t>
            </a:r>
            <a:r>
              <a:rPr lang="zh-CN" altLang="en-US" sz="2800" b="1">
                <a:latin typeface="Times New Roman" panose="02020603050405020304" pitchFamily="18" charset="0"/>
              </a:rPr>
              <a:t>值和</a:t>
            </a:r>
            <a:r>
              <a:rPr lang="en-US" altLang="zh-CN" sz="2800" b="1" dirty="0" err="1">
                <a:latin typeface="Times New Roman" panose="02020603050405020304" pitchFamily="18" charset="0"/>
              </a:rPr>
              <a:t>vl</a:t>
            </a:r>
            <a:r>
              <a:rPr lang="zh-CN" altLang="en-US" sz="2800" b="1" dirty="0">
                <a:latin typeface="Times New Roman" panose="02020603050405020304" pitchFamily="18" charset="0"/>
              </a:rPr>
              <a:t>值：时间复杂度是</a:t>
            </a:r>
            <a:r>
              <a:rPr lang="en-US" altLang="zh-CN" sz="2800" b="1">
                <a:latin typeface="Times New Roman" panose="02020603050405020304" pitchFamily="18" charset="0"/>
              </a:rPr>
              <a:t>O(n+e) </a:t>
            </a:r>
            <a:r>
              <a:rPr lang="zh-CN" altLang="en-US" sz="2800" b="1" dirty="0">
                <a:latin typeface="宋体" panose="02010600030101010101" pitchFamily="2" charset="-122"/>
              </a:rPr>
              <a:t>；</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zh-CN" altLang="en-US" sz="2800" b="1" dirty="0">
                <a:latin typeface="Times New Roman" panose="02020603050405020304" pitchFamily="18" charset="0"/>
              </a:rPr>
              <a:t>根据</a:t>
            </a:r>
            <a:r>
              <a:rPr lang="en-US" altLang="zh-CN" sz="2800" b="1" dirty="0" err="1">
                <a:latin typeface="Times New Roman" panose="02020603050405020304" pitchFamily="18" charset="0"/>
              </a:rPr>
              <a:t>ve</a:t>
            </a:r>
            <a:r>
              <a:rPr lang="zh-CN" altLang="en-US" sz="2800" b="1" dirty="0">
                <a:latin typeface="Times New Roman" panose="02020603050405020304" pitchFamily="18" charset="0"/>
              </a:rPr>
              <a:t>值和</a:t>
            </a:r>
            <a:r>
              <a:rPr lang="en-US" altLang="zh-CN" sz="2800" b="1" dirty="0" err="1">
                <a:latin typeface="Times New Roman" panose="02020603050405020304" pitchFamily="18" charset="0"/>
              </a:rPr>
              <a:t>vl</a:t>
            </a:r>
            <a:r>
              <a:rPr lang="zh-CN" altLang="en-US" sz="2800" b="1" dirty="0">
                <a:latin typeface="Times New Roman" panose="02020603050405020304" pitchFamily="18" charset="0"/>
              </a:rPr>
              <a:t>值找关键活动：时间复杂度是</a:t>
            </a:r>
            <a:r>
              <a:rPr lang="en-US" altLang="zh-CN" sz="2800" b="1">
                <a:latin typeface="Times New Roman" panose="02020603050405020304" pitchFamily="18" charset="0"/>
              </a:rPr>
              <a:t>O(n+e) </a:t>
            </a:r>
            <a:r>
              <a:rPr lang="zh-CN" altLang="en-US" sz="2800" b="1">
                <a:latin typeface="宋体" panose="02010600030101010101" pitchFamily="2" charset="-122"/>
              </a:rPr>
              <a:t>；</a:t>
            </a:r>
          </a:p>
          <a:p>
            <a:pPr>
              <a:lnSpc>
                <a:spcPct val="110000"/>
              </a:lnSpc>
              <a:spcBef>
                <a:spcPct val="20000"/>
              </a:spcBef>
              <a:buClr>
                <a:schemeClr val="accent2"/>
              </a:buClr>
              <a:buSzPct val="80000"/>
              <a:buFont typeface="Wingdings" panose="05000000000000000000" pitchFamily="2" charset="2"/>
              <a:buNone/>
            </a:pPr>
            <a:r>
              <a:rPr lang="zh-CN" altLang="en-US" sz="2800" b="1">
                <a:latin typeface="Times New Roman" panose="02020603050405020304" pitchFamily="18" charset="0"/>
              </a:rPr>
              <a:t>       </a:t>
            </a:r>
            <a:r>
              <a:rPr lang="zh-CN" altLang="en-US" sz="2800" b="1" dirty="0">
                <a:latin typeface="Times New Roman" panose="02020603050405020304" pitchFamily="18" charset="0"/>
              </a:rPr>
              <a:t> 因此，整个算法的时间复杂度是</a:t>
            </a:r>
            <a:r>
              <a:rPr lang="en-US" altLang="zh-CN" sz="2800" b="1">
                <a:latin typeface="Times New Roman" panose="02020603050405020304" pitchFamily="18" charset="0"/>
              </a:rPr>
              <a:t>O(n+e) </a:t>
            </a:r>
            <a:r>
              <a:rPr lang="zh-CN" altLang="en-US" sz="2800" b="1">
                <a:latin typeface="宋体" panose="02010600030101010101" pitchFamily="2" charset="-122"/>
              </a:rPr>
              <a:t>。</a:t>
            </a:r>
          </a:p>
        </p:txBody>
      </p:sp>
    </p:spTree>
  </p:cSld>
  <p:clrMapOvr>
    <a:masterClrMapping/>
  </p:clrMapOvr>
  <p:transition spd="med">
    <p:wipe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标题 657409"/>
          <p:cNvSpPr>
            <a:spLocks noGrp="1"/>
          </p:cNvSpPr>
          <p:nvPr>
            <p:ph type="title"/>
          </p:nvPr>
        </p:nvSpPr>
        <p:spPr>
          <a:xfrm>
            <a:off x="901700" y="138113"/>
            <a:ext cx="5614988" cy="914400"/>
          </a:xfrm>
        </p:spPr>
        <p:txBody>
          <a:bodyPr lIns="92075" tIns="46038" rIns="92075" bIns="46038" anchor="ctr"/>
          <a:lstStyle/>
          <a:p>
            <a:r>
              <a:rPr lang="en-US" altLang="zh-CN" sz="5400" b="1">
                <a:solidFill>
                  <a:srgbClr val="0000FF"/>
                </a:solidFill>
                <a:effectLst/>
                <a:latin typeface="Times New Roman" panose="02020603050405020304" pitchFamily="18" charset="0"/>
              </a:rPr>
              <a:t>7.7</a:t>
            </a:r>
            <a:r>
              <a:rPr lang="en-US" altLang="zh-CN" sz="5400" b="1">
                <a:solidFill>
                  <a:srgbClr val="0000FF"/>
                </a:solidFill>
                <a:effectLst/>
              </a:rPr>
              <a:t>   </a:t>
            </a:r>
            <a:r>
              <a:rPr lang="zh-CN" altLang="en-US" sz="5400" b="1" dirty="0">
                <a:solidFill>
                  <a:srgbClr val="0000FF"/>
                </a:solidFill>
                <a:effectLst/>
                <a:ea typeface="楷体_GB2312" panose="02010609030101010101" pitchFamily="49" charset="-122"/>
              </a:rPr>
              <a:t>最短路径</a:t>
            </a:r>
          </a:p>
        </p:txBody>
      </p:sp>
      <p:sp>
        <p:nvSpPr>
          <p:cNvPr id="657411" name="文本占位符 657410"/>
          <p:cNvSpPr>
            <a:spLocks noGrp="1"/>
          </p:cNvSpPr>
          <p:nvPr>
            <p:ph type="body" idx="1"/>
          </p:nvPr>
        </p:nvSpPr>
        <p:spPr>
          <a:xfrm>
            <a:off x="152400" y="1143000"/>
            <a:ext cx="8839200" cy="5165725"/>
          </a:xfrm>
        </p:spPr>
        <p:txBody>
          <a:bodyPr/>
          <a:lstStyle/>
          <a:p>
            <a:pPr marL="0" indent="0">
              <a:lnSpc>
                <a:spcPct val="110000"/>
              </a:lnSpc>
              <a:buNone/>
            </a:pPr>
            <a:r>
              <a:rPr lang="zh-CN" altLang="en-US" sz="2800" b="1" dirty="0">
                <a:latin typeface="宋体" panose="02010600030101010101" pitchFamily="2" charset="-122"/>
              </a:rPr>
              <a:t>    若用带权图表示交通网</a:t>
            </a:r>
            <a:r>
              <a:rPr lang="zh-CN" altLang="en-US" sz="2800" b="1"/>
              <a:t>，</a:t>
            </a:r>
            <a:r>
              <a:rPr lang="zh-CN" altLang="en-US" sz="2800" b="1" dirty="0"/>
              <a:t>图中顶点表示地点</a:t>
            </a:r>
            <a:r>
              <a:rPr lang="zh-CN" altLang="en-US" sz="2800" b="1"/>
              <a:t>，</a:t>
            </a:r>
            <a:r>
              <a:rPr lang="zh-CN" altLang="en-US" sz="2800" b="1" dirty="0"/>
              <a:t>边代表两地之间有直接道路</a:t>
            </a:r>
            <a:r>
              <a:rPr lang="zh-CN" altLang="en-US" sz="2800" b="1"/>
              <a:t>，</a:t>
            </a:r>
            <a:r>
              <a:rPr lang="zh-CN" altLang="en-US" sz="2800" b="1" dirty="0"/>
              <a:t>边上的权值表示路程</a:t>
            </a:r>
            <a:r>
              <a:rPr lang="en-US" altLang="zh-CN" sz="2800" b="1"/>
              <a:t>(</a:t>
            </a:r>
            <a:r>
              <a:rPr lang="zh-CN" altLang="en-US" sz="2800" b="1" dirty="0"/>
              <a:t>或所花费用或时间</a:t>
            </a:r>
            <a:r>
              <a:rPr lang="en-US" altLang="zh-CN" sz="2800" b="1"/>
              <a:t>) </a:t>
            </a:r>
            <a:r>
              <a:rPr lang="zh-CN" altLang="en-US" sz="2800" b="1" dirty="0">
                <a:latin typeface="宋体" panose="02010600030101010101" pitchFamily="2" charset="-122"/>
              </a:rPr>
              <a:t>。从一个地方到另一个地方的路径长度表示该路径上各边的权值之和。</a:t>
            </a:r>
            <a:r>
              <a:rPr lang="zh-CN" altLang="en-US" sz="2800" b="1" dirty="0"/>
              <a:t>问题</a:t>
            </a:r>
            <a:r>
              <a:rPr lang="zh-CN" altLang="en-US" sz="2800" b="1" dirty="0">
                <a:latin typeface="宋体" panose="02010600030101010101" pitchFamily="2" charset="-122"/>
              </a:rPr>
              <a:t>：</a:t>
            </a:r>
          </a:p>
          <a:p>
            <a:pPr marL="533400" lvl="1" indent="0">
              <a:lnSpc>
                <a:spcPct val="110000"/>
              </a:lnSpc>
              <a:buNone/>
            </a:pPr>
            <a:r>
              <a:rPr lang="zh-CN" altLang="en-US" b="1">
                <a:solidFill>
                  <a:schemeClr val="folHlink"/>
                </a:solidFill>
              </a:rPr>
              <a:t>◆</a:t>
            </a:r>
            <a:r>
              <a:rPr lang="zh-CN" altLang="en-US" b="1">
                <a:solidFill>
                  <a:schemeClr val="folHlink"/>
                </a:solidFill>
                <a:latin typeface="宋体" panose="02010600030101010101" pitchFamily="2" charset="-122"/>
                <a:ea typeface="Arial Unicode MS" panose="020B0604020202020204" charset="-122"/>
              </a:rPr>
              <a:t> </a:t>
            </a:r>
            <a:r>
              <a:rPr lang="zh-CN" altLang="en-US" b="1" dirty="0"/>
              <a:t>两地之间是否有通路</a:t>
            </a:r>
            <a:r>
              <a:rPr lang="en-US" altLang="zh-CN" b="1"/>
              <a:t>?</a:t>
            </a:r>
          </a:p>
          <a:p>
            <a:pPr marL="533400" lvl="1" indent="0">
              <a:lnSpc>
                <a:spcPct val="110000"/>
              </a:lnSpc>
              <a:buNone/>
            </a:pPr>
            <a:r>
              <a:rPr lang="en-US" altLang="zh-CN" b="1">
                <a:solidFill>
                  <a:schemeClr val="folHlink"/>
                </a:solidFill>
              </a:rPr>
              <a:t>◆</a:t>
            </a:r>
            <a:r>
              <a:rPr lang="en-US" altLang="zh-CN" b="1">
                <a:solidFill>
                  <a:schemeClr val="folHlink"/>
                </a:solidFill>
                <a:latin typeface="宋体" panose="02010600030101010101" pitchFamily="2" charset="-122"/>
                <a:ea typeface="Arial Unicode MS" panose="020B0604020202020204" charset="-122"/>
              </a:rPr>
              <a:t> </a:t>
            </a:r>
            <a:r>
              <a:rPr lang="zh-CN" altLang="en-US" b="1">
                <a:latin typeface="宋体" panose="02010600030101010101" pitchFamily="2" charset="-122"/>
              </a:rPr>
              <a:t>在</a:t>
            </a:r>
            <a:r>
              <a:rPr lang="zh-CN" altLang="en-US" b="1">
                <a:solidFill>
                  <a:srgbClr val="0000FF"/>
                </a:solidFill>
                <a:latin typeface="宋体" panose="02010600030101010101" pitchFamily="2" charset="-122"/>
              </a:rPr>
              <a:t>有多条</a:t>
            </a:r>
            <a:r>
              <a:rPr lang="zh-CN" altLang="en-US" b="1" dirty="0">
                <a:solidFill>
                  <a:srgbClr val="0000FF"/>
                </a:solidFill>
                <a:latin typeface="宋体" panose="02010600030101010101" pitchFamily="2" charset="-122"/>
              </a:rPr>
              <a:t>通路</a:t>
            </a:r>
            <a:r>
              <a:rPr lang="zh-CN" altLang="en-US" b="1" dirty="0">
                <a:latin typeface="宋体" panose="02010600030101010101" pitchFamily="2" charset="-122"/>
              </a:rPr>
              <a:t>的情况下</a:t>
            </a:r>
            <a:r>
              <a:rPr lang="zh-CN" altLang="en-US" b="1"/>
              <a:t>，</a:t>
            </a:r>
            <a:r>
              <a:rPr lang="zh-CN" altLang="en-US" b="1" dirty="0">
                <a:solidFill>
                  <a:srgbClr val="0000FF"/>
                </a:solidFill>
              </a:rPr>
              <a:t>哪条</a:t>
            </a:r>
            <a:r>
              <a:rPr lang="zh-CN" altLang="en-US" b="1" dirty="0"/>
              <a:t>最短</a:t>
            </a:r>
            <a:r>
              <a:rPr lang="en-US" altLang="zh-CN" b="1"/>
              <a:t>?</a:t>
            </a:r>
          </a:p>
          <a:p>
            <a:pPr marL="0" indent="0">
              <a:lnSpc>
                <a:spcPct val="110000"/>
              </a:lnSpc>
              <a:buNone/>
            </a:pPr>
            <a:r>
              <a:rPr lang="en-US" altLang="zh-CN" sz="2800" b="1"/>
              <a:t>       </a:t>
            </a:r>
            <a:r>
              <a:rPr lang="zh-CN" altLang="en-US" sz="2800" b="1" dirty="0"/>
              <a:t>考虑到交通网的有向性</a:t>
            </a:r>
            <a:r>
              <a:rPr lang="zh-CN" altLang="en-US" sz="2800" b="1"/>
              <a:t>，</a:t>
            </a:r>
            <a:r>
              <a:rPr lang="zh-CN" altLang="en-US" sz="2800" b="1" dirty="0"/>
              <a:t>直接讨论的是</a:t>
            </a:r>
            <a:r>
              <a:rPr lang="zh-CN" altLang="en-US" sz="2800" b="1" dirty="0">
                <a:solidFill>
                  <a:srgbClr val="0000FF"/>
                </a:solidFill>
              </a:rPr>
              <a:t>带权有向图的最短路径问题</a:t>
            </a:r>
            <a:r>
              <a:rPr lang="zh-CN" altLang="en-US" sz="2800" b="1" dirty="0"/>
              <a:t>，但解决问题的算法也适用于无向图</a:t>
            </a:r>
            <a:r>
              <a:rPr lang="zh-CN" altLang="en-US" sz="2800" b="1" dirty="0">
                <a:latin typeface="宋体" panose="02010600030101010101" pitchFamily="2" charset="-122"/>
              </a:rPr>
              <a:t>。</a:t>
            </a:r>
          </a:p>
          <a:p>
            <a:pPr marL="0" indent="0">
              <a:lnSpc>
                <a:spcPct val="110000"/>
              </a:lnSpc>
              <a:buNone/>
            </a:pPr>
            <a:r>
              <a:rPr lang="zh-CN" altLang="en-US" sz="2800" b="1" dirty="0">
                <a:latin typeface="宋体" panose="02010600030101010101" pitchFamily="2" charset="-122"/>
              </a:rPr>
              <a:t>    将一个路径的起始顶点称为源点</a:t>
            </a:r>
            <a:r>
              <a:rPr lang="zh-CN" altLang="en-US" sz="2800" b="1" dirty="0"/>
              <a:t>，最后一个</a:t>
            </a:r>
            <a:r>
              <a:rPr lang="zh-CN" altLang="en-US" sz="2800" b="1" dirty="0">
                <a:latin typeface="宋体" panose="02010600030101010101" pitchFamily="2" charset="-122"/>
              </a:rPr>
              <a:t>顶点称为终点。</a:t>
            </a:r>
          </a:p>
        </p:txBody>
      </p:sp>
    </p:spTree>
  </p:cSld>
  <p:clrMapOvr>
    <a:masterClrMapping/>
  </p:clrMapOvr>
  <p:transition spd="med">
    <p:wipe di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标题 658433"/>
          <p:cNvSpPr>
            <a:spLocks noGrp="1"/>
          </p:cNvSpPr>
          <p:nvPr>
            <p:ph type="title"/>
          </p:nvPr>
        </p:nvSpPr>
        <p:spPr>
          <a:xfrm>
            <a:off x="1042988" y="295275"/>
            <a:ext cx="6553200" cy="685800"/>
          </a:xfrm>
        </p:spPr>
        <p:txBody>
          <a:bodyPr lIns="92075" tIns="46038" rIns="92075" bIns="46038" anchor="ctr"/>
          <a:lstStyle/>
          <a:p>
            <a:r>
              <a:rPr lang="en-US" altLang="zh-CN" b="1">
                <a:solidFill>
                  <a:srgbClr val="0000FF"/>
                </a:solidFill>
                <a:effectLst/>
                <a:latin typeface="Times New Roman" panose="02020603050405020304" pitchFamily="18" charset="0"/>
              </a:rPr>
              <a:t>7.7.1  </a:t>
            </a:r>
            <a:r>
              <a:rPr lang="zh-CN" altLang="en-US" b="1" dirty="0">
                <a:solidFill>
                  <a:srgbClr val="0000FF"/>
                </a:solidFill>
                <a:effectLst/>
                <a:latin typeface="楷体_GB2312" panose="02010609030101010101" pitchFamily="49" charset="-122"/>
                <a:ea typeface="楷体_GB2312" panose="02010609030101010101" pitchFamily="49" charset="-122"/>
              </a:rPr>
              <a:t>单源点最短路径</a:t>
            </a:r>
          </a:p>
        </p:txBody>
      </p:sp>
      <p:sp>
        <p:nvSpPr>
          <p:cNvPr id="658435" name="文本占位符 658434"/>
          <p:cNvSpPr>
            <a:spLocks noGrp="1"/>
          </p:cNvSpPr>
          <p:nvPr>
            <p:ph type="body" idx="1"/>
          </p:nvPr>
        </p:nvSpPr>
        <p:spPr>
          <a:xfrm>
            <a:off x="152400" y="1135063"/>
            <a:ext cx="8812213" cy="4814887"/>
          </a:xfrm>
        </p:spPr>
        <p:txBody>
          <a:bodyPr/>
          <a:lstStyle/>
          <a:p>
            <a:pPr marL="0" indent="0">
              <a:lnSpc>
                <a:spcPct val="110000"/>
              </a:lnSpc>
              <a:buNone/>
            </a:pPr>
            <a:r>
              <a:rPr lang="zh-CN" altLang="en-US" sz="2800" b="1" dirty="0">
                <a:latin typeface="宋体" panose="02010600030101010101" pitchFamily="2" charset="-122"/>
              </a:rPr>
              <a:t>    对于给定的有向图</a:t>
            </a:r>
            <a:r>
              <a:rPr lang="en-US" altLang="zh-CN" sz="2800" b="1"/>
              <a:t>G=(V</a:t>
            </a:r>
            <a:r>
              <a:rPr lang="zh-CN" altLang="en-US" sz="2800" b="1"/>
              <a:t>，</a:t>
            </a:r>
            <a:r>
              <a:rPr lang="en-US" altLang="zh-CN" sz="2800" b="1"/>
              <a:t>E)</a:t>
            </a:r>
            <a:r>
              <a:rPr lang="zh-CN" altLang="en-US" sz="2800" b="1" dirty="0">
                <a:latin typeface="宋体" panose="02010600030101010101" pitchFamily="2" charset="-122"/>
              </a:rPr>
              <a:t>及单个源点</a:t>
            </a:r>
            <a:r>
              <a:rPr lang="en-US" altLang="zh-CN" sz="2800" b="1"/>
              <a:t>V</a:t>
            </a:r>
            <a:r>
              <a:rPr lang="en-US" altLang="zh-CN" sz="2800" b="1" baseline="-18000"/>
              <a:t>s</a:t>
            </a:r>
            <a:r>
              <a:rPr lang="zh-CN" altLang="en-US" sz="2800" b="1">
                <a:latin typeface="宋体" panose="02010600030101010101" pitchFamily="2" charset="-122"/>
              </a:rPr>
              <a:t>，求</a:t>
            </a:r>
            <a:r>
              <a:rPr lang="en-US" altLang="zh-CN" sz="2800" b="1">
                <a:solidFill>
                  <a:srgbClr val="FF0000"/>
                </a:solidFill>
              </a:rPr>
              <a:t>V</a:t>
            </a:r>
            <a:r>
              <a:rPr lang="en-US" altLang="zh-CN" sz="2800" b="1" baseline="-18000">
                <a:solidFill>
                  <a:srgbClr val="FF0000"/>
                </a:solidFill>
              </a:rPr>
              <a:t>s</a:t>
            </a:r>
            <a:r>
              <a:rPr lang="zh-CN" altLang="en-US" sz="2800" b="1">
                <a:solidFill>
                  <a:srgbClr val="FF0000"/>
                </a:solidFill>
                <a:latin typeface="宋体" panose="02010600030101010101" pitchFamily="2" charset="-122"/>
              </a:rPr>
              <a:t>到</a:t>
            </a:r>
            <a:r>
              <a:rPr lang="en-US" altLang="zh-CN" sz="2800" b="1">
                <a:solidFill>
                  <a:srgbClr val="FF0000"/>
                </a:solidFill>
              </a:rPr>
              <a:t>G</a:t>
            </a:r>
            <a:r>
              <a:rPr lang="zh-CN" altLang="en-US" sz="2800" b="1" dirty="0">
                <a:solidFill>
                  <a:srgbClr val="FF0000"/>
                </a:solidFill>
                <a:latin typeface="宋体" panose="02010600030101010101" pitchFamily="2" charset="-122"/>
              </a:rPr>
              <a:t>的其余各顶点的最短路径。</a:t>
            </a:r>
            <a:endParaRPr lang="zh-CN" altLang="en-US" sz="2800" b="1" dirty="0">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针对单源点的最短路径问题</a:t>
            </a:r>
            <a:r>
              <a:rPr lang="zh-CN" altLang="en-US" sz="2800" b="1"/>
              <a:t>，</a:t>
            </a:r>
            <a:r>
              <a:rPr lang="en-US" altLang="zh-CN" sz="2800" b="1" dirty="0" err="1">
                <a:solidFill>
                  <a:srgbClr val="0000FF"/>
                </a:solidFill>
              </a:rPr>
              <a:t>Dijkstra</a:t>
            </a:r>
            <a:r>
              <a:rPr lang="zh-CN" altLang="en-US" sz="2800" b="1" dirty="0"/>
              <a:t>提出了一种</a:t>
            </a:r>
            <a:r>
              <a:rPr lang="zh-CN" altLang="en-US" sz="2800" b="1" dirty="0">
                <a:solidFill>
                  <a:srgbClr val="0000FF"/>
                </a:solidFill>
              </a:rPr>
              <a:t>按路径长度递增次序</a:t>
            </a:r>
            <a:r>
              <a:rPr lang="zh-CN" altLang="en-US" sz="2800" b="1" dirty="0"/>
              <a:t>产生最短路径的算法，即</a:t>
            </a:r>
            <a:r>
              <a:rPr lang="zh-CN" altLang="en-US" sz="2800" b="1" dirty="0">
                <a:solidFill>
                  <a:srgbClr val="0000FF"/>
                </a:solidFill>
                <a:latin typeface="宋体" panose="02010600030101010101" pitchFamily="2" charset="-122"/>
              </a:rPr>
              <a:t>迪杰斯特拉</a:t>
            </a:r>
            <a:r>
              <a:rPr lang="en-US" altLang="zh-CN" sz="2800" b="1">
                <a:solidFill>
                  <a:srgbClr val="0000FF"/>
                </a:solidFill>
              </a:rPr>
              <a:t>(</a:t>
            </a:r>
            <a:r>
              <a:rPr lang="en-US" altLang="zh-CN" sz="2800" b="1" dirty="0" err="1">
                <a:solidFill>
                  <a:srgbClr val="0000FF"/>
                </a:solidFill>
              </a:rPr>
              <a:t>Dijkstra</a:t>
            </a:r>
            <a:r>
              <a:rPr lang="en-US" altLang="zh-CN" sz="2800" b="1">
                <a:solidFill>
                  <a:srgbClr val="0000FF"/>
                </a:solidFill>
              </a:rPr>
              <a:t>)</a:t>
            </a:r>
            <a:r>
              <a:rPr lang="zh-CN" altLang="en-US" sz="2800" b="1" dirty="0">
                <a:solidFill>
                  <a:srgbClr val="0000FF"/>
                </a:solidFill>
                <a:latin typeface="宋体" panose="02010600030101010101" pitchFamily="2" charset="-122"/>
              </a:rPr>
              <a:t>算法。</a:t>
            </a:r>
            <a:endParaRPr lang="zh-CN" altLang="en-US" sz="3600" b="1" dirty="0">
              <a:solidFill>
                <a:schemeClr val="folHlink"/>
              </a:solidFill>
              <a:latin typeface="宋体" panose="02010600030101010101" pitchFamily="2" charset="-122"/>
            </a:endParaRPr>
          </a:p>
          <a:p>
            <a:pPr marL="0" indent="0">
              <a:lnSpc>
                <a:spcPct val="110000"/>
              </a:lnSpc>
              <a:buNone/>
            </a:pPr>
            <a:r>
              <a:rPr lang="en-US" altLang="zh-CN" sz="4000" b="1">
                <a:solidFill>
                  <a:srgbClr val="0000FF"/>
                </a:solidFill>
              </a:rPr>
              <a:t>1</a:t>
            </a:r>
            <a:r>
              <a:rPr lang="en-US" altLang="zh-CN" sz="4000" b="1">
                <a:solidFill>
                  <a:srgbClr val="0000FF"/>
                </a:solidFill>
                <a:latin typeface="宋体" panose="02010600030101010101" pitchFamily="2" charset="-122"/>
              </a:rPr>
              <a:t> </a:t>
            </a:r>
            <a:r>
              <a:rPr lang="zh-CN" altLang="en-US" sz="4000" b="1" dirty="0">
                <a:solidFill>
                  <a:srgbClr val="0000FF"/>
                </a:solidFill>
                <a:latin typeface="楷体_GB2312" panose="02010609030101010101" pitchFamily="49" charset="-122"/>
                <a:ea typeface="楷体_GB2312" panose="02010609030101010101" pitchFamily="49" charset="-122"/>
              </a:rPr>
              <a:t>基本思想</a:t>
            </a:r>
            <a:endParaRPr lang="zh-CN" altLang="en-US" sz="4000" b="1" dirty="0">
              <a:solidFill>
                <a:schemeClr val="tx2"/>
              </a:solidFill>
              <a:latin typeface="楷体_GB2312" panose="02010609030101010101" pitchFamily="49" charset="-122"/>
              <a:ea typeface="楷体_GB2312" panose="02010609030101010101" pitchFamily="49" charset="-122"/>
            </a:endParaRPr>
          </a:p>
          <a:p>
            <a:pPr marL="0" indent="0">
              <a:lnSpc>
                <a:spcPct val="110000"/>
              </a:lnSpc>
              <a:buNone/>
            </a:pPr>
            <a:r>
              <a:rPr lang="zh-CN" altLang="en-US" sz="2800" b="1" dirty="0">
                <a:latin typeface="宋体" panose="02010600030101010101" pitchFamily="2" charset="-122"/>
              </a:rPr>
              <a:t>    从图</a:t>
            </a:r>
            <a:r>
              <a:rPr lang="zh-CN" altLang="en-US" sz="2800" b="1" dirty="0"/>
              <a:t>的给定</a:t>
            </a:r>
            <a:r>
              <a:rPr lang="zh-CN" altLang="en-US" sz="2800" b="1" dirty="0">
                <a:latin typeface="宋体" panose="02010600030101010101" pitchFamily="2" charset="-122"/>
              </a:rPr>
              <a:t>源点到其它各个顶点之间客观上应存在一条最短路径，在这组最短路径中，按其长度的递增次序，依次求出到不同顶点的最短路径和路径长度。</a:t>
            </a:r>
          </a:p>
        </p:txBody>
      </p:sp>
    </p:spTree>
  </p:cSld>
  <p:clrMapOvr>
    <a:masterClrMapping/>
  </p:clrMapOvr>
  <p:transition spd="med">
    <p:wipe di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文本占位符 659457"/>
          <p:cNvSpPr>
            <a:spLocks noGrp="1"/>
          </p:cNvSpPr>
          <p:nvPr>
            <p:ph type="body" idx="1"/>
          </p:nvPr>
        </p:nvSpPr>
        <p:spPr>
          <a:xfrm>
            <a:off x="152400" y="188913"/>
            <a:ext cx="8812213" cy="6408737"/>
          </a:xfrm>
        </p:spPr>
        <p:txBody>
          <a:bodyPr/>
          <a:lstStyle/>
          <a:p>
            <a:pPr marL="0" indent="0">
              <a:lnSpc>
                <a:spcPct val="110000"/>
              </a:lnSpc>
              <a:buNone/>
            </a:pPr>
            <a:r>
              <a:rPr lang="zh-CN" altLang="en-US" sz="2400" b="1" dirty="0">
                <a:latin typeface="宋体" panose="02010600030101010101" pitchFamily="2" charset="-122"/>
              </a:rPr>
              <a:t>    </a:t>
            </a:r>
            <a:r>
              <a:rPr lang="zh-CN" altLang="en-US" sz="2800" b="1" dirty="0">
                <a:latin typeface="宋体" panose="02010600030101010101" pitchFamily="2" charset="-122"/>
              </a:rPr>
              <a:t>即按长度递增的次序生成各顶点的最短路径，即先求出长度最小的一条最短路径，然后求出长度第二小的最短路径，依此类推，直到求出长度最长的最短路径。</a:t>
            </a:r>
          </a:p>
          <a:p>
            <a:pPr marL="0" indent="0">
              <a:lnSpc>
                <a:spcPct val="110000"/>
              </a:lnSpc>
              <a:buNone/>
            </a:pPr>
            <a:r>
              <a:rPr lang="en-US" altLang="zh-CN" sz="4000" b="1">
                <a:solidFill>
                  <a:srgbClr val="0000FF"/>
                </a:solidFill>
              </a:rPr>
              <a:t>2</a:t>
            </a:r>
            <a:r>
              <a:rPr lang="en-US" altLang="zh-CN" sz="4000" b="1">
                <a:solidFill>
                  <a:srgbClr val="0000FF"/>
                </a:solidFill>
                <a:latin typeface="宋体" panose="02010600030101010101" pitchFamily="2" charset="-122"/>
              </a:rPr>
              <a:t> </a:t>
            </a:r>
            <a:r>
              <a:rPr lang="zh-CN" altLang="en-US" sz="4000" b="1" dirty="0">
                <a:solidFill>
                  <a:srgbClr val="0000FF"/>
                </a:solidFill>
                <a:latin typeface="楷体_GB2312" panose="02010609030101010101" pitchFamily="49" charset="-122"/>
                <a:ea typeface="楷体_GB2312" panose="02010609030101010101" pitchFamily="49" charset="-122"/>
              </a:rPr>
              <a:t>算法思想说明</a:t>
            </a:r>
            <a:endParaRPr lang="zh-CN" altLang="en-US" sz="4000" b="1" dirty="0">
              <a:solidFill>
                <a:schemeClr val="tx2"/>
              </a:solidFill>
              <a:latin typeface="楷体_GB2312" panose="02010609030101010101" pitchFamily="49" charset="-122"/>
              <a:ea typeface="楷体_GB2312" panose="02010609030101010101" pitchFamily="49" charset="-122"/>
            </a:endParaRPr>
          </a:p>
          <a:p>
            <a:pPr marL="0" indent="0">
              <a:lnSpc>
                <a:spcPct val="110000"/>
              </a:lnSpc>
              <a:buNone/>
            </a:pPr>
            <a:r>
              <a:rPr lang="zh-CN" altLang="en-US" sz="2800" b="1" dirty="0">
                <a:latin typeface="宋体" panose="02010600030101010101" pitchFamily="2" charset="-122"/>
              </a:rPr>
              <a:t>    设</a:t>
            </a:r>
            <a:r>
              <a:rPr lang="zh-CN" altLang="en-US" sz="2800" b="1" dirty="0"/>
              <a:t>给定</a:t>
            </a:r>
            <a:r>
              <a:rPr lang="zh-CN" altLang="en-US" sz="2800" b="1" dirty="0">
                <a:latin typeface="宋体" panose="02010600030101010101" pitchFamily="2" charset="-122"/>
              </a:rPr>
              <a:t>源点为</a:t>
            </a:r>
            <a:r>
              <a:rPr lang="en-US" altLang="zh-CN" sz="2800" b="1"/>
              <a:t>V</a:t>
            </a:r>
            <a:r>
              <a:rPr lang="en-US" altLang="zh-CN" sz="2800" b="1" baseline="-18000"/>
              <a:t>s</a:t>
            </a:r>
            <a:r>
              <a:rPr lang="zh-CN" altLang="en-US" sz="2800" b="1" dirty="0">
                <a:latin typeface="宋体" panose="02010600030101010101" pitchFamily="2" charset="-122"/>
              </a:rPr>
              <a:t>，</a:t>
            </a:r>
            <a:r>
              <a:rPr lang="en-US" altLang="zh-CN" sz="2800" b="1"/>
              <a:t>S</a:t>
            </a:r>
            <a:r>
              <a:rPr lang="zh-CN" altLang="en-US" sz="2800" b="1" dirty="0">
                <a:latin typeface="宋体" panose="02010600030101010101" pitchFamily="2" charset="-122"/>
              </a:rPr>
              <a:t>为已求得最短路径的终点集，开始时令</a:t>
            </a:r>
            <a:r>
              <a:rPr lang="en-US" altLang="zh-CN" sz="2800" b="1"/>
              <a:t>S={V</a:t>
            </a:r>
            <a:r>
              <a:rPr lang="en-US" altLang="zh-CN" sz="2800" b="1" baseline="-18000"/>
              <a:t>s</a:t>
            </a:r>
            <a:r>
              <a:rPr lang="en-US" altLang="zh-CN" sz="2800" b="1"/>
              <a:t>} </a:t>
            </a:r>
            <a:r>
              <a:rPr lang="zh-CN" altLang="en-US" sz="2800" b="1" dirty="0">
                <a:latin typeface="宋体" panose="02010600030101010101" pitchFamily="2" charset="-122"/>
              </a:rPr>
              <a:t>。当求得第一条最短路径</a:t>
            </a:r>
            <a:r>
              <a:rPr lang="en-US" altLang="zh-CN" sz="2800" b="1"/>
              <a:t>(V</a:t>
            </a:r>
            <a:r>
              <a:rPr lang="en-US" altLang="zh-CN" sz="2800" b="1" baseline="-18000"/>
              <a:t>s </a:t>
            </a:r>
            <a:r>
              <a:rPr lang="zh-CN" altLang="en-US" sz="2800" b="1" dirty="0">
                <a:latin typeface="宋体" panose="02010600030101010101" pitchFamily="2" charset="-122"/>
              </a:rPr>
              <a:t>，</a:t>
            </a:r>
            <a:r>
              <a:rPr lang="en-US" altLang="zh-CN" sz="2800" b="1"/>
              <a:t>V</a:t>
            </a:r>
            <a:r>
              <a:rPr lang="en-US" altLang="zh-CN" sz="2800" b="1" baseline="-18000"/>
              <a:t>i</a:t>
            </a:r>
            <a:r>
              <a:rPr lang="en-US" altLang="zh-CN" sz="2800" b="1"/>
              <a:t>)</a:t>
            </a:r>
            <a:r>
              <a:rPr lang="zh-CN" altLang="en-US" sz="2800" b="1" dirty="0"/>
              <a:t>后</a:t>
            </a:r>
            <a:r>
              <a:rPr lang="zh-CN" altLang="en-US" sz="2800" b="1" dirty="0">
                <a:latin typeface="宋体" panose="02010600030101010101" pitchFamily="2" charset="-122"/>
              </a:rPr>
              <a:t>，</a:t>
            </a:r>
            <a:r>
              <a:rPr lang="en-US" altLang="zh-CN" sz="2800" b="1"/>
              <a:t>S</a:t>
            </a:r>
            <a:r>
              <a:rPr lang="zh-CN" altLang="en-US" sz="2800" b="1" dirty="0"/>
              <a:t>为</a:t>
            </a:r>
            <a:r>
              <a:rPr lang="en-US" altLang="zh-CN" sz="2800" b="1"/>
              <a:t>{V</a:t>
            </a:r>
            <a:r>
              <a:rPr lang="en-US" altLang="zh-CN" sz="2800" b="1" baseline="-18000"/>
              <a:t>s</a:t>
            </a:r>
            <a:r>
              <a:rPr lang="zh-CN" altLang="en-US" sz="2800" b="1" dirty="0">
                <a:latin typeface="宋体" panose="02010600030101010101" pitchFamily="2" charset="-122"/>
              </a:rPr>
              <a:t>，</a:t>
            </a:r>
            <a:r>
              <a:rPr lang="en-US" altLang="zh-CN" sz="2800" b="1"/>
              <a:t>V</a:t>
            </a:r>
            <a:r>
              <a:rPr lang="en-US" altLang="zh-CN" sz="2800" b="1" baseline="-18000"/>
              <a:t>i</a:t>
            </a:r>
            <a:r>
              <a:rPr lang="en-US" altLang="zh-CN" sz="2800" b="1"/>
              <a:t>} </a:t>
            </a:r>
            <a:r>
              <a:rPr lang="zh-CN" altLang="en-US" sz="2800" b="1" dirty="0">
                <a:latin typeface="宋体" panose="02010600030101010101" pitchFamily="2" charset="-122"/>
              </a:rPr>
              <a:t>。根据以下结论可求下一条最短路径。</a:t>
            </a:r>
          </a:p>
          <a:p>
            <a:pPr marL="0" indent="0">
              <a:lnSpc>
                <a:spcPct val="110000"/>
              </a:lnSpc>
              <a:buNone/>
            </a:pPr>
            <a:r>
              <a:rPr lang="zh-CN" altLang="en-US" sz="2800" b="1" dirty="0">
                <a:latin typeface="宋体" panose="02010600030101010101" pitchFamily="2" charset="-122"/>
              </a:rPr>
              <a:t>    设下一条最短路径终点为</a:t>
            </a:r>
            <a:r>
              <a:rPr lang="en-US" altLang="zh-CN" sz="2800" b="1" dirty="0" err="1"/>
              <a:t>V</a:t>
            </a:r>
            <a:r>
              <a:rPr lang="en-US" altLang="zh-CN" sz="2800" b="1" baseline="-18000" dirty="0" err="1"/>
              <a:t>j</a:t>
            </a:r>
            <a:r>
              <a:rPr lang="en-US" altLang="zh-CN" sz="2800" b="1" baseline="-18000"/>
              <a:t> </a:t>
            </a:r>
            <a:r>
              <a:rPr lang="zh-CN" altLang="en-US" sz="2800" b="1" dirty="0"/>
              <a:t>，则</a:t>
            </a:r>
            <a:r>
              <a:rPr lang="en-US" altLang="zh-CN" sz="2800" b="1" dirty="0" err="1"/>
              <a:t>V</a:t>
            </a:r>
            <a:r>
              <a:rPr lang="en-US" altLang="zh-CN" sz="2800" b="1" baseline="-18000" dirty="0" err="1"/>
              <a:t>j</a:t>
            </a:r>
            <a:r>
              <a:rPr lang="zh-CN" altLang="en-US" sz="2800" b="1" dirty="0">
                <a:latin typeface="宋体" panose="02010600030101010101" pitchFamily="2" charset="-122"/>
              </a:rPr>
              <a:t>只有：</a:t>
            </a:r>
          </a:p>
          <a:p>
            <a:pPr marL="533400" lvl="1" indent="0">
              <a:lnSpc>
                <a:spcPct val="110000"/>
              </a:lnSpc>
              <a:buNone/>
            </a:pPr>
            <a:r>
              <a:rPr lang="zh-CN" altLang="en-US" b="1">
                <a:solidFill>
                  <a:schemeClr val="hlink"/>
                </a:solidFill>
              </a:rPr>
              <a:t>情况</a:t>
            </a:r>
            <a:r>
              <a:rPr lang="en-US" altLang="zh-CN" b="1">
                <a:solidFill>
                  <a:schemeClr val="hlink"/>
                </a:solidFill>
              </a:rPr>
              <a:t>1</a:t>
            </a:r>
            <a:r>
              <a:rPr lang="zh-CN" altLang="en-US" b="1">
                <a:solidFill>
                  <a:schemeClr val="hlink"/>
                </a:solidFill>
              </a:rPr>
              <a:t>：</a:t>
            </a:r>
            <a:r>
              <a:rPr lang="zh-CN" altLang="en-US" b="1" dirty="0">
                <a:latin typeface="宋体" panose="02010600030101010101" pitchFamily="2" charset="-122"/>
              </a:rPr>
              <a:t>源点到终点有直接的弧</a:t>
            </a:r>
            <a:r>
              <a:rPr lang="en-US" altLang="zh-CN" b="1"/>
              <a:t>&lt;V</a:t>
            </a:r>
            <a:r>
              <a:rPr lang="en-US" altLang="zh-CN" b="1" baseline="-18000"/>
              <a:t>s</a:t>
            </a:r>
            <a:r>
              <a:rPr lang="zh-CN" altLang="en-US" b="1" dirty="0"/>
              <a:t>，</a:t>
            </a:r>
            <a:r>
              <a:rPr lang="en-US" altLang="zh-CN" b="1" dirty="0" err="1"/>
              <a:t>V</a:t>
            </a:r>
            <a:r>
              <a:rPr lang="en-US" altLang="zh-CN" b="1" baseline="-18000" dirty="0" err="1"/>
              <a:t>j</a:t>
            </a:r>
            <a:r>
              <a:rPr lang="en-US" altLang="zh-CN" b="1"/>
              <a:t>&gt;</a:t>
            </a:r>
            <a:r>
              <a:rPr lang="zh-CN" altLang="en-US" b="1" dirty="0">
                <a:latin typeface="宋体" panose="02010600030101010101" pitchFamily="2" charset="-122"/>
              </a:rPr>
              <a:t>；</a:t>
            </a:r>
          </a:p>
          <a:p>
            <a:pPr marL="533400" lvl="1" indent="0">
              <a:lnSpc>
                <a:spcPct val="110000"/>
              </a:lnSpc>
              <a:buNone/>
            </a:pPr>
            <a:r>
              <a:rPr lang="zh-CN" altLang="en-US" b="1" dirty="0">
                <a:solidFill>
                  <a:srgbClr val="0000FF"/>
                </a:solidFill>
              </a:rPr>
              <a:t>情况</a:t>
            </a:r>
            <a:r>
              <a:rPr lang="en-US" altLang="zh-CN" b="1" dirty="0">
                <a:solidFill>
                  <a:srgbClr val="0000FF"/>
                </a:solidFill>
              </a:rPr>
              <a:t>2</a:t>
            </a:r>
            <a:r>
              <a:rPr lang="zh-CN" altLang="en-US" b="1" dirty="0">
                <a:solidFill>
                  <a:srgbClr val="0000FF"/>
                </a:solidFill>
              </a:rPr>
              <a:t>：</a:t>
            </a:r>
            <a:r>
              <a:rPr lang="zh-CN" altLang="en-US" b="1" dirty="0"/>
              <a:t>从</a:t>
            </a:r>
            <a:r>
              <a:rPr lang="en-US" altLang="zh-CN" b="1"/>
              <a:t>V</a:t>
            </a:r>
            <a:r>
              <a:rPr lang="en-US" altLang="zh-CN" b="1" baseline="-18000"/>
              <a:t>s </a:t>
            </a:r>
            <a:r>
              <a:rPr lang="zh-CN" altLang="en-US" b="1" dirty="0"/>
              <a:t>出发到</a:t>
            </a:r>
            <a:r>
              <a:rPr lang="en-US" altLang="zh-CN" b="1" dirty="0" err="1"/>
              <a:t>V</a:t>
            </a:r>
            <a:r>
              <a:rPr lang="en-US" altLang="zh-CN" b="1" baseline="-18000" dirty="0" err="1"/>
              <a:t>j</a:t>
            </a:r>
            <a:r>
              <a:rPr lang="en-US" altLang="zh-CN" b="1" baseline="-18000"/>
              <a:t> </a:t>
            </a:r>
            <a:r>
              <a:rPr lang="zh-CN" altLang="en-US" b="1" dirty="0"/>
              <a:t>的这条最短路径所经过的</a:t>
            </a:r>
            <a:r>
              <a:rPr lang="zh-CN" altLang="en-US" b="1" dirty="0">
                <a:solidFill>
                  <a:srgbClr val="FF0000"/>
                </a:solidFill>
              </a:rPr>
              <a:t>所有中间</a:t>
            </a:r>
            <a:r>
              <a:rPr lang="zh-CN" altLang="en-US" b="1" dirty="0">
                <a:solidFill>
                  <a:srgbClr val="FF0000"/>
                </a:solidFill>
                <a:latin typeface="宋体" panose="02010600030101010101" pitchFamily="2" charset="-122"/>
              </a:rPr>
              <a:t>顶点</a:t>
            </a:r>
            <a:r>
              <a:rPr lang="zh-CN" altLang="en-US" b="1" dirty="0">
                <a:solidFill>
                  <a:srgbClr val="FF0000"/>
                </a:solidFill>
              </a:rPr>
              <a:t>必定在</a:t>
            </a:r>
            <a:r>
              <a:rPr lang="en-US" altLang="zh-CN" b="1">
                <a:solidFill>
                  <a:srgbClr val="FF0000"/>
                </a:solidFill>
              </a:rPr>
              <a:t>S</a:t>
            </a:r>
            <a:r>
              <a:rPr lang="zh-CN" altLang="en-US" b="1" dirty="0">
                <a:solidFill>
                  <a:srgbClr val="FF0000"/>
                </a:solidFill>
                <a:latin typeface="宋体" panose="02010600030101010101" pitchFamily="2" charset="-122"/>
              </a:rPr>
              <a:t>中</a:t>
            </a:r>
            <a:r>
              <a:rPr lang="zh-CN" altLang="en-US" b="1" dirty="0">
                <a:latin typeface="宋体" panose="02010600030101010101" pitchFamily="2" charset="-122"/>
              </a:rPr>
              <a:t>。即只有这条最短路径的</a:t>
            </a:r>
            <a:r>
              <a:rPr lang="zh-CN" altLang="en-US" b="1" dirty="0">
                <a:solidFill>
                  <a:srgbClr val="FF0000"/>
                </a:solidFill>
                <a:latin typeface="宋体" panose="02010600030101010101" pitchFamily="2" charset="-122"/>
              </a:rPr>
              <a:t>最后一条弧才是从</a:t>
            </a:r>
            <a:r>
              <a:rPr lang="en-US" altLang="zh-CN" b="1">
                <a:solidFill>
                  <a:srgbClr val="FF0000"/>
                </a:solidFill>
              </a:rPr>
              <a:t>S</a:t>
            </a:r>
            <a:r>
              <a:rPr lang="zh-CN" altLang="en-US" b="1" dirty="0">
                <a:solidFill>
                  <a:srgbClr val="FF0000"/>
                </a:solidFill>
              </a:rPr>
              <a:t>内某个顶点连接到</a:t>
            </a:r>
            <a:r>
              <a:rPr lang="en-US" altLang="zh-CN" b="1">
                <a:solidFill>
                  <a:srgbClr val="FF0000"/>
                </a:solidFill>
              </a:rPr>
              <a:t>S</a:t>
            </a:r>
            <a:r>
              <a:rPr lang="zh-CN" altLang="en-US" b="1" dirty="0">
                <a:solidFill>
                  <a:srgbClr val="FF0000"/>
                </a:solidFill>
              </a:rPr>
              <a:t>外的顶点</a:t>
            </a:r>
            <a:r>
              <a:rPr lang="en-US" altLang="zh-CN" b="1" dirty="0" err="1">
                <a:solidFill>
                  <a:srgbClr val="FF0000"/>
                </a:solidFill>
              </a:rPr>
              <a:t>V</a:t>
            </a:r>
            <a:r>
              <a:rPr lang="en-US" altLang="zh-CN" b="1" baseline="-18000" dirty="0" err="1">
                <a:solidFill>
                  <a:srgbClr val="FF0000"/>
                </a:solidFill>
              </a:rPr>
              <a:t>j</a:t>
            </a:r>
            <a:r>
              <a:rPr lang="en-US" altLang="zh-CN" b="1">
                <a:solidFill>
                  <a:srgbClr val="FF0000"/>
                </a:solidFill>
              </a:rPr>
              <a:t> </a:t>
            </a:r>
            <a:r>
              <a:rPr lang="zh-CN" altLang="en-US" b="1" dirty="0">
                <a:latin typeface="宋体" panose="02010600030101010101" pitchFamily="2" charset="-122"/>
              </a:rPr>
              <a:t>。</a:t>
            </a:r>
          </a:p>
        </p:txBody>
      </p:sp>
    </p:spTree>
  </p:cSld>
  <p:clrMapOvr>
    <a:masterClrMapping/>
  </p:clrMapOvr>
  <p:transition spd="med">
    <p:wipe di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文本占位符 660481"/>
          <p:cNvSpPr>
            <a:spLocks noGrp="1"/>
          </p:cNvSpPr>
          <p:nvPr>
            <p:ph type="body" idx="1"/>
          </p:nvPr>
        </p:nvSpPr>
        <p:spPr>
          <a:xfrm>
            <a:off x="152400" y="304800"/>
            <a:ext cx="8812213" cy="4924425"/>
          </a:xfrm>
        </p:spPr>
        <p:txBody>
          <a:bodyPr/>
          <a:lstStyle/>
          <a:p>
            <a:pPr marL="0" indent="0">
              <a:lnSpc>
                <a:spcPct val="110000"/>
              </a:lnSpc>
              <a:buNone/>
            </a:pPr>
            <a:r>
              <a:rPr lang="zh-CN" altLang="en-US" sz="2800" b="1" dirty="0">
                <a:latin typeface="宋体" panose="02010600030101010101" pitchFamily="2" charset="-122"/>
              </a:rPr>
              <a:t>    若定义一个数组</a:t>
            </a:r>
            <a:r>
              <a:rPr lang="en-US" altLang="zh-CN" sz="2800" b="1"/>
              <a:t>dist[n]</a:t>
            </a:r>
            <a:r>
              <a:rPr lang="zh-CN" altLang="en-US" sz="2800" b="1"/>
              <a:t>，</a:t>
            </a:r>
            <a:r>
              <a:rPr lang="zh-CN" altLang="en-US" sz="2800" b="1" dirty="0"/>
              <a:t>其每个</a:t>
            </a:r>
            <a:r>
              <a:rPr lang="en-US" altLang="zh-CN" sz="2800" b="1"/>
              <a:t>dist[i]</a:t>
            </a:r>
            <a:r>
              <a:rPr lang="zh-CN" altLang="en-US" sz="2800" b="1" dirty="0"/>
              <a:t>分量保存</a:t>
            </a:r>
          </a:p>
          <a:p>
            <a:pPr marL="0" indent="0">
              <a:lnSpc>
                <a:spcPct val="110000"/>
              </a:lnSpc>
              <a:buNone/>
            </a:pPr>
            <a:r>
              <a:rPr lang="zh-CN" altLang="en-US" sz="2800" b="1" dirty="0"/>
              <a:t>从</a:t>
            </a:r>
            <a:r>
              <a:rPr lang="en-US" altLang="zh-CN" sz="2800" b="1"/>
              <a:t>V</a:t>
            </a:r>
            <a:r>
              <a:rPr lang="en-US" altLang="zh-CN" sz="2800" b="1" baseline="-18000"/>
              <a:t>s </a:t>
            </a:r>
            <a:r>
              <a:rPr lang="zh-CN" altLang="en-US" sz="2800" b="1" dirty="0"/>
              <a:t>出发</a:t>
            </a:r>
            <a:r>
              <a:rPr lang="zh-CN" altLang="en-US" sz="2800" b="1" dirty="0">
                <a:solidFill>
                  <a:srgbClr val="FF0000"/>
                </a:solidFill>
              </a:rPr>
              <a:t>中间只经过集合</a:t>
            </a:r>
            <a:r>
              <a:rPr lang="en-US" altLang="zh-CN" sz="2800" b="1">
                <a:solidFill>
                  <a:srgbClr val="FF0000"/>
                </a:solidFill>
              </a:rPr>
              <a:t>S</a:t>
            </a:r>
            <a:r>
              <a:rPr lang="zh-CN" altLang="en-US" sz="2800" b="1" dirty="0">
                <a:solidFill>
                  <a:srgbClr val="FF0000"/>
                </a:solidFill>
                <a:latin typeface="宋体" panose="02010600030101010101" pitchFamily="2" charset="-122"/>
              </a:rPr>
              <a:t>中</a:t>
            </a:r>
            <a:r>
              <a:rPr lang="zh-CN" altLang="en-US" sz="2800" b="1" dirty="0">
                <a:solidFill>
                  <a:srgbClr val="FF0000"/>
                </a:solidFill>
              </a:rPr>
              <a:t>的</a:t>
            </a:r>
            <a:r>
              <a:rPr lang="zh-CN" altLang="en-US" sz="2800" b="1" dirty="0">
                <a:solidFill>
                  <a:srgbClr val="FF0000"/>
                </a:solidFill>
                <a:latin typeface="宋体" panose="02010600030101010101" pitchFamily="2" charset="-122"/>
              </a:rPr>
              <a:t>顶点</a:t>
            </a:r>
            <a:r>
              <a:rPr lang="zh-CN" altLang="en-US" sz="2800" b="1" dirty="0">
                <a:latin typeface="宋体" panose="02010600030101010101" pitchFamily="2" charset="-122"/>
              </a:rPr>
              <a:t>而</a:t>
            </a:r>
            <a:r>
              <a:rPr lang="zh-CN" altLang="en-US" sz="2800" b="1" dirty="0"/>
              <a:t>到达</a:t>
            </a:r>
            <a:r>
              <a:rPr lang="en-US" altLang="zh-CN" sz="2800" b="1"/>
              <a:t>V</a:t>
            </a:r>
            <a:r>
              <a:rPr lang="en-US" altLang="zh-CN" sz="2800" b="1" baseline="-18000"/>
              <a:t>i</a:t>
            </a:r>
            <a:r>
              <a:rPr lang="zh-CN" altLang="en-US" sz="2800" b="1">
                <a:latin typeface="宋体" panose="02010600030101010101" pitchFamily="2" charset="-122"/>
              </a:rPr>
              <a:t>的</a:t>
            </a:r>
            <a:r>
              <a:rPr lang="zh-CN" altLang="en-US" sz="2800" b="1" dirty="0">
                <a:latin typeface="宋体" panose="02010600030101010101" pitchFamily="2" charset="-122"/>
              </a:rPr>
              <a:t>所有路径中长度最小的路径长度值</a:t>
            </a:r>
            <a:r>
              <a:rPr lang="zh-CN" altLang="en-US" sz="2800" b="1" dirty="0"/>
              <a:t>，则</a:t>
            </a:r>
            <a:r>
              <a:rPr lang="zh-CN" altLang="en-US" sz="2800" b="1" dirty="0">
                <a:latin typeface="宋体" panose="02010600030101010101" pitchFamily="2" charset="-122"/>
              </a:rPr>
              <a:t>下一条最短路径的终点</a:t>
            </a:r>
            <a:r>
              <a:rPr lang="en-US" altLang="zh-CN" sz="2800" b="1" dirty="0" err="1">
                <a:solidFill>
                  <a:srgbClr val="FF0000"/>
                </a:solidFill>
              </a:rPr>
              <a:t>V</a:t>
            </a:r>
            <a:r>
              <a:rPr lang="en-US" altLang="zh-CN" sz="2800" b="1" baseline="-18000" dirty="0" err="1">
                <a:solidFill>
                  <a:srgbClr val="FF0000"/>
                </a:solidFill>
              </a:rPr>
              <a:t>j</a:t>
            </a:r>
            <a:r>
              <a:rPr lang="zh-CN" altLang="en-US" sz="2800" b="1" dirty="0">
                <a:solidFill>
                  <a:srgbClr val="FF0000"/>
                </a:solidFill>
              </a:rPr>
              <a:t>必定是不在</a:t>
            </a:r>
            <a:r>
              <a:rPr lang="en-US" altLang="zh-CN" sz="2800" b="1">
                <a:solidFill>
                  <a:srgbClr val="FF0000"/>
                </a:solidFill>
              </a:rPr>
              <a:t>S</a:t>
            </a:r>
            <a:r>
              <a:rPr lang="zh-CN" altLang="en-US" sz="2800" b="1">
                <a:solidFill>
                  <a:srgbClr val="FF0000"/>
                </a:solidFill>
                <a:latin typeface="宋体" panose="02010600030101010101" pitchFamily="2" charset="-122"/>
              </a:rPr>
              <a:t>中且值</a:t>
            </a:r>
            <a:r>
              <a:rPr lang="zh-CN" altLang="en-US" sz="2800" b="1" dirty="0">
                <a:solidFill>
                  <a:srgbClr val="FF0000"/>
                </a:solidFill>
                <a:latin typeface="宋体" panose="02010600030101010101" pitchFamily="2" charset="-122"/>
              </a:rPr>
              <a:t>最小的顶点</a:t>
            </a:r>
            <a:r>
              <a:rPr lang="zh-CN" altLang="en-US" sz="2800" b="1" dirty="0"/>
              <a:t>，即</a:t>
            </a:r>
            <a:r>
              <a:rPr lang="zh-CN" altLang="en-US" sz="2800" b="1" dirty="0">
                <a:latin typeface="宋体" panose="02010600030101010101" pitchFamily="2" charset="-122"/>
              </a:rPr>
              <a:t>： </a:t>
            </a:r>
          </a:p>
          <a:p>
            <a:pPr marL="533400" lvl="1" indent="0">
              <a:lnSpc>
                <a:spcPct val="110000"/>
              </a:lnSpc>
              <a:buNone/>
            </a:pPr>
            <a:r>
              <a:rPr lang="en-US" altLang="zh-CN" b="1" dirty="0" err="1"/>
              <a:t>dist[i</a:t>
            </a:r>
            <a:r>
              <a:rPr lang="en-US" altLang="zh-CN" b="1"/>
              <a:t>]=Min{ dist[k]| </a:t>
            </a:r>
            <a:r>
              <a:rPr lang="en-US" altLang="zh-CN" b="1" dirty="0" err="1"/>
              <a:t>V</a:t>
            </a:r>
            <a:r>
              <a:rPr lang="en-US" altLang="zh-CN" b="1" baseline="-18000" dirty="0" err="1"/>
              <a:t>k</a:t>
            </a:r>
            <a:r>
              <a:rPr lang="en-US" altLang="zh-CN" b="1" dirty="0" err="1"/>
              <a:t>∈V</a:t>
            </a:r>
            <a:r>
              <a:rPr lang="en-US" altLang="zh-CN" b="1"/>
              <a:t>-S }</a:t>
            </a:r>
          </a:p>
          <a:p>
            <a:pPr marL="0" indent="0">
              <a:lnSpc>
                <a:spcPct val="110000"/>
              </a:lnSpc>
              <a:buNone/>
            </a:pPr>
            <a:r>
              <a:rPr lang="en-US" altLang="zh-CN" sz="2800" b="1"/>
              <a:t>       </a:t>
            </a:r>
            <a:r>
              <a:rPr lang="zh-CN" altLang="en-US" sz="2800" b="1" dirty="0"/>
              <a:t>利用上述公式就可以依次找出下一条</a:t>
            </a:r>
            <a:r>
              <a:rPr lang="zh-CN" altLang="en-US" sz="2800" b="1" dirty="0">
                <a:latin typeface="宋体" panose="02010600030101010101" pitchFamily="2" charset="-122"/>
              </a:rPr>
              <a:t>最短路径。</a:t>
            </a:r>
          </a:p>
          <a:p>
            <a:pPr marL="0" indent="0">
              <a:lnSpc>
                <a:spcPct val="110000"/>
              </a:lnSpc>
              <a:buNone/>
            </a:pPr>
            <a:r>
              <a:rPr lang="en-US" altLang="zh-CN" sz="4000" b="1">
                <a:solidFill>
                  <a:srgbClr val="0000FF"/>
                </a:solidFill>
              </a:rPr>
              <a:t>3  </a:t>
            </a:r>
            <a:r>
              <a:rPr lang="zh-CN" altLang="en-US" sz="4000" b="1" dirty="0">
                <a:solidFill>
                  <a:srgbClr val="0000FF"/>
                </a:solidFill>
                <a:ea typeface="楷体_GB2312" panose="02010609030101010101" pitchFamily="49" charset="-122"/>
              </a:rPr>
              <a:t>算法步骤</a:t>
            </a:r>
            <a:endParaRPr lang="zh-CN" altLang="en-US" sz="4000" b="1" dirty="0">
              <a:solidFill>
                <a:schemeClr val="tx2"/>
              </a:solidFill>
              <a:ea typeface="楷体_GB2312" panose="02010609030101010101" pitchFamily="49" charset="-122"/>
            </a:endParaRPr>
          </a:p>
          <a:p>
            <a:pPr marL="533400" lvl="1" indent="0">
              <a:lnSpc>
                <a:spcPct val="110000"/>
              </a:lnSpc>
              <a:buNone/>
            </a:pPr>
            <a:r>
              <a:rPr lang="zh-CN" altLang="en-US" b="1">
                <a:solidFill>
                  <a:srgbClr val="0000FF"/>
                </a:solidFill>
              </a:rPr>
              <a:t>①</a:t>
            </a:r>
            <a:r>
              <a:rPr lang="zh-CN" altLang="en-US" b="1">
                <a:solidFill>
                  <a:schemeClr val="folHlink"/>
                </a:solidFill>
              </a:rPr>
              <a:t> </a:t>
            </a:r>
            <a:r>
              <a:rPr lang="zh-CN" altLang="en-US" b="1" dirty="0"/>
              <a:t>令</a:t>
            </a:r>
            <a:r>
              <a:rPr lang="en-US" altLang="zh-CN" b="1"/>
              <a:t>S={Vs} </a:t>
            </a:r>
            <a:r>
              <a:rPr lang="zh-CN" altLang="en-US" b="1" dirty="0"/>
              <a:t>，用带权的邻接矩阵表示有向图，对图中每个顶点</a:t>
            </a:r>
            <a:r>
              <a:rPr lang="en-US" altLang="zh-CN" b="1"/>
              <a:t>Vi</a:t>
            </a:r>
            <a:r>
              <a:rPr lang="zh-CN" altLang="en-US" b="1" dirty="0"/>
              <a:t>按以下原则置初值：</a:t>
            </a:r>
            <a:endParaRPr lang="zh-CN" altLang="en-US" b="1" dirty="0">
              <a:latin typeface="宋体" panose="02010600030101010101" pitchFamily="2" charset="-122"/>
            </a:endParaRPr>
          </a:p>
        </p:txBody>
      </p:sp>
      <p:grpSp>
        <p:nvGrpSpPr>
          <p:cNvPr id="660483" name="组合 660482"/>
          <p:cNvGrpSpPr/>
          <p:nvPr/>
        </p:nvGrpSpPr>
        <p:grpSpPr>
          <a:xfrm>
            <a:off x="728663" y="5221288"/>
            <a:ext cx="7947025" cy="1447800"/>
            <a:chOff x="82" y="624"/>
            <a:chExt cx="5006" cy="912"/>
          </a:xfrm>
        </p:grpSpPr>
        <p:sp>
          <p:nvSpPr>
            <p:cNvPr id="660484" name="矩形 660483"/>
            <p:cNvSpPr/>
            <p:nvPr/>
          </p:nvSpPr>
          <p:spPr>
            <a:xfrm>
              <a:off x="962" y="912"/>
              <a:ext cx="4126"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si</a:t>
              </a:r>
              <a:r>
                <a:rPr lang="en-US" altLang="zh-CN" sz="2800" b="1" baseline="-18000">
                  <a:latin typeface="Times New Roman" panose="02020603050405020304" pitchFamily="18" charset="0"/>
                </a:rPr>
                <a:t>    </a:t>
              </a:r>
              <a:r>
                <a:rPr lang="en-US" altLang="zh-CN" sz="2800" b="1">
                  <a:latin typeface="Times New Roman" panose="02020603050405020304" pitchFamily="18" charset="0"/>
                </a:rPr>
                <a:t> i≠s</a:t>
              </a:r>
              <a:r>
                <a:rPr lang="zh-CN" altLang="en-US" sz="2800" b="1" dirty="0">
                  <a:latin typeface="Times New Roman" panose="02020603050405020304" pitchFamily="18" charset="0"/>
                </a:rPr>
                <a:t>且</a:t>
              </a:r>
              <a:r>
                <a:rPr lang="en-US" altLang="zh-CN" sz="2800" b="1">
                  <a:latin typeface="Times New Roman" panose="02020603050405020304" pitchFamily="18" charset="0"/>
                </a:rPr>
                <a: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s</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i</a:t>
              </a:r>
              <a:r>
                <a:rPr lang="en-US" altLang="zh-CN" sz="2800" b="1">
                  <a:latin typeface="Times New Roman" panose="02020603050405020304" pitchFamily="18" charset="0"/>
                </a:rPr>
                <a:t>&gt;∈</a:t>
              </a:r>
              <a:r>
                <a:rPr lang="en-US" altLang="zh-CN" sz="2800" b="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 </a:t>
              </a: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si</a:t>
              </a:r>
              <a:r>
                <a:rPr lang="zh-CN" altLang="en-US" sz="2800" b="1" dirty="0">
                  <a:latin typeface="Times New Roman" panose="02020603050405020304" pitchFamily="18" charset="0"/>
                </a:rPr>
                <a:t>为弧上的权值</a:t>
              </a:r>
              <a:endParaRPr lang="zh-CN" altLang="en-US" sz="2800" b="1">
                <a:latin typeface="Times New Roman" panose="02020603050405020304" pitchFamily="18" charset="0"/>
              </a:endParaRPr>
            </a:p>
          </p:txBody>
        </p:sp>
        <p:sp>
          <p:nvSpPr>
            <p:cNvPr id="660485" name="矩形 660484"/>
            <p:cNvSpPr/>
            <p:nvPr/>
          </p:nvSpPr>
          <p:spPr>
            <a:xfrm>
              <a:off x="962" y="1241"/>
              <a:ext cx="2110" cy="295"/>
            </a:xfrm>
            <a:prstGeom prst="rect">
              <a:avLst/>
            </a:prstGeom>
            <a:noFill/>
            <a:ln w="9525">
              <a:noFill/>
            </a:ln>
          </p:spPr>
          <p:txBody>
            <a:bodyPr wrap="none" anchor="ctr"/>
            <a:lstStyle/>
            <a:p>
              <a:pPr>
                <a:buClr>
                  <a:schemeClr val="bg1"/>
                </a:buClr>
              </a:pPr>
              <a:r>
                <a:rPr lang="zh-CN" altLang="en-US" sz="2800" b="1">
                  <a:latin typeface="宋体" panose="02010600030101010101" pitchFamily="2" charset="-122"/>
                </a:rPr>
                <a:t>∞   </a:t>
              </a:r>
              <a:r>
                <a:rPr lang="en-US" altLang="zh-CN" sz="2800" b="1">
                  <a:latin typeface="Times New Roman" panose="02020603050405020304" pitchFamily="18" charset="0"/>
                </a:rPr>
                <a:t>i≠s</a:t>
              </a:r>
              <a:r>
                <a:rPr lang="zh-CN" altLang="en-US" sz="2800" b="1" dirty="0">
                  <a:latin typeface="Times New Roman" panose="02020603050405020304" pitchFamily="18" charset="0"/>
                </a:rPr>
                <a:t>且</a:t>
              </a:r>
              <a:r>
                <a:rPr lang="en-US" altLang="zh-CN" sz="2800" b="1">
                  <a:latin typeface="Times New Roman" panose="02020603050405020304" pitchFamily="18" charset="0"/>
                </a:rPr>
                <a: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s</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i</a:t>
              </a:r>
              <a:r>
                <a:rPr lang="en-US" altLang="zh-CN" sz="2800" b="1">
                  <a:latin typeface="Times New Roman" panose="02020603050405020304" pitchFamily="18" charset="0"/>
                </a:rPr>
                <a:t>&gt;</a:t>
              </a:r>
              <a:r>
                <a:rPr lang="zh-CN" altLang="en-US" sz="2800" b="1">
                  <a:latin typeface="Times New Roman" panose="02020603050405020304" pitchFamily="18" charset="0"/>
                </a:rPr>
                <a:t>不</a:t>
              </a:r>
              <a:r>
                <a:rPr lang="zh-CN" altLang="en-US" sz="2800" b="1" dirty="0">
                  <a:latin typeface="Times New Roman" panose="02020603050405020304" pitchFamily="18" charset="0"/>
                </a:rPr>
                <a:t>属于</a:t>
              </a:r>
              <a:r>
                <a:rPr lang="en-US" altLang="zh-CN" sz="2800" b="1">
                  <a:latin typeface="Times New Roman" panose="02020603050405020304" pitchFamily="18" charset="0"/>
                  <a:ea typeface="Arial Unicode MS" panose="020B0604020202020204" charset="-122"/>
                </a:rPr>
                <a:t>E</a:t>
              </a:r>
            </a:p>
          </p:txBody>
        </p:sp>
        <p:sp>
          <p:nvSpPr>
            <p:cNvPr id="660486" name="矩形 660485"/>
            <p:cNvSpPr/>
            <p:nvPr/>
          </p:nvSpPr>
          <p:spPr>
            <a:xfrm>
              <a:off x="82" y="912"/>
              <a:ext cx="748"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dist[i]=</a:t>
              </a:r>
            </a:p>
          </p:txBody>
        </p:sp>
        <p:sp>
          <p:nvSpPr>
            <p:cNvPr id="660487" name="左大括号 660486"/>
            <p:cNvSpPr/>
            <p:nvPr/>
          </p:nvSpPr>
          <p:spPr>
            <a:xfrm>
              <a:off x="866" y="720"/>
              <a:ext cx="91" cy="680"/>
            </a:xfrm>
            <a:prstGeom prst="leftBrace">
              <a:avLst>
                <a:gd name="adj1" fmla="val 62271"/>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660488" name="矩形 660487"/>
            <p:cNvSpPr/>
            <p:nvPr/>
          </p:nvSpPr>
          <p:spPr>
            <a:xfrm>
              <a:off x="960" y="624"/>
              <a:ext cx="958" cy="295"/>
            </a:xfrm>
            <a:prstGeom prst="rect">
              <a:avLst/>
            </a:prstGeom>
            <a:noFill/>
            <a:ln w="9525">
              <a:noFill/>
            </a:ln>
          </p:spPr>
          <p:txBody>
            <a:bodyPr wrap="none" anchor="ctr"/>
            <a:lstStyle/>
            <a:p>
              <a:pPr>
                <a:buClr>
                  <a:schemeClr val="bg1"/>
                </a:buClr>
              </a:pPr>
              <a:r>
                <a:rPr lang="en-US" altLang="zh-CN" sz="2800" b="1">
                  <a:latin typeface="宋体" panose="02010600030101010101" pitchFamily="2" charset="-122"/>
                </a:rPr>
                <a:t>0    </a:t>
              </a:r>
              <a:r>
                <a:rPr lang="en-US" altLang="zh-CN" sz="2800" b="1">
                  <a:latin typeface="Times New Roman" panose="02020603050405020304" pitchFamily="18" charset="0"/>
                </a:rPr>
                <a:t>i =s</a:t>
              </a:r>
              <a:endParaRPr lang="en-US" altLang="zh-CN" sz="2800" b="1">
                <a:latin typeface="Times New Roman" panose="02020603050405020304" pitchFamily="18" charset="0"/>
                <a:ea typeface="Arial Unicode MS" panose="020B0604020202020204" charset="-122"/>
              </a:endParaRPr>
            </a:p>
          </p:txBody>
        </p:sp>
      </p:grpSp>
    </p:spTree>
  </p:cSld>
  <p:clrMapOvr>
    <a:masterClrMapping/>
  </p:clrMapOvr>
  <p:transition spd="med">
    <p:wipe di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文本占位符 661505"/>
          <p:cNvSpPr>
            <a:spLocks noGrp="1"/>
          </p:cNvSpPr>
          <p:nvPr>
            <p:ph type="body" idx="1"/>
          </p:nvPr>
        </p:nvSpPr>
        <p:spPr>
          <a:xfrm>
            <a:off x="72390" y="1440180"/>
            <a:ext cx="8839200" cy="4356100"/>
          </a:xfrm>
        </p:spPr>
        <p:txBody>
          <a:bodyPr/>
          <a:lstStyle/>
          <a:p>
            <a:pPr marL="533400" lvl="1" indent="0">
              <a:lnSpc>
                <a:spcPct val="110000"/>
              </a:lnSpc>
              <a:buNone/>
            </a:pPr>
            <a:r>
              <a:rPr lang="zh-CN" altLang="en-US" b="1">
                <a:solidFill>
                  <a:srgbClr val="0000FF"/>
                </a:solidFill>
                <a:latin typeface="宋体" panose="02010600030101010101" pitchFamily="2" charset="-122"/>
              </a:rPr>
              <a:t>②</a:t>
            </a:r>
            <a:r>
              <a:rPr lang="zh-CN" altLang="en-US" b="1">
                <a:solidFill>
                  <a:schemeClr val="folHlink"/>
                </a:solidFill>
                <a:latin typeface="宋体" panose="02010600030101010101" pitchFamily="2" charset="-122"/>
              </a:rPr>
              <a:t> </a:t>
            </a:r>
            <a:r>
              <a:rPr lang="zh-CN" altLang="en-US" b="1" dirty="0">
                <a:latin typeface="宋体" panose="02010600030101010101" pitchFamily="2" charset="-122"/>
              </a:rPr>
              <a:t>选择一个顶点</a:t>
            </a:r>
            <a:r>
              <a:rPr lang="en-US" altLang="zh-CN" b="1" dirty="0" err="1"/>
              <a:t>V</a:t>
            </a:r>
            <a:r>
              <a:rPr lang="en-US" altLang="zh-CN" b="1" baseline="-18000" dirty="0" err="1"/>
              <a:t>j</a:t>
            </a:r>
            <a:r>
              <a:rPr lang="en-US" altLang="zh-CN" b="1" baseline="-18000"/>
              <a:t> </a:t>
            </a:r>
            <a:r>
              <a:rPr lang="zh-CN" altLang="en-US" b="1">
                <a:latin typeface="宋体" panose="02010600030101010101" pitchFamily="2" charset="-122"/>
              </a:rPr>
              <a:t>，</a:t>
            </a:r>
            <a:r>
              <a:rPr lang="zh-CN" altLang="en-US" b="1" dirty="0">
                <a:latin typeface="宋体" panose="02010600030101010101" pitchFamily="2" charset="-122"/>
              </a:rPr>
              <a:t>使得</a:t>
            </a:r>
            <a:r>
              <a:rPr lang="zh-CN" altLang="en-US" b="1" dirty="0"/>
              <a:t>：</a:t>
            </a:r>
          </a:p>
          <a:p>
            <a:pPr marL="1079500" lvl="2" indent="0">
              <a:lnSpc>
                <a:spcPct val="110000"/>
              </a:lnSpc>
              <a:buNone/>
            </a:pPr>
            <a:r>
              <a:rPr lang="en-US" altLang="zh-CN" sz="2800" b="1" dirty="0" err="1"/>
              <a:t>dist[j</a:t>
            </a:r>
            <a:r>
              <a:rPr lang="en-US" altLang="zh-CN" sz="2800" b="1"/>
              <a:t>]=Min{ dist[k]| </a:t>
            </a:r>
            <a:r>
              <a:rPr lang="en-US" altLang="zh-CN" sz="2800" b="1" dirty="0" err="1"/>
              <a:t>V</a:t>
            </a:r>
            <a:r>
              <a:rPr lang="en-US" altLang="zh-CN" sz="2800" b="1" baseline="-18000" dirty="0" err="1"/>
              <a:t>k</a:t>
            </a:r>
            <a:r>
              <a:rPr lang="en-US" altLang="zh-CN" sz="2800" b="1" dirty="0" err="1"/>
              <a:t>∈V</a:t>
            </a:r>
            <a:r>
              <a:rPr lang="en-US" altLang="zh-CN" sz="2800" b="1"/>
              <a:t>-S }</a:t>
            </a:r>
          </a:p>
          <a:p>
            <a:pPr marL="533400" lvl="1" indent="0">
              <a:lnSpc>
                <a:spcPct val="110000"/>
              </a:lnSpc>
              <a:buNone/>
            </a:pPr>
            <a:r>
              <a:rPr lang="en-US" altLang="zh-CN" b="1" dirty="0" err="1"/>
              <a:t>V</a:t>
            </a:r>
            <a:r>
              <a:rPr lang="en-US" altLang="zh-CN" b="1" baseline="-18000" dirty="0" err="1"/>
              <a:t>j</a:t>
            </a:r>
            <a:r>
              <a:rPr lang="zh-CN" altLang="en-US" b="1" dirty="0">
                <a:latin typeface="宋体" panose="02010600030101010101" pitchFamily="2" charset="-122"/>
              </a:rPr>
              <a:t>就是求得的下一条最短路径终点</a:t>
            </a:r>
            <a:r>
              <a:rPr lang="zh-CN" altLang="en-US" b="1" dirty="0"/>
              <a:t>，</a:t>
            </a:r>
            <a:r>
              <a:rPr lang="zh-CN" altLang="en-US" b="1" dirty="0">
                <a:latin typeface="宋体" panose="02010600030101010101" pitchFamily="2" charset="-122"/>
              </a:rPr>
              <a:t>将</a:t>
            </a:r>
            <a:r>
              <a:rPr lang="en-US" altLang="zh-CN" b="1" dirty="0" err="1"/>
              <a:t>V</a:t>
            </a:r>
            <a:r>
              <a:rPr lang="en-US" altLang="zh-CN" b="1" baseline="-18000" dirty="0" err="1"/>
              <a:t>j</a:t>
            </a:r>
            <a:r>
              <a:rPr lang="en-US" altLang="zh-CN" b="1" baseline="-18000"/>
              <a:t> </a:t>
            </a:r>
            <a:r>
              <a:rPr lang="zh-CN" altLang="en-US" b="1"/>
              <a:t>并入到</a:t>
            </a:r>
            <a:r>
              <a:rPr lang="en-US" altLang="zh-CN" b="1"/>
              <a:t>S</a:t>
            </a:r>
            <a:r>
              <a:rPr lang="zh-CN" altLang="en-US" b="1" dirty="0"/>
              <a:t>中，即</a:t>
            </a:r>
            <a:r>
              <a:rPr lang="en-US" altLang="zh-CN" b="1"/>
              <a:t>S=</a:t>
            </a:r>
            <a:r>
              <a:rPr lang="en-US" altLang="zh-CN" b="1" dirty="0" err="1"/>
              <a:t>S∪{V</a:t>
            </a:r>
            <a:r>
              <a:rPr lang="en-US" altLang="zh-CN" b="1" baseline="-18000" dirty="0" err="1"/>
              <a:t>j</a:t>
            </a:r>
            <a:r>
              <a:rPr lang="en-US" altLang="zh-CN" b="1"/>
              <a:t>}</a:t>
            </a:r>
            <a:r>
              <a:rPr lang="en-US" altLang="zh-CN" b="1">
                <a:solidFill>
                  <a:schemeClr val="folHlink"/>
                </a:solidFill>
                <a:latin typeface="宋体" panose="02010600030101010101" pitchFamily="2" charset="-122"/>
              </a:rPr>
              <a:t> </a:t>
            </a:r>
            <a:r>
              <a:rPr lang="zh-CN" altLang="en-US" b="1" dirty="0">
                <a:latin typeface="宋体" panose="02010600030101010101" pitchFamily="2" charset="-122"/>
              </a:rPr>
              <a:t>。</a:t>
            </a:r>
          </a:p>
          <a:p>
            <a:pPr marL="533400" lvl="1" indent="0">
              <a:lnSpc>
                <a:spcPct val="110000"/>
              </a:lnSpc>
              <a:buNone/>
            </a:pPr>
            <a:r>
              <a:rPr lang="zh-CN" altLang="en-US" b="1">
                <a:solidFill>
                  <a:srgbClr val="0000FF"/>
                </a:solidFill>
                <a:latin typeface="宋体" panose="02010600030101010101" pitchFamily="2" charset="-122"/>
              </a:rPr>
              <a:t>③</a:t>
            </a:r>
            <a:r>
              <a:rPr lang="zh-CN" altLang="en-US" b="1">
                <a:solidFill>
                  <a:schemeClr val="folHlink"/>
                </a:solidFill>
                <a:latin typeface="宋体" panose="02010600030101010101" pitchFamily="2" charset="-122"/>
              </a:rPr>
              <a:t> </a:t>
            </a:r>
            <a:r>
              <a:rPr lang="zh-CN" altLang="en-US" b="1">
                <a:latin typeface="宋体" panose="02010600030101010101" pitchFamily="2" charset="-122"/>
              </a:rPr>
              <a:t>对</a:t>
            </a:r>
            <a:r>
              <a:rPr lang="en-US" altLang="zh-CN" b="1"/>
              <a:t>V-S</a:t>
            </a:r>
            <a:r>
              <a:rPr lang="zh-CN" altLang="en-US" b="1" dirty="0"/>
              <a:t>中的每个顶点</a:t>
            </a:r>
            <a:r>
              <a:rPr lang="en-US" altLang="zh-CN" b="1" dirty="0" err="1"/>
              <a:t>V</a:t>
            </a:r>
            <a:r>
              <a:rPr lang="en-US" altLang="zh-CN" b="1" baseline="-18000" dirty="0" err="1"/>
              <a:t>k</a:t>
            </a:r>
            <a:r>
              <a:rPr lang="en-US" altLang="zh-CN" b="1" baseline="-18000"/>
              <a:t> </a:t>
            </a:r>
            <a:r>
              <a:rPr lang="zh-CN" altLang="en-US" b="1">
                <a:latin typeface="宋体" panose="02010600030101010101" pitchFamily="2" charset="-122"/>
              </a:rPr>
              <a:t>，</a:t>
            </a:r>
            <a:r>
              <a:rPr lang="zh-CN" altLang="en-US" b="1" dirty="0"/>
              <a:t>修改</a:t>
            </a:r>
            <a:r>
              <a:rPr lang="en-US" altLang="zh-CN" b="1"/>
              <a:t>dist[k]</a:t>
            </a:r>
            <a:r>
              <a:rPr lang="zh-CN" altLang="en-US" b="1">
                <a:latin typeface="宋体" panose="02010600030101010101" pitchFamily="2" charset="-122"/>
              </a:rPr>
              <a:t>，</a:t>
            </a:r>
            <a:r>
              <a:rPr lang="zh-CN" altLang="en-US" b="1" dirty="0">
                <a:latin typeface="宋体" panose="02010600030101010101" pitchFamily="2" charset="-122"/>
              </a:rPr>
              <a:t>方法是</a:t>
            </a:r>
            <a:r>
              <a:rPr lang="zh-CN" altLang="en-US" b="1" dirty="0"/>
              <a:t>：</a:t>
            </a:r>
          </a:p>
          <a:p>
            <a:pPr marL="1079500" lvl="2" indent="0">
              <a:lnSpc>
                <a:spcPct val="110000"/>
              </a:lnSpc>
              <a:buNone/>
            </a:pPr>
            <a:r>
              <a:rPr lang="zh-CN" altLang="en-US" sz="2800" b="1" dirty="0"/>
              <a:t>若</a:t>
            </a:r>
            <a:r>
              <a:rPr lang="en-US" altLang="zh-CN" sz="2800" b="1" dirty="0" err="1"/>
              <a:t>dist[j]+W</a:t>
            </a:r>
            <a:r>
              <a:rPr lang="en-US" altLang="zh-CN" sz="2800" b="1" baseline="-18000" dirty="0" err="1"/>
              <a:t>jk</a:t>
            </a:r>
            <a:r>
              <a:rPr lang="en-US" altLang="zh-CN" sz="2800" b="1"/>
              <a:t>&lt;dist[k]</a:t>
            </a:r>
            <a:r>
              <a:rPr lang="zh-CN" altLang="en-US" sz="2800" b="1">
                <a:latin typeface="宋体" panose="02010600030101010101" pitchFamily="2" charset="-122"/>
              </a:rPr>
              <a:t>，则</a:t>
            </a:r>
            <a:r>
              <a:rPr lang="zh-CN" altLang="en-US" sz="2800" b="1" dirty="0">
                <a:latin typeface="宋体" panose="02010600030101010101" pitchFamily="2" charset="-122"/>
              </a:rPr>
              <a:t>修改为</a:t>
            </a:r>
            <a:r>
              <a:rPr lang="zh-CN" altLang="en-US" sz="2800" b="1" dirty="0"/>
              <a:t>：</a:t>
            </a:r>
          </a:p>
          <a:p>
            <a:pPr marL="1628775" lvl="3" indent="-15875">
              <a:lnSpc>
                <a:spcPct val="110000"/>
              </a:lnSpc>
              <a:buNone/>
            </a:pPr>
            <a:r>
              <a:rPr lang="en-US" altLang="zh-CN" sz="2800" b="1" dirty="0" err="1"/>
              <a:t>dist[k</a:t>
            </a:r>
            <a:r>
              <a:rPr lang="en-US" altLang="zh-CN" sz="2800" b="1"/>
              <a:t>]=</a:t>
            </a:r>
            <a:r>
              <a:rPr lang="en-US" altLang="zh-CN" sz="2800" b="1" dirty="0" err="1"/>
              <a:t>dist[j]+W</a:t>
            </a:r>
            <a:r>
              <a:rPr lang="en-US" altLang="zh-CN" sz="2800" b="1" baseline="-18000" dirty="0" err="1"/>
              <a:t>jk</a:t>
            </a:r>
            <a:r>
              <a:rPr lang="en-US" altLang="zh-CN" sz="2800" b="1" baseline="-18000"/>
              <a:t> </a:t>
            </a:r>
            <a:r>
              <a:rPr lang="en-US" altLang="zh-CN" sz="2800" b="1"/>
              <a:t>(</a:t>
            </a:r>
            <a:r>
              <a:rPr lang="en-US" altLang="zh-CN" sz="2800" b="1">
                <a:latin typeface="宋体" panose="02010600030101010101" pitchFamily="2" charset="-122"/>
                <a:sym typeface="Symbol" panose="05050102010706020507" pitchFamily="18" charset="2"/>
              </a:rPr>
              <a:t></a:t>
            </a:r>
            <a:r>
              <a:rPr lang="en-US" altLang="zh-CN" sz="2800" b="1" dirty="0" err="1"/>
              <a:t>V</a:t>
            </a:r>
            <a:r>
              <a:rPr lang="en-US" altLang="zh-CN" sz="2800" b="1" baseline="-18000" dirty="0" err="1"/>
              <a:t>k</a:t>
            </a:r>
            <a:r>
              <a:rPr lang="en-US" altLang="zh-CN" sz="2800" b="1" dirty="0" err="1"/>
              <a:t>∈V</a:t>
            </a:r>
            <a:r>
              <a:rPr lang="en-US" altLang="zh-CN" sz="2800" b="1"/>
              <a:t>-S )</a:t>
            </a:r>
          </a:p>
          <a:p>
            <a:pPr marL="533400" lvl="1" indent="0">
              <a:lnSpc>
                <a:spcPct val="110000"/>
              </a:lnSpc>
              <a:buNone/>
            </a:pPr>
            <a:r>
              <a:rPr lang="en-US" altLang="zh-CN" b="1">
                <a:solidFill>
                  <a:srgbClr val="0000FF"/>
                </a:solidFill>
                <a:latin typeface="宋体" panose="02010600030101010101" pitchFamily="2" charset="-122"/>
              </a:rPr>
              <a:t>④ </a:t>
            </a:r>
            <a:r>
              <a:rPr lang="zh-CN" altLang="en-US" b="1" dirty="0">
                <a:latin typeface="宋体" panose="02010600030101010101" pitchFamily="2" charset="-122"/>
              </a:rPr>
              <a:t>重复</a:t>
            </a:r>
            <a:r>
              <a:rPr lang="zh-CN" altLang="en-US" b="1">
                <a:solidFill>
                  <a:srgbClr val="0000FF"/>
                </a:solidFill>
                <a:latin typeface="宋体" panose="02010600030101010101" pitchFamily="2" charset="-122"/>
              </a:rPr>
              <a:t>②</a:t>
            </a:r>
            <a:r>
              <a:rPr lang="zh-CN" altLang="en-US" b="1" dirty="0"/>
              <a:t>，</a:t>
            </a:r>
            <a:r>
              <a:rPr lang="zh-CN" altLang="en-US" b="1">
                <a:solidFill>
                  <a:srgbClr val="0000FF"/>
                </a:solidFill>
                <a:latin typeface="宋体" panose="02010600030101010101" pitchFamily="2" charset="-122"/>
              </a:rPr>
              <a:t>③</a:t>
            </a:r>
            <a:r>
              <a:rPr lang="zh-CN" altLang="en-US" b="1" dirty="0"/>
              <a:t>，直到</a:t>
            </a:r>
            <a:r>
              <a:rPr lang="en-US" altLang="zh-CN" b="1"/>
              <a:t>S=V</a:t>
            </a:r>
            <a:r>
              <a:rPr lang="zh-CN" altLang="en-US" b="1" dirty="0"/>
              <a:t>为止</a:t>
            </a:r>
            <a:r>
              <a:rPr lang="zh-CN" altLang="en-US" b="1" dirty="0">
                <a:latin typeface="宋体" panose="02010600030101010101" pitchFamily="2" charset="-122"/>
              </a:rPr>
              <a:t>。</a:t>
            </a:r>
            <a:endParaRPr lang="zh-CN" altLang="en-US" b="1">
              <a:latin typeface="宋体" panose="02010600030101010101" pitchFamily="2" charset="-122"/>
            </a:endParaRPr>
          </a:p>
        </p:txBody>
      </p:sp>
    </p:spTree>
  </p:cSld>
  <p:clrMapOvr>
    <a:masterClrMapping/>
  </p:clrMapOvr>
  <p:transition spd="med">
    <p:wipe di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文本占位符 662529"/>
          <p:cNvSpPr>
            <a:spLocks noGrp="1"/>
          </p:cNvSpPr>
          <p:nvPr>
            <p:ph type="body" idx="1"/>
          </p:nvPr>
        </p:nvSpPr>
        <p:spPr>
          <a:xfrm>
            <a:off x="152400" y="271463"/>
            <a:ext cx="8839200" cy="6397625"/>
          </a:xfrm>
        </p:spPr>
        <p:txBody>
          <a:bodyPr/>
          <a:lstStyle/>
          <a:p>
            <a:pPr marL="0" indent="0">
              <a:lnSpc>
                <a:spcPct val="110000"/>
              </a:lnSpc>
              <a:buNone/>
            </a:pPr>
            <a:r>
              <a:rPr lang="en-US" altLang="zh-CN" sz="4400" b="1">
                <a:solidFill>
                  <a:srgbClr val="0000FF"/>
                </a:solidFill>
              </a:rPr>
              <a:t>4</a:t>
            </a:r>
            <a:r>
              <a:rPr lang="en-US" altLang="zh-CN" sz="4400" b="1">
                <a:solidFill>
                  <a:srgbClr val="0000FF"/>
                </a:solidFill>
                <a:latin typeface="宋体" panose="02010600030101010101" pitchFamily="2" charset="-122"/>
              </a:rPr>
              <a:t> </a:t>
            </a:r>
            <a:r>
              <a:rPr lang="zh-CN" altLang="en-US" sz="4400" b="1" dirty="0">
                <a:solidFill>
                  <a:srgbClr val="0000FF"/>
                </a:solidFill>
                <a:latin typeface="楷体_GB2312" panose="02010609030101010101" pitchFamily="49" charset="-122"/>
                <a:ea typeface="楷体_GB2312" panose="02010609030101010101" pitchFamily="49" charset="-122"/>
              </a:rPr>
              <a:t>算法实现</a:t>
            </a:r>
            <a:endParaRPr lang="zh-CN" altLang="en-US" sz="4400" b="1" dirty="0">
              <a:solidFill>
                <a:schemeClr val="tx2"/>
              </a:solidFill>
              <a:latin typeface="楷体_GB2312" panose="02010609030101010101" pitchFamily="49" charset="-122"/>
              <a:ea typeface="楷体_GB2312" panose="02010609030101010101" pitchFamily="49" charset="-122"/>
            </a:endParaRPr>
          </a:p>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用带权的邻接</a:t>
            </a:r>
            <a:r>
              <a:rPr lang="zh-CN" altLang="en-US" sz="2800" b="1" dirty="0"/>
              <a:t>矩阵表示有向图</a:t>
            </a:r>
            <a:r>
              <a:rPr lang="zh-CN" altLang="en-US" sz="2800" b="1" dirty="0">
                <a:latin typeface="宋体" panose="02010600030101010101" pitchFamily="2" charset="-122"/>
              </a:rPr>
              <a:t>，</a:t>
            </a:r>
            <a:r>
              <a:rPr lang="zh-CN" altLang="en-US" sz="2800" b="1">
                <a:solidFill>
                  <a:srgbClr val="0000FF"/>
                </a:solidFill>
              </a:rPr>
              <a:t> 对</a:t>
            </a:r>
            <a:r>
              <a:rPr lang="en-US" altLang="zh-CN" sz="2800" b="1">
                <a:solidFill>
                  <a:srgbClr val="0000FF"/>
                </a:solidFill>
              </a:rPr>
              <a:t>Prime</a:t>
            </a:r>
            <a:r>
              <a:rPr lang="zh-CN" altLang="en-US" sz="2800" b="1" dirty="0">
                <a:solidFill>
                  <a:srgbClr val="0000FF"/>
                </a:solidFill>
              </a:rPr>
              <a:t>算法略加改动就成了</a:t>
            </a:r>
            <a:r>
              <a:rPr lang="en-US" altLang="zh-CN" sz="2800" b="1" dirty="0" err="1">
                <a:solidFill>
                  <a:srgbClr val="0000FF"/>
                </a:solidFill>
              </a:rPr>
              <a:t>Dijkstra</a:t>
            </a:r>
            <a:r>
              <a:rPr lang="zh-CN" altLang="en-US" sz="2800" b="1" dirty="0">
                <a:solidFill>
                  <a:srgbClr val="0000FF"/>
                </a:solidFill>
              </a:rPr>
              <a:t>算法</a:t>
            </a:r>
            <a:r>
              <a:rPr lang="zh-CN" altLang="en-US" sz="2800" b="1" dirty="0">
                <a:solidFill>
                  <a:srgbClr val="0000FF"/>
                </a:solidFill>
                <a:latin typeface="宋体" panose="02010600030101010101" pitchFamily="2" charset="-122"/>
              </a:rPr>
              <a:t>，将</a:t>
            </a:r>
            <a:r>
              <a:rPr lang="en-US" altLang="zh-CN" sz="2800" b="1">
                <a:solidFill>
                  <a:srgbClr val="0000FF"/>
                </a:solidFill>
              </a:rPr>
              <a:t>Prime</a:t>
            </a:r>
            <a:r>
              <a:rPr lang="zh-CN" altLang="en-US" sz="2800" b="1" dirty="0">
                <a:solidFill>
                  <a:srgbClr val="0000FF"/>
                </a:solidFill>
              </a:rPr>
              <a:t>算法中求每个顶点</a:t>
            </a:r>
            <a:r>
              <a:rPr lang="en-US" altLang="zh-CN" sz="2800" b="1" dirty="0" err="1">
                <a:solidFill>
                  <a:srgbClr val="0000FF"/>
                </a:solidFill>
              </a:rPr>
              <a:t>V</a:t>
            </a:r>
            <a:r>
              <a:rPr lang="en-US" altLang="zh-CN" sz="2800" b="1" baseline="-18000" dirty="0" err="1">
                <a:solidFill>
                  <a:srgbClr val="0000FF"/>
                </a:solidFill>
              </a:rPr>
              <a:t>k</a:t>
            </a:r>
            <a:r>
              <a:rPr lang="zh-CN" altLang="en-US" sz="2800" b="1">
                <a:solidFill>
                  <a:srgbClr val="0000FF"/>
                </a:solidFill>
              </a:rPr>
              <a:t>的</a:t>
            </a:r>
            <a:r>
              <a:rPr lang="en-US" altLang="zh-CN" sz="2800" b="1" dirty="0" err="1">
                <a:solidFill>
                  <a:srgbClr val="0000FF"/>
                </a:solidFill>
              </a:rPr>
              <a:t>lowcost</a:t>
            </a:r>
            <a:r>
              <a:rPr lang="zh-CN" altLang="en-US" sz="2800" b="1">
                <a:solidFill>
                  <a:srgbClr val="0000FF"/>
                </a:solidFill>
              </a:rPr>
              <a:t>值用</a:t>
            </a:r>
            <a:r>
              <a:rPr lang="en-US" altLang="zh-CN" sz="2800" b="1">
                <a:solidFill>
                  <a:srgbClr val="0000FF"/>
                </a:solidFill>
              </a:rPr>
              <a:t>dist[k]</a:t>
            </a:r>
            <a:r>
              <a:rPr lang="zh-CN" altLang="en-US" sz="2800" b="1" dirty="0">
                <a:solidFill>
                  <a:srgbClr val="0000FF"/>
                </a:solidFill>
              </a:rPr>
              <a:t>代替即可</a:t>
            </a:r>
            <a:r>
              <a:rPr lang="zh-CN" altLang="en-US" sz="2800" b="1" dirty="0">
                <a:latin typeface="宋体" panose="02010600030101010101" pitchFamily="2" charset="-122"/>
              </a:rPr>
              <a:t>。</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dirty="0">
                <a:latin typeface="宋体" panose="02010600030101010101" pitchFamily="2" charset="-122"/>
              </a:rPr>
              <a:t>设数组</a:t>
            </a:r>
            <a:r>
              <a:rPr lang="en-US" altLang="zh-CN" b="1"/>
              <a:t>pre[n]</a:t>
            </a:r>
            <a:r>
              <a:rPr lang="zh-CN" altLang="en-US" b="1" dirty="0"/>
              <a:t>保存从</a:t>
            </a:r>
            <a:r>
              <a:rPr lang="en-US" altLang="zh-CN" b="1"/>
              <a:t>V</a:t>
            </a:r>
            <a:r>
              <a:rPr lang="en-US" altLang="zh-CN" b="1" baseline="-18000"/>
              <a:t>s</a:t>
            </a:r>
            <a:r>
              <a:rPr lang="zh-CN" altLang="en-US" b="1" dirty="0"/>
              <a:t>到其它顶点的</a:t>
            </a:r>
            <a:r>
              <a:rPr lang="zh-CN" altLang="en-US" b="1" dirty="0">
                <a:latin typeface="宋体" panose="02010600030101010101" pitchFamily="2" charset="-122"/>
              </a:rPr>
              <a:t>最短路径。</a:t>
            </a:r>
            <a:r>
              <a:rPr lang="zh-CN" altLang="en-US" b="1" dirty="0"/>
              <a:t>若</a:t>
            </a:r>
            <a:r>
              <a:rPr lang="en-US" altLang="zh-CN" b="1"/>
              <a:t>pre[i]=k</a:t>
            </a:r>
            <a:r>
              <a:rPr lang="zh-CN" altLang="en-US" b="1">
                <a:latin typeface="宋体" panose="02010600030101010101" pitchFamily="2" charset="-122"/>
              </a:rPr>
              <a:t>，</a:t>
            </a:r>
            <a:r>
              <a:rPr lang="zh-CN" altLang="en-US" b="1" dirty="0">
                <a:latin typeface="宋体" panose="02010600030101010101" pitchFamily="2" charset="-122"/>
              </a:rPr>
              <a:t>表示从</a:t>
            </a:r>
            <a:r>
              <a:rPr lang="en-US" altLang="zh-CN" b="1"/>
              <a:t>V</a:t>
            </a:r>
            <a:r>
              <a:rPr lang="en-US" altLang="zh-CN" b="1" baseline="-18000"/>
              <a:t>s </a:t>
            </a:r>
            <a:r>
              <a:rPr lang="zh-CN" altLang="en-US" b="1"/>
              <a:t>到</a:t>
            </a:r>
            <a:r>
              <a:rPr lang="en-US" altLang="zh-CN" b="1"/>
              <a:t>V</a:t>
            </a:r>
            <a:r>
              <a:rPr lang="en-US" altLang="zh-CN" b="1" baseline="-18000"/>
              <a:t>i</a:t>
            </a:r>
            <a:r>
              <a:rPr lang="zh-CN" altLang="en-US" b="1" dirty="0"/>
              <a:t>的</a:t>
            </a:r>
            <a:r>
              <a:rPr lang="zh-CN" altLang="en-US" b="1" dirty="0">
                <a:latin typeface="宋体" panose="02010600030101010101" pitchFamily="2" charset="-122"/>
              </a:rPr>
              <a:t>最短路径中，</a:t>
            </a:r>
            <a:r>
              <a:rPr lang="en-US" altLang="zh-CN" b="1">
                <a:solidFill>
                  <a:srgbClr val="FF0000"/>
                </a:solidFill>
              </a:rPr>
              <a:t>V</a:t>
            </a:r>
            <a:r>
              <a:rPr lang="en-US" altLang="zh-CN" b="1" baseline="-18000">
                <a:solidFill>
                  <a:srgbClr val="FF0000"/>
                </a:solidFill>
              </a:rPr>
              <a:t>i</a:t>
            </a:r>
            <a:r>
              <a:rPr lang="zh-CN" altLang="en-US" b="1" dirty="0">
                <a:solidFill>
                  <a:srgbClr val="FF0000"/>
                </a:solidFill>
              </a:rPr>
              <a:t>的前一个</a:t>
            </a:r>
            <a:r>
              <a:rPr lang="zh-CN" altLang="en-US" b="1" dirty="0">
                <a:solidFill>
                  <a:srgbClr val="FF0000"/>
                </a:solidFill>
                <a:latin typeface="宋体" panose="02010600030101010101" pitchFamily="2" charset="-122"/>
              </a:rPr>
              <a:t>顶点是</a:t>
            </a:r>
            <a:r>
              <a:rPr lang="en-US" altLang="zh-CN" b="1" dirty="0" err="1">
                <a:solidFill>
                  <a:srgbClr val="FF0000"/>
                </a:solidFill>
              </a:rPr>
              <a:t>V</a:t>
            </a:r>
            <a:r>
              <a:rPr lang="en-US" altLang="zh-CN" b="1" baseline="-18000" dirty="0" err="1">
                <a:solidFill>
                  <a:srgbClr val="FF0000"/>
                </a:solidFill>
              </a:rPr>
              <a:t>k</a:t>
            </a:r>
            <a:r>
              <a:rPr lang="zh-CN" altLang="en-US" b="1">
                <a:latin typeface="宋体" panose="02010600030101010101" pitchFamily="2" charset="-122"/>
              </a:rPr>
              <a:t>，</a:t>
            </a:r>
            <a:r>
              <a:rPr lang="zh-CN" altLang="en-US" b="1" dirty="0">
                <a:latin typeface="宋体" panose="02010600030101010101" pitchFamily="2" charset="-122"/>
              </a:rPr>
              <a:t>即最短路径序列是</a:t>
            </a:r>
            <a:r>
              <a:rPr lang="en-US" altLang="zh-CN" b="1"/>
              <a:t>(V</a:t>
            </a:r>
            <a:r>
              <a:rPr lang="en-US" altLang="zh-CN" b="1" baseline="-18000"/>
              <a:t>s </a:t>
            </a:r>
            <a:r>
              <a:rPr lang="en-US" altLang="zh-CN" b="1"/>
              <a:t>, </a:t>
            </a:r>
            <a:r>
              <a:rPr lang="en-US" altLang="zh-CN" b="1">
                <a:latin typeface="Times New Roman" panose="02020603050405020304" pitchFamily="18" charset="0"/>
                <a:ea typeface="Times New Roman" panose="02020603050405020304" pitchFamily="18" charset="0"/>
              </a:rPr>
              <a:t>…</a:t>
            </a:r>
            <a:r>
              <a:rPr lang="en-US" altLang="zh-CN" b="1"/>
              <a:t>, </a:t>
            </a:r>
            <a:r>
              <a:rPr lang="en-US" altLang="zh-CN" b="1" dirty="0" err="1"/>
              <a:t>V</a:t>
            </a:r>
            <a:r>
              <a:rPr lang="en-US" altLang="zh-CN" b="1" baseline="-18000" dirty="0" err="1"/>
              <a:t>k</a:t>
            </a:r>
            <a:r>
              <a:rPr lang="en-US" altLang="zh-CN" b="1" baseline="-18000"/>
              <a:t>  </a:t>
            </a:r>
            <a:r>
              <a:rPr lang="en-US" altLang="zh-CN" b="1"/>
              <a:t>, V</a:t>
            </a:r>
            <a:r>
              <a:rPr lang="en-US" altLang="zh-CN" b="1" baseline="-18000"/>
              <a:t>i</a:t>
            </a:r>
            <a:r>
              <a:rPr lang="en-US" altLang="zh-CN" b="1"/>
              <a:t>) </a:t>
            </a:r>
            <a:r>
              <a:rPr lang="zh-CN" altLang="en-US" b="1">
                <a:latin typeface="宋体" panose="02010600030101010101" pitchFamily="2" charset="-122"/>
              </a:rPr>
              <a:t>。</a:t>
            </a:r>
            <a:r>
              <a:rPr lang="zh-CN" altLang="en-US" b="1"/>
              <a:t> </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zh-CN" altLang="en-US" b="1" dirty="0">
                <a:latin typeface="宋体" panose="02010600030101010101" pitchFamily="2" charset="-122"/>
              </a:rPr>
              <a:t>设数组</a:t>
            </a:r>
            <a:r>
              <a:rPr lang="en-US" altLang="zh-CN" b="1"/>
              <a:t>final[n]</a:t>
            </a:r>
            <a:r>
              <a:rPr lang="zh-CN" altLang="en-US" b="1">
                <a:latin typeface="宋体" panose="02010600030101010101" pitchFamily="2" charset="-122"/>
              </a:rPr>
              <a:t>，</a:t>
            </a:r>
            <a:r>
              <a:rPr lang="zh-CN" altLang="en-US" b="1" dirty="0">
                <a:latin typeface="宋体" panose="02010600030101010101" pitchFamily="2" charset="-122"/>
              </a:rPr>
              <a:t>标识一个顶点是否已加入</a:t>
            </a:r>
            <a:r>
              <a:rPr lang="en-US" altLang="zh-CN" b="1"/>
              <a:t>S</a:t>
            </a:r>
            <a:r>
              <a:rPr lang="zh-CN" altLang="en-US" b="1" dirty="0">
                <a:latin typeface="宋体" panose="02010600030101010101" pitchFamily="2" charset="-122"/>
              </a:rPr>
              <a:t>中。</a:t>
            </a:r>
          </a:p>
          <a:p>
            <a:pPr marL="0" indent="0">
              <a:lnSpc>
                <a:spcPct val="110000"/>
              </a:lnSpc>
              <a:buNone/>
            </a:pPr>
            <a:r>
              <a:rPr lang="zh-CN" altLang="en-US" sz="3600" b="1" dirty="0">
                <a:solidFill>
                  <a:srgbClr val="0000FF"/>
                </a:solidFill>
                <a:latin typeface="宋体" panose="02010600030101010101" pitchFamily="2" charset="-122"/>
              </a:rPr>
              <a:t>算法实现的关键</a:t>
            </a:r>
            <a:endParaRPr lang="zh-CN" altLang="en-US" sz="3600" b="1" dirty="0">
              <a:latin typeface="宋体" panose="02010600030101010101" pitchFamily="2" charset="-122"/>
            </a:endParaRPr>
          </a:p>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待求点的最短路径长度本身就是待求的，又如何找出其中的最短呢？</a:t>
            </a:r>
          </a:p>
        </p:txBody>
      </p:sp>
    </p:spTree>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文本占位符 537601"/>
          <p:cNvSpPr>
            <a:spLocks noGrp="1"/>
          </p:cNvSpPr>
          <p:nvPr>
            <p:ph type="body" idx="1"/>
          </p:nvPr>
        </p:nvSpPr>
        <p:spPr>
          <a:xfrm>
            <a:off x="152400" y="188913"/>
            <a:ext cx="8839200" cy="4203700"/>
          </a:xfrm>
        </p:spPr>
        <p:txBody>
          <a:bodyPr/>
          <a:lstStyle/>
          <a:p>
            <a:pPr marL="0" indent="0">
              <a:lnSpc>
                <a:spcPct val="110000"/>
              </a:lnSpc>
              <a:buNone/>
            </a:pPr>
            <a:r>
              <a:rPr lang="zh-CN" altLang="en-US" b="1" dirty="0">
                <a:solidFill>
                  <a:schemeClr val="folHlink"/>
                </a:solidFill>
              </a:rPr>
              <a:t>      </a:t>
            </a:r>
            <a:r>
              <a:rPr lang="zh-CN" altLang="en-US" b="1" dirty="0">
                <a:solidFill>
                  <a:srgbClr val="FF0000"/>
                </a:solidFill>
              </a:rPr>
              <a:t> 生成树</a:t>
            </a:r>
            <a:r>
              <a:rPr lang="zh-CN" altLang="en-US" b="1">
                <a:solidFill>
                  <a:srgbClr val="FF0000"/>
                </a:solidFill>
              </a:rPr>
              <a:t>、</a:t>
            </a:r>
            <a:r>
              <a:rPr lang="zh-CN" altLang="en-US" b="1" dirty="0">
                <a:solidFill>
                  <a:srgbClr val="FF0000"/>
                </a:solidFill>
              </a:rPr>
              <a:t>生成森林</a:t>
            </a:r>
            <a:r>
              <a:rPr lang="zh-CN" altLang="en-US" b="1" dirty="0"/>
              <a:t>：</a:t>
            </a:r>
            <a:r>
              <a:rPr lang="zh-CN" altLang="en-US" sz="2800" b="1" dirty="0"/>
              <a:t>一个连通图</a:t>
            </a:r>
            <a:r>
              <a:rPr lang="en-US" altLang="zh-CN" sz="2800" b="1"/>
              <a:t>(</a:t>
            </a:r>
            <a:r>
              <a:rPr lang="zh-CN" altLang="en-US" sz="2800" b="1" dirty="0"/>
              <a:t>无向图</a:t>
            </a:r>
            <a:r>
              <a:rPr lang="en-US" altLang="zh-CN" sz="2800" b="1"/>
              <a:t>)</a:t>
            </a:r>
            <a:r>
              <a:rPr lang="zh-CN" altLang="en-US" sz="2800" b="1" dirty="0"/>
              <a:t>的</a:t>
            </a:r>
          </a:p>
          <a:p>
            <a:pPr marL="0" indent="0">
              <a:lnSpc>
                <a:spcPct val="110000"/>
              </a:lnSpc>
              <a:buNone/>
            </a:pPr>
            <a:r>
              <a:rPr lang="zh-CN" altLang="en-US" sz="2800" b="1" dirty="0"/>
              <a:t>生成树是一个极小连通子图，它</a:t>
            </a:r>
            <a:r>
              <a:rPr lang="zh-CN" altLang="en-US" sz="2800" b="1" dirty="0">
                <a:solidFill>
                  <a:srgbClr val="FF0000"/>
                </a:solidFill>
              </a:rPr>
              <a:t>含有图中全部</a:t>
            </a:r>
            <a:r>
              <a:rPr lang="en-US" altLang="zh-CN" sz="2800" b="1">
                <a:solidFill>
                  <a:srgbClr val="FF0000"/>
                </a:solidFill>
              </a:rPr>
              <a:t>n</a:t>
            </a:r>
            <a:r>
              <a:rPr lang="zh-CN" altLang="en-US" sz="2800" b="1" dirty="0">
                <a:solidFill>
                  <a:srgbClr val="FF0000"/>
                </a:solidFill>
              </a:rPr>
              <a:t>个顶点</a:t>
            </a:r>
            <a:r>
              <a:rPr lang="zh-CN" altLang="en-US" sz="2800" b="1" dirty="0"/>
              <a:t>和只有足以构成一棵树的</a:t>
            </a:r>
            <a:r>
              <a:rPr lang="en-US" altLang="zh-CN" sz="2800" b="1">
                <a:solidFill>
                  <a:srgbClr val="FF0000"/>
                </a:solidFill>
              </a:rPr>
              <a:t>n-1</a:t>
            </a:r>
            <a:r>
              <a:rPr lang="zh-CN" altLang="en-US" sz="2800" b="1" dirty="0">
                <a:solidFill>
                  <a:srgbClr val="FF0000"/>
                </a:solidFill>
              </a:rPr>
              <a:t>条边</a:t>
            </a:r>
            <a:r>
              <a:rPr lang="zh-CN" altLang="en-US" sz="2800" b="1" dirty="0"/>
              <a:t>，称为图的</a:t>
            </a:r>
            <a:r>
              <a:rPr lang="zh-CN" altLang="en-US" sz="2800" b="1" dirty="0">
                <a:solidFill>
                  <a:srgbClr val="FF0000"/>
                </a:solidFill>
              </a:rPr>
              <a:t>生成树</a:t>
            </a:r>
            <a:r>
              <a:rPr lang="zh-CN" altLang="en-US" sz="2800" b="1" dirty="0"/>
              <a:t>，如图</a:t>
            </a:r>
            <a:r>
              <a:rPr lang="en-US" altLang="zh-CN" sz="2800" b="1"/>
              <a:t>7-2</a:t>
            </a:r>
            <a:r>
              <a:rPr lang="zh-CN" altLang="en-US" sz="2800" b="1" dirty="0"/>
              <a:t>所示。</a:t>
            </a:r>
          </a:p>
          <a:p>
            <a:pPr marL="0" indent="0">
              <a:lnSpc>
                <a:spcPct val="110000"/>
              </a:lnSpc>
              <a:buNone/>
            </a:pPr>
            <a:r>
              <a:rPr lang="zh-CN" altLang="en-US" sz="2800" b="1" dirty="0"/>
              <a:t>      </a:t>
            </a:r>
            <a:r>
              <a:rPr lang="zh-CN" altLang="en-US" sz="2800" b="1" dirty="0">
                <a:solidFill>
                  <a:srgbClr val="FF0000"/>
                </a:solidFill>
              </a:rPr>
              <a:t> 关于无向图的生成树的几个结论</a:t>
            </a:r>
            <a:r>
              <a:rPr lang="zh-CN" altLang="en-US" sz="2800" b="1" dirty="0"/>
              <a:t>：</a:t>
            </a:r>
          </a:p>
          <a:p>
            <a:pPr marL="533400" lvl="1" indent="0">
              <a:lnSpc>
                <a:spcPct val="110000"/>
              </a:lnSpc>
              <a:buNone/>
            </a:pPr>
            <a:r>
              <a:rPr lang="zh-CN" altLang="en-US" sz="2400" b="1" dirty="0"/>
              <a:t> </a:t>
            </a:r>
            <a:r>
              <a:rPr lang="zh-CN" altLang="en-US" b="1">
                <a:solidFill>
                  <a:schemeClr val="folHlink"/>
                </a:solidFill>
                <a:latin typeface="宋体" panose="02010600030101010101" pitchFamily="2" charset="-122"/>
              </a:rPr>
              <a:t>◆</a:t>
            </a:r>
            <a:r>
              <a:rPr lang="zh-CN" altLang="en-US" b="1"/>
              <a:t> </a:t>
            </a:r>
            <a:r>
              <a:rPr lang="zh-CN" altLang="en-US" b="1" dirty="0"/>
              <a:t>一棵有</a:t>
            </a:r>
            <a:r>
              <a:rPr lang="en-US" altLang="zh-CN" b="1"/>
              <a:t>n</a:t>
            </a:r>
            <a:r>
              <a:rPr lang="zh-CN" altLang="en-US" b="1" dirty="0"/>
              <a:t>个顶点的生成树有且仅有</a:t>
            </a:r>
            <a:r>
              <a:rPr lang="en-US" altLang="zh-CN" b="1"/>
              <a:t>n-1</a:t>
            </a:r>
            <a:r>
              <a:rPr lang="zh-CN" altLang="en-US" b="1" dirty="0"/>
              <a:t>条边；</a:t>
            </a:r>
          </a:p>
          <a:p>
            <a:pPr marL="533400" lvl="1" indent="0">
              <a:lnSpc>
                <a:spcPct val="110000"/>
              </a:lnSpc>
              <a:buNone/>
            </a:pPr>
            <a:r>
              <a:rPr lang="zh-CN" altLang="en-US" b="1" dirty="0">
                <a:solidFill>
                  <a:schemeClr val="hlink"/>
                </a:solidFill>
              </a:rPr>
              <a:t> </a:t>
            </a: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dirty="0"/>
              <a:t>如果一个图有</a:t>
            </a:r>
            <a:r>
              <a:rPr lang="en-US" altLang="zh-CN" b="1"/>
              <a:t>n</a:t>
            </a:r>
            <a:r>
              <a:rPr lang="zh-CN" altLang="en-US" b="1" dirty="0"/>
              <a:t>个顶点和小于</a:t>
            </a:r>
            <a:r>
              <a:rPr lang="en-US" altLang="zh-CN" b="1"/>
              <a:t>n-1</a:t>
            </a:r>
            <a:r>
              <a:rPr lang="zh-CN" altLang="en-US" b="1" dirty="0"/>
              <a:t>条边，则是非连通图；</a:t>
            </a:r>
          </a:p>
        </p:txBody>
      </p:sp>
      <p:grpSp>
        <p:nvGrpSpPr>
          <p:cNvPr id="537603" name="组合 537602"/>
          <p:cNvGrpSpPr/>
          <p:nvPr/>
        </p:nvGrpSpPr>
        <p:grpSpPr>
          <a:xfrm>
            <a:off x="6011863" y="4437063"/>
            <a:ext cx="2879725" cy="1657350"/>
            <a:chOff x="3792" y="1896"/>
            <a:chExt cx="1814" cy="1044"/>
          </a:xfrm>
        </p:grpSpPr>
        <p:grpSp>
          <p:nvGrpSpPr>
            <p:cNvPr id="537604" name="组合 537603"/>
            <p:cNvGrpSpPr/>
            <p:nvPr/>
          </p:nvGrpSpPr>
          <p:grpSpPr>
            <a:xfrm>
              <a:off x="4368" y="1896"/>
              <a:ext cx="803" cy="696"/>
              <a:chOff x="4464" y="2052"/>
              <a:chExt cx="803" cy="696"/>
            </a:xfrm>
          </p:grpSpPr>
          <p:sp>
            <p:nvSpPr>
              <p:cNvPr id="537605" name="椭圆 537604"/>
              <p:cNvSpPr/>
              <p:nvPr/>
            </p:nvSpPr>
            <p:spPr>
              <a:xfrm>
                <a:off x="4464" y="205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37606" name="椭圆 537605"/>
              <p:cNvSpPr/>
              <p:nvPr/>
            </p:nvSpPr>
            <p:spPr>
              <a:xfrm>
                <a:off x="5005" y="2064"/>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37607" name="椭圆 537606"/>
              <p:cNvSpPr/>
              <p:nvPr/>
            </p:nvSpPr>
            <p:spPr>
              <a:xfrm>
                <a:off x="4469" y="2544"/>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37608" name="椭圆 537607"/>
              <p:cNvSpPr/>
              <p:nvPr/>
            </p:nvSpPr>
            <p:spPr>
              <a:xfrm>
                <a:off x="5040" y="2544"/>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7609" name="直接连接符 537608"/>
              <p:cNvSpPr/>
              <p:nvPr/>
            </p:nvSpPr>
            <p:spPr>
              <a:xfrm>
                <a:off x="4584" y="2264"/>
                <a:ext cx="0" cy="272"/>
              </a:xfrm>
              <a:prstGeom prst="line">
                <a:avLst/>
              </a:prstGeom>
              <a:ln w="9525" cap="flat" cmpd="sng">
                <a:solidFill>
                  <a:schemeClr val="tx1"/>
                </a:solidFill>
                <a:prstDash val="solid"/>
                <a:miter/>
                <a:headEnd type="none" w="med" len="med"/>
                <a:tailEnd type="none" w="med" len="med"/>
              </a:ln>
            </p:spPr>
          </p:sp>
          <p:sp>
            <p:nvSpPr>
              <p:cNvPr id="537610" name="直接连接符 537609"/>
              <p:cNvSpPr/>
              <p:nvPr/>
            </p:nvSpPr>
            <p:spPr>
              <a:xfrm>
                <a:off x="4696" y="2648"/>
                <a:ext cx="336" cy="0"/>
              </a:xfrm>
              <a:prstGeom prst="line">
                <a:avLst/>
              </a:prstGeom>
              <a:ln w="9525" cap="flat" cmpd="sng">
                <a:solidFill>
                  <a:schemeClr val="tx1"/>
                </a:solidFill>
                <a:prstDash val="solid"/>
                <a:miter/>
                <a:headEnd type="none" w="med" len="med"/>
                <a:tailEnd type="none" w="med" len="med"/>
              </a:ln>
            </p:spPr>
          </p:sp>
          <p:sp>
            <p:nvSpPr>
              <p:cNvPr id="537611" name="直接连接符 537610"/>
              <p:cNvSpPr/>
              <p:nvPr/>
            </p:nvSpPr>
            <p:spPr>
              <a:xfrm>
                <a:off x="4688" y="2160"/>
                <a:ext cx="317" cy="0"/>
              </a:xfrm>
              <a:prstGeom prst="line">
                <a:avLst/>
              </a:prstGeom>
              <a:ln w="9525" cap="flat" cmpd="sng">
                <a:solidFill>
                  <a:schemeClr val="tx1"/>
                </a:solidFill>
                <a:prstDash val="solid"/>
                <a:miter/>
                <a:headEnd type="none" w="med" len="med"/>
                <a:tailEnd type="none" w="med" len="med"/>
              </a:ln>
            </p:spPr>
          </p:sp>
        </p:grpSp>
        <p:sp>
          <p:nvSpPr>
            <p:cNvPr id="537612" name="矩形 537611"/>
            <p:cNvSpPr/>
            <p:nvPr/>
          </p:nvSpPr>
          <p:spPr>
            <a:xfrm>
              <a:off x="3792" y="2736"/>
              <a:ext cx="1814"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  </a:t>
              </a:r>
              <a:r>
                <a:rPr lang="zh-CN" altLang="en-US" sz="2000" b="1" dirty="0">
                  <a:latin typeface="Times New Roman" panose="02020603050405020304" pitchFamily="18" charset="0"/>
                </a:rPr>
                <a:t>图</a:t>
              </a:r>
              <a:r>
                <a:rPr lang="en-US" altLang="zh-CN" sz="2000" b="1">
                  <a:latin typeface="Times New Roman" panose="02020603050405020304" pitchFamily="18" charset="0"/>
                </a:rPr>
                <a:t>G2</a:t>
              </a:r>
              <a:r>
                <a:rPr lang="zh-CN" altLang="en-US" sz="2000" b="1">
                  <a:latin typeface="Times New Roman" panose="02020603050405020304" pitchFamily="18" charset="0"/>
                </a:rPr>
                <a:t>的一棵</a:t>
              </a:r>
              <a:r>
                <a:rPr lang="zh-CN" altLang="en-US" sz="2000" b="1" dirty="0">
                  <a:latin typeface="Times New Roman" panose="02020603050405020304" pitchFamily="18" charset="0"/>
                </a:rPr>
                <a:t>生成树</a:t>
              </a:r>
              <a:endParaRPr lang="zh-CN" altLang="en-US" sz="2000" b="1">
                <a:latin typeface="Times New Roman" panose="02020603050405020304" pitchFamily="18" charset="0"/>
              </a:endParaRPr>
            </a:p>
          </p:txBody>
        </p:sp>
      </p:grpSp>
      <p:sp>
        <p:nvSpPr>
          <p:cNvPr id="537613" name="矩形 537612"/>
          <p:cNvSpPr/>
          <p:nvPr/>
        </p:nvSpPr>
        <p:spPr>
          <a:xfrm>
            <a:off x="179388" y="4437063"/>
            <a:ext cx="5545137" cy="20161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dirty="0"/>
              <a:t>如果多于</a:t>
            </a:r>
            <a:r>
              <a:rPr lang="en-US" altLang="zh-CN" b="1"/>
              <a:t>n-1</a:t>
            </a:r>
            <a:r>
              <a:rPr lang="zh-CN" altLang="en-US" b="1" dirty="0"/>
              <a:t>条边，则一定有环；</a:t>
            </a:r>
          </a:p>
          <a:p>
            <a:pPr marL="533400" lvl="1" indent="0">
              <a:lnSpc>
                <a:spcPct val="110000"/>
              </a:lnSpc>
              <a:buNone/>
            </a:pPr>
            <a:r>
              <a:rPr lang="zh-CN" altLang="en-US" b="1" dirty="0">
                <a:solidFill>
                  <a:schemeClr val="hlink"/>
                </a:solidFill>
              </a:rPr>
              <a:t> </a:t>
            </a: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dirty="0"/>
              <a:t>有</a:t>
            </a:r>
            <a:r>
              <a:rPr lang="en-US" altLang="zh-CN" b="1"/>
              <a:t>n-1</a:t>
            </a:r>
            <a:r>
              <a:rPr lang="zh-CN" altLang="en-US" b="1" dirty="0"/>
              <a:t>条边的图不一定是生成树。</a:t>
            </a:r>
          </a:p>
        </p:txBody>
      </p:sp>
    </p:spTree>
  </p:cSld>
  <p:clrMapOvr>
    <a:masterClrMapping/>
  </p:clrMapOvr>
  <p:transition spd="med">
    <p:wipe dir="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矩形 663553"/>
          <p:cNvSpPr/>
          <p:nvPr/>
        </p:nvSpPr>
        <p:spPr>
          <a:xfrm>
            <a:off x="152400" y="260350"/>
            <a:ext cx="8812213" cy="6324600"/>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BOOLEAN  </a:t>
            </a:r>
            <a:r>
              <a:rPr lang="en-US" altLang="zh-CN" sz="2800" b="1" dirty="0" err="1">
                <a:latin typeface="Times New Roman" panose="02020603050405020304" pitchFamily="18" charset="0"/>
              </a:rPr>
              <a:t>final[MAX_VEX</a:t>
            </a:r>
            <a:r>
              <a:rPr lang="en-US" altLang="zh-CN" sz="2800" b="1">
                <a:latin typeface="Times New Roman" panose="02020603050405020304" pitchFamily="18" charset="0"/>
              </a:rPr>
              <a:t>] ;</a:t>
            </a:r>
          </a:p>
          <a:p>
            <a:pPr>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a:t>
            </a:r>
            <a:r>
              <a:rPr lang="en-US" altLang="zh-CN" sz="2800" b="1" dirty="0" err="1">
                <a:latin typeface="Times New Roman" panose="02020603050405020304" pitchFamily="18" charset="0"/>
              </a:rPr>
              <a:t>pre[MAX_VEX</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dist[MAX_VEX</a:t>
            </a:r>
            <a:r>
              <a:rPr lang="en-US" altLang="zh-CN" sz="2800" b="1">
                <a:latin typeface="Times New Roman" panose="02020603050405020304" pitchFamily="18" charset="0"/>
              </a:rPr>
              <a:t>] ;</a:t>
            </a:r>
            <a:endParaRPr lang="en-US" altLang="zh-CN" sz="2800" b="1">
              <a:latin typeface="宋体" panose="02010600030101010101" pitchFamily="2" charset="-122"/>
            </a:endParaRPr>
          </a:p>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void </a:t>
            </a:r>
            <a:r>
              <a:rPr lang="en-US" altLang="zh-CN" sz="2800" b="1" dirty="0" err="1">
                <a:latin typeface="Times New Roman" panose="02020603050405020304" pitchFamily="18" charset="0"/>
              </a:rPr>
              <a:t>Dijkstra_path</a:t>
            </a:r>
            <a:r>
              <a:rPr lang="en-US" altLang="zh-CN" sz="2800" b="1">
                <a:latin typeface="Times New Roman" panose="02020603050405020304" pitchFamily="18" charset="0"/>
              </a:rPr>
              <a:t> (</a:t>
            </a:r>
            <a:r>
              <a:rPr lang="en-US" altLang="zh-CN" sz="2800" b="1" dirty="0" err="1">
                <a:latin typeface="Times New Roman" panose="02020603050405020304" pitchFamily="18" charset="0"/>
              </a:rPr>
              <a:t>AdjGraph</a:t>
            </a:r>
            <a:r>
              <a:rPr lang="en-US" altLang="zh-CN" sz="2800" b="1">
                <a:latin typeface="Times New Roman" panose="02020603050405020304" pitchFamily="18" charset="0"/>
              </a:rPr>
              <a:t> *G,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v)</a:t>
            </a:r>
          </a:p>
          <a:p>
            <a:pPr>
              <a:lnSpc>
                <a:spcPct val="110000"/>
              </a:lnSpc>
              <a:spcBef>
                <a:spcPct val="10000"/>
              </a:spcBef>
              <a:buClr>
                <a:schemeClr val="accent2"/>
              </a:buClr>
              <a:buSzPct val="80000"/>
              <a:buFont typeface="Wingdings" panose="05000000000000000000" pitchFamily="2" charset="2"/>
              <a:buNone/>
            </a:pPr>
            <a:r>
              <a:rPr lang="en-US" altLang="zh-CN" b="1">
                <a:latin typeface="Times New Roman" panose="02020603050405020304" pitchFamily="18" charset="0"/>
              </a:rPr>
              <a:t>           /*   </a:t>
            </a:r>
            <a:r>
              <a:rPr lang="zh-CN" altLang="en-US" b="1" dirty="0">
                <a:latin typeface="Times New Roman" panose="02020603050405020304" pitchFamily="18" charset="0"/>
              </a:rPr>
              <a:t>从图</a:t>
            </a:r>
            <a:r>
              <a:rPr lang="en-US" altLang="zh-CN" b="1">
                <a:latin typeface="Times New Roman" panose="02020603050405020304" pitchFamily="18" charset="0"/>
              </a:rPr>
              <a:t>G</a:t>
            </a:r>
            <a:r>
              <a:rPr lang="zh-CN" altLang="en-US" b="1" dirty="0">
                <a:latin typeface="Times New Roman" panose="02020603050405020304" pitchFamily="18" charset="0"/>
              </a:rPr>
              <a:t>中的顶点</a:t>
            </a:r>
            <a:r>
              <a:rPr lang="en-US" altLang="zh-CN" b="1">
                <a:latin typeface="Times New Roman" panose="02020603050405020304" pitchFamily="18" charset="0"/>
              </a:rPr>
              <a:t>v</a:t>
            </a:r>
            <a:r>
              <a:rPr lang="zh-CN" altLang="en-US" b="1" dirty="0">
                <a:latin typeface="Times New Roman" panose="02020603050405020304" pitchFamily="18" charset="0"/>
              </a:rPr>
              <a:t>出发到其余各顶点的最短路径    *</a:t>
            </a:r>
            <a:r>
              <a:rPr lang="en-US" altLang="zh-CN" b="1">
                <a:latin typeface="Times New Roman" panose="02020603050405020304" pitchFamily="18" charset="0"/>
              </a:rPr>
              <a:t>/</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i,j, k, m, min ;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j=0;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j++)</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pre[j]=v ;  final[j]=FALSE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dist[j</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adj[v][j</a:t>
            </a:r>
            <a:r>
              <a:rPr lang="en-US" altLang="zh-CN" sz="2800" b="1">
                <a:latin typeface="Times New Roman" panose="02020603050405020304" pitchFamily="18" charset="0"/>
              </a:rPr>
              <a:t>].ArcVal ;</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dirty="0">
                <a:latin typeface="Times New Roman" panose="02020603050405020304" pitchFamily="18" charset="0"/>
              </a:rPr>
              <a:t>各数组的初始化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dist[v</a:t>
            </a:r>
            <a:r>
              <a:rPr lang="en-US" altLang="zh-CN" sz="2800" b="1">
                <a:latin typeface="Times New Roman" panose="02020603050405020304" pitchFamily="18" charset="0"/>
              </a:rPr>
              <a:t>]=0 ; final[v]=TRUE ;</a:t>
            </a:r>
            <a:r>
              <a:rPr lang="en-US" altLang="zh-CN" b="1">
                <a:latin typeface="Times New Roman" panose="02020603050405020304" pitchFamily="18" charset="0"/>
              </a:rPr>
              <a:t>      /*  </a:t>
            </a:r>
            <a:r>
              <a:rPr lang="zh-CN" altLang="en-US" b="1" dirty="0">
                <a:latin typeface="Times New Roman" panose="02020603050405020304" pitchFamily="18" charset="0"/>
              </a:rPr>
              <a:t>设置</a:t>
            </a:r>
            <a:r>
              <a:rPr lang="en-US" altLang="zh-CN" b="1">
                <a:latin typeface="Times New Roman" panose="02020603050405020304" pitchFamily="18" charset="0"/>
              </a:rPr>
              <a:t>S={v}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i=0; i&lt;G-&gt;vexnum-1; i++) </a:t>
            </a:r>
            <a:r>
              <a:rPr lang="en-US" altLang="zh-CN" b="1">
                <a:latin typeface="Times New Roman" panose="02020603050405020304" pitchFamily="18" charset="0"/>
              </a:rPr>
              <a:t>/*  </a:t>
            </a:r>
            <a:r>
              <a:rPr lang="zh-CN" altLang="en-US" b="1" dirty="0">
                <a:latin typeface="Times New Roman" panose="02020603050405020304" pitchFamily="18" charset="0"/>
              </a:rPr>
              <a:t>其余</a:t>
            </a:r>
            <a:r>
              <a:rPr lang="en-US" altLang="zh-CN" b="1">
                <a:latin typeface="Times New Roman" panose="02020603050405020304" pitchFamily="18" charset="0"/>
              </a:rPr>
              <a:t>n-1</a:t>
            </a:r>
            <a:r>
              <a:rPr lang="zh-CN" altLang="en-US" b="1" dirty="0">
                <a:latin typeface="Times New Roman" panose="02020603050405020304" pitchFamily="18" charset="0"/>
              </a:rPr>
              <a:t>个顶点  *</a:t>
            </a:r>
            <a:r>
              <a:rPr lang="en-US" altLang="zh-CN" b="1">
                <a:latin typeface="Times New Roman" panose="02020603050405020304" pitchFamily="18" charset="0"/>
              </a:rPr>
              <a:t>/</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m=0 ;</a:t>
            </a:r>
          </a:p>
        </p:txBody>
      </p:sp>
    </p:spTree>
  </p:cSld>
  <p:clrMapOvr>
    <a:masterClrMapping/>
  </p:clrMapOvr>
  <p:transition spd="med">
    <p:wipe di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矩形 664577"/>
          <p:cNvSpPr/>
          <p:nvPr/>
        </p:nvSpPr>
        <p:spPr>
          <a:xfrm>
            <a:off x="152400" y="223838"/>
            <a:ext cx="8812213" cy="6589712"/>
          </a:xfrm>
          <a:prstGeom prst="rect">
            <a:avLst/>
          </a:prstGeom>
          <a:noFill/>
          <a:ln w="9525">
            <a:noFill/>
          </a:ln>
        </p:spPr>
        <p:txBody>
          <a:bodyPr/>
          <a:lstStyle/>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while (final[m])  m++;   </a:t>
            </a:r>
            <a:r>
              <a:rPr lang="en-US" altLang="zh-CN" b="1">
                <a:latin typeface="Times New Roman" panose="02020603050405020304" pitchFamily="18" charset="0"/>
              </a:rPr>
              <a:t>/*  </a:t>
            </a:r>
            <a:r>
              <a:rPr lang="zh-CN" altLang="en-US" b="1" dirty="0">
                <a:latin typeface="Times New Roman" panose="02020603050405020304" pitchFamily="18" charset="0"/>
              </a:rPr>
              <a:t>找不在</a:t>
            </a:r>
            <a:r>
              <a:rPr lang="en-US" altLang="zh-CN" b="1">
                <a:latin typeface="Times New Roman" panose="02020603050405020304" pitchFamily="18" charset="0"/>
              </a:rPr>
              <a:t>S</a:t>
            </a:r>
            <a:r>
              <a:rPr lang="zh-CN" altLang="en-US" b="1" dirty="0">
                <a:latin typeface="Times New Roman" panose="02020603050405020304" pitchFamily="18" charset="0"/>
              </a:rPr>
              <a:t>中的顶点</a:t>
            </a:r>
            <a:r>
              <a:rPr lang="en-US" altLang="zh-CN" b="1" dirty="0" err="1">
                <a:latin typeface="Times New Roman" panose="02020603050405020304" pitchFamily="18" charset="0"/>
              </a:rPr>
              <a:t>v</a:t>
            </a:r>
            <a:r>
              <a:rPr lang="en-US" altLang="zh-CN" b="1" baseline="-18000" dirty="0" err="1">
                <a:latin typeface="Times New Roman" panose="02020603050405020304" pitchFamily="18" charset="0"/>
              </a:rPr>
              <a:t>k</a:t>
            </a:r>
            <a:r>
              <a:rPr lang="en-US" altLang="zh-CN" b="1" baseline="-18000">
                <a:latin typeface="Times New Roman" panose="02020603050405020304" pitchFamily="18" charset="0"/>
              </a:rPr>
              <a:t> </a:t>
            </a:r>
            <a:r>
              <a:rPr lang="en-US" altLang="zh-CN" b="1">
                <a:latin typeface="Times New Roman" panose="02020603050405020304" pitchFamily="18" charset="0"/>
              </a:rPr>
              <a:t>*/</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min=INFINITY ; </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k=0;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k++)</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if  (!final[k]&amp;&amp;dist[m]&lt;min)</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min=dist[k] ;  m=k ; }</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求出当前最小的</a:t>
            </a:r>
            <a:r>
              <a:rPr lang="en-US" altLang="zh-CN" b="1">
                <a:latin typeface="Times New Roman" panose="02020603050405020304" pitchFamily="18" charset="0"/>
              </a:rPr>
              <a:t>dist[k]</a:t>
            </a:r>
            <a:r>
              <a:rPr lang="zh-CN" altLang="en-US" b="1" dirty="0">
                <a:latin typeface="Times New Roman" panose="02020603050405020304" pitchFamily="18" charset="0"/>
              </a:rPr>
              <a:t>值  *</a:t>
            </a:r>
            <a:r>
              <a:rPr lang="en-US" altLang="zh-CN" b="1">
                <a:latin typeface="Times New Roman" panose="02020603050405020304" pitchFamily="18" charset="0"/>
              </a:rPr>
              <a:t>/</a:t>
            </a:r>
          </a:p>
          <a:p>
            <a:pPr marL="1435100" lvl="4" indent="0" eaLnBrk="1" hangingPunct="1">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final[m</a:t>
            </a:r>
            <a:r>
              <a:rPr lang="en-US" altLang="zh-CN" sz="2800" b="1">
                <a:latin typeface="Times New Roman" panose="02020603050405020304" pitchFamily="18" charset="0"/>
              </a:rPr>
              <a:t>]=TRUE ;      </a:t>
            </a:r>
            <a:r>
              <a:rPr lang="en-US" altLang="zh-CN" b="1">
                <a:latin typeface="Times New Roman" panose="02020603050405020304" pitchFamily="18" charset="0"/>
              </a:rPr>
              <a:t>/*  </a:t>
            </a:r>
            <a:r>
              <a:rPr lang="zh-CN" altLang="en-US" b="1">
                <a:latin typeface="Times New Roman" panose="02020603050405020304" pitchFamily="18" charset="0"/>
              </a:rPr>
              <a:t>将第</a:t>
            </a:r>
            <a:r>
              <a:rPr lang="en-US" altLang="zh-CN" b="1">
                <a:latin typeface="Times New Roman" panose="02020603050405020304" pitchFamily="18" charset="0"/>
              </a:rPr>
              <a:t>k</a:t>
            </a:r>
            <a:r>
              <a:rPr lang="zh-CN" altLang="en-US" b="1">
                <a:latin typeface="Times New Roman" panose="02020603050405020304" pitchFamily="18" charset="0"/>
              </a:rPr>
              <a:t>个</a:t>
            </a:r>
            <a:r>
              <a:rPr lang="zh-CN" altLang="en-US" b="1" dirty="0">
                <a:latin typeface="Times New Roman" panose="02020603050405020304" pitchFamily="18" charset="0"/>
              </a:rPr>
              <a:t>顶点并入</a:t>
            </a:r>
            <a:r>
              <a:rPr lang="en-US" altLang="zh-CN" b="1">
                <a:latin typeface="Times New Roman" panose="02020603050405020304" pitchFamily="18" charset="0"/>
              </a:rPr>
              <a:t>S</a:t>
            </a:r>
            <a:r>
              <a:rPr lang="zh-CN" altLang="en-US" b="1" dirty="0">
                <a:latin typeface="Times New Roman" panose="02020603050405020304" pitchFamily="18" charset="0"/>
              </a:rPr>
              <a:t>中  *</a:t>
            </a:r>
            <a:r>
              <a:rPr lang="en-US" altLang="zh-CN" b="1">
                <a:latin typeface="Times New Roman" panose="02020603050405020304" pitchFamily="18" charset="0"/>
              </a:rPr>
              <a:t>/</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j=0;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j++)</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if (!final[j]&amp;&amp;(dist[m]+G-&gt;</a:t>
            </a:r>
            <a:r>
              <a:rPr lang="en-US" altLang="zh-CN" sz="2800" b="1" dirty="0" err="1">
                <a:latin typeface="Times New Roman" panose="02020603050405020304" pitchFamily="18" charset="0"/>
              </a:rPr>
              <a:t>adj[m][j</a:t>
            </a:r>
            <a:r>
              <a:rPr lang="en-US" altLang="zh-CN" sz="2800" b="1">
                <a:latin typeface="Times New Roman" panose="02020603050405020304" pitchFamily="18" charset="0"/>
              </a:rPr>
              <a:t>].ArcVal&lt;</a:t>
            </a:r>
            <a:r>
              <a:rPr lang="en-US" altLang="zh-CN" sz="2800" b="1" dirty="0" err="1">
                <a:latin typeface="Times New Roman" panose="02020603050405020304" pitchFamily="18" charset="0"/>
              </a:rPr>
              <a:t>dist[j</a:t>
            </a:r>
            <a:r>
              <a:rPr lang="en-US" altLang="zh-CN" sz="2800" b="1">
                <a:latin typeface="Times New Roman" panose="02020603050405020304" pitchFamily="18" charset="0"/>
              </a:rPr>
              <a:t>]))</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dist[j]=dist[m]+G-&gt;</a:t>
            </a:r>
            <a:r>
              <a:rPr lang="en-US" altLang="zh-CN" sz="2800" b="1" dirty="0" err="1">
                <a:latin typeface="Times New Roman" panose="02020603050405020304" pitchFamily="18" charset="0"/>
              </a:rPr>
              <a:t>adj[m][j</a:t>
            </a:r>
            <a:r>
              <a:rPr lang="en-US" altLang="zh-CN" sz="2800" b="1">
                <a:latin typeface="Times New Roman" panose="02020603050405020304" pitchFamily="18" charset="0"/>
              </a:rPr>
              <a:t>]</a:t>
            </a:r>
            <a:r>
              <a:rPr lang="en-US" altLang="zh-CN" sz="2800" b="1">
                <a:latin typeface="Times New Roman" panose="02020603050405020304" pitchFamily="18" charset="0"/>
                <a:sym typeface="+mn-ea"/>
              </a:rPr>
              <a:t>.ArcVal</a:t>
            </a:r>
            <a:r>
              <a:rPr lang="en-US" altLang="zh-CN" sz="2800" b="1">
                <a:latin typeface="Times New Roman" panose="02020603050405020304" pitchFamily="18" charset="0"/>
              </a:rPr>
              <a:t> ; </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pre[j]=m ;  </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435100" lvl="4" indent="0" eaLnBrk="1" hangingPunct="1">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修改</a:t>
            </a:r>
            <a:r>
              <a:rPr lang="en-US" altLang="zh-CN" b="1">
                <a:latin typeface="Times New Roman" panose="02020603050405020304" pitchFamily="18" charset="0"/>
              </a:rPr>
              <a:t>dist</a:t>
            </a:r>
            <a:r>
              <a:rPr lang="zh-CN" altLang="en-US" b="1">
                <a:latin typeface="Times New Roman" panose="02020603050405020304" pitchFamily="18" charset="0"/>
              </a:rPr>
              <a:t>和</a:t>
            </a:r>
            <a:r>
              <a:rPr lang="en-US" altLang="zh-CN" b="1">
                <a:latin typeface="Times New Roman" panose="02020603050405020304" pitchFamily="18" charset="0"/>
              </a:rPr>
              <a:t>pre</a:t>
            </a:r>
            <a:r>
              <a:rPr lang="zh-CN" altLang="en-US" b="1" dirty="0">
                <a:latin typeface="Times New Roman" panose="02020603050405020304" pitchFamily="18" charset="0"/>
              </a:rPr>
              <a:t>数组的值  *</a:t>
            </a:r>
            <a:r>
              <a:rPr lang="en-US" altLang="zh-CN" b="1">
                <a:latin typeface="Times New Roman" panose="02020603050405020304" pitchFamily="18" charset="0"/>
              </a:rPr>
              <a:t>/</a:t>
            </a:r>
            <a:r>
              <a:rPr lang="en-US" altLang="zh-CN" sz="2800" b="1">
                <a:latin typeface="Times New Roman" panose="02020603050405020304" pitchFamily="18" charset="0"/>
              </a:rPr>
              <a:t>           </a:t>
            </a:r>
          </a:p>
        </p:txBody>
      </p:sp>
    </p:spTree>
  </p:cSld>
  <p:clrMapOvr>
    <a:masterClrMapping/>
  </p:clrMapOvr>
  <p:transition spd="med">
    <p:wipe di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矩形 665601"/>
          <p:cNvSpPr/>
          <p:nvPr/>
        </p:nvSpPr>
        <p:spPr>
          <a:xfrm>
            <a:off x="152400" y="331788"/>
            <a:ext cx="8812213" cy="5618162"/>
          </a:xfrm>
          <a:prstGeom prst="rect">
            <a:avLst/>
          </a:prstGeom>
          <a:noFill/>
          <a:ln w="9525">
            <a:noFill/>
          </a:ln>
        </p:spPr>
        <p:txBody>
          <a:bodyPr/>
          <a:lstStyle/>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dirty="0">
                <a:latin typeface="Times New Roman" panose="02020603050405020304" pitchFamily="18" charset="0"/>
              </a:rPr>
              <a:t>找到最短路径  *</a:t>
            </a:r>
            <a:r>
              <a:rPr lang="en-US" altLang="zh-CN" b="1">
                <a:latin typeface="Times New Roman" panose="02020603050405020304" pitchFamily="18" charset="0"/>
              </a:rPr>
              <a:t>/</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a:lnSpc>
                <a:spcPct val="110000"/>
              </a:lnSpc>
              <a:spcBef>
                <a:spcPct val="20000"/>
              </a:spcBef>
              <a:buClr>
                <a:schemeClr val="bg1"/>
              </a:buClr>
            </a:pPr>
            <a:r>
              <a:rPr lang="en-US" altLang="zh-CN" sz="4000" b="1">
                <a:solidFill>
                  <a:srgbClr val="0000FF"/>
                </a:solidFill>
                <a:latin typeface="Times New Roman" panose="02020603050405020304" pitchFamily="18" charset="0"/>
              </a:rPr>
              <a:t>5  </a:t>
            </a:r>
            <a:r>
              <a:rPr lang="zh-CN" altLang="en-US" sz="4000" b="1" dirty="0">
                <a:solidFill>
                  <a:srgbClr val="0000FF"/>
                </a:solidFill>
                <a:latin typeface="Times New Roman" panose="02020603050405020304" pitchFamily="18" charset="0"/>
                <a:ea typeface="楷体_GB2312" panose="02010609030101010101" pitchFamily="49" charset="-122"/>
              </a:rPr>
              <a:t>算法分析</a:t>
            </a:r>
            <a:endParaRPr lang="zh-CN" altLang="en-US" sz="4000" b="1" dirty="0">
              <a:solidFill>
                <a:schemeClr val="tx2"/>
              </a:solidFill>
              <a:latin typeface="Times New Roman" panose="02020603050405020304" pitchFamily="18" charset="0"/>
              <a:ea typeface="楷体_GB2312" panose="02010609030101010101" pitchFamily="49" charset="-122"/>
            </a:endParaRPr>
          </a:p>
          <a:p>
            <a:pPr>
              <a:lnSpc>
                <a:spcPct val="110000"/>
              </a:lnSpc>
              <a:spcBef>
                <a:spcPct val="20000"/>
              </a:spcBef>
              <a:buClr>
                <a:schemeClr val="bg1"/>
              </a:buClr>
            </a:pPr>
            <a:r>
              <a:rPr lang="zh-CN" altLang="en-US" b="1" dirty="0">
                <a:latin typeface="Times New Roman" panose="02020603050405020304" pitchFamily="18" charset="0"/>
              </a:rPr>
              <a:t>         </a:t>
            </a:r>
            <a:r>
              <a:rPr lang="en-US" altLang="zh-CN" sz="2800" b="1" dirty="0" err="1">
                <a:latin typeface="Times New Roman" panose="02020603050405020304" pitchFamily="18" charset="0"/>
              </a:rPr>
              <a:t>Dijkstra</a:t>
            </a:r>
            <a:r>
              <a:rPr lang="zh-CN" altLang="en-US" sz="2800" b="1" dirty="0">
                <a:latin typeface="Times New Roman" panose="02020603050405020304" pitchFamily="18" charset="0"/>
              </a:rPr>
              <a:t>算法的主要执行是：</a:t>
            </a:r>
          </a:p>
          <a:p>
            <a:pPr marL="355600" lvl="1" indent="0" eaLnBrk="1" hangingPunct="1">
              <a:lnSpc>
                <a:spcPct val="110000"/>
              </a:lnSpc>
              <a:spcBef>
                <a:spcPct val="20000"/>
              </a:spcBef>
              <a:buClr>
                <a:schemeClr val="bg1"/>
              </a:buClr>
            </a:pPr>
            <a:r>
              <a:rPr lang="zh-CN" altLang="en-US" sz="2800" b="1">
                <a:solidFill>
                  <a:schemeClr val="folHlink"/>
                </a:solidFill>
                <a:latin typeface="宋体" panose="02010600030101010101" pitchFamily="2" charset="-122"/>
              </a:rPr>
              <a:t>◆</a:t>
            </a: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数组变量的初始化：时间复杂度是</a:t>
            </a:r>
            <a:r>
              <a:rPr lang="en-US" altLang="zh-CN" sz="2800" b="1" dirty="0" err="1">
                <a:latin typeface="Times New Roman" panose="02020603050405020304" pitchFamily="18" charset="0"/>
              </a:rPr>
              <a:t>O(n</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p>
          <a:p>
            <a:pPr marL="3556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求最短路径的二重循环：时间复杂度是</a:t>
            </a:r>
            <a:r>
              <a:rPr lang="en-US" altLang="zh-CN" sz="2800" b="1">
                <a:latin typeface="Times New Roman" panose="02020603050405020304" pitchFamily="18" charset="0"/>
              </a:rPr>
              <a:t>O(n2) </a:t>
            </a:r>
            <a:r>
              <a:rPr lang="zh-CN" altLang="en-US" sz="2800" b="1" dirty="0">
                <a:latin typeface="Times New Roman" panose="02020603050405020304" pitchFamily="18" charset="0"/>
              </a:rPr>
              <a:t>；</a:t>
            </a:r>
          </a:p>
          <a:p>
            <a:pPr>
              <a:lnSpc>
                <a:spcPct val="110000"/>
              </a:lnSpc>
              <a:spcBef>
                <a:spcPct val="20000"/>
              </a:spcBef>
              <a:buClr>
                <a:schemeClr val="bg1"/>
              </a:buClr>
            </a:pPr>
            <a:r>
              <a:rPr lang="zh-CN" altLang="en-US" sz="2800" b="1" dirty="0">
                <a:solidFill>
                  <a:schemeClr val="folHlink"/>
                </a:solidFill>
                <a:latin typeface="Times New Roman" panose="02020603050405020304" pitchFamily="18" charset="0"/>
              </a:rPr>
              <a:t> </a:t>
            </a:r>
            <a:r>
              <a:rPr lang="zh-CN" altLang="en-US" sz="2800" b="1" dirty="0">
                <a:latin typeface="Times New Roman" panose="02020603050405020304" pitchFamily="18" charset="0"/>
              </a:rPr>
              <a:t>       因此，整个算法的时间复杂度是</a:t>
            </a:r>
            <a:r>
              <a:rPr lang="en-US" altLang="zh-CN" sz="2800" b="1">
                <a:latin typeface="Times New Roman" panose="02020603050405020304" pitchFamily="18" charset="0"/>
              </a:rPr>
              <a:t>O(n2) </a:t>
            </a:r>
            <a:r>
              <a:rPr lang="zh-CN" altLang="en-US" sz="2800" b="1" dirty="0">
                <a:latin typeface="Times New Roman" panose="02020603050405020304" pitchFamily="18" charset="0"/>
              </a:rPr>
              <a:t>。</a:t>
            </a:r>
          </a:p>
          <a:p>
            <a:pPr>
              <a:lnSpc>
                <a:spcPct val="110000"/>
              </a:lnSpc>
              <a:spcBef>
                <a:spcPct val="20000"/>
              </a:spcBef>
              <a:buClr>
                <a:schemeClr val="bg1"/>
              </a:buClr>
            </a:pPr>
            <a:r>
              <a:rPr lang="zh-CN" altLang="en-US" sz="2800" b="1" dirty="0">
                <a:latin typeface="Times New Roman" panose="02020603050405020304" pitchFamily="18" charset="0"/>
              </a:rPr>
              <a:t>        对图</a:t>
            </a:r>
            <a:r>
              <a:rPr lang="en-US" altLang="zh-CN" sz="2800" b="1">
                <a:latin typeface="Times New Roman" panose="02020603050405020304" pitchFamily="18" charset="0"/>
              </a:rPr>
              <a:t>7-25</a:t>
            </a:r>
            <a:r>
              <a:rPr lang="zh-CN" altLang="en-US" sz="2800" b="1" dirty="0">
                <a:latin typeface="Times New Roman" panose="02020603050405020304" pitchFamily="18" charset="0"/>
              </a:rPr>
              <a:t>的带权有向图，用</a:t>
            </a:r>
            <a:r>
              <a:rPr lang="en-US" altLang="zh-CN" sz="2800" b="1" dirty="0" err="1">
                <a:latin typeface="Times New Roman" panose="02020603050405020304" pitchFamily="18" charset="0"/>
              </a:rPr>
              <a:t>Dijkstra</a:t>
            </a:r>
            <a:r>
              <a:rPr lang="zh-CN" altLang="en-US" sz="2800" b="1" dirty="0">
                <a:latin typeface="Times New Roman" panose="02020603050405020304" pitchFamily="18" charset="0"/>
              </a:rPr>
              <a:t>算法求从顶点</a:t>
            </a:r>
            <a:r>
              <a:rPr lang="en-US" altLang="zh-CN" sz="2800" b="1">
                <a:latin typeface="Times New Roman" panose="02020603050405020304" pitchFamily="18" charset="0"/>
              </a:rPr>
              <a:t>0</a:t>
            </a:r>
            <a:r>
              <a:rPr lang="zh-CN" altLang="en-US" sz="2800" b="1" dirty="0">
                <a:latin typeface="Times New Roman" panose="02020603050405020304" pitchFamily="18" charset="0"/>
              </a:rPr>
              <a:t>到其余各顶点的最短路径，数组</a:t>
            </a:r>
            <a:r>
              <a:rPr lang="en-US" altLang="zh-CN" sz="2800" b="1">
                <a:latin typeface="Times New Roman" panose="02020603050405020304" pitchFamily="18" charset="0"/>
              </a:rPr>
              <a:t>dist</a:t>
            </a:r>
            <a:r>
              <a:rPr lang="zh-CN" altLang="en-US" sz="2800" b="1" dirty="0">
                <a:latin typeface="Times New Roman" panose="02020603050405020304" pitchFamily="18" charset="0"/>
              </a:rPr>
              <a:t>和</a:t>
            </a:r>
            <a:r>
              <a:rPr lang="en-US" altLang="zh-CN" sz="2800" b="1">
                <a:latin typeface="Times New Roman" panose="02020603050405020304" pitchFamily="18" charset="0"/>
              </a:rPr>
              <a:t>pre</a:t>
            </a:r>
            <a:r>
              <a:rPr lang="zh-CN" altLang="en-US" sz="2800" b="1" dirty="0">
                <a:latin typeface="Times New Roman" panose="02020603050405020304" pitchFamily="18" charset="0"/>
              </a:rPr>
              <a:t>的各分量的变化如表</a:t>
            </a:r>
            <a:r>
              <a:rPr lang="en-US" altLang="zh-CN" sz="2800" b="1">
                <a:latin typeface="Times New Roman" panose="02020603050405020304" pitchFamily="18" charset="0"/>
              </a:rPr>
              <a:t>7-3</a:t>
            </a:r>
            <a:r>
              <a:rPr lang="zh-CN" altLang="en-US" sz="2800" b="1" dirty="0">
                <a:latin typeface="Times New Roman" panose="02020603050405020304" pitchFamily="18" charset="0"/>
              </a:rPr>
              <a:t>所示。</a:t>
            </a:r>
          </a:p>
        </p:txBody>
      </p:sp>
    </p:spTree>
  </p:cSld>
  <p:clrMapOvr>
    <a:masterClrMapping/>
  </p:clrMapOvr>
  <p:transition spd="med">
    <p:wipe di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6626" name="组合 666625"/>
          <p:cNvGrpSpPr/>
          <p:nvPr/>
        </p:nvGrpSpPr>
        <p:grpSpPr>
          <a:xfrm>
            <a:off x="895985" y="2404110"/>
            <a:ext cx="7462838" cy="2697163"/>
            <a:chOff x="624" y="98"/>
            <a:chExt cx="4701" cy="1699"/>
          </a:xfrm>
        </p:grpSpPr>
        <p:grpSp>
          <p:nvGrpSpPr>
            <p:cNvPr id="666627" name="组合 666626"/>
            <p:cNvGrpSpPr/>
            <p:nvPr/>
          </p:nvGrpSpPr>
          <p:grpSpPr>
            <a:xfrm>
              <a:off x="624" y="98"/>
              <a:ext cx="1775" cy="1507"/>
              <a:chOff x="488" y="2464"/>
              <a:chExt cx="1775" cy="1507"/>
            </a:xfrm>
          </p:grpSpPr>
          <p:sp>
            <p:nvSpPr>
              <p:cNvPr id="666628" name="椭圆 666627"/>
              <p:cNvSpPr/>
              <p:nvPr/>
            </p:nvSpPr>
            <p:spPr>
              <a:xfrm>
                <a:off x="864" y="268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a:t>
                </a:r>
              </a:p>
            </p:txBody>
          </p:sp>
          <p:sp>
            <p:nvSpPr>
              <p:cNvPr id="666629" name="椭圆 666628"/>
              <p:cNvSpPr/>
              <p:nvPr/>
            </p:nvSpPr>
            <p:spPr>
              <a:xfrm>
                <a:off x="488" y="3176"/>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1</a:t>
                </a:r>
              </a:p>
            </p:txBody>
          </p:sp>
          <p:sp>
            <p:nvSpPr>
              <p:cNvPr id="666630" name="椭圆 666629"/>
              <p:cNvSpPr/>
              <p:nvPr/>
            </p:nvSpPr>
            <p:spPr>
              <a:xfrm>
                <a:off x="960" y="356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a:t>
                </a:r>
              </a:p>
            </p:txBody>
          </p:sp>
          <p:sp>
            <p:nvSpPr>
              <p:cNvPr id="666631" name="椭圆 666630"/>
              <p:cNvSpPr/>
              <p:nvPr/>
            </p:nvSpPr>
            <p:spPr>
              <a:xfrm>
                <a:off x="1928" y="3368"/>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3</a:t>
                </a:r>
              </a:p>
            </p:txBody>
          </p:sp>
          <p:sp>
            <p:nvSpPr>
              <p:cNvPr id="666632" name="椭圆 666631"/>
              <p:cNvSpPr/>
              <p:nvPr/>
            </p:nvSpPr>
            <p:spPr>
              <a:xfrm>
                <a:off x="1824" y="2472"/>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4</a:t>
                </a:r>
              </a:p>
            </p:txBody>
          </p:sp>
          <p:sp>
            <p:nvSpPr>
              <p:cNvPr id="666633" name="椭圆 666632"/>
              <p:cNvSpPr/>
              <p:nvPr/>
            </p:nvSpPr>
            <p:spPr>
              <a:xfrm>
                <a:off x="1408" y="3023"/>
                <a:ext cx="249"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5</a:t>
                </a:r>
              </a:p>
            </p:txBody>
          </p:sp>
          <p:grpSp>
            <p:nvGrpSpPr>
              <p:cNvPr id="666634" name="组合 666633"/>
              <p:cNvGrpSpPr/>
              <p:nvPr/>
            </p:nvGrpSpPr>
            <p:grpSpPr>
              <a:xfrm>
                <a:off x="560" y="2856"/>
                <a:ext cx="352" cy="344"/>
                <a:chOff x="560" y="2856"/>
                <a:chExt cx="352" cy="344"/>
              </a:xfrm>
            </p:grpSpPr>
            <p:sp>
              <p:nvSpPr>
                <p:cNvPr id="666635" name="矩形 666634"/>
                <p:cNvSpPr/>
                <p:nvPr/>
              </p:nvSpPr>
              <p:spPr>
                <a:xfrm>
                  <a:off x="560" y="2856"/>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20</a:t>
                  </a:r>
                </a:p>
              </p:txBody>
            </p:sp>
            <p:sp>
              <p:nvSpPr>
                <p:cNvPr id="666636" name="直接连接符 666635"/>
                <p:cNvSpPr/>
                <p:nvPr/>
              </p:nvSpPr>
              <p:spPr>
                <a:xfrm flipH="1">
                  <a:off x="672" y="2912"/>
                  <a:ext cx="240" cy="288"/>
                </a:xfrm>
                <a:prstGeom prst="line">
                  <a:avLst/>
                </a:prstGeom>
                <a:ln w="19050" cap="flat" cmpd="sng">
                  <a:solidFill>
                    <a:schemeClr val="tx1"/>
                  </a:solidFill>
                  <a:prstDash val="solid"/>
                  <a:miter/>
                  <a:headEnd type="none" w="med" len="med"/>
                  <a:tailEnd type="triangle" w="med" len="med"/>
                </a:ln>
              </p:spPr>
            </p:sp>
          </p:grpSp>
          <p:grpSp>
            <p:nvGrpSpPr>
              <p:cNvPr id="666637" name="组合 666636"/>
              <p:cNvGrpSpPr/>
              <p:nvPr/>
            </p:nvGrpSpPr>
            <p:grpSpPr>
              <a:xfrm>
                <a:off x="608" y="3360"/>
                <a:ext cx="400" cy="291"/>
                <a:chOff x="608" y="3360"/>
                <a:chExt cx="400" cy="291"/>
              </a:xfrm>
            </p:grpSpPr>
            <p:sp>
              <p:nvSpPr>
                <p:cNvPr id="666638" name="矩形 666637"/>
                <p:cNvSpPr/>
                <p:nvPr/>
              </p:nvSpPr>
              <p:spPr>
                <a:xfrm>
                  <a:off x="608" y="3424"/>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30</a:t>
                  </a:r>
                </a:p>
              </p:txBody>
            </p:sp>
            <p:sp>
              <p:nvSpPr>
                <p:cNvPr id="666639" name="直接连接符 666638"/>
                <p:cNvSpPr/>
                <p:nvPr/>
              </p:nvSpPr>
              <p:spPr>
                <a:xfrm>
                  <a:off x="720" y="3360"/>
                  <a:ext cx="288" cy="240"/>
                </a:xfrm>
                <a:prstGeom prst="line">
                  <a:avLst/>
                </a:prstGeom>
                <a:ln w="19050" cap="flat" cmpd="sng">
                  <a:solidFill>
                    <a:schemeClr val="tx1"/>
                  </a:solidFill>
                  <a:prstDash val="solid"/>
                  <a:miter/>
                  <a:headEnd type="none" w="med" len="med"/>
                  <a:tailEnd type="triangle" w="med" len="med"/>
                </a:ln>
              </p:spPr>
            </p:sp>
          </p:grpSp>
          <p:grpSp>
            <p:nvGrpSpPr>
              <p:cNvPr id="666640" name="组合 666639"/>
              <p:cNvGrpSpPr/>
              <p:nvPr/>
            </p:nvGrpSpPr>
            <p:grpSpPr>
              <a:xfrm>
                <a:off x="768" y="2936"/>
                <a:ext cx="312" cy="624"/>
                <a:chOff x="768" y="2936"/>
                <a:chExt cx="312" cy="624"/>
              </a:xfrm>
            </p:grpSpPr>
            <p:sp>
              <p:nvSpPr>
                <p:cNvPr id="666641" name="矩形 666640"/>
                <p:cNvSpPr/>
                <p:nvPr/>
              </p:nvSpPr>
              <p:spPr>
                <a:xfrm>
                  <a:off x="768" y="3120"/>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60</a:t>
                  </a:r>
                </a:p>
              </p:txBody>
            </p:sp>
            <p:sp>
              <p:nvSpPr>
                <p:cNvPr id="666642" name="直接连接符 666641"/>
                <p:cNvSpPr/>
                <p:nvPr/>
              </p:nvSpPr>
              <p:spPr>
                <a:xfrm>
                  <a:off x="984" y="2936"/>
                  <a:ext cx="96" cy="624"/>
                </a:xfrm>
                <a:prstGeom prst="line">
                  <a:avLst/>
                </a:prstGeom>
                <a:ln w="19050" cap="flat" cmpd="sng">
                  <a:solidFill>
                    <a:schemeClr val="tx1"/>
                  </a:solidFill>
                  <a:prstDash val="solid"/>
                  <a:miter/>
                  <a:headEnd type="none" w="med" len="med"/>
                  <a:tailEnd type="triangle" w="med" len="med"/>
                </a:ln>
              </p:spPr>
            </p:sp>
          </p:grpSp>
          <p:grpSp>
            <p:nvGrpSpPr>
              <p:cNvPr id="666643" name="组合 666642"/>
              <p:cNvGrpSpPr/>
              <p:nvPr/>
            </p:nvGrpSpPr>
            <p:grpSpPr>
              <a:xfrm>
                <a:off x="1104" y="2784"/>
                <a:ext cx="391" cy="288"/>
                <a:chOff x="1104" y="2784"/>
                <a:chExt cx="391" cy="288"/>
              </a:xfrm>
            </p:grpSpPr>
            <p:sp>
              <p:nvSpPr>
                <p:cNvPr id="666644" name="矩形 666643"/>
                <p:cNvSpPr/>
                <p:nvPr/>
              </p:nvSpPr>
              <p:spPr>
                <a:xfrm>
                  <a:off x="1200" y="2784"/>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65</a:t>
                  </a:r>
                </a:p>
              </p:txBody>
            </p:sp>
            <p:sp>
              <p:nvSpPr>
                <p:cNvPr id="666645" name="直接连接符 666644"/>
                <p:cNvSpPr/>
                <p:nvPr/>
              </p:nvSpPr>
              <p:spPr>
                <a:xfrm>
                  <a:off x="1104" y="2880"/>
                  <a:ext cx="336" cy="192"/>
                </a:xfrm>
                <a:prstGeom prst="line">
                  <a:avLst/>
                </a:prstGeom>
                <a:ln w="19050" cap="flat" cmpd="sng">
                  <a:solidFill>
                    <a:schemeClr val="tx1"/>
                  </a:solidFill>
                  <a:prstDash val="solid"/>
                  <a:miter/>
                  <a:headEnd type="none" w="med" len="med"/>
                  <a:tailEnd type="triangle" w="med" len="med"/>
                </a:ln>
              </p:spPr>
            </p:sp>
          </p:grpSp>
          <p:grpSp>
            <p:nvGrpSpPr>
              <p:cNvPr id="666646" name="组合 666645"/>
              <p:cNvGrpSpPr/>
              <p:nvPr/>
            </p:nvGrpSpPr>
            <p:grpSpPr>
              <a:xfrm>
                <a:off x="1112" y="3216"/>
                <a:ext cx="368" cy="376"/>
                <a:chOff x="1112" y="3216"/>
                <a:chExt cx="368" cy="376"/>
              </a:xfrm>
            </p:grpSpPr>
            <p:sp>
              <p:nvSpPr>
                <p:cNvPr id="666647" name="矩形 666646"/>
                <p:cNvSpPr/>
                <p:nvPr/>
              </p:nvSpPr>
              <p:spPr>
                <a:xfrm>
                  <a:off x="1112" y="3216"/>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15</a:t>
                  </a:r>
                </a:p>
              </p:txBody>
            </p:sp>
            <p:sp>
              <p:nvSpPr>
                <p:cNvPr id="666648" name="直接连接符 666647"/>
                <p:cNvSpPr/>
                <p:nvPr/>
              </p:nvSpPr>
              <p:spPr>
                <a:xfrm flipH="1">
                  <a:off x="1144" y="3256"/>
                  <a:ext cx="336" cy="336"/>
                </a:xfrm>
                <a:prstGeom prst="line">
                  <a:avLst/>
                </a:prstGeom>
                <a:ln w="19050" cap="flat" cmpd="sng">
                  <a:solidFill>
                    <a:schemeClr val="tx1"/>
                  </a:solidFill>
                  <a:prstDash val="solid"/>
                  <a:miter/>
                  <a:headEnd type="none" w="med" len="med"/>
                  <a:tailEnd type="triangle" w="med" len="med"/>
                </a:ln>
              </p:spPr>
            </p:sp>
          </p:grpSp>
          <p:grpSp>
            <p:nvGrpSpPr>
              <p:cNvPr id="666649" name="组合 666648"/>
              <p:cNvGrpSpPr/>
              <p:nvPr/>
            </p:nvGrpSpPr>
            <p:grpSpPr>
              <a:xfrm>
                <a:off x="1552" y="2664"/>
                <a:ext cx="368" cy="376"/>
                <a:chOff x="1112" y="3216"/>
                <a:chExt cx="368" cy="376"/>
              </a:xfrm>
            </p:grpSpPr>
            <p:sp>
              <p:nvSpPr>
                <p:cNvPr id="666650" name="矩形 666649"/>
                <p:cNvSpPr/>
                <p:nvPr/>
              </p:nvSpPr>
              <p:spPr>
                <a:xfrm>
                  <a:off x="1112" y="3216"/>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20</a:t>
                  </a:r>
                </a:p>
              </p:txBody>
            </p:sp>
            <p:sp>
              <p:nvSpPr>
                <p:cNvPr id="666651" name="直接连接符 666650"/>
                <p:cNvSpPr/>
                <p:nvPr/>
              </p:nvSpPr>
              <p:spPr>
                <a:xfrm flipH="1">
                  <a:off x="1144" y="3256"/>
                  <a:ext cx="336" cy="336"/>
                </a:xfrm>
                <a:prstGeom prst="line">
                  <a:avLst/>
                </a:prstGeom>
                <a:ln w="19050" cap="flat" cmpd="sng">
                  <a:solidFill>
                    <a:schemeClr val="tx1"/>
                  </a:solidFill>
                  <a:prstDash val="solid"/>
                  <a:miter/>
                  <a:headEnd type="none" w="med" len="med"/>
                  <a:tailEnd type="triangle" w="med" len="med"/>
                </a:ln>
              </p:spPr>
            </p:sp>
          </p:grpSp>
          <p:grpSp>
            <p:nvGrpSpPr>
              <p:cNvPr id="666652" name="组合 666651"/>
              <p:cNvGrpSpPr/>
              <p:nvPr/>
            </p:nvGrpSpPr>
            <p:grpSpPr>
              <a:xfrm>
                <a:off x="1096" y="2464"/>
                <a:ext cx="720" cy="272"/>
                <a:chOff x="1096" y="2464"/>
                <a:chExt cx="720" cy="272"/>
              </a:xfrm>
            </p:grpSpPr>
            <p:sp>
              <p:nvSpPr>
                <p:cNvPr id="666653" name="矩形 666652"/>
                <p:cNvSpPr/>
                <p:nvPr/>
              </p:nvSpPr>
              <p:spPr>
                <a:xfrm>
                  <a:off x="1256" y="2464"/>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10</a:t>
                  </a:r>
                </a:p>
              </p:txBody>
            </p:sp>
            <p:sp>
              <p:nvSpPr>
                <p:cNvPr id="666654" name="直接连接符 666653"/>
                <p:cNvSpPr/>
                <p:nvPr/>
              </p:nvSpPr>
              <p:spPr>
                <a:xfrm flipV="1">
                  <a:off x="1096" y="2592"/>
                  <a:ext cx="720" cy="144"/>
                </a:xfrm>
                <a:prstGeom prst="line">
                  <a:avLst/>
                </a:prstGeom>
                <a:ln w="19050" cap="flat" cmpd="sng">
                  <a:solidFill>
                    <a:schemeClr val="tx1"/>
                  </a:solidFill>
                  <a:prstDash val="solid"/>
                  <a:miter/>
                  <a:headEnd type="none" w="med" len="med"/>
                  <a:tailEnd type="triangle" w="med" len="med"/>
                </a:ln>
              </p:spPr>
            </p:sp>
          </p:grpSp>
          <p:grpSp>
            <p:nvGrpSpPr>
              <p:cNvPr id="666655" name="组合 666654"/>
              <p:cNvGrpSpPr/>
              <p:nvPr/>
            </p:nvGrpSpPr>
            <p:grpSpPr>
              <a:xfrm>
                <a:off x="1625" y="3120"/>
                <a:ext cx="391" cy="288"/>
                <a:chOff x="1104" y="2784"/>
                <a:chExt cx="391" cy="288"/>
              </a:xfrm>
            </p:grpSpPr>
            <p:sp>
              <p:nvSpPr>
                <p:cNvPr id="666656" name="矩形 666655"/>
                <p:cNvSpPr/>
                <p:nvPr/>
              </p:nvSpPr>
              <p:spPr>
                <a:xfrm>
                  <a:off x="1200" y="2784"/>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80</a:t>
                  </a:r>
                </a:p>
              </p:txBody>
            </p:sp>
            <p:sp>
              <p:nvSpPr>
                <p:cNvPr id="666657" name="直接连接符 666656"/>
                <p:cNvSpPr/>
                <p:nvPr/>
              </p:nvSpPr>
              <p:spPr>
                <a:xfrm>
                  <a:off x="1104" y="2880"/>
                  <a:ext cx="336" cy="192"/>
                </a:xfrm>
                <a:prstGeom prst="line">
                  <a:avLst/>
                </a:prstGeom>
                <a:ln w="19050" cap="flat" cmpd="sng">
                  <a:solidFill>
                    <a:schemeClr val="tx1"/>
                  </a:solidFill>
                  <a:prstDash val="solid"/>
                  <a:miter/>
                  <a:headEnd type="none" w="med" len="med"/>
                  <a:tailEnd type="triangle" w="med" len="med"/>
                </a:ln>
              </p:spPr>
            </p:sp>
          </p:grpSp>
          <p:grpSp>
            <p:nvGrpSpPr>
              <p:cNvPr id="666658" name="组合 666657"/>
              <p:cNvGrpSpPr/>
              <p:nvPr/>
            </p:nvGrpSpPr>
            <p:grpSpPr>
              <a:xfrm>
                <a:off x="1216" y="3400"/>
                <a:ext cx="720" cy="272"/>
                <a:chOff x="1096" y="2464"/>
                <a:chExt cx="720" cy="272"/>
              </a:xfrm>
            </p:grpSpPr>
            <p:sp>
              <p:nvSpPr>
                <p:cNvPr id="666659" name="矩形 666658"/>
                <p:cNvSpPr/>
                <p:nvPr/>
              </p:nvSpPr>
              <p:spPr>
                <a:xfrm>
                  <a:off x="1256" y="2464"/>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40</a:t>
                  </a:r>
                </a:p>
              </p:txBody>
            </p:sp>
            <p:sp>
              <p:nvSpPr>
                <p:cNvPr id="666660" name="直接连接符 666659"/>
                <p:cNvSpPr/>
                <p:nvPr/>
              </p:nvSpPr>
              <p:spPr>
                <a:xfrm flipV="1">
                  <a:off x="1096" y="2592"/>
                  <a:ext cx="720" cy="144"/>
                </a:xfrm>
                <a:prstGeom prst="line">
                  <a:avLst/>
                </a:prstGeom>
                <a:ln w="19050" cap="flat" cmpd="sng">
                  <a:solidFill>
                    <a:schemeClr val="tx1"/>
                  </a:solidFill>
                  <a:prstDash val="solid"/>
                  <a:miter/>
                  <a:headEnd type="none" w="med" len="med"/>
                  <a:tailEnd type="triangle" w="med" len="med"/>
                </a:ln>
              </p:spPr>
            </p:sp>
          </p:grpSp>
          <p:grpSp>
            <p:nvGrpSpPr>
              <p:cNvPr id="666661" name="组合 666660"/>
              <p:cNvGrpSpPr/>
              <p:nvPr/>
            </p:nvGrpSpPr>
            <p:grpSpPr>
              <a:xfrm>
                <a:off x="1960" y="2712"/>
                <a:ext cx="303" cy="657"/>
                <a:chOff x="1960" y="2712"/>
                <a:chExt cx="303" cy="657"/>
              </a:xfrm>
            </p:grpSpPr>
            <p:sp>
              <p:nvSpPr>
                <p:cNvPr id="666662" name="矩形 666661"/>
                <p:cNvSpPr/>
                <p:nvPr/>
              </p:nvSpPr>
              <p:spPr>
                <a:xfrm>
                  <a:off x="1968" y="2928"/>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35</a:t>
                  </a:r>
                </a:p>
              </p:txBody>
            </p:sp>
            <p:sp>
              <p:nvSpPr>
                <p:cNvPr id="666663" name="直接连接符 666662"/>
                <p:cNvSpPr/>
                <p:nvPr/>
              </p:nvSpPr>
              <p:spPr>
                <a:xfrm flipH="1" flipV="1">
                  <a:off x="1960" y="2712"/>
                  <a:ext cx="96" cy="657"/>
                </a:xfrm>
                <a:prstGeom prst="line">
                  <a:avLst/>
                </a:prstGeom>
                <a:ln w="19050" cap="flat" cmpd="sng">
                  <a:solidFill>
                    <a:schemeClr val="tx1"/>
                  </a:solidFill>
                  <a:prstDash val="solid"/>
                  <a:miter/>
                  <a:headEnd type="none" w="med" len="med"/>
                  <a:tailEnd type="triangle" w="med" len="med"/>
                </a:ln>
              </p:spPr>
            </p:sp>
          </p:grpSp>
          <p:grpSp>
            <p:nvGrpSpPr>
              <p:cNvPr id="666664" name="组合 666663"/>
              <p:cNvGrpSpPr/>
              <p:nvPr/>
            </p:nvGrpSpPr>
            <p:grpSpPr>
              <a:xfrm>
                <a:off x="552" y="3416"/>
                <a:ext cx="1440" cy="555"/>
                <a:chOff x="552" y="3416"/>
                <a:chExt cx="1440" cy="555"/>
              </a:xfrm>
            </p:grpSpPr>
            <p:sp>
              <p:nvSpPr>
                <p:cNvPr id="666665" name="矩形 666664"/>
                <p:cNvSpPr/>
                <p:nvPr/>
              </p:nvSpPr>
              <p:spPr>
                <a:xfrm>
                  <a:off x="1552" y="3744"/>
                  <a:ext cx="295"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70</a:t>
                  </a:r>
                </a:p>
              </p:txBody>
            </p:sp>
            <p:sp>
              <p:nvSpPr>
                <p:cNvPr id="666666" name="任意多边形 666665"/>
                <p:cNvSpPr/>
                <p:nvPr/>
              </p:nvSpPr>
              <p:spPr>
                <a:xfrm>
                  <a:off x="552" y="3416"/>
                  <a:ext cx="1440" cy="521"/>
                </a:xfrm>
                <a:custGeom>
                  <a:avLst/>
                  <a:gdLst/>
                  <a:ahLst/>
                  <a:cxnLst/>
                  <a:rect l="0" t="0" r="0" b="0"/>
                  <a:pathLst>
                    <a:path w="1432" h="552">
                      <a:moveTo>
                        <a:pt x="40" y="0"/>
                      </a:moveTo>
                      <a:cubicBezTo>
                        <a:pt x="20" y="124"/>
                        <a:pt x="0" y="248"/>
                        <a:pt x="88" y="336"/>
                      </a:cubicBezTo>
                      <a:cubicBezTo>
                        <a:pt x="176" y="424"/>
                        <a:pt x="344" y="552"/>
                        <a:pt x="568" y="528"/>
                      </a:cubicBezTo>
                      <a:cubicBezTo>
                        <a:pt x="792" y="504"/>
                        <a:pt x="1288" y="248"/>
                        <a:pt x="1432" y="192"/>
                      </a:cubicBezTo>
                    </a:path>
                  </a:pathLst>
                </a:custGeom>
                <a:noFill/>
                <a:ln w="19050" cap="flat" cmpd="sng">
                  <a:solidFill>
                    <a:schemeClr val="tx1">
                      <a:alpha val="100000"/>
                    </a:schemeClr>
                  </a:solidFill>
                  <a:prstDash val="solid"/>
                  <a:miter lim="800000"/>
                  <a:headEnd type="none" w="med" len="med"/>
                  <a:tailEnd type="triangle" w="med" len="med"/>
                </a:ln>
              </p:spPr>
              <p:txBody>
                <a:bodyPr/>
                <a:lstStyle/>
                <a:p>
                  <a:endParaRPr lang="zh-CN" altLang="en-US"/>
                </a:p>
              </p:txBody>
            </p:sp>
          </p:grpSp>
        </p:grpSp>
        <p:sp>
          <p:nvSpPr>
            <p:cNvPr id="666667" name="矩形 666666"/>
            <p:cNvSpPr/>
            <p:nvPr/>
          </p:nvSpPr>
          <p:spPr>
            <a:xfrm>
              <a:off x="1791" y="1593"/>
              <a:ext cx="2371"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7-25  </a:t>
              </a:r>
              <a:r>
                <a:rPr lang="zh-CN" altLang="en-US" sz="2000" b="1" dirty="0">
                  <a:latin typeface="Times New Roman" panose="02020603050405020304" pitchFamily="18" charset="0"/>
                </a:rPr>
                <a:t>带权有向图及其</a:t>
              </a:r>
              <a:r>
                <a:rPr lang="zh-CN" altLang="en-US" sz="2000" b="1" dirty="0">
                  <a:latin typeface="宋体" panose="02010600030101010101" pitchFamily="2" charset="-122"/>
                </a:rPr>
                <a:t>邻接</a:t>
              </a:r>
              <a:r>
                <a:rPr lang="zh-CN" altLang="en-US" sz="2000" b="1" dirty="0">
                  <a:latin typeface="Times New Roman" panose="02020603050405020304" pitchFamily="18" charset="0"/>
                </a:rPr>
                <a:t>矩阵</a:t>
              </a:r>
              <a:endParaRPr lang="zh-CN" altLang="en-US" sz="2000" b="1">
                <a:latin typeface="Times New Roman" panose="02020603050405020304" pitchFamily="18" charset="0"/>
              </a:endParaRPr>
            </a:p>
          </p:txBody>
        </p:sp>
        <p:grpSp>
          <p:nvGrpSpPr>
            <p:cNvPr id="666668" name="组合 666667"/>
            <p:cNvGrpSpPr/>
            <p:nvPr/>
          </p:nvGrpSpPr>
          <p:grpSpPr>
            <a:xfrm>
              <a:off x="3360" y="98"/>
              <a:ext cx="1965" cy="1362"/>
              <a:chOff x="3459" y="2736"/>
              <a:chExt cx="1965" cy="1362"/>
            </a:xfrm>
          </p:grpSpPr>
          <p:sp>
            <p:nvSpPr>
              <p:cNvPr id="666669" name="矩形 666668"/>
              <p:cNvSpPr/>
              <p:nvPr/>
            </p:nvSpPr>
            <p:spPr>
              <a:xfrm>
                <a:off x="3507" y="2736"/>
                <a:ext cx="1836" cy="204"/>
              </a:xfrm>
              <a:prstGeom prst="rect">
                <a:avLst/>
              </a:prstGeom>
              <a:noFill/>
              <a:ln w="9525">
                <a:noFill/>
              </a:ln>
            </p:spPr>
            <p:txBody>
              <a:bodyPr wrap="none" anchor="ctr"/>
              <a:lstStyle/>
              <a:p>
                <a:pPr>
                  <a:buClr>
                    <a:schemeClr val="bg1"/>
                  </a:buClr>
                </a:pPr>
                <a:r>
                  <a:rPr lang="zh-CN" altLang="en-US">
                    <a:latin typeface="Times New Roman" panose="02020603050405020304" pitchFamily="18" charset="0"/>
                  </a:rPr>
                  <a:t>∞  </a:t>
                </a:r>
                <a:r>
                  <a:rPr lang="en-US" altLang="zh-CN">
                    <a:latin typeface="Times New Roman" panose="02020603050405020304" pitchFamily="18" charset="0"/>
                  </a:rPr>
                  <a:t>20   60   ∞  10  65</a:t>
                </a:r>
              </a:p>
            </p:txBody>
          </p:sp>
          <p:sp>
            <p:nvSpPr>
              <p:cNvPr id="666670" name="矩形 666669"/>
              <p:cNvSpPr/>
              <p:nvPr/>
            </p:nvSpPr>
            <p:spPr>
              <a:xfrm>
                <a:off x="3507" y="2976"/>
                <a:ext cx="1836"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zh-CN" altLang="en-US">
                    <a:latin typeface="Times New Roman" panose="02020603050405020304" pitchFamily="18" charset="0"/>
                  </a:rPr>
                  <a:t>   </a:t>
                </a:r>
                <a:r>
                  <a:rPr lang="en-US" altLang="zh-CN">
                    <a:latin typeface="Times New Roman" panose="02020603050405020304" pitchFamily="18" charset="0"/>
                  </a:rPr>
                  <a:t>30   70  </a:t>
                </a:r>
                <a:r>
                  <a:rPr lang="en-US" altLang="zh-CN">
                    <a:latin typeface="宋体" panose="02010600030101010101" pitchFamily="2" charset="-122"/>
                  </a:rPr>
                  <a:t>∞ ∞</a:t>
                </a:r>
              </a:p>
            </p:txBody>
          </p:sp>
          <p:sp>
            <p:nvSpPr>
              <p:cNvPr id="666671" name="矩形 666670"/>
              <p:cNvSpPr/>
              <p:nvPr/>
            </p:nvSpPr>
            <p:spPr>
              <a:xfrm>
                <a:off x="3507" y="3204"/>
                <a:ext cx="1836"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en-US" altLang="zh-CN">
                    <a:latin typeface="Times New Roman" panose="02020603050405020304" pitchFamily="18" charset="0"/>
                  </a:rPr>
                  <a:t>40  </a:t>
                </a:r>
                <a:r>
                  <a:rPr lang="en-US" altLang="zh-CN">
                    <a:latin typeface="宋体" panose="02010600030101010101" pitchFamily="2" charset="-122"/>
                  </a:rPr>
                  <a:t>∞ ∞</a:t>
                </a:r>
              </a:p>
            </p:txBody>
          </p:sp>
          <p:sp>
            <p:nvSpPr>
              <p:cNvPr id="666672" name="矩形 666671"/>
              <p:cNvSpPr/>
              <p:nvPr/>
            </p:nvSpPr>
            <p:spPr>
              <a:xfrm>
                <a:off x="3507" y="3436"/>
                <a:ext cx="1836"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 </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en-US" altLang="zh-CN">
                    <a:latin typeface="Times New Roman" panose="02020603050405020304" pitchFamily="18" charset="0"/>
                  </a:rPr>
                  <a:t>35  </a:t>
                </a:r>
                <a:r>
                  <a:rPr lang="en-US" altLang="zh-CN">
                    <a:latin typeface="宋体" panose="02010600030101010101" pitchFamily="2" charset="-122"/>
                  </a:rPr>
                  <a:t>∞</a:t>
                </a:r>
              </a:p>
            </p:txBody>
          </p:sp>
          <p:sp>
            <p:nvSpPr>
              <p:cNvPr id="666673" name="左中括号 666672"/>
              <p:cNvSpPr/>
              <p:nvPr/>
            </p:nvSpPr>
            <p:spPr>
              <a:xfrm>
                <a:off x="3459" y="2760"/>
                <a:ext cx="45" cy="1338"/>
              </a:xfrm>
              <a:prstGeom prst="leftBracket">
                <a:avLst>
                  <a:gd name="adj" fmla="val 247777"/>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666674" name="右中括号 666673"/>
              <p:cNvSpPr/>
              <p:nvPr/>
            </p:nvSpPr>
            <p:spPr>
              <a:xfrm>
                <a:off x="5379" y="2748"/>
                <a:ext cx="45" cy="1338"/>
              </a:xfrm>
              <a:prstGeom prst="rightBracket">
                <a:avLst>
                  <a:gd name="adj" fmla="val 247777"/>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666675" name="矩形 666674"/>
              <p:cNvSpPr/>
              <p:nvPr/>
            </p:nvSpPr>
            <p:spPr>
              <a:xfrm>
                <a:off x="3507" y="3656"/>
                <a:ext cx="1836"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zh-CN" altLang="en-US">
                    <a:latin typeface="Times New Roman" panose="02020603050405020304" pitchFamily="18" charset="0"/>
                  </a:rPr>
                  <a:t>   </a:t>
                </a:r>
                <a:r>
                  <a:rPr lang="zh-CN" altLang="en-US">
                    <a:latin typeface="宋体" panose="02010600030101010101" pitchFamily="2" charset="-122"/>
                  </a:rPr>
                  <a:t>∞ </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zh-CN" altLang="en-US">
                    <a:latin typeface="宋体" panose="02010600030101010101" pitchFamily="2" charset="-122"/>
                  </a:rPr>
                  <a:t>∞ </a:t>
                </a:r>
                <a:r>
                  <a:rPr lang="en-US" altLang="zh-CN">
                    <a:latin typeface="Times New Roman" panose="02020603050405020304" pitchFamily="18" charset="0"/>
                  </a:rPr>
                  <a:t>20</a:t>
                </a:r>
              </a:p>
            </p:txBody>
          </p:sp>
          <p:sp>
            <p:nvSpPr>
              <p:cNvPr id="666676" name="矩形 666675"/>
              <p:cNvSpPr/>
              <p:nvPr/>
            </p:nvSpPr>
            <p:spPr>
              <a:xfrm>
                <a:off x="3504" y="3876"/>
                <a:ext cx="1836"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zh-CN" altLang="en-US">
                    <a:latin typeface="Times New Roman" panose="02020603050405020304" pitchFamily="18" charset="0"/>
                  </a:rPr>
                  <a:t>   </a:t>
                </a:r>
                <a:r>
                  <a:rPr lang="en-US" altLang="zh-CN">
                    <a:latin typeface="Times New Roman" panose="02020603050405020304" pitchFamily="18" charset="0"/>
                  </a:rPr>
                  <a:t>15   80  </a:t>
                </a:r>
                <a:r>
                  <a:rPr lang="en-US" altLang="zh-CN">
                    <a:latin typeface="宋体" panose="02010600030101010101" pitchFamily="2" charset="-122"/>
                  </a:rPr>
                  <a:t>∞ ∞</a:t>
                </a:r>
              </a:p>
            </p:txBody>
          </p:sp>
        </p:grpSp>
      </p:grpSp>
    </p:spTree>
  </p:cSld>
  <p:clrMapOvr>
    <a:masterClrMapping/>
  </p:clrMapOvr>
  <p:transition spd="med">
    <p:wipe di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7650" name="表格 667649"/>
          <p:cNvGraphicFramePr/>
          <p:nvPr/>
        </p:nvGraphicFramePr>
        <p:xfrm>
          <a:off x="457200" y="800100"/>
          <a:ext cx="7924800" cy="5797550"/>
        </p:xfrm>
        <a:graphic>
          <a:graphicData uri="http://schemas.openxmlformats.org/drawingml/2006/table">
            <a:tbl>
              <a:tblPr/>
              <a:tblGrid>
                <a:gridCol w="838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2133600">
                  <a:extLst>
                    <a:ext uri="{9D8B030D-6E8A-4147-A177-3AD203B41FA5}">
                      <a16:colId xmlns:a16="http://schemas.microsoft.com/office/drawing/2014/main" val="20007"/>
                    </a:ext>
                  </a:extLst>
                </a:gridCol>
              </a:tblGrid>
              <a:tr h="820738">
                <a:tc gridSpan="2">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zh-CN" altLang="en-US" sz="2400" b="1" dirty="0"/>
                        <a:t>             顶点</a:t>
                      </a:r>
                    </a:p>
                    <a:p>
                      <a:pPr marL="0" lvl="0" indent="0">
                        <a:spcBef>
                          <a:spcPct val="0"/>
                        </a:spcBef>
                        <a:buNone/>
                      </a:pPr>
                      <a:r>
                        <a:rPr lang="zh-CN" altLang="en-US" sz="2400" b="1" dirty="0"/>
                        <a:t>步骤</a:t>
                      </a:r>
                      <a:endParaRPr lang="zh-CN" altLang="en-US"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hMerge="1">
                  <a:txBody>
                    <a:bodyPr/>
                    <a:lstStyle/>
                    <a:p>
                      <a:endParaRPr lang="zh-CN"/>
                    </a:p>
                  </a:txBody>
                  <a:tcPr>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S</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2012">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2400" b="1" dirty="0"/>
                        <a:t>初态</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Dist</a:t>
                      </a:r>
                    </a:p>
                    <a:p>
                      <a:pPr marL="0" lvl="0" indent="0" algn="ctr">
                        <a:spcBef>
                          <a:spcPct val="0"/>
                        </a:spcBef>
                        <a:buNone/>
                      </a:pPr>
                      <a:r>
                        <a:rPr lang="en-US" altLang="zh-CN" sz="2400" b="1"/>
                        <a:t>pre</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20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60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2400" b="1"/>
                        <a:t>∞</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10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65</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en-US" altLang="zh-CN" sz="2400" b="1"/>
                        <a:t>{0}</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1850">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b="1"/>
                        <a:t>1</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Dist</a:t>
                      </a:r>
                    </a:p>
                    <a:p>
                      <a:pPr marL="0" lvl="0" indent="0" algn="ctr">
                        <a:spcBef>
                          <a:spcPct val="0"/>
                        </a:spcBef>
                        <a:buNone/>
                      </a:pPr>
                      <a:r>
                        <a:rPr lang="en-US" altLang="zh-CN" sz="2400" b="1"/>
                        <a:t>pre</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20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60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zh-CN" altLang="en-US" sz="2400" b="1"/>
                        <a:t>∞</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10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30</a:t>
                      </a:r>
                    </a:p>
                    <a:p>
                      <a:pPr marL="0" lvl="0" indent="0" algn="ctr">
                        <a:spcBef>
                          <a:spcPct val="0"/>
                        </a:spcBef>
                        <a:buNone/>
                      </a:pPr>
                      <a:r>
                        <a:rPr lang="en-US" altLang="zh-CN" sz="2400" b="1">
                          <a:solidFill>
                            <a:schemeClr val="hlink"/>
                          </a:solidFill>
                        </a:rPr>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en-US" altLang="zh-CN" sz="2400" b="1"/>
                        <a:t>{0, </a:t>
                      </a:r>
                      <a:r>
                        <a:rPr lang="en-US" altLang="zh-CN" sz="2400" b="1">
                          <a:solidFill>
                            <a:schemeClr val="folHlink"/>
                          </a:solidFill>
                        </a:rPr>
                        <a:t>4</a:t>
                      </a:r>
                      <a:r>
                        <a:rPr lang="en-US" altLang="zh-CN" sz="2400" b="1"/>
                        <a:t>}</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0738">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b="1"/>
                        <a:t>2</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Dist</a:t>
                      </a:r>
                    </a:p>
                    <a:p>
                      <a:pPr marL="0" lvl="0" indent="0" algn="ctr">
                        <a:spcBef>
                          <a:spcPct val="0"/>
                        </a:spcBef>
                        <a:buNone/>
                      </a:pPr>
                      <a:r>
                        <a:rPr lang="en-US" altLang="zh-CN" sz="2400" b="1"/>
                        <a:t>pre</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20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50</a:t>
                      </a:r>
                    </a:p>
                    <a:p>
                      <a:pPr marL="0" lvl="0" indent="0" algn="ctr">
                        <a:spcBef>
                          <a:spcPct val="0"/>
                        </a:spcBef>
                        <a:buNone/>
                      </a:pPr>
                      <a:r>
                        <a:rPr lang="en-US" altLang="zh-CN" sz="2400" b="1">
                          <a:solidFill>
                            <a:schemeClr val="hlink"/>
                          </a:solidFill>
                        </a:rPr>
                        <a:t>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90</a:t>
                      </a:r>
                    </a:p>
                    <a:p>
                      <a:pPr marL="0" lvl="0" indent="0" algn="ctr">
                        <a:spcBef>
                          <a:spcPct val="0"/>
                        </a:spcBef>
                        <a:buNone/>
                      </a:pPr>
                      <a:r>
                        <a:rPr lang="en-US" altLang="zh-CN" sz="2400" b="1">
                          <a:solidFill>
                            <a:schemeClr val="hlink"/>
                          </a:solidFill>
                        </a:rPr>
                        <a:t>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10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30</a:t>
                      </a:r>
                    </a:p>
                    <a:p>
                      <a:pPr marL="0" lvl="0" indent="0" algn="ctr">
                        <a:spcBef>
                          <a:spcPct val="0"/>
                        </a:spcBef>
                        <a:buNone/>
                      </a:pPr>
                      <a:r>
                        <a:rPr lang="en-US" altLang="zh-CN" sz="2400" b="1">
                          <a:solidFill>
                            <a:schemeClr val="hlink"/>
                          </a:solidFill>
                        </a:rPr>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en-US" altLang="zh-CN" sz="2400" b="1"/>
                        <a:t>{0, </a:t>
                      </a:r>
                      <a:r>
                        <a:rPr lang="en-US" altLang="zh-CN" sz="2400" b="1">
                          <a:solidFill>
                            <a:schemeClr val="folHlink"/>
                          </a:solidFill>
                        </a:rPr>
                        <a:t>4</a:t>
                      </a:r>
                      <a:r>
                        <a:rPr lang="en-US" altLang="zh-CN" sz="2400" b="1"/>
                        <a:t>, </a:t>
                      </a:r>
                      <a:r>
                        <a:rPr lang="en-US" altLang="zh-CN" sz="2400" b="1">
                          <a:solidFill>
                            <a:schemeClr val="folHlink"/>
                          </a:solidFill>
                        </a:rPr>
                        <a:t>1</a:t>
                      </a:r>
                      <a:r>
                        <a:rPr lang="en-US" altLang="zh-CN" sz="2400" b="1"/>
                        <a:t>}</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0737">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b="1"/>
                        <a:t>3</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Dist</a:t>
                      </a:r>
                    </a:p>
                    <a:p>
                      <a:pPr marL="0" lvl="0" indent="0" algn="ctr">
                        <a:spcBef>
                          <a:spcPct val="0"/>
                        </a:spcBef>
                        <a:buNone/>
                      </a:pPr>
                      <a:r>
                        <a:rPr lang="en-US" altLang="zh-CN" sz="2400" b="1"/>
                        <a:t>pre</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20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45</a:t>
                      </a:r>
                    </a:p>
                    <a:p>
                      <a:pPr marL="0" lvl="0" indent="0" algn="ctr">
                        <a:spcBef>
                          <a:spcPct val="0"/>
                        </a:spcBef>
                        <a:buNone/>
                      </a:pPr>
                      <a:r>
                        <a:rPr lang="en-US" altLang="zh-CN" sz="2400" b="1">
                          <a:solidFill>
                            <a:schemeClr val="hlink"/>
                          </a:solidFill>
                        </a:rPr>
                        <a:t>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90</a:t>
                      </a:r>
                    </a:p>
                    <a:p>
                      <a:pPr marL="0" lvl="0" indent="0" algn="ctr">
                        <a:spcBef>
                          <a:spcPct val="0"/>
                        </a:spcBef>
                        <a:buNone/>
                      </a:pPr>
                      <a:r>
                        <a:rPr lang="en-US" altLang="zh-CN" sz="2400" b="1">
                          <a:solidFill>
                            <a:schemeClr val="hlink"/>
                          </a:solidFill>
                        </a:rPr>
                        <a:t>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10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30</a:t>
                      </a:r>
                    </a:p>
                    <a:p>
                      <a:pPr marL="0" lvl="0" indent="0" algn="ctr">
                        <a:spcBef>
                          <a:spcPct val="0"/>
                        </a:spcBef>
                        <a:buNone/>
                      </a:pPr>
                      <a:r>
                        <a:rPr lang="en-US" altLang="zh-CN" sz="2400" b="1">
                          <a:solidFill>
                            <a:schemeClr val="hlink"/>
                          </a:solidFill>
                        </a:rPr>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en-US" altLang="zh-CN" sz="2400" b="1"/>
                        <a:t>{0, </a:t>
                      </a:r>
                      <a:r>
                        <a:rPr lang="en-US" altLang="zh-CN" sz="2400" b="1">
                          <a:solidFill>
                            <a:schemeClr val="folHlink"/>
                          </a:solidFill>
                        </a:rPr>
                        <a:t>4</a:t>
                      </a:r>
                      <a:r>
                        <a:rPr lang="en-US" altLang="zh-CN" sz="2400" b="1"/>
                        <a:t>, </a:t>
                      </a:r>
                      <a:r>
                        <a:rPr lang="en-US" altLang="zh-CN" sz="2400" b="1">
                          <a:solidFill>
                            <a:schemeClr val="folHlink"/>
                          </a:solidFill>
                        </a:rPr>
                        <a:t>1</a:t>
                      </a:r>
                      <a:r>
                        <a:rPr lang="en-US" altLang="zh-CN" sz="2400" b="1"/>
                        <a:t>,</a:t>
                      </a:r>
                      <a:r>
                        <a:rPr lang="en-US" altLang="zh-CN" sz="2400" b="1">
                          <a:solidFill>
                            <a:schemeClr val="folHlink"/>
                          </a:solidFill>
                        </a:rPr>
                        <a:t> 5</a:t>
                      </a:r>
                      <a:r>
                        <a:rPr lang="en-US" altLang="zh-CN" sz="2400" b="1"/>
                        <a:t>}</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0738">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b="1"/>
                        <a:t>4</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Dist</a:t>
                      </a:r>
                    </a:p>
                    <a:p>
                      <a:pPr marL="0" lvl="0" indent="0" algn="ctr">
                        <a:spcBef>
                          <a:spcPct val="0"/>
                        </a:spcBef>
                        <a:buNone/>
                      </a:pPr>
                      <a:r>
                        <a:rPr lang="en-US" altLang="zh-CN" sz="2400" b="1"/>
                        <a:t>pre</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20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45</a:t>
                      </a:r>
                    </a:p>
                    <a:p>
                      <a:pPr marL="0" lvl="0" indent="0" algn="ctr">
                        <a:spcBef>
                          <a:spcPct val="0"/>
                        </a:spcBef>
                        <a:buNone/>
                      </a:pPr>
                      <a:r>
                        <a:rPr lang="en-US" altLang="zh-CN" sz="2400" b="1">
                          <a:solidFill>
                            <a:schemeClr val="hlink"/>
                          </a:solidFill>
                        </a:rPr>
                        <a:t>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85</a:t>
                      </a:r>
                    </a:p>
                    <a:p>
                      <a:pPr marL="0" lvl="0" indent="0" algn="ctr">
                        <a:spcBef>
                          <a:spcPct val="0"/>
                        </a:spcBef>
                        <a:buNone/>
                      </a:pPr>
                      <a:r>
                        <a:rPr lang="en-US" altLang="zh-CN" sz="2400" b="1">
                          <a:solidFill>
                            <a:schemeClr val="hlink"/>
                          </a:solidFill>
                        </a:rPr>
                        <a:t>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10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30</a:t>
                      </a:r>
                    </a:p>
                    <a:p>
                      <a:pPr marL="0" lvl="0" indent="0" algn="ctr">
                        <a:spcBef>
                          <a:spcPct val="0"/>
                        </a:spcBef>
                        <a:buNone/>
                      </a:pPr>
                      <a:r>
                        <a:rPr lang="en-US" altLang="zh-CN" sz="2400" b="1">
                          <a:solidFill>
                            <a:schemeClr val="hlink"/>
                          </a:solidFill>
                        </a:rPr>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en-US" altLang="zh-CN" sz="2400" b="1"/>
                        <a:t>{0, </a:t>
                      </a:r>
                      <a:r>
                        <a:rPr lang="en-US" altLang="zh-CN" sz="2400" b="1">
                          <a:solidFill>
                            <a:schemeClr val="folHlink"/>
                          </a:solidFill>
                        </a:rPr>
                        <a:t>4</a:t>
                      </a:r>
                      <a:r>
                        <a:rPr lang="en-US" altLang="zh-CN" sz="2400" b="1"/>
                        <a:t>, </a:t>
                      </a:r>
                      <a:r>
                        <a:rPr lang="en-US" altLang="zh-CN" sz="2400" b="1">
                          <a:solidFill>
                            <a:schemeClr val="folHlink"/>
                          </a:solidFill>
                        </a:rPr>
                        <a:t>1</a:t>
                      </a:r>
                      <a:r>
                        <a:rPr lang="en-US" altLang="zh-CN" sz="2400" b="1"/>
                        <a:t>,</a:t>
                      </a:r>
                      <a:r>
                        <a:rPr lang="en-US" altLang="zh-CN" sz="2400" b="1">
                          <a:solidFill>
                            <a:schemeClr val="folHlink"/>
                          </a:solidFill>
                        </a:rPr>
                        <a:t> 5</a:t>
                      </a:r>
                      <a:r>
                        <a:rPr lang="en-US" altLang="zh-CN" sz="2400" b="1"/>
                        <a:t>,</a:t>
                      </a:r>
                      <a:r>
                        <a:rPr lang="en-US" altLang="zh-CN" sz="2400" b="1">
                          <a:solidFill>
                            <a:schemeClr val="folHlink"/>
                          </a:solidFill>
                        </a:rPr>
                        <a:t> 2</a:t>
                      </a:r>
                      <a:r>
                        <a:rPr lang="en-US" altLang="zh-CN" sz="2400" b="1"/>
                        <a:t>}</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0737">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b="1"/>
                        <a:t>5</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t>Dist</a:t>
                      </a:r>
                    </a:p>
                    <a:p>
                      <a:pPr marL="0" lvl="0" indent="0" algn="ctr">
                        <a:spcBef>
                          <a:spcPct val="0"/>
                        </a:spcBef>
                        <a:buNone/>
                      </a:pPr>
                      <a:r>
                        <a:rPr lang="en-US" altLang="zh-CN" sz="2400" b="1"/>
                        <a:t>pre</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20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45</a:t>
                      </a:r>
                    </a:p>
                    <a:p>
                      <a:pPr marL="0" lvl="0" indent="0" algn="ctr">
                        <a:spcBef>
                          <a:spcPct val="0"/>
                        </a:spcBef>
                        <a:buNone/>
                      </a:pPr>
                      <a:r>
                        <a:rPr lang="en-US" altLang="zh-CN" sz="2400" b="1">
                          <a:solidFill>
                            <a:schemeClr val="hlink"/>
                          </a:solidFill>
                        </a:rPr>
                        <a:t>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85</a:t>
                      </a:r>
                    </a:p>
                    <a:p>
                      <a:pPr marL="0" lvl="0" indent="0" algn="ctr">
                        <a:spcBef>
                          <a:spcPct val="0"/>
                        </a:spcBef>
                        <a:buNone/>
                      </a:pPr>
                      <a:r>
                        <a:rPr lang="en-US" altLang="zh-CN" sz="2400" b="1">
                          <a:solidFill>
                            <a:schemeClr val="hlink"/>
                          </a:solidFill>
                        </a:rPr>
                        <a:t>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10</a:t>
                      </a:r>
                    </a:p>
                    <a:p>
                      <a:pPr marL="0" lvl="0" indent="0" algn="ctr">
                        <a:spcBef>
                          <a:spcPct val="0"/>
                        </a:spcBef>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spcBef>
                          <a:spcPct val="0"/>
                        </a:spcBef>
                        <a:buNone/>
                      </a:pPr>
                      <a:r>
                        <a:rPr lang="en-US" altLang="zh-CN" sz="2400" b="1">
                          <a:solidFill>
                            <a:schemeClr val="folHlink"/>
                          </a:solidFill>
                        </a:rPr>
                        <a:t>30</a:t>
                      </a:r>
                    </a:p>
                    <a:p>
                      <a:pPr marL="0" lvl="0" indent="0" algn="ctr">
                        <a:spcBef>
                          <a:spcPct val="0"/>
                        </a:spcBef>
                        <a:buNone/>
                      </a:pPr>
                      <a:r>
                        <a:rPr lang="en-US" altLang="zh-CN" sz="2400" b="1">
                          <a:solidFill>
                            <a:schemeClr val="hlink"/>
                          </a:solidFill>
                        </a:rPr>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spcBef>
                          <a:spcPct val="0"/>
                        </a:spcBef>
                        <a:buNone/>
                      </a:pPr>
                      <a:r>
                        <a:rPr lang="en-US" altLang="zh-CN" sz="2400" b="1"/>
                        <a:t>{0, </a:t>
                      </a:r>
                      <a:r>
                        <a:rPr lang="en-US" altLang="zh-CN" sz="2400" b="1">
                          <a:solidFill>
                            <a:schemeClr val="folHlink"/>
                          </a:solidFill>
                        </a:rPr>
                        <a:t>4</a:t>
                      </a:r>
                      <a:r>
                        <a:rPr lang="en-US" altLang="zh-CN" sz="2400" b="1"/>
                        <a:t>, </a:t>
                      </a:r>
                      <a:r>
                        <a:rPr lang="en-US" altLang="zh-CN" sz="2400" b="1">
                          <a:solidFill>
                            <a:schemeClr val="folHlink"/>
                          </a:solidFill>
                        </a:rPr>
                        <a:t>1</a:t>
                      </a:r>
                      <a:r>
                        <a:rPr lang="en-US" altLang="zh-CN" sz="2400" b="1"/>
                        <a:t>,</a:t>
                      </a:r>
                      <a:r>
                        <a:rPr lang="en-US" altLang="zh-CN" sz="2400" b="1">
                          <a:solidFill>
                            <a:schemeClr val="folHlink"/>
                          </a:solidFill>
                        </a:rPr>
                        <a:t> 5</a:t>
                      </a:r>
                      <a:r>
                        <a:rPr lang="en-US" altLang="zh-CN" sz="2400" b="1"/>
                        <a:t>,</a:t>
                      </a:r>
                      <a:r>
                        <a:rPr lang="en-US" altLang="zh-CN" sz="2400" b="1">
                          <a:solidFill>
                            <a:schemeClr val="folHlink"/>
                          </a:solidFill>
                        </a:rPr>
                        <a:t> 2</a:t>
                      </a:r>
                      <a:r>
                        <a:rPr lang="en-US" altLang="zh-CN" sz="2400" b="1"/>
                        <a:t>,</a:t>
                      </a:r>
                      <a:r>
                        <a:rPr lang="en-US" altLang="zh-CN" sz="2400" b="1">
                          <a:solidFill>
                            <a:schemeClr val="folHlink"/>
                          </a:solidFill>
                        </a:rPr>
                        <a:t> 3</a:t>
                      </a:r>
                      <a:r>
                        <a:rPr lang="en-US" altLang="zh-CN" sz="2400" b="1"/>
                        <a:t>}</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67725" name="直接连接符 667724"/>
          <p:cNvSpPr/>
          <p:nvPr/>
        </p:nvSpPr>
        <p:spPr>
          <a:xfrm>
            <a:off x="457200" y="808038"/>
            <a:ext cx="1882775" cy="820737"/>
          </a:xfrm>
          <a:prstGeom prst="line">
            <a:avLst/>
          </a:prstGeom>
          <a:ln w="28575" cap="flat" cmpd="sng">
            <a:solidFill>
              <a:schemeClr val="tx1"/>
            </a:solidFill>
            <a:prstDash val="solid"/>
            <a:miter/>
            <a:headEnd type="none" w="med" len="med"/>
            <a:tailEnd type="none" w="med" len="med"/>
          </a:ln>
        </p:spPr>
      </p:sp>
      <p:sp>
        <p:nvSpPr>
          <p:cNvPr id="667726" name="矩形 667725"/>
          <p:cNvSpPr/>
          <p:nvPr/>
        </p:nvSpPr>
        <p:spPr>
          <a:xfrm>
            <a:off x="684213" y="188913"/>
            <a:ext cx="7559675" cy="431800"/>
          </a:xfrm>
          <a:prstGeom prst="rect">
            <a:avLst/>
          </a:prstGeom>
          <a:noFill/>
          <a:ln w="9525">
            <a:noFill/>
          </a:ln>
        </p:spPr>
        <p:txBody>
          <a:bodyPr wrap="none" anchor="ctr"/>
          <a:lstStyle/>
          <a:p>
            <a:pPr algn="ctr">
              <a:spcBef>
                <a:spcPct val="20000"/>
              </a:spcBef>
              <a:buClr>
                <a:schemeClr val="bg1"/>
              </a:buClr>
            </a:pPr>
            <a:r>
              <a:rPr lang="zh-CN" altLang="en-US" b="1" dirty="0">
                <a:latin typeface="Times New Roman" panose="02020603050405020304" pitchFamily="18" charset="0"/>
              </a:rPr>
              <a:t>表</a:t>
            </a:r>
            <a:r>
              <a:rPr lang="en-US" altLang="zh-CN" b="1">
                <a:latin typeface="Times New Roman" panose="02020603050405020304" pitchFamily="18" charset="0"/>
              </a:rPr>
              <a:t>7-3   </a:t>
            </a:r>
            <a:r>
              <a:rPr lang="zh-CN" altLang="en-US" b="1" dirty="0">
                <a:latin typeface="Times New Roman" panose="02020603050405020304" pitchFamily="18" charset="0"/>
              </a:rPr>
              <a:t>求最短路径时数组</a:t>
            </a:r>
            <a:r>
              <a:rPr lang="en-US" altLang="zh-CN" b="1">
                <a:latin typeface="Times New Roman" panose="02020603050405020304" pitchFamily="18" charset="0"/>
              </a:rPr>
              <a:t>dist</a:t>
            </a:r>
            <a:r>
              <a:rPr lang="zh-CN" altLang="en-US" b="1" dirty="0">
                <a:latin typeface="Times New Roman" panose="02020603050405020304" pitchFamily="18" charset="0"/>
              </a:rPr>
              <a:t>和</a:t>
            </a:r>
            <a:r>
              <a:rPr lang="en-US" altLang="zh-CN" b="1">
                <a:latin typeface="Times New Roman" panose="02020603050405020304" pitchFamily="18" charset="0"/>
              </a:rPr>
              <a:t>pre</a:t>
            </a:r>
            <a:r>
              <a:rPr lang="zh-CN" altLang="en-US" b="1" dirty="0">
                <a:latin typeface="Times New Roman" panose="02020603050405020304" pitchFamily="18" charset="0"/>
              </a:rPr>
              <a:t>的各分量的变化情况</a:t>
            </a:r>
          </a:p>
        </p:txBody>
      </p:sp>
    </p:spTree>
  </p:cSld>
  <p:clrMapOvr>
    <a:masterClrMapping/>
  </p:clrMapOvr>
  <p:transition spd="med">
    <p:wipe di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标题 668673"/>
          <p:cNvSpPr>
            <a:spLocks noGrp="1"/>
          </p:cNvSpPr>
          <p:nvPr>
            <p:ph type="title"/>
          </p:nvPr>
        </p:nvSpPr>
        <p:spPr>
          <a:xfrm>
            <a:off x="30480" y="340995"/>
            <a:ext cx="8077200" cy="685800"/>
          </a:xfrm>
        </p:spPr>
        <p:txBody>
          <a:bodyPr lIns="92075" tIns="46038" rIns="92075" bIns="46038" anchor="ctr"/>
          <a:lstStyle/>
          <a:p>
            <a:r>
              <a:rPr lang="en-US" altLang="zh-CN" b="1">
                <a:solidFill>
                  <a:srgbClr val="0000FF"/>
                </a:solidFill>
                <a:effectLst/>
                <a:latin typeface="Times New Roman" panose="02020603050405020304" pitchFamily="18" charset="0"/>
              </a:rPr>
              <a:t>7.7.2   </a:t>
            </a:r>
            <a:r>
              <a:rPr lang="zh-CN" altLang="en-US" b="1" dirty="0">
                <a:solidFill>
                  <a:srgbClr val="0000FF"/>
                </a:solidFill>
                <a:effectLst/>
                <a:latin typeface="楷体_GB2312" panose="02010609030101010101" pitchFamily="49" charset="-122"/>
                <a:ea typeface="楷体_GB2312" panose="02010609030101010101" pitchFamily="49" charset="-122"/>
              </a:rPr>
              <a:t>每一对顶点间的最短路径</a:t>
            </a:r>
          </a:p>
        </p:txBody>
      </p:sp>
      <p:sp>
        <p:nvSpPr>
          <p:cNvPr id="668675" name="文本占位符 668674"/>
          <p:cNvSpPr>
            <a:spLocks noGrp="1"/>
          </p:cNvSpPr>
          <p:nvPr>
            <p:ph type="body" idx="1"/>
          </p:nvPr>
        </p:nvSpPr>
        <p:spPr>
          <a:xfrm>
            <a:off x="152400" y="1219200"/>
            <a:ext cx="8812213" cy="3578225"/>
          </a:xfrm>
        </p:spPr>
        <p:txBody>
          <a:bodyPr/>
          <a:lstStyle/>
          <a:p>
            <a:pPr marL="0" indent="0">
              <a:lnSpc>
                <a:spcPct val="110000"/>
              </a:lnSpc>
              <a:buNone/>
            </a:pPr>
            <a:r>
              <a:rPr lang="zh-CN" altLang="en-US" b="1" dirty="0">
                <a:latin typeface="宋体" panose="02010600030101010101" pitchFamily="2" charset="-122"/>
              </a:rPr>
              <a:t>    </a:t>
            </a:r>
            <a:r>
              <a:rPr lang="zh-CN" altLang="en-US" sz="2800" b="1" dirty="0">
                <a:latin typeface="宋体" panose="02010600030101010101" pitchFamily="2" charset="-122"/>
              </a:rPr>
              <a:t>用</a:t>
            </a:r>
            <a:r>
              <a:rPr lang="en-US" altLang="zh-CN" sz="2800" b="1" dirty="0" err="1"/>
              <a:t>Dijkstra</a:t>
            </a:r>
            <a:r>
              <a:rPr lang="zh-CN" altLang="en-US" sz="2800" b="1" dirty="0"/>
              <a:t>算法也可以求得</a:t>
            </a:r>
            <a:r>
              <a:rPr lang="zh-CN" altLang="en-US" sz="2800" b="1" dirty="0">
                <a:latin typeface="宋体" panose="02010600030101010101" pitchFamily="2" charset="-122"/>
              </a:rPr>
              <a:t>有向图</a:t>
            </a:r>
            <a:r>
              <a:rPr lang="en-US" altLang="zh-CN" sz="2800" b="1"/>
              <a:t>G=(V</a:t>
            </a:r>
            <a:r>
              <a:rPr lang="zh-CN" altLang="en-US" sz="2800" b="1"/>
              <a:t>，</a:t>
            </a:r>
            <a:r>
              <a:rPr lang="en-US" altLang="zh-CN" sz="2800" b="1"/>
              <a:t>E)</a:t>
            </a:r>
            <a:r>
              <a:rPr lang="zh-CN" altLang="en-US" sz="2800" b="1" dirty="0">
                <a:latin typeface="宋体" panose="02010600030101010101" pitchFamily="2" charset="-122"/>
              </a:rPr>
              <a:t>中</a:t>
            </a:r>
            <a:r>
              <a:rPr lang="zh-CN" altLang="en-US" sz="2800" b="1" dirty="0">
                <a:solidFill>
                  <a:srgbClr val="0000FF"/>
                </a:solidFill>
                <a:latin typeface="宋体" panose="02010600030101010101" pitchFamily="2" charset="-122"/>
              </a:rPr>
              <a:t>每一对顶点间的最短路径</a:t>
            </a:r>
            <a:r>
              <a:rPr lang="zh-CN" altLang="en-US" sz="2800" b="1" dirty="0">
                <a:latin typeface="宋体" panose="02010600030101010101" pitchFamily="2" charset="-122"/>
              </a:rPr>
              <a:t>。方法是</a:t>
            </a:r>
            <a:r>
              <a:rPr lang="zh-CN" altLang="en-US" sz="2800" b="1" dirty="0"/>
              <a:t>：每次以一个不同的顶点为源点重复</a:t>
            </a:r>
            <a:r>
              <a:rPr lang="en-US" altLang="zh-CN" sz="2800" b="1" dirty="0" err="1"/>
              <a:t>Dijkstra</a:t>
            </a:r>
            <a:r>
              <a:rPr lang="zh-CN" altLang="en-US" sz="2800" b="1" dirty="0"/>
              <a:t>算法便可求得</a:t>
            </a:r>
            <a:r>
              <a:rPr lang="zh-CN" altLang="en-US" sz="2800" b="1" dirty="0">
                <a:latin typeface="宋体" panose="02010600030101010101" pitchFamily="2" charset="-122"/>
              </a:rPr>
              <a:t>每一对顶点间的最短路径</a:t>
            </a:r>
            <a:r>
              <a:rPr lang="zh-CN" altLang="en-US" sz="2800" b="1" dirty="0"/>
              <a:t>，时间复杂度是</a:t>
            </a:r>
            <a:r>
              <a:rPr lang="en-US" altLang="zh-CN" sz="2800" b="1"/>
              <a:t>O(n</a:t>
            </a:r>
            <a:r>
              <a:rPr lang="en-US" altLang="zh-CN" sz="2800" b="1" baseline="18000"/>
              <a:t>3</a:t>
            </a:r>
            <a:r>
              <a:rPr lang="en-US" altLang="zh-CN" sz="2800" b="1"/>
              <a:t>) </a:t>
            </a:r>
            <a:r>
              <a:rPr lang="zh-CN" altLang="en-US" sz="2800" b="1">
                <a:latin typeface="宋体" panose="02010600030101010101" pitchFamily="2" charset="-122"/>
              </a:rPr>
              <a:t>。</a:t>
            </a:r>
            <a:r>
              <a:rPr lang="zh-CN" altLang="en-US" sz="2800" b="1"/>
              <a:t> </a:t>
            </a:r>
            <a:endParaRPr lang="zh-CN" altLang="en-US" sz="2800" b="1">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弗罗伊德</a:t>
            </a:r>
            <a:r>
              <a:rPr lang="en-US" altLang="zh-CN" sz="2800" b="1"/>
              <a:t>(Floyd)</a:t>
            </a:r>
            <a:r>
              <a:rPr lang="zh-CN" altLang="en-US" sz="2800" b="1" dirty="0">
                <a:latin typeface="宋体" panose="02010600030101010101" pitchFamily="2" charset="-122"/>
              </a:rPr>
              <a:t>提出了另一个算法</a:t>
            </a:r>
            <a:r>
              <a:rPr lang="zh-CN" altLang="en-US" sz="2800" b="1" dirty="0"/>
              <a:t>，其时间复杂度仍是</a:t>
            </a:r>
            <a:r>
              <a:rPr lang="en-US" altLang="zh-CN" sz="2800" b="1"/>
              <a:t>O(n</a:t>
            </a:r>
            <a:r>
              <a:rPr lang="en-US" altLang="zh-CN" sz="2800" b="1" baseline="18000"/>
              <a:t>3</a:t>
            </a:r>
            <a:r>
              <a:rPr lang="en-US" altLang="zh-CN" sz="2800" b="1"/>
              <a:t>) </a:t>
            </a:r>
            <a:r>
              <a:rPr lang="zh-CN" altLang="en-US" sz="2800" b="1"/>
              <a:t>， 但</a:t>
            </a:r>
            <a:r>
              <a:rPr lang="zh-CN" altLang="en-US" sz="2800" b="1" dirty="0"/>
              <a:t>算法形式更为简明，步骤更为简单，数据结构仍然是基于图的</a:t>
            </a:r>
            <a:r>
              <a:rPr lang="zh-CN" altLang="en-US" sz="2800" b="1" dirty="0">
                <a:latin typeface="宋体" panose="02010600030101010101" pitchFamily="2" charset="-122"/>
              </a:rPr>
              <a:t>邻接</a:t>
            </a:r>
            <a:r>
              <a:rPr lang="zh-CN" altLang="en-US" sz="2800" b="1" dirty="0"/>
              <a:t>矩阵</a:t>
            </a:r>
            <a:r>
              <a:rPr lang="zh-CN" altLang="en-US" sz="2800" b="1" dirty="0">
                <a:latin typeface="宋体" panose="02010600030101010101" pitchFamily="2" charset="-122"/>
              </a:rPr>
              <a:t>。</a:t>
            </a:r>
          </a:p>
        </p:txBody>
      </p:sp>
    </p:spTree>
  </p:cSld>
  <p:clrMapOvr>
    <a:masterClrMapping/>
  </p:clrMapOvr>
  <p:transition spd="med">
    <p:wipe di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文本占位符 669697"/>
          <p:cNvSpPr>
            <a:spLocks noGrp="1"/>
          </p:cNvSpPr>
          <p:nvPr>
            <p:ph type="body" idx="1"/>
          </p:nvPr>
        </p:nvSpPr>
        <p:spPr>
          <a:xfrm>
            <a:off x="196850" y="4797425"/>
            <a:ext cx="8696325" cy="1582738"/>
          </a:xfrm>
        </p:spPr>
        <p:txBody>
          <a:bodyPr/>
          <a:lstStyle/>
          <a:p>
            <a:pPr marL="444500" lvl="1" indent="0">
              <a:lnSpc>
                <a:spcPct val="110000"/>
              </a:lnSpc>
              <a:buNone/>
            </a:pPr>
            <a:r>
              <a:rPr lang="zh-CN" altLang="en-US" b="1">
                <a:solidFill>
                  <a:srgbClr val="0000FF"/>
                </a:solidFill>
                <a:latin typeface="宋体" panose="02010600030101010101" pitchFamily="2" charset="-122"/>
              </a:rPr>
              <a:t>② </a:t>
            </a:r>
            <a:r>
              <a:rPr lang="zh-CN" altLang="en-US" b="1" dirty="0">
                <a:latin typeface="宋体" panose="02010600030101010101" pitchFamily="2" charset="-122"/>
              </a:rPr>
              <a:t>将图中一个顶点</a:t>
            </a:r>
            <a:r>
              <a:rPr lang="en-US" altLang="zh-CN" b="1" dirty="0" err="1"/>
              <a:t>V</a:t>
            </a:r>
            <a:r>
              <a:rPr lang="en-US" altLang="zh-CN" b="1" baseline="-18000" dirty="0" err="1"/>
              <a:t>k</a:t>
            </a:r>
            <a:r>
              <a:rPr lang="en-US" altLang="zh-CN" b="1" baseline="-18000"/>
              <a:t> </a:t>
            </a:r>
            <a:r>
              <a:rPr lang="zh-CN" altLang="en-US" b="1" dirty="0"/>
              <a:t>加入到</a:t>
            </a:r>
            <a:r>
              <a:rPr lang="en-US" altLang="zh-CN" b="1"/>
              <a:t>S</a:t>
            </a:r>
            <a:r>
              <a:rPr lang="zh-CN" altLang="en-US" b="1" dirty="0"/>
              <a:t>中</a:t>
            </a:r>
            <a:r>
              <a:rPr lang="zh-CN" altLang="en-US" b="1" dirty="0">
                <a:latin typeface="宋体" panose="02010600030101010101" pitchFamily="2" charset="-122"/>
              </a:rPr>
              <a:t>，修改</a:t>
            </a:r>
            <a:r>
              <a:rPr lang="en-US" altLang="zh-CN" b="1"/>
              <a:t>A[i][j]</a:t>
            </a:r>
            <a:r>
              <a:rPr lang="zh-CN" altLang="en-US" b="1" dirty="0"/>
              <a:t>的值</a:t>
            </a:r>
            <a:r>
              <a:rPr lang="zh-CN" altLang="en-US" b="1" dirty="0">
                <a:latin typeface="宋体" panose="02010600030101010101" pitchFamily="2" charset="-122"/>
              </a:rPr>
              <a:t>，修改方法是</a:t>
            </a:r>
            <a:r>
              <a:rPr lang="zh-CN" altLang="en-US" b="1" dirty="0"/>
              <a:t>：</a:t>
            </a:r>
          </a:p>
          <a:p>
            <a:pPr marL="901700" lvl="2" indent="0">
              <a:lnSpc>
                <a:spcPct val="110000"/>
              </a:lnSpc>
              <a:buNone/>
            </a:pPr>
            <a:r>
              <a:rPr lang="en-US" altLang="zh-CN" sz="2800" b="1" dirty="0" err="1"/>
              <a:t>A[i][j</a:t>
            </a:r>
            <a:r>
              <a:rPr lang="en-US" altLang="zh-CN" sz="2800" b="1"/>
              <a:t>]=Min{A[i][j] , (A[i][k]+A[k][j]) }</a:t>
            </a:r>
            <a:endParaRPr lang="en-US" altLang="zh-CN" sz="2800" b="1">
              <a:latin typeface="宋体" panose="02010600030101010101" pitchFamily="2" charset="-122"/>
            </a:endParaRPr>
          </a:p>
        </p:txBody>
      </p:sp>
      <p:sp>
        <p:nvSpPr>
          <p:cNvPr id="669699" name="矩形 669698"/>
          <p:cNvSpPr/>
          <p:nvPr/>
        </p:nvSpPr>
        <p:spPr>
          <a:xfrm>
            <a:off x="152400" y="228600"/>
            <a:ext cx="8812213" cy="2840038"/>
          </a:xfrm>
          <a:prstGeom prst="rect">
            <a:avLst/>
          </a:prstGeom>
          <a:noFill/>
          <a:ln w="9525">
            <a:noFill/>
          </a:ln>
        </p:spPr>
        <p:txBody>
          <a:bodyPr/>
          <a:lstStyle/>
          <a:p>
            <a:pPr>
              <a:lnSpc>
                <a:spcPct val="110000"/>
              </a:lnSpc>
              <a:spcBef>
                <a:spcPct val="20000"/>
              </a:spcBef>
              <a:buClr>
                <a:schemeClr val="bg1"/>
              </a:buClr>
            </a:pPr>
            <a:r>
              <a:rPr lang="en-US" altLang="zh-CN" sz="4000" b="1">
                <a:solidFill>
                  <a:srgbClr val="0000FF"/>
                </a:solidFill>
                <a:latin typeface="Times New Roman" panose="02020603050405020304" pitchFamily="18" charset="0"/>
              </a:rPr>
              <a:t>1 </a:t>
            </a:r>
            <a:r>
              <a:rPr lang="zh-CN" altLang="en-US" sz="4000" b="1" dirty="0">
                <a:solidFill>
                  <a:srgbClr val="0000FF"/>
                </a:solidFill>
                <a:latin typeface="Times New Roman" panose="02020603050405020304" pitchFamily="18" charset="0"/>
                <a:ea typeface="楷体_GB2312" panose="02010609030101010101" pitchFamily="49" charset="-122"/>
              </a:rPr>
              <a:t>算法思想</a:t>
            </a:r>
            <a:endParaRPr lang="zh-CN" altLang="en-US" sz="4000" b="1" dirty="0">
              <a:solidFill>
                <a:schemeClr val="tx2"/>
              </a:solidFill>
              <a:latin typeface="Times New Roman" panose="02020603050405020304" pitchFamily="18" charset="0"/>
              <a:ea typeface="楷体_GB2312" panose="02010609030101010101" pitchFamily="49" charset="-122"/>
            </a:endParaRPr>
          </a:p>
          <a:p>
            <a:pPr>
              <a:lnSpc>
                <a:spcPct val="110000"/>
              </a:lnSpc>
              <a:spcBef>
                <a:spcPct val="20000"/>
              </a:spcBef>
              <a:buClr>
                <a:schemeClr val="bg1"/>
              </a:buClr>
            </a:pPr>
            <a:r>
              <a:rPr lang="zh-CN" altLang="en-US" sz="2800" b="1" dirty="0">
                <a:latin typeface="Times New Roman" panose="02020603050405020304" pitchFamily="18" charset="0"/>
              </a:rPr>
              <a:t>       设顶点集</a:t>
            </a:r>
            <a:r>
              <a:rPr lang="en-US" altLang="zh-CN" sz="2800" b="1">
                <a:latin typeface="Times New Roman" panose="02020603050405020304" pitchFamily="18" charset="0"/>
              </a:rPr>
              <a:t>S(</a:t>
            </a:r>
            <a:r>
              <a:rPr lang="zh-CN" altLang="en-US" sz="2800" b="1" dirty="0">
                <a:latin typeface="Times New Roman" panose="02020603050405020304" pitchFamily="18" charset="0"/>
              </a:rPr>
              <a:t>初值为空</a:t>
            </a:r>
            <a:r>
              <a:rPr lang="en-US" altLang="zh-CN" sz="2800" b="1">
                <a:latin typeface="Times New Roman" panose="02020603050405020304" pitchFamily="18" charset="0"/>
              </a:rPr>
              <a:t>)</a:t>
            </a:r>
            <a:r>
              <a:rPr lang="zh-CN" altLang="en-US" sz="2800" b="1" dirty="0">
                <a:latin typeface="Times New Roman" panose="02020603050405020304" pitchFamily="18" charset="0"/>
              </a:rPr>
              <a:t>，用数组</a:t>
            </a:r>
            <a:r>
              <a:rPr lang="en-US" altLang="zh-CN" sz="2800" b="1">
                <a:latin typeface="Times New Roman" panose="02020603050405020304" pitchFamily="18" charset="0"/>
              </a:rPr>
              <a:t>A</a:t>
            </a:r>
            <a:r>
              <a:rPr lang="zh-CN" altLang="en-US" sz="2800" b="1" dirty="0">
                <a:latin typeface="Times New Roman" panose="02020603050405020304" pitchFamily="18" charset="0"/>
              </a:rPr>
              <a:t>的每个元素</a:t>
            </a:r>
            <a:r>
              <a:rPr lang="en-US" altLang="zh-CN" sz="2800" b="1" dirty="0" err="1">
                <a:latin typeface="Times New Roman" panose="02020603050405020304" pitchFamily="18" charset="0"/>
              </a:rPr>
              <a:t>A[i][j</a:t>
            </a:r>
            <a:r>
              <a:rPr lang="en-US" altLang="zh-CN" sz="2800" b="1">
                <a:latin typeface="Times New Roman" panose="02020603050405020304" pitchFamily="18" charset="0"/>
              </a:rPr>
              <a:t>]</a:t>
            </a:r>
            <a:r>
              <a:rPr lang="zh-CN" altLang="en-US" sz="2800" b="1" dirty="0">
                <a:latin typeface="Times New Roman" panose="02020603050405020304" pitchFamily="18" charset="0"/>
              </a:rPr>
              <a:t>保存从</a:t>
            </a:r>
            <a:r>
              <a:rPr lang="en-US" altLang="zh-CN" sz="2800" b="1">
                <a:latin typeface="Times New Roman" panose="02020603050405020304" pitchFamily="18" charset="0"/>
              </a:rPr>
              <a:t>V</a:t>
            </a:r>
            <a:r>
              <a:rPr lang="en-US" altLang="zh-CN" sz="2800" b="1" baseline="-20000">
                <a:latin typeface="Times New Roman" panose="02020603050405020304" pitchFamily="18" charset="0"/>
              </a:rPr>
              <a:t>i</a:t>
            </a:r>
            <a:r>
              <a:rPr lang="zh-CN" altLang="en-US" sz="2800" b="1" dirty="0">
                <a:solidFill>
                  <a:srgbClr val="0000FF"/>
                </a:solidFill>
                <a:latin typeface="Times New Roman" panose="02020603050405020304" pitchFamily="18" charset="0"/>
              </a:rPr>
              <a:t>只经过</a:t>
            </a:r>
            <a:r>
              <a:rPr lang="en-US" altLang="zh-CN" sz="2800" b="1">
                <a:solidFill>
                  <a:srgbClr val="0000FF"/>
                </a:solidFill>
                <a:latin typeface="Times New Roman" panose="02020603050405020304" pitchFamily="18" charset="0"/>
              </a:rPr>
              <a:t>S</a:t>
            </a:r>
            <a:r>
              <a:rPr lang="zh-CN" altLang="en-US" sz="2800" b="1" dirty="0">
                <a:solidFill>
                  <a:srgbClr val="0000FF"/>
                </a:solidFill>
                <a:latin typeface="Times New Roman" panose="02020603050405020304" pitchFamily="18" charset="0"/>
              </a:rPr>
              <a:t>中的顶点</a:t>
            </a:r>
            <a:r>
              <a:rPr lang="zh-CN" altLang="en-US" sz="2800" b="1" dirty="0">
                <a:latin typeface="Times New Roman" panose="02020603050405020304" pitchFamily="18" charset="0"/>
              </a:rPr>
              <a:t>到达</a:t>
            </a:r>
            <a:r>
              <a:rPr lang="en-US" altLang="zh-CN" sz="2800" b="1" dirty="0" err="1">
                <a:latin typeface="Times New Roman" panose="02020603050405020304" pitchFamily="18" charset="0"/>
              </a:rPr>
              <a:t>V</a:t>
            </a:r>
            <a:r>
              <a:rPr lang="en-US" altLang="zh-CN" sz="2800" b="1" baseline="-20000" dirty="0" err="1">
                <a:latin typeface="Times New Roman" panose="02020603050405020304" pitchFamily="18" charset="0"/>
              </a:rPr>
              <a:t>j</a:t>
            </a:r>
            <a:r>
              <a:rPr lang="zh-CN" altLang="en-US" sz="2800" b="1" dirty="0">
                <a:latin typeface="Times New Roman" panose="02020603050405020304" pitchFamily="18" charset="0"/>
              </a:rPr>
              <a:t>的最短路径长度，其思想是：</a:t>
            </a:r>
          </a:p>
          <a:p>
            <a:pPr marL="444500" lvl="1" indent="0" eaLnBrk="1" hangingPunct="1">
              <a:lnSpc>
                <a:spcPct val="110000"/>
              </a:lnSpc>
              <a:spcBef>
                <a:spcPct val="20000"/>
              </a:spcBef>
              <a:buClr>
                <a:schemeClr val="bg1"/>
              </a:buClr>
            </a:pPr>
            <a:r>
              <a:rPr lang="zh-CN" altLang="en-US" sz="2800" b="1">
                <a:solidFill>
                  <a:srgbClr val="0000FF"/>
                </a:solidFill>
                <a:latin typeface="宋体" panose="02010600030101010101" pitchFamily="2" charset="-122"/>
              </a:rPr>
              <a:t>①</a:t>
            </a:r>
            <a:r>
              <a:rPr lang="zh-CN" altLang="en-US" sz="2800" b="1">
                <a:solidFill>
                  <a:schemeClr val="folHlink"/>
                </a:solidFill>
                <a:latin typeface="宋体" panose="02010600030101010101" pitchFamily="2" charset="-122"/>
              </a:rPr>
              <a:t> </a:t>
            </a:r>
            <a:r>
              <a:rPr lang="zh-CN" altLang="en-US" sz="2800" b="1" dirty="0">
                <a:latin typeface="宋体" panose="02010600030101010101" pitchFamily="2" charset="-122"/>
              </a:rPr>
              <a:t>初始时令</a:t>
            </a:r>
            <a:r>
              <a:rPr lang="en-US" altLang="zh-CN" sz="2800" b="1">
                <a:latin typeface="Times New Roman" panose="02020603050405020304" pitchFamily="18" charset="0"/>
              </a:rPr>
              <a:t>S={ } </a:t>
            </a:r>
            <a:r>
              <a:rPr lang="zh-CN" altLang="en-US" sz="2800" b="1">
                <a:latin typeface="宋体" panose="02010600030101010101" pitchFamily="2" charset="-122"/>
              </a:rPr>
              <a:t>， </a:t>
            </a:r>
            <a:r>
              <a:rPr lang="en-US" altLang="zh-CN" sz="2800" b="1">
                <a:latin typeface="Times New Roman" panose="02020603050405020304" pitchFamily="18" charset="0"/>
              </a:rPr>
              <a:t>A[i][j]</a:t>
            </a:r>
            <a:r>
              <a:rPr lang="zh-CN" altLang="en-US" sz="2800" b="1" dirty="0">
                <a:latin typeface="Times New Roman" panose="02020603050405020304" pitchFamily="18" charset="0"/>
              </a:rPr>
              <a:t>的赋</a:t>
            </a:r>
            <a:r>
              <a:rPr lang="zh-CN" altLang="en-US" sz="2800" b="1" dirty="0">
                <a:latin typeface="宋体" panose="02010600030101010101" pitchFamily="2" charset="-122"/>
              </a:rPr>
              <a:t>初值方式是</a:t>
            </a:r>
            <a:r>
              <a:rPr lang="zh-CN" altLang="en-US" sz="2800" b="1" dirty="0">
                <a:latin typeface="Times New Roman" panose="02020603050405020304" pitchFamily="18" charset="0"/>
              </a:rPr>
              <a:t>：</a:t>
            </a:r>
          </a:p>
        </p:txBody>
      </p:sp>
      <p:grpSp>
        <p:nvGrpSpPr>
          <p:cNvPr id="669700" name="组合 669699"/>
          <p:cNvGrpSpPr/>
          <p:nvPr/>
        </p:nvGrpSpPr>
        <p:grpSpPr>
          <a:xfrm>
            <a:off x="315913" y="3133725"/>
            <a:ext cx="8066087" cy="1447800"/>
            <a:chOff x="199" y="864"/>
            <a:chExt cx="5081" cy="912"/>
          </a:xfrm>
        </p:grpSpPr>
        <p:sp>
          <p:nvSpPr>
            <p:cNvPr id="669701" name="矩形 669700"/>
            <p:cNvSpPr/>
            <p:nvPr/>
          </p:nvSpPr>
          <p:spPr>
            <a:xfrm>
              <a:off x="1154" y="1152"/>
              <a:ext cx="4126"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ij</a:t>
              </a:r>
              <a:r>
                <a:rPr lang="en-US" altLang="zh-CN" sz="2800" b="1" baseline="-18000">
                  <a:latin typeface="Times New Roman" panose="02020603050405020304" pitchFamily="18" charset="0"/>
                </a:rPr>
                <a:t>    </a:t>
              </a:r>
              <a:r>
                <a:rPr lang="en-US" altLang="zh-CN" sz="2800" b="1">
                  <a:latin typeface="Times New Roman" panose="02020603050405020304" pitchFamily="18" charset="0"/>
                </a:rPr>
                <a:t> i≠j</a:t>
              </a:r>
              <a:r>
                <a:rPr lang="zh-CN" altLang="en-US" sz="2800" b="1" dirty="0">
                  <a:latin typeface="Times New Roman" panose="02020603050405020304" pitchFamily="18" charset="0"/>
                </a:rPr>
                <a:t>且</a:t>
              </a:r>
              <a:r>
                <a:rPr lang="en-US" altLang="zh-CN" sz="2800" b="1">
                  <a:latin typeface="Times New Roman" panose="02020603050405020304" pitchFamily="18" charset="0"/>
                </a:rPr>
                <a: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i</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en-US" altLang="zh-CN" sz="2800" b="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 </a:t>
              </a: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ij</a:t>
              </a:r>
              <a:r>
                <a:rPr lang="zh-CN" altLang="en-US" sz="2800" b="1" dirty="0">
                  <a:latin typeface="Times New Roman" panose="02020603050405020304" pitchFamily="18" charset="0"/>
                </a:rPr>
                <a:t>为弧上的权值</a:t>
              </a:r>
              <a:endParaRPr lang="zh-CN" altLang="en-US" sz="2800" b="1">
                <a:latin typeface="Times New Roman" panose="02020603050405020304" pitchFamily="18" charset="0"/>
              </a:endParaRPr>
            </a:p>
          </p:txBody>
        </p:sp>
        <p:sp>
          <p:nvSpPr>
            <p:cNvPr id="669702" name="矩形 669701"/>
            <p:cNvSpPr/>
            <p:nvPr/>
          </p:nvSpPr>
          <p:spPr>
            <a:xfrm>
              <a:off x="1154" y="1481"/>
              <a:ext cx="2110" cy="295"/>
            </a:xfrm>
            <a:prstGeom prst="rect">
              <a:avLst/>
            </a:prstGeom>
            <a:noFill/>
            <a:ln w="9525">
              <a:noFill/>
            </a:ln>
          </p:spPr>
          <p:txBody>
            <a:bodyPr wrap="none" anchor="ctr"/>
            <a:lstStyle/>
            <a:p>
              <a:pPr>
                <a:buClr>
                  <a:schemeClr val="bg1"/>
                </a:buClr>
              </a:pPr>
              <a:r>
                <a:rPr lang="zh-CN" altLang="en-US" sz="2800" b="1">
                  <a:latin typeface="宋体" panose="02010600030101010101" pitchFamily="2" charset="-122"/>
                </a:rPr>
                <a:t>∞   </a:t>
              </a:r>
              <a:r>
                <a:rPr lang="en-US" altLang="zh-CN" sz="2800" b="1">
                  <a:latin typeface="Times New Roman" panose="02020603050405020304" pitchFamily="18" charset="0"/>
                </a:rPr>
                <a:t>i≠j</a:t>
              </a:r>
              <a:r>
                <a:rPr lang="zh-CN" altLang="en-US" sz="2800" b="1" dirty="0">
                  <a:latin typeface="Times New Roman" panose="02020603050405020304" pitchFamily="18" charset="0"/>
                </a:rPr>
                <a:t>且</a:t>
              </a:r>
              <a:r>
                <a:rPr lang="en-US" altLang="zh-CN" sz="2800" b="1">
                  <a:latin typeface="Times New Roman" panose="02020603050405020304" pitchFamily="18" charset="0"/>
                </a:rPr>
                <a: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i</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zh-CN" altLang="en-US" sz="2800" b="1">
                  <a:latin typeface="Times New Roman" panose="02020603050405020304" pitchFamily="18" charset="0"/>
                </a:rPr>
                <a:t>不</a:t>
              </a:r>
              <a:r>
                <a:rPr lang="zh-CN" altLang="en-US" sz="2800" b="1" dirty="0">
                  <a:latin typeface="Times New Roman" panose="02020603050405020304" pitchFamily="18" charset="0"/>
                </a:rPr>
                <a:t>属于</a:t>
              </a:r>
              <a:r>
                <a:rPr lang="en-US" altLang="zh-CN" sz="2800" b="1">
                  <a:latin typeface="Times New Roman" panose="02020603050405020304" pitchFamily="18" charset="0"/>
                  <a:ea typeface="Arial Unicode MS" panose="020B0604020202020204" charset="-122"/>
                </a:rPr>
                <a:t>E</a:t>
              </a:r>
            </a:p>
          </p:txBody>
        </p:sp>
        <p:sp>
          <p:nvSpPr>
            <p:cNvPr id="669703" name="矩形 669702"/>
            <p:cNvSpPr/>
            <p:nvPr/>
          </p:nvSpPr>
          <p:spPr>
            <a:xfrm>
              <a:off x="199" y="1152"/>
              <a:ext cx="793"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A[i][j]=</a:t>
              </a:r>
            </a:p>
          </p:txBody>
        </p:sp>
        <p:sp>
          <p:nvSpPr>
            <p:cNvPr id="669704" name="左大括号 669703"/>
            <p:cNvSpPr/>
            <p:nvPr/>
          </p:nvSpPr>
          <p:spPr>
            <a:xfrm>
              <a:off x="1058" y="960"/>
              <a:ext cx="91" cy="680"/>
            </a:xfrm>
            <a:prstGeom prst="leftBrace">
              <a:avLst>
                <a:gd name="adj1" fmla="val 62271"/>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669705" name="矩形 669704"/>
            <p:cNvSpPr/>
            <p:nvPr/>
          </p:nvSpPr>
          <p:spPr>
            <a:xfrm>
              <a:off x="1152" y="864"/>
              <a:ext cx="1156" cy="295"/>
            </a:xfrm>
            <a:prstGeom prst="rect">
              <a:avLst/>
            </a:prstGeom>
            <a:noFill/>
            <a:ln w="9525">
              <a:noFill/>
            </a:ln>
          </p:spPr>
          <p:txBody>
            <a:bodyPr wrap="none" anchor="ctr"/>
            <a:lstStyle/>
            <a:p>
              <a:pPr>
                <a:buClr>
                  <a:schemeClr val="bg1"/>
                </a:buClr>
              </a:pPr>
              <a:r>
                <a:rPr lang="en-US" altLang="zh-CN" sz="2800" b="1">
                  <a:latin typeface="宋体" panose="02010600030101010101" pitchFamily="2" charset="-122"/>
                </a:rPr>
                <a:t>0    </a:t>
              </a:r>
              <a:r>
                <a:rPr lang="en-US" altLang="zh-CN" sz="2800" b="1">
                  <a:latin typeface="Times New Roman" panose="02020603050405020304" pitchFamily="18" charset="0"/>
                </a:rPr>
                <a:t>i =j</a:t>
              </a:r>
              <a:r>
                <a:rPr lang="zh-CN" altLang="en-US" sz="2800" b="1" dirty="0">
                  <a:latin typeface="Times New Roman" panose="02020603050405020304" pitchFamily="18" charset="0"/>
                </a:rPr>
                <a:t>时</a:t>
              </a:r>
              <a:endParaRPr lang="zh-CN" altLang="en-US" sz="2800" b="1" dirty="0">
                <a:latin typeface="Times New Roman" panose="02020603050405020304" pitchFamily="18" charset="0"/>
                <a:ea typeface="Arial Unicode MS" panose="020B0604020202020204" charset="-122"/>
              </a:endParaRPr>
            </a:p>
          </p:txBody>
        </p:sp>
      </p:grpSp>
    </p:spTree>
  </p:cSld>
  <p:clrMapOvr>
    <a:masterClrMapping/>
  </p:clrMapOvr>
  <p:transition spd="med">
    <p:wipe di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文本占位符 670721"/>
          <p:cNvSpPr>
            <a:spLocks noGrp="1"/>
          </p:cNvSpPr>
          <p:nvPr>
            <p:ph type="body" idx="1"/>
          </p:nvPr>
        </p:nvSpPr>
        <p:spPr>
          <a:xfrm>
            <a:off x="152400" y="261938"/>
            <a:ext cx="8839200" cy="6119812"/>
          </a:xfrm>
        </p:spPr>
        <p:txBody>
          <a:bodyPr/>
          <a:lstStyle/>
          <a:p>
            <a:pPr marL="444500" lvl="1" indent="0">
              <a:lnSpc>
                <a:spcPct val="110000"/>
              </a:lnSpc>
              <a:buNone/>
            </a:pPr>
            <a:r>
              <a:rPr lang="zh-CN" altLang="en-US" sz="3600" b="1" dirty="0">
                <a:solidFill>
                  <a:srgbClr val="0000FF"/>
                </a:solidFill>
              </a:rPr>
              <a:t>原因</a:t>
            </a:r>
            <a:r>
              <a:rPr lang="zh-CN" altLang="en-US" sz="3600" b="1" dirty="0"/>
              <a:t>：</a:t>
            </a:r>
            <a:r>
              <a:rPr lang="zh-CN" altLang="en-US" sz="3200" b="1" dirty="0"/>
              <a:t> </a:t>
            </a:r>
            <a:r>
              <a:rPr lang="zh-CN" altLang="en-US" b="1" dirty="0"/>
              <a:t>从</a:t>
            </a:r>
            <a:r>
              <a:rPr lang="en-US" altLang="zh-CN" b="1" dirty="0" err="1"/>
              <a:t>V</a:t>
            </a:r>
            <a:r>
              <a:rPr lang="en-US" altLang="zh-CN" b="1" baseline="-18000" dirty="0" err="1"/>
              <a:t>j</a:t>
            </a:r>
            <a:r>
              <a:rPr lang="zh-CN" altLang="en-US" b="1" dirty="0">
                <a:solidFill>
                  <a:srgbClr val="0000FF"/>
                </a:solidFill>
              </a:rPr>
              <a:t>只经过</a:t>
            </a:r>
            <a:r>
              <a:rPr lang="en-US" altLang="zh-CN" b="1">
                <a:solidFill>
                  <a:srgbClr val="0000FF"/>
                </a:solidFill>
              </a:rPr>
              <a:t>S</a:t>
            </a:r>
            <a:r>
              <a:rPr lang="zh-CN" altLang="en-US" b="1" dirty="0">
                <a:solidFill>
                  <a:srgbClr val="0000FF"/>
                </a:solidFill>
              </a:rPr>
              <a:t>中的顶点</a:t>
            </a:r>
            <a:r>
              <a:rPr lang="en-US" altLang="zh-CN" b="1"/>
              <a:t>(</a:t>
            </a:r>
            <a:r>
              <a:rPr lang="en-US" altLang="zh-CN" b="1" dirty="0" err="1"/>
              <a:t>V</a:t>
            </a:r>
            <a:r>
              <a:rPr lang="en-US" altLang="zh-CN" b="1" baseline="-18000" dirty="0" err="1"/>
              <a:t>k</a:t>
            </a:r>
            <a:r>
              <a:rPr lang="en-US" altLang="zh-CN" b="1"/>
              <a:t>)</a:t>
            </a:r>
            <a:r>
              <a:rPr lang="zh-CN" altLang="en-US" b="1" dirty="0"/>
              <a:t>到达</a:t>
            </a:r>
            <a:r>
              <a:rPr lang="en-US" altLang="zh-CN" b="1" dirty="0" err="1"/>
              <a:t>V</a:t>
            </a:r>
            <a:r>
              <a:rPr lang="en-US" altLang="zh-CN" b="1" baseline="-18000" dirty="0" err="1"/>
              <a:t>j</a:t>
            </a:r>
            <a:r>
              <a:rPr lang="zh-CN" altLang="en-US" b="1" dirty="0">
                <a:latin typeface="宋体" panose="02010600030101010101" pitchFamily="2" charset="-122"/>
              </a:rPr>
              <a:t>的路径长度可能比原来不经过</a:t>
            </a:r>
            <a:r>
              <a:rPr lang="en-US" altLang="zh-CN" b="1" dirty="0" err="1"/>
              <a:t>V</a:t>
            </a:r>
            <a:r>
              <a:rPr lang="en-US" altLang="zh-CN" b="1" baseline="-18000" dirty="0" err="1"/>
              <a:t>k</a:t>
            </a:r>
            <a:r>
              <a:rPr lang="zh-CN" altLang="en-US" b="1" dirty="0">
                <a:latin typeface="宋体" panose="02010600030101010101" pitchFamily="2" charset="-122"/>
              </a:rPr>
              <a:t>的路径更短。</a:t>
            </a:r>
          </a:p>
          <a:p>
            <a:pPr marL="444500" lvl="1" indent="0">
              <a:lnSpc>
                <a:spcPct val="110000"/>
              </a:lnSpc>
              <a:buNone/>
            </a:pPr>
            <a:r>
              <a:rPr lang="zh-CN" altLang="en-US" b="1">
                <a:solidFill>
                  <a:srgbClr val="0000FF"/>
                </a:solidFill>
                <a:latin typeface="宋体" panose="02010600030101010101" pitchFamily="2" charset="-122"/>
              </a:rPr>
              <a:t>③ </a:t>
            </a:r>
            <a:r>
              <a:rPr lang="zh-CN" altLang="en-US" b="1" dirty="0">
                <a:solidFill>
                  <a:schemeClr val="tx1"/>
                </a:solidFill>
                <a:latin typeface="宋体" panose="02010600030101010101" pitchFamily="2" charset="-122"/>
              </a:rPr>
              <a:t>重复</a:t>
            </a:r>
            <a:r>
              <a:rPr lang="zh-CN" altLang="en-US" b="1">
                <a:solidFill>
                  <a:srgbClr val="0000FF"/>
                </a:solidFill>
                <a:latin typeface="宋体" panose="02010600030101010101" pitchFamily="2" charset="-122"/>
              </a:rPr>
              <a:t>②</a:t>
            </a:r>
            <a:r>
              <a:rPr lang="zh-CN" altLang="en-US" b="1">
                <a:latin typeface="宋体" panose="02010600030101010101" pitchFamily="2" charset="-122"/>
              </a:rPr>
              <a:t>，</a:t>
            </a:r>
            <a:r>
              <a:rPr lang="zh-CN" altLang="en-US" b="1" dirty="0">
                <a:latin typeface="宋体" panose="02010600030101010101" pitchFamily="2" charset="-122"/>
              </a:rPr>
              <a:t>直到</a:t>
            </a:r>
            <a:r>
              <a:rPr lang="en-US" altLang="zh-CN" b="1"/>
              <a:t>G</a:t>
            </a:r>
            <a:r>
              <a:rPr lang="zh-CN" altLang="en-US" b="1" dirty="0"/>
              <a:t>的所有顶点都加入到</a:t>
            </a:r>
            <a:r>
              <a:rPr lang="en-US" altLang="zh-CN" b="1"/>
              <a:t>S</a:t>
            </a:r>
            <a:r>
              <a:rPr lang="zh-CN" altLang="en-US" b="1" dirty="0"/>
              <a:t>中为止</a:t>
            </a:r>
            <a:r>
              <a:rPr lang="zh-CN" altLang="en-US" b="1">
                <a:latin typeface="宋体" panose="02010600030101010101" pitchFamily="2" charset="-122"/>
              </a:rPr>
              <a:t>。</a:t>
            </a:r>
          </a:p>
          <a:p>
            <a:pPr marL="0" indent="0">
              <a:lnSpc>
                <a:spcPct val="110000"/>
              </a:lnSpc>
              <a:buNone/>
            </a:pPr>
            <a:r>
              <a:rPr lang="en-US" altLang="zh-CN" sz="4400" b="1">
                <a:solidFill>
                  <a:srgbClr val="0000FF"/>
                </a:solidFill>
              </a:rPr>
              <a:t>2</a:t>
            </a:r>
            <a:r>
              <a:rPr lang="en-US" altLang="zh-CN" sz="4400" b="1">
                <a:solidFill>
                  <a:srgbClr val="0000FF"/>
                </a:solidFill>
                <a:latin typeface="宋体" panose="02010600030101010101" pitchFamily="2" charset="-122"/>
              </a:rPr>
              <a:t> </a:t>
            </a:r>
            <a:r>
              <a:rPr lang="zh-CN" altLang="en-US" sz="4400" b="1" dirty="0">
                <a:solidFill>
                  <a:srgbClr val="0000FF"/>
                </a:solidFill>
                <a:latin typeface="楷体_GB2312" panose="02010609030101010101" pitchFamily="49" charset="-122"/>
                <a:ea typeface="楷体_GB2312" panose="02010609030101010101" pitchFamily="49" charset="-122"/>
              </a:rPr>
              <a:t>算法实现</a:t>
            </a:r>
            <a:endParaRPr lang="zh-CN" altLang="en-US" sz="4400" b="1" dirty="0">
              <a:solidFill>
                <a:schemeClr val="tx2"/>
              </a:solidFill>
              <a:latin typeface="楷体_GB2312" panose="02010609030101010101" pitchFamily="49" charset="-122"/>
              <a:ea typeface="楷体_GB2312" panose="02010609030101010101" pitchFamily="49" charset="-122"/>
            </a:endParaRP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dirty="0"/>
              <a:t>定义</a:t>
            </a:r>
            <a:r>
              <a:rPr lang="zh-CN" altLang="en-US" b="1" dirty="0">
                <a:latin typeface="宋体" panose="02010600030101010101" pitchFamily="2" charset="-122"/>
              </a:rPr>
              <a:t>二维数组</a:t>
            </a:r>
            <a:r>
              <a:rPr lang="en-US" altLang="zh-CN" b="1"/>
              <a:t>Path[n][n](n</a:t>
            </a:r>
            <a:r>
              <a:rPr lang="zh-CN" altLang="en-US" b="1" dirty="0"/>
              <a:t>为图的顶点数</a:t>
            </a:r>
            <a:r>
              <a:rPr lang="en-US" altLang="zh-CN" b="1"/>
              <a:t>) </a:t>
            </a:r>
            <a:r>
              <a:rPr lang="zh-CN" altLang="en-US" b="1">
                <a:latin typeface="宋体" panose="02010600030101010101" pitchFamily="2" charset="-122"/>
              </a:rPr>
              <a:t>，</a:t>
            </a:r>
            <a:r>
              <a:rPr lang="zh-CN" altLang="en-US" b="1" dirty="0"/>
              <a:t>元素</a:t>
            </a:r>
            <a:r>
              <a:rPr lang="en-US" altLang="zh-CN" b="1"/>
              <a:t>Path[i][j]</a:t>
            </a:r>
            <a:r>
              <a:rPr lang="zh-CN" altLang="en-US" b="1" dirty="0"/>
              <a:t>保存从</a:t>
            </a:r>
            <a:r>
              <a:rPr lang="en-US" altLang="zh-CN" b="1"/>
              <a:t>V</a:t>
            </a:r>
            <a:r>
              <a:rPr lang="en-US" altLang="zh-CN" b="1" baseline="-18000"/>
              <a:t>i</a:t>
            </a:r>
            <a:r>
              <a:rPr lang="zh-CN" altLang="en-US" b="1"/>
              <a:t>到</a:t>
            </a:r>
            <a:r>
              <a:rPr lang="en-US" altLang="zh-CN" b="1" dirty="0" err="1"/>
              <a:t>V</a:t>
            </a:r>
            <a:r>
              <a:rPr lang="en-US" altLang="zh-CN" b="1" baseline="-18000" dirty="0" err="1"/>
              <a:t>j</a:t>
            </a:r>
            <a:r>
              <a:rPr lang="zh-CN" altLang="en-US" b="1" dirty="0">
                <a:latin typeface="宋体" panose="02010600030101010101" pitchFamily="2" charset="-122"/>
              </a:rPr>
              <a:t>的最短路径所经过的顶点。</a:t>
            </a:r>
          </a:p>
          <a:p>
            <a:pPr marL="4445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rPr>
              <a:t> </a:t>
            </a:r>
            <a:r>
              <a:rPr lang="zh-CN" altLang="en-US" b="1" dirty="0"/>
              <a:t>若</a:t>
            </a:r>
            <a:r>
              <a:rPr lang="en-US" altLang="zh-CN" b="1" dirty="0" err="1"/>
              <a:t>Path[i][j</a:t>
            </a:r>
            <a:r>
              <a:rPr lang="en-US" altLang="zh-CN" b="1"/>
              <a:t>]=k</a:t>
            </a:r>
            <a:r>
              <a:rPr lang="zh-CN" altLang="en-US" b="1" dirty="0"/>
              <a:t>：从</a:t>
            </a:r>
            <a:r>
              <a:rPr lang="en-US" altLang="zh-CN" b="1"/>
              <a:t>V</a:t>
            </a:r>
            <a:r>
              <a:rPr lang="en-US" altLang="zh-CN" b="1" baseline="-18000"/>
              <a:t>i</a:t>
            </a:r>
            <a:r>
              <a:rPr lang="zh-CN" altLang="en-US" b="1" dirty="0"/>
              <a:t>到</a:t>
            </a:r>
            <a:r>
              <a:rPr lang="en-US" altLang="zh-CN" b="1" dirty="0" err="1"/>
              <a:t>V</a:t>
            </a:r>
            <a:r>
              <a:rPr lang="en-US" altLang="zh-CN" b="1" baseline="-18000" dirty="0" err="1"/>
              <a:t>j</a:t>
            </a:r>
            <a:r>
              <a:rPr lang="en-US" altLang="zh-CN" b="1" baseline="-18000"/>
              <a:t> </a:t>
            </a:r>
            <a:r>
              <a:rPr lang="zh-CN" altLang="en-US" b="1" dirty="0"/>
              <a:t>经过</a:t>
            </a:r>
            <a:r>
              <a:rPr lang="en-US" altLang="zh-CN" b="1" dirty="0" err="1"/>
              <a:t>V</a:t>
            </a:r>
            <a:r>
              <a:rPr lang="en-US" altLang="zh-CN" b="1" baseline="-18000" dirty="0" err="1"/>
              <a:t>k</a:t>
            </a:r>
            <a:r>
              <a:rPr lang="en-US" altLang="zh-CN" b="1" baseline="-18000"/>
              <a:t> </a:t>
            </a:r>
            <a:r>
              <a:rPr lang="zh-CN" altLang="en-US" b="1" dirty="0">
                <a:latin typeface="宋体" panose="02010600030101010101" pitchFamily="2" charset="-122"/>
              </a:rPr>
              <a:t>，最短路径序列是</a:t>
            </a:r>
            <a:r>
              <a:rPr lang="en-US" altLang="zh-CN" b="1"/>
              <a:t>(V</a:t>
            </a:r>
            <a:r>
              <a:rPr lang="en-US" altLang="zh-CN" b="1" baseline="-18000"/>
              <a:t>i </a:t>
            </a:r>
            <a:r>
              <a:rPr lang="en-US" altLang="zh-CN" b="1"/>
              <a:t>, </a:t>
            </a:r>
            <a:r>
              <a:rPr lang="en-US" altLang="zh-CN" b="1">
                <a:latin typeface="Times New Roman" panose="02020603050405020304" pitchFamily="18" charset="0"/>
                <a:ea typeface="Times New Roman" panose="02020603050405020304" pitchFamily="18" charset="0"/>
              </a:rPr>
              <a:t>…</a:t>
            </a:r>
            <a:r>
              <a:rPr lang="en-US" altLang="zh-CN" b="1"/>
              <a:t>, </a:t>
            </a:r>
            <a:r>
              <a:rPr lang="en-US" altLang="zh-CN" b="1" dirty="0" err="1"/>
              <a:t>V</a:t>
            </a:r>
            <a:r>
              <a:rPr lang="en-US" altLang="zh-CN" b="1" baseline="-18000" dirty="0" err="1"/>
              <a:t>k</a:t>
            </a:r>
            <a:r>
              <a:rPr lang="en-US" altLang="zh-CN" b="1" baseline="-18000"/>
              <a:t> </a:t>
            </a:r>
            <a:r>
              <a:rPr lang="en-US" altLang="zh-CN" b="1"/>
              <a:t>, </a:t>
            </a:r>
            <a:r>
              <a:rPr lang="en-US" altLang="zh-CN" b="1">
                <a:latin typeface="Times New Roman" panose="02020603050405020304" pitchFamily="18" charset="0"/>
                <a:ea typeface="Times New Roman" panose="02020603050405020304" pitchFamily="18" charset="0"/>
              </a:rPr>
              <a:t>…</a:t>
            </a:r>
            <a:r>
              <a:rPr lang="en-US" altLang="zh-CN" b="1"/>
              <a:t>, </a:t>
            </a:r>
            <a:r>
              <a:rPr lang="en-US" altLang="zh-CN" b="1" dirty="0" err="1"/>
              <a:t>V</a:t>
            </a:r>
            <a:r>
              <a:rPr lang="en-US" altLang="zh-CN" b="1" baseline="-18000" dirty="0" err="1"/>
              <a:t>j</a:t>
            </a:r>
            <a:r>
              <a:rPr lang="en-US" altLang="zh-CN" b="1"/>
              <a:t>) </a:t>
            </a:r>
            <a:r>
              <a:rPr lang="zh-CN" altLang="en-US" b="1" dirty="0">
                <a:latin typeface="宋体" panose="02010600030101010101" pitchFamily="2" charset="-122"/>
              </a:rPr>
              <a:t>，则路径子序列</a:t>
            </a:r>
            <a:r>
              <a:rPr lang="zh-CN" altLang="en-US" b="1" dirty="0"/>
              <a:t>：</a:t>
            </a:r>
            <a:r>
              <a:rPr lang="en-US" altLang="zh-CN" b="1"/>
              <a:t>(V</a:t>
            </a:r>
            <a:r>
              <a:rPr lang="en-US" altLang="zh-CN" b="1" baseline="-18000"/>
              <a:t>i </a:t>
            </a:r>
            <a:r>
              <a:rPr lang="en-US" altLang="zh-CN" b="1"/>
              <a:t>, </a:t>
            </a:r>
            <a:r>
              <a:rPr lang="en-US" altLang="zh-CN" b="1">
                <a:latin typeface="Times New Roman" panose="02020603050405020304" pitchFamily="18" charset="0"/>
                <a:ea typeface="Times New Roman" panose="02020603050405020304" pitchFamily="18" charset="0"/>
              </a:rPr>
              <a:t>…</a:t>
            </a:r>
            <a:r>
              <a:rPr lang="en-US" altLang="zh-CN" b="1"/>
              <a:t>, </a:t>
            </a:r>
            <a:r>
              <a:rPr lang="en-US" altLang="zh-CN" b="1" dirty="0" err="1"/>
              <a:t>V</a:t>
            </a:r>
            <a:r>
              <a:rPr lang="en-US" altLang="zh-CN" b="1" baseline="-18000" dirty="0" err="1"/>
              <a:t>k</a:t>
            </a:r>
            <a:r>
              <a:rPr lang="en-US" altLang="zh-CN" b="1"/>
              <a:t>)</a:t>
            </a:r>
            <a:r>
              <a:rPr lang="zh-CN" altLang="en-US" b="1" dirty="0"/>
              <a:t>和</a:t>
            </a:r>
            <a:r>
              <a:rPr lang="en-US" altLang="zh-CN" b="1"/>
              <a:t>(</a:t>
            </a:r>
            <a:r>
              <a:rPr lang="en-US" altLang="zh-CN" b="1" dirty="0" err="1"/>
              <a:t>V</a:t>
            </a:r>
            <a:r>
              <a:rPr lang="en-US" altLang="zh-CN" b="1" baseline="-18000" dirty="0" err="1"/>
              <a:t>k</a:t>
            </a:r>
            <a:r>
              <a:rPr lang="en-US" altLang="zh-CN" b="1" baseline="-18000"/>
              <a:t> </a:t>
            </a:r>
            <a:r>
              <a:rPr lang="en-US" altLang="zh-CN" b="1"/>
              <a:t>, </a:t>
            </a:r>
            <a:r>
              <a:rPr lang="en-US" altLang="zh-CN" b="1">
                <a:latin typeface="Times New Roman" panose="02020603050405020304" pitchFamily="18" charset="0"/>
                <a:ea typeface="Times New Roman" panose="02020603050405020304" pitchFamily="18" charset="0"/>
              </a:rPr>
              <a:t>…</a:t>
            </a:r>
            <a:r>
              <a:rPr lang="en-US" altLang="zh-CN" b="1"/>
              <a:t>, </a:t>
            </a:r>
            <a:r>
              <a:rPr lang="en-US" altLang="zh-CN" b="1" dirty="0" err="1"/>
              <a:t>V</a:t>
            </a:r>
            <a:r>
              <a:rPr lang="en-US" altLang="zh-CN" b="1" baseline="-18000" dirty="0" err="1"/>
              <a:t>j</a:t>
            </a:r>
            <a:r>
              <a:rPr lang="en-US" altLang="zh-CN" b="1"/>
              <a:t>)</a:t>
            </a:r>
            <a:r>
              <a:rPr lang="zh-CN" altLang="en-US" b="1" dirty="0"/>
              <a:t>一定是</a:t>
            </a:r>
            <a:r>
              <a:rPr lang="zh-CN" altLang="en-US" b="1" dirty="0">
                <a:solidFill>
                  <a:schemeClr val="folHlink"/>
                </a:solidFill>
              </a:rPr>
              <a:t>从</a:t>
            </a:r>
            <a:r>
              <a:rPr lang="en-US" altLang="zh-CN" b="1">
                <a:solidFill>
                  <a:schemeClr val="folHlink"/>
                </a:solidFill>
              </a:rPr>
              <a:t>V</a:t>
            </a:r>
            <a:r>
              <a:rPr lang="en-US" altLang="zh-CN" b="1" baseline="-18000">
                <a:solidFill>
                  <a:schemeClr val="folHlink"/>
                </a:solidFill>
              </a:rPr>
              <a:t>i</a:t>
            </a:r>
            <a:r>
              <a:rPr lang="zh-CN" altLang="en-US" b="1" dirty="0">
                <a:solidFill>
                  <a:schemeClr val="folHlink"/>
                </a:solidFill>
              </a:rPr>
              <a:t>到</a:t>
            </a:r>
            <a:r>
              <a:rPr lang="en-US" altLang="zh-CN" b="1" dirty="0" err="1">
                <a:solidFill>
                  <a:schemeClr val="folHlink"/>
                </a:solidFill>
              </a:rPr>
              <a:t>V</a:t>
            </a:r>
            <a:r>
              <a:rPr lang="en-US" altLang="zh-CN" b="1" baseline="-18000" dirty="0" err="1">
                <a:solidFill>
                  <a:schemeClr val="folHlink"/>
                </a:solidFill>
              </a:rPr>
              <a:t>k</a:t>
            </a:r>
            <a:r>
              <a:rPr lang="zh-CN" altLang="en-US" b="1" dirty="0"/>
              <a:t>和</a:t>
            </a:r>
            <a:r>
              <a:rPr lang="zh-CN" altLang="en-US" b="1" dirty="0">
                <a:solidFill>
                  <a:schemeClr val="folHlink"/>
                </a:solidFill>
              </a:rPr>
              <a:t>从</a:t>
            </a:r>
            <a:r>
              <a:rPr lang="en-US" altLang="zh-CN" b="1" dirty="0" err="1">
                <a:solidFill>
                  <a:schemeClr val="folHlink"/>
                </a:solidFill>
              </a:rPr>
              <a:t>V</a:t>
            </a:r>
            <a:r>
              <a:rPr lang="en-US" altLang="zh-CN" b="1" baseline="-18000" dirty="0" err="1">
                <a:solidFill>
                  <a:schemeClr val="folHlink"/>
                </a:solidFill>
              </a:rPr>
              <a:t>k</a:t>
            </a:r>
            <a:r>
              <a:rPr lang="zh-CN" altLang="en-US" b="1" dirty="0">
                <a:solidFill>
                  <a:schemeClr val="folHlink"/>
                </a:solidFill>
              </a:rPr>
              <a:t>到</a:t>
            </a:r>
            <a:r>
              <a:rPr lang="en-US" altLang="zh-CN" b="1" dirty="0" err="1">
                <a:solidFill>
                  <a:schemeClr val="folHlink"/>
                </a:solidFill>
              </a:rPr>
              <a:t>V</a:t>
            </a:r>
            <a:r>
              <a:rPr lang="en-US" altLang="zh-CN" b="1" baseline="-18000" dirty="0" err="1">
                <a:solidFill>
                  <a:schemeClr val="folHlink"/>
                </a:solidFill>
              </a:rPr>
              <a:t>j</a:t>
            </a:r>
            <a:r>
              <a:rPr lang="en-US" altLang="zh-CN" b="1" baseline="-18000"/>
              <a:t> </a:t>
            </a:r>
            <a:r>
              <a:rPr lang="zh-CN" altLang="en-US" b="1" dirty="0"/>
              <a:t>的</a:t>
            </a:r>
            <a:r>
              <a:rPr lang="zh-CN" altLang="en-US" b="1" dirty="0">
                <a:latin typeface="宋体" panose="02010600030101010101" pitchFamily="2" charset="-122"/>
              </a:rPr>
              <a:t>最短路径。从而可以根据</a:t>
            </a:r>
            <a:r>
              <a:rPr lang="en-US" altLang="zh-CN" b="1" dirty="0" err="1"/>
              <a:t>Path[i][k</a:t>
            </a:r>
            <a:r>
              <a:rPr lang="en-US" altLang="zh-CN" b="1"/>
              <a:t>]</a:t>
            </a:r>
            <a:r>
              <a:rPr lang="zh-CN" altLang="en-US" b="1" dirty="0"/>
              <a:t>和</a:t>
            </a:r>
            <a:r>
              <a:rPr lang="en-US" altLang="zh-CN" b="1" dirty="0" err="1"/>
              <a:t>Path[k][j</a:t>
            </a:r>
            <a:r>
              <a:rPr lang="en-US" altLang="zh-CN" b="1"/>
              <a:t>]</a:t>
            </a:r>
            <a:r>
              <a:rPr lang="zh-CN" altLang="en-US" b="1" dirty="0"/>
              <a:t>的值再找到该路径上所经过的其它顶点</a:t>
            </a:r>
            <a:r>
              <a:rPr lang="zh-CN" altLang="en-US" b="1" dirty="0">
                <a:latin typeface="宋体" panose="02010600030101010101" pitchFamily="2" charset="-122"/>
              </a:rPr>
              <a:t>，</a:t>
            </a:r>
            <a:r>
              <a:rPr lang="en-US" altLang="zh-CN" b="1">
                <a:latin typeface="Times New Roman" panose="02020603050405020304" pitchFamily="18" charset="0"/>
                <a:ea typeface="Times New Roman" panose="02020603050405020304" pitchFamily="18" charset="0"/>
              </a:rPr>
              <a:t>…</a:t>
            </a:r>
            <a:r>
              <a:rPr lang="zh-CN" altLang="en-US" b="1" dirty="0"/>
              <a:t>依此类推</a:t>
            </a:r>
            <a:r>
              <a:rPr lang="zh-CN" altLang="en-US" b="1" dirty="0">
                <a:latin typeface="宋体" panose="02010600030101010101" pitchFamily="2" charset="-122"/>
              </a:rPr>
              <a:t>。</a:t>
            </a:r>
            <a:endParaRPr lang="zh-CN" altLang="en-US" b="1">
              <a:latin typeface="宋体" panose="02010600030101010101" pitchFamily="2" charset="-122"/>
            </a:endParaRPr>
          </a:p>
        </p:txBody>
      </p:sp>
    </p:spTree>
  </p:cSld>
  <p:clrMapOvr>
    <a:masterClrMapping/>
  </p:clrMapOvr>
  <p:transition spd="med">
    <p:wipe di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文本占位符 671745"/>
          <p:cNvSpPr>
            <a:spLocks noGrp="1"/>
          </p:cNvSpPr>
          <p:nvPr>
            <p:ph type="body" idx="1"/>
          </p:nvPr>
        </p:nvSpPr>
        <p:spPr>
          <a:xfrm>
            <a:off x="208280" y="1403350"/>
            <a:ext cx="8839200" cy="2408238"/>
          </a:xfrm>
        </p:spPr>
        <p:txBody>
          <a:bodyPr/>
          <a:lstStyle/>
          <a:p>
            <a:pPr marL="533400" lvl="1" indent="0">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rPr>
              <a:t> </a:t>
            </a:r>
            <a:r>
              <a:rPr lang="zh-CN" altLang="en-US" b="1" dirty="0">
                <a:latin typeface="宋体" panose="02010600030101010101" pitchFamily="2" charset="-122"/>
              </a:rPr>
              <a:t>初始化为</a:t>
            </a:r>
            <a:r>
              <a:rPr lang="en-US" altLang="zh-CN" b="1"/>
              <a:t>Path[i][j]=-1</a:t>
            </a:r>
            <a:r>
              <a:rPr lang="zh-CN" altLang="en-US" b="1">
                <a:latin typeface="宋体" panose="02010600030101010101" pitchFamily="2" charset="-122"/>
              </a:rPr>
              <a:t>，</a:t>
            </a:r>
            <a:r>
              <a:rPr lang="zh-CN" altLang="en-US" b="1" dirty="0">
                <a:latin typeface="宋体" panose="02010600030101010101" pitchFamily="2" charset="-122"/>
              </a:rPr>
              <a:t>表示</a:t>
            </a:r>
            <a:r>
              <a:rPr lang="zh-CN" altLang="en-US" b="1" dirty="0"/>
              <a:t>从</a:t>
            </a:r>
            <a:r>
              <a:rPr lang="en-US" altLang="zh-CN" b="1"/>
              <a:t>V</a:t>
            </a:r>
            <a:r>
              <a:rPr lang="en-US" altLang="zh-CN" b="1" baseline="-18000"/>
              <a:t>i</a:t>
            </a:r>
            <a:r>
              <a:rPr lang="zh-CN" altLang="en-US" b="1"/>
              <a:t>到</a:t>
            </a:r>
            <a:r>
              <a:rPr lang="en-US" altLang="zh-CN" b="1" dirty="0" err="1"/>
              <a:t>V</a:t>
            </a:r>
            <a:r>
              <a:rPr lang="en-US" altLang="zh-CN" b="1" baseline="-18000" dirty="0" err="1"/>
              <a:t>j</a:t>
            </a:r>
            <a:r>
              <a:rPr lang="en-US" altLang="zh-CN" b="1" baseline="-18000"/>
              <a:t> </a:t>
            </a:r>
            <a:r>
              <a:rPr lang="zh-CN" altLang="en-US" b="1" dirty="0"/>
              <a:t>不经过任何</a:t>
            </a:r>
            <a:r>
              <a:rPr lang="en-US" altLang="zh-CN" b="1"/>
              <a:t>(S</a:t>
            </a:r>
            <a:r>
              <a:rPr lang="zh-CN" altLang="en-US" b="1" dirty="0">
                <a:latin typeface="宋体" panose="02010600030101010101" pitchFamily="2" charset="-122"/>
              </a:rPr>
              <a:t>中的</a:t>
            </a:r>
            <a:r>
              <a:rPr lang="zh-CN" altLang="en-US" b="1" dirty="0"/>
              <a:t>中间</a:t>
            </a:r>
            <a:r>
              <a:rPr lang="en-US" altLang="zh-CN" b="1"/>
              <a:t>)</a:t>
            </a:r>
            <a:r>
              <a:rPr lang="zh-CN" altLang="en-US" b="1" dirty="0"/>
              <a:t>顶点</a:t>
            </a:r>
            <a:r>
              <a:rPr lang="zh-CN" altLang="en-US" b="1" dirty="0">
                <a:latin typeface="宋体" panose="02010600030101010101" pitchFamily="2" charset="-122"/>
              </a:rPr>
              <a:t>。当某个顶点</a:t>
            </a:r>
            <a:r>
              <a:rPr lang="en-US" altLang="zh-CN" b="1" dirty="0" err="1">
                <a:solidFill>
                  <a:srgbClr val="0000FF"/>
                </a:solidFill>
              </a:rPr>
              <a:t>V</a:t>
            </a:r>
            <a:r>
              <a:rPr lang="en-US" altLang="zh-CN" b="1" baseline="-18000" dirty="0" err="1">
                <a:solidFill>
                  <a:srgbClr val="0000FF"/>
                </a:solidFill>
              </a:rPr>
              <a:t>k</a:t>
            </a:r>
            <a:r>
              <a:rPr lang="zh-CN" altLang="en-US" b="1" dirty="0"/>
              <a:t>加入到</a:t>
            </a:r>
            <a:r>
              <a:rPr lang="en-US" altLang="zh-CN" b="1"/>
              <a:t>S</a:t>
            </a:r>
            <a:r>
              <a:rPr lang="zh-CN" altLang="en-US" b="1" dirty="0">
                <a:latin typeface="宋体" panose="02010600030101010101" pitchFamily="2" charset="-122"/>
              </a:rPr>
              <a:t>中后使</a:t>
            </a:r>
            <a:r>
              <a:rPr lang="en-US" altLang="zh-CN" b="1"/>
              <a:t>A[i][j]</a:t>
            </a:r>
            <a:r>
              <a:rPr lang="zh-CN" altLang="en-US" b="1" dirty="0"/>
              <a:t>变小时</a:t>
            </a:r>
            <a:r>
              <a:rPr lang="zh-CN" altLang="en-US" b="1">
                <a:latin typeface="宋体" panose="02010600030101010101" pitchFamily="2" charset="-122"/>
              </a:rPr>
              <a:t>，令</a:t>
            </a:r>
            <a:r>
              <a:rPr lang="en-US" altLang="zh-CN" b="1"/>
              <a:t>Path[i][j]=k</a:t>
            </a:r>
            <a:r>
              <a:rPr lang="zh-CN" altLang="en-US" b="1">
                <a:latin typeface="宋体" panose="02010600030101010101" pitchFamily="2" charset="-122"/>
              </a:rPr>
              <a:t>。</a:t>
            </a:r>
          </a:p>
          <a:p>
            <a:pPr marL="0" indent="0">
              <a:buNone/>
            </a:pPr>
            <a:r>
              <a:rPr lang="zh-CN" altLang="en-US" sz="2800" b="1">
                <a:latin typeface="宋体" panose="02010600030101010101" pitchFamily="2" charset="-122"/>
              </a:rPr>
              <a:t>    </a:t>
            </a:r>
            <a:r>
              <a:rPr lang="zh-CN" altLang="en-US" sz="2800" b="1" dirty="0">
                <a:latin typeface="宋体" panose="02010600030101010101" pitchFamily="2" charset="-122"/>
              </a:rPr>
              <a:t>表</a:t>
            </a:r>
            <a:r>
              <a:rPr lang="en-US" altLang="zh-CN" sz="2800" b="1"/>
              <a:t>7-4</a:t>
            </a:r>
            <a:r>
              <a:rPr lang="zh-CN" altLang="en-US" sz="2800" b="1" dirty="0"/>
              <a:t>给出了利用</a:t>
            </a:r>
            <a:r>
              <a:rPr lang="en-US" altLang="zh-CN" sz="2800" b="1"/>
              <a:t>Floyd</a:t>
            </a:r>
            <a:r>
              <a:rPr lang="zh-CN" altLang="en-US" sz="2800" b="1" dirty="0"/>
              <a:t>算法求</a:t>
            </a:r>
            <a:r>
              <a:rPr lang="zh-CN" altLang="en-US" sz="2800" b="1" dirty="0">
                <a:latin typeface="宋体" panose="02010600030101010101" pitchFamily="2" charset="-122"/>
              </a:rPr>
              <a:t>图</a:t>
            </a:r>
            <a:r>
              <a:rPr lang="en-US" altLang="zh-CN" sz="2800" b="1"/>
              <a:t>7-26</a:t>
            </a:r>
            <a:r>
              <a:rPr lang="zh-CN" altLang="en-US" sz="2800" b="1" dirty="0"/>
              <a:t>的带权有向图的任意一对顶点间</a:t>
            </a:r>
            <a:r>
              <a:rPr lang="zh-CN" altLang="en-US" sz="2800" b="1" dirty="0">
                <a:latin typeface="宋体" panose="02010600030101010101" pitchFamily="2" charset="-122"/>
              </a:rPr>
              <a:t>最短路径的过程。</a:t>
            </a:r>
            <a:endParaRPr lang="zh-CN" altLang="en-US" sz="2800" b="1">
              <a:latin typeface="宋体" panose="02010600030101010101" pitchFamily="2" charset="-122"/>
            </a:endParaRPr>
          </a:p>
        </p:txBody>
      </p:sp>
      <p:grpSp>
        <p:nvGrpSpPr>
          <p:cNvPr id="671747" name="组合 671746"/>
          <p:cNvGrpSpPr/>
          <p:nvPr/>
        </p:nvGrpSpPr>
        <p:grpSpPr>
          <a:xfrm>
            <a:off x="2140585" y="4131945"/>
            <a:ext cx="4351020" cy="1897380"/>
            <a:chOff x="1283" y="3024"/>
            <a:chExt cx="2826" cy="1200"/>
          </a:xfrm>
        </p:grpSpPr>
        <p:sp>
          <p:nvSpPr>
            <p:cNvPr id="671748" name="矩形 671747"/>
            <p:cNvSpPr/>
            <p:nvPr/>
          </p:nvSpPr>
          <p:spPr>
            <a:xfrm>
              <a:off x="1584" y="4020"/>
              <a:ext cx="2371"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7-26  </a:t>
              </a:r>
              <a:r>
                <a:rPr lang="zh-CN" altLang="en-US" sz="2000" b="1" dirty="0">
                  <a:latin typeface="Times New Roman" panose="02020603050405020304" pitchFamily="18" charset="0"/>
                </a:rPr>
                <a:t>带权有向图及其</a:t>
              </a:r>
              <a:r>
                <a:rPr lang="zh-CN" altLang="en-US" sz="2000" b="1" dirty="0">
                  <a:latin typeface="宋体" panose="02010600030101010101" pitchFamily="2" charset="-122"/>
                </a:rPr>
                <a:t>邻接</a:t>
              </a:r>
              <a:r>
                <a:rPr lang="zh-CN" altLang="en-US" sz="2000" b="1" dirty="0">
                  <a:latin typeface="Times New Roman" panose="02020603050405020304" pitchFamily="18" charset="0"/>
                </a:rPr>
                <a:t>矩阵</a:t>
              </a:r>
              <a:endParaRPr lang="zh-CN" altLang="en-US" sz="2000" b="1">
                <a:latin typeface="Times New Roman" panose="02020603050405020304" pitchFamily="18" charset="0"/>
              </a:endParaRPr>
            </a:p>
          </p:txBody>
        </p:sp>
        <p:grpSp>
          <p:nvGrpSpPr>
            <p:cNvPr id="671749" name="组合 671748"/>
            <p:cNvGrpSpPr/>
            <p:nvPr/>
          </p:nvGrpSpPr>
          <p:grpSpPr>
            <a:xfrm>
              <a:off x="3120" y="3207"/>
              <a:ext cx="989" cy="681"/>
              <a:chOff x="3376" y="2904"/>
              <a:chExt cx="989" cy="681"/>
            </a:xfrm>
          </p:grpSpPr>
          <p:sp>
            <p:nvSpPr>
              <p:cNvPr id="671750" name="矩形 671749"/>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0     2     8</a:t>
                </a:r>
              </a:p>
            </p:txBody>
          </p:sp>
          <p:sp>
            <p:nvSpPr>
              <p:cNvPr id="671751" name="矩形 671750"/>
              <p:cNvSpPr/>
              <p:nvPr/>
            </p:nvSpPr>
            <p:spPr>
              <a:xfrm>
                <a:off x="3408" y="3144"/>
                <a:ext cx="861"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宋体" panose="02010600030101010101" pitchFamily="2" charset="-122"/>
                  </a:rPr>
                  <a:t>0</a:t>
                </a:r>
                <a:r>
                  <a:rPr lang="en-US" altLang="zh-CN">
                    <a:latin typeface="Times New Roman" panose="02020603050405020304" pitchFamily="18" charset="0"/>
                  </a:rPr>
                  <a:t>    4</a:t>
                </a:r>
                <a:endParaRPr lang="en-US" altLang="zh-CN">
                  <a:latin typeface="宋体" panose="02010600030101010101" pitchFamily="2" charset="-122"/>
                </a:endParaRPr>
              </a:p>
            </p:txBody>
          </p:sp>
          <p:sp>
            <p:nvSpPr>
              <p:cNvPr id="671752" name="矩形 671751"/>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宋体" panose="02010600030101010101" pitchFamily="2" charset="-122"/>
                  </a:rPr>
                  <a:t> </a:t>
                </a:r>
                <a:r>
                  <a:rPr lang="en-US" altLang="zh-CN">
                    <a:latin typeface="宋体" panose="02010600030101010101" pitchFamily="2" charset="-122"/>
                  </a:rPr>
                  <a:t>5</a:t>
                </a:r>
                <a:r>
                  <a:rPr lang="en-US" altLang="zh-CN">
                    <a:latin typeface="Times New Roman" panose="02020603050405020304" pitchFamily="18" charset="0"/>
                  </a:rPr>
                  <a:t>   </a:t>
                </a:r>
                <a:r>
                  <a:rPr lang="en-US" altLang="zh-CN">
                    <a:latin typeface="宋体" panose="02010600030101010101" pitchFamily="2" charset="-122"/>
                  </a:rPr>
                  <a:t>∞</a:t>
                </a:r>
                <a:r>
                  <a:rPr lang="en-US" altLang="zh-CN">
                    <a:latin typeface="Times New Roman" panose="02020603050405020304" pitchFamily="18" charset="0"/>
                  </a:rPr>
                  <a:t>    </a:t>
                </a:r>
                <a:r>
                  <a:rPr lang="en-US" altLang="zh-CN">
                    <a:latin typeface="宋体" panose="02010600030101010101" pitchFamily="2" charset="-122"/>
                  </a:rPr>
                  <a:t>0</a:t>
                </a:r>
              </a:p>
            </p:txBody>
          </p:sp>
          <p:sp>
            <p:nvSpPr>
              <p:cNvPr id="671753" name="左中括号 671752"/>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671754" name="右中括号 671753"/>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671755" name="组合 671754"/>
            <p:cNvGrpSpPr/>
            <p:nvPr/>
          </p:nvGrpSpPr>
          <p:grpSpPr>
            <a:xfrm>
              <a:off x="1283" y="3024"/>
              <a:ext cx="1261" cy="916"/>
              <a:chOff x="928" y="3037"/>
              <a:chExt cx="1261" cy="916"/>
            </a:xfrm>
          </p:grpSpPr>
          <p:sp>
            <p:nvSpPr>
              <p:cNvPr id="671756" name="椭圆 671755"/>
              <p:cNvSpPr/>
              <p:nvPr/>
            </p:nvSpPr>
            <p:spPr>
              <a:xfrm>
                <a:off x="1872" y="3135"/>
                <a:ext cx="317"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671757" name="矩形 671756"/>
              <p:cNvSpPr/>
              <p:nvPr/>
            </p:nvSpPr>
            <p:spPr>
              <a:xfrm>
                <a:off x="1848" y="3408"/>
                <a:ext cx="227"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a:t>
                </a:r>
              </a:p>
            </p:txBody>
          </p:sp>
          <p:sp>
            <p:nvSpPr>
              <p:cNvPr id="671758" name="直接连接符 671757"/>
              <p:cNvSpPr/>
              <p:nvPr/>
            </p:nvSpPr>
            <p:spPr>
              <a:xfrm flipH="1">
                <a:off x="1728" y="3384"/>
                <a:ext cx="249" cy="317"/>
              </a:xfrm>
              <a:prstGeom prst="line">
                <a:avLst/>
              </a:prstGeom>
              <a:ln w="19050" cap="flat" cmpd="sng">
                <a:solidFill>
                  <a:schemeClr val="tx1"/>
                </a:solidFill>
                <a:prstDash val="solid"/>
                <a:miter/>
                <a:headEnd type="none" w="med" len="med"/>
                <a:tailEnd type="triangle" w="med" len="med"/>
              </a:ln>
            </p:spPr>
          </p:sp>
          <p:sp>
            <p:nvSpPr>
              <p:cNvPr id="671759" name="矩形 671758"/>
              <p:cNvSpPr/>
              <p:nvPr/>
            </p:nvSpPr>
            <p:spPr>
              <a:xfrm>
                <a:off x="1296" y="3352"/>
                <a:ext cx="227"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8</a:t>
                </a:r>
              </a:p>
            </p:txBody>
          </p:sp>
          <p:sp>
            <p:nvSpPr>
              <p:cNvPr id="671760" name="直接连接符 671759"/>
              <p:cNvSpPr/>
              <p:nvPr/>
            </p:nvSpPr>
            <p:spPr>
              <a:xfrm>
                <a:off x="1152" y="3376"/>
                <a:ext cx="416" cy="368"/>
              </a:xfrm>
              <a:prstGeom prst="line">
                <a:avLst/>
              </a:prstGeom>
              <a:ln w="19050" cap="flat" cmpd="sng">
                <a:solidFill>
                  <a:schemeClr val="tx1"/>
                </a:solidFill>
                <a:prstDash val="solid"/>
                <a:miter/>
                <a:headEnd type="none" w="med" len="med"/>
                <a:tailEnd type="triangle" w="med" len="med"/>
              </a:ln>
            </p:spPr>
          </p:sp>
          <p:sp>
            <p:nvSpPr>
              <p:cNvPr id="671761" name="矩形 671760"/>
              <p:cNvSpPr/>
              <p:nvPr/>
            </p:nvSpPr>
            <p:spPr>
              <a:xfrm>
                <a:off x="1416" y="3037"/>
                <a:ext cx="227"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p>
            </p:txBody>
          </p:sp>
          <p:sp>
            <p:nvSpPr>
              <p:cNvPr id="671762" name="直接连接符 671761"/>
              <p:cNvSpPr/>
              <p:nvPr/>
            </p:nvSpPr>
            <p:spPr>
              <a:xfrm flipV="1">
                <a:off x="1256" y="3256"/>
                <a:ext cx="612" cy="0"/>
              </a:xfrm>
              <a:prstGeom prst="line">
                <a:avLst/>
              </a:prstGeom>
              <a:ln w="19050" cap="flat" cmpd="sng">
                <a:solidFill>
                  <a:schemeClr val="tx1"/>
                </a:solidFill>
                <a:prstDash val="solid"/>
                <a:miter/>
                <a:headEnd type="none" w="med" len="med"/>
                <a:tailEnd type="triangle" w="med" len="med"/>
              </a:ln>
            </p:spPr>
          </p:sp>
          <p:sp>
            <p:nvSpPr>
              <p:cNvPr id="671763" name="椭圆 671762"/>
              <p:cNvSpPr/>
              <p:nvPr/>
            </p:nvSpPr>
            <p:spPr>
              <a:xfrm>
                <a:off x="1520" y="3704"/>
                <a:ext cx="317"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71764" name="椭圆 671763"/>
              <p:cNvSpPr/>
              <p:nvPr/>
            </p:nvSpPr>
            <p:spPr>
              <a:xfrm>
                <a:off x="928" y="3128"/>
                <a:ext cx="317"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671765" name="任意多边形 671764"/>
              <p:cNvSpPr/>
              <p:nvPr/>
            </p:nvSpPr>
            <p:spPr>
              <a:xfrm>
                <a:off x="1048" y="3360"/>
                <a:ext cx="480" cy="520"/>
              </a:xfrm>
              <a:custGeom>
                <a:avLst/>
                <a:gdLst/>
                <a:ahLst/>
                <a:cxnLst/>
                <a:rect l="0" t="0" r="0" b="0"/>
                <a:pathLst>
                  <a:path w="480" h="520">
                    <a:moveTo>
                      <a:pt x="480" y="480"/>
                    </a:moveTo>
                    <a:cubicBezTo>
                      <a:pt x="440" y="500"/>
                      <a:pt x="400" y="520"/>
                      <a:pt x="336" y="480"/>
                    </a:cubicBezTo>
                    <a:cubicBezTo>
                      <a:pt x="272" y="440"/>
                      <a:pt x="152" y="320"/>
                      <a:pt x="96" y="240"/>
                    </a:cubicBezTo>
                    <a:cubicBezTo>
                      <a:pt x="40" y="160"/>
                      <a:pt x="16" y="40"/>
                      <a:pt x="0" y="0"/>
                    </a:cubicBezTo>
                  </a:path>
                </a:pathLst>
              </a:custGeom>
              <a:noFill/>
              <a:ln w="19050"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671766" name="矩形 671765"/>
              <p:cNvSpPr/>
              <p:nvPr/>
            </p:nvSpPr>
            <p:spPr>
              <a:xfrm>
                <a:off x="1021" y="3613"/>
                <a:ext cx="227"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5</a:t>
                </a:r>
              </a:p>
            </p:txBody>
          </p:sp>
        </p:grpSp>
      </p:grpSp>
    </p:spTree>
  </p:cSld>
  <p:clrMapOvr>
    <a:masterClrMapping/>
  </p:clrMapOvr>
  <p:transition spd="med">
    <p:wipe di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文本占位符 672769"/>
          <p:cNvSpPr>
            <a:spLocks noGrp="1"/>
          </p:cNvSpPr>
          <p:nvPr>
            <p:ph type="body" idx="1"/>
          </p:nvPr>
        </p:nvSpPr>
        <p:spPr>
          <a:xfrm>
            <a:off x="152400" y="4572000"/>
            <a:ext cx="8839200" cy="2057400"/>
          </a:xfrm>
        </p:spPr>
        <p:txBody>
          <a:bodyPr/>
          <a:lstStyle/>
          <a:p>
            <a:pPr marL="0" indent="0">
              <a:buNone/>
            </a:pPr>
            <a:r>
              <a:rPr lang="zh-CN" altLang="en-US" sz="2800" b="1" dirty="0"/>
              <a:t>        根据上述过程中</a:t>
            </a:r>
            <a:r>
              <a:rPr lang="en-US" altLang="zh-CN" sz="2800" b="1"/>
              <a:t>Path[i][j]</a:t>
            </a:r>
            <a:r>
              <a:rPr lang="zh-CN" altLang="en-US" sz="2800" b="1" dirty="0"/>
              <a:t>数组</a:t>
            </a:r>
            <a:r>
              <a:rPr lang="zh-CN" altLang="en-US" sz="2800" b="1">
                <a:latin typeface="宋体" panose="02010600030101010101" pitchFamily="2" charset="-122"/>
              </a:rPr>
              <a:t>，</a:t>
            </a:r>
            <a:r>
              <a:rPr lang="zh-CN" altLang="en-US" sz="2800" b="1" dirty="0"/>
              <a:t>得出：</a:t>
            </a:r>
          </a:p>
          <a:p>
            <a:pPr marL="0" indent="0">
              <a:buNone/>
            </a:pPr>
            <a:r>
              <a:rPr lang="en-US" altLang="zh-CN" sz="2800" b="1"/>
              <a:t>V</a:t>
            </a:r>
            <a:r>
              <a:rPr lang="en-US" altLang="zh-CN" sz="2800" b="1" baseline="-18000"/>
              <a:t>0</a:t>
            </a:r>
            <a:r>
              <a:rPr lang="zh-CN" altLang="en-US" sz="2800" b="1"/>
              <a:t>到</a:t>
            </a:r>
            <a:r>
              <a:rPr lang="en-US" altLang="zh-CN" sz="2800" b="1"/>
              <a:t>V</a:t>
            </a:r>
            <a:r>
              <a:rPr lang="en-US" altLang="zh-CN" sz="2800" b="1" baseline="-18000"/>
              <a:t>1 </a:t>
            </a:r>
            <a:r>
              <a:rPr lang="zh-CN" altLang="en-US" sz="2800" b="1"/>
              <a:t>：</a:t>
            </a:r>
            <a:r>
              <a:rPr lang="zh-CN" altLang="en-US" sz="2800" b="1" dirty="0">
                <a:latin typeface="宋体" panose="02010600030101010101" pitchFamily="2" charset="-122"/>
              </a:rPr>
              <a:t>最短路径是</a:t>
            </a:r>
            <a:r>
              <a:rPr lang="en-US" altLang="zh-CN" sz="2800" b="1"/>
              <a:t>{ 0, 1 } </a:t>
            </a:r>
            <a:r>
              <a:rPr lang="zh-CN" altLang="en-US" sz="2800" b="1">
                <a:latin typeface="宋体" panose="02010600030101010101" pitchFamily="2" charset="-122"/>
              </a:rPr>
              <a:t>，</a:t>
            </a:r>
            <a:r>
              <a:rPr lang="zh-CN" altLang="en-US" sz="2800" b="1" dirty="0">
                <a:latin typeface="宋体" panose="02010600030101010101" pitchFamily="2" charset="-122"/>
              </a:rPr>
              <a:t>路径长度是</a:t>
            </a:r>
            <a:r>
              <a:rPr lang="en-US" altLang="zh-CN" sz="2800" b="1"/>
              <a:t>2 </a:t>
            </a:r>
            <a:r>
              <a:rPr lang="zh-CN" altLang="en-US" sz="2800" b="1">
                <a:latin typeface="宋体" panose="02010600030101010101" pitchFamily="2" charset="-122"/>
              </a:rPr>
              <a:t>；</a:t>
            </a:r>
          </a:p>
          <a:p>
            <a:pPr marL="0" indent="0">
              <a:buNone/>
            </a:pPr>
            <a:r>
              <a:rPr lang="en-US" altLang="zh-CN" sz="2800" b="1"/>
              <a:t>V</a:t>
            </a:r>
            <a:r>
              <a:rPr lang="en-US" altLang="zh-CN" sz="2800" b="1" baseline="-18000"/>
              <a:t>0</a:t>
            </a:r>
            <a:r>
              <a:rPr lang="zh-CN" altLang="en-US" sz="2800" b="1"/>
              <a:t>到</a:t>
            </a:r>
            <a:r>
              <a:rPr lang="en-US" altLang="zh-CN" sz="2800" b="1"/>
              <a:t>V</a:t>
            </a:r>
            <a:r>
              <a:rPr lang="en-US" altLang="zh-CN" sz="2800" b="1" baseline="-18000"/>
              <a:t>2 </a:t>
            </a:r>
            <a:r>
              <a:rPr lang="zh-CN" altLang="en-US" sz="2800" b="1"/>
              <a:t>：</a:t>
            </a:r>
            <a:r>
              <a:rPr lang="zh-CN" altLang="en-US" sz="2800" b="1" dirty="0">
                <a:latin typeface="宋体" panose="02010600030101010101" pitchFamily="2" charset="-122"/>
              </a:rPr>
              <a:t>最短路径是</a:t>
            </a:r>
            <a:r>
              <a:rPr lang="en-US" altLang="zh-CN" sz="2800" b="1"/>
              <a:t>{ 0, 1, 2 } </a:t>
            </a:r>
            <a:r>
              <a:rPr lang="zh-CN" altLang="en-US" sz="2800" b="1">
                <a:latin typeface="宋体" panose="02010600030101010101" pitchFamily="2" charset="-122"/>
              </a:rPr>
              <a:t>，</a:t>
            </a:r>
            <a:r>
              <a:rPr lang="zh-CN" altLang="en-US" sz="2800" b="1" dirty="0">
                <a:latin typeface="宋体" panose="02010600030101010101" pitchFamily="2" charset="-122"/>
              </a:rPr>
              <a:t>路径长度是</a:t>
            </a:r>
            <a:r>
              <a:rPr lang="en-US" altLang="zh-CN" sz="2800" b="1"/>
              <a:t>6 </a:t>
            </a:r>
            <a:r>
              <a:rPr lang="zh-CN" altLang="en-US" sz="2800" b="1">
                <a:latin typeface="宋体" panose="02010600030101010101" pitchFamily="2" charset="-122"/>
              </a:rPr>
              <a:t>；</a:t>
            </a:r>
          </a:p>
          <a:p>
            <a:pPr marL="0" indent="0">
              <a:buNone/>
            </a:pPr>
            <a:r>
              <a:rPr lang="en-US" altLang="zh-CN" sz="2800" b="1"/>
              <a:t>V</a:t>
            </a:r>
            <a:r>
              <a:rPr lang="en-US" altLang="zh-CN" sz="2800" b="1" baseline="-18000"/>
              <a:t>1</a:t>
            </a:r>
            <a:r>
              <a:rPr lang="zh-CN" altLang="en-US" sz="2800" b="1"/>
              <a:t>到</a:t>
            </a:r>
            <a:r>
              <a:rPr lang="en-US" altLang="zh-CN" sz="2800" b="1"/>
              <a:t>V</a:t>
            </a:r>
            <a:r>
              <a:rPr lang="en-US" altLang="zh-CN" sz="2800" b="1" baseline="-18000"/>
              <a:t>0 </a:t>
            </a:r>
            <a:r>
              <a:rPr lang="zh-CN" altLang="en-US" sz="2800" b="1"/>
              <a:t>：</a:t>
            </a:r>
            <a:r>
              <a:rPr lang="zh-CN" altLang="en-US" sz="2800" b="1" dirty="0">
                <a:latin typeface="宋体" panose="02010600030101010101" pitchFamily="2" charset="-122"/>
              </a:rPr>
              <a:t>最短路径是</a:t>
            </a:r>
            <a:r>
              <a:rPr lang="en-US" altLang="zh-CN" sz="2800" b="1"/>
              <a:t>{ 1, 2, 0 } </a:t>
            </a:r>
            <a:r>
              <a:rPr lang="zh-CN" altLang="en-US" sz="2800" b="1">
                <a:latin typeface="宋体" panose="02010600030101010101" pitchFamily="2" charset="-122"/>
              </a:rPr>
              <a:t>，</a:t>
            </a:r>
            <a:r>
              <a:rPr lang="zh-CN" altLang="en-US" sz="2800" b="1" dirty="0">
                <a:latin typeface="宋体" panose="02010600030101010101" pitchFamily="2" charset="-122"/>
              </a:rPr>
              <a:t>路径长度是</a:t>
            </a:r>
            <a:r>
              <a:rPr lang="en-US" altLang="zh-CN" sz="2800" b="1"/>
              <a:t>9 </a:t>
            </a:r>
            <a:r>
              <a:rPr lang="zh-CN" altLang="en-US" sz="2800" b="1">
                <a:latin typeface="宋体" panose="02010600030101010101" pitchFamily="2" charset="-122"/>
              </a:rPr>
              <a:t>；</a:t>
            </a:r>
          </a:p>
        </p:txBody>
      </p:sp>
      <p:grpSp>
        <p:nvGrpSpPr>
          <p:cNvPr id="2" name="组合 1"/>
          <p:cNvGrpSpPr/>
          <p:nvPr/>
        </p:nvGrpSpPr>
        <p:grpSpPr>
          <a:xfrm>
            <a:off x="152400" y="300355"/>
            <a:ext cx="8905875" cy="4246245"/>
            <a:chOff x="144" y="196"/>
            <a:chExt cx="5482" cy="2588"/>
          </a:xfrm>
        </p:grpSpPr>
        <p:sp>
          <p:nvSpPr>
            <p:cNvPr id="3" name="矩形 2"/>
            <p:cNvSpPr/>
            <p:nvPr/>
          </p:nvSpPr>
          <p:spPr>
            <a:xfrm>
              <a:off x="1176" y="196"/>
              <a:ext cx="3312"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表</a:t>
              </a:r>
              <a:r>
                <a:rPr lang="en-US" altLang="zh-CN" sz="2000" b="1">
                  <a:latin typeface="Times New Roman" panose="02020603050405020304" pitchFamily="18" charset="0"/>
                </a:rPr>
                <a:t>7-4  </a:t>
              </a:r>
              <a:r>
                <a:rPr lang="zh-CN" altLang="en-US" sz="2000" b="1" dirty="0">
                  <a:latin typeface="Times New Roman" panose="02020603050405020304" pitchFamily="18" charset="0"/>
                </a:rPr>
                <a:t>用</a:t>
              </a:r>
              <a:r>
                <a:rPr lang="en-US" altLang="zh-CN" sz="2000" b="1">
                  <a:latin typeface="Times New Roman" panose="02020603050405020304" pitchFamily="18" charset="0"/>
                </a:rPr>
                <a:t>Floyd</a:t>
              </a:r>
              <a:r>
                <a:rPr lang="zh-CN" altLang="en-US" sz="2000" b="1" dirty="0">
                  <a:latin typeface="Times New Roman" panose="02020603050405020304" pitchFamily="18" charset="0"/>
                </a:rPr>
                <a:t>算法求任意一对顶点间</a:t>
              </a:r>
              <a:r>
                <a:rPr lang="zh-CN" altLang="en-US" sz="2000" b="1" dirty="0">
                  <a:latin typeface="宋体" panose="02010600030101010101" pitchFamily="2" charset="-122"/>
                </a:rPr>
                <a:t>最短路径</a:t>
              </a:r>
              <a:endParaRPr lang="zh-CN" altLang="en-US" sz="2000" b="1">
                <a:latin typeface="宋体" panose="02010600030101010101" pitchFamily="2" charset="-122"/>
              </a:endParaRPr>
            </a:p>
          </p:txBody>
        </p:sp>
        <p:grpSp>
          <p:nvGrpSpPr>
            <p:cNvPr id="4" name="组合 3"/>
            <p:cNvGrpSpPr/>
            <p:nvPr/>
          </p:nvGrpSpPr>
          <p:grpSpPr>
            <a:xfrm>
              <a:off x="144" y="472"/>
              <a:ext cx="5482" cy="2312"/>
              <a:chOff x="55" y="1488"/>
              <a:chExt cx="5482" cy="2312"/>
            </a:xfrm>
          </p:grpSpPr>
          <p:grpSp>
            <p:nvGrpSpPr>
              <p:cNvPr id="5" name="组合 4"/>
              <p:cNvGrpSpPr/>
              <p:nvPr/>
            </p:nvGrpSpPr>
            <p:grpSpPr>
              <a:xfrm>
                <a:off x="240" y="1863"/>
                <a:ext cx="5213" cy="690"/>
                <a:chOff x="240" y="1863"/>
                <a:chExt cx="5213" cy="690"/>
              </a:xfrm>
            </p:grpSpPr>
            <p:grpSp>
              <p:nvGrpSpPr>
                <p:cNvPr id="6" name="组合 5"/>
                <p:cNvGrpSpPr/>
                <p:nvPr/>
              </p:nvGrpSpPr>
              <p:grpSpPr>
                <a:xfrm>
                  <a:off x="672" y="1863"/>
                  <a:ext cx="4781" cy="690"/>
                  <a:chOff x="672" y="1863"/>
                  <a:chExt cx="4781" cy="690"/>
                </a:xfrm>
              </p:grpSpPr>
              <p:grpSp>
                <p:nvGrpSpPr>
                  <p:cNvPr id="7" name="组合 6"/>
                  <p:cNvGrpSpPr/>
                  <p:nvPr/>
                </p:nvGrpSpPr>
                <p:grpSpPr>
                  <a:xfrm>
                    <a:off x="672" y="1872"/>
                    <a:ext cx="989" cy="681"/>
                    <a:chOff x="3376" y="2904"/>
                    <a:chExt cx="989" cy="681"/>
                  </a:xfrm>
                </p:grpSpPr>
                <p:sp>
                  <p:nvSpPr>
                    <p:cNvPr id="8" name="矩形 7"/>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0     2     8</a:t>
                      </a:r>
                    </a:p>
                  </p:txBody>
                </p:sp>
                <p:sp>
                  <p:nvSpPr>
                    <p:cNvPr id="9" name="矩形 8"/>
                    <p:cNvSpPr/>
                    <p:nvPr/>
                  </p:nvSpPr>
                  <p:spPr>
                    <a:xfrm>
                      <a:off x="3408" y="3144"/>
                      <a:ext cx="861"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宋体" panose="02010600030101010101" pitchFamily="2" charset="-122"/>
                        </a:rPr>
                        <a:t>0</a:t>
                      </a:r>
                      <a:r>
                        <a:rPr lang="en-US" altLang="zh-CN">
                          <a:latin typeface="Times New Roman" panose="02020603050405020304" pitchFamily="18" charset="0"/>
                        </a:rPr>
                        <a:t>     4</a:t>
                      </a:r>
                      <a:endParaRPr lang="en-US" altLang="zh-CN">
                        <a:latin typeface="宋体" panose="02010600030101010101" pitchFamily="2" charset="-122"/>
                      </a:endParaRPr>
                    </a:p>
                  </p:txBody>
                </p:sp>
                <p:sp>
                  <p:nvSpPr>
                    <p:cNvPr id="10" name="矩形 9"/>
                    <p:cNvSpPr/>
                    <p:nvPr/>
                  </p:nvSpPr>
                  <p:spPr>
                    <a:xfrm>
                      <a:off x="3408" y="3372"/>
                      <a:ext cx="861" cy="204"/>
                    </a:xfrm>
                    <a:prstGeom prst="rect">
                      <a:avLst/>
                    </a:prstGeom>
                    <a:noFill/>
                    <a:ln w="9525">
                      <a:noFill/>
                    </a:ln>
                  </p:spPr>
                  <p:txBody>
                    <a:bodyPr wrap="none" anchor="ctr"/>
                    <a:lstStyle/>
                    <a:p>
                      <a:pPr>
                        <a:buClr>
                          <a:schemeClr val="bg1"/>
                        </a:buClr>
                      </a:pPr>
                      <a:r>
                        <a:rPr lang="en-US" altLang="zh-CN">
                          <a:latin typeface="宋体" panose="02010600030101010101" pitchFamily="2" charset="-122"/>
                        </a:rPr>
                        <a:t>5</a:t>
                      </a:r>
                      <a:r>
                        <a:rPr lang="en-US" altLang="zh-CN">
                          <a:latin typeface="Times New Roman" panose="02020603050405020304" pitchFamily="18" charset="0"/>
                        </a:rPr>
                        <a:t>    </a:t>
                      </a:r>
                      <a:r>
                        <a:rPr lang="en-US" altLang="zh-CN">
                          <a:latin typeface="宋体" panose="02010600030101010101" pitchFamily="2" charset="-122"/>
                        </a:rPr>
                        <a:t>∞</a:t>
                      </a:r>
                      <a:r>
                        <a:rPr lang="en-US" altLang="zh-CN">
                          <a:latin typeface="Times New Roman" panose="02020603050405020304" pitchFamily="18" charset="0"/>
                        </a:rPr>
                        <a:t>    </a:t>
                      </a:r>
                      <a:r>
                        <a:rPr lang="en-US" altLang="zh-CN">
                          <a:latin typeface="宋体" panose="02010600030101010101" pitchFamily="2" charset="-122"/>
                        </a:rPr>
                        <a:t>0</a:t>
                      </a:r>
                    </a:p>
                  </p:txBody>
                </p:sp>
                <p:sp>
                  <p:nvSpPr>
                    <p:cNvPr id="11" name="左中括号 10"/>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2" name="右中括号 11"/>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13" name="组合 12"/>
                  <p:cNvGrpSpPr/>
                  <p:nvPr/>
                </p:nvGrpSpPr>
                <p:grpSpPr>
                  <a:xfrm>
                    <a:off x="1920" y="1863"/>
                    <a:ext cx="989" cy="681"/>
                    <a:chOff x="3376" y="2904"/>
                    <a:chExt cx="989" cy="681"/>
                  </a:xfrm>
                </p:grpSpPr>
                <p:sp>
                  <p:nvSpPr>
                    <p:cNvPr id="14" name="矩形 13"/>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0     2     8</a:t>
                      </a:r>
                    </a:p>
                  </p:txBody>
                </p:sp>
                <p:sp>
                  <p:nvSpPr>
                    <p:cNvPr id="15" name="矩形 14"/>
                    <p:cNvSpPr/>
                    <p:nvPr/>
                  </p:nvSpPr>
                  <p:spPr>
                    <a:xfrm>
                      <a:off x="3408" y="3144"/>
                      <a:ext cx="861"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宋体" panose="02010600030101010101" pitchFamily="2" charset="-122"/>
                        </a:rPr>
                        <a:t>0</a:t>
                      </a:r>
                      <a:r>
                        <a:rPr lang="en-US" altLang="zh-CN">
                          <a:latin typeface="Times New Roman" panose="02020603050405020304" pitchFamily="18" charset="0"/>
                        </a:rPr>
                        <a:t>     4</a:t>
                      </a:r>
                      <a:endParaRPr lang="en-US" altLang="zh-CN">
                        <a:latin typeface="宋体" panose="02010600030101010101" pitchFamily="2" charset="-122"/>
                      </a:endParaRPr>
                    </a:p>
                  </p:txBody>
                </p:sp>
                <p:sp>
                  <p:nvSpPr>
                    <p:cNvPr id="16" name="矩形 15"/>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宋体" panose="02010600030101010101" pitchFamily="2" charset="-122"/>
                        </a:rPr>
                        <a:t> </a:t>
                      </a:r>
                      <a:r>
                        <a:rPr lang="en-US" altLang="zh-CN">
                          <a:latin typeface="宋体" panose="02010600030101010101" pitchFamily="2" charset="-122"/>
                        </a:rPr>
                        <a:t>5</a:t>
                      </a:r>
                      <a:r>
                        <a:rPr lang="en-US" altLang="zh-CN">
                          <a:latin typeface="Times New Roman" panose="02020603050405020304" pitchFamily="18" charset="0"/>
                        </a:rPr>
                        <a:t>    </a:t>
                      </a:r>
                      <a:r>
                        <a:rPr lang="en-US" altLang="zh-CN">
                          <a:solidFill>
                            <a:schemeClr val="folHlink"/>
                          </a:solidFill>
                          <a:latin typeface="宋体" panose="02010600030101010101" pitchFamily="2" charset="-122"/>
                        </a:rPr>
                        <a:t>7</a:t>
                      </a:r>
                      <a:r>
                        <a:rPr lang="en-US" altLang="zh-CN">
                          <a:latin typeface="Times New Roman" panose="02020603050405020304" pitchFamily="18" charset="0"/>
                        </a:rPr>
                        <a:t>     </a:t>
                      </a:r>
                      <a:r>
                        <a:rPr lang="en-US" altLang="zh-CN">
                          <a:latin typeface="宋体" panose="02010600030101010101" pitchFamily="2" charset="-122"/>
                        </a:rPr>
                        <a:t>0</a:t>
                      </a:r>
                    </a:p>
                  </p:txBody>
                </p:sp>
                <p:sp>
                  <p:nvSpPr>
                    <p:cNvPr id="17" name="左中括号 16"/>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8" name="右中括号 17"/>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19" name="组合 18"/>
                  <p:cNvGrpSpPr/>
                  <p:nvPr/>
                </p:nvGrpSpPr>
                <p:grpSpPr>
                  <a:xfrm>
                    <a:off x="3168" y="1863"/>
                    <a:ext cx="989" cy="681"/>
                    <a:chOff x="3376" y="2904"/>
                    <a:chExt cx="989" cy="681"/>
                  </a:xfrm>
                </p:grpSpPr>
                <p:sp>
                  <p:nvSpPr>
                    <p:cNvPr id="20" name="矩形 19"/>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0     2     </a:t>
                      </a:r>
                      <a:r>
                        <a:rPr lang="en-US" altLang="zh-CN">
                          <a:solidFill>
                            <a:schemeClr val="folHlink"/>
                          </a:solidFill>
                          <a:latin typeface="Times New Roman" panose="02020603050405020304" pitchFamily="18" charset="0"/>
                        </a:rPr>
                        <a:t>6</a:t>
                      </a:r>
                    </a:p>
                  </p:txBody>
                </p:sp>
                <p:sp>
                  <p:nvSpPr>
                    <p:cNvPr id="21" name="矩形 20"/>
                    <p:cNvSpPr/>
                    <p:nvPr/>
                  </p:nvSpPr>
                  <p:spPr>
                    <a:xfrm>
                      <a:off x="3408" y="3144"/>
                      <a:ext cx="861"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宋体" panose="02010600030101010101" pitchFamily="2" charset="-122"/>
                        </a:rPr>
                        <a:t>0</a:t>
                      </a:r>
                      <a:r>
                        <a:rPr lang="en-US" altLang="zh-CN">
                          <a:latin typeface="Times New Roman" panose="02020603050405020304" pitchFamily="18" charset="0"/>
                        </a:rPr>
                        <a:t>     4</a:t>
                      </a:r>
                      <a:endParaRPr lang="en-US" altLang="zh-CN">
                        <a:latin typeface="宋体" panose="02010600030101010101" pitchFamily="2" charset="-122"/>
                      </a:endParaRPr>
                    </a:p>
                  </p:txBody>
                </p:sp>
                <p:sp>
                  <p:nvSpPr>
                    <p:cNvPr id="22" name="矩形 21"/>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宋体" panose="02010600030101010101" pitchFamily="2" charset="-122"/>
                        </a:rPr>
                        <a:t> </a:t>
                      </a:r>
                      <a:r>
                        <a:rPr lang="en-US" altLang="zh-CN">
                          <a:latin typeface="宋体" panose="02010600030101010101" pitchFamily="2" charset="-122"/>
                        </a:rPr>
                        <a:t>5</a:t>
                      </a:r>
                      <a:r>
                        <a:rPr lang="en-US" altLang="zh-CN">
                          <a:latin typeface="Times New Roman" panose="02020603050405020304" pitchFamily="18" charset="0"/>
                        </a:rPr>
                        <a:t>    </a:t>
                      </a:r>
                      <a:r>
                        <a:rPr lang="en-US" altLang="zh-CN">
                          <a:solidFill>
                            <a:schemeClr val="folHlink"/>
                          </a:solidFill>
                          <a:latin typeface="宋体" panose="02010600030101010101" pitchFamily="2" charset="-122"/>
                        </a:rPr>
                        <a:t>7</a:t>
                      </a:r>
                      <a:r>
                        <a:rPr lang="en-US" altLang="zh-CN">
                          <a:latin typeface="Times New Roman" panose="02020603050405020304" pitchFamily="18" charset="0"/>
                        </a:rPr>
                        <a:t>     </a:t>
                      </a:r>
                      <a:r>
                        <a:rPr lang="en-US" altLang="zh-CN">
                          <a:latin typeface="宋体" panose="02010600030101010101" pitchFamily="2" charset="-122"/>
                        </a:rPr>
                        <a:t>0</a:t>
                      </a:r>
                    </a:p>
                  </p:txBody>
                </p:sp>
                <p:sp>
                  <p:nvSpPr>
                    <p:cNvPr id="23" name="左中括号 22"/>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24" name="右中括号 23"/>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25" name="组合 24"/>
                  <p:cNvGrpSpPr/>
                  <p:nvPr/>
                </p:nvGrpSpPr>
                <p:grpSpPr>
                  <a:xfrm>
                    <a:off x="4464" y="1872"/>
                    <a:ext cx="989" cy="681"/>
                    <a:chOff x="3376" y="2904"/>
                    <a:chExt cx="989" cy="681"/>
                  </a:xfrm>
                </p:grpSpPr>
                <p:sp>
                  <p:nvSpPr>
                    <p:cNvPr id="26" name="矩形 25"/>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0     2     </a:t>
                      </a:r>
                      <a:r>
                        <a:rPr lang="en-US" altLang="zh-CN">
                          <a:solidFill>
                            <a:schemeClr val="folHlink"/>
                          </a:solidFill>
                          <a:latin typeface="Times New Roman" panose="02020603050405020304" pitchFamily="18" charset="0"/>
                        </a:rPr>
                        <a:t>6</a:t>
                      </a:r>
                    </a:p>
                  </p:txBody>
                </p:sp>
                <p:sp>
                  <p:nvSpPr>
                    <p:cNvPr id="27" name="矩形 26"/>
                    <p:cNvSpPr/>
                    <p:nvPr/>
                  </p:nvSpPr>
                  <p:spPr>
                    <a:xfrm>
                      <a:off x="3408" y="3144"/>
                      <a:ext cx="861" cy="204"/>
                    </a:xfrm>
                    <a:prstGeom prst="rect">
                      <a:avLst/>
                    </a:prstGeom>
                    <a:noFill/>
                    <a:ln w="9525">
                      <a:noFill/>
                    </a:ln>
                  </p:spPr>
                  <p:txBody>
                    <a:bodyPr wrap="none" anchor="ctr"/>
                    <a:lstStyle/>
                    <a:p>
                      <a:pPr>
                        <a:buClr>
                          <a:schemeClr val="bg1"/>
                        </a:buClr>
                      </a:pPr>
                      <a:r>
                        <a:rPr lang="zh-CN" altLang="en-US" dirty="0">
                          <a:solidFill>
                            <a:schemeClr val="folHlink"/>
                          </a:solidFill>
                          <a:latin typeface="Times New Roman" panose="02020603050405020304" pitchFamily="18" charset="0"/>
                        </a:rPr>
                        <a:t> </a:t>
                      </a:r>
                      <a:r>
                        <a:rPr lang="en-US" altLang="zh-CN">
                          <a:solidFill>
                            <a:schemeClr val="folHlink"/>
                          </a:solidFill>
                          <a:latin typeface="Times New Roman" panose="02020603050405020304" pitchFamily="18" charset="0"/>
                        </a:rPr>
                        <a:t>9</a:t>
                      </a:r>
                      <a:r>
                        <a:rPr lang="en-US" altLang="zh-CN">
                          <a:latin typeface="Times New Roman" panose="02020603050405020304" pitchFamily="18" charset="0"/>
                        </a:rPr>
                        <a:t>     0     4</a:t>
                      </a:r>
                    </a:p>
                  </p:txBody>
                </p:sp>
                <p:sp>
                  <p:nvSpPr>
                    <p:cNvPr id="28" name="矩形 27"/>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5     </a:t>
                      </a:r>
                      <a:r>
                        <a:rPr lang="en-US" altLang="zh-CN">
                          <a:solidFill>
                            <a:schemeClr val="folHlink"/>
                          </a:solidFill>
                          <a:latin typeface="Times New Roman" panose="02020603050405020304" pitchFamily="18" charset="0"/>
                        </a:rPr>
                        <a:t>7</a:t>
                      </a:r>
                      <a:r>
                        <a:rPr lang="en-US" altLang="zh-CN">
                          <a:latin typeface="Times New Roman" panose="02020603050405020304" pitchFamily="18" charset="0"/>
                        </a:rPr>
                        <a:t>     0</a:t>
                      </a:r>
                    </a:p>
                  </p:txBody>
                </p:sp>
                <p:sp>
                  <p:nvSpPr>
                    <p:cNvPr id="29" name="左中括号 28"/>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30" name="右中括号 29"/>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sp>
              <p:nvSpPr>
                <p:cNvPr id="31" name="矩形 30"/>
                <p:cNvSpPr/>
                <p:nvPr/>
              </p:nvSpPr>
              <p:spPr>
                <a:xfrm>
                  <a:off x="240" y="2040"/>
                  <a:ext cx="272" cy="272"/>
                </a:xfrm>
                <a:prstGeom prst="rect">
                  <a:avLst/>
                </a:prstGeom>
                <a:noFill/>
                <a:ln w="9525">
                  <a:noFill/>
                </a:ln>
              </p:spPr>
              <p:txBody>
                <a:bodyPr wrap="none" anchor="ctr"/>
                <a:lstStyle/>
                <a:p>
                  <a:pPr algn="ctr">
                    <a:buClr>
                      <a:schemeClr val="bg1"/>
                    </a:buClr>
                  </a:pPr>
                  <a:r>
                    <a:rPr lang="en-US" altLang="zh-CN" sz="2800" b="1">
                      <a:latin typeface="Times New Roman" panose="02020603050405020304" pitchFamily="18" charset="0"/>
                    </a:rPr>
                    <a:t>A</a:t>
                  </a:r>
                </a:p>
              </p:txBody>
            </p:sp>
          </p:grpSp>
          <p:grpSp>
            <p:nvGrpSpPr>
              <p:cNvPr id="32" name="组合 31"/>
              <p:cNvGrpSpPr/>
              <p:nvPr/>
            </p:nvGrpSpPr>
            <p:grpSpPr>
              <a:xfrm>
                <a:off x="55" y="2687"/>
                <a:ext cx="5417" cy="690"/>
                <a:chOff x="55" y="2727"/>
                <a:chExt cx="5417" cy="690"/>
              </a:xfrm>
            </p:grpSpPr>
            <p:grpSp>
              <p:nvGrpSpPr>
                <p:cNvPr id="33" name="组合 32"/>
                <p:cNvGrpSpPr/>
                <p:nvPr/>
              </p:nvGrpSpPr>
              <p:grpSpPr>
                <a:xfrm>
                  <a:off x="672" y="2727"/>
                  <a:ext cx="4800" cy="690"/>
                  <a:chOff x="672" y="2727"/>
                  <a:chExt cx="4800" cy="690"/>
                </a:xfrm>
              </p:grpSpPr>
              <p:grpSp>
                <p:nvGrpSpPr>
                  <p:cNvPr id="34" name="组合 33"/>
                  <p:cNvGrpSpPr/>
                  <p:nvPr/>
                </p:nvGrpSpPr>
                <p:grpSpPr>
                  <a:xfrm>
                    <a:off x="672" y="2727"/>
                    <a:ext cx="989" cy="681"/>
                    <a:chOff x="3376" y="2904"/>
                    <a:chExt cx="989" cy="681"/>
                  </a:xfrm>
                </p:grpSpPr>
                <p:sp>
                  <p:nvSpPr>
                    <p:cNvPr id="35" name="矩形 34"/>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36" name="矩形 35"/>
                    <p:cNvSpPr/>
                    <p:nvPr/>
                  </p:nvSpPr>
                  <p:spPr>
                    <a:xfrm>
                      <a:off x="3408" y="314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37" name="矩形 36"/>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38" name="左中括号 37"/>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39" name="右中括号 38"/>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40" name="组合 39"/>
                  <p:cNvGrpSpPr/>
                  <p:nvPr/>
                </p:nvGrpSpPr>
                <p:grpSpPr>
                  <a:xfrm>
                    <a:off x="1939" y="2736"/>
                    <a:ext cx="989" cy="681"/>
                    <a:chOff x="3376" y="2904"/>
                    <a:chExt cx="989" cy="681"/>
                  </a:xfrm>
                </p:grpSpPr>
                <p:sp>
                  <p:nvSpPr>
                    <p:cNvPr id="41" name="矩形 40"/>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42" name="矩形 41"/>
                    <p:cNvSpPr/>
                    <p:nvPr/>
                  </p:nvSpPr>
                  <p:spPr>
                    <a:xfrm>
                      <a:off x="3408" y="314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43" name="矩形 42"/>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a:solidFill>
                            <a:schemeClr val="hlink"/>
                          </a:solidFill>
                          <a:latin typeface="Times New Roman" panose="02020603050405020304" pitchFamily="18" charset="0"/>
                        </a:rPr>
                        <a:t>0</a:t>
                      </a:r>
                      <a:r>
                        <a:rPr lang="en-US" altLang="zh-CN">
                          <a:latin typeface="Times New Roman" panose="02020603050405020304" pitchFamily="18" charset="0"/>
                        </a:rPr>
                        <a:t>   -1</a:t>
                      </a:r>
                    </a:p>
                  </p:txBody>
                </p:sp>
                <p:sp>
                  <p:nvSpPr>
                    <p:cNvPr id="44" name="左中括号 43"/>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45" name="右中括号 44"/>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46" name="组合 45"/>
                  <p:cNvGrpSpPr/>
                  <p:nvPr/>
                </p:nvGrpSpPr>
                <p:grpSpPr>
                  <a:xfrm>
                    <a:off x="3187" y="2736"/>
                    <a:ext cx="989" cy="681"/>
                    <a:chOff x="3376" y="2904"/>
                    <a:chExt cx="989" cy="681"/>
                  </a:xfrm>
                </p:grpSpPr>
                <p:sp>
                  <p:nvSpPr>
                    <p:cNvPr id="47" name="矩形 46"/>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a:solidFill>
                            <a:schemeClr val="hlink"/>
                          </a:solidFill>
                          <a:latin typeface="Times New Roman" panose="02020603050405020304" pitchFamily="18" charset="0"/>
                        </a:rPr>
                        <a:t>1</a:t>
                      </a:r>
                    </a:p>
                  </p:txBody>
                </p:sp>
                <p:sp>
                  <p:nvSpPr>
                    <p:cNvPr id="48" name="矩形 47"/>
                    <p:cNvSpPr/>
                    <p:nvPr/>
                  </p:nvSpPr>
                  <p:spPr>
                    <a:xfrm>
                      <a:off x="3408" y="314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49" name="矩形 48"/>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a:solidFill>
                            <a:schemeClr val="hlink"/>
                          </a:solidFill>
                          <a:latin typeface="Times New Roman" panose="02020603050405020304" pitchFamily="18" charset="0"/>
                        </a:rPr>
                        <a:t>0</a:t>
                      </a:r>
                      <a:r>
                        <a:rPr lang="en-US" altLang="zh-CN">
                          <a:latin typeface="Times New Roman" panose="02020603050405020304" pitchFamily="18" charset="0"/>
                        </a:rPr>
                        <a:t>   -1</a:t>
                      </a:r>
                    </a:p>
                  </p:txBody>
                </p:sp>
                <p:sp>
                  <p:nvSpPr>
                    <p:cNvPr id="50" name="左中括号 49"/>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51" name="右中括号 50"/>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nvGrpSpPr>
                  <p:cNvPr id="52" name="组合 51"/>
                  <p:cNvGrpSpPr/>
                  <p:nvPr/>
                </p:nvGrpSpPr>
                <p:grpSpPr>
                  <a:xfrm>
                    <a:off x="4483" y="2736"/>
                    <a:ext cx="989" cy="681"/>
                    <a:chOff x="3376" y="2904"/>
                    <a:chExt cx="989" cy="681"/>
                  </a:xfrm>
                </p:grpSpPr>
                <p:sp>
                  <p:nvSpPr>
                    <p:cNvPr id="53" name="矩形 52"/>
                    <p:cNvSpPr/>
                    <p:nvPr/>
                  </p:nvSpPr>
                  <p:spPr>
                    <a:xfrm>
                      <a:off x="3408" y="290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dirty="0" err="1">
                          <a:latin typeface="Times New Roman" panose="02020603050405020304" pitchFamily="18" charset="0"/>
                        </a:rPr>
                        <a:t>-1</a:t>
                      </a:r>
                      <a:r>
                        <a:rPr lang="en-US" altLang="zh-CN">
                          <a:latin typeface="Times New Roman" panose="02020603050405020304" pitchFamily="18" charset="0"/>
                        </a:rPr>
                        <a:t>    </a:t>
                      </a:r>
                      <a:r>
                        <a:rPr lang="en-US" altLang="zh-CN">
                          <a:solidFill>
                            <a:schemeClr val="hlink"/>
                          </a:solidFill>
                          <a:latin typeface="Times New Roman" panose="02020603050405020304" pitchFamily="18" charset="0"/>
                        </a:rPr>
                        <a:t>1</a:t>
                      </a:r>
                    </a:p>
                  </p:txBody>
                </p:sp>
                <p:sp>
                  <p:nvSpPr>
                    <p:cNvPr id="54" name="矩形 53"/>
                    <p:cNvSpPr/>
                    <p:nvPr/>
                  </p:nvSpPr>
                  <p:spPr>
                    <a:xfrm>
                      <a:off x="3408" y="3144"/>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solidFill>
                            <a:schemeClr val="hlink"/>
                          </a:solidFill>
                          <a:latin typeface="Times New Roman" panose="02020603050405020304" pitchFamily="18" charset="0"/>
                        </a:rPr>
                        <a:t>2</a:t>
                      </a:r>
                      <a:r>
                        <a:rPr lang="en-US" altLang="zh-CN">
                          <a:latin typeface="Times New Roman" panose="02020603050405020304" pitchFamily="18" charset="0"/>
                        </a:rPr>
                        <a:t>   -1   </a:t>
                      </a:r>
                      <a:r>
                        <a:rPr lang="en-US" altLang="zh-CN" dirty="0" err="1">
                          <a:latin typeface="Times New Roman" panose="02020603050405020304" pitchFamily="18" charset="0"/>
                        </a:rPr>
                        <a:t>-1</a:t>
                      </a:r>
                      <a:endParaRPr lang="en-US" altLang="zh-CN">
                        <a:latin typeface="Times New Roman" panose="02020603050405020304" pitchFamily="18" charset="0"/>
                      </a:endParaRPr>
                    </a:p>
                  </p:txBody>
                </p:sp>
                <p:sp>
                  <p:nvSpPr>
                    <p:cNvPr id="55" name="矩形 54"/>
                    <p:cNvSpPr/>
                    <p:nvPr/>
                  </p:nvSpPr>
                  <p:spPr>
                    <a:xfrm>
                      <a:off x="3408" y="3372"/>
                      <a:ext cx="861" cy="204"/>
                    </a:xfrm>
                    <a:prstGeom prst="rect">
                      <a:avLst/>
                    </a:prstGeom>
                    <a:noFill/>
                    <a:ln w="9525">
                      <a:noFill/>
                    </a:ln>
                  </p:spPr>
                  <p:txBody>
                    <a:bodyPr wrap="none" anchor="ctr"/>
                    <a:lstStyle/>
                    <a:p>
                      <a:pPr>
                        <a:buClr>
                          <a:schemeClr val="bg1"/>
                        </a:buClr>
                      </a:pPr>
                      <a:r>
                        <a:rPr lang="zh-CN" altLang="en-US" dirty="0">
                          <a:latin typeface="Times New Roman" panose="02020603050405020304" pitchFamily="18" charset="0"/>
                        </a:rPr>
                        <a:t> </a:t>
                      </a:r>
                      <a:r>
                        <a:rPr lang="en-US" altLang="zh-CN">
                          <a:latin typeface="Times New Roman" panose="02020603050405020304" pitchFamily="18" charset="0"/>
                        </a:rPr>
                        <a:t>-1    </a:t>
                      </a:r>
                      <a:r>
                        <a:rPr lang="en-US" altLang="zh-CN">
                          <a:solidFill>
                            <a:schemeClr val="hlink"/>
                          </a:solidFill>
                          <a:latin typeface="Times New Roman" panose="02020603050405020304" pitchFamily="18" charset="0"/>
                        </a:rPr>
                        <a:t>0</a:t>
                      </a:r>
                      <a:r>
                        <a:rPr lang="en-US" altLang="zh-CN">
                          <a:latin typeface="Times New Roman" panose="02020603050405020304" pitchFamily="18" charset="0"/>
                        </a:rPr>
                        <a:t>   -1</a:t>
                      </a:r>
                    </a:p>
                  </p:txBody>
                </p:sp>
                <p:sp>
                  <p:nvSpPr>
                    <p:cNvPr id="56" name="左中括号 55"/>
                    <p:cNvSpPr/>
                    <p:nvPr/>
                  </p:nvSpPr>
                  <p:spPr>
                    <a:xfrm>
                      <a:off x="3376" y="2928"/>
                      <a:ext cx="45" cy="657"/>
                    </a:xfrm>
                    <a:prstGeom prst="leftBracket">
                      <a:avLst>
                        <a:gd name="adj" fmla="val 121666"/>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57" name="右中括号 56"/>
                    <p:cNvSpPr/>
                    <p:nvPr/>
                  </p:nvSpPr>
                  <p:spPr>
                    <a:xfrm>
                      <a:off x="4320" y="2916"/>
                      <a:ext cx="45" cy="657"/>
                    </a:xfrm>
                    <a:prstGeom prst="rightBracket">
                      <a:avLst>
                        <a:gd name="adj" fmla="val 121666"/>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8" name="矩形 57"/>
                <p:cNvSpPr/>
                <p:nvPr/>
              </p:nvSpPr>
              <p:spPr>
                <a:xfrm>
                  <a:off x="55" y="2880"/>
                  <a:ext cx="521"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Path</a:t>
                  </a:r>
                </a:p>
              </p:txBody>
            </p:sp>
          </p:grpSp>
          <p:grpSp>
            <p:nvGrpSpPr>
              <p:cNvPr id="59" name="组合 58"/>
              <p:cNvGrpSpPr/>
              <p:nvPr/>
            </p:nvGrpSpPr>
            <p:grpSpPr>
              <a:xfrm>
                <a:off x="192" y="3456"/>
                <a:ext cx="5280" cy="288"/>
                <a:chOff x="192" y="3552"/>
                <a:chExt cx="5280" cy="288"/>
              </a:xfrm>
            </p:grpSpPr>
            <p:sp>
              <p:nvSpPr>
                <p:cNvPr id="60" name="矩形 59"/>
                <p:cNvSpPr/>
                <p:nvPr/>
              </p:nvSpPr>
              <p:spPr>
                <a:xfrm>
                  <a:off x="192" y="3568"/>
                  <a:ext cx="272" cy="272"/>
                </a:xfrm>
                <a:prstGeom prst="rect">
                  <a:avLst/>
                </a:prstGeom>
                <a:noFill/>
                <a:ln w="9525">
                  <a:noFill/>
                </a:ln>
              </p:spPr>
              <p:txBody>
                <a:bodyPr wrap="none" anchor="ctr"/>
                <a:lstStyle/>
                <a:p>
                  <a:pPr algn="ctr">
                    <a:buClr>
                      <a:schemeClr val="bg1"/>
                    </a:buClr>
                  </a:pPr>
                  <a:r>
                    <a:rPr lang="en-US" altLang="zh-CN" sz="2800" b="1">
                      <a:latin typeface="Times New Roman" panose="02020603050405020304" pitchFamily="18" charset="0"/>
                    </a:rPr>
                    <a:t>S</a:t>
                  </a:r>
                </a:p>
              </p:txBody>
            </p:sp>
            <p:sp>
              <p:nvSpPr>
                <p:cNvPr id="61" name="矩形 60"/>
                <p:cNvSpPr/>
                <p:nvPr/>
              </p:nvSpPr>
              <p:spPr>
                <a:xfrm>
                  <a:off x="967" y="3568"/>
                  <a:ext cx="377"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 }</a:t>
                  </a:r>
                </a:p>
              </p:txBody>
            </p:sp>
            <p:sp>
              <p:nvSpPr>
                <p:cNvPr id="62" name="矩形 61"/>
                <p:cNvSpPr/>
                <p:nvPr/>
              </p:nvSpPr>
              <p:spPr>
                <a:xfrm>
                  <a:off x="2215" y="3568"/>
                  <a:ext cx="473"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 0 }</a:t>
                  </a:r>
                </a:p>
              </p:txBody>
            </p:sp>
            <p:sp>
              <p:nvSpPr>
                <p:cNvPr id="63" name="矩形 62"/>
                <p:cNvSpPr/>
                <p:nvPr/>
              </p:nvSpPr>
              <p:spPr>
                <a:xfrm>
                  <a:off x="3304" y="3552"/>
                  <a:ext cx="680"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 0, 1 }</a:t>
                  </a:r>
                </a:p>
              </p:txBody>
            </p:sp>
            <p:sp>
              <p:nvSpPr>
                <p:cNvPr id="64" name="矩形 63"/>
                <p:cNvSpPr/>
                <p:nvPr/>
              </p:nvSpPr>
              <p:spPr>
                <a:xfrm>
                  <a:off x="4588" y="3552"/>
                  <a:ext cx="884"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 0, 1, 2 }</a:t>
                  </a:r>
                </a:p>
              </p:txBody>
            </p:sp>
          </p:grpSp>
          <p:grpSp>
            <p:nvGrpSpPr>
              <p:cNvPr id="65" name="组合 64"/>
              <p:cNvGrpSpPr/>
              <p:nvPr/>
            </p:nvGrpSpPr>
            <p:grpSpPr>
              <a:xfrm>
                <a:off x="96" y="1488"/>
                <a:ext cx="5088" cy="288"/>
                <a:chOff x="96" y="1488"/>
                <a:chExt cx="5088" cy="288"/>
              </a:xfrm>
            </p:grpSpPr>
            <p:sp>
              <p:nvSpPr>
                <p:cNvPr id="66" name="矩形 65"/>
                <p:cNvSpPr/>
                <p:nvPr/>
              </p:nvSpPr>
              <p:spPr>
                <a:xfrm>
                  <a:off x="96" y="1504"/>
                  <a:ext cx="499" cy="272"/>
                </a:xfrm>
                <a:prstGeom prst="rect">
                  <a:avLst/>
                </a:prstGeom>
                <a:noFill/>
                <a:ln w="9525">
                  <a:noFill/>
                </a:ln>
              </p:spPr>
              <p:txBody>
                <a:bodyPr wrap="none" anchor="ctr"/>
                <a:lstStyle/>
                <a:p>
                  <a:pPr algn="ctr">
                    <a:buClr>
                      <a:schemeClr val="bg1"/>
                    </a:buClr>
                  </a:pPr>
                  <a:r>
                    <a:rPr lang="zh-CN" altLang="en-US" sz="2800" b="1" dirty="0">
                      <a:latin typeface="Times New Roman" panose="02020603050405020304" pitchFamily="18" charset="0"/>
                    </a:rPr>
                    <a:t>步骤</a:t>
                  </a:r>
                </a:p>
              </p:txBody>
            </p:sp>
            <p:sp>
              <p:nvSpPr>
                <p:cNvPr id="67" name="矩形 66"/>
                <p:cNvSpPr/>
                <p:nvPr/>
              </p:nvSpPr>
              <p:spPr>
                <a:xfrm>
                  <a:off x="967" y="1504"/>
                  <a:ext cx="499" cy="272"/>
                </a:xfrm>
                <a:prstGeom prst="rect">
                  <a:avLst/>
                </a:prstGeom>
                <a:noFill/>
                <a:ln w="9525">
                  <a:noFill/>
                </a:ln>
              </p:spPr>
              <p:txBody>
                <a:bodyPr wrap="none" anchor="ctr"/>
                <a:lstStyle/>
                <a:p>
                  <a:pPr>
                    <a:buClr>
                      <a:schemeClr val="bg1"/>
                    </a:buClr>
                  </a:pPr>
                  <a:r>
                    <a:rPr lang="zh-CN" altLang="en-US" sz="2800" b="1" dirty="0">
                      <a:latin typeface="Times New Roman" panose="02020603050405020304" pitchFamily="18" charset="0"/>
                    </a:rPr>
                    <a:t>初态</a:t>
                  </a:r>
                </a:p>
              </p:txBody>
            </p:sp>
            <p:sp>
              <p:nvSpPr>
                <p:cNvPr id="68" name="矩形 67"/>
                <p:cNvSpPr/>
                <p:nvPr/>
              </p:nvSpPr>
              <p:spPr>
                <a:xfrm>
                  <a:off x="2215" y="1504"/>
                  <a:ext cx="473"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k=0</a:t>
                  </a:r>
                </a:p>
              </p:txBody>
            </p:sp>
            <p:sp>
              <p:nvSpPr>
                <p:cNvPr id="69" name="矩形 68"/>
                <p:cNvSpPr/>
                <p:nvPr/>
              </p:nvSpPr>
              <p:spPr>
                <a:xfrm>
                  <a:off x="3415" y="1488"/>
                  <a:ext cx="521"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K=1</a:t>
                  </a:r>
                </a:p>
              </p:txBody>
            </p:sp>
            <p:sp>
              <p:nvSpPr>
                <p:cNvPr id="70" name="矩形 69"/>
                <p:cNvSpPr/>
                <p:nvPr/>
              </p:nvSpPr>
              <p:spPr>
                <a:xfrm>
                  <a:off x="4685" y="1488"/>
                  <a:ext cx="499"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K=2</a:t>
                  </a:r>
                </a:p>
              </p:txBody>
            </p:sp>
          </p:grpSp>
          <p:sp>
            <p:nvSpPr>
              <p:cNvPr id="71" name="直接连接符 70"/>
              <p:cNvSpPr/>
              <p:nvPr/>
            </p:nvSpPr>
            <p:spPr>
              <a:xfrm>
                <a:off x="96" y="3456"/>
                <a:ext cx="5441" cy="0"/>
              </a:xfrm>
              <a:prstGeom prst="line">
                <a:avLst/>
              </a:prstGeom>
              <a:ln w="28575" cap="flat" cmpd="sng">
                <a:solidFill>
                  <a:schemeClr val="tx1"/>
                </a:solidFill>
                <a:prstDash val="solid"/>
                <a:miter/>
                <a:headEnd type="none" w="med" len="med"/>
                <a:tailEnd type="none" w="med" len="med"/>
              </a:ln>
            </p:spPr>
          </p:sp>
          <p:sp>
            <p:nvSpPr>
              <p:cNvPr id="72" name="直接连接符 71"/>
              <p:cNvSpPr/>
              <p:nvPr/>
            </p:nvSpPr>
            <p:spPr>
              <a:xfrm>
                <a:off x="96" y="1808"/>
                <a:ext cx="5441" cy="0"/>
              </a:xfrm>
              <a:prstGeom prst="line">
                <a:avLst/>
              </a:prstGeom>
              <a:ln w="28575" cap="flat" cmpd="sng">
                <a:solidFill>
                  <a:schemeClr val="tx1"/>
                </a:solidFill>
                <a:prstDash val="solid"/>
                <a:miter/>
                <a:headEnd type="none" w="med" len="med"/>
                <a:tailEnd type="none" w="med" len="med"/>
              </a:ln>
            </p:spPr>
          </p:sp>
          <p:sp>
            <p:nvSpPr>
              <p:cNvPr id="73" name="直接连接符 72"/>
              <p:cNvSpPr/>
              <p:nvPr/>
            </p:nvSpPr>
            <p:spPr>
              <a:xfrm>
                <a:off x="96" y="2624"/>
                <a:ext cx="5441" cy="0"/>
              </a:xfrm>
              <a:prstGeom prst="line">
                <a:avLst/>
              </a:prstGeom>
              <a:ln w="28575" cap="flat" cmpd="sng">
                <a:solidFill>
                  <a:schemeClr val="tx1"/>
                </a:solidFill>
                <a:prstDash val="solid"/>
                <a:miter/>
                <a:headEnd type="none" w="med" len="med"/>
                <a:tailEnd type="none" w="med" len="med"/>
              </a:ln>
            </p:spPr>
          </p:sp>
          <p:sp>
            <p:nvSpPr>
              <p:cNvPr id="74" name="直接连接符 73"/>
              <p:cNvSpPr/>
              <p:nvPr/>
            </p:nvSpPr>
            <p:spPr>
              <a:xfrm>
                <a:off x="96" y="3792"/>
                <a:ext cx="5441" cy="0"/>
              </a:xfrm>
              <a:prstGeom prst="line">
                <a:avLst/>
              </a:prstGeom>
              <a:ln w="28575" cap="flat" cmpd="sng">
                <a:solidFill>
                  <a:schemeClr val="tx1"/>
                </a:solidFill>
                <a:prstDash val="solid"/>
                <a:miter/>
                <a:headEnd type="none" w="med" len="med"/>
                <a:tailEnd type="none" w="med" len="med"/>
              </a:ln>
            </p:spPr>
          </p:sp>
          <p:sp>
            <p:nvSpPr>
              <p:cNvPr id="75" name="直接连接符 74"/>
              <p:cNvSpPr/>
              <p:nvPr/>
            </p:nvSpPr>
            <p:spPr>
              <a:xfrm>
                <a:off x="96" y="1488"/>
                <a:ext cx="5441" cy="0"/>
              </a:xfrm>
              <a:prstGeom prst="line">
                <a:avLst/>
              </a:prstGeom>
              <a:ln w="28575" cap="flat" cmpd="sng">
                <a:solidFill>
                  <a:schemeClr val="tx1"/>
                </a:solidFill>
                <a:prstDash val="solid"/>
                <a:miter/>
                <a:headEnd type="none" w="med" len="med"/>
                <a:tailEnd type="none" w="med" len="med"/>
              </a:ln>
            </p:spPr>
          </p:sp>
          <p:sp>
            <p:nvSpPr>
              <p:cNvPr id="76" name="直接连接符 75"/>
              <p:cNvSpPr/>
              <p:nvPr/>
            </p:nvSpPr>
            <p:spPr>
              <a:xfrm>
                <a:off x="608" y="1488"/>
                <a:ext cx="0" cy="2312"/>
              </a:xfrm>
              <a:prstGeom prst="line">
                <a:avLst/>
              </a:prstGeom>
              <a:ln w="28575" cap="flat" cmpd="sng">
                <a:solidFill>
                  <a:schemeClr val="tx1"/>
                </a:solidFill>
                <a:prstDash val="solid"/>
                <a:miter/>
                <a:headEnd type="none" w="med" len="med"/>
                <a:tailEnd type="none" w="med" len="med"/>
              </a:ln>
            </p:spPr>
          </p:sp>
          <p:sp>
            <p:nvSpPr>
              <p:cNvPr id="77" name="直接连接符 76"/>
              <p:cNvSpPr/>
              <p:nvPr/>
            </p:nvSpPr>
            <p:spPr>
              <a:xfrm>
                <a:off x="1776" y="1488"/>
                <a:ext cx="0" cy="2312"/>
              </a:xfrm>
              <a:prstGeom prst="line">
                <a:avLst/>
              </a:prstGeom>
              <a:ln w="28575" cap="flat" cmpd="sng">
                <a:solidFill>
                  <a:schemeClr val="tx1"/>
                </a:solidFill>
                <a:prstDash val="solid"/>
                <a:miter/>
                <a:headEnd type="none" w="med" len="med"/>
                <a:tailEnd type="none" w="med" len="med"/>
              </a:ln>
            </p:spPr>
          </p:sp>
          <p:sp>
            <p:nvSpPr>
              <p:cNvPr id="78" name="直接连接符 77"/>
              <p:cNvSpPr/>
              <p:nvPr/>
            </p:nvSpPr>
            <p:spPr>
              <a:xfrm>
                <a:off x="3072" y="1488"/>
                <a:ext cx="0" cy="2312"/>
              </a:xfrm>
              <a:prstGeom prst="line">
                <a:avLst/>
              </a:prstGeom>
              <a:ln w="28575" cap="flat" cmpd="sng">
                <a:solidFill>
                  <a:schemeClr val="tx1"/>
                </a:solidFill>
                <a:prstDash val="solid"/>
                <a:miter/>
                <a:headEnd type="none" w="med" len="med"/>
                <a:tailEnd type="none" w="med" len="med"/>
              </a:ln>
            </p:spPr>
          </p:sp>
          <p:sp>
            <p:nvSpPr>
              <p:cNvPr id="79" name="直接连接符 78"/>
              <p:cNvSpPr/>
              <p:nvPr/>
            </p:nvSpPr>
            <p:spPr>
              <a:xfrm>
                <a:off x="4272" y="1488"/>
                <a:ext cx="0" cy="2312"/>
              </a:xfrm>
              <a:prstGeom prst="line">
                <a:avLst/>
              </a:prstGeom>
              <a:ln w="28575" cap="flat" cmpd="sng">
                <a:solidFill>
                  <a:schemeClr val="tx1"/>
                </a:solidFill>
                <a:prstDash val="solid"/>
                <a:miter/>
                <a:headEnd type="none" w="med" len="med"/>
                <a:tailEnd type="none" w="med" len="med"/>
              </a:ln>
            </p:spPr>
          </p:sp>
          <p:sp>
            <p:nvSpPr>
              <p:cNvPr id="80" name="直接连接符 79"/>
              <p:cNvSpPr/>
              <p:nvPr/>
            </p:nvSpPr>
            <p:spPr>
              <a:xfrm>
                <a:off x="5528" y="1488"/>
                <a:ext cx="0" cy="2312"/>
              </a:xfrm>
              <a:prstGeom prst="line">
                <a:avLst/>
              </a:prstGeom>
              <a:ln w="28575" cap="flat" cmpd="sng">
                <a:solidFill>
                  <a:schemeClr val="tx1"/>
                </a:solidFill>
                <a:prstDash val="solid"/>
                <a:miter/>
                <a:headEnd type="none" w="med" len="med"/>
                <a:tailEnd type="none" w="med" len="med"/>
              </a:ln>
            </p:spPr>
          </p:sp>
        </p:grpSp>
      </p:grpSp>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矩形 538625"/>
          <p:cNvSpPr/>
          <p:nvPr/>
        </p:nvSpPr>
        <p:spPr>
          <a:xfrm>
            <a:off x="152400" y="188913"/>
            <a:ext cx="8839200" cy="4103687"/>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rPr>
              <a:t>        </a:t>
            </a:r>
            <a:r>
              <a:rPr lang="zh-CN" altLang="en-US" sz="2800" b="1" dirty="0">
                <a:latin typeface="Times New Roman" panose="02020603050405020304" pitchFamily="18" charset="0"/>
              </a:rPr>
              <a:t>有向图的</a:t>
            </a:r>
            <a:r>
              <a:rPr lang="zh-CN" altLang="en-US" sz="2800" b="1" dirty="0">
                <a:solidFill>
                  <a:srgbClr val="FF0000"/>
                </a:solidFill>
                <a:latin typeface="Times New Roman" panose="02020603050405020304" pitchFamily="18" charset="0"/>
              </a:rPr>
              <a:t>生成森林</a:t>
            </a:r>
            <a:r>
              <a:rPr lang="zh-CN" altLang="en-US" sz="2800" b="1" dirty="0">
                <a:latin typeface="Times New Roman" panose="02020603050405020304" pitchFamily="18" charset="0"/>
              </a:rPr>
              <a:t>是这样一个子图，由若干棵</a:t>
            </a:r>
            <a:r>
              <a:rPr lang="zh-CN" altLang="en-US" sz="2800" b="1" dirty="0">
                <a:solidFill>
                  <a:srgbClr val="FF0000"/>
                </a:solidFill>
                <a:latin typeface="Times New Roman" panose="02020603050405020304" pitchFamily="18" charset="0"/>
              </a:rPr>
              <a:t>有向树</a:t>
            </a:r>
            <a:r>
              <a:rPr lang="zh-CN" altLang="en-US" sz="2800" b="1" dirty="0">
                <a:latin typeface="Times New Roman" panose="02020603050405020304" pitchFamily="18" charset="0"/>
              </a:rPr>
              <a:t>组成，含有图中全部顶点。</a:t>
            </a:r>
          </a:p>
          <a:p>
            <a:pPr>
              <a:lnSpc>
                <a:spcPct val="110000"/>
              </a:lnSpc>
              <a:spcBef>
                <a:spcPct val="20000"/>
              </a:spcBef>
              <a:buClr>
                <a:schemeClr val="bg1"/>
              </a:buClr>
            </a:pPr>
            <a:r>
              <a:rPr lang="zh-CN" altLang="en-US" sz="2800" b="1" dirty="0">
                <a:solidFill>
                  <a:srgbClr val="FF0000"/>
                </a:solidFill>
                <a:latin typeface="Times New Roman" panose="02020603050405020304" pitchFamily="18" charset="0"/>
              </a:rPr>
              <a:t>有向树</a:t>
            </a:r>
            <a:r>
              <a:rPr lang="zh-CN" altLang="en-US" sz="2800" b="1" dirty="0">
                <a:latin typeface="Times New Roman" panose="02020603050405020304" pitchFamily="18" charset="0"/>
              </a:rPr>
              <a:t>是只有一个顶点的入度为</a:t>
            </a:r>
            <a:r>
              <a:rPr lang="en-US" altLang="zh-CN" sz="2800" b="1">
                <a:latin typeface="Times New Roman" panose="02020603050405020304" pitchFamily="18" charset="0"/>
              </a:rPr>
              <a:t>0 </a:t>
            </a:r>
            <a:r>
              <a:rPr lang="zh-CN" altLang="en-US" sz="2800" b="1" dirty="0">
                <a:latin typeface="Times New Roman" panose="02020603050405020304" pitchFamily="18" charset="0"/>
              </a:rPr>
              <a:t>，其余顶点的入度均为</a:t>
            </a:r>
            <a:r>
              <a:rPr lang="en-US" altLang="zh-CN" sz="2800" b="1">
                <a:latin typeface="Times New Roman" panose="02020603050405020304" pitchFamily="18" charset="0"/>
              </a:rPr>
              <a:t>1</a:t>
            </a:r>
            <a:r>
              <a:rPr lang="zh-CN" altLang="en-US" sz="2800" b="1" dirty="0">
                <a:latin typeface="Times New Roman" panose="02020603050405020304" pitchFamily="18" charset="0"/>
              </a:rPr>
              <a:t>的有向图，如图</a:t>
            </a:r>
            <a:r>
              <a:rPr lang="en-US" altLang="zh-CN" sz="2800" b="1">
                <a:latin typeface="Times New Roman" panose="02020603050405020304" pitchFamily="18" charset="0"/>
              </a:rPr>
              <a:t>7-3</a:t>
            </a:r>
            <a:r>
              <a:rPr lang="zh-CN" altLang="en-US" sz="2800" b="1" dirty="0">
                <a:latin typeface="Times New Roman" panose="02020603050405020304" pitchFamily="18" charset="0"/>
              </a:rPr>
              <a:t>所示。</a:t>
            </a:r>
            <a:endParaRPr lang="zh-CN" altLang="en-US" sz="2800" b="1" dirty="0">
              <a:solidFill>
                <a:schemeClr val="folHlink"/>
              </a:solidFill>
              <a:latin typeface="Times New Roman" panose="02020603050405020304" pitchFamily="18" charset="0"/>
            </a:endParaRPr>
          </a:p>
          <a:p>
            <a:pPr>
              <a:lnSpc>
                <a:spcPct val="110000"/>
              </a:lnSpc>
              <a:spcBef>
                <a:spcPct val="20000"/>
              </a:spcBef>
              <a:buClr>
                <a:schemeClr val="bg1"/>
              </a:buClr>
            </a:pPr>
            <a:r>
              <a:rPr lang="zh-CN" altLang="en-US" sz="3200" b="1" dirty="0">
                <a:solidFill>
                  <a:schemeClr val="folHlink"/>
                </a:solidFill>
                <a:latin typeface="Times New Roman" panose="02020603050405020304" pitchFamily="18" charset="0"/>
              </a:rPr>
              <a:t>      </a:t>
            </a:r>
            <a:r>
              <a:rPr lang="zh-CN" altLang="en-US" sz="3200" b="1" dirty="0">
                <a:solidFill>
                  <a:srgbClr val="FF0000"/>
                </a:solidFill>
                <a:latin typeface="Times New Roman" panose="02020603050405020304" pitchFamily="18" charset="0"/>
              </a:rPr>
              <a:t> 网</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每个边</a:t>
            </a:r>
            <a:r>
              <a:rPr lang="en-US" altLang="zh-CN" sz="2800" b="1">
                <a:latin typeface="Times New Roman" panose="02020603050405020304" pitchFamily="18" charset="0"/>
              </a:rPr>
              <a:t>(</a:t>
            </a:r>
            <a:r>
              <a:rPr lang="zh-CN" altLang="en-US" sz="2800" b="1" dirty="0">
                <a:latin typeface="Times New Roman" panose="02020603050405020304" pitchFamily="18" charset="0"/>
              </a:rPr>
              <a:t>或弧</a:t>
            </a:r>
            <a:r>
              <a:rPr lang="en-US" altLang="zh-CN" sz="2800" b="1">
                <a:latin typeface="Times New Roman" panose="02020603050405020304" pitchFamily="18" charset="0"/>
              </a:rPr>
              <a:t>)</a:t>
            </a:r>
            <a:r>
              <a:rPr lang="zh-CN" altLang="en-US" sz="2800" b="1" dirty="0">
                <a:latin typeface="Times New Roman" panose="02020603050405020304" pitchFamily="18" charset="0"/>
              </a:rPr>
              <a:t>都附加一个权值的图，称为</a:t>
            </a:r>
            <a:r>
              <a:rPr lang="zh-CN" altLang="en-US" sz="2800" b="1" dirty="0">
                <a:solidFill>
                  <a:srgbClr val="FF0000"/>
                </a:solidFill>
                <a:latin typeface="Times New Roman" panose="02020603050405020304" pitchFamily="18" charset="0"/>
              </a:rPr>
              <a:t>带权图</a:t>
            </a:r>
            <a:r>
              <a:rPr lang="zh-CN" altLang="en-US" sz="2800" b="1" dirty="0">
                <a:latin typeface="Times New Roman" panose="02020603050405020304" pitchFamily="18" charset="0"/>
              </a:rPr>
              <a:t>。</a:t>
            </a:r>
            <a:r>
              <a:rPr lang="zh-CN" altLang="en-US" sz="2800" b="1" dirty="0">
                <a:solidFill>
                  <a:srgbClr val="FF0000"/>
                </a:solidFill>
                <a:latin typeface="Times New Roman" panose="02020603050405020304" pitchFamily="18" charset="0"/>
              </a:rPr>
              <a:t>带权的连通图</a:t>
            </a:r>
            <a:r>
              <a:rPr lang="en-US" altLang="zh-CN" sz="2800" b="1">
                <a:latin typeface="Times New Roman" panose="02020603050405020304" pitchFamily="18" charset="0"/>
              </a:rPr>
              <a:t>(</a:t>
            </a:r>
            <a:r>
              <a:rPr lang="zh-CN" altLang="en-US" sz="2800" b="1" dirty="0">
                <a:latin typeface="Times New Roman" panose="02020603050405020304" pitchFamily="18" charset="0"/>
              </a:rPr>
              <a:t>包括弱连通的有向图</a:t>
            </a:r>
            <a:r>
              <a:rPr lang="en-US" altLang="zh-CN" sz="2800" b="1">
                <a:latin typeface="Times New Roman" panose="02020603050405020304" pitchFamily="18" charset="0"/>
              </a:rPr>
              <a:t>)</a:t>
            </a:r>
            <a:r>
              <a:rPr lang="zh-CN" altLang="en-US" sz="2800" b="1" dirty="0">
                <a:latin typeface="Times New Roman" panose="02020603050405020304" pitchFamily="18" charset="0"/>
              </a:rPr>
              <a:t>称为</a:t>
            </a:r>
            <a:r>
              <a:rPr lang="zh-CN" altLang="en-US" sz="2800" b="1" dirty="0">
                <a:solidFill>
                  <a:srgbClr val="FF0000"/>
                </a:solidFill>
                <a:latin typeface="Times New Roman" panose="02020603050405020304" pitchFamily="18" charset="0"/>
              </a:rPr>
              <a:t>网或网络</a:t>
            </a:r>
            <a:r>
              <a:rPr lang="zh-CN" altLang="en-US" sz="2800" b="1" dirty="0">
                <a:latin typeface="Times New Roman" panose="02020603050405020304" pitchFamily="18" charset="0"/>
              </a:rPr>
              <a:t>。网络是工程上常用的一个概念，用来表示一个工程或某种流程，如图</a:t>
            </a:r>
            <a:r>
              <a:rPr lang="en-US" altLang="zh-CN" sz="2800" b="1">
                <a:latin typeface="Times New Roman" panose="02020603050405020304" pitchFamily="18" charset="0"/>
              </a:rPr>
              <a:t>7-4</a:t>
            </a:r>
            <a:r>
              <a:rPr lang="zh-CN" altLang="en-US" sz="2800" b="1" dirty="0">
                <a:latin typeface="Times New Roman" panose="02020603050405020304" pitchFamily="18" charset="0"/>
              </a:rPr>
              <a:t>所示。</a:t>
            </a:r>
          </a:p>
        </p:txBody>
      </p:sp>
      <p:grpSp>
        <p:nvGrpSpPr>
          <p:cNvPr id="538627" name="组合 538626"/>
          <p:cNvGrpSpPr/>
          <p:nvPr/>
        </p:nvGrpSpPr>
        <p:grpSpPr>
          <a:xfrm>
            <a:off x="466725" y="4525963"/>
            <a:ext cx="8208963" cy="2071687"/>
            <a:chOff x="294" y="2805"/>
            <a:chExt cx="5171" cy="1305"/>
          </a:xfrm>
        </p:grpSpPr>
        <p:grpSp>
          <p:nvGrpSpPr>
            <p:cNvPr id="538628" name="组合 538627"/>
            <p:cNvGrpSpPr/>
            <p:nvPr/>
          </p:nvGrpSpPr>
          <p:grpSpPr>
            <a:xfrm>
              <a:off x="294" y="2805"/>
              <a:ext cx="3251" cy="1305"/>
              <a:chOff x="294" y="2805"/>
              <a:chExt cx="3251" cy="1305"/>
            </a:xfrm>
          </p:grpSpPr>
          <p:sp>
            <p:nvSpPr>
              <p:cNvPr id="538629" name="矩形 538628"/>
              <p:cNvSpPr/>
              <p:nvPr/>
            </p:nvSpPr>
            <p:spPr>
              <a:xfrm>
                <a:off x="1038" y="3906"/>
                <a:ext cx="1995"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7-3  </a:t>
                </a:r>
                <a:r>
                  <a:rPr lang="zh-CN" altLang="en-US" sz="2000" b="1" dirty="0">
                    <a:latin typeface="Times New Roman" panose="02020603050405020304" pitchFamily="18" charset="0"/>
                  </a:rPr>
                  <a:t>有向图及其生成森林</a:t>
                </a:r>
                <a:endParaRPr lang="zh-CN" altLang="en-US" sz="2000" b="1">
                  <a:latin typeface="Times New Roman" panose="02020603050405020304" pitchFamily="18" charset="0"/>
                </a:endParaRPr>
              </a:p>
            </p:txBody>
          </p:sp>
          <p:grpSp>
            <p:nvGrpSpPr>
              <p:cNvPr id="538630" name="组合 538629"/>
              <p:cNvGrpSpPr/>
              <p:nvPr/>
            </p:nvGrpSpPr>
            <p:grpSpPr>
              <a:xfrm>
                <a:off x="294" y="2829"/>
                <a:ext cx="1203" cy="696"/>
                <a:chOff x="4368" y="1896"/>
                <a:chExt cx="1203" cy="696"/>
              </a:xfrm>
            </p:grpSpPr>
            <p:sp>
              <p:nvSpPr>
                <p:cNvPr id="538631" name="椭圆 538630"/>
                <p:cNvSpPr/>
                <p:nvPr/>
              </p:nvSpPr>
              <p:spPr>
                <a:xfrm>
                  <a:off x="4368" y="1896"/>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38632" name="椭圆 538631"/>
                <p:cNvSpPr/>
                <p:nvPr/>
              </p:nvSpPr>
              <p:spPr>
                <a:xfrm>
                  <a:off x="4909" y="1908"/>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38633" name="椭圆 538632"/>
                <p:cNvSpPr/>
                <p:nvPr/>
              </p:nvSpPr>
              <p:spPr>
                <a:xfrm>
                  <a:off x="4373" y="2388"/>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8634" name="椭圆 538633"/>
                <p:cNvSpPr/>
                <p:nvPr/>
              </p:nvSpPr>
              <p:spPr>
                <a:xfrm>
                  <a:off x="4928" y="2388"/>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38635" name="椭圆 538634"/>
                <p:cNvSpPr/>
                <p:nvPr/>
              </p:nvSpPr>
              <p:spPr>
                <a:xfrm>
                  <a:off x="5344" y="214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sp>
              <p:nvSpPr>
                <p:cNvPr id="538636" name="直接连接符 538635"/>
                <p:cNvSpPr/>
                <p:nvPr/>
              </p:nvSpPr>
              <p:spPr>
                <a:xfrm>
                  <a:off x="4480" y="2112"/>
                  <a:ext cx="0" cy="288"/>
                </a:xfrm>
                <a:prstGeom prst="line">
                  <a:avLst/>
                </a:prstGeom>
                <a:ln w="19050" cap="flat" cmpd="sng">
                  <a:solidFill>
                    <a:schemeClr val="tx1"/>
                  </a:solidFill>
                  <a:prstDash val="solid"/>
                  <a:miter/>
                  <a:headEnd type="none" w="med" len="med"/>
                  <a:tailEnd type="triangle" w="med" len="med"/>
                </a:ln>
              </p:spPr>
            </p:sp>
            <p:sp>
              <p:nvSpPr>
                <p:cNvPr id="538637" name="直接连接符 538636"/>
                <p:cNvSpPr/>
                <p:nvPr/>
              </p:nvSpPr>
              <p:spPr>
                <a:xfrm>
                  <a:off x="5040" y="2104"/>
                  <a:ext cx="0" cy="288"/>
                </a:xfrm>
                <a:prstGeom prst="line">
                  <a:avLst/>
                </a:prstGeom>
                <a:ln w="19050" cap="flat" cmpd="sng">
                  <a:solidFill>
                    <a:schemeClr val="tx1"/>
                  </a:solidFill>
                  <a:prstDash val="solid"/>
                  <a:miter/>
                  <a:headEnd type="triangle" w="med" len="med"/>
                  <a:tailEnd type="none" w="med" len="med"/>
                </a:ln>
              </p:spPr>
            </p:sp>
            <p:sp>
              <p:nvSpPr>
                <p:cNvPr id="538638" name="直接连接符 538637"/>
                <p:cNvSpPr/>
                <p:nvPr/>
              </p:nvSpPr>
              <p:spPr>
                <a:xfrm>
                  <a:off x="4592" y="2000"/>
                  <a:ext cx="317" cy="0"/>
                </a:xfrm>
                <a:prstGeom prst="line">
                  <a:avLst/>
                </a:prstGeom>
                <a:ln w="19050" cap="flat" cmpd="sng">
                  <a:solidFill>
                    <a:schemeClr val="tx1"/>
                  </a:solidFill>
                  <a:prstDash val="solid"/>
                  <a:miter/>
                  <a:headEnd type="none" w="med" len="med"/>
                  <a:tailEnd type="triangle" w="med" len="med"/>
                </a:ln>
              </p:spPr>
            </p:sp>
            <p:sp>
              <p:nvSpPr>
                <p:cNvPr id="538639" name="直接连接符 538638"/>
                <p:cNvSpPr/>
                <p:nvPr/>
              </p:nvSpPr>
              <p:spPr>
                <a:xfrm>
                  <a:off x="4608" y="2496"/>
                  <a:ext cx="317" cy="0"/>
                </a:xfrm>
                <a:prstGeom prst="line">
                  <a:avLst/>
                </a:prstGeom>
                <a:ln w="19050" cap="flat" cmpd="sng">
                  <a:solidFill>
                    <a:schemeClr val="tx1"/>
                  </a:solidFill>
                  <a:prstDash val="solid"/>
                  <a:miter/>
                  <a:headEnd type="triangle" w="med" len="med"/>
                  <a:tailEnd type="none" w="med" len="med"/>
                </a:ln>
              </p:spPr>
            </p:sp>
            <p:sp>
              <p:nvSpPr>
                <p:cNvPr id="538640" name="直接连接符 538639"/>
                <p:cNvSpPr/>
                <p:nvPr/>
              </p:nvSpPr>
              <p:spPr>
                <a:xfrm flipV="1">
                  <a:off x="4560" y="2064"/>
                  <a:ext cx="385" cy="340"/>
                </a:xfrm>
                <a:prstGeom prst="line">
                  <a:avLst/>
                </a:prstGeom>
                <a:ln w="19050" cap="flat" cmpd="sng">
                  <a:solidFill>
                    <a:schemeClr val="tx1"/>
                  </a:solidFill>
                  <a:prstDash val="solid"/>
                  <a:miter/>
                  <a:headEnd type="none" w="med" len="med"/>
                  <a:tailEnd type="triangle" w="med" len="med"/>
                </a:ln>
              </p:spPr>
            </p:sp>
            <p:sp>
              <p:nvSpPr>
                <p:cNvPr id="538641" name="直接连接符 538640"/>
                <p:cNvSpPr/>
                <p:nvPr/>
              </p:nvSpPr>
              <p:spPr>
                <a:xfrm flipV="1">
                  <a:off x="5136" y="2304"/>
                  <a:ext cx="240" cy="144"/>
                </a:xfrm>
                <a:prstGeom prst="line">
                  <a:avLst/>
                </a:prstGeom>
                <a:ln w="19050" cap="flat" cmpd="sng">
                  <a:solidFill>
                    <a:schemeClr val="tx1"/>
                  </a:solidFill>
                  <a:prstDash val="solid"/>
                  <a:miter/>
                  <a:headEnd type="none" w="med" len="med"/>
                  <a:tailEnd type="triangle" w="med" len="med"/>
                </a:ln>
              </p:spPr>
            </p:sp>
            <p:sp>
              <p:nvSpPr>
                <p:cNvPr id="538642" name="直接连接符 538641"/>
                <p:cNvSpPr/>
                <p:nvPr/>
              </p:nvSpPr>
              <p:spPr>
                <a:xfrm flipH="1" flipV="1">
                  <a:off x="5144" y="2024"/>
                  <a:ext cx="240" cy="144"/>
                </a:xfrm>
                <a:prstGeom prst="line">
                  <a:avLst/>
                </a:prstGeom>
                <a:ln w="19050" cap="flat" cmpd="sng">
                  <a:solidFill>
                    <a:schemeClr val="tx1"/>
                  </a:solidFill>
                  <a:prstDash val="solid"/>
                  <a:miter/>
                  <a:headEnd type="none" w="med" len="med"/>
                  <a:tailEnd type="triangle" w="med" len="med"/>
                </a:ln>
              </p:spPr>
            </p:sp>
          </p:grpSp>
          <p:grpSp>
            <p:nvGrpSpPr>
              <p:cNvPr id="538643" name="组合 538642"/>
              <p:cNvGrpSpPr/>
              <p:nvPr/>
            </p:nvGrpSpPr>
            <p:grpSpPr>
              <a:xfrm>
                <a:off x="2526" y="2805"/>
                <a:ext cx="611" cy="720"/>
                <a:chOff x="3240" y="1536"/>
                <a:chExt cx="611" cy="720"/>
              </a:xfrm>
            </p:grpSpPr>
            <p:sp>
              <p:nvSpPr>
                <p:cNvPr id="538644" name="椭圆 538643"/>
                <p:cNvSpPr/>
                <p:nvPr/>
              </p:nvSpPr>
              <p:spPr>
                <a:xfrm>
                  <a:off x="3408" y="1536"/>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38645" name="椭圆 538644"/>
                <p:cNvSpPr/>
                <p:nvPr/>
              </p:nvSpPr>
              <p:spPr>
                <a:xfrm>
                  <a:off x="3240" y="205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8646" name="直接连接符 538645"/>
                <p:cNvSpPr/>
                <p:nvPr/>
              </p:nvSpPr>
              <p:spPr>
                <a:xfrm flipH="1">
                  <a:off x="3344" y="1736"/>
                  <a:ext cx="136" cy="317"/>
                </a:xfrm>
                <a:prstGeom prst="line">
                  <a:avLst/>
                </a:prstGeom>
                <a:ln w="19050" cap="flat" cmpd="sng">
                  <a:solidFill>
                    <a:schemeClr val="tx1"/>
                  </a:solidFill>
                  <a:prstDash val="solid"/>
                  <a:miter/>
                  <a:headEnd type="none" w="med" len="med"/>
                  <a:tailEnd type="triangle" w="med" len="med"/>
                </a:ln>
              </p:spPr>
            </p:sp>
            <p:sp>
              <p:nvSpPr>
                <p:cNvPr id="538647" name="直接连接符 538646"/>
                <p:cNvSpPr/>
                <p:nvPr/>
              </p:nvSpPr>
              <p:spPr>
                <a:xfrm>
                  <a:off x="3592" y="1712"/>
                  <a:ext cx="159" cy="317"/>
                </a:xfrm>
                <a:prstGeom prst="line">
                  <a:avLst/>
                </a:prstGeom>
                <a:ln w="19050" cap="flat" cmpd="sng">
                  <a:solidFill>
                    <a:schemeClr val="tx1"/>
                  </a:solidFill>
                  <a:prstDash val="solid"/>
                  <a:miter/>
                  <a:headEnd type="none" w="med" len="med"/>
                  <a:tailEnd type="triangle" w="med" len="med"/>
                </a:ln>
              </p:spPr>
            </p:sp>
            <p:sp>
              <p:nvSpPr>
                <p:cNvPr id="538648" name="椭圆 538647"/>
                <p:cNvSpPr/>
                <p:nvPr/>
              </p:nvSpPr>
              <p:spPr>
                <a:xfrm>
                  <a:off x="3624" y="203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grpSp>
          <p:sp>
            <p:nvSpPr>
              <p:cNvPr id="538649" name="矩形 538648"/>
              <p:cNvSpPr/>
              <p:nvPr/>
            </p:nvSpPr>
            <p:spPr>
              <a:xfrm>
                <a:off x="294" y="3621"/>
                <a:ext cx="861"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有向图</a:t>
                </a:r>
                <a:endParaRPr lang="zh-CN" altLang="en-US" sz="2000" b="1">
                  <a:latin typeface="Times New Roman" panose="02020603050405020304" pitchFamily="18" charset="0"/>
                </a:endParaRPr>
              </a:p>
            </p:txBody>
          </p:sp>
          <p:sp>
            <p:nvSpPr>
              <p:cNvPr id="538650" name="矩形 538649"/>
              <p:cNvSpPr/>
              <p:nvPr/>
            </p:nvSpPr>
            <p:spPr>
              <a:xfrm>
                <a:off x="2406" y="3621"/>
                <a:ext cx="1056"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生成森林</a:t>
                </a:r>
                <a:endParaRPr lang="zh-CN" altLang="en-US" sz="2000" b="1">
                  <a:latin typeface="Times New Roman" panose="02020603050405020304" pitchFamily="18" charset="0"/>
                </a:endParaRPr>
              </a:p>
            </p:txBody>
          </p:sp>
          <p:grpSp>
            <p:nvGrpSpPr>
              <p:cNvPr id="538651" name="组合 538650"/>
              <p:cNvGrpSpPr/>
              <p:nvPr/>
            </p:nvGrpSpPr>
            <p:grpSpPr>
              <a:xfrm>
                <a:off x="1782" y="2805"/>
                <a:ext cx="611" cy="720"/>
                <a:chOff x="3240" y="1536"/>
                <a:chExt cx="611" cy="720"/>
              </a:xfrm>
            </p:grpSpPr>
            <p:sp>
              <p:nvSpPr>
                <p:cNvPr id="538652" name="椭圆 538651"/>
                <p:cNvSpPr/>
                <p:nvPr/>
              </p:nvSpPr>
              <p:spPr>
                <a:xfrm>
                  <a:off x="3408" y="1536"/>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38653" name="椭圆 538652"/>
                <p:cNvSpPr/>
                <p:nvPr/>
              </p:nvSpPr>
              <p:spPr>
                <a:xfrm>
                  <a:off x="3240" y="205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8654" name="直接连接符 538653"/>
                <p:cNvSpPr/>
                <p:nvPr/>
              </p:nvSpPr>
              <p:spPr>
                <a:xfrm flipH="1">
                  <a:off x="3344" y="1736"/>
                  <a:ext cx="136" cy="317"/>
                </a:xfrm>
                <a:prstGeom prst="line">
                  <a:avLst/>
                </a:prstGeom>
                <a:ln w="19050" cap="flat" cmpd="sng">
                  <a:solidFill>
                    <a:schemeClr val="tx1"/>
                  </a:solidFill>
                  <a:prstDash val="solid"/>
                  <a:miter/>
                  <a:headEnd type="none" w="med" len="med"/>
                  <a:tailEnd type="triangle" w="med" len="med"/>
                </a:ln>
              </p:spPr>
            </p:sp>
            <p:sp>
              <p:nvSpPr>
                <p:cNvPr id="538655" name="直接连接符 538654"/>
                <p:cNvSpPr/>
                <p:nvPr/>
              </p:nvSpPr>
              <p:spPr>
                <a:xfrm>
                  <a:off x="3592" y="1712"/>
                  <a:ext cx="159" cy="317"/>
                </a:xfrm>
                <a:prstGeom prst="line">
                  <a:avLst/>
                </a:prstGeom>
                <a:ln w="19050" cap="flat" cmpd="sng">
                  <a:solidFill>
                    <a:schemeClr val="tx1"/>
                  </a:solidFill>
                  <a:prstDash val="solid"/>
                  <a:miter/>
                  <a:headEnd type="none" w="med" len="med"/>
                  <a:tailEnd type="triangle" w="med" len="med"/>
                </a:ln>
              </p:spPr>
            </p:sp>
            <p:sp>
              <p:nvSpPr>
                <p:cNvPr id="538656" name="椭圆 538655"/>
                <p:cNvSpPr/>
                <p:nvPr/>
              </p:nvSpPr>
              <p:spPr>
                <a:xfrm>
                  <a:off x="3624" y="203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grpSp>
          <p:grpSp>
            <p:nvGrpSpPr>
              <p:cNvPr id="538657" name="组合 538656"/>
              <p:cNvGrpSpPr/>
              <p:nvPr/>
            </p:nvGrpSpPr>
            <p:grpSpPr>
              <a:xfrm>
                <a:off x="3318" y="2805"/>
                <a:ext cx="227" cy="688"/>
                <a:chOff x="4176" y="1536"/>
                <a:chExt cx="227" cy="688"/>
              </a:xfrm>
            </p:grpSpPr>
            <p:sp>
              <p:nvSpPr>
                <p:cNvPr id="538658" name="椭圆 538657"/>
                <p:cNvSpPr/>
                <p:nvPr/>
              </p:nvSpPr>
              <p:spPr>
                <a:xfrm>
                  <a:off x="4176" y="1536"/>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8659" name="椭圆 538658"/>
                <p:cNvSpPr/>
                <p:nvPr/>
              </p:nvSpPr>
              <p:spPr>
                <a:xfrm>
                  <a:off x="4176" y="202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38660" name="直接连接符 538659"/>
                <p:cNvSpPr/>
                <p:nvPr/>
              </p:nvSpPr>
              <p:spPr>
                <a:xfrm>
                  <a:off x="4288" y="1744"/>
                  <a:ext cx="0" cy="288"/>
                </a:xfrm>
                <a:prstGeom prst="line">
                  <a:avLst/>
                </a:prstGeom>
                <a:ln w="19050" cap="flat" cmpd="sng">
                  <a:solidFill>
                    <a:schemeClr val="tx1"/>
                  </a:solidFill>
                  <a:prstDash val="solid"/>
                  <a:miter/>
                  <a:headEnd type="none" w="med" len="med"/>
                  <a:tailEnd type="triangle" w="med" len="med"/>
                </a:ln>
              </p:spPr>
            </p:sp>
          </p:grpSp>
        </p:grpSp>
        <p:grpSp>
          <p:nvGrpSpPr>
            <p:cNvPr id="538661" name="组合 538660"/>
            <p:cNvGrpSpPr/>
            <p:nvPr/>
          </p:nvGrpSpPr>
          <p:grpSpPr>
            <a:xfrm>
              <a:off x="4009" y="2889"/>
              <a:ext cx="1456" cy="1164"/>
              <a:chOff x="3968" y="1560"/>
              <a:chExt cx="1456" cy="1164"/>
            </a:xfrm>
          </p:grpSpPr>
          <p:grpSp>
            <p:nvGrpSpPr>
              <p:cNvPr id="538662" name="组合 538661"/>
              <p:cNvGrpSpPr/>
              <p:nvPr/>
            </p:nvGrpSpPr>
            <p:grpSpPr>
              <a:xfrm>
                <a:off x="3984" y="1560"/>
                <a:ext cx="1440" cy="840"/>
                <a:chOff x="3984" y="1424"/>
                <a:chExt cx="1440" cy="840"/>
              </a:xfrm>
            </p:grpSpPr>
            <p:sp>
              <p:nvSpPr>
                <p:cNvPr id="538663" name="矩形 538662"/>
                <p:cNvSpPr/>
                <p:nvPr/>
              </p:nvSpPr>
              <p:spPr>
                <a:xfrm>
                  <a:off x="4976" y="151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3</a:t>
                  </a:r>
                </a:p>
              </p:txBody>
            </p:sp>
            <p:sp>
              <p:nvSpPr>
                <p:cNvPr id="538664" name="矩形 538663"/>
                <p:cNvSpPr/>
                <p:nvPr/>
              </p:nvSpPr>
              <p:spPr>
                <a:xfrm>
                  <a:off x="4923" y="186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5</a:t>
                  </a:r>
                </a:p>
              </p:txBody>
            </p:sp>
            <p:sp>
              <p:nvSpPr>
                <p:cNvPr id="538665" name="矩形 538664"/>
                <p:cNvSpPr/>
                <p:nvPr/>
              </p:nvSpPr>
              <p:spPr>
                <a:xfrm>
                  <a:off x="4640" y="1816"/>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4</a:t>
                  </a:r>
                </a:p>
              </p:txBody>
            </p:sp>
            <p:sp>
              <p:nvSpPr>
                <p:cNvPr id="538666" name="矩形 538665"/>
                <p:cNvSpPr/>
                <p:nvPr/>
              </p:nvSpPr>
              <p:spPr>
                <a:xfrm>
                  <a:off x="4368" y="199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1</a:t>
                  </a:r>
                </a:p>
              </p:txBody>
            </p:sp>
            <p:sp>
              <p:nvSpPr>
                <p:cNvPr id="538667" name="矩形 538666"/>
                <p:cNvSpPr/>
                <p:nvPr/>
              </p:nvSpPr>
              <p:spPr>
                <a:xfrm>
                  <a:off x="3984" y="1760"/>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2</a:t>
                  </a:r>
                </a:p>
              </p:txBody>
            </p:sp>
            <p:sp>
              <p:nvSpPr>
                <p:cNvPr id="538668" name="矩形 538667"/>
                <p:cNvSpPr/>
                <p:nvPr/>
              </p:nvSpPr>
              <p:spPr>
                <a:xfrm>
                  <a:off x="4360" y="142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6</a:t>
                  </a:r>
                </a:p>
              </p:txBody>
            </p:sp>
            <p:sp>
              <p:nvSpPr>
                <p:cNvPr id="538669" name="椭圆 538668"/>
                <p:cNvSpPr/>
                <p:nvPr/>
              </p:nvSpPr>
              <p:spPr>
                <a:xfrm>
                  <a:off x="4040" y="1488"/>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38670" name="椭圆 538669"/>
                <p:cNvSpPr/>
                <p:nvPr/>
              </p:nvSpPr>
              <p:spPr>
                <a:xfrm>
                  <a:off x="4682" y="150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38671" name="椭圆 538670"/>
                <p:cNvSpPr/>
                <p:nvPr/>
              </p:nvSpPr>
              <p:spPr>
                <a:xfrm>
                  <a:off x="4037" y="206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8672" name="椭圆 538671"/>
                <p:cNvSpPr/>
                <p:nvPr/>
              </p:nvSpPr>
              <p:spPr>
                <a:xfrm>
                  <a:off x="4677" y="205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38673" name="椭圆 538672"/>
                <p:cNvSpPr/>
                <p:nvPr/>
              </p:nvSpPr>
              <p:spPr>
                <a:xfrm>
                  <a:off x="5197" y="174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sp>
              <p:nvSpPr>
                <p:cNvPr id="538674" name="直接连接符 538673"/>
                <p:cNvSpPr/>
                <p:nvPr/>
              </p:nvSpPr>
              <p:spPr>
                <a:xfrm>
                  <a:off x="4152" y="1704"/>
                  <a:ext cx="0" cy="363"/>
                </a:xfrm>
                <a:prstGeom prst="line">
                  <a:avLst/>
                </a:prstGeom>
                <a:ln w="19050" cap="flat" cmpd="sng">
                  <a:solidFill>
                    <a:schemeClr val="tx1"/>
                  </a:solidFill>
                  <a:prstDash val="solid"/>
                  <a:miter/>
                  <a:headEnd type="none" w="med" len="med"/>
                  <a:tailEnd type="triangle" w="med" len="med"/>
                </a:ln>
              </p:spPr>
            </p:sp>
            <p:sp>
              <p:nvSpPr>
                <p:cNvPr id="538675" name="直接连接符 538674"/>
                <p:cNvSpPr/>
                <p:nvPr/>
              </p:nvSpPr>
              <p:spPr>
                <a:xfrm>
                  <a:off x="4797" y="1696"/>
                  <a:ext cx="0" cy="363"/>
                </a:xfrm>
                <a:prstGeom prst="line">
                  <a:avLst/>
                </a:prstGeom>
                <a:ln w="19050" cap="flat" cmpd="sng">
                  <a:solidFill>
                    <a:schemeClr val="tx1"/>
                  </a:solidFill>
                  <a:prstDash val="solid"/>
                  <a:miter/>
                  <a:headEnd type="triangle" w="med" len="med"/>
                  <a:tailEnd type="none" w="med" len="med"/>
                </a:ln>
              </p:spPr>
            </p:sp>
            <p:sp>
              <p:nvSpPr>
                <p:cNvPr id="538676" name="直接连接符 538675"/>
                <p:cNvSpPr/>
                <p:nvPr/>
              </p:nvSpPr>
              <p:spPr>
                <a:xfrm>
                  <a:off x="4272" y="1592"/>
                  <a:ext cx="408" cy="0"/>
                </a:xfrm>
                <a:prstGeom prst="line">
                  <a:avLst/>
                </a:prstGeom>
                <a:ln w="19050" cap="flat" cmpd="sng">
                  <a:solidFill>
                    <a:schemeClr val="tx1"/>
                  </a:solidFill>
                  <a:prstDash val="solid"/>
                  <a:miter/>
                  <a:headEnd type="none" w="med" len="med"/>
                  <a:tailEnd type="triangle" w="med" len="med"/>
                </a:ln>
              </p:spPr>
            </p:sp>
            <p:sp>
              <p:nvSpPr>
                <p:cNvPr id="538677" name="直接连接符 538676"/>
                <p:cNvSpPr/>
                <p:nvPr/>
              </p:nvSpPr>
              <p:spPr>
                <a:xfrm>
                  <a:off x="4272" y="2160"/>
                  <a:ext cx="408" cy="0"/>
                </a:xfrm>
                <a:prstGeom prst="line">
                  <a:avLst/>
                </a:prstGeom>
                <a:ln w="19050" cap="flat" cmpd="sng">
                  <a:solidFill>
                    <a:schemeClr val="tx1"/>
                  </a:solidFill>
                  <a:prstDash val="solid"/>
                  <a:miter/>
                  <a:headEnd type="none" w="med" len="med"/>
                  <a:tailEnd type="triangle" w="med" len="med"/>
                </a:ln>
              </p:spPr>
            </p:sp>
            <p:sp>
              <p:nvSpPr>
                <p:cNvPr id="538678" name="直接连接符 538677"/>
                <p:cNvSpPr/>
                <p:nvPr/>
              </p:nvSpPr>
              <p:spPr>
                <a:xfrm flipV="1">
                  <a:off x="4232" y="1648"/>
                  <a:ext cx="453" cy="453"/>
                </a:xfrm>
                <a:prstGeom prst="line">
                  <a:avLst/>
                </a:prstGeom>
                <a:ln w="19050" cap="flat" cmpd="sng">
                  <a:solidFill>
                    <a:schemeClr val="tx1"/>
                  </a:solidFill>
                  <a:prstDash val="solid"/>
                  <a:miter/>
                  <a:headEnd type="none" w="med" len="med"/>
                  <a:tailEnd type="triangle" w="med" len="med"/>
                </a:ln>
              </p:spPr>
            </p:sp>
            <p:sp>
              <p:nvSpPr>
                <p:cNvPr id="538679" name="直接连接符 538678"/>
                <p:cNvSpPr/>
                <p:nvPr/>
              </p:nvSpPr>
              <p:spPr>
                <a:xfrm flipV="1">
                  <a:off x="4896" y="1920"/>
                  <a:ext cx="336" cy="192"/>
                </a:xfrm>
                <a:prstGeom prst="line">
                  <a:avLst/>
                </a:prstGeom>
                <a:ln w="19050" cap="flat" cmpd="sng">
                  <a:solidFill>
                    <a:schemeClr val="tx1"/>
                  </a:solidFill>
                  <a:prstDash val="solid"/>
                  <a:miter/>
                  <a:headEnd type="none" w="med" len="med"/>
                  <a:tailEnd type="triangle" w="med" len="med"/>
                </a:ln>
              </p:spPr>
            </p:sp>
            <p:sp>
              <p:nvSpPr>
                <p:cNvPr id="538680" name="直接连接符 538679"/>
                <p:cNvSpPr/>
                <p:nvPr/>
              </p:nvSpPr>
              <p:spPr>
                <a:xfrm flipH="1" flipV="1">
                  <a:off x="4901" y="1616"/>
                  <a:ext cx="331" cy="160"/>
                </a:xfrm>
                <a:prstGeom prst="line">
                  <a:avLst/>
                </a:prstGeom>
                <a:ln w="19050" cap="flat" cmpd="sng">
                  <a:solidFill>
                    <a:schemeClr val="tx1"/>
                  </a:solidFill>
                  <a:prstDash val="solid"/>
                  <a:miter/>
                  <a:headEnd type="triangle" w="med" len="med"/>
                  <a:tailEnd type="none" w="med" len="med"/>
                </a:ln>
              </p:spPr>
            </p:sp>
            <p:sp>
              <p:nvSpPr>
                <p:cNvPr id="538681" name="矩形 538680"/>
                <p:cNvSpPr/>
                <p:nvPr/>
              </p:nvSpPr>
              <p:spPr>
                <a:xfrm>
                  <a:off x="4328" y="171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3</a:t>
                  </a:r>
                </a:p>
              </p:txBody>
            </p:sp>
          </p:grpSp>
          <p:sp>
            <p:nvSpPr>
              <p:cNvPr id="538682" name="矩形 538681"/>
              <p:cNvSpPr/>
              <p:nvPr/>
            </p:nvSpPr>
            <p:spPr>
              <a:xfrm>
                <a:off x="3968" y="2520"/>
                <a:ext cx="1360"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7-4  </a:t>
                </a:r>
                <a:r>
                  <a:rPr lang="zh-CN" altLang="en-US" sz="2000" b="1" dirty="0">
                    <a:latin typeface="Times New Roman" panose="02020603050405020304" pitchFamily="18" charset="0"/>
                  </a:rPr>
                  <a:t>带权有向图</a:t>
                </a:r>
                <a:endParaRPr lang="zh-CN" altLang="en-US" sz="2000" b="1">
                  <a:latin typeface="Times New Roman" panose="02020603050405020304" pitchFamily="18" charset="0"/>
                </a:endParaRPr>
              </a:p>
            </p:txBody>
          </p:sp>
        </p:grpSp>
      </p:grpSp>
    </p:spTree>
  </p:cSld>
  <p:clrMapOvr>
    <a:masterClrMapping/>
  </p:clrMapOvr>
  <p:transition spd="med">
    <p:wipe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文本占位符 673793"/>
          <p:cNvSpPr>
            <a:spLocks noGrp="1"/>
          </p:cNvSpPr>
          <p:nvPr>
            <p:ph type="body" idx="1"/>
          </p:nvPr>
        </p:nvSpPr>
        <p:spPr>
          <a:xfrm>
            <a:off x="152400" y="188913"/>
            <a:ext cx="8839200" cy="6288087"/>
          </a:xfrm>
        </p:spPr>
        <p:txBody>
          <a:bodyPr/>
          <a:lstStyle/>
          <a:p>
            <a:pPr marL="0" indent="0">
              <a:lnSpc>
                <a:spcPct val="110000"/>
              </a:lnSpc>
              <a:buNone/>
            </a:pPr>
            <a:r>
              <a:rPr lang="en-US" altLang="zh-CN" sz="2800" b="1"/>
              <a:t>V</a:t>
            </a:r>
            <a:r>
              <a:rPr lang="en-US" altLang="zh-CN" sz="2800" b="1" baseline="-18000"/>
              <a:t>1</a:t>
            </a:r>
            <a:r>
              <a:rPr lang="zh-CN" altLang="en-US" sz="2800" b="1"/>
              <a:t>到</a:t>
            </a:r>
            <a:r>
              <a:rPr lang="en-US" altLang="zh-CN" sz="2800" b="1"/>
              <a:t>V</a:t>
            </a:r>
            <a:r>
              <a:rPr lang="en-US" altLang="zh-CN" sz="2800" b="1" baseline="-18000"/>
              <a:t>2 </a:t>
            </a:r>
            <a:r>
              <a:rPr lang="zh-CN" altLang="en-US" sz="2800" b="1"/>
              <a:t>：</a:t>
            </a:r>
            <a:r>
              <a:rPr lang="zh-CN" altLang="en-US" sz="2800" b="1" dirty="0">
                <a:latin typeface="宋体" panose="02010600030101010101" pitchFamily="2" charset="-122"/>
              </a:rPr>
              <a:t>最短路径是</a:t>
            </a:r>
            <a:r>
              <a:rPr lang="en-US" altLang="zh-CN" sz="2800" b="1"/>
              <a:t>{ 1, 2 } </a:t>
            </a:r>
            <a:r>
              <a:rPr lang="zh-CN" altLang="en-US" sz="2800" b="1">
                <a:latin typeface="宋体" panose="02010600030101010101" pitchFamily="2" charset="-122"/>
              </a:rPr>
              <a:t>，</a:t>
            </a:r>
            <a:r>
              <a:rPr lang="zh-CN" altLang="en-US" sz="2800" b="1" dirty="0">
                <a:latin typeface="宋体" panose="02010600030101010101" pitchFamily="2" charset="-122"/>
              </a:rPr>
              <a:t>路径长度是</a:t>
            </a:r>
            <a:r>
              <a:rPr lang="en-US" altLang="zh-CN" sz="2800" b="1"/>
              <a:t>4 </a:t>
            </a:r>
            <a:r>
              <a:rPr lang="zh-CN" altLang="en-US" sz="2800" b="1">
                <a:latin typeface="宋体" panose="02010600030101010101" pitchFamily="2" charset="-122"/>
              </a:rPr>
              <a:t>；</a:t>
            </a:r>
          </a:p>
          <a:p>
            <a:pPr marL="0" indent="0">
              <a:lnSpc>
                <a:spcPct val="110000"/>
              </a:lnSpc>
              <a:buNone/>
            </a:pPr>
            <a:r>
              <a:rPr lang="en-US" altLang="zh-CN" sz="2800" b="1"/>
              <a:t>V</a:t>
            </a:r>
            <a:r>
              <a:rPr lang="en-US" altLang="zh-CN" sz="2800" b="1" baseline="-18000"/>
              <a:t>2</a:t>
            </a:r>
            <a:r>
              <a:rPr lang="zh-CN" altLang="en-US" sz="2800" b="1"/>
              <a:t>到</a:t>
            </a:r>
            <a:r>
              <a:rPr lang="en-US" altLang="zh-CN" sz="2800" b="1"/>
              <a:t>V</a:t>
            </a:r>
            <a:r>
              <a:rPr lang="en-US" altLang="zh-CN" sz="2800" b="1" baseline="-18000"/>
              <a:t>0 </a:t>
            </a:r>
            <a:r>
              <a:rPr lang="zh-CN" altLang="en-US" sz="2800" b="1"/>
              <a:t>：</a:t>
            </a:r>
            <a:r>
              <a:rPr lang="zh-CN" altLang="en-US" sz="2800" b="1" dirty="0">
                <a:latin typeface="宋体" panose="02010600030101010101" pitchFamily="2" charset="-122"/>
              </a:rPr>
              <a:t>最短路径是</a:t>
            </a:r>
            <a:r>
              <a:rPr lang="en-US" altLang="zh-CN" sz="2800" b="1"/>
              <a:t>{ 2, 0 } </a:t>
            </a:r>
            <a:r>
              <a:rPr lang="zh-CN" altLang="en-US" sz="2800" b="1">
                <a:latin typeface="宋体" panose="02010600030101010101" pitchFamily="2" charset="-122"/>
              </a:rPr>
              <a:t>，</a:t>
            </a:r>
            <a:r>
              <a:rPr lang="zh-CN" altLang="en-US" sz="2800" b="1" dirty="0">
                <a:latin typeface="宋体" panose="02010600030101010101" pitchFamily="2" charset="-122"/>
              </a:rPr>
              <a:t>路径长度是</a:t>
            </a:r>
            <a:r>
              <a:rPr lang="en-US" altLang="zh-CN" sz="2800" b="1"/>
              <a:t>5 </a:t>
            </a:r>
            <a:r>
              <a:rPr lang="zh-CN" altLang="en-US" sz="2800" b="1">
                <a:latin typeface="宋体" panose="02010600030101010101" pitchFamily="2" charset="-122"/>
              </a:rPr>
              <a:t>；</a:t>
            </a:r>
          </a:p>
          <a:p>
            <a:pPr marL="0" indent="0">
              <a:lnSpc>
                <a:spcPct val="110000"/>
              </a:lnSpc>
              <a:buNone/>
            </a:pPr>
            <a:r>
              <a:rPr lang="en-US" altLang="zh-CN" sz="2800" b="1"/>
              <a:t>V</a:t>
            </a:r>
            <a:r>
              <a:rPr lang="en-US" altLang="zh-CN" sz="2800" b="1" baseline="-18000"/>
              <a:t>2</a:t>
            </a:r>
            <a:r>
              <a:rPr lang="zh-CN" altLang="en-US" sz="2800" b="1"/>
              <a:t>到</a:t>
            </a:r>
            <a:r>
              <a:rPr lang="en-US" altLang="zh-CN" sz="2800" b="1"/>
              <a:t>V</a:t>
            </a:r>
            <a:r>
              <a:rPr lang="en-US" altLang="zh-CN" sz="2800" b="1" baseline="-18000"/>
              <a:t>1 </a:t>
            </a:r>
            <a:r>
              <a:rPr lang="zh-CN" altLang="en-US" sz="2800" b="1"/>
              <a:t>：</a:t>
            </a:r>
            <a:r>
              <a:rPr lang="zh-CN" altLang="en-US" sz="2800" b="1" dirty="0">
                <a:latin typeface="宋体" panose="02010600030101010101" pitchFamily="2" charset="-122"/>
              </a:rPr>
              <a:t>最短路径是</a:t>
            </a:r>
            <a:r>
              <a:rPr lang="en-US" altLang="zh-CN" sz="2800" b="1"/>
              <a:t>{ 2, 0, 1 } </a:t>
            </a:r>
            <a:r>
              <a:rPr lang="zh-CN" altLang="en-US" sz="2800" b="1">
                <a:latin typeface="宋体" panose="02010600030101010101" pitchFamily="2" charset="-122"/>
              </a:rPr>
              <a:t>，</a:t>
            </a:r>
            <a:r>
              <a:rPr lang="zh-CN" altLang="en-US" sz="2800" b="1" dirty="0">
                <a:latin typeface="宋体" panose="02010600030101010101" pitchFamily="2" charset="-122"/>
              </a:rPr>
              <a:t>路径长度是</a:t>
            </a:r>
            <a:r>
              <a:rPr lang="en-US" altLang="zh-CN" sz="2800" b="1"/>
              <a:t>7 </a:t>
            </a:r>
            <a:r>
              <a:rPr lang="zh-CN" altLang="en-US" sz="2800" b="1">
                <a:latin typeface="宋体" panose="02010600030101010101" pitchFamily="2" charset="-122"/>
              </a:rPr>
              <a:t>；</a:t>
            </a:r>
          </a:p>
          <a:p>
            <a:pPr marL="0" indent="0">
              <a:lnSpc>
                <a:spcPct val="110000"/>
              </a:lnSpc>
              <a:spcBef>
                <a:spcPct val="10000"/>
              </a:spcBef>
              <a:buNone/>
            </a:pPr>
            <a:r>
              <a:rPr lang="zh-CN" altLang="en-US" b="1" dirty="0">
                <a:solidFill>
                  <a:srgbClr val="0000FF"/>
                </a:solidFill>
              </a:rPr>
              <a:t>算法实现</a:t>
            </a:r>
            <a:endParaRPr lang="zh-CN" altLang="en-US" sz="2800" b="1" dirty="0">
              <a:solidFill>
                <a:schemeClr val="folHlink"/>
              </a:solidFill>
            </a:endParaRPr>
          </a:p>
          <a:p>
            <a:pPr marL="0" indent="0">
              <a:lnSpc>
                <a:spcPct val="110000"/>
              </a:lnSpc>
              <a:spcBef>
                <a:spcPct val="10000"/>
              </a:spcBef>
              <a:buNone/>
            </a:pPr>
            <a:r>
              <a:rPr lang="en-US" altLang="zh-CN" sz="2800" b="1" dirty="0" err="1"/>
              <a:t>int</a:t>
            </a:r>
            <a:r>
              <a:rPr lang="en-US" altLang="zh-CN" sz="2800" b="1"/>
              <a:t>  A[MAX_VEX][MAX_VEX] ;</a:t>
            </a:r>
          </a:p>
          <a:p>
            <a:pPr marL="0" indent="0">
              <a:lnSpc>
                <a:spcPct val="110000"/>
              </a:lnSpc>
              <a:spcBef>
                <a:spcPct val="10000"/>
              </a:spcBef>
              <a:buNone/>
            </a:pPr>
            <a:r>
              <a:rPr lang="en-US" altLang="zh-CN" sz="2800" b="1" dirty="0" err="1"/>
              <a:t>int</a:t>
            </a:r>
            <a:r>
              <a:rPr lang="en-US" altLang="zh-CN" sz="2800" b="1"/>
              <a:t>  </a:t>
            </a:r>
            <a:r>
              <a:rPr lang="en-US" altLang="zh-CN" sz="2800" b="1" dirty="0" err="1"/>
              <a:t>Path[MAX_VEX][MAX_VEX</a:t>
            </a:r>
            <a:r>
              <a:rPr lang="en-US" altLang="zh-CN" sz="2800" b="1"/>
              <a:t>] ;</a:t>
            </a:r>
            <a:endParaRPr lang="en-US" altLang="zh-CN" sz="2800" b="1">
              <a:latin typeface="宋体" panose="02010600030101010101" pitchFamily="2" charset="-122"/>
            </a:endParaRPr>
          </a:p>
          <a:p>
            <a:pPr marL="0" indent="0">
              <a:lnSpc>
                <a:spcPct val="110000"/>
              </a:lnSpc>
              <a:spcBef>
                <a:spcPct val="10000"/>
              </a:spcBef>
              <a:buNone/>
            </a:pPr>
            <a:r>
              <a:rPr lang="en-US" altLang="zh-CN" sz="2800" b="1"/>
              <a:t>void Floyd_path (</a:t>
            </a:r>
            <a:r>
              <a:rPr lang="en-US" altLang="zh-CN" sz="2800" b="1" dirty="0" err="1"/>
              <a:t>AdjGraph</a:t>
            </a:r>
            <a:r>
              <a:rPr lang="en-US" altLang="zh-CN" sz="2800" b="1"/>
              <a:t> *G)</a:t>
            </a:r>
          </a:p>
          <a:p>
            <a:pPr marL="355600" lvl="1" indent="0">
              <a:lnSpc>
                <a:spcPct val="110000"/>
              </a:lnSpc>
              <a:spcBef>
                <a:spcPct val="10000"/>
              </a:spcBef>
              <a:buNone/>
            </a:pPr>
            <a:r>
              <a:rPr lang="en-US" altLang="zh-CN" b="1"/>
              <a:t>{  </a:t>
            </a:r>
            <a:r>
              <a:rPr lang="en-US" altLang="zh-CN" b="1" dirty="0" err="1"/>
              <a:t>int</a:t>
            </a:r>
            <a:r>
              <a:rPr lang="en-US" altLang="zh-CN" b="1"/>
              <a:t> j, k, m ; </a:t>
            </a:r>
          </a:p>
          <a:p>
            <a:pPr marL="723900" lvl="2" indent="0">
              <a:lnSpc>
                <a:spcPct val="110000"/>
              </a:lnSpc>
              <a:spcBef>
                <a:spcPct val="10000"/>
              </a:spcBef>
              <a:buNone/>
            </a:pPr>
            <a:r>
              <a:rPr lang="en-US" altLang="zh-CN" sz="2800" b="1"/>
              <a:t>for ( j=0; j&lt;G-&gt;</a:t>
            </a:r>
            <a:r>
              <a:rPr lang="en-US" altLang="zh-CN" sz="2800" b="1" dirty="0" err="1"/>
              <a:t>vexnum</a:t>
            </a:r>
            <a:r>
              <a:rPr lang="en-US" altLang="zh-CN" sz="2800" b="1"/>
              <a:t>; j++)</a:t>
            </a:r>
          </a:p>
          <a:p>
            <a:pPr marL="1079500" lvl="3" indent="0">
              <a:lnSpc>
                <a:spcPct val="110000"/>
              </a:lnSpc>
              <a:spcBef>
                <a:spcPct val="10000"/>
              </a:spcBef>
              <a:buNone/>
            </a:pPr>
            <a:r>
              <a:rPr lang="en-US" altLang="zh-CN" sz="2800" b="1"/>
              <a:t>for ( k=0; k&lt;G-&gt;</a:t>
            </a:r>
            <a:r>
              <a:rPr lang="en-US" altLang="zh-CN" sz="2800" b="1" dirty="0" err="1"/>
              <a:t>vexnum</a:t>
            </a:r>
            <a:r>
              <a:rPr lang="en-US" altLang="zh-CN" sz="2800" b="1"/>
              <a:t>; k++)</a:t>
            </a:r>
          </a:p>
          <a:p>
            <a:pPr marL="1435100" lvl="4" indent="0">
              <a:lnSpc>
                <a:spcPct val="110000"/>
              </a:lnSpc>
              <a:spcBef>
                <a:spcPct val="10000"/>
              </a:spcBef>
              <a:buNone/>
            </a:pPr>
            <a:r>
              <a:rPr lang="en-US" altLang="zh-CN" sz="2800" b="1"/>
              <a:t>{  A[j][k]=G-&gt;</a:t>
            </a:r>
            <a:r>
              <a:rPr lang="en-US" altLang="zh-CN" sz="2800" b="1" dirty="0" err="1"/>
              <a:t>adj[j][k</a:t>
            </a:r>
            <a:r>
              <a:rPr lang="en-US" altLang="zh-CN" sz="2800" b="1"/>
              <a:t>]</a:t>
            </a:r>
            <a:r>
              <a:rPr lang="en-US" altLang="zh-CN" sz="2800" b="1">
                <a:latin typeface="Times New Roman" panose="02020603050405020304" pitchFamily="18" charset="0"/>
                <a:sym typeface="+mn-ea"/>
              </a:rPr>
              <a:t>.ArcVal</a:t>
            </a:r>
            <a:r>
              <a:rPr lang="en-US" altLang="zh-CN" sz="2800" b="1"/>
              <a:t> ; Path[j][k]=-1 ;  }</a:t>
            </a:r>
          </a:p>
          <a:p>
            <a:pPr marL="1435100" lvl="4" indent="0">
              <a:lnSpc>
                <a:spcPct val="110000"/>
              </a:lnSpc>
              <a:spcBef>
                <a:spcPct val="10000"/>
              </a:spcBef>
              <a:buNone/>
            </a:pPr>
            <a:r>
              <a:rPr lang="en-US" altLang="zh-CN" sz="1800" b="1"/>
              <a:t>      </a:t>
            </a:r>
            <a:r>
              <a:rPr lang="en-US" altLang="zh-CN" sz="1600" b="1"/>
              <a:t> </a:t>
            </a:r>
            <a:r>
              <a:rPr lang="en-US" altLang="zh-CN" sz="2400" b="1"/>
              <a:t>/*  </a:t>
            </a:r>
            <a:r>
              <a:rPr lang="zh-CN" altLang="en-US" sz="2400" b="1" dirty="0"/>
              <a:t>各数组的初始化  *</a:t>
            </a:r>
            <a:r>
              <a:rPr lang="en-US" altLang="zh-CN" sz="2400" b="1"/>
              <a:t>/</a:t>
            </a:r>
          </a:p>
        </p:txBody>
      </p:sp>
    </p:spTree>
  </p:cSld>
  <p:clrMapOvr>
    <a:masterClrMapping/>
  </p:clrMapOvr>
  <p:transition spd="med">
    <p:wipe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矩形 674817"/>
          <p:cNvSpPr/>
          <p:nvPr/>
        </p:nvSpPr>
        <p:spPr>
          <a:xfrm>
            <a:off x="152400" y="260350"/>
            <a:ext cx="8812213" cy="6324600"/>
          </a:xfrm>
          <a:prstGeom prst="rect">
            <a:avLst/>
          </a:prstGeom>
          <a:noFill/>
          <a:ln w="9525">
            <a:noFill/>
          </a:ln>
        </p:spPr>
        <p:txBody>
          <a:bodyPr/>
          <a:lstStyle/>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m=0; m&lt;G-&gt;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m++)</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j=0;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j++)</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k=0;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k++)</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((A[j][m]+A[m][k])&lt;</a:t>
            </a:r>
            <a:r>
              <a:rPr lang="en-US" altLang="zh-CN" sz="2800" b="1" dirty="0" err="1">
                <a:latin typeface="Times New Roman" panose="02020603050405020304" pitchFamily="18" charset="0"/>
              </a:rPr>
              <a:t>A[j][k</a:t>
            </a:r>
            <a:r>
              <a:rPr lang="en-US" altLang="zh-CN" sz="28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A[j][k]=A[j][m]+A[m][k]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Path[j][k</a:t>
            </a:r>
            <a:r>
              <a:rPr lang="en-US" altLang="zh-CN" sz="2800" b="1">
                <a:latin typeface="Times New Roman" panose="02020603050405020304" pitchFamily="18" charset="0"/>
              </a:rPr>
              <a:t>]=m;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修改数组</a:t>
            </a:r>
            <a:r>
              <a:rPr lang="en-US" altLang="zh-CN" b="1">
                <a:latin typeface="Times New Roman" panose="02020603050405020304" pitchFamily="18" charset="0"/>
              </a:rPr>
              <a:t>A</a:t>
            </a:r>
            <a:r>
              <a:rPr lang="zh-CN" altLang="en-US" b="1">
                <a:latin typeface="Times New Roman" panose="02020603050405020304" pitchFamily="18" charset="0"/>
              </a:rPr>
              <a:t>和</a:t>
            </a:r>
            <a:r>
              <a:rPr lang="en-US" altLang="zh-CN" b="1">
                <a:latin typeface="Times New Roman" panose="02020603050405020304" pitchFamily="18" charset="0"/>
              </a:rPr>
              <a:t>Path</a:t>
            </a:r>
            <a:r>
              <a:rPr lang="zh-CN" altLang="en-US" b="1" dirty="0">
                <a:latin typeface="Times New Roman" panose="02020603050405020304" pitchFamily="18" charset="0"/>
              </a:rPr>
              <a:t>的元素值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j=0;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j++)</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 k=0;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k++)</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(j!=k)</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sz="2800" b="1" dirty="0" err="1">
                <a:latin typeface="Times New Roman" panose="02020603050405020304" pitchFamily="18" charset="0"/>
              </a:rPr>
              <a:t>printf(“%d</a:t>
            </a:r>
            <a:r>
              <a:rPr lang="zh-CN" altLang="en-US" sz="2800" b="1" dirty="0">
                <a:latin typeface="Times New Roman" panose="02020603050405020304" pitchFamily="18" charset="0"/>
              </a:rPr>
              <a:t>到</a:t>
            </a:r>
            <a:r>
              <a:rPr lang="en-US" altLang="zh-CN" sz="2800" b="1">
                <a:latin typeface="Times New Roman" panose="02020603050405020304" pitchFamily="18" charset="0"/>
              </a:rPr>
              <a:t>%d</a:t>
            </a:r>
            <a:r>
              <a:rPr lang="zh-CN" altLang="en-US" sz="2800" b="1" dirty="0">
                <a:latin typeface="Times New Roman" panose="02020603050405020304" pitchFamily="18" charset="0"/>
              </a:rPr>
              <a:t>的最短路径为</a:t>
            </a:r>
            <a:r>
              <a:rPr lang="en-US" altLang="zh-CN" sz="2800" b="1">
                <a:latin typeface="Times New Roman" panose="02020603050405020304" pitchFamily="18" charset="0"/>
              </a:rPr>
              <a:t>:\n”, j, 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printf(“%d</a:t>
            </a:r>
            <a:r>
              <a:rPr lang="en-US" altLang="zh-CN" sz="2800" b="1">
                <a:latin typeface="Times New Roman" panose="02020603050405020304" pitchFamily="18" charset="0"/>
              </a:rPr>
              <a:t>  ”,j) ; </a:t>
            </a:r>
            <a:r>
              <a:rPr lang="en-US" altLang="zh-CN" sz="2800" b="1" dirty="0" err="1">
                <a:latin typeface="Times New Roman" panose="02020603050405020304" pitchFamily="18" charset="0"/>
              </a:rPr>
              <a:t>prn_pass(j</a:t>
            </a:r>
            <a:r>
              <a:rPr lang="en-US" altLang="zh-CN" sz="2800" b="1">
                <a:latin typeface="Times New Roman" panose="02020603050405020304" pitchFamily="18" charset="0"/>
              </a:rPr>
              <a:t>, 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printf(“%d</a:t>
            </a:r>
            <a:r>
              <a:rPr lang="en-US" altLang="zh-CN" sz="2800" b="1">
                <a:latin typeface="Times New Roman" panose="02020603050405020304" pitchFamily="18" charset="0"/>
              </a:rPr>
              <a:t>  ”, k) ;</a:t>
            </a:r>
          </a:p>
        </p:txBody>
      </p:sp>
    </p:spTree>
  </p:cSld>
  <p:clrMapOvr>
    <a:masterClrMapping/>
  </p:clrMapOvr>
  <p:transition spd="med">
    <p:wipe di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矩形 675841"/>
          <p:cNvSpPr/>
          <p:nvPr/>
        </p:nvSpPr>
        <p:spPr>
          <a:xfrm>
            <a:off x="152400" y="260350"/>
            <a:ext cx="8812213" cy="5711825"/>
          </a:xfrm>
          <a:prstGeom prst="rect">
            <a:avLst/>
          </a:prstGeom>
          <a:noFill/>
          <a:ln w="9525">
            <a:noFill/>
          </a:ln>
        </p:spPr>
        <p:txBody>
          <a:bodyPr/>
          <a:lstStyle/>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a:latin typeface="Times New Roman" panose="02020603050405020304" pitchFamily="18" charset="0"/>
              </a:rPr>
              <a:t>        </a:t>
            </a:r>
            <a:r>
              <a:rPr lang="en-US" altLang="zh-CN" sz="2800" b="1" dirty="0" err="1">
                <a:latin typeface="Times New Roman" panose="02020603050405020304" pitchFamily="18" charset="0"/>
              </a:rPr>
              <a:t>printf</a:t>
            </a:r>
            <a:r>
              <a:rPr lang="en-US" altLang="zh-CN" sz="2800" b="1">
                <a:latin typeface="Times New Roman" panose="02020603050405020304" pitchFamily="18" charset="0"/>
              </a:rPr>
              <a:t>(“</a:t>
            </a:r>
            <a:r>
              <a:rPr lang="zh-CN" altLang="en-US" sz="2800" b="1" dirty="0">
                <a:latin typeface="Times New Roman" panose="02020603050405020304" pitchFamily="18" charset="0"/>
              </a:rPr>
              <a:t>最短路径长度为</a:t>
            </a:r>
            <a:r>
              <a:rPr lang="en-US" altLang="zh-CN" sz="2800" b="1">
                <a:latin typeface="Times New Roman" panose="02020603050405020304" pitchFamily="18" charset="0"/>
              </a:rPr>
              <a:t>: %d\n”,A[j][k])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end of Floyd  */</a:t>
            </a:r>
          </a:p>
          <a:p>
            <a:pPr>
              <a:lnSpc>
                <a:spcPct val="110000"/>
              </a:lnSpc>
              <a:spcBef>
                <a:spcPct val="10000"/>
              </a:spcBef>
              <a:buClr>
                <a:schemeClr val="accent2"/>
              </a:buClr>
              <a:buSzPct val="80000"/>
              <a:buFont typeface="Wingdings" panose="05000000000000000000" pitchFamily="2" charset="2"/>
              <a:buNone/>
            </a:pPr>
            <a:endParaRPr lang="en-US" altLang="zh-CN" sz="2800" b="1">
              <a:latin typeface="Times New Roman" panose="02020603050405020304" pitchFamily="18" charset="0"/>
            </a:endParaRPr>
          </a:p>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void  </a:t>
            </a:r>
            <a:r>
              <a:rPr lang="en-US" altLang="zh-CN" sz="2800" b="1" dirty="0" err="1">
                <a:latin typeface="Times New Roman" panose="02020603050405020304" pitchFamily="18" charset="0"/>
              </a:rPr>
              <a:t>prn_pass(int</a:t>
            </a:r>
            <a:r>
              <a:rPr lang="en-US" altLang="zh-CN" sz="2800" b="1">
                <a:latin typeface="Times New Roman" panose="02020603050405020304" pitchFamily="18" charset="0"/>
              </a:rPr>
              <a:t> j ,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(Path[j][k]!=-1)</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prn_pass(j</a:t>
            </a:r>
            <a:r>
              <a:rPr lang="en-US" altLang="zh-CN" sz="2800" b="1">
                <a:latin typeface="Times New Roman" panose="02020603050405020304" pitchFamily="18" charset="0"/>
              </a:rPr>
              <a:t>, Path[j][k])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printf</a:t>
            </a:r>
            <a:r>
              <a:rPr lang="en-US" altLang="zh-CN" sz="2800" b="1">
                <a:latin typeface="Times New Roman" panose="02020603050405020304" pitchFamily="18" charset="0"/>
              </a:rPr>
              <a:t>(“, %d” , Path[j][k])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prn_pass(Path[j][k</a:t>
            </a:r>
            <a:r>
              <a:rPr lang="en-US" altLang="zh-CN" sz="2800" b="1">
                <a:latin typeface="Times New Roman" panose="02020603050405020304" pitchFamily="18" charset="0"/>
              </a:rPr>
              <a:t>],  k) ;</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标题 676865"/>
          <p:cNvSpPr>
            <a:spLocks noGrp="1"/>
          </p:cNvSpPr>
          <p:nvPr>
            <p:ph type="title"/>
          </p:nvPr>
        </p:nvSpPr>
        <p:spPr>
          <a:xfrm>
            <a:off x="2133600" y="76200"/>
            <a:ext cx="4343400" cy="838200"/>
          </a:xfrm>
        </p:spPr>
        <p:txBody>
          <a:bodyPr vert="horz" wrap="square" lIns="92075" tIns="46038" rIns="92075" bIns="46038" anchor="ctr"/>
          <a:lstStyle/>
          <a:p>
            <a:r>
              <a:rPr lang="zh-CN" altLang="en-US" sz="5400" b="1" dirty="0">
                <a:effectLst/>
                <a:ea typeface="楷体_GB2312" panose="02010609030101010101" pitchFamily="49" charset="-122"/>
              </a:rPr>
              <a:t>习 题 七</a:t>
            </a:r>
          </a:p>
        </p:txBody>
      </p:sp>
      <p:sp>
        <p:nvSpPr>
          <p:cNvPr id="676867" name="文本占位符 676866"/>
          <p:cNvSpPr>
            <a:spLocks noGrp="1"/>
          </p:cNvSpPr>
          <p:nvPr>
            <p:ph type="body" idx="1"/>
          </p:nvPr>
        </p:nvSpPr>
        <p:spPr>
          <a:xfrm>
            <a:off x="179388" y="981075"/>
            <a:ext cx="8785225" cy="5689600"/>
          </a:xfrm>
        </p:spPr>
        <p:txBody>
          <a:bodyPr vert="horz" wrap="square" lIns="92075" tIns="46038" rIns="92075" bIns="46038" anchor="t"/>
          <a:lstStyle/>
          <a:p>
            <a:pPr marL="0" indent="355600">
              <a:lnSpc>
                <a:spcPct val="110000"/>
              </a:lnSpc>
              <a:buNone/>
            </a:pPr>
            <a:r>
              <a:rPr lang="zh-CN" altLang="en-US" sz="2800" b="1"/>
              <a:t>⑴  </a:t>
            </a:r>
            <a:r>
              <a:rPr lang="zh-CN" altLang="en-US" sz="2800" b="1" dirty="0"/>
              <a:t>分析并回答下列问题：</a:t>
            </a:r>
          </a:p>
          <a:p>
            <a:pPr marL="723900" lvl="1" indent="0">
              <a:lnSpc>
                <a:spcPct val="110000"/>
              </a:lnSpc>
              <a:buNone/>
            </a:pPr>
            <a:r>
              <a:rPr lang="zh-CN" altLang="en-US" b="1"/>
              <a:t>① </a:t>
            </a:r>
            <a:r>
              <a:rPr lang="zh-CN" altLang="en-US" b="1" dirty="0"/>
              <a:t>图中顶点的度之和与边数之和的关系</a:t>
            </a:r>
            <a:r>
              <a:rPr lang="en-US" altLang="zh-CN" b="1"/>
              <a:t>? </a:t>
            </a:r>
          </a:p>
          <a:p>
            <a:pPr marL="723900" lvl="1" indent="0">
              <a:lnSpc>
                <a:spcPct val="110000"/>
              </a:lnSpc>
              <a:buNone/>
            </a:pPr>
            <a:r>
              <a:rPr lang="en-US" altLang="zh-CN" b="1"/>
              <a:t>② </a:t>
            </a:r>
            <a:r>
              <a:rPr lang="zh-CN" altLang="en-US" b="1" dirty="0"/>
              <a:t>有向图中顶点的入度之和与出度之和的关系</a:t>
            </a:r>
            <a:r>
              <a:rPr lang="en-US" altLang="zh-CN" b="1"/>
              <a:t>? </a:t>
            </a:r>
          </a:p>
          <a:p>
            <a:pPr marL="723900" lvl="1" indent="0">
              <a:lnSpc>
                <a:spcPct val="110000"/>
              </a:lnSpc>
              <a:buNone/>
            </a:pPr>
            <a:r>
              <a:rPr lang="en-US" altLang="zh-CN" b="1"/>
              <a:t>③ </a:t>
            </a:r>
            <a:r>
              <a:rPr lang="zh-CN" altLang="en-US" b="1" dirty="0"/>
              <a:t>具有</a:t>
            </a:r>
            <a:r>
              <a:rPr lang="en-US" altLang="zh-CN" b="1"/>
              <a:t>n</a:t>
            </a:r>
            <a:r>
              <a:rPr lang="zh-CN" altLang="en-US" b="1" dirty="0"/>
              <a:t>个顶点的无向图，至少应有多少条边才能确保是一个连通图</a:t>
            </a:r>
            <a:r>
              <a:rPr lang="en-US" altLang="zh-CN" b="1"/>
              <a:t>? </a:t>
            </a:r>
            <a:r>
              <a:rPr lang="zh-CN" altLang="en-US" b="1" dirty="0"/>
              <a:t>若采用邻接矩阵表示，则该矩阵的大小是多少</a:t>
            </a:r>
            <a:r>
              <a:rPr lang="en-US" altLang="zh-CN" b="1"/>
              <a:t>?</a:t>
            </a:r>
          </a:p>
          <a:p>
            <a:pPr marL="723900" lvl="1" indent="0">
              <a:lnSpc>
                <a:spcPct val="110000"/>
              </a:lnSpc>
              <a:buNone/>
            </a:pPr>
            <a:r>
              <a:rPr lang="en-US" altLang="zh-CN" b="1"/>
              <a:t>④  </a:t>
            </a:r>
            <a:r>
              <a:rPr lang="zh-CN" altLang="en-US" b="1" dirty="0"/>
              <a:t>具有</a:t>
            </a:r>
            <a:r>
              <a:rPr lang="en-US" altLang="zh-CN" b="1"/>
              <a:t>n</a:t>
            </a:r>
            <a:r>
              <a:rPr lang="zh-CN" altLang="en-US" b="1" dirty="0"/>
              <a:t>个顶点的有向图，至少应有多少条弧才能确保是强连通图的</a:t>
            </a:r>
            <a:r>
              <a:rPr lang="en-US" altLang="zh-CN" b="1"/>
              <a:t>? </a:t>
            </a:r>
            <a:r>
              <a:rPr lang="zh-CN" altLang="en-US" b="1" dirty="0"/>
              <a:t>为什么</a:t>
            </a:r>
            <a:r>
              <a:rPr lang="en-US" altLang="zh-CN" b="1"/>
              <a:t>? </a:t>
            </a:r>
          </a:p>
          <a:p>
            <a:pPr marL="0" indent="355600">
              <a:lnSpc>
                <a:spcPct val="110000"/>
              </a:lnSpc>
              <a:buNone/>
            </a:pPr>
            <a:r>
              <a:rPr lang="en-US" altLang="zh-CN" sz="2800" b="1"/>
              <a:t>⑵  </a:t>
            </a:r>
            <a:r>
              <a:rPr lang="zh-CN" altLang="en-US" sz="2800" b="1" dirty="0"/>
              <a:t>设一有向图</a:t>
            </a:r>
            <a:r>
              <a:rPr lang="en-US" altLang="zh-CN" sz="2800" b="1"/>
              <a:t>G=(V,E)</a:t>
            </a:r>
            <a:r>
              <a:rPr lang="zh-CN" altLang="en-US" sz="2800" b="1"/>
              <a:t>，</a:t>
            </a:r>
            <a:r>
              <a:rPr lang="zh-CN" altLang="en-US" sz="2800" b="1" dirty="0"/>
              <a:t>其中</a:t>
            </a:r>
            <a:r>
              <a:rPr lang="en-US" altLang="zh-CN" sz="2800" b="1"/>
              <a:t>V={a,b,c,d,e} </a:t>
            </a:r>
            <a:r>
              <a:rPr lang="zh-CN" altLang="en-US" sz="2800" b="1"/>
              <a:t>， </a:t>
            </a:r>
            <a:r>
              <a:rPr lang="en-US" altLang="zh-CN" sz="2800" b="1"/>
              <a:t>E={&lt;a,b&gt;, &lt;a,d&gt;, &lt;b,a&gt;, &lt;c,b&gt;, &lt;c,d&gt;, &lt;d,e&gt;,&lt;e,a&gt;, &lt;e,b&gt;, &lt;</a:t>
            </a:r>
            <a:r>
              <a:rPr lang="en-US" altLang="zh-CN" sz="2800" b="1" dirty="0" err="1"/>
              <a:t>e,c</a:t>
            </a:r>
            <a:r>
              <a:rPr lang="en-US" altLang="zh-CN" sz="2800" b="1"/>
              <a:t>&gt;}</a:t>
            </a:r>
          </a:p>
        </p:txBody>
      </p:sp>
    </p:spTree>
  </p:cSld>
  <p:clrMapOvr>
    <a:masterClrMapping/>
  </p:clrMapOvr>
  <p:transition spd="med">
    <p:wipe di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文本占位符 678913"/>
          <p:cNvSpPr>
            <a:spLocks noGrp="1"/>
          </p:cNvSpPr>
          <p:nvPr>
            <p:ph type="body" idx="1"/>
          </p:nvPr>
        </p:nvSpPr>
        <p:spPr>
          <a:xfrm>
            <a:off x="179388" y="331788"/>
            <a:ext cx="8785225" cy="6337300"/>
          </a:xfrm>
        </p:spPr>
        <p:txBody>
          <a:bodyPr vert="horz" wrap="square" lIns="92075" tIns="46038" rIns="92075" bIns="46038" anchor="t"/>
          <a:lstStyle/>
          <a:p>
            <a:pPr marL="723900" lvl="1" indent="0">
              <a:spcBef>
                <a:spcPct val="10000"/>
              </a:spcBef>
              <a:buNone/>
            </a:pPr>
            <a:r>
              <a:rPr lang="zh-CN" altLang="en-US" b="1">
                <a:latin typeface="宋体" panose="02010600030101010101" pitchFamily="2" charset="-122"/>
              </a:rPr>
              <a:t>① </a:t>
            </a:r>
            <a:r>
              <a:rPr lang="zh-CN" altLang="en-US" b="1" dirty="0">
                <a:latin typeface="宋体" panose="02010600030101010101" pitchFamily="2" charset="-122"/>
              </a:rPr>
              <a:t>请画出该有向图，并求各顶点的入度和出度。</a:t>
            </a:r>
          </a:p>
          <a:p>
            <a:pPr marL="723900" lvl="1" indent="0">
              <a:spcBef>
                <a:spcPct val="10000"/>
              </a:spcBef>
              <a:buNone/>
            </a:pPr>
            <a:r>
              <a:rPr lang="zh-CN" altLang="en-US" b="1">
                <a:latin typeface="宋体" panose="02010600030101010101" pitchFamily="2" charset="-122"/>
              </a:rPr>
              <a:t>② </a:t>
            </a:r>
            <a:r>
              <a:rPr lang="zh-CN" altLang="en-US" b="1" dirty="0">
                <a:latin typeface="宋体" panose="02010600030101010101" pitchFamily="2" charset="-122"/>
              </a:rPr>
              <a:t>分别画出有向图的正</a:t>
            </a:r>
            <a:r>
              <a:rPr lang="zh-CN" altLang="en-US" b="1" dirty="0"/>
              <a:t>邻接链表和逆邻接链表</a:t>
            </a:r>
            <a:r>
              <a:rPr lang="zh-CN" altLang="en-US" b="1" dirty="0">
                <a:latin typeface="宋体" panose="02010600030101010101" pitchFamily="2" charset="-122"/>
              </a:rPr>
              <a:t>。</a:t>
            </a:r>
          </a:p>
          <a:p>
            <a:pPr marL="0" indent="355600">
              <a:buNone/>
            </a:pPr>
            <a:r>
              <a:rPr lang="zh-CN" altLang="en-US" sz="2800" b="1"/>
              <a:t>⑶  </a:t>
            </a:r>
            <a:r>
              <a:rPr lang="zh-CN" altLang="en-US" sz="2800" b="1" dirty="0"/>
              <a:t>对图</a:t>
            </a:r>
            <a:r>
              <a:rPr lang="en-US" altLang="zh-CN" sz="2800" b="1"/>
              <a:t>7-27</a:t>
            </a:r>
            <a:r>
              <a:rPr lang="zh-CN" altLang="en-US" sz="2800" b="1" dirty="0"/>
              <a:t>所示的带权无向图。</a:t>
            </a:r>
          </a:p>
          <a:p>
            <a:pPr marL="723900" lvl="1" indent="0">
              <a:buNone/>
            </a:pPr>
            <a:r>
              <a:rPr lang="zh-CN" altLang="en-US" b="1" dirty="0"/>
              <a:t> </a:t>
            </a:r>
            <a:r>
              <a:rPr lang="zh-CN" altLang="en-US" b="1"/>
              <a:t>① </a:t>
            </a:r>
            <a:r>
              <a:rPr lang="zh-CN" altLang="en-US" b="1" dirty="0"/>
              <a:t>写出相应的邻接矩阵表示。</a:t>
            </a:r>
          </a:p>
          <a:p>
            <a:pPr marL="723900" lvl="1" indent="0">
              <a:buNone/>
            </a:pPr>
            <a:r>
              <a:rPr lang="zh-CN" altLang="en-US" b="1" dirty="0"/>
              <a:t> </a:t>
            </a:r>
            <a:r>
              <a:rPr lang="zh-CN" altLang="en-US" b="1"/>
              <a:t>② </a:t>
            </a:r>
            <a:r>
              <a:rPr lang="zh-CN" altLang="en-US" b="1" dirty="0"/>
              <a:t>写出相应的边表表示。</a:t>
            </a:r>
          </a:p>
          <a:p>
            <a:pPr marL="723900" lvl="1" indent="0">
              <a:buNone/>
            </a:pPr>
            <a:r>
              <a:rPr lang="zh-CN" altLang="en-US" b="1" dirty="0"/>
              <a:t> </a:t>
            </a:r>
            <a:r>
              <a:rPr lang="zh-CN" altLang="en-US" b="1"/>
              <a:t>③ </a:t>
            </a:r>
            <a:r>
              <a:rPr lang="zh-CN" altLang="en-US" b="1" dirty="0"/>
              <a:t>求出各顶点的度。</a:t>
            </a:r>
          </a:p>
          <a:p>
            <a:pPr marL="0" indent="355600">
              <a:buNone/>
            </a:pPr>
            <a:r>
              <a:rPr lang="zh-CN" altLang="en-US" sz="2800" b="1"/>
              <a:t>⑷  </a:t>
            </a:r>
            <a:r>
              <a:rPr lang="zh-CN" altLang="en-US" sz="2800" b="1" dirty="0"/>
              <a:t>已知有向图的逆邻接链表如图</a:t>
            </a:r>
            <a:r>
              <a:rPr lang="en-US" altLang="zh-CN" sz="2800" b="1"/>
              <a:t>7-28</a:t>
            </a:r>
            <a:r>
              <a:rPr lang="zh-CN" altLang="en-US" sz="2800" b="1" dirty="0"/>
              <a:t>所示。</a:t>
            </a:r>
          </a:p>
          <a:p>
            <a:pPr marL="723900" lvl="1" indent="0">
              <a:buNone/>
            </a:pPr>
            <a:r>
              <a:rPr lang="zh-CN" altLang="en-US" b="1" dirty="0"/>
              <a:t>  </a:t>
            </a:r>
            <a:r>
              <a:rPr lang="zh-CN" altLang="en-US" b="1"/>
              <a:t>① </a:t>
            </a:r>
            <a:r>
              <a:rPr lang="zh-CN" altLang="en-US" b="1" dirty="0"/>
              <a:t>画出该有向图。</a:t>
            </a:r>
          </a:p>
          <a:p>
            <a:pPr marL="723900" lvl="1" indent="0">
              <a:buNone/>
            </a:pPr>
            <a:r>
              <a:rPr lang="zh-CN" altLang="en-US" b="1" dirty="0"/>
              <a:t>  </a:t>
            </a:r>
            <a:r>
              <a:rPr lang="zh-CN" altLang="en-US" b="1"/>
              <a:t>② </a:t>
            </a:r>
            <a:r>
              <a:rPr lang="zh-CN" altLang="en-US" b="1" dirty="0"/>
              <a:t>写出相应的邻接矩阵表示。</a:t>
            </a:r>
          </a:p>
          <a:p>
            <a:pPr marL="723900" lvl="1" indent="0">
              <a:buNone/>
            </a:pPr>
            <a:r>
              <a:rPr lang="zh-CN" altLang="en-US" b="1" dirty="0"/>
              <a:t>  </a:t>
            </a:r>
            <a:r>
              <a:rPr lang="zh-CN" altLang="en-US" b="1"/>
              <a:t>③ </a:t>
            </a:r>
            <a:r>
              <a:rPr lang="zh-CN" altLang="en-US" b="1" dirty="0"/>
              <a:t>写出从顶点</a:t>
            </a:r>
            <a:r>
              <a:rPr lang="en-US" altLang="zh-CN" b="1"/>
              <a:t>a</a:t>
            </a:r>
            <a:r>
              <a:rPr lang="zh-CN" altLang="en-US" b="1" dirty="0"/>
              <a:t>开始的深度优先和广度优先遍历序列。</a:t>
            </a:r>
          </a:p>
          <a:p>
            <a:pPr marL="723900" lvl="1" indent="0">
              <a:buNone/>
            </a:pPr>
            <a:r>
              <a:rPr lang="zh-CN" altLang="en-US" b="1" dirty="0"/>
              <a:t>  </a:t>
            </a:r>
            <a:r>
              <a:rPr lang="zh-CN" altLang="en-US" b="1"/>
              <a:t>④  </a:t>
            </a:r>
            <a:r>
              <a:rPr lang="zh-CN" altLang="en-US" b="1" dirty="0"/>
              <a:t>画出从顶点</a:t>
            </a:r>
            <a:r>
              <a:rPr lang="en-US" altLang="zh-CN" b="1"/>
              <a:t>a</a:t>
            </a:r>
            <a:r>
              <a:rPr lang="zh-CN" altLang="en-US" b="1" dirty="0"/>
              <a:t>开始的深度优先和广度优先生成树。</a:t>
            </a:r>
          </a:p>
        </p:txBody>
      </p:sp>
    </p:spTree>
  </p:cSld>
  <p:clrMapOvr>
    <a:masterClrMapping/>
  </p:clrMapOvr>
  <p:transition spd="med">
    <p:wipe di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0962" name="组合 680961"/>
          <p:cNvGrpSpPr/>
          <p:nvPr/>
        </p:nvGrpSpPr>
        <p:grpSpPr>
          <a:xfrm>
            <a:off x="250825" y="188913"/>
            <a:ext cx="8172450" cy="6480175"/>
            <a:chOff x="158" y="119"/>
            <a:chExt cx="5148" cy="4082"/>
          </a:xfrm>
        </p:grpSpPr>
        <p:grpSp>
          <p:nvGrpSpPr>
            <p:cNvPr id="680963" name="组合 680962"/>
            <p:cNvGrpSpPr/>
            <p:nvPr/>
          </p:nvGrpSpPr>
          <p:grpSpPr>
            <a:xfrm>
              <a:off x="158" y="119"/>
              <a:ext cx="5148" cy="2132"/>
              <a:chOff x="158" y="28"/>
              <a:chExt cx="5148" cy="2132"/>
            </a:xfrm>
          </p:grpSpPr>
          <p:grpSp>
            <p:nvGrpSpPr>
              <p:cNvPr id="680964" name="组合 680963"/>
              <p:cNvGrpSpPr/>
              <p:nvPr/>
            </p:nvGrpSpPr>
            <p:grpSpPr>
              <a:xfrm>
                <a:off x="158" y="28"/>
                <a:ext cx="1776" cy="1475"/>
                <a:chOff x="3888" y="240"/>
                <a:chExt cx="1776" cy="1475"/>
              </a:xfrm>
            </p:grpSpPr>
            <p:grpSp>
              <p:nvGrpSpPr>
                <p:cNvPr id="680965" name="组合 680964"/>
                <p:cNvGrpSpPr/>
                <p:nvPr/>
              </p:nvGrpSpPr>
              <p:grpSpPr>
                <a:xfrm>
                  <a:off x="3888" y="240"/>
                  <a:ext cx="1776" cy="1240"/>
                  <a:chOff x="3264" y="2184"/>
                  <a:chExt cx="1776" cy="1240"/>
                </a:xfrm>
              </p:grpSpPr>
              <p:sp>
                <p:nvSpPr>
                  <p:cNvPr id="680966" name="椭圆 680965"/>
                  <p:cNvSpPr/>
                  <p:nvPr/>
                </p:nvSpPr>
                <p:spPr>
                  <a:xfrm>
                    <a:off x="3312" y="2304"/>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1</a:t>
                    </a:r>
                  </a:p>
                </p:txBody>
              </p:sp>
              <p:sp>
                <p:nvSpPr>
                  <p:cNvPr id="680967" name="椭圆 680966"/>
                  <p:cNvSpPr/>
                  <p:nvPr/>
                </p:nvSpPr>
                <p:spPr>
                  <a:xfrm>
                    <a:off x="3872" y="2736"/>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4</a:t>
                    </a:r>
                  </a:p>
                </p:txBody>
              </p:sp>
              <p:sp>
                <p:nvSpPr>
                  <p:cNvPr id="680968" name="椭圆 680967"/>
                  <p:cNvSpPr/>
                  <p:nvPr/>
                </p:nvSpPr>
                <p:spPr>
                  <a:xfrm>
                    <a:off x="4256" y="3096"/>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5</a:t>
                    </a:r>
                  </a:p>
                </p:txBody>
              </p:sp>
              <p:sp>
                <p:nvSpPr>
                  <p:cNvPr id="680969" name="椭圆 680968"/>
                  <p:cNvSpPr/>
                  <p:nvPr/>
                </p:nvSpPr>
                <p:spPr>
                  <a:xfrm>
                    <a:off x="3312" y="3040"/>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2</a:t>
                    </a:r>
                  </a:p>
                </p:txBody>
              </p:sp>
              <p:sp>
                <p:nvSpPr>
                  <p:cNvPr id="680970" name="椭圆 680969"/>
                  <p:cNvSpPr/>
                  <p:nvPr/>
                </p:nvSpPr>
                <p:spPr>
                  <a:xfrm>
                    <a:off x="4791" y="2752"/>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6</a:t>
                    </a:r>
                  </a:p>
                </p:txBody>
              </p:sp>
              <p:sp>
                <p:nvSpPr>
                  <p:cNvPr id="680971" name="椭圆 680970"/>
                  <p:cNvSpPr/>
                  <p:nvPr/>
                </p:nvSpPr>
                <p:spPr>
                  <a:xfrm>
                    <a:off x="4312" y="2328"/>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3</a:t>
                    </a:r>
                  </a:p>
                </p:txBody>
              </p:sp>
              <p:grpSp>
                <p:nvGrpSpPr>
                  <p:cNvPr id="680972" name="组合 680971"/>
                  <p:cNvGrpSpPr/>
                  <p:nvPr/>
                </p:nvGrpSpPr>
                <p:grpSpPr>
                  <a:xfrm>
                    <a:off x="3264" y="2528"/>
                    <a:ext cx="204" cy="521"/>
                    <a:chOff x="3264" y="2528"/>
                    <a:chExt cx="204" cy="521"/>
                  </a:xfrm>
                </p:grpSpPr>
                <p:sp>
                  <p:nvSpPr>
                    <p:cNvPr id="680973" name="直接连接符 680972"/>
                    <p:cNvSpPr/>
                    <p:nvPr/>
                  </p:nvSpPr>
                  <p:spPr>
                    <a:xfrm>
                      <a:off x="3440" y="2528"/>
                      <a:ext cx="0" cy="521"/>
                    </a:xfrm>
                    <a:prstGeom prst="line">
                      <a:avLst/>
                    </a:prstGeom>
                    <a:ln w="28575" cap="flat" cmpd="sng">
                      <a:solidFill>
                        <a:schemeClr val="tx1"/>
                      </a:solidFill>
                      <a:prstDash val="solid"/>
                      <a:miter/>
                      <a:headEnd type="none" w="med" len="med"/>
                      <a:tailEnd type="none" w="med" len="med"/>
                    </a:ln>
                  </p:spPr>
                </p:sp>
                <p:sp>
                  <p:nvSpPr>
                    <p:cNvPr id="680974" name="矩形 680973"/>
                    <p:cNvSpPr/>
                    <p:nvPr/>
                  </p:nvSpPr>
                  <p:spPr>
                    <a:xfrm>
                      <a:off x="3264" y="2688"/>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9</a:t>
                      </a:r>
                    </a:p>
                  </p:txBody>
                </p:sp>
              </p:grpSp>
              <p:grpSp>
                <p:nvGrpSpPr>
                  <p:cNvPr id="680975" name="组合 680974"/>
                  <p:cNvGrpSpPr/>
                  <p:nvPr/>
                </p:nvGrpSpPr>
                <p:grpSpPr>
                  <a:xfrm>
                    <a:off x="3552" y="2184"/>
                    <a:ext cx="768" cy="227"/>
                    <a:chOff x="3552" y="2184"/>
                    <a:chExt cx="768" cy="227"/>
                  </a:xfrm>
                </p:grpSpPr>
                <p:sp>
                  <p:nvSpPr>
                    <p:cNvPr id="680976" name="矩形 680975"/>
                    <p:cNvSpPr/>
                    <p:nvPr/>
                  </p:nvSpPr>
                  <p:spPr>
                    <a:xfrm>
                      <a:off x="3888" y="2184"/>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6</a:t>
                      </a:r>
                    </a:p>
                  </p:txBody>
                </p:sp>
                <p:sp>
                  <p:nvSpPr>
                    <p:cNvPr id="680977" name="直接连接符 680976"/>
                    <p:cNvSpPr/>
                    <p:nvPr/>
                  </p:nvSpPr>
                  <p:spPr>
                    <a:xfrm>
                      <a:off x="3552" y="2400"/>
                      <a:ext cx="768" cy="0"/>
                    </a:xfrm>
                    <a:prstGeom prst="line">
                      <a:avLst/>
                    </a:prstGeom>
                    <a:ln w="28575" cap="flat" cmpd="sng">
                      <a:solidFill>
                        <a:schemeClr val="tx1"/>
                      </a:solidFill>
                      <a:prstDash val="solid"/>
                      <a:miter/>
                      <a:headEnd type="none" w="med" len="med"/>
                      <a:tailEnd type="none" w="med" len="med"/>
                    </a:ln>
                  </p:spPr>
                </p:sp>
              </p:grpSp>
              <p:grpSp>
                <p:nvGrpSpPr>
                  <p:cNvPr id="680978" name="组合 680977"/>
                  <p:cNvGrpSpPr/>
                  <p:nvPr/>
                </p:nvGrpSpPr>
                <p:grpSpPr>
                  <a:xfrm>
                    <a:off x="3552" y="3197"/>
                    <a:ext cx="703" cy="227"/>
                    <a:chOff x="3552" y="3197"/>
                    <a:chExt cx="703" cy="227"/>
                  </a:xfrm>
                </p:grpSpPr>
                <p:sp>
                  <p:nvSpPr>
                    <p:cNvPr id="680979" name="矩形 680978"/>
                    <p:cNvSpPr/>
                    <p:nvPr/>
                  </p:nvSpPr>
                  <p:spPr>
                    <a:xfrm>
                      <a:off x="3860" y="3197"/>
                      <a:ext cx="186"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8</a:t>
                      </a:r>
                    </a:p>
                  </p:txBody>
                </p:sp>
                <p:sp>
                  <p:nvSpPr>
                    <p:cNvPr id="680980" name="直接连接符 680979"/>
                    <p:cNvSpPr/>
                    <p:nvPr/>
                  </p:nvSpPr>
                  <p:spPr>
                    <a:xfrm>
                      <a:off x="3552" y="3197"/>
                      <a:ext cx="703" cy="0"/>
                    </a:xfrm>
                    <a:prstGeom prst="line">
                      <a:avLst/>
                    </a:prstGeom>
                    <a:ln w="28575" cap="flat" cmpd="sng">
                      <a:solidFill>
                        <a:schemeClr val="tx1"/>
                      </a:solidFill>
                      <a:prstDash val="solid"/>
                      <a:miter/>
                      <a:headEnd type="none" w="med" len="med"/>
                      <a:tailEnd type="none" w="med" len="med"/>
                    </a:ln>
                  </p:spPr>
                </p:sp>
              </p:grpSp>
              <p:grpSp>
                <p:nvGrpSpPr>
                  <p:cNvPr id="680981" name="组合 680980"/>
                  <p:cNvGrpSpPr/>
                  <p:nvPr/>
                </p:nvGrpSpPr>
                <p:grpSpPr>
                  <a:xfrm>
                    <a:off x="4040" y="2456"/>
                    <a:ext cx="325" cy="299"/>
                    <a:chOff x="4040" y="2456"/>
                    <a:chExt cx="325" cy="299"/>
                  </a:xfrm>
                </p:grpSpPr>
                <p:sp>
                  <p:nvSpPr>
                    <p:cNvPr id="680982" name="直接连接符 680981"/>
                    <p:cNvSpPr/>
                    <p:nvPr/>
                  </p:nvSpPr>
                  <p:spPr>
                    <a:xfrm flipH="1">
                      <a:off x="4048" y="2528"/>
                      <a:ext cx="317" cy="227"/>
                    </a:xfrm>
                    <a:prstGeom prst="line">
                      <a:avLst/>
                    </a:prstGeom>
                    <a:ln w="28575" cap="flat" cmpd="sng">
                      <a:solidFill>
                        <a:schemeClr val="tx1"/>
                      </a:solidFill>
                      <a:prstDash val="solid"/>
                      <a:miter/>
                      <a:headEnd type="none" w="med" len="med"/>
                      <a:tailEnd type="none" w="med" len="med"/>
                    </a:ln>
                  </p:spPr>
                </p:sp>
                <p:sp>
                  <p:nvSpPr>
                    <p:cNvPr id="680983" name="矩形 680982"/>
                    <p:cNvSpPr/>
                    <p:nvPr/>
                  </p:nvSpPr>
                  <p:spPr>
                    <a:xfrm>
                      <a:off x="4040" y="2456"/>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2</a:t>
                      </a:r>
                    </a:p>
                  </p:txBody>
                </p:sp>
              </p:grpSp>
              <p:grpSp>
                <p:nvGrpSpPr>
                  <p:cNvPr id="680984" name="组合 680983"/>
                  <p:cNvGrpSpPr/>
                  <p:nvPr/>
                </p:nvGrpSpPr>
                <p:grpSpPr>
                  <a:xfrm>
                    <a:off x="4121" y="2640"/>
                    <a:ext cx="680" cy="227"/>
                    <a:chOff x="4121" y="2640"/>
                    <a:chExt cx="680" cy="227"/>
                  </a:xfrm>
                </p:grpSpPr>
                <p:sp>
                  <p:nvSpPr>
                    <p:cNvPr id="680985" name="矩形 680984"/>
                    <p:cNvSpPr/>
                    <p:nvPr/>
                  </p:nvSpPr>
                  <p:spPr>
                    <a:xfrm>
                      <a:off x="4524" y="2640"/>
                      <a:ext cx="180"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7</a:t>
                      </a:r>
                    </a:p>
                  </p:txBody>
                </p:sp>
                <p:sp>
                  <p:nvSpPr>
                    <p:cNvPr id="680986" name="直接连接符 680985"/>
                    <p:cNvSpPr/>
                    <p:nvPr/>
                  </p:nvSpPr>
                  <p:spPr>
                    <a:xfrm>
                      <a:off x="4121" y="2848"/>
                      <a:ext cx="680" cy="0"/>
                    </a:xfrm>
                    <a:prstGeom prst="line">
                      <a:avLst/>
                    </a:prstGeom>
                    <a:ln w="28575" cap="flat" cmpd="sng">
                      <a:solidFill>
                        <a:schemeClr val="tx1"/>
                      </a:solidFill>
                      <a:prstDash val="solid"/>
                      <a:miter/>
                      <a:headEnd type="none" w="med" len="med"/>
                      <a:tailEnd type="none" w="med" len="med"/>
                    </a:ln>
                  </p:spPr>
                </p:sp>
              </p:grpSp>
              <p:grpSp>
                <p:nvGrpSpPr>
                  <p:cNvPr id="680987" name="组合 680986"/>
                  <p:cNvGrpSpPr/>
                  <p:nvPr/>
                </p:nvGrpSpPr>
                <p:grpSpPr>
                  <a:xfrm>
                    <a:off x="3560" y="2800"/>
                    <a:ext cx="340" cy="316"/>
                    <a:chOff x="3560" y="2800"/>
                    <a:chExt cx="340" cy="316"/>
                  </a:xfrm>
                </p:grpSpPr>
                <p:sp>
                  <p:nvSpPr>
                    <p:cNvPr id="680988" name="直接连接符 680987"/>
                    <p:cNvSpPr/>
                    <p:nvPr/>
                  </p:nvSpPr>
                  <p:spPr>
                    <a:xfrm flipH="1">
                      <a:off x="3560" y="2912"/>
                      <a:ext cx="340" cy="204"/>
                    </a:xfrm>
                    <a:prstGeom prst="line">
                      <a:avLst/>
                    </a:prstGeom>
                    <a:ln w="28575" cap="flat" cmpd="sng">
                      <a:solidFill>
                        <a:schemeClr val="tx1"/>
                      </a:solidFill>
                      <a:prstDash val="solid"/>
                      <a:miter/>
                      <a:headEnd type="none" w="med" len="med"/>
                      <a:tailEnd type="none" w="med" len="med"/>
                    </a:ln>
                  </p:spPr>
                </p:sp>
                <p:sp>
                  <p:nvSpPr>
                    <p:cNvPr id="680989" name="矩形 680988"/>
                    <p:cNvSpPr/>
                    <p:nvPr/>
                  </p:nvSpPr>
                  <p:spPr>
                    <a:xfrm>
                      <a:off x="3568" y="2800"/>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5</a:t>
                      </a:r>
                    </a:p>
                  </p:txBody>
                </p:sp>
              </p:grpSp>
              <p:grpSp>
                <p:nvGrpSpPr>
                  <p:cNvPr id="680990" name="组合 680989"/>
                  <p:cNvGrpSpPr/>
                  <p:nvPr/>
                </p:nvGrpSpPr>
                <p:grpSpPr>
                  <a:xfrm>
                    <a:off x="4552" y="2424"/>
                    <a:ext cx="385" cy="328"/>
                    <a:chOff x="4552" y="2424"/>
                    <a:chExt cx="385" cy="328"/>
                  </a:xfrm>
                </p:grpSpPr>
                <p:sp>
                  <p:nvSpPr>
                    <p:cNvPr id="680991" name="直接连接符 680990"/>
                    <p:cNvSpPr/>
                    <p:nvPr/>
                  </p:nvSpPr>
                  <p:spPr>
                    <a:xfrm>
                      <a:off x="4552" y="2480"/>
                      <a:ext cx="385" cy="272"/>
                    </a:xfrm>
                    <a:prstGeom prst="line">
                      <a:avLst/>
                    </a:prstGeom>
                    <a:ln w="28575" cap="flat" cmpd="sng">
                      <a:solidFill>
                        <a:schemeClr val="tx1"/>
                      </a:solidFill>
                      <a:prstDash val="solid"/>
                      <a:miter/>
                      <a:headEnd type="none" w="med" len="med"/>
                      <a:tailEnd type="none" w="med" len="med"/>
                    </a:ln>
                  </p:spPr>
                </p:sp>
                <p:sp>
                  <p:nvSpPr>
                    <p:cNvPr id="680992" name="矩形 680991"/>
                    <p:cNvSpPr/>
                    <p:nvPr/>
                  </p:nvSpPr>
                  <p:spPr>
                    <a:xfrm>
                      <a:off x="4704" y="2424"/>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5</a:t>
                      </a:r>
                    </a:p>
                  </p:txBody>
                </p:sp>
              </p:grpSp>
              <p:grpSp>
                <p:nvGrpSpPr>
                  <p:cNvPr id="680993" name="组合 680992"/>
                  <p:cNvGrpSpPr/>
                  <p:nvPr/>
                </p:nvGrpSpPr>
                <p:grpSpPr>
                  <a:xfrm>
                    <a:off x="3528" y="2464"/>
                    <a:ext cx="385" cy="304"/>
                    <a:chOff x="3528" y="2464"/>
                    <a:chExt cx="385" cy="304"/>
                  </a:xfrm>
                </p:grpSpPr>
                <p:sp>
                  <p:nvSpPr>
                    <p:cNvPr id="680994" name="直接连接符 680993"/>
                    <p:cNvSpPr/>
                    <p:nvPr/>
                  </p:nvSpPr>
                  <p:spPr>
                    <a:xfrm>
                      <a:off x="3528" y="2496"/>
                      <a:ext cx="385" cy="272"/>
                    </a:xfrm>
                    <a:prstGeom prst="line">
                      <a:avLst/>
                    </a:prstGeom>
                    <a:ln w="28575" cap="flat" cmpd="sng">
                      <a:solidFill>
                        <a:schemeClr val="tx1"/>
                      </a:solidFill>
                      <a:prstDash val="solid"/>
                      <a:miter/>
                      <a:headEnd type="none" w="med" len="med"/>
                      <a:tailEnd type="none" w="med" len="med"/>
                    </a:ln>
                  </p:spPr>
                </p:sp>
                <p:sp>
                  <p:nvSpPr>
                    <p:cNvPr id="680995" name="矩形 680994"/>
                    <p:cNvSpPr/>
                    <p:nvPr/>
                  </p:nvSpPr>
                  <p:spPr>
                    <a:xfrm>
                      <a:off x="3688" y="2464"/>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3</a:t>
                      </a:r>
                    </a:p>
                  </p:txBody>
                </p:sp>
              </p:grpSp>
              <p:grpSp>
                <p:nvGrpSpPr>
                  <p:cNvPr id="680996" name="组合 680995"/>
                  <p:cNvGrpSpPr/>
                  <p:nvPr/>
                </p:nvGrpSpPr>
                <p:grpSpPr>
                  <a:xfrm>
                    <a:off x="4496" y="2952"/>
                    <a:ext cx="340" cy="267"/>
                    <a:chOff x="4496" y="2952"/>
                    <a:chExt cx="340" cy="267"/>
                  </a:xfrm>
                </p:grpSpPr>
                <p:sp>
                  <p:nvSpPr>
                    <p:cNvPr id="680997" name="直接连接符 680996"/>
                    <p:cNvSpPr/>
                    <p:nvPr/>
                  </p:nvSpPr>
                  <p:spPr>
                    <a:xfrm flipH="1">
                      <a:off x="4496" y="2952"/>
                      <a:ext cx="340" cy="204"/>
                    </a:xfrm>
                    <a:prstGeom prst="line">
                      <a:avLst/>
                    </a:prstGeom>
                    <a:ln w="28575" cap="flat" cmpd="sng">
                      <a:solidFill>
                        <a:schemeClr val="tx1"/>
                      </a:solidFill>
                      <a:prstDash val="solid"/>
                      <a:miter/>
                      <a:headEnd type="none" w="med" len="med"/>
                      <a:tailEnd type="none" w="med" len="med"/>
                    </a:ln>
                  </p:spPr>
                </p:sp>
                <p:sp>
                  <p:nvSpPr>
                    <p:cNvPr id="680998" name="矩形 680997"/>
                    <p:cNvSpPr/>
                    <p:nvPr/>
                  </p:nvSpPr>
                  <p:spPr>
                    <a:xfrm>
                      <a:off x="4624" y="2992"/>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4</a:t>
                      </a:r>
                    </a:p>
                  </p:txBody>
                </p:sp>
              </p:grpSp>
              <p:grpSp>
                <p:nvGrpSpPr>
                  <p:cNvPr id="680999" name="组合 680998"/>
                  <p:cNvGrpSpPr/>
                  <p:nvPr/>
                </p:nvGrpSpPr>
                <p:grpSpPr>
                  <a:xfrm>
                    <a:off x="4224" y="2552"/>
                    <a:ext cx="213" cy="555"/>
                    <a:chOff x="4224" y="2552"/>
                    <a:chExt cx="213" cy="555"/>
                  </a:xfrm>
                </p:grpSpPr>
                <p:sp>
                  <p:nvSpPr>
                    <p:cNvPr id="681000" name="直接连接符 680999"/>
                    <p:cNvSpPr/>
                    <p:nvPr/>
                  </p:nvSpPr>
                  <p:spPr>
                    <a:xfrm flipH="1">
                      <a:off x="4392" y="2552"/>
                      <a:ext cx="45" cy="544"/>
                    </a:xfrm>
                    <a:prstGeom prst="line">
                      <a:avLst/>
                    </a:prstGeom>
                    <a:ln w="28575" cap="flat" cmpd="sng">
                      <a:solidFill>
                        <a:schemeClr val="tx1"/>
                      </a:solidFill>
                      <a:prstDash val="solid"/>
                      <a:miter/>
                      <a:headEnd type="none" w="med" len="med"/>
                      <a:tailEnd type="none" w="med" len="med"/>
                    </a:ln>
                  </p:spPr>
                </p:sp>
                <p:sp>
                  <p:nvSpPr>
                    <p:cNvPr id="681001" name="矩形 681000"/>
                    <p:cNvSpPr/>
                    <p:nvPr/>
                  </p:nvSpPr>
                  <p:spPr>
                    <a:xfrm>
                      <a:off x="4224" y="2880"/>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9</a:t>
                      </a:r>
                    </a:p>
                  </p:txBody>
                </p:sp>
              </p:grpSp>
            </p:grpSp>
            <p:sp>
              <p:nvSpPr>
                <p:cNvPr id="681002" name="矩形 681001"/>
                <p:cNvSpPr/>
                <p:nvPr/>
              </p:nvSpPr>
              <p:spPr>
                <a:xfrm>
                  <a:off x="3900" y="1488"/>
                  <a:ext cx="1428"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7-27  </a:t>
                  </a:r>
                  <a:r>
                    <a:rPr lang="zh-CN" altLang="en-US" sz="2000" b="1" dirty="0">
                      <a:latin typeface="Times New Roman" panose="02020603050405020304" pitchFamily="18" charset="0"/>
                    </a:rPr>
                    <a:t>带权无向图</a:t>
                  </a:r>
                  <a:endParaRPr lang="zh-CN" altLang="en-US" sz="2000" b="1">
                    <a:latin typeface="Times New Roman" panose="02020603050405020304" pitchFamily="18" charset="0"/>
                  </a:endParaRPr>
                </a:p>
              </p:txBody>
            </p:sp>
          </p:grpSp>
          <p:sp>
            <p:nvSpPr>
              <p:cNvPr id="681003" name="矩形 681002"/>
              <p:cNvSpPr/>
              <p:nvPr/>
            </p:nvSpPr>
            <p:spPr>
              <a:xfrm>
                <a:off x="2426" y="1956"/>
                <a:ext cx="2132"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7-28  </a:t>
                </a:r>
                <a:r>
                  <a:rPr lang="zh-CN" altLang="en-US" sz="2000" b="1" dirty="0">
                    <a:latin typeface="Times New Roman" panose="02020603050405020304" pitchFamily="18" charset="0"/>
                  </a:rPr>
                  <a:t>有向图的逆邻接链表</a:t>
                </a:r>
                <a:endParaRPr lang="zh-CN" altLang="en-US" sz="2000" b="1">
                  <a:latin typeface="Times New Roman" panose="02020603050405020304" pitchFamily="18" charset="0"/>
                </a:endParaRPr>
              </a:p>
            </p:txBody>
          </p:sp>
          <p:grpSp>
            <p:nvGrpSpPr>
              <p:cNvPr id="681004" name="组合 681003"/>
              <p:cNvGrpSpPr/>
              <p:nvPr/>
            </p:nvGrpSpPr>
            <p:grpSpPr>
              <a:xfrm>
                <a:off x="2117" y="119"/>
                <a:ext cx="3189" cy="1753"/>
                <a:chOff x="2117" y="119"/>
                <a:chExt cx="3189" cy="1753"/>
              </a:xfrm>
            </p:grpSpPr>
            <p:grpSp>
              <p:nvGrpSpPr>
                <p:cNvPr id="681005" name="组合 681004"/>
                <p:cNvGrpSpPr/>
                <p:nvPr/>
              </p:nvGrpSpPr>
              <p:grpSpPr>
                <a:xfrm>
                  <a:off x="3634" y="395"/>
                  <a:ext cx="1672" cy="208"/>
                  <a:chOff x="3634" y="395"/>
                  <a:chExt cx="1672" cy="208"/>
                </a:xfrm>
              </p:grpSpPr>
              <p:grpSp>
                <p:nvGrpSpPr>
                  <p:cNvPr id="681006" name="组合 681005"/>
                  <p:cNvGrpSpPr/>
                  <p:nvPr/>
                </p:nvGrpSpPr>
                <p:grpSpPr>
                  <a:xfrm>
                    <a:off x="4923" y="399"/>
                    <a:ext cx="383" cy="204"/>
                    <a:chOff x="1728" y="3552"/>
                    <a:chExt cx="385" cy="204"/>
                  </a:xfrm>
                </p:grpSpPr>
                <p:sp>
                  <p:nvSpPr>
                    <p:cNvPr id="681007" name="矩形 681006"/>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a:t>
                      </a:r>
                      <a:r>
                        <a:rPr lang="en-US" altLang="zh-CN">
                          <a:latin typeface="Times New Roman" panose="02020603050405020304" pitchFamily="18" charset="0"/>
                        </a:rPr>
                        <a:t>  </a:t>
                      </a:r>
                      <a:r>
                        <a:rPr lang="en-US" altLang="zh-CN">
                          <a:latin typeface="Times New Roman" panose="02020603050405020304" pitchFamily="18" charset="0"/>
                          <a:ea typeface="Arial Unicode MS" panose="020B0604020202020204" charset="-122"/>
                        </a:rPr>
                        <a:t>⋀</a:t>
                      </a:r>
                      <a:endParaRPr lang="en-US" altLang="zh-CN">
                        <a:latin typeface="Times New Roman" panose="02020603050405020304" pitchFamily="18" charset="0"/>
                      </a:endParaRPr>
                    </a:p>
                  </p:txBody>
                </p:sp>
                <p:sp>
                  <p:nvSpPr>
                    <p:cNvPr id="681008" name="直接连接符 681007"/>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09" name="直接连接符 681008"/>
                  <p:cNvSpPr/>
                  <p:nvPr/>
                </p:nvSpPr>
                <p:spPr>
                  <a:xfrm>
                    <a:off x="4697" y="491"/>
                    <a:ext cx="226" cy="0"/>
                  </a:xfrm>
                  <a:prstGeom prst="line">
                    <a:avLst/>
                  </a:prstGeom>
                  <a:ln w="19050" cap="flat" cmpd="sng">
                    <a:solidFill>
                      <a:schemeClr val="tx1"/>
                    </a:solidFill>
                    <a:prstDash val="solid"/>
                    <a:miter/>
                    <a:headEnd type="none" w="med" len="med"/>
                    <a:tailEnd type="triangle" w="med" len="med"/>
                  </a:ln>
                </p:spPr>
              </p:sp>
              <p:grpSp>
                <p:nvGrpSpPr>
                  <p:cNvPr id="681010" name="组合 681009"/>
                  <p:cNvGrpSpPr/>
                  <p:nvPr/>
                </p:nvGrpSpPr>
                <p:grpSpPr>
                  <a:xfrm>
                    <a:off x="3634" y="395"/>
                    <a:ext cx="1130" cy="204"/>
                    <a:chOff x="3056" y="3296"/>
                    <a:chExt cx="1133" cy="204"/>
                  </a:xfrm>
                </p:grpSpPr>
                <p:grpSp>
                  <p:nvGrpSpPr>
                    <p:cNvPr id="681011" name="组合 681010"/>
                    <p:cNvGrpSpPr/>
                    <p:nvPr/>
                  </p:nvGrpSpPr>
                  <p:grpSpPr>
                    <a:xfrm>
                      <a:off x="3277" y="3296"/>
                      <a:ext cx="385" cy="204"/>
                      <a:chOff x="1728" y="3552"/>
                      <a:chExt cx="385" cy="204"/>
                    </a:xfrm>
                  </p:grpSpPr>
                  <p:sp>
                    <p:nvSpPr>
                      <p:cNvPr id="681012" name="矩形 681011"/>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681013" name="直接连接符 681012"/>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grpSp>
                  <p:nvGrpSpPr>
                    <p:cNvPr id="681014" name="组合 681013"/>
                    <p:cNvGrpSpPr/>
                    <p:nvPr/>
                  </p:nvGrpSpPr>
                  <p:grpSpPr>
                    <a:xfrm>
                      <a:off x="3804" y="3296"/>
                      <a:ext cx="385" cy="204"/>
                      <a:chOff x="1728" y="3552"/>
                      <a:chExt cx="385" cy="204"/>
                    </a:xfrm>
                  </p:grpSpPr>
                  <p:sp>
                    <p:nvSpPr>
                      <p:cNvPr id="681015" name="矩形 681014"/>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endParaRPr lang="en-US" altLang="zh-CN" b="1">
                          <a:latin typeface="Times New Roman" panose="02020603050405020304" pitchFamily="18" charset="0"/>
                          <a:ea typeface="Arial Unicode MS" panose="020B0604020202020204" charset="-122"/>
                        </a:endParaRPr>
                      </a:p>
                    </p:txBody>
                  </p:sp>
                  <p:sp>
                    <p:nvSpPr>
                      <p:cNvPr id="681016" name="直接连接符 681015"/>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17" name="直接连接符 681016"/>
                    <p:cNvSpPr/>
                    <p:nvPr/>
                  </p:nvSpPr>
                  <p:spPr>
                    <a:xfrm>
                      <a:off x="3578" y="3392"/>
                      <a:ext cx="227" cy="0"/>
                    </a:xfrm>
                    <a:prstGeom prst="line">
                      <a:avLst/>
                    </a:prstGeom>
                    <a:ln w="19050" cap="flat" cmpd="sng">
                      <a:solidFill>
                        <a:schemeClr val="tx1"/>
                      </a:solidFill>
                      <a:prstDash val="solid"/>
                      <a:miter/>
                      <a:headEnd type="none" w="med" len="med"/>
                      <a:tailEnd type="triangle" w="med" len="med"/>
                    </a:ln>
                  </p:spPr>
                </p:sp>
                <p:sp>
                  <p:nvSpPr>
                    <p:cNvPr id="681018" name="直接连接符 681017"/>
                    <p:cNvSpPr/>
                    <p:nvPr/>
                  </p:nvSpPr>
                  <p:spPr>
                    <a:xfrm>
                      <a:off x="3056" y="3400"/>
                      <a:ext cx="227" cy="0"/>
                    </a:xfrm>
                    <a:prstGeom prst="line">
                      <a:avLst/>
                    </a:prstGeom>
                    <a:ln w="19050" cap="flat" cmpd="sng">
                      <a:solidFill>
                        <a:schemeClr val="tx1"/>
                      </a:solidFill>
                      <a:prstDash val="solid"/>
                      <a:miter/>
                      <a:headEnd type="none" w="med" len="med"/>
                      <a:tailEnd type="triangle" w="med" len="med"/>
                    </a:ln>
                  </p:spPr>
                </p:sp>
              </p:grpSp>
            </p:grpSp>
            <p:grpSp>
              <p:nvGrpSpPr>
                <p:cNvPr id="681019" name="组合 681018"/>
                <p:cNvGrpSpPr/>
                <p:nvPr/>
              </p:nvGrpSpPr>
              <p:grpSpPr>
                <a:xfrm>
                  <a:off x="3628" y="911"/>
                  <a:ext cx="1154" cy="220"/>
                  <a:chOff x="3853" y="1892"/>
                  <a:chExt cx="1158" cy="220"/>
                </a:xfrm>
              </p:grpSpPr>
              <p:grpSp>
                <p:nvGrpSpPr>
                  <p:cNvPr id="681020" name="组合 681019"/>
                  <p:cNvGrpSpPr/>
                  <p:nvPr/>
                </p:nvGrpSpPr>
                <p:grpSpPr>
                  <a:xfrm>
                    <a:off x="4079" y="1892"/>
                    <a:ext cx="385" cy="204"/>
                    <a:chOff x="1728" y="3552"/>
                    <a:chExt cx="385" cy="204"/>
                  </a:xfrm>
                </p:grpSpPr>
                <p:sp>
                  <p:nvSpPr>
                    <p:cNvPr id="681021" name="矩形 681020"/>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681022" name="直接连接符 681021"/>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23" name="直接连接符 681022"/>
                  <p:cNvSpPr/>
                  <p:nvPr/>
                </p:nvSpPr>
                <p:spPr>
                  <a:xfrm>
                    <a:off x="3853" y="1988"/>
                    <a:ext cx="227" cy="0"/>
                  </a:xfrm>
                  <a:prstGeom prst="line">
                    <a:avLst/>
                  </a:prstGeom>
                  <a:ln w="19050" cap="flat" cmpd="sng">
                    <a:solidFill>
                      <a:schemeClr val="tx1"/>
                    </a:solidFill>
                    <a:prstDash val="solid"/>
                    <a:miter/>
                    <a:headEnd type="none" w="med" len="med"/>
                    <a:tailEnd type="triangle" w="med" len="med"/>
                  </a:ln>
                </p:spPr>
              </p:sp>
              <p:grpSp>
                <p:nvGrpSpPr>
                  <p:cNvPr id="681024" name="组合 681023"/>
                  <p:cNvGrpSpPr/>
                  <p:nvPr/>
                </p:nvGrpSpPr>
                <p:grpSpPr>
                  <a:xfrm>
                    <a:off x="4627" y="1908"/>
                    <a:ext cx="384" cy="204"/>
                    <a:chOff x="1728" y="3552"/>
                    <a:chExt cx="385" cy="204"/>
                  </a:xfrm>
                </p:grpSpPr>
                <p:sp>
                  <p:nvSpPr>
                    <p:cNvPr id="681025" name="矩形 681024"/>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a:t>
                      </a:r>
                      <a:r>
                        <a:rPr lang="en-US" altLang="zh-CN">
                          <a:latin typeface="Times New Roman" panose="02020603050405020304" pitchFamily="18" charset="0"/>
                        </a:rPr>
                        <a:t>  </a:t>
                      </a:r>
                      <a:r>
                        <a:rPr lang="en-US" altLang="zh-CN">
                          <a:latin typeface="Times New Roman" panose="02020603050405020304" pitchFamily="18" charset="0"/>
                          <a:ea typeface="Arial Unicode MS" panose="020B0604020202020204" charset="-122"/>
                        </a:rPr>
                        <a:t>⋀</a:t>
                      </a:r>
                      <a:endParaRPr lang="en-US" altLang="zh-CN">
                        <a:latin typeface="Times New Roman" panose="02020603050405020304" pitchFamily="18" charset="0"/>
                      </a:endParaRPr>
                    </a:p>
                  </p:txBody>
                </p:sp>
                <p:sp>
                  <p:nvSpPr>
                    <p:cNvPr id="681026" name="直接连接符 681025"/>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27" name="直接连接符 681026"/>
                  <p:cNvSpPr/>
                  <p:nvPr/>
                </p:nvSpPr>
                <p:spPr>
                  <a:xfrm>
                    <a:off x="4400" y="2000"/>
                    <a:ext cx="227" cy="0"/>
                  </a:xfrm>
                  <a:prstGeom prst="line">
                    <a:avLst/>
                  </a:prstGeom>
                  <a:ln w="19050" cap="flat" cmpd="sng">
                    <a:solidFill>
                      <a:schemeClr val="tx1"/>
                    </a:solidFill>
                    <a:prstDash val="solid"/>
                    <a:miter/>
                    <a:headEnd type="none" w="med" len="med"/>
                    <a:tailEnd type="triangle" w="med" len="med"/>
                  </a:ln>
                </p:spPr>
              </p:sp>
            </p:grpSp>
            <p:grpSp>
              <p:nvGrpSpPr>
                <p:cNvPr id="681028" name="组合 681027"/>
                <p:cNvGrpSpPr/>
                <p:nvPr/>
              </p:nvGrpSpPr>
              <p:grpSpPr>
                <a:xfrm>
                  <a:off x="3631" y="119"/>
                  <a:ext cx="1675" cy="212"/>
                  <a:chOff x="3631" y="119"/>
                  <a:chExt cx="1675" cy="212"/>
                </a:xfrm>
              </p:grpSpPr>
              <p:grpSp>
                <p:nvGrpSpPr>
                  <p:cNvPr id="681029" name="组合 681028"/>
                  <p:cNvGrpSpPr/>
                  <p:nvPr/>
                </p:nvGrpSpPr>
                <p:grpSpPr>
                  <a:xfrm>
                    <a:off x="4181" y="119"/>
                    <a:ext cx="1125" cy="208"/>
                    <a:chOff x="752" y="2500"/>
                    <a:chExt cx="1128" cy="208"/>
                  </a:xfrm>
                </p:grpSpPr>
                <p:grpSp>
                  <p:nvGrpSpPr>
                    <p:cNvPr id="681030" name="组合 681029"/>
                    <p:cNvGrpSpPr/>
                    <p:nvPr/>
                  </p:nvGrpSpPr>
                  <p:grpSpPr>
                    <a:xfrm>
                      <a:off x="976" y="2504"/>
                      <a:ext cx="385" cy="204"/>
                      <a:chOff x="1728" y="3552"/>
                      <a:chExt cx="385" cy="204"/>
                    </a:xfrm>
                  </p:grpSpPr>
                  <p:sp>
                    <p:nvSpPr>
                      <p:cNvPr id="681031" name="矩形 681030"/>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681032" name="直接连接符 681031"/>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grpSp>
                  <p:nvGrpSpPr>
                    <p:cNvPr id="681033" name="组合 681032"/>
                    <p:cNvGrpSpPr/>
                    <p:nvPr/>
                  </p:nvGrpSpPr>
                  <p:grpSpPr>
                    <a:xfrm>
                      <a:off x="1496" y="2500"/>
                      <a:ext cx="384" cy="204"/>
                      <a:chOff x="1728" y="3552"/>
                      <a:chExt cx="385" cy="204"/>
                    </a:xfrm>
                  </p:grpSpPr>
                  <p:sp>
                    <p:nvSpPr>
                      <p:cNvPr id="681034" name="矩形 681033"/>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a:t>
                        </a:r>
                        <a:r>
                          <a:rPr lang="en-US" altLang="zh-CN">
                            <a:latin typeface="Times New Roman" panose="02020603050405020304" pitchFamily="18" charset="0"/>
                          </a:rPr>
                          <a:t>  </a:t>
                        </a:r>
                        <a:r>
                          <a:rPr lang="en-US" altLang="zh-CN">
                            <a:latin typeface="Times New Roman" panose="02020603050405020304" pitchFamily="18" charset="0"/>
                            <a:ea typeface="Arial Unicode MS" panose="020B0604020202020204" charset="-122"/>
                          </a:rPr>
                          <a:t>⋀</a:t>
                        </a:r>
                        <a:endParaRPr lang="en-US" altLang="zh-CN">
                          <a:latin typeface="Times New Roman" panose="02020603050405020304" pitchFamily="18" charset="0"/>
                        </a:endParaRPr>
                      </a:p>
                    </p:txBody>
                  </p:sp>
                  <p:sp>
                    <p:nvSpPr>
                      <p:cNvPr id="681035" name="直接连接符 681034"/>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36" name="直接连接符 681035"/>
                    <p:cNvSpPr/>
                    <p:nvPr/>
                  </p:nvSpPr>
                  <p:spPr>
                    <a:xfrm>
                      <a:off x="752" y="2600"/>
                      <a:ext cx="227" cy="0"/>
                    </a:xfrm>
                    <a:prstGeom prst="line">
                      <a:avLst/>
                    </a:prstGeom>
                    <a:ln w="19050" cap="flat" cmpd="sng">
                      <a:solidFill>
                        <a:schemeClr val="tx1"/>
                      </a:solidFill>
                      <a:prstDash val="solid"/>
                      <a:miter/>
                      <a:headEnd type="none" w="med" len="med"/>
                      <a:tailEnd type="triangle" w="med" len="med"/>
                    </a:ln>
                  </p:spPr>
                </p:sp>
                <p:sp>
                  <p:nvSpPr>
                    <p:cNvPr id="681037" name="直接连接符 681036"/>
                    <p:cNvSpPr/>
                    <p:nvPr/>
                  </p:nvSpPr>
                  <p:spPr>
                    <a:xfrm>
                      <a:off x="1277" y="2600"/>
                      <a:ext cx="227" cy="0"/>
                    </a:xfrm>
                    <a:prstGeom prst="line">
                      <a:avLst/>
                    </a:prstGeom>
                    <a:ln w="19050" cap="flat" cmpd="sng">
                      <a:solidFill>
                        <a:schemeClr val="tx1"/>
                      </a:solidFill>
                      <a:prstDash val="solid"/>
                      <a:miter/>
                      <a:headEnd type="none" w="med" len="med"/>
                      <a:tailEnd type="triangle" w="med" len="med"/>
                    </a:ln>
                  </p:spPr>
                </p:sp>
              </p:grpSp>
              <p:grpSp>
                <p:nvGrpSpPr>
                  <p:cNvPr id="681038" name="组合 681037"/>
                  <p:cNvGrpSpPr/>
                  <p:nvPr/>
                </p:nvGrpSpPr>
                <p:grpSpPr>
                  <a:xfrm>
                    <a:off x="3631" y="127"/>
                    <a:ext cx="606" cy="204"/>
                    <a:chOff x="3856" y="1108"/>
                    <a:chExt cx="608" cy="204"/>
                  </a:xfrm>
                </p:grpSpPr>
                <p:grpSp>
                  <p:nvGrpSpPr>
                    <p:cNvPr id="681039" name="组合 681038"/>
                    <p:cNvGrpSpPr/>
                    <p:nvPr/>
                  </p:nvGrpSpPr>
                  <p:grpSpPr>
                    <a:xfrm>
                      <a:off x="4080" y="1108"/>
                      <a:ext cx="384" cy="204"/>
                      <a:chOff x="1728" y="3552"/>
                      <a:chExt cx="385" cy="204"/>
                    </a:xfrm>
                  </p:grpSpPr>
                  <p:sp>
                    <p:nvSpPr>
                      <p:cNvPr id="681040" name="矩形 681039"/>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681041" name="直接连接符 681040"/>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42" name="直接连接符 681041"/>
                    <p:cNvSpPr/>
                    <p:nvPr/>
                  </p:nvSpPr>
                  <p:spPr>
                    <a:xfrm>
                      <a:off x="3856" y="1208"/>
                      <a:ext cx="227" cy="0"/>
                    </a:xfrm>
                    <a:prstGeom prst="line">
                      <a:avLst/>
                    </a:prstGeom>
                    <a:ln w="19050" cap="flat" cmpd="sng">
                      <a:solidFill>
                        <a:schemeClr val="tx1"/>
                      </a:solidFill>
                      <a:prstDash val="solid"/>
                      <a:miter/>
                      <a:headEnd type="none" w="med" len="med"/>
                      <a:tailEnd type="triangle" w="med" len="med"/>
                    </a:ln>
                  </p:spPr>
                </p:sp>
              </p:grpSp>
            </p:grpSp>
            <p:grpSp>
              <p:nvGrpSpPr>
                <p:cNvPr id="681043" name="组合 681042"/>
                <p:cNvGrpSpPr/>
                <p:nvPr/>
              </p:nvGrpSpPr>
              <p:grpSpPr>
                <a:xfrm>
                  <a:off x="3631" y="1167"/>
                  <a:ext cx="606" cy="204"/>
                  <a:chOff x="752" y="3292"/>
                  <a:chExt cx="608" cy="204"/>
                </a:xfrm>
              </p:grpSpPr>
              <p:grpSp>
                <p:nvGrpSpPr>
                  <p:cNvPr id="681044" name="组合 681043"/>
                  <p:cNvGrpSpPr/>
                  <p:nvPr/>
                </p:nvGrpSpPr>
                <p:grpSpPr>
                  <a:xfrm>
                    <a:off x="976" y="3292"/>
                    <a:ext cx="384" cy="204"/>
                    <a:chOff x="1728" y="3552"/>
                    <a:chExt cx="385" cy="204"/>
                  </a:xfrm>
                </p:grpSpPr>
                <p:sp>
                  <p:nvSpPr>
                    <p:cNvPr id="681045" name="矩形 681044"/>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r>
                        <a:rPr lang="en-US" altLang="zh-CN">
                          <a:latin typeface="Times New Roman" panose="02020603050405020304" pitchFamily="18" charset="0"/>
                        </a:rPr>
                        <a:t>  </a:t>
                      </a:r>
                      <a:r>
                        <a:rPr lang="en-US" altLang="zh-CN">
                          <a:latin typeface="Times New Roman" panose="02020603050405020304" pitchFamily="18" charset="0"/>
                          <a:ea typeface="Arial Unicode MS" panose="020B0604020202020204" charset="-122"/>
                        </a:rPr>
                        <a:t>⋀</a:t>
                      </a:r>
                      <a:endParaRPr lang="en-US" altLang="zh-CN">
                        <a:latin typeface="Times New Roman" panose="02020603050405020304" pitchFamily="18" charset="0"/>
                      </a:endParaRPr>
                    </a:p>
                  </p:txBody>
                </p:sp>
                <p:sp>
                  <p:nvSpPr>
                    <p:cNvPr id="681046" name="直接连接符 681045"/>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47" name="直接连接符 681046"/>
                  <p:cNvSpPr/>
                  <p:nvPr/>
                </p:nvSpPr>
                <p:spPr>
                  <a:xfrm>
                    <a:off x="752" y="3392"/>
                    <a:ext cx="227" cy="0"/>
                  </a:xfrm>
                  <a:prstGeom prst="line">
                    <a:avLst/>
                  </a:prstGeom>
                  <a:ln w="19050" cap="flat" cmpd="sng">
                    <a:solidFill>
                      <a:schemeClr val="tx1"/>
                    </a:solidFill>
                    <a:prstDash val="solid"/>
                    <a:miter/>
                    <a:headEnd type="none" w="med" len="med"/>
                    <a:tailEnd type="triangle" w="med" len="med"/>
                  </a:ln>
                </p:spPr>
              </p:sp>
            </p:grpSp>
            <p:grpSp>
              <p:nvGrpSpPr>
                <p:cNvPr id="681048" name="组合 681047"/>
                <p:cNvGrpSpPr/>
                <p:nvPr/>
              </p:nvGrpSpPr>
              <p:grpSpPr>
                <a:xfrm>
                  <a:off x="3639" y="643"/>
                  <a:ext cx="1148" cy="216"/>
                  <a:chOff x="3639" y="643"/>
                  <a:chExt cx="1148" cy="216"/>
                </a:xfrm>
              </p:grpSpPr>
              <p:grpSp>
                <p:nvGrpSpPr>
                  <p:cNvPr id="681049" name="组合 681048"/>
                  <p:cNvGrpSpPr/>
                  <p:nvPr/>
                </p:nvGrpSpPr>
                <p:grpSpPr>
                  <a:xfrm>
                    <a:off x="4181" y="655"/>
                    <a:ext cx="606" cy="204"/>
                    <a:chOff x="752" y="3292"/>
                    <a:chExt cx="608" cy="204"/>
                  </a:xfrm>
                </p:grpSpPr>
                <p:grpSp>
                  <p:nvGrpSpPr>
                    <p:cNvPr id="681050" name="组合 681049"/>
                    <p:cNvGrpSpPr/>
                    <p:nvPr/>
                  </p:nvGrpSpPr>
                  <p:grpSpPr>
                    <a:xfrm>
                      <a:off x="976" y="3292"/>
                      <a:ext cx="384" cy="204"/>
                      <a:chOff x="1728" y="3552"/>
                      <a:chExt cx="385" cy="204"/>
                    </a:xfrm>
                  </p:grpSpPr>
                  <p:sp>
                    <p:nvSpPr>
                      <p:cNvPr id="681051" name="矩形 681050"/>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a:t>
                        </a:r>
                        <a:r>
                          <a:rPr lang="en-US" altLang="zh-CN">
                            <a:latin typeface="Times New Roman" panose="02020603050405020304" pitchFamily="18" charset="0"/>
                          </a:rPr>
                          <a:t>  </a:t>
                        </a:r>
                        <a:r>
                          <a:rPr lang="en-US" altLang="zh-CN">
                            <a:latin typeface="Times New Roman" panose="02020603050405020304" pitchFamily="18" charset="0"/>
                            <a:ea typeface="Arial Unicode MS" panose="020B0604020202020204" charset="-122"/>
                          </a:rPr>
                          <a:t>⋀</a:t>
                        </a:r>
                        <a:endParaRPr lang="en-US" altLang="zh-CN">
                          <a:latin typeface="Times New Roman" panose="02020603050405020304" pitchFamily="18" charset="0"/>
                        </a:endParaRPr>
                      </a:p>
                    </p:txBody>
                  </p:sp>
                  <p:sp>
                    <p:nvSpPr>
                      <p:cNvPr id="681052" name="直接连接符 681051"/>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53" name="直接连接符 681052"/>
                    <p:cNvSpPr/>
                    <p:nvPr/>
                  </p:nvSpPr>
                  <p:spPr>
                    <a:xfrm>
                      <a:off x="752" y="3392"/>
                      <a:ext cx="227" cy="0"/>
                    </a:xfrm>
                    <a:prstGeom prst="line">
                      <a:avLst/>
                    </a:prstGeom>
                    <a:ln w="19050" cap="flat" cmpd="sng">
                      <a:solidFill>
                        <a:schemeClr val="tx1"/>
                      </a:solidFill>
                      <a:prstDash val="solid"/>
                      <a:miter/>
                      <a:headEnd type="none" w="med" len="med"/>
                      <a:tailEnd type="triangle" w="med" len="med"/>
                    </a:ln>
                  </p:spPr>
                </p:sp>
              </p:grpSp>
              <p:grpSp>
                <p:nvGrpSpPr>
                  <p:cNvPr id="681054" name="组合 681053"/>
                  <p:cNvGrpSpPr/>
                  <p:nvPr/>
                </p:nvGrpSpPr>
                <p:grpSpPr>
                  <a:xfrm>
                    <a:off x="3862" y="643"/>
                    <a:ext cx="383" cy="204"/>
                    <a:chOff x="1728" y="3552"/>
                    <a:chExt cx="385" cy="204"/>
                  </a:xfrm>
                </p:grpSpPr>
                <p:sp>
                  <p:nvSpPr>
                    <p:cNvPr id="681055" name="矩形 681054"/>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a:t>
                      </a:r>
                    </a:p>
                  </p:txBody>
                </p:sp>
                <p:sp>
                  <p:nvSpPr>
                    <p:cNvPr id="681056" name="直接连接符 681055"/>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sp>
                <p:nvSpPr>
                  <p:cNvPr id="681057" name="直接连接符 681056"/>
                  <p:cNvSpPr/>
                  <p:nvPr/>
                </p:nvSpPr>
                <p:spPr>
                  <a:xfrm>
                    <a:off x="3639" y="743"/>
                    <a:ext cx="226" cy="0"/>
                  </a:xfrm>
                  <a:prstGeom prst="line">
                    <a:avLst/>
                  </a:prstGeom>
                  <a:ln w="19050" cap="flat" cmpd="sng">
                    <a:solidFill>
                      <a:schemeClr val="tx1"/>
                    </a:solidFill>
                    <a:prstDash val="solid"/>
                    <a:miter/>
                    <a:headEnd type="none" w="med" len="med"/>
                    <a:tailEnd type="triangle" w="med" len="med"/>
                  </a:ln>
                </p:spPr>
              </p:sp>
            </p:grpSp>
            <p:grpSp>
              <p:nvGrpSpPr>
                <p:cNvPr id="681058" name="组合 681057"/>
                <p:cNvGrpSpPr/>
                <p:nvPr/>
              </p:nvGrpSpPr>
              <p:grpSpPr>
                <a:xfrm>
                  <a:off x="2117" y="119"/>
                  <a:ext cx="1577" cy="1753"/>
                  <a:chOff x="2117" y="119"/>
                  <a:chExt cx="1577" cy="1753"/>
                </a:xfrm>
              </p:grpSpPr>
              <p:sp>
                <p:nvSpPr>
                  <p:cNvPr id="681059" name="矩形 681058"/>
                  <p:cNvSpPr/>
                  <p:nvPr/>
                </p:nvSpPr>
                <p:spPr>
                  <a:xfrm>
                    <a:off x="2117" y="1613"/>
                    <a:ext cx="998" cy="227"/>
                  </a:xfrm>
                  <a:prstGeom prst="rect">
                    <a:avLst/>
                  </a:prstGeom>
                  <a:noFill/>
                  <a:ln w="9525">
                    <a:noFill/>
                  </a:ln>
                </p:spPr>
                <p:txBody>
                  <a:bodyPr wrap="none" anchor="ctr"/>
                  <a:lstStyle/>
                  <a:p>
                    <a:pPr algn="ctr">
                      <a:buClr>
                        <a:schemeClr val="bg1"/>
                      </a:buClr>
                    </a:pPr>
                    <a:r>
                      <a:rPr lang="en-US" altLang="zh-CN" sz="2000" b="1">
                        <a:latin typeface="Times New Roman" panose="02020603050405020304" pitchFamily="18" charset="0"/>
                      </a:rPr>
                      <a:t>MAX_VEX-1</a:t>
                    </a:r>
                  </a:p>
                </p:txBody>
              </p:sp>
              <p:sp>
                <p:nvSpPr>
                  <p:cNvPr id="681060" name="矩形 681059"/>
                  <p:cNvSpPr/>
                  <p:nvPr/>
                </p:nvSpPr>
                <p:spPr>
                  <a:xfrm>
                    <a:off x="2880" y="119"/>
                    <a:ext cx="226" cy="1225"/>
                  </a:xfrm>
                  <a:prstGeom prst="rect">
                    <a:avLst/>
                  </a:prstGeom>
                  <a:noFill/>
                  <a:ln w="9525">
                    <a:noFill/>
                  </a:ln>
                </p:spPr>
                <p:txBody>
                  <a:bodyPr wrap="none" anchor="ctr"/>
                  <a:lstStyle/>
                  <a:p>
                    <a:pPr algn="ctr">
                      <a:spcBef>
                        <a:spcPct val="10000"/>
                      </a:spcBef>
                      <a:buClr>
                        <a:schemeClr val="bg1"/>
                      </a:buClr>
                    </a:pPr>
                    <a:r>
                      <a:rPr lang="en-US" altLang="zh-CN" b="1">
                        <a:latin typeface="Times New Roman" panose="02020603050405020304" pitchFamily="18" charset="0"/>
                      </a:rPr>
                      <a:t>0</a:t>
                    </a:r>
                  </a:p>
                  <a:p>
                    <a:pPr algn="ctr">
                      <a:spcBef>
                        <a:spcPct val="10000"/>
                      </a:spcBef>
                      <a:buClr>
                        <a:schemeClr val="bg1"/>
                      </a:buClr>
                    </a:pPr>
                    <a:r>
                      <a:rPr lang="en-US" altLang="zh-CN" b="1">
                        <a:latin typeface="Times New Roman" panose="02020603050405020304" pitchFamily="18" charset="0"/>
                      </a:rPr>
                      <a:t>1</a:t>
                    </a:r>
                  </a:p>
                  <a:p>
                    <a:pPr algn="ctr">
                      <a:spcBef>
                        <a:spcPct val="10000"/>
                      </a:spcBef>
                      <a:buClr>
                        <a:schemeClr val="bg1"/>
                      </a:buClr>
                    </a:pPr>
                    <a:r>
                      <a:rPr lang="en-US" altLang="zh-CN" b="1">
                        <a:latin typeface="Times New Roman" panose="02020603050405020304" pitchFamily="18" charset="0"/>
                      </a:rPr>
                      <a:t>2</a:t>
                    </a:r>
                  </a:p>
                  <a:p>
                    <a:pPr algn="ctr">
                      <a:spcBef>
                        <a:spcPct val="10000"/>
                      </a:spcBef>
                      <a:buClr>
                        <a:schemeClr val="bg1"/>
                      </a:buClr>
                    </a:pPr>
                    <a:r>
                      <a:rPr lang="en-US" altLang="zh-CN" b="1">
                        <a:latin typeface="Times New Roman" panose="02020603050405020304" pitchFamily="18" charset="0"/>
                      </a:rPr>
                      <a:t>3</a:t>
                    </a:r>
                  </a:p>
                  <a:p>
                    <a:pPr algn="ctr">
                      <a:spcBef>
                        <a:spcPct val="10000"/>
                      </a:spcBef>
                      <a:buClr>
                        <a:schemeClr val="bg1"/>
                      </a:buClr>
                    </a:pPr>
                    <a:r>
                      <a:rPr lang="en-US" altLang="zh-CN" b="1">
                        <a:latin typeface="Times New Roman" panose="02020603050405020304" pitchFamily="18" charset="0"/>
                      </a:rPr>
                      <a:t>4</a:t>
                    </a:r>
                  </a:p>
                </p:txBody>
              </p:sp>
              <p:grpSp>
                <p:nvGrpSpPr>
                  <p:cNvPr id="681061" name="组合 681060"/>
                  <p:cNvGrpSpPr/>
                  <p:nvPr/>
                </p:nvGrpSpPr>
                <p:grpSpPr>
                  <a:xfrm>
                    <a:off x="3152" y="123"/>
                    <a:ext cx="542" cy="1749"/>
                    <a:chOff x="3152" y="123"/>
                    <a:chExt cx="542" cy="1749"/>
                  </a:xfrm>
                </p:grpSpPr>
                <p:grpSp>
                  <p:nvGrpSpPr>
                    <p:cNvPr id="681062" name="组合 681061"/>
                    <p:cNvGrpSpPr/>
                    <p:nvPr/>
                  </p:nvGrpSpPr>
                  <p:grpSpPr>
                    <a:xfrm>
                      <a:off x="3152" y="123"/>
                      <a:ext cx="542" cy="249"/>
                      <a:chOff x="3152" y="123"/>
                      <a:chExt cx="542" cy="249"/>
                    </a:xfrm>
                  </p:grpSpPr>
                  <p:sp>
                    <p:nvSpPr>
                      <p:cNvPr id="681063" name="矩形 681062"/>
                      <p:cNvSpPr/>
                      <p:nvPr/>
                    </p:nvSpPr>
                    <p:spPr>
                      <a:xfrm>
                        <a:off x="3152" y="123"/>
                        <a:ext cx="542"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sp>
                    <p:nvSpPr>
                      <p:cNvPr id="681064" name="直接连接符 681063"/>
                      <p:cNvSpPr/>
                      <p:nvPr/>
                    </p:nvSpPr>
                    <p:spPr>
                      <a:xfrm>
                        <a:off x="3470" y="123"/>
                        <a:ext cx="0" cy="249"/>
                      </a:xfrm>
                      <a:prstGeom prst="line">
                        <a:avLst/>
                      </a:prstGeom>
                      <a:ln w="9525" cap="flat" cmpd="sng">
                        <a:solidFill>
                          <a:schemeClr val="tx1"/>
                        </a:solidFill>
                        <a:prstDash val="solid"/>
                        <a:miter/>
                        <a:headEnd type="none" w="med" len="med"/>
                        <a:tailEnd type="none" w="med" len="med"/>
                      </a:ln>
                    </p:spPr>
                  </p:sp>
                </p:grpSp>
                <p:grpSp>
                  <p:nvGrpSpPr>
                    <p:cNvPr id="681065" name="组合 681064"/>
                    <p:cNvGrpSpPr/>
                    <p:nvPr/>
                  </p:nvGrpSpPr>
                  <p:grpSpPr>
                    <a:xfrm>
                      <a:off x="3152" y="371"/>
                      <a:ext cx="542" cy="249"/>
                      <a:chOff x="3152" y="371"/>
                      <a:chExt cx="542" cy="249"/>
                    </a:xfrm>
                  </p:grpSpPr>
                  <p:sp>
                    <p:nvSpPr>
                      <p:cNvPr id="681066" name="矩形 681065"/>
                      <p:cNvSpPr/>
                      <p:nvPr/>
                    </p:nvSpPr>
                    <p:spPr>
                      <a:xfrm>
                        <a:off x="3152" y="371"/>
                        <a:ext cx="542"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81067" name="直接连接符 681066"/>
                      <p:cNvSpPr/>
                      <p:nvPr/>
                    </p:nvSpPr>
                    <p:spPr>
                      <a:xfrm>
                        <a:off x="3470" y="371"/>
                        <a:ext cx="0" cy="249"/>
                      </a:xfrm>
                      <a:prstGeom prst="line">
                        <a:avLst/>
                      </a:prstGeom>
                      <a:ln w="9525" cap="flat" cmpd="sng">
                        <a:solidFill>
                          <a:schemeClr val="tx1"/>
                        </a:solidFill>
                        <a:prstDash val="solid"/>
                        <a:miter/>
                        <a:headEnd type="none" w="med" len="med"/>
                        <a:tailEnd type="none" w="med" len="med"/>
                      </a:ln>
                    </p:spPr>
                  </p:sp>
                </p:grpSp>
                <p:grpSp>
                  <p:nvGrpSpPr>
                    <p:cNvPr id="681068" name="组合 681067"/>
                    <p:cNvGrpSpPr/>
                    <p:nvPr/>
                  </p:nvGrpSpPr>
                  <p:grpSpPr>
                    <a:xfrm>
                      <a:off x="3152" y="618"/>
                      <a:ext cx="542" cy="249"/>
                      <a:chOff x="3152" y="618"/>
                      <a:chExt cx="542" cy="249"/>
                    </a:xfrm>
                  </p:grpSpPr>
                  <p:sp>
                    <p:nvSpPr>
                      <p:cNvPr id="681069" name="矩形 681068"/>
                      <p:cNvSpPr/>
                      <p:nvPr/>
                    </p:nvSpPr>
                    <p:spPr>
                      <a:xfrm>
                        <a:off x="3152" y="618"/>
                        <a:ext cx="542"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p>
                    </p:txBody>
                  </p:sp>
                  <p:sp>
                    <p:nvSpPr>
                      <p:cNvPr id="681070" name="直接连接符 681069"/>
                      <p:cNvSpPr/>
                      <p:nvPr/>
                    </p:nvSpPr>
                    <p:spPr>
                      <a:xfrm>
                        <a:off x="3470" y="618"/>
                        <a:ext cx="0" cy="249"/>
                      </a:xfrm>
                      <a:prstGeom prst="line">
                        <a:avLst/>
                      </a:prstGeom>
                      <a:ln w="9525" cap="flat" cmpd="sng">
                        <a:solidFill>
                          <a:schemeClr val="tx1"/>
                        </a:solidFill>
                        <a:prstDash val="solid"/>
                        <a:miter/>
                        <a:headEnd type="none" w="med" len="med"/>
                        <a:tailEnd type="none" w="med" len="med"/>
                      </a:ln>
                    </p:spPr>
                  </p:sp>
                </p:grpSp>
                <p:grpSp>
                  <p:nvGrpSpPr>
                    <p:cNvPr id="681071" name="组合 681070"/>
                    <p:cNvGrpSpPr/>
                    <p:nvPr/>
                  </p:nvGrpSpPr>
                  <p:grpSpPr>
                    <a:xfrm>
                      <a:off x="3152" y="866"/>
                      <a:ext cx="542" cy="249"/>
                      <a:chOff x="3152" y="866"/>
                      <a:chExt cx="542" cy="249"/>
                    </a:xfrm>
                  </p:grpSpPr>
                  <p:sp>
                    <p:nvSpPr>
                      <p:cNvPr id="681072" name="矩形 681071"/>
                      <p:cNvSpPr/>
                      <p:nvPr/>
                    </p:nvSpPr>
                    <p:spPr>
                      <a:xfrm>
                        <a:off x="3152" y="866"/>
                        <a:ext cx="542"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sp>
                    <p:nvSpPr>
                      <p:cNvPr id="681073" name="直接连接符 681072"/>
                      <p:cNvSpPr/>
                      <p:nvPr/>
                    </p:nvSpPr>
                    <p:spPr>
                      <a:xfrm>
                        <a:off x="3470" y="866"/>
                        <a:ext cx="0" cy="249"/>
                      </a:xfrm>
                      <a:prstGeom prst="line">
                        <a:avLst/>
                      </a:prstGeom>
                      <a:ln w="9525" cap="flat" cmpd="sng">
                        <a:solidFill>
                          <a:schemeClr val="tx1"/>
                        </a:solidFill>
                        <a:prstDash val="solid"/>
                        <a:miter/>
                        <a:headEnd type="none" w="med" len="med"/>
                        <a:tailEnd type="none" w="med" len="med"/>
                      </a:ln>
                    </p:spPr>
                  </p:sp>
                </p:grpSp>
                <p:grpSp>
                  <p:nvGrpSpPr>
                    <p:cNvPr id="681074" name="组合 681073"/>
                    <p:cNvGrpSpPr/>
                    <p:nvPr/>
                  </p:nvGrpSpPr>
                  <p:grpSpPr>
                    <a:xfrm>
                      <a:off x="3152" y="1114"/>
                      <a:ext cx="542" cy="249"/>
                      <a:chOff x="3152" y="1114"/>
                      <a:chExt cx="542" cy="249"/>
                    </a:xfrm>
                  </p:grpSpPr>
                  <p:sp>
                    <p:nvSpPr>
                      <p:cNvPr id="681075" name="矩形 681074"/>
                      <p:cNvSpPr/>
                      <p:nvPr/>
                    </p:nvSpPr>
                    <p:spPr>
                      <a:xfrm>
                        <a:off x="3152" y="1114"/>
                        <a:ext cx="542"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sp>
                    <p:nvSpPr>
                      <p:cNvPr id="681076" name="直接连接符 681075"/>
                      <p:cNvSpPr/>
                      <p:nvPr/>
                    </p:nvSpPr>
                    <p:spPr>
                      <a:xfrm>
                        <a:off x="3470" y="1114"/>
                        <a:ext cx="0" cy="249"/>
                      </a:xfrm>
                      <a:prstGeom prst="line">
                        <a:avLst/>
                      </a:prstGeom>
                      <a:ln w="9525" cap="flat" cmpd="sng">
                        <a:solidFill>
                          <a:schemeClr val="tx1"/>
                        </a:solidFill>
                        <a:prstDash val="solid"/>
                        <a:miter/>
                        <a:headEnd type="none" w="med" len="med"/>
                        <a:tailEnd type="none" w="med" len="med"/>
                      </a:ln>
                    </p:spPr>
                  </p:sp>
                </p:grpSp>
                <p:grpSp>
                  <p:nvGrpSpPr>
                    <p:cNvPr id="681077" name="组合 681076"/>
                    <p:cNvGrpSpPr/>
                    <p:nvPr/>
                  </p:nvGrpSpPr>
                  <p:grpSpPr>
                    <a:xfrm>
                      <a:off x="3152" y="1367"/>
                      <a:ext cx="542" cy="249"/>
                      <a:chOff x="3152" y="1367"/>
                      <a:chExt cx="542" cy="249"/>
                    </a:xfrm>
                  </p:grpSpPr>
                  <p:sp>
                    <p:nvSpPr>
                      <p:cNvPr id="681078" name="矩形 681077"/>
                      <p:cNvSpPr/>
                      <p:nvPr/>
                    </p:nvSpPr>
                    <p:spPr>
                      <a:xfrm>
                        <a:off x="3152" y="1367"/>
                        <a:ext cx="542"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 ┇</a:t>
                        </a:r>
                        <a:endParaRPr lang="zh-CN" altLang="en-US" b="1" baseline="-20000">
                          <a:latin typeface="宋体" panose="02010600030101010101" pitchFamily="2" charset="-122"/>
                        </a:endParaRPr>
                      </a:p>
                    </p:txBody>
                  </p:sp>
                  <p:sp>
                    <p:nvSpPr>
                      <p:cNvPr id="681079" name="直接连接符 681078"/>
                      <p:cNvSpPr/>
                      <p:nvPr/>
                    </p:nvSpPr>
                    <p:spPr>
                      <a:xfrm>
                        <a:off x="3470" y="1367"/>
                        <a:ext cx="0" cy="249"/>
                      </a:xfrm>
                      <a:prstGeom prst="line">
                        <a:avLst/>
                      </a:prstGeom>
                      <a:ln w="9525" cap="flat" cmpd="sng">
                        <a:solidFill>
                          <a:schemeClr val="tx1"/>
                        </a:solidFill>
                        <a:prstDash val="solid"/>
                        <a:miter/>
                        <a:headEnd type="none" w="med" len="med"/>
                        <a:tailEnd type="none" w="med" len="med"/>
                      </a:ln>
                    </p:spPr>
                  </p:sp>
                </p:grpSp>
                <p:sp>
                  <p:nvSpPr>
                    <p:cNvPr id="681080" name="矩形 681079"/>
                    <p:cNvSpPr/>
                    <p:nvPr/>
                  </p:nvSpPr>
                  <p:spPr>
                    <a:xfrm>
                      <a:off x="3152" y="1623"/>
                      <a:ext cx="542" cy="249"/>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baseline="-20000" dirty="0">
                        <a:latin typeface="Times New Roman" panose="02020603050405020304" pitchFamily="18" charset="0"/>
                      </a:endParaRPr>
                    </a:p>
                  </p:txBody>
                </p:sp>
              </p:grpSp>
            </p:grpSp>
          </p:grpSp>
        </p:grpSp>
        <p:grpSp>
          <p:nvGrpSpPr>
            <p:cNvPr id="681081" name="组合 681080"/>
            <p:cNvGrpSpPr/>
            <p:nvPr/>
          </p:nvGrpSpPr>
          <p:grpSpPr>
            <a:xfrm>
              <a:off x="386" y="2455"/>
              <a:ext cx="4717" cy="1746"/>
              <a:chOff x="113" y="2364"/>
              <a:chExt cx="4717" cy="1746"/>
            </a:xfrm>
          </p:grpSpPr>
          <p:grpSp>
            <p:nvGrpSpPr>
              <p:cNvPr id="681082" name="组合 681081"/>
              <p:cNvGrpSpPr/>
              <p:nvPr/>
            </p:nvGrpSpPr>
            <p:grpSpPr>
              <a:xfrm>
                <a:off x="113" y="2395"/>
                <a:ext cx="2061" cy="1715"/>
                <a:chOff x="3699" y="2208"/>
                <a:chExt cx="2061" cy="1715"/>
              </a:xfrm>
            </p:grpSpPr>
            <p:sp>
              <p:nvSpPr>
                <p:cNvPr id="681083" name="矩形 681082"/>
                <p:cNvSpPr/>
                <p:nvPr/>
              </p:nvSpPr>
              <p:spPr>
                <a:xfrm>
                  <a:off x="4032" y="3696"/>
                  <a:ext cx="1428"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7-29  </a:t>
                  </a:r>
                  <a:r>
                    <a:rPr lang="zh-CN" altLang="en-US" sz="2000" b="1" dirty="0">
                      <a:latin typeface="Times New Roman" panose="02020603050405020304" pitchFamily="18" charset="0"/>
                    </a:rPr>
                    <a:t>带权有向图</a:t>
                  </a:r>
                  <a:endParaRPr lang="zh-CN" altLang="en-US" sz="2000" b="1">
                    <a:latin typeface="Times New Roman" panose="02020603050405020304" pitchFamily="18" charset="0"/>
                  </a:endParaRPr>
                </a:p>
              </p:txBody>
            </p:sp>
            <p:grpSp>
              <p:nvGrpSpPr>
                <p:cNvPr id="681084" name="组合 681083"/>
                <p:cNvGrpSpPr/>
                <p:nvPr/>
              </p:nvGrpSpPr>
              <p:grpSpPr>
                <a:xfrm>
                  <a:off x="3699" y="2208"/>
                  <a:ext cx="2061" cy="1424"/>
                  <a:chOff x="3699" y="2208"/>
                  <a:chExt cx="2061" cy="1424"/>
                </a:xfrm>
              </p:grpSpPr>
              <p:sp>
                <p:nvSpPr>
                  <p:cNvPr id="681085" name="椭圆 681084"/>
                  <p:cNvSpPr/>
                  <p:nvPr/>
                </p:nvSpPr>
                <p:spPr>
                  <a:xfrm>
                    <a:off x="4739" y="2296"/>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2</a:t>
                    </a:r>
                  </a:p>
                </p:txBody>
              </p:sp>
              <p:sp>
                <p:nvSpPr>
                  <p:cNvPr id="681086" name="椭圆 681085"/>
                  <p:cNvSpPr/>
                  <p:nvPr/>
                </p:nvSpPr>
                <p:spPr>
                  <a:xfrm>
                    <a:off x="5443" y="2752"/>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4</a:t>
                    </a:r>
                  </a:p>
                </p:txBody>
              </p:sp>
              <p:sp>
                <p:nvSpPr>
                  <p:cNvPr id="681087" name="椭圆 681086"/>
                  <p:cNvSpPr/>
                  <p:nvPr/>
                </p:nvSpPr>
                <p:spPr>
                  <a:xfrm>
                    <a:off x="3811" y="3216"/>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5</a:t>
                    </a:r>
                  </a:p>
                </p:txBody>
              </p:sp>
              <p:sp>
                <p:nvSpPr>
                  <p:cNvPr id="681088" name="椭圆 681087"/>
                  <p:cNvSpPr/>
                  <p:nvPr/>
                </p:nvSpPr>
                <p:spPr>
                  <a:xfrm>
                    <a:off x="4787" y="3216"/>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6</a:t>
                    </a:r>
                  </a:p>
                </p:txBody>
              </p:sp>
              <p:sp>
                <p:nvSpPr>
                  <p:cNvPr id="681089" name="椭圆 681088"/>
                  <p:cNvSpPr/>
                  <p:nvPr/>
                </p:nvSpPr>
                <p:spPr>
                  <a:xfrm>
                    <a:off x="3811" y="2288"/>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1</a:t>
                    </a:r>
                  </a:p>
                </p:txBody>
              </p:sp>
              <p:grpSp>
                <p:nvGrpSpPr>
                  <p:cNvPr id="681090" name="组合 681089"/>
                  <p:cNvGrpSpPr/>
                  <p:nvPr/>
                </p:nvGrpSpPr>
                <p:grpSpPr>
                  <a:xfrm>
                    <a:off x="3699" y="2560"/>
                    <a:ext cx="272" cy="657"/>
                    <a:chOff x="3472" y="2864"/>
                    <a:chExt cx="272" cy="657"/>
                  </a:xfrm>
                </p:grpSpPr>
                <p:sp>
                  <p:nvSpPr>
                    <p:cNvPr id="681091" name="矩形 681090"/>
                    <p:cNvSpPr/>
                    <p:nvPr/>
                  </p:nvSpPr>
                  <p:spPr>
                    <a:xfrm>
                      <a:off x="3472" y="3085"/>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10</a:t>
                      </a:r>
                    </a:p>
                  </p:txBody>
                </p:sp>
                <p:sp>
                  <p:nvSpPr>
                    <p:cNvPr id="681092" name="直接连接符 681091"/>
                    <p:cNvSpPr/>
                    <p:nvPr/>
                  </p:nvSpPr>
                  <p:spPr>
                    <a:xfrm flipV="1">
                      <a:off x="3744" y="2864"/>
                      <a:ext cx="0" cy="657"/>
                    </a:xfrm>
                    <a:prstGeom prst="line">
                      <a:avLst/>
                    </a:prstGeom>
                    <a:ln w="28575" cap="flat" cmpd="sng">
                      <a:solidFill>
                        <a:schemeClr val="tx1"/>
                      </a:solidFill>
                      <a:prstDash val="solid"/>
                      <a:miter/>
                      <a:headEnd type="none" w="med" len="med"/>
                      <a:tailEnd type="triangle" w="med" len="med"/>
                    </a:ln>
                  </p:spPr>
                </p:sp>
              </p:grpSp>
              <p:grpSp>
                <p:nvGrpSpPr>
                  <p:cNvPr id="681093" name="组合 681092"/>
                  <p:cNvGrpSpPr/>
                  <p:nvPr/>
                </p:nvGrpSpPr>
                <p:grpSpPr>
                  <a:xfrm>
                    <a:off x="4131" y="2208"/>
                    <a:ext cx="612" cy="227"/>
                    <a:chOff x="3904" y="2512"/>
                    <a:chExt cx="612" cy="227"/>
                  </a:xfrm>
                </p:grpSpPr>
                <p:sp>
                  <p:nvSpPr>
                    <p:cNvPr id="681094" name="矩形 681093"/>
                    <p:cNvSpPr/>
                    <p:nvPr/>
                  </p:nvSpPr>
                  <p:spPr>
                    <a:xfrm>
                      <a:off x="4080" y="2512"/>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10</a:t>
                      </a:r>
                    </a:p>
                  </p:txBody>
                </p:sp>
                <p:sp>
                  <p:nvSpPr>
                    <p:cNvPr id="681095" name="直接连接符 681094"/>
                    <p:cNvSpPr/>
                    <p:nvPr/>
                  </p:nvSpPr>
                  <p:spPr>
                    <a:xfrm>
                      <a:off x="3904" y="2736"/>
                      <a:ext cx="612" cy="0"/>
                    </a:xfrm>
                    <a:prstGeom prst="line">
                      <a:avLst/>
                    </a:prstGeom>
                    <a:ln w="28575" cap="flat" cmpd="sng">
                      <a:solidFill>
                        <a:schemeClr val="tx1"/>
                      </a:solidFill>
                      <a:prstDash val="solid"/>
                      <a:miter/>
                      <a:headEnd type="triangle" w="med" len="med"/>
                      <a:tailEnd type="none" w="med" len="med"/>
                    </a:ln>
                  </p:spPr>
                </p:sp>
              </p:grpSp>
              <p:grpSp>
                <p:nvGrpSpPr>
                  <p:cNvPr id="681096" name="组合 681095"/>
                  <p:cNvGrpSpPr/>
                  <p:nvPr/>
                </p:nvGrpSpPr>
                <p:grpSpPr>
                  <a:xfrm>
                    <a:off x="4067" y="2480"/>
                    <a:ext cx="440" cy="320"/>
                    <a:chOff x="3840" y="2784"/>
                    <a:chExt cx="440" cy="320"/>
                  </a:xfrm>
                </p:grpSpPr>
                <p:sp>
                  <p:nvSpPr>
                    <p:cNvPr id="681097" name="直接连接符 681096"/>
                    <p:cNvSpPr/>
                    <p:nvPr/>
                  </p:nvSpPr>
                  <p:spPr>
                    <a:xfrm>
                      <a:off x="3840" y="2832"/>
                      <a:ext cx="408" cy="272"/>
                    </a:xfrm>
                    <a:prstGeom prst="line">
                      <a:avLst/>
                    </a:prstGeom>
                    <a:ln w="28575" cap="flat" cmpd="sng">
                      <a:solidFill>
                        <a:schemeClr val="tx1"/>
                      </a:solidFill>
                      <a:prstDash val="solid"/>
                      <a:miter/>
                      <a:headEnd type="none" w="med" len="med"/>
                      <a:tailEnd type="triangle" w="med" len="med"/>
                    </a:ln>
                  </p:spPr>
                </p:sp>
                <p:sp>
                  <p:nvSpPr>
                    <p:cNvPr id="681098" name="矩形 681097"/>
                    <p:cNvSpPr/>
                    <p:nvPr/>
                  </p:nvSpPr>
                  <p:spPr>
                    <a:xfrm>
                      <a:off x="4008" y="2784"/>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15</a:t>
                      </a:r>
                    </a:p>
                  </p:txBody>
                </p:sp>
              </p:grpSp>
              <p:grpSp>
                <p:nvGrpSpPr>
                  <p:cNvPr id="681099" name="组合 681098"/>
                  <p:cNvGrpSpPr/>
                  <p:nvPr/>
                </p:nvGrpSpPr>
                <p:grpSpPr>
                  <a:xfrm>
                    <a:off x="4067" y="2952"/>
                    <a:ext cx="363" cy="292"/>
                    <a:chOff x="3840" y="3256"/>
                    <a:chExt cx="363" cy="292"/>
                  </a:xfrm>
                </p:grpSpPr>
                <p:sp>
                  <p:nvSpPr>
                    <p:cNvPr id="681100" name="直接连接符 681099"/>
                    <p:cNvSpPr/>
                    <p:nvPr/>
                  </p:nvSpPr>
                  <p:spPr>
                    <a:xfrm flipV="1">
                      <a:off x="3840" y="3344"/>
                      <a:ext cx="363" cy="204"/>
                    </a:xfrm>
                    <a:prstGeom prst="line">
                      <a:avLst/>
                    </a:prstGeom>
                    <a:ln w="28575" cap="flat" cmpd="sng">
                      <a:solidFill>
                        <a:schemeClr val="tx1"/>
                      </a:solidFill>
                      <a:prstDash val="solid"/>
                      <a:miter/>
                      <a:headEnd type="none" w="med" len="med"/>
                      <a:tailEnd type="triangle" w="med" len="med"/>
                    </a:ln>
                  </p:spPr>
                </p:sp>
                <p:sp>
                  <p:nvSpPr>
                    <p:cNvPr id="681101" name="矩形 681100"/>
                    <p:cNvSpPr/>
                    <p:nvPr/>
                  </p:nvSpPr>
                  <p:spPr>
                    <a:xfrm>
                      <a:off x="3848" y="3256"/>
                      <a:ext cx="181"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a:t>
                      </a:r>
                    </a:p>
                  </p:txBody>
                </p:sp>
              </p:grpSp>
              <p:grpSp>
                <p:nvGrpSpPr>
                  <p:cNvPr id="681102" name="组合 681101"/>
                  <p:cNvGrpSpPr/>
                  <p:nvPr/>
                </p:nvGrpSpPr>
                <p:grpSpPr>
                  <a:xfrm>
                    <a:off x="4123" y="2560"/>
                    <a:ext cx="771" cy="816"/>
                    <a:chOff x="3896" y="2856"/>
                    <a:chExt cx="771" cy="816"/>
                  </a:xfrm>
                </p:grpSpPr>
                <p:sp>
                  <p:nvSpPr>
                    <p:cNvPr id="681103" name="矩形 681102"/>
                    <p:cNvSpPr/>
                    <p:nvPr/>
                  </p:nvSpPr>
                  <p:spPr>
                    <a:xfrm>
                      <a:off x="4112" y="3408"/>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30</a:t>
                      </a:r>
                    </a:p>
                  </p:txBody>
                </p:sp>
                <p:sp>
                  <p:nvSpPr>
                    <p:cNvPr id="681104" name="任意多边形 681103"/>
                    <p:cNvSpPr/>
                    <p:nvPr/>
                  </p:nvSpPr>
                  <p:spPr>
                    <a:xfrm>
                      <a:off x="3896" y="2856"/>
                      <a:ext cx="771" cy="816"/>
                    </a:xfrm>
                    <a:custGeom>
                      <a:avLst/>
                      <a:gdLst/>
                      <a:ahLst/>
                      <a:cxnLst/>
                      <a:rect l="0" t="0" r="0" b="0"/>
                      <a:pathLst>
                        <a:path w="760" h="904">
                          <a:moveTo>
                            <a:pt x="720" y="0"/>
                          </a:moveTo>
                          <a:cubicBezTo>
                            <a:pt x="740" y="100"/>
                            <a:pt x="760" y="200"/>
                            <a:pt x="720" y="336"/>
                          </a:cubicBezTo>
                          <a:cubicBezTo>
                            <a:pt x="680" y="472"/>
                            <a:pt x="600" y="728"/>
                            <a:pt x="480" y="816"/>
                          </a:cubicBezTo>
                          <a:cubicBezTo>
                            <a:pt x="360" y="904"/>
                            <a:pt x="80" y="856"/>
                            <a:pt x="0" y="864"/>
                          </a:cubicBezTo>
                        </a:path>
                      </a:pathLst>
                    </a:custGeom>
                    <a:noFill/>
                    <a:ln w="28575" cap="flat" cmpd="sng">
                      <a:solidFill>
                        <a:schemeClr val="tx1">
                          <a:alpha val="100000"/>
                        </a:schemeClr>
                      </a:solidFill>
                      <a:prstDash val="solid"/>
                      <a:miter lim="800000"/>
                      <a:headEnd type="none" w="med" len="med"/>
                      <a:tailEnd type="triangle" w="med" len="med"/>
                    </a:ln>
                  </p:spPr>
                  <p:txBody>
                    <a:bodyPr/>
                    <a:lstStyle/>
                    <a:p>
                      <a:endParaRPr lang="zh-CN" altLang="en-US"/>
                    </a:p>
                  </p:txBody>
                </p:sp>
              </p:grpSp>
              <p:grpSp>
                <p:nvGrpSpPr>
                  <p:cNvPr id="681105" name="组合 681104"/>
                  <p:cNvGrpSpPr/>
                  <p:nvPr/>
                </p:nvGrpSpPr>
                <p:grpSpPr>
                  <a:xfrm>
                    <a:off x="4931" y="2560"/>
                    <a:ext cx="181" cy="657"/>
                    <a:chOff x="4704" y="2864"/>
                    <a:chExt cx="181" cy="657"/>
                  </a:xfrm>
                </p:grpSpPr>
                <p:sp>
                  <p:nvSpPr>
                    <p:cNvPr id="681106" name="矩形 681105"/>
                    <p:cNvSpPr/>
                    <p:nvPr/>
                  </p:nvSpPr>
                  <p:spPr>
                    <a:xfrm>
                      <a:off x="4704" y="3181"/>
                      <a:ext cx="181"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6</a:t>
                      </a:r>
                    </a:p>
                  </p:txBody>
                </p:sp>
                <p:sp>
                  <p:nvSpPr>
                    <p:cNvPr id="681107" name="直接连接符 681106"/>
                    <p:cNvSpPr/>
                    <p:nvPr/>
                  </p:nvSpPr>
                  <p:spPr>
                    <a:xfrm flipV="1">
                      <a:off x="4720" y="2864"/>
                      <a:ext cx="0" cy="657"/>
                    </a:xfrm>
                    <a:prstGeom prst="line">
                      <a:avLst/>
                    </a:prstGeom>
                    <a:ln w="28575" cap="flat" cmpd="sng">
                      <a:solidFill>
                        <a:schemeClr val="tx1"/>
                      </a:solidFill>
                      <a:prstDash val="solid"/>
                      <a:miter/>
                      <a:headEnd type="none" w="med" len="med"/>
                      <a:tailEnd type="triangle" w="med" len="med"/>
                    </a:ln>
                  </p:spPr>
                </p:sp>
              </p:grpSp>
              <p:grpSp>
                <p:nvGrpSpPr>
                  <p:cNvPr id="681108" name="组合 681107"/>
                  <p:cNvGrpSpPr/>
                  <p:nvPr/>
                </p:nvGrpSpPr>
                <p:grpSpPr>
                  <a:xfrm>
                    <a:off x="4123" y="3405"/>
                    <a:ext cx="680" cy="227"/>
                    <a:chOff x="3896" y="3709"/>
                    <a:chExt cx="680" cy="227"/>
                  </a:xfrm>
                </p:grpSpPr>
                <p:sp>
                  <p:nvSpPr>
                    <p:cNvPr id="681109" name="矩形 681108"/>
                    <p:cNvSpPr/>
                    <p:nvPr/>
                  </p:nvSpPr>
                  <p:spPr>
                    <a:xfrm>
                      <a:off x="4112" y="3709"/>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10</a:t>
                      </a:r>
                    </a:p>
                  </p:txBody>
                </p:sp>
                <p:sp>
                  <p:nvSpPr>
                    <p:cNvPr id="681110" name="直接连接符 681109"/>
                    <p:cNvSpPr/>
                    <p:nvPr/>
                  </p:nvSpPr>
                  <p:spPr>
                    <a:xfrm>
                      <a:off x="3896" y="3720"/>
                      <a:ext cx="680" cy="0"/>
                    </a:xfrm>
                    <a:prstGeom prst="line">
                      <a:avLst/>
                    </a:prstGeom>
                    <a:ln w="28575" cap="flat" cmpd="sng">
                      <a:solidFill>
                        <a:schemeClr val="tx1"/>
                      </a:solidFill>
                      <a:prstDash val="solid"/>
                      <a:miter/>
                      <a:headEnd type="none" w="med" len="med"/>
                      <a:tailEnd type="triangle" w="med" len="med"/>
                    </a:ln>
                  </p:spPr>
                </p:sp>
              </p:grpSp>
              <p:grpSp>
                <p:nvGrpSpPr>
                  <p:cNvPr id="681111" name="组合 681110"/>
                  <p:cNvGrpSpPr/>
                  <p:nvPr/>
                </p:nvGrpSpPr>
                <p:grpSpPr>
                  <a:xfrm>
                    <a:off x="5091" y="3008"/>
                    <a:ext cx="512" cy="291"/>
                    <a:chOff x="4864" y="3312"/>
                    <a:chExt cx="512" cy="291"/>
                  </a:xfrm>
                </p:grpSpPr>
                <p:sp>
                  <p:nvSpPr>
                    <p:cNvPr id="681112" name="矩形 681111"/>
                    <p:cNvSpPr/>
                    <p:nvPr/>
                  </p:nvSpPr>
                  <p:spPr>
                    <a:xfrm>
                      <a:off x="5104" y="3376"/>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15</a:t>
                      </a:r>
                    </a:p>
                  </p:txBody>
                </p:sp>
                <p:sp>
                  <p:nvSpPr>
                    <p:cNvPr id="681113" name="直接连接符 681112"/>
                    <p:cNvSpPr/>
                    <p:nvPr/>
                  </p:nvSpPr>
                  <p:spPr>
                    <a:xfrm flipH="1">
                      <a:off x="4864" y="3312"/>
                      <a:ext cx="432" cy="288"/>
                    </a:xfrm>
                    <a:prstGeom prst="line">
                      <a:avLst/>
                    </a:prstGeom>
                    <a:ln w="28575" cap="flat" cmpd="sng">
                      <a:solidFill>
                        <a:schemeClr val="tx1"/>
                      </a:solidFill>
                      <a:prstDash val="solid"/>
                      <a:miter/>
                      <a:headEnd type="none" w="med" len="med"/>
                      <a:tailEnd type="triangle" w="med" len="med"/>
                    </a:ln>
                  </p:spPr>
                </p:sp>
              </p:grpSp>
              <p:grpSp>
                <p:nvGrpSpPr>
                  <p:cNvPr id="681114" name="组合 681113"/>
                  <p:cNvGrpSpPr/>
                  <p:nvPr/>
                </p:nvGrpSpPr>
                <p:grpSpPr>
                  <a:xfrm>
                    <a:off x="4979" y="2240"/>
                    <a:ext cx="624" cy="504"/>
                    <a:chOff x="4752" y="2544"/>
                    <a:chExt cx="624" cy="504"/>
                  </a:xfrm>
                </p:grpSpPr>
                <p:sp>
                  <p:nvSpPr>
                    <p:cNvPr id="681115" name="矩形 681114"/>
                    <p:cNvSpPr/>
                    <p:nvPr/>
                  </p:nvSpPr>
                  <p:spPr>
                    <a:xfrm>
                      <a:off x="5088" y="2592"/>
                      <a:ext cx="227"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5</a:t>
                      </a:r>
                    </a:p>
                  </p:txBody>
                </p:sp>
                <p:sp>
                  <p:nvSpPr>
                    <p:cNvPr id="681116" name="任意多边形 681115"/>
                    <p:cNvSpPr/>
                    <p:nvPr/>
                  </p:nvSpPr>
                  <p:spPr>
                    <a:xfrm>
                      <a:off x="4752" y="2544"/>
                      <a:ext cx="624" cy="504"/>
                    </a:xfrm>
                    <a:custGeom>
                      <a:avLst/>
                      <a:gdLst/>
                      <a:ahLst/>
                      <a:cxnLst/>
                      <a:rect l="0" t="0" r="0" b="0"/>
                      <a:pathLst>
                        <a:path w="624" h="504">
                          <a:moveTo>
                            <a:pt x="0" y="72"/>
                          </a:moveTo>
                          <a:cubicBezTo>
                            <a:pt x="44" y="36"/>
                            <a:pt x="88" y="0"/>
                            <a:pt x="192" y="72"/>
                          </a:cubicBezTo>
                          <a:cubicBezTo>
                            <a:pt x="296" y="144"/>
                            <a:pt x="552" y="432"/>
                            <a:pt x="624" y="504"/>
                          </a:cubicBezTo>
                        </a:path>
                      </a:pathLst>
                    </a:custGeom>
                    <a:noFill/>
                    <a:ln w="28575" cap="flat" cmpd="sng">
                      <a:solidFill>
                        <a:schemeClr val="tx1">
                          <a:alpha val="100000"/>
                        </a:schemeClr>
                      </a:solidFill>
                      <a:prstDash val="solid"/>
                      <a:miter lim="800000"/>
                      <a:headEnd type="none" w="med" len="med"/>
                      <a:tailEnd type="triangle" w="med" len="med"/>
                    </a:ln>
                  </p:spPr>
                  <p:txBody>
                    <a:bodyPr/>
                    <a:lstStyle/>
                    <a:p>
                      <a:endParaRPr lang="zh-CN" altLang="en-US"/>
                    </a:p>
                  </p:txBody>
                </p:sp>
              </p:grpSp>
              <p:grpSp>
                <p:nvGrpSpPr>
                  <p:cNvPr id="681117" name="组合 681116"/>
                  <p:cNvGrpSpPr/>
                  <p:nvPr/>
                </p:nvGrpSpPr>
                <p:grpSpPr>
                  <a:xfrm>
                    <a:off x="5003" y="2480"/>
                    <a:ext cx="464" cy="347"/>
                    <a:chOff x="4776" y="2784"/>
                    <a:chExt cx="464" cy="347"/>
                  </a:xfrm>
                </p:grpSpPr>
                <p:sp>
                  <p:nvSpPr>
                    <p:cNvPr id="681118" name="矩形 681117"/>
                    <p:cNvSpPr/>
                    <p:nvPr/>
                  </p:nvSpPr>
                  <p:spPr>
                    <a:xfrm>
                      <a:off x="4776" y="2904"/>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20</a:t>
                      </a:r>
                    </a:p>
                  </p:txBody>
                </p:sp>
                <p:sp>
                  <p:nvSpPr>
                    <p:cNvPr id="681119" name="直接连接符 681118"/>
                    <p:cNvSpPr/>
                    <p:nvPr/>
                  </p:nvSpPr>
                  <p:spPr>
                    <a:xfrm flipH="1" flipV="1">
                      <a:off x="4808" y="2784"/>
                      <a:ext cx="432" cy="336"/>
                    </a:xfrm>
                    <a:prstGeom prst="line">
                      <a:avLst/>
                    </a:prstGeom>
                    <a:ln w="28575" cap="flat" cmpd="sng">
                      <a:solidFill>
                        <a:schemeClr val="tx1"/>
                      </a:solidFill>
                      <a:prstDash val="solid"/>
                      <a:miter/>
                      <a:headEnd type="none" w="med" len="med"/>
                      <a:tailEnd type="triangle" w="med" len="med"/>
                    </a:ln>
                  </p:spPr>
                </p:sp>
              </p:grpSp>
              <p:sp>
                <p:nvSpPr>
                  <p:cNvPr id="681120" name="椭圆 681119"/>
                  <p:cNvSpPr/>
                  <p:nvPr/>
                </p:nvSpPr>
                <p:spPr>
                  <a:xfrm>
                    <a:off x="4355" y="2784"/>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3</a:t>
                    </a:r>
                  </a:p>
                </p:txBody>
              </p:sp>
            </p:grpSp>
          </p:grpSp>
          <p:grpSp>
            <p:nvGrpSpPr>
              <p:cNvPr id="681121" name="组合 681120"/>
              <p:cNvGrpSpPr/>
              <p:nvPr/>
            </p:nvGrpSpPr>
            <p:grpSpPr>
              <a:xfrm>
                <a:off x="2958" y="2364"/>
                <a:ext cx="1872" cy="1656"/>
                <a:chOff x="3792" y="240"/>
                <a:chExt cx="1872" cy="1656"/>
              </a:xfrm>
            </p:grpSpPr>
            <p:sp>
              <p:nvSpPr>
                <p:cNvPr id="681122" name="矩形 681121"/>
                <p:cNvSpPr/>
                <p:nvPr/>
              </p:nvSpPr>
              <p:spPr>
                <a:xfrm>
                  <a:off x="3940" y="1669"/>
                  <a:ext cx="1428"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7-30  </a:t>
                  </a:r>
                  <a:r>
                    <a:rPr lang="zh-CN" altLang="en-US" sz="2000" b="1" dirty="0">
                      <a:latin typeface="Times New Roman" panose="02020603050405020304" pitchFamily="18" charset="0"/>
                    </a:rPr>
                    <a:t>带权有向图</a:t>
                  </a:r>
                  <a:endParaRPr lang="zh-CN" altLang="en-US" sz="2000" b="1">
                    <a:latin typeface="Times New Roman" panose="02020603050405020304" pitchFamily="18" charset="0"/>
                  </a:endParaRPr>
                </a:p>
              </p:txBody>
            </p:sp>
            <p:grpSp>
              <p:nvGrpSpPr>
                <p:cNvPr id="681123" name="组合 681122"/>
                <p:cNvGrpSpPr/>
                <p:nvPr/>
              </p:nvGrpSpPr>
              <p:grpSpPr>
                <a:xfrm>
                  <a:off x="3792" y="240"/>
                  <a:ext cx="1872" cy="1331"/>
                  <a:chOff x="3792" y="240"/>
                  <a:chExt cx="1872" cy="1331"/>
                </a:xfrm>
              </p:grpSpPr>
              <p:sp>
                <p:nvSpPr>
                  <p:cNvPr id="681124" name="椭圆 681123"/>
                  <p:cNvSpPr/>
                  <p:nvPr/>
                </p:nvSpPr>
                <p:spPr>
                  <a:xfrm>
                    <a:off x="3936" y="360"/>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a</a:t>
                    </a:r>
                  </a:p>
                </p:txBody>
              </p:sp>
              <p:sp>
                <p:nvSpPr>
                  <p:cNvPr id="681125" name="椭圆 681124"/>
                  <p:cNvSpPr/>
                  <p:nvPr/>
                </p:nvSpPr>
                <p:spPr>
                  <a:xfrm>
                    <a:off x="4223" y="1344"/>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d</a:t>
                    </a:r>
                  </a:p>
                </p:txBody>
              </p:sp>
              <p:sp>
                <p:nvSpPr>
                  <p:cNvPr id="681126" name="椭圆 681125"/>
                  <p:cNvSpPr/>
                  <p:nvPr/>
                </p:nvSpPr>
                <p:spPr>
                  <a:xfrm>
                    <a:off x="4880" y="1152"/>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e</a:t>
                    </a:r>
                  </a:p>
                </p:txBody>
              </p:sp>
              <p:sp>
                <p:nvSpPr>
                  <p:cNvPr id="681127" name="椭圆 681126"/>
                  <p:cNvSpPr/>
                  <p:nvPr/>
                </p:nvSpPr>
                <p:spPr>
                  <a:xfrm>
                    <a:off x="3792" y="952"/>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c</a:t>
                    </a:r>
                  </a:p>
                </p:txBody>
              </p:sp>
              <p:sp>
                <p:nvSpPr>
                  <p:cNvPr id="681128" name="椭圆 681127"/>
                  <p:cNvSpPr/>
                  <p:nvPr/>
                </p:nvSpPr>
                <p:spPr>
                  <a:xfrm>
                    <a:off x="5415" y="808"/>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f</a:t>
                    </a:r>
                  </a:p>
                </p:txBody>
              </p:sp>
              <p:sp>
                <p:nvSpPr>
                  <p:cNvPr id="681129" name="椭圆 681128"/>
                  <p:cNvSpPr/>
                  <p:nvPr/>
                </p:nvSpPr>
                <p:spPr>
                  <a:xfrm>
                    <a:off x="4936" y="384"/>
                    <a:ext cx="249" cy="227"/>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sz="2800" b="1">
                        <a:latin typeface="Times New Roman" panose="02020603050405020304" pitchFamily="18" charset="0"/>
                      </a:rPr>
                      <a:t>b</a:t>
                    </a:r>
                  </a:p>
                </p:txBody>
              </p:sp>
              <p:grpSp>
                <p:nvGrpSpPr>
                  <p:cNvPr id="681130" name="组合 681129"/>
                  <p:cNvGrpSpPr/>
                  <p:nvPr/>
                </p:nvGrpSpPr>
                <p:grpSpPr>
                  <a:xfrm>
                    <a:off x="3808" y="584"/>
                    <a:ext cx="256" cy="376"/>
                    <a:chOff x="3808" y="584"/>
                    <a:chExt cx="256" cy="376"/>
                  </a:xfrm>
                </p:grpSpPr>
                <p:sp>
                  <p:nvSpPr>
                    <p:cNvPr id="681131" name="直接连接符 681130"/>
                    <p:cNvSpPr/>
                    <p:nvPr/>
                  </p:nvSpPr>
                  <p:spPr>
                    <a:xfrm flipH="1">
                      <a:off x="3936" y="584"/>
                      <a:ext cx="128" cy="376"/>
                    </a:xfrm>
                    <a:prstGeom prst="line">
                      <a:avLst/>
                    </a:prstGeom>
                    <a:ln w="28575" cap="flat" cmpd="sng">
                      <a:solidFill>
                        <a:schemeClr val="tx1"/>
                      </a:solidFill>
                      <a:prstDash val="solid"/>
                      <a:miter/>
                      <a:headEnd type="none" w="med" len="med"/>
                      <a:tailEnd type="triangle" w="med" len="med"/>
                    </a:ln>
                  </p:spPr>
                </p:sp>
                <p:sp>
                  <p:nvSpPr>
                    <p:cNvPr id="681132" name="矩形 681131"/>
                    <p:cNvSpPr/>
                    <p:nvPr/>
                  </p:nvSpPr>
                  <p:spPr>
                    <a:xfrm>
                      <a:off x="3808" y="659"/>
                      <a:ext cx="204" cy="128"/>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3</a:t>
                      </a:r>
                    </a:p>
                  </p:txBody>
                </p:sp>
              </p:grpSp>
              <p:grpSp>
                <p:nvGrpSpPr>
                  <p:cNvPr id="681133" name="组合 681132"/>
                  <p:cNvGrpSpPr/>
                  <p:nvPr/>
                </p:nvGrpSpPr>
                <p:grpSpPr>
                  <a:xfrm>
                    <a:off x="4176" y="240"/>
                    <a:ext cx="768" cy="227"/>
                    <a:chOff x="3552" y="2184"/>
                    <a:chExt cx="768" cy="227"/>
                  </a:xfrm>
                </p:grpSpPr>
                <p:sp>
                  <p:nvSpPr>
                    <p:cNvPr id="681134" name="矩形 681133"/>
                    <p:cNvSpPr/>
                    <p:nvPr/>
                  </p:nvSpPr>
                  <p:spPr>
                    <a:xfrm>
                      <a:off x="3888" y="2184"/>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5</a:t>
                      </a:r>
                    </a:p>
                  </p:txBody>
                </p:sp>
                <p:sp>
                  <p:nvSpPr>
                    <p:cNvPr id="681135" name="直接连接符 681134"/>
                    <p:cNvSpPr/>
                    <p:nvPr/>
                  </p:nvSpPr>
                  <p:spPr>
                    <a:xfrm>
                      <a:off x="3552" y="2400"/>
                      <a:ext cx="768" cy="0"/>
                    </a:xfrm>
                    <a:prstGeom prst="line">
                      <a:avLst/>
                    </a:prstGeom>
                    <a:ln w="28575" cap="flat" cmpd="sng">
                      <a:solidFill>
                        <a:schemeClr val="tx1"/>
                      </a:solidFill>
                      <a:prstDash val="solid"/>
                      <a:miter/>
                      <a:headEnd type="none" w="med" len="med"/>
                      <a:tailEnd type="triangle" w="med" len="med"/>
                    </a:ln>
                  </p:spPr>
                </p:sp>
              </p:grpSp>
              <p:grpSp>
                <p:nvGrpSpPr>
                  <p:cNvPr id="681136" name="组合 681135"/>
                  <p:cNvGrpSpPr/>
                  <p:nvPr/>
                </p:nvGrpSpPr>
                <p:grpSpPr>
                  <a:xfrm>
                    <a:off x="4464" y="1253"/>
                    <a:ext cx="415" cy="291"/>
                    <a:chOff x="4464" y="1253"/>
                    <a:chExt cx="415" cy="291"/>
                  </a:xfrm>
                </p:grpSpPr>
                <p:sp>
                  <p:nvSpPr>
                    <p:cNvPr id="681137" name="矩形 681136"/>
                    <p:cNvSpPr/>
                    <p:nvPr/>
                  </p:nvSpPr>
                  <p:spPr>
                    <a:xfrm>
                      <a:off x="4590" y="1317"/>
                      <a:ext cx="186"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4</a:t>
                      </a:r>
                    </a:p>
                  </p:txBody>
                </p:sp>
                <p:sp>
                  <p:nvSpPr>
                    <p:cNvPr id="681138" name="直接连接符 681137"/>
                    <p:cNvSpPr/>
                    <p:nvPr/>
                  </p:nvSpPr>
                  <p:spPr>
                    <a:xfrm flipV="1">
                      <a:off x="4464" y="1253"/>
                      <a:ext cx="415" cy="139"/>
                    </a:xfrm>
                    <a:prstGeom prst="line">
                      <a:avLst/>
                    </a:prstGeom>
                    <a:ln w="28575" cap="flat" cmpd="sng">
                      <a:solidFill>
                        <a:schemeClr val="tx1"/>
                      </a:solidFill>
                      <a:prstDash val="solid"/>
                      <a:miter/>
                      <a:headEnd type="none" w="med" len="med"/>
                      <a:tailEnd type="triangle" w="med" len="med"/>
                    </a:ln>
                  </p:spPr>
                </p:sp>
              </p:grpSp>
              <p:grpSp>
                <p:nvGrpSpPr>
                  <p:cNvPr id="681139" name="组合 681138"/>
                  <p:cNvGrpSpPr/>
                  <p:nvPr/>
                </p:nvGrpSpPr>
                <p:grpSpPr>
                  <a:xfrm>
                    <a:off x="5176" y="480"/>
                    <a:ext cx="385" cy="328"/>
                    <a:chOff x="4552" y="2424"/>
                    <a:chExt cx="385" cy="328"/>
                  </a:xfrm>
                </p:grpSpPr>
                <p:sp>
                  <p:nvSpPr>
                    <p:cNvPr id="681140" name="直接连接符 681139"/>
                    <p:cNvSpPr/>
                    <p:nvPr/>
                  </p:nvSpPr>
                  <p:spPr>
                    <a:xfrm>
                      <a:off x="4552" y="2480"/>
                      <a:ext cx="385" cy="272"/>
                    </a:xfrm>
                    <a:prstGeom prst="line">
                      <a:avLst/>
                    </a:prstGeom>
                    <a:ln w="28575" cap="flat" cmpd="sng">
                      <a:solidFill>
                        <a:schemeClr val="tx1"/>
                      </a:solidFill>
                      <a:prstDash val="solid"/>
                      <a:miter/>
                      <a:headEnd type="none" w="med" len="med"/>
                      <a:tailEnd type="triangle" w="med" len="med"/>
                    </a:ln>
                  </p:spPr>
                </p:sp>
                <p:sp>
                  <p:nvSpPr>
                    <p:cNvPr id="681141" name="矩形 681140"/>
                    <p:cNvSpPr/>
                    <p:nvPr/>
                  </p:nvSpPr>
                  <p:spPr>
                    <a:xfrm>
                      <a:off x="4704" y="2424"/>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4</a:t>
                      </a:r>
                    </a:p>
                  </p:txBody>
                </p:sp>
              </p:grpSp>
              <p:grpSp>
                <p:nvGrpSpPr>
                  <p:cNvPr id="681142" name="组合 681141"/>
                  <p:cNvGrpSpPr/>
                  <p:nvPr/>
                </p:nvGrpSpPr>
                <p:grpSpPr>
                  <a:xfrm>
                    <a:off x="3944" y="1144"/>
                    <a:ext cx="328" cy="272"/>
                    <a:chOff x="3944" y="1144"/>
                    <a:chExt cx="328" cy="272"/>
                  </a:xfrm>
                </p:grpSpPr>
                <p:sp>
                  <p:nvSpPr>
                    <p:cNvPr id="681143" name="直接连接符 681142"/>
                    <p:cNvSpPr/>
                    <p:nvPr/>
                  </p:nvSpPr>
                  <p:spPr>
                    <a:xfrm>
                      <a:off x="4000" y="1144"/>
                      <a:ext cx="272" cy="227"/>
                    </a:xfrm>
                    <a:prstGeom prst="line">
                      <a:avLst/>
                    </a:prstGeom>
                    <a:ln w="28575" cap="flat" cmpd="sng">
                      <a:solidFill>
                        <a:schemeClr val="tx1"/>
                      </a:solidFill>
                      <a:prstDash val="solid"/>
                      <a:miter/>
                      <a:headEnd type="none" w="med" len="med"/>
                      <a:tailEnd type="triangle" w="med" len="med"/>
                    </a:ln>
                  </p:spPr>
                </p:sp>
                <p:sp>
                  <p:nvSpPr>
                    <p:cNvPr id="681144" name="矩形 681143"/>
                    <p:cNvSpPr/>
                    <p:nvPr/>
                  </p:nvSpPr>
                  <p:spPr>
                    <a:xfrm>
                      <a:off x="3944" y="1189"/>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2</a:t>
                      </a:r>
                    </a:p>
                  </p:txBody>
                </p:sp>
              </p:grpSp>
              <p:grpSp>
                <p:nvGrpSpPr>
                  <p:cNvPr id="681145" name="组合 681144"/>
                  <p:cNvGrpSpPr/>
                  <p:nvPr/>
                </p:nvGrpSpPr>
                <p:grpSpPr>
                  <a:xfrm>
                    <a:off x="5120" y="1008"/>
                    <a:ext cx="340" cy="267"/>
                    <a:chOff x="4496" y="2952"/>
                    <a:chExt cx="340" cy="267"/>
                  </a:xfrm>
                </p:grpSpPr>
                <p:sp>
                  <p:nvSpPr>
                    <p:cNvPr id="681146" name="直接连接符 681145"/>
                    <p:cNvSpPr/>
                    <p:nvPr/>
                  </p:nvSpPr>
                  <p:spPr>
                    <a:xfrm flipH="1">
                      <a:off x="4496" y="2952"/>
                      <a:ext cx="340" cy="204"/>
                    </a:xfrm>
                    <a:prstGeom prst="line">
                      <a:avLst/>
                    </a:prstGeom>
                    <a:ln w="28575" cap="flat" cmpd="sng">
                      <a:solidFill>
                        <a:schemeClr val="tx1"/>
                      </a:solidFill>
                      <a:prstDash val="solid"/>
                      <a:miter/>
                      <a:headEnd type="none" w="med" len="med"/>
                      <a:tailEnd type="triangle" w="med" len="med"/>
                    </a:ln>
                  </p:spPr>
                </p:sp>
                <p:sp>
                  <p:nvSpPr>
                    <p:cNvPr id="681147" name="矩形 681146"/>
                    <p:cNvSpPr/>
                    <p:nvPr/>
                  </p:nvSpPr>
                  <p:spPr>
                    <a:xfrm>
                      <a:off x="4624" y="2992"/>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3</a:t>
                      </a:r>
                    </a:p>
                  </p:txBody>
                </p:sp>
              </p:grpSp>
              <p:grpSp>
                <p:nvGrpSpPr>
                  <p:cNvPr id="681148" name="组合 681147"/>
                  <p:cNvGrpSpPr/>
                  <p:nvPr/>
                </p:nvGrpSpPr>
                <p:grpSpPr>
                  <a:xfrm>
                    <a:off x="4848" y="608"/>
                    <a:ext cx="213" cy="544"/>
                    <a:chOff x="4848" y="608"/>
                    <a:chExt cx="213" cy="544"/>
                  </a:xfrm>
                </p:grpSpPr>
                <p:sp>
                  <p:nvSpPr>
                    <p:cNvPr id="681149" name="直接连接符 681148"/>
                    <p:cNvSpPr/>
                    <p:nvPr/>
                  </p:nvSpPr>
                  <p:spPr>
                    <a:xfrm flipH="1">
                      <a:off x="5016" y="608"/>
                      <a:ext cx="45" cy="544"/>
                    </a:xfrm>
                    <a:prstGeom prst="line">
                      <a:avLst/>
                    </a:prstGeom>
                    <a:ln w="28575" cap="flat" cmpd="sng">
                      <a:solidFill>
                        <a:schemeClr val="tx1"/>
                      </a:solidFill>
                      <a:prstDash val="solid"/>
                      <a:miter/>
                      <a:headEnd type="none" w="med" len="med"/>
                      <a:tailEnd type="triangle" w="med" len="med"/>
                    </a:ln>
                  </p:spPr>
                </p:sp>
                <p:sp>
                  <p:nvSpPr>
                    <p:cNvPr id="681150" name="矩形 681149"/>
                    <p:cNvSpPr/>
                    <p:nvPr/>
                  </p:nvSpPr>
                  <p:spPr>
                    <a:xfrm>
                      <a:off x="4848" y="768"/>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9</a:t>
                      </a:r>
                    </a:p>
                  </p:txBody>
                </p:sp>
              </p:grpSp>
              <p:grpSp>
                <p:nvGrpSpPr>
                  <p:cNvPr id="681151" name="组合 681150"/>
                  <p:cNvGrpSpPr/>
                  <p:nvPr/>
                </p:nvGrpSpPr>
                <p:grpSpPr>
                  <a:xfrm>
                    <a:off x="4032" y="872"/>
                    <a:ext cx="864" cy="328"/>
                    <a:chOff x="4032" y="872"/>
                    <a:chExt cx="864" cy="328"/>
                  </a:xfrm>
                </p:grpSpPr>
                <p:sp>
                  <p:nvSpPr>
                    <p:cNvPr id="681152" name="矩形 681151"/>
                    <p:cNvSpPr/>
                    <p:nvPr/>
                  </p:nvSpPr>
                  <p:spPr>
                    <a:xfrm>
                      <a:off x="4320" y="872"/>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5</a:t>
                      </a:r>
                    </a:p>
                  </p:txBody>
                </p:sp>
                <p:sp>
                  <p:nvSpPr>
                    <p:cNvPr id="681153" name="直接连接符 681152"/>
                    <p:cNvSpPr/>
                    <p:nvPr/>
                  </p:nvSpPr>
                  <p:spPr>
                    <a:xfrm>
                      <a:off x="4032" y="1008"/>
                      <a:ext cx="864" cy="192"/>
                    </a:xfrm>
                    <a:prstGeom prst="line">
                      <a:avLst/>
                    </a:prstGeom>
                    <a:ln w="28575" cap="flat" cmpd="sng">
                      <a:solidFill>
                        <a:schemeClr val="tx1"/>
                      </a:solidFill>
                      <a:prstDash val="solid"/>
                      <a:miter/>
                      <a:headEnd type="none" w="med" len="med"/>
                      <a:tailEnd type="triangle" w="med" len="med"/>
                    </a:ln>
                  </p:spPr>
                </p:sp>
              </p:grpSp>
              <p:grpSp>
                <p:nvGrpSpPr>
                  <p:cNvPr id="681154" name="组合 681153"/>
                  <p:cNvGrpSpPr/>
                  <p:nvPr/>
                </p:nvGrpSpPr>
                <p:grpSpPr>
                  <a:xfrm>
                    <a:off x="4144" y="536"/>
                    <a:ext cx="816" cy="624"/>
                    <a:chOff x="4144" y="536"/>
                    <a:chExt cx="816" cy="624"/>
                  </a:xfrm>
                </p:grpSpPr>
                <p:sp>
                  <p:nvSpPr>
                    <p:cNvPr id="681155" name="矩形 681154"/>
                    <p:cNvSpPr/>
                    <p:nvPr/>
                  </p:nvSpPr>
                  <p:spPr>
                    <a:xfrm>
                      <a:off x="4500" y="637"/>
                      <a:ext cx="204" cy="227"/>
                    </a:xfrm>
                    <a:prstGeom prst="rect">
                      <a:avLst/>
                    </a:prstGeom>
                    <a:noFill/>
                    <a:ln w="9525">
                      <a:noFill/>
                    </a:ln>
                  </p:spPr>
                  <p:txBody>
                    <a:bodyPr wrap="none" anchor="ctr"/>
                    <a:lstStyle/>
                    <a:p>
                      <a:pPr>
                        <a:buClr>
                          <a:schemeClr val="bg1"/>
                        </a:buClr>
                      </a:pPr>
                      <a:r>
                        <a:rPr lang="en-US" altLang="zh-CN" b="1">
                          <a:latin typeface="Times New Roman" panose="02020603050405020304" pitchFamily="18" charset="0"/>
                        </a:rPr>
                        <a:t>6</a:t>
                      </a:r>
                    </a:p>
                  </p:txBody>
                </p:sp>
                <p:sp>
                  <p:nvSpPr>
                    <p:cNvPr id="681156" name="直接连接符 681155"/>
                    <p:cNvSpPr/>
                    <p:nvPr/>
                  </p:nvSpPr>
                  <p:spPr>
                    <a:xfrm flipH="1" flipV="1">
                      <a:off x="4144" y="536"/>
                      <a:ext cx="816" cy="624"/>
                    </a:xfrm>
                    <a:prstGeom prst="line">
                      <a:avLst/>
                    </a:prstGeom>
                    <a:ln w="28575" cap="flat" cmpd="sng">
                      <a:solidFill>
                        <a:schemeClr val="tx1"/>
                      </a:solidFill>
                      <a:prstDash val="solid"/>
                      <a:miter/>
                      <a:headEnd type="none" w="med" len="med"/>
                      <a:tailEnd type="triangle" w="med" len="med"/>
                    </a:ln>
                  </p:spPr>
                </p:sp>
              </p:grpSp>
            </p:grpSp>
          </p:grpSp>
        </p:grpSp>
      </p:grpSp>
    </p:spTree>
  </p:cSld>
  <p:clrMapOvr>
    <a:masterClrMapping/>
  </p:clrMapOvr>
  <p:transition spd="med">
    <p:wipe di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文本占位符 683009"/>
          <p:cNvSpPr>
            <a:spLocks noGrp="1"/>
          </p:cNvSpPr>
          <p:nvPr>
            <p:ph type="body" idx="1"/>
          </p:nvPr>
        </p:nvSpPr>
        <p:spPr>
          <a:xfrm>
            <a:off x="152400" y="228600"/>
            <a:ext cx="8812213" cy="6369050"/>
          </a:xfrm>
        </p:spPr>
        <p:txBody>
          <a:bodyPr vert="horz" wrap="square" lIns="92075" tIns="46038" rIns="92075" bIns="46038" anchor="t"/>
          <a:lstStyle/>
          <a:p>
            <a:pPr marL="0" indent="355600">
              <a:lnSpc>
                <a:spcPct val="110000"/>
              </a:lnSpc>
              <a:spcBef>
                <a:spcPct val="10000"/>
              </a:spcBef>
              <a:buNone/>
            </a:pPr>
            <a:r>
              <a:rPr lang="zh-CN" altLang="en-US" sz="2800" b="1">
                <a:latin typeface="宋体" panose="02010600030101010101" pitchFamily="2" charset="-122"/>
              </a:rPr>
              <a:t>⑸ </a:t>
            </a:r>
            <a:r>
              <a:rPr lang="zh-CN" altLang="en-US" sz="2800" b="1" dirty="0">
                <a:latin typeface="宋体" panose="02010600030101010101" pitchFamily="2" charset="-122"/>
              </a:rPr>
              <a:t>一个带权连通图的最小生成树是否唯一</a:t>
            </a:r>
            <a:r>
              <a:rPr lang="en-US" altLang="zh-CN" sz="2800" b="1">
                <a:latin typeface="宋体" panose="02010600030101010101" pitchFamily="2" charset="-122"/>
              </a:rPr>
              <a:t>?</a:t>
            </a:r>
            <a:r>
              <a:rPr lang="zh-CN" altLang="en-US" sz="2800" b="1" dirty="0">
                <a:latin typeface="宋体" panose="02010600030101010101" pitchFamily="2" charset="-122"/>
              </a:rPr>
              <a:t>在什么情况下可能不唯一</a:t>
            </a:r>
            <a:r>
              <a:rPr lang="en-US" altLang="zh-CN" sz="2800" b="1">
                <a:latin typeface="宋体" panose="02010600030101010101" pitchFamily="2" charset="-122"/>
              </a:rPr>
              <a:t>?</a:t>
            </a:r>
          </a:p>
          <a:p>
            <a:pPr marL="0" indent="355600">
              <a:lnSpc>
                <a:spcPct val="110000"/>
              </a:lnSpc>
              <a:spcBef>
                <a:spcPct val="10000"/>
              </a:spcBef>
              <a:buNone/>
            </a:pPr>
            <a:r>
              <a:rPr lang="en-US" altLang="zh-CN" sz="2800" b="1">
                <a:latin typeface="宋体" panose="02010600030101010101" pitchFamily="2" charset="-122"/>
              </a:rPr>
              <a:t>⑹ </a:t>
            </a:r>
            <a:r>
              <a:rPr lang="zh-CN" altLang="en-US" sz="2800" b="1" dirty="0">
                <a:latin typeface="宋体" panose="02010600030101010101" pitchFamily="2" charset="-122"/>
              </a:rPr>
              <a:t>对于图</a:t>
            </a:r>
            <a:r>
              <a:rPr lang="en-US" altLang="zh-CN" sz="2800" b="1"/>
              <a:t>7-27</a:t>
            </a:r>
            <a:r>
              <a:rPr lang="zh-CN" altLang="en-US" sz="2800" b="1" dirty="0">
                <a:latin typeface="宋体" panose="02010600030101010101" pitchFamily="2" charset="-122"/>
              </a:rPr>
              <a:t>所示的带权无向图。</a:t>
            </a:r>
          </a:p>
          <a:p>
            <a:pPr marL="723900" lvl="1" indent="0">
              <a:lnSpc>
                <a:spcPct val="110000"/>
              </a:lnSpc>
              <a:spcBef>
                <a:spcPct val="10000"/>
              </a:spcBef>
              <a:buNone/>
            </a:pPr>
            <a:r>
              <a:rPr lang="zh-CN" altLang="en-US" b="1">
                <a:latin typeface="宋体" panose="02010600030101010101" pitchFamily="2" charset="-122"/>
              </a:rPr>
              <a:t>① </a:t>
            </a:r>
            <a:r>
              <a:rPr lang="zh-CN" altLang="en-US" b="1" dirty="0">
                <a:latin typeface="宋体" panose="02010600030101010101" pitchFamily="2" charset="-122"/>
              </a:rPr>
              <a:t>按照</a:t>
            </a:r>
            <a:r>
              <a:rPr lang="en-US" altLang="zh-CN" b="1"/>
              <a:t>Prime</a:t>
            </a:r>
            <a:r>
              <a:rPr lang="zh-CN" altLang="en-US" b="1" dirty="0"/>
              <a:t>算法给出从顶点</a:t>
            </a:r>
            <a:r>
              <a:rPr lang="en-US" altLang="zh-CN" b="1"/>
              <a:t>2</a:t>
            </a:r>
            <a:r>
              <a:rPr lang="zh-CN" altLang="en-US" b="1" dirty="0"/>
              <a:t>开始构造最小生成树的过程</a:t>
            </a:r>
            <a:r>
              <a:rPr lang="zh-CN" altLang="en-US" b="1" dirty="0">
                <a:latin typeface="宋体" panose="02010600030101010101" pitchFamily="2" charset="-122"/>
              </a:rPr>
              <a:t>。</a:t>
            </a:r>
          </a:p>
          <a:p>
            <a:pPr marL="723900" lvl="1" indent="0">
              <a:lnSpc>
                <a:spcPct val="110000"/>
              </a:lnSpc>
              <a:spcBef>
                <a:spcPct val="10000"/>
              </a:spcBef>
              <a:buNone/>
            </a:pPr>
            <a:r>
              <a:rPr lang="zh-CN" altLang="en-US" b="1">
                <a:latin typeface="宋体" panose="02010600030101010101" pitchFamily="2" charset="-122"/>
              </a:rPr>
              <a:t>② </a:t>
            </a:r>
            <a:r>
              <a:rPr lang="zh-CN" altLang="en-US" b="1" dirty="0">
                <a:latin typeface="宋体" panose="02010600030101010101" pitchFamily="2" charset="-122"/>
              </a:rPr>
              <a:t>按照</a:t>
            </a:r>
            <a:r>
              <a:rPr lang="en-US" altLang="zh-CN" b="1" dirty="0" err="1"/>
              <a:t>Kruskal</a:t>
            </a:r>
            <a:r>
              <a:rPr lang="zh-CN" altLang="en-US" b="1" dirty="0"/>
              <a:t>算法给出最小生成树的过程</a:t>
            </a:r>
            <a:r>
              <a:rPr lang="zh-CN" altLang="en-US" b="1" dirty="0">
                <a:latin typeface="宋体" panose="02010600030101010101" pitchFamily="2" charset="-122"/>
              </a:rPr>
              <a:t>。</a:t>
            </a:r>
          </a:p>
          <a:p>
            <a:pPr marL="0" indent="355600">
              <a:lnSpc>
                <a:spcPct val="110000"/>
              </a:lnSpc>
              <a:spcBef>
                <a:spcPct val="10000"/>
              </a:spcBef>
              <a:buNone/>
            </a:pPr>
            <a:r>
              <a:rPr lang="zh-CN" altLang="en-US" sz="2800" b="1">
                <a:latin typeface="宋体" panose="02010600030101010101" pitchFamily="2" charset="-122"/>
              </a:rPr>
              <a:t>⑺ </a:t>
            </a:r>
            <a:r>
              <a:rPr lang="zh-CN" altLang="en-US" sz="2800" b="1" dirty="0">
                <a:latin typeface="宋体" panose="02010600030101010101" pitchFamily="2" charset="-122"/>
              </a:rPr>
              <a:t>已知带权有向图</a:t>
            </a:r>
            <a:r>
              <a:rPr lang="zh-CN" altLang="en-US" sz="2800" b="1" dirty="0"/>
              <a:t>如</a:t>
            </a:r>
            <a:r>
              <a:rPr lang="zh-CN" altLang="en-US" sz="2800" b="1" dirty="0">
                <a:latin typeface="宋体" panose="02010600030101010101" pitchFamily="2" charset="-122"/>
              </a:rPr>
              <a:t>图</a:t>
            </a:r>
            <a:r>
              <a:rPr lang="en-US" altLang="zh-CN" sz="2800" b="1"/>
              <a:t>7-29</a:t>
            </a:r>
            <a:r>
              <a:rPr lang="zh-CN" altLang="en-US" sz="2800" b="1" dirty="0">
                <a:latin typeface="宋体" panose="02010600030101010101" pitchFamily="2" charset="-122"/>
              </a:rPr>
              <a:t>所示，请利用</a:t>
            </a:r>
            <a:r>
              <a:rPr lang="en-US" altLang="zh-CN" sz="2800" b="1" dirty="0" err="1"/>
              <a:t>Dijkstra</a:t>
            </a:r>
            <a:r>
              <a:rPr lang="zh-CN" altLang="en-US" sz="2800" b="1" dirty="0"/>
              <a:t>算法从顶点</a:t>
            </a:r>
            <a:r>
              <a:rPr lang="en-US" altLang="zh-CN" sz="2800" b="1"/>
              <a:t>V</a:t>
            </a:r>
            <a:r>
              <a:rPr lang="en-US" altLang="zh-CN" sz="2800" b="1" baseline="-18000"/>
              <a:t>4</a:t>
            </a:r>
            <a:r>
              <a:rPr lang="zh-CN" altLang="en-US" sz="2800" b="1" dirty="0"/>
              <a:t>出发到其余顶点的最短路径及长度</a:t>
            </a:r>
            <a:r>
              <a:rPr lang="zh-CN" altLang="en-US" sz="2800" b="1" dirty="0">
                <a:latin typeface="宋体" panose="02010600030101010101" pitchFamily="2" charset="-122"/>
              </a:rPr>
              <a:t>，</a:t>
            </a:r>
            <a:r>
              <a:rPr lang="zh-CN" altLang="en-US" sz="2800" b="1" dirty="0"/>
              <a:t>给出相应的求解步骤</a:t>
            </a:r>
            <a:r>
              <a:rPr lang="zh-CN" altLang="en-US" sz="2800" b="1" dirty="0">
                <a:latin typeface="宋体" panose="02010600030101010101" pitchFamily="2" charset="-122"/>
              </a:rPr>
              <a:t>。</a:t>
            </a:r>
          </a:p>
          <a:p>
            <a:pPr marL="0" indent="355600" eaLnBrk="0" hangingPunct="0">
              <a:lnSpc>
                <a:spcPct val="110000"/>
              </a:lnSpc>
              <a:spcBef>
                <a:spcPct val="10000"/>
              </a:spcBef>
              <a:buClr>
                <a:schemeClr val="bg1"/>
              </a:buClr>
              <a:buSzPct val="100000"/>
              <a:buNone/>
            </a:pPr>
            <a:r>
              <a:rPr lang="zh-CN" altLang="en-US" sz="2800" b="1">
                <a:latin typeface="宋体" panose="02010600030101010101" pitchFamily="2" charset="-122"/>
              </a:rPr>
              <a:t>⑻ </a:t>
            </a:r>
            <a:r>
              <a:rPr lang="zh-CN" altLang="en-US" sz="2800" b="1" dirty="0">
                <a:latin typeface="宋体" panose="02010600030101010101" pitchFamily="2" charset="-122"/>
              </a:rPr>
              <a:t>已知带权有向图</a:t>
            </a:r>
            <a:r>
              <a:rPr lang="zh-CN" altLang="en-US" sz="2800" b="1" dirty="0"/>
              <a:t>如</a:t>
            </a:r>
            <a:r>
              <a:rPr lang="zh-CN" altLang="en-US" sz="2800" b="1" dirty="0">
                <a:latin typeface="宋体" panose="02010600030101010101" pitchFamily="2" charset="-122"/>
              </a:rPr>
              <a:t>图</a:t>
            </a:r>
            <a:r>
              <a:rPr lang="en-US" altLang="zh-CN" sz="2800" b="1"/>
              <a:t>7-30</a:t>
            </a:r>
            <a:r>
              <a:rPr lang="zh-CN" altLang="en-US" sz="2800" b="1" dirty="0">
                <a:latin typeface="宋体" panose="02010600030101010101" pitchFamily="2" charset="-122"/>
              </a:rPr>
              <a:t>所示，请利用</a:t>
            </a:r>
            <a:r>
              <a:rPr lang="en-US" altLang="zh-CN" sz="2800" b="1"/>
              <a:t>Floyd</a:t>
            </a:r>
            <a:r>
              <a:rPr lang="zh-CN" altLang="en-US" sz="2800" b="1" dirty="0"/>
              <a:t>算法求出每对顶点之间的最短路径及路径长度</a:t>
            </a:r>
            <a:r>
              <a:rPr lang="zh-CN" altLang="en-US" sz="2800" b="1" dirty="0">
                <a:latin typeface="宋体" panose="02010600030101010101" pitchFamily="2" charset="-122"/>
              </a:rPr>
              <a:t>。</a:t>
            </a:r>
          </a:p>
          <a:p>
            <a:pPr marL="0" indent="355600" eaLnBrk="0" hangingPunct="0">
              <a:lnSpc>
                <a:spcPct val="110000"/>
              </a:lnSpc>
              <a:spcBef>
                <a:spcPct val="10000"/>
              </a:spcBef>
              <a:buClr>
                <a:schemeClr val="bg1"/>
              </a:buClr>
              <a:buSzPct val="100000"/>
              <a:buNone/>
            </a:pPr>
            <a:r>
              <a:rPr lang="zh-CN" altLang="en-US" sz="2800" b="1">
                <a:latin typeface="宋体" panose="02010600030101010101" pitchFamily="2" charset="-122"/>
              </a:rPr>
              <a:t>⑼ </a:t>
            </a:r>
            <a:r>
              <a:rPr lang="zh-CN" altLang="en-US" sz="2800" b="1" dirty="0"/>
              <a:t>一个</a:t>
            </a:r>
            <a:r>
              <a:rPr lang="en-US" altLang="zh-CN" sz="2800" b="1"/>
              <a:t>AOV</a:t>
            </a:r>
            <a:r>
              <a:rPr lang="zh-CN" altLang="en-US" sz="2800" b="1" dirty="0"/>
              <a:t>网用邻接矩阵表示</a:t>
            </a:r>
            <a:r>
              <a:rPr lang="zh-CN" altLang="en-US" sz="2800" b="1" dirty="0">
                <a:latin typeface="宋体" panose="02010600030101010101" pitchFamily="2" charset="-122"/>
              </a:rPr>
              <a:t>，如图</a:t>
            </a:r>
            <a:r>
              <a:rPr lang="en-US" altLang="zh-CN" sz="2800" b="1"/>
              <a:t>7-31</a:t>
            </a:r>
            <a:r>
              <a:rPr lang="zh-CN" altLang="en-US" sz="2800" b="1" dirty="0">
                <a:latin typeface="宋体" panose="02010600030101010101" pitchFamily="2" charset="-122"/>
              </a:rPr>
              <a:t>。用拓扑排序求该</a:t>
            </a:r>
            <a:r>
              <a:rPr lang="en-US" altLang="zh-CN" sz="2800" b="1"/>
              <a:t>AOV</a:t>
            </a:r>
            <a:r>
              <a:rPr lang="zh-CN" altLang="en-US" sz="2800" b="1" dirty="0"/>
              <a:t>网的一个拓扑序列</a:t>
            </a:r>
            <a:r>
              <a:rPr lang="zh-CN" altLang="en-US" sz="2800" b="1" dirty="0">
                <a:latin typeface="宋体" panose="02010600030101010101" pitchFamily="2" charset="-122"/>
              </a:rPr>
              <a:t>，</a:t>
            </a:r>
            <a:r>
              <a:rPr lang="zh-CN" altLang="en-US" sz="2800" b="1" dirty="0"/>
              <a:t>给出相应的步骤</a:t>
            </a:r>
            <a:r>
              <a:rPr lang="zh-CN" altLang="en-US" sz="2800" b="1" dirty="0">
                <a:latin typeface="宋体" panose="02010600030101010101" pitchFamily="2" charset="-122"/>
              </a:rPr>
              <a:t>。</a:t>
            </a:r>
          </a:p>
        </p:txBody>
      </p:sp>
    </p:spTree>
  </p:cSld>
  <p:clrMapOvr>
    <a:masterClrMapping/>
  </p:clrMapOvr>
  <p:transition spd="med">
    <p:wipe di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文本占位符 685057"/>
          <p:cNvSpPr>
            <a:spLocks noGrp="1"/>
          </p:cNvSpPr>
          <p:nvPr>
            <p:ph type="body" idx="1"/>
          </p:nvPr>
        </p:nvSpPr>
        <p:spPr>
          <a:xfrm>
            <a:off x="152400" y="258763"/>
            <a:ext cx="8812213" cy="6338887"/>
          </a:xfrm>
        </p:spPr>
        <p:txBody>
          <a:bodyPr vert="horz" wrap="square" lIns="92075" tIns="46038" rIns="92075" bIns="46038" anchor="t"/>
          <a:lstStyle/>
          <a:p>
            <a:pPr marL="0" indent="355600">
              <a:lnSpc>
                <a:spcPct val="110000"/>
              </a:lnSpc>
              <a:spcBef>
                <a:spcPct val="10000"/>
              </a:spcBef>
              <a:buNone/>
            </a:pPr>
            <a:r>
              <a:rPr lang="zh-CN" altLang="en-US" sz="2800" b="1">
                <a:latin typeface="宋体" panose="02010600030101010101" pitchFamily="2" charset="-122"/>
              </a:rPr>
              <a:t>⑽ </a:t>
            </a:r>
            <a:r>
              <a:rPr lang="zh-CN" altLang="en-US" sz="2800" b="1" dirty="0">
                <a:latin typeface="宋体" panose="02010600030101010101" pitchFamily="2" charset="-122"/>
              </a:rPr>
              <a:t>拓扑排序的结果不是唯一的，请给出如图</a:t>
            </a:r>
            <a:r>
              <a:rPr lang="en-US" altLang="zh-CN" sz="2800" b="1"/>
              <a:t>7-32</a:t>
            </a:r>
            <a:r>
              <a:rPr lang="zh-CN" altLang="en-US" sz="2800" b="1" dirty="0">
                <a:latin typeface="宋体" panose="02010600030101010101" pitchFamily="2" charset="-122"/>
              </a:rPr>
              <a:t>所示的有向图的所有可能的拓扑序列。</a:t>
            </a:r>
          </a:p>
          <a:p>
            <a:pPr marL="0" indent="355600">
              <a:lnSpc>
                <a:spcPct val="110000"/>
              </a:lnSpc>
              <a:spcBef>
                <a:spcPct val="10000"/>
              </a:spcBef>
              <a:buNone/>
            </a:pPr>
            <a:r>
              <a:rPr lang="zh-CN" altLang="en-US" sz="2800" b="1">
                <a:latin typeface="宋体" panose="02010600030101010101" pitchFamily="2" charset="-122"/>
              </a:rPr>
              <a:t>⑾ </a:t>
            </a:r>
            <a:r>
              <a:rPr lang="zh-CN" altLang="en-US" sz="2800" b="1" dirty="0">
                <a:latin typeface="宋体" panose="02010600030101010101" pitchFamily="2" charset="-122"/>
              </a:rPr>
              <a:t>请在深度优先搜索算法的基础上设计一个对有向无环图进行拓扑排序的算法。</a:t>
            </a:r>
          </a:p>
          <a:p>
            <a:pPr marL="0" indent="355600">
              <a:lnSpc>
                <a:spcPct val="110000"/>
              </a:lnSpc>
              <a:spcBef>
                <a:spcPct val="10000"/>
              </a:spcBef>
              <a:buNone/>
            </a:pPr>
            <a:r>
              <a:rPr lang="zh-CN" altLang="en-US" sz="2800" b="1">
                <a:latin typeface="宋体" panose="02010600030101010101" pitchFamily="2" charset="-122"/>
              </a:rPr>
              <a:t>⑿ </a:t>
            </a:r>
            <a:r>
              <a:rPr lang="zh-CN" altLang="en-US" sz="2800" b="1" dirty="0">
                <a:latin typeface="宋体" panose="02010600030101010101" pitchFamily="2" charset="-122"/>
              </a:rPr>
              <a:t>设计一个算法利用图的遍历方法输出一个无向图</a:t>
            </a:r>
            <a:r>
              <a:rPr lang="en-US" altLang="zh-CN" sz="2800" b="1"/>
              <a:t>G</a:t>
            </a:r>
            <a:r>
              <a:rPr lang="zh-CN" altLang="en-US" sz="2800" b="1" dirty="0"/>
              <a:t>中从顶点</a:t>
            </a:r>
            <a:r>
              <a:rPr lang="en-US" altLang="zh-CN" sz="2800" b="1"/>
              <a:t>V</a:t>
            </a:r>
            <a:r>
              <a:rPr lang="en-US" altLang="zh-CN" sz="2800" b="1" baseline="-18000"/>
              <a:t>i</a:t>
            </a:r>
            <a:r>
              <a:rPr lang="zh-CN" altLang="en-US" sz="2800" b="1"/>
              <a:t>到</a:t>
            </a:r>
            <a:r>
              <a:rPr lang="en-US" altLang="zh-CN" sz="2800" b="1" dirty="0" err="1"/>
              <a:t>V</a:t>
            </a:r>
            <a:r>
              <a:rPr lang="en-US" altLang="zh-CN" sz="2800" b="1" baseline="-18000" dirty="0" err="1"/>
              <a:t>j</a:t>
            </a:r>
            <a:r>
              <a:rPr lang="zh-CN" altLang="en-US" sz="2800" b="1" dirty="0">
                <a:latin typeface="宋体" panose="02010600030101010101" pitchFamily="2" charset="-122"/>
              </a:rPr>
              <a:t>的长度为</a:t>
            </a:r>
            <a:r>
              <a:rPr lang="en-US" altLang="zh-CN" sz="2800" b="1"/>
              <a:t>S</a:t>
            </a:r>
            <a:r>
              <a:rPr lang="zh-CN" altLang="en-US" sz="2800" b="1" dirty="0">
                <a:latin typeface="宋体" panose="02010600030101010101" pitchFamily="2" charset="-122"/>
              </a:rPr>
              <a:t>的简单路径，设图采用邻接链表作为存储结构。</a:t>
            </a:r>
          </a:p>
          <a:p>
            <a:pPr marL="0" indent="355600">
              <a:buNone/>
            </a:pPr>
            <a:r>
              <a:rPr lang="zh-CN" altLang="en-US" sz="2800" b="1">
                <a:latin typeface="宋体" panose="02010600030101010101" pitchFamily="2" charset="-122"/>
              </a:rPr>
              <a:t>⒀ </a:t>
            </a:r>
            <a:r>
              <a:rPr lang="zh-CN" altLang="en-US" sz="2800" b="1" dirty="0">
                <a:latin typeface="宋体" panose="02010600030101010101" pitchFamily="2" charset="-122"/>
              </a:rPr>
              <a:t>假设一个工程的进度计划用</a:t>
            </a:r>
            <a:r>
              <a:rPr lang="en-US" altLang="zh-CN" sz="2800" b="1"/>
              <a:t>AOE</a:t>
            </a:r>
            <a:r>
              <a:rPr lang="zh-CN" altLang="en-US" sz="2800" b="1" dirty="0"/>
              <a:t>网表示</a:t>
            </a:r>
            <a:r>
              <a:rPr lang="zh-CN" altLang="en-US" sz="2800" b="1" dirty="0">
                <a:latin typeface="宋体" panose="02010600030101010101" pitchFamily="2" charset="-122"/>
              </a:rPr>
              <a:t>，如图</a:t>
            </a:r>
            <a:r>
              <a:rPr lang="en-US" altLang="zh-CN" sz="2800" b="1"/>
              <a:t>7-33</a:t>
            </a:r>
            <a:r>
              <a:rPr lang="zh-CN" altLang="en-US" sz="2800" b="1" dirty="0">
                <a:latin typeface="宋体" panose="02010600030101010101" pitchFamily="2" charset="-122"/>
              </a:rPr>
              <a:t>所示。</a:t>
            </a:r>
          </a:p>
          <a:p>
            <a:pPr marL="723900" lvl="1" indent="0">
              <a:buNone/>
            </a:pPr>
            <a:r>
              <a:rPr lang="zh-CN" altLang="en-US" b="1">
                <a:latin typeface="宋体" panose="02010600030101010101" pitchFamily="2" charset="-122"/>
              </a:rPr>
              <a:t>① </a:t>
            </a:r>
            <a:r>
              <a:rPr lang="zh-CN" altLang="en-US" b="1" dirty="0">
                <a:latin typeface="宋体" panose="02010600030101010101" pitchFamily="2" charset="-122"/>
              </a:rPr>
              <a:t>求出每个事件的最早发生时间和最晚发生时间。</a:t>
            </a:r>
          </a:p>
          <a:p>
            <a:pPr marL="723900" lvl="1" indent="0">
              <a:buNone/>
            </a:pPr>
            <a:r>
              <a:rPr lang="zh-CN" altLang="en-US" b="1">
                <a:latin typeface="宋体" panose="02010600030101010101" pitchFamily="2" charset="-122"/>
              </a:rPr>
              <a:t>② </a:t>
            </a:r>
            <a:r>
              <a:rPr lang="zh-CN" altLang="en-US" b="1" dirty="0">
                <a:latin typeface="宋体" panose="02010600030101010101" pitchFamily="2" charset="-122"/>
              </a:rPr>
              <a:t>该工程完工至少需要多少时间</a:t>
            </a:r>
            <a:r>
              <a:rPr lang="en-US" altLang="zh-CN" b="1">
                <a:latin typeface="宋体" panose="02010600030101010101" pitchFamily="2" charset="-122"/>
              </a:rPr>
              <a:t>?</a:t>
            </a:r>
          </a:p>
          <a:p>
            <a:pPr marL="723900" lvl="1" indent="0">
              <a:buNone/>
            </a:pPr>
            <a:r>
              <a:rPr lang="en-US" altLang="zh-CN" b="1">
                <a:latin typeface="宋体" panose="02010600030101010101" pitchFamily="2" charset="-122"/>
              </a:rPr>
              <a:t>③ </a:t>
            </a:r>
            <a:r>
              <a:rPr lang="zh-CN" altLang="en-US" b="1" dirty="0">
                <a:latin typeface="宋体" panose="02010600030101010101" pitchFamily="2" charset="-122"/>
              </a:rPr>
              <a:t>求出所有关键路径和关键活动。</a:t>
            </a:r>
          </a:p>
        </p:txBody>
      </p:sp>
    </p:spTree>
  </p:cSld>
  <p:clrMapOvr>
    <a:masterClrMapping/>
  </p:clrMapOvr>
  <p:transition spd="med">
    <p:wipe di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7106" name="组合 687105"/>
          <p:cNvGrpSpPr/>
          <p:nvPr/>
        </p:nvGrpSpPr>
        <p:grpSpPr>
          <a:xfrm>
            <a:off x="1042988" y="333375"/>
            <a:ext cx="7308850" cy="6191250"/>
            <a:chOff x="657" y="210"/>
            <a:chExt cx="4604" cy="3900"/>
          </a:xfrm>
        </p:grpSpPr>
        <p:grpSp>
          <p:nvGrpSpPr>
            <p:cNvPr id="687107" name="组合 687106"/>
            <p:cNvGrpSpPr/>
            <p:nvPr/>
          </p:nvGrpSpPr>
          <p:grpSpPr>
            <a:xfrm>
              <a:off x="1056" y="2523"/>
              <a:ext cx="3856" cy="1587"/>
              <a:chOff x="1056" y="2523"/>
              <a:chExt cx="3856" cy="1587"/>
            </a:xfrm>
          </p:grpSpPr>
          <p:sp>
            <p:nvSpPr>
              <p:cNvPr id="687108" name="矩形 687107"/>
              <p:cNvSpPr/>
              <p:nvPr/>
            </p:nvSpPr>
            <p:spPr>
              <a:xfrm>
                <a:off x="1836" y="3883"/>
                <a:ext cx="1428"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7-33  </a:t>
                </a:r>
                <a:r>
                  <a:rPr lang="zh-CN" altLang="en-US" sz="2000" b="1" dirty="0">
                    <a:latin typeface="Times New Roman" panose="02020603050405020304" pitchFamily="18" charset="0"/>
                  </a:rPr>
                  <a:t>一个</a:t>
                </a:r>
                <a:r>
                  <a:rPr lang="en-US" altLang="zh-CN" sz="2000" b="1">
                    <a:latin typeface="Times New Roman" panose="02020603050405020304" pitchFamily="18" charset="0"/>
                  </a:rPr>
                  <a:t>AOE</a:t>
                </a:r>
                <a:r>
                  <a:rPr lang="zh-CN" altLang="en-US" sz="2000" b="1">
                    <a:latin typeface="Times New Roman" panose="02020603050405020304" pitchFamily="18" charset="0"/>
                  </a:rPr>
                  <a:t>网</a:t>
                </a:r>
              </a:p>
            </p:txBody>
          </p:sp>
          <p:grpSp>
            <p:nvGrpSpPr>
              <p:cNvPr id="687109" name="组合 687108"/>
              <p:cNvGrpSpPr/>
              <p:nvPr/>
            </p:nvGrpSpPr>
            <p:grpSpPr>
              <a:xfrm>
                <a:off x="1056" y="2523"/>
                <a:ext cx="3856" cy="1288"/>
                <a:chOff x="1056" y="2116"/>
                <a:chExt cx="3856" cy="1288"/>
              </a:xfrm>
            </p:grpSpPr>
            <p:sp>
              <p:nvSpPr>
                <p:cNvPr id="687110" name="椭圆 687109"/>
                <p:cNvSpPr/>
                <p:nvPr/>
              </p:nvSpPr>
              <p:spPr>
                <a:xfrm>
                  <a:off x="1080" y="268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687111" name="椭圆 687110"/>
                <p:cNvSpPr/>
                <p:nvPr/>
              </p:nvSpPr>
              <p:spPr>
                <a:xfrm>
                  <a:off x="3273" y="2197"/>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687112" name="椭圆 687111"/>
                <p:cNvSpPr/>
                <p:nvPr/>
              </p:nvSpPr>
              <p:spPr>
                <a:xfrm>
                  <a:off x="2512" y="310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687113" name="椭圆 687112"/>
                <p:cNvSpPr/>
                <p:nvPr/>
              </p:nvSpPr>
              <p:spPr>
                <a:xfrm>
                  <a:off x="3360" y="3096"/>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7</a:t>
                  </a:r>
                </a:p>
              </p:txBody>
            </p:sp>
            <p:sp>
              <p:nvSpPr>
                <p:cNvPr id="687114" name="椭圆 687113"/>
                <p:cNvSpPr/>
                <p:nvPr/>
              </p:nvSpPr>
              <p:spPr>
                <a:xfrm>
                  <a:off x="2425" y="219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687115" name="椭圆 687114"/>
                <p:cNvSpPr/>
                <p:nvPr/>
              </p:nvSpPr>
              <p:spPr>
                <a:xfrm>
                  <a:off x="1648" y="307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87116" name="椭圆 687115"/>
                <p:cNvSpPr/>
                <p:nvPr/>
              </p:nvSpPr>
              <p:spPr>
                <a:xfrm>
                  <a:off x="1584" y="2200"/>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687117" name="椭圆 687116"/>
                <p:cNvSpPr/>
                <p:nvPr/>
              </p:nvSpPr>
              <p:spPr>
                <a:xfrm>
                  <a:off x="2968" y="2656"/>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6</a:t>
                  </a:r>
                </a:p>
              </p:txBody>
            </p:sp>
            <p:sp>
              <p:nvSpPr>
                <p:cNvPr id="687118" name="椭圆 687117"/>
                <p:cNvSpPr/>
                <p:nvPr/>
              </p:nvSpPr>
              <p:spPr>
                <a:xfrm>
                  <a:off x="3792" y="260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8</a:t>
                  </a:r>
                </a:p>
              </p:txBody>
            </p:sp>
            <p:grpSp>
              <p:nvGrpSpPr>
                <p:cNvPr id="687119" name="组合 687118"/>
                <p:cNvGrpSpPr/>
                <p:nvPr/>
              </p:nvGrpSpPr>
              <p:grpSpPr>
                <a:xfrm>
                  <a:off x="1056" y="2400"/>
                  <a:ext cx="600" cy="288"/>
                  <a:chOff x="1056" y="2400"/>
                  <a:chExt cx="600" cy="288"/>
                </a:xfrm>
              </p:grpSpPr>
              <p:sp>
                <p:nvSpPr>
                  <p:cNvPr id="687120" name="矩形 687119"/>
                  <p:cNvSpPr/>
                  <p:nvPr/>
                </p:nvSpPr>
                <p:spPr>
                  <a:xfrm>
                    <a:off x="1056" y="2400"/>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a1=5</a:t>
                    </a:r>
                  </a:p>
                </p:txBody>
              </p:sp>
              <p:sp>
                <p:nvSpPr>
                  <p:cNvPr id="687121" name="直接连接符 687120"/>
                  <p:cNvSpPr/>
                  <p:nvPr/>
                </p:nvSpPr>
                <p:spPr>
                  <a:xfrm flipV="1">
                    <a:off x="1272" y="2400"/>
                    <a:ext cx="384" cy="288"/>
                  </a:xfrm>
                  <a:prstGeom prst="line">
                    <a:avLst/>
                  </a:prstGeom>
                  <a:ln w="28575" cap="flat" cmpd="sng">
                    <a:solidFill>
                      <a:schemeClr val="tx1"/>
                    </a:solidFill>
                    <a:prstDash val="solid"/>
                    <a:miter/>
                    <a:headEnd type="none" w="med" len="med"/>
                    <a:tailEnd type="triangle" w="med" len="med"/>
                  </a:ln>
                </p:spPr>
              </p:sp>
            </p:grpSp>
            <p:grpSp>
              <p:nvGrpSpPr>
                <p:cNvPr id="687122" name="组合 687121"/>
                <p:cNvGrpSpPr/>
                <p:nvPr/>
              </p:nvGrpSpPr>
              <p:grpSpPr>
                <a:xfrm>
                  <a:off x="1272" y="2820"/>
                  <a:ext cx="460" cy="332"/>
                  <a:chOff x="1272" y="2820"/>
                  <a:chExt cx="460" cy="332"/>
                </a:xfrm>
              </p:grpSpPr>
              <p:sp>
                <p:nvSpPr>
                  <p:cNvPr id="687123" name="矩形 687122"/>
                  <p:cNvSpPr/>
                  <p:nvPr/>
                </p:nvSpPr>
                <p:spPr>
                  <a:xfrm>
                    <a:off x="1347" y="2820"/>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a2=6</a:t>
                    </a:r>
                  </a:p>
                </p:txBody>
              </p:sp>
              <p:sp>
                <p:nvSpPr>
                  <p:cNvPr id="687124" name="直接连接符 687123"/>
                  <p:cNvSpPr/>
                  <p:nvPr/>
                </p:nvSpPr>
                <p:spPr>
                  <a:xfrm>
                    <a:off x="1272" y="2912"/>
                    <a:ext cx="384" cy="240"/>
                  </a:xfrm>
                  <a:prstGeom prst="line">
                    <a:avLst/>
                  </a:prstGeom>
                  <a:ln w="28575" cap="flat" cmpd="sng">
                    <a:solidFill>
                      <a:schemeClr val="tx1"/>
                    </a:solidFill>
                    <a:prstDash val="solid"/>
                    <a:miter/>
                    <a:headEnd type="none" w="med" len="med"/>
                    <a:tailEnd type="triangle" w="med" len="med"/>
                  </a:ln>
                </p:spPr>
              </p:sp>
            </p:grpSp>
            <p:grpSp>
              <p:nvGrpSpPr>
                <p:cNvPr id="687125" name="组合 687124"/>
                <p:cNvGrpSpPr/>
                <p:nvPr/>
              </p:nvGrpSpPr>
              <p:grpSpPr>
                <a:xfrm>
                  <a:off x="1891" y="2116"/>
                  <a:ext cx="544" cy="204"/>
                  <a:chOff x="1891" y="2124"/>
                  <a:chExt cx="544" cy="204"/>
                </a:xfrm>
              </p:grpSpPr>
              <p:sp>
                <p:nvSpPr>
                  <p:cNvPr id="687126" name="矩形 687125"/>
                  <p:cNvSpPr/>
                  <p:nvPr/>
                </p:nvSpPr>
                <p:spPr>
                  <a:xfrm>
                    <a:off x="1919" y="2124"/>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a3=3</a:t>
                    </a:r>
                  </a:p>
                </p:txBody>
              </p:sp>
              <p:sp>
                <p:nvSpPr>
                  <p:cNvPr id="687127" name="直接连接符 687126"/>
                  <p:cNvSpPr/>
                  <p:nvPr/>
                </p:nvSpPr>
                <p:spPr>
                  <a:xfrm flipV="1">
                    <a:off x="1891" y="2320"/>
                    <a:ext cx="544" cy="0"/>
                  </a:xfrm>
                  <a:prstGeom prst="line">
                    <a:avLst/>
                  </a:prstGeom>
                  <a:ln w="28575" cap="flat" cmpd="sng">
                    <a:solidFill>
                      <a:schemeClr val="tx1"/>
                    </a:solidFill>
                    <a:prstDash val="solid"/>
                    <a:miter/>
                    <a:headEnd type="none" w="med" len="med"/>
                    <a:tailEnd type="triangle" w="med" len="med"/>
                  </a:ln>
                </p:spPr>
              </p:sp>
            </p:grpSp>
            <p:grpSp>
              <p:nvGrpSpPr>
                <p:cNvPr id="687128" name="组合 687127"/>
                <p:cNvGrpSpPr/>
                <p:nvPr/>
              </p:nvGrpSpPr>
              <p:grpSpPr>
                <a:xfrm>
                  <a:off x="2688" y="2388"/>
                  <a:ext cx="556" cy="257"/>
                  <a:chOff x="2688" y="2388"/>
                  <a:chExt cx="556" cy="257"/>
                </a:xfrm>
              </p:grpSpPr>
              <p:sp>
                <p:nvSpPr>
                  <p:cNvPr id="687129" name="矩形 687128"/>
                  <p:cNvSpPr/>
                  <p:nvPr/>
                </p:nvSpPr>
                <p:spPr>
                  <a:xfrm>
                    <a:off x="2859" y="2388"/>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a8=5</a:t>
                    </a:r>
                  </a:p>
                </p:txBody>
              </p:sp>
              <p:sp>
                <p:nvSpPr>
                  <p:cNvPr id="687130" name="直接连接符 687129"/>
                  <p:cNvSpPr/>
                  <p:nvPr/>
                </p:nvSpPr>
                <p:spPr>
                  <a:xfrm>
                    <a:off x="2688" y="2396"/>
                    <a:ext cx="408" cy="249"/>
                  </a:xfrm>
                  <a:prstGeom prst="line">
                    <a:avLst/>
                  </a:prstGeom>
                  <a:ln w="28575" cap="flat" cmpd="sng">
                    <a:solidFill>
                      <a:schemeClr val="tx1"/>
                    </a:solidFill>
                    <a:prstDash val="solid"/>
                    <a:miter/>
                    <a:headEnd type="none" w="med" len="med"/>
                    <a:tailEnd type="triangle" w="med" len="med"/>
                  </a:ln>
                </p:spPr>
              </p:sp>
            </p:grpSp>
            <p:grpSp>
              <p:nvGrpSpPr>
                <p:cNvPr id="687131" name="组合 687130"/>
                <p:cNvGrpSpPr/>
                <p:nvPr/>
              </p:nvGrpSpPr>
              <p:grpSpPr>
                <a:xfrm>
                  <a:off x="1688" y="2416"/>
                  <a:ext cx="817" cy="657"/>
                  <a:chOff x="1680" y="2424"/>
                  <a:chExt cx="817" cy="657"/>
                </a:xfrm>
              </p:grpSpPr>
              <p:sp>
                <p:nvSpPr>
                  <p:cNvPr id="687132" name="矩形 687131"/>
                  <p:cNvSpPr/>
                  <p:nvPr/>
                </p:nvSpPr>
                <p:spPr>
                  <a:xfrm>
                    <a:off x="1680" y="258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a4=12</a:t>
                    </a:r>
                  </a:p>
                </p:txBody>
              </p:sp>
              <p:sp>
                <p:nvSpPr>
                  <p:cNvPr id="687133" name="直接连接符 687132"/>
                  <p:cNvSpPr/>
                  <p:nvPr/>
                </p:nvSpPr>
                <p:spPr>
                  <a:xfrm flipV="1">
                    <a:off x="1840" y="2424"/>
                    <a:ext cx="657" cy="657"/>
                  </a:xfrm>
                  <a:prstGeom prst="line">
                    <a:avLst/>
                  </a:prstGeom>
                  <a:ln w="28575" cap="flat" cmpd="sng">
                    <a:solidFill>
                      <a:schemeClr val="tx1"/>
                    </a:solidFill>
                    <a:prstDash val="solid"/>
                    <a:miter/>
                    <a:headEnd type="none" w="med" len="med"/>
                    <a:tailEnd type="triangle" w="med" len="med"/>
                  </a:ln>
                </p:spPr>
              </p:sp>
            </p:grpSp>
            <p:grpSp>
              <p:nvGrpSpPr>
                <p:cNvPr id="687134" name="组合 687133"/>
                <p:cNvGrpSpPr/>
                <p:nvPr/>
              </p:nvGrpSpPr>
              <p:grpSpPr>
                <a:xfrm>
                  <a:off x="1944" y="3184"/>
                  <a:ext cx="576" cy="204"/>
                  <a:chOff x="1944" y="3184"/>
                  <a:chExt cx="576" cy="204"/>
                </a:xfrm>
              </p:grpSpPr>
              <p:sp>
                <p:nvSpPr>
                  <p:cNvPr id="687135" name="矩形 687134"/>
                  <p:cNvSpPr/>
                  <p:nvPr/>
                </p:nvSpPr>
                <p:spPr>
                  <a:xfrm>
                    <a:off x="2000" y="3184"/>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a5=3</a:t>
                    </a:r>
                  </a:p>
                </p:txBody>
              </p:sp>
              <p:sp>
                <p:nvSpPr>
                  <p:cNvPr id="687136" name="直接连接符 687135"/>
                  <p:cNvSpPr/>
                  <p:nvPr/>
                </p:nvSpPr>
                <p:spPr>
                  <a:xfrm>
                    <a:off x="1944" y="3184"/>
                    <a:ext cx="576" cy="0"/>
                  </a:xfrm>
                  <a:prstGeom prst="line">
                    <a:avLst/>
                  </a:prstGeom>
                  <a:ln w="28575" cap="flat" cmpd="sng">
                    <a:solidFill>
                      <a:schemeClr val="tx1"/>
                    </a:solidFill>
                    <a:prstDash val="solid"/>
                    <a:miter/>
                    <a:headEnd type="none" w="med" len="med"/>
                    <a:tailEnd type="triangle" w="med" len="med"/>
                  </a:ln>
                </p:spPr>
              </p:sp>
            </p:grpSp>
            <p:grpSp>
              <p:nvGrpSpPr>
                <p:cNvPr id="687137" name="组合 687136"/>
                <p:cNvGrpSpPr/>
                <p:nvPr/>
              </p:nvGrpSpPr>
              <p:grpSpPr>
                <a:xfrm>
                  <a:off x="2808" y="3200"/>
                  <a:ext cx="544" cy="204"/>
                  <a:chOff x="2808" y="3200"/>
                  <a:chExt cx="544" cy="204"/>
                </a:xfrm>
              </p:grpSpPr>
              <p:sp>
                <p:nvSpPr>
                  <p:cNvPr id="687138" name="矩形 687137"/>
                  <p:cNvSpPr/>
                  <p:nvPr/>
                </p:nvSpPr>
                <p:spPr>
                  <a:xfrm>
                    <a:off x="2824" y="3200"/>
                    <a:ext cx="408"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a10=4</a:t>
                    </a:r>
                  </a:p>
                </p:txBody>
              </p:sp>
              <p:sp>
                <p:nvSpPr>
                  <p:cNvPr id="687139" name="直接连接符 687138"/>
                  <p:cNvSpPr/>
                  <p:nvPr/>
                </p:nvSpPr>
                <p:spPr>
                  <a:xfrm>
                    <a:off x="2808" y="3208"/>
                    <a:ext cx="544" cy="0"/>
                  </a:xfrm>
                  <a:prstGeom prst="line">
                    <a:avLst/>
                  </a:prstGeom>
                  <a:ln w="28575" cap="flat" cmpd="sng">
                    <a:solidFill>
                      <a:schemeClr val="tx1"/>
                    </a:solidFill>
                    <a:prstDash val="solid"/>
                    <a:miter/>
                    <a:headEnd type="none" w="med" len="med"/>
                    <a:tailEnd type="triangle" w="med" len="med"/>
                  </a:ln>
                </p:spPr>
              </p:sp>
            </p:grpSp>
            <p:grpSp>
              <p:nvGrpSpPr>
                <p:cNvPr id="687140" name="组合 687139"/>
                <p:cNvGrpSpPr/>
                <p:nvPr/>
              </p:nvGrpSpPr>
              <p:grpSpPr>
                <a:xfrm>
                  <a:off x="2707" y="2863"/>
                  <a:ext cx="509" cy="289"/>
                  <a:chOff x="2707" y="2863"/>
                  <a:chExt cx="509" cy="289"/>
                </a:xfrm>
              </p:grpSpPr>
              <p:sp>
                <p:nvSpPr>
                  <p:cNvPr id="687141" name="矩形 687140"/>
                  <p:cNvSpPr/>
                  <p:nvPr/>
                </p:nvSpPr>
                <p:spPr>
                  <a:xfrm>
                    <a:off x="2831" y="2948"/>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a9=1</a:t>
                    </a:r>
                  </a:p>
                </p:txBody>
              </p:sp>
              <p:sp>
                <p:nvSpPr>
                  <p:cNvPr id="687142" name="直接连接符 687141"/>
                  <p:cNvSpPr/>
                  <p:nvPr/>
                </p:nvSpPr>
                <p:spPr>
                  <a:xfrm flipV="1">
                    <a:off x="2707" y="2863"/>
                    <a:ext cx="340" cy="249"/>
                  </a:xfrm>
                  <a:prstGeom prst="line">
                    <a:avLst/>
                  </a:prstGeom>
                  <a:ln w="28575" cap="flat" cmpd="sng">
                    <a:solidFill>
                      <a:schemeClr val="tx1"/>
                    </a:solidFill>
                    <a:prstDash val="solid"/>
                    <a:miter/>
                    <a:headEnd type="none" w="med" len="med"/>
                    <a:tailEnd type="triangle" w="med" len="med"/>
                  </a:ln>
                </p:spPr>
              </p:sp>
            </p:grpSp>
            <p:grpSp>
              <p:nvGrpSpPr>
                <p:cNvPr id="687143" name="组合 687142"/>
                <p:cNvGrpSpPr/>
                <p:nvPr/>
              </p:nvGrpSpPr>
              <p:grpSpPr>
                <a:xfrm>
                  <a:off x="3264" y="2556"/>
                  <a:ext cx="544" cy="204"/>
                  <a:chOff x="3264" y="2580"/>
                  <a:chExt cx="544" cy="204"/>
                </a:xfrm>
              </p:grpSpPr>
              <p:sp>
                <p:nvSpPr>
                  <p:cNvPr id="687144" name="矩形 687143"/>
                  <p:cNvSpPr/>
                  <p:nvPr/>
                </p:nvSpPr>
                <p:spPr>
                  <a:xfrm>
                    <a:off x="3264" y="258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a12=5</a:t>
                    </a:r>
                  </a:p>
                </p:txBody>
              </p:sp>
              <p:sp>
                <p:nvSpPr>
                  <p:cNvPr id="687145" name="直接连接符 687144"/>
                  <p:cNvSpPr/>
                  <p:nvPr/>
                </p:nvSpPr>
                <p:spPr>
                  <a:xfrm>
                    <a:off x="3264" y="2772"/>
                    <a:ext cx="544" cy="0"/>
                  </a:xfrm>
                  <a:prstGeom prst="line">
                    <a:avLst/>
                  </a:prstGeom>
                  <a:ln w="28575" cap="flat" cmpd="sng">
                    <a:solidFill>
                      <a:schemeClr val="tx1"/>
                    </a:solidFill>
                    <a:prstDash val="solid"/>
                    <a:miter/>
                    <a:headEnd type="none" w="med" len="med"/>
                    <a:tailEnd type="triangle" w="med" len="med"/>
                  </a:ln>
                </p:spPr>
              </p:sp>
            </p:grpSp>
            <p:grpSp>
              <p:nvGrpSpPr>
                <p:cNvPr id="687146" name="组合 687145"/>
                <p:cNvGrpSpPr/>
                <p:nvPr/>
              </p:nvGrpSpPr>
              <p:grpSpPr>
                <a:xfrm>
                  <a:off x="3560" y="2244"/>
                  <a:ext cx="1134" cy="380"/>
                  <a:chOff x="3560" y="2244"/>
                  <a:chExt cx="1134" cy="380"/>
                </a:xfrm>
              </p:grpSpPr>
              <p:sp>
                <p:nvSpPr>
                  <p:cNvPr id="687147" name="矩形 687146"/>
                  <p:cNvSpPr/>
                  <p:nvPr/>
                </p:nvSpPr>
                <p:spPr>
                  <a:xfrm>
                    <a:off x="3984" y="2244"/>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a11=4</a:t>
                    </a:r>
                  </a:p>
                </p:txBody>
              </p:sp>
              <p:sp>
                <p:nvSpPr>
                  <p:cNvPr id="687148" name="直接连接符 687147"/>
                  <p:cNvSpPr/>
                  <p:nvPr/>
                </p:nvSpPr>
                <p:spPr>
                  <a:xfrm>
                    <a:off x="3560" y="2288"/>
                    <a:ext cx="1134" cy="336"/>
                  </a:xfrm>
                  <a:prstGeom prst="line">
                    <a:avLst/>
                  </a:prstGeom>
                  <a:ln w="28575" cap="flat" cmpd="sng">
                    <a:solidFill>
                      <a:schemeClr val="tx1"/>
                    </a:solidFill>
                    <a:prstDash val="solid"/>
                    <a:miter/>
                    <a:headEnd type="none" w="med" len="med"/>
                    <a:tailEnd type="triangle" w="med" len="med"/>
                  </a:ln>
                </p:spPr>
              </p:sp>
            </p:grpSp>
            <p:grpSp>
              <p:nvGrpSpPr>
                <p:cNvPr id="687149" name="组合 687148"/>
                <p:cNvGrpSpPr/>
                <p:nvPr/>
              </p:nvGrpSpPr>
              <p:grpSpPr>
                <a:xfrm>
                  <a:off x="2208" y="2424"/>
                  <a:ext cx="392" cy="680"/>
                  <a:chOff x="2208" y="2424"/>
                  <a:chExt cx="392" cy="680"/>
                </a:xfrm>
              </p:grpSpPr>
              <p:sp>
                <p:nvSpPr>
                  <p:cNvPr id="687150" name="直接连接符 687149"/>
                  <p:cNvSpPr/>
                  <p:nvPr/>
                </p:nvSpPr>
                <p:spPr>
                  <a:xfrm>
                    <a:off x="2600" y="2424"/>
                    <a:ext cx="0" cy="680"/>
                  </a:xfrm>
                  <a:prstGeom prst="line">
                    <a:avLst/>
                  </a:prstGeom>
                  <a:ln w="28575" cap="flat" cmpd="sng">
                    <a:solidFill>
                      <a:schemeClr val="tx1"/>
                    </a:solidFill>
                    <a:prstDash val="solid"/>
                    <a:miter/>
                    <a:headEnd type="none" w="med" len="med"/>
                    <a:tailEnd type="triangle" w="med" len="med"/>
                  </a:ln>
                </p:spPr>
              </p:sp>
              <p:sp>
                <p:nvSpPr>
                  <p:cNvPr id="687151" name="矩形 687150"/>
                  <p:cNvSpPr/>
                  <p:nvPr/>
                </p:nvSpPr>
                <p:spPr>
                  <a:xfrm>
                    <a:off x="2208" y="2688"/>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a6=3</a:t>
                    </a:r>
                  </a:p>
                </p:txBody>
              </p:sp>
            </p:grpSp>
            <p:grpSp>
              <p:nvGrpSpPr>
                <p:cNvPr id="687152" name="组合 687151"/>
                <p:cNvGrpSpPr/>
                <p:nvPr/>
              </p:nvGrpSpPr>
              <p:grpSpPr>
                <a:xfrm>
                  <a:off x="2728" y="2120"/>
                  <a:ext cx="544" cy="204"/>
                  <a:chOff x="2728" y="2128"/>
                  <a:chExt cx="544" cy="204"/>
                </a:xfrm>
              </p:grpSpPr>
              <p:sp>
                <p:nvSpPr>
                  <p:cNvPr id="687153" name="矩形 687152"/>
                  <p:cNvSpPr/>
                  <p:nvPr/>
                </p:nvSpPr>
                <p:spPr>
                  <a:xfrm>
                    <a:off x="2776" y="2128"/>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a7=3</a:t>
                    </a:r>
                  </a:p>
                </p:txBody>
              </p:sp>
              <p:sp>
                <p:nvSpPr>
                  <p:cNvPr id="687154" name="直接连接符 687153"/>
                  <p:cNvSpPr/>
                  <p:nvPr/>
                </p:nvSpPr>
                <p:spPr>
                  <a:xfrm flipV="1">
                    <a:off x="2728" y="2312"/>
                    <a:ext cx="544" cy="0"/>
                  </a:xfrm>
                  <a:prstGeom prst="line">
                    <a:avLst/>
                  </a:prstGeom>
                  <a:ln w="28575" cap="flat" cmpd="sng">
                    <a:solidFill>
                      <a:schemeClr val="tx1"/>
                    </a:solidFill>
                    <a:prstDash val="solid"/>
                    <a:miter/>
                    <a:headEnd type="none" w="med" len="med"/>
                    <a:tailEnd type="triangle" w="med" len="med"/>
                  </a:ln>
                </p:spPr>
              </p:sp>
            </p:grpSp>
            <p:grpSp>
              <p:nvGrpSpPr>
                <p:cNvPr id="687155" name="组合 687154"/>
                <p:cNvGrpSpPr/>
                <p:nvPr/>
              </p:nvGrpSpPr>
              <p:grpSpPr>
                <a:xfrm>
                  <a:off x="3552" y="2824"/>
                  <a:ext cx="513" cy="304"/>
                  <a:chOff x="3552" y="2824"/>
                  <a:chExt cx="513" cy="304"/>
                </a:xfrm>
              </p:grpSpPr>
              <p:sp>
                <p:nvSpPr>
                  <p:cNvPr id="687156" name="矩形 687155"/>
                  <p:cNvSpPr/>
                  <p:nvPr/>
                </p:nvSpPr>
                <p:spPr>
                  <a:xfrm>
                    <a:off x="3680" y="2924"/>
                    <a:ext cx="385"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a13=2</a:t>
                    </a:r>
                  </a:p>
                </p:txBody>
              </p:sp>
              <p:sp>
                <p:nvSpPr>
                  <p:cNvPr id="687157" name="直接连接符 687156"/>
                  <p:cNvSpPr/>
                  <p:nvPr/>
                </p:nvSpPr>
                <p:spPr>
                  <a:xfrm flipV="1">
                    <a:off x="3552" y="2824"/>
                    <a:ext cx="363" cy="272"/>
                  </a:xfrm>
                  <a:prstGeom prst="line">
                    <a:avLst/>
                  </a:prstGeom>
                  <a:ln w="28575" cap="flat" cmpd="sng">
                    <a:solidFill>
                      <a:schemeClr val="tx1"/>
                    </a:solidFill>
                    <a:prstDash val="solid"/>
                    <a:miter/>
                    <a:headEnd type="none" w="med" len="med"/>
                    <a:tailEnd type="triangle" w="med" len="med"/>
                  </a:ln>
                </p:spPr>
              </p:sp>
            </p:grpSp>
            <p:sp>
              <p:nvSpPr>
                <p:cNvPr id="687158" name="椭圆 687157"/>
                <p:cNvSpPr/>
                <p:nvPr/>
              </p:nvSpPr>
              <p:spPr>
                <a:xfrm>
                  <a:off x="4617" y="2600"/>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9</a:t>
                  </a:r>
                </a:p>
              </p:txBody>
            </p:sp>
            <p:grpSp>
              <p:nvGrpSpPr>
                <p:cNvPr id="687159" name="组合 687158"/>
                <p:cNvGrpSpPr/>
                <p:nvPr/>
              </p:nvGrpSpPr>
              <p:grpSpPr>
                <a:xfrm>
                  <a:off x="4080" y="2544"/>
                  <a:ext cx="544" cy="204"/>
                  <a:chOff x="3264" y="2580"/>
                  <a:chExt cx="544" cy="204"/>
                </a:xfrm>
              </p:grpSpPr>
              <p:sp>
                <p:nvSpPr>
                  <p:cNvPr id="687160" name="矩形 687159"/>
                  <p:cNvSpPr/>
                  <p:nvPr/>
                </p:nvSpPr>
                <p:spPr>
                  <a:xfrm>
                    <a:off x="3264" y="2580"/>
                    <a:ext cx="453" cy="204"/>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a14=2</a:t>
                    </a:r>
                  </a:p>
                </p:txBody>
              </p:sp>
              <p:sp>
                <p:nvSpPr>
                  <p:cNvPr id="687161" name="直接连接符 687160"/>
                  <p:cNvSpPr/>
                  <p:nvPr/>
                </p:nvSpPr>
                <p:spPr>
                  <a:xfrm>
                    <a:off x="3264" y="2772"/>
                    <a:ext cx="544" cy="0"/>
                  </a:xfrm>
                  <a:prstGeom prst="line">
                    <a:avLst/>
                  </a:prstGeom>
                  <a:ln w="28575" cap="flat" cmpd="sng">
                    <a:solidFill>
                      <a:schemeClr val="tx1"/>
                    </a:solidFill>
                    <a:prstDash val="solid"/>
                    <a:miter/>
                    <a:headEnd type="none" w="med" len="med"/>
                    <a:tailEnd type="triangle" w="med" len="med"/>
                  </a:ln>
                </p:spPr>
              </p:sp>
            </p:grpSp>
          </p:grpSp>
        </p:grpSp>
        <p:grpSp>
          <p:nvGrpSpPr>
            <p:cNvPr id="687162" name="组合 687161"/>
            <p:cNvGrpSpPr/>
            <p:nvPr/>
          </p:nvGrpSpPr>
          <p:grpSpPr>
            <a:xfrm>
              <a:off x="657" y="210"/>
              <a:ext cx="2228" cy="2105"/>
              <a:chOff x="657" y="282"/>
              <a:chExt cx="2228" cy="2105"/>
            </a:xfrm>
          </p:grpSpPr>
          <p:grpSp>
            <p:nvGrpSpPr>
              <p:cNvPr id="687163" name="组合 687162"/>
              <p:cNvGrpSpPr/>
              <p:nvPr/>
            </p:nvGrpSpPr>
            <p:grpSpPr>
              <a:xfrm>
                <a:off x="657" y="282"/>
                <a:ext cx="2036" cy="1784"/>
                <a:chOff x="2976" y="336"/>
                <a:chExt cx="2036" cy="1784"/>
              </a:xfrm>
            </p:grpSpPr>
            <p:sp>
              <p:nvSpPr>
                <p:cNvPr id="687164" name="矩形 687163"/>
                <p:cNvSpPr/>
                <p:nvPr/>
              </p:nvSpPr>
              <p:spPr>
                <a:xfrm>
                  <a:off x="3307" y="336"/>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0   1   1   0   0   0   0</a:t>
                  </a:r>
                </a:p>
              </p:txBody>
            </p:sp>
            <p:sp>
              <p:nvSpPr>
                <p:cNvPr id="687165" name="矩形 687164"/>
                <p:cNvSpPr/>
                <p:nvPr/>
              </p:nvSpPr>
              <p:spPr>
                <a:xfrm>
                  <a:off x="3313" y="595"/>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0   0   0   1   1   1   0</a:t>
                  </a:r>
                </a:p>
              </p:txBody>
            </p:sp>
            <p:sp>
              <p:nvSpPr>
                <p:cNvPr id="687166" name="矩形 687165"/>
                <p:cNvSpPr/>
                <p:nvPr/>
              </p:nvSpPr>
              <p:spPr>
                <a:xfrm>
                  <a:off x="3313" y="864"/>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0   0   0   0   1   0   1</a:t>
                  </a:r>
                </a:p>
              </p:txBody>
            </p:sp>
            <p:sp>
              <p:nvSpPr>
                <p:cNvPr id="687167" name="矩形 687166"/>
                <p:cNvSpPr/>
                <p:nvPr/>
              </p:nvSpPr>
              <p:spPr>
                <a:xfrm>
                  <a:off x="3313" y="1104"/>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0   0   0   0   0   0   0</a:t>
                  </a:r>
                </a:p>
              </p:txBody>
            </p:sp>
            <p:sp>
              <p:nvSpPr>
                <p:cNvPr id="687168" name="矩形 687167"/>
                <p:cNvSpPr/>
                <p:nvPr/>
              </p:nvSpPr>
              <p:spPr>
                <a:xfrm>
                  <a:off x="3313" y="1344"/>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0   0   0   0   0   0   1</a:t>
                  </a:r>
                </a:p>
              </p:txBody>
            </p:sp>
            <p:sp>
              <p:nvSpPr>
                <p:cNvPr id="687169" name="矩形 687168"/>
                <p:cNvSpPr/>
                <p:nvPr/>
              </p:nvSpPr>
              <p:spPr>
                <a:xfrm>
                  <a:off x="3313" y="1632"/>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0   0   0   0   0   0   1</a:t>
                  </a:r>
                </a:p>
              </p:txBody>
            </p:sp>
            <p:sp>
              <p:nvSpPr>
                <p:cNvPr id="687170" name="左中括号 687169"/>
                <p:cNvSpPr/>
                <p:nvPr/>
              </p:nvSpPr>
              <p:spPr>
                <a:xfrm>
                  <a:off x="3264" y="352"/>
                  <a:ext cx="68" cy="1768"/>
                </a:xfrm>
                <a:prstGeom prst="leftBracket">
                  <a:avLst>
                    <a:gd name="adj" fmla="val 216666"/>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687171" name="右中括号 687170"/>
                <p:cNvSpPr/>
                <p:nvPr/>
              </p:nvSpPr>
              <p:spPr>
                <a:xfrm>
                  <a:off x="4944" y="336"/>
                  <a:ext cx="68" cy="1768"/>
                </a:xfrm>
                <a:prstGeom prst="rightBracket">
                  <a:avLst>
                    <a:gd name="adj" fmla="val 216666"/>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687172" name="矩形 687171"/>
                <p:cNvSpPr/>
                <p:nvPr/>
              </p:nvSpPr>
              <p:spPr>
                <a:xfrm>
                  <a:off x="3312" y="1872"/>
                  <a:ext cx="163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0   0   0   0   0   0   0</a:t>
                  </a:r>
                </a:p>
              </p:txBody>
            </p:sp>
            <p:sp>
              <p:nvSpPr>
                <p:cNvPr id="687173" name="矩形 687172"/>
                <p:cNvSpPr/>
                <p:nvPr/>
              </p:nvSpPr>
              <p:spPr>
                <a:xfrm>
                  <a:off x="2976" y="336"/>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0</a:t>
                  </a:r>
                </a:p>
              </p:txBody>
            </p:sp>
            <p:sp>
              <p:nvSpPr>
                <p:cNvPr id="687174" name="矩形 687173"/>
                <p:cNvSpPr/>
                <p:nvPr/>
              </p:nvSpPr>
              <p:spPr>
                <a:xfrm>
                  <a:off x="2976" y="589"/>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1</a:t>
                  </a:r>
                </a:p>
              </p:txBody>
            </p:sp>
            <p:sp>
              <p:nvSpPr>
                <p:cNvPr id="687175" name="矩形 687174"/>
                <p:cNvSpPr/>
                <p:nvPr/>
              </p:nvSpPr>
              <p:spPr>
                <a:xfrm>
                  <a:off x="2976" y="861"/>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2</a:t>
                  </a:r>
                </a:p>
              </p:txBody>
            </p:sp>
            <p:sp>
              <p:nvSpPr>
                <p:cNvPr id="687176" name="矩形 687175"/>
                <p:cNvSpPr/>
                <p:nvPr/>
              </p:nvSpPr>
              <p:spPr>
                <a:xfrm>
                  <a:off x="2984" y="1096"/>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3</a:t>
                  </a:r>
                </a:p>
              </p:txBody>
            </p:sp>
            <p:sp>
              <p:nvSpPr>
                <p:cNvPr id="687177" name="矩形 687176"/>
                <p:cNvSpPr/>
                <p:nvPr/>
              </p:nvSpPr>
              <p:spPr>
                <a:xfrm>
                  <a:off x="2984" y="1349"/>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4</a:t>
                  </a:r>
                </a:p>
              </p:txBody>
            </p:sp>
            <p:sp>
              <p:nvSpPr>
                <p:cNvPr id="687178" name="矩形 687177"/>
                <p:cNvSpPr/>
                <p:nvPr/>
              </p:nvSpPr>
              <p:spPr>
                <a:xfrm>
                  <a:off x="2984" y="1621"/>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5</a:t>
                  </a:r>
                </a:p>
              </p:txBody>
            </p:sp>
            <p:sp>
              <p:nvSpPr>
                <p:cNvPr id="687179" name="矩形 687178"/>
                <p:cNvSpPr/>
                <p:nvPr/>
              </p:nvSpPr>
              <p:spPr>
                <a:xfrm>
                  <a:off x="2992" y="1853"/>
                  <a:ext cx="272" cy="22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ea typeface="楷体_GB2312" panose="02010609030101010101" pitchFamily="49" charset="-122"/>
                    </a:rPr>
                    <a:t>V</a:t>
                  </a:r>
                  <a:r>
                    <a:rPr lang="en-US" altLang="zh-CN" baseline="-18000">
                      <a:latin typeface="Times New Roman" panose="02020603050405020304" pitchFamily="18" charset="0"/>
                      <a:ea typeface="楷体_GB2312" panose="02010609030101010101" pitchFamily="49" charset="-122"/>
                    </a:rPr>
                    <a:t>6</a:t>
                  </a:r>
                </a:p>
              </p:txBody>
            </p:sp>
          </p:grpSp>
          <p:sp>
            <p:nvSpPr>
              <p:cNvPr id="687180" name="矩形 687179"/>
              <p:cNvSpPr/>
              <p:nvPr/>
            </p:nvSpPr>
            <p:spPr>
              <a:xfrm>
                <a:off x="677" y="2160"/>
                <a:ext cx="2208"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7-31  </a:t>
                </a:r>
                <a:r>
                  <a:rPr lang="zh-CN" altLang="en-US" sz="2000" b="1" dirty="0">
                    <a:latin typeface="Times New Roman" panose="02020603050405020304" pitchFamily="18" charset="0"/>
                  </a:rPr>
                  <a:t>一个</a:t>
                </a:r>
                <a:r>
                  <a:rPr lang="en-US" altLang="zh-CN" sz="2000" b="1">
                    <a:latin typeface="Times New Roman" panose="02020603050405020304" pitchFamily="18" charset="0"/>
                  </a:rPr>
                  <a:t>AOV</a:t>
                </a:r>
                <a:r>
                  <a:rPr lang="zh-CN" altLang="en-US" sz="2000" b="1">
                    <a:latin typeface="Times New Roman" panose="02020603050405020304" pitchFamily="18" charset="0"/>
                  </a:rPr>
                  <a:t>网的</a:t>
                </a:r>
                <a:r>
                  <a:rPr lang="zh-CN" altLang="en-US" sz="2000" b="1" dirty="0">
                    <a:latin typeface="Times New Roman" panose="02020603050405020304" pitchFamily="18" charset="0"/>
                  </a:rPr>
                  <a:t>邻接矩阵</a:t>
                </a:r>
                <a:endParaRPr lang="zh-CN" altLang="en-US" sz="2000" b="1">
                  <a:latin typeface="Times New Roman" panose="02020603050405020304" pitchFamily="18" charset="0"/>
                </a:endParaRPr>
              </a:p>
            </p:txBody>
          </p:sp>
        </p:grpSp>
        <p:grpSp>
          <p:nvGrpSpPr>
            <p:cNvPr id="687181" name="组合 687180"/>
            <p:cNvGrpSpPr/>
            <p:nvPr/>
          </p:nvGrpSpPr>
          <p:grpSpPr>
            <a:xfrm>
              <a:off x="3696" y="254"/>
              <a:ext cx="1565" cy="2042"/>
              <a:chOff x="3696" y="254"/>
              <a:chExt cx="1565" cy="2042"/>
            </a:xfrm>
          </p:grpSpPr>
          <p:sp>
            <p:nvSpPr>
              <p:cNvPr id="687182" name="矩形 687181"/>
              <p:cNvSpPr/>
              <p:nvPr/>
            </p:nvSpPr>
            <p:spPr>
              <a:xfrm>
                <a:off x="3936" y="2069"/>
                <a:ext cx="1134"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7-32   </a:t>
                </a:r>
                <a:r>
                  <a:rPr lang="zh-CN" altLang="en-US" sz="2000" b="1" dirty="0">
                    <a:latin typeface="Times New Roman" panose="02020603050405020304" pitchFamily="18" charset="0"/>
                  </a:rPr>
                  <a:t>有向图</a:t>
                </a:r>
                <a:endParaRPr lang="zh-CN" altLang="en-US" sz="2000" b="1">
                  <a:latin typeface="Times New Roman" panose="02020603050405020304" pitchFamily="18" charset="0"/>
                </a:endParaRPr>
              </a:p>
            </p:txBody>
          </p:sp>
          <p:grpSp>
            <p:nvGrpSpPr>
              <p:cNvPr id="687183" name="组合 687182"/>
              <p:cNvGrpSpPr/>
              <p:nvPr/>
            </p:nvGrpSpPr>
            <p:grpSpPr>
              <a:xfrm>
                <a:off x="3696" y="254"/>
                <a:ext cx="1565" cy="1712"/>
                <a:chOff x="3600" y="2304"/>
                <a:chExt cx="1565" cy="1712"/>
              </a:xfrm>
            </p:grpSpPr>
            <p:sp>
              <p:nvSpPr>
                <p:cNvPr id="687184" name="椭圆 687183"/>
                <p:cNvSpPr/>
                <p:nvPr/>
              </p:nvSpPr>
              <p:spPr>
                <a:xfrm>
                  <a:off x="4176" y="2752"/>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3</a:t>
                  </a:r>
                </a:p>
              </p:txBody>
            </p:sp>
            <p:sp>
              <p:nvSpPr>
                <p:cNvPr id="687185" name="椭圆 687184"/>
                <p:cNvSpPr/>
                <p:nvPr/>
              </p:nvSpPr>
              <p:spPr>
                <a:xfrm>
                  <a:off x="4832" y="3488"/>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7</a:t>
                  </a:r>
                </a:p>
              </p:txBody>
            </p:sp>
            <p:sp>
              <p:nvSpPr>
                <p:cNvPr id="687186" name="椭圆 687185"/>
                <p:cNvSpPr/>
                <p:nvPr/>
              </p:nvSpPr>
              <p:spPr>
                <a:xfrm>
                  <a:off x="4176" y="3328"/>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6</a:t>
                  </a:r>
                </a:p>
              </p:txBody>
            </p:sp>
            <p:sp>
              <p:nvSpPr>
                <p:cNvPr id="687187" name="椭圆 687186"/>
                <p:cNvSpPr/>
                <p:nvPr/>
              </p:nvSpPr>
              <p:spPr>
                <a:xfrm>
                  <a:off x="3608" y="3088"/>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5</a:t>
                  </a:r>
                </a:p>
              </p:txBody>
            </p:sp>
            <p:sp>
              <p:nvSpPr>
                <p:cNvPr id="687188" name="椭圆 687187"/>
                <p:cNvSpPr/>
                <p:nvPr/>
              </p:nvSpPr>
              <p:spPr>
                <a:xfrm>
                  <a:off x="4848" y="2992"/>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4</a:t>
                  </a:r>
                </a:p>
              </p:txBody>
            </p:sp>
            <p:sp>
              <p:nvSpPr>
                <p:cNvPr id="687189" name="椭圆 687188"/>
                <p:cNvSpPr/>
                <p:nvPr/>
              </p:nvSpPr>
              <p:spPr>
                <a:xfrm>
                  <a:off x="4848" y="2512"/>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2</a:t>
                  </a:r>
                </a:p>
              </p:txBody>
            </p:sp>
            <p:sp>
              <p:nvSpPr>
                <p:cNvPr id="687190" name="椭圆 687189"/>
                <p:cNvSpPr/>
                <p:nvPr/>
              </p:nvSpPr>
              <p:spPr>
                <a:xfrm>
                  <a:off x="4176" y="2304"/>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1</a:t>
                  </a:r>
                </a:p>
              </p:txBody>
            </p:sp>
            <p:sp>
              <p:nvSpPr>
                <p:cNvPr id="687191" name="椭圆 687190"/>
                <p:cNvSpPr/>
                <p:nvPr/>
              </p:nvSpPr>
              <p:spPr>
                <a:xfrm>
                  <a:off x="4227" y="3744"/>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9</a:t>
                  </a:r>
                </a:p>
              </p:txBody>
            </p:sp>
            <p:sp>
              <p:nvSpPr>
                <p:cNvPr id="687192" name="椭圆 687191"/>
                <p:cNvSpPr/>
                <p:nvPr/>
              </p:nvSpPr>
              <p:spPr>
                <a:xfrm>
                  <a:off x="3600" y="3648"/>
                  <a:ext cx="317" cy="272"/>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sz="2000">
                      <a:latin typeface="Times New Roman" panose="02020603050405020304" pitchFamily="18" charset="0"/>
                    </a:rPr>
                    <a:t>V</a:t>
                  </a:r>
                  <a:r>
                    <a:rPr lang="en-US" altLang="zh-CN" sz="2000" baseline="-18000">
                      <a:latin typeface="Times New Roman" panose="02020603050405020304" pitchFamily="18" charset="0"/>
                    </a:rPr>
                    <a:t>8</a:t>
                  </a:r>
                </a:p>
              </p:txBody>
            </p:sp>
            <p:sp>
              <p:nvSpPr>
                <p:cNvPr id="687193" name="直接连接符 687192"/>
                <p:cNvSpPr/>
                <p:nvPr/>
              </p:nvSpPr>
              <p:spPr>
                <a:xfrm>
                  <a:off x="4496" y="2440"/>
                  <a:ext cx="363" cy="181"/>
                </a:xfrm>
                <a:prstGeom prst="line">
                  <a:avLst/>
                </a:prstGeom>
                <a:ln w="28575" cap="flat" cmpd="sng">
                  <a:solidFill>
                    <a:schemeClr val="tx1"/>
                  </a:solidFill>
                  <a:prstDash val="solid"/>
                  <a:miter/>
                  <a:headEnd type="none" w="med" len="med"/>
                  <a:tailEnd type="triangle" w="med" len="med"/>
                </a:ln>
              </p:spPr>
            </p:sp>
            <p:sp>
              <p:nvSpPr>
                <p:cNvPr id="687194" name="直接连接符 687193"/>
                <p:cNvSpPr/>
                <p:nvPr/>
              </p:nvSpPr>
              <p:spPr>
                <a:xfrm>
                  <a:off x="4496" y="2907"/>
                  <a:ext cx="363" cy="181"/>
                </a:xfrm>
                <a:prstGeom prst="line">
                  <a:avLst/>
                </a:prstGeom>
                <a:ln w="28575" cap="flat" cmpd="sng">
                  <a:solidFill>
                    <a:schemeClr val="tx1"/>
                  </a:solidFill>
                  <a:prstDash val="solid"/>
                  <a:miter/>
                  <a:headEnd type="triangle" w="med" len="med"/>
                  <a:tailEnd type="none" w="med" len="med"/>
                </a:ln>
              </p:spPr>
            </p:sp>
            <p:sp>
              <p:nvSpPr>
                <p:cNvPr id="687195" name="直接连接符 687194"/>
                <p:cNvSpPr/>
                <p:nvPr/>
              </p:nvSpPr>
              <p:spPr>
                <a:xfrm>
                  <a:off x="4992" y="2784"/>
                  <a:ext cx="0" cy="204"/>
                </a:xfrm>
                <a:prstGeom prst="line">
                  <a:avLst/>
                </a:prstGeom>
                <a:ln w="28575" cap="flat" cmpd="sng">
                  <a:solidFill>
                    <a:schemeClr val="tx1"/>
                  </a:solidFill>
                  <a:prstDash val="solid"/>
                  <a:miter/>
                  <a:headEnd type="none" w="med" len="med"/>
                  <a:tailEnd type="triangle" w="med" len="med"/>
                </a:ln>
              </p:spPr>
            </p:sp>
            <p:sp>
              <p:nvSpPr>
                <p:cNvPr id="687196" name="直接连接符 687195"/>
                <p:cNvSpPr/>
                <p:nvPr/>
              </p:nvSpPr>
              <p:spPr>
                <a:xfrm flipH="1">
                  <a:off x="3848" y="2928"/>
                  <a:ext cx="340" cy="181"/>
                </a:xfrm>
                <a:prstGeom prst="line">
                  <a:avLst/>
                </a:prstGeom>
                <a:ln w="28575" cap="flat" cmpd="sng">
                  <a:solidFill>
                    <a:schemeClr val="tx1"/>
                  </a:solidFill>
                  <a:prstDash val="solid"/>
                  <a:miter/>
                  <a:headEnd type="none" w="med" len="med"/>
                  <a:tailEnd type="triangle" w="med" len="med"/>
                </a:ln>
              </p:spPr>
            </p:sp>
            <p:sp>
              <p:nvSpPr>
                <p:cNvPr id="687197" name="直接连接符 687196"/>
                <p:cNvSpPr/>
                <p:nvPr/>
              </p:nvSpPr>
              <p:spPr>
                <a:xfrm>
                  <a:off x="3920" y="3251"/>
                  <a:ext cx="272" cy="159"/>
                </a:xfrm>
                <a:prstGeom prst="line">
                  <a:avLst/>
                </a:prstGeom>
                <a:ln w="28575" cap="flat" cmpd="sng">
                  <a:solidFill>
                    <a:schemeClr val="tx1"/>
                  </a:solidFill>
                  <a:prstDash val="solid"/>
                  <a:miter/>
                  <a:headEnd type="triangle" w="med" len="med"/>
                  <a:tailEnd type="none" w="med" len="med"/>
                </a:ln>
              </p:spPr>
            </p:sp>
            <p:sp>
              <p:nvSpPr>
                <p:cNvPr id="687198" name="直接连接符 687197"/>
                <p:cNvSpPr/>
                <p:nvPr/>
              </p:nvSpPr>
              <p:spPr>
                <a:xfrm>
                  <a:off x="4992" y="3260"/>
                  <a:ext cx="0" cy="227"/>
                </a:xfrm>
                <a:prstGeom prst="line">
                  <a:avLst/>
                </a:prstGeom>
                <a:ln w="28575" cap="flat" cmpd="sng">
                  <a:solidFill>
                    <a:schemeClr val="tx1"/>
                  </a:solidFill>
                  <a:prstDash val="solid"/>
                  <a:miter/>
                  <a:headEnd type="none" w="med" len="med"/>
                  <a:tailEnd type="triangle" w="med" len="med"/>
                </a:ln>
              </p:spPr>
            </p:sp>
            <p:sp>
              <p:nvSpPr>
                <p:cNvPr id="687199" name="直接连接符 687198"/>
                <p:cNvSpPr/>
                <p:nvPr/>
              </p:nvSpPr>
              <p:spPr>
                <a:xfrm>
                  <a:off x="4504" y="3451"/>
                  <a:ext cx="317" cy="181"/>
                </a:xfrm>
                <a:prstGeom prst="line">
                  <a:avLst/>
                </a:prstGeom>
                <a:ln w="28575" cap="flat" cmpd="sng">
                  <a:solidFill>
                    <a:schemeClr val="tx1"/>
                  </a:solidFill>
                  <a:prstDash val="solid"/>
                  <a:miter/>
                  <a:headEnd type="triangle" w="med" len="med"/>
                  <a:tailEnd type="none" w="med" len="med"/>
                </a:ln>
              </p:spPr>
            </p:sp>
            <p:sp>
              <p:nvSpPr>
                <p:cNvPr id="687200" name="直接连接符 687199"/>
                <p:cNvSpPr/>
                <p:nvPr/>
              </p:nvSpPr>
              <p:spPr>
                <a:xfrm flipV="1">
                  <a:off x="3864" y="3544"/>
                  <a:ext cx="336" cy="144"/>
                </a:xfrm>
                <a:prstGeom prst="line">
                  <a:avLst/>
                </a:prstGeom>
                <a:ln w="28575" cap="flat" cmpd="sng">
                  <a:solidFill>
                    <a:schemeClr val="tx1"/>
                  </a:solidFill>
                  <a:prstDash val="solid"/>
                  <a:miter/>
                  <a:headEnd type="none" w="med" len="med"/>
                  <a:tailEnd type="triangle" w="med" len="med"/>
                </a:ln>
              </p:spPr>
            </p:sp>
            <p:sp>
              <p:nvSpPr>
                <p:cNvPr id="687201" name="直接连接符 687200"/>
                <p:cNvSpPr/>
                <p:nvPr/>
              </p:nvSpPr>
              <p:spPr>
                <a:xfrm>
                  <a:off x="3912" y="3792"/>
                  <a:ext cx="317" cy="113"/>
                </a:xfrm>
                <a:prstGeom prst="line">
                  <a:avLst/>
                </a:prstGeom>
                <a:ln w="28575" cap="flat" cmpd="sng">
                  <a:solidFill>
                    <a:schemeClr val="tx1"/>
                  </a:solidFill>
                  <a:prstDash val="solid"/>
                  <a:miter/>
                  <a:headEnd type="triangle" w="med" len="med"/>
                  <a:tailEnd type="none" w="med" len="med"/>
                </a:ln>
              </p:spPr>
            </p:sp>
            <p:sp>
              <p:nvSpPr>
                <p:cNvPr id="687202" name="直接连接符 687201"/>
                <p:cNvSpPr/>
                <p:nvPr/>
              </p:nvSpPr>
              <p:spPr>
                <a:xfrm flipV="1">
                  <a:off x="4544" y="3728"/>
                  <a:ext cx="336" cy="144"/>
                </a:xfrm>
                <a:prstGeom prst="line">
                  <a:avLst/>
                </a:prstGeom>
                <a:ln w="28575" cap="flat" cmpd="sng">
                  <a:solidFill>
                    <a:schemeClr val="tx1"/>
                  </a:solidFill>
                  <a:prstDash val="solid"/>
                  <a:miter/>
                  <a:headEnd type="none" w="med" len="med"/>
                  <a:tailEnd type="triangle" w="med" len="med"/>
                </a:ln>
              </p:spPr>
            </p:sp>
          </p:grpSp>
        </p:grpSp>
      </p:grpSp>
    </p:spTree>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标题 539649"/>
          <p:cNvSpPr>
            <a:spLocks noGrp="1"/>
          </p:cNvSpPr>
          <p:nvPr>
            <p:ph type="title"/>
          </p:nvPr>
        </p:nvSpPr>
        <p:spPr>
          <a:xfrm>
            <a:off x="762000" y="220663"/>
            <a:ext cx="7543800" cy="760412"/>
          </a:xfrm>
        </p:spPr>
        <p:txBody>
          <a:bodyPr lIns="92075" tIns="46038" rIns="92075" bIns="46038" anchor="ctr"/>
          <a:lstStyle/>
          <a:p>
            <a:r>
              <a:rPr lang="en-US" altLang="zh-CN" b="1">
                <a:solidFill>
                  <a:srgbClr val="0000FF"/>
                </a:solidFill>
                <a:effectLst/>
                <a:latin typeface="Times New Roman" panose="02020603050405020304" pitchFamily="18" charset="0"/>
              </a:rPr>
              <a:t>7.1.2</a:t>
            </a:r>
            <a:r>
              <a:rPr lang="en-US" altLang="zh-CN" b="1">
                <a:solidFill>
                  <a:srgbClr val="0000FF"/>
                </a:solidFill>
                <a:effectLst/>
              </a:rPr>
              <a:t>  </a:t>
            </a:r>
            <a:r>
              <a:rPr lang="zh-CN" altLang="en-US" b="1" dirty="0">
                <a:solidFill>
                  <a:srgbClr val="0000FF"/>
                </a:solidFill>
                <a:effectLst/>
                <a:ea typeface="楷体_GB2312" panose="02010609030101010101" pitchFamily="49" charset="-122"/>
              </a:rPr>
              <a:t>图的抽象数据类型定义</a:t>
            </a:r>
          </a:p>
        </p:txBody>
      </p:sp>
      <p:sp>
        <p:nvSpPr>
          <p:cNvPr id="539651" name="矩形 539650"/>
          <p:cNvSpPr/>
          <p:nvPr/>
        </p:nvSpPr>
        <p:spPr>
          <a:xfrm>
            <a:off x="152400" y="1127125"/>
            <a:ext cx="8812213" cy="4749800"/>
          </a:xfrm>
          <a:prstGeom prst="rect">
            <a:avLst/>
          </a:prstGeom>
          <a:noFill/>
          <a:ln w="9525">
            <a:noFill/>
          </a:ln>
        </p:spPr>
        <p:txBody>
          <a:bodyPr lIns="92075" tIns="46038" rIns="92075" bIns="46038">
            <a:spAutoFit/>
          </a:bodyPr>
          <a:lstStyle/>
          <a:p>
            <a:pPr eaLnBrk="0" hangingPunct="0">
              <a:lnSpc>
                <a:spcPct val="110000"/>
              </a:lnSpc>
              <a:spcBef>
                <a:spcPct val="20000"/>
              </a:spcBef>
              <a:buClr>
                <a:schemeClr val="bg1"/>
              </a:buClr>
            </a:pPr>
            <a:r>
              <a:rPr lang="zh-CN" altLang="en-US" sz="2800" dirty="0">
                <a:latin typeface="Times New Roman" panose="02020603050405020304" pitchFamily="18" charset="0"/>
              </a:rPr>
              <a:t>        </a:t>
            </a:r>
            <a:r>
              <a:rPr lang="zh-CN" altLang="en-US" sz="2800" b="1" dirty="0">
                <a:latin typeface="Times New Roman" panose="02020603050405020304" pitchFamily="18" charset="0"/>
              </a:rPr>
              <a:t>图是一种数据结构，加上一组基本操作就构成了图的抽象数据类型。</a:t>
            </a:r>
          </a:p>
          <a:p>
            <a:pPr eaLnBrk="0" hangingPunct="0">
              <a:lnSpc>
                <a:spcPct val="110000"/>
              </a:lnSpc>
              <a:spcBef>
                <a:spcPct val="20000"/>
              </a:spcBef>
              <a:buClr>
                <a:schemeClr val="bg1"/>
              </a:buClr>
            </a:pPr>
            <a:r>
              <a:rPr lang="zh-CN" altLang="en-US" sz="2800" b="1" dirty="0">
                <a:latin typeface="Times New Roman" panose="02020603050405020304" pitchFamily="18" charset="0"/>
              </a:rPr>
              <a:t>图的抽象数据类型定义如下</a:t>
            </a:r>
            <a:r>
              <a:rPr lang="zh-CN" altLang="en-US" sz="2800" b="1">
                <a:latin typeface="Times New Roman" panose="02020603050405020304" pitchFamily="18" charset="0"/>
              </a:rPr>
              <a:t>：</a:t>
            </a:r>
          </a:p>
          <a:p>
            <a:pPr eaLnBrk="0" hangingPunct="0">
              <a:lnSpc>
                <a:spcPct val="110000"/>
              </a:lnSpc>
              <a:spcBef>
                <a:spcPct val="20000"/>
              </a:spcBef>
              <a:buClr>
                <a:schemeClr val="bg1"/>
              </a:buClr>
            </a:pPr>
            <a:r>
              <a:rPr lang="en-US" altLang="zh-CN" sz="2800" b="1">
                <a:latin typeface="Times New Roman" panose="02020603050405020304" pitchFamily="18" charset="0"/>
              </a:rPr>
              <a:t>ADT Graph{</a:t>
            </a:r>
          </a:p>
          <a:p>
            <a:pPr marL="533400" lvl="1" indent="0" eaLnBrk="0" hangingPunct="0">
              <a:lnSpc>
                <a:spcPct val="110000"/>
              </a:lnSpc>
              <a:spcBef>
                <a:spcPct val="20000"/>
              </a:spcBef>
              <a:buClr>
                <a:schemeClr val="bg1"/>
              </a:buClr>
            </a:pPr>
            <a:r>
              <a:rPr lang="zh-CN" altLang="en-US" sz="2800" b="1" dirty="0">
                <a:latin typeface="Times New Roman" panose="02020603050405020304" pitchFamily="18" charset="0"/>
              </a:rPr>
              <a:t>数据对象</a:t>
            </a:r>
            <a:r>
              <a:rPr lang="en-US" altLang="zh-CN" sz="2800" b="1">
                <a:latin typeface="Times New Roman" panose="02020603050405020304" pitchFamily="18" charset="0"/>
              </a:rPr>
              <a:t>V</a:t>
            </a:r>
            <a:r>
              <a:rPr lang="zh-CN" altLang="en-US" sz="2800" b="1">
                <a:latin typeface="Times New Roman" panose="02020603050405020304" pitchFamily="18" charset="0"/>
              </a:rPr>
              <a:t>：</a:t>
            </a:r>
            <a:r>
              <a:rPr lang="zh-CN" altLang="en-US" sz="2800" b="1" dirty="0">
                <a:latin typeface="Times New Roman" panose="02020603050405020304" pitchFamily="18" charset="0"/>
              </a:rPr>
              <a:t>具有相同特性的数据元素的集合，称为顶点集</a:t>
            </a:r>
            <a:r>
              <a:rPr lang="zh-CN" altLang="en-US" sz="2800" b="1" dirty="0">
                <a:latin typeface="宋体" panose="02010600030101010101" pitchFamily="2" charset="-122"/>
              </a:rPr>
              <a:t>。</a:t>
            </a:r>
          </a:p>
          <a:p>
            <a:pPr marL="533400" lvl="1" indent="0" eaLnBrk="0" hangingPunct="0">
              <a:lnSpc>
                <a:spcPct val="110000"/>
              </a:lnSpc>
              <a:spcBef>
                <a:spcPct val="20000"/>
              </a:spcBef>
              <a:buClr>
                <a:schemeClr val="bg1"/>
              </a:buClr>
            </a:pPr>
            <a:r>
              <a:rPr lang="zh-CN" altLang="en-US" sz="2800" b="1" dirty="0">
                <a:latin typeface="Times New Roman" panose="02020603050405020304" pitchFamily="18" charset="0"/>
              </a:rPr>
              <a:t>数据关系</a:t>
            </a:r>
            <a:r>
              <a:rPr lang="en-US" altLang="zh-CN" sz="2800" b="1">
                <a:latin typeface="Times New Roman" panose="02020603050405020304" pitchFamily="18" charset="0"/>
              </a:rPr>
              <a:t>R</a:t>
            </a:r>
            <a:r>
              <a:rPr lang="zh-CN" altLang="en-US" sz="2800" b="1">
                <a:latin typeface="Times New Roman" panose="02020603050405020304" pitchFamily="18" charset="0"/>
              </a:rPr>
              <a:t>：</a:t>
            </a:r>
            <a:r>
              <a:rPr lang="en-US" altLang="zh-CN" sz="2800" b="1">
                <a:latin typeface="Times New Roman" panose="02020603050405020304" pitchFamily="18" charset="0"/>
              </a:rPr>
              <a:t>R={VR}</a:t>
            </a:r>
          </a:p>
          <a:p>
            <a:pPr marL="1079500" lvl="2" indent="0" eaLnBrk="0" hangingPunct="0">
              <a:lnSpc>
                <a:spcPct val="110000"/>
              </a:lnSpc>
              <a:spcBef>
                <a:spcPct val="20000"/>
              </a:spcBef>
              <a:buClr>
                <a:schemeClr val="bg1"/>
              </a:buClr>
            </a:pPr>
            <a:r>
              <a:rPr lang="en-US" altLang="zh-CN" sz="2800" b="1">
                <a:latin typeface="Times New Roman" panose="02020603050405020304" pitchFamily="18" charset="0"/>
              </a:rPr>
              <a:t>VR={&lt;v,w&gt;|&lt;v,w&gt;| v,w</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latin typeface="Times New Roman" panose="02020603050405020304" pitchFamily="18" charset="0"/>
                <a:ea typeface="Arial Unicode MS" panose="020B0604020202020204" charset="-122"/>
              </a:rPr>
              <a:t>V</a:t>
            </a:r>
            <a:r>
              <a:rPr lang="en-US" altLang="zh-CN" sz="2800" b="1">
                <a:latin typeface="Times New Roman" panose="02020603050405020304" pitchFamily="18" charset="0"/>
                <a:cs typeface="Times New Roman" panose="02020603050405020304" pitchFamily="18" charset="0"/>
              </a:rPr>
              <a:t>∧</a:t>
            </a:r>
            <a:r>
              <a:rPr lang="en-US" altLang="zh-CN" sz="2800" b="1">
                <a:latin typeface="Times New Roman" panose="02020603050405020304" pitchFamily="18" charset="0"/>
                <a:ea typeface="Arial Unicode MS" panose="020B0604020202020204" charset="-122"/>
              </a:rPr>
              <a:t>p(v,w) </a:t>
            </a:r>
            <a:r>
              <a:rPr lang="zh-CN" altLang="en-US" sz="2800" b="1">
                <a:latin typeface="Times New Roman" panose="02020603050405020304" pitchFamily="18" charset="0"/>
              </a:rPr>
              <a:t>，</a:t>
            </a:r>
            <a:r>
              <a:rPr lang="en-US" altLang="zh-CN" sz="2800" b="1">
                <a:latin typeface="Times New Roman" panose="02020603050405020304" pitchFamily="18" charset="0"/>
              </a:rPr>
              <a:t>&lt;v,w&gt;</a:t>
            </a:r>
            <a:r>
              <a:rPr lang="zh-CN" altLang="en-US" sz="2800" b="1" dirty="0">
                <a:latin typeface="Times New Roman" panose="02020603050405020304" pitchFamily="18" charset="0"/>
              </a:rPr>
              <a:t>表示                                     从</a:t>
            </a:r>
            <a:r>
              <a:rPr lang="en-US" altLang="zh-CN" sz="2800" b="1">
                <a:latin typeface="Times New Roman" panose="02020603050405020304" pitchFamily="18" charset="0"/>
              </a:rPr>
              <a:t>v</a:t>
            </a:r>
            <a:r>
              <a:rPr lang="zh-CN" altLang="en-US" sz="2800" b="1">
                <a:latin typeface="Times New Roman" panose="02020603050405020304" pitchFamily="18" charset="0"/>
              </a:rPr>
              <a:t>到</a:t>
            </a:r>
            <a:r>
              <a:rPr lang="en-US" altLang="zh-CN" sz="2800" b="1">
                <a:latin typeface="Times New Roman" panose="02020603050405020304" pitchFamily="18" charset="0"/>
              </a:rPr>
              <a:t>w</a:t>
            </a:r>
            <a:r>
              <a:rPr lang="zh-CN" altLang="en-US" sz="2800" b="1" dirty="0">
                <a:latin typeface="Times New Roman" panose="02020603050405020304" pitchFamily="18" charset="0"/>
              </a:rPr>
              <a:t>的弧，</a:t>
            </a:r>
            <a:r>
              <a:rPr lang="en-US" altLang="zh-CN" sz="2800" b="1">
                <a:latin typeface="Times New Roman" panose="02020603050405020304" pitchFamily="18" charset="0"/>
              </a:rPr>
              <a:t>P(v,w)</a:t>
            </a:r>
            <a:r>
              <a:rPr lang="zh-CN" altLang="en-US" sz="2800" b="1" dirty="0">
                <a:latin typeface="Times New Roman" panose="02020603050405020304" pitchFamily="18" charset="0"/>
              </a:rPr>
              <a:t>定义了弧</a:t>
            </a:r>
            <a:r>
              <a:rPr lang="en-US" altLang="zh-CN" sz="2800" b="1">
                <a:latin typeface="Times New Roman" panose="02020603050405020304" pitchFamily="18" charset="0"/>
              </a:rPr>
              <a:t>&lt;v,w&gt;</a:t>
            </a:r>
            <a:r>
              <a:rPr lang="zh-CN" altLang="en-US" sz="2800" b="1" dirty="0">
                <a:latin typeface="Times New Roman" panose="02020603050405020304" pitchFamily="18" charset="0"/>
              </a:rPr>
              <a:t>的信息 </a:t>
            </a:r>
            <a:r>
              <a:rPr lang="en-US" altLang="zh-CN" sz="2800" b="1">
                <a:latin typeface="Times New Roman" panose="02020603050405020304" pitchFamily="18" charset="0"/>
              </a:rPr>
              <a:t>}</a:t>
            </a:r>
          </a:p>
        </p:txBody>
      </p:sp>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矩形 540673"/>
          <p:cNvSpPr/>
          <p:nvPr/>
        </p:nvSpPr>
        <p:spPr>
          <a:xfrm>
            <a:off x="152400" y="204788"/>
            <a:ext cx="8812213" cy="6550660"/>
          </a:xfrm>
          <a:prstGeom prst="rect">
            <a:avLst/>
          </a:prstGeom>
          <a:noFill/>
          <a:ln w="9525">
            <a:noFill/>
          </a:ln>
        </p:spPr>
        <p:txBody>
          <a:bodyPr lIns="92075" tIns="46038" rIns="92075" bIns="46038">
            <a:spAutoFit/>
          </a:bodyPr>
          <a:lstStyle/>
          <a:p>
            <a:pPr marL="355600" lvl="1" indent="0" eaLnBrk="0" hangingPunct="0">
              <a:lnSpc>
                <a:spcPct val="110000"/>
              </a:lnSpc>
              <a:spcBef>
                <a:spcPct val="20000"/>
              </a:spcBef>
              <a:buClr>
                <a:schemeClr val="bg1"/>
              </a:buClr>
            </a:pPr>
            <a:r>
              <a:rPr lang="zh-CN" altLang="en-US" sz="2800" b="1" dirty="0">
                <a:latin typeface="Times New Roman" panose="02020603050405020304" pitchFamily="18" charset="0"/>
              </a:rPr>
              <a:t>基本操作</a:t>
            </a:r>
            <a:r>
              <a:rPr lang="en-US" altLang="zh-CN" sz="2800" b="1">
                <a:latin typeface="Times New Roman" panose="02020603050405020304" pitchFamily="18" charset="0"/>
              </a:rPr>
              <a:t>P</a:t>
            </a:r>
            <a:r>
              <a:rPr lang="zh-CN" altLang="en-US" sz="2800" b="1">
                <a:latin typeface="Times New Roman" panose="02020603050405020304" pitchFamily="18" charset="0"/>
              </a:rPr>
              <a:t>： </a:t>
            </a:r>
          </a:p>
          <a:p>
            <a:pPr marL="723900" lvl="2" indent="0" eaLnBrk="0" hangingPunct="0">
              <a:lnSpc>
                <a:spcPct val="110000"/>
              </a:lnSpc>
              <a:spcBef>
                <a:spcPct val="20000"/>
              </a:spcBef>
              <a:buClr>
                <a:schemeClr val="bg1"/>
              </a:buClr>
            </a:pPr>
            <a:r>
              <a:rPr lang="en-US" altLang="zh-CN" sz="2800" b="1">
                <a:latin typeface="Times New Roman" panose="02020603050405020304" pitchFamily="18" charset="0"/>
              </a:rPr>
              <a:t>Create_Graph() </a:t>
            </a:r>
            <a:r>
              <a:rPr lang="zh-CN" altLang="en-US" sz="2800" b="1">
                <a:latin typeface="Times New Roman" panose="02020603050405020304" pitchFamily="18" charset="0"/>
              </a:rPr>
              <a:t>： </a:t>
            </a:r>
            <a:r>
              <a:rPr lang="zh-CN" altLang="en-US" sz="2800" b="1" dirty="0">
                <a:latin typeface="Times New Roman" panose="02020603050405020304" pitchFamily="18" charset="0"/>
              </a:rPr>
              <a:t>图的创建操作</a:t>
            </a:r>
            <a:r>
              <a:rPr lang="zh-CN" altLang="en-US" sz="2800" b="1" dirty="0">
                <a:latin typeface="宋体" panose="02010600030101010101" pitchFamily="2" charset="-122"/>
              </a:rPr>
              <a:t>。</a:t>
            </a:r>
          </a:p>
          <a:p>
            <a:pPr marL="1079500" lvl="3" indent="0" eaLnBrk="0" hangingPunct="0">
              <a:lnSpc>
                <a:spcPct val="110000"/>
              </a:lnSpc>
              <a:spcBef>
                <a:spcPct val="20000"/>
              </a:spcBef>
              <a:buClr>
                <a:schemeClr val="bg1"/>
              </a:buClr>
            </a:pPr>
            <a:r>
              <a:rPr lang="zh-CN" altLang="en-US" sz="2800" b="1" dirty="0">
                <a:latin typeface="Times New Roman" panose="02020603050405020304" pitchFamily="18" charset="0"/>
              </a:rPr>
              <a:t>初始条件：无。</a:t>
            </a:r>
          </a:p>
          <a:p>
            <a:pPr marL="723900" lvl="2" indent="0" eaLnBrk="0" hangingPunct="0">
              <a:lnSpc>
                <a:spcPct val="110000"/>
              </a:lnSpc>
              <a:spcBef>
                <a:spcPct val="20000"/>
              </a:spcBef>
              <a:buClr>
                <a:schemeClr val="bg1"/>
              </a:buClr>
            </a:pPr>
            <a:r>
              <a:rPr lang="zh-CN" altLang="en-US" sz="2800" b="1" dirty="0">
                <a:latin typeface="Times New Roman" panose="02020603050405020304" pitchFamily="18" charset="0"/>
              </a:rPr>
              <a:t>     操作结果：生成一个没有顶点的空图</a:t>
            </a:r>
            <a:r>
              <a:rPr lang="en-US" altLang="zh-CN" sz="2800" b="1">
                <a:latin typeface="Times New Roman" panose="02020603050405020304" pitchFamily="18" charset="0"/>
              </a:rPr>
              <a:t>G</a:t>
            </a:r>
            <a:r>
              <a:rPr lang="zh-CN" altLang="en-US" sz="2800" b="1" dirty="0">
                <a:latin typeface="Times New Roman" panose="02020603050405020304" pitchFamily="18" charset="0"/>
              </a:rPr>
              <a:t>。</a:t>
            </a:r>
            <a:r>
              <a:rPr lang="en-US" altLang="zh-CN" sz="2800" b="1" dirty="0" err="1">
                <a:latin typeface="Times New Roman" panose="02020603050405020304" pitchFamily="18" charset="0"/>
              </a:rPr>
              <a:t>GetVex(G</a:t>
            </a:r>
            <a:r>
              <a:rPr lang="en-US" altLang="zh-CN" sz="2800" b="1">
                <a:latin typeface="Times New Roman" panose="02020603050405020304" pitchFamily="18" charset="0"/>
              </a:rPr>
              <a:t>, v) </a:t>
            </a:r>
            <a:r>
              <a:rPr lang="zh-CN" altLang="en-US" sz="2800" b="1" dirty="0">
                <a:latin typeface="Times New Roman" panose="02020603050405020304" pitchFamily="18" charset="0"/>
              </a:rPr>
              <a:t>： 求图中的顶点</a:t>
            </a:r>
            <a:r>
              <a:rPr lang="en-US" altLang="zh-CN" sz="2800" b="1">
                <a:latin typeface="Times New Roman" panose="02020603050405020304" pitchFamily="18" charset="0"/>
              </a:rPr>
              <a:t>v</a:t>
            </a:r>
            <a:r>
              <a:rPr lang="zh-CN" altLang="en-US" sz="2800" b="1" dirty="0">
                <a:latin typeface="Times New Roman" panose="02020603050405020304" pitchFamily="18" charset="0"/>
              </a:rPr>
              <a:t>的值。</a:t>
            </a:r>
          </a:p>
          <a:p>
            <a:pPr marL="1079500" lvl="3" indent="0" eaLnBrk="0" hangingPunct="0">
              <a:lnSpc>
                <a:spcPct val="110000"/>
              </a:lnSpc>
              <a:spcBef>
                <a:spcPct val="20000"/>
              </a:spcBef>
              <a:buClr>
                <a:schemeClr val="bg1"/>
              </a:buClr>
            </a:pPr>
            <a:r>
              <a:rPr lang="zh-CN" altLang="en-US" sz="2800" b="1" dirty="0">
                <a:latin typeface="Times New Roman" panose="02020603050405020304" pitchFamily="18" charset="0"/>
              </a:rPr>
              <a:t>初始条件：图</a:t>
            </a:r>
            <a:r>
              <a:rPr lang="en-US" altLang="zh-CN" sz="2800" b="1">
                <a:latin typeface="Times New Roman" panose="02020603050405020304" pitchFamily="18" charset="0"/>
              </a:rPr>
              <a:t>G</a:t>
            </a:r>
            <a:r>
              <a:rPr lang="zh-CN" altLang="en-US" sz="2800" b="1" dirty="0">
                <a:latin typeface="Times New Roman" panose="02020603050405020304" pitchFamily="18" charset="0"/>
              </a:rPr>
              <a:t>存在，</a:t>
            </a:r>
            <a:r>
              <a:rPr lang="en-US" altLang="zh-CN" sz="2800" b="1">
                <a:latin typeface="Times New Roman" panose="02020603050405020304" pitchFamily="18" charset="0"/>
              </a:rPr>
              <a:t>v</a:t>
            </a:r>
            <a:r>
              <a:rPr lang="zh-CN" altLang="en-US" sz="2800" b="1" dirty="0">
                <a:latin typeface="Times New Roman" panose="02020603050405020304" pitchFamily="18" charset="0"/>
              </a:rPr>
              <a:t>是图中的一个顶点。</a:t>
            </a:r>
          </a:p>
          <a:p>
            <a:pPr marL="1079500" lvl="3" indent="0" eaLnBrk="0" hangingPunct="0">
              <a:lnSpc>
                <a:spcPct val="110000"/>
              </a:lnSpc>
              <a:spcBef>
                <a:spcPct val="20000"/>
              </a:spcBef>
              <a:buClr>
                <a:schemeClr val="bg1"/>
              </a:buClr>
            </a:pPr>
            <a:r>
              <a:rPr lang="zh-CN" altLang="en-US" sz="2800" b="1" dirty="0">
                <a:latin typeface="Times New Roman" panose="02020603050405020304" pitchFamily="18" charset="0"/>
              </a:rPr>
              <a:t>操作结果：返回</a:t>
            </a:r>
            <a:r>
              <a:rPr lang="en-US" altLang="zh-CN" sz="2800" b="1" dirty="0">
                <a:latin typeface="Times New Roman" panose="02020603050405020304" pitchFamily="18" charset="0"/>
              </a:rPr>
              <a:t>v</a:t>
            </a:r>
            <a:r>
              <a:rPr lang="zh-CN" altLang="zh-CN" sz="2800" b="1" dirty="0">
                <a:latin typeface="Times New Roman" panose="02020603050405020304" pitchFamily="18" charset="0"/>
              </a:rPr>
              <a:t>的值</a:t>
            </a:r>
            <a:r>
              <a:rPr lang="zh-CN" altLang="en-US" sz="2800" b="1" dirty="0">
                <a:latin typeface="Times New Roman" panose="02020603050405020304" pitchFamily="18" charset="0"/>
              </a:rPr>
              <a:t>。</a:t>
            </a:r>
            <a:r>
              <a:rPr lang="zh-CN" altLang="en-US" sz="2800" b="1">
                <a:latin typeface="宋体" panose="02010600030101010101" pitchFamily="2" charset="-122"/>
                <a:ea typeface="Arial Unicode MS" panose="020B0604020202020204" charset="-122"/>
              </a:rPr>
              <a:t> </a:t>
            </a:r>
            <a:endParaRPr lang="zh-CN" altLang="en-US" sz="2800" b="1" dirty="0">
              <a:latin typeface="宋体" panose="02010600030101010101" pitchFamily="2" charset="-122"/>
              <a:ea typeface="Arial Unicode MS" panose="020B0604020202020204" charset="-122"/>
            </a:endParaRPr>
          </a:p>
          <a:p>
            <a:pPr marL="723900" lvl="2" indent="0" eaLnBrk="0" hangingPunct="0">
              <a:lnSpc>
                <a:spcPct val="110000"/>
              </a:lnSpc>
              <a:spcBef>
                <a:spcPct val="20000"/>
              </a:spcBef>
              <a:buClr>
                <a:schemeClr val="bg1"/>
              </a:buClr>
            </a:pPr>
            <a:r>
              <a:rPr lang="en-US" altLang="zh-CN" sz="2800" b="1">
                <a:latin typeface="Times New Roman" panose="02020603050405020304" pitchFamily="18" charset="0"/>
              </a:rPr>
              <a:t>…</a:t>
            </a:r>
            <a:r>
              <a:rPr lang="en-US" altLang="zh-CN" sz="2800" b="1">
                <a:latin typeface="宋体" panose="02010600030101010101" pitchFamily="2" charset="-122"/>
              </a:rPr>
              <a:t> </a:t>
            </a:r>
            <a:r>
              <a:rPr lang="en-US" altLang="zh-CN" sz="2800" b="1">
                <a:latin typeface="Times New Roman" panose="02020603050405020304" pitchFamily="18" charset="0"/>
              </a:rPr>
              <a:t>… </a:t>
            </a:r>
          </a:p>
          <a:p>
            <a:pPr marL="723900" lvl="2" indent="0" eaLnBrk="0" hangingPunct="0">
              <a:lnSpc>
                <a:spcPct val="110000"/>
              </a:lnSpc>
              <a:spcBef>
                <a:spcPct val="20000"/>
              </a:spcBef>
              <a:buClr>
                <a:schemeClr val="bg1"/>
              </a:buClr>
            </a:pPr>
            <a:r>
              <a:rPr lang="en-US" altLang="zh-CN" sz="2800" b="1" dirty="0" err="1">
                <a:solidFill>
                  <a:srgbClr val="FF0000"/>
                </a:solidFill>
                <a:latin typeface="Times New Roman" panose="02020603050405020304" pitchFamily="18" charset="0"/>
              </a:rPr>
              <a:t>DFStraver(G,V</a:t>
            </a:r>
            <a:r>
              <a:rPr lang="en-US" altLang="zh-CN" sz="2800" b="1">
                <a:solidFill>
                  <a:srgbClr val="FF0000"/>
                </a:solidFill>
                <a:latin typeface="Times New Roman" panose="02020603050405020304" pitchFamily="18" charset="0"/>
              </a:rPr>
              <a:t>)</a:t>
            </a:r>
            <a:r>
              <a:rPr lang="zh-CN" altLang="en-US" sz="2800" b="1">
                <a:latin typeface="Times New Roman" panose="02020603050405020304" pitchFamily="18" charset="0"/>
              </a:rPr>
              <a:t>：</a:t>
            </a:r>
            <a:r>
              <a:rPr lang="zh-CN" altLang="en-US" sz="2800" b="1" dirty="0">
                <a:latin typeface="Times New Roman" panose="02020603050405020304" pitchFamily="18" charset="0"/>
              </a:rPr>
              <a:t>从</a:t>
            </a:r>
            <a:r>
              <a:rPr lang="en-US" altLang="zh-CN" sz="2800" b="1">
                <a:latin typeface="Times New Roman" panose="02020603050405020304" pitchFamily="18" charset="0"/>
              </a:rPr>
              <a:t>v</a:t>
            </a:r>
            <a:r>
              <a:rPr lang="zh-CN" altLang="en-US" sz="2800" b="1" dirty="0">
                <a:latin typeface="Times New Roman" panose="02020603050405020304" pitchFamily="18" charset="0"/>
              </a:rPr>
              <a:t>出发对图</a:t>
            </a:r>
            <a:r>
              <a:rPr lang="en-US" altLang="zh-CN" sz="2800" b="1">
                <a:latin typeface="Times New Roman" panose="02020603050405020304" pitchFamily="18" charset="0"/>
              </a:rPr>
              <a:t>G</a:t>
            </a:r>
            <a:r>
              <a:rPr lang="zh-CN" altLang="en-US" sz="2800" b="1" dirty="0">
                <a:solidFill>
                  <a:srgbClr val="0000FF"/>
                </a:solidFill>
                <a:latin typeface="Times New Roman" panose="02020603050405020304" pitchFamily="18" charset="0"/>
              </a:rPr>
              <a:t>深度优先</a:t>
            </a:r>
            <a:r>
              <a:rPr lang="zh-CN" altLang="en-US" sz="2800" b="1" dirty="0">
                <a:latin typeface="Times New Roman" panose="02020603050405020304" pitchFamily="18" charset="0"/>
              </a:rPr>
              <a:t>遍历。</a:t>
            </a:r>
          </a:p>
          <a:p>
            <a:pPr marL="723900" lvl="2" indent="0" eaLnBrk="0" hangingPunct="0">
              <a:lnSpc>
                <a:spcPct val="110000"/>
              </a:lnSpc>
              <a:spcBef>
                <a:spcPct val="20000"/>
              </a:spcBef>
              <a:buClr>
                <a:schemeClr val="bg1"/>
              </a:buClr>
            </a:pPr>
            <a:r>
              <a:rPr lang="zh-CN" altLang="en-US" sz="2800" b="1" dirty="0">
                <a:latin typeface="Times New Roman" panose="02020603050405020304" pitchFamily="18" charset="0"/>
              </a:rPr>
              <a:t>    初始条件：图</a:t>
            </a:r>
            <a:r>
              <a:rPr lang="en-US" altLang="zh-CN" sz="2800" b="1">
                <a:latin typeface="Times New Roman" panose="02020603050405020304" pitchFamily="18" charset="0"/>
              </a:rPr>
              <a:t>G</a:t>
            </a:r>
            <a:r>
              <a:rPr lang="zh-CN" altLang="en-US" sz="2800" b="1" dirty="0">
                <a:latin typeface="Times New Roman" panose="02020603050405020304" pitchFamily="18" charset="0"/>
              </a:rPr>
              <a:t>存在。</a:t>
            </a:r>
          </a:p>
          <a:p>
            <a:pPr marL="723900" lvl="2" indent="0" eaLnBrk="0" hangingPunct="0">
              <a:lnSpc>
                <a:spcPct val="110000"/>
              </a:lnSpc>
              <a:spcBef>
                <a:spcPct val="20000"/>
              </a:spcBef>
              <a:buClr>
                <a:schemeClr val="bg1"/>
              </a:buClr>
            </a:pPr>
            <a:r>
              <a:rPr lang="zh-CN" altLang="en-US" sz="2800" b="1" dirty="0">
                <a:latin typeface="Times New Roman" panose="02020603050405020304" pitchFamily="18" charset="0"/>
              </a:rPr>
              <a:t>    操作结果：对图</a:t>
            </a:r>
            <a:r>
              <a:rPr lang="en-US" altLang="zh-CN" sz="2800" b="1">
                <a:latin typeface="Times New Roman" panose="02020603050405020304" pitchFamily="18" charset="0"/>
              </a:rPr>
              <a:t>G</a:t>
            </a:r>
            <a:r>
              <a:rPr lang="zh-CN" altLang="en-US" sz="2800" b="1" dirty="0">
                <a:latin typeface="Times New Roman" panose="02020603050405020304" pitchFamily="18" charset="0"/>
              </a:rPr>
              <a:t>深度优先遍历，每个顶点访问且只访问一次</a:t>
            </a:r>
            <a:r>
              <a:rPr lang="zh-CN" altLang="en-US" sz="2800" b="1">
                <a:latin typeface="Times New Roman" panose="02020603050405020304" pitchFamily="18" charset="0"/>
              </a:rPr>
              <a:t>。</a:t>
            </a:r>
          </a:p>
        </p:txBody>
      </p:sp>
    </p:spTree>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矩形 541697"/>
          <p:cNvSpPr/>
          <p:nvPr/>
        </p:nvSpPr>
        <p:spPr>
          <a:xfrm>
            <a:off x="152400" y="153988"/>
            <a:ext cx="8839200" cy="3810000"/>
          </a:xfrm>
          <a:prstGeom prst="rect">
            <a:avLst/>
          </a:prstGeom>
          <a:noFill/>
          <a:ln w="9525">
            <a:noFill/>
          </a:ln>
        </p:spPr>
        <p:txBody>
          <a:bodyPr lIns="92075" tIns="46038" rIns="92075" bIns="46038">
            <a:spAutoFit/>
          </a:bodyPr>
          <a:lstStyle/>
          <a:p>
            <a:pPr marL="723900" lvl="2" indent="0" eaLnBrk="0" hangingPunct="0">
              <a:lnSpc>
                <a:spcPct val="110000"/>
              </a:lnSpc>
              <a:spcBef>
                <a:spcPct val="20000"/>
              </a:spcBef>
              <a:buClr>
                <a:schemeClr val="bg1"/>
              </a:buClr>
            </a:pPr>
            <a:r>
              <a:rPr lang="zh-CN" altLang="en-US" sz="2800" b="1">
                <a:latin typeface="Times New Roman" panose="02020603050405020304" pitchFamily="18" charset="0"/>
                <a:ea typeface="Arial Unicode MS" panose="020B0604020202020204" charset="-122"/>
              </a:rPr>
              <a:t>⋯ ⋯</a:t>
            </a:r>
            <a:endParaRPr lang="zh-CN" altLang="en-US" sz="2800" b="1">
              <a:latin typeface="Times New Roman" panose="02020603050405020304" pitchFamily="18" charset="0"/>
            </a:endParaRPr>
          </a:p>
          <a:p>
            <a:pPr marL="723900" lvl="2" indent="0" eaLnBrk="0" hangingPunct="0">
              <a:lnSpc>
                <a:spcPct val="110000"/>
              </a:lnSpc>
              <a:spcBef>
                <a:spcPct val="20000"/>
              </a:spcBef>
              <a:buClr>
                <a:schemeClr val="bg1"/>
              </a:buClr>
            </a:pPr>
            <a:r>
              <a:rPr lang="en-US" altLang="zh-CN" sz="2800" b="1" dirty="0" err="1">
                <a:solidFill>
                  <a:srgbClr val="FF0000"/>
                </a:solidFill>
                <a:latin typeface="Times New Roman" panose="02020603050405020304" pitchFamily="18" charset="0"/>
              </a:rPr>
              <a:t>BFStraver(G,V</a:t>
            </a:r>
            <a:r>
              <a:rPr lang="en-US" altLang="zh-CN" sz="2800" b="1">
                <a:solidFill>
                  <a:srgbClr val="FF0000"/>
                </a:solidFill>
                <a:latin typeface="Times New Roman" panose="02020603050405020304" pitchFamily="18" charset="0"/>
              </a:rPr>
              <a:t>)</a:t>
            </a:r>
            <a:r>
              <a:rPr lang="zh-CN" altLang="en-US" sz="2800" b="1">
                <a:latin typeface="Times New Roman" panose="02020603050405020304" pitchFamily="18" charset="0"/>
              </a:rPr>
              <a:t>：</a:t>
            </a:r>
            <a:r>
              <a:rPr lang="zh-CN" altLang="en-US" sz="2800" b="1" dirty="0">
                <a:latin typeface="Times New Roman" panose="02020603050405020304" pitchFamily="18" charset="0"/>
              </a:rPr>
              <a:t>从</a:t>
            </a:r>
            <a:r>
              <a:rPr lang="en-US" altLang="zh-CN" sz="2800" b="1">
                <a:latin typeface="Times New Roman" panose="02020603050405020304" pitchFamily="18" charset="0"/>
              </a:rPr>
              <a:t>v</a:t>
            </a:r>
            <a:r>
              <a:rPr lang="zh-CN" altLang="en-US" sz="2800" b="1" dirty="0">
                <a:latin typeface="Times New Roman" panose="02020603050405020304" pitchFamily="18" charset="0"/>
              </a:rPr>
              <a:t>出发对图</a:t>
            </a:r>
            <a:r>
              <a:rPr lang="en-US" altLang="zh-CN" sz="2800" b="1">
                <a:latin typeface="Times New Roman" panose="02020603050405020304" pitchFamily="18" charset="0"/>
              </a:rPr>
              <a:t>G</a:t>
            </a:r>
            <a:r>
              <a:rPr lang="zh-CN" altLang="en-US" sz="2800" b="1" dirty="0">
                <a:solidFill>
                  <a:srgbClr val="0000FF"/>
                </a:solidFill>
                <a:latin typeface="Times New Roman" panose="02020603050405020304" pitchFamily="18" charset="0"/>
              </a:rPr>
              <a:t>广度优先</a:t>
            </a:r>
            <a:r>
              <a:rPr lang="zh-CN" altLang="en-US" sz="2800" b="1" dirty="0">
                <a:latin typeface="Times New Roman" panose="02020603050405020304" pitchFamily="18" charset="0"/>
              </a:rPr>
              <a:t>遍历。</a:t>
            </a:r>
          </a:p>
          <a:p>
            <a:pPr marL="723900" lvl="2" indent="0" eaLnBrk="0" hangingPunct="0">
              <a:lnSpc>
                <a:spcPct val="110000"/>
              </a:lnSpc>
              <a:spcBef>
                <a:spcPct val="20000"/>
              </a:spcBef>
              <a:buClr>
                <a:schemeClr val="bg1"/>
              </a:buClr>
            </a:pPr>
            <a:r>
              <a:rPr lang="zh-CN" altLang="en-US" sz="2800" b="1" dirty="0">
                <a:latin typeface="Times New Roman" panose="02020603050405020304" pitchFamily="18" charset="0"/>
              </a:rPr>
              <a:t>    初始条件：图</a:t>
            </a:r>
            <a:r>
              <a:rPr lang="en-US" altLang="zh-CN" sz="2800" b="1">
                <a:latin typeface="Times New Roman" panose="02020603050405020304" pitchFamily="18" charset="0"/>
              </a:rPr>
              <a:t>G</a:t>
            </a:r>
            <a:r>
              <a:rPr lang="zh-CN" altLang="en-US" sz="2800" b="1" dirty="0">
                <a:latin typeface="Times New Roman" panose="02020603050405020304" pitchFamily="18" charset="0"/>
              </a:rPr>
              <a:t>存在。</a:t>
            </a:r>
          </a:p>
          <a:p>
            <a:pPr marL="723900" lvl="2" indent="0" eaLnBrk="0" hangingPunct="0">
              <a:lnSpc>
                <a:spcPct val="110000"/>
              </a:lnSpc>
              <a:spcBef>
                <a:spcPct val="20000"/>
              </a:spcBef>
              <a:buClr>
                <a:schemeClr val="bg1"/>
              </a:buClr>
            </a:pPr>
            <a:r>
              <a:rPr lang="zh-CN" altLang="en-US" sz="2800" b="1" dirty="0">
                <a:latin typeface="Times New Roman" panose="02020603050405020304" pitchFamily="18" charset="0"/>
              </a:rPr>
              <a:t>    操作结果：对图</a:t>
            </a:r>
            <a:r>
              <a:rPr lang="en-US" altLang="zh-CN" sz="2800" b="1">
                <a:latin typeface="Times New Roman" panose="02020603050405020304" pitchFamily="18" charset="0"/>
              </a:rPr>
              <a:t>G</a:t>
            </a:r>
            <a:r>
              <a:rPr lang="zh-CN" altLang="en-US" sz="2800" b="1" dirty="0">
                <a:latin typeface="Times New Roman" panose="02020603050405020304" pitchFamily="18" charset="0"/>
              </a:rPr>
              <a:t>广度优先遍历，每个顶点访问且只访问一次。</a:t>
            </a:r>
          </a:p>
          <a:p>
            <a:pPr eaLnBrk="0" hangingPunct="0">
              <a:lnSpc>
                <a:spcPct val="110000"/>
              </a:lnSpc>
              <a:spcBef>
                <a:spcPct val="20000"/>
              </a:spcBef>
              <a:buClr>
                <a:schemeClr val="bg1"/>
              </a:buClr>
            </a:pPr>
            <a:r>
              <a:rPr lang="en-US" altLang="zh-CN" sz="2800" b="1">
                <a:latin typeface="Times New Roman" panose="02020603050405020304" pitchFamily="18" charset="0"/>
              </a:rPr>
              <a:t>} ADT Graph </a:t>
            </a:r>
          </a:p>
          <a:p>
            <a:pPr eaLnBrk="0" hangingPunct="0">
              <a:lnSpc>
                <a:spcPct val="110000"/>
              </a:lnSpc>
              <a:spcBef>
                <a:spcPct val="20000"/>
              </a:spcBef>
              <a:buClr>
                <a:schemeClr val="bg1"/>
              </a:buClr>
            </a:pPr>
            <a:r>
              <a:rPr lang="zh-CN" altLang="en-US" sz="2800" b="1" dirty="0">
                <a:latin typeface="Times New Roman" panose="02020603050405020304" pitchFamily="18" charset="0"/>
              </a:rPr>
              <a:t>详见</a:t>
            </a:r>
            <a:r>
              <a:rPr lang="en-US" altLang="zh-CN" sz="2800" b="1">
                <a:latin typeface="Times New Roman" panose="02020603050405020304" pitchFamily="18" charset="0"/>
              </a:rPr>
              <a:t>p</a:t>
            </a:r>
            <a:r>
              <a:rPr lang="en-US" altLang="zh-CN" sz="2800" b="1" baseline="-25000">
                <a:latin typeface="Times New Roman" panose="02020603050405020304" pitchFamily="18" charset="0"/>
              </a:rPr>
              <a:t>156~157</a:t>
            </a:r>
            <a:r>
              <a:rPr lang="zh-CN" altLang="en-US" sz="2800" b="1">
                <a:latin typeface="宋体" panose="02010600030101010101" pitchFamily="2" charset="-122"/>
              </a:rPr>
              <a:t>。</a:t>
            </a:r>
          </a:p>
        </p:txBody>
      </p:sp>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标题 542721"/>
          <p:cNvSpPr>
            <a:spLocks noGrp="1"/>
          </p:cNvSpPr>
          <p:nvPr>
            <p:ph type="title"/>
          </p:nvPr>
        </p:nvSpPr>
        <p:spPr>
          <a:xfrm>
            <a:off x="857250" y="138113"/>
            <a:ext cx="6019800" cy="914400"/>
          </a:xfrm>
        </p:spPr>
        <p:txBody>
          <a:bodyPr lIns="92075" tIns="46038" rIns="92075" bIns="46038" anchor="ctr"/>
          <a:lstStyle/>
          <a:p>
            <a:r>
              <a:rPr lang="en-US" altLang="zh-CN" sz="5400" b="1">
                <a:solidFill>
                  <a:srgbClr val="0000FF"/>
                </a:solidFill>
                <a:effectLst/>
                <a:latin typeface="Times New Roman" panose="02020603050405020304" pitchFamily="18" charset="0"/>
              </a:rPr>
              <a:t>7.2 </a:t>
            </a:r>
            <a:r>
              <a:rPr lang="en-US" altLang="zh-CN" sz="5400" b="1">
                <a:solidFill>
                  <a:srgbClr val="0000FF"/>
                </a:solidFill>
                <a:effectLst/>
              </a:rPr>
              <a:t> </a:t>
            </a:r>
            <a:r>
              <a:rPr lang="zh-CN" altLang="en-US" sz="5400" b="1" dirty="0">
                <a:solidFill>
                  <a:srgbClr val="0000FF"/>
                </a:solidFill>
                <a:effectLst/>
                <a:ea typeface="楷体_GB2312" panose="02010609030101010101" pitchFamily="49" charset="-122"/>
              </a:rPr>
              <a:t>图的存储结构</a:t>
            </a:r>
          </a:p>
        </p:txBody>
      </p:sp>
      <p:sp>
        <p:nvSpPr>
          <p:cNvPr id="542723" name="文本占位符 542722"/>
          <p:cNvSpPr>
            <a:spLocks noGrp="1"/>
          </p:cNvSpPr>
          <p:nvPr>
            <p:ph type="body" idx="1"/>
          </p:nvPr>
        </p:nvSpPr>
        <p:spPr>
          <a:xfrm>
            <a:off x="152400" y="1196975"/>
            <a:ext cx="8839200" cy="4608513"/>
          </a:xfrm>
        </p:spPr>
        <p:txBody>
          <a:bodyPr/>
          <a:lstStyle/>
          <a:p>
            <a:pPr marL="0" indent="0">
              <a:lnSpc>
                <a:spcPct val="110000"/>
              </a:lnSpc>
              <a:buNone/>
            </a:pPr>
            <a:r>
              <a:rPr lang="zh-CN" altLang="en-US" sz="2800" dirty="0"/>
              <a:t>      </a:t>
            </a:r>
            <a:r>
              <a:rPr lang="zh-CN" altLang="en-US" sz="2800" b="1" dirty="0"/>
              <a:t>图</a:t>
            </a:r>
            <a:r>
              <a:rPr lang="zh-CN" altLang="en-US" sz="2800" b="1"/>
              <a:t>的</a:t>
            </a:r>
            <a:r>
              <a:rPr lang="zh-CN" altLang="en-US" sz="2800" b="1" dirty="0"/>
              <a:t>存储结构比较复杂，其复杂性主要表现在：</a:t>
            </a:r>
          </a:p>
          <a:p>
            <a:pPr marL="533400" lvl="1" indent="0">
              <a:lnSpc>
                <a:spcPct val="110000"/>
              </a:lnSpc>
              <a:buNone/>
            </a:pPr>
            <a:r>
              <a:rPr lang="zh-CN" altLang="en-US" b="1" dirty="0">
                <a:solidFill>
                  <a:schemeClr val="folHlink"/>
                </a:solidFill>
                <a:latin typeface="宋体" panose="02010600030101010101" pitchFamily="2" charset="-122"/>
              </a:rPr>
              <a:t>    </a:t>
            </a:r>
            <a:r>
              <a:rPr lang="zh-CN" altLang="en-US" b="1" dirty="0"/>
              <a:t>任意顶点之间可能存在联系，无法以数据元素在存储区中的物理位置来表示元素之间的关系。</a:t>
            </a:r>
          </a:p>
          <a:p>
            <a:pPr marL="533400" lvl="1" indent="0">
              <a:lnSpc>
                <a:spcPct val="110000"/>
              </a:lnSpc>
              <a:buNone/>
            </a:pPr>
            <a:r>
              <a:rPr lang="zh-CN" altLang="en-US" b="1" dirty="0">
                <a:solidFill>
                  <a:schemeClr val="folHlink"/>
                </a:solidFill>
                <a:latin typeface="宋体" panose="02010600030101010101" pitchFamily="2" charset="-122"/>
              </a:rPr>
              <a:t>    </a:t>
            </a:r>
            <a:r>
              <a:rPr lang="zh-CN" altLang="en-US" b="1" dirty="0"/>
              <a:t>图中顶点的度不一样，有的可能相差很大，若按度数最大的顶点设计结构，则会浪费很多存储单元，反之按每个顶点自己的度设计不同的结构，又会影响操作。</a:t>
            </a:r>
          </a:p>
          <a:p>
            <a:pPr marL="0" indent="0">
              <a:lnSpc>
                <a:spcPct val="110000"/>
              </a:lnSpc>
              <a:buNone/>
            </a:pPr>
            <a:r>
              <a:rPr lang="zh-CN" altLang="en-US" sz="2800" b="1" dirty="0"/>
              <a:t>        图的常用的存储结构有：</a:t>
            </a:r>
            <a:r>
              <a:rPr lang="zh-CN" altLang="en-US" sz="2800" b="1" dirty="0">
                <a:solidFill>
                  <a:srgbClr val="FF0000"/>
                </a:solidFill>
              </a:rPr>
              <a:t>邻接矩阵</a:t>
            </a:r>
            <a:r>
              <a:rPr lang="zh-CN" altLang="en-US" sz="2800" b="1" dirty="0"/>
              <a:t>、</a:t>
            </a:r>
            <a:r>
              <a:rPr lang="zh-CN" altLang="en-US" sz="2800" b="1" dirty="0">
                <a:solidFill>
                  <a:srgbClr val="FF0000"/>
                </a:solidFill>
              </a:rPr>
              <a:t>邻接链表</a:t>
            </a:r>
            <a:r>
              <a:rPr lang="zh-CN" altLang="en-US" sz="2800" b="1" dirty="0"/>
              <a:t>、</a:t>
            </a:r>
            <a:r>
              <a:rPr lang="zh-CN" altLang="en-US" sz="2800" b="1" dirty="0">
                <a:solidFill>
                  <a:srgbClr val="0000FF"/>
                </a:solidFill>
              </a:rPr>
              <a:t>十字链表</a:t>
            </a:r>
            <a:r>
              <a:rPr lang="zh-CN" altLang="en-US" sz="2800" b="1" dirty="0"/>
              <a:t>、</a:t>
            </a:r>
            <a:r>
              <a:rPr lang="zh-CN" altLang="en-US" sz="2800" b="1" dirty="0">
                <a:solidFill>
                  <a:srgbClr val="0000FF"/>
                </a:solidFill>
              </a:rPr>
              <a:t>邻接多重表</a:t>
            </a:r>
            <a:r>
              <a:rPr lang="zh-CN" altLang="en-US" sz="2800" b="1" dirty="0"/>
              <a:t>和</a:t>
            </a:r>
            <a:r>
              <a:rPr lang="zh-CN" altLang="en-US" sz="2800" b="1" dirty="0">
                <a:solidFill>
                  <a:srgbClr val="0000FF"/>
                </a:solidFill>
              </a:rPr>
              <a:t>边表</a:t>
            </a:r>
            <a:r>
              <a:rPr lang="zh-CN" altLang="en-US" sz="2800" b="1" dirty="0"/>
              <a:t>。</a:t>
            </a:r>
            <a:endParaRPr lang="zh-CN" altLang="en-US" sz="2800" b="1"/>
          </a:p>
        </p:txBody>
      </p:sp>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标题 543745"/>
          <p:cNvSpPr>
            <a:spLocks noGrp="1"/>
          </p:cNvSpPr>
          <p:nvPr>
            <p:ph type="title"/>
          </p:nvPr>
        </p:nvSpPr>
        <p:spPr>
          <a:xfrm>
            <a:off x="395288" y="363538"/>
            <a:ext cx="8153400" cy="762000"/>
          </a:xfrm>
        </p:spPr>
        <p:txBody>
          <a:bodyPr lIns="92075" tIns="46038" rIns="92075" bIns="46038" anchor="ctr"/>
          <a:lstStyle/>
          <a:p>
            <a:r>
              <a:rPr lang="en-US" altLang="zh-CN">
                <a:solidFill>
                  <a:srgbClr val="0000FF"/>
                </a:solidFill>
                <a:effectLst/>
                <a:latin typeface="Times New Roman" panose="02020603050405020304" pitchFamily="18" charset="0"/>
              </a:rPr>
              <a:t>7</a:t>
            </a:r>
            <a:r>
              <a:rPr lang="en-US" altLang="zh-CN" b="1">
                <a:solidFill>
                  <a:srgbClr val="0000FF"/>
                </a:solidFill>
                <a:effectLst/>
                <a:latin typeface="Times New Roman" panose="02020603050405020304" pitchFamily="18" charset="0"/>
              </a:rPr>
              <a:t>.2.1  </a:t>
            </a:r>
            <a:r>
              <a:rPr lang="zh-CN" altLang="en-US" b="1" dirty="0">
                <a:solidFill>
                  <a:srgbClr val="0000FF"/>
                </a:solidFill>
                <a:effectLst/>
                <a:ea typeface="楷体_GB2312" panose="02010609030101010101" pitchFamily="49" charset="-122"/>
              </a:rPr>
              <a:t>邻接矩阵</a:t>
            </a:r>
            <a:r>
              <a:rPr lang="en-US" altLang="zh-CN" b="1">
                <a:solidFill>
                  <a:srgbClr val="0000FF"/>
                </a:solidFill>
                <a:effectLst/>
                <a:latin typeface="Times New Roman" panose="02020603050405020304" pitchFamily="18" charset="0"/>
              </a:rPr>
              <a:t>(</a:t>
            </a:r>
            <a:r>
              <a:rPr lang="zh-CN" altLang="en-US" b="1" dirty="0">
                <a:solidFill>
                  <a:srgbClr val="0000FF"/>
                </a:solidFill>
                <a:effectLst/>
                <a:ea typeface="楷体_GB2312" panose="02010609030101010101" pitchFamily="49" charset="-122"/>
              </a:rPr>
              <a:t>数组</a:t>
            </a:r>
            <a:r>
              <a:rPr lang="en-US" altLang="zh-CN" b="1">
                <a:solidFill>
                  <a:srgbClr val="0000FF"/>
                </a:solidFill>
                <a:effectLst/>
                <a:latin typeface="Times New Roman" panose="02020603050405020304" pitchFamily="18" charset="0"/>
              </a:rPr>
              <a:t>)</a:t>
            </a:r>
            <a:r>
              <a:rPr lang="zh-CN" altLang="en-US" b="1" dirty="0">
                <a:solidFill>
                  <a:srgbClr val="0000FF"/>
                </a:solidFill>
                <a:effectLst/>
                <a:ea typeface="楷体_GB2312" panose="02010609030101010101" pitchFamily="49" charset="-122"/>
              </a:rPr>
              <a:t>表示法</a:t>
            </a:r>
          </a:p>
        </p:txBody>
      </p:sp>
      <p:sp>
        <p:nvSpPr>
          <p:cNvPr id="543747" name="文本占位符 543746"/>
          <p:cNvSpPr>
            <a:spLocks noGrp="1"/>
          </p:cNvSpPr>
          <p:nvPr>
            <p:ph type="body" idx="1"/>
          </p:nvPr>
        </p:nvSpPr>
        <p:spPr>
          <a:xfrm>
            <a:off x="152400" y="1227138"/>
            <a:ext cx="8812213" cy="2562225"/>
          </a:xfrm>
        </p:spPr>
        <p:txBody>
          <a:bodyPr/>
          <a:lstStyle/>
          <a:p>
            <a:pPr marL="0" indent="0">
              <a:lnSpc>
                <a:spcPct val="110000"/>
              </a:lnSpc>
              <a:buNone/>
            </a:pPr>
            <a:r>
              <a:rPr lang="zh-CN" altLang="en-US" b="1" dirty="0">
                <a:solidFill>
                  <a:schemeClr val="folHlink"/>
                </a:solidFill>
              </a:rPr>
              <a:t>      </a:t>
            </a:r>
            <a:r>
              <a:rPr lang="zh-CN" altLang="en-US" b="1" dirty="0">
                <a:solidFill>
                  <a:srgbClr val="FF0000"/>
                </a:solidFill>
              </a:rPr>
              <a:t> 基本思想</a:t>
            </a:r>
            <a:r>
              <a:rPr lang="zh-CN" altLang="en-US" b="1" dirty="0"/>
              <a:t>：</a:t>
            </a:r>
            <a:r>
              <a:rPr lang="zh-CN" altLang="en-US" sz="2800" b="1" i="1" dirty="0">
                <a:solidFill>
                  <a:srgbClr val="0000FF"/>
                </a:solidFill>
              </a:rPr>
              <a:t>对于有</a:t>
            </a:r>
            <a:r>
              <a:rPr lang="en-US" altLang="zh-CN" sz="2800" b="1" i="1">
                <a:solidFill>
                  <a:srgbClr val="0000FF"/>
                </a:solidFill>
              </a:rPr>
              <a:t>n</a:t>
            </a:r>
            <a:r>
              <a:rPr lang="zh-CN" altLang="en-US" sz="2800" b="1" i="1" dirty="0">
                <a:solidFill>
                  <a:srgbClr val="0000FF"/>
                </a:solidFill>
              </a:rPr>
              <a:t>个顶点的图，用一维数组</a:t>
            </a:r>
            <a:r>
              <a:rPr lang="en-US" altLang="zh-CN" sz="2800" b="1" i="1" dirty="0" err="1">
                <a:solidFill>
                  <a:srgbClr val="0000FF"/>
                </a:solidFill>
              </a:rPr>
              <a:t>vexs[n</a:t>
            </a:r>
            <a:r>
              <a:rPr lang="en-US" altLang="zh-CN" sz="2800" b="1" i="1">
                <a:solidFill>
                  <a:srgbClr val="0000FF"/>
                </a:solidFill>
              </a:rPr>
              <a:t>]</a:t>
            </a:r>
            <a:r>
              <a:rPr lang="zh-CN" altLang="en-US" sz="2800" b="1" i="1" dirty="0">
                <a:solidFill>
                  <a:srgbClr val="0000FF"/>
                </a:solidFill>
              </a:rPr>
              <a:t>存储顶点信息，用二维数组</a:t>
            </a:r>
            <a:r>
              <a:rPr lang="en-US" altLang="zh-CN" sz="2800" b="1" i="1">
                <a:solidFill>
                  <a:srgbClr val="0000FF"/>
                </a:solidFill>
              </a:rPr>
              <a:t>A[n][n]</a:t>
            </a:r>
            <a:r>
              <a:rPr lang="zh-CN" altLang="en-US" sz="2800" b="1" i="1" dirty="0">
                <a:solidFill>
                  <a:srgbClr val="0000FF"/>
                </a:solidFill>
              </a:rPr>
              <a:t>存储顶点之间关系的信息。该二维数组称为</a:t>
            </a:r>
            <a:r>
              <a:rPr lang="zh-CN" altLang="en-US" sz="2800" b="1" i="1" dirty="0">
                <a:solidFill>
                  <a:srgbClr val="FF0000"/>
                </a:solidFill>
              </a:rPr>
              <a:t>邻接矩阵</a:t>
            </a:r>
            <a:r>
              <a:rPr lang="zh-CN" altLang="en-US" sz="2800" b="1" dirty="0"/>
              <a:t>。在邻接矩阵中，以顶点在</a:t>
            </a:r>
            <a:r>
              <a:rPr lang="en-US" altLang="zh-CN" sz="2800" b="1" dirty="0" err="1"/>
              <a:t>vexs</a:t>
            </a:r>
            <a:r>
              <a:rPr lang="zh-CN" altLang="en-US" sz="2800" b="1" dirty="0"/>
              <a:t>数组中的下标代表顶点，邻接矩阵中的元素</a:t>
            </a:r>
            <a:r>
              <a:rPr lang="en-US" altLang="zh-CN" sz="2800" b="1"/>
              <a:t>A[i][j]</a:t>
            </a:r>
            <a:r>
              <a:rPr lang="zh-CN" altLang="en-US" sz="2800" b="1" dirty="0"/>
              <a:t>存放的是顶点</a:t>
            </a:r>
            <a:r>
              <a:rPr lang="en-US" altLang="zh-CN" sz="2800" b="1"/>
              <a:t>i</a:t>
            </a:r>
            <a:r>
              <a:rPr lang="zh-CN" altLang="en-US" sz="2800" b="1" dirty="0"/>
              <a:t>到顶点</a:t>
            </a:r>
            <a:r>
              <a:rPr lang="en-US" altLang="zh-CN" sz="2800" b="1"/>
              <a:t>j</a:t>
            </a:r>
            <a:r>
              <a:rPr lang="zh-CN" altLang="en-US" sz="2800" b="1" dirty="0"/>
              <a:t>之间关系的信息。</a:t>
            </a: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文本占位符 544769"/>
          <p:cNvSpPr>
            <a:spLocks noGrp="1"/>
          </p:cNvSpPr>
          <p:nvPr>
            <p:ph type="body" idx="1"/>
          </p:nvPr>
        </p:nvSpPr>
        <p:spPr>
          <a:xfrm>
            <a:off x="152400" y="146050"/>
            <a:ext cx="8812213" cy="2562225"/>
          </a:xfrm>
        </p:spPr>
        <p:txBody>
          <a:bodyPr/>
          <a:lstStyle/>
          <a:p>
            <a:pPr marL="0" indent="0">
              <a:lnSpc>
                <a:spcPct val="110000"/>
              </a:lnSpc>
              <a:buNone/>
            </a:pPr>
            <a:r>
              <a:rPr lang="en-US" altLang="zh-CN" sz="4000" b="1">
                <a:solidFill>
                  <a:srgbClr val="0000FF"/>
                </a:solidFill>
              </a:rPr>
              <a:t>1  </a:t>
            </a:r>
            <a:r>
              <a:rPr lang="zh-CN" altLang="en-US" sz="4000" b="1" dirty="0">
                <a:solidFill>
                  <a:srgbClr val="0000FF"/>
                </a:solidFill>
                <a:ea typeface="楷体_GB2312" panose="02010609030101010101" pitchFamily="49" charset="-122"/>
              </a:rPr>
              <a:t>无向图的数组表示</a:t>
            </a:r>
            <a:endParaRPr lang="zh-CN" altLang="en-US" sz="4000" b="1" dirty="0">
              <a:solidFill>
                <a:schemeClr val="tx2"/>
              </a:solidFill>
              <a:ea typeface="楷体_GB2312" panose="02010609030101010101" pitchFamily="49" charset="-122"/>
            </a:endParaRPr>
          </a:p>
          <a:p>
            <a:pPr marL="0" indent="0">
              <a:lnSpc>
                <a:spcPct val="110000"/>
              </a:lnSpc>
              <a:buNone/>
            </a:pPr>
            <a:r>
              <a:rPr lang="en-US" altLang="zh-CN" sz="3600" b="1">
                <a:solidFill>
                  <a:srgbClr val="0000FF"/>
                </a:solidFill>
              </a:rPr>
              <a:t>(1)  </a:t>
            </a:r>
            <a:r>
              <a:rPr lang="zh-CN" altLang="en-US" sz="3600" b="1" dirty="0">
                <a:solidFill>
                  <a:srgbClr val="0000FF"/>
                </a:solidFill>
              </a:rPr>
              <a:t>无权图的邻接矩阵</a:t>
            </a:r>
            <a:endParaRPr lang="zh-CN" altLang="en-US" sz="3600" b="1" dirty="0">
              <a:solidFill>
                <a:schemeClr val="folHlink"/>
              </a:solidFill>
            </a:endParaRPr>
          </a:p>
          <a:p>
            <a:pPr marL="0" indent="0">
              <a:lnSpc>
                <a:spcPct val="110000"/>
              </a:lnSpc>
              <a:buNone/>
            </a:pPr>
            <a:r>
              <a:rPr lang="zh-CN" altLang="en-US" sz="2800" dirty="0"/>
              <a:t>        </a:t>
            </a:r>
            <a:r>
              <a:rPr lang="zh-CN" altLang="en-US" sz="2800" b="1" dirty="0"/>
              <a:t>无向无权图</a:t>
            </a:r>
            <a:r>
              <a:rPr lang="en-US" altLang="zh-CN" sz="2800" b="1"/>
              <a:t>G=(V</a:t>
            </a:r>
            <a:r>
              <a:rPr lang="zh-CN" altLang="en-US" sz="2800" b="1" dirty="0"/>
              <a:t>，</a:t>
            </a:r>
            <a:r>
              <a:rPr lang="en-US" altLang="zh-CN" sz="2800" b="1"/>
              <a:t>E)</a:t>
            </a:r>
            <a:r>
              <a:rPr lang="zh-CN" altLang="en-US" sz="2800" b="1" dirty="0"/>
              <a:t>有</a:t>
            </a:r>
            <a:r>
              <a:rPr lang="en-US" altLang="zh-CN" sz="2800" b="1"/>
              <a:t>n(n≧1)</a:t>
            </a:r>
            <a:r>
              <a:rPr lang="zh-CN" altLang="en-US" sz="2800" b="1" dirty="0"/>
              <a:t>个顶点，其邻接矩阵是</a:t>
            </a:r>
            <a:r>
              <a:rPr lang="en-US" altLang="zh-CN" sz="2800" b="1"/>
              <a:t>n</a:t>
            </a:r>
            <a:r>
              <a:rPr lang="zh-CN" altLang="en-US" sz="2800" b="1" dirty="0"/>
              <a:t>阶对称方阵，如图</a:t>
            </a:r>
            <a:r>
              <a:rPr lang="en-US" altLang="zh-CN" sz="2800" b="1"/>
              <a:t>7-5</a:t>
            </a:r>
            <a:r>
              <a:rPr lang="zh-CN" altLang="en-US" sz="2800" b="1" dirty="0"/>
              <a:t>所示。其元素的定义如下：</a:t>
            </a:r>
            <a:endParaRPr lang="zh-CN" altLang="en-US" sz="2800" b="1"/>
          </a:p>
        </p:txBody>
      </p:sp>
      <p:grpSp>
        <p:nvGrpSpPr>
          <p:cNvPr id="544771" name="组合 544770"/>
          <p:cNvGrpSpPr/>
          <p:nvPr/>
        </p:nvGrpSpPr>
        <p:grpSpPr>
          <a:xfrm>
            <a:off x="684213" y="2852738"/>
            <a:ext cx="6551612" cy="3613150"/>
            <a:chOff x="431" y="1797"/>
            <a:chExt cx="4127" cy="2276"/>
          </a:xfrm>
        </p:grpSpPr>
        <p:grpSp>
          <p:nvGrpSpPr>
            <p:cNvPr id="544772" name="组合 544771"/>
            <p:cNvGrpSpPr/>
            <p:nvPr/>
          </p:nvGrpSpPr>
          <p:grpSpPr>
            <a:xfrm>
              <a:off x="431" y="1797"/>
              <a:ext cx="4127" cy="631"/>
              <a:chOff x="114" y="2160"/>
              <a:chExt cx="4127" cy="631"/>
            </a:xfrm>
          </p:grpSpPr>
          <p:sp>
            <p:nvSpPr>
              <p:cNvPr id="544773" name="矩形 544772"/>
              <p:cNvSpPr/>
              <p:nvPr/>
            </p:nvSpPr>
            <p:spPr>
              <a:xfrm>
                <a:off x="1021" y="2160"/>
                <a:ext cx="3129"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1   </a:t>
                </a:r>
                <a:r>
                  <a:rPr lang="zh-CN" altLang="en-US" sz="2800" b="1" dirty="0">
                    <a:latin typeface="Times New Roman" panose="02020603050405020304" pitchFamily="18" charset="0"/>
                  </a:rPr>
                  <a:t>若</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dirty="0" err="1">
                    <a:latin typeface="Times New Roman" panose="02020603050405020304" pitchFamily="18" charset="0"/>
                  </a:rPr>
                  <a:t>)</a:t>
                </a:r>
                <a:r>
                  <a:rPr lang="en-US" altLang="zh-CN" sz="2800"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dirty="0" err="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，即</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邻接</a:t>
                </a:r>
              </a:p>
            </p:txBody>
          </p:sp>
          <p:sp>
            <p:nvSpPr>
              <p:cNvPr id="544774" name="矩形 544773"/>
              <p:cNvSpPr/>
              <p:nvPr/>
            </p:nvSpPr>
            <p:spPr>
              <a:xfrm>
                <a:off x="1021" y="2496"/>
                <a:ext cx="3220"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0   </a:t>
                </a:r>
                <a:r>
                  <a:rPr lang="zh-CN" altLang="en-US" sz="2800" b="1" dirty="0">
                    <a:latin typeface="Times New Roman" panose="02020603050405020304" pitchFamily="18" charset="0"/>
                  </a:rPr>
                  <a:t>若</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dirty="0" err="1">
                    <a:latin typeface="Times New Roman" panose="02020603050405020304" pitchFamily="18" charset="0"/>
                  </a:rPr>
                  <a:t>)</a:t>
                </a:r>
                <a:r>
                  <a:rPr lang="en-US" altLang="zh-CN" sz="2800"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dirty="0" err="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，即</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不邻接</a:t>
                </a:r>
              </a:p>
            </p:txBody>
          </p:sp>
          <p:sp>
            <p:nvSpPr>
              <p:cNvPr id="544775" name="矩形 544774"/>
              <p:cNvSpPr/>
              <p:nvPr/>
            </p:nvSpPr>
            <p:spPr>
              <a:xfrm>
                <a:off x="114" y="2328"/>
                <a:ext cx="748"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A[i][j]=</a:t>
                </a:r>
              </a:p>
            </p:txBody>
          </p:sp>
          <p:sp>
            <p:nvSpPr>
              <p:cNvPr id="544776" name="左大括号 544775"/>
              <p:cNvSpPr/>
              <p:nvPr/>
            </p:nvSpPr>
            <p:spPr>
              <a:xfrm>
                <a:off x="928" y="2208"/>
                <a:ext cx="91" cy="499"/>
              </a:xfrm>
              <a:prstGeom prst="leftBrace">
                <a:avLst>
                  <a:gd name="adj1" fmla="val 45695"/>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grpSp>
          <p:nvGrpSpPr>
            <p:cNvPr id="544777" name="组合 544776"/>
            <p:cNvGrpSpPr/>
            <p:nvPr/>
          </p:nvGrpSpPr>
          <p:grpSpPr>
            <a:xfrm>
              <a:off x="703" y="2523"/>
              <a:ext cx="3514" cy="1550"/>
              <a:chOff x="1610" y="2636"/>
              <a:chExt cx="3514" cy="1550"/>
            </a:xfrm>
          </p:grpSpPr>
          <p:grpSp>
            <p:nvGrpSpPr>
              <p:cNvPr id="544778" name="组合 544777"/>
              <p:cNvGrpSpPr/>
              <p:nvPr/>
            </p:nvGrpSpPr>
            <p:grpSpPr>
              <a:xfrm>
                <a:off x="1610" y="2931"/>
                <a:ext cx="907" cy="975"/>
                <a:chOff x="1610" y="2931"/>
                <a:chExt cx="907" cy="975"/>
              </a:xfrm>
            </p:grpSpPr>
            <p:sp>
              <p:nvSpPr>
                <p:cNvPr id="544779" name="矩形 544778"/>
                <p:cNvSpPr/>
                <p:nvPr/>
              </p:nvSpPr>
              <p:spPr>
                <a:xfrm>
                  <a:off x="1610" y="3702"/>
                  <a:ext cx="907"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无向图</a:t>
                  </a:r>
                  <a:r>
                    <a:rPr lang="zh-CN" altLang="en-US" sz="2000">
                      <a:latin typeface="Times New Roman" panose="02020603050405020304" pitchFamily="18" charset="0"/>
                    </a:rPr>
                    <a:t> </a:t>
                  </a:r>
                </a:p>
              </p:txBody>
            </p:sp>
            <p:grpSp>
              <p:nvGrpSpPr>
                <p:cNvPr id="544780" name="组合 544779"/>
                <p:cNvGrpSpPr/>
                <p:nvPr/>
              </p:nvGrpSpPr>
              <p:grpSpPr>
                <a:xfrm>
                  <a:off x="1655" y="2931"/>
                  <a:ext cx="816" cy="688"/>
                  <a:chOff x="3552" y="2056"/>
                  <a:chExt cx="816" cy="688"/>
                </a:xfrm>
              </p:grpSpPr>
              <p:sp>
                <p:nvSpPr>
                  <p:cNvPr id="544781" name="椭圆 544780"/>
                  <p:cNvSpPr/>
                  <p:nvPr/>
                </p:nvSpPr>
                <p:spPr>
                  <a:xfrm>
                    <a:off x="3552" y="2056"/>
                    <a:ext cx="246"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44782" name="椭圆 544781"/>
                  <p:cNvSpPr/>
                  <p:nvPr/>
                </p:nvSpPr>
                <p:spPr>
                  <a:xfrm>
                    <a:off x="3569" y="2523"/>
                    <a:ext cx="246"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44783" name="椭圆 544782"/>
                  <p:cNvSpPr/>
                  <p:nvPr/>
                </p:nvSpPr>
                <p:spPr>
                  <a:xfrm>
                    <a:off x="4122" y="2515"/>
                    <a:ext cx="246"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44784" name="椭圆 544783"/>
                  <p:cNvSpPr/>
                  <p:nvPr/>
                </p:nvSpPr>
                <p:spPr>
                  <a:xfrm>
                    <a:off x="4112" y="2056"/>
                    <a:ext cx="246" cy="221"/>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44785" name="直接连接符 544784"/>
                  <p:cNvSpPr/>
                  <p:nvPr/>
                </p:nvSpPr>
                <p:spPr>
                  <a:xfrm>
                    <a:off x="3687" y="2282"/>
                    <a:ext cx="0" cy="242"/>
                  </a:xfrm>
                  <a:prstGeom prst="line">
                    <a:avLst/>
                  </a:prstGeom>
                  <a:ln w="19050" cap="flat" cmpd="sng">
                    <a:solidFill>
                      <a:schemeClr val="tx1"/>
                    </a:solidFill>
                    <a:prstDash val="solid"/>
                    <a:miter/>
                    <a:headEnd type="none" w="med" len="med"/>
                    <a:tailEnd type="none" w="med" len="med"/>
                  </a:ln>
                </p:spPr>
              </p:sp>
              <p:sp>
                <p:nvSpPr>
                  <p:cNvPr id="544786" name="直接连接符 544785"/>
                  <p:cNvSpPr/>
                  <p:nvPr/>
                </p:nvSpPr>
                <p:spPr>
                  <a:xfrm>
                    <a:off x="4241" y="2282"/>
                    <a:ext cx="0" cy="242"/>
                  </a:xfrm>
                  <a:prstGeom prst="line">
                    <a:avLst/>
                  </a:prstGeom>
                  <a:ln w="19050" cap="flat" cmpd="sng">
                    <a:solidFill>
                      <a:schemeClr val="tx1"/>
                    </a:solidFill>
                    <a:prstDash val="solid"/>
                    <a:miter/>
                    <a:headEnd type="none" w="med" len="med"/>
                    <a:tailEnd type="none" w="med" len="med"/>
                  </a:ln>
                </p:spPr>
              </p:sp>
              <p:sp>
                <p:nvSpPr>
                  <p:cNvPr id="544787" name="直接连接符 544786"/>
                  <p:cNvSpPr/>
                  <p:nvPr/>
                </p:nvSpPr>
                <p:spPr>
                  <a:xfrm>
                    <a:off x="3766" y="2235"/>
                    <a:ext cx="380" cy="327"/>
                  </a:xfrm>
                  <a:prstGeom prst="line">
                    <a:avLst/>
                  </a:prstGeom>
                  <a:ln w="9525" cap="flat" cmpd="sng">
                    <a:solidFill>
                      <a:schemeClr val="tx1"/>
                    </a:solidFill>
                    <a:prstDash val="solid"/>
                    <a:miter/>
                    <a:headEnd type="none" w="med" len="med"/>
                    <a:tailEnd type="none" w="med" len="med"/>
                  </a:ln>
                </p:spPr>
              </p:sp>
              <p:sp>
                <p:nvSpPr>
                  <p:cNvPr id="544788" name="直接连接符 544787"/>
                  <p:cNvSpPr/>
                  <p:nvPr/>
                </p:nvSpPr>
                <p:spPr>
                  <a:xfrm>
                    <a:off x="3798" y="2157"/>
                    <a:ext cx="313" cy="0"/>
                  </a:xfrm>
                  <a:prstGeom prst="line">
                    <a:avLst/>
                  </a:prstGeom>
                  <a:ln w="9525" cap="flat" cmpd="sng">
                    <a:solidFill>
                      <a:schemeClr val="tx1"/>
                    </a:solidFill>
                    <a:prstDash val="solid"/>
                    <a:miter/>
                    <a:headEnd type="none" w="med" len="med"/>
                    <a:tailEnd type="none" w="med" len="med"/>
                  </a:ln>
                </p:spPr>
              </p:sp>
              <p:sp>
                <p:nvSpPr>
                  <p:cNvPr id="544789" name="直接连接符 544788"/>
                  <p:cNvSpPr/>
                  <p:nvPr/>
                </p:nvSpPr>
                <p:spPr>
                  <a:xfrm>
                    <a:off x="3814" y="2640"/>
                    <a:ext cx="313" cy="0"/>
                  </a:xfrm>
                  <a:prstGeom prst="line">
                    <a:avLst/>
                  </a:prstGeom>
                  <a:ln w="9525" cap="flat" cmpd="sng">
                    <a:solidFill>
                      <a:schemeClr val="tx1"/>
                    </a:solidFill>
                    <a:prstDash val="solid"/>
                    <a:miter/>
                    <a:headEnd type="none" w="med" len="med"/>
                    <a:tailEnd type="none" w="med" len="med"/>
                  </a:ln>
                </p:spPr>
              </p:sp>
              <p:sp>
                <p:nvSpPr>
                  <p:cNvPr id="544790" name="直接连接符 544789"/>
                  <p:cNvSpPr/>
                  <p:nvPr/>
                </p:nvSpPr>
                <p:spPr>
                  <a:xfrm flipV="1">
                    <a:off x="3806" y="2243"/>
                    <a:ext cx="336" cy="331"/>
                  </a:xfrm>
                  <a:prstGeom prst="line">
                    <a:avLst/>
                  </a:prstGeom>
                  <a:ln w="9525" cap="flat" cmpd="sng">
                    <a:solidFill>
                      <a:schemeClr val="tx1"/>
                    </a:solidFill>
                    <a:prstDash val="solid"/>
                    <a:miter/>
                    <a:headEnd type="none" w="med" len="med"/>
                    <a:tailEnd type="none" w="med" len="med"/>
                  </a:ln>
                </p:spPr>
              </p:sp>
            </p:grpSp>
          </p:grpSp>
          <p:sp>
            <p:nvSpPr>
              <p:cNvPr id="544791" name="矩形 544790"/>
              <p:cNvSpPr/>
              <p:nvPr/>
            </p:nvSpPr>
            <p:spPr>
              <a:xfrm>
                <a:off x="2290" y="3982"/>
                <a:ext cx="2178" cy="204"/>
              </a:xfrm>
              <a:prstGeom prst="rect">
                <a:avLst/>
              </a:prstGeom>
              <a:noFill/>
              <a:ln w="9525">
                <a:noFill/>
              </a:ln>
            </p:spPr>
            <p:txBody>
              <a:bodyPr wrap="none" anchor="ctr"/>
              <a:lstStyle/>
              <a:p>
                <a:pPr>
                  <a:buClr>
                    <a:schemeClr val="bg1"/>
                  </a:buClr>
                </a:pPr>
                <a:r>
                  <a:rPr lang="zh-CN" altLang="en-US" sz="2000" b="1">
                    <a:latin typeface="Times New Roman" panose="02020603050405020304" pitchFamily="18" charset="0"/>
                  </a:rPr>
                  <a:t>图</a:t>
                </a:r>
                <a:r>
                  <a:rPr lang="en-US" altLang="zh-CN" sz="2000" b="1">
                    <a:latin typeface="Times New Roman" panose="02020603050405020304" pitchFamily="18" charset="0"/>
                  </a:rPr>
                  <a:t>7-5  </a:t>
                </a:r>
                <a:r>
                  <a:rPr lang="zh-CN" altLang="en-US" sz="2000" b="1" dirty="0">
                    <a:latin typeface="Times New Roman" panose="02020603050405020304" pitchFamily="18" charset="0"/>
                  </a:rPr>
                  <a:t>无向无权图的数组存储</a:t>
                </a:r>
                <a:endParaRPr lang="zh-CN" altLang="en-US" sz="2000" b="1">
                  <a:latin typeface="Times New Roman" panose="02020603050405020304" pitchFamily="18" charset="0"/>
                </a:endParaRPr>
              </a:p>
            </p:txBody>
          </p:sp>
          <p:grpSp>
            <p:nvGrpSpPr>
              <p:cNvPr id="544792" name="组合 544791"/>
              <p:cNvGrpSpPr/>
              <p:nvPr/>
            </p:nvGrpSpPr>
            <p:grpSpPr>
              <a:xfrm>
                <a:off x="2653" y="2636"/>
                <a:ext cx="1043" cy="1270"/>
                <a:chOff x="2653" y="2636"/>
                <a:chExt cx="1043" cy="1270"/>
              </a:xfrm>
            </p:grpSpPr>
            <p:sp>
              <p:nvSpPr>
                <p:cNvPr id="544793" name="矩形 544792"/>
                <p:cNvSpPr/>
                <p:nvPr/>
              </p:nvSpPr>
              <p:spPr>
                <a:xfrm>
                  <a:off x="2653" y="3702"/>
                  <a:ext cx="1043"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顶点矩阵</a:t>
                  </a:r>
                  <a:endParaRPr lang="zh-CN" altLang="en-US" sz="2000" b="1">
                    <a:latin typeface="Times New Roman" panose="02020603050405020304" pitchFamily="18" charset="0"/>
                  </a:endParaRPr>
                </a:p>
              </p:txBody>
            </p:sp>
            <p:grpSp>
              <p:nvGrpSpPr>
                <p:cNvPr id="544794" name="组合 544793"/>
                <p:cNvGrpSpPr/>
                <p:nvPr/>
              </p:nvGrpSpPr>
              <p:grpSpPr>
                <a:xfrm>
                  <a:off x="2971" y="2636"/>
                  <a:ext cx="453" cy="976"/>
                  <a:chOff x="1691" y="2768"/>
                  <a:chExt cx="453" cy="976"/>
                </a:xfrm>
              </p:grpSpPr>
              <p:sp>
                <p:nvSpPr>
                  <p:cNvPr id="544795" name="矩形 544794"/>
                  <p:cNvSpPr/>
                  <p:nvPr/>
                </p:nvSpPr>
                <p:spPr>
                  <a:xfrm>
                    <a:off x="1691" y="2768"/>
                    <a:ext cx="453" cy="204"/>
                  </a:xfrm>
                  <a:prstGeom prst="rect">
                    <a:avLst/>
                  </a:prstGeom>
                  <a:noFill/>
                  <a:ln w="9525">
                    <a:noFill/>
                  </a:ln>
                </p:spPr>
                <p:txBody>
                  <a:bodyPr wrap="none" anchor="ctr"/>
                  <a:lstStyle/>
                  <a:p>
                    <a:pPr>
                      <a:buClr>
                        <a:schemeClr val="bg1"/>
                      </a:buClr>
                    </a:pPr>
                    <a:r>
                      <a:rPr lang="en-US" altLang="zh-CN" dirty="0" err="1">
                        <a:latin typeface="Times New Roman" panose="02020603050405020304" pitchFamily="18" charset="0"/>
                      </a:rPr>
                      <a:t>vexs</a:t>
                    </a:r>
                    <a:endParaRPr lang="en-US" altLang="zh-CN">
                      <a:latin typeface="Times New Roman" panose="02020603050405020304" pitchFamily="18" charset="0"/>
                    </a:endParaRPr>
                  </a:p>
                </p:txBody>
              </p:sp>
              <p:grpSp>
                <p:nvGrpSpPr>
                  <p:cNvPr id="544796" name="组合 544795"/>
                  <p:cNvGrpSpPr/>
                  <p:nvPr/>
                </p:nvGrpSpPr>
                <p:grpSpPr>
                  <a:xfrm>
                    <a:off x="1749" y="3008"/>
                    <a:ext cx="366" cy="736"/>
                    <a:chOff x="1749" y="2832"/>
                    <a:chExt cx="366" cy="736"/>
                  </a:xfrm>
                </p:grpSpPr>
                <p:sp>
                  <p:nvSpPr>
                    <p:cNvPr id="544797" name="矩形 544796"/>
                    <p:cNvSpPr/>
                    <p:nvPr/>
                  </p:nvSpPr>
                  <p:spPr>
                    <a:xfrm>
                      <a:off x="1749" y="2832"/>
                      <a:ext cx="363"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a</a:t>
                      </a:r>
                    </a:p>
                  </p:txBody>
                </p:sp>
                <p:sp>
                  <p:nvSpPr>
                    <p:cNvPr id="544798" name="矩形 544797"/>
                    <p:cNvSpPr/>
                    <p:nvPr/>
                  </p:nvSpPr>
                  <p:spPr>
                    <a:xfrm>
                      <a:off x="1752" y="3019"/>
                      <a:ext cx="363"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b</a:t>
                      </a:r>
                    </a:p>
                  </p:txBody>
                </p:sp>
                <p:sp>
                  <p:nvSpPr>
                    <p:cNvPr id="544799" name="矩形 544798"/>
                    <p:cNvSpPr/>
                    <p:nvPr/>
                  </p:nvSpPr>
                  <p:spPr>
                    <a:xfrm>
                      <a:off x="1752" y="3203"/>
                      <a:ext cx="363"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c</a:t>
                      </a:r>
                    </a:p>
                  </p:txBody>
                </p:sp>
                <p:sp>
                  <p:nvSpPr>
                    <p:cNvPr id="544800" name="矩形 544799"/>
                    <p:cNvSpPr/>
                    <p:nvPr/>
                  </p:nvSpPr>
                  <p:spPr>
                    <a:xfrm>
                      <a:off x="1752" y="3387"/>
                      <a:ext cx="363"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d</a:t>
                      </a:r>
                    </a:p>
                  </p:txBody>
                </p:sp>
              </p:grpSp>
            </p:grpSp>
          </p:grpSp>
          <p:grpSp>
            <p:nvGrpSpPr>
              <p:cNvPr id="544801" name="组合 544800"/>
              <p:cNvGrpSpPr/>
              <p:nvPr/>
            </p:nvGrpSpPr>
            <p:grpSpPr>
              <a:xfrm>
                <a:off x="4059" y="2704"/>
                <a:ext cx="1065" cy="1157"/>
                <a:chOff x="4059" y="2704"/>
                <a:chExt cx="1065" cy="1157"/>
              </a:xfrm>
            </p:grpSpPr>
            <p:grpSp>
              <p:nvGrpSpPr>
                <p:cNvPr id="544802" name="组合 544801"/>
                <p:cNvGrpSpPr/>
                <p:nvPr/>
              </p:nvGrpSpPr>
              <p:grpSpPr>
                <a:xfrm>
                  <a:off x="4098" y="2704"/>
                  <a:ext cx="1005" cy="912"/>
                  <a:chOff x="4503" y="2784"/>
                  <a:chExt cx="1005" cy="912"/>
                </a:xfrm>
              </p:grpSpPr>
              <p:sp>
                <p:nvSpPr>
                  <p:cNvPr id="544803" name="直接连接符 544802"/>
                  <p:cNvSpPr/>
                  <p:nvPr/>
                </p:nvSpPr>
                <p:spPr>
                  <a:xfrm>
                    <a:off x="4608" y="2880"/>
                    <a:ext cx="816" cy="768"/>
                  </a:xfrm>
                  <a:prstGeom prst="line">
                    <a:avLst/>
                  </a:prstGeom>
                  <a:ln w="28575" cap="flat" cmpd="sng">
                    <a:solidFill>
                      <a:srgbClr val="FF1F1F"/>
                    </a:solidFill>
                    <a:prstDash val="dash"/>
                    <a:miter/>
                    <a:headEnd type="none" w="med" len="med"/>
                    <a:tailEnd type="none" w="med" len="med"/>
                  </a:ln>
                </p:spPr>
              </p:sp>
              <p:grpSp>
                <p:nvGrpSpPr>
                  <p:cNvPr id="544804" name="组合 544803"/>
                  <p:cNvGrpSpPr/>
                  <p:nvPr/>
                </p:nvGrpSpPr>
                <p:grpSpPr>
                  <a:xfrm>
                    <a:off x="4503" y="2784"/>
                    <a:ext cx="1005" cy="912"/>
                    <a:chOff x="1200" y="2832"/>
                    <a:chExt cx="1005" cy="912"/>
                  </a:xfrm>
                </p:grpSpPr>
                <p:sp>
                  <p:nvSpPr>
                    <p:cNvPr id="544805" name="矩形 544804"/>
                    <p:cNvSpPr/>
                    <p:nvPr/>
                  </p:nvSpPr>
                  <p:spPr>
                    <a:xfrm>
                      <a:off x="1248" y="2832"/>
                      <a:ext cx="884"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0   1   1   1</a:t>
                      </a:r>
                    </a:p>
                  </p:txBody>
                </p:sp>
                <p:sp>
                  <p:nvSpPr>
                    <p:cNvPr id="544806" name="矩形 544805"/>
                    <p:cNvSpPr/>
                    <p:nvPr/>
                  </p:nvSpPr>
                  <p:spPr>
                    <a:xfrm>
                      <a:off x="1248" y="3072"/>
                      <a:ext cx="884"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1   0   1   1</a:t>
                      </a:r>
                    </a:p>
                  </p:txBody>
                </p:sp>
                <p:sp>
                  <p:nvSpPr>
                    <p:cNvPr id="544807" name="矩形 544806"/>
                    <p:cNvSpPr/>
                    <p:nvPr/>
                  </p:nvSpPr>
                  <p:spPr>
                    <a:xfrm>
                      <a:off x="1248" y="3300"/>
                      <a:ext cx="884"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1   1   0   1</a:t>
                      </a:r>
                    </a:p>
                  </p:txBody>
                </p:sp>
                <p:sp>
                  <p:nvSpPr>
                    <p:cNvPr id="544808" name="矩形 544807"/>
                    <p:cNvSpPr/>
                    <p:nvPr/>
                  </p:nvSpPr>
                  <p:spPr>
                    <a:xfrm>
                      <a:off x="1248" y="3540"/>
                      <a:ext cx="884"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1   1   1   0</a:t>
                      </a:r>
                    </a:p>
                  </p:txBody>
                </p:sp>
                <p:sp>
                  <p:nvSpPr>
                    <p:cNvPr id="544809" name="左中括号 544808"/>
                    <p:cNvSpPr/>
                    <p:nvPr/>
                  </p:nvSpPr>
                  <p:spPr>
                    <a:xfrm>
                      <a:off x="1200" y="2856"/>
                      <a:ext cx="45" cy="884"/>
                    </a:xfrm>
                    <a:prstGeom prst="leftBracket">
                      <a:avLst>
                        <a:gd name="adj" fmla="val 163703"/>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4810" name="右中括号 544809"/>
                    <p:cNvSpPr/>
                    <p:nvPr/>
                  </p:nvSpPr>
                  <p:spPr>
                    <a:xfrm>
                      <a:off x="2160" y="2856"/>
                      <a:ext cx="45" cy="884"/>
                    </a:xfrm>
                    <a:prstGeom prst="rightBracket">
                      <a:avLst>
                        <a:gd name="adj" fmla="val 163703"/>
                      </a:avLst>
                    </a:prstGeom>
                    <a:no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44811" name="矩形 544810"/>
                <p:cNvSpPr/>
                <p:nvPr/>
              </p:nvSpPr>
              <p:spPr>
                <a:xfrm>
                  <a:off x="4059" y="3657"/>
                  <a:ext cx="1065"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邻接矩阵</a:t>
                  </a:r>
                  <a:endParaRPr lang="zh-CN" altLang="en-US" sz="2000" b="1">
                    <a:latin typeface="Times New Roman" panose="02020603050405020304" pitchFamily="18" charset="0"/>
                  </a:endParaRPr>
                </a:p>
              </p:txBody>
            </p:sp>
          </p:grpSp>
        </p:grpSp>
        <p:sp>
          <p:nvSpPr>
            <p:cNvPr id="544812" name="直接连接符 544811"/>
            <p:cNvSpPr/>
            <p:nvPr/>
          </p:nvSpPr>
          <p:spPr>
            <a:xfrm flipH="1">
              <a:off x="2600" y="2221"/>
              <a:ext cx="45" cy="182"/>
            </a:xfrm>
            <a:prstGeom prst="line">
              <a:avLst/>
            </a:prstGeom>
            <a:ln w="28575" cap="flat" cmpd="sng">
              <a:solidFill>
                <a:schemeClr val="tx1"/>
              </a:solidFill>
              <a:prstDash val="solid"/>
              <a:miter/>
              <a:headEnd type="none" w="med" len="med"/>
              <a:tailEnd type="none" w="med" len="med"/>
            </a:ln>
          </p:spPr>
        </p:sp>
      </p:gr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文本占位符 527361"/>
          <p:cNvSpPr>
            <a:spLocks noGrp="1"/>
          </p:cNvSpPr>
          <p:nvPr>
            <p:ph type="body" idx="1"/>
          </p:nvPr>
        </p:nvSpPr>
        <p:spPr>
          <a:xfrm>
            <a:off x="127953" y="1628775"/>
            <a:ext cx="8888412" cy="3600450"/>
          </a:xfrm>
        </p:spPr>
        <p:txBody>
          <a:bodyPr/>
          <a:lstStyle/>
          <a:p>
            <a:pPr marL="0" indent="0">
              <a:lnSpc>
                <a:spcPct val="110000"/>
              </a:lnSpc>
              <a:buNone/>
            </a:pPr>
            <a:r>
              <a:rPr lang="zh-CN" altLang="en-US" sz="2800" dirty="0"/>
              <a:t>       </a:t>
            </a:r>
            <a:r>
              <a:rPr lang="zh-CN" altLang="en-US" sz="2800" dirty="0">
                <a:solidFill>
                  <a:srgbClr val="FF0000"/>
                </a:solidFill>
              </a:rPr>
              <a:t> </a:t>
            </a:r>
            <a:r>
              <a:rPr lang="zh-CN" altLang="en-US" b="1" dirty="0">
                <a:solidFill>
                  <a:srgbClr val="FF0000"/>
                </a:solidFill>
              </a:rPr>
              <a:t>图结构</a:t>
            </a:r>
            <a:r>
              <a:rPr lang="zh-CN" altLang="en-US" b="1"/>
              <a:t>：</a:t>
            </a:r>
            <a:r>
              <a:rPr lang="zh-CN" altLang="en-US" sz="2800" b="1" dirty="0"/>
              <a:t>是研究数据元素之间的多对多的关系。在这种结构中，任意两个元素之间可能存在关系。即结点之间的关系可以是任意的，图中任意元素之间都可能相关。</a:t>
            </a:r>
          </a:p>
          <a:p>
            <a:pPr marL="0" indent="0">
              <a:lnSpc>
                <a:spcPct val="110000"/>
              </a:lnSpc>
              <a:buNone/>
            </a:pPr>
            <a:r>
              <a:rPr lang="zh-CN" altLang="en-US" sz="2800" b="1" dirty="0"/>
              <a:t>       图的应用极为广泛，已渗入到诸如语言学、逻辑学、物理、化学、电讯、计算机科学以及数学的其它分支。</a:t>
            </a:r>
            <a:endParaRPr lang="zh-CN" altLang="en-US" sz="2800" b="1"/>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2">
                                            <p:txEl>
                                              <p:pRg st="0" end="0"/>
                                            </p:txEl>
                                          </p:spTgt>
                                        </p:tgtEl>
                                        <p:attrNameLst>
                                          <p:attrName>style.visibility</p:attrName>
                                        </p:attrNameLst>
                                      </p:cBhvr>
                                      <p:to>
                                        <p:strVal val="visible"/>
                                      </p:to>
                                    </p:set>
                                    <p:anim calcmode="lin" valueType="num">
                                      <p:cBhvr additive="base">
                                        <p:cTn id="7" dur="500" fill="hold"/>
                                        <p:tgtEl>
                                          <p:spTgt spid="5273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2">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7362">
                                            <p:txEl>
                                              <p:pRg st="0" end="0"/>
                                            </p:txEl>
                                          </p:spTgt>
                                        </p:tgtEl>
                                        <p:attrNameLst>
                                          <p:attrName>ppt_c</p:attrName>
                                        </p:attrNameLst>
                                      </p:cBhvr>
                                      <p:to>
                                        <a:schemeClr va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2">
                                            <p:txEl>
                                              <p:pRg st="1" end="1"/>
                                            </p:txEl>
                                          </p:spTgt>
                                        </p:tgtEl>
                                        <p:attrNameLst>
                                          <p:attrName>style.visibility</p:attrName>
                                        </p:attrNameLst>
                                      </p:cBhvr>
                                      <p:to>
                                        <p:strVal val="visible"/>
                                      </p:to>
                                    </p:set>
                                    <p:anim calcmode="lin" valueType="num">
                                      <p:cBhvr additive="base">
                                        <p:cTn id="13" dur="500" fill="hold"/>
                                        <p:tgtEl>
                                          <p:spTgt spid="5273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2">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27362">
                                            <p:txEl>
                                              <p:pRg st="1" end="1"/>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矩形 545793"/>
          <p:cNvSpPr/>
          <p:nvPr/>
        </p:nvSpPr>
        <p:spPr>
          <a:xfrm>
            <a:off x="152400" y="304800"/>
            <a:ext cx="8812213" cy="1611313"/>
          </a:xfrm>
          <a:prstGeom prst="rect">
            <a:avLst/>
          </a:prstGeom>
          <a:noFill/>
          <a:ln w="9525">
            <a:noFill/>
          </a:ln>
        </p:spPr>
        <p:txBody>
          <a:bodyPr/>
          <a:lstStyle/>
          <a:p>
            <a:pPr>
              <a:lnSpc>
                <a:spcPct val="90000"/>
              </a:lnSpc>
              <a:spcBef>
                <a:spcPct val="2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(2)  </a:t>
            </a:r>
            <a:r>
              <a:rPr lang="zh-CN" altLang="en-US" sz="3600" b="1" dirty="0">
                <a:solidFill>
                  <a:srgbClr val="0000FF"/>
                </a:solidFill>
                <a:latin typeface="Times New Roman" panose="02020603050405020304" pitchFamily="18" charset="0"/>
              </a:rPr>
              <a:t>带权图的邻接矩阵</a:t>
            </a:r>
            <a:endParaRPr lang="zh-CN" altLang="en-US" sz="3600" b="1" dirty="0">
              <a:solidFill>
                <a:schemeClr val="folHlink"/>
              </a:solidFill>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rPr>
              <a:t>       </a:t>
            </a:r>
            <a:r>
              <a:rPr lang="zh-CN" altLang="en-US" sz="2800" b="1" dirty="0">
                <a:latin typeface="Times New Roman" panose="02020603050405020304" pitchFamily="18" charset="0"/>
              </a:rPr>
              <a:t>无向带权图</a:t>
            </a:r>
            <a:r>
              <a:rPr lang="en-US" altLang="zh-CN" sz="2800" b="1">
                <a:latin typeface="Times New Roman" panose="02020603050405020304" pitchFamily="18" charset="0"/>
              </a:rPr>
              <a:t>G=(V</a:t>
            </a:r>
            <a:r>
              <a:rPr lang="zh-CN" altLang="en-US" sz="2800" b="1">
                <a:latin typeface="Times New Roman" panose="02020603050405020304" pitchFamily="18" charset="0"/>
              </a:rPr>
              <a:t>，</a:t>
            </a:r>
            <a:r>
              <a:rPr lang="en-US" altLang="zh-CN" sz="2800" b="1">
                <a:latin typeface="Times New Roman" panose="02020603050405020304" pitchFamily="18" charset="0"/>
              </a:rPr>
              <a:t>E) </a:t>
            </a:r>
            <a:r>
              <a:rPr lang="zh-CN" altLang="en-US" sz="2800" b="1" dirty="0">
                <a:latin typeface="Times New Roman" panose="02020603050405020304" pitchFamily="18" charset="0"/>
              </a:rPr>
              <a:t>的邻接矩阵如图</a:t>
            </a:r>
            <a:r>
              <a:rPr lang="en-US" altLang="zh-CN" sz="2800" b="1">
                <a:latin typeface="Times New Roman" panose="02020603050405020304" pitchFamily="18" charset="0"/>
              </a:rPr>
              <a:t>7-6</a:t>
            </a:r>
            <a:r>
              <a:rPr lang="zh-CN" altLang="en-US" sz="2800" b="1" dirty="0">
                <a:latin typeface="Times New Roman" panose="02020603050405020304" pitchFamily="18" charset="0"/>
              </a:rPr>
              <a:t>所示。其元素的定义如下：</a:t>
            </a:r>
          </a:p>
        </p:txBody>
      </p:sp>
      <p:grpSp>
        <p:nvGrpSpPr>
          <p:cNvPr id="545795" name="组合 545794"/>
          <p:cNvGrpSpPr/>
          <p:nvPr/>
        </p:nvGrpSpPr>
        <p:grpSpPr>
          <a:xfrm>
            <a:off x="392113" y="2078038"/>
            <a:ext cx="8066087" cy="3871912"/>
            <a:chOff x="247" y="1309"/>
            <a:chExt cx="5081" cy="2439"/>
          </a:xfrm>
        </p:grpSpPr>
        <p:sp>
          <p:nvSpPr>
            <p:cNvPr id="545796" name="矩形 545795"/>
            <p:cNvSpPr/>
            <p:nvPr/>
          </p:nvSpPr>
          <p:spPr>
            <a:xfrm>
              <a:off x="579" y="3172"/>
              <a:ext cx="1134"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带权无向图</a:t>
              </a:r>
              <a:r>
                <a:rPr lang="zh-CN" altLang="en-US" sz="2000">
                  <a:latin typeface="Times New Roman" panose="02020603050405020304" pitchFamily="18" charset="0"/>
                </a:rPr>
                <a:t> </a:t>
              </a:r>
            </a:p>
          </p:txBody>
        </p:sp>
        <p:sp>
          <p:nvSpPr>
            <p:cNvPr id="545797" name="矩形 545796"/>
            <p:cNvSpPr/>
            <p:nvPr/>
          </p:nvSpPr>
          <p:spPr>
            <a:xfrm>
              <a:off x="2067" y="3304"/>
              <a:ext cx="1043"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顶点矩阵</a:t>
              </a:r>
              <a:endParaRPr lang="zh-CN" altLang="en-US" sz="2000" b="1">
                <a:latin typeface="Times New Roman" panose="02020603050405020304" pitchFamily="18" charset="0"/>
              </a:endParaRPr>
            </a:p>
          </p:txBody>
        </p:sp>
        <p:sp>
          <p:nvSpPr>
            <p:cNvPr id="545798" name="矩形 545797"/>
            <p:cNvSpPr/>
            <p:nvPr/>
          </p:nvSpPr>
          <p:spPr>
            <a:xfrm>
              <a:off x="1683" y="3544"/>
              <a:ext cx="2131" cy="204"/>
            </a:xfrm>
            <a:prstGeom prst="rect">
              <a:avLst/>
            </a:prstGeom>
            <a:noFill/>
            <a:ln w="9525">
              <a:noFill/>
            </a:ln>
          </p:spPr>
          <p:txBody>
            <a:bodyPr wrap="none" anchor="ctr"/>
            <a:lstStyle/>
            <a:p>
              <a:pPr>
                <a:buClr>
                  <a:schemeClr val="bg1"/>
                </a:buClr>
              </a:pPr>
              <a:r>
                <a:rPr lang="zh-CN" altLang="en-US" sz="2000" b="1">
                  <a:latin typeface="Times New Roman" panose="02020603050405020304" pitchFamily="18" charset="0"/>
                </a:rPr>
                <a:t>图</a:t>
              </a:r>
              <a:r>
                <a:rPr lang="en-US" altLang="zh-CN" sz="2000" b="1">
                  <a:latin typeface="Times New Roman" panose="02020603050405020304" pitchFamily="18" charset="0"/>
                </a:rPr>
                <a:t>7-6  </a:t>
              </a:r>
              <a:r>
                <a:rPr lang="zh-CN" altLang="en-US" sz="2000" b="1" dirty="0">
                  <a:latin typeface="Times New Roman" panose="02020603050405020304" pitchFamily="18" charset="0"/>
                </a:rPr>
                <a:t>无向带权图的数组存储</a:t>
              </a:r>
              <a:endParaRPr lang="zh-CN" altLang="en-US" sz="2000" b="1">
                <a:latin typeface="Times New Roman" panose="02020603050405020304" pitchFamily="18" charset="0"/>
              </a:endParaRPr>
            </a:p>
          </p:txBody>
        </p:sp>
        <p:sp>
          <p:nvSpPr>
            <p:cNvPr id="545799" name="矩形 545798"/>
            <p:cNvSpPr/>
            <p:nvPr/>
          </p:nvSpPr>
          <p:spPr>
            <a:xfrm>
              <a:off x="3642" y="3304"/>
              <a:ext cx="1065"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邻接矩阵</a:t>
              </a:r>
              <a:endParaRPr lang="zh-CN" altLang="en-US" sz="2000" b="1">
                <a:latin typeface="Times New Roman" panose="02020603050405020304" pitchFamily="18" charset="0"/>
              </a:endParaRPr>
            </a:p>
          </p:txBody>
        </p:sp>
        <p:grpSp>
          <p:nvGrpSpPr>
            <p:cNvPr id="545800" name="组合 545799"/>
            <p:cNvGrpSpPr/>
            <p:nvPr/>
          </p:nvGrpSpPr>
          <p:grpSpPr>
            <a:xfrm>
              <a:off x="483" y="2164"/>
              <a:ext cx="1440" cy="840"/>
              <a:chOff x="928" y="2256"/>
              <a:chExt cx="1440" cy="840"/>
            </a:xfrm>
          </p:grpSpPr>
          <p:sp>
            <p:nvSpPr>
              <p:cNvPr id="545801" name="矩形 545800"/>
              <p:cNvSpPr/>
              <p:nvPr/>
            </p:nvSpPr>
            <p:spPr>
              <a:xfrm>
                <a:off x="1920" y="234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3</a:t>
                </a:r>
              </a:p>
            </p:txBody>
          </p:sp>
          <p:sp>
            <p:nvSpPr>
              <p:cNvPr id="545802" name="矩形 545801"/>
              <p:cNvSpPr/>
              <p:nvPr/>
            </p:nvSpPr>
            <p:spPr>
              <a:xfrm>
                <a:off x="1867" y="2696"/>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5</a:t>
                </a:r>
              </a:p>
            </p:txBody>
          </p:sp>
          <p:sp>
            <p:nvSpPr>
              <p:cNvPr id="545803" name="矩形 545802"/>
              <p:cNvSpPr/>
              <p:nvPr/>
            </p:nvSpPr>
            <p:spPr>
              <a:xfrm>
                <a:off x="1584" y="2648"/>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4</a:t>
                </a:r>
              </a:p>
            </p:txBody>
          </p:sp>
          <p:sp>
            <p:nvSpPr>
              <p:cNvPr id="545804" name="矩形 545803"/>
              <p:cNvSpPr/>
              <p:nvPr/>
            </p:nvSpPr>
            <p:spPr>
              <a:xfrm>
                <a:off x="1312" y="282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1</a:t>
                </a:r>
              </a:p>
            </p:txBody>
          </p:sp>
          <p:sp>
            <p:nvSpPr>
              <p:cNvPr id="545805" name="矩形 545804"/>
              <p:cNvSpPr/>
              <p:nvPr/>
            </p:nvSpPr>
            <p:spPr>
              <a:xfrm>
                <a:off x="928" y="259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2</a:t>
                </a:r>
              </a:p>
            </p:txBody>
          </p:sp>
          <p:sp>
            <p:nvSpPr>
              <p:cNvPr id="545806" name="矩形 545805"/>
              <p:cNvSpPr/>
              <p:nvPr/>
            </p:nvSpPr>
            <p:spPr>
              <a:xfrm>
                <a:off x="1304" y="2256"/>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6</a:t>
                </a:r>
              </a:p>
            </p:txBody>
          </p:sp>
          <p:sp>
            <p:nvSpPr>
              <p:cNvPr id="545807" name="椭圆 545806"/>
              <p:cNvSpPr/>
              <p:nvPr/>
            </p:nvSpPr>
            <p:spPr>
              <a:xfrm>
                <a:off x="984" y="232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45808" name="椭圆 545807"/>
              <p:cNvSpPr/>
              <p:nvPr/>
            </p:nvSpPr>
            <p:spPr>
              <a:xfrm>
                <a:off x="1626" y="233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45809" name="椭圆 545808"/>
              <p:cNvSpPr/>
              <p:nvPr/>
            </p:nvSpPr>
            <p:spPr>
              <a:xfrm>
                <a:off x="981" y="289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45810" name="椭圆 545809"/>
              <p:cNvSpPr/>
              <p:nvPr/>
            </p:nvSpPr>
            <p:spPr>
              <a:xfrm>
                <a:off x="1621" y="2884"/>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45811" name="椭圆 545810"/>
              <p:cNvSpPr/>
              <p:nvPr/>
            </p:nvSpPr>
            <p:spPr>
              <a:xfrm>
                <a:off x="2141" y="257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sp>
            <p:nvSpPr>
              <p:cNvPr id="545812" name="直接连接符 545811"/>
              <p:cNvSpPr/>
              <p:nvPr/>
            </p:nvSpPr>
            <p:spPr>
              <a:xfrm>
                <a:off x="1096" y="2536"/>
                <a:ext cx="0" cy="363"/>
              </a:xfrm>
              <a:prstGeom prst="line">
                <a:avLst/>
              </a:prstGeom>
              <a:ln w="19050" cap="flat" cmpd="sng">
                <a:solidFill>
                  <a:schemeClr val="tx1"/>
                </a:solidFill>
                <a:prstDash val="solid"/>
                <a:miter/>
                <a:headEnd type="none" w="med" len="med"/>
                <a:tailEnd type="none" w="med" len="med"/>
              </a:ln>
            </p:spPr>
          </p:sp>
          <p:sp>
            <p:nvSpPr>
              <p:cNvPr id="545813" name="直接连接符 545812"/>
              <p:cNvSpPr/>
              <p:nvPr/>
            </p:nvSpPr>
            <p:spPr>
              <a:xfrm>
                <a:off x="1741" y="2528"/>
                <a:ext cx="0" cy="363"/>
              </a:xfrm>
              <a:prstGeom prst="line">
                <a:avLst/>
              </a:prstGeom>
              <a:ln w="19050" cap="flat" cmpd="sng">
                <a:solidFill>
                  <a:schemeClr val="tx1"/>
                </a:solidFill>
                <a:prstDash val="solid"/>
                <a:miter/>
                <a:headEnd type="none" w="med" len="med"/>
                <a:tailEnd type="none" w="med" len="med"/>
              </a:ln>
            </p:spPr>
          </p:sp>
          <p:sp>
            <p:nvSpPr>
              <p:cNvPr id="545814" name="直接连接符 545813"/>
              <p:cNvSpPr/>
              <p:nvPr/>
            </p:nvSpPr>
            <p:spPr>
              <a:xfrm>
                <a:off x="1216" y="2424"/>
                <a:ext cx="408" cy="0"/>
              </a:xfrm>
              <a:prstGeom prst="line">
                <a:avLst/>
              </a:prstGeom>
              <a:ln w="19050" cap="flat" cmpd="sng">
                <a:solidFill>
                  <a:schemeClr val="tx1"/>
                </a:solidFill>
                <a:prstDash val="solid"/>
                <a:miter/>
                <a:headEnd type="none" w="med" len="med"/>
                <a:tailEnd type="none" w="med" len="med"/>
              </a:ln>
            </p:spPr>
          </p:sp>
          <p:sp>
            <p:nvSpPr>
              <p:cNvPr id="545815" name="直接连接符 545814"/>
              <p:cNvSpPr/>
              <p:nvPr/>
            </p:nvSpPr>
            <p:spPr>
              <a:xfrm>
                <a:off x="1216" y="2992"/>
                <a:ext cx="408" cy="0"/>
              </a:xfrm>
              <a:prstGeom prst="line">
                <a:avLst/>
              </a:prstGeom>
              <a:ln w="19050" cap="flat" cmpd="sng">
                <a:solidFill>
                  <a:schemeClr val="tx1"/>
                </a:solidFill>
                <a:prstDash val="solid"/>
                <a:miter/>
                <a:headEnd type="none" w="med" len="med"/>
                <a:tailEnd type="none" w="med" len="med"/>
              </a:ln>
            </p:spPr>
          </p:sp>
          <p:sp>
            <p:nvSpPr>
              <p:cNvPr id="545816" name="直接连接符 545815"/>
              <p:cNvSpPr/>
              <p:nvPr/>
            </p:nvSpPr>
            <p:spPr>
              <a:xfrm flipV="1">
                <a:off x="1176" y="2480"/>
                <a:ext cx="453" cy="453"/>
              </a:xfrm>
              <a:prstGeom prst="line">
                <a:avLst/>
              </a:prstGeom>
              <a:ln w="19050" cap="flat" cmpd="sng">
                <a:solidFill>
                  <a:schemeClr val="tx1"/>
                </a:solidFill>
                <a:prstDash val="solid"/>
                <a:miter/>
                <a:headEnd type="none" w="med" len="med"/>
                <a:tailEnd type="none" w="med" len="med"/>
              </a:ln>
            </p:spPr>
          </p:sp>
          <p:sp>
            <p:nvSpPr>
              <p:cNvPr id="545817" name="直接连接符 545816"/>
              <p:cNvSpPr/>
              <p:nvPr/>
            </p:nvSpPr>
            <p:spPr>
              <a:xfrm flipV="1">
                <a:off x="1840" y="2752"/>
                <a:ext cx="336" cy="192"/>
              </a:xfrm>
              <a:prstGeom prst="line">
                <a:avLst/>
              </a:prstGeom>
              <a:ln w="19050" cap="flat" cmpd="sng">
                <a:solidFill>
                  <a:schemeClr val="tx1"/>
                </a:solidFill>
                <a:prstDash val="solid"/>
                <a:miter/>
                <a:headEnd type="none" w="med" len="med"/>
                <a:tailEnd type="none" w="med" len="med"/>
              </a:ln>
            </p:spPr>
          </p:sp>
          <p:sp>
            <p:nvSpPr>
              <p:cNvPr id="545818" name="直接连接符 545817"/>
              <p:cNvSpPr/>
              <p:nvPr/>
            </p:nvSpPr>
            <p:spPr>
              <a:xfrm flipH="1" flipV="1">
                <a:off x="1845" y="2448"/>
                <a:ext cx="331" cy="160"/>
              </a:xfrm>
              <a:prstGeom prst="line">
                <a:avLst/>
              </a:prstGeom>
              <a:ln w="19050" cap="flat" cmpd="sng">
                <a:solidFill>
                  <a:schemeClr val="tx1"/>
                </a:solidFill>
                <a:prstDash val="solid"/>
                <a:miter/>
                <a:headEnd type="none" w="med" len="med"/>
                <a:tailEnd type="none" w="med" len="med"/>
              </a:ln>
            </p:spPr>
          </p:sp>
          <p:sp>
            <p:nvSpPr>
              <p:cNvPr id="545819" name="矩形 545818"/>
              <p:cNvSpPr/>
              <p:nvPr/>
            </p:nvSpPr>
            <p:spPr>
              <a:xfrm>
                <a:off x="1272" y="254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3</a:t>
                </a:r>
              </a:p>
            </p:txBody>
          </p:sp>
        </p:grpSp>
        <p:grpSp>
          <p:nvGrpSpPr>
            <p:cNvPr id="545820" name="组合 545819"/>
            <p:cNvGrpSpPr/>
            <p:nvPr/>
          </p:nvGrpSpPr>
          <p:grpSpPr>
            <a:xfrm>
              <a:off x="2333" y="2068"/>
              <a:ext cx="453" cy="1160"/>
              <a:chOff x="2234" y="2196"/>
              <a:chExt cx="453" cy="1160"/>
            </a:xfrm>
          </p:grpSpPr>
          <p:sp>
            <p:nvSpPr>
              <p:cNvPr id="545821" name="矩形 545820"/>
              <p:cNvSpPr/>
              <p:nvPr/>
            </p:nvSpPr>
            <p:spPr>
              <a:xfrm>
                <a:off x="2234" y="2196"/>
                <a:ext cx="453" cy="204"/>
              </a:xfrm>
              <a:prstGeom prst="rect">
                <a:avLst/>
              </a:prstGeom>
              <a:noFill/>
              <a:ln w="9525">
                <a:noFill/>
              </a:ln>
            </p:spPr>
            <p:txBody>
              <a:bodyPr wrap="none" anchor="ctr"/>
              <a:lstStyle/>
              <a:p>
                <a:pPr>
                  <a:buClr>
                    <a:schemeClr val="bg1"/>
                  </a:buClr>
                </a:pPr>
                <a:r>
                  <a:rPr lang="en-US" altLang="zh-CN" dirty="0" err="1">
                    <a:latin typeface="Times New Roman" panose="02020603050405020304" pitchFamily="18" charset="0"/>
                  </a:rPr>
                  <a:t>vexs</a:t>
                </a:r>
                <a:endParaRPr lang="en-US" altLang="zh-CN">
                  <a:latin typeface="Times New Roman" panose="02020603050405020304" pitchFamily="18" charset="0"/>
                </a:endParaRPr>
              </a:p>
            </p:txBody>
          </p:sp>
          <p:sp>
            <p:nvSpPr>
              <p:cNvPr id="545822" name="矩形 545821"/>
              <p:cNvSpPr/>
              <p:nvPr/>
            </p:nvSpPr>
            <p:spPr>
              <a:xfrm>
                <a:off x="2292" y="2444"/>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a</a:t>
                </a:r>
              </a:p>
            </p:txBody>
          </p:sp>
          <p:sp>
            <p:nvSpPr>
              <p:cNvPr id="545823" name="矩形 545822"/>
              <p:cNvSpPr/>
              <p:nvPr/>
            </p:nvSpPr>
            <p:spPr>
              <a:xfrm>
                <a:off x="2295" y="2623"/>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b</a:t>
                </a:r>
              </a:p>
            </p:txBody>
          </p:sp>
          <p:sp>
            <p:nvSpPr>
              <p:cNvPr id="545824" name="矩形 545823"/>
              <p:cNvSpPr/>
              <p:nvPr/>
            </p:nvSpPr>
            <p:spPr>
              <a:xfrm>
                <a:off x="2295" y="2807"/>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c</a:t>
                </a:r>
              </a:p>
            </p:txBody>
          </p:sp>
          <p:sp>
            <p:nvSpPr>
              <p:cNvPr id="545825" name="矩形 545824"/>
              <p:cNvSpPr/>
              <p:nvPr/>
            </p:nvSpPr>
            <p:spPr>
              <a:xfrm>
                <a:off x="2295" y="2991"/>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d</a:t>
                </a:r>
              </a:p>
            </p:txBody>
          </p:sp>
          <p:sp>
            <p:nvSpPr>
              <p:cNvPr id="545826" name="矩形 545825"/>
              <p:cNvSpPr/>
              <p:nvPr/>
            </p:nvSpPr>
            <p:spPr>
              <a:xfrm>
                <a:off x="2298" y="3175"/>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e</a:t>
                </a:r>
              </a:p>
            </p:txBody>
          </p:sp>
        </p:grpSp>
        <p:grpSp>
          <p:nvGrpSpPr>
            <p:cNvPr id="545827" name="组合 545826"/>
            <p:cNvGrpSpPr/>
            <p:nvPr/>
          </p:nvGrpSpPr>
          <p:grpSpPr>
            <a:xfrm>
              <a:off x="3459" y="2164"/>
              <a:ext cx="1341" cy="1135"/>
              <a:chOff x="3459" y="1548"/>
              <a:chExt cx="1341" cy="1135"/>
            </a:xfrm>
          </p:grpSpPr>
          <p:sp>
            <p:nvSpPr>
              <p:cNvPr id="545828" name="矩形 545827"/>
              <p:cNvSpPr/>
              <p:nvPr/>
            </p:nvSpPr>
            <p:spPr>
              <a:xfrm>
                <a:off x="3507" y="1548"/>
                <a:ext cx="1292"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Times New Roman" panose="02020603050405020304" pitchFamily="18" charset="0"/>
                  </a:rPr>
                  <a:t>6   2  </a:t>
                </a:r>
                <a:r>
                  <a:rPr lang="en-US" altLang="zh-CN">
                    <a:latin typeface="宋体" panose="02010600030101010101" pitchFamily="2" charset="-122"/>
                  </a:rPr>
                  <a:t>∞ ∞</a:t>
                </a:r>
              </a:p>
            </p:txBody>
          </p:sp>
          <p:sp>
            <p:nvSpPr>
              <p:cNvPr id="545829" name="矩形 545828"/>
              <p:cNvSpPr/>
              <p:nvPr/>
            </p:nvSpPr>
            <p:spPr>
              <a:xfrm>
                <a:off x="3507" y="1788"/>
                <a:ext cx="1292"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6   </a:t>
                </a:r>
                <a:r>
                  <a:rPr lang="en-US" altLang="zh-CN">
                    <a:latin typeface="宋体" panose="02010600030101010101" pitchFamily="2" charset="-122"/>
                  </a:rPr>
                  <a:t>∞</a:t>
                </a:r>
                <a:r>
                  <a:rPr lang="en-US" altLang="zh-CN">
                    <a:latin typeface="Times New Roman" panose="02020603050405020304" pitchFamily="18" charset="0"/>
                  </a:rPr>
                  <a:t>  3   4    3</a:t>
                </a:r>
              </a:p>
            </p:txBody>
          </p:sp>
          <p:sp>
            <p:nvSpPr>
              <p:cNvPr id="545830" name="矩形 545829"/>
              <p:cNvSpPr/>
              <p:nvPr/>
            </p:nvSpPr>
            <p:spPr>
              <a:xfrm>
                <a:off x="3507" y="2016"/>
                <a:ext cx="1292"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2    3  </a:t>
                </a:r>
                <a:r>
                  <a:rPr lang="en-US" altLang="zh-CN">
                    <a:latin typeface="宋体" panose="02010600030101010101" pitchFamily="2" charset="-122"/>
                  </a:rPr>
                  <a:t>∞</a:t>
                </a:r>
                <a:r>
                  <a:rPr lang="en-US" altLang="zh-CN">
                    <a:latin typeface="Times New Roman" panose="02020603050405020304" pitchFamily="18" charset="0"/>
                  </a:rPr>
                  <a:t>  1   </a:t>
                </a:r>
                <a:r>
                  <a:rPr lang="en-US" altLang="zh-CN">
                    <a:latin typeface="宋体" panose="02010600030101010101" pitchFamily="2" charset="-122"/>
                  </a:rPr>
                  <a:t>∞</a:t>
                </a:r>
              </a:p>
            </p:txBody>
          </p:sp>
          <p:sp>
            <p:nvSpPr>
              <p:cNvPr id="545831" name="矩形 545830"/>
              <p:cNvSpPr/>
              <p:nvPr/>
            </p:nvSpPr>
            <p:spPr>
              <a:xfrm>
                <a:off x="3507" y="2248"/>
                <a:ext cx="1292"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Times New Roman" panose="02020603050405020304" pitchFamily="18" charset="0"/>
                  </a:rPr>
                  <a:t>4   1  </a:t>
                </a:r>
                <a:r>
                  <a:rPr lang="en-US" altLang="zh-CN">
                    <a:latin typeface="宋体" panose="02010600030101010101" pitchFamily="2" charset="-122"/>
                  </a:rPr>
                  <a:t>∞</a:t>
                </a:r>
                <a:r>
                  <a:rPr lang="en-US" altLang="zh-CN">
                    <a:latin typeface="Times New Roman" panose="02020603050405020304" pitchFamily="18" charset="0"/>
                  </a:rPr>
                  <a:t>   5</a:t>
                </a:r>
              </a:p>
            </p:txBody>
          </p:sp>
          <p:sp>
            <p:nvSpPr>
              <p:cNvPr id="545832" name="左中括号 545831"/>
              <p:cNvSpPr/>
              <p:nvPr/>
            </p:nvSpPr>
            <p:spPr>
              <a:xfrm>
                <a:off x="3459" y="1572"/>
                <a:ext cx="45" cy="1111"/>
              </a:xfrm>
              <a:prstGeom prst="leftBracket">
                <a:avLst>
                  <a:gd name="adj" fmla="val 20574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5833" name="右中括号 545832"/>
              <p:cNvSpPr/>
              <p:nvPr/>
            </p:nvSpPr>
            <p:spPr>
              <a:xfrm>
                <a:off x="4755" y="1560"/>
                <a:ext cx="45" cy="1111"/>
              </a:xfrm>
              <a:prstGeom prst="rightBracket">
                <a:avLst>
                  <a:gd name="adj" fmla="val 20574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5834" name="矩形 545833"/>
              <p:cNvSpPr/>
              <p:nvPr/>
            </p:nvSpPr>
            <p:spPr>
              <a:xfrm>
                <a:off x="3507" y="2468"/>
                <a:ext cx="1292"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Times New Roman" panose="02020603050405020304" pitchFamily="18" charset="0"/>
                  </a:rPr>
                  <a:t>3  </a:t>
                </a:r>
                <a:r>
                  <a:rPr lang="en-US" altLang="zh-CN">
                    <a:latin typeface="宋体" panose="02010600030101010101" pitchFamily="2" charset="-122"/>
                  </a:rPr>
                  <a:t>∞</a:t>
                </a:r>
                <a:r>
                  <a:rPr lang="en-US" altLang="zh-CN">
                    <a:latin typeface="Times New Roman" panose="02020603050405020304" pitchFamily="18" charset="0"/>
                  </a:rPr>
                  <a:t>  5   </a:t>
                </a:r>
                <a:r>
                  <a:rPr lang="en-US" altLang="zh-CN">
                    <a:latin typeface="宋体" panose="02010600030101010101" pitchFamily="2" charset="-122"/>
                  </a:rPr>
                  <a:t>∞</a:t>
                </a:r>
              </a:p>
            </p:txBody>
          </p:sp>
        </p:grpSp>
        <p:grpSp>
          <p:nvGrpSpPr>
            <p:cNvPr id="545835" name="组合 545834"/>
            <p:cNvGrpSpPr/>
            <p:nvPr/>
          </p:nvGrpSpPr>
          <p:grpSpPr>
            <a:xfrm>
              <a:off x="247" y="1309"/>
              <a:ext cx="5081" cy="624"/>
              <a:chOff x="247" y="1309"/>
              <a:chExt cx="5081" cy="624"/>
            </a:xfrm>
          </p:grpSpPr>
          <p:grpSp>
            <p:nvGrpSpPr>
              <p:cNvPr id="545836" name="组合 545835"/>
              <p:cNvGrpSpPr/>
              <p:nvPr/>
            </p:nvGrpSpPr>
            <p:grpSpPr>
              <a:xfrm>
                <a:off x="247" y="1309"/>
                <a:ext cx="5081" cy="624"/>
                <a:chOff x="2" y="1152"/>
                <a:chExt cx="5081" cy="624"/>
              </a:xfrm>
            </p:grpSpPr>
            <p:sp>
              <p:nvSpPr>
                <p:cNvPr id="545837" name="矩形 545836"/>
                <p:cNvSpPr/>
                <p:nvPr/>
              </p:nvSpPr>
              <p:spPr>
                <a:xfrm>
                  <a:off x="912" y="1152"/>
                  <a:ext cx="4171"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ij</a:t>
                  </a:r>
                  <a:r>
                    <a:rPr lang="en-US" altLang="zh-CN" sz="2800" b="1" baseline="-18000">
                      <a:latin typeface="Times New Roman" panose="02020603050405020304" pitchFamily="18" charset="0"/>
                    </a:rPr>
                    <a:t>   </a:t>
                  </a:r>
                  <a:r>
                    <a:rPr lang="en-US" altLang="zh-CN" sz="2800" b="1">
                      <a:latin typeface="Times New Roman" panose="02020603050405020304" pitchFamily="18" charset="0"/>
                    </a:rPr>
                    <a:t> </a:t>
                  </a:r>
                  <a:r>
                    <a:rPr lang="zh-CN" altLang="en-US" sz="2800" b="1" dirty="0">
                      <a:latin typeface="Times New Roman" panose="02020603050405020304" pitchFamily="18" charset="0"/>
                    </a:rPr>
                    <a:t>若</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dirty="0" err="1">
                      <a:latin typeface="Times New Roman" panose="02020603050405020304" pitchFamily="18" charset="0"/>
                    </a:rPr>
                    <a:t>)</a:t>
                  </a:r>
                  <a:r>
                    <a:rPr lang="en-US" altLang="zh-CN" sz="2800"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dirty="0" err="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，即</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邻接，权值为</a:t>
                  </a: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ij</a:t>
                  </a:r>
                  <a:endParaRPr lang="en-US" altLang="zh-CN" sz="2800" b="1" baseline="-18000">
                    <a:latin typeface="Times New Roman" panose="02020603050405020304" pitchFamily="18" charset="0"/>
                  </a:endParaRPr>
                </a:p>
              </p:txBody>
            </p:sp>
            <p:sp>
              <p:nvSpPr>
                <p:cNvPr id="545838" name="矩形 545837"/>
                <p:cNvSpPr/>
                <p:nvPr/>
              </p:nvSpPr>
              <p:spPr>
                <a:xfrm>
                  <a:off x="906" y="1481"/>
                  <a:ext cx="3446" cy="295"/>
                </a:xfrm>
                <a:prstGeom prst="rect">
                  <a:avLst/>
                </a:prstGeom>
                <a:noFill/>
                <a:ln w="9525">
                  <a:noFill/>
                </a:ln>
              </p:spPr>
              <p:txBody>
                <a:bodyPr wrap="none" anchor="ctr"/>
                <a:lstStyle/>
                <a:p>
                  <a:pPr>
                    <a:buClr>
                      <a:schemeClr val="bg1"/>
                    </a:buClr>
                  </a:pPr>
                  <a:r>
                    <a:rPr lang="zh-CN" altLang="en-US" sz="2800" b="1">
                      <a:latin typeface="宋体" panose="02010600030101010101" pitchFamily="2" charset="-122"/>
                    </a:rPr>
                    <a:t>∞ </a:t>
                  </a:r>
                  <a:r>
                    <a:rPr lang="zh-CN" altLang="en-US" sz="2800" b="1">
                      <a:latin typeface="Times New Roman" panose="02020603050405020304" pitchFamily="18" charset="0"/>
                    </a:rPr>
                    <a:t>  </a:t>
                  </a:r>
                  <a:r>
                    <a:rPr lang="zh-CN" altLang="en-US" sz="2800" b="1" dirty="0">
                      <a:latin typeface="Times New Roman" panose="02020603050405020304" pitchFamily="18" charset="0"/>
                    </a:rPr>
                    <a:t>若</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dirty="0" err="1">
                      <a:latin typeface="Times New Roman" panose="02020603050405020304" pitchFamily="18" charset="0"/>
                    </a:rPr>
                    <a:t>)</a:t>
                  </a:r>
                  <a:r>
                    <a:rPr lang="en-US" altLang="zh-CN" sz="2800"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dirty="0" err="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，即</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不邻接时</a:t>
                  </a:r>
                </a:p>
              </p:txBody>
            </p:sp>
            <p:sp>
              <p:nvSpPr>
                <p:cNvPr id="545839" name="矩形 545838"/>
                <p:cNvSpPr/>
                <p:nvPr/>
              </p:nvSpPr>
              <p:spPr>
                <a:xfrm>
                  <a:off x="2" y="1320"/>
                  <a:ext cx="748"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A[i][j]=</a:t>
                  </a:r>
                </a:p>
              </p:txBody>
            </p:sp>
            <p:sp>
              <p:nvSpPr>
                <p:cNvPr id="545840" name="左大括号 545839"/>
                <p:cNvSpPr/>
                <p:nvPr/>
              </p:nvSpPr>
              <p:spPr>
                <a:xfrm>
                  <a:off x="810" y="1223"/>
                  <a:ext cx="91" cy="453"/>
                </a:xfrm>
                <a:prstGeom prst="leftBrace">
                  <a:avLst>
                    <a:gd name="adj1" fmla="val 41483"/>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sp>
            <p:nvSpPr>
              <p:cNvPr id="545841" name="直接连接符 545840"/>
              <p:cNvSpPr/>
              <p:nvPr/>
            </p:nvSpPr>
            <p:spPr>
              <a:xfrm flipH="1">
                <a:off x="2576" y="1730"/>
                <a:ext cx="45" cy="182"/>
              </a:xfrm>
              <a:prstGeom prst="line">
                <a:avLst/>
              </a:prstGeom>
              <a:ln w="28575" cap="flat" cmpd="sng">
                <a:solidFill>
                  <a:schemeClr val="tx1"/>
                </a:solidFill>
                <a:prstDash val="solid"/>
                <a:miter/>
                <a:headEnd type="none" w="med" len="med"/>
                <a:tailEnd type="none" w="med" len="med"/>
              </a:ln>
            </p:spPr>
          </p:sp>
        </p:grpSp>
      </p:grpSp>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矩形 546817"/>
          <p:cNvSpPr/>
          <p:nvPr/>
        </p:nvSpPr>
        <p:spPr>
          <a:xfrm>
            <a:off x="152400" y="152400"/>
            <a:ext cx="8812213" cy="5364163"/>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(3)  </a:t>
            </a:r>
            <a:r>
              <a:rPr lang="zh-CN" altLang="en-US" sz="3600" b="1" dirty="0">
                <a:solidFill>
                  <a:srgbClr val="0000FF"/>
                </a:solidFill>
                <a:latin typeface="Times New Roman" panose="02020603050405020304" pitchFamily="18" charset="0"/>
              </a:rPr>
              <a:t>无向图邻接矩阵的特性</a:t>
            </a:r>
          </a:p>
          <a:p>
            <a:pPr>
              <a:lnSpc>
                <a:spcPct val="110000"/>
              </a:lnSpc>
              <a:spcBef>
                <a:spcPct val="20000"/>
              </a:spcBef>
              <a:buClr>
                <a:schemeClr val="accent2"/>
              </a:buClr>
              <a:buSzPct val="80000"/>
              <a:buFont typeface="Wingdings" panose="05000000000000000000" pitchFamily="2" charset="2"/>
              <a:buNone/>
            </a:pPr>
            <a:r>
              <a:rPr lang="zh-CN" altLang="en-US" sz="3600" b="1" dirty="0">
                <a:solidFill>
                  <a:srgbClr val="0000FF"/>
                </a:solidFill>
                <a:latin typeface="Times New Roman" panose="02020603050405020304" pitchFamily="18" charset="0"/>
              </a:rPr>
              <a:t>    </a:t>
            </a:r>
            <a:r>
              <a:rPr lang="zh-CN" altLang="en-US" sz="2800" b="1" dirty="0">
                <a:latin typeface="Times New Roman" panose="02020603050405020304" pitchFamily="18" charset="0"/>
              </a:rPr>
              <a:t>邻接矩阵是</a:t>
            </a:r>
            <a:r>
              <a:rPr lang="zh-CN" altLang="en-US" sz="2800" b="1" dirty="0">
                <a:solidFill>
                  <a:srgbClr val="FF0000"/>
                </a:solidFill>
                <a:latin typeface="Times New Roman" panose="02020603050405020304" pitchFamily="18" charset="0"/>
              </a:rPr>
              <a:t>对称方阵</a:t>
            </a:r>
            <a:r>
              <a:rPr lang="zh-CN" altLang="en-US" sz="2800" b="1" dirty="0">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对于顶点</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a:latin typeface="Times New Roman" panose="02020603050405020304" pitchFamily="18" charset="0"/>
              </a:rPr>
              <a:t>，</a:t>
            </a:r>
            <a:r>
              <a:rPr lang="zh-CN" altLang="en-US" sz="2800" b="1" dirty="0">
                <a:latin typeface="Times New Roman" panose="02020603050405020304" pitchFamily="18" charset="0"/>
              </a:rPr>
              <a:t>其</a:t>
            </a:r>
            <a:r>
              <a:rPr lang="zh-CN" altLang="en-US" sz="2800" b="1" dirty="0">
                <a:solidFill>
                  <a:srgbClr val="FF0000"/>
                </a:solidFill>
                <a:latin typeface="Times New Roman" panose="02020603050405020304" pitchFamily="18" charset="0"/>
              </a:rPr>
              <a:t>度数</a:t>
            </a:r>
            <a:r>
              <a:rPr lang="zh-CN" altLang="en-US" sz="2800" b="1" dirty="0">
                <a:latin typeface="Times New Roman" panose="02020603050405020304" pitchFamily="18" charset="0"/>
              </a:rPr>
              <a:t>是第</a:t>
            </a:r>
            <a:r>
              <a:rPr lang="en-US" altLang="zh-CN" sz="2800" b="1">
                <a:latin typeface="Times New Roman" panose="02020603050405020304" pitchFamily="18" charset="0"/>
              </a:rPr>
              <a:t>i</a:t>
            </a:r>
            <a:r>
              <a:rPr lang="zh-CN" altLang="en-US" sz="2800" b="1" dirty="0">
                <a:latin typeface="Times New Roman" panose="02020603050405020304" pitchFamily="18" charset="0"/>
              </a:rPr>
              <a:t>行的非</a:t>
            </a:r>
            <a:r>
              <a:rPr lang="en-US" altLang="zh-CN" sz="2800" b="1">
                <a:latin typeface="Times New Roman" panose="02020603050405020304" pitchFamily="18" charset="0"/>
              </a:rPr>
              <a:t>0</a:t>
            </a:r>
            <a:r>
              <a:rPr lang="zh-CN" altLang="en-US" sz="2800" b="1" dirty="0">
                <a:latin typeface="Times New Roman" panose="02020603050405020304" pitchFamily="18" charset="0"/>
              </a:rPr>
              <a:t>元素的个数；</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无向图的</a:t>
            </a:r>
            <a:r>
              <a:rPr lang="zh-CN" altLang="en-US" sz="2800" b="1" dirty="0">
                <a:solidFill>
                  <a:srgbClr val="FF0000"/>
                </a:solidFill>
                <a:latin typeface="Times New Roman" panose="02020603050405020304" pitchFamily="18" charset="0"/>
              </a:rPr>
              <a:t>边数</a:t>
            </a:r>
            <a:r>
              <a:rPr lang="zh-CN" altLang="en-US" sz="2800" b="1" dirty="0">
                <a:latin typeface="Times New Roman" panose="02020603050405020304" pitchFamily="18" charset="0"/>
              </a:rPr>
              <a:t>是上</a:t>
            </a:r>
            <a:r>
              <a:rPr lang="en-US" altLang="zh-CN" sz="2800" b="1">
                <a:latin typeface="Times New Roman" panose="02020603050405020304" pitchFamily="18" charset="0"/>
              </a:rPr>
              <a:t>(</a:t>
            </a:r>
            <a:r>
              <a:rPr lang="zh-CN" altLang="en-US" sz="2800" b="1" dirty="0">
                <a:latin typeface="Times New Roman" panose="02020603050405020304" pitchFamily="18" charset="0"/>
              </a:rPr>
              <a:t>或下</a:t>
            </a:r>
            <a:r>
              <a:rPr lang="en-US" altLang="zh-CN" sz="2800" b="1">
                <a:latin typeface="Times New Roman" panose="02020603050405020304" pitchFamily="18" charset="0"/>
              </a:rPr>
              <a:t>)</a:t>
            </a:r>
            <a:r>
              <a:rPr lang="zh-CN" altLang="en-US" sz="2800" b="1" dirty="0">
                <a:latin typeface="Times New Roman" panose="02020603050405020304" pitchFamily="18" charset="0"/>
              </a:rPr>
              <a:t>三角形矩阵中非</a:t>
            </a:r>
            <a:r>
              <a:rPr lang="en-US" altLang="zh-CN" sz="2800" b="1">
                <a:latin typeface="Times New Roman" panose="02020603050405020304" pitchFamily="18" charset="0"/>
              </a:rPr>
              <a:t>0</a:t>
            </a:r>
            <a:r>
              <a:rPr lang="zh-CN" altLang="en-US" sz="2800" b="1" dirty="0">
                <a:latin typeface="Times New Roman" panose="02020603050405020304" pitchFamily="18" charset="0"/>
              </a:rPr>
              <a:t>元素个数。</a:t>
            </a:r>
          </a:p>
          <a:p>
            <a:pPr>
              <a:lnSpc>
                <a:spcPct val="110000"/>
              </a:lnSpc>
              <a:spcBef>
                <a:spcPct val="20000"/>
              </a:spcBef>
              <a:buClr>
                <a:schemeClr val="bg1"/>
              </a:buClr>
            </a:pPr>
            <a:r>
              <a:rPr lang="en-US" altLang="zh-CN" sz="4000" b="1">
                <a:solidFill>
                  <a:srgbClr val="0000FF"/>
                </a:solidFill>
                <a:latin typeface="Times New Roman" panose="02020603050405020304" pitchFamily="18" charset="0"/>
              </a:rPr>
              <a:t>2  </a:t>
            </a:r>
            <a:r>
              <a:rPr lang="zh-CN" altLang="en-US" sz="4000" b="1" dirty="0">
                <a:solidFill>
                  <a:srgbClr val="0000FF"/>
                </a:solidFill>
                <a:latin typeface="Times New Roman" panose="02020603050405020304" pitchFamily="18" charset="0"/>
                <a:ea typeface="楷体_GB2312" panose="02010609030101010101" pitchFamily="49" charset="-122"/>
              </a:rPr>
              <a:t>有向图的数组表示</a:t>
            </a:r>
            <a:endParaRPr lang="zh-CN" altLang="en-US" sz="4000" b="1" dirty="0">
              <a:solidFill>
                <a:schemeClr val="tx2"/>
              </a:solidFill>
              <a:latin typeface="Times New Roman" panose="02020603050405020304" pitchFamily="18" charset="0"/>
              <a:ea typeface="楷体_GB2312" panose="02010609030101010101" pitchFamily="49" charset="-122"/>
            </a:endParaRPr>
          </a:p>
          <a:p>
            <a:pPr>
              <a:lnSpc>
                <a:spcPct val="110000"/>
              </a:lnSpc>
              <a:spcBef>
                <a:spcPct val="20000"/>
              </a:spcBef>
              <a:buClr>
                <a:schemeClr val="bg1"/>
              </a:buClr>
            </a:pPr>
            <a:r>
              <a:rPr lang="en-US" altLang="zh-CN" sz="3600" b="1">
                <a:solidFill>
                  <a:srgbClr val="0000FF"/>
                </a:solidFill>
                <a:latin typeface="Times New Roman" panose="02020603050405020304" pitchFamily="18" charset="0"/>
              </a:rPr>
              <a:t>(1)  </a:t>
            </a:r>
            <a:r>
              <a:rPr lang="zh-CN" altLang="en-US" sz="3600" b="1" dirty="0">
                <a:solidFill>
                  <a:srgbClr val="0000FF"/>
                </a:solidFill>
                <a:latin typeface="Times New Roman" panose="02020603050405020304" pitchFamily="18" charset="0"/>
              </a:rPr>
              <a:t>无权图的邻接矩阵</a:t>
            </a:r>
            <a:endParaRPr lang="zh-CN" altLang="en-US" sz="3600" b="1" dirty="0">
              <a:solidFill>
                <a:schemeClr val="folHlink"/>
              </a:solidFill>
              <a:latin typeface="Times New Roman" panose="02020603050405020304" pitchFamily="18" charset="0"/>
            </a:endParaRPr>
          </a:p>
          <a:p>
            <a:pPr>
              <a:lnSpc>
                <a:spcPct val="110000"/>
              </a:lnSpc>
              <a:spcBef>
                <a:spcPct val="20000"/>
              </a:spcBef>
              <a:buClr>
                <a:schemeClr val="bg1"/>
              </a:buClr>
            </a:pPr>
            <a:r>
              <a:rPr lang="zh-CN" altLang="en-US" dirty="0">
                <a:latin typeface="Times New Roman" panose="02020603050405020304" pitchFamily="18" charset="0"/>
              </a:rPr>
              <a:t>         </a:t>
            </a:r>
            <a:r>
              <a:rPr lang="zh-CN" altLang="en-US" sz="2800" b="1" dirty="0">
                <a:latin typeface="Times New Roman" panose="02020603050405020304" pitchFamily="18" charset="0"/>
              </a:rPr>
              <a:t>若有向无权图</a:t>
            </a:r>
            <a:r>
              <a:rPr lang="en-US" altLang="zh-CN" sz="2800" b="1">
                <a:latin typeface="Times New Roman" panose="02020603050405020304" pitchFamily="18" charset="0"/>
              </a:rPr>
              <a:t>G=(V</a:t>
            </a:r>
            <a:r>
              <a:rPr lang="zh-CN" altLang="en-US" sz="2800" b="1" dirty="0">
                <a:latin typeface="Times New Roman" panose="02020603050405020304" pitchFamily="18" charset="0"/>
              </a:rPr>
              <a:t>，</a:t>
            </a:r>
            <a:r>
              <a:rPr lang="en-US" altLang="zh-CN" sz="2800" b="1">
                <a:latin typeface="Times New Roman" panose="02020603050405020304" pitchFamily="18" charset="0"/>
              </a:rPr>
              <a:t>E)</a:t>
            </a:r>
            <a:r>
              <a:rPr lang="zh-CN" altLang="en-US" sz="2800" b="1" dirty="0">
                <a:latin typeface="Times New Roman" panose="02020603050405020304" pitchFamily="18" charset="0"/>
              </a:rPr>
              <a:t>有</a:t>
            </a:r>
            <a:r>
              <a:rPr lang="en-US" altLang="zh-CN" sz="2800" b="1">
                <a:latin typeface="Times New Roman" panose="02020603050405020304" pitchFamily="18" charset="0"/>
              </a:rPr>
              <a:t>n(n≧1)</a:t>
            </a:r>
            <a:r>
              <a:rPr lang="zh-CN" altLang="en-US" sz="2800" b="1" dirty="0">
                <a:latin typeface="Times New Roman" panose="02020603050405020304" pitchFamily="18" charset="0"/>
              </a:rPr>
              <a:t>个顶点，则其邻接矩阵是</a:t>
            </a:r>
            <a:r>
              <a:rPr lang="en-US" altLang="zh-CN" sz="2800" b="1">
                <a:solidFill>
                  <a:srgbClr val="FF0000"/>
                </a:solidFill>
                <a:latin typeface="Times New Roman" panose="02020603050405020304" pitchFamily="18" charset="0"/>
              </a:rPr>
              <a:t>n</a:t>
            </a:r>
            <a:r>
              <a:rPr lang="zh-CN" altLang="en-US" sz="2800" b="1" dirty="0">
                <a:solidFill>
                  <a:srgbClr val="FF0000"/>
                </a:solidFill>
                <a:latin typeface="Times New Roman" panose="02020603050405020304" pitchFamily="18" charset="0"/>
              </a:rPr>
              <a:t>阶方阵</a:t>
            </a:r>
            <a:r>
              <a:rPr lang="zh-CN" altLang="en-US" sz="2800" b="1" dirty="0">
                <a:latin typeface="Times New Roman" panose="02020603050405020304" pitchFamily="18" charset="0"/>
              </a:rPr>
              <a:t>，如图</a:t>
            </a:r>
            <a:r>
              <a:rPr lang="en-US" altLang="zh-CN" sz="2800" b="1">
                <a:latin typeface="Times New Roman" panose="02020603050405020304" pitchFamily="18" charset="0"/>
              </a:rPr>
              <a:t>7-7</a:t>
            </a:r>
            <a:r>
              <a:rPr lang="zh-CN" altLang="en-US" sz="2800" b="1" dirty="0">
                <a:latin typeface="Times New Roman" panose="02020603050405020304" pitchFamily="18" charset="0"/>
              </a:rPr>
              <a:t>所示。元素定义如下：</a:t>
            </a:r>
          </a:p>
        </p:txBody>
      </p:sp>
      <p:grpSp>
        <p:nvGrpSpPr>
          <p:cNvPr id="546819" name="组合 546818"/>
          <p:cNvGrpSpPr/>
          <p:nvPr/>
        </p:nvGrpSpPr>
        <p:grpSpPr>
          <a:xfrm>
            <a:off x="660400" y="5565775"/>
            <a:ext cx="6719888" cy="1103313"/>
            <a:chOff x="416" y="3506"/>
            <a:chExt cx="4233" cy="695"/>
          </a:xfrm>
        </p:grpSpPr>
        <p:sp>
          <p:nvSpPr>
            <p:cNvPr id="546820" name="矩形 546819"/>
            <p:cNvSpPr/>
            <p:nvPr/>
          </p:nvSpPr>
          <p:spPr>
            <a:xfrm>
              <a:off x="1360" y="3506"/>
              <a:ext cx="3153"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1   </a:t>
              </a:r>
              <a:r>
                <a:rPr lang="zh-CN" altLang="en-US" sz="2800" b="1" dirty="0">
                  <a:latin typeface="Times New Roman" panose="02020603050405020304" pitchFamily="18" charset="0"/>
                </a:rPr>
                <a:t>若</a:t>
              </a:r>
              <a:r>
                <a:rPr lang="en-US" altLang="zh-CN" sz="2800" b="1">
                  <a:latin typeface="Times New Roman" panose="02020603050405020304" pitchFamily="18" charset="0"/>
                </a:rPr>
                <a:t>&lt;v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，从</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a:latin typeface="Times New Roman" panose="02020603050405020304" pitchFamily="18" charset="0"/>
                </a:rPr>
                <a:t>到</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有弧</a:t>
              </a:r>
            </a:p>
          </p:txBody>
        </p:sp>
        <p:sp>
          <p:nvSpPr>
            <p:cNvPr id="546821" name="矩形 546820"/>
            <p:cNvSpPr/>
            <p:nvPr/>
          </p:nvSpPr>
          <p:spPr>
            <a:xfrm>
              <a:off x="416" y="3706"/>
              <a:ext cx="748"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A[i][j]=</a:t>
              </a:r>
            </a:p>
          </p:txBody>
        </p:sp>
        <p:sp>
          <p:nvSpPr>
            <p:cNvPr id="546822" name="左大括号 546821"/>
            <p:cNvSpPr/>
            <p:nvPr/>
          </p:nvSpPr>
          <p:spPr>
            <a:xfrm>
              <a:off x="1255" y="3586"/>
              <a:ext cx="91" cy="499"/>
            </a:xfrm>
            <a:prstGeom prst="leftBrace">
              <a:avLst>
                <a:gd name="adj1" fmla="val 45695"/>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nvGrpSpPr>
            <p:cNvPr id="546823" name="组合 546822"/>
            <p:cNvGrpSpPr/>
            <p:nvPr/>
          </p:nvGrpSpPr>
          <p:grpSpPr>
            <a:xfrm>
              <a:off x="1360" y="3906"/>
              <a:ext cx="3289" cy="295"/>
              <a:chOff x="1360" y="3906"/>
              <a:chExt cx="3289" cy="295"/>
            </a:xfrm>
          </p:grpSpPr>
          <p:sp>
            <p:nvSpPr>
              <p:cNvPr id="546824" name="矩形 546823"/>
              <p:cNvSpPr/>
              <p:nvPr/>
            </p:nvSpPr>
            <p:spPr>
              <a:xfrm>
                <a:off x="1360" y="3906"/>
                <a:ext cx="3289" cy="295"/>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0   </a:t>
                </a:r>
                <a:r>
                  <a:rPr lang="zh-CN" altLang="en-US" sz="2800" b="1" dirty="0">
                    <a:latin typeface="Times New Roman" panose="02020603050405020304" pitchFamily="18" charset="0"/>
                  </a:rPr>
                  <a:t>若</a:t>
                </a:r>
                <a:r>
                  <a:rPr lang="en-US" altLang="zh-CN" sz="2800" b="1">
                    <a:latin typeface="Times New Roman" panose="02020603050405020304" pitchFamily="18" charset="0"/>
                  </a:rPr>
                  <a:t>&lt;v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latin typeface="Times New Roman" panose="02020603050405020304" pitchFamily="18" charset="0"/>
                    <a:ea typeface="Arial Unicode MS" panose="020B0604020202020204" charset="-122"/>
                  </a:rPr>
                  <a:t>E  </a:t>
                </a:r>
                <a:r>
                  <a:rPr lang="zh-CN" altLang="en-US" sz="2800" b="1" dirty="0">
                    <a:latin typeface="Times New Roman" panose="02020603050405020304" pitchFamily="18" charset="0"/>
                  </a:rPr>
                  <a:t>从</a:t>
                </a:r>
                <a:r>
                  <a:rPr lang="en-US" altLang="zh-CN" sz="2800" b="1">
                    <a:latin typeface="Times New Roman" panose="02020603050405020304" pitchFamily="18" charset="0"/>
                  </a:rPr>
                  <a:t>v</a:t>
                </a:r>
                <a:r>
                  <a:rPr lang="en-US" altLang="zh-CN" sz="2800" b="1" baseline="-25000">
                    <a:latin typeface="Times New Roman" panose="02020603050405020304" pitchFamily="18" charset="0"/>
                  </a:rPr>
                  <a:t>i</a:t>
                </a:r>
                <a:r>
                  <a:rPr lang="zh-CN" altLang="en-US" sz="2800" b="1" dirty="0">
                    <a:latin typeface="Times New Roman" panose="02020603050405020304" pitchFamily="18" charset="0"/>
                  </a:rPr>
                  <a:t>到</a:t>
                </a:r>
                <a:r>
                  <a:rPr lang="en-US" altLang="zh-CN" sz="2800" b="1" dirty="0" err="1">
                    <a:latin typeface="Times New Roman" panose="02020603050405020304" pitchFamily="18" charset="0"/>
                  </a:rPr>
                  <a:t>v</a:t>
                </a:r>
                <a:r>
                  <a:rPr lang="en-US" altLang="zh-CN" sz="2800" b="1" baseline="-25000" dirty="0" err="1">
                    <a:latin typeface="Times New Roman" panose="02020603050405020304" pitchFamily="18" charset="0"/>
                  </a:rPr>
                  <a:t>j</a:t>
                </a:r>
                <a:r>
                  <a:rPr lang="en-US" altLang="zh-CN" sz="2800" b="1" baseline="-25000">
                    <a:latin typeface="Times New Roman" panose="02020603050405020304" pitchFamily="18" charset="0"/>
                  </a:rPr>
                  <a:t> </a:t>
                </a:r>
                <a:r>
                  <a:rPr lang="zh-CN" altLang="en-US" sz="2800" b="1" dirty="0">
                    <a:latin typeface="Times New Roman" panose="02020603050405020304" pitchFamily="18" charset="0"/>
                  </a:rPr>
                  <a:t>没有弧</a:t>
                </a:r>
                <a:endParaRPr lang="zh-CN" altLang="en-US" sz="2800" b="1">
                  <a:latin typeface="Times New Roman" panose="02020603050405020304" pitchFamily="18" charset="0"/>
                </a:endParaRPr>
              </a:p>
            </p:txBody>
          </p:sp>
          <p:sp>
            <p:nvSpPr>
              <p:cNvPr id="546825" name="直接连接符 546824"/>
              <p:cNvSpPr/>
              <p:nvPr/>
            </p:nvSpPr>
            <p:spPr>
              <a:xfrm flipH="1">
                <a:off x="2728" y="4003"/>
                <a:ext cx="45" cy="182"/>
              </a:xfrm>
              <a:prstGeom prst="line">
                <a:avLst/>
              </a:prstGeom>
              <a:ln w="28575" cap="flat" cmpd="sng">
                <a:solidFill>
                  <a:schemeClr val="tx1"/>
                </a:solidFill>
                <a:prstDash val="solid"/>
                <a:miter/>
                <a:headEnd type="none" w="med" len="med"/>
                <a:tailEnd type="none" w="med" len="med"/>
              </a:ln>
            </p:spPr>
          </p:sp>
        </p:grpSp>
      </p:grpSp>
    </p:spTree>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7842" name="组合 547841"/>
          <p:cNvGrpSpPr/>
          <p:nvPr/>
        </p:nvGrpSpPr>
        <p:grpSpPr>
          <a:xfrm>
            <a:off x="1258888" y="260350"/>
            <a:ext cx="6645275" cy="2736850"/>
            <a:chOff x="1383" y="2205"/>
            <a:chExt cx="4186" cy="1724"/>
          </a:xfrm>
        </p:grpSpPr>
        <p:grpSp>
          <p:nvGrpSpPr>
            <p:cNvPr id="547843" name="组合 547842"/>
            <p:cNvGrpSpPr/>
            <p:nvPr/>
          </p:nvGrpSpPr>
          <p:grpSpPr>
            <a:xfrm>
              <a:off x="1383" y="2523"/>
              <a:ext cx="1104" cy="1111"/>
              <a:chOff x="1383" y="2523"/>
              <a:chExt cx="1104" cy="1111"/>
            </a:xfrm>
          </p:grpSpPr>
          <p:sp>
            <p:nvSpPr>
              <p:cNvPr id="547844" name="矩形 547843"/>
              <p:cNvSpPr/>
              <p:nvPr/>
            </p:nvSpPr>
            <p:spPr>
              <a:xfrm>
                <a:off x="1474" y="3430"/>
                <a:ext cx="862"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有向图</a:t>
                </a:r>
                <a:endParaRPr lang="zh-CN" altLang="en-US" sz="2000" b="1">
                  <a:latin typeface="Times New Roman" panose="02020603050405020304" pitchFamily="18" charset="0"/>
                </a:endParaRPr>
              </a:p>
            </p:txBody>
          </p:sp>
          <p:grpSp>
            <p:nvGrpSpPr>
              <p:cNvPr id="547845" name="组合 547844"/>
              <p:cNvGrpSpPr/>
              <p:nvPr/>
            </p:nvGrpSpPr>
            <p:grpSpPr>
              <a:xfrm>
                <a:off x="1383" y="2523"/>
                <a:ext cx="1104" cy="773"/>
                <a:chOff x="4287" y="1759"/>
                <a:chExt cx="1104" cy="773"/>
              </a:xfrm>
            </p:grpSpPr>
            <p:sp>
              <p:nvSpPr>
                <p:cNvPr id="547846" name="椭圆 547845"/>
                <p:cNvSpPr/>
                <p:nvPr/>
              </p:nvSpPr>
              <p:spPr>
                <a:xfrm>
                  <a:off x="4288" y="1759"/>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47847" name="椭圆 547846"/>
                <p:cNvSpPr/>
                <p:nvPr/>
              </p:nvSpPr>
              <p:spPr>
                <a:xfrm>
                  <a:off x="4287" y="2306"/>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47848" name="椭圆 547847"/>
                <p:cNvSpPr/>
                <p:nvPr/>
              </p:nvSpPr>
              <p:spPr>
                <a:xfrm>
                  <a:off x="5145" y="1767"/>
                  <a:ext cx="246"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47849" name="椭圆 547848"/>
                <p:cNvSpPr/>
                <p:nvPr/>
              </p:nvSpPr>
              <p:spPr>
                <a:xfrm>
                  <a:off x="5129" y="2301"/>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47850" name="椭圆 547849"/>
                <p:cNvSpPr/>
                <p:nvPr/>
              </p:nvSpPr>
              <p:spPr>
                <a:xfrm>
                  <a:off x="4716" y="2059"/>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sp>
              <p:nvSpPr>
                <p:cNvPr id="547851" name="直接连接符 547850"/>
                <p:cNvSpPr/>
                <p:nvPr/>
              </p:nvSpPr>
              <p:spPr>
                <a:xfrm>
                  <a:off x="4399" y="1990"/>
                  <a:ext cx="0" cy="316"/>
                </a:xfrm>
                <a:prstGeom prst="line">
                  <a:avLst/>
                </a:prstGeom>
                <a:ln w="19050" cap="flat" cmpd="sng">
                  <a:solidFill>
                    <a:schemeClr val="tx1"/>
                  </a:solidFill>
                  <a:prstDash val="solid"/>
                  <a:miter/>
                  <a:headEnd type="none" w="med" len="med"/>
                  <a:tailEnd type="triangle" w="med" len="med"/>
                </a:ln>
              </p:spPr>
            </p:sp>
            <p:sp>
              <p:nvSpPr>
                <p:cNvPr id="547852" name="直接连接符 547851"/>
                <p:cNvSpPr/>
                <p:nvPr/>
              </p:nvSpPr>
              <p:spPr>
                <a:xfrm>
                  <a:off x="5256" y="1990"/>
                  <a:ext cx="0" cy="316"/>
                </a:xfrm>
                <a:prstGeom prst="line">
                  <a:avLst/>
                </a:prstGeom>
                <a:ln w="19050" cap="flat" cmpd="sng">
                  <a:solidFill>
                    <a:schemeClr val="tx1"/>
                  </a:solidFill>
                  <a:prstDash val="solid"/>
                  <a:miter/>
                  <a:headEnd type="triangle" w="med" len="med"/>
                  <a:tailEnd type="none" w="med" len="med"/>
                </a:ln>
              </p:spPr>
            </p:sp>
            <p:sp>
              <p:nvSpPr>
                <p:cNvPr id="547853" name="直接连接符 547852"/>
                <p:cNvSpPr/>
                <p:nvPr/>
              </p:nvSpPr>
              <p:spPr>
                <a:xfrm>
                  <a:off x="4526" y="1863"/>
                  <a:ext cx="619" cy="0"/>
                </a:xfrm>
                <a:prstGeom prst="line">
                  <a:avLst/>
                </a:prstGeom>
                <a:ln w="19050" cap="flat" cmpd="sng">
                  <a:solidFill>
                    <a:schemeClr val="tx1"/>
                  </a:solidFill>
                  <a:prstDash val="solid"/>
                  <a:miter/>
                  <a:headEnd type="none" w="med" len="med"/>
                  <a:tailEnd type="triangle" w="med" len="med"/>
                </a:ln>
              </p:spPr>
            </p:sp>
            <p:sp>
              <p:nvSpPr>
                <p:cNvPr id="547854" name="直接连接符 547853"/>
                <p:cNvSpPr/>
                <p:nvPr/>
              </p:nvSpPr>
              <p:spPr>
                <a:xfrm>
                  <a:off x="4494" y="1951"/>
                  <a:ext cx="247" cy="158"/>
                </a:xfrm>
                <a:prstGeom prst="line">
                  <a:avLst/>
                </a:prstGeom>
                <a:ln w="19050" cap="flat" cmpd="sng">
                  <a:solidFill>
                    <a:schemeClr val="tx1"/>
                  </a:solidFill>
                  <a:prstDash val="solid"/>
                  <a:miter/>
                  <a:headEnd type="none" w="med" len="med"/>
                  <a:tailEnd type="triangle" w="med" len="med"/>
                </a:ln>
              </p:spPr>
            </p:sp>
            <p:sp>
              <p:nvSpPr>
                <p:cNvPr id="547855" name="直接连接符 547854"/>
                <p:cNvSpPr/>
                <p:nvPr/>
              </p:nvSpPr>
              <p:spPr>
                <a:xfrm>
                  <a:off x="4542" y="2429"/>
                  <a:ext cx="584" cy="0"/>
                </a:xfrm>
                <a:prstGeom prst="line">
                  <a:avLst/>
                </a:prstGeom>
                <a:ln w="19050" cap="flat" cmpd="sng">
                  <a:solidFill>
                    <a:schemeClr val="tx1"/>
                  </a:solidFill>
                  <a:prstDash val="solid"/>
                  <a:miter/>
                  <a:headEnd type="none" w="med" len="med"/>
                  <a:tailEnd type="triangle" w="med" len="med"/>
                </a:ln>
              </p:spPr>
            </p:sp>
            <p:sp>
              <p:nvSpPr>
                <p:cNvPr id="547856" name="直接连接符 547855"/>
                <p:cNvSpPr/>
                <p:nvPr/>
              </p:nvSpPr>
              <p:spPr>
                <a:xfrm>
                  <a:off x="4946" y="2221"/>
                  <a:ext cx="225" cy="113"/>
                </a:xfrm>
                <a:prstGeom prst="line">
                  <a:avLst/>
                </a:prstGeom>
                <a:ln w="19050" cap="flat" cmpd="sng">
                  <a:solidFill>
                    <a:schemeClr val="tx1"/>
                  </a:solidFill>
                  <a:prstDash val="solid"/>
                  <a:miter/>
                  <a:headEnd type="none" w="med" len="med"/>
                  <a:tailEnd type="triangle" w="med" len="med"/>
                </a:ln>
              </p:spPr>
            </p:sp>
            <p:sp>
              <p:nvSpPr>
                <p:cNvPr id="547857" name="直接连接符 547856"/>
                <p:cNvSpPr/>
                <p:nvPr/>
              </p:nvSpPr>
              <p:spPr>
                <a:xfrm flipV="1">
                  <a:off x="4512" y="2256"/>
                  <a:ext cx="240" cy="96"/>
                </a:xfrm>
                <a:prstGeom prst="line">
                  <a:avLst/>
                </a:prstGeom>
                <a:ln w="19050" cap="flat" cmpd="sng">
                  <a:solidFill>
                    <a:schemeClr val="tx1"/>
                  </a:solidFill>
                  <a:prstDash val="solid"/>
                  <a:miter/>
                  <a:headEnd type="none" w="med" len="med"/>
                  <a:tailEnd type="triangle" w="med" len="med"/>
                </a:ln>
              </p:spPr>
            </p:sp>
            <p:sp>
              <p:nvSpPr>
                <p:cNvPr id="547858" name="任意多边形 547857"/>
                <p:cNvSpPr/>
                <p:nvPr/>
              </p:nvSpPr>
              <p:spPr>
                <a:xfrm>
                  <a:off x="4520" y="1904"/>
                  <a:ext cx="720" cy="400"/>
                </a:xfrm>
                <a:custGeom>
                  <a:avLst/>
                  <a:gdLst/>
                  <a:ahLst/>
                  <a:cxnLst/>
                  <a:rect l="0" t="0" r="0" b="0"/>
                  <a:pathLst>
                    <a:path w="720" h="400">
                      <a:moveTo>
                        <a:pt x="720" y="400"/>
                      </a:moveTo>
                      <a:cubicBezTo>
                        <a:pt x="612" y="264"/>
                        <a:pt x="504" y="128"/>
                        <a:pt x="384" y="64"/>
                      </a:cubicBezTo>
                      <a:cubicBezTo>
                        <a:pt x="264" y="0"/>
                        <a:pt x="64" y="24"/>
                        <a:pt x="0" y="16"/>
                      </a:cubicBezTo>
                    </a:path>
                  </a:pathLst>
                </a:custGeom>
                <a:noFill/>
                <a:ln w="19050" cap="flat" cmpd="sng">
                  <a:solidFill>
                    <a:schemeClr val="tx1">
                      <a:alpha val="100000"/>
                    </a:schemeClr>
                  </a:solidFill>
                  <a:prstDash val="solid"/>
                  <a:miter lim="800000"/>
                  <a:headEnd type="none" w="med" len="med"/>
                  <a:tailEnd type="triangle" w="med" len="med"/>
                </a:ln>
              </p:spPr>
              <p:txBody>
                <a:bodyPr/>
                <a:lstStyle/>
                <a:p>
                  <a:endParaRPr lang="zh-CN" altLang="en-US"/>
                </a:p>
              </p:txBody>
            </p:sp>
          </p:grpSp>
        </p:grpSp>
        <p:sp>
          <p:nvSpPr>
            <p:cNvPr id="547859" name="矩形 547858"/>
            <p:cNvSpPr/>
            <p:nvPr/>
          </p:nvSpPr>
          <p:spPr>
            <a:xfrm>
              <a:off x="2245" y="3725"/>
              <a:ext cx="2178" cy="204"/>
            </a:xfrm>
            <a:prstGeom prst="rect">
              <a:avLst/>
            </a:prstGeom>
            <a:noFill/>
            <a:ln w="9525">
              <a:noFill/>
            </a:ln>
          </p:spPr>
          <p:txBody>
            <a:bodyPr wrap="none" anchor="ctr"/>
            <a:lstStyle/>
            <a:p>
              <a:pPr>
                <a:buClr>
                  <a:schemeClr val="bg1"/>
                </a:buClr>
              </a:pPr>
              <a:r>
                <a:rPr lang="zh-CN" altLang="en-US" sz="2000" b="1">
                  <a:latin typeface="Times New Roman" panose="02020603050405020304" pitchFamily="18" charset="0"/>
                </a:rPr>
                <a:t>图</a:t>
              </a:r>
              <a:r>
                <a:rPr lang="en-US" altLang="zh-CN" sz="2000" b="1">
                  <a:latin typeface="Times New Roman" panose="02020603050405020304" pitchFamily="18" charset="0"/>
                </a:rPr>
                <a:t>7-7   </a:t>
              </a:r>
              <a:r>
                <a:rPr lang="zh-CN" altLang="en-US" sz="2000" b="1" dirty="0">
                  <a:latin typeface="Times New Roman" panose="02020603050405020304" pitchFamily="18" charset="0"/>
                </a:rPr>
                <a:t>有向无权图的数组存储</a:t>
              </a:r>
              <a:endParaRPr lang="zh-CN" altLang="en-US" sz="2000" b="1">
                <a:latin typeface="Times New Roman" panose="02020603050405020304" pitchFamily="18" charset="0"/>
              </a:endParaRPr>
            </a:p>
          </p:txBody>
        </p:sp>
        <p:grpSp>
          <p:nvGrpSpPr>
            <p:cNvPr id="547860" name="组合 547859"/>
            <p:cNvGrpSpPr/>
            <p:nvPr/>
          </p:nvGrpSpPr>
          <p:grpSpPr>
            <a:xfrm>
              <a:off x="2789" y="2205"/>
              <a:ext cx="1043" cy="1452"/>
              <a:chOff x="2789" y="2205"/>
              <a:chExt cx="1043" cy="1452"/>
            </a:xfrm>
          </p:grpSpPr>
          <p:sp>
            <p:nvSpPr>
              <p:cNvPr id="547861" name="矩形 547860"/>
              <p:cNvSpPr/>
              <p:nvPr/>
            </p:nvSpPr>
            <p:spPr>
              <a:xfrm>
                <a:off x="2789" y="3453"/>
                <a:ext cx="1043"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顶点矩阵</a:t>
                </a:r>
                <a:endParaRPr lang="zh-CN" altLang="en-US" sz="2000" b="1">
                  <a:latin typeface="Times New Roman" panose="02020603050405020304" pitchFamily="18" charset="0"/>
                </a:endParaRPr>
              </a:p>
            </p:txBody>
          </p:sp>
          <p:grpSp>
            <p:nvGrpSpPr>
              <p:cNvPr id="547862" name="组合 547861"/>
              <p:cNvGrpSpPr/>
              <p:nvPr/>
            </p:nvGrpSpPr>
            <p:grpSpPr>
              <a:xfrm>
                <a:off x="3055" y="2205"/>
                <a:ext cx="453" cy="1160"/>
                <a:chOff x="2234" y="2196"/>
                <a:chExt cx="453" cy="1160"/>
              </a:xfrm>
            </p:grpSpPr>
            <p:sp>
              <p:nvSpPr>
                <p:cNvPr id="547863" name="矩形 547862"/>
                <p:cNvSpPr/>
                <p:nvPr/>
              </p:nvSpPr>
              <p:spPr>
                <a:xfrm>
                  <a:off x="2234" y="2196"/>
                  <a:ext cx="453" cy="204"/>
                </a:xfrm>
                <a:prstGeom prst="rect">
                  <a:avLst/>
                </a:prstGeom>
                <a:noFill/>
                <a:ln w="9525">
                  <a:noFill/>
                </a:ln>
              </p:spPr>
              <p:txBody>
                <a:bodyPr wrap="none" anchor="ctr"/>
                <a:lstStyle/>
                <a:p>
                  <a:pPr>
                    <a:buClr>
                      <a:schemeClr val="bg1"/>
                    </a:buClr>
                  </a:pPr>
                  <a:r>
                    <a:rPr lang="en-US" altLang="zh-CN" dirty="0" err="1">
                      <a:latin typeface="Times New Roman" panose="02020603050405020304" pitchFamily="18" charset="0"/>
                    </a:rPr>
                    <a:t>vexs</a:t>
                  </a:r>
                  <a:endParaRPr lang="en-US" altLang="zh-CN">
                    <a:latin typeface="Times New Roman" panose="02020603050405020304" pitchFamily="18" charset="0"/>
                  </a:endParaRPr>
                </a:p>
              </p:txBody>
            </p:sp>
            <p:sp>
              <p:nvSpPr>
                <p:cNvPr id="547864" name="矩形 547863"/>
                <p:cNvSpPr/>
                <p:nvPr/>
              </p:nvSpPr>
              <p:spPr>
                <a:xfrm>
                  <a:off x="2292" y="2444"/>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a</a:t>
                  </a:r>
                </a:p>
              </p:txBody>
            </p:sp>
            <p:sp>
              <p:nvSpPr>
                <p:cNvPr id="547865" name="矩形 547864"/>
                <p:cNvSpPr/>
                <p:nvPr/>
              </p:nvSpPr>
              <p:spPr>
                <a:xfrm>
                  <a:off x="2295" y="2623"/>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b</a:t>
                  </a:r>
                </a:p>
              </p:txBody>
            </p:sp>
            <p:sp>
              <p:nvSpPr>
                <p:cNvPr id="547866" name="矩形 547865"/>
                <p:cNvSpPr/>
                <p:nvPr/>
              </p:nvSpPr>
              <p:spPr>
                <a:xfrm>
                  <a:off x="2295" y="2807"/>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c</a:t>
                  </a:r>
                </a:p>
              </p:txBody>
            </p:sp>
            <p:sp>
              <p:nvSpPr>
                <p:cNvPr id="547867" name="矩形 547866"/>
                <p:cNvSpPr/>
                <p:nvPr/>
              </p:nvSpPr>
              <p:spPr>
                <a:xfrm>
                  <a:off x="2295" y="2991"/>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d</a:t>
                  </a:r>
                </a:p>
              </p:txBody>
            </p:sp>
            <p:sp>
              <p:nvSpPr>
                <p:cNvPr id="547868" name="矩形 547867"/>
                <p:cNvSpPr/>
                <p:nvPr/>
              </p:nvSpPr>
              <p:spPr>
                <a:xfrm>
                  <a:off x="2298" y="3175"/>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e</a:t>
                  </a:r>
                </a:p>
              </p:txBody>
            </p:sp>
          </p:grpSp>
        </p:grpSp>
        <p:grpSp>
          <p:nvGrpSpPr>
            <p:cNvPr id="547869" name="组合 547868"/>
            <p:cNvGrpSpPr/>
            <p:nvPr/>
          </p:nvGrpSpPr>
          <p:grpSpPr>
            <a:xfrm>
              <a:off x="4241" y="2250"/>
              <a:ext cx="1328" cy="1370"/>
              <a:chOff x="4241" y="2250"/>
              <a:chExt cx="1328" cy="1370"/>
            </a:xfrm>
          </p:grpSpPr>
          <p:sp>
            <p:nvSpPr>
              <p:cNvPr id="547870" name="矩形 547869"/>
              <p:cNvSpPr/>
              <p:nvPr/>
            </p:nvSpPr>
            <p:spPr>
              <a:xfrm>
                <a:off x="4377" y="3416"/>
                <a:ext cx="1065"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邻接矩阵</a:t>
                </a:r>
                <a:endParaRPr lang="zh-CN" altLang="en-US" sz="2000" b="1">
                  <a:latin typeface="Times New Roman" panose="02020603050405020304" pitchFamily="18" charset="0"/>
                </a:endParaRPr>
              </a:p>
            </p:txBody>
          </p:sp>
          <p:grpSp>
            <p:nvGrpSpPr>
              <p:cNvPr id="547871" name="组合 547870"/>
              <p:cNvGrpSpPr/>
              <p:nvPr/>
            </p:nvGrpSpPr>
            <p:grpSpPr>
              <a:xfrm>
                <a:off x="4241" y="2250"/>
                <a:ext cx="1328" cy="1135"/>
                <a:chOff x="4320" y="2388"/>
                <a:chExt cx="1328" cy="1135"/>
              </a:xfrm>
            </p:grpSpPr>
            <p:sp>
              <p:nvSpPr>
                <p:cNvPr id="547872" name="矩形 547871"/>
                <p:cNvSpPr/>
                <p:nvPr/>
              </p:nvSpPr>
              <p:spPr>
                <a:xfrm>
                  <a:off x="4368" y="2388"/>
                  <a:ext cx="1202" cy="204"/>
                </a:xfrm>
                <a:prstGeom prst="rect">
                  <a:avLst/>
                </a:prstGeom>
                <a:noFill/>
                <a:ln w="9525">
                  <a:noFill/>
                </a:ln>
              </p:spPr>
              <p:txBody>
                <a:bodyPr wrap="none" anchor="ctr"/>
                <a:lstStyle/>
                <a:p>
                  <a:pPr>
                    <a:buClr>
                      <a:schemeClr val="bg1"/>
                    </a:buClr>
                  </a:pPr>
                  <a:r>
                    <a:rPr lang="en-US" altLang="zh-CN">
                      <a:latin typeface="宋体" panose="02010600030101010101" pitchFamily="2" charset="-122"/>
                    </a:rPr>
                    <a:t>0  </a:t>
                  </a:r>
                  <a:r>
                    <a:rPr lang="en-US" altLang="zh-CN">
                      <a:latin typeface="Times New Roman" panose="02020603050405020304" pitchFamily="18" charset="0"/>
                    </a:rPr>
                    <a:t>1   1   </a:t>
                  </a:r>
                  <a:r>
                    <a:rPr lang="en-US" altLang="zh-CN">
                      <a:latin typeface="宋体" panose="02010600030101010101" pitchFamily="2" charset="-122"/>
                    </a:rPr>
                    <a:t>0  1</a:t>
                  </a:r>
                </a:p>
              </p:txBody>
            </p:sp>
            <p:sp>
              <p:nvSpPr>
                <p:cNvPr id="547873" name="矩形 547872"/>
                <p:cNvSpPr/>
                <p:nvPr/>
              </p:nvSpPr>
              <p:spPr>
                <a:xfrm>
                  <a:off x="4368" y="2628"/>
                  <a:ext cx="1202"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0    0   0   0    0</a:t>
                  </a:r>
                </a:p>
              </p:txBody>
            </p:sp>
            <p:sp>
              <p:nvSpPr>
                <p:cNvPr id="547874" name="矩形 547873"/>
                <p:cNvSpPr/>
                <p:nvPr/>
              </p:nvSpPr>
              <p:spPr>
                <a:xfrm>
                  <a:off x="4368" y="2856"/>
                  <a:ext cx="1202"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0    0   0   1    </a:t>
                  </a:r>
                  <a:r>
                    <a:rPr lang="en-US" altLang="zh-CN">
                      <a:latin typeface="宋体" panose="02010600030101010101" pitchFamily="2" charset="-122"/>
                    </a:rPr>
                    <a:t>1</a:t>
                  </a:r>
                </a:p>
              </p:txBody>
            </p:sp>
            <p:sp>
              <p:nvSpPr>
                <p:cNvPr id="547875" name="矩形 547874"/>
                <p:cNvSpPr/>
                <p:nvPr/>
              </p:nvSpPr>
              <p:spPr>
                <a:xfrm>
                  <a:off x="4368" y="3088"/>
                  <a:ext cx="1202" cy="204"/>
                </a:xfrm>
                <a:prstGeom prst="rect">
                  <a:avLst/>
                </a:prstGeom>
                <a:noFill/>
                <a:ln w="9525">
                  <a:noFill/>
                </a:ln>
              </p:spPr>
              <p:txBody>
                <a:bodyPr wrap="none" anchor="ctr"/>
                <a:lstStyle/>
                <a:p>
                  <a:pPr>
                    <a:buClr>
                      <a:schemeClr val="bg1"/>
                    </a:buClr>
                  </a:pPr>
                  <a:r>
                    <a:rPr lang="en-US" altLang="zh-CN">
                      <a:latin typeface="宋体" panose="02010600030101010101" pitchFamily="2" charset="-122"/>
                    </a:rPr>
                    <a:t>1  </a:t>
                  </a:r>
                  <a:r>
                    <a:rPr lang="en-US" altLang="zh-CN">
                      <a:latin typeface="Times New Roman" panose="02020603050405020304" pitchFamily="18" charset="0"/>
                    </a:rPr>
                    <a:t>1   0   0    0</a:t>
                  </a:r>
                </a:p>
              </p:txBody>
            </p:sp>
            <p:sp>
              <p:nvSpPr>
                <p:cNvPr id="547876" name="左中括号 547875"/>
                <p:cNvSpPr/>
                <p:nvPr/>
              </p:nvSpPr>
              <p:spPr>
                <a:xfrm>
                  <a:off x="4320" y="2412"/>
                  <a:ext cx="45" cy="1111"/>
                </a:xfrm>
                <a:prstGeom prst="leftBracket">
                  <a:avLst>
                    <a:gd name="adj" fmla="val 20574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7877" name="右中括号 547876"/>
                <p:cNvSpPr/>
                <p:nvPr/>
              </p:nvSpPr>
              <p:spPr>
                <a:xfrm>
                  <a:off x="5603" y="2400"/>
                  <a:ext cx="45" cy="1111"/>
                </a:xfrm>
                <a:prstGeom prst="rightBracket">
                  <a:avLst>
                    <a:gd name="adj" fmla="val 20574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7878" name="矩形 547877"/>
                <p:cNvSpPr/>
                <p:nvPr/>
              </p:nvSpPr>
              <p:spPr>
                <a:xfrm>
                  <a:off x="4368" y="3308"/>
                  <a:ext cx="1202" cy="204"/>
                </a:xfrm>
                <a:prstGeom prst="rect">
                  <a:avLst/>
                </a:prstGeom>
                <a:noFill/>
                <a:ln w="9525">
                  <a:noFill/>
                </a:ln>
              </p:spPr>
              <p:txBody>
                <a:bodyPr wrap="none" anchor="ctr"/>
                <a:lstStyle/>
                <a:p>
                  <a:pPr>
                    <a:buClr>
                      <a:schemeClr val="bg1"/>
                    </a:buClr>
                  </a:pPr>
                  <a:r>
                    <a:rPr lang="en-US" altLang="zh-CN">
                      <a:latin typeface="宋体" panose="02010600030101010101" pitchFamily="2" charset="-122"/>
                    </a:rPr>
                    <a:t>0  </a:t>
                  </a:r>
                  <a:r>
                    <a:rPr lang="en-US" altLang="zh-CN">
                      <a:latin typeface="Times New Roman" panose="02020603050405020304" pitchFamily="18" charset="0"/>
                    </a:rPr>
                    <a:t>0   </a:t>
                  </a:r>
                  <a:r>
                    <a:rPr lang="en-US" altLang="zh-CN">
                      <a:latin typeface="宋体" panose="02010600030101010101" pitchFamily="2" charset="-122"/>
                    </a:rPr>
                    <a:t>0</a:t>
                  </a:r>
                  <a:r>
                    <a:rPr lang="en-US" altLang="zh-CN">
                      <a:latin typeface="Times New Roman" panose="02020603050405020304" pitchFamily="18" charset="0"/>
                    </a:rPr>
                    <a:t>   1    0</a:t>
                  </a:r>
                </a:p>
              </p:txBody>
            </p:sp>
            <p:sp>
              <p:nvSpPr>
                <p:cNvPr id="547879" name="直接连接符 547878"/>
                <p:cNvSpPr/>
                <p:nvPr/>
              </p:nvSpPr>
              <p:spPr>
                <a:xfrm>
                  <a:off x="4416" y="2448"/>
                  <a:ext cx="926" cy="981"/>
                </a:xfrm>
                <a:prstGeom prst="line">
                  <a:avLst/>
                </a:prstGeom>
                <a:ln w="28575" cap="flat" cmpd="sng">
                  <a:solidFill>
                    <a:schemeClr val="hlink"/>
                  </a:solidFill>
                  <a:prstDash val="dash"/>
                  <a:miter/>
                  <a:headEnd type="none" w="med" len="med"/>
                  <a:tailEnd type="none" w="med" len="med"/>
                </a:ln>
              </p:spPr>
            </p:sp>
          </p:grpSp>
        </p:grpSp>
      </p:grpSp>
      <p:sp>
        <p:nvSpPr>
          <p:cNvPr id="547880" name="矩形 547879"/>
          <p:cNvSpPr/>
          <p:nvPr/>
        </p:nvSpPr>
        <p:spPr>
          <a:xfrm>
            <a:off x="152400" y="3141663"/>
            <a:ext cx="8812213" cy="172720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(2)  </a:t>
            </a:r>
            <a:r>
              <a:rPr lang="zh-CN" altLang="en-US" sz="3600" b="1" dirty="0">
                <a:solidFill>
                  <a:srgbClr val="0000FF"/>
                </a:solidFill>
                <a:latin typeface="Times New Roman" panose="02020603050405020304" pitchFamily="18" charset="0"/>
              </a:rPr>
              <a:t>带权图的邻接矩阵</a:t>
            </a:r>
            <a:endParaRPr lang="zh-CN" altLang="en-US" sz="3600" b="1" dirty="0">
              <a:solidFill>
                <a:schemeClr val="folHlink"/>
              </a:solidFill>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rPr>
              <a:t>       </a:t>
            </a:r>
            <a:r>
              <a:rPr lang="zh-CN" altLang="en-US" sz="2800" b="1" dirty="0">
                <a:latin typeface="Times New Roman" panose="02020603050405020304" pitchFamily="18" charset="0"/>
              </a:rPr>
              <a:t>有向带权图</a:t>
            </a:r>
            <a:r>
              <a:rPr lang="en-US" altLang="zh-CN" sz="2800" b="1">
                <a:latin typeface="Times New Roman" panose="02020603050405020304" pitchFamily="18" charset="0"/>
              </a:rPr>
              <a:t>G=(V</a:t>
            </a:r>
            <a:r>
              <a:rPr lang="zh-CN" altLang="en-US" sz="2800" b="1">
                <a:latin typeface="Times New Roman" panose="02020603050405020304" pitchFamily="18" charset="0"/>
              </a:rPr>
              <a:t>，</a:t>
            </a:r>
            <a:r>
              <a:rPr lang="en-US" altLang="zh-CN" sz="2800" b="1">
                <a:latin typeface="Times New Roman" panose="02020603050405020304" pitchFamily="18" charset="0"/>
              </a:rPr>
              <a:t>E)</a:t>
            </a:r>
            <a:r>
              <a:rPr lang="zh-CN" altLang="en-US" sz="2800" b="1" dirty="0">
                <a:latin typeface="Times New Roman" panose="02020603050405020304" pitchFamily="18" charset="0"/>
              </a:rPr>
              <a:t>的邻接矩阵如图</a:t>
            </a:r>
            <a:r>
              <a:rPr lang="en-US" altLang="zh-CN" sz="2800" b="1">
                <a:latin typeface="Times New Roman" panose="02020603050405020304" pitchFamily="18" charset="0"/>
              </a:rPr>
              <a:t>7-8</a:t>
            </a:r>
            <a:r>
              <a:rPr lang="zh-CN" altLang="en-US" sz="2800" b="1" dirty="0">
                <a:latin typeface="Times New Roman" panose="02020603050405020304" pitchFamily="18" charset="0"/>
              </a:rPr>
              <a:t>所示。其元素的定义如下：</a:t>
            </a:r>
          </a:p>
        </p:txBody>
      </p:sp>
      <p:grpSp>
        <p:nvGrpSpPr>
          <p:cNvPr id="547881" name="组合 547880"/>
          <p:cNvGrpSpPr/>
          <p:nvPr/>
        </p:nvGrpSpPr>
        <p:grpSpPr>
          <a:xfrm>
            <a:off x="222250" y="4941888"/>
            <a:ext cx="8382000" cy="1223962"/>
            <a:chOff x="140" y="3113"/>
            <a:chExt cx="5280" cy="771"/>
          </a:xfrm>
        </p:grpSpPr>
        <p:grpSp>
          <p:nvGrpSpPr>
            <p:cNvPr id="547882" name="组合 547881"/>
            <p:cNvGrpSpPr/>
            <p:nvPr/>
          </p:nvGrpSpPr>
          <p:grpSpPr>
            <a:xfrm>
              <a:off x="140" y="3113"/>
              <a:ext cx="5280" cy="771"/>
              <a:chOff x="49" y="3067"/>
              <a:chExt cx="5280" cy="771"/>
            </a:xfrm>
          </p:grpSpPr>
          <p:sp>
            <p:nvSpPr>
              <p:cNvPr id="547883" name="矩形 547882"/>
              <p:cNvSpPr/>
              <p:nvPr/>
            </p:nvSpPr>
            <p:spPr>
              <a:xfrm>
                <a:off x="977" y="3067"/>
                <a:ext cx="4352"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ij</a:t>
                </a:r>
                <a:r>
                  <a:rPr lang="en-US" altLang="zh-CN" sz="2800" b="1" baseline="-18000">
                    <a:latin typeface="Times New Roman" panose="02020603050405020304" pitchFamily="18" charset="0"/>
                  </a:rPr>
                  <a:t>   </a:t>
                </a:r>
                <a:r>
                  <a:rPr lang="en-US" altLang="zh-CN" sz="2800" b="1">
                    <a:latin typeface="Times New Roman" panose="02020603050405020304" pitchFamily="18" charset="0"/>
                  </a:rPr>
                  <a:t> </a:t>
                </a:r>
                <a:r>
                  <a:rPr lang="zh-CN" altLang="en-US" sz="2800" b="1" dirty="0">
                    <a:latin typeface="Times New Roman" panose="02020603050405020304" pitchFamily="18" charset="0"/>
                  </a:rPr>
                  <a:t>若</a:t>
                </a:r>
                <a:r>
                  <a:rPr lang="en-US" altLang="zh-CN" sz="2800" b="1">
                    <a:latin typeface="Times New Roman" panose="02020603050405020304" pitchFamily="18" charset="0"/>
                  </a:rPr>
                  <a: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i</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，即</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邻接，权值为</a:t>
                </a:r>
                <a:r>
                  <a:rPr lang="en-US" altLang="zh-CN" sz="2800" b="1" dirty="0" err="1">
                    <a:latin typeface="Times New Roman" panose="02020603050405020304" pitchFamily="18" charset="0"/>
                  </a:rPr>
                  <a:t>w</a:t>
                </a:r>
                <a:r>
                  <a:rPr lang="en-US" altLang="zh-CN" sz="2800" b="1" baseline="-18000" dirty="0" err="1">
                    <a:latin typeface="Times New Roman" panose="02020603050405020304" pitchFamily="18" charset="0"/>
                  </a:rPr>
                  <a:t>ij</a:t>
                </a:r>
                <a:endParaRPr lang="en-US" altLang="zh-CN" sz="2800" b="1" baseline="-18000">
                  <a:latin typeface="Times New Roman" panose="02020603050405020304" pitchFamily="18" charset="0"/>
                </a:endParaRPr>
              </a:p>
            </p:txBody>
          </p:sp>
          <p:sp>
            <p:nvSpPr>
              <p:cNvPr id="547884" name="矩形 547883"/>
              <p:cNvSpPr/>
              <p:nvPr/>
            </p:nvSpPr>
            <p:spPr>
              <a:xfrm>
                <a:off x="977" y="3543"/>
                <a:ext cx="3469" cy="295"/>
              </a:xfrm>
              <a:prstGeom prst="rect">
                <a:avLst/>
              </a:prstGeom>
              <a:noFill/>
              <a:ln w="9525">
                <a:noFill/>
              </a:ln>
            </p:spPr>
            <p:txBody>
              <a:bodyPr wrap="none" anchor="ctr"/>
              <a:lstStyle/>
              <a:p>
                <a:pPr>
                  <a:buClr>
                    <a:schemeClr val="bg1"/>
                  </a:buClr>
                </a:pPr>
                <a:r>
                  <a:rPr lang="zh-CN" altLang="en-US" sz="2800" b="1">
                    <a:latin typeface="宋体" panose="02010600030101010101" pitchFamily="2" charset="-122"/>
                  </a:rPr>
                  <a:t>∞ </a:t>
                </a:r>
                <a:r>
                  <a:rPr lang="zh-CN" altLang="en-US" sz="2800" b="1">
                    <a:latin typeface="Times New Roman" panose="02020603050405020304" pitchFamily="18" charset="0"/>
                  </a:rPr>
                  <a:t>  </a:t>
                </a:r>
                <a:r>
                  <a:rPr lang="zh-CN" altLang="en-US" sz="2800" b="1" dirty="0">
                    <a:latin typeface="Times New Roman" panose="02020603050405020304" pitchFamily="18" charset="0"/>
                  </a:rPr>
                  <a:t>若</a:t>
                </a:r>
                <a:r>
                  <a:rPr lang="en-US" altLang="zh-CN" sz="2800" b="1">
                    <a:latin typeface="Times New Roman" panose="02020603050405020304" pitchFamily="18" charset="0"/>
                  </a:rPr>
                  <a:t>&lt;</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i</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en-US" altLang="zh-CN" sz="2800" b="1">
                    <a:latin typeface="Times New Roman" panose="02020603050405020304" pitchFamily="18" charset="0"/>
                  </a:rPr>
                  <a:t>&gt;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latin typeface="Times New Roman" panose="02020603050405020304" pitchFamily="18" charset="0"/>
                    <a:ea typeface="Arial Unicode MS" panose="020B0604020202020204" charset="-122"/>
                  </a:rPr>
                  <a:t>E</a:t>
                </a:r>
                <a:r>
                  <a:rPr lang="zh-CN" altLang="en-US" sz="2800" b="1">
                    <a:latin typeface="Times New Roman" panose="02020603050405020304" pitchFamily="18" charset="0"/>
                  </a:rPr>
                  <a:t>，即</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a:t>
                </a:r>
                <a:r>
                  <a:rPr lang="en-US" altLang="zh-CN" sz="2800" b="1" baseline="-18000" dirty="0" err="1">
                    <a:latin typeface="Times New Roman" panose="02020603050405020304" pitchFamily="18" charset="0"/>
                  </a:rPr>
                  <a:t>j</a:t>
                </a:r>
                <a:r>
                  <a:rPr lang="zh-CN" altLang="en-US" sz="2800" b="1" dirty="0">
                    <a:latin typeface="Times New Roman" panose="02020603050405020304" pitchFamily="18" charset="0"/>
                  </a:rPr>
                  <a:t>不邻接时</a:t>
                </a:r>
              </a:p>
            </p:txBody>
          </p:sp>
          <p:sp>
            <p:nvSpPr>
              <p:cNvPr id="547885" name="矩形 547884"/>
              <p:cNvSpPr/>
              <p:nvPr/>
            </p:nvSpPr>
            <p:spPr>
              <a:xfrm>
                <a:off x="49" y="3332"/>
                <a:ext cx="748" cy="272"/>
              </a:xfrm>
              <a:prstGeom prst="rect">
                <a:avLst/>
              </a:prstGeom>
              <a:noFill/>
              <a:ln w="9525">
                <a:noFill/>
              </a:ln>
            </p:spPr>
            <p:txBody>
              <a:bodyPr wrap="none" anchor="ctr"/>
              <a:lstStyle/>
              <a:p>
                <a:pPr>
                  <a:buClr>
                    <a:schemeClr val="bg1"/>
                  </a:buClr>
                </a:pPr>
                <a:r>
                  <a:rPr lang="en-US" altLang="zh-CN" sz="2800" b="1">
                    <a:latin typeface="Times New Roman" panose="02020603050405020304" pitchFamily="18" charset="0"/>
                  </a:rPr>
                  <a:t>A[i][j]=</a:t>
                </a:r>
              </a:p>
            </p:txBody>
          </p:sp>
          <p:sp>
            <p:nvSpPr>
              <p:cNvPr id="547886" name="左大括号 547885"/>
              <p:cNvSpPr/>
              <p:nvPr/>
            </p:nvSpPr>
            <p:spPr>
              <a:xfrm>
                <a:off x="881" y="3243"/>
                <a:ext cx="91" cy="453"/>
              </a:xfrm>
              <a:prstGeom prst="leftBrace">
                <a:avLst>
                  <a:gd name="adj1" fmla="val 41483"/>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sp>
          <p:nvSpPr>
            <p:cNvPr id="547887" name="直接连接符 547886"/>
            <p:cNvSpPr/>
            <p:nvPr/>
          </p:nvSpPr>
          <p:spPr>
            <a:xfrm flipH="1">
              <a:off x="2488" y="3678"/>
              <a:ext cx="68" cy="182"/>
            </a:xfrm>
            <a:prstGeom prst="line">
              <a:avLst/>
            </a:prstGeom>
            <a:ln w="28575" cap="flat" cmpd="sng">
              <a:solidFill>
                <a:schemeClr val="tx1"/>
              </a:solidFill>
              <a:prstDash val="solid"/>
              <a:miter/>
              <a:headEnd type="none" w="med" len="med"/>
              <a:tailEnd type="none" w="med" len="med"/>
            </a:ln>
          </p:spPr>
        </p:sp>
      </p:grpSp>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8866" name="组合 548865"/>
          <p:cNvGrpSpPr/>
          <p:nvPr/>
        </p:nvGrpSpPr>
        <p:grpSpPr>
          <a:xfrm>
            <a:off x="827088" y="-6350"/>
            <a:ext cx="6788150" cy="2787650"/>
            <a:chOff x="521" y="-4"/>
            <a:chExt cx="4276" cy="1756"/>
          </a:xfrm>
        </p:grpSpPr>
        <p:sp>
          <p:nvSpPr>
            <p:cNvPr id="548867" name="矩形 548866"/>
            <p:cNvSpPr/>
            <p:nvPr/>
          </p:nvSpPr>
          <p:spPr>
            <a:xfrm>
              <a:off x="1680" y="1548"/>
              <a:ext cx="2131" cy="204"/>
            </a:xfrm>
            <a:prstGeom prst="rect">
              <a:avLst/>
            </a:prstGeom>
            <a:noFill/>
            <a:ln w="9525">
              <a:noFill/>
            </a:ln>
          </p:spPr>
          <p:txBody>
            <a:bodyPr wrap="none" anchor="ctr"/>
            <a:lstStyle/>
            <a:p>
              <a:pPr>
                <a:buClr>
                  <a:schemeClr val="bg1"/>
                </a:buClr>
              </a:pPr>
              <a:r>
                <a:rPr lang="zh-CN" altLang="en-US" sz="2000" b="1">
                  <a:latin typeface="Times New Roman" panose="02020603050405020304" pitchFamily="18" charset="0"/>
                </a:rPr>
                <a:t>图</a:t>
              </a:r>
              <a:r>
                <a:rPr lang="en-US" altLang="zh-CN" sz="2000" b="1">
                  <a:latin typeface="Times New Roman" panose="02020603050405020304" pitchFamily="18" charset="0"/>
                </a:rPr>
                <a:t>7-8  </a:t>
              </a:r>
              <a:r>
                <a:rPr lang="zh-CN" altLang="en-US" sz="2000" b="1" dirty="0">
                  <a:latin typeface="Times New Roman" panose="02020603050405020304" pitchFamily="18" charset="0"/>
                </a:rPr>
                <a:t>带权有向图的数组存储</a:t>
              </a:r>
              <a:endParaRPr lang="zh-CN" altLang="en-US" sz="2000" b="1">
                <a:latin typeface="Times New Roman" panose="02020603050405020304" pitchFamily="18" charset="0"/>
              </a:endParaRPr>
            </a:p>
          </p:txBody>
        </p:sp>
        <p:grpSp>
          <p:nvGrpSpPr>
            <p:cNvPr id="548868" name="组合 548867"/>
            <p:cNvGrpSpPr/>
            <p:nvPr/>
          </p:nvGrpSpPr>
          <p:grpSpPr>
            <a:xfrm>
              <a:off x="2067" y="-4"/>
              <a:ext cx="1043" cy="1436"/>
              <a:chOff x="2067" y="-4"/>
              <a:chExt cx="1043" cy="1436"/>
            </a:xfrm>
          </p:grpSpPr>
          <p:sp>
            <p:nvSpPr>
              <p:cNvPr id="548869" name="矩形 548868"/>
              <p:cNvSpPr/>
              <p:nvPr/>
            </p:nvSpPr>
            <p:spPr>
              <a:xfrm>
                <a:off x="2067" y="1228"/>
                <a:ext cx="1043"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顶点矩阵</a:t>
                </a:r>
                <a:endParaRPr lang="zh-CN" altLang="en-US" sz="2000" b="1">
                  <a:latin typeface="Times New Roman" panose="02020603050405020304" pitchFamily="18" charset="0"/>
                </a:endParaRPr>
              </a:p>
            </p:txBody>
          </p:sp>
          <p:grpSp>
            <p:nvGrpSpPr>
              <p:cNvPr id="548870" name="组合 548869"/>
              <p:cNvGrpSpPr/>
              <p:nvPr/>
            </p:nvGrpSpPr>
            <p:grpSpPr>
              <a:xfrm>
                <a:off x="2333" y="-4"/>
                <a:ext cx="453" cy="1134"/>
                <a:chOff x="2234" y="2196"/>
                <a:chExt cx="453" cy="1160"/>
              </a:xfrm>
            </p:grpSpPr>
            <p:sp>
              <p:nvSpPr>
                <p:cNvPr id="548871" name="矩形 548870"/>
                <p:cNvSpPr/>
                <p:nvPr/>
              </p:nvSpPr>
              <p:spPr>
                <a:xfrm>
                  <a:off x="2234" y="2196"/>
                  <a:ext cx="453" cy="204"/>
                </a:xfrm>
                <a:prstGeom prst="rect">
                  <a:avLst/>
                </a:prstGeom>
                <a:noFill/>
                <a:ln w="9525">
                  <a:noFill/>
                </a:ln>
              </p:spPr>
              <p:txBody>
                <a:bodyPr wrap="none" anchor="ctr"/>
                <a:lstStyle/>
                <a:p>
                  <a:pPr>
                    <a:buClr>
                      <a:schemeClr val="bg1"/>
                    </a:buClr>
                  </a:pPr>
                  <a:r>
                    <a:rPr lang="en-US" altLang="zh-CN" dirty="0" err="1">
                      <a:latin typeface="Times New Roman" panose="02020603050405020304" pitchFamily="18" charset="0"/>
                    </a:rPr>
                    <a:t>vexs</a:t>
                  </a:r>
                  <a:endParaRPr lang="en-US" altLang="zh-CN">
                    <a:latin typeface="Times New Roman" panose="02020603050405020304" pitchFamily="18" charset="0"/>
                  </a:endParaRPr>
                </a:p>
              </p:txBody>
            </p:sp>
            <p:sp>
              <p:nvSpPr>
                <p:cNvPr id="548872" name="矩形 548871"/>
                <p:cNvSpPr/>
                <p:nvPr/>
              </p:nvSpPr>
              <p:spPr>
                <a:xfrm>
                  <a:off x="2292" y="2444"/>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a</a:t>
                  </a:r>
                </a:p>
              </p:txBody>
            </p:sp>
            <p:sp>
              <p:nvSpPr>
                <p:cNvPr id="548873" name="矩形 548872"/>
                <p:cNvSpPr/>
                <p:nvPr/>
              </p:nvSpPr>
              <p:spPr>
                <a:xfrm>
                  <a:off x="2295" y="2623"/>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b</a:t>
                  </a:r>
                </a:p>
              </p:txBody>
            </p:sp>
            <p:sp>
              <p:nvSpPr>
                <p:cNvPr id="548874" name="矩形 548873"/>
                <p:cNvSpPr/>
                <p:nvPr/>
              </p:nvSpPr>
              <p:spPr>
                <a:xfrm>
                  <a:off x="2295" y="2807"/>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c</a:t>
                  </a:r>
                </a:p>
              </p:txBody>
            </p:sp>
            <p:sp>
              <p:nvSpPr>
                <p:cNvPr id="548875" name="矩形 548874"/>
                <p:cNvSpPr/>
                <p:nvPr/>
              </p:nvSpPr>
              <p:spPr>
                <a:xfrm>
                  <a:off x="2295" y="2991"/>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d</a:t>
                  </a:r>
                </a:p>
              </p:txBody>
            </p:sp>
            <p:sp>
              <p:nvSpPr>
                <p:cNvPr id="548876" name="矩形 548875"/>
                <p:cNvSpPr/>
                <p:nvPr/>
              </p:nvSpPr>
              <p:spPr>
                <a:xfrm>
                  <a:off x="2298" y="3175"/>
                  <a:ext cx="360" cy="181"/>
                </a:xfrm>
                <a:prstGeom prst="rect">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a:latin typeface="Times New Roman" panose="02020603050405020304" pitchFamily="18" charset="0"/>
                    </a:rPr>
                    <a:t>e</a:t>
                  </a:r>
                </a:p>
              </p:txBody>
            </p:sp>
          </p:grpSp>
        </p:grpSp>
        <p:grpSp>
          <p:nvGrpSpPr>
            <p:cNvPr id="548877" name="组合 548876"/>
            <p:cNvGrpSpPr/>
            <p:nvPr/>
          </p:nvGrpSpPr>
          <p:grpSpPr>
            <a:xfrm>
              <a:off x="3312" y="84"/>
              <a:ext cx="1485" cy="1360"/>
              <a:chOff x="3312" y="84"/>
              <a:chExt cx="1485" cy="1360"/>
            </a:xfrm>
          </p:grpSpPr>
          <p:sp>
            <p:nvSpPr>
              <p:cNvPr id="548878" name="矩形 548877"/>
              <p:cNvSpPr/>
              <p:nvPr/>
            </p:nvSpPr>
            <p:spPr>
              <a:xfrm>
                <a:off x="3495" y="1240"/>
                <a:ext cx="1065"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邻接矩阵</a:t>
                </a:r>
                <a:endParaRPr lang="zh-CN" altLang="en-US" sz="2000" b="1">
                  <a:latin typeface="Times New Roman" panose="02020603050405020304" pitchFamily="18" charset="0"/>
                </a:endParaRPr>
              </a:p>
            </p:txBody>
          </p:sp>
          <p:grpSp>
            <p:nvGrpSpPr>
              <p:cNvPr id="548879" name="组合 548878"/>
              <p:cNvGrpSpPr/>
              <p:nvPr/>
            </p:nvGrpSpPr>
            <p:grpSpPr>
              <a:xfrm>
                <a:off x="3312" y="84"/>
                <a:ext cx="1485" cy="1135"/>
                <a:chOff x="3459" y="2220"/>
                <a:chExt cx="1485" cy="1135"/>
              </a:xfrm>
            </p:grpSpPr>
            <p:sp>
              <p:nvSpPr>
                <p:cNvPr id="548880" name="矩形 548879"/>
                <p:cNvSpPr/>
                <p:nvPr/>
              </p:nvSpPr>
              <p:spPr>
                <a:xfrm>
                  <a:off x="3507" y="2220"/>
                  <a:ext cx="1383"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Times New Roman" panose="02020603050405020304" pitchFamily="18" charset="0"/>
                    </a:rPr>
                    <a:t>6    2   </a:t>
                  </a:r>
                  <a:r>
                    <a:rPr lang="en-US" altLang="zh-CN">
                      <a:latin typeface="宋体" panose="02010600030101010101" pitchFamily="2" charset="-122"/>
                    </a:rPr>
                    <a:t>∞ ∞</a:t>
                  </a:r>
                </a:p>
              </p:txBody>
            </p:sp>
            <p:sp>
              <p:nvSpPr>
                <p:cNvPr id="548881" name="矩形 548880"/>
                <p:cNvSpPr/>
                <p:nvPr/>
              </p:nvSpPr>
              <p:spPr>
                <a:xfrm>
                  <a:off x="3507" y="2460"/>
                  <a:ext cx="1383"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zh-CN" altLang="en-US">
                      <a:latin typeface="宋体" panose="02010600030101010101" pitchFamily="2" charset="-122"/>
                    </a:rPr>
                    <a:t>∞</a:t>
                  </a:r>
                  <a:r>
                    <a:rPr lang="zh-CN" altLang="en-US">
                      <a:latin typeface="Times New Roman" panose="02020603050405020304" pitchFamily="18" charset="0"/>
                    </a:rPr>
                    <a:t>   </a:t>
                  </a:r>
                  <a:r>
                    <a:rPr lang="en-US" altLang="zh-CN">
                      <a:latin typeface="Times New Roman" panose="02020603050405020304" pitchFamily="18" charset="0"/>
                    </a:rPr>
                    <a:t>3</a:t>
                  </a:r>
                </a:p>
              </p:txBody>
            </p:sp>
            <p:sp>
              <p:nvSpPr>
                <p:cNvPr id="548882" name="矩形 548881"/>
                <p:cNvSpPr/>
                <p:nvPr/>
              </p:nvSpPr>
              <p:spPr>
                <a:xfrm>
                  <a:off x="3507" y="2688"/>
                  <a:ext cx="1383"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a:t>
                  </a:r>
                  <a:r>
                    <a:rPr lang="zh-CN" altLang="en-US">
                      <a:latin typeface="Times New Roman" panose="02020603050405020304" pitchFamily="18" charset="0"/>
                    </a:rPr>
                    <a:t>   </a:t>
                  </a:r>
                  <a:r>
                    <a:rPr lang="en-US" altLang="zh-CN">
                      <a:latin typeface="Times New Roman" panose="02020603050405020304" pitchFamily="18" charset="0"/>
                    </a:rPr>
                    <a:t>3  </a:t>
                  </a:r>
                  <a:r>
                    <a:rPr lang="en-US" altLang="zh-CN">
                      <a:latin typeface="宋体" panose="02010600030101010101" pitchFamily="2" charset="-122"/>
                    </a:rPr>
                    <a:t>∞</a:t>
                  </a:r>
                  <a:r>
                    <a:rPr lang="en-US" altLang="zh-CN">
                      <a:latin typeface="Times New Roman" panose="02020603050405020304" pitchFamily="18" charset="0"/>
                    </a:rPr>
                    <a:t>   1   </a:t>
                  </a:r>
                  <a:r>
                    <a:rPr lang="en-US" altLang="zh-CN">
                      <a:latin typeface="宋体" panose="02010600030101010101" pitchFamily="2" charset="-122"/>
                    </a:rPr>
                    <a:t>∞</a:t>
                  </a:r>
                </a:p>
              </p:txBody>
            </p:sp>
            <p:sp>
              <p:nvSpPr>
                <p:cNvPr id="548883" name="矩形 548882"/>
                <p:cNvSpPr/>
                <p:nvPr/>
              </p:nvSpPr>
              <p:spPr>
                <a:xfrm>
                  <a:off x="3507" y="2920"/>
                  <a:ext cx="1383"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en-US" altLang="zh-CN">
                      <a:latin typeface="宋体" panose="02010600030101010101" pitchFamily="2" charset="-122"/>
                    </a:rPr>
                    <a:t>4 </a:t>
                  </a:r>
                  <a:r>
                    <a:rPr lang="en-US" altLang="zh-CN">
                      <a:latin typeface="Times New Roman" panose="02020603050405020304" pitchFamily="18" charset="0"/>
                    </a:rPr>
                    <a:t> </a:t>
                  </a:r>
                  <a:r>
                    <a:rPr lang="en-US" altLang="zh-CN">
                      <a:latin typeface="宋体" panose="02010600030101010101" pitchFamily="2" charset="-122"/>
                    </a:rPr>
                    <a:t>∞ ∞ </a:t>
                  </a:r>
                  <a:r>
                    <a:rPr lang="en-US" altLang="zh-CN">
                      <a:latin typeface="Times New Roman" panose="02020603050405020304" pitchFamily="18" charset="0"/>
                    </a:rPr>
                    <a:t> 5</a:t>
                  </a:r>
                </a:p>
              </p:txBody>
            </p:sp>
            <p:sp>
              <p:nvSpPr>
                <p:cNvPr id="548884" name="左中括号 548883"/>
                <p:cNvSpPr/>
                <p:nvPr/>
              </p:nvSpPr>
              <p:spPr>
                <a:xfrm>
                  <a:off x="3459" y="2244"/>
                  <a:ext cx="45" cy="1111"/>
                </a:xfrm>
                <a:prstGeom prst="leftBracket">
                  <a:avLst>
                    <a:gd name="adj" fmla="val 20574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8885" name="右中括号 548884"/>
                <p:cNvSpPr/>
                <p:nvPr/>
              </p:nvSpPr>
              <p:spPr>
                <a:xfrm>
                  <a:off x="4899" y="2232"/>
                  <a:ext cx="45" cy="1111"/>
                </a:xfrm>
                <a:prstGeom prst="rightBracket">
                  <a:avLst>
                    <a:gd name="adj" fmla="val 20574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548886" name="矩形 548885"/>
                <p:cNvSpPr/>
                <p:nvPr/>
              </p:nvSpPr>
              <p:spPr>
                <a:xfrm>
                  <a:off x="3507" y="3140"/>
                  <a:ext cx="1383" cy="204"/>
                </a:xfrm>
                <a:prstGeom prst="rect">
                  <a:avLst/>
                </a:prstGeom>
                <a:noFill/>
                <a:ln w="9525">
                  <a:noFill/>
                </a:ln>
              </p:spPr>
              <p:txBody>
                <a:bodyPr wrap="none" anchor="ctr"/>
                <a:lstStyle/>
                <a:p>
                  <a:pPr>
                    <a:buClr>
                      <a:schemeClr val="bg1"/>
                    </a:buClr>
                  </a:pPr>
                  <a:r>
                    <a:rPr lang="zh-CN" altLang="en-US">
                      <a:latin typeface="宋体" panose="02010600030101010101" pitchFamily="2" charset="-122"/>
                    </a:rPr>
                    <a:t>∞ ∞</a:t>
                  </a:r>
                  <a:r>
                    <a:rPr lang="zh-CN" altLang="en-US">
                      <a:latin typeface="Times New Roman" panose="02020603050405020304" pitchFamily="18" charset="0"/>
                    </a:rPr>
                    <a:t> </a:t>
                  </a:r>
                  <a:r>
                    <a:rPr lang="zh-CN" altLang="en-US">
                      <a:latin typeface="宋体" panose="02010600030101010101" pitchFamily="2" charset="-122"/>
                    </a:rPr>
                    <a:t>∞ ∞ ∞</a:t>
                  </a:r>
                </a:p>
              </p:txBody>
            </p:sp>
          </p:grpSp>
        </p:grpSp>
        <p:grpSp>
          <p:nvGrpSpPr>
            <p:cNvPr id="548887" name="组合 548886"/>
            <p:cNvGrpSpPr/>
            <p:nvPr/>
          </p:nvGrpSpPr>
          <p:grpSpPr>
            <a:xfrm>
              <a:off x="521" y="268"/>
              <a:ext cx="1447" cy="1164"/>
              <a:chOff x="521" y="268"/>
              <a:chExt cx="1447" cy="1164"/>
            </a:xfrm>
          </p:grpSpPr>
          <p:sp>
            <p:nvSpPr>
              <p:cNvPr id="548888" name="矩形 548887"/>
              <p:cNvSpPr/>
              <p:nvPr/>
            </p:nvSpPr>
            <p:spPr>
              <a:xfrm>
                <a:off x="521" y="1228"/>
                <a:ext cx="1180"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带权有向图</a:t>
                </a:r>
                <a:r>
                  <a:rPr lang="zh-CN" altLang="en-US" sz="2000">
                    <a:latin typeface="Times New Roman" panose="02020603050405020304" pitchFamily="18" charset="0"/>
                  </a:rPr>
                  <a:t> </a:t>
                </a:r>
              </a:p>
            </p:txBody>
          </p:sp>
          <p:grpSp>
            <p:nvGrpSpPr>
              <p:cNvPr id="548889" name="组合 548888"/>
              <p:cNvGrpSpPr/>
              <p:nvPr/>
            </p:nvGrpSpPr>
            <p:grpSpPr>
              <a:xfrm>
                <a:off x="528" y="268"/>
                <a:ext cx="1440" cy="840"/>
                <a:chOff x="3984" y="1424"/>
                <a:chExt cx="1440" cy="840"/>
              </a:xfrm>
            </p:grpSpPr>
            <p:sp>
              <p:nvSpPr>
                <p:cNvPr id="548890" name="矩形 548889"/>
                <p:cNvSpPr/>
                <p:nvPr/>
              </p:nvSpPr>
              <p:spPr>
                <a:xfrm>
                  <a:off x="4976" y="151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3</a:t>
                  </a:r>
                </a:p>
              </p:txBody>
            </p:sp>
            <p:sp>
              <p:nvSpPr>
                <p:cNvPr id="548891" name="矩形 548890"/>
                <p:cNvSpPr/>
                <p:nvPr/>
              </p:nvSpPr>
              <p:spPr>
                <a:xfrm>
                  <a:off x="4923" y="186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5</a:t>
                  </a:r>
                </a:p>
              </p:txBody>
            </p:sp>
            <p:sp>
              <p:nvSpPr>
                <p:cNvPr id="548892" name="矩形 548891"/>
                <p:cNvSpPr/>
                <p:nvPr/>
              </p:nvSpPr>
              <p:spPr>
                <a:xfrm>
                  <a:off x="4640" y="1816"/>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4</a:t>
                  </a:r>
                </a:p>
              </p:txBody>
            </p:sp>
            <p:sp>
              <p:nvSpPr>
                <p:cNvPr id="548893" name="矩形 548892"/>
                <p:cNvSpPr/>
                <p:nvPr/>
              </p:nvSpPr>
              <p:spPr>
                <a:xfrm>
                  <a:off x="4368" y="199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1</a:t>
                  </a:r>
                </a:p>
              </p:txBody>
            </p:sp>
            <p:sp>
              <p:nvSpPr>
                <p:cNvPr id="548894" name="矩形 548893"/>
                <p:cNvSpPr/>
                <p:nvPr/>
              </p:nvSpPr>
              <p:spPr>
                <a:xfrm>
                  <a:off x="3984" y="1760"/>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2</a:t>
                  </a:r>
                </a:p>
              </p:txBody>
            </p:sp>
            <p:sp>
              <p:nvSpPr>
                <p:cNvPr id="548895" name="矩形 548894"/>
                <p:cNvSpPr/>
                <p:nvPr/>
              </p:nvSpPr>
              <p:spPr>
                <a:xfrm>
                  <a:off x="4360" y="1424"/>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6</a:t>
                  </a:r>
                </a:p>
              </p:txBody>
            </p:sp>
            <p:sp>
              <p:nvSpPr>
                <p:cNvPr id="548896" name="椭圆 548895"/>
                <p:cNvSpPr/>
                <p:nvPr/>
              </p:nvSpPr>
              <p:spPr>
                <a:xfrm>
                  <a:off x="4040" y="1488"/>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48897" name="椭圆 548896"/>
                <p:cNvSpPr/>
                <p:nvPr/>
              </p:nvSpPr>
              <p:spPr>
                <a:xfrm>
                  <a:off x="4682" y="150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48898" name="椭圆 548897"/>
                <p:cNvSpPr/>
                <p:nvPr/>
              </p:nvSpPr>
              <p:spPr>
                <a:xfrm>
                  <a:off x="4037" y="206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48899" name="椭圆 548898"/>
                <p:cNvSpPr/>
                <p:nvPr/>
              </p:nvSpPr>
              <p:spPr>
                <a:xfrm>
                  <a:off x="4677" y="2052"/>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48900" name="椭圆 548899"/>
                <p:cNvSpPr/>
                <p:nvPr/>
              </p:nvSpPr>
              <p:spPr>
                <a:xfrm>
                  <a:off x="5197" y="1740"/>
                  <a:ext cx="227" cy="204"/>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sp>
              <p:nvSpPr>
                <p:cNvPr id="548901" name="直接连接符 548900"/>
                <p:cNvSpPr/>
                <p:nvPr/>
              </p:nvSpPr>
              <p:spPr>
                <a:xfrm>
                  <a:off x="4152" y="1704"/>
                  <a:ext cx="0" cy="363"/>
                </a:xfrm>
                <a:prstGeom prst="line">
                  <a:avLst/>
                </a:prstGeom>
                <a:ln w="19050" cap="flat" cmpd="sng">
                  <a:solidFill>
                    <a:schemeClr val="tx1"/>
                  </a:solidFill>
                  <a:prstDash val="solid"/>
                  <a:miter/>
                  <a:headEnd type="none" w="med" len="med"/>
                  <a:tailEnd type="triangle" w="med" len="med"/>
                </a:ln>
              </p:spPr>
            </p:sp>
            <p:sp>
              <p:nvSpPr>
                <p:cNvPr id="548902" name="直接连接符 548901"/>
                <p:cNvSpPr/>
                <p:nvPr/>
              </p:nvSpPr>
              <p:spPr>
                <a:xfrm>
                  <a:off x="4797" y="1696"/>
                  <a:ext cx="0" cy="363"/>
                </a:xfrm>
                <a:prstGeom prst="line">
                  <a:avLst/>
                </a:prstGeom>
                <a:ln w="19050" cap="flat" cmpd="sng">
                  <a:solidFill>
                    <a:schemeClr val="tx1"/>
                  </a:solidFill>
                  <a:prstDash val="solid"/>
                  <a:miter/>
                  <a:headEnd type="triangle" w="med" len="med"/>
                  <a:tailEnd type="none" w="med" len="med"/>
                </a:ln>
              </p:spPr>
            </p:sp>
            <p:sp>
              <p:nvSpPr>
                <p:cNvPr id="548903" name="直接连接符 548902"/>
                <p:cNvSpPr/>
                <p:nvPr/>
              </p:nvSpPr>
              <p:spPr>
                <a:xfrm>
                  <a:off x="4272" y="1592"/>
                  <a:ext cx="408" cy="0"/>
                </a:xfrm>
                <a:prstGeom prst="line">
                  <a:avLst/>
                </a:prstGeom>
                <a:ln w="19050" cap="flat" cmpd="sng">
                  <a:solidFill>
                    <a:schemeClr val="tx1"/>
                  </a:solidFill>
                  <a:prstDash val="solid"/>
                  <a:miter/>
                  <a:headEnd type="none" w="med" len="med"/>
                  <a:tailEnd type="triangle" w="med" len="med"/>
                </a:ln>
              </p:spPr>
            </p:sp>
            <p:sp>
              <p:nvSpPr>
                <p:cNvPr id="548904" name="直接连接符 548903"/>
                <p:cNvSpPr/>
                <p:nvPr/>
              </p:nvSpPr>
              <p:spPr>
                <a:xfrm>
                  <a:off x="4272" y="2160"/>
                  <a:ext cx="408" cy="0"/>
                </a:xfrm>
                <a:prstGeom prst="line">
                  <a:avLst/>
                </a:prstGeom>
                <a:ln w="19050" cap="flat" cmpd="sng">
                  <a:solidFill>
                    <a:schemeClr val="tx1"/>
                  </a:solidFill>
                  <a:prstDash val="solid"/>
                  <a:miter/>
                  <a:headEnd type="none" w="med" len="med"/>
                  <a:tailEnd type="triangle" w="med" len="med"/>
                </a:ln>
              </p:spPr>
            </p:sp>
            <p:sp>
              <p:nvSpPr>
                <p:cNvPr id="548905" name="直接连接符 548904"/>
                <p:cNvSpPr/>
                <p:nvPr/>
              </p:nvSpPr>
              <p:spPr>
                <a:xfrm flipV="1">
                  <a:off x="4232" y="1648"/>
                  <a:ext cx="453" cy="453"/>
                </a:xfrm>
                <a:prstGeom prst="line">
                  <a:avLst/>
                </a:prstGeom>
                <a:ln w="19050" cap="flat" cmpd="sng">
                  <a:solidFill>
                    <a:schemeClr val="tx1"/>
                  </a:solidFill>
                  <a:prstDash val="solid"/>
                  <a:miter/>
                  <a:headEnd type="none" w="med" len="med"/>
                  <a:tailEnd type="triangle" w="med" len="med"/>
                </a:ln>
              </p:spPr>
            </p:sp>
            <p:sp>
              <p:nvSpPr>
                <p:cNvPr id="548906" name="直接连接符 548905"/>
                <p:cNvSpPr/>
                <p:nvPr/>
              </p:nvSpPr>
              <p:spPr>
                <a:xfrm flipV="1">
                  <a:off x="4896" y="1920"/>
                  <a:ext cx="336" cy="192"/>
                </a:xfrm>
                <a:prstGeom prst="line">
                  <a:avLst/>
                </a:prstGeom>
                <a:ln w="19050" cap="flat" cmpd="sng">
                  <a:solidFill>
                    <a:schemeClr val="tx1"/>
                  </a:solidFill>
                  <a:prstDash val="solid"/>
                  <a:miter/>
                  <a:headEnd type="none" w="med" len="med"/>
                  <a:tailEnd type="triangle" w="med" len="med"/>
                </a:ln>
              </p:spPr>
            </p:sp>
            <p:sp>
              <p:nvSpPr>
                <p:cNvPr id="548907" name="直接连接符 548906"/>
                <p:cNvSpPr/>
                <p:nvPr/>
              </p:nvSpPr>
              <p:spPr>
                <a:xfrm flipH="1" flipV="1">
                  <a:off x="4901" y="1616"/>
                  <a:ext cx="331" cy="160"/>
                </a:xfrm>
                <a:prstGeom prst="line">
                  <a:avLst/>
                </a:prstGeom>
                <a:ln w="19050" cap="flat" cmpd="sng">
                  <a:solidFill>
                    <a:schemeClr val="tx1"/>
                  </a:solidFill>
                  <a:prstDash val="solid"/>
                  <a:miter/>
                  <a:headEnd type="triangle" w="med" len="med"/>
                  <a:tailEnd type="none" w="med" len="med"/>
                </a:ln>
              </p:spPr>
            </p:sp>
            <p:sp>
              <p:nvSpPr>
                <p:cNvPr id="548908" name="矩形 548907"/>
                <p:cNvSpPr/>
                <p:nvPr/>
              </p:nvSpPr>
              <p:spPr>
                <a:xfrm>
                  <a:off x="4328" y="1712"/>
                  <a:ext cx="181" cy="181"/>
                </a:xfrm>
                <a:prstGeom prst="rect">
                  <a:avLst/>
                </a:prstGeom>
                <a:noFill/>
                <a:ln w="9525">
                  <a:noFill/>
                </a:ln>
              </p:spPr>
              <p:txBody>
                <a:bodyPr wrap="none" anchor="ctr"/>
                <a:lstStyle/>
                <a:p>
                  <a:pPr>
                    <a:buClr>
                      <a:schemeClr val="bg1"/>
                    </a:buClr>
                  </a:pPr>
                  <a:r>
                    <a:rPr lang="en-US" altLang="zh-CN" sz="2000">
                      <a:latin typeface="Times New Roman" panose="02020603050405020304" pitchFamily="18" charset="0"/>
                    </a:rPr>
                    <a:t>3</a:t>
                  </a:r>
                </a:p>
              </p:txBody>
            </p:sp>
          </p:grpSp>
        </p:grpSp>
      </p:grpSp>
      <p:sp>
        <p:nvSpPr>
          <p:cNvPr id="548909" name="矩形 548908"/>
          <p:cNvSpPr/>
          <p:nvPr/>
        </p:nvSpPr>
        <p:spPr>
          <a:xfrm>
            <a:off x="152400" y="3068638"/>
            <a:ext cx="8812213" cy="230505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3600" b="1">
                <a:solidFill>
                  <a:srgbClr val="0000FF"/>
                </a:solidFill>
                <a:latin typeface="宋体" panose="02010600030101010101" pitchFamily="2" charset="-122"/>
              </a:rPr>
              <a:t>⑶ </a:t>
            </a:r>
            <a:r>
              <a:rPr lang="zh-CN" altLang="en-US" sz="3600" b="1" dirty="0">
                <a:solidFill>
                  <a:srgbClr val="0000FF"/>
                </a:solidFill>
                <a:latin typeface="Times New Roman" panose="02020603050405020304" pitchFamily="18" charset="0"/>
              </a:rPr>
              <a:t>有向图邻接矩阵的特性</a:t>
            </a:r>
            <a:endParaRPr lang="zh-CN" altLang="en-US" sz="3600" b="1" dirty="0">
              <a:solidFill>
                <a:schemeClr val="folHlink"/>
              </a:solidFill>
              <a:latin typeface="Times New Roman" panose="02020603050405020304" pitchFamily="18" charset="0"/>
            </a:endParaRP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宋体" panose="02010600030101010101" pitchFamily="2" charset="-122"/>
              </a:rPr>
              <a:t>◆ </a:t>
            </a:r>
            <a:r>
              <a:rPr lang="zh-CN" altLang="en-US" sz="2800" b="1" dirty="0">
                <a:latin typeface="Times New Roman" panose="02020603050405020304" pitchFamily="18" charset="0"/>
              </a:rPr>
              <a:t>对于顶点</a:t>
            </a:r>
            <a:r>
              <a:rPr lang="en-US" altLang="zh-CN" sz="2800" b="1">
                <a:latin typeface="Times New Roman" panose="02020603050405020304" pitchFamily="18" charset="0"/>
              </a:rPr>
              <a:t>v</a:t>
            </a:r>
            <a:r>
              <a:rPr lang="en-US" altLang="zh-CN" sz="2800" b="1" baseline="-18000">
                <a:latin typeface="Times New Roman" panose="02020603050405020304" pitchFamily="18" charset="0"/>
              </a:rPr>
              <a:t>i</a:t>
            </a:r>
            <a:r>
              <a:rPr lang="zh-CN" altLang="en-US" sz="2800" b="1">
                <a:latin typeface="Times New Roman" panose="02020603050405020304" pitchFamily="18" charset="0"/>
              </a:rPr>
              <a:t>，第</a:t>
            </a:r>
            <a:r>
              <a:rPr lang="en-US" altLang="zh-CN" sz="2800" b="1">
                <a:latin typeface="Times New Roman" panose="02020603050405020304" pitchFamily="18" charset="0"/>
              </a:rPr>
              <a:t>i</a:t>
            </a:r>
            <a:r>
              <a:rPr lang="zh-CN" altLang="en-US" sz="2800" b="1" dirty="0">
                <a:latin typeface="Times New Roman" panose="02020603050405020304" pitchFamily="18" charset="0"/>
              </a:rPr>
              <a:t>行的非</a:t>
            </a:r>
            <a:r>
              <a:rPr lang="en-US" altLang="zh-CN" sz="2800" b="1">
                <a:latin typeface="Times New Roman" panose="02020603050405020304" pitchFamily="18" charset="0"/>
              </a:rPr>
              <a:t>0</a:t>
            </a:r>
            <a:r>
              <a:rPr lang="zh-CN" altLang="en-US" sz="2800" b="1" dirty="0">
                <a:latin typeface="Times New Roman" panose="02020603050405020304" pitchFamily="18" charset="0"/>
              </a:rPr>
              <a:t>元素的个数是其</a:t>
            </a:r>
            <a:r>
              <a:rPr lang="zh-CN" altLang="en-US" sz="2800" b="1" dirty="0">
                <a:solidFill>
                  <a:srgbClr val="FF0000"/>
                </a:solidFill>
                <a:latin typeface="Times New Roman" panose="02020603050405020304" pitchFamily="18" charset="0"/>
              </a:rPr>
              <a:t>出度</a:t>
            </a:r>
            <a:r>
              <a:rPr lang="en-US" altLang="zh-CN" sz="2800" b="1">
                <a:latin typeface="Times New Roman" panose="02020603050405020304" pitchFamily="18" charset="0"/>
              </a:rPr>
              <a:t>OD(v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a:t>
            </a:r>
            <a:r>
              <a:rPr lang="zh-CN" altLang="en-US" sz="2800" b="1">
                <a:latin typeface="Times New Roman" panose="02020603050405020304" pitchFamily="18" charset="0"/>
              </a:rPr>
              <a:t>；第</a:t>
            </a:r>
            <a:r>
              <a:rPr lang="en-US" altLang="zh-CN" sz="2800" b="1">
                <a:latin typeface="Times New Roman" panose="02020603050405020304" pitchFamily="18" charset="0"/>
              </a:rPr>
              <a:t>i</a:t>
            </a:r>
            <a:r>
              <a:rPr lang="zh-CN" altLang="en-US" sz="2800" b="1" dirty="0">
                <a:latin typeface="Times New Roman" panose="02020603050405020304" pitchFamily="18" charset="0"/>
              </a:rPr>
              <a:t>列的非</a:t>
            </a:r>
            <a:r>
              <a:rPr lang="en-US" altLang="zh-CN" sz="2800" b="1">
                <a:latin typeface="Times New Roman" panose="02020603050405020304" pitchFamily="18" charset="0"/>
              </a:rPr>
              <a:t>0</a:t>
            </a:r>
            <a:r>
              <a:rPr lang="zh-CN" altLang="en-US" sz="2800" b="1" dirty="0">
                <a:latin typeface="Times New Roman" panose="02020603050405020304" pitchFamily="18" charset="0"/>
              </a:rPr>
              <a:t>元素的个数是其</a:t>
            </a:r>
            <a:r>
              <a:rPr lang="zh-CN" altLang="en-US" sz="2800" b="1" dirty="0">
                <a:solidFill>
                  <a:srgbClr val="FF0000"/>
                </a:solidFill>
                <a:latin typeface="Times New Roman" panose="02020603050405020304" pitchFamily="18" charset="0"/>
              </a:rPr>
              <a:t>入度</a:t>
            </a:r>
            <a:r>
              <a:rPr lang="en-US" altLang="zh-CN" sz="2800" b="1">
                <a:latin typeface="Times New Roman" panose="02020603050405020304" pitchFamily="18" charset="0"/>
              </a:rPr>
              <a:t>ID(v</a:t>
            </a:r>
            <a:r>
              <a:rPr lang="en-US" altLang="zh-CN" sz="2800" b="1" baseline="-18000">
                <a:latin typeface="Times New Roman" panose="02020603050405020304" pitchFamily="18" charset="0"/>
              </a:rPr>
              <a:t>i</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b="1" dirty="0">
                <a:latin typeface="Times New Roman" panose="02020603050405020304" pitchFamily="18" charset="0"/>
              </a:rPr>
              <a:t>邻接矩阵中非</a:t>
            </a:r>
            <a:r>
              <a:rPr lang="en-US" altLang="zh-CN" sz="2800" b="1">
                <a:latin typeface="Times New Roman" panose="02020603050405020304" pitchFamily="18" charset="0"/>
              </a:rPr>
              <a:t>0</a:t>
            </a:r>
            <a:r>
              <a:rPr lang="zh-CN" altLang="en-US" sz="2800" b="1" dirty="0">
                <a:latin typeface="Times New Roman" panose="02020603050405020304" pitchFamily="18" charset="0"/>
              </a:rPr>
              <a:t>元素的个数就是图的弧的数目。</a:t>
            </a:r>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矩形 549889"/>
          <p:cNvSpPr/>
          <p:nvPr/>
        </p:nvSpPr>
        <p:spPr>
          <a:xfrm>
            <a:off x="228600" y="304800"/>
            <a:ext cx="8736013" cy="607695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4000" b="1">
                <a:solidFill>
                  <a:srgbClr val="0000FF"/>
                </a:solidFill>
                <a:latin typeface="Times New Roman" panose="02020603050405020304" pitchFamily="18" charset="0"/>
              </a:rPr>
              <a:t>3  </a:t>
            </a:r>
            <a:r>
              <a:rPr lang="zh-CN" altLang="en-US" sz="4000" b="1" dirty="0">
                <a:solidFill>
                  <a:srgbClr val="0000FF"/>
                </a:solidFill>
                <a:latin typeface="Times New Roman" panose="02020603050405020304" pitchFamily="18" charset="0"/>
                <a:ea typeface="楷体_GB2312" panose="02010609030101010101" pitchFamily="49" charset="-122"/>
              </a:rPr>
              <a:t>图</a:t>
            </a:r>
            <a:r>
              <a:rPr lang="zh-CN" altLang="en-US" sz="4000" b="1">
                <a:solidFill>
                  <a:srgbClr val="0000FF"/>
                </a:solidFill>
                <a:latin typeface="Times New Roman" panose="02020603050405020304" pitchFamily="18" charset="0"/>
                <a:ea typeface="楷体_GB2312" panose="02010609030101010101" pitchFamily="49" charset="-122"/>
              </a:rPr>
              <a:t>的</a:t>
            </a:r>
            <a:r>
              <a:rPr lang="zh-CN" altLang="en-US" sz="4000" b="1" dirty="0">
                <a:solidFill>
                  <a:srgbClr val="0000FF"/>
                </a:solidFill>
                <a:latin typeface="Times New Roman" panose="02020603050405020304" pitchFamily="18" charset="0"/>
                <a:ea typeface="楷体_GB2312" panose="02010609030101010101" pitchFamily="49" charset="-122"/>
              </a:rPr>
              <a:t>邻接矩阵的操作</a:t>
            </a:r>
          </a:p>
          <a:p>
            <a:pPr>
              <a:lnSpc>
                <a:spcPct val="110000"/>
              </a:lnSpc>
              <a:spcBef>
                <a:spcPct val="2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rPr>
              <a:t>        </a:t>
            </a:r>
            <a:r>
              <a:rPr lang="zh-CN" altLang="en-US" sz="2800" b="1" dirty="0">
                <a:latin typeface="Times New Roman" panose="02020603050405020304" pitchFamily="18" charset="0"/>
              </a:rPr>
              <a:t>图的邻接矩阵的实现比较容易，定义两个数组分别存储</a:t>
            </a:r>
            <a:r>
              <a:rPr lang="zh-CN" altLang="en-US" sz="2800" b="1" dirty="0">
                <a:solidFill>
                  <a:srgbClr val="FF0000"/>
                </a:solidFill>
                <a:latin typeface="Times New Roman" panose="02020603050405020304" pitchFamily="18" charset="0"/>
              </a:rPr>
              <a:t>顶点信息</a:t>
            </a:r>
            <a:r>
              <a:rPr lang="en-US" altLang="zh-CN" sz="2800" b="1">
                <a:latin typeface="Times New Roman" panose="02020603050405020304" pitchFamily="18" charset="0"/>
              </a:rPr>
              <a:t>(</a:t>
            </a:r>
            <a:r>
              <a:rPr lang="zh-CN" altLang="en-US" sz="2800" b="1" dirty="0">
                <a:latin typeface="Times New Roman" panose="02020603050405020304" pitchFamily="18" charset="0"/>
              </a:rPr>
              <a:t>数据元素</a:t>
            </a:r>
            <a:r>
              <a:rPr lang="en-US" altLang="zh-CN" sz="2800" b="1">
                <a:latin typeface="Times New Roman" panose="02020603050405020304" pitchFamily="18" charset="0"/>
              </a:rPr>
              <a:t>)</a:t>
            </a:r>
            <a:r>
              <a:rPr lang="zh-CN" altLang="en-US" sz="2800" b="1" dirty="0">
                <a:latin typeface="Times New Roman" panose="02020603050405020304" pitchFamily="18" charset="0"/>
              </a:rPr>
              <a:t>和</a:t>
            </a:r>
            <a:r>
              <a:rPr lang="zh-CN" altLang="en-US" sz="2800" b="1" dirty="0">
                <a:solidFill>
                  <a:srgbClr val="FF0000"/>
                </a:solidFill>
                <a:latin typeface="Times New Roman" panose="02020603050405020304" pitchFamily="18" charset="0"/>
              </a:rPr>
              <a:t>边或弧的信息</a:t>
            </a:r>
            <a:r>
              <a:rPr lang="en-US" altLang="zh-CN" sz="2800" b="1">
                <a:latin typeface="Times New Roman" panose="02020603050405020304" pitchFamily="18" charset="0"/>
              </a:rPr>
              <a:t>(</a:t>
            </a:r>
            <a:r>
              <a:rPr lang="zh-CN" altLang="en-US" sz="2800" b="1" dirty="0">
                <a:latin typeface="Times New Roman" panose="02020603050405020304" pitchFamily="18" charset="0"/>
              </a:rPr>
              <a:t>数据元素之间的关系</a:t>
            </a:r>
            <a:r>
              <a:rPr lang="en-US" altLang="zh-CN" sz="2800" b="1">
                <a:latin typeface="Times New Roman" panose="02020603050405020304" pitchFamily="18" charset="0"/>
              </a:rPr>
              <a:t>) </a:t>
            </a:r>
            <a:r>
              <a:rPr lang="zh-CN" altLang="en-US" sz="2800" b="1" dirty="0">
                <a:latin typeface="Times New Roman" panose="02020603050405020304" pitchFamily="18" charset="0"/>
              </a:rPr>
              <a:t>。其</a:t>
            </a:r>
            <a:r>
              <a:rPr lang="zh-CN" altLang="en-US" sz="2800" b="1" dirty="0">
                <a:solidFill>
                  <a:srgbClr val="FF0000"/>
                </a:solidFill>
                <a:latin typeface="Times New Roman" panose="02020603050405020304" pitchFamily="18" charset="0"/>
              </a:rPr>
              <a:t>存储结构形式定义</a:t>
            </a:r>
            <a:r>
              <a:rPr lang="zh-CN" altLang="en-US" sz="2800" b="1" dirty="0">
                <a:latin typeface="Times New Roman" panose="02020603050405020304" pitchFamily="18" charset="0"/>
              </a:rPr>
              <a:t>如下：</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#define INFINITY  MAX_VAL     </a:t>
            </a:r>
            <a:r>
              <a:rPr lang="en-US" altLang="zh-CN" b="1">
                <a:latin typeface="Times New Roman" panose="02020603050405020304" pitchFamily="18" charset="0"/>
              </a:rPr>
              <a:t>/* </a:t>
            </a:r>
            <a:r>
              <a:rPr lang="zh-CN" altLang="en-US" b="1" dirty="0">
                <a:latin typeface="Times New Roman" panose="02020603050405020304" pitchFamily="18" charset="0"/>
              </a:rPr>
              <a:t>最大值</a:t>
            </a:r>
            <a:r>
              <a:rPr lang="zh-CN" altLang="en-US" b="1">
                <a:latin typeface="Times New Roman" panose="02020603050405020304" pitchFamily="18" charset="0"/>
              </a:rPr>
              <a:t>∞ *</a:t>
            </a:r>
            <a:r>
              <a:rPr lang="en-US" altLang="zh-CN" b="1">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rPr>
              <a:t>    /* </a:t>
            </a:r>
            <a:r>
              <a:rPr lang="zh-CN" altLang="en-US" b="1" dirty="0">
                <a:latin typeface="Times New Roman" panose="02020603050405020304" pitchFamily="18" charset="0"/>
              </a:rPr>
              <a:t>根据图的权值类型，分别定义为最大整数或实数 *</a:t>
            </a:r>
            <a:r>
              <a:rPr lang="en-US" altLang="zh-CN" b="1">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#define MAX_VEX  30     </a:t>
            </a:r>
            <a:r>
              <a:rPr lang="en-US" altLang="zh-CN" b="1">
                <a:latin typeface="Times New Roman" panose="02020603050405020304" pitchFamily="18" charset="0"/>
              </a:rPr>
              <a:t>/*  </a:t>
            </a:r>
            <a:r>
              <a:rPr lang="zh-CN" altLang="en-US" b="1" dirty="0">
                <a:latin typeface="Times New Roman" panose="02020603050405020304" pitchFamily="18" charset="0"/>
              </a:rPr>
              <a:t>最大顶点数目 *</a:t>
            </a:r>
            <a:r>
              <a:rPr lang="en-US" altLang="zh-CN" b="1">
                <a:latin typeface="Times New Roman" panose="02020603050405020304" pitchFamily="18" charset="0"/>
              </a:rPr>
              <a:t>/</a:t>
            </a:r>
            <a:endParaRPr lang="en-US" altLang="zh-CN" sz="2800" b="1">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typedef</a:t>
            </a:r>
            <a:r>
              <a:rPr lang="en-US" altLang="zh-CN" sz="2800" b="1">
                <a:latin typeface="Times New Roman" panose="02020603050405020304" pitchFamily="18" charset="0"/>
              </a:rPr>
              <a:t> </a:t>
            </a:r>
            <a:r>
              <a:rPr lang="en-US" altLang="zh-CN" sz="2800" b="1" dirty="0" err="1">
                <a:latin typeface="Times New Roman" panose="02020603050405020304" pitchFamily="18" charset="0"/>
              </a:rPr>
              <a:t>enum</a:t>
            </a:r>
            <a:r>
              <a:rPr lang="en-US" altLang="zh-CN" sz="2800" b="1">
                <a:latin typeface="Times New Roman" panose="02020603050405020304" pitchFamily="18" charset="0"/>
              </a:rPr>
              <a:t> {</a:t>
            </a:r>
            <a:r>
              <a:rPr lang="en-US" altLang="zh-CN" sz="2800" b="1">
                <a:solidFill>
                  <a:srgbClr val="FF0000"/>
                </a:solidFill>
                <a:latin typeface="Times New Roman" panose="02020603050405020304" pitchFamily="18" charset="0"/>
              </a:rPr>
              <a:t>DG, AG, WDG,WAG</a:t>
            </a:r>
            <a:r>
              <a:rPr lang="en-US" altLang="zh-CN" sz="2800" b="1">
                <a:latin typeface="Times New Roman" panose="02020603050405020304" pitchFamily="18" charset="0"/>
              </a:rPr>
              <a:t>} </a:t>
            </a:r>
            <a:r>
              <a:rPr lang="en-US" altLang="zh-CN" sz="2800" b="1" dirty="0" err="1">
                <a:latin typeface="Times New Roman" panose="02020603050405020304" pitchFamily="18" charset="0"/>
              </a:rPr>
              <a:t>GraphKind</a:t>
            </a:r>
            <a:r>
              <a:rPr lang="en-US" altLang="zh-CN" sz="2800" b="1">
                <a:latin typeface="Times New Roman" panose="02020603050405020304" pitchFamily="18" charset="0"/>
              </a:rPr>
              <a:t> ;</a:t>
            </a:r>
          </a:p>
          <a:p>
            <a:pPr>
              <a:lnSpc>
                <a:spcPct val="110000"/>
              </a:lnSpc>
              <a:spcBef>
                <a:spcPct val="20000"/>
              </a:spcBef>
              <a:buClr>
                <a:schemeClr val="accent2"/>
              </a:buClr>
              <a:buSzPct val="80000"/>
              <a:buFont typeface="Wingdings" panose="05000000000000000000" pitchFamily="2" charset="2"/>
              <a:buNone/>
            </a:pPr>
            <a:r>
              <a:rPr lang="en-US" altLang="zh-CN" b="1">
                <a:latin typeface="Times New Roman" panose="02020603050405020304" pitchFamily="18" charset="0"/>
              </a:rPr>
              <a:t>      /*  {</a:t>
            </a:r>
            <a:r>
              <a:rPr lang="zh-CN" altLang="en-US" b="1" dirty="0">
                <a:latin typeface="Times New Roman" panose="02020603050405020304" pitchFamily="18" charset="0"/>
              </a:rPr>
              <a:t>有向图，无向图，带权有向图，带权无向图</a:t>
            </a:r>
            <a:r>
              <a:rPr lang="en-US" altLang="zh-CN" b="1">
                <a:latin typeface="Times New Roman" panose="02020603050405020304" pitchFamily="18" charset="0"/>
              </a:rPr>
              <a:t>}  */</a:t>
            </a:r>
          </a:p>
          <a:p>
            <a:pPr>
              <a:lnSpc>
                <a:spcPct val="110000"/>
              </a:lnSpc>
              <a:spcBef>
                <a:spcPct val="20000"/>
              </a:spcBef>
              <a:buClr>
                <a:schemeClr val="accent2"/>
              </a:buClr>
              <a:buSzPct val="80000"/>
              <a:buFont typeface="Wingdings" panose="05000000000000000000" pitchFamily="2" charset="2"/>
              <a:buNone/>
            </a:pPr>
            <a:endParaRPr lang="zh-CN" altLang="zh-CN" sz="2800" b="1">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zh-CN" sz="2800" b="1">
                <a:latin typeface="Times New Roman" panose="02020603050405020304" pitchFamily="18" charset="0"/>
              </a:rPr>
              <a:t>   </a:t>
            </a:r>
          </a:p>
        </p:txBody>
      </p:sp>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矩形 550913"/>
          <p:cNvSpPr/>
          <p:nvPr/>
        </p:nvSpPr>
        <p:spPr>
          <a:xfrm>
            <a:off x="71438" y="304800"/>
            <a:ext cx="8964612" cy="6076950"/>
          </a:xfrm>
          <a:prstGeom prst="rect">
            <a:avLst/>
          </a:prstGeom>
          <a:noFill/>
          <a:ln w="9525">
            <a:noFill/>
          </a:ln>
        </p:spPr>
        <p:txBody>
          <a:bodyPr/>
          <a:lstStyle/>
          <a:p>
            <a:pPr>
              <a:lnSpc>
                <a:spcPct val="110000"/>
              </a:lnSpc>
              <a:spcBef>
                <a:spcPct val="20000"/>
              </a:spcBef>
              <a:buClr>
                <a:schemeClr val="bg1"/>
              </a:buClr>
            </a:pPr>
            <a:r>
              <a:rPr lang="en-US" altLang="zh-CN" sz="2800" b="1" dirty="0" err="1">
                <a:latin typeface="Times New Roman" panose="02020603050405020304" pitchFamily="18" charset="0"/>
              </a:rPr>
              <a:t>typedef</a:t>
            </a:r>
            <a:r>
              <a:rPr lang="en-US" altLang="zh-CN" sz="2800" b="1">
                <a:latin typeface="Times New Roman" panose="02020603050405020304" pitchFamily="18" charset="0"/>
              </a:rPr>
              <a:t> </a:t>
            </a:r>
            <a:r>
              <a:rPr lang="en-US" altLang="zh-CN" sz="2800" b="1" dirty="0" err="1">
                <a:latin typeface="Times New Roman" panose="02020603050405020304" pitchFamily="18" charset="0"/>
              </a:rPr>
              <a:t>struct</a:t>
            </a:r>
            <a:r>
              <a:rPr lang="en-US" altLang="zh-CN" sz="2800" b="1">
                <a:latin typeface="Times New Roman" panose="02020603050405020304" pitchFamily="18" charset="0"/>
              </a:rPr>
              <a:t> </a:t>
            </a:r>
          </a:p>
          <a:p>
            <a:pPr marL="355600" lvl="1" indent="0" eaLnBrk="1" hangingPunct="1">
              <a:lnSpc>
                <a:spcPct val="110000"/>
              </a:lnSpc>
              <a:spcBef>
                <a:spcPct val="2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VexType</a:t>
            </a:r>
            <a:r>
              <a:rPr lang="en-US" altLang="zh-CN" sz="2800" b="1">
                <a:latin typeface="Times New Roman" panose="02020603050405020304" pitchFamily="18" charset="0"/>
              </a:rPr>
              <a:t>  vex1, vex2 ;</a:t>
            </a:r>
            <a:r>
              <a:rPr lang="en-US" altLang="zh-CN" b="1">
                <a:latin typeface="Times New Roman" panose="02020603050405020304" pitchFamily="18" charset="0"/>
              </a:rPr>
              <a:t>    /*  </a:t>
            </a:r>
            <a:r>
              <a:rPr lang="zh-CN" altLang="en-US" b="1" dirty="0">
                <a:latin typeface="Times New Roman" panose="02020603050405020304" pitchFamily="18" charset="0"/>
              </a:rPr>
              <a:t>弧或边所依附的两个顶点 *</a:t>
            </a:r>
            <a:r>
              <a:rPr lang="en-US" altLang="zh-CN" b="1">
                <a:latin typeface="Times New Roman" panose="02020603050405020304" pitchFamily="18" charset="0"/>
              </a:rPr>
              <a:t>/</a:t>
            </a:r>
          </a:p>
          <a:p>
            <a:pPr marL="723900" lvl="2" indent="0" eaLnBrk="1" hangingPunct="1">
              <a:lnSpc>
                <a:spcPct val="110000"/>
              </a:lnSpc>
              <a:spcBef>
                <a:spcPct val="20000"/>
              </a:spcBef>
              <a:buClr>
                <a:schemeClr val="bg1"/>
              </a:buClr>
            </a:pPr>
            <a:r>
              <a:rPr lang="en-US" altLang="zh-CN" sz="2800" b="1" dirty="0" err="1">
                <a:latin typeface="Times New Roman" panose="02020603050405020304" pitchFamily="18" charset="0"/>
              </a:rPr>
              <a:t>ArcValType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ArcVal</a:t>
            </a:r>
            <a:r>
              <a:rPr lang="en-US" altLang="zh-CN" sz="2800" b="1">
                <a:latin typeface="Times New Roman" panose="02020603050405020304" pitchFamily="18" charset="0"/>
              </a:rPr>
              <a:t> ;</a:t>
            </a:r>
            <a:r>
              <a:rPr lang="en-US" altLang="zh-CN" b="1">
                <a:latin typeface="Times New Roman" panose="02020603050405020304" pitchFamily="18" charset="0"/>
              </a:rPr>
              <a:t>     /*  </a:t>
            </a:r>
            <a:r>
              <a:rPr lang="zh-CN" altLang="en-US" b="1" dirty="0">
                <a:latin typeface="Times New Roman" panose="02020603050405020304" pitchFamily="18" charset="0"/>
              </a:rPr>
              <a:t>弧或边的权值 </a:t>
            </a:r>
            <a:r>
              <a:rPr lang="zh-CN" altLang="en-US" b="1">
                <a:latin typeface="Times New Roman" panose="02020603050405020304" pitchFamily="18" charset="0"/>
              </a:rPr>
              <a:t> *</a:t>
            </a:r>
            <a:r>
              <a:rPr lang="en-US" altLang="zh-CN" b="1">
                <a:latin typeface="Times New Roman" panose="02020603050405020304" pitchFamily="18" charset="0"/>
              </a:rPr>
              <a:t>/</a:t>
            </a:r>
          </a:p>
          <a:p>
            <a:pPr marL="723900" lvl="2" indent="0" eaLnBrk="1" hangingPunct="1">
              <a:lnSpc>
                <a:spcPct val="110000"/>
              </a:lnSpc>
              <a:spcBef>
                <a:spcPct val="20000"/>
              </a:spcBef>
              <a:buClr>
                <a:schemeClr val="bg1"/>
              </a:buClr>
            </a:pPr>
            <a:r>
              <a:rPr lang="en-US" altLang="zh-CN" sz="2800" b="1" dirty="0" err="1">
                <a:latin typeface="Times New Roman" panose="02020603050405020304" pitchFamily="18" charset="0"/>
              </a:rPr>
              <a:t>ArcInfoType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ArcInfo</a:t>
            </a:r>
            <a:r>
              <a:rPr lang="en-US" altLang="zh-CN" sz="2800" b="1">
                <a:latin typeface="Times New Roman" panose="02020603050405020304" pitchFamily="18" charset="0"/>
              </a:rPr>
              <a:t> ;</a:t>
            </a:r>
            <a:r>
              <a:rPr lang="en-US" altLang="zh-CN" b="1">
                <a:latin typeface="Times New Roman" panose="02020603050405020304" pitchFamily="18" charset="0"/>
              </a:rPr>
              <a:t>   /*  </a:t>
            </a:r>
            <a:r>
              <a:rPr lang="zh-CN" altLang="en-US" b="1" dirty="0">
                <a:latin typeface="Times New Roman" panose="02020603050405020304" pitchFamily="18" charset="0"/>
              </a:rPr>
              <a:t>弧或边的其它信息   *</a:t>
            </a:r>
            <a:r>
              <a:rPr lang="en-US" altLang="zh-CN" b="1">
                <a:latin typeface="Times New Roman" panose="02020603050405020304" pitchFamily="18" charset="0"/>
              </a:rPr>
              <a:t>/</a:t>
            </a:r>
          </a:p>
          <a:p>
            <a:pPr marL="355600" lvl="1" indent="0" eaLnBrk="1" hangingPunct="1">
              <a:lnSpc>
                <a:spcPct val="110000"/>
              </a:lnSpc>
              <a:spcBef>
                <a:spcPct val="20000"/>
              </a:spcBef>
              <a:buClr>
                <a:schemeClr val="bg1"/>
              </a:buClr>
            </a:pPr>
            <a:r>
              <a:rPr lang="en-US" altLang="zh-CN" sz="2800" b="1">
                <a:latin typeface="Times New Roman" panose="02020603050405020304" pitchFamily="18" charset="0"/>
              </a:rPr>
              <a:t>}</a:t>
            </a:r>
            <a:r>
              <a:rPr lang="en-US" altLang="zh-CN" sz="2800" b="1" dirty="0" err="1">
                <a:latin typeface="Times New Roman" panose="02020603050405020304" pitchFamily="18" charset="0"/>
              </a:rPr>
              <a:t>ArcType</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弧或边的结构定义  *</a:t>
            </a:r>
            <a:r>
              <a:rPr lang="en-US" altLang="zh-CN" b="1">
                <a:latin typeface="Times New Roman" panose="02020603050405020304" pitchFamily="18" charset="0"/>
              </a:rPr>
              <a:t>/</a:t>
            </a:r>
            <a:endParaRPr lang="en-US" altLang="zh-CN" sz="2800" b="1">
              <a:latin typeface="Times New Roman" panose="02020603050405020304" pitchFamily="18" charset="0"/>
            </a:endParaRPr>
          </a:p>
          <a:p>
            <a:pPr>
              <a:lnSpc>
                <a:spcPct val="110000"/>
              </a:lnSpc>
              <a:spcBef>
                <a:spcPct val="20000"/>
              </a:spcBef>
              <a:buClr>
                <a:schemeClr val="bg1"/>
              </a:buClr>
            </a:pPr>
            <a:r>
              <a:rPr lang="en-US" altLang="zh-CN" sz="2800" b="1" dirty="0" err="1">
                <a:latin typeface="Times New Roman" panose="02020603050405020304" pitchFamily="18" charset="0"/>
              </a:rPr>
              <a:t>typedef</a:t>
            </a:r>
            <a:r>
              <a:rPr lang="en-US" altLang="zh-CN" sz="2800" b="1">
                <a:latin typeface="Times New Roman" panose="02020603050405020304" pitchFamily="18" charset="0"/>
              </a:rPr>
              <a:t> </a:t>
            </a:r>
            <a:r>
              <a:rPr lang="en-US" altLang="zh-CN" sz="2800" b="1" dirty="0" err="1">
                <a:latin typeface="Times New Roman" panose="02020603050405020304" pitchFamily="18" charset="0"/>
              </a:rPr>
              <a:t>struct</a:t>
            </a:r>
            <a:endParaRPr lang="en-US" altLang="zh-CN" sz="2800" b="1">
              <a:latin typeface="Times New Roman" panose="02020603050405020304" pitchFamily="18" charset="0"/>
            </a:endParaRPr>
          </a:p>
          <a:p>
            <a:pPr marL="355600" lvl="1" indent="0" eaLnBrk="1" hangingPunct="1">
              <a:lnSpc>
                <a:spcPct val="110000"/>
              </a:lnSpc>
              <a:spcBef>
                <a:spcPct val="2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GraphKind</a:t>
            </a:r>
            <a:r>
              <a:rPr lang="en-US" altLang="zh-CN" sz="2800" b="1">
                <a:latin typeface="Times New Roman" panose="02020603050405020304" pitchFamily="18" charset="0"/>
              </a:rPr>
              <a:t>  kind ;</a:t>
            </a:r>
            <a:r>
              <a:rPr lang="en-US" altLang="zh-CN" b="1">
                <a:latin typeface="Times New Roman" panose="02020603050405020304" pitchFamily="18" charset="0"/>
              </a:rPr>
              <a:t>    /*  </a:t>
            </a:r>
            <a:r>
              <a:rPr lang="zh-CN" altLang="en-US" b="1" dirty="0">
                <a:latin typeface="Times New Roman" panose="02020603050405020304" pitchFamily="18" charset="0"/>
              </a:rPr>
              <a:t>图的种类标志   *</a:t>
            </a:r>
            <a:r>
              <a:rPr lang="en-US" altLang="zh-CN" b="1">
                <a:latin typeface="Times New Roman" panose="02020603050405020304" pitchFamily="18" charset="0"/>
              </a:rPr>
              <a:t>/</a:t>
            </a:r>
          </a:p>
          <a:p>
            <a:pPr marL="723900" lvl="2" indent="0" eaLnBrk="1" hangingPunct="1">
              <a:lnSpc>
                <a:spcPct val="110000"/>
              </a:lnSpc>
              <a:spcBef>
                <a:spcPct val="20000"/>
              </a:spcBef>
              <a:buClr>
                <a:schemeClr val="bg1"/>
              </a:buClr>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arcnum</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图的当前顶点数和弧数  *</a:t>
            </a:r>
            <a:r>
              <a:rPr lang="en-US" altLang="zh-CN" b="1">
                <a:latin typeface="Times New Roman" panose="02020603050405020304" pitchFamily="18" charset="0"/>
              </a:rPr>
              <a:t>/</a:t>
            </a:r>
          </a:p>
          <a:p>
            <a:pPr marL="723900" lvl="2" indent="0" eaLnBrk="1" hangingPunct="1">
              <a:lnSpc>
                <a:spcPct val="110000"/>
              </a:lnSpc>
              <a:spcBef>
                <a:spcPct val="20000"/>
              </a:spcBef>
              <a:buClr>
                <a:schemeClr val="bg1"/>
              </a:buClr>
            </a:pPr>
            <a:r>
              <a:rPr lang="en-US" altLang="zh-CN" sz="2800" b="1" dirty="0" err="1">
                <a:latin typeface="Times New Roman" panose="02020603050405020304" pitchFamily="18" charset="0"/>
              </a:rPr>
              <a:t>VexType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vexs[MAX_VEX</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顶点向量  *</a:t>
            </a:r>
            <a:r>
              <a:rPr lang="en-US" altLang="zh-CN" b="1">
                <a:latin typeface="Times New Roman" panose="02020603050405020304" pitchFamily="18" charset="0"/>
              </a:rPr>
              <a:t>/</a:t>
            </a:r>
          </a:p>
          <a:p>
            <a:pPr marL="723900" lvl="2" indent="0" eaLnBrk="1" hangingPunct="1">
              <a:lnSpc>
                <a:spcPct val="110000"/>
              </a:lnSpc>
              <a:spcBef>
                <a:spcPct val="20000"/>
              </a:spcBef>
              <a:buClr>
                <a:schemeClr val="bg1"/>
              </a:buClr>
            </a:pPr>
            <a:r>
              <a:rPr lang="en-US" altLang="zh-CN" sz="2800" b="1" dirty="0" err="1">
                <a:latin typeface="Times New Roman" panose="02020603050405020304" pitchFamily="18" charset="0"/>
              </a:rPr>
              <a:t>ArcType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adj[MAX_VEX][MAX_VEX</a:t>
            </a:r>
            <a:r>
              <a:rPr lang="en-US" altLang="zh-CN" sz="2800" b="1">
                <a:latin typeface="Times New Roman" panose="02020603050405020304" pitchFamily="18" charset="0"/>
              </a:rPr>
              <a:t>];</a:t>
            </a:r>
          </a:p>
          <a:p>
            <a:pPr marL="723900" lvl="2" indent="0" eaLnBrk="1" hangingPunct="1">
              <a:lnSpc>
                <a:spcPct val="110000"/>
              </a:lnSpc>
              <a:spcBef>
                <a:spcPct val="20000"/>
              </a:spcBef>
              <a:buClr>
                <a:schemeClr val="bg1"/>
              </a:buClr>
            </a:pPr>
            <a:r>
              <a:rPr lang="en-US" altLang="zh-CN" sz="2800" b="1">
                <a:latin typeface="Times New Roman" panose="02020603050405020304" pitchFamily="18" charset="0"/>
              </a:rPr>
              <a:t>}</a:t>
            </a:r>
            <a:r>
              <a:rPr lang="en-US" altLang="zh-CN" sz="2800" b="1" dirty="0" err="1">
                <a:solidFill>
                  <a:srgbClr val="FF0000"/>
                </a:solidFill>
                <a:latin typeface="Times New Roman" panose="02020603050405020304" pitchFamily="18" charset="0"/>
              </a:rPr>
              <a:t>MGraph</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图的结构定义   *</a:t>
            </a:r>
            <a:r>
              <a:rPr lang="en-US" altLang="zh-CN" b="1">
                <a:latin typeface="Times New Roman" panose="02020603050405020304" pitchFamily="18" charset="0"/>
              </a:rPr>
              <a:t>/</a:t>
            </a:r>
          </a:p>
        </p:txBody>
      </p:sp>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矩形 551937"/>
          <p:cNvSpPr/>
          <p:nvPr/>
        </p:nvSpPr>
        <p:spPr>
          <a:xfrm>
            <a:off x="152400" y="152400"/>
            <a:ext cx="8839200" cy="5076825"/>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利用上述定义的数据结构，可以方便地实现图的各种操作。</a:t>
            </a:r>
          </a:p>
          <a:p>
            <a:pPr>
              <a:lnSpc>
                <a:spcPct val="110000"/>
              </a:lnSpc>
              <a:spcBef>
                <a:spcPct val="2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(1)  </a:t>
            </a:r>
            <a:r>
              <a:rPr lang="zh-CN" altLang="en-US" sz="3600" b="1" dirty="0">
                <a:solidFill>
                  <a:srgbClr val="0000FF"/>
                </a:solidFill>
                <a:latin typeface="Times New Roman" panose="02020603050405020304" pitchFamily="18" charset="0"/>
              </a:rPr>
              <a:t>图的创建</a:t>
            </a:r>
            <a:endParaRPr lang="zh-CN" altLang="en-US" sz="3600" b="1" dirty="0">
              <a:solidFill>
                <a:schemeClr val="folHlink"/>
              </a:solidFill>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AdjGraph</a:t>
            </a:r>
            <a:r>
              <a:rPr lang="en-US" altLang="zh-CN" sz="2800" b="1">
                <a:latin typeface="Times New Roman" panose="02020603050405020304" pitchFamily="18" charset="0"/>
              </a:rPr>
              <a:t>  *</a:t>
            </a:r>
            <a:r>
              <a:rPr lang="en-US" altLang="zh-CN" sz="2800" b="1" dirty="0" err="1">
                <a:latin typeface="Times New Roman" panose="02020603050405020304" pitchFamily="18" charset="0"/>
              </a:rPr>
              <a:t>Create_Graph(MGraph</a:t>
            </a:r>
            <a:r>
              <a:rPr lang="en-US" altLang="zh-CN" sz="2800" b="1">
                <a:latin typeface="Times New Roman" panose="02020603050405020304" pitchFamily="18" charset="0"/>
              </a:rPr>
              <a:t> * G)</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a:t>
            </a:r>
            <a:r>
              <a:rPr lang="en-US" altLang="zh-CN" sz="2800" b="1">
                <a:latin typeface="Times New Roman" panose="02020603050405020304" pitchFamily="18" charset="0"/>
              </a:rPr>
              <a:t>(“</a:t>
            </a:r>
            <a:r>
              <a:rPr lang="zh-CN" altLang="en-US" sz="2800" b="1" dirty="0">
                <a:latin typeface="Times New Roman" panose="02020603050405020304" pitchFamily="18" charset="0"/>
              </a:rPr>
              <a:t>请输入图的种类标志：”</a:t>
            </a:r>
            <a:r>
              <a:rPr lang="en-US" altLang="zh-CN" sz="2800" b="1">
                <a:latin typeface="Times New Roman" panose="02020603050405020304" pitchFamily="18" charset="0"/>
              </a:rPr>
              <a:t>)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scanf(“%d</a:t>
            </a:r>
            <a:r>
              <a:rPr lang="en-US" altLang="zh-CN" sz="2800" b="1">
                <a:latin typeface="Times New Roman" panose="02020603050405020304" pitchFamily="18" charset="0"/>
              </a:rPr>
              <a:t>”, &amp;G-&gt;kind)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=0 ;       </a:t>
            </a:r>
            <a:r>
              <a:rPr lang="en-US" altLang="zh-CN" b="1">
                <a:latin typeface="Times New Roman" panose="02020603050405020304" pitchFamily="18" charset="0"/>
              </a:rPr>
              <a:t>/*  </a:t>
            </a:r>
            <a:r>
              <a:rPr lang="zh-CN" altLang="en-US" b="1" dirty="0">
                <a:latin typeface="Times New Roman" panose="02020603050405020304" pitchFamily="18" charset="0"/>
              </a:rPr>
              <a:t>初始化顶点个数  *</a:t>
            </a:r>
            <a:r>
              <a:rPr lang="en-US" altLang="zh-CN" b="1">
                <a:latin typeface="Times New Roman" panose="02020603050405020304" pitchFamily="18" charset="0"/>
              </a:rPr>
              <a:t>/</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return(G</a:t>
            </a:r>
            <a:r>
              <a:rPr lang="en-US" altLang="zh-CN" sz="2800" b="1">
                <a:latin typeface="Times New Roman" panose="02020603050405020304" pitchFamily="18" charset="0"/>
              </a:rPr>
              <a:t>) ; </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矩形 552961"/>
          <p:cNvSpPr/>
          <p:nvPr/>
        </p:nvSpPr>
        <p:spPr>
          <a:xfrm>
            <a:off x="152400" y="228600"/>
            <a:ext cx="8839200" cy="615315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(2)  </a:t>
            </a:r>
            <a:r>
              <a:rPr lang="zh-CN" altLang="en-US" sz="3600" b="1" dirty="0">
                <a:solidFill>
                  <a:srgbClr val="0000FF"/>
                </a:solidFill>
                <a:latin typeface="Times New Roman" panose="02020603050405020304" pitchFamily="18" charset="0"/>
              </a:rPr>
              <a:t>图的顶点定位</a:t>
            </a:r>
            <a:endParaRPr lang="zh-CN" altLang="en-US" sz="3600" b="1" dirty="0">
              <a:solidFill>
                <a:schemeClr val="folHlink"/>
              </a:solidFill>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图的顶点定位操作实际上是确定一个顶点在</a:t>
            </a:r>
            <a:r>
              <a:rPr lang="en-US" altLang="zh-CN" sz="2800" b="1" dirty="0" err="1">
                <a:latin typeface="Times New Roman" panose="02020603050405020304" pitchFamily="18" charset="0"/>
              </a:rPr>
              <a:t>vexs</a:t>
            </a:r>
            <a:r>
              <a:rPr lang="zh-CN" altLang="en-US" sz="2800" b="1" dirty="0">
                <a:latin typeface="Times New Roman" panose="02020603050405020304" pitchFamily="18" charset="0"/>
              </a:rPr>
              <a:t>数组中的位置</a:t>
            </a:r>
            <a:r>
              <a:rPr lang="en-US" altLang="zh-CN" sz="2800" b="1">
                <a:latin typeface="Times New Roman" panose="02020603050405020304" pitchFamily="18" charset="0"/>
              </a:rPr>
              <a:t>(</a:t>
            </a:r>
            <a:r>
              <a:rPr lang="zh-CN" altLang="en-US" sz="2800" b="1" dirty="0">
                <a:latin typeface="Times New Roman" panose="02020603050405020304" pitchFamily="18" charset="0"/>
              </a:rPr>
              <a:t>下标</a:t>
            </a:r>
            <a:r>
              <a:rPr lang="en-US" altLang="zh-CN" sz="2800" b="1">
                <a:latin typeface="Times New Roman" panose="02020603050405020304" pitchFamily="18" charset="0"/>
              </a:rPr>
              <a:t>) </a:t>
            </a:r>
            <a:r>
              <a:rPr lang="zh-CN" altLang="en-US" sz="2800" b="1" dirty="0">
                <a:latin typeface="Times New Roman" panose="02020603050405020304" pitchFamily="18" charset="0"/>
              </a:rPr>
              <a:t>，其过程完全等同于在顺序存储的线性表中查找一个数据元素。</a:t>
            </a:r>
          </a:p>
          <a:p>
            <a:pPr>
              <a:lnSpc>
                <a:spcPct val="110000"/>
              </a:lnSpc>
              <a:spcBef>
                <a:spcPct val="20000"/>
              </a:spcBef>
              <a:buClr>
                <a:schemeClr val="accent2"/>
              </a:buClr>
              <a:buSzPct val="80000"/>
              <a:buFont typeface="Wingdings" panose="05000000000000000000" pitchFamily="2" charset="2"/>
              <a:buNone/>
            </a:pPr>
            <a:r>
              <a:rPr lang="zh-CN" altLang="en-US" sz="3200" b="1" dirty="0">
                <a:solidFill>
                  <a:srgbClr val="0000FF"/>
                </a:solidFill>
                <a:latin typeface="Times New Roman" panose="02020603050405020304" pitchFamily="18" charset="0"/>
              </a:rPr>
              <a:t>算法实现</a:t>
            </a:r>
            <a:r>
              <a:rPr lang="zh-CN" altLang="en-US" sz="3200" b="1" dirty="0">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a:t>
            </a:r>
            <a:r>
              <a:rPr lang="en-US" altLang="zh-CN" sz="2800" b="1" dirty="0" err="1">
                <a:latin typeface="Times New Roman" panose="02020603050405020304" pitchFamily="18" charset="0"/>
              </a:rPr>
              <a:t>LocateVex(MGraph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VexType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for (k=0 ;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k++)</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(G-&gt;</a:t>
            </a:r>
            <a:r>
              <a:rPr lang="en-US" altLang="zh-CN" sz="2800" b="1" dirty="0" err="1">
                <a:latin typeface="Times New Roman" panose="02020603050405020304" pitchFamily="18" charset="0"/>
              </a:rPr>
              <a:t>vexs[k</a:t>
            </a:r>
            <a:r>
              <a:rPr lang="en-US" altLang="zh-CN" sz="2800" b="1">
                <a:latin typeface="Times New Roman" panose="02020603050405020304" pitchFamily="18" charset="0"/>
              </a:rPr>
              <a:t>]==*</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return(k) ;</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return(-1) ;     </a:t>
            </a:r>
            <a:r>
              <a:rPr lang="en-US" altLang="zh-CN" b="1">
                <a:latin typeface="Times New Roman" panose="02020603050405020304" pitchFamily="18" charset="0"/>
              </a:rPr>
              <a:t>/*  </a:t>
            </a:r>
            <a:r>
              <a:rPr lang="zh-CN" altLang="en-US" b="1" dirty="0">
                <a:latin typeface="Times New Roman" panose="02020603050405020304" pitchFamily="18" charset="0"/>
              </a:rPr>
              <a:t>图中无此顶点  *</a:t>
            </a:r>
            <a:r>
              <a:rPr lang="en-US" altLang="zh-CN" b="1">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p:txBody>
      </p:sp>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矩形 553985"/>
          <p:cNvSpPr/>
          <p:nvPr/>
        </p:nvSpPr>
        <p:spPr>
          <a:xfrm>
            <a:off x="152400" y="228600"/>
            <a:ext cx="8839200" cy="6224588"/>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(3)  </a:t>
            </a:r>
            <a:r>
              <a:rPr lang="zh-CN" altLang="en-US" sz="3600" b="1" dirty="0">
                <a:solidFill>
                  <a:srgbClr val="0000FF"/>
                </a:solidFill>
                <a:latin typeface="Times New Roman" panose="02020603050405020304" pitchFamily="18" charset="0"/>
              </a:rPr>
              <a:t>向图中增加顶点</a:t>
            </a:r>
            <a:endParaRPr lang="zh-CN" altLang="en-US" sz="3600" b="1" dirty="0">
              <a:solidFill>
                <a:schemeClr val="folHlink"/>
              </a:solidFill>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向图中增加一个顶点的操作，类似在顺序存储的线性表的末尾增加一个数据元素。</a:t>
            </a:r>
          </a:p>
          <a:p>
            <a:pPr>
              <a:lnSpc>
                <a:spcPct val="110000"/>
              </a:lnSpc>
              <a:spcBef>
                <a:spcPct val="20000"/>
              </a:spcBef>
              <a:buClr>
                <a:schemeClr val="accent2"/>
              </a:buClr>
              <a:buSzPct val="80000"/>
              <a:buFont typeface="Wingdings" panose="05000000000000000000" pitchFamily="2" charset="2"/>
              <a:buNone/>
            </a:pPr>
            <a:r>
              <a:rPr lang="zh-CN" altLang="en-US" sz="3200" b="1" dirty="0">
                <a:solidFill>
                  <a:srgbClr val="0000FF"/>
                </a:solidFill>
                <a:latin typeface="Times New Roman" panose="02020603050405020304" pitchFamily="18" charset="0"/>
              </a:rPr>
              <a:t>算法实现</a:t>
            </a:r>
            <a:r>
              <a:rPr lang="zh-CN" altLang="en-US" sz="3200" b="1" dirty="0">
                <a:latin typeface="Times New Roman" panose="02020603050405020304" pitchFamily="18" charset="0"/>
              </a:rPr>
              <a:t>：</a:t>
            </a:r>
          </a:p>
          <a:p>
            <a:pPr>
              <a:lnSpc>
                <a:spcPct val="110000"/>
              </a:lnSpc>
              <a:spcBef>
                <a:spcPct val="20000"/>
              </a:spcBef>
              <a:buClr>
                <a:schemeClr val="bg1"/>
              </a:buClr>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Insert</a:t>
            </a:r>
            <a:r>
              <a:rPr lang="en-US" altLang="zh-CN" sz="2800" b="1" dirty="0" err="1">
                <a:latin typeface="Times New Roman" panose="02020603050405020304" pitchFamily="18" charset="0"/>
              </a:rPr>
              <a:t>Vex(MGraph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VexType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a:t>
            </a:r>
          </a:p>
          <a:p>
            <a:pPr marL="355600" lvl="1" indent="0" eaLnBrk="1" hangingPunct="1">
              <a:lnSpc>
                <a:spcPct val="110000"/>
              </a:lnSpc>
              <a:spcBef>
                <a:spcPct val="2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 j ;</a:t>
            </a:r>
          </a:p>
          <a:p>
            <a:pPr marL="723900" lvl="2" indent="0" eaLnBrk="1" hangingPunct="1">
              <a:lnSpc>
                <a:spcPct val="110000"/>
              </a:lnSpc>
              <a:spcBef>
                <a:spcPct val="20000"/>
              </a:spcBef>
              <a:buClr>
                <a:schemeClr val="bg1"/>
              </a:buClr>
            </a:pPr>
            <a:r>
              <a:rPr lang="en-US" altLang="zh-CN" sz="2800" b="1">
                <a:latin typeface="Times New Roman" panose="02020603050405020304" pitchFamily="18" charset="0"/>
              </a:rPr>
              <a:t>if  (G-&gt;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&gt;=MAX_VEX)</a:t>
            </a:r>
          </a:p>
          <a:p>
            <a:pPr marL="1079500" lvl="3" indent="0" eaLnBrk="1" hangingPunct="1">
              <a:lnSpc>
                <a:spcPct val="110000"/>
              </a:lnSpc>
              <a:spcBef>
                <a:spcPct val="2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printf(“Vertex</a:t>
            </a:r>
            <a:r>
              <a:rPr lang="en-US" altLang="zh-CN" sz="2800" b="1">
                <a:latin typeface="Times New Roman" panose="02020603050405020304" pitchFamily="18" charset="0"/>
              </a:rPr>
              <a:t> Overflow !\n”) ; return(-1) ;  }</a:t>
            </a:r>
          </a:p>
          <a:p>
            <a:pPr marL="723900" lvl="2" indent="0" eaLnBrk="1" hangingPunct="1">
              <a:lnSpc>
                <a:spcPct val="110000"/>
              </a:lnSpc>
              <a:spcBef>
                <a:spcPct val="20000"/>
              </a:spcBef>
              <a:buClr>
                <a:schemeClr val="bg1"/>
              </a:buClr>
            </a:pPr>
            <a:r>
              <a:rPr lang="en-US" altLang="zh-CN" sz="2800" b="1">
                <a:latin typeface="Times New Roman" panose="02020603050405020304" pitchFamily="18" charset="0"/>
              </a:rPr>
              <a:t>if  (</a:t>
            </a:r>
            <a:r>
              <a:rPr lang="en-US" altLang="zh-CN" sz="2800" b="1" dirty="0" err="1">
                <a:latin typeface="Times New Roman" panose="02020603050405020304" pitchFamily="18" charset="0"/>
              </a:rPr>
              <a:t>LocateVex(G</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)!=-1)</a:t>
            </a:r>
          </a:p>
          <a:p>
            <a:pPr marL="1079500" lvl="3" indent="0" eaLnBrk="1" hangingPunct="1">
              <a:lnSpc>
                <a:spcPct val="110000"/>
              </a:lnSpc>
              <a:spcBef>
                <a:spcPct val="2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printf(“Vertex</a:t>
            </a:r>
            <a:r>
              <a:rPr lang="en-US" altLang="zh-CN" sz="2800" b="1">
                <a:latin typeface="Times New Roman" panose="02020603050405020304" pitchFamily="18" charset="0"/>
              </a:rPr>
              <a:t> has existed !\n”) ; return(-1) ; }</a:t>
            </a:r>
          </a:p>
          <a:p>
            <a:pPr marL="723900" lvl="2" indent="0" eaLnBrk="1" hangingPunct="1">
              <a:lnSpc>
                <a:spcPct val="110000"/>
              </a:lnSpc>
              <a:spcBef>
                <a:spcPct val="20000"/>
              </a:spcBef>
              <a:buClr>
                <a:schemeClr val="bg1"/>
              </a:buClr>
            </a:pPr>
            <a:r>
              <a:rPr lang="en-US" altLang="zh-CN" sz="2800" b="1">
                <a:latin typeface="Times New Roman" panose="02020603050405020304" pitchFamily="18" charset="0"/>
              </a:rPr>
              <a:t>k=G-&gt;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G-&gt;</a:t>
            </a:r>
            <a:r>
              <a:rPr lang="en-US" altLang="zh-CN" sz="2800" b="1" dirty="0" err="1">
                <a:latin typeface="Times New Roman" panose="02020603050405020304" pitchFamily="18" charset="0"/>
              </a:rPr>
              <a:t>vexs[G</a:t>
            </a:r>
            <a:r>
              <a:rPr lang="en-US" altLang="zh-CN" sz="2800" b="1">
                <a:latin typeface="Times New Roman" panose="02020603050405020304" pitchFamily="18" charset="0"/>
              </a:rPr>
              <a:t>-&gt;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a:t>
            </a:r>
          </a:p>
        </p:txBody>
      </p:sp>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矩形 555009"/>
          <p:cNvSpPr/>
          <p:nvPr/>
        </p:nvSpPr>
        <p:spPr>
          <a:xfrm>
            <a:off x="152400" y="152400"/>
            <a:ext cx="8839200" cy="6229350"/>
          </a:xfrm>
          <a:prstGeom prst="rect">
            <a:avLst/>
          </a:prstGeom>
          <a:noFill/>
          <a:ln w="9525">
            <a:noFill/>
          </a:ln>
        </p:spPr>
        <p:txBody>
          <a:bodyPr/>
          <a:lstStyle/>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(G-&gt;kind==DG||G-&gt;kind==AG) </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(j=0 ;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j++)</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adj[j][k].ArcVal</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adj[k][j].ArcVal</a:t>
            </a:r>
            <a:r>
              <a:rPr lang="en-US" altLang="zh-CN" sz="2800" b="1">
                <a:latin typeface="Times New Roman" panose="02020603050405020304" pitchFamily="18" charset="0"/>
              </a:rPr>
              <a:t>=0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a:latin typeface="Times New Roman" panose="02020603050405020304" pitchFamily="18" charset="0"/>
              </a:rPr>
              <a:t>是</a:t>
            </a:r>
            <a:r>
              <a:rPr lang="zh-CN" altLang="en-US" b="1" dirty="0">
                <a:latin typeface="Times New Roman" panose="02020603050405020304" pitchFamily="18" charset="0"/>
              </a:rPr>
              <a:t>不带权的有向图或无向图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else</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(j=0 ;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j++)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G-&gt;</a:t>
            </a:r>
            <a:r>
              <a:rPr lang="en-US" altLang="zh-CN" sz="2800" b="1" dirty="0" err="1">
                <a:latin typeface="Times New Roman" panose="02020603050405020304" pitchFamily="18" charset="0"/>
              </a:rPr>
              <a:t>adj[j][k].ArcVal</a:t>
            </a:r>
            <a:r>
              <a:rPr lang="en-US" altLang="zh-CN" sz="2800" b="1">
                <a:latin typeface="Times New Roman" panose="02020603050405020304" pitchFamily="18" charset="0"/>
              </a:rPr>
              <a:t>=INFINITY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G-&gt;</a:t>
            </a:r>
            <a:r>
              <a:rPr lang="en-US" altLang="zh-CN" sz="2800" b="1" dirty="0" err="1">
                <a:latin typeface="Times New Roman" panose="02020603050405020304" pitchFamily="18" charset="0"/>
              </a:rPr>
              <a:t>adj[k][j].ArcVal</a:t>
            </a:r>
            <a:r>
              <a:rPr lang="en-US" altLang="zh-CN" sz="2800" b="1">
                <a:latin typeface="Times New Roman" panose="02020603050405020304" pitchFamily="18" charset="0"/>
              </a:rPr>
              <a:t>=INFINITY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dirty="0">
                <a:latin typeface="Times New Roman" panose="02020603050405020304" pitchFamily="18" charset="0"/>
              </a:rPr>
              <a:t>是带权的有向图或无向图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return(k</a:t>
            </a:r>
            <a:r>
              <a:rPr lang="en-US" altLang="zh-CN" sz="2800" b="1">
                <a:latin typeface="Times New Roman" panose="02020603050405020304" pitchFamily="18" charset="0"/>
              </a:rPr>
              <a:t>) ;</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标题 528385"/>
          <p:cNvSpPr>
            <a:spLocks noGrp="1"/>
          </p:cNvSpPr>
          <p:nvPr>
            <p:ph type="title"/>
          </p:nvPr>
        </p:nvSpPr>
        <p:spPr>
          <a:xfrm>
            <a:off x="762000" y="152400"/>
            <a:ext cx="6705600" cy="838200"/>
          </a:xfrm>
        </p:spPr>
        <p:txBody>
          <a:bodyPr lIns="92075" tIns="46038" rIns="92075" bIns="46038" anchor="ctr"/>
          <a:lstStyle/>
          <a:p>
            <a:r>
              <a:rPr lang="en-US" altLang="zh-CN" sz="5400" b="1">
                <a:solidFill>
                  <a:srgbClr val="0000FF"/>
                </a:solidFill>
                <a:effectLst/>
                <a:latin typeface="Times New Roman" panose="02020603050405020304" pitchFamily="18" charset="0"/>
              </a:rPr>
              <a:t>7.1</a:t>
            </a:r>
            <a:r>
              <a:rPr lang="en-US" altLang="zh-CN" sz="5400" b="1">
                <a:solidFill>
                  <a:srgbClr val="0000FF"/>
                </a:solidFill>
                <a:effectLst/>
              </a:rPr>
              <a:t>  </a:t>
            </a:r>
            <a:r>
              <a:rPr lang="zh-CN" altLang="en-US" sz="5400" b="1" dirty="0">
                <a:solidFill>
                  <a:srgbClr val="0000FF"/>
                </a:solidFill>
                <a:effectLst/>
                <a:ea typeface="楷体_GB2312" panose="02010609030101010101" pitchFamily="49" charset="-122"/>
              </a:rPr>
              <a:t>图的基本概念</a:t>
            </a:r>
          </a:p>
        </p:txBody>
      </p:sp>
      <p:sp>
        <p:nvSpPr>
          <p:cNvPr id="528387" name="文本占位符 528386"/>
          <p:cNvSpPr>
            <a:spLocks noGrp="1"/>
          </p:cNvSpPr>
          <p:nvPr>
            <p:ph type="body" idx="1"/>
          </p:nvPr>
        </p:nvSpPr>
        <p:spPr>
          <a:xfrm>
            <a:off x="152400" y="909955"/>
            <a:ext cx="8839200" cy="5602288"/>
          </a:xfrm>
        </p:spPr>
        <p:txBody>
          <a:bodyPr/>
          <a:lstStyle/>
          <a:p>
            <a:pPr marL="0" indent="0">
              <a:lnSpc>
                <a:spcPct val="110000"/>
              </a:lnSpc>
              <a:buNone/>
            </a:pPr>
            <a:r>
              <a:rPr lang="en-US" altLang="zh-CN" sz="4400" b="1">
                <a:solidFill>
                  <a:srgbClr val="0000FF"/>
                </a:solidFill>
              </a:rPr>
              <a:t>7.1.1  </a:t>
            </a:r>
            <a:r>
              <a:rPr lang="zh-CN" altLang="en-US" sz="4400" b="1" dirty="0">
                <a:solidFill>
                  <a:srgbClr val="0000FF"/>
                </a:solidFill>
                <a:ea typeface="楷体_GB2312" panose="02010609030101010101" pitchFamily="49" charset="-122"/>
              </a:rPr>
              <a:t>图的定义和术语</a:t>
            </a:r>
            <a:endParaRPr lang="zh-CN" altLang="en-US" sz="4400" b="1" dirty="0">
              <a:solidFill>
                <a:schemeClr val="tx2"/>
              </a:solidFill>
              <a:ea typeface="楷体_GB2312" panose="02010609030101010101" pitchFamily="49" charset="-122"/>
            </a:endParaRPr>
          </a:p>
          <a:p>
            <a:pPr marL="0" indent="0">
              <a:lnSpc>
                <a:spcPct val="110000"/>
              </a:lnSpc>
              <a:buNone/>
            </a:pPr>
            <a:r>
              <a:rPr lang="zh-CN" altLang="en-US" sz="2800" dirty="0"/>
              <a:t> </a:t>
            </a:r>
            <a:r>
              <a:rPr lang="zh-CN" altLang="en-US" sz="2800" b="1" dirty="0"/>
              <a:t>     </a:t>
            </a:r>
            <a:r>
              <a:rPr sz="2800" b="1"/>
              <a:t>图中的</a:t>
            </a:r>
            <a:r>
              <a:rPr sz="2800" b="1">
                <a:solidFill>
                  <a:srgbClr val="FF0000"/>
                </a:solidFill>
              </a:rPr>
              <a:t>数据元素通常称为顶点</a:t>
            </a:r>
            <a:r>
              <a:rPr sz="2800" b="1"/>
              <a:t>。图G由两个集合V和</a:t>
            </a:r>
            <a:r>
              <a:rPr lang="en-US" sz="2800" b="1"/>
              <a:t>VR</a:t>
            </a:r>
            <a:r>
              <a:rPr sz="2800" b="1"/>
              <a:t>组成，通常记为 G＝(V，</a:t>
            </a:r>
            <a:r>
              <a:rPr lang="en-US" sz="2800" b="1"/>
              <a:t>VR</a:t>
            </a:r>
            <a:r>
              <a:rPr sz="2800" b="1"/>
              <a:t>)</a:t>
            </a:r>
            <a:r>
              <a:rPr lang="zh-CN" sz="2800" b="1"/>
              <a:t>。</a:t>
            </a:r>
            <a:r>
              <a:rPr sz="2800" b="1"/>
              <a:t>其中，</a:t>
            </a:r>
            <a:r>
              <a:rPr sz="2800" b="1">
                <a:solidFill>
                  <a:srgbClr val="FF0000"/>
                </a:solidFill>
              </a:rPr>
              <a:t>V是图中顶点的有穷非空集合</a:t>
            </a:r>
            <a:r>
              <a:rPr lang="en-US" sz="2800" b="1">
                <a:solidFill>
                  <a:srgbClr val="FF0000"/>
                </a:solidFill>
              </a:rPr>
              <a:t>,</a:t>
            </a:r>
            <a:r>
              <a:rPr sz="2800" b="1">
                <a:solidFill>
                  <a:srgbClr val="FF0000"/>
                </a:solidFill>
              </a:rPr>
              <a:t> E是V中顶点间的边的有穷集</a:t>
            </a:r>
            <a:r>
              <a:rPr sz="2800" b="1"/>
              <a:t>。</a:t>
            </a:r>
            <a:r>
              <a:rPr sz="2800"/>
              <a:t>        </a:t>
            </a:r>
          </a:p>
          <a:p>
            <a:pPr marL="0" indent="0">
              <a:lnSpc>
                <a:spcPct val="110000"/>
              </a:lnSpc>
              <a:buNone/>
            </a:pPr>
            <a:r>
              <a:rPr lang="zh-CN" altLang="en-US" sz="2800" b="1" dirty="0"/>
              <a:t>      将顶点集合为空的图称为空图。其形式化定义为：</a:t>
            </a:r>
          </a:p>
          <a:p>
            <a:pPr marL="723900" lvl="1" indent="0">
              <a:lnSpc>
                <a:spcPct val="110000"/>
              </a:lnSpc>
              <a:buNone/>
            </a:pPr>
            <a:r>
              <a:rPr lang="en-US" altLang="zh-CN" b="1"/>
              <a:t>G=(V , VR)</a:t>
            </a:r>
          </a:p>
          <a:p>
            <a:pPr marL="723900" lvl="1" indent="0">
              <a:lnSpc>
                <a:spcPct val="110000"/>
              </a:lnSpc>
              <a:buNone/>
            </a:pPr>
            <a:r>
              <a:rPr lang="en-US" altLang="zh-CN" b="1"/>
              <a:t>V={v|v</a:t>
            </a:r>
            <a:r>
              <a:rPr lang="en-US" altLang="zh-CN" b="1">
                <a:latin typeface="楷体_GB2312" panose="02010609030101010101" pitchFamily="49" charset="-122"/>
                <a:ea typeface="楷体_GB2312" panose="02010609030101010101" pitchFamily="49" charset="-122"/>
                <a:sym typeface="Symbol" panose="05050102010706020507" pitchFamily="18" charset="2"/>
              </a:rPr>
              <a:t></a:t>
            </a:r>
            <a:r>
              <a:rPr lang="en-US" altLang="zh-CN" b="1">
                <a:ea typeface="Arial Unicode MS" panose="020B0604020202020204" charset="-122"/>
              </a:rPr>
              <a:t>data object</a:t>
            </a:r>
            <a:r>
              <a:rPr lang="en-US" altLang="zh-CN" b="1"/>
              <a:t>}</a:t>
            </a:r>
          </a:p>
          <a:p>
            <a:pPr marL="723900" lvl="1" indent="0">
              <a:lnSpc>
                <a:spcPct val="110000"/>
              </a:lnSpc>
              <a:buNone/>
            </a:pPr>
            <a:r>
              <a:rPr lang="en-US" altLang="zh-CN" b="1"/>
              <a:t>VR={&lt;v,w&gt;| </a:t>
            </a:r>
            <a:r>
              <a:rPr lang="en-US" altLang="zh-CN" b="1" dirty="0" err="1"/>
              <a:t>v,w</a:t>
            </a:r>
            <a:r>
              <a:rPr lang="en-US" altLang="zh-CN"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b="1" dirty="0" err="1">
                <a:ea typeface="Arial Unicode MS" panose="020B0604020202020204" charset="-122"/>
              </a:rPr>
              <a:t>V</a:t>
            </a:r>
            <a:r>
              <a:rPr lang="en-US" altLang="zh-CN" b="1" dirty="0" err="1">
                <a:cs typeface="Times New Roman" panose="02020603050405020304" pitchFamily="18" charset="0"/>
              </a:rPr>
              <a:t>∧</a:t>
            </a:r>
            <a:r>
              <a:rPr lang="en-US" altLang="zh-CN" b="1" dirty="0" err="1">
                <a:ea typeface="Arial Unicode MS" panose="020B0604020202020204" charset="-122"/>
              </a:rPr>
              <a:t>p(v,w</a:t>
            </a:r>
            <a:r>
              <a:rPr lang="en-US" altLang="zh-CN" b="1">
                <a:ea typeface="Arial Unicode MS" panose="020B0604020202020204" charset="-122"/>
              </a:rPr>
              <a:t>)</a:t>
            </a:r>
            <a:r>
              <a:rPr lang="en-US" altLang="zh-CN" b="1"/>
              <a:t>}</a:t>
            </a:r>
          </a:p>
          <a:p>
            <a:pPr marL="723900" lvl="1" indent="0">
              <a:lnSpc>
                <a:spcPct val="110000"/>
              </a:lnSpc>
              <a:buNone/>
            </a:pPr>
            <a:r>
              <a:rPr lang="en-US" altLang="zh-CN" b="1" dirty="0" err="1"/>
              <a:t>P(v,w</a:t>
            </a:r>
            <a:r>
              <a:rPr lang="en-US" altLang="zh-CN" b="1"/>
              <a:t>)</a:t>
            </a:r>
            <a:r>
              <a:rPr lang="zh-CN" altLang="en-US" b="1" dirty="0"/>
              <a:t>表示从顶点</a:t>
            </a:r>
            <a:r>
              <a:rPr lang="en-US" altLang="zh-CN" b="1"/>
              <a:t>v</a:t>
            </a:r>
            <a:r>
              <a:rPr lang="zh-CN" altLang="en-US" b="1"/>
              <a:t>到</a:t>
            </a:r>
            <a:r>
              <a:rPr lang="zh-CN" altLang="en-US" b="1" dirty="0"/>
              <a:t>顶点</a:t>
            </a:r>
            <a:r>
              <a:rPr lang="en-US" altLang="zh-CN" b="1"/>
              <a:t>w</a:t>
            </a:r>
            <a:r>
              <a:rPr lang="zh-CN" altLang="en-US" b="1" dirty="0"/>
              <a:t>有一条直接通路</a:t>
            </a:r>
            <a:r>
              <a:rPr lang="zh-CN" altLang="en-US" b="1"/>
              <a:t>。</a:t>
            </a:r>
          </a:p>
        </p:txBody>
      </p:sp>
    </p:spTree>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矩形 556033"/>
          <p:cNvSpPr/>
          <p:nvPr/>
        </p:nvSpPr>
        <p:spPr>
          <a:xfrm>
            <a:off x="152400" y="152400"/>
            <a:ext cx="8812213" cy="6372225"/>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en-US" altLang="zh-CN" sz="3600" b="1">
                <a:solidFill>
                  <a:srgbClr val="0000FF"/>
                </a:solidFill>
                <a:latin typeface="Times New Roman" panose="02020603050405020304" pitchFamily="18" charset="0"/>
              </a:rPr>
              <a:t>(4)  </a:t>
            </a:r>
            <a:r>
              <a:rPr lang="zh-CN" altLang="en-US" sz="3600" b="1" dirty="0">
                <a:solidFill>
                  <a:srgbClr val="0000FF"/>
                </a:solidFill>
                <a:latin typeface="Times New Roman" panose="02020603050405020304" pitchFamily="18" charset="0"/>
              </a:rPr>
              <a:t>向图中增加一条弧</a:t>
            </a:r>
            <a:endParaRPr lang="zh-CN" altLang="en-US" sz="3600" b="1" dirty="0">
              <a:solidFill>
                <a:schemeClr val="folHlink"/>
              </a:solidFill>
              <a:latin typeface="Times New Roman" panose="02020603050405020304" pitchFamily="18" charset="0"/>
            </a:endParaRPr>
          </a:p>
          <a:p>
            <a:pPr>
              <a:lnSpc>
                <a:spcPct val="110000"/>
              </a:lnSpc>
              <a:spcBef>
                <a:spcPct val="1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根据给定的弧或边所依附的顶点，修改邻接矩阵中所对应的数组元素。</a:t>
            </a:r>
          </a:p>
          <a:p>
            <a:pPr>
              <a:lnSpc>
                <a:spcPct val="110000"/>
              </a:lnSpc>
              <a:spcBef>
                <a:spcPct val="10000"/>
              </a:spcBef>
              <a:buClr>
                <a:schemeClr val="accent2"/>
              </a:buClr>
              <a:buSzPct val="80000"/>
              <a:buFont typeface="Wingdings" panose="05000000000000000000" pitchFamily="2" charset="2"/>
              <a:buNone/>
            </a:pPr>
            <a:r>
              <a:rPr lang="zh-CN" altLang="en-US" sz="3200" b="1" dirty="0">
                <a:solidFill>
                  <a:srgbClr val="0000FF"/>
                </a:solidFill>
                <a:latin typeface="Times New Roman" panose="02020603050405020304" pitchFamily="18" charset="0"/>
              </a:rPr>
              <a:t>算法实现</a:t>
            </a:r>
            <a:r>
              <a:rPr lang="zh-CN" altLang="en-US" sz="3200" b="1" dirty="0">
                <a:latin typeface="Times New Roman" panose="02020603050405020304" pitchFamily="18" charset="0"/>
              </a:rPr>
              <a:t>：</a:t>
            </a:r>
            <a:r>
              <a:rPr lang="zh-CN" altLang="en-US" sz="2800" b="1">
                <a:latin typeface="Times New Roman" panose="02020603050405020304" pitchFamily="18" charset="0"/>
              </a:rPr>
              <a:t> </a:t>
            </a:r>
          </a:p>
          <a:p>
            <a:pPr>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Insert</a:t>
            </a:r>
            <a:r>
              <a:rPr lang="en-US" altLang="zh-CN" sz="2800" b="1" dirty="0" err="1">
                <a:latin typeface="Times New Roman" panose="02020603050405020304" pitchFamily="18" charset="0"/>
              </a:rPr>
              <a:t>Arc(MGraph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ArcType</a:t>
            </a:r>
            <a:r>
              <a:rPr lang="en-US" altLang="zh-CN" sz="2800" b="1">
                <a:latin typeface="Times New Roman" panose="02020603050405020304" pitchFamily="18" charset="0"/>
              </a:rPr>
              <a:t> *arc) </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 j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k=</a:t>
            </a:r>
            <a:r>
              <a:rPr lang="en-US" altLang="zh-CN" sz="2800" b="1" dirty="0" err="1">
                <a:latin typeface="Times New Roman" panose="02020603050405020304" pitchFamily="18" charset="0"/>
              </a:rPr>
              <a:t>LocateVex(G</a:t>
            </a:r>
            <a:r>
              <a:rPr lang="en-US" altLang="zh-CN" sz="2800" b="1">
                <a:latin typeface="Times New Roman" panose="02020603050405020304" pitchFamily="18" charset="0"/>
              </a:rPr>
              <a:t> , &amp;arc-&gt;vex1)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j=</a:t>
            </a:r>
            <a:r>
              <a:rPr lang="en-US" altLang="zh-CN" sz="2800" b="1" dirty="0" err="1">
                <a:latin typeface="Times New Roman" panose="02020603050405020304" pitchFamily="18" charset="0"/>
              </a:rPr>
              <a:t>LocateVex(G</a:t>
            </a:r>
            <a:r>
              <a:rPr lang="en-US" altLang="zh-CN" sz="2800" b="1">
                <a:latin typeface="Times New Roman" panose="02020603050405020304" pitchFamily="18" charset="0"/>
              </a:rPr>
              <a:t> , &amp;arc-&gt;vex2)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(k==-1||j==-1)     </a:t>
            </a:r>
          </a:p>
          <a:p>
            <a:pPr marL="107823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printf(“Arc’s</a:t>
            </a:r>
            <a:r>
              <a:rPr lang="en-US" altLang="zh-CN" sz="2800" b="1">
                <a:latin typeface="Times New Roman" panose="02020603050405020304" pitchFamily="18" charset="0"/>
              </a:rPr>
              <a:t> Vertex do not existed !\n”)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return(-1) ;</a:t>
            </a:r>
          </a:p>
          <a:p>
            <a:pPr marL="107823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矩形 557057"/>
          <p:cNvSpPr/>
          <p:nvPr/>
        </p:nvSpPr>
        <p:spPr>
          <a:xfrm>
            <a:off x="152400" y="152400"/>
            <a:ext cx="8839200" cy="6477000"/>
          </a:xfrm>
          <a:prstGeom prst="rect">
            <a:avLst/>
          </a:prstGeom>
          <a:noFill/>
          <a:ln w="9525">
            <a:noFill/>
          </a:ln>
        </p:spPr>
        <p:txBody>
          <a:bodyPr/>
          <a:lstStyle/>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(G-&gt;kind==DG||G-&gt;kind==WDG) </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G-&gt;</a:t>
            </a:r>
            <a:r>
              <a:rPr lang="en-US" altLang="zh-CN" sz="2800" b="1" dirty="0" err="1">
                <a:latin typeface="Times New Roman" panose="02020603050405020304" pitchFamily="18" charset="0"/>
              </a:rPr>
              <a:t>adj[k][j].ArcVal</a:t>
            </a:r>
            <a:r>
              <a:rPr lang="en-US" altLang="zh-CN" sz="2800" b="1">
                <a:latin typeface="Times New Roman" panose="02020603050405020304" pitchFamily="18" charset="0"/>
              </a:rPr>
              <a:t>=arc-&gt;</a:t>
            </a:r>
            <a:r>
              <a:rPr lang="en-US" altLang="zh-CN" sz="2800" b="1" dirty="0" err="1">
                <a:latin typeface="Times New Roman" panose="02020603050405020304" pitchFamily="18" charset="0"/>
              </a:rPr>
              <a:t>ArcVal</a:t>
            </a:r>
            <a:r>
              <a:rPr lang="en-US" altLang="zh-CN" sz="2800" b="1">
                <a:latin typeface="Times New Roman" panose="02020603050405020304" pitchFamily="18" charset="0"/>
              </a:rPr>
              <a:t>;</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adj[k][j].ArcInfo</a:t>
            </a:r>
            <a:r>
              <a:rPr lang="en-US" altLang="zh-CN" sz="2800" b="1">
                <a:latin typeface="Times New Roman" panose="02020603050405020304" pitchFamily="18" charset="0"/>
              </a:rPr>
              <a:t>=arc-&gt;</a:t>
            </a:r>
            <a:r>
              <a:rPr lang="en-US" altLang="zh-CN" sz="2800" b="1" dirty="0" err="1">
                <a:latin typeface="Times New Roman" panose="02020603050405020304" pitchFamily="18" charset="0"/>
              </a:rPr>
              <a:t>ArcInfo</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  </a:t>
            </a:r>
            <a:r>
              <a:rPr lang="zh-CN" altLang="en-US" b="1" dirty="0">
                <a:latin typeface="Times New Roman" panose="02020603050405020304" pitchFamily="18" charset="0"/>
              </a:rPr>
              <a:t>是有向图或带权的有向图*</a:t>
            </a:r>
            <a:r>
              <a:rPr lang="en-US" altLang="zh-CN" b="1">
                <a:latin typeface="Times New Roman" panose="02020603050405020304" pitchFamily="18" charset="0"/>
              </a:rPr>
              <a:t>/</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else</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G-&gt;</a:t>
            </a:r>
            <a:r>
              <a:rPr lang="en-US" altLang="zh-CN" sz="2800" b="1" dirty="0" err="1">
                <a:latin typeface="Times New Roman" panose="02020603050405020304" pitchFamily="18" charset="0"/>
              </a:rPr>
              <a:t>adj[k][j].ArcVal</a:t>
            </a:r>
            <a:r>
              <a:rPr lang="en-US" altLang="zh-CN" sz="2800" b="1">
                <a:latin typeface="Times New Roman" panose="02020603050405020304" pitchFamily="18" charset="0"/>
              </a:rPr>
              <a:t>=arc-&gt;</a:t>
            </a:r>
            <a:r>
              <a:rPr lang="en-US" altLang="zh-CN" sz="2800" b="1" dirty="0" err="1">
                <a:latin typeface="Times New Roman" panose="02020603050405020304" pitchFamily="18" charset="0"/>
              </a:rPr>
              <a:t>ArcVal</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adj[j][k].ArcVal</a:t>
            </a:r>
            <a:r>
              <a:rPr lang="en-US" altLang="zh-CN" sz="2800" b="1">
                <a:latin typeface="Times New Roman" panose="02020603050405020304" pitchFamily="18" charset="0"/>
              </a:rPr>
              <a:t>=arc-&gt;</a:t>
            </a:r>
            <a:r>
              <a:rPr lang="en-US" altLang="zh-CN" sz="2800" b="1" dirty="0" err="1">
                <a:latin typeface="Times New Roman" panose="02020603050405020304" pitchFamily="18" charset="0"/>
              </a:rPr>
              <a:t>ArcVal</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adj[k][j].ArcInfo</a:t>
            </a:r>
            <a:r>
              <a:rPr lang="en-US" altLang="zh-CN" sz="2800" b="1">
                <a:latin typeface="Times New Roman" panose="02020603050405020304" pitchFamily="18" charset="0"/>
              </a:rPr>
              <a:t>=arc-&gt;</a:t>
            </a:r>
            <a:r>
              <a:rPr lang="en-US" altLang="zh-CN" sz="2800" b="1" dirty="0" err="1">
                <a:latin typeface="Times New Roman" panose="02020603050405020304" pitchFamily="18" charset="0"/>
              </a:rPr>
              <a:t>ArcInfo</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adj[j][k].ArcInfo</a:t>
            </a:r>
            <a:r>
              <a:rPr lang="en-US" altLang="zh-CN" sz="2800" b="1">
                <a:latin typeface="Times New Roman" panose="02020603050405020304" pitchFamily="18" charset="0"/>
              </a:rPr>
              <a:t>=arc-&gt;</a:t>
            </a:r>
            <a:r>
              <a:rPr lang="en-US" altLang="zh-CN" sz="2800" b="1" dirty="0" err="1">
                <a:latin typeface="Times New Roman" panose="02020603050405020304" pitchFamily="18" charset="0"/>
              </a:rPr>
              <a:t>ArcInfo</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  </a:t>
            </a:r>
            <a:r>
              <a:rPr lang="zh-CN" altLang="en-US" b="1" dirty="0">
                <a:latin typeface="Times New Roman" panose="02020603050405020304" pitchFamily="18" charset="0"/>
              </a:rPr>
              <a:t>是无向图或带权的无向图</a:t>
            </a:r>
            <a:r>
              <a:rPr lang="en-US" altLang="zh-CN" b="1">
                <a:latin typeface="Times New Roman" panose="02020603050405020304" pitchFamily="18" charset="0"/>
              </a:rPr>
              <a:t>,</a:t>
            </a:r>
            <a:r>
              <a:rPr lang="zh-CN" altLang="en-US" b="1" dirty="0">
                <a:latin typeface="Times New Roman" panose="02020603050405020304" pitchFamily="18" charset="0"/>
              </a:rPr>
              <a:t>需对称赋值  *</a:t>
            </a:r>
            <a:r>
              <a:rPr lang="en-US" altLang="zh-CN" b="1">
                <a:latin typeface="Times New Roman" panose="02020603050405020304" pitchFamily="18" charset="0"/>
              </a:rPr>
              <a:t>/</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return(1) ;  </a:t>
            </a:r>
          </a:p>
          <a:p>
            <a:pPr marL="355600" lvl="1"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标题 558081"/>
          <p:cNvSpPr>
            <a:spLocks noGrp="1"/>
          </p:cNvSpPr>
          <p:nvPr>
            <p:ph type="title"/>
          </p:nvPr>
        </p:nvSpPr>
        <p:spPr>
          <a:xfrm>
            <a:off x="1539875" y="721360"/>
            <a:ext cx="5257800" cy="762000"/>
          </a:xfrm>
        </p:spPr>
        <p:txBody>
          <a:bodyPr lIns="92075" tIns="46038" rIns="92075" bIns="46038" anchor="ctr"/>
          <a:lstStyle/>
          <a:p>
            <a:r>
              <a:rPr lang="en-US" altLang="zh-CN" b="1">
                <a:solidFill>
                  <a:srgbClr val="0000FF"/>
                </a:solidFill>
                <a:effectLst/>
                <a:latin typeface="Times New Roman" panose="02020603050405020304" pitchFamily="18" charset="0"/>
              </a:rPr>
              <a:t>7.2.2</a:t>
            </a:r>
            <a:r>
              <a:rPr lang="en-US" altLang="zh-CN" b="1">
                <a:solidFill>
                  <a:srgbClr val="0000FF"/>
                </a:solidFill>
                <a:effectLst/>
              </a:rPr>
              <a:t>  </a:t>
            </a:r>
            <a:r>
              <a:rPr lang="zh-CN" altLang="en-US" b="1" dirty="0">
                <a:solidFill>
                  <a:srgbClr val="0000FF"/>
                </a:solidFill>
                <a:effectLst/>
                <a:ea typeface="楷体_GB2312" panose="02010609030101010101" pitchFamily="49" charset="-122"/>
              </a:rPr>
              <a:t>邻接链表法</a:t>
            </a:r>
          </a:p>
        </p:txBody>
      </p:sp>
      <p:sp>
        <p:nvSpPr>
          <p:cNvPr id="558083" name="文本占位符 558082"/>
          <p:cNvSpPr>
            <a:spLocks noGrp="1"/>
          </p:cNvSpPr>
          <p:nvPr>
            <p:ph type="body" idx="1"/>
          </p:nvPr>
        </p:nvSpPr>
        <p:spPr>
          <a:xfrm>
            <a:off x="22225" y="1918335"/>
            <a:ext cx="8839200" cy="2654300"/>
          </a:xfrm>
        </p:spPr>
        <p:txBody>
          <a:bodyPr/>
          <a:lstStyle/>
          <a:p>
            <a:pPr marL="0" indent="0">
              <a:lnSpc>
                <a:spcPct val="110000"/>
              </a:lnSpc>
              <a:buNone/>
            </a:pPr>
            <a:r>
              <a:rPr lang="zh-CN" altLang="en-US" dirty="0">
                <a:solidFill>
                  <a:srgbClr val="FF0000"/>
                </a:solidFill>
              </a:rPr>
              <a:t>        </a:t>
            </a:r>
            <a:r>
              <a:rPr lang="zh-CN" altLang="en-US" sz="2800" b="1" dirty="0">
                <a:solidFill>
                  <a:srgbClr val="FF0000"/>
                </a:solidFill>
              </a:rPr>
              <a:t>基本思想：</a:t>
            </a:r>
            <a:r>
              <a:rPr lang="zh-CN" altLang="en-US" sz="2800" b="1" dirty="0"/>
              <a:t>对图的每个顶点建立一个单链表，存储该顶点所有邻接顶点及其相关信息。每一个单链表设一个表头结点。</a:t>
            </a:r>
          </a:p>
          <a:p>
            <a:pPr marL="0" indent="0">
              <a:lnSpc>
                <a:spcPct val="110000"/>
              </a:lnSpc>
              <a:buNone/>
            </a:pPr>
            <a:r>
              <a:rPr lang="zh-CN" altLang="en-US" sz="2800" b="1" dirty="0"/>
              <a:t>        第</a:t>
            </a:r>
            <a:r>
              <a:rPr lang="en-US" altLang="zh-CN" sz="2800" b="1"/>
              <a:t>i</a:t>
            </a:r>
            <a:r>
              <a:rPr lang="zh-CN" altLang="en-US" sz="2800" b="1" dirty="0"/>
              <a:t>个单链表表示依附于顶点</a:t>
            </a:r>
            <a:r>
              <a:rPr lang="en-US" altLang="zh-CN" sz="2800" b="1"/>
              <a:t>V</a:t>
            </a:r>
            <a:r>
              <a:rPr lang="en-US" altLang="zh-CN" sz="2800" b="1" baseline="-18000"/>
              <a:t>i</a:t>
            </a:r>
            <a:r>
              <a:rPr lang="zh-CN" altLang="en-US" sz="2800" b="1" dirty="0"/>
              <a:t>的边</a:t>
            </a:r>
            <a:r>
              <a:rPr lang="en-US" altLang="zh-CN" sz="2800" b="1"/>
              <a:t>(</a:t>
            </a:r>
            <a:r>
              <a:rPr lang="zh-CN" altLang="en-US" sz="2800" b="1" dirty="0"/>
              <a:t>对有向图是以顶点</a:t>
            </a:r>
            <a:r>
              <a:rPr lang="en-US" altLang="zh-CN" sz="2800" b="1"/>
              <a:t>V</a:t>
            </a:r>
            <a:r>
              <a:rPr lang="en-US" altLang="zh-CN" sz="2800" b="1" baseline="-18000"/>
              <a:t>i</a:t>
            </a:r>
            <a:r>
              <a:rPr lang="zh-CN" altLang="en-US" sz="2800" b="1"/>
              <a:t>为</a:t>
            </a:r>
            <a:r>
              <a:rPr lang="zh-CN" altLang="en-US" sz="2800" b="1" dirty="0"/>
              <a:t>头或尾的弧</a:t>
            </a:r>
            <a:r>
              <a:rPr lang="en-US" altLang="zh-CN" sz="2800" b="1"/>
              <a:t>)</a:t>
            </a:r>
            <a:r>
              <a:rPr lang="zh-CN" altLang="en-US" sz="2800" b="1" dirty="0"/>
              <a:t>。</a:t>
            </a:r>
          </a:p>
        </p:txBody>
      </p:sp>
    </p:spTree>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文本占位符 559105"/>
          <p:cNvSpPr>
            <a:spLocks noGrp="1"/>
          </p:cNvSpPr>
          <p:nvPr>
            <p:ph type="body" idx="1"/>
          </p:nvPr>
        </p:nvSpPr>
        <p:spPr>
          <a:xfrm>
            <a:off x="152400" y="188913"/>
            <a:ext cx="8839200" cy="5184775"/>
          </a:xfrm>
        </p:spPr>
        <p:txBody>
          <a:bodyPr/>
          <a:lstStyle/>
          <a:p>
            <a:pPr marL="0" indent="0">
              <a:lnSpc>
                <a:spcPct val="110000"/>
              </a:lnSpc>
              <a:buNone/>
            </a:pPr>
            <a:r>
              <a:rPr lang="en-US" altLang="zh-CN" sz="3600" b="1">
                <a:solidFill>
                  <a:srgbClr val="0000FF"/>
                </a:solidFill>
              </a:rPr>
              <a:t>1  </a:t>
            </a:r>
            <a:r>
              <a:rPr lang="zh-CN" altLang="en-US" sz="3600" b="1" dirty="0">
                <a:solidFill>
                  <a:srgbClr val="0000FF"/>
                </a:solidFill>
                <a:ea typeface="楷体_GB2312" panose="02010609030101010101" pitchFamily="49" charset="-122"/>
              </a:rPr>
              <a:t>结点结构与邻接链表示例</a:t>
            </a:r>
            <a:endParaRPr lang="zh-CN" altLang="en-US" sz="3600" b="1" dirty="0">
              <a:solidFill>
                <a:schemeClr val="tx2"/>
              </a:solidFill>
              <a:ea typeface="楷体_GB2312" panose="02010609030101010101" pitchFamily="49" charset="-122"/>
            </a:endParaRPr>
          </a:p>
          <a:p>
            <a:pPr marL="0" indent="0">
              <a:lnSpc>
                <a:spcPct val="110000"/>
              </a:lnSpc>
              <a:buNone/>
            </a:pPr>
            <a:r>
              <a:rPr lang="zh-CN" altLang="en-US" dirty="0"/>
              <a:t>        </a:t>
            </a:r>
            <a:r>
              <a:rPr lang="zh-CN" altLang="en-US" sz="2800" b="1" dirty="0"/>
              <a:t>链表中的结点称为</a:t>
            </a:r>
            <a:r>
              <a:rPr lang="zh-CN" altLang="en-US" sz="2800" b="1" dirty="0">
                <a:solidFill>
                  <a:srgbClr val="FF0000"/>
                </a:solidFill>
              </a:rPr>
              <a:t>表结点</a:t>
            </a:r>
            <a:r>
              <a:rPr lang="zh-CN" altLang="en-US" sz="2800" b="1" dirty="0"/>
              <a:t>，每个结点由三个域组成，如图</a:t>
            </a:r>
            <a:r>
              <a:rPr lang="en-US" altLang="zh-CN" sz="2800" b="1"/>
              <a:t>7-9(a)</a:t>
            </a:r>
            <a:r>
              <a:rPr lang="zh-CN" altLang="en-US" sz="2800" b="1" dirty="0"/>
              <a:t>所示。其中邻接点域</a:t>
            </a:r>
            <a:r>
              <a:rPr lang="en-US" altLang="zh-CN" sz="2800" b="1"/>
              <a:t>(</a:t>
            </a:r>
            <a:r>
              <a:rPr lang="en-US" altLang="zh-CN" sz="2800" b="1" dirty="0" err="1"/>
              <a:t>adjvex</a:t>
            </a:r>
            <a:r>
              <a:rPr lang="en-US" altLang="zh-CN" sz="2800" b="1"/>
              <a:t>)</a:t>
            </a:r>
            <a:r>
              <a:rPr lang="zh-CN" altLang="en-US" sz="2800" b="1" dirty="0"/>
              <a:t>指示与顶点</a:t>
            </a:r>
            <a:r>
              <a:rPr lang="en-US" altLang="zh-CN" sz="2800" b="1"/>
              <a:t>V</a:t>
            </a:r>
            <a:r>
              <a:rPr lang="en-US" altLang="zh-CN" sz="2800" b="1" baseline="-18000"/>
              <a:t>i</a:t>
            </a:r>
            <a:r>
              <a:rPr lang="zh-CN" altLang="en-US" sz="2800" b="1" dirty="0"/>
              <a:t>邻接的顶点在图中的位置</a:t>
            </a:r>
            <a:r>
              <a:rPr lang="en-US" altLang="zh-CN" sz="2800" b="1"/>
              <a:t>(</a:t>
            </a:r>
            <a:r>
              <a:rPr lang="zh-CN" altLang="en-US" sz="2800" b="1" dirty="0"/>
              <a:t>顶点编号</a:t>
            </a:r>
            <a:r>
              <a:rPr lang="en-US" altLang="zh-CN" sz="2800" b="1"/>
              <a:t>)</a:t>
            </a:r>
            <a:r>
              <a:rPr lang="zh-CN" altLang="en-US" sz="2800" b="1" dirty="0"/>
              <a:t>，链域</a:t>
            </a:r>
            <a:r>
              <a:rPr lang="en-US" altLang="zh-CN" sz="2800" b="1"/>
              <a:t>(</a:t>
            </a:r>
            <a:r>
              <a:rPr lang="en-US" altLang="zh-CN" sz="2800" b="1" dirty="0" err="1"/>
              <a:t>nextarc</a:t>
            </a:r>
            <a:r>
              <a:rPr lang="en-US" altLang="zh-CN" sz="2800" b="1"/>
              <a:t>)</a:t>
            </a:r>
            <a:r>
              <a:rPr lang="zh-CN" altLang="en-US" sz="2800" b="1" dirty="0"/>
              <a:t>指向下一个与顶点</a:t>
            </a:r>
            <a:r>
              <a:rPr lang="en-US" altLang="zh-CN" sz="2800" b="1"/>
              <a:t>V</a:t>
            </a:r>
            <a:r>
              <a:rPr lang="en-US" altLang="zh-CN" sz="2800" b="1" baseline="-18000"/>
              <a:t>i</a:t>
            </a:r>
            <a:r>
              <a:rPr lang="zh-CN" altLang="en-US" sz="2800" b="1" dirty="0"/>
              <a:t>邻接的表结点，</a:t>
            </a:r>
            <a:r>
              <a:rPr lang="zh-CN" altLang="en-US" sz="2800" b="1" i="1" dirty="0">
                <a:solidFill>
                  <a:srgbClr val="0000FF"/>
                </a:solidFill>
              </a:rPr>
              <a:t>数据域</a:t>
            </a:r>
            <a:r>
              <a:rPr lang="en-US" altLang="zh-CN" sz="2800" b="1" i="1">
                <a:solidFill>
                  <a:srgbClr val="0000FF"/>
                </a:solidFill>
              </a:rPr>
              <a:t>(info)</a:t>
            </a:r>
            <a:r>
              <a:rPr lang="zh-CN" altLang="en-US" sz="2800" b="1" i="1" dirty="0">
                <a:solidFill>
                  <a:srgbClr val="0000FF"/>
                </a:solidFill>
              </a:rPr>
              <a:t>存储和边或弧相关的信息，如权值等。对于无权图，如果没有与边相关的其他信息，可省略此域</a:t>
            </a:r>
            <a:r>
              <a:rPr lang="zh-CN" altLang="en-US" sz="2800" b="1" dirty="0"/>
              <a:t>。</a:t>
            </a:r>
          </a:p>
          <a:p>
            <a:pPr marL="0" indent="0">
              <a:lnSpc>
                <a:spcPct val="110000"/>
              </a:lnSpc>
              <a:buNone/>
            </a:pPr>
            <a:r>
              <a:rPr lang="zh-CN" altLang="en-US" sz="2800" b="1" dirty="0"/>
              <a:t>        每个链表设一个</a:t>
            </a:r>
            <a:r>
              <a:rPr lang="zh-CN" altLang="en-US" sz="2800" b="1" dirty="0">
                <a:solidFill>
                  <a:srgbClr val="FF0000"/>
                </a:solidFill>
              </a:rPr>
              <a:t>表头结点</a:t>
            </a:r>
            <a:r>
              <a:rPr lang="en-US" altLang="zh-CN" sz="2800" b="1"/>
              <a:t>(</a:t>
            </a:r>
            <a:r>
              <a:rPr lang="zh-CN" altLang="en-US" sz="2800" b="1" dirty="0"/>
              <a:t>称为</a:t>
            </a:r>
            <a:r>
              <a:rPr lang="zh-CN" altLang="en-US" sz="2800" b="1" dirty="0">
                <a:solidFill>
                  <a:srgbClr val="FF0000"/>
                </a:solidFill>
              </a:rPr>
              <a:t>顶点结点</a:t>
            </a:r>
            <a:r>
              <a:rPr lang="en-US" altLang="zh-CN" sz="2800" b="1"/>
              <a:t>)</a:t>
            </a:r>
            <a:r>
              <a:rPr lang="zh-CN" altLang="en-US" sz="2800" b="1" dirty="0"/>
              <a:t>，由两个域组成，如图</a:t>
            </a:r>
            <a:r>
              <a:rPr lang="en-US" altLang="zh-CN" sz="2800" b="1"/>
              <a:t>7-9(b)</a:t>
            </a:r>
            <a:r>
              <a:rPr lang="zh-CN" altLang="en-US" sz="2800" b="1" dirty="0"/>
              <a:t>所示。链域</a:t>
            </a:r>
            <a:r>
              <a:rPr lang="en-US" altLang="zh-CN" sz="2800" b="1"/>
              <a:t>(</a:t>
            </a:r>
            <a:r>
              <a:rPr lang="en-US" altLang="zh-CN" sz="2800" b="1" dirty="0" err="1"/>
              <a:t>firstarc</a:t>
            </a:r>
            <a:r>
              <a:rPr lang="en-US" altLang="zh-CN" sz="2800" b="1"/>
              <a:t>)</a:t>
            </a:r>
            <a:r>
              <a:rPr lang="zh-CN" altLang="en-US" sz="2800" b="1" dirty="0"/>
              <a:t>指向链表中的第一个结点，数据域</a:t>
            </a:r>
            <a:r>
              <a:rPr lang="en-US" altLang="zh-CN" sz="2800" b="1"/>
              <a:t>(data) </a:t>
            </a:r>
            <a:r>
              <a:rPr lang="zh-CN" altLang="en-US" sz="2800" b="1" dirty="0"/>
              <a:t>存储顶点名或其他信息。</a:t>
            </a:r>
          </a:p>
        </p:txBody>
      </p:sp>
      <p:grpSp>
        <p:nvGrpSpPr>
          <p:cNvPr id="559107" name="组合 559106"/>
          <p:cNvGrpSpPr/>
          <p:nvPr/>
        </p:nvGrpSpPr>
        <p:grpSpPr>
          <a:xfrm>
            <a:off x="468313" y="5667375"/>
            <a:ext cx="7886700" cy="857250"/>
            <a:chOff x="120" y="2064"/>
            <a:chExt cx="4968" cy="540"/>
          </a:xfrm>
        </p:grpSpPr>
        <p:grpSp>
          <p:nvGrpSpPr>
            <p:cNvPr id="559108" name="组合 559107"/>
            <p:cNvGrpSpPr/>
            <p:nvPr/>
          </p:nvGrpSpPr>
          <p:grpSpPr>
            <a:xfrm>
              <a:off x="120" y="2064"/>
              <a:ext cx="2555" cy="258"/>
              <a:chOff x="120" y="2064"/>
              <a:chExt cx="2555" cy="258"/>
            </a:xfrm>
          </p:grpSpPr>
          <p:grpSp>
            <p:nvGrpSpPr>
              <p:cNvPr id="559109" name="组合 559108"/>
              <p:cNvGrpSpPr/>
              <p:nvPr/>
            </p:nvGrpSpPr>
            <p:grpSpPr>
              <a:xfrm>
                <a:off x="816" y="2073"/>
                <a:ext cx="1859" cy="249"/>
                <a:chOff x="720" y="2592"/>
                <a:chExt cx="1859" cy="249"/>
              </a:xfrm>
            </p:grpSpPr>
            <p:sp>
              <p:nvSpPr>
                <p:cNvPr id="559110" name="矩形 559109"/>
                <p:cNvSpPr/>
                <p:nvPr/>
              </p:nvSpPr>
              <p:spPr>
                <a:xfrm>
                  <a:off x="720" y="2592"/>
                  <a:ext cx="1859" cy="249"/>
                </a:xfrm>
                <a:prstGeom prst="rect">
                  <a:avLst/>
                </a:prstGeom>
                <a:noFill/>
                <a:ln w="9525" cap="flat" cmpd="sng">
                  <a:solidFill>
                    <a:schemeClr val="tx1"/>
                  </a:solidFill>
                  <a:prstDash val="solid"/>
                  <a:miter/>
                  <a:headEnd type="none" w="med" len="med"/>
                  <a:tailEnd type="none" w="med" len="med"/>
                </a:ln>
              </p:spPr>
              <p:txBody>
                <a:bodyPr wrap="none" anchor="ctr"/>
                <a:lstStyle/>
                <a:p>
                  <a:pPr algn="l">
                    <a:buClr>
                      <a:schemeClr val="bg1"/>
                    </a:buClr>
                  </a:pPr>
                  <a:r>
                    <a:rPr lang="en-US" altLang="zh-CN" b="1" dirty="0" err="1">
                      <a:latin typeface="Times New Roman" panose="02020603050405020304" pitchFamily="18" charset="0"/>
                    </a:rPr>
                    <a:t>adjvex</a:t>
                  </a:r>
                  <a:r>
                    <a:rPr lang="en-US" altLang="zh-CN" b="1">
                      <a:latin typeface="Times New Roman" panose="02020603050405020304" pitchFamily="18" charset="0"/>
                    </a:rPr>
                    <a:t>      </a:t>
                  </a:r>
                  <a:r>
                    <a:rPr lang="en-US" altLang="zh-CN" b="1" dirty="0" err="1">
                      <a:latin typeface="Times New Roman" panose="02020603050405020304" pitchFamily="18" charset="0"/>
                      <a:sym typeface="+mn-ea"/>
                    </a:rPr>
                    <a:t>nextarc   </a:t>
                  </a:r>
                  <a:r>
                    <a:rPr lang="en-US" altLang="zh-CN" b="1">
                      <a:latin typeface="Times New Roman" panose="02020603050405020304" pitchFamily="18" charset="0"/>
                    </a:rPr>
                    <a:t> info    </a:t>
                  </a:r>
                </a:p>
              </p:txBody>
            </p:sp>
            <p:sp>
              <p:nvSpPr>
                <p:cNvPr id="559111" name="直接连接符 559110"/>
                <p:cNvSpPr/>
                <p:nvPr/>
              </p:nvSpPr>
              <p:spPr>
                <a:xfrm>
                  <a:off x="1392" y="2592"/>
                  <a:ext cx="0" cy="249"/>
                </a:xfrm>
                <a:prstGeom prst="line">
                  <a:avLst/>
                </a:prstGeom>
                <a:ln w="9525" cap="flat" cmpd="sng">
                  <a:solidFill>
                    <a:schemeClr val="tx1"/>
                  </a:solidFill>
                  <a:prstDash val="solid"/>
                  <a:miter/>
                  <a:headEnd type="none" w="med" len="med"/>
                  <a:tailEnd type="none" w="med" len="med"/>
                </a:ln>
              </p:spPr>
            </p:sp>
            <p:sp>
              <p:nvSpPr>
                <p:cNvPr id="559112" name="直接连接符 559111"/>
                <p:cNvSpPr/>
                <p:nvPr/>
              </p:nvSpPr>
              <p:spPr>
                <a:xfrm>
                  <a:off x="2036" y="2592"/>
                  <a:ext cx="10" cy="249"/>
                </a:xfrm>
                <a:prstGeom prst="line">
                  <a:avLst/>
                </a:prstGeom>
                <a:ln w="9525" cap="flat" cmpd="sng">
                  <a:solidFill>
                    <a:schemeClr val="tx1"/>
                  </a:solidFill>
                  <a:prstDash val="solid"/>
                  <a:miter/>
                  <a:headEnd type="none" w="med" len="med"/>
                  <a:tailEnd type="none" w="med" len="med"/>
                </a:ln>
              </p:spPr>
            </p:sp>
          </p:grpSp>
          <p:sp>
            <p:nvSpPr>
              <p:cNvPr id="559113" name="矩形 559112"/>
              <p:cNvSpPr/>
              <p:nvPr/>
            </p:nvSpPr>
            <p:spPr>
              <a:xfrm>
                <a:off x="120" y="2064"/>
                <a:ext cx="680" cy="227"/>
              </a:xfrm>
              <a:prstGeom prst="rect">
                <a:avLst/>
              </a:prstGeom>
              <a:noFill/>
              <a:ln w="9525">
                <a:noFill/>
              </a:ln>
            </p:spPr>
            <p:txBody>
              <a:bodyPr wrap="none" anchor="ctr"/>
              <a:lstStyle/>
              <a:p>
                <a:pPr>
                  <a:buClr>
                    <a:schemeClr val="bg1"/>
                  </a:buClr>
                </a:pPr>
                <a:r>
                  <a:rPr lang="zh-CN" altLang="en-US" sz="2000" b="1" dirty="0">
                    <a:latin typeface="宋体" panose="02010600030101010101" pitchFamily="2" charset="-122"/>
                  </a:rPr>
                  <a:t>表结点</a:t>
                </a:r>
                <a:r>
                  <a:rPr lang="zh-CN" altLang="en-US" sz="2000" b="1" dirty="0">
                    <a:latin typeface="Times New Roman" panose="02020603050405020304" pitchFamily="18" charset="0"/>
                  </a:rPr>
                  <a:t>：</a:t>
                </a:r>
                <a:endParaRPr lang="zh-CN" altLang="en-US" sz="2000" b="1">
                  <a:latin typeface="Times New Roman" panose="02020603050405020304" pitchFamily="18" charset="0"/>
                </a:endParaRPr>
              </a:p>
            </p:txBody>
          </p:sp>
        </p:grpSp>
        <p:grpSp>
          <p:nvGrpSpPr>
            <p:cNvPr id="559114" name="组合 559113"/>
            <p:cNvGrpSpPr/>
            <p:nvPr/>
          </p:nvGrpSpPr>
          <p:grpSpPr>
            <a:xfrm>
              <a:off x="3024" y="2064"/>
              <a:ext cx="2064" cy="249"/>
              <a:chOff x="3120" y="2064"/>
              <a:chExt cx="2064" cy="249"/>
            </a:xfrm>
          </p:grpSpPr>
          <p:grpSp>
            <p:nvGrpSpPr>
              <p:cNvPr id="559115" name="组合 559114"/>
              <p:cNvGrpSpPr/>
              <p:nvPr/>
            </p:nvGrpSpPr>
            <p:grpSpPr>
              <a:xfrm>
                <a:off x="3997" y="2064"/>
                <a:ext cx="1187" cy="249"/>
                <a:chOff x="2941" y="2535"/>
                <a:chExt cx="1187" cy="249"/>
              </a:xfrm>
            </p:grpSpPr>
            <p:sp>
              <p:nvSpPr>
                <p:cNvPr id="559116" name="矩形 559115"/>
                <p:cNvSpPr/>
                <p:nvPr/>
              </p:nvSpPr>
              <p:spPr>
                <a:xfrm>
                  <a:off x="2941" y="2535"/>
                  <a:ext cx="1187"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data      </a:t>
                  </a:r>
                  <a:r>
                    <a:rPr lang="en-US" altLang="zh-CN" b="1" dirty="0" err="1">
                      <a:latin typeface="Times New Roman" panose="02020603050405020304" pitchFamily="18" charset="0"/>
                    </a:rPr>
                    <a:t>firstarc</a:t>
                  </a:r>
                  <a:endParaRPr lang="en-US" altLang="zh-CN" b="1">
                    <a:latin typeface="Times New Roman" panose="02020603050405020304" pitchFamily="18" charset="0"/>
                  </a:endParaRPr>
                </a:p>
              </p:txBody>
            </p:sp>
            <p:sp>
              <p:nvSpPr>
                <p:cNvPr id="559117" name="直接连接符 559116"/>
                <p:cNvSpPr/>
                <p:nvPr/>
              </p:nvSpPr>
              <p:spPr>
                <a:xfrm>
                  <a:off x="3408" y="2535"/>
                  <a:ext cx="0" cy="249"/>
                </a:xfrm>
                <a:prstGeom prst="line">
                  <a:avLst/>
                </a:prstGeom>
                <a:ln w="9525" cap="flat" cmpd="sng">
                  <a:solidFill>
                    <a:schemeClr val="tx1"/>
                  </a:solidFill>
                  <a:prstDash val="solid"/>
                  <a:miter/>
                  <a:headEnd type="none" w="med" len="med"/>
                  <a:tailEnd type="none" w="med" len="med"/>
                </a:ln>
              </p:spPr>
            </p:sp>
          </p:grpSp>
          <p:sp>
            <p:nvSpPr>
              <p:cNvPr id="559118" name="矩形 559117"/>
              <p:cNvSpPr/>
              <p:nvPr/>
            </p:nvSpPr>
            <p:spPr>
              <a:xfrm>
                <a:off x="3120" y="2064"/>
                <a:ext cx="861" cy="227"/>
              </a:xfrm>
              <a:prstGeom prst="rect">
                <a:avLst/>
              </a:prstGeom>
              <a:noFill/>
              <a:ln w="9525">
                <a:noFill/>
              </a:ln>
            </p:spPr>
            <p:txBody>
              <a:bodyPr wrap="none" anchor="ctr"/>
              <a:lstStyle/>
              <a:p>
                <a:pPr>
                  <a:buClr>
                    <a:schemeClr val="bg1"/>
                  </a:buClr>
                </a:pPr>
                <a:r>
                  <a:rPr lang="zh-CN" altLang="en-US" sz="2000" b="1" dirty="0">
                    <a:latin typeface="宋体" panose="02010600030101010101" pitchFamily="2" charset="-122"/>
                  </a:rPr>
                  <a:t>顶点结点</a:t>
                </a:r>
                <a:r>
                  <a:rPr lang="zh-CN" altLang="en-US" sz="2000" b="1" dirty="0">
                    <a:latin typeface="Times New Roman" panose="02020603050405020304" pitchFamily="18" charset="0"/>
                  </a:rPr>
                  <a:t>：</a:t>
                </a:r>
                <a:endParaRPr lang="zh-CN" altLang="en-US" sz="2000" b="1">
                  <a:latin typeface="Times New Roman" panose="02020603050405020304" pitchFamily="18" charset="0"/>
                </a:endParaRPr>
              </a:p>
            </p:txBody>
          </p:sp>
        </p:grpSp>
        <p:sp>
          <p:nvSpPr>
            <p:cNvPr id="559119" name="矩形 559118"/>
            <p:cNvSpPr/>
            <p:nvPr/>
          </p:nvSpPr>
          <p:spPr>
            <a:xfrm>
              <a:off x="1872" y="2400"/>
              <a:ext cx="1854"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7-9   </a:t>
              </a:r>
              <a:r>
                <a:rPr lang="zh-CN" altLang="en-US" sz="2000" b="1" dirty="0">
                  <a:latin typeface="Times New Roman" panose="02020603050405020304" pitchFamily="18" charset="0"/>
                </a:rPr>
                <a:t>邻接链表结点结构</a:t>
              </a:r>
              <a:endParaRPr lang="zh-CN" altLang="en-US" sz="2000" b="1">
                <a:latin typeface="Times New Roman" panose="02020603050405020304" pitchFamily="18" charset="0"/>
              </a:endParaRPr>
            </a:p>
          </p:txBody>
        </p:sp>
      </p:grpSp>
    </p:spTree>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文本占位符 560129"/>
          <p:cNvSpPr>
            <a:spLocks noGrp="1"/>
          </p:cNvSpPr>
          <p:nvPr>
            <p:ph type="body" idx="1"/>
          </p:nvPr>
        </p:nvSpPr>
        <p:spPr>
          <a:xfrm>
            <a:off x="152400" y="152400"/>
            <a:ext cx="8839200" cy="3060700"/>
          </a:xfrm>
        </p:spPr>
        <p:txBody>
          <a:bodyPr/>
          <a:lstStyle/>
          <a:p>
            <a:pPr marL="0" indent="0">
              <a:lnSpc>
                <a:spcPct val="110000"/>
              </a:lnSpc>
              <a:buNone/>
            </a:pPr>
            <a:r>
              <a:rPr lang="zh-CN" altLang="en-US" sz="2800" b="1" dirty="0"/>
              <a:t>        在图的邻接链表表示中，所有</a:t>
            </a:r>
            <a:r>
              <a:rPr lang="zh-CN" altLang="en-US" sz="2800" b="1" dirty="0">
                <a:solidFill>
                  <a:srgbClr val="FF0000"/>
                </a:solidFill>
              </a:rPr>
              <a:t>顶点结点</a:t>
            </a:r>
            <a:r>
              <a:rPr lang="zh-CN" altLang="en-US" sz="2800" b="1" dirty="0"/>
              <a:t>用一个向量 以顺序结构形式存储，可以随机访问任意顶点的</a:t>
            </a:r>
          </a:p>
          <a:p>
            <a:pPr marL="0" indent="0">
              <a:lnSpc>
                <a:spcPct val="110000"/>
              </a:lnSpc>
              <a:buNone/>
            </a:pPr>
            <a:r>
              <a:rPr lang="zh-CN" altLang="en-US" sz="2800" b="1" dirty="0"/>
              <a:t>链表，该向量称为</a:t>
            </a:r>
            <a:r>
              <a:rPr lang="zh-CN" altLang="en-US" sz="2800" b="1" dirty="0">
                <a:solidFill>
                  <a:srgbClr val="FF0000"/>
                </a:solidFill>
              </a:rPr>
              <a:t>表头向量</a:t>
            </a:r>
            <a:r>
              <a:rPr lang="zh-CN" altLang="en-US" sz="2800" b="1" dirty="0"/>
              <a:t>，向量的下标指示顶点的序号。</a:t>
            </a:r>
          </a:p>
          <a:p>
            <a:pPr marL="0" indent="0">
              <a:lnSpc>
                <a:spcPct val="110000"/>
              </a:lnSpc>
              <a:buNone/>
            </a:pPr>
            <a:r>
              <a:rPr lang="zh-CN" altLang="en-US" sz="2800" b="1" dirty="0"/>
              <a:t>        用邻接链表存储图时，对无向图，其邻接链表是唯一的，如图</a:t>
            </a:r>
            <a:r>
              <a:rPr lang="en-US" altLang="zh-CN" sz="2800" b="1"/>
              <a:t>7-10</a:t>
            </a:r>
            <a:r>
              <a:rPr lang="zh-CN" altLang="en-US" sz="2800" b="1" dirty="0"/>
              <a:t>所示；对有向图，其邻接链表有两种形式，如图</a:t>
            </a:r>
            <a:r>
              <a:rPr lang="en-US" altLang="zh-CN" sz="2800" b="1"/>
              <a:t>7-11</a:t>
            </a:r>
            <a:r>
              <a:rPr lang="zh-CN" altLang="en-US" sz="2800" b="1" dirty="0"/>
              <a:t>所示。</a:t>
            </a:r>
            <a:endParaRPr lang="zh-CN" altLang="en-US" sz="2800" b="1"/>
          </a:p>
        </p:txBody>
      </p:sp>
      <p:grpSp>
        <p:nvGrpSpPr>
          <p:cNvPr id="560131" name="组合 560130"/>
          <p:cNvGrpSpPr/>
          <p:nvPr/>
        </p:nvGrpSpPr>
        <p:grpSpPr>
          <a:xfrm>
            <a:off x="611188" y="3213100"/>
            <a:ext cx="8137525" cy="3365500"/>
            <a:chOff x="385" y="2081"/>
            <a:chExt cx="5126" cy="2120"/>
          </a:xfrm>
        </p:grpSpPr>
        <p:sp>
          <p:nvSpPr>
            <p:cNvPr id="560132" name="矩形 560131"/>
            <p:cNvSpPr/>
            <p:nvPr/>
          </p:nvSpPr>
          <p:spPr>
            <a:xfrm>
              <a:off x="1463" y="3997"/>
              <a:ext cx="2143"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7-10  </a:t>
              </a:r>
              <a:r>
                <a:rPr lang="zh-CN" altLang="en-US" sz="2000" b="1" dirty="0">
                  <a:latin typeface="Times New Roman" panose="02020603050405020304" pitchFamily="18" charset="0"/>
                </a:rPr>
                <a:t>无向图及其邻接链表</a:t>
              </a:r>
              <a:endParaRPr lang="zh-CN" altLang="en-US" sz="2000" b="1">
                <a:latin typeface="Times New Roman" panose="02020603050405020304" pitchFamily="18" charset="0"/>
              </a:endParaRPr>
            </a:p>
          </p:txBody>
        </p:sp>
        <p:grpSp>
          <p:nvGrpSpPr>
            <p:cNvPr id="560133" name="组合 560132"/>
            <p:cNvGrpSpPr/>
            <p:nvPr/>
          </p:nvGrpSpPr>
          <p:grpSpPr>
            <a:xfrm>
              <a:off x="385" y="2478"/>
              <a:ext cx="1384" cy="839"/>
              <a:chOff x="392" y="2784"/>
              <a:chExt cx="1384" cy="839"/>
            </a:xfrm>
          </p:grpSpPr>
          <p:sp>
            <p:nvSpPr>
              <p:cNvPr id="560134" name="椭圆 560133"/>
              <p:cNvSpPr/>
              <p:nvPr/>
            </p:nvSpPr>
            <p:spPr>
              <a:xfrm>
                <a:off x="392" y="292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1</a:t>
                </a:r>
              </a:p>
            </p:txBody>
          </p:sp>
          <p:sp>
            <p:nvSpPr>
              <p:cNvPr id="560135" name="椭圆 560134"/>
              <p:cNvSpPr/>
              <p:nvPr/>
            </p:nvSpPr>
            <p:spPr>
              <a:xfrm>
                <a:off x="409" y="3396"/>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2</a:t>
                </a:r>
              </a:p>
            </p:txBody>
          </p:sp>
          <p:sp>
            <p:nvSpPr>
              <p:cNvPr id="560136" name="椭圆 560135"/>
              <p:cNvSpPr/>
              <p:nvPr/>
            </p:nvSpPr>
            <p:spPr>
              <a:xfrm>
                <a:off x="1010" y="338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3</a:t>
                </a:r>
              </a:p>
            </p:txBody>
          </p:sp>
          <p:sp>
            <p:nvSpPr>
              <p:cNvPr id="560137" name="椭圆 560136"/>
              <p:cNvSpPr/>
              <p:nvPr/>
            </p:nvSpPr>
            <p:spPr>
              <a:xfrm>
                <a:off x="961" y="278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4</a:t>
                </a:r>
              </a:p>
            </p:txBody>
          </p:sp>
          <p:sp>
            <p:nvSpPr>
              <p:cNvPr id="560138" name="直接连接符 560137"/>
              <p:cNvSpPr/>
              <p:nvPr/>
            </p:nvSpPr>
            <p:spPr>
              <a:xfrm>
                <a:off x="536" y="3163"/>
                <a:ext cx="0" cy="242"/>
              </a:xfrm>
              <a:prstGeom prst="line">
                <a:avLst/>
              </a:prstGeom>
              <a:ln w="19050" cap="flat" cmpd="sng">
                <a:solidFill>
                  <a:schemeClr val="tx1"/>
                </a:solidFill>
                <a:prstDash val="solid"/>
                <a:miter/>
                <a:headEnd type="none" w="med" len="med"/>
                <a:tailEnd type="none" w="med" len="med"/>
              </a:ln>
            </p:spPr>
          </p:sp>
          <p:sp>
            <p:nvSpPr>
              <p:cNvPr id="560139" name="直接连接符 560138"/>
              <p:cNvSpPr/>
              <p:nvPr/>
            </p:nvSpPr>
            <p:spPr>
              <a:xfrm>
                <a:off x="1136" y="3007"/>
                <a:ext cx="0" cy="385"/>
              </a:xfrm>
              <a:prstGeom prst="line">
                <a:avLst/>
              </a:prstGeom>
              <a:ln w="19050" cap="flat" cmpd="sng">
                <a:solidFill>
                  <a:schemeClr val="tx1"/>
                </a:solidFill>
                <a:prstDash val="solid"/>
                <a:miter/>
                <a:headEnd type="none" w="med" len="med"/>
                <a:tailEnd type="none" w="med" len="med"/>
              </a:ln>
            </p:spPr>
          </p:sp>
          <p:sp>
            <p:nvSpPr>
              <p:cNvPr id="560140" name="直接连接符 560139"/>
              <p:cNvSpPr/>
              <p:nvPr/>
            </p:nvSpPr>
            <p:spPr>
              <a:xfrm>
                <a:off x="654" y="3108"/>
                <a:ext cx="380" cy="327"/>
              </a:xfrm>
              <a:prstGeom prst="line">
                <a:avLst/>
              </a:prstGeom>
              <a:ln w="9525" cap="flat" cmpd="sng">
                <a:solidFill>
                  <a:schemeClr val="tx1"/>
                </a:solidFill>
                <a:prstDash val="solid"/>
                <a:miter/>
                <a:headEnd type="none" w="med" len="med"/>
                <a:tailEnd type="none" w="med" len="med"/>
              </a:ln>
            </p:spPr>
          </p:sp>
          <p:sp>
            <p:nvSpPr>
              <p:cNvPr id="560141" name="直接连接符 560140"/>
              <p:cNvSpPr/>
              <p:nvPr/>
            </p:nvSpPr>
            <p:spPr>
              <a:xfrm flipV="1">
                <a:off x="686" y="2928"/>
                <a:ext cx="282" cy="102"/>
              </a:xfrm>
              <a:prstGeom prst="line">
                <a:avLst/>
              </a:prstGeom>
              <a:ln w="9525" cap="flat" cmpd="sng">
                <a:solidFill>
                  <a:schemeClr val="tx1"/>
                </a:solidFill>
                <a:prstDash val="solid"/>
                <a:miter/>
                <a:headEnd type="none" w="med" len="med"/>
                <a:tailEnd type="none" w="med" len="med"/>
              </a:ln>
            </p:spPr>
          </p:sp>
          <p:sp>
            <p:nvSpPr>
              <p:cNvPr id="560142" name="直接连接符 560141"/>
              <p:cNvSpPr/>
              <p:nvPr/>
            </p:nvSpPr>
            <p:spPr>
              <a:xfrm>
                <a:off x="702" y="3513"/>
                <a:ext cx="313" cy="0"/>
              </a:xfrm>
              <a:prstGeom prst="line">
                <a:avLst/>
              </a:prstGeom>
              <a:ln w="9525" cap="flat" cmpd="sng">
                <a:solidFill>
                  <a:schemeClr val="tx1"/>
                </a:solidFill>
                <a:prstDash val="solid"/>
                <a:miter/>
                <a:headEnd type="none" w="med" len="med"/>
                <a:tailEnd type="none" w="med" len="med"/>
              </a:ln>
            </p:spPr>
          </p:sp>
          <p:sp>
            <p:nvSpPr>
              <p:cNvPr id="560143" name="椭圆 560142"/>
              <p:cNvSpPr/>
              <p:nvPr/>
            </p:nvSpPr>
            <p:spPr>
              <a:xfrm>
                <a:off x="1481" y="3117"/>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5</a:t>
                </a:r>
              </a:p>
            </p:txBody>
          </p:sp>
          <p:sp>
            <p:nvSpPr>
              <p:cNvPr id="560144" name="直接连接符 560143"/>
              <p:cNvSpPr/>
              <p:nvPr/>
            </p:nvSpPr>
            <p:spPr>
              <a:xfrm>
                <a:off x="1256" y="2928"/>
                <a:ext cx="336" cy="192"/>
              </a:xfrm>
              <a:prstGeom prst="line">
                <a:avLst/>
              </a:prstGeom>
              <a:ln w="9525" cap="flat" cmpd="sng">
                <a:solidFill>
                  <a:schemeClr val="tx1"/>
                </a:solidFill>
                <a:prstDash val="solid"/>
                <a:miter/>
                <a:headEnd type="none" w="med" len="med"/>
                <a:tailEnd type="none" w="med" len="med"/>
              </a:ln>
            </p:spPr>
          </p:sp>
          <p:sp>
            <p:nvSpPr>
              <p:cNvPr id="560145" name="直接连接符 560144"/>
              <p:cNvSpPr/>
              <p:nvPr/>
            </p:nvSpPr>
            <p:spPr>
              <a:xfrm flipV="1">
                <a:off x="1304" y="3320"/>
                <a:ext cx="240" cy="192"/>
              </a:xfrm>
              <a:prstGeom prst="line">
                <a:avLst/>
              </a:prstGeom>
              <a:ln w="9525" cap="flat" cmpd="sng">
                <a:solidFill>
                  <a:schemeClr val="tx1"/>
                </a:solidFill>
                <a:prstDash val="solid"/>
                <a:miter/>
                <a:headEnd type="none" w="med" len="med"/>
                <a:tailEnd type="none" w="med" len="med"/>
              </a:ln>
            </p:spPr>
          </p:sp>
        </p:grpSp>
        <p:grpSp>
          <p:nvGrpSpPr>
            <p:cNvPr id="560146" name="组合 560145"/>
            <p:cNvGrpSpPr/>
            <p:nvPr/>
          </p:nvGrpSpPr>
          <p:grpSpPr>
            <a:xfrm>
              <a:off x="1474" y="2081"/>
              <a:ext cx="4037" cy="1865"/>
              <a:chOff x="1474" y="2081"/>
              <a:chExt cx="4037" cy="1865"/>
            </a:xfrm>
          </p:grpSpPr>
          <p:sp>
            <p:nvSpPr>
              <p:cNvPr id="560147" name="矩形 560146"/>
              <p:cNvSpPr/>
              <p:nvPr/>
            </p:nvSpPr>
            <p:spPr>
              <a:xfrm>
                <a:off x="2243" y="2098"/>
                <a:ext cx="226" cy="1331"/>
              </a:xfrm>
              <a:prstGeom prst="rect">
                <a:avLst/>
              </a:prstGeom>
              <a:noFill/>
              <a:ln w="9525">
                <a:noFill/>
              </a:ln>
            </p:spPr>
            <p:txBody>
              <a:bodyPr wrap="none" anchor="ctr"/>
              <a:lstStyle/>
              <a:p>
                <a:pPr>
                  <a:lnSpc>
                    <a:spcPct val="110000"/>
                  </a:lnSpc>
                  <a:buClr>
                    <a:schemeClr val="bg1"/>
                  </a:buClr>
                </a:pPr>
                <a:r>
                  <a:rPr lang="en-US" altLang="zh-CN" b="1">
                    <a:latin typeface="Times New Roman" panose="02020603050405020304" pitchFamily="18" charset="0"/>
                  </a:rPr>
                  <a:t>0</a:t>
                </a:r>
              </a:p>
              <a:p>
                <a:pPr>
                  <a:lnSpc>
                    <a:spcPct val="110000"/>
                  </a:lnSpc>
                  <a:buClr>
                    <a:schemeClr val="bg1"/>
                  </a:buClr>
                </a:pPr>
                <a:r>
                  <a:rPr lang="en-US" altLang="zh-CN" b="1">
                    <a:latin typeface="Times New Roman" panose="02020603050405020304" pitchFamily="18" charset="0"/>
                  </a:rPr>
                  <a:t>1</a:t>
                </a:r>
              </a:p>
              <a:p>
                <a:pPr>
                  <a:lnSpc>
                    <a:spcPct val="110000"/>
                  </a:lnSpc>
                  <a:buClr>
                    <a:schemeClr val="bg1"/>
                  </a:buClr>
                </a:pPr>
                <a:r>
                  <a:rPr lang="en-US" altLang="zh-CN" b="1">
                    <a:latin typeface="Times New Roman" panose="02020603050405020304" pitchFamily="18" charset="0"/>
                  </a:rPr>
                  <a:t>2</a:t>
                </a:r>
              </a:p>
              <a:p>
                <a:pPr>
                  <a:lnSpc>
                    <a:spcPct val="110000"/>
                  </a:lnSpc>
                  <a:buClr>
                    <a:schemeClr val="bg1"/>
                  </a:buClr>
                </a:pPr>
                <a:r>
                  <a:rPr lang="en-US" altLang="zh-CN" b="1">
                    <a:latin typeface="Times New Roman" panose="02020603050405020304" pitchFamily="18" charset="0"/>
                  </a:rPr>
                  <a:t>3</a:t>
                </a:r>
              </a:p>
              <a:p>
                <a:pPr>
                  <a:lnSpc>
                    <a:spcPct val="110000"/>
                  </a:lnSpc>
                  <a:buClr>
                    <a:schemeClr val="bg1"/>
                  </a:buClr>
                </a:pPr>
                <a:r>
                  <a:rPr lang="en-US" altLang="zh-CN" b="1">
                    <a:latin typeface="Times New Roman" panose="02020603050405020304" pitchFamily="18" charset="0"/>
                  </a:rPr>
                  <a:t>4</a:t>
                </a:r>
              </a:p>
            </p:txBody>
          </p:sp>
          <p:sp>
            <p:nvSpPr>
              <p:cNvPr id="560148" name="矩形 560147"/>
              <p:cNvSpPr/>
              <p:nvPr/>
            </p:nvSpPr>
            <p:spPr>
              <a:xfrm>
                <a:off x="1474" y="3702"/>
                <a:ext cx="998" cy="226"/>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MAX_VEX-1</a:t>
                </a:r>
              </a:p>
            </p:txBody>
          </p:sp>
          <p:grpSp>
            <p:nvGrpSpPr>
              <p:cNvPr id="560149" name="组合 560148"/>
              <p:cNvGrpSpPr/>
              <p:nvPr/>
            </p:nvGrpSpPr>
            <p:grpSpPr>
              <a:xfrm>
                <a:off x="2472" y="2105"/>
                <a:ext cx="590" cy="1841"/>
                <a:chOff x="1973" y="518"/>
                <a:chExt cx="590" cy="1841"/>
              </a:xfrm>
            </p:grpSpPr>
            <p:grpSp>
              <p:nvGrpSpPr>
                <p:cNvPr id="560150" name="组合 560149"/>
                <p:cNvGrpSpPr/>
                <p:nvPr/>
              </p:nvGrpSpPr>
              <p:grpSpPr>
                <a:xfrm>
                  <a:off x="1973" y="518"/>
                  <a:ext cx="590" cy="262"/>
                  <a:chOff x="476" y="2750"/>
                  <a:chExt cx="544" cy="226"/>
                </a:xfrm>
              </p:grpSpPr>
              <p:sp>
                <p:nvSpPr>
                  <p:cNvPr id="560151" name="矩形 560150"/>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r>
                      <a:rPr lang="en-US" altLang="zh-CN" b="1">
                        <a:latin typeface="Times New Roman" panose="02020603050405020304" pitchFamily="18" charset="0"/>
                      </a:rPr>
                      <a:t>       </a:t>
                    </a:r>
                  </a:p>
                </p:txBody>
              </p:sp>
              <p:sp>
                <p:nvSpPr>
                  <p:cNvPr id="560152" name="直接连接符 560151"/>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60153" name="组合 560152"/>
                <p:cNvGrpSpPr/>
                <p:nvPr/>
              </p:nvGrpSpPr>
              <p:grpSpPr>
                <a:xfrm>
                  <a:off x="1973" y="781"/>
                  <a:ext cx="590" cy="263"/>
                  <a:chOff x="476" y="2750"/>
                  <a:chExt cx="544" cy="226"/>
                </a:xfrm>
              </p:grpSpPr>
              <p:sp>
                <p:nvSpPr>
                  <p:cNvPr id="560154" name="矩形 560153"/>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endParaRPr lang="en-US" altLang="zh-CN" b="1">
                      <a:latin typeface="Times New Roman" panose="02020603050405020304" pitchFamily="18" charset="0"/>
                    </a:endParaRPr>
                  </a:p>
                </p:txBody>
              </p:sp>
              <p:sp>
                <p:nvSpPr>
                  <p:cNvPr id="560155" name="直接连接符 560154"/>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60156" name="组合 560155"/>
                <p:cNvGrpSpPr/>
                <p:nvPr/>
              </p:nvGrpSpPr>
              <p:grpSpPr>
                <a:xfrm>
                  <a:off x="1973" y="1045"/>
                  <a:ext cx="590" cy="262"/>
                  <a:chOff x="476" y="2750"/>
                  <a:chExt cx="544" cy="226"/>
                </a:xfrm>
              </p:grpSpPr>
              <p:sp>
                <p:nvSpPr>
                  <p:cNvPr id="560157" name="矩形 560156"/>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r>
                      <a:rPr lang="en-US" altLang="zh-CN" b="1">
                        <a:latin typeface="Times New Roman" panose="02020603050405020304" pitchFamily="18" charset="0"/>
                      </a:rPr>
                      <a:t>       </a:t>
                    </a:r>
                  </a:p>
                </p:txBody>
              </p:sp>
              <p:sp>
                <p:nvSpPr>
                  <p:cNvPr id="560158" name="直接连接符 560157"/>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60159" name="组合 560158"/>
                <p:cNvGrpSpPr/>
                <p:nvPr/>
              </p:nvGrpSpPr>
              <p:grpSpPr>
                <a:xfrm>
                  <a:off x="1973" y="1308"/>
                  <a:ext cx="590" cy="262"/>
                  <a:chOff x="476" y="2750"/>
                  <a:chExt cx="544" cy="226"/>
                </a:xfrm>
              </p:grpSpPr>
              <p:sp>
                <p:nvSpPr>
                  <p:cNvPr id="560160" name="矩形 560159"/>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endParaRPr lang="en-US" altLang="zh-CN" b="1">
                      <a:latin typeface="Times New Roman" panose="02020603050405020304" pitchFamily="18" charset="0"/>
                    </a:endParaRPr>
                  </a:p>
                </p:txBody>
              </p:sp>
              <p:sp>
                <p:nvSpPr>
                  <p:cNvPr id="560161" name="直接连接符 560160"/>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60162" name="组合 560161"/>
                <p:cNvGrpSpPr/>
                <p:nvPr/>
              </p:nvGrpSpPr>
              <p:grpSpPr>
                <a:xfrm>
                  <a:off x="1973" y="1835"/>
                  <a:ext cx="590" cy="262"/>
                  <a:chOff x="476" y="2750"/>
                  <a:chExt cx="544" cy="226"/>
                </a:xfrm>
              </p:grpSpPr>
              <p:sp>
                <p:nvSpPr>
                  <p:cNvPr id="560163" name="矩形 560162"/>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  </a:t>
                    </a:r>
                    <a:r>
                      <a:rPr lang="zh-CN" altLang="en-US" b="1">
                        <a:latin typeface="Times New Roman" panose="02020603050405020304" pitchFamily="18" charset="0"/>
                      </a:rPr>
                      <a:t> ┇ </a:t>
                    </a:r>
                  </a:p>
                </p:txBody>
              </p:sp>
              <p:sp>
                <p:nvSpPr>
                  <p:cNvPr id="560164" name="直接连接符 560163"/>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60165" name="组合 560164"/>
                <p:cNvGrpSpPr/>
                <p:nvPr/>
              </p:nvGrpSpPr>
              <p:grpSpPr>
                <a:xfrm>
                  <a:off x="1973" y="2097"/>
                  <a:ext cx="590" cy="262"/>
                  <a:chOff x="1565" y="3884"/>
                  <a:chExt cx="544" cy="226"/>
                </a:xfrm>
              </p:grpSpPr>
              <p:sp>
                <p:nvSpPr>
                  <p:cNvPr id="560166" name="矩形 560165"/>
                  <p:cNvSpPr/>
                  <p:nvPr/>
                </p:nvSpPr>
                <p:spPr>
                  <a:xfrm>
                    <a:off x="1565" y="3884"/>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dirty="0">
                      <a:latin typeface="Times New Roman" panose="02020603050405020304" pitchFamily="18" charset="0"/>
                    </a:endParaRPr>
                  </a:p>
                </p:txBody>
              </p:sp>
              <p:sp>
                <p:nvSpPr>
                  <p:cNvPr id="560167" name="直接连接符 560166"/>
                  <p:cNvSpPr/>
                  <p:nvPr/>
                </p:nvSpPr>
                <p:spPr>
                  <a:xfrm>
                    <a:off x="1858" y="3884"/>
                    <a:ext cx="0" cy="226"/>
                  </a:xfrm>
                  <a:prstGeom prst="line">
                    <a:avLst/>
                  </a:prstGeom>
                  <a:ln w="9525" cap="flat" cmpd="sng">
                    <a:solidFill>
                      <a:schemeClr val="tx1"/>
                    </a:solidFill>
                    <a:prstDash val="solid"/>
                    <a:miter/>
                    <a:headEnd type="none" w="med" len="med"/>
                    <a:tailEnd type="none" w="med" len="med"/>
                  </a:ln>
                </p:spPr>
              </p:sp>
            </p:grpSp>
            <p:grpSp>
              <p:nvGrpSpPr>
                <p:cNvPr id="560168" name="组合 560167"/>
                <p:cNvGrpSpPr/>
                <p:nvPr/>
              </p:nvGrpSpPr>
              <p:grpSpPr>
                <a:xfrm>
                  <a:off x="1973" y="1571"/>
                  <a:ext cx="590" cy="263"/>
                  <a:chOff x="476" y="2750"/>
                  <a:chExt cx="544" cy="226"/>
                </a:xfrm>
              </p:grpSpPr>
              <p:sp>
                <p:nvSpPr>
                  <p:cNvPr id="560169" name="矩形 560168"/>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r>
                      <a:rPr lang="en-US" altLang="zh-CN" b="1">
                        <a:latin typeface="Times New Roman" panose="02020603050405020304" pitchFamily="18" charset="0"/>
                      </a:rPr>
                      <a:t>       </a:t>
                    </a:r>
                  </a:p>
                </p:txBody>
              </p:sp>
              <p:sp>
                <p:nvSpPr>
                  <p:cNvPr id="560170" name="直接连接符 560169"/>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grpSp>
            <p:nvGrpSpPr>
              <p:cNvPr id="560171" name="组合 560170"/>
              <p:cNvGrpSpPr/>
              <p:nvPr/>
            </p:nvGrpSpPr>
            <p:grpSpPr>
              <a:xfrm>
                <a:off x="2925" y="2081"/>
                <a:ext cx="1983" cy="235"/>
                <a:chOff x="2562" y="510"/>
                <a:chExt cx="1983" cy="235"/>
              </a:xfrm>
            </p:grpSpPr>
            <p:grpSp>
              <p:nvGrpSpPr>
                <p:cNvPr id="560172" name="组合 560171"/>
                <p:cNvGrpSpPr/>
                <p:nvPr/>
              </p:nvGrpSpPr>
              <p:grpSpPr>
                <a:xfrm>
                  <a:off x="3467" y="510"/>
                  <a:ext cx="456" cy="226"/>
                  <a:chOff x="3467" y="510"/>
                  <a:chExt cx="456" cy="226"/>
                </a:xfrm>
              </p:grpSpPr>
              <p:sp>
                <p:nvSpPr>
                  <p:cNvPr id="560173" name="矩形 560172"/>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60174" name="直接连接符 560173"/>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175" name="组合 560174"/>
                <p:cNvGrpSpPr/>
                <p:nvPr/>
              </p:nvGrpSpPr>
              <p:grpSpPr>
                <a:xfrm>
                  <a:off x="2837" y="511"/>
                  <a:ext cx="456" cy="226"/>
                  <a:chOff x="3467" y="510"/>
                  <a:chExt cx="456" cy="226"/>
                </a:xfrm>
              </p:grpSpPr>
              <p:sp>
                <p:nvSpPr>
                  <p:cNvPr id="560176" name="矩形 560175"/>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560177" name="直接连接符 560176"/>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178" name="组合 560177"/>
                <p:cNvGrpSpPr/>
                <p:nvPr/>
              </p:nvGrpSpPr>
              <p:grpSpPr>
                <a:xfrm>
                  <a:off x="4089" y="519"/>
                  <a:ext cx="456" cy="226"/>
                  <a:chOff x="3467" y="510"/>
                  <a:chExt cx="456" cy="226"/>
                </a:xfrm>
              </p:grpSpPr>
              <p:sp>
                <p:nvSpPr>
                  <p:cNvPr id="560179" name="矩形 560178"/>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60180" name="直接连接符 560179"/>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0181" name="直接连接符 560180"/>
                <p:cNvSpPr/>
                <p:nvPr/>
              </p:nvSpPr>
              <p:spPr>
                <a:xfrm>
                  <a:off x="2562" y="634"/>
                  <a:ext cx="272" cy="0"/>
                </a:xfrm>
                <a:prstGeom prst="line">
                  <a:avLst/>
                </a:prstGeom>
                <a:ln w="19050" cap="flat" cmpd="sng">
                  <a:solidFill>
                    <a:schemeClr val="tx1"/>
                  </a:solidFill>
                  <a:prstDash val="solid"/>
                  <a:miter/>
                  <a:headEnd type="none" w="med" len="med"/>
                  <a:tailEnd type="arrow" w="med" len="med"/>
                </a:ln>
              </p:spPr>
            </p:sp>
            <p:sp>
              <p:nvSpPr>
                <p:cNvPr id="560182" name="直接连接符 560181"/>
                <p:cNvSpPr/>
                <p:nvPr/>
              </p:nvSpPr>
              <p:spPr>
                <a:xfrm>
                  <a:off x="3192" y="639"/>
                  <a:ext cx="272" cy="0"/>
                </a:xfrm>
                <a:prstGeom prst="line">
                  <a:avLst/>
                </a:prstGeom>
                <a:ln w="19050" cap="flat" cmpd="sng">
                  <a:solidFill>
                    <a:schemeClr val="tx1"/>
                  </a:solidFill>
                  <a:prstDash val="solid"/>
                  <a:miter/>
                  <a:headEnd type="none" w="med" len="med"/>
                  <a:tailEnd type="arrow" w="med" len="med"/>
                </a:ln>
              </p:spPr>
            </p:sp>
            <p:sp>
              <p:nvSpPr>
                <p:cNvPr id="560183" name="直接连接符 560182"/>
                <p:cNvSpPr/>
                <p:nvPr/>
              </p:nvSpPr>
              <p:spPr>
                <a:xfrm>
                  <a:off x="3817" y="634"/>
                  <a:ext cx="272" cy="0"/>
                </a:xfrm>
                <a:prstGeom prst="line">
                  <a:avLst/>
                </a:prstGeom>
                <a:ln w="19050" cap="flat" cmpd="sng">
                  <a:solidFill>
                    <a:schemeClr val="tx1"/>
                  </a:solidFill>
                  <a:prstDash val="solid"/>
                  <a:miter/>
                  <a:headEnd type="none" w="med" len="med"/>
                  <a:tailEnd type="arrow" w="med" len="med"/>
                </a:ln>
              </p:spPr>
            </p:sp>
          </p:grpSp>
          <p:grpSp>
            <p:nvGrpSpPr>
              <p:cNvPr id="560184" name="组合 560183"/>
              <p:cNvGrpSpPr/>
              <p:nvPr/>
            </p:nvGrpSpPr>
            <p:grpSpPr>
              <a:xfrm>
                <a:off x="2925" y="2362"/>
                <a:ext cx="1353" cy="235"/>
                <a:chOff x="2426" y="791"/>
                <a:chExt cx="1353" cy="235"/>
              </a:xfrm>
            </p:grpSpPr>
            <p:grpSp>
              <p:nvGrpSpPr>
                <p:cNvPr id="560185" name="组合 560184"/>
                <p:cNvGrpSpPr/>
                <p:nvPr/>
              </p:nvGrpSpPr>
              <p:grpSpPr>
                <a:xfrm>
                  <a:off x="2701" y="791"/>
                  <a:ext cx="456" cy="226"/>
                  <a:chOff x="3467" y="510"/>
                  <a:chExt cx="456" cy="226"/>
                </a:xfrm>
              </p:grpSpPr>
              <p:sp>
                <p:nvSpPr>
                  <p:cNvPr id="560186" name="矩形 560185"/>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60187" name="直接连接符 560186"/>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188" name="组合 560187"/>
                <p:cNvGrpSpPr/>
                <p:nvPr/>
              </p:nvGrpSpPr>
              <p:grpSpPr>
                <a:xfrm>
                  <a:off x="3323" y="800"/>
                  <a:ext cx="456" cy="226"/>
                  <a:chOff x="3467" y="510"/>
                  <a:chExt cx="456" cy="226"/>
                </a:xfrm>
              </p:grpSpPr>
              <p:sp>
                <p:nvSpPr>
                  <p:cNvPr id="560189" name="矩形 560188"/>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    </a:t>
                    </a:r>
                    <a:r>
                      <a:rPr lang="en-US" altLang="zh-CN">
                        <a:latin typeface="Times New Roman" panose="02020603050405020304" pitchFamily="18" charset="0"/>
                      </a:rPr>
                      <a:t>⋀</a:t>
                    </a:r>
                  </a:p>
                </p:txBody>
              </p:sp>
              <p:sp>
                <p:nvSpPr>
                  <p:cNvPr id="560190" name="直接连接符 560189"/>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0191" name="直接连接符 560190"/>
                <p:cNvSpPr/>
                <p:nvPr/>
              </p:nvSpPr>
              <p:spPr>
                <a:xfrm>
                  <a:off x="2426" y="920"/>
                  <a:ext cx="272" cy="0"/>
                </a:xfrm>
                <a:prstGeom prst="line">
                  <a:avLst/>
                </a:prstGeom>
                <a:ln w="19050" cap="flat" cmpd="sng">
                  <a:solidFill>
                    <a:schemeClr val="tx1"/>
                  </a:solidFill>
                  <a:prstDash val="solid"/>
                  <a:miter/>
                  <a:headEnd type="none" w="med" len="med"/>
                  <a:tailEnd type="arrow" w="med" len="med"/>
                </a:ln>
              </p:spPr>
            </p:sp>
            <p:sp>
              <p:nvSpPr>
                <p:cNvPr id="560192" name="直接连接符 560191"/>
                <p:cNvSpPr/>
                <p:nvPr/>
              </p:nvSpPr>
              <p:spPr>
                <a:xfrm>
                  <a:off x="3051" y="915"/>
                  <a:ext cx="272" cy="0"/>
                </a:xfrm>
                <a:prstGeom prst="line">
                  <a:avLst/>
                </a:prstGeom>
                <a:ln w="19050" cap="flat" cmpd="sng">
                  <a:solidFill>
                    <a:schemeClr val="tx1"/>
                  </a:solidFill>
                  <a:prstDash val="solid"/>
                  <a:miter/>
                  <a:headEnd type="none" w="med" len="med"/>
                  <a:tailEnd type="arrow" w="med" len="med"/>
                </a:ln>
              </p:spPr>
            </p:sp>
          </p:grpSp>
          <p:grpSp>
            <p:nvGrpSpPr>
              <p:cNvPr id="560193" name="组合 560192"/>
              <p:cNvGrpSpPr/>
              <p:nvPr/>
            </p:nvGrpSpPr>
            <p:grpSpPr>
              <a:xfrm>
                <a:off x="2925" y="2650"/>
                <a:ext cx="2586" cy="235"/>
                <a:chOff x="2426" y="1071"/>
                <a:chExt cx="2586" cy="235"/>
              </a:xfrm>
            </p:grpSpPr>
            <p:grpSp>
              <p:nvGrpSpPr>
                <p:cNvPr id="560194" name="组合 560193"/>
                <p:cNvGrpSpPr/>
                <p:nvPr/>
              </p:nvGrpSpPr>
              <p:grpSpPr>
                <a:xfrm>
                  <a:off x="2701" y="1071"/>
                  <a:ext cx="456" cy="226"/>
                  <a:chOff x="3467" y="510"/>
                  <a:chExt cx="456" cy="226"/>
                </a:xfrm>
              </p:grpSpPr>
              <p:sp>
                <p:nvSpPr>
                  <p:cNvPr id="560195" name="矩形 56019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60196" name="直接连接符 56019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0197" name="直接连接符 560196"/>
                <p:cNvSpPr/>
                <p:nvPr/>
              </p:nvSpPr>
              <p:spPr>
                <a:xfrm>
                  <a:off x="2426" y="1194"/>
                  <a:ext cx="272" cy="0"/>
                </a:xfrm>
                <a:prstGeom prst="line">
                  <a:avLst/>
                </a:prstGeom>
                <a:ln w="19050" cap="flat" cmpd="sng">
                  <a:solidFill>
                    <a:schemeClr val="tx1"/>
                  </a:solidFill>
                  <a:prstDash val="solid"/>
                  <a:miter/>
                  <a:headEnd type="none" w="med" len="med"/>
                  <a:tailEnd type="arrow" w="med" len="med"/>
                </a:ln>
              </p:spPr>
            </p:sp>
            <p:grpSp>
              <p:nvGrpSpPr>
                <p:cNvPr id="560198" name="组合 560197"/>
                <p:cNvGrpSpPr/>
                <p:nvPr/>
              </p:nvGrpSpPr>
              <p:grpSpPr>
                <a:xfrm>
                  <a:off x="3934" y="1071"/>
                  <a:ext cx="456" cy="226"/>
                  <a:chOff x="3467" y="510"/>
                  <a:chExt cx="456" cy="226"/>
                </a:xfrm>
              </p:grpSpPr>
              <p:sp>
                <p:nvSpPr>
                  <p:cNvPr id="560199" name="矩形 560198"/>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a:t>
                    </a:r>
                  </a:p>
                </p:txBody>
              </p:sp>
              <p:sp>
                <p:nvSpPr>
                  <p:cNvPr id="560200" name="直接连接符 560199"/>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201" name="组合 560200"/>
                <p:cNvGrpSpPr/>
                <p:nvPr/>
              </p:nvGrpSpPr>
              <p:grpSpPr>
                <a:xfrm>
                  <a:off x="3304" y="1072"/>
                  <a:ext cx="456" cy="226"/>
                  <a:chOff x="3467" y="510"/>
                  <a:chExt cx="456" cy="226"/>
                </a:xfrm>
              </p:grpSpPr>
              <p:sp>
                <p:nvSpPr>
                  <p:cNvPr id="560202" name="矩形 560201"/>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560203" name="直接连接符 560202"/>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204" name="组合 560203"/>
                <p:cNvGrpSpPr/>
                <p:nvPr/>
              </p:nvGrpSpPr>
              <p:grpSpPr>
                <a:xfrm>
                  <a:off x="4556" y="1080"/>
                  <a:ext cx="456" cy="226"/>
                  <a:chOff x="3467" y="510"/>
                  <a:chExt cx="456" cy="226"/>
                </a:xfrm>
              </p:grpSpPr>
              <p:sp>
                <p:nvSpPr>
                  <p:cNvPr id="560205" name="矩形 56020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60206" name="直接连接符 56020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0207" name="直接连接符 560206"/>
                <p:cNvSpPr/>
                <p:nvPr/>
              </p:nvSpPr>
              <p:spPr>
                <a:xfrm>
                  <a:off x="3029" y="1195"/>
                  <a:ext cx="272" cy="0"/>
                </a:xfrm>
                <a:prstGeom prst="line">
                  <a:avLst/>
                </a:prstGeom>
                <a:ln w="19050" cap="flat" cmpd="sng">
                  <a:solidFill>
                    <a:schemeClr val="tx1"/>
                  </a:solidFill>
                  <a:prstDash val="solid"/>
                  <a:miter/>
                  <a:headEnd type="none" w="med" len="med"/>
                  <a:tailEnd type="arrow" w="med" len="med"/>
                </a:ln>
              </p:spPr>
            </p:sp>
            <p:sp>
              <p:nvSpPr>
                <p:cNvPr id="560208" name="直接连接符 560207"/>
                <p:cNvSpPr/>
                <p:nvPr/>
              </p:nvSpPr>
              <p:spPr>
                <a:xfrm>
                  <a:off x="3659" y="1200"/>
                  <a:ext cx="272" cy="0"/>
                </a:xfrm>
                <a:prstGeom prst="line">
                  <a:avLst/>
                </a:prstGeom>
                <a:ln w="19050" cap="flat" cmpd="sng">
                  <a:solidFill>
                    <a:schemeClr val="tx1"/>
                  </a:solidFill>
                  <a:prstDash val="solid"/>
                  <a:miter/>
                  <a:headEnd type="none" w="med" len="med"/>
                  <a:tailEnd type="arrow" w="med" len="med"/>
                </a:ln>
              </p:spPr>
            </p:sp>
            <p:sp>
              <p:nvSpPr>
                <p:cNvPr id="560209" name="直接连接符 560208"/>
                <p:cNvSpPr/>
                <p:nvPr/>
              </p:nvSpPr>
              <p:spPr>
                <a:xfrm>
                  <a:off x="4284" y="1195"/>
                  <a:ext cx="272" cy="0"/>
                </a:xfrm>
                <a:prstGeom prst="line">
                  <a:avLst/>
                </a:prstGeom>
                <a:ln w="19050" cap="flat" cmpd="sng">
                  <a:solidFill>
                    <a:schemeClr val="tx1"/>
                  </a:solidFill>
                  <a:prstDash val="solid"/>
                  <a:miter/>
                  <a:headEnd type="none" w="med" len="med"/>
                  <a:tailEnd type="arrow" w="med" len="med"/>
                </a:ln>
              </p:spPr>
            </p:sp>
          </p:grpSp>
          <p:grpSp>
            <p:nvGrpSpPr>
              <p:cNvPr id="560210" name="组合 560209"/>
              <p:cNvGrpSpPr/>
              <p:nvPr/>
            </p:nvGrpSpPr>
            <p:grpSpPr>
              <a:xfrm>
                <a:off x="2925" y="2936"/>
                <a:ext cx="1983" cy="235"/>
                <a:chOff x="2698" y="1381"/>
                <a:chExt cx="1983" cy="235"/>
              </a:xfrm>
            </p:grpSpPr>
            <p:grpSp>
              <p:nvGrpSpPr>
                <p:cNvPr id="560211" name="组合 560210"/>
                <p:cNvGrpSpPr/>
                <p:nvPr/>
              </p:nvGrpSpPr>
              <p:grpSpPr>
                <a:xfrm>
                  <a:off x="3603" y="1381"/>
                  <a:ext cx="456" cy="226"/>
                  <a:chOff x="3467" y="510"/>
                  <a:chExt cx="456" cy="226"/>
                </a:xfrm>
              </p:grpSpPr>
              <p:sp>
                <p:nvSpPr>
                  <p:cNvPr id="560212" name="矩形 560211"/>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60213" name="直接连接符 560212"/>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214" name="组合 560213"/>
                <p:cNvGrpSpPr/>
                <p:nvPr/>
              </p:nvGrpSpPr>
              <p:grpSpPr>
                <a:xfrm>
                  <a:off x="2973" y="1382"/>
                  <a:ext cx="456" cy="226"/>
                  <a:chOff x="3467" y="510"/>
                  <a:chExt cx="456" cy="226"/>
                </a:xfrm>
              </p:grpSpPr>
              <p:sp>
                <p:nvSpPr>
                  <p:cNvPr id="560215" name="矩形 56021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60216" name="直接连接符 56021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217" name="组合 560216"/>
                <p:cNvGrpSpPr/>
                <p:nvPr/>
              </p:nvGrpSpPr>
              <p:grpSpPr>
                <a:xfrm>
                  <a:off x="4225" y="1390"/>
                  <a:ext cx="456" cy="226"/>
                  <a:chOff x="3467" y="510"/>
                  <a:chExt cx="456" cy="226"/>
                </a:xfrm>
              </p:grpSpPr>
              <p:sp>
                <p:nvSpPr>
                  <p:cNvPr id="560218" name="矩形 560217"/>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60219" name="直接连接符 560218"/>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0220" name="直接连接符 560219"/>
                <p:cNvSpPr/>
                <p:nvPr/>
              </p:nvSpPr>
              <p:spPr>
                <a:xfrm>
                  <a:off x="2698" y="1505"/>
                  <a:ext cx="272" cy="0"/>
                </a:xfrm>
                <a:prstGeom prst="line">
                  <a:avLst/>
                </a:prstGeom>
                <a:ln w="19050" cap="flat" cmpd="sng">
                  <a:solidFill>
                    <a:schemeClr val="tx1"/>
                  </a:solidFill>
                  <a:prstDash val="solid"/>
                  <a:miter/>
                  <a:headEnd type="none" w="med" len="med"/>
                  <a:tailEnd type="arrow" w="med" len="med"/>
                </a:ln>
              </p:spPr>
            </p:sp>
            <p:sp>
              <p:nvSpPr>
                <p:cNvPr id="560221" name="直接连接符 560220"/>
                <p:cNvSpPr/>
                <p:nvPr/>
              </p:nvSpPr>
              <p:spPr>
                <a:xfrm>
                  <a:off x="3328" y="1510"/>
                  <a:ext cx="272" cy="0"/>
                </a:xfrm>
                <a:prstGeom prst="line">
                  <a:avLst/>
                </a:prstGeom>
                <a:ln w="19050" cap="flat" cmpd="sng">
                  <a:solidFill>
                    <a:schemeClr val="tx1"/>
                  </a:solidFill>
                  <a:prstDash val="solid"/>
                  <a:miter/>
                  <a:headEnd type="none" w="med" len="med"/>
                  <a:tailEnd type="arrow" w="med" len="med"/>
                </a:ln>
              </p:spPr>
            </p:sp>
            <p:sp>
              <p:nvSpPr>
                <p:cNvPr id="560222" name="直接连接符 560221"/>
                <p:cNvSpPr/>
                <p:nvPr/>
              </p:nvSpPr>
              <p:spPr>
                <a:xfrm>
                  <a:off x="3953" y="1505"/>
                  <a:ext cx="272" cy="0"/>
                </a:xfrm>
                <a:prstGeom prst="line">
                  <a:avLst/>
                </a:prstGeom>
                <a:ln w="19050" cap="flat" cmpd="sng">
                  <a:solidFill>
                    <a:schemeClr val="tx1"/>
                  </a:solidFill>
                  <a:prstDash val="solid"/>
                  <a:miter/>
                  <a:headEnd type="none" w="med" len="med"/>
                  <a:tailEnd type="arrow" w="med" len="med"/>
                </a:ln>
              </p:spPr>
            </p:sp>
          </p:grpSp>
          <p:grpSp>
            <p:nvGrpSpPr>
              <p:cNvPr id="560223" name="组合 560222"/>
              <p:cNvGrpSpPr/>
              <p:nvPr/>
            </p:nvGrpSpPr>
            <p:grpSpPr>
              <a:xfrm>
                <a:off x="2925" y="3208"/>
                <a:ext cx="1353" cy="235"/>
                <a:chOff x="2426" y="1621"/>
                <a:chExt cx="1353" cy="235"/>
              </a:xfrm>
            </p:grpSpPr>
            <p:grpSp>
              <p:nvGrpSpPr>
                <p:cNvPr id="560224" name="组合 560223"/>
                <p:cNvGrpSpPr/>
                <p:nvPr/>
              </p:nvGrpSpPr>
              <p:grpSpPr>
                <a:xfrm>
                  <a:off x="2701" y="1621"/>
                  <a:ext cx="456" cy="226"/>
                  <a:chOff x="3467" y="510"/>
                  <a:chExt cx="456" cy="226"/>
                </a:xfrm>
              </p:grpSpPr>
              <p:sp>
                <p:nvSpPr>
                  <p:cNvPr id="560225" name="矩形 56022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60226" name="直接连接符 56022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0227" name="组合 560226"/>
                <p:cNvGrpSpPr/>
                <p:nvPr/>
              </p:nvGrpSpPr>
              <p:grpSpPr>
                <a:xfrm>
                  <a:off x="3323" y="1630"/>
                  <a:ext cx="456" cy="226"/>
                  <a:chOff x="3467" y="510"/>
                  <a:chExt cx="456" cy="226"/>
                </a:xfrm>
              </p:grpSpPr>
              <p:sp>
                <p:nvSpPr>
                  <p:cNvPr id="560228" name="矩形 560227"/>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60229" name="直接连接符 560228"/>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0230" name="直接连接符 560229"/>
                <p:cNvSpPr/>
                <p:nvPr/>
              </p:nvSpPr>
              <p:spPr>
                <a:xfrm>
                  <a:off x="2426" y="1734"/>
                  <a:ext cx="272" cy="0"/>
                </a:xfrm>
                <a:prstGeom prst="line">
                  <a:avLst/>
                </a:prstGeom>
                <a:ln w="19050" cap="flat" cmpd="sng">
                  <a:solidFill>
                    <a:schemeClr val="tx1"/>
                  </a:solidFill>
                  <a:prstDash val="solid"/>
                  <a:miter/>
                  <a:headEnd type="none" w="med" len="med"/>
                  <a:tailEnd type="arrow" w="med" len="med"/>
                </a:ln>
              </p:spPr>
            </p:sp>
            <p:sp>
              <p:nvSpPr>
                <p:cNvPr id="560231" name="直接连接符 560230"/>
                <p:cNvSpPr/>
                <p:nvPr/>
              </p:nvSpPr>
              <p:spPr>
                <a:xfrm>
                  <a:off x="3053" y="1730"/>
                  <a:ext cx="272" cy="0"/>
                </a:xfrm>
                <a:prstGeom prst="line">
                  <a:avLst/>
                </a:prstGeom>
                <a:ln w="19050" cap="flat" cmpd="sng">
                  <a:solidFill>
                    <a:schemeClr val="tx1"/>
                  </a:solidFill>
                  <a:prstDash val="solid"/>
                  <a:miter/>
                  <a:headEnd type="none" w="med" len="med"/>
                  <a:tailEnd type="arrow" w="med" len="med"/>
                </a:ln>
              </p:spPr>
            </p:sp>
          </p:grpSp>
        </p:grpSp>
      </p:grpSp>
    </p:spTree>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1154" name="组合 561153"/>
          <p:cNvGrpSpPr/>
          <p:nvPr/>
        </p:nvGrpSpPr>
        <p:grpSpPr>
          <a:xfrm>
            <a:off x="-8255" y="139700"/>
            <a:ext cx="9036050" cy="6578600"/>
            <a:chOff x="0" y="80"/>
            <a:chExt cx="5692" cy="4144"/>
          </a:xfrm>
        </p:grpSpPr>
        <p:grpSp>
          <p:nvGrpSpPr>
            <p:cNvPr id="561155" name="组合 561154"/>
            <p:cNvGrpSpPr/>
            <p:nvPr/>
          </p:nvGrpSpPr>
          <p:grpSpPr>
            <a:xfrm>
              <a:off x="657" y="391"/>
              <a:ext cx="1384" cy="1091"/>
              <a:chOff x="392" y="2905"/>
              <a:chExt cx="1384" cy="1091"/>
            </a:xfrm>
          </p:grpSpPr>
          <p:sp>
            <p:nvSpPr>
              <p:cNvPr id="561156" name="矩形 561155"/>
              <p:cNvSpPr/>
              <p:nvPr/>
            </p:nvSpPr>
            <p:spPr>
              <a:xfrm>
                <a:off x="629" y="3792"/>
                <a:ext cx="907"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有向图</a:t>
                </a:r>
                <a:endParaRPr lang="zh-CN" altLang="en-US" sz="2000" b="1">
                  <a:latin typeface="Times New Roman" panose="02020603050405020304" pitchFamily="18" charset="0"/>
                </a:endParaRPr>
              </a:p>
            </p:txBody>
          </p:sp>
          <p:grpSp>
            <p:nvGrpSpPr>
              <p:cNvPr id="561157" name="组合 561156"/>
              <p:cNvGrpSpPr/>
              <p:nvPr/>
            </p:nvGrpSpPr>
            <p:grpSpPr>
              <a:xfrm>
                <a:off x="392" y="2905"/>
                <a:ext cx="1384" cy="839"/>
                <a:chOff x="392" y="2905"/>
                <a:chExt cx="1384" cy="839"/>
              </a:xfrm>
            </p:grpSpPr>
            <p:sp>
              <p:nvSpPr>
                <p:cNvPr id="561158" name="椭圆 561157"/>
                <p:cNvSpPr/>
                <p:nvPr/>
              </p:nvSpPr>
              <p:spPr>
                <a:xfrm>
                  <a:off x="392" y="3049"/>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1</a:t>
                  </a:r>
                </a:p>
              </p:txBody>
            </p:sp>
            <p:sp>
              <p:nvSpPr>
                <p:cNvPr id="561159" name="椭圆 561158"/>
                <p:cNvSpPr/>
                <p:nvPr/>
              </p:nvSpPr>
              <p:spPr>
                <a:xfrm>
                  <a:off x="409" y="3517"/>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2</a:t>
                  </a:r>
                </a:p>
              </p:txBody>
            </p:sp>
            <p:sp>
              <p:nvSpPr>
                <p:cNvPr id="561160" name="椭圆 561159"/>
                <p:cNvSpPr/>
                <p:nvPr/>
              </p:nvSpPr>
              <p:spPr>
                <a:xfrm>
                  <a:off x="1010" y="3509"/>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3</a:t>
                  </a:r>
                </a:p>
              </p:txBody>
            </p:sp>
            <p:sp>
              <p:nvSpPr>
                <p:cNvPr id="561161" name="椭圆 561160"/>
                <p:cNvSpPr/>
                <p:nvPr/>
              </p:nvSpPr>
              <p:spPr>
                <a:xfrm>
                  <a:off x="961" y="2905"/>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4</a:t>
                  </a:r>
                </a:p>
              </p:txBody>
            </p:sp>
            <p:sp>
              <p:nvSpPr>
                <p:cNvPr id="561162" name="直接连接符 561161"/>
                <p:cNvSpPr/>
                <p:nvPr/>
              </p:nvSpPr>
              <p:spPr>
                <a:xfrm>
                  <a:off x="536" y="3284"/>
                  <a:ext cx="0" cy="242"/>
                </a:xfrm>
                <a:prstGeom prst="line">
                  <a:avLst/>
                </a:prstGeom>
                <a:ln w="19050" cap="flat" cmpd="sng">
                  <a:solidFill>
                    <a:schemeClr val="tx1"/>
                  </a:solidFill>
                  <a:prstDash val="solid"/>
                  <a:miter/>
                  <a:headEnd type="none" w="med" len="med"/>
                  <a:tailEnd type="triangle" w="med" len="med"/>
                </a:ln>
              </p:spPr>
            </p:sp>
            <p:sp>
              <p:nvSpPr>
                <p:cNvPr id="561163" name="直接连接符 561162"/>
                <p:cNvSpPr/>
                <p:nvPr/>
              </p:nvSpPr>
              <p:spPr>
                <a:xfrm>
                  <a:off x="1136" y="3128"/>
                  <a:ext cx="0" cy="385"/>
                </a:xfrm>
                <a:prstGeom prst="line">
                  <a:avLst/>
                </a:prstGeom>
                <a:ln w="19050" cap="flat" cmpd="sng">
                  <a:solidFill>
                    <a:schemeClr val="tx1"/>
                  </a:solidFill>
                  <a:prstDash val="solid"/>
                  <a:miter/>
                  <a:headEnd type="none" w="med" len="med"/>
                  <a:tailEnd type="triangle" w="med" len="med"/>
                </a:ln>
              </p:spPr>
            </p:sp>
            <p:sp>
              <p:nvSpPr>
                <p:cNvPr id="561164" name="直接连接符 561163"/>
                <p:cNvSpPr/>
                <p:nvPr/>
              </p:nvSpPr>
              <p:spPr>
                <a:xfrm>
                  <a:off x="654" y="3237"/>
                  <a:ext cx="380" cy="327"/>
                </a:xfrm>
                <a:prstGeom prst="line">
                  <a:avLst/>
                </a:prstGeom>
                <a:ln w="19050" cap="flat" cmpd="sng">
                  <a:solidFill>
                    <a:schemeClr val="tx1"/>
                  </a:solidFill>
                  <a:prstDash val="solid"/>
                  <a:miter/>
                  <a:headEnd type="triangle" w="med" len="med"/>
                  <a:tailEnd type="none" w="med" len="med"/>
                </a:ln>
              </p:spPr>
            </p:sp>
            <p:sp>
              <p:nvSpPr>
                <p:cNvPr id="561165" name="直接连接符 561164"/>
                <p:cNvSpPr/>
                <p:nvPr/>
              </p:nvSpPr>
              <p:spPr>
                <a:xfrm flipV="1">
                  <a:off x="686" y="3049"/>
                  <a:ext cx="282" cy="102"/>
                </a:xfrm>
                <a:prstGeom prst="line">
                  <a:avLst/>
                </a:prstGeom>
                <a:ln w="19050" cap="flat" cmpd="sng">
                  <a:solidFill>
                    <a:schemeClr val="tx1"/>
                  </a:solidFill>
                  <a:prstDash val="solid"/>
                  <a:miter/>
                  <a:headEnd type="none" w="med" len="med"/>
                  <a:tailEnd type="triangle" w="med" len="med"/>
                </a:ln>
              </p:spPr>
            </p:sp>
            <p:sp>
              <p:nvSpPr>
                <p:cNvPr id="561166" name="直接连接符 561165"/>
                <p:cNvSpPr/>
                <p:nvPr/>
              </p:nvSpPr>
              <p:spPr>
                <a:xfrm>
                  <a:off x="702" y="3634"/>
                  <a:ext cx="313" cy="0"/>
                </a:xfrm>
                <a:prstGeom prst="line">
                  <a:avLst/>
                </a:prstGeom>
                <a:ln w="19050" cap="flat" cmpd="sng">
                  <a:solidFill>
                    <a:schemeClr val="tx1"/>
                  </a:solidFill>
                  <a:prstDash val="solid"/>
                  <a:miter/>
                  <a:headEnd type="triangle" w="med" len="med"/>
                  <a:tailEnd type="none" w="med" len="med"/>
                </a:ln>
              </p:spPr>
            </p:sp>
            <p:sp>
              <p:nvSpPr>
                <p:cNvPr id="561167" name="椭圆 561166"/>
                <p:cNvSpPr/>
                <p:nvPr/>
              </p:nvSpPr>
              <p:spPr>
                <a:xfrm>
                  <a:off x="1481" y="3238"/>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5</a:t>
                  </a:r>
                </a:p>
              </p:txBody>
            </p:sp>
            <p:sp>
              <p:nvSpPr>
                <p:cNvPr id="561168" name="直接连接符 561167"/>
                <p:cNvSpPr/>
                <p:nvPr/>
              </p:nvSpPr>
              <p:spPr>
                <a:xfrm>
                  <a:off x="1256" y="3049"/>
                  <a:ext cx="336" cy="192"/>
                </a:xfrm>
                <a:prstGeom prst="line">
                  <a:avLst/>
                </a:prstGeom>
                <a:ln w="19050" cap="flat" cmpd="sng">
                  <a:solidFill>
                    <a:schemeClr val="tx1"/>
                  </a:solidFill>
                  <a:prstDash val="solid"/>
                  <a:miter/>
                  <a:headEnd type="triangle" w="med" len="med"/>
                  <a:tailEnd type="none" w="med" len="med"/>
                </a:ln>
              </p:spPr>
            </p:sp>
            <p:sp>
              <p:nvSpPr>
                <p:cNvPr id="561169" name="直接连接符 561168"/>
                <p:cNvSpPr/>
                <p:nvPr/>
              </p:nvSpPr>
              <p:spPr>
                <a:xfrm flipV="1">
                  <a:off x="1304" y="3441"/>
                  <a:ext cx="240" cy="192"/>
                </a:xfrm>
                <a:prstGeom prst="line">
                  <a:avLst/>
                </a:prstGeom>
                <a:ln w="19050" cap="flat" cmpd="sng">
                  <a:solidFill>
                    <a:schemeClr val="tx1"/>
                  </a:solidFill>
                  <a:prstDash val="solid"/>
                  <a:miter/>
                  <a:headEnd type="none" w="med" len="med"/>
                  <a:tailEnd type="triangle" w="med" len="med"/>
                </a:ln>
              </p:spPr>
            </p:sp>
          </p:grpSp>
        </p:grpSp>
        <p:grpSp>
          <p:nvGrpSpPr>
            <p:cNvPr id="561170" name="组合 561169"/>
            <p:cNvGrpSpPr/>
            <p:nvPr/>
          </p:nvGrpSpPr>
          <p:grpSpPr>
            <a:xfrm>
              <a:off x="2061" y="80"/>
              <a:ext cx="3631" cy="2125"/>
              <a:chOff x="2061" y="284"/>
              <a:chExt cx="3631" cy="2125"/>
            </a:xfrm>
          </p:grpSpPr>
          <p:grpSp>
            <p:nvGrpSpPr>
              <p:cNvPr id="561171" name="组合 561170"/>
              <p:cNvGrpSpPr/>
              <p:nvPr/>
            </p:nvGrpSpPr>
            <p:grpSpPr>
              <a:xfrm>
                <a:off x="2061" y="284"/>
                <a:ext cx="3631" cy="1848"/>
                <a:chOff x="2061" y="284"/>
                <a:chExt cx="3631" cy="1848"/>
              </a:xfrm>
            </p:grpSpPr>
            <p:grpSp>
              <p:nvGrpSpPr>
                <p:cNvPr id="561172" name="组合 561171"/>
                <p:cNvGrpSpPr/>
                <p:nvPr/>
              </p:nvGrpSpPr>
              <p:grpSpPr>
                <a:xfrm>
                  <a:off x="3739" y="284"/>
                  <a:ext cx="1364" cy="234"/>
                  <a:chOff x="2426" y="495"/>
                  <a:chExt cx="1364" cy="234"/>
                </a:xfrm>
              </p:grpSpPr>
              <p:grpSp>
                <p:nvGrpSpPr>
                  <p:cNvPr id="561173" name="组合 561172"/>
                  <p:cNvGrpSpPr/>
                  <p:nvPr/>
                </p:nvGrpSpPr>
                <p:grpSpPr>
                  <a:xfrm>
                    <a:off x="2701" y="495"/>
                    <a:ext cx="456" cy="226"/>
                    <a:chOff x="3467" y="510"/>
                    <a:chExt cx="456" cy="226"/>
                  </a:xfrm>
                </p:grpSpPr>
                <p:sp>
                  <p:nvSpPr>
                    <p:cNvPr id="561174" name="矩形 561173"/>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561175" name="直接连接符 561174"/>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1176" name="组合 561175"/>
                  <p:cNvGrpSpPr/>
                  <p:nvPr/>
                </p:nvGrpSpPr>
                <p:grpSpPr>
                  <a:xfrm>
                    <a:off x="3334" y="503"/>
                    <a:ext cx="456" cy="226"/>
                    <a:chOff x="3467" y="510"/>
                    <a:chExt cx="456" cy="226"/>
                  </a:xfrm>
                </p:grpSpPr>
                <p:sp>
                  <p:nvSpPr>
                    <p:cNvPr id="561177" name="矩形 561176"/>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61178" name="直接连接符 561177"/>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179" name="直接连接符 561178"/>
                  <p:cNvSpPr/>
                  <p:nvPr/>
                </p:nvSpPr>
                <p:spPr>
                  <a:xfrm>
                    <a:off x="2426" y="618"/>
                    <a:ext cx="272" cy="0"/>
                  </a:xfrm>
                  <a:prstGeom prst="line">
                    <a:avLst/>
                  </a:prstGeom>
                  <a:ln w="19050" cap="flat" cmpd="sng">
                    <a:solidFill>
                      <a:schemeClr val="tx1"/>
                    </a:solidFill>
                    <a:prstDash val="solid"/>
                    <a:miter/>
                    <a:headEnd type="none" w="med" len="med"/>
                    <a:tailEnd type="arrow" w="med" len="med"/>
                  </a:ln>
                </p:spPr>
              </p:sp>
              <p:sp>
                <p:nvSpPr>
                  <p:cNvPr id="561180" name="直接连接符 561179"/>
                  <p:cNvSpPr/>
                  <p:nvPr/>
                </p:nvSpPr>
                <p:spPr>
                  <a:xfrm>
                    <a:off x="3056" y="623"/>
                    <a:ext cx="272" cy="0"/>
                  </a:xfrm>
                  <a:prstGeom prst="line">
                    <a:avLst/>
                  </a:prstGeom>
                  <a:ln w="19050" cap="flat" cmpd="sng">
                    <a:solidFill>
                      <a:schemeClr val="tx1"/>
                    </a:solidFill>
                    <a:prstDash val="solid"/>
                    <a:miter/>
                    <a:headEnd type="none" w="med" len="med"/>
                    <a:tailEnd type="arrow" w="med" len="med"/>
                  </a:ln>
                </p:spPr>
              </p:sp>
            </p:grpSp>
            <p:grpSp>
              <p:nvGrpSpPr>
                <p:cNvPr id="561181" name="组合 561180"/>
                <p:cNvGrpSpPr/>
                <p:nvPr/>
              </p:nvGrpSpPr>
              <p:grpSpPr>
                <a:xfrm>
                  <a:off x="3739" y="828"/>
                  <a:ext cx="1953" cy="235"/>
                  <a:chOff x="2426" y="1055"/>
                  <a:chExt cx="1953" cy="235"/>
                </a:xfrm>
              </p:grpSpPr>
              <p:grpSp>
                <p:nvGrpSpPr>
                  <p:cNvPr id="561182" name="组合 561181"/>
                  <p:cNvGrpSpPr/>
                  <p:nvPr/>
                </p:nvGrpSpPr>
                <p:grpSpPr>
                  <a:xfrm>
                    <a:off x="2701" y="1055"/>
                    <a:ext cx="456" cy="226"/>
                    <a:chOff x="3467" y="510"/>
                    <a:chExt cx="456" cy="226"/>
                  </a:xfrm>
                </p:grpSpPr>
                <p:sp>
                  <p:nvSpPr>
                    <p:cNvPr id="561183" name="矩形 561182"/>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61184" name="直接连接符 561183"/>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185" name="直接连接符 561184"/>
                  <p:cNvSpPr/>
                  <p:nvPr/>
                </p:nvSpPr>
                <p:spPr>
                  <a:xfrm>
                    <a:off x="2426" y="1178"/>
                    <a:ext cx="272" cy="0"/>
                  </a:xfrm>
                  <a:prstGeom prst="line">
                    <a:avLst/>
                  </a:prstGeom>
                  <a:ln w="19050" cap="flat" cmpd="sng">
                    <a:solidFill>
                      <a:schemeClr val="tx1"/>
                    </a:solidFill>
                    <a:prstDash val="solid"/>
                    <a:miter/>
                    <a:headEnd type="none" w="med" len="med"/>
                    <a:tailEnd type="arrow" w="med" len="med"/>
                  </a:ln>
                </p:spPr>
              </p:sp>
              <p:grpSp>
                <p:nvGrpSpPr>
                  <p:cNvPr id="561186" name="组合 561185"/>
                  <p:cNvGrpSpPr/>
                  <p:nvPr/>
                </p:nvGrpSpPr>
                <p:grpSpPr>
                  <a:xfrm>
                    <a:off x="3304" y="1056"/>
                    <a:ext cx="456" cy="226"/>
                    <a:chOff x="3467" y="510"/>
                    <a:chExt cx="456" cy="226"/>
                  </a:xfrm>
                </p:grpSpPr>
                <p:sp>
                  <p:nvSpPr>
                    <p:cNvPr id="561187" name="矩形 561186"/>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561188" name="直接连接符 561187"/>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61189" name="组合 561188"/>
                  <p:cNvGrpSpPr/>
                  <p:nvPr/>
                </p:nvGrpSpPr>
                <p:grpSpPr>
                  <a:xfrm>
                    <a:off x="3923" y="1064"/>
                    <a:ext cx="456" cy="226"/>
                    <a:chOff x="3467" y="510"/>
                    <a:chExt cx="456" cy="226"/>
                  </a:xfrm>
                </p:grpSpPr>
                <p:sp>
                  <p:nvSpPr>
                    <p:cNvPr id="561190" name="矩形 56118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61191" name="直接连接符 56119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192" name="直接连接符 561191"/>
                  <p:cNvSpPr/>
                  <p:nvPr/>
                </p:nvSpPr>
                <p:spPr>
                  <a:xfrm>
                    <a:off x="3029" y="1179"/>
                    <a:ext cx="272" cy="0"/>
                  </a:xfrm>
                  <a:prstGeom prst="line">
                    <a:avLst/>
                  </a:prstGeom>
                  <a:ln w="19050" cap="flat" cmpd="sng">
                    <a:solidFill>
                      <a:schemeClr val="tx1"/>
                    </a:solidFill>
                    <a:prstDash val="solid"/>
                    <a:miter/>
                    <a:headEnd type="none" w="med" len="med"/>
                    <a:tailEnd type="arrow" w="med" len="med"/>
                  </a:ln>
                </p:spPr>
              </p:sp>
              <p:sp>
                <p:nvSpPr>
                  <p:cNvPr id="561193" name="直接连接符 561192"/>
                  <p:cNvSpPr/>
                  <p:nvPr/>
                </p:nvSpPr>
                <p:spPr>
                  <a:xfrm>
                    <a:off x="3651" y="1179"/>
                    <a:ext cx="272" cy="0"/>
                  </a:xfrm>
                  <a:prstGeom prst="line">
                    <a:avLst/>
                  </a:prstGeom>
                  <a:ln w="19050" cap="flat" cmpd="sng">
                    <a:solidFill>
                      <a:schemeClr val="tx1"/>
                    </a:solidFill>
                    <a:prstDash val="solid"/>
                    <a:miter/>
                    <a:headEnd type="none" w="med" len="med"/>
                    <a:tailEnd type="arrow" w="med" len="med"/>
                  </a:ln>
                </p:spPr>
              </p:sp>
            </p:grpSp>
            <p:grpSp>
              <p:nvGrpSpPr>
                <p:cNvPr id="561194" name="组合 561193"/>
                <p:cNvGrpSpPr/>
                <p:nvPr/>
              </p:nvGrpSpPr>
              <p:grpSpPr>
                <a:xfrm>
                  <a:off x="3739" y="1115"/>
                  <a:ext cx="729" cy="226"/>
                  <a:chOff x="2426" y="1342"/>
                  <a:chExt cx="729" cy="226"/>
                </a:xfrm>
              </p:grpSpPr>
              <p:grpSp>
                <p:nvGrpSpPr>
                  <p:cNvPr id="561195" name="组合 561194"/>
                  <p:cNvGrpSpPr/>
                  <p:nvPr/>
                </p:nvGrpSpPr>
                <p:grpSpPr>
                  <a:xfrm>
                    <a:off x="2699" y="1342"/>
                    <a:ext cx="456" cy="226"/>
                    <a:chOff x="3467" y="510"/>
                    <a:chExt cx="456" cy="226"/>
                  </a:xfrm>
                </p:grpSpPr>
                <p:sp>
                  <p:nvSpPr>
                    <p:cNvPr id="561196" name="矩形 561195"/>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    </a:t>
                      </a:r>
                      <a:r>
                        <a:rPr lang="en-US" altLang="zh-CN">
                          <a:latin typeface="Times New Roman" panose="02020603050405020304" pitchFamily="18" charset="0"/>
                        </a:rPr>
                        <a:t>⋀</a:t>
                      </a:r>
                    </a:p>
                  </p:txBody>
                </p:sp>
                <p:sp>
                  <p:nvSpPr>
                    <p:cNvPr id="561197" name="直接连接符 561196"/>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198" name="直接连接符 561197"/>
                  <p:cNvSpPr/>
                  <p:nvPr/>
                </p:nvSpPr>
                <p:spPr>
                  <a:xfrm>
                    <a:off x="2426" y="1457"/>
                    <a:ext cx="272" cy="0"/>
                  </a:xfrm>
                  <a:prstGeom prst="line">
                    <a:avLst/>
                  </a:prstGeom>
                  <a:ln w="19050" cap="flat" cmpd="sng">
                    <a:solidFill>
                      <a:schemeClr val="tx1"/>
                    </a:solidFill>
                    <a:prstDash val="solid"/>
                    <a:miter/>
                    <a:headEnd type="none" w="med" len="med"/>
                    <a:tailEnd type="arrow" w="med" len="med"/>
                  </a:ln>
                </p:spPr>
              </p:sp>
            </p:grpSp>
            <p:grpSp>
              <p:nvGrpSpPr>
                <p:cNvPr id="561199" name="组合 561198"/>
                <p:cNvGrpSpPr/>
                <p:nvPr/>
              </p:nvGrpSpPr>
              <p:grpSpPr>
                <a:xfrm>
                  <a:off x="3739" y="1387"/>
                  <a:ext cx="729" cy="226"/>
                  <a:chOff x="2426" y="1614"/>
                  <a:chExt cx="729" cy="226"/>
                </a:xfrm>
              </p:grpSpPr>
              <p:grpSp>
                <p:nvGrpSpPr>
                  <p:cNvPr id="561200" name="组合 561199"/>
                  <p:cNvGrpSpPr/>
                  <p:nvPr/>
                </p:nvGrpSpPr>
                <p:grpSpPr>
                  <a:xfrm>
                    <a:off x="2699" y="1614"/>
                    <a:ext cx="456" cy="226"/>
                    <a:chOff x="3467" y="510"/>
                    <a:chExt cx="456" cy="226"/>
                  </a:xfrm>
                </p:grpSpPr>
                <p:sp>
                  <p:nvSpPr>
                    <p:cNvPr id="561201" name="矩形 561200"/>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61202" name="直接连接符 561201"/>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03" name="直接连接符 561202"/>
                  <p:cNvSpPr/>
                  <p:nvPr/>
                </p:nvSpPr>
                <p:spPr>
                  <a:xfrm>
                    <a:off x="2426" y="1734"/>
                    <a:ext cx="272" cy="0"/>
                  </a:xfrm>
                  <a:prstGeom prst="line">
                    <a:avLst/>
                  </a:prstGeom>
                  <a:ln w="19050" cap="flat" cmpd="sng">
                    <a:solidFill>
                      <a:schemeClr val="tx1"/>
                    </a:solidFill>
                    <a:prstDash val="solid"/>
                    <a:miter/>
                    <a:headEnd type="none" w="med" len="med"/>
                    <a:tailEnd type="arrow" w="med" len="med"/>
                  </a:ln>
                </p:spPr>
              </p:sp>
            </p:grpSp>
            <p:sp>
              <p:nvSpPr>
                <p:cNvPr id="561204" name="矩形 561203"/>
                <p:cNvSpPr/>
                <p:nvPr/>
              </p:nvSpPr>
              <p:spPr>
                <a:xfrm>
                  <a:off x="2830" y="284"/>
                  <a:ext cx="226" cy="1331"/>
                </a:xfrm>
                <a:prstGeom prst="rect">
                  <a:avLst/>
                </a:prstGeom>
                <a:noFill/>
                <a:ln w="9525">
                  <a:noFill/>
                </a:ln>
              </p:spPr>
              <p:txBody>
                <a:bodyPr wrap="none" anchor="ctr"/>
                <a:lstStyle/>
                <a:p>
                  <a:pPr>
                    <a:lnSpc>
                      <a:spcPct val="110000"/>
                    </a:lnSpc>
                    <a:buClr>
                      <a:schemeClr val="bg1"/>
                    </a:buClr>
                  </a:pPr>
                  <a:r>
                    <a:rPr lang="en-US" altLang="zh-CN" b="1">
                      <a:latin typeface="Times New Roman" panose="02020603050405020304" pitchFamily="18" charset="0"/>
                    </a:rPr>
                    <a:t>0</a:t>
                  </a:r>
                </a:p>
                <a:p>
                  <a:pPr>
                    <a:lnSpc>
                      <a:spcPct val="110000"/>
                    </a:lnSpc>
                    <a:buClr>
                      <a:schemeClr val="bg1"/>
                    </a:buClr>
                  </a:pPr>
                  <a:r>
                    <a:rPr lang="en-US" altLang="zh-CN" b="1">
                      <a:latin typeface="Times New Roman" panose="02020603050405020304" pitchFamily="18" charset="0"/>
                    </a:rPr>
                    <a:t>1</a:t>
                  </a:r>
                </a:p>
                <a:p>
                  <a:pPr>
                    <a:lnSpc>
                      <a:spcPct val="110000"/>
                    </a:lnSpc>
                    <a:buClr>
                      <a:schemeClr val="bg1"/>
                    </a:buClr>
                  </a:pPr>
                  <a:r>
                    <a:rPr lang="en-US" altLang="zh-CN" b="1">
                      <a:latin typeface="Times New Roman" panose="02020603050405020304" pitchFamily="18" charset="0"/>
                    </a:rPr>
                    <a:t>2</a:t>
                  </a:r>
                </a:p>
                <a:p>
                  <a:pPr>
                    <a:lnSpc>
                      <a:spcPct val="110000"/>
                    </a:lnSpc>
                    <a:buClr>
                      <a:schemeClr val="bg1"/>
                    </a:buClr>
                  </a:pPr>
                  <a:r>
                    <a:rPr lang="en-US" altLang="zh-CN" b="1">
                      <a:latin typeface="Times New Roman" panose="02020603050405020304" pitchFamily="18" charset="0"/>
                    </a:rPr>
                    <a:t>3</a:t>
                  </a:r>
                </a:p>
                <a:p>
                  <a:pPr>
                    <a:lnSpc>
                      <a:spcPct val="110000"/>
                    </a:lnSpc>
                    <a:buClr>
                      <a:schemeClr val="bg1"/>
                    </a:buClr>
                  </a:pPr>
                  <a:r>
                    <a:rPr lang="en-US" altLang="zh-CN" b="1">
                      <a:latin typeface="Times New Roman" panose="02020603050405020304" pitchFamily="18" charset="0"/>
                    </a:rPr>
                    <a:t>4</a:t>
                  </a:r>
                </a:p>
              </p:txBody>
            </p:sp>
            <p:sp>
              <p:nvSpPr>
                <p:cNvPr id="561205" name="矩形 561204"/>
                <p:cNvSpPr/>
                <p:nvPr/>
              </p:nvSpPr>
              <p:spPr>
                <a:xfrm>
                  <a:off x="2061" y="1888"/>
                  <a:ext cx="998" cy="226"/>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MAX_VEX-1</a:t>
                  </a:r>
                </a:p>
              </p:txBody>
            </p:sp>
            <p:grpSp>
              <p:nvGrpSpPr>
                <p:cNvPr id="561206" name="组合 561205"/>
                <p:cNvGrpSpPr/>
                <p:nvPr/>
              </p:nvGrpSpPr>
              <p:grpSpPr>
                <a:xfrm>
                  <a:off x="3104" y="291"/>
                  <a:ext cx="772" cy="1841"/>
                  <a:chOff x="1791" y="518"/>
                  <a:chExt cx="772" cy="1841"/>
                </a:xfrm>
              </p:grpSpPr>
              <p:grpSp>
                <p:nvGrpSpPr>
                  <p:cNvPr id="561207" name="组合 561206"/>
                  <p:cNvGrpSpPr/>
                  <p:nvPr/>
                </p:nvGrpSpPr>
                <p:grpSpPr>
                  <a:xfrm>
                    <a:off x="1791" y="518"/>
                    <a:ext cx="772" cy="262"/>
                    <a:chOff x="1791" y="518"/>
                    <a:chExt cx="772" cy="262"/>
                  </a:xfrm>
                </p:grpSpPr>
                <p:sp>
                  <p:nvSpPr>
                    <p:cNvPr id="561208" name="矩形 561207"/>
                    <p:cNvSpPr/>
                    <p:nvPr/>
                  </p:nvSpPr>
                  <p:spPr>
                    <a:xfrm>
                      <a:off x="1791" y="518"/>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2</a:t>
                      </a:r>
                      <a:r>
                        <a:rPr lang="en-US" altLang="zh-CN" b="1">
                          <a:latin typeface="Times New Roman" panose="02020603050405020304" pitchFamily="18" charset="0"/>
                        </a:rPr>
                        <a:t>     </a:t>
                      </a:r>
                    </a:p>
                  </p:txBody>
                </p:sp>
                <p:sp>
                  <p:nvSpPr>
                    <p:cNvPr id="561209" name="直接连接符 561208"/>
                    <p:cNvSpPr/>
                    <p:nvPr/>
                  </p:nvSpPr>
                  <p:spPr>
                    <a:xfrm>
                      <a:off x="2344" y="518"/>
                      <a:ext cx="0" cy="262"/>
                    </a:xfrm>
                    <a:prstGeom prst="line">
                      <a:avLst/>
                    </a:prstGeom>
                    <a:ln w="9525" cap="flat" cmpd="sng">
                      <a:solidFill>
                        <a:schemeClr val="tx1"/>
                      </a:solidFill>
                      <a:prstDash val="solid"/>
                      <a:miter/>
                      <a:headEnd type="none" w="med" len="med"/>
                      <a:tailEnd type="none" w="med" len="med"/>
                    </a:ln>
                  </p:spPr>
                </p:sp>
                <p:sp>
                  <p:nvSpPr>
                    <p:cNvPr id="561210" name="直接连接符 561209"/>
                    <p:cNvSpPr/>
                    <p:nvPr/>
                  </p:nvSpPr>
                  <p:spPr>
                    <a:xfrm>
                      <a:off x="2093" y="518"/>
                      <a:ext cx="0" cy="262"/>
                    </a:xfrm>
                    <a:prstGeom prst="line">
                      <a:avLst/>
                    </a:prstGeom>
                    <a:ln w="9525" cap="flat" cmpd="sng">
                      <a:solidFill>
                        <a:schemeClr val="tx1"/>
                      </a:solidFill>
                      <a:prstDash val="solid"/>
                      <a:miter/>
                      <a:headEnd type="none" w="med" len="med"/>
                      <a:tailEnd type="none" w="med" len="med"/>
                    </a:ln>
                  </p:spPr>
                </p:sp>
              </p:grpSp>
              <p:grpSp>
                <p:nvGrpSpPr>
                  <p:cNvPr id="561211" name="组合 561210"/>
                  <p:cNvGrpSpPr/>
                  <p:nvPr/>
                </p:nvGrpSpPr>
                <p:grpSpPr>
                  <a:xfrm>
                    <a:off x="1791" y="781"/>
                    <a:ext cx="772" cy="263"/>
                    <a:chOff x="1791" y="781"/>
                    <a:chExt cx="772" cy="263"/>
                  </a:xfrm>
                </p:grpSpPr>
                <p:sp>
                  <p:nvSpPr>
                    <p:cNvPr id="561212" name="矩形 561211"/>
                    <p:cNvSpPr/>
                    <p:nvPr/>
                  </p:nvSpPr>
                  <p:spPr>
                    <a:xfrm>
                      <a:off x="1791" y="781"/>
                      <a:ext cx="772" cy="263"/>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 </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0</a:t>
                      </a:r>
                      <a:r>
                        <a:rPr lang="en-US" altLang="zh-CN" b="1">
                          <a:latin typeface="Times New Roman" panose="02020603050405020304" pitchFamily="18" charset="0"/>
                        </a:rPr>
                        <a:t>     </a:t>
                      </a:r>
                      <a:r>
                        <a:rPr lang="en-US" altLang="zh-CN">
                          <a:latin typeface="Times New Roman" panose="02020603050405020304" pitchFamily="18" charset="0"/>
                        </a:rPr>
                        <a:t>⋀</a:t>
                      </a:r>
                    </a:p>
                  </p:txBody>
                </p:sp>
                <p:sp>
                  <p:nvSpPr>
                    <p:cNvPr id="561213" name="直接连接符 561212"/>
                    <p:cNvSpPr/>
                    <p:nvPr/>
                  </p:nvSpPr>
                  <p:spPr>
                    <a:xfrm>
                      <a:off x="2344" y="781"/>
                      <a:ext cx="0" cy="263"/>
                    </a:xfrm>
                    <a:prstGeom prst="line">
                      <a:avLst/>
                    </a:prstGeom>
                    <a:ln w="9525" cap="flat" cmpd="sng">
                      <a:solidFill>
                        <a:schemeClr val="tx1"/>
                      </a:solidFill>
                      <a:prstDash val="solid"/>
                      <a:miter/>
                      <a:headEnd type="none" w="med" len="med"/>
                      <a:tailEnd type="none" w="med" len="med"/>
                    </a:ln>
                  </p:spPr>
                </p:sp>
                <p:sp>
                  <p:nvSpPr>
                    <p:cNvPr id="561214" name="直接连接符 561213"/>
                    <p:cNvSpPr/>
                    <p:nvPr/>
                  </p:nvSpPr>
                  <p:spPr>
                    <a:xfrm>
                      <a:off x="2093" y="781"/>
                      <a:ext cx="0" cy="263"/>
                    </a:xfrm>
                    <a:prstGeom prst="line">
                      <a:avLst/>
                    </a:prstGeom>
                    <a:ln w="9525" cap="flat" cmpd="sng">
                      <a:solidFill>
                        <a:schemeClr val="tx1"/>
                      </a:solidFill>
                      <a:prstDash val="solid"/>
                      <a:miter/>
                      <a:headEnd type="none" w="med" len="med"/>
                      <a:tailEnd type="none" w="med" len="med"/>
                    </a:ln>
                  </p:spPr>
                </p:sp>
              </p:grpSp>
              <p:grpSp>
                <p:nvGrpSpPr>
                  <p:cNvPr id="561215" name="组合 561214"/>
                  <p:cNvGrpSpPr/>
                  <p:nvPr/>
                </p:nvGrpSpPr>
                <p:grpSpPr>
                  <a:xfrm>
                    <a:off x="1791" y="1045"/>
                    <a:ext cx="772" cy="262"/>
                    <a:chOff x="1791" y="1045"/>
                    <a:chExt cx="772" cy="262"/>
                  </a:xfrm>
                </p:grpSpPr>
                <p:sp>
                  <p:nvSpPr>
                    <p:cNvPr id="561216" name="矩形 561215"/>
                    <p:cNvSpPr/>
                    <p:nvPr/>
                  </p:nvSpPr>
                  <p:spPr>
                    <a:xfrm>
                      <a:off x="1791" y="1045"/>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 3</a:t>
                      </a:r>
                    </a:p>
                  </p:txBody>
                </p:sp>
                <p:sp>
                  <p:nvSpPr>
                    <p:cNvPr id="561217" name="直接连接符 561216"/>
                    <p:cNvSpPr/>
                    <p:nvPr/>
                  </p:nvSpPr>
                  <p:spPr>
                    <a:xfrm>
                      <a:off x="2344" y="1045"/>
                      <a:ext cx="0" cy="262"/>
                    </a:xfrm>
                    <a:prstGeom prst="line">
                      <a:avLst/>
                    </a:prstGeom>
                    <a:ln w="9525" cap="flat" cmpd="sng">
                      <a:solidFill>
                        <a:schemeClr val="tx1"/>
                      </a:solidFill>
                      <a:prstDash val="solid"/>
                      <a:miter/>
                      <a:headEnd type="none" w="med" len="med"/>
                      <a:tailEnd type="none" w="med" len="med"/>
                    </a:ln>
                  </p:spPr>
                </p:sp>
                <p:sp>
                  <p:nvSpPr>
                    <p:cNvPr id="561218" name="直接连接符 561217"/>
                    <p:cNvSpPr/>
                    <p:nvPr/>
                  </p:nvSpPr>
                  <p:spPr>
                    <a:xfrm>
                      <a:off x="2093" y="1045"/>
                      <a:ext cx="0" cy="262"/>
                    </a:xfrm>
                    <a:prstGeom prst="line">
                      <a:avLst/>
                    </a:prstGeom>
                    <a:ln w="9525" cap="flat" cmpd="sng">
                      <a:solidFill>
                        <a:schemeClr val="tx1"/>
                      </a:solidFill>
                      <a:prstDash val="solid"/>
                      <a:miter/>
                      <a:headEnd type="none" w="med" len="med"/>
                      <a:tailEnd type="none" w="med" len="med"/>
                    </a:ln>
                  </p:spPr>
                </p:sp>
              </p:grpSp>
              <p:grpSp>
                <p:nvGrpSpPr>
                  <p:cNvPr id="561219" name="组合 561218"/>
                  <p:cNvGrpSpPr/>
                  <p:nvPr/>
                </p:nvGrpSpPr>
                <p:grpSpPr>
                  <a:xfrm>
                    <a:off x="1791" y="1308"/>
                    <a:ext cx="772" cy="262"/>
                    <a:chOff x="1791" y="1308"/>
                    <a:chExt cx="772" cy="262"/>
                  </a:xfrm>
                </p:grpSpPr>
                <p:sp>
                  <p:nvSpPr>
                    <p:cNvPr id="561220" name="矩形 561219"/>
                    <p:cNvSpPr/>
                    <p:nvPr/>
                  </p:nvSpPr>
                  <p:spPr>
                    <a:xfrm>
                      <a:off x="1791" y="1308"/>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1</a:t>
                      </a:r>
                    </a:p>
                  </p:txBody>
                </p:sp>
                <p:sp>
                  <p:nvSpPr>
                    <p:cNvPr id="561221" name="直接连接符 561220"/>
                    <p:cNvSpPr/>
                    <p:nvPr/>
                  </p:nvSpPr>
                  <p:spPr>
                    <a:xfrm>
                      <a:off x="2344" y="1308"/>
                      <a:ext cx="0" cy="262"/>
                    </a:xfrm>
                    <a:prstGeom prst="line">
                      <a:avLst/>
                    </a:prstGeom>
                    <a:ln w="9525" cap="flat" cmpd="sng">
                      <a:solidFill>
                        <a:schemeClr val="tx1"/>
                      </a:solidFill>
                      <a:prstDash val="solid"/>
                      <a:miter/>
                      <a:headEnd type="none" w="med" len="med"/>
                      <a:tailEnd type="none" w="med" len="med"/>
                    </a:ln>
                  </p:spPr>
                </p:sp>
                <p:sp>
                  <p:nvSpPr>
                    <p:cNvPr id="561222" name="直接连接符 561221"/>
                    <p:cNvSpPr/>
                    <p:nvPr/>
                  </p:nvSpPr>
                  <p:spPr>
                    <a:xfrm>
                      <a:off x="2093" y="1308"/>
                      <a:ext cx="0" cy="262"/>
                    </a:xfrm>
                    <a:prstGeom prst="line">
                      <a:avLst/>
                    </a:prstGeom>
                    <a:ln w="9525" cap="flat" cmpd="sng">
                      <a:solidFill>
                        <a:schemeClr val="tx1"/>
                      </a:solidFill>
                      <a:prstDash val="solid"/>
                      <a:miter/>
                      <a:headEnd type="none" w="med" len="med"/>
                      <a:tailEnd type="none" w="med" len="med"/>
                    </a:ln>
                  </p:spPr>
                </p:sp>
              </p:grpSp>
              <p:grpSp>
                <p:nvGrpSpPr>
                  <p:cNvPr id="561223" name="组合 561222"/>
                  <p:cNvGrpSpPr/>
                  <p:nvPr/>
                </p:nvGrpSpPr>
                <p:grpSpPr>
                  <a:xfrm>
                    <a:off x="1791" y="1835"/>
                    <a:ext cx="772" cy="262"/>
                    <a:chOff x="1791" y="1835"/>
                    <a:chExt cx="772" cy="262"/>
                  </a:xfrm>
                </p:grpSpPr>
                <p:sp>
                  <p:nvSpPr>
                    <p:cNvPr id="561224" name="矩形 561223"/>
                    <p:cNvSpPr/>
                    <p:nvPr/>
                  </p:nvSpPr>
                  <p:spPr>
                    <a:xfrm>
                      <a:off x="1791" y="1835"/>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a:t>
                      </a:r>
                      <a:r>
                        <a:rPr lang="zh-CN" altLang="en-US" b="1">
                          <a:latin typeface="Times New Roman" panose="02020603050405020304" pitchFamily="18" charset="0"/>
                        </a:rPr>
                        <a:t>   ┇  ┇</a:t>
                      </a:r>
                    </a:p>
                  </p:txBody>
                </p:sp>
                <p:sp>
                  <p:nvSpPr>
                    <p:cNvPr id="561225" name="直接连接符 561224"/>
                    <p:cNvSpPr/>
                    <p:nvPr/>
                  </p:nvSpPr>
                  <p:spPr>
                    <a:xfrm>
                      <a:off x="2344" y="1835"/>
                      <a:ext cx="0" cy="262"/>
                    </a:xfrm>
                    <a:prstGeom prst="line">
                      <a:avLst/>
                    </a:prstGeom>
                    <a:ln w="9525" cap="flat" cmpd="sng">
                      <a:solidFill>
                        <a:schemeClr val="tx1"/>
                      </a:solidFill>
                      <a:prstDash val="solid"/>
                      <a:miter/>
                      <a:headEnd type="none" w="med" len="med"/>
                      <a:tailEnd type="none" w="med" len="med"/>
                    </a:ln>
                  </p:spPr>
                </p:sp>
                <p:sp>
                  <p:nvSpPr>
                    <p:cNvPr id="561226" name="直接连接符 561225"/>
                    <p:cNvSpPr/>
                    <p:nvPr/>
                  </p:nvSpPr>
                  <p:spPr>
                    <a:xfrm>
                      <a:off x="2093" y="1835"/>
                      <a:ext cx="0" cy="262"/>
                    </a:xfrm>
                    <a:prstGeom prst="line">
                      <a:avLst/>
                    </a:prstGeom>
                    <a:ln w="9525" cap="flat" cmpd="sng">
                      <a:solidFill>
                        <a:schemeClr val="tx1"/>
                      </a:solidFill>
                      <a:prstDash val="solid"/>
                      <a:miter/>
                      <a:headEnd type="none" w="med" len="med"/>
                      <a:tailEnd type="none" w="med" len="med"/>
                    </a:ln>
                  </p:spPr>
                </p:sp>
              </p:grpSp>
              <p:grpSp>
                <p:nvGrpSpPr>
                  <p:cNvPr id="561227" name="组合 561226"/>
                  <p:cNvGrpSpPr/>
                  <p:nvPr/>
                </p:nvGrpSpPr>
                <p:grpSpPr>
                  <a:xfrm>
                    <a:off x="1791" y="2097"/>
                    <a:ext cx="772" cy="262"/>
                    <a:chOff x="1791" y="2097"/>
                    <a:chExt cx="772" cy="262"/>
                  </a:xfrm>
                </p:grpSpPr>
                <p:sp>
                  <p:nvSpPr>
                    <p:cNvPr id="561228" name="矩形 561227"/>
                    <p:cNvSpPr/>
                    <p:nvPr/>
                  </p:nvSpPr>
                  <p:spPr>
                    <a:xfrm>
                      <a:off x="1791" y="2097"/>
                      <a:ext cx="772" cy="262"/>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dirty="0">
                        <a:latin typeface="Times New Roman" panose="02020603050405020304" pitchFamily="18" charset="0"/>
                      </a:endParaRPr>
                    </a:p>
                  </p:txBody>
                </p:sp>
                <p:sp>
                  <p:nvSpPr>
                    <p:cNvPr id="561229" name="直接连接符 561228"/>
                    <p:cNvSpPr/>
                    <p:nvPr/>
                  </p:nvSpPr>
                  <p:spPr>
                    <a:xfrm>
                      <a:off x="2344" y="2097"/>
                      <a:ext cx="0" cy="262"/>
                    </a:xfrm>
                    <a:prstGeom prst="line">
                      <a:avLst/>
                    </a:prstGeom>
                    <a:ln w="9525" cap="flat" cmpd="sng">
                      <a:solidFill>
                        <a:schemeClr val="tx1"/>
                      </a:solidFill>
                      <a:prstDash val="solid"/>
                      <a:miter/>
                      <a:headEnd type="none" w="med" len="med"/>
                      <a:tailEnd type="none" w="med" len="med"/>
                    </a:ln>
                  </p:spPr>
                </p:sp>
                <p:sp>
                  <p:nvSpPr>
                    <p:cNvPr id="561230" name="直接连接符 561229"/>
                    <p:cNvSpPr/>
                    <p:nvPr/>
                  </p:nvSpPr>
                  <p:spPr>
                    <a:xfrm>
                      <a:off x="2093" y="2097"/>
                      <a:ext cx="0" cy="262"/>
                    </a:xfrm>
                    <a:prstGeom prst="line">
                      <a:avLst/>
                    </a:prstGeom>
                    <a:ln w="9525" cap="flat" cmpd="sng">
                      <a:solidFill>
                        <a:schemeClr val="tx1"/>
                      </a:solidFill>
                      <a:prstDash val="solid"/>
                      <a:miter/>
                      <a:headEnd type="none" w="med" len="med"/>
                      <a:tailEnd type="none" w="med" len="med"/>
                    </a:ln>
                  </p:spPr>
                </p:sp>
              </p:grpSp>
              <p:grpSp>
                <p:nvGrpSpPr>
                  <p:cNvPr id="561231" name="组合 561230"/>
                  <p:cNvGrpSpPr/>
                  <p:nvPr/>
                </p:nvGrpSpPr>
                <p:grpSpPr>
                  <a:xfrm>
                    <a:off x="1791" y="1571"/>
                    <a:ext cx="772" cy="263"/>
                    <a:chOff x="1791" y="1571"/>
                    <a:chExt cx="772" cy="263"/>
                  </a:xfrm>
                </p:grpSpPr>
                <p:sp>
                  <p:nvSpPr>
                    <p:cNvPr id="561232" name="矩形 561231"/>
                    <p:cNvSpPr/>
                    <p:nvPr/>
                  </p:nvSpPr>
                  <p:spPr>
                    <a:xfrm>
                      <a:off x="1791" y="1571"/>
                      <a:ext cx="772" cy="263"/>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1</a:t>
                      </a:r>
                      <a:r>
                        <a:rPr lang="en-US" altLang="zh-CN" b="1">
                          <a:latin typeface="Times New Roman" panose="02020603050405020304" pitchFamily="18" charset="0"/>
                        </a:rPr>
                        <a:t> </a:t>
                      </a:r>
                    </a:p>
                  </p:txBody>
                </p:sp>
                <p:sp>
                  <p:nvSpPr>
                    <p:cNvPr id="561233" name="直接连接符 561232"/>
                    <p:cNvSpPr/>
                    <p:nvPr/>
                  </p:nvSpPr>
                  <p:spPr>
                    <a:xfrm>
                      <a:off x="2344" y="1571"/>
                      <a:ext cx="0" cy="263"/>
                    </a:xfrm>
                    <a:prstGeom prst="line">
                      <a:avLst/>
                    </a:prstGeom>
                    <a:ln w="9525" cap="flat" cmpd="sng">
                      <a:solidFill>
                        <a:schemeClr val="tx1"/>
                      </a:solidFill>
                      <a:prstDash val="solid"/>
                      <a:miter/>
                      <a:headEnd type="none" w="med" len="med"/>
                      <a:tailEnd type="none" w="med" len="med"/>
                    </a:ln>
                  </p:spPr>
                </p:sp>
                <p:sp>
                  <p:nvSpPr>
                    <p:cNvPr id="561234" name="直接连接符 561233"/>
                    <p:cNvSpPr/>
                    <p:nvPr/>
                  </p:nvSpPr>
                  <p:spPr>
                    <a:xfrm>
                      <a:off x="2093" y="1571"/>
                      <a:ext cx="0" cy="263"/>
                    </a:xfrm>
                    <a:prstGeom prst="line">
                      <a:avLst/>
                    </a:prstGeom>
                    <a:ln w="9525" cap="flat" cmpd="sng">
                      <a:solidFill>
                        <a:schemeClr val="tx1"/>
                      </a:solidFill>
                      <a:prstDash val="solid"/>
                      <a:miter/>
                      <a:headEnd type="none" w="med" len="med"/>
                      <a:tailEnd type="none" w="med" len="med"/>
                    </a:ln>
                  </p:spPr>
                </p:sp>
              </p:grpSp>
            </p:grpSp>
          </p:grpSp>
          <p:sp>
            <p:nvSpPr>
              <p:cNvPr id="561235" name="矩形 561234"/>
              <p:cNvSpPr/>
              <p:nvPr/>
            </p:nvSpPr>
            <p:spPr>
              <a:xfrm>
                <a:off x="3062" y="2205"/>
                <a:ext cx="1950"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正邻接链表，</a:t>
                </a:r>
                <a:r>
                  <a:rPr lang="zh-CN" altLang="en-US" sz="2000" b="1" dirty="0">
                    <a:solidFill>
                      <a:srgbClr val="FF0000"/>
                    </a:solidFill>
                    <a:latin typeface="Times New Roman" panose="02020603050405020304" pitchFamily="18" charset="0"/>
                  </a:rPr>
                  <a:t>出度直观</a:t>
                </a:r>
              </a:p>
            </p:txBody>
          </p:sp>
        </p:grpSp>
        <p:grpSp>
          <p:nvGrpSpPr>
            <p:cNvPr id="561236" name="组合 561235"/>
            <p:cNvGrpSpPr/>
            <p:nvPr/>
          </p:nvGrpSpPr>
          <p:grpSpPr>
            <a:xfrm>
              <a:off x="0" y="1979"/>
              <a:ext cx="3012" cy="2154"/>
              <a:chOff x="0" y="1979"/>
              <a:chExt cx="3012" cy="2154"/>
            </a:xfrm>
          </p:grpSpPr>
          <p:grpSp>
            <p:nvGrpSpPr>
              <p:cNvPr id="561237" name="组合 561236"/>
              <p:cNvGrpSpPr/>
              <p:nvPr/>
            </p:nvGrpSpPr>
            <p:grpSpPr>
              <a:xfrm>
                <a:off x="0" y="1979"/>
                <a:ext cx="3012" cy="1848"/>
                <a:chOff x="0" y="2144"/>
                <a:chExt cx="3012" cy="1848"/>
              </a:xfrm>
            </p:grpSpPr>
            <p:grpSp>
              <p:nvGrpSpPr>
                <p:cNvPr id="561238" name="组合 561237"/>
                <p:cNvGrpSpPr/>
                <p:nvPr/>
              </p:nvGrpSpPr>
              <p:grpSpPr>
                <a:xfrm>
                  <a:off x="1678" y="2152"/>
                  <a:ext cx="728" cy="226"/>
                  <a:chOff x="1655" y="2379"/>
                  <a:chExt cx="728" cy="226"/>
                </a:xfrm>
              </p:grpSpPr>
              <p:grpSp>
                <p:nvGrpSpPr>
                  <p:cNvPr id="561239" name="组合 561238"/>
                  <p:cNvGrpSpPr/>
                  <p:nvPr/>
                </p:nvGrpSpPr>
                <p:grpSpPr>
                  <a:xfrm>
                    <a:off x="1927" y="2379"/>
                    <a:ext cx="456" cy="226"/>
                    <a:chOff x="3467" y="510"/>
                    <a:chExt cx="456" cy="226"/>
                  </a:xfrm>
                </p:grpSpPr>
                <p:sp>
                  <p:nvSpPr>
                    <p:cNvPr id="561240" name="矩形 56123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    </a:t>
                      </a:r>
                      <a:r>
                        <a:rPr lang="en-US" altLang="zh-CN">
                          <a:latin typeface="Times New Roman" panose="02020603050405020304" pitchFamily="18" charset="0"/>
                        </a:rPr>
                        <a:t>⋀</a:t>
                      </a:r>
                    </a:p>
                  </p:txBody>
                </p:sp>
                <p:sp>
                  <p:nvSpPr>
                    <p:cNvPr id="561241" name="直接连接符 56124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42" name="直接连接符 561241"/>
                  <p:cNvSpPr/>
                  <p:nvPr/>
                </p:nvSpPr>
                <p:spPr>
                  <a:xfrm>
                    <a:off x="1655" y="2494"/>
                    <a:ext cx="272" cy="0"/>
                  </a:xfrm>
                  <a:prstGeom prst="line">
                    <a:avLst/>
                  </a:prstGeom>
                  <a:ln w="19050" cap="flat" cmpd="sng">
                    <a:solidFill>
                      <a:schemeClr val="tx1"/>
                    </a:solidFill>
                    <a:prstDash val="solid"/>
                    <a:miter/>
                    <a:headEnd type="none" w="med" len="med"/>
                    <a:tailEnd type="arrow" w="med" len="med"/>
                  </a:ln>
                </p:spPr>
              </p:sp>
            </p:grpSp>
            <p:grpSp>
              <p:nvGrpSpPr>
                <p:cNvPr id="561243" name="组合 561242"/>
                <p:cNvGrpSpPr/>
                <p:nvPr/>
              </p:nvGrpSpPr>
              <p:grpSpPr>
                <a:xfrm>
                  <a:off x="1678" y="2416"/>
                  <a:ext cx="1334" cy="235"/>
                  <a:chOff x="1655" y="2643"/>
                  <a:chExt cx="1334" cy="235"/>
                </a:xfrm>
              </p:grpSpPr>
              <p:grpSp>
                <p:nvGrpSpPr>
                  <p:cNvPr id="561244" name="组合 561243"/>
                  <p:cNvGrpSpPr/>
                  <p:nvPr/>
                </p:nvGrpSpPr>
                <p:grpSpPr>
                  <a:xfrm>
                    <a:off x="1930" y="2643"/>
                    <a:ext cx="456" cy="226"/>
                    <a:chOff x="3467" y="510"/>
                    <a:chExt cx="456" cy="226"/>
                  </a:xfrm>
                </p:grpSpPr>
                <p:sp>
                  <p:nvSpPr>
                    <p:cNvPr id="561245" name="矩形 56124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61246" name="直接连接符 56124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47" name="直接连接符 561246"/>
                  <p:cNvSpPr/>
                  <p:nvPr/>
                </p:nvSpPr>
                <p:spPr>
                  <a:xfrm>
                    <a:off x="1655" y="2766"/>
                    <a:ext cx="272" cy="0"/>
                  </a:xfrm>
                  <a:prstGeom prst="line">
                    <a:avLst/>
                  </a:prstGeom>
                  <a:ln w="19050" cap="flat" cmpd="sng">
                    <a:solidFill>
                      <a:schemeClr val="tx1"/>
                    </a:solidFill>
                    <a:prstDash val="solid"/>
                    <a:miter/>
                    <a:headEnd type="none" w="med" len="med"/>
                    <a:tailEnd type="arrow" w="med" len="med"/>
                  </a:ln>
                </p:spPr>
              </p:sp>
              <p:grpSp>
                <p:nvGrpSpPr>
                  <p:cNvPr id="561248" name="组合 561247"/>
                  <p:cNvGrpSpPr/>
                  <p:nvPr/>
                </p:nvGrpSpPr>
                <p:grpSpPr>
                  <a:xfrm>
                    <a:off x="2533" y="2652"/>
                    <a:ext cx="456" cy="226"/>
                    <a:chOff x="3467" y="510"/>
                    <a:chExt cx="456" cy="226"/>
                  </a:xfrm>
                </p:grpSpPr>
                <p:sp>
                  <p:nvSpPr>
                    <p:cNvPr id="561249" name="矩形 561248"/>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    </a:t>
                      </a:r>
                      <a:r>
                        <a:rPr lang="en-US" altLang="zh-CN">
                          <a:latin typeface="Times New Roman" panose="02020603050405020304" pitchFamily="18" charset="0"/>
                        </a:rPr>
                        <a:t>⋀</a:t>
                      </a:r>
                    </a:p>
                  </p:txBody>
                </p:sp>
                <p:sp>
                  <p:nvSpPr>
                    <p:cNvPr id="561250" name="直接连接符 561249"/>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51" name="直接连接符 561250"/>
                  <p:cNvSpPr/>
                  <p:nvPr/>
                </p:nvSpPr>
                <p:spPr>
                  <a:xfrm>
                    <a:off x="2258" y="2767"/>
                    <a:ext cx="272" cy="0"/>
                  </a:xfrm>
                  <a:prstGeom prst="line">
                    <a:avLst/>
                  </a:prstGeom>
                  <a:ln w="19050" cap="flat" cmpd="sng">
                    <a:solidFill>
                      <a:schemeClr val="tx1"/>
                    </a:solidFill>
                    <a:prstDash val="solid"/>
                    <a:miter/>
                    <a:headEnd type="none" w="med" len="med"/>
                    <a:tailEnd type="arrow" w="med" len="med"/>
                  </a:ln>
                </p:spPr>
              </p:sp>
            </p:grpSp>
            <p:grpSp>
              <p:nvGrpSpPr>
                <p:cNvPr id="561252" name="组合 561251"/>
                <p:cNvGrpSpPr/>
                <p:nvPr/>
              </p:nvGrpSpPr>
              <p:grpSpPr>
                <a:xfrm>
                  <a:off x="1678" y="3247"/>
                  <a:ext cx="729" cy="226"/>
                  <a:chOff x="2426" y="1614"/>
                  <a:chExt cx="729" cy="226"/>
                </a:xfrm>
              </p:grpSpPr>
              <p:grpSp>
                <p:nvGrpSpPr>
                  <p:cNvPr id="561253" name="组合 561252"/>
                  <p:cNvGrpSpPr/>
                  <p:nvPr/>
                </p:nvGrpSpPr>
                <p:grpSpPr>
                  <a:xfrm>
                    <a:off x="2699" y="1614"/>
                    <a:ext cx="456" cy="226"/>
                    <a:chOff x="3467" y="510"/>
                    <a:chExt cx="456" cy="226"/>
                  </a:xfrm>
                </p:grpSpPr>
                <p:sp>
                  <p:nvSpPr>
                    <p:cNvPr id="561254" name="矩形 561253"/>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    </a:t>
                      </a:r>
                      <a:r>
                        <a:rPr lang="en-US" altLang="zh-CN">
                          <a:latin typeface="Times New Roman" panose="02020603050405020304" pitchFamily="18" charset="0"/>
                        </a:rPr>
                        <a:t>⋀</a:t>
                      </a:r>
                    </a:p>
                  </p:txBody>
                </p:sp>
                <p:sp>
                  <p:nvSpPr>
                    <p:cNvPr id="561255" name="直接连接符 561254"/>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56" name="直接连接符 561255"/>
                  <p:cNvSpPr/>
                  <p:nvPr/>
                </p:nvSpPr>
                <p:spPr>
                  <a:xfrm>
                    <a:off x="2426" y="1734"/>
                    <a:ext cx="272" cy="0"/>
                  </a:xfrm>
                  <a:prstGeom prst="line">
                    <a:avLst/>
                  </a:prstGeom>
                  <a:ln w="19050" cap="flat" cmpd="sng">
                    <a:solidFill>
                      <a:schemeClr val="tx1"/>
                    </a:solidFill>
                    <a:prstDash val="solid"/>
                    <a:miter/>
                    <a:headEnd type="none" w="med" len="med"/>
                    <a:tailEnd type="arrow" w="med" len="med"/>
                  </a:ln>
                </p:spPr>
              </p:sp>
            </p:grpSp>
            <p:sp>
              <p:nvSpPr>
                <p:cNvPr id="561257" name="矩形 561256"/>
                <p:cNvSpPr/>
                <p:nvPr/>
              </p:nvSpPr>
              <p:spPr>
                <a:xfrm>
                  <a:off x="769" y="2144"/>
                  <a:ext cx="226" cy="1331"/>
                </a:xfrm>
                <a:prstGeom prst="rect">
                  <a:avLst/>
                </a:prstGeom>
                <a:noFill/>
                <a:ln w="9525">
                  <a:noFill/>
                </a:ln>
              </p:spPr>
              <p:txBody>
                <a:bodyPr wrap="none" anchor="ctr"/>
                <a:lstStyle/>
                <a:p>
                  <a:pPr>
                    <a:lnSpc>
                      <a:spcPct val="110000"/>
                    </a:lnSpc>
                    <a:buClr>
                      <a:schemeClr val="bg1"/>
                    </a:buClr>
                  </a:pPr>
                  <a:r>
                    <a:rPr lang="en-US" altLang="zh-CN" b="1">
                      <a:latin typeface="Times New Roman" panose="02020603050405020304" pitchFamily="18" charset="0"/>
                    </a:rPr>
                    <a:t>0</a:t>
                  </a:r>
                </a:p>
                <a:p>
                  <a:pPr>
                    <a:lnSpc>
                      <a:spcPct val="110000"/>
                    </a:lnSpc>
                    <a:buClr>
                      <a:schemeClr val="bg1"/>
                    </a:buClr>
                  </a:pPr>
                  <a:r>
                    <a:rPr lang="en-US" altLang="zh-CN" b="1">
                      <a:latin typeface="Times New Roman" panose="02020603050405020304" pitchFamily="18" charset="0"/>
                    </a:rPr>
                    <a:t>1</a:t>
                  </a:r>
                </a:p>
                <a:p>
                  <a:pPr>
                    <a:lnSpc>
                      <a:spcPct val="110000"/>
                    </a:lnSpc>
                    <a:buClr>
                      <a:schemeClr val="bg1"/>
                    </a:buClr>
                  </a:pPr>
                  <a:r>
                    <a:rPr lang="en-US" altLang="zh-CN" b="1">
                      <a:latin typeface="Times New Roman" panose="02020603050405020304" pitchFamily="18" charset="0"/>
                    </a:rPr>
                    <a:t>2</a:t>
                  </a:r>
                </a:p>
                <a:p>
                  <a:pPr>
                    <a:lnSpc>
                      <a:spcPct val="110000"/>
                    </a:lnSpc>
                    <a:buClr>
                      <a:schemeClr val="bg1"/>
                    </a:buClr>
                  </a:pPr>
                  <a:r>
                    <a:rPr lang="en-US" altLang="zh-CN" b="1">
                      <a:latin typeface="Times New Roman" panose="02020603050405020304" pitchFamily="18" charset="0"/>
                    </a:rPr>
                    <a:t>3</a:t>
                  </a:r>
                </a:p>
                <a:p>
                  <a:pPr>
                    <a:lnSpc>
                      <a:spcPct val="110000"/>
                    </a:lnSpc>
                    <a:buClr>
                      <a:schemeClr val="bg1"/>
                    </a:buClr>
                  </a:pPr>
                  <a:r>
                    <a:rPr lang="en-US" altLang="zh-CN" b="1">
                      <a:latin typeface="Times New Roman" panose="02020603050405020304" pitchFamily="18" charset="0"/>
                    </a:rPr>
                    <a:t>4</a:t>
                  </a:r>
                </a:p>
              </p:txBody>
            </p:sp>
            <p:sp>
              <p:nvSpPr>
                <p:cNvPr id="561258" name="矩形 561257"/>
                <p:cNvSpPr/>
                <p:nvPr/>
              </p:nvSpPr>
              <p:spPr>
                <a:xfrm>
                  <a:off x="0" y="3748"/>
                  <a:ext cx="998" cy="226"/>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MAX_VEX-1</a:t>
                  </a:r>
                </a:p>
              </p:txBody>
            </p:sp>
            <p:grpSp>
              <p:nvGrpSpPr>
                <p:cNvPr id="561259" name="组合 561258"/>
                <p:cNvGrpSpPr/>
                <p:nvPr/>
              </p:nvGrpSpPr>
              <p:grpSpPr>
                <a:xfrm>
                  <a:off x="1043" y="2151"/>
                  <a:ext cx="772" cy="1841"/>
                  <a:chOff x="1791" y="518"/>
                  <a:chExt cx="772" cy="1841"/>
                </a:xfrm>
              </p:grpSpPr>
              <p:grpSp>
                <p:nvGrpSpPr>
                  <p:cNvPr id="561260" name="组合 561259"/>
                  <p:cNvGrpSpPr/>
                  <p:nvPr/>
                </p:nvGrpSpPr>
                <p:grpSpPr>
                  <a:xfrm>
                    <a:off x="1791" y="518"/>
                    <a:ext cx="772" cy="262"/>
                    <a:chOff x="1791" y="518"/>
                    <a:chExt cx="772" cy="262"/>
                  </a:xfrm>
                </p:grpSpPr>
                <p:sp>
                  <p:nvSpPr>
                    <p:cNvPr id="561261" name="矩形 561260"/>
                    <p:cNvSpPr/>
                    <p:nvPr/>
                  </p:nvSpPr>
                  <p:spPr>
                    <a:xfrm>
                      <a:off x="1791" y="518"/>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1</a:t>
                      </a:r>
                    </a:p>
                  </p:txBody>
                </p:sp>
                <p:sp>
                  <p:nvSpPr>
                    <p:cNvPr id="561262" name="直接连接符 561261"/>
                    <p:cNvSpPr/>
                    <p:nvPr/>
                  </p:nvSpPr>
                  <p:spPr>
                    <a:xfrm>
                      <a:off x="2344" y="518"/>
                      <a:ext cx="0" cy="262"/>
                    </a:xfrm>
                    <a:prstGeom prst="line">
                      <a:avLst/>
                    </a:prstGeom>
                    <a:ln w="9525" cap="flat" cmpd="sng">
                      <a:solidFill>
                        <a:schemeClr val="tx1"/>
                      </a:solidFill>
                      <a:prstDash val="solid"/>
                      <a:miter/>
                      <a:headEnd type="none" w="med" len="med"/>
                      <a:tailEnd type="none" w="med" len="med"/>
                    </a:ln>
                  </p:spPr>
                </p:sp>
                <p:sp>
                  <p:nvSpPr>
                    <p:cNvPr id="561263" name="直接连接符 561262"/>
                    <p:cNvSpPr/>
                    <p:nvPr/>
                  </p:nvSpPr>
                  <p:spPr>
                    <a:xfrm>
                      <a:off x="2093" y="518"/>
                      <a:ext cx="0" cy="262"/>
                    </a:xfrm>
                    <a:prstGeom prst="line">
                      <a:avLst/>
                    </a:prstGeom>
                    <a:ln w="9525" cap="flat" cmpd="sng">
                      <a:solidFill>
                        <a:schemeClr val="tx1"/>
                      </a:solidFill>
                      <a:prstDash val="solid"/>
                      <a:miter/>
                      <a:headEnd type="none" w="med" len="med"/>
                      <a:tailEnd type="none" w="med" len="med"/>
                    </a:ln>
                  </p:spPr>
                </p:sp>
              </p:grpSp>
              <p:grpSp>
                <p:nvGrpSpPr>
                  <p:cNvPr id="561264" name="组合 561263"/>
                  <p:cNvGrpSpPr/>
                  <p:nvPr/>
                </p:nvGrpSpPr>
                <p:grpSpPr>
                  <a:xfrm>
                    <a:off x="1791" y="781"/>
                    <a:ext cx="772" cy="263"/>
                    <a:chOff x="1791" y="781"/>
                    <a:chExt cx="772" cy="263"/>
                  </a:xfrm>
                </p:grpSpPr>
                <p:sp>
                  <p:nvSpPr>
                    <p:cNvPr id="561265" name="矩形 561264"/>
                    <p:cNvSpPr/>
                    <p:nvPr/>
                  </p:nvSpPr>
                  <p:spPr>
                    <a:xfrm>
                      <a:off x="1791" y="781"/>
                      <a:ext cx="772" cy="263"/>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 </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2</a:t>
                      </a:r>
                    </a:p>
                  </p:txBody>
                </p:sp>
                <p:sp>
                  <p:nvSpPr>
                    <p:cNvPr id="561266" name="直接连接符 561265"/>
                    <p:cNvSpPr/>
                    <p:nvPr/>
                  </p:nvSpPr>
                  <p:spPr>
                    <a:xfrm>
                      <a:off x="2344" y="781"/>
                      <a:ext cx="0" cy="263"/>
                    </a:xfrm>
                    <a:prstGeom prst="line">
                      <a:avLst/>
                    </a:prstGeom>
                    <a:ln w="9525" cap="flat" cmpd="sng">
                      <a:solidFill>
                        <a:schemeClr val="tx1"/>
                      </a:solidFill>
                      <a:prstDash val="solid"/>
                      <a:miter/>
                      <a:headEnd type="none" w="med" len="med"/>
                      <a:tailEnd type="none" w="med" len="med"/>
                    </a:ln>
                  </p:spPr>
                </p:sp>
                <p:sp>
                  <p:nvSpPr>
                    <p:cNvPr id="561267" name="直接连接符 561266"/>
                    <p:cNvSpPr/>
                    <p:nvPr/>
                  </p:nvSpPr>
                  <p:spPr>
                    <a:xfrm>
                      <a:off x="2093" y="781"/>
                      <a:ext cx="0" cy="263"/>
                    </a:xfrm>
                    <a:prstGeom prst="line">
                      <a:avLst/>
                    </a:prstGeom>
                    <a:ln w="9525" cap="flat" cmpd="sng">
                      <a:solidFill>
                        <a:schemeClr val="tx1"/>
                      </a:solidFill>
                      <a:prstDash val="solid"/>
                      <a:miter/>
                      <a:headEnd type="none" w="med" len="med"/>
                      <a:tailEnd type="none" w="med" len="med"/>
                    </a:ln>
                  </p:spPr>
                </p:sp>
              </p:grpSp>
              <p:grpSp>
                <p:nvGrpSpPr>
                  <p:cNvPr id="561268" name="组合 561267"/>
                  <p:cNvGrpSpPr/>
                  <p:nvPr/>
                </p:nvGrpSpPr>
                <p:grpSpPr>
                  <a:xfrm>
                    <a:off x="1791" y="1045"/>
                    <a:ext cx="772" cy="262"/>
                    <a:chOff x="1791" y="1045"/>
                    <a:chExt cx="772" cy="262"/>
                  </a:xfrm>
                </p:grpSpPr>
                <p:sp>
                  <p:nvSpPr>
                    <p:cNvPr id="561269" name="矩形 561268"/>
                    <p:cNvSpPr/>
                    <p:nvPr/>
                  </p:nvSpPr>
                  <p:spPr>
                    <a:xfrm>
                      <a:off x="1791" y="1045"/>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1</a:t>
                      </a:r>
                    </a:p>
                  </p:txBody>
                </p:sp>
                <p:sp>
                  <p:nvSpPr>
                    <p:cNvPr id="561270" name="直接连接符 561269"/>
                    <p:cNvSpPr/>
                    <p:nvPr/>
                  </p:nvSpPr>
                  <p:spPr>
                    <a:xfrm>
                      <a:off x="2344" y="1045"/>
                      <a:ext cx="0" cy="262"/>
                    </a:xfrm>
                    <a:prstGeom prst="line">
                      <a:avLst/>
                    </a:prstGeom>
                    <a:ln w="9525" cap="flat" cmpd="sng">
                      <a:solidFill>
                        <a:schemeClr val="tx1"/>
                      </a:solidFill>
                      <a:prstDash val="solid"/>
                      <a:miter/>
                      <a:headEnd type="none" w="med" len="med"/>
                      <a:tailEnd type="none" w="med" len="med"/>
                    </a:ln>
                  </p:spPr>
                </p:sp>
                <p:sp>
                  <p:nvSpPr>
                    <p:cNvPr id="561271" name="直接连接符 561270"/>
                    <p:cNvSpPr/>
                    <p:nvPr/>
                  </p:nvSpPr>
                  <p:spPr>
                    <a:xfrm>
                      <a:off x="2093" y="1045"/>
                      <a:ext cx="0" cy="262"/>
                    </a:xfrm>
                    <a:prstGeom prst="line">
                      <a:avLst/>
                    </a:prstGeom>
                    <a:ln w="9525" cap="flat" cmpd="sng">
                      <a:solidFill>
                        <a:schemeClr val="tx1"/>
                      </a:solidFill>
                      <a:prstDash val="solid"/>
                      <a:miter/>
                      <a:headEnd type="none" w="med" len="med"/>
                      <a:tailEnd type="none" w="med" len="med"/>
                    </a:ln>
                  </p:spPr>
                </p:sp>
              </p:grpSp>
              <p:grpSp>
                <p:nvGrpSpPr>
                  <p:cNvPr id="561272" name="组合 561271"/>
                  <p:cNvGrpSpPr/>
                  <p:nvPr/>
                </p:nvGrpSpPr>
                <p:grpSpPr>
                  <a:xfrm>
                    <a:off x="1791" y="1308"/>
                    <a:ext cx="772" cy="262"/>
                    <a:chOff x="1791" y="1308"/>
                    <a:chExt cx="772" cy="262"/>
                  </a:xfrm>
                </p:grpSpPr>
                <p:sp>
                  <p:nvSpPr>
                    <p:cNvPr id="561273" name="矩形 561272"/>
                    <p:cNvSpPr/>
                    <p:nvPr/>
                  </p:nvSpPr>
                  <p:spPr>
                    <a:xfrm>
                      <a:off x="1791" y="1308"/>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2</a:t>
                      </a:r>
                    </a:p>
                  </p:txBody>
                </p:sp>
                <p:sp>
                  <p:nvSpPr>
                    <p:cNvPr id="561274" name="直接连接符 561273"/>
                    <p:cNvSpPr/>
                    <p:nvPr/>
                  </p:nvSpPr>
                  <p:spPr>
                    <a:xfrm>
                      <a:off x="2344" y="1308"/>
                      <a:ext cx="0" cy="262"/>
                    </a:xfrm>
                    <a:prstGeom prst="line">
                      <a:avLst/>
                    </a:prstGeom>
                    <a:ln w="9525" cap="flat" cmpd="sng">
                      <a:solidFill>
                        <a:schemeClr val="tx1"/>
                      </a:solidFill>
                      <a:prstDash val="solid"/>
                      <a:miter/>
                      <a:headEnd type="none" w="med" len="med"/>
                      <a:tailEnd type="none" w="med" len="med"/>
                    </a:ln>
                  </p:spPr>
                </p:sp>
                <p:sp>
                  <p:nvSpPr>
                    <p:cNvPr id="561275" name="直接连接符 561274"/>
                    <p:cNvSpPr/>
                    <p:nvPr/>
                  </p:nvSpPr>
                  <p:spPr>
                    <a:xfrm>
                      <a:off x="2093" y="1308"/>
                      <a:ext cx="0" cy="262"/>
                    </a:xfrm>
                    <a:prstGeom prst="line">
                      <a:avLst/>
                    </a:prstGeom>
                    <a:ln w="9525" cap="flat" cmpd="sng">
                      <a:solidFill>
                        <a:schemeClr val="tx1"/>
                      </a:solidFill>
                      <a:prstDash val="solid"/>
                      <a:miter/>
                      <a:headEnd type="none" w="med" len="med"/>
                      <a:tailEnd type="none" w="med" len="med"/>
                    </a:ln>
                  </p:spPr>
                </p:sp>
              </p:grpSp>
              <p:grpSp>
                <p:nvGrpSpPr>
                  <p:cNvPr id="561276" name="组合 561275"/>
                  <p:cNvGrpSpPr/>
                  <p:nvPr/>
                </p:nvGrpSpPr>
                <p:grpSpPr>
                  <a:xfrm>
                    <a:off x="1791" y="1835"/>
                    <a:ext cx="772" cy="262"/>
                    <a:chOff x="1791" y="1835"/>
                    <a:chExt cx="772" cy="262"/>
                  </a:xfrm>
                </p:grpSpPr>
                <p:sp>
                  <p:nvSpPr>
                    <p:cNvPr id="561277" name="矩形 561276"/>
                    <p:cNvSpPr/>
                    <p:nvPr/>
                  </p:nvSpPr>
                  <p:spPr>
                    <a:xfrm>
                      <a:off x="1791" y="1835"/>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a:t>
                      </a:r>
                      <a:r>
                        <a:rPr lang="zh-CN" altLang="en-US" b="1">
                          <a:latin typeface="Times New Roman" panose="02020603050405020304" pitchFamily="18" charset="0"/>
                        </a:rPr>
                        <a:t>  ┇   ┇</a:t>
                      </a:r>
                    </a:p>
                  </p:txBody>
                </p:sp>
                <p:sp>
                  <p:nvSpPr>
                    <p:cNvPr id="561278" name="直接连接符 561277"/>
                    <p:cNvSpPr/>
                    <p:nvPr/>
                  </p:nvSpPr>
                  <p:spPr>
                    <a:xfrm>
                      <a:off x="2344" y="1835"/>
                      <a:ext cx="0" cy="262"/>
                    </a:xfrm>
                    <a:prstGeom prst="line">
                      <a:avLst/>
                    </a:prstGeom>
                    <a:ln w="9525" cap="flat" cmpd="sng">
                      <a:solidFill>
                        <a:schemeClr val="tx1"/>
                      </a:solidFill>
                      <a:prstDash val="solid"/>
                      <a:miter/>
                      <a:headEnd type="none" w="med" len="med"/>
                      <a:tailEnd type="none" w="med" len="med"/>
                    </a:ln>
                  </p:spPr>
                </p:sp>
                <p:sp>
                  <p:nvSpPr>
                    <p:cNvPr id="561279" name="直接连接符 561278"/>
                    <p:cNvSpPr/>
                    <p:nvPr/>
                  </p:nvSpPr>
                  <p:spPr>
                    <a:xfrm>
                      <a:off x="2093" y="1835"/>
                      <a:ext cx="0" cy="262"/>
                    </a:xfrm>
                    <a:prstGeom prst="line">
                      <a:avLst/>
                    </a:prstGeom>
                    <a:ln w="9525" cap="flat" cmpd="sng">
                      <a:solidFill>
                        <a:schemeClr val="tx1"/>
                      </a:solidFill>
                      <a:prstDash val="solid"/>
                      <a:miter/>
                      <a:headEnd type="none" w="med" len="med"/>
                      <a:tailEnd type="none" w="med" len="med"/>
                    </a:ln>
                  </p:spPr>
                </p:sp>
              </p:grpSp>
              <p:grpSp>
                <p:nvGrpSpPr>
                  <p:cNvPr id="561280" name="组合 561279"/>
                  <p:cNvGrpSpPr/>
                  <p:nvPr/>
                </p:nvGrpSpPr>
                <p:grpSpPr>
                  <a:xfrm>
                    <a:off x="1791" y="2097"/>
                    <a:ext cx="772" cy="262"/>
                    <a:chOff x="1791" y="2097"/>
                    <a:chExt cx="772" cy="262"/>
                  </a:xfrm>
                </p:grpSpPr>
                <p:sp>
                  <p:nvSpPr>
                    <p:cNvPr id="561281" name="矩形 561280"/>
                    <p:cNvSpPr/>
                    <p:nvPr/>
                  </p:nvSpPr>
                  <p:spPr>
                    <a:xfrm>
                      <a:off x="1791" y="2097"/>
                      <a:ext cx="772" cy="262"/>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dirty="0">
                        <a:latin typeface="Times New Roman" panose="02020603050405020304" pitchFamily="18" charset="0"/>
                      </a:endParaRPr>
                    </a:p>
                  </p:txBody>
                </p:sp>
                <p:sp>
                  <p:nvSpPr>
                    <p:cNvPr id="561282" name="直接连接符 561281"/>
                    <p:cNvSpPr/>
                    <p:nvPr/>
                  </p:nvSpPr>
                  <p:spPr>
                    <a:xfrm>
                      <a:off x="2344" y="2097"/>
                      <a:ext cx="0" cy="262"/>
                    </a:xfrm>
                    <a:prstGeom prst="line">
                      <a:avLst/>
                    </a:prstGeom>
                    <a:ln w="9525" cap="flat" cmpd="sng">
                      <a:solidFill>
                        <a:schemeClr val="tx1"/>
                      </a:solidFill>
                      <a:prstDash val="solid"/>
                      <a:miter/>
                      <a:headEnd type="none" w="med" len="med"/>
                      <a:tailEnd type="none" w="med" len="med"/>
                    </a:ln>
                  </p:spPr>
                </p:sp>
                <p:sp>
                  <p:nvSpPr>
                    <p:cNvPr id="561283" name="直接连接符 561282"/>
                    <p:cNvSpPr/>
                    <p:nvPr/>
                  </p:nvSpPr>
                  <p:spPr>
                    <a:xfrm>
                      <a:off x="2093" y="2097"/>
                      <a:ext cx="0" cy="262"/>
                    </a:xfrm>
                    <a:prstGeom prst="line">
                      <a:avLst/>
                    </a:prstGeom>
                    <a:ln w="9525" cap="flat" cmpd="sng">
                      <a:solidFill>
                        <a:schemeClr val="tx1"/>
                      </a:solidFill>
                      <a:prstDash val="solid"/>
                      <a:miter/>
                      <a:headEnd type="none" w="med" len="med"/>
                      <a:tailEnd type="none" w="med" len="med"/>
                    </a:ln>
                  </p:spPr>
                </p:sp>
              </p:grpSp>
              <p:grpSp>
                <p:nvGrpSpPr>
                  <p:cNvPr id="561284" name="组合 561283"/>
                  <p:cNvGrpSpPr/>
                  <p:nvPr/>
                </p:nvGrpSpPr>
                <p:grpSpPr>
                  <a:xfrm>
                    <a:off x="1791" y="1571"/>
                    <a:ext cx="772" cy="263"/>
                    <a:chOff x="1791" y="1571"/>
                    <a:chExt cx="772" cy="263"/>
                  </a:xfrm>
                </p:grpSpPr>
                <p:sp>
                  <p:nvSpPr>
                    <p:cNvPr id="561285" name="矩形 561284"/>
                    <p:cNvSpPr/>
                    <p:nvPr/>
                  </p:nvSpPr>
                  <p:spPr>
                    <a:xfrm>
                      <a:off x="1791" y="1571"/>
                      <a:ext cx="772" cy="263"/>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r>
                        <a:rPr lang="en-US" altLang="zh-CN" b="1">
                          <a:latin typeface="Times New Roman" panose="02020603050405020304" pitchFamily="18" charset="0"/>
                        </a:rPr>
                        <a:t>    </a:t>
                      </a:r>
                      <a:r>
                        <a:rPr lang="en-US" altLang="zh-CN" b="1">
                          <a:solidFill>
                            <a:srgbClr val="FF0000"/>
                          </a:solidFill>
                          <a:latin typeface="Times New Roman" panose="02020603050405020304" pitchFamily="18" charset="0"/>
                        </a:rPr>
                        <a:t>1 </a:t>
                      </a:r>
                    </a:p>
                  </p:txBody>
                </p:sp>
                <p:sp>
                  <p:nvSpPr>
                    <p:cNvPr id="561286" name="直接连接符 561285"/>
                    <p:cNvSpPr/>
                    <p:nvPr/>
                  </p:nvSpPr>
                  <p:spPr>
                    <a:xfrm>
                      <a:off x="2344" y="1571"/>
                      <a:ext cx="0" cy="263"/>
                    </a:xfrm>
                    <a:prstGeom prst="line">
                      <a:avLst/>
                    </a:prstGeom>
                    <a:ln w="9525" cap="flat" cmpd="sng">
                      <a:solidFill>
                        <a:schemeClr val="tx1"/>
                      </a:solidFill>
                      <a:prstDash val="solid"/>
                      <a:miter/>
                      <a:headEnd type="none" w="med" len="med"/>
                      <a:tailEnd type="none" w="med" len="med"/>
                    </a:ln>
                  </p:spPr>
                </p:sp>
                <p:sp>
                  <p:nvSpPr>
                    <p:cNvPr id="561287" name="直接连接符 561286"/>
                    <p:cNvSpPr/>
                    <p:nvPr/>
                  </p:nvSpPr>
                  <p:spPr>
                    <a:xfrm>
                      <a:off x="2093" y="1571"/>
                      <a:ext cx="0" cy="263"/>
                    </a:xfrm>
                    <a:prstGeom prst="line">
                      <a:avLst/>
                    </a:prstGeom>
                    <a:ln w="9525" cap="flat" cmpd="sng">
                      <a:solidFill>
                        <a:schemeClr val="tx1"/>
                      </a:solidFill>
                      <a:prstDash val="solid"/>
                      <a:miter/>
                      <a:headEnd type="none" w="med" len="med"/>
                      <a:tailEnd type="none" w="med" len="med"/>
                    </a:ln>
                  </p:spPr>
                </p:sp>
              </p:grpSp>
            </p:grpSp>
            <p:grpSp>
              <p:nvGrpSpPr>
                <p:cNvPr id="561288" name="组合 561287"/>
                <p:cNvGrpSpPr/>
                <p:nvPr/>
              </p:nvGrpSpPr>
              <p:grpSpPr>
                <a:xfrm>
                  <a:off x="1678" y="2704"/>
                  <a:ext cx="729" cy="226"/>
                  <a:chOff x="2426" y="1614"/>
                  <a:chExt cx="729" cy="226"/>
                </a:xfrm>
              </p:grpSpPr>
              <p:grpSp>
                <p:nvGrpSpPr>
                  <p:cNvPr id="561289" name="组合 561288"/>
                  <p:cNvGrpSpPr/>
                  <p:nvPr/>
                </p:nvGrpSpPr>
                <p:grpSpPr>
                  <a:xfrm>
                    <a:off x="2699" y="1614"/>
                    <a:ext cx="456" cy="226"/>
                    <a:chOff x="3467" y="510"/>
                    <a:chExt cx="456" cy="226"/>
                  </a:xfrm>
                </p:grpSpPr>
                <p:sp>
                  <p:nvSpPr>
                    <p:cNvPr id="561290" name="矩形 56128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61291" name="直接连接符 56129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92" name="直接连接符 561291"/>
                  <p:cNvSpPr/>
                  <p:nvPr/>
                </p:nvSpPr>
                <p:spPr>
                  <a:xfrm>
                    <a:off x="2426" y="1734"/>
                    <a:ext cx="272" cy="0"/>
                  </a:xfrm>
                  <a:prstGeom prst="line">
                    <a:avLst/>
                  </a:prstGeom>
                  <a:ln w="19050" cap="flat" cmpd="sng">
                    <a:solidFill>
                      <a:schemeClr val="tx1"/>
                    </a:solidFill>
                    <a:prstDash val="solid"/>
                    <a:miter/>
                    <a:headEnd type="none" w="med" len="med"/>
                    <a:tailEnd type="arrow" w="med" len="med"/>
                  </a:ln>
                </p:spPr>
              </p:sp>
            </p:grpSp>
            <p:grpSp>
              <p:nvGrpSpPr>
                <p:cNvPr id="561293" name="组合 561292"/>
                <p:cNvGrpSpPr/>
                <p:nvPr/>
              </p:nvGrpSpPr>
              <p:grpSpPr>
                <a:xfrm>
                  <a:off x="1678" y="2968"/>
                  <a:ext cx="1334" cy="235"/>
                  <a:chOff x="1655" y="2643"/>
                  <a:chExt cx="1334" cy="235"/>
                </a:xfrm>
              </p:grpSpPr>
              <p:grpSp>
                <p:nvGrpSpPr>
                  <p:cNvPr id="561294" name="组合 561293"/>
                  <p:cNvGrpSpPr/>
                  <p:nvPr/>
                </p:nvGrpSpPr>
                <p:grpSpPr>
                  <a:xfrm>
                    <a:off x="1930" y="2643"/>
                    <a:ext cx="456" cy="226"/>
                    <a:chOff x="3467" y="510"/>
                    <a:chExt cx="456" cy="226"/>
                  </a:xfrm>
                </p:grpSpPr>
                <p:sp>
                  <p:nvSpPr>
                    <p:cNvPr id="561295" name="矩形 56129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61296" name="直接连接符 56129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297" name="直接连接符 561296"/>
                  <p:cNvSpPr/>
                  <p:nvPr/>
                </p:nvSpPr>
                <p:spPr>
                  <a:xfrm>
                    <a:off x="1655" y="2766"/>
                    <a:ext cx="272" cy="0"/>
                  </a:xfrm>
                  <a:prstGeom prst="line">
                    <a:avLst/>
                  </a:prstGeom>
                  <a:ln w="19050" cap="flat" cmpd="sng">
                    <a:solidFill>
                      <a:schemeClr val="tx1"/>
                    </a:solidFill>
                    <a:prstDash val="solid"/>
                    <a:miter/>
                    <a:headEnd type="none" w="med" len="med"/>
                    <a:tailEnd type="arrow" w="med" len="med"/>
                  </a:ln>
                </p:spPr>
              </p:sp>
              <p:grpSp>
                <p:nvGrpSpPr>
                  <p:cNvPr id="561298" name="组合 561297"/>
                  <p:cNvGrpSpPr/>
                  <p:nvPr/>
                </p:nvGrpSpPr>
                <p:grpSpPr>
                  <a:xfrm>
                    <a:off x="2533" y="2652"/>
                    <a:ext cx="456" cy="226"/>
                    <a:chOff x="3467" y="510"/>
                    <a:chExt cx="456" cy="226"/>
                  </a:xfrm>
                </p:grpSpPr>
                <p:sp>
                  <p:nvSpPr>
                    <p:cNvPr id="561299" name="矩形 561298"/>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61300" name="直接连接符 561299"/>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61301" name="直接连接符 561300"/>
                  <p:cNvSpPr/>
                  <p:nvPr/>
                </p:nvSpPr>
                <p:spPr>
                  <a:xfrm>
                    <a:off x="2258" y="2767"/>
                    <a:ext cx="272" cy="0"/>
                  </a:xfrm>
                  <a:prstGeom prst="line">
                    <a:avLst/>
                  </a:prstGeom>
                  <a:ln w="19050" cap="flat" cmpd="sng">
                    <a:solidFill>
                      <a:schemeClr val="tx1"/>
                    </a:solidFill>
                    <a:prstDash val="solid"/>
                    <a:miter/>
                    <a:headEnd type="none" w="med" len="med"/>
                    <a:tailEnd type="arrow" w="med" len="med"/>
                  </a:ln>
                </p:spPr>
              </p:sp>
            </p:grpSp>
          </p:grpSp>
          <p:sp>
            <p:nvSpPr>
              <p:cNvPr id="561302" name="矩形 561301"/>
              <p:cNvSpPr/>
              <p:nvPr/>
            </p:nvSpPr>
            <p:spPr>
              <a:xfrm>
                <a:off x="521" y="3929"/>
                <a:ext cx="1950"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逆邻接链表，</a:t>
                </a:r>
                <a:r>
                  <a:rPr lang="zh-CN" altLang="en-US" sz="2000" b="1" dirty="0">
                    <a:solidFill>
                      <a:srgbClr val="FF0000"/>
                    </a:solidFill>
                    <a:latin typeface="Times New Roman" panose="02020603050405020304" pitchFamily="18" charset="0"/>
                  </a:rPr>
                  <a:t>入度直观</a:t>
                </a:r>
              </a:p>
            </p:txBody>
          </p:sp>
        </p:grpSp>
        <p:sp>
          <p:nvSpPr>
            <p:cNvPr id="561303" name="矩形 561302"/>
            <p:cNvSpPr/>
            <p:nvPr/>
          </p:nvSpPr>
          <p:spPr>
            <a:xfrm>
              <a:off x="3107" y="4020"/>
              <a:ext cx="2040"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7-11  </a:t>
              </a:r>
              <a:r>
                <a:rPr lang="zh-CN" altLang="en-US" sz="2000" b="1" dirty="0">
                  <a:latin typeface="Times New Roman" panose="02020603050405020304" pitchFamily="18" charset="0"/>
                </a:rPr>
                <a:t>有向图及其邻接链表</a:t>
              </a:r>
              <a:endParaRPr lang="zh-CN" altLang="en-US" sz="2000" b="1">
                <a:latin typeface="Times New Roman" panose="02020603050405020304" pitchFamily="18" charset="0"/>
              </a:endParaRPr>
            </a:p>
          </p:txBody>
        </p:sp>
      </p:grpSp>
    </p:spTree>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文本占位符 562177"/>
          <p:cNvSpPr>
            <a:spLocks noGrp="1"/>
          </p:cNvSpPr>
          <p:nvPr>
            <p:ph type="body" idx="1"/>
          </p:nvPr>
        </p:nvSpPr>
        <p:spPr>
          <a:xfrm>
            <a:off x="228600" y="188913"/>
            <a:ext cx="8736013" cy="6335712"/>
          </a:xfrm>
        </p:spPr>
        <p:txBody>
          <a:bodyPr/>
          <a:lstStyle/>
          <a:p>
            <a:pPr marL="0" indent="0">
              <a:lnSpc>
                <a:spcPct val="110000"/>
              </a:lnSpc>
              <a:buNone/>
            </a:pPr>
            <a:r>
              <a:rPr lang="en-US" altLang="zh-CN" sz="3600" b="1">
                <a:solidFill>
                  <a:srgbClr val="0000FF"/>
                </a:solidFill>
              </a:rPr>
              <a:t>2</a:t>
            </a:r>
            <a:r>
              <a:rPr lang="en-US" altLang="zh-CN" sz="3600" b="1">
                <a:solidFill>
                  <a:srgbClr val="0000FF"/>
                </a:solidFill>
                <a:effectLst>
                  <a:outerShdw blurRad="38100" dist="38100" dir="2700000">
                    <a:srgbClr val="000000"/>
                  </a:outerShdw>
                </a:effectLst>
              </a:rPr>
              <a:t>  </a:t>
            </a:r>
            <a:r>
              <a:rPr lang="zh-CN" altLang="en-US" sz="3600" b="1" dirty="0">
                <a:solidFill>
                  <a:srgbClr val="0000FF"/>
                </a:solidFill>
                <a:ea typeface="楷体_GB2312" panose="02010609030101010101" pitchFamily="49" charset="-122"/>
              </a:rPr>
              <a:t>邻接表法的特点</a:t>
            </a:r>
            <a:endParaRPr lang="zh-CN" altLang="en-US" sz="3600" b="1">
              <a:solidFill>
                <a:schemeClr val="tx2"/>
              </a:solidFill>
              <a:ea typeface="楷体_GB2312" panose="02010609030101010101" pitchFamily="49" charset="-122"/>
            </a:endParaRPr>
          </a:p>
          <a:p>
            <a:pPr marL="533400" lvl="1" indent="0">
              <a:lnSpc>
                <a:spcPct val="110000"/>
              </a:lnSpc>
              <a:buNone/>
            </a:pPr>
            <a:r>
              <a:rPr lang="zh-CN" altLang="en-US" b="1">
                <a:solidFill>
                  <a:schemeClr val="folHlink"/>
                </a:solidFill>
                <a:latin typeface="宋体" panose="02010600030101010101" pitchFamily="2" charset="-122"/>
              </a:rPr>
              <a:t>◆</a:t>
            </a:r>
            <a:r>
              <a:rPr lang="zh-CN" altLang="en-US" b="1"/>
              <a:t> </a:t>
            </a:r>
            <a:r>
              <a:rPr lang="zh-CN" altLang="en-US" b="1" dirty="0"/>
              <a:t>表头向量中每个分量就是一个单链表的头结点，分量个数就是图中的顶点数目；</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t> </a:t>
            </a:r>
            <a:r>
              <a:rPr lang="zh-CN" altLang="en-US" b="1" dirty="0"/>
              <a:t>在边或弧稀疏的条件下，用邻接表表示比用邻接矩阵表示节省存储空间；</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t> </a:t>
            </a:r>
            <a:r>
              <a:rPr lang="zh-CN" altLang="en-US" b="1" dirty="0"/>
              <a:t>在无向图，顶点</a:t>
            </a:r>
            <a:r>
              <a:rPr lang="en-US" altLang="zh-CN" b="1"/>
              <a:t>V</a:t>
            </a:r>
            <a:r>
              <a:rPr lang="en-US" altLang="zh-CN" b="1" baseline="-20000"/>
              <a:t>i</a:t>
            </a:r>
            <a:r>
              <a:rPr lang="zh-CN" altLang="en-US" b="1" dirty="0"/>
              <a:t>的度是第</a:t>
            </a:r>
            <a:r>
              <a:rPr lang="en-US" altLang="zh-CN" b="1"/>
              <a:t>i</a:t>
            </a:r>
            <a:r>
              <a:rPr lang="zh-CN" altLang="en-US" b="1" dirty="0"/>
              <a:t>个链表的结点数；</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dirty="0"/>
              <a:t>对</a:t>
            </a:r>
            <a:r>
              <a:rPr lang="zh-CN" altLang="en-US" b="1" dirty="0">
                <a:solidFill>
                  <a:srgbClr val="FF0000"/>
                </a:solidFill>
              </a:rPr>
              <a:t>有向图</a:t>
            </a:r>
            <a:r>
              <a:rPr lang="zh-CN" altLang="en-US" b="1" dirty="0"/>
              <a:t>可以建立</a:t>
            </a:r>
            <a:r>
              <a:rPr lang="zh-CN" altLang="en-US" b="1" dirty="0">
                <a:solidFill>
                  <a:srgbClr val="FF0000"/>
                </a:solidFill>
              </a:rPr>
              <a:t>正邻接表</a:t>
            </a:r>
            <a:r>
              <a:rPr lang="zh-CN" altLang="en-US" b="1" dirty="0"/>
              <a:t>或</a:t>
            </a:r>
            <a:r>
              <a:rPr lang="zh-CN" altLang="en-US" b="1" dirty="0">
                <a:solidFill>
                  <a:srgbClr val="FF0000"/>
                </a:solidFill>
              </a:rPr>
              <a:t>逆邻接表</a:t>
            </a:r>
            <a:r>
              <a:rPr lang="zh-CN" altLang="en-US" b="1" dirty="0"/>
              <a:t>。正邻接表是以顶点</a:t>
            </a:r>
            <a:r>
              <a:rPr lang="en-US" altLang="zh-CN" b="1"/>
              <a:t>V</a:t>
            </a:r>
            <a:r>
              <a:rPr lang="en-US" altLang="zh-CN" b="1" baseline="-18000"/>
              <a:t>i</a:t>
            </a:r>
            <a:r>
              <a:rPr lang="zh-CN" altLang="en-US" b="1" dirty="0"/>
              <a:t>为出度</a:t>
            </a:r>
            <a:r>
              <a:rPr lang="en-US" altLang="zh-CN" b="1"/>
              <a:t>(</a:t>
            </a:r>
            <a:r>
              <a:rPr lang="zh-CN" altLang="en-US" b="1" dirty="0"/>
              <a:t>即为弧的起点</a:t>
            </a:r>
            <a:r>
              <a:rPr lang="en-US" altLang="zh-CN" b="1"/>
              <a:t>)</a:t>
            </a:r>
            <a:r>
              <a:rPr lang="zh-CN" altLang="en-US" b="1" dirty="0"/>
              <a:t>而建立的邻接表；逆邻接表是以顶点</a:t>
            </a:r>
            <a:r>
              <a:rPr lang="en-US" altLang="zh-CN" b="1"/>
              <a:t>V</a:t>
            </a:r>
            <a:r>
              <a:rPr lang="en-US" altLang="zh-CN" b="1" baseline="-18000"/>
              <a:t>i</a:t>
            </a:r>
            <a:r>
              <a:rPr lang="zh-CN" altLang="en-US" b="1" dirty="0"/>
              <a:t>为入度</a:t>
            </a:r>
            <a:r>
              <a:rPr lang="en-US" altLang="zh-CN" b="1"/>
              <a:t>(</a:t>
            </a:r>
            <a:r>
              <a:rPr lang="zh-CN" altLang="en-US" b="1" dirty="0"/>
              <a:t>即为弧的终点</a:t>
            </a:r>
            <a:r>
              <a:rPr lang="en-US" altLang="zh-CN" b="1"/>
              <a:t>)</a:t>
            </a:r>
            <a:r>
              <a:rPr lang="zh-CN" altLang="en-US" b="1" dirty="0"/>
              <a:t>而建立的邻接表；</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dirty="0"/>
              <a:t>在有向图中，第</a:t>
            </a:r>
            <a:r>
              <a:rPr lang="en-US" altLang="zh-CN" b="1"/>
              <a:t>i</a:t>
            </a:r>
            <a:r>
              <a:rPr lang="zh-CN" altLang="en-US" b="1" dirty="0"/>
              <a:t>个链表中的结点数是顶点</a:t>
            </a:r>
            <a:r>
              <a:rPr lang="en-US" altLang="zh-CN" b="1"/>
              <a:t>V</a:t>
            </a:r>
            <a:r>
              <a:rPr lang="en-US" altLang="zh-CN" b="1" baseline="-18000"/>
              <a:t>i</a:t>
            </a:r>
            <a:r>
              <a:rPr lang="zh-CN" altLang="en-US" b="1" dirty="0"/>
              <a:t>的出 </a:t>
            </a:r>
            <a:r>
              <a:rPr lang="en-US" altLang="zh-CN" b="1"/>
              <a:t>(</a:t>
            </a:r>
            <a:r>
              <a:rPr lang="zh-CN" altLang="en-US" b="1" dirty="0"/>
              <a:t>或入</a:t>
            </a:r>
            <a:r>
              <a:rPr lang="en-US" altLang="zh-CN" b="1"/>
              <a:t>)</a:t>
            </a:r>
            <a:r>
              <a:rPr lang="zh-CN" altLang="en-US" b="1" dirty="0"/>
              <a:t>度；求入 </a:t>
            </a:r>
            <a:r>
              <a:rPr lang="en-US" altLang="zh-CN" b="1"/>
              <a:t>(</a:t>
            </a:r>
            <a:r>
              <a:rPr lang="zh-CN" altLang="en-US" b="1" dirty="0"/>
              <a:t>或出</a:t>
            </a:r>
            <a:r>
              <a:rPr lang="en-US" altLang="zh-CN" b="1"/>
              <a:t>)</a:t>
            </a:r>
            <a:r>
              <a:rPr lang="zh-CN" altLang="en-US" b="1" dirty="0"/>
              <a:t>度，须遍历整个邻接表；</a:t>
            </a:r>
          </a:p>
        </p:txBody>
      </p:sp>
    </p:spTree>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文本占位符 563201"/>
          <p:cNvSpPr>
            <a:spLocks noGrp="1"/>
          </p:cNvSpPr>
          <p:nvPr>
            <p:ph type="body" idx="1"/>
          </p:nvPr>
        </p:nvSpPr>
        <p:spPr>
          <a:xfrm>
            <a:off x="228600" y="152400"/>
            <a:ext cx="8736013" cy="6372225"/>
          </a:xfrm>
        </p:spPr>
        <p:txBody>
          <a:bodyPr/>
          <a:lstStyle/>
          <a:p>
            <a:pPr marL="3556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hlink"/>
                </a:solidFill>
                <a:latin typeface="宋体" panose="02010600030101010101" pitchFamily="2" charset="-122"/>
              </a:rPr>
              <a:t> </a:t>
            </a:r>
            <a:r>
              <a:rPr lang="zh-CN" altLang="en-US" b="1" dirty="0"/>
              <a:t>在邻接表上容易找出任一顶点的第一个邻接点和下一个邻接点；</a:t>
            </a:r>
          </a:p>
          <a:p>
            <a:pPr marL="0" indent="0">
              <a:lnSpc>
                <a:spcPct val="110000"/>
              </a:lnSpc>
              <a:buNone/>
            </a:pPr>
            <a:r>
              <a:rPr lang="en-US" altLang="zh-CN" sz="3600" b="1">
                <a:solidFill>
                  <a:srgbClr val="0000FF"/>
                </a:solidFill>
              </a:rPr>
              <a:t>3  </a:t>
            </a:r>
            <a:r>
              <a:rPr lang="zh-CN" altLang="en-US" sz="3600" b="1" dirty="0">
                <a:solidFill>
                  <a:srgbClr val="0000FF"/>
                </a:solidFill>
                <a:ea typeface="楷体_GB2312" panose="02010609030101010101" pitchFamily="49" charset="-122"/>
              </a:rPr>
              <a:t>结点及其类型定义</a:t>
            </a:r>
            <a:endParaRPr lang="zh-CN" altLang="en-US" sz="2400" b="1" dirty="0">
              <a:ea typeface="楷体_GB2312" panose="02010609030101010101" pitchFamily="49" charset="-122"/>
            </a:endParaRPr>
          </a:p>
          <a:p>
            <a:pPr marL="0" indent="0">
              <a:lnSpc>
                <a:spcPct val="110000"/>
              </a:lnSpc>
              <a:buNone/>
            </a:pPr>
            <a:r>
              <a:rPr lang="en-US" altLang="zh-CN" sz="2800" b="1"/>
              <a:t>#define MAX_VEX  30     </a:t>
            </a:r>
            <a:r>
              <a:rPr lang="en-US" altLang="zh-CN" sz="2400" b="1"/>
              <a:t>/*  </a:t>
            </a:r>
            <a:r>
              <a:rPr lang="zh-CN" altLang="en-US" sz="2400" b="1" dirty="0"/>
              <a:t>最大顶点数  *</a:t>
            </a:r>
            <a:r>
              <a:rPr lang="en-US" altLang="zh-CN" sz="2400" b="1"/>
              <a:t>/</a:t>
            </a:r>
            <a:endParaRPr lang="en-US" altLang="zh-CN" sz="2800" b="1"/>
          </a:p>
          <a:p>
            <a:pPr marL="0" indent="0">
              <a:lnSpc>
                <a:spcPct val="110000"/>
              </a:lnSpc>
              <a:buNone/>
            </a:pPr>
            <a:r>
              <a:rPr lang="en-US" altLang="zh-CN" sz="2800" b="1" dirty="0" err="1"/>
              <a:t>typedef</a:t>
            </a:r>
            <a:r>
              <a:rPr lang="en-US" altLang="zh-CN" sz="2800" b="1"/>
              <a:t> </a:t>
            </a:r>
            <a:r>
              <a:rPr lang="en-US" altLang="zh-CN" sz="2800" b="1" dirty="0" err="1"/>
              <a:t>int</a:t>
            </a:r>
            <a:r>
              <a:rPr lang="en-US" altLang="zh-CN" sz="2800" b="1"/>
              <a:t>  </a:t>
            </a:r>
            <a:r>
              <a:rPr lang="en-US" altLang="zh-CN" sz="2800" b="1" dirty="0" err="1"/>
              <a:t>InfoType</a:t>
            </a:r>
            <a:r>
              <a:rPr lang="en-US" altLang="zh-CN" sz="2800" b="1"/>
              <a:t>;</a:t>
            </a:r>
          </a:p>
          <a:p>
            <a:pPr marL="0" indent="0">
              <a:lnSpc>
                <a:spcPct val="110000"/>
              </a:lnSpc>
              <a:buNone/>
            </a:pPr>
            <a:r>
              <a:rPr lang="en-US" altLang="zh-CN" sz="2800" b="1" dirty="0" err="1"/>
              <a:t>typedef</a:t>
            </a:r>
            <a:r>
              <a:rPr lang="en-US" altLang="zh-CN" sz="2800" b="1"/>
              <a:t> </a:t>
            </a:r>
            <a:r>
              <a:rPr lang="en-US" altLang="zh-CN" sz="2800" b="1" dirty="0" err="1"/>
              <a:t>enum</a:t>
            </a:r>
            <a:r>
              <a:rPr lang="en-US" altLang="zh-CN" sz="2800" b="1"/>
              <a:t> {DG, AG, WDG,WAG} </a:t>
            </a:r>
            <a:r>
              <a:rPr lang="en-US" altLang="zh-CN" sz="2800" b="1" dirty="0" err="1"/>
              <a:t>GraphKind</a:t>
            </a:r>
            <a:r>
              <a:rPr lang="en-US" altLang="zh-CN" sz="2800" b="1"/>
              <a:t> ;</a:t>
            </a:r>
          </a:p>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LinkNode</a:t>
            </a:r>
            <a:endParaRPr lang="en-US" altLang="zh-CN" sz="2800" b="1"/>
          </a:p>
          <a:p>
            <a:pPr marL="355600" lvl="1" indent="0">
              <a:lnSpc>
                <a:spcPct val="110000"/>
              </a:lnSpc>
              <a:buNone/>
            </a:pPr>
            <a:r>
              <a:rPr lang="en-US" altLang="zh-CN" b="1"/>
              <a:t>{   </a:t>
            </a:r>
            <a:r>
              <a:rPr lang="en-US" altLang="zh-CN" b="1" dirty="0" err="1"/>
              <a:t>int</a:t>
            </a:r>
            <a:r>
              <a:rPr lang="en-US" altLang="zh-CN" b="1"/>
              <a:t>  </a:t>
            </a:r>
            <a:r>
              <a:rPr lang="en-US" altLang="zh-CN" b="1" dirty="0" err="1"/>
              <a:t>adjvex</a:t>
            </a:r>
            <a:r>
              <a:rPr lang="en-US" altLang="zh-CN" b="1"/>
              <a:t> ;        </a:t>
            </a:r>
            <a:r>
              <a:rPr lang="en-US" altLang="zh-CN" sz="2400" b="1"/>
              <a:t>// </a:t>
            </a:r>
            <a:r>
              <a:rPr lang="zh-CN" altLang="en-US" sz="2400" b="1" dirty="0"/>
              <a:t>邻接点在头结点数组中的位置</a:t>
            </a:r>
            <a:r>
              <a:rPr lang="en-US" altLang="zh-CN" sz="2400" b="1"/>
              <a:t>(</a:t>
            </a:r>
            <a:r>
              <a:rPr lang="zh-CN" altLang="en-US" sz="2400" b="1" dirty="0"/>
              <a:t>下标</a:t>
            </a:r>
            <a:r>
              <a:rPr lang="en-US" altLang="zh-CN" sz="2400" b="1"/>
              <a:t>)</a:t>
            </a:r>
          </a:p>
          <a:p>
            <a:pPr marL="723900" lvl="2" indent="0">
              <a:lnSpc>
                <a:spcPct val="110000"/>
              </a:lnSpc>
              <a:buNone/>
            </a:pPr>
            <a:r>
              <a:rPr lang="en-US" altLang="zh-CN" sz="2800" b="1" dirty="0" err="1"/>
              <a:t>struct</a:t>
            </a:r>
            <a:r>
              <a:rPr lang="en-US" altLang="zh-CN" sz="2800" b="1"/>
              <a:t> </a:t>
            </a:r>
            <a:r>
              <a:rPr lang="en-US" altLang="zh-CN" sz="2800" b="1" dirty="0" err="1"/>
              <a:t>LinkNode</a:t>
            </a:r>
            <a:r>
              <a:rPr lang="en-US" altLang="zh-CN" sz="2800" b="1"/>
              <a:t>  *</a:t>
            </a:r>
            <a:r>
              <a:rPr lang="en-US" altLang="zh-CN" sz="2800" b="1" dirty="0" err="1"/>
              <a:t>nextarc</a:t>
            </a:r>
            <a:r>
              <a:rPr lang="en-US" altLang="zh-CN" sz="2800" b="1"/>
              <a:t> ;     </a:t>
            </a:r>
            <a:r>
              <a:rPr lang="en-US" altLang="zh-CN" b="1"/>
              <a:t>// </a:t>
            </a:r>
            <a:r>
              <a:rPr lang="zh-CN" altLang="en-US" b="1" dirty="0"/>
              <a:t>指向下一个表结点</a:t>
            </a:r>
          </a:p>
          <a:p>
            <a:pPr marL="0" lvl="2" indent="0">
              <a:lnSpc>
                <a:spcPct val="110000"/>
              </a:lnSpc>
              <a:buNone/>
            </a:pPr>
            <a:r>
              <a:rPr lang="en-US" altLang="zh-CN" b="1" dirty="0" err="1">
                <a:sym typeface="+mn-ea"/>
              </a:rPr>
              <a:t>           InfoType</a:t>
            </a:r>
            <a:r>
              <a:rPr lang="en-US" altLang="zh-CN" b="1">
                <a:sym typeface="+mn-ea"/>
              </a:rPr>
              <a:t>    info  ;       // </a:t>
            </a:r>
            <a:r>
              <a:rPr lang="zh-CN" altLang="en-US" b="1" dirty="0">
                <a:sym typeface="+mn-ea"/>
              </a:rPr>
              <a:t>与边或弧相关的信息</a:t>
            </a:r>
            <a:r>
              <a:rPr lang="en-US" altLang="zh-CN" b="1">
                <a:sym typeface="+mn-ea"/>
              </a:rPr>
              <a:t>, </a:t>
            </a:r>
            <a:r>
              <a:rPr lang="zh-CN" altLang="en-US" b="1" dirty="0">
                <a:sym typeface="+mn-ea"/>
              </a:rPr>
              <a:t>如权值</a:t>
            </a:r>
            <a:endParaRPr lang="zh-CN" altLang="en-US" b="1" dirty="0"/>
          </a:p>
          <a:p>
            <a:pPr marL="355600" lvl="1" indent="0">
              <a:lnSpc>
                <a:spcPct val="110000"/>
              </a:lnSpc>
              <a:buNone/>
            </a:pPr>
            <a:r>
              <a:rPr lang="en-US" altLang="zh-CN" b="1"/>
              <a:t>}</a:t>
            </a:r>
            <a:r>
              <a:rPr lang="en-US" altLang="zh-CN" b="1" dirty="0" err="1"/>
              <a:t>LinkNode</a:t>
            </a:r>
            <a:r>
              <a:rPr lang="en-US" altLang="zh-CN" b="1"/>
              <a:t> ;    </a:t>
            </a:r>
            <a:r>
              <a:rPr lang="en-US" altLang="zh-CN" sz="2400" b="1"/>
              <a:t>/*  </a:t>
            </a:r>
            <a:r>
              <a:rPr lang="zh-CN" altLang="en-US" sz="2400" b="1" dirty="0"/>
              <a:t>表结点类型定义   *</a:t>
            </a:r>
            <a:r>
              <a:rPr lang="en-US" altLang="zh-CN" sz="2400" b="1"/>
              <a:t>/</a:t>
            </a:r>
          </a:p>
        </p:txBody>
      </p:sp>
    </p:spTree>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文本占位符 564225"/>
          <p:cNvSpPr>
            <a:spLocks noGrp="1"/>
          </p:cNvSpPr>
          <p:nvPr>
            <p:ph type="body" idx="1"/>
          </p:nvPr>
        </p:nvSpPr>
        <p:spPr>
          <a:xfrm>
            <a:off x="258445" y="1561465"/>
            <a:ext cx="8812213" cy="5081588"/>
          </a:xfrm>
        </p:spPr>
        <p:txBody>
          <a:bodyPr/>
          <a:lstStyle/>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VexNode</a:t>
            </a:r>
            <a:endParaRPr lang="en-US" altLang="zh-CN" sz="2800" b="1"/>
          </a:p>
          <a:p>
            <a:pPr marL="355600" lvl="1" indent="0">
              <a:lnSpc>
                <a:spcPct val="110000"/>
              </a:lnSpc>
              <a:buNone/>
            </a:pPr>
            <a:r>
              <a:rPr lang="en-US" altLang="zh-CN" b="1"/>
              <a:t>{  </a:t>
            </a:r>
            <a:r>
              <a:rPr lang="en-US" altLang="zh-CN" b="1" dirty="0" err="1"/>
              <a:t>VexType</a:t>
            </a:r>
            <a:r>
              <a:rPr lang="en-US" altLang="zh-CN" b="1"/>
              <a:t>  data;     </a:t>
            </a:r>
            <a:r>
              <a:rPr lang="en-US" altLang="zh-CN" sz="2400" b="1"/>
              <a:t>// </a:t>
            </a:r>
            <a:r>
              <a:rPr lang="zh-CN" altLang="en-US" sz="2400" b="1" dirty="0"/>
              <a:t>顶点信息</a:t>
            </a:r>
            <a:r>
              <a:rPr lang="zh-CN" altLang="en-US" b="1" dirty="0"/>
              <a:t> </a:t>
            </a:r>
          </a:p>
          <a:p>
            <a:pPr marL="723900" lvl="2" indent="0">
              <a:lnSpc>
                <a:spcPct val="110000"/>
              </a:lnSpc>
              <a:buNone/>
            </a:pPr>
            <a:r>
              <a:rPr lang="en-US" altLang="zh-CN" sz="2800" b="1" dirty="0" err="1"/>
              <a:t>LinkNode</a:t>
            </a:r>
            <a:r>
              <a:rPr lang="en-US" altLang="zh-CN" sz="2800" b="1"/>
              <a:t>  *</a:t>
            </a:r>
            <a:r>
              <a:rPr lang="en-US" altLang="zh-CN" sz="2800" b="1" dirty="0" err="1"/>
              <a:t>firstarc</a:t>
            </a:r>
            <a:r>
              <a:rPr lang="en-US" altLang="zh-CN" sz="2800" b="1"/>
              <a:t> ;    </a:t>
            </a:r>
            <a:r>
              <a:rPr lang="en-US" altLang="zh-CN" b="1"/>
              <a:t>// </a:t>
            </a:r>
            <a:r>
              <a:rPr lang="zh-CN" altLang="en-US" b="1" dirty="0"/>
              <a:t>指向第一个表结点</a:t>
            </a:r>
          </a:p>
          <a:p>
            <a:pPr marL="355600" lvl="1" indent="0">
              <a:lnSpc>
                <a:spcPct val="110000"/>
              </a:lnSpc>
              <a:buNone/>
            </a:pPr>
            <a:r>
              <a:rPr lang="en-US" altLang="zh-CN" b="1"/>
              <a:t>}</a:t>
            </a:r>
            <a:r>
              <a:rPr lang="en-US" altLang="zh-CN" b="1" dirty="0" err="1"/>
              <a:t>VexNode</a:t>
            </a:r>
            <a:r>
              <a:rPr lang="en-US" altLang="zh-CN" b="1"/>
              <a:t> ;     </a:t>
            </a:r>
            <a:r>
              <a:rPr lang="en-US" altLang="zh-CN" sz="2400" b="1"/>
              <a:t>/*  </a:t>
            </a:r>
            <a:r>
              <a:rPr lang="zh-CN" altLang="en-US" sz="2400" b="1" dirty="0"/>
              <a:t>顶点结点类型定义   *</a:t>
            </a:r>
            <a:r>
              <a:rPr lang="en-US" altLang="zh-CN" sz="2400" b="1"/>
              <a:t>/</a:t>
            </a:r>
          </a:p>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ArcType</a:t>
            </a:r>
            <a:endParaRPr lang="en-US" altLang="zh-CN" sz="2800" b="1"/>
          </a:p>
          <a:p>
            <a:pPr marL="355600" lvl="1" indent="0">
              <a:lnSpc>
                <a:spcPct val="110000"/>
              </a:lnSpc>
              <a:buNone/>
            </a:pPr>
            <a:r>
              <a:rPr lang="en-US" altLang="zh-CN" b="1"/>
              <a:t>{  </a:t>
            </a:r>
            <a:r>
              <a:rPr lang="en-US" altLang="zh-CN" b="1" dirty="0" err="1"/>
              <a:t>VexType</a:t>
            </a:r>
            <a:r>
              <a:rPr lang="en-US" altLang="zh-CN" b="1"/>
              <a:t>  vex1, vex2 ;    </a:t>
            </a:r>
            <a:r>
              <a:rPr lang="en-US" altLang="zh-CN" sz="2400" b="1"/>
              <a:t>/*  </a:t>
            </a:r>
            <a:r>
              <a:rPr lang="zh-CN" altLang="en-US" sz="2400" b="1" dirty="0"/>
              <a:t>弧或边所依附的两个顶点 *</a:t>
            </a:r>
            <a:r>
              <a:rPr lang="en-US" altLang="zh-CN" sz="2400" b="1"/>
              <a:t>/</a:t>
            </a:r>
          </a:p>
          <a:p>
            <a:pPr marL="723900" lvl="2" indent="0">
              <a:lnSpc>
                <a:spcPct val="110000"/>
              </a:lnSpc>
              <a:buNone/>
            </a:pPr>
            <a:r>
              <a:rPr lang="en-US" altLang="zh-CN" sz="2800" b="1" dirty="0" err="1"/>
              <a:t>InfoType</a:t>
            </a:r>
            <a:r>
              <a:rPr lang="en-US" altLang="zh-CN" sz="2800" b="1"/>
              <a:t>    info  ;       </a:t>
            </a:r>
            <a:r>
              <a:rPr lang="en-US" altLang="zh-CN" b="1"/>
              <a:t>// </a:t>
            </a:r>
            <a:r>
              <a:rPr lang="zh-CN" altLang="en-US" b="1" dirty="0"/>
              <a:t>与边或弧相关的信息</a:t>
            </a:r>
            <a:r>
              <a:rPr lang="en-US" altLang="zh-CN" b="1"/>
              <a:t>, </a:t>
            </a:r>
            <a:r>
              <a:rPr lang="zh-CN" altLang="en-US" b="1" dirty="0"/>
              <a:t>如权值</a:t>
            </a:r>
          </a:p>
          <a:p>
            <a:pPr marL="355600" lvl="1" indent="0">
              <a:lnSpc>
                <a:spcPct val="110000"/>
              </a:lnSpc>
              <a:buNone/>
            </a:pPr>
            <a:r>
              <a:rPr lang="en-US" altLang="zh-CN" b="1"/>
              <a:t>}</a:t>
            </a:r>
            <a:r>
              <a:rPr lang="en-US" altLang="zh-CN" b="1" dirty="0" err="1"/>
              <a:t>ArcType</a:t>
            </a:r>
            <a:r>
              <a:rPr lang="en-US" altLang="zh-CN" b="1"/>
              <a:t> ;     </a:t>
            </a:r>
            <a:r>
              <a:rPr lang="en-US" altLang="zh-CN" sz="2400" b="1"/>
              <a:t>/*  </a:t>
            </a:r>
            <a:r>
              <a:rPr lang="zh-CN" altLang="en-US" sz="2400" b="1" dirty="0"/>
              <a:t>弧或边的结构定义  *</a:t>
            </a:r>
            <a:r>
              <a:rPr lang="en-US" altLang="zh-CN" sz="2400" b="1"/>
              <a:t>/</a:t>
            </a:r>
          </a:p>
        </p:txBody>
      </p:sp>
    </p:spTree>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文本占位符 565249"/>
          <p:cNvSpPr>
            <a:spLocks noGrp="1"/>
          </p:cNvSpPr>
          <p:nvPr>
            <p:ph type="body" idx="1"/>
          </p:nvPr>
        </p:nvSpPr>
        <p:spPr>
          <a:xfrm>
            <a:off x="380365" y="1706245"/>
            <a:ext cx="8812213" cy="2844800"/>
          </a:xfrm>
        </p:spPr>
        <p:txBody>
          <a:bodyPr/>
          <a:lstStyle/>
          <a:p>
            <a:pPr marL="0" indent="0">
              <a:lnSpc>
                <a:spcPct val="110000"/>
              </a:lnSpc>
              <a:buNone/>
            </a:pPr>
            <a:r>
              <a:rPr lang="en-US" altLang="zh-CN" sz="2800" b="1" dirty="0" err="1"/>
              <a:t>typedef</a:t>
            </a:r>
            <a:r>
              <a:rPr lang="en-US" altLang="zh-CN" sz="2800" b="1"/>
              <a:t> </a:t>
            </a:r>
            <a:r>
              <a:rPr lang="en-US" altLang="zh-CN" sz="2800" b="1" dirty="0" err="1"/>
              <a:t>struct</a:t>
            </a:r>
            <a:endParaRPr lang="en-US" altLang="zh-CN" sz="2800" b="1"/>
          </a:p>
          <a:p>
            <a:pPr marL="355600" lvl="1" indent="0">
              <a:lnSpc>
                <a:spcPct val="110000"/>
              </a:lnSpc>
              <a:buNone/>
            </a:pPr>
            <a:r>
              <a:rPr lang="en-US" altLang="zh-CN" b="1"/>
              <a:t>{   </a:t>
            </a:r>
            <a:r>
              <a:rPr lang="en-US" altLang="zh-CN" b="1" dirty="0" err="1"/>
              <a:t>GraphKind</a:t>
            </a:r>
            <a:r>
              <a:rPr lang="en-US" altLang="zh-CN" b="1"/>
              <a:t>  kind ;       </a:t>
            </a:r>
            <a:r>
              <a:rPr lang="en-US" altLang="zh-CN" sz="2400" b="1"/>
              <a:t>/*  </a:t>
            </a:r>
            <a:r>
              <a:rPr lang="zh-CN" altLang="en-US" sz="2400" b="1" dirty="0"/>
              <a:t>图的种类标志   *</a:t>
            </a:r>
            <a:r>
              <a:rPr lang="en-US" altLang="zh-CN" sz="2400" b="1"/>
              <a:t>/</a:t>
            </a:r>
          </a:p>
          <a:p>
            <a:pPr marL="723900" lvl="2" indent="0">
              <a:lnSpc>
                <a:spcPct val="110000"/>
              </a:lnSpc>
              <a:buNone/>
            </a:pPr>
            <a:r>
              <a:rPr lang="en-US" altLang="zh-CN" sz="2800" b="1" dirty="0" err="1"/>
              <a:t>int</a:t>
            </a:r>
            <a:r>
              <a:rPr lang="en-US" altLang="zh-CN" sz="2800" b="1"/>
              <a:t> </a:t>
            </a:r>
            <a:r>
              <a:rPr lang="en-US" altLang="zh-CN" sz="2800" b="1" dirty="0" err="1"/>
              <a:t>vexnum</a:t>
            </a:r>
            <a:r>
              <a:rPr lang="en-US" altLang="zh-CN" sz="2800" b="1"/>
              <a:t> ;</a:t>
            </a:r>
          </a:p>
          <a:p>
            <a:pPr marL="723900" lvl="2" indent="0">
              <a:lnSpc>
                <a:spcPct val="110000"/>
              </a:lnSpc>
              <a:buNone/>
            </a:pPr>
            <a:r>
              <a:rPr lang="en-US" altLang="zh-CN" sz="2800" b="1" dirty="0" err="1"/>
              <a:t>VexNode</a:t>
            </a:r>
            <a:r>
              <a:rPr lang="en-US" altLang="zh-CN" sz="2800" b="1"/>
              <a:t>   </a:t>
            </a:r>
            <a:r>
              <a:rPr lang="en-US" altLang="zh-CN" sz="2800" b="1" dirty="0" err="1"/>
              <a:t>AdjList[MAX_VEX</a:t>
            </a:r>
            <a:r>
              <a:rPr lang="en-US" altLang="zh-CN" sz="2800" b="1"/>
              <a:t>] ;</a:t>
            </a:r>
          </a:p>
          <a:p>
            <a:pPr marL="355600" lvl="1" indent="0">
              <a:lnSpc>
                <a:spcPct val="110000"/>
              </a:lnSpc>
              <a:buNone/>
            </a:pPr>
            <a:r>
              <a:rPr lang="en-US" altLang="zh-CN" b="1"/>
              <a:t>}</a:t>
            </a:r>
            <a:r>
              <a:rPr lang="en-US" altLang="zh-CN" b="1" dirty="0" err="1">
                <a:solidFill>
                  <a:srgbClr val="FF0000"/>
                </a:solidFill>
              </a:rPr>
              <a:t>ALGraph</a:t>
            </a:r>
            <a:r>
              <a:rPr lang="en-US" altLang="zh-CN" b="1">
                <a:solidFill>
                  <a:srgbClr val="FF0000"/>
                </a:solidFill>
              </a:rPr>
              <a:t> </a:t>
            </a:r>
            <a:r>
              <a:rPr lang="en-US" altLang="zh-CN" b="1"/>
              <a:t>;     </a:t>
            </a:r>
            <a:r>
              <a:rPr lang="en-US" altLang="zh-CN" sz="2400" b="1"/>
              <a:t>/*  </a:t>
            </a:r>
            <a:r>
              <a:rPr lang="zh-CN" altLang="en-US" sz="2400" b="1" dirty="0"/>
              <a:t>图的结构定义   *</a:t>
            </a:r>
            <a:r>
              <a:rPr lang="en-US" altLang="zh-CN" sz="2400" b="1"/>
              <a:t>/</a:t>
            </a: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文本占位符 529409"/>
          <p:cNvSpPr>
            <a:spLocks noGrp="1"/>
          </p:cNvSpPr>
          <p:nvPr>
            <p:ph type="body" idx="1"/>
          </p:nvPr>
        </p:nvSpPr>
        <p:spPr>
          <a:xfrm>
            <a:off x="152400" y="260350"/>
            <a:ext cx="8839200" cy="5724525"/>
          </a:xfrm>
        </p:spPr>
        <p:txBody>
          <a:bodyPr/>
          <a:lstStyle/>
          <a:p>
            <a:pPr marL="0" indent="0">
              <a:lnSpc>
                <a:spcPct val="110000"/>
              </a:lnSpc>
              <a:buNone/>
            </a:pPr>
            <a:r>
              <a:rPr lang="zh-CN" altLang="en-US" b="1" dirty="0">
                <a:solidFill>
                  <a:schemeClr val="hlink"/>
                </a:solidFill>
              </a:rPr>
              <a:t>      </a:t>
            </a:r>
            <a:r>
              <a:rPr lang="zh-CN" altLang="en-US" b="1" dirty="0">
                <a:solidFill>
                  <a:srgbClr val="FF0000"/>
                </a:solidFill>
              </a:rPr>
              <a:t> 弧</a:t>
            </a:r>
            <a:r>
              <a:rPr lang="en-US" altLang="zh-CN" b="1">
                <a:solidFill>
                  <a:srgbClr val="FF0000"/>
                </a:solidFill>
              </a:rPr>
              <a:t>(Arc)</a:t>
            </a:r>
            <a:r>
              <a:rPr lang="en-US" altLang="zh-CN" sz="2800" b="1"/>
              <a:t> </a:t>
            </a:r>
            <a:r>
              <a:rPr lang="zh-CN" altLang="en-US" b="1"/>
              <a:t>：</a:t>
            </a:r>
            <a:r>
              <a:rPr lang="zh-CN" altLang="en-US" sz="2800" b="1" dirty="0"/>
              <a:t>表示两个顶点</a:t>
            </a:r>
            <a:r>
              <a:rPr lang="en-US" altLang="zh-CN" sz="2800" b="1"/>
              <a:t>v</a:t>
            </a:r>
            <a:r>
              <a:rPr lang="zh-CN" altLang="en-US" sz="2800" b="1"/>
              <a:t>和</a:t>
            </a:r>
            <a:r>
              <a:rPr lang="en-US" altLang="zh-CN" sz="2800" b="1"/>
              <a:t>w</a:t>
            </a:r>
            <a:r>
              <a:rPr lang="zh-CN" altLang="en-US" sz="2800" b="1" dirty="0"/>
              <a:t>之间存在一个</a:t>
            </a:r>
          </a:p>
          <a:p>
            <a:pPr marL="0" indent="0">
              <a:lnSpc>
                <a:spcPct val="110000"/>
              </a:lnSpc>
              <a:buNone/>
            </a:pPr>
            <a:r>
              <a:rPr lang="zh-CN" altLang="en-US" sz="2800" b="1" dirty="0"/>
              <a:t>关系，用顶点偶对</a:t>
            </a:r>
            <a:r>
              <a:rPr lang="en-US" altLang="zh-CN" sz="2800" b="1"/>
              <a:t>&lt;v,w&gt;</a:t>
            </a:r>
            <a:r>
              <a:rPr lang="zh-CN" altLang="en-US" sz="2800" b="1" dirty="0"/>
              <a:t>表示。通常根据图的顶点偶对将图分为有向图和无向图。</a:t>
            </a:r>
          </a:p>
          <a:p>
            <a:pPr marL="0" indent="0">
              <a:lnSpc>
                <a:spcPct val="110000"/>
              </a:lnSpc>
              <a:buNone/>
            </a:pPr>
            <a:r>
              <a:rPr lang="zh-CN" altLang="en-US" b="1" dirty="0">
                <a:solidFill>
                  <a:schemeClr val="hlink"/>
                </a:solidFill>
              </a:rPr>
              <a:t>     </a:t>
            </a:r>
            <a:r>
              <a:rPr lang="zh-CN" altLang="en-US" b="1" dirty="0">
                <a:solidFill>
                  <a:srgbClr val="FF0000"/>
                </a:solidFill>
              </a:rPr>
              <a:t> 有向图</a:t>
            </a:r>
            <a:r>
              <a:rPr lang="en-US" altLang="zh-CN" b="1">
                <a:solidFill>
                  <a:srgbClr val="FF0000"/>
                </a:solidFill>
              </a:rPr>
              <a:t>(Digraph)</a:t>
            </a:r>
            <a:r>
              <a:rPr lang="zh-CN" altLang="en-US" b="1"/>
              <a:t>：</a:t>
            </a:r>
            <a:r>
              <a:rPr lang="zh-CN" altLang="en-US" sz="2800" b="1"/>
              <a:t> </a:t>
            </a:r>
            <a:r>
              <a:rPr lang="zh-CN" altLang="en-US" sz="2800" b="1" dirty="0"/>
              <a:t>若图</a:t>
            </a:r>
            <a:r>
              <a:rPr lang="en-US" altLang="zh-CN" sz="2800" b="1"/>
              <a:t>G</a:t>
            </a:r>
            <a:r>
              <a:rPr lang="zh-CN" altLang="en-US" sz="2800" b="1" dirty="0"/>
              <a:t>的关系集合</a:t>
            </a:r>
            <a:r>
              <a:rPr lang="en-US" altLang="zh-CN" sz="2800" b="1"/>
              <a:t>VR(G)</a:t>
            </a:r>
            <a:r>
              <a:rPr lang="zh-CN" altLang="en-US" sz="2800" b="1" dirty="0"/>
              <a:t>中，顶点偶对</a:t>
            </a:r>
            <a:r>
              <a:rPr lang="en-US" altLang="zh-CN" sz="2800" b="1"/>
              <a:t>&lt;v,w&gt;</a:t>
            </a:r>
            <a:r>
              <a:rPr lang="zh-CN" altLang="en-US" sz="2800" b="1"/>
              <a:t>的</a:t>
            </a:r>
            <a:r>
              <a:rPr lang="en-US" altLang="zh-CN" sz="2800" b="1">
                <a:solidFill>
                  <a:srgbClr val="FF0000"/>
                </a:solidFill>
              </a:rPr>
              <a:t>v</a:t>
            </a:r>
            <a:r>
              <a:rPr lang="zh-CN" altLang="en-US" sz="2800" b="1">
                <a:solidFill>
                  <a:srgbClr val="FF0000"/>
                </a:solidFill>
              </a:rPr>
              <a:t>和</a:t>
            </a:r>
            <a:r>
              <a:rPr lang="en-US" altLang="zh-CN" sz="2800" b="1">
                <a:solidFill>
                  <a:srgbClr val="FF0000"/>
                </a:solidFill>
              </a:rPr>
              <a:t>w</a:t>
            </a:r>
            <a:r>
              <a:rPr lang="zh-CN" altLang="en-US" sz="2800" b="1" dirty="0">
                <a:solidFill>
                  <a:srgbClr val="FF0000"/>
                </a:solidFill>
              </a:rPr>
              <a:t>之间是</a:t>
            </a:r>
            <a:r>
              <a:rPr lang="zh-CN" altLang="en-US" sz="2800" b="1" u="sng" dirty="0">
                <a:solidFill>
                  <a:srgbClr val="FF0000"/>
                </a:solidFill>
              </a:rPr>
              <a:t>有序</a:t>
            </a:r>
            <a:r>
              <a:rPr lang="zh-CN" altLang="en-US" sz="2800" b="1" dirty="0"/>
              <a:t>的，称图</a:t>
            </a:r>
            <a:r>
              <a:rPr lang="en-US" altLang="zh-CN" sz="2800" b="1"/>
              <a:t>G</a:t>
            </a:r>
            <a:r>
              <a:rPr lang="zh-CN" altLang="en-US" sz="2800" b="1" dirty="0"/>
              <a:t>是有向图。</a:t>
            </a:r>
          </a:p>
          <a:p>
            <a:pPr marL="0" indent="0">
              <a:lnSpc>
                <a:spcPct val="110000"/>
              </a:lnSpc>
              <a:buNone/>
            </a:pPr>
            <a:r>
              <a:rPr lang="zh-CN" altLang="en-US" sz="2800" b="1" dirty="0"/>
              <a:t>      在有向图中，若 </a:t>
            </a:r>
            <a:r>
              <a:rPr lang="en-US" altLang="zh-CN" sz="2800" b="1"/>
              <a:t>&lt;v,w&gt;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t>VR(G) </a:t>
            </a:r>
            <a:r>
              <a:rPr lang="zh-CN" altLang="en-US" sz="2800" b="1"/>
              <a:t>，</a:t>
            </a:r>
            <a:r>
              <a:rPr lang="zh-CN" altLang="en-US" sz="2800" b="1" dirty="0"/>
              <a:t>表示从顶点</a:t>
            </a:r>
            <a:r>
              <a:rPr lang="en-US" altLang="zh-CN" sz="2800" b="1"/>
              <a:t>v</a:t>
            </a:r>
            <a:r>
              <a:rPr lang="zh-CN" altLang="en-US" sz="2800" b="1"/>
              <a:t>到</a:t>
            </a:r>
            <a:r>
              <a:rPr lang="zh-CN" altLang="en-US" sz="2800" b="1" dirty="0"/>
              <a:t>顶点</a:t>
            </a:r>
            <a:r>
              <a:rPr lang="en-US" altLang="zh-CN" sz="2800" b="1"/>
              <a:t>w</a:t>
            </a:r>
            <a:r>
              <a:rPr lang="zh-CN" altLang="en-US" sz="2800" b="1"/>
              <a:t>有一条</a:t>
            </a:r>
            <a:r>
              <a:rPr lang="zh-CN" altLang="en-US" sz="2800" b="1" dirty="0">
                <a:solidFill>
                  <a:srgbClr val="FF0000"/>
                </a:solidFill>
              </a:rPr>
              <a:t>弧</a:t>
            </a:r>
            <a:r>
              <a:rPr lang="zh-CN" altLang="en-US" sz="2800" b="1" dirty="0"/>
              <a:t>。 其中：</a:t>
            </a:r>
            <a:r>
              <a:rPr lang="en-US" altLang="zh-CN" sz="2800" b="1"/>
              <a:t>v</a:t>
            </a:r>
            <a:r>
              <a:rPr lang="zh-CN" altLang="en-US" sz="2800" b="1" dirty="0"/>
              <a:t>称为</a:t>
            </a:r>
            <a:r>
              <a:rPr lang="zh-CN" altLang="en-US" sz="2800" b="1" dirty="0">
                <a:solidFill>
                  <a:srgbClr val="FF0000"/>
                </a:solidFill>
              </a:rPr>
              <a:t>弧尾</a:t>
            </a:r>
            <a:r>
              <a:rPr lang="en-US" altLang="zh-CN" sz="2800" b="1"/>
              <a:t>(tail)</a:t>
            </a:r>
            <a:r>
              <a:rPr lang="zh-CN" altLang="en-US" sz="2800" b="1" dirty="0"/>
              <a:t>或</a:t>
            </a:r>
            <a:r>
              <a:rPr lang="zh-CN" altLang="en-US" sz="2800" b="1" dirty="0">
                <a:solidFill>
                  <a:srgbClr val="FF0000"/>
                </a:solidFill>
              </a:rPr>
              <a:t>始点</a:t>
            </a:r>
            <a:r>
              <a:rPr lang="en-US" altLang="zh-CN" sz="2800" b="1"/>
              <a:t>(initial</a:t>
            </a:r>
            <a:r>
              <a:rPr lang="en-US" altLang="zh-CN" sz="2800" b="1">
                <a:solidFill>
                  <a:schemeClr val="folHlink"/>
                </a:solidFill>
              </a:rPr>
              <a:t> </a:t>
            </a:r>
            <a:r>
              <a:rPr lang="en-US" altLang="zh-CN" sz="2800" b="1"/>
              <a:t>node)</a:t>
            </a:r>
            <a:r>
              <a:rPr lang="zh-CN" altLang="en-US" sz="2800" b="1"/>
              <a:t>，</a:t>
            </a:r>
            <a:r>
              <a:rPr lang="en-US" altLang="zh-CN" sz="2800" b="1"/>
              <a:t>w</a:t>
            </a:r>
            <a:r>
              <a:rPr lang="zh-CN" altLang="en-US" sz="2800" b="1" dirty="0"/>
              <a:t>称为</a:t>
            </a:r>
            <a:r>
              <a:rPr lang="zh-CN" altLang="en-US" sz="2800" b="1" dirty="0">
                <a:solidFill>
                  <a:srgbClr val="FF0000"/>
                </a:solidFill>
              </a:rPr>
              <a:t>弧头</a:t>
            </a:r>
            <a:r>
              <a:rPr lang="en-US" altLang="zh-CN" sz="2800" b="1"/>
              <a:t>(head)</a:t>
            </a:r>
            <a:r>
              <a:rPr lang="zh-CN" altLang="en-US" sz="2800" b="1" dirty="0"/>
              <a:t>或</a:t>
            </a:r>
            <a:r>
              <a:rPr lang="zh-CN" altLang="en-US" sz="2800" b="1" dirty="0">
                <a:solidFill>
                  <a:srgbClr val="FF0000"/>
                </a:solidFill>
              </a:rPr>
              <a:t>终点</a:t>
            </a:r>
            <a:r>
              <a:rPr lang="en-US" altLang="zh-CN" sz="2800" b="1"/>
              <a:t>(terminal node)</a:t>
            </a:r>
            <a:r>
              <a:rPr lang="en-US" altLang="zh-CN" sz="2800" b="1">
                <a:solidFill>
                  <a:schemeClr val="hlink"/>
                </a:solidFill>
              </a:rPr>
              <a:t> </a:t>
            </a:r>
            <a:r>
              <a:rPr lang="zh-CN" altLang="en-US" sz="2800" b="1"/>
              <a:t>。</a:t>
            </a:r>
          </a:p>
          <a:p>
            <a:pPr marL="0" indent="0">
              <a:lnSpc>
                <a:spcPct val="110000"/>
              </a:lnSpc>
              <a:buNone/>
            </a:pPr>
            <a:r>
              <a:rPr lang="zh-CN" altLang="en-US" b="1">
                <a:solidFill>
                  <a:schemeClr val="hlink"/>
                </a:solidFill>
              </a:rPr>
              <a:t>     </a:t>
            </a:r>
            <a:r>
              <a:rPr lang="zh-CN" altLang="en-US" b="1" dirty="0">
                <a:solidFill>
                  <a:srgbClr val="FF0000"/>
                </a:solidFill>
              </a:rPr>
              <a:t>无向图</a:t>
            </a:r>
            <a:r>
              <a:rPr lang="en-US" altLang="zh-CN" b="1">
                <a:solidFill>
                  <a:srgbClr val="FF0000"/>
                </a:solidFill>
              </a:rPr>
              <a:t>(</a:t>
            </a:r>
            <a:r>
              <a:rPr lang="en-US" altLang="zh-CN" b="1" dirty="0" err="1">
                <a:solidFill>
                  <a:srgbClr val="FF0000"/>
                </a:solidFill>
              </a:rPr>
              <a:t>Undigraph</a:t>
            </a:r>
            <a:r>
              <a:rPr lang="en-US" altLang="zh-CN" b="1">
                <a:solidFill>
                  <a:srgbClr val="FF0000"/>
                </a:solidFill>
              </a:rPr>
              <a:t>)</a:t>
            </a:r>
            <a:r>
              <a:rPr lang="zh-CN" altLang="en-US" b="1"/>
              <a:t>：</a:t>
            </a:r>
            <a:r>
              <a:rPr lang="zh-CN" altLang="en-US" sz="2800" b="1"/>
              <a:t> </a:t>
            </a:r>
            <a:r>
              <a:rPr lang="zh-CN" altLang="en-US" sz="2800" b="1" dirty="0"/>
              <a:t>若图</a:t>
            </a:r>
            <a:r>
              <a:rPr lang="en-US" altLang="zh-CN" sz="2800" b="1"/>
              <a:t>G</a:t>
            </a:r>
            <a:r>
              <a:rPr lang="zh-CN" altLang="en-US" sz="2800" b="1" dirty="0"/>
              <a:t>的关系集合</a:t>
            </a:r>
            <a:r>
              <a:rPr lang="en-US" altLang="zh-CN" sz="2800" b="1"/>
              <a:t>VR(G)</a:t>
            </a:r>
            <a:r>
              <a:rPr lang="zh-CN" altLang="en-US" sz="2800" b="1" dirty="0"/>
              <a:t>中，顶点偶对</a:t>
            </a:r>
            <a:r>
              <a:rPr lang="en-US" altLang="zh-CN" sz="2800" b="1"/>
              <a:t>&lt;v,w&gt;</a:t>
            </a:r>
            <a:r>
              <a:rPr lang="zh-CN" altLang="en-US" sz="2800" b="1"/>
              <a:t>的</a:t>
            </a:r>
            <a:r>
              <a:rPr lang="en-US" altLang="zh-CN" sz="2800" b="1">
                <a:solidFill>
                  <a:srgbClr val="FF0000"/>
                </a:solidFill>
              </a:rPr>
              <a:t>v</a:t>
            </a:r>
            <a:r>
              <a:rPr lang="zh-CN" altLang="en-US" sz="2800" b="1">
                <a:solidFill>
                  <a:srgbClr val="FF0000"/>
                </a:solidFill>
              </a:rPr>
              <a:t>和</a:t>
            </a:r>
            <a:r>
              <a:rPr lang="en-US" altLang="zh-CN" sz="2800" b="1">
                <a:solidFill>
                  <a:srgbClr val="FF0000"/>
                </a:solidFill>
              </a:rPr>
              <a:t>w</a:t>
            </a:r>
            <a:r>
              <a:rPr lang="zh-CN" altLang="en-US" sz="2800" b="1" dirty="0">
                <a:solidFill>
                  <a:srgbClr val="FF0000"/>
                </a:solidFill>
              </a:rPr>
              <a:t>之间是</a:t>
            </a:r>
            <a:r>
              <a:rPr lang="zh-CN" altLang="en-US" sz="2800" b="1" u="sng" dirty="0">
                <a:solidFill>
                  <a:srgbClr val="FF0000"/>
                </a:solidFill>
              </a:rPr>
              <a:t>无序</a:t>
            </a:r>
            <a:r>
              <a:rPr lang="zh-CN" altLang="en-US" sz="2800" b="1" dirty="0"/>
              <a:t>的，称图</a:t>
            </a:r>
            <a:r>
              <a:rPr lang="en-US" altLang="zh-CN" sz="2800" b="1"/>
              <a:t>G</a:t>
            </a:r>
            <a:r>
              <a:rPr lang="zh-CN" altLang="en-US" sz="2800" b="1" dirty="0"/>
              <a:t>是无向图。       </a:t>
            </a:r>
            <a:endParaRPr lang="zh-CN" altLang="en-US" sz="2800"/>
          </a:p>
        </p:txBody>
      </p:sp>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文本占位符 566273"/>
          <p:cNvSpPr>
            <a:spLocks noGrp="1"/>
          </p:cNvSpPr>
          <p:nvPr>
            <p:ph type="body" idx="1"/>
          </p:nvPr>
        </p:nvSpPr>
        <p:spPr>
          <a:xfrm>
            <a:off x="152400" y="368300"/>
            <a:ext cx="8812213" cy="5148263"/>
          </a:xfrm>
        </p:spPr>
        <p:txBody>
          <a:bodyPr/>
          <a:lstStyle/>
          <a:p>
            <a:pPr marL="0" indent="0">
              <a:lnSpc>
                <a:spcPct val="110000"/>
              </a:lnSpc>
              <a:buNone/>
            </a:pPr>
            <a:r>
              <a:rPr lang="zh-CN" altLang="en-US" sz="2800" b="1" dirty="0"/>
              <a:t>        利用上述的存储结构描述，可方便地实现图的基本操作。</a:t>
            </a:r>
            <a:endParaRPr lang="zh-CN" altLang="en-US" sz="2800" b="1" dirty="0">
              <a:solidFill>
                <a:schemeClr val="folHlink"/>
              </a:solidFill>
            </a:endParaRPr>
          </a:p>
          <a:p>
            <a:pPr marL="0" indent="0">
              <a:lnSpc>
                <a:spcPct val="110000"/>
              </a:lnSpc>
              <a:buNone/>
            </a:pPr>
            <a:r>
              <a:rPr lang="en-US" altLang="zh-CN" sz="3600" b="1">
                <a:solidFill>
                  <a:srgbClr val="FF0000"/>
                </a:solidFill>
              </a:rPr>
              <a:t>(1)  </a:t>
            </a:r>
            <a:r>
              <a:rPr lang="zh-CN" altLang="en-US" sz="3600" b="1" dirty="0">
                <a:solidFill>
                  <a:srgbClr val="FF0000"/>
                </a:solidFill>
              </a:rPr>
              <a:t>图的创建</a:t>
            </a:r>
            <a:endParaRPr lang="zh-CN" altLang="en-US" sz="3600" b="1" dirty="0">
              <a:solidFill>
                <a:schemeClr val="folHlink"/>
              </a:solidFill>
            </a:endParaRPr>
          </a:p>
          <a:p>
            <a:pPr marL="0" indent="0">
              <a:lnSpc>
                <a:spcPct val="110000"/>
              </a:lnSpc>
              <a:buNone/>
            </a:pPr>
            <a:r>
              <a:rPr lang="en-US" altLang="zh-CN" sz="2800" b="1" dirty="0" err="1"/>
              <a:t>ALGraph</a:t>
            </a:r>
            <a:r>
              <a:rPr lang="en-US" altLang="zh-CN" sz="2800" b="1"/>
              <a:t> *</a:t>
            </a:r>
            <a:r>
              <a:rPr lang="en-US" altLang="zh-CN" sz="2800" b="1" dirty="0" err="1"/>
              <a:t>Create_Graph(ALGraph</a:t>
            </a:r>
            <a:r>
              <a:rPr lang="en-US" altLang="zh-CN" sz="2800" b="1"/>
              <a:t> * G)</a:t>
            </a:r>
          </a:p>
          <a:p>
            <a:pPr marL="355600" lvl="1" indent="0">
              <a:lnSpc>
                <a:spcPct val="110000"/>
              </a:lnSpc>
              <a:buNone/>
            </a:pPr>
            <a:r>
              <a:rPr lang="en-US" altLang="zh-CN" b="1"/>
              <a:t>{   </a:t>
            </a:r>
            <a:r>
              <a:rPr lang="en-US" altLang="zh-CN" b="1" dirty="0" err="1"/>
              <a:t>printf</a:t>
            </a:r>
            <a:r>
              <a:rPr lang="en-US" altLang="zh-CN" b="1"/>
              <a:t>(“</a:t>
            </a:r>
            <a:r>
              <a:rPr lang="zh-CN" altLang="en-US" b="1" dirty="0"/>
              <a:t>请输入图的种类标志：”</a:t>
            </a:r>
            <a:r>
              <a:rPr lang="en-US" altLang="zh-CN" b="1"/>
              <a:t>) ;</a:t>
            </a:r>
          </a:p>
          <a:p>
            <a:pPr marL="723900" lvl="2" indent="0">
              <a:lnSpc>
                <a:spcPct val="110000"/>
              </a:lnSpc>
              <a:buNone/>
            </a:pPr>
            <a:r>
              <a:rPr lang="en-US" altLang="zh-CN" sz="2800" b="1" dirty="0" err="1"/>
              <a:t>scanf(“%d</a:t>
            </a:r>
            <a:r>
              <a:rPr lang="en-US" altLang="zh-CN" sz="2800" b="1"/>
              <a:t>”, &amp;G-&gt;kind) ;</a:t>
            </a:r>
          </a:p>
          <a:p>
            <a:pPr marL="723900" lvl="2" indent="0">
              <a:lnSpc>
                <a:spcPct val="110000"/>
              </a:lnSpc>
              <a:buNone/>
            </a:pPr>
            <a:r>
              <a:rPr lang="en-US" altLang="zh-CN" sz="2800" b="1"/>
              <a:t>G-&gt;</a:t>
            </a:r>
            <a:r>
              <a:rPr lang="en-US" altLang="zh-CN" sz="2800" b="1" dirty="0" err="1"/>
              <a:t>vexnum</a:t>
            </a:r>
            <a:r>
              <a:rPr lang="en-US" altLang="zh-CN" sz="2800" b="1"/>
              <a:t>=0 ;       </a:t>
            </a:r>
            <a:r>
              <a:rPr lang="en-US" altLang="zh-CN" b="1"/>
              <a:t>/*  </a:t>
            </a:r>
            <a:r>
              <a:rPr lang="zh-CN" altLang="en-US" b="1" dirty="0"/>
              <a:t>初始化顶点个数  *</a:t>
            </a:r>
            <a:r>
              <a:rPr lang="en-US" altLang="zh-CN" b="1"/>
              <a:t>/</a:t>
            </a:r>
          </a:p>
          <a:p>
            <a:pPr marL="723900" lvl="2" indent="0">
              <a:lnSpc>
                <a:spcPct val="110000"/>
              </a:lnSpc>
              <a:buNone/>
            </a:pPr>
            <a:r>
              <a:rPr lang="en-US" altLang="zh-CN" sz="2800" b="1" dirty="0" err="1"/>
              <a:t>return(G</a:t>
            </a:r>
            <a:r>
              <a:rPr lang="en-US" altLang="zh-CN" sz="2800" b="1"/>
              <a:t>) ; </a:t>
            </a:r>
          </a:p>
          <a:p>
            <a:pPr marL="355600" lvl="1" indent="0">
              <a:lnSpc>
                <a:spcPct val="110000"/>
              </a:lnSpc>
              <a:buNone/>
            </a:pPr>
            <a:r>
              <a:rPr lang="en-US" altLang="zh-CN" b="1"/>
              <a:t>}</a:t>
            </a:r>
          </a:p>
        </p:txBody>
      </p:sp>
    </p:spTree>
  </p:cSld>
  <p:clrMapOvr>
    <a:masterClrMapping/>
  </p:clrMapOvr>
  <p:transition spd="med">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矩形 567297"/>
          <p:cNvSpPr/>
          <p:nvPr/>
        </p:nvSpPr>
        <p:spPr>
          <a:xfrm>
            <a:off x="152400" y="225425"/>
            <a:ext cx="8839200" cy="565150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3200" b="1">
                <a:solidFill>
                  <a:srgbClr val="0000FF"/>
                </a:solidFill>
                <a:latin typeface="Times New Roman" panose="02020603050405020304" pitchFamily="18" charset="0"/>
              </a:rPr>
              <a:t>(2)  </a:t>
            </a:r>
            <a:r>
              <a:rPr lang="zh-CN" altLang="en-US" sz="3200" b="1" dirty="0">
                <a:solidFill>
                  <a:srgbClr val="0000FF"/>
                </a:solidFill>
                <a:latin typeface="Times New Roman" panose="02020603050405020304" pitchFamily="18" charset="0"/>
              </a:rPr>
              <a:t>图的顶点定位</a:t>
            </a:r>
            <a:endParaRPr lang="zh-CN" altLang="en-US" sz="3200" b="1" dirty="0">
              <a:solidFill>
                <a:schemeClr val="folHlink"/>
              </a:solidFill>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图的顶点定位实际上是确定一个顶点在</a:t>
            </a:r>
            <a:r>
              <a:rPr lang="en-US" altLang="zh-CN" sz="2800" b="1" dirty="0" err="1">
                <a:latin typeface="Times New Roman" panose="02020603050405020304" pitchFamily="18" charset="0"/>
              </a:rPr>
              <a:t>AdjList</a:t>
            </a:r>
            <a:r>
              <a:rPr lang="zh-CN" altLang="en-US" sz="2800" b="1" dirty="0">
                <a:latin typeface="Times New Roman" panose="02020603050405020304" pitchFamily="18" charset="0"/>
              </a:rPr>
              <a:t>数组中的某个元素的</a:t>
            </a:r>
            <a:r>
              <a:rPr lang="en-US" altLang="zh-CN" sz="2800" b="1">
                <a:latin typeface="Times New Roman" panose="02020603050405020304" pitchFamily="18" charset="0"/>
              </a:rPr>
              <a:t>data</a:t>
            </a:r>
            <a:r>
              <a:rPr lang="zh-CN" altLang="en-US" sz="2800" b="1" dirty="0">
                <a:latin typeface="Times New Roman" panose="02020603050405020304" pitchFamily="18" charset="0"/>
              </a:rPr>
              <a:t>域内容。</a:t>
            </a:r>
          </a:p>
          <a:p>
            <a:pPr>
              <a:lnSpc>
                <a:spcPct val="110000"/>
              </a:lnSpc>
              <a:spcBef>
                <a:spcPct val="20000"/>
              </a:spcBef>
              <a:buClr>
                <a:schemeClr val="accent2"/>
              </a:buClr>
              <a:buSzPct val="80000"/>
              <a:buFont typeface="Wingdings" panose="05000000000000000000" pitchFamily="2" charset="2"/>
              <a:buNone/>
            </a:pPr>
            <a:r>
              <a:rPr lang="zh-CN" altLang="en-US" sz="3200" b="1" dirty="0">
                <a:solidFill>
                  <a:srgbClr val="0000FF"/>
                </a:solidFill>
                <a:latin typeface="Times New Roman" panose="02020603050405020304" pitchFamily="18" charset="0"/>
              </a:rPr>
              <a:t>算法实现</a:t>
            </a:r>
            <a:r>
              <a:rPr lang="zh-CN" altLang="en-US" sz="3200" b="1" dirty="0">
                <a:latin typeface="Times New Roman" panose="02020603050405020304" pitchFamily="18" charset="0"/>
              </a:rPr>
              <a:t>：</a:t>
            </a:r>
          </a:p>
          <a:p>
            <a:pPr>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a:t>
            </a:r>
            <a:r>
              <a:rPr lang="en-US" altLang="zh-CN" sz="2800" b="1" dirty="0" err="1">
                <a:latin typeface="Times New Roman" panose="02020603050405020304" pitchFamily="18" charset="0"/>
              </a:rPr>
              <a:t>LocateVex(ALGraph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VexType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(k=0 ;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k++)</a:t>
            </a: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(G-&gt;</a:t>
            </a:r>
            <a:r>
              <a:rPr lang="en-US" altLang="zh-CN" sz="2800" b="1" dirty="0" err="1">
                <a:latin typeface="Times New Roman" panose="02020603050405020304" pitchFamily="18" charset="0"/>
              </a:rPr>
              <a:t>AdjList[k].data</a:t>
            </a:r>
            <a:r>
              <a:rPr lang="en-US" altLang="zh-CN" sz="2800" b="1">
                <a:latin typeface="Times New Roman" panose="02020603050405020304" pitchFamily="18" charset="0"/>
              </a:rPr>
              <a:t>==*</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return(k)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return(-1) ;     </a:t>
            </a:r>
            <a:r>
              <a:rPr lang="en-US" altLang="zh-CN" b="1">
                <a:latin typeface="Times New Roman" panose="02020603050405020304" pitchFamily="18" charset="0"/>
              </a:rPr>
              <a:t>/*  </a:t>
            </a:r>
            <a:r>
              <a:rPr lang="zh-CN" altLang="en-US" b="1" dirty="0">
                <a:latin typeface="Times New Roman" panose="02020603050405020304" pitchFamily="18" charset="0"/>
              </a:rPr>
              <a:t>图中无此顶点  *</a:t>
            </a:r>
            <a:r>
              <a:rPr lang="en-US" altLang="zh-CN" b="1">
                <a:latin typeface="Times New Roman" panose="02020603050405020304" pitchFamily="18" charset="0"/>
              </a:rPr>
              <a:t>/</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矩形 568321"/>
          <p:cNvSpPr/>
          <p:nvPr/>
        </p:nvSpPr>
        <p:spPr>
          <a:xfrm>
            <a:off x="152400" y="304800"/>
            <a:ext cx="8839200" cy="6148388"/>
          </a:xfrm>
          <a:prstGeom prst="rect">
            <a:avLst/>
          </a:prstGeom>
          <a:noFill/>
          <a:ln w="9525">
            <a:noFill/>
          </a:ln>
        </p:spPr>
        <p:txBody>
          <a:bodyPr/>
          <a:lstStyle/>
          <a:p>
            <a:pPr>
              <a:lnSpc>
                <a:spcPct val="110000"/>
              </a:lnSpc>
              <a:spcBef>
                <a:spcPct val="20000"/>
              </a:spcBef>
              <a:buClr>
                <a:schemeClr val="bg1"/>
              </a:buClr>
            </a:pPr>
            <a:r>
              <a:rPr lang="en-US" altLang="zh-CN" sz="3200" b="1">
                <a:solidFill>
                  <a:srgbClr val="0000FF"/>
                </a:solidFill>
                <a:latin typeface="Times New Roman" panose="02020603050405020304" pitchFamily="18" charset="0"/>
              </a:rPr>
              <a:t>(3)  </a:t>
            </a:r>
            <a:r>
              <a:rPr lang="zh-CN" altLang="en-US" sz="3200" b="1" dirty="0">
                <a:solidFill>
                  <a:srgbClr val="0000FF"/>
                </a:solidFill>
                <a:latin typeface="Times New Roman" panose="02020603050405020304" pitchFamily="18" charset="0"/>
              </a:rPr>
              <a:t>向图中增加顶点</a:t>
            </a:r>
            <a:endParaRPr lang="zh-CN" altLang="en-US" sz="3200" b="1" dirty="0">
              <a:solidFill>
                <a:schemeClr val="folHlink"/>
              </a:solidFill>
              <a:latin typeface="Times New Roman" panose="02020603050405020304" pitchFamily="18" charset="0"/>
            </a:endParaRPr>
          </a:p>
          <a:p>
            <a:pPr>
              <a:lnSpc>
                <a:spcPct val="110000"/>
              </a:lnSpc>
              <a:spcBef>
                <a:spcPct val="20000"/>
              </a:spcBef>
              <a:buClr>
                <a:schemeClr val="bg1"/>
              </a:buClr>
            </a:pPr>
            <a:r>
              <a:rPr lang="zh-CN" altLang="en-US" b="1" dirty="0">
                <a:latin typeface="Times New Roman" panose="02020603050405020304" pitchFamily="18" charset="0"/>
              </a:rPr>
              <a:t>       </a:t>
            </a:r>
            <a:r>
              <a:rPr lang="zh-CN" altLang="en-US" sz="2800" b="1" dirty="0">
                <a:latin typeface="Times New Roman" panose="02020603050405020304" pitchFamily="18" charset="0"/>
              </a:rPr>
              <a:t>向图中增加一个顶点的操作，在</a:t>
            </a:r>
            <a:r>
              <a:rPr lang="en-US" altLang="zh-CN" sz="2800" b="1" dirty="0" err="1">
                <a:latin typeface="Times New Roman" panose="02020603050405020304" pitchFamily="18" charset="0"/>
              </a:rPr>
              <a:t>AdjList</a:t>
            </a:r>
            <a:r>
              <a:rPr lang="zh-CN" altLang="en-US" sz="2800" b="1" dirty="0">
                <a:latin typeface="Times New Roman" panose="02020603050405020304" pitchFamily="18" charset="0"/>
              </a:rPr>
              <a:t>数组的末尾增加一个数据元素。</a:t>
            </a:r>
          </a:p>
          <a:p>
            <a:pPr>
              <a:lnSpc>
                <a:spcPct val="110000"/>
              </a:lnSpc>
              <a:spcBef>
                <a:spcPct val="20000"/>
              </a:spcBef>
              <a:buClr>
                <a:schemeClr val="bg1"/>
              </a:buClr>
            </a:pPr>
            <a:r>
              <a:rPr lang="zh-CN" altLang="en-US" sz="3200" b="1" dirty="0">
                <a:solidFill>
                  <a:srgbClr val="0000FF"/>
                </a:solidFill>
                <a:latin typeface="Times New Roman" panose="02020603050405020304" pitchFamily="18" charset="0"/>
              </a:rPr>
              <a:t>算法实现：</a:t>
            </a:r>
            <a:endParaRPr lang="zh-CN" altLang="en-US" sz="3200" b="1" dirty="0">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Locate</a:t>
            </a:r>
            <a:r>
              <a:rPr lang="en-US" altLang="zh-CN" sz="2800" b="1" dirty="0" err="1">
                <a:latin typeface="Times New Roman" panose="02020603050405020304" pitchFamily="18" charset="0"/>
              </a:rPr>
              <a:t>Vex(ALGraph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VexType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 j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&gt;=MAX_VEX)</a:t>
            </a: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printf(“Vertex</a:t>
            </a:r>
            <a:r>
              <a:rPr lang="en-US" altLang="zh-CN" sz="2800" b="1">
                <a:latin typeface="Times New Roman" panose="02020603050405020304" pitchFamily="18" charset="0"/>
              </a:rPr>
              <a:t> Overflow !\n”) ;  return(-1) ;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a:t>
            </a:r>
            <a:r>
              <a:rPr lang="en-US" altLang="zh-CN" sz="2800" b="1" dirty="0" err="1">
                <a:latin typeface="Times New Roman" panose="02020603050405020304" pitchFamily="18" charset="0"/>
              </a:rPr>
              <a:t>LocateVex(G</a:t>
            </a:r>
            <a:r>
              <a:rPr lang="en-US" altLang="zh-CN" sz="2800" b="1">
                <a:latin typeface="Times New Roman" panose="02020603050405020304" pitchFamily="18" charset="0"/>
              </a:rPr>
              <a:t> , </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)!=-1)</a:t>
            </a: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printf(“Vertex</a:t>
            </a:r>
            <a:r>
              <a:rPr lang="en-US" altLang="zh-CN" sz="2800" b="1">
                <a:latin typeface="Times New Roman" panose="02020603050405020304" pitchFamily="18" charset="0"/>
              </a:rPr>
              <a:t> has existed !\n”) ; return(-1) ;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AdjList[G</a:t>
            </a:r>
            <a:r>
              <a:rPr lang="en-US" altLang="zh-CN" sz="2800" b="1">
                <a:latin typeface="Times New Roman" panose="02020603050405020304" pitchFamily="18" charset="0"/>
              </a:rPr>
              <a:t>-&gt;</a:t>
            </a:r>
            <a:r>
              <a:rPr lang="en-US" altLang="zh-CN" sz="2800" b="1" dirty="0" err="1">
                <a:latin typeface="Times New Roman" panose="02020603050405020304" pitchFamily="18" charset="0"/>
              </a:rPr>
              <a:t>vexnum].data</a:t>
            </a:r>
            <a:r>
              <a:rPr lang="en-US" altLang="zh-CN" sz="2800" b="1">
                <a:latin typeface="Times New Roman" panose="02020603050405020304" pitchFamily="18" charset="0"/>
              </a:rPr>
              <a:t>=*</a:t>
            </a:r>
            <a:r>
              <a:rPr lang="en-US" altLang="zh-CN" sz="2800" b="1" dirty="0" err="1">
                <a:latin typeface="Times New Roman" panose="02020603050405020304" pitchFamily="18" charset="0"/>
              </a:rPr>
              <a:t>vp</a:t>
            </a:r>
            <a:r>
              <a:rPr lang="en-US" altLang="zh-CN" sz="2800" b="1">
                <a:latin typeface="Times New Roman" panose="02020603050405020304" pitchFamily="18" charset="0"/>
              </a:rPr>
              <a:t> ;</a:t>
            </a:r>
          </a:p>
        </p:txBody>
      </p:sp>
    </p:spTree>
  </p:cSld>
  <p:clrMapOvr>
    <a:masterClrMapping/>
  </p:clrMapOvr>
  <p:transition spd="med">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矩形 569345"/>
          <p:cNvSpPr/>
          <p:nvPr/>
        </p:nvSpPr>
        <p:spPr>
          <a:xfrm>
            <a:off x="152400" y="188913"/>
            <a:ext cx="8839200" cy="6480175"/>
          </a:xfrm>
          <a:prstGeom prst="rect">
            <a:avLst/>
          </a:prstGeom>
          <a:noFill/>
          <a:ln w="9525">
            <a:noFill/>
          </a:ln>
        </p:spPr>
        <p:txBody>
          <a:bodyPr/>
          <a:lstStyle/>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AdjList[G</a:t>
            </a:r>
            <a:r>
              <a:rPr lang="en-US" altLang="zh-CN" sz="2800" b="1">
                <a:latin typeface="Times New Roman" panose="02020603050405020304" pitchFamily="18" charset="0"/>
              </a:rPr>
              <a:t>-&gt;</a:t>
            </a:r>
            <a:r>
              <a:rPr lang="en-US" altLang="zh-CN" sz="2800" b="1" dirty="0" err="1">
                <a:latin typeface="Times New Roman" panose="02020603050405020304" pitchFamily="18" charset="0"/>
              </a:rPr>
              <a:t>vexnum].degree</a:t>
            </a:r>
            <a:r>
              <a:rPr lang="en-US" altLang="zh-CN" sz="2800" b="1">
                <a:latin typeface="Times New Roman" panose="02020603050405020304" pitchFamily="18" charset="0"/>
              </a:rPr>
              <a:t>=0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AdjList[G</a:t>
            </a:r>
            <a:r>
              <a:rPr lang="en-US" altLang="zh-CN" sz="2800" b="1">
                <a:latin typeface="Times New Roman" panose="02020603050405020304" pitchFamily="18" charset="0"/>
              </a:rPr>
              <a:t>-&gt;</a:t>
            </a:r>
            <a:r>
              <a:rPr lang="en-US" altLang="zh-CN" sz="2800" b="1" dirty="0" err="1">
                <a:latin typeface="Times New Roman" panose="02020603050405020304" pitchFamily="18" charset="0"/>
              </a:rPr>
              <a:t>vexnum].firstarc</a:t>
            </a:r>
            <a:r>
              <a:rPr lang="en-US" altLang="zh-CN" sz="2800" b="1">
                <a:latin typeface="Times New Roman" panose="02020603050405020304" pitchFamily="18" charset="0"/>
              </a:rPr>
              <a:t>=NULL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k=++G-&gt;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return(k</a:t>
            </a:r>
            <a:r>
              <a:rPr lang="en-US" altLang="zh-CN" sz="2800" b="1">
                <a:latin typeface="Times New Roman" panose="02020603050405020304" pitchFamily="18" charset="0"/>
              </a:rPr>
              <a:t>) ;  </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a:lnSpc>
                <a:spcPct val="110000"/>
              </a:lnSpc>
              <a:spcBef>
                <a:spcPct val="20000"/>
              </a:spcBef>
              <a:buClr>
                <a:schemeClr val="bg1"/>
              </a:buClr>
            </a:pPr>
            <a:r>
              <a:rPr lang="en-US" altLang="zh-CN" sz="3200" b="1">
                <a:solidFill>
                  <a:srgbClr val="0000FF"/>
                </a:solidFill>
                <a:latin typeface="Times New Roman" panose="02020603050405020304" pitchFamily="18" charset="0"/>
              </a:rPr>
              <a:t>(4)  </a:t>
            </a:r>
            <a:r>
              <a:rPr lang="zh-CN" altLang="en-US" sz="3200" b="1" dirty="0">
                <a:solidFill>
                  <a:srgbClr val="0000FF"/>
                </a:solidFill>
                <a:latin typeface="Times New Roman" panose="02020603050405020304" pitchFamily="18" charset="0"/>
              </a:rPr>
              <a:t>向图中增加一条弧</a:t>
            </a:r>
            <a:endParaRPr lang="zh-CN" altLang="en-US" sz="3200" b="1" dirty="0">
              <a:solidFill>
                <a:schemeClr val="folHlink"/>
              </a:solidFill>
              <a:latin typeface="Times New Roman" panose="02020603050405020304" pitchFamily="18" charset="0"/>
            </a:endParaRPr>
          </a:p>
          <a:p>
            <a:pPr>
              <a:lnSpc>
                <a:spcPct val="110000"/>
              </a:lnSpc>
              <a:spcBef>
                <a:spcPct val="20000"/>
              </a:spcBef>
              <a:buClr>
                <a:schemeClr val="bg1"/>
              </a:buClr>
            </a:pPr>
            <a:r>
              <a:rPr lang="zh-CN" altLang="en-US" b="1" dirty="0">
                <a:latin typeface="Times New Roman" panose="02020603050405020304" pitchFamily="18" charset="0"/>
              </a:rPr>
              <a:t>       </a:t>
            </a:r>
            <a:r>
              <a:rPr lang="zh-CN" altLang="en-US" sz="2800" b="1" dirty="0">
                <a:latin typeface="Times New Roman" panose="02020603050405020304" pitchFamily="18" charset="0"/>
              </a:rPr>
              <a:t>根据给定的弧或边所依附的顶点，修改单链表：无向图修改两个单链表；有向图修改一个单链表。</a:t>
            </a:r>
          </a:p>
          <a:p>
            <a:pPr>
              <a:lnSpc>
                <a:spcPct val="110000"/>
              </a:lnSpc>
              <a:spcBef>
                <a:spcPct val="20000"/>
              </a:spcBef>
              <a:buClr>
                <a:schemeClr val="bg1"/>
              </a:buClr>
            </a:pPr>
            <a:r>
              <a:rPr lang="zh-CN" altLang="en-US" sz="3200" b="1" dirty="0">
                <a:solidFill>
                  <a:srgbClr val="0000FF"/>
                </a:solidFill>
                <a:latin typeface="Times New Roman" panose="02020603050405020304" pitchFamily="18" charset="0"/>
              </a:rPr>
              <a:t>算法实现</a:t>
            </a:r>
            <a:r>
              <a:rPr lang="zh-CN" altLang="en-US" sz="3200" b="1" dirty="0">
                <a:latin typeface="Times New Roman" panose="02020603050405020304" pitchFamily="18" charset="0"/>
              </a:rPr>
              <a:t>：</a:t>
            </a:r>
          </a:p>
          <a:p>
            <a:pPr>
              <a:lnSpc>
                <a:spcPct val="110000"/>
              </a:lnSpc>
              <a:spcBef>
                <a:spcPct val="20000"/>
              </a:spcBef>
              <a:buClr>
                <a:schemeClr val="bg1"/>
              </a:buClr>
            </a:pPr>
            <a:r>
              <a:rPr lang="en-US" altLang="zh-CN" sz="2800" b="1" dirty="0" err="1">
                <a:latin typeface="Times New Roman" panose="02020603050405020304" pitchFamily="18" charset="0"/>
              </a:rPr>
              <a:t>int</a:t>
            </a:r>
            <a:r>
              <a:rPr lang="en-US" altLang="zh-CN" sz="2800" b="1">
                <a:latin typeface="Times New Roman" panose="02020603050405020304" pitchFamily="18" charset="0"/>
              </a:rPr>
              <a:t>  Insert</a:t>
            </a:r>
            <a:r>
              <a:rPr lang="en-US" altLang="zh-CN" sz="2800" b="1" dirty="0" err="1">
                <a:latin typeface="Times New Roman" panose="02020603050405020304" pitchFamily="18" charset="0"/>
              </a:rPr>
              <a:t>Arc(ALGraph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ArcType</a:t>
            </a:r>
            <a:r>
              <a:rPr lang="en-US" altLang="zh-CN" sz="2800" b="1">
                <a:latin typeface="Times New Roman" panose="02020603050405020304" pitchFamily="18" charset="0"/>
              </a:rPr>
              <a:t> *arc) </a:t>
            </a:r>
          </a:p>
          <a:p>
            <a:pPr marL="355600" lvl="1" indent="0" eaLnBrk="1" hangingPunct="1">
              <a:lnSpc>
                <a:spcPct val="110000"/>
              </a:lnSpc>
              <a:spcBef>
                <a:spcPct val="2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 j ;</a:t>
            </a:r>
          </a:p>
          <a:p>
            <a:pPr marL="723900" lvl="2" indent="0" eaLnBrk="1" hangingPunct="1">
              <a:lnSpc>
                <a:spcPct val="110000"/>
              </a:lnSpc>
              <a:spcBef>
                <a:spcPct val="20000"/>
              </a:spcBef>
              <a:buClr>
                <a:schemeClr val="bg1"/>
              </a:buClr>
            </a:pPr>
            <a:r>
              <a:rPr lang="en-US" altLang="zh-CN" sz="2800" b="1" dirty="0" err="1">
                <a:latin typeface="Times New Roman" panose="02020603050405020304" pitchFamily="18" charset="0"/>
              </a:rPr>
              <a:t>LinkNode</a:t>
            </a:r>
            <a:r>
              <a:rPr lang="en-US" altLang="zh-CN" sz="2800" b="1">
                <a:latin typeface="Times New Roman" panose="02020603050405020304" pitchFamily="18" charset="0"/>
              </a:rPr>
              <a:t> *p ,*q ;</a:t>
            </a:r>
          </a:p>
        </p:txBody>
      </p:sp>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矩形 570369"/>
          <p:cNvSpPr/>
          <p:nvPr/>
        </p:nvSpPr>
        <p:spPr>
          <a:xfrm>
            <a:off x="152400" y="260350"/>
            <a:ext cx="8812213" cy="6324600"/>
          </a:xfrm>
          <a:prstGeom prst="rect">
            <a:avLst/>
          </a:prstGeom>
          <a:noFill/>
          <a:ln w="9525">
            <a:noFill/>
          </a:ln>
        </p:spPr>
        <p:txBody>
          <a:bodyPr/>
          <a:lstStyle/>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k=</a:t>
            </a:r>
            <a:r>
              <a:rPr lang="en-US" altLang="zh-CN" sz="2800" b="1" dirty="0" err="1">
                <a:latin typeface="Times New Roman" panose="02020603050405020304" pitchFamily="18" charset="0"/>
              </a:rPr>
              <a:t>LocateVex(G</a:t>
            </a:r>
            <a:r>
              <a:rPr lang="en-US" altLang="zh-CN" sz="2800" b="1">
                <a:latin typeface="Times New Roman" panose="02020603050405020304" pitchFamily="18" charset="0"/>
              </a:rPr>
              <a:t> , &amp;arc-&gt;vex1)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j=</a:t>
            </a:r>
            <a:r>
              <a:rPr lang="en-US" altLang="zh-CN" sz="2800" b="1" dirty="0" err="1">
                <a:latin typeface="Times New Roman" panose="02020603050405020304" pitchFamily="18" charset="0"/>
              </a:rPr>
              <a:t>LocateVex(G</a:t>
            </a:r>
            <a:r>
              <a:rPr lang="en-US" altLang="zh-CN" sz="2800" b="1">
                <a:latin typeface="Times New Roman" panose="02020603050405020304" pitchFamily="18" charset="0"/>
              </a:rPr>
              <a:t> , &amp;arc-&gt;vex2)  ;</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if (k==-1||j==-1) </a:t>
            </a:r>
          </a:p>
          <a:p>
            <a:pPr marL="1079500" lvl="3" indent="0" eaLnBrk="1" hangingPunct="1">
              <a:lnSpc>
                <a:spcPct val="110000"/>
              </a:lnSpc>
              <a:spcBef>
                <a:spcPct val="1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printf(“Arc’s</a:t>
            </a:r>
            <a:r>
              <a:rPr lang="en-US" altLang="zh-CN" sz="2800" b="1">
                <a:latin typeface="Times New Roman" panose="02020603050405020304" pitchFamily="18" charset="0"/>
              </a:rPr>
              <a:t> Vertex do not existed !\n”) ; </a:t>
            </a:r>
          </a:p>
          <a:p>
            <a:pPr marL="1435100" lvl="4" indent="0" eaLnBrk="1" hangingPunct="1">
              <a:lnSpc>
                <a:spcPct val="110000"/>
              </a:lnSpc>
              <a:spcBef>
                <a:spcPct val="10000"/>
              </a:spcBef>
              <a:buClr>
                <a:schemeClr val="bg1"/>
              </a:buClr>
            </a:pPr>
            <a:r>
              <a:rPr lang="en-US" altLang="zh-CN" sz="2800" b="1">
                <a:latin typeface="Times New Roman" panose="02020603050405020304" pitchFamily="18" charset="0"/>
              </a:rPr>
              <a:t>return(-1) ; </a:t>
            </a:r>
          </a:p>
          <a:p>
            <a:pPr marL="1079500" lvl="3" indent="0" eaLnBrk="1" hangingPunct="1">
              <a:lnSpc>
                <a:spcPct val="110000"/>
              </a:lnSpc>
              <a:spcBef>
                <a:spcPct val="10000"/>
              </a:spcBef>
              <a:buClr>
                <a:schemeClr val="bg1"/>
              </a:buClr>
            </a:pPr>
            <a:r>
              <a:rPr lang="en-US" altLang="zh-CN" sz="2800" b="1">
                <a:latin typeface="Times New Roman" panose="02020603050405020304" pitchFamily="18" charset="0"/>
              </a:rPr>
              <a:t>}</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p=(</a:t>
            </a:r>
            <a:r>
              <a:rPr lang="en-US" altLang="zh-CN" sz="2800" b="1" dirty="0" err="1">
                <a:latin typeface="Times New Roman" panose="02020603050405020304" pitchFamily="18" charset="0"/>
              </a:rPr>
              <a:t>LinkNode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malloc(sizeof(LinkNode</a:t>
            </a:r>
            <a:r>
              <a:rPr lang="en-US" altLang="zh-CN" sz="2800" b="1">
                <a:latin typeface="Times New Roman" panose="02020603050405020304" pitchFamily="18" charset="0"/>
              </a:rPr>
              <a:t>)) ;</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=arc-&gt;vex1 ; p-&gt;info=arc-&gt;info ;</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=NULL ;</a:t>
            </a:r>
            <a:r>
              <a:rPr lang="en-US" altLang="zh-CN" b="1">
                <a:latin typeface="Times New Roman" panose="02020603050405020304" pitchFamily="18" charset="0"/>
              </a:rPr>
              <a:t>   /*  </a:t>
            </a:r>
            <a:r>
              <a:rPr lang="zh-CN" altLang="en-US" b="1" dirty="0">
                <a:latin typeface="Times New Roman" panose="02020603050405020304" pitchFamily="18" charset="0"/>
              </a:rPr>
              <a:t>边的起始表结点赋值   *</a:t>
            </a:r>
            <a:r>
              <a:rPr lang="en-US" altLang="zh-CN" b="1">
                <a:latin typeface="Times New Roman" panose="02020603050405020304" pitchFamily="18" charset="0"/>
              </a:rPr>
              <a:t>/</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q=(</a:t>
            </a:r>
            <a:r>
              <a:rPr lang="en-US" altLang="zh-CN" sz="2800" b="1" dirty="0" err="1">
                <a:latin typeface="Times New Roman" panose="02020603050405020304" pitchFamily="18" charset="0"/>
              </a:rPr>
              <a:t>LinkNode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malloc(sizeof(LinkNode</a:t>
            </a:r>
            <a:r>
              <a:rPr lang="en-US" altLang="zh-CN" sz="2800" b="1">
                <a:latin typeface="Times New Roman" panose="02020603050405020304" pitchFamily="18" charset="0"/>
              </a:rPr>
              <a:t>)) ;</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q-&gt;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=arc-&gt;vex2 ; q-&gt;info=arc-&gt;info ;</a:t>
            </a:r>
          </a:p>
          <a:p>
            <a:pPr marL="723900" lvl="2" indent="0" eaLnBrk="1" hangingPunct="1">
              <a:lnSpc>
                <a:spcPct val="110000"/>
              </a:lnSpc>
              <a:spcBef>
                <a:spcPct val="10000"/>
              </a:spcBef>
              <a:buClr>
                <a:schemeClr val="bg1"/>
              </a:buClr>
            </a:pPr>
            <a:r>
              <a:rPr lang="en-US" altLang="zh-CN" sz="2800" b="1">
                <a:latin typeface="Times New Roman" panose="02020603050405020304" pitchFamily="18" charset="0"/>
              </a:rPr>
              <a:t>q-&gt;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=NULL ;</a:t>
            </a:r>
            <a:r>
              <a:rPr lang="en-US" altLang="zh-CN" b="1">
                <a:latin typeface="Times New Roman" panose="02020603050405020304" pitchFamily="18" charset="0"/>
              </a:rPr>
              <a:t>   /*  </a:t>
            </a:r>
            <a:r>
              <a:rPr lang="zh-CN" altLang="en-US" b="1" dirty="0">
                <a:latin typeface="Times New Roman" panose="02020603050405020304" pitchFamily="18" charset="0"/>
              </a:rPr>
              <a:t>边的末尾表结点赋值   *</a:t>
            </a:r>
            <a:r>
              <a:rPr lang="en-US" altLang="zh-CN" b="1">
                <a:latin typeface="Times New Roman" panose="02020603050405020304" pitchFamily="18" charset="0"/>
              </a:rPr>
              <a:t>/</a:t>
            </a:r>
            <a:endParaRPr lang="en-US" altLang="zh-CN" sz="2800" b="1">
              <a:latin typeface="Times New Roman" panose="02020603050405020304" pitchFamily="18" charset="0"/>
            </a:endParaRPr>
          </a:p>
        </p:txBody>
      </p:sp>
    </p:spTree>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矩形 571393"/>
          <p:cNvSpPr/>
          <p:nvPr/>
        </p:nvSpPr>
        <p:spPr>
          <a:xfrm>
            <a:off x="152400" y="220663"/>
            <a:ext cx="8812213" cy="6448425"/>
          </a:xfrm>
          <a:prstGeom prst="rect">
            <a:avLst/>
          </a:prstGeom>
          <a:noFill/>
          <a:ln w="9525">
            <a:noFill/>
          </a:ln>
        </p:spPr>
        <p:txBody>
          <a:bodyPr/>
          <a:lstStyle/>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(G-&gt;kind==AG||G-&gt;kind==WAG) </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q-&gt;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adjlist[k].firstarc</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adjlist[k].firstarc</a:t>
            </a:r>
            <a:r>
              <a:rPr lang="en-US" altLang="zh-CN" sz="2800" b="1">
                <a:latin typeface="Times New Roman" panose="02020603050405020304" pitchFamily="18" charset="0"/>
              </a:rPr>
              <a:t>=q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adjlist[j].firstarc</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adjlist[j].firstarc</a:t>
            </a:r>
            <a:r>
              <a:rPr lang="en-US" altLang="zh-CN" sz="2800" b="1">
                <a:latin typeface="Times New Roman" panose="02020603050405020304" pitchFamily="18" charset="0"/>
              </a:rPr>
              <a:t>=p ;</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dirty="0">
                <a:latin typeface="Times New Roman" panose="02020603050405020304" pitchFamily="18" charset="0"/>
              </a:rPr>
              <a:t>是无向图</a:t>
            </a:r>
            <a:r>
              <a:rPr lang="en-US" altLang="zh-CN" b="1">
                <a:latin typeface="Times New Roman" panose="02020603050405020304" pitchFamily="18" charset="0"/>
              </a:rPr>
              <a:t>, </a:t>
            </a:r>
            <a:r>
              <a:rPr lang="zh-CN" altLang="en-US" b="1" dirty="0">
                <a:latin typeface="Times New Roman" panose="02020603050405020304" pitchFamily="18" charset="0"/>
              </a:rPr>
              <a:t>用</a:t>
            </a:r>
            <a:r>
              <a:rPr lang="zh-CN" altLang="en-US" b="1" i="1" dirty="0">
                <a:solidFill>
                  <a:srgbClr val="FF0000"/>
                </a:solidFill>
                <a:latin typeface="Times New Roman" panose="02020603050405020304" pitchFamily="18" charset="0"/>
              </a:rPr>
              <a:t>头插入法</a:t>
            </a:r>
            <a:r>
              <a:rPr lang="zh-CN" altLang="en-US" b="1" dirty="0">
                <a:latin typeface="Times New Roman" panose="02020603050405020304" pitchFamily="18" charset="0"/>
              </a:rPr>
              <a:t>插入到两个单链表  *</a:t>
            </a:r>
            <a:r>
              <a:rPr lang="en-US" altLang="zh-CN" b="1">
                <a:latin typeface="Times New Roman" panose="02020603050405020304" pitchFamily="18" charset="0"/>
              </a:rPr>
              <a:t>/</a:t>
            </a: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else       </a:t>
            </a:r>
            <a:r>
              <a:rPr lang="en-US" altLang="zh-CN" b="1">
                <a:latin typeface="Times New Roman" panose="02020603050405020304" pitchFamily="18" charset="0"/>
              </a:rPr>
              <a:t>/*  </a:t>
            </a:r>
            <a:r>
              <a:rPr lang="zh-CN" altLang="en-US" b="1" dirty="0">
                <a:latin typeface="Times New Roman" panose="02020603050405020304" pitchFamily="18" charset="0"/>
              </a:rPr>
              <a:t>建立有向图的邻接链表</a:t>
            </a:r>
            <a:r>
              <a:rPr lang="en-US" altLang="zh-CN" b="1">
                <a:latin typeface="Times New Roman" panose="02020603050405020304" pitchFamily="18" charset="0"/>
              </a:rPr>
              <a:t>, </a:t>
            </a:r>
            <a:r>
              <a:rPr lang="zh-CN" altLang="en-US" b="1" dirty="0">
                <a:latin typeface="Times New Roman" panose="02020603050405020304" pitchFamily="18" charset="0"/>
              </a:rPr>
              <a:t>用</a:t>
            </a:r>
            <a:r>
              <a:rPr lang="zh-CN" altLang="en-US" b="1" i="1" dirty="0">
                <a:solidFill>
                  <a:srgbClr val="FF0000"/>
                </a:solidFill>
                <a:latin typeface="Times New Roman" panose="02020603050405020304" pitchFamily="18" charset="0"/>
              </a:rPr>
              <a:t>头插入法</a:t>
            </a:r>
            <a:r>
              <a:rPr lang="zh-CN" altLang="en-US" b="1" dirty="0">
                <a:latin typeface="Times New Roman" panose="02020603050405020304" pitchFamily="18" charset="0"/>
              </a:rPr>
              <a:t>  *</a:t>
            </a:r>
            <a:r>
              <a:rPr lang="en-US" altLang="zh-CN" b="1">
                <a:latin typeface="Times New Roman" panose="02020603050405020304" pitchFamily="18" charset="0"/>
              </a:rPr>
              <a:t>/</a:t>
            </a:r>
            <a:endParaRPr lang="en-US" altLang="zh-CN" sz="2800" b="1">
              <a:latin typeface="Times New Roman" panose="02020603050405020304" pitchFamily="18" charset="0"/>
            </a:endParaRP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q-&gt;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adjlist[k].firstarc</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adjlist[k].firstarc</a:t>
            </a:r>
            <a:r>
              <a:rPr lang="en-US" altLang="zh-CN" sz="2800" b="1">
                <a:latin typeface="Times New Roman" panose="02020603050405020304" pitchFamily="18" charset="0"/>
              </a:rPr>
              <a:t>=q ;  </a:t>
            </a:r>
            <a:r>
              <a:rPr lang="en-US" altLang="zh-CN" b="1">
                <a:latin typeface="Times New Roman" panose="02020603050405020304" pitchFamily="18" charset="0"/>
              </a:rPr>
              <a:t>/*  </a:t>
            </a:r>
            <a:r>
              <a:rPr lang="zh-CN" altLang="en-US" b="1" dirty="0">
                <a:latin typeface="Times New Roman" panose="02020603050405020304" pitchFamily="18" charset="0"/>
              </a:rPr>
              <a:t>建立正邻接链表用 *</a:t>
            </a:r>
            <a:r>
              <a:rPr lang="en-US" altLang="zh-CN" b="1">
                <a:latin typeface="Times New Roman" panose="02020603050405020304" pitchFamily="18" charset="0"/>
              </a:rPr>
              <a:t>/</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//q-&gt;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adjlist[j].firstarc</a:t>
            </a: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//G-&gt;</a:t>
            </a:r>
            <a:r>
              <a:rPr lang="en-US" altLang="zh-CN" sz="2800" b="1" dirty="0" err="1">
                <a:latin typeface="Times New Roman" panose="02020603050405020304" pitchFamily="18" charset="0"/>
              </a:rPr>
              <a:t>adjlist[j].firstarc</a:t>
            </a:r>
            <a:r>
              <a:rPr lang="en-US" altLang="zh-CN" sz="2800" b="1">
                <a:latin typeface="Times New Roman" panose="02020603050405020304" pitchFamily="18" charset="0"/>
              </a:rPr>
              <a:t>=q ;  </a:t>
            </a:r>
            <a:r>
              <a:rPr lang="en-US" altLang="zh-CN" b="1">
                <a:latin typeface="Times New Roman" panose="02020603050405020304" pitchFamily="18" charset="0"/>
              </a:rPr>
              <a:t>/* </a:t>
            </a:r>
            <a:r>
              <a:rPr lang="zh-CN" altLang="en-US" b="1" dirty="0">
                <a:latin typeface="Times New Roman" panose="02020603050405020304" pitchFamily="18" charset="0"/>
              </a:rPr>
              <a:t>建立逆邻接链表用 *</a:t>
            </a:r>
            <a:r>
              <a:rPr lang="en-US" altLang="zh-CN" b="1">
                <a:latin typeface="Times New Roman" panose="02020603050405020304" pitchFamily="18" charset="0"/>
              </a:rPr>
              <a:t>/</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return(1);</a:t>
            </a:r>
          </a:p>
          <a:p>
            <a:pPr marL="355600" lvl="1"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标题 572417"/>
          <p:cNvSpPr>
            <a:spLocks noGrp="1"/>
          </p:cNvSpPr>
          <p:nvPr>
            <p:ph type="title"/>
          </p:nvPr>
        </p:nvSpPr>
        <p:spPr>
          <a:xfrm>
            <a:off x="1101725" y="290513"/>
            <a:ext cx="5486400" cy="762000"/>
          </a:xfrm>
        </p:spPr>
        <p:txBody>
          <a:bodyPr lIns="92075" tIns="46038" rIns="92075" bIns="46038" anchor="ctr"/>
          <a:lstStyle/>
          <a:p>
            <a:r>
              <a:rPr lang="en-US" altLang="zh-CN" b="1">
                <a:solidFill>
                  <a:srgbClr val="0000FF"/>
                </a:solidFill>
                <a:effectLst/>
                <a:latin typeface="Times New Roman" panose="02020603050405020304" pitchFamily="18" charset="0"/>
              </a:rPr>
              <a:t>7.2.3</a:t>
            </a:r>
            <a:r>
              <a:rPr lang="en-US" altLang="zh-CN" b="1">
                <a:solidFill>
                  <a:srgbClr val="0000FF"/>
                </a:solidFill>
                <a:effectLst/>
              </a:rPr>
              <a:t>  </a:t>
            </a:r>
            <a:r>
              <a:rPr lang="zh-CN" altLang="en-US" b="1" dirty="0">
                <a:solidFill>
                  <a:srgbClr val="0000FF"/>
                </a:solidFill>
                <a:effectLst/>
                <a:ea typeface="楷体_GB2312" panose="02010609030101010101" pitchFamily="49" charset="-122"/>
              </a:rPr>
              <a:t>十字链表法</a:t>
            </a:r>
          </a:p>
        </p:txBody>
      </p:sp>
      <p:sp>
        <p:nvSpPr>
          <p:cNvPr id="572419" name="文本占位符 572418"/>
          <p:cNvSpPr>
            <a:spLocks noGrp="1"/>
          </p:cNvSpPr>
          <p:nvPr>
            <p:ph type="body" idx="1"/>
          </p:nvPr>
        </p:nvSpPr>
        <p:spPr>
          <a:xfrm>
            <a:off x="152400" y="1206500"/>
            <a:ext cx="8812213" cy="3517900"/>
          </a:xfrm>
        </p:spPr>
        <p:txBody>
          <a:bodyPr/>
          <a:lstStyle/>
          <a:p>
            <a:pPr marL="0" indent="0">
              <a:lnSpc>
                <a:spcPct val="110000"/>
              </a:lnSpc>
              <a:buNone/>
            </a:pPr>
            <a:r>
              <a:rPr lang="zh-CN" altLang="en-US" b="1" dirty="0">
                <a:solidFill>
                  <a:schemeClr val="hlink"/>
                </a:solidFill>
              </a:rPr>
              <a:t>       </a:t>
            </a:r>
            <a:r>
              <a:rPr lang="zh-CN" altLang="en-US" b="1" dirty="0">
                <a:solidFill>
                  <a:srgbClr val="0000FF"/>
                </a:solidFill>
              </a:rPr>
              <a:t>十字链表</a:t>
            </a:r>
            <a:r>
              <a:rPr lang="en-US" altLang="zh-CN" b="1"/>
              <a:t>(</a:t>
            </a:r>
            <a:r>
              <a:rPr lang="en-US" altLang="zh-CN" b="1">
                <a:solidFill>
                  <a:srgbClr val="0000FF"/>
                </a:solidFill>
              </a:rPr>
              <a:t>Orthogonal List</a:t>
            </a:r>
            <a:r>
              <a:rPr lang="en-US" altLang="zh-CN" b="1"/>
              <a:t>)</a:t>
            </a:r>
            <a:r>
              <a:rPr lang="zh-CN" altLang="en-US" sz="2800" b="1" dirty="0"/>
              <a:t>是有向图的另一种链式存储结构，是将有向图的正邻接表和逆邻接表结合起来得到的一种链表。</a:t>
            </a:r>
          </a:p>
          <a:p>
            <a:pPr marL="0" indent="0">
              <a:lnSpc>
                <a:spcPct val="110000"/>
              </a:lnSpc>
              <a:buNone/>
            </a:pPr>
            <a:r>
              <a:rPr lang="zh-CN" altLang="en-US" sz="2800" b="1" dirty="0"/>
              <a:t>        在这种结构中，每条弧的弧头结点和弧尾结点都存放在链表中，并将</a:t>
            </a:r>
            <a:r>
              <a:rPr lang="zh-CN" altLang="en-US" sz="2800" b="1" dirty="0">
                <a:solidFill>
                  <a:srgbClr val="FF0000"/>
                </a:solidFill>
              </a:rPr>
              <a:t>弧结点</a:t>
            </a:r>
            <a:r>
              <a:rPr lang="zh-CN" altLang="en-US" sz="2800" b="1" dirty="0"/>
              <a:t>分别组织到</a:t>
            </a:r>
            <a:r>
              <a:rPr lang="zh-CN" altLang="en-US" sz="2800" b="1" u="sng" dirty="0">
                <a:solidFill>
                  <a:srgbClr val="FF0000"/>
                </a:solidFill>
              </a:rPr>
              <a:t>以弧尾结点为头</a:t>
            </a:r>
            <a:r>
              <a:rPr lang="en-US" altLang="zh-CN" sz="2800" b="1" u="sng">
                <a:solidFill>
                  <a:srgbClr val="FF0000"/>
                </a:solidFill>
              </a:rPr>
              <a:t>(</a:t>
            </a:r>
            <a:r>
              <a:rPr lang="zh-CN" altLang="en-US" sz="2800" b="1" u="sng" dirty="0">
                <a:solidFill>
                  <a:srgbClr val="FF0000"/>
                </a:solidFill>
              </a:rPr>
              <a:t>顶点</a:t>
            </a:r>
            <a:r>
              <a:rPr lang="en-US" altLang="zh-CN" sz="2800" b="1" u="sng">
                <a:solidFill>
                  <a:srgbClr val="FF0000"/>
                </a:solidFill>
              </a:rPr>
              <a:t>)</a:t>
            </a:r>
            <a:r>
              <a:rPr lang="zh-CN" altLang="en-US" sz="2800" b="1" u="sng" dirty="0">
                <a:solidFill>
                  <a:srgbClr val="FF0000"/>
                </a:solidFill>
              </a:rPr>
              <a:t>结点</a:t>
            </a:r>
            <a:r>
              <a:rPr lang="zh-CN" altLang="en-US" sz="2800" b="1" dirty="0">
                <a:solidFill>
                  <a:srgbClr val="FF0000"/>
                </a:solidFill>
              </a:rPr>
              <a:t>和</a:t>
            </a:r>
            <a:r>
              <a:rPr lang="zh-CN" altLang="en-US" sz="2800" b="1" u="sng" dirty="0">
                <a:solidFill>
                  <a:srgbClr val="FF0000"/>
                </a:solidFill>
              </a:rPr>
              <a:t>以弧头结点为头</a:t>
            </a:r>
            <a:r>
              <a:rPr lang="en-US" altLang="zh-CN" sz="2800" b="1" u="sng">
                <a:solidFill>
                  <a:srgbClr val="FF0000"/>
                </a:solidFill>
              </a:rPr>
              <a:t>(</a:t>
            </a:r>
            <a:r>
              <a:rPr lang="zh-CN" altLang="en-US" sz="2800" b="1" u="sng" dirty="0">
                <a:solidFill>
                  <a:srgbClr val="FF0000"/>
                </a:solidFill>
              </a:rPr>
              <a:t>顶点</a:t>
            </a:r>
            <a:r>
              <a:rPr lang="en-US" altLang="zh-CN" sz="2800" b="1" u="sng">
                <a:solidFill>
                  <a:srgbClr val="FF0000"/>
                </a:solidFill>
              </a:rPr>
              <a:t>)</a:t>
            </a:r>
            <a:r>
              <a:rPr lang="zh-CN" altLang="en-US" sz="2800" b="1" u="sng" dirty="0">
                <a:solidFill>
                  <a:srgbClr val="FF0000"/>
                </a:solidFill>
              </a:rPr>
              <a:t>结点</a:t>
            </a:r>
            <a:r>
              <a:rPr lang="zh-CN" altLang="en-US" sz="2800" b="1" dirty="0"/>
              <a:t>的链表中。这种结构的结点逻辑结构如图</a:t>
            </a:r>
            <a:r>
              <a:rPr lang="en-US" altLang="zh-CN" sz="2800" b="1"/>
              <a:t>7-12</a:t>
            </a:r>
            <a:r>
              <a:rPr lang="zh-CN" altLang="en-US" sz="2800" b="1" dirty="0"/>
              <a:t>所示。</a:t>
            </a:r>
          </a:p>
        </p:txBody>
      </p:sp>
      <p:grpSp>
        <p:nvGrpSpPr>
          <p:cNvPr id="572420" name="组合 572419"/>
          <p:cNvGrpSpPr/>
          <p:nvPr/>
        </p:nvGrpSpPr>
        <p:grpSpPr>
          <a:xfrm>
            <a:off x="685800" y="5084763"/>
            <a:ext cx="7731125" cy="1525587"/>
            <a:chOff x="432" y="2159"/>
            <a:chExt cx="4870" cy="961"/>
          </a:xfrm>
        </p:grpSpPr>
        <p:grpSp>
          <p:nvGrpSpPr>
            <p:cNvPr id="572421" name="组合 572420"/>
            <p:cNvGrpSpPr/>
            <p:nvPr/>
          </p:nvGrpSpPr>
          <p:grpSpPr>
            <a:xfrm>
              <a:off x="2400" y="2159"/>
              <a:ext cx="2902" cy="592"/>
              <a:chOff x="672" y="1984"/>
              <a:chExt cx="2902" cy="592"/>
            </a:xfrm>
          </p:grpSpPr>
          <p:sp>
            <p:nvSpPr>
              <p:cNvPr id="572422" name="文本框 572421"/>
              <p:cNvSpPr txBox="1"/>
              <p:nvPr/>
            </p:nvSpPr>
            <p:spPr>
              <a:xfrm>
                <a:off x="1582" y="1984"/>
                <a:ext cx="770" cy="272"/>
              </a:xfrm>
              <a:prstGeom prst="rect">
                <a:avLst/>
              </a:prstGeom>
              <a:noFill/>
              <a:ln w="9525">
                <a:noFill/>
              </a:ln>
            </p:spPr>
            <p:txBody>
              <a:bodyPr/>
              <a:lstStyle/>
              <a:p>
                <a:pPr algn="ctr" eaLnBrk="0" hangingPunct="0">
                  <a:buClr>
                    <a:schemeClr val="bg1"/>
                  </a:buClr>
                </a:pPr>
                <a:r>
                  <a:rPr lang="zh-CN" altLang="en-US" b="1" dirty="0">
                    <a:latin typeface="宋体" panose="02010600030101010101" pitchFamily="2" charset="-122"/>
                  </a:rPr>
                  <a:t>弧结点</a:t>
                </a:r>
              </a:p>
            </p:txBody>
          </p:sp>
          <p:grpSp>
            <p:nvGrpSpPr>
              <p:cNvPr id="572423" name="组合 572422"/>
              <p:cNvGrpSpPr/>
              <p:nvPr/>
            </p:nvGrpSpPr>
            <p:grpSpPr>
              <a:xfrm>
                <a:off x="672" y="2304"/>
                <a:ext cx="2902" cy="272"/>
                <a:chOff x="672" y="2304"/>
                <a:chExt cx="2902" cy="272"/>
              </a:xfrm>
            </p:grpSpPr>
            <p:sp>
              <p:nvSpPr>
                <p:cNvPr id="572424" name="矩形 572423"/>
                <p:cNvSpPr/>
                <p:nvPr/>
              </p:nvSpPr>
              <p:spPr>
                <a:xfrm>
                  <a:off x="672" y="2304"/>
                  <a:ext cx="2902" cy="272"/>
                </a:xfrm>
                <a:prstGeom prst="rect">
                  <a:avLst/>
                </a:prstGeom>
                <a:noFill/>
                <a:ln w="9525" cap="flat" cmpd="sng">
                  <a:solidFill>
                    <a:schemeClr val="tx1"/>
                  </a:solidFill>
                  <a:prstDash val="solid"/>
                  <a:miter/>
                  <a:headEnd type="none" w="med" len="med"/>
                  <a:tailEnd type="none" w="med" len="med"/>
                </a:ln>
              </p:spPr>
              <p:txBody>
                <a:bodyPr wrap="none" anchor="ctr"/>
                <a:lstStyle/>
                <a:p>
                  <a:pPr algn="l">
                    <a:buClr>
                      <a:schemeClr val="bg1"/>
                    </a:buClr>
                  </a:pPr>
                  <a:r>
                    <a:rPr lang="en-US" altLang="zh-CN" dirty="0" err="1">
                      <a:latin typeface="Times New Roman" panose="02020603050405020304" pitchFamily="18" charset="0"/>
                    </a:rPr>
                    <a:t>  tailvex</a:t>
                  </a:r>
                  <a:r>
                    <a:rPr lang="en-US" altLang="zh-CN">
                      <a:latin typeface="Times New Roman" panose="02020603050405020304" pitchFamily="18" charset="0"/>
                    </a:rPr>
                    <a:t>     </a:t>
                  </a:r>
                  <a:r>
                    <a:rPr lang="en-US" altLang="zh-CN" dirty="0" err="1">
                      <a:latin typeface="Times New Roman" panose="02020603050405020304" pitchFamily="18" charset="0"/>
                    </a:rPr>
                    <a:t>headvex</a:t>
                  </a:r>
                  <a:r>
                    <a:rPr lang="en-US" altLang="zh-CN">
                      <a:latin typeface="Times New Roman" panose="02020603050405020304" pitchFamily="18" charset="0"/>
                    </a:rPr>
                    <a:t>     </a:t>
                  </a:r>
                  <a:r>
                    <a:rPr lang="en-US" altLang="zh-CN" dirty="0" err="1">
                      <a:latin typeface="Times New Roman" panose="02020603050405020304" pitchFamily="18" charset="0"/>
                    </a:rPr>
                    <a:t>hlink</a:t>
                  </a:r>
                  <a:r>
                    <a:rPr lang="en-US" altLang="zh-CN">
                      <a:latin typeface="Times New Roman" panose="02020603050405020304" pitchFamily="18" charset="0"/>
                    </a:rPr>
                    <a:t>    </a:t>
                  </a:r>
                  <a:r>
                    <a:rPr lang="en-US" altLang="zh-CN" dirty="0" err="1">
                      <a:latin typeface="Times New Roman" panose="02020603050405020304" pitchFamily="18" charset="0"/>
                    </a:rPr>
                    <a:t>tlink    </a:t>
                  </a:r>
                  <a:r>
                    <a:rPr lang="en-US" altLang="zh-CN">
                      <a:latin typeface="Times New Roman" panose="02020603050405020304" pitchFamily="18" charset="0"/>
                      <a:sym typeface="+mn-ea"/>
                    </a:rPr>
                    <a:t>  info</a:t>
                  </a:r>
                  <a:endParaRPr lang="en-US" altLang="zh-CN">
                    <a:latin typeface="Times New Roman" panose="02020603050405020304" pitchFamily="18" charset="0"/>
                  </a:endParaRPr>
                </a:p>
              </p:txBody>
            </p:sp>
            <p:sp>
              <p:nvSpPr>
                <p:cNvPr id="572425" name="直接连接符 572424"/>
                <p:cNvSpPr/>
                <p:nvPr/>
              </p:nvSpPr>
              <p:spPr>
                <a:xfrm>
                  <a:off x="1344" y="2304"/>
                  <a:ext cx="0" cy="272"/>
                </a:xfrm>
                <a:prstGeom prst="line">
                  <a:avLst/>
                </a:prstGeom>
                <a:ln w="9525" cap="flat" cmpd="sng">
                  <a:solidFill>
                    <a:schemeClr val="tx1"/>
                  </a:solidFill>
                  <a:prstDash val="solid"/>
                  <a:miter/>
                  <a:headEnd type="none" w="med" len="med"/>
                  <a:tailEnd type="none" w="med" len="med"/>
                </a:ln>
              </p:spPr>
            </p:sp>
            <p:sp>
              <p:nvSpPr>
                <p:cNvPr id="572426" name="直接连接符 572425"/>
                <p:cNvSpPr/>
                <p:nvPr/>
              </p:nvSpPr>
              <p:spPr>
                <a:xfrm>
                  <a:off x="2136" y="2304"/>
                  <a:ext cx="0" cy="272"/>
                </a:xfrm>
                <a:prstGeom prst="line">
                  <a:avLst/>
                </a:prstGeom>
                <a:ln w="9525" cap="flat" cmpd="sng">
                  <a:solidFill>
                    <a:schemeClr val="tx1"/>
                  </a:solidFill>
                  <a:prstDash val="solid"/>
                  <a:miter/>
                  <a:headEnd type="none" w="med" len="med"/>
                  <a:tailEnd type="none" w="med" len="med"/>
                </a:ln>
              </p:spPr>
            </p:sp>
            <p:sp>
              <p:nvSpPr>
                <p:cNvPr id="572427" name="直接连接符 572426"/>
                <p:cNvSpPr/>
                <p:nvPr/>
              </p:nvSpPr>
              <p:spPr>
                <a:xfrm>
                  <a:off x="2568" y="2304"/>
                  <a:ext cx="0" cy="272"/>
                </a:xfrm>
                <a:prstGeom prst="line">
                  <a:avLst/>
                </a:prstGeom>
                <a:ln w="9525" cap="flat" cmpd="sng">
                  <a:solidFill>
                    <a:schemeClr val="tx1"/>
                  </a:solidFill>
                  <a:prstDash val="solid"/>
                  <a:miter/>
                  <a:headEnd type="none" w="med" len="med"/>
                  <a:tailEnd type="none" w="med" len="med"/>
                </a:ln>
              </p:spPr>
            </p:sp>
            <p:sp>
              <p:nvSpPr>
                <p:cNvPr id="572428" name="直接连接符 572427"/>
                <p:cNvSpPr/>
                <p:nvPr/>
              </p:nvSpPr>
              <p:spPr>
                <a:xfrm>
                  <a:off x="3072" y="2304"/>
                  <a:ext cx="0" cy="272"/>
                </a:xfrm>
                <a:prstGeom prst="line">
                  <a:avLst/>
                </a:prstGeom>
                <a:ln w="9525" cap="flat" cmpd="sng">
                  <a:solidFill>
                    <a:schemeClr val="tx1"/>
                  </a:solidFill>
                  <a:prstDash val="solid"/>
                  <a:miter/>
                  <a:headEnd type="none" w="med" len="med"/>
                  <a:tailEnd type="none" w="med" len="med"/>
                </a:ln>
              </p:spPr>
            </p:sp>
          </p:grpSp>
        </p:grpSp>
        <p:grpSp>
          <p:nvGrpSpPr>
            <p:cNvPr id="572429" name="组合 572428"/>
            <p:cNvGrpSpPr/>
            <p:nvPr/>
          </p:nvGrpSpPr>
          <p:grpSpPr>
            <a:xfrm>
              <a:off x="432" y="2167"/>
              <a:ext cx="1746" cy="592"/>
              <a:chOff x="3840" y="2080"/>
              <a:chExt cx="1746" cy="592"/>
            </a:xfrm>
          </p:grpSpPr>
          <p:sp>
            <p:nvSpPr>
              <p:cNvPr id="572430" name="文本框 572429"/>
              <p:cNvSpPr txBox="1"/>
              <p:nvPr/>
            </p:nvSpPr>
            <p:spPr>
              <a:xfrm>
                <a:off x="4156" y="2080"/>
                <a:ext cx="884" cy="272"/>
              </a:xfrm>
              <a:prstGeom prst="rect">
                <a:avLst/>
              </a:prstGeom>
              <a:noFill/>
              <a:ln w="9525">
                <a:noFill/>
              </a:ln>
            </p:spPr>
            <p:txBody>
              <a:bodyPr/>
              <a:lstStyle/>
              <a:p>
                <a:pPr eaLnBrk="0" hangingPunct="0">
                  <a:buClr>
                    <a:schemeClr val="bg1"/>
                  </a:buClr>
                </a:pPr>
                <a:r>
                  <a:rPr lang="zh-CN" altLang="en-US" b="1" dirty="0">
                    <a:latin typeface="宋体" panose="02010600030101010101" pitchFamily="2" charset="-122"/>
                  </a:rPr>
                  <a:t>顶点结点</a:t>
                </a:r>
              </a:p>
            </p:txBody>
          </p:sp>
          <p:grpSp>
            <p:nvGrpSpPr>
              <p:cNvPr id="572431" name="组合 572430"/>
              <p:cNvGrpSpPr/>
              <p:nvPr/>
            </p:nvGrpSpPr>
            <p:grpSpPr>
              <a:xfrm>
                <a:off x="3840" y="2400"/>
                <a:ext cx="1746" cy="272"/>
                <a:chOff x="3840" y="2400"/>
                <a:chExt cx="1746" cy="272"/>
              </a:xfrm>
            </p:grpSpPr>
            <p:sp>
              <p:nvSpPr>
                <p:cNvPr id="572432" name="矩形 572431"/>
                <p:cNvSpPr/>
                <p:nvPr/>
              </p:nvSpPr>
              <p:spPr>
                <a:xfrm>
                  <a:off x="3840" y="2400"/>
                  <a:ext cx="1746" cy="27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Data      </a:t>
                  </a:r>
                  <a:r>
                    <a:rPr lang="en-US" altLang="zh-CN" dirty="0" err="1">
                      <a:latin typeface="Times New Roman" panose="02020603050405020304" pitchFamily="18" charset="0"/>
                    </a:rPr>
                    <a:t>firstin</a:t>
                  </a:r>
                  <a:r>
                    <a:rPr lang="en-US" altLang="zh-CN">
                      <a:latin typeface="Times New Roman" panose="02020603050405020304" pitchFamily="18" charset="0"/>
                    </a:rPr>
                    <a:t>     </a:t>
                  </a:r>
                  <a:r>
                    <a:rPr lang="en-US" altLang="zh-CN" dirty="0" err="1">
                      <a:latin typeface="Times New Roman" panose="02020603050405020304" pitchFamily="18" charset="0"/>
                    </a:rPr>
                    <a:t>firstout</a:t>
                  </a:r>
                  <a:endParaRPr lang="en-US" altLang="zh-CN">
                    <a:latin typeface="Times New Roman" panose="02020603050405020304" pitchFamily="18" charset="0"/>
                  </a:endParaRPr>
                </a:p>
              </p:txBody>
            </p:sp>
            <p:sp>
              <p:nvSpPr>
                <p:cNvPr id="572433" name="直接连接符 572432"/>
                <p:cNvSpPr/>
                <p:nvPr/>
              </p:nvSpPr>
              <p:spPr>
                <a:xfrm>
                  <a:off x="4328" y="2400"/>
                  <a:ext cx="0" cy="272"/>
                </a:xfrm>
                <a:prstGeom prst="line">
                  <a:avLst/>
                </a:prstGeom>
                <a:ln w="9525" cap="flat" cmpd="sng">
                  <a:solidFill>
                    <a:schemeClr val="tx1"/>
                  </a:solidFill>
                  <a:prstDash val="solid"/>
                  <a:miter/>
                  <a:headEnd type="none" w="med" len="med"/>
                  <a:tailEnd type="none" w="med" len="med"/>
                </a:ln>
              </p:spPr>
            </p:sp>
            <p:sp>
              <p:nvSpPr>
                <p:cNvPr id="572434" name="直接连接符 572433"/>
                <p:cNvSpPr/>
                <p:nvPr/>
              </p:nvSpPr>
              <p:spPr>
                <a:xfrm>
                  <a:off x="4944" y="2400"/>
                  <a:ext cx="0" cy="272"/>
                </a:xfrm>
                <a:prstGeom prst="line">
                  <a:avLst/>
                </a:prstGeom>
                <a:ln w="9525" cap="flat" cmpd="sng">
                  <a:solidFill>
                    <a:schemeClr val="tx1"/>
                  </a:solidFill>
                  <a:prstDash val="solid"/>
                  <a:miter/>
                  <a:headEnd type="none" w="med" len="med"/>
                  <a:tailEnd type="none" w="med" len="med"/>
                </a:ln>
              </p:spPr>
            </p:sp>
          </p:grpSp>
        </p:grpSp>
        <p:sp>
          <p:nvSpPr>
            <p:cNvPr id="572435" name="矩形 572434"/>
            <p:cNvSpPr/>
            <p:nvPr/>
          </p:nvSpPr>
          <p:spPr>
            <a:xfrm>
              <a:off x="1824" y="2871"/>
              <a:ext cx="1995" cy="249"/>
            </a:xfrm>
            <a:prstGeom prst="rect">
              <a:avLst/>
            </a:prstGeom>
            <a:noFill/>
            <a:ln w="9525">
              <a:noFill/>
            </a:ln>
          </p:spPr>
          <p:txBody>
            <a:bodyPr wrap="none" anchor="ctr"/>
            <a:lstStyle/>
            <a:p>
              <a:pPr>
                <a:buClr>
                  <a:schemeClr val="bg1"/>
                </a:buClr>
              </a:pPr>
              <a:r>
                <a:rPr lang="zh-CN" altLang="en-US" sz="2000" b="1">
                  <a:latin typeface="Times New Roman" panose="02020603050405020304" pitchFamily="18" charset="0"/>
                </a:rPr>
                <a:t>图</a:t>
              </a:r>
              <a:r>
                <a:rPr lang="en-US" altLang="zh-CN" sz="2000" b="1">
                  <a:latin typeface="Times New Roman" panose="02020603050405020304" pitchFamily="18" charset="0"/>
                </a:rPr>
                <a:t>7-12   </a:t>
              </a:r>
              <a:r>
                <a:rPr lang="zh-CN" altLang="en-US" sz="2000" b="1" dirty="0">
                  <a:latin typeface="Times New Roman" panose="02020603050405020304" pitchFamily="18" charset="0"/>
                </a:rPr>
                <a:t>十字链表结点结构</a:t>
              </a:r>
              <a:endParaRPr lang="zh-CN" altLang="en-US" sz="2000" b="1">
                <a:latin typeface="Times New Roman" panose="02020603050405020304" pitchFamily="18" charset="0"/>
              </a:endParaRPr>
            </a:p>
          </p:txBody>
        </p:sp>
      </p:grpSp>
    </p:spTree>
  </p:cSld>
  <p:clrMapOvr>
    <a:masterClrMapping/>
  </p:clrMapOvr>
  <p:transition spd="med">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矩形 573441"/>
          <p:cNvSpPr/>
          <p:nvPr/>
        </p:nvSpPr>
        <p:spPr>
          <a:xfrm>
            <a:off x="152400" y="252413"/>
            <a:ext cx="8812213" cy="5408612"/>
          </a:xfrm>
          <a:prstGeom prst="rect">
            <a:avLst/>
          </a:prstGeom>
          <a:noFill/>
          <a:ln w="9525">
            <a:noFill/>
          </a:ln>
        </p:spPr>
        <p:txBody>
          <a:bodyPr/>
          <a:lstStyle/>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宋体" panose="02010600030101010101" pitchFamily="2" charset="-122"/>
              </a:rPr>
              <a:t>◆</a:t>
            </a:r>
            <a:r>
              <a:rPr lang="zh-CN" altLang="en-US" sz="2800" b="1">
                <a:solidFill>
                  <a:schemeClr val="hlink"/>
                </a:solidFill>
                <a:latin typeface="Times New Roman" panose="02020603050405020304" pitchFamily="18" charset="0"/>
              </a:rPr>
              <a:t> </a:t>
            </a:r>
            <a:r>
              <a:rPr lang="zh-CN" altLang="en-US" sz="2800" b="1">
                <a:latin typeface="Times New Roman" panose="02020603050405020304" pitchFamily="18" charset="0"/>
              </a:rPr>
              <a:t> </a:t>
            </a:r>
            <a:r>
              <a:rPr lang="en-US" altLang="zh-CN" sz="2800" b="1">
                <a:latin typeface="Times New Roman" panose="02020603050405020304" pitchFamily="18" charset="0"/>
              </a:rPr>
              <a:t>data</a:t>
            </a:r>
            <a:r>
              <a:rPr lang="zh-CN" altLang="en-US" sz="2800" b="1" dirty="0">
                <a:latin typeface="宋体" panose="02010600030101010101" pitchFamily="2" charset="-122"/>
              </a:rPr>
              <a:t>域：存储和顶点相关的信息；</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hlink"/>
                </a:solidFill>
                <a:latin typeface="宋体" panose="02010600030101010101" pitchFamily="2" charset="-122"/>
              </a:rPr>
              <a:t> </a:t>
            </a:r>
            <a:r>
              <a:rPr lang="zh-CN" altLang="en-US" sz="2800" b="1" dirty="0">
                <a:latin typeface="宋体" panose="02010600030101010101" pitchFamily="2" charset="-122"/>
              </a:rPr>
              <a:t>指针域</a:t>
            </a:r>
            <a:r>
              <a:rPr lang="en-US" altLang="zh-CN" sz="2800" b="1" dirty="0" err="1">
                <a:latin typeface="Times New Roman" panose="02020603050405020304" pitchFamily="18" charset="0"/>
              </a:rPr>
              <a:t>firstin</a:t>
            </a:r>
            <a:r>
              <a:rPr lang="zh-CN" altLang="en-US" sz="2800" b="1">
                <a:latin typeface="宋体" panose="02010600030101010101" pitchFamily="2" charset="-122"/>
              </a:rPr>
              <a:t>：</a:t>
            </a:r>
            <a:r>
              <a:rPr lang="zh-CN" altLang="en-US" sz="2800" b="1" dirty="0">
                <a:latin typeface="宋体" panose="02010600030101010101" pitchFamily="2" charset="-122"/>
              </a:rPr>
              <a:t>指向</a:t>
            </a:r>
            <a:r>
              <a:rPr lang="zh-CN" altLang="en-US" sz="2800" b="1" dirty="0">
                <a:solidFill>
                  <a:srgbClr val="FF0000"/>
                </a:solidFill>
                <a:latin typeface="宋体" panose="02010600030101010101" pitchFamily="2" charset="-122"/>
              </a:rPr>
              <a:t>以该顶点为弧头</a:t>
            </a:r>
            <a:r>
              <a:rPr lang="zh-CN" altLang="en-US" sz="2800" b="1" dirty="0">
                <a:latin typeface="宋体" panose="02010600030101010101" pitchFamily="2" charset="-122"/>
              </a:rPr>
              <a:t>的第一条弧所对应的弧结点；</a:t>
            </a:r>
          </a:p>
          <a:p>
            <a:pPr marL="5334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指针域</a:t>
            </a:r>
            <a:r>
              <a:rPr lang="en-US" altLang="zh-CN" sz="2800" b="1" dirty="0" err="1">
                <a:latin typeface="Times New Roman" panose="02020603050405020304" pitchFamily="18" charset="0"/>
              </a:rPr>
              <a:t>firstout</a:t>
            </a:r>
            <a:r>
              <a:rPr lang="zh-CN" altLang="en-US" sz="2800" b="1" dirty="0">
                <a:latin typeface="Times New Roman" panose="02020603050405020304" pitchFamily="18" charset="0"/>
              </a:rPr>
              <a:t>：指向</a:t>
            </a:r>
            <a:r>
              <a:rPr lang="zh-CN" altLang="en-US" sz="2800" b="1" dirty="0">
                <a:solidFill>
                  <a:srgbClr val="FF0000"/>
                </a:solidFill>
                <a:latin typeface="Times New Roman" panose="02020603050405020304" pitchFamily="18" charset="0"/>
              </a:rPr>
              <a:t>以该顶点为弧尾</a:t>
            </a:r>
            <a:r>
              <a:rPr lang="zh-CN" altLang="en-US" sz="2800" b="1" dirty="0">
                <a:latin typeface="Times New Roman" panose="02020603050405020304" pitchFamily="18" charset="0"/>
              </a:rPr>
              <a:t>的第一条弧所对应的弧结点；</a:t>
            </a:r>
          </a:p>
          <a:p>
            <a:pPr marL="5334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尾域</a:t>
            </a:r>
            <a:r>
              <a:rPr lang="en-US" altLang="zh-CN" sz="2800" b="1" dirty="0" err="1">
                <a:latin typeface="Times New Roman" panose="02020603050405020304" pitchFamily="18" charset="0"/>
              </a:rPr>
              <a:t>tailvex</a:t>
            </a:r>
            <a:r>
              <a:rPr lang="zh-CN" altLang="en-US" sz="2800" b="1" dirty="0">
                <a:latin typeface="Times New Roman" panose="02020603050405020304" pitchFamily="18" charset="0"/>
              </a:rPr>
              <a:t>：指示弧尾顶点在图中的位置；</a:t>
            </a:r>
          </a:p>
          <a:p>
            <a:pPr marL="5334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头域</a:t>
            </a:r>
            <a:r>
              <a:rPr lang="en-US" altLang="zh-CN" sz="2800" b="1" dirty="0" err="1">
                <a:latin typeface="Times New Roman" panose="02020603050405020304" pitchFamily="18" charset="0"/>
              </a:rPr>
              <a:t>headvex</a:t>
            </a:r>
            <a:r>
              <a:rPr lang="zh-CN" altLang="en-US" sz="2800" b="1" dirty="0">
                <a:latin typeface="Times New Roman" panose="02020603050405020304" pitchFamily="18" charset="0"/>
              </a:rPr>
              <a:t>：指示弧头顶点在图中的位置；</a:t>
            </a:r>
          </a:p>
          <a:p>
            <a:pPr marL="5334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指针域</a:t>
            </a:r>
            <a:r>
              <a:rPr lang="en-US" altLang="zh-CN" sz="2800" b="1" dirty="0" err="1">
                <a:latin typeface="Times New Roman" panose="02020603050405020304" pitchFamily="18" charset="0"/>
              </a:rPr>
              <a:t>hlink</a:t>
            </a:r>
            <a:r>
              <a:rPr lang="zh-CN" altLang="en-US" sz="2800" b="1" dirty="0">
                <a:latin typeface="Times New Roman" panose="02020603050405020304" pitchFamily="18" charset="0"/>
              </a:rPr>
              <a:t>：指向弧头相同的下一条弧；</a:t>
            </a:r>
          </a:p>
          <a:p>
            <a:pPr marL="5334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 </a:t>
            </a:r>
            <a:r>
              <a:rPr lang="zh-CN" altLang="en-US" sz="2800" b="1" dirty="0">
                <a:latin typeface="Times New Roman" panose="02020603050405020304" pitchFamily="18" charset="0"/>
              </a:rPr>
              <a:t>指针域</a:t>
            </a:r>
            <a:r>
              <a:rPr lang="en-US" altLang="zh-CN" sz="2800" b="1" dirty="0" err="1">
                <a:latin typeface="Times New Roman" panose="02020603050405020304" pitchFamily="18" charset="0"/>
              </a:rPr>
              <a:t>tlink</a:t>
            </a:r>
            <a:r>
              <a:rPr lang="zh-CN" altLang="en-US" sz="2800" b="1" dirty="0">
                <a:latin typeface="Times New Roman" panose="02020603050405020304" pitchFamily="18" charset="0"/>
              </a:rPr>
              <a:t>：指向弧尾相同的下一条弧；</a:t>
            </a:r>
          </a:p>
          <a:p>
            <a:pPr marL="533400" lvl="1" indent="0" eaLnBrk="1" hangingPunct="1">
              <a:lnSpc>
                <a:spcPct val="110000"/>
              </a:lnSpc>
              <a:spcBef>
                <a:spcPct val="20000"/>
              </a:spcBef>
              <a:buClr>
                <a:schemeClr val="bg1"/>
              </a:buClr>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en-US" altLang="zh-CN" sz="2800" b="1">
                <a:latin typeface="Times New Roman" panose="02020603050405020304" pitchFamily="18" charset="0"/>
              </a:rPr>
              <a:t>Info</a:t>
            </a:r>
            <a:r>
              <a:rPr lang="zh-CN" altLang="en-US" sz="2800" b="1" dirty="0">
                <a:latin typeface="Times New Roman" panose="02020603050405020304" pitchFamily="18" charset="0"/>
              </a:rPr>
              <a:t>域：指向该弧的相关信息；</a:t>
            </a:r>
          </a:p>
        </p:txBody>
      </p:sp>
    </p:spTree>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文本占位符 574465"/>
          <p:cNvSpPr>
            <a:spLocks noGrp="1"/>
          </p:cNvSpPr>
          <p:nvPr>
            <p:ph type="body" idx="1"/>
          </p:nvPr>
        </p:nvSpPr>
        <p:spPr>
          <a:xfrm>
            <a:off x="152400" y="260350"/>
            <a:ext cx="8812213" cy="6408738"/>
          </a:xfrm>
        </p:spPr>
        <p:txBody>
          <a:bodyPr/>
          <a:lstStyle/>
          <a:p>
            <a:pPr marL="0" indent="0">
              <a:lnSpc>
                <a:spcPct val="110000"/>
              </a:lnSpc>
              <a:spcBef>
                <a:spcPct val="10000"/>
              </a:spcBef>
              <a:buNone/>
            </a:pPr>
            <a:r>
              <a:rPr lang="zh-CN" altLang="en-US" sz="3600" b="1" dirty="0">
                <a:solidFill>
                  <a:srgbClr val="FF0000"/>
                </a:solidFill>
                <a:ea typeface="楷体_GB2312" panose="02010609030101010101" pitchFamily="49" charset="-122"/>
              </a:rPr>
              <a:t>结点类型定义</a:t>
            </a:r>
            <a:endParaRPr lang="zh-CN" altLang="en-US" sz="2400" dirty="0">
              <a:solidFill>
                <a:srgbClr val="FF0000"/>
              </a:solidFill>
              <a:ea typeface="楷体_GB2312" panose="02010609030101010101" pitchFamily="49" charset="-122"/>
            </a:endParaRPr>
          </a:p>
          <a:p>
            <a:pPr marL="0" indent="0">
              <a:lnSpc>
                <a:spcPct val="110000"/>
              </a:lnSpc>
              <a:spcBef>
                <a:spcPct val="10000"/>
              </a:spcBef>
              <a:buNone/>
            </a:pPr>
            <a:r>
              <a:rPr lang="en-US" altLang="zh-CN" sz="2800" b="1"/>
              <a:t>#define INFINITY  MAX_VAL     </a:t>
            </a:r>
            <a:r>
              <a:rPr lang="en-US" altLang="zh-CN" sz="2400" b="1"/>
              <a:t>/* </a:t>
            </a:r>
            <a:r>
              <a:rPr lang="zh-CN" altLang="en-US" sz="2400" b="1" dirty="0"/>
              <a:t>最大值</a:t>
            </a:r>
            <a:r>
              <a:rPr lang="zh-CN" altLang="en-US" sz="2400" b="1"/>
              <a:t>∞ *</a:t>
            </a:r>
            <a:r>
              <a:rPr lang="en-US" altLang="zh-CN" sz="2400" b="1"/>
              <a:t>/</a:t>
            </a:r>
          </a:p>
          <a:p>
            <a:pPr marL="0" indent="0">
              <a:lnSpc>
                <a:spcPct val="110000"/>
              </a:lnSpc>
              <a:spcBef>
                <a:spcPct val="10000"/>
              </a:spcBef>
              <a:buNone/>
            </a:pPr>
            <a:r>
              <a:rPr lang="en-US" altLang="zh-CN" sz="2800" b="1"/>
              <a:t>#define MAX_VEX  30     //</a:t>
            </a:r>
            <a:r>
              <a:rPr lang="en-US" altLang="zh-CN" sz="2400" b="1"/>
              <a:t>  </a:t>
            </a:r>
            <a:r>
              <a:rPr lang="zh-CN" altLang="en-US" sz="2400" b="1" dirty="0"/>
              <a:t>最大顶点数  </a:t>
            </a:r>
          </a:p>
          <a:p>
            <a:pPr marL="0" indent="0">
              <a:lnSpc>
                <a:spcPct val="110000"/>
              </a:lnSpc>
              <a:spcBef>
                <a:spcPct val="10000"/>
              </a:spcBef>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ArcNode</a:t>
            </a:r>
            <a:endParaRPr lang="en-US" altLang="zh-CN" sz="2800" b="1"/>
          </a:p>
          <a:p>
            <a:pPr marL="355600" lvl="1" indent="0">
              <a:lnSpc>
                <a:spcPct val="110000"/>
              </a:lnSpc>
              <a:spcBef>
                <a:spcPct val="10000"/>
              </a:spcBef>
              <a:buNone/>
            </a:pPr>
            <a:r>
              <a:rPr lang="en-US" altLang="zh-CN" b="1"/>
              <a:t>{   </a:t>
            </a:r>
            <a:r>
              <a:rPr lang="en-US" altLang="zh-CN" b="1" dirty="0" err="1"/>
              <a:t>int</a:t>
            </a:r>
            <a:r>
              <a:rPr lang="en-US" altLang="zh-CN" b="1"/>
              <a:t>  </a:t>
            </a:r>
            <a:r>
              <a:rPr lang="en-US" altLang="zh-CN" b="1" dirty="0" err="1"/>
              <a:t>tailvex</a:t>
            </a:r>
            <a:r>
              <a:rPr lang="en-US" altLang="zh-CN" b="1"/>
              <a:t> , </a:t>
            </a:r>
            <a:r>
              <a:rPr lang="en-US" altLang="zh-CN" b="1" dirty="0" err="1"/>
              <a:t>headvex</a:t>
            </a:r>
            <a:r>
              <a:rPr lang="en-US" altLang="zh-CN" b="1"/>
              <a:t> ;</a:t>
            </a:r>
            <a:r>
              <a:rPr lang="en-US" altLang="zh-CN" sz="2400" b="1"/>
              <a:t>   //  </a:t>
            </a:r>
            <a:r>
              <a:rPr lang="zh-CN" altLang="en-US" sz="2400" b="1" dirty="0"/>
              <a:t>尾结点和头结点在图中的位置</a:t>
            </a:r>
          </a:p>
          <a:p>
            <a:pPr marL="723900" lvl="2" indent="0">
              <a:lnSpc>
                <a:spcPct val="110000"/>
              </a:lnSpc>
              <a:spcBef>
                <a:spcPct val="10000"/>
              </a:spcBef>
              <a:buNone/>
            </a:pPr>
            <a:r>
              <a:rPr lang="en-US" altLang="zh-CN" sz="2800" b="1" dirty="0" err="1"/>
              <a:t>InfoType</a:t>
            </a:r>
            <a:r>
              <a:rPr lang="en-US" altLang="zh-CN" sz="2800" b="1"/>
              <a:t>    info  ;</a:t>
            </a:r>
            <a:r>
              <a:rPr lang="en-US" altLang="zh-CN" b="1"/>
              <a:t>       // </a:t>
            </a:r>
            <a:r>
              <a:rPr lang="zh-CN" altLang="en-US" b="1" dirty="0"/>
              <a:t>与弧相关的信息</a:t>
            </a:r>
            <a:r>
              <a:rPr lang="en-US" altLang="zh-CN" b="1"/>
              <a:t>, </a:t>
            </a:r>
            <a:r>
              <a:rPr lang="zh-CN" altLang="en-US" b="1" dirty="0"/>
              <a:t>如权值</a:t>
            </a:r>
          </a:p>
          <a:p>
            <a:pPr marL="723900" lvl="2" indent="0">
              <a:lnSpc>
                <a:spcPct val="110000"/>
              </a:lnSpc>
              <a:spcBef>
                <a:spcPct val="10000"/>
              </a:spcBef>
              <a:buNone/>
            </a:pPr>
            <a:r>
              <a:rPr lang="en-US" altLang="zh-CN" sz="2800" b="1" dirty="0" err="1"/>
              <a:t>struct</a:t>
            </a:r>
            <a:r>
              <a:rPr lang="en-US" altLang="zh-CN" sz="2800" b="1"/>
              <a:t> </a:t>
            </a:r>
            <a:r>
              <a:rPr lang="en-US" altLang="zh-CN" sz="2800" b="1" dirty="0" err="1"/>
              <a:t>ArcNode</a:t>
            </a:r>
            <a:r>
              <a:rPr lang="en-US" altLang="zh-CN" sz="2800" b="1"/>
              <a:t>  *</a:t>
            </a:r>
            <a:r>
              <a:rPr lang="en-US" altLang="zh-CN" sz="2800" b="1" dirty="0" err="1"/>
              <a:t>hlink</a:t>
            </a:r>
            <a:r>
              <a:rPr lang="en-US" altLang="zh-CN" sz="2800" b="1"/>
              <a:t> , *</a:t>
            </a:r>
            <a:r>
              <a:rPr lang="en-US" altLang="zh-CN" sz="2800" b="1" dirty="0" err="1"/>
              <a:t>tlink</a:t>
            </a:r>
            <a:r>
              <a:rPr lang="en-US" altLang="zh-CN" sz="2800" b="1"/>
              <a:t> ; </a:t>
            </a:r>
          </a:p>
          <a:p>
            <a:pPr marL="355600" lvl="1" indent="0">
              <a:lnSpc>
                <a:spcPct val="110000"/>
              </a:lnSpc>
              <a:spcBef>
                <a:spcPct val="10000"/>
              </a:spcBef>
              <a:buNone/>
            </a:pPr>
            <a:r>
              <a:rPr lang="en-US" altLang="zh-CN" b="1"/>
              <a:t>}</a:t>
            </a:r>
            <a:r>
              <a:rPr lang="en-US" altLang="zh-CN" b="1" dirty="0" err="1"/>
              <a:t>ArcNode</a:t>
            </a:r>
            <a:r>
              <a:rPr lang="en-US" altLang="zh-CN" b="1"/>
              <a:t> ;</a:t>
            </a:r>
            <a:r>
              <a:rPr lang="en-US" altLang="zh-CN" sz="2400" b="1"/>
              <a:t>    /*  </a:t>
            </a:r>
            <a:r>
              <a:rPr lang="zh-CN" altLang="en-US" sz="2400" b="1" dirty="0"/>
              <a:t>弧结点类型定义   *</a:t>
            </a:r>
            <a:r>
              <a:rPr lang="en-US" altLang="zh-CN" sz="2400" b="1"/>
              <a:t>/</a:t>
            </a:r>
          </a:p>
          <a:p>
            <a:pPr marL="0" indent="0">
              <a:lnSpc>
                <a:spcPct val="110000"/>
              </a:lnSpc>
              <a:spcBef>
                <a:spcPct val="10000"/>
              </a:spcBef>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VexNode</a:t>
            </a:r>
            <a:endParaRPr lang="en-US" altLang="zh-CN" sz="2800" b="1"/>
          </a:p>
          <a:p>
            <a:pPr marL="355600" lvl="1" indent="0">
              <a:lnSpc>
                <a:spcPct val="110000"/>
              </a:lnSpc>
              <a:spcBef>
                <a:spcPct val="10000"/>
              </a:spcBef>
              <a:buNone/>
            </a:pPr>
            <a:r>
              <a:rPr lang="en-US" altLang="zh-CN" b="1"/>
              <a:t>{  </a:t>
            </a:r>
            <a:r>
              <a:rPr lang="en-US" altLang="zh-CN" b="1" dirty="0" err="1"/>
              <a:t>VexType</a:t>
            </a:r>
            <a:r>
              <a:rPr lang="en-US" altLang="zh-CN" b="1"/>
              <a:t>  data;     </a:t>
            </a:r>
            <a:r>
              <a:rPr lang="en-US" altLang="zh-CN" sz="2400" b="1"/>
              <a:t>// </a:t>
            </a:r>
            <a:r>
              <a:rPr lang="zh-CN" altLang="en-US" sz="2400" b="1" dirty="0"/>
              <a:t>顶点信息</a:t>
            </a:r>
          </a:p>
          <a:p>
            <a:pPr marL="723900" lvl="2" indent="0">
              <a:lnSpc>
                <a:spcPct val="110000"/>
              </a:lnSpc>
              <a:spcBef>
                <a:spcPct val="10000"/>
              </a:spcBef>
              <a:buNone/>
            </a:pPr>
            <a:r>
              <a:rPr lang="en-US" altLang="zh-CN" sz="2800" b="1" dirty="0" err="1"/>
              <a:t>ArcNode</a:t>
            </a:r>
            <a:r>
              <a:rPr lang="en-US" altLang="zh-CN" sz="2800" b="1"/>
              <a:t>  *</a:t>
            </a:r>
            <a:r>
              <a:rPr lang="en-US" altLang="zh-CN" sz="2800" b="1" dirty="0" err="1"/>
              <a:t>firstin</a:t>
            </a:r>
            <a:r>
              <a:rPr lang="en-US" altLang="zh-CN" sz="2800" b="1"/>
              <a:t> , *</a:t>
            </a:r>
            <a:r>
              <a:rPr lang="en-US" altLang="zh-CN" sz="2800" b="1" dirty="0" err="1"/>
              <a:t>firstout</a:t>
            </a:r>
            <a:r>
              <a:rPr lang="en-US" altLang="zh-CN" sz="2800" b="1"/>
              <a:t> ;</a:t>
            </a:r>
          </a:p>
          <a:p>
            <a:pPr marL="355600" lvl="1" indent="0">
              <a:lnSpc>
                <a:spcPct val="110000"/>
              </a:lnSpc>
              <a:spcBef>
                <a:spcPct val="10000"/>
              </a:spcBef>
              <a:buNone/>
            </a:pPr>
            <a:r>
              <a:rPr lang="en-US" altLang="zh-CN" b="1"/>
              <a:t>}</a:t>
            </a:r>
            <a:r>
              <a:rPr lang="en-US" altLang="zh-CN" b="1" dirty="0" err="1"/>
              <a:t>VexNode</a:t>
            </a:r>
            <a:r>
              <a:rPr lang="en-US" altLang="zh-CN" b="1"/>
              <a:t> ;</a:t>
            </a:r>
            <a:r>
              <a:rPr lang="en-US" altLang="zh-CN" sz="2400" b="1"/>
              <a:t>    /*  </a:t>
            </a:r>
            <a:r>
              <a:rPr lang="zh-CN" altLang="en-US" sz="2400" b="1" dirty="0"/>
              <a:t>顶点结点类型定义   *</a:t>
            </a:r>
            <a:r>
              <a:rPr lang="en-US" altLang="zh-CN" sz="2400" b="1"/>
              <a:t>/</a:t>
            </a: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文本占位符 575489"/>
          <p:cNvSpPr>
            <a:spLocks noGrp="1"/>
          </p:cNvSpPr>
          <p:nvPr>
            <p:ph type="body" idx="1"/>
          </p:nvPr>
        </p:nvSpPr>
        <p:spPr>
          <a:xfrm>
            <a:off x="152400" y="152400"/>
            <a:ext cx="8812213" cy="5221288"/>
          </a:xfrm>
        </p:spPr>
        <p:txBody>
          <a:bodyPr/>
          <a:lstStyle/>
          <a:p>
            <a:pPr marL="0" indent="0">
              <a:lnSpc>
                <a:spcPct val="110000"/>
              </a:lnSpc>
              <a:buNone/>
            </a:pPr>
            <a:r>
              <a:rPr lang="en-US" altLang="zh-CN" sz="2800" b="1" dirty="0" err="1"/>
              <a:t>typedef</a:t>
            </a:r>
            <a:r>
              <a:rPr lang="en-US" altLang="zh-CN" sz="2800" b="1"/>
              <a:t> </a:t>
            </a:r>
            <a:r>
              <a:rPr lang="en-US" altLang="zh-CN" sz="2800" b="1" dirty="0" err="1"/>
              <a:t>struct</a:t>
            </a:r>
            <a:endParaRPr lang="en-US" altLang="zh-CN" sz="2800" b="1"/>
          </a:p>
          <a:p>
            <a:pPr marL="355600" lvl="1" indent="0">
              <a:lnSpc>
                <a:spcPct val="110000"/>
              </a:lnSpc>
              <a:buNone/>
            </a:pPr>
            <a:r>
              <a:rPr lang="en-US" altLang="zh-CN" b="1"/>
              <a:t>{  </a:t>
            </a:r>
            <a:r>
              <a:rPr lang="en-US" altLang="zh-CN" b="1" dirty="0" err="1"/>
              <a:t>int</a:t>
            </a:r>
            <a:r>
              <a:rPr lang="en-US" altLang="zh-CN" b="1"/>
              <a:t> </a:t>
            </a:r>
            <a:r>
              <a:rPr lang="en-US" altLang="zh-CN" b="1" dirty="0" err="1"/>
              <a:t>vexnum</a:t>
            </a:r>
            <a:r>
              <a:rPr lang="en-US" altLang="zh-CN" b="1"/>
              <a:t> ;</a:t>
            </a:r>
          </a:p>
          <a:p>
            <a:pPr marL="723900" lvl="2" indent="0">
              <a:lnSpc>
                <a:spcPct val="110000"/>
              </a:lnSpc>
              <a:buNone/>
            </a:pPr>
            <a:r>
              <a:rPr lang="en-US" altLang="zh-CN" sz="2800" b="1" dirty="0" err="1"/>
              <a:t>VexNode</a:t>
            </a:r>
            <a:r>
              <a:rPr lang="en-US" altLang="zh-CN" sz="2800" b="1"/>
              <a:t>  </a:t>
            </a:r>
            <a:r>
              <a:rPr lang="en-US" altLang="zh-CN" sz="2800" b="1" dirty="0" err="1"/>
              <a:t>xlist[MAX_VEX</a:t>
            </a:r>
            <a:r>
              <a:rPr lang="en-US" altLang="zh-CN" sz="2800" b="1"/>
              <a:t>] ;</a:t>
            </a:r>
          </a:p>
          <a:p>
            <a:pPr marL="355600" lvl="1" indent="0">
              <a:lnSpc>
                <a:spcPct val="110000"/>
              </a:lnSpc>
              <a:buNone/>
            </a:pPr>
            <a:r>
              <a:rPr lang="en-US" altLang="zh-CN" b="1"/>
              <a:t>}</a:t>
            </a:r>
            <a:r>
              <a:rPr lang="en-US" altLang="zh-CN" b="1" dirty="0" err="1">
                <a:solidFill>
                  <a:srgbClr val="FF0000"/>
                </a:solidFill>
              </a:rPr>
              <a:t>OLGraph</a:t>
            </a:r>
            <a:r>
              <a:rPr lang="en-US" altLang="zh-CN" b="1"/>
              <a:t> ;   </a:t>
            </a:r>
            <a:r>
              <a:rPr lang="en-US" altLang="zh-CN" sz="2400" b="1"/>
              <a:t>/*  </a:t>
            </a:r>
            <a:r>
              <a:rPr lang="zh-CN" altLang="en-US" sz="2400" b="1" dirty="0"/>
              <a:t>图的类型定义   *</a:t>
            </a:r>
            <a:r>
              <a:rPr lang="en-US" altLang="zh-CN" sz="2400" b="1"/>
              <a:t>/</a:t>
            </a:r>
          </a:p>
          <a:p>
            <a:pPr marL="0" indent="0">
              <a:lnSpc>
                <a:spcPct val="110000"/>
              </a:lnSpc>
              <a:buNone/>
            </a:pPr>
            <a:r>
              <a:rPr lang="en-US" altLang="zh-CN" sz="2800" b="1"/>
              <a:t>        </a:t>
            </a:r>
            <a:r>
              <a:rPr lang="zh-CN" altLang="en-US" sz="2800" b="1" dirty="0"/>
              <a:t>图</a:t>
            </a:r>
            <a:r>
              <a:rPr lang="en-US" altLang="zh-CN" sz="2800" b="1"/>
              <a:t>7-13</a:t>
            </a:r>
            <a:r>
              <a:rPr lang="zh-CN" altLang="en-US" sz="2800" b="1" dirty="0"/>
              <a:t>所示是一个有向图及其十字链表</a:t>
            </a:r>
            <a:r>
              <a:rPr lang="en-US" altLang="zh-CN" sz="2800" b="1"/>
              <a:t>(</a:t>
            </a:r>
            <a:r>
              <a:rPr lang="zh-CN" altLang="en-US" sz="2800" b="1" dirty="0"/>
              <a:t>略去了表结点的</a:t>
            </a:r>
            <a:r>
              <a:rPr lang="en-US" altLang="zh-CN" sz="2800" b="1"/>
              <a:t>info</a:t>
            </a:r>
            <a:r>
              <a:rPr lang="zh-CN" altLang="en-US" sz="2800" b="1" dirty="0"/>
              <a:t>域</a:t>
            </a:r>
            <a:r>
              <a:rPr lang="en-US" altLang="zh-CN" sz="2800" b="1"/>
              <a:t>)</a:t>
            </a:r>
            <a:r>
              <a:rPr lang="zh-CN" altLang="en-US" sz="2800" b="1" dirty="0"/>
              <a:t>。</a:t>
            </a:r>
          </a:p>
          <a:p>
            <a:pPr marL="0" indent="0">
              <a:lnSpc>
                <a:spcPct val="110000"/>
              </a:lnSpc>
              <a:buNone/>
            </a:pPr>
            <a:r>
              <a:rPr lang="zh-CN" altLang="en-US" sz="2800" b="1" dirty="0"/>
              <a:t>        从这种存储结构图可以看出，从一个顶点结点的</a:t>
            </a:r>
            <a:r>
              <a:rPr lang="en-US" altLang="zh-CN" sz="2800" b="1" dirty="0" err="1"/>
              <a:t>firstout</a:t>
            </a:r>
            <a:r>
              <a:rPr lang="zh-CN" altLang="en-US" sz="2800" b="1" dirty="0"/>
              <a:t>出发，沿表结点的</a:t>
            </a:r>
            <a:r>
              <a:rPr lang="en-US" altLang="zh-CN" sz="2800" b="1" dirty="0" err="1"/>
              <a:t>tlink</a:t>
            </a:r>
            <a:r>
              <a:rPr lang="zh-CN" altLang="en-US" sz="2800" b="1" dirty="0"/>
              <a:t>指针构成了正邻接表的链表结构，而从一个顶点结点的</a:t>
            </a:r>
            <a:r>
              <a:rPr lang="en-US" altLang="zh-CN" sz="2800" b="1" dirty="0" err="1"/>
              <a:t>firstin</a:t>
            </a:r>
            <a:r>
              <a:rPr lang="zh-CN" altLang="en-US" sz="2800" b="1" dirty="0"/>
              <a:t>出发，沿表结点的</a:t>
            </a:r>
            <a:r>
              <a:rPr lang="en-US" altLang="zh-CN" sz="2800" b="1" dirty="0" err="1"/>
              <a:t>hlink</a:t>
            </a:r>
            <a:r>
              <a:rPr lang="zh-CN" altLang="en-US" sz="2800" b="1" dirty="0"/>
              <a:t>指针构成了逆邻接表的链表结构。</a:t>
            </a:r>
            <a:endParaRPr lang="zh-CN" altLang="en-US" sz="2800" b="1"/>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文本占位符 530433"/>
          <p:cNvSpPr>
            <a:spLocks noGrp="1"/>
          </p:cNvSpPr>
          <p:nvPr>
            <p:ph type="body" idx="1"/>
          </p:nvPr>
        </p:nvSpPr>
        <p:spPr>
          <a:xfrm>
            <a:off x="152400" y="152400"/>
            <a:ext cx="8839200" cy="6516688"/>
          </a:xfrm>
        </p:spPr>
        <p:txBody>
          <a:bodyPr/>
          <a:lstStyle/>
          <a:p>
            <a:pPr marL="0" indent="0">
              <a:lnSpc>
                <a:spcPct val="110000"/>
              </a:lnSpc>
              <a:buNone/>
            </a:pPr>
            <a:r>
              <a:rPr lang="zh-CN" altLang="en-US" sz="2800" b="1" dirty="0"/>
              <a:t>      在无向图中，若</a:t>
            </a:r>
            <a:r>
              <a:rPr lang="zh-CN" altLang="en-US" sz="2800" b="1" dirty="0">
                <a:latin typeface="宋体" panose="02010600030101010101" pitchFamily="2" charset="-122"/>
                <a:sym typeface="Symbol" panose="05050102010706020507" pitchFamily="18" charset="2"/>
              </a:rPr>
              <a:t></a:t>
            </a:r>
            <a:r>
              <a:rPr lang="en-US" altLang="zh-CN" sz="2800" b="1"/>
              <a:t>&lt;v,w&gt;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t>VR(G) </a:t>
            </a:r>
            <a:r>
              <a:rPr lang="zh-CN" altLang="en-US" sz="2800" b="1" dirty="0"/>
              <a:t>，有</a:t>
            </a:r>
            <a:r>
              <a:rPr lang="en-US" altLang="zh-CN" sz="2800" b="1"/>
              <a:t>&lt;w,v&gt;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sym typeface="+mn-ea"/>
              </a:rPr>
              <a:t>VR</a:t>
            </a:r>
            <a:r>
              <a:rPr lang="en-US" altLang="zh-CN" sz="2800" b="1"/>
              <a:t>(G) </a:t>
            </a:r>
            <a:r>
              <a:rPr lang="zh-CN" altLang="en-US" sz="2800" b="1"/>
              <a:t>，即</a:t>
            </a:r>
            <a:r>
              <a:rPr lang="en-US" altLang="zh-CN" sz="2800" b="1"/>
              <a:t>VR(G)</a:t>
            </a:r>
            <a:r>
              <a:rPr lang="zh-CN" altLang="en-US" sz="2800" b="1" dirty="0"/>
              <a:t>是对称，则用无序对</a:t>
            </a:r>
            <a:r>
              <a:rPr lang="en-US" altLang="zh-CN" sz="2800" b="1"/>
              <a:t>(v,w) </a:t>
            </a:r>
            <a:r>
              <a:rPr lang="zh-CN" altLang="en-US" sz="2800" b="1" dirty="0"/>
              <a:t>表示</a:t>
            </a:r>
            <a:r>
              <a:rPr lang="en-US" altLang="zh-CN" sz="2800" b="1"/>
              <a:t>v</a:t>
            </a:r>
            <a:r>
              <a:rPr lang="zh-CN" altLang="en-US" sz="2800" b="1"/>
              <a:t>和</a:t>
            </a:r>
            <a:r>
              <a:rPr lang="en-US" altLang="zh-CN" sz="2800" b="1"/>
              <a:t>w</a:t>
            </a:r>
            <a:r>
              <a:rPr lang="zh-CN" altLang="en-US" sz="2800" b="1" dirty="0"/>
              <a:t>之间的一条</a:t>
            </a:r>
            <a:r>
              <a:rPr lang="zh-CN" altLang="en-US" sz="2800" b="1" dirty="0">
                <a:solidFill>
                  <a:srgbClr val="FF0000"/>
                </a:solidFill>
              </a:rPr>
              <a:t>边</a:t>
            </a:r>
            <a:r>
              <a:rPr lang="en-US" altLang="zh-CN" sz="2800" b="1"/>
              <a:t>(Edge)</a:t>
            </a:r>
            <a:r>
              <a:rPr lang="zh-CN" altLang="en-US" sz="2800" b="1"/>
              <a:t>，</a:t>
            </a:r>
            <a:r>
              <a:rPr lang="zh-CN" altLang="en-US" sz="2800" b="1" dirty="0"/>
              <a:t>因此</a:t>
            </a:r>
            <a:r>
              <a:rPr lang="en-US" altLang="zh-CN" sz="2800" b="1"/>
              <a:t>(v,w) </a:t>
            </a:r>
            <a:r>
              <a:rPr lang="zh-CN" altLang="en-US" sz="2800" b="1"/>
              <a:t>和</a:t>
            </a:r>
            <a:r>
              <a:rPr lang="en-US" altLang="zh-CN" sz="2800" b="1"/>
              <a:t>(w,v)</a:t>
            </a:r>
            <a:r>
              <a:rPr lang="zh-CN" altLang="en-US" sz="2800" b="1" dirty="0"/>
              <a:t>代表的是同一条边。</a:t>
            </a:r>
          </a:p>
          <a:p>
            <a:pPr marL="0" indent="0">
              <a:lnSpc>
                <a:spcPct val="110000"/>
              </a:lnSpc>
              <a:buNone/>
            </a:pPr>
            <a:r>
              <a:rPr lang="zh-CN" altLang="en-US" sz="2800" b="1" dirty="0"/>
              <a:t>例</a:t>
            </a:r>
            <a:r>
              <a:rPr lang="en-US" altLang="zh-CN" sz="2800" b="1"/>
              <a:t>1</a:t>
            </a:r>
            <a:r>
              <a:rPr lang="zh-CN" altLang="en-US" sz="2800" b="1" dirty="0"/>
              <a:t>：设有有向图</a:t>
            </a:r>
            <a:r>
              <a:rPr lang="en-US" altLang="zh-CN" sz="2800" b="1"/>
              <a:t>G1</a:t>
            </a:r>
            <a:r>
              <a:rPr lang="zh-CN" altLang="en-US" sz="2800" b="1" dirty="0"/>
              <a:t>和无向图</a:t>
            </a:r>
            <a:r>
              <a:rPr lang="en-US" altLang="zh-CN" sz="2800" b="1"/>
              <a:t>G2</a:t>
            </a:r>
            <a:r>
              <a:rPr lang="zh-CN" altLang="en-US" sz="2800" b="1" dirty="0"/>
              <a:t>，形式化定义分别是：</a:t>
            </a:r>
          </a:p>
          <a:p>
            <a:pPr marL="444500" lvl="1" indent="0">
              <a:lnSpc>
                <a:spcPct val="110000"/>
              </a:lnSpc>
              <a:buNone/>
            </a:pPr>
            <a:r>
              <a:rPr lang="en-US" altLang="zh-CN" b="1"/>
              <a:t>G1=(V1 </a:t>
            </a:r>
            <a:r>
              <a:rPr lang="zh-CN" altLang="en-US" b="1" dirty="0"/>
              <a:t>，</a:t>
            </a:r>
            <a:r>
              <a:rPr lang="en-US" altLang="zh-CN" b="1"/>
              <a:t>VR1)</a:t>
            </a:r>
          </a:p>
          <a:p>
            <a:pPr marL="444500" lvl="1" indent="0">
              <a:lnSpc>
                <a:spcPct val="110000"/>
              </a:lnSpc>
              <a:buNone/>
            </a:pPr>
            <a:r>
              <a:rPr lang="en-US" altLang="zh-CN" b="1"/>
              <a:t>V1={</a:t>
            </a:r>
            <a:r>
              <a:rPr lang="en-US" altLang="zh-CN" b="1" dirty="0" err="1"/>
              <a:t>a,b,c,d,e</a:t>
            </a:r>
            <a:r>
              <a:rPr lang="en-US" altLang="zh-CN" b="1"/>
              <a:t>}</a:t>
            </a:r>
          </a:p>
          <a:p>
            <a:pPr marL="444500" lvl="1" indent="0">
              <a:lnSpc>
                <a:spcPct val="110000"/>
              </a:lnSpc>
              <a:buNone/>
            </a:pPr>
            <a:r>
              <a:rPr lang="en-US" altLang="zh-CN" b="1">
                <a:sym typeface="+mn-ea"/>
              </a:rPr>
              <a:t>VR</a:t>
            </a:r>
            <a:r>
              <a:rPr lang="en-US" altLang="zh-CN" b="1"/>
              <a:t>1={&lt;</a:t>
            </a:r>
            <a:r>
              <a:rPr lang="en-US" altLang="zh-CN" b="1" dirty="0" err="1"/>
              <a:t>a,b</a:t>
            </a:r>
            <a:r>
              <a:rPr lang="en-US" altLang="zh-CN" b="1"/>
              <a:t>&gt;,&lt;</a:t>
            </a:r>
            <a:r>
              <a:rPr lang="en-US" altLang="zh-CN" b="1" dirty="0" err="1"/>
              <a:t>a,c</a:t>
            </a:r>
            <a:r>
              <a:rPr lang="en-US" altLang="zh-CN" b="1"/>
              <a:t>&gt;, &lt;</a:t>
            </a:r>
            <a:r>
              <a:rPr lang="en-US" altLang="zh-CN" b="1" dirty="0" err="1"/>
              <a:t>a,e</a:t>
            </a:r>
            <a:r>
              <a:rPr lang="en-US" altLang="zh-CN" b="1"/>
              <a:t>&gt;,&lt;</a:t>
            </a:r>
            <a:r>
              <a:rPr lang="en-US" altLang="zh-CN" b="1" dirty="0" err="1"/>
              <a:t>c,d</a:t>
            </a:r>
            <a:r>
              <a:rPr lang="en-US" altLang="zh-CN" b="1"/>
              <a:t>&gt;,&lt;</a:t>
            </a:r>
            <a:r>
              <a:rPr lang="en-US" altLang="zh-CN" b="1" dirty="0" err="1"/>
              <a:t>c,e</a:t>
            </a:r>
            <a:r>
              <a:rPr lang="en-US" altLang="zh-CN" b="1"/>
              <a:t>&gt; ,&lt;</a:t>
            </a:r>
            <a:r>
              <a:rPr lang="en-US" altLang="zh-CN" b="1" dirty="0" err="1"/>
              <a:t>d,a</a:t>
            </a:r>
            <a:r>
              <a:rPr lang="en-US" altLang="zh-CN" b="1"/>
              <a:t>&gt;,&lt;</a:t>
            </a:r>
            <a:r>
              <a:rPr lang="en-US" altLang="zh-CN" b="1" dirty="0" err="1"/>
              <a:t>d,b</a:t>
            </a:r>
            <a:r>
              <a:rPr lang="en-US" altLang="zh-CN" b="1"/>
              <a:t>&gt;,&lt;</a:t>
            </a:r>
            <a:r>
              <a:rPr lang="en-US" altLang="zh-CN" b="1" dirty="0" err="1"/>
              <a:t>e,d</a:t>
            </a:r>
            <a:r>
              <a:rPr lang="en-US" altLang="zh-CN" b="1"/>
              <a:t>&gt;}</a:t>
            </a:r>
          </a:p>
          <a:p>
            <a:pPr marL="444500" lvl="1" indent="0">
              <a:lnSpc>
                <a:spcPct val="110000"/>
              </a:lnSpc>
              <a:buNone/>
            </a:pPr>
            <a:r>
              <a:rPr lang="en-US" altLang="zh-CN" b="1"/>
              <a:t>G2=(V2 </a:t>
            </a:r>
            <a:r>
              <a:rPr lang="zh-CN" altLang="en-US" b="1" dirty="0"/>
              <a:t>，</a:t>
            </a:r>
            <a:r>
              <a:rPr lang="en-US" altLang="zh-CN" b="1">
                <a:sym typeface="+mn-ea"/>
              </a:rPr>
              <a:t>VR</a:t>
            </a:r>
            <a:r>
              <a:rPr lang="en-US" altLang="zh-CN" b="1"/>
              <a:t>2)</a:t>
            </a:r>
          </a:p>
          <a:p>
            <a:pPr marL="444500" lvl="1" indent="0">
              <a:lnSpc>
                <a:spcPct val="110000"/>
              </a:lnSpc>
              <a:buNone/>
            </a:pPr>
            <a:r>
              <a:rPr lang="en-US" altLang="zh-CN" b="1"/>
              <a:t>V2={</a:t>
            </a:r>
            <a:r>
              <a:rPr lang="en-US" altLang="zh-CN" b="1" dirty="0" err="1"/>
              <a:t>a,b,c,d</a:t>
            </a:r>
            <a:r>
              <a:rPr lang="en-US" altLang="zh-CN" b="1"/>
              <a:t>}</a:t>
            </a:r>
          </a:p>
          <a:p>
            <a:pPr marL="444500" lvl="1" indent="0">
              <a:lnSpc>
                <a:spcPct val="110000"/>
              </a:lnSpc>
              <a:buNone/>
            </a:pPr>
            <a:r>
              <a:rPr lang="en-US" altLang="zh-CN" b="1">
                <a:sym typeface="+mn-ea"/>
              </a:rPr>
              <a:t>VR</a:t>
            </a:r>
            <a:r>
              <a:rPr lang="en-US" altLang="zh-CN" b="1"/>
              <a:t>2={(</a:t>
            </a:r>
            <a:r>
              <a:rPr lang="en-US" altLang="zh-CN" b="1" dirty="0" err="1"/>
              <a:t>a,b</a:t>
            </a:r>
            <a:r>
              <a:rPr lang="en-US" altLang="zh-CN" b="1"/>
              <a:t>), (</a:t>
            </a:r>
            <a:r>
              <a:rPr lang="en-US" altLang="zh-CN" b="1" dirty="0" err="1"/>
              <a:t>a,c</a:t>
            </a:r>
            <a:r>
              <a:rPr lang="en-US" altLang="zh-CN" b="1"/>
              <a:t>), (</a:t>
            </a:r>
            <a:r>
              <a:rPr lang="en-US" altLang="zh-CN" b="1" dirty="0" err="1"/>
              <a:t>a,d</a:t>
            </a:r>
            <a:r>
              <a:rPr lang="en-US" altLang="zh-CN" b="1"/>
              <a:t>), (</a:t>
            </a:r>
            <a:r>
              <a:rPr lang="en-US" altLang="zh-CN" b="1" dirty="0" err="1"/>
              <a:t>b,d</a:t>
            </a:r>
            <a:r>
              <a:rPr lang="en-US" altLang="zh-CN" b="1"/>
              <a:t>), (</a:t>
            </a:r>
            <a:r>
              <a:rPr lang="en-US" altLang="zh-CN" b="1" dirty="0" err="1"/>
              <a:t>b,c</a:t>
            </a:r>
            <a:r>
              <a:rPr lang="en-US" altLang="zh-CN" b="1"/>
              <a:t>), (</a:t>
            </a:r>
            <a:r>
              <a:rPr lang="en-US" altLang="zh-CN" b="1" dirty="0" err="1"/>
              <a:t>c,d</a:t>
            </a:r>
            <a:r>
              <a:rPr lang="en-US" altLang="zh-CN" b="1"/>
              <a:t>)}</a:t>
            </a:r>
          </a:p>
          <a:p>
            <a:pPr marL="0" indent="0">
              <a:lnSpc>
                <a:spcPct val="110000"/>
              </a:lnSpc>
              <a:buNone/>
            </a:pPr>
            <a:r>
              <a:rPr lang="zh-CN" altLang="en-US" sz="2800" b="1" dirty="0"/>
              <a:t>它们所对应的图如图</a:t>
            </a:r>
            <a:r>
              <a:rPr lang="en-US" altLang="zh-CN" sz="2800" b="1"/>
              <a:t>7-1</a:t>
            </a:r>
            <a:r>
              <a:rPr lang="zh-CN" altLang="en-US" sz="2800" b="1" dirty="0"/>
              <a:t>所示。</a:t>
            </a:r>
            <a:endParaRPr lang="zh-CN" altLang="en-US" sz="2800" b="1"/>
          </a:p>
        </p:txBody>
      </p:sp>
    </p:spTree>
  </p:cSld>
  <p:clrMapOvr>
    <a:masterClrMapping/>
  </p:clrMapOvr>
  <p:transition spd="med">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6514" name="组合 576513"/>
          <p:cNvGrpSpPr/>
          <p:nvPr/>
        </p:nvGrpSpPr>
        <p:grpSpPr>
          <a:xfrm>
            <a:off x="134620" y="2467610"/>
            <a:ext cx="8440738" cy="2832100"/>
            <a:chOff x="211" y="2400"/>
            <a:chExt cx="5317" cy="1784"/>
          </a:xfrm>
        </p:grpSpPr>
        <p:sp>
          <p:nvSpPr>
            <p:cNvPr id="576515" name="直接连接符 576514"/>
            <p:cNvSpPr/>
            <p:nvPr/>
          </p:nvSpPr>
          <p:spPr>
            <a:xfrm>
              <a:off x="3408" y="3280"/>
              <a:ext cx="0" cy="272"/>
            </a:xfrm>
            <a:prstGeom prst="line">
              <a:avLst/>
            </a:prstGeom>
            <a:ln w="19050" cap="flat" cmpd="sng">
              <a:solidFill>
                <a:schemeClr val="folHlink"/>
              </a:solidFill>
              <a:prstDash val="solid"/>
              <a:miter/>
              <a:headEnd type="none" w="med" len="med"/>
              <a:tailEnd type="triangle" w="med" len="med"/>
            </a:ln>
          </p:spPr>
        </p:sp>
        <p:grpSp>
          <p:nvGrpSpPr>
            <p:cNvPr id="576516" name="组合 576515"/>
            <p:cNvGrpSpPr/>
            <p:nvPr/>
          </p:nvGrpSpPr>
          <p:grpSpPr>
            <a:xfrm>
              <a:off x="211" y="2400"/>
              <a:ext cx="5317" cy="1784"/>
              <a:chOff x="211" y="2488"/>
              <a:chExt cx="5317" cy="1784"/>
            </a:xfrm>
          </p:grpSpPr>
          <p:grpSp>
            <p:nvGrpSpPr>
              <p:cNvPr id="576517" name="组合 576516"/>
              <p:cNvGrpSpPr/>
              <p:nvPr/>
            </p:nvGrpSpPr>
            <p:grpSpPr>
              <a:xfrm>
                <a:off x="211" y="2591"/>
                <a:ext cx="1325" cy="1153"/>
                <a:chOff x="272" y="976"/>
                <a:chExt cx="1325" cy="1153"/>
              </a:xfrm>
            </p:grpSpPr>
            <p:sp>
              <p:nvSpPr>
                <p:cNvPr id="576518" name="椭圆 576517"/>
                <p:cNvSpPr/>
                <p:nvPr/>
              </p:nvSpPr>
              <p:spPr>
                <a:xfrm>
                  <a:off x="272" y="976"/>
                  <a:ext cx="363" cy="317"/>
                </a:xfrm>
                <a:prstGeom prst="ellipse">
                  <a:avLst/>
                </a:prstGeom>
                <a:noFill/>
                <a:ln w="9525" cap="flat" cmpd="sng">
                  <a:solidFill>
                    <a:schemeClr val="tx1"/>
                  </a:solidFill>
                  <a:prstDash val="solid"/>
                  <a:headEnd type="none" w="med" len="med"/>
                  <a:tailEnd type="none" w="med" len="med"/>
                </a:ln>
              </p:spPr>
              <p:txBody>
                <a:bodyPr lIns="0" tIns="0" rIns="0" bIns="0"/>
                <a:lstStyle/>
                <a:p>
                  <a:pPr algn="ctr" eaLnBrk="0" hangingPunct="0">
                    <a:buClr>
                      <a:schemeClr val="bg1"/>
                    </a:buClr>
                  </a:pPr>
                  <a:r>
                    <a:rPr lang="en-US" altLang="zh-CN">
                      <a:latin typeface="宋体" panose="02010600030101010101" pitchFamily="2" charset="-122"/>
                    </a:rPr>
                    <a:t>V</a:t>
                  </a:r>
                  <a:r>
                    <a:rPr lang="en-US" altLang="zh-CN" baseline="-18000">
                      <a:latin typeface="宋体" panose="02010600030101010101" pitchFamily="2" charset="-122"/>
                    </a:rPr>
                    <a:t>0</a:t>
                  </a:r>
                </a:p>
              </p:txBody>
            </p:sp>
            <p:sp>
              <p:nvSpPr>
                <p:cNvPr id="576519" name="椭圆 576518"/>
                <p:cNvSpPr/>
                <p:nvPr/>
              </p:nvSpPr>
              <p:spPr>
                <a:xfrm>
                  <a:off x="1226" y="976"/>
                  <a:ext cx="363" cy="317"/>
                </a:xfrm>
                <a:prstGeom prst="ellipse">
                  <a:avLst/>
                </a:prstGeom>
                <a:noFill/>
                <a:ln w="9525" cap="flat" cmpd="sng">
                  <a:solidFill>
                    <a:schemeClr val="tx1"/>
                  </a:solidFill>
                  <a:prstDash val="solid"/>
                  <a:headEnd type="none" w="med" len="med"/>
                  <a:tailEnd type="none" w="med" len="med"/>
                </a:ln>
              </p:spPr>
              <p:txBody>
                <a:bodyPr lIns="0" tIns="0" rIns="0" bIns="0"/>
                <a:lstStyle/>
                <a:p>
                  <a:pPr algn="ctr" eaLnBrk="0" hangingPunct="0">
                    <a:buClr>
                      <a:schemeClr val="bg1"/>
                    </a:buClr>
                  </a:pPr>
                  <a:r>
                    <a:rPr lang="en-US" altLang="zh-CN">
                      <a:latin typeface="宋体" panose="02010600030101010101" pitchFamily="2" charset="-122"/>
                    </a:rPr>
                    <a:t>V</a:t>
                  </a:r>
                  <a:r>
                    <a:rPr lang="en-US" altLang="zh-CN" baseline="-18000">
                      <a:latin typeface="宋体" panose="02010600030101010101" pitchFamily="2" charset="-122"/>
                    </a:rPr>
                    <a:t>1</a:t>
                  </a:r>
                </a:p>
              </p:txBody>
            </p:sp>
            <p:sp>
              <p:nvSpPr>
                <p:cNvPr id="576520" name="椭圆 576519"/>
                <p:cNvSpPr/>
                <p:nvPr/>
              </p:nvSpPr>
              <p:spPr>
                <a:xfrm>
                  <a:off x="272" y="1812"/>
                  <a:ext cx="363" cy="317"/>
                </a:xfrm>
                <a:prstGeom prst="ellipse">
                  <a:avLst/>
                </a:prstGeom>
                <a:noFill/>
                <a:ln w="9525" cap="flat" cmpd="sng">
                  <a:solidFill>
                    <a:schemeClr val="tx1"/>
                  </a:solidFill>
                  <a:prstDash val="solid"/>
                  <a:headEnd type="none" w="med" len="med"/>
                  <a:tailEnd type="none" w="med" len="med"/>
                </a:ln>
              </p:spPr>
              <p:txBody>
                <a:bodyPr lIns="0" tIns="0" rIns="0" bIns="0"/>
                <a:lstStyle/>
                <a:p>
                  <a:pPr algn="ctr" eaLnBrk="0" hangingPunct="0">
                    <a:buClr>
                      <a:schemeClr val="bg1"/>
                    </a:buClr>
                  </a:pPr>
                  <a:r>
                    <a:rPr lang="en-US" altLang="zh-CN">
                      <a:latin typeface="宋体" panose="02010600030101010101" pitchFamily="2" charset="-122"/>
                    </a:rPr>
                    <a:t>V</a:t>
                  </a:r>
                  <a:r>
                    <a:rPr lang="en-US" altLang="zh-CN" baseline="-18000">
                      <a:latin typeface="宋体" panose="02010600030101010101" pitchFamily="2" charset="-122"/>
                    </a:rPr>
                    <a:t>2</a:t>
                  </a:r>
                </a:p>
              </p:txBody>
            </p:sp>
            <p:sp>
              <p:nvSpPr>
                <p:cNvPr id="576521" name="椭圆 576520"/>
                <p:cNvSpPr/>
                <p:nvPr/>
              </p:nvSpPr>
              <p:spPr>
                <a:xfrm>
                  <a:off x="1234" y="1788"/>
                  <a:ext cx="363" cy="317"/>
                </a:xfrm>
                <a:prstGeom prst="ellipse">
                  <a:avLst/>
                </a:prstGeom>
                <a:noFill/>
                <a:ln w="9525" cap="flat" cmpd="sng">
                  <a:solidFill>
                    <a:schemeClr val="tx1"/>
                  </a:solidFill>
                  <a:prstDash val="solid"/>
                  <a:headEnd type="none" w="med" len="med"/>
                  <a:tailEnd type="none" w="med" len="med"/>
                </a:ln>
              </p:spPr>
              <p:txBody>
                <a:bodyPr lIns="0" tIns="0" rIns="0" bIns="0"/>
                <a:lstStyle/>
                <a:p>
                  <a:pPr algn="ctr" eaLnBrk="0" hangingPunct="0">
                    <a:buClr>
                      <a:schemeClr val="bg1"/>
                    </a:buClr>
                  </a:pPr>
                  <a:r>
                    <a:rPr lang="en-US" altLang="zh-CN">
                      <a:latin typeface="宋体" panose="02010600030101010101" pitchFamily="2" charset="-122"/>
                    </a:rPr>
                    <a:t>V</a:t>
                  </a:r>
                  <a:r>
                    <a:rPr lang="en-US" altLang="zh-CN" baseline="-18000">
                      <a:latin typeface="宋体" panose="02010600030101010101" pitchFamily="2" charset="-122"/>
                    </a:rPr>
                    <a:t>3</a:t>
                  </a:r>
                </a:p>
              </p:txBody>
            </p:sp>
            <p:sp>
              <p:nvSpPr>
                <p:cNvPr id="576522" name="直接连接符 576521"/>
                <p:cNvSpPr/>
                <p:nvPr/>
              </p:nvSpPr>
              <p:spPr>
                <a:xfrm flipV="1">
                  <a:off x="1433" y="1281"/>
                  <a:ext cx="0" cy="515"/>
                </a:xfrm>
                <a:prstGeom prst="line">
                  <a:avLst/>
                </a:prstGeom>
                <a:ln w="19050" cap="flat" cmpd="sng">
                  <a:solidFill>
                    <a:schemeClr val="tx1"/>
                  </a:solidFill>
                  <a:prstDash val="solid"/>
                  <a:headEnd type="none" w="med" len="med"/>
                  <a:tailEnd type="triangle" w="med" len="med"/>
                </a:ln>
              </p:spPr>
            </p:sp>
            <p:sp>
              <p:nvSpPr>
                <p:cNvPr id="576523" name="直接连接符 576522"/>
                <p:cNvSpPr/>
                <p:nvPr/>
              </p:nvSpPr>
              <p:spPr>
                <a:xfrm>
                  <a:off x="638" y="1133"/>
                  <a:ext cx="596" cy="0"/>
                </a:xfrm>
                <a:prstGeom prst="line">
                  <a:avLst/>
                </a:prstGeom>
                <a:ln w="19050" cap="flat" cmpd="sng">
                  <a:solidFill>
                    <a:schemeClr val="tx1"/>
                  </a:solidFill>
                  <a:prstDash val="solid"/>
                  <a:headEnd type="none" w="med" len="med"/>
                  <a:tailEnd type="triangle" w="med" len="med"/>
                </a:ln>
              </p:spPr>
            </p:sp>
            <p:sp>
              <p:nvSpPr>
                <p:cNvPr id="576524" name="直接连接符 576523"/>
                <p:cNvSpPr/>
                <p:nvPr/>
              </p:nvSpPr>
              <p:spPr>
                <a:xfrm>
                  <a:off x="488" y="1305"/>
                  <a:ext cx="0" cy="521"/>
                </a:xfrm>
                <a:prstGeom prst="line">
                  <a:avLst/>
                </a:prstGeom>
                <a:ln w="19050" cap="flat" cmpd="sng">
                  <a:solidFill>
                    <a:schemeClr val="tx1"/>
                  </a:solidFill>
                  <a:prstDash val="solid"/>
                  <a:headEnd type="none" w="med" len="med"/>
                  <a:tailEnd type="triangle" w="med" len="med"/>
                </a:ln>
              </p:spPr>
            </p:sp>
            <p:sp>
              <p:nvSpPr>
                <p:cNvPr id="576525" name="直接连接符 576524"/>
                <p:cNvSpPr/>
                <p:nvPr/>
              </p:nvSpPr>
              <p:spPr>
                <a:xfrm>
                  <a:off x="638" y="1936"/>
                  <a:ext cx="596" cy="0"/>
                </a:xfrm>
                <a:prstGeom prst="line">
                  <a:avLst/>
                </a:prstGeom>
                <a:ln w="19050" cap="flat" cmpd="sng">
                  <a:solidFill>
                    <a:schemeClr val="tx1"/>
                  </a:solidFill>
                  <a:prstDash val="solid"/>
                  <a:headEnd type="none" w="med" len="med"/>
                  <a:tailEnd type="triangle" w="med" len="med"/>
                </a:ln>
              </p:spPr>
            </p:sp>
            <p:sp>
              <p:nvSpPr>
                <p:cNvPr id="576526" name="直接连接符 576525"/>
                <p:cNvSpPr/>
                <p:nvPr/>
              </p:nvSpPr>
              <p:spPr>
                <a:xfrm flipH="1" flipV="1">
                  <a:off x="595" y="1223"/>
                  <a:ext cx="680" cy="635"/>
                </a:xfrm>
                <a:prstGeom prst="line">
                  <a:avLst/>
                </a:prstGeom>
                <a:ln w="19050" cap="flat" cmpd="sng">
                  <a:solidFill>
                    <a:schemeClr val="tx1"/>
                  </a:solidFill>
                  <a:prstDash val="solid"/>
                  <a:headEnd type="none" w="med" len="med"/>
                  <a:tailEnd type="triangle" w="med" len="med"/>
                </a:ln>
              </p:spPr>
            </p:sp>
            <p:sp>
              <p:nvSpPr>
                <p:cNvPr id="576527" name="直接连接符 576526"/>
                <p:cNvSpPr/>
                <p:nvPr/>
              </p:nvSpPr>
              <p:spPr>
                <a:xfrm flipV="1">
                  <a:off x="336" y="1255"/>
                  <a:ext cx="0" cy="612"/>
                </a:xfrm>
                <a:prstGeom prst="line">
                  <a:avLst/>
                </a:prstGeom>
                <a:ln w="19050" cap="flat" cmpd="sng">
                  <a:solidFill>
                    <a:schemeClr val="tx1"/>
                  </a:solidFill>
                  <a:prstDash val="solid"/>
                  <a:headEnd type="none" w="med" len="med"/>
                  <a:tailEnd type="triangle" w="med" len="med"/>
                </a:ln>
              </p:spPr>
            </p:sp>
            <p:sp>
              <p:nvSpPr>
                <p:cNvPr id="576528" name="直接连接符 576527"/>
                <p:cNvSpPr/>
                <p:nvPr/>
              </p:nvSpPr>
              <p:spPr>
                <a:xfrm flipH="1">
                  <a:off x="586" y="2064"/>
                  <a:ext cx="703" cy="0"/>
                </a:xfrm>
                <a:prstGeom prst="line">
                  <a:avLst/>
                </a:prstGeom>
                <a:ln w="19050" cap="flat" cmpd="sng">
                  <a:solidFill>
                    <a:schemeClr val="tx1"/>
                  </a:solidFill>
                  <a:prstDash val="solid"/>
                  <a:headEnd type="none" w="med" len="med"/>
                  <a:tailEnd type="triangle" w="med" len="med"/>
                </a:ln>
              </p:spPr>
            </p:sp>
          </p:grpSp>
          <p:grpSp>
            <p:nvGrpSpPr>
              <p:cNvPr id="576529" name="组合 576528"/>
              <p:cNvGrpSpPr/>
              <p:nvPr/>
            </p:nvGrpSpPr>
            <p:grpSpPr>
              <a:xfrm>
                <a:off x="1680" y="2488"/>
                <a:ext cx="3848" cy="1448"/>
                <a:chOff x="1728" y="2555"/>
                <a:chExt cx="3848" cy="1448"/>
              </a:xfrm>
            </p:grpSpPr>
            <p:grpSp>
              <p:nvGrpSpPr>
                <p:cNvPr id="576530" name="组合 576529"/>
                <p:cNvGrpSpPr/>
                <p:nvPr/>
              </p:nvGrpSpPr>
              <p:grpSpPr>
                <a:xfrm>
                  <a:off x="2688" y="2555"/>
                  <a:ext cx="2888" cy="235"/>
                  <a:chOff x="2688" y="2536"/>
                  <a:chExt cx="2888" cy="235"/>
                </a:xfrm>
              </p:grpSpPr>
              <p:grpSp>
                <p:nvGrpSpPr>
                  <p:cNvPr id="576531" name="组合 576530"/>
                  <p:cNvGrpSpPr/>
                  <p:nvPr/>
                </p:nvGrpSpPr>
                <p:grpSpPr>
                  <a:xfrm>
                    <a:off x="3504" y="2544"/>
                    <a:ext cx="771" cy="227"/>
                    <a:chOff x="3312" y="2544"/>
                    <a:chExt cx="771" cy="227"/>
                  </a:xfrm>
                </p:grpSpPr>
                <p:sp>
                  <p:nvSpPr>
                    <p:cNvPr id="576532" name="矩形 576531"/>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0  1</a:t>
                      </a:r>
                    </a:p>
                  </p:txBody>
                </p:sp>
                <p:sp>
                  <p:nvSpPr>
                    <p:cNvPr id="576533" name="直接连接符 576532"/>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34" name="直接连接符 576533"/>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35" name="直接连接符 576534"/>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grpSp>
                <p:nvGrpSpPr>
                  <p:cNvPr id="576536" name="组合 576535"/>
                  <p:cNvGrpSpPr/>
                  <p:nvPr/>
                </p:nvGrpSpPr>
                <p:grpSpPr>
                  <a:xfrm>
                    <a:off x="4805" y="2536"/>
                    <a:ext cx="771" cy="227"/>
                    <a:chOff x="3312" y="2544"/>
                    <a:chExt cx="771" cy="227"/>
                  </a:xfrm>
                </p:grpSpPr>
                <p:sp>
                  <p:nvSpPr>
                    <p:cNvPr id="576537" name="矩形 576536"/>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0  2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76538" name="直接连接符 576537"/>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39" name="直接连接符 576538"/>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40" name="直接连接符 576539"/>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sp>
                <p:nvSpPr>
                  <p:cNvPr id="576541" name="直接连接符 576540"/>
                  <p:cNvSpPr/>
                  <p:nvPr/>
                </p:nvSpPr>
                <p:spPr>
                  <a:xfrm>
                    <a:off x="4200" y="2640"/>
                    <a:ext cx="612" cy="0"/>
                  </a:xfrm>
                  <a:prstGeom prst="line">
                    <a:avLst/>
                  </a:prstGeom>
                  <a:ln w="19050" cap="flat" cmpd="sng">
                    <a:solidFill>
                      <a:schemeClr val="tx1"/>
                    </a:solidFill>
                    <a:prstDash val="solid"/>
                    <a:miter/>
                    <a:headEnd type="none" w="med" len="med"/>
                    <a:tailEnd type="triangle" w="med" len="med"/>
                  </a:ln>
                </p:spPr>
              </p:sp>
              <p:sp>
                <p:nvSpPr>
                  <p:cNvPr id="576542" name="直接连接符 576541"/>
                  <p:cNvSpPr/>
                  <p:nvPr/>
                </p:nvSpPr>
                <p:spPr>
                  <a:xfrm>
                    <a:off x="2688" y="2648"/>
                    <a:ext cx="816" cy="0"/>
                  </a:xfrm>
                  <a:prstGeom prst="line">
                    <a:avLst/>
                  </a:prstGeom>
                  <a:ln w="19050" cap="flat" cmpd="sng">
                    <a:solidFill>
                      <a:schemeClr val="tx1"/>
                    </a:solidFill>
                    <a:prstDash val="solid"/>
                    <a:miter/>
                    <a:headEnd type="none" w="med" len="med"/>
                    <a:tailEnd type="triangle" w="med" len="med"/>
                  </a:ln>
                </p:spPr>
              </p:sp>
            </p:grpSp>
            <p:grpSp>
              <p:nvGrpSpPr>
                <p:cNvPr id="576543" name="组合 576542"/>
                <p:cNvGrpSpPr/>
                <p:nvPr/>
              </p:nvGrpSpPr>
              <p:grpSpPr>
                <a:xfrm>
                  <a:off x="2696" y="3288"/>
                  <a:ext cx="2251" cy="235"/>
                  <a:chOff x="2696" y="3269"/>
                  <a:chExt cx="2251" cy="235"/>
                </a:xfrm>
              </p:grpSpPr>
              <p:grpSp>
                <p:nvGrpSpPr>
                  <p:cNvPr id="576544" name="组合 576543"/>
                  <p:cNvGrpSpPr/>
                  <p:nvPr/>
                </p:nvGrpSpPr>
                <p:grpSpPr>
                  <a:xfrm>
                    <a:off x="2941" y="3277"/>
                    <a:ext cx="771" cy="227"/>
                    <a:chOff x="3312" y="2544"/>
                    <a:chExt cx="771" cy="227"/>
                  </a:xfrm>
                </p:grpSpPr>
                <p:sp>
                  <p:nvSpPr>
                    <p:cNvPr id="576545" name="矩形 576544"/>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2   0</a:t>
                      </a:r>
                    </a:p>
                  </p:txBody>
                </p:sp>
                <p:sp>
                  <p:nvSpPr>
                    <p:cNvPr id="576546" name="直接连接符 576545"/>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47" name="直接连接符 576546"/>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48" name="直接连接符 576547"/>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grpSp>
                <p:nvGrpSpPr>
                  <p:cNvPr id="576549" name="组合 576548"/>
                  <p:cNvGrpSpPr/>
                  <p:nvPr/>
                </p:nvGrpSpPr>
                <p:grpSpPr>
                  <a:xfrm>
                    <a:off x="4176" y="3269"/>
                    <a:ext cx="771" cy="227"/>
                    <a:chOff x="3312" y="2544"/>
                    <a:chExt cx="771" cy="227"/>
                  </a:xfrm>
                </p:grpSpPr>
                <p:sp>
                  <p:nvSpPr>
                    <p:cNvPr id="576550" name="矩形 576549"/>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2  3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76551" name="直接连接符 576550"/>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52" name="直接连接符 576551"/>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53" name="直接连接符 576552"/>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sp>
                <p:nvSpPr>
                  <p:cNvPr id="576554" name="直接连接符 576553"/>
                  <p:cNvSpPr/>
                  <p:nvPr/>
                </p:nvSpPr>
                <p:spPr>
                  <a:xfrm>
                    <a:off x="3629" y="3373"/>
                    <a:ext cx="544" cy="0"/>
                  </a:xfrm>
                  <a:prstGeom prst="line">
                    <a:avLst/>
                  </a:prstGeom>
                  <a:ln w="19050" cap="flat" cmpd="sng">
                    <a:solidFill>
                      <a:schemeClr val="tx1"/>
                    </a:solidFill>
                    <a:prstDash val="solid"/>
                    <a:miter/>
                    <a:headEnd type="none" w="med" len="med"/>
                    <a:tailEnd type="triangle" w="med" len="med"/>
                  </a:ln>
                </p:spPr>
              </p:sp>
              <p:sp>
                <p:nvSpPr>
                  <p:cNvPr id="576555" name="直接连接符 576554"/>
                  <p:cNvSpPr/>
                  <p:nvPr/>
                </p:nvSpPr>
                <p:spPr>
                  <a:xfrm>
                    <a:off x="2696" y="3397"/>
                    <a:ext cx="249" cy="0"/>
                  </a:xfrm>
                  <a:prstGeom prst="line">
                    <a:avLst/>
                  </a:prstGeom>
                  <a:ln w="19050" cap="flat" cmpd="sng">
                    <a:solidFill>
                      <a:schemeClr val="tx1"/>
                    </a:solidFill>
                    <a:prstDash val="solid"/>
                    <a:miter/>
                    <a:headEnd type="none" w="med" len="med"/>
                    <a:tailEnd type="triangle" w="med" len="med"/>
                  </a:ln>
                </p:spPr>
              </p:sp>
            </p:grpSp>
            <p:grpSp>
              <p:nvGrpSpPr>
                <p:cNvPr id="576556" name="组合 576555"/>
                <p:cNvGrpSpPr/>
                <p:nvPr/>
              </p:nvGrpSpPr>
              <p:grpSpPr>
                <a:xfrm>
                  <a:off x="2688" y="3696"/>
                  <a:ext cx="2888" cy="235"/>
                  <a:chOff x="2688" y="3677"/>
                  <a:chExt cx="2888" cy="235"/>
                </a:xfrm>
              </p:grpSpPr>
              <p:grpSp>
                <p:nvGrpSpPr>
                  <p:cNvPr id="576557" name="组合 576556"/>
                  <p:cNvGrpSpPr/>
                  <p:nvPr/>
                </p:nvGrpSpPr>
                <p:grpSpPr>
                  <a:xfrm>
                    <a:off x="2936" y="3677"/>
                    <a:ext cx="2640" cy="235"/>
                    <a:chOff x="3168" y="3600"/>
                    <a:chExt cx="2640" cy="235"/>
                  </a:xfrm>
                </p:grpSpPr>
                <p:grpSp>
                  <p:nvGrpSpPr>
                    <p:cNvPr id="576558" name="组合 576557"/>
                    <p:cNvGrpSpPr/>
                    <p:nvPr/>
                  </p:nvGrpSpPr>
                  <p:grpSpPr>
                    <a:xfrm>
                      <a:off x="3168" y="3600"/>
                      <a:ext cx="1707" cy="235"/>
                      <a:chOff x="3312" y="2536"/>
                      <a:chExt cx="1707" cy="235"/>
                    </a:xfrm>
                  </p:grpSpPr>
                  <p:grpSp>
                    <p:nvGrpSpPr>
                      <p:cNvPr id="576559" name="组合 576558"/>
                      <p:cNvGrpSpPr/>
                      <p:nvPr/>
                    </p:nvGrpSpPr>
                    <p:grpSpPr>
                      <a:xfrm>
                        <a:off x="3312" y="2544"/>
                        <a:ext cx="771" cy="227"/>
                        <a:chOff x="3312" y="2544"/>
                        <a:chExt cx="771" cy="227"/>
                      </a:xfrm>
                    </p:grpSpPr>
                    <p:sp>
                      <p:nvSpPr>
                        <p:cNvPr id="576560" name="矩形 576559"/>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3   0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Arial Unicode MS" panose="020B0604020202020204" charset="-122"/>
                          </a:endParaRPr>
                        </a:p>
                      </p:txBody>
                    </p:sp>
                    <p:sp>
                      <p:nvSpPr>
                        <p:cNvPr id="576561" name="直接连接符 576560"/>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62" name="直接连接符 576561"/>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63" name="直接连接符 576562"/>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grpSp>
                    <p:nvGrpSpPr>
                      <p:cNvPr id="576564" name="组合 576563"/>
                      <p:cNvGrpSpPr/>
                      <p:nvPr/>
                    </p:nvGrpSpPr>
                    <p:grpSpPr>
                      <a:xfrm>
                        <a:off x="4248" y="2536"/>
                        <a:ext cx="771" cy="227"/>
                        <a:chOff x="3312" y="2544"/>
                        <a:chExt cx="771" cy="227"/>
                      </a:xfrm>
                    </p:grpSpPr>
                    <p:sp>
                      <p:nvSpPr>
                        <p:cNvPr id="576565" name="矩形 576564"/>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3  1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76566" name="直接连接符 576565"/>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67" name="直接连接符 576566"/>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68" name="直接连接符 576567"/>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sp>
                    <p:nvSpPr>
                      <p:cNvPr id="576569" name="直接连接符 576568"/>
                      <p:cNvSpPr/>
                      <p:nvPr/>
                    </p:nvSpPr>
                    <p:spPr>
                      <a:xfrm>
                        <a:off x="4008" y="2640"/>
                        <a:ext cx="240" cy="0"/>
                      </a:xfrm>
                      <a:prstGeom prst="line">
                        <a:avLst/>
                      </a:prstGeom>
                      <a:ln w="19050" cap="flat" cmpd="sng">
                        <a:solidFill>
                          <a:schemeClr val="tx1"/>
                        </a:solidFill>
                        <a:prstDash val="solid"/>
                        <a:miter/>
                        <a:headEnd type="none" w="med" len="med"/>
                        <a:tailEnd type="triangle" w="med" len="med"/>
                      </a:ln>
                    </p:spPr>
                  </p:sp>
                </p:grpSp>
                <p:grpSp>
                  <p:nvGrpSpPr>
                    <p:cNvPr id="576570" name="组合 576569"/>
                    <p:cNvGrpSpPr/>
                    <p:nvPr/>
                  </p:nvGrpSpPr>
                  <p:grpSpPr>
                    <a:xfrm>
                      <a:off x="5037" y="3600"/>
                      <a:ext cx="771" cy="227"/>
                      <a:chOff x="3312" y="2544"/>
                      <a:chExt cx="771" cy="227"/>
                    </a:xfrm>
                  </p:grpSpPr>
                  <p:sp>
                    <p:nvSpPr>
                      <p:cNvPr id="576571" name="矩形 576570"/>
                      <p:cNvSpPr/>
                      <p:nvPr/>
                    </p:nvSpPr>
                    <p:spPr>
                      <a:xfrm>
                        <a:off x="3312" y="2544"/>
                        <a:ext cx="771" cy="227"/>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3  2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76572" name="直接连接符 576571"/>
                      <p:cNvSpPr/>
                      <p:nvPr/>
                    </p:nvSpPr>
                    <p:spPr>
                      <a:xfrm>
                        <a:off x="3520" y="2544"/>
                        <a:ext cx="0" cy="227"/>
                      </a:xfrm>
                      <a:prstGeom prst="line">
                        <a:avLst/>
                      </a:prstGeom>
                      <a:ln w="9525" cap="flat" cmpd="sng">
                        <a:solidFill>
                          <a:schemeClr val="tx1"/>
                        </a:solidFill>
                        <a:prstDash val="solid"/>
                        <a:miter/>
                        <a:headEnd type="none" w="med" len="med"/>
                        <a:tailEnd type="none" w="med" len="med"/>
                      </a:ln>
                    </p:spPr>
                  </p:sp>
                  <p:sp>
                    <p:nvSpPr>
                      <p:cNvPr id="576573" name="直接连接符 576572"/>
                      <p:cNvSpPr/>
                      <p:nvPr/>
                    </p:nvSpPr>
                    <p:spPr>
                      <a:xfrm>
                        <a:off x="3696" y="2544"/>
                        <a:ext cx="0" cy="227"/>
                      </a:xfrm>
                      <a:prstGeom prst="line">
                        <a:avLst/>
                      </a:prstGeom>
                      <a:ln w="9525" cap="flat" cmpd="sng">
                        <a:solidFill>
                          <a:schemeClr val="tx1"/>
                        </a:solidFill>
                        <a:prstDash val="solid"/>
                        <a:miter/>
                        <a:headEnd type="none" w="med" len="med"/>
                        <a:tailEnd type="none" w="med" len="med"/>
                      </a:ln>
                    </p:spPr>
                  </p:sp>
                  <p:sp>
                    <p:nvSpPr>
                      <p:cNvPr id="576574" name="直接连接符 576573"/>
                      <p:cNvSpPr/>
                      <p:nvPr/>
                    </p:nvSpPr>
                    <p:spPr>
                      <a:xfrm>
                        <a:off x="3888" y="2544"/>
                        <a:ext cx="0" cy="227"/>
                      </a:xfrm>
                      <a:prstGeom prst="line">
                        <a:avLst/>
                      </a:prstGeom>
                      <a:ln w="9525" cap="flat" cmpd="sng">
                        <a:solidFill>
                          <a:schemeClr val="tx1"/>
                        </a:solidFill>
                        <a:prstDash val="solid"/>
                        <a:miter/>
                        <a:headEnd type="none" w="med" len="med"/>
                        <a:tailEnd type="none" w="med" len="med"/>
                      </a:ln>
                    </p:spPr>
                  </p:sp>
                </p:grpSp>
                <p:sp>
                  <p:nvSpPr>
                    <p:cNvPr id="576575" name="直接连接符 576574"/>
                    <p:cNvSpPr/>
                    <p:nvPr/>
                  </p:nvSpPr>
                  <p:spPr>
                    <a:xfrm>
                      <a:off x="4797" y="3704"/>
                      <a:ext cx="240" cy="0"/>
                    </a:xfrm>
                    <a:prstGeom prst="line">
                      <a:avLst/>
                    </a:prstGeom>
                    <a:ln w="19050" cap="flat" cmpd="sng">
                      <a:solidFill>
                        <a:schemeClr val="tx1"/>
                      </a:solidFill>
                      <a:prstDash val="solid"/>
                      <a:miter/>
                      <a:headEnd type="none" w="med" len="med"/>
                      <a:tailEnd type="triangle" w="med" len="med"/>
                    </a:ln>
                  </p:spPr>
                </p:sp>
              </p:grpSp>
              <p:sp>
                <p:nvSpPr>
                  <p:cNvPr id="576576" name="直接连接符 576575"/>
                  <p:cNvSpPr/>
                  <p:nvPr/>
                </p:nvSpPr>
                <p:spPr>
                  <a:xfrm>
                    <a:off x="2688" y="3789"/>
                    <a:ext cx="249" cy="0"/>
                  </a:xfrm>
                  <a:prstGeom prst="line">
                    <a:avLst/>
                  </a:prstGeom>
                  <a:ln w="19050" cap="flat" cmpd="sng">
                    <a:solidFill>
                      <a:schemeClr val="tx1"/>
                    </a:solidFill>
                    <a:prstDash val="solid"/>
                    <a:miter/>
                    <a:headEnd type="none" w="med" len="med"/>
                    <a:tailEnd type="triangle" w="med" len="med"/>
                  </a:ln>
                </p:spPr>
              </p:sp>
            </p:grpSp>
            <p:grpSp>
              <p:nvGrpSpPr>
                <p:cNvPr id="576577" name="组合 576576"/>
                <p:cNvGrpSpPr/>
                <p:nvPr/>
              </p:nvGrpSpPr>
              <p:grpSpPr>
                <a:xfrm>
                  <a:off x="1728" y="2563"/>
                  <a:ext cx="1056" cy="1440"/>
                  <a:chOff x="1728" y="2544"/>
                  <a:chExt cx="1056" cy="1440"/>
                </a:xfrm>
              </p:grpSpPr>
              <p:grpSp>
                <p:nvGrpSpPr>
                  <p:cNvPr id="576578" name="组合 576577"/>
                  <p:cNvGrpSpPr/>
                  <p:nvPr/>
                </p:nvGrpSpPr>
                <p:grpSpPr>
                  <a:xfrm>
                    <a:off x="1728" y="2552"/>
                    <a:ext cx="227" cy="1428"/>
                    <a:chOff x="2256" y="2608"/>
                    <a:chExt cx="227" cy="1280"/>
                  </a:xfrm>
                </p:grpSpPr>
                <p:sp>
                  <p:nvSpPr>
                    <p:cNvPr id="576579" name="矩形 576578"/>
                    <p:cNvSpPr/>
                    <p:nvPr/>
                  </p:nvSpPr>
                  <p:spPr>
                    <a:xfrm>
                      <a:off x="2256" y="2608"/>
                      <a:ext cx="227" cy="31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a:t>
                      </a:r>
                    </a:p>
                  </p:txBody>
                </p:sp>
                <p:sp>
                  <p:nvSpPr>
                    <p:cNvPr id="576580" name="矩形 576579"/>
                    <p:cNvSpPr/>
                    <p:nvPr/>
                  </p:nvSpPr>
                  <p:spPr>
                    <a:xfrm>
                      <a:off x="2256" y="3248"/>
                      <a:ext cx="227" cy="31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p>
                  </p:txBody>
                </p:sp>
                <p:sp>
                  <p:nvSpPr>
                    <p:cNvPr id="576581" name="矩形 576580"/>
                    <p:cNvSpPr/>
                    <p:nvPr/>
                  </p:nvSpPr>
                  <p:spPr>
                    <a:xfrm>
                      <a:off x="2256" y="2928"/>
                      <a:ext cx="227" cy="31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a:t>
                      </a:r>
                    </a:p>
                  </p:txBody>
                </p:sp>
                <p:sp>
                  <p:nvSpPr>
                    <p:cNvPr id="576582" name="矩形 576581"/>
                    <p:cNvSpPr/>
                    <p:nvPr/>
                  </p:nvSpPr>
                  <p:spPr>
                    <a:xfrm>
                      <a:off x="2256" y="3571"/>
                      <a:ext cx="227" cy="317"/>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a:t>
                      </a:r>
                    </a:p>
                  </p:txBody>
                </p:sp>
              </p:grpSp>
              <p:grpSp>
                <p:nvGrpSpPr>
                  <p:cNvPr id="576583" name="组合 576582"/>
                  <p:cNvGrpSpPr/>
                  <p:nvPr/>
                </p:nvGrpSpPr>
                <p:grpSpPr>
                  <a:xfrm>
                    <a:off x="1968" y="2544"/>
                    <a:ext cx="816" cy="1440"/>
                    <a:chOff x="1968" y="2544"/>
                    <a:chExt cx="816" cy="1440"/>
                  </a:xfrm>
                </p:grpSpPr>
                <p:grpSp>
                  <p:nvGrpSpPr>
                    <p:cNvPr id="576584" name="组合 576583"/>
                    <p:cNvGrpSpPr/>
                    <p:nvPr/>
                  </p:nvGrpSpPr>
                  <p:grpSpPr>
                    <a:xfrm>
                      <a:off x="1968" y="2544"/>
                      <a:ext cx="816" cy="363"/>
                      <a:chOff x="1968" y="2544"/>
                      <a:chExt cx="816" cy="340"/>
                    </a:xfrm>
                  </p:grpSpPr>
                  <p:sp>
                    <p:nvSpPr>
                      <p:cNvPr id="576585" name="矩形 576584"/>
                      <p:cNvSpPr/>
                      <p:nvPr/>
                    </p:nvSpPr>
                    <p:spPr>
                      <a:xfrm>
                        <a:off x="1968" y="2544"/>
                        <a:ext cx="816" cy="340"/>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576586" name="直接连接符 576585"/>
                      <p:cNvSpPr/>
                      <p:nvPr/>
                    </p:nvSpPr>
                    <p:spPr>
                      <a:xfrm>
                        <a:off x="2304" y="2544"/>
                        <a:ext cx="0" cy="272"/>
                      </a:xfrm>
                      <a:prstGeom prst="line">
                        <a:avLst/>
                      </a:prstGeom>
                      <a:ln w="9525" cap="flat" cmpd="sng">
                        <a:solidFill>
                          <a:schemeClr val="tx1"/>
                        </a:solidFill>
                        <a:prstDash val="solid"/>
                        <a:miter/>
                        <a:headEnd type="none" w="med" len="med"/>
                        <a:tailEnd type="none" w="med" len="med"/>
                      </a:ln>
                    </p:spPr>
                  </p:sp>
                  <p:sp>
                    <p:nvSpPr>
                      <p:cNvPr id="576587" name="直接连接符 576586"/>
                      <p:cNvSpPr/>
                      <p:nvPr/>
                    </p:nvSpPr>
                    <p:spPr>
                      <a:xfrm>
                        <a:off x="2544" y="2544"/>
                        <a:ext cx="0" cy="272"/>
                      </a:xfrm>
                      <a:prstGeom prst="line">
                        <a:avLst/>
                      </a:prstGeom>
                      <a:ln w="9525" cap="flat" cmpd="sng">
                        <a:solidFill>
                          <a:schemeClr val="tx1"/>
                        </a:solidFill>
                        <a:prstDash val="solid"/>
                        <a:miter/>
                        <a:headEnd type="none" w="med" len="med"/>
                        <a:tailEnd type="none" w="med" len="med"/>
                      </a:ln>
                    </p:spPr>
                  </p:sp>
                  <p:sp>
                    <p:nvSpPr>
                      <p:cNvPr id="576588" name="直接连接符 576587"/>
                      <p:cNvSpPr/>
                      <p:nvPr/>
                    </p:nvSpPr>
                    <p:spPr>
                      <a:xfrm>
                        <a:off x="1968" y="2824"/>
                        <a:ext cx="816" cy="0"/>
                      </a:xfrm>
                      <a:prstGeom prst="line">
                        <a:avLst/>
                      </a:prstGeom>
                      <a:ln w="9525" cap="flat" cmpd="sng">
                        <a:solidFill>
                          <a:schemeClr val="tx1"/>
                        </a:solidFill>
                        <a:prstDash val="solid"/>
                        <a:miter/>
                        <a:headEnd type="none" w="med" len="med"/>
                        <a:tailEnd type="none" w="med" len="med"/>
                      </a:ln>
                    </p:spPr>
                  </p:sp>
                </p:grpSp>
                <p:grpSp>
                  <p:nvGrpSpPr>
                    <p:cNvPr id="576589" name="组合 576588"/>
                    <p:cNvGrpSpPr/>
                    <p:nvPr/>
                  </p:nvGrpSpPr>
                  <p:grpSpPr>
                    <a:xfrm>
                      <a:off x="1968" y="2901"/>
                      <a:ext cx="816" cy="363"/>
                      <a:chOff x="1968" y="2544"/>
                      <a:chExt cx="816" cy="340"/>
                    </a:xfrm>
                  </p:grpSpPr>
                  <p:sp>
                    <p:nvSpPr>
                      <p:cNvPr id="576590" name="矩形 576589"/>
                      <p:cNvSpPr/>
                      <p:nvPr/>
                    </p:nvSpPr>
                    <p:spPr>
                      <a:xfrm>
                        <a:off x="1968" y="2544"/>
                        <a:ext cx="816" cy="340"/>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76591" name="直接连接符 576590"/>
                      <p:cNvSpPr/>
                      <p:nvPr/>
                    </p:nvSpPr>
                    <p:spPr>
                      <a:xfrm>
                        <a:off x="2304" y="2544"/>
                        <a:ext cx="0" cy="272"/>
                      </a:xfrm>
                      <a:prstGeom prst="line">
                        <a:avLst/>
                      </a:prstGeom>
                      <a:ln w="9525" cap="flat" cmpd="sng">
                        <a:solidFill>
                          <a:schemeClr val="tx1"/>
                        </a:solidFill>
                        <a:prstDash val="solid"/>
                        <a:miter/>
                        <a:headEnd type="none" w="med" len="med"/>
                        <a:tailEnd type="none" w="med" len="med"/>
                      </a:ln>
                    </p:spPr>
                  </p:sp>
                  <p:sp>
                    <p:nvSpPr>
                      <p:cNvPr id="576592" name="直接连接符 576591"/>
                      <p:cNvSpPr/>
                      <p:nvPr/>
                    </p:nvSpPr>
                    <p:spPr>
                      <a:xfrm>
                        <a:off x="2544" y="2544"/>
                        <a:ext cx="0" cy="272"/>
                      </a:xfrm>
                      <a:prstGeom prst="line">
                        <a:avLst/>
                      </a:prstGeom>
                      <a:ln w="9525" cap="flat" cmpd="sng">
                        <a:solidFill>
                          <a:schemeClr val="tx1"/>
                        </a:solidFill>
                        <a:prstDash val="solid"/>
                        <a:miter/>
                        <a:headEnd type="none" w="med" len="med"/>
                        <a:tailEnd type="none" w="med" len="med"/>
                      </a:ln>
                    </p:spPr>
                  </p:sp>
                  <p:sp>
                    <p:nvSpPr>
                      <p:cNvPr id="576593" name="直接连接符 576592"/>
                      <p:cNvSpPr/>
                      <p:nvPr/>
                    </p:nvSpPr>
                    <p:spPr>
                      <a:xfrm>
                        <a:off x="1968" y="2824"/>
                        <a:ext cx="816" cy="0"/>
                      </a:xfrm>
                      <a:prstGeom prst="line">
                        <a:avLst/>
                      </a:prstGeom>
                      <a:ln w="9525" cap="flat" cmpd="sng">
                        <a:solidFill>
                          <a:schemeClr val="tx1"/>
                        </a:solidFill>
                        <a:prstDash val="solid"/>
                        <a:miter/>
                        <a:headEnd type="none" w="med" len="med"/>
                        <a:tailEnd type="none" w="med" len="med"/>
                      </a:ln>
                    </p:spPr>
                  </p:sp>
                </p:grpSp>
                <p:grpSp>
                  <p:nvGrpSpPr>
                    <p:cNvPr id="576594" name="组合 576593"/>
                    <p:cNvGrpSpPr/>
                    <p:nvPr/>
                  </p:nvGrpSpPr>
                  <p:grpSpPr>
                    <a:xfrm>
                      <a:off x="1968" y="3261"/>
                      <a:ext cx="816" cy="363"/>
                      <a:chOff x="1968" y="2544"/>
                      <a:chExt cx="816" cy="340"/>
                    </a:xfrm>
                  </p:grpSpPr>
                  <p:sp>
                    <p:nvSpPr>
                      <p:cNvPr id="576595" name="矩形 576594"/>
                      <p:cNvSpPr/>
                      <p:nvPr/>
                    </p:nvSpPr>
                    <p:spPr>
                      <a:xfrm>
                        <a:off x="1968" y="2544"/>
                        <a:ext cx="816" cy="340"/>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76596" name="直接连接符 576595"/>
                      <p:cNvSpPr/>
                      <p:nvPr/>
                    </p:nvSpPr>
                    <p:spPr>
                      <a:xfrm>
                        <a:off x="2304" y="2544"/>
                        <a:ext cx="0" cy="272"/>
                      </a:xfrm>
                      <a:prstGeom prst="line">
                        <a:avLst/>
                      </a:prstGeom>
                      <a:ln w="9525" cap="flat" cmpd="sng">
                        <a:solidFill>
                          <a:schemeClr val="tx1"/>
                        </a:solidFill>
                        <a:prstDash val="solid"/>
                        <a:miter/>
                        <a:headEnd type="none" w="med" len="med"/>
                        <a:tailEnd type="none" w="med" len="med"/>
                      </a:ln>
                    </p:spPr>
                  </p:sp>
                  <p:sp>
                    <p:nvSpPr>
                      <p:cNvPr id="576597" name="直接连接符 576596"/>
                      <p:cNvSpPr/>
                      <p:nvPr/>
                    </p:nvSpPr>
                    <p:spPr>
                      <a:xfrm>
                        <a:off x="2544" y="2544"/>
                        <a:ext cx="0" cy="272"/>
                      </a:xfrm>
                      <a:prstGeom prst="line">
                        <a:avLst/>
                      </a:prstGeom>
                      <a:ln w="9525" cap="flat" cmpd="sng">
                        <a:solidFill>
                          <a:schemeClr val="tx1"/>
                        </a:solidFill>
                        <a:prstDash val="solid"/>
                        <a:miter/>
                        <a:headEnd type="none" w="med" len="med"/>
                        <a:tailEnd type="none" w="med" len="med"/>
                      </a:ln>
                    </p:spPr>
                  </p:sp>
                  <p:sp>
                    <p:nvSpPr>
                      <p:cNvPr id="576598" name="直接连接符 576597"/>
                      <p:cNvSpPr/>
                      <p:nvPr/>
                    </p:nvSpPr>
                    <p:spPr>
                      <a:xfrm>
                        <a:off x="1968" y="2824"/>
                        <a:ext cx="816" cy="0"/>
                      </a:xfrm>
                      <a:prstGeom prst="line">
                        <a:avLst/>
                      </a:prstGeom>
                      <a:ln w="9525" cap="flat" cmpd="sng">
                        <a:solidFill>
                          <a:schemeClr val="tx1"/>
                        </a:solidFill>
                        <a:prstDash val="solid"/>
                        <a:miter/>
                        <a:headEnd type="none" w="med" len="med"/>
                        <a:tailEnd type="none" w="med" len="med"/>
                      </a:ln>
                    </p:spPr>
                  </p:sp>
                </p:grpSp>
                <p:grpSp>
                  <p:nvGrpSpPr>
                    <p:cNvPr id="576599" name="组合 576598"/>
                    <p:cNvGrpSpPr/>
                    <p:nvPr/>
                  </p:nvGrpSpPr>
                  <p:grpSpPr>
                    <a:xfrm>
                      <a:off x="1968" y="3621"/>
                      <a:ext cx="816" cy="363"/>
                      <a:chOff x="1968" y="2544"/>
                      <a:chExt cx="816" cy="340"/>
                    </a:xfrm>
                  </p:grpSpPr>
                  <p:sp>
                    <p:nvSpPr>
                      <p:cNvPr id="576600" name="矩形 576599"/>
                      <p:cNvSpPr/>
                      <p:nvPr/>
                    </p:nvSpPr>
                    <p:spPr>
                      <a:xfrm>
                        <a:off x="1968" y="2544"/>
                        <a:ext cx="816" cy="340"/>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76601" name="直接连接符 576600"/>
                      <p:cNvSpPr/>
                      <p:nvPr/>
                    </p:nvSpPr>
                    <p:spPr>
                      <a:xfrm>
                        <a:off x="2304" y="2544"/>
                        <a:ext cx="0" cy="272"/>
                      </a:xfrm>
                      <a:prstGeom prst="line">
                        <a:avLst/>
                      </a:prstGeom>
                      <a:ln w="9525" cap="flat" cmpd="sng">
                        <a:solidFill>
                          <a:schemeClr val="tx1"/>
                        </a:solidFill>
                        <a:prstDash val="solid"/>
                        <a:miter/>
                        <a:headEnd type="none" w="med" len="med"/>
                        <a:tailEnd type="none" w="med" len="med"/>
                      </a:ln>
                    </p:spPr>
                  </p:sp>
                  <p:sp>
                    <p:nvSpPr>
                      <p:cNvPr id="576602" name="直接连接符 576601"/>
                      <p:cNvSpPr/>
                      <p:nvPr/>
                    </p:nvSpPr>
                    <p:spPr>
                      <a:xfrm>
                        <a:off x="2544" y="2544"/>
                        <a:ext cx="0" cy="272"/>
                      </a:xfrm>
                      <a:prstGeom prst="line">
                        <a:avLst/>
                      </a:prstGeom>
                      <a:ln w="9525" cap="flat" cmpd="sng">
                        <a:solidFill>
                          <a:schemeClr val="tx1"/>
                        </a:solidFill>
                        <a:prstDash val="solid"/>
                        <a:miter/>
                        <a:headEnd type="none" w="med" len="med"/>
                        <a:tailEnd type="none" w="med" len="med"/>
                      </a:ln>
                    </p:spPr>
                  </p:sp>
                  <p:sp>
                    <p:nvSpPr>
                      <p:cNvPr id="576603" name="直接连接符 576602"/>
                      <p:cNvSpPr/>
                      <p:nvPr/>
                    </p:nvSpPr>
                    <p:spPr>
                      <a:xfrm>
                        <a:off x="1968" y="2824"/>
                        <a:ext cx="816" cy="0"/>
                      </a:xfrm>
                      <a:prstGeom prst="line">
                        <a:avLst/>
                      </a:prstGeom>
                      <a:ln w="9525" cap="flat" cmpd="sng">
                        <a:solidFill>
                          <a:schemeClr val="tx1"/>
                        </a:solidFill>
                        <a:prstDash val="solid"/>
                        <a:miter/>
                        <a:headEnd type="none" w="med" len="med"/>
                        <a:tailEnd type="none" w="med" len="med"/>
                      </a:ln>
                    </p:spPr>
                  </p:sp>
                </p:grpSp>
              </p:grpSp>
            </p:grpSp>
            <p:grpSp>
              <p:nvGrpSpPr>
                <p:cNvPr id="576604" name="组合 576603"/>
                <p:cNvGrpSpPr/>
                <p:nvPr/>
              </p:nvGrpSpPr>
              <p:grpSpPr>
                <a:xfrm>
                  <a:off x="2400" y="2747"/>
                  <a:ext cx="720" cy="546"/>
                  <a:chOff x="2400" y="2728"/>
                  <a:chExt cx="720" cy="546"/>
                </a:xfrm>
              </p:grpSpPr>
              <p:sp>
                <p:nvSpPr>
                  <p:cNvPr id="576605" name="直接连接符 576604"/>
                  <p:cNvSpPr/>
                  <p:nvPr/>
                </p:nvSpPr>
                <p:spPr>
                  <a:xfrm>
                    <a:off x="2400" y="2728"/>
                    <a:ext cx="0" cy="144"/>
                  </a:xfrm>
                  <a:prstGeom prst="line">
                    <a:avLst/>
                  </a:prstGeom>
                  <a:ln w="19050" cap="flat" cmpd="sng">
                    <a:solidFill>
                      <a:schemeClr val="folHlink"/>
                    </a:solidFill>
                    <a:prstDash val="solid"/>
                    <a:miter/>
                    <a:headEnd type="none" w="med" len="med"/>
                    <a:tailEnd type="none" w="med" len="med"/>
                  </a:ln>
                </p:spPr>
              </p:sp>
              <p:sp>
                <p:nvSpPr>
                  <p:cNvPr id="576606" name="直接连接符 576605"/>
                  <p:cNvSpPr/>
                  <p:nvPr/>
                </p:nvSpPr>
                <p:spPr>
                  <a:xfrm>
                    <a:off x="2400" y="2872"/>
                    <a:ext cx="720" cy="0"/>
                  </a:xfrm>
                  <a:prstGeom prst="line">
                    <a:avLst/>
                  </a:prstGeom>
                  <a:ln w="19050" cap="flat" cmpd="sng">
                    <a:solidFill>
                      <a:schemeClr val="folHlink"/>
                    </a:solidFill>
                    <a:prstDash val="solid"/>
                    <a:miter/>
                    <a:headEnd type="none" w="med" len="med"/>
                    <a:tailEnd type="none" w="med" len="med"/>
                  </a:ln>
                </p:spPr>
              </p:sp>
              <p:sp>
                <p:nvSpPr>
                  <p:cNvPr id="576607" name="直接连接符 576606"/>
                  <p:cNvSpPr/>
                  <p:nvPr/>
                </p:nvSpPr>
                <p:spPr>
                  <a:xfrm>
                    <a:off x="3112" y="2880"/>
                    <a:ext cx="0" cy="394"/>
                  </a:xfrm>
                  <a:prstGeom prst="line">
                    <a:avLst/>
                  </a:prstGeom>
                  <a:ln w="19050" cap="flat" cmpd="sng">
                    <a:solidFill>
                      <a:schemeClr val="folHlink"/>
                    </a:solidFill>
                    <a:prstDash val="solid"/>
                    <a:miter/>
                    <a:headEnd type="none" w="med" len="med"/>
                    <a:tailEnd type="triangle" w="med" len="med"/>
                  </a:ln>
                </p:spPr>
              </p:sp>
            </p:grpSp>
            <p:grpSp>
              <p:nvGrpSpPr>
                <p:cNvPr id="576608" name="组合 576607"/>
                <p:cNvGrpSpPr/>
                <p:nvPr/>
              </p:nvGrpSpPr>
              <p:grpSpPr>
                <a:xfrm>
                  <a:off x="2464" y="2779"/>
                  <a:ext cx="1179" cy="476"/>
                  <a:chOff x="2464" y="2760"/>
                  <a:chExt cx="1179" cy="476"/>
                </a:xfrm>
              </p:grpSpPr>
              <p:sp>
                <p:nvSpPr>
                  <p:cNvPr id="576609" name="直接连接符 576608"/>
                  <p:cNvSpPr/>
                  <p:nvPr/>
                </p:nvSpPr>
                <p:spPr>
                  <a:xfrm>
                    <a:off x="2464" y="3086"/>
                    <a:ext cx="0" cy="144"/>
                  </a:xfrm>
                  <a:prstGeom prst="line">
                    <a:avLst/>
                  </a:prstGeom>
                  <a:ln w="19050" cap="flat" cmpd="sng">
                    <a:solidFill>
                      <a:schemeClr val="hlink"/>
                    </a:solidFill>
                    <a:prstDash val="solid"/>
                    <a:miter/>
                    <a:headEnd type="none" w="med" len="med"/>
                    <a:tailEnd type="none" w="med" len="med"/>
                  </a:ln>
                </p:spPr>
              </p:sp>
              <p:sp>
                <p:nvSpPr>
                  <p:cNvPr id="576610" name="直接连接符 576609"/>
                  <p:cNvSpPr/>
                  <p:nvPr/>
                </p:nvSpPr>
                <p:spPr>
                  <a:xfrm>
                    <a:off x="2464" y="3230"/>
                    <a:ext cx="1179" cy="0"/>
                  </a:xfrm>
                  <a:prstGeom prst="line">
                    <a:avLst/>
                  </a:prstGeom>
                  <a:ln w="19050" cap="flat" cmpd="sng">
                    <a:solidFill>
                      <a:schemeClr val="hlink"/>
                    </a:solidFill>
                    <a:prstDash val="solid"/>
                    <a:miter/>
                    <a:headEnd type="none" w="med" len="med"/>
                    <a:tailEnd type="none" w="med" len="med"/>
                  </a:ln>
                </p:spPr>
              </p:sp>
              <p:sp>
                <p:nvSpPr>
                  <p:cNvPr id="576611" name="直接连接符 576610"/>
                  <p:cNvSpPr/>
                  <p:nvPr/>
                </p:nvSpPr>
                <p:spPr>
                  <a:xfrm>
                    <a:off x="3632" y="2760"/>
                    <a:ext cx="0" cy="476"/>
                  </a:xfrm>
                  <a:prstGeom prst="line">
                    <a:avLst/>
                  </a:prstGeom>
                  <a:ln w="19050" cap="flat" cmpd="sng">
                    <a:solidFill>
                      <a:schemeClr val="hlink"/>
                    </a:solidFill>
                    <a:prstDash val="solid"/>
                    <a:miter/>
                    <a:headEnd type="triangle" w="med" len="med"/>
                    <a:tailEnd type="none" w="med" len="med"/>
                  </a:ln>
                </p:spPr>
              </p:sp>
            </p:grpSp>
            <p:sp>
              <p:nvSpPr>
                <p:cNvPr id="576612" name="直接连接符 576611"/>
                <p:cNvSpPr/>
                <p:nvPr/>
              </p:nvSpPr>
              <p:spPr>
                <a:xfrm>
                  <a:off x="3984" y="2707"/>
                  <a:ext cx="0" cy="1020"/>
                </a:xfrm>
                <a:prstGeom prst="line">
                  <a:avLst/>
                </a:prstGeom>
                <a:ln w="19050" cap="flat" cmpd="sng">
                  <a:solidFill>
                    <a:schemeClr val="hlink"/>
                  </a:solidFill>
                  <a:prstDash val="solid"/>
                  <a:miter/>
                  <a:headEnd type="none" w="med" len="med"/>
                  <a:tailEnd type="triangle" w="med" len="med"/>
                </a:ln>
              </p:spPr>
            </p:sp>
            <p:grpSp>
              <p:nvGrpSpPr>
                <p:cNvPr id="576613" name="组合 576612"/>
                <p:cNvGrpSpPr/>
                <p:nvPr/>
              </p:nvGrpSpPr>
              <p:grpSpPr>
                <a:xfrm>
                  <a:off x="2448" y="2771"/>
                  <a:ext cx="2607" cy="842"/>
                  <a:chOff x="2448" y="2752"/>
                  <a:chExt cx="2539" cy="842"/>
                </a:xfrm>
              </p:grpSpPr>
              <p:sp>
                <p:nvSpPr>
                  <p:cNvPr id="576614" name="直接连接符 576613"/>
                  <p:cNvSpPr/>
                  <p:nvPr/>
                </p:nvSpPr>
                <p:spPr>
                  <a:xfrm>
                    <a:off x="2448" y="3450"/>
                    <a:ext cx="0" cy="144"/>
                  </a:xfrm>
                  <a:prstGeom prst="line">
                    <a:avLst/>
                  </a:prstGeom>
                  <a:ln w="19050" cap="flat" cmpd="sng">
                    <a:solidFill>
                      <a:schemeClr val="tx2"/>
                    </a:solidFill>
                    <a:prstDash val="solid"/>
                    <a:miter/>
                    <a:headEnd type="none" w="med" len="med"/>
                    <a:tailEnd type="none" w="med" len="med"/>
                  </a:ln>
                </p:spPr>
              </p:sp>
              <p:sp>
                <p:nvSpPr>
                  <p:cNvPr id="576615" name="直接连接符 576614"/>
                  <p:cNvSpPr/>
                  <p:nvPr/>
                </p:nvSpPr>
                <p:spPr>
                  <a:xfrm>
                    <a:off x="2448" y="3594"/>
                    <a:ext cx="2539" cy="0"/>
                  </a:xfrm>
                  <a:prstGeom prst="line">
                    <a:avLst/>
                  </a:prstGeom>
                  <a:ln w="19050" cap="flat" cmpd="sng">
                    <a:solidFill>
                      <a:schemeClr val="tx2"/>
                    </a:solidFill>
                    <a:prstDash val="solid"/>
                    <a:miter/>
                    <a:headEnd type="none" w="med" len="med"/>
                    <a:tailEnd type="none" w="med" len="med"/>
                  </a:ln>
                </p:spPr>
              </p:sp>
              <p:sp>
                <p:nvSpPr>
                  <p:cNvPr id="576616" name="直接连接符 576615"/>
                  <p:cNvSpPr/>
                  <p:nvPr/>
                </p:nvSpPr>
                <p:spPr>
                  <a:xfrm>
                    <a:off x="4976" y="2752"/>
                    <a:ext cx="0" cy="839"/>
                  </a:xfrm>
                  <a:prstGeom prst="line">
                    <a:avLst/>
                  </a:prstGeom>
                  <a:ln w="19050" cap="flat" cmpd="sng">
                    <a:solidFill>
                      <a:schemeClr val="tx2"/>
                    </a:solidFill>
                    <a:prstDash val="solid"/>
                    <a:miter/>
                    <a:headEnd type="triangle" w="med" len="med"/>
                    <a:tailEnd type="none" w="med" len="med"/>
                  </a:ln>
                </p:spPr>
              </p:sp>
            </p:grpSp>
            <p:sp>
              <p:nvSpPr>
                <p:cNvPr id="576617" name="直接连接符 576616"/>
                <p:cNvSpPr/>
                <p:nvPr/>
              </p:nvSpPr>
              <p:spPr>
                <a:xfrm>
                  <a:off x="5280" y="2683"/>
                  <a:ext cx="0" cy="1008"/>
                </a:xfrm>
                <a:prstGeom prst="line">
                  <a:avLst/>
                </a:prstGeom>
                <a:ln w="19050" cap="flat" cmpd="sng">
                  <a:solidFill>
                    <a:schemeClr val="tx2"/>
                  </a:solidFill>
                  <a:prstDash val="solid"/>
                  <a:miter/>
                  <a:headEnd type="none" w="med" len="med"/>
                  <a:tailEnd type="triangle" w="med" len="med"/>
                </a:ln>
              </p:spPr>
            </p:sp>
            <p:grpSp>
              <p:nvGrpSpPr>
                <p:cNvPr id="576618" name="组合 576617"/>
                <p:cNvGrpSpPr/>
                <p:nvPr/>
              </p:nvGrpSpPr>
              <p:grpSpPr>
                <a:xfrm>
                  <a:off x="2448" y="3503"/>
                  <a:ext cx="2267" cy="476"/>
                  <a:chOff x="2448" y="3484"/>
                  <a:chExt cx="2267" cy="476"/>
                </a:xfrm>
              </p:grpSpPr>
              <p:sp>
                <p:nvSpPr>
                  <p:cNvPr id="576619" name="直接连接符 576618"/>
                  <p:cNvSpPr/>
                  <p:nvPr/>
                </p:nvSpPr>
                <p:spPr>
                  <a:xfrm>
                    <a:off x="2448" y="3810"/>
                    <a:ext cx="0" cy="144"/>
                  </a:xfrm>
                  <a:prstGeom prst="line">
                    <a:avLst/>
                  </a:prstGeom>
                  <a:ln w="19050" cap="flat" cmpd="sng">
                    <a:solidFill>
                      <a:srgbClr val="336600"/>
                    </a:solidFill>
                    <a:prstDash val="solid"/>
                    <a:miter/>
                    <a:headEnd type="none" w="med" len="med"/>
                    <a:tailEnd type="none" w="med" len="med"/>
                  </a:ln>
                </p:spPr>
              </p:sp>
              <p:sp>
                <p:nvSpPr>
                  <p:cNvPr id="576620" name="直接连接符 576619"/>
                  <p:cNvSpPr/>
                  <p:nvPr/>
                </p:nvSpPr>
                <p:spPr>
                  <a:xfrm>
                    <a:off x="2448" y="3954"/>
                    <a:ext cx="2267" cy="0"/>
                  </a:xfrm>
                  <a:prstGeom prst="line">
                    <a:avLst/>
                  </a:prstGeom>
                  <a:ln w="19050" cap="flat" cmpd="sng">
                    <a:solidFill>
                      <a:srgbClr val="336600"/>
                    </a:solidFill>
                    <a:prstDash val="solid"/>
                    <a:miter/>
                    <a:headEnd type="none" w="med" len="med"/>
                    <a:tailEnd type="none" w="med" len="med"/>
                  </a:ln>
                </p:spPr>
              </p:sp>
              <p:sp>
                <p:nvSpPr>
                  <p:cNvPr id="576621" name="直接连接符 576620"/>
                  <p:cNvSpPr/>
                  <p:nvPr/>
                </p:nvSpPr>
                <p:spPr>
                  <a:xfrm>
                    <a:off x="4704" y="3484"/>
                    <a:ext cx="0" cy="476"/>
                  </a:xfrm>
                  <a:prstGeom prst="line">
                    <a:avLst/>
                  </a:prstGeom>
                  <a:ln w="19050" cap="flat" cmpd="sng">
                    <a:solidFill>
                      <a:srgbClr val="336600"/>
                    </a:solidFill>
                    <a:prstDash val="solid"/>
                    <a:miter/>
                    <a:headEnd type="triangle" w="med" len="med"/>
                    <a:tailEnd type="none" w="med" len="med"/>
                  </a:ln>
                </p:spPr>
              </p:sp>
            </p:grpSp>
          </p:grpSp>
          <p:sp>
            <p:nvSpPr>
              <p:cNvPr id="576622" name="矩形 576621"/>
              <p:cNvSpPr/>
              <p:nvPr/>
            </p:nvSpPr>
            <p:spPr>
              <a:xfrm>
                <a:off x="1576" y="4045"/>
                <a:ext cx="2312" cy="227"/>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7-13   </a:t>
                </a:r>
                <a:r>
                  <a:rPr lang="zh-CN" altLang="en-US" sz="2000" b="1" dirty="0">
                    <a:latin typeface="Times New Roman" panose="02020603050405020304" pitchFamily="18" charset="0"/>
                  </a:rPr>
                  <a:t>有向图的十字链表结构</a:t>
                </a:r>
                <a:endParaRPr lang="zh-CN" altLang="en-US" sz="2000" b="1">
                  <a:latin typeface="Times New Roman" panose="02020603050405020304" pitchFamily="18" charset="0"/>
                </a:endParaRPr>
              </a:p>
            </p:txBody>
          </p:sp>
        </p:grpSp>
      </p:grpSp>
    </p:spTree>
  </p:cSld>
  <p:clrMapOvr>
    <a:masterClrMapping/>
  </p:clrMapOvr>
  <p:transition spd="med">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标题 577537"/>
          <p:cNvSpPr>
            <a:spLocks noGrp="1"/>
          </p:cNvSpPr>
          <p:nvPr>
            <p:ph type="title"/>
          </p:nvPr>
        </p:nvSpPr>
        <p:spPr>
          <a:xfrm>
            <a:off x="685800" y="152400"/>
            <a:ext cx="5562600" cy="685800"/>
          </a:xfrm>
        </p:spPr>
        <p:txBody>
          <a:bodyPr lIns="92075" tIns="46038" rIns="92075" bIns="46038" anchor="ctr"/>
          <a:lstStyle/>
          <a:p>
            <a:r>
              <a:rPr lang="en-US" altLang="zh-CN" b="1">
                <a:solidFill>
                  <a:srgbClr val="0000FF"/>
                </a:solidFill>
                <a:effectLst/>
                <a:latin typeface="Times New Roman" panose="02020603050405020304" pitchFamily="18" charset="0"/>
              </a:rPr>
              <a:t>7.2.4</a:t>
            </a:r>
            <a:r>
              <a:rPr lang="en-US" altLang="zh-CN" b="1">
                <a:solidFill>
                  <a:srgbClr val="0000FF"/>
                </a:solidFill>
                <a:effectLst/>
              </a:rPr>
              <a:t>  </a:t>
            </a:r>
            <a:r>
              <a:rPr lang="zh-CN" altLang="en-US" b="1" dirty="0">
                <a:solidFill>
                  <a:srgbClr val="0000FF"/>
                </a:solidFill>
                <a:effectLst/>
                <a:ea typeface="楷体_GB2312" panose="02010609030101010101" pitchFamily="49" charset="-122"/>
              </a:rPr>
              <a:t>邻接多重表</a:t>
            </a:r>
          </a:p>
        </p:txBody>
      </p:sp>
      <p:sp>
        <p:nvSpPr>
          <p:cNvPr id="577539" name="文本占位符 577538"/>
          <p:cNvSpPr>
            <a:spLocks noGrp="1"/>
          </p:cNvSpPr>
          <p:nvPr>
            <p:ph type="body" idx="1"/>
          </p:nvPr>
        </p:nvSpPr>
        <p:spPr>
          <a:xfrm>
            <a:off x="152400" y="990600"/>
            <a:ext cx="8839200" cy="4525963"/>
          </a:xfrm>
        </p:spPr>
        <p:txBody>
          <a:bodyPr/>
          <a:lstStyle/>
          <a:p>
            <a:pPr marL="0" indent="0">
              <a:lnSpc>
                <a:spcPct val="110000"/>
              </a:lnSpc>
              <a:buNone/>
            </a:pPr>
            <a:r>
              <a:rPr lang="zh-CN" altLang="en-US" b="1" dirty="0">
                <a:solidFill>
                  <a:schemeClr val="hlink"/>
                </a:solidFill>
              </a:rPr>
              <a:t>       </a:t>
            </a:r>
            <a:r>
              <a:rPr lang="zh-CN" altLang="en-US" b="1" dirty="0">
                <a:solidFill>
                  <a:srgbClr val="0000FF"/>
                </a:solidFill>
              </a:rPr>
              <a:t>邻接多重表</a:t>
            </a:r>
            <a:r>
              <a:rPr lang="en-US" altLang="zh-CN" b="1"/>
              <a:t>(</a:t>
            </a:r>
            <a:r>
              <a:rPr lang="en-US" altLang="zh-CN" b="1">
                <a:solidFill>
                  <a:srgbClr val="0000FF"/>
                </a:solidFill>
              </a:rPr>
              <a:t>Adjacency </a:t>
            </a:r>
            <a:r>
              <a:rPr lang="en-US" altLang="zh-CN" b="1" dirty="0" err="1">
                <a:solidFill>
                  <a:srgbClr val="0000FF"/>
                </a:solidFill>
              </a:rPr>
              <a:t>Multilist</a:t>
            </a:r>
            <a:r>
              <a:rPr lang="en-US" altLang="zh-CN" b="1"/>
              <a:t>)</a:t>
            </a:r>
            <a:r>
              <a:rPr lang="zh-CN" altLang="en-US" sz="2800" b="1"/>
              <a:t>是</a:t>
            </a:r>
            <a:r>
              <a:rPr lang="zh-CN" altLang="en-US" sz="2800" b="1" dirty="0"/>
              <a:t>无向图的另一种链式存储结构。</a:t>
            </a:r>
          </a:p>
          <a:p>
            <a:pPr marL="0" indent="0">
              <a:lnSpc>
                <a:spcPct val="110000"/>
              </a:lnSpc>
              <a:buNone/>
            </a:pPr>
            <a:r>
              <a:rPr lang="zh-CN" altLang="en-US" sz="2800" b="1" dirty="0"/>
              <a:t>        邻接表是无向图的一种有效的存储结构，在无向图的邻接表中，一条边</a:t>
            </a:r>
            <a:r>
              <a:rPr lang="en-US" altLang="zh-CN" sz="2800" b="1"/>
              <a:t>(v,w)</a:t>
            </a:r>
            <a:r>
              <a:rPr lang="zh-CN" altLang="en-US" sz="2800" b="1" dirty="0"/>
              <a:t>的两个表结点分别初选在以</a:t>
            </a:r>
            <a:r>
              <a:rPr lang="en-US" altLang="zh-CN" sz="2800" b="1"/>
              <a:t>v</a:t>
            </a:r>
            <a:r>
              <a:rPr lang="zh-CN" altLang="en-US" sz="2800" b="1"/>
              <a:t>和</a:t>
            </a:r>
            <a:r>
              <a:rPr lang="en-US" altLang="zh-CN" sz="2800" b="1"/>
              <a:t>w</a:t>
            </a:r>
            <a:r>
              <a:rPr lang="zh-CN" altLang="en-US" sz="2800" b="1" dirty="0"/>
              <a:t>为头结点的链表中，很容易求得顶点和边的信息，但在涉及到边的操作会带来不便。</a:t>
            </a:r>
          </a:p>
          <a:p>
            <a:pPr marL="0" indent="0">
              <a:lnSpc>
                <a:spcPct val="110000"/>
              </a:lnSpc>
              <a:buNone/>
            </a:pPr>
            <a:r>
              <a:rPr lang="zh-CN" altLang="en-US" sz="2800" b="1" dirty="0"/>
              <a:t>        邻接多重表的结构和十</a:t>
            </a:r>
            <a:r>
              <a:rPr lang="zh-CN" altLang="en-US" sz="2800" b="1" dirty="0">
                <a:solidFill>
                  <a:schemeClr val="tx1"/>
                </a:solidFill>
              </a:rPr>
              <a:t>字链表类似，</a:t>
            </a:r>
            <a:r>
              <a:rPr lang="zh-CN" altLang="en-US" sz="2800" b="1" dirty="0">
                <a:solidFill>
                  <a:srgbClr val="0000FF"/>
                </a:solidFill>
              </a:rPr>
              <a:t>每条边用一个结点表示</a:t>
            </a:r>
            <a:r>
              <a:rPr lang="zh-CN" altLang="en-US" sz="2800" b="1" dirty="0"/>
              <a:t>；邻接多重表中的顶点结点结构与邻接表中的完全相同，而表结点包括六个域如图</a:t>
            </a:r>
            <a:r>
              <a:rPr lang="en-US" altLang="zh-CN" sz="2800" b="1"/>
              <a:t>7-14</a:t>
            </a:r>
            <a:r>
              <a:rPr lang="zh-CN" altLang="en-US" sz="2800" b="1" dirty="0"/>
              <a:t>所示。</a:t>
            </a:r>
            <a:endParaRPr lang="zh-CN" altLang="en-US" sz="2800" b="1"/>
          </a:p>
        </p:txBody>
      </p:sp>
      <p:grpSp>
        <p:nvGrpSpPr>
          <p:cNvPr id="577540" name="组合 577539"/>
          <p:cNvGrpSpPr/>
          <p:nvPr/>
        </p:nvGrpSpPr>
        <p:grpSpPr>
          <a:xfrm>
            <a:off x="1042988" y="5518150"/>
            <a:ext cx="7200900" cy="1295400"/>
            <a:chOff x="657" y="3312"/>
            <a:chExt cx="4536" cy="816"/>
          </a:xfrm>
        </p:grpSpPr>
        <p:grpSp>
          <p:nvGrpSpPr>
            <p:cNvPr id="577541" name="组合 577540"/>
            <p:cNvGrpSpPr/>
            <p:nvPr/>
          </p:nvGrpSpPr>
          <p:grpSpPr>
            <a:xfrm>
              <a:off x="657" y="3588"/>
              <a:ext cx="1298" cy="249"/>
              <a:chOff x="657" y="3588"/>
              <a:chExt cx="1298" cy="249"/>
            </a:xfrm>
          </p:grpSpPr>
          <p:sp>
            <p:nvSpPr>
              <p:cNvPr id="577542" name="矩形 577541"/>
              <p:cNvSpPr/>
              <p:nvPr/>
            </p:nvSpPr>
            <p:spPr>
              <a:xfrm>
                <a:off x="657" y="3588"/>
                <a:ext cx="1298"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data     </a:t>
                </a:r>
                <a:r>
                  <a:rPr lang="en-US" altLang="zh-CN" b="1" dirty="0" err="1">
                    <a:latin typeface="Times New Roman" panose="02020603050405020304" pitchFamily="18" charset="0"/>
                  </a:rPr>
                  <a:t>firstedge</a:t>
                </a:r>
                <a:endParaRPr lang="en-US" altLang="zh-CN" b="1">
                  <a:latin typeface="Times New Roman" panose="02020603050405020304" pitchFamily="18" charset="0"/>
                </a:endParaRPr>
              </a:p>
            </p:txBody>
          </p:sp>
          <p:sp>
            <p:nvSpPr>
              <p:cNvPr id="577543" name="直接连接符 577542"/>
              <p:cNvSpPr/>
              <p:nvPr/>
            </p:nvSpPr>
            <p:spPr>
              <a:xfrm>
                <a:off x="1168" y="3588"/>
                <a:ext cx="0" cy="249"/>
              </a:xfrm>
              <a:prstGeom prst="line">
                <a:avLst/>
              </a:prstGeom>
              <a:ln w="9525" cap="flat" cmpd="sng">
                <a:solidFill>
                  <a:schemeClr val="tx1"/>
                </a:solidFill>
                <a:prstDash val="solid"/>
                <a:miter/>
                <a:headEnd type="none" w="med" len="med"/>
                <a:tailEnd type="none" w="med" len="med"/>
              </a:ln>
            </p:spPr>
          </p:sp>
        </p:grpSp>
        <p:sp>
          <p:nvSpPr>
            <p:cNvPr id="577544" name="矩形 577543"/>
            <p:cNvSpPr/>
            <p:nvPr/>
          </p:nvSpPr>
          <p:spPr>
            <a:xfrm>
              <a:off x="1040" y="3312"/>
              <a:ext cx="771" cy="227"/>
            </a:xfrm>
            <a:prstGeom prst="rect">
              <a:avLst/>
            </a:prstGeom>
            <a:noFill/>
            <a:ln w="9525">
              <a:noFill/>
            </a:ln>
          </p:spPr>
          <p:txBody>
            <a:bodyPr wrap="none" anchor="ctr"/>
            <a:lstStyle/>
            <a:p>
              <a:pPr>
                <a:buClr>
                  <a:schemeClr val="bg1"/>
                </a:buClr>
              </a:pPr>
              <a:r>
                <a:rPr lang="zh-CN" altLang="en-US" sz="2000" b="1" dirty="0">
                  <a:latin typeface="宋体" panose="02010600030101010101" pitchFamily="2" charset="-122"/>
                </a:rPr>
                <a:t>顶点结点</a:t>
              </a:r>
              <a:endParaRPr lang="zh-CN" altLang="en-US" sz="2000" b="1">
                <a:latin typeface="Times New Roman" panose="02020603050405020304" pitchFamily="18" charset="0"/>
              </a:endParaRPr>
            </a:p>
          </p:txBody>
        </p:sp>
        <p:sp>
          <p:nvSpPr>
            <p:cNvPr id="577545" name="矩形 577544"/>
            <p:cNvSpPr/>
            <p:nvPr/>
          </p:nvSpPr>
          <p:spPr>
            <a:xfrm>
              <a:off x="1714" y="3924"/>
              <a:ext cx="2222"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7-14   </a:t>
              </a:r>
              <a:r>
                <a:rPr lang="zh-CN" altLang="en-US" sz="2000" b="1" dirty="0">
                  <a:latin typeface="Times New Roman" panose="02020603050405020304" pitchFamily="18" charset="0"/>
                </a:rPr>
                <a:t>邻接多重表的结点结构</a:t>
              </a:r>
              <a:endParaRPr lang="zh-CN" altLang="en-US" sz="2000" b="1">
                <a:latin typeface="Times New Roman" panose="02020603050405020304" pitchFamily="18" charset="0"/>
              </a:endParaRPr>
            </a:p>
          </p:txBody>
        </p:sp>
        <p:sp>
          <p:nvSpPr>
            <p:cNvPr id="577546" name="矩形 577545"/>
            <p:cNvSpPr/>
            <p:nvPr/>
          </p:nvSpPr>
          <p:spPr>
            <a:xfrm>
              <a:off x="3406" y="3312"/>
              <a:ext cx="544" cy="227"/>
            </a:xfrm>
            <a:prstGeom prst="rect">
              <a:avLst/>
            </a:prstGeom>
            <a:noFill/>
            <a:ln w="9525">
              <a:noFill/>
            </a:ln>
          </p:spPr>
          <p:txBody>
            <a:bodyPr wrap="none" anchor="ctr"/>
            <a:lstStyle/>
            <a:p>
              <a:pPr>
                <a:buClr>
                  <a:schemeClr val="bg1"/>
                </a:buClr>
              </a:pPr>
              <a:r>
                <a:rPr lang="zh-CN" altLang="en-US" sz="2000" b="1" dirty="0">
                  <a:latin typeface="宋体" panose="02010600030101010101" pitchFamily="2" charset="-122"/>
                </a:rPr>
                <a:t>表结点</a:t>
              </a:r>
              <a:endParaRPr lang="zh-CN" altLang="en-US" sz="2000" b="1">
                <a:latin typeface="Times New Roman" panose="02020603050405020304" pitchFamily="18" charset="0"/>
              </a:endParaRPr>
            </a:p>
          </p:txBody>
        </p:sp>
        <p:grpSp>
          <p:nvGrpSpPr>
            <p:cNvPr id="577547" name="组合 577546"/>
            <p:cNvGrpSpPr/>
            <p:nvPr/>
          </p:nvGrpSpPr>
          <p:grpSpPr>
            <a:xfrm>
              <a:off x="2206" y="3592"/>
              <a:ext cx="2987" cy="254"/>
              <a:chOff x="2206" y="3592"/>
              <a:chExt cx="2987" cy="254"/>
            </a:xfrm>
          </p:grpSpPr>
          <p:sp>
            <p:nvSpPr>
              <p:cNvPr id="577548" name="矩形 577547"/>
              <p:cNvSpPr/>
              <p:nvPr/>
            </p:nvSpPr>
            <p:spPr>
              <a:xfrm>
                <a:off x="2206" y="3597"/>
                <a:ext cx="2987" cy="249"/>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mark     </a:t>
                </a:r>
                <a:r>
                  <a:rPr lang="en-US" altLang="zh-CN" b="1" dirty="0" err="1">
                    <a:latin typeface="Times New Roman" panose="02020603050405020304" pitchFamily="18" charset="0"/>
                  </a:rPr>
                  <a:t>ivex  </a:t>
                </a:r>
                <a:r>
                  <a:rPr lang="en-US" altLang="zh-CN" b="1">
                    <a:latin typeface="Times New Roman" panose="02020603050405020304" pitchFamily="18" charset="0"/>
                  </a:rPr>
                  <a:t>   </a:t>
                </a:r>
                <a:r>
                  <a:rPr lang="en-US" altLang="zh-CN" b="1" dirty="0" err="1">
                    <a:latin typeface="Times New Roman" panose="02020603050405020304" pitchFamily="18" charset="0"/>
                  </a:rPr>
                  <a:t>jvex</a:t>
                </a:r>
                <a:r>
                  <a:rPr lang="en-US" altLang="zh-CN" b="1">
                    <a:latin typeface="Times New Roman" panose="02020603050405020304" pitchFamily="18" charset="0"/>
                  </a:rPr>
                  <a:t>      info    </a:t>
                </a:r>
                <a:r>
                  <a:rPr lang="en-US" altLang="zh-CN" b="1" dirty="0" err="1">
                    <a:latin typeface="Times New Roman" panose="02020603050405020304" pitchFamily="18" charset="0"/>
                  </a:rPr>
                  <a:t>ilink</a:t>
                </a:r>
                <a:r>
                  <a:rPr lang="en-US" altLang="zh-CN" b="1">
                    <a:latin typeface="Times New Roman" panose="02020603050405020304" pitchFamily="18" charset="0"/>
                  </a:rPr>
                  <a:t>   </a:t>
                </a:r>
                <a:r>
                  <a:rPr lang="en-US" altLang="zh-CN" b="1" dirty="0" err="1">
                    <a:latin typeface="Times New Roman" panose="02020603050405020304" pitchFamily="18" charset="0"/>
                  </a:rPr>
                  <a:t>jlink</a:t>
                </a:r>
                <a:endParaRPr lang="en-US" altLang="zh-CN" b="1">
                  <a:latin typeface="Times New Roman" panose="02020603050405020304" pitchFamily="18" charset="0"/>
                </a:endParaRPr>
              </a:p>
            </p:txBody>
          </p:sp>
          <p:sp>
            <p:nvSpPr>
              <p:cNvPr id="577549" name="直接连接符 577548"/>
              <p:cNvSpPr/>
              <p:nvPr/>
            </p:nvSpPr>
            <p:spPr>
              <a:xfrm>
                <a:off x="2755" y="3597"/>
                <a:ext cx="0" cy="249"/>
              </a:xfrm>
              <a:prstGeom prst="line">
                <a:avLst/>
              </a:prstGeom>
              <a:ln w="9525" cap="flat" cmpd="sng">
                <a:solidFill>
                  <a:schemeClr val="tx1"/>
                </a:solidFill>
                <a:prstDash val="solid"/>
                <a:miter/>
                <a:headEnd type="none" w="med" len="med"/>
                <a:tailEnd type="none" w="med" len="med"/>
              </a:ln>
            </p:spPr>
          </p:sp>
          <p:sp>
            <p:nvSpPr>
              <p:cNvPr id="577550" name="直接连接符 577549"/>
              <p:cNvSpPr/>
              <p:nvPr/>
            </p:nvSpPr>
            <p:spPr>
              <a:xfrm>
                <a:off x="3699" y="3597"/>
                <a:ext cx="0" cy="249"/>
              </a:xfrm>
              <a:prstGeom prst="line">
                <a:avLst/>
              </a:prstGeom>
              <a:ln w="9525" cap="flat" cmpd="sng">
                <a:solidFill>
                  <a:schemeClr val="tx1"/>
                </a:solidFill>
                <a:prstDash val="solid"/>
                <a:miter/>
                <a:headEnd type="none" w="med" len="med"/>
                <a:tailEnd type="none" w="med" len="med"/>
              </a:ln>
            </p:spPr>
          </p:sp>
          <p:sp>
            <p:nvSpPr>
              <p:cNvPr id="577551" name="直接连接符 577550"/>
              <p:cNvSpPr/>
              <p:nvPr/>
            </p:nvSpPr>
            <p:spPr>
              <a:xfrm>
                <a:off x="3238" y="3592"/>
                <a:ext cx="0" cy="249"/>
              </a:xfrm>
              <a:prstGeom prst="line">
                <a:avLst/>
              </a:prstGeom>
              <a:ln w="9525" cap="flat" cmpd="sng">
                <a:solidFill>
                  <a:schemeClr val="tx1"/>
                </a:solidFill>
                <a:prstDash val="solid"/>
                <a:miter/>
                <a:headEnd type="none" w="med" len="med"/>
                <a:tailEnd type="none" w="med" len="med"/>
              </a:ln>
            </p:spPr>
          </p:sp>
          <p:sp>
            <p:nvSpPr>
              <p:cNvPr id="577552" name="直接连接符 577551"/>
              <p:cNvSpPr/>
              <p:nvPr/>
            </p:nvSpPr>
            <p:spPr>
              <a:xfrm>
                <a:off x="4129" y="3592"/>
                <a:ext cx="0" cy="249"/>
              </a:xfrm>
              <a:prstGeom prst="line">
                <a:avLst/>
              </a:prstGeom>
              <a:ln w="9525" cap="flat" cmpd="sng">
                <a:solidFill>
                  <a:schemeClr val="tx1"/>
                </a:solidFill>
                <a:prstDash val="solid"/>
                <a:miter/>
                <a:headEnd type="none" w="med" len="med"/>
                <a:tailEnd type="none" w="med" len="med"/>
              </a:ln>
            </p:spPr>
          </p:sp>
          <p:sp>
            <p:nvSpPr>
              <p:cNvPr id="577553" name="直接连接符 577552"/>
              <p:cNvSpPr/>
              <p:nvPr/>
            </p:nvSpPr>
            <p:spPr>
              <a:xfrm>
                <a:off x="4643" y="3597"/>
                <a:ext cx="0" cy="249"/>
              </a:xfrm>
              <a:prstGeom prst="line">
                <a:avLst/>
              </a:prstGeom>
              <a:ln w="9525" cap="flat" cmpd="sng">
                <a:solidFill>
                  <a:schemeClr val="tx1"/>
                </a:solidFill>
                <a:prstDash val="solid"/>
                <a:miter/>
                <a:headEnd type="none" w="med" len="med"/>
                <a:tailEnd type="none" w="med" len="med"/>
              </a:ln>
            </p:spPr>
          </p:sp>
        </p:grpSp>
      </p:grpSp>
    </p:spTree>
  </p:cSld>
  <p:clrMapOvr>
    <a:masterClrMapping/>
  </p:clrMapOvr>
  <p:transition spd="med">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矩形 578561"/>
          <p:cNvSpPr/>
          <p:nvPr/>
        </p:nvSpPr>
        <p:spPr>
          <a:xfrm>
            <a:off x="152400" y="228600"/>
            <a:ext cx="8812213" cy="4929188"/>
          </a:xfrm>
          <a:prstGeom prst="rect">
            <a:avLst/>
          </a:prstGeom>
          <a:noFill/>
          <a:ln w="9525">
            <a:noFill/>
          </a:ln>
        </p:spPr>
        <p:txBody>
          <a:bodyPr/>
          <a:lstStyle/>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宋体" panose="02010600030101010101" pitchFamily="2" charset="-122"/>
              </a:rPr>
              <a:t>◆</a:t>
            </a:r>
            <a:r>
              <a:rPr lang="zh-CN" altLang="en-US" sz="2800" b="1">
                <a:solidFill>
                  <a:schemeClr val="hlink"/>
                </a:solidFill>
                <a:latin typeface="Times New Roman" panose="02020603050405020304" pitchFamily="18" charset="0"/>
              </a:rPr>
              <a:t> </a:t>
            </a:r>
            <a:r>
              <a:rPr lang="zh-CN" altLang="en-US" sz="2800" b="1">
                <a:latin typeface="Times New Roman" panose="02020603050405020304" pitchFamily="18" charset="0"/>
              </a:rPr>
              <a:t> </a:t>
            </a:r>
            <a:r>
              <a:rPr lang="en-US" altLang="zh-CN" sz="2800" b="1">
                <a:latin typeface="Times New Roman" panose="02020603050405020304" pitchFamily="18" charset="0"/>
              </a:rPr>
              <a:t>Data</a:t>
            </a:r>
            <a:r>
              <a:rPr lang="zh-CN" altLang="en-US" sz="2800" b="1" dirty="0">
                <a:latin typeface="宋体" panose="02010600030101010101" pitchFamily="2" charset="-122"/>
              </a:rPr>
              <a:t>域：存储和顶点相关的信息；</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b="1" dirty="0">
                <a:latin typeface="宋体" panose="02010600030101010101" pitchFamily="2" charset="-122"/>
              </a:rPr>
              <a:t>指针域</a:t>
            </a:r>
            <a:r>
              <a:rPr lang="en-US" altLang="zh-CN" sz="2800" b="1" dirty="0" err="1">
                <a:latin typeface="Times New Roman" panose="02020603050405020304" pitchFamily="18" charset="0"/>
              </a:rPr>
              <a:t>firstedge</a:t>
            </a:r>
            <a:r>
              <a:rPr lang="zh-CN" altLang="en-US" sz="2800" b="1">
                <a:latin typeface="宋体" panose="02010600030101010101" pitchFamily="2" charset="-122"/>
              </a:rPr>
              <a:t>：</a:t>
            </a:r>
            <a:r>
              <a:rPr lang="zh-CN" altLang="en-US" sz="2800" b="1" dirty="0">
                <a:latin typeface="宋体" panose="02010600030101010101" pitchFamily="2" charset="-122"/>
              </a:rPr>
              <a:t>指向依附于该顶点的第一条边所对应的表结点；</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b="1" dirty="0">
                <a:latin typeface="宋体" panose="02010600030101010101" pitchFamily="2" charset="-122"/>
              </a:rPr>
              <a:t>标志域</a:t>
            </a:r>
            <a:r>
              <a:rPr lang="en-US" altLang="zh-CN" sz="2800" b="1">
                <a:latin typeface="Times New Roman" panose="02020603050405020304" pitchFamily="18" charset="0"/>
              </a:rPr>
              <a:t>mark</a:t>
            </a:r>
            <a:r>
              <a:rPr lang="zh-CN" altLang="en-US" sz="2800" b="1">
                <a:latin typeface="宋体" panose="02010600030101010101" pitchFamily="2" charset="-122"/>
              </a:rPr>
              <a:t>：</a:t>
            </a:r>
            <a:r>
              <a:rPr lang="zh-CN" altLang="en-US" sz="2800" b="1" dirty="0">
                <a:latin typeface="宋体" panose="02010600030101010101" pitchFamily="2" charset="-122"/>
              </a:rPr>
              <a:t>用以标识该条边是否被访问过；</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en-US" altLang="zh-CN" sz="2800" b="1" dirty="0" err="1">
                <a:latin typeface="Times New Roman" panose="02020603050405020304" pitchFamily="18" charset="0"/>
              </a:rPr>
              <a:t>ivex</a:t>
            </a:r>
            <a:r>
              <a:rPr lang="zh-CN" altLang="en-US" sz="2800" b="1">
                <a:latin typeface="Times New Roman" panose="02020603050405020304" pitchFamily="18" charset="0"/>
              </a:rPr>
              <a:t>和</a:t>
            </a:r>
            <a:r>
              <a:rPr lang="en-US" altLang="zh-CN" sz="2800" b="1" dirty="0" err="1">
                <a:latin typeface="Times New Roman" panose="02020603050405020304" pitchFamily="18" charset="0"/>
              </a:rPr>
              <a:t>jvex</a:t>
            </a:r>
            <a:r>
              <a:rPr lang="zh-CN" altLang="en-US" sz="2800" b="1">
                <a:latin typeface="宋体" panose="02010600030101010101" pitchFamily="2" charset="-122"/>
              </a:rPr>
              <a:t>域：</a:t>
            </a:r>
            <a:r>
              <a:rPr lang="zh-CN" altLang="en-US" sz="2800" b="1" dirty="0">
                <a:latin typeface="宋体" panose="02010600030101010101" pitchFamily="2" charset="-122"/>
              </a:rPr>
              <a:t>分别保存该边所依附的两个顶点在图中的位置；</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Times New Roman" panose="02020603050405020304" pitchFamily="18" charset="0"/>
              </a:rPr>
              <a:t> </a:t>
            </a:r>
            <a:r>
              <a:rPr lang="en-US" altLang="zh-CN" sz="2800" b="1">
                <a:latin typeface="Times New Roman" panose="02020603050405020304" pitchFamily="18" charset="0"/>
              </a:rPr>
              <a:t>info</a:t>
            </a:r>
            <a:r>
              <a:rPr lang="zh-CN" altLang="en-US" sz="2800" b="1" dirty="0">
                <a:latin typeface="宋体" panose="02010600030101010101" pitchFamily="2" charset="-122"/>
              </a:rPr>
              <a:t>域：保存该边的相关信息；</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b="1" dirty="0">
                <a:latin typeface="宋体" panose="02010600030101010101" pitchFamily="2" charset="-122"/>
              </a:rPr>
              <a:t>指针域</a:t>
            </a:r>
            <a:r>
              <a:rPr lang="en-US" altLang="zh-CN" sz="2800" b="1" dirty="0" err="1">
                <a:latin typeface="Times New Roman" panose="02020603050405020304" pitchFamily="18" charset="0"/>
              </a:rPr>
              <a:t>ilink</a:t>
            </a:r>
            <a:r>
              <a:rPr lang="zh-CN" altLang="en-US" sz="2800" b="1">
                <a:latin typeface="宋体" panose="02010600030101010101" pitchFamily="2" charset="-122"/>
              </a:rPr>
              <a:t>：</a:t>
            </a:r>
            <a:r>
              <a:rPr lang="zh-CN" altLang="en-US" sz="2800" b="1" dirty="0">
                <a:latin typeface="宋体" panose="02010600030101010101" pitchFamily="2" charset="-122"/>
              </a:rPr>
              <a:t>指向下一条依附于顶点</a:t>
            </a:r>
            <a:r>
              <a:rPr lang="en-US" altLang="zh-CN" sz="2800" b="1" dirty="0" err="1">
                <a:latin typeface="Times New Roman" panose="02020603050405020304" pitchFamily="18" charset="0"/>
              </a:rPr>
              <a:t>ivex</a:t>
            </a:r>
            <a:r>
              <a:rPr lang="zh-CN" altLang="en-US" sz="2800" b="1" dirty="0">
                <a:latin typeface="宋体" panose="02010600030101010101" pitchFamily="2" charset="-122"/>
              </a:rPr>
              <a:t>的边；</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b="1" dirty="0">
                <a:latin typeface="宋体" panose="02010600030101010101" pitchFamily="2" charset="-122"/>
              </a:rPr>
              <a:t>指针域</a:t>
            </a:r>
            <a:r>
              <a:rPr lang="en-US" altLang="zh-CN" sz="2800" b="1" dirty="0" err="1">
                <a:latin typeface="Times New Roman" panose="02020603050405020304" pitchFamily="18" charset="0"/>
              </a:rPr>
              <a:t>jlink</a:t>
            </a:r>
            <a:r>
              <a:rPr lang="zh-CN" altLang="en-US" sz="2800" b="1">
                <a:latin typeface="宋体" panose="02010600030101010101" pitchFamily="2" charset="-122"/>
              </a:rPr>
              <a:t>：</a:t>
            </a:r>
            <a:r>
              <a:rPr lang="zh-CN" altLang="en-US" sz="2800" b="1" dirty="0">
                <a:latin typeface="宋体" panose="02010600030101010101" pitchFamily="2" charset="-122"/>
              </a:rPr>
              <a:t>指向下一条依附于顶点</a:t>
            </a:r>
            <a:r>
              <a:rPr lang="en-US" altLang="zh-CN" sz="2800" b="1" dirty="0" err="1">
                <a:latin typeface="Times New Roman" panose="02020603050405020304" pitchFamily="18" charset="0"/>
              </a:rPr>
              <a:t>jvex</a:t>
            </a:r>
            <a:r>
              <a:rPr lang="zh-CN" altLang="en-US" sz="2800" b="1" dirty="0">
                <a:latin typeface="宋体" panose="02010600030101010101" pitchFamily="2" charset="-122"/>
              </a:rPr>
              <a:t>的边；</a:t>
            </a:r>
          </a:p>
        </p:txBody>
      </p:sp>
    </p:spTree>
  </p:cSld>
  <p:clrMapOvr>
    <a:masterClrMapping/>
  </p:clrMapOvr>
  <p:transition spd="med">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文本占位符 579585"/>
          <p:cNvSpPr>
            <a:spLocks noGrp="1"/>
          </p:cNvSpPr>
          <p:nvPr>
            <p:ph type="body" idx="1"/>
          </p:nvPr>
        </p:nvSpPr>
        <p:spPr>
          <a:xfrm>
            <a:off x="152400" y="260350"/>
            <a:ext cx="8812213" cy="6192838"/>
          </a:xfrm>
        </p:spPr>
        <p:txBody>
          <a:bodyPr/>
          <a:lstStyle/>
          <a:p>
            <a:pPr marL="0" indent="0">
              <a:lnSpc>
                <a:spcPct val="110000"/>
              </a:lnSpc>
              <a:buNone/>
            </a:pPr>
            <a:r>
              <a:rPr lang="zh-CN" altLang="en-US" sz="3600" b="1" dirty="0">
                <a:solidFill>
                  <a:srgbClr val="0000FF"/>
                </a:solidFill>
              </a:rPr>
              <a:t>结点类型定义</a:t>
            </a:r>
            <a:endParaRPr lang="zh-CN" altLang="en-US" sz="3600" b="1" dirty="0"/>
          </a:p>
          <a:p>
            <a:pPr marL="0" indent="0">
              <a:lnSpc>
                <a:spcPct val="110000"/>
              </a:lnSpc>
              <a:buNone/>
            </a:pPr>
            <a:r>
              <a:rPr lang="en-US" altLang="zh-CN" sz="2800" b="1"/>
              <a:t>#define INFINITY  MAX_VAL     </a:t>
            </a:r>
            <a:r>
              <a:rPr lang="en-US" altLang="zh-CN" sz="2400" b="1"/>
              <a:t>/* </a:t>
            </a:r>
            <a:r>
              <a:rPr lang="zh-CN" altLang="en-US" sz="2400" b="1" dirty="0"/>
              <a:t>最大值</a:t>
            </a:r>
            <a:r>
              <a:rPr lang="zh-CN" altLang="en-US" sz="2400" b="1"/>
              <a:t>∞ *</a:t>
            </a:r>
            <a:r>
              <a:rPr lang="en-US" altLang="zh-CN" sz="2400" b="1"/>
              <a:t>/</a:t>
            </a:r>
          </a:p>
          <a:p>
            <a:pPr marL="0" indent="0">
              <a:lnSpc>
                <a:spcPct val="110000"/>
              </a:lnSpc>
              <a:buNone/>
            </a:pPr>
            <a:r>
              <a:rPr lang="en-US" altLang="zh-CN" sz="2800" b="1"/>
              <a:t>#define MAX_VEX  30     </a:t>
            </a:r>
            <a:r>
              <a:rPr lang="en-US" altLang="zh-CN" sz="2400" b="1"/>
              <a:t>/*  </a:t>
            </a:r>
            <a:r>
              <a:rPr lang="zh-CN" altLang="en-US" sz="2400" b="1" dirty="0"/>
              <a:t>最大顶点数  *</a:t>
            </a:r>
            <a:r>
              <a:rPr lang="en-US" altLang="zh-CN" sz="2400" b="1"/>
              <a:t>/</a:t>
            </a:r>
          </a:p>
          <a:p>
            <a:pPr marL="0" indent="0">
              <a:lnSpc>
                <a:spcPct val="110000"/>
              </a:lnSpc>
              <a:buNone/>
            </a:pPr>
            <a:r>
              <a:rPr lang="en-US" altLang="zh-CN" sz="2800" b="1" dirty="0" err="1"/>
              <a:t>typedef</a:t>
            </a:r>
            <a:r>
              <a:rPr lang="en-US" altLang="zh-CN" sz="2800" b="1"/>
              <a:t>  </a:t>
            </a:r>
            <a:r>
              <a:rPr lang="en-US" altLang="zh-CN" sz="2800" b="1" dirty="0" err="1"/>
              <a:t>enum</a:t>
            </a:r>
            <a:r>
              <a:rPr lang="en-US" altLang="zh-CN" sz="2800" b="1"/>
              <a:t> {unvisited , visited}  </a:t>
            </a:r>
            <a:r>
              <a:rPr lang="en-US" altLang="zh-CN" sz="2800" b="1" dirty="0" err="1"/>
              <a:t>Visitting</a:t>
            </a:r>
            <a:r>
              <a:rPr lang="en-US" altLang="zh-CN" sz="2800" b="1"/>
              <a:t> ;</a:t>
            </a:r>
            <a:endParaRPr lang="en-US" altLang="zh-CN" sz="2800" b="1">
              <a:latin typeface="宋体" panose="02010600030101010101" pitchFamily="2" charset="-122"/>
            </a:endParaRPr>
          </a:p>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EdgeNode</a:t>
            </a:r>
            <a:endParaRPr lang="en-US" altLang="zh-CN" sz="2800" b="1"/>
          </a:p>
          <a:p>
            <a:pPr marL="355600" lvl="1" indent="0">
              <a:lnSpc>
                <a:spcPct val="110000"/>
              </a:lnSpc>
              <a:buNone/>
            </a:pPr>
            <a:r>
              <a:rPr lang="en-US" altLang="zh-CN" b="1"/>
              <a:t>{  </a:t>
            </a:r>
            <a:r>
              <a:rPr lang="en-US" altLang="zh-CN" b="1" dirty="0" err="1"/>
              <a:t>Visitting</a:t>
            </a:r>
            <a:r>
              <a:rPr lang="en-US" altLang="zh-CN" b="1"/>
              <a:t>  mark ;</a:t>
            </a:r>
            <a:r>
              <a:rPr lang="en-US" altLang="zh-CN" sz="2400" b="1"/>
              <a:t>    // </a:t>
            </a:r>
            <a:r>
              <a:rPr lang="zh-CN" altLang="en-US" sz="2400" b="1" dirty="0"/>
              <a:t>访问标记</a:t>
            </a:r>
          </a:p>
          <a:p>
            <a:pPr marL="723900" lvl="2" indent="0">
              <a:lnSpc>
                <a:spcPct val="110000"/>
              </a:lnSpc>
              <a:buNone/>
            </a:pPr>
            <a:r>
              <a:rPr lang="en-US" altLang="zh-CN" sz="2800" b="1" dirty="0" err="1"/>
              <a:t>int</a:t>
            </a:r>
            <a:r>
              <a:rPr lang="en-US" altLang="zh-CN" sz="2800" b="1"/>
              <a:t>  </a:t>
            </a:r>
            <a:r>
              <a:rPr lang="en-US" altLang="zh-CN" sz="2800" b="1" dirty="0" err="1"/>
              <a:t>ivex</a:t>
            </a:r>
            <a:r>
              <a:rPr lang="en-US" altLang="zh-CN" sz="2800" b="1"/>
              <a:t> , </a:t>
            </a:r>
            <a:r>
              <a:rPr lang="en-US" altLang="zh-CN" sz="2800" b="1" dirty="0" err="1"/>
              <a:t>jvex</a:t>
            </a:r>
            <a:r>
              <a:rPr lang="en-US" altLang="zh-CN" sz="2800" b="1"/>
              <a:t>  ;</a:t>
            </a:r>
            <a:r>
              <a:rPr lang="en-US" altLang="zh-CN" b="1"/>
              <a:t>   // </a:t>
            </a:r>
            <a:r>
              <a:rPr lang="zh-CN" altLang="en-US" b="1" dirty="0"/>
              <a:t>该边依附的两个结点在图中的位置</a:t>
            </a:r>
          </a:p>
          <a:p>
            <a:pPr marL="723900" lvl="2" indent="0">
              <a:lnSpc>
                <a:spcPct val="110000"/>
              </a:lnSpc>
              <a:buNone/>
            </a:pPr>
            <a:r>
              <a:rPr lang="en-US" altLang="zh-CN" sz="2800" b="1" dirty="0" err="1"/>
              <a:t>InfoType</a:t>
            </a:r>
            <a:r>
              <a:rPr lang="en-US" altLang="zh-CN" sz="2800" b="1"/>
              <a:t>    info  ;</a:t>
            </a:r>
            <a:r>
              <a:rPr lang="en-US" altLang="zh-CN" b="1"/>
              <a:t>       // </a:t>
            </a:r>
            <a:r>
              <a:rPr lang="zh-CN" altLang="en-US" b="1"/>
              <a:t>与</a:t>
            </a:r>
            <a:r>
              <a:rPr lang="zh-CN" altLang="en-US" b="1" dirty="0"/>
              <a:t>边相关的信息</a:t>
            </a:r>
            <a:r>
              <a:rPr lang="en-US" altLang="zh-CN" b="1"/>
              <a:t>, </a:t>
            </a:r>
            <a:r>
              <a:rPr lang="zh-CN" altLang="en-US" b="1" dirty="0"/>
              <a:t>如权值</a:t>
            </a:r>
          </a:p>
          <a:p>
            <a:pPr marL="723900" lvl="2" indent="0">
              <a:lnSpc>
                <a:spcPct val="110000"/>
              </a:lnSpc>
              <a:buNone/>
            </a:pPr>
            <a:r>
              <a:rPr lang="en-US" altLang="zh-CN" sz="2800" b="1" dirty="0" err="1"/>
              <a:t>struct</a:t>
            </a:r>
            <a:r>
              <a:rPr lang="en-US" altLang="zh-CN" sz="2800" b="1"/>
              <a:t> </a:t>
            </a:r>
            <a:r>
              <a:rPr lang="en-US" altLang="zh-CN" sz="2800" b="1" dirty="0" err="1"/>
              <a:t>EdgeNode</a:t>
            </a:r>
            <a:r>
              <a:rPr lang="en-US" altLang="zh-CN" sz="2800" b="1"/>
              <a:t>  *</a:t>
            </a:r>
            <a:r>
              <a:rPr lang="en-US" altLang="zh-CN" sz="2800" b="1" dirty="0" err="1"/>
              <a:t>ilink</a:t>
            </a:r>
            <a:r>
              <a:rPr lang="en-US" altLang="zh-CN" sz="2800" b="1"/>
              <a:t> , *</a:t>
            </a:r>
            <a:r>
              <a:rPr lang="en-US" altLang="zh-CN" sz="2800" b="1" dirty="0" err="1"/>
              <a:t>jlink</a:t>
            </a:r>
            <a:r>
              <a:rPr lang="en-US" altLang="zh-CN" sz="2800" b="1"/>
              <a:t> ;</a:t>
            </a:r>
            <a:r>
              <a:rPr lang="en-US" altLang="zh-CN" b="1"/>
              <a:t> </a:t>
            </a:r>
          </a:p>
          <a:p>
            <a:pPr marL="1079500" lvl="3" indent="0">
              <a:lnSpc>
                <a:spcPct val="110000"/>
              </a:lnSpc>
              <a:buNone/>
            </a:pPr>
            <a:r>
              <a:rPr lang="en-US" altLang="zh-CN" sz="2400" b="1"/>
              <a:t>// </a:t>
            </a:r>
            <a:r>
              <a:rPr lang="zh-CN" altLang="en-US" sz="2400" b="1" dirty="0"/>
              <a:t>分别指向依附于这两个顶点的下一条边</a:t>
            </a:r>
            <a:endParaRPr lang="zh-CN" altLang="en-US" sz="2400" b="1"/>
          </a:p>
          <a:p>
            <a:pPr marL="355600" lvl="1" indent="0">
              <a:lnSpc>
                <a:spcPct val="110000"/>
              </a:lnSpc>
              <a:buNone/>
            </a:pPr>
            <a:r>
              <a:rPr lang="en-US" altLang="zh-CN" b="1"/>
              <a:t>}</a:t>
            </a:r>
            <a:r>
              <a:rPr lang="en-US" altLang="zh-CN" b="1" dirty="0" err="1"/>
              <a:t>EdgeNode</a:t>
            </a:r>
            <a:r>
              <a:rPr lang="en-US" altLang="zh-CN" b="1"/>
              <a:t> ;</a:t>
            </a:r>
            <a:r>
              <a:rPr lang="en-US" altLang="zh-CN" sz="2400" b="1"/>
              <a:t>    /*  </a:t>
            </a:r>
            <a:r>
              <a:rPr lang="zh-CN" altLang="en-US" sz="2400" b="1" dirty="0"/>
              <a:t>弧边结点类型定义   *</a:t>
            </a:r>
            <a:r>
              <a:rPr lang="en-US" altLang="zh-CN" sz="2400" b="1"/>
              <a:t>/</a:t>
            </a:r>
          </a:p>
        </p:txBody>
      </p:sp>
    </p:spTree>
  </p:cSld>
  <p:clrMapOvr>
    <a:masterClrMapping/>
  </p:clrMapOvr>
  <p:transition spd="med">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文本占位符 580609"/>
          <p:cNvSpPr>
            <a:spLocks noGrp="1"/>
          </p:cNvSpPr>
          <p:nvPr>
            <p:ph type="body" idx="1"/>
          </p:nvPr>
        </p:nvSpPr>
        <p:spPr>
          <a:xfrm>
            <a:off x="152400" y="260350"/>
            <a:ext cx="8812213" cy="6337300"/>
          </a:xfrm>
        </p:spPr>
        <p:txBody>
          <a:bodyPr/>
          <a:lstStyle/>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VexNode</a:t>
            </a:r>
            <a:endParaRPr lang="en-US" altLang="zh-CN" sz="2800" b="1"/>
          </a:p>
          <a:p>
            <a:pPr marL="355600" lvl="1" indent="0">
              <a:lnSpc>
                <a:spcPct val="110000"/>
              </a:lnSpc>
              <a:buNone/>
            </a:pPr>
            <a:r>
              <a:rPr lang="en-US" altLang="zh-CN" b="1"/>
              <a:t>{  </a:t>
            </a:r>
            <a:r>
              <a:rPr lang="en-US" altLang="zh-CN" b="1" dirty="0" err="1"/>
              <a:t>VexType</a:t>
            </a:r>
            <a:r>
              <a:rPr lang="en-US" altLang="zh-CN" b="1"/>
              <a:t>  data;     </a:t>
            </a:r>
            <a:r>
              <a:rPr lang="en-US" altLang="zh-CN" sz="2400" b="1"/>
              <a:t>// </a:t>
            </a:r>
            <a:r>
              <a:rPr lang="zh-CN" altLang="en-US" sz="2400" b="1" dirty="0"/>
              <a:t>顶点信息</a:t>
            </a:r>
          </a:p>
          <a:p>
            <a:pPr marL="723900" lvl="2" indent="0">
              <a:lnSpc>
                <a:spcPct val="110000"/>
              </a:lnSpc>
              <a:buNone/>
            </a:pPr>
            <a:r>
              <a:rPr lang="en-US" altLang="zh-CN" sz="2800" b="1" dirty="0" err="1"/>
              <a:t>ArcNode</a:t>
            </a:r>
            <a:r>
              <a:rPr lang="en-US" altLang="zh-CN" sz="2800" b="1"/>
              <a:t>  *</a:t>
            </a:r>
            <a:r>
              <a:rPr lang="en-US" altLang="zh-CN" sz="2800" b="1" dirty="0" err="1"/>
              <a:t>firsedge</a:t>
            </a:r>
            <a:r>
              <a:rPr lang="en-US" altLang="zh-CN" sz="2800" b="1"/>
              <a:t> ;   </a:t>
            </a:r>
            <a:r>
              <a:rPr lang="en-US" altLang="zh-CN" b="1"/>
              <a:t>//  </a:t>
            </a:r>
            <a:r>
              <a:rPr lang="zh-CN" altLang="en-US" b="1" dirty="0"/>
              <a:t>指向依附于该顶点的第一条边</a:t>
            </a:r>
            <a:endParaRPr lang="zh-CN" altLang="en-US" b="1"/>
          </a:p>
          <a:p>
            <a:pPr marL="355600" lvl="1" indent="0">
              <a:lnSpc>
                <a:spcPct val="110000"/>
              </a:lnSpc>
              <a:buNone/>
            </a:pPr>
            <a:r>
              <a:rPr lang="en-US" altLang="zh-CN" b="1"/>
              <a:t>}</a:t>
            </a:r>
            <a:r>
              <a:rPr lang="en-US" altLang="zh-CN" b="1" dirty="0" err="1"/>
              <a:t>VexNode</a:t>
            </a:r>
            <a:r>
              <a:rPr lang="en-US" altLang="zh-CN" b="1"/>
              <a:t> ;    </a:t>
            </a:r>
            <a:r>
              <a:rPr lang="en-US" altLang="zh-CN" sz="2400" b="1"/>
              <a:t>/*  </a:t>
            </a:r>
            <a:r>
              <a:rPr lang="zh-CN" altLang="en-US" sz="2400" b="1" dirty="0"/>
              <a:t>顶点结点类型定义   *</a:t>
            </a:r>
            <a:r>
              <a:rPr lang="en-US" altLang="zh-CN" sz="2400" b="1"/>
              <a:t>/</a:t>
            </a:r>
          </a:p>
          <a:p>
            <a:pPr marL="0" indent="0">
              <a:lnSpc>
                <a:spcPct val="110000"/>
              </a:lnSpc>
              <a:buNone/>
            </a:pPr>
            <a:r>
              <a:rPr lang="en-US" altLang="zh-CN" sz="2800" b="1" dirty="0" err="1"/>
              <a:t>typedef</a:t>
            </a:r>
            <a:r>
              <a:rPr lang="en-US" altLang="zh-CN" sz="2800" b="1"/>
              <a:t> </a:t>
            </a:r>
            <a:r>
              <a:rPr lang="en-US" altLang="zh-CN" sz="2800" b="1" dirty="0" err="1"/>
              <a:t>struct</a:t>
            </a:r>
            <a:endParaRPr lang="en-US" altLang="zh-CN" sz="2800" b="1"/>
          </a:p>
          <a:p>
            <a:pPr marL="355600" lvl="1" indent="0">
              <a:lnSpc>
                <a:spcPct val="110000"/>
              </a:lnSpc>
              <a:buNone/>
            </a:pPr>
            <a:r>
              <a:rPr lang="en-US" altLang="zh-CN" b="1"/>
              <a:t>{  </a:t>
            </a:r>
            <a:r>
              <a:rPr lang="en-US" altLang="zh-CN" b="1" dirty="0" err="1"/>
              <a:t>int</a:t>
            </a:r>
            <a:r>
              <a:rPr lang="en-US" altLang="zh-CN" b="1"/>
              <a:t> </a:t>
            </a:r>
            <a:r>
              <a:rPr lang="en-US" altLang="zh-CN" b="1" dirty="0" err="1"/>
              <a:t>vexnum</a:t>
            </a:r>
            <a:r>
              <a:rPr lang="en-US" altLang="zh-CN" b="1"/>
              <a:t> ;</a:t>
            </a:r>
          </a:p>
          <a:p>
            <a:pPr marL="723900" lvl="2" indent="0">
              <a:lnSpc>
                <a:spcPct val="110000"/>
              </a:lnSpc>
              <a:buNone/>
            </a:pPr>
            <a:r>
              <a:rPr lang="en-US" altLang="zh-CN" sz="2800" b="1" dirty="0" err="1"/>
              <a:t>VexNode</a:t>
            </a:r>
            <a:r>
              <a:rPr lang="en-US" altLang="zh-CN" sz="2800" b="1"/>
              <a:t> </a:t>
            </a:r>
            <a:r>
              <a:rPr lang="en-US" altLang="zh-CN" sz="2800" b="1" dirty="0" err="1"/>
              <a:t>mullist[MAX_VEX</a:t>
            </a:r>
            <a:r>
              <a:rPr lang="en-US" altLang="zh-CN" sz="2800" b="1"/>
              <a:t>] ;</a:t>
            </a:r>
          </a:p>
          <a:p>
            <a:pPr marL="0" indent="0">
              <a:lnSpc>
                <a:spcPct val="110000"/>
              </a:lnSpc>
              <a:buNone/>
            </a:pPr>
            <a:r>
              <a:rPr lang="en-US" altLang="zh-CN" sz="2800" b="1"/>
              <a:t>}</a:t>
            </a:r>
            <a:r>
              <a:rPr lang="en-US" altLang="zh-CN" sz="2800" b="1" dirty="0" err="1">
                <a:solidFill>
                  <a:srgbClr val="FF0000"/>
                </a:solidFill>
              </a:rPr>
              <a:t>AMGraph</a:t>
            </a:r>
            <a:r>
              <a:rPr lang="en-US" altLang="zh-CN" sz="2800" b="1"/>
              <a:t> ;</a:t>
            </a:r>
          </a:p>
          <a:p>
            <a:pPr marL="0" indent="0">
              <a:lnSpc>
                <a:spcPct val="110000"/>
              </a:lnSpc>
              <a:buNone/>
            </a:pPr>
            <a:r>
              <a:rPr lang="en-US" altLang="zh-CN" sz="2800" b="1"/>
              <a:t>        </a:t>
            </a:r>
            <a:r>
              <a:rPr lang="zh-CN" altLang="en-US" sz="2800" b="1" dirty="0"/>
              <a:t>图</a:t>
            </a:r>
            <a:r>
              <a:rPr lang="en-US" altLang="zh-CN" sz="2800" b="1"/>
              <a:t>7-15</a:t>
            </a:r>
            <a:r>
              <a:rPr lang="zh-CN" altLang="en-US" sz="2800" b="1" dirty="0"/>
              <a:t>所示是一个无向图及其邻接多重表。</a:t>
            </a:r>
            <a:endParaRPr lang="zh-CN" altLang="en-US" sz="2800" b="1"/>
          </a:p>
        </p:txBody>
      </p:sp>
    </p:spTree>
  </p:cSld>
  <p:clrMapOvr>
    <a:masterClrMapping/>
  </p:clrMapOvr>
  <p:transition spd="med">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文本占位符 581633"/>
          <p:cNvSpPr>
            <a:spLocks noGrp="1"/>
          </p:cNvSpPr>
          <p:nvPr>
            <p:ph type="body" idx="1"/>
          </p:nvPr>
        </p:nvSpPr>
        <p:spPr>
          <a:xfrm>
            <a:off x="152400" y="152400"/>
            <a:ext cx="8812213" cy="2197100"/>
          </a:xfrm>
        </p:spPr>
        <p:txBody>
          <a:bodyPr/>
          <a:lstStyle/>
          <a:p>
            <a:pPr marL="0" indent="0">
              <a:lnSpc>
                <a:spcPct val="110000"/>
              </a:lnSpc>
              <a:buNone/>
            </a:pPr>
            <a:r>
              <a:rPr lang="zh-CN" altLang="en-US" b="1" dirty="0">
                <a:solidFill>
                  <a:srgbClr val="0000FF"/>
                </a:solidFill>
              </a:rPr>
              <a:t>邻接多重表与邻接表的区别：</a:t>
            </a:r>
          </a:p>
          <a:p>
            <a:pPr marL="0" indent="0">
              <a:lnSpc>
                <a:spcPct val="110000"/>
              </a:lnSpc>
              <a:buNone/>
            </a:pPr>
            <a:r>
              <a:rPr lang="zh-CN" altLang="en-US" sz="2800" dirty="0"/>
              <a:t>        </a:t>
            </a:r>
            <a:r>
              <a:rPr lang="zh-CN" altLang="en-US" sz="2800" b="1" dirty="0"/>
              <a:t>后者的同一条边用两个表结点表示，而前者只用一个表结点表示</a:t>
            </a:r>
            <a:r>
              <a:rPr lang="zh-CN" altLang="en-US" sz="2800" b="1" dirty="0">
                <a:latin typeface="宋体" panose="02010600030101010101" pitchFamily="2" charset="-122"/>
              </a:rPr>
              <a:t>；</a:t>
            </a:r>
            <a:r>
              <a:rPr lang="zh-CN" altLang="en-US" sz="2800" b="1" dirty="0"/>
              <a:t>除标志域外，邻接多重表与邻接表表达的信息是相同的，因此，操作的实现也基本相似。</a:t>
            </a:r>
            <a:endParaRPr lang="zh-CN" altLang="en-US" sz="2800" b="1"/>
          </a:p>
        </p:txBody>
      </p:sp>
      <p:grpSp>
        <p:nvGrpSpPr>
          <p:cNvPr id="581635" name="组合 581634"/>
          <p:cNvGrpSpPr/>
          <p:nvPr/>
        </p:nvGrpSpPr>
        <p:grpSpPr>
          <a:xfrm>
            <a:off x="912813" y="2600325"/>
            <a:ext cx="7316787" cy="2268538"/>
            <a:chOff x="575" y="2747"/>
            <a:chExt cx="4609" cy="1429"/>
          </a:xfrm>
        </p:grpSpPr>
        <p:sp>
          <p:nvSpPr>
            <p:cNvPr id="581636" name="矩形 581635"/>
            <p:cNvSpPr/>
            <p:nvPr/>
          </p:nvSpPr>
          <p:spPr>
            <a:xfrm>
              <a:off x="1470" y="3972"/>
              <a:ext cx="2335"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7-15  </a:t>
              </a:r>
              <a:r>
                <a:rPr lang="zh-CN" altLang="en-US" sz="2000" b="1" dirty="0">
                  <a:latin typeface="Times New Roman" panose="02020603050405020304" pitchFamily="18" charset="0"/>
                </a:rPr>
                <a:t>无向图及其多重邻接链表</a:t>
              </a:r>
              <a:endParaRPr lang="zh-CN" altLang="en-US" sz="2000" b="1">
                <a:latin typeface="Times New Roman" panose="02020603050405020304" pitchFamily="18" charset="0"/>
              </a:endParaRPr>
            </a:p>
          </p:txBody>
        </p:sp>
        <p:grpSp>
          <p:nvGrpSpPr>
            <p:cNvPr id="581637" name="组合 581636"/>
            <p:cNvGrpSpPr/>
            <p:nvPr/>
          </p:nvGrpSpPr>
          <p:grpSpPr>
            <a:xfrm>
              <a:off x="575" y="2917"/>
              <a:ext cx="913" cy="731"/>
              <a:chOff x="392" y="3253"/>
              <a:chExt cx="913" cy="731"/>
            </a:xfrm>
          </p:grpSpPr>
          <p:sp>
            <p:nvSpPr>
              <p:cNvPr id="581638" name="椭圆 581637"/>
              <p:cNvSpPr/>
              <p:nvPr/>
            </p:nvSpPr>
            <p:spPr>
              <a:xfrm>
                <a:off x="392" y="3289"/>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1</a:t>
                </a:r>
              </a:p>
            </p:txBody>
          </p:sp>
          <p:sp>
            <p:nvSpPr>
              <p:cNvPr id="581639" name="椭圆 581638"/>
              <p:cNvSpPr/>
              <p:nvPr/>
            </p:nvSpPr>
            <p:spPr>
              <a:xfrm>
                <a:off x="409" y="3757"/>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2</a:t>
                </a:r>
              </a:p>
            </p:txBody>
          </p:sp>
          <p:sp>
            <p:nvSpPr>
              <p:cNvPr id="581640" name="椭圆 581639"/>
              <p:cNvSpPr/>
              <p:nvPr/>
            </p:nvSpPr>
            <p:spPr>
              <a:xfrm>
                <a:off x="1010" y="3749"/>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3</a:t>
                </a:r>
              </a:p>
            </p:txBody>
          </p:sp>
          <p:sp>
            <p:nvSpPr>
              <p:cNvPr id="581641" name="椭圆 581640"/>
              <p:cNvSpPr/>
              <p:nvPr/>
            </p:nvSpPr>
            <p:spPr>
              <a:xfrm>
                <a:off x="993" y="3253"/>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4</a:t>
                </a:r>
              </a:p>
            </p:txBody>
          </p:sp>
          <p:sp>
            <p:nvSpPr>
              <p:cNvPr id="581642" name="直接连接符 581641"/>
              <p:cNvSpPr/>
              <p:nvPr/>
            </p:nvSpPr>
            <p:spPr>
              <a:xfrm>
                <a:off x="536" y="3524"/>
                <a:ext cx="0" cy="242"/>
              </a:xfrm>
              <a:prstGeom prst="line">
                <a:avLst/>
              </a:prstGeom>
              <a:ln w="19050" cap="flat" cmpd="sng">
                <a:solidFill>
                  <a:schemeClr val="tx1"/>
                </a:solidFill>
                <a:prstDash val="solid"/>
                <a:miter/>
                <a:headEnd type="none" w="med" len="med"/>
                <a:tailEnd type="none" w="med" len="med"/>
              </a:ln>
            </p:spPr>
          </p:sp>
          <p:sp>
            <p:nvSpPr>
              <p:cNvPr id="581643" name="直接连接符 581642"/>
              <p:cNvSpPr/>
              <p:nvPr/>
            </p:nvSpPr>
            <p:spPr>
              <a:xfrm>
                <a:off x="1144" y="3488"/>
                <a:ext cx="0" cy="272"/>
              </a:xfrm>
              <a:prstGeom prst="line">
                <a:avLst/>
              </a:prstGeom>
              <a:ln w="19050" cap="flat" cmpd="sng">
                <a:solidFill>
                  <a:schemeClr val="tx1"/>
                </a:solidFill>
                <a:prstDash val="solid"/>
                <a:miter/>
                <a:headEnd type="none" w="med" len="med"/>
                <a:tailEnd type="none" w="med" len="med"/>
              </a:ln>
            </p:spPr>
          </p:sp>
          <p:sp>
            <p:nvSpPr>
              <p:cNvPr id="581644" name="直接连接符 581643"/>
              <p:cNvSpPr/>
              <p:nvPr/>
            </p:nvSpPr>
            <p:spPr>
              <a:xfrm>
                <a:off x="654" y="3469"/>
                <a:ext cx="380" cy="327"/>
              </a:xfrm>
              <a:prstGeom prst="line">
                <a:avLst/>
              </a:prstGeom>
              <a:ln w="9525" cap="flat" cmpd="sng">
                <a:solidFill>
                  <a:schemeClr val="tx1"/>
                </a:solidFill>
                <a:prstDash val="solid"/>
                <a:miter/>
                <a:headEnd type="none" w="med" len="med"/>
                <a:tailEnd type="none" w="med" len="med"/>
              </a:ln>
            </p:spPr>
          </p:sp>
          <p:sp>
            <p:nvSpPr>
              <p:cNvPr id="581645" name="直接连接符 581644"/>
              <p:cNvSpPr/>
              <p:nvPr/>
            </p:nvSpPr>
            <p:spPr>
              <a:xfrm flipV="1">
                <a:off x="695" y="3392"/>
                <a:ext cx="295" cy="0"/>
              </a:xfrm>
              <a:prstGeom prst="line">
                <a:avLst/>
              </a:prstGeom>
              <a:ln w="9525" cap="flat" cmpd="sng">
                <a:solidFill>
                  <a:schemeClr val="tx1"/>
                </a:solidFill>
                <a:prstDash val="solid"/>
                <a:miter/>
                <a:headEnd type="none" w="med" len="med"/>
                <a:tailEnd type="none" w="med" len="med"/>
              </a:ln>
            </p:spPr>
          </p:sp>
          <p:sp>
            <p:nvSpPr>
              <p:cNvPr id="581646" name="直接连接符 581645"/>
              <p:cNvSpPr/>
              <p:nvPr/>
            </p:nvSpPr>
            <p:spPr>
              <a:xfrm>
                <a:off x="702" y="3874"/>
                <a:ext cx="313" cy="0"/>
              </a:xfrm>
              <a:prstGeom prst="line">
                <a:avLst/>
              </a:prstGeom>
              <a:ln w="9525" cap="flat" cmpd="sng">
                <a:solidFill>
                  <a:schemeClr val="tx1"/>
                </a:solidFill>
                <a:prstDash val="solid"/>
                <a:miter/>
                <a:headEnd type="none" w="med" len="med"/>
                <a:tailEnd type="none" w="med" len="med"/>
              </a:ln>
            </p:spPr>
          </p:sp>
        </p:grpSp>
        <p:grpSp>
          <p:nvGrpSpPr>
            <p:cNvPr id="581647" name="组合 581646"/>
            <p:cNvGrpSpPr/>
            <p:nvPr/>
          </p:nvGrpSpPr>
          <p:grpSpPr>
            <a:xfrm>
              <a:off x="1728" y="2747"/>
              <a:ext cx="3456" cy="1141"/>
              <a:chOff x="1728" y="2736"/>
              <a:chExt cx="3456" cy="1141"/>
            </a:xfrm>
          </p:grpSpPr>
          <p:grpSp>
            <p:nvGrpSpPr>
              <p:cNvPr id="581648" name="组合 581647"/>
              <p:cNvGrpSpPr/>
              <p:nvPr/>
            </p:nvGrpSpPr>
            <p:grpSpPr>
              <a:xfrm>
                <a:off x="2880" y="3312"/>
                <a:ext cx="680" cy="227"/>
                <a:chOff x="2976" y="2832"/>
                <a:chExt cx="1104" cy="227"/>
              </a:xfrm>
            </p:grpSpPr>
            <p:sp>
              <p:nvSpPr>
                <p:cNvPr id="581649" name="直接连接符 581648"/>
                <p:cNvSpPr/>
                <p:nvPr/>
              </p:nvSpPr>
              <p:spPr>
                <a:xfrm>
                  <a:off x="2976" y="2832"/>
                  <a:ext cx="0" cy="227"/>
                </a:xfrm>
                <a:prstGeom prst="line">
                  <a:avLst/>
                </a:prstGeom>
                <a:ln w="19050" cap="flat" cmpd="sng">
                  <a:solidFill>
                    <a:schemeClr val="tx2"/>
                  </a:solidFill>
                  <a:prstDash val="solid"/>
                  <a:miter/>
                  <a:headEnd type="none" w="med" len="med"/>
                  <a:tailEnd type="none" w="med" len="med"/>
                </a:ln>
              </p:spPr>
            </p:sp>
            <p:sp>
              <p:nvSpPr>
                <p:cNvPr id="581650" name="直接连接符 581649"/>
                <p:cNvSpPr/>
                <p:nvPr/>
              </p:nvSpPr>
              <p:spPr>
                <a:xfrm>
                  <a:off x="2976" y="2832"/>
                  <a:ext cx="1104" cy="0"/>
                </a:xfrm>
                <a:prstGeom prst="line">
                  <a:avLst/>
                </a:prstGeom>
                <a:ln w="9525" cap="flat" cmpd="sng">
                  <a:solidFill>
                    <a:schemeClr val="tx2"/>
                  </a:solidFill>
                  <a:prstDash val="solid"/>
                  <a:miter/>
                  <a:headEnd type="none" w="med" len="med"/>
                  <a:tailEnd type="none" w="med" len="med"/>
                </a:ln>
              </p:spPr>
            </p:sp>
            <p:sp>
              <p:nvSpPr>
                <p:cNvPr id="581651" name="直接连接符 581650"/>
                <p:cNvSpPr/>
                <p:nvPr/>
              </p:nvSpPr>
              <p:spPr>
                <a:xfrm>
                  <a:off x="4080" y="2832"/>
                  <a:ext cx="0" cy="144"/>
                </a:xfrm>
                <a:prstGeom prst="line">
                  <a:avLst/>
                </a:prstGeom>
                <a:ln w="19050" cap="flat" cmpd="sng">
                  <a:solidFill>
                    <a:schemeClr val="tx2"/>
                  </a:solidFill>
                  <a:prstDash val="solid"/>
                  <a:miter/>
                  <a:headEnd type="none" w="med" len="med"/>
                  <a:tailEnd type="triangle" w="med" len="med"/>
                </a:ln>
              </p:spPr>
            </p:sp>
          </p:grpSp>
          <p:grpSp>
            <p:nvGrpSpPr>
              <p:cNvPr id="581652" name="组合 581651"/>
              <p:cNvGrpSpPr/>
              <p:nvPr/>
            </p:nvGrpSpPr>
            <p:grpSpPr>
              <a:xfrm>
                <a:off x="1728" y="2736"/>
                <a:ext cx="3456" cy="1141"/>
                <a:chOff x="1824" y="2832"/>
                <a:chExt cx="3456" cy="1141"/>
              </a:xfrm>
            </p:grpSpPr>
            <p:sp>
              <p:nvSpPr>
                <p:cNvPr id="581653" name="直接连接符 581652"/>
                <p:cNvSpPr/>
                <p:nvPr/>
              </p:nvSpPr>
              <p:spPr>
                <a:xfrm>
                  <a:off x="2333" y="3648"/>
                  <a:ext cx="227" cy="0"/>
                </a:xfrm>
                <a:prstGeom prst="line">
                  <a:avLst/>
                </a:prstGeom>
                <a:ln w="19050" cap="flat" cmpd="sng">
                  <a:solidFill>
                    <a:schemeClr val="tx2"/>
                  </a:solidFill>
                  <a:prstDash val="solid"/>
                  <a:miter/>
                  <a:headEnd type="none" w="med" len="med"/>
                  <a:tailEnd type="triangle" w="med" len="med"/>
                </a:ln>
              </p:spPr>
            </p:sp>
            <p:sp>
              <p:nvSpPr>
                <p:cNvPr id="581654" name="直接连接符 581653"/>
                <p:cNvSpPr/>
                <p:nvPr/>
              </p:nvSpPr>
              <p:spPr>
                <a:xfrm>
                  <a:off x="2336" y="3080"/>
                  <a:ext cx="227" cy="0"/>
                </a:xfrm>
                <a:prstGeom prst="line">
                  <a:avLst/>
                </a:prstGeom>
                <a:ln w="19050" cap="flat" cmpd="sng">
                  <a:solidFill>
                    <a:schemeClr val="folHlink"/>
                  </a:solidFill>
                  <a:prstDash val="solid"/>
                  <a:miter/>
                  <a:headEnd type="none" w="med" len="med"/>
                  <a:tailEnd type="triangle" w="med" len="med"/>
                </a:ln>
              </p:spPr>
            </p:sp>
            <p:grpSp>
              <p:nvGrpSpPr>
                <p:cNvPr id="581655" name="组合 581654"/>
                <p:cNvGrpSpPr/>
                <p:nvPr/>
              </p:nvGrpSpPr>
              <p:grpSpPr>
                <a:xfrm>
                  <a:off x="1824" y="2976"/>
                  <a:ext cx="600" cy="997"/>
                  <a:chOff x="1803" y="2976"/>
                  <a:chExt cx="600" cy="993"/>
                </a:xfrm>
              </p:grpSpPr>
              <p:grpSp>
                <p:nvGrpSpPr>
                  <p:cNvPr id="581656" name="组合 581655"/>
                  <p:cNvGrpSpPr/>
                  <p:nvPr/>
                </p:nvGrpSpPr>
                <p:grpSpPr>
                  <a:xfrm>
                    <a:off x="2016" y="2976"/>
                    <a:ext cx="387" cy="993"/>
                    <a:chOff x="2016" y="2976"/>
                    <a:chExt cx="387" cy="993"/>
                  </a:xfrm>
                </p:grpSpPr>
                <p:grpSp>
                  <p:nvGrpSpPr>
                    <p:cNvPr id="581657" name="组合 581656"/>
                    <p:cNvGrpSpPr/>
                    <p:nvPr/>
                  </p:nvGrpSpPr>
                  <p:grpSpPr>
                    <a:xfrm>
                      <a:off x="2017" y="2976"/>
                      <a:ext cx="385" cy="249"/>
                      <a:chOff x="1728" y="3552"/>
                      <a:chExt cx="385" cy="204"/>
                    </a:xfrm>
                  </p:grpSpPr>
                  <p:sp>
                    <p:nvSpPr>
                      <p:cNvPr id="581658" name="矩形 581657"/>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1</a:t>
                        </a:r>
                      </a:p>
                    </p:txBody>
                  </p:sp>
                  <p:sp>
                    <p:nvSpPr>
                      <p:cNvPr id="581659" name="直接连接符 581658"/>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grpSp>
                  <p:nvGrpSpPr>
                    <p:cNvPr id="581660" name="组合 581659"/>
                    <p:cNvGrpSpPr/>
                    <p:nvPr/>
                  </p:nvGrpSpPr>
                  <p:grpSpPr>
                    <a:xfrm>
                      <a:off x="2016" y="3223"/>
                      <a:ext cx="385" cy="249"/>
                      <a:chOff x="1728" y="3552"/>
                      <a:chExt cx="385" cy="204"/>
                    </a:xfrm>
                  </p:grpSpPr>
                  <p:sp>
                    <p:nvSpPr>
                      <p:cNvPr id="581661" name="矩形 581660"/>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2</a:t>
                        </a:r>
                      </a:p>
                    </p:txBody>
                  </p:sp>
                  <p:sp>
                    <p:nvSpPr>
                      <p:cNvPr id="581662" name="直接连接符 581661"/>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grpSp>
                  <p:nvGrpSpPr>
                    <p:cNvPr id="581663" name="组合 581662"/>
                    <p:cNvGrpSpPr/>
                    <p:nvPr/>
                  </p:nvGrpSpPr>
                  <p:grpSpPr>
                    <a:xfrm>
                      <a:off x="2018" y="3472"/>
                      <a:ext cx="385" cy="249"/>
                      <a:chOff x="1728" y="3552"/>
                      <a:chExt cx="385" cy="204"/>
                    </a:xfrm>
                  </p:grpSpPr>
                  <p:sp>
                    <p:nvSpPr>
                      <p:cNvPr id="581664" name="矩形 581663"/>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3</a:t>
                        </a:r>
                      </a:p>
                    </p:txBody>
                  </p:sp>
                  <p:sp>
                    <p:nvSpPr>
                      <p:cNvPr id="581665" name="直接连接符 581664"/>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grpSp>
                  <p:nvGrpSpPr>
                    <p:cNvPr id="581666" name="组合 581665"/>
                    <p:cNvGrpSpPr/>
                    <p:nvPr/>
                  </p:nvGrpSpPr>
                  <p:grpSpPr>
                    <a:xfrm>
                      <a:off x="2018" y="3720"/>
                      <a:ext cx="385" cy="249"/>
                      <a:chOff x="1728" y="3552"/>
                      <a:chExt cx="385" cy="204"/>
                    </a:xfrm>
                  </p:grpSpPr>
                  <p:sp>
                    <p:nvSpPr>
                      <p:cNvPr id="581667" name="矩形 581666"/>
                      <p:cNvSpPr/>
                      <p:nvPr/>
                    </p:nvSpPr>
                    <p:spPr>
                      <a:xfrm>
                        <a:off x="1728" y="3552"/>
                        <a:ext cx="385"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4</a:t>
                        </a:r>
                      </a:p>
                    </p:txBody>
                  </p:sp>
                  <p:sp>
                    <p:nvSpPr>
                      <p:cNvPr id="581668" name="直接连接符 581667"/>
                      <p:cNvSpPr/>
                      <p:nvPr/>
                    </p:nvSpPr>
                    <p:spPr>
                      <a:xfrm>
                        <a:off x="1968" y="3552"/>
                        <a:ext cx="0" cy="204"/>
                      </a:xfrm>
                      <a:prstGeom prst="line">
                        <a:avLst/>
                      </a:prstGeom>
                      <a:ln w="9525" cap="flat" cmpd="sng">
                        <a:solidFill>
                          <a:schemeClr val="tx1"/>
                        </a:solidFill>
                        <a:prstDash val="solid"/>
                        <a:miter/>
                        <a:headEnd type="none" w="med" len="med"/>
                        <a:tailEnd type="none" w="med" len="med"/>
                      </a:ln>
                    </p:spPr>
                  </p:sp>
                </p:grpSp>
              </p:grpSp>
              <p:grpSp>
                <p:nvGrpSpPr>
                  <p:cNvPr id="581669" name="组合 581668"/>
                  <p:cNvGrpSpPr/>
                  <p:nvPr/>
                </p:nvGrpSpPr>
                <p:grpSpPr>
                  <a:xfrm>
                    <a:off x="1803" y="2976"/>
                    <a:ext cx="181" cy="992"/>
                    <a:chOff x="1584" y="2976"/>
                    <a:chExt cx="181" cy="992"/>
                  </a:xfrm>
                </p:grpSpPr>
                <p:sp>
                  <p:nvSpPr>
                    <p:cNvPr id="581670" name="矩形 581669"/>
                    <p:cNvSpPr/>
                    <p:nvPr/>
                  </p:nvSpPr>
                  <p:spPr>
                    <a:xfrm>
                      <a:off x="1584" y="2976"/>
                      <a:ext cx="181" cy="249"/>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a:t>
                      </a:r>
                    </a:p>
                  </p:txBody>
                </p:sp>
                <p:sp>
                  <p:nvSpPr>
                    <p:cNvPr id="581671" name="矩形 581670"/>
                    <p:cNvSpPr/>
                    <p:nvPr/>
                  </p:nvSpPr>
                  <p:spPr>
                    <a:xfrm>
                      <a:off x="1584" y="3223"/>
                      <a:ext cx="181" cy="249"/>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a:t>
                      </a:r>
                    </a:p>
                  </p:txBody>
                </p:sp>
                <p:sp>
                  <p:nvSpPr>
                    <p:cNvPr id="581672" name="矩形 581671"/>
                    <p:cNvSpPr/>
                    <p:nvPr/>
                  </p:nvSpPr>
                  <p:spPr>
                    <a:xfrm>
                      <a:off x="1584" y="3471"/>
                      <a:ext cx="181" cy="249"/>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p>
                  </p:txBody>
                </p:sp>
                <p:sp>
                  <p:nvSpPr>
                    <p:cNvPr id="581673" name="矩形 581672"/>
                    <p:cNvSpPr/>
                    <p:nvPr/>
                  </p:nvSpPr>
                  <p:spPr>
                    <a:xfrm>
                      <a:off x="1584" y="3719"/>
                      <a:ext cx="181" cy="249"/>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a:t>
                      </a:r>
                    </a:p>
                  </p:txBody>
                </p:sp>
              </p:grpSp>
            </p:grpSp>
            <p:grpSp>
              <p:nvGrpSpPr>
                <p:cNvPr id="581674" name="组合 581673"/>
                <p:cNvGrpSpPr/>
                <p:nvPr/>
              </p:nvGrpSpPr>
              <p:grpSpPr>
                <a:xfrm>
                  <a:off x="2560" y="2976"/>
                  <a:ext cx="816" cy="204"/>
                  <a:chOff x="4512" y="2976"/>
                  <a:chExt cx="816" cy="204"/>
                </a:xfrm>
              </p:grpSpPr>
              <p:sp>
                <p:nvSpPr>
                  <p:cNvPr id="581675" name="矩形 581674"/>
                  <p:cNvSpPr/>
                  <p:nvPr/>
                </p:nvSpPr>
                <p:spPr>
                  <a:xfrm>
                    <a:off x="4512" y="2976"/>
                    <a:ext cx="816"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a:latin typeface="Times New Roman" panose="02020603050405020304" pitchFamily="18" charset="0"/>
                      </a:rPr>
                      <a:t>   </a:t>
                    </a:r>
                    <a:r>
                      <a:rPr lang="en-US" altLang="zh-CN">
                        <a:latin typeface="Times New Roman" panose="02020603050405020304" pitchFamily="18" charset="0"/>
                      </a:rPr>
                      <a:t>0      1</a:t>
                    </a:r>
                  </a:p>
                </p:txBody>
              </p:sp>
              <p:sp>
                <p:nvSpPr>
                  <p:cNvPr id="581676" name="直接连接符 581675"/>
                  <p:cNvSpPr/>
                  <p:nvPr/>
                </p:nvSpPr>
                <p:spPr>
                  <a:xfrm>
                    <a:off x="4656" y="2976"/>
                    <a:ext cx="0" cy="204"/>
                  </a:xfrm>
                  <a:prstGeom prst="line">
                    <a:avLst/>
                  </a:prstGeom>
                  <a:ln w="9525" cap="flat" cmpd="sng">
                    <a:solidFill>
                      <a:schemeClr val="tx1"/>
                    </a:solidFill>
                    <a:prstDash val="solid"/>
                    <a:miter/>
                    <a:headEnd type="none" w="med" len="med"/>
                    <a:tailEnd type="none" w="med" len="med"/>
                  </a:ln>
                </p:spPr>
              </p:sp>
              <p:sp>
                <p:nvSpPr>
                  <p:cNvPr id="581677" name="直接连接符 581676"/>
                  <p:cNvSpPr/>
                  <p:nvPr/>
                </p:nvSpPr>
                <p:spPr>
                  <a:xfrm>
                    <a:off x="4848" y="2976"/>
                    <a:ext cx="0" cy="204"/>
                  </a:xfrm>
                  <a:prstGeom prst="line">
                    <a:avLst/>
                  </a:prstGeom>
                  <a:ln w="9525" cap="flat" cmpd="sng">
                    <a:solidFill>
                      <a:schemeClr val="tx1"/>
                    </a:solidFill>
                    <a:prstDash val="solid"/>
                    <a:miter/>
                    <a:headEnd type="none" w="med" len="med"/>
                    <a:tailEnd type="none" w="med" len="med"/>
                  </a:ln>
                </p:spPr>
              </p:sp>
              <p:sp>
                <p:nvSpPr>
                  <p:cNvPr id="581678" name="直接连接符 581677"/>
                  <p:cNvSpPr/>
                  <p:nvPr/>
                </p:nvSpPr>
                <p:spPr>
                  <a:xfrm>
                    <a:off x="4992" y="2976"/>
                    <a:ext cx="0" cy="204"/>
                  </a:xfrm>
                  <a:prstGeom prst="line">
                    <a:avLst/>
                  </a:prstGeom>
                  <a:ln w="9525" cap="flat" cmpd="sng">
                    <a:solidFill>
                      <a:schemeClr val="tx1"/>
                    </a:solidFill>
                    <a:prstDash val="solid"/>
                    <a:miter/>
                    <a:headEnd type="none" w="med" len="med"/>
                    <a:tailEnd type="none" w="med" len="med"/>
                  </a:ln>
                </p:spPr>
              </p:sp>
              <p:sp>
                <p:nvSpPr>
                  <p:cNvPr id="581679" name="直接连接符 581678"/>
                  <p:cNvSpPr/>
                  <p:nvPr/>
                </p:nvSpPr>
                <p:spPr>
                  <a:xfrm>
                    <a:off x="5184" y="2976"/>
                    <a:ext cx="0" cy="204"/>
                  </a:xfrm>
                  <a:prstGeom prst="line">
                    <a:avLst/>
                  </a:prstGeom>
                  <a:ln w="9525" cap="flat" cmpd="sng">
                    <a:solidFill>
                      <a:schemeClr val="tx1"/>
                    </a:solidFill>
                    <a:prstDash val="solid"/>
                    <a:miter/>
                    <a:headEnd type="none" w="med" len="med"/>
                    <a:tailEnd type="none" w="med" len="med"/>
                  </a:ln>
                </p:spPr>
              </p:sp>
            </p:grpSp>
            <p:grpSp>
              <p:nvGrpSpPr>
                <p:cNvPr id="581680" name="组合 581679"/>
                <p:cNvGrpSpPr/>
                <p:nvPr/>
              </p:nvGrpSpPr>
              <p:grpSpPr>
                <a:xfrm>
                  <a:off x="3504" y="2976"/>
                  <a:ext cx="816" cy="204"/>
                  <a:chOff x="4512" y="2976"/>
                  <a:chExt cx="816" cy="204"/>
                </a:xfrm>
              </p:grpSpPr>
              <p:sp>
                <p:nvSpPr>
                  <p:cNvPr id="581681" name="矩形 581680"/>
                  <p:cNvSpPr/>
                  <p:nvPr/>
                </p:nvSpPr>
                <p:spPr>
                  <a:xfrm>
                    <a:off x="4512" y="2976"/>
                    <a:ext cx="816"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a:latin typeface="Times New Roman" panose="02020603050405020304" pitchFamily="18" charset="0"/>
                      </a:rPr>
                      <a:t>   </a:t>
                    </a:r>
                    <a:r>
                      <a:rPr lang="en-US" altLang="zh-CN">
                        <a:latin typeface="Times New Roman" panose="02020603050405020304" pitchFamily="18" charset="0"/>
                      </a:rPr>
                      <a:t>0       2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81682" name="直接连接符 581681"/>
                  <p:cNvSpPr/>
                  <p:nvPr/>
                </p:nvSpPr>
                <p:spPr>
                  <a:xfrm>
                    <a:off x="4656" y="2976"/>
                    <a:ext cx="0" cy="204"/>
                  </a:xfrm>
                  <a:prstGeom prst="line">
                    <a:avLst/>
                  </a:prstGeom>
                  <a:ln w="9525" cap="flat" cmpd="sng">
                    <a:solidFill>
                      <a:schemeClr val="tx1"/>
                    </a:solidFill>
                    <a:prstDash val="solid"/>
                    <a:miter/>
                    <a:headEnd type="none" w="med" len="med"/>
                    <a:tailEnd type="none" w="med" len="med"/>
                  </a:ln>
                </p:spPr>
              </p:sp>
              <p:sp>
                <p:nvSpPr>
                  <p:cNvPr id="581683" name="直接连接符 581682"/>
                  <p:cNvSpPr/>
                  <p:nvPr/>
                </p:nvSpPr>
                <p:spPr>
                  <a:xfrm>
                    <a:off x="4848" y="2976"/>
                    <a:ext cx="0" cy="204"/>
                  </a:xfrm>
                  <a:prstGeom prst="line">
                    <a:avLst/>
                  </a:prstGeom>
                  <a:ln w="9525" cap="flat" cmpd="sng">
                    <a:solidFill>
                      <a:schemeClr val="tx1"/>
                    </a:solidFill>
                    <a:prstDash val="solid"/>
                    <a:miter/>
                    <a:headEnd type="none" w="med" len="med"/>
                    <a:tailEnd type="none" w="med" len="med"/>
                  </a:ln>
                </p:spPr>
              </p:sp>
              <p:sp>
                <p:nvSpPr>
                  <p:cNvPr id="581684" name="直接连接符 581683"/>
                  <p:cNvSpPr/>
                  <p:nvPr/>
                </p:nvSpPr>
                <p:spPr>
                  <a:xfrm>
                    <a:off x="4992" y="2976"/>
                    <a:ext cx="0" cy="204"/>
                  </a:xfrm>
                  <a:prstGeom prst="line">
                    <a:avLst/>
                  </a:prstGeom>
                  <a:ln w="9525" cap="flat" cmpd="sng">
                    <a:solidFill>
                      <a:schemeClr val="tx1"/>
                    </a:solidFill>
                    <a:prstDash val="solid"/>
                    <a:miter/>
                    <a:headEnd type="none" w="med" len="med"/>
                    <a:tailEnd type="none" w="med" len="med"/>
                  </a:ln>
                </p:spPr>
              </p:sp>
              <p:sp>
                <p:nvSpPr>
                  <p:cNvPr id="581685" name="直接连接符 581684"/>
                  <p:cNvSpPr/>
                  <p:nvPr/>
                </p:nvSpPr>
                <p:spPr>
                  <a:xfrm>
                    <a:off x="5184" y="2976"/>
                    <a:ext cx="0" cy="204"/>
                  </a:xfrm>
                  <a:prstGeom prst="line">
                    <a:avLst/>
                  </a:prstGeom>
                  <a:ln w="9525" cap="flat" cmpd="sng">
                    <a:solidFill>
                      <a:schemeClr val="tx1"/>
                    </a:solidFill>
                    <a:prstDash val="solid"/>
                    <a:miter/>
                    <a:headEnd type="none" w="med" len="med"/>
                    <a:tailEnd type="none" w="med" len="med"/>
                  </a:ln>
                </p:spPr>
              </p:sp>
            </p:grpSp>
            <p:grpSp>
              <p:nvGrpSpPr>
                <p:cNvPr id="581686" name="组合 581685"/>
                <p:cNvGrpSpPr/>
                <p:nvPr/>
              </p:nvGrpSpPr>
              <p:grpSpPr>
                <a:xfrm>
                  <a:off x="2344" y="3184"/>
                  <a:ext cx="453" cy="159"/>
                  <a:chOff x="2344" y="3184"/>
                  <a:chExt cx="453" cy="159"/>
                </a:xfrm>
              </p:grpSpPr>
              <p:sp>
                <p:nvSpPr>
                  <p:cNvPr id="581687" name="直接连接符 581686"/>
                  <p:cNvSpPr/>
                  <p:nvPr/>
                </p:nvSpPr>
                <p:spPr>
                  <a:xfrm>
                    <a:off x="2344" y="3336"/>
                    <a:ext cx="453" cy="0"/>
                  </a:xfrm>
                  <a:prstGeom prst="line">
                    <a:avLst/>
                  </a:prstGeom>
                  <a:ln w="19050" cap="flat" cmpd="sng">
                    <a:solidFill>
                      <a:schemeClr val="hlink"/>
                    </a:solidFill>
                    <a:prstDash val="solid"/>
                    <a:miter/>
                    <a:headEnd type="none" w="med" len="med"/>
                    <a:tailEnd type="none" w="med" len="med"/>
                  </a:ln>
                </p:spPr>
              </p:sp>
              <p:sp>
                <p:nvSpPr>
                  <p:cNvPr id="581688" name="直接连接符 581687"/>
                  <p:cNvSpPr/>
                  <p:nvPr/>
                </p:nvSpPr>
                <p:spPr>
                  <a:xfrm flipV="1">
                    <a:off x="2792" y="3184"/>
                    <a:ext cx="0" cy="159"/>
                  </a:xfrm>
                  <a:prstGeom prst="line">
                    <a:avLst/>
                  </a:prstGeom>
                  <a:ln w="19050" cap="flat" cmpd="sng">
                    <a:solidFill>
                      <a:schemeClr val="hlink"/>
                    </a:solidFill>
                    <a:prstDash val="solid"/>
                    <a:miter/>
                    <a:headEnd type="none" w="med" len="med"/>
                    <a:tailEnd type="triangle" w="med" len="med"/>
                  </a:ln>
                </p:spPr>
              </p:sp>
            </p:grpSp>
            <p:grpSp>
              <p:nvGrpSpPr>
                <p:cNvPr id="581689" name="组合 581688"/>
                <p:cNvGrpSpPr/>
                <p:nvPr/>
              </p:nvGrpSpPr>
              <p:grpSpPr>
                <a:xfrm>
                  <a:off x="2560" y="3548"/>
                  <a:ext cx="816" cy="204"/>
                  <a:chOff x="4512" y="2976"/>
                  <a:chExt cx="816" cy="204"/>
                </a:xfrm>
              </p:grpSpPr>
              <p:sp>
                <p:nvSpPr>
                  <p:cNvPr id="581690" name="矩形 581689"/>
                  <p:cNvSpPr/>
                  <p:nvPr/>
                </p:nvSpPr>
                <p:spPr>
                  <a:xfrm>
                    <a:off x="4512" y="2976"/>
                    <a:ext cx="816"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a:latin typeface="Times New Roman" panose="02020603050405020304" pitchFamily="18" charset="0"/>
                      </a:rPr>
                      <a:t>   </a:t>
                    </a:r>
                    <a:r>
                      <a:rPr lang="en-US" altLang="zh-CN">
                        <a:latin typeface="Times New Roman" panose="02020603050405020304" pitchFamily="18" charset="0"/>
                      </a:rPr>
                      <a:t>2       1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81691" name="直接连接符 581690"/>
                  <p:cNvSpPr/>
                  <p:nvPr/>
                </p:nvSpPr>
                <p:spPr>
                  <a:xfrm>
                    <a:off x="4656" y="2976"/>
                    <a:ext cx="0" cy="204"/>
                  </a:xfrm>
                  <a:prstGeom prst="line">
                    <a:avLst/>
                  </a:prstGeom>
                  <a:ln w="9525" cap="flat" cmpd="sng">
                    <a:solidFill>
                      <a:schemeClr val="tx1"/>
                    </a:solidFill>
                    <a:prstDash val="solid"/>
                    <a:miter/>
                    <a:headEnd type="none" w="med" len="med"/>
                    <a:tailEnd type="none" w="med" len="med"/>
                  </a:ln>
                </p:spPr>
              </p:sp>
              <p:sp>
                <p:nvSpPr>
                  <p:cNvPr id="581692" name="直接连接符 581691"/>
                  <p:cNvSpPr/>
                  <p:nvPr/>
                </p:nvSpPr>
                <p:spPr>
                  <a:xfrm>
                    <a:off x="4848" y="2976"/>
                    <a:ext cx="0" cy="204"/>
                  </a:xfrm>
                  <a:prstGeom prst="line">
                    <a:avLst/>
                  </a:prstGeom>
                  <a:ln w="9525" cap="flat" cmpd="sng">
                    <a:solidFill>
                      <a:schemeClr val="tx1"/>
                    </a:solidFill>
                    <a:prstDash val="solid"/>
                    <a:miter/>
                    <a:headEnd type="none" w="med" len="med"/>
                    <a:tailEnd type="none" w="med" len="med"/>
                  </a:ln>
                </p:spPr>
              </p:sp>
              <p:sp>
                <p:nvSpPr>
                  <p:cNvPr id="581693" name="直接连接符 581692"/>
                  <p:cNvSpPr/>
                  <p:nvPr/>
                </p:nvSpPr>
                <p:spPr>
                  <a:xfrm>
                    <a:off x="4992" y="2976"/>
                    <a:ext cx="0" cy="204"/>
                  </a:xfrm>
                  <a:prstGeom prst="line">
                    <a:avLst/>
                  </a:prstGeom>
                  <a:ln w="9525" cap="flat" cmpd="sng">
                    <a:solidFill>
                      <a:schemeClr val="tx1"/>
                    </a:solidFill>
                    <a:prstDash val="solid"/>
                    <a:miter/>
                    <a:headEnd type="none" w="med" len="med"/>
                    <a:tailEnd type="none" w="med" len="med"/>
                  </a:ln>
                </p:spPr>
              </p:sp>
              <p:sp>
                <p:nvSpPr>
                  <p:cNvPr id="581694" name="直接连接符 581693"/>
                  <p:cNvSpPr/>
                  <p:nvPr/>
                </p:nvSpPr>
                <p:spPr>
                  <a:xfrm>
                    <a:off x="5184" y="2976"/>
                    <a:ext cx="0" cy="204"/>
                  </a:xfrm>
                  <a:prstGeom prst="line">
                    <a:avLst/>
                  </a:prstGeom>
                  <a:ln w="9525" cap="flat" cmpd="sng">
                    <a:solidFill>
                      <a:schemeClr val="tx1"/>
                    </a:solidFill>
                    <a:prstDash val="solid"/>
                    <a:miter/>
                    <a:headEnd type="none" w="med" len="med"/>
                    <a:tailEnd type="none" w="med" len="med"/>
                  </a:ln>
                </p:spPr>
              </p:sp>
            </p:grpSp>
            <p:grpSp>
              <p:nvGrpSpPr>
                <p:cNvPr id="581695" name="组合 581694"/>
                <p:cNvGrpSpPr/>
                <p:nvPr/>
              </p:nvGrpSpPr>
              <p:grpSpPr>
                <a:xfrm>
                  <a:off x="3504" y="3548"/>
                  <a:ext cx="816" cy="204"/>
                  <a:chOff x="4512" y="2976"/>
                  <a:chExt cx="816" cy="204"/>
                </a:xfrm>
              </p:grpSpPr>
              <p:sp>
                <p:nvSpPr>
                  <p:cNvPr id="581696" name="矩形 581695"/>
                  <p:cNvSpPr/>
                  <p:nvPr/>
                </p:nvSpPr>
                <p:spPr>
                  <a:xfrm>
                    <a:off x="4512" y="2976"/>
                    <a:ext cx="816"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a:latin typeface="Times New Roman" panose="02020603050405020304" pitchFamily="18" charset="0"/>
                      </a:rPr>
                      <a:t>   </a:t>
                    </a:r>
                    <a:r>
                      <a:rPr lang="en-US" altLang="zh-CN">
                        <a:latin typeface="Times New Roman" panose="02020603050405020304" pitchFamily="18" charset="0"/>
                      </a:rPr>
                      <a:t>2       3</a:t>
                    </a:r>
                    <a:endParaRPr lang="en-US" altLang="zh-CN">
                      <a:latin typeface="Times New Roman" panose="02020603050405020304" pitchFamily="18" charset="0"/>
                      <a:ea typeface="Arial Unicode MS" panose="020B0604020202020204" charset="-122"/>
                    </a:endParaRPr>
                  </a:p>
                </p:txBody>
              </p:sp>
              <p:sp>
                <p:nvSpPr>
                  <p:cNvPr id="581697" name="直接连接符 581696"/>
                  <p:cNvSpPr/>
                  <p:nvPr/>
                </p:nvSpPr>
                <p:spPr>
                  <a:xfrm>
                    <a:off x="4656" y="2976"/>
                    <a:ext cx="0" cy="204"/>
                  </a:xfrm>
                  <a:prstGeom prst="line">
                    <a:avLst/>
                  </a:prstGeom>
                  <a:ln w="9525" cap="flat" cmpd="sng">
                    <a:solidFill>
                      <a:schemeClr val="tx1"/>
                    </a:solidFill>
                    <a:prstDash val="solid"/>
                    <a:miter/>
                    <a:headEnd type="none" w="med" len="med"/>
                    <a:tailEnd type="none" w="med" len="med"/>
                  </a:ln>
                </p:spPr>
              </p:sp>
              <p:sp>
                <p:nvSpPr>
                  <p:cNvPr id="581698" name="直接连接符 581697"/>
                  <p:cNvSpPr/>
                  <p:nvPr/>
                </p:nvSpPr>
                <p:spPr>
                  <a:xfrm>
                    <a:off x="4848" y="2976"/>
                    <a:ext cx="0" cy="204"/>
                  </a:xfrm>
                  <a:prstGeom prst="line">
                    <a:avLst/>
                  </a:prstGeom>
                  <a:ln w="9525" cap="flat" cmpd="sng">
                    <a:solidFill>
                      <a:schemeClr val="tx1"/>
                    </a:solidFill>
                    <a:prstDash val="solid"/>
                    <a:miter/>
                    <a:headEnd type="none" w="med" len="med"/>
                    <a:tailEnd type="none" w="med" len="med"/>
                  </a:ln>
                </p:spPr>
              </p:sp>
              <p:sp>
                <p:nvSpPr>
                  <p:cNvPr id="581699" name="直接连接符 581698"/>
                  <p:cNvSpPr/>
                  <p:nvPr/>
                </p:nvSpPr>
                <p:spPr>
                  <a:xfrm>
                    <a:off x="4992" y="2976"/>
                    <a:ext cx="0" cy="204"/>
                  </a:xfrm>
                  <a:prstGeom prst="line">
                    <a:avLst/>
                  </a:prstGeom>
                  <a:ln w="9525" cap="flat" cmpd="sng">
                    <a:solidFill>
                      <a:schemeClr val="tx1"/>
                    </a:solidFill>
                    <a:prstDash val="solid"/>
                    <a:miter/>
                    <a:headEnd type="none" w="med" len="med"/>
                    <a:tailEnd type="none" w="med" len="med"/>
                  </a:ln>
                </p:spPr>
              </p:sp>
              <p:sp>
                <p:nvSpPr>
                  <p:cNvPr id="581700" name="直接连接符 581699"/>
                  <p:cNvSpPr/>
                  <p:nvPr/>
                </p:nvSpPr>
                <p:spPr>
                  <a:xfrm>
                    <a:off x="5184" y="2976"/>
                    <a:ext cx="0" cy="204"/>
                  </a:xfrm>
                  <a:prstGeom prst="line">
                    <a:avLst/>
                  </a:prstGeom>
                  <a:ln w="9525" cap="flat" cmpd="sng">
                    <a:solidFill>
                      <a:schemeClr val="tx1"/>
                    </a:solidFill>
                    <a:prstDash val="solid"/>
                    <a:miter/>
                    <a:headEnd type="none" w="med" len="med"/>
                    <a:tailEnd type="none" w="med" len="med"/>
                  </a:ln>
                </p:spPr>
              </p:sp>
            </p:grpSp>
            <p:grpSp>
              <p:nvGrpSpPr>
                <p:cNvPr id="581701" name="组合 581700"/>
                <p:cNvGrpSpPr/>
                <p:nvPr/>
              </p:nvGrpSpPr>
              <p:grpSpPr>
                <a:xfrm>
                  <a:off x="2976" y="2832"/>
                  <a:ext cx="680" cy="227"/>
                  <a:chOff x="2976" y="2832"/>
                  <a:chExt cx="1104" cy="227"/>
                </a:xfrm>
              </p:grpSpPr>
              <p:sp>
                <p:nvSpPr>
                  <p:cNvPr id="581702" name="直接连接符 581701"/>
                  <p:cNvSpPr/>
                  <p:nvPr/>
                </p:nvSpPr>
                <p:spPr>
                  <a:xfrm>
                    <a:off x="2976" y="2832"/>
                    <a:ext cx="0" cy="227"/>
                  </a:xfrm>
                  <a:prstGeom prst="line">
                    <a:avLst/>
                  </a:prstGeom>
                  <a:ln w="19050" cap="flat" cmpd="sng">
                    <a:solidFill>
                      <a:schemeClr val="folHlink"/>
                    </a:solidFill>
                    <a:prstDash val="solid"/>
                    <a:miter/>
                    <a:headEnd type="none" w="med" len="med"/>
                    <a:tailEnd type="none" w="med" len="med"/>
                  </a:ln>
                </p:spPr>
              </p:sp>
              <p:sp>
                <p:nvSpPr>
                  <p:cNvPr id="581703" name="直接连接符 581702"/>
                  <p:cNvSpPr/>
                  <p:nvPr/>
                </p:nvSpPr>
                <p:spPr>
                  <a:xfrm>
                    <a:off x="2976" y="2832"/>
                    <a:ext cx="1104" cy="0"/>
                  </a:xfrm>
                  <a:prstGeom prst="line">
                    <a:avLst/>
                  </a:prstGeom>
                  <a:ln w="9525" cap="flat" cmpd="sng">
                    <a:solidFill>
                      <a:schemeClr val="folHlink"/>
                    </a:solidFill>
                    <a:prstDash val="solid"/>
                    <a:miter/>
                    <a:headEnd type="none" w="med" len="med"/>
                    <a:tailEnd type="none" w="med" len="med"/>
                  </a:ln>
                </p:spPr>
              </p:sp>
              <p:sp>
                <p:nvSpPr>
                  <p:cNvPr id="581704" name="直接连接符 581703"/>
                  <p:cNvSpPr/>
                  <p:nvPr/>
                </p:nvSpPr>
                <p:spPr>
                  <a:xfrm>
                    <a:off x="4080" y="2832"/>
                    <a:ext cx="0" cy="144"/>
                  </a:xfrm>
                  <a:prstGeom prst="line">
                    <a:avLst/>
                  </a:prstGeom>
                  <a:ln w="19050" cap="flat" cmpd="sng">
                    <a:solidFill>
                      <a:schemeClr val="folHlink"/>
                    </a:solidFill>
                    <a:prstDash val="solid"/>
                    <a:miter/>
                    <a:headEnd type="none" w="med" len="med"/>
                    <a:tailEnd type="triangle" w="med" len="med"/>
                  </a:ln>
                </p:spPr>
              </p:sp>
            </p:grpSp>
            <p:sp>
              <p:nvSpPr>
                <p:cNvPr id="581705" name="直接连接符 581704"/>
                <p:cNvSpPr/>
                <p:nvPr/>
              </p:nvSpPr>
              <p:spPr>
                <a:xfrm>
                  <a:off x="3312" y="3120"/>
                  <a:ext cx="0" cy="432"/>
                </a:xfrm>
                <a:prstGeom prst="line">
                  <a:avLst/>
                </a:prstGeom>
                <a:ln w="19050" cap="flat" cmpd="sng">
                  <a:solidFill>
                    <a:schemeClr val="hlink"/>
                  </a:solidFill>
                  <a:prstDash val="solid"/>
                  <a:miter/>
                  <a:headEnd type="none" w="med" len="med"/>
                  <a:tailEnd type="triangle" w="med" len="med"/>
                </a:ln>
              </p:spPr>
            </p:sp>
            <p:grpSp>
              <p:nvGrpSpPr>
                <p:cNvPr id="581706" name="组合 581705"/>
                <p:cNvGrpSpPr/>
                <p:nvPr/>
              </p:nvGrpSpPr>
              <p:grpSpPr>
                <a:xfrm>
                  <a:off x="3928" y="2832"/>
                  <a:ext cx="680" cy="227"/>
                  <a:chOff x="2976" y="2832"/>
                  <a:chExt cx="1104" cy="227"/>
                </a:xfrm>
              </p:grpSpPr>
              <p:sp>
                <p:nvSpPr>
                  <p:cNvPr id="581707" name="直接连接符 581706"/>
                  <p:cNvSpPr/>
                  <p:nvPr/>
                </p:nvSpPr>
                <p:spPr>
                  <a:xfrm>
                    <a:off x="2976" y="2832"/>
                    <a:ext cx="0" cy="227"/>
                  </a:xfrm>
                  <a:prstGeom prst="line">
                    <a:avLst/>
                  </a:prstGeom>
                  <a:ln w="19050" cap="flat" cmpd="sng">
                    <a:solidFill>
                      <a:schemeClr val="folHlink"/>
                    </a:solidFill>
                    <a:prstDash val="solid"/>
                    <a:miter/>
                    <a:headEnd type="none" w="med" len="med"/>
                    <a:tailEnd type="none" w="med" len="med"/>
                  </a:ln>
                </p:spPr>
              </p:sp>
              <p:sp>
                <p:nvSpPr>
                  <p:cNvPr id="581708" name="直接连接符 581707"/>
                  <p:cNvSpPr/>
                  <p:nvPr/>
                </p:nvSpPr>
                <p:spPr>
                  <a:xfrm>
                    <a:off x="2976" y="2832"/>
                    <a:ext cx="1104" cy="0"/>
                  </a:xfrm>
                  <a:prstGeom prst="line">
                    <a:avLst/>
                  </a:prstGeom>
                  <a:ln w="9525" cap="flat" cmpd="sng">
                    <a:solidFill>
                      <a:schemeClr val="folHlink"/>
                    </a:solidFill>
                    <a:prstDash val="solid"/>
                    <a:miter/>
                    <a:headEnd type="none" w="med" len="med"/>
                    <a:tailEnd type="none" w="med" len="med"/>
                  </a:ln>
                </p:spPr>
              </p:sp>
              <p:sp>
                <p:nvSpPr>
                  <p:cNvPr id="581709" name="直接连接符 581708"/>
                  <p:cNvSpPr/>
                  <p:nvPr/>
                </p:nvSpPr>
                <p:spPr>
                  <a:xfrm>
                    <a:off x="4080" y="2832"/>
                    <a:ext cx="0" cy="144"/>
                  </a:xfrm>
                  <a:prstGeom prst="line">
                    <a:avLst/>
                  </a:prstGeom>
                  <a:ln w="19050" cap="flat" cmpd="sng">
                    <a:solidFill>
                      <a:schemeClr val="folHlink"/>
                    </a:solidFill>
                    <a:prstDash val="solid"/>
                    <a:miter/>
                    <a:headEnd type="none" w="med" len="med"/>
                    <a:tailEnd type="triangle" w="med" len="med"/>
                  </a:ln>
                </p:spPr>
              </p:sp>
            </p:grpSp>
            <p:grpSp>
              <p:nvGrpSpPr>
                <p:cNvPr id="581710" name="组合 581709"/>
                <p:cNvGrpSpPr/>
                <p:nvPr/>
              </p:nvGrpSpPr>
              <p:grpSpPr>
                <a:xfrm>
                  <a:off x="4464" y="2976"/>
                  <a:ext cx="816" cy="204"/>
                  <a:chOff x="4512" y="2976"/>
                  <a:chExt cx="816" cy="204"/>
                </a:xfrm>
              </p:grpSpPr>
              <p:sp>
                <p:nvSpPr>
                  <p:cNvPr id="581711" name="矩形 581710"/>
                  <p:cNvSpPr/>
                  <p:nvPr/>
                </p:nvSpPr>
                <p:spPr>
                  <a:xfrm>
                    <a:off x="4512" y="2976"/>
                    <a:ext cx="816"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a:latin typeface="Times New Roman" panose="02020603050405020304" pitchFamily="18" charset="0"/>
                      </a:rPr>
                      <a:t>   </a:t>
                    </a:r>
                    <a:r>
                      <a:rPr lang="en-US" altLang="zh-CN">
                        <a:latin typeface="Times New Roman" panose="02020603050405020304" pitchFamily="18" charset="0"/>
                      </a:rPr>
                      <a:t>0  </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 3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ea typeface="Times New Roman" panose="02020603050405020304" pitchFamily="18" charset="0"/>
                    </a:endParaRPr>
                  </a:p>
                </p:txBody>
              </p:sp>
              <p:sp>
                <p:nvSpPr>
                  <p:cNvPr id="581712" name="直接连接符 581711"/>
                  <p:cNvSpPr/>
                  <p:nvPr/>
                </p:nvSpPr>
                <p:spPr>
                  <a:xfrm>
                    <a:off x="4656" y="2976"/>
                    <a:ext cx="0" cy="204"/>
                  </a:xfrm>
                  <a:prstGeom prst="line">
                    <a:avLst/>
                  </a:prstGeom>
                  <a:ln w="9525" cap="flat" cmpd="sng">
                    <a:solidFill>
                      <a:schemeClr val="tx1"/>
                    </a:solidFill>
                    <a:prstDash val="solid"/>
                    <a:miter/>
                    <a:headEnd type="none" w="med" len="med"/>
                    <a:tailEnd type="none" w="med" len="med"/>
                  </a:ln>
                </p:spPr>
              </p:sp>
              <p:sp>
                <p:nvSpPr>
                  <p:cNvPr id="581713" name="直接连接符 581712"/>
                  <p:cNvSpPr/>
                  <p:nvPr/>
                </p:nvSpPr>
                <p:spPr>
                  <a:xfrm>
                    <a:off x="4848" y="2976"/>
                    <a:ext cx="0" cy="204"/>
                  </a:xfrm>
                  <a:prstGeom prst="line">
                    <a:avLst/>
                  </a:prstGeom>
                  <a:ln w="9525" cap="flat" cmpd="sng">
                    <a:solidFill>
                      <a:schemeClr val="tx1"/>
                    </a:solidFill>
                    <a:prstDash val="solid"/>
                    <a:miter/>
                    <a:headEnd type="none" w="med" len="med"/>
                    <a:tailEnd type="none" w="med" len="med"/>
                  </a:ln>
                </p:spPr>
              </p:sp>
              <p:sp>
                <p:nvSpPr>
                  <p:cNvPr id="581714" name="直接连接符 581713"/>
                  <p:cNvSpPr/>
                  <p:nvPr/>
                </p:nvSpPr>
                <p:spPr>
                  <a:xfrm>
                    <a:off x="4992" y="2976"/>
                    <a:ext cx="0" cy="204"/>
                  </a:xfrm>
                  <a:prstGeom prst="line">
                    <a:avLst/>
                  </a:prstGeom>
                  <a:ln w="9525" cap="flat" cmpd="sng">
                    <a:solidFill>
                      <a:schemeClr val="tx1"/>
                    </a:solidFill>
                    <a:prstDash val="solid"/>
                    <a:miter/>
                    <a:headEnd type="none" w="med" len="med"/>
                    <a:tailEnd type="none" w="med" len="med"/>
                  </a:ln>
                </p:spPr>
              </p:sp>
              <p:sp>
                <p:nvSpPr>
                  <p:cNvPr id="581715" name="直接连接符 581714"/>
                  <p:cNvSpPr/>
                  <p:nvPr/>
                </p:nvSpPr>
                <p:spPr>
                  <a:xfrm>
                    <a:off x="5184" y="2976"/>
                    <a:ext cx="0" cy="204"/>
                  </a:xfrm>
                  <a:prstGeom prst="line">
                    <a:avLst/>
                  </a:prstGeom>
                  <a:ln w="9525" cap="flat" cmpd="sng">
                    <a:solidFill>
                      <a:schemeClr val="tx1"/>
                    </a:solidFill>
                    <a:prstDash val="solid"/>
                    <a:miter/>
                    <a:headEnd type="none" w="med" len="med"/>
                    <a:tailEnd type="none" w="med" len="med"/>
                  </a:ln>
                </p:spPr>
              </p:sp>
            </p:grpSp>
            <p:sp>
              <p:nvSpPr>
                <p:cNvPr id="581716" name="直接连接符 581715"/>
                <p:cNvSpPr/>
                <p:nvPr/>
              </p:nvSpPr>
              <p:spPr>
                <a:xfrm flipV="1">
                  <a:off x="3912" y="3176"/>
                  <a:ext cx="0" cy="453"/>
                </a:xfrm>
                <a:prstGeom prst="line">
                  <a:avLst/>
                </a:prstGeom>
                <a:ln w="19050" cap="flat" cmpd="sng">
                  <a:solidFill>
                    <a:schemeClr val="tx2"/>
                  </a:solidFill>
                  <a:prstDash val="solid"/>
                  <a:miter/>
                  <a:headEnd type="none" w="med" len="med"/>
                  <a:tailEnd type="triangle" w="med" len="med"/>
                </a:ln>
              </p:spPr>
            </p:sp>
            <p:grpSp>
              <p:nvGrpSpPr>
                <p:cNvPr id="581717" name="组合 581716"/>
                <p:cNvGrpSpPr/>
                <p:nvPr/>
              </p:nvGrpSpPr>
              <p:grpSpPr>
                <a:xfrm>
                  <a:off x="2336" y="3744"/>
                  <a:ext cx="1587" cy="159"/>
                  <a:chOff x="2336" y="3744"/>
                  <a:chExt cx="1587" cy="159"/>
                </a:xfrm>
              </p:grpSpPr>
              <p:sp>
                <p:nvSpPr>
                  <p:cNvPr id="581718" name="直接连接符 581717"/>
                  <p:cNvSpPr/>
                  <p:nvPr/>
                </p:nvSpPr>
                <p:spPr>
                  <a:xfrm>
                    <a:off x="2336" y="3896"/>
                    <a:ext cx="1587" cy="0"/>
                  </a:xfrm>
                  <a:prstGeom prst="line">
                    <a:avLst/>
                  </a:prstGeom>
                  <a:ln w="19050" cap="flat" cmpd="sng">
                    <a:solidFill>
                      <a:schemeClr val="accent1"/>
                    </a:solidFill>
                    <a:prstDash val="solid"/>
                    <a:miter/>
                    <a:headEnd type="none" w="med" len="med"/>
                    <a:tailEnd type="none" w="med" len="med"/>
                  </a:ln>
                </p:spPr>
              </p:sp>
              <p:sp>
                <p:nvSpPr>
                  <p:cNvPr id="581719" name="直接连接符 581718"/>
                  <p:cNvSpPr/>
                  <p:nvPr/>
                </p:nvSpPr>
                <p:spPr>
                  <a:xfrm flipV="1">
                    <a:off x="3920" y="3744"/>
                    <a:ext cx="0" cy="159"/>
                  </a:xfrm>
                  <a:prstGeom prst="line">
                    <a:avLst/>
                  </a:prstGeom>
                  <a:ln w="19050" cap="flat" cmpd="sng">
                    <a:solidFill>
                      <a:schemeClr val="accent1"/>
                    </a:solidFill>
                    <a:prstDash val="solid"/>
                    <a:miter/>
                    <a:headEnd type="none" w="med" len="med"/>
                    <a:tailEnd type="triangle" w="med" len="med"/>
                  </a:ln>
                </p:spPr>
              </p:sp>
            </p:grpSp>
            <p:grpSp>
              <p:nvGrpSpPr>
                <p:cNvPr id="581720" name="组合 581719"/>
                <p:cNvGrpSpPr/>
                <p:nvPr/>
              </p:nvGrpSpPr>
              <p:grpSpPr>
                <a:xfrm>
                  <a:off x="4232" y="3176"/>
                  <a:ext cx="952" cy="456"/>
                  <a:chOff x="4232" y="3176"/>
                  <a:chExt cx="952" cy="456"/>
                </a:xfrm>
              </p:grpSpPr>
              <p:sp>
                <p:nvSpPr>
                  <p:cNvPr id="581721" name="直接连接符 581720"/>
                  <p:cNvSpPr/>
                  <p:nvPr/>
                </p:nvSpPr>
                <p:spPr>
                  <a:xfrm flipV="1">
                    <a:off x="5184" y="3176"/>
                    <a:ext cx="0" cy="453"/>
                  </a:xfrm>
                  <a:prstGeom prst="line">
                    <a:avLst/>
                  </a:prstGeom>
                  <a:ln w="19050" cap="flat" cmpd="sng">
                    <a:solidFill>
                      <a:schemeClr val="accent1"/>
                    </a:solidFill>
                    <a:prstDash val="solid"/>
                    <a:miter/>
                    <a:headEnd type="none" w="med" len="med"/>
                    <a:tailEnd type="triangle" w="med" len="med"/>
                  </a:ln>
                </p:spPr>
              </p:sp>
              <p:sp>
                <p:nvSpPr>
                  <p:cNvPr id="581722" name="直接连接符 581721"/>
                  <p:cNvSpPr/>
                  <p:nvPr/>
                </p:nvSpPr>
                <p:spPr>
                  <a:xfrm>
                    <a:off x="4232" y="3632"/>
                    <a:ext cx="952" cy="0"/>
                  </a:xfrm>
                  <a:prstGeom prst="line">
                    <a:avLst/>
                  </a:prstGeom>
                  <a:ln w="9525" cap="flat" cmpd="sng">
                    <a:solidFill>
                      <a:schemeClr val="accent1"/>
                    </a:solidFill>
                    <a:prstDash val="solid"/>
                    <a:miter/>
                    <a:headEnd type="none" w="med" len="med"/>
                    <a:tailEnd type="none" w="med" len="med"/>
                  </a:ln>
                </p:spPr>
              </p:sp>
            </p:grpSp>
          </p:grpSp>
        </p:grpSp>
      </p:grpSp>
    </p:spTree>
  </p:cSld>
  <p:clrMapOvr>
    <a:masterClrMapping/>
  </p:clrMapOvr>
  <p:transition spd="med">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标题 582657"/>
          <p:cNvSpPr>
            <a:spLocks noGrp="1"/>
          </p:cNvSpPr>
          <p:nvPr>
            <p:ph type="title"/>
          </p:nvPr>
        </p:nvSpPr>
        <p:spPr>
          <a:xfrm>
            <a:off x="685800" y="152400"/>
            <a:ext cx="6248400" cy="685800"/>
          </a:xfrm>
        </p:spPr>
        <p:txBody>
          <a:bodyPr lIns="92075" tIns="46038" rIns="92075" bIns="46038" anchor="ctr"/>
          <a:lstStyle/>
          <a:p>
            <a:r>
              <a:rPr lang="en-US" altLang="zh-CN" b="1">
                <a:solidFill>
                  <a:srgbClr val="0000FF"/>
                </a:solidFill>
                <a:effectLst/>
                <a:latin typeface="Times New Roman" panose="02020603050405020304" pitchFamily="18" charset="0"/>
              </a:rPr>
              <a:t>7.2.5</a:t>
            </a:r>
            <a:r>
              <a:rPr lang="en-US" altLang="zh-CN" b="1">
                <a:solidFill>
                  <a:srgbClr val="0000FF"/>
                </a:solidFill>
                <a:effectLst/>
              </a:rPr>
              <a:t>  </a:t>
            </a:r>
            <a:r>
              <a:rPr lang="zh-CN" altLang="en-US" b="1" dirty="0">
                <a:solidFill>
                  <a:srgbClr val="0000FF"/>
                </a:solidFill>
                <a:effectLst/>
                <a:ea typeface="楷体_GB2312" panose="02010609030101010101" pitchFamily="49" charset="-122"/>
              </a:rPr>
              <a:t>图的边表存储结构</a:t>
            </a:r>
          </a:p>
        </p:txBody>
      </p:sp>
      <p:sp>
        <p:nvSpPr>
          <p:cNvPr id="582659" name="文本占位符 582658"/>
          <p:cNvSpPr>
            <a:spLocks noGrp="1"/>
          </p:cNvSpPr>
          <p:nvPr>
            <p:ph type="body" idx="1"/>
          </p:nvPr>
        </p:nvSpPr>
        <p:spPr>
          <a:xfrm>
            <a:off x="152400" y="990600"/>
            <a:ext cx="8839200" cy="5607050"/>
          </a:xfrm>
        </p:spPr>
        <p:txBody>
          <a:bodyPr/>
          <a:lstStyle/>
          <a:p>
            <a:pPr marL="0" indent="0">
              <a:lnSpc>
                <a:spcPct val="110000"/>
              </a:lnSpc>
              <a:buNone/>
            </a:pPr>
            <a:r>
              <a:rPr lang="zh-CN" altLang="en-US" b="1" dirty="0">
                <a:solidFill>
                  <a:schemeClr val="hlink"/>
                </a:solidFill>
              </a:rPr>
              <a:t>       </a:t>
            </a:r>
            <a:r>
              <a:rPr lang="zh-CN" altLang="en-US" sz="2800" b="1" dirty="0"/>
              <a:t>在某些应用中，有时主要考察图中各个边的权值以及所依附的两个顶点，即</a:t>
            </a:r>
            <a:r>
              <a:rPr lang="zh-CN" altLang="en-US" sz="2800" b="1" dirty="0">
                <a:solidFill>
                  <a:srgbClr val="FF0000"/>
                </a:solidFill>
              </a:rPr>
              <a:t>图的结构主要由边来表示</a:t>
            </a:r>
            <a:r>
              <a:rPr lang="zh-CN" altLang="en-US" sz="2800" b="1" dirty="0"/>
              <a:t>，称为</a:t>
            </a:r>
            <a:r>
              <a:rPr lang="zh-CN" altLang="en-US" sz="2800" b="1" dirty="0">
                <a:solidFill>
                  <a:srgbClr val="FF0000"/>
                </a:solidFill>
              </a:rPr>
              <a:t>边表存储结构</a:t>
            </a:r>
            <a:r>
              <a:rPr lang="zh-CN" altLang="en-US" sz="2800" b="1" dirty="0"/>
              <a:t>。</a:t>
            </a:r>
          </a:p>
          <a:p>
            <a:pPr marL="0" indent="0">
              <a:lnSpc>
                <a:spcPct val="110000"/>
              </a:lnSpc>
              <a:buNone/>
            </a:pPr>
            <a:r>
              <a:rPr lang="zh-CN" altLang="en-US" sz="2800" b="1" dirty="0"/>
              <a:t>        在边表结构中，边采用顺序存储，每个边元素由三部分组成</a:t>
            </a:r>
            <a:r>
              <a:rPr lang="zh-CN" altLang="en-US" sz="2800" b="1">
                <a:latin typeface="宋体" panose="02010600030101010101" pitchFamily="2" charset="-122"/>
              </a:rPr>
              <a:t>：</a:t>
            </a:r>
            <a:r>
              <a:rPr lang="zh-CN" altLang="en-US" sz="2800" b="1" dirty="0">
                <a:latin typeface="宋体" panose="02010600030101010101" pitchFamily="2" charset="-122"/>
              </a:rPr>
              <a:t>边所依附的</a:t>
            </a:r>
            <a:r>
              <a:rPr lang="zh-CN" altLang="en-US" sz="2800" b="1" dirty="0"/>
              <a:t>两个顶点和边的权值</a:t>
            </a:r>
            <a:r>
              <a:rPr lang="zh-CN" altLang="en-US" sz="2800" b="1" dirty="0">
                <a:latin typeface="宋体" panose="02010600030101010101" pitchFamily="2" charset="-122"/>
              </a:rPr>
              <a:t>；</a:t>
            </a:r>
            <a:r>
              <a:rPr lang="zh-CN" altLang="en-US" sz="2800" b="1" dirty="0"/>
              <a:t>图的顶点用另一个顺序结构的顶点表存储。如图</a:t>
            </a:r>
            <a:r>
              <a:rPr lang="en-US" altLang="zh-CN" sz="2800" b="1"/>
              <a:t>7-16</a:t>
            </a:r>
            <a:r>
              <a:rPr lang="zh-CN" altLang="en-US" sz="2800" b="1" dirty="0"/>
              <a:t>所示。</a:t>
            </a:r>
          </a:p>
          <a:p>
            <a:pPr marL="0" indent="0">
              <a:lnSpc>
                <a:spcPct val="110000"/>
              </a:lnSpc>
              <a:spcAft>
                <a:spcPct val="10000"/>
              </a:spcAft>
              <a:buNone/>
            </a:pPr>
            <a:r>
              <a:rPr lang="zh-CN" altLang="en-US" sz="3600" b="1" dirty="0">
                <a:solidFill>
                  <a:srgbClr val="0000FF"/>
                </a:solidFill>
              </a:rPr>
              <a:t>边表存储结构的形式描述如下</a:t>
            </a:r>
            <a:r>
              <a:rPr lang="zh-CN" altLang="en-US" sz="3600" dirty="0">
                <a:latin typeface="宋体" panose="02010600030101010101" pitchFamily="2" charset="-122"/>
              </a:rPr>
              <a:t>：</a:t>
            </a:r>
            <a:endParaRPr lang="zh-CN" altLang="en-US" sz="3600" dirty="0"/>
          </a:p>
          <a:p>
            <a:pPr marL="0" indent="0">
              <a:lnSpc>
                <a:spcPct val="110000"/>
              </a:lnSpc>
              <a:buNone/>
            </a:pPr>
            <a:r>
              <a:rPr lang="en-US" altLang="zh-CN" sz="2800" b="1"/>
              <a:t>#define INFINITY  MAX_VAL     </a:t>
            </a:r>
            <a:r>
              <a:rPr lang="en-US" altLang="zh-CN" sz="2400" b="1"/>
              <a:t>/* </a:t>
            </a:r>
            <a:r>
              <a:rPr lang="zh-CN" altLang="en-US" sz="2400" b="1" dirty="0"/>
              <a:t>最大值</a:t>
            </a:r>
            <a:r>
              <a:rPr lang="zh-CN" altLang="en-US" sz="2400" b="1"/>
              <a:t>∞ *</a:t>
            </a:r>
            <a:r>
              <a:rPr lang="en-US" altLang="zh-CN" sz="2400" b="1"/>
              <a:t>/</a:t>
            </a:r>
          </a:p>
          <a:p>
            <a:pPr marL="0" indent="0">
              <a:lnSpc>
                <a:spcPct val="110000"/>
              </a:lnSpc>
              <a:buNone/>
            </a:pPr>
            <a:r>
              <a:rPr lang="en-US" altLang="zh-CN" sz="2800" b="1"/>
              <a:t>#define MAX_VEX  30     </a:t>
            </a:r>
            <a:r>
              <a:rPr lang="en-US" altLang="zh-CN" sz="2400" b="1"/>
              <a:t>/*  </a:t>
            </a:r>
            <a:r>
              <a:rPr lang="zh-CN" altLang="en-US" sz="2400" b="1" dirty="0"/>
              <a:t>最大顶点数  *</a:t>
            </a:r>
            <a:r>
              <a:rPr lang="en-US" altLang="zh-CN" sz="2400" b="1"/>
              <a:t>/</a:t>
            </a:r>
            <a:endParaRPr lang="en-US" altLang="zh-CN" sz="2800" b="1"/>
          </a:p>
          <a:p>
            <a:pPr marL="0" indent="0">
              <a:lnSpc>
                <a:spcPct val="110000"/>
              </a:lnSpc>
              <a:buNone/>
            </a:pPr>
            <a:r>
              <a:rPr lang="en-US" altLang="zh-CN" sz="2800" b="1"/>
              <a:t>#define MAX_EDGE  100     </a:t>
            </a:r>
            <a:r>
              <a:rPr lang="en-US" altLang="zh-CN" sz="2400" b="1"/>
              <a:t>/*  </a:t>
            </a:r>
            <a:r>
              <a:rPr lang="zh-CN" altLang="en-US" sz="2400" b="1" dirty="0"/>
              <a:t>最大边数  *</a:t>
            </a:r>
            <a:r>
              <a:rPr lang="en-US" altLang="zh-CN" sz="2400" b="1"/>
              <a:t>/</a:t>
            </a:r>
            <a:endParaRPr lang="en-US" altLang="zh-CN" sz="2800" b="1"/>
          </a:p>
        </p:txBody>
      </p:sp>
    </p:spTree>
  </p:cSld>
  <p:clrMapOvr>
    <a:masterClrMapping/>
  </p:clrMapOvr>
  <p:transition spd="med">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文本占位符 583681"/>
          <p:cNvSpPr>
            <a:spLocks noGrp="1"/>
          </p:cNvSpPr>
          <p:nvPr>
            <p:ph type="body" idx="1"/>
          </p:nvPr>
        </p:nvSpPr>
        <p:spPr>
          <a:xfrm>
            <a:off x="152400" y="188913"/>
            <a:ext cx="8812213" cy="5111750"/>
          </a:xfrm>
        </p:spPr>
        <p:txBody>
          <a:bodyPr/>
          <a:lstStyle/>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r>
              <a:rPr lang="en-US" altLang="zh-CN" sz="2800" b="1" dirty="0" err="1"/>
              <a:t>ENode</a:t>
            </a:r>
            <a:endParaRPr lang="en-US" altLang="zh-CN" sz="2800" b="1"/>
          </a:p>
          <a:p>
            <a:pPr marL="355600" lvl="1" indent="0">
              <a:lnSpc>
                <a:spcPct val="110000"/>
              </a:lnSpc>
              <a:buNone/>
            </a:pPr>
            <a:r>
              <a:rPr lang="en-US" altLang="zh-CN" b="1"/>
              <a:t>{  </a:t>
            </a:r>
            <a:r>
              <a:rPr lang="en-US" altLang="zh-CN" b="1" dirty="0" err="1"/>
              <a:t>int</a:t>
            </a:r>
            <a:r>
              <a:rPr lang="en-US" altLang="zh-CN" b="1"/>
              <a:t>  </a:t>
            </a:r>
            <a:r>
              <a:rPr lang="en-US" altLang="zh-CN" b="1" dirty="0" err="1"/>
              <a:t>ivex</a:t>
            </a:r>
            <a:r>
              <a:rPr lang="en-US" altLang="zh-CN" b="1"/>
              <a:t> , </a:t>
            </a:r>
            <a:r>
              <a:rPr lang="en-US" altLang="zh-CN" b="1" dirty="0" err="1"/>
              <a:t>jvex</a:t>
            </a:r>
            <a:r>
              <a:rPr lang="en-US" altLang="zh-CN" b="1"/>
              <a:t>  ;   </a:t>
            </a:r>
            <a:r>
              <a:rPr lang="en-US" altLang="zh-CN" sz="2400" b="1"/>
              <a:t>/*   </a:t>
            </a:r>
            <a:r>
              <a:rPr lang="zh-CN" altLang="en-US" sz="2400" b="1" dirty="0"/>
              <a:t>边所依附的两个顶点  *</a:t>
            </a:r>
            <a:r>
              <a:rPr lang="en-US" altLang="zh-CN" sz="2400" b="1"/>
              <a:t>/</a:t>
            </a:r>
          </a:p>
          <a:p>
            <a:pPr marL="723900" lvl="2" indent="0">
              <a:lnSpc>
                <a:spcPct val="110000"/>
              </a:lnSpc>
              <a:buNone/>
            </a:pPr>
            <a:r>
              <a:rPr lang="en-US" altLang="zh-CN" sz="2800" b="1" dirty="0" err="1"/>
              <a:t>WeightType</a:t>
            </a:r>
            <a:r>
              <a:rPr lang="en-US" altLang="zh-CN" sz="2800" b="1"/>
              <a:t>    weight  ;       </a:t>
            </a:r>
            <a:r>
              <a:rPr lang="en-US" altLang="zh-CN" b="1"/>
              <a:t>/*   </a:t>
            </a:r>
            <a:r>
              <a:rPr lang="zh-CN" altLang="en-US" b="1" dirty="0"/>
              <a:t>边的权值   *</a:t>
            </a:r>
            <a:r>
              <a:rPr lang="en-US" altLang="zh-CN" b="1"/>
              <a:t>/</a:t>
            </a:r>
          </a:p>
          <a:p>
            <a:pPr marL="355600" lvl="1" indent="0">
              <a:lnSpc>
                <a:spcPct val="110000"/>
              </a:lnSpc>
              <a:buNone/>
            </a:pPr>
            <a:r>
              <a:rPr lang="en-US" altLang="zh-CN" b="1"/>
              <a:t>}</a:t>
            </a:r>
            <a:r>
              <a:rPr lang="en-US" altLang="zh-CN" b="1" dirty="0" err="1"/>
              <a:t>ENode</a:t>
            </a:r>
            <a:r>
              <a:rPr lang="en-US" altLang="zh-CN" b="1"/>
              <a:t> ;    </a:t>
            </a:r>
            <a:r>
              <a:rPr lang="en-US" altLang="zh-CN" sz="2400" b="1"/>
              <a:t>/*  </a:t>
            </a:r>
            <a:r>
              <a:rPr lang="zh-CN" altLang="en-US" sz="2400" b="1" dirty="0"/>
              <a:t>边表元素类型定义   *</a:t>
            </a:r>
            <a:r>
              <a:rPr lang="en-US" altLang="zh-CN" sz="2400" b="1"/>
              <a:t>/</a:t>
            </a:r>
          </a:p>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a:t>
            </a:r>
          </a:p>
          <a:p>
            <a:pPr marL="355600" lvl="1" indent="0">
              <a:lnSpc>
                <a:spcPct val="110000"/>
              </a:lnSpc>
              <a:buNone/>
            </a:pPr>
            <a:r>
              <a:rPr lang="en-US" altLang="zh-CN" b="1"/>
              <a:t>{  </a:t>
            </a:r>
            <a:r>
              <a:rPr lang="en-US" altLang="zh-CN" b="1" dirty="0" err="1"/>
              <a:t>int</a:t>
            </a:r>
            <a:r>
              <a:rPr lang="en-US" altLang="zh-CN" b="1"/>
              <a:t>  </a:t>
            </a:r>
            <a:r>
              <a:rPr lang="en-US" altLang="zh-CN" b="1" dirty="0" err="1"/>
              <a:t>vexnum</a:t>
            </a:r>
            <a:r>
              <a:rPr lang="en-US" altLang="zh-CN" b="1"/>
              <a:t> , </a:t>
            </a:r>
            <a:r>
              <a:rPr lang="en-US" altLang="zh-CN" b="1" dirty="0" err="1"/>
              <a:t>edgenum</a:t>
            </a:r>
            <a:r>
              <a:rPr lang="en-US" altLang="zh-CN" b="1"/>
              <a:t> ;     </a:t>
            </a:r>
            <a:r>
              <a:rPr lang="en-US" altLang="zh-CN" sz="2400" b="1"/>
              <a:t>/*   </a:t>
            </a:r>
            <a:r>
              <a:rPr lang="zh-CN" altLang="en-US" sz="2400" b="1" dirty="0"/>
              <a:t>顶点数和边数    *</a:t>
            </a:r>
            <a:r>
              <a:rPr lang="en-US" altLang="zh-CN" sz="2400" b="1"/>
              <a:t>/</a:t>
            </a:r>
          </a:p>
          <a:p>
            <a:pPr marL="723900" lvl="2" indent="0">
              <a:lnSpc>
                <a:spcPct val="110000"/>
              </a:lnSpc>
              <a:buNone/>
            </a:pPr>
            <a:r>
              <a:rPr lang="en-US" altLang="zh-CN" sz="2800" b="1" dirty="0" err="1"/>
              <a:t>VexType</a:t>
            </a:r>
            <a:r>
              <a:rPr lang="en-US" altLang="zh-CN" sz="2800" b="1"/>
              <a:t>  </a:t>
            </a:r>
            <a:r>
              <a:rPr lang="en-US" altLang="zh-CN" sz="2800" b="1" dirty="0" err="1"/>
              <a:t>vexlist[MAX_VEX</a:t>
            </a:r>
            <a:r>
              <a:rPr lang="en-US" altLang="zh-CN" sz="2800" b="1"/>
              <a:t>] ;    </a:t>
            </a:r>
            <a:r>
              <a:rPr lang="en-US" altLang="zh-CN" b="1"/>
              <a:t>/*   </a:t>
            </a:r>
            <a:r>
              <a:rPr lang="zh-CN" altLang="en-US" b="1" dirty="0"/>
              <a:t>顶点表    *</a:t>
            </a:r>
            <a:r>
              <a:rPr lang="en-US" altLang="zh-CN" b="1"/>
              <a:t>/</a:t>
            </a:r>
          </a:p>
          <a:p>
            <a:pPr marL="723900" lvl="2" indent="0">
              <a:lnSpc>
                <a:spcPct val="110000"/>
              </a:lnSpc>
              <a:buNone/>
            </a:pPr>
            <a:r>
              <a:rPr lang="en-US" altLang="zh-CN" sz="2800" b="1" dirty="0" err="1"/>
              <a:t>ENode</a:t>
            </a:r>
            <a:r>
              <a:rPr lang="en-US" altLang="zh-CN" sz="2800" b="1"/>
              <a:t>  </a:t>
            </a:r>
            <a:r>
              <a:rPr lang="en-US" altLang="zh-CN" sz="2800" b="1" dirty="0" err="1"/>
              <a:t>edgelist[MAX_EDGE</a:t>
            </a:r>
            <a:r>
              <a:rPr lang="en-US" altLang="zh-CN" sz="2800" b="1"/>
              <a:t>] ;     </a:t>
            </a:r>
            <a:r>
              <a:rPr lang="en-US" altLang="zh-CN" b="1"/>
              <a:t>/*   </a:t>
            </a:r>
            <a:r>
              <a:rPr lang="zh-CN" altLang="en-US" b="1" dirty="0"/>
              <a:t>边表    *</a:t>
            </a:r>
            <a:r>
              <a:rPr lang="en-US" altLang="zh-CN" b="1"/>
              <a:t>/</a:t>
            </a:r>
            <a:r>
              <a:rPr lang="en-US" altLang="zh-CN" sz="2800" b="1"/>
              <a:t> </a:t>
            </a:r>
          </a:p>
          <a:p>
            <a:pPr marL="355600" lvl="1" indent="0">
              <a:lnSpc>
                <a:spcPct val="110000"/>
              </a:lnSpc>
              <a:buNone/>
            </a:pPr>
            <a:r>
              <a:rPr lang="en-US" altLang="zh-CN" b="1"/>
              <a:t>}</a:t>
            </a:r>
            <a:r>
              <a:rPr lang="en-US" altLang="zh-CN" b="1" dirty="0" err="1">
                <a:solidFill>
                  <a:srgbClr val="FF0000"/>
                </a:solidFill>
              </a:rPr>
              <a:t>ELGraph</a:t>
            </a:r>
            <a:r>
              <a:rPr lang="en-US" altLang="zh-CN" b="1"/>
              <a:t> ; </a:t>
            </a:r>
            <a:r>
              <a:rPr lang="en-US" altLang="zh-CN"/>
              <a:t>   </a:t>
            </a:r>
          </a:p>
        </p:txBody>
      </p:sp>
    </p:spTree>
  </p:cSld>
  <p:clrMapOvr>
    <a:masterClrMapping/>
  </p:clrMapOvr>
  <p:transition spd="med">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4706" name="组合 584705"/>
          <p:cNvGrpSpPr/>
          <p:nvPr/>
        </p:nvGrpSpPr>
        <p:grpSpPr>
          <a:xfrm>
            <a:off x="1468120" y="2573020"/>
            <a:ext cx="5429250" cy="2679700"/>
            <a:chOff x="784" y="2440"/>
            <a:chExt cx="3420" cy="1688"/>
          </a:xfrm>
        </p:grpSpPr>
        <p:sp>
          <p:nvSpPr>
            <p:cNvPr id="584707" name="矩形 584706"/>
            <p:cNvSpPr/>
            <p:nvPr/>
          </p:nvSpPr>
          <p:spPr>
            <a:xfrm>
              <a:off x="1344" y="3924"/>
              <a:ext cx="1950"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7-16   </a:t>
              </a:r>
              <a:r>
                <a:rPr lang="zh-CN" altLang="en-US" sz="2000" b="1" dirty="0">
                  <a:latin typeface="Times New Roman" panose="02020603050405020304" pitchFamily="18" charset="0"/>
                </a:rPr>
                <a:t>无向图的边表表示</a:t>
              </a:r>
              <a:endParaRPr lang="zh-CN" altLang="en-US" sz="2000" b="1">
                <a:latin typeface="Times New Roman" panose="02020603050405020304" pitchFamily="18" charset="0"/>
              </a:endParaRPr>
            </a:p>
          </p:txBody>
        </p:sp>
        <p:grpSp>
          <p:nvGrpSpPr>
            <p:cNvPr id="584708" name="组合 584707"/>
            <p:cNvGrpSpPr/>
            <p:nvPr/>
          </p:nvGrpSpPr>
          <p:grpSpPr>
            <a:xfrm>
              <a:off x="784" y="2544"/>
              <a:ext cx="1184" cy="1112"/>
              <a:chOff x="240" y="3024"/>
              <a:chExt cx="1184" cy="1112"/>
            </a:xfrm>
          </p:grpSpPr>
          <p:sp>
            <p:nvSpPr>
              <p:cNvPr id="584709" name="椭圆 584708"/>
              <p:cNvSpPr/>
              <p:nvPr/>
            </p:nvSpPr>
            <p:spPr>
              <a:xfrm>
                <a:off x="672" y="3024"/>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584710" name="椭圆 584709"/>
              <p:cNvSpPr/>
              <p:nvPr/>
            </p:nvSpPr>
            <p:spPr>
              <a:xfrm>
                <a:off x="1136" y="3392"/>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84711" name="椭圆 584710"/>
              <p:cNvSpPr/>
              <p:nvPr/>
            </p:nvSpPr>
            <p:spPr>
              <a:xfrm>
                <a:off x="1008" y="3896"/>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584712" name="椭圆 584711"/>
              <p:cNvSpPr/>
              <p:nvPr/>
            </p:nvSpPr>
            <p:spPr>
              <a:xfrm>
                <a:off x="392" y="3880"/>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84713" name="椭圆 584712"/>
              <p:cNvSpPr/>
              <p:nvPr/>
            </p:nvSpPr>
            <p:spPr>
              <a:xfrm>
                <a:off x="240" y="3400"/>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grpSp>
            <p:nvGrpSpPr>
              <p:cNvPr id="584714" name="组合 584713"/>
              <p:cNvGrpSpPr/>
              <p:nvPr/>
            </p:nvGrpSpPr>
            <p:grpSpPr>
              <a:xfrm>
                <a:off x="424" y="3160"/>
                <a:ext cx="288" cy="256"/>
                <a:chOff x="424" y="3160"/>
                <a:chExt cx="288" cy="256"/>
              </a:xfrm>
            </p:grpSpPr>
            <p:sp>
              <p:nvSpPr>
                <p:cNvPr id="584715" name="直接连接符 584714"/>
                <p:cNvSpPr/>
                <p:nvPr/>
              </p:nvSpPr>
              <p:spPr>
                <a:xfrm flipH="1">
                  <a:off x="472" y="3224"/>
                  <a:ext cx="240" cy="192"/>
                </a:xfrm>
                <a:prstGeom prst="line">
                  <a:avLst/>
                </a:prstGeom>
                <a:ln w="19050" cap="flat" cmpd="sng">
                  <a:solidFill>
                    <a:schemeClr val="tx1"/>
                  </a:solidFill>
                  <a:prstDash val="solid"/>
                  <a:miter/>
                  <a:headEnd type="none" w="med" len="med"/>
                  <a:tailEnd type="none" w="med" len="med"/>
                </a:ln>
              </p:spPr>
            </p:sp>
            <p:sp>
              <p:nvSpPr>
                <p:cNvPr id="584716" name="矩形 584715"/>
                <p:cNvSpPr/>
                <p:nvPr/>
              </p:nvSpPr>
              <p:spPr>
                <a:xfrm>
                  <a:off x="424" y="3160"/>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6</a:t>
                  </a:r>
                </a:p>
              </p:txBody>
            </p:sp>
          </p:grpSp>
          <p:grpSp>
            <p:nvGrpSpPr>
              <p:cNvPr id="584717" name="组合 584716"/>
              <p:cNvGrpSpPr/>
              <p:nvPr/>
            </p:nvGrpSpPr>
            <p:grpSpPr>
              <a:xfrm>
                <a:off x="944" y="3120"/>
                <a:ext cx="288" cy="280"/>
                <a:chOff x="944" y="3120"/>
                <a:chExt cx="288" cy="280"/>
              </a:xfrm>
            </p:grpSpPr>
            <p:sp>
              <p:nvSpPr>
                <p:cNvPr id="584718" name="矩形 584717"/>
                <p:cNvSpPr/>
                <p:nvPr/>
              </p:nvSpPr>
              <p:spPr>
                <a:xfrm>
                  <a:off x="1016" y="3120"/>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7</a:t>
                  </a:r>
                </a:p>
              </p:txBody>
            </p:sp>
            <p:sp>
              <p:nvSpPr>
                <p:cNvPr id="584719" name="直接连接符 584718"/>
                <p:cNvSpPr/>
                <p:nvPr/>
              </p:nvSpPr>
              <p:spPr>
                <a:xfrm>
                  <a:off x="944" y="3208"/>
                  <a:ext cx="288" cy="192"/>
                </a:xfrm>
                <a:prstGeom prst="line">
                  <a:avLst/>
                </a:prstGeom>
                <a:ln w="19050" cap="flat" cmpd="sng">
                  <a:solidFill>
                    <a:schemeClr val="tx1"/>
                  </a:solidFill>
                  <a:prstDash val="solid"/>
                  <a:miter/>
                  <a:headEnd type="none" w="med" len="med"/>
                  <a:tailEnd type="none" w="med" len="med"/>
                </a:ln>
              </p:spPr>
            </p:sp>
          </p:grpSp>
          <p:grpSp>
            <p:nvGrpSpPr>
              <p:cNvPr id="584720" name="组合 584719"/>
              <p:cNvGrpSpPr/>
              <p:nvPr/>
            </p:nvGrpSpPr>
            <p:grpSpPr>
              <a:xfrm>
                <a:off x="688" y="3840"/>
                <a:ext cx="317" cy="192"/>
                <a:chOff x="768" y="3848"/>
                <a:chExt cx="317" cy="192"/>
              </a:xfrm>
            </p:grpSpPr>
            <p:sp>
              <p:nvSpPr>
                <p:cNvPr id="584721" name="矩形 584720"/>
                <p:cNvSpPr/>
                <p:nvPr/>
              </p:nvSpPr>
              <p:spPr>
                <a:xfrm>
                  <a:off x="824" y="3848"/>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a:t>
                  </a:r>
                </a:p>
              </p:txBody>
            </p:sp>
            <p:sp>
              <p:nvSpPr>
                <p:cNvPr id="584722" name="直接连接符 584721"/>
                <p:cNvSpPr/>
                <p:nvPr/>
              </p:nvSpPr>
              <p:spPr>
                <a:xfrm>
                  <a:off x="768" y="4032"/>
                  <a:ext cx="317" cy="0"/>
                </a:xfrm>
                <a:prstGeom prst="line">
                  <a:avLst/>
                </a:prstGeom>
                <a:ln w="19050" cap="flat" cmpd="sng">
                  <a:solidFill>
                    <a:schemeClr val="tx1"/>
                  </a:solidFill>
                  <a:prstDash val="solid"/>
                  <a:miter/>
                  <a:headEnd type="none" w="med" len="med"/>
                  <a:tailEnd type="none" w="med" len="med"/>
                </a:ln>
              </p:spPr>
            </p:sp>
          </p:grpSp>
          <p:grpSp>
            <p:nvGrpSpPr>
              <p:cNvPr id="584723" name="组合 584722"/>
              <p:cNvGrpSpPr/>
              <p:nvPr/>
            </p:nvGrpSpPr>
            <p:grpSpPr>
              <a:xfrm>
                <a:off x="280" y="3648"/>
                <a:ext cx="216" cy="240"/>
                <a:chOff x="264" y="3648"/>
                <a:chExt cx="216" cy="240"/>
              </a:xfrm>
            </p:grpSpPr>
            <p:sp>
              <p:nvSpPr>
                <p:cNvPr id="584724" name="矩形 584723"/>
                <p:cNvSpPr/>
                <p:nvPr/>
              </p:nvSpPr>
              <p:spPr>
                <a:xfrm>
                  <a:off x="264" y="3688"/>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p>
              </p:txBody>
            </p:sp>
            <p:sp>
              <p:nvSpPr>
                <p:cNvPr id="584725" name="直接连接符 584724"/>
                <p:cNvSpPr/>
                <p:nvPr/>
              </p:nvSpPr>
              <p:spPr>
                <a:xfrm>
                  <a:off x="384" y="3648"/>
                  <a:ext cx="96" cy="240"/>
                </a:xfrm>
                <a:prstGeom prst="line">
                  <a:avLst/>
                </a:prstGeom>
                <a:ln w="19050" cap="flat" cmpd="sng">
                  <a:solidFill>
                    <a:schemeClr val="tx1"/>
                  </a:solidFill>
                  <a:prstDash val="solid"/>
                  <a:miter/>
                  <a:headEnd type="none" w="med" len="med"/>
                  <a:tailEnd type="none" w="med" len="med"/>
                </a:ln>
              </p:spPr>
            </p:sp>
          </p:grpSp>
          <p:grpSp>
            <p:nvGrpSpPr>
              <p:cNvPr id="584726" name="组合 584725"/>
              <p:cNvGrpSpPr/>
              <p:nvPr/>
            </p:nvGrpSpPr>
            <p:grpSpPr>
              <a:xfrm>
                <a:off x="1128" y="3616"/>
                <a:ext cx="232" cy="288"/>
                <a:chOff x="1128" y="3616"/>
                <a:chExt cx="232" cy="288"/>
              </a:xfrm>
            </p:grpSpPr>
            <p:sp>
              <p:nvSpPr>
                <p:cNvPr id="584727" name="矩形 584726"/>
                <p:cNvSpPr/>
                <p:nvPr/>
              </p:nvSpPr>
              <p:spPr>
                <a:xfrm>
                  <a:off x="1168" y="3680"/>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a:t>
                  </a:r>
                </a:p>
              </p:txBody>
            </p:sp>
            <p:sp>
              <p:nvSpPr>
                <p:cNvPr id="584728" name="直接连接符 584727"/>
                <p:cNvSpPr/>
                <p:nvPr/>
              </p:nvSpPr>
              <p:spPr>
                <a:xfrm flipH="1">
                  <a:off x="1128" y="3616"/>
                  <a:ext cx="96" cy="288"/>
                </a:xfrm>
                <a:prstGeom prst="line">
                  <a:avLst/>
                </a:prstGeom>
                <a:ln w="19050" cap="flat" cmpd="sng">
                  <a:solidFill>
                    <a:schemeClr val="tx1"/>
                  </a:solidFill>
                  <a:prstDash val="solid"/>
                  <a:miter/>
                  <a:headEnd type="none" w="med" len="med"/>
                  <a:tailEnd type="none" w="med" len="med"/>
                </a:ln>
              </p:spPr>
            </p:sp>
          </p:grpSp>
          <p:grpSp>
            <p:nvGrpSpPr>
              <p:cNvPr id="584729" name="组合 584728"/>
              <p:cNvGrpSpPr/>
              <p:nvPr/>
            </p:nvGrpSpPr>
            <p:grpSpPr>
              <a:xfrm>
                <a:off x="528" y="3472"/>
                <a:ext cx="576" cy="432"/>
                <a:chOff x="528" y="3472"/>
                <a:chExt cx="576" cy="432"/>
              </a:xfrm>
            </p:grpSpPr>
            <p:sp>
              <p:nvSpPr>
                <p:cNvPr id="584730" name="矩形 584729"/>
                <p:cNvSpPr/>
                <p:nvPr/>
              </p:nvSpPr>
              <p:spPr>
                <a:xfrm>
                  <a:off x="600" y="3472"/>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9</a:t>
                  </a:r>
                </a:p>
              </p:txBody>
            </p:sp>
            <p:sp>
              <p:nvSpPr>
                <p:cNvPr id="584731" name="直接连接符 584730"/>
                <p:cNvSpPr/>
                <p:nvPr/>
              </p:nvSpPr>
              <p:spPr>
                <a:xfrm>
                  <a:off x="528" y="3568"/>
                  <a:ext cx="576" cy="336"/>
                </a:xfrm>
                <a:prstGeom prst="line">
                  <a:avLst/>
                </a:prstGeom>
                <a:ln w="19050" cap="flat" cmpd="sng">
                  <a:solidFill>
                    <a:schemeClr val="tx1"/>
                  </a:solidFill>
                  <a:prstDash val="solid"/>
                  <a:miter/>
                  <a:headEnd type="none" w="med" len="med"/>
                  <a:tailEnd type="none" w="med" len="med"/>
                </a:ln>
              </p:spPr>
            </p:sp>
          </p:grpSp>
          <p:grpSp>
            <p:nvGrpSpPr>
              <p:cNvPr id="584732" name="组合 584731"/>
              <p:cNvGrpSpPr/>
              <p:nvPr/>
            </p:nvGrpSpPr>
            <p:grpSpPr>
              <a:xfrm>
                <a:off x="568" y="3488"/>
                <a:ext cx="576" cy="400"/>
                <a:chOff x="568" y="3488"/>
                <a:chExt cx="576" cy="400"/>
              </a:xfrm>
            </p:grpSpPr>
            <p:sp>
              <p:nvSpPr>
                <p:cNvPr id="584733" name="矩形 584732"/>
                <p:cNvSpPr/>
                <p:nvPr/>
              </p:nvSpPr>
              <p:spPr>
                <a:xfrm>
                  <a:off x="832" y="3488"/>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8</a:t>
                  </a:r>
                </a:p>
              </p:txBody>
            </p:sp>
            <p:sp>
              <p:nvSpPr>
                <p:cNvPr id="584734" name="直接连接符 584733"/>
                <p:cNvSpPr/>
                <p:nvPr/>
              </p:nvSpPr>
              <p:spPr>
                <a:xfrm flipH="1">
                  <a:off x="568" y="3552"/>
                  <a:ext cx="576" cy="336"/>
                </a:xfrm>
                <a:prstGeom prst="line">
                  <a:avLst/>
                </a:prstGeom>
                <a:ln w="19050" cap="flat" cmpd="sng">
                  <a:solidFill>
                    <a:schemeClr val="tx1"/>
                  </a:solidFill>
                  <a:prstDash val="solid"/>
                  <a:miter/>
                  <a:headEnd type="none" w="med" len="med"/>
                  <a:tailEnd type="none" w="med" len="med"/>
                </a:ln>
              </p:spPr>
            </p:sp>
          </p:grpSp>
        </p:grpSp>
        <p:grpSp>
          <p:nvGrpSpPr>
            <p:cNvPr id="584735" name="组合 584734"/>
            <p:cNvGrpSpPr/>
            <p:nvPr/>
          </p:nvGrpSpPr>
          <p:grpSpPr>
            <a:xfrm>
              <a:off x="2448" y="2448"/>
              <a:ext cx="672" cy="1283"/>
              <a:chOff x="2544" y="2989"/>
              <a:chExt cx="672" cy="1283"/>
            </a:xfrm>
          </p:grpSpPr>
          <p:sp>
            <p:nvSpPr>
              <p:cNvPr id="584736" name="矩形 584735"/>
              <p:cNvSpPr/>
              <p:nvPr/>
            </p:nvSpPr>
            <p:spPr>
              <a:xfrm>
                <a:off x="2640" y="2989"/>
                <a:ext cx="576" cy="227"/>
              </a:xfrm>
              <a:prstGeom prst="rect">
                <a:avLst/>
              </a:prstGeom>
              <a:noFill/>
              <a:ln w="9525">
                <a:noFill/>
              </a:ln>
            </p:spPr>
            <p:txBody>
              <a:bodyPr wrap="none" anchor="ctr"/>
              <a:lstStyle/>
              <a:p>
                <a:pPr>
                  <a:buClr>
                    <a:schemeClr val="bg1"/>
                  </a:buClr>
                </a:pPr>
                <a:r>
                  <a:rPr lang="zh-CN" altLang="en-US" sz="2000" b="1" dirty="0">
                    <a:latin typeface="宋体" panose="02010600030101010101" pitchFamily="2" charset="-122"/>
                  </a:rPr>
                  <a:t>顶点表</a:t>
                </a:r>
                <a:endParaRPr lang="zh-CN" altLang="en-US" sz="2000" b="1">
                  <a:latin typeface="Times New Roman" panose="02020603050405020304" pitchFamily="18" charset="0"/>
                </a:endParaRPr>
              </a:p>
            </p:txBody>
          </p:sp>
          <p:grpSp>
            <p:nvGrpSpPr>
              <p:cNvPr id="584737" name="组合 584736"/>
              <p:cNvGrpSpPr/>
              <p:nvPr/>
            </p:nvGrpSpPr>
            <p:grpSpPr>
              <a:xfrm>
                <a:off x="2544" y="3264"/>
                <a:ext cx="544" cy="1008"/>
                <a:chOff x="2560" y="2736"/>
                <a:chExt cx="544" cy="1008"/>
              </a:xfrm>
            </p:grpSpPr>
            <p:grpSp>
              <p:nvGrpSpPr>
                <p:cNvPr id="584738" name="组合 584737"/>
                <p:cNvGrpSpPr/>
                <p:nvPr/>
              </p:nvGrpSpPr>
              <p:grpSpPr>
                <a:xfrm>
                  <a:off x="2832" y="2736"/>
                  <a:ext cx="272" cy="1008"/>
                  <a:chOff x="2784" y="2928"/>
                  <a:chExt cx="249" cy="1008"/>
                </a:xfrm>
              </p:grpSpPr>
              <p:sp>
                <p:nvSpPr>
                  <p:cNvPr id="584739" name="矩形 584738"/>
                  <p:cNvSpPr/>
                  <p:nvPr/>
                </p:nvSpPr>
                <p:spPr>
                  <a:xfrm>
                    <a:off x="2784" y="2928"/>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584740" name="矩形 584739"/>
                  <p:cNvSpPr/>
                  <p:nvPr/>
                </p:nvSpPr>
                <p:spPr>
                  <a:xfrm>
                    <a:off x="2784" y="31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584741" name="矩形 584740"/>
                  <p:cNvSpPr/>
                  <p:nvPr/>
                </p:nvSpPr>
                <p:spPr>
                  <a:xfrm>
                    <a:off x="2784" y="33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84742" name="矩形 584741"/>
                  <p:cNvSpPr/>
                  <p:nvPr/>
                </p:nvSpPr>
                <p:spPr>
                  <a:xfrm>
                    <a:off x="2784" y="35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84743" name="矩形 584742"/>
                  <p:cNvSpPr/>
                  <p:nvPr/>
                </p:nvSpPr>
                <p:spPr>
                  <a:xfrm>
                    <a:off x="2784" y="37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grpSp>
            <p:grpSp>
              <p:nvGrpSpPr>
                <p:cNvPr id="584744" name="组合 584743"/>
                <p:cNvGrpSpPr/>
                <p:nvPr/>
              </p:nvGrpSpPr>
              <p:grpSpPr>
                <a:xfrm>
                  <a:off x="2560" y="2736"/>
                  <a:ext cx="272" cy="1008"/>
                  <a:chOff x="2784" y="2928"/>
                  <a:chExt cx="249" cy="1008"/>
                </a:xfrm>
              </p:grpSpPr>
              <p:sp>
                <p:nvSpPr>
                  <p:cNvPr id="584745" name="矩形 584744"/>
                  <p:cNvSpPr/>
                  <p:nvPr/>
                </p:nvSpPr>
                <p:spPr>
                  <a:xfrm>
                    <a:off x="2784" y="2928"/>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a:t>
                    </a:r>
                    <a:endParaRPr lang="en-US" altLang="zh-CN" baseline="-18000">
                      <a:latin typeface="Times New Roman" panose="02020603050405020304" pitchFamily="18" charset="0"/>
                    </a:endParaRPr>
                  </a:p>
                </p:txBody>
              </p:sp>
              <p:sp>
                <p:nvSpPr>
                  <p:cNvPr id="584746" name="矩形 584745"/>
                  <p:cNvSpPr/>
                  <p:nvPr/>
                </p:nvSpPr>
                <p:spPr>
                  <a:xfrm>
                    <a:off x="2784" y="31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a:t>
                    </a:r>
                    <a:endParaRPr lang="en-US" altLang="zh-CN" baseline="-18000">
                      <a:latin typeface="Times New Roman" panose="02020603050405020304" pitchFamily="18" charset="0"/>
                    </a:endParaRPr>
                  </a:p>
                </p:txBody>
              </p:sp>
              <p:sp>
                <p:nvSpPr>
                  <p:cNvPr id="584747" name="矩形 584746"/>
                  <p:cNvSpPr/>
                  <p:nvPr/>
                </p:nvSpPr>
                <p:spPr>
                  <a:xfrm>
                    <a:off x="2784" y="33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endParaRPr lang="en-US" altLang="zh-CN" baseline="-18000">
                      <a:latin typeface="Times New Roman" panose="02020603050405020304" pitchFamily="18" charset="0"/>
                    </a:endParaRPr>
                  </a:p>
                </p:txBody>
              </p:sp>
              <p:sp>
                <p:nvSpPr>
                  <p:cNvPr id="584748" name="矩形 584747"/>
                  <p:cNvSpPr/>
                  <p:nvPr/>
                </p:nvSpPr>
                <p:spPr>
                  <a:xfrm>
                    <a:off x="2784" y="35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a:t>
                    </a:r>
                    <a:endParaRPr lang="en-US" altLang="zh-CN" baseline="-18000">
                      <a:latin typeface="Times New Roman" panose="02020603050405020304" pitchFamily="18" charset="0"/>
                    </a:endParaRPr>
                  </a:p>
                </p:txBody>
              </p:sp>
              <p:sp>
                <p:nvSpPr>
                  <p:cNvPr id="584749" name="矩形 584748"/>
                  <p:cNvSpPr/>
                  <p:nvPr/>
                </p:nvSpPr>
                <p:spPr>
                  <a:xfrm>
                    <a:off x="2784" y="37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a:t>
                    </a:r>
                    <a:endParaRPr lang="en-US" altLang="zh-CN" baseline="-18000">
                      <a:latin typeface="Times New Roman" panose="02020603050405020304" pitchFamily="18" charset="0"/>
                    </a:endParaRPr>
                  </a:p>
                </p:txBody>
              </p:sp>
            </p:grpSp>
          </p:grpSp>
        </p:grpSp>
        <p:grpSp>
          <p:nvGrpSpPr>
            <p:cNvPr id="584750" name="组合 584749"/>
            <p:cNvGrpSpPr/>
            <p:nvPr/>
          </p:nvGrpSpPr>
          <p:grpSpPr>
            <a:xfrm>
              <a:off x="3456" y="2440"/>
              <a:ext cx="748" cy="1688"/>
              <a:chOff x="3456" y="2440"/>
              <a:chExt cx="748" cy="1688"/>
            </a:xfrm>
          </p:grpSpPr>
          <p:sp>
            <p:nvSpPr>
              <p:cNvPr id="584751" name="矩形 584750"/>
              <p:cNvSpPr/>
              <p:nvPr/>
            </p:nvSpPr>
            <p:spPr>
              <a:xfrm>
                <a:off x="3552" y="2440"/>
                <a:ext cx="544" cy="227"/>
              </a:xfrm>
              <a:prstGeom prst="rect">
                <a:avLst/>
              </a:prstGeom>
              <a:noFill/>
              <a:ln w="9525">
                <a:noFill/>
              </a:ln>
            </p:spPr>
            <p:txBody>
              <a:bodyPr wrap="none" anchor="ctr"/>
              <a:lstStyle/>
              <a:p>
                <a:pPr>
                  <a:buClr>
                    <a:schemeClr val="bg1"/>
                  </a:buClr>
                </a:pPr>
                <a:r>
                  <a:rPr lang="zh-CN" altLang="en-US" sz="2000" b="1" dirty="0">
                    <a:latin typeface="宋体" panose="02010600030101010101" pitchFamily="2" charset="-122"/>
                  </a:rPr>
                  <a:t>边  表</a:t>
                </a:r>
                <a:endParaRPr lang="zh-CN" altLang="en-US" sz="2000" b="1">
                  <a:latin typeface="Times New Roman" panose="02020603050405020304" pitchFamily="18" charset="0"/>
                </a:endParaRPr>
              </a:p>
            </p:txBody>
          </p:sp>
          <p:grpSp>
            <p:nvGrpSpPr>
              <p:cNvPr id="584752" name="组合 584751"/>
              <p:cNvGrpSpPr/>
              <p:nvPr/>
            </p:nvGrpSpPr>
            <p:grpSpPr>
              <a:xfrm>
                <a:off x="3456" y="2704"/>
                <a:ext cx="748" cy="1424"/>
                <a:chOff x="3888" y="2704"/>
                <a:chExt cx="748" cy="1424"/>
              </a:xfrm>
            </p:grpSpPr>
            <p:sp>
              <p:nvSpPr>
                <p:cNvPr id="584753" name="矩形 584752"/>
                <p:cNvSpPr/>
                <p:nvPr/>
              </p:nvSpPr>
              <p:spPr>
                <a:xfrm>
                  <a:off x="3888" y="3120"/>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1    3    2</a:t>
                  </a:r>
                </a:p>
              </p:txBody>
            </p:sp>
            <p:sp>
              <p:nvSpPr>
                <p:cNvPr id="584754" name="矩形 584753"/>
                <p:cNvSpPr/>
                <p:nvPr/>
              </p:nvSpPr>
              <p:spPr>
                <a:xfrm>
                  <a:off x="3888" y="33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1    4    9</a:t>
                  </a:r>
                </a:p>
              </p:txBody>
            </p:sp>
            <p:sp>
              <p:nvSpPr>
                <p:cNvPr id="584755" name="矩形 584754"/>
                <p:cNvSpPr/>
                <p:nvPr/>
              </p:nvSpPr>
              <p:spPr>
                <a:xfrm>
                  <a:off x="3888" y="35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2    3    8</a:t>
                  </a:r>
                </a:p>
              </p:txBody>
            </p:sp>
            <p:sp>
              <p:nvSpPr>
                <p:cNvPr id="584756" name="矩形 584755"/>
                <p:cNvSpPr/>
                <p:nvPr/>
              </p:nvSpPr>
              <p:spPr>
                <a:xfrm>
                  <a:off x="3888" y="37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2    4    3</a:t>
                  </a:r>
                </a:p>
              </p:txBody>
            </p:sp>
            <p:sp>
              <p:nvSpPr>
                <p:cNvPr id="584757" name="矩形 584756"/>
                <p:cNvSpPr/>
                <p:nvPr/>
              </p:nvSpPr>
              <p:spPr>
                <a:xfrm>
                  <a:off x="3888" y="39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3    4    4</a:t>
                  </a:r>
                </a:p>
              </p:txBody>
            </p:sp>
            <p:sp>
              <p:nvSpPr>
                <p:cNvPr id="584758" name="矩形 584757"/>
                <p:cNvSpPr/>
                <p:nvPr/>
              </p:nvSpPr>
              <p:spPr>
                <a:xfrm>
                  <a:off x="3888" y="2912"/>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0    2    7</a:t>
                  </a:r>
                </a:p>
              </p:txBody>
            </p:sp>
            <p:sp>
              <p:nvSpPr>
                <p:cNvPr id="584759" name="矩形 584758"/>
                <p:cNvSpPr/>
                <p:nvPr/>
              </p:nvSpPr>
              <p:spPr>
                <a:xfrm>
                  <a:off x="3888" y="270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0    1    6</a:t>
                  </a:r>
                </a:p>
              </p:txBody>
            </p:sp>
          </p:grpSp>
        </p:grpSp>
      </p:grpSp>
    </p:spTree>
  </p:cSld>
  <p:clrMapOvr>
    <a:masterClrMapping/>
  </p:clrMapOvr>
  <p:transition spd="med">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标题 585729"/>
          <p:cNvSpPr>
            <a:spLocks noGrp="1"/>
          </p:cNvSpPr>
          <p:nvPr>
            <p:ph type="title"/>
          </p:nvPr>
        </p:nvSpPr>
        <p:spPr>
          <a:xfrm>
            <a:off x="1143000" y="152400"/>
            <a:ext cx="6019800" cy="914400"/>
          </a:xfrm>
        </p:spPr>
        <p:txBody>
          <a:bodyPr lIns="92075" tIns="46038" rIns="92075" bIns="46038" anchor="ctr"/>
          <a:lstStyle/>
          <a:p>
            <a:r>
              <a:rPr lang="en-US" altLang="zh-CN" sz="5400" b="1">
                <a:solidFill>
                  <a:srgbClr val="0000FF"/>
                </a:solidFill>
                <a:effectLst/>
                <a:latin typeface="Times New Roman" panose="02020603050405020304" pitchFamily="18" charset="0"/>
              </a:rPr>
              <a:t>7.3</a:t>
            </a:r>
            <a:r>
              <a:rPr lang="en-US" altLang="zh-CN" sz="5400" b="1">
                <a:solidFill>
                  <a:srgbClr val="0000FF"/>
                </a:solidFill>
                <a:effectLst/>
              </a:rPr>
              <a:t>  </a:t>
            </a:r>
            <a:r>
              <a:rPr lang="zh-CN" altLang="en-US" sz="5400" b="1" dirty="0">
                <a:solidFill>
                  <a:srgbClr val="0000FF"/>
                </a:solidFill>
                <a:effectLst/>
                <a:ea typeface="楷体_GB2312" panose="02010609030101010101" pitchFamily="49" charset="-122"/>
              </a:rPr>
              <a:t>图的遍历</a:t>
            </a:r>
          </a:p>
        </p:txBody>
      </p:sp>
      <p:sp>
        <p:nvSpPr>
          <p:cNvPr id="585731" name="文本占位符 585730"/>
          <p:cNvSpPr>
            <a:spLocks noGrp="1"/>
          </p:cNvSpPr>
          <p:nvPr>
            <p:ph type="body" idx="1"/>
          </p:nvPr>
        </p:nvSpPr>
        <p:spPr>
          <a:xfrm>
            <a:off x="152400" y="1066800"/>
            <a:ext cx="8812213" cy="5562600"/>
          </a:xfrm>
        </p:spPr>
        <p:txBody>
          <a:bodyPr/>
          <a:lstStyle/>
          <a:p>
            <a:pPr marL="0" indent="0">
              <a:buNone/>
            </a:pPr>
            <a:r>
              <a:rPr lang="zh-CN" altLang="en-US" b="1" dirty="0">
                <a:solidFill>
                  <a:schemeClr val="folHlink"/>
                </a:solidFill>
                <a:latin typeface="宋体" panose="02010600030101010101" pitchFamily="2" charset="-122"/>
              </a:rPr>
              <a:t>  </a:t>
            </a:r>
            <a:r>
              <a:rPr lang="zh-CN" altLang="en-US" b="1" dirty="0">
                <a:solidFill>
                  <a:srgbClr val="FF0000"/>
                </a:solidFill>
                <a:latin typeface="宋体" panose="02010600030101010101" pitchFamily="2" charset="-122"/>
              </a:rPr>
              <a:t> 图的遍历</a:t>
            </a:r>
            <a:r>
              <a:rPr lang="en-US" altLang="zh-CN" b="1"/>
              <a:t>(</a:t>
            </a:r>
            <a:r>
              <a:rPr lang="en-US" altLang="zh-CN" b="1" dirty="0" err="1">
                <a:solidFill>
                  <a:srgbClr val="FF0000"/>
                </a:solidFill>
              </a:rPr>
              <a:t>Travering</a:t>
            </a:r>
            <a:r>
              <a:rPr lang="en-US" altLang="zh-CN" b="1">
                <a:solidFill>
                  <a:srgbClr val="FF0000"/>
                </a:solidFill>
              </a:rPr>
              <a:t> Graph</a:t>
            </a:r>
            <a:r>
              <a:rPr lang="en-US" altLang="zh-CN" b="1"/>
              <a:t>)</a:t>
            </a:r>
            <a:r>
              <a:rPr lang="zh-CN" altLang="en-US" b="1">
                <a:latin typeface="宋体" panose="02010600030101010101" pitchFamily="2" charset="-122"/>
              </a:rPr>
              <a:t>：</a:t>
            </a:r>
            <a:r>
              <a:rPr lang="zh-CN" altLang="en-US" sz="2800" b="1" dirty="0">
                <a:latin typeface="宋体" panose="02010600030101010101" pitchFamily="2" charset="-122"/>
              </a:rPr>
              <a:t>从图的某一顶点出发，访遍图中的其余顶点，且每个顶点仅被访问一次。图的遍历算法是各种图的操作的基础。</a:t>
            </a:r>
          </a:p>
          <a:p>
            <a:pPr marL="533400" lvl="1" indent="0">
              <a:buNone/>
            </a:pPr>
            <a:r>
              <a:rPr lang="zh-CN" altLang="en-US" b="1" dirty="0">
                <a:solidFill>
                  <a:schemeClr val="folHlink"/>
                </a:solidFill>
                <a:latin typeface="宋体" panose="02010600030101010101" pitchFamily="2" charset="-122"/>
              </a:rPr>
              <a:t> </a:t>
            </a:r>
            <a:r>
              <a:rPr lang="zh-CN" altLang="en-US" b="1">
                <a:solidFill>
                  <a:schemeClr val="folHlink"/>
                </a:solidFill>
                <a:latin typeface="宋体" panose="02010600030101010101" pitchFamily="2" charset="-122"/>
              </a:rPr>
              <a:t>◆ </a:t>
            </a:r>
            <a:r>
              <a:rPr lang="zh-CN" altLang="en-US" b="1" dirty="0">
                <a:solidFill>
                  <a:srgbClr val="FF0000"/>
                </a:solidFill>
                <a:latin typeface="宋体" panose="02010600030101010101" pitchFamily="2" charset="-122"/>
              </a:rPr>
              <a:t>复杂性</a:t>
            </a: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图的任意顶点可能和其余的顶点相邻接，可能在访问了某个顶点后，沿某条路径搜索后又回到原顶点。</a:t>
            </a:r>
          </a:p>
          <a:p>
            <a:pPr marL="533400" lvl="1" indent="0">
              <a:buNone/>
            </a:pPr>
            <a:r>
              <a:rPr lang="zh-CN" altLang="en-US" b="1" dirty="0">
                <a:solidFill>
                  <a:schemeClr val="folHlink"/>
                </a:solidFill>
                <a:latin typeface="宋体" panose="02010600030101010101" pitchFamily="2" charset="-122"/>
              </a:rPr>
              <a:t> </a:t>
            </a:r>
            <a:r>
              <a:rPr lang="zh-CN" altLang="en-US" b="1">
                <a:solidFill>
                  <a:schemeClr val="folHlink"/>
                </a:solidFill>
                <a:latin typeface="宋体" panose="02010600030101010101" pitchFamily="2" charset="-122"/>
              </a:rPr>
              <a:t>◆ </a:t>
            </a:r>
            <a:r>
              <a:rPr lang="zh-CN" altLang="en-US" b="1" dirty="0">
                <a:solidFill>
                  <a:srgbClr val="FF0000"/>
                </a:solidFill>
                <a:latin typeface="宋体" panose="02010600030101010101" pitchFamily="2" charset="-122"/>
              </a:rPr>
              <a:t>解决办法</a:t>
            </a:r>
            <a:r>
              <a:rPr lang="zh-CN" altLang="en-US" b="1" dirty="0">
                <a:solidFill>
                  <a:schemeClr val="folHlink"/>
                </a:solidFill>
                <a:latin typeface="宋体" panose="02010600030101010101" pitchFamily="2" charset="-122"/>
              </a:rPr>
              <a:t>：</a:t>
            </a:r>
            <a:r>
              <a:rPr lang="zh-CN" altLang="en-US" b="1" dirty="0">
                <a:latin typeface="宋体" panose="02010600030101010101" pitchFamily="2" charset="-122"/>
              </a:rPr>
              <a:t>在遍历过程中记下已被访问过的顶点。设置一个辅助向量</a:t>
            </a:r>
            <a:r>
              <a:rPr lang="en-US" altLang="zh-CN" b="1"/>
              <a:t>Visited[1</a:t>
            </a:r>
            <a:r>
              <a:rPr lang="en-US" altLang="zh-CN" b="1">
                <a:latin typeface="Times New Roman" panose="02020603050405020304" pitchFamily="18" charset="0"/>
                <a:ea typeface="Times New Roman" panose="02020603050405020304" pitchFamily="18" charset="0"/>
              </a:rPr>
              <a:t>…</a:t>
            </a:r>
            <a:r>
              <a:rPr lang="en-US" altLang="zh-CN" b="1"/>
              <a:t>n](n</a:t>
            </a:r>
            <a:r>
              <a:rPr lang="zh-CN" altLang="en-US" b="1" dirty="0"/>
              <a:t>为顶点数</a:t>
            </a:r>
            <a:r>
              <a:rPr lang="en-US" altLang="zh-CN" b="1"/>
              <a:t>)</a:t>
            </a:r>
            <a:r>
              <a:rPr lang="zh-CN" altLang="en-US" b="1" dirty="0">
                <a:latin typeface="宋体" panose="02010600030101010101" pitchFamily="2" charset="-122"/>
              </a:rPr>
              <a:t>，其初值为</a:t>
            </a:r>
            <a:r>
              <a:rPr lang="en-US" altLang="zh-CN" b="1"/>
              <a:t>0</a:t>
            </a:r>
            <a:r>
              <a:rPr lang="zh-CN" altLang="en-US" b="1" dirty="0">
                <a:latin typeface="宋体" panose="02010600030101010101" pitchFamily="2" charset="-122"/>
              </a:rPr>
              <a:t>，一旦访问了顶点</a:t>
            </a:r>
            <a:r>
              <a:rPr lang="en-US" altLang="zh-CN" b="1"/>
              <a:t>v</a:t>
            </a:r>
            <a:r>
              <a:rPr lang="en-US" altLang="zh-CN" b="1" baseline="-18000"/>
              <a:t>i</a:t>
            </a:r>
            <a:r>
              <a:rPr lang="zh-CN" altLang="en-US" b="1" dirty="0">
                <a:latin typeface="宋体" panose="02010600030101010101" pitchFamily="2" charset="-122"/>
              </a:rPr>
              <a:t>后，使</a:t>
            </a:r>
            <a:r>
              <a:rPr lang="en-US" altLang="zh-CN" b="1"/>
              <a:t>Visited[i]</a:t>
            </a:r>
            <a:r>
              <a:rPr lang="zh-CN" altLang="en-US" b="1" dirty="0"/>
              <a:t>为</a:t>
            </a:r>
            <a:r>
              <a:rPr lang="en-US" altLang="zh-CN" b="1"/>
              <a:t>1</a:t>
            </a:r>
            <a:r>
              <a:rPr lang="zh-CN" altLang="en-US" b="1" dirty="0"/>
              <a:t>或为访问的次序号</a:t>
            </a:r>
            <a:r>
              <a:rPr lang="zh-CN" altLang="en-US" b="1" dirty="0">
                <a:latin typeface="宋体" panose="02010600030101010101" pitchFamily="2" charset="-122"/>
              </a:rPr>
              <a:t>。</a:t>
            </a:r>
          </a:p>
          <a:p>
            <a:pPr marL="0" indent="0">
              <a:buNone/>
            </a:pPr>
            <a:r>
              <a:rPr lang="zh-CN" altLang="en-US" sz="2800" b="1" dirty="0">
                <a:latin typeface="宋体" panose="02010600030101010101" pitchFamily="2" charset="-122"/>
              </a:rPr>
              <a:t>    图的遍历算法有</a:t>
            </a:r>
            <a:r>
              <a:rPr lang="zh-CN" altLang="en-US" sz="2800" b="1" dirty="0">
                <a:solidFill>
                  <a:srgbClr val="FF0000"/>
                </a:solidFill>
                <a:latin typeface="宋体" panose="02010600030101010101" pitchFamily="2" charset="-122"/>
              </a:rPr>
              <a:t>深度优先搜索算法</a:t>
            </a:r>
            <a:r>
              <a:rPr lang="zh-CN" altLang="en-US" sz="2800" b="1" dirty="0">
                <a:latin typeface="宋体" panose="02010600030101010101" pitchFamily="2" charset="-122"/>
              </a:rPr>
              <a:t>和</a:t>
            </a:r>
            <a:r>
              <a:rPr lang="zh-CN" altLang="en-US" sz="2800" b="1" dirty="0">
                <a:solidFill>
                  <a:srgbClr val="FF0000"/>
                </a:solidFill>
                <a:latin typeface="宋体" panose="02010600030101010101" pitchFamily="2" charset="-122"/>
              </a:rPr>
              <a:t>广度优先搜索算法</a:t>
            </a:r>
            <a:r>
              <a:rPr lang="zh-CN" altLang="en-US" sz="2800" b="1" dirty="0">
                <a:latin typeface="宋体" panose="02010600030101010101" pitchFamily="2" charset="-122"/>
              </a:rPr>
              <a:t>。采用的数据结构是</a:t>
            </a:r>
            <a:r>
              <a:rPr lang="en-US" altLang="zh-CN" sz="2800" b="1">
                <a:solidFill>
                  <a:srgbClr val="FF0000"/>
                </a:solidFill>
                <a:latin typeface="宋体" panose="02010600030101010101" pitchFamily="2" charset="-122"/>
              </a:rPr>
              <a:t>(</a:t>
            </a:r>
            <a:r>
              <a:rPr lang="zh-CN" altLang="en-US" sz="2800" b="1" dirty="0">
                <a:solidFill>
                  <a:srgbClr val="FF0000"/>
                </a:solidFill>
                <a:latin typeface="宋体" panose="02010600030101010101" pitchFamily="2" charset="-122"/>
              </a:rPr>
              <a:t>正</a:t>
            </a:r>
            <a:r>
              <a:rPr lang="en-US" altLang="zh-CN" sz="2800" b="1">
                <a:solidFill>
                  <a:srgbClr val="FF0000"/>
                </a:solidFill>
                <a:latin typeface="宋体" panose="02010600030101010101" pitchFamily="2" charset="-122"/>
              </a:rPr>
              <a:t>)</a:t>
            </a:r>
            <a:r>
              <a:rPr lang="zh-CN" altLang="en-US" sz="2800" b="1" dirty="0">
                <a:solidFill>
                  <a:srgbClr val="FF0000"/>
                </a:solidFill>
                <a:latin typeface="宋体" panose="02010600030101010101" pitchFamily="2" charset="-122"/>
              </a:rPr>
              <a:t>邻接链表</a:t>
            </a:r>
            <a:r>
              <a:rPr lang="zh-CN" altLang="en-US" sz="2800" b="1" dirty="0">
                <a:latin typeface="宋体" panose="02010600030101010101" pitchFamily="2" charset="-122"/>
              </a:rPr>
              <a:t>。</a:t>
            </a:r>
            <a:endParaRPr lang="zh-CN" altLang="en-US" sz="2800" b="1">
              <a:latin typeface="宋体" panose="02010600030101010101" pitchFamily="2" charset="-122"/>
            </a:endParaRPr>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矩形 531457"/>
          <p:cNvSpPr/>
          <p:nvPr/>
        </p:nvSpPr>
        <p:spPr>
          <a:xfrm>
            <a:off x="152400" y="2492375"/>
            <a:ext cx="8812213" cy="365760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a:latin typeface="Times New Roman" panose="02020603050405020304" pitchFamily="18" charset="0"/>
              </a:rPr>
              <a:t>      </a:t>
            </a:r>
            <a:r>
              <a:rPr lang="zh-CN" altLang="en-US" sz="2800">
                <a:solidFill>
                  <a:srgbClr val="FF0000"/>
                </a:solidFill>
                <a:latin typeface="Times New Roman" panose="02020603050405020304" pitchFamily="18" charset="0"/>
              </a:rPr>
              <a:t> </a:t>
            </a:r>
            <a:r>
              <a:rPr lang="zh-CN" altLang="en-US" sz="3200" b="1" dirty="0">
                <a:solidFill>
                  <a:srgbClr val="FF0000"/>
                </a:solidFill>
                <a:latin typeface="Times New Roman" panose="02020603050405020304" pitchFamily="18" charset="0"/>
              </a:rPr>
              <a:t>完全无向图</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对于无向图，若图中顶点数为</a:t>
            </a:r>
            <a:r>
              <a:rPr lang="en-US" altLang="zh-CN" sz="2800" b="1">
                <a:latin typeface="Times New Roman" panose="02020603050405020304" pitchFamily="18" charset="0"/>
              </a:rPr>
              <a:t>n </a:t>
            </a:r>
            <a:r>
              <a:rPr lang="zh-CN" altLang="en-US" sz="2800" b="1">
                <a:latin typeface="Times New Roman" panose="02020603050405020304" pitchFamily="18" charset="0"/>
              </a:rPr>
              <a:t>，用</a:t>
            </a:r>
            <a:r>
              <a:rPr lang="en-US" altLang="zh-CN" sz="2800" b="1">
                <a:latin typeface="Times New Roman" panose="02020603050405020304" pitchFamily="18" charset="0"/>
              </a:rPr>
              <a:t>e</a:t>
            </a:r>
            <a:r>
              <a:rPr lang="zh-CN" altLang="en-US" sz="2800" b="1" dirty="0">
                <a:latin typeface="Times New Roman" panose="02020603050405020304" pitchFamily="18" charset="0"/>
              </a:rPr>
              <a:t>表示边的数目，则</a:t>
            </a:r>
            <a:r>
              <a:rPr lang="en-US" altLang="zh-CN" sz="2800" b="1">
                <a:latin typeface="Times New Roman" panose="02020603050405020304" pitchFamily="18" charset="0"/>
              </a:rPr>
              <a:t>e </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latin typeface="Times New Roman" panose="02020603050405020304" pitchFamily="18" charset="0"/>
              </a:rPr>
              <a:t>[0</a:t>
            </a:r>
            <a:r>
              <a:rPr lang="zh-CN" altLang="en-US" sz="2800" b="1">
                <a:latin typeface="Times New Roman" panose="02020603050405020304" pitchFamily="18" charset="0"/>
              </a:rPr>
              <a:t>，</a:t>
            </a:r>
            <a:r>
              <a:rPr lang="en-US" altLang="zh-CN" sz="2800" b="1">
                <a:latin typeface="Times New Roman" panose="02020603050405020304" pitchFamily="18" charset="0"/>
              </a:rPr>
              <a:t>n(n-1)/2] </a:t>
            </a:r>
            <a:r>
              <a:rPr lang="zh-CN" altLang="en-US" sz="2800" b="1">
                <a:latin typeface="Times New Roman" panose="02020603050405020304" pitchFamily="18" charset="0"/>
              </a:rPr>
              <a:t>。</a:t>
            </a:r>
            <a:r>
              <a:rPr lang="zh-CN" altLang="en-US" sz="2800" b="1" dirty="0">
                <a:latin typeface="Times New Roman" panose="02020603050405020304" pitchFamily="18" charset="0"/>
              </a:rPr>
              <a:t>具有</a:t>
            </a:r>
            <a:r>
              <a:rPr lang="en-US" altLang="zh-CN" sz="2800" b="1">
                <a:latin typeface="Times New Roman" panose="02020603050405020304" pitchFamily="18" charset="0"/>
              </a:rPr>
              <a:t>n(n-1)/2</a:t>
            </a:r>
            <a:r>
              <a:rPr lang="zh-CN" altLang="en-US" sz="2800" b="1" dirty="0">
                <a:latin typeface="Times New Roman" panose="02020603050405020304" pitchFamily="18" charset="0"/>
              </a:rPr>
              <a:t>条边的无向图称为完全无向图。</a:t>
            </a:r>
          </a:p>
          <a:p>
            <a:pPr>
              <a:lnSpc>
                <a:spcPct val="110000"/>
              </a:lnSpc>
              <a:spcBef>
                <a:spcPct val="20000"/>
              </a:spcBef>
              <a:buClr>
                <a:schemeClr val="bg1"/>
              </a:buClr>
            </a:pPr>
            <a:r>
              <a:rPr lang="zh-CN" altLang="en-US" sz="2800" b="1" dirty="0">
                <a:latin typeface="Times New Roman" panose="02020603050405020304" pitchFamily="18" charset="0"/>
              </a:rPr>
              <a:t>完全无向图另外的定义是：</a:t>
            </a:r>
          </a:p>
          <a:p>
            <a:pPr>
              <a:lnSpc>
                <a:spcPct val="110000"/>
              </a:lnSpc>
              <a:spcBef>
                <a:spcPct val="20000"/>
              </a:spcBef>
              <a:buClr>
                <a:schemeClr val="bg1"/>
              </a:buClr>
            </a:pPr>
            <a:r>
              <a:rPr lang="zh-CN" altLang="en-US" sz="2800" b="1" dirty="0">
                <a:latin typeface="Times New Roman" panose="02020603050405020304" pitchFamily="18" charset="0"/>
              </a:rPr>
              <a:t>        对于无向图</a:t>
            </a:r>
            <a:r>
              <a:rPr lang="en-US" altLang="zh-CN" sz="2800" b="1">
                <a:latin typeface="Times New Roman" panose="02020603050405020304" pitchFamily="18" charset="0"/>
              </a:rPr>
              <a:t>G=(V</a:t>
            </a:r>
            <a:r>
              <a:rPr lang="zh-CN" altLang="en-US" sz="2800" b="1" dirty="0">
                <a:latin typeface="Times New Roman" panose="02020603050405020304" pitchFamily="18" charset="0"/>
              </a:rPr>
              <a:t>，</a:t>
            </a:r>
            <a:r>
              <a:rPr lang="en-US" altLang="zh-CN" sz="2800" b="1">
                <a:sym typeface="+mn-ea"/>
              </a:rPr>
              <a:t>VR</a:t>
            </a:r>
            <a:r>
              <a:rPr lang="en-US" altLang="zh-CN" sz="2800" b="1">
                <a:latin typeface="Times New Roman" panose="02020603050405020304" pitchFamily="18" charset="0"/>
              </a:rPr>
              <a:t>)</a:t>
            </a:r>
            <a:r>
              <a:rPr lang="zh-CN" altLang="en-US" sz="2800" b="1" dirty="0">
                <a:latin typeface="Times New Roman" panose="02020603050405020304" pitchFamily="18" charset="0"/>
              </a:rPr>
              <a:t>，若</a:t>
            </a:r>
            <a:r>
              <a:rPr lang="zh-CN" altLang="en-US" sz="2800" b="1" dirty="0">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v</a:t>
            </a:r>
            <a:r>
              <a:rPr lang="en-US" altLang="zh-CN" sz="2800" b="1" baseline="-20000">
                <a:latin typeface="Times New Roman" panose="02020603050405020304" pitchFamily="18" charset="0"/>
              </a:rPr>
              <a:t>i</a:t>
            </a:r>
            <a:r>
              <a:rPr lang="zh-CN" altLang="en-US" sz="2800" b="1" dirty="0">
                <a:latin typeface="Times New Roman" panose="02020603050405020304" pitchFamily="18" charset="0"/>
              </a:rPr>
              <a:t>，</a:t>
            </a:r>
            <a:r>
              <a:rPr lang="en-US" altLang="zh-CN" sz="2800" b="1" dirty="0" err="1">
                <a:latin typeface="Times New Roman" panose="02020603050405020304" pitchFamily="18" charset="0"/>
              </a:rPr>
              <a:t>v</a:t>
            </a:r>
            <a:r>
              <a:rPr lang="en-US" altLang="zh-CN" sz="2800" b="1" baseline="-20000" dirty="0" err="1">
                <a:latin typeface="Times New Roman" panose="02020603050405020304" pitchFamily="18" charset="0"/>
              </a:rPr>
              <a:t>j</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V </a:t>
            </a:r>
            <a:r>
              <a:rPr lang="zh-CN" altLang="en-US" sz="2800" b="1" dirty="0">
                <a:latin typeface="Times New Roman" panose="02020603050405020304" pitchFamily="18" charset="0"/>
              </a:rPr>
              <a:t>，当</a:t>
            </a:r>
            <a:r>
              <a:rPr lang="en-US" altLang="zh-CN" sz="2800" b="1" dirty="0" err="1">
                <a:latin typeface="Times New Roman" panose="02020603050405020304" pitchFamily="18" charset="0"/>
              </a:rPr>
              <a:t>v</a:t>
            </a:r>
            <a:r>
              <a:rPr lang="en-US" altLang="zh-CN" sz="2800" b="1" baseline="-20000" dirty="0" err="1">
                <a:latin typeface="Times New Roman" panose="02020603050405020304" pitchFamily="18" charset="0"/>
              </a:rPr>
              <a:t>i</a:t>
            </a:r>
            <a:r>
              <a:rPr lang="en-US" altLang="zh-CN" sz="2800" b="1" dirty="0" err="1">
                <a:latin typeface="Times New Roman" panose="02020603050405020304" pitchFamily="18" charset="0"/>
              </a:rPr>
              <a:t>≠v</a:t>
            </a:r>
            <a:r>
              <a:rPr lang="en-US" altLang="zh-CN" sz="2800" b="1" baseline="-20000" dirty="0" err="1">
                <a:latin typeface="Times New Roman" panose="02020603050405020304" pitchFamily="18" charset="0"/>
              </a:rPr>
              <a:t>j</a:t>
            </a:r>
            <a:r>
              <a:rPr lang="zh-CN" altLang="en-US" sz="2800" b="1" dirty="0">
                <a:latin typeface="Times New Roman" panose="02020603050405020304" pitchFamily="18" charset="0"/>
              </a:rPr>
              <a:t>时，有</a:t>
            </a:r>
            <a:r>
              <a:rPr lang="en-US" altLang="zh-CN" sz="2800" b="1">
                <a:latin typeface="Times New Roman" panose="02020603050405020304" pitchFamily="18" charset="0"/>
              </a:rPr>
              <a:t>(v</a:t>
            </a:r>
            <a:r>
              <a:rPr lang="en-US" altLang="zh-CN" sz="2800" b="1" baseline="-20000">
                <a:latin typeface="Times New Roman" panose="02020603050405020304" pitchFamily="18" charset="0"/>
              </a:rPr>
              <a:t>i</a:t>
            </a:r>
            <a:r>
              <a:rPr lang="en-US" altLang="zh-CN" sz="2800" b="1">
                <a:latin typeface="Times New Roman" panose="02020603050405020304" pitchFamily="18" charset="0"/>
              </a:rPr>
              <a:t> ,</a:t>
            </a:r>
            <a:r>
              <a:rPr lang="en-US" altLang="zh-CN" sz="2800" b="1" dirty="0" err="1">
                <a:latin typeface="Times New Roman" panose="02020603050405020304" pitchFamily="18" charset="0"/>
              </a:rPr>
              <a:t>v</a:t>
            </a:r>
            <a:r>
              <a:rPr lang="en-US" altLang="zh-CN" sz="2800" b="1" baseline="-20000" dirty="0" err="1">
                <a:latin typeface="Times New Roman" panose="02020603050405020304" pitchFamily="18" charset="0"/>
              </a:rPr>
              <a:t>j</a:t>
            </a:r>
            <a:r>
              <a:rPr lang="en-US" altLang="zh-CN" sz="2800" b="1" dirty="0" err="1">
                <a:latin typeface="Times New Roman" panose="02020603050405020304" pitchFamily="18" charset="0"/>
              </a:rPr>
              <a:t>)</a:t>
            </a:r>
            <a:r>
              <a:rPr lang="en-US" altLang="zh-CN" sz="2800" b="1" dirty="0" err="1">
                <a:latin typeface="Times New Roman" panose="02020603050405020304" pitchFamily="18" charset="0"/>
                <a:sym typeface="Symbol" panose="05050102010706020507" pitchFamily="18" charset="2"/>
              </a:rPr>
              <a:t></a:t>
            </a:r>
            <a:r>
              <a:rPr lang="en-US" altLang="zh-CN" sz="2800" b="1">
                <a:sym typeface="+mn-ea"/>
              </a:rPr>
              <a:t>VR</a:t>
            </a:r>
            <a:r>
              <a:rPr lang="zh-CN" altLang="en-US" sz="2800" b="1" dirty="0">
                <a:latin typeface="Times New Roman" panose="02020603050405020304" pitchFamily="18" charset="0"/>
              </a:rPr>
              <a:t>，即</a:t>
            </a:r>
            <a:r>
              <a:rPr lang="zh-CN" altLang="en-US" sz="2800" b="1" dirty="0">
                <a:solidFill>
                  <a:srgbClr val="FF0000"/>
                </a:solidFill>
                <a:latin typeface="Times New Roman" panose="02020603050405020304" pitchFamily="18" charset="0"/>
              </a:rPr>
              <a:t>图中任意两个不同的顶点间都有一条无向边</a:t>
            </a:r>
            <a:r>
              <a:rPr lang="zh-CN" altLang="en-US" sz="2800" b="1" dirty="0">
                <a:latin typeface="Times New Roman" panose="02020603050405020304" pitchFamily="18" charset="0"/>
              </a:rPr>
              <a:t>，这样的无向图称为</a:t>
            </a:r>
            <a:r>
              <a:rPr lang="zh-CN" altLang="en-US" sz="2800" b="1" dirty="0">
                <a:solidFill>
                  <a:srgbClr val="FF0000"/>
                </a:solidFill>
                <a:latin typeface="Times New Roman" panose="02020603050405020304" pitchFamily="18" charset="0"/>
              </a:rPr>
              <a:t>完全无向图</a:t>
            </a:r>
            <a:r>
              <a:rPr lang="zh-CN" altLang="en-US" sz="2800" b="1" dirty="0">
                <a:latin typeface="Times New Roman" panose="02020603050405020304" pitchFamily="18" charset="0"/>
              </a:rPr>
              <a:t>。</a:t>
            </a:r>
            <a:endParaRPr lang="zh-CN" altLang="en-US" sz="2800" b="1">
              <a:latin typeface="Times New Roman" panose="02020603050405020304" pitchFamily="18" charset="0"/>
            </a:endParaRPr>
          </a:p>
        </p:txBody>
      </p:sp>
      <p:grpSp>
        <p:nvGrpSpPr>
          <p:cNvPr id="531459" name="组合 531458"/>
          <p:cNvGrpSpPr/>
          <p:nvPr/>
        </p:nvGrpSpPr>
        <p:grpSpPr>
          <a:xfrm>
            <a:off x="1489075" y="188913"/>
            <a:ext cx="4451350" cy="2016125"/>
            <a:chOff x="370" y="117"/>
            <a:chExt cx="2804" cy="1270"/>
          </a:xfrm>
        </p:grpSpPr>
        <p:grpSp>
          <p:nvGrpSpPr>
            <p:cNvPr id="531460" name="组合 531459"/>
            <p:cNvGrpSpPr/>
            <p:nvPr/>
          </p:nvGrpSpPr>
          <p:grpSpPr>
            <a:xfrm>
              <a:off x="2109" y="119"/>
              <a:ext cx="1065" cy="952"/>
              <a:chOff x="2109" y="119"/>
              <a:chExt cx="1065" cy="952"/>
            </a:xfrm>
          </p:grpSpPr>
          <p:grpSp>
            <p:nvGrpSpPr>
              <p:cNvPr id="531461" name="组合 531460"/>
              <p:cNvGrpSpPr/>
              <p:nvPr/>
            </p:nvGrpSpPr>
            <p:grpSpPr>
              <a:xfrm>
                <a:off x="2205" y="119"/>
                <a:ext cx="816" cy="680"/>
                <a:chOff x="2679" y="3216"/>
                <a:chExt cx="826" cy="699"/>
              </a:xfrm>
            </p:grpSpPr>
            <p:sp>
              <p:nvSpPr>
                <p:cNvPr id="531462" name="椭圆 531461"/>
                <p:cNvSpPr/>
                <p:nvPr/>
              </p:nvSpPr>
              <p:spPr>
                <a:xfrm>
                  <a:off x="2679" y="3216"/>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31463" name="椭圆 531462"/>
                <p:cNvSpPr/>
                <p:nvPr/>
              </p:nvSpPr>
              <p:spPr>
                <a:xfrm>
                  <a:off x="2696" y="3688"/>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31464" name="椭圆 531463"/>
                <p:cNvSpPr/>
                <p:nvPr/>
              </p:nvSpPr>
              <p:spPr>
                <a:xfrm>
                  <a:off x="3256" y="3680"/>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1465" name="椭圆 531464"/>
                <p:cNvSpPr/>
                <p:nvPr/>
              </p:nvSpPr>
              <p:spPr>
                <a:xfrm>
                  <a:off x="3246" y="3216"/>
                  <a:ext cx="249"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31466" name="直接连接符 531465"/>
                <p:cNvSpPr/>
                <p:nvPr/>
              </p:nvSpPr>
              <p:spPr>
                <a:xfrm>
                  <a:off x="2816" y="3448"/>
                  <a:ext cx="0" cy="249"/>
                </a:xfrm>
                <a:prstGeom prst="line">
                  <a:avLst/>
                </a:prstGeom>
                <a:ln w="19050" cap="flat" cmpd="sng">
                  <a:solidFill>
                    <a:schemeClr val="tx1"/>
                  </a:solidFill>
                  <a:prstDash val="solid"/>
                  <a:miter/>
                  <a:headEnd type="none" w="med" len="med"/>
                  <a:tailEnd type="none" w="med" len="med"/>
                </a:ln>
              </p:spPr>
            </p:sp>
            <p:sp>
              <p:nvSpPr>
                <p:cNvPr id="531467" name="直接连接符 531466"/>
                <p:cNvSpPr/>
                <p:nvPr/>
              </p:nvSpPr>
              <p:spPr>
                <a:xfrm>
                  <a:off x="3376" y="3440"/>
                  <a:ext cx="0" cy="249"/>
                </a:xfrm>
                <a:prstGeom prst="line">
                  <a:avLst/>
                </a:prstGeom>
                <a:ln w="19050" cap="flat" cmpd="sng">
                  <a:solidFill>
                    <a:schemeClr val="tx1"/>
                  </a:solidFill>
                  <a:prstDash val="solid"/>
                  <a:miter/>
                  <a:headEnd type="none" w="med" len="med"/>
                  <a:tailEnd type="none" w="med" len="med"/>
                </a:ln>
              </p:spPr>
            </p:sp>
            <p:sp>
              <p:nvSpPr>
                <p:cNvPr id="531468" name="直接连接符 531467"/>
                <p:cNvSpPr/>
                <p:nvPr/>
              </p:nvSpPr>
              <p:spPr>
                <a:xfrm>
                  <a:off x="2896" y="3392"/>
                  <a:ext cx="384" cy="336"/>
                </a:xfrm>
                <a:prstGeom prst="line">
                  <a:avLst/>
                </a:prstGeom>
                <a:ln w="9525" cap="flat" cmpd="sng">
                  <a:solidFill>
                    <a:schemeClr val="tx1"/>
                  </a:solidFill>
                  <a:prstDash val="solid"/>
                  <a:miter/>
                  <a:headEnd type="none" w="med" len="med"/>
                  <a:tailEnd type="none" w="med" len="med"/>
                </a:ln>
              </p:spPr>
            </p:sp>
            <p:sp>
              <p:nvSpPr>
                <p:cNvPr id="531469" name="直接连接符 531468"/>
                <p:cNvSpPr/>
                <p:nvPr/>
              </p:nvSpPr>
              <p:spPr>
                <a:xfrm>
                  <a:off x="2928" y="3312"/>
                  <a:ext cx="317" cy="0"/>
                </a:xfrm>
                <a:prstGeom prst="line">
                  <a:avLst/>
                </a:prstGeom>
                <a:ln w="9525" cap="flat" cmpd="sng">
                  <a:solidFill>
                    <a:schemeClr val="tx1"/>
                  </a:solidFill>
                  <a:prstDash val="solid"/>
                  <a:miter/>
                  <a:headEnd type="none" w="med" len="med"/>
                  <a:tailEnd type="none" w="med" len="med"/>
                </a:ln>
              </p:spPr>
            </p:sp>
            <p:sp>
              <p:nvSpPr>
                <p:cNvPr id="531470" name="直接连接符 531469"/>
                <p:cNvSpPr/>
                <p:nvPr/>
              </p:nvSpPr>
              <p:spPr>
                <a:xfrm>
                  <a:off x="2944" y="3808"/>
                  <a:ext cx="317" cy="0"/>
                </a:xfrm>
                <a:prstGeom prst="line">
                  <a:avLst/>
                </a:prstGeom>
                <a:ln w="9525" cap="flat" cmpd="sng">
                  <a:solidFill>
                    <a:schemeClr val="tx1"/>
                  </a:solidFill>
                  <a:prstDash val="solid"/>
                  <a:miter/>
                  <a:headEnd type="none" w="med" len="med"/>
                  <a:tailEnd type="none" w="med" len="med"/>
                </a:ln>
              </p:spPr>
            </p:sp>
            <p:sp>
              <p:nvSpPr>
                <p:cNvPr id="531471" name="直接连接符 531470"/>
                <p:cNvSpPr/>
                <p:nvPr/>
              </p:nvSpPr>
              <p:spPr>
                <a:xfrm flipV="1">
                  <a:off x="2936" y="3400"/>
                  <a:ext cx="340" cy="340"/>
                </a:xfrm>
                <a:prstGeom prst="line">
                  <a:avLst/>
                </a:prstGeom>
                <a:ln w="9525" cap="flat" cmpd="sng">
                  <a:solidFill>
                    <a:schemeClr val="tx1"/>
                  </a:solidFill>
                  <a:prstDash val="solid"/>
                  <a:miter/>
                  <a:headEnd type="none" w="med" len="med"/>
                  <a:tailEnd type="none" w="med" len="med"/>
                </a:ln>
              </p:spPr>
            </p:sp>
          </p:grpSp>
          <p:sp>
            <p:nvSpPr>
              <p:cNvPr id="531472" name="矩形 531471"/>
              <p:cNvSpPr/>
              <p:nvPr/>
            </p:nvSpPr>
            <p:spPr>
              <a:xfrm>
                <a:off x="2109" y="867"/>
                <a:ext cx="1065"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无向图</a:t>
                </a:r>
                <a:r>
                  <a:rPr lang="en-US" altLang="zh-CN" sz="2000" b="1">
                    <a:latin typeface="Times New Roman" panose="02020603050405020304" pitchFamily="18" charset="0"/>
                  </a:rPr>
                  <a:t>G2</a:t>
                </a:r>
                <a:r>
                  <a:rPr lang="en-US" altLang="zh-CN" sz="2000">
                    <a:latin typeface="Times New Roman" panose="02020603050405020304" pitchFamily="18" charset="0"/>
                  </a:rPr>
                  <a:t> </a:t>
                </a:r>
              </a:p>
            </p:txBody>
          </p:sp>
        </p:grpSp>
        <p:sp>
          <p:nvSpPr>
            <p:cNvPr id="531473" name="矩形 531472"/>
            <p:cNvSpPr/>
            <p:nvPr/>
          </p:nvSpPr>
          <p:spPr>
            <a:xfrm>
              <a:off x="1429" y="1183"/>
              <a:ext cx="1179" cy="204"/>
            </a:xfrm>
            <a:prstGeom prst="rect">
              <a:avLst/>
            </a:prstGeom>
            <a:noFill/>
            <a:ln w="9525">
              <a:noFill/>
            </a:ln>
          </p:spPr>
          <p:txBody>
            <a:bodyPr wrap="none" anchor="ctr"/>
            <a:lstStyle/>
            <a:p>
              <a:pPr>
                <a:buClr>
                  <a:schemeClr val="bg1"/>
                </a:buClr>
              </a:pPr>
              <a:r>
                <a:rPr lang="zh-CN" altLang="en-US" sz="2000" b="1">
                  <a:latin typeface="Times New Roman" panose="02020603050405020304" pitchFamily="18" charset="0"/>
                </a:rPr>
                <a:t>图</a:t>
              </a:r>
              <a:r>
                <a:rPr lang="en-US" altLang="zh-CN" sz="2000" b="1">
                  <a:latin typeface="Times New Roman" panose="02020603050405020304" pitchFamily="18" charset="0"/>
                </a:rPr>
                <a:t>7-1  </a:t>
              </a:r>
              <a:r>
                <a:rPr lang="zh-CN" altLang="en-US" sz="2000" b="1" dirty="0">
                  <a:latin typeface="Times New Roman" panose="02020603050405020304" pitchFamily="18" charset="0"/>
                </a:rPr>
                <a:t>图的示例</a:t>
              </a:r>
              <a:endParaRPr lang="zh-CN" altLang="en-US" sz="2000" b="1">
                <a:latin typeface="Times New Roman" panose="02020603050405020304" pitchFamily="18" charset="0"/>
              </a:endParaRPr>
            </a:p>
          </p:txBody>
        </p:sp>
        <p:grpSp>
          <p:nvGrpSpPr>
            <p:cNvPr id="531474" name="组合 531473"/>
            <p:cNvGrpSpPr/>
            <p:nvPr/>
          </p:nvGrpSpPr>
          <p:grpSpPr>
            <a:xfrm>
              <a:off x="370" y="117"/>
              <a:ext cx="1104" cy="1022"/>
              <a:chOff x="370" y="117"/>
              <a:chExt cx="1104" cy="1022"/>
            </a:xfrm>
          </p:grpSpPr>
          <p:sp>
            <p:nvSpPr>
              <p:cNvPr id="531475" name="矩形 531474"/>
              <p:cNvSpPr/>
              <p:nvPr/>
            </p:nvSpPr>
            <p:spPr>
              <a:xfrm>
                <a:off x="376" y="935"/>
                <a:ext cx="1065"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有向图</a:t>
                </a:r>
                <a:r>
                  <a:rPr lang="en-US" altLang="zh-CN" sz="2000" b="1">
                    <a:latin typeface="Times New Roman" panose="02020603050405020304" pitchFamily="18" charset="0"/>
                  </a:rPr>
                  <a:t>G1</a:t>
                </a:r>
                <a:r>
                  <a:rPr lang="en-US" altLang="zh-CN" sz="2000">
                    <a:latin typeface="Times New Roman" panose="02020603050405020304" pitchFamily="18" charset="0"/>
                  </a:rPr>
                  <a:t> </a:t>
                </a:r>
              </a:p>
            </p:txBody>
          </p:sp>
          <p:grpSp>
            <p:nvGrpSpPr>
              <p:cNvPr id="531476" name="组合 531475"/>
              <p:cNvGrpSpPr/>
              <p:nvPr/>
            </p:nvGrpSpPr>
            <p:grpSpPr>
              <a:xfrm>
                <a:off x="370" y="117"/>
                <a:ext cx="1104" cy="773"/>
                <a:chOff x="4287" y="1759"/>
                <a:chExt cx="1104" cy="773"/>
              </a:xfrm>
            </p:grpSpPr>
            <p:sp>
              <p:nvSpPr>
                <p:cNvPr id="531477" name="椭圆 531476"/>
                <p:cNvSpPr/>
                <p:nvPr/>
              </p:nvSpPr>
              <p:spPr>
                <a:xfrm>
                  <a:off x="4288" y="1759"/>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a</a:t>
                  </a:r>
                </a:p>
              </p:txBody>
            </p:sp>
            <p:sp>
              <p:nvSpPr>
                <p:cNvPr id="531478" name="椭圆 531477"/>
                <p:cNvSpPr/>
                <p:nvPr/>
              </p:nvSpPr>
              <p:spPr>
                <a:xfrm>
                  <a:off x="4287" y="2306"/>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c</a:t>
                  </a:r>
                </a:p>
              </p:txBody>
            </p:sp>
            <p:sp>
              <p:nvSpPr>
                <p:cNvPr id="531479" name="椭圆 531478"/>
                <p:cNvSpPr/>
                <p:nvPr/>
              </p:nvSpPr>
              <p:spPr>
                <a:xfrm>
                  <a:off x="5145" y="1767"/>
                  <a:ext cx="246"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b</a:t>
                  </a:r>
                </a:p>
              </p:txBody>
            </p:sp>
            <p:sp>
              <p:nvSpPr>
                <p:cNvPr id="531480" name="椭圆 531479"/>
                <p:cNvSpPr/>
                <p:nvPr/>
              </p:nvSpPr>
              <p:spPr>
                <a:xfrm>
                  <a:off x="5129" y="2301"/>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d</a:t>
                  </a:r>
                </a:p>
              </p:txBody>
            </p:sp>
            <p:sp>
              <p:nvSpPr>
                <p:cNvPr id="531481" name="椭圆 531480"/>
                <p:cNvSpPr/>
                <p:nvPr/>
              </p:nvSpPr>
              <p:spPr>
                <a:xfrm>
                  <a:off x="4716" y="2059"/>
                  <a:ext cx="247" cy="226"/>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e</a:t>
                  </a:r>
                </a:p>
              </p:txBody>
            </p:sp>
            <p:sp>
              <p:nvSpPr>
                <p:cNvPr id="531482" name="直接连接符 531481"/>
                <p:cNvSpPr/>
                <p:nvPr/>
              </p:nvSpPr>
              <p:spPr>
                <a:xfrm>
                  <a:off x="4399" y="1990"/>
                  <a:ext cx="0" cy="316"/>
                </a:xfrm>
                <a:prstGeom prst="line">
                  <a:avLst/>
                </a:prstGeom>
                <a:ln w="19050" cap="flat" cmpd="sng">
                  <a:solidFill>
                    <a:schemeClr val="tx1"/>
                  </a:solidFill>
                  <a:prstDash val="solid"/>
                  <a:miter/>
                  <a:headEnd type="none" w="med" len="med"/>
                  <a:tailEnd type="triangle" w="med" len="med"/>
                </a:ln>
              </p:spPr>
            </p:sp>
            <p:sp>
              <p:nvSpPr>
                <p:cNvPr id="531483" name="直接连接符 531482"/>
                <p:cNvSpPr/>
                <p:nvPr/>
              </p:nvSpPr>
              <p:spPr>
                <a:xfrm>
                  <a:off x="5256" y="1990"/>
                  <a:ext cx="0" cy="316"/>
                </a:xfrm>
                <a:prstGeom prst="line">
                  <a:avLst/>
                </a:prstGeom>
                <a:ln w="19050" cap="flat" cmpd="sng">
                  <a:solidFill>
                    <a:schemeClr val="tx1"/>
                  </a:solidFill>
                  <a:prstDash val="solid"/>
                  <a:miter/>
                  <a:headEnd type="triangle" w="med" len="med"/>
                  <a:tailEnd type="none" w="med" len="med"/>
                </a:ln>
              </p:spPr>
            </p:sp>
            <p:sp>
              <p:nvSpPr>
                <p:cNvPr id="531484" name="直接连接符 531483"/>
                <p:cNvSpPr/>
                <p:nvPr/>
              </p:nvSpPr>
              <p:spPr>
                <a:xfrm>
                  <a:off x="4526" y="1863"/>
                  <a:ext cx="619" cy="0"/>
                </a:xfrm>
                <a:prstGeom prst="line">
                  <a:avLst/>
                </a:prstGeom>
                <a:ln w="19050" cap="flat" cmpd="sng">
                  <a:solidFill>
                    <a:schemeClr val="tx1"/>
                  </a:solidFill>
                  <a:prstDash val="solid"/>
                  <a:miter/>
                  <a:headEnd type="none" w="med" len="med"/>
                  <a:tailEnd type="triangle" w="med" len="med"/>
                </a:ln>
              </p:spPr>
            </p:sp>
            <p:sp>
              <p:nvSpPr>
                <p:cNvPr id="531485" name="直接连接符 531484"/>
                <p:cNvSpPr/>
                <p:nvPr/>
              </p:nvSpPr>
              <p:spPr>
                <a:xfrm>
                  <a:off x="4494" y="1951"/>
                  <a:ext cx="247" cy="158"/>
                </a:xfrm>
                <a:prstGeom prst="line">
                  <a:avLst/>
                </a:prstGeom>
                <a:ln w="19050" cap="flat" cmpd="sng">
                  <a:solidFill>
                    <a:schemeClr val="tx1"/>
                  </a:solidFill>
                  <a:prstDash val="solid"/>
                  <a:miter/>
                  <a:headEnd type="none" w="med" len="med"/>
                  <a:tailEnd type="triangle" w="med" len="med"/>
                </a:ln>
              </p:spPr>
            </p:sp>
            <p:sp>
              <p:nvSpPr>
                <p:cNvPr id="531486" name="直接连接符 531485"/>
                <p:cNvSpPr/>
                <p:nvPr/>
              </p:nvSpPr>
              <p:spPr>
                <a:xfrm>
                  <a:off x="4542" y="2429"/>
                  <a:ext cx="584" cy="0"/>
                </a:xfrm>
                <a:prstGeom prst="line">
                  <a:avLst/>
                </a:prstGeom>
                <a:ln w="19050" cap="flat" cmpd="sng">
                  <a:solidFill>
                    <a:schemeClr val="tx1"/>
                  </a:solidFill>
                  <a:prstDash val="solid"/>
                  <a:miter/>
                  <a:headEnd type="none" w="med" len="med"/>
                  <a:tailEnd type="triangle" w="med" len="med"/>
                </a:ln>
              </p:spPr>
            </p:sp>
            <p:sp>
              <p:nvSpPr>
                <p:cNvPr id="531487" name="直接连接符 531486"/>
                <p:cNvSpPr/>
                <p:nvPr/>
              </p:nvSpPr>
              <p:spPr>
                <a:xfrm>
                  <a:off x="4946" y="2221"/>
                  <a:ext cx="225" cy="113"/>
                </a:xfrm>
                <a:prstGeom prst="line">
                  <a:avLst/>
                </a:prstGeom>
                <a:ln w="19050" cap="flat" cmpd="sng">
                  <a:solidFill>
                    <a:schemeClr val="tx1"/>
                  </a:solidFill>
                  <a:prstDash val="solid"/>
                  <a:miter/>
                  <a:headEnd type="none" w="med" len="med"/>
                  <a:tailEnd type="triangle" w="med" len="med"/>
                </a:ln>
              </p:spPr>
            </p:sp>
            <p:sp>
              <p:nvSpPr>
                <p:cNvPr id="531488" name="直接连接符 531487"/>
                <p:cNvSpPr/>
                <p:nvPr/>
              </p:nvSpPr>
              <p:spPr>
                <a:xfrm flipV="1">
                  <a:off x="4512" y="2256"/>
                  <a:ext cx="240" cy="96"/>
                </a:xfrm>
                <a:prstGeom prst="line">
                  <a:avLst/>
                </a:prstGeom>
                <a:ln w="19050" cap="flat" cmpd="sng">
                  <a:solidFill>
                    <a:schemeClr val="tx1"/>
                  </a:solidFill>
                  <a:prstDash val="solid"/>
                  <a:miter/>
                  <a:headEnd type="none" w="med" len="med"/>
                  <a:tailEnd type="triangle" w="med" len="med"/>
                </a:ln>
              </p:spPr>
            </p:sp>
            <p:sp>
              <p:nvSpPr>
                <p:cNvPr id="531489" name="任意多边形 531488"/>
                <p:cNvSpPr/>
                <p:nvPr/>
              </p:nvSpPr>
              <p:spPr>
                <a:xfrm>
                  <a:off x="4520" y="1904"/>
                  <a:ext cx="720" cy="400"/>
                </a:xfrm>
                <a:custGeom>
                  <a:avLst/>
                  <a:gdLst/>
                  <a:ahLst/>
                  <a:cxnLst/>
                  <a:rect l="0" t="0" r="0" b="0"/>
                  <a:pathLst>
                    <a:path w="720" h="400">
                      <a:moveTo>
                        <a:pt x="720" y="400"/>
                      </a:moveTo>
                      <a:cubicBezTo>
                        <a:pt x="612" y="264"/>
                        <a:pt x="504" y="128"/>
                        <a:pt x="384" y="64"/>
                      </a:cubicBezTo>
                      <a:cubicBezTo>
                        <a:pt x="264" y="0"/>
                        <a:pt x="64" y="24"/>
                        <a:pt x="0" y="16"/>
                      </a:cubicBezTo>
                    </a:path>
                  </a:pathLst>
                </a:custGeom>
                <a:noFill/>
                <a:ln w="19050" cap="flat" cmpd="sng">
                  <a:solidFill>
                    <a:schemeClr val="tx1">
                      <a:alpha val="100000"/>
                    </a:schemeClr>
                  </a:solidFill>
                  <a:prstDash val="solid"/>
                  <a:miter lim="800000"/>
                  <a:headEnd type="none" w="med" len="med"/>
                  <a:tailEnd type="triangle" w="med" len="med"/>
                </a:ln>
              </p:spPr>
              <p:txBody>
                <a:bodyPr/>
                <a:lstStyle/>
                <a:p>
                  <a:endParaRPr lang="zh-CN" altLang="en-US"/>
                </a:p>
              </p:txBody>
            </p:sp>
          </p:grpSp>
        </p:grpSp>
      </p:grpSp>
    </p:spTree>
  </p:cSld>
  <p:clrMapOvr>
    <a:masterClrMapping/>
  </p:clrMapOvr>
  <p:transition spd="med">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标题 586753"/>
          <p:cNvSpPr>
            <a:spLocks noGrp="1"/>
          </p:cNvSpPr>
          <p:nvPr>
            <p:ph type="title"/>
          </p:nvPr>
        </p:nvSpPr>
        <p:spPr>
          <a:xfrm>
            <a:off x="844550" y="222250"/>
            <a:ext cx="6248400" cy="685800"/>
          </a:xfrm>
        </p:spPr>
        <p:txBody>
          <a:bodyPr lIns="92075" tIns="46038" rIns="92075" bIns="46038" anchor="ctr"/>
          <a:lstStyle/>
          <a:p>
            <a:r>
              <a:rPr lang="en-US" altLang="zh-CN" b="1">
                <a:solidFill>
                  <a:srgbClr val="0000FF"/>
                </a:solidFill>
                <a:effectLst/>
                <a:latin typeface="Times New Roman" panose="02020603050405020304" pitchFamily="18" charset="0"/>
              </a:rPr>
              <a:t>7.3.1  </a:t>
            </a:r>
            <a:r>
              <a:rPr lang="zh-CN" altLang="en-US" b="1" dirty="0">
                <a:solidFill>
                  <a:srgbClr val="0000FF"/>
                </a:solidFill>
                <a:effectLst/>
                <a:latin typeface="楷体_GB2312" panose="02010609030101010101" pitchFamily="49" charset="-122"/>
                <a:ea typeface="楷体_GB2312" panose="02010609030101010101" pitchFamily="49" charset="-122"/>
              </a:rPr>
              <a:t>深度优先搜索算法</a:t>
            </a:r>
          </a:p>
        </p:txBody>
      </p:sp>
      <p:sp>
        <p:nvSpPr>
          <p:cNvPr id="586755" name="文本占位符 586754"/>
          <p:cNvSpPr>
            <a:spLocks noGrp="1"/>
          </p:cNvSpPr>
          <p:nvPr>
            <p:ph type="body" idx="1"/>
          </p:nvPr>
        </p:nvSpPr>
        <p:spPr>
          <a:xfrm>
            <a:off x="152400" y="1111250"/>
            <a:ext cx="8812213" cy="5557838"/>
          </a:xfrm>
        </p:spPr>
        <p:txBody>
          <a:bodyPr/>
          <a:lstStyle/>
          <a:p>
            <a:pPr marL="0" indent="0">
              <a:lnSpc>
                <a:spcPct val="110000"/>
              </a:lnSpc>
              <a:buNone/>
            </a:pPr>
            <a:r>
              <a:rPr lang="zh-CN" altLang="en-US" b="1" dirty="0">
                <a:solidFill>
                  <a:schemeClr val="folHlink"/>
                </a:solidFill>
                <a:latin typeface="宋体" panose="02010600030101010101" pitchFamily="2" charset="-122"/>
              </a:rPr>
              <a:t>   </a:t>
            </a:r>
            <a:r>
              <a:rPr lang="zh-CN" altLang="en-US" b="1" dirty="0">
                <a:solidFill>
                  <a:srgbClr val="FF0000"/>
                </a:solidFill>
                <a:latin typeface="宋体" panose="02010600030101010101" pitchFamily="2" charset="-122"/>
              </a:rPr>
              <a:t>深度优先搜索</a:t>
            </a:r>
            <a:r>
              <a:rPr lang="en-US" altLang="zh-CN" b="1"/>
              <a:t>(</a:t>
            </a:r>
            <a:r>
              <a:rPr lang="en-US" altLang="zh-CN" b="1">
                <a:solidFill>
                  <a:srgbClr val="FF0000"/>
                </a:solidFill>
              </a:rPr>
              <a:t>D</a:t>
            </a:r>
            <a:r>
              <a:rPr lang="en-US" altLang="zh-CN" b="1">
                <a:solidFill>
                  <a:srgbClr val="0000FF"/>
                </a:solidFill>
              </a:rPr>
              <a:t>epth </a:t>
            </a:r>
            <a:r>
              <a:rPr lang="en-US" altLang="zh-CN" b="1">
                <a:solidFill>
                  <a:srgbClr val="FF0000"/>
                </a:solidFill>
              </a:rPr>
              <a:t>F</a:t>
            </a:r>
            <a:r>
              <a:rPr lang="en-US" altLang="zh-CN" b="1">
                <a:solidFill>
                  <a:srgbClr val="0000FF"/>
                </a:solidFill>
              </a:rPr>
              <a:t>irst</a:t>
            </a:r>
            <a:r>
              <a:rPr lang="en-US" altLang="zh-CN" b="1">
                <a:solidFill>
                  <a:srgbClr val="FF0000"/>
                </a:solidFill>
              </a:rPr>
              <a:t> S</a:t>
            </a:r>
            <a:r>
              <a:rPr lang="en-US" altLang="zh-CN" b="1">
                <a:solidFill>
                  <a:srgbClr val="0000FF"/>
                </a:solidFill>
              </a:rPr>
              <a:t>earch--</a:t>
            </a:r>
            <a:r>
              <a:rPr lang="en-US" altLang="zh-CN" b="1">
                <a:solidFill>
                  <a:srgbClr val="FF0000"/>
                </a:solidFill>
              </a:rPr>
              <a:t>DFS</a:t>
            </a:r>
            <a:r>
              <a:rPr lang="en-US" altLang="zh-CN" b="1"/>
              <a:t>)</a:t>
            </a:r>
            <a:r>
              <a:rPr lang="zh-CN" altLang="en-US" sz="2800" b="1" dirty="0"/>
              <a:t>遍历类</a:t>
            </a:r>
            <a:r>
              <a:rPr lang="zh-CN" altLang="en-US" sz="2800" b="1" dirty="0">
                <a:solidFill>
                  <a:schemeClr val="tx1"/>
                </a:solidFill>
              </a:rPr>
              <a:t>似树的先序遍历</a:t>
            </a:r>
            <a:r>
              <a:rPr lang="zh-CN" altLang="en-US" sz="2800" b="1" dirty="0">
                <a:latin typeface="宋体" panose="02010600030101010101" pitchFamily="2" charset="-122"/>
              </a:rPr>
              <a:t>，是</a:t>
            </a:r>
            <a:r>
              <a:rPr lang="zh-CN" altLang="en-US" sz="2800" b="1" dirty="0">
                <a:solidFill>
                  <a:srgbClr val="0000FF"/>
                </a:solidFill>
              </a:rPr>
              <a:t>树的先序遍历的推广</a:t>
            </a:r>
            <a:r>
              <a:rPr lang="zh-CN" altLang="en-US" sz="2800" b="1" dirty="0">
                <a:latin typeface="宋体" panose="02010600030101010101" pitchFamily="2" charset="-122"/>
              </a:rPr>
              <a:t>。</a:t>
            </a:r>
          </a:p>
          <a:p>
            <a:pPr marL="0" indent="0">
              <a:lnSpc>
                <a:spcPct val="110000"/>
              </a:lnSpc>
              <a:buNone/>
            </a:pPr>
            <a:r>
              <a:rPr lang="en-US" altLang="zh-CN" sz="3600" b="1">
                <a:solidFill>
                  <a:srgbClr val="0000FF"/>
                </a:solidFill>
              </a:rPr>
              <a:t>1</a:t>
            </a:r>
            <a:r>
              <a:rPr lang="en-US" altLang="zh-CN" sz="3600" b="1">
                <a:solidFill>
                  <a:srgbClr val="0000FF"/>
                </a:solidFill>
                <a:latin typeface="宋体" panose="02010600030101010101" pitchFamily="2" charset="-122"/>
              </a:rPr>
              <a:t> </a:t>
            </a:r>
            <a:r>
              <a:rPr lang="zh-CN" altLang="en-US" sz="3600" b="1" dirty="0">
                <a:solidFill>
                  <a:srgbClr val="0000FF"/>
                </a:solidFill>
                <a:latin typeface="楷体_GB2312" panose="02010609030101010101" pitchFamily="49" charset="-122"/>
                <a:ea typeface="楷体_GB2312" panose="02010609030101010101" pitchFamily="49" charset="-122"/>
              </a:rPr>
              <a:t>算法思想</a:t>
            </a:r>
            <a:endParaRPr lang="zh-CN" altLang="en-US" sz="3600" b="1" dirty="0">
              <a:solidFill>
                <a:schemeClr val="tx2"/>
              </a:solidFill>
              <a:latin typeface="楷体_GB2312" panose="02010609030101010101" pitchFamily="49" charset="-122"/>
              <a:ea typeface="楷体_GB2312" panose="02010609030101010101" pitchFamily="49" charset="-122"/>
            </a:endParaRPr>
          </a:p>
          <a:p>
            <a:pPr marL="0" indent="0">
              <a:lnSpc>
                <a:spcPct val="110000"/>
              </a:lnSpc>
              <a:buNone/>
            </a:pPr>
            <a:r>
              <a:rPr lang="zh-CN" altLang="en-US" sz="2800" b="1" dirty="0">
                <a:latin typeface="宋体" panose="02010600030101010101" pitchFamily="2" charset="-122"/>
              </a:rPr>
              <a:t>设初始状态时图中的所有顶点未被访问，则：</a:t>
            </a:r>
          </a:p>
          <a:p>
            <a:pPr marL="533400" lvl="1" indent="0">
              <a:lnSpc>
                <a:spcPct val="110000"/>
              </a:lnSpc>
              <a:buNone/>
            </a:pPr>
            <a:r>
              <a:rPr lang="zh-CN" altLang="en-US" b="1">
                <a:latin typeface="宋体" panose="02010600030101010101" pitchFamily="2" charset="-122"/>
              </a:rPr>
              <a:t>⑴</a:t>
            </a:r>
            <a:r>
              <a:rPr lang="zh-CN" altLang="en-US" b="1"/>
              <a:t> </a:t>
            </a:r>
            <a:r>
              <a:rPr lang="zh-CN" altLang="en-US" b="1" dirty="0">
                <a:latin typeface="宋体" panose="02010600030101010101" pitchFamily="2" charset="-122"/>
              </a:rPr>
              <a:t>：</a:t>
            </a:r>
            <a:r>
              <a:rPr lang="zh-CN" altLang="en-US" b="1" dirty="0"/>
              <a:t>从图中某个顶点</a:t>
            </a:r>
            <a:r>
              <a:rPr lang="en-US" altLang="zh-CN" b="1"/>
              <a:t>v</a:t>
            </a:r>
            <a:r>
              <a:rPr lang="en-US" altLang="zh-CN" b="1" baseline="-18000"/>
              <a:t>i</a:t>
            </a:r>
            <a:r>
              <a:rPr lang="zh-CN" altLang="en-US" b="1" dirty="0"/>
              <a:t>出发</a:t>
            </a:r>
            <a:r>
              <a:rPr lang="zh-CN" altLang="en-US" b="1" dirty="0">
                <a:latin typeface="宋体" panose="02010600030101010101" pitchFamily="2" charset="-122"/>
              </a:rPr>
              <a:t>，访问</a:t>
            </a:r>
            <a:r>
              <a:rPr lang="en-US" altLang="zh-CN" b="1"/>
              <a:t>v</a:t>
            </a:r>
            <a:r>
              <a:rPr lang="en-US" altLang="zh-CN" b="1" baseline="-18000"/>
              <a:t>i</a:t>
            </a:r>
            <a:r>
              <a:rPr lang="zh-CN" altLang="en-US" b="1">
                <a:latin typeface="宋体" panose="02010600030101010101" pitchFamily="2" charset="-122"/>
              </a:rPr>
              <a:t>；</a:t>
            </a:r>
            <a:r>
              <a:rPr lang="zh-CN" altLang="en-US" b="1" dirty="0">
                <a:latin typeface="宋体" panose="02010600030101010101" pitchFamily="2" charset="-122"/>
              </a:rPr>
              <a:t>然后找到</a:t>
            </a:r>
            <a:r>
              <a:rPr lang="en-US" altLang="zh-CN" b="1"/>
              <a:t>v</a:t>
            </a:r>
            <a:r>
              <a:rPr lang="en-US" altLang="zh-CN" b="1" baseline="-18000"/>
              <a:t>i</a:t>
            </a:r>
            <a:r>
              <a:rPr lang="zh-CN" altLang="en-US" b="1" dirty="0"/>
              <a:t>的</a:t>
            </a:r>
            <a:r>
              <a:rPr lang="zh-CN" altLang="en-US" b="1" dirty="0">
                <a:latin typeface="宋体" panose="02010600030101010101" pitchFamily="2" charset="-122"/>
              </a:rPr>
              <a:t>一个邻接顶点</a:t>
            </a:r>
            <a:r>
              <a:rPr lang="en-US" altLang="zh-CN" b="1"/>
              <a:t>v</a:t>
            </a:r>
            <a:r>
              <a:rPr lang="en-US" altLang="zh-CN" b="1" baseline="-18000"/>
              <a:t>i1 </a:t>
            </a:r>
            <a:r>
              <a:rPr lang="zh-CN" altLang="en-US" b="1">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⑵</a:t>
            </a:r>
            <a:r>
              <a:rPr lang="zh-CN" altLang="en-US" b="1" dirty="0">
                <a:latin typeface="宋体" panose="02010600030101010101" pitchFamily="2" charset="-122"/>
              </a:rPr>
              <a:t>：</a:t>
            </a:r>
            <a:r>
              <a:rPr lang="zh-CN" altLang="en-US" b="1">
                <a:latin typeface="宋体" panose="02010600030101010101" pitchFamily="2" charset="-122"/>
              </a:rPr>
              <a:t>从</a:t>
            </a:r>
            <a:r>
              <a:rPr lang="en-US" altLang="zh-CN" b="1"/>
              <a:t>v</a:t>
            </a:r>
            <a:r>
              <a:rPr lang="en-US" altLang="zh-CN" b="1" baseline="-18000"/>
              <a:t>i1</a:t>
            </a:r>
            <a:r>
              <a:rPr lang="zh-CN" altLang="en-US" b="1" dirty="0">
                <a:latin typeface="宋体" panose="02010600030101010101" pitchFamily="2" charset="-122"/>
              </a:rPr>
              <a:t>出发，深度优先搜索访问和</a:t>
            </a:r>
            <a:r>
              <a:rPr lang="en-US" altLang="zh-CN" b="1"/>
              <a:t>v</a:t>
            </a:r>
            <a:r>
              <a:rPr lang="en-US" altLang="zh-CN" b="1" baseline="-18000"/>
              <a:t>i1</a:t>
            </a:r>
            <a:r>
              <a:rPr lang="zh-CN" altLang="en-US" b="1" dirty="0"/>
              <a:t>相</a:t>
            </a:r>
            <a:r>
              <a:rPr lang="zh-CN" altLang="en-US" b="1" dirty="0">
                <a:latin typeface="宋体" panose="02010600030101010101" pitchFamily="2" charset="-122"/>
              </a:rPr>
              <a:t>邻接且未被访问的所有顶点；</a:t>
            </a:r>
          </a:p>
          <a:p>
            <a:pPr marL="533400" lvl="1" indent="0">
              <a:lnSpc>
                <a:spcPct val="110000"/>
              </a:lnSpc>
              <a:buNone/>
            </a:pPr>
            <a:r>
              <a:rPr lang="zh-CN" altLang="en-US" b="1">
                <a:latin typeface="宋体" panose="02010600030101010101" pitchFamily="2" charset="-122"/>
              </a:rPr>
              <a:t>⑶</a:t>
            </a:r>
            <a:r>
              <a:rPr lang="zh-CN" altLang="en-US" b="1" dirty="0">
                <a:latin typeface="宋体" panose="02010600030101010101" pitchFamily="2" charset="-122"/>
              </a:rPr>
              <a:t>：转</a:t>
            </a:r>
            <a:r>
              <a:rPr lang="zh-CN" altLang="en-US" b="1">
                <a:latin typeface="宋体" panose="02010600030101010101" pitchFamily="2" charset="-122"/>
              </a:rPr>
              <a:t>⑴</a:t>
            </a:r>
            <a:r>
              <a:rPr lang="zh-CN" altLang="en-US" b="1"/>
              <a:t> </a:t>
            </a:r>
            <a:r>
              <a:rPr lang="zh-CN" altLang="en-US" b="1" dirty="0">
                <a:latin typeface="宋体" panose="02010600030101010101" pitchFamily="2" charset="-122"/>
              </a:rPr>
              <a:t>，直到和</a:t>
            </a:r>
            <a:r>
              <a:rPr lang="en-US" altLang="zh-CN" b="1"/>
              <a:t>v</a:t>
            </a:r>
            <a:r>
              <a:rPr lang="en-US" altLang="zh-CN" b="1" baseline="-18000"/>
              <a:t>i</a:t>
            </a:r>
            <a:r>
              <a:rPr lang="zh-CN" altLang="en-US" b="1" dirty="0"/>
              <a:t>相</a:t>
            </a:r>
            <a:r>
              <a:rPr lang="zh-CN" altLang="en-US" b="1" dirty="0">
                <a:latin typeface="宋体" panose="02010600030101010101" pitchFamily="2" charset="-122"/>
              </a:rPr>
              <a:t>邻接的所有顶点都被访问为止 </a:t>
            </a:r>
          </a:p>
        </p:txBody>
      </p:sp>
    </p:spTree>
  </p:cSld>
  <p:clrMapOvr>
    <a:masterClrMapping/>
  </p:clrMapOvr>
  <p:transition spd="med">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7778" name="组合 587777"/>
          <p:cNvGrpSpPr/>
          <p:nvPr/>
        </p:nvGrpSpPr>
        <p:grpSpPr>
          <a:xfrm>
            <a:off x="677863" y="2636838"/>
            <a:ext cx="6905625" cy="3876675"/>
            <a:chOff x="427" y="1283"/>
            <a:chExt cx="4350" cy="2442"/>
          </a:xfrm>
        </p:grpSpPr>
        <p:sp>
          <p:nvSpPr>
            <p:cNvPr id="587779" name="矩形 587778"/>
            <p:cNvSpPr/>
            <p:nvPr/>
          </p:nvSpPr>
          <p:spPr>
            <a:xfrm>
              <a:off x="1104" y="3521"/>
              <a:ext cx="2426"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7-17  </a:t>
              </a:r>
              <a:r>
                <a:rPr lang="zh-CN" altLang="en-US" sz="2000" b="1" dirty="0">
                  <a:latin typeface="Times New Roman" panose="02020603050405020304" pitchFamily="18" charset="0"/>
                </a:rPr>
                <a:t>无向图深度优先搜索遍历</a:t>
              </a:r>
            </a:p>
          </p:txBody>
        </p:sp>
        <p:grpSp>
          <p:nvGrpSpPr>
            <p:cNvPr id="587780" name="组合 587779"/>
            <p:cNvGrpSpPr/>
            <p:nvPr/>
          </p:nvGrpSpPr>
          <p:grpSpPr>
            <a:xfrm>
              <a:off x="427" y="1669"/>
              <a:ext cx="1541" cy="1148"/>
              <a:chOff x="427" y="1669"/>
              <a:chExt cx="1541" cy="1148"/>
            </a:xfrm>
          </p:grpSpPr>
          <p:sp>
            <p:nvSpPr>
              <p:cNvPr id="587781" name="矩形 587780"/>
              <p:cNvSpPr/>
              <p:nvPr/>
            </p:nvSpPr>
            <p:spPr>
              <a:xfrm>
                <a:off x="720" y="2613"/>
                <a:ext cx="907" cy="204"/>
              </a:xfrm>
              <a:prstGeom prst="rect">
                <a:avLst/>
              </a:prstGeom>
              <a:noFill/>
              <a:ln w="19050">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无向图</a:t>
                </a:r>
                <a:r>
                  <a:rPr lang="en-US" altLang="zh-CN" sz="2000" b="1">
                    <a:latin typeface="Times New Roman" panose="02020603050405020304" pitchFamily="18" charset="0"/>
                  </a:rPr>
                  <a:t>G</a:t>
                </a:r>
              </a:p>
            </p:txBody>
          </p:sp>
          <p:grpSp>
            <p:nvGrpSpPr>
              <p:cNvPr id="587782" name="组合 587781"/>
              <p:cNvGrpSpPr/>
              <p:nvPr/>
            </p:nvGrpSpPr>
            <p:grpSpPr>
              <a:xfrm>
                <a:off x="427" y="1669"/>
                <a:ext cx="992" cy="864"/>
                <a:chOff x="384" y="160"/>
                <a:chExt cx="992" cy="864"/>
              </a:xfrm>
            </p:grpSpPr>
            <p:sp>
              <p:nvSpPr>
                <p:cNvPr id="587783" name="椭圆 587782"/>
                <p:cNvSpPr/>
                <p:nvPr/>
              </p:nvSpPr>
              <p:spPr>
                <a:xfrm>
                  <a:off x="384" y="240"/>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587784" name="椭圆 587783"/>
                <p:cNvSpPr/>
                <p:nvPr/>
              </p:nvSpPr>
              <p:spPr>
                <a:xfrm>
                  <a:off x="384" y="775"/>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87785" name="椭圆 587784"/>
                <p:cNvSpPr/>
                <p:nvPr/>
              </p:nvSpPr>
              <p:spPr>
                <a:xfrm>
                  <a:off x="1059" y="240"/>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87786" name="直接连接符 587785"/>
                <p:cNvSpPr/>
                <p:nvPr/>
              </p:nvSpPr>
              <p:spPr>
                <a:xfrm>
                  <a:off x="544" y="488"/>
                  <a:ext cx="0" cy="288"/>
                </a:xfrm>
                <a:prstGeom prst="line">
                  <a:avLst/>
                </a:prstGeom>
                <a:ln w="19050" cap="flat" cmpd="sng">
                  <a:solidFill>
                    <a:schemeClr val="tx1"/>
                  </a:solidFill>
                  <a:prstDash val="solid"/>
                  <a:miter/>
                  <a:headEnd type="none" w="med" len="med"/>
                  <a:tailEnd type="none" w="med" len="med"/>
                </a:ln>
              </p:spPr>
            </p:sp>
            <p:sp>
              <p:nvSpPr>
                <p:cNvPr id="587787" name="直接连接符 587786"/>
                <p:cNvSpPr/>
                <p:nvPr/>
              </p:nvSpPr>
              <p:spPr>
                <a:xfrm flipV="1">
                  <a:off x="672" y="480"/>
                  <a:ext cx="480" cy="328"/>
                </a:xfrm>
                <a:prstGeom prst="line">
                  <a:avLst/>
                </a:prstGeom>
                <a:ln w="19050" cap="flat" cmpd="sng">
                  <a:solidFill>
                    <a:schemeClr val="tx1"/>
                  </a:solidFill>
                  <a:prstDash val="solid"/>
                  <a:miter/>
                  <a:headEnd type="none" w="med" len="med"/>
                  <a:tailEnd type="none" w="med" len="med"/>
                </a:ln>
              </p:spPr>
            </p:sp>
            <p:sp>
              <p:nvSpPr>
                <p:cNvPr id="587788" name="直接连接符 587787"/>
                <p:cNvSpPr/>
                <p:nvPr/>
              </p:nvSpPr>
              <p:spPr>
                <a:xfrm>
                  <a:off x="704" y="352"/>
                  <a:ext cx="363" cy="0"/>
                </a:xfrm>
                <a:prstGeom prst="line">
                  <a:avLst/>
                </a:prstGeom>
                <a:ln w="19050" cap="flat" cmpd="sng">
                  <a:solidFill>
                    <a:schemeClr val="tx1"/>
                  </a:solidFill>
                  <a:prstDash val="solid"/>
                  <a:miter/>
                  <a:headEnd type="none" w="med" len="med"/>
                  <a:tailEnd type="none" w="med" len="med"/>
                </a:ln>
              </p:spPr>
            </p:sp>
            <p:sp>
              <p:nvSpPr>
                <p:cNvPr id="587789" name="任意多边形 587788"/>
                <p:cNvSpPr/>
                <p:nvPr/>
              </p:nvSpPr>
              <p:spPr>
                <a:xfrm>
                  <a:off x="592" y="160"/>
                  <a:ext cx="528" cy="96"/>
                </a:xfrm>
                <a:custGeom>
                  <a:avLst/>
                  <a:gdLst/>
                  <a:ahLst/>
                  <a:cxnLst/>
                  <a:rect l="0" t="0" r="0" b="0"/>
                  <a:pathLst>
                    <a:path w="528" h="96">
                      <a:moveTo>
                        <a:pt x="0" y="96"/>
                      </a:moveTo>
                      <a:cubicBezTo>
                        <a:pt x="52" y="48"/>
                        <a:pt x="104" y="0"/>
                        <a:pt x="192" y="0"/>
                      </a:cubicBezTo>
                      <a:cubicBezTo>
                        <a:pt x="280" y="0"/>
                        <a:pt x="472" y="80"/>
                        <a:pt x="528" y="96"/>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87790" name="任意多边形 587789"/>
                <p:cNvSpPr/>
                <p:nvPr/>
              </p:nvSpPr>
              <p:spPr>
                <a:xfrm>
                  <a:off x="696" y="496"/>
                  <a:ext cx="528" cy="384"/>
                </a:xfrm>
                <a:custGeom>
                  <a:avLst/>
                  <a:gdLst/>
                  <a:ahLst/>
                  <a:cxnLst/>
                  <a:rect l="0" t="0" r="0" b="0"/>
                  <a:pathLst>
                    <a:path w="528" h="384">
                      <a:moveTo>
                        <a:pt x="528" y="0"/>
                      </a:moveTo>
                      <a:cubicBezTo>
                        <a:pt x="524" y="64"/>
                        <a:pt x="520" y="128"/>
                        <a:pt x="432" y="192"/>
                      </a:cubicBezTo>
                      <a:cubicBezTo>
                        <a:pt x="344" y="256"/>
                        <a:pt x="72" y="352"/>
                        <a:pt x="0" y="384"/>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grpSp>
          <p:grpSp>
            <p:nvGrpSpPr>
              <p:cNvPr id="587791" name="组合 587790"/>
              <p:cNvGrpSpPr/>
              <p:nvPr/>
            </p:nvGrpSpPr>
            <p:grpSpPr>
              <a:xfrm>
                <a:off x="1003" y="2197"/>
                <a:ext cx="965" cy="329"/>
                <a:chOff x="1003" y="2197"/>
                <a:chExt cx="965" cy="329"/>
              </a:xfrm>
            </p:grpSpPr>
            <p:grpSp>
              <p:nvGrpSpPr>
                <p:cNvPr id="587792" name="组合 587791"/>
                <p:cNvGrpSpPr/>
                <p:nvPr/>
              </p:nvGrpSpPr>
              <p:grpSpPr>
                <a:xfrm>
                  <a:off x="1003" y="2277"/>
                  <a:ext cx="965" cy="249"/>
                  <a:chOff x="1360" y="664"/>
                  <a:chExt cx="965" cy="249"/>
                </a:xfrm>
              </p:grpSpPr>
              <p:sp>
                <p:nvSpPr>
                  <p:cNvPr id="587793" name="椭圆 587792"/>
                  <p:cNvSpPr/>
                  <p:nvPr/>
                </p:nvSpPr>
                <p:spPr>
                  <a:xfrm>
                    <a:off x="1360" y="664"/>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587794" name="椭圆 587793"/>
                  <p:cNvSpPr/>
                  <p:nvPr/>
                </p:nvSpPr>
                <p:spPr>
                  <a:xfrm>
                    <a:off x="2008" y="664"/>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587795" name="直接连接符 587794"/>
                  <p:cNvSpPr/>
                  <p:nvPr/>
                </p:nvSpPr>
                <p:spPr>
                  <a:xfrm>
                    <a:off x="1680" y="776"/>
                    <a:ext cx="317" cy="0"/>
                  </a:xfrm>
                  <a:prstGeom prst="line">
                    <a:avLst/>
                  </a:prstGeom>
                  <a:ln w="19050" cap="flat" cmpd="sng">
                    <a:solidFill>
                      <a:schemeClr val="tx1"/>
                    </a:solidFill>
                    <a:prstDash val="solid"/>
                    <a:miter/>
                    <a:headEnd type="none" w="med" len="med"/>
                    <a:tailEnd type="none" w="med" len="med"/>
                  </a:ln>
                </p:spPr>
              </p:sp>
            </p:grpSp>
            <p:sp>
              <p:nvSpPr>
                <p:cNvPr id="587796" name="任意多边形 587795"/>
                <p:cNvSpPr/>
                <p:nvPr/>
              </p:nvSpPr>
              <p:spPr>
                <a:xfrm>
                  <a:off x="1243" y="2197"/>
                  <a:ext cx="480" cy="96"/>
                </a:xfrm>
                <a:custGeom>
                  <a:avLst/>
                  <a:gdLst/>
                  <a:ahLst/>
                  <a:cxnLst/>
                  <a:rect l="0" t="0" r="0" b="0"/>
                  <a:pathLst>
                    <a:path w="480" h="96">
                      <a:moveTo>
                        <a:pt x="0" y="96"/>
                      </a:moveTo>
                      <a:cubicBezTo>
                        <a:pt x="56" y="48"/>
                        <a:pt x="112" y="0"/>
                        <a:pt x="192" y="0"/>
                      </a:cubicBezTo>
                      <a:cubicBezTo>
                        <a:pt x="272" y="0"/>
                        <a:pt x="432" y="80"/>
                        <a:pt x="480" y="96"/>
                      </a:cubicBezTo>
                    </a:path>
                  </a:pathLst>
                </a:custGeom>
                <a:noFill/>
                <a:ln w="28575" cap="flat" cmpd="sng">
                  <a:solidFill>
                    <a:schemeClr val="folHlink">
                      <a:alpha val="100000"/>
                    </a:schemeClr>
                  </a:solidFill>
                  <a:prstDash val="dash"/>
                  <a:miter lim="800000"/>
                  <a:headEnd type="none" w="med" len="med"/>
                  <a:tailEnd type="triangle" w="med" len="med"/>
                </a:ln>
              </p:spPr>
              <p:txBody>
                <a:bodyPr/>
                <a:lstStyle/>
                <a:p>
                  <a:endParaRPr lang="zh-CN" altLang="en-US"/>
                </a:p>
              </p:txBody>
            </p:sp>
          </p:grpSp>
        </p:grpSp>
        <p:grpSp>
          <p:nvGrpSpPr>
            <p:cNvPr id="587797" name="组合 587796"/>
            <p:cNvGrpSpPr/>
            <p:nvPr/>
          </p:nvGrpSpPr>
          <p:grpSpPr>
            <a:xfrm>
              <a:off x="1973" y="1283"/>
              <a:ext cx="2804" cy="2147"/>
              <a:chOff x="1973" y="1787"/>
              <a:chExt cx="2804" cy="2147"/>
            </a:xfrm>
          </p:grpSpPr>
          <p:sp>
            <p:nvSpPr>
              <p:cNvPr id="587798" name="矩形 587797"/>
              <p:cNvSpPr/>
              <p:nvPr/>
            </p:nvSpPr>
            <p:spPr>
              <a:xfrm>
                <a:off x="2864" y="3730"/>
                <a:ext cx="1270"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G</a:t>
                </a:r>
                <a:r>
                  <a:rPr lang="zh-CN" altLang="en-US" sz="2000" b="1" dirty="0">
                    <a:latin typeface="Times New Roman" panose="02020603050405020304" pitchFamily="18" charset="0"/>
                  </a:rPr>
                  <a:t>的邻接链表</a:t>
                </a:r>
              </a:p>
            </p:txBody>
          </p:sp>
          <p:grpSp>
            <p:nvGrpSpPr>
              <p:cNvPr id="587799" name="组合 587798"/>
              <p:cNvGrpSpPr/>
              <p:nvPr/>
            </p:nvGrpSpPr>
            <p:grpSpPr>
              <a:xfrm>
                <a:off x="1973" y="1787"/>
                <a:ext cx="2804" cy="1865"/>
                <a:chOff x="1973" y="1787"/>
                <a:chExt cx="2804" cy="1865"/>
              </a:xfrm>
            </p:grpSpPr>
            <p:sp>
              <p:nvSpPr>
                <p:cNvPr id="587800" name="任意多边形 587799"/>
                <p:cNvSpPr/>
                <p:nvPr/>
              </p:nvSpPr>
              <p:spPr>
                <a:xfrm>
                  <a:off x="3424" y="2336"/>
                  <a:ext cx="1048" cy="56"/>
                </a:xfrm>
                <a:custGeom>
                  <a:avLst/>
                  <a:gdLst/>
                  <a:ahLst/>
                  <a:cxnLst/>
                  <a:rect l="0" t="0" r="0" b="0"/>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87801" name="直接连接符 587800"/>
                <p:cNvSpPr/>
                <p:nvPr/>
              </p:nvSpPr>
              <p:spPr>
                <a:xfrm>
                  <a:off x="3424" y="2698"/>
                  <a:ext cx="336" cy="0"/>
                </a:xfrm>
                <a:prstGeom prst="line">
                  <a:avLst/>
                </a:prstGeom>
                <a:ln w="28575" cap="flat" cmpd="sng">
                  <a:solidFill>
                    <a:schemeClr val="folHlink"/>
                  </a:solidFill>
                  <a:prstDash val="dash"/>
                  <a:miter/>
                  <a:headEnd type="none" w="med" len="med"/>
                  <a:tailEnd type="triangle" w="med" len="med"/>
                </a:ln>
              </p:spPr>
            </p:sp>
            <p:sp>
              <p:nvSpPr>
                <p:cNvPr id="587802" name="矩形 587801"/>
                <p:cNvSpPr/>
                <p:nvPr/>
              </p:nvSpPr>
              <p:spPr>
                <a:xfrm>
                  <a:off x="2742" y="1804"/>
                  <a:ext cx="226" cy="1331"/>
                </a:xfrm>
                <a:prstGeom prst="rect">
                  <a:avLst/>
                </a:prstGeom>
                <a:noFill/>
                <a:ln w="9525">
                  <a:noFill/>
                </a:ln>
              </p:spPr>
              <p:txBody>
                <a:bodyPr wrap="none" anchor="ctr"/>
                <a:lstStyle/>
                <a:p>
                  <a:pPr>
                    <a:lnSpc>
                      <a:spcPct val="110000"/>
                    </a:lnSpc>
                    <a:buClr>
                      <a:schemeClr val="bg1"/>
                    </a:buClr>
                  </a:pPr>
                  <a:r>
                    <a:rPr lang="en-US" altLang="zh-CN" b="1">
                      <a:latin typeface="Times New Roman" panose="02020603050405020304" pitchFamily="18" charset="0"/>
                    </a:rPr>
                    <a:t>0</a:t>
                  </a:r>
                </a:p>
                <a:p>
                  <a:pPr>
                    <a:lnSpc>
                      <a:spcPct val="110000"/>
                    </a:lnSpc>
                    <a:buClr>
                      <a:schemeClr val="bg1"/>
                    </a:buClr>
                  </a:pPr>
                  <a:r>
                    <a:rPr lang="en-US" altLang="zh-CN" b="1">
                      <a:latin typeface="Times New Roman" panose="02020603050405020304" pitchFamily="18" charset="0"/>
                    </a:rPr>
                    <a:t>1</a:t>
                  </a:r>
                </a:p>
                <a:p>
                  <a:pPr>
                    <a:lnSpc>
                      <a:spcPct val="110000"/>
                    </a:lnSpc>
                    <a:buClr>
                      <a:schemeClr val="bg1"/>
                    </a:buClr>
                  </a:pPr>
                  <a:r>
                    <a:rPr lang="en-US" altLang="zh-CN" b="1">
                      <a:latin typeface="Times New Roman" panose="02020603050405020304" pitchFamily="18" charset="0"/>
                    </a:rPr>
                    <a:t>2</a:t>
                  </a:r>
                </a:p>
                <a:p>
                  <a:pPr>
                    <a:lnSpc>
                      <a:spcPct val="110000"/>
                    </a:lnSpc>
                    <a:buClr>
                      <a:schemeClr val="bg1"/>
                    </a:buClr>
                  </a:pPr>
                  <a:r>
                    <a:rPr lang="en-US" altLang="zh-CN" b="1">
                      <a:latin typeface="Times New Roman" panose="02020603050405020304" pitchFamily="18" charset="0"/>
                    </a:rPr>
                    <a:t>3</a:t>
                  </a:r>
                </a:p>
                <a:p>
                  <a:pPr>
                    <a:lnSpc>
                      <a:spcPct val="110000"/>
                    </a:lnSpc>
                    <a:buClr>
                      <a:schemeClr val="bg1"/>
                    </a:buClr>
                  </a:pPr>
                  <a:r>
                    <a:rPr lang="en-US" altLang="zh-CN" b="1">
                      <a:latin typeface="Times New Roman" panose="02020603050405020304" pitchFamily="18" charset="0"/>
                    </a:rPr>
                    <a:t>4</a:t>
                  </a:r>
                </a:p>
              </p:txBody>
            </p:sp>
            <p:sp>
              <p:nvSpPr>
                <p:cNvPr id="587803" name="矩形 587802"/>
                <p:cNvSpPr/>
                <p:nvPr/>
              </p:nvSpPr>
              <p:spPr>
                <a:xfrm>
                  <a:off x="1973" y="3408"/>
                  <a:ext cx="998" cy="226"/>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MAX_VEX-1</a:t>
                  </a:r>
                </a:p>
              </p:txBody>
            </p:sp>
            <p:grpSp>
              <p:nvGrpSpPr>
                <p:cNvPr id="587804" name="组合 587803"/>
                <p:cNvGrpSpPr/>
                <p:nvPr/>
              </p:nvGrpSpPr>
              <p:grpSpPr>
                <a:xfrm>
                  <a:off x="2971" y="1811"/>
                  <a:ext cx="590" cy="1841"/>
                  <a:chOff x="1973" y="518"/>
                  <a:chExt cx="590" cy="1841"/>
                </a:xfrm>
              </p:grpSpPr>
              <p:grpSp>
                <p:nvGrpSpPr>
                  <p:cNvPr id="587805" name="组合 587804"/>
                  <p:cNvGrpSpPr/>
                  <p:nvPr/>
                </p:nvGrpSpPr>
                <p:grpSpPr>
                  <a:xfrm>
                    <a:off x="1973" y="518"/>
                    <a:ext cx="590" cy="262"/>
                    <a:chOff x="476" y="2750"/>
                    <a:chExt cx="544" cy="226"/>
                  </a:xfrm>
                </p:grpSpPr>
                <p:sp>
                  <p:nvSpPr>
                    <p:cNvPr id="587806" name="矩形 587805"/>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r>
                        <a:rPr lang="en-US" altLang="zh-CN" b="1">
                          <a:latin typeface="Times New Roman" panose="02020603050405020304" pitchFamily="18" charset="0"/>
                        </a:rPr>
                        <a:t>       </a:t>
                      </a:r>
                    </a:p>
                  </p:txBody>
                </p:sp>
                <p:sp>
                  <p:nvSpPr>
                    <p:cNvPr id="587807" name="直接连接符 587806"/>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87808" name="组合 587807"/>
                  <p:cNvGrpSpPr/>
                  <p:nvPr/>
                </p:nvGrpSpPr>
                <p:grpSpPr>
                  <a:xfrm>
                    <a:off x="1973" y="781"/>
                    <a:ext cx="590" cy="263"/>
                    <a:chOff x="476" y="2750"/>
                    <a:chExt cx="544" cy="226"/>
                  </a:xfrm>
                </p:grpSpPr>
                <p:sp>
                  <p:nvSpPr>
                    <p:cNvPr id="587809" name="矩形 587808"/>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endParaRPr lang="en-US" altLang="zh-CN" b="1">
                        <a:latin typeface="Times New Roman" panose="02020603050405020304" pitchFamily="18" charset="0"/>
                      </a:endParaRPr>
                    </a:p>
                  </p:txBody>
                </p:sp>
                <p:sp>
                  <p:nvSpPr>
                    <p:cNvPr id="587810" name="直接连接符 587809"/>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87811" name="组合 587810"/>
                  <p:cNvGrpSpPr/>
                  <p:nvPr/>
                </p:nvGrpSpPr>
                <p:grpSpPr>
                  <a:xfrm>
                    <a:off x="1973" y="1045"/>
                    <a:ext cx="590" cy="262"/>
                    <a:chOff x="476" y="2750"/>
                    <a:chExt cx="544" cy="226"/>
                  </a:xfrm>
                </p:grpSpPr>
                <p:sp>
                  <p:nvSpPr>
                    <p:cNvPr id="587812" name="矩形 587811"/>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r>
                        <a:rPr lang="en-US" altLang="zh-CN" b="1">
                          <a:latin typeface="Times New Roman" panose="02020603050405020304" pitchFamily="18" charset="0"/>
                        </a:rPr>
                        <a:t>       </a:t>
                      </a:r>
                    </a:p>
                  </p:txBody>
                </p:sp>
                <p:sp>
                  <p:nvSpPr>
                    <p:cNvPr id="587813" name="直接连接符 587812"/>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87814" name="组合 587813"/>
                  <p:cNvGrpSpPr/>
                  <p:nvPr/>
                </p:nvGrpSpPr>
                <p:grpSpPr>
                  <a:xfrm>
                    <a:off x="1973" y="1308"/>
                    <a:ext cx="590" cy="262"/>
                    <a:chOff x="476" y="2750"/>
                    <a:chExt cx="544" cy="226"/>
                  </a:xfrm>
                </p:grpSpPr>
                <p:sp>
                  <p:nvSpPr>
                    <p:cNvPr id="587815" name="矩形 587814"/>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endParaRPr lang="en-US" altLang="zh-CN" b="1">
                        <a:latin typeface="Times New Roman" panose="02020603050405020304" pitchFamily="18" charset="0"/>
                      </a:endParaRPr>
                    </a:p>
                  </p:txBody>
                </p:sp>
                <p:sp>
                  <p:nvSpPr>
                    <p:cNvPr id="587816" name="直接连接符 587815"/>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87817" name="组合 587816"/>
                  <p:cNvGrpSpPr/>
                  <p:nvPr/>
                </p:nvGrpSpPr>
                <p:grpSpPr>
                  <a:xfrm>
                    <a:off x="1973" y="1835"/>
                    <a:ext cx="590" cy="262"/>
                    <a:chOff x="476" y="2750"/>
                    <a:chExt cx="544" cy="226"/>
                  </a:xfrm>
                </p:grpSpPr>
                <p:sp>
                  <p:nvSpPr>
                    <p:cNvPr id="587818" name="矩形 587817"/>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  </a:t>
                      </a:r>
                      <a:r>
                        <a:rPr lang="zh-CN" altLang="en-US" b="1">
                          <a:latin typeface="Times New Roman" panose="02020603050405020304" pitchFamily="18" charset="0"/>
                        </a:rPr>
                        <a:t> ┇ </a:t>
                      </a:r>
                    </a:p>
                  </p:txBody>
                </p:sp>
                <p:sp>
                  <p:nvSpPr>
                    <p:cNvPr id="587819" name="直接连接符 587818"/>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87820" name="组合 587819"/>
                  <p:cNvGrpSpPr/>
                  <p:nvPr/>
                </p:nvGrpSpPr>
                <p:grpSpPr>
                  <a:xfrm>
                    <a:off x="1973" y="2097"/>
                    <a:ext cx="590" cy="262"/>
                    <a:chOff x="1565" y="3884"/>
                    <a:chExt cx="544" cy="226"/>
                  </a:xfrm>
                </p:grpSpPr>
                <p:sp>
                  <p:nvSpPr>
                    <p:cNvPr id="587821" name="矩形 587820"/>
                    <p:cNvSpPr/>
                    <p:nvPr/>
                  </p:nvSpPr>
                  <p:spPr>
                    <a:xfrm>
                      <a:off x="1565" y="3884"/>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dirty="0">
                        <a:latin typeface="Times New Roman" panose="02020603050405020304" pitchFamily="18" charset="0"/>
                      </a:endParaRPr>
                    </a:p>
                  </p:txBody>
                </p:sp>
                <p:sp>
                  <p:nvSpPr>
                    <p:cNvPr id="587822" name="直接连接符 587821"/>
                    <p:cNvSpPr/>
                    <p:nvPr/>
                  </p:nvSpPr>
                  <p:spPr>
                    <a:xfrm>
                      <a:off x="1858" y="3884"/>
                      <a:ext cx="0" cy="226"/>
                    </a:xfrm>
                    <a:prstGeom prst="line">
                      <a:avLst/>
                    </a:prstGeom>
                    <a:ln w="9525" cap="flat" cmpd="sng">
                      <a:solidFill>
                        <a:schemeClr val="tx1"/>
                      </a:solidFill>
                      <a:prstDash val="solid"/>
                      <a:miter/>
                      <a:headEnd type="none" w="med" len="med"/>
                      <a:tailEnd type="none" w="med" len="med"/>
                    </a:ln>
                  </p:spPr>
                </p:sp>
              </p:grpSp>
              <p:grpSp>
                <p:nvGrpSpPr>
                  <p:cNvPr id="587823" name="组合 587822"/>
                  <p:cNvGrpSpPr/>
                  <p:nvPr/>
                </p:nvGrpSpPr>
                <p:grpSpPr>
                  <a:xfrm>
                    <a:off x="1973" y="1571"/>
                    <a:ext cx="590" cy="263"/>
                    <a:chOff x="476" y="2750"/>
                    <a:chExt cx="544" cy="226"/>
                  </a:xfrm>
                </p:grpSpPr>
                <p:sp>
                  <p:nvSpPr>
                    <p:cNvPr id="587824" name="矩形 587823"/>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r>
                        <a:rPr lang="en-US" altLang="zh-CN" b="1">
                          <a:latin typeface="Times New Roman" panose="02020603050405020304" pitchFamily="18" charset="0"/>
                        </a:rPr>
                        <a:t>       </a:t>
                      </a:r>
                    </a:p>
                  </p:txBody>
                </p:sp>
                <p:sp>
                  <p:nvSpPr>
                    <p:cNvPr id="587825" name="直接连接符 587824"/>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grpSp>
              <p:nvGrpSpPr>
                <p:cNvPr id="587826" name="组合 587825"/>
                <p:cNvGrpSpPr/>
                <p:nvPr/>
              </p:nvGrpSpPr>
              <p:grpSpPr>
                <a:xfrm>
                  <a:off x="3424" y="1787"/>
                  <a:ext cx="1353" cy="235"/>
                  <a:chOff x="2925" y="2081"/>
                  <a:chExt cx="1353" cy="235"/>
                </a:xfrm>
              </p:grpSpPr>
              <p:grpSp>
                <p:nvGrpSpPr>
                  <p:cNvPr id="587827" name="组合 587826"/>
                  <p:cNvGrpSpPr/>
                  <p:nvPr/>
                </p:nvGrpSpPr>
                <p:grpSpPr>
                  <a:xfrm>
                    <a:off x="3200" y="2081"/>
                    <a:ext cx="456" cy="226"/>
                    <a:chOff x="3467" y="510"/>
                    <a:chExt cx="456" cy="226"/>
                  </a:xfrm>
                </p:grpSpPr>
                <p:sp>
                  <p:nvSpPr>
                    <p:cNvPr id="587828" name="矩形 587827"/>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87829" name="直接连接符 587828"/>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87830" name="组合 587829"/>
                  <p:cNvGrpSpPr/>
                  <p:nvPr/>
                </p:nvGrpSpPr>
                <p:grpSpPr>
                  <a:xfrm>
                    <a:off x="3822" y="2090"/>
                    <a:ext cx="456" cy="226"/>
                    <a:chOff x="3467" y="510"/>
                    <a:chExt cx="456" cy="226"/>
                  </a:xfrm>
                </p:grpSpPr>
                <p:sp>
                  <p:nvSpPr>
                    <p:cNvPr id="587831" name="矩形 587830"/>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   </a:t>
                      </a:r>
                      <a:r>
                        <a:rPr lang="en-US" altLang="zh-CN">
                          <a:latin typeface="Times New Roman" panose="02020603050405020304" pitchFamily="18" charset="0"/>
                        </a:rPr>
                        <a:t>⋀</a:t>
                      </a:r>
                    </a:p>
                  </p:txBody>
                </p:sp>
                <p:sp>
                  <p:nvSpPr>
                    <p:cNvPr id="587832" name="直接连接符 587831"/>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87833" name="直接连接符 587832"/>
                  <p:cNvSpPr/>
                  <p:nvPr/>
                </p:nvSpPr>
                <p:spPr>
                  <a:xfrm>
                    <a:off x="2925" y="2210"/>
                    <a:ext cx="272" cy="0"/>
                  </a:xfrm>
                  <a:prstGeom prst="line">
                    <a:avLst/>
                  </a:prstGeom>
                  <a:ln w="19050" cap="flat" cmpd="sng">
                    <a:solidFill>
                      <a:schemeClr val="tx1"/>
                    </a:solidFill>
                    <a:prstDash val="solid"/>
                    <a:miter/>
                    <a:headEnd type="none" w="med" len="med"/>
                    <a:tailEnd type="arrow" w="med" len="med"/>
                  </a:ln>
                </p:spPr>
              </p:sp>
              <p:sp>
                <p:nvSpPr>
                  <p:cNvPr id="587834" name="直接连接符 587833"/>
                  <p:cNvSpPr/>
                  <p:nvPr/>
                </p:nvSpPr>
                <p:spPr>
                  <a:xfrm>
                    <a:off x="3550" y="2205"/>
                    <a:ext cx="272" cy="0"/>
                  </a:xfrm>
                  <a:prstGeom prst="line">
                    <a:avLst/>
                  </a:prstGeom>
                  <a:ln w="19050" cap="flat" cmpd="sng">
                    <a:solidFill>
                      <a:schemeClr val="tx1"/>
                    </a:solidFill>
                    <a:prstDash val="solid"/>
                    <a:miter/>
                    <a:headEnd type="none" w="med" len="med"/>
                    <a:tailEnd type="arrow" w="med" len="med"/>
                  </a:ln>
                </p:spPr>
              </p:sp>
            </p:grpSp>
            <p:grpSp>
              <p:nvGrpSpPr>
                <p:cNvPr id="587835" name="组合 587834"/>
                <p:cNvGrpSpPr/>
                <p:nvPr/>
              </p:nvGrpSpPr>
              <p:grpSpPr>
                <a:xfrm>
                  <a:off x="3424" y="2068"/>
                  <a:ext cx="1353" cy="235"/>
                  <a:chOff x="2426" y="791"/>
                  <a:chExt cx="1353" cy="235"/>
                </a:xfrm>
              </p:grpSpPr>
              <p:grpSp>
                <p:nvGrpSpPr>
                  <p:cNvPr id="587836" name="组合 587835"/>
                  <p:cNvGrpSpPr/>
                  <p:nvPr/>
                </p:nvGrpSpPr>
                <p:grpSpPr>
                  <a:xfrm>
                    <a:off x="2701" y="791"/>
                    <a:ext cx="456" cy="226"/>
                    <a:chOff x="3467" y="510"/>
                    <a:chExt cx="456" cy="226"/>
                  </a:xfrm>
                </p:grpSpPr>
                <p:sp>
                  <p:nvSpPr>
                    <p:cNvPr id="587837" name="矩形 587836"/>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87838" name="直接连接符 587837"/>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87839" name="组合 587838"/>
                  <p:cNvGrpSpPr/>
                  <p:nvPr/>
                </p:nvGrpSpPr>
                <p:grpSpPr>
                  <a:xfrm>
                    <a:off x="3323" y="800"/>
                    <a:ext cx="456" cy="226"/>
                    <a:chOff x="3467" y="510"/>
                    <a:chExt cx="456" cy="226"/>
                  </a:xfrm>
                </p:grpSpPr>
                <p:sp>
                  <p:nvSpPr>
                    <p:cNvPr id="587840" name="矩形 58783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   </a:t>
                      </a:r>
                      <a:r>
                        <a:rPr lang="en-US" altLang="zh-CN">
                          <a:latin typeface="Times New Roman" panose="02020603050405020304" pitchFamily="18" charset="0"/>
                        </a:rPr>
                        <a:t>⋀</a:t>
                      </a:r>
                    </a:p>
                  </p:txBody>
                </p:sp>
                <p:sp>
                  <p:nvSpPr>
                    <p:cNvPr id="587841" name="直接连接符 58784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87842" name="直接连接符 587841"/>
                  <p:cNvSpPr/>
                  <p:nvPr/>
                </p:nvSpPr>
                <p:spPr>
                  <a:xfrm>
                    <a:off x="2426" y="920"/>
                    <a:ext cx="272" cy="0"/>
                  </a:xfrm>
                  <a:prstGeom prst="line">
                    <a:avLst/>
                  </a:prstGeom>
                  <a:ln w="19050" cap="flat" cmpd="sng">
                    <a:solidFill>
                      <a:schemeClr val="tx1"/>
                    </a:solidFill>
                    <a:prstDash val="solid"/>
                    <a:miter/>
                    <a:headEnd type="none" w="med" len="med"/>
                    <a:tailEnd type="arrow" w="med" len="med"/>
                  </a:ln>
                </p:spPr>
              </p:sp>
              <p:sp>
                <p:nvSpPr>
                  <p:cNvPr id="587843" name="直接连接符 587842"/>
                  <p:cNvSpPr/>
                  <p:nvPr/>
                </p:nvSpPr>
                <p:spPr>
                  <a:xfrm>
                    <a:off x="3051" y="915"/>
                    <a:ext cx="272" cy="0"/>
                  </a:xfrm>
                  <a:prstGeom prst="line">
                    <a:avLst/>
                  </a:prstGeom>
                  <a:ln w="19050" cap="flat" cmpd="sng">
                    <a:solidFill>
                      <a:schemeClr val="tx1"/>
                    </a:solidFill>
                    <a:prstDash val="solid"/>
                    <a:miter/>
                    <a:headEnd type="none" w="med" len="med"/>
                    <a:tailEnd type="arrow" w="med" len="med"/>
                  </a:ln>
                </p:spPr>
              </p:sp>
            </p:grpSp>
            <p:grpSp>
              <p:nvGrpSpPr>
                <p:cNvPr id="587844" name="组合 587843"/>
                <p:cNvGrpSpPr/>
                <p:nvPr/>
              </p:nvGrpSpPr>
              <p:grpSpPr>
                <a:xfrm>
                  <a:off x="3424" y="2356"/>
                  <a:ext cx="1340" cy="235"/>
                  <a:chOff x="2925" y="2650"/>
                  <a:chExt cx="1340" cy="235"/>
                </a:xfrm>
              </p:grpSpPr>
              <p:grpSp>
                <p:nvGrpSpPr>
                  <p:cNvPr id="587845" name="组合 587844"/>
                  <p:cNvGrpSpPr/>
                  <p:nvPr/>
                </p:nvGrpSpPr>
                <p:grpSpPr>
                  <a:xfrm>
                    <a:off x="3200" y="2650"/>
                    <a:ext cx="456" cy="226"/>
                    <a:chOff x="3467" y="510"/>
                    <a:chExt cx="456" cy="226"/>
                  </a:xfrm>
                </p:grpSpPr>
                <p:sp>
                  <p:nvSpPr>
                    <p:cNvPr id="587846" name="矩形 587845"/>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87847" name="直接连接符 587846"/>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87848" name="直接连接符 587847"/>
                  <p:cNvSpPr/>
                  <p:nvPr/>
                </p:nvSpPr>
                <p:spPr>
                  <a:xfrm>
                    <a:off x="2925" y="2773"/>
                    <a:ext cx="272" cy="0"/>
                  </a:xfrm>
                  <a:prstGeom prst="line">
                    <a:avLst/>
                  </a:prstGeom>
                  <a:ln w="19050" cap="flat" cmpd="sng">
                    <a:solidFill>
                      <a:schemeClr val="tx1"/>
                    </a:solidFill>
                    <a:prstDash val="solid"/>
                    <a:miter/>
                    <a:headEnd type="none" w="med" len="med"/>
                    <a:tailEnd type="arrow" w="med" len="med"/>
                  </a:ln>
                </p:spPr>
              </p:sp>
              <p:grpSp>
                <p:nvGrpSpPr>
                  <p:cNvPr id="587849" name="组合 587848"/>
                  <p:cNvGrpSpPr/>
                  <p:nvPr/>
                </p:nvGrpSpPr>
                <p:grpSpPr>
                  <a:xfrm>
                    <a:off x="3809" y="2659"/>
                    <a:ext cx="456" cy="226"/>
                    <a:chOff x="3467" y="510"/>
                    <a:chExt cx="456" cy="226"/>
                  </a:xfrm>
                </p:grpSpPr>
                <p:sp>
                  <p:nvSpPr>
                    <p:cNvPr id="587850" name="矩形 58784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   </a:t>
                      </a:r>
                      <a:r>
                        <a:rPr lang="en-US" altLang="zh-CN">
                          <a:latin typeface="Times New Roman" panose="02020603050405020304" pitchFamily="18" charset="0"/>
                        </a:rPr>
                        <a:t>⋀</a:t>
                      </a:r>
                    </a:p>
                  </p:txBody>
                </p:sp>
                <p:sp>
                  <p:nvSpPr>
                    <p:cNvPr id="587851" name="直接连接符 58785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87852" name="直接连接符 587851"/>
                  <p:cNvSpPr/>
                  <p:nvPr/>
                </p:nvSpPr>
                <p:spPr>
                  <a:xfrm>
                    <a:off x="3528" y="2774"/>
                    <a:ext cx="272" cy="0"/>
                  </a:xfrm>
                  <a:prstGeom prst="line">
                    <a:avLst/>
                  </a:prstGeom>
                  <a:ln w="19050" cap="flat" cmpd="sng">
                    <a:solidFill>
                      <a:schemeClr val="tx1"/>
                    </a:solidFill>
                    <a:prstDash val="solid"/>
                    <a:miter/>
                    <a:headEnd type="none" w="med" len="med"/>
                    <a:tailEnd type="arrow" w="med" len="med"/>
                  </a:ln>
                </p:spPr>
              </p:sp>
            </p:grpSp>
            <p:grpSp>
              <p:nvGrpSpPr>
                <p:cNvPr id="587853" name="组合 587852"/>
                <p:cNvGrpSpPr/>
                <p:nvPr/>
              </p:nvGrpSpPr>
              <p:grpSpPr>
                <a:xfrm>
                  <a:off x="3424" y="2651"/>
                  <a:ext cx="729" cy="226"/>
                  <a:chOff x="2925" y="2945"/>
                  <a:chExt cx="729" cy="226"/>
                </a:xfrm>
              </p:grpSpPr>
              <p:grpSp>
                <p:nvGrpSpPr>
                  <p:cNvPr id="587854" name="组合 587853"/>
                  <p:cNvGrpSpPr/>
                  <p:nvPr/>
                </p:nvGrpSpPr>
                <p:grpSpPr>
                  <a:xfrm>
                    <a:off x="3198" y="2945"/>
                    <a:ext cx="456" cy="226"/>
                    <a:chOff x="3467" y="510"/>
                    <a:chExt cx="456" cy="226"/>
                  </a:xfrm>
                </p:grpSpPr>
                <p:sp>
                  <p:nvSpPr>
                    <p:cNvPr id="587855" name="矩形 58785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87856" name="直接连接符 58785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87857" name="直接连接符 587856"/>
                  <p:cNvSpPr/>
                  <p:nvPr/>
                </p:nvSpPr>
                <p:spPr>
                  <a:xfrm>
                    <a:off x="2925" y="3060"/>
                    <a:ext cx="272" cy="0"/>
                  </a:xfrm>
                  <a:prstGeom prst="line">
                    <a:avLst/>
                  </a:prstGeom>
                  <a:ln w="19050" cap="flat" cmpd="sng">
                    <a:solidFill>
                      <a:schemeClr val="tx1"/>
                    </a:solidFill>
                    <a:prstDash val="solid"/>
                    <a:miter/>
                    <a:headEnd type="none" w="med" len="med"/>
                    <a:tailEnd type="arrow" w="med" len="med"/>
                  </a:ln>
                </p:spPr>
              </p:sp>
            </p:grpSp>
            <p:grpSp>
              <p:nvGrpSpPr>
                <p:cNvPr id="587858" name="组合 587857"/>
                <p:cNvGrpSpPr/>
                <p:nvPr/>
              </p:nvGrpSpPr>
              <p:grpSpPr>
                <a:xfrm>
                  <a:off x="3424" y="2923"/>
                  <a:ext cx="729" cy="226"/>
                  <a:chOff x="2925" y="3217"/>
                  <a:chExt cx="729" cy="226"/>
                </a:xfrm>
              </p:grpSpPr>
              <p:grpSp>
                <p:nvGrpSpPr>
                  <p:cNvPr id="587859" name="组合 587858"/>
                  <p:cNvGrpSpPr/>
                  <p:nvPr/>
                </p:nvGrpSpPr>
                <p:grpSpPr>
                  <a:xfrm>
                    <a:off x="3198" y="3217"/>
                    <a:ext cx="456" cy="226"/>
                    <a:chOff x="3467" y="510"/>
                    <a:chExt cx="456" cy="226"/>
                  </a:xfrm>
                </p:grpSpPr>
                <p:sp>
                  <p:nvSpPr>
                    <p:cNvPr id="587860" name="矩形 58785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87861" name="直接连接符 58786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87862" name="直接连接符 587861"/>
                  <p:cNvSpPr/>
                  <p:nvPr/>
                </p:nvSpPr>
                <p:spPr>
                  <a:xfrm>
                    <a:off x="2925" y="3321"/>
                    <a:ext cx="272" cy="0"/>
                  </a:xfrm>
                  <a:prstGeom prst="line">
                    <a:avLst/>
                  </a:prstGeom>
                  <a:ln w="19050" cap="flat" cmpd="sng">
                    <a:solidFill>
                      <a:schemeClr val="tx1"/>
                    </a:solidFill>
                    <a:prstDash val="solid"/>
                    <a:miter/>
                    <a:headEnd type="none" w="med" len="med"/>
                    <a:tailEnd type="arrow" w="med" len="med"/>
                  </a:ln>
                </p:spPr>
              </p:sp>
            </p:grpSp>
            <p:sp>
              <p:nvSpPr>
                <p:cNvPr id="587863" name="直接连接符 587862"/>
                <p:cNvSpPr/>
                <p:nvPr/>
              </p:nvSpPr>
              <p:spPr>
                <a:xfrm>
                  <a:off x="3424" y="1866"/>
                  <a:ext cx="318" cy="0"/>
                </a:xfrm>
                <a:prstGeom prst="line">
                  <a:avLst/>
                </a:prstGeom>
                <a:ln w="28575" cap="flat" cmpd="sng">
                  <a:solidFill>
                    <a:schemeClr val="hlink"/>
                  </a:solidFill>
                  <a:prstDash val="dash"/>
                  <a:miter/>
                  <a:headEnd type="none" w="med" len="med"/>
                  <a:tailEnd type="triangle" w="med" len="med"/>
                </a:ln>
              </p:spPr>
            </p:sp>
          </p:grpSp>
        </p:grpSp>
      </p:grpSp>
      <p:sp>
        <p:nvSpPr>
          <p:cNvPr id="587864" name="文本占位符 587863"/>
          <p:cNvSpPr>
            <a:spLocks noGrp="1"/>
          </p:cNvSpPr>
          <p:nvPr>
            <p:ph type="body" idx="1"/>
          </p:nvPr>
        </p:nvSpPr>
        <p:spPr>
          <a:xfrm>
            <a:off x="152400" y="260350"/>
            <a:ext cx="8812213" cy="2160588"/>
          </a:xfrm>
        </p:spPr>
        <p:txBody>
          <a:bodyPr/>
          <a:lstStyle/>
          <a:p>
            <a:pPr marL="533400" lvl="1" indent="0">
              <a:lnSpc>
                <a:spcPct val="110000"/>
              </a:lnSpc>
              <a:buNone/>
            </a:pPr>
            <a:r>
              <a:rPr lang="zh-CN" altLang="en-US" b="1">
                <a:latin typeface="宋体" panose="02010600030101010101" pitchFamily="2" charset="-122"/>
              </a:rPr>
              <a:t>⑷</a:t>
            </a:r>
            <a:r>
              <a:rPr lang="zh-CN" altLang="en-US" b="1"/>
              <a:t> </a:t>
            </a:r>
            <a:r>
              <a:rPr lang="zh-CN" altLang="en-US" b="1" dirty="0"/>
              <a:t>：继续选取图中未被访问顶点作</a:t>
            </a:r>
            <a:r>
              <a:rPr lang="en-US" altLang="zh-CN" b="1">
                <a:sym typeface="+mn-ea"/>
              </a:rPr>
              <a:t>vj</a:t>
            </a:r>
            <a:r>
              <a:rPr lang="zh-CN" altLang="en-US" b="1" dirty="0"/>
              <a:t> 为起始顶点，转</a:t>
            </a:r>
            <a:r>
              <a:rPr lang="en-US" altLang="zh-CN" b="1"/>
              <a:t>(1)</a:t>
            </a:r>
            <a:r>
              <a:rPr lang="zh-CN" altLang="en-US" b="1" dirty="0"/>
              <a:t>，直到图中所有顶点都被访问为止。</a:t>
            </a:r>
          </a:p>
          <a:p>
            <a:pPr marL="0" indent="0">
              <a:lnSpc>
                <a:spcPct val="110000"/>
              </a:lnSpc>
              <a:buNone/>
            </a:pPr>
            <a:r>
              <a:rPr lang="zh-CN" altLang="en-US" sz="2800" b="1" dirty="0"/>
              <a:t>       图</a:t>
            </a:r>
            <a:r>
              <a:rPr lang="en-US" altLang="zh-CN" sz="2800" b="1"/>
              <a:t>7-17</a:t>
            </a:r>
            <a:r>
              <a:rPr lang="zh-CN" altLang="en-US" sz="2800" b="1" dirty="0"/>
              <a:t>是无向图的深度优先搜索遍历示例</a:t>
            </a:r>
            <a:r>
              <a:rPr lang="en-US" altLang="zh-CN" sz="2800" b="1"/>
              <a:t>(</a:t>
            </a:r>
            <a:r>
              <a:rPr lang="zh-CN" altLang="en-US" sz="2800" b="1" dirty="0"/>
              <a:t>红色箭头</a:t>
            </a:r>
            <a:r>
              <a:rPr lang="en-US" altLang="zh-CN" sz="2800" b="1"/>
              <a:t>)</a:t>
            </a:r>
            <a:r>
              <a:rPr lang="zh-CN" altLang="en-US" sz="2800" b="1" dirty="0"/>
              <a:t>。某种</a:t>
            </a:r>
            <a:r>
              <a:rPr lang="en-US" altLang="zh-CN" sz="2800" b="1"/>
              <a:t>DFS</a:t>
            </a:r>
            <a:r>
              <a:rPr lang="zh-CN" altLang="en-US" sz="2800" b="1" dirty="0"/>
              <a:t>次序是</a:t>
            </a:r>
            <a:r>
              <a:rPr lang="zh-CN" altLang="en-US" sz="2800" b="1" dirty="0">
                <a:latin typeface="宋体" panose="02010600030101010101" pitchFamily="2" charset="-122"/>
              </a:rPr>
              <a:t>：</a:t>
            </a:r>
            <a:r>
              <a:rPr lang="en-US" altLang="zh-CN" b="1"/>
              <a:t>v</a:t>
            </a:r>
            <a:r>
              <a:rPr lang="en-US" altLang="zh-CN" b="1" baseline="-18000"/>
              <a:t>1</a:t>
            </a:r>
            <a:r>
              <a:rPr lang="en-US" altLang="zh-CN" b="1">
                <a:ea typeface="Arial Unicode MS" panose="020B0604020202020204" charset="-122"/>
              </a:rPr>
              <a:t>→</a:t>
            </a:r>
            <a:r>
              <a:rPr lang="en-US" altLang="zh-CN" b="1" baseline="-18000"/>
              <a:t> </a:t>
            </a:r>
            <a:r>
              <a:rPr lang="en-US" altLang="zh-CN" b="1"/>
              <a:t>v</a:t>
            </a:r>
            <a:r>
              <a:rPr lang="en-US" altLang="zh-CN" b="1" baseline="-18000"/>
              <a:t>3 </a:t>
            </a:r>
            <a:r>
              <a:rPr lang="en-US" altLang="zh-CN" b="1">
                <a:ea typeface="Arial Unicode MS" panose="020B0604020202020204" charset="-122"/>
              </a:rPr>
              <a:t>→</a:t>
            </a:r>
            <a:r>
              <a:rPr lang="en-US" altLang="zh-CN" b="1" baseline="-18000"/>
              <a:t> </a:t>
            </a:r>
            <a:r>
              <a:rPr lang="en-US" altLang="zh-CN" b="1"/>
              <a:t>v</a:t>
            </a:r>
            <a:r>
              <a:rPr lang="en-US" altLang="zh-CN" b="1" baseline="-18000"/>
              <a:t>2 </a:t>
            </a:r>
            <a:r>
              <a:rPr lang="en-US" altLang="zh-CN" b="1">
                <a:ea typeface="Arial Unicode MS" panose="020B0604020202020204" charset="-122"/>
              </a:rPr>
              <a:t>→</a:t>
            </a:r>
            <a:r>
              <a:rPr lang="en-US" altLang="zh-CN" b="1" baseline="-18000"/>
              <a:t> </a:t>
            </a:r>
            <a:r>
              <a:rPr lang="en-US" altLang="zh-CN" b="1"/>
              <a:t>v</a:t>
            </a:r>
            <a:r>
              <a:rPr lang="en-US" altLang="zh-CN" b="1" baseline="-18000"/>
              <a:t>4 </a:t>
            </a:r>
            <a:r>
              <a:rPr lang="en-US" altLang="zh-CN" b="1">
                <a:ea typeface="Arial Unicode MS" panose="020B0604020202020204" charset="-122"/>
              </a:rPr>
              <a:t>→</a:t>
            </a:r>
            <a:r>
              <a:rPr lang="en-US" altLang="zh-CN" b="1" baseline="-18000"/>
              <a:t> </a:t>
            </a:r>
            <a:r>
              <a:rPr lang="en-US" altLang="zh-CN" b="1"/>
              <a:t>v</a:t>
            </a:r>
            <a:r>
              <a:rPr lang="en-US" altLang="zh-CN" b="1" baseline="-18000"/>
              <a:t>5</a:t>
            </a:r>
            <a:endParaRPr lang="en-US" altLang="zh-CN" b="1"/>
          </a:p>
        </p:txBody>
      </p:sp>
    </p:spTree>
  </p:cSld>
  <p:clrMapOvr>
    <a:masterClrMapping/>
  </p:clrMapOvr>
  <p:transition spd="med">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文本占位符 588801"/>
          <p:cNvSpPr>
            <a:spLocks noGrp="1"/>
          </p:cNvSpPr>
          <p:nvPr>
            <p:ph type="body" idx="1"/>
          </p:nvPr>
        </p:nvSpPr>
        <p:spPr>
          <a:xfrm>
            <a:off x="152400" y="260350"/>
            <a:ext cx="8812213" cy="4464050"/>
          </a:xfrm>
        </p:spPr>
        <p:txBody>
          <a:bodyPr/>
          <a:lstStyle/>
          <a:p>
            <a:pPr marL="0" indent="0" eaLnBrk="0" hangingPunct="0">
              <a:lnSpc>
                <a:spcPct val="110000"/>
              </a:lnSpc>
              <a:spcAft>
                <a:spcPct val="20000"/>
              </a:spcAft>
              <a:buClr>
                <a:schemeClr val="bg1"/>
              </a:buClr>
              <a:buSzPct val="100000"/>
              <a:buNone/>
            </a:pPr>
            <a:r>
              <a:rPr lang="en-US" altLang="zh-CN" sz="3600" b="1">
                <a:solidFill>
                  <a:srgbClr val="0000FF"/>
                </a:solidFill>
              </a:rPr>
              <a:t>2</a:t>
            </a:r>
            <a:r>
              <a:rPr lang="en-US" altLang="zh-CN" sz="3600" b="1">
                <a:solidFill>
                  <a:srgbClr val="0000FF"/>
                </a:solidFill>
                <a:latin typeface="宋体" panose="02010600030101010101" pitchFamily="2" charset="-122"/>
              </a:rPr>
              <a:t> </a:t>
            </a:r>
            <a:r>
              <a:rPr lang="zh-CN" altLang="en-US" sz="3600" b="1" dirty="0">
                <a:solidFill>
                  <a:srgbClr val="0000FF"/>
                </a:solidFill>
                <a:latin typeface="楷体_GB2312" panose="02010609030101010101" pitchFamily="49" charset="-122"/>
                <a:ea typeface="楷体_GB2312" panose="02010609030101010101" pitchFamily="49" charset="-122"/>
              </a:rPr>
              <a:t>算法实现</a:t>
            </a:r>
            <a:endParaRPr lang="zh-CN" altLang="en-US" sz="3600" b="1" dirty="0">
              <a:solidFill>
                <a:schemeClr val="tx2"/>
              </a:solidFill>
              <a:latin typeface="楷体_GB2312" panose="02010609030101010101" pitchFamily="49" charset="-122"/>
              <a:ea typeface="楷体_GB2312" panose="02010609030101010101" pitchFamily="49" charset="-122"/>
            </a:endParaRPr>
          </a:p>
          <a:p>
            <a:pPr marL="0" indent="0" eaLnBrk="0" hangingPunct="0">
              <a:lnSpc>
                <a:spcPct val="110000"/>
              </a:lnSpc>
              <a:buClr>
                <a:schemeClr val="bg1"/>
              </a:buClr>
              <a:buSzPct val="100000"/>
              <a:buNone/>
            </a:pPr>
            <a:r>
              <a:rPr lang="zh-CN" altLang="en-US" sz="2800" dirty="0">
                <a:latin typeface="宋体" panose="02010600030101010101" pitchFamily="2" charset="-122"/>
              </a:rPr>
              <a:t>    </a:t>
            </a:r>
            <a:r>
              <a:rPr lang="zh-CN" altLang="en-US" sz="2800" b="1" dirty="0">
                <a:latin typeface="宋体" panose="02010600030101010101" pitchFamily="2" charset="-122"/>
              </a:rPr>
              <a:t>由算法思想知，这是一个递归过程。因此，先设计一个从某个顶点</a:t>
            </a:r>
            <a:r>
              <a:rPr lang="en-US" altLang="zh-CN" sz="2800" b="1">
                <a:latin typeface="宋体" panose="02010600030101010101" pitchFamily="2" charset="-122"/>
              </a:rPr>
              <a:t>(</a:t>
            </a:r>
            <a:r>
              <a:rPr lang="zh-CN" altLang="en-US" sz="2800" b="1" dirty="0">
                <a:latin typeface="宋体" panose="02010600030101010101" pitchFamily="2" charset="-122"/>
              </a:rPr>
              <a:t>编号</a:t>
            </a:r>
            <a:r>
              <a:rPr lang="en-US" altLang="zh-CN" sz="2800" b="1">
                <a:latin typeface="宋体" panose="02010600030101010101" pitchFamily="2" charset="-122"/>
              </a:rPr>
              <a:t>)</a:t>
            </a:r>
            <a:r>
              <a:rPr lang="zh-CN" altLang="en-US" sz="2800" b="1" dirty="0">
                <a:latin typeface="宋体" panose="02010600030101010101" pitchFamily="2" charset="-122"/>
              </a:rPr>
              <a:t>为</a:t>
            </a:r>
            <a:r>
              <a:rPr lang="en-US" altLang="zh-CN" sz="2800" b="1"/>
              <a:t>v</a:t>
            </a:r>
            <a:r>
              <a:rPr lang="en-US" altLang="zh-CN" sz="2800" b="1" baseline="-18000"/>
              <a:t>0</a:t>
            </a:r>
            <a:r>
              <a:rPr lang="zh-CN" altLang="en-US" sz="2800" b="1" dirty="0"/>
              <a:t>开始</a:t>
            </a:r>
            <a:r>
              <a:rPr lang="zh-CN" altLang="en-US" sz="2800" b="1" dirty="0">
                <a:latin typeface="宋体" panose="02010600030101010101" pitchFamily="2" charset="-122"/>
              </a:rPr>
              <a:t>深度优先</a:t>
            </a:r>
            <a:r>
              <a:rPr lang="zh-CN" altLang="en-US" sz="2800" b="1" dirty="0"/>
              <a:t>搜索的函数</a:t>
            </a:r>
            <a:r>
              <a:rPr lang="zh-CN" altLang="en-US" sz="2800" b="1" dirty="0">
                <a:latin typeface="宋体" panose="02010600030101010101" pitchFamily="2" charset="-122"/>
              </a:rPr>
              <a:t>，便于调用。</a:t>
            </a:r>
          </a:p>
          <a:p>
            <a:pPr marL="0" indent="0" eaLnBrk="0" hangingPunct="0">
              <a:lnSpc>
                <a:spcPct val="110000"/>
              </a:lnSpc>
              <a:buClr>
                <a:schemeClr val="bg1"/>
              </a:buClr>
              <a:buSzPct val="100000"/>
              <a:buNone/>
            </a:pPr>
            <a:r>
              <a:rPr lang="zh-CN" altLang="en-US" sz="2800" b="1" dirty="0">
                <a:latin typeface="宋体" panose="02010600030101010101" pitchFamily="2" charset="-122"/>
              </a:rPr>
              <a:t>    在遍历整个图时，可以对图中的每一个未访问的顶点执行所定义的函数。</a:t>
            </a:r>
          </a:p>
          <a:p>
            <a:pPr marL="0" indent="0">
              <a:lnSpc>
                <a:spcPct val="110000"/>
              </a:lnSpc>
              <a:buNone/>
            </a:pPr>
            <a:r>
              <a:rPr lang="en-US" altLang="zh-CN" sz="2800" b="1" dirty="0" err="1"/>
              <a:t>typedef</a:t>
            </a:r>
            <a:r>
              <a:rPr lang="en-US" altLang="zh-CN" sz="2800" b="1"/>
              <a:t>  </a:t>
            </a:r>
            <a:r>
              <a:rPr lang="en-US" altLang="zh-CN" sz="2800" b="1" dirty="0" err="1"/>
              <a:t>enum</a:t>
            </a:r>
            <a:r>
              <a:rPr lang="en-US" altLang="zh-CN" sz="2800" b="1"/>
              <a:t> {FALSE , TRUE} BOOLEAN ;</a:t>
            </a:r>
          </a:p>
          <a:p>
            <a:pPr marL="0" indent="0">
              <a:lnSpc>
                <a:spcPct val="110000"/>
              </a:lnSpc>
              <a:buNone/>
            </a:pPr>
            <a:r>
              <a:rPr lang="en-US" altLang="zh-CN" sz="2800" b="1"/>
              <a:t>BOOLEAN  </a:t>
            </a:r>
            <a:r>
              <a:rPr lang="en-US" altLang="zh-CN" sz="2800" b="1" dirty="0" err="1"/>
              <a:t>Visited[MAX_VEX</a:t>
            </a:r>
            <a:r>
              <a:rPr lang="en-US" altLang="zh-CN" sz="2800" b="1"/>
              <a:t>] ;</a:t>
            </a:r>
            <a:endParaRPr lang="en-US" altLang="zh-CN" sz="2800" b="1">
              <a:latin typeface="宋体" panose="02010600030101010101" pitchFamily="2" charset="-122"/>
            </a:endParaRPr>
          </a:p>
        </p:txBody>
      </p:sp>
    </p:spTree>
  </p:cSld>
  <p:clrMapOvr>
    <a:masterClrMapping/>
  </p:clrMapOvr>
  <p:transition spd="med">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矩形 589825"/>
          <p:cNvSpPr/>
          <p:nvPr/>
        </p:nvSpPr>
        <p:spPr>
          <a:xfrm>
            <a:off x="152400" y="152400"/>
            <a:ext cx="8839200" cy="6300788"/>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void  </a:t>
            </a:r>
            <a:r>
              <a:rPr lang="en-US" altLang="zh-CN" sz="2800" b="1" dirty="0" err="1">
                <a:latin typeface="Times New Roman" panose="02020603050405020304" pitchFamily="18" charset="0"/>
              </a:rPr>
              <a:t>DFS(ALGraph</a:t>
            </a:r>
            <a:r>
              <a:rPr lang="en-US" altLang="zh-CN" sz="2800" b="1">
                <a:latin typeface="Times New Roman" panose="02020603050405020304" pitchFamily="18" charset="0"/>
              </a:rPr>
              <a:t> *G ,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v)</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LinkNode</a:t>
            </a:r>
            <a:r>
              <a:rPr lang="en-US" altLang="zh-CN" sz="2800" b="1">
                <a:latin typeface="Times New Roman" panose="02020603050405020304" pitchFamily="18" charset="0"/>
              </a:rPr>
              <a:t>  *p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Visited[v</a:t>
            </a:r>
            <a:r>
              <a:rPr lang="en-US" altLang="zh-CN" sz="2800" b="1">
                <a:latin typeface="Times New Roman" panose="02020603050405020304" pitchFamily="18" charset="0"/>
              </a:rPr>
              <a:t>]=TRUE ;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Visit[v</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置访问标志</a:t>
            </a:r>
            <a:r>
              <a:rPr lang="zh-CN" altLang="en-US" b="1" dirty="0">
                <a:latin typeface="宋体" panose="02010600030101010101" pitchFamily="2" charset="-122"/>
              </a:rPr>
              <a:t>，</a:t>
            </a:r>
            <a:r>
              <a:rPr lang="zh-CN" altLang="en-US" b="1" dirty="0">
                <a:latin typeface="Times New Roman" panose="02020603050405020304" pitchFamily="18" charset="0"/>
              </a:rPr>
              <a:t>访问顶点</a:t>
            </a:r>
            <a:r>
              <a:rPr lang="en-US" altLang="zh-CN" b="1">
                <a:latin typeface="Times New Roman" panose="02020603050405020304" pitchFamily="18" charset="0"/>
              </a:rPr>
              <a:t>v  */</a:t>
            </a:r>
            <a:r>
              <a:rPr lang="en-US" altLang="zh-CN" sz="2800" b="1">
                <a:latin typeface="Times New Roman" panose="02020603050405020304" pitchFamily="18" charset="0"/>
              </a:rPr>
              <a:t> </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p=G-&gt;</a:t>
            </a:r>
            <a:r>
              <a:rPr lang="en-US" altLang="zh-CN" sz="2800" b="1" dirty="0" err="1">
                <a:latin typeface="Times New Roman" panose="02020603050405020304" pitchFamily="18" charset="0"/>
              </a:rPr>
              <a:t>AdjList[v].firstarc</a:t>
            </a: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dirty="0">
                <a:latin typeface="Times New Roman" panose="02020603050405020304" pitchFamily="18" charset="0"/>
              </a:rPr>
              <a:t>链表的第一个结点  *</a:t>
            </a:r>
            <a:r>
              <a:rPr lang="en-US" altLang="zh-CN" b="1">
                <a:latin typeface="Times New Roman" panose="02020603050405020304" pitchFamily="18" charset="0"/>
              </a:rPr>
              <a:t>/</a:t>
            </a:r>
          </a:p>
          <a:p>
            <a:pPr marL="723900" lvl="2"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while (p!=NULL)</a:t>
            </a: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(!Visited[p-&gt;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 DFS(G, 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 ;</a:t>
            </a: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a:latin typeface="Times New Roman" panose="02020603050405020304" pitchFamily="18" charset="0"/>
              </a:rPr>
              <a:t>从</a:t>
            </a:r>
            <a:r>
              <a:rPr lang="en-US" altLang="zh-CN" b="1">
                <a:latin typeface="Times New Roman" panose="02020603050405020304" pitchFamily="18" charset="0"/>
              </a:rPr>
              <a:t>v</a:t>
            </a:r>
            <a:r>
              <a:rPr lang="zh-CN" altLang="en-US" b="1" dirty="0">
                <a:latin typeface="Times New Roman" panose="02020603050405020304" pitchFamily="18" charset="0"/>
              </a:rPr>
              <a:t>的未访问过的邻接顶点出发</a:t>
            </a:r>
            <a:r>
              <a:rPr lang="zh-CN" altLang="en-US" b="1" dirty="0">
                <a:latin typeface="宋体" panose="02010600030101010101" pitchFamily="2" charset="-122"/>
              </a:rPr>
              <a:t>深度优先</a:t>
            </a:r>
            <a:r>
              <a:rPr lang="zh-CN" altLang="en-US" b="1" dirty="0">
                <a:latin typeface="Times New Roman" panose="02020603050405020304" pitchFamily="18" charset="0"/>
              </a:rPr>
              <a:t>搜索</a:t>
            </a:r>
            <a:r>
              <a:rPr lang="zh-CN" altLang="en-US" b="1">
                <a:latin typeface="Times New Roman" panose="02020603050405020304" pitchFamily="18" charset="0"/>
              </a:rPr>
              <a:t>   *</a:t>
            </a:r>
            <a:r>
              <a:rPr lang="en-US" altLang="zh-CN" b="1">
                <a:latin typeface="Times New Roman" panose="02020603050405020304" pitchFamily="18" charset="0"/>
              </a:rPr>
              <a:t>/</a:t>
            </a:r>
          </a:p>
          <a:p>
            <a:pPr marL="1435100" lvl="4"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p=p-&gt;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 ;</a:t>
            </a:r>
          </a:p>
          <a:p>
            <a:pPr marL="1079500" lvl="3"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355600" lvl="1" indent="0" eaLnBrk="1" hangingPunct="1">
              <a:lnSpc>
                <a:spcPct val="11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矩形 590849"/>
          <p:cNvSpPr/>
          <p:nvPr/>
        </p:nvSpPr>
        <p:spPr>
          <a:xfrm>
            <a:off x="152400" y="152400"/>
            <a:ext cx="8839200" cy="6667500"/>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void </a:t>
            </a:r>
            <a:r>
              <a:rPr lang="en-US" altLang="zh-CN" sz="2800" b="1" dirty="0" err="1">
                <a:latin typeface="Times New Roman" panose="02020603050405020304" pitchFamily="18" charset="0"/>
              </a:rPr>
              <a:t>DFS_traverse_Grapg(ALGraph</a:t>
            </a:r>
            <a:r>
              <a:rPr lang="en-US" altLang="zh-CN" sz="2800" b="1">
                <a:latin typeface="Times New Roman" panose="02020603050405020304" pitchFamily="18" charset="0"/>
              </a:rPr>
              <a:t> *G)</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v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(v=0 ; v&lt;G-&gt;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v++)</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Visited[v</a:t>
            </a:r>
            <a:r>
              <a:rPr lang="en-US" altLang="zh-CN" sz="2800" b="1">
                <a:latin typeface="Times New Roman" panose="02020603050405020304" pitchFamily="18" charset="0"/>
              </a:rPr>
              <a:t>]=FALSE ;   </a:t>
            </a:r>
            <a:r>
              <a:rPr lang="en-US" altLang="zh-CN" b="1">
                <a:latin typeface="Times New Roman" panose="02020603050405020304" pitchFamily="18" charset="0"/>
              </a:rPr>
              <a:t> /*  </a:t>
            </a:r>
            <a:r>
              <a:rPr lang="zh-CN" altLang="en-US" b="1" dirty="0">
                <a:latin typeface="Times New Roman" panose="02020603050405020304" pitchFamily="18" charset="0"/>
              </a:rPr>
              <a:t>访问标志初始化  </a:t>
            </a:r>
            <a:r>
              <a:rPr lang="zh-CN" altLang="en-US" b="1">
                <a:latin typeface="Times New Roman" panose="02020603050405020304" pitchFamily="18" charset="0"/>
              </a:rPr>
              <a:t>*</a:t>
            </a:r>
            <a:r>
              <a:rPr lang="en-US" altLang="zh-CN" b="1">
                <a:latin typeface="Times New Roman" panose="02020603050405020304" pitchFamily="18" charset="0"/>
              </a:rPr>
              <a:t>/</a:t>
            </a:r>
            <a:r>
              <a:rPr lang="en-US" altLang="zh-CN" sz="2800" b="1">
                <a:latin typeface="Times New Roman" panose="02020603050405020304" pitchFamily="18" charset="0"/>
              </a:rPr>
              <a:t>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(v=0 ; v&lt;G-&gt;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v++)</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(!Visited[v])   DFS(G , v);</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a:lnSpc>
                <a:spcPct val="110000"/>
              </a:lnSpc>
              <a:spcBef>
                <a:spcPct val="10000"/>
              </a:spcBef>
              <a:buClr>
                <a:schemeClr val="bg1"/>
              </a:buClr>
            </a:pPr>
            <a:r>
              <a:rPr lang="en-US" altLang="zh-CN" sz="3600" b="1">
                <a:solidFill>
                  <a:srgbClr val="0000FF"/>
                </a:solidFill>
                <a:latin typeface="Times New Roman" panose="02020603050405020304" pitchFamily="18" charset="0"/>
              </a:rPr>
              <a:t>3 </a:t>
            </a:r>
            <a:r>
              <a:rPr lang="zh-CN" altLang="en-US" sz="3600" b="1" dirty="0">
                <a:solidFill>
                  <a:srgbClr val="0000FF"/>
                </a:solidFill>
                <a:latin typeface="Times New Roman" panose="02020603050405020304" pitchFamily="18" charset="0"/>
                <a:ea typeface="楷体_GB2312" panose="02010609030101010101" pitchFamily="49" charset="-122"/>
              </a:rPr>
              <a:t>算法分析</a:t>
            </a:r>
            <a:endParaRPr lang="zh-CN" altLang="en-US" sz="3600" b="1" dirty="0">
              <a:solidFill>
                <a:schemeClr val="tx2"/>
              </a:solidFill>
              <a:latin typeface="Times New Roman" panose="02020603050405020304" pitchFamily="18" charset="0"/>
              <a:ea typeface="楷体_GB2312" panose="02010609030101010101" pitchFamily="49" charset="-122"/>
            </a:endParaRPr>
          </a:p>
          <a:p>
            <a:pPr>
              <a:lnSpc>
                <a:spcPct val="110000"/>
              </a:lnSpc>
              <a:spcBef>
                <a:spcPct val="10000"/>
              </a:spcBef>
              <a:buClr>
                <a:schemeClr val="bg1"/>
              </a:buClr>
            </a:pPr>
            <a:r>
              <a:rPr lang="zh-CN" altLang="en-US" dirty="0">
                <a:latin typeface="Times New Roman" panose="02020603050405020304" pitchFamily="18" charset="0"/>
              </a:rPr>
              <a:t>          </a:t>
            </a:r>
            <a:r>
              <a:rPr lang="zh-CN" altLang="en-US" sz="2800" b="1" dirty="0">
                <a:latin typeface="Times New Roman" panose="02020603050405020304" pitchFamily="18" charset="0"/>
              </a:rPr>
              <a:t>遍历时，对图的每个顶点至多调用一次</a:t>
            </a:r>
            <a:r>
              <a:rPr lang="en-US" altLang="zh-CN" sz="2800" b="1">
                <a:latin typeface="Times New Roman" panose="02020603050405020304" pitchFamily="18" charset="0"/>
              </a:rPr>
              <a:t>DFS</a:t>
            </a:r>
            <a:r>
              <a:rPr lang="zh-CN" altLang="en-US" sz="2800" b="1" dirty="0">
                <a:latin typeface="Times New Roman" panose="02020603050405020304" pitchFamily="18" charset="0"/>
              </a:rPr>
              <a:t>函数。其实质就是对每个顶点查找邻接顶点的过程，取决于存储结构。</a:t>
            </a:r>
            <a:r>
              <a:rPr lang="zh-CN" altLang="en-US" sz="2800" b="1" dirty="0">
                <a:solidFill>
                  <a:srgbClr val="FF0000"/>
                </a:solidFill>
                <a:latin typeface="Times New Roman" panose="02020603050405020304" pitchFamily="18" charset="0"/>
              </a:rPr>
              <a:t>当图有</a:t>
            </a:r>
            <a:r>
              <a:rPr lang="en-US" altLang="zh-CN" sz="2800" b="1">
                <a:solidFill>
                  <a:srgbClr val="FF0000"/>
                </a:solidFill>
                <a:latin typeface="Times New Roman" panose="02020603050405020304" pitchFamily="18" charset="0"/>
              </a:rPr>
              <a:t>e</a:t>
            </a:r>
            <a:r>
              <a:rPr lang="zh-CN" altLang="en-US" sz="2800" b="1" dirty="0">
                <a:solidFill>
                  <a:srgbClr val="FF0000"/>
                </a:solidFill>
                <a:latin typeface="Times New Roman" panose="02020603050405020304" pitchFamily="18" charset="0"/>
              </a:rPr>
              <a:t>条边，其时间复杂度为</a:t>
            </a:r>
            <a:r>
              <a:rPr lang="en-US" altLang="zh-CN" sz="2800" b="1" dirty="0" err="1">
                <a:solidFill>
                  <a:srgbClr val="FF0000"/>
                </a:solidFill>
                <a:latin typeface="Times New Roman" panose="02020603050405020304" pitchFamily="18" charset="0"/>
              </a:rPr>
              <a:t>O(e</a:t>
            </a:r>
            <a:r>
              <a:rPr lang="en-US" altLang="zh-CN" sz="2800" b="1">
                <a:solidFill>
                  <a:srgbClr val="FF0000"/>
                </a:solidFill>
                <a:latin typeface="Times New Roman" panose="02020603050405020304" pitchFamily="18" charset="0"/>
              </a:rPr>
              <a:t>)</a:t>
            </a:r>
            <a:r>
              <a:rPr lang="zh-CN" altLang="en-US" sz="2800" b="1" dirty="0">
                <a:solidFill>
                  <a:srgbClr val="FF0000"/>
                </a:solidFill>
                <a:latin typeface="Times New Roman" panose="02020603050405020304" pitchFamily="18" charset="0"/>
              </a:rPr>
              <a:t>，总时间复杂度为</a:t>
            </a:r>
            <a:r>
              <a:rPr lang="en-US" altLang="zh-CN" sz="2800" b="1" dirty="0" err="1">
                <a:solidFill>
                  <a:srgbClr val="FF0000"/>
                </a:solidFill>
                <a:latin typeface="Times New Roman" panose="02020603050405020304" pitchFamily="18" charset="0"/>
              </a:rPr>
              <a:t>O(n+e</a:t>
            </a:r>
            <a:r>
              <a:rPr lang="en-US" altLang="zh-CN" sz="2800" b="1">
                <a:solidFill>
                  <a:srgbClr val="FF0000"/>
                </a:solidFill>
                <a:latin typeface="Times New Roman" panose="02020603050405020304" pitchFamily="18" charset="0"/>
              </a:rPr>
              <a:t>)</a:t>
            </a:r>
            <a:r>
              <a:rPr lang="en-US" altLang="zh-CN" sz="2800" b="1">
                <a:latin typeface="Times New Roman" panose="02020603050405020304" pitchFamily="18" charset="0"/>
              </a:rPr>
              <a:t> </a:t>
            </a:r>
            <a:r>
              <a:rPr lang="zh-CN" altLang="en-US" sz="2800" b="1" dirty="0">
                <a:latin typeface="Times New Roman" panose="02020603050405020304" pitchFamily="18" charset="0"/>
              </a:rPr>
              <a:t>。</a:t>
            </a:r>
            <a:endParaRPr lang="zh-CN" altLang="en-US" sz="2800" b="1">
              <a:latin typeface="Times New Roman" panose="02020603050405020304" pitchFamily="18" charset="0"/>
            </a:endParaRPr>
          </a:p>
        </p:txBody>
      </p:sp>
    </p:spTree>
  </p:cSld>
  <p:clrMapOvr>
    <a:masterClrMapping/>
  </p:clrMapOvr>
  <p:transition spd="med">
    <p:wipe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标题 591873"/>
          <p:cNvSpPr>
            <a:spLocks noGrp="1"/>
          </p:cNvSpPr>
          <p:nvPr>
            <p:ph type="title"/>
          </p:nvPr>
        </p:nvSpPr>
        <p:spPr>
          <a:xfrm>
            <a:off x="915988" y="366713"/>
            <a:ext cx="6248400" cy="685800"/>
          </a:xfrm>
        </p:spPr>
        <p:txBody>
          <a:bodyPr lIns="92075" tIns="46038" rIns="92075" bIns="46038" anchor="ctr"/>
          <a:lstStyle/>
          <a:p>
            <a:r>
              <a:rPr lang="en-US" altLang="zh-CN" b="1">
                <a:solidFill>
                  <a:srgbClr val="0000FF"/>
                </a:solidFill>
                <a:effectLst/>
                <a:latin typeface="Times New Roman" panose="02020603050405020304" pitchFamily="18" charset="0"/>
              </a:rPr>
              <a:t>7.3.2  </a:t>
            </a:r>
            <a:r>
              <a:rPr lang="zh-CN" altLang="en-US" b="1" dirty="0">
                <a:solidFill>
                  <a:srgbClr val="0000FF"/>
                </a:solidFill>
                <a:effectLst/>
                <a:latin typeface="楷体_GB2312" panose="02010609030101010101" pitchFamily="49" charset="-122"/>
                <a:ea typeface="楷体_GB2312" panose="02010609030101010101" pitchFamily="49" charset="-122"/>
              </a:rPr>
              <a:t>广度优先搜索算法</a:t>
            </a:r>
          </a:p>
        </p:txBody>
      </p:sp>
      <p:sp>
        <p:nvSpPr>
          <p:cNvPr id="591875" name="文本占位符 591874"/>
          <p:cNvSpPr>
            <a:spLocks noGrp="1"/>
          </p:cNvSpPr>
          <p:nvPr>
            <p:ph type="body" idx="1"/>
          </p:nvPr>
        </p:nvSpPr>
        <p:spPr>
          <a:xfrm>
            <a:off x="152400" y="1268413"/>
            <a:ext cx="8812213" cy="5241925"/>
          </a:xfrm>
        </p:spPr>
        <p:txBody>
          <a:bodyPr/>
          <a:lstStyle/>
          <a:p>
            <a:pPr marL="0" indent="0">
              <a:lnSpc>
                <a:spcPct val="110000"/>
              </a:lnSpc>
              <a:buNone/>
            </a:pPr>
            <a:r>
              <a:rPr lang="zh-CN" altLang="en-US" sz="3600" b="1" dirty="0">
                <a:solidFill>
                  <a:schemeClr val="folHlink"/>
                </a:solidFill>
                <a:latin typeface="宋体" panose="02010600030101010101" pitchFamily="2" charset="-122"/>
              </a:rPr>
              <a:t>   </a:t>
            </a:r>
            <a:r>
              <a:rPr lang="zh-CN" altLang="en-US" b="1" dirty="0">
                <a:solidFill>
                  <a:srgbClr val="FF0000"/>
                </a:solidFill>
                <a:latin typeface="宋体" panose="02010600030101010101" pitchFamily="2" charset="-122"/>
              </a:rPr>
              <a:t>广度优先搜索</a:t>
            </a:r>
            <a:r>
              <a:rPr lang="en-US" altLang="zh-CN" b="1"/>
              <a:t>(</a:t>
            </a:r>
            <a:r>
              <a:rPr lang="en-US" altLang="zh-CN" b="1">
                <a:solidFill>
                  <a:srgbClr val="FF0000"/>
                </a:solidFill>
              </a:rPr>
              <a:t>B</a:t>
            </a:r>
            <a:r>
              <a:rPr lang="en-US" altLang="zh-CN" b="1">
                <a:solidFill>
                  <a:srgbClr val="0000FF"/>
                </a:solidFill>
              </a:rPr>
              <a:t>readth </a:t>
            </a:r>
            <a:r>
              <a:rPr lang="en-US" altLang="zh-CN" b="1">
                <a:solidFill>
                  <a:srgbClr val="FF0000"/>
                </a:solidFill>
              </a:rPr>
              <a:t>F</a:t>
            </a:r>
            <a:r>
              <a:rPr lang="en-US" altLang="zh-CN" b="1">
                <a:solidFill>
                  <a:srgbClr val="0000FF"/>
                </a:solidFill>
              </a:rPr>
              <a:t>irst </a:t>
            </a:r>
            <a:r>
              <a:rPr lang="en-US" altLang="zh-CN" b="1">
                <a:solidFill>
                  <a:srgbClr val="FF0000"/>
                </a:solidFill>
              </a:rPr>
              <a:t>S</a:t>
            </a:r>
            <a:r>
              <a:rPr lang="en-US" altLang="zh-CN" b="1">
                <a:solidFill>
                  <a:srgbClr val="0000FF"/>
                </a:solidFill>
              </a:rPr>
              <a:t>earch--</a:t>
            </a:r>
            <a:r>
              <a:rPr lang="en-US" altLang="zh-CN" b="1">
                <a:solidFill>
                  <a:srgbClr val="FF0000"/>
                </a:solidFill>
              </a:rPr>
              <a:t>BFS</a:t>
            </a:r>
            <a:r>
              <a:rPr lang="en-US" altLang="zh-CN" b="1"/>
              <a:t>)</a:t>
            </a:r>
            <a:r>
              <a:rPr lang="zh-CN" altLang="en-US" b="1" dirty="0"/>
              <a:t>遍历类似</a:t>
            </a:r>
            <a:r>
              <a:rPr lang="zh-CN" altLang="en-US" b="1" dirty="0">
                <a:solidFill>
                  <a:srgbClr val="0000FF"/>
                </a:solidFill>
              </a:rPr>
              <a:t>树的按层次遍历</a:t>
            </a:r>
            <a:r>
              <a:rPr lang="zh-CN" altLang="en-US" b="1" dirty="0"/>
              <a:t>的过程</a:t>
            </a:r>
            <a:r>
              <a:rPr lang="zh-CN" altLang="en-US" b="1" dirty="0">
                <a:latin typeface="宋体" panose="02010600030101010101" pitchFamily="2" charset="-122"/>
              </a:rPr>
              <a:t>。</a:t>
            </a:r>
          </a:p>
          <a:p>
            <a:pPr marL="0" indent="0">
              <a:lnSpc>
                <a:spcPct val="110000"/>
              </a:lnSpc>
              <a:buNone/>
            </a:pPr>
            <a:r>
              <a:rPr lang="en-US" altLang="zh-CN" sz="3600" b="1">
                <a:solidFill>
                  <a:srgbClr val="0000FF"/>
                </a:solidFill>
              </a:rPr>
              <a:t>1</a:t>
            </a:r>
            <a:r>
              <a:rPr lang="en-US" altLang="zh-CN" sz="3600" b="1">
                <a:solidFill>
                  <a:srgbClr val="0000FF"/>
                </a:solidFill>
                <a:latin typeface="宋体" panose="02010600030101010101" pitchFamily="2" charset="-122"/>
              </a:rPr>
              <a:t> </a:t>
            </a:r>
            <a:r>
              <a:rPr lang="zh-CN" altLang="en-US" sz="3600" b="1" dirty="0">
                <a:solidFill>
                  <a:srgbClr val="0000FF"/>
                </a:solidFill>
                <a:latin typeface="宋体" panose="02010600030101010101" pitchFamily="2" charset="-122"/>
              </a:rPr>
              <a:t>算法思想</a:t>
            </a:r>
            <a:endParaRPr lang="zh-CN" altLang="en-US" sz="3600" b="1" dirty="0">
              <a:solidFill>
                <a:schemeClr val="tx2"/>
              </a:solidFill>
              <a:latin typeface="宋体" panose="02010600030101010101" pitchFamily="2" charset="-122"/>
            </a:endParaRPr>
          </a:p>
          <a:p>
            <a:pPr marL="0" indent="0">
              <a:lnSpc>
                <a:spcPct val="110000"/>
              </a:lnSpc>
              <a:buNone/>
            </a:pPr>
            <a:r>
              <a:rPr lang="zh-CN" altLang="en-US" sz="2800" b="1" dirty="0">
                <a:latin typeface="宋体" panose="02010600030101010101" pitchFamily="2" charset="-122"/>
              </a:rPr>
              <a:t>    设初始状态时图中的所有顶点未被访问，则：</a:t>
            </a:r>
          </a:p>
          <a:p>
            <a:pPr marL="533400" lvl="1" indent="0">
              <a:lnSpc>
                <a:spcPct val="110000"/>
              </a:lnSpc>
              <a:buNone/>
            </a:pPr>
            <a:r>
              <a:rPr lang="zh-CN" altLang="en-US" b="1">
                <a:latin typeface="宋体" panose="02010600030101010101" pitchFamily="2" charset="-122"/>
              </a:rPr>
              <a:t>⑴</a:t>
            </a:r>
            <a:r>
              <a:rPr lang="zh-CN" altLang="en-US" b="1"/>
              <a:t> </a:t>
            </a:r>
            <a:r>
              <a:rPr lang="zh-CN" altLang="en-US" b="1" dirty="0">
                <a:latin typeface="宋体" panose="02010600030101010101" pitchFamily="2" charset="-122"/>
              </a:rPr>
              <a:t>：</a:t>
            </a:r>
            <a:r>
              <a:rPr lang="zh-CN" altLang="en-US" b="1" dirty="0"/>
              <a:t>从图中某个顶点</a:t>
            </a:r>
            <a:r>
              <a:rPr lang="en-US" altLang="zh-CN" b="1"/>
              <a:t>v</a:t>
            </a:r>
            <a:r>
              <a:rPr lang="en-US" altLang="zh-CN" b="1" baseline="-18000"/>
              <a:t>i</a:t>
            </a:r>
            <a:r>
              <a:rPr lang="zh-CN" altLang="en-US" b="1" dirty="0"/>
              <a:t>出发</a:t>
            </a:r>
            <a:r>
              <a:rPr lang="zh-CN" altLang="en-US" b="1" dirty="0">
                <a:latin typeface="宋体" panose="02010600030101010101" pitchFamily="2" charset="-122"/>
              </a:rPr>
              <a:t>，访问</a:t>
            </a:r>
            <a:r>
              <a:rPr lang="en-US" altLang="zh-CN" b="1"/>
              <a:t>v</a:t>
            </a:r>
            <a:r>
              <a:rPr lang="en-US" altLang="zh-CN" b="1" baseline="-18000"/>
              <a:t>i</a:t>
            </a:r>
            <a:r>
              <a:rPr lang="zh-CN" altLang="en-US" b="1" dirty="0">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⑵</a:t>
            </a:r>
            <a:r>
              <a:rPr lang="zh-CN" altLang="en-US" b="1" dirty="0">
                <a:latin typeface="宋体" panose="02010600030101010101" pitchFamily="2" charset="-122"/>
              </a:rPr>
              <a:t>：访问</a:t>
            </a:r>
            <a:r>
              <a:rPr lang="en-US" altLang="zh-CN" b="1"/>
              <a:t>v</a:t>
            </a:r>
            <a:r>
              <a:rPr lang="en-US" altLang="zh-CN" b="1" baseline="-18000"/>
              <a:t>i</a:t>
            </a:r>
            <a:r>
              <a:rPr lang="zh-CN" altLang="en-US" b="1" dirty="0"/>
              <a:t>的所有相</a:t>
            </a:r>
            <a:r>
              <a:rPr lang="zh-CN" altLang="en-US" b="1" dirty="0">
                <a:latin typeface="宋体" panose="02010600030101010101" pitchFamily="2" charset="-122"/>
              </a:rPr>
              <a:t>邻接且未被访问的所有顶点</a:t>
            </a:r>
            <a:r>
              <a:rPr lang="en-US" altLang="zh-CN" b="1"/>
              <a:t>v</a:t>
            </a:r>
            <a:r>
              <a:rPr lang="en-US" altLang="zh-CN" b="1" baseline="-18000"/>
              <a:t>i1</a:t>
            </a:r>
            <a:r>
              <a:rPr lang="zh-CN" altLang="en-US" b="1">
                <a:latin typeface="宋体" panose="02010600030101010101" pitchFamily="2" charset="-122"/>
              </a:rPr>
              <a:t>，</a:t>
            </a:r>
            <a:r>
              <a:rPr lang="en-US" altLang="zh-CN" b="1"/>
              <a:t>v</a:t>
            </a:r>
            <a:r>
              <a:rPr lang="en-US" altLang="zh-CN" b="1" baseline="-18000"/>
              <a:t>i2</a:t>
            </a:r>
            <a:r>
              <a:rPr lang="zh-CN" altLang="en-US" b="1">
                <a:latin typeface="宋体" panose="02010600030101010101" pitchFamily="2" charset="-122"/>
              </a:rPr>
              <a:t>，</a:t>
            </a:r>
            <a:r>
              <a:rPr lang="en-US" altLang="zh-CN" b="1">
                <a:latin typeface="Times New Roman" panose="02020603050405020304" pitchFamily="18" charset="0"/>
                <a:ea typeface="Times New Roman" panose="02020603050405020304" pitchFamily="18" charset="0"/>
              </a:rPr>
              <a:t>…</a:t>
            </a:r>
            <a:r>
              <a:rPr lang="zh-CN" altLang="en-US" b="1">
                <a:latin typeface="宋体" panose="02010600030101010101" pitchFamily="2" charset="-122"/>
              </a:rPr>
              <a:t>，</a:t>
            </a:r>
            <a:r>
              <a:rPr lang="en-US" altLang="zh-CN" b="1"/>
              <a:t>v</a:t>
            </a:r>
            <a:r>
              <a:rPr lang="en-US" altLang="zh-CN" b="1" baseline="-18000"/>
              <a:t>im</a:t>
            </a:r>
            <a:r>
              <a:rPr lang="zh-CN" altLang="en-US" b="1" dirty="0">
                <a:latin typeface="宋体" panose="02010600030101010101" pitchFamily="2" charset="-122"/>
              </a:rPr>
              <a:t>；</a:t>
            </a:r>
          </a:p>
          <a:p>
            <a:pPr marL="533400" lvl="1" indent="0">
              <a:lnSpc>
                <a:spcPct val="110000"/>
              </a:lnSpc>
              <a:buNone/>
            </a:pPr>
            <a:r>
              <a:rPr lang="zh-CN" altLang="en-US" b="1">
                <a:latin typeface="宋体" panose="02010600030101010101" pitchFamily="2" charset="-122"/>
              </a:rPr>
              <a:t>⑶</a:t>
            </a:r>
            <a:r>
              <a:rPr lang="zh-CN" altLang="en-US" b="1" dirty="0">
                <a:latin typeface="宋体" panose="02010600030101010101" pitchFamily="2" charset="-122"/>
              </a:rPr>
              <a:t>：</a:t>
            </a:r>
            <a:r>
              <a:rPr lang="zh-CN" altLang="en-US" b="1">
                <a:latin typeface="宋体" panose="02010600030101010101" pitchFamily="2" charset="-122"/>
              </a:rPr>
              <a:t>以</a:t>
            </a:r>
            <a:r>
              <a:rPr lang="en-US" altLang="zh-CN" b="1"/>
              <a:t>v</a:t>
            </a:r>
            <a:r>
              <a:rPr lang="en-US" altLang="zh-CN" b="1" baseline="-18000"/>
              <a:t>i1</a:t>
            </a:r>
            <a:r>
              <a:rPr lang="zh-CN" altLang="en-US" b="1">
                <a:latin typeface="宋体" panose="02010600030101010101" pitchFamily="2" charset="-122"/>
              </a:rPr>
              <a:t>，</a:t>
            </a:r>
            <a:r>
              <a:rPr lang="en-US" altLang="zh-CN" b="1"/>
              <a:t>v</a:t>
            </a:r>
            <a:r>
              <a:rPr lang="en-US" altLang="zh-CN" b="1" baseline="-18000"/>
              <a:t>i2</a:t>
            </a:r>
            <a:r>
              <a:rPr lang="zh-CN" altLang="en-US" b="1">
                <a:latin typeface="宋体" panose="02010600030101010101" pitchFamily="2" charset="-122"/>
              </a:rPr>
              <a:t>， </a:t>
            </a:r>
            <a:r>
              <a:rPr lang="en-US" altLang="zh-CN" b="1">
                <a:latin typeface="Times New Roman" panose="02020603050405020304" pitchFamily="18" charset="0"/>
                <a:ea typeface="Times New Roman" panose="02020603050405020304" pitchFamily="18" charset="0"/>
              </a:rPr>
              <a:t>…</a:t>
            </a:r>
            <a:r>
              <a:rPr lang="zh-CN" altLang="en-US" b="1">
                <a:latin typeface="宋体" panose="02010600030101010101" pitchFamily="2" charset="-122"/>
              </a:rPr>
              <a:t>，</a:t>
            </a:r>
            <a:r>
              <a:rPr lang="en-US" altLang="zh-CN" b="1"/>
              <a:t>v</a:t>
            </a:r>
            <a:r>
              <a:rPr lang="en-US" altLang="zh-CN" b="1" baseline="-18000"/>
              <a:t>im</a:t>
            </a:r>
            <a:r>
              <a:rPr lang="zh-CN" altLang="en-US" b="1" dirty="0"/>
              <a:t>的次序</a:t>
            </a:r>
            <a:r>
              <a:rPr lang="zh-CN" altLang="en-US" b="1" dirty="0">
                <a:latin typeface="宋体" panose="02010600030101010101" pitchFamily="2" charset="-122"/>
              </a:rPr>
              <a:t>，以</a:t>
            </a:r>
            <a:r>
              <a:rPr lang="en-US" altLang="zh-CN" b="1"/>
              <a:t>v</a:t>
            </a:r>
            <a:r>
              <a:rPr lang="en-US" altLang="zh-CN" b="1" baseline="-18000"/>
              <a:t>ij</a:t>
            </a:r>
            <a:r>
              <a:rPr lang="en-US" altLang="zh-CN" b="1"/>
              <a:t>(1</a:t>
            </a:r>
            <a:r>
              <a:rPr lang="en-US" altLang="zh-CN" b="1">
                <a:ea typeface="Arial Unicode MS" panose="020B0604020202020204" charset="-122"/>
              </a:rPr>
              <a:t>≦</a:t>
            </a:r>
            <a:r>
              <a:rPr lang="en-US" altLang="zh-CN" b="1"/>
              <a:t>j</a:t>
            </a:r>
            <a:r>
              <a:rPr lang="en-US" altLang="zh-CN" b="1">
                <a:ea typeface="Arial Unicode MS" panose="020B0604020202020204" charset="-122"/>
              </a:rPr>
              <a:t>≦</a:t>
            </a:r>
            <a:r>
              <a:rPr lang="en-US" altLang="zh-CN" b="1"/>
              <a:t>m)</a:t>
            </a:r>
            <a:r>
              <a:rPr lang="zh-CN" altLang="en-US" b="1" dirty="0"/>
              <a:t>依此作为</a:t>
            </a:r>
            <a:r>
              <a:rPr lang="en-US" altLang="zh-CN" b="1"/>
              <a:t>v</a:t>
            </a:r>
            <a:r>
              <a:rPr lang="en-US" altLang="zh-CN" b="1" baseline="-18000"/>
              <a:t>i </a:t>
            </a:r>
            <a:r>
              <a:rPr lang="zh-CN" altLang="en-US" b="1" dirty="0">
                <a:latin typeface="宋体" panose="02010600030101010101" pitchFamily="2" charset="-122"/>
              </a:rPr>
              <a:t>，转</a:t>
            </a:r>
            <a:r>
              <a:rPr lang="zh-CN" altLang="en-US" b="1">
                <a:latin typeface="宋体" panose="02010600030101010101" pitchFamily="2" charset="-122"/>
              </a:rPr>
              <a:t>⑴</a:t>
            </a:r>
            <a:r>
              <a:rPr lang="zh-CN" altLang="en-US" b="1" dirty="0">
                <a:latin typeface="宋体" panose="02010600030101010101" pitchFamily="2" charset="-122"/>
              </a:rPr>
              <a:t>；  </a:t>
            </a:r>
          </a:p>
        </p:txBody>
      </p:sp>
    </p:spTree>
  </p:cSld>
  <p:clrMapOvr>
    <a:masterClrMapping/>
  </p:clrMapOvr>
  <p:transition spd="med">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文本占位符 592897"/>
          <p:cNvSpPr>
            <a:spLocks noGrp="1"/>
          </p:cNvSpPr>
          <p:nvPr>
            <p:ph type="body" idx="1"/>
          </p:nvPr>
        </p:nvSpPr>
        <p:spPr>
          <a:xfrm>
            <a:off x="152400" y="242888"/>
            <a:ext cx="8812213" cy="2106612"/>
          </a:xfrm>
        </p:spPr>
        <p:txBody>
          <a:bodyPr/>
          <a:lstStyle/>
          <a:p>
            <a:pPr marL="533400" lvl="1" indent="0">
              <a:lnSpc>
                <a:spcPct val="110000"/>
              </a:lnSpc>
              <a:buNone/>
            </a:pPr>
            <a:r>
              <a:rPr lang="zh-CN" altLang="en-US" b="1">
                <a:latin typeface="宋体" panose="02010600030101010101" pitchFamily="2" charset="-122"/>
              </a:rPr>
              <a:t>⑷</a:t>
            </a:r>
            <a:r>
              <a:rPr lang="zh-CN" altLang="en-US" b="1"/>
              <a:t> </a:t>
            </a:r>
            <a:r>
              <a:rPr lang="zh-CN" altLang="en-US" b="1" dirty="0">
                <a:latin typeface="宋体" panose="02010600030101010101" pitchFamily="2" charset="-122"/>
              </a:rPr>
              <a:t>：</a:t>
            </a:r>
            <a:r>
              <a:rPr lang="zh-CN" altLang="en-US" b="1" dirty="0"/>
              <a:t>继续选取图中</a:t>
            </a:r>
            <a:r>
              <a:rPr lang="zh-CN" altLang="en-US" b="1" dirty="0">
                <a:latin typeface="宋体" panose="02010600030101010101" pitchFamily="2" charset="-122"/>
              </a:rPr>
              <a:t>未被访问</a:t>
            </a:r>
            <a:r>
              <a:rPr lang="zh-CN" altLang="en-US" b="1" dirty="0"/>
              <a:t>顶点</a:t>
            </a:r>
            <a:r>
              <a:rPr lang="en-US" altLang="zh-CN" b="1" dirty="0" err="1"/>
              <a:t>v</a:t>
            </a:r>
            <a:r>
              <a:rPr lang="en-US" altLang="zh-CN" b="1" baseline="-18000" dirty="0" err="1"/>
              <a:t>k</a:t>
            </a:r>
            <a:r>
              <a:rPr lang="zh-CN" altLang="en-US" b="1" dirty="0"/>
              <a:t>作为起始顶点</a:t>
            </a:r>
            <a:r>
              <a:rPr lang="zh-CN" altLang="en-US" b="1" dirty="0">
                <a:latin typeface="宋体" panose="02010600030101010101" pitchFamily="2" charset="-122"/>
              </a:rPr>
              <a:t>，转</a:t>
            </a:r>
            <a:r>
              <a:rPr lang="zh-CN" altLang="en-US" b="1">
                <a:latin typeface="宋体" panose="02010600030101010101" pitchFamily="2" charset="-122"/>
              </a:rPr>
              <a:t>⑴</a:t>
            </a:r>
            <a:r>
              <a:rPr lang="zh-CN" altLang="en-US" b="1" dirty="0">
                <a:latin typeface="宋体" panose="02010600030101010101" pitchFamily="2" charset="-122"/>
              </a:rPr>
              <a:t>，直到图中所有顶点都被访问为止。</a:t>
            </a:r>
          </a:p>
          <a:p>
            <a:pPr marL="0" indent="0">
              <a:lnSpc>
                <a:spcPct val="110000"/>
              </a:lnSpc>
              <a:buNone/>
            </a:pPr>
            <a:r>
              <a:rPr lang="zh-CN" altLang="en-US" sz="2800" b="1" dirty="0"/>
              <a:t>图</a:t>
            </a:r>
            <a:r>
              <a:rPr lang="en-US" altLang="zh-CN" sz="2800" b="1"/>
              <a:t>7-18</a:t>
            </a:r>
            <a:r>
              <a:rPr lang="zh-CN" altLang="en-US" sz="2800" b="1" dirty="0"/>
              <a:t>是有向图的广度优先搜索遍历示例</a:t>
            </a:r>
            <a:r>
              <a:rPr lang="en-US" altLang="zh-CN" sz="2800" b="1"/>
              <a:t>(</a:t>
            </a:r>
            <a:r>
              <a:rPr lang="zh-CN" altLang="en-US" sz="2800" b="1">
                <a:solidFill>
                  <a:srgbClr val="0000FF"/>
                </a:solidFill>
              </a:rPr>
              <a:t>蓝色</a:t>
            </a:r>
            <a:r>
              <a:rPr lang="zh-CN" altLang="en-US" sz="2800" b="1" dirty="0">
                <a:solidFill>
                  <a:srgbClr val="0000FF"/>
                </a:solidFill>
              </a:rPr>
              <a:t>箭头</a:t>
            </a:r>
            <a:r>
              <a:rPr lang="en-US" altLang="zh-CN" sz="2800" b="1"/>
              <a:t>)</a:t>
            </a:r>
            <a:r>
              <a:rPr lang="zh-CN" altLang="en-US" sz="2800" b="1" dirty="0">
                <a:latin typeface="宋体" panose="02010600030101010101" pitchFamily="2" charset="-122"/>
              </a:rPr>
              <a:t>。</a:t>
            </a:r>
            <a:r>
              <a:rPr lang="zh-CN" altLang="en-US" sz="2800" b="1" dirty="0"/>
              <a:t>上述图的</a:t>
            </a:r>
            <a:r>
              <a:rPr lang="en-US" altLang="zh-CN" sz="2800" b="1"/>
              <a:t>BFS</a:t>
            </a:r>
            <a:r>
              <a:rPr lang="zh-CN" altLang="en-US" sz="2800" b="1" dirty="0"/>
              <a:t>次序是</a:t>
            </a:r>
            <a:r>
              <a:rPr lang="zh-CN" altLang="en-US" sz="2800" b="1" dirty="0">
                <a:latin typeface="宋体" panose="02010600030101010101" pitchFamily="2" charset="-122"/>
              </a:rPr>
              <a:t>：</a:t>
            </a:r>
            <a:r>
              <a:rPr lang="en-US" altLang="zh-CN" sz="2800" b="1"/>
              <a:t>v</a:t>
            </a:r>
            <a:r>
              <a:rPr lang="en-US" altLang="zh-CN" sz="2800" b="1" baseline="-18000"/>
              <a:t>1</a:t>
            </a:r>
            <a:r>
              <a:rPr lang="en-US" altLang="zh-CN" sz="2800" b="1">
                <a:ea typeface="Arial Unicode MS" panose="020B0604020202020204" charset="-122"/>
              </a:rPr>
              <a:t>→</a:t>
            </a:r>
            <a:r>
              <a:rPr lang="en-US" altLang="zh-CN" sz="2800" b="1" baseline="-18000"/>
              <a:t> </a:t>
            </a:r>
            <a:r>
              <a:rPr lang="en-US" altLang="zh-CN" sz="2800" b="1"/>
              <a:t>v</a:t>
            </a:r>
            <a:r>
              <a:rPr lang="en-US" altLang="zh-CN" sz="2800" b="1" baseline="-18000"/>
              <a:t>2 </a:t>
            </a:r>
            <a:r>
              <a:rPr lang="en-US" altLang="zh-CN" sz="2800" b="1">
                <a:ea typeface="Arial Unicode MS" panose="020B0604020202020204" charset="-122"/>
              </a:rPr>
              <a:t>→</a:t>
            </a:r>
            <a:r>
              <a:rPr lang="en-US" altLang="zh-CN" sz="2800" b="1" baseline="-18000"/>
              <a:t> </a:t>
            </a:r>
            <a:r>
              <a:rPr lang="en-US" altLang="zh-CN" sz="2800" b="1"/>
              <a:t>v</a:t>
            </a:r>
            <a:r>
              <a:rPr lang="en-US" altLang="zh-CN" sz="2800" b="1" baseline="-18000"/>
              <a:t>4 </a:t>
            </a:r>
            <a:r>
              <a:rPr lang="en-US" altLang="zh-CN" sz="2800" b="1">
                <a:ea typeface="Arial Unicode MS" panose="020B0604020202020204" charset="-122"/>
              </a:rPr>
              <a:t>→</a:t>
            </a:r>
            <a:r>
              <a:rPr lang="en-US" altLang="zh-CN" sz="2800" b="1" baseline="-18000"/>
              <a:t> </a:t>
            </a:r>
            <a:r>
              <a:rPr lang="en-US" altLang="zh-CN" sz="2800" b="1"/>
              <a:t>v</a:t>
            </a:r>
            <a:r>
              <a:rPr lang="en-US" altLang="zh-CN" sz="2800" b="1" baseline="-18000"/>
              <a:t>3 </a:t>
            </a:r>
            <a:r>
              <a:rPr lang="en-US" altLang="zh-CN" sz="2800" b="1">
                <a:ea typeface="Arial Unicode MS" panose="020B0604020202020204" charset="-122"/>
              </a:rPr>
              <a:t>→</a:t>
            </a:r>
            <a:r>
              <a:rPr lang="en-US" altLang="zh-CN" sz="2800" b="1" baseline="-18000"/>
              <a:t> </a:t>
            </a:r>
            <a:r>
              <a:rPr lang="en-US" altLang="zh-CN" sz="2800" b="1"/>
              <a:t>v</a:t>
            </a:r>
            <a:r>
              <a:rPr lang="en-US" altLang="zh-CN" sz="2800" b="1" baseline="-18000"/>
              <a:t>5</a:t>
            </a:r>
          </a:p>
        </p:txBody>
      </p:sp>
      <p:grpSp>
        <p:nvGrpSpPr>
          <p:cNvPr id="592899" name="组合 592898"/>
          <p:cNvGrpSpPr/>
          <p:nvPr/>
        </p:nvGrpSpPr>
        <p:grpSpPr>
          <a:xfrm>
            <a:off x="827088" y="2565400"/>
            <a:ext cx="7780337" cy="3751263"/>
            <a:chOff x="521" y="1815"/>
            <a:chExt cx="4901" cy="2363"/>
          </a:xfrm>
        </p:grpSpPr>
        <p:grpSp>
          <p:nvGrpSpPr>
            <p:cNvPr id="592900" name="组合 592899"/>
            <p:cNvGrpSpPr/>
            <p:nvPr/>
          </p:nvGrpSpPr>
          <p:grpSpPr>
            <a:xfrm>
              <a:off x="1791" y="1815"/>
              <a:ext cx="3631" cy="2120"/>
              <a:chOff x="1791" y="1497"/>
              <a:chExt cx="3631" cy="2120"/>
            </a:xfrm>
          </p:grpSpPr>
          <p:sp>
            <p:nvSpPr>
              <p:cNvPr id="592901" name="矩形 592900"/>
              <p:cNvSpPr/>
              <p:nvPr/>
            </p:nvSpPr>
            <p:spPr>
              <a:xfrm>
                <a:off x="2336" y="3413"/>
                <a:ext cx="1587"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G’</a:t>
                </a:r>
                <a:r>
                  <a:rPr lang="zh-CN" altLang="en-US" sz="2000" b="1" dirty="0">
                    <a:latin typeface="Times New Roman" panose="02020603050405020304" pitchFamily="18" charset="0"/>
                  </a:rPr>
                  <a:t>的正邻接链表</a:t>
                </a:r>
              </a:p>
            </p:txBody>
          </p:sp>
          <p:grpSp>
            <p:nvGrpSpPr>
              <p:cNvPr id="592902" name="组合 592901"/>
              <p:cNvGrpSpPr/>
              <p:nvPr/>
            </p:nvGrpSpPr>
            <p:grpSpPr>
              <a:xfrm>
                <a:off x="1791" y="1497"/>
                <a:ext cx="3631" cy="1848"/>
                <a:chOff x="1791" y="1497"/>
                <a:chExt cx="3631" cy="1848"/>
              </a:xfrm>
            </p:grpSpPr>
            <p:grpSp>
              <p:nvGrpSpPr>
                <p:cNvPr id="592903" name="组合 592902"/>
                <p:cNvGrpSpPr/>
                <p:nvPr/>
              </p:nvGrpSpPr>
              <p:grpSpPr>
                <a:xfrm>
                  <a:off x="3469" y="1521"/>
                  <a:ext cx="1364" cy="234"/>
                  <a:chOff x="2426" y="495"/>
                  <a:chExt cx="1364" cy="234"/>
                </a:xfrm>
              </p:grpSpPr>
              <p:grpSp>
                <p:nvGrpSpPr>
                  <p:cNvPr id="592904" name="组合 592903"/>
                  <p:cNvGrpSpPr/>
                  <p:nvPr/>
                </p:nvGrpSpPr>
                <p:grpSpPr>
                  <a:xfrm>
                    <a:off x="2701" y="495"/>
                    <a:ext cx="456" cy="226"/>
                    <a:chOff x="3467" y="510"/>
                    <a:chExt cx="456" cy="226"/>
                  </a:xfrm>
                </p:grpSpPr>
                <p:sp>
                  <p:nvSpPr>
                    <p:cNvPr id="592905" name="矩形 59290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592906" name="直接连接符 59290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92907" name="组合 592906"/>
                  <p:cNvGrpSpPr/>
                  <p:nvPr/>
                </p:nvGrpSpPr>
                <p:grpSpPr>
                  <a:xfrm>
                    <a:off x="3334" y="503"/>
                    <a:ext cx="456" cy="226"/>
                    <a:chOff x="3467" y="510"/>
                    <a:chExt cx="456" cy="226"/>
                  </a:xfrm>
                </p:grpSpPr>
                <p:sp>
                  <p:nvSpPr>
                    <p:cNvPr id="592908" name="矩形 592907"/>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92909" name="直接连接符 592908"/>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2910" name="直接连接符 592909"/>
                  <p:cNvSpPr/>
                  <p:nvPr/>
                </p:nvSpPr>
                <p:spPr>
                  <a:xfrm>
                    <a:off x="2426" y="618"/>
                    <a:ext cx="272" cy="0"/>
                  </a:xfrm>
                  <a:prstGeom prst="line">
                    <a:avLst/>
                  </a:prstGeom>
                  <a:ln w="19050" cap="flat" cmpd="sng">
                    <a:solidFill>
                      <a:schemeClr val="tx1"/>
                    </a:solidFill>
                    <a:prstDash val="solid"/>
                    <a:miter/>
                    <a:headEnd type="none" w="med" len="med"/>
                    <a:tailEnd type="arrow" w="med" len="med"/>
                  </a:ln>
                </p:spPr>
              </p:sp>
              <p:sp>
                <p:nvSpPr>
                  <p:cNvPr id="592911" name="直接连接符 592910"/>
                  <p:cNvSpPr/>
                  <p:nvPr/>
                </p:nvSpPr>
                <p:spPr>
                  <a:xfrm>
                    <a:off x="3056" y="623"/>
                    <a:ext cx="272" cy="0"/>
                  </a:xfrm>
                  <a:prstGeom prst="line">
                    <a:avLst/>
                  </a:prstGeom>
                  <a:ln w="19050" cap="flat" cmpd="sng">
                    <a:solidFill>
                      <a:schemeClr val="tx1"/>
                    </a:solidFill>
                    <a:prstDash val="solid"/>
                    <a:miter/>
                    <a:headEnd type="none" w="med" len="med"/>
                    <a:tailEnd type="arrow" w="med" len="med"/>
                  </a:ln>
                </p:spPr>
              </p:sp>
            </p:grpSp>
            <p:grpSp>
              <p:nvGrpSpPr>
                <p:cNvPr id="592912" name="组合 592911"/>
                <p:cNvGrpSpPr/>
                <p:nvPr/>
              </p:nvGrpSpPr>
              <p:grpSpPr>
                <a:xfrm>
                  <a:off x="3469" y="2041"/>
                  <a:ext cx="1953" cy="235"/>
                  <a:chOff x="2426" y="1055"/>
                  <a:chExt cx="1953" cy="235"/>
                </a:xfrm>
              </p:grpSpPr>
              <p:grpSp>
                <p:nvGrpSpPr>
                  <p:cNvPr id="592913" name="组合 592912"/>
                  <p:cNvGrpSpPr/>
                  <p:nvPr/>
                </p:nvGrpSpPr>
                <p:grpSpPr>
                  <a:xfrm>
                    <a:off x="2701" y="1055"/>
                    <a:ext cx="456" cy="226"/>
                    <a:chOff x="3467" y="510"/>
                    <a:chExt cx="456" cy="226"/>
                  </a:xfrm>
                </p:grpSpPr>
                <p:sp>
                  <p:nvSpPr>
                    <p:cNvPr id="592914" name="矩形 592913"/>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92915" name="直接连接符 592914"/>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2916" name="直接连接符 592915"/>
                  <p:cNvSpPr/>
                  <p:nvPr/>
                </p:nvSpPr>
                <p:spPr>
                  <a:xfrm>
                    <a:off x="2426" y="1178"/>
                    <a:ext cx="272" cy="0"/>
                  </a:xfrm>
                  <a:prstGeom prst="line">
                    <a:avLst/>
                  </a:prstGeom>
                  <a:ln w="19050" cap="flat" cmpd="sng">
                    <a:solidFill>
                      <a:schemeClr val="tx1"/>
                    </a:solidFill>
                    <a:prstDash val="solid"/>
                    <a:miter/>
                    <a:headEnd type="none" w="med" len="med"/>
                    <a:tailEnd type="arrow" w="med" len="med"/>
                  </a:ln>
                </p:spPr>
              </p:sp>
              <p:grpSp>
                <p:nvGrpSpPr>
                  <p:cNvPr id="592917" name="组合 592916"/>
                  <p:cNvGrpSpPr/>
                  <p:nvPr/>
                </p:nvGrpSpPr>
                <p:grpSpPr>
                  <a:xfrm>
                    <a:off x="3304" y="1056"/>
                    <a:ext cx="456" cy="226"/>
                    <a:chOff x="3467" y="510"/>
                    <a:chExt cx="456" cy="226"/>
                  </a:xfrm>
                </p:grpSpPr>
                <p:sp>
                  <p:nvSpPr>
                    <p:cNvPr id="592918" name="矩形 592917"/>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a:t>
                      </a:r>
                    </a:p>
                  </p:txBody>
                </p:sp>
                <p:sp>
                  <p:nvSpPr>
                    <p:cNvPr id="592919" name="直接连接符 592918"/>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92920" name="组合 592919"/>
                  <p:cNvGrpSpPr/>
                  <p:nvPr/>
                </p:nvGrpSpPr>
                <p:grpSpPr>
                  <a:xfrm>
                    <a:off x="3923" y="1064"/>
                    <a:ext cx="456" cy="226"/>
                    <a:chOff x="3467" y="510"/>
                    <a:chExt cx="456" cy="226"/>
                  </a:xfrm>
                </p:grpSpPr>
                <p:sp>
                  <p:nvSpPr>
                    <p:cNvPr id="592921" name="矩形 592920"/>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92922" name="直接连接符 592921"/>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2923" name="直接连接符 592922"/>
                  <p:cNvSpPr/>
                  <p:nvPr/>
                </p:nvSpPr>
                <p:spPr>
                  <a:xfrm>
                    <a:off x="3029" y="1179"/>
                    <a:ext cx="272" cy="0"/>
                  </a:xfrm>
                  <a:prstGeom prst="line">
                    <a:avLst/>
                  </a:prstGeom>
                  <a:ln w="19050" cap="flat" cmpd="sng">
                    <a:solidFill>
                      <a:schemeClr val="tx1"/>
                    </a:solidFill>
                    <a:prstDash val="solid"/>
                    <a:miter/>
                    <a:headEnd type="none" w="med" len="med"/>
                    <a:tailEnd type="arrow" w="med" len="med"/>
                  </a:ln>
                </p:spPr>
              </p:sp>
              <p:sp>
                <p:nvSpPr>
                  <p:cNvPr id="592924" name="直接连接符 592923"/>
                  <p:cNvSpPr/>
                  <p:nvPr/>
                </p:nvSpPr>
                <p:spPr>
                  <a:xfrm>
                    <a:off x="3651" y="1179"/>
                    <a:ext cx="272" cy="0"/>
                  </a:xfrm>
                  <a:prstGeom prst="line">
                    <a:avLst/>
                  </a:prstGeom>
                  <a:ln w="19050" cap="flat" cmpd="sng">
                    <a:solidFill>
                      <a:schemeClr val="tx1"/>
                    </a:solidFill>
                    <a:prstDash val="solid"/>
                    <a:miter/>
                    <a:headEnd type="none" w="med" len="med"/>
                    <a:tailEnd type="arrow" w="med" len="med"/>
                  </a:ln>
                </p:spPr>
              </p:sp>
            </p:grpSp>
            <p:grpSp>
              <p:nvGrpSpPr>
                <p:cNvPr id="592925" name="组合 592924"/>
                <p:cNvGrpSpPr/>
                <p:nvPr/>
              </p:nvGrpSpPr>
              <p:grpSpPr>
                <a:xfrm>
                  <a:off x="3469" y="2328"/>
                  <a:ext cx="729" cy="226"/>
                  <a:chOff x="2426" y="1342"/>
                  <a:chExt cx="729" cy="226"/>
                </a:xfrm>
              </p:grpSpPr>
              <p:grpSp>
                <p:nvGrpSpPr>
                  <p:cNvPr id="592926" name="组合 592925"/>
                  <p:cNvGrpSpPr/>
                  <p:nvPr/>
                </p:nvGrpSpPr>
                <p:grpSpPr>
                  <a:xfrm>
                    <a:off x="2699" y="1342"/>
                    <a:ext cx="456" cy="226"/>
                    <a:chOff x="3467" y="510"/>
                    <a:chExt cx="456" cy="226"/>
                  </a:xfrm>
                </p:grpSpPr>
                <p:sp>
                  <p:nvSpPr>
                    <p:cNvPr id="592927" name="矩形 592926"/>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    </a:t>
                      </a:r>
                      <a:r>
                        <a:rPr lang="en-US" altLang="zh-CN">
                          <a:latin typeface="Times New Roman" panose="02020603050405020304" pitchFamily="18" charset="0"/>
                        </a:rPr>
                        <a:t>⋀</a:t>
                      </a:r>
                    </a:p>
                  </p:txBody>
                </p:sp>
                <p:sp>
                  <p:nvSpPr>
                    <p:cNvPr id="592928" name="直接连接符 592927"/>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2929" name="直接连接符 592928"/>
                  <p:cNvSpPr/>
                  <p:nvPr/>
                </p:nvSpPr>
                <p:spPr>
                  <a:xfrm>
                    <a:off x="2426" y="1457"/>
                    <a:ext cx="272" cy="0"/>
                  </a:xfrm>
                  <a:prstGeom prst="line">
                    <a:avLst/>
                  </a:prstGeom>
                  <a:ln w="19050" cap="flat" cmpd="sng">
                    <a:solidFill>
                      <a:schemeClr val="tx1"/>
                    </a:solidFill>
                    <a:prstDash val="solid"/>
                    <a:miter/>
                    <a:headEnd type="none" w="med" len="med"/>
                    <a:tailEnd type="arrow" w="med" len="med"/>
                  </a:ln>
                </p:spPr>
              </p:sp>
            </p:grpSp>
            <p:grpSp>
              <p:nvGrpSpPr>
                <p:cNvPr id="592930" name="组合 592929"/>
                <p:cNvGrpSpPr/>
                <p:nvPr/>
              </p:nvGrpSpPr>
              <p:grpSpPr>
                <a:xfrm>
                  <a:off x="3469" y="2600"/>
                  <a:ext cx="729" cy="226"/>
                  <a:chOff x="2426" y="1614"/>
                  <a:chExt cx="729" cy="226"/>
                </a:xfrm>
              </p:grpSpPr>
              <p:grpSp>
                <p:nvGrpSpPr>
                  <p:cNvPr id="592931" name="组合 592930"/>
                  <p:cNvGrpSpPr/>
                  <p:nvPr/>
                </p:nvGrpSpPr>
                <p:grpSpPr>
                  <a:xfrm>
                    <a:off x="2699" y="1614"/>
                    <a:ext cx="456" cy="226"/>
                    <a:chOff x="3467" y="510"/>
                    <a:chExt cx="456" cy="226"/>
                  </a:xfrm>
                </p:grpSpPr>
                <p:sp>
                  <p:nvSpPr>
                    <p:cNvPr id="592932" name="矩形 592931"/>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92933" name="直接连接符 592932"/>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2934" name="直接连接符 592933"/>
                  <p:cNvSpPr/>
                  <p:nvPr/>
                </p:nvSpPr>
                <p:spPr>
                  <a:xfrm>
                    <a:off x="2426" y="1734"/>
                    <a:ext cx="272" cy="0"/>
                  </a:xfrm>
                  <a:prstGeom prst="line">
                    <a:avLst/>
                  </a:prstGeom>
                  <a:ln w="19050" cap="flat" cmpd="sng">
                    <a:solidFill>
                      <a:schemeClr val="tx1"/>
                    </a:solidFill>
                    <a:prstDash val="solid"/>
                    <a:miter/>
                    <a:headEnd type="none" w="med" len="med"/>
                    <a:tailEnd type="arrow" w="med" len="med"/>
                  </a:ln>
                </p:spPr>
              </p:sp>
            </p:grpSp>
            <p:sp>
              <p:nvSpPr>
                <p:cNvPr id="592935" name="矩形 592934"/>
                <p:cNvSpPr/>
                <p:nvPr/>
              </p:nvSpPr>
              <p:spPr>
                <a:xfrm>
                  <a:off x="2560" y="1497"/>
                  <a:ext cx="226" cy="1331"/>
                </a:xfrm>
                <a:prstGeom prst="rect">
                  <a:avLst/>
                </a:prstGeom>
                <a:noFill/>
                <a:ln w="9525">
                  <a:noFill/>
                </a:ln>
              </p:spPr>
              <p:txBody>
                <a:bodyPr wrap="none" anchor="ctr"/>
                <a:lstStyle/>
                <a:p>
                  <a:pPr>
                    <a:lnSpc>
                      <a:spcPct val="110000"/>
                    </a:lnSpc>
                    <a:buClr>
                      <a:schemeClr val="bg1"/>
                    </a:buClr>
                  </a:pPr>
                  <a:r>
                    <a:rPr lang="en-US" altLang="zh-CN" b="1">
                      <a:latin typeface="Times New Roman" panose="02020603050405020304" pitchFamily="18" charset="0"/>
                    </a:rPr>
                    <a:t>0</a:t>
                  </a:r>
                </a:p>
                <a:p>
                  <a:pPr>
                    <a:lnSpc>
                      <a:spcPct val="110000"/>
                    </a:lnSpc>
                    <a:buClr>
                      <a:schemeClr val="bg1"/>
                    </a:buClr>
                  </a:pPr>
                  <a:r>
                    <a:rPr lang="en-US" altLang="zh-CN" b="1">
                      <a:latin typeface="Times New Roman" panose="02020603050405020304" pitchFamily="18" charset="0"/>
                    </a:rPr>
                    <a:t>1</a:t>
                  </a:r>
                </a:p>
                <a:p>
                  <a:pPr>
                    <a:lnSpc>
                      <a:spcPct val="110000"/>
                    </a:lnSpc>
                    <a:buClr>
                      <a:schemeClr val="bg1"/>
                    </a:buClr>
                  </a:pPr>
                  <a:r>
                    <a:rPr lang="en-US" altLang="zh-CN" b="1">
                      <a:latin typeface="Times New Roman" panose="02020603050405020304" pitchFamily="18" charset="0"/>
                    </a:rPr>
                    <a:t>2</a:t>
                  </a:r>
                </a:p>
                <a:p>
                  <a:pPr>
                    <a:lnSpc>
                      <a:spcPct val="110000"/>
                    </a:lnSpc>
                    <a:buClr>
                      <a:schemeClr val="bg1"/>
                    </a:buClr>
                  </a:pPr>
                  <a:r>
                    <a:rPr lang="en-US" altLang="zh-CN" b="1">
                      <a:latin typeface="Times New Roman" panose="02020603050405020304" pitchFamily="18" charset="0"/>
                    </a:rPr>
                    <a:t>3</a:t>
                  </a:r>
                </a:p>
                <a:p>
                  <a:pPr>
                    <a:lnSpc>
                      <a:spcPct val="110000"/>
                    </a:lnSpc>
                    <a:buClr>
                      <a:schemeClr val="bg1"/>
                    </a:buClr>
                  </a:pPr>
                  <a:r>
                    <a:rPr lang="en-US" altLang="zh-CN" b="1">
                      <a:latin typeface="Times New Roman" panose="02020603050405020304" pitchFamily="18" charset="0"/>
                    </a:rPr>
                    <a:t>4</a:t>
                  </a:r>
                </a:p>
              </p:txBody>
            </p:sp>
            <p:sp>
              <p:nvSpPr>
                <p:cNvPr id="592936" name="矩形 592935"/>
                <p:cNvSpPr/>
                <p:nvPr/>
              </p:nvSpPr>
              <p:spPr>
                <a:xfrm>
                  <a:off x="1791" y="3101"/>
                  <a:ext cx="998" cy="226"/>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MAX_VEX-1</a:t>
                  </a:r>
                </a:p>
              </p:txBody>
            </p:sp>
            <p:grpSp>
              <p:nvGrpSpPr>
                <p:cNvPr id="592937" name="组合 592936"/>
                <p:cNvGrpSpPr/>
                <p:nvPr/>
              </p:nvGrpSpPr>
              <p:grpSpPr>
                <a:xfrm>
                  <a:off x="2834" y="1504"/>
                  <a:ext cx="772" cy="1841"/>
                  <a:chOff x="1791" y="518"/>
                  <a:chExt cx="772" cy="1841"/>
                </a:xfrm>
              </p:grpSpPr>
              <p:grpSp>
                <p:nvGrpSpPr>
                  <p:cNvPr id="592938" name="组合 592937"/>
                  <p:cNvGrpSpPr/>
                  <p:nvPr/>
                </p:nvGrpSpPr>
                <p:grpSpPr>
                  <a:xfrm>
                    <a:off x="1791" y="518"/>
                    <a:ext cx="772" cy="262"/>
                    <a:chOff x="1791" y="518"/>
                    <a:chExt cx="772" cy="262"/>
                  </a:xfrm>
                </p:grpSpPr>
                <p:sp>
                  <p:nvSpPr>
                    <p:cNvPr id="592939" name="矩形 592938"/>
                    <p:cNvSpPr/>
                    <p:nvPr/>
                  </p:nvSpPr>
                  <p:spPr>
                    <a:xfrm>
                      <a:off x="1791" y="518"/>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r>
                        <a:rPr lang="en-US" altLang="zh-CN" b="1">
                          <a:latin typeface="Times New Roman" panose="02020603050405020304" pitchFamily="18" charset="0"/>
                        </a:rPr>
                        <a:t>    2     </a:t>
                      </a:r>
                    </a:p>
                  </p:txBody>
                </p:sp>
                <p:sp>
                  <p:nvSpPr>
                    <p:cNvPr id="592940" name="直接连接符 592939"/>
                    <p:cNvSpPr/>
                    <p:nvPr/>
                  </p:nvSpPr>
                  <p:spPr>
                    <a:xfrm>
                      <a:off x="2344" y="518"/>
                      <a:ext cx="0" cy="262"/>
                    </a:xfrm>
                    <a:prstGeom prst="line">
                      <a:avLst/>
                    </a:prstGeom>
                    <a:ln w="9525" cap="flat" cmpd="sng">
                      <a:solidFill>
                        <a:schemeClr val="tx1"/>
                      </a:solidFill>
                      <a:prstDash val="solid"/>
                      <a:miter/>
                      <a:headEnd type="none" w="med" len="med"/>
                      <a:tailEnd type="none" w="med" len="med"/>
                    </a:ln>
                  </p:spPr>
                </p:sp>
                <p:sp>
                  <p:nvSpPr>
                    <p:cNvPr id="592941" name="直接连接符 592940"/>
                    <p:cNvSpPr/>
                    <p:nvPr/>
                  </p:nvSpPr>
                  <p:spPr>
                    <a:xfrm>
                      <a:off x="2093" y="518"/>
                      <a:ext cx="0" cy="262"/>
                    </a:xfrm>
                    <a:prstGeom prst="line">
                      <a:avLst/>
                    </a:prstGeom>
                    <a:ln w="9525" cap="flat" cmpd="sng">
                      <a:solidFill>
                        <a:schemeClr val="tx1"/>
                      </a:solidFill>
                      <a:prstDash val="solid"/>
                      <a:miter/>
                      <a:headEnd type="none" w="med" len="med"/>
                      <a:tailEnd type="none" w="med" len="med"/>
                    </a:ln>
                  </p:spPr>
                </p:sp>
              </p:grpSp>
              <p:grpSp>
                <p:nvGrpSpPr>
                  <p:cNvPr id="592942" name="组合 592941"/>
                  <p:cNvGrpSpPr/>
                  <p:nvPr/>
                </p:nvGrpSpPr>
                <p:grpSpPr>
                  <a:xfrm>
                    <a:off x="1791" y="781"/>
                    <a:ext cx="772" cy="263"/>
                    <a:chOff x="1791" y="781"/>
                    <a:chExt cx="772" cy="263"/>
                  </a:xfrm>
                </p:grpSpPr>
                <p:sp>
                  <p:nvSpPr>
                    <p:cNvPr id="592943" name="矩形 592942"/>
                    <p:cNvSpPr/>
                    <p:nvPr/>
                  </p:nvSpPr>
                  <p:spPr>
                    <a:xfrm>
                      <a:off x="1791" y="781"/>
                      <a:ext cx="772" cy="263"/>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 </a:t>
                      </a:r>
                      <a:r>
                        <a:rPr lang="en-US" altLang="zh-CN" b="1">
                          <a:latin typeface="Times New Roman" panose="02020603050405020304" pitchFamily="18" charset="0"/>
                        </a:rPr>
                        <a:t>   0     </a:t>
                      </a:r>
                      <a:r>
                        <a:rPr lang="en-US" altLang="zh-CN">
                          <a:latin typeface="Times New Roman" panose="02020603050405020304" pitchFamily="18" charset="0"/>
                        </a:rPr>
                        <a:t>⋀</a:t>
                      </a:r>
                    </a:p>
                  </p:txBody>
                </p:sp>
                <p:sp>
                  <p:nvSpPr>
                    <p:cNvPr id="592944" name="直接连接符 592943"/>
                    <p:cNvSpPr/>
                    <p:nvPr/>
                  </p:nvSpPr>
                  <p:spPr>
                    <a:xfrm>
                      <a:off x="2344" y="781"/>
                      <a:ext cx="0" cy="263"/>
                    </a:xfrm>
                    <a:prstGeom prst="line">
                      <a:avLst/>
                    </a:prstGeom>
                    <a:ln w="9525" cap="flat" cmpd="sng">
                      <a:solidFill>
                        <a:schemeClr val="tx1"/>
                      </a:solidFill>
                      <a:prstDash val="solid"/>
                      <a:miter/>
                      <a:headEnd type="none" w="med" len="med"/>
                      <a:tailEnd type="none" w="med" len="med"/>
                    </a:ln>
                  </p:spPr>
                </p:sp>
                <p:sp>
                  <p:nvSpPr>
                    <p:cNvPr id="592945" name="直接连接符 592944"/>
                    <p:cNvSpPr/>
                    <p:nvPr/>
                  </p:nvSpPr>
                  <p:spPr>
                    <a:xfrm>
                      <a:off x="2093" y="781"/>
                      <a:ext cx="0" cy="263"/>
                    </a:xfrm>
                    <a:prstGeom prst="line">
                      <a:avLst/>
                    </a:prstGeom>
                    <a:ln w="9525" cap="flat" cmpd="sng">
                      <a:solidFill>
                        <a:schemeClr val="tx1"/>
                      </a:solidFill>
                      <a:prstDash val="solid"/>
                      <a:miter/>
                      <a:headEnd type="none" w="med" len="med"/>
                      <a:tailEnd type="none" w="med" len="med"/>
                    </a:ln>
                  </p:spPr>
                </p:sp>
              </p:grpSp>
              <p:grpSp>
                <p:nvGrpSpPr>
                  <p:cNvPr id="592946" name="组合 592945"/>
                  <p:cNvGrpSpPr/>
                  <p:nvPr/>
                </p:nvGrpSpPr>
                <p:grpSpPr>
                  <a:xfrm>
                    <a:off x="1791" y="1045"/>
                    <a:ext cx="772" cy="262"/>
                    <a:chOff x="1791" y="1045"/>
                    <a:chExt cx="772" cy="262"/>
                  </a:xfrm>
                </p:grpSpPr>
                <p:sp>
                  <p:nvSpPr>
                    <p:cNvPr id="592947" name="矩形 592946"/>
                    <p:cNvSpPr/>
                    <p:nvPr/>
                  </p:nvSpPr>
                  <p:spPr>
                    <a:xfrm>
                      <a:off x="1791" y="1045"/>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r>
                        <a:rPr lang="en-US" altLang="zh-CN" b="1">
                          <a:latin typeface="Times New Roman" panose="02020603050405020304" pitchFamily="18" charset="0"/>
                        </a:rPr>
                        <a:t>    3</a:t>
                      </a:r>
                    </a:p>
                  </p:txBody>
                </p:sp>
                <p:sp>
                  <p:nvSpPr>
                    <p:cNvPr id="592948" name="直接连接符 592947"/>
                    <p:cNvSpPr/>
                    <p:nvPr/>
                  </p:nvSpPr>
                  <p:spPr>
                    <a:xfrm>
                      <a:off x="2344" y="1045"/>
                      <a:ext cx="0" cy="262"/>
                    </a:xfrm>
                    <a:prstGeom prst="line">
                      <a:avLst/>
                    </a:prstGeom>
                    <a:ln w="9525" cap="flat" cmpd="sng">
                      <a:solidFill>
                        <a:schemeClr val="tx1"/>
                      </a:solidFill>
                      <a:prstDash val="solid"/>
                      <a:miter/>
                      <a:headEnd type="none" w="med" len="med"/>
                      <a:tailEnd type="none" w="med" len="med"/>
                    </a:ln>
                  </p:spPr>
                </p:sp>
                <p:sp>
                  <p:nvSpPr>
                    <p:cNvPr id="592949" name="直接连接符 592948"/>
                    <p:cNvSpPr/>
                    <p:nvPr/>
                  </p:nvSpPr>
                  <p:spPr>
                    <a:xfrm>
                      <a:off x="2093" y="1045"/>
                      <a:ext cx="0" cy="262"/>
                    </a:xfrm>
                    <a:prstGeom prst="line">
                      <a:avLst/>
                    </a:prstGeom>
                    <a:ln w="9525" cap="flat" cmpd="sng">
                      <a:solidFill>
                        <a:schemeClr val="tx1"/>
                      </a:solidFill>
                      <a:prstDash val="solid"/>
                      <a:miter/>
                      <a:headEnd type="none" w="med" len="med"/>
                      <a:tailEnd type="none" w="med" len="med"/>
                    </a:ln>
                  </p:spPr>
                </p:sp>
              </p:grpSp>
              <p:grpSp>
                <p:nvGrpSpPr>
                  <p:cNvPr id="592950" name="组合 592949"/>
                  <p:cNvGrpSpPr/>
                  <p:nvPr/>
                </p:nvGrpSpPr>
                <p:grpSpPr>
                  <a:xfrm>
                    <a:off x="1791" y="1308"/>
                    <a:ext cx="772" cy="262"/>
                    <a:chOff x="1791" y="1308"/>
                    <a:chExt cx="772" cy="262"/>
                  </a:xfrm>
                </p:grpSpPr>
                <p:sp>
                  <p:nvSpPr>
                    <p:cNvPr id="592951" name="矩形 592950"/>
                    <p:cNvSpPr/>
                    <p:nvPr/>
                  </p:nvSpPr>
                  <p:spPr>
                    <a:xfrm>
                      <a:off x="1791" y="1308"/>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r>
                        <a:rPr lang="en-US" altLang="zh-CN" b="1">
                          <a:latin typeface="Times New Roman" panose="02020603050405020304" pitchFamily="18" charset="0"/>
                        </a:rPr>
                        <a:t>    1</a:t>
                      </a:r>
                    </a:p>
                  </p:txBody>
                </p:sp>
                <p:sp>
                  <p:nvSpPr>
                    <p:cNvPr id="592952" name="直接连接符 592951"/>
                    <p:cNvSpPr/>
                    <p:nvPr/>
                  </p:nvSpPr>
                  <p:spPr>
                    <a:xfrm>
                      <a:off x="2344" y="1308"/>
                      <a:ext cx="0" cy="262"/>
                    </a:xfrm>
                    <a:prstGeom prst="line">
                      <a:avLst/>
                    </a:prstGeom>
                    <a:ln w="9525" cap="flat" cmpd="sng">
                      <a:solidFill>
                        <a:schemeClr val="tx1"/>
                      </a:solidFill>
                      <a:prstDash val="solid"/>
                      <a:miter/>
                      <a:headEnd type="none" w="med" len="med"/>
                      <a:tailEnd type="none" w="med" len="med"/>
                    </a:ln>
                  </p:spPr>
                </p:sp>
                <p:sp>
                  <p:nvSpPr>
                    <p:cNvPr id="592953" name="直接连接符 592952"/>
                    <p:cNvSpPr/>
                    <p:nvPr/>
                  </p:nvSpPr>
                  <p:spPr>
                    <a:xfrm>
                      <a:off x="2093" y="1308"/>
                      <a:ext cx="0" cy="262"/>
                    </a:xfrm>
                    <a:prstGeom prst="line">
                      <a:avLst/>
                    </a:prstGeom>
                    <a:ln w="9525" cap="flat" cmpd="sng">
                      <a:solidFill>
                        <a:schemeClr val="tx1"/>
                      </a:solidFill>
                      <a:prstDash val="solid"/>
                      <a:miter/>
                      <a:headEnd type="none" w="med" len="med"/>
                      <a:tailEnd type="none" w="med" len="med"/>
                    </a:ln>
                  </p:spPr>
                </p:sp>
              </p:grpSp>
              <p:grpSp>
                <p:nvGrpSpPr>
                  <p:cNvPr id="592954" name="组合 592953"/>
                  <p:cNvGrpSpPr/>
                  <p:nvPr/>
                </p:nvGrpSpPr>
                <p:grpSpPr>
                  <a:xfrm>
                    <a:off x="1791" y="1835"/>
                    <a:ext cx="772" cy="262"/>
                    <a:chOff x="1791" y="1835"/>
                    <a:chExt cx="772" cy="262"/>
                  </a:xfrm>
                </p:grpSpPr>
                <p:sp>
                  <p:nvSpPr>
                    <p:cNvPr id="592955" name="矩形 592954"/>
                    <p:cNvSpPr/>
                    <p:nvPr/>
                  </p:nvSpPr>
                  <p:spPr>
                    <a:xfrm>
                      <a:off x="1791" y="1835"/>
                      <a:ext cx="772" cy="262"/>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a:t>
                      </a:r>
                      <a:r>
                        <a:rPr lang="zh-CN" altLang="en-US" b="1">
                          <a:latin typeface="Times New Roman" panose="02020603050405020304" pitchFamily="18" charset="0"/>
                        </a:rPr>
                        <a:t>  ┇   ┇</a:t>
                      </a:r>
                    </a:p>
                  </p:txBody>
                </p:sp>
                <p:sp>
                  <p:nvSpPr>
                    <p:cNvPr id="592956" name="直接连接符 592955"/>
                    <p:cNvSpPr/>
                    <p:nvPr/>
                  </p:nvSpPr>
                  <p:spPr>
                    <a:xfrm>
                      <a:off x="2344" y="1835"/>
                      <a:ext cx="0" cy="262"/>
                    </a:xfrm>
                    <a:prstGeom prst="line">
                      <a:avLst/>
                    </a:prstGeom>
                    <a:ln w="9525" cap="flat" cmpd="sng">
                      <a:solidFill>
                        <a:schemeClr val="tx1"/>
                      </a:solidFill>
                      <a:prstDash val="solid"/>
                      <a:miter/>
                      <a:headEnd type="none" w="med" len="med"/>
                      <a:tailEnd type="none" w="med" len="med"/>
                    </a:ln>
                  </p:spPr>
                </p:sp>
                <p:sp>
                  <p:nvSpPr>
                    <p:cNvPr id="592957" name="直接连接符 592956"/>
                    <p:cNvSpPr/>
                    <p:nvPr/>
                  </p:nvSpPr>
                  <p:spPr>
                    <a:xfrm>
                      <a:off x="2093" y="1835"/>
                      <a:ext cx="0" cy="262"/>
                    </a:xfrm>
                    <a:prstGeom prst="line">
                      <a:avLst/>
                    </a:prstGeom>
                    <a:ln w="9525" cap="flat" cmpd="sng">
                      <a:solidFill>
                        <a:schemeClr val="tx1"/>
                      </a:solidFill>
                      <a:prstDash val="solid"/>
                      <a:miter/>
                      <a:headEnd type="none" w="med" len="med"/>
                      <a:tailEnd type="none" w="med" len="med"/>
                    </a:ln>
                  </p:spPr>
                </p:sp>
              </p:grpSp>
              <p:grpSp>
                <p:nvGrpSpPr>
                  <p:cNvPr id="592958" name="组合 592957"/>
                  <p:cNvGrpSpPr/>
                  <p:nvPr/>
                </p:nvGrpSpPr>
                <p:grpSpPr>
                  <a:xfrm>
                    <a:off x="1791" y="2097"/>
                    <a:ext cx="772" cy="262"/>
                    <a:chOff x="1791" y="2097"/>
                    <a:chExt cx="772" cy="262"/>
                  </a:xfrm>
                </p:grpSpPr>
                <p:sp>
                  <p:nvSpPr>
                    <p:cNvPr id="592959" name="矩形 592958"/>
                    <p:cNvSpPr/>
                    <p:nvPr/>
                  </p:nvSpPr>
                  <p:spPr>
                    <a:xfrm>
                      <a:off x="1791" y="2097"/>
                      <a:ext cx="772" cy="262"/>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dirty="0">
                        <a:latin typeface="Times New Roman" panose="02020603050405020304" pitchFamily="18" charset="0"/>
                      </a:endParaRPr>
                    </a:p>
                  </p:txBody>
                </p:sp>
                <p:sp>
                  <p:nvSpPr>
                    <p:cNvPr id="592960" name="直接连接符 592959"/>
                    <p:cNvSpPr/>
                    <p:nvPr/>
                  </p:nvSpPr>
                  <p:spPr>
                    <a:xfrm>
                      <a:off x="2344" y="2097"/>
                      <a:ext cx="0" cy="262"/>
                    </a:xfrm>
                    <a:prstGeom prst="line">
                      <a:avLst/>
                    </a:prstGeom>
                    <a:ln w="9525" cap="flat" cmpd="sng">
                      <a:solidFill>
                        <a:schemeClr val="tx1"/>
                      </a:solidFill>
                      <a:prstDash val="solid"/>
                      <a:miter/>
                      <a:headEnd type="none" w="med" len="med"/>
                      <a:tailEnd type="none" w="med" len="med"/>
                    </a:ln>
                  </p:spPr>
                </p:sp>
                <p:sp>
                  <p:nvSpPr>
                    <p:cNvPr id="592961" name="直接连接符 592960"/>
                    <p:cNvSpPr/>
                    <p:nvPr/>
                  </p:nvSpPr>
                  <p:spPr>
                    <a:xfrm>
                      <a:off x="2093" y="2097"/>
                      <a:ext cx="0" cy="262"/>
                    </a:xfrm>
                    <a:prstGeom prst="line">
                      <a:avLst/>
                    </a:prstGeom>
                    <a:ln w="9525" cap="flat" cmpd="sng">
                      <a:solidFill>
                        <a:schemeClr val="tx1"/>
                      </a:solidFill>
                      <a:prstDash val="solid"/>
                      <a:miter/>
                      <a:headEnd type="none" w="med" len="med"/>
                      <a:tailEnd type="none" w="med" len="med"/>
                    </a:ln>
                  </p:spPr>
                </p:sp>
              </p:grpSp>
              <p:grpSp>
                <p:nvGrpSpPr>
                  <p:cNvPr id="592962" name="组合 592961"/>
                  <p:cNvGrpSpPr/>
                  <p:nvPr/>
                </p:nvGrpSpPr>
                <p:grpSpPr>
                  <a:xfrm>
                    <a:off x="1791" y="1571"/>
                    <a:ext cx="772" cy="263"/>
                    <a:chOff x="1791" y="1571"/>
                    <a:chExt cx="772" cy="263"/>
                  </a:xfrm>
                </p:grpSpPr>
                <p:sp>
                  <p:nvSpPr>
                    <p:cNvPr id="592963" name="矩形 592962"/>
                    <p:cNvSpPr/>
                    <p:nvPr/>
                  </p:nvSpPr>
                  <p:spPr>
                    <a:xfrm>
                      <a:off x="1791" y="1571"/>
                      <a:ext cx="772" cy="263"/>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r>
                        <a:rPr lang="en-US" altLang="zh-CN" b="1">
                          <a:latin typeface="Times New Roman" panose="02020603050405020304" pitchFamily="18" charset="0"/>
                        </a:rPr>
                        <a:t>    1 </a:t>
                      </a:r>
                    </a:p>
                  </p:txBody>
                </p:sp>
                <p:sp>
                  <p:nvSpPr>
                    <p:cNvPr id="592964" name="直接连接符 592963"/>
                    <p:cNvSpPr/>
                    <p:nvPr/>
                  </p:nvSpPr>
                  <p:spPr>
                    <a:xfrm>
                      <a:off x="2344" y="1571"/>
                      <a:ext cx="0" cy="263"/>
                    </a:xfrm>
                    <a:prstGeom prst="line">
                      <a:avLst/>
                    </a:prstGeom>
                    <a:ln w="9525" cap="flat" cmpd="sng">
                      <a:solidFill>
                        <a:schemeClr val="tx1"/>
                      </a:solidFill>
                      <a:prstDash val="solid"/>
                      <a:miter/>
                      <a:headEnd type="none" w="med" len="med"/>
                      <a:tailEnd type="none" w="med" len="med"/>
                    </a:ln>
                  </p:spPr>
                </p:sp>
                <p:sp>
                  <p:nvSpPr>
                    <p:cNvPr id="592965" name="直接连接符 592964"/>
                    <p:cNvSpPr/>
                    <p:nvPr/>
                  </p:nvSpPr>
                  <p:spPr>
                    <a:xfrm>
                      <a:off x="2093" y="1571"/>
                      <a:ext cx="0" cy="263"/>
                    </a:xfrm>
                    <a:prstGeom prst="line">
                      <a:avLst/>
                    </a:prstGeom>
                    <a:ln w="9525" cap="flat" cmpd="sng">
                      <a:solidFill>
                        <a:schemeClr val="tx1"/>
                      </a:solidFill>
                      <a:prstDash val="solid"/>
                      <a:miter/>
                      <a:headEnd type="none" w="med" len="med"/>
                      <a:tailEnd type="none" w="med" len="med"/>
                    </a:ln>
                  </p:spPr>
                </p:sp>
              </p:grpSp>
            </p:grpSp>
            <p:sp>
              <p:nvSpPr>
                <p:cNvPr id="592966" name="任意多边形 592965"/>
                <p:cNvSpPr/>
                <p:nvPr/>
              </p:nvSpPr>
              <p:spPr>
                <a:xfrm flipV="1">
                  <a:off x="3472" y="1544"/>
                  <a:ext cx="998" cy="44"/>
                </a:xfrm>
                <a:custGeom>
                  <a:avLst/>
                  <a:gdLst/>
                  <a:ahLst/>
                  <a:cxnLst/>
                  <a:rect l="0" t="0" r="0" b="0"/>
                  <a:pathLst>
                    <a:path w="816" h="1">
                      <a:moveTo>
                        <a:pt x="0" y="0"/>
                      </a:moveTo>
                      <a:cubicBezTo>
                        <a:pt x="340" y="0"/>
                        <a:pt x="680" y="0"/>
                        <a:pt x="816" y="0"/>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92967" name="直接连接符 592966"/>
                <p:cNvSpPr/>
                <p:nvPr/>
              </p:nvSpPr>
              <p:spPr>
                <a:xfrm>
                  <a:off x="3472" y="2367"/>
                  <a:ext cx="384" cy="0"/>
                </a:xfrm>
                <a:prstGeom prst="line">
                  <a:avLst/>
                </a:prstGeom>
                <a:ln w="28575" cap="flat" cmpd="sng">
                  <a:solidFill>
                    <a:schemeClr val="hlink"/>
                  </a:solidFill>
                  <a:prstDash val="dash"/>
                  <a:miter/>
                  <a:headEnd type="none" w="med" len="med"/>
                  <a:tailEnd type="triangle" w="med" len="med"/>
                </a:ln>
              </p:spPr>
            </p:sp>
            <p:sp>
              <p:nvSpPr>
                <p:cNvPr id="592968" name="任意多边形 592967"/>
                <p:cNvSpPr/>
                <p:nvPr/>
              </p:nvSpPr>
              <p:spPr>
                <a:xfrm>
                  <a:off x="3472" y="1871"/>
                  <a:ext cx="1488" cy="216"/>
                </a:xfrm>
                <a:custGeom>
                  <a:avLst/>
                  <a:gdLst/>
                  <a:ahLst/>
                  <a:cxnLst/>
                  <a:rect l="0" t="0" r="0" b="0"/>
                  <a:pathLst>
                    <a:path w="1488" h="216">
                      <a:moveTo>
                        <a:pt x="0" y="216"/>
                      </a:moveTo>
                      <a:cubicBezTo>
                        <a:pt x="32" y="160"/>
                        <a:pt x="64" y="104"/>
                        <a:pt x="240" y="72"/>
                      </a:cubicBezTo>
                      <a:cubicBezTo>
                        <a:pt x="416" y="40"/>
                        <a:pt x="848" y="0"/>
                        <a:pt x="1056" y="24"/>
                      </a:cubicBezTo>
                      <a:cubicBezTo>
                        <a:pt x="1264" y="48"/>
                        <a:pt x="1416" y="184"/>
                        <a:pt x="1488" y="216"/>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grpSp>
        </p:grpSp>
        <p:sp>
          <p:nvSpPr>
            <p:cNvPr id="592969" name="矩形 592968"/>
            <p:cNvSpPr/>
            <p:nvPr/>
          </p:nvSpPr>
          <p:spPr>
            <a:xfrm>
              <a:off x="1247" y="3974"/>
              <a:ext cx="2426"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7-18  </a:t>
              </a:r>
              <a:r>
                <a:rPr lang="zh-CN" altLang="en-US" sz="2000" b="1" dirty="0">
                  <a:latin typeface="Times New Roman" panose="02020603050405020304" pitchFamily="18" charset="0"/>
                </a:rPr>
                <a:t>有向图广度优先搜索遍历</a:t>
              </a:r>
            </a:p>
          </p:txBody>
        </p:sp>
        <p:grpSp>
          <p:nvGrpSpPr>
            <p:cNvPr id="592970" name="组合 592969"/>
            <p:cNvGrpSpPr/>
            <p:nvPr/>
          </p:nvGrpSpPr>
          <p:grpSpPr>
            <a:xfrm>
              <a:off x="521" y="2042"/>
              <a:ext cx="1384" cy="1116"/>
              <a:chOff x="48" y="2100"/>
              <a:chExt cx="1384" cy="1116"/>
            </a:xfrm>
          </p:grpSpPr>
          <p:sp>
            <p:nvSpPr>
              <p:cNvPr id="592971" name="矩形 592970"/>
              <p:cNvSpPr/>
              <p:nvPr/>
            </p:nvSpPr>
            <p:spPr>
              <a:xfrm>
                <a:off x="240" y="3012"/>
                <a:ext cx="997"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有向图</a:t>
                </a:r>
                <a:r>
                  <a:rPr lang="en-US" altLang="zh-CN" sz="2000" b="1">
                    <a:latin typeface="Times New Roman" panose="02020603050405020304" pitchFamily="18" charset="0"/>
                  </a:rPr>
                  <a:t>G’</a:t>
                </a:r>
              </a:p>
            </p:txBody>
          </p:sp>
          <p:grpSp>
            <p:nvGrpSpPr>
              <p:cNvPr id="592972" name="组合 592971"/>
              <p:cNvGrpSpPr/>
              <p:nvPr/>
            </p:nvGrpSpPr>
            <p:grpSpPr>
              <a:xfrm>
                <a:off x="48" y="2100"/>
                <a:ext cx="1384" cy="839"/>
                <a:chOff x="48" y="2100"/>
                <a:chExt cx="1384" cy="839"/>
              </a:xfrm>
            </p:grpSpPr>
            <p:sp>
              <p:nvSpPr>
                <p:cNvPr id="592973" name="椭圆 592972"/>
                <p:cNvSpPr/>
                <p:nvPr/>
              </p:nvSpPr>
              <p:spPr>
                <a:xfrm>
                  <a:off x="48" y="224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1</a:t>
                  </a:r>
                </a:p>
              </p:txBody>
            </p:sp>
            <p:sp>
              <p:nvSpPr>
                <p:cNvPr id="592974" name="椭圆 592973"/>
                <p:cNvSpPr/>
                <p:nvPr/>
              </p:nvSpPr>
              <p:spPr>
                <a:xfrm>
                  <a:off x="65" y="2712"/>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2</a:t>
                  </a:r>
                </a:p>
              </p:txBody>
            </p:sp>
            <p:sp>
              <p:nvSpPr>
                <p:cNvPr id="592975" name="椭圆 592974"/>
                <p:cNvSpPr/>
                <p:nvPr/>
              </p:nvSpPr>
              <p:spPr>
                <a:xfrm>
                  <a:off x="666" y="2704"/>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3</a:t>
                  </a:r>
                </a:p>
              </p:txBody>
            </p:sp>
            <p:sp>
              <p:nvSpPr>
                <p:cNvPr id="592976" name="椭圆 592975"/>
                <p:cNvSpPr/>
                <p:nvPr/>
              </p:nvSpPr>
              <p:spPr>
                <a:xfrm>
                  <a:off x="617" y="2100"/>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4</a:t>
                  </a:r>
                </a:p>
              </p:txBody>
            </p:sp>
            <p:sp>
              <p:nvSpPr>
                <p:cNvPr id="592977" name="直接连接符 592976"/>
                <p:cNvSpPr/>
                <p:nvPr/>
              </p:nvSpPr>
              <p:spPr>
                <a:xfrm>
                  <a:off x="192" y="2479"/>
                  <a:ext cx="0" cy="242"/>
                </a:xfrm>
                <a:prstGeom prst="line">
                  <a:avLst/>
                </a:prstGeom>
                <a:ln w="19050" cap="flat" cmpd="sng">
                  <a:solidFill>
                    <a:schemeClr val="tx1"/>
                  </a:solidFill>
                  <a:prstDash val="solid"/>
                  <a:miter/>
                  <a:headEnd type="none" w="med" len="med"/>
                  <a:tailEnd type="triangle" w="med" len="med"/>
                </a:ln>
              </p:spPr>
            </p:sp>
            <p:sp>
              <p:nvSpPr>
                <p:cNvPr id="592978" name="直接连接符 592977"/>
                <p:cNvSpPr/>
                <p:nvPr/>
              </p:nvSpPr>
              <p:spPr>
                <a:xfrm>
                  <a:off x="792" y="2323"/>
                  <a:ext cx="0" cy="385"/>
                </a:xfrm>
                <a:prstGeom prst="line">
                  <a:avLst/>
                </a:prstGeom>
                <a:ln w="19050" cap="flat" cmpd="sng">
                  <a:solidFill>
                    <a:schemeClr val="tx1"/>
                  </a:solidFill>
                  <a:prstDash val="solid"/>
                  <a:miter/>
                  <a:headEnd type="none" w="med" len="med"/>
                  <a:tailEnd type="triangle" w="med" len="med"/>
                </a:ln>
              </p:spPr>
            </p:sp>
            <p:sp>
              <p:nvSpPr>
                <p:cNvPr id="592979" name="直接连接符 592978"/>
                <p:cNvSpPr/>
                <p:nvPr/>
              </p:nvSpPr>
              <p:spPr>
                <a:xfrm>
                  <a:off x="310" y="2432"/>
                  <a:ext cx="380" cy="327"/>
                </a:xfrm>
                <a:prstGeom prst="line">
                  <a:avLst/>
                </a:prstGeom>
                <a:ln w="19050" cap="flat" cmpd="sng">
                  <a:solidFill>
                    <a:schemeClr val="tx1"/>
                  </a:solidFill>
                  <a:prstDash val="solid"/>
                  <a:miter/>
                  <a:headEnd type="triangle" w="med" len="med"/>
                  <a:tailEnd type="none" w="med" len="med"/>
                </a:ln>
              </p:spPr>
            </p:sp>
            <p:sp>
              <p:nvSpPr>
                <p:cNvPr id="592980" name="直接连接符 592979"/>
                <p:cNvSpPr/>
                <p:nvPr/>
              </p:nvSpPr>
              <p:spPr>
                <a:xfrm flipV="1">
                  <a:off x="342" y="2244"/>
                  <a:ext cx="282" cy="102"/>
                </a:xfrm>
                <a:prstGeom prst="line">
                  <a:avLst/>
                </a:prstGeom>
                <a:ln w="19050" cap="flat" cmpd="sng">
                  <a:solidFill>
                    <a:schemeClr val="tx1"/>
                  </a:solidFill>
                  <a:prstDash val="solid"/>
                  <a:miter/>
                  <a:headEnd type="none" w="med" len="med"/>
                  <a:tailEnd type="triangle" w="med" len="med"/>
                </a:ln>
              </p:spPr>
            </p:sp>
            <p:sp>
              <p:nvSpPr>
                <p:cNvPr id="592981" name="直接连接符 592980"/>
                <p:cNvSpPr/>
                <p:nvPr/>
              </p:nvSpPr>
              <p:spPr>
                <a:xfrm>
                  <a:off x="358" y="2829"/>
                  <a:ext cx="313" cy="0"/>
                </a:xfrm>
                <a:prstGeom prst="line">
                  <a:avLst/>
                </a:prstGeom>
                <a:ln w="19050" cap="flat" cmpd="sng">
                  <a:solidFill>
                    <a:schemeClr val="tx1"/>
                  </a:solidFill>
                  <a:prstDash val="solid"/>
                  <a:miter/>
                  <a:headEnd type="triangle" w="med" len="med"/>
                  <a:tailEnd type="none" w="med" len="med"/>
                </a:ln>
              </p:spPr>
            </p:sp>
            <p:sp>
              <p:nvSpPr>
                <p:cNvPr id="592982" name="椭圆 592981"/>
                <p:cNvSpPr/>
                <p:nvPr/>
              </p:nvSpPr>
              <p:spPr>
                <a:xfrm>
                  <a:off x="1137" y="2433"/>
                  <a:ext cx="295" cy="227"/>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20000">
                      <a:latin typeface="Times New Roman" panose="02020603050405020304" pitchFamily="18" charset="0"/>
                    </a:rPr>
                    <a:t>5</a:t>
                  </a:r>
                </a:p>
              </p:txBody>
            </p:sp>
            <p:sp>
              <p:nvSpPr>
                <p:cNvPr id="592983" name="直接连接符 592982"/>
                <p:cNvSpPr/>
                <p:nvPr/>
              </p:nvSpPr>
              <p:spPr>
                <a:xfrm>
                  <a:off x="912" y="2244"/>
                  <a:ext cx="336" cy="192"/>
                </a:xfrm>
                <a:prstGeom prst="line">
                  <a:avLst/>
                </a:prstGeom>
                <a:ln w="19050" cap="flat" cmpd="sng">
                  <a:solidFill>
                    <a:schemeClr val="tx1"/>
                  </a:solidFill>
                  <a:prstDash val="solid"/>
                  <a:miter/>
                  <a:headEnd type="triangle" w="med" len="med"/>
                  <a:tailEnd type="none" w="med" len="med"/>
                </a:ln>
              </p:spPr>
            </p:sp>
            <p:sp>
              <p:nvSpPr>
                <p:cNvPr id="592984" name="直接连接符 592983"/>
                <p:cNvSpPr/>
                <p:nvPr/>
              </p:nvSpPr>
              <p:spPr>
                <a:xfrm flipV="1">
                  <a:off x="960" y="2636"/>
                  <a:ext cx="240" cy="192"/>
                </a:xfrm>
                <a:prstGeom prst="line">
                  <a:avLst/>
                </a:prstGeom>
                <a:ln w="19050" cap="flat" cmpd="sng">
                  <a:solidFill>
                    <a:schemeClr val="tx1"/>
                  </a:solidFill>
                  <a:prstDash val="solid"/>
                  <a:miter/>
                  <a:headEnd type="none" w="med" len="med"/>
                  <a:tailEnd type="triangle" w="med" len="med"/>
                </a:ln>
              </p:spPr>
            </p:sp>
            <p:sp>
              <p:nvSpPr>
                <p:cNvPr id="592985" name="任意多边形 592984"/>
                <p:cNvSpPr/>
                <p:nvPr/>
              </p:nvSpPr>
              <p:spPr>
                <a:xfrm>
                  <a:off x="288" y="2144"/>
                  <a:ext cx="336" cy="112"/>
                </a:xfrm>
                <a:custGeom>
                  <a:avLst/>
                  <a:gdLst/>
                  <a:ahLst/>
                  <a:cxnLst/>
                  <a:rect l="0" t="0" r="0" b="0"/>
                  <a:pathLst>
                    <a:path w="336" h="112">
                      <a:moveTo>
                        <a:pt x="0" y="112"/>
                      </a:moveTo>
                      <a:cubicBezTo>
                        <a:pt x="44" y="72"/>
                        <a:pt x="88" y="32"/>
                        <a:pt x="144" y="16"/>
                      </a:cubicBezTo>
                      <a:cubicBezTo>
                        <a:pt x="200" y="0"/>
                        <a:pt x="304" y="16"/>
                        <a:pt x="336" y="16"/>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92986" name="任意多边形 592985"/>
                <p:cNvSpPr/>
                <p:nvPr/>
              </p:nvSpPr>
              <p:spPr>
                <a:xfrm>
                  <a:off x="64" y="2472"/>
                  <a:ext cx="104" cy="240"/>
                </a:xfrm>
                <a:custGeom>
                  <a:avLst/>
                  <a:gdLst/>
                  <a:ahLst/>
                  <a:cxnLst/>
                  <a:rect l="0" t="0" r="0" b="0"/>
                  <a:pathLst>
                    <a:path w="104" h="240">
                      <a:moveTo>
                        <a:pt x="104" y="0"/>
                      </a:moveTo>
                      <a:cubicBezTo>
                        <a:pt x="60" y="28"/>
                        <a:pt x="16" y="56"/>
                        <a:pt x="8" y="96"/>
                      </a:cubicBezTo>
                      <a:cubicBezTo>
                        <a:pt x="0" y="136"/>
                        <a:pt x="48" y="216"/>
                        <a:pt x="56" y="240"/>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92987" name="任意多边形 592986"/>
                <p:cNvSpPr/>
                <p:nvPr/>
              </p:nvSpPr>
              <p:spPr>
                <a:xfrm>
                  <a:off x="856" y="2320"/>
                  <a:ext cx="48" cy="384"/>
                </a:xfrm>
                <a:custGeom>
                  <a:avLst/>
                  <a:gdLst/>
                  <a:ahLst/>
                  <a:cxnLst/>
                  <a:rect l="0" t="0" r="0" b="0"/>
                  <a:pathLst>
                    <a:path w="48" h="384">
                      <a:moveTo>
                        <a:pt x="0" y="0"/>
                      </a:moveTo>
                      <a:cubicBezTo>
                        <a:pt x="24" y="40"/>
                        <a:pt x="48" y="80"/>
                        <a:pt x="48" y="144"/>
                      </a:cubicBezTo>
                      <a:cubicBezTo>
                        <a:pt x="48" y="208"/>
                        <a:pt x="8" y="344"/>
                        <a:pt x="0" y="384"/>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92988" name="任意多边形 592987"/>
                <p:cNvSpPr/>
                <p:nvPr/>
              </p:nvSpPr>
              <p:spPr>
                <a:xfrm>
                  <a:off x="952" y="2664"/>
                  <a:ext cx="336" cy="224"/>
                </a:xfrm>
                <a:custGeom>
                  <a:avLst/>
                  <a:gdLst/>
                  <a:ahLst/>
                  <a:cxnLst/>
                  <a:rect l="0" t="0" r="0" b="0"/>
                  <a:pathLst>
                    <a:path w="336" h="224">
                      <a:moveTo>
                        <a:pt x="0" y="192"/>
                      </a:moveTo>
                      <a:cubicBezTo>
                        <a:pt x="68" y="208"/>
                        <a:pt x="136" y="224"/>
                        <a:pt x="192" y="192"/>
                      </a:cubicBezTo>
                      <a:cubicBezTo>
                        <a:pt x="248" y="160"/>
                        <a:pt x="312" y="32"/>
                        <a:pt x="336" y="0"/>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grpSp>
        </p:grpSp>
      </p:grpSp>
    </p:spTree>
  </p:cSld>
  <p:clrMapOvr>
    <a:masterClrMapping/>
  </p:clrMapOvr>
  <p:transition spd="med">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文本占位符 593921"/>
          <p:cNvSpPr>
            <a:spLocks noGrp="1"/>
          </p:cNvSpPr>
          <p:nvPr>
            <p:ph type="body" idx="1"/>
          </p:nvPr>
        </p:nvSpPr>
        <p:spPr>
          <a:xfrm>
            <a:off x="152400" y="188913"/>
            <a:ext cx="8812213" cy="5688012"/>
          </a:xfrm>
        </p:spPr>
        <p:txBody>
          <a:bodyPr/>
          <a:lstStyle/>
          <a:p>
            <a:pPr marL="0" indent="0" eaLnBrk="0" hangingPunct="0">
              <a:lnSpc>
                <a:spcPct val="110000"/>
              </a:lnSpc>
              <a:buClr>
                <a:schemeClr val="bg1"/>
              </a:buClr>
              <a:buSzPct val="100000"/>
              <a:buNone/>
            </a:pPr>
            <a:r>
              <a:rPr lang="en-US" altLang="zh-CN" sz="3600" b="1">
                <a:solidFill>
                  <a:srgbClr val="0000FF"/>
                </a:solidFill>
              </a:rPr>
              <a:t>2</a:t>
            </a:r>
            <a:r>
              <a:rPr lang="en-US" altLang="zh-CN" sz="3600" b="1">
                <a:solidFill>
                  <a:srgbClr val="0000FF"/>
                </a:solidFill>
                <a:latin typeface="宋体" panose="02010600030101010101" pitchFamily="2" charset="-122"/>
              </a:rPr>
              <a:t> </a:t>
            </a:r>
            <a:r>
              <a:rPr lang="zh-CN" altLang="en-US" sz="3600" b="1" dirty="0">
                <a:solidFill>
                  <a:srgbClr val="0000FF"/>
                </a:solidFill>
                <a:latin typeface="楷体_GB2312" panose="02010609030101010101" pitchFamily="49" charset="-122"/>
                <a:ea typeface="楷体_GB2312" panose="02010609030101010101" pitchFamily="49" charset="-122"/>
              </a:rPr>
              <a:t>算法实现</a:t>
            </a:r>
            <a:endParaRPr lang="zh-CN" altLang="en-US" sz="3600" b="1" dirty="0">
              <a:solidFill>
                <a:schemeClr val="tx2"/>
              </a:solidFill>
              <a:latin typeface="楷体_GB2312" panose="02010609030101010101" pitchFamily="49" charset="-122"/>
              <a:ea typeface="楷体_GB2312" panose="02010609030101010101" pitchFamily="49" charset="-122"/>
            </a:endParaRPr>
          </a:p>
          <a:p>
            <a:pPr marL="0" indent="0" eaLnBrk="0" hangingPunct="0">
              <a:lnSpc>
                <a:spcPct val="110000"/>
              </a:lnSpc>
              <a:buClr>
                <a:schemeClr val="bg1"/>
              </a:buClr>
              <a:buSzPct val="100000"/>
              <a:buNone/>
            </a:pPr>
            <a:r>
              <a:rPr lang="zh-CN" altLang="en-US" sz="2800" dirty="0">
                <a:latin typeface="宋体" panose="02010600030101010101" pitchFamily="2" charset="-122"/>
              </a:rPr>
              <a:t>    </a:t>
            </a:r>
            <a:r>
              <a:rPr lang="zh-CN" altLang="en-US" sz="2800" b="1" dirty="0">
                <a:latin typeface="宋体" panose="02010600030101010101" pitchFamily="2" charset="-122"/>
              </a:rPr>
              <a:t>为了标记图中顶点是否被访问过，同样需要一个访问标记数组</a:t>
            </a:r>
            <a:r>
              <a:rPr lang="zh-CN" altLang="en-US" sz="2800" b="1">
                <a:latin typeface="宋体" panose="02010600030101010101" pitchFamily="2" charset="-122"/>
              </a:rPr>
              <a:t>；</a:t>
            </a:r>
            <a:r>
              <a:rPr lang="zh-CN" altLang="en-US" sz="2800" b="1" dirty="0">
                <a:latin typeface="宋体" panose="02010600030101010101" pitchFamily="2" charset="-122"/>
              </a:rPr>
              <a:t>其次，为了依此访问与</a:t>
            </a:r>
            <a:r>
              <a:rPr lang="en-US" altLang="zh-CN" sz="2800" b="1"/>
              <a:t>v</a:t>
            </a:r>
            <a:r>
              <a:rPr lang="en-US" altLang="zh-CN" sz="2800" b="1" baseline="-18000"/>
              <a:t>i</a:t>
            </a:r>
            <a:r>
              <a:rPr lang="zh-CN" altLang="en-US" sz="2800" b="1" dirty="0"/>
              <a:t>相邻接的各个顶点</a:t>
            </a:r>
            <a:r>
              <a:rPr lang="zh-CN" altLang="en-US" sz="2800" b="1" dirty="0">
                <a:latin typeface="宋体" panose="02010600030101010101" pitchFamily="2" charset="-122"/>
              </a:rPr>
              <a:t>，需要附加一个队列来保存访问</a:t>
            </a:r>
            <a:r>
              <a:rPr lang="en-US" altLang="zh-CN" sz="2800" b="1"/>
              <a:t>v</a:t>
            </a:r>
            <a:r>
              <a:rPr lang="en-US" altLang="zh-CN" sz="2800" b="1" baseline="-18000"/>
              <a:t>i</a:t>
            </a:r>
            <a:r>
              <a:rPr lang="zh-CN" altLang="en-US" sz="2800" b="1" dirty="0"/>
              <a:t>的相邻接的</a:t>
            </a:r>
            <a:r>
              <a:rPr lang="zh-CN" altLang="en-US" sz="2800" b="1" dirty="0">
                <a:latin typeface="宋体" panose="02010600030101010101" pitchFamily="2" charset="-122"/>
              </a:rPr>
              <a:t>顶点。</a:t>
            </a:r>
          </a:p>
          <a:p>
            <a:pPr marL="0" indent="0">
              <a:lnSpc>
                <a:spcPct val="110000"/>
              </a:lnSpc>
              <a:buNone/>
            </a:pPr>
            <a:r>
              <a:rPr lang="en-US" altLang="zh-CN" sz="2800" b="1" dirty="0" err="1"/>
              <a:t>typedef</a:t>
            </a:r>
            <a:r>
              <a:rPr lang="en-US" altLang="zh-CN" sz="2800" b="1"/>
              <a:t>  </a:t>
            </a:r>
            <a:r>
              <a:rPr lang="en-US" altLang="zh-CN" sz="2800" b="1" dirty="0" err="1"/>
              <a:t>enum</a:t>
            </a:r>
            <a:r>
              <a:rPr lang="en-US" altLang="zh-CN" sz="2800" b="1"/>
              <a:t> {FALSE , TRUE} BOOLEAN ;</a:t>
            </a:r>
          </a:p>
          <a:p>
            <a:pPr marL="0" indent="0">
              <a:lnSpc>
                <a:spcPct val="110000"/>
              </a:lnSpc>
              <a:buNone/>
            </a:pPr>
            <a:r>
              <a:rPr lang="en-US" altLang="zh-CN" sz="2800" b="1"/>
              <a:t>BOOLEAN  </a:t>
            </a:r>
            <a:r>
              <a:rPr lang="en-US" altLang="zh-CN" sz="2800" b="1" dirty="0" err="1"/>
              <a:t>Visited[MAX_VEX</a:t>
            </a:r>
            <a:r>
              <a:rPr lang="en-US" altLang="zh-CN" sz="2800" b="1"/>
              <a:t>] ;</a:t>
            </a:r>
          </a:p>
          <a:p>
            <a:pPr marL="0" indent="0">
              <a:lnSpc>
                <a:spcPct val="110000"/>
              </a:lnSpc>
              <a:buNone/>
            </a:pPr>
            <a:r>
              <a:rPr lang="en-US" altLang="zh-CN" sz="2800" b="1" dirty="0" err="1"/>
              <a:t>typedef</a:t>
            </a:r>
            <a:r>
              <a:rPr lang="en-US" altLang="zh-CN" sz="2800" b="1"/>
              <a:t> </a:t>
            </a:r>
            <a:r>
              <a:rPr lang="en-US" altLang="zh-CN" sz="2800" b="1" dirty="0" err="1"/>
              <a:t>struct</a:t>
            </a:r>
            <a:r>
              <a:rPr lang="en-US" altLang="zh-CN" sz="2800" b="1"/>
              <a:t> Queue</a:t>
            </a:r>
          </a:p>
          <a:p>
            <a:pPr marL="355600" lvl="1" indent="0">
              <a:lnSpc>
                <a:spcPct val="110000"/>
              </a:lnSpc>
              <a:buNone/>
            </a:pPr>
            <a:r>
              <a:rPr lang="en-US" altLang="zh-CN" b="1"/>
              <a:t>{  </a:t>
            </a:r>
            <a:r>
              <a:rPr lang="en-US" altLang="zh-CN" b="1" dirty="0" err="1"/>
              <a:t>int</a:t>
            </a:r>
            <a:r>
              <a:rPr lang="en-US" altLang="zh-CN" b="1"/>
              <a:t>   </a:t>
            </a:r>
            <a:r>
              <a:rPr lang="en-US" altLang="zh-CN" b="1" dirty="0" err="1"/>
              <a:t>elem[MAX_VEX</a:t>
            </a:r>
            <a:r>
              <a:rPr lang="en-US" altLang="zh-CN" b="1"/>
              <a:t>] ;</a:t>
            </a:r>
          </a:p>
          <a:p>
            <a:pPr marL="723900" lvl="2" indent="0">
              <a:lnSpc>
                <a:spcPct val="110000"/>
              </a:lnSpc>
              <a:buNone/>
            </a:pPr>
            <a:r>
              <a:rPr lang="en-US" altLang="zh-CN" sz="2800" b="1" dirty="0" err="1"/>
              <a:t>int</a:t>
            </a:r>
            <a:r>
              <a:rPr lang="en-US" altLang="zh-CN" sz="2800" b="1"/>
              <a:t>  front , rear ;</a:t>
            </a:r>
          </a:p>
          <a:p>
            <a:pPr marL="355600" lvl="1" indent="0">
              <a:lnSpc>
                <a:spcPct val="110000"/>
              </a:lnSpc>
              <a:buNone/>
            </a:pPr>
            <a:r>
              <a:rPr lang="en-US" altLang="zh-CN" b="1"/>
              <a:t>}Queue ;</a:t>
            </a:r>
            <a:r>
              <a:rPr lang="en-US" altLang="zh-CN" sz="2400" b="1"/>
              <a:t>     /*   </a:t>
            </a:r>
            <a:r>
              <a:rPr lang="zh-CN" altLang="en-US" sz="2400" b="1" dirty="0"/>
              <a:t>定义一个队列保存将要访问顶点  *</a:t>
            </a:r>
            <a:r>
              <a:rPr lang="en-US" altLang="zh-CN" sz="2400" b="1"/>
              <a:t>/</a:t>
            </a:r>
          </a:p>
        </p:txBody>
      </p:sp>
    </p:spTree>
  </p:cSld>
  <p:clrMapOvr>
    <a:masterClrMapping/>
  </p:clrMapOvr>
  <p:transition spd="med">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矩形 594945"/>
          <p:cNvSpPr/>
          <p:nvPr/>
        </p:nvSpPr>
        <p:spPr>
          <a:xfrm>
            <a:off x="152400" y="265113"/>
            <a:ext cx="8839200" cy="6188075"/>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void </a:t>
            </a:r>
            <a:r>
              <a:rPr lang="en-US" altLang="zh-CN" sz="2800" b="1" dirty="0" err="1">
                <a:latin typeface="Times New Roman" panose="02020603050405020304" pitchFamily="18" charset="0"/>
              </a:rPr>
              <a:t>BFS_traverse_Grapg(ALGraph</a:t>
            </a:r>
            <a:r>
              <a:rPr lang="en-US" altLang="zh-CN" sz="2800" b="1">
                <a:latin typeface="Times New Roman" panose="02020603050405020304" pitchFamily="18" charset="0"/>
              </a:rPr>
              <a:t> *G)</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k ,v , w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LinkNode</a:t>
            </a:r>
            <a:r>
              <a:rPr lang="en-US" altLang="zh-CN" sz="2800" b="1">
                <a:latin typeface="Times New Roman" panose="02020603050405020304" pitchFamily="18" charset="0"/>
              </a:rPr>
              <a:t>  *p ; Queue  *Q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Q=(Queue *)</a:t>
            </a:r>
            <a:r>
              <a:rPr lang="en-US" altLang="zh-CN" sz="2800" b="1" dirty="0" err="1">
                <a:latin typeface="Times New Roman" panose="02020603050405020304" pitchFamily="18" charset="0"/>
              </a:rPr>
              <a:t>malloc(sizeof(Queue</a:t>
            </a:r>
            <a:r>
              <a:rPr lang="en-US" altLang="zh-CN" sz="2800" b="1">
                <a:latin typeface="Times New Roman" panose="02020603050405020304" pitchFamily="18" charset="0"/>
              </a:rPr>
              <a:t>))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Q-&gt;front=Q-&gt;rear=0 ;   </a:t>
            </a:r>
            <a:r>
              <a:rPr lang="en-US" altLang="zh-CN" b="1">
                <a:latin typeface="Times New Roman" panose="02020603050405020304" pitchFamily="18" charset="0"/>
              </a:rPr>
              <a:t>/*  </a:t>
            </a:r>
            <a:r>
              <a:rPr lang="zh-CN" altLang="en-US" b="1" dirty="0">
                <a:latin typeface="Times New Roman" panose="02020603050405020304" pitchFamily="18" charset="0"/>
              </a:rPr>
              <a:t>建立空队列并初始化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(k=0 ;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k++)</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Visited[k</a:t>
            </a:r>
            <a:r>
              <a:rPr lang="en-US" altLang="zh-CN" sz="2800" b="1">
                <a:latin typeface="Times New Roman" panose="02020603050405020304" pitchFamily="18" charset="0"/>
              </a:rPr>
              <a:t>]=FALSE ; </a:t>
            </a:r>
            <a:r>
              <a:rPr lang="en-US" altLang="zh-CN" b="1">
                <a:latin typeface="Times New Roman" panose="02020603050405020304" pitchFamily="18" charset="0"/>
              </a:rPr>
              <a:t>     /*  </a:t>
            </a:r>
            <a:r>
              <a:rPr lang="zh-CN" altLang="en-US" b="1" dirty="0">
                <a:latin typeface="Times New Roman" panose="02020603050405020304" pitchFamily="18" charset="0"/>
              </a:rPr>
              <a:t>访问标志初始化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for (k=0 ; k&lt;G-&gt;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 k++)</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v=G-&gt;</a:t>
            </a:r>
            <a:r>
              <a:rPr lang="en-US" altLang="zh-CN" sz="2800" b="1" dirty="0" err="1">
                <a:latin typeface="Times New Roman" panose="02020603050405020304" pitchFamily="18" charset="0"/>
              </a:rPr>
              <a:t>AdjList[k].data</a:t>
            </a:r>
            <a:r>
              <a:rPr lang="en-US" altLang="zh-CN" sz="2800" b="1">
                <a:latin typeface="Times New Roman" panose="02020603050405020304" pitchFamily="18" charset="0"/>
              </a:rPr>
              <a:t> ;</a:t>
            </a:r>
            <a:r>
              <a:rPr lang="en-US" altLang="zh-CN" b="1">
                <a:latin typeface="Times New Roman" panose="02020603050405020304" pitchFamily="18" charset="0"/>
              </a:rPr>
              <a:t>     /*  </a:t>
            </a:r>
            <a:r>
              <a:rPr lang="zh-CN" altLang="en-US" b="1" dirty="0">
                <a:latin typeface="Times New Roman" panose="02020603050405020304" pitchFamily="18" charset="0"/>
              </a:rPr>
              <a:t>单链表的头顶点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if (!</a:t>
            </a:r>
            <a:r>
              <a:rPr lang="en-US" altLang="zh-CN" sz="2800" b="1" dirty="0" err="1">
                <a:latin typeface="Times New Roman" panose="02020603050405020304" pitchFamily="18" charset="0"/>
              </a:rPr>
              <a:t>Visited[v</a:t>
            </a:r>
            <a:r>
              <a:rPr lang="en-US" altLang="zh-CN" sz="2800" b="1">
                <a:latin typeface="Times New Roman" panose="02020603050405020304" pitchFamily="18" charset="0"/>
              </a:rPr>
              <a:t>])</a:t>
            </a:r>
            <a:r>
              <a:rPr lang="en-US" altLang="zh-CN" b="1">
                <a:latin typeface="Times New Roman" panose="02020603050405020304" pitchFamily="18" charset="0"/>
              </a:rPr>
              <a:t>     /*   v</a:t>
            </a:r>
            <a:r>
              <a:rPr lang="zh-CN" altLang="en-US" b="1" dirty="0">
                <a:latin typeface="Times New Roman" panose="02020603050405020304" pitchFamily="18" charset="0"/>
              </a:rPr>
              <a:t>尚未访问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b="1">
                <a:latin typeface="Times New Roman" panose="02020603050405020304" pitchFamily="18" charset="0"/>
              </a:rPr>
              <a:t>    </a:t>
            </a:r>
            <a:r>
              <a:rPr lang="en-US" altLang="zh-CN" sz="2800" b="1">
                <a:latin typeface="Times New Roman" panose="02020603050405020304" pitchFamily="18" charset="0"/>
              </a:rPr>
              <a:t>{  Q-&gt;</a:t>
            </a:r>
            <a:r>
              <a:rPr lang="en-US" altLang="zh-CN" sz="2800" b="1" dirty="0" err="1">
                <a:latin typeface="Times New Roman" panose="02020603050405020304" pitchFamily="18" charset="0"/>
              </a:rPr>
              <a:t>elem[++Q</a:t>
            </a:r>
            <a:r>
              <a:rPr lang="en-US" altLang="zh-CN" sz="2800" b="1">
                <a:latin typeface="Times New Roman" panose="02020603050405020304" pitchFamily="18" charset="0"/>
              </a:rPr>
              <a:t>-&gt;rear]=v ;</a:t>
            </a:r>
            <a:r>
              <a:rPr lang="en-US" altLang="zh-CN" b="1">
                <a:latin typeface="Times New Roman" panose="02020603050405020304" pitchFamily="18" charset="0"/>
              </a:rPr>
              <a:t>    /*   v</a:t>
            </a:r>
            <a:r>
              <a:rPr lang="zh-CN" altLang="en-US" b="1" dirty="0">
                <a:latin typeface="Times New Roman" panose="02020603050405020304" pitchFamily="18" charset="0"/>
              </a:rPr>
              <a:t>入对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while (Q-&gt;front!=Q-&gt;rear)</a:t>
            </a:r>
          </a:p>
        </p:txBody>
      </p:sp>
    </p:spTree>
  </p:cSld>
  <p:clrMapOvr>
    <a:masterClrMapping/>
  </p:clrMapOvr>
  <p:transition spd="med">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矩形 595969"/>
          <p:cNvSpPr/>
          <p:nvPr/>
        </p:nvSpPr>
        <p:spPr>
          <a:xfrm>
            <a:off x="152400" y="152400"/>
            <a:ext cx="8812213" cy="6372225"/>
          </a:xfrm>
          <a:prstGeom prst="rect">
            <a:avLst/>
          </a:prstGeom>
          <a:noFill/>
          <a:ln w="9525">
            <a:noFill/>
          </a:ln>
        </p:spPr>
        <p:txBody>
          <a:bodyPr/>
          <a:lstStyle/>
          <a:p>
            <a:pPr marL="1435100" lvl="4" indent="0" eaLnBrk="1" hangingPunct="1">
              <a:lnSpc>
                <a:spcPct val="110000"/>
              </a:lnSpc>
              <a:spcBef>
                <a:spcPct val="10000"/>
              </a:spcBef>
              <a:buClr>
                <a:schemeClr val="accent2"/>
              </a:buClr>
              <a:buSzPct val="80000"/>
              <a:buFont typeface="Wingdings" panose="05000000000000000000" pitchFamily="2" charset="2"/>
              <a:buNone/>
            </a:pPr>
            <a:r>
              <a:rPr lang="zh-CN" altLang="en-US" sz="2800" b="1">
                <a:latin typeface="Times New Roman" panose="02020603050405020304" pitchFamily="18" charset="0"/>
              </a:rPr>
              <a:t>        </a:t>
            </a:r>
            <a:r>
              <a:rPr lang="en-US" altLang="zh-CN" sz="2800" b="1">
                <a:latin typeface="Times New Roman" panose="02020603050405020304" pitchFamily="18" charset="0"/>
              </a:rPr>
              <a:t>{  w=Q-&gt;</a:t>
            </a:r>
            <a:r>
              <a:rPr lang="en-US" altLang="zh-CN" sz="2800" b="1" dirty="0" err="1">
                <a:latin typeface="Times New Roman" panose="02020603050405020304" pitchFamily="18" charset="0"/>
              </a:rPr>
              <a:t>elem[++Q</a:t>
            </a:r>
            <a:r>
              <a:rPr lang="en-US" altLang="zh-CN" sz="2800" b="1">
                <a:latin typeface="Times New Roman" panose="02020603050405020304" pitchFamily="18" charset="0"/>
              </a:rPr>
              <a:t>-&gt;front]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Visited[w</a:t>
            </a:r>
            <a:r>
              <a:rPr lang="en-US" altLang="zh-CN" sz="2800" b="1">
                <a:latin typeface="Times New Roman" panose="02020603050405020304" pitchFamily="18" charset="0"/>
              </a:rPr>
              <a:t>]=TRUE ;     </a:t>
            </a:r>
            <a:r>
              <a:rPr lang="en-US" altLang="zh-CN" b="1">
                <a:latin typeface="Times New Roman" panose="02020603050405020304" pitchFamily="18" charset="0"/>
              </a:rPr>
              <a:t>/*  </a:t>
            </a:r>
            <a:r>
              <a:rPr lang="zh-CN" altLang="en-US" b="1" dirty="0">
                <a:latin typeface="Times New Roman" panose="02020603050405020304" pitchFamily="18" charset="0"/>
              </a:rPr>
              <a:t>置访问标志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Visit(w</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访问队首元素  *</a:t>
            </a:r>
            <a:r>
              <a:rPr lang="en-US" altLang="zh-CN"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p=G-&gt;</a:t>
            </a:r>
            <a:r>
              <a:rPr lang="en-US" altLang="zh-CN" sz="2800" b="1" dirty="0" err="1">
                <a:latin typeface="Times New Roman" panose="02020603050405020304" pitchFamily="18" charset="0"/>
              </a:rPr>
              <a:t>AdjList[w].firstarc</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while (p!=NULL)</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if (!Visited[p-&gt;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Q-&gt;</a:t>
            </a:r>
            <a:r>
              <a:rPr lang="en-US" altLang="zh-CN" sz="2800" b="1" dirty="0" err="1">
                <a:latin typeface="Times New Roman" panose="02020603050405020304" pitchFamily="18" charset="0"/>
              </a:rPr>
              <a:t>elem[++Q</a:t>
            </a:r>
            <a:r>
              <a:rPr lang="en-US" altLang="zh-CN" sz="2800" b="1">
                <a:latin typeface="Times New Roman" panose="02020603050405020304" pitchFamily="18" charset="0"/>
              </a:rPr>
              <a:t>-&gt;rear]=p-&gt;</a:t>
            </a:r>
            <a:r>
              <a:rPr lang="en-US" altLang="zh-CN" sz="2800" b="1" dirty="0" err="1">
                <a:latin typeface="Times New Roman" panose="02020603050405020304" pitchFamily="18" charset="0"/>
              </a:rPr>
              <a:t>adjvex</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p=p-&gt;</a:t>
            </a:r>
            <a:r>
              <a:rPr lang="en-US" altLang="zh-CN" sz="2800" b="1" dirty="0" err="1">
                <a:latin typeface="Times New Roman" panose="02020603050405020304" pitchFamily="18" charset="0"/>
              </a:rPr>
              <a:t>nextarc</a:t>
            </a: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   </a:t>
            </a:r>
            <a:r>
              <a:rPr lang="en-US" altLang="zh-CN" b="1">
                <a:latin typeface="Times New Roman" panose="02020603050405020304" pitchFamily="18" charset="0"/>
              </a:rPr>
              <a:t>/*  end  while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end  if  */</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end for  */</a:t>
            </a:r>
          </a:p>
          <a:p>
            <a:pPr marL="355600" lvl="1" indent="0" eaLnBrk="1" hangingPunct="1">
              <a:lnSpc>
                <a:spcPct val="110000"/>
              </a:lnSpc>
              <a:spcBef>
                <a:spcPct val="10000"/>
              </a:spcBef>
              <a:buClr>
                <a:schemeClr val="bg1"/>
              </a:buClr>
            </a:pPr>
            <a:r>
              <a:rPr lang="en-US" altLang="zh-CN" sz="2800" b="1">
                <a:latin typeface="Times New Roman" panose="02020603050405020304" pitchFamily="18" charset="0"/>
              </a:rPr>
              <a:t>}</a:t>
            </a:r>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文本占位符 532481"/>
          <p:cNvSpPr>
            <a:spLocks noGrp="1"/>
          </p:cNvSpPr>
          <p:nvPr>
            <p:ph type="body" idx="1"/>
          </p:nvPr>
        </p:nvSpPr>
        <p:spPr>
          <a:xfrm>
            <a:off x="152400" y="152400"/>
            <a:ext cx="8839200" cy="5797550"/>
          </a:xfrm>
        </p:spPr>
        <p:txBody>
          <a:bodyPr/>
          <a:lstStyle/>
          <a:p>
            <a:pPr marL="0" indent="0">
              <a:lnSpc>
                <a:spcPct val="110000"/>
              </a:lnSpc>
              <a:buNone/>
            </a:pPr>
            <a:r>
              <a:rPr lang="zh-CN" altLang="en-US" b="1" dirty="0">
                <a:solidFill>
                  <a:schemeClr val="folHlink"/>
                </a:solidFill>
              </a:rPr>
              <a:t>    </a:t>
            </a:r>
            <a:r>
              <a:rPr lang="zh-CN" altLang="en-US" b="1" dirty="0">
                <a:solidFill>
                  <a:srgbClr val="FF0000"/>
                </a:solidFill>
              </a:rPr>
              <a:t>  完全有向图</a:t>
            </a:r>
            <a:r>
              <a:rPr lang="zh-CN" altLang="en-US" b="1" dirty="0"/>
              <a:t>：</a:t>
            </a:r>
            <a:r>
              <a:rPr lang="zh-CN" altLang="en-US" sz="2800" b="1" dirty="0"/>
              <a:t>对于有向图，若图中顶点数为</a:t>
            </a:r>
            <a:r>
              <a:rPr lang="en-US" altLang="zh-CN" sz="2800" b="1"/>
              <a:t>n </a:t>
            </a:r>
            <a:r>
              <a:rPr lang="zh-CN" altLang="en-US" sz="2800" b="1"/>
              <a:t>，用</a:t>
            </a:r>
            <a:r>
              <a:rPr lang="en-US" altLang="zh-CN" sz="2800" b="1"/>
              <a:t>e</a:t>
            </a:r>
            <a:r>
              <a:rPr lang="zh-CN" altLang="en-US" sz="2800" b="1" dirty="0"/>
              <a:t>表示弧的数目，则</a:t>
            </a:r>
            <a:r>
              <a:rPr lang="en-US" altLang="zh-CN" sz="2800" b="1"/>
              <a:t>e</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t>[0</a:t>
            </a:r>
            <a:r>
              <a:rPr lang="zh-CN" altLang="en-US" sz="2800" b="1"/>
              <a:t>，</a:t>
            </a:r>
            <a:r>
              <a:rPr lang="en-US" altLang="zh-CN" sz="2800" b="1"/>
              <a:t>n(n-1)] </a:t>
            </a:r>
            <a:r>
              <a:rPr lang="zh-CN" altLang="en-US" sz="2800" b="1"/>
              <a:t>。</a:t>
            </a:r>
            <a:r>
              <a:rPr lang="zh-CN" altLang="en-US" sz="2800" b="1" dirty="0"/>
              <a:t>具有</a:t>
            </a:r>
            <a:r>
              <a:rPr lang="en-US" altLang="zh-CN" sz="2800" b="1"/>
              <a:t>n(n-1)</a:t>
            </a:r>
            <a:r>
              <a:rPr lang="zh-CN" altLang="en-US" sz="2800" b="1" dirty="0"/>
              <a:t>条边的有向图称为完全有向图。</a:t>
            </a:r>
          </a:p>
          <a:p>
            <a:pPr marL="0" indent="0">
              <a:lnSpc>
                <a:spcPct val="110000"/>
              </a:lnSpc>
              <a:buNone/>
            </a:pPr>
            <a:r>
              <a:rPr lang="zh-CN" altLang="en-US" sz="2800" b="1" dirty="0"/>
              <a:t>完全有向图另外的定义是：</a:t>
            </a:r>
          </a:p>
          <a:p>
            <a:pPr marL="0" indent="0">
              <a:lnSpc>
                <a:spcPct val="110000"/>
              </a:lnSpc>
              <a:buNone/>
            </a:pPr>
            <a:r>
              <a:rPr lang="zh-CN" altLang="en-US" sz="2800" b="1" dirty="0"/>
              <a:t>        对于有向图</a:t>
            </a:r>
            <a:r>
              <a:rPr lang="en-US" altLang="zh-CN" sz="2800" b="1"/>
              <a:t>G=(V</a:t>
            </a:r>
            <a:r>
              <a:rPr lang="zh-CN" altLang="en-US" sz="2800" b="1" dirty="0"/>
              <a:t>，</a:t>
            </a:r>
            <a:r>
              <a:rPr lang="en-US" altLang="zh-CN" sz="2800" b="1">
                <a:sym typeface="+mn-ea"/>
              </a:rPr>
              <a:t>VR</a:t>
            </a:r>
            <a:r>
              <a:rPr lang="en-US" altLang="zh-CN" sz="2800" b="1"/>
              <a:t>)</a:t>
            </a:r>
            <a:r>
              <a:rPr lang="zh-CN" altLang="en-US" sz="2800" b="1"/>
              <a:t>，</a:t>
            </a:r>
            <a:r>
              <a:rPr lang="zh-CN" altLang="en-US" sz="2800" b="1" dirty="0"/>
              <a:t>若</a:t>
            </a:r>
            <a:r>
              <a:rPr lang="zh-CN" altLang="en-US" sz="2800" b="1" dirty="0">
                <a:latin typeface="宋体" panose="02010600030101010101" pitchFamily="2" charset="-122"/>
                <a:sym typeface="Symbol" panose="05050102010706020507" pitchFamily="18" charset="2"/>
              </a:rPr>
              <a:t></a:t>
            </a:r>
            <a:r>
              <a:rPr lang="en-US" altLang="zh-CN" sz="2800" b="1"/>
              <a:t>v</a:t>
            </a:r>
            <a:r>
              <a:rPr lang="en-US" altLang="zh-CN" sz="2800" b="1" baseline="-18000"/>
              <a:t>i</a:t>
            </a:r>
            <a:r>
              <a:rPr lang="zh-CN" altLang="en-US" sz="2800" b="1" dirty="0"/>
              <a:t>，</a:t>
            </a:r>
            <a:r>
              <a:rPr lang="en-US" altLang="zh-CN" sz="2800" b="1" dirty="0" err="1"/>
              <a:t>v</a:t>
            </a:r>
            <a:r>
              <a:rPr lang="en-US" altLang="zh-CN" sz="2800" b="1" baseline="-18000" dirty="0" err="1"/>
              <a:t>j</a:t>
            </a:r>
            <a:r>
              <a:rPr lang="en-US" altLang="zh-CN" sz="2800" b="1" dirty="0" err="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dirty="0" err="1">
                <a:ea typeface="Arial Unicode MS" panose="020B0604020202020204" charset="-122"/>
              </a:rPr>
              <a:t>V</a:t>
            </a:r>
            <a:r>
              <a:rPr lang="en-US" altLang="zh-CN" sz="2800" b="1">
                <a:ea typeface="Arial Unicode MS" panose="020B0604020202020204" charset="-122"/>
              </a:rPr>
              <a:t> </a:t>
            </a:r>
            <a:r>
              <a:rPr lang="zh-CN" altLang="en-US" sz="2800" b="1"/>
              <a:t>，当</a:t>
            </a:r>
            <a:r>
              <a:rPr lang="en-US" altLang="zh-CN" sz="2800" b="1"/>
              <a:t>v</a:t>
            </a:r>
            <a:r>
              <a:rPr lang="en-US" altLang="zh-CN" sz="2800" b="1" baseline="-18000"/>
              <a:t>i </a:t>
            </a:r>
            <a:r>
              <a:rPr lang="en-US" altLang="zh-CN" sz="2800" b="1">
                <a:ea typeface="Arial Unicode MS" panose="020B0604020202020204" charset="-122"/>
              </a:rPr>
              <a:t>≠</a:t>
            </a:r>
            <a:r>
              <a:rPr lang="en-US" altLang="zh-CN" sz="2800" b="1" dirty="0" err="1"/>
              <a:t>v</a:t>
            </a:r>
            <a:r>
              <a:rPr lang="en-US" altLang="zh-CN" sz="2800" b="1" baseline="-18000" dirty="0" err="1"/>
              <a:t>j</a:t>
            </a:r>
            <a:r>
              <a:rPr lang="zh-CN" altLang="en-US" sz="2800" b="1"/>
              <a:t>时，</a:t>
            </a:r>
            <a:r>
              <a:rPr lang="zh-CN" altLang="en-US" sz="2800" b="1" dirty="0"/>
              <a:t>有</a:t>
            </a:r>
            <a:r>
              <a:rPr lang="en-US" altLang="zh-CN" sz="2800" b="1">
                <a:ea typeface="Arial Unicode MS" panose="020B0604020202020204" charset="-122"/>
              </a:rPr>
              <a:t>&lt;</a:t>
            </a:r>
            <a:r>
              <a:rPr lang="en-US" altLang="zh-CN" sz="2800" b="1"/>
              <a:t>v</a:t>
            </a:r>
            <a:r>
              <a:rPr lang="en-US" altLang="zh-CN" sz="2800" b="1" baseline="-18000"/>
              <a:t>i </a:t>
            </a:r>
            <a:r>
              <a:rPr lang="en-US" altLang="zh-CN" sz="2800" b="1"/>
              <a:t>,</a:t>
            </a:r>
            <a:r>
              <a:rPr lang="en-US" altLang="zh-CN" sz="2800" b="1" dirty="0" err="1"/>
              <a:t>v</a:t>
            </a:r>
            <a:r>
              <a:rPr lang="en-US" altLang="zh-CN" sz="2800" b="1" baseline="-18000" dirty="0" err="1"/>
              <a:t>j</a:t>
            </a:r>
            <a:r>
              <a:rPr lang="en-US" altLang="zh-CN" sz="2800" b="1">
                <a:ea typeface="Arial Unicode MS" panose="020B0604020202020204" charset="-122"/>
              </a:rPr>
              <a:t>&gt;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sym typeface="+mn-ea"/>
              </a:rPr>
              <a:t>VR</a:t>
            </a:r>
            <a:r>
              <a:rPr lang="en-US" altLang="zh-CN" sz="2800" b="1">
                <a:cs typeface="Times New Roman" panose="02020603050405020304" pitchFamily="18" charset="0"/>
              </a:rPr>
              <a:t>∧</a:t>
            </a:r>
            <a:r>
              <a:rPr lang="en-US" altLang="zh-CN" sz="2800" b="1">
                <a:ea typeface="Arial Unicode MS" panose="020B0604020202020204" charset="-122"/>
              </a:rPr>
              <a:t>&lt;</a:t>
            </a:r>
            <a:r>
              <a:rPr lang="en-US" altLang="zh-CN" sz="2800" b="1" dirty="0" err="1"/>
              <a:t>v</a:t>
            </a:r>
            <a:r>
              <a:rPr lang="en-US" altLang="zh-CN" sz="2800" b="1" baseline="-18000" dirty="0" err="1"/>
              <a:t>j</a:t>
            </a:r>
            <a:r>
              <a:rPr lang="en-US" altLang="zh-CN" sz="2800" b="1" baseline="-18000"/>
              <a:t> </a:t>
            </a:r>
            <a:r>
              <a:rPr lang="en-US" altLang="zh-CN" sz="2800" b="1"/>
              <a:t>,</a:t>
            </a:r>
            <a:r>
              <a:rPr lang="en-US" altLang="zh-CN" sz="2800" b="1" baseline="-18000"/>
              <a:t> </a:t>
            </a:r>
            <a:r>
              <a:rPr lang="en-US" altLang="zh-CN" sz="2800" b="1"/>
              <a:t>v</a:t>
            </a:r>
            <a:r>
              <a:rPr lang="en-US" altLang="zh-CN" sz="2800" b="1" baseline="-18000"/>
              <a:t>i </a:t>
            </a:r>
            <a:r>
              <a:rPr lang="en-US" altLang="zh-CN" sz="2800" b="1">
                <a:ea typeface="Arial Unicode MS" panose="020B0604020202020204" charset="-122"/>
              </a:rPr>
              <a:t>&gt;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sym typeface="+mn-ea"/>
              </a:rPr>
              <a:t>VR</a:t>
            </a:r>
            <a:r>
              <a:rPr lang="en-US" altLang="zh-CN" sz="2800" b="1">
                <a:ea typeface="Arial Unicode MS" panose="020B0604020202020204" charset="-122"/>
              </a:rPr>
              <a:t> </a:t>
            </a:r>
            <a:r>
              <a:rPr lang="zh-CN" altLang="en-US" sz="2800" b="1"/>
              <a:t>，</a:t>
            </a:r>
            <a:r>
              <a:rPr lang="zh-CN" altLang="en-US" sz="2800" b="1" dirty="0"/>
              <a:t>即</a:t>
            </a:r>
            <a:r>
              <a:rPr lang="zh-CN" altLang="en-US" sz="2800" b="1" dirty="0">
                <a:solidFill>
                  <a:srgbClr val="FF0000"/>
                </a:solidFill>
              </a:rPr>
              <a:t>图中任意两个不同的顶点间都有一条弧</a:t>
            </a:r>
            <a:r>
              <a:rPr lang="zh-CN" altLang="en-US" sz="2800" b="1" dirty="0"/>
              <a:t>，这样的有向图称为</a:t>
            </a:r>
            <a:r>
              <a:rPr lang="zh-CN" altLang="en-US" sz="2800" b="1" dirty="0">
                <a:solidFill>
                  <a:srgbClr val="FF0000"/>
                </a:solidFill>
              </a:rPr>
              <a:t>完全有向图</a:t>
            </a:r>
            <a:r>
              <a:rPr lang="zh-CN" altLang="en-US" sz="2800" b="1" dirty="0"/>
              <a:t>。</a:t>
            </a:r>
          </a:p>
          <a:p>
            <a:pPr marL="0" indent="0">
              <a:lnSpc>
                <a:spcPct val="110000"/>
              </a:lnSpc>
              <a:buNone/>
            </a:pPr>
            <a:r>
              <a:rPr lang="zh-CN" altLang="en-US" sz="2800" b="1" dirty="0"/>
              <a:t>        有很少边或弧的图（</a:t>
            </a:r>
            <a:r>
              <a:rPr lang="en-US" altLang="zh-CN" sz="2800" b="1"/>
              <a:t>e&lt;n㏒n</a:t>
            </a:r>
            <a:r>
              <a:rPr lang="zh-CN" altLang="en-US" sz="2800" b="1"/>
              <a:t>）</a:t>
            </a:r>
            <a:r>
              <a:rPr lang="zh-CN" altLang="en-US" sz="2800" b="1" dirty="0"/>
              <a:t>的图称为</a:t>
            </a:r>
            <a:r>
              <a:rPr lang="zh-CN" altLang="en-US" sz="2800" b="1" dirty="0">
                <a:solidFill>
                  <a:srgbClr val="FF0000"/>
                </a:solidFill>
              </a:rPr>
              <a:t>稀疏图</a:t>
            </a:r>
            <a:r>
              <a:rPr lang="zh-CN" altLang="en-US" sz="2800" b="1" dirty="0"/>
              <a:t>，反之称为</a:t>
            </a:r>
            <a:r>
              <a:rPr lang="zh-CN" altLang="en-US" sz="2800" b="1" dirty="0">
                <a:solidFill>
                  <a:srgbClr val="FF0000"/>
                </a:solidFill>
              </a:rPr>
              <a:t>稠密图</a:t>
            </a:r>
            <a:r>
              <a:rPr lang="zh-CN" altLang="en-US" sz="2800" b="1" dirty="0"/>
              <a:t>。</a:t>
            </a:r>
          </a:p>
          <a:p>
            <a:pPr marL="0" indent="0">
              <a:lnSpc>
                <a:spcPct val="110000"/>
              </a:lnSpc>
              <a:buNone/>
            </a:pPr>
            <a:r>
              <a:rPr lang="zh-CN" altLang="en-US" b="1" dirty="0">
                <a:solidFill>
                  <a:srgbClr val="FF0000"/>
                </a:solidFill>
              </a:rPr>
              <a:t>权</a:t>
            </a:r>
            <a:r>
              <a:rPr lang="en-US" altLang="zh-CN" b="1">
                <a:solidFill>
                  <a:srgbClr val="FF0000"/>
                </a:solidFill>
              </a:rPr>
              <a:t>(Weight)</a:t>
            </a:r>
            <a:r>
              <a:rPr lang="zh-CN" altLang="en-US" b="1"/>
              <a:t>：</a:t>
            </a:r>
            <a:r>
              <a:rPr lang="zh-CN" altLang="en-US" sz="2800" b="1" dirty="0"/>
              <a:t>与图的边和弧相关的数。权可以表示从一个顶点到另一个顶点的距离或耗费。</a:t>
            </a:r>
            <a:endParaRPr lang="zh-CN" altLang="en-US" sz="2800" b="1"/>
          </a:p>
        </p:txBody>
      </p:sp>
    </p:spTree>
  </p:cSld>
  <p:clrMapOvr>
    <a:masterClrMapping/>
  </p:clrMapOvr>
  <p:transition spd="med">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矩形 596993"/>
          <p:cNvSpPr/>
          <p:nvPr/>
        </p:nvSpPr>
        <p:spPr>
          <a:xfrm>
            <a:off x="152400" y="2159000"/>
            <a:ext cx="8839200" cy="306070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    用</a:t>
            </a:r>
            <a:r>
              <a:rPr lang="zh-CN" altLang="en-US" sz="2800" b="1" dirty="0">
                <a:solidFill>
                  <a:srgbClr val="FF0000"/>
                </a:solidFill>
                <a:latin typeface="宋体" panose="02010600030101010101" pitchFamily="2" charset="-122"/>
              </a:rPr>
              <a:t>广度优先搜索算法</a:t>
            </a:r>
            <a:r>
              <a:rPr lang="zh-CN" altLang="en-US" sz="2800" b="1" dirty="0">
                <a:latin typeface="宋体" panose="02010600030101010101" pitchFamily="2" charset="-122"/>
              </a:rPr>
              <a:t>遍历图与</a:t>
            </a:r>
            <a:r>
              <a:rPr lang="zh-CN" altLang="en-US" sz="2800" b="1" dirty="0">
                <a:solidFill>
                  <a:srgbClr val="FF0000"/>
                </a:solidFill>
                <a:latin typeface="宋体" panose="02010600030101010101" pitchFamily="2" charset="-122"/>
              </a:rPr>
              <a:t>深度优先搜索算法</a:t>
            </a:r>
            <a:r>
              <a:rPr lang="zh-CN" altLang="en-US" sz="2800" b="1" dirty="0">
                <a:latin typeface="宋体" panose="02010600030101010101" pitchFamily="2" charset="-122"/>
              </a:rPr>
              <a:t>遍历图的</a:t>
            </a:r>
            <a:r>
              <a:rPr lang="zh-CN" altLang="en-US" sz="2800" b="1" dirty="0">
                <a:solidFill>
                  <a:srgbClr val="FF0000"/>
                </a:solidFill>
                <a:latin typeface="宋体" panose="02010600030101010101" pitchFamily="2" charset="-122"/>
              </a:rPr>
              <a:t>唯一区别</a:t>
            </a:r>
            <a:r>
              <a:rPr lang="zh-CN" altLang="en-US" sz="2800" b="1" dirty="0">
                <a:latin typeface="宋体" panose="02010600030101010101" pitchFamily="2" charset="-122"/>
              </a:rPr>
              <a:t>是</a:t>
            </a:r>
            <a:r>
              <a:rPr lang="zh-CN" altLang="en-US" sz="2800" b="1" dirty="0">
                <a:solidFill>
                  <a:srgbClr val="FF0000"/>
                </a:solidFill>
                <a:latin typeface="宋体" panose="02010600030101010101" pitchFamily="2" charset="-122"/>
              </a:rPr>
              <a:t>邻接点搜索次序不同</a:t>
            </a:r>
            <a:r>
              <a:rPr lang="zh-CN" altLang="en-US" sz="2800" b="1" dirty="0">
                <a:latin typeface="宋体" panose="02010600030101010101" pitchFamily="2" charset="-122"/>
              </a:rPr>
              <a:t>，因此，</a:t>
            </a:r>
            <a:r>
              <a:rPr lang="zh-CN" altLang="en-US" sz="2800" b="1" dirty="0">
                <a:solidFill>
                  <a:srgbClr val="FF0000"/>
                </a:solidFill>
                <a:latin typeface="宋体" panose="02010600030101010101" pitchFamily="2" charset="-122"/>
              </a:rPr>
              <a:t>广度优先搜索算法遍历图的总时间复杂度为</a:t>
            </a:r>
            <a:r>
              <a:rPr lang="en-US" altLang="zh-CN" sz="2800" b="1">
                <a:solidFill>
                  <a:srgbClr val="FF0000"/>
                </a:solidFill>
                <a:latin typeface="Times New Roman" panose="02020603050405020304" pitchFamily="18" charset="0"/>
              </a:rPr>
              <a:t>O(n+e) </a:t>
            </a:r>
            <a:r>
              <a:rPr lang="zh-CN" altLang="en-US" sz="2800" b="1">
                <a:latin typeface="宋体" panose="02010600030101010101" pitchFamily="2" charset="-122"/>
              </a:rPr>
              <a:t>。</a:t>
            </a: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    图的遍历可以系统地访问图中的每个顶点，因此，图的遍历算法是图的最基本</a:t>
            </a:r>
            <a:r>
              <a:rPr lang="zh-CN" altLang="en-US" sz="2800" b="1" dirty="0">
                <a:latin typeface="Times New Roman" panose="02020603050405020304" pitchFamily="18" charset="0"/>
              </a:rPr>
              <a:t>、</a:t>
            </a:r>
            <a:r>
              <a:rPr lang="zh-CN" altLang="en-US" sz="2800" b="1" dirty="0">
                <a:latin typeface="宋体" panose="02010600030101010101" pitchFamily="2" charset="-122"/>
              </a:rPr>
              <a:t>最重要的算法，许多有关图的操作都是在图的遍历基础之上加以变化来实现的</a:t>
            </a:r>
            <a:r>
              <a:rPr lang="zh-CN" altLang="en-US" sz="2800" b="1">
                <a:latin typeface="宋体" panose="02010600030101010101" pitchFamily="2" charset="-122"/>
              </a:rPr>
              <a:t>。</a:t>
            </a:r>
          </a:p>
        </p:txBody>
      </p:sp>
    </p:spTree>
  </p:cSld>
  <p:clrMapOvr>
    <a:masterClrMapping/>
  </p:clrMapOvr>
  <p:transition spd="med">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b="1" dirty="0">
                <a:solidFill>
                  <a:srgbClr val="0000FF"/>
                </a:solidFill>
              </a:rPr>
              <a:t>练习</a:t>
            </a:r>
            <a:r>
              <a:rPr lang="zh-CN" altLang="en-US" dirty="0"/>
              <a:t>：某无向图的邻接表如下图所示, 从A开始深度优先搜索遍历所得到的结点序列为_</a:t>
            </a:r>
            <a:r>
              <a:rPr lang="en-US" altLang="zh-CN" dirty="0"/>
              <a:t>AEDCB__</a:t>
            </a:r>
            <a:r>
              <a:rPr lang="zh-CN" altLang="en-US" dirty="0"/>
              <a:t>。从B开始广度优先搜索遍历所得到的结点序列为</a:t>
            </a:r>
            <a:r>
              <a:rPr lang="en-US" altLang="zh-CN" dirty="0"/>
              <a:t>_BCADE____</a:t>
            </a:r>
            <a:r>
              <a:rPr lang="zh-CN" altLang="en-US" dirty="0"/>
              <a:t>。</a:t>
            </a:r>
          </a:p>
          <a:p>
            <a:pPr marL="0" indent="0">
              <a:buNone/>
            </a:pPr>
            <a:endParaRPr lang="zh-CN" altLang="en-US" dirty="0"/>
          </a:p>
        </p:txBody>
      </p:sp>
      <p:grpSp>
        <p:nvGrpSpPr>
          <p:cNvPr id="1073744010" name="组合 1073744009"/>
          <p:cNvGrpSpPr>
            <a:grpSpLocks noRot="1" noChangeAspect="1"/>
          </p:cNvGrpSpPr>
          <p:nvPr/>
        </p:nvGrpSpPr>
        <p:grpSpPr>
          <a:xfrm>
            <a:off x="2300605" y="3314700"/>
            <a:ext cx="4883150" cy="2811780"/>
            <a:chOff x="1586" y="7083"/>
            <a:chExt cx="3564" cy="2272"/>
          </a:xfrm>
        </p:grpSpPr>
        <p:sp>
          <p:nvSpPr>
            <p:cNvPr id="4" name="矩形 3"/>
            <p:cNvSpPr>
              <a:spLocks noRot="1" noChangeAspect="1" noTextEdit="1"/>
            </p:cNvSpPr>
            <p:nvPr/>
          </p:nvSpPr>
          <p:spPr>
            <a:xfrm>
              <a:off x="1586" y="7083"/>
              <a:ext cx="3564" cy="2272"/>
            </a:xfrm>
            <a:prstGeom prst="rect">
              <a:avLst/>
            </a:prstGeom>
            <a:noFill/>
            <a:ln w="9525">
              <a:noFill/>
            </a:ln>
          </p:spPr>
          <p:txBody>
            <a:bodyPr/>
            <a:lstStyle/>
            <a:p>
              <a:endParaRPr lang="zh-CN" altLang="en-US"/>
            </a:p>
          </p:txBody>
        </p:sp>
        <p:sp>
          <p:nvSpPr>
            <p:cNvPr id="1073744012" name="文本框 1073744011"/>
            <p:cNvSpPr txBox="1"/>
            <p:nvPr/>
          </p:nvSpPr>
          <p:spPr>
            <a:xfrm>
              <a:off x="1694" y="7407"/>
              <a:ext cx="324" cy="326"/>
            </a:xfrm>
            <a:prstGeom prst="rect">
              <a:avLst/>
            </a:prstGeom>
            <a:noFill/>
            <a:ln w="9525">
              <a:noFill/>
            </a:ln>
          </p:spPr>
          <p:txBody>
            <a:bodyPr wrap="square" lIns="0" tIns="18000" rIns="0" bIns="18000"/>
            <a:lstStyle/>
            <a:p>
              <a:pPr algn="ctr"/>
              <a:r>
                <a:rPr lang="zh-CN" altLang="en-US"/>
                <a:t>0</a:t>
              </a:r>
            </a:p>
            <a:p>
              <a:endParaRPr lang="zh-CN" altLang="en-US"/>
            </a:p>
          </p:txBody>
        </p:sp>
        <p:sp>
          <p:nvSpPr>
            <p:cNvPr id="1073744013" name="矩形 1073744012"/>
            <p:cNvSpPr/>
            <p:nvPr/>
          </p:nvSpPr>
          <p:spPr>
            <a:xfrm>
              <a:off x="2018" y="7407"/>
              <a:ext cx="324" cy="325"/>
            </a:xfrm>
            <a:prstGeom prst="rect">
              <a:avLst/>
            </a:prstGeom>
            <a:noFill/>
            <a:ln w="3175" cap="flat" cmpd="sng">
              <a:solidFill>
                <a:srgbClr val="000000"/>
              </a:solidFill>
              <a:prstDash val="solid"/>
              <a:miter/>
              <a:headEnd type="none" w="med" len="med"/>
              <a:tailEnd type="none" w="med" len="med"/>
            </a:ln>
          </p:spPr>
          <p:txBody>
            <a:bodyPr wrap="square" lIns="0" tIns="36000" rIns="0" bIns="36000"/>
            <a:lstStyle/>
            <a:p>
              <a:pPr algn="ctr"/>
              <a:r>
                <a:rPr lang="zh-CN" altLang="en-US"/>
                <a:t>A</a:t>
              </a:r>
            </a:p>
            <a:p>
              <a:endParaRPr lang="zh-CN" altLang="en-US"/>
            </a:p>
          </p:txBody>
        </p:sp>
        <p:sp>
          <p:nvSpPr>
            <p:cNvPr id="1073744014" name="矩形 1073744013"/>
            <p:cNvSpPr/>
            <p:nvPr/>
          </p:nvSpPr>
          <p:spPr>
            <a:xfrm>
              <a:off x="2342" y="7407"/>
              <a:ext cx="324" cy="325"/>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15" name="文本框 1073744014"/>
            <p:cNvSpPr txBox="1"/>
            <p:nvPr/>
          </p:nvSpPr>
          <p:spPr>
            <a:xfrm>
              <a:off x="1694" y="7732"/>
              <a:ext cx="324" cy="326"/>
            </a:xfrm>
            <a:prstGeom prst="rect">
              <a:avLst/>
            </a:prstGeom>
            <a:noFill/>
            <a:ln w="9525">
              <a:noFill/>
            </a:ln>
          </p:spPr>
          <p:txBody>
            <a:bodyPr wrap="square" lIns="0" tIns="18000" rIns="0" bIns="18000"/>
            <a:lstStyle/>
            <a:p>
              <a:pPr algn="ctr"/>
              <a:r>
                <a:rPr lang="zh-CN" altLang="en-US"/>
                <a:t>1</a:t>
              </a:r>
            </a:p>
            <a:p>
              <a:endParaRPr lang="zh-CN" altLang="en-US"/>
            </a:p>
          </p:txBody>
        </p:sp>
        <p:sp>
          <p:nvSpPr>
            <p:cNvPr id="1073744016" name="矩形 1073744015"/>
            <p:cNvSpPr/>
            <p:nvPr/>
          </p:nvSpPr>
          <p:spPr>
            <a:xfrm>
              <a:off x="2018" y="7732"/>
              <a:ext cx="324" cy="325"/>
            </a:xfrm>
            <a:prstGeom prst="rect">
              <a:avLst/>
            </a:prstGeom>
            <a:noFill/>
            <a:ln w="3175" cap="flat" cmpd="sng">
              <a:solidFill>
                <a:srgbClr val="000000"/>
              </a:solidFill>
              <a:prstDash val="solid"/>
              <a:miter/>
              <a:headEnd type="none" w="med" len="med"/>
              <a:tailEnd type="none" w="med" len="med"/>
            </a:ln>
          </p:spPr>
          <p:txBody>
            <a:bodyPr wrap="square" lIns="0" tIns="36000" rIns="0" bIns="36000"/>
            <a:lstStyle/>
            <a:p>
              <a:pPr algn="ctr"/>
              <a:r>
                <a:rPr lang="zh-CN" altLang="en-US"/>
                <a:t>B</a:t>
              </a:r>
            </a:p>
            <a:p>
              <a:endParaRPr lang="zh-CN" altLang="en-US"/>
            </a:p>
          </p:txBody>
        </p:sp>
        <p:sp>
          <p:nvSpPr>
            <p:cNvPr id="1073744017" name="矩形 1073744016"/>
            <p:cNvSpPr/>
            <p:nvPr/>
          </p:nvSpPr>
          <p:spPr>
            <a:xfrm>
              <a:off x="2342" y="7732"/>
              <a:ext cx="324" cy="325"/>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18" name="文本框 1073744017"/>
            <p:cNvSpPr txBox="1"/>
            <p:nvPr/>
          </p:nvSpPr>
          <p:spPr>
            <a:xfrm>
              <a:off x="1694" y="8057"/>
              <a:ext cx="324" cy="325"/>
            </a:xfrm>
            <a:prstGeom prst="rect">
              <a:avLst/>
            </a:prstGeom>
            <a:noFill/>
            <a:ln w="9525">
              <a:noFill/>
            </a:ln>
          </p:spPr>
          <p:txBody>
            <a:bodyPr wrap="square" lIns="0" tIns="18000" rIns="0" bIns="18000"/>
            <a:lstStyle/>
            <a:p>
              <a:pPr algn="ctr"/>
              <a:r>
                <a:rPr lang="zh-CN" altLang="en-US"/>
                <a:t>2</a:t>
              </a:r>
            </a:p>
            <a:p>
              <a:endParaRPr lang="zh-CN" altLang="en-US"/>
            </a:p>
          </p:txBody>
        </p:sp>
        <p:sp>
          <p:nvSpPr>
            <p:cNvPr id="1073744019" name="矩形 1073744018"/>
            <p:cNvSpPr/>
            <p:nvPr/>
          </p:nvSpPr>
          <p:spPr>
            <a:xfrm>
              <a:off x="2018" y="8057"/>
              <a:ext cx="324" cy="324"/>
            </a:xfrm>
            <a:prstGeom prst="rect">
              <a:avLst/>
            </a:prstGeom>
            <a:noFill/>
            <a:ln w="3175" cap="flat" cmpd="sng">
              <a:solidFill>
                <a:srgbClr val="000000"/>
              </a:solidFill>
              <a:prstDash val="solid"/>
              <a:miter/>
              <a:headEnd type="none" w="med" len="med"/>
              <a:tailEnd type="none" w="med" len="med"/>
            </a:ln>
          </p:spPr>
          <p:txBody>
            <a:bodyPr wrap="square" lIns="0" tIns="36000" rIns="0" bIns="36000"/>
            <a:lstStyle/>
            <a:p>
              <a:pPr algn="ctr"/>
              <a:r>
                <a:rPr lang="zh-CN" altLang="en-US"/>
                <a:t>C</a:t>
              </a:r>
            </a:p>
            <a:p>
              <a:endParaRPr lang="zh-CN" altLang="en-US"/>
            </a:p>
          </p:txBody>
        </p:sp>
        <p:sp>
          <p:nvSpPr>
            <p:cNvPr id="1073744020" name="矩形 1073744019"/>
            <p:cNvSpPr/>
            <p:nvPr/>
          </p:nvSpPr>
          <p:spPr>
            <a:xfrm>
              <a:off x="2342" y="8057"/>
              <a:ext cx="324" cy="324"/>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21" name="文本框 1073744020"/>
            <p:cNvSpPr txBox="1"/>
            <p:nvPr/>
          </p:nvSpPr>
          <p:spPr>
            <a:xfrm>
              <a:off x="1694" y="8381"/>
              <a:ext cx="324" cy="326"/>
            </a:xfrm>
            <a:prstGeom prst="rect">
              <a:avLst/>
            </a:prstGeom>
            <a:noFill/>
            <a:ln w="9525">
              <a:noFill/>
            </a:ln>
          </p:spPr>
          <p:txBody>
            <a:bodyPr wrap="square" lIns="0" tIns="18000" rIns="0" bIns="18000"/>
            <a:lstStyle/>
            <a:p>
              <a:pPr algn="ctr"/>
              <a:r>
                <a:rPr lang="zh-CN" altLang="en-US"/>
                <a:t>3</a:t>
              </a:r>
            </a:p>
            <a:p>
              <a:endParaRPr lang="zh-CN" altLang="en-US"/>
            </a:p>
          </p:txBody>
        </p:sp>
        <p:sp>
          <p:nvSpPr>
            <p:cNvPr id="1073744022" name="矩形 1073744021"/>
            <p:cNvSpPr/>
            <p:nvPr/>
          </p:nvSpPr>
          <p:spPr>
            <a:xfrm>
              <a:off x="2018" y="8381"/>
              <a:ext cx="324" cy="325"/>
            </a:xfrm>
            <a:prstGeom prst="rect">
              <a:avLst/>
            </a:prstGeom>
            <a:noFill/>
            <a:ln w="3175" cap="flat" cmpd="sng">
              <a:solidFill>
                <a:srgbClr val="000000"/>
              </a:solidFill>
              <a:prstDash val="solid"/>
              <a:miter/>
              <a:headEnd type="none" w="med" len="med"/>
              <a:tailEnd type="none" w="med" len="med"/>
            </a:ln>
          </p:spPr>
          <p:txBody>
            <a:bodyPr wrap="square" lIns="0" tIns="36000" rIns="0" bIns="36000"/>
            <a:lstStyle/>
            <a:p>
              <a:pPr algn="ctr"/>
              <a:r>
                <a:rPr lang="zh-CN" altLang="en-US"/>
                <a:t>D</a:t>
              </a:r>
            </a:p>
            <a:p>
              <a:endParaRPr lang="zh-CN" altLang="en-US"/>
            </a:p>
          </p:txBody>
        </p:sp>
        <p:sp>
          <p:nvSpPr>
            <p:cNvPr id="1073744023" name="矩形 1073744022"/>
            <p:cNvSpPr/>
            <p:nvPr/>
          </p:nvSpPr>
          <p:spPr>
            <a:xfrm>
              <a:off x="2342" y="8381"/>
              <a:ext cx="324" cy="325"/>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24" name="文本框 1073744023"/>
            <p:cNvSpPr txBox="1"/>
            <p:nvPr/>
          </p:nvSpPr>
          <p:spPr>
            <a:xfrm>
              <a:off x="1694" y="8706"/>
              <a:ext cx="324" cy="326"/>
            </a:xfrm>
            <a:prstGeom prst="rect">
              <a:avLst/>
            </a:prstGeom>
            <a:noFill/>
            <a:ln w="9525">
              <a:noFill/>
            </a:ln>
          </p:spPr>
          <p:txBody>
            <a:bodyPr wrap="square" lIns="0" tIns="18000" rIns="0" bIns="18000"/>
            <a:lstStyle/>
            <a:p>
              <a:pPr algn="ctr"/>
              <a:r>
                <a:rPr lang="zh-CN" altLang="en-US"/>
                <a:t>4</a:t>
              </a:r>
            </a:p>
            <a:p>
              <a:endParaRPr lang="zh-CN" altLang="en-US"/>
            </a:p>
          </p:txBody>
        </p:sp>
        <p:sp>
          <p:nvSpPr>
            <p:cNvPr id="1073744025" name="矩形 1073744024"/>
            <p:cNvSpPr/>
            <p:nvPr/>
          </p:nvSpPr>
          <p:spPr>
            <a:xfrm>
              <a:off x="2018" y="8706"/>
              <a:ext cx="324" cy="325"/>
            </a:xfrm>
            <a:prstGeom prst="rect">
              <a:avLst/>
            </a:prstGeom>
            <a:noFill/>
            <a:ln w="3175" cap="flat" cmpd="sng">
              <a:solidFill>
                <a:srgbClr val="000000"/>
              </a:solidFill>
              <a:prstDash val="solid"/>
              <a:miter/>
              <a:headEnd type="none" w="med" len="med"/>
              <a:tailEnd type="none" w="med" len="med"/>
            </a:ln>
          </p:spPr>
          <p:txBody>
            <a:bodyPr wrap="square" lIns="0" tIns="36000" rIns="0" bIns="36000"/>
            <a:lstStyle/>
            <a:p>
              <a:pPr algn="ctr"/>
              <a:r>
                <a:rPr lang="zh-CN" altLang="en-US"/>
                <a:t>E</a:t>
              </a:r>
            </a:p>
            <a:p>
              <a:endParaRPr lang="zh-CN" altLang="en-US"/>
            </a:p>
          </p:txBody>
        </p:sp>
        <p:sp>
          <p:nvSpPr>
            <p:cNvPr id="1073744026" name="矩形 1073744025"/>
            <p:cNvSpPr/>
            <p:nvPr/>
          </p:nvSpPr>
          <p:spPr>
            <a:xfrm>
              <a:off x="2342" y="8706"/>
              <a:ext cx="324" cy="325"/>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27" name="直接连接符 1073744026"/>
            <p:cNvSpPr/>
            <p:nvPr/>
          </p:nvSpPr>
          <p:spPr>
            <a:xfrm>
              <a:off x="2504" y="7570"/>
              <a:ext cx="486" cy="1"/>
            </a:xfrm>
            <a:prstGeom prst="line">
              <a:avLst/>
            </a:prstGeom>
            <a:ln w="3175" cap="flat" cmpd="sng">
              <a:solidFill>
                <a:srgbClr val="000000"/>
              </a:solidFill>
              <a:prstDash val="solid"/>
              <a:headEnd type="none" w="sm" len="sm"/>
              <a:tailEnd type="triangle" w="sm" len="med"/>
            </a:ln>
          </p:spPr>
        </p:sp>
        <p:sp>
          <p:nvSpPr>
            <p:cNvPr id="1073744028" name="矩形 1073744027"/>
            <p:cNvSpPr/>
            <p:nvPr/>
          </p:nvSpPr>
          <p:spPr>
            <a:xfrm>
              <a:off x="2990" y="7461"/>
              <a:ext cx="216" cy="217"/>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4</a:t>
              </a:r>
            </a:p>
            <a:p>
              <a:endParaRPr lang="zh-CN" altLang="en-US"/>
            </a:p>
          </p:txBody>
        </p:sp>
        <p:sp>
          <p:nvSpPr>
            <p:cNvPr id="1073744029" name="矩形 1073744028"/>
            <p:cNvSpPr/>
            <p:nvPr/>
          </p:nvSpPr>
          <p:spPr>
            <a:xfrm>
              <a:off x="3206" y="7461"/>
              <a:ext cx="216" cy="217"/>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30" name="直接连接符 1073744029"/>
            <p:cNvSpPr/>
            <p:nvPr/>
          </p:nvSpPr>
          <p:spPr>
            <a:xfrm>
              <a:off x="3314" y="7570"/>
              <a:ext cx="486" cy="1"/>
            </a:xfrm>
            <a:prstGeom prst="line">
              <a:avLst/>
            </a:prstGeom>
            <a:ln w="3175" cap="flat" cmpd="sng">
              <a:solidFill>
                <a:srgbClr val="000000"/>
              </a:solidFill>
              <a:prstDash val="solid"/>
              <a:headEnd type="none" w="sm" len="sm"/>
              <a:tailEnd type="triangle" w="sm" len="med"/>
            </a:ln>
          </p:spPr>
        </p:sp>
        <p:sp>
          <p:nvSpPr>
            <p:cNvPr id="1073744031" name="矩形 1073744030"/>
            <p:cNvSpPr/>
            <p:nvPr/>
          </p:nvSpPr>
          <p:spPr>
            <a:xfrm>
              <a:off x="3800" y="7461"/>
              <a:ext cx="216" cy="217"/>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3</a:t>
              </a:r>
            </a:p>
            <a:p>
              <a:endParaRPr lang="zh-CN" altLang="en-US"/>
            </a:p>
          </p:txBody>
        </p:sp>
        <p:sp>
          <p:nvSpPr>
            <p:cNvPr id="1073744032" name="矩形 1073744031"/>
            <p:cNvSpPr/>
            <p:nvPr/>
          </p:nvSpPr>
          <p:spPr>
            <a:xfrm>
              <a:off x="4016" y="7461"/>
              <a:ext cx="216" cy="217"/>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33" name="直接连接符 1073744032"/>
            <p:cNvSpPr/>
            <p:nvPr/>
          </p:nvSpPr>
          <p:spPr>
            <a:xfrm>
              <a:off x="4124" y="7570"/>
              <a:ext cx="486" cy="1"/>
            </a:xfrm>
            <a:prstGeom prst="line">
              <a:avLst/>
            </a:prstGeom>
            <a:ln w="3175" cap="flat" cmpd="sng">
              <a:solidFill>
                <a:srgbClr val="000000"/>
              </a:solidFill>
              <a:prstDash val="solid"/>
              <a:headEnd type="none" w="sm" len="sm"/>
              <a:tailEnd type="triangle" w="sm" len="med"/>
            </a:ln>
          </p:spPr>
        </p:sp>
        <p:sp>
          <p:nvSpPr>
            <p:cNvPr id="1073744034" name="矩形 1073744033"/>
            <p:cNvSpPr/>
            <p:nvPr/>
          </p:nvSpPr>
          <p:spPr>
            <a:xfrm>
              <a:off x="4610" y="7461"/>
              <a:ext cx="217" cy="217"/>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1</a:t>
              </a:r>
            </a:p>
            <a:p>
              <a:endParaRPr lang="zh-CN" altLang="en-US"/>
            </a:p>
          </p:txBody>
        </p:sp>
        <p:sp>
          <p:nvSpPr>
            <p:cNvPr id="1073744035" name="矩形 1073744034"/>
            <p:cNvSpPr/>
            <p:nvPr/>
          </p:nvSpPr>
          <p:spPr>
            <a:xfrm>
              <a:off x="4827" y="7461"/>
              <a:ext cx="215" cy="217"/>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a:t>
              </a:r>
            </a:p>
            <a:p>
              <a:endParaRPr lang="zh-CN" altLang="en-US"/>
            </a:p>
          </p:txBody>
        </p:sp>
        <p:sp>
          <p:nvSpPr>
            <p:cNvPr id="1073744036" name="直接连接符 1073744035"/>
            <p:cNvSpPr/>
            <p:nvPr/>
          </p:nvSpPr>
          <p:spPr>
            <a:xfrm>
              <a:off x="2504" y="7894"/>
              <a:ext cx="486" cy="1"/>
            </a:xfrm>
            <a:prstGeom prst="line">
              <a:avLst/>
            </a:prstGeom>
            <a:ln w="3175" cap="flat" cmpd="sng">
              <a:solidFill>
                <a:srgbClr val="000000"/>
              </a:solidFill>
              <a:prstDash val="solid"/>
              <a:headEnd type="none" w="sm" len="sm"/>
              <a:tailEnd type="triangle" w="sm" len="med"/>
            </a:ln>
          </p:spPr>
        </p:sp>
        <p:sp>
          <p:nvSpPr>
            <p:cNvPr id="1073744037" name="矩形 1073744036"/>
            <p:cNvSpPr/>
            <p:nvPr/>
          </p:nvSpPr>
          <p:spPr>
            <a:xfrm>
              <a:off x="2990" y="7786"/>
              <a:ext cx="216"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dirty="0"/>
                <a:t>2</a:t>
              </a:r>
            </a:p>
            <a:p>
              <a:endParaRPr lang="zh-CN" altLang="en-US" dirty="0"/>
            </a:p>
          </p:txBody>
        </p:sp>
        <p:sp>
          <p:nvSpPr>
            <p:cNvPr id="1073744038" name="矩形 1073744037"/>
            <p:cNvSpPr/>
            <p:nvPr/>
          </p:nvSpPr>
          <p:spPr>
            <a:xfrm>
              <a:off x="3206" y="7786"/>
              <a:ext cx="216" cy="216"/>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39" name="直接连接符 1073744038"/>
            <p:cNvSpPr/>
            <p:nvPr/>
          </p:nvSpPr>
          <p:spPr>
            <a:xfrm>
              <a:off x="3314" y="7894"/>
              <a:ext cx="486" cy="1"/>
            </a:xfrm>
            <a:prstGeom prst="line">
              <a:avLst/>
            </a:prstGeom>
            <a:ln w="3175" cap="flat" cmpd="sng">
              <a:solidFill>
                <a:srgbClr val="000000"/>
              </a:solidFill>
              <a:prstDash val="solid"/>
              <a:headEnd type="none" w="sm" len="sm"/>
              <a:tailEnd type="triangle" w="sm" len="med"/>
            </a:ln>
          </p:spPr>
        </p:sp>
        <p:sp>
          <p:nvSpPr>
            <p:cNvPr id="1073744040" name="矩形 1073744039"/>
            <p:cNvSpPr/>
            <p:nvPr/>
          </p:nvSpPr>
          <p:spPr>
            <a:xfrm>
              <a:off x="3800" y="7786"/>
              <a:ext cx="217"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0</a:t>
              </a:r>
            </a:p>
            <a:p>
              <a:endParaRPr lang="zh-CN" altLang="en-US"/>
            </a:p>
          </p:txBody>
        </p:sp>
        <p:sp>
          <p:nvSpPr>
            <p:cNvPr id="1073744041" name="矩形 1073744040"/>
            <p:cNvSpPr/>
            <p:nvPr/>
          </p:nvSpPr>
          <p:spPr>
            <a:xfrm>
              <a:off x="4017" y="7786"/>
              <a:ext cx="215"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a:t>
              </a:r>
            </a:p>
            <a:p>
              <a:endParaRPr lang="zh-CN" altLang="en-US"/>
            </a:p>
          </p:txBody>
        </p:sp>
        <p:sp>
          <p:nvSpPr>
            <p:cNvPr id="1073744042" name="直接连接符 1073744041"/>
            <p:cNvSpPr/>
            <p:nvPr/>
          </p:nvSpPr>
          <p:spPr>
            <a:xfrm>
              <a:off x="2504" y="8219"/>
              <a:ext cx="486" cy="1"/>
            </a:xfrm>
            <a:prstGeom prst="line">
              <a:avLst/>
            </a:prstGeom>
            <a:ln w="3175" cap="flat" cmpd="sng">
              <a:solidFill>
                <a:srgbClr val="000000"/>
              </a:solidFill>
              <a:prstDash val="solid"/>
              <a:headEnd type="none" w="sm" len="sm"/>
              <a:tailEnd type="triangle" w="sm" len="med"/>
            </a:ln>
          </p:spPr>
        </p:sp>
        <p:sp>
          <p:nvSpPr>
            <p:cNvPr id="1073744043" name="矩形 1073744042"/>
            <p:cNvSpPr/>
            <p:nvPr/>
          </p:nvSpPr>
          <p:spPr>
            <a:xfrm>
              <a:off x="2990" y="8111"/>
              <a:ext cx="216"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3</a:t>
              </a:r>
            </a:p>
            <a:p>
              <a:endParaRPr lang="zh-CN" altLang="en-US"/>
            </a:p>
          </p:txBody>
        </p:sp>
        <p:sp>
          <p:nvSpPr>
            <p:cNvPr id="1073744044" name="矩形 1073744043"/>
            <p:cNvSpPr/>
            <p:nvPr/>
          </p:nvSpPr>
          <p:spPr>
            <a:xfrm>
              <a:off x="3206" y="8111"/>
              <a:ext cx="216" cy="216"/>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45" name="直接连接符 1073744044"/>
            <p:cNvSpPr/>
            <p:nvPr/>
          </p:nvSpPr>
          <p:spPr>
            <a:xfrm>
              <a:off x="3314" y="8219"/>
              <a:ext cx="486" cy="1"/>
            </a:xfrm>
            <a:prstGeom prst="line">
              <a:avLst/>
            </a:prstGeom>
            <a:ln w="3175" cap="flat" cmpd="sng">
              <a:solidFill>
                <a:srgbClr val="000000"/>
              </a:solidFill>
              <a:prstDash val="solid"/>
              <a:headEnd type="none" w="sm" len="sm"/>
              <a:tailEnd type="triangle" w="sm" len="med"/>
            </a:ln>
          </p:spPr>
        </p:sp>
        <p:sp>
          <p:nvSpPr>
            <p:cNvPr id="1073744046" name="矩形 1073744045"/>
            <p:cNvSpPr/>
            <p:nvPr/>
          </p:nvSpPr>
          <p:spPr>
            <a:xfrm>
              <a:off x="3800" y="8111"/>
              <a:ext cx="217"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1</a:t>
              </a:r>
            </a:p>
            <a:p>
              <a:endParaRPr lang="zh-CN" altLang="en-US"/>
            </a:p>
          </p:txBody>
        </p:sp>
        <p:sp>
          <p:nvSpPr>
            <p:cNvPr id="1073744047" name="矩形 1073744046"/>
            <p:cNvSpPr/>
            <p:nvPr/>
          </p:nvSpPr>
          <p:spPr>
            <a:xfrm>
              <a:off x="4017" y="8111"/>
              <a:ext cx="215"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a:t>
              </a:r>
            </a:p>
            <a:p>
              <a:endParaRPr lang="zh-CN" altLang="en-US"/>
            </a:p>
          </p:txBody>
        </p:sp>
        <p:sp>
          <p:nvSpPr>
            <p:cNvPr id="1073744048" name="直接连接符 1073744047"/>
            <p:cNvSpPr/>
            <p:nvPr/>
          </p:nvSpPr>
          <p:spPr>
            <a:xfrm>
              <a:off x="2504" y="8544"/>
              <a:ext cx="486" cy="1"/>
            </a:xfrm>
            <a:prstGeom prst="line">
              <a:avLst/>
            </a:prstGeom>
            <a:ln w="3175" cap="flat" cmpd="sng">
              <a:solidFill>
                <a:srgbClr val="000000"/>
              </a:solidFill>
              <a:prstDash val="solid"/>
              <a:headEnd type="none" w="sm" len="sm"/>
              <a:tailEnd type="triangle" w="sm" len="med"/>
            </a:ln>
          </p:spPr>
        </p:sp>
        <p:sp>
          <p:nvSpPr>
            <p:cNvPr id="1073744049" name="矩形 1073744048"/>
            <p:cNvSpPr/>
            <p:nvPr/>
          </p:nvSpPr>
          <p:spPr>
            <a:xfrm>
              <a:off x="2990" y="8434"/>
              <a:ext cx="216" cy="219"/>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4</a:t>
              </a:r>
            </a:p>
            <a:p>
              <a:endParaRPr lang="zh-CN" altLang="en-US"/>
            </a:p>
          </p:txBody>
        </p:sp>
        <p:sp>
          <p:nvSpPr>
            <p:cNvPr id="1073744050" name="矩形 1073744049"/>
            <p:cNvSpPr/>
            <p:nvPr/>
          </p:nvSpPr>
          <p:spPr>
            <a:xfrm>
              <a:off x="3206" y="8434"/>
              <a:ext cx="216" cy="219"/>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51" name="直接连接符 1073744050"/>
            <p:cNvSpPr/>
            <p:nvPr/>
          </p:nvSpPr>
          <p:spPr>
            <a:xfrm>
              <a:off x="3314" y="8544"/>
              <a:ext cx="486" cy="1"/>
            </a:xfrm>
            <a:prstGeom prst="line">
              <a:avLst/>
            </a:prstGeom>
            <a:ln w="3175" cap="flat" cmpd="sng">
              <a:solidFill>
                <a:srgbClr val="000000"/>
              </a:solidFill>
              <a:prstDash val="solid"/>
              <a:headEnd type="none" w="sm" len="sm"/>
              <a:tailEnd type="triangle" w="sm" len="med"/>
            </a:ln>
          </p:spPr>
        </p:sp>
        <p:sp>
          <p:nvSpPr>
            <p:cNvPr id="1073744052" name="矩形 1073744051"/>
            <p:cNvSpPr/>
            <p:nvPr/>
          </p:nvSpPr>
          <p:spPr>
            <a:xfrm>
              <a:off x="3800" y="8434"/>
              <a:ext cx="216" cy="219"/>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2</a:t>
              </a:r>
            </a:p>
            <a:p>
              <a:endParaRPr lang="zh-CN" altLang="en-US"/>
            </a:p>
          </p:txBody>
        </p:sp>
        <p:sp>
          <p:nvSpPr>
            <p:cNvPr id="1073744053" name="矩形 1073744052"/>
            <p:cNvSpPr/>
            <p:nvPr/>
          </p:nvSpPr>
          <p:spPr>
            <a:xfrm>
              <a:off x="4016" y="8434"/>
              <a:ext cx="216" cy="219"/>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54" name="直接连接符 1073744053"/>
            <p:cNvSpPr/>
            <p:nvPr/>
          </p:nvSpPr>
          <p:spPr>
            <a:xfrm>
              <a:off x="4124" y="8544"/>
              <a:ext cx="486" cy="1"/>
            </a:xfrm>
            <a:prstGeom prst="line">
              <a:avLst/>
            </a:prstGeom>
            <a:ln w="3175" cap="flat" cmpd="sng">
              <a:solidFill>
                <a:srgbClr val="000000"/>
              </a:solidFill>
              <a:prstDash val="solid"/>
              <a:headEnd type="none" w="sm" len="sm"/>
              <a:tailEnd type="triangle" w="sm" len="med"/>
            </a:ln>
          </p:spPr>
        </p:sp>
        <p:sp>
          <p:nvSpPr>
            <p:cNvPr id="1073744055" name="矩形 1073744054"/>
            <p:cNvSpPr/>
            <p:nvPr/>
          </p:nvSpPr>
          <p:spPr>
            <a:xfrm>
              <a:off x="4610" y="8434"/>
              <a:ext cx="217" cy="219"/>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0</a:t>
              </a:r>
            </a:p>
            <a:p>
              <a:endParaRPr lang="zh-CN" altLang="en-US"/>
            </a:p>
          </p:txBody>
        </p:sp>
        <p:sp>
          <p:nvSpPr>
            <p:cNvPr id="1073744056" name="矩形 1073744055"/>
            <p:cNvSpPr/>
            <p:nvPr/>
          </p:nvSpPr>
          <p:spPr>
            <a:xfrm>
              <a:off x="4827" y="8434"/>
              <a:ext cx="215" cy="219"/>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a:t>
              </a:r>
            </a:p>
            <a:p>
              <a:endParaRPr lang="zh-CN" altLang="en-US"/>
            </a:p>
          </p:txBody>
        </p:sp>
        <p:sp>
          <p:nvSpPr>
            <p:cNvPr id="1073744057" name="直接连接符 1073744056"/>
            <p:cNvSpPr/>
            <p:nvPr/>
          </p:nvSpPr>
          <p:spPr>
            <a:xfrm>
              <a:off x="2504" y="8868"/>
              <a:ext cx="486" cy="1"/>
            </a:xfrm>
            <a:prstGeom prst="line">
              <a:avLst/>
            </a:prstGeom>
            <a:ln w="3175" cap="flat" cmpd="sng">
              <a:solidFill>
                <a:srgbClr val="000000"/>
              </a:solidFill>
              <a:prstDash val="solid"/>
              <a:headEnd type="none" w="sm" len="sm"/>
              <a:tailEnd type="triangle" w="sm" len="med"/>
            </a:ln>
          </p:spPr>
        </p:sp>
        <p:sp>
          <p:nvSpPr>
            <p:cNvPr id="1073744058" name="矩形 1073744057"/>
            <p:cNvSpPr/>
            <p:nvPr/>
          </p:nvSpPr>
          <p:spPr>
            <a:xfrm>
              <a:off x="2990" y="8760"/>
              <a:ext cx="216"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3</a:t>
              </a:r>
            </a:p>
            <a:p>
              <a:endParaRPr lang="zh-CN" altLang="en-US"/>
            </a:p>
          </p:txBody>
        </p:sp>
        <p:sp>
          <p:nvSpPr>
            <p:cNvPr id="1073744059" name="矩形 1073744058"/>
            <p:cNvSpPr/>
            <p:nvPr/>
          </p:nvSpPr>
          <p:spPr>
            <a:xfrm>
              <a:off x="3206" y="8760"/>
              <a:ext cx="216" cy="216"/>
            </a:xfrm>
            <a:prstGeom prst="rect">
              <a:avLst/>
            </a:prstGeom>
            <a:noFill/>
            <a:ln w="3175" cap="flat" cmpd="sng">
              <a:solidFill>
                <a:srgbClr val="000000"/>
              </a:solidFill>
              <a:prstDash val="solid"/>
              <a:miter/>
              <a:headEnd type="none" w="med" len="med"/>
              <a:tailEnd type="none" w="med" len="med"/>
            </a:ln>
          </p:spPr>
          <p:txBody>
            <a:bodyPr/>
            <a:lstStyle/>
            <a:p>
              <a:endParaRPr lang="zh-CN" altLang="en-US"/>
            </a:p>
          </p:txBody>
        </p:sp>
        <p:sp>
          <p:nvSpPr>
            <p:cNvPr id="1073744060" name="直接连接符 1073744059"/>
            <p:cNvSpPr/>
            <p:nvPr/>
          </p:nvSpPr>
          <p:spPr>
            <a:xfrm>
              <a:off x="3314" y="8868"/>
              <a:ext cx="486" cy="1"/>
            </a:xfrm>
            <a:prstGeom prst="line">
              <a:avLst/>
            </a:prstGeom>
            <a:ln w="3175" cap="flat" cmpd="sng">
              <a:solidFill>
                <a:srgbClr val="000000"/>
              </a:solidFill>
              <a:prstDash val="solid"/>
              <a:headEnd type="none" w="sm" len="sm"/>
              <a:tailEnd type="triangle" w="sm" len="med"/>
            </a:ln>
          </p:spPr>
        </p:sp>
        <p:sp>
          <p:nvSpPr>
            <p:cNvPr id="1073744061" name="矩形 1073744060"/>
            <p:cNvSpPr/>
            <p:nvPr/>
          </p:nvSpPr>
          <p:spPr>
            <a:xfrm>
              <a:off x="3800" y="8760"/>
              <a:ext cx="217"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0</a:t>
              </a:r>
            </a:p>
            <a:p>
              <a:endParaRPr lang="zh-CN" altLang="en-US"/>
            </a:p>
          </p:txBody>
        </p:sp>
        <p:sp>
          <p:nvSpPr>
            <p:cNvPr id="1073744062" name="矩形 1073744061"/>
            <p:cNvSpPr/>
            <p:nvPr/>
          </p:nvSpPr>
          <p:spPr>
            <a:xfrm>
              <a:off x="4017" y="8760"/>
              <a:ext cx="215" cy="216"/>
            </a:xfrm>
            <a:prstGeom prst="rect">
              <a:avLst/>
            </a:prstGeom>
            <a:noFill/>
            <a:ln w="3175" cap="flat" cmpd="sng">
              <a:solidFill>
                <a:srgbClr val="000000"/>
              </a:solidFill>
              <a:prstDash val="solid"/>
              <a:miter/>
              <a:headEnd type="none" w="med" len="med"/>
              <a:tailEnd type="none" w="med" len="med"/>
            </a:ln>
          </p:spPr>
          <p:txBody>
            <a:bodyPr wrap="square" lIns="0" tIns="0" rIns="0" bIns="0"/>
            <a:lstStyle/>
            <a:p>
              <a:pPr algn="ctr"/>
              <a:r>
                <a:rPr lang="zh-CN" altLang="en-US"/>
                <a:t>^</a:t>
              </a:r>
            </a:p>
            <a:p>
              <a:endParaRPr lang="zh-CN" altLang="en-US"/>
            </a:p>
          </p:txBody>
        </p:sp>
      </p:grpSp>
    </p:spTree>
  </p:cSld>
  <p:clrMapOvr>
    <a:masterClrMapping/>
  </p:clrMapOvr>
  <p:transition spd="med">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标题 598017"/>
          <p:cNvSpPr>
            <a:spLocks noGrp="1"/>
          </p:cNvSpPr>
          <p:nvPr>
            <p:ph type="title"/>
          </p:nvPr>
        </p:nvSpPr>
        <p:spPr>
          <a:xfrm>
            <a:off x="685800" y="214313"/>
            <a:ext cx="7315200" cy="838200"/>
          </a:xfrm>
        </p:spPr>
        <p:txBody>
          <a:bodyPr lIns="92075" tIns="46038" rIns="92075" bIns="46038" anchor="ctr"/>
          <a:lstStyle/>
          <a:p>
            <a:r>
              <a:rPr lang="en-US" altLang="zh-CN" sz="5400" b="1">
                <a:solidFill>
                  <a:srgbClr val="0000FF"/>
                </a:solidFill>
                <a:effectLst/>
                <a:latin typeface="Times New Roman" panose="02020603050405020304" pitchFamily="18" charset="0"/>
              </a:rPr>
              <a:t>7.4</a:t>
            </a:r>
            <a:r>
              <a:rPr lang="en-US" altLang="zh-CN" sz="5400" b="1">
                <a:solidFill>
                  <a:srgbClr val="0000FF"/>
                </a:solidFill>
                <a:effectLst/>
              </a:rPr>
              <a:t>   </a:t>
            </a:r>
            <a:r>
              <a:rPr lang="zh-CN" altLang="en-US" sz="5400" b="1" dirty="0">
                <a:solidFill>
                  <a:srgbClr val="0000FF"/>
                </a:solidFill>
                <a:effectLst/>
                <a:ea typeface="楷体_GB2312" panose="02010609030101010101" pitchFamily="49" charset="-122"/>
              </a:rPr>
              <a:t>图的连通性问题</a:t>
            </a:r>
          </a:p>
        </p:txBody>
      </p:sp>
      <p:sp>
        <p:nvSpPr>
          <p:cNvPr id="598019" name="文本占位符 598018"/>
          <p:cNvSpPr>
            <a:spLocks noGrp="1"/>
          </p:cNvSpPr>
          <p:nvPr>
            <p:ph type="body" idx="1"/>
          </p:nvPr>
        </p:nvSpPr>
        <p:spPr>
          <a:xfrm>
            <a:off x="152400" y="1214438"/>
            <a:ext cx="8839200" cy="5310187"/>
          </a:xfrm>
        </p:spPr>
        <p:txBody>
          <a:bodyPr/>
          <a:lstStyle/>
          <a:p>
            <a:pPr marL="0" indent="0">
              <a:lnSpc>
                <a:spcPct val="110000"/>
              </a:lnSpc>
              <a:buNone/>
            </a:pPr>
            <a:r>
              <a:rPr lang="zh-CN" altLang="en-US" sz="2800" dirty="0">
                <a:latin typeface="宋体" panose="02010600030101010101" pitchFamily="2" charset="-122"/>
              </a:rPr>
              <a:t>    </a:t>
            </a:r>
            <a:r>
              <a:rPr lang="zh-CN" altLang="en-US" sz="2800" b="1" dirty="0">
                <a:latin typeface="宋体" panose="02010600030101010101" pitchFamily="2" charset="-122"/>
              </a:rPr>
              <a:t>本节所讨论的内容是图的遍历算法的具体应用。</a:t>
            </a:r>
          </a:p>
          <a:p>
            <a:pPr marL="0" indent="0" algn="ctr">
              <a:lnSpc>
                <a:spcPct val="110000"/>
              </a:lnSpc>
              <a:buNone/>
            </a:pPr>
            <a:r>
              <a:rPr lang="en-US" altLang="zh-CN" sz="4400" b="1">
                <a:solidFill>
                  <a:srgbClr val="0000FF"/>
                </a:solidFill>
              </a:rPr>
              <a:t>7.4.1 </a:t>
            </a:r>
            <a:r>
              <a:rPr lang="zh-CN" altLang="en-US" sz="4400" b="1" dirty="0">
                <a:solidFill>
                  <a:srgbClr val="0000FF"/>
                </a:solidFill>
                <a:ea typeface="楷体_GB2312" panose="02010609030101010101" pitchFamily="49" charset="-122"/>
              </a:rPr>
              <a:t>无向图的连通分量与生成树</a:t>
            </a:r>
            <a:endParaRPr lang="zh-CN" altLang="en-US" sz="4400" b="1" dirty="0">
              <a:solidFill>
                <a:schemeClr val="tx2"/>
              </a:solidFill>
              <a:ea typeface="楷体_GB2312" panose="02010609030101010101" pitchFamily="49" charset="-122"/>
            </a:endParaRPr>
          </a:p>
          <a:p>
            <a:pPr marL="0" indent="0">
              <a:lnSpc>
                <a:spcPct val="110000"/>
              </a:lnSpc>
              <a:buNone/>
            </a:pPr>
            <a:r>
              <a:rPr lang="en-US" altLang="zh-CN" sz="4000" b="1">
                <a:solidFill>
                  <a:srgbClr val="0000FF"/>
                </a:solidFill>
              </a:rPr>
              <a:t>1 </a:t>
            </a:r>
            <a:r>
              <a:rPr lang="zh-CN" altLang="en-US" sz="4000" b="1" dirty="0">
                <a:solidFill>
                  <a:srgbClr val="0000FF"/>
                </a:solidFill>
                <a:ea typeface="楷体_GB2312" panose="02010609030101010101" pitchFamily="49" charset="-122"/>
              </a:rPr>
              <a:t>无向图的连通分量和生成树</a:t>
            </a:r>
            <a:endParaRPr lang="zh-CN" altLang="en-US" sz="4000" b="1" dirty="0">
              <a:solidFill>
                <a:schemeClr val="folHlink"/>
              </a:solidFill>
              <a:ea typeface="楷体_GB2312" panose="02010609030101010101" pitchFamily="49" charset="-122"/>
            </a:endParaRPr>
          </a:p>
          <a:p>
            <a:pPr marL="0" indent="0">
              <a:lnSpc>
                <a:spcPct val="110000"/>
              </a:lnSpc>
              <a:buNone/>
            </a:pPr>
            <a:r>
              <a:rPr lang="zh-CN" altLang="en-US" sz="2800" dirty="0"/>
              <a:t>    </a:t>
            </a:r>
            <a:r>
              <a:rPr lang="zh-CN" altLang="en-US" sz="2800" b="1" dirty="0"/>
              <a:t>对于无向图，对其进行遍历时：</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dirty="0"/>
              <a:t>若是</a:t>
            </a:r>
            <a:r>
              <a:rPr lang="zh-CN" altLang="en-US" b="1" dirty="0">
                <a:solidFill>
                  <a:srgbClr val="0000FF"/>
                </a:solidFill>
              </a:rPr>
              <a:t>连通图</a:t>
            </a:r>
            <a:r>
              <a:rPr lang="zh-CN" altLang="en-US" b="1" dirty="0"/>
              <a:t>：仅需从图中</a:t>
            </a:r>
            <a:r>
              <a:rPr lang="zh-CN" altLang="en-US" b="1" dirty="0">
                <a:solidFill>
                  <a:srgbClr val="0000FF"/>
                </a:solidFill>
              </a:rPr>
              <a:t>任一顶点出发</a:t>
            </a:r>
            <a:r>
              <a:rPr lang="zh-CN" altLang="en-US" b="1" dirty="0"/>
              <a:t>，就能访问图中的所有顶点；</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dirty="0"/>
              <a:t>若是</a:t>
            </a:r>
            <a:r>
              <a:rPr lang="zh-CN" altLang="en-US" b="1" dirty="0">
                <a:solidFill>
                  <a:srgbClr val="0000FF"/>
                </a:solidFill>
              </a:rPr>
              <a:t>非连通图</a:t>
            </a:r>
            <a:r>
              <a:rPr lang="zh-CN" altLang="en-US" b="1" dirty="0"/>
              <a:t>：需从图中</a:t>
            </a:r>
            <a:r>
              <a:rPr lang="zh-CN" altLang="en-US" b="1" dirty="0">
                <a:solidFill>
                  <a:srgbClr val="0000FF"/>
                </a:solidFill>
              </a:rPr>
              <a:t>多个顶点出发</a:t>
            </a:r>
            <a:r>
              <a:rPr lang="zh-CN" altLang="en-US" b="1" dirty="0"/>
              <a:t>。每次从一个新顶点出发所访问的顶点集序列</a:t>
            </a:r>
            <a:r>
              <a:rPr lang="zh-CN" altLang="en-US" b="1" dirty="0">
                <a:solidFill>
                  <a:srgbClr val="0000FF"/>
                </a:solidFill>
              </a:rPr>
              <a:t>恰好是</a:t>
            </a:r>
            <a:r>
              <a:rPr lang="zh-CN" altLang="en-US" b="1" dirty="0"/>
              <a:t>各个连通分量的顶点集；</a:t>
            </a:r>
          </a:p>
        </p:txBody>
      </p:sp>
    </p:spTree>
  </p:cSld>
  <p:clrMapOvr>
    <a:masterClrMapping/>
  </p:clrMapOvr>
  <p:transition spd="med">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9042" name="组合 599041"/>
          <p:cNvGrpSpPr/>
          <p:nvPr/>
        </p:nvGrpSpPr>
        <p:grpSpPr>
          <a:xfrm>
            <a:off x="250825" y="2079625"/>
            <a:ext cx="8558213" cy="3870325"/>
            <a:chOff x="158" y="312"/>
            <a:chExt cx="5391" cy="2438"/>
          </a:xfrm>
        </p:grpSpPr>
        <p:grpSp>
          <p:nvGrpSpPr>
            <p:cNvPr id="599043" name="组合 599042"/>
            <p:cNvGrpSpPr/>
            <p:nvPr/>
          </p:nvGrpSpPr>
          <p:grpSpPr>
            <a:xfrm>
              <a:off x="158" y="422"/>
              <a:ext cx="1541" cy="1148"/>
              <a:chOff x="158" y="422"/>
              <a:chExt cx="1541" cy="1148"/>
            </a:xfrm>
          </p:grpSpPr>
          <p:sp>
            <p:nvSpPr>
              <p:cNvPr id="599044" name="矩形 599043"/>
              <p:cNvSpPr/>
              <p:nvPr/>
            </p:nvSpPr>
            <p:spPr>
              <a:xfrm>
                <a:off x="451" y="1366"/>
                <a:ext cx="907" cy="204"/>
              </a:xfrm>
              <a:prstGeom prst="rect">
                <a:avLst/>
              </a:prstGeom>
              <a:noFill/>
              <a:ln w="19050">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无向图</a:t>
                </a:r>
                <a:r>
                  <a:rPr lang="en-US" altLang="zh-CN" sz="2000" b="1">
                    <a:latin typeface="Times New Roman" panose="02020603050405020304" pitchFamily="18" charset="0"/>
                  </a:rPr>
                  <a:t>G</a:t>
                </a:r>
              </a:p>
            </p:txBody>
          </p:sp>
          <p:grpSp>
            <p:nvGrpSpPr>
              <p:cNvPr id="599045" name="组合 599044"/>
              <p:cNvGrpSpPr/>
              <p:nvPr/>
            </p:nvGrpSpPr>
            <p:grpSpPr>
              <a:xfrm>
                <a:off x="158" y="422"/>
                <a:ext cx="992" cy="864"/>
                <a:chOff x="384" y="160"/>
                <a:chExt cx="992" cy="864"/>
              </a:xfrm>
            </p:grpSpPr>
            <p:sp>
              <p:nvSpPr>
                <p:cNvPr id="599046" name="椭圆 599045"/>
                <p:cNvSpPr/>
                <p:nvPr/>
              </p:nvSpPr>
              <p:spPr>
                <a:xfrm>
                  <a:off x="384" y="240"/>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599047" name="椭圆 599046"/>
                <p:cNvSpPr/>
                <p:nvPr/>
              </p:nvSpPr>
              <p:spPr>
                <a:xfrm>
                  <a:off x="384" y="775"/>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99048" name="椭圆 599047"/>
                <p:cNvSpPr/>
                <p:nvPr/>
              </p:nvSpPr>
              <p:spPr>
                <a:xfrm>
                  <a:off x="1059" y="240"/>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99049" name="直接连接符 599048"/>
                <p:cNvSpPr/>
                <p:nvPr/>
              </p:nvSpPr>
              <p:spPr>
                <a:xfrm>
                  <a:off x="544" y="488"/>
                  <a:ext cx="0" cy="288"/>
                </a:xfrm>
                <a:prstGeom prst="line">
                  <a:avLst/>
                </a:prstGeom>
                <a:ln w="19050" cap="flat" cmpd="sng">
                  <a:solidFill>
                    <a:schemeClr val="tx1"/>
                  </a:solidFill>
                  <a:prstDash val="solid"/>
                  <a:miter/>
                  <a:headEnd type="none" w="med" len="med"/>
                  <a:tailEnd type="none" w="med" len="med"/>
                </a:ln>
              </p:spPr>
            </p:sp>
            <p:sp>
              <p:nvSpPr>
                <p:cNvPr id="599050" name="直接连接符 599049"/>
                <p:cNvSpPr/>
                <p:nvPr/>
              </p:nvSpPr>
              <p:spPr>
                <a:xfrm flipV="1">
                  <a:off x="672" y="480"/>
                  <a:ext cx="480" cy="328"/>
                </a:xfrm>
                <a:prstGeom prst="line">
                  <a:avLst/>
                </a:prstGeom>
                <a:ln w="19050" cap="flat" cmpd="sng">
                  <a:solidFill>
                    <a:schemeClr val="tx1"/>
                  </a:solidFill>
                  <a:prstDash val="solid"/>
                  <a:miter/>
                  <a:headEnd type="none" w="med" len="med"/>
                  <a:tailEnd type="none" w="med" len="med"/>
                </a:ln>
              </p:spPr>
            </p:sp>
            <p:sp>
              <p:nvSpPr>
                <p:cNvPr id="599051" name="直接连接符 599050"/>
                <p:cNvSpPr/>
                <p:nvPr/>
              </p:nvSpPr>
              <p:spPr>
                <a:xfrm>
                  <a:off x="704" y="352"/>
                  <a:ext cx="363" cy="0"/>
                </a:xfrm>
                <a:prstGeom prst="line">
                  <a:avLst/>
                </a:prstGeom>
                <a:ln w="19050" cap="flat" cmpd="sng">
                  <a:solidFill>
                    <a:schemeClr val="tx1"/>
                  </a:solidFill>
                  <a:prstDash val="solid"/>
                  <a:miter/>
                  <a:headEnd type="none" w="med" len="med"/>
                  <a:tailEnd type="none" w="med" len="med"/>
                </a:ln>
              </p:spPr>
            </p:sp>
            <p:sp>
              <p:nvSpPr>
                <p:cNvPr id="599052" name="任意多边形 599051"/>
                <p:cNvSpPr/>
                <p:nvPr/>
              </p:nvSpPr>
              <p:spPr>
                <a:xfrm>
                  <a:off x="592" y="160"/>
                  <a:ext cx="528" cy="96"/>
                </a:xfrm>
                <a:custGeom>
                  <a:avLst/>
                  <a:gdLst/>
                  <a:ahLst/>
                  <a:cxnLst/>
                  <a:rect l="0" t="0" r="0" b="0"/>
                  <a:pathLst>
                    <a:path w="528" h="96">
                      <a:moveTo>
                        <a:pt x="0" y="96"/>
                      </a:moveTo>
                      <a:cubicBezTo>
                        <a:pt x="52" y="48"/>
                        <a:pt x="104" y="0"/>
                        <a:pt x="192" y="0"/>
                      </a:cubicBezTo>
                      <a:cubicBezTo>
                        <a:pt x="280" y="0"/>
                        <a:pt x="472" y="80"/>
                        <a:pt x="528" y="96"/>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99053" name="任意多边形 599052"/>
                <p:cNvSpPr/>
                <p:nvPr/>
              </p:nvSpPr>
              <p:spPr>
                <a:xfrm>
                  <a:off x="696" y="496"/>
                  <a:ext cx="528" cy="384"/>
                </a:xfrm>
                <a:custGeom>
                  <a:avLst/>
                  <a:gdLst/>
                  <a:ahLst/>
                  <a:cxnLst/>
                  <a:rect l="0" t="0" r="0" b="0"/>
                  <a:pathLst>
                    <a:path w="528" h="384">
                      <a:moveTo>
                        <a:pt x="528" y="0"/>
                      </a:moveTo>
                      <a:cubicBezTo>
                        <a:pt x="524" y="64"/>
                        <a:pt x="520" y="128"/>
                        <a:pt x="432" y="192"/>
                      </a:cubicBezTo>
                      <a:cubicBezTo>
                        <a:pt x="344" y="256"/>
                        <a:pt x="72" y="352"/>
                        <a:pt x="0" y="384"/>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grpSp>
          <p:grpSp>
            <p:nvGrpSpPr>
              <p:cNvPr id="599054" name="组合 599053"/>
              <p:cNvGrpSpPr/>
              <p:nvPr/>
            </p:nvGrpSpPr>
            <p:grpSpPr>
              <a:xfrm>
                <a:off x="734" y="950"/>
                <a:ext cx="965" cy="329"/>
                <a:chOff x="734" y="950"/>
                <a:chExt cx="965" cy="329"/>
              </a:xfrm>
            </p:grpSpPr>
            <p:grpSp>
              <p:nvGrpSpPr>
                <p:cNvPr id="599055" name="组合 599054"/>
                <p:cNvGrpSpPr/>
                <p:nvPr/>
              </p:nvGrpSpPr>
              <p:grpSpPr>
                <a:xfrm>
                  <a:off x="734" y="1030"/>
                  <a:ext cx="965" cy="249"/>
                  <a:chOff x="1360" y="664"/>
                  <a:chExt cx="965" cy="249"/>
                </a:xfrm>
              </p:grpSpPr>
              <p:sp>
                <p:nvSpPr>
                  <p:cNvPr id="599056" name="椭圆 599055"/>
                  <p:cNvSpPr/>
                  <p:nvPr/>
                </p:nvSpPr>
                <p:spPr>
                  <a:xfrm>
                    <a:off x="1360" y="664"/>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599057" name="椭圆 599056"/>
                  <p:cNvSpPr/>
                  <p:nvPr/>
                </p:nvSpPr>
                <p:spPr>
                  <a:xfrm>
                    <a:off x="2008" y="664"/>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599058" name="直接连接符 599057"/>
                  <p:cNvSpPr/>
                  <p:nvPr/>
                </p:nvSpPr>
                <p:spPr>
                  <a:xfrm>
                    <a:off x="1680" y="776"/>
                    <a:ext cx="317" cy="0"/>
                  </a:xfrm>
                  <a:prstGeom prst="line">
                    <a:avLst/>
                  </a:prstGeom>
                  <a:ln w="19050" cap="flat" cmpd="sng">
                    <a:solidFill>
                      <a:schemeClr val="tx1"/>
                    </a:solidFill>
                    <a:prstDash val="solid"/>
                    <a:miter/>
                    <a:headEnd type="none" w="med" len="med"/>
                    <a:tailEnd type="none" w="med" len="med"/>
                  </a:ln>
                </p:spPr>
              </p:sp>
            </p:grpSp>
            <p:sp>
              <p:nvSpPr>
                <p:cNvPr id="599059" name="任意多边形 599058"/>
                <p:cNvSpPr/>
                <p:nvPr/>
              </p:nvSpPr>
              <p:spPr>
                <a:xfrm>
                  <a:off x="974" y="950"/>
                  <a:ext cx="480" cy="96"/>
                </a:xfrm>
                <a:custGeom>
                  <a:avLst/>
                  <a:gdLst/>
                  <a:ahLst/>
                  <a:cxnLst/>
                  <a:rect l="0" t="0" r="0" b="0"/>
                  <a:pathLst>
                    <a:path w="480" h="96">
                      <a:moveTo>
                        <a:pt x="0" y="96"/>
                      </a:moveTo>
                      <a:cubicBezTo>
                        <a:pt x="56" y="48"/>
                        <a:pt x="112" y="0"/>
                        <a:pt x="192" y="0"/>
                      </a:cubicBezTo>
                      <a:cubicBezTo>
                        <a:pt x="272" y="0"/>
                        <a:pt x="432" y="80"/>
                        <a:pt x="480" y="96"/>
                      </a:cubicBezTo>
                    </a:path>
                  </a:pathLst>
                </a:custGeom>
                <a:noFill/>
                <a:ln w="28575" cap="flat" cmpd="sng">
                  <a:solidFill>
                    <a:schemeClr val="folHlink">
                      <a:alpha val="100000"/>
                    </a:schemeClr>
                  </a:solidFill>
                  <a:prstDash val="dash"/>
                  <a:miter lim="800000"/>
                  <a:headEnd type="none" w="med" len="med"/>
                  <a:tailEnd type="triangle" w="med" len="med"/>
                </a:ln>
              </p:spPr>
              <p:txBody>
                <a:bodyPr/>
                <a:lstStyle/>
                <a:p>
                  <a:endParaRPr lang="zh-CN" altLang="en-US"/>
                </a:p>
              </p:txBody>
            </p:sp>
          </p:grpSp>
        </p:grpSp>
        <p:grpSp>
          <p:nvGrpSpPr>
            <p:cNvPr id="599060" name="组合 599059"/>
            <p:cNvGrpSpPr/>
            <p:nvPr/>
          </p:nvGrpSpPr>
          <p:grpSpPr>
            <a:xfrm>
              <a:off x="1111" y="312"/>
              <a:ext cx="2804" cy="2147"/>
              <a:chOff x="1111" y="312"/>
              <a:chExt cx="2804" cy="2147"/>
            </a:xfrm>
          </p:grpSpPr>
          <p:sp>
            <p:nvSpPr>
              <p:cNvPr id="599061" name="矩形 599060"/>
              <p:cNvSpPr/>
              <p:nvPr/>
            </p:nvSpPr>
            <p:spPr>
              <a:xfrm>
                <a:off x="1791" y="2255"/>
                <a:ext cx="1270"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G</a:t>
                </a:r>
                <a:r>
                  <a:rPr lang="zh-CN" altLang="en-US" sz="2000" b="1" dirty="0">
                    <a:latin typeface="Times New Roman" panose="02020603050405020304" pitchFamily="18" charset="0"/>
                  </a:rPr>
                  <a:t>的邻接链表</a:t>
                </a:r>
              </a:p>
            </p:txBody>
          </p:sp>
          <p:grpSp>
            <p:nvGrpSpPr>
              <p:cNvPr id="599062" name="组合 599061"/>
              <p:cNvGrpSpPr/>
              <p:nvPr/>
            </p:nvGrpSpPr>
            <p:grpSpPr>
              <a:xfrm>
                <a:off x="1111" y="312"/>
                <a:ext cx="2804" cy="1865"/>
                <a:chOff x="1111" y="312"/>
                <a:chExt cx="2804" cy="1865"/>
              </a:xfrm>
            </p:grpSpPr>
            <p:sp>
              <p:nvSpPr>
                <p:cNvPr id="599063" name="任意多边形 599062"/>
                <p:cNvSpPr/>
                <p:nvPr/>
              </p:nvSpPr>
              <p:spPr>
                <a:xfrm>
                  <a:off x="2562" y="861"/>
                  <a:ext cx="1048" cy="56"/>
                </a:xfrm>
                <a:custGeom>
                  <a:avLst/>
                  <a:gdLst/>
                  <a:ahLst/>
                  <a:cxnLst/>
                  <a:rect l="0" t="0" r="0" b="0"/>
                  <a:pathLst>
                    <a:path w="1048" h="56">
                      <a:moveTo>
                        <a:pt x="40" y="56"/>
                      </a:moveTo>
                      <a:cubicBezTo>
                        <a:pt x="20" y="36"/>
                        <a:pt x="0" y="16"/>
                        <a:pt x="136" y="8"/>
                      </a:cubicBezTo>
                      <a:cubicBezTo>
                        <a:pt x="272" y="0"/>
                        <a:pt x="704" y="0"/>
                        <a:pt x="856" y="8"/>
                      </a:cubicBezTo>
                      <a:cubicBezTo>
                        <a:pt x="1008" y="16"/>
                        <a:pt x="1016" y="48"/>
                        <a:pt x="1048" y="56"/>
                      </a:cubicBezTo>
                    </a:path>
                  </a:pathLst>
                </a:custGeom>
                <a:noFill/>
                <a:ln w="28575" cap="flat" cmpd="sng">
                  <a:solidFill>
                    <a:schemeClr val="hlink">
                      <a:alpha val="100000"/>
                    </a:schemeClr>
                  </a:solidFill>
                  <a:prstDash val="dash"/>
                  <a:miter lim="800000"/>
                  <a:headEnd type="none" w="med" len="med"/>
                  <a:tailEnd type="triangle" w="med" len="med"/>
                </a:ln>
              </p:spPr>
              <p:txBody>
                <a:bodyPr/>
                <a:lstStyle/>
                <a:p>
                  <a:endParaRPr lang="zh-CN" altLang="en-US"/>
                </a:p>
              </p:txBody>
            </p:sp>
            <p:sp>
              <p:nvSpPr>
                <p:cNvPr id="599064" name="直接连接符 599063"/>
                <p:cNvSpPr/>
                <p:nvPr/>
              </p:nvSpPr>
              <p:spPr>
                <a:xfrm>
                  <a:off x="2562" y="1223"/>
                  <a:ext cx="336" cy="0"/>
                </a:xfrm>
                <a:prstGeom prst="line">
                  <a:avLst/>
                </a:prstGeom>
                <a:ln w="28575" cap="flat" cmpd="sng">
                  <a:solidFill>
                    <a:schemeClr val="folHlink"/>
                  </a:solidFill>
                  <a:prstDash val="dash"/>
                  <a:miter/>
                  <a:headEnd type="none" w="med" len="med"/>
                  <a:tailEnd type="triangle" w="med" len="med"/>
                </a:ln>
              </p:spPr>
            </p:sp>
            <p:grpSp>
              <p:nvGrpSpPr>
                <p:cNvPr id="599065" name="组合 599064"/>
                <p:cNvGrpSpPr/>
                <p:nvPr/>
              </p:nvGrpSpPr>
              <p:grpSpPr>
                <a:xfrm>
                  <a:off x="1111" y="312"/>
                  <a:ext cx="2804" cy="1865"/>
                  <a:chOff x="1111" y="312"/>
                  <a:chExt cx="2804" cy="1865"/>
                </a:xfrm>
              </p:grpSpPr>
              <p:sp>
                <p:nvSpPr>
                  <p:cNvPr id="599066" name="矩形 599065"/>
                  <p:cNvSpPr/>
                  <p:nvPr/>
                </p:nvSpPr>
                <p:spPr>
                  <a:xfrm>
                    <a:off x="1880" y="329"/>
                    <a:ext cx="226" cy="1331"/>
                  </a:xfrm>
                  <a:prstGeom prst="rect">
                    <a:avLst/>
                  </a:prstGeom>
                  <a:noFill/>
                  <a:ln w="9525">
                    <a:noFill/>
                  </a:ln>
                </p:spPr>
                <p:txBody>
                  <a:bodyPr wrap="none" anchor="ctr"/>
                  <a:lstStyle/>
                  <a:p>
                    <a:pPr>
                      <a:lnSpc>
                        <a:spcPct val="110000"/>
                      </a:lnSpc>
                      <a:buClr>
                        <a:schemeClr val="bg1"/>
                      </a:buClr>
                    </a:pPr>
                    <a:r>
                      <a:rPr lang="en-US" altLang="zh-CN" b="1">
                        <a:latin typeface="Times New Roman" panose="02020603050405020304" pitchFamily="18" charset="0"/>
                      </a:rPr>
                      <a:t>0</a:t>
                    </a:r>
                  </a:p>
                  <a:p>
                    <a:pPr>
                      <a:lnSpc>
                        <a:spcPct val="110000"/>
                      </a:lnSpc>
                      <a:buClr>
                        <a:schemeClr val="bg1"/>
                      </a:buClr>
                    </a:pPr>
                    <a:r>
                      <a:rPr lang="en-US" altLang="zh-CN" b="1">
                        <a:latin typeface="Times New Roman" panose="02020603050405020304" pitchFamily="18" charset="0"/>
                      </a:rPr>
                      <a:t>1</a:t>
                    </a:r>
                  </a:p>
                  <a:p>
                    <a:pPr>
                      <a:lnSpc>
                        <a:spcPct val="110000"/>
                      </a:lnSpc>
                      <a:buClr>
                        <a:schemeClr val="bg1"/>
                      </a:buClr>
                    </a:pPr>
                    <a:r>
                      <a:rPr lang="en-US" altLang="zh-CN" b="1">
                        <a:latin typeface="Times New Roman" panose="02020603050405020304" pitchFamily="18" charset="0"/>
                      </a:rPr>
                      <a:t>2</a:t>
                    </a:r>
                  </a:p>
                  <a:p>
                    <a:pPr>
                      <a:lnSpc>
                        <a:spcPct val="110000"/>
                      </a:lnSpc>
                      <a:buClr>
                        <a:schemeClr val="bg1"/>
                      </a:buClr>
                    </a:pPr>
                    <a:r>
                      <a:rPr lang="en-US" altLang="zh-CN" b="1">
                        <a:latin typeface="Times New Roman" panose="02020603050405020304" pitchFamily="18" charset="0"/>
                      </a:rPr>
                      <a:t>3</a:t>
                    </a:r>
                  </a:p>
                  <a:p>
                    <a:pPr>
                      <a:lnSpc>
                        <a:spcPct val="110000"/>
                      </a:lnSpc>
                      <a:buClr>
                        <a:schemeClr val="bg1"/>
                      </a:buClr>
                    </a:pPr>
                    <a:r>
                      <a:rPr lang="en-US" altLang="zh-CN" b="1">
                        <a:latin typeface="Times New Roman" panose="02020603050405020304" pitchFamily="18" charset="0"/>
                      </a:rPr>
                      <a:t>4</a:t>
                    </a:r>
                  </a:p>
                </p:txBody>
              </p:sp>
              <p:sp>
                <p:nvSpPr>
                  <p:cNvPr id="599067" name="矩形 599066"/>
                  <p:cNvSpPr/>
                  <p:nvPr/>
                </p:nvSpPr>
                <p:spPr>
                  <a:xfrm>
                    <a:off x="1111" y="1933"/>
                    <a:ext cx="998" cy="226"/>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MAX_VEX-1</a:t>
                    </a:r>
                  </a:p>
                </p:txBody>
              </p:sp>
              <p:grpSp>
                <p:nvGrpSpPr>
                  <p:cNvPr id="599068" name="组合 599067"/>
                  <p:cNvGrpSpPr/>
                  <p:nvPr/>
                </p:nvGrpSpPr>
                <p:grpSpPr>
                  <a:xfrm>
                    <a:off x="2109" y="336"/>
                    <a:ext cx="590" cy="1841"/>
                    <a:chOff x="1973" y="518"/>
                    <a:chExt cx="590" cy="1841"/>
                  </a:xfrm>
                </p:grpSpPr>
                <p:grpSp>
                  <p:nvGrpSpPr>
                    <p:cNvPr id="599069" name="组合 599068"/>
                    <p:cNvGrpSpPr/>
                    <p:nvPr/>
                  </p:nvGrpSpPr>
                  <p:grpSpPr>
                    <a:xfrm>
                      <a:off x="1973" y="518"/>
                      <a:ext cx="590" cy="262"/>
                      <a:chOff x="476" y="2750"/>
                      <a:chExt cx="544" cy="226"/>
                    </a:xfrm>
                  </p:grpSpPr>
                  <p:sp>
                    <p:nvSpPr>
                      <p:cNvPr id="599070" name="矩形 599069"/>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r>
                          <a:rPr lang="en-US" altLang="zh-CN" b="1">
                            <a:latin typeface="Times New Roman" panose="02020603050405020304" pitchFamily="18" charset="0"/>
                          </a:rPr>
                          <a:t>       </a:t>
                        </a:r>
                      </a:p>
                    </p:txBody>
                  </p:sp>
                  <p:sp>
                    <p:nvSpPr>
                      <p:cNvPr id="599071" name="直接连接符 599070"/>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99072" name="组合 599071"/>
                    <p:cNvGrpSpPr/>
                    <p:nvPr/>
                  </p:nvGrpSpPr>
                  <p:grpSpPr>
                    <a:xfrm>
                      <a:off x="1973" y="781"/>
                      <a:ext cx="590" cy="263"/>
                      <a:chOff x="476" y="2750"/>
                      <a:chExt cx="544" cy="226"/>
                    </a:xfrm>
                  </p:grpSpPr>
                  <p:sp>
                    <p:nvSpPr>
                      <p:cNvPr id="599073" name="矩形 599072"/>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endParaRPr lang="en-US" altLang="zh-CN" b="1">
                          <a:latin typeface="Times New Roman" panose="02020603050405020304" pitchFamily="18" charset="0"/>
                        </a:endParaRPr>
                      </a:p>
                    </p:txBody>
                  </p:sp>
                  <p:sp>
                    <p:nvSpPr>
                      <p:cNvPr id="599074" name="直接连接符 599073"/>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99075" name="组合 599074"/>
                    <p:cNvGrpSpPr/>
                    <p:nvPr/>
                  </p:nvGrpSpPr>
                  <p:grpSpPr>
                    <a:xfrm>
                      <a:off x="1973" y="1045"/>
                      <a:ext cx="590" cy="262"/>
                      <a:chOff x="476" y="2750"/>
                      <a:chExt cx="544" cy="226"/>
                    </a:xfrm>
                  </p:grpSpPr>
                  <p:sp>
                    <p:nvSpPr>
                      <p:cNvPr id="599076" name="矩形 599075"/>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r>
                          <a:rPr lang="en-US" altLang="zh-CN" b="1">
                            <a:latin typeface="Times New Roman" panose="02020603050405020304" pitchFamily="18" charset="0"/>
                          </a:rPr>
                          <a:t>       </a:t>
                        </a:r>
                      </a:p>
                    </p:txBody>
                  </p:sp>
                  <p:sp>
                    <p:nvSpPr>
                      <p:cNvPr id="599077" name="直接连接符 599076"/>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99078" name="组合 599077"/>
                    <p:cNvGrpSpPr/>
                    <p:nvPr/>
                  </p:nvGrpSpPr>
                  <p:grpSpPr>
                    <a:xfrm>
                      <a:off x="1973" y="1308"/>
                      <a:ext cx="590" cy="262"/>
                      <a:chOff x="476" y="2750"/>
                      <a:chExt cx="544" cy="226"/>
                    </a:xfrm>
                  </p:grpSpPr>
                  <p:sp>
                    <p:nvSpPr>
                      <p:cNvPr id="599079" name="矩形 599078"/>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endParaRPr lang="en-US" altLang="zh-CN" b="1">
                          <a:latin typeface="Times New Roman" panose="02020603050405020304" pitchFamily="18" charset="0"/>
                        </a:endParaRPr>
                      </a:p>
                    </p:txBody>
                  </p:sp>
                  <p:sp>
                    <p:nvSpPr>
                      <p:cNvPr id="599080" name="直接连接符 599079"/>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99081" name="组合 599080"/>
                    <p:cNvGrpSpPr/>
                    <p:nvPr/>
                  </p:nvGrpSpPr>
                  <p:grpSpPr>
                    <a:xfrm>
                      <a:off x="1973" y="1835"/>
                      <a:ext cx="590" cy="262"/>
                      <a:chOff x="476" y="2750"/>
                      <a:chExt cx="544" cy="226"/>
                    </a:xfrm>
                  </p:grpSpPr>
                  <p:sp>
                    <p:nvSpPr>
                      <p:cNvPr id="599082" name="矩形 599081"/>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zh-CN" altLang="en-US" b="1">
                            <a:latin typeface="宋体" panose="02010600030101010101" pitchFamily="2" charset="-122"/>
                          </a:rPr>
                          <a:t>┇</a:t>
                        </a:r>
                        <a:r>
                          <a:rPr lang="zh-CN" altLang="en-US" b="1">
                            <a:latin typeface="Times New Roman" panose="02020603050405020304" pitchFamily="18" charset="0"/>
                          </a:rPr>
                          <a:t> ┇ </a:t>
                        </a:r>
                      </a:p>
                    </p:txBody>
                  </p:sp>
                  <p:sp>
                    <p:nvSpPr>
                      <p:cNvPr id="599083" name="直接连接符 599082"/>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nvGrpSpPr>
                    <p:cNvPr id="599084" name="组合 599083"/>
                    <p:cNvGrpSpPr/>
                    <p:nvPr/>
                  </p:nvGrpSpPr>
                  <p:grpSpPr>
                    <a:xfrm>
                      <a:off x="1973" y="2097"/>
                      <a:ext cx="590" cy="262"/>
                      <a:chOff x="1565" y="3884"/>
                      <a:chExt cx="544" cy="226"/>
                    </a:xfrm>
                  </p:grpSpPr>
                  <p:sp>
                    <p:nvSpPr>
                      <p:cNvPr id="599085" name="矩形 599084"/>
                      <p:cNvSpPr/>
                      <p:nvPr/>
                    </p:nvSpPr>
                    <p:spPr>
                      <a:xfrm>
                        <a:off x="1565" y="3884"/>
                        <a:ext cx="544" cy="226"/>
                      </a:xfrm>
                      <a:prstGeom prst="rect">
                        <a:avLst/>
                      </a:prstGeom>
                      <a:solidFill>
                        <a:schemeClr val="bg2"/>
                      </a:solidFill>
                      <a:ln w="9525" cap="flat" cmpd="sng">
                        <a:solidFill>
                          <a:schemeClr val="tx1"/>
                        </a:solidFill>
                        <a:prstDash val="solid"/>
                        <a:miter/>
                        <a:headEnd type="none" w="med" len="med"/>
                        <a:tailEnd type="none" w="med" len="med"/>
                      </a:ln>
                    </p:spPr>
                    <p:txBody>
                      <a:bodyPr wrap="none" anchor="ctr"/>
                      <a:lstStyle/>
                      <a:p>
                        <a:pPr>
                          <a:buClr>
                            <a:schemeClr val="bg1"/>
                          </a:buClr>
                        </a:pPr>
                        <a:endParaRPr lang="zh-CN" altLang="en-US" b="1" dirty="0">
                          <a:latin typeface="Times New Roman" panose="02020603050405020304" pitchFamily="18" charset="0"/>
                        </a:endParaRPr>
                      </a:p>
                    </p:txBody>
                  </p:sp>
                  <p:sp>
                    <p:nvSpPr>
                      <p:cNvPr id="599086" name="直接连接符 599085"/>
                      <p:cNvSpPr/>
                      <p:nvPr/>
                    </p:nvSpPr>
                    <p:spPr>
                      <a:xfrm>
                        <a:off x="1858" y="3884"/>
                        <a:ext cx="0" cy="226"/>
                      </a:xfrm>
                      <a:prstGeom prst="line">
                        <a:avLst/>
                      </a:prstGeom>
                      <a:ln w="9525" cap="flat" cmpd="sng">
                        <a:solidFill>
                          <a:schemeClr val="tx1"/>
                        </a:solidFill>
                        <a:prstDash val="solid"/>
                        <a:miter/>
                        <a:headEnd type="none" w="med" len="med"/>
                        <a:tailEnd type="none" w="med" len="med"/>
                      </a:ln>
                    </p:spPr>
                  </p:sp>
                </p:grpSp>
                <p:grpSp>
                  <p:nvGrpSpPr>
                    <p:cNvPr id="599087" name="组合 599086"/>
                    <p:cNvGrpSpPr/>
                    <p:nvPr/>
                  </p:nvGrpSpPr>
                  <p:grpSpPr>
                    <a:xfrm>
                      <a:off x="1973" y="1571"/>
                      <a:ext cx="590" cy="263"/>
                      <a:chOff x="476" y="2750"/>
                      <a:chExt cx="544" cy="226"/>
                    </a:xfrm>
                  </p:grpSpPr>
                  <p:sp>
                    <p:nvSpPr>
                      <p:cNvPr id="599088" name="矩形 599087"/>
                      <p:cNvSpPr/>
                      <p:nvPr/>
                    </p:nvSpPr>
                    <p:spPr>
                      <a:xfrm>
                        <a:off x="476" y="2750"/>
                        <a:ext cx="544"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r>
                          <a:rPr lang="en-US" altLang="zh-CN" b="1">
                            <a:latin typeface="Times New Roman" panose="02020603050405020304" pitchFamily="18" charset="0"/>
                          </a:rPr>
                          <a:t>       </a:t>
                        </a:r>
                      </a:p>
                    </p:txBody>
                  </p:sp>
                  <p:sp>
                    <p:nvSpPr>
                      <p:cNvPr id="599089" name="直接连接符 599088"/>
                      <p:cNvSpPr/>
                      <p:nvPr/>
                    </p:nvSpPr>
                    <p:spPr>
                      <a:xfrm>
                        <a:off x="769" y="2750"/>
                        <a:ext cx="0" cy="226"/>
                      </a:xfrm>
                      <a:prstGeom prst="line">
                        <a:avLst/>
                      </a:prstGeom>
                      <a:ln w="9525" cap="flat" cmpd="sng">
                        <a:solidFill>
                          <a:schemeClr val="tx1"/>
                        </a:solidFill>
                        <a:prstDash val="solid"/>
                        <a:miter/>
                        <a:headEnd type="none" w="med" len="med"/>
                        <a:tailEnd type="none" w="med" len="med"/>
                      </a:ln>
                    </p:spPr>
                  </p:sp>
                </p:grpSp>
              </p:grpSp>
              <p:grpSp>
                <p:nvGrpSpPr>
                  <p:cNvPr id="599090" name="组合 599089"/>
                  <p:cNvGrpSpPr/>
                  <p:nvPr/>
                </p:nvGrpSpPr>
                <p:grpSpPr>
                  <a:xfrm>
                    <a:off x="2562" y="312"/>
                    <a:ext cx="1353" cy="235"/>
                    <a:chOff x="2925" y="2081"/>
                    <a:chExt cx="1353" cy="235"/>
                  </a:xfrm>
                </p:grpSpPr>
                <p:grpSp>
                  <p:nvGrpSpPr>
                    <p:cNvPr id="599091" name="组合 599090"/>
                    <p:cNvGrpSpPr/>
                    <p:nvPr/>
                  </p:nvGrpSpPr>
                  <p:grpSpPr>
                    <a:xfrm>
                      <a:off x="3200" y="2081"/>
                      <a:ext cx="456" cy="226"/>
                      <a:chOff x="3467" y="510"/>
                      <a:chExt cx="456" cy="226"/>
                    </a:xfrm>
                  </p:grpSpPr>
                  <p:sp>
                    <p:nvSpPr>
                      <p:cNvPr id="599092" name="矩形 599091"/>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99093" name="直接连接符 599092"/>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99094" name="组合 599093"/>
                    <p:cNvGrpSpPr/>
                    <p:nvPr/>
                  </p:nvGrpSpPr>
                  <p:grpSpPr>
                    <a:xfrm>
                      <a:off x="3822" y="2090"/>
                      <a:ext cx="456" cy="226"/>
                      <a:chOff x="3467" y="510"/>
                      <a:chExt cx="456" cy="226"/>
                    </a:xfrm>
                  </p:grpSpPr>
                  <p:sp>
                    <p:nvSpPr>
                      <p:cNvPr id="599095" name="矩形 599094"/>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   </a:t>
                        </a:r>
                        <a:r>
                          <a:rPr lang="en-US" altLang="zh-CN">
                            <a:latin typeface="Times New Roman" panose="02020603050405020304" pitchFamily="18" charset="0"/>
                          </a:rPr>
                          <a:t>⋀</a:t>
                        </a:r>
                      </a:p>
                    </p:txBody>
                  </p:sp>
                  <p:sp>
                    <p:nvSpPr>
                      <p:cNvPr id="599096" name="直接连接符 599095"/>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9097" name="直接连接符 599096"/>
                    <p:cNvSpPr/>
                    <p:nvPr/>
                  </p:nvSpPr>
                  <p:spPr>
                    <a:xfrm>
                      <a:off x="2925" y="2210"/>
                      <a:ext cx="272" cy="0"/>
                    </a:xfrm>
                    <a:prstGeom prst="line">
                      <a:avLst/>
                    </a:prstGeom>
                    <a:ln w="19050" cap="flat" cmpd="sng">
                      <a:solidFill>
                        <a:schemeClr val="tx1"/>
                      </a:solidFill>
                      <a:prstDash val="solid"/>
                      <a:miter/>
                      <a:headEnd type="none" w="med" len="med"/>
                      <a:tailEnd type="arrow" w="med" len="med"/>
                    </a:ln>
                  </p:spPr>
                </p:sp>
                <p:sp>
                  <p:nvSpPr>
                    <p:cNvPr id="599098" name="直接连接符 599097"/>
                    <p:cNvSpPr/>
                    <p:nvPr/>
                  </p:nvSpPr>
                  <p:spPr>
                    <a:xfrm>
                      <a:off x="3550" y="2205"/>
                      <a:ext cx="272" cy="0"/>
                    </a:xfrm>
                    <a:prstGeom prst="line">
                      <a:avLst/>
                    </a:prstGeom>
                    <a:ln w="19050" cap="flat" cmpd="sng">
                      <a:solidFill>
                        <a:schemeClr val="tx1"/>
                      </a:solidFill>
                      <a:prstDash val="solid"/>
                      <a:miter/>
                      <a:headEnd type="none" w="med" len="med"/>
                      <a:tailEnd type="arrow" w="med" len="med"/>
                    </a:ln>
                  </p:spPr>
                </p:sp>
              </p:grpSp>
              <p:grpSp>
                <p:nvGrpSpPr>
                  <p:cNvPr id="599099" name="组合 599098"/>
                  <p:cNvGrpSpPr/>
                  <p:nvPr/>
                </p:nvGrpSpPr>
                <p:grpSpPr>
                  <a:xfrm>
                    <a:off x="2562" y="593"/>
                    <a:ext cx="1353" cy="235"/>
                    <a:chOff x="2426" y="791"/>
                    <a:chExt cx="1353" cy="235"/>
                  </a:xfrm>
                </p:grpSpPr>
                <p:grpSp>
                  <p:nvGrpSpPr>
                    <p:cNvPr id="599100" name="组合 599099"/>
                    <p:cNvGrpSpPr/>
                    <p:nvPr/>
                  </p:nvGrpSpPr>
                  <p:grpSpPr>
                    <a:xfrm>
                      <a:off x="2701" y="791"/>
                      <a:ext cx="456" cy="226"/>
                      <a:chOff x="3467" y="510"/>
                      <a:chExt cx="456" cy="226"/>
                    </a:xfrm>
                  </p:grpSpPr>
                  <p:sp>
                    <p:nvSpPr>
                      <p:cNvPr id="599101" name="矩形 599100"/>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2</a:t>
                        </a:r>
                      </a:p>
                    </p:txBody>
                  </p:sp>
                  <p:sp>
                    <p:nvSpPr>
                      <p:cNvPr id="599102" name="直接连接符 599101"/>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grpSp>
                  <p:nvGrpSpPr>
                    <p:cNvPr id="599103" name="组合 599102"/>
                    <p:cNvGrpSpPr/>
                    <p:nvPr/>
                  </p:nvGrpSpPr>
                  <p:grpSpPr>
                    <a:xfrm>
                      <a:off x="3323" y="800"/>
                      <a:ext cx="456" cy="226"/>
                      <a:chOff x="3467" y="510"/>
                      <a:chExt cx="456" cy="226"/>
                    </a:xfrm>
                  </p:grpSpPr>
                  <p:sp>
                    <p:nvSpPr>
                      <p:cNvPr id="599104" name="矩形 599103"/>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   </a:t>
                        </a:r>
                        <a:r>
                          <a:rPr lang="en-US" altLang="zh-CN">
                            <a:latin typeface="Times New Roman" panose="02020603050405020304" pitchFamily="18" charset="0"/>
                          </a:rPr>
                          <a:t>⋀</a:t>
                        </a:r>
                      </a:p>
                    </p:txBody>
                  </p:sp>
                  <p:sp>
                    <p:nvSpPr>
                      <p:cNvPr id="599105" name="直接连接符 599104"/>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9106" name="直接连接符 599105"/>
                    <p:cNvSpPr/>
                    <p:nvPr/>
                  </p:nvSpPr>
                  <p:spPr>
                    <a:xfrm>
                      <a:off x="2426" y="920"/>
                      <a:ext cx="272" cy="0"/>
                    </a:xfrm>
                    <a:prstGeom prst="line">
                      <a:avLst/>
                    </a:prstGeom>
                    <a:ln w="19050" cap="flat" cmpd="sng">
                      <a:solidFill>
                        <a:schemeClr val="tx1"/>
                      </a:solidFill>
                      <a:prstDash val="solid"/>
                      <a:miter/>
                      <a:headEnd type="none" w="med" len="med"/>
                      <a:tailEnd type="arrow" w="med" len="med"/>
                    </a:ln>
                  </p:spPr>
                </p:sp>
                <p:sp>
                  <p:nvSpPr>
                    <p:cNvPr id="599107" name="直接连接符 599106"/>
                    <p:cNvSpPr/>
                    <p:nvPr/>
                  </p:nvSpPr>
                  <p:spPr>
                    <a:xfrm>
                      <a:off x="3051" y="915"/>
                      <a:ext cx="272" cy="0"/>
                    </a:xfrm>
                    <a:prstGeom prst="line">
                      <a:avLst/>
                    </a:prstGeom>
                    <a:ln w="19050" cap="flat" cmpd="sng">
                      <a:solidFill>
                        <a:schemeClr val="tx1"/>
                      </a:solidFill>
                      <a:prstDash val="solid"/>
                      <a:miter/>
                      <a:headEnd type="none" w="med" len="med"/>
                      <a:tailEnd type="arrow" w="med" len="med"/>
                    </a:ln>
                  </p:spPr>
                </p:sp>
              </p:grpSp>
              <p:grpSp>
                <p:nvGrpSpPr>
                  <p:cNvPr id="599108" name="组合 599107"/>
                  <p:cNvGrpSpPr/>
                  <p:nvPr/>
                </p:nvGrpSpPr>
                <p:grpSpPr>
                  <a:xfrm>
                    <a:off x="2562" y="881"/>
                    <a:ext cx="1340" cy="235"/>
                    <a:chOff x="2925" y="2650"/>
                    <a:chExt cx="1340" cy="235"/>
                  </a:xfrm>
                </p:grpSpPr>
                <p:grpSp>
                  <p:nvGrpSpPr>
                    <p:cNvPr id="599109" name="组合 599108"/>
                    <p:cNvGrpSpPr/>
                    <p:nvPr/>
                  </p:nvGrpSpPr>
                  <p:grpSpPr>
                    <a:xfrm>
                      <a:off x="3200" y="2650"/>
                      <a:ext cx="456" cy="226"/>
                      <a:chOff x="3467" y="510"/>
                      <a:chExt cx="456" cy="226"/>
                    </a:xfrm>
                  </p:grpSpPr>
                  <p:sp>
                    <p:nvSpPr>
                      <p:cNvPr id="599110" name="矩形 599109"/>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0</a:t>
                        </a:r>
                      </a:p>
                    </p:txBody>
                  </p:sp>
                  <p:sp>
                    <p:nvSpPr>
                      <p:cNvPr id="599111" name="直接连接符 599110"/>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9112" name="直接连接符 599111"/>
                    <p:cNvSpPr/>
                    <p:nvPr/>
                  </p:nvSpPr>
                  <p:spPr>
                    <a:xfrm>
                      <a:off x="2925" y="2773"/>
                      <a:ext cx="272" cy="0"/>
                    </a:xfrm>
                    <a:prstGeom prst="line">
                      <a:avLst/>
                    </a:prstGeom>
                    <a:ln w="19050" cap="flat" cmpd="sng">
                      <a:solidFill>
                        <a:schemeClr val="tx1"/>
                      </a:solidFill>
                      <a:prstDash val="solid"/>
                      <a:miter/>
                      <a:headEnd type="none" w="med" len="med"/>
                      <a:tailEnd type="arrow" w="med" len="med"/>
                    </a:ln>
                  </p:spPr>
                </p:sp>
                <p:grpSp>
                  <p:nvGrpSpPr>
                    <p:cNvPr id="599113" name="组合 599112"/>
                    <p:cNvGrpSpPr/>
                    <p:nvPr/>
                  </p:nvGrpSpPr>
                  <p:grpSpPr>
                    <a:xfrm>
                      <a:off x="3809" y="2659"/>
                      <a:ext cx="456" cy="226"/>
                      <a:chOff x="3467" y="510"/>
                      <a:chExt cx="456" cy="226"/>
                    </a:xfrm>
                  </p:grpSpPr>
                  <p:sp>
                    <p:nvSpPr>
                      <p:cNvPr id="599114" name="矩形 599113"/>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1   </a:t>
                        </a:r>
                        <a:r>
                          <a:rPr lang="en-US" altLang="zh-CN">
                            <a:latin typeface="Times New Roman" panose="02020603050405020304" pitchFamily="18" charset="0"/>
                          </a:rPr>
                          <a:t>⋀</a:t>
                        </a:r>
                      </a:p>
                    </p:txBody>
                  </p:sp>
                  <p:sp>
                    <p:nvSpPr>
                      <p:cNvPr id="599115" name="直接连接符 599114"/>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9116" name="直接连接符 599115"/>
                    <p:cNvSpPr/>
                    <p:nvPr/>
                  </p:nvSpPr>
                  <p:spPr>
                    <a:xfrm>
                      <a:off x="3528" y="2774"/>
                      <a:ext cx="272" cy="0"/>
                    </a:xfrm>
                    <a:prstGeom prst="line">
                      <a:avLst/>
                    </a:prstGeom>
                    <a:ln w="19050" cap="flat" cmpd="sng">
                      <a:solidFill>
                        <a:schemeClr val="tx1"/>
                      </a:solidFill>
                      <a:prstDash val="solid"/>
                      <a:miter/>
                      <a:headEnd type="none" w="med" len="med"/>
                      <a:tailEnd type="arrow" w="med" len="med"/>
                    </a:ln>
                  </p:spPr>
                </p:sp>
              </p:grpSp>
              <p:grpSp>
                <p:nvGrpSpPr>
                  <p:cNvPr id="599117" name="组合 599116"/>
                  <p:cNvGrpSpPr/>
                  <p:nvPr/>
                </p:nvGrpSpPr>
                <p:grpSpPr>
                  <a:xfrm>
                    <a:off x="2562" y="1176"/>
                    <a:ext cx="729" cy="226"/>
                    <a:chOff x="2925" y="2945"/>
                    <a:chExt cx="729" cy="226"/>
                  </a:xfrm>
                </p:grpSpPr>
                <p:grpSp>
                  <p:nvGrpSpPr>
                    <p:cNvPr id="599118" name="组合 599117"/>
                    <p:cNvGrpSpPr/>
                    <p:nvPr/>
                  </p:nvGrpSpPr>
                  <p:grpSpPr>
                    <a:xfrm>
                      <a:off x="3198" y="2945"/>
                      <a:ext cx="456" cy="226"/>
                      <a:chOff x="3467" y="510"/>
                      <a:chExt cx="456" cy="226"/>
                    </a:xfrm>
                  </p:grpSpPr>
                  <p:sp>
                    <p:nvSpPr>
                      <p:cNvPr id="599119" name="矩形 599118"/>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4   </a:t>
                        </a:r>
                        <a:r>
                          <a:rPr lang="en-US" altLang="zh-CN">
                            <a:latin typeface="Times New Roman" panose="02020603050405020304" pitchFamily="18" charset="0"/>
                          </a:rPr>
                          <a:t>⋀</a:t>
                        </a:r>
                      </a:p>
                    </p:txBody>
                  </p:sp>
                  <p:sp>
                    <p:nvSpPr>
                      <p:cNvPr id="599120" name="直接连接符 599119"/>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9121" name="直接连接符 599120"/>
                    <p:cNvSpPr/>
                    <p:nvPr/>
                  </p:nvSpPr>
                  <p:spPr>
                    <a:xfrm>
                      <a:off x="2925" y="3060"/>
                      <a:ext cx="272" cy="0"/>
                    </a:xfrm>
                    <a:prstGeom prst="line">
                      <a:avLst/>
                    </a:prstGeom>
                    <a:ln w="19050" cap="flat" cmpd="sng">
                      <a:solidFill>
                        <a:schemeClr val="tx1"/>
                      </a:solidFill>
                      <a:prstDash val="solid"/>
                      <a:miter/>
                      <a:headEnd type="none" w="med" len="med"/>
                      <a:tailEnd type="arrow" w="med" len="med"/>
                    </a:ln>
                  </p:spPr>
                </p:sp>
              </p:grpSp>
              <p:grpSp>
                <p:nvGrpSpPr>
                  <p:cNvPr id="599122" name="组合 599121"/>
                  <p:cNvGrpSpPr/>
                  <p:nvPr/>
                </p:nvGrpSpPr>
                <p:grpSpPr>
                  <a:xfrm>
                    <a:off x="2562" y="1448"/>
                    <a:ext cx="729" cy="226"/>
                    <a:chOff x="2925" y="3217"/>
                    <a:chExt cx="729" cy="226"/>
                  </a:xfrm>
                </p:grpSpPr>
                <p:grpSp>
                  <p:nvGrpSpPr>
                    <p:cNvPr id="599123" name="组合 599122"/>
                    <p:cNvGrpSpPr/>
                    <p:nvPr/>
                  </p:nvGrpSpPr>
                  <p:grpSpPr>
                    <a:xfrm>
                      <a:off x="3198" y="3217"/>
                      <a:ext cx="456" cy="226"/>
                      <a:chOff x="3467" y="510"/>
                      <a:chExt cx="456" cy="226"/>
                    </a:xfrm>
                  </p:grpSpPr>
                  <p:sp>
                    <p:nvSpPr>
                      <p:cNvPr id="599124" name="矩形 599123"/>
                      <p:cNvSpPr/>
                      <p:nvPr/>
                    </p:nvSpPr>
                    <p:spPr>
                      <a:xfrm>
                        <a:off x="3467" y="510"/>
                        <a:ext cx="456" cy="226"/>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b="1">
                            <a:latin typeface="Times New Roman" panose="02020603050405020304" pitchFamily="18" charset="0"/>
                          </a:rPr>
                          <a:t>3   </a:t>
                        </a:r>
                        <a:r>
                          <a:rPr lang="en-US" altLang="zh-CN">
                            <a:latin typeface="Times New Roman" panose="02020603050405020304" pitchFamily="18" charset="0"/>
                          </a:rPr>
                          <a:t>⋀</a:t>
                        </a:r>
                      </a:p>
                    </p:txBody>
                  </p:sp>
                  <p:sp>
                    <p:nvSpPr>
                      <p:cNvPr id="599125" name="直接连接符 599124"/>
                      <p:cNvSpPr/>
                      <p:nvPr/>
                    </p:nvSpPr>
                    <p:spPr>
                      <a:xfrm>
                        <a:off x="3718" y="510"/>
                        <a:ext cx="0" cy="226"/>
                      </a:xfrm>
                      <a:prstGeom prst="line">
                        <a:avLst/>
                      </a:prstGeom>
                      <a:ln w="9525" cap="flat" cmpd="sng">
                        <a:solidFill>
                          <a:schemeClr val="tx1"/>
                        </a:solidFill>
                        <a:prstDash val="solid"/>
                        <a:miter/>
                        <a:headEnd type="none" w="med" len="med"/>
                        <a:tailEnd type="none" w="med" len="med"/>
                      </a:ln>
                    </p:spPr>
                  </p:sp>
                </p:grpSp>
                <p:sp>
                  <p:nvSpPr>
                    <p:cNvPr id="599126" name="直接连接符 599125"/>
                    <p:cNvSpPr/>
                    <p:nvPr/>
                  </p:nvSpPr>
                  <p:spPr>
                    <a:xfrm>
                      <a:off x="2925" y="3321"/>
                      <a:ext cx="272" cy="0"/>
                    </a:xfrm>
                    <a:prstGeom prst="line">
                      <a:avLst/>
                    </a:prstGeom>
                    <a:ln w="19050" cap="flat" cmpd="sng">
                      <a:solidFill>
                        <a:schemeClr val="tx1"/>
                      </a:solidFill>
                      <a:prstDash val="solid"/>
                      <a:miter/>
                      <a:headEnd type="none" w="med" len="med"/>
                      <a:tailEnd type="arrow" w="med" len="med"/>
                    </a:ln>
                  </p:spPr>
                </p:sp>
              </p:grpSp>
            </p:grpSp>
            <p:sp>
              <p:nvSpPr>
                <p:cNvPr id="599127" name="直接连接符 599126"/>
                <p:cNvSpPr/>
                <p:nvPr/>
              </p:nvSpPr>
              <p:spPr>
                <a:xfrm>
                  <a:off x="2562" y="391"/>
                  <a:ext cx="318" cy="0"/>
                </a:xfrm>
                <a:prstGeom prst="line">
                  <a:avLst/>
                </a:prstGeom>
                <a:ln w="28575" cap="flat" cmpd="sng">
                  <a:solidFill>
                    <a:schemeClr val="hlink"/>
                  </a:solidFill>
                  <a:prstDash val="dash"/>
                  <a:miter/>
                  <a:headEnd type="none" w="med" len="med"/>
                  <a:tailEnd type="triangle" w="med" len="med"/>
                </a:ln>
              </p:spPr>
            </p:sp>
          </p:grpSp>
        </p:grpSp>
        <p:sp>
          <p:nvSpPr>
            <p:cNvPr id="599128" name="矩形 599127"/>
            <p:cNvSpPr/>
            <p:nvPr/>
          </p:nvSpPr>
          <p:spPr>
            <a:xfrm>
              <a:off x="1586" y="2546"/>
              <a:ext cx="2494"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7-19  </a:t>
              </a:r>
              <a:r>
                <a:rPr lang="zh-CN" altLang="en-US" sz="2000" b="1" dirty="0">
                  <a:latin typeface="Times New Roman" panose="02020603050405020304" pitchFamily="18" charset="0"/>
                </a:rPr>
                <a:t>无向图及深度优先生成森林</a:t>
              </a:r>
            </a:p>
          </p:txBody>
        </p:sp>
        <p:grpSp>
          <p:nvGrpSpPr>
            <p:cNvPr id="599129" name="组合 599128"/>
            <p:cNvGrpSpPr/>
            <p:nvPr/>
          </p:nvGrpSpPr>
          <p:grpSpPr>
            <a:xfrm>
              <a:off x="4032" y="491"/>
              <a:ext cx="1517" cy="1125"/>
              <a:chOff x="4128" y="423"/>
              <a:chExt cx="1517" cy="1125"/>
            </a:xfrm>
          </p:grpSpPr>
          <p:sp>
            <p:nvSpPr>
              <p:cNvPr id="599130" name="矩形 599129"/>
              <p:cNvSpPr/>
              <p:nvPr/>
            </p:nvSpPr>
            <p:spPr>
              <a:xfrm>
                <a:off x="4128" y="1344"/>
                <a:ext cx="1496" cy="204"/>
              </a:xfrm>
              <a:prstGeom prst="rect">
                <a:avLst/>
              </a:prstGeom>
              <a:noFill/>
              <a:ln w="19050">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深度优先生成森林</a:t>
                </a:r>
                <a:endParaRPr lang="zh-CN" altLang="en-US" sz="2000" b="1">
                  <a:latin typeface="Times New Roman" panose="02020603050405020304" pitchFamily="18" charset="0"/>
                </a:endParaRPr>
              </a:p>
            </p:txBody>
          </p:sp>
          <p:grpSp>
            <p:nvGrpSpPr>
              <p:cNvPr id="599131" name="组合 599130"/>
              <p:cNvGrpSpPr/>
              <p:nvPr/>
            </p:nvGrpSpPr>
            <p:grpSpPr>
              <a:xfrm>
                <a:off x="4219" y="423"/>
                <a:ext cx="1426" cy="825"/>
                <a:chOff x="4219" y="336"/>
                <a:chExt cx="1426" cy="825"/>
              </a:xfrm>
            </p:grpSpPr>
            <p:grpSp>
              <p:nvGrpSpPr>
                <p:cNvPr id="599132" name="组合 599131"/>
                <p:cNvGrpSpPr/>
                <p:nvPr/>
              </p:nvGrpSpPr>
              <p:grpSpPr>
                <a:xfrm>
                  <a:off x="4219" y="368"/>
                  <a:ext cx="992" cy="784"/>
                  <a:chOff x="4219" y="368"/>
                  <a:chExt cx="992" cy="784"/>
                </a:xfrm>
              </p:grpSpPr>
              <p:sp>
                <p:nvSpPr>
                  <p:cNvPr id="599133" name="椭圆 599132"/>
                  <p:cNvSpPr/>
                  <p:nvPr/>
                </p:nvSpPr>
                <p:spPr>
                  <a:xfrm>
                    <a:off x="4219" y="368"/>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599134" name="椭圆 599133"/>
                  <p:cNvSpPr/>
                  <p:nvPr/>
                </p:nvSpPr>
                <p:spPr>
                  <a:xfrm>
                    <a:off x="4219" y="903"/>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99135" name="椭圆 599134"/>
                  <p:cNvSpPr/>
                  <p:nvPr/>
                </p:nvSpPr>
                <p:spPr>
                  <a:xfrm>
                    <a:off x="4894" y="368"/>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99136" name="直接连接符 599135"/>
                  <p:cNvSpPr/>
                  <p:nvPr/>
                </p:nvSpPr>
                <p:spPr>
                  <a:xfrm>
                    <a:off x="4539" y="480"/>
                    <a:ext cx="363" cy="0"/>
                  </a:xfrm>
                  <a:prstGeom prst="line">
                    <a:avLst/>
                  </a:prstGeom>
                  <a:ln w="19050" cap="flat" cmpd="sng">
                    <a:solidFill>
                      <a:schemeClr val="tx1"/>
                    </a:solidFill>
                    <a:prstDash val="solid"/>
                    <a:miter/>
                    <a:headEnd type="none" w="med" len="med"/>
                    <a:tailEnd type="none" w="med" len="med"/>
                  </a:ln>
                </p:spPr>
              </p:sp>
              <p:sp>
                <p:nvSpPr>
                  <p:cNvPr id="599137" name="直接连接符 599136"/>
                  <p:cNvSpPr/>
                  <p:nvPr/>
                </p:nvSpPr>
                <p:spPr>
                  <a:xfrm flipH="1">
                    <a:off x="4512" y="576"/>
                    <a:ext cx="432" cy="384"/>
                  </a:xfrm>
                  <a:prstGeom prst="line">
                    <a:avLst/>
                  </a:prstGeom>
                  <a:ln w="9525" cap="flat" cmpd="sng">
                    <a:solidFill>
                      <a:schemeClr val="tx1"/>
                    </a:solidFill>
                    <a:prstDash val="solid"/>
                    <a:miter/>
                    <a:headEnd type="none" w="med" len="med"/>
                    <a:tailEnd type="none" w="med" len="med"/>
                  </a:ln>
                </p:spPr>
              </p:sp>
            </p:grpSp>
            <p:grpSp>
              <p:nvGrpSpPr>
                <p:cNvPr id="599138" name="组合 599137"/>
                <p:cNvGrpSpPr/>
                <p:nvPr/>
              </p:nvGrpSpPr>
              <p:grpSpPr>
                <a:xfrm>
                  <a:off x="5312" y="336"/>
                  <a:ext cx="333" cy="825"/>
                  <a:chOff x="5312" y="336"/>
                  <a:chExt cx="333" cy="825"/>
                </a:xfrm>
              </p:grpSpPr>
              <p:sp>
                <p:nvSpPr>
                  <p:cNvPr id="599139" name="椭圆 599138"/>
                  <p:cNvSpPr/>
                  <p:nvPr/>
                </p:nvSpPr>
                <p:spPr>
                  <a:xfrm>
                    <a:off x="5328" y="336"/>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599140" name="椭圆 599139"/>
                  <p:cNvSpPr/>
                  <p:nvPr/>
                </p:nvSpPr>
                <p:spPr>
                  <a:xfrm>
                    <a:off x="5312" y="912"/>
                    <a:ext cx="317" cy="249"/>
                  </a:xfrm>
                  <a:prstGeom prst="ellipse">
                    <a:avLst/>
                  </a:prstGeom>
                  <a:noFill/>
                  <a:ln w="19050"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599141" name="直接连接符 599140"/>
                  <p:cNvSpPr/>
                  <p:nvPr/>
                </p:nvSpPr>
                <p:spPr>
                  <a:xfrm>
                    <a:off x="5472" y="576"/>
                    <a:ext cx="0" cy="336"/>
                  </a:xfrm>
                  <a:prstGeom prst="line">
                    <a:avLst/>
                  </a:prstGeom>
                  <a:ln w="9525" cap="flat" cmpd="sng">
                    <a:solidFill>
                      <a:schemeClr val="tx1"/>
                    </a:solidFill>
                    <a:prstDash val="solid"/>
                    <a:miter/>
                    <a:headEnd type="none" w="med" len="med"/>
                    <a:tailEnd type="none" w="med" len="med"/>
                  </a:ln>
                </p:spPr>
              </p:sp>
            </p:grpSp>
          </p:grpSp>
        </p:grpSp>
      </p:grpSp>
      <p:sp>
        <p:nvSpPr>
          <p:cNvPr id="599142" name="文本占位符 599141"/>
          <p:cNvSpPr>
            <a:spLocks noGrp="1"/>
          </p:cNvSpPr>
          <p:nvPr>
            <p:ph type="body" idx="1"/>
          </p:nvPr>
        </p:nvSpPr>
        <p:spPr>
          <a:xfrm>
            <a:off x="152400" y="260350"/>
            <a:ext cx="8812213" cy="1584325"/>
          </a:xfrm>
        </p:spPr>
        <p:txBody>
          <a:bodyPr/>
          <a:lstStyle/>
          <a:p>
            <a:pPr marL="0" indent="0">
              <a:lnSpc>
                <a:spcPct val="110000"/>
              </a:lnSpc>
              <a:buNone/>
            </a:pPr>
            <a:r>
              <a:rPr lang="zh-CN" altLang="en-US" dirty="0"/>
              <a:t>        </a:t>
            </a:r>
            <a:r>
              <a:rPr lang="zh-CN" altLang="en-US" sz="2800" b="1" dirty="0"/>
              <a:t>如图</a:t>
            </a:r>
            <a:r>
              <a:rPr lang="en-US" altLang="zh-CN" sz="2800" b="1"/>
              <a:t>7-19</a:t>
            </a:r>
            <a:r>
              <a:rPr lang="zh-CN" altLang="en-US" sz="2800" b="1" dirty="0"/>
              <a:t>所示的无向图是非连通图，按图中给定的邻接表进行深度优先搜索遍历，</a:t>
            </a:r>
            <a:r>
              <a:rPr lang="en-US" altLang="zh-CN" sz="2800" b="1"/>
              <a:t>2</a:t>
            </a:r>
            <a:r>
              <a:rPr lang="zh-CN" altLang="en-US" sz="2800" b="1" dirty="0"/>
              <a:t>次调用</a:t>
            </a:r>
            <a:r>
              <a:rPr lang="en-US" altLang="zh-CN" sz="2800" b="1"/>
              <a:t>DFS</a:t>
            </a:r>
            <a:r>
              <a:rPr lang="zh-CN" altLang="en-US" sz="2800" b="1" dirty="0"/>
              <a:t>所得到的顶点访问序列集是：</a:t>
            </a:r>
            <a:r>
              <a:rPr lang="zh-CN" altLang="en-US" sz="2800" b="1"/>
              <a:t> </a:t>
            </a:r>
            <a:r>
              <a:rPr lang="en-US" altLang="zh-CN" sz="2800" b="1"/>
              <a:t>{ v1 ,v3 ,v2}</a:t>
            </a:r>
            <a:r>
              <a:rPr lang="zh-CN" altLang="en-US" sz="2800" b="1" dirty="0"/>
              <a:t>和</a:t>
            </a:r>
            <a:r>
              <a:rPr lang="en-US" altLang="zh-CN" sz="2800" b="1"/>
              <a:t>{ v4 ,v5 }</a:t>
            </a:r>
          </a:p>
        </p:txBody>
      </p:sp>
    </p:spTree>
  </p:cSld>
  <p:clrMapOvr>
    <a:masterClrMapping/>
  </p:clrMapOvr>
  <p:transition spd="med">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标题 615425"/>
          <p:cNvSpPr>
            <a:spLocks noGrp="1"/>
          </p:cNvSpPr>
          <p:nvPr>
            <p:ph type="title"/>
          </p:nvPr>
        </p:nvSpPr>
        <p:spPr>
          <a:xfrm>
            <a:off x="1462088" y="287338"/>
            <a:ext cx="5486400" cy="838200"/>
          </a:xfrm>
        </p:spPr>
        <p:txBody>
          <a:bodyPr lIns="92075" tIns="46038" rIns="92075" bIns="46038" anchor="ctr"/>
          <a:lstStyle/>
          <a:p>
            <a:r>
              <a:rPr lang="en-US" altLang="zh-CN" sz="5400" b="1">
                <a:solidFill>
                  <a:srgbClr val="0000FF"/>
                </a:solidFill>
                <a:effectLst/>
                <a:latin typeface="Times New Roman" panose="02020603050405020304" pitchFamily="18" charset="0"/>
              </a:rPr>
              <a:t>7.5</a:t>
            </a:r>
            <a:r>
              <a:rPr lang="en-US" altLang="zh-CN" sz="5400">
                <a:solidFill>
                  <a:srgbClr val="0000FF"/>
                </a:solidFill>
                <a:latin typeface="Times New Roman" panose="02020603050405020304" pitchFamily="18" charset="0"/>
              </a:rPr>
              <a:t>  </a:t>
            </a:r>
            <a:r>
              <a:rPr lang="zh-CN" altLang="en-US" sz="5400" b="1" dirty="0">
                <a:solidFill>
                  <a:srgbClr val="0000FF"/>
                </a:solidFill>
                <a:effectLst/>
                <a:latin typeface="楷体_GB2312" panose="02010609030101010101" pitchFamily="49" charset="-122"/>
                <a:ea typeface="楷体_GB2312" panose="02010609030101010101" pitchFamily="49" charset="-122"/>
              </a:rPr>
              <a:t>最小生成树</a:t>
            </a:r>
          </a:p>
        </p:txBody>
      </p:sp>
      <p:sp>
        <p:nvSpPr>
          <p:cNvPr id="615427" name="矩形 615426"/>
          <p:cNvSpPr/>
          <p:nvPr/>
        </p:nvSpPr>
        <p:spPr>
          <a:xfrm>
            <a:off x="152400" y="1349375"/>
            <a:ext cx="8839200" cy="517525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dirty="0">
                <a:latin typeface="宋体" panose="02010600030101010101" pitchFamily="2" charset="-122"/>
              </a:rPr>
              <a:t>    </a:t>
            </a:r>
            <a:r>
              <a:rPr lang="zh-CN" altLang="en-US" sz="2800" b="1" dirty="0">
                <a:latin typeface="宋体" panose="02010600030101010101" pitchFamily="2" charset="-122"/>
              </a:rPr>
              <a:t>如果</a:t>
            </a:r>
            <a:r>
              <a:rPr lang="zh-CN" altLang="en-US" sz="2800" b="1" dirty="0">
                <a:solidFill>
                  <a:srgbClr val="0000FF"/>
                </a:solidFill>
                <a:latin typeface="宋体" panose="02010600030101010101" pitchFamily="2" charset="-122"/>
              </a:rPr>
              <a:t>连通图</a:t>
            </a:r>
            <a:r>
              <a:rPr lang="zh-CN" altLang="en-US" sz="2800" b="1" dirty="0">
                <a:latin typeface="宋体" panose="02010600030101010101" pitchFamily="2" charset="-122"/>
              </a:rPr>
              <a:t>是一个带权图，则其生成树中的边也带权，生成树中</a:t>
            </a:r>
            <a:r>
              <a:rPr lang="zh-CN" altLang="en-US" sz="2800" b="1" dirty="0">
                <a:solidFill>
                  <a:srgbClr val="0000FF"/>
                </a:solidFill>
                <a:latin typeface="宋体" panose="02010600030101010101" pitchFamily="2" charset="-122"/>
              </a:rPr>
              <a:t>所有边的权值之和</a:t>
            </a:r>
            <a:r>
              <a:rPr lang="zh-CN" altLang="en-US" sz="2800" b="1" dirty="0">
                <a:latin typeface="宋体" panose="02010600030101010101" pitchFamily="2" charset="-122"/>
              </a:rPr>
              <a:t>称为</a:t>
            </a:r>
            <a:r>
              <a:rPr lang="zh-CN" altLang="en-US" sz="2800" b="1" dirty="0">
                <a:solidFill>
                  <a:srgbClr val="0000FF"/>
                </a:solidFill>
                <a:latin typeface="宋体" panose="02010600030101010101" pitchFamily="2" charset="-122"/>
              </a:rPr>
              <a:t>生成树的代价</a:t>
            </a:r>
            <a:r>
              <a:rPr lang="zh-CN" altLang="en-US" sz="2800" b="1" dirty="0">
                <a:latin typeface="宋体" panose="02010600030101010101" pitchFamily="2" charset="-122"/>
              </a:rPr>
              <a:t>。</a:t>
            </a:r>
          </a:p>
          <a:p>
            <a:pPr>
              <a:lnSpc>
                <a:spcPct val="110000"/>
              </a:lnSpc>
              <a:spcBef>
                <a:spcPct val="20000"/>
              </a:spcBef>
              <a:buClr>
                <a:schemeClr val="accent2"/>
              </a:buClr>
              <a:buSzPct val="80000"/>
              <a:buFont typeface="Wingdings" panose="05000000000000000000" pitchFamily="2" charset="2"/>
              <a:buNone/>
            </a:pPr>
            <a:r>
              <a:rPr lang="zh-CN" altLang="en-US" sz="2800" b="1" dirty="0">
                <a:solidFill>
                  <a:schemeClr val="accent1"/>
                </a:solidFill>
                <a:latin typeface="宋体" panose="02010600030101010101" pitchFamily="2" charset="-122"/>
              </a:rPr>
              <a:t>  </a:t>
            </a:r>
            <a:r>
              <a:rPr lang="zh-CN" altLang="en-US" sz="2800" b="1" dirty="0">
                <a:solidFill>
                  <a:srgbClr val="0000FF"/>
                </a:solidFill>
                <a:latin typeface="宋体" panose="02010600030101010101" pitchFamily="2" charset="-122"/>
              </a:rPr>
              <a:t>  </a:t>
            </a:r>
            <a:r>
              <a:rPr lang="zh-CN" altLang="en-US" sz="3200" b="1" dirty="0">
                <a:solidFill>
                  <a:srgbClr val="0000FF"/>
                </a:solidFill>
                <a:latin typeface="宋体" panose="02010600030101010101" pitchFamily="2" charset="-122"/>
              </a:rPr>
              <a:t>最小生成树</a:t>
            </a:r>
            <a:r>
              <a:rPr lang="en-US" altLang="zh-CN" sz="2800" b="1">
                <a:solidFill>
                  <a:srgbClr val="0000FF"/>
                </a:solidFill>
                <a:latin typeface="Times New Roman" panose="02020603050405020304" pitchFamily="18" charset="0"/>
              </a:rPr>
              <a:t>(</a:t>
            </a:r>
            <a:r>
              <a:rPr lang="en-US" altLang="zh-CN" sz="2800" b="1">
                <a:solidFill>
                  <a:srgbClr val="FF0000"/>
                </a:solidFill>
                <a:latin typeface="Times New Roman" panose="02020603050405020304" pitchFamily="18" charset="0"/>
              </a:rPr>
              <a:t>M</a:t>
            </a:r>
            <a:r>
              <a:rPr lang="en-US" altLang="zh-CN" sz="2800" b="1">
                <a:solidFill>
                  <a:srgbClr val="0000FF"/>
                </a:solidFill>
                <a:latin typeface="Times New Roman" panose="02020603050405020304" pitchFamily="18" charset="0"/>
              </a:rPr>
              <a:t>inimum </a:t>
            </a:r>
            <a:r>
              <a:rPr lang="en-US" altLang="zh-CN" sz="2800" b="1">
                <a:solidFill>
                  <a:srgbClr val="FF0000"/>
                </a:solidFill>
                <a:latin typeface="Times New Roman" panose="02020603050405020304" pitchFamily="18" charset="0"/>
              </a:rPr>
              <a:t>S</a:t>
            </a:r>
            <a:r>
              <a:rPr lang="en-US" altLang="zh-CN" sz="2800" b="1">
                <a:solidFill>
                  <a:srgbClr val="0000FF"/>
                </a:solidFill>
                <a:latin typeface="Times New Roman" panose="02020603050405020304" pitchFamily="18" charset="0"/>
              </a:rPr>
              <a:t>panning </a:t>
            </a:r>
            <a:r>
              <a:rPr lang="en-US" altLang="zh-CN" sz="2800" b="1">
                <a:solidFill>
                  <a:srgbClr val="FF0000"/>
                </a:solidFill>
                <a:latin typeface="Times New Roman" panose="02020603050405020304" pitchFamily="18" charset="0"/>
              </a:rPr>
              <a:t>T</a:t>
            </a:r>
            <a:r>
              <a:rPr lang="en-US" altLang="zh-CN" sz="2800" b="1">
                <a:solidFill>
                  <a:srgbClr val="0000FF"/>
                </a:solidFill>
                <a:latin typeface="Times New Roman" panose="02020603050405020304" pitchFamily="18" charset="0"/>
              </a:rPr>
              <a:t>ree) </a:t>
            </a:r>
            <a:r>
              <a:rPr lang="zh-CN" altLang="en-US" sz="2800" b="1">
                <a:latin typeface="宋体" panose="02010600030101010101" pitchFamily="2" charset="-122"/>
              </a:rPr>
              <a:t>：</a:t>
            </a:r>
            <a:r>
              <a:rPr lang="zh-CN" altLang="en-US" sz="2800" b="1" dirty="0">
                <a:solidFill>
                  <a:srgbClr val="0000FF"/>
                </a:solidFill>
                <a:latin typeface="宋体" panose="02010600030101010101" pitchFamily="2" charset="-122"/>
              </a:rPr>
              <a:t>带权</a:t>
            </a:r>
            <a:r>
              <a:rPr lang="zh-CN" altLang="en-US" sz="2800" b="1" dirty="0">
                <a:solidFill>
                  <a:srgbClr val="FF0000"/>
                </a:solidFill>
                <a:latin typeface="宋体" panose="02010600030101010101" pitchFamily="2" charset="-122"/>
              </a:rPr>
              <a:t>连通图</a:t>
            </a:r>
            <a:r>
              <a:rPr lang="zh-CN" altLang="en-US" sz="2800" b="1" dirty="0">
                <a:solidFill>
                  <a:srgbClr val="0000FF"/>
                </a:solidFill>
                <a:latin typeface="宋体" panose="02010600030101010101" pitchFamily="2" charset="-122"/>
              </a:rPr>
              <a:t>中代价最小的生成树称为最小生成树</a:t>
            </a:r>
            <a:r>
              <a:rPr lang="zh-CN" altLang="en-US" sz="2800" b="1" dirty="0">
                <a:latin typeface="宋体" panose="02010600030101010101" pitchFamily="2" charset="-122"/>
              </a:rPr>
              <a:t>。</a:t>
            </a:r>
            <a:endParaRPr lang="zh-CN" altLang="en-US" sz="2800" b="1">
              <a:latin typeface="Times New Roman" panose="02020603050405020304" pitchFamily="18" charset="0"/>
            </a:endParaRP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    最小生成树在实际中具有重要用途</a:t>
            </a:r>
            <a:r>
              <a:rPr lang="zh-CN" altLang="en-US" sz="2800" b="1">
                <a:latin typeface="宋体" panose="02010600030101010101" pitchFamily="2" charset="-122"/>
              </a:rPr>
              <a:t>，</a:t>
            </a:r>
            <a:r>
              <a:rPr lang="zh-CN" altLang="en-US" sz="2800" b="1" dirty="0">
                <a:latin typeface="宋体" panose="02010600030101010101" pitchFamily="2" charset="-122"/>
              </a:rPr>
              <a:t>如设计通信网。设图的顶点表示城市</a:t>
            </a:r>
            <a:r>
              <a:rPr lang="zh-CN" altLang="en-US" sz="2800" b="1">
                <a:latin typeface="宋体" panose="02010600030101010101" pitchFamily="2" charset="-122"/>
              </a:rPr>
              <a:t>，</a:t>
            </a:r>
            <a:r>
              <a:rPr lang="zh-CN" altLang="en-US" sz="2800" b="1" dirty="0">
                <a:latin typeface="宋体" panose="02010600030101010101" pitchFamily="2" charset="-122"/>
              </a:rPr>
              <a:t>边表示两个城市之间的通信线路</a:t>
            </a:r>
            <a:r>
              <a:rPr lang="zh-CN" altLang="en-US" sz="2800" b="1">
                <a:latin typeface="宋体" panose="02010600030101010101" pitchFamily="2" charset="-122"/>
              </a:rPr>
              <a:t>，</a:t>
            </a:r>
            <a:r>
              <a:rPr lang="zh-CN" altLang="en-US" sz="2800" b="1" dirty="0">
                <a:latin typeface="宋体" panose="02010600030101010101" pitchFamily="2" charset="-122"/>
              </a:rPr>
              <a:t>边的权值表示建造通信线路的费用</a:t>
            </a:r>
            <a:r>
              <a:rPr lang="zh-CN" altLang="en-US" sz="2800" b="1">
                <a:latin typeface="宋体" panose="02010600030101010101" pitchFamily="2" charset="-122"/>
              </a:rPr>
              <a:t>。</a:t>
            </a:r>
            <a:r>
              <a:rPr lang="en-US" altLang="zh-CN" sz="2800" b="1">
                <a:latin typeface="Times New Roman" panose="02020603050405020304" pitchFamily="18" charset="0"/>
              </a:rPr>
              <a:t>n</a:t>
            </a:r>
            <a:r>
              <a:rPr lang="zh-CN" altLang="en-US" sz="2800" b="1" dirty="0">
                <a:latin typeface="Times New Roman" panose="02020603050405020304" pitchFamily="18" charset="0"/>
              </a:rPr>
              <a:t>个城市之间最多可以建</a:t>
            </a:r>
            <a:r>
              <a:rPr lang="en-US" altLang="zh-CN" sz="2800" b="1">
                <a:latin typeface="Times New Roman" panose="02020603050405020304" pitchFamily="18" charset="0"/>
              </a:rPr>
              <a:t>n</a:t>
            </a:r>
            <a:r>
              <a:rPr lang="en-US" altLang="zh-CN"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(n-1)/2</a:t>
            </a:r>
            <a:r>
              <a:rPr lang="zh-CN" altLang="en-US" sz="2800" b="1" dirty="0">
                <a:latin typeface="Times New Roman" panose="02020603050405020304" pitchFamily="18" charset="0"/>
              </a:rPr>
              <a:t>条线路</a:t>
            </a:r>
            <a:r>
              <a:rPr lang="zh-CN" altLang="en-US" sz="2800" b="1" dirty="0">
                <a:latin typeface="宋体" panose="02010600030101010101" pitchFamily="2" charset="-122"/>
              </a:rPr>
              <a:t>，如何选择其中的</a:t>
            </a:r>
            <a:r>
              <a:rPr lang="en-US" altLang="zh-CN" sz="2800" b="1">
                <a:latin typeface="Times New Roman" panose="02020603050405020304" pitchFamily="18" charset="0"/>
              </a:rPr>
              <a:t>n-1</a:t>
            </a:r>
            <a:r>
              <a:rPr lang="zh-CN" altLang="en-US" sz="2800" b="1">
                <a:latin typeface="宋体" panose="02010600030101010101" pitchFamily="2" charset="-122"/>
              </a:rPr>
              <a:t>条，</a:t>
            </a:r>
            <a:r>
              <a:rPr lang="zh-CN" altLang="en-US" sz="2800" b="1" dirty="0">
                <a:latin typeface="宋体" panose="02010600030101010101" pitchFamily="2" charset="-122"/>
              </a:rPr>
              <a:t>使总的建造费用最低</a:t>
            </a:r>
            <a:r>
              <a:rPr lang="en-US" altLang="zh-CN" sz="2800" b="1">
                <a:latin typeface="宋体" panose="02010600030101010101" pitchFamily="2" charset="-122"/>
              </a:rPr>
              <a:t>?</a:t>
            </a:r>
          </a:p>
          <a:p>
            <a:pPr>
              <a:lnSpc>
                <a:spcPct val="110000"/>
              </a:lnSpc>
              <a:spcBef>
                <a:spcPct val="20000"/>
              </a:spcBef>
              <a:buClr>
                <a:schemeClr val="accent2"/>
              </a:buClr>
              <a:buSzPct val="80000"/>
              <a:buFont typeface="Wingdings" panose="05000000000000000000" pitchFamily="2" charset="2"/>
              <a:buNone/>
            </a:pPr>
            <a:r>
              <a:rPr lang="en-US" altLang="zh-CN" sz="2800" b="1">
                <a:latin typeface="宋体" panose="02010600030101010101" pitchFamily="2" charset="-122"/>
              </a:rPr>
              <a:t>    </a:t>
            </a:r>
            <a:r>
              <a:rPr lang="zh-CN" altLang="en-US" sz="2800" b="1" dirty="0">
                <a:latin typeface="宋体" panose="02010600030101010101" pitchFamily="2" charset="-122"/>
              </a:rPr>
              <a:t>构造最小生成树的算法有许多，基本原则是：</a:t>
            </a:r>
            <a:endParaRPr lang="zh-CN" altLang="en-US" sz="2800" b="1">
              <a:latin typeface="宋体" panose="02010600030101010101" pitchFamily="2" charset="-122"/>
            </a:endParaRPr>
          </a:p>
        </p:txBody>
      </p:sp>
    </p:spTree>
  </p:cSld>
  <p:clrMapOvr>
    <a:masterClrMapping/>
  </p:clrMapOvr>
  <p:transition spd="med">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矩形 616449"/>
          <p:cNvSpPr/>
          <p:nvPr/>
        </p:nvSpPr>
        <p:spPr>
          <a:xfrm>
            <a:off x="227330" y="1056640"/>
            <a:ext cx="8839200" cy="4248150"/>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    构造最小生成树的算法有许多，基本原则是：</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宋体" panose="02010600030101010101" pitchFamily="2" charset="-122"/>
              </a:rPr>
              <a:t>◆</a:t>
            </a:r>
            <a:r>
              <a:rPr lang="zh-CN" altLang="en-US" sz="2800" b="1">
                <a:latin typeface="宋体" panose="02010600030101010101" pitchFamily="2" charset="-122"/>
              </a:rPr>
              <a:t> </a:t>
            </a:r>
            <a:r>
              <a:rPr lang="zh-CN" altLang="en-US" sz="2800" b="1" dirty="0">
                <a:latin typeface="宋体" panose="02010600030101010101" pitchFamily="2" charset="-122"/>
              </a:rPr>
              <a:t>尽可能选取权值最小的边，但不能构成回路；</a:t>
            </a:r>
          </a:p>
          <a:p>
            <a:pPr marL="5334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chemeClr val="folHlink"/>
                </a:solidFill>
                <a:latin typeface="Times New Roman" panose="02020603050405020304" pitchFamily="18" charset="0"/>
              </a:rPr>
              <a:t>◆</a:t>
            </a:r>
            <a:r>
              <a:rPr lang="zh-CN" altLang="en-US" sz="2800" b="1">
                <a:latin typeface="宋体" panose="02010600030101010101" pitchFamily="2" charset="-122"/>
              </a:rPr>
              <a:t> </a:t>
            </a:r>
            <a:r>
              <a:rPr lang="zh-CN" altLang="en-US" sz="2800" b="1" dirty="0">
                <a:latin typeface="宋体" panose="02010600030101010101" pitchFamily="2" charset="-122"/>
              </a:rPr>
              <a:t>选择</a:t>
            </a:r>
            <a:r>
              <a:rPr lang="en-US" altLang="zh-CN" sz="2800" b="1">
                <a:latin typeface="Times New Roman" panose="02020603050405020304" pitchFamily="18" charset="0"/>
              </a:rPr>
              <a:t>n-1</a:t>
            </a:r>
            <a:r>
              <a:rPr lang="zh-CN" altLang="en-US" sz="2800" b="1" dirty="0">
                <a:latin typeface="Times New Roman" panose="02020603050405020304" pitchFamily="18" charset="0"/>
              </a:rPr>
              <a:t>条边构成最小生成树</a:t>
            </a:r>
            <a:r>
              <a:rPr lang="zh-CN" altLang="en-US" sz="2800" b="1" dirty="0">
                <a:latin typeface="宋体" panose="02010600030101010101" pitchFamily="2" charset="-122"/>
              </a:rPr>
              <a:t>。</a:t>
            </a:r>
          </a:p>
          <a:p>
            <a:pPr>
              <a:lnSpc>
                <a:spcPct val="110000"/>
              </a:lnSpc>
              <a:spcBef>
                <a:spcPct val="20000"/>
              </a:spcBef>
              <a:buClr>
                <a:schemeClr val="bg1"/>
              </a:buClr>
            </a:pPr>
            <a:r>
              <a:rPr lang="zh-CN" altLang="en-US" sz="2800" b="1" dirty="0">
                <a:latin typeface="Times New Roman" panose="02020603050405020304" pitchFamily="18" charset="0"/>
              </a:rPr>
              <a:t>以上的基本原则是基于</a:t>
            </a:r>
            <a:r>
              <a:rPr lang="en-US" altLang="zh-CN" sz="2800" b="1">
                <a:solidFill>
                  <a:srgbClr val="0000FF"/>
                </a:solidFill>
                <a:latin typeface="Times New Roman" panose="02020603050405020304" pitchFamily="18" charset="0"/>
              </a:rPr>
              <a:t>MST</a:t>
            </a:r>
            <a:r>
              <a:rPr lang="zh-CN" altLang="en-US" sz="2800" b="1" dirty="0">
                <a:solidFill>
                  <a:srgbClr val="0000FF"/>
                </a:solidFill>
                <a:latin typeface="Times New Roman" panose="02020603050405020304" pitchFamily="18" charset="0"/>
              </a:rPr>
              <a:t>的如下性质</a:t>
            </a:r>
            <a:r>
              <a:rPr lang="zh-CN" altLang="en-US" sz="2800" b="1" dirty="0">
                <a:latin typeface="Times New Roman" panose="02020603050405020304" pitchFamily="18" charset="0"/>
              </a:rPr>
              <a:t>：</a:t>
            </a:r>
          </a:p>
          <a:p>
            <a:pPr>
              <a:lnSpc>
                <a:spcPct val="110000"/>
              </a:lnSpc>
              <a:spcBef>
                <a:spcPct val="20000"/>
              </a:spcBef>
              <a:buClr>
                <a:schemeClr val="bg1"/>
              </a:buClr>
            </a:pPr>
            <a:r>
              <a:rPr lang="zh-CN" altLang="en-US" sz="2800" b="1" dirty="0">
                <a:latin typeface="Times New Roman" panose="02020603050405020304" pitchFamily="18" charset="0"/>
              </a:rPr>
              <a:t>       </a:t>
            </a:r>
            <a:r>
              <a:rPr lang="zh-CN" altLang="en-US" sz="2800" b="1" dirty="0">
                <a:solidFill>
                  <a:srgbClr val="FF0000"/>
                </a:solidFill>
                <a:latin typeface="Times New Roman" panose="02020603050405020304" pitchFamily="18" charset="0"/>
              </a:rPr>
              <a:t> 设</a:t>
            </a:r>
            <a:r>
              <a:rPr lang="en-US" altLang="zh-CN" sz="2800" b="1">
                <a:solidFill>
                  <a:srgbClr val="FF0000"/>
                </a:solidFill>
                <a:latin typeface="Times New Roman" panose="02020603050405020304" pitchFamily="18" charset="0"/>
              </a:rPr>
              <a:t>G=(V</a:t>
            </a:r>
            <a:r>
              <a:rPr lang="zh-CN" altLang="en-US" sz="2800" b="1" dirty="0">
                <a:solidFill>
                  <a:srgbClr val="FF0000"/>
                </a:solidFill>
                <a:latin typeface="Times New Roman" panose="02020603050405020304" pitchFamily="18" charset="0"/>
              </a:rPr>
              <a:t>，</a:t>
            </a:r>
            <a:r>
              <a:rPr lang="en-US" altLang="zh-CN" sz="2800" b="1">
                <a:solidFill>
                  <a:srgbClr val="FF0000"/>
                </a:solidFill>
                <a:latin typeface="Times New Roman" panose="02020603050405020304" pitchFamily="18" charset="0"/>
              </a:rPr>
              <a:t>E)</a:t>
            </a:r>
            <a:r>
              <a:rPr lang="zh-CN" altLang="en-US" sz="2800" b="1" dirty="0">
                <a:solidFill>
                  <a:srgbClr val="FF0000"/>
                </a:solidFill>
                <a:latin typeface="Times New Roman" panose="02020603050405020304" pitchFamily="18" charset="0"/>
              </a:rPr>
              <a:t>是一个带权连通图，</a:t>
            </a:r>
            <a:r>
              <a:rPr lang="en-US" altLang="zh-CN" sz="2800" b="1">
                <a:solidFill>
                  <a:srgbClr val="FF0000"/>
                </a:solidFill>
                <a:latin typeface="Times New Roman" panose="02020603050405020304" pitchFamily="18" charset="0"/>
              </a:rPr>
              <a:t>U</a:t>
            </a:r>
            <a:r>
              <a:rPr lang="zh-CN" altLang="en-US" sz="2800" b="1" dirty="0">
                <a:solidFill>
                  <a:srgbClr val="FF0000"/>
                </a:solidFill>
                <a:latin typeface="Times New Roman" panose="02020603050405020304" pitchFamily="18" charset="0"/>
              </a:rPr>
              <a:t>是顶点集</a:t>
            </a:r>
            <a:r>
              <a:rPr lang="en-US" altLang="zh-CN" sz="2800" b="1">
                <a:solidFill>
                  <a:srgbClr val="FF0000"/>
                </a:solidFill>
                <a:latin typeface="Times New Roman" panose="02020603050405020304" pitchFamily="18" charset="0"/>
              </a:rPr>
              <a:t>V</a:t>
            </a:r>
            <a:r>
              <a:rPr lang="zh-CN" altLang="en-US" sz="2800" b="1" dirty="0">
                <a:solidFill>
                  <a:srgbClr val="FF0000"/>
                </a:solidFill>
                <a:latin typeface="Times New Roman" panose="02020603050405020304" pitchFamily="18" charset="0"/>
              </a:rPr>
              <a:t>的一个非空子集。若</a:t>
            </a:r>
            <a:r>
              <a:rPr lang="en-US" altLang="zh-CN" sz="2800" b="1" dirty="0" err="1">
                <a:solidFill>
                  <a:srgbClr val="FF0000"/>
                </a:solidFill>
                <a:latin typeface="Times New Roman" panose="02020603050405020304" pitchFamily="18" charset="0"/>
              </a:rPr>
              <a:t>u∈U</a:t>
            </a:r>
            <a:r>
              <a:rPr lang="en-US" altLang="zh-CN" sz="2800" b="1">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a:t>
            </a:r>
            <a:r>
              <a:rPr lang="en-US" altLang="zh-CN" sz="2800" b="1" dirty="0" err="1">
                <a:solidFill>
                  <a:srgbClr val="FF0000"/>
                </a:solidFill>
                <a:latin typeface="Times New Roman" panose="02020603050405020304" pitchFamily="18" charset="0"/>
              </a:rPr>
              <a:t>v∈V</a:t>
            </a:r>
            <a:r>
              <a:rPr lang="en-US" altLang="zh-CN" sz="2800" b="1">
                <a:solidFill>
                  <a:srgbClr val="FF0000"/>
                </a:solidFill>
                <a:latin typeface="Times New Roman" panose="02020603050405020304" pitchFamily="18" charset="0"/>
              </a:rPr>
              <a:t>-U</a:t>
            </a:r>
            <a:r>
              <a:rPr lang="zh-CN" altLang="en-US" sz="2800" b="1" dirty="0">
                <a:solidFill>
                  <a:srgbClr val="FF0000"/>
                </a:solidFill>
                <a:latin typeface="Times New Roman" panose="02020603050405020304" pitchFamily="18" charset="0"/>
              </a:rPr>
              <a:t>，且</a:t>
            </a:r>
            <a:r>
              <a:rPr lang="en-US" altLang="zh-CN" sz="2800" b="1">
                <a:solidFill>
                  <a:srgbClr val="FF0000"/>
                </a:solidFill>
                <a:latin typeface="Times New Roman" panose="02020603050405020304" pitchFamily="18" charset="0"/>
              </a:rPr>
              <a:t>(u, v)</a:t>
            </a:r>
            <a:r>
              <a:rPr lang="zh-CN" altLang="en-US" sz="2800" b="1" dirty="0">
                <a:solidFill>
                  <a:srgbClr val="FF0000"/>
                </a:solidFill>
                <a:latin typeface="Times New Roman" panose="02020603050405020304" pitchFamily="18" charset="0"/>
              </a:rPr>
              <a:t>是</a:t>
            </a:r>
            <a:r>
              <a:rPr lang="en-US" altLang="zh-CN" sz="2800" b="1">
                <a:solidFill>
                  <a:srgbClr val="FF0000"/>
                </a:solidFill>
                <a:latin typeface="Times New Roman" panose="02020603050405020304" pitchFamily="18" charset="0"/>
              </a:rPr>
              <a:t>U</a:t>
            </a:r>
            <a:r>
              <a:rPr lang="zh-CN" altLang="en-US" sz="2800" b="1" dirty="0">
                <a:solidFill>
                  <a:srgbClr val="FF0000"/>
                </a:solidFill>
                <a:latin typeface="Times New Roman" panose="02020603050405020304" pitchFamily="18" charset="0"/>
              </a:rPr>
              <a:t>中顶点到</a:t>
            </a:r>
            <a:r>
              <a:rPr lang="en-US" altLang="zh-CN" sz="2800" b="1">
                <a:solidFill>
                  <a:srgbClr val="FF0000"/>
                </a:solidFill>
                <a:latin typeface="Times New Roman" panose="02020603050405020304" pitchFamily="18" charset="0"/>
              </a:rPr>
              <a:t>V-U</a:t>
            </a:r>
            <a:r>
              <a:rPr lang="zh-CN" altLang="en-US" sz="2800" b="1" dirty="0">
                <a:solidFill>
                  <a:srgbClr val="FF0000"/>
                </a:solidFill>
                <a:latin typeface="Times New Roman" panose="02020603050405020304" pitchFamily="18" charset="0"/>
              </a:rPr>
              <a:t>中顶点之间权值最小的边，则必存在一棵包含边</a:t>
            </a:r>
            <a:r>
              <a:rPr lang="en-US" altLang="zh-CN" sz="2800" b="1">
                <a:solidFill>
                  <a:srgbClr val="FF0000"/>
                </a:solidFill>
                <a:latin typeface="Times New Roman" panose="02020603050405020304" pitchFamily="18" charset="0"/>
              </a:rPr>
              <a:t>(u, v)</a:t>
            </a:r>
            <a:r>
              <a:rPr lang="zh-CN" altLang="en-US" sz="2800" b="1" dirty="0">
                <a:solidFill>
                  <a:srgbClr val="FF0000"/>
                </a:solidFill>
                <a:latin typeface="Times New Roman" panose="02020603050405020304" pitchFamily="18" charset="0"/>
              </a:rPr>
              <a:t>的最小生成树。</a:t>
            </a:r>
          </a:p>
        </p:txBody>
      </p:sp>
    </p:spTree>
  </p:cSld>
  <p:clrMapOvr>
    <a:masterClrMapping/>
  </p:clrMapOvr>
  <p:transition spd="med">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标题 618497"/>
          <p:cNvSpPr>
            <a:spLocks noGrp="1"/>
          </p:cNvSpPr>
          <p:nvPr>
            <p:ph type="title"/>
          </p:nvPr>
        </p:nvSpPr>
        <p:spPr>
          <a:xfrm>
            <a:off x="915988" y="295275"/>
            <a:ext cx="6248400" cy="685800"/>
          </a:xfrm>
        </p:spPr>
        <p:txBody>
          <a:bodyPr lIns="92075" tIns="46038" rIns="92075" bIns="46038" anchor="ctr"/>
          <a:lstStyle/>
          <a:p>
            <a:r>
              <a:rPr lang="en-US" altLang="zh-CN" b="1">
                <a:solidFill>
                  <a:srgbClr val="0000FF"/>
                </a:solidFill>
                <a:effectLst/>
                <a:latin typeface="Times New Roman" panose="02020603050405020304" pitchFamily="18" charset="0"/>
              </a:rPr>
              <a:t>7.5.1  </a:t>
            </a:r>
            <a:r>
              <a:rPr lang="zh-CN" altLang="en-US" b="1" dirty="0">
                <a:solidFill>
                  <a:srgbClr val="0000FF"/>
                </a:solidFill>
                <a:effectLst/>
                <a:latin typeface="楷体_GB2312" panose="02010609030101010101" pitchFamily="49" charset="-122"/>
                <a:ea typeface="楷体_GB2312" panose="02010609030101010101" pitchFamily="49" charset="-122"/>
              </a:rPr>
              <a:t>普里姆</a:t>
            </a:r>
            <a:r>
              <a:rPr lang="en-US" altLang="zh-CN" b="1">
                <a:solidFill>
                  <a:srgbClr val="0000FF"/>
                </a:solidFill>
                <a:effectLst/>
                <a:latin typeface="Times New Roman" panose="02020603050405020304" pitchFamily="18" charset="0"/>
              </a:rPr>
              <a:t>(Prime)</a:t>
            </a:r>
            <a:r>
              <a:rPr lang="zh-CN" altLang="en-US" b="1" dirty="0">
                <a:solidFill>
                  <a:srgbClr val="0000FF"/>
                </a:solidFill>
                <a:effectLst/>
                <a:latin typeface="楷体_GB2312" panose="02010609030101010101" pitchFamily="49" charset="-122"/>
                <a:ea typeface="楷体_GB2312" panose="02010609030101010101" pitchFamily="49" charset="-122"/>
              </a:rPr>
              <a:t>算法</a:t>
            </a:r>
          </a:p>
        </p:txBody>
      </p:sp>
      <p:sp>
        <p:nvSpPr>
          <p:cNvPr id="618499" name="文本占位符 618498"/>
          <p:cNvSpPr>
            <a:spLocks noGrp="1"/>
          </p:cNvSpPr>
          <p:nvPr>
            <p:ph type="body" idx="1"/>
          </p:nvPr>
        </p:nvSpPr>
        <p:spPr>
          <a:xfrm>
            <a:off x="152400" y="1187450"/>
            <a:ext cx="8812213" cy="5265738"/>
          </a:xfrm>
        </p:spPr>
        <p:txBody>
          <a:bodyPr/>
          <a:lstStyle/>
          <a:p>
            <a:pPr marL="0" indent="0">
              <a:lnSpc>
                <a:spcPct val="110000"/>
              </a:lnSpc>
              <a:spcAft>
                <a:spcPct val="10000"/>
              </a:spcAft>
              <a:buNone/>
            </a:pPr>
            <a:r>
              <a:rPr lang="zh-CN" altLang="en-US" sz="2400" dirty="0">
                <a:latin typeface="宋体" panose="02010600030101010101" pitchFamily="2" charset="-122"/>
              </a:rPr>
              <a:t>    </a:t>
            </a:r>
            <a:r>
              <a:rPr lang="zh-CN" altLang="en-US" sz="2800" b="1" dirty="0">
                <a:latin typeface="宋体" panose="02010600030101010101" pitchFamily="2" charset="-122"/>
              </a:rPr>
              <a:t>从连通网</a:t>
            </a:r>
            <a:r>
              <a:rPr lang="en-US" altLang="zh-CN" sz="2800" b="1"/>
              <a:t>N=(U</a:t>
            </a:r>
            <a:r>
              <a:rPr lang="zh-CN" altLang="en-US" sz="2800" b="1">
                <a:latin typeface="宋体" panose="02010600030101010101" pitchFamily="2" charset="-122"/>
              </a:rPr>
              <a:t>，</a:t>
            </a:r>
            <a:r>
              <a:rPr lang="en-US" altLang="zh-CN" sz="2800" b="1"/>
              <a:t>E)</a:t>
            </a:r>
            <a:r>
              <a:rPr lang="zh-CN" altLang="en-US" sz="2800" b="1" dirty="0"/>
              <a:t>中找最小生成树</a:t>
            </a:r>
            <a:r>
              <a:rPr lang="en-US" altLang="zh-CN" sz="2800" b="1"/>
              <a:t>T=(U</a:t>
            </a:r>
            <a:r>
              <a:rPr lang="zh-CN" altLang="en-US" sz="2800" b="1">
                <a:latin typeface="宋体" panose="02010600030101010101" pitchFamily="2" charset="-122"/>
              </a:rPr>
              <a:t>，</a:t>
            </a:r>
            <a:r>
              <a:rPr lang="en-US" altLang="zh-CN" sz="2800" b="1"/>
              <a:t>TE)</a:t>
            </a:r>
            <a:r>
              <a:rPr lang="zh-CN" altLang="en-US" sz="2800" b="1">
                <a:latin typeface="宋体" panose="02010600030101010101" pitchFamily="2" charset="-122"/>
              </a:rPr>
              <a:t>。</a:t>
            </a:r>
          </a:p>
          <a:p>
            <a:pPr marL="0" indent="0">
              <a:lnSpc>
                <a:spcPct val="110000"/>
              </a:lnSpc>
              <a:spcAft>
                <a:spcPct val="10000"/>
              </a:spcAft>
              <a:buNone/>
            </a:pPr>
            <a:r>
              <a:rPr lang="en-US" altLang="zh-CN" sz="4000" b="1">
                <a:solidFill>
                  <a:srgbClr val="0000FF"/>
                </a:solidFill>
                <a:latin typeface="宋体" panose="02010600030101010101" pitchFamily="2" charset="-122"/>
              </a:rPr>
              <a:t>1 </a:t>
            </a:r>
            <a:r>
              <a:rPr lang="zh-CN" altLang="en-US" sz="4000" b="1" dirty="0">
                <a:solidFill>
                  <a:srgbClr val="0000FF"/>
                </a:solidFill>
                <a:latin typeface="楷体_GB2312" panose="02010609030101010101" pitchFamily="49" charset="-122"/>
                <a:ea typeface="楷体_GB2312" panose="02010609030101010101" pitchFamily="49" charset="-122"/>
              </a:rPr>
              <a:t>算法思想</a:t>
            </a:r>
            <a:endParaRPr lang="zh-CN" altLang="en-US" sz="4000" b="1" dirty="0">
              <a:solidFill>
                <a:schemeClr val="folHlink"/>
              </a:solidFill>
              <a:latin typeface="楷体_GB2312" panose="02010609030101010101" pitchFamily="49" charset="-122"/>
              <a:ea typeface="楷体_GB2312" panose="02010609030101010101" pitchFamily="49" charset="-122"/>
            </a:endParaRPr>
          </a:p>
          <a:p>
            <a:pPr marL="533400" lvl="1" indent="0">
              <a:lnSpc>
                <a:spcPct val="110000"/>
              </a:lnSpc>
              <a:spcAft>
                <a:spcPct val="10000"/>
              </a:spcAft>
              <a:buNone/>
            </a:pPr>
            <a:r>
              <a:rPr lang="zh-CN" altLang="en-US" b="1">
                <a:solidFill>
                  <a:srgbClr val="0000FF"/>
                </a:solidFill>
                <a:latin typeface="宋体" panose="02010600030101010101" pitchFamily="2" charset="-122"/>
              </a:rPr>
              <a:t>⑴</a:t>
            </a:r>
            <a:r>
              <a:rPr lang="zh-CN" altLang="en-US" b="1">
                <a:solidFill>
                  <a:srgbClr val="0000FF"/>
                </a:solidFill>
              </a:rPr>
              <a:t> </a:t>
            </a:r>
            <a:r>
              <a:rPr lang="zh-CN" altLang="en-US" b="1"/>
              <a:t> </a:t>
            </a:r>
            <a:r>
              <a:rPr lang="zh-CN" altLang="en-US" b="1" dirty="0"/>
              <a:t>若从顶点</a:t>
            </a:r>
            <a:r>
              <a:rPr lang="en-US" altLang="zh-CN" b="1"/>
              <a:t>v</a:t>
            </a:r>
            <a:r>
              <a:rPr lang="en-US" altLang="zh-CN" b="1" baseline="-18000"/>
              <a:t>0</a:t>
            </a:r>
            <a:r>
              <a:rPr lang="zh-CN" altLang="en-US" b="1" dirty="0"/>
              <a:t>出发构造</a:t>
            </a:r>
            <a:r>
              <a:rPr lang="zh-CN" altLang="en-US" b="1">
                <a:latin typeface="宋体" panose="02010600030101010101" pitchFamily="2" charset="-122"/>
              </a:rPr>
              <a:t>，</a:t>
            </a:r>
            <a:r>
              <a:rPr lang="en-US" altLang="zh-CN" b="1"/>
              <a:t>U={v</a:t>
            </a:r>
            <a:r>
              <a:rPr lang="en-US" altLang="zh-CN" b="1" baseline="-18000"/>
              <a:t>0</a:t>
            </a:r>
            <a:r>
              <a:rPr lang="en-US" altLang="zh-CN" b="1"/>
              <a:t>}</a:t>
            </a:r>
            <a:r>
              <a:rPr lang="zh-CN" altLang="en-US" b="1">
                <a:latin typeface="宋体" panose="02010600030101010101" pitchFamily="2" charset="-122"/>
              </a:rPr>
              <a:t>，</a:t>
            </a:r>
            <a:r>
              <a:rPr lang="en-US" altLang="zh-CN" b="1"/>
              <a:t>TE={}</a:t>
            </a:r>
            <a:r>
              <a:rPr lang="zh-CN" altLang="en-US" b="1" dirty="0">
                <a:latin typeface="宋体" panose="02010600030101010101" pitchFamily="2" charset="-122"/>
              </a:rPr>
              <a:t>；</a:t>
            </a:r>
          </a:p>
          <a:p>
            <a:pPr marL="533400" lvl="1" indent="0">
              <a:lnSpc>
                <a:spcPct val="110000"/>
              </a:lnSpc>
              <a:spcAft>
                <a:spcPct val="10000"/>
              </a:spcAft>
              <a:buNone/>
            </a:pPr>
            <a:r>
              <a:rPr lang="zh-CN" altLang="en-US" b="1">
                <a:solidFill>
                  <a:srgbClr val="0000FF"/>
                </a:solidFill>
                <a:latin typeface="宋体" panose="02010600030101010101" pitchFamily="2" charset="-122"/>
              </a:rPr>
              <a:t>⑵</a:t>
            </a:r>
            <a:r>
              <a:rPr lang="zh-CN" altLang="en-US" b="1">
                <a:latin typeface="宋体" panose="02010600030101010101" pitchFamily="2" charset="-122"/>
              </a:rPr>
              <a:t> </a:t>
            </a:r>
            <a:r>
              <a:rPr lang="zh-CN" altLang="en-US" b="1" dirty="0"/>
              <a:t>先找权值最小的边</a:t>
            </a:r>
            <a:r>
              <a:rPr lang="en-US" altLang="zh-CN" b="1"/>
              <a:t>(u</a:t>
            </a:r>
            <a:r>
              <a:rPr lang="zh-CN" altLang="en-US" b="1">
                <a:latin typeface="宋体" panose="02010600030101010101" pitchFamily="2" charset="-122"/>
              </a:rPr>
              <a:t>，</a:t>
            </a:r>
            <a:r>
              <a:rPr lang="en-US" altLang="zh-CN" b="1"/>
              <a:t>v)</a:t>
            </a:r>
            <a:r>
              <a:rPr lang="zh-CN" altLang="en-US" b="1">
                <a:latin typeface="宋体" panose="02010600030101010101" pitchFamily="2" charset="-122"/>
              </a:rPr>
              <a:t>，</a:t>
            </a:r>
            <a:r>
              <a:rPr lang="zh-CN" altLang="en-US" b="1" dirty="0">
                <a:latin typeface="宋体" panose="02010600030101010101" pitchFamily="2" charset="-122"/>
              </a:rPr>
              <a:t>其中</a:t>
            </a:r>
            <a:r>
              <a:rPr lang="en-US" altLang="zh-CN" b="1"/>
              <a:t>u</a:t>
            </a:r>
            <a:r>
              <a:rPr lang="en-US" altLang="zh-CN" b="1">
                <a:ea typeface="Arial Unicode MS" panose="020B0604020202020204" charset="-122"/>
              </a:rPr>
              <a:t>∈U</a:t>
            </a:r>
            <a:r>
              <a:rPr lang="zh-CN" altLang="en-US" b="1"/>
              <a:t>且</a:t>
            </a:r>
            <a:r>
              <a:rPr lang="en-US" altLang="zh-CN" b="1"/>
              <a:t>v</a:t>
            </a:r>
            <a:r>
              <a:rPr lang="en-US" altLang="zh-CN" b="1">
                <a:ea typeface="Arial Unicode MS" panose="020B0604020202020204" charset="-122"/>
              </a:rPr>
              <a:t>∈</a:t>
            </a:r>
            <a:r>
              <a:rPr lang="en-US" altLang="zh-CN" b="1"/>
              <a:t>V-U</a:t>
            </a:r>
            <a:r>
              <a:rPr lang="zh-CN" altLang="en-US" b="1">
                <a:latin typeface="宋体" panose="02010600030101010101" pitchFamily="2" charset="-122"/>
              </a:rPr>
              <a:t>，</a:t>
            </a:r>
            <a:r>
              <a:rPr lang="zh-CN" altLang="en-US" b="1" dirty="0">
                <a:latin typeface="宋体" panose="02010600030101010101" pitchFamily="2" charset="-122"/>
              </a:rPr>
              <a:t>并且子图不构成环，则</a:t>
            </a:r>
            <a:r>
              <a:rPr lang="en-US" altLang="zh-CN" b="1"/>
              <a:t>U= U</a:t>
            </a:r>
            <a:r>
              <a:rPr lang="en-US" altLang="zh-CN" b="1">
                <a:cs typeface="Times New Roman" panose="02020603050405020304" pitchFamily="18" charset="0"/>
              </a:rPr>
              <a:t>∪</a:t>
            </a:r>
            <a:r>
              <a:rPr lang="en-US" altLang="zh-CN" b="1"/>
              <a:t>{v}</a:t>
            </a:r>
            <a:r>
              <a:rPr lang="zh-CN" altLang="en-US" b="1">
                <a:latin typeface="宋体" panose="02010600030101010101" pitchFamily="2" charset="-122"/>
              </a:rPr>
              <a:t>，</a:t>
            </a:r>
            <a:r>
              <a:rPr lang="en-US" altLang="zh-CN" b="1"/>
              <a:t>TE=TE</a:t>
            </a:r>
            <a:r>
              <a:rPr lang="en-US" altLang="zh-CN" b="1">
                <a:cs typeface="Times New Roman" panose="02020603050405020304" pitchFamily="18" charset="0"/>
              </a:rPr>
              <a:t>∪</a:t>
            </a:r>
            <a:r>
              <a:rPr lang="en-US" altLang="zh-CN" b="1"/>
              <a:t>{(u</a:t>
            </a:r>
            <a:r>
              <a:rPr lang="zh-CN" altLang="en-US" b="1">
                <a:latin typeface="宋体" panose="02010600030101010101" pitchFamily="2" charset="-122"/>
              </a:rPr>
              <a:t>，</a:t>
            </a:r>
            <a:r>
              <a:rPr lang="en-US" altLang="zh-CN" b="1"/>
              <a:t>v)}</a:t>
            </a:r>
            <a:r>
              <a:rPr lang="en-US" altLang="zh-CN" b="1">
                <a:latin typeface="宋体" panose="02010600030101010101" pitchFamily="2" charset="-122"/>
              </a:rPr>
              <a:t> </a:t>
            </a:r>
            <a:r>
              <a:rPr lang="zh-CN" altLang="en-US" b="1" dirty="0">
                <a:latin typeface="宋体" panose="02010600030101010101" pitchFamily="2" charset="-122"/>
              </a:rPr>
              <a:t>；</a:t>
            </a:r>
          </a:p>
          <a:p>
            <a:pPr marL="533400" lvl="1" indent="0">
              <a:lnSpc>
                <a:spcPct val="110000"/>
              </a:lnSpc>
              <a:spcAft>
                <a:spcPct val="10000"/>
              </a:spcAft>
              <a:buNone/>
            </a:pPr>
            <a:r>
              <a:rPr lang="zh-CN" altLang="en-US" b="1">
                <a:solidFill>
                  <a:srgbClr val="0000FF"/>
                </a:solidFill>
                <a:latin typeface="宋体" panose="02010600030101010101" pitchFamily="2" charset="-122"/>
              </a:rPr>
              <a:t>⑶</a:t>
            </a:r>
            <a:r>
              <a:rPr lang="zh-CN" altLang="en-US" b="1">
                <a:latin typeface="宋体" panose="02010600030101010101" pitchFamily="2" charset="-122"/>
              </a:rPr>
              <a:t> </a:t>
            </a:r>
            <a:r>
              <a:rPr lang="zh-CN" altLang="en-US" b="1" dirty="0"/>
              <a:t>重复</a:t>
            </a:r>
            <a:r>
              <a:rPr lang="zh-CN" altLang="en-US" b="1">
                <a:solidFill>
                  <a:srgbClr val="0000FF"/>
                </a:solidFill>
                <a:latin typeface="宋体" panose="02010600030101010101" pitchFamily="2" charset="-122"/>
              </a:rPr>
              <a:t>⑵</a:t>
            </a:r>
            <a:r>
              <a:rPr lang="zh-CN" altLang="en-US" b="1">
                <a:solidFill>
                  <a:srgbClr val="0000FF"/>
                </a:solidFill>
              </a:rPr>
              <a:t> </a:t>
            </a:r>
            <a:r>
              <a:rPr lang="zh-CN" altLang="en-US" b="1" dirty="0">
                <a:latin typeface="宋体" panose="02010600030101010101" pitchFamily="2" charset="-122"/>
              </a:rPr>
              <a:t>，直到</a:t>
            </a:r>
            <a:r>
              <a:rPr lang="en-US" altLang="zh-CN" b="1"/>
              <a:t>U=V</a:t>
            </a:r>
            <a:r>
              <a:rPr lang="zh-CN" altLang="en-US" b="1" dirty="0"/>
              <a:t>为止</a:t>
            </a:r>
            <a:r>
              <a:rPr lang="zh-CN" altLang="en-US" b="1" dirty="0">
                <a:latin typeface="宋体" panose="02010600030101010101" pitchFamily="2" charset="-122"/>
              </a:rPr>
              <a:t>。</a:t>
            </a:r>
            <a:r>
              <a:rPr lang="zh-CN" altLang="en-US" b="1" dirty="0"/>
              <a:t>则</a:t>
            </a:r>
            <a:r>
              <a:rPr lang="en-US" altLang="zh-CN" b="1"/>
              <a:t>TE</a:t>
            </a:r>
            <a:r>
              <a:rPr lang="zh-CN" altLang="en-US" b="1"/>
              <a:t>中必有</a:t>
            </a:r>
            <a:r>
              <a:rPr lang="en-US" altLang="zh-CN" b="1"/>
              <a:t>n-1</a:t>
            </a:r>
            <a:r>
              <a:rPr lang="zh-CN" altLang="en-US" b="1" dirty="0"/>
              <a:t>条边</a:t>
            </a:r>
            <a:r>
              <a:rPr lang="zh-CN" altLang="en-US" b="1">
                <a:latin typeface="宋体" panose="02010600030101010101" pitchFamily="2" charset="-122"/>
              </a:rPr>
              <a:t>，</a:t>
            </a:r>
            <a:r>
              <a:rPr lang="zh-CN" altLang="en-US" b="1"/>
              <a:t> </a:t>
            </a:r>
            <a:r>
              <a:rPr lang="en-US" altLang="zh-CN" b="1"/>
              <a:t>T=(U</a:t>
            </a:r>
            <a:r>
              <a:rPr lang="zh-CN" altLang="en-US" b="1">
                <a:latin typeface="宋体" panose="02010600030101010101" pitchFamily="2" charset="-122"/>
              </a:rPr>
              <a:t>，</a:t>
            </a:r>
            <a:r>
              <a:rPr lang="en-US" altLang="zh-CN" b="1"/>
              <a:t>TE)</a:t>
            </a:r>
            <a:r>
              <a:rPr lang="zh-CN" altLang="en-US" b="1" dirty="0"/>
              <a:t>就是最小生成树</a:t>
            </a:r>
            <a:r>
              <a:rPr lang="zh-CN" altLang="en-US" b="1" dirty="0">
                <a:latin typeface="宋体" panose="02010600030101010101" pitchFamily="2" charset="-122"/>
              </a:rPr>
              <a:t>。</a:t>
            </a:r>
          </a:p>
          <a:p>
            <a:pPr marL="0" indent="0">
              <a:lnSpc>
                <a:spcPct val="110000"/>
              </a:lnSpc>
              <a:spcAft>
                <a:spcPct val="10000"/>
              </a:spcAft>
              <a:buNone/>
            </a:pPr>
            <a:r>
              <a:rPr lang="zh-CN" altLang="en-US" sz="2800" b="1" dirty="0"/>
              <a:t>       如图</a:t>
            </a:r>
            <a:r>
              <a:rPr lang="en-US" altLang="zh-CN" sz="2800" b="1"/>
              <a:t>7-21</a:t>
            </a:r>
            <a:r>
              <a:rPr lang="zh-CN" altLang="en-US" sz="2800" b="1" dirty="0"/>
              <a:t>所提示。</a:t>
            </a:r>
          </a:p>
        </p:txBody>
      </p:sp>
    </p:spTree>
  </p:cSld>
  <p:clrMapOvr>
    <a:masterClrMapping/>
  </p:clrMapOvr>
  <p:transition spd="med">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9522" name="组合 619521"/>
          <p:cNvGrpSpPr/>
          <p:nvPr/>
        </p:nvGrpSpPr>
        <p:grpSpPr>
          <a:xfrm>
            <a:off x="755650" y="474663"/>
            <a:ext cx="7272338" cy="5041900"/>
            <a:chOff x="476" y="663"/>
            <a:chExt cx="4581" cy="3176"/>
          </a:xfrm>
        </p:grpSpPr>
        <p:grpSp>
          <p:nvGrpSpPr>
            <p:cNvPr id="619523" name="组合 619522"/>
            <p:cNvGrpSpPr/>
            <p:nvPr/>
          </p:nvGrpSpPr>
          <p:grpSpPr>
            <a:xfrm>
              <a:off x="476" y="663"/>
              <a:ext cx="4581" cy="1452"/>
              <a:chOff x="204" y="1071"/>
              <a:chExt cx="4581" cy="1452"/>
            </a:xfrm>
          </p:grpSpPr>
          <p:grpSp>
            <p:nvGrpSpPr>
              <p:cNvPr id="619524" name="组合 619523"/>
              <p:cNvGrpSpPr/>
              <p:nvPr/>
            </p:nvGrpSpPr>
            <p:grpSpPr>
              <a:xfrm>
                <a:off x="204" y="1071"/>
                <a:ext cx="1830" cy="1407"/>
                <a:chOff x="204" y="2568"/>
                <a:chExt cx="1830" cy="1407"/>
              </a:xfrm>
            </p:grpSpPr>
            <p:grpSp>
              <p:nvGrpSpPr>
                <p:cNvPr id="619525" name="组合 619524"/>
                <p:cNvGrpSpPr/>
                <p:nvPr/>
              </p:nvGrpSpPr>
              <p:grpSpPr>
                <a:xfrm>
                  <a:off x="204" y="2568"/>
                  <a:ext cx="1830" cy="1233"/>
                  <a:chOff x="567" y="2568"/>
                  <a:chExt cx="1830" cy="1233"/>
                </a:xfrm>
              </p:grpSpPr>
              <p:sp>
                <p:nvSpPr>
                  <p:cNvPr id="619526" name="椭圆 619525"/>
                  <p:cNvSpPr/>
                  <p:nvPr/>
                </p:nvSpPr>
                <p:spPr>
                  <a:xfrm>
                    <a:off x="567" y="2886"/>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sp>
                <p:nvSpPr>
                  <p:cNvPr id="619527" name="椭圆 619526"/>
                  <p:cNvSpPr/>
                  <p:nvPr/>
                </p:nvSpPr>
                <p:spPr>
                  <a:xfrm>
                    <a:off x="2080" y="2763"/>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p>
                </p:txBody>
              </p:sp>
              <p:sp>
                <p:nvSpPr>
                  <p:cNvPr id="619528" name="椭圆 619527"/>
                  <p:cNvSpPr/>
                  <p:nvPr/>
                </p:nvSpPr>
                <p:spPr>
                  <a:xfrm>
                    <a:off x="1292"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19529" name="椭圆 619528"/>
                  <p:cNvSpPr/>
                  <p:nvPr/>
                </p:nvSpPr>
                <p:spPr>
                  <a:xfrm>
                    <a:off x="1066"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sp>
                <p:nvSpPr>
                  <p:cNvPr id="619530" name="椭圆 619529"/>
                  <p:cNvSpPr/>
                  <p:nvPr/>
                </p:nvSpPr>
                <p:spPr>
                  <a:xfrm>
                    <a:off x="1883" y="3484"/>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grpSp>
                <p:nvGrpSpPr>
                  <p:cNvPr id="619531" name="组合 619530"/>
                  <p:cNvGrpSpPr/>
                  <p:nvPr/>
                </p:nvGrpSpPr>
                <p:grpSpPr>
                  <a:xfrm>
                    <a:off x="793" y="3158"/>
                    <a:ext cx="318" cy="318"/>
                    <a:chOff x="793" y="3158"/>
                    <a:chExt cx="318" cy="318"/>
                  </a:xfrm>
                </p:grpSpPr>
                <p:sp>
                  <p:nvSpPr>
                    <p:cNvPr id="619532" name="矩形 619531"/>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19533" name="直接连接符 619532"/>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19534" name="组合 619533"/>
                  <p:cNvGrpSpPr/>
                  <p:nvPr/>
                </p:nvGrpSpPr>
                <p:grpSpPr>
                  <a:xfrm>
                    <a:off x="839" y="2614"/>
                    <a:ext cx="453" cy="317"/>
                    <a:chOff x="839" y="2614"/>
                    <a:chExt cx="453" cy="317"/>
                  </a:xfrm>
                </p:grpSpPr>
                <p:sp>
                  <p:nvSpPr>
                    <p:cNvPr id="619535" name="矩形 619534"/>
                    <p:cNvSpPr/>
                    <p:nvPr/>
                  </p:nvSpPr>
                  <p:spPr>
                    <a:xfrm>
                      <a:off x="930" y="2614"/>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8</a:t>
                      </a:r>
                    </a:p>
                  </p:txBody>
                </p:sp>
                <p:sp>
                  <p:nvSpPr>
                    <p:cNvPr id="619536" name="直接连接符 619535"/>
                    <p:cNvSpPr/>
                    <p:nvPr/>
                  </p:nvSpPr>
                  <p:spPr>
                    <a:xfrm flipV="1">
                      <a:off x="839" y="2750"/>
                      <a:ext cx="453" cy="181"/>
                    </a:xfrm>
                    <a:prstGeom prst="line">
                      <a:avLst/>
                    </a:prstGeom>
                    <a:ln w="19050" cap="flat" cmpd="sng">
                      <a:solidFill>
                        <a:schemeClr val="tx1"/>
                      </a:solidFill>
                      <a:prstDash val="solid"/>
                      <a:miter/>
                      <a:headEnd type="none" w="med" len="med"/>
                      <a:tailEnd type="none" w="med" len="med"/>
                    </a:ln>
                  </p:spPr>
                </p:sp>
              </p:grpSp>
              <p:grpSp>
                <p:nvGrpSpPr>
                  <p:cNvPr id="619537" name="组合 619536"/>
                  <p:cNvGrpSpPr/>
                  <p:nvPr/>
                </p:nvGrpSpPr>
                <p:grpSpPr>
                  <a:xfrm>
                    <a:off x="1124" y="2886"/>
                    <a:ext cx="273" cy="499"/>
                    <a:chOff x="1124" y="2886"/>
                    <a:chExt cx="273" cy="499"/>
                  </a:xfrm>
                </p:grpSpPr>
                <p:sp>
                  <p:nvSpPr>
                    <p:cNvPr id="619538" name="矩形 619537"/>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19539" name="直接连接符 619538"/>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nvGrpSpPr>
                  <p:cNvPr id="619540" name="组合 619539"/>
                  <p:cNvGrpSpPr/>
                  <p:nvPr/>
                </p:nvGrpSpPr>
                <p:grpSpPr>
                  <a:xfrm>
                    <a:off x="1589" y="2619"/>
                    <a:ext cx="499" cy="267"/>
                    <a:chOff x="1589" y="2619"/>
                    <a:chExt cx="499" cy="267"/>
                  </a:xfrm>
                </p:grpSpPr>
                <p:sp>
                  <p:nvSpPr>
                    <p:cNvPr id="619541" name="矩形 619540"/>
                    <p:cNvSpPr/>
                    <p:nvPr/>
                  </p:nvSpPr>
                  <p:spPr>
                    <a:xfrm>
                      <a:off x="1754" y="261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7</a:t>
                      </a:r>
                    </a:p>
                  </p:txBody>
                </p:sp>
                <p:sp>
                  <p:nvSpPr>
                    <p:cNvPr id="619542" name="直接连接符 619541"/>
                    <p:cNvSpPr/>
                    <p:nvPr/>
                  </p:nvSpPr>
                  <p:spPr>
                    <a:xfrm>
                      <a:off x="1589" y="2795"/>
                      <a:ext cx="499" cy="91"/>
                    </a:xfrm>
                    <a:prstGeom prst="line">
                      <a:avLst/>
                    </a:prstGeom>
                    <a:ln w="19050" cap="flat" cmpd="sng">
                      <a:solidFill>
                        <a:schemeClr val="tx1"/>
                      </a:solidFill>
                      <a:prstDash val="solid"/>
                      <a:miter/>
                      <a:headEnd type="none" w="med" len="med"/>
                      <a:tailEnd type="none" w="med" len="med"/>
                    </a:ln>
                  </p:spPr>
                </p:sp>
              </p:grpSp>
              <p:grpSp>
                <p:nvGrpSpPr>
                  <p:cNvPr id="619543" name="组合 619542"/>
                  <p:cNvGrpSpPr/>
                  <p:nvPr/>
                </p:nvGrpSpPr>
                <p:grpSpPr>
                  <a:xfrm>
                    <a:off x="1511" y="2870"/>
                    <a:ext cx="454" cy="635"/>
                    <a:chOff x="1511" y="2870"/>
                    <a:chExt cx="454" cy="635"/>
                  </a:xfrm>
                </p:grpSpPr>
                <p:sp>
                  <p:nvSpPr>
                    <p:cNvPr id="619544" name="矩形 619543"/>
                    <p:cNvSpPr/>
                    <p:nvPr/>
                  </p:nvSpPr>
                  <p:spPr>
                    <a:xfrm>
                      <a:off x="1655" y="288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12</a:t>
                      </a:r>
                    </a:p>
                  </p:txBody>
                </p:sp>
                <p:sp>
                  <p:nvSpPr>
                    <p:cNvPr id="619545" name="直接连接符 619544"/>
                    <p:cNvSpPr/>
                    <p:nvPr/>
                  </p:nvSpPr>
                  <p:spPr>
                    <a:xfrm>
                      <a:off x="1511" y="2870"/>
                      <a:ext cx="454" cy="635"/>
                    </a:xfrm>
                    <a:prstGeom prst="line">
                      <a:avLst/>
                    </a:prstGeom>
                    <a:ln w="19050" cap="flat" cmpd="sng">
                      <a:solidFill>
                        <a:schemeClr val="tx1"/>
                      </a:solidFill>
                      <a:prstDash val="solid"/>
                      <a:miter/>
                      <a:headEnd type="none" w="med" len="med"/>
                      <a:tailEnd type="none" w="med" len="med"/>
                    </a:ln>
                  </p:spPr>
                </p:sp>
              </p:grpSp>
              <p:grpSp>
                <p:nvGrpSpPr>
                  <p:cNvPr id="619546" name="组合 619545"/>
                  <p:cNvGrpSpPr/>
                  <p:nvPr/>
                </p:nvGrpSpPr>
                <p:grpSpPr>
                  <a:xfrm>
                    <a:off x="1383" y="3059"/>
                    <a:ext cx="771" cy="499"/>
                    <a:chOff x="1383" y="3059"/>
                    <a:chExt cx="771" cy="499"/>
                  </a:xfrm>
                </p:grpSpPr>
                <p:sp>
                  <p:nvSpPr>
                    <p:cNvPr id="619547" name="矩形 619546"/>
                    <p:cNvSpPr/>
                    <p:nvPr/>
                  </p:nvSpPr>
                  <p:spPr>
                    <a:xfrm>
                      <a:off x="1450" y="3195"/>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11</a:t>
                      </a:r>
                    </a:p>
                  </p:txBody>
                </p:sp>
                <p:sp>
                  <p:nvSpPr>
                    <p:cNvPr id="619548" name="直接连接符 619547"/>
                    <p:cNvSpPr/>
                    <p:nvPr/>
                  </p:nvSpPr>
                  <p:spPr>
                    <a:xfrm flipV="1">
                      <a:off x="1383" y="3059"/>
                      <a:ext cx="771" cy="499"/>
                    </a:xfrm>
                    <a:prstGeom prst="line">
                      <a:avLst/>
                    </a:prstGeom>
                    <a:ln w="19050" cap="flat" cmpd="sng">
                      <a:solidFill>
                        <a:schemeClr val="tx1"/>
                      </a:solidFill>
                      <a:prstDash val="solid"/>
                      <a:miter/>
                      <a:headEnd type="none" w="med" len="med"/>
                      <a:tailEnd type="none" w="med" len="med"/>
                    </a:ln>
                  </p:spPr>
                </p:sp>
              </p:grpSp>
              <p:grpSp>
                <p:nvGrpSpPr>
                  <p:cNvPr id="619549" name="组合 619548"/>
                  <p:cNvGrpSpPr/>
                  <p:nvPr/>
                </p:nvGrpSpPr>
                <p:grpSpPr>
                  <a:xfrm>
                    <a:off x="1338" y="3430"/>
                    <a:ext cx="544" cy="227"/>
                    <a:chOff x="1338" y="3430"/>
                    <a:chExt cx="544" cy="227"/>
                  </a:xfrm>
                </p:grpSpPr>
                <p:sp>
                  <p:nvSpPr>
                    <p:cNvPr id="619550" name="矩形 619549"/>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19551" name="直接连接符 619550"/>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grpSp>
                <p:nvGrpSpPr>
                  <p:cNvPr id="619552" name="组合 619551"/>
                  <p:cNvGrpSpPr/>
                  <p:nvPr/>
                </p:nvGrpSpPr>
                <p:grpSpPr>
                  <a:xfrm>
                    <a:off x="1965" y="3083"/>
                    <a:ext cx="264" cy="408"/>
                    <a:chOff x="1965" y="3083"/>
                    <a:chExt cx="264" cy="408"/>
                  </a:xfrm>
                </p:grpSpPr>
                <p:sp>
                  <p:nvSpPr>
                    <p:cNvPr id="619553" name="矩形 619552"/>
                    <p:cNvSpPr/>
                    <p:nvPr/>
                  </p:nvSpPr>
                  <p:spPr>
                    <a:xfrm>
                      <a:off x="1965" y="316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6</a:t>
                      </a:r>
                    </a:p>
                  </p:txBody>
                </p:sp>
                <p:sp>
                  <p:nvSpPr>
                    <p:cNvPr id="619554" name="直接连接符 619553"/>
                    <p:cNvSpPr/>
                    <p:nvPr/>
                  </p:nvSpPr>
                  <p:spPr>
                    <a:xfrm flipH="1">
                      <a:off x="2093" y="3083"/>
                      <a:ext cx="136" cy="408"/>
                    </a:xfrm>
                    <a:prstGeom prst="line">
                      <a:avLst/>
                    </a:prstGeom>
                    <a:ln w="19050" cap="flat" cmpd="sng">
                      <a:solidFill>
                        <a:schemeClr val="tx1"/>
                      </a:solidFill>
                      <a:prstDash val="solid"/>
                      <a:miter/>
                      <a:headEnd type="none" w="med" len="med"/>
                      <a:tailEnd type="none" w="med" len="med"/>
                    </a:ln>
                  </p:spPr>
                </p:sp>
              </p:grpSp>
            </p:grpSp>
            <p:sp>
              <p:nvSpPr>
                <p:cNvPr id="619555" name="矩形 619554"/>
                <p:cNvSpPr/>
                <p:nvPr/>
              </p:nvSpPr>
              <p:spPr>
                <a:xfrm>
                  <a:off x="1066" y="3748"/>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(a)</a:t>
                  </a:r>
                </a:p>
              </p:txBody>
            </p:sp>
          </p:grpSp>
          <p:grpSp>
            <p:nvGrpSpPr>
              <p:cNvPr id="619556" name="组合 619555"/>
              <p:cNvGrpSpPr/>
              <p:nvPr/>
            </p:nvGrpSpPr>
            <p:grpSpPr>
              <a:xfrm>
                <a:off x="2534" y="1103"/>
                <a:ext cx="573" cy="1420"/>
                <a:chOff x="2290" y="2600"/>
                <a:chExt cx="573" cy="1420"/>
              </a:xfrm>
            </p:grpSpPr>
            <p:grpSp>
              <p:nvGrpSpPr>
                <p:cNvPr id="619557" name="组合 619556"/>
                <p:cNvGrpSpPr/>
                <p:nvPr/>
              </p:nvGrpSpPr>
              <p:grpSpPr>
                <a:xfrm>
                  <a:off x="2336" y="2600"/>
                  <a:ext cx="527" cy="1134"/>
                  <a:chOff x="2971" y="2568"/>
                  <a:chExt cx="527" cy="1134"/>
                </a:xfrm>
              </p:grpSpPr>
              <p:sp>
                <p:nvSpPr>
                  <p:cNvPr id="619558" name="椭圆 619557"/>
                  <p:cNvSpPr/>
                  <p:nvPr/>
                </p:nvSpPr>
                <p:spPr>
                  <a:xfrm>
                    <a:off x="3181"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19559" name="椭圆 619558"/>
                  <p:cNvSpPr/>
                  <p:nvPr/>
                </p:nvSpPr>
                <p:spPr>
                  <a:xfrm>
                    <a:off x="2971"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nvGrpSpPr>
                  <p:cNvPr id="619560" name="组合 619559"/>
                  <p:cNvGrpSpPr/>
                  <p:nvPr/>
                </p:nvGrpSpPr>
                <p:grpSpPr>
                  <a:xfrm>
                    <a:off x="3013" y="2886"/>
                    <a:ext cx="273" cy="499"/>
                    <a:chOff x="1124" y="2886"/>
                    <a:chExt cx="273" cy="499"/>
                  </a:xfrm>
                </p:grpSpPr>
                <p:sp>
                  <p:nvSpPr>
                    <p:cNvPr id="619561" name="矩形 619560"/>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19562" name="直接连接符 619561"/>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sp>
              <p:nvSpPr>
                <p:cNvPr id="619563" name="矩形 619562"/>
                <p:cNvSpPr/>
                <p:nvPr/>
              </p:nvSpPr>
              <p:spPr>
                <a:xfrm>
                  <a:off x="2290" y="3793"/>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(b)</a:t>
                  </a:r>
                </a:p>
              </p:txBody>
            </p:sp>
          </p:grpSp>
          <p:grpSp>
            <p:nvGrpSpPr>
              <p:cNvPr id="619564" name="组合 619563"/>
              <p:cNvGrpSpPr/>
              <p:nvPr/>
            </p:nvGrpSpPr>
            <p:grpSpPr>
              <a:xfrm>
                <a:off x="3593" y="1162"/>
                <a:ext cx="1192" cy="1316"/>
                <a:chOff x="2897" y="2704"/>
                <a:chExt cx="1192" cy="1316"/>
              </a:xfrm>
            </p:grpSpPr>
            <p:sp>
              <p:nvSpPr>
                <p:cNvPr id="619565" name="矩形 619564"/>
                <p:cNvSpPr/>
                <p:nvPr/>
              </p:nvSpPr>
              <p:spPr>
                <a:xfrm>
                  <a:off x="3379" y="3793"/>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(c)</a:t>
                  </a:r>
                </a:p>
              </p:txBody>
            </p:sp>
            <p:grpSp>
              <p:nvGrpSpPr>
                <p:cNvPr id="619566" name="组合 619565"/>
                <p:cNvGrpSpPr/>
                <p:nvPr/>
              </p:nvGrpSpPr>
              <p:grpSpPr>
                <a:xfrm>
                  <a:off x="2897" y="2704"/>
                  <a:ext cx="1192" cy="1134"/>
                  <a:chOff x="2897" y="2704"/>
                  <a:chExt cx="1192" cy="1134"/>
                </a:xfrm>
              </p:grpSpPr>
              <p:sp>
                <p:nvSpPr>
                  <p:cNvPr id="619567" name="椭圆 619566"/>
                  <p:cNvSpPr/>
                  <p:nvPr/>
                </p:nvSpPr>
                <p:spPr>
                  <a:xfrm>
                    <a:off x="3772" y="3492"/>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grpSp>
                <p:nvGrpSpPr>
                  <p:cNvPr id="619568" name="组合 619567"/>
                  <p:cNvGrpSpPr/>
                  <p:nvPr/>
                </p:nvGrpSpPr>
                <p:grpSpPr>
                  <a:xfrm>
                    <a:off x="3227" y="3438"/>
                    <a:ext cx="544" cy="227"/>
                    <a:chOff x="1338" y="3430"/>
                    <a:chExt cx="544" cy="227"/>
                  </a:xfrm>
                </p:grpSpPr>
                <p:sp>
                  <p:nvSpPr>
                    <p:cNvPr id="619569" name="矩形 619568"/>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19570" name="直接连接符 619569"/>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grpSp>
                <p:nvGrpSpPr>
                  <p:cNvPr id="619571" name="组合 619570"/>
                  <p:cNvGrpSpPr/>
                  <p:nvPr/>
                </p:nvGrpSpPr>
                <p:grpSpPr>
                  <a:xfrm>
                    <a:off x="2897" y="2704"/>
                    <a:ext cx="527" cy="1134"/>
                    <a:chOff x="2971" y="2568"/>
                    <a:chExt cx="527" cy="1134"/>
                  </a:xfrm>
                </p:grpSpPr>
                <p:sp>
                  <p:nvSpPr>
                    <p:cNvPr id="619572" name="椭圆 619571"/>
                    <p:cNvSpPr/>
                    <p:nvPr/>
                  </p:nvSpPr>
                  <p:spPr>
                    <a:xfrm>
                      <a:off x="3181"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19573" name="椭圆 619572"/>
                    <p:cNvSpPr/>
                    <p:nvPr/>
                  </p:nvSpPr>
                  <p:spPr>
                    <a:xfrm>
                      <a:off x="2971"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nvGrpSpPr>
                    <p:cNvPr id="619574" name="组合 619573"/>
                    <p:cNvGrpSpPr/>
                    <p:nvPr/>
                  </p:nvGrpSpPr>
                  <p:grpSpPr>
                    <a:xfrm>
                      <a:off x="3013" y="2886"/>
                      <a:ext cx="273" cy="499"/>
                      <a:chOff x="1124" y="2886"/>
                      <a:chExt cx="273" cy="499"/>
                    </a:xfrm>
                  </p:grpSpPr>
                  <p:sp>
                    <p:nvSpPr>
                      <p:cNvPr id="619575" name="矩形 619574"/>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19576" name="直接连接符 619575"/>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grpSp>
          </p:grpSp>
        </p:grpSp>
        <p:grpSp>
          <p:nvGrpSpPr>
            <p:cNvPr id="619577" name="组合 619576"/>
            <p:cNvGrpSpPr/>
            <p:nvPr/>
          </p:nvGrpSpPr>
          <p:grpSpPr>
            <a:xfrm>
              <a:off x="839" y="2251"/>
              <a:ext cx="3976" cy="1315"/>
              <a:chOff x="839" y="2659"/>
              <a:chExt cx="3976" cy="1315"/>
            </a:xfrm>
          </p:grpSpPr>
          <p:grpSp>
            <p:nvGrpSpPr>
              <p:cNvPr id="619578" name="组合 619577"/>
              <p:cNvGrpSpPr/>
              <p:nvPr/>
            </p:nvGrpSpPr>
            <p:grpSpPr>
              <a:xfrm>
                <a:off x="839" y="2659"/>
                <a:ext cx="1678" cy="1270"/>
                <a:chOff x="3878" y="2659"/>
                <a:chExt cx="1678" cy="1270"/>
              </a:xfrm>
            </p:grpSpPr>
            <p:sp>
              <p:nvSpPr>
                <p:cNvPr id="619579" name="矩形 619578"/>
                <p:cNvSpPr/>
                <p:nvPr/>
              </p:nvSpPr>
              <p:spPr>
                <a:xfrm>
                  <a:off x="4830" y="3702"/>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(d)</a:t>
                  </a:r>
                </a:p>
              </p:txBody>
            </p:sp>
            <p:grpSp>
              <p:nvGrpSpPr>
                <p:cNvPr id="619580" name="组合 619579"/>
                <p:cNvGrpSpPr/>
                <p:nvPr/>
              </p:nvGrpSpPr>
              <p:grpSpPr>
                <a:xfrm>
                  <a:off x="3878" y="2659"/>
                  <a:ext cx="1678" cy="1134"/>
                  <a:chOff x="3878" y="2659"/>
                  <a:chExt cx="1678" cy="1134"/>
                </a:xfrm>
              </p:grpSpPr>
              <p:sp>
                <p:nvSpPr>
                  <p:cNvPr id="619581" name="椭圆 619580"/>
                  <p:cNvSpPr/>
                  <p:nvPr/>
                </p:nvSpPr>
                <p:spPr>
                  <a:xfrm>
                    <a:off x="3878" y="2976"/>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grpSp>
                <p:nvGrpSpPr>
                  <p:cNvPr id="619582" name="组合 619581"/>
                  <p:cNvGrpSpPr/>
                  <p:nvPr/>
                </p:nvGrpSpPr>
                <p:grpSpPr>
                  <a:xfrm>
                    <a:off x="4104" y="3248"/>
                    <a:ext cx="318" cy="318"/>
                    <a:chOff x="793" y="3158"/>
                    <a:chExt cx="318" cy="318"/>
                  </a:xfrm>
                </p:grpSpPr>
                <p:sp>
                  <p:nvSpPr>
                    <p:cNvPr id="619583" name="矩形 619582"/>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19584" name="直接连接符 619583"/>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19585" name="组合 619584"/>
                  <p:cNvGrpSpPr/>
                  <p:nvPr/>
                </p:nvGrpSpPr>
                <p:grpSpPr>
                  <a:xfrm>
                    <a:off x="4364" y="2659"/>
                    <a:ext cx="1192" cy="1134"/>
                    <a:chOff x="2897" y="2704"/>
                    <a:chExt cx="1192" cy="1134"/>
                  </a:xfrm>
                </p:grpSpPr>
                <p:sp>
                  <p:nvSpPr>
                    <p:cNvPr id="619586" name="椭圆 619585"/>
                    <p:cNvSpPr/>
                    <p:nvPr/>
                  </p:nvSpPr>
                  <p:spPr>
                    <a:xfrm>
                      <a:off x="3772" y="3492"/>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grpSp>
                  <p:nvGrpSpPr>
                    <p:cNvPr id="619587" name="组合 619586"/>
                    <p:cNvGrpSpPr/>
                    <p:nvPr/>
                  </p:nvGrpSpPr>
                  <p:grpSpPr>
                    <a:xfrm>
                      <a:off x="3227" y="3438"/>
                      <a:ext cx="544" cy="227"/>
                      <a:chOff x="1338" y="3430"/>
                      <a:chExt cx="544" cy="227"/>
                    </a:xfrm>
                  </p:grpSpPr>
                  <p:sp>
                    <p:nvSpPr>
                      <p:cNvPr id="619588" name="矩形 619587"/>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19589" name="直接连接符 619588"/>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grpSp>
                  <p:nvGrpSpPr>
                    <p:cNvPr id="619590" name="组合 619589"/>
                    <p:cNvGrpSpPr/>
                    <p:nvPr/>
                  </p:nvGrpSpPr>
                  <p:grpSpPr>
                    <a:xfrm>
                      <a:off x="2897" y="2704"/>
                      <a:ext cx="527" cy="1134"/>
                      <a:chOff x="2971" y="2568"/>
                      <a:chExt cx="527" cy="1134"/>
                    </a:xfrm>
                  </p:grpSpPr>
                  <p:sp>
                    <p:nvSpPr>
                      <p:cNvPr id="619591" name="椭圆 619590"/>
                      <p:cNvSpPr/>
                      <p:nvPr/>
                    </p:nvSpPr>
                    <p:spPr>
                      <a:xfrm>
                        <a:off x="3181"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19592" name="椭圆 619591"/>
                      <p:cNvSpPr/>
                      <p:nvPr/>
                    </p:nvSpPr>
                    <p:spPr>
                      <a:xfrm>
                        <a:off x="2971"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nvGrpSpPr>
                      <p:cNvPr id="619593" name="组合 619592"/>
                      <p:cNvGrpSpPr/>
                      <p:nvPr/>
                    </p:nvGrpSpPr>
                    <p:grpSpPr>
                      <a:xfrm>
                        <a:off x="3013" y="2886"/>
                        <a:ext cx="273" cy="499"/>
                        <a:chOff x="1124" y="2886"/>
                        <a:chExt cx="273" cy="499"/>
                      </a:xfrm>
                    </p:grpSpPr>
                    <p:sp>
                      <p:nvSpPr>
                        <p:cNvPr id="619594" name="矩形 619593"/>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19595" name="直接连接符 619594"/>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grpSp>
            </p:grpSp>
          </p:grpSp>
          <p:grpSp>
            <p:nvGrpSpPr>
              <p:cNvPr id="619596" name="组合 619595"/>
              <p:cNvGrpSpPr/>
              <p:nvPr/>
            </p:nvGrpSpPr>
            <p:grpSpPr>
              <a:xfrm>
                <a:off x="2971" y="2704"/>
                <a:ext cx="1844" cy="1270"/>
                <a:chOff x="0" y="2568"/>
                <a:chExt cx="1844" cy="1270"/>
              </a:xfrm>
            </p:grpSpPr>
            <p:sp>
              <p:nvSpPr>
                <p:cNvPr id="619597" name="椭圆 619596"/>
                <p:cNvSpPr/>
                <p:nvPr/>
              </p:nvSpPr>
              <p:spPr>
                <a:xfrm>
                  <a:off x="1527" y="2622"/>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p>
              </p:txBody>
            </p:sp>
            <p:grpSp>
              <p:nvGrpSpPr>
                <p:cNvPr id="619598" name="组合 619597"/>
                <p:cNvGrpSpPr/>
                <p:nvPr/>
              </p:nvGrpSpPr>
              <p:grpSpPr>
                <a:xfrm>
                  <a:off x="1406" y="2942"/>
                  <a:ext cx="264" cy="408"/>
                  <a:chOff x="1965" y="3083"/>
                  <a:chExt cx="264" cy="408"/>
                </a:xfrm>
              </p:grpSpPr>
              <p:sp>
                <p:nvSpPr>
                  <p:cNvPr id="619599" name="矩形 619598"/>
                  <p:cNvSpPr/>
                  <p:nvPr/>
                </p:nvSpPr>
                <p:spPr>
                  <a:xfrm>
                    <a:off x="1965" y="316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6</a:t>
                    </a:r>
                  </a:p>
                </p:txBody>
              </p:sp>
              <p:sp>
                <p:nvSpPr>
                  <p:cNvPr id="619600" name="直接连接符 619599"/>
                  <p:cNvSpPr/>
                  <p:nvPr/>
                </p:nvSpPr>
                <p:spPr>
                  <a:xfrm flipH="1">
                    <a:off x="2093" y="3083"/>
                    <a:ext cx="136" cy="408"/>
                  </a:xfrm>
                  <a:prstGeom prst="line">
                    <a:avLst/>
                  </a:prstGeom>
                  <a:ln w="19050" cap="flat" cmpd="sng">
                    <a:solidFill>
                      <a:schemeClr val="tx1"/>
                    </a:solidFill>
                    <a:prstDash val="solid"/>
                    <a:miter/>
                    <a:headEnd type="none" w="med" len="med"/>
                    <a:tailEnd type="none" w="med" len="med"/>
                  </a:ln>
                </p:spPr>
              </p:sp>
            </p:grpSp>
            <p:grpSp>
              <p:nvGrpSpPr>
                <p:cNvPr id="619601" name="组合 619600"/>
                <p:cNvGrpSpPr/>
                <p:nvPr/>
              </p:nvGrpSpPr>
              <p:grpSpPr>
                <a:xfrm>
                  <a:off x="0" y="2568"/>
                  <a:ext cx="1678" cy="1270"/>
                  <a:chOff x="3878" y="2659"/>
                  <a:chExt cx="1678" cy="1270"/>
                </a:xfrm>
              </p:grpSpPr>
              <p:sp>
                <p:nvSpPr>
                  <p:cNvPr id="619602" name="矩形 619601"/>
                  <p:cNvSpPr/>
                  <p:nvPr/>
                </p:nvSpPr>
                <p:spPr>
                  <a:xfrm>
                    <a:off x="4830" y="3702"/>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(e)</a:t>
                    </a:r>
                  </a:p>
                </p:txBody>
              </p:sp>
              <p:grpSp>
                <p:nvGrpSpPr>
                  <p:cNvPr id="619603" name="组合 619602"/>
                  <p:cNvGrpSpPr/>
                  <p:nvPr/>
                </p:nvGrpSpPr>
                <p:grpSpPr>
                  <a:xfrm>
                    <a:off x="3878" y="2659"/>
                    <a:ext cx="1678" cy="1134"/>
                    <a:chOff x="3878" y="2659"/>
                    <a:chExt cx="1678" cy="1134"/>
                  </a:xfrm>
                </p:grpSpPr>
                <p:sp>
                  <p:nvSpPr>
                    <p:cNvPr id="619604" name="椭圆 619603"/>
                    <p:cNvSpPr/>
                    <p:nvPr/>
                  </p:nvSpPr>
                  <p:spPr>
                    <a:xfrm>
                      <a:off x="3878" y="2976"/>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grpSp>
                  <p:nvGrpSpPr>
                    <p:cNvPr id="619605" name="组合 619604"/>
                    <p:cNvGrpSpPr/>
                    <p:nvPr/>
                  </p:nvGrpSpPr>
                  <p:grpSpPr>
                    <a:xfrm>
                      <a:off x="4104" y="3248"/>
                      <a:ext cx="318" cy="318"/>
                      <a:chOff x="793" y="3158"/>
                      <a:chExt cx="318" cy="318"/>
                    </a:xfrm>
                  </p:grpSpPr>
                  <p:sp>
                    <p:nvSpPr>
                      <p:cNvPr id="619606" name="矩形 619605"/>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19607" name="直接连接符 619606"/>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19608" name="组合 619607"/>
                    <p:cNvGrpSpPr/>
                    <p:nvPr/>
                  </p:nvGrpSpPr>
                  <p:grpSpPr>
                    <a:xfrm>
                      <a:off x="4364" y="2659"/>
                      <a:ext cx="1192" cy="1134"/>
                      <a:chOff x="2897" y="2704"/>
                      <a:chExt cx="1192" cy="1134"/>
                    </a:xfrm>
                  </p:grpSpPr>
                  <p:sp>
                    <p:nvSpPr>
                      <p:cNvPr id="619609" name="椭圆 619608"/>
                      <p:cNvSpPr/>
                      <p:nvPr/>
                    </p:nvSpPr>
                    <p:spPr>
                      <a:xfrm>
                        <a:off x="3772" y="3492"/>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grpSp>
                    <p:nvGrpSpPr>
                      <p:cNvPr id="619610" name="组合 619609"/>
                      <p:cNvGrpSpPr/>
                      <p:nvPr/>
                    </p:nvGrpSpPr>
                    <p:grpSpPr>
                      <a:xfrm>
                        <a:off x="3227" y="3438"/>
                        <a:ext cx="544" cy="227"/>
                        <a:chOff x="1338" y="3430"/>
                        <a:chExt cx="544" cy="227"/>
                      </a:xfrm>
                    </p:grpSpPr>
                    <p:sp>
                      <p:nvSpPr>
                        <p:cNvPr id="619611" name="矩形 619610"/>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19612" name="直接连接符 619611"/>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grpSp>
                    <p:nvGrpSpPr>
                      <p:cNvPr id="619613" name="组合 619612"/>
                      <p:cNvGrpSpPr/>
                      <p:nvPr/>
                    </p:nvGrpSpPr>
                    <p:grpSpPr>
                      <a:xfrm>
                        <a:off x="2897" y="2704"/>
                        <a:ext cx="527" cy="1134"/>
                        <a:chOff x="2971" y="2568"/>
                        <a:chExt cx="527" cy="1134"/>
                      </a:xfrm>
                    </p:grpSpPr>
                    <p:sp>
                      <p:nvSpPr>
                        <p:cNvPr id="619614" name="椭圆 619613"/>
                        <p:cNvSpPr/>
                        <p:nvPr/>
                      </p:nvSpPr>
                      <p:spPr>
                        <a:xfrm>
                          <a:off x="3181"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19615" name="椭圆 619614"/>
                        <p:cNvSpPr/>
                        <p:nvPr/>
                      </p:nvSpPr>
                      <p:spPr>
                        <a:xfrm>
                          <a:off x="2971"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nvGrpSpPr>
                        <p:cNvPr id="619616" name="组合 619615"/>
                        <p:cNvGrpSpPr/>
                        <p:nvPr/>
                      </p:nvGrpSpPr>
                      <p:grpSpPr>
                        <a:xfrm>
                          <a:off x="3013" y="2886"/>
                          <a:ext cx="273" cy="499"/>
                          <a:chOff x="1124" y="2886"/>
                          <a:chExt cx="273" cy="499"/>
                        </a:xfrm>
                      </p:grpSpPr>
                      <p:sp>
                        <p:nvSpPr>
                          <p:cNvPr id="619617" name="矩形 619616"/>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19618" name="直接连接符 619617"/>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grpSp>
              </p:grpSp>
            </p:grpSp>
          </p:grpSp>
        </p:grpSp>
        <p:sp>
          <p:nvSpPr>
            <p:cNvPr id="619619" name="矩形 619618"/>
            <p:cNvSpPr/>
            <p:nvPr/>
          </p:nvSpPr>
          <p:spPr>
            <a:xfrm>
              <a:off x="794" y="3612"/>
              <a:ext cx="3764" cy="227"/>
            </a:xfrm>
            <a:prstGeom prst="rect">
              <a:avLst/>
            </a:prstGeom>
            <a:noFill/>
            <a:ln w="9525">
              <a:noFill/>
            </a:ln>
          </p:spPr>
          <p:txBody>
            <a:bodyPr wrap="none" anchor="ctr"/>
            <a:lstStyle/>
            <a:p>
              <a:pPr algn="ct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7-21  </a:t>
              </a:r>
              <a:r>
                <a:rPr lang="zh-CN" altLang="en-US" sz="2000" b="1" dirty="0">
                  <a:latin typeface="Times New Roman" panose="02020603050405020304" pitchFamily="18" charset="0"/>
                </a:rPr>
                <a:t>按</a:t>
              </a:r>
              <a:r>
                <a:rPr lang="en-US" altLang="zh-CN" sz="2000" b="1">
                  <a:latin typeface="Times New Roman" panose="02020603050405020304" pitchFamily="18" charset="0"/>
                </a:rPr>
                <a:t>prime</a:t>
              </a:r>
              <a:r>
                <a:rPr lang="zh-CN" altLang="en-US" sz="2000" b="1" dirty="0">
                  <a:latin typeface="Times New Roman" panose="02020603050405020304" pitchFamily="18" charset="0"/>
                </a:rPr>
                <a:t>算法从</a:t>
              </a:r>
              <a:r>
                <a:rPr lang="en-US" altLang="zh-CN" sz="2000" b="1">
                  <a:latin typeface="Times New Roman" panose="02020603050405020304" pitchFamily="18" charset="0"/>
                </a:rPr>
                <a:t>v2</a:t>
              </a:r>
              <a:r>
                <a:rPr lang="zh-CN" altLang="en-US" sz="2000" b="1" dirty="0">
                  <a:latin typeface="Times New Roman" panose="02020603050405020304" pitchFamily="18" charset="0"/>
                </a:rPr>
                <a:t>出发构造最小生成树的过程</a:t>
              </a:r>
            </a:p>
          </p:txBody>
        </p:sp>
      </p:grpSp>
    </p:spTree>
  </p:cSld>
  <p:clrMapOvr>
    <a:masterClrMapping/>
  </p:clrMapOvr>
  <p:transition spd="med">
    <p:wipe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文本占位符 620545"/>
          <p:cNvSpPr>
            <a:spLocks noGrp="1"/>
          </p:cNvSpPr>
          <p:nvPr>
            <p:ph type="body" idx="1"/>
          </p:nvPr>
        </p:nvSpPr>
        <p:spPr>
          <a:xfrm>
            <a:off x="152400" y="261938"/>
            <a:ext cx="8812213" cy="5688012"/>
          </a:xfrm>
        </p:spPr>
        <p:txBody>
          <a:bodyPr/>
          <a:lstStyle/>
          <a:p>
            <a:pPr marL="0" indent="0">
              <a:lnSpc>
                <a:spcPct val="110000"/>
              </a:lnSpc>
              <a:spcAft>
                <a:spcPct val="10000"/>
              </a:spcAft>
              <a:buNone/>
            </a:pPr>
            <a:r>
              <a:rPr lang="en-US" altLang="zh-CN" sz="4000" b="1">
                <a:solidFill>
                  <a:srgbClr val="0000FF"/>
                </a:solidFill>
                <a:latin typeface="宋体" panose="02010600030101010101" pitchFamily="2" charset="-122"/>
              </a:rPr>
              <a:t>2 </a:t>
            </a:r>
            <a:r>
              <a:rPr lang="zh-CN" altLang="en-US" sz="4000" b="1" dirty="0">
                <a:solidFill>
                  <a:srgbClr val="0000FF"/>
                </a:solidFill>
                <a:latin typeface="楷体_GB2312" panose="02010609030101010101" pitchFamily="49" charset="-122"/>
                <a:ea typeface="楷体_GB2312" panose="02010609030101010101" pitchFamily="49" charset="-122"/>
              </a:rPr>
              <a:t>算法实现说明</a:t>
            </a:r>
            <a:endParaRPr lang="zh-CN" altLang="en-US" sz="4000" b="1" dirty="0">
              <a:solidFill>
                <a:schemeClr val="folHlink"/>
              </a:solidFill>
              <a:latin typeface="楷体_GB2312" panose="02010609030101010101" pitchFamily="49" charset="-122"/>
              <a:ea typeface="楷体_GB2312" panose="02010609030101010101" pitchFamily="49" charset="-122"/>
            </a:endParaRPr>
          </a:p>
          <a:p>
            <a:pPr marL="0" indent="0">
              <a:lnSpc>
                <a:spcPct val="110000"/>
              </a:lnSpc>
              <a:spcAft>
                <a:spcPct val="10000"/>
              </a:spcAft>
              <a:buNone/>
            </a:pPr>
            <a:r>
              <a:rPr lang="zh-CN" altLang="en-US" b="1" dirty="0">
                <a:latin typeface="宋体" panose="02010600030101010101" pitchFamily="2" charset="-122"/>
              </a:rPr>
              <a:t>    </a:t>
            </a:r>
            <a:r>
              <a:rPr lang="zh-CN" altLang="en-US" sz="2800" b="1" dirty="0">
                <a:latin typeface="宋体" panose="02010600030101010101" pitchFamily="2" charset="-122"/>
              </a:rPr>
              <a:t>设用邻接</a:t>
            </a:r>
            <a:r>
              <a:rPr lang="zh-CN" altLang="en-US" sz="2800" b="1" dirty="0"/>
              <a:t>矩阵</a:t>
            </a:r>
            <a:r>
              <a:rPr lang="en-US" altLang="zh-CN" sz="2800" b="1"/>
              <a:t>(</a:t>
            </a:r>
            <a:r>
              <a:rPr lang="zh-CN" altLang="en-US" sz="2800" b="1" dirty="0"/>
              <a:t>二维数组</a:t>
            </a:r>
            <a:r>
              <a:rPr lang="en-US" altLang="zh-CN" sz="2800" b="1"/>
              <a:t>)</a:t>
            </a:r>
            <a:r>
              <a:rPr lang="zh-CN" altLang="en-US" sz="2800" b="1" dirty="0"/>
              <a:t>表示图</a:t>
            </a:r>
            <a:r>
              <a:rPr lang="zh-CN" altLang="en-US" sz="2800" b="1">
                <a:latin typeface="宋体" panose="02010600030101010101" pitchFamily="2" charset="-122"/>
              </a:rPr>
              <a:t>，两个</a:t>
            </a:r>
            <a:r>
              <a:rPr lang="zh-CN" altLang="en-US" sz="2800" b="1" dirty="0">
                <a:latin typeface="宋体" panose="02010600030101010101" pitchFamily="2" charset="-122"/>
              </a:rPr>
              <a:t>顶点之间不存在边的权值为机内允许的</a:t>
            </a:r>
            <a:r>
              <a:rPr lang="zh-CN" altLang="en-US" sz="2800" b="1" dirty="0"/>
              <a:t>最大值</a:t>
            </a:r>
            <a:r>
              <a:rPr lang="zh-CN" altLang="en-US" sz="2800" b="1" dirty="0">
                <a:latin typeface="宋体" panose="02010600030101010101" pitchFamily="2" charset="-122"/>
              </a:rPr>
              <a:t>。</a:t>
            </a:r>
          </a:p>
          <a:p>
            <a:pPr marL="0" indent="0">
              <a:buNone/>
            </a:pPr>
            <a:r>
              <a:rPr lang="zh-CN" altLang="en-US" sz="2800" b="1" dirty="0">
                <a:latin typeface="宋体" panose="02010600030101010101" pitchFamily="2" charset="-122"/>
              </a:rPr>
              <a:t>    为便于算法实现，</a:t>
            </a:r>
            <a:r>
              <a:rPr lang="zh-CN" altLang="en-US" sz="2800" b="1" dirty="0">
                <a:solidFill>
                  <a:srgbClr val="0000FF"/>
                </a:solidFill>
                <a:latin typeface="宋体" panose="02010600030101010101" pitchFamily="2" charset="-122"/>
              </a:rPr>
              <a:t>设置一个一</a:t>
            </a:r>
            <a:r>
              <a:rPr lang="zh-CN" altLang="en-US" sz="2800" b="1" dirty="0">
                <a:solidFill>
                  <a:srgbClr val="0000FF"/>
                </a:solidFill>
              </a:rPr>
              <a:t>维数组</a:t>
            </a:r>
            <a:r>
              <a:rPr lang="en-US" altLang="zh-CN" sz="2800" b="1" dirty="0" err="1">
                <a:solidFill>
                  <a:srgbClr val="0000FF"/>
                </a:solidFill>
              </a:rPr>
              <a:t>closedge[n</a:t>
            </a:r>
            <a:r>
              <a:rPr lang="en-US" altLang="zh-CN" sz="2800" b="1">
                <a:solidFill>
                  <a:srgbClr val="0000FF"/>
                </a:solidFill>
              </a:rPr>
              <a:t>]</a:t>
            </a:r>
            <a:r>
              <a:rPr lang="zh-CN" altLang="en-US" sz="2800" b="1" dirty="0">
                <a:solidFill>
                  <a:srgbClr val="0000FF"/>
                </a:solidFill>
                <a:latin typeface="宋体" panose="02010600030101010101" pitchFamily="2" charset="-122"/>
              </a:rPr>
              <a:t>，用来保存</a:t>
            </a:r>
            <a:r>
              <a:rPr lang="en-US" altLang="zh-CN" sz="2800" b="1">
                <a:solidFill>
                  <a:srgbClr val="0000FF"/>
                </a:solidFill>
              </a:rPr>
              <a:t>V- U</a:t>
            </a:r>
            <a:r>
              <a:rPr lang="zh-CN" altLang="en-US" sz="2800" b="1" dirty="0">
                <a:solidFill>
                  <a:srgbClr val="0000FF"/>
                </a:solidFill>
              </a:rPr>
              <a:t>中各顶点到</a:t>
            </a:r>
            <a:r>
              <a:rPr lang="en-US" altLang="zh-CN" sz="2800" b="1">
                <a:solidFill>
                  <a:srgbClr val="0000FF"/>
                </a:solidFill>
              </a:rPr>
              <a:t>U</a:t>
            </a:r>
            <a:r>
              <a:rPr lang="zh-CN" altLang="en-US" sz="2800" b="1" dirty="0">
                <a:solidFill>
                  <a:srgbClr val="0000FF"/>
                </a:solidFill>
              </a:rPr>
              <a:t>中顶点具有权值最小的边</a:t>
            </a:r>
            <a:r>
              <a:rPr lang="zh-CN" altLang="en-US" sz="2800" b="1" dirty="0">
                <a:solidFill>
                  <a:srgbClr val="0000FF"/>
                </a:solidFill>
                <a:latin typeface="宋体" panose="02010600030101010101" pitchFamily="2" charset="-122"/>
              </a:rPr>
              <a:t>。</a:t>
            </a:r>
            <a:r>
              <a:rPr lang="zh-CN" altLang="en-US" sz="2800" b="1" dirty="0"/>
              <a:t>数组元素的类型定义是</a:t>
            </a:r>
            <a:r>
              <a:rPr lang="zh-CN" altLang="en-US" sz="2800" b="1" dirty="0">
                <a:latin typeface="宋体" panose="02010600030101010101" pitchFamily="2" charset="-122"/>
              </a:rPr>
              <a:t>：</a:t>
            </a:r>
          </a:p>
          <a:p>
            <a:pPr marL="0" indent="0">
              <a:buNone/>
            </a:pPr>
            <a:r>
              <a:rPr lang="en-US" altLang="zh-CN" sz="2800" b="1" dirty="0" err="1"/>
              <a:t>struct</a:t>
            </a:r>
            <a:r>
              <a:rPr lang="en-US" altLang="zh-CN" sz="2800" b="1"/>
              <a:t> </a:t>
            </a:r>
          </a:p>
          <a:p>
            <a:pPr marL="355600" lvl="1" indent="0">
              <a:buNone/>
            </a:pPr>
            <a:r>
              <a:rPr lang="en-US" altLang="zh-CN" b="1"/>
              <a:t>{   </a:t>
            </a:r>
            <a:r>
              <a:rPr lang="en-US" altLang="zh-CN" b="1" dirty="0" err="1"/>
              <a:t>int</a:t>
            </a:r>
            <a:r>
              <a:rPr lang="en-US" altLang="zh-CN" b="1"/>
              <a:t>  </a:t>
            </a:r>
            <a:r>
              <a:rPr lang="en-US" altLang="zh-CN" b="1" dirty="0" err="1"/>
              <a:t>adjvex</a:t>
            </a:r>
            <a:r>
              <a:rPr lang="en-US" altLang="zh-CN" b="1"/>
              <a:t> ;     </a:t>
            </a:r>
            <a:r>
              <a:rPr lang="en-US" altLang="zh-CN" sz="2400" b="1"/>
              <a:t>/*   </a:t>
            </a:r>
            <a:r>
              <a:rPr lang="zh-CN" altLang="en-US" sz="2400" b="1" dirty="0"/>
              <a:t>边所依附于</a:t>
            </a:r>
            <a:r>
              <a:rPr lang="en-US" altLang="zh-CN" sz="2400" b="1"/>
              <a:t>U</a:t>
            </a:r>
            <a:r>
              <a:rPr lang="zh-CN" altLang="en-US" sz="2400" b="1" dirty="0"/>
              <a:t>中的顶点   *</a:t>
            </a:r>
            <a:r>
              <a:rPr lang="en-US" altLang="zh-CN" sz="2400" b="1"/>
              <a:t>/</a:t>
            </a:r>
          </a:p>
          <a:p>
            <a:pPr marL="723900" lvl="2" indent="0">
              <a:buNone/>
            </a:pPr>
            <a:r>
              <a:rPr lang="en-US" altLang="zh-CN" sz="2800" b="1" dirty="0" err="1"/>
              <a:t>int</a:t>
            </a:r>
            <a:r>
              <a:rPr lang="en-US" altLang="zh-CN" sz="2800" b="1"/>
              <a:t>  </a:t>
            </a:r>
            <a:r>
              <a:rPr lang="en-US" altLang="zh-CN" sz="2800" b="1" dirty="0" err="1"/>
              <a:t>lowcost</a:t>
            </a:r>
            <a:r>
              <a:rPr lang="en-US" altLang="zh-CN" sz="2800" b="1"/>
              <a:t> ;</a:t>
            </a:r>
            <a:r>
              <a:rPr lang="en-US" altLang="zh-CN" b="1"/>
              <a:t>    /*   </a:t>
            </a:r>
            <a:r>
              <a:rPr lang="zh-CN" altLang="en-US" b="1" dirty="0"/>
              <a:t>该边的权值   *</a:t>
            </a:r>
            <a:r>
              <a:rPr lang="en-US" altLang="zh-CN" b="1"/>
              <a:t>/</a:t>
            </a:r>
          </a:p>
          <a:p>
            <a:pPr marL="355600" lvl="1" indent="0">
              <a:buNone/>
            </a:pPr>
            <a:r>
              <a:rPr lang="en-US" altLang="zh-CN" b="1"/>
              <a:t>}</a:t>
            </a:r>
            <a:r>
              <a:rPr lang="en-US" altLang="zh-CN" b="1" dirty="0" err="1"/>
              <a:t>closedge[MAX_EDGE</a:t>
            </a:r>
            <a:r>
              <a:rPr lang="en-US" altLang="zh-CN" b="1"/>
              <a:t>] ;</a:t>
            </a:r>
            <a:endParaRPr lang="en-US" altLang="zh-CN" b="1">
              <a:latin typeface="宋体" panose="02010600030101010101" pitchFamily="2" charset="-122"/>
            </a:endParaRPr>
          </a:p>
        </p:txBody>
      </p:sp>
    </p:spTree>
  </p:cSld>
  <p:clrMapOvr>
    <a:masterClrMapping/>
  </p:clrMapOvr>
  <p:transition spd="med">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文本占位符 621569"/>
          <p:cNvSpPr>
            <a:spLocks noGrp="1"/>
          </p:cNvSpPr>
          <p:nvPr>
            <p:ph type="body" idx="1"/>
          </p:nvPr>
        </p:nvSpPr>
        <p:spPr>
          <a:xfrm>
            <a:off x="270828" y="1890713"/>
            <a:ext cx="8740775" cy="2089150"/>
          </a:xfrm>
        </p:spPr>
        <p:txBody>
          <a:bodyPr/>
          <a:lstStyle/>
          <a:p>
            <a:pPr marL="0" indent="0">
              <a:lnSpc>
                <a:spcPct val="110000"/>
              </a:lnSpc>
              <a:buNone/>
            </a:pPr>
            <a:r>
              <a:rPr lang="zh-CN" altLang="en-US" sz="2800" b="1" dirty="0">
                <a:latin typeface="宋体" panose="02010600030101010101" pitchFamily="2" charset="-122"/>
              </a:rPr>
              <a:t>例如</a:t>
            </a:r>
            <a:r>
              <a:rPr lang="zh-CN" altLang="en-US" sz="2800" b="1">
                <a:latin typeface="宋体" panose="02010600030101010101" pitchFamily="2" charset="-122"/>
              </a:rPr>
              <a:t>： </a:t>
            </a:r>
            <a:r>
              <a:rPr lang="en-US" altLang="zh-CN" sz="2800" b="1" dirty="0" err="1"/>
              <a:t>closedge[j].adjvex</a:t>
            </a:r>
            <a:r>
              <a:rPr lang="en-US" altLang="zh-CN" sz="2800" b="1"/>
              <a:t>=k</a:t>
            </a:r>
            <a:r>
              <a:rPr lang="zh-CN" altLang="en-US" sz="2800" b="1">
                <a:latin typeface="宋体" panose="02010600030101010101" pitchFamily="2" charset="-122"/>
              </a:rPr>
              <a:t>，</a:t>
            </a:r>
            <a:r>
              <a:rPr lang="zh-CN" altLang="en-US" sz="2800" b="1" dirty="0">
                <a:latin typeface="宋体" panose="02010600030101010101" pitchFamily="2" charset="-122"/>
              </a:rPr>
              <a:t>表明边</a:t>
            </a:r>
            <a:r>
              <a:rPr lang="en-US" altLang="zh-CN" sz="2800" b="1"/>
              <a:t>(</a:t>
            </a:r>
            <a:r>
              <a:rPr lang="en-US" altLang="zh-CN" sz="2800" b="1" dirty="0" err="1"/>
              <a:t>v</a:t>
            </a:r>
            <a:r>
              <a:rPr lang="en-US" altLang="zh-CN" sz="2800" b="1" baseline="-14000" dirty="0" err="1"/>
              <a:t>j</a:t>
            </a:r>
            <a:r>
              <a:rPr lang="en-US" altLang="zh-CN" sz="2800" b="1"/>
              <a:t>, </a:t>
            </a:r>
            <a:r>
              <a:rPr lang="en-US" altLang="zh-CN" sz="2800" b="1" dirty="0" err="1"/>
              <a:t>v</a:t>
            </a:r>
            <a:r>
              <a:rPr lang="en-US" altLang="zh-CN" sz="2800" b="1" baseline="-14000" dirty="0" err="1"/>
              <a:t>k</a:t>
            </a:r>
            <a:r>
              <a:rPr lang="en-US" altLang="zh-CN" sz="2800" b="1"/>
              <a:t>)</a:t>
            </a:r>
            <a:r>
              <a:rPr lang="zh-CN" altLang="en-US" sz="2800" b="1"/>
              <a:t>是</a:t>
            </a:r>
            <a:r>
              <a:rPr lang="en-US" altLang="zh-CN" sz="2800" b="1"/>
              <a:t>V-U</a:t>
            </a:r>
            <a:r>
              <a:rPr lang="zh-CN" altLang="en-US" sz="2800" b="1"/>
              <a:t>中</a:t>
            </a:r>
            <a:r>
              <a:rPr lang="zh-CN" altLang="en-US" sz="2800" b="1" dirty="0"/>
              <a:t>顶点</a:t>
            </a:r>
            <a:r>
              <a:rPr lang="en-US" altLang="zh-CN" sz="2800" b="1" dirty="0" err="1"/>
              <a:t>v</a:t>
            </a:r>
            <a:r>
              <a:rPr lang="en-US" altLang="zh-CN" sz="2800" b="1" baseline="-14000" dirty="0" err="1"/>
              <a:t>j</a:t>
            </a:r>
            <a:r>
              <a:rPr lang="zh-CN" altLang="en-US" sz="2800" b="1"/>
              <a:t>到</a:t>
            </a:r>
            <a:r>
              <a:rPr lang="en-US" altLang="zh-CN" sz="2800" b="1"/>
              <a:t>U</a:t>
            </a:r>
            <a:r>
              <a:rPr lang="zh-CN" altLang="en-US" sz="2800" b="1" dirty="0"/>
              <a:t>中权值最小的边</a:t>
            </a:r>
            <a:r>
              <a:rPr lang="zh-CN" altLang="en-US" sz="2800" b="1" dirty="0">
                <a:latin typeface="宋体" panose="02010600030101010101" pitchFamily="2" charset="-122"/>
              </a:rPr>
              <a:t>，而</a:t>
            </a:r>
            <a:r>
              <a:rPr lang="zh-CN" altLang="en-US" sz="2800" b="1" dirty="0"/>
              <a:t>顶点</a:t>
            </a:r>
            <a:r>
              <a:rPr lang="en-US" altLang="zh-CN" sz="2800" b="1" dirty="0" err="1"/>
              <a:t>v</a:t>
            </a:r>
            <a:r>
              <a:rPr lang="en-US" altLang="zh-CN" sz="2800" b="1" baseline="-14000" dirty="0" err="1"/>
              <a:t>k</a:t>
            </a:r>
            <a:r>
              <a:rPr lang="zh-CN" altLang="en-US" sz="2800" b="1" dirty="0">
                <a:latin typeface="宋体" panose="02010600030101010101" pitchFamily="2" charset="-122"/>
              </a:rPr>
              <a:t>是该边所依附的</a:t>
            </a:r>
            <a:r>
              <a:rPr lang="en-US" altLang="zh-CN" sz="2800" b="1"/>
              <a:t>U</a:t>
            </a:r>
            <a:r>
              <a:rPr lang="zh-CN" altLang="en-US" sz="2800" b="1" dirty="0">
                <a:latin typeface="宋体" panose="02010600030101010101" pitchFamily="2" charset="-122"/>
              </a:rPr>
              <a:t>中的顶点。 </a:t>
            </a:r>
            <a:r>
              <a:rPr lang="en-US" altLang="zh-CN" sz="2800" b="1" dirty="0" err="1"/>
              <a:t>closedge[j].lowcost</a:t>
            </a:r>
            <a:r>
              <a:rPr lang="zh-CN" altLang="en-US" sz="2800" b="1" dirty="0"/>
              <a:t>存放该边的权值</a:t>
            </a:r>
            <a:r>
              <a:rPr lang="zh-CN" altLang="en-US" sz="2800" b="1" dirty="0">
                <a:latin typeface="宋体" panose="02010600030101010101" pitchFamily="2" charset="-122"/>
              </a:rPr>
              <a:t>。</a:t>
            </a:r>
          </a:p>
          <a:p>
            <a:pPr marL="0" indent="0">
              <a:lnSpc>
                <a:spcPct val="110000"/>
              </a:lnSpc>
              <a:buNone/>
            </a:pPr>
            <a:r>
              <a:rPr lang="zh-CN" altLang="en-US" sz="2800" b="1" dirty="0">
                <a:latin typeface="宋体" panose="02010600030101010101" pitchFamily="2" charset="-122"/>
              </a:rPr>
              <a:t>    假设从顶点</a:t>
            </a:r>
            <a:r>
              <a:rPr lang="en-US" altLang="zh-CN" sz="2800" b="1" dirty="0" err="1"/>
              <a:t>v</a:t>
            </a:r>
            <a:r>
              <a:rPr lang="en-US" altLang="zh-CN" sz="2800" b="1" baseline="-14000" dirty="0" err="1"/>
              <a:t>s</a:t>
            </a:r>
            <a:r>
              <a:rPr lang="zh-CN" altLang="en-US" sz="2800" b="1" dirty="0">
                <a:latin typeface="宋体" panose="02010600030101010101" pitchFamily="2" charset="-122"/>
              </a:rPr>
              <a:t>开始构造最小生成树。</a:t>
            </a:r>
            <a:r>
              <a:rPr lang="zh-CN" altLang="en-US" sz="2800" b="1" dirty="0">
                <a:solidFill>
                  <a:srgbClr val="0000FF"/>
                </a:solidFill>
                <a:latin typeface="宋体" panose="02010600030101010101" pitchFamily="2" charset="-122"/>
              </a:rPr>
              <a:t>初始时令</a:t>
            </a:r>
            <a:r>
              <a:rPr lang="zh-CN" altLang="en-US" sz="2800" b="1">
                <a:solidFill>
                  <a:srgbClr val="0000FF"/>
                </a:solidFill>
                <a:latin typeface="宋体" panose="02010600030101010101" pitchFamily="2" charset="-122"/>
              </a:rPr>
              <a:t>：</a:t>
            </a:r>
          </a:p>
        </p:txBody>
      </p:sp>
      <p:grpSp>
        <p:nvGrpSpPr>
          <p:cNvPr id="621571" name="组合 621570"/>
          <p:cNvGrpSpPr/>
          <p:nvPr/>
        </p:nvGrpSpPr>
        <p:grpSpPr>
          <a:xfrm>
            <a:off x="400050" y="4165283"/>
            <a:ext cx="8213725" cy="1066800"/>
            <a:chOff x="336" y="3168"/>
            <a:chExt cx="5174" cy="672"/>
          </a:xfrm>
        </p:grpSpPr>
        <p:sp>
          <p:nvSpPr>
            <p:cNvPr id="621572" name="矩形 621571"/>
            <p:cNvSpPr/>
            <p:nvPr/>
          </p:nvSpPr>
          <p:spPr>
            <a:xfrm>
              <a:off x="432" y="3168"/>
              <a:ext cx="5078"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Closedge[s].lowcost</a:t>
              </a:r>
              <a:r>
                <a:rPr lang="en-US" altLang="zh-CN" sz="2800" b="1">
                  <a:latin typeface="Times New Roman" panose="02020603050405020304" pitchFamily="18" charset="0"/>
                </a:rPr>
                <a:t>=0</a:t>
              </a:r>
              <a:r>
                <a:rPr lang="en-US" altLang="zh-CN" b="1">
                  <a:latin typeface="Times New Roman" panose="02020603050405020304" pitchFamily="18" charset="0"/>
                </a:rPr>
                <a:t> </a:t>
              </a:r>
              <a:r>
                <a:rPr lang="zh-CN" altLang="en-US" sz="2800" b="1">
                  <a:latin typeface="宋体" panose="02010600030101010101" pitchFamily="2" charset="-122"/>
                </a:rPr>
                <a:t>：</a:t>
              </a:r>
              <a:r>
                <a:rPr lang="zh-CN" altLang="en-US" sz="2800" b="1" dirty="0">
                  <a:latin typeface="宋体" panose="02010600030101010101" pitchFamily="2" charset="-122"/>
                </a:rPr>
                <a:t>表明顶点</a:t>
              </a:r>
              <a:r>
                <a:rPr lang="en-US" altLang="zh-CN" sz="2800" b="1" dirty="0" err="1">
                  <a:latin typeface="Times New Roman" panose="02020603050405020304" pitchFamily="18" charset="0"/>
                </a:rPr>
                <a:t>v</a:t>
              </a:r>
              <a:r>
                <a:rPr lang="en-US" altLang="zh-CN" sz="2800" b="1" baseline="-14000" dirty="0" err="1">
                  <a:latin typeface="Times New Roman" panose="02020603050405020304" pitchFamily="18" charset="0"/>
                </a:rPr>
                <a:t>s</a:t>
              </a:r>
              <a:r>
                <a:rPr lang="zh-CN" altLang="en-US" sz="2800" b="1" dirty="0">
                  <a:latin typeface="宋体" panose="02010600030101010101" pitchFamily="2" charset="-122"/>
                </a:rPr>
                <a:t>首先加入到</a:t>
              </a:r>
              <a:r>
                <a:rPr lang="en-US" altLang="zh-CN" sz="2800" b="1">
                  <a:latin typeface="Times New Roman" panose="02020603050405020304" pitchFamily="18" charset="0"/>
                </a:rPr>
                <a:t>U</a:t>
              </a:r>
              <a:r>
                <a:rPr lang="zh-CN" altLang="en-US" sz="2800" b="1">
                  <a:latin typeface="宋体" panose="02010600030101010101" pitchFamily="2" charset="-122"/>
                </a:rPr>
                <a:t>中；</a:t>
              </a:r>
            </a:p>
          </p:txBody>
        </p:sp>
        <p:sp>
          <p:nvSpPr>
            <p:cNvPr id="621573" name="矩形 621572"/>
            <p:cNvSpPr/>
            <p:nvPr/>
          </p:nvSpPr>
          <p:spPr>
            <a:xfrm>
              <a:off x="432" y="3545"/>
              <a:ext cx="5078"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Closedge[k].adjvex</a:t>
              </a:r>
              <a:r>
                <a:rPr lang="en-US" altLang="zh-CN" sz="2800" b="1">
                  <a:latin typeface="Times New Roman" panose="02020603050405020304" pitchFamily="18" charset="0"/>
                </a:rPr>
                <a:t>=s</a:t>
              </a:r>
              <a:r>
                <a:rPr lang="en-US" altLang="zh-CN" b="1">
                  <a:latin typeface="Times New Roman" panose="02020603050405020304" pitchFamily="18" charset="0"/>
                </a:rPr>
                <a:t> </a:t>
              </a:r>
              <a:r>
                <a:rPr lang="zh-CN" altLang="en-US" sz="2800" b="1">
                  <a:latin typeface="宋体" panose="02010600030101010101" pitchFamily="2" charset="-122"/>
                </a:rPr>
                <a:t>，</a:t>
              </a:r>
              <a:r>
                <a:rPr lang="en-US" altLang="zh-CN" sz="2800" b="1" dirty="0" err="1">
                  <a:latin typeface="Times New Roman" panose="02020603050405020304" pitchFamily="18" charset="0"/>
                </a:rPr>
                <a:t>Closedge[k].lowcost</a:t>
              </a:r>
              <a:r>
                <a:rPr lang="en-US" altLang="zh-CN" sz="2800" b="1">
                  <a:latin typeface="Times New Roman" panose="02020603050405020304" pitchFamily="18" charset="0"/>
                </a:rPr>
                <a:t>=cost(k, s)</a:t>
              </a:r>
              <a:r>
                <a:rPr lang="en-US" altLang="zh-CN" b="1">
                  <a:latin typeface="Times New Roman" panose="02020603050405020304" pitchFamily="18" charset="0"/>
                </a:rPr>
                <a:t> </a:t>
              </a:r>
            </a:p>
          </p:txBody>
        </p:sp>
        <p:sp>
          <p:nvSpPr>
            <p:cNvPr id="621574" name="左大括号 621573"/>
            <p:cNvSpPr/>
            <p:nvPr/>
          </p:nvSpPr>
          <p:spPr>
            <a:xfrm>
              <a:off x="336" y="3296"/>
              <a:ext cx="91" cy="431"/>
            </a:xfrm>
            <a:prstGeom prst="leftBrace">
              <a:avLst>
                <a:gd name="adj1" fmla="val 39468"/>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sp>
        <p:nvSpPr>
          <p:cNvPr id="621575" name="矩形 621574"/>
          <p:cNvSpPr/>
          <p:nvPr/>
        </p:nvSpPr>
        <p:spPr>
          <a:xfrm>
            <a:off x="172085" y="5232083"/>
            <a:ext cx="8669338" cy="100806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nSpc>
                <a:spcPct val="110000"/>
              </a:lnSpc>
              <a:buNone/>
            </a:pPr>
            <a:r>
              <a:rPr lang="zh-CN" altLang="en-US" sz="2800" b="1" dirty="0"/>
              <a:t>       表示</a:t>
            </a:r>
            <a:r>
              <a:rPr lang="en-US" altLang="zh-CN" sz="2800" b="1"/>
              <a:t>V-U</a:t>
            </a:r>
            <a:r>
              <a:rPr lang="zh-CN" altLang="en-US" sz="2800" b="1" dirty="0"/>
              <a:t>中的各顶点到</a:t>
            </a:r>
            <a:r>
              <a:rPr lang="en-US" altLang="zh-CN" sz="2800" b="1"/>
              <a:t>U</a:t>
            </a:r>
            <a:r>
              <a:rPr lang="zh-CN" altLang="en-US" sz="2800" b="1" dirty="0"/>
              <a:t>中权值最小的边</a:t>
            </a:r>
            <a:r>
              <a:rPr lang="en-US" altLang="zh-CN" sz="2800" b="1"/>
              <a:t>(k</a:t>
            </a:r>
            <a:r>
              <a:rPr lang="en-US" altLang="zh-CN" sz="2800" b="1">
                <a:ea typeface="Arial Unicode MS" panose="020B0604020202020204" charset="-122"/>
              </a:rPr>
              <a:t>≠</a:t>
            </a:r>
            <a:r>
              <a:rPr lang="en-US" altLang="zh-CN" sz="2800" b="1"/>
              <a:t>s) </a:t>
            </a:r>
            <a:r>
              <a:rPr lang="zh-CN" altLang="en-US" sz="2800" b="1">
                <a:latin typeface="宋体" panose="02010600030101010101" pitchFamily="2" charset="-122"/>
              </a:rPr>
              <a:t>，</a:t>
            </a:r>
            <a:r>
              <a:rPr lang="en-US" altLang="zh-CN" sz="2800" b="1"/>
              <a:t>cost(k, s)</a:t>
            </a:r>
            <a:r>
              <a:rPr lang="zh-CN" altLang="en-US" sz="2800" b="1" dirty="0"/>
              <a:t>表示</a:t>
            </a:r>
            <a:r>
              <a:rPr lang="zh-CN" altLang="en-US" sz="2800" b="1" dirty="0">
                <a:latin typeface="宋体" panose="02010600030101010101" pitchFamily="2" charset="-122"/>
              </a:rPr>
              <a:t>边</a:t>
            </a:r>
            <a:r>
              <a:rPr lang="en-US" altLang="zh-CN" sz="2800" b="1"/>
              <a:t>(</a:t>
            </a:r>
            <a:r>
              <a:rPr lang="en-US" altLang="zh-CN" sz="2800" b="1" dirty="0" err="1"/>
              <a:t>v</a:t>
            </a:r>
            <a:r>
              <a:rPr lang="en-US" altLang="zh-CN" sz="2800" b="1" baseline="-14000" dirty="0" err="1"/>
              <a:t>k</a:t>
            </a:r>
            <a:r>
              <a:rPr lang="en-US" altLang="zh-CN" sz="2800" b="1"/>
              <a:t>, </a:t>
            </a:r>
            <a:r>
              <a:rPr lang="en-US" altLang="zh-CN" sz="2800" b="1" dirty="0" err="1"/>
              <a:t>v</a:t>
            </a:r>
            <a:r>
              <a:rPr lang="en-US" altLang="zh-CN" sz="2800" b="1" baseline="-14000" dirty="0" err="1"/>
              <a:t>s</a:t>
            </a:r>
            <a:r>
              <a:rPr lang="en-US" altLang="zh-CN" sz="2800" b="1"/>
              <a:t>)</a:t>
            </a:r>
            <a:r>
              <a:rPr lang="en-US" altLang="zh-CN" sz="2800" b="1">
                <a:latin typeface="宋体" panose="02010600030101010101" pitchFamily="2" charset="-122"/>
              </a:rPr>
              <a:t> </a:t>
            </a:r>
            <a:r>
              <a:rPr lang="zh-CN" altLang="en-US" sz="2800" b="1" dirty="0"/>
              <a:t>权值</a:t>
            </a:r>
            <a:r>
              <a:rPr lang="zh-CN" altLang="en-US" sz="2800" b="1" dirty="0">
                <a:latin typeface="宋体" panose="02010600030101010101" pitchFamily="2" charset="-122"/>
              </a:rPr>
              <a:t>。</a:t>
            </a:r>
          </a:p>
        </p:txBody>
      </p:sp>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文本占位符 533505"/>
          <p:cNvSpPr>
            <a:spLocks noGrp="1"/>
          </p:cNvSpPr>
          <p:nvPr>
            <p:ph type="body" idx="1"/>
          </p:nvPr>
        </p:nvSpPr>
        <p:spPr>
          <a:xfrm>
            <a:off x="152400" y="152400"/>
            <a:ext cx="8839200" cy="6229350"/>
          </a:xfrm>
        </p:spPr>
        <p:txBody>
          <a:bodyPr/>
          <a:lstStyle/>
          <a:p>
            <a:pPr marL="0" indent="0">
              <a:lnSpc>
                <a:spcPct val="110000"/>
              </a:lnSpc>
              <a:buNone/>
            </a:pPr>
            <a:r>
              <a:rPr lang="zh-CN" altLang="en-US" b="1" dirty="0">
                <a:solidFill>
                  <a:schemeClr val="folHlink"/>
                </a:solidFill>
              </a:rPr>
              <a:t>        </a:t>
            </a:r>
            <a:r>
              <a:rPr lang="zh-CN" altLang="en-US" b="1" dirty="0">
                <a:solidFill>
                  <a:srgbClr val="FF0000"/>
                </a:solidFill>
              </a:rPr>
              <a:t>子图和生成子图</a:t>
            </a:r>
            <a:r>
              <a:rPr lang="zh-CN" altLang="en-US" b="1" dirty="0"/>
              <a:t>：</a:t>
            </a:r>
            <a:r>
              <a:rPr lang="zh-CN" altLang="en-US" sz="2800" b="1" dirty="0"/>
              <a:t>设有图</a:t>
            </a:r>
            <a:r>
              <a:rPr lang="en-US" altLang="zh-CN" sz="2800" b="1"/>
              <a:t>G=(V</a:t>
            </a:r>
            <a:r>
              <a:rPr lang="zh-CN" altLang="en-US" sz="2800" b="1"/>
              <a:t>，</a:t>
            </a:r>
            <a:r>
              <a:rPr lang="en-US" altLang="zh-CN" sz="2800" b="1">
                <a:sym typeface="+mn-ea"/>
              </a:rPr>
              <a:t>E</a:t>
            </a:r>
            <a:r>
              <a:rPr lang="en-US" altLang="zh-CN" sz="2800" b="1"/>
              <a:t>)</a:t>
            </a:r>
            <a:r>
              <a:rPr lang="zh-CN" altLang="en-US" sz="2800" b="1"/>
              <a:t>和</a:t>
            </a:r>
            <a:r>
              <a:rPr lang="en-US" altLang="zh-CN" sz="2800" b="1"/>
              <a:t>G’=(V’</a:t>
            </a:r>
            <a:r>
              <a:rPr lang="zh-CN" altLang="en-US" sz="2800" b="1"/>
              <a:t>，</a:t>
            </a:r>
            <a:r>
              <a:rPr lang="en-US" altLang="zh-CN" sz="2800" b="1"/>
              <a:t>E’)</a:t>
            </a:r>
            <a:r>
              <a:rPr lang="zh-CN" altLang="en-US" sz="2800" b="1"/>
              <a:t>，若</a:t>
            </a:r>
            <a:r>
              <a:rPr lang="en-US" altLang="zh-CN" sz="2800" b="1"/>
              <a:t>V’</a:t>
            </a:r>
            <a:r>
              <a:rPr lang="en-US" altLang="zh-CN" sz="2800" b="1">
                <a:ea typeface="楷体_GB2312" panose="02010609030101010101" pitchFamily="49" charset="-122"/>
                <a:sym typeface="Symbol" panose="05050102010706020507" pitchFamily="18" charset="2"/>
              </a:rPr>
              <a:t></a:t>
            </a:r>
            <a:r>
              <a:rPr lang="en-US" altLang="zh-CN" sz="2800" b="1"/>
              <a:t>V</a:t>
            </a:r>
            <a:r>
              <a:rPr lang="zh-CN" altLang="en-US" sz="2800" b="1"/>
              <a:t>且</a:t>
            </a:r>
            <a:r>
              <a:rPr lang="en-US" altLang="zh-CN" sz="2800" b="1"/>
              <a:t>E’</a:t>
            </a:r>
            <a:r>
              <a:rPr lang="en-US" altLang="zh-CN" sz="2800" b="1">
                <a:ea typeface="楷体_GB2312" panose="02010609030101010101" pitchFamily="49" charset="-122"/>
                <a:sym typeface="Symbol" panose="05050102010706020507" pitchFamily="18" charset="2"/>
              </a:rPr>
              <a:t></a:t>
            </a:r>
            <a:r>
              <a:rPr lang="en-US" altLang="zh-CN" sz="2800" b="1"/>
              <a:t>E </a:t>
            </a:r>
            <a:r>
              <a:rPr lang="zh-CN" altLang="en-US" sz="2800" b="1"/>
              <a:t>，</a:t>
            </a:r>
            <a:r>
              <a:rPr lang="zh-CN" altLang="en-US" sz="2800" b="1" dirty="0"/>
              <a:t>则称图</a:t>
            </a:r>
            <a:r>
              <a:rPr lang="en-US" altLang="zh-CN" sz="2800" b="1"/>
              <a:t>G’</a:t>
            </a:r>
            <a:r>
              <a:rPr lang="zh-CN" altLang="en-US" sz="2800" b="1"/>
              <a:t>是</a:t>
            </a:r>
            <a:r>
              <a:rPr lang="en-US" altLang="zh-CN" sz="2800" b="1"/>
              <a:t>G</a:t>
            </a:r>
            <a:r>
              <a:rPr lang="zh-CN" altLang="en-US" sz="2800" b="1" dirty="0"/>
              <a:t>的</a:t>
            </a:r>
            <a:r>
              <a:rPr lang="zh-CN" altLang="en-US" sz="2800" b="1" dirty="0">
                <a:solidFill>
                  <a:srgbClr val="FF0000"/>
                </a:solidFill>
              </a:rPr>
              <a:t>子图</a:t>
            </a:r>
            <a:r>
              <a:rPr lang="zh-CN" altLang="en-US" sz="2800" b="1"/>
              <a:t>；若</a:t>
            </a:r>
            <a:r>
              <a:rPr lang="en-US" altLang="zh-CN" sz="2800" b="1"/>
              <a:t>V’</a:t>
            </a:r>
            <a:r>
              <a:rPr lang="en-US" altLang="zh-CN" sz="2800" b="1">
                <a:ea typeface="Arial Unicode MS" panose="020B0604020202020204" charset="-122"/>
              </a:rPr>
              <a:t>=</a:t>
            </a:r>
            <a:r>
              <a:rPr lang="en-US" altLang="zh-CN" sz="2800" b="1"/>
              <a:t>V</a:t>
            </a:r>
            <a:r>
              <a:rPr lang="zh-CN" altLang="en-US" sz="2800" b="1"/>
              <a:t>且</a:t>
            </a:r>
            <a:r>
              <a:rPr lang="en-US" altLang="zh-CN" sz="2800" b="1"/>
              <a:t>E’</a:t>
            </a:r>
            <a:r>
              <a:rPr lang="en-US" altLang="zh-CN" sz="2800" b="1">
                <a:ea typeface="楷体_GB2312" panose="02010609030101010101" pitchFamily="49" charset="-122"/>
                <a:sym typeface="Symbol" panose="05050102010706020507" pitchFamily="18" charset="2"/>
              </a:rPr>
              <a:t></a:t>
            </a:r>
            <a:r>
              <a:rPr lang="en-US" altLang="zh-CN" sz="2800" b="1"/>
              <a:t>E</a:t>
            </a:r>
            <a:r>
              <a:rPr lang="zh-CN" altLang="en-US" sz="2800" b="1"/>
              <a:t>，</a:t>
            </a:r>
            <a:r>
              <a:rPr lang="zh-CN" altLang="en-US" sz="2800" b="1" dirty="0"/>
              <a:t>则称图</a:t>
            </a:r>
            <a:r>
              <a:rPr lang="en-US" altLang="zh-CN" sz="2800" b="1"/>
              <a:t>G’</a:t>
            </a:r>
            <a:r>
              <a:rPr lang="zh-CN" altLang="en-US" sz="2800" b="1"/>
              <a:t>是</a:t>
            </a:r>
            <a:r>
              <a:rPr lang="en-US" altLang="zh-CN" sz="2800" b="1"/>
              <a:t>G</a:t>
            </a:r>
            <a:r>
              <a:rPr lang="zh-CN" altLang="en-US" sz="2800" b="1" dirty="0"/>
              <a:t>的一个</a:t>
            </a:r>
            <a:r>
              <a:rPr lang="zh-CN" altLang="en-US" sz="2800" b="1" dirty="0">
                <a:solidFill>
                  <a:srgbClr val="FF0000"/>
                </a:solidFill>
              </a:rPr>
              <a:t>生成子图</a:t>
            </a:r>
            <a:r>
              <a:rPr lang="zh-CN" altLang="en-US" sz="2800" b="1" dirty="0"/>
              <a:t>。</a:t>
            </a:r>
          </a:p>
          <a:p>
            <a:pPr marL="0" indent="0">
              <a:lnSpc>
                <a:spcPct val="110000"/>
              </a:lnSpc>
              <a:buNone/>
            </a:pPr>
            <a:r>
              <a:rPr lang="zh-CN" altLang="en-US" b="1" dirty="0">
                <a:solidFill>
                  <a:schemeClr val="folHlink"/>
                </a:solidFill>
              </a:rPr>
              <a:t>       </a:t>
            </a:r>
            <a:r>
              <a:rPr lang="zh-CN" altLang="en-US" b="1" dirty="0">
                <a:solidFill>
                  <a:srgbClr val="FF0000"/>
                </a:solidFill>
              </a:rPr>
              <a:t>顶点的邻接</a:t>
            </a:r>
            <a:r>
              <a:rPr lang="en-US" altLang="zh-CN" b="1">
                <a:solidFill>
                  <a:srgbClr val="FF0000"/>
                </a:solidFill>
              </a:rPr>
              <a:t>(Adjacent)</a:t>
            </a:r>
            <a:r>
              <a:rPr lang="zh-CN" altLang="en-US" b="1" dirty="0"/>
              <a:t>：</a:t>
            </a:r>
            <a:r>
              <a:rPr lang="zh-CN" altLang="en-US" sz="2800" b="1" dirty="0"/>
              <a:t>对于无向图</a:t>
            </a:r>
            <a:r>
              <a:rPr lang="en-US" altLang="zh-CN" sz="2800" b="1"/>
              <a:t>G=(V</a:t>
            </a:r>
            <a:r>
              <a:rPr lang="zh-CN" altLang="en-US" sz="2800" b="1" dirty="0"/>
              <a:t>，</a:t>
            </a:r>
            <a:r>
              <a:rPr lang="en-US" altLang="zh-CN" sz="2800" b="1"/>
              <a:t>E)</a:t>
            </a:r>
            <a:r>
              <a:rPr lang="zh-CN" altLang="en-US" sz="2800" b="1"/>
              <a:t>，</a:t>
            </a:r>
            <a:r>
              <a:rPr lang="zh-CN" altLang="en-US" sz="2800" b="1" dirty="0"/>
              <a:t>若边</a:t>
            </a:r>
            <a:r>
              <a:rPr lang="en-US" altLang="zh-CN" sz="2800" b="1"/>
              <a:t>(v,w)</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ea typeface="Arial Unicode MS" panose="020B0604020202020204" charset="-122"/>
              </a:rPr>
              <a:t>E</a:t>
            </a:r>
            <a:r>
              <a:rPr lang="zh-CN" altLang="en-US" sz="2800" b="1"/>
              <a:t>，</a:t>
            </a:r>
            <a:r>
              <a:rPr lang="zh-CN" altLang="en-US" sz="2800" b="1" dirty="0"/>
              <a:t>则称顶点</a:t>
            </a:r>
            <a:r>
              <a:rPr lang="en-US" altLang="zh-CN" sz="2800" b="1"/>
              <a:t>v</a:t>
            </a:r>
            <a:r>
              <a:rPr lang="zh-CN" altLang="en-US" sz="2800" b="1"/>
              <a:t>和</a:t>
            </a:r>
            <a:r>
              <a:rPr lang="en-US" altLang="zh-CN" sz="2800" b="1"/>
              <a:t>w </a:t>
            </a:r>
            <a:r>
              <a:rPr lang="zh-CN" altLang="en-US" sz="2800" b="1" dirty="0"/>
              <a:t>互为</a:t>
            </a:r>
            <a:r>
              <a:rPr lang="zh-CN" altLang="en-US" sz="2800" b="1" dirty="0">
                <a:solidFill>
                  <a:srgbClr val="FF0000"/>
                </a:solidFill>
              </a:rPr>
              <a:t>邻接点</a:t>
            </a:r>
            <a:r>
              <a:rPr lang="zh-CN" altLang="en-US" sz="2800" b="1" dirty="0"/>
              <a:t>，即</a:t>
            </a:r>
            <a:r>
              <a:rPr lang="en-US" altLang="zh-CN" sz="2800" b="1"/>
              <a:t>v</a:t>
            </a:r>
            <a:r>
              <a:rPr lang="zh-CN" altLang="en-US" sz="2800" b="1"/>
              <a:t>和</a:t>
            </a:r>
            <a:r>
              <a:rPr lang="en-US" altLang="zh-CN" sz="2800" b="1"/>
              <a:t>w</a:t>
            </a:r>
            <a:r>
              <a:rPr lang="zh-CN" altLang="en-US" sz="2800" b="1" dirty="0"/>
              <a:t>相邻接。边</a:t>
            </a:r>
            <a:r>
              <a:rPr lang="en-US" altLang="zh-CN" sz="2800" b="1"/>
              <a:t>(v,w)</a:t>
            </a:r>
            <a:r>
              <a:rPr lang="zh-CN" altLang="en-US" sz="2800" b="1" dirty="0">
                <a:solidFill>
                  <a:srgbClr val="FF0000"/>
                </a:solidFill>
              </a:rPr>
              <a:t>依附</a:t>
            </a:r>
            <a:r>
              <a:rPr lang="en-US" altLang="zh-CN" sz="2800" b="1"/>
              <a:t>(</a:t>
            </a:r>
            <a:r>
              <a:rPr lang="en-US" altLang="zh-CN" sz="2800" b="1">
                <a:solidFill>
                  <a:srgbClr val="FF0000"/>
                </a:solidFill>
              </a:rPr>
              <a:t>incident</a:t>
            </a:r>
            <a:r>
              <a:rPr lang="en-US" altLang="zh-CN" sz="2800" b="1"/>
              <a:t>)</a:t>
            </a:r>
            <a:r>
              <a:rPr lang="zh-CN" altLang="en-US" sz="2800" b="1" dirty="0"/>
              <a:t>与顶点</a:t>
            </a:r>
            <a:r>
              <a:rPr lang="en-US" altLang="zh-CN" sz="2800" b="1"/>
              <a:t>v</a:t>
            </a:r>
            <a:r>
              <a:rPr lang="zh-CN" altLang="en-US" sz="2800" b="1"/>
              <a:t>和</a:t>
            </a:r>
            <a:r>
              <a:rPr lang="en-US" altLang="zh-CN" sz="2800" b="1"/>
              <a:t>w </a:t>
            </a:r>
            <a:r>
              <a:rPr lang="zh-CN" altLang="en-US" sz="2800" b="1"/>
              <a:t>。</a:t>
            </a:r>
          </a:p>
          <a:p>
            <a:pPr marL="0" indent="0">
              <a:lnSpc>
                <a:spcPct val="110000"/>
              </a:lnSpc>
              <a:buNone/>
            </a:pPr>
            <a:r>
              <a:rPr lang="zh-CN" altLang="en-US" sz="2800" b="1" dirty="0"/>
              <a:t>        对于有向图</a:t>
            </a:r>
            <a:r>
              <a:rPr lang="en-US" altLang="zh-CN" sz="2800" b="1"/>
              <a:t>G=(V </a:t>
            </a:r>
            <a:r>
              <a:rPr lang="zh-CN" altLang="en-US" sz="2800" b="1"/>
              <a:t>，</a:t>
            </a:r>
            <a:r>
              <a:rPr lang="en-US" altLang="zh-CN" sz="2800" b="1"/>
              <a:t>E)</a:t>
            </a:r>
            <a:r>
              <a:rPr lang="zh-CN" altLang="en-US" sz="2800" b="1"/>
              <a:t>，</a:t>
            </a:r>
            <a:r>
              <a:rPr lang="zh-CN" altLang="en-US" sz="2800" b="1" dirty="0"/>
              <a:t>若有向弧</a:t>
            </a:r>
            <a:r>
              <a:rPr lang="en-US" altLang="zh-CN" sz="2800" b="1"/>
              <a:t>&lt;v,w&gt;</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ea typeface="Arial Unicode MS" panose="020B0604020202020204" charset="-122"/>
              </a:rPr>
              <a:t>E</a:t>
            </a:r>
            <a:r>
              <a:rPr lang="zh-CN" altLang="en-US" sz="2800" b="1"/>
              <a:t>，</a:t>
            </a:r>
            <a:r>
              <a:rPr lang="zh-CN" altLang="en-US" sz="2800" b="1" dirty="0"/>
              <a:t>则称顶点</a:t>
            </a:r>
            <a:r>
              <a:rPr lang="en-US" altLang="zh-CN" sz="2800" b="1"/>
              <a:t>v</a:t>
            </a:r>
            <a:r>
              <a:rPr lang="en-US" altLang="zh-CN" sz="2800" b="1">
                <a:solidFill>
                  <a:schemeClr val="folHlink"/>
                </a:solidFill>
              </a:rPr>
              <a:t> </a:t>
            </a:r>
            <a:r>
              <a:rPr lang="en-US" altLang="zh-CN" sz="2800" b="1"/>
              <a:t>“</a:t>
            </a:r>
            <a:r>
              <a:rPr lang="zh-CN" altLang="en-US" sz="2800" b="1" dirty="0">
                <a:solidFill>
                  <a:srgbClr val="FF0000"/>
                </a:solidFill>
              </a:rPr>
              <a:t>邻接到</a:t>
            </a:r>
            <a:r>
              <a:rPr lang="zh-CN" altLang="en-US" sz="2800" b="1" dirty="0"/>
              <a:t>”顶点</a:t>
            </a:r>
            <a:r>
              <a:rPr lang="en-US" altLang="zh-CN" sz="2800" b="1"/>
              <a:t>w</a:t>
            </a:r>
            <a:r>
              <a:rPr lang="zh-CN" altLang="en-US" sz="2800" b="1"/>
              <a:t>，</a:t>
            </a:r>
            <a:r>
              <a:rPr lang="zh-CN" altLang="en-US" sz="2800" b="1" dirty="0"/>
              <a:t>顶点</a:t>
            </a:r>
            <a:r>
              <a:rPr lang="en-US" altLang="zh-CN" sz="2800" b="1"/>
              <a:t>w “</a:t>
            </a:r>
            <a:r>
              <a:rPr lang="zh-CN" altLang="en-US" sz="2800" b="1" dirty="0">
                <a:solidFill>
                  <a:srgbClr val="FF0000"/>
                </a:solidFill>
              </a:rPr>
              <a:t>邻接自</a:t>
            </a:r>
            <a:r>
              <a:rPr lang="zh-CN" altLang="en-US" sz="2800" b="1" dirty="0"/>
              <a:t>”顶点</a:t>
            </a:r>
            <a:r>
              <a:rPr lang="en-US" altLang="zh-CN" sz="2800" b="1"/>
              <a:t>v </a:t>
            </a:r>
            <a:r>
              <a:rPr lang="zh-CN" altLang="en-US" sz="2800" b="1"/>
              <a:t>，</a:t>
            </a:r>
            <a:r>
              <a:rPr lang="zh-CN" altLang="en-US" sz="2800" b="1" dirty="0"/>
              <a:t>弧</a:t>
            </a:r>
            <a:r>
              <a:rPr lang="en-US" altLang="zh-CN" sz="2800" b="1"/>
              <a:t>&lt;v,w&gt; </a:t>
            </a:r>
            <a:r>
              <a:rPr lang="zh-CN" altLang="en-US" sz="2800" b="1" dirty="0"/>
              <a:t>与顶点</a:t>
            </a:r>
            <a:r>
              <a:rPr lang="en-US" altLang="zh-CN" sz="2800" b="1"/>
              <a:t>v</a:t>
            </a:r>
            <a:r>
              <a:rPr lang="zh-CN" altLang="en-US" sz="2800" b="1"/>
              <a:t>和</a:t>
            </a:r>
            <a:r>
              <a:rPr lang="en-US" altLang="zh-CN" sz="2800" b="1"/>
              <a:t>w</a:t>
            </a:r>
            <a:r>
              <a:rPr lang="en-US" altLang="zh-CN" sz="2800" b="1">
                <a:solidFill>
                  <a:schemeClr val="folHlink"/>
                </a:solidFill>
              </a:rPr>
              <a:t> </a:t>
            </a:r>
            <a:r>
              <a:rPr lang="en-US" altLang="zh-CN" sz="2800" b="1"/>
              <a:t>“</a:t>
            </a:r>
            <a:r>
              <a:rPr lang="zh-CN" altLang="en-US" sz="2800" b="1" dirty="0">
                <a:solidFill>
                  <a:srgbClr val="FF0000"/>
                </a:solidFill>
              </a:rPr>
              <a:t>相关联</a:t>
            </a:r>
            <a:r>
              <a:rPr lang="zh-CN" altLang="en-US" sz="2800" b="1" dirty="0"/>
              <a:t>” 。</a:t>
            </a:r>
          </a:p>
          <a:p>
            <a:pPr marL="0" indent="0">
              <a:lnSpc>
                <a:spcPct val="110000"/>
              </a:lnSpc>
              <a:buNone/>
            </a:pPr>
            <a:r>
              <a:rPr lang="zh-CN" altLang="en-US" b="1" dirty="0">
                <a:solidFill>
                  <a:schemeClr val="folHlink"/>
                </a:solidFill>
              </a:rPr>
              <a:t>   </a:t>
            </a:r>
            <a:r>
              <a:rPr lang="zh-CN" altLang="en-US" b="1" dirty="0">
                <a:solidFill>
                  <a:srgbClr val="FF0000"/>
                </a:solidFill>
              </a:rPr>
              <a:t>    顶点的度、入度、出度</a:t>
            </a:r>
            <a:r>
              <a:rPr lang="zh-CN" altLang="en-US" b="1" dirty="0"/>
              <a:t>：</a:t>
            </a:r>
            <a:r>
              <a:rPr lang="zh-CN" altLang="en-US" sz="2800" b="1" dirty="0"/>
              <a:t>对于无向图</a:t>
            </a:r>
            <a:r>
              <a:rPr lang="en-US" altLang="zh-CN" sz="2800" b="1"/>
              <a:t>G=(V</a:t>
            </a:r>
            <a:r>
              <a:rPr lang="zh-CN" altLang="en-US" sz="2800" b="1"/>
              <a:t>，</a:t>
            </a:r>
            <a:r>
              <a:rPr lang="en-US" altLang="zh-CN" sz="2800" b="1"/>
              <a:t>E)</a:t>
            </a:r>
            <a:r>
              <a:rPr lang="zh-CN" altLang="en-US" sz="2800" b="1"/>
              <a:t>， </a:t>
            </a:r>
            <a:r>
              <a:rPr lang="zh-CN" altLang="en-US" sz="2800" b="1">
                <a:latin typeface="宋体" panose="02010600030101010101" pitchFamily="2" charset="-122"/>
                <a:sym typeface="Symbol" panose="05050102010706020507" pitchFamily="18" charset="2"/>
              </a:rPr>
              <a:t></a:t>
            </a:r>
            <a:r>
              <a:rPr lang="en-US" altLang="zh-CN" sz="2800" b="1"/>
              <a:t>v</a:t>
            </a:r>
            <a:r>
              <a:rPr lang="en-US" altLang="zh-CN" sz="2800" b="1" baseline="-18000"/>
              <a:t>i</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ea typeface="Arial Unicode MS" panose="020B0604020202020204" charset="-122"/>
              </a:rPr>
              <a:t>V</a:t>
            </a:r>
            <a:r>
              <a:rPr lang="zh-CN" altLang="en-US" sz="2800" b="1"/>
              <a:t>，图</a:t>
            </a:r>
            <a:r>
              <a:rPr lang="en-US" altLang="zh-CN" sz="2800" b="1"/>
              <a:t>G</a:t>
            </a:r>
            <a:r>
              <a:rPr lang="zh-CN" altLang="en-US" sz="2800" b="1" dirty="0"/>
              <a:t>中</a:t>
            </a:r>
            <a:r>
              <a:rPr lang="zh-CN" altLang="en-US" sz="2800" b="1" dirty="0">
                <a:solidFill>
                  <a:srgbClr val="FF0000"/>
                </a:solidFill>
              </a:rPr>
              <a:t>依附于</a:t>
            </a:r>
            <a:r>
              <a:rPr lang="en-US" altLang="zh-CN" sz="2800" b="1">
                <a:solidFill>
                  <a:srgbClr val="FF0000"/>
                </a:solidFill>
              </a:rPr>
              <a:t>v</a:t>
            </a:r>
            <a:r>
              <a:rPr lang="en-US" altLang="zh-CN" sz="2800" b="1" baseline="-18000">
                <a:solidFill>
                  <a:srgbClr val="FF0000"/>
                </a:solidFill>
              </a:rPr>
              <a:t>i</a:t>
            </a:r>
            <a:r>
              <a:rPr lang="zh-CN" altLang="en-US" sz="2800" b="1" dirty="0">
                <a:solidFill>
                  <a:srgbClr val="FF0000"/>
                </a:solidFill>
              </a:rPr>
              <a:t>的边的数目称为顶点</a:t>
            </a:r>
            <a:r>
              <a:rPr lang="en-US" altLang="zh-CN" sz="2800" b="1">
                <a:solidFill>
                  <a:srgbClr val="FF0000"/>
                </a:solidFill>
              </a:rPr>
              <a:t>v</a:t>
            </a:r>
            <a:r>
              <a:rPr lang="en-US" altLang="zh-CN" sz="2800" b="1" baseline="-18000">
                <a:solidFill>
                  <a:srgbClr val="FF0000"/>
                </a:solidFill>
              </a:rPr>
              <a:t>i</a:t>
            </a:r>
            <a:r>
              <a:rPr lang="zh-CN" altLang="en-US" sz="2800" b="1" dirty="0">
                <a:solidFill>
                  <a:srgbClr val="FF0000"/>
                </a:solidFill>
              </a:rPr>
              <a:t>的度</a:t>
            </a:r>
            <a:r>
              <a:rPr lang="en-US" altLang="zh-CN" sz="2800" b="1">
                <a:solidFill>
                  <a:srgbClr val="FF0000"/>
                </a:solidFill>
              </a:rPr>
              <a:t>(degree)</a:t>
            </a:r>
            <a:r>
              <a:rPr lang="zh-CN" altLang="en-US" sz="2800" b="1">
                <a:solidFill>
                  <a:srgbClr val="FF0000"/>
                </a:solidFill>
              </a:rPr>
              <a:t>，</a:t>
            </a:r>
            <a:r>
              <a:rPr lang="zh-CN" altLang="en-US" sz="2800" b="1" dirty="0">
                <a:solidFill>
                  <a:srgbClr val="FF0000"/>
                </a:solidFill>
              </a:rPr>
              <a:t>记为</a:t>
            </a:r>
            <a:r>
              <a:rPr lang="en-US" altLang="zh-CN" sz="2800" b="1">
                <a:solidFill>
                  <a:srgbClr val="FF0000"/>
                </a:solidFill>
              </a:rPr>
              <a:t>TD(v</a:t>
            </a:r>
            <a:r>
              <a:rPr lang="en-US" altLang="zh-CN" sz="2800" b="1" baseline="-18000">
                <a:solidFill>
                  <a:srgbClr val="FF0000"/>
                </a:solidFill>
              </a:rPr>
              <a:t>i</a:t>
            </a:r>
            <a:r>
              <a:rPr lang="en-US" altLang="zh-CN" sz="2800" b="1">
                <a:solidFill>
                  <a:srgbClr val="FF0000"/>
                </a:solidFill>
              </a:rPr>
              <a:t>)</a:t>
            </a:r>
            <a:r>
              <a:rPr lang="zh-CN" altLang="en-US" sz="2800" b="1"/>
              <a:t>。</a:t>
            </a:r>
          </a:p>
        </p:txBody>
      </p:sp>
    </p:spTree>
  </p:cSld>
  <p:clrMapOvr>
    <a:masterClrMapping/>
  </p:clrMapOvr>
  <p:transition spd="med">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文本占位符 622593"/>
          <p:cNvSpPr>
            <a:spLocks noGrp="1"/>
          </p:cNvSpPr>
          <p:nvPr>
            <p:ph type="body" idx="1"/>
          </p:nvPr>
        </p:nvSpPr>
        <p:spPr>
          <a:xfrm>
            <a:off x="152400" y="152400"/>
            <a:ext cx="8812213" cy="4356100"/>
          </a:xfrm>
        </p:spPr>
        <p:txBody>
          <a:bodyPr/>
          <a:lstStyle/>
          <a:p>
            <a:pPr marL="0" indent="0">
              <a:lnSpc>
                <a:spcPct val="90000"/>
              </a:lnSpc>
              <a:buNone/>
            </a:pPr>
            <a:endParaRPr lang="en-US" altLang="zh-CN" sz="4000" b="1">
              <a:solidFill>
                <a:srgbClr val="0000FF"/>
              </a:solidFill>
              <a:latin typeface="宋体" panose="02010600030101010101" pitchFamily="2" charset="-122"/>
            </a:endParaRPr>
          </a:p>
          <a:p>
            <a:pPr marL="0" indent="0">
              <a:lnSpc>
                <a:spcPct val="90000"/>
              </a:lnSpc>
              <a:buNone/>
            </a:pPr>
            <a:r>
              <a:rPr lang="en-US" altLang="zh-CN" sz="4000" b="1">
                <a:solidFill>
                  <a:srgbClr val="0000FF"/>
                </a:solidFill>
                <a:latin typeface="宋体" panose="02010600030101010101" pitchFamily="2" charset="-122"/>
              </a:rPr>
              <a:t>3 </a:t>
            </a:r>
            <a:r>
              <a:rPr lang="zh-CN" altLang="en-US" sz="4000" b="1" dirty="0">
                <a:solidFill>
                  <a:srgbClr val="0000FF"/>
                </a:solidFill>
                <a:latin typeface="楷体_GB2312" panose="02010609030101010101" pitchFamily="49" charset="-122"/>
                <a:ea typeface="楷体_GB2312" panose="02010609030101010101" pitchFamily="49" charset="-122"/>
              </a:rPr>
              <a:t>算法步骤</a:t>
            </a:r>
            <a:endParaRPr lang="zh-CN" altLang="en-US" sz="4000" b="1" dirty="0">
              <a:solidFill>
                <a:schemeClr val="folHlink"/>
              </a:solidFill>
              <a:latin typeface="楷体_GB2312" panose="02010609030101010101" pitchFamily="49" charset="-122"/>
              <a:ea typeface="楷体_GB2312" panose="02010609030101010101" pitchFamily="49" charset="-122"/>
            </a:endParaRPr>
          </a:p>
          <a:p>
            <a:pPr marL="355600" lvl="1" indent="0">
              <a:buNone/>
            </a:pPr>
            <a:r>
              <a:rPr lang="zh-CN" altLang="en-US" b="1">
                <a:solidFill>
                  <a:srgbClr val="0000FF"/>
                </a:solidFill>
                <a:latin typeface="宋体" panose="02010600030101010101" pitchFamily="2" charset="-122"/>
              </a:rPr>
              <a:t>⑴</a:t>
            </a:r>
            <a:r>
              <a:rPr lang="zh-CN" altLang="en-US" b="1">
                <a:solidFill>
                  <a:srgbClr val="0000FF"/>
                </a:solidFill>
              </a:rPr>
              <a:t> </a:t>
            </a:r>
            <a:r>
              <a:rPr lang="zh-CN" altLang="en-US" b="1"/>
              <a:t> </a:t>
            </a:r>
            <a:r>
              <a:rPr lang="zh-CN" altLang="en-US" b="1" dirty="0"/>
              <a:t>从</a:t>
            </a:r>
            <a:r>
              <a:rPr lang="en-US" altLang="zh-CN" b="1" dirty="0" err="1"/>
              <a:t>closedge</a:t>
            </a:r>
            <a:r>
              <a:rPr lang="zh-CN" altLang="en-US" b="1" dirty="0"/>
              <a:t>中选择一条权值</a:t>
            </a:r>
            <a:r>
              <a:rPr lang="en-US" altLang="zh-CN" b="1"/>
              <a:t>(</a:t>
            </a:r>
            <a:r>
              <a:rPr lang="zh-CN" altLang="en-US" b="1" dirty="0"/>
              <a:t>不为</a:t>
            </a:r>
            <a:r>
              <a:rPr lang="en-US" altLang="zh-CN" b="1"/>
              <a:t>0)</a:t>
            </a:r>
            <a:r>
              <a:rPr lang="zh-CN" altLang="en-US" b="1" dirty="0"/>
              <a:t>最小的边</a:t>
            </a:r>
            <a:r>
              <a:rPr lang="en-US" altLang="zh-CN" b="1"/>
              <a:t>(</a:t>
            </a:r>
            <a:r>
              <a:rPr lang="en-US" altLang="zh-CN" b="1" dirty="0" err="1"/>
              <a:t>v</a:t>
            </a:r>
            <a:r>
              <a:rPr lang="en-US" altLang="zh-CN" b="1" baseline="-14000" dirty="0" err="1"/>
              <a:t>k</a:t>
            </a:r>
            <a:r>
              <a:rPr lang="en-US" altLang="zh-CN" b="1"/>
              <a:t>, </a:t>
            </a:r>
            <a:r>
              <a:rPr lang="en-US" altLang="zh-CN" b="1" dirty="0" err="1"/>
              <a:t>v</a:t>
            </a:r>
            <a:r>
              <a:rPr lang="en-US" altLang="zh-CN" b="1" baseline="-14000" dirty="0" err="1"/>
              <a:t>j</a:t>
            </a:r>
            <a:r>
              <a:rPr lang="en-US" altLang="zh-CN" b="1"/>
              <a:t>) </a:t>
            </a:r>
            <a:r>
              <a:rPr lang="zh-CN" altLang="en-US" b="1">
                <a:latin typeface="宋体" panose="02010600030101010101" pitchFamily="2" charset="-122"/>
              </a:rPr>
              <a:t>，</a:t>
            </a:r>
            <a:r>
              <a:rPr lang="zh-CN" altLang="en-US" b="1" dirty="0">
                <a:latin typeface="宋体" panose="02010600030101010101" pitchFamily="2" charset="-122"/>
              </a:rPr>
              <a:t>然后做</a:t>
            </a:r>
            <a:r>
              <a:rPr lang="zh-CN" altLang="en-US" b="1">
                <a:latin typeface="宋体" panose="02010600030101010101" pitchFamily="2" charset="-122"/>
              </a:rPr>
              <a:t>：</a:t>
            </a:r>
          </a:p>
          <a:p>
            <a:pPr marL="355600" lvl="1" indent="0">
              <a:buNone/>
            </a:pPr>
            <a:r>
              <a:rPr lang="zh-CN" altLang="en-US" sz="2800" b="1">
                <a:solidFill>
                  <a:schemeClr val="accent1"/>
                </a:solidFill>
                <a:latin typeface="宋体" panose="02010600030101010101" pitchFamily="2" charset="-122"/>
              </a:rPr>
              <a:t>①</a:t>
            </a:r>
            <a:r>
              <a:rPr lang="zh-CN" altLang="en-US" sz="2800" b="1">
                <a:latin typeface="宋体" panose="02010600030101010101" pitchFamily="2" charset="-122"/>
              </a:rPr>
              <a:t> </a:t>
            </a:r>
            <a:r>
              <a:rPr lang="zh-CN" altLang="en-US" sz="2800" b="1" dirty="0">
                <a:latin typeface="宋体" panose="02010600030101010101" pitchFamily="2" charset="-122"/>
              </a:rPr>
              <a:t>置</a:t>
            </a:r>
            <a:r>
              <a:rPr lang="en-US" altLang="zh-CN" sz="2800" b="1" dirty="0" err="1"/>
              <a:t>closedge[k].lowcost</a:t>
            </a:r>
            <a:r>
              <a:rPr lang="zh-CN" altLang="en-US" sz="2800" b="1" dirty="0"/>
              <a:t>为</a:t>
            </a:r>
            <a:r>
              <a:rPr lang="en-US" altLang="zh-CN" sz="2800" b="1"/>
              <a:t>0 </a:t>
            </a:r>
            <a:r>
              <a:rPr lang="zh-CN" altLang="en-US" sz="2800" b="1" dirty="0">
                <a:latin typeface="宋体" panose="02010600030101010101" pitchFamily="2" charset="-122"/>
              </a:rPr>
              <a:t>，表示</a:t>
            </a:r>
            <a:r>
              <a:rPr lang="en-US" altLang="zh-CN" sz="2800" b="1" dirty="0" err="1"/>
              <a:t>v</a:t>
            </a:r>
            <a:r>
              <a:rPr lang="en-US" altLang="zh-CN" sz="2800" b="1" baseline="-14000" dirty="0" err="1"/>
              <a:t>k</a:t>
            </a:r>
            <a:r>
              <a:rPr lang="zh-CN" altLang="en-US" sz="2800" b="1">
                <a:latin typeface="宋体" panose="02010600030101010101" pitchFamily="2" charset="-122"/>
              </a:rPr>
              <a:t>已</a:t>
            </a:r>
            <a:r>
              <a:rPr lang="zh-CN" altLang="en-US" sz="2800" b="1" dirty="0">
                <a:latin typeface="宋体" panose="02010600030101010101" pitchFamily="2" charset="-122"/>
              </a:rPr>
              <a:t>加入到</a:t>
            </a:r>
            <a:r>
              <a:rPr lang="en-US" altLang="zh-CN" sz="2800" b="1"/>
              <a:t>U</a:t>
            </a:r>
            <a:r>
              <a:rPr lang="zh-CN" altLang="en-US" sz="2800" b="1" dirty="0"/>
              <a:t>中</a:t>
            </a:r>
            <a:r>
              <a:rPr lang="zh-CN" altLang="en-US" sz="2800" b="1" dirty="0">
                <a:latin typeface="宋体" panose="02010600030101010101" pitchFamily="2" charset="-122"/>
              </a:rPr>
              <a:t>。</a:t>
            </a:r>
            <a:r>
              <a:rPr lang="zh-CN" altLang="en-US" sz="2800" b="1">
                <a:solidFill>
                  <a:schemeClr val="accent1"/>
                </a:solidFill>
                <a:latin typeface="宋体" panose="02010600030101010101" pitchFamily="2" charset="-122"/>
              </a:rPr>
              <a:t>②</a:t>
            </a:r>
            <a:r>
              <a:rPr lang="zh-CN" altLang="en-US" sz="2800" b="1">
                <a:solidFill>
                  <a:schemeClr val="folHlink"/>
                </a:solidFill>
                <a:latin typeface="宋体" panose="02010600030101010101" pitchFamily="2" charset="-122"/>
              </a:rPr>
              <a:t> </a:t>
            </a:r>
            <a:r>
              <a:rPr lang="zh-CN" altLang="en-US" sz="2800" b="1" dirty="0">
                <a:latin typeface="宋体" panose="02010600030101010101" pitchFamily="2" charset="-122"/>
              </a:rPr>
              <a:t>根据新加入</a:t>
            </a:r>
            <a:r>
              <a:rPr lang="en-US" altLang="zh-CN" sz="2800" b="1" dirty="0" err="1"/>
              <a:t>v</a:t>
            </a:r>
            <a:r>
              <a:rPr lang="en-US" altLang="zh-CN" sz="2800" b="1" baseline="-14000" dirty="0" err="1"/>
              <a:t>k</a:t>
            </a:r>
            <a:r>
              <a:rPr lang="zh-CN" altLang="en-US" sz="2800" b="1">
                <a:latin typeface="宋体" panose="02010600030101010101" pitchFamily="2" charset="-122"/>
              </a:rPr>
              <a:t>的</a:t>
            </a:r>
            <a:r>
              <a:rPr lang="zh-CN" altLang="en-US" sz="2800" b="1" dirty="0">
                <a:latin typeface="宋体" panose="02010600030101010101" pitchFamily="2" charset="-122"/>
              </a:rPr>
              <a:t>更新</a:t>
            </a:r>
            <a:r>
              <a:rPr lang="en-US" altLang="zh-CN" sz="2800" b="1" dirty="0" err="1"/>
              <a:t>closedge</a:t>
            </a:r>
            <a:r>
              <a:rPr lang="zh-CN" altLang="en-US" sz="2800" b="1"/>
              <a:t>中</a:t>
            </a:r>
            <a:r>
              <a:rPr lang="zh-CN" altLang="en-US" sz="2800" b="1" dirty="0"/>
              <a:t>每个元素</a:t>
            </a:r>
            <a:r>
              <a:rPr lang="zh-CN" altLang="en-US" sz="2800" b="1">
                <a:latin typeface="宋体" panose="02010600030101010101" pitchFamily="2" charset="-122"/>
              </a:rPr>
              <a:t>：</a:t>
            </a:r>
          </a:p>
          <a:p>
            <a:pPr marL="1079500" lvl="3" indent="0">
              <a:spcBef>
                <a:spcPct val="10000"/>
              </a:spcBef>
              <a:buNone/>
            </a:pPr>
            <a:r>
              <a:rPr lang="zh-CN" altLang="en-US" sz="2800" b="1">
                <a:latin typeface="宋体" panose="02010600030101010101" pitchFamily="2" charset="-122"/>
                <a:sym typeface="Symbol" panose="05050102010706020507" pitchFamily="18" charset="2"/>
              </a:rPr>
              <a:t></a:t>
            </a:r>
            <a:r>
              <a:rPr lang="en-US" altLang="zh-CN" sz="2800" b="1"/>
              <a:t>v</a:t>
            </a:r>
            <a:r>
              <a:rPr lang="en-US" altLang="zh-CN" sz="2800" b="1" baseline="-14000"/>
              <a:t>i</a:t>
            </a:r>
            <a:r>
              <a:rPr lang="en-US" altLang="zh-CN" sz="2800" b="1">
                <a:ea typeface="Arial Unicode MS" panose="020B0604020202020204" charset="-122"/>
              </a:rPr>
              <a:t>∈</a:t>
            </a:r>
            <a:r>
              <a:rPr lang="en-US" altLang="zh-CN" sz="2800" b="1"/>
              <a:t>V-U </a:t>
            </a:r>
            <a:r>
              <a:rPr lang="zh-CN" altLang="en-US" sz="2800" b="1">
                <a:latin typeface="宋体" panose="02010600030101010101" pitchFamily="2" charset="-122"/>
              </a:rPr>
              <a:t>，若</a:t>
            </a:r>
            <a:r>
              <a:rPr lang="en-US" altLang="zh-CN" sz="2800" b="1"/>
              <a:t>cost(i, </a:t>
            </a:r>
            <a:r>
              <a:rPr lang="en-US" altLang="zh-CN" sz="2800" b="1" dirty="0" err="1"/>
              <a:t>k)</a:t>
            </a:r>
            <a:r>
              <a:rPr lang="en-US" altLang="zh-CN" sz="2800" b="1" dirty="0" err="1">
                <a:ea typeface="Arial Unicode MS" panose="020B0604020202020204" charset="-122"/>
              </a:rPr>
              <a:t>≦</a:t>
            </a:r>
            <a:r>
              <a:rPr lang="en-US" altLang="zh-CN" sz="2800" b="1" dirty="0" err="1"/>
              <a:t>colsedge[i].lowcost</a:t>
            </a:r>
            <a:r>
              <a:rPr lang="zh-CN" altLang="en-US" sz="2800" b="1">
                <a:latin typeface="宋体" panose="02010600030101010101" pitchFamily="2" charset="-122"/>
              </a:rPr>
              <a:t>，</a:t>
            </a:r>
            <a:r>
              <a:rPr lang="zh-CN" altLang="en-US" sz="2800" b="1" dirty="0">
                <a:latin typeface="宋体" panose="02010600030101010101" pitchFamily="2" charset="-122"/>
              </a:rPr>
              <a:t>表明在</a:t>
            </a:r>
            <a:r>
              <a:rPr lang="en-US" altLang="zh-CN" sz="2800" b="1"/>
              <a:t>U</a:t>
            </a:r>
            <a:r>
              <a:rPr lang="zh-CN" altLang="en-US" sz="2800" b="1"/>
              <a:t>中新</a:t>
            </a:r>
            <a:r>
              <a:rPr lang="zh-CN" altLang="en-US" sz="2800" b="1" dirty="0"/>
              <a:t>加入顶点</a:t>
            </a:r>
            <a:r>
              <a:rPr lang="en-US" altLang="zh-CN" sz="2800" b="1" dirty="0" err="1"/>
              <a:t>v</a:t>
            </a:r>
            <a:r>
              <a:rPr lang="en-US" altLang="zh-CN" sz="2800" b="1" baseline="-14000" dirty="0" err="1"/>
              <a:t>k</a:t>
            </a:r>
            <a:r>
              <a:rPr lang="zh-CN" altLang="en-US" sz="2800" b="1"/>
              <a:t>后</a:t>
            </a:r>
            <a:r>
              <a:rPr lang="zh-CN" altLang="en-US" sz="2800" b="1">
                <a:latin typeface="宋体" panose="02010600030101010101" pitchFamily="2" charset="-122"/>
              </a:rPr>
              <a:t>， </a:t>
            </a:r>
            <a:r>
              <a:rPr lang="en-US" altLang="zh-CN" sz="2800" b="1"/>
              <a:t>(v</a:t>
            </a:r>
            <a:r>
              <a:rPr lang="en-US" altLang="zh-CN" sz="2800" b="1" baseline="-14000"/>
              <a:t>i</a:t>
            </a:r>
            <a:r>
              <a:rPr lang="en-US" altLang="zh-CN" sz="2800" b="1"/>
              <a:t>, </a:t>
            </a:r>
            <a:r>
              <a:rPr lang="en-US" altLang="zh-CN" sz="2800" b="1" dirty="0" err="1"/>
              <a:t>v</a:t>
            </a:r>
            <a:r>
              <a:rPr lang="en-US" altLang="zh-CN" sz="2800" b="1" baseline="-14000" dirty="0" err="1"/>
              <a:t>k</a:t>
            </a:r>
            <a:r>
              <a:rPr lang="en-US" altLang="zh-CN" sz="2800" b="1"/>
              <a:t>)</a:t>
            </a:r>
            <a:r>
              <a:rPr lang="zh-CN" altLang="en-US" sz="2800" b="1" dirty="0"/>
              <a:t>成为</a:t>
            </a:r>
            <a:r>
              <a:rPr lang="en-US" altLang="zh-CN" sz="2800" b="1"/>
              <a:t>v</a:t>
            </a:r>
            <a:r>
              <a:rPr lang="en-US" altLang="zh-CN" sz="2800" b="1" baseline="-14000"/>
              <a:t>i</a:t>
            </a:r>
            <a:r>
              <a:rPr lang="zh-CN" altLang="en-US" sz="2800" b="1"/>
              <a:t>到</a:t>
            </a:r>
            <a:r>
              <a:rPr lang="en-US" altLang="zh-CN" sz="2800" b="1"/>
              <a:t>U</a:t>
            </a:r>
            <a:r>
              <a:rPr lang="zh-CN" altLang="en-US" sz="2800" b="1" dirty="0"/>
              <a:t>中权值最小的边</a:t>
            </a:r>
            <a:r>
              <a:rPr lang="zh-CN" altLang="en-US" sz="2800" b="1" dirty="0">
                <a:latin typeface="宋体" panose="02010600030101010101" pitchFamily="2" charset="-122"/>
              </a:rPr>
              <a:t>，置</a:t>
            </a:r>
            <a:r>
              <a:rPr lang="zh-CN" altLang="en-US" sz="2800" b="1">
                <a:latin typeface="宋体" panose="02010600030101010101" pitchFamily="2" charset="-122"/>
              </a:rPr>
              <a:t>：</a:t>
            </a:r>
          </a:p>
        </p:txBody>
      </p:sp>
      <p:grpSp>
        <p:nvGrpSpPr>
          <p:cNvPr id="622595" name="组合 622594"/>
          <p:cNvGrpSpPr/>
          <p:nvPr/>
        </p:nvGrpSpPr>
        <p:grpSpPr>
          <a:xfrm>
            <a:off x="1148080" y="4667885"/>
            <a:ext cx="4566920" cy="777240"/>
            <a:chOff x="336" y="3168"/>
            <a:chExt cx="5174" cy="672"/>
          </a:xfrm>
        </p:grpSpPr>
        <p:sp>
          <p:nvSpPr>
            <p:cNvPr id="622596" name="矩形 622595"/>
            <p:cNvSpPr/>
            <p:nvPr/>
          </p:nvSpPr>
          <p:spPr>
            <a:xfrm>
              <a:off x="432" y="3168"/>
              <a:ext cx="5078"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Closedge[i].lowcost</a:t>
              </a:r>
              <a:r>
                <a:rPr lang="en-US" altLang="zh-CN" sz="2800" b="1">
                  <a:latin typeface="Times New Roman" panose="02020603050405020304" pitchFamily="18" charset="0"/>
                </a:rPr>
                <a:t>=cost(i, k)</a:t>
              </a:r>
              <a:endParaRPr lang="en-US" altLang="zh-CN" sz="2800" b="1">
                <a:latin typeface="宋体" panose="02010600030101010101" pitchFamily="2" charset="-122"/>
              </a:endParaRPr>
            </a:p>
          </p:txBody>
        </p:sp>
        <p:sp>
          <p:nvSpPr>
            <p:cNvPr id="622597" name="矩形 622596"/>
            <p:cNvSpPr/>
            <p:nvPr/>
          </p:nvSpPr>
          <p:spPr>
            <a:xfrm>
              <a:off x="432" y="3545"/>
              <a:ext cx="5078" cy="295"/>
            </a:xfrm>
            <a:prstGeom prst="rect">
              <a:avLst/>
            </a:prstGeom>
            <a:noFill/>
            <a:ln w="9525">
              <a:noFill/>
            </a:ln>
          </p:spPr>
          <p:txBody>
            <a:bodyPr wrap="none" anchor="ctr"/>
            <a:lstStyle/>
            <a:p>
              <a:pPr>
                <a:buClr>
                  <a:schemeClr val="bg1"/>
                </a:buClr>
              </a:pPr>
              <a:r>
                <a:rPr lang="en-US" altLang="zh-CN" sz="2800" b="1" dirty="0" err="1">
                  <a:latin typeface="Times New Roman" panose="02020603050405020304" pitchFamily="18" charset="0"/>
                </a:rPr>
                <a:t>Closedge[i].adjvex</a:t>
              </a:r>
              <a:r>
                <a:rPr lang="en-US" altLang="zh-CN" sz="2800" b="1">
                  <a:latin typeface="Times New Roman" panose="02020603050405020304" pitchFamily="18" charset="0"/>
                </a:rPr>
                <a:t>=k</a:t>
              </a:r>
              <a:r>
                <a:rPr lang="en-US" altLang="zh-CN" b="1">
                  <a:latin typeface="Times New Roman" panose="02020603050405020304" pitchFamily="18" charset="0"/>
                </a:rPr>
                <a:t> </a:t>
              </a:r>
            </a:p>
          </p:txBody>
        </p:sp>
        <p:sp>
          <p:nvSpPr>
            <p:cNvPr id="622598" name="左大括号 622597"/>
            <p:cNvSpPr/>
            <p:nvPr/>
          </p:nvSpPr>
          <p:spPr>
            <a:xfrm>
              <a:off x="336" y="3296"/>
              <a:ext cx="91" cy="431"/>
            </a:xfrm>
            <a:prstGeom prst="leftBrace">
              <a:avLst>
                <a:gd name="adj1" fmla="val 39468"/>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grpSp>
      <p:sp>
        <p:nvSpPr>
          <p:cNvPr id="622599" name="矩形 622598"/>
          <p:cNvSpPr/>
          <p:nvPr/>
        </p:nvSpPr>
        <p:spPr>
          <a:xfrm>
            <a:off x="152400" y="5516563"/>
            <a:ext cx="8812213" cy="1152525"/>
          </a:xfrm>
          <a:prstGeom prst="rect">
            <a:avLst/>
          </a:prstGeom>
          <a:noFill/>
          <a:ln w="9525">
            <a:noFill/>
          </a:ln>
        </p:spPr>
        <p:txBody>
          <a:bodyPr/>
          <a:lstStyle/>
          <a:p>
            <a:pPr marL="355600" lvl="1" indent="0" eaLnBrk="1" hangingPunct="1">
              <a:lnSpc>
                <a:spcPct val="110000"/>
              </a:lnSpc>
              <a:spcBef>
                <a:spcPct val="20000"/>
              </a:spcBef>
              <a:buClr>
                <a:schemeClr val="accent2"/>
              </a:buClr>
              <a:buSzPct val="80000"/>
              <a:buFont typeface="Wingdings" panose="05000000000000000000" pitchFamily="2" charset="2"/>
              <a:buNone/>
            </a:pPr>
            <a:r>
              <a:rPr lang="zh-CN" altLang="en-US" sz="3200" b="1">
                <a:solidFill>
                  <a:srgbClr val="0000FF"/>
                </a:solidFill>
                <a:latin typeface="Times New Roman" panose="02020603050405020304" pitchFamily="18" charset="0"/>
              </a:rPr>
              <a:t>⑵ </a:t>
            </a:r>
            <a:r>
              <a:rPr lang="zh-CN" altLang="en-US" sz="3200" b="1">
                <a:solidFill>
                  <a:schemeClr val="hlink"/>
                </a:solidFill>
                <a:latin typeface="Times New Roman" panose="02020603050405020304" pitchFamily="18" charset="0"/>
              </a:rPr>
              <a:t> </a:t>
            </a:r>
            <a:r>
              <a:rPr lang="zh-CN" altLang="en-US" sz="2800" b="1" dirty="0">
                <a:latin typeface="Times New Roman" panose="02020603050405020304" pitchFamily="18" charset="0"/>
              </a:rPr>
              <a:t>重复</a:t>
            </a:r>
            <a:r>
              <a:rPr lang="zh-CN" altLang="en-US" sz="2800" b="1">
                <a:solidFill>
                  <a:srgbClr val="0000FF"/>
                </a:solidFill>
                <a:latin typeface="Times New Roman" panose="02020603050405020304" pitchFamily="18" charset="0"/>
              </a:rPr>
              <a:t>⑴</a:t>
            </a:r>
            <a:r>
              <a:rPr lang="en-US" altLang="zh-CN" sz="2800" b="1">
                <a:latin typeface="Times New Roman" panose="02020603050405020304" pitchFamily="18" charset="0"/>
              </a:rPr>
              <a:t>n-1</a:t>
            </a:r>
            <a:r>
              <a:rPr lang="zh-CN" altLang="en-US" sz="2800" b="1" dirty="0">
                <a:latin typeface="Times New Roman" panose="02020603050405020304" pitchFamily="18" charset="0"/>
              </a:rPr>
              <a:t>次就得到</a:t>
            </a:r>
            <a:r>
              <a:rPr lang="zh-CN" altLang="en-US" sz="2800" b="1" dirty="0">
                <a:latin typeface="宋体" panose="02010600030101010101" pitchFamily="2" charset="-122"/>
              </a:rPr>
              <a:t>最小生成树。</a:t>
            </a: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宋体" panose="02010600030101010101" pitchFamily="2" charset="-122"/>
              </a:rPr>
              <a:t>    如表</a:t>
            </a:r>
            <a:r>
              <a:rPr lang="en-US" altLang="zh-CN" sz="2800" b="1">
                <a:latin typeface="Times New Roman" panose="02020603050405020304" pitchFamily="18" charset="0"/>
              </a:rPr>
              <a:t>7-1</a:t>
            </a:r>
            <a:r>
              <a:rPr lang="zh-CN" altLang="en-US" sz="2800" b="1" dirty="0">
                <a:latin typeface="宋体" panose="02010600030101010101" pitchFamily="2" charset="-122"/>
              </a:rPr>
              <a:t>所提示。</a:t>
            </a:r>
          </a:p>
        </p:txBody>
      </p:sp>
    </p:spTree>
  </p:cSld>
  <p:clrMapOvr>
    <a:masterClrMapping/>
  </p:clrMapOvr>
  <p:transition spd="med">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矩形 623617"/>
          <p:cNvSpPr/>
          <p:nvPr/>
        </p:nvSpPr>
        <p:spPr>
          <a:xfrm>
            <a:off x="228600" y="200025"/>
            <a:ext cx="8736013" cy="6324600"/>
          </a:xfrm>
          <a:prstGeom prst="rect">
            <a:avLst/>
          </a:prstGeom>
          <a:noFill/>
          <a:ln w="9525">
            <a:noFill/>
          </a:ln>
        </p:spPr>
        <p:txBody>
          <a:bodyPr/>
          <a:lstStyle/>
          <a:p>
            <a:pPr>
              <a:lnSpc>
                <a:spcPct val="110000"/>
              </a:lnSpc>
              <a:spcBef>
                <a:spcPct val="10000"/>
              </a:spcBef>
              <a:buClr>
                <a:schemeClr val="accent2"/>
              </a:buClr>
              <a:buSzPct val="80000"/>
              <a:buFont typeface="Wingdings" panose="05000000000000000000" pitchFamily="2" charset="2"/>
              <a:buNone/>
            </a:pPr>
            <a:r>
              <a:rPr lang="zh-CN" altLang="en-US" sz="2800" dirty="0">
                <a:latin typeface="Times New Roman" panose="02020603050405020304" pitchFamily="18" charset="0"/>
              </a:rPr>
              <a:t>        </a:t>
            </a:r>
            <a:r>
              <a:rPr lang="zh-CN" altLang="en-US" sz="2800" b="1" dirty="0">
                <a:latin typeface="Times New Roman" panose="02020603050405020304" pitchFamily="18" charset="0"/>
              </a:rPr>
              <a:t>在</a:t>
            </a:r>
            <a:r>
              <a:rPr lang="en-US" altLang="zh-CN" sz="2800" b="1">
                <a:latin typeface="Times New Roman" panose="02020603050405020304" pitchFamily="18" charset="0"/>
              </a:rPr>
              <a:t>Prime</a:t>
            </a:r>
            <a:r>
              <a:rPr lang="zh-CN" altLang="en-US" sz="2800" b="1" dirty="0">
                <a:latin typeface="Times New Roman" panose="02020603050405020304" pitchFamily="18" charset="0"/>
              </a:rPr>
              <a:t>算法中，图采用邻接矩阵存储，所构造的最小生成树用一维数组存储其</a:t>
            </a:r>
            <a:r>
              <a:rPr lang="en-US" altLang="zh-CN" sz="2800" b="1">
                <a:latin typeface="Times New Roman" panose="02020603050405020304" pitchFamily="18" charset="0"/>
              </a:rPr>
              <a:t>n-1</a:t>
            </a:r>
            <a:r>
              <a:rPr lang="zh-CN" altLang="en-US" sz="2800" b="1" dirty="0">
                <a:latin typeface="Times New Roman" panose="02020603050405020304" pitchFamily="18" charset="0"/>
              </a:rPr>
              <a:t>条边，每条边的存储结构描述：</a:t>
            </a:r>
          </a:p>
          <a:p>
            <a:pPr>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typedef</a:t>
            </a:r>
            <a:r>
              <a:rPr lang="en-US" altLang="zh-CN" sz="2800" b="1">
                <a:latin typeface="Times New Roman" panose="02020603050405020304" pitchFamily="18" charset="0"/>
              </a:rPr>
              <a:t> </a:t>
            </a:r>
            <a:r>
              <a:rPr lang="en-US" altLang="zh-CN" sz="2800" b="1" dirty="0" err="1">
                <a:latin typeface="Times New Roman" panose="02020603050405020304" pitchFamily="18" charset="0"/>
              </a:rPr>
              <a:t>struct</a:t>
            </a:r>
            <a:r>
              <a:rPr lang="en-US" altLang="zh-CN" sz="2800" b="1">
                <a:latin typeface="Times New Roman" panose="02020603050405020304" pitchFamily="18" charset="0"/>
              </a:rPr>
              <a:t> </a:t>
            </a:r>
            <a:r>
              <a:rPr lang="en-US" altLang="zh-CN" sz="2800" b="1" dirty="0" err="1">
                <a:latin typeface="Times New Roman" panose="02020603050405020304" pitchFamily="18" charset="0"/>
              </a:rPr>
              <a:t>MSTEdge</a:t>
            </a:r>
            <a:endParaRPr lang="en-US" altLang="zh-CN" sz="2800" b="1">
              <a:latin typeface="Times New Roman" panose="02020603050405020304" pitchFamily="18" charset="0"/>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int</a:t>
            </a:r>
            <a:r>
              <a:rPr lang="en-US" altLang="zh-CN" sz="2800" b="1">
                <a:latin typeface="Times New Roman" panose="02020603050405020304" pitchFamily="18" charset="0"/>
              </a:rPr>
              <a:t>  vex1, vex2 ;    </a:t>
            </a:r>
            <a:r>
              <a:rPr lang="en-US" altLang="zh-CN" b="1">
                <a:latin typeface="Times New Roman" panose="02020603050405020304" pitchFamily="18" charset="0"/>
              </a:rPr>
              <a:t>/*  </a:t>
            </a:r>
            <a:r>
              <a:rPr lang="zh-CN" altLang="en-US" b="1" dirty="0">
                <a:latin typeface="Times New Roman" panose="02020603050405020304" pitchFamily="18" charset="0"/>
              </a:rPr>
              <a:t>边所依附的图中两个顶点 *</a:t>
            </a:r>
            <a:r>
              <a:rPr lang="en-US" altLang="zh-CN" b="1">
                <a:latin typeface="Times New Roman" panose="02020603050405020304" pitchFamily="18" charset="0"/>
              </a:rPr>
              <a:t>/</a:t>
            </a:r>
            <a:endParaRPr lang="en-US" altLang="zh-CN" sz="2800" b="1">
              <a:latin typeface="Times New Roman" panose="02020603050405020304" pitchFamily="18" charset="0"/>
            </a:endParaRP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WeightType</a:t>
            </a:r>
            <a:r>
              <a:rPr lang="en-US" altLang="zh-CN" sz="2800" b="1">
                <a:latin typeface="Times New Roman" panose="02020603050405020304" pitchFamily="18" charset="0"/>
              </a:rPr>
              <a:t>  weight ;     </a:t>
            </a:r>
            <a:r>
              <a:rPr lang="en-US" altLang="zh-CN" b="1">
                <a:latin typeface="Times New Roman" panose="02020603050405020304" pitchFamily="18" charset="0"/>
              </a:rPr>
              <a:t>/*  </a:t>
            </a:r>
            <a:r>
              <a:rPr lang="zh-CN" altLang="en-US" b="1" dirty="0">
                <a:latin typeface="Times New Roman" panose="02020603050405020304" pitchFamily="18" charset="0"/>
              </a:rPr>
              <a:t>边的权值  *</a:t>
            </a:r>
            <a:r>
              <a:rPr lang="en-US" altLang="zh-CN" b="1">
                <a:latin typeface="Times New Roman" panose="02020603050405020304" pitchFamily="18" charset="0"/>
              </a:rPr>
              <a:t>/</a:t>
            </a:r>
            <a:endParaRPr lang="en-US" altLang="zh-CN" sz="2800" b="1">
              <a:latin typeface="Times New Roman" panose="02020603050405020304" pitchFamily="18" charset="0"/>
            </a:endParaRP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r>
              <a:rPr lang="en-US" altLang="zh-CN" sz="2800" b="1" dirty="0" err="1">
                <a:latin typeface="Times New Roman" panose="02020603050405020304" pitchFamily="18" charset="0"/>
              </a:rPr>
              <a:t>MSTEdge</a:t>
            </a:r>
            <a:r>
              <a:rPr lang="en-US" altLang="zh-CN" sz="2800" b="1">
                <a:latin typeface="Times New Roman" panose="02020603050405020304" pitchFamily="18" charset="0"/>
              </a:rPr>
              <a:t> ;</a:t>
            </a:r>
          </a:p>
          <a:p>
            <a:pPr>
              <a:lnSpc>
                <a:spcPct val="110000"/>
              </a:lnSpc>
              <a:spcBef>
                <a:spcPct val="10000"/>
              </a:spcBef>
              <a:spcAft>
                <a:spcPct val="20000"/>
              </a:spcAft>
              <a:buClr>
                <a:schemeClr val="accent2"/>
              </a:buClr>
              <a:buSzPct val="80000"/>
              <a:buFont typeface="Wingdings" panose="05000000000000000000" pitchFamily="2" charset="2"/>
              <a:buNone/>
            </a:pPr>
            <a:r>
              <a:rPr lang="zh-CN" altLang="en-US" sz="3200" b="1" dirty="0">
                <a:solidFill>
                  <a:srgbClr val="0000FF"/>
                </a:solidFill>
                <a:latin typeface="宋体" panose="02010600030101010101" pitchFamily="2" charset="-122"/>
              </a:rPr>
              <a:t>算法实现</a:t>
            </a:r>
            <a:endParaRPr lang="zh-CN" altLang="en-US" sz="3200" b="1">
              <a:solidFill>
                <a:schemeClr val="folHlink"/>
              </a:solidFill>
              <a:latin typeface="Times New Roman" panose="02020603050405020304" pitchFamily="18" charset="0"/>
            </a:endParaRPr>
          </a:p>
          <a:p>
            <a:pPr>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#define INFINITY  MAX_VAL     </a:t>
            </a:r>
            <a:r>
              <a:rPr lang="en-US" altLang="zh-CN" b="1">
                <a:latin typeface="Times New Roman" panose="02020603050405020304" pitchFamily="18" charset="0"/>
              </a:rPr>
              <a:t>/* </a:t>
            </a:r>
            <a:r>
              <a:rPr lang="zh-CN" altLang="en-US" b="1" dirty="0">
                <a:latin typeface="Times New Roman" panose="02020603050405020304" pitchFamily="18" charset="0"/>
              </a:rPr>
              <a:t>最大值 *</a:t>
            </a:r>
            <a:r>
              <a:rPr lang="en-US" altLang="zh-CN" b="1">
                <a:latin typeface="Times New Roman" panose="02020603050405020304" pitchFamily="18" charset="0"/>
              </a:rPr>
              <a:t>/</a:t>
            </a:r>
            <a:r>
              <a:rPr lang="en-US" altLang="zh-CN" sz="3200" b="1">
                <a:latin typeface="Times New Roman" panose="02020603050405020304" pitchFamily="18" charset="0"/>
              </a:rPr>
              <a:t> </a:t>
            </a:r>
          </a:p>
          <a:p>
            <a:pPr>
              <a:lnSpc>
                <a:spcPct val="110000"/>
              </a:lnSpc>
              <a:spcBef>
                <a:spcPct val="10000"/>
              </a:spcBef>
              <a:spcAft>
                <a:spcPct val="20000"/>
              </a:spcAft>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MSTEdge</a:t>
            </a:r>
            <a:r>
              <a:rPr lang="en-US" altLang="zh-CN" sz="2800" b="1">
                <a:latin typeface="Times New Roman" panose="02020603050405020304" pitchFamily="18" charset="0"/>
              </a:rPr>
              <a:t> *</a:t>
            </a:r>
            <a:r>
              <a:rPr lang="en-US" altLang="zh-CN" sz="2800" b="1" dirty="0" err="1">
                <a:latin typeface="Times New Roman" panose="02020603050405020304" pitchFamily="18" charset="0"/>
              </a:rPr>
              <a:t>Prime_MST(MGraph</a:t>
            </a:r>
            <a:r>
              <a:rPr lang="en-US" altLang="zh-CN" sz="2800" b="1">
                <a:latin typeface="Times New Roman" panose="02020603050405020304" pitchFamily="18" charset="0"/>
              </a:rPr>
              <a:t> *G , VertexType u)</a:t>
            </a:r>
          </a:p>
          <a:p>
            <a:pPr>
              <a:lnSpc>
                <a:spcPct val="110000"/>
              </a:lnSpc>
              <a:spcBef>
                <a:spcPct val="10000"/>
              </a:spcBef>
              <a:buClr>
                <a:schemeClr val="accent2"/>
              </a:buClr>
              <a:buSzPct val="80000"/>
              <a:buFont typeface="Wingdings" panose="05000000000000000000" pitchFamily="2" charset="2"/>
              <a:buNone/>
            </a:pPr>
            <a:r>
              <a:rPr lang="en-US" altLang="zh-CN" b="1">
                <a:latin typeface="Times New Roman" panose="02020603050405020304" pitchFamily="18" charset="0"/>
              </a:rPr>
              <a:t>      /*   </a:t>
            </a:r>
            <a:r>
              <a:rPr lang="zh-CN" altLang="en-US" b="1">
                <a:latin typeface="Times New Roman" panose="02020603050405020304" pitchFamily="18" charset="0"/>
              </a:rPr>
              <a:t>从第</a:t>
            </a:r>
            <a:r>
              <a:rPr lang="en-US" altLang="zh-CN" b="1">
                <a:latin typeface="Times New Roman" panose="02020603050405020304" pitchFamily="18" charset="0"/>
              </a:rPr>
              <a:t>u</a:t>
            </a:r>
            <a:r>
              <a:rPr lang="zh-CN" altLang="en-US" b="1" dirty="0">
                <a:latin typeface="Times New Roman" panose="02020603050405020304" pitchFamily="18" charset="0"/>
              </a:rPr>
              <a:t>个顶点开始构造图</a:t>
            </a:r>
            <a:r>
              <a:rPr lang="en-US" altLang="zh-CN" b="1">
                <a:latin typeface="Times New Roman" panose="02020603050405020304" pitchFamily="18" charset="0"/>
              </a:rPr>
              <a:t>G</a:t>
            </a:r>
            <a:r>
              <a:rPr lang="zh-CN" altLang="en-US" b="1" dirty="0">
                <a:latin typeface="Times New Roman" panose="02020603050405020304" pitchFamily="18" charset="0"/>
              </a:rPr>
              <a:t>的最小生成树   *</a:t>
            </a:r>
            <a:r>
              <a:rPr lang="en-US" altLang="zh-CN" b="1">
                <a:latin typeface="Times New Roman" panose="02020603050405020304" pitchFamily="18" charset="0"/>
              </a:rPr>
              <a:t>/</a:t>
            </a:r>
          </a:p>
          <a:p>
            <a:pPr marL="355600" lvl="1"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sz="2800" b="1" dirty="0" err="1">
                <a:latin typeface="Times New Roman" panose="02020603050405020304" pitchFamily="18" charset="0"/>
              </a:rPr>
              <a:t>MSTEdge</a:t>
            </a:r>
            <a:r>
              <a:rPr lang="en-US" altLang="zh-CN" sz="2800" b="1">
                <a:latin typeface="Times New Roman" panose="02020603050405020304" pitchFamily="18" charset="0"/>
              </a:rPr>
              <a:t> *TE ;  </a:t>
            </a:r>
            <a:r>
              <a:rPr lang="en-US" altLang="zh-CN" b="1">
                <a:latin typeface="Times New Roman" panose="02020603050405020304" pitchFamily="18" charset="0"/>
              </a:rPr>
              <a:t>//  </a:t>
            </a:r>
            <a:r>
              <a:rPr lang="zh-CN" altLang="en-US" b="1" dirty="0">
                <a:latin typeface="Times New Roman" panose="02020603050405020304" pitchFamily="18" charset="0"/>
              </a:rPr>
              <a:t>存放最小生成树</a:t>
            </a:r>
            <a:r>
              <a:rPr lang="en-US" altLang="zh-CN" b="1">
                <a:latin typeface="Times New Roman" panose="02020603050405020304" pitchFamily="18" charset="0"/>
              </a:rPr>
              <a:t>n-1</a:t>
            </a:r>
            <a:r>
              <a:rPr lang="zh-CN" altLang="en-US" b="1" dirty="0">
                <a:latin typeface="Times New Roman" panose="02020603050405020304" pitchFamily="18" charset="0"/>
              </a:rPr>
              <a:t>条边的数组指针</a:t>
            </a:r>
            <a:endParaRPr lang="zh-CN" altLang="en-US" sz="2800" b="1">
              <a:latin typeface="Times New Roman" panose="02020603050405020304" pitchFamily="18" charset="0"/>
            </a:endParaRPr>
          </a:p>
        </p:txBody>
      </p:sp>
    </p:spTree>
  </p:cSld>
  <p:clrMapOvr>
    <a:masterClrMapping/>
  </p:clrMapOvr>
  <p:transition spd="med">
    <p:wipe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矩形 624641"/>
          <p:cNvSpPr/>
          <p:nvPr/>
        </p:nvSpPr>
        <p:spPr>
          <a:xfrm>
            <a:off x="228600" y="200025"/>
            <a:ext cx="8736013" cy="6542088"/>
          </a:xfrm>
          <a:prstGeom prst="rect">
            <a:avLst/>
          </a:prstGeom>
          <a:noFill/>
          <a:ln w="9525">
            <a:noFill/>
          </a:ln>
        </p:spPr>
        <p:txBody>
          <a:bodyPr/>
          <a:lstStyle/>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int</a:t>
            </a:r>
            <a:r>
              <a:rPr lang="en-US" altLang="zh-CN" sz="2400" b="1">
                <a:latin typeface="Times New Roman" panose="02020603050405020304" pitchFamily="18" charset="0"/>
              </a:rPr>
              <a:t> j , k , v , min, s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s=Locate(G, u);</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for (j=0; j&lt;G-&gt;</a:t>
            </a:r>
            <a:r>
              <a:rPr lang="en-US" altLang="zh-CN" sz="2400" b="1" dirty="0" err="1">
                <a:latin typeface="Times New Roman" panose="02020603050405020304" pitchFamily="18" charset="0"/>
              </a:rPr>
              <a:t>vexnum</a:t>
            </a:r>
            <a:r>
              <a:rPr lang="en-US" altLang="zh-CN" sz="2400" b="1">
                <a:latin typeface="Times New Roman" panose="02020603050405020304" pitchFamily="18" charset="0"/>
              </a:rPr>
              <a:t>; j++)</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a:t>
            </a:r>
            <a:r>
              <a:rPr lang="en-US" altLang="zh-CN" sz="2400" b="1" dirty="0" err="1">
                <a:latin typeface="Times New Roman" panose="02020603050405020304" pitchFamily="18" charset="0"/>
              </a:rPr>
              <a:t>closedge[j].adjvex</a:t>
            </a:r>
            <a:r>
              <a:rPr lang="en-US" altLang="zh-CN" sz="2400" b="1">
                <a:latin typeface="Times New Roman" panose="02020603050405020304" pitchFamily="18" charset="0"/>
              </a:rPr>
              <a:t>=s;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closedge[j].lowcost</a:t>
            </a:r>
            <a:r>
              <a:rPr lang="en-US" altLang="zh-CN" sz="2400" b="1">
                <a:latin typeface="Times New Roman" panose="02020603050405020304" pitchFamily="18" charset="0"/>
              </a:rPr>
              <a:t>=G-&gt;</a:t>
            </a:r>
            <a:r>
              <a:rPr lang="en-US" altLang="zh-CN" sz="2400" b="1" dirty="0" err="1">
                <a:latin typeface="Times New Roman" panose="02020603050405020304" pitchFamily="18" charset="0"/>
              </a:rPr>
              <a:t>adj[j][s</a:t>
            </a:r>
            <a:r>
              <a:rPr lang="en-US" altLang="zh-CN" sz="2400" b="1">
                <a:latin typeface="Times New Roman" panose="02020603050405020304" pitchFamily="18" charset="0"/>
              </a:rPr>
              <a:t>].</a:t>
            </a:r>
            <a:r>
              <a:rPr lang="en-US" altLang="zh-CN" sz="2400" b="1" dirty="0" err="1">
                <a:latin typeface="Times New Roman" panose="02020603050405020304" pitchFamily="18" charset="0"/>
                <a:sym typeface="+mn-ea"/>
              </a:rPr>
              <a:t>ArcVal</a:t>
            </a:r>
            <a:r>
              <a:rPr lang="en-US" altLang="zh-CN" sz="2400" b="1">
                <a:latin typeface="Times New Roman" panose="02020603050405020304" pitchFamily="18" charset="0"/>
              </a:rPr>
              <a:t>;</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   </a:t>
            </a:r>
            <a:r>
              <a:rPr lang="zh-CN" altLang="en-US" sz="2400" b="1" dirty="0">
                <a:latin typeface="Times New Roman" panose="02020603050405020304" pitchFamily="18" charset="0"/>
              </a:rPr>
              <a:t>初始化数组</a:t>
            </a:r>
            <a:r>
              <a:rPr lang="en-US" altLang="zh-CN" sz="2400" b="1" dirty="0" err="1">
                <a:latin typeface="Times New Roman" panose="02020603050405020304" pitchFamily="18" charset="0"/>
              </a:rPr>
              <a:t>closedge[n</a:t>
            </a:r>
            <a:r>
              <a:rPr lang="en-US" altLang="zh-CN" sz="2400" b="1">
                <a:latin typeface="Times New Roman" panose="02020603050405020304" pitchFamily="18" charset="0"/>
              </a:rPr>
              <a:t>]  */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closedge[s].lowcost</a:t>
            </a:r>
            <a:r>
              <a:rPr lang="en-US" altLang="zh-CN" sz="2400" b="1">
                <a:latin typeface="Times New Roman" panose="02020603050405020304" pitchFamily="18" charset="0"/>
              </a:rPr>
              <a:t>=0 ;      /*   </a:t>
            </a:r>
            <a:r>
              <a:rPr lang="zh-CN" altLang="en-US" sz="2400" b="1" dirty="0">
                <a:latin typeface="Times New Roman" panose="02020603050405020304" pitchFamily="18" charset="0"/>
              </a:rPr>
              <a:t>初始时置</a:t>
            </a:r>
            <a:r>
              <a:rPr lang="en-US" altLang="zh-CN" sz="2400" b="1">
                <a:latin typeface="Times New Roman" panose="02020603050405020304" pitchFamily="18" charset="0"/>
              </a:rPr>
              <a:t>U={</a:t>
            </a:r>
            <a:r>
              <a:rPr lang="en-US" altLang="zh-CN" sz="2400" b="1" dirty="0" err="1">
                <a:sym typeface="+mn-ea"/>
              </a:rPr>
              <a:t>Vs</a:t>
            </a:r>
            <a:r>
              <a:rPr lang="en-US" altLang="zh-CN" sz="2400" b="1">
                <a:latin typeface="Times New Roman" panose="02020603050405020304" pitchFamily="18" charset="0"/>
              </a:rPr>
              <a:t>}  */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TE=(</a:t>
            </a:r>
            <a:r>
              <a:rPr lang="en-US" altLang="zh-CN" sz="2400" b="1" dirty="0" err="1">
                <a:latin typeface="Times New Roman" panose="02020603050405020304" pitchFamily="18" charset="0"/>
              </a:rPr>
              <a:t>MSTEdge</a:t>
            </a:r>
            <a:r>
              <a:rPr lang="en-US" altLang="zh-CN" sz="2400" b="1">
                <a:latin typeface="Times New Roman" panose="02020603050405020304" pitchFamily="18" charset="0"/>
              </a:rPr>
              <a:t> *)</a:t>
            </a:r>
            <a:r>
              <a:rPr lang="en-US" altLang="zh-CN" sz="2400" b="1" dirty="0" err="1">
                <a:latin typeface="Times New Roman" panose="02020603050405020304" pitchFamily="18" charset="0"/>
              </a:rPr>
              <a:t>malloc((G</a:t>
            </a:r>
            <a:r>
              <a:rPr lang="en-US" altLang="zh-CN" sz="2400" b="1">
                <a:latin typeface="Times New Roman" panose="02020603050405020304" pitchFamily="18" charset="0"/>
              </a:rPr>
              <a:t>-&gt;vexnum-1)*</a:t>
            </a:r>
            <a:r>
              <a:rPr lang="en-US" altLang="zh-CN" sz="2400" b="1" dirty="0" err="1">
                <a:latin typeface="Times New Roman" panose="02020603050405020304" pitchFamily="18" charset="0"/>
              </a:rPr>
              <a:t>sizeof(MSTEdge</a:t>
            </a:r>
            <a:r>
              <a:rPr lang="en-US" altLang="zh-CN" sz="2400" b="1">
                <a:latin typeface="Times New Roman" panose="02020603050405020304" pitchFamily="18" charset="0"/>
              </a:rPr>
              <a:t>))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for (j=0; j&lt;G-&gt;vexnum-1; j++)</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min= INFINITY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for (v=0; v&lt;G-&gt;</a:t>
            </a:r>
            <a:r>
              <a:rPr lang="en-US" altLang="zh-CN" sz="2400" b="1" dirty="0" err="1">
                <a:latin typeface="Times New Roman" panose="02020603050405020304" pitchFamily="18" charset="0"/>
              </a:rPr>
              <a:t>vexnum</a:t>
            </a:r>
            <a:r>
              <a:rPr lang="en-US" altLang="zh-CN" sz="2400" b="1">
                <a:latin typeface="Times New Roman" panose="02020603050405020304" pitchFamily="18" charset="0"/>
              </a:rPr>
              <a:t>; v++)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if(</a:t>
            </a:r>
            <a:r>
              <a:rPr lang="en-US" altLang="zh-CN" sz="2400" b="1" dirty="0" err="1">
                <a:latin typeface="Times New Roman" panose="02020603050405020304" pitchFamily="18" charset="0"/>
              </a:rPr>
              <a:t>closedge[v].lowcost</a:t>
            </a:r>
            <a:r>
              <a:rPr lang="en-US" altLang="zh-CN" sz="2400" b="1">
                <a:latin typeface="Times New Roman" panose="02020603050405020304" pitchFamily="18" charset="0"/>
              </a:rPr>
              <a:t>!=0&amp;&amp;</a:t>
            </a:r>
            <a:r>
              <a:rPr lang="en-US" altLang="zh-CN" sz="2400" b="1" dirty="0" err="1">
                <a:latin typeface="Times New Roman" panose="02020603050405020304" pitchFamily="18" charset="0"/>
              </a:rPr>
              <a:t>closedge[v].lowcost</a:t>
            </a:r>
            <a:r>
              <a:rPr lang="en-US" altLang="zh-CN" sz="2400" b="1">
                <a:latin typeface="Times New Roman" panose="02020603050405020304" pitchFamily="18" charset="0"/>
              </a:rPr>
              <a:t>&lt;min)</a:t>
            </a:r>
          </a:p>
        </p:txBody>
      </p:sp>
    </p:spTree>
  </p:cSld>
  <p:clrMapOvr>
    <a:masterClrMapping/>
  </p:clrMapOvr>
  <p:transition spd="med">
    <p:wipe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矩形 625665"/>
          <p:cNvSpPr/>
          <p:nvPr/>
        </p:nvSpPr>
        <p:spPr>
          <a:xfrm>
            <a:off x="228600" y="200025"/>
            <a:ext cx="8736013" cy="6542088"/>
          </a:xfrm>
          <a:prstGeom prst="rect">
            <a:avLst/>
          </a:prstGeom>
          <a:noFill/>
          <a:ln w="9525">
            <a:noFill/>
          </a:ln>
        </p:spPr>
        <p:txBody>
          <a:bodyPr/>
          <a:lstStyle/>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min=</a:t>
            </a:r>
            <a:r>
              <a:rPr lang="en-US" altLang="zh-CN" sz="2400" b="1" dirty="0" err="1">
                <a:latin typeface="Times New Roman" panose="02020603050405020304" pitchFamily="18" charset="0"/>
              </a:rPr>
              <a:t>closedge[v].lowcost</a:t>
            </a:r>
            <a:r>
              <a:rPr lang="en-US" altLang="zh-CN" sz="2400" b="1">
                <a:latin typeface="Times New Roman" panose="02020603050405020304" pitchFamily="18" charset="0"/>
              </a:rPr>
              <a:t> ; k=v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TE[j].vex1=</a:t>
            </a:r>
            <a:r>
              <a:rPr lang="en-US" altLang="zh-CN" sz="2400" b="1" dirty="0" err="1">
                <a:latin typeface="Times New Roman" panose="02020603050405020304" pitchFamily="18" charset="0"/>
              </a:rPr>
              <a:t>closedge[k].adjvex</a:t>
            </a:r>
            <a:r>
              <a:rPr lang="en-US" altLang="zh-CN" sz="2400" b="1">
                <a:latin typeface="Times New Roman" panose="02020603050405020304" pitchFamily="18" charset="0"/>
              </a:rPr>
              <a:t>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TE[j].vex2=k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TE[j].weight</a:t>
            </a:r>
            <a:r>
              <a:rPr lang="en-US" altLang="zh-CN" sz="2400" b="1">
                <a:latin typeface="Times New Roman" panose="02020603050405020304" pitchFamily="18" charset="0"/>
              </a:rPr>
              <a:t>=</a:t>
            </a:r>
            <a:r>
              <a:rPr lang="en-US" altLang="zh-CN" sz="2400" b="1" dirty="0" err="1">
                <a:latin typeface="Times New Roman" panose="02020603050405020304" pitchFamily="18" charset="0"/>
              </a:rPr>
              <a:t>closedge[k].lowcost</a:t>
            </a:r>
            <a:r>
              <a:rPr lang="en-US" altLang="zh-CN" sz="2400" b="1">
                <a:latin typeface="Times New Roman" panose="02020603050405020304" pitchFamily="18" charset="0"/>
              </a:rPr>
              <a:t>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closedge[k].lowcost</a:t>
            </a:r>
            <a:r>
              <a:rPr lang="en-US" altLang="zh-CN" sz="2400" b="1">
                <a:latin typeface="Times New Roman" panose="02020603050405020304" pitchFamily="18" charset="0"/>
              </a:rPr>
              <a:t>=0 ;      /*   </a:t>
            </a:r>
            <a:r>
              <a:rPr lang="zh-CN" altLang="en-US" sz="2400" b="1" dirty="0">
                <a:latin typeface="Times New Roman" panose="02020603050405020304" pitchFamily="18" charset="0"/>
              </a:rPr>
              <a:t>将顶点</a:t>
            </a:r>
            <a:r>
              <a:rPr lang="en-US" altLang="zh-CN" sz="2400" b="1">
                <a:latin typeface="Times New Roman" panose="02020603050405020304" pitchFamily="18" charset="0"/>
              </a:rPr>
              <a:t>k</a:t>
            </a:r>
            <a:r>
              <a:rPr lang="zh-CN" altLang="en-US" sz="2400" b="1" dirty="0">
                <a:latin typeface="Times New Roman" panose="02020603050405020304" pitchFamily="18" charset="0"/>
              </a:rPr>
              <a:t>并入</a:t>
            </a:r>
            <a:r>
              <a:rPr lang="en-US" altLang="zh-CN" sz="2400" b="1">
                <a:latin typeface="Times New Roman" panose="02020603050405020304" pitchFamily="18" charset="0"/>
              </a:rPr>
              <a:t>U</a:t>
            </a:r>
            <a:r>
              <a:rPr lang="zh-CN" altLang="en-US" sz="2400" b="1" dirty="0">
                <a:latin typeface="Times New Roman" panose="02020603050405020304" pitchFamily="18" charset="0"/>
              </a:rPr>
              <a:t>中  *</a:t>
            </a:r>
            <a:r>
              <a:rPr lang="en-US" altLang="zh-CN" sz="24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for (v=0; v&lt;G-&gt;</a:t>
            </a:r>
            <a:r>
              <a:rPr lang="en-US" altLang="zh-CN" sz="2400" b="1" dirty="0" err="1">
                <a:latin typeface="Times New Roman" panose="02020603050405020304" pitchFamily="18" charset="0"/>
              </a:rPr>
              <a:t>vexnum</a:t>
            </a:r>
            <a:r>
              <a:rPr lang="en-US" altLang="zh-CN" sz="2400" b="1">
                <a:latin typeface="Times New Roman" panose="02020603050405020304" pitchFamily="18" charset="0"/>
              </a:rPr>
              <a:t>; v++)</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if (G-&gt;</a:t>
            </a:r>
            <a:r>
              <a:rPr lang="en-US" altLang="zh-CN" sz="2400" b="1" dirty="0" err="1">
                <a:latin typeface="Times New Roman" panose="02020603050405020304" pitchFamily="18" charset="0"/>
              </a:rPr>
              <a:t>adj[v][k</a:t>
            </a:r>
            <a:r>
              <a:rPr lang="en-US" altLang="zh-CN" sz="2400" b="1">
                <a:latin typeface="Times New Roman" panose="02020603050405020304" pitchFamily="18" charset="0"/>
              </a:rPr>
              <a:t>].</a:t>
            </a:r>
            <a:r>
              <a:rPr lang="en-US" altLang="zh-CN" sz="2400" b="1" dirty="0" err="1">
                <a:latin typeface="Times New Roman" panose="02020603050405020304" pitchFamily="18" charset="0"/>
                <a:sym typeface="+mn-ea"/>
              </a:rPr>
              <a:t>ArcVal</a:t>
            </a:r>
            <a:r>
              <a:rPr lang="en-US" altLang="zh-CN" sz="2400" b="1">
                <a:latin typeface="Times New Roman" panose="02020603050405020304" pitchFamily="18" charset="0"/>
              </a:rPr>
              <a:t>&lt;</a:t>
            </a:r>
            <a:r>
              <a:rPr lang="en-US" altLang="zh-CN" sz="2400" b="1" dirty="0" err="1">
                <a:latin typeface="Times New Roman" panose="02020603050405020304" pitchFamily="18" charset="0"/>
              </a:rPr>
              <a:t>closedge[v</a:t>
            </a:r>
            <a:r>
              <a:rPr lang="en-US" altLang="zh-CN" sz="2400" b="1">
                <a:latin typeface="Times New Roman" panose="02020603050405020304" pitchFamily="18" charset="0"/>
              </a:rPr>
              <a:t>]. </a:t>
            </a:r>
            <a:r>
              <a:rPr lang="en-US" altLang="zh-CN" sz="2400" b="1" dirty="0" err="1">
                <a:latin typeface="Times New Roman" panose="02020603050405020304" pitchFamily="18" charset="0"/>
              </a:rPr>
              <a:t>lowcost</a:t>
            </a:r>
            <a:r>
              <a:rPr lang="en-US" altLang="zh-CN" sz="24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  </a:t>
            </a:r>
            <a:r>
              <a:rPr lang="en-US" altLang="zh-CN" sz="2400" b="1" dirty="0" err="1">
                <a:latin typeface="Times New Roman" panose="02020603050405020304" pitchFamily="18" charset="0"/>
              </a:rPr>
              <a:t>closedge[v].lowcost</a:t>
            </a:r>
            <a:r>
              <a:rPr lang="en-US" altLang="zh-CN" sz="2400" b="1">
                <a:latin typeface="Times New Roman" panose="02020603050405020304" pitchFamily="18" charset="0"/>
              </a:rPr>
              <a:t>= G-&gt;</a:t>
            </a:r>
            <a:r>
              <a:rPr lang="en-US" altLang="zh-CN" sz="2400" b="1" dirty="0" err="1">
                <a:latin typeface="Times New Roman" panose="02020603050405020304" pitchFamily="18" charset="0"/>
              </a:rPr>
              <a:t>adj[v][k</a:t>
            </a:r>
            <a:r>
              <a:rPr lang="en-US" altLang="zh-CN" sz="2400" b="1">
                <a:latin typeface="Times New Roman" panose="02020603050405020304" pitchFamily="18" charset="0"/>
              </a:rPr>
              <a:t>].</a:t>
            </a:r>
            <a:r>
              <a:rPr lang="en-US" altLang="zh-CN" sz="2400" b="1" dirty="0" err="1">
                <a:latin typeface="Times New Roman" panose="02020603050405020304" pitchFamily="18" charset="0"/>
                <a:sym typeface="+mn-ea"/>
              </a:rPr>
              <a:t>ArcVal</a:t>
            </a:r>
            <a:r>
              <a:rPr lang="en-US" altLang="zh-CN" sz="2400" b="1">
                <a:latin typeface="Times New Roman" panose="02020603050405020304" pitchFamily="18" charset="0"/>
              </a:rPr>
              <a:t>;</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a:t>
            </a:r>
            <a:r>
              <a:rPr lang="en-US" altLang="zh-CN" sz="2400" b="1" dirty="0" err="1">
                <a:latin typeface="Times New Roman" panose="02020603050405020304" pitchFamily="18" charset="0"/>
              </a:rPr>
              <a:t>closedge[v].adjvex</a:t>
            </a:r>
            <a:r>
              <a:rPr lang="en-US" altLang="zh-CN" sz="2400" b="1">
                <a:latin typeface="Times New Roman" panose="02020603050405020304" pitchFamily="18" charset="0"/>
              </a:rPr>
              <a:t>=k ;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    }  /*   </a:t>
            </a:r>
            <a:r>
              <a:rPr lang="zh-CN" altLang="en-US" sz="2400" b="1" dirty="0">
                <a:latin typeface="Times New Roman" panose="02020603050405020304" pitchFamily="18" charset="0"/>
              </a:rPr>
              <a:t>修改数组</a:t>
            </a:r>
            <a:r>
              <a:rPr lang="en-US" altLang="zh-CN" sz="2400" b="1" dirty="0" err="1">
                <a:latin typeface="Times New Roman" panose="02020603050405020304" pitchFamily="18" charset="0"/>
              </a:rPr>
              <a:t>closedge[n</a:t>
            </a:r>
            <a:r>
              <a:rPr lang="en-US" altLang="zh-CN" sz="2400" b="1">
                <a:latin typeface="Times New Roman" panose="02020603050405020304" pitchFamily="18" charset="0"/>
              </a:rPr>
              <a:t>]</a:t>
            </a:r>
            <a:r>
              <a:rPr lang="zh-CN" altLang="en-US" sz="2400" b="1" dirty="0">
                <a:latin typeface="Times New Roman" panose="02020603050405020304" pitchFamily="18" charset="0"/>
              </a:rPr>
              <a:t>的各个元素的值   *</a:t>
            </a:r>
            <a:r>
              <a:rPr lang="en-US" altLang="zh-CN" sz="2400" b="1">
                <a:latin typeface="Times New Roman" panose="02020603050405020304" pitchFamily="18" charset="0"/>
              </a:rPr>
              <a:t>/</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400"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400" b="1" dirty="0" err="1">
                <a:latin typeface="Times New Roman" panose="02020603050405020304" pitchFamily="18" charset="0"/>
              </a:rPr>
              <a:t>return(TE</a:t>
            </a:r>
            <a:r>
              <a:rPr lang="en-US" altLang="zh-CN" sz="2400" b="1">
                <a:latin typeface="Times New Roman" panose="02020603050405020304" pitchFamily="18" charset="0"/>
              </a:rPr>
              <a:t>) ;</a:t>
            </a:r>
          </a:p>
          <a:p>
            <a:pPr marL="355600" lvl="1" indent="0" eaLnBrk="1" hangingPunct="1">
              <a:buClr>
                <a:schemeClr val="bg1"/>
              </a:buClr>
            </a:pPr>
            <a:r>
              <a:rPr lang="en-US" altLang="zh-CN" sz="2400" b="1">
                <a:latin typeface="Times New Roman" panose="02020603050405020304" pitchFamily="18" charset="0"/>
              </a:rPr>
              <a:t>}   /*   </a:t>
            </a:r>
            <a:r>
              <a:rPr lang="zh-CN" altLang="en-US" sz="2400" b="1" dirty="0">
                <a:latin typeface="Times New Roman" panose="02020603050405020304" pitchFamily="18" charset="0"/>
              </a:rPr>
              <a:t>求最小生成树的</a:t>
            </a:r>
            <a:r>
              <a:rPr lang="en-US" altLang="zh-CN" sz="2400" b="1">
                <a:latin typeface="Times New Roman" panose="02020603050405020304" pitchFamily="18" charset="0"/>
              </a:rPr>
              <a:t>Prime</a:t>
            </a:r>
            <a:r>
              <a:rPr lang="zh-CN" altLang="en-US" sz="2400" b="1" dirty="0">
                <a:latin typeface="Times New Roman" panose="02020603050405020304" pitchFamily="18" charset="0"/>
              </a:rPr>
              <a:t>算法   *</a:t>
            </a:r>
            <a:r>
              <a:rPr lang="en-US" altLang="zh-CN" sz="2400" b="1">
                <a:latin typeface="Times New Roman" panose="02020603050405020304" pitchFamily="18" charset="0"/>
              </a:rPr>
              <a:t>/ </a:t>
            </a:r>
          </a:p>
        </p:txBody>
      </p:sp>
    </p:spTree>
  </p:cSld>
  <p:clrMapOvr>
    <a:masterClrMapping/>
  </p:clrMapOvr>
  <p:transition spd="med">
    <p:wipe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6690" name="表格 626689"/>
          <p:cNvGraphicFramePr/>
          <p:nvPr/>
        </p:nvGraphicFramePr>
        <p:xfrm>
          <a:off x="167005" y="1176655"/>
          <a:ext cx="8203565" cy="5375910"/>
        </p:xfrm>
        <a:graphic>
          <a:graphicData uri="http://schemas.openxmlformats.org/drawingml/2006/table">
            <a:tbl>
              <a:tblPr/>
              <a:tblGrid>
                <a:gridCol w="1550035">
                  <a:extLst>
                    <a:ext uri="{9D8B030D-6E8A-4147-A177-3AD203B41FA5}">
                      <a16:colId xmlns:a16="http://schemas.microsoft.com/office/drawing/2014/main" val="20000"/>
                    </a:ext>
                  </a:extLst>
                </a:gridCol>
                <a:gridCol w="631190">
                  <a:extLst>
                    <a:ext uri="{9D8B030D-6E8A-4147-A177-3AD203B41FA5}">
                      <a16:colId xmlns:a16="http://schemas.microsoft.com/office/drawing/2014/main" val="20001"/>
                    </a:ext>
                  </a:extLst>
                </a:gridCol>
                <a:gridCol w="560705">
                  <a:extLst>
                    <a:ext uri="{9D8B030D-6E8A-4147-A177-3AD203B41FA5}">
                      <a16:colId xmlns:a16="http://schemas.microsoft.com/office/drawing/2014/main" val="20002"/>
                    </a:ext>
                  </a:extLst>
                </a:gridCol>
                <a:gridCol w="699135">
                  <a:extLst>
                    <a:ext uri="{9D8B030D-6E8A-4147-A177-3AD203B41FA5}">
                      <a16:colId xmlns:a16="http://schemas.microsoft.com/office/drawing/2014/main" val="20003"/>
                    </a:ext>
                  </a:extLst>
                </a:gridCol>
                <a:gridCol w="629920">
                  <a:extLst>
                    <a:ext uri="{9D8B030D-6E8A-4147-A177-3AD203B41FA5}">
                      <a16:colId xmlns:a16="http://schemas.microsoft.com/office/drawing/2014/main" val="20004"/>
                    </a:ext>
                  </a:extLst>
                </a:gridCol>
                <a:gridCol w="701040">
                  <a:extLst>
                    <a:ext uri="{9D8B030D-6E8A-4147-A177-3AD203B41FA5}">
                      <a16:colId xmlns:a16="http://schemas.microsoft.com/office/drawing/2014/main" val="20005"/>
                    </a:ext>
                  </a:extLst>
                </a:gridCol>
                <a:gridCol w="1540510">
                  <a:extLst>
                    <a:ext uri="{9D8B030D-6E8A-4147-A177-3AD203B41FA5}">
                      <a16:colId xmlns:a16="http://schemas.microsoft.com/office/drawing/2014/main" val="20006"/>
                    </a:ext>
                  </a:extLst>
                </a:gridCol>
                <a:gridCol w="1400175">
                  <a:extLst>
                    <a:ext uri="{9D8B030D-6E8A-4147-A177-3AD203B41FA5}">
                      <a16:colId xmlns:a16="http://schemas.microsoft.com/office/drawing/2014/main" val="20007"/>
                    </a:ext>
                  </a:extLst>
                </a:gridCol>
                <a:gridCol w="490855">
                  <a:extLst>
                    <a:ext uri="{9D8B030D-6E8A-4147-A177-3AD203B41FA5}">
                      <a16:colId xmlns:a16="http://schemas.microsoft.com/office/drawing/2014/main" val="20008"/>
                    </a:ext>
                  </a:extLst>
                </a:gridCol>
              </a:tblGrid>
              <a:tr h="89598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sz="2400" b="1" dirty="0"/>
                        <a:t>             </a:t>
                      </a:r>
                      <a:r>
                        <a:rPr lang="en-US" altLang="zh-CN" sz="2400" b="1"/>
                        <a:t>i</a:t>
                      </a:r>
                    </a:p>
                    <a:p>
                      <a:pPr marL="0" lvl="0" indent="0">
                        <a:buNone/>
                      </a:pPr>
                      <a:r>
                        <a:rPr lang="en-US" altLang="zh-CN" sz="2400" b="1" dirty="0" err="1"/>
                        <a:t>closedge</a:t>
                      </a:r>
                      <a:endParaRPr lang="en-US" altLang="zh-CN"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1</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U</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V-U</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b="1"/>
                        <a:t>K</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98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dirty="0" err="1"/>
                        <a:t>adjvex</a:t>
                      </a:r>
                      <a:endParaRPr lang="en-US" altLang="zh-CN" sz="2400" b="1"/>
                    </a:p>
                    <a:p>
                      <a:pPr marL="0" lvl="0" indent="0" algn="ctr">
                        <a:buNone/>
                      </a:pPr>
                      <a:r>
                        <a:rPr lang="en-US" altLang="zh-CN" sz="2400" b="1" dirty="0" err="1"/>
                        <a:t>lwcost</a:t>
                      </a:r>
                      <a:endParaRPr lang="en-US" altLang="zh-CN"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p>
                    <a:p>
                      <a:pPr marL="0" lvl="0" indent="0" algn="ctr">
                        <a:buNone/>
                      </a:pPr>
                      <a:r>
                        <a:rPr lang="en-US" altLang="zh-CN" sz="2400"/>
                        <a:t>8</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r>
                        <a:rPr lang="en-US" altLang="zh-CN" sz="2400"/>
                        <a:t> </a:t>
                      </a:r>
                    </a:p>
                    <a:p>
                      <a:pPr marL="0" lvl="0" indent="0" algn="ctr">
                        <a:buNone/>
                      </a:pPr>
                      <a:r>
                        <a:rPr lang="en-US" altLang="zh-CN" sz="2400" b="1"/>
                        <a:t>7</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p>
                    <a:p>
                      <a:pPr marL="0" lvl="0" indent="0" algn="ctr">
                        <a:buNone/>
                      </a:pPr>
                      <a:r>
                        <a:rPr lang="en-US" altLang="zh-CN" sz="2400">
                          <a:solidFill>
                            <a:schemeClr val="folHlink"/>
                          </a:solidFill>
                        </a:rPr>
                        <a:t>5</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p>
                    <a:p>
                      <a:pPr marL="0" lvl="0" indent="0" algn="ctr">
                        <a:buNone/>
                      </a:pPr>
                      <a:r>
                        <a:rPr lang="en-US" altLang="zh-CN" sz="2400"/>
                        <a:t>12</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2</a:t>
                      </a: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1</a:t>
                      </a:r>
                      <a:r>
                        <a:rPr lang="en-US" altLang="zh-CN" sz="2400" b="1"/>
                        <a:t>, v</a:t>
                      </a:r>
                      <a:r>
                        <a:rPr lang="en-US" altLang="zh-CN" sz="2400" b="1" baseline="-20000"/>
                        <a:t>3</a:t>
                      </a:r>
                      <a:r>
                        <a:rPr lang="en-US" altLang="zh-CN" sz="2400" b="1"/>
                        <a:t>, v</a:t>
                      </a:r>
                      <a:r>
                        <a:rPr lang="en-US" altLang="zh-CN" sz="2400" b="1" baseline="-20000"/>
                        <a:t>4</a:t>
                      </a:r>
                      <a:r>
                        <a:rPr lang="en-US" altLang="zh-CN" sz="2400" b="1"/>
                        <a:t>, v</a:t>
                      </a:r>
                      <a:r>
                        <a:rPr lang="en-US" altLang="zh-CN" sz="2400" b="1" baseline="-20000"/>
                        <a:t>5</a:t>
                      </a: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3</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598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dirty="0" err="1"/>
                        <a:t>adjvex</a:t>
                      </a:r>
                      <a:endParaRPr lang="en-US" altLang="zh-CN" sz="2400" b="1"/>
                    </a:p>
                    <a:p>
                      <a:pPr marL="0" lvl="0" indent="0" algn="ctr">
                        <a:buNone/>
                      </a:pPr>
                      <a:r>
                        <a:rPr lang="en-US" altLang="zh-CN" sz="2400" b="1" dirty="0" err="1"/>
                        <a:t>lwcost</a:t>
                      </a:r>
                      <a:endParaRPr lang="en-US" altLang="zh-CN"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p>
                    <a:p>
                      <a:pPr marL="0" lvl="0" indent="0" algn="ctr">
                        <a:buNone/>
                      </a:pPr>
                      <a:r>
                        <a:rPr lang="en-US" altLang="zh-CN" sz="2400" b="1">
                          <a:solidFill>
                            <a:schemeClr val="folHlink"/>
                          </a:solidFill>
                        </a:rPr>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p>
                    <a:p>
                      <a:pPr marL="0" lvl="0" indent="0" algn="ctr">
                        <a:buNone/>
                      </a:pPr>
                      <a:r>
                        <a:rPr lang="en-US" altLang="zh-CN" sz="2400" b="1"/>
                        <a:t>7</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p>
                    <a:p>
                      <a:pPr marL="0" lvl="0" indent="0" algn="ctr">
                        <a:buNone/>
                      </a:pPr>
                      <a:r>
                        <a:rPr lang="en-US" altLang="zh-CN" sz="2400">
                          <a:solidFill>
                            <a:schemeClr val="folHlink"/>
                          </a:solidFill>
                        </a:rPr>
                        <a:t>3</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2</a:t>
                      </a:r>
                      <a:r>
                        <a:rPr lang="en-US" altLang="zh-CN" sz="2400" b="1"/>
                        <a:t>, v</a:t>
                      </a:r>
                      <a:r>
                        <a:rPr lang="en-US" altLang="zh-CN" sz="2400" b="1" baseline="-20000"/>
                        <a:t>4</a:t>
                      </a: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1</a:t>
                      </a:r>
                      <a:r>
                        <a:rPr lang="en-US" altLang="zh-CN" sz="2400" b="1"/>
                        <a:t>, v</a:t>
                      </a:r>
                      <a:r>
                        <a:rPr lang="en-US" altLang="zh-CN" sz="2400" b="1" baseline="-20000"/>
                        <a:t>3</a:t>
                      </a:r>
                      <a:r>
                        <a:rPr lang="en-US" altLang="zh-CN" sz="2400" b="1"/>
                        <a:t>, v</a:t>
                      </a:r>
                      <a:r>
                        <a:rPr lang="en-US" altLang="zh-CN" sz="2400" b="1" baseline="-20000"/>
                        <a:t>5</a:t>
                      </a:r>
                      <a:r>
                        <a:rPr lang="en-US" altLang="zh-CN" sz="2400" b="1"/>
                        <a:t>}</a:t>
                      </a:r>
                      <a:endParaRPr lang="en-US" altLang="zh-CN" sz="24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4</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598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dirty="0" err="1"/>
                        <a:t>adjvex</a:t>
                      </a:r>
                      <a:endParaRPr lang="en-US" altLang="zh-CN" sz="2400" b="1"/>
                    </a:p>
                    <a:p>
                      <a:pPr marL="0" lvl="0" indent="0" algn="ctr">
                        <a:buNone/>
                      </a:pPr>
                      <a:r>
                        <a:rPr lang="en-US" altLang="zh-CN" sz="2400" b="1" dirty="0" err="1"/>
                        <a:t>lwcost</a:t>
                      </a:r>
                      <a:endParaRPr lang="en-US" altLang="zh-CN"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solidFill>
                          <a:schemeClr val="folHlink"/>
                        </a:solidFill>
                      </a:endParaRPr>
                    </a:p>
                    <a:p>
                      <a:pPr marL="0" lvl="0" indent="0" algn="ctr">
                        <a:buNone/>
                      </a:pPr>
                      <a:r>
                        <a:rPr lang="en-US" altLang="zh-CN" sz="2400" b="1"/>
                        <a:t>4</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5</a:t>
                      </a:r>
                      <a:endParaRPr lang="en-US" altLang="zh-CN" sz="2400"/>
                    </a:p>
                    <a:p>
                      <a:pPr marL="0" lvl="0" indent="0" algn="ctr">
                        <a:buNone/>
                      </a:pPr>
                      <a:r>
                        <a:rPr lang="en-US" altLang="zh-CN" sz="2400">
                          <a:solidFill>
                            <a:schemeClr val="folHlink"/>
                          </a:solidFill>
                        </a:rPr>
                        <a:t>6</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p>
                    <a:p>
                      <a:pPr marL="0" lvl="0" indent="0" algn="ctr">
                        <a:buNone/>
                      </a:pPr>
                      <a:r>
                        <a:rPr lang="en-US" altLang="zh-CN" sz="2400" b="1"/>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2</a:t>
                      </a:r>
                      <a:r>
                        <a:rPr lang="en-US" altLang="zh-CN" sz="2400" b="1"/>
                        <a:t>, v</a:t>
                      </a:r>
                      <a:r>
                        <a:rPr lang="en-US" altLang="zh-CN" sz="2400" b="1" baseline="-20000"/>
                        <a:t>4 </a:t>
                      </a:r>
                      <a:r>
                        <a:rPr lang="en-US" altLang="zh-CN" sz="2400" b="1"/>
                        <a:t>, v</a:t>
                      </a:r>
                      <a:r>
                        <a:rPr lang="en-US" altLang="zh-CN" sz="2400" b="1" baseline="-20000"/>
                        <a:t>5</a:t>
                      </a: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1</a:t>
                      </a:r>
                      <a:r>
                        <a:rPr lang="en-US" altLang="zh-CN" sz="2400" b="1"/>
                        <a:t>, v</a:t>
                      </a:r>
                      <a:r>
                        <a:rPr lang="en-US" altLang="zh-CN" sz="2400" b="1" baseline="-20000"/>
                        <a:t>3</a:t>
                      </a:r>
                      <a:r>
                        <a:rPr lang="en-US" altLang="zh-CN" sz="2400" b="1"/>
                        <a:t>}</a:t>
                      </a:r>
                      <a:endParaRPr lang="en-US" altLang="zh-CN" sz="24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0</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598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dirty="0" err="1"/>
                        <a:t>adjvex</a:t>
                      </a:r>
                      <a:endParaRPr lang="en-US" altLang="zh-CN" sz="2400" b="1"/>
                    </a:p>
                    <a:p>
                      <a:pPr marL="0" lvl="0" indent="0" algn="ctr">
                        <a:buNone/>
                      </a:pPr>
                      <a:r>
                        <a:rPr lang="en-US" altLang="zh-CN" sz="2400" b="1" dirty="0" err="1"/>
                        <a:t>lwcost</a:t>
                      </a:r>
                      <a:endParaRPr lang="en-US" altLang="zh-CN"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5</a:t>
                      </a:r>
                      <a:endParaRPr lang="en-US" altLang="zh-CN" sz="2400"/>
                    </a:p>
                    <a:p>
                      <a:pPr marL="0" lvl="0" indent="0" algn="ctr">
                        <a:buNone/>
                      </a:pPr>
                      <a:r>
                        <a:rPr lang="en-US" altLang="zh-CN" sz="2400">
                          <a:solidFill>
                            <a:schemeClr val="folHlink"/>
                          </a:solidFill>
                        </a:rPr>
                        <a:t>6</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2</a:t>
                      </a:r>
                      <a:r>
                        <a:rPr lang="en-US" altLang="zh-CN" sz="2400" b="1"/>
                        <a:t>, v</a:t>
                      </a:r>
                      <a:r>
                        <a:rPr lang="en-US" altLang="zh-CN" sz="2400" b="1" baseline="-20000"/>
                        <a:t>4 </a:t>
                      </a:r>
                      <a:r>
                        <a:rPr lang="en-US" altLang="zh-CN" sz="2400" b="1"/>
                        <a:t>, v</a:t>
                      </a:r>
                      <a:r>
                        <a:rPr lang="en-US" altLang="zh-CN" sz="2400" b="1" baseline="-20000"/>
                        <a:t>5 </a:t>
                      </a:r>
                      <a:r>
                        <a:rPr lang="en-US" altLang="zh-CN" sz="2400" b="1"/>
                        <a:t>, v</a:t>
                      </a:r>
                      <a:r>
                        <a:rPr lang="en-US" altLang="zh-CN" sz="2400" b="1" baseline="-20000"/>
                        <a:t>1</a:t>
                      </a: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3</a:t>
                      </a:r>
                      <a:r>
                        <a:rPr lang="en-US" altLang="zh-CN" sz="2400" b="1"/>
                        <a:t>}</a:t>
                      </a:r>
                      <a:endParaRPr lang="en-US" altLang="zh-CN" sz="240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a:t>2</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5985">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dirty="0" err="1"/>
                        <a:t>adjvex</a:t>
                      </a:r>
                      <a:endParaRPr lang="en-US" altLang="zh-CN" sz="2400" b="1"/>
                    </a:p>
                    <a:p>
                      <a:pPr marL="0" lvl="0" indent="0" algn="ctr">
                        <a:buNone/>
                      </a:pPr>
                      <a:r>
                        <a:rPr lang="en-US" altLang="zh-CN" sz="2400" b="1" dirty="0" err="1"/>
                        <a:t>lwcost</a:t>
                      </a:r>
                      <a:endParaRPr lang="en-US" altLang="zh-CN" sz="2400" b="1"/>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400" dirty="0">
                        <a:solidFill>
                          <a:schemeClr val="hlink"/>
                        </a:solidFill>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5</a:t>
                      </a:r>
                      <a:endParaRPr lang="en-US" altLang="zh-CN" sz="2400"/>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2</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b="1"/>
                        <a:t>v</a:t>
                      </a:r>
                      <a:r>
                        <a:rPr lang="en-US" altLang="zh-CN" sz="2400" b="1" baseline="-20000"/>
                        <a:t>4</a:t>
                      </a:r>
                      <a:endParaRPr lang="en-US" altLang="zh-CN" sz="2400">
                        <a:solidFill>
                          <a:schemeClr val="folHlink"/>
                        </a:solidFill>
                      </a:endParaRPr>
                    </a:p>
                    <a:p>
                      <a:pPr marL="0" lvl="0" indent="0" algn="ctr">
                        <a:buNone/>
                      </a:pPr>
                      <a:r>
                        <a:rPr lang="en-US" altLang="zh-CN" sz="2400"/>
                        <a:t>0</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{v</a:t>
                      </a:r>
                      <a:r>
                        <a:rPr lang="en-US" altLang="zh-CN" sz="2400" b="1" baseline="-20000"/>
                        <a:t>2</a:t>
                      </a:r>
                      <a:r>
                        <a:rPr lang="en-US" altLang="zh-CN" sz="2400" b="1"/>
                        <a:t>, v</a:t>
                      </a:r>
                      <a:r>
                        <a:rPr lang="en-US" altLang="zh-CN" sz="2400" b="1" baseline="-20000"/>
                        <a:t>4</a:t>
                      </a:r>
                      <a:r>
                        <a:rPr lang="en-US" altLang="zh-CN" sz="2400" b="1"/>
                        <a:t>, v</a:t>
                      </a:r>
                      <a:r>
                        <a:rPr lang="en-US" altLang="zh-CN" sz="2400" b="1" baseline="-20000"/>
                        <a:t>5 </a:t>
                      </a:r>
                      <a:r>
                        <a:rPr lang="en-US" altLang="zh-CN" sz="2400" b="1"/>
                        <a:t>, v</a:t>
                      </a:r>
                      <a:r>
                        <a:rPr lang="en-US" altLang="zh-CN" sz="2400" b="1" baseline="-20000"/>
                        <a:t>1 </a:t>
                      </a:r>
                      <a:r>
                        <a:rPr lang="en-US" altLang="zh-CN" sz="2400" b="1"/>
                        <a:t>, v</a:t>
                      </a:r>
                      <a:r>
                        <a:rPr lang="en-US" altLang="zh-CN" sz="2400" b="1" baseline="-20000"/>
                        <a:t>3</a:t>
                      </a: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en-US" altLang="zh-CN" sz="2400" b="1"/>
                        <a:t>{}</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sz="24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26764" name="直接连接符 626763"/>
          <p:cNvSpPr/>
          <p:nvPr/>
        </p:nvSpPr>
        <p:spPr>
          <a:xfrm>
            <a:off x="167005" y="1176338"/>
            <a:ext cx="1593850" cy="892175"/>
          </a:xfrm>
          <a:prstGeom prst="line">
            <a:avLst/>
          </a:prstGeom>
          <a:ln w="28575" cap="flat" cmpd="sng">
            <a:solidFill>
              <a:schemeClr val="tx1"/>
            </a:solidFill>
            <a:prstDash val="solid"/>
            <a:miter/>
            <a:headEnd type="none" w="med" len="med"/>
            <a:tailEnd type="none" w="med" len="med"/>
          </a:ln>
        </p:spPr>
      </p:sp>
      <p:sp>
        <p:nvSpPr>
          <p:cNvPr id="626765" name="矩形 626764"/>
          <p:cNvSpPr/>
          <p:nvPr/>
        </p:nvSpPr>
        <p:spPr>
          <a:xfrm>
            <a:off x="539750" y="188913"/>
            <a:ext cx="8280400" cy="431800"/>
          </a:xfrm>
          <a:prstGeom prst="rect">
            <a:avLst/>
          </a:prstGeom>
          <a:noFill/>
          <a:ln w="9525">
            <a:noFill/>
          </a:ln>
        </p:spPr>
        <p:txBody>
          <a:bodyPr wrap="none" anchor="ctr"/>
          <a:lstStyle/>
          <a:p>
            <a:pPr algn="ctr">
              <a:buClr>
                <a:schemeClr val="bg1"/>
              </a:buClr>
            </a:pPr>
            <a:r>
              <a:rPr lang="zh-CN" altLang="en-US" b="1" dirty="0">
                <a:latin typeface="Times New Roman" panose="02020603050405020304" pitchFamily="18" charset="0"/>
              </a:rPr>
              <a:t>表</a:t>
            </a:r>
            <a:r>
              <a:rPr lang="en-US" altLang="zh-CN" b="1">
                <a:latin typeface="Times New Roman" panose="02020603050405020304" pitchFamily="18" charset="0"/>
              </a:rPr>
              <a:t>7-1  </a:t>
            </a:r>
            <a:r>
              <a:rPr lang="zh-CN" altLang="en-US" b="1" dirty="0">
                <a:latin typeface="Times New Roman" panose="02020603050405020304" pitchFamily="18" charset="0"/>
              </a:rPr>
              <a:t>构造过程中辅组数组</a:t>
            </a:r>
            <a:r>
              <a:rPr lang="en-US" altLang="zh-CN" b="1" dirty="0" err="1">
                <a:latin typeface="Times New Roman" panose="02020603050405020304" pitchFamily="18" charset="0"/>
              </a:rPr>
              <a:t>closedge</a:t>
            </a:r>
            <a:r>
              <a:rPr lang="zh-CN" altLang="en-US" b="1" dirty="0">
                <a:latin typeface="Times New Roman" panose="02020603050405020304" pitchFamily="18" charset="0"/>
              </a:rPr>
              <a:t>中各分量的值的变化情况</a:t>
            </a:r>
          </a:p>
        </p:txBody>
      </p:sp>
      <p:sp>
        <p:nvSpPr>
          <p:cNvPr id="2" name="文本框 1"/>
          <p:cNvSpPr txBox="1"/>
          <p:nvPr/>
        </p:nvSpPr>
        <p:spPr>
          <a:xfrm>
            <a:off x="80645" y="995045"/>
            <a:ext cx="8441690" cy="368300"/>
          </a:xfrm>
          <a:prstGeom prst="rect">
            <a:avLst/>
          </a:prstGeom>
          <a:noFill/>
        </p:spPr>
        <p:txBody>
          <a:bodyPr wrap="square" rtlCol="0">
            <a:spAutoFit/>
          </a:bodyPr>
          <a:lstStyle/>
          <a:p>
            <a:endParaRPr lang="zh-CN" altLang="en-US"/>
          </a:p>
        </p:txBody>
      </p:sp>
    </p:spTree>
  </p:cSld>
  <p:clrMapOvr>
    <a:masterClrMapping/>
  </p:clrMapOvr>
  <p:transition spd="med">
    <p:wipe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矩形 627713"/>
          <p:cNvSpPr/>
          <p:nvPr/>
        </p:nvSpPr>
        <p:spPr>
          <a:xfrm>
            <a:off x="349250" y="1209993"/>
            <a:ext cx="8812213" cy="2052637"/>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3200" b="1" dirty="0">
                <a:solidFill>
                  <a:srgbClr val="0000FF"/>
                </a:solidFill>
                <a:latin typeface="Times New Roman" panose="02020603050405020304" pitchFamily="18" charset="0"/>
              </a:rPr>
              <a:t>算法分析</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设带权连通图有</a:t>
            </a:r>
            <a:r>
              <a:rPr lang="en-US" altLang="zh-CN" sz="2800" b="1">
                <a:latin typeface="Times New Roman" panose="02020603050405020304" pitchFamily="18" charset="0"/>
              </a:rPr>
              <a:t>n</a:t>
            </a:r>
            <a:r>
              <a:rPr lang="zh-CN" altLang="en-US" sz="2800" b="1" dirty="0">
                <a:latin typeface="Times New Roman" panose="02020603050405020304" pitchFamily="18" charset="0"/>
              </a:rPr>
              <a:t>个顶点，则算法的主要执行是二重循环： 求</a:t>
            </a:r>
            <a:r>
              <a:rPr lang="en-US" altLang="zh-CN" sz="2800" b="1" dirty="0" err="1">
                <a:latin typeface="Times New Roman" panose="02020603050405020304" pitchFamily="18" charset="0"/>
              </a:rPr>
              <a:t>closedge</a:t>
            </a:r>
            <a:r>
              <a:rPr lang="zh-CN" altLang="en-US" sz="2800" b="1" dirty="0">
                <a:latin typeface="Times New Roman" panose="02020603050405020304" pitchFamily="18" charset="0"/>
              </a:rPr>
              <a:t>中权值最小的边，频度为</a:t>
            </a:r>
            <a:r>
              <a:rPr lang="en-US" altLang="zh-CN" sz="2800" b="1">
                <a:latin typeface="Times New Roman" panose="02020603050405020304" pitchFamily="18" charset="0"/>
              </a:rPr>
              <a:t>n-1</a:t>
            </a:r>
            <a:r>
              <a:rPr lang="zh-CN" altLang="en-US" sz="2800" b="1">
                <a:latin typeface="宋体" panose="02010600030101010101" pitchFamily="2" charset="-122"/>
              </a:rPr>
              <a:t>；</a:t>
            </a:r>
            <a:r>
              <a:rPr lang="zh-CN" altLang="en-US" sz="2800" b="1">
                <a:latin typeface="Times New Roman" panose="02020603050405020304" pitchFamily="18" charset="0"/>
              </a:rPr>
              <a:t> </a:t>
            </a:r>
            <a:r>
              <a:rPr lang="zh-CN" altLang="en-US" sz="2800" b="1" dirty="0">
                <a:latin typeface="Times New Roman" panose="02020603050405020304" pitchFamily="18" charset="0"/>
              </a:rPr>
              <a:t>修改</a:t>
            </a:r>
            <a:r>
              <a:rPr lang="en-US" altLang="zh-CN" sz="2800" b="1" dirty="0" err="1">
                <a:latin typeface="Times New Roman" panose="02020603050405020304" pitchFamily="18" charset="0"/>
              </a:rPr>
              <a:t>closedge</a:t>
            </a:r>
            <a:r>
              <a:rPr lang="zh-CN" altLang="en-US" sz="2800" b="1" dirty="0">
                <a:latin typeface="Times New Roman" panose="02020603050405020304" pitchFamily="18" charset="0"/>
              </a:rPr>
              <a:t>数组，频度为</a:t>
            </a:r>
            <a:r>
              <a:rPr lang="en-US" altLang="zh-CN" sz="2800" b="1">
                <a:latin typeface="Times New Roman" panose="02020603050405020304" pitchFamily="18" charset="0"/>
              </a:rPr>
              <a:t>n </a:t>
            </a:r>
            <a:r>
              <a:rPr lang="zh-CN" altLang="en-US" sz="2800" b="1">
                <a:latin typeface="宋体" panose="02010600030101010101" pitchFamily="2" charset="-122"/>
              </a:rPr>
              <a:t>。</a:t>
            </a:r>
            <a:r>
              <a:rPr lang="zh-CN" altLang="en-US" sz="2800" b="1" dirty="0">
                <a:latin typeface="宋体" panose="02010600030101010101" pitchFamily="2" charset="-122"/>
              </a:rPr>
              <a:t>因此</a:t>
            </a:r>
            <a:r>
              <a:rPr lang="zh-CN" altLang="en-US" sz="2800" b="1" dirty="0">
                <a:latin typeface="Times New Roman" panose="02020603050405020304" pitchFamily="18" charset="0"/>
              </a:rPr>
              <a:t>，整个算法的时间复杂度是</a:t>
            </a:r>
            <a:r>
              <a:rPr lang="en-US" altLang="zh-CN" sz="3200" b="1">
                <a:latin typeface="Times New Roman" panose="02020603050405020304" pitchFamily="18" charset="0"/>
              </a:rPr>
              <a:t>O(n</a:t>
            </a:r>
            <a:r>
              <a:rPr lang="en-US" altLang="zh-CN" sz="3200" b="1" baseline="22000">
                <a:latin typeface="Times New Roman" panose="02020603050405020304" pitchFamily="18" charset="0"/>
              </a:rPr>
              <a:t>2</a:t>
            </a:r>
            <a:r>
              <a:rPr lang="en-US" altLang="zh-CN" sz="3200" b="1">
                <a:latin typeface="Times New Roman" panose="02020603050405020304" pitchFamily="18" charset="0"/>
              </a:rPr>
              <a:t>)</a:t>
            </a:r>
            <a:r>
              <a:rPr lang="zh-CN" altLang="en-US" sz="2800" b="1">
                <a:latin typeface="Times New Roman" panose="02020603050405020304" pitchFamily="18" charset="0"/>
              </a:rPr>
              <a:t>，</a:t>
            </a:r>
            <a:r>
              <a:rPr lang="zh-CN" altLang="en-US" sz="2800" b="1" dirty="0">
                <a:latin typeface="Times New Roman" panose="02020603050405020304" pitchFamily="18" charset="0"/>
              </a:rPr>
              <a:t>与边的数目无关</a:t>
            </a:r>
            <a:r>
              <a:rPr lang="zh-CN" altLang="en-US" sz="2800" b="1" dirty="0">
                <a:latin typeface="宋体" panose="02010600030101010101" pitchFamily="2" charset="-122"/>
              </a:rPr>
              <a:t>。</a:t>
            </a:r>
            <a:endParaRPr lang="zh-CN" altLang="en-US" sz="2800" b="1" dirty="0">
              <a:latin typeface="Times New Roman" panose="02020603050405020304" pitchFamily="18" charset="0"/>
            </a:endParaRPr>
          </a:p>
        </p:txBody>
      </p:sp>
      <p:grpSp>
        <p:nvGrpSpPr>
          <p:cNvPr id="240684" name="组合 240683"/>
          <p:cNvGrpSpPr/>
          <p:nvPr/>
        </p:nvGrpSpPr>
        <p:grpSpPr>
          <a:xfrm>
            <a:off x="3459163" y="3636645"/>
            <a:ext cx="2592387" cy="2447925"/>
            <a:chOff x="793" y="1298"/>
            <a:chExt cx="1588" cy="1542"/>
          </a:xfrm>
        </p:grpSpPr>
        <p:grpSp>
          <p:nvGrpSpPr>
            <p:cNvPr id="240674" name="组合 240673"/>
            <p:cNvGrpSpPr/>
            <p:nvPr/>
          </p:nvGrpSpPr>
          <p:grpSpPr>
            <a:xfrm>
              <a:off x="793" y="1298"/>
              <a:ext cx="1588" cy="1542"/>
              <a:chOff x="793" y="1298"/>
              <a:chExt cx="1588" cy="1542"/>
            </a:xfrm>
          </p:grpSpPr>
          <p:grpSp>
            <p:nvGrpSpPr>
              <p:cNvPr id="240646" name="组合 240645"/>
              <p:cNvGrpSpPr/>
              <p:nvPr/>
            </p:nvGrpSpPr>
            <p:grpSpPr>
              <a:xfrm>
                <a:off x="1429" y="1298"/>
                <a:ext cx="363" cy="272"/>
                <a:chOff x="1429" y="1298"/>
                <a:chExt cx="363" cy="272"/>
              </a:xfrm>
            </p:grpSpPr>
            <p:sp>
              <p:nvSpPr>
                <p:cNvPr id="240644" name="椭圆 240643"/>
                <p:cNvSpPr/>
                <p:nvPr/>
              </p:nvSpPr>
              <p:spPr>
                <a:xfrm>
                  <a:off x="1474" y="1298"/>
                  <a:ext cx="272" cy="272"/>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0645" name="矩形 240644"/>
                <p:cNvSpPr/>
                <p:nvPr/>
              </p:nvSpPr>
              <p:spPr>
                <a:xfrm>
                  <a:off x="1429" y="1298"/>
                  <a:ext cx="363" cy="22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solidFill>
                        <a:schemeClr val="bg1"/>
                      </a:solidFill>
                    </a:rPr>
                    <a:t>V1</a:t>
                  </a:r>
                </a:p>
              </p:txBody>
            </p:sp>
          </p:grpSp>
          <p:grpSp>
            <p:nvGrpSpPr>
              <p:cNvPr id="240647" name="组合 240646"/>
              <p:cNvGrpSpPr/>
              <p:nvPr/>
            </p:nvGrpSpPr>
            <p:grpSpPr>
              <a:xfrm>
                <a:off x="793" y="1842"/>
                <a:ext cx="363" cy="272"/>
                <a:chOff x="1429" y="1298"/>
                <a:chExt cx="363" cy="272"/>
              </a:xfrm>
            </p:grpSpPr>
            <p:sp>
              <p:nvSpPr>
                <p:cNvPr id="240648" name="椭圆 240647"/>
                <p:cNvSpPr/>
                <p:nvPr/>
              </p:nvSpPr>
              <p:spPr>
                <a:xfrm>
                  <a:off x="1474" y="1298"/>
                  <a:ext cx="272" cy="272"/>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0649" name="矩形 240648"/>
                <p:cNvSpPr/>
                <p:nvPr/>
              </p:nvSpPr>
              <p:spPr>
                <a:xfrm>
                  <a:off x="1429" y="1298"/>
                  <a:ext cx="363" cy="22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solidFill>
                        <a:schemeClr val="bg1"/>
                      </a:solidFill>
                    </a:rPr>
                    <a:t>V2</a:t>
                  </a:r>
                </a:p>
              </p:txBody>
            </p:sp>
          </p:grpSp>
          <p:grpSp>
            <p:nvGrpSpPr>
              <p:cNvPr id="240650" name="组合 240649"/>
              <p:cNvGrpSpPr/>
              <p:nvPr/>
            </p:nvGrpSpPr>
            <p:grpSpPr>
              <a:xfrm>
                <a:off x="2018" y="1888"/>
                <a:ext cx="363" cy="272"/>
                <a:chOff x="1429" y="1298"/>
                <a:chExt cx="363" cy="272"/>
              </a:xfrm>
            </p:grpSpPr>
            <p:sp>
              <p:nvSpPr>
                <p:cNvPr id="240651" name="椭圆 240650"/>
                <p:cNvSpPr/>
                <p:nvPr/>
              </p:nvSpPr>
              <p:spPr>
                <a:xfrm>
                  <a:off x="1474" y="1298"/>
                  <a:ext cx="272" cy="272"/>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0652" name="矩形 240651"/>
                <p:cNvSpPr/>
                <p:nvPr/>
              </p:nvSpPr>
              <p:spPr>
                <a:xfrm>
                  <a:off x="1429" y="1298"/>
                  <a:ext cx="363" cy="22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solidFill>
                        <a:schemeClr val="bg1"/>
                      </a:solidFill>
                    </a:rPr>
                    <a:t>V4</a:t>
                  </a:r>
                </a:p>
              </p:txBody>
            </p:sp>
          </p:grpSp>
          <p:grpSp>
            <p:nvGrpSpPr>
              <p:cNvPr id="240653" name="组合 240652"/>
              <p:cNvGrpSpPr/>
              <p:nvPr/>
            </p:nvGrpSpPr>
            <p:grpSpPr>
              <a:xfrm>
                <a:off x="1429" y="2024"/>
                <a:ext cx="363" cy="272"/>
                <a:chOff x="1429" y="1298"/>
                <a:chExt cx="363" cy="272"/>
              </a:xfrm>
            </p:grpSpPr>
            <p:sp>
              <p:nvSpPr>
                <p:cNvPr id="240654" name="椭圆 240653"/>
                <p:cNvSpPr/>
                <p:nvPr/>
              </p:nvSpPr>
              <p:spPr>
                <a:xfrm>
                  <a:off x="1474" y="1298"/>
                  <a:ext cx="272" cy="272"/>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0655" name="矩形 240654"/>
                <p:cNvSpPr/>
                <p:nvPr/>
              </p:nvSpPr>
              <p:spPr>
                <a:xfrm>
                  <a:off x="1429" y="1298"/>
                  <a:ext cx="363" cy="22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solidFill>
                        <a:schemeClr val="bg1"/>
                      </a:solidFill>
                    </a:rPr>
                    <a:t>V3</a:t>
                  </a:r>
                </a:p>
              </p:txBody>
            </p:sp>
          </p:grpSp>
          <p:grpSp>
            <p:nvGrpSpPr>
              <p:cNvPr id="240656" name="组合 240655"/>
              <p:cNvGrpSpPr/>
              <p:nvPr/>
            </p:nvGrpSpPr>
            <p:grpSpPr>
              <a:xfrm>
                <a:off x="1020" y="2568"/>
                <a:ext cx="363" cy="272"/>
                <a:chOff x="1429" y="1298"/>
                <a:chExt cx="363" cy="272"/>
              </a:xfrm>
            </p:grpSpPr>
            <p:sp>
              <p:nvSpPr>
                <p:cNvPr id="240657" name="椭圆 240656"/>
                <p:cNvSpPr/>
                <p:nvPr/>
              </p:nvSpPr>
              <p:spPr>
                <a:xfrm>
                  <a:off x="1474" y="1298"/>
                  <a:ext cx="272" cy="272"/>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0658" name="矩形 240657"/>
                <p:cNvSpPr/>
                <p:nvPr/>
              </p:nvSpPr>
              <p:spPr>
                <a:xfrm>
                  <a:off x="1429" y="1298"/>
                  <a:ext cx="363" cy="22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solidFill>
                        <a:schemeClr val="bg1"/>
                      </a:solidFill>
                    </a:rPr>
                    <a:t>V5</a:t>
                  </a:r>
                </a:p>
              </p:txBody>
            </p:sp>
          </p:grpSp>
          <p:grpSp>
            <p:nvGrpSpPr>
              <p:cNvPr id="240659" name="组合 240658"/>
              <p:cNvGrpSpPr/>
              <p:nvPr/>
            </p:nvGrpSpPr>
            <p:grpSpPr>
              <a:xfrm>
                <a:off x="1701" y="2568"/>
                <a:ext cx="363" cy="272"/>
                <a:chOff x="1429" y="1298"/>
                <a:chExt cx="363" cy="272"/>
              </a:xfrm>
            </p:grpSpPr>
            <p:sp>
              <p:nvSpPr>
                <p:cNvPr id="240660" name="椭圆 240659"/>
                <p:cNvSpPr/>
                <p:nvPr/>
              </p:nvSpPr>
              <p:spPr>
                <a:xfrm>
                  <a:off x="1474" y="1298"/>
                  <a:ext cx="272" cy="272"/>
                </a:xfrm>
                <a:prstGeom prst="ellipse">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40661" name="矩形 240660"/>
                <p:cNvSpPr/>
                <p:nvPr/>
              </p:nvSpPr>
              <p:spPr>
                <a:xfrm>
                  <a:off x="1429" y="1298"/>
                  <a:ext cx="363" cy="227"/>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solidFill>
                        <a:schemeClr val="bg1"/>
                      </a:solidFill>
                    </a:rPr>
                    <a:t>V6</a:t>
                  </a:r>
                </a:p>
              </p:txBody>
            </p:sp>
          </p:grpSp>
          <p:sp>
            <p:nvSpPr>
              <p:cNvPr id="240662" name="直接连接符 240661"/>
              <p:cNvSpPr/>
              <p:nvPr/>
            </p:nvSpPr>
            <p:spPr>
              <a:xfrm flipH="1">
                <a:off x="1059" y="1525"/>
                <a:ext cx="415" cy="351"/>
              </a:xfrm>
              <a:prstGeom prst="line">
                <a:avLst/>
              </a:prstGeom>
              <a:ln w="28575" cap="flat" cmpd="sng">
                <a:solidFill>
                  <a:schemeClr val="tx1"/>
                </a:solidFill>
                <a:prstDash val="solid"/>
                <a:miter/>
                <a:headEnd type="none" w="med" len="med"/>
                <a:tailEnd type="none" w="med" len="med"/>
              </a:ln>
            </p:spPr>
          </p:sp>
          <p:sp>
            <p:nvSpPr>
              <p:cNvPr id="240663" name="直接连接符 240662"/>
              <p:cNvSpPr/>
              <p:nvPr/>
            </p:nvSpPr>
            <p:spPr>
              <a:xfrm>
                <a:off x="1720" y="1510"/>
                <a:ext cx="405" cy="397"/>
              </a:xfrm>
              <a:prstGeom prst="line">
                <a:avLst/>
              </a:prstGeom>
              <a:ln w="28575" cap="flat" cmpd="sng">
                <a:solidFill>
                  <a:schemeClr val="tx1"/>
                </a:solidFill>
                <a:prstDash val="solid"/>
                <a:miter/>
                <a:headEnd type="none" w="med" len="med"/>
                <a:tailEnd type="none" w="med" len="med"/>
              </a:ln>
            </p:spPr>
          </p:sp>
          <p:sp>
            <p:nvSpPr>
              <p:cNvPr id="240664" name="直接连接符 240663"/>
              <p:cNvSpPr/>
              <p:nvPr/>
            </p:nvSpPr>
            <p:spPr>
              <a:xfrm>
                <a:off x="1610" y="1570"/>
                <a:ext cx="1" cy="454"/>
              </a:xfrm>
              <a:prstGeom prst="line">
                <a:avLst/>
              </a:prstGeom>
              <a:ln w="28575" cap="flat" cmpd="sng">
                <a:solidFill>
                  <a:schemeClr val="tx1"/>
                </a:solidFill>
                <a:prstDash val="solid"/>
                <a:miter/>
                <a:headEnd type="none" w="med" len="med"/>
                <a:tailEnd type="none" w="med" len="med"/>
              </a:ln>
            </p:spPr>
          </p:sp>
          <p:sp>
            <p:nvSpPr>
              <p:cNvPr id="240665" name="直接连接符 240664"/>
              <p:cNvSpPr/>
              <p:nvPr/>
            </p:nvSpPr>
            <p:spPr>
              <a:xfrm>
                <a:off x="1066" y="2069"/>
                <a:ext cx="421" cy="134"/>
              </a:xfrm>
              <a:prstGeom prst="line">
                <a:avLst/>
              </a:prstGeom>
              <a:ln w="28575" cap="flat" cmpd="sng">
                <a:solidFill>
                  <a:schemeClr val="tx1"/>
                </a:solidFill>
                <a:prstDash val="solid"/>
                <a:miter/>
                <a:headEnd type="none" w="med" len="med"/>
                <a:tailEnd type="none" w="med" len="med"/>
              </a:ln>
            </p:spPr>
          </p:sp>
          <p:sp>
            <p:nvSpPr>
              <p:cNvPr id="240666" name="直接连接符 240665"/>
              <p:cNvSpPr/>
              <p:nvPr/>
            </p:nvSpPr>
            <p:spPr>
              <a:xfrm flipH="1">
                <a:off x="1701" y="2063"/>
                <a:ext cx="377" cy="142"/>
              </a:xfrm>
              <a:prstGeom prst="line">
                <a:avLst/>
              </a:prstGeom>
              <a:ln w="28575" cap="flat" cmpd="sng">
                <a:solidFill>
                  <a:schemeClr val="tx1"/>
                </a:solidFill>
                <a:prstDash val="solid"/>
                <a:miter/>
                <a:headEnd type="none" w="med" len="med"/>
                <a:tailEnd type="none" w="med" len="med"/>
              </a:ln>
            </p:spPr>
          </p:sp>
          <p:sp>
            <p:nvSpPr>
              <p:cNvPr id="240667" name="直接连接符 240666"/>
              <p:cNvSpPr/>
              <p:nvPr/>
            </p:nvSpPr>
            <p:spPr>
              <a:xfrm>
                <a:off x="975" y="2115"/>
                <a:ext cx="185" cy="454"/>
              </a:xfrm>
              <a:prstGeom prst="line">
                <a:avLst/>
              </a:prstGeom>
              <a:ln w="28575" cap="flat" cmpd="sng">
                <a:solidFill>
                  <a:schemeClr val="tx1"/>
                </a:solidFill>
                <a:prstDash val="solid"/>
                <a:miter/>
                <a:headEnd type="none" w="med" len="med"/>
                <a:tailEnd type="none" w="med" len="med"/>
              </a:ln>
            </p:spPr>
          </p:sp>
          <p:sp>
            <p:nvSpPr>
              <p:cNvPr id="240668" name="直接连接符 240667"/>
              <p:cNvSpPr/>
              <p:nvPr/>
            </p:nvSpPr>
            <p:spPr>
              <a:xfrm flipH="1">
                <a:off x="1284" y="2281"/>
                <a:ext cx="242" cy="327"/>
              </a:xfrm>
              <a:prstGeom prst="line">
                <a:avLst/>
              </a:prstGeom>
              <a:ln w="28575" cap="flat" cmpd="sng">
                <a:solidFill>
                  <a:schemeClr val="tx1"/>
                </a:solidFill>
                <a:prstDash val="solid"/>
                <a:miter/>
                <a:headEnd type="none" w="med" len="med"/>
                <a:tailEnd type="none" w="med" len="med"/>
              </a:ln>
            </p:spPr>
          </p:sp>
          <p:sp>
            <p:nvSpPr>
              <p:cNvPr id="240670" name="直接连接符 240669"/>
              <p:cNvSpPr/>
              <p:nvPr/>
            </p:nvSpPr>
            <p:spPr>
              <a:xfrm flipV="1">
                <a:off x="1338" y="2748"/>
                <a:ext cx="444" cy="2"/>
              </a:xfrm>
              <a:prstGeom prst="line">
                <a:avLst/>
              </a:prstGeom>
              <a:ln w="28575" cap="flat" cmpd="sng">
                <a:solidFill>
                  <a:schemeClr val="tx1"/>
                </a:solidFill>
                <a:prstDash val="solid"/>
                <a:miter/>
                <a:headEnd type="none" w="med" len="med"/>
                <a:tailEnd type="none" w="med" len="med"/>
              </a:ln>
            </p:spPr>
          </p:sp>
          <p:sp>
            <p:nvSpPr>
              <p:cNvPr id="240671" name="直接连接符 240670"/>
              <p:cNvSpPr/>
              <p:nvPr/>
            </p:nvSpPr>
            <p:spPr>
              <a:xfrm>
                <a:off x="1685" y="2281"/>
                <a:ext cx="144" cy="288"/>
              </a:xfrm>
              <a:prstGeom prst="line">
                <a:avLst/>
              </a:prstGeom>
              <a:ln w="28575" cap="flat" cmpd="sng">
                <a:solidFill>
                  <a:schemeClr val="tx1"/>
                </a:solidFill>
                <a:prstDash val="solid"/>
                <a:miter/>
                <a:headEnd type="none" w="med" len="med"/>
                <a:tailEnd type="none" w="med" len="med"/>
              </a:ln>
            </p:spPr>
          </p:sp>
          <p:sp>
            <p:nvSpPr>
              <p:cNvPr id="240672" name="直接连接符 240671"/>
              <p:cNvSpPr/>
              <p:nvPr/>
            </p:nvSpPr>
            <p:spPr>
              <a:xfrm flipH="1">
                <a:off x="1993" y="2160"/>
                <a:ext cx="207" cy="448"/>
              </a:xfrm>
              <a:prstGeom prst="line">
                <a:avLst/>
              </a:prstGeom>
              <a:ln w="28575" cap="flat" cmpd="sng">
                <a:solidFill>
                  <a:schemeClr val="tx1"/>
                </a:solidFill>
                <a:prstDash val="solid"/>
                <a:miter/>
                <a:headEnd type="none" w="med" len="med"/>
                <a:tailEnd type="none" w="med" len="med"/>
              </a:ln>
            </p:spPr>
          </p:sp>
        </p:grpSp>
        <p:sp>
          <p:nvSpPr>
            <p:cNvPr id="240673" name="矩形 240672"/>
            <p:cNvSpPr/>
            <p:nvPr/>
          </p:nvSpPr>
          <p:spPr>
            <a:xfrm>
              <a:off x="1066" y="1434"/>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6</a:t>
              </a:r>
            </a:p>
          </p:txBody>
        </p:sp>
        <p:sp>
          <p:nvSpPr>
            <p:cNvPr id="240675" name="矩形 240674"/>
            <p:cNvSpPr/>
            <p:nvPr/>
          </p:nvSpPr>
          <p:spPr>
            <a:xfrm>
              <a:off x="1565" y="1616"/>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1</a:t>
              </a:r>
            </a:p>
          </p:txBody>
        </p:sp>
        <p:sp>
          <p:nvSpPr>
            <p:cNvPr id="240676" name="矩形 240675"/>
            <p:cNvSpPr/>
            <p:nvPr/>
          </p:nvSpPr>
          <p:spPr>
            <a:xfrm>
              <a:off x="884" y="2205"/>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3</a:t>
              </a:r>
            </a:p>
          </p:txBody>
        </p:sp>
        <p:sp>
          <p:nvSpPr>
            <p:cNvPr id="240677" name="矩形 240676"/>
            <p:cNvSpPr/>
            <p:nvPr/>
          </p:nvSpPr>
          <p:spPr>
            <a:xfrm>
              <a:off x="1882" y="1480"/>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5</a:t>
              </a:r>
            </a:p>
          </p:txBody>
        </p:sp>
        <p:sp>
          <p:nvSpPr>
            <p:cNvPr id="240678" name="矩形 240677"/>
            <p:cNvSpPr/>
            <p:nvPr/>
          </p:nvSpPr>
          <p:spPr>
            <a:xfrm>
              <a:off x="1202" y="1888"/>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5</a:t>
              </a:r>
            </a:p>
          </p:txBody>
        </p:sp>
        <p:sp>
          <p:nvSpPr>
            <p:cNvPr id="240679" name="矩形 240678"/>
            <p:cNvSpPr/>
            <p:nvPr/>
          </p:nvSpPr>
          <p:spPr>
            <a:xfrm>
              <a:off x="1791" y="1888"/>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5</a:t>
              </a:r>
            </a:p>
          </p:txBody>
        </p:sp>
        <p:sp>
          <p:nvSpPr>
            <p:cNvPr id="240680" name="矩形 240679"/>
            <p:cNvSpPr/>
            <p:nvPr/>
          </p:nvSpPr>
          <p:spPr>
            <a:xfrm>
              <a:off x="1247" y="2251"/>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6</a:t>
              </a:r>
            </a:p>
          </p:txBody>
        </p:sp>
        <p:sp>
          <p:nvSpPr>
            <p:cNvPr id="240681" name="矩形 240680"/>
            <p:cNvSpPr/>
            <p:nvPr/>
          </p:nvSpPr>
          <p:spPr>
            <a:xfrm>
              <a:off x="1474" y="2478"/>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6</a:t>
              </a:r>
            </a:p>
          </p:txBody>
        </p:sp>
        <p:sp>
          <p:nvSpPr>
            <p:cNvPr id="240682" name="矩形 240681"/>
            <p:cNvSpPr/>
            <p:nvPr/>
          </p:nvSpPr>
          <p:spPr>
            <a:xfrm>
              <a:off x="1701" y="2251"/>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4</a:t>
              </a:r>
            </a:p>
          </p:txBody>
        </p:sp>
        <p:sp>
          <p:nvSpPr>
            <p:cNvPr id="240683" name="矩形 240682"/>
            <p:cNvSpPr/>
            <p:nvPr/>
          </p:nvSpPr>
          <p:spPr>
            <a:xfrm>
              <a:off x="2064" y="2251"/>
              <a:ext cx="226" cy="27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l"/>
                <a:defRPr sz="3200" b="1" u="none" kern="1200" baseline="0">
                  <a:solidFill>
                    <a:schemeClr val="tx1"/>
                  </a:solidFill>
                  <a:latin typeface="Times New Roman" panose="02020603050405020304" pitchFamily="18" charset="0"/>
                  <a:ea typeface="楷体_GB2312" panose="02010609030101010101" pitchFamily="49" charset="-122"/>
                </a:defRPr>
              </a:lvl1pPr>
              <a:lvl2pPr marL="742950" lvl="1" indent="-285750" algn="l"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Char char="–"/>
                <a:defRPr sz="2800" b="1" i="0" u="none" kern="1200" baseline="0">
                  <a:solidFill>
                    <a:schemeClr val="tx1"/>
                  </a:solidFill>
                  <a:latin typeface="Times New Roman" panose="02020603050405020304" pitchFamily="18" charset="0"/>
                  <a:ea typeface="楷体_GB2312" panose="02010609030101010101" pitchFamily="49"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Char char="l"/>
                <a:defRPr sz="2400" b="1" i="0" u="none" kern="1200" baseline="0">
                  <a:solidFill>
                    <a:schemeClr val="tx1"/>
                  </a:solidFill>
                  <a:latin typeface="Times New Roman" panose="02020603050405020304" pitchFamily="18" charset="0"/>
                  <a:ea typeface="楷体_GB2312" panose="02010609030101010101" pitchFamily="49" charset="-122"/>
                </a:defRPr>
              </a:lvl3pPr>
              <a:lvl4pPr marL="1600200" lvl="3" indent="-228600" algn="l" defTabSz="914400" rtl="0" eaLnBrk="1" fontAlgn="base" latinLnBrk="0" hangingPunct="1">
                <a:lnSpc>
                  <a:spcPct val="100000"/>
                </a:lnSpc>
                <a:spcBef>
                  <a:spcPct val="20000"/>
                </a:spcBef>
                <a:spcAft>
                  <a:spcPct val="0"/>
                </a:spcAft>
                <a:buClr>
                  <a:schemeClr val="tx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lvl="0">
                <a:lnSpc>
                  <a:spcPct val="90000"/>
                </a:lnSpc>
                <a:buNone/>
              </a:pPr>
              <a:r>
                <a:rPr lang="en-US" altLang="zh-CN" sz="2400"/>
                <a:t>2</a:t>
              </a:r>
            </a:p>
          </p:txBody>
        </p:sp>
      </p:grpSp>
    </p:spTree>
  </p:cSld>
  <p:clrMapOvr>
    <a:masterClrMapping/>
  </p:clrMapOvr>
  <p:transition spd="med">
    <p:wipe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标题 628737"/>
          <p:cNvSpPr>
            <a:spLocks noGrp="1"/>
          </p:cNvSpPr>
          <p:nvPr>
            <p:ph type="title"/>
          </p:nvPr>
        </p:nvSpPr>
        <p:spPr>
          <a:xfrm>
            <a:off x="53975" y="319405"/>
            <a:ext cx="8229600" cy="685800"/>
          </a:xfrm>
        </p:spPr>
        <p:txBody>
          <a:bodyPr lIns="92075" tIns="46038" rIns="92075" bIns="46038" anchor="ctr"/>
          <a:lstStyle/>
          <a:p>
            <a:r>
              <a:rPr lang="en-US" altLang="zh-CN" b="1">
                <a:solidFill>
                  <a:srgbClr val="0000FF"/>
                </a:solidFill>
                <a:effectLst/>
                <a:latin typeface="Times New Roman" panose="02020603050405020304" pitchFamily="18" charset="0"/>
              </a:rPr>
              <a:t>7.5.2  </a:t>
            </a:r>
            <a:r>
              <a:rPr lang="zh-CN" altLang="en-US" b="1" dirty="0">
                <a:solidFill>
                  <a:srgbClr val="0000FF"/>
                </a:solidFill>
                <a:effectLst/>
                <a:latin typeface="Times New Roman" panose="02020603050405020304" pitchFamily="18" charset="0"/>
                <a:ea typeface="楷体_GB2312" panose="02010609030101010101" pitchFamily="49" charset="-122"/>
              </a:rPr>
              <a:t>克鲁斯卡尔</a:t>
            </a:r>
            <a:r>
              <a:rPr lang="en-US" altLang="zh-CN" b="1">
                <a:solidFill>
                  <a:srgbClr val="0000FF"/>
                </a:solidFill>
                <a:effectLst/>
                <a:latin typeface="Times New Roman" panose="02020603050405020304" pitchFamily="18" charset="0"/>
              </a:rPr>
              <a:t>(</a:t>
            </a:r>
            <a:r>
              <a:rPr lang="en-US" altLang="zh-CN" b="1" dirty="0" err="1">
                <a:solidFill>
                  <a:srgbClr val="0000FF"/>
                </a:solidFill>
                <a:effectLst/>
                <a:latin typeface="Times New Roman" panose="02020603050405020304" pitchFamily="18" charset="0"/>
              </a:rPr>
              <a:t>Kruskal</a:t>
            </a:r>
            <a:r>
              <a:rPr lang="en-US" altLang="zh-CN" b="1">
                <a:solidFill>
                  <a:srgbClr val="0000FF"/>
                </a:solidFill>
                <a:effectLst/>
                <a:latin typeface="Times New Roman" panose="02020603050405020304" pitchFamily="18" charset="0"/>
              </a:rPr>
              <a:t>)</a:t>
            </a:r>
            <a:r>
              <a:rPr lang="zh-CN" altLang="en-US" b="1" dirty="0">
                <a:solidFill>
                  <a:srgbClr val="0000FF"/>
                </a:solidFill>
                <a:effectLst/>
                <a:latin typeface="楷体_GB2312" panose="02010609030101010101" pitchFamily="49" charset="-122"/>
                <a:ea typeface="楷体_GB2312" panose="02010609030101010101" pitchFamily="49" charset="-122"/>
              </a:rPr>
              <a:t>算法</a:t>
            </a:r>
          </a:p>
        </p:txBody>
      </p:sp>
      <p:sp>
        <p:nvSpPr>
          <p:cNvPr id="628739" name="文本占位符 628738"/>
          <p:cNvSpPr>
            <a:spLocks noGrp="1"/>
          </p:cNvSpPr>
          <p:nvPr>
            <p:ph type="body" idx="1"/>
          </p:nvPr>
        </p:nvSpPr>
        <p:spPr>
          <a:xfrm>
            <a:off x="152400" y="1295400"/>
            <a:ext cx="8812213" cy="5086350"/>
          </a:xfrm>
        </p:spPr>
        <p:txBody>
          <a:bodyPr/>
          <a:lstStyle/>
          <a:p>
            <a:pPr marL="0" indent="0">
              <a:lnSpc>
                <a:spcPct val="110000"/>
              </a:lnSpc>
              <a:spcAft>
                <a:spcPct val="20000"/>
              </a:spcAft>
              <a:buNone/>
            </a:pPr>
            <a:r>
              <a:rPr lang="en-US" altLang="zh-CN" sz="4000" b="1">
                <a:solidFill>
                  <a:srgbClr val="0000FF"/>
                </a:solidFill>
              </a:rPr>
              <a:t>1</a:t>
            </a:r>
            <a:r>
              <a:rPr lang="en-US" altLang="zh-CN" sz="4000" b="1">
                <a:solidFill>
                  <a:srgbClr val="0000FF"/>
                </a:solidFill>
                <a:latin typeface="宋体" panose="02010600030101010101" pitchFamily="2" charset="-122"/>
              </a:rPr>
              <a:t> </a:t>
            </a:r>
            <a:r>
              <a:rPr lang="zh-CN" altLang="en-US" sz="4000" b="1" dirty="0">
                <a:solidFill>
                  <a:srgbClr val="0000FF"/>
                </a:solidFill>
                <a:latin typeface="楷体_GB2312" panose="02010609030101010101" pitchFamily="49" charset="-122"/>
                <a:ea typeface="楷体_GB2312" panose="02010609030101010101" pitchFamily="49" charset="-122"/>
              </a:rPr>
              <a:t>算法思想</a:t>
            </a:r>
            <a:endParaRPr lang="zh-CN" altLang="en-US" sz="4000" b="1" dirty="0">
              <a:solidFill>
                <a:schemeClr val="folHlink"/>
              </a:solidFill>
              <a:latin typeface="楷体_GB2312" panose="02010609030101010101" pitchFamily="49" charset="-122"/>
              <a:ea typeface="楷体_GB2312" panose="02010609030101010101" pitchFamily="49" charset="-122"/>
            </a:endParaRPr>
          </a:p>
          <a:p>
            <a:pPr marL="0" indent="0">
              <a:lnSpc>
                <a:spcPct val="110000"/>
              </a:lnSpc>
              <a:buNone/>
            </a:pPr>
            <a:r>
              <a:rPr lang="zh-CN" altLang="en-US" sz="2800" b="1" dirty="0"/>
              <a:t>        设</a:t>
            </a:r>
            <a:r>
              <a:rPr lang="en-US" altLang="zh-CN" sz="2800" b="1"/>
              <a:t>G=(V, E)</a:t>
            </a:r>
            <a:r>
              <a:rPr lang="zh-CN" altLang="en-US" sz="2800" b="1" dirty="0"/>
              <a:t>是具有</a:t>
            </a:r>
            <a:r>
              <a:rPr lang="en-US" altLang="zh-CN" sz="2800" b="1"/>
              <a:t>n</a:t>
            </a:r>
            <a:r>
              <a:rPr lang="zh-CN" altLang="en-US" sz="2800" b="1" dirty="0"/>
              <a:t>个顶点的连通网</a:t>
            </a:r>
            <a:r>
              <a:rPr lang="zh-CN" altLang="en-US" sz="2800" b="1">
                <a:latin typeface="宋体" panose="02010600030101010101" pitchFamily="2" charset="-122"/>
              </a:rPr>
              <a:t>，</a:t>
            </a:r>
            <a:r>
              <a:rPr lang="en-US" altLang="zh-CN" sz="2800" b="1"/>
              <a:t>T=(U, TE)</a:t>
            </a:r>
            <a:r>
              <a:rPr lang="zh-CN" altLang="en-US" sz="2800" b="1" dirty="0"/>
              <a:t>是其最小生成树</a:t>
            </a:r>
            <a:r>
              <a:rPr lang="zh-CN" altLang="en-US" sz="2800" b="1" dirty="0">
                <a:latin typeface="宋体" panose="02010600030101010101" pitchFamily="2" charset="-122"/>
              </a:rPr>
              <a:t>。</a:t>
            </a:r>
            <a:r>
              <a:rPr lang="zh-CN" altLang="en-US" sz="2800" b="1" dirty="0"/>
              <a:t>初值：</a:t>
            </a:r>
            <a:r>
              <a:rPr lang="en-US" altLang="zh-CN" sz="2800" b="1"/>
              <a:t>U=V</a:t>
            </a:r>
            <a:r>
              <a:rPr lang="zh-CN" altLang="en-US" sz="2800" b="1"/>
              <a:t>，</a:t>
            </a:r>
            <a:r>
              <a:rPr lang="en-US" altLang="zh-CN" sz="2800" b="1"/>
              <a:t>TE={} </a:t>
            </a:r>
            <a:r>
              <a:rPr lang="zh-CN" altLang="en-US" sz="2800" b="1">
                <a:latin typeface="宋体" panose="02010600030101010101" pitchFamily="2" charset="-122"/>
              </a:rPr>
              <a:t>。</a:t>
            </a:r>
          </a:p>
          <a:p>
            <a:pPr marL="0" indent="0">
              <a:lnSpc>
                <a:spcPct val="110000"/>
              </a:lnSpc>
              <a:buNone/>
            </a:pPr>
            <a:r>
              <a:rPr lang="zh-CN" altLang="en-US" sz="2800" b="1"/>
              <a:t>对</a:t>
            </a:r>
            <a:r>
              <a:rPr lang="en-US" altLang="zh-CN" sz="2800" b="1"/>
              <a:t>G</a:t>
            </a:r>
            <a:r>
              <a:rPr lang="zh-CN" altLang="en-US" sz="2800" b="1" dirty="0"/>
              <a:t>中的边按权值大小从小到大依次选取</a:t>
            </a:r>
            <a:r>
              <a:rPr lang="zh-CN" altLang="en-US" sz="2800" b="1" dirty="0">
                <a:latin typeface="宋体" panose="02010600030101010101" pitchFamily="2" charset="-122"/>
              </a:rPr>
              <a:t>。</a:t>
            </a:r>
            <a:endParaRPr lang="zh-CN" altLang="en-US" sz="2800" b="1">
              <a:latin typeface="宋体" panose="02010600030101010101" pitchFamily="2" charset="-122"/>
            </a:endParaRPr>
          </a:p>
          <a:p>
            <a:pPr marL="533400" lvl="1" indent="0">
              <a:lnSpc>
                <a:spcPct val="110000"/>
              </a:lnSpc>
              <a:buNone/>
            </a:pPr>
            <a:r>
              <a:rPr lang="zh-CN" altLang="en-US" b="1">
                <a:solidFill>
                  <a:srgbClr val="0000FF"/>
                </a:solidFill>
                <a:latin typeface="宋体" panose="02010600030101010101" pitchFamily="2" charset="-122"/>
              </a:rPr>
              <a:t>⑴</a:t>
            </a:r>
            <a:r>
              <a:rPr lang="zh-CN" altLang="en-US" b="1">
                <a:solidFill>
                  <a:srgbClr val="0000FF"/>
                </a:solidFill>
              </a:rPr>
              <a:t>  </a:t>
            </a:r>
            <a:r>
              <a:rPr lang="zh-CN" altLang="en-US" b="1"/>
              <a:t> </a:t>
            </a:r>
            <a:r>
              <a:rPr lang="zh-CN" altLang="en-US" b="1" dirty="0"/>
              <a:t>选取权值最小的边</a:t>
            </a:r>
            <a:r>
              <a:rPr lang="en-US" altLang="zh-CN" b="1"/>
              <a:t>(v</a:t>
            </a:r>
            <a:r>
              <a:rPr lang="en-US" altLang="zh-CN" b="1" baseline="-18000"/>
              <a:t>i</a:t>
            </a:r>
            <a:r>
              <a:rPr lang="zh-CN" altLang="en-US" b="1">
                <a:latin typeface="宋体" panose="02010600030101010101" pitchFamily="2" charset="-122"/>
              </a:rPr>
              <a:t>，</a:t>
            </a:r>
            <a:r>
              <a:rPr lang="en-US" altLang="zh-CN" b="1" dirty="0" err="1"/>
              <a:t>v</a:t>
            </a:r>
            <a:r>
              <a:rPr lang="en-US" altLang="zh-CN" b="1" baseline="-18000" dirty="0" err="1"/>
              <a:t>j</a:t>
            </a:r>
            <a:r>
              <a:rPr lang="en-US" altLang="zh-CN" b="1"/>
              <a:t>)</a:t>
            </a:r>
            <a:r>
              <a:rPr lang="zh-CN" altLang="en-US" b="1">
                <a:latin typeface="宋体" panose="02010600030101010101" pitchFamily="2" charset="-122"/>
              </a:rPr>
              <a:t>，</a:t>
            </a:r>
            <a:r>
              <a:rPr lang="zh-CN" altLang="en-US" b="1" dirty="0">
                <a:latin typeface="宋体" panose="02010600030101010101" pitchFamily="2" charset="-122"/>
              </a:rPr>
              <a:t>若</a:t>
            </a:r>
            <a:r>
              <a:rPr lang="zh-CN" altLang="en-US" b="1" dirty="0"/>
              <a:t>边</a:t>
            </a:r>
            <a:r>
              <a:rPr lang="en-US" altLang="zh-CN" b="1"/>
              <a:t>(v</a:t>
            </a:r>
            <a:r>
              <a:rPr lang="en-US" altLang="zh-CN" b="1" baseline="-18000"/>
              <a:t>i</a:t>
            </a:r>
            <a:r>
              <a:rPr lang="zh-CN" altLang="en-US" b="1">
                <a:latin typeface="宋体" panose="02010600030101010101" pitchFamily="2" charset="-122"/>
              </a:rPr>
              <a:t>，</a:t>
            </a:r>
            <a:r>
              <a:rPr lang="en-US" altLang="zh-CN" b="1" dirty="0" err="1"/>
              <a:t>v</a:t>
            </a:r>
            <a:r>
              <a:rPr lang="en-US" altLang="zh-CN" b="1" baseline="-18000" dirty="0" err="1"/>
              <a:t>j</a:t>
            </a:r>
            <a:r>
              <a:rPr lang="en-US" altLang="zh-CN" b="1"/>
              <a:t>)</a:t>
            </a:r>
            <a:r>
              <a:rPr lang="zh-CN" altLang="en-US" b="1" dirty="0"/>
              <a:t>加入到</a:t>
            </a:r>
            <a:r>
              <a:rPr lang="en-US" altLang="zh-CN" b="1"/>
              <a:t>TE</a:t>
            </a:r>
            <a:r>
              <a:rPr lang="zh-CN" altLang="en-US" b="1" dirty="0"/>
              <a:t>后形成回路</a:t>
            </a:r>
            <a:r>
              <a:rPr lang="zh-CN" altLang="en-US" b="1">
                <a:latin typeface="宋体" panose="02010600030101010101" pitchFamily="2" charset="-122"/>
              </a:rPr>
              <a:t>，</a:t>
            </a:r>
            <a:r>
              <a:rPr lang="zh-CN" altLang="en-US" b="1" dirty="0">
                <a:latin typeface="宋体" panose="02010600030101010101" pitchFamily="2" charset="-122"/>
              </a:rPr>
              <a:t>则舍弃该边</a:t>
            </a:r>
            <a:r>
              <a:rPr lang="en-US" altLang="zh-CN" b="1">
                <a:latin typeface="宋体" panose="02010600030101010101" pitchFamily="2" charset="-122"/>
              </a:rPr>
              <a:t>(</a:t>
            </a:r>
            <a:r>
              <a:rPr lang="zh-CN" altLang="en-US" b="1" dirty="0"/>
              <a:t>边</a:t>
            </a:r>
            <a:r>
              <a:rPr lang="en-US" altLang="zh-CN" b="1"/>
              <a:t>(v</a:t>
            </a:r>
            <a:r>
              <a:rPr lang="en-US" altLang="zh-CN" b="1" baseline="-18000"/>
              <a:t>i</a:t>
            </a:r>
            <a:r>
              <a:rPr lang="zh-CN" altLang="en-US" b="1">
                <a:latin typeface="宋体" panose="02010600030101010101" pitchFamily="2" charset="-122"/>
              </a:rPr>
              <a:t>，</a:t>
            </a:r>
            <a:r>
              <a:rPr lang="en-US" altLang="zh-CN" b="1" dirty="0" err="1"/>
              <a:t>v</a:t>
            </a:r>
            <a:r>
              <a:rPr lang="en-US" altLang="zh-CN" b="1" baseline="-18000" dirty="0" err="1"/>
              <a:t>j</a:t>
            </a:r>
            <a:r>
              <a:rPr lang="en-US" altLang="zh-CN" b="1"/>
              <a:t>) </a:t>
            </a:r>
            <a:r>
              <a:rPr lang="zh-CN" altLang="en-US" b="1" dirty="0">
                <a:latin typeface="宋体" panose="02010600030101010101" pitchFamily="2" charset="-122"/>
              </a:rPr>
              <a:t>；否则，将该边并入到</a:t>
            </a:r>
            <a:r>
              <a:rPr lang="en-US" altLang="zh-CN" b="1"/>
              <a:t>TE</a:t>
            </a:r>
            <a:r>
              <a:rPr lang="zh-CN" altLang="en-US" b="1"/>
              <a:t>中</a:t>
            </a:r>
            <a:r>
              <a:rPr lang="zh-CN" altLang="en-US" b="1">
                <a:latin typeface="宋体" panose="02010600030101010101" pitchFamily="2" charset="-122"/>
              </a:rPr>
              <a:t>，</a:t>
            </a:r>
            <a:r>
              <a:rPr lang="zh-CN" altLang="en-US" b="1"/>
              <a:t>即</a:t>
            </a:r>
            <a:r>
              <a:rPr lang="en-US" altLang="zh-CN" b="1"/>
              <a:t>TE=TE</a:t>
            </a:r>
            <a:r>
              <a:rPr lang="en-US" altLang="zh-CN" b="1">
                <a:cs typeface="Times New Roman" panose="02020603050405020304" pitchFamily="18" charset="0"/>
              </a:rPr>
              <a:t>∪</a:t>
            </a:r>
            <a:r>
              <a:rPr lang="en-US" altLang="zh-CN" b="1"/>
              <a:t>{(v</a:t>
            </a:r>
            <a:r>
              <a:rPr lang="en-US" altLang="zh-CN" b="1" baseline="-18000"/>
              <a:t>i</a:t>
            </a:r>
            <a:r>
              <a:rPr lang="zh-CN" altLang="en-US" b="1">
                <a:latin typeface="宋体" panose="02010600030101010101" pitchFamily="2" charset="-122"/>
              </a:rPr>
              <a:t>，</a:t>
            </a:r>
            <a:r>
              <a:rPr lang="en-US" altLang="zh-CN" b="1" dirty="0" err="1"/>
              <a:t>v</a:t>
            </a:r>
            <a:r>
              <a:rPr lang="en-US" altLang="zh-CN" b="1" baseline="-18000" dirty="0" err="1"/>
              <a:t>j</a:t>
            </a:r>
            <a:r>
              <a:rPr lang="en-US" altLang="zh-CN" b="1"/>
              <a:t>)} </a:t>
            </a:r>
            <a:r>
              <a:rPr lang="zh-CN" altLang="en-US" b="1">
                <a:latin typeface="宋体" panose="02010600030101010101" pitchFamily="2" charset="-122"/>
              </a:rPr>
              <a:t>。</a:t>
            </a:r>
          </a:p>
          <a:p>
            <a:pPr marL="533400" lvl="1" indent="0">
              <a:lnSpc>
                <a:spcPct val="110000"/>
              </a:lnSpc>
              <a:buNone/>
            </a:pPr>
            <a:r>
              <a:rPr lang="zh-CN" altLang="en-US" b="1">
                <a:solidFill>
                  <a:srgbClr val="0000FF"/>
                </a:solidFill>
                <a:latin typeface="宋体" panose="02010600030101010101" pitchFamily="2" charset="-122"/>
              </a:rPr>
              <a:t>⑵</a:t>
            </a:r>
            <a:r>
              <a:rPr lang="zh-CN" altLang="en-US" b="1">
                <a:latin typeface="宋体" panose="02010600030101010101" pitchFamily="2" charset="-122"/>
              </a:rPr>
              <a:t> </a:t>
            </a:r>
            <a:r>
              <a:rPr lang="zh-CN" altLang="en-US" b="1" dirty="0"/>
              <a:t>重复</a:t>
            </a:r>
            <a:r>
              <a:rPr lang="zh-CN" altLang="en-US" b="1">
                <a:solidFill>
                  <a:srgbClr val="0000FF"/>
                </a:solidFill>
                <a:latin typeface="宋体" panose="02010600030101010101" pitchFamily="2" charset="-122"/>
              </a:rPr>
              <a:t>⑴</a:t>
            </a:r>
            <a:r>
              <a:rPr lang="zh-CN" altLang="en-US" b="1">
                <a:solidFill>
                  <a:srgbClr val="0000FF"/>
                </a:solidFill>
              </a:rPr>
              <a:t> </a:t>
            </a:r>
            <a:r>
              <a:rPr lang="zh-CN" altLang="en-US" b="1" dirty="0">
                <a:latin typeface="宋体" panose="02010600030101010101" pitchFamily="2" charset="-122"/>
              </a:rPr>
              <a:t>，直到</a:t>
            </a:r>
            <a:r>
              <a:rPr lang="en-US" altLang="zh-CN" b="1"/>
              <a:t>TE</a:t>
            </a:r>
            <a:r>
              <a:rPr lang="zh-CN" altLang="en-US" b="1"/>
              <a:t>中</a:t>
            </a:r>
            <a:r>
              <a:rPr lang="zh-CN" altLang="en-US" b="1" dirty="0"/>
              <a:t>包含有</a:t>
            </a:r>
            <a:r>
              <a:rPr lang="en-US" altLang="zh-CN" b="1"/>
              <a:t>n-1</a:t>
            </a:r>
            <a:r>
              <a:rPr lang="zh-CN" altLang="en-US" b="1" dirty="0"/>
              <a:t>条边为止</a:t>
            </a:r>
            <a:r>
              <a:rPr lang="zh-CN" altLang="en-US" b="1" dirty="0">
                <a:latin typeface="宋体" panose="02010600030101010101" pitchFamily="2" charset="-122"/>
              </a:rPr>
              <a:t>。</a:t>
            </a:r>
          </a:p>
          <a:p>
            <a:pPr marL="0" indent="0">
              <a:lnSpc>
                <a:spcPct val="110000"/>
              </a:lnSpc>
              <a:buNone/>
            </a:pPr>
            <a:r>
              <a:rPr lang="zh-CN" altLang="en-US" sz="2800" b="1" dirty="0"/>
              <a:t>        如图</a:t>
            </a:r>
            <a:r>
              <a:rPr lang="en-US" altLang="zh-CN" sz="2800" b="1"/>
              <a:t>7-22</a:t>
            </a:r>
            <a:r>
              <a:rPr lang="zh-CN" altLang="en-US" sz="2800" b="1" dirty="0"/>
              <a:t>所提示。</a:t>
            </a:r>
          </a:p>
        </p:txBody>
      </p:sp>
    </p:spTree>
  </p:cSld>
  <p:clrMapOvr>
    <a:masterClrMapping/>
  </p:clrMapOvr>
  <p:transition spd="med">
    <p:wipe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9762" name="组合 629761"/>
          <p:cNvGrpSpPr/>
          <p:nvPr/>
        </p:nvGrpSpPr>
        <p:grpSpPr>
          <a:xfrm>
            <a:off x="755650" y="474663"/>
            <a:ext cx="7704138" cy="5186362"/>
            <a:chOff x="476" y="299"/>
            <a:chExt cx="4853" cy="3267"/>
          </a:xfrm>
        </p:grpSpPr>
        <p:grpSp>
          <p:nvGrpSpPr>
            <p:cNvPr id="629763" name="组合 629762"/>
            <p:cNvGrpSpPr/>
            <p:nvPr/>
          </p:nvGrpSpPr>
          <p:grpSpPr>
            <a:xfrm>
              <a:off x="476" y="299"/>
              <a:ext cx="1830" cy="1407"/>
              <a:chOff x="204" y="2568"/>
              <a:chExt cx="1830" cy="1407"/>
            </a:xfrm>
          </p:grpSpPr>
          <p:grpSp>
            <p:nvGrpSpPr>
              <p:cNvPr id="629764" name="组合 629763"/>
              <p:cNvGrpSpPr/>
              <p:nvPr/>
            </p:nvGrpSpPr>
            <p:grpSpPr>
              <a:xfrm>
                <a:off x="204" y="2568"/>
                <a:ext cx="1830" cy="1233"/>
                <a:chOff x="567" y="2568"/>
                <a:chExt cx="1830" cy="1233"/>
              </a:xfrm>
            </p:grpSpPr>
            <p:sp>
              <p:nvSpPr>
                <p:cNvPr id="629765" name="椭圆 629764"/>
                <p:cNvSpPr/>
                <p:nvPr/>
              </p:nvSpPr>
              <p:spPr>
                <a:xfrm>
                  <a:off x="567" y="2886"/>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sp>
              <p:nvSpPr>
                <p:cNvPr id="629766" name="椭圆 629765"/>
                <p:cNvSpPr/>
                <p:nvPr/>
              </p:nvSpPr>
              <p:spPr>
                <a:xfrm>
                  <a:off x="2080" y="2763"/>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p>
              </p:txBody>
            </p:sp>
            <p:sp>
              <p:nvSpPr>
                <p:cNvPr id="629767" name="椭圆 629766"/>
                <p:cNvSpPr/>
                <p:nvPr/>
              </p:nvSpPr>
              <p:spPr>
                <a:xfrm>
                  <a:off x="1292"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29768" name="椭圆 629767"/>
                <p:cNvSpPr/>
                <p:nvPr/>
              </p:nvSpPr>
              <p:spPr>
                <a:xfrm>
                  <a:off x="1066"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sp>
              <p:nvSpPr>
                <p:cNvPr id="629769" name="椭圆 629768"/>
                <p:cNvSpPr/>
                <p:nvPr/>
              </p:nvSpPr>
              <p:spPr>
                <a:xfrm>
                  <a:off x="1883" y="3484"/>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grpSp>
              <p:nvGrpSpPr>
                <p:cNvPr id="629770" name="组合 629769"/>
                <p:cNvGrpSpPr/>
                <p:nvPr/>
              </p:nvGrpSpPr>
              <p:grpSpPr>
                <a:xfrm>
                  <a:off x="793" y="3158"/>
                  <a:ext cx="318" cy="318"/>
                  <a:chOff x="793" y="3158"/>
                  <a:chExt cx="318" cy="318"/>
                </a:xfrm>
              </p:grpSpPr>
              <p:sp>
                <p:nvSpPr>
                  <p:cNvPr id="629771" name="矩形 629770"/>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29772" name="直接连接符 629771"/>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29773" name="组合 629772"/>
                <p:cNvGrpSpPr/>
                <p:nvPr/>
              </p:nvGrpSpPr>
              <p:grpSpPr>
                <a:xfrm>
                  <a:off x="839" y="2614"/>
                  <a:ext cx="453" cy="317"/>
                  <a:chOff x="839" y="2614"/>
                  <a:chExt cx="453" cy="317"/>
                </a:xfrm>
              </p:grpSpPr>
              <p:sp>
                <p:nvSpPr>
                  <p:cNvPr id="629774" name="矩形 629773"/>
                  <p:cNvSpPr/>
                  <p:nvPr/>
                </p:nvSpPr>
                <p:spPr>
                  <a:xfrm>
                    <a:off x="930" y="2614"/>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8</a:t>
                    </a:r>
                  </a:p>
                </p:txBody>
              </p:sp>
              <p:sp>
                <p:nvSpPr>
                  <p:cNvPr id="629775" name="直接连接符 629774"/>
                  <p:cNvSpPr/>
                  <p:nvPr/>
                </p:nvSpPr>
                <p:spPr>
                  <a:xfrm flipV="1">
                    <a:off x="839" y="2750"/>
                    <a:ext cx="453" cy="181"/>
                  </a:xfrm>
                  <a:prstGeom prst="line">
                    <a:avLst/>
                  </a:prstGeom>
                  <a:ln w="19050" cap="flat" cmpd="sng">
                    <a:solidFill>
                      <a:schemeClr val="tx1"/>
                    </a:solidFill>
                    <a:prstDash val="solid"/>
                    <a:miter/>
                    <a:headEnd type="none" w="med" len="med"/>
                    <a:tailEnd type="none" w="med" len="med"/>
                  </a:ln>
                </p:spPr>
              </p:sp>
            </p:grpSp>
            <p:grpSp>
              <p:nvGrpSpPr>
                <p:cNvPr id="629776" name="组合 629775"/>
                <p:cNvGrpSpPr/>
                <p:nvPr/>
              </p:nvGrpSpPr>
              <p:grpSpPr>
                <a:xfrm>
                  <a:off x="1124" y="2886"/>
                  <a:ext cx="273" cy="499"/>
                  <a:chOff x="1124" y="2886"/>
                  <a:chExt cx="273" cy="499"/>
                </a:xfrm>
              </p:grpSpPr>
              <p:sp>
                <p:nvSpPr>
                  <p:cNvPr id="629777" name="矩形 629776"/>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29778" name="直接连接符 629777"/>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nvGrpSpPr>
                <p:cNvPr id="629779" name="组合 629778"/>
                <p:cNvGrpSpPr/>
                <p:nvPr/>
              </p:nvGrpSpPr>
              <p:grpSpPr>
                <a:xfrm>
                  <a:off x="1589" y="2619"/>
                  <a:ext cx="499" cy="267"/>
                  <a:chOff x="1589" y="2619"/>
                  <a:chExt cx="499" cy="267"/>
                </a:xfrm>
              </p:grpSpPr>
              <p:sp>
                <p:nvSpPr>
                  <p:cNvPr id="629780" name="矩形 629779"/>
                  <p:cNvSpPr/>
                  <p:nvPr/>
                </p:nvSpPr>
                <p:spPr>
                  <a:xfrm>
                    <a:off x="1754" y="261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7</a:t>
                    </a:r>
                  </a:p>
                </p:txBody>
              </p:sp>
              <p:sp>
                <p:nvSpPr>
                  <p:cNvPr id="629781" name="直接连接符 629780"/>
                  <p:cNvSpPr/>
                  <p:nvPr/>
                </p:nvSpPr>
                <p:spPr>
                  <a:xfrm>
                    <a:off x="1589" y="2795"/>
                    <a:ext cx="499" cy="91"/>
                  </a:xfrm>
                  <a:prstGeom prst="line">
                    <a:avLst/>
                  </a:prstGeom>
                  <a:ln w="19050" cap="flat" cmpd="sng">
                    <a:solidFill>
                      <a:schemeClr val="tx1"/>
                    </a:solidFill>
                    <a:prstDash val="solid"/>
                    <a:miter/>
                    <a:headEnd type="none" w="med" len="med"/>
                    <a:tailEnd type="none" w="med" len="med"/>
                  </a:ln>
                </p:spPr>
              </p:sp>
            </p:grpSp>
            <p:grpSp>
              <p:nvGrpSpPr>
                <p:cNvPr id="629782" name="组合 629781"/>
                <p:cNvGrpSpPr/>
                <p:nvPr/>
              </p:nvGrpSpPr>
              <p:grpSpPr>
                <a:xfrm>
                  <a:off x="1511" y="2870"/>
                  <a:ext cx="454" cy="635"/>
                  <a:chOff x="1511" y="2870"/>
                  <a:chExt cx="454" cy="635"/>
                </a:xfrm>
              </p:grpSpPr>
              <p:sp>
                <p:nvSpPr>
                  <p:cNvPr id="629783" name="矩形 629782"/>
                  <p:cNvSpPr/>
                  <p:nvPr/>
                </p:nvSpPr>
                <p:spPr>
                  <a:xfrm>
                    <a:off x="1655" y="288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12</a:t>
                    </a:r>
                  </a:p>
                </p:txBody>
              </p:sp>
              <p:sp>
                <p:nvSpPr>
                  <p:cNvPr id="629784" name="直接连接符 629783"/>
                  <p:cNvSpPr/>
                  <p:nvPr/>
                </p:nvSpPr>
                <p:spPr>
                  <a:xfrm>
                    <a:off x="1511" y="2870"/>
                    <a:ext cx="454" cy="635"/>
                  </a:xfrm>
                  <a:prstGeom prst="line">
                    <a:avLst/>
                  </a:prstGeom>
                  <a:ln w="19050" cap="flat" cmpd="sng">
                    <a:solidFill>
                      <a:schemeClr val="tx1"/>
                    </a:solidFill>
                    <a:prstDash val="solid"/>
                    <a:miter/>
                    <a:headEnd type="none" w="med" len="med"/>
                    <a:tailEnd type="none" w="med" len="med"/>
                  </a:ln>
                </p:spPr>
              </p:sp>
            </p:grpSp>
            <p:grpSp>
              <p:nvGrpSpPr>
                <p:cNvPr id="629785" name="组合 629784"/>
                <p:cNvGrpSpPr/>
                <p:nvPr/>
              </p:nvGrpSpPr>
              <p:grpSpPr>
                <a:xfrm>
                  <a:off x="1383" y="3059"/>
                  <a:ext cx="771" cy="499"/>
                  <a:chOff x="1383" y="3059"/>
                  <a:chExt cx="771" cy="499"/>
                </a:xfrm>
              </p:grpSpPr>
              <p:sp>
                <p:nvSpPr>
                  <p:cNvPr id="629786" name="矩形 629785"/>
                  <p:cNvSpPr/>
                  <p:nvPr/>
                </p:nvSpPr>
                <p:spPr>
                  <a:xfrm>
                    <a:off x="1450" y="3195"/>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11</a:t>
                    </a:r>
                  </a:p>
                </p:txBody>
              </p:sp>
              <p:sp>
                <p:nvSpPr>
                  <p:cNvPr id="629787" name="直接连接符 629786"/>
                  <p:cNvSpPr/>
                  <p:nvPr/>
                </p:nvSpPr>
                <p:spPr>
                  <a:xfrm flipV="1">
                    <a:off x="1383" y="3059"/>
                    <a:ext cx="771" cy="499"/>
                  </a:xfrm>
                  <a:prstGeom prst="line">
                    <a:avLst/>
                  </a:prstGeom>
                  <a:ln w="19050" cap="flat" cmpd="sng">
                    <a:solidFill>
                      <a:schemeClr val="tx1"/>
                    </a:solidFill>
                    <a:prstDash val="solid"/>
                    <a:miter/>
                    <a:headEnd type="none" w="med" len="med"/>
                    <a:tailEnd type="none" w="med" len="med"/>
                  </a:ln>
                </p:spPr>
              </p:sp>
            </p:grpSp>
            <p:grpSp>
              <p:nvGrpSpPr>
                <p:cNvPr id="629788" name="组合 629787"/>
                <p:cNvGrpSpPr/>
                <p:nvPr/>
              </p:nvGrpSpPr>
              <p:grpSpPr>
                <a:xfrm>
                  <a:off x="1338" y="3430"/>
                  <a:ext cx="544" cy="227"/>
                  <a:chOff x="1338" y="3430"/>
                  <a:chExt cx="544" cy="227"/>
                </a:xfrm>
              </p:grpSpPr>
              <p:sp>
                <p:nvSpPr>
                  <p:cNvPr id="629789" name="矩形 629788"/>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29790" name="直接连接符 629789"/>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grpSp>
              <p:nvGrpSpPr>
                <p:cNvPr id="629791" name="组合 629790"/>
                <p:cNvGrpSpPr/>
                <p:nvPr/>
              </p:nvGrpSpPr>
              <p:grpSpPr>
                <a:xfrm>
                  <a:off x="1965" y="3083"/>
                  <a:ext cx="264" cy="408"/>
                  <a:chOff x="1965" y="3083"/>
                  <a:chExt cx="264" cy="408"/>
                </a:xfrm>
              </p:grpSpPr>
              <p:sp>
                <p:nvSpPr>
                  <p:cNvPr id="629792" name="矩形 629791"/>
                  <p:cNvSpPr/>
                  <p:nvPr/>
                </p:nvSpPr>
                <p:spPr>
                  <a:xfrm>
                    <a:off x="1965" y="316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6</a:t>
                    </a:r>
                  </a:p>
                </p:txBody>
              </p:sp>
              <p:sp>
                <p:nvSpPr>
                  <p:cNvPr id="629793" name="直接连接符 629792"/>
                  <p:cNvSpPr/>
                  <p:nvPr/>
                </p:nvSpPr>
                <p:spPr>
                  <a:xfrm flipH="1">
                    <a:off x="2093" y="3083"/>
                    <a:ext cx="136" cy="408"/>
                  </a:xfrm>
                  <a:prstGeom prst="line">
                    <a:avLst/>
                  </a:prstGeom>
                  <a:ln w="19050" cap="flat" cmpd="sng">
                    <a:solidFill>
                      <a:schemeClr val="tx1"/>
                    </a:solidFill>
                    <a:prstDash val="solid"/>
                    <a:miter/>
                    <a:headEnd type="none" w="med" len="med"/>
                    <a:tailEnd type="none" w="med" len="med"/>
                  </a:ln>
                </p:spPr>
              </p:sp>
            </p:grpSp>
          </p:grpSp>
          <p:sp>
            <p:nvSpPr>
              <p:cNvPr id="629794" name="矩形 629793"/>
              <p:cNvSpPr/>
              <p:nvPr/>
            </p:nvSpPr>
            <p:spPr>
              <a:xfrm>
                <a:off x="1066" y="3748"/>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(a)</a:t>
                </a:r>
              </a:p>
            </p:txBody>
          </p:sp>
        </p:grpSp>
        <p:grpSp>
          <p:nvGrpSpPr>
            <p:cNvPr id="629795" name="组合 629794"/>
            <p:cNvGrpSpPr/>
            <p:nvPr/>
          </p:nvGrpSpPr>
          <p:grpSpPr>
            <a:xfrm>
              <a:off x="2376" y="1162"/>
              <a:ext cx="1184" cy="604"/>
              <a:chOff x="2290" y="1162"/>
              <a:chExt cx="1184" cy="604"/>
            </a:xfrm>
          </p:grpSpPr>
          <p:sp>
            <p:nvSpPr>
              <p:cNvPr id="629796" name="矩形 629795"/>
              <p:cNvSpPr/>
              <p:nvPr/>
            </p:nvSpPr>
            <p:spPr>
              <a:xfrm>
                <a:off x="2789" y="1539"/>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(b)</a:t>
                </a:r>
              </a:p>
            </p:txBody>
          </p:sp>
          <p:grpSp>
            <p:nvGrpSpPr>
              <p:cNvPr id="629797" name="组合 629796"/>
              <p:cNvGrpSpPr/>
              <p:nvPr/>
            </p:nvGrpSpPr>
            <p:grpSpPr>
              <a:xfrm>
                <a:off x="2290" y="1162"/>
                <a:ext cx="1184" cy="392"/>
                <a:chOff x="3873" y="1124"/>
                <a:chExt cx="1184" cy="392"/>
              </a:xfrm>
            </p:grpSpPr>
            <p:grpSp>
              <p:nvGrpSpPr>
                <p:cNvPr id="629798" name="组合 629797"/>
                <p:cNvGrpSpPr/>
                <p:nvPr/>
              </p:nvGrpSpPr>
              <p:grpSpPr>
                <a:xfrm>
                  <a:off x="4195" y="1124"/>
                  <a:ext cx="544" cy="227"/>
                  <a:chOff x="1338" y="3430"/>
                  <a:chExt cx="544" cy="227"/>
                </a:xfrm>
              </p:grpSpPr>
              <p:sp>
                <p:nvSpPr>
                  <p:cNvPr id="629799" name="矩形 629798"/>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29800" name="直接连接符 629799"/>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sp>
              <p:nvSpPr>
                <p:cNvPr id="629801" name="椭圆 629800"/>
                <p:cNvSpPr/>
                <p:nvPr/>
              </p:nvSpPr>
              <p:spPr>
                <a:xfrm>
                  <a:off x="4740" y="117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sp>
              <p:nvSpPr>
                <p:cNvPr id="629802" name="椭圆 629801"/>
                <p:cNvSpPr/>
                <p:nvPr/>
              </p:nvSpPr>
              <p:spPr>
                <a:xfrm>
                  <a:off x="3873" y="1199"/>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grpSp>
        <p:grpSp>
          <p:nvGrpSpPr>
            <p:cNvPr id="629803" name="组合 629802"/>
            <p:cNvGrpSpPr/>
            <p:nvPr/>
          </p:nvGrpSpPr>
          <p:grpSpPr>
            <a:xfrm>
              <a:off x="2971" y="1932"/>
              <a:ext cx="1844" cy="1270"/>
              <a:chOff x="0" y="2568"/>
              <a:chExt cx="1844" cy="1270"/>
            </a:xfrm>
          </p:grpSpPr>
          <p:sp>
            <p:nvSpPr>
              <p:cNvPr id="629804" name="椭圆 629803"/>
              <p:cNvSpPr/>
              <p:nvPr/>
            </p:nvSpPr>
            <p:spPr>
              <a:xfrm>
                <a:off x="1527" y="2622"/>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3</a:t>
                </a:r>
              </a:p>
            </p:txBody>
          </p:sp>
          <p:grpSp>
            <p:nvGrpSpPr>
              <p:cNvPr id="629805" name="组合 629804"/>
              <p:cNvGrpSpPr/>
              <p:nvPr/>
            </p:nvGrpSpPr>
            <p:grpSpPr>
              <a:xfrm>
                <a:off x="1406" y="2942"/>
                <a:ext cx="264" cy="408"/>
                <a:chOff x="1965" y="3083"/>
                <a:chExt cx="264" cy="408"/>
              </a:xfrm>
            </p:grpSpPr>
            <p:sp>
              <p:nvSpPr>
                <p:cNvPr id="629806" name="矩形 629805"/>
                <p:cNvSpPr/>
                <p:nvPr/>
              </p:nvSpPr>
              <p:spPr>
                <a:xfrm>
                  <a:off x="1965" y="316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6</a:t>
                  </a:r>
                </a:p>
              </p:txBody>
            </p:sp>
            <p:sp>
              <p:nvSpPr>
                <p:cNvPr id="629807" name="直接连接符 629806"/>
                <p:cNvSpPr/>
                <p:nvPr/>
              </p:nvSpPr>
              <p:spPr>
                <a:xfrm flipH="1">
                  <a:off x="2093" y="3083"/>
                  <a:ext cx="136" cy="408"/>
                </a:xfrm>
                <a:prstGeom prst="line">
                  <a:avLst/>
                </a:prstGeom>
                <a:ln w="19050" cap="flat" cmpd="sng">
                  <a:solidFill>
                    <a:schemeClr val="tx1"/>
                  </a:solidFill>
                  <a:prstDash val="solid"/>
                  <a:miter/>
                  <a:headEnd type="none" w="med" len="med"/>
                  <a:tailEnd type="none" w="med" len="med"/>
                </a:ln>
              </p:spPr>
            </p:sp>
          </p:grpSp>
          <p:grpSp>
            <p:nvGrpSpPr>
              <p:cNvPr id="629808" name="组合 629807"/>
              <p:cNvGrpSpPr/>
              <p:nvPr/>
            </p:nvGrpSpPr>
            <p:grpSpPr>
              <a:xfrm>
                <a:off x="0" y="2568"/>
                <a:ext cx="1678" cy="1270"/>
                <a:chOff x="3878" y="2659"/>
                <a:chExt cx="1678" cy="1270"/>
              </a:xfrm>
            </p:grpSpPr>
            <p:sp>
              <p:nvSpPr>
                <p:cNvPr id="629809" name="矩形 629808"/>
                <p:cNvSpPr/>
                <p:nvPr/>
              </p:nvSpPr>
              <p:spPr>
                <a:xfrm>
                  <a:off x="4830" y="3702"/>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(e)</a:t>
                  </a:r>
                </a:p>
              </p:txBody>
            </p:sp>
            <p:grpSp>
              <p:nvGrpSpPr>
                <p:cNvPr id="629810" name="组合 629809"/>
                <p:cNvGrpSpPr/>
                <p:nvPr/>
              </p:nvGrpSpPr>
              <p:grpSpPr>
                <a:xfrm>
                  <a:off x="3878" y="2659"/>
                  <a:ext cx="1678" cy="1134"/>
                  <a:chOff x="3878" y="2659"/>
                  <a:chExt cx="1678" cy="1134"/>
                </a:xfrm>
              </p:grpSpPr>
              <p:sp>
                <p:nvSpPr>
                  <p:cNvPr id="629811" name="椭圆 629810"/>
                  <p:cNvSpPr/>
                  <p:nvPr/>
                </p:nvSpPr>
                <p:spPr>
                  <a:xfrm>
                    <a:off x="3878" y="2976"/>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grpSp>
                <p:nvGrpSpPr>
                  <p:cNvPr id="629812" name="组合 629811"/>
                  <p:cNvGrpSpPr/>
                  <p:nvPr/>
                </p:nvGrpSpPr>
                <p:grpSpPr>
                  <a:xfrm>
                    <a:off x="4104" y="3248"/>
                    <a:ext cx="318" cy="318"/>
                    <a:chOff x="793" y="3158"/>
                    <a:chExt cx="318" cy="318"/>
                  </a:xfrm>
                </p:grpSpPr>
                <p:sp>
                  <p:nvSpPr>
                    <p:cNvPr id="629813" name="矩形 629812"/>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29814" name="直接连接符 629813"/>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29815" name="组合 629814"/>
                  <p:cNvGrpSpPr/>
                  <p:nvPr/>
                </p:nvGrpSpPr>
                <p:grpSpPr>
                  <a:xfrm>
                    <a:off x="4364" y="2659"/>
                    <a:ext cx="1192" cy="1134"/>
                    <a:chOff x="2897" y="2704"/>
                    <a:chExt cx="1192" cy="1134"/>
                  </a:xfrm>
                </p:grpSpPr>
                <p:sp>
                  <p:nvSpPr>
                    <p:cNvPr id="629816" name="椭圆 629815"/>
                    <p:cNvSpPr/>
                    <p:nvPr/>
                  </p:nvSpPr>
                  <p:spPr>
                    <a:xfrm>
                      <a:off x="3772" y="3492"/>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grpSp>
                  <p:nvGrpSpPr>
                    <p:cNvPr id="629817" name="组合 629816"/>
                    <p:cNvGrpSpPr/>
                    <p:nvPr/>
                  </p:nvGrpSpPr>
                  <p:grpSpPr>
                    <a:xfrm>
                      <a:off x="3227" y="3438"/>
                      <a:ext cx="544" cy="227"/>
                      <a:chOff x="1338" y="3430"/>
                      <a:chExt cx="544" cy="227"/>
                    </a:xfrm>
                  </p:grpSpPr>
                  <p:sp>
                    <p:nvSpPr>
                      <p:cNvPr id="629818" name="矩形 629817"/>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29819" name="直接连接符 629818"/>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grpSp>
                  <p:nvGrpSpPr>
                    <p:cNvPr id="629820" name="组合 629819"/>
                    <p:cNvGrpSpPr/>
                    <p:nvPr/>
                  </p:nvGrpSpPr>
                  <p:grpSpPr>
                    <a:xfrm>
                      <a:off x="2897" y="2704"/>
                      <a:ext cx="527" cy="1134"/>
                      <a:chOff x="2971" y="2568"/>
                      <a:chExt cx="527" cy="1134"/>
                    </a:xfrm>
                  </p:grpSpPr>
                  <p:sp>
                    <p:nvSpPr>
                      <p:cNvPr id="629821" name="椭圆 629820"/>
                      <p:cNvSpPr/>
                      <p:nvPr/>
                    </p:nvSpPr>
                    <p:spPr>
                      <a:xfrm>
                        <a:off x="3181" y="256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sp>
                    <p:nvSpPr>
                      <p:cNvPr id="629822" name="椭圆 629821"/>
                      <p:cNvSpPr/>
                      <p:nvPr/>
                    </p:nvSpPr>
                    <p:spPr>
                      <a:xfrm>
                        <a:off x="2971" y="338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nvGrpSpPr>
                      <p:cNvPr id="629823" name="组合 629822"/>
                      <p:cNvGrpSpPr/>
                      <p:nvPr/>
                    </p:nvGrpSpPr>
                    <p:grpSpPr>
                      <a:xfrm>
                        <a:off x="3013" y="2886"/>
                        <a:ext cx="273" cy="499"/>
                        <a:chOff x="1124" y="2886"/>
                        <a:chExt cx="273" cy="499"/>
                      </a:xfrm>
                    </p:grpSpPr>
                    <p:sp>
                      <p:nvSpPr>
                        <p:cNvPr id="629824" name="矩形 629823"/>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29825" name="直接连接符 629824"/>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grpSp>
            </p:grpSp>
          </p:grpSp>
        </p:grpSp>
        <p:sp>
          <p:nvSpPr>
            <p:cNvPr id="629826" name="矩形 629825"/>
            <p:cNvSpPr/>
            <p:nvPr/>
          </p:nvSpPr>
          <p:spPr>
            <a:xfrm>
              <a:off x="1203" y="3339"/>
              <a:ext cx="3401" cy="227"/>
            </a:xfrm>
            <a:prstGeom prst="rect">
              <a:avLst/>
            </a:prstGeom>
            <a:noFill/>
            <a:ln w="9525">
              <a:noFill/>
            </a:ln>
          </p:spPr>
          <p:txBody>
            <a:bodyPr wrap="none" anchor="ctr"/>
            <a:lstStyle/>
            <a:p>
              <a:pPr algn="ct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7-22   </a:t>
              </a:r>
              <a:r>
                <a:rPr lang="zh-CN" altLang="en-US" sz="2000" b="1" dirty="0">
                  <a:latin typeface="Times New Roman" panose="02020603050405020304" pitchFamily="18" charset="0"/>
                </a:rPr>
                <a:t>按</a:t>
              </a:r>
              <a:r>
                <a:rPr lang="en-US" altLang="zh-CN" sz="2000" b="1" dirty="0" err="1">
                  <a:latin typeface="Times New Roman" panose="02020603050405020304" pitchFamily="18" charset="0"/>
                </a:rPr>
                <a:t>kruskal</a:t>
              </a:r>
              <a:r>
                <a:rPr lang="zh-CN" altLang="en-US" sz="2000" b="1" dirty="0">
                  <a:latin typeface="Times New Roman" panose="02020603050405020304" pitchFamily="18" charset="0"/>
                </a:rPr>
                <a:t>算法构造最小生成树的过程</a:t>
              </a:r>
            </a:p>
          </p:txBody>
        </p:sp>
        <p:grpSp>
          <p:nvGrpSpPr>
            <p:cNvPr id="629827" name="组合 629826"/>
            <p:cNvGrpSpPr/>
            <p:nvPr/>
          </p:nvGrpSpPr>
          <p:grpSpPr>
            <a:xfrm>
              <a:off x="3651" y="725"/>
              <a:ext cx="1678" cy="981"/>
              <a:chOff x="3470" y="725"/>
              <a:chExt cx="1678" cy="981"/>
            </a:xfrm>
          </p:grpSpPr>
          <p:sp>
            <p:nvSpPr>
              <p:cNvPr id="629828" name="矩形 629827"/>
              <p:cNvSpPr/>
              <p:nvPr/>
            </p:nvSpPr>
            <p:spPr>
              <a:xfrm>
                <a:off x="4347" y="1479"/>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(c)</a:t>
                </a:r>
              </a:p>
            </p:txBody>
          </p:sp>
          <p:grpSp>
            <p:nvGrpSpPr>
              <p:cNvPr id="629829" name="组合 629828"/>
              <p:cNvGrpSpPr/>
              <p:nvPr/>
            </p:nvGrpSpPr>
            <p:grpSpPr>
              <a:xfrm>
                <a:off x="3470" y="725"/>
                <a:ext cx="1678" cy="829"/>
                <a:chOff x="3379" y="725"/>
                <a:chExt cx="1678" cy="829"/>
              </a:xfrm>
            </p:grpSpPr>
            <p:sp>
              <p:nvSpPr>
                <p:cNvPr id="629830" name="椭圆 629829"/>
                <p:cNvSpPr/>
                <p:nvPr/>
              </p:nvSpPr>
              <p:spPr>
                <a:xfrm>
                  <a:off x="3379" y="72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grpSp>
              <p:nvGrpSpPr>
                <p:cNvPr id="629831" name="组合 629830"/>
                <p:cNvGrpSpPr/>
                <p:nvPr/>
              </p:nvGrpSpPr>
              <p:grpSpPr>
                <a:xfrm>
                  <a:off x="3605" y="997"/>
                  <a:ext cx="318" cy="318"/>
                  <a:chOff x="793" y="3158"/>
                  <a:chExt cx="318" cy="318"/>
                </a:xfrm>
              </p:grpSpPr>
              <p:sp>
                <p:nvSpPr>
                  <p:cNvPr id="629832" name="矩形 629831"/>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29833" name="直接连接符 629832"/>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29834" name="组合 629833"/>
                <p:cNvGrpSpPr/>
                <p:nvPr/>
              </p:nvGrpSpPr>
              <p:grpSpPr>
                <a:xfrm>
                  <a:off x="3873" y="1162"/>
                  <a:ext cx="1184" cy="392"/>
                  <a:chOff x="3873" y="1124"/>
                  <a:chExt cx="1184" cy="392"/>
                </a:xfrm>
              </p:grpSpPr>
              <p:grpSp>
                <p:nvGrpSpPr>
                  <p:cNvPr id="629835" name="组合 629834"/>
                  <p:cNvGrpSpPr/>
                  <p:nvPr/>
                </p:nvGrpSpPr>
                <p:grpSpPr>
                  <a:xfrm>
                    <a:off x="4195" y="1124"/>
                    <a:ext cx="544" cy="227"/>
                    <a:chOff x="1338" y="3430"/>
                    <a:chExt cx="544" cy="227"/>
                  </a:xfrm>
                </p:grpSpPr>
                <p:sp>
                  <p:nvSpPr>
                    <p:cNvPr id="629836" name="矩形 629835"/>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29837" name="直接连接符 629836"/>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sp>
                <p:nvSpPr>
                  <p:cNvPr id="629838" name="椭圆 629837"/>
                  <p:cNvSpPr/>
                  <p:nvPr/>
                </p:nvSpPr>
                <p:spPr>
                  <a:xfrm>
                    <a:off x="4740" y="117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sp>
                <p:nvSpPr>
                  <p:cNvPr id="629839" name="椭圆 629838"/>
                  <p:cNvSpPr/>
                  <p:nvPr/>
                </p:nvSpPr>
                <p:spPr>
                  <a:xfrm>
                    <a:off x="3873" y="1199"/>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grpSp>
        </p:grpSp>
        <p:grpSp>
          <p:nvGrpSpPr>
            <p:cNvPr id="629840" name="组合 629839"/>
            <p:cNvGrpSpPr/>
            <p:nvPr/>
          </p:nvGrpSpPr>
          <p:grpSpPr>
            <a:xfrm>
              <a:off x="930" y="1903"/>
              <a:ext cx="1678" cy="1346"/>
              <a:chOff x="930" y="1903"/>
              <a:chExt cx="1678" cy="1346"/>
            </a:xfrm>
          </p:grpSpPr>
          <p:sp>
            <p:nvSpPr>
              <p:cNvPr id="629841" name="矩形 629840"/>
              <p:cNvSpPr/>
              <p:nvPr/>
            </p:nvSpPr>
            <p:spPr>
              <a:xfrm>
                <a:off x="1701" y="3022"/>
                <a:ext cx="272"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(d)</a:t>
                </a:r>
              </a:p>
            </p:txBody>
          </p:sp>
          <p:grpSp>
            <p:nvGrpSpPr>
              <p:cNvPr id="629842" name="组合 629841"/>
              <p:cNvGrpSpPr/>
              <p:nvPr/>
            </p:nvGrpSpPr>
            <p:grpSpPr>
              <a:xfrm>
                <a:off x="930" y="1903"/>
                <a:ext cx="1678" cy="1119"/>
                <a:chOff x="930" y="1887"/>
                <a:chExt cx="1678" cy="1119"/>
              </a:xfrm>
            </p:grpSpPr>
            <p:sp>
              <p:nvSpPr>
                <p:cNvPr id="629843" name="椭圆 629842"/>
                <p:cNvSpPr/>
                <p:nvPr/>
              </p:nvSpPr>
              <p:spPr>
                <a:xfrm>
                  <a:off x="1687" y="1887"/>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2</a:t>
                  </a:r>
                </a:p>
              </p:txBody>
            </p:sp>
            <p:grpSp>
              <p:nvGrpSpPr>
                <p:cNvPr id="629844" name="组合 629843"/>
                <p:cNvGrpSpPr/>
                <p:nvPr/>
              </p:nvGrpSpPr>
              <p:grpSpPr>
                <a:xfrm>
                  <a:off x="1519" y="2205"/>
                  <a:ext cx="273" cy="499"/>
                  <a:chOff x="1124" y="2886"/>
                  <a:chExt cx="273" cy="499"/>
                </a:xfrm>
              </p:grpSpPr>
              <p:sp>
                <p:nvSpPr>
                  <p:cNvPr id="629845" name="矩形 629844"/>
                  <p:cNvSpPr/>
                  <p:nvPr/>
                </p:nvSpPr>
                <p:spPr>
                  <a:xfrm>
                    <a:off x="1124" y="2976"/>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5</a:t>
                    </a:r>
                  </a:p>
                </p:txBody>
              </p:sp>
              <p:sp>
                <p:nvSpPr>
                  <p:cNvPr id="629846" name="直接连接符 629845"/>
                  <p:cNvSpPr/>
                  <p:nvPr/>
                </p:nvSpPr>
                <p:spPr>
                  <a:xfrm flipH="1">
                    <a:off x="1260" y="2886"/>
                    <a:ext cx="137" cy="499"/>
                  </a:xfrm>
                  <a:prstGeom prst="line">
                    <a:avLst/>
                  </a:prstGeom>
                  <a:ln w="19050" cap="flat" cmpd="sng">
                    <a:solidFill>
                      <a:schemeClr val="tx1"/>
                    </a:solidFill>
                    <a:prstDash val="solid"/>
                    <a:miter/>
                    <a:headEnd type="none" w="med" len="med"/>
                    <a:tailEnd type="none" w="med" len="med"/>
                  </a:ln>
                </p:spPr>
              </p:sp>
            </p:grpSp>
            <p:grpSp>
              <p:nvGrpSpPr>
                <p:cNvPr id="629847" name="组合 629846"/>
                <p:cNvGrpSpPr/>
                <p:nvPr/>
              </p:nvGrpSpPr>
              <p:grpSpPr>
                <a:xfrm>
                  <a:off x="930" y="2177"/>
                  <a:ext cx="1678" cy="829"/>
                  <a:chOff x="3379" y="725"/>
                  <a:chExt cx="1678" cy="829"/>
                </a:xfrm>
              </p:grpSpPr>
              <p:sp>
                <p:nvSpPr>
                  <p:cNvPr id="629848" name="椭圆 629847"/>
                  <p:cNvSpPr/>
                  <p:nvPr/>
                </p:nvSpPr>
                <p:spPr>
                  <a:xfrm>
                    <a:off x="3379" y="725"/>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1</a:t>
                    </a:r>
                  </a:p>
                </p:txBody>
              </p:sp>
              <p:grpSp>
                <p:nvGrpSpPr>
                  <p:cNvPr id="629849" name="组合 629848"/>
                  <p:cNvGrpSpPr/>
                  <p:nvPr/>
                </p:nvGrpSpPr>
                <p:grpSpPr>
                  <a:xfrm>
                    <a:off x="3605" y="997"/>
                    <a:ext cx="318" cy="318"/>
                    <a:chOff x="793" y="3158"/>
                    <a:chExt cx="318" cy="318"/>
                  </a:xfrm>
                </p:grpSpPr>
                <p:sp>
                  <p:nvSpPr>
                    <p:cNvPr id="629850" name="矩形 629849"/>
                    <p:cNvSpPr/>
                    <p:nvPr/>
                  </p:nvSpPr>
                  <p:spPr>
                    <a:xfrm>
                      <a:off x="793" y="3249"/>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4</a:t>
                      </a:r>
                    </a:p>
                  </p:txBody>
                </p:sp>
                <p:sp>
                  <p:nvSpPr>
                    <p:cNvPr id="629851" name="直接连接符 629850"/>
                    <p:cNvSpPr/>
                    <p:nvPr/>
                  </p:nvSpPr>
                  <p:spPr>
                    <a:xfrm>
                      <a:off x="839" y="3158"/>
                      <a:ext cx="272" cy="272"/>
                    </a:xfrm>
                    <a:prstGeom prst="line">
                      <a:avLst/>
                    </a:prstGeom>
                    <a:ln w="19050" cap="flat" cmpd="sng">
                      <a:solidFill>
                        <a:schemeClr val="tx1"/>
                      </a:solidFill>
                      <a:prstDash val="solid"/>
                      <a:miter/>
                      <a:headEnd type="none" w="med" len="med"/>
                      <a:tailEnd type="none" w="med" len="med"/>
                    </a:ln>
                  </p:spPr>
                </p:sp>
              </p:grpSp>
              <p:grpSp>
                <p:nvGrpSpPr>
                  <p:cNvPr id="629852" name="组合 629851"/>
                  <p:cNvGrpSpPr/>
                  <p:nvPr/>
                </p:nvGrpSpPr>
                <p:grpSpPr>
                  <a:xfrm>
                    <a:off x="3873" y="1162"/>
                    <a:ext cx="1184" cy="392"/>
                    <a:chOff x="3873" y="1124"/>
                    <a:chExt cx="1184" cy="392"/>
                  </a:xfrm>
                </p:grpSpPr>
                <p:grpSp>
                  <p:nvGrpSpPr>
                    <p:cNvPr id="629853" name="组合 629852"/>
                    <p:cNvGrpSpPr/>
                    <p:nvPr/>
                  </p:nvGrpSpPr>
                  <p:grpSpPr>
                    <a:xfrm>
                      <a:off x="4195" y="1124"/>
                      <a:ext cx="544" cy="227"/>
                      <a:chOff x="1338" y="3430"/>
                      <a:chExt cx="544" cy="227"/>
                    </a:xfrm>
                  </p:grpSpPr>
                  <p:sp>
                    <p:nvSpPr>
                      <p:cNvPr id="629854" name="矩形 629853"/>
                      <p:cNvSpPr/>
                      <p:nvPr/>
                    </p:nvSpPr>
                    <p:spPr>
                      <a:xfrm>
                        <a:off x="1565" y="3430"/>
                        <a:ext cx="226" cy="227"/>
                      </a:xfrm>
                      <a:prstGeom prst="rect">
                        <a:avLst/>
                      </a:prstGeom>
                      <a:noFill/>
                      <a:ln w="9525">
                        <a:noFill/>
                      </a:ln>
                    </p:spPr>
                    <p:txBody>
                      <a:bodyPr wrap="none" anchor="ctr"/>
                      <a:lstStyle/>
                      <a:p>
                        <a:pPr algn="ctr">
                          <a:buClr>
                            <a:schemeClr val="bg1"/>
                          </a:buClr>
                        </a:pPr>
                        <a:r>
                          <a:rPr lang="en-US" altLang="zh-CN" b="1">
                            <a:latin typeface="Times New Roman" panose="02020603050405020304" pitchFamily="18" charset="0"/>
                          </a:rPr>
                          <a:t>3</a:t>
                        </a:r>
                      </a:p>
                    </p:txBody>
                  </p:sp>
                  <p:sp>
                    <p:nvSpPr>
                      <p:cNvPr id="629855" name="直接连接符 629854"/>
                      <p:cNvSpPr/>
                      <p:nvPr/>
                    </p:nvSpPr>
                    <p:spPr>
                      <a:xfrm>
                        <a:off x="1338" y="3657"/>
                        <a:ext cx="544" cy="0"/>
                      </a:xfrm>
                      <a:prstGeom prst="line">
                        <a:avLst/>
                      </a:prstGeom>
                      <a:ln w="19050" cap="flat" cmpd="sng">
                        <a:solidFill>
                          <a:schemeClr val="tx1"/>
                        </a:solidFill>
                        <a:prstDash val="solid"/>
                        <a:miter/>
                        <a:headEnd type="none" w="med" len="med"/>
                        <a:tailEnd type="none" w="med" len="med"/>
                      </a:ln>
                    </p:spPr>
                  </p:sp>
                </p:grpSp>
                <p:sp>
                  <p:nvSpPr>
                    <p:cNvPr id="629856" name="椭圆 629855"/>
                    <p:cNvSpPr/>
                    <p:nvPr/>
                  </p:nvSpPr>
                  <p:spPr>
                    <a:xfrm>
                      <a:off x="4740" y="1178"/>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5</a:t>
                      </a:r>
                    </a:p>
                  </p:txBody>
                </p:sp>
                <p:sp>
                  <p:nvSpPr>
                    <p:cNvPr id="629857" name="椭圆 629856"/>
                    <p:cNvSpPr/>
                    <p:nvPr/>
                  </p:nvSpPr>
                  <p:spPr>
                    <a:xfrm>
                      <a:off x="3873" y="1199"/>
                      <a:ext cx="317" cy="317"/>
                    </a:xfrm>
                    <a:prstGeom prst="ellipse">
                      <a:avLst/>
                    </a:prstGeom>
                    <a:noFill/>
                    <a:ln w="9525" cap="flat" cmpd="sng">
                      <a:solidFill>
                        <a:schemeClr val="tx1"/>
                      </a:solidFill>
                      <a:prstDash val="solid"/>
                      <a:miter/>
                      <a:headEnd type="none" w="med" len="med"/>
                      <a:tailEnd type="none" w="med" len="med"/>
                    </a:ln>
                  </p:spPr>
                  <p:txBody>
                    <a:bodyPr wrap="none" anchor="ctr"/>
                    <a:lstStyle/>
                    <a:p>
                      <a:pPr algn="ctr">
                        <a:buClr>
                          <a:schemeClr val="bg1"/>
                        </a:buClr>
                      </a:pPr>
                      <a:r>
                        <a:rPr lang="en-US" altLang="zh-CN" b="1">
                          <a:latin typeface="Times New Roman" panose="02020603050405020304" pitchFamily="18" charset="0"/>
                        </a:rPr>
                        <a:t>v</a:t>
                      </a:r>
                      <a:r>
                        <a:rPr lang="en-US" altLang="zh-CN" b="1" baseline="-20000">
                          <a:latin typeface="Times New Roman" panose="02020603050405020304" pitchFamily="18" charset="0"/>
                        </a:rPr>
                        <a:t>4</a:t>
                      </a:r>
                    </a:p>
                  </p:txBody>
                </p:sp>
              </p:grpSp>
            </p:grpSp>
          </p:grpSp>
        </p:grpSp>
      </p:grpSp>
    </p:spTree>
  </p:cSld>
  <p:clrMapOvr>
    <a:masterClrMapping/>
  </p:clrMapOvr>
  <p:transition spd="med">
    <p:wipe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文本占位符 630785"/>
          <p:cNvSpPr>
            <a:spLocks noGrp="1"/>
          </p:cNvSpPr>
          <p:nvPr>
            <p:ph type="body" idx="1"/>
          </p:nvPr>
        </p:nvSpPr>
        <p:spPr>
          <a:xfrm>
            <a:off x="152400" y="228600"/>
            <a:ext cx="8812213" cy="6513513"/>
          </a:xfrm>
        </p:spPr>
        <p:txBody>
          <a:bodyPr/>
          <a:lstStyle/>
          <a:p>
            <a:pPr marL="0" indent="0">
              <a:lnSpc>
                <a:spcPct val="110000"/>
              </a:lnSpc>
              <a:buNone/>
            </a:pPr>
            <a:r>
              <a:rPr lang="en-US" altLang="zh-CN" sz="4000" b="1">
                <a:solidFill>
                  <a:srgbClr val="0000FF"/>
                </a:solidFill>
              </a:rPr>
              <a:t>2</a:t>
            </a:r>
            <a:r>
              <a:rPr lang="en-US" altLang="zh-CN" sz="4000" b="1">
                <a:solidFill>
                  <a:srgbClr val="0000FF"/>
                </a:solidFill>
                <a:latin typeface="宋体" panose="02010600030101010101" pitchFamily="2" charset="-122"/>
              </a:rPr>
              <a:t> </a:t>
            </a:r>
            <a:r>
              <a:rPr lang="zh-CN" altLang="en-US" sz="4000" b="1" dirty="0">
                <a:solidFill>
                  <a:srgbClr val="0000FF"/>
                </a:solidFill>
                <a:latin typeface="楷体_GB2312" panose="02010609030101010101" pitchFamily="49" charset="-122"/>
                <a:ea typeface="楷体_GB2312" panose="02010609030101010101" pitchFamily="49" charset="-122"/>
              </a:rPr>
              <a:t>算法实现说明</a:t>
            </a:r>
            <a:endParaRPr lang="zh-CN" altLang="en-US" sz="4000" dirty="0">
              <a:solidFill>
                <a:schemeClr val="folHlink"/>
              </a:solidFill>
              <a:latin typeface="楷体_GB2312" panose="02010609030101010101" pitchFamily="49" charset="-122"/>
              <a:ea typeface="楷体_GB2312" panose="02010609030101010101" pitchFamily="49" charset="-122"/>
            </a:endParaRPr>
          </a:p>
          <a:p>
            <a:pPr marL="0" indent="0">
              <a:lnSpc>
                <a:spcPct val="110000"/>
              </a:lnSpc>
              <a:buNone/>
            </a:pPr>
            <a:r>
              <a:rPr lang="zh-CN" altLang="en-US" sz="2800" dirty="0">
                <a:latin typeface="宋体" panose="02010600030101010101" pitchFamily="2" charset="-122"/>
              </a:rPr>
              <a:t>    </a:t>
            </a:r>
            <a:r>
              <a:rPr lang="en-US" altLang="zh-CN" b="1" dirty="0" err="1">
                <a:solidFill>
                  <a:srgbClr val="0000FF"/>
                </a:solidFill>
              </a:rPr>
              <a:t>Kruskal</a:t>
            </a:r>
            <a:r>
              <a:rPr lang="zh-CN" altLang="en-US" b="1" dirty="0">
                <a:solidFill>
                  <a:srgbClr val="0000FF"/>
                </a:solidFill>
              </a:rPr>
              <a:t>算法实现的关键是</a:t>
            </a:r>
            <a:r>
              <a:rPr lang="zh-CN" altLang="en-US" b="1" dirty="0"/>
              <a:t>：当一条边加入到</a:t>
            </a:r>
            <a:r>
              <a:rPr lang="en-US" altLang="zh-CN" b="1"/>
              <a:t>TE</a:t>
            </a:r>
            <a:r>
              <a:rPr lang="zh-CN" altLang="en-US" b="1" dirty="0"/>
              <a:t>的集合后</a:t>
            </a:r>
            <a:r>
              <a:rPr lang="zh-CN" altLang="en-US" b="1" dirty="0">
                <a:latin typeface="宋体" panose="02010600030101010101" pitchFamily="2" charset="-122"/>
              </a:rPr>
              <a:t>，如何判断是否构成回路</a:t>
            </a:r>
            <a:r>
              <a:rPr lang="en-US" altLang="zh-CN" b="1">
                <a:latin typeface="宋体" panose="02010600030101010101" pitchFamily="2" charset="-122"/>
              </a:rPr>
              <a:t>?</a:t>
            </a:r>
          </a:p>
          <a:p>
            <a:pPr marL="0" indent="0">
              <a:lnSpc>
                <a:spcPct val="110000"/>
              </a:lnSpc>
              <a:buNone/>
            </a:pPr>
            <a:r>
              <a:rPr lang="en-US" altLang="zh-CN" sz="2800" b="1">
                <a:latin typeface="宋体" panose="02010600030101010101" pitchFamily="2" charset="-122"/>
              </a:rPr>
              <a:t>    </a:t>
            </a:r>
            <a:r>
              <a:rPr lang="zh-CN" altLang="en-US" sz="2800" b="1" dirty="0">
                <a:latin typeface="宋体" panose="02010600030101010101" pitchFamily="2" charset="-122"/>
              </a:rPr>
              <a:t>简单的解决方法是</a:t>
            </a:r>
            <a:r>
              <a:rPr lang="zh-CN" altLang="en-US" sz="2800" b="1" dirty="0"/>
              <a:t>：定义一个一维数组</a:t>
            </a:r>
            <a:r>
              <a:rPr lang="en-US" altLang="zh-CN" sz="2800" b="1" dirty="0" err="1"/>
              <a:t>Vset[n</a:t>
            </a:r>
            <a:r>
              <a:rPr lang="en-US" altLang="zh-CN" sz="2800" b="1"/>
              <a:t>] </a:t>
            </a:r>
            <a:r>
              <a:rPr lang="zh-CN" altLang="en-US" sz="2800" b="1">
                <a:latin typeface="宋体" panose="02010600030101010101" pitchFamily="2" charset="-122"/>
              </a:rPr>
              <a:t>，</a:t>
            </a:r>
            <a:r>
              <a:rPr lang="zh-CN" altLang="en-US" sz="2800" b="1" dirty="0">
                <a:latin typeface="宋体" panose="02010600030101010101" pitchFamily="2" charset="-122"/>
              </a:rPr>
              <a:t>存放图</a:t>
            </a:r>
            <a:r>
              <a:rPr lang="en-US" altLang="zh-CN" sz="2800" b="1"/>
              <a:t>T</a:t>
            </a:r>
            <a:r>
              <a:rPr lang="zh-CN" altLang="en-US" sz="2800" b="1" dirty="0">
                <a:latin typeface="宋体" panose="02010600030101010101" pitchFamily="2" charset="-122"/>
              </a:rPr>
              <a:t>中每个顶点所在的连通分量的编号。</a:t>
            </a:r>
          </a:p>
          <a:p>
            <a:pPr marL="355600" lvl="1" indent="0">
              <a:lnSpc>
                <a:spcPct val="110000"/>
              </a:lnSpc>
              <a:buNone/>
            </a:pPr>
            <a:r>
              <a:rPr lang="zh-CN" altLang="en-US" b="1">
                <a:solidFill>
                  <a:srgbClr val="0000FF"/>
                </a:solidFill>
                <a:latin typeface="宋体" panose="02010600030101010101" pitchFamily="2" charset="-122"/>
              </a:rPr>
              <a:t>◆ </a:t>
            </a:r>
            <a:r>
              <a:rPr lang="zh-CN" altLang="en-US" b="1" dirty="0">
                <a:solidFill>
                  <a:srgbClr val="0000FF"/>
                </a:solidFill>
                <a:latin typeface="宋体" panose="02010600030101010101" pitchFamily="2" charset="-122"/>
              </a:rPr>
              <a:t>初值</a:t>
            </a:r>
            <a:r>
              <a:rPr lang="zh-CN" altLang="en-US" b="1" dirty="0"/>
              <a:t>：</a:t>
            </a:r>
            <a:r>
              <a:rPr lang="en-US" altLang="zh-CN" b="1" dirty="0" err="1"/>
              <a:t>Vset[i</a:t>
            </a:r>
            <a:r>
              <a:rPr lang="en-US" altLang="zh-CN" b="1"/>
              <a:t>]=i</a:t>
            </a:r>
            <a:r>
              <a:rPr lang="zh-CN" altLang="en-US" b="1">
                <a:latin typeface="宋体" panose="02010600030101010101" pitchFamily="2" charset="-122"/>
              </a:rPr>
              <a:t>，</a:t>
            </a:r>
            <a:r>
              <a:rPr lang="zh-CN" altLang="en-US" b="1" dirty="0">
                <a:latin typeface="宋体" panose="02010600030101010101" pitchFamily="2" charset="-122"/>
              </a:rPr>
              <a:t>表示每个顶点各自组成一个连通分量，连通分量的编号简单地使用顶点在图中的位置</a:t>
            </a:r>
            <a:r>
              <a:rPr lang="en-US" altLang="zh-CN" b="1">
                <a:latin typeface="宋体" panose="02010600030101010101" pitchFamily="2" charset="-122"/>
              </a:rPr>
              <a:t>(</a:t>
            </a:r>
            <a:r>
              <a:rPr lang="zh-CN" altLang="en-US" b="1" dirty="0">
                <a:latin typeface="宋体" panose="02010600030101010101" pitchFamily="2" charset="-122"/>
              </a:rPr>
              <a:t>编号</a:t>
            </a:r>
            <a:r>
              <a:rPr lang="en-US" altLang="zh-CN" b="1">
                <a:latin typeface="宋体" panose="02010600030101010101" pitchFamily="2" charset="-122"/>
              </a:rPr>
              <a:t>)</a:t>
            </a:r>
            <a:r>
              <a:rPr lang="zh-CN" altLang="en-US" b="1" dirty="0">
                <a:latin typeface="宋体" panose="02010600030101010101" pitchFamily="2" charset="-122"/>
              </a:rPr>
              <a:t>。</a:t>
            </a:r>
          </a:p>
          <a:p>
            <a:pPr marL="355600" lvl="1" indent="0">
              <a:lnSpc>
                <a:spcPct val="110000"/>
              </a:lnSpc>
              <a:buNone/>
            </a:pPr>
            <a:r>
              <a:rPr lang="zh-CN" altLang="en-US" b="1">
                <a:solidFill>
                  <a:srgbClr val="0000FF"/>
                </a:solidFill>
                <a:latin typeface="宋体" panose="02010600030101010101" pitchFamily="2" charset="-122"/>
              </a:rPr>
              <a:t>◆ </a:t>
            </a:r>
            <a:r>
              <a:rPr lang="zh-CN" altLang="en-US" b="1" dirty="0">
                <a:latin typeface="宋体" panose="02010600030101010101" pitchFamily="2" charset="-122"/>
              </a:rPr>
              <a:t>当往</a:t>
            </a:r>
            <a:r>
              <a:rPr lang="en-US" altLang="zh-CN" b="1"/>
              <a:t>T</a:t>
            </a:r>
            <a:r>
              <a:rPr lang="zh-CN" altLang="en-US" b="1" dirty="0"/>
              <a:t>中增加一条边</a:t>
            </a:r>
            <a:r>
              <a:rPr lang="en-US" altLang="zh-CN" b="1"/>
              <a:t>(v</a:t>
            </a:r>
            <a:r>
              <a:rPr lang="en-US" altLang="zh-CN" b="1" baseline="-18000"/>
              <a:t>i</a:t>
            </a:r>
            <a:r>
              <a:rPr lang="zh-CN" altLang="en-US" b="1">
                <a:latin typeface="宋体" panose="02010600030101010101" pitchFamily="2" charset="-122"/>
              </a:rPr>
              <a:t>，</a:t>
            </a:r>
            <a:r>
              <a:rPr lang="en-US" altLang="zh-CN" b="1" dirty="0" err="1"/>
              <a:t>v</a:t>
            </a:r>
            <a:r>
              <a:rPr lang="en-US" altLang="zh-CN" b="1" baseline="-18000" dirty="0" err="1"/>
              <a:t>j</a:t>
            </a:r>
            <a:r>
              <a:rPr lang="en-US" altLang="zh-CN" b="1"/>
              <a:t>) </a:t>
            </a:r>
            <a:r>
              <a:rPr lang="zh-CN" altLang="en-US" b="1" dirty="0"/>
              <a:t>时</a:t>
            </a:r>
            <a:r>
              <a:rPr lang="zh-CN" altLang="en-US" b="1" dirty="0">
                <a:latin typeface="宋体" panose="02010600030101010101" pitchFamily="2" charset="-122"/>
              </a:rPr>
              <a:t>，先检查</a:t>
            </a:r>
            <a:r>
              <a:rPr lang="en-US" altLang="zh-CN" b="1" dirty="0" err="1"/>
              <a:t>Vset[i</a:t>
            </a:r>
            <a:r>
              <a:rPr lang="en-US" altLang="zh-CN" b="1"/>
              <a:t>]</a:t>
            </a:r>
            <a:r>
              <a:rPr lang="zh-CN" altLang="en-US" b="1"/>
              <a:t>和</a:t>
            </a:r>
            <a:r>
              <a:rPr lang="en-US" altLang="zh-CN" b="1" dirty="0" err="1"/>
              <a:t>Vset[j</a:t>
            </a:r>
            <a:r>
              <a:rPr lang="en-US" altLang="zh-CN" b="1"/>
              <a:t>]</a:t>
            </a:r>
            <a:r>
              <a:rPr lang="zh-CN" altLang="en-US" b="1" dirty="0"/>
              <a:t>值：</a:t>
            </a:r>
          </a:p>
          <a:p>
            <a:pPr marL="723900" lvl="2" indent="0">
              <a:lnSpc>
                <a:spcPct val="110000"/>
              </a:lnSpc>
              <a:buNone/>
            </a:pPr>
            <a:r>
              <a:rPr lang="zh-CN" altLang="en-US" sz="2800" b="1">
                <a:solidFill>
                  <a:schemeClr val="accent1"/>
                </a:solidFill>
                <a:latin typeface="宋体" panose="02010600030101010101" pitchFamily="2" charset="-122"/>
              </a:rPr>
              <a:t>☆</a:t>
            </a:r>
            <a:r>
              <a:rPr lang="zh-CN" altLang="en-US" sz="2800" b="1">
                <a:solidFill>
                  <a:schemeClr val="hlink"/>
                </a:solidFill>
                <a:latin typeface="宋体" panose="02010600030101010101" pitchFamily="2" charset="-122"/>
              </a:rPr>
              <a:t> </a:t>
            </a:r>
            <a:r>
              <a:rPr lang="zh-CN" altLang="en-US" sz="2800" b="1" dirty="0"/>
              <a:t>若</a:t>
            </a:r>
            <a:r>
              <a:rPr lang="en-US" altLang="zh-CN" sz="2800" b="1" u="sng" dirty="0" err="1">
                <a:solidFill>
                  <a:srgbClr val="0000FF"/>
                </a:solidFill>
              </a:rPr>
              <a:t>Vset[i</a:t>
            </a:r>
            <a:r>
              <a:rPr lang="en-US" altLang="zh-CN" sz="2800" b="1" u="sng">
                <a:solidFill>
                  <a:srgbClr val="0000FF"/>
                </a:solidFill>
              </a:rPr>
              <a:t>]=</a:t>
            </a:r>
            <a:r>
              <a:rPr lang="en-US" altLang="zh-CN" sz="2800" b="1" u="sng" dirty="0" err="1">
                <a:solidFill>
                  <a:srgbClr val="0000FF"/>
                </a:solidFill>
              </a:rPr>
              <a:t>Vset[j</a:t>
            </a:r>
            <a:r>
              <a:rPr lang="en-US" altLang="zh-CN" sz="2800" b="1" u="sng">
                <a:solidFill>
                  <a:srgbClr val="0000FF"/>
                </a:solidFill>
              </a:rPr>
              <a:t>]</a:t>
            </a:r>
            <a:r>
              <a:rPr lang="zh-CN" altLang="en-US" sz="2800" b="1" dirty="0">
                <a:latin typeface="宋体" panose="02010600030101010101" pitchFamily="2" charset="-122"/>
              </a:rPr>
              <a:t>：表明</a:t>
            </a:r>
            <a:r>
              <a:rPr lang="en-US" altLang="zh-CN" sz="2800" b="1"/>
              <a:t>v</a:t>
            </a:r>
            <a:r>
              <a:rPr lang="en-US" altLang="zh-CN" sz="2800" b="1" baseline="-18000"/>
              <a:t>i</a:t>
            </a:r>
            <a:r>
              <a:rPr lang="zh-CN" altLang="en-US" sz="2800" b="1">
                <a:latin typeface="宋体" panose="02010600030101010101" pitchFamily="2" charset="-122"/>
              </a:rPr>
              <a:t>和</a:t>
            </a:r>
            <a:r>
              <a:rPr lang="en-US" altLang="zh-CN" sz="2800" b="1" dirty="0" err="1"/>
              <a:t>v</a:t>
            </a:r>
            <a:r>
              <a:rPr lang="en-US" altLang="zh-CN" sz="2800" b="1" baseline="-18000" dirty="0" err="1"/>
              <a:t>j</a:t>
            </a:r>
            <a:r>
              <a:rPr lang="zh-CN" altLang="en-US" sz="2800" b="1" dirty="0"/>
              <a:t>处在同一个连通分量中</a:t>
            </a:r>
            <a:r>
              <a:rPr lang="zh-CN" altLang="en-US" sz="2800" b="1" dirty="0">
                <a:latin typeface="宋体" panose="02010600030101010101" pitchFamily="2" charset="-122"/>
              </a:rPr>
              <a:t>，</a:t>
            </a:r>
            <a:r>
              <a:rPr lang="zh-CN" altLang="en-US" sz="2800" b="1" dirty="0">
                <a:solidFill>
                  <a:srgbClr val="0000FF"/>
                </a:solidFill>
                <a:latin typeface="宋体" panose="02010600030101010101" pitchFamily="2" charset="-122"/>
              </a:rPr>
              <a:t>加入此边会形成回路</a:t>
            </a:r>
            <a:r>
              <a:rPr lang="zh-CN" altLang="en-US" sz="2800" b="1" dirty="0">
                <a:latin typeface="宋体" panose="02010600030101010101" pitchFamily="2" charset="-122"/>
              </a:rPr>
              <a:t>；</a:t>
            </a:r>
            <a:endParaRPr lang="zh-CN" altLang="en-US" sz="2800" b="1">
              <a:latin typeface="宋体" panose="02010600030101010101" pitchFamily="2" charset="-122"/>
            </a:endParaRPr>
          </a:p>
        </p:txBody>
      </p:sp>
    </p:spTree>
  </p:cSld>
  <p:clrMapOvr>
    <a:masterClrMapping/>
  </p:clrMapOvr>
  <p:transition spd="med">
    <p:wipe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文本占位符 631809"/>
          <p:cNvSpPr>
            <a:spLocks noGrp="1"/>
          </p:cNvSpPr>
          <p:nvPr>
            <p:ph type="body" idx="1"/>
          </p:nvPr>
        </p:nvSpPr>
        <p:spPr>
          <a:xfrm>
            <a:off x="152400" y="228600"/>
            <a:ext cx="8740775" cy="6513513"/>
          </a:xfrm>
        </p:spPr>
        <p:txBody>
          <a:bodyPr/>
          <a:lstStyle/>
          <a:p>
            <a:pPr marL="723900" lvl="2" indent="0">
              <a:lnSpc>
                <a:spcPct val="110000"/>
              </a:lnSpc>
              <a:spcBef>
                <a:spcPct val="10000"/>
              </a:spcBef>
              <a:buNone/>
            </a:pPr>
            <a:r>
              <a:rPr lang="zh-CN" altLang="en-US" sz="2800" b="1">
                <a:solidFill>
                  <a:schemeClr val="accent1"/>
                </a:solidFill>
                <a:latin typeface="宋体" panose="02010600030101010101" pitchFamily="2" charset="-122"/>
              </a:rPr>
              <a:t>☆</a:t>
            </a:r>
            <a:r>
              <a:rPr lang="zh-CN" altLang="en-US" sz="2800" b="1">
                <a:solidFill>
                  <a:schemeClr val="hlink"/>
                </a:solidFill>
                <a:latin typeface="宋体" panose="02010600030101010101" pitchFamily="2" charset="-122"/>
              </a:rPr>
              <a:t> </a:t>
            </a:r>
            <a:r>
              <a:rPr lang="zh-CN" altLang="en-US" sz="2800" b="1" dirty="0"/>
              <a:t>若</a:t>
            </a:r>
            <a:r>
              <a:rPr lang="en-US" altLang="zh-CN" sz="2800" b="1" u="sng" dirty="0" err="1">
                <a:solidFill>
                  <a:srgbClr val="0000FF"/>
                </a:solidFill>
              </a:rPr>
              <a:t>Vset[i]</a:t>
            </a:r>
            <a:r>
              <a:rPr lang="en-US" altLang="zh-CN" sz="2800" b="1" u="sng" dirty="0" err="1">
                <a:solidFill>
                  <a:srgbClr val="0000FF"/>
                </a:solidFill>
                <a:ea typeface="Arial Unicode MS" panose="020B0604020202020204" charset="-122"/>
              </a:rPr>
              <a:t>≠</a:t>
            </a:r>
            <a:r>
              <a:rPr lang="en-US" altLang="zh-CN" sz="2800" b="1" u="sng" dirty="0" err="1">
                <a:solidFill>
                  <a:srgbClr val="0000FF"/>
                </a:solidFill>
              </a:rPr>
              <a:t>Vset[j</a:t>
            </a:r>
            <a:r>
              <a:rPr lang="en-US" altLang="zh-CN" sz="2800" b="1" u="sng">
                <a:solidFill>
                  <a:srgbClr val="0000FF"/>
                </a:solidFill>
              </a:rPr>
              <a:t>]</a:t>
            </a:r>
            <a:r>
              <a:rPr lang="zh-CN" altLang="en-US" sz="2800" b="1">
                <a:latin typeface="宋体" panose="02010600030101010101" pitchFamily="2" charset="-122"/>
              </a:rPr>
              <a:t>，则</a:t>
            </a:r>
            <a:r>
              <a:rPr lang="zh-CN" altLang="en-US" sz="2800" b="1" dirty="0">
                <a:solidFill>
                  <a:srgbClr val="0000FF"/>
                </a:solidFill>
                <a:latin typeface="宋体" panose="02010600030101010101" pitchFamily="2" charset="-122"/>
              </a:rPr>
              <a:t>加入此边不会形成回路</a:t>
            </a:r>
            <a:r>
              <a:rPr lang="zh-CN" altLang="en-US" sz="2800" b="1" dirty="0">
                <a:latin typeface="宋体" panose="02010600030101010101" pitchFamily="2" charset="-122"/>
              </a:rPr>
              <a:t>，将此边加入到生成树的边集中。</a:t>
            </a:r>
          </a:p>
          <a:p>
            <a:pPr marL="355600" lvl="1" indent="0">
              <a:lnSpc>
                <a:spcPct val="110000"/>
              </a:lnSpc>
              <a:spcBef>
                <a:spcPct val="10000"/>
              </a:spcBef>
              <a:buNone/>
            </a:pPr>
            <a:r>
              <a:rPr lang="zh-CN" altLang="en-US" b="1">
                <a:solidFill>
                  <a:srgbClr val="0000FF"/>
                </a:solidFill>
                <a:latin typeface="宋体" panose="02010600030101010101" pitchFamily="2" charset="-122"/>
              </a:rPr>
              <a:t>◆</a:t>
            </a:r>
            <a:r>
              <a:rPr lang="zh-CN" altLang="en-US" b="1">
                <a:solidFill>
                  <a:srgbClr val="0000FF"/>
                </a:solidFill>
                <a:latin typeface="宋体" panose="02010600030101010101" pitchFamily="2" charset="-122"/>
                <a:ea typeface="Arial Unicode MS" panose="020B0604020202020204" charset="-122"/>
              </a:rPr>
              <a:t> </a:t>
            </a:r>
            <a:r>
              <a:rPr lang="zh-CN" altLang="en-US" b="1" dirty="0">
                <a:solidFill>
                  <a:srgbClr val="FF0000"/>
                </a:solidFill>
                <a:latin typeface="宋体" panose="02010600030101010101" pitchFamily="2" charset="-122"/>
              </a:rPr>
              <a:t>加入一条新边后，将两个不同的连通分量合并</a:t>
            </a:r>
            <a:r>
              <a:rPr lang="zh-CN" altLang="en-US" b="1" dirty="0">
                <a:solidFill>
                  <a:srgbClr val="FF0000"/>
                </a:solidFill>
              </a:rPr>
              <a:t>：将一个</a:t>
            </a:r>
            <a:r>
              <a:rPr lang="zh-CN" altLang="en-US" b="1" dirty="0">
                <a:solidFill>
                  <a:srgbClr val="FF0000"/>
                </a:solidFill>
                <a:latin typeface="宋体" panose="02010600030101010101" pitchFamily="2" charset="-122"/>
              </a:rPr>
              <a:t>连通分量的编号换成另</a:t>
            </a:r>
            <a:r>
              <a:rPr lang="zh-CN" altLang="en-US" b="1" dirty="0">
                <a:solidFill>
                  <a:srgbClr val="FF0000"/>
                </a:solidFill>
              </a:rPr>
              <a:t>一个</a:t>
            </a:r>
            <a:r>
              <a:rPr lang="zh-CN" altLang="en-US" b="1" dirty="0">
                <a:solidFill>
                  <a:srgbClr val="FF0000"/>
                </a:solidFill>
                <a:latin typeface="宋体" panose="02010600030101010101" pitchFamily="2" charset="-122"/>
              </a:rPr>
              <a:t>连通分量的编号。</a:t>
            </a:r>
          </a:p>
          <a:p>
            <a:pPr marL="355600" lvl="1" indent="0">
              <a:lnSpc>
                <a:spcPct val="110000"/>
              </a:lnSpc>
              <a:spcBef>
                <a:spcPct val="10000"/>
              </a:spcBef>
              <a:buNone/>
            </a:pPr>
            <a:endParaRPr lang="zh-CN" altLang="en-US" sz="2000" b="1" dirty="0">
              <a:latin typeface="宋体" panose="02010600030101010101" pitchFamily="2" charset="-122"/>
            </a:endParaRPr>
          </a:p>
          <a:p>
            <a:pPr marL="0" indent="0">
              <a:lnSpc>
                <a:spcPct val="110000"/>
              </a:lnSpc>
              <a:spcBef>
                <a:spcPct val="10000"/>
              </a:spcBef>
              <a:buNone/>
            </a:pPr>
            <a:r>
              <a:rPr lang="zh-CN" altLang="en-US" b="1" dirty="0">
                <a:solidFill>
                  <a:srgbClr val="0000FF"/>
                </a:solidFill>
              </a:rPr>
              <a:t>算法实现</a:t>
            </a:r>
            <a:endParaRPr lang="zh-CN" altLang="en-US" b="1" dirty="0">
              <a:solidFill>
                <a:schemeClr val="folHlink"/>
              </a:solidFill>
            </a:endParaRPr>
          </a:p>
          <a:p>
            <a:pPr marL="0" indent="0">
              <a:lnSpc>
                <a:spcPct val="110000"/>
              </a:lnSpc>
              <a:spcBef>
                <a:spcPct val="10000"/>
              </a:spcBef>
              <a:buNone/>
            </a:pPr>
            <a:r>
              <a:rPr lang="en-US" altLang="zh-CN" sz="2800" b="1" dirty="0" err="1"/>
              <a:t>MSTEdge</a:t>
            </a:r>
            <a:r>
              <a:rPr lang="en-US" altLang="zh-CN" sz="2800" b="1"/>
              <a:t> *</a:t>
            </a:r>
            <a:r>
              <a:rPr lang="en-US" altLang="zh-CN" sz="2800" b="1" dirty="0" err="1"/>
              <a:t>Kruskal_MST(ELGraph</a:t>
            </a:r>
            <a:r>
              <a:rPr lang="en-US" altLang="zh-CN" sz="2800" b="1"/>
              <a:t> *G)</a:t>
            </a:r>
          </a:p>
          <a:p>
            <a:pPr marL="0" indent="0">
              <a:lnSpc>
                <a:spcPct val="110000"/>
              </a:lnSpc>
              <a:spcBef>
                <a:spcPct val="10000"/>
              </a:spcBef>
              <a:buNone/>
            </a:pPr>
            <a:r>
              <a:rPr lang="en-US" altLang="zh-CN" sz="2800" b="1"/>
              <a:t> </a:t>
            </a:r>
            <a:r>
              <a:rPr lang="en-US" altLang="zh-CN" sz="2400" b="1"/>
              <a:t>/* </a:t>
            </a:r>
            <a:r>
              <a:rPr lang="zh-CN" altLang="zh-CN" sz="2400" b="1"/>
              <a:t>按边表方式存储：</a:t>
            </a:r>
            <a:r>
              <a:rPr lang="en-US" altLang="zh-CN" sz="2400" b="1"/>
              <a:t>  </a:t>
            </a:r>
            <a:r>
              <a:rPr lang="zh-CN" altLang="en-US" sz="2400" b="1" dirty="0"/>
              <a:t>用</a:t>
            </a:r>
            <a:r>
              <a:rPr lang="en-US" altLang="zh-CN" sz="2400" b="1" dirty="0" err="1"/>
              <a:t>Kruskal</a:t>
            </a:r>
            <a:r>
              <a:rPr lang="zh-CN" altLang="en-US" sz="2400" b="1" dirty="0"/>
              <a:t>算法构造图</a:t>
            </a:r>
            <a:r>
              <a:rPr lang="en-US" altLang="zh-CN" sz="2400" b="1"/>
              <a:t>G</a:t>
            </a:r>
            <a:r>
              <a:rPr lang="zh-CN" altLang="en-US" sz="2400" b="1" dirty="0"/>
              <a:t>的最小生成树   *</a:t>
            </a:r>
            <a:r>
              <a:rPr lang="en-US" altLang="zh-CN" sz="2400" b="1"/>
              <a:t>/</a:t>
            </a:r>
          </a:p>
          <a:p>
            <a:pPr marL="355600" lvl="1" indent="0">
              <a:lnSpc>
                <a:spcPct val="110000"/>
              </a:lnSpc>
              <a:spcBef>
                <a:spcPct val="10000"/>
              </a:spcBef>
              <a:buNone/>
            </a:pPr>
            <a:r>
              <a:rPr lang="en-US" altLang="zh-CN" b="1"/>
              <a:t>{  </a:t>
            </a:r>
            <a:r>
              <a:rPr lang="en-US" altLang="zh-CN" b="1" dirty="0" err="1"/>
              <a:t>MSTEdge</a:t>
            </a:r>
            <a:r>
              <a:rPr lang="en-US" altLang="zh-CN" b="1"/>
              <a:t> TE[] ; </a:t>
            </a:r>
          </a:p>
          <a:p>
            <a:pPr marL="723900" lvl="2" indent="0">
              <a:lnSpc>
                <a:spcPct val="110000"/>
              </a:lnSpc>
              <a:spcBef>
                <a:spcPct val="10000"/>
              </a:spcBef>
              <a:buNone/>
            </a:pPr>
            <a:r>
              <a:rPr lang="en-US" altLang="zh-CN" sz="2800" b="1" dirty="0" err="1"/>
              <a:t>int</a:t>
            </a:r>
            <a:r>
              <a:rPr lang="en-US" altLang="zh-CN" sz="2800" b="1"/>
              <a:t>  j, k, v, s1, s2, </a:t>
            </a:r>
            <a:r>
              <a:rPr lang="en-US" altLang="zh-CN" sz="2800" b="1" dirty="0" err="1"/>
              <a:t>Vset</a:t>
            </a:r>
            <a:r>
              <a:rPr lang="en-US" altLang="zh-CN" sz="2800" b="1"/>
              <a:t>[] ;</a:t>
            </a:r>
          </a:p>
          <a:p>
            <a:pPr marL="723900" lvl="2" indent="0">
              <a:lnSpc>
                <a:spcPct val="110000"/>
              </a:lnSpc>
              <a:spcBef>
                <a:spcPct val="10000"/>
              </a:spcBef>
              <a:buNone/>
            </a:pPr>
            <a:r>
              <a:rPr lang="en-US" altLang="zh-CN" sz="2800" b="1" dirty="0" err="1"/>
              <a:t>WeightType</a:t>
            </a:r>
            <a:r>
              <a:rPr lang="en-US" altLang="zh-CN" sz="2800" b="1"/>
              <a:t>  w ;</a:t>
            </a:r>
          </a:p>
          <a:p>
            <a:pPr marL="723900" lvl="2" indent="0">
              <a:spcAft>
                <a:spcPct val="20000"/>
              </a:spcAft>
              <a:buNone/>
            </a:pPr>
            <a:r>
              <a:rPr lang="en-US" altLang="zh-CN" sz="2800" b="1" dirty="0" err="1"/>
              <a:t>Vset</a:t>
            </a:r>
            <a:r>
              <a:rPr lang="en-US" altLang="zh-CN" sz="2800" b="1"/>
              <a:t>=(</a:t>
            </a:r>
            <a:r>
              <a:rPr lang="en-US" altLang="zh-CN" sz="2800" b="1" dirty="0" err="1"/>
              <a:t>int</a:t>
            </a:r>
            <a:r>
              <a:rPr lang="en-US" altLang="zh-CN" sz="2800" b="1"/>
              <a:t>  *)</a:t>
            </a:r>
            <a:r>
              <a:rPr lang="en-US" altLang="zh-CN" sz="2800" b="1" dirty="0" err="1"/>
              <a:t>malloc(G</a:t>
            </a:r>
            <a:r>
              <a:rPr lang="en-US" altLang="zh-CN" sz="2800" b="1"/>
              <a:t>-&gt;</a:t>
            </a:r>
            <a:r>
              <a:rPr lang="en-US" altLang="zh-CN" sz="2800" b="1" dirty="0" err="1"/>
              <a:t>vexnum</a:t>
            </a:r>
            <a:r>
              <a:rPr lang="en-US" altLang="zh-CN" sz="2800" b="1"/>
              <a:t>*</a:t>
            </a:r>
            <a:r>
              <a:rPr lang="en-US" altLang="zh-CN" sz="2800" b="1" dirty="0" err="1"/>
              <a:t>sizeof(int</a:t>
            </a:r>
            <a:r>
              <a:rPr lang="en-US" altLang="zh-CN" sz="2800" b="1"/>
              <a:t>)) ;</a:t>
            </a:r>
            <a:endParaRPr lang="en-US" altLang="zh-CN" sz="2800" b="1">
              <a:latin typeface="宋体" panose="02010600030101010101" pitchFamily="2" charset="-122"/>
            </a:endParaRPr>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文本占位符 534529"/>
          <p:cNvSpPr>
            <a:spLocks noGrp="1"/>
          </p:cNvSpPr>
          <p:nvPr>
            <p:ph type="body" idx="1"/>
          </p:nvPr>
        </p:nvSpPr>
        <p:spPr>
          <a:xfrm>
            <a:off x="152400" y="152400"/>
            <a:ext cx="8839200" cy="6705600"/>
          </a:xfrm>
        </p:spPr>
        <p:txBody>
          <a:bodyPr/>
          <a:lstStyle/>
          <a:p>
            <a:pPr marL="0" indent="0">
              <a:lnSpc>
                <a:spcPct val="110000"/>
              </a:lnSpc>
              <a:buNone/>
            </a:pPr>
            <a:r>
              <a:rPr lang="zh-CN" altLang="en-US" sz="2800" dirty="0"/>
              <a:t>        </a:t>
            </a:r>
            <a:r>
              <a:rPr lang="zh-CN" altLang="en-US" sz="2800" b="1" dirty="0"/>
              <a:t>显然，在无向图中，所有顶点度的和是图中边的</a:t>
            </a:r>
            <a:r>
              <a:rPr lang="en-US" altLang="zh-CN" sz="2800" b="1"/>
              <a:t>2</a:t>
            </a:r>
            <a:r>
              <a:rPr lang="zh-CN" altLang="en-US" sz="2800" b="1" dirty="0"/>
              <a:t>倍。 即   </a:t>
            </a:r>
            <a:r>
              <a:rPr lang="zh-CN" altLang="en-US" sz="2800" b="1">
                <a:ea typeface="Arial Unicode MS" panose="020B0604020202020204" charset="-122"/>
              </a:rPr>
              <a:t>∑</a:t>
            </a:r>
            <a:r>
              <a:rPr lang="en-US" altLang="zh-CN" sz="2800" b="1"/>
              <a:t>TD(v</a:t>
            </a:r>
            <a:r>
              <a:rPr lang="en-US" altLang="zh-CN" sz="2800" b="1" baseline="-18000"/>
              <a:t>i</a:t>
            </a:r>
            <a:r>
              <a:rPr lang="en-US" altLang="zh-CN" sz="2800" b="1"/>
              <a:t>)=2e      i=1, 2, </a:t>
            </a:r>
            <a:r>
              <a:rPr lang="en-US" altLang="zh-CN" sz="2800" b="1">
                <a:latin typeface="Times New Roman" panose="02020603050405020304" pitchFamily="18" charset="0"/>
                <a:ea typeface="Times New Roman" panose="02020603050405020304" pitchFamily="18" charset="0"/>
              </a:rPr>
              <a:t>…</a:t>
            </a:r>
            <a:r>
              <a:rPr lang="en-US" altLang="zh-CN" sz="2800" b="1"/>
              <a:t>, n </a:t>
            </a:r>
            <a:r>
              <a:rPr lang="zh-CN" altLang="en-US" sz="2800" b="1"/>
              <a:t>，</a:t>
            </a:r>
            <a:r>
              <a:rPr lang="en-US" altLang="zh-CN" sz="2800" b="1"/>
              <a:t>e</a:t>
            </a:r>
            <a:r>
              <a:rPr lang="zh-CN" altLang="en-US" sz="2800" b="1" dirty="0"/>
              <a:t>为图的边数。</a:t>
            </a:r>
          </a:p>
          <a:p>
            <a:pPr marL="0" indent="0">
              <a:lnSpc>
                <a:spcPct val="110000"/>
              </a:lnSpc>
              <a:buNone/>
            </a:pPr>
            <a:r>
              <a:rPr lang="zh-CN" altLang="en-US" sz="2800" b="1" dirty="0"/>
              <a:t>        对有向图</a:t>
            </a:r>
            <a:r>
              <a:rPr lang="en-US" altLang="zh-CN" sz="2800" b="1"/>
              <a:t>G=(V</a:t>
            </a:r>
            <a:r>
              <a:rPr lang="zh-CN" altLang="en-US" sz="2800" b="1"/>
              <a:t>，</a:t>
            </a:r>
            <a:r>
              <a:rPr lang="en-US" altLang="zh-CN" sz="2800" b="1"/>
              <a:t>E)</a:t>
            </a:r>
            <a:r>
              <a:rPr lang="zh-CN" altLang="en-US" sz="2800" b="1"/>
              <a:t>，</a:t>
            </a:r>
            <a:r>
              <a:rPr lang="zh-CN" altLang="en-US" sz="2800" b="1" dirty="0"/>
              <a:t>若</a:t>
            </a:r>
            <a:r>
              <a:rPr lang="zh-CN" altLang="en-US" sz="2800" b="1" dirty="0">
                <a:latin typeface="宋体" panose="02010600030101010101" pitchFamily="2" charset="-122"/>
                <a:sym typeface="Symbol" panose="05050102010706020507" pitchFamily="18" charset="2"/>
              </a:rPr>
              <a:t></a:t>
            </a:r>
            <a:r>
              <a:rPr lang="en-US" altLang="zh-CN" sz="2800" b="1"/>
              <a:t>v</a:t>
            </a:r>
            <a:r>
              <a:rPr lang="en-US" altLang="zh-CN" sz="2800" b="1" baseline="-18000"/>
              <a:t>i </a:t>
            </a:r>
            <a:r>
              <a:rPr lang="en-US" altLang="zh-CN" sz="2800" b="1">
                <a:latin typeface="楷体_GB2312" panose="02010609030101010101" pitchFamily="49" charset="-122"/>
                <a:ea typeface="楷体_GB2312" panose="02010609030101010101" pitchFamily="49" charset="-122"/>
                <a:sym typeface="Symbol" panose="05050102010706020507" pitchFamily="18" charset="2"/>
              </a:rPr>
              <a:t></a:t>
            </a:r>
            <a:r>
              <a:rPr lang="en-US" altLang="zh-CN" sz="2800" b="1">
                <a:ea typeface="Arial Unicode MS" panose="020B0604020202020204" charset="-122"/>
              </a:rPr>
              <a:t>V </a:t>
            </a:r>
            <a:r>
              <a:rPr lang="zh-CN" altLang="en-US" sz="2800" b="1"/>
              <a:t>，图</a:t>
            </a:r>
            <a:r>
              <a:rPr lang="en-US" altLang="zh-CN" sz="2800" b="1"/>
              <a:t>G</a:t>
            </a:r>
            <a:r>
              <a:rPr lang="zh-CN" altLang="en-US" sz="2800" b="1" dirty="0"/>
              <a:t>中</a:t>
            </a:r>
            <a:r>
              <a:rPr lang="zh-CN" altLang="en-US" sz="2800" b="1" dirty="0">
                <a:solidFill>
                  <a:srgbClr val="FF0000"/>
                </a:solidFill>
              </a:rPr>
              <a:t>以</a:t>
            </a:r>
            <a:r>
              <a:rPr lang="en-US" altLang="zh-CN" sz="2800" b="1">
                <a:solidFill>
                  <a:srgbClr val="FF0000"/>
                </a:solidFill>
              </a:rPr>
              <a:t>v</a:t>
            </a:r>
            <a:r>
              <a:rPr lang="en-US" altLang="zh-CN" sz="2800" b="1" baseline="-18000">
                <a:solidFill>
                  <a:srgbClr val="FF0000"/>
                </a:solidFill>
              </a:rPr>
              <a:t>i</a:t>
            </a:r>
            <a:r>
              <a:rPr lang="zh-CN" altLang="en-US" sz="2800" b="1" dirty="0">
                <a:solidFill>
                  <a:srgbClr val="FF0000"/>
                </a:solidFill>
              </a:rPr>
              <a:t>作为起点</a:t>
            </a:r>
            <a:r>
              <a:rPr lang="zh-CN" altLang="en-US" sz="2800" b="1" dirty="0"/>
              <a:t>的有向边</a:t>
            </a:r>
            <a:r>
              <a:rPr lang="en-US" altLang="zh-CN" sz="2800" b="1"/>
              <a:t>(</a:t>
            </a:r>
            <a:r>
              <a:rPr lang="zh-CN" altLang="en-US" sz="2800" b="1" dirty="0"/>
              <a:t>弧</a:t>
            </a:r>
            <a:r>
              <a:rPr lang="en-US" altLang="zh-CN" sz="2800" b="1"/>
              <a:t>)</a:t>
            </a:r>
            <a:r>
              <a:rPr lang="zh-CN" altLang="en-US" sz="2800" b="1" dirty="0"/>
              <a:t>的数目称为顶点</a:t>
            </a:r>
            <a:r>
              <a:rPr lang="en-US" altLang="zh-CN" sz="2800" b="1"/>
              <a:t>v</a:t>
            </a:r>
            <a:r>
              <a:rPr lang="en-US" altLang="zh-CN" sz="2800" b="1" baseline="-18000"/>
              <a:t>i</a:t>
            </a:r>
            <a:r>
              <a:rPr lang="zh-CN" altLang="en-US" sz="2800" b="1" dirty="0"/>
              <a:t>的</a:t>
            </a:r>
            <a:r>
              <a:rPr lang="zh-CN" altLang="en-US" sz="2800" b="1" dirty="0">
                <a:solidFill>
                  <a:srgbClr val="FF0000"/>
                </a:solidFill>
              </a:rPr>
              <a:t>出度</a:t>
            </a:r>
            <a:r>
              <a:rPr lang="en-US" altLang="zh-CN" sz="2800" b="1"/>
              <a:t>(</a:t>
            </a:r>
            <a:r>
              <a:rPr lang="en-US" altLang="zh-CN" sz="2800" b="1" dirty="0" err="1">
                <a:solidFill>
                  <a:srgbClr val="0000FF"/>
                </a:solidFill>
              </a:rPr>
              <a:t>Outdegree</a:t>
            </a:r>
            <a:r>
              <a:rPr lang="en-US" altLang="zh-CN" sz="2800" b="1"/>
              <a:t>)</a:t>
            </a:r>
            <a:r>
              <a:rPr lang="zh-CN" altLang="en-US" sz="2800" b="1"/>
              <a:t>，</a:t>
            </a:r>
            <a:r>
              <a:rPr lang="zh-CN" altLang="en-US" sz="2800" b="1" dirty="0"/>
              <a:t>记为</a:t>
            </a:r>
            <a:r>
              <a:rPr lang="en-US" altLang="zh-CN" sz="2800" b="1"/>
              <a:t>OD(v</a:t>
            </a:r>
            <a:r>
              <a:rPr lang="en-US" altLang="zh-CN" sz="2800" b="1" baseline="-18000"/>
              <a:t>i</a:t>
            </a:r>
            <a:r>
              <a:rPr lang="en-US" altLang="zh-CN" sz="2800" b="1"/>
              <a:t>) </a:t>
            </a:r>
            <a:r>
              <a:rPr lang="zh-CN" altLang="en-US" sz="2800" b="1">
                <a:solidFill>
                  <a:srgbClr val="FF0000"/>
                </a:solidFill>
              </a:rPr>
              <a:t>；以</a:t>
            </a:r>
            <a:r>
              <a:rPr lang="en-US" altLang="zh-CN" sz="2800" b="1">
                <a:solidFill>
                  <a:srgbClr val="FF0000"/>
                </a:solidFill>
              </a:rPr>
              <a:t>v</a:t>
            </a:r>
            <a:r>
              <a:rPr lang="en-US" altLang="zh-CN" sz="2800" b="1" baseline="-18000">
                <a:solidFill>
                  <a:srgbClr val="FF0000"/>
                </a:solidFill>
              </a:rPr>
              <a:t>i</a:t>
            </a:r>
            <a:r>
              <a:rPr lang="zh-CN" altLang="en-US" sz="2800" b="1" dirty="0">
                <a:solidFill>
                  <a:srgbClr val="FF0000"/>
                </a:solidFill>
              </a:rPr>
              <a:t>作为终点</a:t>
            </a:r>
            <a:r>
              <a:rPr lang="zh-CN" altLang="en-US" sz="2800" b="1" dirty="0"/>
              <a:t>的有向边</a:t>
            </a:r>
            <a:r>
              <a:rPr lang="en-US" altLang="zh-CN" sz="2800" b="1"/>
              <a:t>(</a:t>
            </a:r>
            <a:r>
              <a:rPr lang="zh-CN" altLang="en-US" sz="2800" b="1" dirty="0"/>
              <a:t>弧</a:t>
            </a:r>
            <a:r>
              <a:rPr lang="en-US" altLang="zh-CN" sz="2800" b="1"/>
              <a:t>)</a:t>
            </a:r>
            <a:r>
              <a:rPr lang="zh-CN" altLang="en-US" sz="2800" b="1" dirty="0"/>
              <a:t>的数目称为顶点</a:t>
            </a:r>
            <a:r>
              <a:rPr lang="en-US" altLang="zh-CN" sz="2800" b="1"/>
              <a:t>v</a:t>
            </a:r>
            <a:r>
              <a:rPr lang="en-US" altLang="zh-CN" sz="2800" b="1" baseline="-18000"/>
              <a:t>i</a:t>
            </a:r>
            <a:r>
              <a:rPr lang="zh-CN" altLang="en-US" sz="2800" b="1" dirty="0"/>
              <a:t>的</a:t>
            </a:r>
            <a:r>
              <a:rPr lang="zh-CN" altLang="en-US" sz="2800" b="1" dirty="0">
                <a:solidFill>
                  <a:srgbClr val="FF0000"/>
                </a:solidFill>
              </a:rPr>
              <a:t>入度</a:t>
            </a:r>
            <a:r>
              <a:rPr lang="en-US" altLang="zh-CN" sz="2800" b="1"/>
              <a:t>(</a:t>
            </a:r>
            <a:r>
              <a:rPr lang="en-US" altLang="zh-CN" sz="2800" b="1" dirty="0" err="1">
                <a:solidFill>
                  <a:srgbClr val="0000FF"/>
                </a:solidFill>
              </a:rPr>
              <a:t>Indegree</a:t>
            </a:r>
            <a:r>
              <a:rPr lang="en-US" altLang="zh-CN" sz="2800" b="1"/>
              <a:t>)</a:t>
            </a:r>
            <a:r>
              <a:rPr lang="zh-CN" altLang="en-US" sz="2800" b="1"/>
              <a:t>，</a:t>
            </a:r>
            <a:r>
              <a:rPr lang="zh-CN" altLang="en-US" sz="2800" b="1" dirty="0"/>
              <a:t>记为</a:t>
            </a:r>
            <a:r>
              <a:rPr lang="en-US" altLang="zh-CN" sz="2800" b="1"/>
              <a:t>ID(v</a:t>
            </a:r>
            <a:r>
              <a:rPr lang="en-US" altLang="zh-CN" sz="2800" b="1" baseline="-18000"/>
              <a:t>i</a:t>
            </a:r>
            <a:r>
              <a:rPr lang="en-US" altLang="zh-CN" sz="2800" b="1"/>
              <a:t>) </a:t>
            </a:r>
            <a:r>
              <a:rPr lang="zh-CN" altLang="en-US" sz="2800" b="1"/>
              <a:t>。</a:t>
            </a:r>
            <a:r>
              <a:rPr lang="zh-CN" altLang="en-US" sz="2800" b="1" dirty="0"/>
              <a:t>顶点</a:t>
            </a:r>
            <a:r>
              <a:rPr lang="en-US" altLang="zh-CN" sz="2800" b="1"/>
              <a:t>v</a:t>
            </a:r>
            <a:r>
              <a:rPr lang="en-US" altLang="zh-CN" sz="2800" b="1" baseline="-18000"/>
              <a:t>i</a:t>
            </a:r>
            <a:r>
              <a:rPr lang="zh-CN" altLang="en-US" sz="2800" b="1" dirty="0"/>
              <a:t>的</a:t>
            </a:r>
            <a:r>
              <a:rPr lang="zh-CN" altLang="en-US" sz="2800" b="1" dirty="0">
                <a:solidFill>
                  <a:srgbClr val="FF0000"/>
                </a:solidFill>
              </a:rPr>
              <a:t>出度</a:t>
            </a:r>
            <a:r>
              <a:rPr lang="zh-CN" altLang="en-US" sz="2800" b="1" dirty="0"/>
              <a:t>与</a:t>
            </a:r>
            <a:r>
              <a:rPr lang="zh-CN" altLang="en-US" sz="2800" b="1" dirty="0">
                <a:solidFill>
                  <a:srgbClr val="FF0000"/>
                </a:solidFill>
              </a:rPr>
              <a:t>入度</a:t>
            </a:r>
            <a:r>
              <a:rPr lang="zh-CN" altLang="en-US" sz="2800" b="1" dirty="0"/>
              <a:t>之和称为</a:t>
            </a:r>
            <a:r>
              <a:rPr lang="en-US" altLang="zh-CN" sz="2800" b="1"/>
              <a:t>v</a:t>
            </a:r>
            <a:r>
              <a:rPr lang="en-US" altLang="zh-CN" sz="2800" b="1" baseline="-18000"/>
              <a:t>i</a:t>
            </a:r>
            <a:r>
              <a:rPr lang="zh-CN" altLang="en-US" sz="2800" b="1" dirty="0"/>
              <a:t>的</a:t>
            </a:r>
            <a:r>
              <a:rPr lang="zh-CN" altLang="en-US" sz="2800" b="1" dirty="0">
                <a:solidFill>
                  <a:srgbClr val="FF0000"/>
                </a:solidFill>
              </a:rPr>
              <a:t>度</a:t>
            </a:r>
            <a:r>
              <a:rPr lang="zh-CN" altLang="en-US" sz="2800" b="1"/>
              <a:t>，</a:t>
            </a:r>
            <a:r>
              <a:rPr lang="zh-CN" altLang="en-US" sz="2800" b="1" dirty="0"/>
              <a:t>记为</a:t>
            </a:r>
            <a:r>
              <a:rPr lang="en-US" altLang="zh-CN" sz="2800" b="1"/>
              <a:t>TD(v</a:t>
            </a:r>
            <a:r>
              <a:rPr lang="en-US" altLang="zh-CN" sz="2800" b="1" baseline="-18000"/>
              <a:t>i</a:t>
            </a:r>
            <a:r>
              <a:rPr lang="en-US" altLang="zh-CN" sz="2800" b="1"/>
              <a:t>) </a:t>
            </a:r>
            <a:r>
              <a:rPr lang="zh-CN" altLang="en-US" sz="2800" b="1" dirty="0"/>
              <a:t>。即</a:t>
            </a:r>
          </a:p>
          <a:p>
            <a:pPr marL="533400" lvl="1" indent="0">
              <a:lnSpc>
                <a:spcPct val="110000"/>
              </a:lnSpc>
              <a:buNone/>
            </a:pPr>
            <a:r>
              <a:rPr lang="en-US" altLang="zh-CN" b="1" dirty="0" err="1"/>
              <a:t>TD(v</a:t>
            </a:r>
            <a:r>
              <a:rPr lang="en-US" altLang="zh-CN" b="1" baseline="-18000" dirty="0" err="1"/>
              <a:t>i</a:t>
            </a:r>
            <a:r>
              <a:rPr lang="en-US" altLang="zh-CN" b="1"/>
              <a:t>)=OD(v</a:t>
            </a:r>
            <a:r>
              <a:rPr lang="en-US" altLang="zh-CN" b="1" baseline="-18000"/>
              <a:t>i</a:t>
            </a:r>
            <a:r>
              <a:rPr lang="en-US" altLang="zh-CN" b="1"/>
              <a:t>)+ID(v</a:t>
            </a:r>
            <a:r>
              <a:rPr lang="en-US" altLang="zh-CN" b="1" baseline="-18000"/>
              <a:t>i</a:t>
            </a:r>
            <a:r>
              <a:rPr lang="en-US" altLang="zh-CN" b="1"/>
              <a:t>)</a:t>
            </a:r>
            <a:r>
              <a:rPr lang="en-US" altLang="zh-CN" sz="2400" b="1"/>
              <a:t> </a:t>
            </a:r>
          </a:p>
          <a:p>
            <a:pPr marL="0" indent="0">
              <a:lnSpc>
                <a:spcPct val="110000"/>
              </a:lnSpc>
              <a:buNone/>
            </a:pPr>
            <a:r>
              <a:rPr lang="en-US" altLang="zh-CN" b="1">
                <a:solidFill>
                  <a:schemeClr val="folHlink"/>
                </a:solidFill>
              </a:rPr>
              <a:t>      </a:t>
            </a:r>
            <a:r>
              <a:rPr lang="en-US" altLang="zh-CN" b="1">
                <a:solidFill>
                  <a:srgbClr val="FF0000"/>
                </a:solidFill>
              </a:rPr>
              <a:t> </a:t>
            </a:r>
            <a:r>
              <a:rPr lang="zh-CN" altLang="en-US" b="1" dirty="0">
                <a:solidFill>
                  <a:srgbClr val="FF0000"/>
                </a:solidFill>
              </a:rPr>
              <a:t>路径</a:t>
            </a:r>
            <a:r>
              <a:rPr lang="en-US" altLang="zh-CN" b="1">
                <a:solidFill>
                  <a:schemeClr val="tx1"/>
                </a:solidFill>
              </a:rPr>
              <a:t>(</a:t>
            </a:r>
            <a:r>
              <a:rPr lang="en-US" altLang="zh-CN" b="1">
                <a:solidFill>
                  <a:srgbClr val="0000FF"/>
                </a:solidFill>
              </a:rPr>
              <a:t>Path</a:t>
            </a:r>
            <a:r>
              <a:rPr lang="en-US" altLang="zh-CN" b="1">
                <a:solidFill>
                  <a:schemeClr val="tx1"/>
                </a:solidFill>
              </a:rPr>
              <a:t>)</a:t>
            </a:r>
            <a:r>
              <a:rPr lang="zh-CN" altLang="en-US" b="1">
                <a:solidFill>
                  <a:schemeClr val="tx1"/>
                </a:solidFill>
              </a:rPr>
              <a:t>、</a:t>
            </a:r>
            <a:r>
              <a:rPr lang="zh-CN" altLang="en-US" b="1" dirty="0">
                <a:solidFill>
                  <a:srgbClr val="FF0000"/>
                </a:solidFill>
              </a:rPr>
              <a:t>路径长度</a:t>
            </a:r>
            <a:r>
              <a:rPr lang="zh-CN" altLang="en-US" b="1" dirty="0">
                <a:solidFill>
                  <a:schemeClr val="tx1"/>
                </a:solidFill>
              </a:rPr>
              <a:t>、</a:t>
            </a:r>
            <a:r>
              <a:rPr lang="zh-CN" altLang="en-US" b="1" dirty="0">
                <a:solidFill>
                  <a:srgbClr val="FF0000"/>
                </a:solidFill>
              </a:rPr>
              <a:t>回路</a:t>
            </a:r>
            <a:r>
              <a:rPr lang="en-US" altLang="zh-CN" b="1"/>
              <a:t>(</a:t>
            </a:r>
            <a:r>
              <a:rPr lang="en-US" altLang="zh-CN" b="1">
                <a:solidFill>
                  <a:srgbClr val="0000FF"/>
                </a:solidFill>
              </a:rPr>
              <a:t>Cycle</a:t>
            </a:r>
            <a:r>
              <a:rPr lang="en-US" altLang="zh-CN" b="1"/>
              <a:t>) </a:t>
            </a:r>
            <a:r>
              <a:rPr lang="zh-CN" altLang="en-US" b="1" dirty="0"/>
              <a:t>：</a:t>
            </a:r>
            <a:r>
              <a:rPr lang="zh-CN" altLang="en-US" sz="2800" b="1" dirty="0"/>
              <a:t>对无向图</a:t>
            </a:r>
            <a:r>
              <a:rPr lang="en-US" altLang="zh-CN" sz="2800" b="1"/>
              <a:t>G=(V</a:t>
            </a:r>
            <a:r>
              <a:rPr lang="zh-CN" altLang="en-US" sz="2800" b="1"/>
              <a:t>，</a:t>
            </a:r>
            <a:r>
              <a:rPr lang="en-US" altLang="zh-CN" sz="2800" b="1"/>
              <a:t>E)</a:t>
            </a:r>
            <a:r>
              <a:rPr lang="zh-CN" altLang="en-US" sz="2800" b="1"/>
              <a:t>，若从</a:t>
            </a:r>
            <a:r>
              <a:rPr lang="zh-CN" altLang="en-US" sz="2800" b="1" dirty="0"/>
              <a:t>顶点</a:t>
            </a:r>
            <a:r>
              <a:rPr lang="en-US" altLang="zh-CN" sz="2800" b="1"/>
              <a:t>v</a:t>
            </a:r>
            <a:r>
              <a:rPr lang="en-US" altLang="zh-CN" sz="2800" b="1" baseline="-18000"/>
              <a:t>i</a:t>
            </a:r>
            <a:r>
              <a:rPr lang="zh-CN" altLang="en-US" sz="2800" b="1" dirty="0"/>
              <a:t>经过若干条边能到达</a:t>
            </a:r>
            <a:r>
              <a:rPr lang="en-US" altLang="zh-CN" sz="2800" b="1" dirty="0" err="1"/>
              <a:t>v</a:t>
            </a:r>
            <a:r>
              <a:rPr lang="en-US" altLang="zh-CN" sz="2800" b="1" baseline="-18000" dirty="0" err="1"/>
              <a:t>j</a:t>
            </a:r>
            <a:r>
              <a:rPr lang="zh-CN" altLang="en-US" sz="2800" b="1"/>
              <a:t>，</a:t>
            </a:r>
            <a:r>
              <a:rPr lang="zh-CN" altLang="en-US" sz="2800" b="1" dirty="0"/>
              <a:t>称顶点</a:t>
            </a:r>
            <a:r>
              <a:rPr lang="en-US" altLang="zh-CN" sz="2800" b="1"/>
              <a:t>v</a:t>
            </a:r>
            <a:r>
              <a:rPr lang="en-US" altLang="zh-CN" sz="2800" b="1" baseline="-18000"/>
              <a:t>i</a:t>
            </a:r>
            <a:r>
              <a:rPr lang="zh-CN" altLang="en-US" sz="2800" b="1"/>
              <a:t>和</a:t>
            </a:r>
            <a:r>
              <a:rPr lang="en-US" altLang="zh-CN" sz="2800" b="1" dirty="0" err="1"/>
              <a:t>v</a:t>
            </a:r>
            <a:r>
              <a:rPr lang="en-US" altLang="zh-CN" sz="2800" b="1" baseline="-18000" dirty="0" err="1"/>
              <a:t>j</a:t>
            </a:r>
            <a:r>
              <a:rPr lang="zh-CN" altLang="en-US" sz="2800" b="1" dirty="0"/>
              <a:t>是</a:t>
            </a:r>
            <a:r>
              <a:rPr lang="zh-CN" altLang="en-US" sz="2800" b="1" dirty="0">
                <a:solidFill>
                  <a:srgbClr val="FF0000"/>
                </a:solidFill>
              </a:rPr>
              <a:t>连通</a:t>
            </a:r>
            <a:r>
              <a:rPr lang="zh-CN" altLang="en-US" sz="2800" b="1" dirty="0"/>
              <a:t>的，又称顶点</a:t>
            </a:r>
            <a:r>
              <a:rPr lang="en-US" altLang="zh-CN" sz="2800" b="1"/>
              <a:t>v</a:t>
            </a:r>
            <a:r>
              <a:rPr lang="en-US" altLang="zh-CN" sz="2800" b="1" baseline="-18000"/>
              <a:t>i</a:t>
            </a:r>
            <a:r>
              <a:rPr lang="zh-CN" altLang="en-US" sz="2800" b="1"/>
              <a:t>到</a:t>
            </a:r>
            <a:r>
              <a:rPr lang="en-US" altLang="zh-CN" sz="2800" b="1" dirty="0" err="1"/>
              <a:t>v</a:t>
            </a:r>
            <a:r>
              <a:rPr lang="en-US" altLang="zh-CN" sz="2800" b="1" baseline="-18000" dirty="0" err="1"/>
              <a:t>j</a:t>
            </a:r>
            <a:r>
              <a:rPr lang="zh-CN" altLang="en-US" sz="2800" b="1" dirty="0"/>
              <a:t>有</a:t>
            </a:r>
            <a:r>
              <a:rPr lang="zh-CN" altLang="en-US" sz="2800" b="1" dirty="0">
                <a:solidFill>
                  <a:srgbClr val="FF0000"/>
                </a:solidFill>
              </a:rPr>
              <a:t>路径</a:t>
            </a:r>
            <a:r>
              <a:rPr lang="zh-CN" altLang="en-US" sz="2800" b="1" dirty="0"/>
              <a:t>。</a:t>
            </a:r>
          </a:p>
          <a:p>
            <a:pPr marL="0" indent="0">
              <a:lnSpc>
                <a:spcPct val="110000"/>
              </a:lnSpc>
              <a:buNone/>
            </a:pPr>
            <a:r>
              <a:rPr lang="zh-CN" altLang="en-US" sz="2800" b="1" dirty="0"/>
              <a:t>       对有向图</a:t>
            </a:r>
            <a:r>
              <a:rPr lang="en-US" altLang="zh-CN" sz="2800" b="1"/>
              <a:t>G=(V</a:t>
            </a:r>
            <a:r>
              <a:rPr lang="zh-CN" altLang="en-US" sz="2800" b="1" dirty="0"/>
              <a:t>，</a:t>
            </a:r>
            <a:r>
              <a:rPr lang="en-US" altLang="zh-CN" sz="2800" b="1"/>
              <a:t>E)</a:t>
            </a:r>
            <a:r>
              <a:rPr lang="zh-CN" altLang="en-US" sz="2800" b="1" dirty="0"/>
              <a:t>，从顶点</a:t>
            </a:r>
            <a:r>
              <a:rPr lang="en-US" altLang="zh-CN" sz="2800" b="1"/>
              <a:t>v</a:t>
            </a:r>
            <a:r>
              <a:rPr lang="en-US" altLang="zh-CN" sz="2800" b="1" baseline="-18000"/>
              <a:t>i</a:t>
            </a:r>
            <a:r>
              <a:rPr lang="zh-CN" altLang="en-US" sz="2800" b="1" dirty="0"/>
              <a:t>到</a:t>
            </a:r>
            <a:r>
              <a:rPr lang="en-US" altLang="zh-CN" sz="2800" b="1" dirty="0" err="1"/>
              <a:t>v</a:t>
            </a:r>
            <a:r>
              <a:rPr lang="en-US" altLang="zh-CN" sz="2800" b="1" baseline="-18000" dirty="0" err="1"/>
              <a:t>j</a:t>
            </a:r>
            <a:r>
              <a:rPr lang="zh-CN" altLang="en-US" sz="2800" b="1" dirty="0"/>
              <a:t>有</a:t>
            </a:r>
            <a:r>
              <a:rPr lang="zh-CN" altLang="en-US" sz="2800" b="1" dirty="0">
                <a:solidFill>
                  <a:srgbClr val="FF0000"/>
                </a:solidFill>
              </a:rPr>
              <a:t>有向路径</a:t>
            </a:r>
            <a:r>
              <a:rPr lang="zh-CN" altLang="en-US" sz="2800" b="1" dirty="0"/>
              <a:t>，指的是从顶点</a:t>
            </a:r>
            <a:r>
              <a:rPr lang="en-US" altLang="zh-CN" sz="2800" b="1"/>
              <a:t>v</a:t>
            </a:r>
            <a:r>
              <a:rPr lang="en-US" altLang="zh-CN" sz="2800" b="1" baseline="-18000"/>
              <a:t>i</a:t>
            </a:r>
            <a:r>
              <a:rPr lang="zh-CN" altLang="en-US" sz="2800" b="1" dirty="0"/>
              <a:t>经过若干条有向边</a:t>
            </a:r>
            <a:r>
              <a:rPr lang="en-US" altLang="zh-CN" sz="2800" b="1"/>
              <a:t>(</a:t>
            </a:r>
            <a:r>
              <a:rPr lang="zh-CN" altLang="en-US" sz="2800" b="1" dirty="0"/>
              <a:t>弧</a:t>
            </a:r>
            <a:r>
              <a:rPr lang="en-US" altLang="zh-CN" sz="2800" b="1"/>
              <a:t>)</a:t>
            </a:r>
            <a:r>
              <a:rPr lang="zh-CN" altLang="en-US" sz="2800" b="1" dirty="0"/>
              <a:t>能到达</a:t>
            </a:r>
            <a:r>
              <a:rPr lang="en-US" altLang="zh-CN" sz="2800" b="1" dirty="0" err="1"/>
              <a:t>v</a:t>
            </a:r>
            <a:r>
              <a:rPr lang="en-US" altLang="zh-CN" sz="2800" b="1" baseline="-18000" dirty="0" err="1"/>
              <a:t>j</a:t>
            </a:r>
            <a:r>
              <a:rPr lang="zh-CN" altLang="en-US" sz="2800" b="1" dirty="0"/>
              <a:t>。</a:t>
            </a:r>
            <a:endParaRPr lang="zh-CN" altLang="en-US" sz="2800" b="1"/>
          </a:p>
        </p:txBody>
      </p:sp>
    </p:spTree>
  </p:cSld>
  <p:clrMapOvr>
    <a:masterClrMapping/>
  </p:clrMapOvr>
  <p:transition spd="med">
    <p:wipe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矩形 632833"/>
          <p:cNvSpPr/>
          <p:nvPr/>
        </p:nvSpPr>
        <p:spPr>
          <a:xfrm>
            <a:off x="228600" y="228600"/>
            <a:ext cx="8736013" cy="6324600"/>
          </a:xfrm>
          <a:prstGeom prst="rect">
            <a:avLst/>
          </a:prstGeom>
          <a:noFill/>
          <a:ln w="9525">
            <a:noFill/>
          </a:ln>
        </p:spPr>
        <p:txBody>
          <a:bodyPr/>
          <a:lstStyle/>
          <a:p>
            <a:pPr marL="723900" lvl="2" indent="0" eaLnBrk="1" hangingPunct="1">
              <a:lnSpc>
                <a:spcPct val="110000"/>
              </a:lnSpc>
              <a:spcBef>
                <a:spcPct val="10000"/>
              </a:spcBef>
              <a:spcAft>
                <a:spcPct val="20000"/>
              </a:spcAft>
              <a:buClr>
                <a:schemeClr val="accent2"/>
              </a:buClr>
              <a:buSzPct val="80000"/>
              <a:buFont typeface="Wingdings" panose="05000000000000000000" pitchFamily="2" charset="2"/>
              <a:buNone/>
            </a:pPr>
            <a:r>
              <a:rPr lang="en-US" altLang="zh-CN" sz="2800" b="1">
                <a:latin typeface="Times New Roman" panose="02020603050405020304" pitchFamily="18" charset="0"/>
              </a:rPr>
              <a:t>for (j=0; j&lt;G-&gt;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j++)</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Vset[j</a:t>
            </a:r>
            <a:r>
              <a:rPr lang="en-US" altLang="zh-CN" sz="2800" b="1">
                <a:latin typeface="Times New Roman" panose="02020603050405020304" pitchFamily="18" charset="0"/>
              </a:rPr>
              <a:t>]=j  ;     </a:t>
            </a:r>
            <a:r>
              <a:rPr lang="en-US" altLang="zh-CN" b="1">
                <a:latin typeface="Times New Roman" panose="02020603050405020304" pitchFamily="18" charset="0"/>
              </a:rPr>
              <a:t>/*   </a:t>
            </a:r>
            <a:r>
              <a:rPr lang="zh-CN" altLang="en-US" b="1" dirty="0">
                <a:latin typeface="Times New Roman" panose="02020603050405020304" pitchFamily="18" charset="0"/>
              </a:rPr>
              <a:t>初始化数组</a:t>
            </a:r>
            <a:r>
              <a:rPr lang="en-US" altLang="zh-CN" sz="2800" b="1" dirty="0" err="1">
                <a:latin typeface="Times New Roman" panose="02020603050405020304" pitchFamily="18" charset="0"/>
              </a:rPr>
              <a:t>Vset</a:t>
            </a:r>
            <a:r>
              <a:rPr lang="en-US" altLang="zh-CN" b="1" dirty="0" err="1">
                <a:latin typeface="Times New Roman" panose="02020603050405020304" pitchFamily="18" charset="0"/>
              </a:rPr>
              <a:t>[n</a:t>
            </a:r>
            <a:r>
              <a:rPr lang="en-US" altLang="zh-CN" b="1">
                <a:latin typeface="Times New Roman" panose="02020603050405020304" pitchFamily="18" charset="0"/>
              </a:rPr>
              <a:t>]  */</a:t>
            </a:r>
            <a:r>
              <a:rPr lang="en-US" altLang="zh-CN" sz="2800" b="1">
                <a:latin typeface="Times New Roman" panose="02020603050405020304" pitchFamily="18" charset="0"/>
              </a:rPr>
              <a:t>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sort(G</a:t>
            </a:r>
            <a:r>
              <a:rPr lang="en-US" altLang="zh-CN" sz="2800" b="1">
                <a:latin typeface="Times New Roman" panose="02020603050405020304" pitchFamily="18" charset="0"/>
              </a:rPr>
              <a:t>-&gt;</a:t>
            </a:r>
            <a:r>
              <a:rPr lang="en-US" altLang="zh-CN" sz="2800" b="1" dirty="0" err="1">
                <a:latin typeface="Times New Roman" panose="02020603050405020304" pitchFamily="18" charset="0"/>
              </a:rPr>
              <a:t>edgelist</a:t>
            </a:r>
            <a:r>
              <a:rPr lang="en-US" altLang="zh-CN" sz="2800" b="1">
                <a:latin typeface="Times New Roman" panose="02020603050405020304" pitchFamily="18" charset="0"/>
              </a:rPr>
              <a:t>) ;   </a:t>
            </a:r>
            <a:r>
              <a:rPr lang="en-US" altLang="zh-CN" b="1">
                <a:latin typeface="Times New Roman" panose="02020603050405020304" pitchFamily="18" charset="0"/>
              </a:rPr>
              <a:t>/*   </a:t>
            </a:r>
            <a:r>
              <a:rPr lang="zh-CN" altLang="en-US" b="1" dirty="0">
                <a:latin typeface="Times New Roman" panose="02020603050405020304" pitchFamily="18" charset="0"/>
              </a:rPr>
              <a:t>对表按权值从小到大排序  *</a:t>
            </a:r>
            <a:r>
              <a:rPr lang="en-US" altLang="zh-CN" b="1">
                <a:latin typeface="Times New Roman" panose="02020603050405020304" pitchFamily="18" charset="0"/>
              </a:rPr>
              <a:t>/</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j=0 ; k=0 ;</a:t>
            </a:r>
          </a:p>
          <a:p>
            <a:pPr marL="723900" lvl="2"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while (k&lt;G-&gt;vexnum-1&amp;&amp;j&lt; G-&gt;</a:t>
            </a:r>
            <a:r>
              <a:rPr lang="en-US" altLang="zh-CN" sz="2800" b="1" dirty="0" err="1">
                <a:latin typeface="Times New Roman" panose="02020603050405020304" pitchFamily="18" charset="0"/>
              </a:rPr>
              <a:t>edgenum</a:t>
            </a:r>
            <a:r>
              <a:rPr lang="en-US" altLang="zh-CN" sz="2800" b="1">
                <a:latin typeface="Times New Roman" panose="02020603050405020304" pitchFamily="18" charset="0"/>
              </a:rPr>
              <a:t>)</a:t>
            </a:r>
          </a:p>
          <a:p>
            <a:pPr marL="1079500" lvl="3"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s1=</a:t>
            </a:r>
            <a:r>
              <a:rPr lang="en-US" altLang="zh-CN" sz="2800" b="1" dirty="0" err="1">
                <a:latin typeface="Times New Roman" panose="02020603050405020304" pitchFamily="18" charset="0"/>
              </a:rPr>
              <a:t>Vset[G</a:t>
            </a:r>
            <a:r>
              <a:rPr lang="en-US" altLang="zh-CN" sz="2800" b="1">
                <a:latin typeface="Times New Roman" panose="02020603050405020304" pitchFamily="18" charset="0"/>
              </a:rPr>
              <a:t>-&gt;edgelist[j].vex1] ;</a:t>
            </a:r>
          </a:p>
          <a:p>
            <a:pPr marL="1435100" lvl="4" indent="0" eaLnBrk="1" hangingPunct="1">
              <a:lnSpc>
                <a:spcPct val="110000"/>
              </a:lnSpc>
              <a:spcBef>
                <a:spcPct val="1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s2=</a:t>
            </a:r>
            <a:r>
              <a:rPr lang="en-US" altLang="zh-CN" sz="2800" b="1" dirty="0" err="1">
                <a:latin typeface="Times New Roman" panose="02020603050405020304" pitchFamily="18" charset="0"/>
              </a:rPr>
              <a:t>Vset[G</a:t>
            </a:r>
            <a:r>
              <a:rPr lang="en-US" altLang="zh-CN" sz="2800" b="1">
                <a:latin typeface="Times New Roman" panose="02020603050405020304" pitchFamily="18" charset="0"/>
              </a:rPr>
              <a:t>-&gt;edgelist[j].vex2] ;</a:t>
            </a:r>
          </a:p>
          <a:p>
            <a:pPr marL="355600" lvl="1" indent="0" eaLnBrk="1" hangingPunct="1">
              <a:lnSpc>
                <a:spcPct val="110000"/>
              </a:lnSpc>
              <a:spcBef>
                <a:spcPct val="10000"/>
              </a:spcBef>
              <a:buClr>
                <a:schemeClr val="bg1"/>
              </a:buClr>
            </a:pPr>
            <a:r>
              <a:rPr lang="en-US" altLang="zh-CN" b="1">
                <a:latin typeface="Times New Roman" panose="02020603050405020304" pitchFamily="18" charset="0"/>
              </a:rPr>
              <a:t>/*  </a:t>
            </a:r>
            <a:r>
              <a:rPr lang="zh-CN" altLang="en-US" b="1" dirty="0">
                <a:latin typeface="Times New Roman" panose="02020603050405020304" pitchFamily="18" charset="0"/>
              </a:rPr>
              <a:t>若边的两个顶点的连通分量编号不同</a:t>
            </a:r>
            <a:r>
              <a:rPr lang="en-US" altLang="zh-CN" b="1">
                <a:latin typeface="Times New Roman" panose="02020603050405020304" pitchFamily="18" charset="0"/>
              </a:rPr>
              <a:t>, </a:t>
            </a:r>
            <a:r>
              <a:rPr lang="zh-CN" altLang="en-US" b="1" dirty="0">
                <a:latin typeface="Times New Roman" panose="02020603050405020304" pitchFamily="18" charset="0"/>
              </a:rPr>
              <a:t>边加入到</a:t>
            </a:r>
            <a:r>
              <a:rPr lang="en-US" altLang="zh-CN" b="1">
                <a:latin typeface="Times New Roman" panose="02020603050405020304" pitchFamily="18" charset="0"/>
              </a:rPr>
              <a:t>TE</a:t>
            </a:r>
            <a:r>
              <a:rPr lang="zh-CN" altLang="en-US" b="1" dirty="0">
                <a:latin typeface="Times New Roman" panose="02020603050405020304" pitchFamily="18" charset="0"/>
              </a:rPr>
              <a:t>中  *</a:t>
            </a:r>
            <a:r>
              <a:rPr lang="en-US" altLang="zh-CN" b="1">
                <a:latin typeface="Times New Roman" panose="02020603050405020304" pitchFamily="18" charset="0"/>
              </a:rPr>
              <a:t>/</a:t>
            </a:r>
          </a:p>
          <a:p>
            <a:pPr marL="1435100" lvl="4" indent="0" eaLnBrk="1" hangingPunct="1">
              <a:lnSpc>
                <a:spcPct val="110000"/>
              </a:lnSpc>
              <a:spcBef>
                <a:spcPct val="10000"/>
              </a:spcBef>
              <a:buClr>
                <a:schemeClr val="bg1"/>
              </a:buClr>
            </a:pPr>
            <a:r>
              <a:rPr lang="en-US" altLang="zh-CN" sz="2800" b="1">
                <a:latin typeface="Times New Roman" panose="02020603050405020304" pitchFamily="18" charset="0"/>
              </a:rPr>
              <a:t>if  (s1!=s2)</a:t>
            </a:r>
          </a:p>
          <a:p>
            <a:pPr marL="1435100" lvl="4" indent="0" eaLnBrk="1" hangingPunct="1">
              <a:lnSpc>
                <a:spcPct val="110000"/>
              </a:lnSpc>
              <a:spcBef>
                <a:spcPct val="10000"/>
              </a:spcBef>
              <a:buClr>
                <a:schemeClr val="bg1"/>
              </a:buClr>
            </a:pPr>
            <a:r>
              <a:rPr lang="en-US" altLang="zh-CN" sz="2800" b="1">
                <a:latin typeface="Times New Roman" panose="02020603050405020304" pitchFamily="18" charset="0"/>
              </a:rPr>
              <a:t>    {  TE[k].vex1=G-&gt;edgelist[j].vex1 ;</a:t>
            </a:r>
          </a:p>
          <a:p>
            <a:pPr marL="1435100" lvl="4" indent="0" eaLnBrk="1" hangingPunct="1">
              <a:lnSpc>
                <a:spcPct val="110000"/>
              </a:lnSpc>
              <a:spcBef>
                <a:spcPct val="10000"/>
              </a:spcBef>
              <a:buClr>
                <a:schemeClr val="bg1"/>
              </a:buClr>
            </a:pPr>
            <a:r>
              <a:rPr lang="en-US" altLang="zh-CN" sz="2800" b="1">
                <a:latin typeface="Times New Roman" panose="02020603050405020304" pitchFamily="18" charset="0"/>
              </a:rPr>
              <a:t>        TE[k].vex2=G-&gt;edgelist[j].vex2 ;</a:t>
            </a:r>
          </a:p>
          <a:p>
            <a:pPr marL="1435100" lvl="4" indent="0" eaLnBrk="1" hangingPunct="1">
              <a:lnSpc>
                <a:spcPct val="110000"/>
              </a:lnSpc>
              <a:spcBef>
                <a:spcPct val="10000"/>
              </a:spcBef>
              <a:buClr>
                <a:schemeClr val="bg1"/>
              </a:buClr>
            </a:pPr>
            <a:r>
              <a:rPr lang="en-US" altLang="zh-CN" sz="2800" b="1">
                <a:latin typeface="Times New Roman" panose="02020603050405020304" pitchFamily="18" charset="0"/>
              </a:rPr>
              <a:t>        </a:t>
            </a:r>
            <a:r>
              <a:rPr lang="en-US" altLang="zh-CN" sz="2800" b="1" dirty="0" err="1">
                <a:latin typeface="Times New Roman" panose="02020603050405020304" pitchFamily="18" charset="0"/>
              </a:rPr>
              <a:t>TE[k].weight</a:t>
            </a:r>
            <a:r>
              <a:rPr lang="en-US" altLang="zh-CN" sz="2800" b="1">
                <a:latin typeface="Times New Roman" panose="02020603050405020304" pitchFamily="18" charset="0"/>
              </a:rPr>
              <a:t>=G-&gt;</a:t>
            </a:r>
            <a:r>
              <a:rPr lang="en-US" altLang="zh-CN" sz="2800" b="1" dirty="0" err="1">
                <a:latin typeface="Times New Roman" panose="02020603050405020304" pitchFamily="18" charset="0"/>
              </a:rPr>
              <a:t>edgelist[j].weight</a:t>
            </a:r>
            <a:r>
              <a:rPr lang="en-US" altLang="zh-CN" sz="2800" b="1">
                <a:latin typeface="Times New Roman" panose="02020603050405020304" pitchFamily="18" charset="0"/>
              </a:rPr>
              <a:t> ;         </a:t>
            </a:r>
          </a:p>
        </p:txBody>
      </p:sp>
    </p:spTree>
  </p:cSld>
  <p:clrMapOvr>
    <a:masterClrMapping/>
  </p:clrMapOvr>
  <p:transition spd="med">
    <p:wipe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矩形 633857"/>
          <p:cNvSpPr/>
          <p:nvPr/>
        </p:nvSpPr>
        <p:spPr>
          <a:xfrm>
            <a:off x="188913" y="188913"/>
            <a:ext cx="8775700" cy="4319587"/>
          </a:xfrm>
          <a:prstGeom prst="rect">
            <a:avLst/>
          </a:prstGeom>
          <a:noFill/>
          <a:ln w="9525">
            <a:noFill/>
          </a:ln>
        </p:spPr>
        <p:txBody>
          <a:bodyPr/>
          <a:lstStyle/>
          <a:p>
            <a:pPr marL="1435100" lvl="4" indent="0" eaLnBrk="1" hangingPunct="1">
              <a:lnSpc>
                <a:spcPct val="90000"/>
              </a:lnSpc>
              <a:spcBef>
                <a:spcPct val="20000"/>
              </a:spcBef>
              <a:buClr>
                <a:schemeClr val="accent2"/>
              </a:buClr>
              <a:buSzPct val="80000"/>
              <a:buFont typeface="Wingdings" panose="05000000000000000000" pitchFamily="2" charset="2"/>
              <a:buNone/>
            </a:pPr>
            <a:r>
              <a:rPr lang="zh-CN" altLang="en-US" sz="2800" b="1">
                <a:latin typeface="Times New Roman" panose="02020603050405020304" pitchFamily="18" charset="0"/>
              </a:rPr>
              <a:t> </a:t>
            </a:r>
            <a:r>
              <a:rPr lang="zh-CN" altLang="en-US" sz="2800" b="1" dirty="0">
                <a:latin typeface="Times New Roman" panose="02020603050405020304" pitchFamily="18" charset="0"/>
              </a:rPr>
              <a:t>       </a:t>
            </a:r>
            <a:r>
              <a:rPr lang="en-US" altLang="zh-CN" sz="2800" b="1">
                <a:latin typeface="Times New Roman" panose="02020603050405020304" pitchFamily="18" charset="0"/>
              </a:rPr>
              <a:t>k++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for (v=0; v&lt;G-&gt;</a:t>
            </a:r>
            <a:r>
              <a:rPr lang="en-US" altLang="zh-CN" sz="2800" b="1" dirty="0" err="1">
                <a:latin typeface="Times New Roman" panose="02020603050405020304" pitchFamily="18" charset="0"/>
              </a:rPr>
              <a:t>vexnum</a:t>
            </a:r>
            <a:r>
              <a:rPr lang="en-US" altLang="zh-CN" sz="2800" b="1">
                <a:latin typeface="Times New Roman" panose="02020603050405020304" pitchFamily="18" charset="0"/>
              </a:rPr>
              <a:t>; v++)</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if  (</a:t>
            </a:r>
            <a:r>
              <a:rPr lang="en-US" altLang="zh-CN" sz="2800" b="1" dirty="0" err="1">
                <a:latin typeface="Times New Roman" panose="02020603050405020304" pitchFamily="18" charset="0"/>
              </a:rPr>
              <a:t>Vset[v</a:t>
            </a:r>
            <a:r>
              <a:rPr lang="en-US" altLang="zh-CN" sz="2800" b="1">
                <a:latin typeface="Times New Roman" panose="02020603050405020304" pitchFamily="18" charset="0"/>
              </a:rPr>
              <a:t>]==s2)  </a:t>
            </a:r>
            <a:r>
              <a:rPr lang="en-US" altLang="zh-CN" sz="2800" b="1" dirty="0" err="1">
                <a:latin typeface="Times New Roman" panose="02020603050405020304" pitchFamily="18" charset="0"/>
              </a:rPr>
              <a:t>Vset[v</a:t>
            </a:r>
            <a:r>
              <a:rPr lang="en-US" altLang="zh-CN" sz="2800" b="1">
                <a:latin typeface="Times New Roman" panose="02020603050405020304" pitchFamily="18" charset="0"/>
              </a:rPr>
              <a:t>]=s1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p>
          <a:p>
            <a:pPr marL="1435100" lvl="4"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j++ ;</a:t>
            </a:r>
          </a:p>
          <a:p>
            <a:pPr marL="1079500" lvl="3"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a:t>
            </a: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free(Vset</a:t>
            </a:r>
            <a:r>
              <a:rPr lang="en-US" altLang="zh-CN" sz="2800" b="1">
                <a:latin typeface="Times New Roman" panose="02020603050405020304" pitchFamily="18" charset="0"/>
              </a:rPr>
              <a:t>) ;  </a:t>
            </a:r>
          </a:p>
          <a:p>
            <a:pPr marL="723900" lvl="2" indent="0" eaLnBrk="1" hangingPunct="1">
              <a:lnSpc>
                <a:spcPct val="90000"/>
              </a:lnSpc>
              <a:spcBef>
                <a:spcPct val="20000"/>
              </a:spcBef>
              <a:buClr>
                <a:schemeClr val="accent2"/>
              </a:buClr>
              <a:buSzPct val="80000"/>
              <a:buFont typeface="Wingdings" panose="05000000000000000000" pitchFamily="2" charset="2"/>
              <a:buNone/>
            </a:pPr>
            <a:r>
              <a:rPr lang="en-US" altLang="zh-CN" sz="2800" b="1" dirty="0" err="1">
                <a:latin typeface="Times New Roman" panose="02020603050405020304" pitchFamily="18" charset="0"/>
              </a:rPr>
              <a:t>return(TE</a:t>
            </a:r>
            <a:r>
              <a:rPr lang="en-US" altLang="zh-CN" sz="2800" b="1">
                <a:latin typeface="Times New Roman" panose="02020603050405020304" pitchFamily="18" charset="0"/>
              </a:rPr>
              <a:t>) ;</a:t>
            </a:r>
          </a:p>
          <a:p>
            <a:pPr marL="354330" lvl="1" indent="0" eaLnBrk="1" hangingPunct="1">
              <a:lnSpc>
                <a:spcPct val="90000"/>
              </a:lnSpc>
              <a:spcBef>
                <a:spcPct val="20000"/>
              </a:spcBef>
              <a:buClr>
                <a:schemeClr val="accent2"/>
              </a:buClr>
              <a:buSzPct val="80000"/>
              <a:buFont typeface="Wingdings" panose="05000000000000000000" pitchFamily="2" charset="2"/>
              <a:buNone/>
            </a:pPr>
            <a:r>
              <a:rPr lang="en-US" altLang="zh-CN" sz="2800" b="1">
                <a:latin typeface="Times New Roman" panose="02020603050405020304" pitchFamily="18" charset="0"/>
              </a:rPr>
              <a:t>}     </a:t>
            </a:r>
            <a:r>
              <a:rPr lang="en-US" altLang="zh-CN" b="1">
                <a:latin typeface="Times New Roman" panose="02020603050405020304" pitchFamily="18" charset="0"/>
              </a:rPr>
              <a:t>/*   </a:t>
            </a:r>
            <a:r>
              <a:rPr lang="zh-CN" altLang="en-US" b="1" dirty="0">
                <a:latin typeface="Times New Roman" panose="02020603050405020304" pitchFamily="18" charset="0"/>
              </a:rPr>
              <a:t>求最小生成树的</a:t>
            </a:r>
            <a:r>
              <a:rPr lang="en-US" altLang="zh-CN" b="1" dirty="0" err="1">
                <a:latin typeface="Times New Roman" panose="02020603050405020304" pitchFamily="18" charset="0"/>
              </a:rPr>
              <a:t>Kruskal</a:t>
            </a:r>
            <a:r>
              <a:rPr lang="zh-CN" altLang="en-US" b="1" dirty="0">
                <a:latin typeface="Times New Roman" panose="02020603050405020304" pitchFamily="18" charset="0"/>
              </a:rPr>
              <a:t>算法   *</a:t>
            </a:r>
            <a:r>
              <a:rPr lang="en-US" altLang="zh-CN" b="1">
                <a:latin typeface="Times New Roman" panose="02020603050405020304" pitchFamily="18" charset="0"/>
              </a:rPr>
              <a:t>/</a:t>
            </a:r>
          </a:p>
        </p:txBody>
      </p:sp>
      <p:grpSp>
        <p:nvGrpSpPr>
          <p:cNvPr id="584706" name="组合 584705"/>
          <p:cNvGrpSpPr/>
          <p:nvPr/>
        </p:nvGrpSpPr>
        <p:grpSpPr>
          <a:xfrm>
            <a:off x="1610360" y="4314825"/>
            <a:ext cx="5334635" cy="2345055"/>
            <a:chOff x="784" y="2440"/>
            <a:chExt cx="3420" cy="1688"/>
          </a:xfrm>
        </p:grpSpPr>
        <p:sp>
          <p:nvSpPr>
            <p:cNvPr id="584707" name="矩形 584706"/>
            <p:cNvSpPr/>
            <p:nvPr/>
          </p:nvSpPr>
          <p:spPr>
            <a:xfrm>
              <a:off x="1344" y="3924"/>
              <a:ext cx="1950"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无向图的边表表示</a:t>
              </a:r>
              <a:endParaRPr lang="zh-CN" altLang="en-US" sz="2000" b="1">
                <a:latin typeface="Times New Roman" panose="02020603050405020304" pitchFamily="18" charset="0"/>
              </a:endParaRPr>
            </a:p>
          </p:txBody>
        </p:sp>
        <p:grpSp>
          <p:nvGrpSpPr>
            <p:cNvPr id="584708" name="组合 584707"/>
            <p:cNvGrpSpPr/>
            <p:nvPr/>
          </p:nvGrpSpPr>
          <p:grpSpPr>
            <a:xfrm>
              <a:off x="784" y="2544"/>
              <a:ext cx="1184" cy="1112"/>
              <a:chOff x="240" y="3024"/>
              <a:chExt cx="1184" cy="1112"/>
            </a:xfrm>
          </p:grpSpPr>
          <p:sp>
            <p:nvSpPr>
              <p:cNvPr id="584709" name="椭圆 584708"/>
              <p:cNvSpPr/>
              <p:nvPr/>
            </p:nvSpPr>
            <p:spPr>
              <a:xfrm>
                <a:off x="672" y="3024"/>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584710" name="椭圆 584709"/>
              <p:cNvSpPr/>
              <p:nvPr/>
            </p:nvSpPr>
            <p:spPr>
              <a:xfrm>
                <a:off x="1136" y="3392"/>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84711" name="椭圆 584710"/>
              <p:cNvSpPr/>
              <p:nvPr/>
            </p:nvSpPr>
            <p:spPr>
              <a:xfrm>
                <a:off x="1008" y="3896"/>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584712" name="椭圆 584711"/>
              <p:cNvSpPr/>
              <p:nvPr/>
            </p:nvSpPr>
            <p:spPr>
              <a:xfrm>
                <a:off x="392" y="3880"/>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84713" name="椭圆 584712"/>
              <p:cNvSpPr/>
              <p:nvPr/>
            </p:nvSpPr>
            <p:spPr>
              <a:xfrm>
                <a:off x="240" y="3400"/>
                <a:ext cx="288" cy="240"/>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grpSp>
            <p:nvGrpSpPr>
              <p:cNvPr id="584714" name="组合 584713"/>
              <p:cNvGrpSpPr/>
              <p:nvPr/>
            </p:nvGrpSpPr>
            <p:grpSpPr>
              <a:xfrm>
                <a:off x="424" y="3160"/>
                <a:ext cx="288" cy="256"/>
                <a:chOff x="424" y="3160"/>
                <a:chExt cx="288" cy="256"/>
              </a:xfrm>
            </p:grpSpPr>
            <p:sp>
              <p:nvSpPr>
                <p:cNvPr id="584715" name="直接连接符 584714"/>
                <p:cNvSpPr/>
                <p:nvPr/>
              </p:nvSpPr>
              <p:spPr>
                <a:xfrm flipH="1">
                  <a:off x="472" y="3224"/>
                  <a:ext cx="240" cy="192"/>
                </a:xfrm>
                <a:prstGeom prst="line">
                  <a:avLst/>
                </a:prstGeom>
                <a:ln w="19050" cap="flat" cmpd="sng">
                  <a:solidFill>
                    <a:schemeClr val="tx1"/>
                  </a:solidFill>
                  <a:prstDash val="solid"/>
                  <a:miter/>
                  <a:headEnd type="none" w="med" len="med"/>
                  <a:tailEnd type="none" w="med" len="med"/>
                </a:ln>
              </p:spPr>
            </p:sp>
            <p:sp>
              <p:nvSpPr>
                <p:cNvPr id="584716" name="矩形 584715"/>
                <p:cNvSpPr/>
                <p:nvPr/>
              </p:nvSpPr>
              <p:spPr>
                <a:xfrm>
                  <a:off x="424" y="3160"/>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6</a:t>
                  </a:r>
                </a:p>
              </p:txBody>
            </p:sp>
          </p:grpSp>
          <p:grpSp>
            <p:nvGrpSpPr>
              <p:cNvPr id="584717" name="组合 584716"/>
              <p:cNvGrpSpPr/>
              <p:nvPr/>
            </p:nvGrpSpPr>
            <p:grpSpPr>
              <a:xfrm>
                <a:off x="944" y="3120"/>
                <a:ext cx="288" cy="280"/>
                <a:chOff x="944" y="3120"/>
                <a:chExt cx="288" cy="280"/>
              </a:xfrm>
            </p:grpSpPr>
            <p:sp>
              <p:nvSpPr>
                <p:cNvPr id="584718" name="矩形 584717"/>
                <p:cNvSpPr/>
                <p:nvPr/>
              </p:nvSpPr>
              <p:spPr>
                <a:xfrm>
                  <a:off x="1016" y="3120"/>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7</a:t>
                  </a:r>
                </a:p>
              </p:txBody>
            </p:sp>
            <p:sp>
              <p:nvSpPr>
                <p:cNvPr id="584719" name="直接连接符 584718"/>
                <p:cNvSpPr/>
                <p:nvPr/>
              </p:nvSpPr>
              <p:spPr>
                <a:xfrm>
                  <a:off x="944" y="3208"/>
                  <a:ext cx="288" cy="192"/>
                </a:xfrm>
                <a:prstGeom prst="line">
                  <a:avLst/>
                </a:prstGeom>
                <a:ln w="19050" cap="flat" cmpd="sng">
                  <a:solidFill>
                    <a:schemeClr val="tx1"/>
                  </a:solidFill>
                  <a:prstDash val="solid"/>
                  <a:miter/>
                  <a:headEnd type="none" w="med" len="med"/>
                  <a:tailEnd type="none" w="med" len="med"/>
                </a:ln>
              </p:spPr>
            </p:sp>
          </p:grpSp>
          <p:grpSp>
            <p:nvGrpSpPr>
              <p:cNvPr id="584720" name="组合 584719"/>
              <p:cNvGrpSpPr/>
              <p:nvPr/>
            </p:nvGrpSpPr>
            <p:grpSpPr>
              <a:xfrm>
                <a:off x="688" y="3840"/>
                <a:ext cx="317" cy="192"/>
                <a:chOff x="768" y="3848"/>
                <a:chExt cx="317" cy="192"/>
              </a:xfrm>
            </p:grpSpPr>
            <p:sp>
              <p:nvSpPr>
                <p:cNvPr id="584721" name="矩形 584720"/>
                <p:cNvSpPr/>
                <p:nvPr/>
              </p:nvSpPr>
              <p:spPr>
                <a:xfrm>
                  <a:off x="824" y="3848"/>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a:t>
                  </a:r>
                </a:p>
              </p:txBody>
            </p:sp>
            <p:sp>
              <p:nvSpPr>
                <p:cNvPr id="584722" name="直接连接符 584721"/>
                <p:cNvSpPr/>
                <p:nvPr/>
              </p:nvSpPr>
              <p:spPr>
                <a:xfrm>
                  <a:off x="768" y="4032"/>
                  <a:ext cx="317" cy="0"/>
                </a:xfrm>
                <a:prstGeom prst="line">
                  <a:avLst/>
                </a:prstGeom>
                <a:ln w="19050" cap="flat" cmpd="sng">
                  <a:solidFill>
                    <a:schemeClr val="tx1"/>
                  </a:solidFill>
                  <a:prstDash val="solid"/>
                  <a:miter/>
                  <a:headEnd type="none" w="med" len="med"/>
                  <a:tailEnd type="none" w="med" len="med"/>
                </a:ln>
              </p:spPr>
            </p:sp>
          </p:grpSp>
          <p:grpSp>
            <p:nvGrpSpPr>
              <p:cNvPr id="584723" name="组合 584722"/>
              <p:cNvGrpSpPr/>
              <p:nvPr/>
            </p:nvGrpSpPr>
            <p:grpSpPr>
              <a:xfrm>
                <a:off x="280" y="3648"/>
                <a:ext cx="216" cy="240"/>
                <a:chOff x="264" y="3648"/>
                <a:chExt cx="216" cy="240"/>
              </a:xfrm>
            </p:grpSpPr>
            <p:sp>
              <p:nvSpPr>
                <p:cNvPr id="584724" name="矩形 584723"/>
                <p:cNvSpPr/>
                <p:nvPr/>
              </p:nvSpPr>
              <p:spPr>
                <a:xfrm>
                  <a:off x="264" y="3688"/>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p>
              </p:txBody>
            </p:sp>
            <p:sp>
              <p:nvSpPr>
                <p:cNvPr id="584725" name="直接连接符 584724"/>
                <p:cNvSpPr/>
                <p:nvPr/>
              </p:nvSpPr>
              <p:spPr>
                <a:xfrm>
                  <a:off x="384" y="3648"/>
                  <a:ext cx="96" cy="240"/>
                </a:xfrm>
                <a:prstGeom prst="line">
                  <a:avLst/>
                </a:prstGeom>
                <a:ln w="19050" cap="flat" cmpd="sng">
                  <a:solidFill>
                    <a:schemeClr val="tx1"/>
                  </a:solidFill>
                  <a:prstDash val="solid"/>
                  <a:miter/>
                  <a:headEnd type="none" w="med" len="med"/>
                  <a:tailEnd type="none" w="med" len="med"/>
                </a:ln>
              </p:spPr>
            </p:sp>
          </p:grpSp>
          <p:grpSp>
            <p:nvGrpSpPr>
              <p:cNvPr id="584726" name="组合 584725"/>
              <p:cNvGrpSpPr/>
              <p:nvPr/>
            </p:nvGrpSpPr>
            <p:grpSpPr>
              <a:xfrm>
                <a:off x="1128" y="3616"/>
                <a:ext cx="232" cy="288"/>
                <a:chOff x="1128" y="3616"/>
                <a:chExt cx="232" cy="288"/>
              </a:xfrm>
            </p:grpSpPr>
            <p:sp>
              <p:nvSpPr>
                <p:cNvPr id="584727" name="矩形 584726"/>
                <p:cNvSpPr/>
                <p:nvPr/>
              </p:nvSpPr>
              <p:spPr>
                <a:xfrm>
                  <a:off x="1168" y="3680"/>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a:t>
                  </a:r>
                </a:p>
              </p:txBody>
            </p:sp>
            <p:sp>
              <p:nvSpPr>
                <p:cNvPr id="584728" name="直接连接符 584727"/>
                <p:cNvSpPr/>
                <p:nvPr/>
              </p:nvSpPr>
              <p:spPr>
                <a:xfrm flipH="1">
                  <a:off x="1128" y="3616"/>
                  <a:ext cx="96" cy="288"/>
                </a:xfrm>
                <a:prstGeom prst="line">
                  <a:avLst/>
                </a:prstGeom>
                <a:ln w="19050" cap="flat" cmpd="sng">
                  <a:solidFill>
                    <a:schemeClr val="tx1"/>
                  </a:solidFill>
                  <a:prstDash val="solid"/>
                  <a:miter/>
                  <a:headEnd type="none" w="med" len="med"/>
                  <a:tailEnd type="none" w="med" len="med"/>
                </a:ln>
              </p:spPr>
            </p:sp>
          </p:grpSp>
          <p:grpSp>
            <p:nvGrpSpPr>
              <p:cNvPr id="584729" name="组合 584728"/>
              <p:cNvGrpSpPr/>
              <p:nvPr/>
            </p:nvGrpSpPr>
            <p:grpSpPr>
              <a:xfrm>
                <a:off x="528" y="3472"/>
                <a:ext cx="576" cy="432"/>
                <a:chOff x="528" y="3472"/>
                <a:chExt cx="576" cy="432"/>
              </a:xfrm>
            </p:grpSpPr>
            <p:sp>
              <p:nvSpPr>
                <p:cNvPr id="584730" name="矩形 584729"/>
                <p:cNvSpPr/>
                <p:nvPr/>
              </p:nvSpPr>
              <p:spPr>
                <a:xfrm>
                  <a:off x="600" y="3472"/>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9</a:t>
                  </a:r>
                </a:p>
              </p:txBody>
            </p:sp>
            <p:sp>
              <p:nvSpPr>
                <p:cNvPr id="584731" name="直接连接符 584730"/>
                <p:cNvSpPr/>
                <p:nvPr/>
              </p:nvSpPr>
              <p:spPr>
                <a:xfrm>
                  <a:off x="528" y="3568"/>
                  <a:ext cx="576" cy="336"/>
                </a:xfrm>
                <a:prstGeom prst="line">
                  <a:avLst/>
                </a:prstGeom>
                <a:ln w="19050" cap="flat" cmpd="sng">
                  <a:solidFill>
                    <a:schemeClr val="tx1"/>
                  </a:solidFill>
                  <a:prstDash val="solid"/>
                  <a:miter/>
                  <a:headEnd type="none" w="med" len="med"/>
                  <a:tailEnd type="none" w="med" len="med"/>
                </a:ln>
              </p:spPr>
            </p:sp>
          </p:grpSp>
          <p:grpSp>
            <p:nvGrpSpPr>
              <p:cNvPr id="584732" name="组合 584731"/>
              <p:cNvGrpSpPr/>
              <p:nvPr/>
            </p:nvGrpSpPr>
            <p:grpSpPr>
              <a:xfrm>
                <a:off x="568" y="3488"/>
                <a:ext cx="576" cy="400"/>
                <a:chOff x="568" y="3488"/>
                <a:chExt cx="576" cy="400"/>
              </a:xfrm>
            </p:grpSpPr>
            <p:sp>
              <p:nvSpPr>
                <p:cNvPr id="584733" name="矩形 584732"/>
                <p:cNvSpPr/>
                <p:nvPr/>
              </p:nvSpPr>
              <p:spPr>
                <a:xfrm>
                  <a:off x="832" y="3488"/>
                  <a:ext cx="192" cy="192"/>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8</a:t>
                  </a:r>
                </a:p>
              </p:txBody>
            </p:sp>
            <p:sp>
              <p:nvSpPr>
                <p:cNvPr id="584734" name="直接连接符 584733"/>
                <p:cNvSpPr/>
                <p:nvPr/>
              </p:nvSpPr>
              <p:spPr>
                <a:xfrm flipH="1">
                  <a:off x="568" y="3552"/>
                  <a:ext cx="576" cy="336"/>
                </a:xfrm>
                <a:prstGeom prst="line">
                  <a:avLst/>
                </a:prstGeom>
                <a:ln w="19050" cap="flat" cmpd="sng">
                  <a:solidFill>
                    <a:schemeClr val="tx1"/>
                  </a:solidFill>
                  <a:prstDash val="solid"/>
                  <a:miter/>
                  <a:headEnd type="none" w="med" len="med"/>
                  <a:tailEnd type="none" w="med" len="med"/>
                </a:ln>
              </p:spPr>
            </p:sp>
          </p:grpSp>
        </p:grpSp>
        <p:grpSp>
          <p:nvGrpSpPr>
            <p:cNvPr id="584735" name="组合 584734"/>
            <p:cNvGrpSpPr/>
            <p:nvPr/>
          </p:nvGrpSpPr>
          <p:grpSpPr>
            <a:xfrm>
              <a:off x="2448" y="2448"/>
              <a:ext cx="672" cy="1283"/>
              <a:chOff x="2544" y="2989"/>
              <a:chExt cx="672" cy="1283"/>
            </a:xfrm>
          </p:grpSpPr>
          <p:sp>
            <p:nvSpPr>
              <p:cNvPr id="584736" name="矩形 584735"/>
              <p:cNvSpPr/>
              <p:nvPr/>
            </p:nvSpPr>
            <p:spPr>
              <a:xfrm>
                <a:off x="2640" y="2989"/>
                <a:ext cx="576" cy="227"/>
              </a:xfrm>
              <a:prstGeom prst="rect">
                <a:avLst/>
              </a:prstGeom>
              <a:noFill/>
              <a:ln w="9525">
                <a:noFill/>
              </a:ln>
            </p:spPr>
            <p:txBody>
              <a:bodyPr wrap="none" anchor="ctr"/>
              <a:lstStyle/>
              <a:p>
                <a:pPr>
                  <a:buClr>
                    <a:schemeClr val="bg1"/>
                  </a:buClr>
                </a:pPr>
                <a:r>
                  <a:rPr lang="zh-CN" altLang="en-US" sz="1600" b="1" dirty="0">
                    <a:latin typeface="宋体" panose="02010600030101010101" pitchFamily="2" charset="-122"/>
                  </a:rPr>
                  <a:t>顶点表</a:t>
                </a:r>
                <a:endParaRPr lang="zh-CN" altLang="en-US" sz="1600" b="1">
                  <a:latin typeface="Times New Roman" panose="02020603050405020304" pitchFamily="18" charset="0"/>
                </a:endParaRPr>
              </a:p>
            </p:txBody>
          </p:sp>
          <p:grpSp>
            <p:nvGrpSpPr>
              <p:cNvPr id="584737" name="组合 584736"/>
              <p:cNvGrpSpPr/>
              <p:nvPr/>
            </p:nvGrpSpPr>
            <p:grpSpPr>
              <a:xfrm>
                <a:off x="2544" y="3264"/>
                <a:ext cx="544" cy="1008"/>
                <a:chOff x="2560" y="2736"/>
                <a:chExt cx="544" cy="1008"/>
              </a:xfrm>
            </p:grpSpPr>
            <p:grpSp>
              <p:nvGrpSpPr>
                <p:cNvPr id="584738" name="组合 584737"/>
                <p:cNvGrpSpPr/>
                <p:nvPr/>
              </p:nvGrpSpPr>
              <p:grpSpPr>
                <a:xfrm>
                  <a:off x="2832" y="2736"/>
                  <a:ext cx="272" cy="1008"/>
                  <a:chOff x="2784" y="2928"/>
                  <a:chExt cx="249" cy="1008"/>
                </a:xfrm>
              </p:grpSpPr>
              <p:sp>
                <p:nvSpPr>
                  <p:cNvPr id="584739" name="矩形 584738"/>
                  <p:cNvSpPr/>
                  <p:nvPr/>
                </p:nvSpPr>
                <p:spPr>
                  <a:xfrm>
                    <a:off x="2784" y="2928"/>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0</a:t>
                    </a:r>
                  </a:p>
                </p:txBody>
              </p:sp>
              <p:sp>
                <p:nvSpPr>
                  <p:cNvPr id="584740" name="矩形 584739"/>
                  <p:cNvSpPr/>
                  <p:nvPr/>
                </p:nvSpPr>
                <p:spPr>
                  <a:xfrm>
                    <a:off x="2784" y="31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584741" name="矩形 584740"/>
                  <p:cNvSpPr/>
                  <p:nvPr/>
                </p:nvSpPr>
                <p:spPr>
                  <a:xfrm>
                    <a:off x="2784" y="33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584742" name="矩形 584741"/>
                  <p:cNvSpPr/>
                  <p:nvPr/>
                </p:nvSpPr>
                <p:spPr>
                  <a:xfrm>
                    <a:off x="2784" y="35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584743" name="矩形 584742"/>
                  <p:cNvSpPr/>
                  <p:nvPr/>
                </p:nvSpPr>
                <p:spPr>
                  <a:xfrm>
                    <a:off x="2784" y="3732"/>
                    <a:ext cx="249"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grpSp>
            <p:grpSp>
              <p:nvGrpSpPr>
                <p:cNvPr id="584744" name="组合 584743"/>
                <p:cNvGrpSpPr/>
                <p:nvPr/>
              </p:nvGrpSpPr>
              <p:grpSpPr>
                <a:xfrm>
                  <a:off x="2560" y="2736"/>
                  <a:ext cx="272" cy="1008"/>
                  <a:chOff x="2784" y="2928"/>
                  <a:chExt cx="249" cy="1008"/>
                </a:xfrm>
              </p:grpSpPr>
              <p:sp>
                <p:nvSpPr>
                  <p:cNvPr id="584745" name="矩形 584744"/>
                  <p:cNvSpPr/>
                  <p:nvPr/>
                </p:nvSpPr>
                <p:spPr>
                  <a:xfrm>
                    <a:off x="2784" y="2928"/>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0</a:t>
                    </a:r>
                    <a:endParaRPr lang="en-US" altLang="zh-CN" baseline="-18000">
                      <a:latin typeface="Times New Roman" panose="02020603050405020304" pitchFamily="18" charset="0"/>
                    </a:endParaRPr>
                  </a:p>
                </p:txBody>
              </p:sp>
              <p:sp>
                <p:nvSpPr>
                  <p:cNvPr id="584746" name="矩形 584745"/>
                  <p:cNvSpPr/>
                  <p:nvPr/>
                </p:nvSpPr>
                <p:spPr>
                  <a:xfrm>
                    <a:off x="2784" y="31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1</a:t>
                    </a:r>
                    <a:endParaRPr lang="en-US" altLang="zh-CN" baseline="-18000">
                      <a:latin typeface="Times New Roman" panose="02020603050405020304" pitchFamily="18" charset="0"/>
                    </a:endParaRPr>
                  </a:p>
                </p:txBody>
              </p:sp>
              <p:sp>
                <p:nvSpPr>
                  <p:cNvPr id="584747" name="矩形 584746"/>
                  <p:cNvSpPr/>
                  <p:nvPr/>
                </p:nvSpPr>
                <p:spPr>
                  <a:xfrm>
                    <a:off x="2784" y="33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2</a:t>
                    </a:r>
                    <a:endParaRPr lang="en-US" altLang="zh-CN" baseline="-18000">
                      <a:latin typeface="Times New Roman" panose="02020603050405020304" pitchFamily="18" charset="0"/>
                    </a:endParaRPr>
                  </a:p>
                </p:txBody>
              </p:sp>
              <p:sp>
                <p:nvSpPr>
                  <p:cNvPr id="584748" name="矩形 584747"/>
                  <p:cNvSpPr/>
                  <p:nvPr/>
                </p:nvSpPr>
                <p:spPr>
                  <a:xfrm>
                    <a:off x="2784" y="35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3</a:t>
                    </a:r>
                    <a:endParaRPr lang="en-US" altLang="zh-CN" baseline="-18000">
                      <a:latin typeface="Times New Roman" panose="02020603050405020304" pitchFamily="18" charset="0"/>
                    </a:endParaRPr>
                  </a:p>
                </p:txBody>
              </p:sp>
              <p:sp>
                <p:nvSpPr>
                  <p:cNvPr id="584749" name="矩形 584748"/>
                  <p:cNvSpPr/>
                  <p:nvPr/>
                </p:nvSpPr>
                <p:spPr>
                  <a:xfrm>
                    <a:off x="2784" y="3732"/>
                    <a:ext cx="249" cy="204"/>
                  </a:xfrm>
                  <a:prstGeom prst="rect">
                    <a:avLst/>
                  </a:prstGeom>
                  <a:noFill/>
                  <a:ln w="9525">
                    <a:noFill/>
                  </a:ln>
                </p:spPr>
                <p:txBody>
                  <a:bodyPr wrap="none" anchor="ctr"/>
                  <a:lstStyle/>
                  <a:p>
                    <a:pPr>
                      <a:buClr>
                        <a:schemeClr val="bg1"/>
                      </a:buClr>
                    </a:pPr>
                    <a:r>
                      <a:rPr lang="en-US" altLang="zh-CN">
                        <a:latin typeface="Times New Roman" panose="02020603050405020304" pitchFamily="18" charset="0"/>
                      </a:rPr>
                      <a:t>4</a:t>
                    </a:r>
                    <a:endParaRPr lang="en-US" altLang="zh-CN" baseline="-18000">
                      <a:latin typeface="Times New Roman" panose="02020603050405020304" pitchFamily="18" charset="0"/>
                    </a:endParaRPr>
                  </a:p>
                </p:txBody>
              </p:sp>
            </p:grpSp>
          </p:grpSp>
        </p:grpSp>
        <p:grpSp>
          <p:nvGrpSpPr>
            <p:cNvPr id="584750" name="组合 584749"/>
            <p:cNvGrpSpPr/>
            <p:nvPr/>
          </p:nvGrpSpPr>
          <p:grpSpPr>
            <a:xfrm>
              <a:off x="3456" y="2440"/>
              <a:ext cx="748" cy="1688"/>
              <a:chOff x="3456" y="2440"/>
              <a:chExt cx="748" cy="1688"/>
            </a:xfrm>
          </p:grpSpPr>
          <p:sp>
            <p:nvSpPr>
              <p:cNvPr id="584751" name="矩形 584750"/>
              <p:cNvSpPr/>
              <p:nvPr/>
            </p:nvSpPr>
            <p:spPr>
              <a:xfrm>
                <a:off x="3552" y="2440"/>
                <a:ext cx="544" cy="227"/>
              </a:xfrm>
              <a:prstGeom prst="rect">
                <a:avLst/>
              </a:prstGeom>
              <a:noFill/>
              <a:ln w="9525">
                <a:noFill/>
              </a:ln>
            </p:spPr>
            <p:txBody>
              <a:bodyPr wrap="none" anchor="ctr"/>
              <a:lstStyle/>
              <a:p>
                <a:pPr>
                  <a:buClr>
                    <a:schemeClr val="bg1"/>
                  </a:buClr>
                </a:pPr>
                <a:r>
                  <a:rPr lang="zh-CN" altLang="en-US" sz="1600" b="1" dirty="0">
                    <a:latin typeface="宋体" panose="02010600030101010101" pitchFamily="2" charset="-122"/>
                  </a:rPr>
                  <a:t>边表排序后</a:t>
                </a:r>
                <a:endParaRPr lang="zh-CN" altLang="en-US" sz="1600" b="1">
                  <a:latin typeface="Times New Roman" panose="02020603050405020304" pitchFamily="18" charset="0"/>
                </a:endParaRPr>
              </a:p>
            </p:txBody>
          </p:sp>
          <p:grpSp>
            <p:nvGrpSpPr>
              <p:cNvPr id="584752" name="组合 584751"/>
              <p:cNvGrpSpPr/>
              <p:nvPr/>
            </p:nvGrpSpPr>
            <p:grpSpPr>
              <a:xfrm>
                <a:off x="3456" y="2704"/>
                <a:ext cx="748" cy="1424"/>
                <a:chOff x="3888" y="2704"/>
                <a:chExt cx="748" cy="1424"/>
              </a:xfrm>
            </p:grpSpPr>
            <p:sp>
              <p:nvSpPr>
                <p:cNvPr id="584753" name="矩形 584752"/>
                <p:cNvSpPr/>
                <p:nvPr/>
              </p:nvSpPr>
              <p:spPr>
                <a:xfrm>
                  <a:off x="3888" y="3120"/>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3    4    4</a:t>
                  </a:r>
                </a:p>
              </p:txBody>
            </p:sp>
            <p:sp>
              <p:nvSpPr>
                <p:cNvPr id="584754" name="矩形 584753"/>
                <p:cNvSpPr/>
                <p:nvPr/>
              </p:nvSpPr>
              <p:spPr>
                <a:xfrm>
                  <a:off x="3888" y="33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0    1    6</a:t>
                  </a:r>
                </a:p>
              </p:txBody>
            </p:sp>
            <p:sp>
              <p:nvSpPr>
                <p:cNvPr id="584755" name="矩形 584754"/>
                <p:cNvSpPr/>
                <p:nvPr/>
              </p:nvSpPr>
              <p:spPr>
                <a:xfrm>
                  <a:off x="3888" y="35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0    2    7</a:t>
                  </a:r>
                </a:p>
              </p:txBody>
            </p:sp>
            <p:sp>
              <p:nvSpPr>
                <p:cNvPr id="584756" name="矩形 584755"/>
                <p:cNvSpPr/>
                <p:nvPr/>
              </p:nvSpPr>
              <p:spPr>
                <a:xfrm>
                  <a:off x="3888" y="37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2    3    8</a:t>
                  </a:r>
                </a:p>
              </p:txBody>
            </p:sp>
            <p:sp>
              <p:nvSpPr>
                <p:cNvPr id="584757" name="矩形 584756"/>
                <p:cNvSpPr/>
                <p:nvPr/>
              </p:nvSpPr>
              <p:spPr>
                <a:xfrm>
                  <a:off x="3888" y="392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1    4    9</a:t>
                  </a:r>
                </a:p>
              </p:txBody>
            </p:sp>
            <p:sp>
              <p:nvSpPr>
                <p:cNvPr id="584758" name="矩形 584757"/>
                <p:cNvSpPr/>
                <p:nvPr/>
              </p:nvSpPr>
              <p:spPr>
                <a:xfrm>
                  <a:off x="3888" y="2912"/>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2    4    3</a:t>
                  </a:r>
                </a:p>
              </p:txBody>
            </p:sp>
            <p:sp>
              <p:nvSpPr>
                <p:cNvPr id="584759" name="矩形 584758"/>
                <p:cNvSpPr/>
                <p:nvPr/>
              </p:nvSpPr>
              <p:spPr>
                <a:xfrm>
                  <a:off x="3888" y="2704"/>
                  <a:ext cx="748" cy="204"/>
                </a:xfrm>
                <a:prstGeom prst="rect">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1    3    2</a:t>
                  </a:r>
                </a:p>
              </p:txBody>
            </p:sp>
          </p:grpSp>
        </p:grpSp>
      </p:grpSp>
    </p:spTree>
  </p:cSld>
  <p:clrMapOvr>
    <a:masterClrMapping/>
  </p:clrMapOvr>
  <p:transition spd="med">
    <p:wipe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矩形 634881"/>
          <p:cNvSpPr/>
          <p:nvPr/>
        </p:nvSpPr>
        <p:spPr>
          <a:xfrm>
            <a:off x="165735" y="1579245"/>
            <a:ext cx="8812213" cy="4348163"/>
          </a:xfrm>
          <a:prstGeom prst="rect">
            <a:avLst/>
          </a:prstGeom>
          <a:noFill/>
          <a:ln w="9525">
            <a:noFill/>
          </a:ln>
        </p:spPr>
        <p:txBody>
          <a:bodyPr/>
          <a:lstStyle/>
          <a:p>
            <a:pPr>
              <a:lnSpc>
                <a:spcPct val="110000"/>
              </a:lnSpc>
              <a:spcBef>
                <a:spcPct val="20000"/>
              </a:spcBef>
              <a:buClr>
                <a:schemeClr val="accent2"/>
              </a:buClr>
              <a:buSzPct val="80000"/>
              <a:buFont typeface="Wingdings" panose="05000000000000000000" pitchFamily="2" charset="2"/>
              <a:buNone/>
            </a:pPr>
            <a:r>
              <a:rPr lang="zh-CN" altLang="en-US" sz="3200" b="1" dirty="0">
                <a:solidFill>
                  <a:srgbClr val="0000FF"/>
                </a:solidFill>
                <a:latin typeface="Times New Roman" panose="02020603050405020304" pitchFamily="18" charset="0"/>
              </a:rPr>
              <a:t>算法分析</a:t>
            </a:r>
            <a:r>
              <a:rPr lang="zh-CN" altLang="en-US" sz="3200" b="1" dirty="0">
                <a:latin typeface="Times New Roman" panose="02020603050405020304" pitchFamily="18" charset="0"/>
              </a:rPr>
              <a:t>：</a:t>
            </a:r>
            <a:r>
              <a:rPr lang="zh-CN" altLang="en-US" sz="2800" b="1" dirty="0">
                <a:latin typeface="Times New Roman" panose="02020603050405020304" pitchFamily="18" charset="0"/>
              </a:rPr>
              <a:t>设带权连通图有</a:t>
            </a:r>
            <a:r>
              <a:rPr lang="en-US" altLang="zh-CN" sz="2800" b="1">
                <a:latin typeface="Times New Roman" panose="02020603050405020304" pitchFamily="18" charset="0"/>
              </a:rPr>
              <a:t>n</a:t>
            </a:r>
            <a:r>
              <a:rPr lang="zh-CN" altLang="en-US" sz="2800" b="1" dirty="0">
                <a:latin typeface="Times New Roman" panose="02020603050405020304" pitchFamily="18" charset="0"/>
              </a:rPr>
              <a:t>个顶点，</a:t>
            </a:r>
            <a:r>
              <a:rPr lang="en-US" altLang="zh-CN" sz="2800" b="1">
                <a:latin typeface="Times New Roman" panose="02020603050405020304" pitchFamily="18" charset="0"/>
              </a:rPr>
              <a:t>e</a:t>
            </a:r>
            <a:r>
              <a:rPr lang="zh-CN" altLang="en-US" sz="2800" b="1" dirty="0">
                <a:latin typeface="Times New Roman" panose="02020603050405020304" pitchFamily="18" charset="0"/>
              </a:rPr>
              <a:t>条边，则算法的主要执行是：</a:t>
            </a: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rgbClr val="0000FF"/>
                </a:solidFill>
                <a:latin typeface="宋体" panose="02010600030101010101" pitchFamily="2" charset="-122"/>
              </a:rPr>
              <a:t>◆</a:t>
            </a:r>
            <a:r>
              <a:rPr lang="zh-CN" altLang="en-US" sz="2800" b="1">
                <a:solidFill>
                  <a:schemeClr val="folHlink"/>
                </a:solidFill>
                <a:latin typeface="宋体" panose="02010600030101010101" pitchFamily="2" charset="-122"/>
                <a:ea typeface="Arial Unicode MS" panose="020B0604020202020204" charset="-122"/>
              </a:rPr>
              <a:t> </a:t>
            </a:r>
            <a:r>
              <a:rPr lang="en-US" altLang="zh-CN" sz="2800" b="1" dirty="0" err="1">
                <a:latin typeface="Times New Roman" panose="02020603050405020304" pitchFamily="18" charset="0"/>
              </a:rPr>
              <a:t>Vset</a:t>
            </a:r>
            <a:r>
              <a:rPr lang="zh-CN" altLang="en-US" sz="2800" b="1" dirty="0">
                <a:latin typeface="宋体" panose="02010600030101010101" pitchFamily="2" charset="-122"/>
              </a:rPr>
              <a:t>数组初始化</a:t>
            </a:r>
            <a:r>
              <a:rPr lang="zh-CN" altLang="en-US" sz="2800" b="1" dirty="0">
                <a:latin typeface="Times New Roman" panose="02020603050405020304" pitchFamily="18" charset="0"/>
              </a:rPr>
              <a:t>：时间复杂度是</a:t>
            </a:r>
            <a:r>
              <a:rPr lang="en-US" altLang="zh-CN" sz="2800" b="1">
                <a:latin typeface="Times New Roman" panose="02020603050405020304" pitchFamily="18" charset="0"/>
              </a:rPr>
              <a:t>O(n) </a:t>
            </a:r>
            <a:r>
              <a:rPr lang="zh-CN" altLang="en-US" sz="2800" b="1">
                <a:latin typeface="宋体" panose="02010600030101010101" pitchFamily="2" charset="-122"/>
              </a:rPr>
              <a:t>；</a:t>
            </a: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rgbClr val="0000FF"/>
                </a:solidFill>
                <a:latin typeface="Times New Roman" panose="02020603050405020304" pitchFamily="18" charset="0"/>
              </a:rPr>
              <a:t>◆</a:t>
            </a:r>
            <a:r>
              <a:rPr lang="zh-CN" altLang="en-US" sz="2800" b="1">
                <a:solidFill>
                  <a:schemeClr val="hlink"/>
                </a:solidFill>
                <a:latin typeface="宋体" panose="02010600030101010101" pitchFamily="2" charset="-122"/>
              </a:rPr>
              <a:t> </a:t>
            </a:r>
            <a:r>
              <a:rPr lang="zh-CN" altLang="en-US" sz="2800" b="1" dirty="0">
                <a:latin typeface="宋体" panose="02010600030101010101" pitchFamily="2" charset="-122"/>
              </a:rPr>
              <a:t>边表按权值排序</a:t>
            </a:r>
            <a:r>
              <a:rPr lang="zh-CN" altLang="en-US" sz="2800" b="1" dirty="0">
                <a:latin typeface="Times New Roman" panose="02020603050405020304" pitchFamily="18" charset="0"/>
              </a:rPr>
              <a:t>：若采用堆排序或快速排序，时间复杂度是</a:t>
            </a:r>
            <a:r>
              <a:rPr lang="en-US" altLang="zh-CN" sz="2800" b="1">
                <a:latin typeface="Times New Roman" panose="02020603050405020304" pitchFamily="18" charset="0"/>
              </a:rPr>
              <a:t>O(e㏒e) </a:t>
            </a:r>
            <a:r>
              <a:rPr lang="zh-CN" altLang="en-US" sz="2800" b="1">
                <a:latin typeface="宋体" panose="02010600030101010101" pitchFamily="2" charset="-122"/>
              </a:rPr>
              <a:t>；</a:t>
            </a:r>
          </a:p>
          <a:p>
            <a:pPr marL="444500" lvl="1" indent="0" eaLnBrk="1" hangingPunct="1">
              <a:lnSpc>
                <a:spcPct val="110000"/>
              </a:lnSpc>
              <a:spcBef>
                <a:spcPct val="20000"/>
              </a:spcBef>
              <a:buClr>
                <a:schemeClr val="accent2"/>
              </a:buClr>
              <a:buSzPct val="80000"/>
              <a:buFont typeface="Wingdings" panose="05000000000000000000" pitchFamily="2" charset="2"/>
              <a:buNone/>
            </a:pPr>
            <a:r>
              <a:rPr lang="zh-CN" altLang="en-US" sz="2800" b="1">
                <a:solidFill>
                  <a:srgbClr val="0000FF"/>
                </a:solidFill>
                <a:latin typeface="Times New Roman" panose="02020603050405020304" pitchFamily="18" charset="0"/>
              </a:rPr>
              <a:t>◆</a:t>
            </a:r>
            <a:r>
              <a:rPr lang="zh-CN" altLang="en-US" sz="2800" b="1">
                <a:latin typeface="Times New Roman" panose="02020603050405020304" pitchFamily="18" charset="0"/>
              </a:rPr>
              <a:t> </a:t>
            </a:r>
            <a:r>
              <a:rPr lang="en-US" altLang="zh-CN" sz="2800" b="1">
                <a:latin typeface="Times New Roman" panose="02020603050405020304" pitchFamily="18" charset="0"/>
              </a:rPr>
              <a:t>while</a:t>
            </a:r>
            <a:r>
              <a:rPr lang="zh-CN" altLang="en-US" sz="2800" b="1" dirty="0">
                <a:latin typeface="Times New Roman" panose="02020603050405020304" pitchFamily="18" charset="0"/>
              </a:rPr>
              <a:t>循环：最大执行频度是</a:t>
            </a:r>
            <a:r>
              <a:rPr lang="en-US" altLang="zh-CN" sz="2800" b="1">
                <a:latin typeface="Times New Roman" panose="02020603050405020304" pitchFamily="18" charset="0"/>
              </a:rPr>
              <a:t>O(n)</a:t>
            </a:r>
            <a:r>
              <a:rPr lang="zh-CN" altLang="en-US" sz="2800" b="1">
                <a:latin typeface="Times New Roman" panose="02020603050405020304" pitchFamily="18" charset="0"/>
              </a:rPr>
              <a:t>，</a:t>
            </a:r>
            <a:r>
              <a:rPr lang="zh-CN" altLang="en-US" sz="2800" b="1" dirty="0">
                <a:solidFill>
                  <a:srgbClr val="FF0000"/>
                </a:solidFill>
                <a:latin typeface="Times New Roman" panose="02020603050405020304" pitchFamily="18" charset="0"/>
              </a:rPr>
              <a:t>其中包含修改</a:t>
            </a:r>
            <a:r>
              <a:rPr lang="en-US" altLang="zh-CN" sz="2800" b="1" dirty="0" err="1">
                <a:solidFill>
                  <a:srgbClr val="FF0000"/>
                </a:solidFill>
                <a:latin typeface="Times New Roman" panose="02020603050405020304" pitchFamily="18" charset="0"/>
              </a:rPr>
              <a:t>Vset</a:t>
            </a:r>
            <a:r>
              <a:rPr lang="zh-CN" altLang="en-US" sz="2800" b="1" dirty="0">
                <a:solidFill>
                  <a:srgbClr val="FF0000"/>
                </a:solidFill>
                <a:latin typeface="Times New Roman" panose="02020603050405020304" pitchFamily="18" charset="0"/>
              </a:rPr>
              <a:t>数组</a:t>
            </a:r>
            <a:r>
              <a:rPr lang="zh-CN" altLang="en-US" sz="2800" b="1" dirty="0">
                <a:latin typeface="Times New Roman" panose="02020603050405020304" pitchFamily="18" charset="0"/>
              </a:rPr>
              <a:t>，共执行</a:t>
            </a:r>
            <a:r>
              <a:rPr lang="en-US" altLang="zh-CN" sz="2800" b="1">
                <a:latin typeface="Times New Roman" panose="02020603050405020304" pitchFamily="18" charset="0"/>
              </a:rPr>
              <a:t>n-1</a:t>
            </a:r>
            <a:r>
              <a:rPr lang="zh-CN" altLang="en-US" sz="2800" b="1" dirty="0">
                <a:latin typeface="Times New Roman" panose="02020603050405020304" pitchFamily="18" charset="0"/>
              </a:rPr>
              <a:t>次，时间复杂度是</a:t>
            </a:r>
            <a:r>
              <a:rPr lang="en-US" altLang="zh-CN" sz="2800" b="1">
                <a:latin typeface="Times New Roman" panose="02020603050405020304" pitchFamily="18" charset="0"/>
              </a:rPr>
              <a:t>O(n</a:t>
            </a:r>
            <a:r>
              <a:rPr lang="en-US" altLang="zh-CN" sz="2800" b="1" baseline="20000">
                <a:latin typeface="Times New Roman" panose="02020603050405020304" pitchFamily="18" charset="0"/>
              </a:rPr>
              <a:t>2</a:t>
            </a:r>
            <a:r>
              <a:rPr lang="en-US" altLang="zh-CN" sz="2800" b="1">
                <a:latin typeface="Times New Roman" panose="02020603050405020304" pitchFamily="18" charset="0"/>
              </a:rPr>
              <a:t>) </a:t>
            </a:r>
            <a:r>
              <a:rPr lang="zh-CN" altLang="en-US" sz="2800" b="1">
                <a:latin typeface="宋体" panose="02010600030101010101" pitchFamily="2" charset="-122"/>
              </a:rPr>
              <a:t>；</a:t>
            </a:r>
          </a:p>
          <a:p>
            <a:pPr>
              <a:lnSpc>
                <a:spcPct val="110000"/>
              </a:lnSpc>
              <a:spcBef>
                <a:spcPct val="20000"/>
              </a:spcBef>
              <a:buClr>
                <a:schemeClr val="accent2"/>
              </a:buClr>
              <a:buSzPct val="80000"/>
              <a:buFont typeface="Wingdings" panose="05000000000000000000" pitchFamily="2" charset="2"/>
              <a:buNone/>
            </a:pPr>
            <a:r>
              <a:rPr lang="zh-CN" altLang="en-US" sz="2800" b="1" dirty="0">
                <a:latin typeface="Times New Roman" panose="02020603050405020304" pitchFamily="18" charset="0"/>
              </a:rPr>
              <a:t>         整个算法的时间复杂度是</a:t>
            </a:r>
            <a:r>
              <a:rPr lang="en-US" altLang="zh-CN" sz="2800" b="1">
                <a:latin typeface="Times New Roman" panose="02020603050405020304" pitchFamily="18" charset="0"/>
              </a:rPr>
              <a:t>O(e㏒e+n</a:t>
            </a:r>
            <a:r>
              <a:rPr lang="en-US" altLang="zh-CN" sz="2800" b="1" baseline="22000">
                <a:latin typeface="Times New Roman" panose="02020603050405020304" pitchFamily="18" charset="0"/>
              </a:rPr>
              <a:t>2</a:t>
            </a:r>
            <a:r>
              <a:rPr lang="en-US" altLang="zh-CN" sz="2800" b="1">
                <a:latin typeface="Times New Roman" panose="02020603050405020304" pitchFamily="18" charset="0"/>
              </a:rPr>
              <a:t>) </a:t>
            </a:r>
            <a:r>
              <a:rPr lang="zh-CN" altLang="en-US" sz="2800" b="1">
                <a:latin typeface="宋体" panose="02010600030101010101" pitchFamily="2" charset="-122"/>
              </a:rPr>
              <a:t>。</a:t>
            </a:r>
          </a:p>
        </p:txBody>
      </p:sp>
    </p:spTree>
  </p:cSld>
  <p:clrMapOvr>
    <a:masterClrMapping/>
  </p:clrMapOvr>
  <p:transition spd="med">
    <p:wipe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标题 635905"/>
          <p:cNvSpPr>
            <a:spLocks noGrp="1"/>
          </p:cNvSpPr>
          <p:nvPr>
            <p:ph type="title"/>
          </p:nvPr>
        </p:nvSpPr>
        <p:spPr>
          <a:xfrm>
            <a:off x="309880" y="292100"/>
            <a:ext cx="7772400" cy="838200"/>
          </a:xfrm>
        </p:spPr>
        <p:txBody>
          <a:bodyPr lIns="92075" tIns="46038" rIns="92075" bIns="46038" anchor="ctr"/>
          <a:lstStyle/>
          <a:p>
            <a:r>
              <a:rPr lang="en-US" altLang="zh-CN" sz="5400" b="1">
                <a:solidFill>
                  <a:srgbClr val="0000FF"/>
                </a:solidFill>
                <a:effectLst/>
                <a:latin typeface="Times New Roman" panose="02020603050405020304" pitchFamily="18" charset="0"/>
              </a:rPr>
              <a:t>7.6</a:t>
            </a:r>
            <a:r>
              <a:rPr lang="en-US" altLang="zh-CN" sz="5400" b="1">
                <a:solidFill>
                  <a:srgbClr val="0000FF"/>
                </a:solidFill>
                <a:effectLst/>
              </a:rPr>
              <a:t>  </a:t>
            </a:r>
            <a:r>
              <a:rPr lang="zh-CN" altLang="en-US" sz="5400" b="1" dirty="0">
                <a:solidFill>
                  <a:srgbClr val="0000FF"/>
                </a:solidFill>
                <a:effectLst/>
                <a:ea typeface="楷体_GB2312" panose="02010609030101010101" pitchFamily="49" charset="-122"/>
              </a:rPr>
              <a:t>有向无环图及其应用</a:t>
            </a:r>
          </a:p>
        </p:txBody>
      </p:sp>
      <p:sp>
        <p:nvSpPr>
          <p:cNvPr id="635907" name="文本占位符 635906"/>
          <p:cNvSpPr>
            <a:spLocks noGrp="1"/>
          </p:cNvSpPr>
          <p:nvPr>
            <p:ph type="body" idx="1"/>
          </p:nvPr>
        </p:nvSpPr>
        <p:spPr>
          <a:xfrm>
            <a:off x="152400" y="1287463"/>
            <a:ext cx="8839200" cy="5165725"/>
          </a:xfrm>
        </p:spPr>
        <p:txBody>
          <a:bodyPr/>
          <a:lstStyle/>
          <a:p>
            <a:pPr marL="0" indent="0">
              <a:lnSpc>
                <a:spcPct val="110000"/>
              </a:lnSpc>
              <a:buNone/>
            </a:pPr>
            <a:r>
              <a:rPr lang="zh-CN" altLang="en-US" b="1" dirty="0">
                <a:solidFill>
                  <a:schemeClr val="hlink"/>
                </a:solidFill>
                <a:latin typeface="宋体" panose="02010600030101010101" pitchFamily="2" charset="-122"/>
              </a:rPr>
              <a:t>  </a:t>
            </a:r>
            <a:r>
              <a:rPr lang="zh-CN" altLang="en-US" b="1" dirty="0">
                <a:solidFill>
                  <a:srgbClr val="0000FF"/>
                </a:solidFill>
                <a:latin typeface="宋体" panose="02010600030101010101" pitchFamily="2" charset="-122"/>
              </a:rPr>
              <a:t> 有向无环图</a:t>
            </a:r>
            <a:r>
              <a:rPr lang="en-US" altLang="zh-CN" b="1">
                <a:solidFill>
                  <a:srgbClr val="0000FF"/>
                </a:solidFill>
              </a:rPr>
              <a:t>(Directed </a:t>
            </a:r>
            <a:r>
              <a:rPr lang="en-US" altLang="zh-CN" b="1" dirty="0" err="1">
                <a:solidFill>
                  <a:srgbClr val="0000FF"/>
                </a:solidFill>
              </a:rPr>
              <a:t>Acycling</a:t>
            </a:r>
            <a:r>
              <a:rPr lang="en-US" altLang="zh-CN" b="1">
                <a:solidFill>
                  <a:srgbClr val="0000FF"/>
                </a:solidFill>
              </a:rPr>
              <a:t> Graph)</a:t>
            </a:r>
            <a:r>
              <a:rPr lang="zh-CN" altLang="en-US" sz="2800" b="1">
                <a:latin typeface="宋体" panose="02010600030101010101" pitchFamily="2" charset="-122"/>
              </a:rPr>
              <a:t>：</a:t>
            </a:r>
            <a:r>
              <a:rPr lang="zh-CN" altLang="en-US" sz="2800" b="1" dirty="0">
                <a:latin typeface="宋体" panose="02010600030101010101" pitchFamily="2" charset="-122"/>
              </a:rPr>
              <a:t>是图中没有回路</a:t>
            </a:r>
            <a:r>
              <a:rPr lang="en-US" altLang="zh-CN" sz="2800" b="1">
                <a:latin typeface="宋体" panose="02010600030101010101" pitchFamily="2" charset="-122"/>
              </a:rPr>
              <a:t>(</a:t>
            </a:r>
            <a:r>
              <a:rPr lang="zh-CN" altLang="en-US" sz="2800" b="1" dirty="0">
                <a:latin typeface="宋体" panose="02010600030101010101" pitchFamily="2" charset="-122"/>
              </a:rPr>
              <a:t>环</a:t>
            </a:r>
            <a:r>
              <a:rPr lang="en-US" altLang="zh-CN" sz="2800" b="1">
                <a:latin typeface="宋体" panose="02010600030101010101" pitchFamily="2" charset="-122"/>
              </a:rPr>
              <a:t>)</a:t>
            </a:r>
            <a:r>
              <a:rPr lang="zh-CN" altLang="en-US" sz="2800" b="1" dirty="0">
                <a:latin typeface="宋体" panose="02010600030101010101" pitchFamily="2" charset="-122"/>
              </a:rPr>
              <a:t>的有向图。是一类具有代表性的图，主要用于研究工程项目的工序问题</a:t>
            </a:r>
            <a:r>
              <a:rPr lang="zh-CN" altLang="en-US" sz="2800" b="1" dirty="0"/>
              <a:t>、</a:t>
            </a:r>
            <a:r>
              <a:rPr lang="zh-CN" altLang="en-US" sz="2800" b="1" dirty="0">
                <a:latin typeface="宋体" panose="02010600030101010101" pitchFamily="2" charset="-122"/>
              </a:rPr>
              <a:t>工程时间进度问题等。</a:t>
            </a:r>
          </a:p>
          <a:p>
            <a:pPr marL="0" indent="0">
              <a:lnSpc>
                <a:spcPct val="110000"/>
              </a:lnSpc>
              <a:buNone/>
            </a:pPr>
            <a:r>
              <a:rPr lang="zh-CN" altLang="en-US" sz="2800" b="1" dirty="0">
                <a:latin typeface="宋体" panose="02010600030101010101" pitchFamily="2" charset="-122"/>
              </a:rPr>
              <a:t>    一个</a:t>
            </a:r>
            <a:r>
              <a:rPr lang="zh-CN" altLang="en-US" sz="2800" b="1" dirty="0">
                <a:solidFill>
                  <a:srgbClr val="0000FF"/>
                </a:solidFill>
                <a:latin typeface="宋体" panose="02010600030101010101" pitchFamily="2" charset="-122"/>
              </a:rPr>
              <a:t>工程</a:t>
            </a:r>
            <a:r>
              <a:rPr lang="en-US" altLang="zh-CN" sz="2800" b="1">
                <a:solidFill>
                  <a:srgbClr val="0000FF"/>
                </a:solidFill>
              </a:rPr>
              <a:t>(project)</a:t>
            </a:r>
            <a:r>
              <a:rPr lang="zh-CN" altLang="en-US" sz="2800" b="1" dirty="0"/>
              <a:t>都可分为若干个称为</a:t>
            </a:r>
            <a:r>
              <a:rPr lang="zh-CN" altLang="en-US" sz="2800" b="1" dirty="0">
                <a:solidFill>
                  <a:srgbClr val="0000FF"/>
                </a:solidFill>
              </a:rPr>
              <a:t>活动</a:t>
            </a:r>
            <a:r>
              <a:rPr lang="en-US" altLang="zh-CN" sz="2800" b="1">
                <a:solidFill>
                  <a:srgbClr val="0000FF"/>
                </a:solidFill>
              </a:rPr>
              <a:t>(active)</a:t>
            </a:r>
            <a:r>
              <a:rPr lang="zh-CN" altLang="en-US" sz="2800" b="1" dirty="0"/>
              <a:t>的</a:t>
            </a:r>
            <a:r>
              <a:rPr lang="zh-CN" altLang="en-US" sz="2800" b="1" dirty="0">
                <a:solidFill>
                  <a:srgbClr val="0000FF"/>
                </a:solidFill>
              </a:rPr>
              <a:t>子工程</a:t>
            </a:r>
            <a:r>
              <a:rPr lang="en-US" altLang="zh-CN" sz="2800" b="1">
                <a:solidFill>
                  <a:srgbClr val="0000FF"/>
                </a:solidFill>
              </a:rPr>
              <a:t>(</a:t>
            </a:r>
            <a:r>
              <a:rPr lang="zh-CN" altLang="en-US" sz="2800" b="1" dirty="0">
                <a:solidFill>
                  <a:srgbClr val="0000FF"/>
                </a:solidFill>
              </a:rPr>
              <a:t>或工序</a:t>
            </a:r>
            <a:r>
              <a:rPr lang="en-US" altLang="zh-CN" sz="2800" b="1">
                <a:solidFill>
                  <a:srgbClr val="0000FF"/>
                </a:solidFill>
              </a:rPr>
              <a:t>)</a:t>
            </a:r>
            <a:r>
              <a:rPr lang="zh-CN" altLang="en-US" sz="2800" b="1" dirty="0">
                <a:latin typeface="宋体" panose="02010600030101010101" pitchFamily="2" charset="-122"/>
              </a:rPr>
              <a:t>，</a:t>
            </a:r>
            <a:r>
              <a:rPr lang="zh-CN" altLang="en-US" sz="2800" b="1" dirty="0"/>
              <a:t>各个子工程受到一定的条件约束</a:t>
            </a:r>
            <a:r>
              <a:rPr lang="zh-CN" altLang="en-US" sz="2800" b="1" dirty="0">
                <a:latin typeface="宋体" panose="02010600030101010101" pitchFamily="2" charset="-122"/>
              </a:rPr>
              <a:t>：某个子工程必须开始于另一个子工程完成之后；整个工程有一个开始点</a:t>
            </a:r>
            <a:r>
              <a:rPr lang="en-US" altLang="zh-CN" sz="2800" b="1">
                <a:latin typeface="宋体" panose="02010600030101010101" pitchFamily="2" charset="-122"/>
              </a:rPr>
              <a:t>(</a:t>
            </a:r>
            <a:r>
              <a:rPr lang="zh-CN" altLang="en-US" sz="2800" b="1" dirty="0">
                <a:latin typeface="宋体" panose="02010600030101010101" pitchFamily="2" charset="-122"/>
              </a:rPr>
              <a:t>起点</a:t>
            </a:r>
            <a:r>
              <a:rPr lang="en-US" altLang="zh-CN" sz="2800" b="1">
                <a:latin typeface="宋体" panose="02010600030101010101" pitchFamily="2" charset="-122"/>
              </a:rPr>
              <a:t>)</a:t>
            </a:r>
            <a:r>
              <a:rPr lang="zh-CN" altLang="en-US" sz="2800" b="1" dirty="0">
                <a:latin typeface="宋体" panose="02010600030101010101" pitchFamily="2" charset="-122"/>
              </a:rPr>
              <a:t>和一个终点。人们关心：</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latin typeface="宋体" panose="02010600030101010101" pitchFamily="2" charset="-122"/>
                <a:ea typeface="Arial Unicode MS" panose="020B0604020202020204" charset="-122"/>
              </a:rPr>
              <a:t> </a:t>
            </a:r>
            <a:r>
              <a:rPr lang="zh-CN" altLang="en-US" b="1" dirty="0">
                <a:latin typeface="宋体" panose="02010600030101010101" pitchFamily="2" charset="-122"/>
              </a:rPr>
              <a:t>工程能否顺利完成</a:t>
            </a:r>
            <a:r>
              <a:rPr lang="en-US" altLang="zh-CN" b="1">
                <a:latin typeface="宋体" panose="02010600030101010101" pitchFamily="2" charset="-122"/>
              </a:rPr>
              <a:t>?</a:t>
            </a:r>
            <a:r>
              <a:rPr lang="zh-CN" altLang="en-US" b="1" dirty="0">
                <a:latin typeface="宋体" panose="02010600030101010101" pitchFamily="2" charset="-122"/>
              </a:rPr>
              <a:t>影响工程的关键活动是什么</a:t>
            </a:r>
            <a:r>
              <a:rPr lang="en-US" altLang="zh-CN" b="1">
                <a:latin typeface="宋体" panose="02010600030101010101" pitchFamily="2" charset="-122"/>
              </a:rPr>
              <a:t>?</a:t>
            </a:r>
          </a:p>
          <a:p>
            <a:pPr marL="533400" lvl="1" indent="0">
              <a:lnSpc>
                <a:spcPct val="110000"/>
              </a:lnSpc>
              <a:buNone/>
            </a:pPr>
            <a:r>
              <a:rPr lang="en-US" altLang="zh-CN" b="1">
                <a:solidFill>
                  <a:schemeClr val="folHlink"/>
                </a:solidFill>
                <a:latin typeface="宋体" panose="02010600030101010101" pitchFamily="2" charset="-122"/>
              </a:rPr>
              <a:t>◆</a:t>
            </a:r>
            <a:r>
              <a:rPr lang="en-US" altLang="zh-CN" b="1">
                <a:latin typeface="宋体" panose="02010600030101010101" pitchFamily="2" charset="-122"/>
                <a:ea typeface="Arial Unicode MS" panose="020B0604020202020204" charset="-122"/>
              </a:rPr>
              <a:t> </a:t>
            </a:r>
            <a:r>
              <a:rPr lang="zh-CN" altLang="en-US" b="1" dirty="0">
                <a:latin typeface="宋体" panose="02010600030101010101" pitchFamily="2" charset="-122"/>
              </a:rPr>
              <a:t>估算整个工程完成所必须的最短时间是多少</a:t>
            </a:r>
            <a:r>
              <a:rPr lang="en-US" altLang="zh-CN" b="1">
                <a:latin typeface="宋体" panose="02010600030101010101" pitchFamily="2" charset="-122"/>
              </a:rPr>
              <a:t>?</a:t>
            </a:r>
          </a:p>
        </p:txBody>
      </p:sp>
    </p:spTree>
  </p:cSld>
  <p:clrMapOvr>
    <a:masterClrMapping/>
  </p:clrMapOvr>
  <p:transition spd="med">
    <p:wipe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文本占位符 636929"/>
          <p:cNvSpPr>
            <a:spLocks noGrp="1"/>
          </p:cNvSpPr>
          <p:nvPr>
            <p:ph type="body" idx="1"/>
          </p:nvPr>
        </p:nvSpPr>
        <p:spPr>
          <a:xfrm>
            <a:off x="256540" y="2600643"/>
            <a:ext cx="8839200" cy="1655762"/>
          </a:xfrm>
        </p:spPr>
        <p:txBody>
          <a:bodyPr/>
          <a:lstStyle/>
          <a:p>
            <a:pPr marL="0" indent="0">
              <a:lnSpc>
                <a:spcPct val="110000"/>
              </a:lnSpc>
              <a:buNone/>
            </a:pPr>
            <a:r>
              <a:rPr lang="zh-CN" altLang="en-US" sz="2800" b="1" dirty="0">
                <a:latin typeface="宋体" panose="02010600030101010101" pitchFamily="2" charset="-122"/>
              </a:rPr>
              <a:t>    对工程的活动加以抽象：图中顶点表示活动，有向边表示活动之间的优先关系，这样的有向图称为</a:t>
            </a:r>
            <a:r>
              <a:rPr lang="zh-CN" altLang="en-US" sz="2800" b="1" dirty="0">
                <a:solidFill>
                  <a:srgbClr val="0000FF"/>
                </a:solidFill>
                <a:latin typeface="宋体" panose="02010600030101010101" pitchFamily="2" charset="-122"/>
              </a:rPr>
              <a:t>顶点表示活动的网</a:t>
            </a:r>
            <a:r>
              <a:rPr lang="en-US" altLang="zh-CN" sz="2800" b="1">
                <a:solidFill>
                  <a:srgbClr val="0000FF"/>
                </a:solidFill>
              </a:rPr>
              <a:t>(</a:t>
            </a:r>
            <a:r>
              <a:rPr lang="en-US" altLang="zh-CN" sz="2800" b="1">
                <a:solidFill>
                  <a:srgbClr val="FF0000"/>
                </a:solidFill>
              </a:rPr>
              <a:t>A</a:t>
            </a:r>
            <a:r>
              <a:rPr lang="en-US" altLang="zh-CN" sz="2800" b="1">
                <a:solidFill>
                  <a:srgbClr val="0000FF"/>
                </a:solidFill>
              </a:rPr>
              <a:t>ctivity </a:t>
            </a:r>
            <a:r>
              <a:rPr lang="en-US" altLang="zh-CN" sz="2800" b="1">
                <a:solidFill>
                  <a:srgbClr val="FF0000"/>
                </a:solidFill>
              </a:rPr>
              <a:t>O</a:t>
            </a:r>
            <a:r>
              <a:rPr lang="en-US" altLang="zh-CN" sz="2800" b="1">
                <a:solidFill>
                  <a:srgbClr val="0000FF"/>
                </a:solidFill>
              </a:rPr>
              <a:t>n </a:t>
            </a:r>
            <a:r>
              <a:rPr lang="en-US" altLang="zh-CN" sz="2800" b="1">
                <a:solidFill>
                  <a:srgbClr val="FF0000"/>
                </a:solidFill>
              </a:rPr>
              <a:t>V</a:t>
            </a:r>
            <a:r>
              <a:rPr lang="en-US" altLang="zh-CN" sz="2800" b="1">
                <a:solidFill>
                  <a:srgbClr val="0000FF"/>
                </a:solidFill>
              </a:rPr>
              <a:t>ertex Network </a:t>
            </a:r>
            <a:r>
              <a:rPr lang="zh-CN" altLang="en-US" sz="2800" b="1">
                <a:solidFill>
                  <a:srgbClr val="0000FF"/>
                </a:solidFill>
                <a:latin typeface="宋体" panose="02010600030101010101" pitchFamily="2" charset="-122"/>
              </a:rPr>
              <a:t>，</a:t>
            </a:r>
            <a:r>
              <a:rPr lang="en-US" altLang="zh-CN" sz="2800" b="1">
                <a:solidFill>
                  <a:srgbClr val="FF0000"/>
                </a:solidFill>
              </a:rPr>
              <a:t>AOV</a:t>
            </a:r>
            <a:r>
              <a:rPr lang="zh-CN" altLang="en-US" sz="2800" b="1" dirty="0">
                <a:solidFill>
                  <a:srgbClr val="FF0000"/>
                </a:solidFill>
                <a:latin typeface="宋体" panose="02010600030101010101" pitchFamily="2" charset="-122"/>
              </a:rPr>
              <a:t>网</a:t>
            </a:r>
            <a:r>
              <a:rPr lang="en-US" altLang="zh-CN" sz="2800" b="1">
                <a:solidFill>
                  <a:srgbClr val="0000FF"/>
                </a:solidFill>
              </a:rPr>
              <a:t>) </a:t>
            </a:r>
            <a:r>
              <a:rPr lang="zh-CN" altLang="en-US" sz="2800" b="1" dirty="0">
                <a:latin typeface="宋体" panose="02010600030101010101" pitchFamily="2" charset="-122"/>
              </a:rPr>
              <a:t>。</a:t>
            </a:r>
          </a:p>
        </p:txBody>
      </p:sp>
    </p:spTree>
  </p:cSld>
  <p:clrMapOvr>
    <a:masterClrMapping/>
  </p:clrMapOvr>
  <p:transition spd="med">
    <p:wipe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标题 637953"/>
          <p:cNvSpPr>
            <a:spLocks noGrp="1"/>
          </p:cNvSpPr>
          <p:nvPr>
            <p:ph type="title"/>
          </p:nvPr>
        </p:nvSpPr>
        <p:spPr>
          <a:xfrm>
            <a:off x="685800" y="152400"/>
            <a:ext cx="6248400" cy="685800"/>
          </a:xfrm>
        </p:spPr>
        <p:txBody>
          <a:bodyPr lIns="92075" tIns="46038" rIns="92075" bIns="46038" anchor="ctr"/>
          <a:lstStyle/>
          <a:p>
            <a:r>
              <a:rPr lang="en-US" altLang="zh-CN" b="1">
                <a:solidFill>
                  <a:srgbClr val="0000FF"/>
                </a:solidFill>
                <a:effectLst/>
                <a:latin typeface="Times New Roman" panose="02020603050405020304" pitchFamily="18" charset="0"/>
              </a:rPr>
              <a:t>7.6.1  </a:t>
            </a:r>
            <a:r>
              <a:rPr lang="zh-CN" altLang="en-US" b="1" dirty="0">
                <a:solidFill>
                  <a:srgbClr val="0000FF"/>
                </a:solidFill>
                <a:effectLst/>
                <a:latin typeface="楷体_GB2312" panose="02010609030101010101" pitchFamily="49" charset="-122"/>
                <a:ea typeface="楷体_GB2312" panose="02010609030101010101" pitchFamily="49" charset="-122"/>
              </a:rPr>
              <a:t>拓扑排序</a:t>
            </a:r>
          </a:p>
        </p:txBody>
      </p:sp>
      <p:sp>
        <p:nvSpPr>
          <p:cNvPr id="637955" name="文本占位符 637954"/>
          <p:cNvSpPr>
            <a:spLocks noGrp="1"/>
          </p:cNvSpPr>
          <p:nvPr>
            <p:ph type="body" idx="1"/>
          </p:nvPr>
        </p:nvSpPr>
        <p:spPr>
          <a:xfrm>
            <a:off x="152400" y="990600"/>
            <a:ext cx="8812213" cy="5638800"/>
          </a:xfrm>
        </p:spPr>
        <p:txBody>
          <a:bodyPr/>
          <a:lstStyle/>
          <a:p>
            <a:pPr marL="0" indent="0">
              <a:lnSpc>
                <a:spcPct val="110000"/>
              </a:lnSpc>
              <a:buNone/>
            </a:pPr>
            <a:r>
              <a:rPr lang="zh-CN" altLang="en-US" sz="2800" b="1" dirty="0">
                <a:solidFill>
                  <a:schemeClr val="folHlink"/>
                </a:solidFill>
              </a:rPr>
              <a:t>   </a:t>
            </a:r>
            <a:r>
              <a:rPr lang="zh-CN" altLang="en-US" sz="2800" b="1" dirty="0">
                <a:solidFill>
                  <a:schemeClr val="folHlink"/>
                </a:solidFill>
                <a:latin typeface="+mn-ea"/>
                <a:cs typeface="+mn-ea"/>
              </a:rPr>
              <a:t> </a:t>
            </a:r>
          </a:p>
          <a:p>
            <a:pPr marL="0" indent="0">
              <a:lnSpc>
                <a:spcPct val="110000"/>
              </a:lnSpc>
              <a:buNone/>
            </a:pPr>
            <a:r>
              <a:rPr lang="zh-CN" altLang="en-US" sz="2800" b="1" dirty="0">
                <a:solidFill>
                  <a:schemeClr val="folHlink"/>
                </a:solidFill>
                <a:latin typeface="+mn-ea"/>
                <a:cs typeface="+mn-ea"/>
              </a:rPr>
              <a:t>   </a:t>
            </a:r>
            <a:r>
              <a:rPr lang="zh-CN" altLang="en-US" sz="2800" b="1" dirty="0">
                <a:latin typeface="+mn-ea"/>
                <a:cs typeface="+mn-ea"/>
                <a:sym typeface="+mn-ea"/>
              </a:rPr>
              <a:t>复杂的工程一般由若干个活动构成</a:t>
            </a:r>
            <a:r>
              <a:rPr lang="en-US" altLang="zh-CN" sz="2800" b="1" dirty="0">
                <a:latin typeface="+mn-ea"/>
                <a:cs typeface="+mn-ea"/>
                <a:sym typeface="+mn-ea"/>
              </a:rPr>
              <a:t>,</a:t>
            </a:r>
            <a:r>
              <a:rPr lang="zh-CN" altLang="en-US" sz="2800" b="1" dirty="0">
                <a:latin typeface="+mn-ea"/>
                <a:cs typeface="+mn-ea"/>
                <a:sym typeface="+mn-ea"/>
              </a:rPr>
              <a:t>而在各个活动之间</a:t>
            </a:r>
            <a:r>
              <a:rPr lang="en-US" altLang="zh-CN" sz="2800" b="1" dirty="0">
                <a:latin typeface="+mn-ea"/>
                <a:cs typeface="+mn-ea"/>
                <a:sym typeface="+mn-ea"/>
              </a:rPr>
              <a:t>,</a:t>
            </a:r>
            <a:r>
              <a:rPr lang="zh-CN" altLang="en-US" sz="2800" b="1" dirty="0">
                <a:latin typeface="+mn-ea"/>
                <a:cs typeface="+mn-ea"/>
                <a:sym typeface="+mn-ea"/>
              </a:rPr>
              <a:t>有些必须按规定的先后次序进行，有些则没有先后次序要求</a:t>
            </a:r>
            <a:r>
              <a:rPr lang="en-US" altLang="zh-CN" sz="2800" b="1" dirty="0">
                <a:latin typeface="+mn-ea"/>
                <a:cs typeface="+mn-ea"/>
                <a:sym typeface="+mn-ea"/>
              </a:rPr>
              <a:t>.</a:t>
            </a:r>
            <a:r>
              <a:rPr lang="zh-CN" altLang="en-US" sz="2800" b="1" dirty="0">
                <a:latin typeface="+mn-ea"/>
                <a:cs typeface="+mn-ea"/>
                <a:sym typeface="+mn-ea"/>
              </a:rPr>
              <a:t>那么，工程中的这种各个活动之间的次序要求</a:t>
            </a:r>
            <a:r>
              <a:rPr lang="en-US" altLang="zh-CN" sz="2800" b="1" dirty="0">
                <a:latin typeface="+mn-ea"/>
                <a:cs typeface="+mn-ea"/>
                <a:sym typeface="+mn-ea"/>
              </a:rPr>
              <a:t>, </a:t>
            </a:r>
            <a:r>
              <a:rPr lang="zh-CN" altLang="en-US" sz="2800" b="1" dirty="0">
                <a:latin typeface="+mn-ea"/>
                <a:cs typeface="+mn-ea"/>
                <a:sym typeface="+mn-ea"/>
              </a:rPr>
              <a:t>可以用一个有向图来表示：图中每个顶点代表一个活动。如果从顶点</a:t>
            </a:r>
            <a:r>
              <a:rPr lang="en-US" altLang="zh-CN" sz="2800" b="1" dirty="0">
                <a:latin typeface="+mn-ea"/>
                <a:cs typeface="+mn-ea"/>
                <a:sym typeface="+mn-ea"/>
              </a:rPr>
              <a:t>vi</a:t>
            </a:r>
            <a:r>
              <a:rPr lang="zh-CN" altLang="en-US" sz="2800" b="1" dirty="0">
                <a:latin typeface="+mn-ea"/>
                <a:cs typeface="+mn-ea"/>
                <a:sym typeface="+mn-ea"/>
              </a:rPr>
              <a:t>到顶点</a:t>
            </a:r>
            <a:r>
              <a:rPr lang="en-US" altLang="zh-CN" sz="2800" b="1" err="1">
                <a:latin typeface="+mn-ea"/>
                <a:cs typeface="+mn-ea"/>
                <a:sym typeface="+mn-ea"/>
              </a:rPr>
              <a:t>vj</a:t>
            </a:r>
            <a:r>
              <a:rPr lang="zh-CN" altLang="en-US" sz="2800" b="1" dirty="0">
                <a:latin typeface="+mn-ea"/>
                <a:cs typeface="+mn-ea"/>
                <a:sym typeface="+mn-ea"/>
              </a:rPr>
              <a:t>之间存在有向边</a:t>
            </a:r>
            <a:r>
              <a:rPr lang="en-US" altLang="zh-CN" sz="2800" b="1" err="1">
                <a:latin typeface="+mn-ea"/>
                <a:cs typeface="+mn-ea"/>
                <a:sym typeface="+mn-ea"/>
              </a:rPr>
              <a:t>&lt;vi,vj</a:t>
            </a:r>
            <a:r>
              <a:rPr lang="en-US" altLang="zh-CN" sz="2800" b="1" dirty="0">
                <a:latin typeface="+mn-ea"/>
                <a:cs typeface="+mn-ea"/>
                <a:sym typeface="+mn-ea"/>
              </a:rPr>
              <a:t>&gt;</a:t>
            </a:r>
            <a:r>
              <a:rPr lang="zh-CN" altLang="en-US" sz="2800" b="1" dirty="0">
                <a:latin typeface="+mn-ea"/>
                <a:cs typeface="+mn-ea"/>
                <a:sym typeface="+mn-ea"/>
              </a:rPr>
              <a:t>，则表示活动</a:t>
            </a:r>
            <a:r>
              <a:rPr lang="en-US" altLang="zh-CN" sz="2800" b="1" dirty="0">
                <a:latin typeface="+mn-ea"/>
                <a:cs typeface="+mn-ea"/>
                <a:sym typeface="+mn-ea"/>
              </a:rPr>
              <a:t>vi</a:t>
            </a:r>
            <a:r>
              <a:rPr lang="zh-CN" altLang="en-US" sz="2800" b="1" dirty="0">
                <a:latin typeface="+mn-ea"/>
                <a:cs typeface="+mn-ea"/>
                <a:sym typeface="+mn-ea"/>
              </a:rPr>
              <a:t>必须先于活动</a:t>
            </a:r>
            <a:r>
              <a:rPr lang="en-US" altLang="zh-CN" sz="2800" b="1" err="1">
                <a:latin typeface="+mn-ea"/>
                <a:cs typeface="+mn-ea"/>
                <a:sym typeface="+mn-ea"/>
              </a:rPr>
              <a:t>vj</a:t>
            </a:r>
            <a:r>
              <a:rPr lang="zh-CN" altLang="en-US" sz="2800" b="1" dirty="0">
                <a:latin typeface="+mn-ea"/>
                <a:cs typeface="+mn-ea"/>
                <a:sym typeface="+mn-ea"/>
              </a:rPr>
              <a:t>进行</a:t>
            </a:r>
            <a:r>
              <a:rPr lang="en-US" altLang="zh-CN" sz="2800" b="1">
                <a:latin typeface="+mn-ea"/>
                <a:cs typeface="+mn-ea"/>
                <a:sym typeface="+mn-ea"/>
              </a:rPr>
              <a:t>.</a:t>
            </a:r>
            <a:endParaRPr lang="en-US" altLang="zh-CN" sz="2800" b="1">
              <a:latin typeface="+mn-ea"/>
              <a:cs typeface="+mn-ea"/>
            </a:endParaRPr>
          </a:p>
          <a:p>
            <a:pPr marL="0" indent="0">
              <a:lnSpc>
                <a:spcPct val="95000"/>
              </a:lnSpc>
              <a:spcBef>
                <a:spcPct val="25000"/>
              </a:spcBef>
              <a:spcAft>
                <a:spcPct val="5000"/>
              </a:spcAft>
              <a:buNone/>
            </a:pPr>
            <a:r>
              <a:rPr lang="en-US" altLang="zh-CN" sz="2800" b="1" dirty="0">
                <a:latin typeface="+mn-ea"/>
                <a:cs typeface="+mn-ea"/>
                <a:sym typeface="+mn-ea"/>
              </a:rPr>
              <a:t>    </a:t>
            </a:r>
            <a:r>
              <a:rPr lang="zh-CN" altLang="en-US" sz="2800" b="1" dirty="0">
                <a:latin typeface="+mn-ea"/>
                <a:cs typeface="+mn-ea"/>
                <a:sym typeface="+mn-ea"/>
              </a:rPr>
              <a:t>这种</a:t>
            </a:r>
            <a:r>
              <a:rPr lang="zh-CN" altLang="en-US" sz="2800" b="1" dirty="0">
                <a:solidFill>
                  <a:schemeClr val="folHlink"/>
                </a:solidFill>
                <a:latin typeface="+mn-ea"/>
                <a:cs typeface="+mn-ea"/>
                <a:sym typeface="+mn-ea"/>
              </a:rPr>
              <a:t>用顶点表示活动</a:t>
            </a:r>
            <a:r>
              <a:rPr lang="en-US" altLang="zh-CN" sz="2800" b="1">
                <a:latin typeface="+mn-ea"/>
                <a:cs typeface="+mn-ea"/>
                <a:sym typeface="+mn-ea"/>
              </a:rPr>
              <a:t>,</a:t>
            </a:r>
            <a:r>
              <a:rPr lang="zh-CN" altLang="en-US" sz="2800" b="1" dirty="0">
                <a:solidFill>
                  <a:schemeClr val="folHlink"/>
                </a:solidFill>
                <a:latin typeface="+mn-ea"/>
                <a:cs typeface="+mn-ea"/>
                <a:sym typeface="+mn-ea"/>
              </a:rPr>
              <a:t>用有向边（弧）表示顶点间优先关系</a:t>
            </a:r>
            <a:r>
              <a:rPr lang="zh-CN" altLang="en-US" sz="2800" b="1" dirty="0">
                <a:latin typeface="+mn-ea"/>
                <a:cs typeface="+mn-ea"/>
                <a:sym typeface="+mn-ea"/>
              </a:rPr>
              <a:t>的</a:t>
            </a:r>
            <a:r>
              <a:rPr lang="zh-CN" altLang="en-US" sz="2800" b="1" dirty="0">
                <a:solidFill>
                  <a:schemeClr val="folHlink"/>
                </a:solidFill>
                <a:latin typeface="+mn-ea"/>
                <a:cs typeface="+mn-ea"/>
                <a:sym typeface="+mn-ea"/>
              </a:rPr>
              <a:t>有向图</a:t>
            </a:r>
            <a:r>
              <a:rPr lang="zh-CN" altLang="en-US" sz="2800" b="1" dirty="0">
                <a:latin typeface="+mn-ea"/>
                <a:cs typeface="+mn-ea"/>
                <a:sym typeface="+mn-ea"/>
              </a:rPr>
              <a:t>称为</a:t>
            </a:r>
            <a:r>
              <a:rPr lang="en-US" altLang="zh-CN" sz="2800" b="1">
                <a:solidFill>
                  <a:schemeClr val="folHlink"/>
                </a:solidFill>
                <a:latin typeface="+mn-ea"/>
                <a:cs typeface="+mn-ea"/>
                <a:sym typeface="+mn-ea"/>
              </a:rPr>
              <a:t>AOV</a:t>
            </a:r>
            <a:r>
              <a:rPr lang="zh-CN" altLang="en-US" sz="2800" b="1">
                <a:solidFill>
                  <a:schemeClr val="folHlink"/>
                </a:solidFill>
                <a:latin typeface="+mn-ea"/>
                <a:cs typeface="+mn-ea"/>
                <a:sym typeface="+mn-ea"/>
              </a:rPr>
              <a:t>网</a:t>
            </a:r>
            <a:r>
              <a:rPr lang="en-US" altLang="zh-CN" sz="2800" b="1">
                <a:latin typeface="+mn-ea"/>
                <a:cs typeface="+mn-ea"/>
                <a:sym typeface="+mn-ea"/>
              </a:rPr>
              <a:t>.</a:t>
            </a:r>
            <a:endParaRPr lang="en-US" altLang="zh-CN" sz="2800" b="1">
              <a:latin typeface="+mn-ea"/>
              <a:cs typeface="+mn-ea"/>
            </a:endParaRPr>
          </a:p>
          <a:p>
            <a:pPr marL="0" indent="0">
              <a:lnSpc>
                <a:spcPct val="95000"/>
              </a:lnSpc>
              <a:spcBef>
                <a:spcPct val="25000"/>
              </a:spcBef>
              <a:spcAft>
                <a:spcPct val="5000"/>
              </a:spcAft>
              <a:buNone/>
            </a:pPr>
            <a:r>
              <a:rPr lang="en-US" altLang="zh-CN" sz="2800" b="1" dirty="0">
                <a:latin typeface="+mn-ea"/>
                <a:cs typeface="+mn-ea"/>
                <a:sym typeface="+mn-ea"/>
              </a:rPr>
              <a:t>    </a:t>
            </a:r>
            <a:r>
              <a:rPr lang="zh-CN" altLang="en-US" sz="2800" b="1" dirty="0">
                <a:latin typeface="+mn-ea"/>
                <a:cs typeface="+mn-ea"/>
                <a:sym typeface="+mn-ea"/>
              </a:rPr>
              <a:t>如教学计划的制定</a:t>
            </a:r>
            <a:r>
              <a:rPr lang="en-US" altLang="zh-CN" sz="2800" b="1">
                <a:latin typeface="+mn-ea"/>
                <a:cs typeface="+mn-ea"/>
                <a:sym typeface="+mn-ea"/>
              </a:rPr>
              <a:t>. </a:t>
            </a:r>
            <a:r>
              <a:rPr lang="en-US" altLang="zh-CN" b="1">
                <a:latin typeface="+mn-ea"/>
                <a:cs typeface="+mn-ea"/>
                <a:sym typeface="+mn-ea"/>
              </a:rPr>
              <a:t>   </a:t>
            </a:r>
            <a:endParaRPr lang="zh-CN" altLang="en-US" b="1" dirty="0">
              <a:latin typeface="+mn-ea"/>
              <a:cs typeface="+mn-ea"/>
            </a:endParaRPr>
          </a:p>
        </p:txBody>
      </p:sp>
    </p:spTree>
  </p:cSld>
  <p:clrMapOvr>
    <a:masterClrMapping/>
  </p:clrMapOvr>
  <p:transition spd="med">
    <p:wipe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7" name="组合 256036"/>
          <p:cNvGrpSpPr/>
          <p:nvPr/>
        </p:nvGrpSpPr>
        <p:grpSpPr>
          <a:xfrm>
            <a:off x="250825" y="1268413"/>
            <a:ext cx="4897438" cy="5294312"/>
            <a:chOff x="158" y="799"/>
            <a:chExt cx="3085" cy="3335"/>
          </a:xfrm>
        </p:grpSpPr>
        <p:sp>
          <p:nvSpPr>
            <p:cNvPr id="256033" name="矩形 256032"/>
            <p:cNvSpPr/>
            <p:nvPr/>
          </p:nvSpPr>
          <p:spPr>
            <a:xfrm>
              <a:off x="204" y="799"/>
              <a:ext cx="3039" cy="307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256034" name="文本框 256033"/>
            <p:cNvSpPr txBox="1"/>
            <p:nvPr/>
          </p:nvSpPr>
          <p:spPr>
            <a:xfrm>
              <a:off x="748" y="3884"/>
              <a:ext cx="1776" cy="250"/>
            </a:xfrm>
            <a:prstGeom prst="rect">
              <a:avLst/>
            </a:prstGeom>
            <a:noFill/>
            <a:ln w="9525">
              <a:noFill/>
            </a:ln>
          </p:spPr>
          <p:txBody>
            <a:bodyPr>
              <a:spAutoFit/>
            </a:bodyPr>
            <a:lstStyle/>
            <a:p>
              <a:pPr algn="ctr">
                <a:spcBef>
                  <a:spcPct val="50000"/>
                </a:spcBef>
                <a:buClr>
                  <a:schemeClr val="bg1"/>
                </a:buClr>
              </a:pPr>
              <a:r>
                <a:rPr lang="zh-CN" altLang="en-US" sz="2000" b="1" dirty="0">
                  <a:effectLst>
                    <a:outerShdw blurRad="38100" dist="38100" dir="2700000">
                      <a:srgbClr val="C0C0C0"/>
                    </a:outerShdw>
                  </a:effectLst>
                  <a:latin typeface="Times New Roman" panose="02020603050405020304" pitchFamily="18" charset="0"/>
                  <a:ea typeface="楷体_GB2312" panose="02010609030101010101" pitchFamily="49" charset="-122"/>
                </a:rPr>
                <a:t>必修课程关系表</a:t>
              </a:r>
              <a:endParaRPr lang="zh-CN" altLang="en-US" sz="2000" b="1">
                <a:effectLst>
                  <a:outerShdw blurRad="38100" dist="38100" dir="2700000">
                    <a:srgbClr val="C0C0C0"/>
                  </a:outerShdw>
                </a:effectLst>
                <a:latin typeface="Times New Roman" panose="02020603050405020304" pitchFamily="18" charset="0"/>
                <a:ea typeface="楷体_GB2312" panose="02010609030101010101" pitchFamily="49" charset="-122"/>
              </a:endParaRPr>
            </a:p>
          </p:txBody>
        </p:sp>
        <p:sp>
          <p:nvSpPr>
            <p:cNvPr id="256036" name="矩形 256035"/>
            <p:cNvSpPr/>
            <p:nvPr/>
          </p:nvSpPr>
          <p:spPr>
            <a:xfrm>
              <a:off x="158" y="799"/>
              <a:ext cx="3085" cy="3072"/>
            </a:xfrm>
            <a:prstGeom prst="rect">
              <a:avLst/>
            </a:prstGeom>
            <a:noFill/>
            <a:ln w="9525">
              <a:noFill/>
            </a:ln>
          </p:spPr>
          <p:txBody>
            <a:bodyPr/>
            <a:lstStyle>
              <a:lvl1pPr marL="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sz="3200" b="1" u="none" kern="1200" baseline="0">
                  <a:solidFill>
                    <a:schemeClr val="tx1"/>
                  </a:solidFill>
                  <a:latin typeface="Times New Roman" panose="02020603050405020304" pitchFamily="18" charset="0"/>
                  <a:ea typeface="楷体_GB2312" panose="02010609030101010101" pitchFamily="49" charset="-122"/>
                </a:defRPr>
              </a:lvl1pPr>
              <a:lvl2pPr marL="457200" lvl="1" indent="0" algn="ctr" defTabSz="914400" rtl="0" eaLnBrk="1" fontAlgn="base" latinLnBrk="0" hangingPunct="1">
                <a:lnSpc>
                  <a:spcPct val="100000"/>
                </a:lnSpc>
                <a:spcBef>
                  <a:spcPct val="20000"/>
                </a:spcBef>
                <a:spcAft>
                  <a:spcPct val="0"/>
                </a:spcAft>
                <a:buClr>
                  <a:schemeClr val="tx1"/>
                </a:buClr>
                <a:buSzPct val="90000"/>
                <a:buFont typeface="Wingdings" panose="05000000000000000000" pitchFamily="2" charset="2"/>
                <a:buNone/>
                <a:defRPr sz="2800" b="1" i="0" u="none" kern="1200" baseline="0">
                  <a:solidFill>
                    <a:schemeClr val="tx1"/>
                  </a:solidFill>
                  <a:latin typeface="Times New Roman" panose="02020603050405020304" pitchFamily="18" charset="0"/>
                  <a:ea typeface="楷体_GB2312" panose="02010609030101010101" pitchFamily="49" charset="-122"/>
                </a:defRPr>
              </a:lvl2pPr>
              <a:lvl3pPr marL="914400" lvl="2" indent="0" algn="ctr" defTabSz="914400" rtl="0" eaLnBrk="1" fontAlgn="base" latinLnBrk="0" hangingPunct="1">
                <a:lnSpc>
                  <a:spcPct val="100000"/>
                </a:lnSpc>
                <a:spcBef>
                  <a:spcPct val="20000"/>
                </a:spcBef>
                <a:spcAft>
                  <a:spcPct val="0"/>
                </a:spcAft>
                <a:buClr>
                  <a:schemeClr val="accent1"/>
                </a:buClr>
                <a:buSzPct val="60000"/>
                <a:buFont typeface="Wingdings" panose="05000000000000000000" pitchFamily="2" charset="2"/>
                <a:buNone/>
                <a:defRPr sz="2400" b="1" i="0" u="none" kern="1200" baseline="0">
                  <a:solidFill>
                    <a:schemeClr val="tx1"/>
                  </a:solidFill>
                  <a:latin typeface="Times New Roman" panose="02020603050405020304" pitchFamily="18" charset="0"/>
                  <a:ea typeface="楷体_GB2312" panose="02010609030101010101" pitchFamily="49" charset="-122"/>
                </a:defRPr>
              </a:lvl3pPr>
              <a:lvl4pPr marL="1371600" lvl="3" indent="0" algn="ctr" defTabSz="914400" rtl="0" eaLnBrk="1" fontAlgn="base" latinLnBrk="0" hangingPunct="1">
                <a:lnSpc>
                  <a:spcPct val="100000"/>
                </a:lnSpc>
                <a:spcBef>
                  <a:spcPct val="20000"/>
                </a:spcBef>
                <a:spcAft>
                  <a:spcPct val="0"/>
                </a:spcAft>
                <a:buClr>
                  <a:schemeClr val="tx1"/>
                </a:buClr>
                <a:buFont typeface="Wingdings" panose="05000000000000000000" pitchFamily="2" charset="2"/>
                <a:buNone/>
                <a:defRPr sz="2000" b="1" i="0" u="none" kern="1200" baseline="0">
                  <a:solidFill>
                    <a:schemeClr val="tx1"/>
                  </a:solidFill>
                  <a:latin typeface="Times New Roman" panose="02020603050405020304" pitchFamily="18" charset="0"/>
                  <a:ea typeface="楷体_GB2312" panose="02010609030101010101" pitchFamily="49" charset="-122"/>
                </a:defRPr>
              </a:lvl4pPr>
              <a:lvl5pPr marL="1828800" lvl="4" indent="0" algn="ctr" defTabSz="914400" rtl="0" eaLnBrk="1" fontAlgn="base" latinLnBrk="0" hangingPunct="1">
                <a:lnSpc>
                  <a:spcPct val="100000"/>
                </a:lnSpc>
                <a:spcBef>
                  <a:spcPct val="20000"/>
                </a:spcBef>
                <a:spcAft>
                  <a:spcPct val="0"/>
                </a:spcAft>
                <a:buClr>
                  <a:schemeClr val="accent1"/>
                </a:buClr>
                <a:buFont typeface="Wingdings" panose="05000000000000000000" pitchFamily="2" charset="2"/>
                <a:buNone/>
                <a:defRPr sz="2000" b="1" i="0" u="none" kern="1200" baseline="0">
                  <a:solidFill>
                    <a:schemeClr val="tx1"/>
                  </a:solidFill>
                  <a:latin typeface="Times New Roman" panose="02020603050405020304" pitchFamily="18" charset="0"/>
                  <a:ea typeface="楷体_GB2312" panose="02010609030101010101" pitchFamily="49" charset="-122"/>
                </a:defRPr>
              </a:lvl5pPr>
            </a:lstStyle>
            <a:p>
              <a:pPr marL="342900" lvl="0" indent="-342900" algn="l"/>
              <a:r>
                <a:rPr lang="zh-CN" altLang="en-US" sz="2000" dirty="0"/>
                <a:t>课程编号  课程名称                  先决条件</a:t>
              </a:r>
            </a:p>
            <a:p>
              <a:pPr marL="342900" lvl="0" indent="-342900" algn="l"/>
              <a:r>
                <a:rPr lang="zh-CN" altLang="en-US" sz="2000"/>
                <a:t>    </a:t>
              </a:r>
              <a:r>
                <a:rPr lang="en-US" altLang="zh-CN" sz="2000"/>
                <a:t>C</a:t>
              </a:r>
              <a:r>
                <a:rPr lang="en-US" altLang="zh-CN" sz="2000" baseline="-25000"/>
                <a:t>1</a:t>
              </a:r>
              <a:r>
                <a:rPr lang="en-US" altLang="zh-CN" sz="2000" dirty="0"/>
                <a:t>          </a:t>
              </a:r>
              <a:r>
                <a:rPr lang="zh-CN" altLang="en-US" sz="2000" dirty="0"/>
                <a:t>程序设计基础          无</a:t>
              </a:r>
            </a:p>
            <a:p>
              <a:pPr marL="342900" lvl="0" indent="-342900" algn="l"/>
              <a:r>
                <a:rPr lang="zh-CN" altLang="en-US" sz="2000"/>
                <a:t>    </a:t>
              </a:r>
              <a:r>
                <a:rPr lang="en-US" altLang="zh-CN" sz="2000"/>
                <a:t>C</a:t>
              </a:r>
              <a:r>
                <a:rPr lang="en-US" altLang="zh-CN" sz="2000" baseline="-25000"/>
                <a:t>2               </a:t>
              </a:r>
              <a:r>
                <a:rPr lang="zh-CN" altLang="en-US" sz="2000" dirty="0"/>
                <a:t>离散数学                   </a:t>
              </a:r>
              <a:r>
                <a:rPr lang="en-US" altLang="zh-CN" sz="2000"/>
                <a:t>C</a:t>
              </a:r>
              <a:r>
                <a:rPr lang="en-US" altLang="zh-CN" sz="2000" baseline="-25000"/>
                <a:t>1</a:t>
              </a:r>
              <a:endParaRPr lang="en-US" altLang="zh-CN" sz="2000"/>
            </a:p>
            <a:p>
              <a:pPr marL="342900" lvl="0" indent="-342900" algn="l"/>
              <a:r>
                <a:rPr lang="en-US" altLang="zh-CN" sz="2000"/>
                <a:t>    C</a:t>
              </a:r>
              <a:r>
                <a:rPr lang="en-US" altLang="zh-CN" sz="2000" baseline="-25000"/>
                <a:t>3                </a:t>
              </a:r>
              <a:r>
                <a:rPr lang="zh-CN" altLang="en-US" sz="2000" dirty="0"/>
                <a:t>数据结构                  </a:t>
              </a:r>
              <a:r>
                <a:rPr lang="en-US" altLang="zh-CN" sz="2000"/>
                <a:t>C</a:t>
              </a:r>
              <a:r>
                <a:rPr lang="en-US" altLang="zh-CN" sz="2000" baseline="-25000"/>
                <a:t>1</a:t>
              </a:r>
              <a:r>
                <a:rPr lang="en-US" altLang="zh-CN" sz="2000"/>
                <a:t> </a:t>
              </a:r>
              <a:r>
                <a:rPr lang="zh-CN" altLang="en-US" sz="2000"/>
                <a:t>，</a:t>
              </a:r>
              <a:r>
                <a:rPr lang="en-US" altLang="zh-CN" sz="2000"/>
                <a:t>C</a:t>
              </a:r>
              <a:r>
                <a:rPr lang="en-US" altLang="zh-CN" sz="2000" baseline="-25000"/>
                <a:t>2</a:t>
              </a:r>
              <a:endParaRPr lang="en-US" altLang="zh-CN" sz="2000"/>
            </a:p>
            <a:p>
              <a:pPr marL="342900" lvl="0" indent="-342900" algn="l"/>
              <a:r>
                <a:rPr lang="en-US" altLang="zh-CN" sz="2000"/>
                <a:t>    C</a:t>
              </a:r>
              <a:r>
                <a:rPr lang="en-US" altLang="zh-CN" sz="2000" baseline="-25000"/>
                <a:t>4                </a:t>
              </a:r>
              <a:r>
                <a:rPr lang="zh-CN" altLang="en-US" sz="2000" dirty="0"/>
                <a:t>汇编语言                   </a:t>
              </a:r>
              <a:r>
                <a:rPr lang="en-US" altLang="zh-CN" sz="2000"/>
                <a:t>C</a:t>
              </a:r>
              <a:r>
                <a:rPr lang="en-US" altLang="zh-CN" sz="2000" baseline="-25000"/>
                <a:t>1</a:t>
              </a:r>
              <a:endParaRPr lang="en-US" altLang="zh-CN" sz="2000"/>
            </a:p>
            <a:p>
              <a:pPr marL="342900" lvl="0" indent="-342900" algn="l"/>
              <a:r>
                <a:rPr lang="en-US" altLang="zh-CN" sz="2000"/>
                <a:t>    C</a:t>
              </a:r>
              <a:r>
                <a:rPr lang="en-US" altLang="zh-CN" sz="2000" baseline="-25000"/>
                <a:t>5                </a:t>
              </a:r>
              <a:r>
                <a:rPr lang="zh-CN" altLang="en-US" sz="2000" dirty="0"/>
                <a:t>语言的设计与分析   </a:t>
              </a:r>
              <a:r>
                <a:rPr lang="en-US" altLang="zh-CN" sz="2000"/>
                <a:t>C</a:t>
              </a:r>
              <a:r>
                <a:rPr lang="en-US" altLang="zh-CN" sz="2000" baseline="-25000"/>
                <a:t>3 </a:t>
              </a:r>
              <a:r>
                <a:rPr lang="zh-CN" altLang="en-US" sz="2000"/>
                <a:t>，</a:t>
              </a:r>
              <a:r>
                <a:rPr lang="en-US" altLang="zh-CN" sz="2000"/>
                <a:t>C</a:t>
              </a:r>
              <a:r>
                <a:rPr lang="en-US" altLang="zh-CN" sz="2000" baseline="-25000"/>
                <a:t>4</a:t>
              </a:r>
              <a:endParaRPr lang="en-US" altLang="zh-CN" sz="2000"/>
            </a:p>
            <a:p>
              <a:pPr marL="342900" lvl="0" indent="-342900" algn="l"/>
              <a:r>
                <a:rPr lang="en-US" altLang="zh-CN" sz="2000"/>
                <a:t>    C</a:t>
              </a:r>
              <a:r>
                <a:rPr lang="en-US" altLang="zh-CN" sz="2000" baseline="-25000"/>
                <a:t>6                </a:t>
              </a:r>
              <a:r>
                <a:rPr lang="zh-CN" altLang="en-US" sz="2000" dirty="0"/>
                <a:t>计算机原理               </a:t>
              </a:r>
              <a:r>
                <a:rPr lang="en-US" altLang="zh-CN" sz="2000"/>
                <a:t>C</a:t>
              </a:r>
              <a:r>
                <a:rPr lang="en-US" altLang="zh-CN" sz="2000" baseline="-25000"/>
                <a:t>11</a:t>
              </a:r>
              <a:endParaRPr lang="en-US" altLang="zh-CN" sz="2000"/>
            </a:p>
            <a:p>
              <a:pPr marL="342900" lvl="0" indent="-342900" algn="l"/>
              <a:r>
                <a:rPr lang="en-US" altLang="zh-CN" sz="2000"/>
                <a:t>    C</a:t>
              </a:r>
              <a:r>
                <a:rPr lang="en-US" altLang="zh-CN" sz="2000" baseline="-25000"/>
                <a:t>7                </a:t>
              </a:r>
              <a:r>
                <a:rPr lang="zh-CN" altLang="en-US" sz="2000" dirty="0"/>
                <a:t>编译原理                   </a:t>
              </a:r>
              <a:r>
                <a:rPr lang="en-US" altLang="zh-CN" sz="2000"/>
                <a:t>C</a:t>
              </a:r>
              <a:r>
                <a:rPr lang="en-US" altLang="zh-CN" sz="2000" baseline="-25000"/>
                <a:t>3 </a:t>
              </a:r>
              <a:r>
                <a:rPr lang="zh-CN" altLang="en-US" sz="2000"/>
                <a:t>，</a:t>
              </a:r>
              <a:r>
                <a:rPr lang="en-US" altLang="zh-CN" sz="2000"/>
                <a:t>C</a:t>
              </a:r>
              <a:r>
                <a:rPr lang="en-US" altLang="zh-CN" sz="2000" baseline="-25000"/>
                <a:t>5</a:t>
              </a:r>
              <a:endParaRPr lang="en-US" altLang="zh-CN" sz="2000"/>
            </a:p>
            <a:p>
              <a:pPr marL="342900" lvl="0" indent="-342900" algn="l"/>
              <a:r>
                <a:rPr lang="en-US" altLang="zh-CN" sz="2000"/>
                <a:t>    C</a:t>
              </a:r>
              <a:r>
                <a:rPr lang="en-US" altLang="zh-CN" sz="2000" baseline="-25000"/>
                <a:t>8                </a:t>
              </a:r>
              <a:r>
                <a:rPr lang="zh-CN" altLang="en-US" sz="2000" dirty="0"/>
                <a:t>操作系统                   </a:t>
              </a:r>
              <a:r>
                <a:rPr lang="en-US" altLang="zh-CN" sz="2000"/>
                <a:t>C</a:t>
              </a:r>
              <a:r>
                <a:rPr lang="en-US" altLang="zh-CN" sz="2000" baseline="-25000"/>
                <a:t>3 </a:t>
              </a:r>
              <a:r>
                <a:rPr lang="zh-CN" altLang="en-US" sz="2000"/>
                <a:t>，</a:t>
              </a:r>
              <a:r>
                <a:rPr lang="en-US" altLang="zh-CN" sz="2000"/>
                <a:t>C</a:t>
              </a:r>
              <a:r>
                <a:rPr lang="en-US" altLang="zh-CN" sz="2000" baseline="-25000"/>
                <a:t>6</a:t>
              </a:r>
              <a:endParaRPr lang="en-US" altLang="zh-CN" sz="2000"/>
            </a:p>
            <a:p>
              <a:pPr marL="342900" lvl="0" indent="-342900" algn="l"/>
              <a:r>
                <a:rPr lang="en-US" altLang="zh-CN" sz="2000"/>
                <a:t>    C</a:t>
              </a:r>
              <a:r>
                <a:rPr lang="en-US" altLang="zh-CN" sz="2000" baseline="-25000"/>
                <a:t>9                </a:t>
              </a:r>
              <a:r>
                <a:rPr lang="zh-CN" altLang="en-US" sz="2000" dirty="0"/>
                <a:t>高等数学                   无</a:t>
              </a:r>
              <a:endParaRPr lang="zh-CN" altLang="en-US" sz="2000"/>
            </a:p>
            <a:p>
              <a:pPr marL="342900" lvl="0" indent="-342900" algn="l"/>
              <a:r>
                <a:rPr lang="zh-CN" altLang="en-US" sz="2000"/>
                <a:t>    </a:t>
              </a:r>
              <a:r>
                <a:rPr lang="en-US" altLang="zh-CN" sz="2000"/>
                <a:t>C</a:t>
              </a:r>
              <a:r>
                <a:rPr lang="en-US" altLang="zh-CN" sz="2000" baseline="-25000"/>
                <a:t>10              </a:t>
              </a:r>
              <a:r>
                <a:rPr lang="zh-CN" altLang="en-US" sz="2000" dirty="0"/>
                <a:t>线性代数                   </a:t>
              </a:r>
              <a:r>
                <a:rPr lang="en-US" altLang="zh-CN" sz="2000"/>
                <a:t>C</a:t>
              </a:r>
              <a:r>
                <a:rPr lang="en-US" altLang="zh-CN" sz="2000" baseline="-25000"/>
                <a:t>9</a:t>
              </a:r>
              <a:endParaRPr lang="en-US" altLang="zh-CN" sz="2000"/>
            </a:p>
            <a:p>
              <a:pPr marL="342900" lvl="0" indent="-342900" algn="l"/>
              <a:r>
                <a:rPr lang="en-US" altLang="zh-CN" sz="2000"/>
                <a:t>    C</a:t>
              </a:r>
              <a:r>
                <a:rPr lang="en-US" altLang="zh-CN" sz="2000" baseline="-25000"/>
                <a:t>11              </a:t>
              </a:r>
              <a:r>
                <a:rPr lang="zh-CN" altLang="en-US" sz="2000" dirty="0"/>
                <a:t>普通物理                   </a:t>
              </a:r>
              <a:r>
                <a:rPr lang="en-US" altLang="zh-CN" sz="2000"/>
                <a:t>C</a:t>
              </a:r>
              <a:r>
                <a:rPr lang="en-US" altLang="zh-CN" sz="2000" baseline="-25000"/>
                <a:t>9</a:t>
              </a:r>
              <a:endParaRPr lang="en-US" altLang="zh-CN" sz="2000"/>
            </a:p>
            <a:p>
              <a:pPr marL="342900" lvl="0" indent="-342900" algn="l"/>
              <a:r>
                <a:rPr lang="en-US" altLang="zh-CN" sz="2000"/>
                <a:t>    C</a:t>
              </a:r>
              <a:r>
                <a:rPr lang="en-US" altLang="zh-CN" sz="2000" baseline="-25000"/>
                <a:t>12              </a:t>
              </a:r>
              <a:r>
                <a:rPr lang="zh-CN" altLang="en-US" sz="2000" dirty="0"/>
                <a:t>数值分析                   </a:t>
              </a:r>
              <a:r>
                <a:rPr lang="en-US" altLang="zh-CN" sz="2000"/>
                <a:t>C</a:t>
              </a:r>
              <a:r>
                <a:rPr lang="en-US" altLang="zh-CN" sz="2000" baseline="-25000"/>
                <a:t>9 </a:t>
              </a:r>
              <a:r>
                <a:rPr lang="zh-CN" altLang="en-US" sz="2000" baseline="-25000"/>
                <a:t>，</a:t>
              </a:r>
              <a:r>
                <a:rPr lang="en-US" altLang="zh-CN" sz="2000"/>
                <a:t>C</a:t>
              </a:r>
              <a:r>
                <a:rPr lang="en-US" altLang="zh-CN" sz="2000" baseline="-25000"/>
                <a:t>10</a:t>
              </a:r>
              <a:r>
                <a:rPr lang="zh-CN" altLang="en-US" sz="2000" baseline="-25000"/>
                <a:t>，</a:t>
              </a:r>
              <a:r>
                <a:rPr lang="en-US" altLang="zh-CN" sz="2000"/>
                <a:t>C</a:t>
              </a:r>
              <a:r>
                <a:rPr lang="en-US" altLang="zh-CN" sz="2000" baseline="-25000"/>
                <a:t>1</a:t>
              </a:r>
            </a:p>
          </p:txBody>
        </p:sp>
      </p:grpSp>
      <p:grpSp>
        <p:nvGrpSpPr>
          <p:cNvPr id="256004" name="组合 256003"/>
          <p:cNvGrpSpPr/>
          <p:nvPr/>
        </p:nvGrpSpPr>
        <p:grpSpPr>
          <a:xfrm>
            <a:off x="5148263" y="1341438"/>
            <a:ext cx="3805237" cy="2873375"/>
            <a:chOff x="3168" y="463"/>
            <a:chExt cx="2577" cy="1914"/>
          </a:xfrm>
        </p:grpSpPr>
        <p:sp>
          <p:nvSpPr>
            <p:cNvPr id="256005" name="矩形 256004"/>
            <p:cNvSpPr/>
            <p:nvPr/>
          </p:nvSpPr>
          <p:spPr>
            <a:xfrm>
              <a:off x="5440" y="993"/>
              <a:ext cx="305" cy="264"/>
            </a:xfrm>
            <a:prstGeom prst="rect">
              <a:avLst/>
            </a:prstGeom>
            <a:noFill/>
            <a:ln w="9525">
              <a:noFill/>
            </a:ln>
          </p:spPr>
          <p:txBody>
            <a:bodyPr wrap="none" anchor="t">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7</a:t>
              </a:r>
            </a:p>
          </p:txBody>
        </p:sp>
        <p:sp>
          <p:nvSpPr>
            <p:cNvPr id="256006" name="矩形 256005"/>
            <p:cNvSpPr/>
            <p:nvPr/>
          </p:nvSpPr>
          <p:spPr>
            <a:xfrm>
              <a:off x="3168" y="1249"/>
              <a:ext cx="335" cy="264"/>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1</a:t>
              </a:r>
            </a:p>
          </p:txBody>
        </p:sp>
        <p:sp>
          <p:nvSpPr>
            <p:cNvPr id="256007" name="矩形 256006"/>
            <p:cNvSpPr/>
            <p:nvPr/>
          </p:nvSpPr>
          <p:spPr>
            <a:xfrm>
              <a:off x="4069" y="897"/>
              <a:ext cx="320" cy="264"/>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2</a:t>
              </a:r>
            </a:p>
          </p:txBody>
        </p:sp>
        <p:sp>
          <p:nvSpPr>
            <p:cNvPr id="256008" name="矩形 256007"/>
            <p:cNvSpPr/>
            <p:nvPr/>
          </p:nvSpPr>
          <p:spPr>
            <a:xfrm>
              <a:off x="3575" y="463"/>
              <a:ext cx="319" cy="264"/>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4</a:t>
              </a:r>
            </a:p>
          </p:txBody>
        </p:sp>
        <p:sp>
          <p:nvSpPr>
            <p:cNvPr id="256009" name="矩形 256008"/>
            <p:cNvSpPr/>
            <p:nvPr/>
          </p:nvSpPr>
          <p:spPr>
            <a:xfrm>
              <a:off x="3216" y="1712"/>
              <a:ext cx="320" cy="264"/>
            </a:xfrm>
            <a:prstGeom prst="rect">
              <a:avLst/>
            </a:prstGeom>
            <a:noFill/>
            <a:ln w="9525">
              <a:noFill/>
            </a:ln>
          </p:spPr>
          <p:txBody>
            <a:bodyPr anchor="t">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9</a:t>
              </a:r>
            </a:p>
          </p:txBody>
        </p:sp>
        <p:sp>
          <p:nvSpPr>
            <p:cNvPr id="256010" name="矩形 256009"/>
            <p:cNvSpPr/>
            <p:nvPr/>
          </p:nvSpPr>
          <p:spPr>
            <a:xfrm>
              <a:off x="4070" y="1536"/>
              <a:ext cx="538" cy="265"/>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12</a:t>
              </a:r>
            </a:p>
          </p:txBody>
        </p:sp>
        <p:sp>
          <p:nvSpPr>
            <p:cNvPr id="256011" name="矩形 256010"/>
            <p:cNvSpPr/>
            <p:nvPr/>
          </p:nvSpPr>
          <p:spPr>
            <a:xfrm>
              <a:off x="3695" y="2112"/>
              <a:ext cx="429" cy="265"/>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11</a:t>
              </a:r>
            </a:p>
          </p:txBody>
        </p:sp>
        <p:sp>
          <p:nvSpPr>
            <p:cNvPr id="256012" name="矩形 256011"/>
            <p:cNvSpPr/>
            <p:nvPr/>
          </p:nvSpPr>
          <p:spPr>
            <a:xfrm>
              <a:off x="3792" y="1872"/>
              <a:ext cx="515" cy="265"/>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10</a:t>
              </a:r>
            </a:p>
          </p:txBody>
        </p:sp>
        <p:sp>
          <p:nvSpPr>
            <p:cNvPr id="256013" name="矩形 256012"/>
            <p:cNvSpPr/>
            <p:nvPr/>
          </p:nvSpPr>
          <p:spPr>
            <a:xfrm>
              <a:off x="4576" y="2049"/>
              <a:ext cx="321" cy="264"/>
            </a:xfrm>
            <a:prstGeom prst="rect">
              <a:avLst/>
            </a:prstGeom>
            <a:noFill/>
            <a:ln w="9525">
              <a:noFill/>
            </a:ln>
          </p:spPr>
          <p:txBody>
            <a:bodyPr>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6</a:t>
              </a:r>
            </a:p>
          </p:txBody>
        </p:sp>
        <p:sp>
          <p:nvSpPr>
            <p:cNvPr id="256014" name="矩形 256013"/>
            <p:cNvSpPr/>
            <p:nvPr/>
          </p:nvSpPr>
          <p:spPr>
            <a:xfrm>
              <a:off x="5281" y="1808"/>
              <a:ext cx="319" cy="264"/>
            </a:xfrm>
            <a:prstGeom prst="rect">
              <a:avLst/>
            </a:prstGeom>
            <a:noFill/>
            <a:ln w="9525">
              <a:noFill/>
            </a:ln>
          </p:spPr>
          <p:txBody>
            <a:bodyPr anchor="t">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8</a:t>
              </a:r>
            </a:p>
          </p:txBody>
        </p:sp>
        <p:sp>
          <p:nvSpPr>
            <p:cNvPr id="256015" name="矩形 256014"/>
            <p:cNvSpPr/>
            <p:nvPr/>
          </p:nvSpPr>
          <p:spPr>
            <a:xfrm>
              <a:off x="5015" y="560"/>
              <a:ext cx="320" cy="265"/>
            </a:xfrm>
            <a:prstGeom prst="rect">
              <a:avLst/>
            </a:prstGeom>
            <a:noFill/>
            <a:ln w="9525">
              <a:noFill/>
            </a:ln>
          </p:spPr>
          <p:txBody>
            <a:bodyPr anchor="t">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5</a:t>
              </a:r>
            </a:p>
          </p:txBody>
        </p:sp>
        <p:sp>
          <p:nvSpPr>
            <p:cNvPr id="256016" name="矩形 256015"/>
            <p:cNvSpPr/>
            <p:nvPr/>
          </p:nvSpPr>
          <p:spPr>
            <a:xfrm>
              <a:off x="4642" y="1184"/>
              <a:ext cx="318" cy="264"/>
            </a:xfrm>
            <a:prstGeom prst="rect">
              <a:avLst/>
            </a:prstGeom>
            <a:noFill/>
            <a:ln w="9525">
              <a:noFill/>
            </a:ln>
          </p:spPr>
          <p:txBody>
            <a:bodyPr anchor="t">
              <a:spAutoFit/>
            </a:bodyPr>
            <a:lstStyle/>
            <a:p>
              <a:pPr>
                <a:spcBef>
                  <a:spcPct val="50000"/>
                </a:spcBef>
                <a:buClr>
                  <a:schemeClr val="bg1"/>
                </a:buClr>
              </a:pPr>
              <a:r>
                <a:rPr lang="en-US" altLang="zh-CN" sz="2000" b="1">
                  <a:solidFill>
                    <a:schemeClr val="folHlink"/>
                  </a:solidFill>
                  <a:latin typeface="Times New Roman" panose="02020603050405020304" pitchFamily="18" charset="0"/>
                </a:rPr>
                <a:t>C</a:t>
              </a:r>
              <a:r>
                <a:rPr lang="en-US" altLang="zh-CN" sz="2000" b="1" baseline="-25000">
                  <a:solidFill>
                    <a:schemeClr val="folHlink"/>
                  </a:solidFill>
                  <a:latin typeface="Times New Roman" panose="02020603050405020304" pitchFamily="18" charset="0"/>
                </a:rPr>
                <a:t>3</a:t>
              </a:r>
            </a:p>
          </p:txBody>
        </p:sp>
        <p:sp>
          <p:nvSpPr>
            <p:cNvPr id="256017" name="直接连接符 256016"/>
            <p:cNvSpPr/>
            <p:nvPr/>
          </p:nvSpPr>
          <p:spPr>
            <a:xfrm flipV="1">
              <a:off x="3415" y="711"/>
              <a:ext cx="278" cy="619"/>
            </a:xfrm>
            <a:prstGeom prst="line">
              <a:avLst/>
            </a:prstGeom>
            <a:ln w="28575" cap="flat" cmpd="sng">
              <a:solidFill>
                <a:schemeClr val="tx1"/>
              </a:solidFill>
              <a:prstDash val="solid"/>
              <a:headEnd type="none" w="med" len="med"/>
              <a:tailEnd type="triangle" w="med" len="med"/>
            </a:ln>
          </p:spPr>
        </p:sp>
        <p:sp>
          <p:nvSpPr>
            <p:cNvPr id="256018" name="直接连接符 256017"/>
            <p:cNvSpPr/>
            <p:nvPr/>
          </p:nvSpPr>
          <p:spPr>
            <a:xfrm flipV="1">
              <a:off x="3894" y="649"/>
              <a:ext cx="1173" cy="1"/>
            </a:xfrm>
            <a:prstGeom prst="line">
              <a:avLst/>
            </a:prstGeom>
            <a:ln w="28575" cap="flat" cmpd="sng">
              <a:solidFill>
                <a:schemeClr val="tx1"/>
              </a:solidFill>
              <a:prstDash val="solid"/>
              <a:headEnd type="none" w="med" len="med"/>
              <a:tailEnd type="triangle" w="med" len="med"/>
            </a:ln>
          </p:spPr>
        </p:sp>
        <p:sp>
          <p:nvSpPr>
            <p:cNvPr id="256019" name="直接连接符 256018"/>
            <p:cNvSpPr/>
            <p:nvPr/>
          </p:nvSpPr>
          <p:spPr>
            <a:xfrm>
              <a:off x="5280" y="649"/>
              <a:ext cx="279" cy="310"/>
            </a:xfrm>
            <a:prstGeom prst="line">
              <a:avLst/>
            </a:prstGeom>
            <a:ln w="28575" cap="flat" cmpd="sng">
              <a:solidFill>
                <a:schemeClr val="tx1"/>
              </a:solidFill>
              <a:prstDash val="solid"/>
              <a:headEnd type="none" w="med" len="med"/>
              <a:tailEnd type="triangle" w="med" len="med"/>
            </a:ln>
          </p:spPr>
        </p:sp>
        <p:sp>
          <p:nvSpPr>
            <p:cNvPr id="256020" name="直接连接符 256019"/>
            <p:cNvSpPr/>
            <p:nvPr/>
          </p:nvSpPr>
          <p:spPr>
            <a:xfrm flipV="1">
              <a:off x="3468" y="1082"/>
              <a:ext cx="670" cy="248"/>
            </a:xfrm>
            <a:prstGeom prst="line">
              <a:avLst/>
            </a:prstGeom>
            <a:ln w="28575" cap="flat" cmpd="sng">
              <a:solidFill>
                <a:schemeClr val="tx1"/>
              </a:solidFill>
              <a:prstDash val="solid"/>
              <a:headEnd type="none" w="med" len="med"/>
              <a:tailEnd type="triangle" w="med" len="med"/>
            </a:ln>
          </p:spPr>
        </p:sp>
        <p:sp>
          <p:nvSpPr>
            <p:cNvPr id="256021" name="直接连接符 256020"/>
            <p:cNvSpPr/>
            <p:nvPr/>
          </p:nvSpPr>
          <p:spPr>
            <a:xfrm>
              <a:off x="3468" y="1392"/>
              <a:ext cx="1284" cy="1"/>
            </a:xfrm>
            <a:prstGeom prst="line">
              <a:avLst/>
            </a:prstGeom>
            <a:ln w="28575" cap="flat" cmpd="sng">
              <a:solidFill>
                <a:schemeClr val="tx1"/>
              </a:solidFill>
              <a:prstDash val="solid"/>
              <a:headEnd type="none" w="med" len="med"/>
              <a:tailEnd type="triangle" w="med" len="med"/>
            </a:ln>
          </p:spPr>
        </p:sp>
        <p:sp>
          <p:nvSpPr>
            <p:cNvPr id="256022" name="直接连接符 256021"/>
            <p:cNvSpPr/>
            <p:nvPr/>
          </p:nvSpPr>
          <p:spPr>
            <a:xfrm>
              <a:off x="3468" y="1454"/>
              <a:ext cx="670" cy="186"/>
            </a:xfrm>
            <a:prstGeom prst="line">
              <a:avLst/>
            </a:prstGeom>
            <a:ln w="28575" cap="flat" cmpd="sng">
              <a:solidFill>
                <a:schemeClr val="tx1"/>
              </a:solidFill>
              <a:prstDash val="solid"/>
              <a:headEnd type="none" w="med" len="med"/>
              <a:tailEnd type="triangle" w="med" len="med"/>
            </a:ln>
          </p:spPr>
        </p:sp>
        <p:sp>
          <p:nvSpPr>
            <p:cNvPr id="256023" name="直接连接符 256022"/>
            <p:cNvSpPr/>
            <p:nvPr/>
          </p:nvSpPr>
          <p:spPr>
            <a:xfrm>
              <a:off x="4321" y="1082"/>
              <a:ext cx="391" cy="186"/>
            </a:xfrm>
            <a:prstGeom prst="line">
              <a:avLst/>
            </a:prstGeom>
            <a:ln w="28575" cap="flat" cmpd="sng">
              <a:solidFill>
                <a:schemeClr val="tx1"/>
              </a:solidFill>
              <a:prstDash val="solid"/>
              <a:headEnd type="none" w="med" len="med"/>
              <a:tailEnd type="triangle" w="med" len="med"/>
            </a:ln>
          </p:spPr>
        </p:sp>
        <p:sp>
          <p:nvSpPr>
            <p:cNvPr id="256024" name="直接连接符 256023"/>
            <p:cNvSpPr/>
            <p:nvPr/>
          </p:nvSpPr>
          <p:spPr>
            <a:xfrm flipV="1">
              <a:off x="4854" y="773"/>
              <a:ext cx="279" cy="495"/>
            </a:xfrm>
            <a:prstGeom prst="line">
              <a:avLst/>
            </a:prstGeom>
            <a:ln w="28575" cap="flat" cmpd="sng">
              <a:solidFill>
                <a:schemeClr val="tx1"/>
              </a:solidFill>
              <a:prstDash val="solid"/>
              <a:headEnd type="none" w="med" len="med"/>
              <a:tailEnd type="triangle" w="med" len="med"/>
            </a:ln>
          </p:spPr>
        </p:sp>
        <p:sp>
          <p:nvSpPr>
            <p:cNvPr id="256025" name="直接连接符 256024"/>
            <p:cNvSpPr/>
            <p:nvPr/>
          </p:nvSpPr>
          <p:spPr>
            <a:xfrm flipV="1">
              <a:off x="4907" y="1206"/>
              <a:ext cx="670" cy="124"/>
            </a:xfrm>
            <a:prstGeom prst="line">
              <a:avLst/>
            </a:prstGeom>
            <a:ln w="28575" cap="flat" cmpd="sng">
              <a:solidFill>
                <a:schemeClr val="tx1"/>
              </a:solidFill>
              <a:prstDash val="solid"/>
              <a:headEnd type="none" w="med" len="med"/>
              <a:tailEnd type="triangle" w="med" len="med"/>
            </a:ln>
          </p:spPr>
        </p:sp>
        <p:sp>
          <p:nvSpPr>
            <p:cNvPr id="256026" name="直接连接符 256025"/>
            <p:cNvSpPr/>
            <p:nvPr/>
          </p:nvSpPr>
          <p:spPr>
            <a:xfrm>
              <a:off x="4960" y="1392"/>
              <a:ext cx="391" cy="434"/>
            </a:xfrm>
            <a:prstGeom prst="line">
              <a:avLst/>
            </a:prstGeom>
            <a:ln w="28575" cap="flat" cmpd="sng">
              <a:solidFill>
                <a:schemeClr val="tx1"/>
              </a:solidFill>
              <a:prstDash val="solid"/>
              <a:headEnd type="none" w="med" len="med"/>
              <a:tailEnd type="triangle" w="med" len="med"/>
            </a:ln>
          </p:spPr>
        </p:sp>
        <p:sp>
          <p:nvSpPr>
            <p:cNvPr id="256027" name="直接连接符 256026"/>
            <p:cNvSpPr/>
            <p:nvPr/>
          </p:nvSpPr>
          <p:spPr>
            <a:xfrm flipV="1">
              <a:off x="3521" y="1702"/>
              <a:ext cx="614" cy="124"/>
            </a:xfrm>
            <a:prstGeom prst="line">
              <a:avLst/>
            </a:prstGeom>
            <a:ln w="28575" cap="flat" cmpd="sng">
              <a:solidFill>
                <a:schemeClr val="tx1"/>
              </a:solidFill>
              <a:prstDash val="solid"/>
              <a:headEnd type="none" w="med" len="med"/>
              <a:tailEnd type="triangle" w="med" len="med"/>
            </a:ln>
          </p:spPr>
        </p:sp>
        <p:sp>
          <p:nvSpPr>
            <p:cNvPr id="256028" name="直接连接符 256027"/>
            <p:cNvSpPr/>
            <p:nvPr/>
          </p:nvSpPr>
          <p:spPr>
            <a:xfrm>
              <a:off x="3552" y="1872"/>
              <a:ext cx="287" cy="110"/>
            </a:xfrm>
            <a:prstGeom prst="line">
              <a:avLst/>
            </a:prstGeom>
            <a:ln w="28575" cap="flat" cmpd="sng">
              <a:solidFill>
                <a:schemeClr val="tx1"/>
              </a:solidFill>
              <a:prstDash val="solid"/>
              <a:headEnd type="none" w="med" len="med"/>
              <a:tailEnd type="triangle" w="med" len="med"/>
            </a:ln>
          </p:spPr>
        </p:sp>
        <p:sp>
          <p:nvSpPr>
            <p:cNvPr id="256029" name="直接连接符 256028"/>
            <p:cNvSpPr/>
            <p:nvPr/>
          </p:nvSpPr>
          <p:spPr>
            <a:xfrm>
              <a:off x="3504" y="1920"/>
              <a:ext cx="294" cy="277"/>
            </a:xfrm>
            <a:prstGeom prst="line">
              <a:avLst/>
            </a:prstGeom>
            <a:ln w="28575" cap="flat" cmpd="sng">
              <a:solidFill>
                <a:schemeClr val="tx1"/>
              </a:solidFill>
              <a:prstDash val="solid"/>
              <a:headEnd type="none" w="med" len="med"/>
              <a:tailEnd type="triangle" w="med" len="med"/>
            </a:ln>
          </p:spPr>
        </p:sp>
        <p:sp>
          <p:nvSpPr>
            <p:cNvPr id="256030" name="直接连接符 256029"/>
            <p:cNvSpPr/>
            <p:nvPr/>
          </p:nvSpPr>
          <p:spPr>
            <a:xfrm flipV="1">
              <a:off x="4108" y="1764"/>
              <a:ext cx="112" cy="248"/>
            </a:xfrm>
            <a:prstGeom prst="line">
              <a:avLst/>
            </a:prstGeom>
            <a:ln w="28575" cap="flat" cmpd="sng">
              <a:solidFill>
                <a:schemeClr val="tx1"/>
              </a:solidFill>
              <a:prstDash val="solid"/>
              <a:headEnd type="none" w="med" len="med"/>
              <a:tailEnd type="triangle" w="med" len="med"/>
            </a:ln>
          </p:spPr>
        </p:sp>
        <p:sp>
          <p:nvSpPr>
            <p:cNvPr id="256031" name="直接连接符 256030"/>
            <p:cNvSpPr/>
            <p:nvPr/>
          </p:nvSpPr>
          <p:spPr>
            <a:xfrm flipV="1">
              <a:off x="4054" y="2197"/>
              <a:ext cx="670" cy="124"/>
            </a:xfrm>
            <a:prstGeom prst="line">
              <a:avLst/>
            </a:prstGeom>
            <a:ln w="28575" cap="flat" cmpd="sng">
              <a:solidFill>
                <a:schemeClr val="tx1"/>
              </a:solidFill>
              <a:prstDash val="solid"/>
              <a:headEnd type="none" w="med" len="med"/>
              <a:tailEnd type="triangle" w="med" len="med"/>
            </a:ln>
          </p:spPr>
        </p:sp>
        <p:sp>
          <p:nvSpPr>
            <p:cNvPr id="256032" name="直接连接符 256031"/>
            <p:cNvSpPr/>
            <p:nvPr/>
          </p:nvSpPr>
          <p:spPr>
            <a:xfrm flipV="1">
              <a:off x="4854" y="1950"/>
              <a:ext cx="502" cy="185"/>
            </a:xfrm>
            <a:prstGeom prst="line">
              <a:avLst/>
            </a:prstGeom>
            <a:ln w="28575" cap="flat" cmpd="sng">
              <a:solidFill>
                <a:schemeClr val="tx1"/>
              </a:solidFill>
              <a:prstDash val="solid"/>
              <a:headEnd type="none" w="med" len="med"/>
              <a:tailEnd type="triangle" w="med" len="med"/>
            </a:ln>
          </p:spPr>
        </p:sp>
      </p:grpSp>
      <p:sp>
        <p:nvSpPr>
          <p:cNvPr id="4" name="文本框 3"/>
          <p:cNvSpPr txBox="1"/>
          <p:nvPr/>
        </p:nvSpPr>
        <p:spPr>
          <a:xfrm>
            <a:off x="5277168" y="4643755"/>
            <a:ext cx="2990850" cy="798830"/>
          </a:xfrm>
          <a:prstGeom prst="rect">
            <a:avLst/>
          </a:prstGeom>
          <a:noFill/>
        </p:spPr>
        <p:txBody>
          <a:bodyPr wrap="none" rtlCol="0" anchor="t">
            <a:spAutoFit/>
          </a:bodyPr>
          <a:lstStyle/>
          <a:p>
            <a:pPr algn="ctr">
              <a:spcBef>
                <a:spcPct val="50000"/>
              </a:spcBef>
              <a:buClr>
                <a:schemeClr val="bg1"/>
              </a:buClr>
            </a:pPr>
            <a:r>
              <a:rPr lang="zh-CN" altLang="en-US" b="1" dirty="0">
                <a:effectLst>
                  <a:outerShdw blurRad="38100" dist="38100" dir="2700000">
                    <a:srgbClr val="C0C0C0"/>
                  </a:outerShdw>
                </a:effectLst>
                <a:latin typeface="Times New Roman" panose="02020603050405020304" pitchFamily="18" charset="0"/>
                <a:ea typeface="楷体_GB2312" panose="02010609030101010101" pitchFamily="49" charset="-122"/>
                <a:sym typeface="+mn-ea"/>
              </a:rPr>
              <a:t>表示必修课程优先关系的</a:t>
            </a:r>
          </a:p>
          <a:p>
            <a:pPr algn="ctr">
              <a:spcBef>
                <a:spcPct val="50000"/>
              </a:spcBef>
              <a:buClr>
                <a:schemeClr val="bg1"/>
              </a:buClr>
            </a:pPr>
            <a:r>
              <a:rPr lang="zh-CN" altLang="en-US" b="1" dirty="0">
                <a:effectLst>
                  <a:outerShdw blurRad="38100" dist="38100" dir="2700000">
                    <a:srgbClr val="C0C0C0"/>
                  </a:outerShdw>
                </a:effectLst>
                <a:latin typeface="Times New Roman" panose="02020603050405020304" pitchFamily="18" charset="0"/>
                <a:ea typeface="楷体_GB2312" panose="02010609030101010101" pitchFamily="49" charset="-122"/>
                <a:sym typeface="+mn-ea"/>
              </a:rPr>
              <a:t>有向图（</a:t>
            </a:r>
            <a:r>
              <a:rPr lang="en-US" altLang="zh-CN" b="1" dirty="0">
                <a:effectLst>
                  <a:outerShdw blurRad="38100" dist="38100" dir="2700000">
                    <a:srgbClr val="C0C0C0"/>
                  </a:outerShdw>
                </a:effectLst>
                <a:latin typeface="Times New Roman" panose="02020603050405020304" pitchFamily="18" charset="0"/>
                <a:ea typeface="楷体_GB2312" panose="02010609030101010101" pitchFamily="49" charset="-122"/>
                <a:sym typeface="+mn-ea"/>
              </a:rPr>
              <a:t>AOV</a:t>
            </a:r>
            <a:r>
              <a:rPr lang="zh-CN" altLang="en-US" b="1" dirty="0">
                <a:effectLst>
                  <a:outerShdw blurRad="38100" dist="38100" dir="2700000">
                    <a:srgbClr val="C0C0C0"/>
                  </a:outerShdw>
                </a:effectLst>
                <a:latin typeface="Times New Roman" panose="02020603050405020304" pitchFamily="18" charset="0"/>
                <a:ea typeface="楷体_GB2312" panose="02010609030101010101" pitchFamily="49" charset="-122"/>
                <a:sym typeface="+mn-ea"/>
              </a:rPr>
              <a:t>网）</a:t>
            </a:r>
            <a:endParaRPr lang="zh-CN" altLang="en-US"/>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6037"/>
                                        </p:tgtEl>
                                        <p:attrNameLst>
                                          <p:attrName>style.visibility</p:attrName>
                                        </p:attrNameLst>
                                      </p:cBhvr>
                                      <p:to>
                                        <p:strVal val="visible"/>
                                      </p:to>
                                    </p:set>
                                    <p:animEffect transition="in" filter="circle(in)">
                                      <p:cBhvr>
                                        <p:cTn id="7" dur="2000"/>
                                        <p:tgtEl>
                                          <p:spTgt spid="25603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56004"/>
                                        </p:tgtEl>
                                        <p:attrNameLst>
                                          <p:attrName>style.visibility</p:attrName>
                                        </p:attrNameLst>
                                      </p:cBhvr>
                                      <p:to>
                                        <p:strVal val="visible"/>
                                      </p:to>
                                    </p:set>
                                    <p:animEffect transition="in" filter="wheel(4)">
                                      <p:cBhvr>
                                        <p:cTn id="12" dur="1000"/>
                                        <p:tgtEl>
                                          <p:spTgt spid="256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文本占位符 640001"/>
          <p:cNvSpPr>
            <a:spLocks noGrp="1"/>
          </p:cNvSpPr>
          <p:nvPr>
            <p:ph type="body" idx="1"/>
          </p:nvPr>
        </p:nvSpPr>
        <p:spPr>
          <a:xfrm>
            <a:off x="152400" y="803910"/>
            <a:ext cx="8812530" cy="5938520"/>
          </a:xfrm>
        </p:spPr>
        <p:txBody>
          <a:bodyPr/>
          <a:lstStyle/>
          <a:p>
            <a:pPr marL="0" indent="0">
              <a:lnSpc>
                <a:spcPct val="110000"/>
              </a:lnSpc>
              <a:spcBef>
                <a:spcPct val="10000"/>
              </a:spcBef>
              <a:buNone/>
            </a:pPr>
            <a:r>
              <a:rPr lang="zh-CN" altLang="en-US" b="1" dirty="0">
                <a:latin typeface="宋体" panose="02010600030101010101" pitchFamily="2" charset="-122"/>
              </a:rPr>
              <a:t>   </a:t>
            </a:r>
            <a:r>
              <a:rPr lang="zh-CN" altLang="en-US" sz="2800" b="1" dirty="0"/>
              <a:t>在</a:t>
            </a:r>
            <a:r>
              <a:rPr lang="en-US" altLang="zh-CN" sz="2800" b="1"/>
              <a:t>AOV</a:t>
            </a:r>
            <a:r>
              <a:rPr lang="zh-CN" altLang="en-US" sz="2800" b="1" dirty="0"/>
              <a:t>网中</a:t>
            </a:r>
            <a:r>
              <a:rPr lang="zh-CN" altLang="en-US" sz="2800" b="1">
                <a:latin typeface="宋体" panose="02010600030101010101" pitchFamily="2" charset="-122"/>
              </a:rPr>
              <a:t>，</a:t>
            </a:r>
            <a:r>
              <a:rPr lang="zh-CN" altLang="en-US" sz="2800" b="1" dirty="0">
                <a:latin typeface="宋体" panose="02010600030101010101" pitchFamily="2" charset="-122"/>
              </a:rPr>
              <a:t>若有有向边</a:t>
            </a:r>
            <a:r>
              <a:rPr lang="en-US" altLang="zh-CN" sz="2800" b="1"/>
              <a:t>&lt;i, j&gt;</a:t>
            </a:r>
            <a:r>
              <a:rPr lang="zh-CN" altLang="en-US" sz="2800" b="1">
                <a:latin typeface="宋体" panose="02010600030101010101" pitchFamily="2" charset="-122"/>
              </a:rPr>
              <a:t>，则</a:t>
            </a:r>
            <a:r>
              <a:rPr lang="en-US" altLang="zh-CN" sz="2800" b="1"/>
              <a:t>i</a:t>
            </a:r>
            <a:r>
              <a:rPr lang="zh-CN" altLang="en-US" sz="2800" b="1"/>
              <a:t>是</a:t>
            </a:r>
            <a:r>
              <a:rPr lang="en-US" altLang="zh-CN" sz="2800" b="1"/>
              <a:t>j</a:t>
            </a:r>
            <a:r>
              <a:rPr lang="zh-CN" altLang="en-US" sz="2800" b="1" dirty="0"/>
              <a:t>的直接前驱</a:t>
            </a:r>
            <a:r>
              <a:rPr lang="zh-CN" altLang="en-US" sz="2800" b="1" dirty="0">
                <a:latin typeface="宋体" panose="02010600030101010101" pitchFamily="2" charset="-122"/>
              </a:rPr>
              <a:t>，</a:t>
            </a:r>
            <a:r>
              <a:rPr lang="en-US" altLang="zh-CN" sz="2800" b="1"/>
              <a:t>j</a:t>
            </a:r>
            <a:r>
              <a:rPr lang="zh-CN" altLang="en-US" sz="2800" b="1"/>
              <a:t>是</a:t>
            </a:r>
            <a:r>
              <a:rPr lang="en-US" altLang="zh-CN" sz="2800" b="1"/>
              <a:t>i</a:t>
            </a:r>
            <a:r>
              <a:rPr lang="zh-CN" altLang="en-US" sz="2800" b="1" dirty="0"/>
              <a:t>的直接后继</a:t>
            </a:r>
            <a:r>
              <a:rPr lang="zh-CN" altLang="en-US" sz="2800" b="1">
                <a:latin typeface="宋体" panose="02010600030101010101" pitchFamily="2" charset="-122"/>
              </a:rPr>
              <a:t>；</a:t>
            </a:r>
            <a:r>
              <a:rPr lang="zh-CN" altLang="en-US" sz="2800" b="1" dirty="0"/>
              <a:t>推而广之</a:t>
            </a:r>
            <a:r>
              <a:rPr lang="zh-CN" altLang="en-US" sz="2800" b="1" dirty="0">
                <a:latin typeface="宋体" panose="02010600030101010101" pitchFamily="2" charset="-122"/>
              </a:rPr>
              <a:t>，若从顶点</a:t>
            </a:r>
            <a:r>
              <a:rPr lang="en-US" altLang="zh-CN" sz="2800" b="1"/>
              <a:t>i</a:t>
            </a:r>
            <a:r>
              <a:rPr lang="zh-CN" altLang="en-US" sz="2800" b="1" dirty="0"/>
              <a:t>到顶点</a:t>
            </a:r>
            <a:r>
              <a:rPr lang="en-US" altLang="zh-CN" sz="2800" b="1"/>
              <a:t>j</a:t>
            </a:r>
            <a:r>
              <a:rPr lang="zh-CN" altLang="en-US" sz="2800" b="1" dirty="0"/>
              <a:t>有有向路径</a:t>
            </a:r>
            <a:r>
              <a:rPr lang="zh-CN" altLang="en-US" sz="2800" b="1" dirty="0">
                <a:latin typeface="宋体" panose="02010600030101010101" pitchFamily="2" charset="-122"/>
              </a:rPr>
              <a:t>，则</a:t>
            </a:r>
            <a:r>
              <a:rPr lang="en-US" altLang="zh-CN" sz="2800" b="1"/>
              <a:t>i</a:t>
            </a:r>
            <a:r>
              <a:rPr lang="zh-CN" altLang="en-US" sz="2800" b="1"/>
              <a:t>是</a:t>
            </a:r>
            <a:r>
              <a:rPr lang="en-US" altLang="zh-CN" sz="2800" b="1"/>
              <a:t>j</a:t>
            </a:r>
            <a:r>
              <a:rPr lang="zh-CN" altLang="en-US" sz="2800" b="1" dirty="0"/>
              <a:t>的前驱</a:t>
            </a:r>
            <a:r>
              <a:rPr lang="zh-CN" altLang="en-US" sz="2800" b="1" dirty="0">
                <a:latin typeface="宋体" panose="02010600030101010101" pitchFamily="2" charset="-122"/>
              </a:rPr>
              <a:t>，</a:t>
            </a:r>
            <a:r>
              <a:rPr lang="en-US" altLang="zh-CN" sz="2800" b="1"/>
              <a:t>j</a:t>
            </a:r>
            <a:r>
              <a:rPr lang="zh-CN" altLang="en-US" sz="2800" b="1"/>
              <a:t>是</a:t>
            </a:r>
            <a:r>
              <a:rPr lang="en-US" altLang="zh-CN" sz="2800" b="1"/>
              <a:t>i</a:t>
            </a:r>
            <a:r>
              <a:rPr lang="zh-CN" altLang="en-US" sz="2800" b="1" dirty="0"/>
              <a:t>的后继</a:t>
            </a:r>
            <a:r>
              <a:rPr lang="zh-CN" altLang="en-US" sz="2800" b="1" dirty="0">
                <a:latin typeface="宋体" panose="02010600030101010101" pitchFamily="2" charset="-122"/>
              </a:rPr>
              <a:t>。</a:t>
            </a:r>
          </a:p>
          <a:p>
            <a:pPr marL="0" indent="0">
              <a:lnSpc>
                <a:spcPct val="110000"/>
              </a:lnSpc>
              <a:spcBef>
                <a:spcPct val="10000"/>
              </a:spcBef>
              <a:buNone/>
            </a:pPr>
            <a:r>
              <a:rPr lang="zh-CN" altLang="en-US" sz="2800" b="1" dirty="0"/>
              <a:t>       </a:t>
            </a:r>
            <a:r>
              <a:rPr lang="zh-CN" altLang="en-US" sz="2800" i="1" dirty="0"/>
              <a:t> </a:t>
            </a:r>
            <a:r>
              <a:rPr lang="zh-CN" altLang="en-US" sz="2800" i="1" dirty="0">
                <a:solidFill>
                  <a:srgbClr val="FF0000"/>
                </a:solidFill>
              </a:rPr>
              <a:t>在</a:t>
            </a:r>
            <a:r>
              <a:rPr lang="en-US" altLang="zh-CN" sz="2800" i="1">
                <a:solidFill>
                  <a:srgbClr val="FF0000"/>
                </a:solidFill>
              </a:rPr>
              <a:t>AOV</a:t>
            </a:r>
            <a:r>
              <a:rPr lang="zh-CN" altLang="en-US" sz="2800" i="1" dirty="0">
                <a:solidFill>
                  <a:srgbClr val="FF0000"/>
                </a:solidFill>
              </a:rPr>
              <a:t>网中</a:t>
            </a:r>
            <a:r>
              <a:rPr lang="zh-CN" altLang="en-US" sz="2800" i="1">
                <a:solidFill>
                  <a:srgbClr val="FF0000"/>
                </a:solidFill>
                <a:latin typeface="宋体" panose="02010600030101010101" pitchFamily="2" charset="-122"/>
              </a:rPr>
              <a:t>，</a:t>
            </a:r>
            <a:r>
              <a:rPr lang="zh-CN" altLang="en-US" sz="2800" i="1" dirty="0">
                <a:solidFill>
                  <a:srgbClr val="FF0000"/>
                </a:solidFill>
                <a:latin typeface="宋体" panose="02010600030101010101" pitchFamily="2" charset="-122"/>
              </a:rPr>
              <a:t>不能有环</a:t>
            </a:r>
            <a:r>
              <a:rPr lang="zh-CN" altLang="en-US" sz="2800" i="1">
                <a:solidFill>
                  <a:srgbClr val="FF0000"/>
                </a:solidFill>
                <a:latin typeface="宋体" panose="02010600030101010101" pitchFamily="2" charset="-122"/>
              </a:rPr>
              <a:t>，</a:t>
            </a:r>
            <a:r>
              <a:rPr lang="zh-CN" altLang="en-US" sz="2800" i="1" dirty="0">
                <a:solidFill>
                  <a:srgbClr val="FF0000"/>
                </a:solidFill>
                <a:latin typeface="宋体" panose="02010600030101010101" pitchFamily="2" charset="-122"/>
              </a:rPr>
              <a:t>否则，某项活动能否进行是以自身的完成作为前提条件。</a:t>
            </a:r>
            <a:endParaRPr lang="zh-CN" altLang="en-US" sz="2800" b="1" dirty="0">
              <a:solidFill>
                <a:srgbClr val="FF0000"/>
              </a:solidFill>
              <a:latin typeface="宋体" panose="02010600030101010101" pitchFamily="2" charset="-122"/>
            </a:endParaRPr>
          </a:p>
          <a:p>
            <a:pPr marL="0" indent="0">
              <a:lnSpc>
                <a:spcPct val="110000"/>
              </a:lnSpc>
              <a:spcBef>
                <a:spcPct val="10000"/>
              </a:spcBef>
              <a:buNone/>
            </a:pPr>
            <a:r>
              <a:rPr lang="zh-CN" altLang="en-US" sz="2800" b="1" dirty="0">
                <a:solidFill>
                  <a:schemeClr val="accent1"/>
                </a:solidFill>
                <a:latin typeface="宋体" panose="02010600030101010101" pitchFamily="2" charset="-122"/>
              </a:rPr>
              <a:t>   </a:t>
            </a:r>
            <a:r>
              <a:rPr lang="zh-CN" altLang="en-US" sz="2800" b="1" dirty="0">
                <a:solidFill>
                  <a:srgbClr val="0000FF"/>
                </a:solidFill>
                <a:latin typeface="宋体" panose="02010600030101010101" pitchFamily="2" charset="-122"/>
              </a:rPr>
              <a:t> 检查方法</a:t>
            </a:r>
            <a:r>
              <a:rPr lang="zh-CN" altLang="en-US" sz="2800" b="1" dirty="0">
                <a:solidFill>
                  <a:srgbClr val="FF0000"/>
                </a:solidFill>
                <a:latin typeface="宋体" panose="02010600030101010101" pitchFamily="2" charset="-122"/>
              </a:rPr>
              <a:t>：对有向图的顶点进行</a:t>
            </a:r>
            <a:r>
              <a:rPr lang="zh-CN" altLang="en-US" sz="2800" b="1" dirty="0">
                <a:solidFill>
                  <a:srgbClr val="FF0000"/>
                </a:solidFill>
              </a:rPr>
              <a:t>拓扑排序</a:t>
            </a:r>
            <a:r>
              <a:rPr lang="zh-CN" altLang="en-US" sz="2800" b="1" dirty="0">
                <a:solidFill>
                  <a:srgbClr val="FF0000"/>
                </a:solidFill>
                <a:latin typeface="宋体" panose="02010600030101010101" pitchFamily="2" charset="-122"/>
              </a:rPr>
              <a:t>，若所有顶点都在其</a:t>
            </a:r>
            <a:r>
              <a:rPr lang="zh-CN" altLang="en-US" sz="2800" b="1" dirty="0">
                <a:solidFill>
                  <a:srgbClr val="FF0000"/>
                </a:solidFill>
              </a:rPr>
              <a:t>拓扑有序序列中</a:t>
            </a:r>
            <a:r>
              <a:rPr lang="zh-CN" altLang="en-US" sz="2800" b="1" dirty="0">
                <a:solidFill>
                  <a:srgbClr val="FF0000"/>
                </a:solidFill>
                <a:latin typeface="宋体" panose="02010600030101010101" pitchFamily="2" charset="-122"/>
              </a:rPr>
              <a:t>，则</a:t>
            </a:r>
            <a:r>
              <a:rPr lang="zh-CN" altLang="en-US" sz="2800" b="1" u="sng" dirty="0">
                <a:solidFill>
                  <a:srgbClr val="FF0000"/>
                </a:solidFill>
                <a:latin typeface="宋体" panose="02010600030101010101" pitchFamily="2" charset="-122"/>
              </a:rPr>
              <a:t>无环</a:t>
            </a:r>
            <a:r>
              <a:rPr lang="zh-CN" altLang="en-US" sz="2800" b="1" dirty="0">
                <a:latin typeface="宋体" panose="02010600030101010101" pitchFamily="2" charset="-122"/>
              </a:rPr>
              <a:t>。</a:t>
            </a:r>
          </a:p>
          <a:p>
            <a:pPr marL="0" indent="0">
              <a:lnSpc>
                <a:spcPct val="110000"/>
              </a:lnSpc>
              <a:spcBef>
                <a:spcPct val="10000"/>
              </a:spcBef>
              <a:buNone/>
            </a:pPr>
            <a:r>
              <a:rPr lang="zh-CN" altLang="en-US" b="1" dirty="0">
                <a:solidFill>
                  <a:schemeClr val="folHlink"/>
                </a:solidFill>
                <a:latin typeface="宋体" panose="02010600030101010101" pitchFamily="2" charset="-122"/>
              </a:rPr>
              <a:t>   </a:t>
            </a:r>
            <a:r>
              <a:rPr lang="zh-CN" altLang="en-US" b="1" dirty="0">
                <a:solidFill>
                  <a:srgbClr val="0000FF"/>
                </a:solidFill>
                <a:latin typeface="宋体" panose="02010600030101010101" pitchFamily="2" charset="-122"/>
              </a:rPr>
              <a:t> 有向图的</a:t>
            </a:r>
            <a:r>
              <a:rPr lang="zh-CN" altLang="en-US" b="1" dirty="0">
                <a:solidFill>
                  <a:srgbClr val="0000FF"/>
                </a:solidFill>
              </a:rPr>
              <a:t>拓扑排序</a:t>
            </a:r>
            <a:r>
              <a:rPr lang="zh-CN" altLang="en-US" b="1" dirty="0">
                <a:latin typeface="宋体" panose="02010600030101010101" pitchFamily="2" charset="-122"/>
              </a:rPr>
              <a:t>：</a:t>
            </a:r>
            <a:r>
              <a:rPr lang="zh-CN" altLang="en-US" sz="2800" b="1" dirty="0">
                <a:latin typeface="宋体" panose="02010600030101010101" pitchFamily="2" charset="-122"/>
              </a:rPr>
              <a:t>构造</a:t>
            </a:r>
            <a:r>
              <a:rPr lang="en-US" altLang="zh-CN" sz="2800" b="1"/>
              <a:t>AOV</a:t>
            </a:r>
            <a:r>
              <a:rPr lang="zh-CN" altLang="en-US" sz="2800" b="1" dirty="0"/>
              <a:t>网中</a:t>
            </a:r>
            <a:r>
              <a:rPr lang="zh-CN" altLang="en-US" sz="2800" b="1" dirty="0">
                <a:latin typeface="宋体" panose="02010600030101010101" pitchFamily="2" charset="-122"/>
              </a:rPr>
              <a:t>顶点的一个</a:t>
            </a:r>
            <a:r>
              <a:rPr lang="zh-CN" altLang="en-US" sz="2800" b="1" dirty="0"/>
              <a:t>拓扑线性序列</a:t>
            </a:r>
            <a:r>
              <a:rPr lang="en-US" altLang="zh-CN" sz="2800" b="1"/>
              <a:t>(v’</a:t>
            </a:r>
            <a:r>
              <a:rPr lang="en-US" altLang="zh-CN" sz="2800" b="1" baseline="-18000"/>
              <a:t>1</a:t>
            </a:r>
            <a:r>
              <a:rPr lang="en-US" altLang="zh-CN" sz="2800" b="1"/>
              <a:t>,v’</a:t>
            </a:r>
            <a:r>
              <a:rPr lang="en-US" altLang="zh-CN" sz="2800" b="1" baseline="-18000"/>
              <a:t>2</a:t>
            </a:r>
            <a:r>
              <a:rPr lang="en-US" altLang="zh-CN" sz="2800" b="1"/>
              <a:t>, </a:t>
            </a:r>
            <a:r>
              <a:rPr lang="en-US" altLang="zh-CN" sz="2800" b="1">
                <a:ea typeface="Arial Unicode MS" panose="020B0604020202020204" charset="-122"/>
              </a:rPr>
              <a:t>⋯</a:t>
            </a:r>
            <a:r>
              <a:rPr lang="en-US" altLang="zh-CN" sz="2800" b="1"/>
              <a:t>,</a:t>
            </a:r>
            <a:r>
              <a:rPr lang="en-US" altLang="zh-CN" sz="2800" b="1" dirty="0" err="1"/>
              <a:t>v’</a:t>
            </a:r>
            <a:r>
              <a:rPr lang="en-US" altLang="zh-CN" sz="2800" b="1" baseline="-18000" dirty="0" err="1"/>
              <a:t>n</a:t>
            </a:r>
            <a:r>
              <a:rPr lang="en-US" altLang="zh-CN" sz="2800" b="1"/>
              <a:t>)</a:t>
            </a:r>
            <a:r>
              <a:rPr lang="zh-CN" altLang="en-US" sz="2800" b="1" dirty="0">
                <a:latin typeface="宋体" panose="02010600030101010101" pitchFamily="2" charset="-122"/>
              </a:rPr>
              <a:t>，使得该线性序列不仅保持原来有向图中顶点之间的优先关系，而且对原图中没有优先关系的顶点之间也建立一种</a:t>
            </a:r>
            <a:r>
              <a:rPr lang="en-US" altLang="zh-CN" sz="2800" b="1">
                <a:latin typeface="宋体" panose="02010600030101010101" pitchFamily="2" charset="-122"/>
              </a:rPr>
              <a:t>(</a:t>
            </a:r>
            <a:r>
              <a:rPr lang="zh-CN" altLang="en-US" sz="2800" b="1" dirty="0">
                <a:latin typeface="宋体" panose="02010600030101010101" pitchFamily="2" charset="-122"/>
              </a:rPr>
              <a:t>人为的</a:t>
            </a:r>
            <a:r>
              <a:rPr lang="en-US" altLang="zh-CN" sz="2800" b="1">
                <a:latin typeface="宋体" panose="02010600030101010101" pitchFamily="2" charset="-122"/>
              </a:rPr>
              <a:t>)</a:t>
            </a:r>
            <a:r>
              <a:rPr lang="zh-CN" altLang="en-US" sz="2800" b="1" dirty="0">
                <a:latin typeface="宋体" panose="02010600030101010101" pitchFamily="2" charset="-122"/>
              </a:rPr>
              <a:t>优先关系。</a:t>
            </a:r>
            <a:endParaRPr lang="zh-CN" altLang="en-US" sz="2800" b="1">
              <a:latin typeface="宋体" panose="02010600030101010101" pitchFamily="2" charset="-122"/>
            </a:endParaRPr>
          </a:p>
        </p:txBody>
      </p:sp>
    </p:spTree>
  </p:cSld>
  <p:clrMapOvr>
    <a:masterClrMapping/>
  </p:clrMapOvr>
  <p:transition spd="med">
    <p:wipe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文本占位符 641025"/>
          <p:cNvSpPr>
            <a:spLocks noGrp="1"/>
          </p:cNvSpPr>
          <p:nvPr>
            <p:ph type="body" idx="1"/>
          </p:nvPr>
        </p:nvSpPr>
        <p:spPr>
          <a:xfrm>
            <a:off x="152400" y="261938"/>
            <a:ext cx="8812213" cy="5903912"/>
          </a:xfrm>
        </p:spPr>
        <p:txBody>
          <a:bodyPr/>
          <a:lstStyle/>
          <a:p>
            <a:pPr marL="0" indent="0">
              <a:lnSpc>
                <a:spcPct val="110000"/>
              </a:lnSpc>
              <a:buNone/>
            </a:pPr>
            <a:r>
              <a:rPr lang="zh-CN" altLang="en-US" b="1" dirty="0">
                <a:solidFill>
                  <a:srgbClr val="0000FF"/>
                </a:solidFill>
                <a:ea typeface="楷体_GB2312" panose="02010609030101010101" pitchFamily="49" charset="-122"/>
              </a:rPr>
              <a:t>手工实现</a:t>
            </a:r>
            <a:endParaRPr lang="zh-CN" altLang="en-US" b="1" dirty="0">
              <a:solidFill>
                <a:schemeClr val="tx2"/>
              </a:solidFill>
              <a:latin typeface="宋体" panose="02010600030101010101" pitchFamily="2" charset="-122"/>
              <a:ea typeface="楷体_GB2312" panose="02010609030101010101" pitchFamily="49" charset="-122"/>
            </a:endParaRPr>
          </a:p>
          <a:p>
            <a:pPr marL="0" indent="0">
              <a:buNone/>
            </a:pPr>
            <a:r>
              <a:rPr lang="zh-CN" altLang="en-US" b="1" dirty="0">
                <a:latin typeface="宋体" panose="02010600030101010101" pitchFamily="2" charset="-122"/>
              </a:rPr>
              <a:t>    </a:t>
            </a:r>
            <a:r>
              <a:rPr lang="zh-CN" altLang="en-US" sz="2800" b="1" dirty="0">
                <a:latin typeface="宋体" panose="02010600030101010101" pitchFamily="2" charset="-122"/>
              </a:rPr>
              <a:t>如图</a:t>
            </a:r>
            <a:r>
              <a:rPr lang="en-US" altLang="zh-CN" sz="2800" b="1"/>
              <a:t>7-23</a:t>
            </a:r>
            <a:r>
              <a:rPr lang="zh-CN" altLang="en-US" sz="2800" b="1" dirty="0"/>
              <a:t>是一个有向图的拓扑排序过程</a:t>
            </a:r>
            <a:r>
              <a:rPr lang="zh-CN" altLang="en-US" sz="2800" b="1" dirty="0">
                <a:latin typeface="宋体" panose="02010600030101010101" pitchFamily="2" charset="-122"/>
              </a:rPr>
              <a:t>，其</a:t>
            </a:r>
            <a:r>
              <a:rPr lang="zh-CN" altLang="en-US" sz="2800" b="1" dirty="0"/>
              <a:t>拓扑序列是</a:t>
            </a:r>
            <a:r>
              <a:rPr lang="zh-CN" altLang="en-US" sz="2800" b="1" dirty="0">
                <a:latin typeface="宋体" panose="02010600030101010101" pitchFamily="2" charset="-122"/>
              </a:rPr>
              <a:t>：</a:t>
            </a:r>
            <a:r>
              <a:rPr lang="zh-CN" altLang="en-US" sz="2800" b="1" dirty="0"/>
              <a:t>   </a:t>
            </a:r>
            <a:r>
              <a:rPr lang="en-US" altLang="zh-CN" sz="2800" b="1"/>
              <a:t>(v</a:t>
            </a:r>
            <a:r>
              <a:rPr lang="en-US" altLang="zh-CN" sz="2800" b="1" baseline="-18000"/>
              <a:t>1</a:t>
            </a:r>
            <a:r>
              <a:rPr lang="en-US" altLang="zh-CN" sz="2800" b="1"/>
              <a:t>,v</a:t>
            </a:r>
            <a:r>
              <a:rPr lang="en-US" altLang="zh-CN" sz="2800" b="1" baseline="-18000"/>
              <a:t>6</a:t>
            </a:r>
            <a:r>
              <a:rPr lang="en-US" altLang="zh-CN" sz="2800" b="1"/>
              <a:t>,v</a:t>
            </a:r>
            <a:r>
              <a:rPr lang="en-US" altLang="zh-CN" sz="2800" b="1" baseline="-18000"/>
              <a:t>4</a:t>
            </a:r>
            <a:r>
              <a:rPr lang="en-US" altLang="zh-CN" sz="2800" b="1"/>
              <a:t>,v</a:t>
            </a:r>
            <a:r>
              <a:rPr lang="en-US" altLang="zh-CN" sz="2800" b="1" baseline="-18000"/>
              <a:t>3</a:t>
            </a:r>
            <a:r>
              <a:rPr lang="en-US" altLang="zh-CN" sz="2800" b="1"/>
              <a:t>,v</a:t>
            </a:r>
            <a:r>
              <a:rPr lang="en-US" altLang="zh-CN" sz="2800" b="1" baseline="-18000"/>
              <a:t>2</a:t>
            </a:r>
            <a:r>
              <a:rPr lang="en-US" altLang="zh-CN" sz="2800" b="1"/>
              <a:t>,v</a:t>
            </a:r>
            <a:r>
              <a:rPr lang="en-US" altLang="zh-CN" sz="2800" b="1" baseline="-18000"/>
              <a:t>5</a:t>
            </a:r>
            <a:r>
              <a:rPr lang="en-US" altLang="zh-CN" sz="2800" b="1"/>
              <a:t>)</a:t>
            </a:r>
            <a:endParaRPr lang="en-US" altLang="zh-CN" sz="2800" b="1">
              <a:solidFill>
                <a:schemeClr val="tx2"/>
              </a:solidFill>
              <a:latin typeface="宋体" panose="02010600030101010101" pitchFamily="2" charset="-122"/>
            </a:endParaRPr>
          </a:p>
          <a:p>
            <a:pPr marL="0" indent="0">
              <a:lnSpc>
                <a:spcPct val="110000"/>
              </a:lnSpc>
              <a:spcAft>
                <a:spcPct val="20000"/>
              </a:spcAft>
              <a:buNone/>
            </a:pPr>
            <a:r>
              <a:rPr lang="en-US" altLang="zh-CN" sz="4000" b="1">
                <a:solidFill>
                  <a:srgbClr val="0000FF"/>
                </a:solidFill>
              </a:rPr>
              <a:t>2</a:t>
            </a:r>
            <a:r>
              <a:rPr lang="en-US" altLang="zh-CN" sz="4000" b="1">
                <a:solidFill>
                  <a:srgbClr val="0000FF"/>
                </a:solidFill>
                <a:latin typeface="宋体" panose="02010600030101010101" pitchFamily="2" charset="-122"/>
              </a:rPr>
              <a:t> </a:t>
            </a:r>
            <a:r>
              <a:rPr lang="zh-CN" altLang="en-US" sz="4000" b="1" dirty="0">
                <a:solidFill>
                  <a:srgbClr val="0000FF"/>
                </a:solidFill>
                <a:ea typeface="楷体_GB2312" panose="02010609030101010101" pitchFamily="49" charset="-122"/>
              </a:rPr>
              <a:t>拓扑排序</a:t>
            </a:r>
            <a:r>
              <a:rPr lang="zh-CN" altLang="en-US" sz="4000" b="1" dirty="0">
                <a:solidFill>
                  <a:srgbClr val="0000FF"/>
                </a:solidFill>
                <a:latin typeface="宋体" panose="02010600030101010101" pitchFamily="2" charset="-122"/>
                <a:ea typeface="楷体_GB2312" panose="02010609030101010101" pitchFamily="49" charset="-122"/>
              </a:rPr>
              <a:t>算法</a:t>
            </a:r>
            <a:endParaRPr lang="zh-CN" altLang="en-US" dirty="0">
              <a:solidFill>
                <a:schemeClr val="tx2"/>
              </a:solidFill>
              <a:latin typeface="宋体" panose="02010600030101010101" pitchFamily="2" charset="-122"/>
              <a:ea typeface="楷体_GB2312" panose="02010609030101010101" pitchFamily="49" charset="-122"/>
            </a:endParaRPr>
          </a:p>
          <a:p>
            <a:pPr marL="0" indent="0">
              <a:lnSpc>
                <a:spcPct val="110000"/>
              </a:lnSpc>
              <a:buNone/>
            </a:pPr>
            <a:r>
              <a:rPr lang="zh-CN" altLang="en-US" sz="3600" b="1" dirty="0">
                <a:solidFill>
                  <a:srgbClr val="0000FF"/>
                </a:solidFill>
                <a:ea typeface="楷体_GB2312" panose="02010609030101010101" pitchFamily="49" charset="-122"/>
              </a:rPr>
              <a:t>算法思想</a:t>
            </a:r>
            <a:endParaRPr lang="zh-CN" altLang="en-US" sz="3600" b="1" dirty="0">
              <a:solidFill>
                <a:schemeClr val="folHlink"/>
              </a:solidFill>
              <a:ea typeface="楷体_GB2312" panose="02010609030101010101" pitchFamily="49" charset="-122"/>
            </a:endParaRPr>
          </a:p>
          <a:p>
            <a:pPr marL="533400" lvl="1" indent="0">
              <a:lnSpc>
                <a:spcPct val="110000"/>
              </a:lnSpc>
              <a:buNone/>
            </a:pPr>
            <a:r>
              <a:rPr lang="zh-CN" altLang="en-US" b="1">
                <a:solidFill>
                  <a:srgbClr val="0000FF"/>
                </a:solidFill>
                <a:latin typeface="宋体" panose="02010600030101010101" pitchFamily="2" charset="-122"/>
              </a:rPr>
              <a:t>①</a:t>
            </a:r>
            <a:r>
              <a:rPr lang="zh-CN" altLang="en-US" b="1">
                <a:solidFill>
                  <a:srgbClr val="0000FF"/>
                </a:solidFill>
                <a:latin typeface="宋体" panose="02010600030101010101" pitchFamily="2" charset="-122"/>
                <a:ea typeface="Arial Unicode MS" panose="020B0604020202020204" charset="-122"/>
              </a:rPr>
              <a:t> </a:t>
            </a:r>
            <a:r>
              <a:rPr lang="zh-CN" altLang="en-US" b="1" dirty="0">
                <a:latin typeface="宋体" panose="02010600030101010101" pitchFamily="2" charset="-122"/>
              </a:rPr>
              <a:t>在</a:t>
            </a:r>
            <a:r>
              <a:rPr lang="en-US" altLang="zh-CN" b="1"/>
              <a:t>AOV</a:t>
            </a:r>
            <a:r>
              <a:rPr lang="zh-CN" altLang="en-US" b="1" dirty="0"/>
              <a:t>网中选择一个没有前驱的顶点且输出</a:t>
            </a:r>
            <a:r>
              <a:rPr lang="zh-CN" altLang="en-US" b="1" dirty="0">
                <a:latin typeface="宋体" panose="02010600030101010101" pitchFamily="2" charset="-122"/>
              </a:rPr>
              <a:t>；</a:t>
            </a:r>
            <a:r>
              <a:rPr lang="zh-CN" altLang="en-US" b="1"/>
              <a:t> </a:t>
            </a:r>
            <a:endParaRPr lang="zh-CN" altLang="en-US" b="1" dirty="0"/>
          </a:p>
          <a:p>
            <a:pPr marL="533400" lvl="1" indent="0">
              <a:lnSpc>
                <a:spcPct val="110000"/>
              </a:lnSpc>
              <a:buNone/>
            </a:pPr>
            <a:r>
              <a:rPr lang="zh-CN" altLang="en-US" b="1">
                <a:solidFill>
                  <a:srgbClr val="0000FF"/>
                </a:solidFill>
                <a:latin typeface="宋体" panose="02010600030101010101" pitchFamily="2" charset="-122"/>
              </a:rPr>
              <a:t>② </a:t>
            </a:r>
            <a:r>
              <a:rPr lang="zh-CN" altLang="en-US" b="1" dirty="0">
                <a:latin typeface="宋体" panose="02010600030101010101" pitchFamily="2" charset="-122"/>
              </a:rPr>
              <a:t>在</a:t>
            </a:r>
            <a:r>
              <a:rPr lang="en-US" altLang="zh-CN" b="1"/>
              <a:t>AOV</a:t>
            </a:r>
            <a:r>
              <a:rPr lang="zh-CN" altLang="en-US" b="1" dirty="0"/>
              <a:t>网中删除该顶点以及从该顶点出发的</a:t>
            </a:r>
            <a:r>
              <a:rPr lang="en-US" altLang="zh-CN" b="1"/>
              <a:t>(</a:t>
            </a:r>
            <a:r>
              <a:rPr lang="zh-CN" altLang="en-US" b="1" dirty="0"/>
              <a:t>以该顶点为尾的弧</a:t>
            </a:r>
            <a:r>
              <a:rPr lang="en-US" altLang="zh-CN" b="1"/>
              <a:t>)</a:t>
            </a:r>
            <a:r>
              <a:rPr lang="zh-CN" altLang="en-US" b="1" dirty="0"/>
              <a:t>所有有向弧</a:t>
            </a:r>
            <a:r>
              <a:rPr lang="en-US" altLang="zh-CN" b="1"/>
              <a:t>(</a:t>
            </a:r>
            <a:r>
              <a:rPr lang="zh-CN" altLang="en-US" b="1" dirty="0"/>
              <a:t>边</a:t>
            </a:r>
            <a:r>
              <a:rPr lang="en-US" altLang="zh-CN" b="1"/>
              <a:t>) </a:t>
            </a:r>
            <a:r>
              <a:rPr lang="zh-CN" altLang="en-US" b="1" dirty="0">
                <a:latin typeface="宋体" panose="02010600030101010101" pitchFamily="2" charset="-122"/>
              </a:rPr>
              <a:t>；</a:t>
            </a:r>
          </a:p>
          <a:p>
            <a:pPr marL="533400" lvl="1" indent="0">
              <a:lnSpc>
                <a:spcPct val="110000"/>
              </a:lnSpc>
              <a:buNone/>
            </a:pPr>
            <a:r>
              <a:rPr lang="zh-CN" altLang="en-US" b="1">
                <a:solidFill>
                  <a:srgbClr val="0000FF"/>
                </a:solidFill>
                <a:latin typeface="宋体" panose="02010600030101010101" pitchFamily="2" charset="-122"/>
              </a:rPr>
              <a:t>③ </a:t>
            </a:r>
            <a:r>
              <a:rPr lang="zh-CN" altLang="en-US" b="1" dirty="0">
                <a:latin typeface="宋体" panose="02010600030101010101" pitchFamily="2" charset="-122"/>
              </a:rPr>
              <a:t>重复</a:t>
            </a:r>
            <a:r>
              <a:rPr lang="zh-CN" altLang="en-US" b="1">
                <a:solidFill>
                  <a:srgbClr val="0000FF"/>
                </a:solidFill>
                <a:latin typeface="宋体" panose="02010600030101010101" pitchFamily="2" charset="-122"/>
              </a:rPr>
              <a:t>①</a:t>
            </a:r>
            <a:r>
              <a:rPr lang="zh-CN" altLang="en-US" b="1" dirty="0">
                <a:solidFill>
                  <a:srgbClr val="0000FF"/>
                </a:solidFill>
              </a:rPr>
              <a:t>、</a:t>
            </a:r>
            <a:r>
              <a:rPr lang="zh-CN" altLang="en-US" b="1">
                <a:solidFill>
                  <a:srgbClr val="0000FF"/>
                </a:solidFill>
                <a:latin typeface="宋体" panose="02010600030101010101" pitchFamily="2" charset="-122"/>
              </a:rPr>
              <a:t>②</a:t>
            </a:r>
            <a:r>
              <a:rPr lang="zh-CN" altLang="en-US" b="1" dirty="0">
                <a:latin typeface="宋体" panose="02010600030101010101" pitchFamily="2" charset="-122"/>
              </a:rPr>
              <a:t>，直到图中全部顶点都已输出</a:t>
            </a:r>
            <a:r>
              <a:rPr lang="en-US" altLang="zh-CN" b="1">
                <a:latin typeface="宋体" panose="02010600030101010101" pitchFamily="2" charset="-122"/>
              </a:rPr>
              <a:t>(</a:t>
            </a:r>
            <a:r>
              <a:rPr lang="zh-CN" altLang="en-US" b="1" dirty="0">
                <a:solidFill>
                  <a:srgbClr val="0000FF"/>
                </a:solidFill>
                <a:latin typeface="宋体" panose="02010600030101010101" pitchFamily="2" charset="-122"/>
              </a:rPr>
              <a:t>图中无环</a:t>
            </a:r>
            <a:r>
              <a:rPr lang="en-US" altLang="zh-CN" b="1">
                <a:solidFill>
                  <a:srgbClr val="0000FF"/>
                </a:solidFill>
                <a:latin typeface="宋体" panose="02010600030101010101" pitchFamily="2" charset="-122"/>
              </a:rPr>
              <a:t>)</a:t>
            </a:r>
            <a:r>
              <a:rPr lang="zh-CN" altLang="en-US" b="1" dirty="0">
                <a:latin typeface="宋体" panose="02010600030101010101" pitchFamily="2" charset="-122"/>
              </a:rPr>
              <a:t>或图中不存在无前驱的顶点</a:t>
            </a:r>
            <a:r>
              <a:rPr lang="en-US" altLang="zh-CN" b="1">
                <a:latin typeface="宋体" panose="02010600030101010101" pitchFamily="2" charset="-122"/>
              </a:rPr>
              <a:t>(</a:t>
            </a:r>
            <a:r>
              <a:rPr lang="zh-CN" altLang="en-US" b="1" dirty="0">
                <a:solidFill>
                  <a:srgbClr val="0000FF"/>
                </a:solidFill>
                <a:latin typeface="宋体" panose="02010600030101010101" pitchFamily="2" charset="-122"/>
              </a:rPr>
              <a:t>图中必有环</a:t>
            </a:r>
            <a:r>
              <a:rPr lang="en-US" altLang="zh-CN" b="1">
                <a:latin typeface="宋体" panose="02010600030101010101" pitchFamily="2" charset="-122"/>
              </a:rPr>
              <a:t>)</a:t>
            </a:r>
            <a:r>
              <a:rPr lang="zh-CN" altLang="en-US" b="1" dirty="0">
                <a:latin typeface="宋体" panose="02010600030101010101" pitchFamily="2" charset="-122"/>
              </a:rPr>
              <a:t>。</a:t>
            </a:r>
          </a:p>
        </p:txBody>
      </p:sp>
    </p:spTree>
  </p:cSld>
  <p:clrMapOvr>
    <a:masterClrMapping/>
  </p:clrMapOvr>
  <p:transition spd="med">
    <p:wipe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文本占位符 642049"/>
          <p:cNvSpPr>
            <a:spLocks noGrp="1"/>
          </p:cNvSpPr>
          <p:nvPr>
            <p:ph type="body" idx="1"/>
          </p:nvPr>
        </p:nvSpPr>
        <p:spPr>
          <a:xfrm>
            <a:off x="179388" y="3429000"/>
            <a:ext cx="8785225" cy="3095625"/>
          </a:xfrm>
        </p:spPr>
        <p:txBody>
          <a:bodyPr/>
          <a:lstStyle/>
          <a:p>
            <a:pPr marL="0" indent="0">
              <a:lnSpc>
                <a:spcPct val="110000"/>
              </a:lnSpc>
              <a:buNone/>
            </a:pPr>
            <a:r>
              <a:rPr lang="en-US" altLang="zh-CN" sz="4000" b="1">
                <a:solidFill>
                  <a:srgbClr val="0000FF"/>
                </a:solidFill>
              </a:rPr>
              <a:t>3  </a:t>
            </a:r>
            <a:r>
              <a:rPr lang="zh-CN" altLang="en-US" sz="4000" b="1" dirty="0">
                <a:solidFill>
                  <a:srgbClr val="0000FF"/>
                </a:solidFill>
                <a:ea typeface="楷体_GB2312" panose="02010609030101010101" pitchFamily="49" charset="-122"/>
              </a:rPr>
              <a:t>算法实现说明</a:t>
            </a:r>
            <a:endParaRPr lang="zh-CN" altLang="en-US" sz="4000" b="1" dirty="0">
              <a:solidFill>
                <a:schemeClr val="tx2"/>
              </a:solidFill>
              <a:ea typeface="楷体_GB2312" panose="02010609030101010101" pitchFamily="49" charset="-122"/>
            </a:endParaRPr>
          </a:p>
          <a:p>
            <a:pPr marL="533400" lvl="1" indent="0">
              <a:lnSpc>
                <a:spcPct val="110000"/>
              </a:lnSpc>
              <a:buNone/>
            </a:pPr>
            <a:r>
              <a:rPr lang="zh-CN" altLang="en-US" b="1">
                <a:solidFill>
                  <a:schemeClr val="folHlink"/>
                </a:solidFill>
                <a:latin typeface="宋体" panose="02010600030101010101" pitchFamily="2" charset="-122"/>
              </a:rPr>
              <a:t>◆ </a:t>
            </a:r>
            <a:r>
              <a:rPr lang="zh-CN" altLang="en-US" b="1" dirty="0"/>
              <a:t>采用</a:t>
            </a:r>
            <a:r>
              <a:rPr lang="zh-CN" altLang="en-US" b="1" dirty="0">
                <a:solidFill>
                  <a:srgbClr val="FF0000"/>
                </a:solidFill>
              </a:rPr>
              <a:t>正邻接链表</a:t>
            </a:r>
            <a:r>
              <a:rPr lang="zh-CN" altLang="en-US" b="1" dirty="0"/>
              <a:t>作为</a:t>
            </a:r>
            <a:r>
              <a:rPr lang="en-US" altLang="zh-CN" b="1"/>
              <a:t>AOV</a:t>
            </a:r>
            <a:r>
              <a:rPr lang="zh-CN" altLang="en-US" b="1" dirty="0"/>
              <a:t>网的存储结构；</a:t>
            </a:r>
          </a:p>
          <a:p>
            <a:pPr marL="533400" lvl="1" indent="0">
              <a:lnSpc>
                <a:spcPct val="110000"/>
              </a:lnSpc>
              <a:buNone/>
            </a:pPr>
            <a:r>
              <a:rPr lang="zh-CN" altLang="en-US" b="1">
                <a:solidFill>
                  <a:schemeClr val="folHlink"/>
                </a:solidFill>
                <a:latin typeface="宋体" panose="02010600030101010101" pitchFamily="2" charset="-122"/>
              </a:rPr>
              <a:t>◆</a:t>
            </a:r>
            <a:r>
              <a:rPr lang="zh-CN" altLang="en-US" b="1">
                <a:solidFill>
                  <a:schemeClr val="folHlink"/>
                </a:solidFill>
              </a:rPr>
              <a:t> </a:t>
            </a:r>
            <a:r>
              <a:rPr lang="zh-CN" altLang="en-US" b="1" dirty="0"/>
              <a:t>设立堆栈，用来暂存入度为</a:t>
            </a:r>
            <a:r>
              <a:rPr lang="en-US" altLang="zh-CN" b="1"/>
              <a:t>0</a:t>
            </a:r>
            <a:r>
              <a:rPr lang="zh-CN" altLang="en-US" b="1" dirty="0"/>
              <a:t>的顶点；</a:t>
            </a:r>
          </a:p>
          <a:p>
            <a:pPr marL="533400" lvl="1" indent="0">
              <a:lnSpc>
                <a:spcPct val="110000"/>
              </a:lnSpc>
              <a:buNone/>
            </a:pPr>
            <a:r>
              <a:rPr lang="zh-CN" altLang="en-US" b="1">
                <a:solidFill>
                  <a:schemeClr val="folHlink"/>
                </a:solidFill>
              </a:rPr>
              <a:t>◆ </a:t>
            </a:r>
            <a:r>
              <a:rPr lang="zh-CN" altLang="en-US" b="1" dirty="0"/>
              <a:t>删除顶点以它为尾的弧：弧头顶点的入度减</a:t>
            </a:r>
            <a:r>
              <a:rPr lang="en-US" altLang="zh-CN" b="1"/>
              <a:t>1</a:t>
            </a:r>
            <a:r>
              <a:rPr lang="zh-CN" altLang="en-US" b="1" dirty="0"/>
              <a:t>。</a:t>
            </a:r>
          </a:p>
          <a:p>
            <a:pPr marL="0" indent="0">
              <a:lnSpc>
                <a:spcPct val="110000"/>
              </a:lnSpc>
              <a:buNone/>
            </a:pPr>
            <a:r>
              <a:rPr lang="zh-CN" altLang="en-US" b="1" dirty="0">
                <a:solidFill>
                  <a:srgbClr val="0000FF"/>
                </a:solidFill>
              </a:rPr>
              <a:t>算法实现</a:t>
            </a:r>
          </a:p>
        </p:txBody>
      </p:sp>
      <p:grpSp>
        <p:nvGrpSpPr>
          <p:cNvPr id="642051" name="组合 642050"/>
          <p:cNvGrpSpPr/>
          <p:nvPr/>
        </p:nvGrpSpPr>
        <p:grpSpPr>
          <a:xfrm>
            <a:off x="304800" y="188913"/>
            <a:ext cx="8731250" cy="3024187"/>
            <a:chOff x="192" y="164"/>
            <a:chExt cx="5500" cy="1905"/>
          </a:xfrm>
        </p:grpSpPr>
        <p:grpSp>
          <p:nvGrpSpPr>
            <p:cNvPr id="642052" name="组合 642051"/>
            <p:cNvGrpSpPr/>
            <p:nvPr/>
          </p:nvGrpSpPr>
          <p:grpSpPr>
            <a:xfrm>
              <a:off x="192" y="164"/>
              <a:ext cx="991" cy="1596"/>
              <a:chOff x="192" y="164"/>
              <a:chExt cx="991" cy="1596"/>
            </a:xfrm>
          </p:grpSpPr>
          <p:grpSp>
            <p:nvGrpSpPr>
              <p:cNvPr id="642053" name="组合 642052"/>
              <p:cNvGrpSpPr/>
              <p:nvPr/>
            </p:nvGrpSpPr>
            <p:grpSpPr>
              <a:xfrm>
                <a:off x="192" y="164"/>
                <a:ext cx="991" cy="1321"/>
                <a:chOff x="408" y="1384"/>
                <a:chExt cx="991" cy="1321"/>
              </a:xfrm>
            </p:grpSpPr>
            <p:sp>
              <p:nvSpPr>
                <p:cNvPr id="642054" name="椭圆 642053"/>
                <p:cNvSpPr/>
                <p:nvPr/>
              </p:nvSpPr>
              <p:spPr>
                <a:xfrm>
                  <a:off x="432" y="1392"/>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1</a:t>
                  </a:r>
                </a:p>
              </p:txBody>
            </p:sp>
            <p:sp>
              <p:nvSpPr>
                <p:cNvPr id="642055" name="椭圆 642054"/>
                <p:cNvSpPr/>
                <p:nvPr/>
              </p:nvSpPr>
              <p:spPr>
                <a:xfrm>
                  <a:off x="1104" y="1384"/>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42056" name="椭圆 642055"/>
                <p:cNvSpPr/>
                <p:nvPr/>
              </p:nvSpPr>
              <p:spPr>
                <a:xfrm>
                  <a:off x="1104" y="1912"/>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642057" name="椭圆 642056"/>
                <p:cNvSpPr/>
                <p:nvPr/>
              </p:nvSpPr>
              <p:spPr>
                <a:xfrm>
                  <a:off x="432" y="1928"/>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642058" name="椭圆 642057"/>
                <p:cNvSpPr/>
                <p:nvPr/>
              </p:nvSpPr>
              <p:spPr>
                <a:xfrm>
                  <a:off x="1104" y="2456"/>
                  <a:ext cx="288"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642059" name="椭圆 642058"/>
                <p:cNvSpPr/>
                <p:nvPr/>
              </p:nvSpPr>
              <p:spPr>
                <a:xfrm>
                  <a:off x="408" y="2456"/>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6</a:t>
                  </a:r>
                </a:p>
              </p:txBody>
            </p:sp>
            <p:sp>
              <p:nvSpPr>
                <p:cNvPr id="642060" name="直接连接符 642059"/>
                <p:cNvSpPr/>
                <p:nvPr/>
              </p:nvSpPr>
              <p:spPr>
                <a:xfrm>
                  <a:off x="584" y="1640"/>
                  <a:ext cx="0" cy="288"/>
                </a:xfrm>
                <a:prstGeom prst="line">
                  <a:avLst/>
                </a:prstGeom>
                <a:ln w="19050" cap="flat" cmpd="sng">
                  <a:solidFill>
                    <a:schemeClr val="tx1"/>
                  </a:solidFill>
                  <a:prstDash val="solid"/>
                  <a:miter/>
                  <a:headEnd type="none" w="med" len="med"/>
                  <a:tailEnd type="triangle" w="med" len="med"/>
                </a:ln>
              </p:spPr>
            </p:sp>
            <p:sp>
              <p:nvSpPr>
                <p:cNvPr id="642061" name="直接连接符 642060"/>
                <p:cNvSpPr/>
                <p:nvPr/>
              </p:nvSpPr>
              <p:spPr>
                <a:xfrm>
                  <a:off x="1248" y="2168"/>
                  <a:ext cx="0" cy="288"/>
                </a:xfrm>
                <a:prstGeom prst="line">
                  <a:avLst/>
                </a:prstGeom>
                <a:ln w="19050" cap="flat" cmpd="sng">
                  <a:solidFill>
                    <a:schemeClr val="tx1"/>
                  </a:solidFill>
                  <a:prstDash val="solid"/>
                  <a:miter/>
                  <a:headEnd type="none" w="med" len="med"/>
                  <a:tailEnd type="triangle" w="med" len="med"/>
                </a:ln>
              </p:spPr>
            </p:sp>
            <p:sp>
              <p:nvSpPr>
                <p:cNvPr id="642062" name="直接连接符 642061"/>
                <p:cNvSpPr/>
                <p:nvPr/>
              </p:nvSpPr>
              <p:spPr>
                <a:xfrm>
                  <a:off x="576" y="2168"/>
                  <a:ext cx="0" cy="288"/>
                </a:xfrm>
                <a:prstGeom prst="line">
                  <a:avLst/>
                </a:prstGeom>
                <a:ln w="19050" cap="flat" cmpd="sng">
                  <a:solidFill>
                    <a:schemeClr val="tx1"/>
                  </a:solidFill>
                  <a:prstDash val="solid"/>
                  <a:miter/>
                  <a:headEnd type="triangle" w="med" len="med"/>
                  <a:tailEnd type="none" w="med" len="med"/>
                </a:ln>
              </p:spPr>
            </p:sp>
            <p:sp>
              <p:nvSpPr>
                <p:cNvPr id="642063" name="直接连接符 642062"/>
                <p:cNvSpPr/>
                <p:nvPr/>
              </p:nvSpPr>
              <p:spPr>
                <a:xfrm>
                  <a:off x="1248" y="1632"/>
                  <a:ext cx="0" cy="288"/>
                </a:xfrm>
                <a:prstGeom prst="line">
                  <a:avLst/>
                </a:prstGeom>
                <a:ln w="19050" cap="flat" cmpd="sng">
                  <a:solidFill>
                    <a:schemeClr val="tx1"/>
                  </a:solidFill>
                  <a:prstDash val="solid"/>
                  <a:miter/>
                  <a:headEnd type="triangle" w="med" len="med"/>
                  <a:tailEnd type="none" w="med" len="med"/>
                </a:ln>
              </p:spPr>
            </p:sp>
            <p:sp>
              <p:nvSpPr>
                <p:cNvPr id="642064" name="直接连接符 642063"/>
                <p:cNvSpPr/>
                <p:nvPr/>
              </p:nvSpPr>
              <p:spPr>
                <a:xfrm>
                  <a:off x="712" y="2592"/>
                  <a:ext cx="384" cy="0"/>
                </a:xfrm>
                <a:prstGeom prst="line">
                  <a:avLst/>
                </a:prstGeom>
                <a:ln w="19050" cap="flat" cmpd="sng">
                  <a:solidFill>
                    <a:schemeClr val="tx1"/>
                  </a:solidFill>
                  <a:prstDash val="solid"/>
                  <a:miter/>
                  <a:headEnd type="none" w="med" len="med"/>
                  <a:tailEnd type="triangle" w="med" len="med"/>
                </a:ln>
              </p:spPr>
            </p:sp>
            <p:sp>
              <p:nvSpPr>
                <p:cNvPr id="642065" name="直接连接符 642064"/>
                <p:cNvSpPr/>
                <p:nvPr/>
              </p:nvSpPr>
              <p:spPr>
                <a:xfrm>
                  <a:off x="728" y="1520"/>
                  <a:ext cx="384" cy="0"/>
                </a:xfrm>
                <a:prstGeom prst="line">
                  <a:avLst/>
                </a:prstGeom>
                <a:ln w="19050" cap="flat" cmpd="sng">
                  <a:solidFill>
                    <a:schemeClr val="tx1"/>
                  </a:solidFill>
                  <a:prstDash val="solid"/>
                  <a:miter/>
                  <a:headEnd type="none" w="med" len="med"/>
                  <a:tailEnd type="triangle" w="med" len="med"/>
                </a:ln>
              </p:spPr>
            </p:sp>
            <p:sp>
              <p:nvSpPr>
                <p:cNvPr id="642066" name="直接连接符 642065"/>
                <p:cNvSpPr/>
                <p:nvPr/>
              </p:nvSpPr>
              <p:spPr>
                <a:xfrm>
                  <a:off x="712" y="1584"/>
                  <a:ext cx="431" cy="363"/>
                </a:xfrm>
                <a:prstGeom prst="line">
                  <a:avLst/>
                </a:prstGeom>
                <a:ln w="19050" cap="flat" cmpd="sng">
                  <a:solidFill>
                    <a:schemeClr val="tx1"/>
                  </a:solidFill>
                  <a:prstDash val="solid"/>
                  <a:miter/>
                  <a:headEnd type="none" w="med" len="med"/>
                  <a:tailEnd type="triangle" w="med" len="med"/>
                </a:ln>
              </p:spPr>
            </p:sp>
            <p:sp>
              <p:nvSpPr>
                <p:cNvPr id="642067" name="直接连接符 642066"/>
                <p:cNvSpPr/>
                <p:nvPr/>
              </p:nvSpPr>
              <p:spPr>
                <a:xfrm>
                  <a:off x="688" y="2125"/>
                  <a:ext cx="442" cy="385"/>
                </a:xfrm>
                <a:prstGeom prst="line">
                  <a:avLst/>
                </a:prstGeom>
                <a:ln w="19050" cap="flat" cmpd="sng">
                  <a:solidFill>
                    <a:schemeClr val="tx1"/>
                  </a:solidFill>
                  <a:prstDash val="solid"/>
                  <a:miter/>
                  <a:headEnd type="none" w="med" len="med"/>
                  <a:tailEnd type="triangle" w="med" len="med"/>
                </a:ln>
              </p:spPr>
            </p:sp>
            <p:sp>
              <p:nvSpPr>
                <p:cNvPr id="642068" name="直接连接符 642067"/>
                <p:cNvSpPr/>
                <p:nvPr/>
              </p:nvSpPr>
              <p:spPr>
                <a:xfrm>
                  <a:off x="728" y="2040"/>
                  <a:ext cx="384" cy="0"/>
                </a:xfrm>
                <a:prstGeom prst="line">
                  <a:avLst/>
                </a:prstGeom>
                <a:ln w="19050" cap="flat" cmpd="sng">
                  <a:solidFill>
                    <a:schemeClr val="tx1"/>
                  </a:solidFill>
                  <a:prstDash val="solid"/>
                  <a:miter/>
                  <a:headEnd type="none" w="med" len="med"/>
                  <a:tailEnd type="triangle" w="med" len="med"/>
                </a:ln>
              </p:spPr>
            </p:sp>
          </p:grpSp>
          <p:sp>
            <p:nvSpPr>
              <p:cNvPr id="642069" name="矩形 642068"/>
              <p:cNvSpPr/>
              <p:nvPr/>
            </p:nvSpPr>
            <p:spPr>
              <a:xfrm>
                <a:off x="288" y="1556"/>
                <a:ext cx="823"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(a)  </a:t>
                </a:r>
                <a:r>
                  <a:rPr lang="zh-CN" altLang="en-US" sz="2000" b="1" dirty="0">
                    <a:latin typeface="Times New Roman" panose="02020603050405020304" pitchFamily="18" charset="0"/>
                  </a:rPr>
                  <a:t>有向图</a:t>
                </a:r>
              </a:p>
            </p:txBody>
          </p:sp>
        </p:grpSp>
        <p:grpSp>
          <p:nvGrpSpPr>
            <p:cNvPr id="642070" name="组合 642069"/>
            <p:cNvGrpSpPr/>
            <p:nvPr/>
          </p:nvGrpSpPr>
          <p:grpSpPr>
            <a:xfrm>
              <a:off x="1327" y="164"/>
              <a:ext cx="1008" cy="1584"/>
              <a:chOff x="1327" y="164"/>
              <a:chExt cx="1008" cy="1584"/>
            </a:xfrm>
          </p:grpSpPr>
          <p:sp>
            <p:nvSpPr>
              <p:cNvPr id="642071" name="矩形 642070"/>
              <p:cNvSpPr/>
              <p:nvPr/>
            </p:nvSpPr>
            <p:spPr>
              <a:xfrm>
                <a:off x="1327" y="1544"/>
                <a:ext cx="963"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(b)  </a:t>
                </a:r>
                <a:r>
                  <a:rPr lang="zh-CN" altLang="en-US" sz="2000" b="1" dirty="0">
                    <a:latin typeface="Times New Roman" panose="02020603050405020304" pitchFamily="18" charset="0"/>
                  </a:rPr>
                  <a:t>输出</a:t>
                </a:r>
                <a:r>
                  <a:rPr lang="en-US" altLang="zh-CN" sz="2000" b="1">
                    <a:latin typeface="Times New Roman" panose="02020603050405020304" pitchFamily="18" charset="0"/>
                  </a:rPr>
                  <a:t>v</a:t>
                </a:r>
                <a:r>
                  <a:rPr lang="en-US" altLang="zh-CN" sz="2000" b="1" baseline="-18000">
                    <a:latin typeface="Times New Roman" panose="02020603050405020304" pitchFamily="18" charset="0"/>
                  </a:rPr>
                  <a:t>1</a:t>
                </a:r>
                <a:r>
                  <a:rPr lang="zh-CN" altLang="en-US" sz="2000" b="1" dirty="0">
                    <a:latin typeface="Times New Roman" panose="02020603050405020304" pitchFamily="18" charset="0"/>
                  </a:rPr>
                  <a:t>后</a:t>
                </a:r>
              </a:p>
            </p:txBody>
          </p:sp>
          <p:grpSp>
            <p:nvGrpSpPr>
              <p:cNvPr id="642072" name="组合 642071"/>
              <p:cNvGrpSpPr/>
              <p:nvPr/>
            </p:nvGrpSpPr>
            <p:grpSpPr>
              <a:xfrm>
                <a:off x="1344" y="164"/>
                <a:ext cx="991" cy="1321"/>
                <a:chOff x="1344" y="1200"/>
                <a:chExt cx="991" cy="1321"/>
              </a:xfrm>
            </p:grpSpPr>
            <p:sp>
              <p:nvSpPr>
                <p:cNvPr id="642073" name="椭圆 642072"/>
                <p:cNvSpPr/>
                <p:nvPr/>
              </p:nvSpPr>
              <p:spPr>
                <a:xfrm>
                  <a:off x="1368" y="1744"/>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642074" name="椭圆 642073"/>
                <p:cNvSpPr/>
                <p:nvPr/>
              </p:nvSpPr>
              <p:spPr>
                <a:xfrm>
                  <a:off x="2040" y="1200"/>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42075" name="椭圆 642074"/>
                <p:cNvSpPr/>
                <p:nvPr/>
              </p:nvSpPr>
              <p:spPr>
                <a:xfrm>
                  <a:off x="2040" y="1728"/>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642076" name="椭圆 642075"/>
                <p:cNvSpPr/>
                <p:nvPr/>
              </p:nvSpPr>
              <p:spPr>
                <a:xfrm>
                  <a:off x="2032" y="2272"/>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642077" name="椭圆 642076"/>
                <p:cNvSpPr/>
                <p:nvPr/>
              </p:nvSpPr>
              <p:spPr>
                <a:xfrm>
                  <a:off x="1344" y="2272"/>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6</a:t>
                  </a:r>
                </a:p>
              </p:txBody>
            </p:sp>
            <p:sp>
              <p:nvSpPr>
                <p:cNvPr id="642078" name="直接连接符 642077"/>
                <p:cNvSpPr/>
                <p:nvPr/>
              </p:nvSpPr>
              <p:spPr>
                <a:xfrm>
                  <a:off x="2184" y="1984"/>
                  <a:ext cx="0" cy="288"/>
                </a:xfrm>
                <a:prstGeom prst="line">
                  <a:avLst/>
                </a:prstGeom>
                <a:ln w="19050" cap="flat" cmpd="sng">
                  <a:solidFill>
                    <a:schemeClr val="tx1"/>
                  </a:solidFill>
                  <a:prstDash val="solid"/>
                  <a:miter/>
                  <a:headEnd type="none" w="med" len="med"/>
                  <a:tailEnd type="triangle" w="med" len="med"/>
                </a:ln>
              </p:spPr>
            </p:sp>
            <p:sp>
              <p:nvSpPr>
                <p:cNvPr id="642079" name="直接连接符 642078"/>
                <p:cNvSpPr/>
                <p:nvPr/>
              </p:nvSpPr>
              <p:spPr>
                <a:xfrm>
                  <a:off x="1512" y="1984"/>
                  <a:ext cx="0" cy="288"/>
                </a:xfrm>
                <a:prstGeom prst="line">
                  <a:avLst/>
                </a:prstGeom>
                <a:ln w="19050" cap="flat" cmpd="sng">
                  <a:solidFill>
                    <a:schemeClr val="tx1"/>
                  </a:solidFill>
                  <a:prstDash val="solid"/>
                  <a:miter/>
                  <a:headEnd type="triangle" w="med" len="med"/>
                  <a:tailEnd type="none" w="med" len="med"/>
                </a:ln>
              </p:spPr>
            </p:sp>
            <p:sp>
              <p:nvSpPr>
                <p:cNvPr id="642080" name="直接连接符 642079"/>
                <p:cNvSpPr/>
                <p:nvPr/>
              </p:nvSpPr>
              <p:spPr>
                <a:xfrm>
                  <a:off x="2184" y="1448"/>
                  <a:ext cx="0" cy="288"/>
                </a:xfrm>
                <a:prstGeom prst="line">
                  <a:avLst/>
                </a:prstGeom>
                <a:ln w="19050" cap="flat" cmpd="sng">
                  <a:solidFill>
                    <a:schemeClr val="tx1"/>
                  </a:solidFill>
                  <a:prstDash val="solid"/>
                  <a:miter/>
                  <a:headEnd type="triangle" w="med" len="med"/>
                  <a:tailEnd type="none" w="med" len="med"/>
                </a:ln>
              </p:spPr>
            </p:sp>
            <p:sp>
              <p:nvSpPr>
                <p:cNvPr id="642081" name="直接连接符 642080"/>
                <p:cNvSpPr/>
                <p:nvPr/>
              </p:nvSpPr>
              <p:spPr>
                <a:xfrm>
                  <a:off x="1648" y="2408"/>
                  <a:ext cx="384" cy="0"/>
                </a:xfrm>
                <a:prstGeom prst="line">
                  <a:avLst/>
                </a:prstGeom>
                <a:ln w="19050" cap="flat" cmpd="sng">
                  <a:solidFill>
                    <a:schemeClr val="tx1"/>
                  </a:solidFill>
                  <a:prstDash val="solid"/>
                  <a:miter/>
                  <a:headEnd type="none" w="med" len="med"/>
                  <a:tailEnd type="triangle" w="med" len="med"/>
                </a:ln>
              </p:spPr>
            </p:sp>
            <p:sp>
              <p:nvSpPr>
                <p:cNvPr id="642082" name="直接连接符 642081"/>
                <p:cNvSpPr/>
                <p:nvPr/>
              </p:nvSpPr>
              <p:spPr>
                <a:xfrm>
                  <a:off x="1624" y="1941"/>
                  <a:ext cx="442" cy="385"/>
                </a:xfrm>
                <a:prstGeom prst="line">
                  <a:avLst/>
                </a:prstGeom>
                <a:ln w="19050" cap="flat" cmpd="sng">
                  <a:solidFill>
                    <a:schemeClr val="tx1"/>
                  </a:solidFill>
                  <a:prstDash val="solid"/>
                  <a:miter/>
                  <a:headEnd type="none" w="med" len="med"/>
                  <a:tailEnd type="triangle" w="med" len="med"/>
                </a:ln>
              </p:spPr>
            </p:sp>
            <p:sp>
              <p:nvSpPr>
                <p:cNvPr id="642083" name="直接连接符 642082"/>
                <p:cNvSpPr/>
                <p:nvPr/>
              </p:nvSpPr>
              <p:spPr>
                <a:xfrm>
                  <a:off x="1664" y="1856"/>
                  <a:ext cx="384" cy="0"/>
                </a:xfrm>
                <a:prstGeom prst="line">
                  <a:avLst/>
                </a:prstGeom>
                <a:ln w="19050" cap="flat" cmpd="sng">
                  <a:solidFill>
                    <a:schemeClr val="tx1"/>
                  </a:solidFill>
                  <a:prstDash val="solid"/>
                  <a:miter/>
                  <a:headEnd type="none" w="med" len="med"/>
                  <a:tailEnd type="triangle" w="med" len="med"/>
                </a:ln>
              </p:spPr>
            </p:sp>
          </p:grpSp>
        </p:grpSp>
        <p:sp>
          <p:nvSpPr>
            <p:cNvPr id="642084" name="矩形 642083"/>
            <p:cNvSpPr/>
            <p:nvPr/>
          </p:nvSpPr>
          <p:spPr>
            <a:xfrm>
              <a:off x="1728" y="1865"/>
              <a:ext cx="2331" cy="204"/>
            </a:xfrm>
            <a:prstGeom prst="rect">
              <a:avLst/>
            </a:prstGeom>
            <a:noFill/>
            <a:ln w="9525">
              <a:noFill/>
            </a:ln>
          </p:spPr>
          <p:txBody>
            <a:bodyPr wrap="none" anchor="ctr"/>
            <a:lstStyle/>
            <a:p>
              <a:pPr>
                <a:buClr>
                  <a:schemeClr val="bg1"/>
                </a:buClr>
              </a:pPr>
              <a:r>
                <a:rPr lang="zh-CN" altLang="en-US" sz="2000" b="1" dirty="0">
                  <a:latin typeface="Times New Roman" panose="02020603050405020304" pitchFamily="18" charset="0"/>
                </a:rPr>
                <a:t>图</a:t>
              </a:r>
              <a:r>
                <a:rPr lang="en-US" altLang="zh-CN" sz="2000" b="1">
                  <a:latin typeface="Times New Roman" panose="02020603050405020304" pitchFamily="18" charset="0"/>
                </a:rPr>
                <a:t>7-23  </a:t>
              </a:r>
              <a:r>
                <a:rPr lang="zh-CN" altLang="en-US" sz="2000" b="1" dirty="0">
                  <a:latin typeface="Times New Roman" panose="02020603050405020304" pitchFamily="18" charset="0"/>
                </a:rPr>
                <a:t>有向图的拓扑排序过程</a:t>
              </a:r>
            </a:p>
          </p:txBody>
        </p:sp>
        <p:grpSp>
          <p:nvGrpSpPr>
            <p:cNvPr id="642085" name="组合 642084"/>
            <p:cNvGrpSpPr/>
            <p:nvPr/>
          </p:nvGrpSpPr>
          <p:grpSpPr>
            <a:xfrm>
              <a:off x="2496" y="164"/>
              <a:ext cx="1008" cy="1584"/>
              <a:chOff x="2496" y="164"/>
              <a:chExt cx="1008" cy="1584"/>
            </a:xfrm>
          </p:grpSpPr>
          <p:sp>
            <p:nvSpPr>
              <p:cNvPr id="642086" name="矩形 642085"/>
              <p:cNvSpPr/>
              <p:nvPr/>
            </p:nvSpPr>
            <p:spPr>
              <a:xfrm>
                <a:off x="2496" y="1544"/>
                <a:ext cx="974"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(c)  </a:t>
                </a:r>
                <a:r>
                  <a:rPr lang="zh-CN" altLang="en-US" sz="2000" b="1" dirty="0">
                    <a:latin typeface="Times New Roman" panose="02020603050405020304" pitchFamily="18" charset="0"/>
                  </a:rPr>
                  <a:t>输出</a:t>
                </a:r>
                <a:r>
                  <a:rPr lang="en-US" altLang="zh-CN" sz="2000" b="1">
                    <a:latin typeface="Times New Roman" panose="02020603050405020304" pitchFamily="18" charset="0"/>
                  </a:rPr>
                  <a:t>v</a:t>
                </a:r>
                <a:r>
                  <a:rPr lang="en-US" altLang="zh-CN" sz="2000" b="1" baseline="-18000">
                    <a:latin typeface="Times New Roman" panose="02020603050405020304" pitchFamily="18" charset="0"/>
                  </a:rPr>
                  <a:t>6</a:t>
                </a:r>
                <a:r>
                  <a:rPr lang="zh-CN" altLang="en-US" sz="2000" b="1" dirty="0">
                    <a:latin typeface="Times New Roman" panose="02020603050405020304" pitchFamily="18" charset="0"/>
                  </a:rPr>
                  <a:t>后</a:t>
                </a:r>
              </a:p>
            </p:txBody>
          </p:sp>
          <p:grpSp>
            <p:nvGrpSpPr>
              <p:cNvPr id="642087" name="组合 642086"/>
              <p:cNvGrpSpPr/>
              <p:nvPr/>
            </p:nvGrpSpPr>
            <p:grpSpPr>
              <a:xfrm>
                <a:off x="2537" y="164"/>
                <a:ext cx="967" cy="1321"/>
                <a:chOff x="2441" y="1200"/>
                <a:chExt cx="967" cy="1321"/>
              </a:xfrm>
            </p:grpSpPr>
            <p:sp>
              <p:nvSpPr>
                <p:cNvPr id="642088" name="椭圆 642087"/>
                <p:cNvSpPr/>
                <p:nvPr/>
              </p:nvSpPr>
              <p:spPr>
                <a:xfrm>
                  <a:off x="2441" y="1744"/>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4</a:t>
                  </a:r>
                </a:p>
              </p:txBody>
            </p:sp>
            <p:sp>
              <p:nvSpPr>
                <p:cNvPr id="642089" name="椭圆 642088"/>
                <p:cNvSpPr/>
                <p:nvPr/>
              </p:nvSpPr>
              <p:spPr>
                <a:xfrm>
                  <a:off x="3113" y="1200"/>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42090" name="椭圆 642089"/>
                <p:cNvSpPr/>
                <p:nvPr/>
              </p:nvSpPr>
              <p:spPr>
                <a:xfrm>
                  <a:off x="3113" y="1728"/>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642091" name="椭圆 642090"/>
                <p:cNvSpPr/>
                <p:nvPr/>
              </p:nvSpPr>
              <p:spPr>
                <a:xfrm>
                  <a:off x="3105" y="2272"/>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642092" name="直接连接符 642091"/>
                <p:cNvSpPr/>
                <p:nvPr/>
              </p:nvSpPr>
              <p:spPr>
                <a:xfrm>
                  <a:off x="3257" y="1984"/>
                  <a:ext cx="0" cy="288"/>
                </a:xfrm>
                <a:prstGeom prst="line">
                  <a:avLst/>
                </a:prstGeom>
                <a:ln w="19050" cap="flat" cmpd="sng">
                  <a:solidFill>
                    <a:schemeClr val="tx1"/>
                  </a:solidFill>
                  <a:prstDash val="solid"/>
                  <a:miter/>
                  <a:headEnd type="none" w="med" len="med"/>
                  <a:tailEnd type="triangle" w="med" len="med"/>
                </a:ln>
              </p:spPr>
            </p:sp>
            <p:sp>
              <p:nvSpPr>
                <p:cNvPr id="642093" name="直接连接符 642092"/>
                <p:cNvSpPr/>
                <p:nvPr/>
              </p:nvSpPr>
              <p:spPr>
                <a:xfrm>
                  <a:off x="3257" y="1448"/>
                  <a:ext cx="0" cy="288"/>
                </a:xfrm>
                <a:prstGeom prst="line">
                  <a:avLst/>
                </a:prstGeom>
                <a:ln w="19050" cap="flat" cmpd="sng">
                  <a:solidFill>
                    <a:schemeClr val="tx1"/>
                  </a:solidFill>
                  <a:prstDash val="solid"/>
                  <a:miter/>
                  <a:headEnd type="triangle" w="med" len="med"/>
                  <a:tailEnd type="none" w="med" len="med"/>
                </a:ln>
              </p:spPr>
            </p:sp>
            <p:sp>
              <p:nvSpPr>
                <p:cNvPr id="642094" name="直接连接符 642093"/>
                <p:cNvSpPr/>
                <p:nvPr/>
              </p:nvSpPr>
              <p:spPr>
                <a:xfrm>
                  <a:off x="2697" y="1941"/>
                  <a:ext cx="442" cy="385"/>
                </a:xfrm>
                <a:prstGeom prst="line">
                  <a:avLst/>
                </a:prstGeom>
                <a:ln w="19050" cap="flat" cmpd="sng">
                  <a:solidFill>
                    <a:schemeClr val="tx1"/>
                  </a:solidFill>
                  <a:prstDash val="solid"/>
                  <a:miter/>
                  <a:headEnd type="none" w="med" len="med"/>
                  <a:tailEnd type="triangle" w="med" len="med"/>
                </a:ln>
              </p:spPr>
            </p:sp>
            <p:sp>
              <p:nvSpPr>
                <p:cNvPr id="642095" name="直接连接符 642094"/>
                <p:cNvSpPr/>
                <p:nvPr/>
              </p:nvSpPr>
              <p:spPr>
                <a:xfrm>
                  <a:off x="2737" y="1856"/>
                  <a:ext cx="384" cy="0"/>
                </a:xfrm>
                <a:prstGeom prst="line">
                  <a:avLst/>
                </a:prstGeom>
                <a:ln w="19050" cap="flat" cmpd="sng">
                  <a:solidFill>
                    <a:schemeClr val="tx1"/>
                  </a:solidFill>
                  <a:prstDash val="solid"/>
                  <a:miter/>
                  <a:headEnd type="none" w="med" len="med"/>
                  <a:tailEnd type="triangle" w="med" len="med"/>
                </a:ln>
              </p:spPr>
            </p:sp>
          </p:grpSp>
        </p:grpSp>
        <p:grpSp>
          <p:nvGrpSpPr>
            <p:cNvPr id="642096" name="组合 642095"/>
            <p:cNvGrpSpPr/>
            <p:nvPr/>
          </p:nvGrpSpPr>
          <p:grpSpPr>
            <a:xfrm>
              <a:off x="3598" y="164"/>
              <a:ext cx="1006" cy="1584"/>
              <a:chOff x="3552" y="164"/>
              <a:chExt cx="1006" cy="1584"/>
            </a:xfrm>
          </p:grpSpPr>
          <p:sp>
            <p:nvSpPr>
              <p:cNvPr id="642097" name="矩形 642096"/>
              <p:cNvSpPr/>
              <p:nvPr/>
            </p:nvSpPr>
            <p:spPr>
              <a:xfrm>
                <a:off x="3552" y="1544"/>
                <a:ext cx="1006"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(d)  </a:t>
                </a:r>
                <a:r>
                  <a:rPr lang="zh-CN" altLang="en-US" sz="2000" b="1" dirty="0">
                    <a:latin typeface="Times New Roman" panose="02020603050405020304" pitchFamily="18" charset="0"/>
                  </a:rPr>
                  <a:t>输出</a:t>
                </a:r>
                <a:r>
                  <a:rPr lang="en-US" altLang="zh-CN" sz="2000" b="1">
                    <a:latin typeface="Times New Roman" panose="02020603050405020304" pitchFamily="18" charset="0"/>
                  </a:rPr>
                  <a:t>v</a:t>
                </a:r>
                <a:r>
                  <a:rPr lang="en-US" altLang="zh-CN" sz="2000" b="1" baseline="-18000">
                    <a:latin typeface="Times New Roman" panose="02020603050405020304" pitchFamily="18" charset="0"/>
                  </a:rPr>
                  <a:t>4</a:t>
                </a:r>
                <a:r>
                  <a:rPr lang="zh-CN" altLang="en-US" sz="2000" b="1" dirty="0">
                    <a:latin typeface="Times New Roman" panose="02020603050405020304" pitchFamily="18" charset="0"/>
                  </a:rPr>
                  <a:t>后</a:t>
                </a:r>
              </a:p>
            </p:txBody>
          </p:sp>
          <p:grpSp>
            <p:nvGrpSpPr>
              <p:cNvPr id="642098" name="组合 642097"/>
              <p:cNvGrpSpPr/>
              <p:nvPr/>
            </p:nvGrpSpPr>
            <p:grpSpPr>
              <a:xfrm>
                <a:off x="3888" y="164"/>
                <a:ext cx="303" cy="1321"/>
                <a:chOff x="4257" y="1200"/>
                <a:chExt cx="303" cy="1321"/>
              </a:xfrm>
            </p:grpSpPr>
            <p:sp>
              <p:nvSpPr>
                <p:cNvPr id="642099" name="椭圆 642098"/>
                <p:cNvSpPr/>
                <p:nvPr/>
              </p:nvSpPr>
              <p:spPr>
                <a:xfrm>
                  <a:off x="4265" y="1200"/>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42100" name="椭圆 642099"/>
                <p:cNvSpPr/>
                <p:nvPr/>
              </p:nvSpPr>
              <p:spPr>
                <a:xfrm>
                  <a:off x="4265" y="1728"/>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3</a:t>
                  </a:r>
                </a:p>
              </p:txBody>
            </p:sp>
            <p:sp>
              <p:nvSpPr>
                <p:cNvPr id="642101" name="椭圆 642100"/>
                <p:cNvSpPr/>
                <p:nvPr/>
              </p:nvSpPr>
              <p:spPr>
                <a:xfrm>
                  <a:off x="4257" y="2272"/>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sp>
              <p:nvSpPr>
                <p:cNvPr id="642102" name="直接连接符 642101"/>
                <p:cNvSpPr/>
                <p:nvPr/>
              </p:nvSpPr>
              <p:spPr>
                <a:xfrm>
                  <a:off x="4409" y="1984"/>
                  <a:ext cx="0" cy="288"/>
                </a:xfrm>
                <a:prstGeom prst="line">
                  <a:avLst/>
                </a:prstGeom>
                <a:ln w="19050" cap="flat" cmpd="sng">
                  <a:solidFill>
                    <a:schemeClr val="tx1"/>
                  </a:solidFill>
                  <a:prstDash val="solid"/>
                  <a:miter/>
                  <a:headEnd type="none" w="med" len="med"/>
                  <a:tailEnd type="triangle" w="med" len="med"/>
                </a:ln>
              </p:spPr>
            </p:sp>
            <p:sp>
              <p:nvSpPr>
                <p:cNvPr id="642103" name="直接连接符 642102"/>
                <p:cNvSpPr/>
                <p:nvPr/>
              </p:nvSpPr>
              <p:spPr>
                <a:xfrm>
                  <a:off x="4409" y="1448"/>
                  <a:ext cx="0" cy="288"/>
                </a:xfrm>
                <a:prstGeom prst="line">
                  <a:avLst/>
                </a:prstGeom>
                <a:ln w="19050" cap="flat" cmpd="sng">
                  <a:solidFill>
                    <a:schemeClr val="tx1"/>
                  </a:solidFill>
                  <a:prstDash val="solid"/>
                  <a:miter/>
                  <a:headEnd type="triangle" w="med" len="med"/>
                  <a:tailEnd type="none" w="med" len="med"/>
                </a:ln>
              </p:spPr>
            </p:sp>
          </p:grpSp>
        </p:grpSp>
        <p:grpSp>
          <p:nvGrpSpPr>
            <p:cNvPr id="642104" name="组合 642103"/>
            <p:cNvGrpSpPr/>
            <p:nvPr/>
          </p:nvGrpSpPr>
          <p:grpSpPr>
            <a:xfrm>
              <a:off x="4681" y="164"/>
              <a:ext cx="1011" cy="1584"/>
              <a:chOff x="4591" y="164"/>
              <a:chExt cx="1011" cy="1584"/>
            </a:xfrm>
          </p:grpSpPr>
          <p:sp>
            <p:nvSpPr>
              <p:cNvPr id="642105" name="矩形 642104"/>
              <p:cNvSpPr/>
              <p:nvPr/>
            </p:nvSpPr>
            <p:spPr>
              <a:xfrm>
                <a:off x="4591" y="1544"/>
                <a:ext cx="1011" cy="204"/>
              </a:xfrm>
              <a:prstGeom prst="rect">
                <a:avLst/>
              </a:prstGeom>
              <a:noFill/>
              <a:ln w="9525">
                <a:noFill/>
              </a:ln>
            </p:spPr>
            <p:txBody>
              <a:bodyPr wrap="none" anchor="ctr"/>
              <a:lstStyle/>
              <a:p>
                <a:pPr>
                  <a:buClr>
                    <a:schemeClr val="bg1"/>
                  </a:buClr>
                </a:pPr>
                <a:r>
                  <a:rPr lang="en-US" altLang="zh-CN" sz="2000" b="1">
                    <a:latin typeface="Times New Roman" panose="02020603050405020304" pitchFamily="18" charset="0"/>
                  </a:rPr>
                  <a:t>(e)  </a:t>
                </a:r>
                <a:r>
                  <a:rPr lang="zh-CN" altLang="en-US" sz="2000" b="1" dirty="0">
                    <a:latin typeface="Times New Roman" panose="02020603050405020304" pitchFamily="18" charset="0"/>
                  </a:rPr>
                  <a:t>输出</a:t>
                </a:r>
                <a:r>
                  <a:rPr lang="en-US" altLang="zh-CN" sz="2000" b="1">
                    <a:latin typeface="Times New Roman" panose="02020603050405020304" pitchFamily="18" charset="0"/>
                  </a:rPr>
                  <a:t>v</a:t>
                </a:r>
                <a:r>
                  <a:rPr lang="en-US" altLang="zh-CN" sz="2000" b="1" baseline="-18000">
                    <a:latin typeface="Times New Roman" panose="02020603050405020304" pitchFamily="18" charset="0"/>
                  </a:rPr>
                  <a:t>3</a:t>
                </a:r>
                <a:r>
                  <a:rPr lang="zh-CN" altLang="en-US" sz="2000" b="1" dirty="0">
                    <a:latin typeface="Times New Roman" panose="02020603050405020304" pitchFamily="18" charset="0"/>
                  </a:rPr>
                  <a:t>后</a:t>
                </a:r>
              </a:p>
            </p:txBody>
          </p:sp>
          <p:sp>
            <p:nvSpPr>
              <p:cNvPr id="642106" name="椭圆 642105"/>
              <p:cNvSpPr/>
              <p:nvPr/>
            </p:nvSpPr>
            <p:spPr>
              <a:xfrm>
                <a:off x="4935" y="164"/>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2</a:t>
                </a:r>
              </a:p>
            </p:txBody>
          </p:sp>
          <p:sp>
            <p:nvSpPr>
              <p:cNvPr id="642107" name="椭圆 642106"/>
              <p:cNvSpPr/>
              <p:nvPr/>
            </p:nvSpPr>
            <p:spPr>
              <a:xfrm>
                <a:off x="4927" y="1236"/>
                <a:ext cx="295" cy="249"/>
              </a:xfrm>
              <a:prstGeom prst="ellipse">
                <a:avLst/>
              </a:prstGeom>
              <a:noFill/>
              <a:ln w="9525" cap="flat" cmpd="sng">
                <a:solidFill>
                  <a:schemeClr val="tx1"/>
                </a:solidFill>
                <a:prstDash val="solid"/>
                <a:miter/>
                <a:headEnd type="none" w="med" len="med"/>
                <a:tailEnd type="none" w="med" len="med"/>
              </a:ln>
            </p:spPr>
            <p:txBody>
              <a:bodyPr wrap="none" anchor="ctr"/>
              <a:lstStyle/>
              <a:p>
                <a:pPr>
                  <a:buClr>
                    <a:schemeClr val="bg1"/>
                  </a:buClr>
                </a:pPr>
                <a:r>
                  <a:rPr lang="en-US" altLang="zh-CN">
                    <a:latin typeface="Times New Roman" panose="02020603050405020304" pitchFamily="18" charset="0"/>
                  </a:rPr>
                  <a:t>v</a:t>
                </a:r>
                <a:r>
                  <a:rPr lang="en-US" altLang="zh-CN" baseline="-18000">
                    <a:latin typeface="Times New Roman" panose="02020603050405020304" pitchFamily="18" charset="0"/>
                  </a:rPr>
                  <a:t>5</a:t>
                </a:r>
              </a:p>
            </p:txBody>
          </p:sp>
        </p:grpSp>
      </p:grpSp>
    </p:spTree>
  </p:cSld>
  <p:clrMapOvr>
    <a:masterClrMapping/>
  </p:clrMapOvr>
  <p:transition spd="med">
    <p:wipe dir="d"/>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17304</Words>
  <Application>Microsoft Office PowerPoint</Application>
  <PresentationFormat>全屏显示(4:3)</PresentationFormat>
  <Paragraphs>1942</Paragraphs>
  <Slides>138</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138</vt:i4>
      </vt:variant>
    </vt:vector>
  </HeadingPairs>
  <TitlesOfParts>
    <vt:vector size="145" baseType="lpstr">
      <vt:lpstr>楷体_GB2312</vt:lpstr>
      <vt:lpstr>宋体</vt:lpstr>
      <vt:lpstr>Arial</vt:lpstr>
      <vt:lpstr>Calibri</vt:lpstr>
      <vt:lpstr>Times New Roman</vt:lpstr>
      <vt:lpstr>Wingdings</vt:lpstr>
      <vt:lpstr>自定义设计方案</vt:lpstr>
      <vt:lpstr>第7章  图</vt:lpstr>
      <vt:lpstr>PowerPoint 演示文稿</vt:lpstr>
      <vt:lpstr>7.1  图的基本概念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7.1.2  图的抽象数据类型定义</vt:lpstr>
      <vt:lpstr>PowerPoint 演示文稿</vt:lpstr>
      <vt:lpstr>PowerPoint 演示文稿</vt:lpstr>
      <vt:lpstr>7.2  图的存储结构</vt:lpstr>
      <vt:lpstr>7.2.1  邻接矩阵(数组)表示法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7.2.2  邻接链表法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7.2.3  十字链表法</vt:lpstr>
      <vt:lpstr>PowerPoint 演示文稿</vt:lpstr>
      <vt:lpstr>PowerPoint 演示文稿</vt:lpstr>
      <vt:lpstr>PowerPoint 演示文稿</vt:lpstr>
      <vt:lpstr>PowerPoint 演示文稿</vt:lpstr>
      <vt:lpstr>7.2.4  邻接多重表</vt:lpstr>
      <vt:lpstr>PowerPoint 演示文稿</vt:lpstr>
      <vt:lpstr>PowerPoint 演示文稿</vt:lpstr>
      <vt:lpstr>PowerPoint 演示文稿</vt:lpstr>
      <vt:lpstr>PowerPoint 演示文稿</vt:lpstr>
      <vt:lpstr>7.2.5  图的边表存储结构</vt:lpstr>
      <vt:lpstr>PowerPoint 演示文稿</vt:lpstr>
      <vt:lpstr>PowerPoint 演示文稿</vt:lpstr>
      <vt:lpstr>7.3  图的遍历</vt:lpstr>
      <vt:lpstr>7.3.1  深度优先搜索算法</vt:lpstr>
      <vt:lpstr>PowerPoint 演示文稿</vt:lpstr>
      <vt:lpstr>PowerPoint 演示文稿</vt:lpstr>
      <vt:lpstr>PowerPoint 演示文稿</vt:lpstr>
      <vt:lpstr>PowerPoint 演示文稿</vt:lpstr>
      <vt:lpstr>7.3.2  广度优先搜索算法</vt:lpstr>
      <vt:lpstr>PowerPoint 演示文稿</vt:lpstr>
      <vt:lpstr>PowerPoint 演示文稿</vt:lpstr>
      <vt:lpstr>PowerPoint 演示文稿</vt:lpstr>
      <vt:lpstr>PowerPoint 演示文稿</vt:lpstr>
      <vt:lpstr>PowerPoint 演示文稿</vt:lpstr>
      <vt:lpstr>PowerPoint 演示文稿</vt:lpstr>
      <vt:lpstr>7.4   图的连通性问题</vt:lpstr>
      <vt:lpstr>PowerPoint 演示文稿</vt:lpstr>
      <vt:lpstr>7.5  最小生成树</vt:lpstr>
      <vt:lpstr>PowerPoint 演示文稿</vt:lpstr>
      <vt:lpstr>7.5.1  普里姆(Prime)算法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7.5.2  克鲁斯卡尔(Kruskal)算法</vt:lpstr>
      <vt:lpstr>PowerPoint 演示文稿</vt:lpstr>
      <vt:lpstr>PowerPoint 演示文稿</vt:lpstr>
      <vt:lpstr>PowerPoint 演示文稿</vt:lpstr>
      <vt:lpstr>PowerPoint 演示文稿</vt:lpstr>
      <vt:lpstr>PowerPoint 演示文稿</vt:lpstr>
      <vt:lpstr>PowerPoint 演示文稿</vt:lpstr>
      <vt:lpstr>7.6  有向无环图及其应用</vt:lpstr>
      <vt:lpstr>PowerPoint 演示文稿</vt:lpstr>
      <vt:lpstr>7.6.1  拓扑排序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7.6.2  关键路径(Critical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   最短路径</vt:lpstr>
      <vt:lpstr>7.7.1  单源点最短路径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7.7.2   每一对顶点间的最短路径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 题 七</vt:lpstr>
      <vt:lpstr>PowerPoint 演示文稿</vt:lpstr>
      <vt:lpstr>PowerPoint 演示文稿</vt:lpstr>
      <vt:lpstr>PowerPoint 演示文稿</vt:lpstr>
      <vt:lpstr>PowerPoint 演示文稿</vt:lpstr>
      <vt:lpstr>PowerPoint 演示文稿</vt:lpstr>
    </vt:vector>
  </TitlesOfParts>
  <Company>whut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ch2</dc:title>
  <dc:creator>hcb</dc:creator>
  <cp:lastModifiedBy>Haha 雷</cp:lastModifiedBy>
  <cp:revision>1394</cp:revision>
  <dcterms:created xsi:type="dcterms:W3CDTF">1999-12-22T13:19:00Z</dcterms:created>
  <dcterms:modified xsi:type="dcterms:W3CDTF">2018-12-21T07:36:31Z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