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8" r:id="rId1"/>
  </p:sldMasterIdLst>
  <p:sldIdLst>
    <p:sldId id="261" r:id="rId2"/>
    <p:sldId id="262" r:id="rId3"/>
    <p:sldId id="263" r:id="rId4"/>
    <p:sldId id="267" r:id="rId5"/>
    <p:sldId id="257" r:id="rId6"/>
    <p:sldId id="268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5" autoAdjust="0"/>
    <p:restoredTop sz="94709" autoAdjust="0"/>
  </p:normalViewPr>
  <p:slideViewPr>
    <p:cSldViewPr>
      <p:cViewPr varScale="1">
        <p:scale>
          <a:sx n="71" d="100"/>
          <a:sy n="71" d="100"/>
        </p:scale>
        <p:origin x="-105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04800" y="329184"/>
            <a:ext cx="8532055" cy="6196819"/>
            <a:chOff x="304800" y="329184"/>
            <a:chExt cx="8532055" cy="6196819"/>
          </a:xfrm>
        </p:grpSpPr>
        <p:sp>
          <p:nvSpPr>
            <p:cNvPr id="6" name="Rounded Rectangle 5"/>
            <p:cNvSpPr/>
            <p:nvPr userDrawn="1"/>
          </p:nvSpPr>
          <p:spPr>
            <a:xfrm>
              <a:off x="304800" y="329184"/>
              <a:ext cx="8532055" cy="6196819"/>
            </a:xfrm>
            <a:prstGeom prst="roundRect">
              <a:avLst>
                <a:gd name="adj" fmla="val 2081"/>
              </a:avLst>
            </a:prstGeom>
            <a:gradFill flip="none" rotWithShape="1">
              <a:gsLst>
                <a:gs pos="0">
                  <a:srgbClr val="FFFFFF">
                    <a:shade val="100000"/>
                  </a:srgbClr>
                </a:gs>
                <a:gs pos="98000">
                  <a:srgbClr val="FFFFFF">
                    <a:shade val="100000"/>
                  </a:srgbClr>
                </a:gs>
                <a:gs pos="99055">
                  <a:srgbClr val="FFFFFF">
                    <a:shade val="93000"/>
                  </a:srgbClr>
                </a:gs>
                <a:gs pos="100000">
                  <a:srgbClr val="FFFFFF">
                    <a:shade val="70000"/>
                  </a:srgbClr>
                </a:gs>
              </a:gsLst>
              <a:lin ang="5400000" scaled="1"/>
              <a:tileRect/>
            </a:gradFill>
            <a:ln w="2000" cap="rnd" cmpd="sng" algn="ctr">
              <a:solidFill>
                <a:srgbClr val="302F2C">
                  <a:tint val="65000"/>
                  <a:satMod val="120000"/>
                </a:srgbClr>
              </a:solidFill>
              <a:prstDash val="solid"/>
            </a:ln>
            <a:effectLst>
              <a:outerShdw blurRad="76200" dist="50800" dir="5400000" algn="tl" rotWithShape="0">
                <a:srgbClr val="000000">
                  <a:alpha val="2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sp>
          <p:nvSpPr>
            <p:cNvPr id="7" name="Rounded Rectangle 6"/>
            <p:cNvSpPr/>
            <p:nvPr userDrawn="1"/>
          </p:nvSpPr>
          <p:spPr>
            <a:xfrm>
              <a:off x="418596" y="434162"/>
              <a:ext cx="8306809" cy="5486400"/>
            </a:xfrm>
            <a:prstGeom prst="roundRect">
              <a:avLst>
                <a:gd name="adj" fmla="val 2127"/>
              </a:avLst>
            </a:prstGeom>
            <a:gradFill rotWithShape="1">
              <a:gsLst>
                <a:gs pos="0">
                  <a:schemeClr val="bg1">
                    <a:tint val="75000"/>
                    <a:satMod val="150000"/>
                  </a:schemeClr>
                </a:gs>
                <a:gs pos="55000">
                  <a:schemeClr val="bg1">
                    <a:shade val="75000"/>
                    <a:satMod val="100000"/>
                  </a:schemeClr>
                </a:gs>
                <a:gs pos="100000">
                  <a:schemeClr val="bg1">
                    <a:shade val="35000"/>
                    <a:satMod val="100000"/>
                  </a:schemeClr>
                </a:gs>
              </a:gsLst>
              <a:path path="circle">
                <a:fillToRect l="50000" t="175000" r="50000" b="-75000"/>
              </a:path>
            </a:gradFill>
            <a:ln w="889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B4A5-83C2-40AB-851E-9C7C0F476288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17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B4A5-83C2-40AB-851E-9C7C0F476288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7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FB4A5-83C2-40AB-851E-9C7C0F476288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FB4A5-83C2-40AB-851E-9C7C0F476288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9F2355-FE8C-4319-AEAA-177477E9C050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950B90-DDF2-42F6-8146-5C5C20AAC0FD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935AB-7D8C-42E8-9663-DE05755A2BA2}" type="datetime1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solidFill>
            <a:schemeClr val="bg1">
              <a:lumMod val="95000"/>
              <a:alpha val="35000"/>
            </a:schemeClr>
          </a:soli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>
            <a:gsLst>
              <a:gs pos="0">
                <a:schemeClr val="bg1">
                  <a:tint val="75000"/>
                  <a:satMod val="150000"/>
                </a:schemeClr>
              </a:gs>
              <a:gs pos="53000">
                <a:schemeClr val="bg1">
                  <a:shade val="75000"/>
                  <a:satMod val="100000"/>
                  <a:alpha val="64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79AD5-2AD4-4460-9503-6DEBD81FA9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0060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79AD5-2AD4-4460-9503-6DEBD81FA9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FB4A5-83C2-40AB-851E-9C7C0F476288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7680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FB4A5-83C2-40AB-851E-9C7C0F476288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FB4A5-83C2-40AB-851E-9C7C0F476288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7200"/>
            </a:avLst>
          </a:prstGeom>
          <a:gradFill flip="none" rotWithShape="1">
            <a:gsLst>
              <a:gs pos="0">
                <a:srgbClr val="FFFFFF">
                  <a:shade val="100000"/>
                  <a:alpha val="45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D4A3F0-5520-4A23-BFAC-8610E3DCF093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B4A5-83C2-40AB-851E-9C7C0F476288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543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35305" y="533400"/>
            <a:ext cx="8183880" cy="9144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5521" y="173261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92FB4A5-83C2-40AB-851E-9C7C0F476288}" type="datetime1">
              <a:rPr lang="en-US" smtClean="0"/>
              <a:pPr/>
              <a:t>6/3/2020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84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5" r:id="rId8"/>
    <p:sldLayoutId id="2147484190" r:id="rId9"/>
    <p:sldLayoutId id="2147484192" r:id="rId10"/>
    <p:sldLayoutId id="2147484186" r:id="rId11"/>
    <p:sldLayoutId id="2147484187" r:id="rId12"/>
    <p:sldLayoutId id="2147484188" r:id="rId13"/>
    <p:sldLayoutId id="2147484189" r:id="rId14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38600" y="3417794"/>
            <a:ext cx="58928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ky Turns - Demo" pitchFamily="2" charset="0"/>
              </a:rPr>
              <a:t>Lucky</a:t>
            </a:r>
            <a:endParaRPr lang="en-US" sz="115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ucky Turns - Dem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295400"/>
            <a:ext cx="7620000" cy="1828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Natural Language Processing</a:t>
            </a:r>
            <a:br>
              <a:rPr lang="en-US" sz="3600" dirty="0" smtClean="0"/>
            </a:br>
            <a:r>
              <a:rPr lang="en-US" sz="3600" dirty="0" smtClean="0">
                <a:solidFill>
                  <a:schemeClr val="tx1"/>
                </a:solidFill>
              </a:rPr>
              <a:t>Genealogical extraction from Historical Documents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5282792"/>
            <a:ext cx="7772400" cy="91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Michael A. “Lucky” </a:t>
            </a:r>
            <a:r>
              <a:rPr lang="en-US" dirty="0" err="1" smtClean="0"/>
              <a:t>LaChance</a:t>
            </a:r>
            <a:endParaRPr lang="en-US" dirty="0" smtClean="0"/>
          </a:p>
          <a:p>
            <a:r>
              <a:rPr lang="en-US" dirty="0" smtClean="0"/>
              <a:t>5 minute Capstone Summary</a:t>
            </a:r>
            <a:endParaRPr lang="en-US" dirty="0" smtClean="0"/>
          </a:p>
          <a:p>
            <a:r>
              <a:rPr lang="en-US" dirty="0" smtClean="0"/>
              <a:t>Nashville Software School</a:t>
            </a:r>
          </a:p>
          <a:p>
            <a:r>
              <a:rPr lang="en-US" dirty="0" smtClean="0"/>
              <a:t>June 3, </a:t>
            </a:r>
            <a:r>
              <a:rPr lang="en-US" dirty="0" smtClean="0"/>
              <a:t>2020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77771"/>
            <a:ext cx="2669854" cy="2674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236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838200"/>
          </a:xfrm>
        </p:spPr>
        <p:txBody>
          <a:bodyPr/>
          <a:lstStyle/>
          <a:p>
            <a:r>
              <a:rPr lang="en-US" dirty="0" smtClean="0"/>
              <a:t>5 Minute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83880" cy="5181600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dk1">
                  <a:tint val="65000"/>
                  <a:satMod val="270000"/>
                </a:schemeClr>
              </a:gs>
              <a:gs pos="55000">
                <a:schemeClr val="dk1">
                  <a:tint val="60000"/>
                  <a:satMod val="300000"/>
                  <a:alpha val="12000"/>
                </a:schemeClr>
              </a:gs>
              <a:gs pos="100000">
                <a:schemeClr val="dk1">
                  <a:tint val="29000"/>
                  <a:satMod val="4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anticipated </a:t>
            </a:r>
            <a:r>
              <a:rPr lang="en-US" dirty="0" smtClean="0"/>
              <a:t>and actual journey</a:t>
            </a:r>
          </a:p>
          <a:p>
            <a:endParaRPr lang="en-US" dirty="0"/>
          </a:p>
          <a:p>
            <a:r>
              <a:rPr lang="en-US" dirty="0" smtClean="0"/>
              <a:t>The process and method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Highlight Learning</a:t>
            </a:r>
          </a:p>
          <a:p>
            <a:endParaRPr lang="en-US" dirty="0" smtClean="0"/>
          </a:p>
          <a:p>
            <a:r>
              <a:rPr lang="en-US" dirty="0" smtClean="0"/>
              <a:t>A snapshot of the solution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path </a:t>
            </a:r>
            <a:r>
              <a:rPr lang="en-US" dirty="0" smtClean="0"/>
              <a:t>ahead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2920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838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My Envisioned </a:t>
            </a:r>
            <a:r>
              <a:rPr lang="en-US" dirty="0" smtClean="0"/>
              <a:t>vs Actual Journey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905000"/>
            <a:ext cx="3657600" cy="2056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98"/>
          <a:stretch/>
        </p:blipFill>
        <p:spPr>
          <a:xfrm>
            <a:off x="4038600" y="3581398"/>
            <a:ext cx="3944744" cy="241574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Oval 7"/>
          <p:cNvSpPr/>
          <p:nvPr/>
        </p:nvSpPr>
        <p:spPr>
          <a:xfrm>
            <a:off x="4435736" y="3581400"/>
            <a:ext cx="873759" cy="53340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7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553200" y="1443399"/>
            <a:ext cx="2133600" cy="33889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31559" y="1423653"/>
            <a:ext cx="2133600" cy="441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645959" y="2484127"/>
            <a:ext cx="304800" cy="233296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4071" y="1454822"/>
            <a:ext cx="2133600" cy="441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674159" y="2495533"/>
            <a:ext cx="304800" cy="228092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42" y="45328"/>
            <a:ext cx="8183880" cy="914400"/>
          </a:xfrm>
        </p:spPr>
        <p:txBody>
          <a:bodyPr/>
          <a:lstStyle/>
          <a:p>
            <a:r>
              <a:rPr lang="en-US" dirty="0" smtClean="0"/>
              <a:t>The Process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960159" y="1733533"/>
            <a:ext cx="1676400" cy="3860800"/>
            <a:chOff x="3657600" y="1910080"/>
            <a:chExt cx="1676400" cy="3860800"/>
          </a:xfrm>
        </p:grpSpPr>
        <p:sp>
          <p:nvSpPr>
            <p:cNvPr id="7" name="Rounded Rectangle 6"/>
            <p:cNvSpPr/>
            <p:nvPr/>
          </p:nvSpPr>
          <p:spPr>
            <a:xfrm>
              <a:off x="3657600" y="1910080"/>
              <a:ext cx="1676400" cy="762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Train the Computer</a:t>
              </a:r>
              <a:endParaRPr lang="en-US" sz="11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57600" y="2943013"/>
              <a:ext cx="1676400" cy="762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Validate Model</a:t>
              </a:r>
              <a:endParaRPr lang="en-US" sz="11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657600" y="3975946"/>
              <a:ext cx="1676400" cy="762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Improve the model Model</a:t>
              </a:r>
              <a:endParaRPr lang="en-US" sz="11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57600" y="5008880"/>
              <a:ext cx="1676400" cy="762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Extract Relationship</a:t>
              </a:r>
            </a:p>
            <a:p>
              <a:pPr algn="ctr"/>
              <a:r>
                <a:rPr lang="en-US" sz="1100" dirty="0" smtClean="0"/>
                <a:t>From sentences</a:t>
              </a:r>
              <a:endParaRPr lang="en-US" sz="1100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785522" y="1733533"/>
            <a:ext cx="16764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Import to Neo4J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697885" y="966263"/>
            <a:ext cx="2257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Pre-Process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7938" y="961988"/>
            <a:ext cx="152638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Process</a:t>
            </a:r>
            <a:endParaRPr lang="en-US" sz="2400" b="1" cap="none" spc="0" dirty="0">
              <a:ln w="10541" cmpd="sng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24" name="Bent-Up Arrow 23"/>
          <p:cNvSpPr/>
          <p:nvPr/>
        </p:nvSpPr>
        <p:spPr>
          <a:xfrm>
            <a:off x="2659679" y="3525661"/>
            <a:ext cx="597958" cy="1822391"/>
          </a:xfrm>
          <a:custGeom>
            <a:avLst/>
            <a:gdLst>
              <a:gd name="connsiteX0" fmla="*/ 0 w 665928"/>
              <a:gd name="connsiteY0" fmla="*/ 1802639 h 1994746"/>
              <a:gd name="connsiteX1" fmla="*/ 476971 w 665928"/>
              <a:gd name="connsiteY1" fmla="*/ 1802639 h 1994746"/>
              <a:gd name="connsiteX2" fmla="*/ 476971 w 665928"/>
              <a:gd name="connsiteY2" fmla="*/ 172355 h 1994746"/>
              <a:gd name="connsiteX3" fmla="*/ 480121 w 665928"/>
              <a:gd name="connsiteY3" fmla="*/ 172355 h 1994746"/>
              <a:gd name="connsiteX4" fmla="*/ 573024 w 665928"/>
              <a:gd name="connsiteY4" fmla="*/ 0 h 1994746"/>
              <a:gd name="connsiteX5" fmla="*/ 665928 w 665928"/>
              <a:gd name="connsiteY5" fmla="*/ 172355 h 1994746"/>
              <a:gd name="connsiteX6" fmla="*/ 669078 w 665928"/>
              <a:gd name="connsiteY6" fmla="*/ 172355 h 1994746"/>
              <a:gd name="connsiteX7" fmla="*/ 669078 w 665928"/>
              <a:gd name="connsiteY7" fmla="*/ 1994746 h 1994746"/>
              <a:gd name="connsiteX8" fmla="*/ 0 w 665928"/>
              <a:gd name="connsiteY8" fmla="*/ 1994746 h 1994746"/>
              <a:gd name="connsiteX9" fmla="*/ 0 w 665928"/>
              <a:gd name="connsiteY9" fmla="*/ 1802639 h 1994746"/>
              <a:gd name="connsiteX0" fmla="*/ 573024 w 669078"/>
              <a:gd name="connsiteY0" fmla="*/ 0 h 1994746"/>
              <a:gd name="connsiteX1" fmla="*/ 665928 w 669078"/>
              <a:gd name="connsiteY1" fmla="*/ 172355 h 1994746"/>
              <a:gd name="connsiteX2" fmla="*/ 669078 w 669078"/>
              <a:gd name="connsiteY2" fmla="*/ 172355 h 1994746"/>
              <a:gd name="connsiteX3" fmla="*/ 669078 w 669078"/>
              <a:gd name="connsiteY3" fmla="*/ 1994746 h 1994746"/>
              <a:gd name="connsiteX4" fmla="*/ 0 w 669078"/>
              <a:gd name="connsiteY4" fmla="*/ 1994746 h 1994746"/>
              <a:gd name="connsiteX5" fmla="*/ 0 w 669078"/>
              <a:gd name="connsiteY5" fmla="*/ 1802639 h 1994746"/>
              <a:gd name="connsiteX6" fmla="*/ 476971 w 669078"/>
              <a:gd name="connsiteY6" fmla="*/ 1802639 h 1994746"/>
              <a:gd name="connsiteX7" fmla="*/ 476971 w 669078"/>
              <a:gd name="connsiteY7" fmla="*/ 172355 h 1994746"/>
              <a:gd name="connsiteX8" fmla="*/ 480121 w 669078"/>
              <a:gd name="connsiteY8" fmla="*/ 172355 h 1994746"/>
              <a:gd name="connsiteX9" fmla="*/ 664464 w 669078"/>
              <a:gd name="connsiteY9" fmla="*/ 91440 h 1994746"/>
              <a:gd name="connsiteX0" fmla="*/ 573024 w 669078"/>
              <a:gd name="connsiteY0" fmla="*/ 0 h 1994746"/>
              <a:gd name="connsiteX1" fmla="*/ 665928 w 669078"/>
              <a:gd name="connsiteY1" fmla="*/ 172355 h 1994746"/>
              <a:gd name="connsiteX2" fmla="*/ 669078 w 669078"/>
              <a:gd name="connsiteY2" fmla="*/ 172355 h 1994746"/>
              <a:gd name="connsiteX3" fmla="*/ 669078 w 669078"/>
              <a:gd name="connsiteY3" fmla="*/ 1994746 h 1994746"/>
              <a:gd name="connsiteX4" fmla="*/ 0 w 669078"/>
              <a:gd name="connsiteY4" fmla="*/ 1994746 h 1994746"/>
              <a:gd name="connsiteX5" fmla="*/ 0 w 669078"/>
              <a:gd name="connsiteY5" fmla="*/ 1802639 h 1994746"/>
              <a:gd name="connsiteX6" fmla="*/ 476971 w 669078"/>
              <a:gd name="connsiteY6" fmla="*/ 1802639 h 1994746"/>
              <a:gd name="connsiteX7" fmla="*/ 476971 w 669078"/>
              <a:gd name="connsiteY7" fmla="*/ 172355 h 1994746"/>
              <a:gd name="connsiteX8" fmla="*/ 480121 w 669078"/>
              <a:gd name="connsiteY8" fmla="*/ 172355 h 1994746"/>
              <a:gd name="connsiteX0" fmla="*/ 665928 w 669078"/>
              <a:gd name="connsiteY0" fmla="*/ 0 h 1822391"/>
              <a:gd name="connsiteX1" fmla="*/ 669078 w 669078"/>
              <a:gd name="connsiteY1" fmla="*/ 0 h 1822391"/>
              <a:gd name="connsiteX2" fmla="*/ 669078 w 669078"/>
              <a:gd name="connsiteY2" fmla="*/ 1822391 h 1822391"/>
              <a:gd name="connsiteX3" fmla="*/ 0 w 669078"/>
              <a:gd name="connsiteY3" fmla="*/ 1822391 h 1822391"/>
              <a:gd name="connsiteX4" fmla="*/ 0 w 669078"/>
              <a:gd name="connsiteY4" fmla="*/ 1630284 h 1822391"/>
              <a:gd name="connsiteX5" fmla="*/ 476971 w 669078"/>
              <a:gd name="connsiteY5" fmla="*/ 1630284 h 1822391"/>
              <a:gd name="connsiteX6" fmla="*/ 476971 w 669078"/>
              <a:gd name="connsiteY6" fmla="*/ 0 h 1822391"/>
              <a:gd name="connsiteX7" fmla="*/ 480121 w 669078"/>
              <a:gd name="connsiteY7" fmla="*/ 0 h 182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9078" h="1822391">
                <a:moveTo>
                  <a:pt x="665928" y="0"/>
                </a:moveTo>
                <a:lnTo>
                  <a:pt x="669078" y="0"/>
                </a:lnTo>
                <a:lnTo>
                  <a:pt x="669078" y="1822391"/>
                </a:lnTo>
                <a:lnTo>
                  <a:pt x="0" y="1822391"/>
                </a:lnTo>
                <a:lnTo>
                  <a:pt x="0" y="1630284"/>
                </a:lnTo>
                <a:lnTo>
                  <a:pt x="476971" y="1630284"/>
                </a:lnTo>
                <a:lnTo>
                  <a:pt x="476971" y="0"/>
                </a:lnTo>
                <a:lnTo>
                  <a:pt x="480121" y="0"/>
                </a:lnTo>
              </a:path>
            </a:pathLst>
          </a:custGeom>
          <a:gradFill>
            <a:gsLst>
              <a:gs pos="0">
                <a:schemeClr val="accent3"/>
              </a:gs>
              <a:gs pos="45000">
                <a:schemeClr val="accent3">
                  <a:lumMod val="75000"/>
                </a:schemeClr>
              </a:gs>
              <a:gs pos="100000">
                <a:schemeClr val="accent3"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83279" y="1728453"/>
            <a:ext cx="1681480" cy="3850640"/>
            <a:chOff x="680720" y="1905000"/>
            <a:chExt cx="1681480" cy="3850640"/>
          </a:xfrm>
        </p:grpSpPr>
        <p:sp>
          <p:nvSpPr>
            <p:cNvPr id="3" name="Rounded Rectangle 2"/>
            <p:cNvSpPr/>
            <p:nvPr/>
          </p:nvSpPr>
          <p:spPr>
            <a:xfrm>
              <a:off x="685800" y="1905000"/>
              <a:ext cx="1676400" cy="762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Extract Text from PDF Documents</a:t>
              </a:r>
              <a:endParaRPr lang="en-US" sz="11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85800" y="2934547"/>
              <a:ext cx="1676400" cy="762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Clean The Data</a:t>
              </a:r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85800" y="3964094"/>
              <a:ext cx="1676400" cy="762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Sentence </a:t>
              </a:r>
              <a:r>
                <a:rPr lang="en-US" sz="1100" dirty="0" err="1" smtClean="0"/>
                <a:t>Dataframe</a:t>
              </a:r>
              <a:endParaRPr lang="en-US" sz="11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80720" y="4993640"/>
              <a:ext cx="1676400" cy="762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Mark the </a:t>
              </a:r>
              <a:r>
                <a:rPr lang="en-US" sz="1100" dirty="0" err="1" smtClean="0"/>
                <a:t>Relevent</a:t>
              </a:r>
              <a:r>
                <a:rPr lang="en-US" sz="1100" dirty="0" smtClean="0"/>
                <a:t> Sentences</a:t>
              </a:r>
              <a:endParaRPr lang="en-US" sz="1100" dirty="0"/>
            </a:p>
          </p:txBody>
        </p:sp>
      </p:grpSp>
      <p:sp>
        <p:nvSpPr>
          <p:cNvPr id="23" name="Bent-Up Arrow 22"/>
          <p:cNvSpPr/>
          <p:nvPr/>
        </p:nvSpPr>
        <p:spPr>
          <a:xfrm rot="5400000" flipH="1">
            <a:off x="2314589" y="2730667"/>
            <a:ext cx="2419184" cy="871956"/>
          </a:xfrm>
          <a:custGeom>
            <a:avLst/>
            <a:gdLst>
              <a:gd name="connsiteX0" fmla="*/ 0 w 2409771"/>
              <a:gd name="connsiteY0" fmla="*/ 791826 h 990600"/>
              <a:gd name="connsiteX1" fmla="*/ 2159753 w 2409771"/>
              <a:gd name="connsiteY1" fmla="*/ 791826 h 990600"/>
              <a:gd name="connsiteX2" fmla="*/ 2159753 w 2409771"/>
              <a:gd name="connsiteY2" fmla="*/ 256387 h 990600"/>
              <a:gd name="connsiteX3" fmla="*/ 2108510 w 2409771"/>
              <a:gd name="connsiteY3" fmla="*/ 256387 h 990600"/>
              <a:gd name="connsiteX4" fmla="*/ 2259140 w 2409771"/>
              <a:gd name="connsiteY4" fmla="*/ 0 h 990600"/>
              <a:gd name="connsiteX5" fmla="*/ 2409771 w 2409771"/>
              <a:gd name="connsiteY5" fmla="*/ 256387 h 990600"/>
              <a:gd name="connsiteX6" fmla="*/ 2358527 w 2409771"/>
              <a:gd name="connsiteY6" fmla="*/ 256387 h 990600"/>
              <a:gd name="connsiteX7" fmla="*/ 2358527 w 2409771"/>
              <a:gd name="connsiteY7" fmla="*/ 990600 h 990600"/>
              <a:gd name="connsiteX8" fmla="*/ 0 w 2409771"/>
              <a:gd name="connsiteY8" fmla="*/ 990600 h 990600"/>
              <a:gd name="connsiteX9" fmla="*/ 0 w 2409771"/>
              <a:gd name="connsiteY9" fmla="*/ 791826 h 990600"/>
              <a:gd name="connsiteX0" fmla="*/ 0 w 2409771"/>
              <a:gd name="connsiteY0" fmla="*/ 990600 h 1082040"/>
              <a:gd name="connsiteX1" fmla="*/ 0 w 2409771"/>
              <a:gd name="connsiteY1" fmla="*/ 791826 h 1082040"/>
              <a:gd name="connsiteX2" fmla="*/ 2159753 w 2409771"/>
              <a:gd name="connsiteY2" fmla="*/ 791826 h 1082040"/>
              <a:gd name="connsiteX3" fmla="*/ 2159753 w 2409771"/>
              <a:gd name="connsiteY3" fmla="*/ 256387 h 1082040"/>
              <a:gd name="connsiteX4" fmla="*/ 2108510 w 2409771"/>
              <a:gd name="connsiteY4" fmla="*/ 256387 h 1082040"/>
              <a:gd name="connsiteX5" fmla="*/ 2259140 w 2409771"/>
              <a:gd name="connsiteY5" fmla="*/ 0 h 1082040"/>
              <a:gd name="connsiteX6" fmla="*/ 2409771 w 2409771"/>
              <a:gd name="connsiteY6" fmla="*/ 256387 h 1082040"/>
              <a:gd name="connsiteX7" fmla="*/ 2358527 w 2409771"/>
              <a:gd name="connsiteY7" fmla="*/ 256387 h 1082040"/>
              <a:gd name="connsiteX8" fmla="*/ 2358527 w 2409771"/>
              <a:gd name="connsiteY8" fmla="*/ 990600 h 1082040"/>
              <a:gd name="connsiteX9" fmla="*/ 91440 w 2409771"/>
              <a:gd name="connsiteY9" fmla="*/ 1082040 h 1082040"/>
              <a:gd name="connsiteX0" fmla="*/ 0 w 2766118"/>
              <a:gd name="connsiteY0" fmla="*/ 802341 h 1082040"/>
              <a:gd name="connsiteX1" fmla="*/ 356347 w 2766118"/>
              <a:gd name="connsiteY1" fmla="*/ 791826 h 1082040"/>
              <a:gd name="connsiteX2" fmla="*/ 2516100 w 2766118"/>
              <a:gd name="connsiteY2" fmla="*/ 791826 h 1082040"/>
              <a:gd name="connsiteX3" fmla="*/ 2516100 w 2766118"/>
              <a:gd name="connsiteY3" fmla="*/ 256387 h 1082040"/>
              <a:gd name="connsiteX4" fmla="*/ 2464857 w 2766118"/>
              <a:gd name="connsiteY4" fmla="*/ 256387 h 1082040"/>
              <a:gd name="connsiteX5" fmla="*/ 2615487 w 2766118"/>
              <a:gd name="connsiteY5" fmla="*/ 0 h 1082040"/>
              <a:gd name="connsiteX6" fmla="*/ 2766118 w 2766118"/>
              <a:gd name="connsiteY6" fmla="*/ 256387 h 1082040"/>
              <a:gd name="connsiteX7" fmla="*/ 2714874 w 2766118"/>
              <a:gd name="connsiteY7" fmla="*/ 256387 h 1082040"/>
              <a:gd name="connsiteX8" fmla="*/ 2714874 w 2766118"/>
              <a:gd name="connsiteY8" fmla="*/ 990600 h 1082040"/>
              <a:gd name="connsiteX9" fmla="*/ 447787 w 2766118"/>
              <a:gd name="connsiteY9" fmla="*/ 1082040 h 1082040"/>
              <a:gd name="connsiteX0" fmla="*/ 0 w 2409771"/>
              <a:gd name="connsiteY0" fmla="*/ 791826 h 1082040"/>
              <a:gd name="connsiteX1" fmla="*/ 2159753 w 2409771"/>
              <a:gd name="connsiteY1" fmla="*/ 791826 h 1082040"/>
              <a:gd name="connsiteX2" fmla="*/ 2159753 w 2409771"/>
              <a:gd name="connsiteY2" fmla="*/ 256387 h 1082040"/>
              <a:gd name="connsiteX3" fmla="*/ 2108510 w 2409771"/>
              <a:gd name="connsiteY3" fmla="*/ 256387 h 1082040"/>
              <a:gd name="connsiteX4" fmla="*/ 2259140 w 2409771"/>
              <a:gd name="connsiteY4" fmla="*/ 0 h 1082040"/>
              <a:gd name="connsiteX5" fmla="*/ 2409771 w 2409771"/>
              <a:gd name="connsiteY5" fmla="*/ 256387 h 1082040"/>
              <a:gd name="connsiteX6" fmla="*/ 2358527 w 2409771"/>
              <a:gd name="connsiteY6" fmla="*/ 256387 h 1082040"/>
              <a:gd name="connsiteX7" fmla="*/ 2358527 w 2409771"/>
              <a:gd name="connsiteY7" fmla="*/ 990600 h 1082040"/>
              <a:gd name="connsiteX8" fmla="*/ 91440 w 2409771"/>
              <a:gd name="connsiteY8" fmla="*/ 1082040 h 1082040"/>
              <a:gd name="connsiteX0" fmla="*/ 0 w 2409771"/>
              <a:gd name="connsiteY0" fmla="*/ 791826 h 990600"/>
              <a:gd name="connsiteX1" fmla="*/ 2159753 w 2409771"/>
              <a:gd name="connsiteY1" fmla="*/ 791826 h 990600"/>
              <a:gd name="connsiteX2" fmla="*/ 2159753 w 2409771"/>
              <a:gd name="connsiteY2" fmla="*/ 256387 h 990600"/>
              <a:gd name="connsiteX3" fmla="*/ 2108510 w 2409771"/>
              <a:gd name="connsiteY3" fmla="*/ 256387 h 990600"/>
              <a:gd name="connsiteX4" fmla="*/ 2259140 w 2409771"/>
              <a:gd name="connsiteY4" fmla="*/ 0 h 990600"/>
              <a:gd name="connsiteX5" fmla="*/ 2409771 w 2409771"/>
              <a:gd name="connsiteY5" fmla="*/ 256387 h 990600"/>
              <a:gd name="connsiteX6" fmla="*/ 2358527 w 2409771"/>
              <a:gd name="connsiteY6" fmla="*/ 256387 h 990600"/>
              <a:gd name="connsiteX7" fmla="*/ 2358527 w 2409771"/>
              <a:gd name="connsiteY7" fmla="*/ 990600 h 990600"/>
              <a:gd name="connsiteX8" fmla="*/ 24205 w 2409771"/>
              <a:gd name="connsiteY8" fmla="*/ 967740 h 990600"/>
              <a:gd name="connsiteX0" fmla="*/ 9413 w 2419184"/>
              <a:gd name="connsiteY0" fmla="*/ 791826 h 990600"/>
              <a:gd name="connsiteX1" fmla="*/ 2169166 w 2419184"/>
              <a:gd name="connsiteY1" fmla="*/ 791826 h 990600"/>
              <a:gd name="connsiteX2" fmla="*/ 2169166 w 2419184"/>
              <a:gd name="connsiteY2" fmla="*/ 256387 h 990600"/>
              <a:gd name="connsiteX3" fmla="*/ 2117923 w 2419184"/>
              <a:gd name="connsiteY3" fmla="*/ 256387 h 990600"/>
              <a:gd name="connsiteX4" fmla="*/ 2268553 w 2419184"/>
              <a:gd name="connsiteY4" fmla="*/ 0 h 990600"/>
              <a:gd name="connsiteX5" fmla="*/ 2419184 w 2419184"/>
              <a:gd name="connsiteY5" fmla="*/ 256387 h 990600"/>
              <a:gd name="connsiteX6" fmla="*/ 2367940 w 2419184"/>
              <a:gd name="connsiteY6" fmla="*/ 256387 h 990600"/>
              <a:gd name="connsiteX7" fmla="*/ 2367940 w 2419184"/>
              <a:gd name="connsiteY7" fmla="*/ 990600 h 990600"/>
              <a:gd name="connsiteX8" fmla="*/ 0 w 2419184"/>
              <a:gd name="connsiteY8" fmla="*/ 981187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9184" h="990600">
                <a:moveTo>
                  <a:pt x="9413" y="791826"/>
                </a:moveTo>
                <a:lnTo>
                  <a:pt x="2169166" y="791826"/>
                </a:lnTo>
                <a:lnTo>
                  <a:pt x="2169166" y="256387"/>
                </a:lnTo>
                <a:lnTo>
                  <a:pt x="2117923" y="256387"/>
                </a:lnTo>
                <a:lnTo>
                  <a:pt x="2268553" y="0"/>
                </a:lnTo>
                <a:lnTo>
                  <a:pt x="2419184" y="256387"/>
                </a:lnTo>
                <a:lnTo>
                  <a:pt x="2367940" y="256387"/>
                </a:lnTo>
                <a:lnTo>
                  <a:pt x="2367940" y="990600"/>
                </a:lnTo>
                <a:lnTo>
                  <a:pt x="0" y="981187"/>
                </a:lnTo>
              </a:path>
            </a:pathLst>
          </a:custGeom>
          <a:gradFill>
            <a:gsLst>
              <a:gs pos="0">
                <a:schemeClr val="accent1">
                  <a:alpha val="0"/>
                </a:schemeClr>
              </a:gs>
              <a:gs pos="45000">
                <a:schemeClr val="accent1"/>
              </a:gs>
              <a:gs pos="100000">
                <a:schemeClr val="accent1"/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80878" y="981734"/>
            <a:ext cx="134844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/>
              </a:rPr>
              <a:t>Report</a:t>
            </a:r>
            <a:endParaRPr lang="en-US" sz="2400" b="1" cap="none" spc="0" dirty="0">
              <a:ln w="10541" cmpd="sng">
                <a:solidFill>
                  <a:schemeClr val="accent3">
                    <a:lumMod val="75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58471" y="6248400"/>
            <a:ext cx="181812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/>
              </a:rPr>
              <a:t>Feedback</a:t>
            </a:r>
            <a:endParaRPr lang="en-US" sz="2400" b="1" cap="none" spc="0" dirty="0">
              <a:ln w="10541" cmpd="sng">
                <a:solidFill>
                  <a:schemeClr val="accent3">
                    <a:lumMod val="75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81800" y="2667000"/>
            <a:ext cx="16764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Analyze</a:t>
            </a:r>
            <a:endParaRPr lang="en-US" sz="1100" dirty="0"/>
          </a:p>
        </p:txBody>
      </p:sp>
      <p:sp>
        <p:nvSpPr>
          <p:cNvPr id="29" name="Rounded Rectangle 28"/>
          <p:cNvSpPr/>
          <p:nvPr/>
        </p:nvSpPr>
        <p:spPr>
          <a:xfrm>
            <a:off x="6781800" y="3710715"/>
            <a:ext cx="16764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Report</a:t>
            </a:r>
            <a:endParaRPr lang="en-US" sz="1100" dirty="0"/>
          </a:p>
        </p:txBody>
      </p:sp>
      <p:cxnSp>
        <p:nvCxnSpPr>
          <p:cNvPr id="31" name="Elbow Connector 30"/>
          <p:cNvCxnSpPr>
            <a:stCxn id="11" idx="2"/>
            <a:endCxn id="3" idx="1"/>
          </p:cNvCxnSpPr>
          <p:nvPr/>
        </p:nvCxnSpPr>
        <p:spPr>
          <a:xfrm rot="5400000" flipH="1">
            <a:off x="1150919" y="1946893"/>
            <a:ext cx="3484880" cy="3810000"/>
          </a:xfrm>
          <a:prstGeom prst="bentConnector4">
            <a:avLst>
              <a:gd name="adj1" fmla="val -16786"/>
              <a:gd name="adj2" fmla="val 113588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3"/>
            <a:endCxn id="12" idx="1"/>
          </p:cNvCxnSpPr>
          <p:nvPr/>
        </p:nvCxnSpPr>
        <p:spPr>
          <a:xfrm flipV="1">
            <a:off x="5636559" y="2114533"/>
            <a:ext cx="1148963" cy="30988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067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784041" y="2364257"/>
            <a:ext cx="152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962" y="304800"/>
            <a:ext cx="818388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Post cleaning Human contextual review</a:t>
            </a:r>
            <a:endParaRPr 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3" b="22215"/>
          <a:stretch/>
        </p:blipFill>
        <p:spPr bwMode="auto">
          <a:xfrm>
            <a:off x="422566" y="1618862"/>
            <a:ext cx="3671887" cy="257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27681" y="2595207"/>
            <a:ext cx="5334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1355715" y="1371600"/>
            <a:ext cx="5459546" cy="2540490"/>
          </a:xfrm>
          <a:prstGeom prst="arc">
            <a:avLst>
              <a:gd name="adj1" fmla="val 1235422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73941" y="1711061"/>
            <a:ext cx="152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5615" y="1709004"/>
            <a:ext cx="16002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94965" y="1719012"/>
            <a:ext cx="3810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9675" y="4343400"/>
            <a:ext cx="8040925" cy="1752600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>
                <a:effectLst/>
              </a:defRPr>
            </a:lvl1pPr>
            <a:lvl2pPr marL="548640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/>
            </a:lvl2pPr>
            <a:lvl3pPr marL="786384" indent="-182880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/>
            </a:lvl3pPr>
            <a:lvl4pPr marL="1024128" indent="-182880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/>
            </a:lvl4pPr>
            <a:lvl5pPr marL="1280160" indent="-182880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/>
            </a:lvl5pPr>
            <a:lvl6pPr marL="1490472" indent="-182880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baseline="0"/>
            </a:lvl6pPr>
            <a:lvl7pPr marL="1700784" indent="-182880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/>
            </a:lvl7pPr>
            <a:lvl8pPr marL="1920240" indent="-182880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baseline="0"/>
            </a:lvl8pPr>
            <a:lvl9pPr marL="2148840" indent="-182880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/>
            </a:lvl9pPr>
            <a:extLst/>
          </a:lstStyle>
          <a:p>
            <a:r>
              <a:rPr lang="en-US" dirty="0"/>
              <a:t>Columns were treated as a space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…daughter of Alice (</a:t>
            </a:r>
            <a:r>
              <a:rPr lang="en-US" dirty="0" err="1" smtClean="0"/>
              <a:t>tate</a:t>
            </a:r>
            <a:r>
              <a:rPr lang="en-US" dirty="0" smtClean="0"/>
              <a:t>) and Fred –</a:t>
            </a:r>
          </a:p>
          <a:p>
            <a:pPr marL="0" indent="0">
              <a:buNone/>
            </a:pPr>
            <a:r>
              <a:rPr lang="en-US" dirty="0" smtClean="0"/>
              <a:t>…Centennial in 1953 she compiled, wrote…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841" y="1614005"/>
            <a:ext cx="553370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577041" y="5219700"/>
            <a:ext cx="304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87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83880" cy="914400"/>
          </a:xfrm>
        </p:spPr>
        <p:txBody>
          <a:bodyPr/>
          <a:lstStyle/>
          <a:p>
            <a:r>
              <a:rPr lang="en-US" dirty="0" smtClean="0"/>
              <a:t>Semi-Structured - actually bad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3661"/>
          <a:stretch/>
        </p:blipFill>
        <p:spPr bwMode="auto">
          <a:xfrm>
            <a:off x="685800" y="1371600"/>
            <a:ext cx="7315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1" y="5744302"/>
            <a:ext cx="8153400" cy="523220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>
                <a:effectLst/>
              </a:defRPr>
            </a:lvl1pPr>
            <a:lvl2pPr marL="548640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/>
            </a:lvl2pPr>
            <a:lvl3pPr marL="786384" indent="-182880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/>
            </a:lvl3pPr>
            <a:lvl4pPr marL="1024128" indent="-182880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/>
            </a:lvl4pPr>
            <a:lvl5pPr marL="1280160" indent="-182880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/>
            </a:lvl5pPr>
            <a:lvl6pPr marL="1490472" indent="-182880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baseline="0"/>
            </a:lvl6pPr>
            <a:lvl7pPr marL="1700784" indent="-182880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/>
            </a:lvl7pPr>
            <a:lvl8pPr marL="1920240" indent="-182880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baseline="0"/>
            </a:lvl8pPr>
            <a:lvl9pPr marL="2148840" indent="-182880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/>
            </a:lvl9pPr>
            <a:extLst/>
          </a:lstStyle>
          <a:p>
            <a:r>
              <a:rPr lang="en-US" dirty="0"/>
              <a:t>Same Names in a picture </a:t>
            </a:r>
            <a:r>
              <a:rPr lang="en-US" dirty="0" smtClean="0"/>
              <a:t>no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995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83880" cy="914400"/>
          </a:xfrm>
        </p:spPr>
        <p:txBody>
          <a:bodyPr/>
          <a:lstStyle/>
          <a:p>
            <a:r>
              <a:rPr lang="en-US" dirty="0" smtClean="0"/>
              <a:t>Top 5 </a:t>
            </a:r>
            <a:r>
              <a:rPr lang="en-US" dirty="0" err="1" smtClean="0"/>
              <a:t>Relevent</a:t>
            </a:r>
            <a:r>
              <a:rPr lang="en-US" dirty="0" smtClean="0"/>
              <a:t> Sentences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" y="1050284"/>
            <a:ext cx="8686800" cy="5496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43200" y="2296800"/>
            <a:ext cx="6156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"/>
            </a:pP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Parent – Children - Grandchildren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1360800"/>
            <a:ext cx="5677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"/>
            </a:pP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List of Names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98800"/>
            <a:ext cx="6156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"/>
            </a:pP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Parent – Children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4038600"/>
            <a:ext cx="6156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"/>
            </a:pP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Parent – Children   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0800" y="4030800"/>
            <a:ext cx="2133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"/>
            </a:pP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Sibling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000" y="4724400"/>
            <a:ext cx="5677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"/>
            </a:pP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List of Names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36098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3441</TotalTime>
  <Words>142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Natural Language Processing Genealogical extraction from Historical Documents</vt:lpstr>
      <vt:lpstr>5 Minute Agenda</vt:lpstr>
      <vt:lpstr>  My Envisioned vs Actual Journey</vt:lpstr>
      <vt:lpstr>The Process </vt:lpstr>
      <vt:lpstr>Post cleaning Human contextual review</vt:lpstr>
      <vt:lpstr>Semi-Structured - actually bad</vt:lpstr>
      <vt:lpstr>Top 5 Relevent Sentences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</dc:creator>
  <cp:lastModifiedBy>Lucky</cp:lastModifiedBy>
  <cp:revision>45</cp:revision>
  <dcterms:created xsi:type="dcterms:W3CDTF">2020-05-27T22:17:26Z</dcterms:created>
  <dcterms:modified xsi:type="dcterms:W3CDTF">2020-06-03T17:08:23Z</dcterms:modified>
</cp:coreProperties>
</file>