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8" r:id="rId1"/>
  </p:sldMasterIdLst>
  <p:sldIdLst>
    <p:sldId id="261" r:id="rId2"/>
    <p:sldId id="262" r:id="rId3"/>
    <p:sldId id="264" r:id="rId4"/>
    <p:sldId id="263" r:id="rId5"/>
    <p:sldId id="266" r:id="rId6"/>
    <p:sldId id="267" r:id="rId7"/>
    <p:sldId id="270" r:id="rId8"/>
    <p:sldId id="271" r:id="rId9"/>
    <p:sldId id="272" r:id="rId10"/>
    <p:sldId id="257" r:id="rId11"/>
    <p:sldId id="273" r:id="rId12"/>
    <p:sldId id="268" r:id="rId13"/>
    <p:sldId id="274" r:id="rId14"/>
    <p:sldId id="275" r:id="rId15"/>
    <p:sldId id="276" r:id="rId16"/>
    <p:sldId id="277" r:id="rId17"/>
    <p:sldId id="278" r:id="rId18"/>
    <p:sldId id="279" r:id="rId19"/>
    <p:sldId id="256" r:id="rId20"/>
    <p:sldId id="25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35" autoAdjust="0"/>
    <p:restoredTop sz="94709" autoAdjust="0"/>
  </p:normalViewPr>
  <p:slideViewPr>
    <p:cSldViewPr>
      <p:cViewPr varScale="1">
        <p:scale>
          <a:sx n="71" d="100"/>
          <a:sy n="71" d="100"/>
        </p:scale>
        <p:origin x="-1056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04800" y="329184"/>
            <a:ext cx="8532055" cy="6196819"/>
            <a:chOff x="304800" y="329184"/>
            <a:chExt cx="8532055" cy="6196819"/>
          </a:xfrm>
        </p:grpSpPr>
        <p:sp>
          <p:nvSpPr>
            <p:cNvPr id="6" name="Rounded Rectangle 5"/>
            <p:cNvSpPr/>
            <p:nvPr userDrawn="1"/>
          </p:nvSpPr>
          <p:spPr>
            <a:xfrm>
              <a:off x="304800" y="329184"/>
              <a:ext cx="8532055" cy="6196819"/>
            </a:xfrm>
            <a:prstGeom prst="roundRect">
              <a:avLst>
                <a:gd name="adj" fmla="val 2081"/>
              </a:avLst>
            </a:prstGeom>
            <a:gradFill flip="none" rotWithShape="1">
              <a:gsLst>
                <a:gs pos="0">
                  <a:srgbClr val="FFFFFF">
                    <a:shade val="100000"/>
                  </a:srgbClr>
                </a:gs>
                <a:gs pos="98000">
                  <a:srgbClr val="FFFFFF">
                    <a:shade val="100000"/>
                  </a:srgbClr>
                </a:gs>
                <a:gs pos="99055">
                  <a:srgbClr val="FFFFFF">
                    <a:shade val="93000"/>
                  </a:srgbClr>
                </a:gs>
                <a:gs pos="100000">
                  <a:srgbClr val="FFFFFF">
                    <a:shade val="70000"/>
                  </a:srgbClr>
                </a:gs>
              </a:gsLst>
              <a:lin ang="5400000" scaled="1"/>
              <a:tileRect/>
            </a:gradFill>
            <a:ln w="2000" cap="rnd" cmpd="sng" algn="ctr">
              <a:solidFill>
                <a:srgbClr val="302F2C">
                  <a:tint val="65000"/>
                  <a:satMod val="120000"/>
                </a:srgbClr>
              </a:solidFill>
              <a:prstDash val="solid"/>
            </a:ln>
            <a:effectLst>
              <a:outerShdw blurRad="76200" dist="50800" dir="5400000" algn="tl" rotWithShape="0">
                <a:srgbClr val="000000">
                  <a:alpha val="25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sp>
          <p:nvSpPr>
            <p:cNvPr id="7" name="Rounded Rectangle 6"/>
            <p:cNvSpPr/>
            <p:nvPr userDrawn="1"/>
          </p:nvSpPr>
          <p:spPr>
            <a:xfrm>
              <a:off x="418596" y="434162"/>
              <a:ext cx="8306809" cy="5486400"/>
            </a:xfrm>
            <a:prstGeom prst="roundRect">
              <a:avLst>
                <a:gd name="adj" fmla="val 2127"/>
              </a:avLst>
            </a:prstGeom>
            <a:gradFill rotWithShape="1">
              <a:gsLst>
                <a:gs pos="0">
                  <a:schemeClr val="bg1">
                    <a:tint val="75000"/>
                    <a:satMod val="150000"/>
                  </a:schemeClr>
                </a:gs>
                <a:gs pos="55000">
                  <a:schemeClr val="bg1">
                    <a:shade val="75000"/>
                    <a:satMod val="100000"/>
                  </a:schemeClr>
                </a:gs>
                <a:gs pos="100000">
                  <a:schemeClr val="bg1">
                    <a:shade val="35000"/>
                    <a:satMod val="100000"/>
                  </a:schemeClr>
                </a:gs>
              </a:gsLst>
              <a:path path="circle">
                <a:fillToRect l="50000" t="175000" r="50000" b="-75000"/>
              </a:path>
            </a:gradFill>
            <a:ln w="889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B4A5-83C2-40AB-851E-9C7C0F476288}" type="datetime1">
              <a:rPr lang="en-US" smtClean="0"/>
              <a:pPr/>
              <a:t>5/30/2020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asdf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137B-B9DF-4AD1-B26B-9FA55011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7174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B4A5-83C2-40AB-851E-9C7C0F476288}" type="datetime1">
              <a:rPr lang="en-US" smtClean="0"/>
              <a:pPr/>
              <a:t>5/30/2020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asdf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137B-B9DF-4AD1-B26B-9FA55011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17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2FB4A5-83C2-40AB-851E-9C7C0F476288}" type="datetime1">
              <a:rPr lang="en-US" smtClean="0"/>
              <a:pPr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asdf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38137B-B9DF-4AD1-B26B-9FA550119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2FB4A5-83C2-40AB-851E-9C7C0F476288}" type="datetime1">
              <a:rPr lang="en-US" smtClean="0"/>
              <a:pPr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asdf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38137B-B9DF-4AD1-B26B-9FA550119DB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9F2355-FE8C-4319-AEAA-177477E9C050}" type="datetime1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asdf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38137B-B9DF-4AD1-B26B-9FA550119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950B90-DDF2-42F6-8146-5C5C20AAC0FD}" type="datetime1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asdf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38137B-B9DF-4AD1-B26B-9FA550119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4" name="Rounded Rectangle 13"/>
          <p:cNvSpPr/>
          <p:nvPr userDrawn="1"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A935AB-7D8C-42E8-9663-DE05755A2BA2}" type="datetime1">
              <a:rPr lang="en-US" smtClean="0"/>
              <a:pPr/>
              <a:t>5/30/2020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asdf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38137B-B9DF-4AD1-B26B-9FA550119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solidFill>
            <a:schemeClr val="bg1">
              <a:lumMod val="95000"/>
              <a:alpha val="35000"/>
            </a:schemeClr>
          </a:soli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>
            <a:gsLst>
              <a:gs pos="0">
                <a:schemeClr val="bg1">
                  <a:tint val="75000"/>
                  <a:satMod val="150000"/>
                </a:schemeClr>
              </a:gs>
              <a:gs pos="53000">
                <a:schemeClr val="bg1">
                  <a:shade val="75000"/>
                  <a:satMod val="100000"/>
                  <a:alpha val="64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C79AD5-2AD4-4460-9503-6DEBD81FA9E7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38137B-B9DF-4AD1-B26B-9FA550119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80060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C79AD5-2AD4-4460-9503-6DEBD81FA9E7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38137B-B9DF-4AD1-B26B-9FA550119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2FB4A5-83C2-40AB-851E-9C7C0F476288}" type="datetime1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asdf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38137B-B9DF-4AD1-B26B-9FA550119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87680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2FB4A5-83C2-40AB-851E-9C7C0F476288}" type="datetime1">
              <a:rPr lang="en-US" smtClean="0"/>
              <a:pPr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asdf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38137B-B9DF-4AD1-B26B-9FA550119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2FB4A5-83C2-40AB-851E-9C7C0F476288}" type="datetime1">
              <a:rPr lang="en-US" smtClean="0"/>
              <a:pPr/>
              <a:t>5/30/2020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asdf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38137B-B9DF-4AD1-B26B-9FA550119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7200"/>
            </a:avLst>
          </a:prstGeom>
          <a:gradFill flip="none" rotWithShape="1">
            <a:gsLst>
              <a:gs pos="0">
                <a:srgbClr val="FFFFFF">
                  <a:shade val="100000"/>
                  <a:alpha val="45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D4A3F0-5520-4A23-BFAC-8610E3DCF093}" type="datetime1">
              <a:rPr lang="en-US" smtClean="0"/>
              <a:pPr/>
              <a:t>5/30/2020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asdf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38137B-B9DF-4AD1-B26B-9FA550119DB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B4A5-83C2-40AB-851E-9C7C0F476288}" type="datetime1">
              <a:rPr lang="en-US" smtClean="0"/>
              <a:pPr/>
              <a:t>5/30/2020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asdf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137B-B9DF-4AD1-B26B-9FA55011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543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35305" y="533400"/>
            <a:ext cx="8183880" cy="9144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5521" y="1732610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92FB4A5-83C2-40AB-851E-9C7C0F476288}" type="datetime1">
              <a:rPr lang="en-US" smtClean="0"/>
              <a:pPr/>
              <a:t>5/30/2020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asdf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E38137B-B9DF-4AD1-B26B-9FA550119D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1" r:id="rId1"/>
    <p:sldLayoutId id="2147484184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5" r:id="rId8"/>
    <p:sldLayoutId id="2147484190" r:id="rId9"/>
    <p:sldLayoutId id="2147484192" r:id="rId10"/>
    <p:sldLayoutId id="2147484186" r:id="rId11"/>
    <p:sldLayoutId id="2147484187" r:id="rId12"/>
    <p:sldLayoutId id="2147484188" r:id="rId13"/>
    <p:sldLayoutId id="2147484189" r:id="rId14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38200" y="1295400"/>
            <a:ext cx="7620000" cy="18288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Natural Language Processing</a:t>
            </a:r>
            <a:br>
              <a:rPr lang="en-US" sz="3600" dirty="0" smtClean="0"/>
            </a:br>
            <a:r>
              <a:rPr lang="en-US" sz="3600" dirty="0" smtClean="0">
                <a:solidFill>
                  <a:schemeClr val="tx1"/>
                </a:solidFill>
              </a:rPr>
              <a:t>Genealogical extraction from Historical Documents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38200" y="4724400"/>
            <a:ext cx="7772400" cy="914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Michael A. “Lucky” </a:t>
            </a:r>
            <a:r>
              <a:rPr lang="en-US" dirty="0" err="1" smtClean="0"/>
              <a:t>LaChance</a:t>
            </a:r>
            <a:endParaRPr lang="en-US" dirty="0" smtClean="0"/>
          </a:p>
          <a:p>
            <a:r>
              <a:rPr lang="en-US" dirty="0" smtClean="0"/>
              <a:t>Capstone Project</a:t>
            </a:r>
          </a:p>
          <a:p>
            <a:r>
              <a:rPr lang="en-US" dirty="0" smtClean="0"/>
              <a:t>Nashville Software School</a:t>
            </a:r>
          </a:p>
          <a:p>
            <a:r>
              <a:rPr lang="en-US" dirty="0" smtClean="0"/>
              <a:t>May 30,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123640"/>
      </p:ext>
    </p:extLst>
  </p:cSld>
  <p:clrMapOvr>
    <a:masterClrMapping/>
  </p:clrMapOvr>
  <p:transition advTm="11478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784041" y="2364257"/>
            <a:ext cx="1524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962" y="304800"/>
            <a:ext cx="8183880" cy="914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Post cleaning Human contextual review</a:t>
            </a:r>
            <a:endParaRPr lang="en-US" sz="2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13" b="22215"/>
          <a:stretch/>
        </p:blipFill>
        <p:spPr bwMode="auto">
          <a:xfrm>
            <a:off x="422566" y="1618862"/>
            <a:ext cx="3671887" cy="257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27681" y="2595207"/>
            <a:ext cx="533400" cy="7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/>
          <p:cNvSpPr/>
          <p:nvPr/>
        </p:nvSpPr>
        <p:spPr>
          <a:xfrm>
            <a:off x="1355715" y="1371600"/>
            <a:ext cx="5459546" cy="2540490"/>
          </a:xfrm>
          <a:prstGeom prst="arc">
            <a:avLst>
              <a:gd name="adj1" fmla="val 1235422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73941" y="1711061"/>
            <a:ext cx="1524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5615" y="1709004"/>
            <a:ext cx="1600200" cy="7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94965" y="1719012"/>
            <a:ext cx="381000" cy="7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9675" y="4343400"/>
            <a:ext cx="8040925" cy="1752600"/>
          </a:xfrm>
          <a:prstGeom prst="rect">
            <a:avLst/>
          </a:prstGeom>
        </p:spPr>
        <p:txBody>
          <a:bodyPr vert="horz" lIns="182880" tIns="91440">
            <a:normAutofit fontScale="92500" lnSpcReduction="10000"/>
          </a:bodyPr>
          <a:lstStyle>
            <a:lvl1pPr marL="265176" indent="-265176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>
                <a:effectLst/>
              </a:defRPr>
            </a:lvl1pPr>
            <a:lvl2pPr marL="548640" indent="-201168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/>
            </a:lvl2pPr>
            <a:lvl3pPr marL="786384" indent="-182880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/>
            </a:lvl3pPr>
            <a:lvl4pPr marL="1024128" indent="-182880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/>
            </a:lvl4pPr>
            <a:lvl5pPr marL="1280160" indent="-182880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/>
            </a:lvl5pPr>
            <a:lvl6pPr marL="1490472" indent="-182880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baseline="0"/>
            </a:lvl6pPr>
            <a:lvl7pPr marL="1700784" indent="-182880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/>
            </a:lvl7pPr>
            <a:lvl8pPr marL="1920240" indent="-182880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baseline="0"/>
            </a:lvl8pPr>
            <a:lvl9pPr marL="2148840" indent="-182880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/>
            </a:lvl9pPr>
            <a:extLst/>
          </a:lstStyle>
          <a:p>
            <a:r>
              <a:rPr lang="en-US" dirty="0"/>
              <a:t>Columns were treated as a space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…daughter of Alice (</a:t>
            </a:r>
            <a:r>
              <a:rPr lang="en-US" dirty="0" err="1" smtClean="0"/>
              <a:t>tate</a:t>
            </a:r>
            <a:r>
              <a:rPr lang="en-US" dirty="0" smtClean="0"/>
              <a:t>) and Fred –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r>
              <a:rPr lang="en-US" dirty="0" smtClean="0"/>
              <a:t>Centennial </a:t>
            </a:r>
            <a:r>
              <a:rPr lang="en-US" dirty="0" smtClean="0"/>
              <a:t>in 1953 she compiled, wrote…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841" y="1614005"/>
            <a:ext cx="5533707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577041" y="5219700"/>
            <a:ext cx="3048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58751"/>
      </p:ext>
    </p:extLst>
  </p:cSld>
  <p:clrMapOvr>
    <a:masterClrMapping/>
  </p:clrMapOvr>
  <p:transition advTm="11806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03" y="381000"/>
            <a:ext cx="8183880" cy="914400"/>
          </a:xfrm>
        </p:spPr>
        <p:txBody>
          <a:bodyPr/>
          <a:lstStyle/>
          <a:p>
            <a:r>
              <a:rPr lang="en-US" dirty="0" smtClean="0"/>
              <a:t>Markup Observations: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90800"/>
            <a:ext cx="8458201" cy="355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1415533"/>
            <a:ext cx="8023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Large degree of separation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They refers to earlier sentence</a:t>
            </a:r>
          </a:p>
          <a:p>
            <a:pPr marL="342900" indent="-342900">
              <a:buAutoNum type="arabicPeriod"/>
            </a:pPr>
            <a:r>
              <a:rPr lang="en-US" dirty="0" smtClean="0"/>
              <a:t>Several prepositional phrases that give clues about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27422"/>
      </p:ext>
    </p:extLst>
  </p:cSld>
  <p:clrMapOvr>
    <a:masterClrMapping/>
  </p:clrMapOvr>
  <p:transition advTm="68541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83880" cy="914400"/>
          </a:xfrm>
        </p:spPr>
        <p:txBody>
          <a:bodyPr/>
          <a:lstStyle/>
          <a:p>
            <a:r>
              <a:rPr lang="en-US" dirty="0" smtClean="0"/>
              <a:t>Semi-Structured - actually bad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3661"/>
          <a:stretch/>
        </p:blipFill>
        <p:spPr bwMode="auto">
          <a:xfrm>
            <a:off x="685800" y="1371600"/>
            <a:ext cx="7315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1" y="5744302"/>
            <a:ext cx="8153400" cy="523220"/>
          </a:xfrm>
          <a:prstGeom prst="rect">
            <a:avLst/>
          </a:prstGeom>
        </p:spPr>
        <p:txBody>
          <a:bodyPr vert="horz" lIns="182880" tIns="91440">
            <a:normAutofit lnSpcReduction="10000"/>
          </a:bodyPr>
          <a:lstStyle>
            <a:lvl1pPr marL="265176" indent="-265176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>
                <a:effectLst/>
              </a:defRPr>
            </a:lvl1pPr>
            <a:lvl2pPr marL="548640" indent="-201168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/>
            </a:lvl2pPr>
            <a:lvl3pPr marL="786384" indent="-182880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/>
            </a:lvl3pPr>
            <a:lvl4pPr marL="1024128" indent="-182880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/>
            </a:lvl4pPr>
            <a:lvl5pPr marL="1280160" indent="-182880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/>
            </a:lvl5pPr>
            <a:lvl6pPr marL="1490472" indent="-182880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baseline="0"/>
            </a:lvl6pPr>
            <a:lvl7pPr marL="1700784" indent="-182880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/>
            </a:lvl7pPr>
            <a:lvl8pPr marL="1920240" indent="-182880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baseline="0"/>
            </a:lvl8pPr>
            <a:lvl9pPr marL="2148840" indent="-182880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/>
            </a:lvl9pPr>
            <a:extLst/>
          </a:lstStyle>
          <a:p>
            <a:r>
              <a:rPr lang="en-US" dirty="0"/>
              <a:t>Same Names in a picture </a:t>
            </a:r>
            <a:r>
              <a:rPr lang="en-US" dirty="0" smtClean="0"/>
              <a:t>no keyword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699593"/>
      </p:ext>
    </p:extLst>
  </p:cSld>
  <p:clrMapOvr>
    <a:masterClrMapping/>
  </p:clrMapOvr>
  <p:transition advTm="42260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745" y="381000"/>
            <a:ext cx="8183880" cy="914400"/>
          </a:xfrm>
        </p:spPr>
        <p:txBody>
          <a:bodyPr/>
          <a:lstStyle/>
          <a:p>
            <a:r>
              <a:rPr lang="en-US" dirty="0" smtClean="0"/>
              <a:t>Training the Machine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428775" y="1371600"/>
            <a:ext cx="8183563" cy="4187825"/>
          </a:xfrm>
        </p:spPr>
        <p:txBody>
          <a:bodyPr/>
          <a:lstStyle/>
          <a:p>
            <a:r>
              <a:rPr lang="en-US" dirty="0" smtClean="0"/>
              <a:t>1320 sentences from 160 pages</a:t>
            </a:r>
          </a:p>
          <a:p>
            <a:r>
              <a:rPr lang="en-US" dirty="0" smtClean="0"/>
              <a:t>30 Marked as </a:t>
            </a:r>
            <a:r>
              <a:rPr lang="en-US" dirty="0" err="1" smtClean="0"/>
              <a:t>relevent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75" y="2514600"/>
            <a:ext cx="8324850" cy="313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295921"/>
      </p:ext>
    </p:extLst>
  </p:cSld>
  <p:clrMapOvr>
    <a:masterClrMapping/>
  </p:clrMapOvr>
  <p:transition advTm="10187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91"/>
          <a:stretch/>
        </p:blipFill>
        <p:spPr bwMode="auto">
          <a:xfrm>
            <a:off x="1066800" y="1346400"/>
            <a:ext cx="7058247" cy="4817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43200" y="4267200"/>
            <a:ext cx="458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 – Bigger Corpus is Needed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6890384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Sample Size too Small!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175878"/>
      </p:ext>
    </p:extLst>
  </p:cSld>
  <p:clrMapOvr>
    <a:masterClrMapping/>
  </p:clrMapOvr>
  <p:transition advTm="49031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History of </a:t>
            </a:r>
            <a:r>
              <a:rPr lang="en-US" dirty="0" err="1" smtClean="0"/>
              <a:t>Veazie</a:t>
            </a:r>
            <a:r>
              <a:rPr lang="en-US" dirty="0" smtClean="0"/>
              <a:t> Maine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78"/>
          <a:stretch/>
        </p:blipFill>
        <p:spPr bwMode="auto">
          <a:xfrm>
            <a:off x="457200" y="1600200"/>
            <a:ext cx="4770000" cy="434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0" y="2438400"/>
            <a:ext cx="34619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accent1"/>
                </a:solidFill>
              </a:rPr>
              <a:t>Same Extraction Cleaning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accent1"/>
                </a:solidFill>
              </a:rPr>
              <a:t>Similar size document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accent1"/>
                </a:solidFill>
              </a:rPr>
              <a:t>Same type of relations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accent1"/>
                </a:solidFill>
              </a:rPr>
              <a:t>Similar writing style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accent1"/>
                </a:solidFill>
              </a:rPr>
              <a:t>Same State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accent1"/>
                </a:solidFill>
              </a:rPr>
              <a:t>Same timeframes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374353"/>
      </p:ext>
    </p:extLst>
  </p:cSld>
  <p:clrMapOvr>
    <a:masterClrMapping/>
  </p:clrMapOvr>
  <p:transition advTm="25763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05" y="533400"/>
            <a:ext cx="818388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Logistic Regression - </a:t>
            </a:r>
            <a:r>
              <a:rPr lang="en-US" dirty="0" err="1" smtClean="0"/>
              <a:t>Relevence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5110163" cy="4271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247232"/>
      </p:ext>
    </p:extLst>
  </p:cSld>
  <p:clrMapOvr>
    <a:masterClrMapping/>
  </p:clrMapOvr>
  <p:transition advTm="11576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183880" cy="914400"/>
          </a:xfrm>
        </p:spPr>
        <p:txBody>
          <a:bodyPr/>
          <a:lstStyle/>
          <a:p>
            <a:r>
              <a:rPr lang="en-US" dirty="0" smtClean="0"/>
              <a:t>Top 5 </a:t>
            </a:r>
            <a:r>
              <a:rPr lang="en-US" dirty="0" err="1" smtClean="0"/>
              <a:t>Relevent</a:t>
            </a:r>
            <a:r>
              <a:rPr lang="en-US" dirty="0" smtClean="0"/>
              <a:t> Sentences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00" y="1050284"/>
            <a:ext cx="8686800" cy="5496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743200" y="2296800"/>
            <a:ext cx="61560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"/>
            </a:pPr>
            <a:r>
              <a:rPr lang="en-US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Parent – Children - Grandchildren</a:t>
            </a:r>
            <a:endParaRPr lang="en-U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9400" y="1360800"/>
            <a:ext cx="56772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Wingdings" panose="05000000000000000000" pitchFamily="2" charset="2"/>
              <a:buChar char=""/>
            </a:pPr>
            <a:r>
              <a:rPr lang="en-US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List of Names</a:t>
            </a:r>
            <a:endParaRPr lang="en-U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2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3298800"/>
            <a:ext cx="61560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Wingdings" panose="05000000000000000000" pitchFamily="2" charset="2"/>
              <a:buChar char=""/>
            </a:pPr>
            <a:r>
              <a:rPr lang="en-US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Parent – Children</a:t>
            </a:r>
            <a:endParaRPr lang="en-U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19400" y="4038600"/>
            <a:ext cx="61560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Wingdings" panose="05000000000000000000" pitchFamily="2" charset="2"/>
              <a:buChar char=""/>
            </a:pPr>
            <a:r>
              <a:rPr lang="en-US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Parent – Children   </a:t>
            </a:r>
            <a:endParaRPr lang="en-U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00800" y="4030800"/>
            <a:ext cx="21336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Wingdings" panose="05000000000000000000" pitchFamily="2" charset="2"/>
              <a:buChar char=""/>
            </a:pPr>
            <a:r>
              <a:rPr lang="en-US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Sibling</a:t>
            </a:r>
            <a:endParaRPr lang="en-U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0000" y="4724400"/>
            <a:ext cx="56772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Wingdings" panose="05000000000000000000" pitchFamily="2" charset="2"/>
              <a:buChar char=""/>
            </a:pPr>
            <a:r>
              <a:rPr lang="en-US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List of Names</a:t>
            </a:r>
            <a:endParaRPr lang="en-U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2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3609873"/>
      </p:ext>
    </p:extLst>
  </p:cSld>
  <p:clrMapOvr>
    <a:masterClrMapping/>
  </p:clrMapOvr>
  <p:transition advTm="70858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2800"/>
            <a:ext cx="8183880" cy="914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Next Steps </a:t>
            </a:r>
            <a:r>
              <a:rPr lang="en-US" sz="3200" dirty="0"/>
              <a:t> </a:t>
            </a:r>
            <a:r>
              <a:rPr lang="en-US" sz="3200" dirty="0" smtClean="0"/>
              <a:t>OODA -- FEEDBACK</a:t>
            </a:r>
            <a:endParaRPr lang="en-US" sz="32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371600"/>
            <a:ext cx="8183880" cy="4953000"/>
          </a:xfrm>
          <a:prstGeom prst="roundRect">
            <a:avLst>
              <a:gd name="adj" fmla="val 9804"/>
            </a:avLst>
          </a:prstGeom>
          <a:gradFill flip="none" rotWithShape="1">
            <a:gsLst>
              <a:gs pos="0">
                <a:schemeClr val="dk1">
                  <a:tint val="65000"/>
                  <a:satMod val="270000"/>
                </a:schemeClr>
              </a:gs>
              <a:gs pos="55000">
                <a:schemeClr val="dk1">
                  <a:tint val="60000"/>
                  <a:satMod val="300000"/>
                  <a:alpha val="12000"/>
                </a:schemeClr>
              </a:gs>
              <a:gs pos="100000">
                <a:schemeClr val="dk1">
                  <a:tint val="29000"/>
                  <a:satMod val="4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bg1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dirty="0" smtClean="0"/>
              <a:t>First Pass is Machine Tagged Relevance</a:t>
            </a:r>
          </a:p>
          <a:p>
            <a:pPr lvl="1"/>
            <a:r>
              <a:rPr lang="en-US" dirty="0" smtClean="0"/>
              <a:t>I discovered my loop actually allows me to add text easily append sentences to my corpus for marking and building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Second Pass is Keyword Context and spacey NEO</a:t>
            </a:r>
            <a:endParaRPr lang="en-US" dirty="0"/>
          </a:p>
          <a:p>
            <a:pPr lvl="1"/>
            <a:r>
              <a:rPr lang="en-US" dirty="0" smtClean="0"/>
              <a:t>Develop a second level processing function to extract relationship keywords and nearest Proper Nouns relationships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896831"/>
      </p:ext>
    </p:extLst>
  </p:cSld>
  <p:clrMapOvr>
    <a:masterClrMapping/>
  </p:clrMapOvr>
  <p:transition advTm="2064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2090738"/>
            <a:ext cx="76009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7162033"/>
      </p:ext>
    </p:extLst>
  </p:cSld>
  <p:clrMapOvr>
    <a:masterClrMapping/>
  </p:clrMapOvr>
  <p:transition advTm="2293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83880" cy="8382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183880" cy="5181600"/>
          </a:xfrm>
          <a:prstGeom prst="roundRect">
            <a:avLst>
              <a:gd name="adj" fmla="val 9804"/>
            </a:avLst>
          </a:prstGeom>
          <a:gradFill flip="none" rotWithShape="1">
            <a:gsLst>
              <a:gs pos="0">
                <a:schemeClr val="dk1">
                  <a:tint val="65000"/>
                  <a:satMod val="270000"/>
                </a:schemeClr>
              </a:gs>
              <a:gs pos="55000">
                <a:schemeClr val="dk1">
                  <a:tint val="60000"/>
                  <a:satMod val="300000"/>
                  <a:alpha val="12000"/>
                </a:schemeClr>
              </a:gs>
              <a:gs pos="100000">
                <a:schemeClr val="dk1">
                  <a:tint val="29000"/>
                  <a:satMod val="4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dirty="0" smtClean="0"/>
              <a:t>Why this data and technology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anticipated journey</a:t>
            </a:r>
          </a:p>
          <a:p>
            <a:endParaRPr lang="en-US" dirty="0" smtClean="0"/>
          </a:p>
          <a:p>
            <a:r>
              <a:rPr lang="en-US" dirty="0" smtClean="0"/>
              <a:t>Actual journey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mtClean="0"/>
              <a:t>Process steps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Obstacles (Learning Opportunities)</a:t>
            </a:r>
          </a:p>
          <a:p>
            <a:endParaRPr lang="en-US" dirty="0" smtClean="0"/>
          </a:p>
          <a:p>
            <a:r>
              <a:rPr lang="en-US" dirty="0" smtClean="0"/>
              <a:t>A view from my current location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path ahead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292032"/>
      </p:ext>
    </p:extLst>
  </p:cSld>
  <p:clrMapOvr>
    <a:masterClrMapping/>
  </p:clrMapOvr>
  <p:transition advTm="15769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2895600"/>
            <a:ext cx="8183880" cy="182270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56489"/>
      </p:ext>
    </p:extLst>
  </p:cSld>
  <p:clrMapOvr>
    <a:masterClrMapping/>
  </p:clrMapOvr>
  <p:transition advTm="506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7080" y="609600"/>
            <a:ext cx="7477760" cy="152400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How can I leverage </a:t>
            </a:r>
            <a:r>
              <a:rPr lang="en-US" sz="2400" dirty="0" smtClean="0"/>
              <a:t>my skills to effectively </a:t>
            </a:r>
            <a:r>
              <a:rPr lang="en-US" sz="2400" dirty="0"/>
              <a:t>“map” and “score” relationships from large volumes of text ?</a:t>
            </a:r>
          </a:p>
        </p:txBody>
      </p:sp>
      <p:sp>
        <p:nvSpPr>
          <p:cNvPr id="5" name="Rectangle 4"/>
          <p:cNvSpPr/>
          <p:nvPr/>
        </p:nvSpPr>
        <p:spPr>
          <a:xfrm>
            <a:off x="543560" y="2667000"/>
            <a:ext cx="7924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 routinely digest voluminous historical documents  to extrapolate seemingly small amount of discrete relationships of particular interest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 Human discernment is highly accurate, but exceedingly slow in processing – the opposite has been true of computers but they are getting much better at NLP so they are fast and fairly accurate.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NLP can screening and score relationships from large volumes of free text and graph it, for human review and adjudication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05072"/>
      </p:ext>
    </p:extLst>
  </p:cSld>
  <p:clrMapOvr>
    <a:masterClrMapping/>
  </p:clrMapOvr>
  <p:transition advTm="62143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381000"/>
            <a:ext cx="818388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My Envisioned Journey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19" y="2765784"/>
            <a:ext cx="6781801" cy="38130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1219201" y="1143000"/>
            <a:ext cx="6629400" cy="181588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9000">
                <a:srgbClr val="4F1978"/>
              </a:gs>
              <a:gs pos="96000">
                <a:srgbClr val="7030A0">
                  <a:shade val="67500"/>
                  <a:satMod val="115000"/>
                  <a:lumMod val="98000"/>
                  <a:lumOff val="2000"/>
                  <a:alpha val="63000"/>
                </a:srgb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path path="circle">
              <a:fillToRect t="100000" r="100000"/>
            </a:path>
            <a:tileRect l="-100000" b="-100000"/>
          </a:gradFill>
          <a:effectLst>
            <a:softEdge rad="31750"/>
          </a:effectLst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accent1"/>
                </a:solidFill>
              </a:rPr>
              <a:t>Identify Genealogical/History Book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accent1"/>
                </a:solidFill>
              </a:rPr>
              <a:t>Extract and Prep Genealogy sample sentences (May 6th)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accent1"/>
                </a:solidFill>
              </a:rPr>
              <a:t>Entity Pair Extraction  (May 10)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accent1"/>
                </a:solidFill>
              </a:rPr>
              <a:t>Relation/Predicate Pair (May 17)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accent1"/>
                </a:solidFill>
              </a:rPr>
              <a:t>Score Relationship strengths (May 24)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accent1"/>
                </a:solidFill>
              </a:rPr>
              <a:t>Graphing (May 31)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accent1"/>
                </a:solidFill>
              </a:rPr>
              <a:t>Findings and presentation prep (Jun 2)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407010"/>
      </p:ext>
    </p:extLst>
  </p:cSld>
  <p:clrMapOvr>
    <a:masterClrMapping/>
  </p:clrMapOvr>
  <p:transition advTm="51360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1" y="96520"/>
            <a:ext cx="8183880" cy="914400"/>
          </a:xfrm>
        </p:spPr>
        <p:txBody>
          <a:bodyPr/>
          <a:lstStyle/>
          <a:p>
            <a:r>
              <a:rPr lang="en-US" dirty="0" smtClean="0"/>
              <a:t>My Actual Journey and 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98"/>
          <a:stretch/>
        </p:blipFill>
        <p:spPr>
          <a:xfrm>
            <a:off x="1259841" y="2505153"/>
            <a:ext cx="6553200" cy="40131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59841" y="990600"/>
            <a:ext cx="6553200" cy="181588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39000">
                <a:schemeClr val="bg1"/>
              </a:gs>
              <a:gs pos="100000">
                <a:schemeClr val="accent3">
                  <a:lumMod val="20000"/>
                  <a:lumOff val="8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effectLst>
            <a:softEdge rad="31750"/>
          </a:effectLst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accent4"/>
                </a:solidFill>
              </a:rPr>
              <a:t>Identify Genealogical/History Book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accent4"/>
                </a:solidFill>
              </a:rPr>
              <a:t>Extract and Prep Genealogy sample sentences (May 6th)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FF0000"/>
                </a:solidFill>
              </a:rPr>
              <a:t>Entity Pair Extraction  (            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FF0000"/>
                </a:solidFill>
              </a:rPr>
              <a:t>Relation/Predicate Pair (           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accent4"/>
                </a:solidFill>
              </a:rPr>
              <a:t>Score Relationship strengths (May 27)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accent4"/>
                </a:solidFill>
              </a:rPr>
              <a:t>Graphing (May 28) started researching ETL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accent4"/>
                </a:solidFill>
              </a:rPr>
              <a:t>Findings and presentation prep (May 28)</a:t>
            </a:r>
            <a:endParaRPr lang="en-US" sz="1600" dirty="0">
              <a:solidFill>
                <a:schemeClr val="accent4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536441" y="4267200"/>
            <a:ext cx="873759" cy="533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4376226"/>
            <a:ext cx="960121" cy="8487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3341340"/>
      </p:ext>
    </p:extLst>
  </p:cSld>
  <p:clrMapOvr>
    <a:masterClrMapping/>
  </p:clrMapOvr>
  <p:transition advTm="73426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6553200" y="1443399"/>
            <a:ext cx="2133600" cy="338893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31559" y="1423653"/>
            <a:ext cx="2133600" cy="4419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4645959" y="2484127"/>
            <a:ext cx="304800" cy="233296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44071" y="1454822"/>
            <a:ext cx="2133600" cy="441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1674159" y="2495533"/>
            <a:ext cx="304800" cy="228092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442" y="45328"/>
            <a:ext cx="8183880" cy="914400"/>
          </a:xfrm>
        </p:spPr>
        <p:txBody>
          <a:bodyPr/>
          <a:lstStyle/>
          <a:p>
            <a:r>
              <a:rPr lang="en-US" dirty="0" smtClean="0"/>
              <a:t>The Process 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960159" y="1733533"/>
            <a:ext cx="1676400" cy="3860800"/>
            <a:chOff x="3657600" y="1910080"/>
            <a:chExt cx="1676400" cy="3860800"/>
          </a:xfrm>
        </p:grpSpPr>
        <p:sp>
          <p:nvSpPr>
            <p:cNvPr id="7" name="Rounded Rectangle 6"/>
            <p:cNvSpPr/>
            <p:nvPr/>
          </p:nvSpPr>
          <p:spPr>
            <a:xfrm>
              <a:off x="3657600" y="1910080"/>
              <a:ext cx="1676400" cy="7620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Train the Computer</a:t>
              </a:r>
              <a:endParaRPr lang="en-US" sz="11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657600" y="2943013"/>
              <a:ext cx="1676400" cy="7620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Validate Model</a:t>
              </a:r>
              <a:endParaRPr lang="en-US" sz="11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657600" y="3975946"/>
              <a:ext cx="1676400" cy="7620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Improve the model Model</a:t>
              </a:r>
              <a:endParaRPr lang="en-US" sz="11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657600" y="5008880"/>
              <a:ext cx="1676400" cy="7620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Extract Relationship</a:t>
              </a:r>
            </a:p>
            <a:p>
              <a:pPr algn="ctr"/>
              <a:r>
                <a:rPr lang="en-US" sz="1100" dirty="0" smtClean="0"/>
                <a:t>From sentences</a:t>
              </a:r>
              <a:endParaRPr lang="en-US" sz="1100" dirty="0"/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6785522" y="1733533"/>
            <a:ext cx="1676400" cy="76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Import to Neo4J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697885" y="966263"/>
            <a:ext cx="22573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Pre-Process</a:t>
            </a:r>
            <a:endParaRPr lang="en-US" sz="2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07938" y="961988"/>
            <a:ext cx="1526380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0541" cmpd="sng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rgbClr val="002060"/>
                </a:solidFill>
                <a:effectLst/>
              </a:rPr>
              <a:t>Process</a:t>
            </a:r>
            <a:endParaRPr lang="en-US" sz="2400" b="1" cap="none" spc="0" dirty="0">
              <a:ln w="10541" cmpd="sng">
                <a:solidFill>
                  <a:schemeClr val="accent3">
                    <a:lumMod val="75000"/>
                  </a:schemeClr>
                </a:solidFill>
                <a:prstDash val="solid"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24" name="Bent-Up Arrow 23"/>
          <p:cNvSpPr/>
          <p:nvPr/>
        </p:nvSpPr>
        <p:spPr>
          <a:xfrm>
            <a:off x="2659679" y="3525661"/>
            <a:ext cx="597958" cy="1822391"/>
          </a:xfrm>
          <a:custGeom>
            <a:avLst/>
            <a:gdLst>
              <a:gd name="connsiteX0" fmla="*/ 0 w 665928"/>
              <a:gd name="connsiteY0" fmla="*/ 1802639 h 1994746"/>
              <a:gd name="connsiteX1" fmla="*/ 476971 w 665928"/>
              <a:gd name="connsiteY1" fmla="*/ 1802639 h 1994746"/>
              <a:gd name="connsiteX2" fmla="*/ 476971 w 665928"/>
              <a:gd name="connsiteY2" fmla="*/ 172355 h 1994746"/>
              <a:gd name="connsiteX3" fmla="*/ 480121 w 665928"/>
              <a:gd name="connsiteY3" fmla="*/ 172355 h 1994746"/>
              <a:gd name="connsiteX4" fmla="*/ 573024 w 665928"/>
              <a:gd name="connsiteY4" fmla="*/ 0 h 1994746"/>
              <a:gd name="connsiteX5" fmla="*/ 665928 w 665928"/>
              <a:gd name="connsiteY5" fmla="*/ 172355 h 1994746"/>
              <a:gd name="connsiteX6" fmla="*/ 669078 w 665928"/>
              <a:gd name="connsiteY6" fmla="*/ 172355 h 1994746"/>
              <a:gd name="connsiteX7" fmla="*/ 669078 w 665928"/>
              <a:gd name="connsiteY7" fmla="*/ 1994746 h 1994746"/>
              <a:gd name="connsiteX8" fmla="*/ 0 w 665928"/>
              <a:gd name="connsiteY8" fmla="*/ 1994746 h 1994746"/>
              <a:gd name="connsiteX9" fmla="*/ 0 w 665928"/>
              <a:gd name="connsiteY9" fmla="*/ 1802639 h 1994746"/>
              <a:gd name="connsiteX0" fmla="*/ 573024 w 669078"/>
              <a:gd name="connsiteY0" fmla="*/ 0 h 1994746"/>
              <a:gd name="connsiteX1" fmla="*/ 665928 w 669078"/>
              <a:gd name="connsiteY1" fmla="*/ 172355 h 1994746"/>
              <a:gd name="connsiteX2" fmla="*/ 669078 w 669078"/>
              <a:gd name="connsiteY2" fmla="*/ 172355 h 1994746"/>
              <a:gd name="connsiteX3" fmla="*/ 669078 w 669078"/>
              <a:gd name="connsiteY3" fmla="*/ 1994746 h 1994746"/>
              <a:gd name="connsiteX4" fmla="*/ 0 w 669078"/>
              <a:gd name="connsiteY4" fmla="*/ 1994746 h 1994746"/>
              <a:gd name="connsiteX5" fmla="*/ 0 w 669078"/>
              <a:gd name="connsiteY5" fmla="*/ 1802639 h 1994746"/>
              <a:gd name="connsiteX6" fmla="*/ 476971 w 669078"/>
              <a:gd name="connsiteY6" fmla="*/ 1802639 h 1994746"/>
              <a:gd name="connsiteX7" fmla="*/ 476971 w 669078"/>
              <a:gd name="connsiteY7" fmla="*/ 172355 h 1994746"/>
              <a:gd name="connsiteX8" fmla="*/ 480121 w 669078"/>
              <a:gd name="connsiteY8" fmla="*/ 172355 h 1994746"/>
              <a:gd name="connsiteX9" fmla="*/ 664464 w 669078"/>
              <a:gd name="connsiteY9" fmla="*/ 91440 h 1994746"/>
              <a:gd name="connsiteX0" fmla="*/ 573024 w 669078"/>
              <a:gd name="connsiteY0" fmla="*/ 0 h 1994746"/>
              <a:gd name="connsiteX1" fmla="*/ 665928 w 669078"/>
              <a:gd name="connsiteY1" fmla="*/ 172355 h 1994746"/>
              <a:gd name="connsiteX2" fmla="*/ 669078 w 669078"/>
              <a:gd name="connsiteY2" fmla="*/ 172355 h 1994746"/>
              <a:gd name="connsiteX3" fmla="*/ 669078 w 669078"/>
              <a:gd name="connsiteY3" fmla="*/ 1994746 h 1994746"/>
              <a:gd name="connsiteX4" fmla="*/ 0 w 669078"/>
              <a:gd name="connsiteY4" fmla="*/ 1994746 h 1994746"/>
              <a:gd name="connsiteX5" fmla="*/ 0 w 669078"/>
              <a:gd name="connsiteY5" fmla="*/ 1802639 h 1994746"/>
              <a:gd name="connsiteX6" fmla="*/ 476971 w 669078"/>
              <a:gd name="connsiteY6" fmla="*/ 1802639 h 1994746"/>
              <a:gd name="connsiteX7" fmla="*/ 476971 w 669078"/>
              <a:gd name="connsiteY7" fmla="*/ 172355 h 1994746"/>
              <a:gd name="connsiteX8" fmla="*/ 480121 w 669078"/>
              <a:gd name="connsiteY8" fmla="*/ 172355 h 1994746"/>
              <a:gd name="connsiteX0" fmla="*/ 665928 w 669078"/>
              <a:gd name="connsiteY0" fmla="*/ 0 h 1822391"/>
              <a:gd name="connsiteX1" fmla="*/ 669078 w 669078"/>
              <a:gd name="connsiteY1" fmla="*/ 0 h 1822391"/>
              <a:gd name="connsiteX2" fmla="*/ 669078 w 669078"/>
              <a:gd name="connsiteY2" fmla="*/ 1822391 h 1822391"/>
              <a:gd name="connsiteX3" fmla="*/ 0 w 669078"/>
              <a:gd name="connsiteY3" fmla="*/ 1822391 h 1822391"/>
              <a:gd name="connsiteX4" fmla="*/ 0 w 669078"/>
              <a:gd name="connsiteY4" fmla="*/ 1630284 h 1822391"/>
              <a:gd name="connsiteX5" fmla="*/ 476971 w 669078"/>
              <a:gd name="connsiteY5" fmla="*/ 1630284 h 1822391"/>
              <a:gd name="connsiteX6" fmla="*/ 476971 w 669078"/>
              <a:gd name="connsiteY6" fmla="*/ 0 h 1822391"/>
              <a:gd name="connsiteX7" fmla="*/ 480121 w 669078"/>
              <a:gd name="connsiteY7" fmla="*/ 0 h 182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9078" h="1822391">
                <a:moveTo>
                  <a:pt x="665928" y="0"/>
                </a:moveTo>
                <a:lnTo>
                  <a:pt x="669078" y="0"/>
                </a:lnTo>
                <a:lnTo>
                  <a:pt x="669078" y="1822391"/>
                </a:lnTo>
                <a:lnTo>
                  <a:pt x="0" y="1822391"/>
                </a:lnTo>
                <a:lnTo>
                  <a:pt x="0" y="1630284"/>
                </a:lnTo>
                <a:lnTo>
                  <a:pt x="476971" y="1630284"/>
                </a:lnTo>
                <a:lnTo>
                  <a:pt x="476971" y="0"/>
                </a:lnTo>
                <a:lnTo>
                  <a:pt x="480121" y="0"/>
                </a:lnTo>
              </a:path>
            </a:pathLst>
          </a:custGeom>
          <a:gradFill>
            <a:gsLst>
              <a:gs pos="0">
                <a:schemeClr val="accent3"/>
              </a:gs>
              <a:gs pos="45000">
                <a:schemeClr val="accent3">
                  <a:lumMod val="75000"/>
                </a:schemeClr>
              </a:gs>
              <a:gs pos="100000">
                <a:schemeClr val="accent3"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983279" y="1728453"/>
            <a:ext cx="1681480" cy="3850640"/>
            <a:chOff x="680720" y="1905000"/>
            <a:chExt cx="1681480" cy="3850640"/>
          </a:xfrm>
        </p:grpSpPr>
        <p:sp>
          <p:nvSpPr>
            <p:cNvPr id="3" name="Rounded Rectangle 2"/>
            <p:cNvSpPr/>
            <p:nvPr/>
          </p:nvSpPr>
          <p:spPr>
            <a:xfrm>
              <a:off x="685800" y="1905000"/>
              <a:ext cx="1676400" cy="762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Extract Text from PDF Documents</a:t>
              </a:r>
              <a:endParaRPr lang="en-US" sz="11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685800" y="2934547"/>
              <a:ext cx="1676400" cy="762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Clean The Data</a:t>
              </a:r>
              <a:endParaRPr lang="en-US" sz="11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85800" y="3964094"/>
              <a:ext cx="1676400" cy="762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Sentence </a:t>
              </a:r>
              <a:r>
                <a:rPr lang="en-US" sz="1100" dirty="0" err="1" smtClean="0"/>
                <a:t>Dataframe</a:t>
              </a:r>
              <a:endParaRPr lang="en-US" sz="11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80720" y="4993640"/>
              <a:ext cx="1676400" cy="762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Mark the </a:t>
              </a:r>
              <a:r>
                <a:rPr lang="en-US" sz="1100" dirty="0" err="1" smtClean="0"/>
                <a:t>Relevent</a:t>
              </a:r>
              <a:r>
                <a:rPr lang="en-US" sz="1100" dirty="0" smtClean="0"/>
                <a:t> Sentences</a:t>
              </a:r>
              <a:endParaRPr lang="en-US" sz="1100" dirty="0"/>
            </a:p>
          </p:txBody>
        </p:sp>
      </p:grpSp>
      <p:sp>
        <p:nvSpPr>
          <p:cNvPr id="23" name="Bent-Up Arrow 22"/>
          <p:cNvSpPr/>
          <p:nvPr/>
        </p:nvSpPr>
        <p:spPr>
          <a:xfrm rot="5400000" flipH="1">
            <a:off x="2314589" y="2730667"/>
            <a:ext cx="2419184" cy="871956"/>
          </a:xfrm>
          <a:custGeom>
            <a:avLst/>
            <a:gdLst>
              <a:gd name="connsiteX0" fmla="*/ 0 w 2409771"/>
              <a:gd name="connsiteY0" fmla="*/ 791826 h 990600"/>
              <a:gd name="connsiteX1" fmla="*/ 2159753 w 2409771"/>
              <a:gd name="connsiteY1" fmla="*/ 791826 h 990600"/>
              <a:gd name="connsiteX2" fmla="*/ 2159753 w 2409771"/>
              <a:gd name="connsiteY2" fmla="*/ 256387 h 990600"/>
              <a:gd name="connsiteX3" fmla="*/ 2108510 w 2409771"/>
              <a:gd name="connsiteY3" fmla="*/ 256387 h 990600"/>
              <a:gd name="connsiteX4" fmla="*/ 2259140 w 2409771"/>
              <a:gd name="connsiteY4" fmla="*/ 0 h 990600"/>
              <a:gd name="connsiteX5" fmla="*/ 2409771 w 2409771"/>
              <a:gd name="connsiteY5" fmla="*/ 256387 h 990600"/>
              <a:gd name="connsiteX6" fmla="*/ 2358527 w 2409771"/>
              <a:gd name="connsiteY6" fmla="*/ 256387 h 990600"/>
              <a:gd name="connsiteX7" fmla="*/ 2358527 w 2409771"/>
              <a:gd name="connsiteY7" fmla="*/ 990600 h 990600"/>
              <a:gd name="connsiteX8" fmla="*/ 0 w 2409771"/>
              <a:gd name="connsiteY8" fmla="*/ 990600 h 990600"/>
              <a:gd name="connsiteX9" fmla="*/ 0 w 2409771"/>
              <a:gd name="connsiteY9" fmla="*/ 791826 h 990600"/>
              <a:gd name="connsiteX0" fmla="*/ 0 w 2409771"/>
              <a:gd name="connsiteY0" fmla="*/ 990600 h 1082040"/>
              <a:gd name="connsiteX1" fmla="*/ 0 w 2409771"/>
              <a:gd name="connsiteY1" fmla="*/ 791826 h 1082040"/>
              <a:gd name="connsiteX2" fmla="*/ 2159753 w 2409771"/>
              <a:gd name="connsiteY2" fmla="*/ 791826 h 1082040"/>
              <a:gd name="connsiteX3" fmla="*/ 2159753 w 2409771"/>
              <a:gd name="connsiteY3" fmla="*/ 256387 h 1082040"/>
              <a:gd name="connsiteX4" fmla="*/ 2108510 w 2409771"/>
              <a:gd name="connsiteY4" fmla="*/ 256387 h 1082040"/>
              <a:gd name="connsiteX5" fmla="*/ 2259140 w 2409771"/>
              <a:gd name="connsiteY5" fmla="*/ 0 h 1082040"/>
              <a:gd name="connsiteX6" fmla="*/ 2409771 w 2409771"/>
              <a:gd name="connsiteY6" fmla="*/ 256387 h 1082040"/>
              <a:gd name="connsiteX7" fmla="*/ 2358527 w 2409771"/>
              <a:gd name="connsiteY7" fmla="*/ 256387 h 1082040"/>
              <a:gd name="connsiteX8" fmla="*/ 2358527 w 2409771"/>
              <a:gd name="connsiteY8" fmla="*/ 990600 h 1082040"/>
              <a:gd name="connsiteX9" fmla="*/ 91440 w 2409771"/>
              <a:gd name="connsiteY9" fmla="*/ 1082040 h 1082040"/>
              <a:gd name="connsiteX0" fmla="*/ 0 w 2766118"/>
              <a:gd name="connsiteY0" fmla="*/ 802341 h 1082040"/>
              <a:gd name="connsiteX1" fmla="*/ 356347 w 2766118"/>
              <a:gd name="connsiteY1" fmla="*/ 791826 h 1082040"/>
              <a:gd name="connsiteX2" fmla="*/ 2516100 w 2766118"/>
              <a:gd name="connsiteY2" fmla="*/ 791826 h 1082040"/>
              <a:gd name="connsiteX3" fmla="*/ 2516100 w 2766118"/>
              <a:gd name="connsiteY3" fmla="*/ 256387 h 1082040"/>
              <a:gd name="connsiteX4" fmla="*/ 2464857 w 2766118"/>
              <a:gd name="connsiteY4" fmla="*/ 256387 h 1082040"/>
              <a:gd name="connsiteX5" fmla="*/ 2615487 w 2766118"/>
              <a:gd name="connsiteY5" fmla="*/ 0 h 1082040"/>
              <a:gd name="connsiteX6" fmla="*/ 2766118 w 2766118"/>
              <a:gd name="connsiteY6" fmla="*/ 256387 h 1082040"/>
              <a:gd name="connsiteX7" fmla="*/ 2714874 w 2766118"/>
              <a:gd name="connsiteY7" fmla="*/ 256387 h 1082040"/>
              <a:gd name="connsiteX8" fmla="*/ 2714874 w 2766118"/>
              <a:gd name="connsiteY8" fmla="*/ 990600 h 1082040"/>
              <a:gd name="connsiteX9" fmla="*/ 447787 w 2766118"/>
              <a:gd name="connsiteY9" fmla="*/ 1082040 h 1082040"/>
              <a:gd name="connsiteX0" fmla="*/ 0 w 2409771"/>
              <a:gd name="connsiteY0" fmla="*/ 791826 h 1082040"/>
              <a:gd name="connsiteX1" fmla="*/ 2159753 w 2409771"/>
              <a:gd name="connsiteY1" fmla="*/ 791826 h 1082040"/>
              <a:gd name="connsiteX2" fmla="*/ 2159753 w 2409771"/>
              <a:gd name="connsiteY2" fmla="*/ 256387 h 1082040"/>
              <a:gd name="connsiteX3" fmla="*/ 2108510 w 2409771"/>
              <a:gd name="connsiteY3" fmla="*/ 256387 h 1082040"/>
              <a:gd name="connsiteX4" fmla="*/ 2259140 w 2409771"/>
              <a:gd name="connsiteY4" fmla="*/ 0 h 1082040"/>
              <a:gd name="connsiteX5" fmla="*/ 2409771 w 2409771"/>
              <a:gd name="connsiteY5" fmla="*/ 256387 h 1082040"/>
              <a:gd name="connsiteX6" fmla="*/ 2358527 w 2409771"/>
              <a:gd name="connsiteY6" fmla="*/ 256387 h 1082040"/>
              <a:gd name="connsiteX7" fmla="*/ 2358527 w 2409771"/>
              <a:gd name="connsiteY7" fmla="*/ 990600 h 1082040"/>
              <a:gd name="connsiteX8" fmla="*/ 91440 w 2409771"/>
              <a:gd name="connsiteY8" fmla="*/ 1082040 h 1082040"/>
              <a:gd name="connsiteX0" fmla="*/ 0 w 2409771"/>
              <a:gd name="connsiteY0" fmla="*/ 791826 h 990600"/>
              <a:gd name="connsiteX1" fmla="*/ 2159753 w 2409771"/>
              <a:gd name="connsiteY1" fmla="*/ 791826 h 990600"/>
              <a:gd name="connsiteX2" fmla="*/ 2159753 w 2409771"/>
              <a:gd name="connsiteY2" fmla="*/ 256387 h 990600"/>
              <a:gd name="connsiteX3" fmla="*/ 2108510 w 2409771"/>
              <a:gd name="connsiteY3" fmla="*/ 256387 h 990600"/>
              <a:gd name="connsiteX4" fmla="*/ 2259140 w 2409771"/>
              <a:gd name="connsiteY4" fmla="*/ 0 h 990600"/>
              <a:gd name="connsiteX5" fmla="*/ 2409771 w 2409771"/>
              <a:gd name="connsiteY5" fmla="*/ 256387 h 990600"/>
              <a:gd name="connsiteX6" fmla="*/ 2358527 w 2409771"/>
              <a:gd name="connsiteY6" fmla="*/ 256387 h 990600"/>
              <a:gd name="connsiteX7" fmla="*/ 2358527 w 2409771"/>
              <a:gd name="connsiteY7" fmla="*/ 990600 h 990600"/>
              <a:gd name="connsiteX8" fmla="*/ 24205 w 2409771"/>
              <a:gd name="connsiteY8" fmla="*/ 967740 h 990600"/>
              <a:gd name="connsiteX0" fmla="*/ 9413 w 2419184"/>
              <a:gd name="connsiteY0" fmla="*/ 791826 h 990600"/>
              <a:gd name="connsiteX1" fmla="*/ 2169166 w 2419184"/>
              <a:gd name="connsiteY1" fmla="*/ 791826 h 990600"/>
              <a:gd name="connsiteX2" fmla="*/ 2169166 w 2419184"/>
              <a:gd name="connsiteY2" fmla="*/ 256387 h 990600"/>
              <a:gd name="connsiteX3" fmla="*/ 2117923 w 2419184"/>
              <a:gd name="connsiteY3" fmla="*/ 256387 h 990600"/>
              <a:gd name="connsiteX4" fmla="*/ 2268553 w 2419184"/>
              <a:gd name="connsiteY4" fmla="*/ 0 h 990600"/>
              <a:gd name="connsiteX5" fmla="*/ 2419184 w 2419184"/>
              <a:gd name="connsiteY5" fmla="*/ 256387 h 990600"/>
              <a:gd name="connsiteX6" fmla="*/ 2367940 w 2419184"/>
              <a:gd name="connsiteY6" fmla="*/ 256387 h 990600"/>
              <a:gd name="connsiteX7" fmla="*/ 2367940 w 2419184"/>
              <a:gd name="connsiteY7" fmla="*/ 990600 h 990600"/>
              <a:gd name="connsiteX8" fmla="*/ 0 w 2419184"/>
              <a:gd name="connsiteY8" fmla="*/ 981187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19184" h="990600">
                <a:moveTo>
                  <a:pt x="9413" y="791826"/>
                </a:moveTo>
                <a:lnTo>
                  <a:pt x="2169166" y="791826"/>
                </a:lnTo>
                <a:lnTo>
                  <a:pt x="2169166" y="256387"/>
                </a:lnTo>
                <a:lnTo>
                  <a:pt x="2117923" y="256387"/>
                </a:lnTo>
                <a:lnTo>
                  <a:pt x="2268553" y="0"/>
                </a:lnTo>
                <a:lnTo>
                  <a:pt x="2419184" y="256387"/>
                </a:lnTo>
                <a:lnTo>
                  <a:pt x="2367940" y="256387"/>
                </a:lnTo>
                <a:lnTo>
                  <a:pt x="2367940" y="990600"/>
                </a:lnTo>
                <a:lnTo>
                  <a:pt x="0" y="981187"/>
                </a:lnTo>
              </a:path>
            </a:pathLst>
          </a:custGeom>
          <a:gradFill>
            <a:gsLst>
              <a:gs pos="0">
                <a:schemeClr val="accent1">
                  <a:alpha val="0"/>
                </a:schemeClr>
              </a:gs>
              <a:gs pos="45000">
                <a:schemeClr val="accent1"/>
              </a:gs>
              <a:gs pos="100000">
                <a:schemeClr val="accent1"/>
              </a:gs>
            </a:gsLst>
            <a:path path="circle">
              <a:fillToRect t="100000" r="10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980878" y="981734"/>
            <a:ext cx="1348446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0541" cmpd="sng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effectLst/>
              </a:rPr>
              <a:t>Report</a:t>
            </a:r>
            <a:endParaRPr lang="en-US" sz="2400" b="1" cap="none" spc="0" dirty="0">
              <a:ln w="10541" cmpd="sng">
                <a:solidFill>
                  <a:schemeClr val="accent3">
                    <a:lumMod val="75000"/>
                  </a:schemeClr>
                </a:solidFill>
                <a:prstDash val="solid"/>
              </a:ln>
              <a:effectLst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58471" y="6248400"/>
            <a:ext cx="1818126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0541" cmpd="sng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effectLst/>
              </a:rPr>
              <a:t>Feedback</a:t>
            </a:r>
            <a:endParaRPr lang="en-US" sz="2400" b="1" cap="none" spc="0" dirty="0">
              <a:ln w="10541" cmpd="sng">
                <a:solidFill>
                  <a:schemeClr val="accent3">
                    <a:lumMod val="75000"/>
                  </a:schemeClr>
                </a:solidFill>
                <a:prstDash val="solid"/>
              </a:ln>
              <a:effectLst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781800" y="2667000"/>
            <a:ext cx="1676400" cy="76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Analyze</a:t>
            </a:r>
            <a:endParaRPr lang="en-US" sz="1100" dirty="0"/>
          </a:p>
        </p:txBody>
      </p:sp>
      <p:sp>
        <p:nvSpPr>
          <p:cNvPr id="29" name="Rounded Rectangle 28"/>
          <p:cNvSpPr/>
          <p:nvPr/>
        </p:nvSpPr>
        <p:spPr>
          <a:xfrm>
            <a:off x="6781800" y="3710715"/>
            <a:ext cx="1676400" cy="76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Report</a:t>
            </a:r>
            <a:endParaRPr lang="en-US" sz="1100" dirty="0"/>
          </a:p>
        </p:txBody>
      </p:sp>
      <p:cxnSp>
        <p:nvCxnSpPr>
          <p:cNvPr id="31" name="Elbow Connector 30"/>
          <p:cNvCxnSpPr>
            <a:stCxn id="11" idx="2"/>
            <a:endCxn id="3" idx="1"/>
          </p:cNvCxnSpPr>
          <p:nvPr/>
        </p:nvCxnSpPr>
        <p:spPr>
          <a:xfrm rot="5400000" flipH="1">
            <a:off x="1150919" y="1946893"/>
            <a:ext cx="3484880" cy="3810000"/>
          </a:xfrm>
          <a:prstGeom prst="bentConnector4">
            <a:avLst>
              <a:gd name="adj1" fmla="val -16786"/>
              <a:gd name="adj2" fmla="val 113588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1" idx="3"/>
            <a:endCxn id="12" idx="1"/>
          </p:cNvCxnSpPr>
          <p:nvPr/>
        </p:nvCxnSpPr>
        <p:spPr>
          <a:xfrm flipV="1">
            <a:off x="5636559" y="2114533"/>
            <a:ext cx="1148963" cy="30988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806747"/>
      </p:ext>
    </p:extLst>
  </p:cSld>
  <p:clrMapOvr>
    <a:masterClrMapping/>
  </p:clrMapOvr>
  <p:transition advTm="48224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161835"/>
            <a:ext cx="8183880" cy="914400"/>
          </a:xfrm>
        </p:spPr>
        <p:txBody>
          <a:bodyPr/>
          <a:lstStyle/>
          <a:p>
            <a:r>
              <a:rPr lang="en-US" dirty="0" smtClean="0"/>
              <a:t>Getting Clean Text to Mark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2192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Thought I could repurpose some previous file looping and add a bit of PDF conversion to convert several files in a folder sequentially</a:t>
            </a:r>
          </a:p>
          <a:p>
            <a:endParaRPr lang="en-US" dirty="0"/>
          </a:p>
          <a:p>
            <a:r>
              <a:rPr lang="en-US" b="1" dirty="0" smtClean="0"/>
              <a:t>Lesson 1 PDF to Text:</a:t>
            </a:r>
            <a:r>
              <a:rPr lang="en-US" dirty="0" smtClean="0"/>
              <a:t>  Python can convert PDF to Text – But not as easy as I’d hoped. Free online conversion took 3.5 minutes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034" y="2895600"/>
            <a:ext cx="5281791" cy="3276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4928098"/>
      </p:ext>
    </p:extLst>
  </p:cSld>
  <p:clrMapOvr>
    <a:masterClrMapping/>
  </p:clrMapOvr>
  <p:transition advTm="24060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83880" cy="914400"/>
          </a:xfrm>
        </p:spPr>
        <p:txBody>
          <a:bodyPr/>
          <a:lstStyle/>
          <a:p>
            <a:r>
              <a:rPr lang="en-US" dirty="0" smtClean="0"/>
              <a:t>Cleaning - Continued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98"/>
          <a:stretch/>
        </p:blipFill>
        <p:spPr bwMode="auto">
          <a:xfrm>
            <a:off x="457200" y="1371600"/>
            <a:ext cx="8036067" cy="2170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4094" y="3571338"/>
            <a:ext cx="8210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round wasn’t very clean and it wasn’t in a </a:t>
            </a:r>
            <a:r>
              <a:rPr lang="en-US" dirty="0" err="1" smtClean="0"/>
              <a:t>DataFrame</a:t>
            </a:r>
            <a:r>
              <a:rPr lang="en-US" dirty="0" smtClean="0"/>
              <a:t> for marking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29" y="4035898"/>
            <a:ext cx="8287871" cy="214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30109"/>
      </p:ext>
    </p:extLst>
  </p:cSld>
  <p:clrMapOvr>
    <a:masterClrMapping/>
  </p:clrMapOvr>
  <p:transition advTm="22775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Regex Clean &amp; export for Markup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53" y="1600200"/>
            <a:ext cx="7439025" cy="4605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7875"/>
      </p:ext>
    </p:extLst>
  </p:cSld>
  <p:clrMapOvr>
    <a:masterClrMapping/>
  </p:clrMapOvr>
  <p:transition advTm="10176"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3376</TotalTime>
  <Words>499</Words>
  <Application>Microsoft Office PowerPoint</Application>
  <PresentationFormat>On-screen Show (4:3)</PresentationFormat>
  <Paragraphs>102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Aspect</vt:lpstr>
      <vt:lpstr>Natural Language Processing Genealogical extraction from Historical Documents</vt:lpstr>
      <vt:lpstr>Agenda</vt:lpstr>
      <vt:lpstr>How can I leverage my skills to effectively “map” and “score” relationships from large volumes of text ?</vt:lpstr>
      <vt:lpstr>  My Envisioned Journey</vt:lpstr>
      <vt:lpstr>My Actual Journey and View</vt:lpstr>
      <vt:lpstr>The Process </vt:lpstr>
      <vt:lpstr>Getting Clean Text to Mark</vt:lpstr>
      <vt:lpstr>Cleaning - Continued</vt:lpstr>
      <vt:lpstr>Regex Clean &amp; export for Markup</vt:lpstr>
      <vt:lpstr>Post cleaning Human contextual review</vt:lpstr>
      <vt:lpstr>Markup Observations:</vt:lpstr>
      <vt:lpstr>Semi-Structured - actually bad</vt:lpstr>
      <vt:lpstr>Training the Machine</vt:lpstr>
      <vt:lpstr>Sample Size too Small!</vt:lpstr>
      <vt:lpstr>The History of Veazie Maine</vt:lpstr>
      <vt:lpstr>Logistic Regression - Relevence</vt:lpstr>
      <vt:lpstr>Top 5 Relevent Sentences</vt:lpstr>
      <vt:lpstr>Next Steps  OODA -- FEEDBACK</vt:lpstr>
      <vt:lpstr>PowerPoint Presentation</vt:lpstr>
      <vt:lpstr>Questions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Lucky</dc:creator>
  <cp:lastModifiedBy>Lucky</cp:lastModifiedBy>
  <cp:revision>40</cp:revision>
  <dcterms:created xsi:type="dcterms:W3CDTF">2020-05-27T22:17:26Z</dcterms:created>
  <dcterms:modified xsi:type="dcterms:W3CDTF">2020-05-30T20:29:15Z</dcterms:modified>
</cp:coreProperties>
</file>