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34" r:id="rId2"/>
    <p:sldId id="354" r:id="rId3"/>
    <p:sldId id="360" r:id="rId4"/>
    <p:sldId id="353" r:id="rId5"/>
    <p:sldId id="355" r:id="rId6"/>
    <p:sldId id="356" r:id="rId7"/>
    <p:sldId id="361" r:id="rId8"/>
    <p:sldId id="357" r:id="rId9"/>
    <p:sldId id="358" r:id="rId10"/>
    <p:sldId id="359" r:id="rId11"/>
    <p:sldId id="362" r:id="rId12"/>
    <p:sldId id="363" r:id="rId13"/>
    <p:sldId id="365" r:id="rId14"/>
    <p:sldId id="366" r:id="rId15"/>
    <p:sldId id="367" r:id="rId16"/>
    <p:sldId id="368" r:id="rId17"/>
    <p:sldId id="369" r:id="rId18"/>
    <p:sldId id="370" r:id="rId19"/>
    <p:sldId id="371" r:id="rId20"/>
    <p:sldId id="378" r:id="rId21"/>
    <p:sldId id="372" r:id="rId22"/>
    <p:sldId id="373" r:id="rId23"/>
    <p:sldId id="374" r:id="rId24"/>
    <p:sldId id="377" r:id="rId25"/>
    <p:sldId id="376" r:id="rId26"/>
    <p:sldId id="379" r:id="rId27"/>
    <p:sldId id="380" r:id="rId28"/>
    <p:sldId id="382" r:id="rId29"/>
    <p:sldId id="383" r:id="rId30"/>
    <p:sldId id="381" r:id="rId31"/>
    <p:sldId id="384" r:id="rId32"/>
    <p:sldId id="385" r:id="rId33"/>
    <p:sldId id="265" r:id="rId34"/>
  </p:sldIdLst>
  <p:sldSz cx="9144000" cy="6858000" type="screen4x3"/>
  <p:notesSz cx="6669088" cy="9928225"/>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025375" initials="H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FF0000"/>
    <a:srgbClr val="9E3039"/>
    <a:srgbClr val="F0AB00"/>
    <a:srgbClr val="666666"/>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6" autoAdjust="0"/>
    <p:restoredTop sz="78118" autoAdjust="0"/>
  </p:normalViewPr>
  <p:slideViewPr>
    <p:cSldViewPr snapToGrid="0" showGuides="1">
      <p:cViewPr varScale="1">
        <p:scale>
          <a:sx n="95" d="100"/>
          <a:sy n="95" d="100"/>
        </p:scale>
        <p:origin x="-2268" y="-96"/>
      </p:cViewPr>
      <p:guideLst>
        <p:guide orient="horz" pos="4117"/>
        <p:guide orient="horz" pos="190"/>
        <p:guide orient="horz" pos="3834"/>
        <p:guide orient="horz" pos="1065"/>
        <p:guide orient="horz" pos="779"/>
        <p:guide pos="5556"/>
        <p:guide pos="206"/>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088" y="-18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575" y="9430091"/>
            <a:ext cx="2889938"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1915534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29924" y="5109726"/>
            <a:ext cx="5209240" cy="427711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2876044" y="9680022"/>
            <a:ext cx="917001" cy="222970"/>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30915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buttons : [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sap.ui.commons.Button</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id : </a:t>
            </a:r>
            <a:r>
              <a:rPr lang="en-US" sz="1200" b="1" kern="1200" dirty="0" err="1" smtClean="0">
                <a:solidFill>
                  <a:schemeClr val="tx1"/>
                </a:solidFill>
                <a:latin typeface="+mn-lt"/>
                <a:ea typeface="+mn-ea"/>
                <a:cs typeface="+mn-cs"/>
              </a:rPr>
              <a:t>this.createId</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this.BtnBudget</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text : "{i18n&gt;Budget}",</a:t>
            </a:r>
          </a:p>
          <a:p>
            <a:r>
              <a:rPr lang="en-US" sz="1200" kern="1200" dirty="0" err="1" smtClean="0">
                <a:solidFill>
                  <a:schemeClr val="tx1"/>
                </a:solidFill>
                <a:latin typeface="+mn-lt"/>
                <a:ea typeface="+mn-ea"/>
                <a:cs typeface="+mn-cs"/>
              </a:rPr>
              <a:t>textAlign</a:t>
            </a:r>
            <a:r>
              <a:rPr lang="en-US" sz="1200" kern="1200" dirty="0" smtClean="0">
                <a:solidFill>
                  <a:schemeClr val="tx1"/>
                </a:solidFill>
                <a:latin typeface="+mn-lt"/>
                <a:ea typeface="+mn-ea"/>
                <a:cs typeface="+mn-cs"/>
              </a:rPr>
              <a:t>:"Center",</a:t>
            </a:r>
          </a:p>
          <a:p>
            <a:r>
              <a:rPr lang="en-US" sz="1200" kern="1200" dirty="0" smtClean="0">
                <a:solidFill>
                  <a:schemeClr val="tx1"/>
                </a:solidFill>
                <a:latin typeface="+mn-lt"/>
                <a:ea typeface="+mn-ea"/>
                <a:cs typeface="+mn-cs"/>
              </a:rPr>
              <a:t>width:"80px",</a:t>
            </a:r>
          </a:p>
          <a:p>
            <a:r>
              <a:rPr lang="en-US" sz="1200" kern="1200" dirty="0" smtClean="0">
                <a:solidFill>
                  <a:schemeClr val="tx1"/>
                </a:solidFill>
                <a:latin typeface="+mn-lt"/>
                <a:ea typeface="+mn-ea"/>
                <a:cs typeface="+mn-cs"/>
              </a:rPr>
              <a:t>     height:"40px"}),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sap.ui.commons.Button</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id : </a:t>
            </a:r>
            <a:r>
              <a:rPr lang="en-US" sz="1200" b="1" kern="1200" dirty="0" err="1" smtClean="0">
                <a:solidFill>
                  <a:schemeClr val="tx1"/>
                </a:solidFill>
                <a:latin typeface="+mn-lt"/>
                <a:ea typeface="+mn-ea"/>
                <a:cs typeface="+mn-cs"/>
              </a:rPr>
              <a:t>this.createId</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this.BtnSpend</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text : "{i18n&gt;Spending}",</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textAlign</a:t>
            </a:r>
            <a:r>
              <a:rPr lang="en-US" sz="1200" kern="1200" dirty="0" smtClean="0">
                <a:solidFill>
                  <a:schemeClr val="tx1"/>
                </a:solidFill>
                <a:latin typeface="+mn-lt"/>
                <a:ea typeface="+mn-ea"/>
                <a:cs typeface="+mn-cs"/>
              </a:rPr>
              <a:t>:"Center",</a:t>
            </a:r>
          </a:p>
          <a:p>
            <a:r>
              <a:rPr lang="en-US" sz="1200" kern="1200" dirty="0" smtClean="0">
                <a:solidFill>
                  <a:schemeClr val="tx1"/>
                </a:solidFill>
                <a:latin typeface="+mn-lt"/>
                <a:ea typeface="+mn-ea"/>
                <a:cs typeface="+mn-cs"/>
              </a:rPr>
              <a:t>    width:"80px",</a:t>
            </a:r>
          </a:p>
          <a:p>
            <a:r>
              <a:rPr lang="en-US" sz="1200" kern="1200" dirty="0" smtClean="0">
                <a:solidFill>
                  <a:schemeClr val="tx1"/>
                </a:solidFill>
                <a:latin typeface="+mn-lt"/>
                <a:ea typeface="+mn-ea"/>
                <a:cs typeface="+mn-cs"/>
              </a:rPr>
              <a:t>     height:"40px"})]});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35639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86772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print"/>
          <a:stretch>
            <a:fillRect/>
          </a:stretch>
        </p:blipFill>
        <p:spPr>
          <a:xfrm>
            <a:off x="323850" y="6080400"/>
            <a:ext cx="1832544" cy="453600"/>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p:spPr>
        <p:txBody>
          <a:body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7" r:id="rId2"/>
    <p:sldLayoutId id="2147483698" r:id="rId3"/>
    <p:sldLayoutId id="2147483699" r:id="rId4"/>
    <p:sldLayoutId id="2147483701" r:id="rId5"/>
    <p:sldLayoutId id="2147483704" r:id="rId6"/>
    <p:sldLayoutId id="2147483689" r:id="rId7"/>
    <p:sldLayoutId id="2147483702" r:id="rId8"/>
    <p:sldLayoutId id="2147483684" r:id="rId9"/>
    <p:sldLayoutId id="2147483665" r:id="rId10"/>
    <p:sldLayoutId id="2147483683" r:id="rId11"/>
    <p:sldLayoutId id="2147483687"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Subtitle 6"/>
          <p:cNvSpPr>
            <a:spLocks noGrp="1"/>
          </p:cNvSpPr>
          <p:nvPr>
            <p:ph type="subTitle" idx="1"/>
          </p:nvPr>
        </p:nvSpPr>
        <p:spPr>
          <a:xfrm>
            <a:off x="372904" y="4222522"/>
            <a:ext cx="8280000" cy="1212507"/>
          </a:xfrm>
        </p:spPr>
        <p:txBody>
          <a:bodyPr/>
          <a:lstStyle/>
          <a:p>
            <a:r>
              <a:rPr lang="en-US" sz="1800" dirty="0" smtClean="0"/>
              <a:t>Lucky</a:t>
            </a:r>
          </a:p>
          <a:p>
            <a:r>
              <a:rPr lang="en-US" sz="1800" dirty="0" smtClean="0"/>
              <a:t>Dec. </a:t>
            </a:r>
            <a:r>
              <a:rPr lang="en-US" sz="1800" dirty="0" smtClean="0"/>
              <a:t>2012</a:t>
            </a:r>
          </a:p>
        </p:txBody>
      </p:sp>
      <p:sp>
        <p:nvSpPr>
          <p:cNvPr id="11" name="Title 1"/>
          <p:cNvSpPr>
            <a:spLocks noGrp="1"/>
          </p:cNvSpPr>
          <p:nvPr>
            <p:ph type="ctrTitle"/>
          </p:nvPr>
        </p:nvSpPr>
        <p:spPr>
          <a:xfrm>
            <a:off x="414000" y="77423"/>
            <a:ext cx="8280000" cy="2141799"/>
          </a:xfrm>
        </p:spPr>
        <p:txBody>
          <a:bodyPr/>
          <a:lstStyle/>
          <a:p>
            <a:r>
              <a:rPr lang="en-US" sz="2400" dirty="0" err="1" smtClean="0"/>
              <a:t>RealSpend</a:t>
            </a:r>
            <a:r>
              <a:rPr lang="en-US" sz="2400" dirty="0" smtClean="0"/>
              <a:t> Desktop Overall Design concept</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 Provide the </a:t>
            </a:r>
            <a:r>
              <a:rPr lang="en-US" dirty="0" err="1" smtClean="0"/>
              <a:t>enum</a:t>
            </a:r>
            <a:r>
              <a:rPr lang="en-US" dirty="0" smtClean="0"/>
              <a:t> constant  value </a:t>
            </a:r>
          </a:p>
          <a:p>
            <a:pPr>
              <a:buFont typeface="Arial" pitchFamily="34" charset="0"/>
              <a:buChar char="•"/>
            </a:pPr>
            <a:r>
              <a:rPr lang="en-US" dirty="0" smtClean="0"/>
              <a:t>Provide API to get current setting (View need use it to show </a:t>
            </a:r>
            <a:r>
              <a:rPr lang="en-US" dirty="0" err="1" smtClean="0"/>
              <a:t>informaiton</a:t>
            </a:r>
            <a:r>
              <a:rPr lang="en-US" dirty="0" smtClean="0"/>
              <a:t>, model use it to retrieve data)</a:t>
            </a:r>
          </a:p>
          <a:p>
            <a:pPr>
              <a:buFont typeface="Arial" pitchFamily="34" charset="0"/>
              <a:buChar char="•"/>
            </a:pPr>
            <a:r>
              <a:rPr lang="en-US" dirty="0" smtClean="0"/>
              <a:t>Display dialog to let use change setting</a:t>
            </a:r>
          </a:p>
          <a:p>
            <a:pPr>
              <a:buFont typeface="Arial" pitchFamily="34" charset="0"/>
              <a:buChar char="•"/>
            </a:pPr>
            <a:r>
              <a:rPr lang="en-US" dirty="0" smtClean="0"/>
              <a:t>Register and notify change event:</a:t>
            </a:r>
          </a:p>
          <a:p>
            <a:pPr lvl="2">
              <a:buFont typeface="Arial" pitchFamily="34" charset="0"/>
              <a:buChar char="•"/>
            </a:pPr>
            <a:r>
              <a:rPr lang="en-US" dirty="0" err="1" smtClean="0"/>
              <a:t>addChangeListener</a:t>
            </a:r>
            <a:r>
              <a:rPr lang="en-US" dirty="0" smtClean="0"/>
              <a:t>: </a:t>
            </a:r>
            <a:r>
              <a:rPr lang="en-US" b="1" dirty="0" smtClean="0"/>
              <a:t>function(</a:t>
            </a:r>
            <a:r>
              <a:rPr lang="en-US" b="1" dirty="0" err="1" smtClean="0"/>
              <a:t>cbFn</a:t>
            </a:r>
            <a:r>
              <a:rPr lang="en-US" b="1" dirty="0" smtClean="0"/>
              <a:t>, context, </a:t>
            </a:r>
            <a:r>
              <a:rPr lang="en-US" b="1" dirty="0" err="1" smtClean="0"/>
              <a:t>cbData</a:t>
            </a:r>
            <a:r>
              <a:rPr lang="en-US" b="1" dirty="0" smtClean="0"/>
              <a:t>)</a:t>
            </a:r>
          </a:p>
          <a:p>
            <a:pPr lvl="2">
              <a:buFont typeface="Arial" pitchFamily="34" charset="0"/>
              <a:buChar char="•"/>
            </a:pPr>
            <a:r>
              <a:rPr lang="en-US" b="1" dirty="0" smtClean="0"/>
              <a:t>In the call back, choose different action according to event </a:t>
            </a:r>
          </a:p>
          <a:p>
            <a:pPr lvl="3">
              <a:buFont typeface="Arial" pitchFamily="34" charset="0"/>
              <a:buChar char="•"/>
            </a:pPr>
            <a:r>
              <a:rPr lang="en-US" b="1" dirty="0" smtClean="0"/>
              <a:t>Only change the format, no need change model (such as just change color)</a:t>
            </a:r>
          </a:p>
          <a:p>
            <a:pPr lvl="3">
              <a:buFont typeface="Arial" pitchFamily="34" charset="0"/>
              <a:buChar char="•"/>
            </a:pPr>
            <a:r>
              <a:rPr lang="en-US" b="1" dirty="0" smtClean="0"/>
              <a:t>Inform model to reload data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Utils</a:t>
            </a:r>
            <a:endParaRPr lang="en-US" dirty="0"/>
          </a:p>
        </p:txBody>
      </p:sp>
      <p:sp>
        <p:nvSpPr>
          <p:cNvPr id="3" name="Text Placeholder 2"/>
          <p:cNvSpPr>
            <a:spLocks noGrp="1"/>
          </p:cNvSpPr>
          <p:nvPr>
            <p:ph type="body" sz="quarter" idx="10"/>
          </p:nvPr>
        </p:nvSpPr>
        <p:spPr/>
        <p:txBody>
          <a:bodyPr/>
          <a:lstStyle/>
          <a:p>
            <a:r>
              <a:rPr lang="en-US" dirty="0" err="1" smtClean="0"/>
              <a:t>rs.assert</a:t>
            </a:r>
            <a:r>
              <a:rPr lang="en-US" dirty="0" smtClean="0"/>
              <a:t> = </a:t>
            </a:r>
            <a:r>
              <a:rPr lang="en-US" dirty="0" err="1" smtClean="0"/>
              <a:t>jQuery.sap.assert</a:t>
            </a:r>
            <a:r>
              <a:rPr lang="en-US" dirty="0" smtClean="0"/>
              <a:t>;</a:t>
            </a:r>
          </a:p>
          <a:p>
            <a:r>
              <a:rPr lang="en-US" dirty="0" err="1" smtClean="0"/>
              <a:t>rs.assertControl</a:t>
            </a:r>
            <a:endParaRPr lang="en-US" dirty="0" smtClean="0"/>
          </a:p>
          <a:p>
            <a:endParaRPr lang="en-US"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tips</a:t>
            </a:r>
            <a:endParaRPr lang="en-US" dirty="0"/>
          </a:p>
        </p:txBody>
      </p:sp>
      <p:sp>
        <p:nvSpPr>
          <p:cNvPr id="3" name="Text Placeholder 2"/>
          <p:cNvSpPr>
            <a:spLocks noGrp="1"/>
          </p:cNvSpPr>
          <p:nvPr>
            <p:ph type="body" sz="quarter" idx="10"/>
          </p:nvPr>
        </p:nvSpPr>
        <p:spPr/>
        <p:txBody>
          <a:bodyPr/>
          <a:lstStyle/>
          <a:p>
            <a:r>
              <a:rPr lang="en-US" dirty="0" smtClean="0"/>
              <a:t>Use assert</a:t>
            </a:r>
          </a:p>
          <a:p>
            <a:r>
              <a:rPr lang="en-US" dirty="0" smtClean="0"/>
              <a:t>Add comments</a:t>
            </a:r>
          </a:p>
          <a:p>
            <a:r>
              <a:rPr lang="en-US" dirty="0" smtClean="0"/>
              <a:t>Understand </a:t>
            </a:r>
            <a:r>
              <a:rPr lang="en-US" dirty="0" err="1" smtClean="0"/>
              <a:t>JAVAScript</a:t>
            </a:r>
            <a:r>
              <a:rPr lang="en-US" dirty="0" smtClean="0"/>
              <a:t> , CSS, SAPUI5 first </a:t>
            </a:r>
          </a:p>
          <a:p>
            <a:r>
              <a:rPr lang="en-US" dirty="0" smtClean="0"/>
              <a:t>Use JSDOC for document</a:t>
            </a:r>
          </a:p>
          <a:p>
            <a:r>
              <a:rPr lang="en-US" dirty="0" smtClean="0"/>
              <a:t>Use </a:t>
            </a:r>
            <a:r>
              <a:rPr lang="en-US" smtClean="0"/>
              <a:t>jslint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Line Item and Line Item</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0039" y="1195057"/>
            <a:ext cx="6292886" cy="4553893"/>
          </a:xfrm>
          <a:prstGeom prst="rect">
            <a:avLst/>
          </a:prstGeom>
          <a:noFill/>
          <a:ln w="9525">
            <a:noFill/>
            <a:miter lim="800000"/>
            <a:headEnd/>
            <a:tailEnd/>
          </a:ln>
        </p:spPr>
      </p:pic>
      <p:sp>
        <p:nvSpPr>
          <p:cNvPr id="5" name="Rectangular Callout 4"/>
          <p:cNvSpPr/>
          <p:nvPr/>
        </p:nvSpPr>
        <p:spPr bwMode="gray">
          <a:xfrm>
            <a:off x="6065822" y="1656784"/>
            <a:ext cx="2344847" cy="1059256"/>
          </a:xfrm>
          <a:prstGeom prst="wedgeRectCallout">
            <a:avLst>
              <a:gd name="adj1" fmla="val -212611"/>
              <a:gd name="adj2" fmla="val 98215"/>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GenericSummaryItemsByHierNodesAndPeriod</a:t>
            </a:r>
            <a:endParaRPr lang="en-US" dirty="0" smtClean="0"/>
          </a:p>
        </p:txBody>
      </p:sp>
      <p:sp>
        <p:nvSpPr>
          <p:cNvPr id="6" name="Rectangular Callout 5"/>
          <p:cNvSpPr/>
          <p:nvPr/>
        </p:nvSpPr>
        <p:spPr bwMode="gray">
          <a:xfrm>
            <a:off x="6355533" y="3856776"/>
            <a:ext cx="2064190" cy="1149790"/>
          </a:xfrm>
          <a:prstGeom prst="wedgeRectCallout">
            <a:avLst>
              <a:gd name="adj1" fmla="val -59429"/>
              <a:gd name="adj2" fmla="val -37500"/>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GenericLineItemsByHierNodesAndPeriod</a:t>
            </a:r>
            <a:endParaRPr lang="en-US" dirty="0" smtClean="0"/>
          </a:p>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a:t>
            </a:r>
            <a:endParaRPr lang="en-US" dirty="0"/>
          </a:p>
        </p:txBody>
      </p:sp>
      <p:sp>
        <p:nvSpPr>
          <p:cNvPr id="3" name="Text Placeholder 2"/>
          <p:cNvSpPr>
            <a:spLocks noGrp="1"/>
          </p:cNvSpPr>
          <p:nvPr>
            <p:ph type="body" sz="quarter" idx="10"/>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71463" y="1247887"/>
            <a:ext cx="7203798" cy="54085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Spending Data: Overview</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47663" y="1349710"/>
            <a:ext cx="7419357" cy="4827253"/>
          </a:xfrm>
          <a:prstGeom prst="rect">
            <a:avLst/>
          </a:prstGeom>
          <a:noFill/>
          <a:ln w="9525">
            <a:noFill/>
            <a:miter lim="800000"/>
            <a:headEnd/>
            <a:tailEnd/>
          </a:ln>
        </p:spPr>
      </p:pic>
      <p:sp>
        <p:nvSpPr>
          <p:cNvPr id="5" name="Rectangular Callout 4"/>
          <p:cNvSpPr/>
          <p:nvPr/>
        </p:nvSpPr>
        <p:spPr bwMode="gray">
          <a:xfrm>
            <a:off x="5099125" y="537882"/>
            <a:ext cx="2958353" cy="1000462"/>
          </a:xfrm>
          <a:prstGeom prst="wedgeRectCallout">
            <a:avLst>
              <a:gd name="adj1" fmla="val -189101"/>
              <a:gd name="adj2" fmla="val 33561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Here the </a:t>
            </a: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herarchy</a:t>
            </a:r>
            <a:r>
              <a:rPr kumimoji="0" lang="en-US" b="0" i="0" u="none" strike="noStrike" kern="0" cap="none" spc="0" normalizeH="0" noProof="0" dirty="0" smtClean="0">
                <a:ln>
                  <a:noFill/>
                </a:ln>
                <a:effectLst/>
                <a:uLnTx/>
                <a:uFillTx/>
                <a:ea typeface="Arial Unicode MS" pitchFamily="34" charset="-128"/>
                <a:cs typeface="Arial Unicode MS" pitchFamily="34" charset="-128"/>
              </a:rPr>
              <a:t> structure is created by information from </a:t>
            </a:r>
            <a:r>
              <a:rPr kumimoji="0" lang="en-US" b="0" i="0" u="none" strike="noStrike" kern="0" cap="none" spc="0" normalizeH="0" noProof="0" dirty="0" err="1" smtClean="0">
                <a:ln>
                  <a:noFill/>
                </a:ln>
                <a:effectLst/>
                <a:uLnTx/>
                <a:uFillTx/>
                <a:ea typeface="Arial Unicode MS" pitchFamily="34" charset="-128"/>
                <a:cs typeface="Arial Unicode MS" pitchFamily="34" charset="-128"/>
              </a:rPr>
              <a:t>HierarchyNodes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Spending Data: Detail, by percentage</a:t>
            </a:r>
            <a:endParaRPr lang="en-US" dirty="0"/>
          </a:p>
        </p:txBody>
      </p:sp>
      <p:sp>
        <p:nvSpPr>
          <p:cNvPr id="3" name="Text Placeholder 2"/>
          <p:cNvSpPr>
            <a:spLocks noGrp="1"/>
          </p:cNvSpPr>
          <p:nvPr>
            <p:ph type="body" sz="quarter" idx="10"/>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11356" y="1352007"/>
            <a:ext cx="8499157" cy="4741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Spending Data: Detail, by spending</a:t>
            </a:r>
            <a:endParaRPr lang="en-US" dirty="0"/>
          </a:p>
        </p:txBody>
      </p:sp>
      <p:sp>
        <p:nvSpPr>
          <p:cNvPr id="3" name="Text Placeholder 2"/>
          <p:cNvSpPr>
            <a:spLocks noGrp="1"/>
          </p:cNvSpPr>
          <p:nvPr>
            <p:ph type="body" sz="quarter" idx="10"/>
          </p:nvPr>
        </p:nvSpPr>
        <p:spPr/>
        <p:txBody>
          <a:bodyPr/>
          <a:lstStyle/>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00937" y="1409252"/>
            <a:ext cx="8213674" cy="46997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99533" y="1290918"/>
            <a:ext cx="7876279" cy="5248834"/>
          </a:xfrm>
          <a:prstGeom prst="rect">
            <a:avLst/>
          </a:prstGeom>
          <a:noFill/>
          <a:ln w="9525">
            <a:noFill/>
            <a:miter lim="800000"/>
            <a:headEnd/>
            <a:tailEnd/>
          </a:ln>
        </p:spPr>
      </p:pic>
      <p:sp>
        <p:nvSpPr>
          <p:cNvPr id="5" name="Rectangular Callout 4"/>
          <p:cNvSpPr/>
          <p:nvPr/>
        </p:nvSpPr>
        <p:spPr bwMode="gray">
          <a:xfrm>
            <a:off x="5927464" y="914400"/>
            <a:ext cx="2388197" cy="1559859"/>
          </a:xfrm>
          <a:prstGeom prst="wedgeRectCallout">
            <a:avLst>
              <a:gd name="adj1" fmla="val 8914"/>
              <a:gd name="adj2" fmla="val 200431"/>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smtClean="0"/>
              <a:t>The number of attachment  is get from </a:t>
            </a:r>
            <a:r>
              <a:rPr lang="en-US" dirty="0" err="1" smtClean="0"/>
              <a:t>LineItem</a:t>
            </a:r>
            <a:r>
              <a:rPr lang="en-US" dirty="0" smtClean="0"/>
              <a:t> </a:t>
            </a:r>
            <a:r>
              <a:rPr lang="en-US" b="1" dirty="0" err="1" smtClean="0"/>
              <a:t>AttachmentNumber</a:t>
            </a: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ular Callout 5"/>
          <p:cNvSpPr/>
          <p:nvPr/>
        </p:nvSpPr>
        <p:spPr bwMode="gray">
          <a:xfrm>
            <a:off x="1581374" y="1710466"/>
            <a:ext cx="2571078" cy="1054249"/>
          </a:xfrm>
          <a:prstGeom prst="wedgeRectCallout">
            <a:avLst>
              <a:gd name="adj1" fmla="val 82096"/>
              <a:gd name="adj2" fmla="val 23188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File name and</a:t>
            </a:r>
            <a:r>
              <a:rPr kumimoji="0" lang="en-US" b="0" i="0" u="none" strike="noStrike" kern="0" cap="none" spc="0" normalizeH="0" noProof="0" dirty="0" smtClean="0">
                <a:ln>
                  <a:noFill/>
                </a:ln>
                <a:effectLst/>
                <a:uLnTx/>
                <a:uFillTx/>
                <a:ea typeface="Arial Unicode MS" pitchFamily="34" charset="-128"/>
                <a:cs typeface="Arial Unicode MS" pitchFamily="34" charset="-128"/>
              </a:rPr>
              <a:t> </a:t>
            </a:r>
            <a:r>
              <a:rPr lang="en-US" kern="0" dirty="0" smtClean="0">
                <a:ea typeface="Arial Unicode MS" pitchFamily="34" charset="-128"/>
                <a:cs typeface="Arial Unicode MS" pitchFamily="34" charset="-128"/>
              </a:rPr>
              <a:t>file size get by </a:t>
            </a:r>
            <a:r>
              <a:rPr lang="en-US" b="1" kern="0" dirty="0" err="1" smtClean="0">
                <a:ea typeface="Arial Unicode MS" pitchFamily="34" charset="-128"/>
                <a:cs typeface="Arial Unicode MS" pitchFamily="34" charset="-128"/>
              </a:rPr>
              <a:t>LineItems</a:t>
            </a:r>
            <a:r>
              <a:rPr lang="en-US" b="1" kern="0" dirty="0" smtClean="0">
                <a:ea typeface="Arial Unicode MS" pitchFamily="34" charset="-128"/>
                <a:cs typeface="Arial Unicode MS" pitchFamily="34" charset="-128"/>
              </a:rPr>
              <a:t>(xxx)/Attachments</a:t>
            </a: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 Content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08790" y="2431228"/>
            <a:ext cx="7799295" cy="3485286"/>
          </a:xfrm>
          <a:prstGeom prst="rect">
            <a:avLst/>
          </a:prstGeom>
          <a:noFill/>
          <a:ln w="9525">
            <a:noFill/>
            <a:miter lim="800000"/>
            <a:headEnd/>
            <a:tailEnd/>
          </a:ln>
        </p:spPr>
      </p:pic>
      <p:sp>
        <p:nvSpPr>
          <p:cNvPr id="5" name="Rectangular Callout 4"/>
          <p:cNvSpPr/>
          <p:nvPr/>
        </p:nvSpPr>
        <p:spPr bwMode="gray">
          <a:xfrm>
            <a:off x="3259567" y="2560320"/>
            <a:ext cx="5497158" cy="2334409"/>
          </a:xfrm>
          <a:prstGeom prst="wedgeRectCallout">
            <a:avLst>
              <a:gd name="adj1" fmla="val -99598"/>
              <a:gd name="adj2" fmla="val -3828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1: By the attachment  </a:t>
            </a:r>
            <a:r>
              <a:rPr lang="en-US" kern="0" dirty="0" err="1" smtClean="0">
                <a:ea typeface="Arial Unicode MS" pitchFamily="34" charset="-128"/>
                <a:cs typeface="Arial Unicode MS" pitchFamily="34" charset="-128"/>
              </a:rPr>
              <a:t>FileExtension</a:t>
            </a:r>
            <a:r>
              <a:rPr lang="en-US" kern="0" dirty="0" smtClean="0">
                <a:ea typeface="Arial Unicode MS" pitchFamily="34" charset="-128"/>
                <a:cs typeface="Arial Unicode MS" pitchFamily="34" charset="-128"/>
              </a:rPr>
              <a:t> know file type </a:t>
            </a:r>
          </a:p>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2: By Attachments('FOL33000000000004EXT37000000000023')/Content  can get the file content encoded by Base 64. </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 </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zh-CN" altLang="en-US" dirty="0" smtClean="0"/>
              <a:t>高内聚， 低耦合</a:t>
            </a:r>
            <a:endParaRPr lang="en-US" altLang="zh-CN" dirty="0" smtClean="0"/>
          </a:p>
          <a:p>
            <a:pPr>
              <a:buFont typeface="Arial" pitchFamily="34" charset="0"/>
              <a:buChar char="•"/>
            </a:pPr>
            <a:r>
              <a:rPr lang="en-US" dirty="0" smtClean="0"/>
              <a:t>KISS (Keep it simple and stupid)</a:t>
            </a:r>
          </a:p>
          <a:p>
            <a:pPr>
              <a:buFont typeface="Arial" pitchFamily="34" charset="0"/>
              <a:buChar char="•"/>
            </a:pPr>
            <a:r>
              <a:rPr lang="en-US" dirty="0" smtClean="0"/>
              <a:t>Based on interface, not implementation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HierBaseView</a:t>
            </a:r>
            <a:endParaRPr lang="en-US" dirty="0"/>
          </a:p>
        </p:txBody>
      </p:sp>
      <p:sp>
        <p:nvSpPr>
          <p:cNvPr id="3" name="Text Placeholder 2"/>
          <p:cNvSpPr>
            <a:spLocks noGrp="1"/>
          </p:cNvSpPr>
          <p:nvPr>
            <p:ph type="body" sz="quarter" idx="10"/>
          </p:nvPr>
        </p:nvSpPr>
        <p:spPr/>
        <p:txBody>
          <a:bodyPr/>
          <a:lstStyle/>
          <a:p>
            <a:pPr marL="285750" indent="-285750">
              <a:buFont typeface="Wingdings" pitchFamily="2" charset="2"/>
              <a:buChar char="q"/>
            </a:pPr>
            <a:r>
              <a:rPr lang="en-US" dirty="0" smtClean="0"/>
              <a:t>Provide common functions like</a:t>
            </a:r>
          </a:p>
          <a:p>
            <a:pPr marL="555625" lvl="2" indent="-285750">
              <a:buFont typeface="Wingdings" pitchFamily="2" charset="2"/>
              <a:buChar char="q"/>
            </a:pPr>
            <a:r>
              <a:rPr lang="en-US" dirty="0" err="1" smtClean="0"/>
              <a:t>adjustTreeTableHeight</a:t>
            </a:r>
            <a:endParaRPr lang="en-US" dirty="0" smtClean="0"/>
          </a:p>
          <a:p>
            <a:pPr marL="555625" lvl="2" indent="-285750">
              <a:buFont typeface="Wingdings" pitchFamily="2" charset="2"/>
              <a:buChar char="q"/>
            </a:pPr>
            <a:r>
              <a:rPr lang="en-US" dirty="0" err="1"/>
              <a:t>calculateMainContentWidthHeight</a:t>
            </a:r>
            <a:endParaRPr lang="en-US" dirty="0" smtClean="0"/>
          </a:p>
          <a:p>
            <a:endParaRPr lang="en-US" dirty="0"/>
          </a:p>
          <a:p>
            <a:endParaRPr lang="en-US" dirty="0" smtClean="0"/>
          </a:p>
          <a:p>
            <a:pPr marL="285750" indent="-285750">
              <a:buFont typeface="Wingdings" pitchFamily="2" charset="2"/>
              <a:buChar char="q"/>
            </a:pPr>
            <a:r>
              <a:rPr lang="en-US" dirty="0" err="1" smtClean="0"/>
              <a:t>createContentLayout</a:t>
            </a:r>
            <a:endParaRPr lang="en-US" dirty="0"/>
          </a:p>
        </p:txBody>
      </p:sp>
      <p:sp>
        <p:nvSpPr>
          <p:cNvPr id="4" name="Rectangle 3"/>
          <p:cNvSpPr/>
          <p:nvPr/>
        </p:nvSpPr>
        <p:spPr bwMode="gray">
          <a:xfrm>
            <a:off x="1311148" y="3760839"/>
            <a:ext cx="6135329" cy="1681316"/>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TextBox 4"/>
          <p:cNvSpPr txBox="1"/>
          <p:nvPr/>
        </p:nvSpPr>
        <p:spPr>
          <a:xfrm>
            <a:off x="2873272" y="3236960"/>
            <a:ext cx="1505540"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dirty="0" err="1"/>
              <a:t>MatrixLayout</a:t>
            </a:r>
            <a:endParaRPr lang="en-US" sz="1800" kern="0" dirty="0" smtClean="0">
              <a:ea typeface="Arial Unicode MS" pitchFamily="34" charset="-128"/>
              <a:cs typeface="Arial Unicode MS" pitchFamily="34" charset="-128"/>
            </a:endParaRPr>
          </a:p>
        </p:txBody>
      </p:sp>
      <p:sp>
        <p:nvSpPr>
          <p:cNvPr id="6" name="Rectangular Callout 5"/>
          <p:cNvSpPr/>
          <p:nvPr/>
        </p:nvSpPr>
        <p:spPr bwMode="gray">
          <a:xfrm>
            <a:off x="6020421" y="1474446"/>
            <a:ext cx="2138516" cy="1696065"/>
          </a:xfrm>
          <a:prstGeom prst="wedgeRectCallout">
            <a:avLst>
              <a:gd name="adj1" fmla="val -135354"/>
              <a:gd name="adj2" fmla="val 69987"/>
            </a:avLst>
          </a:prstGeom>
          <a:solidFill>
            <a:schemeClr val="accent1"/>
          </a:solidFill>
          <a:ln w="6350" algn="ctr">
            <a:noFill/>
            <a:miter lim="800000"/>
            <a:headEnd/>
            <a:tailEnd/>
          </a:ln>
        </p:spPr>
        <p:txBody>
          <a:bodyPr lIns="90000" tIns="72000" rIns="90000" bIns="72000" rtlCol="0" anchor="ctr"/>
          <a:lstStyle/>
          <a:p>
            <a:r>
              <a:rPr lang="en-US" dirty="0"/>
              <a:t>columns : 1,</a:t>
            </a:r>
          </a:p>
          <a:p>
            <a:r>
              <a:rPr lang="en-US" dirty="0"/>
              <a:t>width : "100%",</a:t>
            </a:r>
          </a:p>
          <a:p>
            <a:r>
              <a:rPr lang="en-US" dirty="0"/>
              <a:t>widths:["100%"]</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ounded Rectangle 6"/>
          <p:cNvSpPr/>
          <p:nvPr/>
        </p:nvSpPr>
        <p:spPr bwMode="gray">
          <a:xfrm>
            <a:off x="1827341" y="4085303"/>
            <a:ext cx="5619135" cy="988142"/>
          </a:xfrm>
          <a:prstGeom prst="roundRect">
            <a:avLst/>
          </a:prstGeom>
          <a:solidFill>
            <a:schemeClr val="accent1"/>
          </a:solidFill>
          <a:ln w="63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row</a:t>
            </a:r>
          </a:p>
        </p:txBody>
      </p:sp>
      <p:sp>
        <p:nvSpPr>
          <p:cNvPr id="8" name="Rounded Rectangle 7"/>
          <p:cNvSpPr/>
          <p:nvPr/>
        </p:nvSpPr>
        <p:spPr bwMode="gray">
          <a:xfrm>
            <a:off x="3051457" y="4365522"/>
            <a:ext cx="2654710" cy="427703"/>
          </a:xfrm>
          <a:prstGeom prst="roundRect">
            <a:avLst/>
          </a:prstGeom>
          <a:solidFill>
            <a:schemeClr val="accent1"/>
          </a:solidFill>
          <a:ln w="6350" algn="ctr">
            <a:solidFill>
              <a:srgbClr val="0070C0"/>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a:t>MatrixLayoutCell</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93269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head part</a:t>
            </a:r>
            <a:endParaRPr lang="en-US" dirty="0"/>
          </a:p>
        </p:txBody>
      </p:sp>
      <p:sp>
        <p:nvSpPr>
          <p:cNvPr id="3" name="Text Placeholder 2"/>
          <p:cNvSpPr>
            <a:spLocks noGrp="1"/>
          </p:cNvSpPr>
          <p:nvPr>
            <p:ph type="body" sz="quarter" idx="10"/>
          </p:nvPr>
        </p:nvSpPr>
        <p:spPr/>
        <p:txBody>
          <a:bodyPr/>
          <a:lstStyle/>
          <a:p>
            <a:r>
              <a:rPr lang="en-US" dirty="0" smtClean="0"/>
              <a:t>                      </a:t>
            </a:r>
            <a:r>
              <a:rPr lang="en-US" dirty="0" err="1" smtClean="0"/>
              <a:t>AbsoluteLayout</a:t>
            </a:r>
            <a:r>
              <a:rPr lang="en-US" dirty="0" smtClean="0"/>
              <a:t> </a:t>
            </a:r>
            <a:r>
              <a:rPr lang="en-US" dirty="0" err="1"/>
              <a:t>headerData.setWidth</a:t>
            </a:r>
            <a:r>
              <a:rPr lang="en-US" dirty="0"/>
              <a:t>('100</a:t>
            </a:r>
            <a:r>
              <a:rPr lang="en-US" dirty="0" smtClean="0"/>
              <a:t>%'); </a:t>
            </a:r>
            <a:r>
              <a:rPr lang="en-US" dirty="0"/>
              <a:t>height : "55px"</a:t>
            </a:r>
          </a:p>
        </p:txBody>
      </p:sp>
      <p:sp>
        <p:nvSpPr>
          <p:cNvPr id="4" name="Rectangle 3"/>
          <p:cNvSpPr/>
          <p:nvPr/>
        </p:nvSpPr>
        <p:spPr bwMode="gray">
          <a:xfrm>
            <a:off x="731520" y="2323651"/>
            <a:ext cx="7982174" cy="3732903"/>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645459" y="2323651"/>
            <a:ext cx="8401721" cy="2306964"/>
          </a:xfrm>
          <a:prstGeom prst="rect">
            <a:avLst/>
          </a:prstGeom>
          <a:no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731520" y="2386391"/>
            <a:ext cx="3722146" cy="957430"/>
          </a:xfrm>
          <a:prstGeom prst="rect">
            <a:avLst/>
          </a:prstGeom>
          <a:solidFill>
            <a:schemeClr val="accent1"/>
          </a:solidFill>
          <a:ln w="6350" algn="ctr">
            <a:noFill/>
            <a:miter lim="800000"/>
            <a:headEnd/>
            <a:tailEnd/>
          </a:ln>
        </p:spPr>
        <p:txBody>
          <a:bodyPr lIns="90000" tIns="72000" rIns="90000" bIns="72000" rtlCol="0" anchor="ctr"/>
          <a:lstStyle/>
          <a:p>
            <a:pPr fontAlgn="base">
              <a:spcBef>
                <a:spcPct val="50000"/>
              </a:spcBef>
              <a:spcAft>
                <a:spcPct val="0"/>
              </a:spcAft>
              <a:buClr>
                <a:srgbClr val="F0AB00"/>
              </a:buClr>
              <a:buSzPct val="80000"/>
            </a:pPr>
            <a:r>
              <a:rPr lang="en-US" dirty="0" err="1"/>
              <a:t>oHeaderTextViewName</a:t>
            </a:r>
            <a:r>
              <a:rPr lang="en-US" dirty="0"/>
              <a:t> </a:t>
            </a:r>
            <a:endParaRPr lang="en-US" dirty="0" smtClean="0"/>
          </a:p>
          <a:p>
            <a:pPr fontAlgn="base">
              <a:spcBef>
                <a:spcPct val="50000"/>
              </a:spcBef>
              <a:spcAft>
                <a:spcPct val="0"/>
              </a:spcAft>
              <a:buClr>
                <a:srgbClr val="F0AB00"/>
              </a:buClr>
              <a:buSzPct val="80000"/>
            </a:pPr>
            <a:r>
              <a:rPr lang="en-US" dirty="0" smtClean="0"/>
              <a:t> left:10 </a:t>
            </a:r>
            <a:r>
              <a:rPr lang="en-US" kern="0" dirty="0" smtClean="0">
                <a:ea typeface="Arial Unicode MS" pitchFamily="34" charset="-128"/>
                <a:cs typeface="Arial Unicode MS" pitchFamily="34" charset="-128"/>
              </a:rPr>
              <a:t>Top </a:t>
            </a:r>
            <a:r>
              <a:rPr lang="en-US" kern="0" dirty="0">
                <a:ea typeface="Arial Unicode MS" pitchFamily="34" charset="-128"/>
                <a:cs typeface="Arial Unicode MS" pitchFamily="34" charset="-128"/>
              </a:rPr>
              <a:t>0</a:t>
            </a:r>
          </a:p>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731520" y="3496221"/>
            <a:ext cx="3722146" cy="957430"/>
          </a:xfrm>
          <a:prstGeom prst="rect">
            <a:avLst/>
          </a:prstGeom>
          <a:solidFill>
            <a:schemeClr val="accent1"/>
          </a:solidFill>
          <a:ln w="6350" algn="ctr">
            <a:noFill/>
            <a:miter lim="800000"/>
            <a:headEnd/>
            <a:tailEnd/>
          </a:ln>
        </p:spPr>
        <p:txBody>
          <a:bodyPr lIns="90000" tIns="72000" rIns="90000" bIns="72000" rtlCol="0" anchor="ctr"/>
          <a:lstStyle/>
          <a:p>
            <a:pPr fontAlgn="base">
              <a:spcBef>
                <a:spcPct val="50000"/>
              </a:spcBef>
              <a:spcAft>
                <a:spcPct val="0"/>
              </a:spcAft>
              <a:buClr>
                <a:srgbClr val="F0AB00"/>
              </a:buClr>
              <a:buSzPct val="80000"/>
            </a:pPr>
            <a:r>
              <a:rPr lang="en-US" dirty="0" err="1"/>
              <a:t>oHeaderTextViewYearofDate</a:t>
            </a:r>
            <a:endParaRPr lang="en-US" dirty="0" smtClean="0"/>
          </a:p>
          <a:p>
            <a:pPr fontAlgn="base">
              <a:spcBef>
                <a:spcPct val="50000"/>
              </a:spcBef>
              <a:spcAft>
                <a:spcPct val="0"/>
              </a:spcAft>
              <a:buClr>
                <a:srgbClr val="F0AB00"/>
              </a:buClr>
              <a:buSzPct val="80000"/>
            </a:pPr>
            <a:r>
              <a:rPr lang="en-US" dirty="0" smtClean="0"/>
              <a:t> left:10 </a:t>
            </a:r>
            <a:r>
              <a:rPr lang="en-US" kern="0" dirty="0" smtClean="0">
                <a:ea typeface="Arial Unicode MS" pitchFamily="34" charset="-128"/>
                <a:cs typeface="Arial Unicode MS" pitchFamily="34" charset="-128"/>
              </a:rPr>
              <a:t>Top 30</a:t>
            </a:r>
            <a:endParaRPr lang="en-US"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5260490" y="2710927"/>
            <a:ext cx="3119718" cy="1129553"/>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a:t>_</a:t>
            </a:r>
            <a:r>
              <a:rPr lang="en-US" dirty="0" err="1" smtClean="0"/>
              <a:t>oSBBudgetSpend</a:t>
            </a:r>
            <a:endParaRPr lang="en-US" dirty="0" smtClean="0"/>
          </a:p>
          <a:p>
            <a:r>
              <a:rPr lang="en-US" dirty="0"/>
              <a:t>left : "45%",</a:t>
            </a:r>
          </a:p>
          <a:p>
            <a:r>
              <a:rPr lang="en-US" dirty="0"/>
              <a:t>top : "0px"</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13" y="4945569"/>
            <a:ext cx="61341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reeform 5"/>
          <p:cNvSpPr/>
          <p:nvPr/>
        </p:nvSpPr>
        <p:spPr bwMode="gray">
          <a:xfrm>
            <a:off x="237885" y="2863780"/>
            <a:ext cx="1128691" cy="2351315"/>
          </a:xfrm>
          <a:custGeom>
            <a:avLst/>
            <a:gdLst>
              <a:gd name="connsiteX0" fmla="*/ 666467 w 1128691"/>
              <a:gd name="connsiteY0" fmla="*/ 0 h 2351315"/>
              <a:gd name="connsiteX1" fmla="*/ 596128 w 1128691"/>
              <a:gd name="connsiteY1" fmla="*/ 20097 h 2351315"/>
              <a:gd name="connsiteX2" fmla="*/ 515741 w 1128691"/>
              <a:gd name="connsiteY2" fmla="*/ 50242 h 2351315"/>
              <a:gd name="connsiteX3" fmla="*/ 455451 w 1128691"/>
              <a:gd name="connsiteY3" fmla="*/ 80387 h 2351315"/>
              <a:gd name="connsiteX4" fmla="*/ 405210 w 1128691"/>
              <a:gd name="connsiteY4" fmla="*/ 110532 h 2351315"/>
              <a:gd name="connsiteX5" fmla="*/ 344919 w 1128691"/>
              <a:gd name="connsiteY5" fmla="*/ 130629 h 2351315"/>
              <a:gd name="connsiteX6" fmla="*/ 294678 w 1128691"/>
              <a:gd name="connsiteY6" fmla="*/ 160774 h 2351315"/>
              <a:gd name="connsiteX7" fmla="*/ 224339 w 1128691"/>
              <a:gd name="connsiteY7" fmla="*/ 200967 h 2351315"/>
              <a:gd name="connsiteX8" fmla="*/ 204242 w 1128691"/>
              <a:gd name="connsiteY8" fmla="*/ 231112 h 2351315"/>
              <a:gd name="connsiteX9" fmla="*/ 154001 w 1128691"/>
              <a:gd name="connsiteY9" fmla="*/ 301451 h 2351315"/>
              <a:gd name="connsiteX10" fmla="*/ 133904 w 1128691"/>
              <a:gd name="connsiteY10" fmla="*/ 341644 h 2351315"/>
              <a:gd name="connsiteX11" fmla="*/ 123856 w 1128691"/>
              <a:gd name="connsiteY11" fmla="*/ 381838 h 2351315"/>
              <a:gd name="connsiteX12" fmla="*/ 103759 w 1128691"/>
              <a:gd name="connsiteY12" fmla="*/ 432079 h 2351315"/>
              <a:gd name="connsiteX13" fmla="*/ 73614 w 1128691"/>
              <a:gd name="connsiteY13" fmla="*/ 542611 h 2351315"/>
              <a:gd name="connsiteX14" fmla="*/ 53517 w 1128691"/>
              <a:gd name="connsiteY14" fmla="*/ 582805 h 2351315"/>
              <a:gd name="connsiteX15" fmla="*/ 43469 w 1128691"/>
              <a:gd name="connsiteY15" fmla="*/ 643095 h 2351315"/>
              <a:gd name="connsiteX16" fmla="*/ 33420 w 1128691"/>
              <a:gd name="connsiteY16" fmla="*/ 723482 h 2351315"/>
              <a:gd name="connsiteX17" fmla="*/ 13324 w 1128691"/>
              <a:gd name="connsiteY17" fmla="*/ 773723 h 2351315"/>
              <a:gd name="connsiteX18" fmla="*/ 13324 w 1128691"/>
              <a:gd name="connsiteY18" fmla="*/ 1175657 h 2351315"/>
              <a:gd name="connsiteX19" fmla="*/ 33420 w 1128691"/>
              <a:gd name="connsiteY19" fmla="*/ 1326383 h 2351315"/>
              <a:gd name="connsiteX20" fmla="*/ 53517 w 1128691"/>
              <a:gd name="connsiteY20" fmla="*/ 1386673 h 2351315"/>
              <a:gd name="connsiteX21" fmla="*/ 73614 w 1128691"/>
              <a:gd name="connsiteY21" fmla="*/ 1457011 h 2351315"/>
              <a:gd name="connsiteX22" fmla="*/ 93711 w 1128691"/>
              <a:gd name="connsiteY22" fmla="*/ 1517301 h 2351315"/>
              <a:gd name="connsiteX23" fmla="*/ 123856 w 1128691"/>
              <a:gd name="connsiteY23" fmla="*/ 1657978 h 2351315"/>
              <a:gd name="connsiteX24" fmla="*/ 143952 w 1128691"/>
              <a:gd name="connsiteY24" fmla="*/ 1688123 h 2351315"/>
              <a:gd name="connsiteX25" fmla="*/ 174097 w 1128691"/>
              <a:gd name="connsiteY25" fmla="*/ 1778558 h 2351315"/>
              <a:gd name="connsiteX26" fmla="*/ 184146 w 1128691"/>
              <a:gd name="connsiteY26" fmla="*/ 1818752 h 2351315"/>
              <a:gd name="connsiteX27" fmla="*/ 214291 w 1128691"/>
              <a:gd name="connsiteY27" fmla="*/ 1858945 h 2351315"/>
              <a:gd name="connsiteX28" fmla="*/ 234388 w 1128691"/>
              <a:gd name="connsiteY28" fmla="*/ 1909187 h 2351315"/>
              <a:gd name="connsiteX29" fmla="*/ 264533 w 1128691"/>
              <a:gd name="connsiteY29" fmla="*/ 1939332 h 2351315"/>
              <a:gd name="connsiteX30" fmla="*/ 304726 w 1128691"/>
              <a:gd name="connsiteY30" fmla="*/ 1999622 h 2351315"/>
              <a:gd name="connsiteX31" fmla="*/ 395161 w 1128691"/>
              <a:gd name="connsiteY31" fmla="*/ 2080009 h 2351315"/>
              <a:gd name="connsiteX32" fmla="*/ 435355 w 1128691"/>
              <a:gd name="connsiteY32" fmla="*/ 2100106 h 2351315"/>
              <a:gd name="connsiteX33" fmla="*/ 495645 w 1128691"/>
              <a:gd name="connsiteY33" fmla="*/ 2120202 h 2351315"/>
              <a:gd name="connsiteX34" fmla="*/ 586080 w 1128691"/>
              <a:gd name="connsiteY34" fmla="*/ 2180493 h 2351315"/>
              <a:gd name="connsiteX35" fmla="*/ 646370 w 1128691"/>
              <a:gd name="connsiteY35" fmla="*/ 2200589 h 2351315"/>
              <a:gd name="connsiteX36" fmla="*/ 676515 w 1128691"/>
              <a:gd name="connsiteY36" fmla="*/ 2210638 h 2351315"/>
              <a:gd name="connsiteX37" fmla="*/ 756902 w 1128691"/>
              <a:gd name="connsiteY37" fmla="*/ 2250831 h 2351315"/>
              <a:gd name="connsiteX38" fmla="*/ 787047 w 1128691"/>
              <a:gd name="connsiteY38" fmla="*/ 2260879 h 2351315"/>
              <a:gd name="connsiteX39" fmla="*/ 887530 w 1128691"/>
              <a:gd name="connsiteY39" fmla="*/ 2280976 h 2351315"/>
              <a:gd name="connsiteX40" fmla="*/ 1018159 w 1128691"/>
              <a:gd name="connsiteY40" fmla="*/ 2301073 h 2351315"/>
              <a:gd name="connsiteX41" fmla="*/ 1048304 w 1128691"/>
              <a:gd name="connsiteY41" fmla="*/ 2311121 h 2351315"/>
              <a:gd name="connsiteX42" fmla="*/ 1088497 w 1128691"/>
              <a:gd name="connsiteY42" fmla="*/ 2321169 h 2351315"/>
              <a:gd name="connsiteX43" fmla="*/ 1128691 w 1128691"/>
              <a:gd name="connsiteY43" fmla="*/ 2351315 h 23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28691" h="2351315">
                <a:moveTo>
                  <a:pt x="666467" y="0"/>
                </a:moveTo>
                <a:cubicBezTo>
                  <a:pt x="643021" y="6699"/>
                  <a:pt x="619044" y="11764"/>
                  <a:pt x="596128" y="20097"/>
                </a:cubicBezTo>
                <a:cubicBezTo>
                  <a:pt x="480535" y="62132"/>
                  <a:pt x="628595" y="22030"/>
                  <a:pt x="515741" y="50242"/>
                </a:cubicBezTo>
                <a:cubicBezTo>
                  <a:pt x="495644" y="60290"/>
                  <a:pt x="475176" y="69628"/>
                  <a:pt x="455451" y="80387"/>
                </a:cubicBezTo>
                <a:cubicBezTo>
                  <a:pt x="438305" y="89739"/>
                  <a:pt x="422990" y="102450"/>
                  <a:pt x="405210" y="110532"/>
                </a:cubicBezTo>
                <a:cubicBezTo>
                  <a:pt x="385925" y="119298"/>
                  <a:pt x="364204" y="121863"/>
                  <a:pt x="344919" y="130629"/>
                </a:cubicBezTo>
                <a:cubicBezTo>
                  <a:pt x="327139" y="138711"/>
                  <a:pt x="311750" y="151289"/>
                  <a:pt x="294678" y="160774"/>
                </a:cubicBezTo>
                <a:cubicBezTo>
                  <a:pt x="218177" y="203275"/>
                  <a:pt x="287510" y="158854"/>
                  <a:pt x="224339" y="200967"/>
                </a:cubicBezTo>
                <a:cubicBezTo>
                  <a:pt x="217640" y="211015"/>
                  <a:pt x="211261" y="221285"/>
                  <a:pt x="204242" y="231112"/>
                </a:cubicBezTo>
                <a:cubicBezTo>
                  <a:pt x="188834" y="252683"/>
                  <a:pt x="167535" y="277767"/>
                  <a:pt x="154001" y="301451"/>
                </a:cubicBezTo>
                <a:cubicBezTo>
                  <a:pt x="146569" y="314457"/>
                  <a:pt x="140603" y="328246"/>
                  <a:pt x="133904" y="341644"/>
                </a:cubicBezTo>
                <a:cubicBezTo>
                  <a:pt x="130555" y="355042"/>
                  <a:pt x="128223" y="368736"/>
                  <a:pt x="123856" y="381838"/>
                </a:cubicBezTo>
                <a:cubicBezTo>
                  <a:pt x="118152" y="398950"/>
                  <a:pt x="109064" y="414840"/>
                  <a:pt x="103759" y="432079"/>
                </a:cubicBezTo>
                <a:cubicBezTo>
                  <a:pt x="98174" y="450230"/>
                  <a:pt x="85846" y="514070"/>
                  <a:pt x="73614" y="542611"/>
                </a:cubicBezTo>
                <a:cubicBezTo>
                  <a:pt x="67713" y="556379"/>
                  <a:pt x="60216" y="569407"/>
                  <a:pt x="53517" y="582805"/>
                </a:cubicBezTo>
                <a:cubicBezTo>
                  <a:pt x="50168" y="602902"/>
                  <a:pt x="46350" y="622926"/>
                  <a:pt x="43469" y="643095"/>
                </a:cubicBezTo>
                <a:cubicBezTo>
                  <a:pt x="39650" y="669828"/>
                  <a:pt x="39492" y="697169"/>
                  <a:pt x="33420" y="723482"/>
                </a:cubicBezTo>
                <a:cubicBezTo>
                  <a:pt x="29364" y="741057"/>
                  <a:pt x="20023" y="756976"/>
                  <a:pt x="13324" y="773723"/>
                </a:cubicBezTo>
                <a:cubicBezTo>
                  <a:pt x="-7052" y="957099"/>
                  <a:pt x="-1627" y="869160"/>
                  <a:pt x="13324" y="1175657"/>
                </a:cubicBezTo>
                <a:cubicBezTo>
                  <a:pt x="15145" y="1212977"/>
                  <a:pt x="21807" y="1283803"/>
                  <a:pt x="33420" y="1326383"/>
                </a:cubicBezTo>
                <a:cubicBezTo>
                  <a:pt x="38994" y="1346820"/>
                  <a:pt x="47287" y="1366426"/>
                  <a:pt x="53517" y="1386673"/>
                </a:cubicBezTo>
                <a:cubicBezTo>
                  <a:pt x="60688" y="1409979"/>
                  <a:pt x="66443" y="1433705"/>
                  <a:pt x="73614" y="1457011"/>
                </a:cubicBezTo>
                <a:cubicBezTo>
                  <a:pt x="79844" y="1477258"/>
                  <a:pt x="88573" y="1496750"/>
                  <a:pt x="93711" y="1517301"/>
                </a:cubicBezTo>
                <a:cubicBezTo>
                  <a:pt x="112043" y="1590633"/>
                  <a:pt x="101051" y="1543953"/>
                  <a:pt x="123856" y="1657978"/>
                </a:cubicBezTo>
                <a:cubicBezTo>
                  <a:pt x="126224" y="1669820"/>
                  <a:pt x="137253" y="1678075"/>
                  <a:pt x="143952" y="1688123"/>
                </a:cubicBezTo>
                <a:cubicBezTo>
                  <a:pt x="168026" y="1832557"/>
                  <a:pt x="135564" y="1688646"/>
                  <a:pt x="174097" y="1778558"/>
                </a:cubicBezTo>
                <a:cubicBezTo>
                  <a:pt x="179537" y="1791252"/>
                  <a:pt x="177970" y="1806400"/>
                  <a:pt x="184146" y="1818752"/>
                </a:cubicBezTo>
                <a:cubicBezTo>
                  <a:pt x="191636" y="1833731"/>
                  <a:pt x="206158" y="1844305"/>
                  <a:pt x="214291" y="1858945"/>
                </a:cubicBezTo>
                <a:cubicBezTo>
                  <a:pt x="223051" y="1874713"/>
                  <a:pt x="224828" y="1893891"/>
                  <a:pt x="234388" y="1909187"/>
                </a:cubicBezTo>
                <a:cubicBezTo>
                  <a:pt x="241920" y="1921237"/>
                  <a:pt x="255809" y="1928115"/>
                  <a:pt x="264533" y="1939332"/>
                </a:cubicBezTo>
                <a:cubicBezTo>
                  <a:pt x="279362" y="1958397"/>
                  <a:pt x="287647" y="1982543"/>
                  <a:pt x="304726" y="1999622"/>
                </a:cubicBezTo>
                <a:cubicBezTo>
                  <a:pt x="345421" y="2040317"/>
                  <a:pt x="353323" y="2056102"/>
                  <a:pt x="395161" y="2080009"/>
                </a:cubicBezTo>
                <a:cubicBezTo>
                  <a:pt x="408167" y="2087441"/>
                  <a:pt x="421447" y="2094543"/>
                  <a:pt x="435355" y="2100106"/>
                </a:cubicBezTo>
                <a:cubicBezTo>
                  <a:pt x="455024" y="2107973"/>
                  <a:pt x="495645" y="2120202"/>
                  <a:pt x="495645" y="2120202"/>
                </a:cubicBezTo>
                <a:cubicBezTo>
                  <a:pt x="524189" y="2141610"/>
                  <a:pt x="553284" y="2165586"/>
                  <a:pt x="586080" y="2180493"/>
                </a:cubicBezTo>
                <a:cubicBezTo>
                  <a:pt x="605365" y="2189259"/>
                  <a:pt x="626273" y="2193890"/>
                  <a:pt x="646370" y="2200589"/>
                </a:cubicBezTo>
                <a:cubicBezTo>
                  <a:pt x="656418" y="2203938"/>
                  <a:pt x="667041" y="2205901"/>
                  <a:pt x="676515" y="2210638"/>
                </a:cubicBezTo>
                <a:lnTo>
                  <a:pt x="756902" y="2250831"/>
                </a:lnTo>
                <a:cubicBezTo>
                  <a:pt x="766376" y="2255568"/>
                  <a:pt x="776863" y="2257969"/>
                  <a:pt x="787047" y="2260879"/>
                </a:cubicBezTo>
                <a:cubicBezTo>
                  <a:pt x="833709" y="2274211"/>
                  <a:pt x="833233" y="2271104"/>
                  <a:pt x="887530" y="2280976"/>
                </a:cubicBezTo>
                <a:cubicBezTo>
                  <a:pt x="988807" y="2299389"/>
                  <a:pt x="882000" y="2284052"/>
                  <a:pt x="1018159" y="2301073"/>
                </a:cubicBezTo>
                <a:cubicBezTo>
                  <a:pt x="1028207" y="2304422"/>
                  <a:pt x="1038120" y="2308211"/>
                  <a:pt x="1048304" y="2311121"/>
                </a:cubicBezTo>
                <a:cubicBezTo>
                  <a:pt x="1061583" y="2314915"/>
                  <a:pt x="1075804" y="2315729"/>
                  <a:pt x="1088497" y="2321169"/>
                </a:cubicBezTo>
                <a:cubicBezTo>
                  <a:pt x="1108380" y="2329690"/>
                  <a:pt x="1115674" y="2338298"/>
                  <a:pt x="1128691" y="2351315"/>
                </a:cubicBezTo>
              </a:path>
            </a:pathLst>
          </a:custGeom>
          <a:noFill/>
          <a:ln w="6350" algn="ctr">
            <a:noFill/>
            <a:miter lim="800000"/>
            <a:headEnd/>
            <a:tailEnd/>
          </a:ln>
        </p:spPr>
        <p:txBody>
          <a:bodyPr rtlCol="0" anchor="ctr"/>
          <a:lstStyle/>
          <a:p>
            <a:pPr algn="ctr"/>
            <a:endParaRPr lang="en-US"/>
          </a:p>
        </p:txBody>
      </p:sp>
      <p:sp>
        <p:nvSpPr>
          <p:cNvPr id="11" name="Freeform 10"/>
          <p:cNvSpPr/>
          <p:nvPr/>
        </p:nvSpPr>
        <p:spPr bwMode="gray">
          <a:xfrm>
            <a:off x="1591416" y="2994409"/>
            <a:ext cx="2689182" cy="2595353"/>
          </a:xfrm>
          <a:custGeom>
            <a:avLst/>
            <a:gdLst>
              <a:gd name="connsiteX0" fmla="*/ 2689182 w 2689182"/>
              <a:gd name="connsiteY0" fmla="*/ 0 h 2595353"/>
              <a:gd name="connsiteX1" fmla="*/ 66562 w 2689182"/>
              <a:gd name="connsiteY1" fmla="*/ 2441749 h 2595353"/>
              <a:gd name="connsiteX2" fmla="*/ 800092 w 2689182"/>
              <a:gd name="connsiteY2" fmla="*/ 2331217 h 2595353"/>
              <a:gd name="connsiteX3" fmla="*/ 980962 w 2689182"/>
              <a:gd name="connsiteY3" fmla="*/ 2250831 h 2595353"/>
              <a:gd name="connsiteX4" fmla="*/ 1332654 w 2689182"/>
              <a:gd name="connsiteY4" fmla="*/ 2351314 h 2595353"/>
              <a:gd name="connsiteX5" fmla="*/ 46465 w 2689182"/>
              <a:gd name="connsiteY5" fmla="*/ 2361362 h 2595353"/>
              <a:gd name="connsiteX6" fmla="*/ 1473331 w 2689182"/>
              <a:gd name="connsiteY6" fmla="*/ 2542233 h 259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9182" h="2595353">
                <a:moveTo>
                  <a:pt x="2689182" y="0"/>
                </a:moveTo>
                <a:cubicBezTo>
                  <a:pt x="1535296" y="1026606"/>
                  <a:pt x="381410" y="2053213"/>
                  <a:pt x="66562" y="2441749"/>
                </a:cubicBezTo>
                <a:cubicBezTo>
                  <a:pt x="-248286" y="2830285"/>
                  <a:pt x="647692" y="2363037"/>
                  <a:pt x="800092" y="2331217"/>
                </a:cubicBezTo>
                <a:cubicBezTo>
                  <a:pt x="952492" y="2299397"/>
                  <a:pt x="892202" y="2247482"/>
                  <a:pt x="980962" y="2250831"/>
                </a:cubicBezTo>
                <a:cubicBezTo>
                  <a:pt x="1069722" y="2254180"/>
                  <a:pt x="1488403" y="2332892"/>
                  <a:pt x="1332654" y="2351314"/>
                </a:cubicBezTo>
                <a:cubicBezTo>
                  <a:pt x="1176905" y="2369736"/>
                  <a:pt x="23019" y="2329542"/>
                  <a:pt x="46465" y="2361362"/>
                </a:cubicBezTo>
                <a:cubicBezTo>
                  <a:pt x="69911" y="2393182"/>
                  <a:pt x="1094843" y="2617595"/>
                  <a:pt x="1473331" y="2542233"/>
                </a:cubicBezTo>
              </a:path>
            </a:pathLst>
          </a:custGeom>
          <a:noFill/>
          <a:ln w="6350" algn="ctr">
            <a:noFill/>
            <a:miter lim="800000"/>
            <a:headEnd/>
            <a:tailEnd/>
          </a:ln>
        </p:spPr>
        <p:txBody>
          <a:bodyPr rtlCol="0" anchor="ctr"/>
          <a:lstStyle/>
          <a:p>
            <a:pPr algn="ctr"/>
            <a:endParaRPr lang="en-US"/>
          </a:p>
        </p:txBody>
      </p:sp>
      <p:cxnSp>
        <p:nvCxnSpPr>
          <p:cNvPr id="23" name="Curved Connector 22"/>
          <p:cNvCxnSpPr>
            <a:stCxn id="8" idx="1"/>
          </p:cNvCxnSpPr>
          <p:nvPr/>
        </p:nvCxnSpPr>
        <p:spPr>
          <a:xfrm rot="10800000" flipH="1" flipV="1">
            <a:off x="731520" y="2865105"/>
            <a:ext cx="635056" cy="2349989"/>
          </a:xfrm>
          <a:prstGeom prst="curvedConnector4">
            <a:avLst>
              <a:gd name="adj1" fmla="val -35997"/>
              <a:gd name="adj2" fmla="val 93110"/>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5400000">
            <a:off x="1557494" y="4632290"/>
            <a:ext cx="1477108" cy="291402"/>
          </a:xfrm>
          <a:prstGeom prst="curvedConnector3">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a:off x="5611703" y="4255174"/>
            <a:ext cx="1648535" cy="130629"/>
          </a:xfrm>
          <a:prstGeom prst="curvedConnector3">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328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main part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5474611"/>
              </p:ext>
            </p:extLst>
          </p:nvPr>
        </p:nvGraphicFramePr>
        <p:xfrm>
          <a:off x="1430215" y="2276229"/>
          <a:ext cx="6424245" cy="2448170"/>
        </p:xfrm>
        <a:graphic>
          <a:graphicData uri="http://schemas.openxmlformats.org/drawingml/2006/table">
            <a:tbl>
              <a:tblPr firstRow="1" bandRow="1">
                <a:tableStyleId>{3C2FFA5D-87B4-456A-9821-1D502468CF0F}</a:tableStyleId>
              </a:tblPr>
              <a:tblGrid>
                <a:gridCol w="2141415"/>
                <a:gridCol w="2141415"/>
                <a:gridCol w="2141415"/>
              </a:tblGrid>
              <a:tr h="1224085">
                <a:tc>
                  <a:txBody>
                    <a:bodyPr/>
                    <a:lstStyle/>
                    <a:p>
                      <a:r>
                        <a:rPr lang="en-US" sz="1800" kern="1200" dirty="0" smtClean="0"/>
                        <a:t>overViewMatrixCell-0-0</a:t>
                      </a:r>
                      <a:endParaRPr lang="en-US" dirty="0"/>
                    </a:p>
                  </a:txBody>
                  <a:tcPr/>
                </a:tc>
                <a:tc>
                  <a:txBody>
                    <a:bodyPr/>
                    <a:lstStyle/>
                    <a:p>
                      <a:r>
                        <a:rPr lang="en-US" sz="1800" kern="1200" dirty="0" smtClean="0"/>
                        <a:t>overViewMatrixCell-0-1</a:t>
                      </a:r>
                      <a:endParaRPr lang="en-US" dirty="0"/>
                    </a:p>
                  </a:txBody>
                  <a:tcPr/>
                </a:tc>
                <a:tc>
                  <a:txBody>
                    <a:bodyPr/>
                    <a:lstStyle/>
                    <a:p>
                      <a:r>
                        <a:rPr lang="en-US" sz="1800" kern="1200" dirty="0" smtClean="0"/>
                        <a:t>overViewMatrixCell-0-2</a:t>
                      </a:r>
                      <a:endParaRPr lang="en-US" dirty="0"/>
                    </a:p>
                  </a:txBody>
                  <a:tcPr/>
                </a:tc>
              </a:tr>
              <a:tr h="1224085">
                <a:tc>
                  <a:txBody>
                    <a:bodyPr/>
                    <a:lstStyle/>
                    <a:p>
                      <a:r>
                        <a:rPr lang="en-US" sz="1800" kern="1200" dirty="0" smtClean="0"/>
                        <a:t>overViewMatrixCell-1-0</a:t>
                      </a:r>
                      <a:endParaRPr lang="en-US" dirty="0"/>
                    </a:p>
                  </a:txBody>
                  <a:tcPr/>
                </a:tc>
                <a:tc>
                  <a:txBody>
                    <a:bodyPr/>
                    <a:lstStyle/>
                    <a:p>
                      <a:r>
                        <a:rPr lang="en-US" sz="1800" kern="1200" dirty="0" smtClean="0"/>
                        <a:t>overViewMatrixCell-1-1</a:t>
                      </a:r>
                      <a:endParaRPr lang="en-US" dirty="0"/>
                    </a:p>
                  </a:txBody>
                  <a:tcPr/>
                </a:tc>
                <a:tc>
                  <a:txBody>
                    <a:bodyPr/>
                    <a:lstStyle/>
                    <a:p>
                      <a:r>
                        <a:rPr lang="en-US" sz="1800" kern="1200" dirty="0" smtClean="0"/>
                        <a:t>overViewMatrixCell-1-2</a:t>
                      </a:r>
                      <a:endParaRPr lang="en-US" dirty="0"/>
                    </a:p>
                  </a:txBody>
                  <a:tcPr/>
                </a:tc>
              </a:tr>
            </a:tbl>
          </a:graphicData>
        </a:graphic>
      </p:graphicFrame>
      <p:sp>
        <p:nvSpPr>
          <p:cNvPr id="5" name="TextBox 4"/>
          <p:cNvSpPr txBox="1"/>
          <p:nvPr/>
        </p:nvSpPr>
        <p:spPr>
          <a:xfrm>
            <a:off x="2157046" y="4935415"/>
            <a:ext cx="646331"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33%</a:t>
            </a:r>
          </a:p>
        </p:txBody>
      </p:sp>
      <p:sp>
        <p:nvSpPr>
          <p:cNvPr id="7" name="Text Placeholder 6"/>
          <p:cNvSpPr txBox="1">
            <a:spLocks noGrp="1"/>
          </p:cNvSpPr>
          <p:nvPr>
            <p:ph type="body" sz="quarter" idx="10"/>
          </p:nvPr>
        </p:nvSpPr>
        <p:spPr>
          <a:xfrm>
            <a:off x="324000" y="1690687"/>
            <a:ext cx="65" cy="276999"/>
          </a:xfrm>
          <a:prstGeom prst="rect">
            <a:avLst/>
          </a:prstGeom>
          <a:noFill/>
        </p:spPr>
        <p:txBody>
          <a:bodyPr wrap="none" rtlCol="0">
            <a:spAutoFit/>
          </a:bodyPr>
          <a:lstStyle/>
          <a:p>
            <a:pPr fontAlgn="base">
              <a:spcBef>
                <a:spcPct val="500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8" name="TextBox 7"/>
          <p:cNvSpPr txBox="1"/>
          <p:nvPr/>
        </p:nvSpPr>
        <p:spPr>
          <a:xfrm>
            <a:off x="4208585" y="4935415"/>
            <a:ext cx="646331"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34%</a:t>
            </a:r>
          </a:p>
        </p:txBody>
      </p:sp>
      <p:sp>
        <p:nvSpPr>
          <p:cNvPr id="9" name="TextBox 8"/>
          <p:cNvSpPr txBox="1"/>
          <p:nvPr/>
        </p:nvSpPr>
        <p:spPr>
          <a:xfrm>
            <a:off x="6693878" y="4900246"/>
            <a:ext cx="646331"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33%</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211" y="5304747"/>
            <a:ext cx="4310061"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485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InternalPageMng</a:t>
            </a:r>
          </a:p>
        </p:txBody>
      </p:sp>
      <p:sp>
        <p:nvSpPr>
          <p:cNvPr id="3" name="Text Placeholder 2"/>
          <p:cNvSpPr>
            <a:spLocks noGrp="1"/>
          </p:cNvSpPr>
          <p:nvPr>
            <p:ph type="body" sz="quarter" idx="10"/>
          </p:nvPr>
        </p:nvSpPr>
        <p:spPr/>
        <p:txBody>
          <a:bodyPr/>
          <a:lstStyle/>
          <a:p>
            <a:pPr marL="285750" indent="-285750">
              <a:buFont typeface="Wingdings" pitchFamily="2" charset="2"/>
              <a:buChar char="q"/>
            </a:pPr>
            <a:r>
              <a:rPr lang="en-US" dirty="0" smtClean="0"/>
              <a:t>Used to manage some page which </a:t>
            </a:r>
          </a:p>
          <a:p>
            <a:pPr marL="555625" lvl="2" indent="-285750">
              <a:buFont typeface="Wingdings" pitchFamily="2" charset="2"/>
              <a:buChar char="q"/>
            </a:pPr>
            <a:r>
              <a:rPr lang="en-US" dirty="0" smtClean="0"/>
              <a:t>Show at the same position (such as the </a:t>
            </a:r>
            <a:r>
              <a:rPr lang="en-US" dirty="0" err="1" smtClean="0"/>
              <a:t>Treemap</a:t>
            </a:r>
            <a:r>
              <a:rPr lang="en-US" dirty="0" smtClean="0"/>
              <a:t>, </a:t>
            </a:r>
            <a:r>
              <a:rPr lang="en-US" dirty="0" err="1" smtClean="0"/>
              <a:t>treetable</a:t>
            </a:r>
            <a:r>
              <a:rPr lang="en-US" dirty="0" smtClean="0"/>
              <a:t> and </a:t>
            </a:r>
            <a:r>
              <a:rPr lang="en-US" dirty="0" err="1" smtClean="0"/>
              <a:t>pie+bar</a:t>
            </a:r>
            <a:r>
              <a:rPr lang="en-US" dirty="0" smtClean="0"/>
              <a:t>)</a:t>
            </a:r>
          </a:p>
          <a:p>
            <a:pPr marL="555625" lvl="2" indent="-285750">
              <a:buFont typeface="Wingdings" pitchFamily="2" charset="2"/>
              <a:buChar char="q"/>
            </a:pPr>
            <a:r>
              <a:rPr lang="en-US" dirty="0" smtClean="0"/>
              <a:t>User can switch by the </a:t>
            </a:r>
            <a:r>
              <a:rPr lang="en-US" dirty="0" err="1" smtClean="0"/>
              <a:t>switchButton</a:t>
            </a:r>
            <a:endParaRPr lang="en-US" dirty="0" smtClean="0"/>
          </a:p>
          <a:p>
            <a:pPr marL="285750" lvl="1" indent="-285750">
              <a:buFont typeface="Wingdings" pitchFamily="2" charset="2"/>
              <a:buChar char="q"/>
            </a:pPr>
            <a:r>
              <a:rPr lang="en-US" dirty="0" smtClean="0"/>
              <a:t>Pre-requirement</a:t>
            </a:r>
          </a:p>
          <a:p>
            <a:pPr marL="555625" lvl="2" indent="-285750">
              <a:buFont typeface="Wingdings" pitchFamily="2" charset="2"/>
              <a:buChar char="q"/>
            </a:pPr>
            <a:r>
              <a:rPr lang="en-US" dirty="0" smtClean="0"/>
              <a:t>It will add to a parent by call </a:t>
            </a:r>
            <a:r>
              <a:rPr lang="en-US" b="1" dirty="0" err="1"/>
              <a:t>this.parent.addContent</a:t>
            </a:r>
            <a:r>
              <a:rPr lang="en-US" b="1" dirty="0"/>
              <a:t>(</a:t>
            </a:r>
            <a:r>
              <a:rPr lang="en-US" b="1" dirty="0" err="1"/>
              <a:t>htmlCtrol</a:t>
            </a:r>
            <a:r>
              <a:rPr lang="en-US" b="1" dirty="0" smtClean="0"/>
              <a:t>);  so the parent must have such function</a:t>
            </a:r>
          </a:p>
          <a:p>
            <a:pPr marL="733425" lvl="3" indent="-285750">
              <a:buFont typeface="Wingdings" pitchFamily="2" charset="2"/>
              <a:buChar char="q"/>
            </a:pPr>
            <a:r>
              <a:rPr lang="en-US" b="1" dirty="0" smtClean="0"/>
              <a:t>Now the </a:t>
            </a:r>
            <a:r>
              <a:rPr lang="en-US" b="1" dirty="0" err="1" smtClean="0"/>
              <a:t>HierOverivew</a:t>
            </a:r>
            <a:r>
              <a:rPr lang="en-US" b="1" dirty="0" smtClean="0"/>
              <a:t> and Trend call </a:t>
            </a:r>
            <a:r>
              <a:rPr lang="en-US" dirty="0" err="1" smtClean="0"/>
              <a:t>createContentLayout</a:t>
            </a:r>
            <a:r>
              <a:rPr lang="en-US" dirty="0" smtClean="0"/>
              <a:t>(), it create a </a:t>
            </a:r>
            <a:r>
              <a:rPr lang="en-US" dirty="0" err="1" smtClean="0"/>
              <a:t>sap.ui.commons.layout.MatrixLayout</a:t>
            </a:r>
            <a:endParaRPr lang="en-US" dirty="0" smtClean="0"/>
          </a:p>
          <a:p>
            <a:pPr marL="285750" lvl="1" indent="-285750">
              <a:buFont typeface="Wingdings" pitchFamily="2" charset="2"/>
              <a:buChar char="q"/>
            </a:pPr>
            <a:r>
              <a:rPr lang="en-US" dirty="0" smtClean="0"/>
              <a:t>How to switch</a:t>
            </a:r>
          </a:p>
          <a:p>
            <a:pPr marL="555625" lvl="2" indent="-285750">
              <a:buFont typeface="Wingdings" pitchFamily="2" charset="2"/>
              <a:buChar char="q"/>
            </a:pPr>
            <a:r>
              <a:rPr lang="en-US" dirty="0" smtClean="0"/>
              <a:t>In begin, just set all the display as none</a:t>
            </a:r>
          </a:p>
          <a:p>
            <a:pPr marL="555625" lvl="2" indent="-285750">
              <a:buFont typeface="Wingdings" pitchFamily="2" charset="2"/>
              <a:buChar char="q"/>
            </a:pPr>
            <a:r>
              <a:rPr lang="en-US" dirty="0" smtClean="0"/>
              <a:t>When set active, just show it like</a:t>
            </a:r>
          </a:p>
          <a:p>
            <a:r>
              <a:rPr lang="en-US" dirty="0" smtClean="0"/>
              <a:t>                id </a:t>
            </a:r>
            <a:r>
              <a:rPr lang="en-US" dirty="0"/>
              <a:t>= "#"+ </a:t>
            </a:r>
            <a:r>
              <a:rPr lang="en-US" dirty="0" err="1"/>
              <a:t>this.parent.getId</a:t>
            </a:r>
            <a:r>
              <a:rPr lang="en-US" dirty="0"/>
              <a:t>()+'--page' + </a:t>
            </a:r>
            <a:r>
              <a:rPr lang="en-US" dirty="0" err="1"/>
              <a:t>idx</a:t>
            </a:r>
            <a:r>
              <a:rPr lang="en-US" dirty="0"/>
              <a:t>;</a:t>
            </a:r>
          </a:p>
          <a:p>
            <a:r>
              <a:rPr lang="en-US" dirty="0" smtClean="0"/>
              <a:t>                $(</a:t>
            </a:r>
            <a:r>
              <a:rPr lang="en-US" dirty="0"/>
              <a:t>id).show('slow');</a:t>
            </a:r>
          </a:p>
        </p:txBody>
      </p:sp>
    </p:spTree>
    <p:extLst>
      <p:ext uri="{BB962C8B-B14F-4D97-AF65-F5344CB8AC3E}">
        <p14:creationId xmlns:p14="http://schemas.microsoft.com/office/powerpoint/2010/main" val="3851239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View/global   </a:t>
            </a:r>
            <a:r>
              <a:rPr lang="en-US" dirty="0" err="1" smtClean="0"/>
              <a:t>createHeaderData</a:t>
            </a:r>
            <a:r>
              <a:rPr lang="en-US" dirty="0" smtClean="0"/>
              <a: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38" y="3240577"/>
            <a:ext cx="8111282" cy="85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gray">
          <a:xfrm>
            <a:off x="683288" y="2029767"/>
            <a:ext cx="2934119" cy="763675"/>
          </a:xfrm>
          <a:prstGeom prst="wedgeRoundRectCallout">
            <a:avLst>
              <a:gd name="adj1" fmla="val -25940"/>
              <a:gd name="adj2" fmla="val 144415"/>
              <a:gd name="adj3" fmla="val 16667"/>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oHeaderTextViewName</a:t>
            </a:r>
            <a:endParaRPr lang="en-US" dirty="0" smtClean="0"/>
          </a:p>
          <a:p>
            <a:pPr algn="ctr" fontAlgn="base">
              <a:spcBef>
                <a:spcPct val="50000"/>
              </a:spcBef>
              <a:spcAft>
                <a:spcPct val="0"/>
              </a:spcAft>
              <a:buClr>
                <a:srgbClr val="F0AB00"/>
              </a:buClr>
              <a:buSzPct val="80000"/>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Top: 0, left: 0</a:t>
            </a:r>
          </a:p>
        </p:txBody>
      </p:sp>
      <p:sp>
        <p:nvSpPr>
          <p:cNvPr id="5" name="Rectangular Callout 4"/>
          <p:cNvSpPr/>
          <p:nvPr/>
        </p:nvSpPr>
        <p:spPr bwMode="gray">
          <a:xfrm>
            <a:off x="2863780" y="1055077"/>
            <a:ext cx="3014505" cy="854110"/>
          </a:xfrm>
          <a:prstGeom prst="wedgeRectCallout">
            <a:avLst>
              <a:gd name="adj1" fmla="val 77999"/>
              <a:gd name="adj2" fmla="val 230420"/>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oHeaderTextViewSpend</a:t>
            </a:r>
            <a:endParaRPr lang="en-US" dirty="0" smtClean="0"/>
          </a:p>
          <a:p>
            <a:pPr algn="ctr" fontAlgn="base">
              <a:spcBef>
                <a:spcPct val="50000"/>
              </a:spcBef>
              <a:spcAft>
                <a:spcPct val="0"/>
              </a:spcAft>
              <a:buClr>
                <a:srgbClr val="F0AB00"/>
              </a:buClr>
              <a:buSzPct val="80000"/>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Top:0 ,</a:t>
            </a:r>
            <a:r>
              <a:rPr kumimoji="0" lang="en-US" b="0" i="0" u="none" strike="noStrike" kern="0" cap="none" spc="0" normalizeH="0" noProof="0" dirty="0" smtClean="0">
                <a:ln>
                  <a:noFill/>
                </a:ln>
                <a:effectLst/>
                <a:uLnTx/>
                <a:uFillTx/>
                <a:ea typeface="Arial Unicode MS" pitchFamily="34" charset="-128"/>
                <a:cs typeface="Arial Unicode MS" pitchFamily="34" charset="-128"/>
              </a:rPr>
              <a:t> right: 47~~60??</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ular Callout 6"/>
          <p:cNvSpPr/>
          <p:nvPr/>
        </p:nvSpPr>
        <p:spPr bwMode="gray">
          <a:xfrm>
            <a:off x="6481187" y="753626"/>
            <a:ext cx="2193333" cy="1155561"/>
          </a:xfrm>
          <a:prstGeom prst="wedgeRectCallout">
            <a:avLst>
              <a:gd name="adj1" fmla="val 8543"/>
              <a:gd name="adj2" fmla="val 182500"/>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smtClean="0"/>
              <a:t>oHeaderTextViewSpend2</a:t>
            </a:r>
          </a:p>
          <a:p>
            <a:pPr algn="ctr" fontAlgn="base">
              <a:spcBef>
                <a:spcPct val="50000"/>
              </a:spcBef>
              <a:spcAft>
                <a:spcPct val="0"/>
              </a:spcAft>
              <a:buClr>
                <a:srgbClr val="F0AB00"/>
              </a:buClr>
              <a:buSzPct val="80000"/>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Top:0, right:0</a:t>
            </a:r>
          </a:p>
        </p:txBody>
      </p:sp>
      <p:sp>
        <p:nvSpPr>
          <p:cNvPr id="8" name="Rectangular Callout 7"/>
          <p:cNvSpPr/>
          <p:nvPr/>
        </p:nvSpPr>
        <p:spPr bwMode="gray">
          <a:xfrm>
            <a:off x="753625" y="5064369"/>
            <a:ext cx="2632669" cy="1135464"/>
          </a:xfrm>
          <a:prstGeom prst="wedgeRectCallout">
            <a:avLst>
              <a:gd name="adj1" fmla="val 2024"/>
              <a:gd name="adj2" fmla="val -15064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oHeaderTextViewYearofDate</a:t>
            </a:r>
            <a:endParaRPr lang="en-US"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Left:0, top: 30</a:t>
            </a:r>
            <a:endParaRPr lang="en-US" dirty="0" smtClean="0"/>
          </a:p>
        </p:txBody>
      </p:sp>
      <p:sp>
        <p:nvSpPr>
          <p:cNvPr id="9" name="Rectangular Callout 8"/>
          <p:cNvSpPr/>
          <p:nvPr/>
        </p:nvSpPr>
        <p:spPr bwMode="gray">
          <a:xfrm>
            <a:off x="3908808" y="4612193"/>
            <a:ext cx="1507253" cy="1235948"/>
          </a:xfrm>
          <a:prstGeom prst="wedgeRectCallout">
            <a:avLst>
              <a:gd name="adj1" fmla="val 156878"/>
              <a:gd name="adj2" fmla="val -97069"/>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oHeaderTextViewDiff</a:t>
            </a:r>
            <a:endParaRPr lang="en-US" dirty="0" smtClean="0"/>
          </a:p>
          <a:p>
            <a:pPr algn="ctr" fontAlgn="base">
              <a:spcBef>
                <a:spcPct val="50000"/>
              </a:spcBef>
              <a:spcAft>
                <a:spcPct val="0"/>
              </a:spcAft>
              <a:buClr>
                <a:srgbClr val="F0AB00"/>
              </a:buClr>
              <a:buSzPct val="80000"/>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R: 40, t: 38?</a:t>
            </a:r>
          </a:p>
        </p:txBody>
      </p:sp>
      <p:sp>
        <p:nvSpPr>
          <p:cNvPr id="10" name="Rectangular Callout 9"/>
          <p:cNvSpPr/>
          <p:nvPr/>
        </p:nvSpPr>
        <p:spPr bwMode="gray">
          <a:xfrm>
            <a:off x="5878285" y="4923692"/>
            <a:ext cx="2723104" cy="924449"/>
          </a:xfrm>
          <a:prstGeom prst="wedgeRectCallout">
            <a:avLst>
              <a:gd name="adj1" fmla="val 30815"/>
              <a:gd name="adj2" fmla="val -157065"/>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oHeaderTextViewLeftOrOver</a:t>
            </a:r>
            <a:endParaRPr lang="en-US" dirty="0" smtClean="0"/>
          </a:p>
          <a:p>
            <a:pPr algn="ctr" fontAlgn="base">
              <a:spcBef>
                <a:spcPct val="50000"/>
              </a:spcBef>
              <a:spcAft>
                <a:spcPct val="0"/>
              </a:spcAft>
              <a:buClr>
                <a:srgbClr val="F0AB00"/>
              </a:buClr>
              <a:buSzPct val="80000"/>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T: 30, r:0</a:t>
            </a:r>
          </a:p>
        </p:txBody>
      </p:sp>
    </p:spTree>
    <p:extLst>
      <p:ext uri="{BB962C8B-B14F-4D97-AF65-F5344CB8AC3E}">
        <p14:creationId xmlns:p14="http://schemas.microsoft.com/office/powerpoint/2010/main" val="1279896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HierOverView</a:t>
            </a:r>
            <a:r>
              <a:rPr lang="en-US" dirty="0" smtClean="0"/>
              <a:t>  -- main </a:t>
            </a:r>
            <a:endParaRPr lang="en-US" dirty="0"/>
          </a:p>
        </p:txBody>
      </p:sp>
      <p:sp>
        <p:nvSpPr>
          <p:cNvPr id="3" name="Text Placeholder 2"/>
          <p:cNvSpPr>
            <a:spLocks noGrp="1"/>
          </p:cNvSpPr>
          <p:nvPr>
            <p:ph type="body" sz="quarter" idx="10"/>
          </p:nvPr>
        </p:nvSpPr>
        <p:spPr/>
        <p:txBody>
          <a:bodyPr/>
          <a:lstStyle/>
          <a:p>
            <a:endParaRPr lang="en-US" dirty="0"/>
          </a:p>
        </p:txBody>
      </p:sp>
      <p:sp>
        <p:nvSpPr>
          <p:cNvPr id="4" name="Rectangle 3"/>
          <p:cNvSpPr/>
          <p:nvPr/>
        </p:nvSpPr>
        <p:spPr bwMode="gray">
          <a:xfrm>
            <a:off x="1843548" y="1991032"/>
            <a:ext cx="4955458" cy="3819833"/>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ular Callout 4"/>
          <p:cNvSpPr/>
          <p:nvPr/>
        </p:nvSpPr>
        <p:spPr bwMode="gray">
          <a:xfrm>
            <a:off x="7374193" y="752168"/>
            <a:ext cx="1238864" cy="825909"/>
          </a:xfrm>
          <a:prstGeom prst="wedgeRectCallout">
            <a:avLst>
              <a:gd name="adj1" fmla="val -76696"/>
              <a:gd name="adj2" fmla="val 376785"/>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a:t>VerticalLayout</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ounded Rectangle 5">
            <a:hlinkClick r:id="rId2" action="ppaction://hlinksldjump"/>
          </p:cNvPr>
          <p:cNvSpPr/>
          <p:nvPr/>
        </p:nvSpPr>
        <p:spPr bwMode="gray">
          <a:xfrm>
            <a:off x="1976284" y="1954162"/>
            <a:ext cx="4822721" cy="457200"/>
          </a:xfrm>
          <a:prstGeom prst="round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a:t>headPart</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1843548" y="1858297"/>
            <a:ext cx="5161936" cy="3657600"/>
          </a:xfrm>
          <a:prstGeom prst="rect">
            <a:avLst/>
          </a:prstGeom>
          <a:no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1976285" y="2492478"/>
            <a:ext cx="4837468" cy="427704"/>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a:t>switchToolbar</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2094271" y="3082413"/>
            <a:ext cx="4704734" cy="2168013"/>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a:t>_</a:t>
            </a:r>
            <a:r>
              <a:rPr lang="en-US" dirty="0" err="1"/>
              <a:t>oContentLayout</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ounded Rectangular Callout 10"/>
          <p:cNvSpPr/>
          <p:nvPr/>
        </p:nvSpPr>
        <p:spPr bwMode="gray">
          <a:xfrm>
            <a:off x="0" y="2182762"/>
            <a:ext cx="1504335" cy="634180"/>
          </a:xfrm>
          <a:prstGeom prst="wedgeRoundRectCallout">
            <a:avLst>
              <a:gd name="adj1" fmla="val 98775"/>
              <a:gd name="adj2" fmla="val -53779"/>
              <a:gd name="adj3" fmla="val 16667"/>
            </a:avLst>
          </a:prstGeom>
          <a:solidFill>
            <a:srgbClr val="99999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Width: 100%</a:t>
            </a:r>
          </a:p>
        </p:txBody>
      </p:sp>
      <p:sp>
        <p:nvSpPr>
          <p:cNvPr id="14" name="Rectangular Callout 13"/>
          <p:cNvSpPr/>
          <p:nvPr/>
        </p:nvSpPr>
        <p:spPr bwMode="gray">
          <a:xfrm>
            <a:off x="147484" y="4601498"/>
            <a:ext cx="1460090" cy="914400"/>
          </a:xfrm>
          <a:prstGeom prst="wedgeRectCallout">
            <a:avLst>
              <a:gd name="adj1" fmla="val 149437"/>
              <a:gd name="adj2" fmla="val -153409"/>
            </a:avLst>
          </a:prstGeom>
          <a:solidFill>
            <a:srgbClr val="999999"/>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Width: 100%</a:t>
            </a:r>
          </a:p>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83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HierOverview</a:t>
            </a:r>
            <a:r>
              <a:rPr lang="en-US" dirty="0" smtClean="0"/>
              <a:t> switch  Toolbar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43" y="3114675"/>
            <a:ext cx="827526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gray">
          <a:xfrm>
            <a:off x="457200" y="2904565"/>
            <a:ext cx="8534400" cy="1013011"/>
          </a:xfrm>
          <a:prstGeom prst="rect">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ular Callout 5"/>
          <p:cNvSpPr/>
          <p:nvPr/>
        </p:nvSpPr>
        <p:spPr bwMode="gray">
          <a:xfrm>
            <a:off x="1792942" y="5432612"/>
            <a:ext cx="4258236" cy="466165"/>
          </a:xfrm>
          <a:prstGeom prst="wedgeRectCallout">
            <a:avLst>
              <a:gd name="adj1" fmla="val -9153"/>
              <a:gd name="adj2" fmla="val -37566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AbsoluteLayout</a:t>
            </a:r>
            <a:r>
              <a:rPr lang="en-US" dirty="0" smtClean="0"/>
              <a:t>  </a:t>
            </a:r>
            <a:r>
              <a:rPr lang="en-US" dirty="0"/>
              <a:t>height : "60px"</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ular Callout 6"/>
          <p:cNvSpPr/>
          <p:nvPr/>
        </p:nvSpPr>
        <p:spPr bwMode="gray">
          <a:xfrm>
            <a:off x="268941" y="1308846"/>
            <a:ext cx="2698378" cy="824753"/>
          </a:xfrm>
          <a:prstGeom prst="wedgeRectCallout">
            <a:avLst>
              <a:gd name="adj1" fmla="val -8620"/>
              <a:gd name="adj2" fmla="val 193611"/>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400" dirty="0" err="1" smtClean="0"/>
              <a:t>SegmentedButton</a:t>
            </a:r>
            <a:endParaRPr lang="en-US" sz="1400" dirty="0" smtClean="0"/>
          </a:p>
          <a:p>
            <a:r>
              <a:rPr lang="en-US" sz="1400" dirty="0"/>
              <a:t>left : "0px",</a:t>
            </a:r>
          </a:p>
          <a:p>
            <a:r>
              <a:rPr lang="en-US" sz="1400" dirty="0"/>
              <a:t>top : "0px"</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 Placeholder 8"/>
          <p:cNvSpPr>
            <a:spLocks noGrp="1"/>
          </p:cNvSpPr>
          <p:nvPr>
            <p:ph type="body" sz="quarter" idx="10"/>
          </p:nvPr>
        </p:nvSpPr>
        <p:spPr bwMode="gray">
          <a:xfrm>
            <a:off x="3263788" y="1308845"/>
            <a:ext cx="2921224" cy="824753"/>
          </a:xfrm>
          <a:prstGeom prst="wedgeRectCallout">
            <a:avLst>
              <a:gd name="adj1" fmla="val -46980"/>
              <a:gd name="adj2" fmla="val 146517"/>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dirty="0" err="1" smtClean="0"/>
              <a:t>SegmentedButton</a:t>
            </a:r>
            <a:endParaRPr lang="en-US" sz="1200" dirty="0" smtClean="0"/>
          </a:p>
          <a:p>
            <a:pPr algn="ctr" fontAlgn="base">
              <a:spcBef>
                <a:spcPct val="50000"/>
              </a:spcBef>
              <a:spcAft>
                <a:spcPct val="0"/>
              </a:spcAft>
              <a:buClr>
                <a:srgbClr val="F0AB00"/>
              </a:buClr>
              <a:buSzPct val="80000"/>
            </a:pPr>
            <a:r>
              <a:rPr lang="en-US" sz="1200" dirty="0" smtClean="0"/>
              <a:t>left </a:t>
            </a:r>
            <a:r>
              <a:rPr lang="en-US" sz="1200" dirty="0"/>
              <a:t>: </a:t>
            </a:r>
            <a:r>
              <a:rPr lang="en-US" sz="1200" dirty="0" smtClean="0"/>
              <a:t>“210px",  top </a:t>
            </a:r>
            <a:r>
              <a:rPr lang="en-US" sz="1200" dirty="0"/>
              <a:t>: "0px"</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ular Callout 7"/>
          <p:cNvSpPr/>
          <p:nvPr/>
        </p:nvSpPr>
        <p:spPr bwMode="gray">
          <a:xfrm>
            <a:off x="5755340" y="4347882"/>
            <a:ext cx="2707341" cy="815789"/>
          </a:xfrm>
          <a:prstGeom prst="wedgeRectCallout">
            <a:avLst>
              <a:gd name="adj1" fmla="val 14412"/>
              <a:gd name="adj2" fmla="val -12327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TextView</a:t>
            </a:r>
            <a:r>
              <a:rPr lang="en-US" dirty="0" smtClean="0"/>
              <a:t>, </a:t>
            </a:r>
          </a:p>
          <a:p>
            <a:pPr algn="ctr" fontAlgn="base">
              <a:spcBef>
                <a:spcPct val="50000"/>
              </a:spcBef>
              <a:spcAft>
                <a:spcPct val="0"/>
              </a:spcAft>
              <a:buClr>
                <a:srgbClr val="F0AB00"/>
              </a:buClr>
              <a:buSzPct val="80000"/>
            </a:pPr>
            <a:r>
              <a:rPr lang="en-US" dirty="0" smtClean="0"/>
              <a:t>right:0, top:30</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93235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HierOverview</a:t>
            </a:r>
            <a:r>
              <a:rPr lang="en-US" dirty="0" smtClean="0"/>
              <a:t> </a:t>
            </a:r>
            <a:r>
              <a:rPr lang="en-US" dirty="0" err="1" smtClean="0"/>
              <a:t>treeMap</a:t>
            </a:r>
            <a:r>
              <a:rPr lang="en-US" dirty="0" smtClean="0"/>
              <a:t>/</a:t>
            </a:r>
            <a:r>
              <a:rPr lang="en-US" dirty="0" err="1" smtClean="0"/>
              <a:t>TreeTable</a:t>
            </a:r>
            <a:r>
              <a:rPr lang="en-US" dirty="0" smtClean="0"/>
              <a:t>/</a:t>
            </a:r>
            <a:r>
              <a:rPr lang="en-US" dirty="0" err="1" smtClean="0"/>
              <a:t>PieMap</a:t>
            </a:r>
            <a:endParaRPr lang="en-US" dirty="0"/>
          </a:p>
        </p:txBody>
      </p:sp>
      <p:sp>
        <p:nvSpPr>
          <p:cNvPr id="3" name="Text Placeholder 2"/>
          <p:cNvSpPr>
            <a:spLocks noGrp="1"/>
          </p:cNvSpPr>
          <p:nvPr>
            <p:ph type="body" sz="quarter" idx="10"/>
          </p:nvPr>
        </p:nvSpPr>
        <p:spPr/>
        <p:txBody>
          <a:bodyPr/>
          <a:lstStyle/>
          <a:p>
            <a:pPr marL="285750" indent="-285750">
              <a:buFont typeface="Arial" pitchFamily="34" charset="0"/>
              <a:buChar char="•"/>
            </a:pPr>
            <a:r>
              <a:rPr lang="en-US" dirty="0" smtClean="0"/>
              <a:t>Use </a:t>
            </a:r>
            <a:r>
              <a:rPr lang="en-US" dirty="0" smtClean="0">
                <a:hlinkClick r:id="rId2" action="ppaction://hlinksldjump"/>
              </a:rPr>
              <a:t>InternalPageMng    </a:t>
            </a:r>
            <a:r>
              <a:rPr lang="en-US" dirty="0" smtClean="0"/>
              <a:t>manage three views</a:t>
            </a:r>
            <a:endParaRPr lang="en-US" dirty="0"/>
          </a:p>
        </p:txBody>
      </p:sp>
    </p:spTree>
    <p:extLst>
      <p:ext uri="{BB962C8B-B14F-4D97-AF65-F5344CB8AC3E}">
        <p14:creationId xmlns:p14="http://schemas.microsoft.com/office/powerpoint/2010/main" val="2199208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HierDetail</a:t>
            </a:r>
            <a:r>
              <a:rPr lang="en-US" dirty="0" smtClean="0"/>
              <a:t> view</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21489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HierDetailView</a:t>
            </a:r>
            <a:r>
              <a:rPr lang="en-US" dirty="0" smtClean="0"/>
              <a:t> switch  Toolbar</a:t>
            </a:r>
            <a:endParaRPr lang="en-US" dirty="0"/>
          </a:p>
        </p:txBody>
      </p:sp>
      <p:sp>
        <p:nvSpPr>
          <p:cNvPr id="5" name="Rectangle 4"/>
          <p:cNvSpPr/>
          <p:nvPr/>
        </p:nvSpPr>
        <p:spPr bwMode="gray">
          <a:xfrm>
            <a:off x="457200" y="2904565"/>
            <a:ext cx="8534400" cy="1013011"/>
          </a:xfrm>
          <a:prstGeom prst="rect">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ular Callout 5"/>
          <p:cNvSpPr/>
          <p:nvPr/>
        </p:nvSpPr>
        <p:spPr bwMode="gray">
          <a:xfrm>
            <a:off x="1792942" y="5432612"/>
            <a:ext cx="4258236" cy="466165"/>
          </a:xfrm>
          <a:prstGeom prst="wedgeRectCallout">
            <a:avLst>
              <a:gd name="adj1" fmla="val -9153"/>
              <a:gd name="adj2" fmla="val -37566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AbsoluteLayout</a:t>
            </a:r>
            <a:r>
              <a:rPr lang="en-US" dirty="0" smtClean="0"/>
              <a:t>  </a:t>
            </a:r>
            <a:r>
              <a:rPr lang="en-US" dirty="0"/>
              <a:t>height : "60px"</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ular Callout 6"/>
          <p:cNvSpPr/>
          <p:nvPr/>
        </p:nvSpPr>
        <p:spPr bwMode="gray">
          <a:xfrm>
            <a:off x="268941" y="1308846"/>
            <a:ext cx="2698378" cy="824753"/>
          </a:xfrm>
          <a:prstGeom prst="wedgeRectCallout">
            <a:avLst>
              <a:gd name="adj1" fmla="val -5298"/>
              <a:gd name="adj2" fmla="val 166437"/>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400" dirty="0" err="1" smtClean="0"/>
              <a:t>SegmentedButton</a:t>
            </a:r>
            <a:endParaRPr lang="en-US" sz="1400" dirty="0" smtClean="0"/>
          </a:p>
          <a:p>
            <a:r>
              <a:rPr lang="en-US" sz="1400" dirty="0"/>
              <a:t>left : "0px",</a:t>
            </a:r>
          </a:p>
          <a:p>
            <a:r>
              <a:rPr lang="en-US" sz="1400" dirty="0"/>
              <a:t>top : "0px"</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 Placeholder 8"/>
          <p:cNvSpPr>
            <a:spLocks noGrp="1"/>
          </p:cNvSpPr>
          <p:nvPr>
            <p:ph type="body" sz="quarter" idx="10"/>
          </p:nvPr>
        </p:nvSpPr>
        <p:spPr bwMode="gray">
          <a:xfrm>
            <a:off x="3263788" y="1308845"/>
            <a:ext cx="2921224" cy="824753"/>
          </a:xfrm>
          <a:prstGeom prst="wedgeRectCallout">
            <a:avLst>
              <a:gd name="adj1" fmla="val -38080"/>
              <a:gd name="adj2" fmla="val 13890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dirty="0" err="1" smtClean="0"/>
              <a:t>SegmentedButton</a:t>
            </a:r>
            <a:endParaRPr lang="en-US" sz="1200" dirty="0" smtClean="0"/>
          </a:p>
          <a:p>
            <a:pPr algn="ctr" fontAlgn="base">
              <a:spcBef>
                <a:spcPct val="50000"/>
              </a:spcBef>
              <a:spcAft>
                <a:spcPct val="0"/>
              </a:spcAft>
              <a:buClr>
                <a:srgbClr val="F0AB00"/>
              </a:buClr>
              <a:buSzPct val="80000"/>
            </a:pPr>
            <a:r>
              <a:rPr lang="en-US" sz="1200" dirty="0" smtClean="0"/>
              <a:t>left </a:t>
            </a:r>
            <a:r>
              <a:rPr lang="en-US" sz="1200" dirty="0"/>
              <a:t>: </a:t>
            </a:r>
            <a:r>
              <a:rPr lang="en-US" sz="1200" dirty="0" smtClean="0"/>
              <a:t>“210px",  top </a:t>
            </a:r>
            <a:r>
              <a:rPr lang="en-US" sz="1200" dirty="0"/>
              <a:t>: "0px"</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ular Callout 7"/>
          <p:cNvSpPr/>
          <p:nvPr/>
        </p:nvSpPr>
        <p:spPr bwMode="gray">
          <a:xfrm>
            <a:off x="5755340" y="4347882"/>
            <a:ext cx="2707341" cy="815789"/>
          </a:xfrm>
          <a:prstGeom prst="wedgeRectCallout">
            <a:avLst>
              <a:gd name="adj1" fmla="val 14412"/>
              <a:gd name="adj2" fmla="val -123278"/>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dirty="0" err="1" smtClean="0"/>
              <a:t>TextView</a:t>
            </a:r>
            <a:r>
              <a:rPr lang="en-US" dirty="0" smtClean="0"/>
              <a:t>, </a:t>
            </a:r>
          </a:p>
          <a:p>
            <a:pPr algn="ctr" fontAlgn="base">
              <a:spcBef>
                <a:spcPct val="50000"/>
              </a:spcBef>
              <a:spcAft>
                <a:spcPct val="0"/>
              </a:spcAft>
              <a:buClr>
                <a:srgbClr val="F0AB00"/>
              </a:buClr>
              <a:buSzPct val="80000"/>
            </a:pPr>
            <a:r>
              <a:rPr lang="en-US" dirty="0" smtClean="0"/>
              <a:t>right:0, top:30</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3143250"/>
            <a:ext cx="77914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98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dirty="0" smtClean="0"/>
              <a:t>Name convention (</a:t>
            </a:r>
            <a:r>
              <a:rPr lang="de-DE" dirty="0" smtClean="0"/>
              <a:t>Follow SAPUI5 convention)</a:t>
            </a:r>
            <a:endParaRPr lang="en-US" dirty="0"/>
          </a:p>
        </p:txBody>
      </p:sp>
      <p:sp>
        <p:nvSpPr>
          <p:cNvPr id="3" name="Text Placeholder 2"/>
          <p:cNvSpPr>
            <a:spLocks noGrp="1"/>
          </p:cNvSpPr>
          <p:nvPr>
            <p:ph type="body" sz="quarter" idx="10"/>
          </p:nvPr>
        </p:nvSpPr>
        <p:spPr>
          <a:xfrm>
            <a:off x="324000" y="1690687"/>
            <a:ext cx="8675145" cy="4391026"/>
          </a:xfrm>
        </p:spPr>
        <p:txBody>
          <a:bodyPr/>
          <a:lstStyle/>
          <a:p>
            <a:pPr lvl="1">
              <a:buFont typeface="Arial" pitchFamily="34" charset="0"/>
              <a:buChar char="•"/>
            </a:pPr>
            <a:r>
              <a:rPr lang="de-DE" dirty="0" smtClean="0"/>
              <a:t>Use Hungarian Notation for variables (at least vor API method parameters),  </a:t>
            </a:r>
          </a:p>
          <a:p>
            <a:pPr lvl="3"/>
            <a:r>
              <a:rPr lang="de-DE" b="1" dirty="0" smtClean="0"/>
              <a:t>o</a:t>
            </a:r>
            <a:r>
              <a:rPr lang="de-DE" dirty="0" smtClean="0"/>
              <a:t>SomeNumber for objects</a:t>
            </a:r>
          </a:p>
          <a:p>
            <a:pPr lvl="3"/>
            <a:r>
              <a:rPr lang="de-DE" b="1" dirty="0" smtClean="0"/>
              <a:t>m</a:t>
            </a:r>
            <a:r>
              <a:rPr lang="de-DE" dirty="0" smtClean="0"/>
              <a:t>SomeMap for objects used as map</a:t>
            </a:r>
          </a:p>
          <a:p>
            <a:pPr lvl="3"/>
            <a:r>
              <a:rPr lang="de-DE" b="1" dirty="0" smtClean="0"/>
              <a:t>a</a:t>
            </a:r>
            <a:r>
              <a:rPr lang="de-DE" dirty="0" smtClean="0"/>
              <a:t>SomeArray for arrays</a:t>
            </a:r>
          </a:p>
          <a:p>
            <a:pPr lvl="3"/>
            <a:r>
              <a:rPr lang="de-DE" b="1" dirty="0" smtClean="0"/>
              <a:t>b</a:t>
            </a:r>
            <a:r>
              <a:rPr lang="de-DE" dirty="0" smtClean="0"/>
              <a:t>SomeBoolean for booleans</a:t>
            </a:r>
          </a:p>
          <a:p>
            <a:pPr lvl="3"/>
            <a:r>
              <a:rPr lang="de-DE" b="1" dirty="0" smtClean="0"/>
              <a:t>i</a:t>
            </a:r>
            <a:r>
              <a:rPr lang="de-DE" dirty="0" smtClean="0"/>
              <a:t>SomeInteger for integer numbers</a:t>
            </a:r>
          </a:p>
          <a:p>
            <a:pPr lvl="3"/>
            <a:r>
              <a:rPr lang="de-DE" b="1" dirty="0" smtClean="0"/>
              <a:t>s</a:t>
            </a:r>
            <a:r>
              <a:rPr lang="de-DE" dirty="0" smtClean="0"/>
              <a:t>SomeString for, well... strings</a:t>
            </a:r>
          </a:p>
          <a:p>
            <a:pPr lvl="3"/>
            <a:r>
              <a:rPr lang="de-DE" dirty="0" smtClean="0"/>
              <a:t>fSomeFunction for function pointers</a:t>
            </a:r>
          </a:p>
          <a:p>
            <a:pPr lvl="1">
              <a:buFont typeface="Arial" pitchFamily="34" charset="0"/>
              <a:buChar char="•"/>
            </a:pPr>
            <a:r>
              <a:rPr lang="de-DE" dirty="0" smtClean="0"/>
              <a:t>Be positive“:  „enabled“, not „disabled“;  „editable“, not „readonly</a:t>
            </a:r>
          </a:p>
          <a:p>
            <a:pPr lvl="1">
              <a:buFont typeface="Arial" pitchFamily="34" charset="0"/>
              <a:buChar char="•"/>
            </a:pPr>
            <a:r>
              <a:rPr lang="de-DE" dirty="0" smtClean="0"/>
              <a:t>Use jsdoc for comments, especial for the public API </a:t>
            </a:r>
          </a:p>
          <a:p>
            <a:pPr lvl="1">
              <a:buFont typeface="Arial" pitchFamily="34" charset="0"/>
              <a:buChar char="•"/>
            </a:pPr>
            <a:r>
              <a:rPr lang="de-DE" dirty="0" smtClean="0"/>
              <a:t>Use </a:t>
            </a:r>
            <a:r>
              <a:rPr lang="de-DE" dirty="0" smtClean="0">
                <a:solidFill>
                  <a:srgbClr val="FF0000"/>
                </a:solidFill>
              </a:rPr>
              <a:t>_ </a:t>
            </a:r>
            <a:r>
              <a:rPr lang="de-DE" dirty="0" smtClean="0"/>
              <a:t>for internal variable and function</a:t>
            </a:r>
          </a:p>
          <a:p>
            <a:pPr lvl="1">
              <a:buFont typeface="Arial" pitchFamily="34" charset="0"/>
              <a:buChar char="•"/>
            </a:pPr>
            <a:r>
              <a:rPr lang="de-DE" dirty="0" smtClean="0"/>
              <a:t>Put the public API in the head of file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78406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design consideration (Overview screen)</a:t>
            </a:r>
            <a:endParaRPr lang="en-US" dirty="0"/>
          </a:p>
        </p:txBody>
      </p:sp>
      <p:sp>
        <p:nvSpPr>
          <p:cNvPr id="3" name="Text Placeholder 2"/>
          <p:cNvSpPr>
            <a:spLocks noGrp="1"/>
          </p:cNvSpPr>
          <p:nvPr>
            <p:ph type="body" sz="quarter" idx="10"/>
          </p:nvPr>
        </p:nvSpPr>
        <p:spPr/>
        <p:txBody>
          <a:bodyPr/>
          <a:lstStyle/>
          <a:p>
            <a:r>
              <a:rPr lang="en-US" dirty="0" smtClean="0"/>
              <a:t>Screen need update in following case</a:t>
            </a:r>
          </a:p>
          <a:p>
            <a:pPr marL="342900" indent="-342900">
              <a:buFont typeface="+mj-lt"/>
              <a:buAutoNum type="arabicPeriod"/>
            </a:pPr>
            <a:r>
              <a:rPr lang="en-US" dirty="0" smtClean="0"/>
              <a:t>First time load data successful or failure</a:t>
            </a:r>
          </a:p>
          <a:p>
            <a:pPr marL="342900" indent="-342900">
              <a:buFont typeface="+mj-lt"/>
              <a:buAutoNum type="arabicPeriod"/>
            </a:pPr>
            <a:r>
              <a:rPr lang="en-US" dirty="0" smtClean="0"/>
              <a:t>Setting changes, just need redraw the content (but data is same)</a:t>
            </a:r>
          </a:p>
          <a:p>
            <a:pPr marL="342900" indent="-342900">
              <a:buFont typeface="+mj-lt"/>
              <a:buAutoNum type="arabicPeriod"/>
            </a:pPr>
            <a:r>
              <a:rPr lang="en-US" dirty="0" smtClean="0"/>
              <a:t>Time period changed:</a:t>
            </a:r>
          </a:p>
          <a:p>
            <a:pPr marL="612775" lvl="2" indent="-342900">
              <a:buFont typeface="+mj-lt"/>
              <a:buAutoNum type="arabicPeriod"/>
            </a:pPr>
            <a:r>
              <a:rPr lang="en-US" dirty="0" smtClean="0"/>
              <a:t>First unbind the old data</a:t>
            </a:r>
          </a:p>
          <a:p>
            <a:pPr marL="612775" lvl="2" indent="-342900">
              <a:buFont typeface="+mj-lt"/>
              <a:buAutoNum type="arabicPeriod"/>
            </a:pPr>
            <a:r>
              <a:rPr lang="en-US" dirty="0" smtClean="0"/>
              <a:t>Load new data from backend</a:t>
            </a:r>
          </a:p>
          <a:p>
            <a:pPr marL="612775" lvl="2" indent="-342900">
              <a:buFont typeface="+mj-lt"/>
              <a:buAutoNum type="arabicPeriod"/>
            </a:pPr>
            <a:r>
              <a:rPr lang="en-US" dirty="0" smtClean="0"/>
              <a:t>After finished, just update the screen like the first one</a:t>
            </a:r>
          </a:p>
          <a:p>
            <a:pPr marL="342900" indent="-342900">
              <a:buFont typeface="+mj-lt"/>
              <a:buAutoNum type="arabicPeriod"/>
            </a:pPr>
            <a:endParaRPr lang="en-US" dirty="0" smtClean="0"/>
          </a:p>
        </p:txBody>
      </p:sp>
    </p:spTree>
    <p:extLst>
      <p:ext uri="{BB962C8B-B14F-4D97-AF65-F5344CB8AC3E}">
        <p14:creationId xmlns:p14="http://schemas.microsoft.com/office/powerpoint/2010/main" val="9779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design consideration (Other screen)</a:t>
            </a:r>
            <a:endParaRPr lang="en-US" dirty="0"/>
          </a:p>
        </p:txBody>
      </p:sp>
      <p:sp>
        <p:nvSpPr>
          <p:cNvPr id="3" name="Text Placeholder 2"/>
          <p:cNvSpPr>
            <a:spLocks noGrp="1"/>
          </p:cNvSpPr>
          <p:nvPr>
            <p:ph type="body" sz="quarter" idx="10"/>
          </p:nvPr>
        </p:nvSpPr>
        <p:spPr/>
        <p:txBody>
          <a:bodyPr/>
          <a:lstStyle/>
          <a:p>
            <a:r>
              <a:rPr lang="en-US" dirty="0" smtClean="0"/>
              <a:t>Screen need update in following case</a:t>
            </a:r>
          </a:p>
          <a:p>
            <a:pPr marL="342900" indent="-342900">
              <a:buFont typeface="+mj-lt"/>
              <a:buAutoNum type="arabicPeriod"/>
            </a:pPr>
            <a:r>
              <a:rPr lang="en-US" dirty="0" smtClean="0"/>
              <a:t>First time load data successful or failure (the old view is a clean view)</a:t>
            </a:r>
          </a:p>
          <a:p>
            <a:pPr marL="342900" indent="-342900">
              <a:buFont typeface="+mj-lt"/>
              <a:buAutoNum type="arabicPeriod"/>
            </a:pPr>
            <a:r>
              <a:rPr lang="en-US" dirty="0" smtClean="0"/>
              <a:t>Load another view: </a:t>
            </a:r>
            <a:endParaRPr lang="en-US" dirty="0" smtClean="0"/>
          </a:p>
          <a:p>
            <a:pPr lvl="2" indent="0">
              <a:buNone/>
            </a:pPr>
            <a:r>
              <a:rPr lang="en-US" dirty="0" smtClean="0"/>
              <a:t>two </a:t>
            </a:r>
            <a:r>
              <a:rPr lang="en-US" dirty="0" smtClean="0"/>
              <a:t>case: Old view data is different with current view, same as current view (means first enter, then enter to parent view, then enter again)</a:t>
            </a:r>
          </a:p>
          <a:p>
            <a:pPr marL="790575" lvl="3" indent="-342900">
              <a:buFont typeface="+mj-lt"/>
              <a:buAutoNum type="arabicPeriod"/>
            </a:pPr>
            <a:r>
              <a:rPr lang="en-US" dirty="0" smtClean="0"/>
              <a:t>First unload the old data</a:t>
            </a:r>
          </a:p>
          <a:p>
            <a:pPr marL="790575" lvl="3" indent="-342900">
              <a:buFont typeface="+mj-lt"/>
              <a:buAutoNum type="arabicPeriod"/>
            </a:pPr>
            <a:r>
              <a:rPr lang="en-US" dirty="0" smtClean="0"/>
              <a:t>In call back, only do date update if it is for the current view</a:t>
            </a:r>
          </a:p>
          <a:p>
            <a:pPr marL="342900" indent="-342900">
              <a:buFont typeface="+mj-lt"/>
              <a:buAutoNum type="arabicPeriod"/>
            </a:pPr>
            <a:r>
              <a:rPr lang="en-US" dirty="0" smtClean="0"/>
              <a:t>Setting changes, just need redraw the content (but data is same)</a:t>
            </a:r>
          </a:p>
          <a:p>
            <a:pPr marL="342900" indent="-342900">
              <a:buFont typeface="+mj-lt"/>
              <a:buAutoNum type="arabicPeriod"/>
            </a:pPr>
            <a:r>
              <a:rPr lang="en-US" dirty="0" smtClean="0"/>
              <a:t>Time period changed:  ( We will disable the </a:t>
            </a:r>
            <a:r>
              <a:rPr lang="en-US" dirty="0" err="1" smtClean="0"/>
              <a:t>TimePeriod</a:t>
            </a:r>
            <a:r>
              <a:rPr lang="en-US" dirty="0" smtClean="0"/>
              <a:t> if not in the over view screen)</a:t>
            </a:r>
          </a:p>
          <a:p>
            <a:pPr marL="342900" indent="-342900">
              <a:buFont typeface="+mj-lt"/>
              <a:buAutoNum type="arabicPeriod"/>
            </a:pPr>
            <a:endParaRPr lang="en-US" dirty="0" smtClean="0"/>
          </a:p>
          <a:p>
            <a:endParaRPr lang="en-US" dirty="0" smtClean="0"/>
          </a:p>
        </p:txBody>
      </p:sp>
    </p:spTree>
    <p:extLst>
      <p:ext uri="{BB962C8B-B14F-4D97-AF65-F5344CB8AC3E}">
        <p14:creationId xmlns:p14="http://schemas.microsoft.com/office/powerpoint/2010/main" val="2164211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gray">
          <a:xfrm>
            <a:off x="3313568" y="4879818"/>
            <a:ext cx="3349782" cy="534154"/>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jQuery</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Main modules</a:t>
            </a:r>
            <a:endParaRPr lang="en-US" dirty="0"/>
          </a:p>
        </p:txBody>
      </p:sp>
      <p:sp>
        <p:nvSpPr>
          <p:cNvPr id="3" name="Text Placeholder 2"/>
          <p:cNvSpPr>
            <a:spLocks noGrp="1"/>
          </p:cNvSpPr>
          <p:nvPr>
            <p:ph type="body" sz="quarter" idx="10"/>
          </p:nvPr>
        </p:nvSpPr>
        <p:spPr/>
        <p:txBody>
          <a:bodyPr/>
          <a:lstStyle/>
          <a:p>
            <a:endParaRPr lang="en-US" dirty="0"/>
          </a:p>
        </p:txBody>
      </p:sp>
      <p:sp>
        <p:nvSpPr>
          <p:cNvPr id="4" name="Rounded Rectangle 3"/>
          <p:cNvSpPr/>
          <p:nvPr/>
        </p:nvSpPr>
        <p:spPr bwMode="gray">
          <a:xfrm>
            <a:off x="4200809" y="2091350"/>
            <a:ext cx="1475715" cy="642796"/>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View</a:t>
            </a:r>
          </a:p>
        </p:txBody>
      </p:sp>
      <p:sp>
        <p:nvSpPr>
          <p:cNvPr id="5" name="Rounded Rectangle 4"/>
          <p:cNvSpPr/>
          <p:nvPr/>
        </p:nvSpPr>
        <p:spPr bwMode="gray">
          <a:xfrm>
            <a:off x="5042780" y="3132500"/>
            <a:ext cx="1213164" cy="72427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Model</a:t>
            </a:r>
          </a:p>
        </p:txBody>
      </p:sp>
      <p:sp>
        <p:nvSpPr>
          <p:cNvPr id="6" name="Rounded Rectangle 5"/>
          <p:cNvSpPr/>
          <p:nvPr/>
        </p:nvSpPr>
        <p:spPr bwMode="gray">
          <a:xfrm>
            <a:off x="3485583" y="3087233"/>
            <a:ext cx="1312752" cy="74238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controller</a:t>
            </a:r>
          </a:p>
        </p:txBody>
      </p:sp>
      <p:sp>
        <p:nvSpPr>
          <p:cNvPr id="7" name="Rounded Rectangle 6"/>
          <p:cNvSpPr/>
          <p:nvPr/>
        </p:nvSpPr>
        <p:spPr bwMode="gray">
          <a:xfrm>
            <a:off x="6690510" y="2372008"/>
            <a:ext cx="660903" cy="111357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cfg</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ounded Rectangle 7"/>
          <p:cNvSpPr/>
          <p:nvPr/>
        </p:nvSpPr>
        <p:spPr bwMode="gray">
          <a:xfrm>
            <a:off x="2390114" y="2372008"/>
            <a:ext cx="742385" cy="1077363"/>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Util</a:t>
            </a:r>
          </a:p>
        </p:txBody>
      </p:sp>
      <p:sp>
        <p:nvSpPr>
          <p:cNvPr id="9" name="Rectangle 8"/>
          <p:cNvSpPr/>
          <p:nvPr/>
        </p:nvSpPr>
        <p:spPr bwMode="gray">
          <a:xfrm>
            <a:off x="2897108" y="4309450"/>
            <a:ext cx="4046899" cy="651850"/>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SAPUI5</a:t>
            </a:r>
          </a:p>
        </p:txBody>
      </p:sp>
      <p:sp>
        <p:nvSpPr>
          <p:cNvPr id="13" name="Rounded Rectangle 12"/>
          <p:cNvSpPr/>
          <p:nvPr/>
        </p:nvSpPr>
        <p:spPr bwMode="gray">
          <a:xfrm>
            <a:off x="1801640" y="1928388"/>
            <a:ext cx="6500388" cy="2154725"/>
          </a:xfrm>
          <a:prstGeom prst="round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7143184" y="4454305"/>
            <a:ext cx="1367073" cy="570368"/>
          </a:xfrm>
          <a:prstGeom prst="rect">
            <a:avLst/>
          </a:prstGeom>
          <a:solidFill>
            <a:srgbClr val="00B05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Data.js</a:t>
            </a:r>
          </a:p>
        </p:txBody>
      </p:sp>
      <p:sp>
        <p:nvSpPr>
          <p:cNvPr id="11" name="Rectangle 10"/>
          <p:cNvSpPr/>
          <p:nvPr/>
        </p:nvSpPr>
        <p:spPr bwMode="gray">
          <a:xfrm>
            <a:off x="1539089" y="4418091"/>
            <a:ext cx="1104523" cy="660903"/>
          </a:xfrm>
          <a:prstGeom prst="rect">
            <a:avLst/>
          </a:prstGeom>
          <a:solidFill>
            <a:srgbClr val="00B05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D3</a:t>
            </a:r>
          </a:p>
        </p:txBody>
      </p:sp>
      <p:sp>
        <p:nvSpPr>
          <p:cNvPr id="14" name="Rectangle 13"/>
          <p:cNvSpPr/>
          <p:nvPr/>
        </p:nvSpPr>
        <p:spPr bwMode="gray">
          <a:xfrm>
            <a:off x="715224" y="2263366"/>
            <a:ext cx="760491" cy="606583"/>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1828800" y="2027977"/>
            <a:ext cx="6210677" cy="1955548"/>
          </a:xfrm>
          <a:prstGeom prst="rect">
            <a:avLst/>
          </a:prstGeom>
          <a:no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main tasks</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Provide multiple language text information ( by </a:t>
            </a:r>
            <a:r>
              <a:rPr lang="en-US" dirty="0" err="1" smtClean="0"/>
              <a:t>ResourceModel</a:t>
            </a:r>
            <a:r>
              <a:rPr lang="en-US" dirty="0" smtClean="0"/>
              <a:t>), it will bind to </a:t>
            </a:r>
            <a:r>
              <a:rPr lang="en-US" dirty="0" err="1" smtClean="0"/>
              <a:t>sap.ui.core</a:t>
            </a:r>
            <a:endParaRPr lang="en-US" dirty="0" smtClean="0"/>
          </a:p>
          <a:p>
            <a:pPr>
              <a:buFont typeface="Arial" pitchFamily="34" charset="0"/>
              <a:buChar char="•"/>
            </a:pPr>
            <a:r>
              <a:rPr lang="en-US" dirty="0" smtClean="0"/>
              <a:t>Encapsulate and simplify the access to backend Odata</a:t>
            </a:r>
          </a:p>
          <a:p>
            <a:pPr>
              <a:buFont typeface="Arial" pitchFamily="34" charset="0"/>
              <a:buChar char="•"/>
            </a:pPr>
            <a:r>
              <a:rPr lang="en-US" dirty="0" smtClean="0"/>
              <a:t>Provide convenient way for View to consume data</a:t>
            </a:r>
          </a:p>
          <a:p>
            <a:pPr lvl="2">
              <a:buFont typeface="Arial" pitchFamily="34" charset="0"/>
              <a:buChar char="•"/>
            </a:pPr>
            <a:r>
              <a:rPr lang="en-US" dirty="0" smtClean="0"/>
              <a:t>For SAPUI5 component, provide the </a:t>
            </a:r>
            <a:r>
              <a:rPr lang="en-US" dirty="0" err="1" smtClean="0"/>
              <a:t>JSONModel</a:t>
            </a:r>
            <a:r>
              <a:rPr lang="en-US" dirty="0" smtClean="0"/>
              <a:t> for </a:t>
            </a:r>
            <a:r>
              <a:rPr lang="en-US" dirty="0" err="1" smtClean="0"/>
              <a:t>TreeTable</a:t>
            </a:r>
            <a:r>
              <a:rPr lang="en-US" dirty="0" smtClean="0"/>
              <a:t>, </a:t>
            </a:r>
          </a:p>
          <a:p>
            <a:pPr lvl="2">
              <a:buFont typeface="Arial" pitchFamily="34" charset="0"/>
              <a:buChar char="•"/>
            </a:pPr>
            <a:r>
              <a:rPr lang="en-US" dirty="0" smtClean="0"/>
              <a:t>For D3, provide JSON format</a:t>
            </a:r>
          </a:p>
          <a:p>
            <a:pPr lvl="1"/>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internal classes</a:t>
            </a:r>
            <a:endParaRPr lang="en-US" dirty="0"/>
          </a:p>
        </p:txBody>
      </p:sp>
      <p:sp>
        <p:nvSpPr>
          <p:cNvPr id="3" name="Text Placeholder 2"/>
          <p:cNvSpPr>
            <a:spLocks noGrp="1"/>
          </p:cNvSpPr>
          <p:nvPr>
            <p:ph type="body" sz="quarter" idx="10"/>
          </p:nvPr>
        </p:nvSpPr>
        <p:spPr>
          <a:xfrm>
            <a:off x="195072" y="1690687"/>
            <a:ext cx="8623641" cy="4391026"/>
          </a:xfrm>
        </p:spPr>
        <p:txBody>
          <a:bodyPr/>
          <a:lstStyle/>
          <a:p>
            <a:endParaRPr lang="en-US" dirty="0"/>
          </a:p>
        </p:txBody>
      </p:sp>
      <p:sp>
        <p:nvSpPr>
          <p:cNvPr id="4" name="Rectangle 3"/>
          <p:cNvSpPr/>
          <p:nvPr/>
        </p:nvSpPr>
        <p:spPr bwMode="gray">
          <a:xfrm>
            <a:off x="2852928" y="5132832"/>
            <a:ext cx="3828288" cy="585216"/>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ODataHelper</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ounded Rectangle 4"/>
          <p:cNvSpPr/>
          <p:nvPr/>
        </p:nvSpPr>
        <p:spPr bwMode="gray">
          <a:xfrm>
            <a:off x="2036064" y="2438400"/>
            <a:ext cx="938784" cy="658368"/>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Note</a:t>
            </a:r>
          </a:p>
        </p:txBody>
      </p:sp>
      <p:sp>
        <p:nvSpPr>
          <p:cNvPr id="7" name="Rounded Rectangle 6"/>
          <p:cNvSpPr/>
          <p:nvPr/>
        </p:nvSpPr>
        <p:spPr bwMode="gray">
          <a:xfrm>
            <a:off x="3377184" y="2474976"/>
            <a:ext cx="914400" cy="597408"/>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Alert</a:t>
            </a:r>
          </a:p>
        </p:txBody>
      </p:sp>
      <p:sp>
        <p:nvSpPr>
          <p:cNvPr id="8" name="Rounded Rectangle 7"/>
          <p:cNvSpPr/>
          <p:nvPr/>
        </p:nvSpPr>
        <p:spPr bwMode="gray">
          <a:xfrm>
            <a:off x="3925824" y="3706368"/>
            <a:ext cx="1353312" cy="6217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HierMng</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5730240" y="4401312"/>
            <a:ext cx="2023872" cy="536448"/>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GeneralParam</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ounded Rectangle 9"/>
          <p:cNvSpPr/>
          <p:nvPr/>
        </p:nvSpPr>
        <p:spPr bwMode="gray">
          <a:xfrm>
            <a:off x="6510528" y="2755392"/>
            <a:ext cx="1085088" cy="6217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Model</a:t>
            </a:r>
          </a:p>
        </p:txBody>
      </p:sp>
      <p:sp>
        <p:nvSpPr>
          <p:cNvPr id="11" name="Rounded Rectangle 10"/>
          <p:cNvSpPr/>
          <p:nvPr/>
        </p:nvSpPr>
        <p:spPr bwMode="gray">
          <a:xfrm>
            <a:off x="1743456" y="4498848"/>
            <a:ext cx="1609344" cy="5120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kern="0" dirty="0" err="1" smtClean="0">
                <a:ea typeface="Arial Unicode MS" pitchFamily="34" charset="-128"/>
                <a:cs typeface="Arial Unicode MS" pitchFamily="34" charset="-128"/>
              </a:rPr>
              <a:t>FuncParam</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 name="Rounded Rectangle 11"/>
          <p:cNvSpPr/>
          <p:nvPr/>
        </p:nvSpPr>
        <p:spPr bwMode="gray">
          <a:xfrm>
            <a:off x="438912" y="2645664"/>
            <a:ext cx="1243584" cy="1133856"/>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TextMng</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4937760" y="2487168"/>
            <a:ext cx="1365504" cy="60960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ModelMng</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common access pattern</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Asynchronous mode for performance </a:t>
            </a:r>
          </a:p>
          <a:p>
            <a:pPr>
              <a:buFont typeface="Arial" pitchFamily="34" charset="0"/>
              <a:buChar char="•"/>
            </a:pPr>
            <a:r>
              <a:rPr lang="en-US" dirty="0" err="1" smtClean="0"/>
              <a:t>Rs.LoadStatus</a:t>
            </a:r>
            <a:r>
              <a:rPr lang="en-US" dirty="0" smtClean="0"/>
              <a:t>:  </a:t>
            </a:r>
            <a:r>
              <a:rPr lang="en-US" dirty="0" err="1" smtClean="0"/>
              <a:t>NotStart</a:t>
            </a:r>
            <a:r>
              <a:rPr lang="en-US" dirty="0" smtClean="0"/>
              <a:t>, Pending, </a:t>
            </a:r>
            <a:r>
              <a:rPr lang="en-US" dirty="0" err="1" smtClean="0"/>
              <a:t>Succ,Fail</a:t>
            </a:r>
            <a:endParaRPr lang="en-US" dirty="0" smtClean="0"/>
          </a:p>
          <a:p>
            <a:pPr>
              <a:buFont typeface="Arial" pitchFamily="34" charset="0"/>
              <a:buChar char="•"/>
            </a:pPr>
            <a:r>
              <a:rPr lang="en-US" dirty="0" err="1" smtClean="0"/>
              <a:t>loadSpentDataByHierId</a:t>
            </a:r>
            <a:r>
              <a:rPr lang="en-US" dirty="0" smtClean="0"/>
              <a:t>: function( </a:t>
            </a:r>
            <a:r>
              <a:rPr lang="en-US" dirty="0" err="1" smtClean="0"/>
              <a:t>hierId</a:t>
            </a:r>
            <a:r>
              <a:rPr lang="en-US" dirty="0" smtClean="0"/>
              <a:t>, </a:t>
            </a:r>
            <a:r>
              <a:rPr lang="en-US" dirty="0" err="1" smtClean="0"/>
              <a:t>fnSucc</a:t>
            </a:r>
            <a:r>
              <a:rPr lang="en-US" dirty="0" smtClean="0"/>
              <a:t>, </a:t>
            </a:r>
            <a:r>
              <a:rPr lang="en-US" dirty="0" err="1" smtClean="0"/>
              <a:t>fnFail</a:t>
            </a:r>
            <a:r>
              <a:rPr lang="en-US" dirty="0" smtClean="0"/>
              <a:t>, context, </a:t>
            </a:r>
            <a:r>
              <a:rPr lang="en-US" dirty="0" err="1" smtClean="0"/>
              <a:t>cbData</a:t>
            </a:r>
            <a:r>
              <a:rPr lang="en-US" dirty="0" smtClean="0"/>
              <a:t>)</a:t>
            </a:r>
          </a:p>
          <a:p>
            <a:pPr lvl="2">
              <a:buFont typeface="Arial" pitchFamily="34" charset="0"/>
              <a:buChar char="•"/>
            </a:pPr>
            <a:r>
              <a:rPr lang="en-US" dirty="0" err="1" smtClean="0"/>
              <a:t>fnSucc</a:t>
            </a:r>
            <a:endParaRPr lang="en-US" dirty="0" smtClean="0"/>
          </a:p>
          <a:p>
            <a:pPr lvl="2">
              <a:buFont typeface="Arial" pitchFamily="34" charset="0"/>
              <a:buChar char="•"/>
            </a:pPr>
            <a:r>
              <a:rPr lang="en-US" dirty="0" err="1" smtClean="0"/>
              <a:t>fnFail</a:t>
            </a:r>
            <a:endParaRPr lang="en-US" dirty="0" smtClean="0"/>
          </a:p>
          <a:p>
            <a:pPr lvl="2">
              <a:buFont typeface="Arial" pitchFamily="34" charset="0"/>
              <a:buChar char="•"/>
            </a:pPr>
            <a:r>
              <a:rPr lang="en-US" dirty="0" smtClean="0"/>
              <a:t>Context</a:t>
            </a:r>
          </a:p>
          <a:p>
            <a:pPr lvl="2">
              <a:buFont typeface="Arial" pitchFamily="34" charset="0"/>
              <a:buChar char="•"/>
            </a:pPr>
            <a:r>
              <a:rPr lang="en-US" dirty="0" err="1" smtClean="0"/>
              <a:t>cbData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design consideration</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 Reused code, data driven</a:t>
            </a:r>
          </a:p>
          <a:p>
            <a:pPr lvl="2">
              <a:buFont typeface="Arial" pitchFamily="34" charset="0"/>
              <a:buChar char="•"/>
            </a:pPr>
            <a:r>
              <a:rPr lang="en-US" dirty="0" smtClean="0"/>
              <a:t>Department, Expense, Project three view look similar, only different on data, so can use the same class   </a:t>
            </a:r>
            <a:r>
              <a:rPr lang="en-US" dirty="0" err="1" smtClean="0"/>
              <a:t>rs.view.HierOverView</a:t>
            </a:r>
            <a:r>
              <a:rPr lang="en-US" dirty="0" smtClean="0"/>
              <a:t>  extended from </a:t>
            </a:r>
            <a:r>
              <a:rPr lang="en-US" dirty="0" err="1" smtClean="0"/>
              <a:t>sap.ui.core.mvc.JSView</a:t>
            </a:r>
            <a:endParaRPr lang="en-US" dirty="0" smtClean="0"/>
          </a:p>
          <a:p>
            <a:pPr lvl="1">
              <a:buFont typeface="Arial" pitchFamily="34" charset="0"/>
              <a:buChar char="•"/>
            </a:pPr>
            <a:r>
              <a:rPr lang="en-US" dirty="0" smtClean="0"/>
              <a:t> Use help class to manipulate view switch</a:t>
            </a:r>
          </a:p>
          <a:p>
            <a:pPr lvl="2">
              <a:buFont typeface="Arial" pitchFamily="34" charset="0"/>
              <a:buChar char="•"/>
            </a:pPr>
            <a:r>
              <a:rPr lang="en-US" dirty="0" err="1" smtClean="0"/>
              <a:t>PageMng</a:t>
            </a:r>
            <a:r>
              <a:rPr lang="en-US" dirty="0" smtClean="0"/>
              <a:t>:   </a:t>
            </a:r>
          </a:p>
          <a:p>
            <a:pPr lvl="3">
              <a:buFont typeface="Arial" pitchFamily="34" charset="0"/>
              <a:buChar char="•"/>
            </a:pPr>
            <a:r>
              <a:rPr lang="en-US" dirty="0" smtClean="0"/>
              <a:t>switch between 4 tabs,   </a:t>
            </a:r>
          </a:p>
          <a:p>
            <a:pPr lvl="3">
              <a:buFont typeface="Arial" pitchFamily="34" charset="0"/>
              <a:buChar char="•"/>
            </a:pPr>
            <a:r>
              <a:rPr lang="en-US" dirty="0" smtClean="0"/>
              <a:t>switch between </a:t>
            </a:r>
            <a:r>
              <a:rPr lang="en-US" dirty="0" err="1" smtClean="0"/>
              <a:t>TreeTable</a:t>
            </a:r>
            <a:r>
              <a:rPr lang="en-US" dirty="0" smtClean="0"/>
              <a:t>, Pie Map,  </a:t>
            </a:r>
            <a:r>
              <a:rPr lang="en-US" dirty="0" err="1" smtClean="0"/>
              <a:t>TreeMap</a:t>
            </a:r>
            <a:endParaRPr lang="en-US" dirty="0" smtClean="0"/>
          </a:p>
          <a:p>
            <a:pPr lvl="2">
              <a:buFont typeface="Arial" pitchFamily="34" charset="0"/>
              <a:buChar char="•"/>
            </a:pPr>
            <a:r>
              <a:rPr lang="en-US" dirty="0" err="1" smtClean="0"/>
              <a:t>NaviMng</a:t>
            </a:r>
            <a:r>
              <a:rPr lang="en-US" dirty="0" smtClean="0"/>
              <a:t>: </a:t>
            </a:r>
          </a:p>
          <a:p>
            <a:pPr lvl="3">
              <a:buFont typeface="Arial" pitchFamily="34" charset="0"/>
              <a:buChar char="•"/>
            </a:pPr>
            <a:r>
              <a:rPr lang="en-US" dirty="0" smtClean="0"/>
              <a:t>Overall view </a:t>
            </a:r>
            <a:r>
              <a:rPr lang="en-US" dirty="0" smtClean="0">
                <a:sym typeface="Wingdings" pitchFamily="2" charset="2"/>
              </a:rPr>
              <a:t></a:t>
            </a:r>
            <a:r>
              <a:rPr lang="en-US" dirty="0" err="1" smtClean="0">
                <a:sym typeface="Wingdings" pitchFamily="2" charset="2"/>
              </a:rPr>
              <a:t>Detial</a:t>
            </a:r>
            <a:r>
              <a:rPr lang="en-US" dirty="0" smtClean="0">
                <a:sym typeface="Wingdings" pitchFamily="2" charset="2"/>
              </a:rPr>
              <a:t> View Line Item or Trend View</a:t>
            </a:r>
          </a:p>
          <a:p>
            <a:pPr lvl="2">
              <a:buFont typeface="Arial" pitchFamily="34" charset="0"/>
              <a:buChar char="•"/>
            </a:pPr>
            <a:r>
              <a:rPr lang="en-US" dirty="0" smtClean="0">
                <a:sym typeface="Wingdings" pitchFamily="2" charset="2"/>
              </a:rPr>
              <a:t>Extend current SAPUI5 to meet our requirement</a:t>
            </a:r>
          </a:p>
          <a:p>
            <a:pPr lvl="3">
              <a:buFont typeface="Arial" pitchFamily="34" charset="0"/>
              <a:buChar char="•"/>
            </a:pPr>
            <a:r>
              <a:rPr lang="en-US" dirty="0" err="1" smtClean="0">
                <a:sym typeface="Wingdings" pitchFamily="2" charset="2"/>
              </a:rPr>
              <a:t>TreeTable</a:t>
            </a:r>
            <a:r>
              <a:rPr lang="en-US" dirty="0" smtClean="0">
                <a:sym typeface="Wingdings" pitchFamily="2" charset="2"/>
              </a:rPr>
              <a:t>:   Show group line, combine multiple column into one </a:t>
            </a:r>
          </a:p>
          <a:p>
            <a:pPr lvl="3">
              <a:buNone/>
            </a:pPr>
            <a:endParaRPr lang="en-US" dirty="0" smtClean="0">
              <a:sym typeface="Wingdings" pitchFamily="2" charset="2"/>
            </a:endParaRPr>
          </a:p>
          <a:p>
            <a:pPr lvl="3">
              <a:buFont typeface="Arial" pitchFamily="34" charset="0"/>
              <a:buChar char="•"/>
            </a:pPr>
            <a:endParaRPr lang="en-US" dirty="0" smtClean="0">
              <a:sym typeface="Wingdings" pitchFamily="2" charset="2"/>
            </a:endParaRPr>
          </a:p>
          <a:p>
            <a:pPr lvl="5">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gray">
          <a:xfrm>
            <a:off x="6925056" y="1767840"/>
            <a:ext cx="1865376" cy="2633472"/>
          </a:xfrm>
          <a:prstGeom prst="rect">
            <a:avLst/>
          </a:prstGeom>
          <a:noFill/>
          <a:ln w="6350" algn="ctr">
            <a:solidFill>
              <a:schemeClr val="tx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View internal class/structure</a:t>
            </a:r>
            <a:endParaRPr lang="en-US" dirty="0"/>
          </a:p>
        </p:txBody>
      </p:sp>
      <p:sp>
        <p:nvSpPr>
          <p:cNvPr id="3" name="Text Placeholder 2"/>
          <p:cNvSpPr>
            <a:spLocks noGrp="1"/>
          </p:cNvSpPr>
          <p:nvPr>
            <p:ph type="body" sz="quarter" idx="10"/>
          </p:nvPr>
        </p:nvSpPr>
        <p:spPr/>
        <p:txBody>
          <a:bodyPr/>
          <a:lstStyle/>
          <a:p>
            <a:r>
              <a:rPr lang="en-US" dirty="0" smtClean="0"/>
              <a:t>	</a:t>
            </a:r>
            <a:endParaRPr lang="en-US" dirty="0"/>
          </a:p>
        </p:txBody>
      </p:sp>
      <p:sp>
        <p:nvSpPr>
          <p:cNvPr id="4" name="Rounded Rectangle 3"/>
          <p:cNvSpPr/>
          <p:nvPr/>
        </p:nvSpPr>
        <p:spPr bwMode="gray">
          <a:xfrm>
            <a:off x="2194560" y="2718816"/>
            <a:ext cx="1402080" cy="57302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OverView</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ounded Rectangle 4"/>
          <p:cNvSpPr/>
          <p:nvPr/>
        </p:nvSpPr>
        <p:spPr bwMode="gray">
          <a:xfrm>
            <a:off x="3742810" y="2706624"/>
            <a:ext cx="1975104" cy="57302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HierOverView</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ounded Rectangle 6"/>
          <p:cNvSpPr/>
          <p:nvPr/>
        </p:nvSpPr>
        <p:spPr bwMode="gray">
          <a:xfrm>
            <a:off x="853440" y="2043366"/>
            <a:ext cx="794490" cy="258959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Main</a:t>
            </a:r>
          </a:p>
        </p:txBody>
      </p:sp>
      <p:sp>
        <p:nvSpPr>
          <p:cNvPr id="8" name="Rounded Rectangle 7"/>
          <p:cNvSpPr/>
          <p:nvPr/>
        </p:nvSpPr>
        <p:spPr bwMode="gray">
          <a:xfrm>
            <a:off x="7229856" y="3035808"/>
            <a:ext cx="1304544" cy="463296"/>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PageMng</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7205472" y="2170176"/>
            <a:ext cx="1341120" cy="43891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NaviMng</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ounded Rectangle 9"/>
          <p:cNvSpPr/>
          <p:nvPr/>
        </p:nvSpPr>
        <p:spPr bwMode="gray">
          <a:xfrm>
            <a:off x="2895600" y="3499104"/>
            <a:ext cx="2060448" cy="49987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HierDetail</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ounded Rectangle 10"/>
          <p:cNvSpPr/>
          <p:nvPr/>
        </p:nvSpPr>
        <p:spPr bwMode="gray">
          <a:xfrm>
            <a:off x="1731264" y="4328160"/>
            <a:ext cx="1414272" cy="60960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LineItem</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3864864" y="4364736"/>
            <a:ext cx="2133600" cy="585216"/>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kern="0" dirty="0" smtClean="0">
                <a:ea typeface="Arial Unicode MS" pitchFamily="34" charset="-128"/>
                <a:cs typeface="Arial Unicode MS" pitchFamily="34" charset="-128"/>
              </a:rPr>
              <a:t>Trend</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582804" y="1542288"/>
            <a:ext cx="5635116" cy="3675888"/>
          </a:xfrm>
          <a:prstGeom prst="rect">
            <a:avLst/>
          </a:prstGeom>
          <a:noFill/>
          <a:ln w="6350" algn="ctr">
            <a:solidFill>
              <a:schemeClr val="tx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ounded Rectangle 15"/>
          <p:cNvSpPr/>
          <p:nvPr/>
        </p:nvSpPr>
        <p:spPr bwMode="gray">
          <a:xfrm>
            <a:off x="3163824" y="2043366"/>
            <a:ext cx="1712976" cy="573024"/>
          </a:xfrm>
          <a:prstGeom prst="round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HierBaseView</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ounded Rectangle 16"/>
          <p:cNvSpPr/>
          <p:nvPr/>
        </p:nvSpPr>
        <p:spPr bwMode="gray">
          <a:xfrm>
            <a:off x="7229856" y="3651503"/>
            <a:ext cx="1304544" cy="67665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Internal</a:t>
            </a:r>
          </a:p>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PageMng</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0[1]">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SAP_2011_v1.0[1]</Template>
  <TotalTime>8756</TotalTime>
  <Words>1075</Words>
  <Application>Microsoft Office PowerPoint</Application>
  <PresentationFormat>On-screen Show (4:3)</PresentationFormat>
  <Paragraphs>228</Paragraphs>
  <Slides>33</Slides>
  <Notes>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SAP_2011_v1.0[1]</vt:lpstr>
      <vt:lpstr>RealSpend Desktop Overall Design concept</vt:lpstr>
      <vt:lpstr>Design principle </vt:lpstr>
      <vt:lpstr>Name convention (Follow SAPUI5 convention)</vt:lpstr>
      <vt:lpstr>Main modules</vt:lpstr>
      <vt:lpstr>Model main tasks</vt:lpstr>
      <vt:lpstr>Model internal classes</vt:lpstr>
      <vt:lpstr>Model common access pattern</vt:lpstr>
      <vt:lpstr>View design consideration</vt:lpstr>
      <vt:lpstr>View internal class/structure</vt:lpstr>
      <vt:lpstr>Configuration</vt:lpstr>
      <vt:lpstr>Utils</vt:lpstr>
      <vt:lpstr>Quality and tips</vt:lpstr>
      <vt:lpstr>Summary Line Item and Line Item</vt:lpstr>
      <vt:lpstr>Trend </vt:lpstr>
      <vt:lpstr>Spending Data: Overview</vt:lpstr>
      <vt:lpstr>Spending Data: Detail, by percentage</vt:lpstr>
      <vt:lpstr>Spending Data: Detail, by spending</vt:lpstr>
      <vt:lpstr>Attachment</vt:lpstr>
      <vt:lpstr>Attachment Content</vt:lpstr>
      <vt:lpstr>HierBaseView</vt:lpstr>
      <vt:lpstr>Overview head part</vt:lpstr>
      <vt:lpstr>Overview main part</vt:lpstr>
      <vt:lpstr>InternalPageMng</vt:lpstr>
      <vt:lpstr>View/global   createHeaderData()</vt:lpstr>
      <vt:lpstr>HierOverView  -- main </vt:lpstr>
      <vt:lpstr>HierOverview switch  Toolbar</vt:lpstr>
      <vt:lpstr>HierOverview treeMap/TreeTable/PieMap</vt:lpstr>
      <vt:lpstr>HierDetail view</vt:lpstr>
      <vt:lpstr>HierDetailView switch  Toolbar</vt:lpstr>
      <vt:lpstr>PowerPoint Presentation</vt:lpstr>
      <vt:lpstr>View design consideration (Overview screen)</vt:lpstr>
      <vt:lpstr>View design consideration (Other screen)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D025375</dc:creator>
  <cp:lastModifiedBy>I068108</cp:lastModifiedBy>
  <cp:revision>1164</cp:revision>
  <dcterms:created xsi:type="dcterms:W3CDTF">2011-01-25T09:02:58Z</dcterms:created>
  <dcterms:modified xsi:type="dcterms:W3CDTF">2012-12-18T02:26:28Z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-389422452</vt:i4>
  </property>
  <property fmtid="{D5CDD505-2E9C-101B-9397-08002B2CF9AE}" pid="3" name="_NewReviewCycle">
    <vt:lpwstr/>
  </property>
  <property fmtid="{D5CDD505-2E9C-101B-9397-08002B2CF9AE}" pid="4" name="_EmailSubject">
    <vt:lpwstr>Brainstorming Document - DKOM</vt:lpwstr>
  </property>
  <property fmtid="{D5CDD505-2E9C-101B-9397-08002B2CF9AE}" pid="5" name="_AuthorEmail">
    <vt:lpwstr>jeffrey.d-silva@sap.com</vt:lpwstr>
  </property>
  <property fmtid="{D5CDD505-2E9C-101B-9397-08002B2CF9AE}" pid="6" name="_AuthorEmailDisplayName">
    <vt:lpwstr>D'Silva, Jeffrey</vt:lpwstr>
  </property>
  <property fmtid="{D5CDD505-2E9C-101B-9397-08002B2CF9AE}" pid="7" name="_PreviousAdHocReviewCycleID">
    <vt:i4>271017258</vt:i4>
  </property>
</Properties>
</file>