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78" r:id="rId5"/>
    <p:sldId id="303" r:id="rId6"/>
    <p:sldId id="270" r:id="rId7"/>
    <p:sldId id="272" r:id="rId8"/>
    <p:sldId id="271" r:id="rId9"/>
    <p:sldId id="257" r:id="rId10"/>
    <p:sldId id="258" r:id="rId11"/>
    <p:sldId id="262" r:id="rId12"/>
    <p:sldId id="274" r:id="rId13"/>
    <p:sldId id="275" r:id="rId14"/>
    <p:sldId id="276" r:id="rId15"/>
    <p:sldId id="277" r:id="rId16"/>
    <p:sldId id="273" r:id="rId17"/>
    <p:sldId id="279" r:id="rId18"/>
    <p:sldId id="298" r:id="rId19"/>
    <p:sldId id="280" r:id="rId20"/>
    <p:sldId id="281" r:id="rId21"/>
    <p:sldId id="282" r:id="rId22"/>
    <p:sldId id="283" r:id="rId23"/>
    <p:sldId id="284" r:id="rId24"/>
    <p:sldId id="286" r:id="rId25"/>
    <p:sldId id="285" r:id="rId26"/>
    <p:sldId id="287" r:id="rId27"/>
    <p:sldId id="288" r:id="rId28"/>
    <p:sldId id="301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300" r:id="rId37"/>
    <p:sldId id="296" r:id="rId38"/>
    <p:sldId id="297" r:id="rId39"/>
    <p:sldId id="299" r:id="rId40"/>
    <p:sldId id="302" r:id="rId4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4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6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414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3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3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7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0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4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6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9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8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7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632A50-6540-4FA7-8830-068C2E9F477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00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192.168.85.13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ansib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ible/ansibl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reference_appendices/galaxy.html#the-command-line-tool" TargetMode="External"/><Relationship Id="rId2" Type="http://schemas.openxmlformats.org/officeDocument/2006/relationships/hyperlink" Target="https://galaxy.ansible.com/h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Presented by</a:t>
            </a:r>
          </a:p>
          <a:p>
            <a:r>
              <a:rPr lang="en-US" dirty="0"/>
              <a:t>Ayush BISARIA</a:t>
            </a:r>
          </a:p>
        </p:txBody>
      </p:sp>
    </p:spTree>
    <p:extLst>
      <p:ext uri="{BB962C8B-B14F-4D97-AF65-F5344CB8AC3E}">
        <p14:creationId xmlns:p14="http://schemas.microsoft.com/office/powerpoint/2010/main" val="160013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Autofit/>
          </a:bodyPr>
          <a:lstStyle/>
          <a:p>
            <a:r>
              <a:rPr lang="en-US" sz="1600" dirty="0"/>
              <a:t>Verify Ansible installation </a:t>
            </a:r>
          </a:p>
          <a:p>
            <a:endParaRPr lang="en-US" sz="1600" dirty="0"/>
          </a:p>
          <a:p>
            <a:r>
              <a:rPr lang="en-US" sz="1600" dirty="0"/>
              <a:t>Create the key pair on the Server machine</a:t>
            </a:r>
          </a:p>
          <a:p>
            <a:endParaRPr lang="en-US" sz="1600" dirty="0"/>
          </a:p>
          <a:p>
            <a:r>
              <a:rPr lang="en-US" sz="1600" dirty="0"/>
              <a:t>Once you have entered the Gen Key command, you will get a few more questions: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Copy the Public Key</a:t>
            </a:r>
          </a:p>
          <a:p>
            <a:endParaRPr lang="en-US" sz="1600" dirty="0"/>
          </a:p>
          <a:p>
            <a:r>
              <a:rPr lang="en-US" sz="1600" dirty="0"/>
              <a:t>Repeat the same process for other machines you wish to login automatically with.</a:t>
            </a:r>
          </a:p>
          <a:p>
            <a:r>
              <a:rPr lang="en-US" sz="1600" dirty="0"/>
              <a:t>Ensure the &lt;user&gt; username has </a:t>
            </a:r>
            <a:r>
              <a:rPr lang="en-US" sz="1600" b="1" dirty="0"/>
              <a:t>SUDO</a:t>
            </a:r>
            <a:r>
              <a:rPr lang="en-US" sz="1600" dirty="0"/>
              <a:t> access to the remote clients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8D760-6434-44A6-AC6C-A42DE1D26FD3}"/>
              </a:ext>
            </a:extLst>
          </p:cNvPr>
          <p:cNvSpPr/>
          <p:nvPr/>
        </p:nvSpPr>
        <p:spPr>
          <a:xfrm>
            <a:off x="1540913" y="3141703"/>
            <a:ext cx="4026877" cy="3678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600" dirty="0" err="1"/>
              <a:t>ssh</a:t>
            </a:r>
            <a:r>
              <a:rPr lang="en-US" sz="1600" dirty="0"/>
              <a:t>-keygen –t </a:t>
            </a:r>
            <a:r>
              <a:rPr lang="en-US" sz="1600" dirty="0" err="1"/>
              <a:t>rsa</a:t>
            </a:r>
            <a:endParaRPr lang="en-US" sz="1600" dirty="0"/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32B14C-458B-4231-AF07-B4092896E533}"/>
              </a:ext>
            </a:extLst>
          </p:cNvPr>
          <p:cNvSpPr/>
          <p:nvPr/>
        </p:nvSpPr>
        <p:spPr>
          <a:xfrm>
            <a:off x="1540912" y="4992572"/>
            <a:ext cx="4026877" cy="422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600" dirty="0" err="1"/>
              <a:t>ssh</a:t>
            </a:r>
            <a:r>
              <a:rPr lang="en-US" sz="1600" dirty="0"/>
              <a:t>-copy-id </a:t>
            </a:r>
            <a:r>
              <a:rPr lang="en-US" sz="16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user@192.168.85.135</a:t>
            </a:r>
            <a:r>
              <a:rPr lang="en-US" sz="1600" dirty="0"/>
              <a:t> </a:t>
            </a:r>
            <a:endParaRPr lang="en-US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92D5B-FDC6-4FBA-818C-91B1469882DD}"/>
              </a:ext>
            </a:extLst>
          </p:cNvPr>
          <p:cNvSpPr/>
          <p:nvPr/>
        </p:nvSpPr>
        <p:spPr>
          <a:xfrm>
            <a:off x="1540912" y="3912835"/>
            <a:ext cx="6817641" cy="6764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600" dirty="0"/>
              <a:t>Enter file in which to save the key (/home/user/.</a:t>
            </a:r>
            <a:r>
              <a:rPr lang="en-US" sz="1600" dirty="0" err="1"/>
              <a:t>ssh</a:t>
            </a:r>
            <a:r>
              <a:rPr lang="en-US" sz="1600" dirty="0"/>
              <a:t>/</a:t>
            </a:r>
            <a:r>
              <a:rPr lang="en-US" sz="1600" dirty="0" err="1"/>
              <a:t>id_rsa</a:t>
            </a:r>
            <a:r>
              <a:rPr lang="en-US" sz="1600" dirty="0"/>
              <a:t>):</a:t>
            </a:r>
          </a:p>
          <a:p>
            <a:r>
              <a:rPr lang="en-US" sz="1600" dirty="0"/>
              <a:t>Enter no password for the next prompt</a:t>
            </a: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61FA1-FCAE-4496-8FB5-761E278ED092}"/>
              </a:ext>
            </a:extLst>
          </p:cNvPr>
          <p:cNvSpPr/>
          <p:nvPr/>
        </p:nvSpPr>
        <p:spPr>
          <a:xfrm>
            <a:off x="1528940" y="2401139"/>
            <a:ext cx="4026877" cy="3117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600" dirty="0"/>
              <a:t>ansible --version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67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Ansible (</a:t>
            </a:r>
            <a:r>
              <a:rPr lang="en-US" dirty="0" err="1"/>
              <a:t>ctd</a:t>
            </a:r>
            <a:r>
              <a:rPr lang="en-US" dirty="0"/>
              <a:t>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list of client machines you wish to access via this server</a:t>
            </a:r>
          </a:p>
          <a:p>
            <a:r>
              <a:rPr lang="en-US" dirty="0"/>
              <a:t>vim /</a:t>
            </a:r>
            <a:r>
              <a:rPr lang="en-US" dirty="0" err="1"/>
              <a:t>etc</a:t>
            </a:r>
            <a:r>
              <a:rPr lang="en-US" dirty="0"/>
              <a:t>/ansible/hosts ( And enter the following lines and save file)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Run the ping command below to see if indeed you are reaching both client nodes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BDE12-4A78-473D-B913-95C00AC743DB}"/>
              </a:ext>
            </a:extLst>
          </p:cNvPr>
          <p:cNvSpPr/>
          <p:nvPr/>
        </p:nvSpPr>
        <p:spPr>
          <a:xfrm>
            <a:off x="1549704" y="3034035"/>
            <a:ext cx="4026877" cy="111662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[Servers]</a:t>
            </a:r>
          </a:p>
          <a:p>
            <a:r>
              <a:rPr lang="en-US" dirty="0"/>
              <a:t>192.168.85.135</a:t>
            </a:r>
          </a:p>
          <a:p>
            <a:r>
              <a:rPr lang="en-US" dirty="0"/>
              <a:t>192.168.85.136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62E10-055F-4489-A516-0EC3C3BDC315}"/>
              </a:ext>
            </a:extLst>
          </p:cNvPr>
          <p:cNvSpPr/>
          <p:nvPr/>
        </p:nvSpPr>
        <p:spPr>
          <a:xfrm>
            <a:off x="1549703" y="4954809"/>
            <a:ext cx="4026877" cy="48943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ansible -m ping all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43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9325-C98E-4180-BF2F-9AB511F7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0021-B77C-4DF4-849A-1B8AB873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Modules are bits of code transferred to the target system and executed to satisfy the task declaration. </a:t>
            </a:r>
            <a:r>
              <a:rPr lang="en-IN" dirty="0"/>
              <a:t>Ansible ships with several hundred today!</a:t>
            </a:r>
            <a:endParaRPr lang="en-US" dirty="0"/>
          </a:p>
          <a:p>
            <a:pPr lvl="1"/>
            <a:r>
              <a:rPr lang="en-IN" dirty="0"/>
              <a:t>apt/yum</a:t>
            </a:r>
          </a:p>
          <a:p>
            <a:pPr lvl="1"/>
            <a:r>
              <a:rPr lang="en-IN" dirty="0"/>
              <a:t>Copy</a:t>
            </a:r>
          </a:p>
          <a:p>
            <a:pPr lvl="1"/>
            <a:r>
              <a:rPr lang="en-IN" dirty="0"/>
              <a:t>File</a:t>
            </a:r>
          </a:p>
          <a:p>
            <a:pPr lvl="1"/>
            <a:r>
              <a:rPr lang="en-IN" dirty="0" err="1"/>
              <a:t>get_url</a:t>
            </a:r>
            <a:endParaRPr lang="en-IN" dirty="0"/>
          </a:p>
          <a:p>
            <a:pPr lvl="1"/>
            <a:r>
              <a:rPr lang="en-IN" dirty="0"/>
              <a:t>Git</a:t>
            </a:r>
          </a:p>
          <a:p>
            <a:pPr lvl="1"/>
            <a:r>
              <a:rPr lang="en-IN" dirty="0"/>
              <a:t>Ping</a:t>
            </a:r>
          </a:p>
          <a:p>
            <a:pPr lvl="1"/>
            <a:r>
              <a:rPr lang="en-IN" dirty="0"/>
              <a:t>Debug</a:t>
            </a:r>
          </a:p>
          <a:p>
            <a:pPr lvl="1"/>
            <a:r>
              <a:rPr lang="en-IN" dirty="0"/>
              <a:t>Service</a:t>
            </a:r>
          </a:p>
          <a:p>
            <a:pPr lvl="1"/>
            <a:r>
              <a:rPr lang="en-IN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44668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0021-B77C-4DF4-849A-1B8AB873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2808"/>
            <a:ext cx="9834319" cy="5284177"/>
          </a:xfrm>
        </p:spPr>
        <p:txBody>
          <a:bodyPr>
            <a:normAutofit/>
          </a:bodyPr>
          <a:lstStyle/>
          <a:p>
            <a:r>
              <a:rPr lang="en-IN" b="1" dirty="0">
                <a:hlinkClick r:id="rId2"/>
              </a:rPr>
              <a:t>http://docs.ansible.com/</a:t>
            </a:r>
            <a:endParaRPr lang="en-IN" b="1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515C6-F308-446A-A598-8E375370C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1776046"/>
            <a:ext cx="9134475" cy="4624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DC9325-C98E-4180-BF2F-9AB511F7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- Documentation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70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0021-B77C-4DF4-849A-1B8AB873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2808"/>
            <a:ext cx="9834319" cy="5284177"/>
          </a:xfrm>
        </p:spPr>
        <p:txBody>
          <a:bodyPr>
            <a:normAutofit/>
          </a:bodyPr>
          <a:lstStyle/>
          <a:p>
            <a:endParaRPr lang="en-IN" b="1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C9325-C98E-4180-BF2F-9AB511F7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- Documentation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65B7F-0B22-48CB-8A25-389DB08787AD}"/>
              </a:ext>
            </a:extLst>
          </p:cNvPr>
          <p:cNvSpPr/>
          <p:nvPr/>
        </p:nvSpPr>
        <p:spPr>
          <a:xfrm>
            <a:off x="1213338" y="1468315"/>
            <a:ext cx="9653954" cy="51347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# List </a:t>
            </a:r>
            <a:r>
              <a:rPr lang="en-US" sz="1900" b="1" dirty="0">
                <a:solidFill>
                  <a:srgbClr val="E4CFAC"/>
                </a:solidFill>
                <a:latin typeface="NimbusSanL-Regu"/>
              </a:rPr>
              <a:t>out </a:t>
            </a:r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all modules installed</a:t>
            </a:r>
          </a:p>
          <a:p>
            <a:r>
              <a:rPr lang="en-IN" sz="1900" b="1" dirty="0">
                <a:solidFill>
                  <a:srgbClr val="DDDDDD"/>
                </a:solidFill>
                <a:latin typeface="NimbusSanL-Regu"/>
              </a:rPr>
              <a:t>$ </a:t>
            </a:r>
            <a:r>
              <a:rPr lang="en-IN" sz="1900" b="1" dirty="0">
                <a:solidFill>
                  <a:schemeClr val="bg2">
                    <a:lumMod val="75000"/>
                  </a:schemeClr>
                </a:solidFill>
                <a:latin typeface="NimbusSanL-Regu"/>
              </a:rPr>
              <a:t>ansible-doc -l</a:t>
            </a:r>
          </a:p>
          <a:p>
            <a:r>
              <a:rPr lang="en-IN" sz="1900" b="1" dirty="0">
                <a:solidFill>
                  <a:srgbClr val="DDDDDD"/>
                </a:solidFill>
                <a:latin typeface="NimbusSanL-Regu"/>
              </a:rPr>
              <a:t>...</a:t>
            </a:r>
          </a:p>
          <a:p>
            <a:r>
              <a:rPr lang="en-IN" sz="1900" b="1" dirty="0">
                <a:solidFill>
                  <a:srgbClr val="E4CFAC"/>
                </a:solidFill>
                <a:latin typeface="NimbusSanL-Regu"/>
              </a:rPr>
              <a:t>copy</a:t>
            </a:r>
          </a:p>
          <a:p>
            <a:r>
              <a:rPr lang="en-IN" sz="1900" b="1" dirty="0" err="1">
                <a:solidFill>
                  <a:srgbClr val="DDDDDD"/>
                </a:solidFill>
                <a:latin typeface="NimbusSanL-Regu"/>
              </a:rPr>
              <a:t>cron</a:t>
            </a:r>
            <a:endParaRPr lang="en-IN" sz="1900" b="1" dirty="0">
              <a:solidFill>
                <a:srgbClr val="DDDDDD"/>
              </a:solidFill>
              <a:latin typeface="NimbusSanL-Regu"/>
            </a:endParaRPr>
          </a:p>
          <a:p>
            <a:r>
              <a:rPr lang="en-IN" sz="1900" b="1" dirty="0">
                <a:solidFill>
                  <a:srgbClr val="DDDDDD"/>
                </a:solidFill>
                <a:latin typeface="NimbusSanL-Regu"/>
              </a:rPr>
              <a:t>...</a:t>
            </a:r>
          </a:p>
          <a:p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# </a:t>
            </a:r>
            <a:r>
              <a:rPr lang="en-US" sz="1900" b="1" dirty="0">
                <a:solidFill>
                  <a:srgbClr val="E4CFAC"/>
                </a:solidFill>
                <a:latin typeface="NimbusSanL-Regu"/>
              </a:rPr>
              <a:t>Read </a:t>
            </a:r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documentation </a:t>
            </a:r>
            <a:r>
              <a:rPr lang="en-US" sz="1900" b="1" dirty="0">
                <a:solidFill>
                  <a:srgbClr val="E4CFAC"/>
                </a:solidFill>
                <a:latin typeface="NimbusSanL-Regu"/>
              </a:rPr>
              <a:t>for </a:t>
            </a:r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installed </a:t>
            </a:r>
            <a:r>
              <a:rPr lang="en-US" sz="1900" b="1" dirty="0">
                <a:solidFill>
                  <a:srgbClr val="E4CFAC"/>
                </a:solidFill>
                <a:latin typeface="NimbusSanL-Regu"/>
              </a:rPr>
              <a:t>module</a:t>
            </a:r>
          </a:p>
          <a:p>
            <a:r>
              <a:rPr lang="en-IN" sz="1900" b="1" dirty="0">
                <a:solidFill>
                  <a:srgbClr val="DDDDDD"/>
                </a:solidFill>
                <a:latin typeface="NimbusSanL-Regu"/>
              </a:rPr>
              <a:t>$ </a:t>
            </a:r>
            <a:r>
              <a:rPr lang="en-IN" sz="1900" b="1" dirty="0">
                <a:solidFill>
                  <a:schemeClr val="bg2">
                    <a:lumMod val="75000"/>
                  </a:schemeClr>
                </a:solidFill>
                <a:latin typeface="NimbusSanL-Regu"/>
              </a:rPr>
              <a:t>ansible-doc copy</a:t>
            </a:r>
          </a:p>
          <a:p>
            <a:r>
              <a:rPr lang="en-IN" sz="1900" b="1" dirty="0">
                <a:solidFill>
                  <a:srgbClr val="DDDDDD"/>
                </a:solidFill>
                <a:latin typeface="NimbusSanL-Regu"/>
              </a:rPr>
              <a:t>&gt; </a:t>
            </a:r>
            <a:r>
              <a:rPr lang="en-IN" sz="1900" b="1" dirty="0">
                <a:solidFill>
                  <a:srgbClr val="E4CFAC"/>
                </a:solidFill>
                <a:latin typeface="NimbusSanL-Regu"/>
              </a:rPr>
              <a:t>COPY</a:t>
            </a:r>
          </a:p>
          <a:p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The [</a:t>
            </a:r>
            <a:r>
              <a:rPr lang="en-US" sz="1900" b="1" dirty="0">
                <a:solidFill>
                  <a:srgbClr val="E4CFAC"/>
                </a:solidFill>
                <a:latin typeface="NimbusSanL-Regu"/>
              </a:rPr>
              <a:t>copy</a:t>
            </a:r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] </a:t>
            </a:r>
            <a:r>
              <a:rPr lang="en-US" sz="1900" b="1" dirty="0">
                <a:solidFill>
                  <a:srgbClr val="E4CFAC"/>
                </a:solidFill>
                <a:latin typeface="NimbusSanL-Regu"/>
              </a:rPr>
              <a:t>module </a:t>
            </a:r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copies a file </a:t>
            </a:r>
            <a:r>
              <a:rPr lang="en-US" sz="1900" b="1" dirty="0">
                <a:solidFill>
                  <a:srgbClr val="E4CFAC"/>
                </a:solidFill>
                <a:latin typeface="NimbusSanL-Regu"/>
              </a:rPr>
              <a:t>on </a:t>
            </a:r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the local box </a:t>
            </a:r>
            <a:r>
              <a:rPr lang="en-US" sz="1900" b="1" dirty="0">
                <a:solidFill>
                  <a:srgbClr val="E4CFAC"/>
                </a:solidFill>
                <a:latin typeface="NimbusSanL-Regu"/>
              </a:rPr>
              <a:t>to </a:t>
            </a:r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remote locations. Use the [fetch] </a:t>
            </a:r>
            <a:r>
              <a:rPr lang="en-US" sz="1900" b="1" dirty="0">
                <a:solidFill>
                  <a:srgbClr val="E4CFAC"/>
                </a:solidFill>
                <a:latin typeface="NimbusSanL-Regu"/>
              </a:rPr>
              <a:t>module to copy </a:t>
            </a:r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files </a:t>
            </a:r>
            <a:r>
              <a:rPr lang="en-US" sz="1900" b="1" dirty="0">
                <a:solidFill>
                  <a:srgbClr val="E4CFAC"/>
                </a:solidFill>
                <a:latin typeface="NimbusSanL-Regu"/>
              </a:rPr>
              <a:t>from </a:t>
            </a:r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remote locations </a:t>
            </a:r>
            <a:r>
              <a:rPr lang="en-US" sz="1900" b="1" dirty="0">
                <a:solidFill>
                  <a:srgbClr val="E4CFAC"/>
                </a:solidFill>
                <a:latin typeface="NimbusSanL-Regu"/>
              </a:rPr>
              <a:t>to </a:t>
            </a:r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the local</a:t>
            </a:r>
          </a:p>
          <a:p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box. </a:t>
            </a:r>
            <a:r>
              <a:rPr lang="en-US" sz="1900" b="1" dirty="0">
                <a:solidFill>
                  <a:srgbClr val="E4CFAC"/>
                </a:solidFill>
                <a:latin typeface="NimbusSanL-Regu"/>
              </a:rPr>
              <a:t>If </a:t>
            </a:r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you need variable interpolation </a:t>
            </a:r>
            <a:r>
              <a:rPr lang="en-US" sz="1900" b="1" dirty="0">
                <a:solidFill>
                  <a:srgbClr val="E4CFAC"/>
                </a:solidFill>
                <a:latin typeface="NimbusSanL-Regu"/>
              </a:rPr>
              <a:t>in </a:t>
            </a:r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copied files, use the [template] </a:t>
            </a:r>
            <a:r>
              <a:rPr lang="en-US" sz="1900" b="1" dirty="0">
                <a:solidFill>
                  <a:srgbClr val="E4CFAC"/>
                </a:solidFill>
                <a:latin typeface="NimbusSanL-Regu"/>
              </a:rPr>
              <a:t>module</a:t>
            </a:r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.</a:t>
            </a:r>
          </a:p>
          <a:p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* note: This </a:t>
            </a:r>
            <a:r>
              <a:rPr lang="en-US" sz="1900" b="1" dirty="0">
                <a:solidFill>
                  <a:srgbClr val="E4CFAC"/>
                </a:solidFill>
                <a:latin typeface="NimbusSanL-Regu"/>
              </a:rPr>
              <a:t>module has </a:t>
            </a:r>
            <a:r>
              <a:rPr lang="en-US" sz="1900" b="1" dirty="0">
                <a:solidFill>
                  <a:srgbClr val="DDDDDD"/>
                </a:solidFill>
                <a:latin typeface="NimbusSanL-Regu"/>
              </a:rPr>
              <a:t>a corresponding action plugin.</a:t>
            </a:r>
          </a:p>
          <a:p>
            <a:r>
              <a:rPr lang="en-IN" sz="1900" b="1" dirty="0">
                <a:solidFill>
                  <a:srgbClr val="DDDDDD"/>
                </a:solidFill>
                <a:latin typeface="NimbusSanL-Regu"/>
              </a:rPr>
              <a:t>Options (= </a:t>
            </a:r>
            <a:r>
              <a:rPr lang="en-IN" sz="1900" b="1" dirty="0">
                <a:solidFill>
                  <a:srgbClr val="E4CFAC"/>
                </a:solidFill>
                <a:latin typeface="NimbusSanL-Regu"/>
              </a:rPr>
              <a:t>is </a:t>
            </a:r>
            <a:r>
              <a:rPr lang="en-IN" sz="1900" b="1" dirty="0">
                <a:solidFill>
                  <a:srgbClr val="DDDDDD"/>
                </a:solidFill>
                <a:latin typeface="NimbusSanL-Regu"/>
              </a:rPr>
              <a:t>mandatory):</a:t>
            </a:r>
            <a:endParaRPr lang="en-IN" sz="1900" b="1" dirty="0"/>
          </a:p>
        </p:txBody>
      </p:sp>
    </p:spTree>
    <p:extLst>
      <p:ext uri="{BB962C8B-B14F-4D97-AF65-F5344CB8AC3E}">
        <p14:creationId xmlns:p14="http://schemas.microsoft.com/office/powerpoint/2010/main" val="348826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0021-B77C-4DF4-849A-1B8AB873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43100"/>
            <a:ext cx="9834319" cy="4703885"/>
          </a:xfrm>
        </p:spPr>
        <p:txBody>
          <a:bodyPr>
            <a:normAutofit/>
          </a:bodyPr>
          <a:lstStyle/>
          <a:p>
            <a:endParaRPr lang="en-IN" b="1" dirty="0"/>
          </a:p>
          <a:p>
            <a:pPr marL="285750" indent="-28575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700" dirty="0">
                <a:solidFill>
                  <a:prstClr val="white"/>
                </a:solidFill>
              </a:rPr>
              <a:t>If Ansible doesn’t have a module that suits your needs there are the “run command” modules: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US" b="1" dirty="0"/>
              <a:t>command</a:t>
            </a:r>
            <a:r>
              <a:rPr lang="en-US" dirty="0"/>
              <a:t>: Takes the command and executes it on the host. The most </a:t>
            </a:r>
            <a:r>
              <a:rPr lang="en-IN" dirty="0"/>
              <a:t>secure and predictable.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US" b="1" dirty="0"/>
              <a:t>shell</a:t>
            </a:r>
            <a:r>
              <a:rPr lang="en-US" dirty="0"/>
              <a:t>: Executes through a shell like /bin/</a:t>
            </a:r>
            <a:r>
              <a:rPr lang="en-US" dirty="0" err="1"/>
              <a:t>sh</a:t>
            </a:r>
            <a:r>
              <a:rPr lang="en-US" dirty="0"/>
              <a:t> so you can use pipes etc. Be </a:t>
            </a:r>
            <a:r>
              <a:rPr lang="en-IN" dirty="0"/>
              <a:t>careful.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US" b="1" dirty="0"/>
              <a:t>script</a:t>
            </a:r>
            <a:r>
              <a:rPr lang="en-US" dirty="0"/>
              <a:t>: Runs a local script on a remote node after transferring it.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US" b="1" dirty="0"/>
              <a:t>raw</a:t>
            </a:r>
            <a:r>
              <a:rPr lang="en-US" dirty="0"/>
              <a:t>: Executes a command without going through the Ansible module </a:t>
            </a:r>
            <a:r>
              <a:rPr lang="en-IN" dirty="0"/>
              <a:t>subsystem.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C9325-C98E-4180-BF2F-9AB511F7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– Run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82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Inventory is a collection of hosts (nodes) with associated data and groupings that Ansible can connect and manage(default inventory file - /</a:t>
            </a:r>
            <a:r>
              <a:rPr lang="en-US" dirty="0" err="1"/>
              <a:t>etc</a:t>
            </a:r>
            <a:r>
              <a:rPr lang="en-US" dirty="0"/>
              <a:t>/ansible/hosts).</a:t>
            </a:r>
          </a:p>
          <a:p>
            <a:pPr lvl="1"/>
            <a:r>
              <a:rPr lang="en-IN" dirty="0"/>
              <a:t>Hosts (nodes)</a:t>
            </a:r>
          </a:p>
          <a:p>
            <a:pPr lvl="1"/>
            <a:r>
              <a:rPr lang="en-IN" dirty="0"/>
              <a:t>Groups</a:t>
            </a:r>
          </a:p>
          <a:p>
            <a:pPr lvl="1"/>
            <a:r>
              <a:rPr lang="en-IN" dirty="0"/>
              <a:t>Inventory-specific data (variables)</a:t>
            </a:r>
          </a:p>
          <a:p>
            <a:pPr lvl="1"/>
            <a:r>
              <a:rPr lang="en-IN" dirty="0"/>
              <a:t>Static or dynamic </a:t>
            </a:r>
          </a:p>
        </p:txBody>
      </p:sp>
    </p:spTree>
    <p:extLst>
      <p:ext uri="{BB962C8B-B14F-4D97-AF65-F5344CB8AC3E}">
        <p14:creationId xmlns:p14="http://schemas.microsoft.com/office/powerpoint/2010/main" val="1900489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Inventory	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21158-93D8-4BCD-B38A-051532836292}"/>
              </a:ext>
            </a:extLst>
          </p:cNvPr>
          <p:cNvSpPr/>
          <p:nvPr/>
        </p:nvSpPr>
        <p:spPr>
          <a:xfrm>
            <a:off x="1103312" y="2061709"/>
            <a:ext cx="8946541" cy="419548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[control] </a:t>
            </a:r>
          </a:p>
          <a:p>
            <a:r>
              <a:rPr lang="en-IN" dirty="0"/>
              <a:t>Control		</a:t>
            </a:r>
            <a:r>
              <a:rPr lang="en-IN" dirty="0" err="1"/>
              <a:t>ansible_host</a:t>
            </a:r>
            <a:r>
              <a:rPr lang="en-IN" dirty="0"/>
              <a:t>=10.42.0.2</a:t>
            </a:r>
          </a:p>
          <a:p>
            <a:endParaRPr lang="en-IN" dirty="0"/>
          </a:p>
          <a:p>
            <a:r>
              <a:rPr lang="en-IN" dirty="0"/>
              <a:t>[web] </a:t>
            </a:r>
          </a:p>
          <a:p>
            <a:r>
              <a:rPr lang="en-IN" dirty="0"/>
              <a:t>node-[1:3]	</a:t>
            </a:r>
            <a:r>
              <a:rPr lang="en-IN" dirty="0" err="1"/>
              <a:t>ansible_host</a:t>
            </a:r>
            <a:r>
              <a:rPr lang="en-IN" dirty="0"/>
              <a:t>=10.42.0.[6:8]</a:t>
            </a:r>
          </a:p>
          <a:p>
            <a:endParaRPr lang="en-IN" dirty="0"/>
          </a:p>
          <a:p>
            <a:r>
              <a:rPr lang="en-IN" dirty="0"/>
              <a:t>[</a:t>
            </a:r>
            <a:r>
              <a:rPr lang="en-IN" dirty="0" err="1"/>
              <a:t>haproxy</a:t>
            </a:r>
            <a:r>
              <a:rPr lang="en-IN" dirty="0"/>
              <a:t>] </a:t>
            </a:r>
          </a:p>
          <a:p>
            <a:r>
              <a:rPr lang="en-IN" dirty="0" err="1"/>
              <a:t>haproxy</a:t>
            </a:r>
            <a:r>
              <a:rPr lang="en-IN" dirty="0"/>
              <a:t>		</a:t>
            </a:r>
            <a:r>
              <a:rPr lang="en-IN" dirty="0" err="1"/>
              <a:t>ansible_host</a:t>
            </a:r>
            <a:r>
              <a:rPr lang="en-IN" dirty="0"/>
              <a:t>=10.42.0.100</a:t>
            </a:r>
          </a:p>
          <a:p>
            <a:endParaRPr lang="en-IN" dirty="0"/>
          </a:p>
          <a:p>
            <a:r>
              <a:rPr lang="en-IN" dirty="0"/>
              <a:t>[</a:t>
            </a:r>
            <a:r>
              <a:rPr lang="en-IN" dirty="0" err="1"/>
              <a:t>all:vars</a:t>
            </a:r>
            <a:r>
              <a:rPr lang="en-IN" dirty="0"/>
              <a:t>] </a:t>
            </a:r>
          </a:p>
          <a:p>
            <a:r>
              <a:rPr lang="en-IN" dirty="0" err="1"/>
              <a:t>ansible_user</a:t>
            </a:r>
            <a:r>
              <a:rPr lang="en-IN" dirty="0"/>
              <a:t>=vagrant </a:t>
            </a:r>
            <a:r>
              <a:rPr lang="en-IN" dirty="0" err="1"/>
              <a:t>ansible_ssh_private_key_file</a:t>
            </a:r>
            <a:r>
              <a:rPr lang="en-IN" dirty="0"/>
              <a:t>=~/.</a:t>
            </a:r>
            <a:r>
              <a:rPr lang="en-IN" dirty="0" err="1"/>
              <a:t>vagrant.d</a:t>
            </a:r>
            <a:r>
              <a:rPr lang="en-IN" dirty="0"/>
              <a:t>/</a:t>
            </a:r>
            <a:r>
              <a:rPr lang="en-IN" dirty="0" err="1"/>
              <a:t>insecure_private_key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32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File – Communication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r>
              <a:rPr lang="en-IN" b="1" dirty="0" err="1"/>
              <a:t>ansible_connection</a:t>
            </a:r>
            <a:r>
              <a:rPr lang="en-IN" b="1" dirty="0"/>
              <a:t> : </a:t>
            </a:r>
            <a:r>
              <a:rPr lang="en-IN" dirty="0"/>
              <a:t>local, </a:t>
            </a:r>
            <a:r>
              <a:rPr lang="en-IN" dirty="0" err="1"/>
              <a:t>ssh</a:t>
            </a:r>
            <a:r>
              <a:rPr lang="en-IN" dirty="0"/>
              <a:t>, </a:t>
            </a:r>
            <a:r>
              <a:rPr lang="en-IN" dirty="0" err="1"/>
              <a:t>winrm</a:t>
            </a:r>
            <a:endParaRPr lang="en-IN" dirty="0"/>
          </a:p>
          <a:p>
            <a:r>
              <a:rPr lang="en-US" b="1" dirty="0" err="1"/>
              <a:t>ansible_ssh_host</a:t>
            </a:r>
            <a:r>
              <a:rPr lang="en-US" b="1" dirty="0"/>
              <a:t> : </a:t>
            </a:r>
            <a:r>
              <a:rPr lang="en-US" dirty="0"/>
              <a:t>the name of the host to connect </a:t>
            </a:r>
            <a:r>
              <a:rPr lang="en-IN" dirty="0"/>
              <a:t>to</a:t>
            </a:r>
          </a:p>
          <a:p>
            <a:r>
              <a:rPr lang="en-US" b="1" dirty="0" err="1"/>
              <a:t>ansible_ssh_port</a:t>
            </a:r>
            <a:r>
              <a:rPr lang="en-US" b="1" dirty="0"/>
              <a:t> : </a:t>
            </a:r>
            <a:r>
              <a:rPr lang="en-US" dirty="0"/>
              <a:t>the </a:t>
            </a:r>
            <a:r>
              <a:rPr lang="en-US" dirty="0" err="1"/>
              <a:t>ssh</a:t>
            </a:r>
            <a:r>
              <a:rPr lang="en-US" dirty="0"/>
              <a:t> port number if not 22</a:t>
            </a:r>
          </a:p>
          <a:p>
            <a:r>
              <a:rPr lang="en-US" b="1" dirty="0" err="1"/>
              <a:t>ansible_ssh_user</a:t>
            </a:r>
            <a:r>
              <a:rPr lang="en-US" b="1" dirty="0"/>
              <a:t> : </a:t>
            </a:r>
            <a:r>
              <a:rPr lang="en-US" dirty="0"/>
              <a:t>the </a:t>
            </a:r>
            <a:r>
              <a:rPr lang="en-US" dirty="0" err="1"/>
              <a:t>ssh</a:t>
            </a:r>
            <a:r>
              <a:rPr lang="en-US" dirty="0"/>
              <a:t> user name to use</a:t>
            </a:r>
          </a:p>
          <a:p>
            <a:r>
              <a:rPr lang="en-US" b="1" dirty="0" err="1"/>
              <a:t>ansible_ssh_pass</a:t>
            </a:r>
            <a:r>
              <a:rPr lang="en-US" b="1" dirty="0"/>
              <a:t> : </a:t>
            </a:r>
            <a:r>
              <a:rPr lang="en-US" dirty="0"/>
              <a:t>the </a:t>
            </a:r>
            <a:r>
              <a:rPr lang="en-US" dirty="0" err="1"/>
              <a:t>ssh</a:t>
            </a:r>
            <a:r>
              <a:rPr lang="en-US" dirty="0"/>
              <a:t> password to use </a:t>
            </a:r>
            <a:r>
              <a:rPr lang="en-IN" dirty="0"/>
              <a:t>(insecure)</a:t>
            </a:r>
          </a:p>
          <a:p>
            <a:r>
              <a:rPr lang="en-US" b="1" dirty="0" err="1"/>
              <a:t>ansible_ssh_private_key_file</a:t>
            </a:r>
            <a:r>
              <a:rPr lang="en-US" b="1" dirty="0"/>
              <a:t> :</a:t>
            </a:r>
            <a:r>
              <a:rPr lang="en-US" dirty="0"/>
              <a:t> private key file used </a:t>
            </a:r>
            <a:r>
              <a:rPr lang="en-IN" dirty="0"/>
              <a:t>by </a:t>
            </a:r>
            <a:r>
              <a:rPr lang="en-IN" dirty="0" err="1"/>
              <a:t>ssh</a:t>
            </a:r>
            <a:endParaRPr lang="en-IN" dirty="0"/>
          </a:p>
          <a:p>
            <a:r>
              <a:rPr lang="en-IN" b="1" dirty="0" err="1"/>
              <a:t>ansible_user</a:t>
            </a:r>
            <a:r>
              <a:rPr lang="en-IN" b="1" dirty="0"/>
              <a:t> </a:t>
            </a:r>
            <a:r>
              <a:rPr lang="en-IN" dirty="0"/>
              <a:t>: provide user</a:t>
            </a:r>
          </a:p>
          <a:p>
            <a:r>
              <a:rPr lang="en-IN" b="1" dirty="0" err="1"/>
              <a:t>ansible_password</a:t>
            </a:r>
            <a:r>
              <a:rPr lang="en-IN" dirty="0"/>
              <a:t>: provide password for connection</a:t>
            </a:r>
          </a:p>
        </p:txBody>
      </p:sp>
    </p:spTree>
    <p:extLst>
      <p:ext uri="{BB962C8B-B14F-4D97-AF65-F5344CB8AC3E}">
        <p14:creationId xmlns:p14="http://schemas.microsoft.com/office/powerpoint/2010/main" val="1501836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r>
              <a:rPr lang="en-US" dirty="0"/>
              <a:t>An ad-hoc command is a single Ansible task to perform quickly, but don’t want </a:t>
            </a:r>
            <a:r>
              <a:rPr lang="en-IN" dirty="0"/>
              <a:t>to save for later.</a:t>
            </a:r>
            <a:r>
              <a:rPr lang="en-US" dirty="0"/>
              <a:t> </a:t>
            </a:r>
          </a:p>
          <a:p>
            <a:r>
              <a:rPr lang="en-US" dirty="0"/>
              <a:t>ansible &lt;host-pattern&gt; -m &lt;</a:t>
            </a:r>
            <a:r>
              <a:rPr lang="en-US" dirty="0" err="1"/>
              <a:t>module_name</a:t>
            </a:r>
            <a:r>
              <a:rPr lang="en-US" dirty="0"/>
              <a:t>&gt; -a “key=value key=value” (– K –b </a:t>
            </a:r>
            <a:r>
              <a:rPr lang="en-US" dirty="0">
                <a:sym typeface="Wingdings" panose="05000000000000000000" pitchFamily="2" charset="2"/>
              </a:rPr>
              <a:t> required if any root operation in needed)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21158-93D8-4BCD-B38A-051532836292}"/>
              </a:ext>
            </a:extLst>
          </p:cNvPr>
          <p:cNvSpPr/>
          <p:nvPr/>
        </p:nvSpPr>
        <p:spPr>
          <a:xfrm>
            <a:off x="1235196" y="3657599"/>
            <a:ext cx="8946541" cy="198706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 check all my inventory hosts are ready to be</a:t>
            </a:r>
            <a:r>
              <a:rPr lang="en-IN" dirty="0"/>
              <a:t> managed by Ansible</a:t>
            </a:r>
          </a:p>
          <a:p>
            <a:r>
              <a:rPr lang="en-IN" dirty="0"/>
              <a:t>$ </a:t>
            </a:r>
            <a:r>
              <a:rPr lang="en-IN" b="1" dirty="0"/>
              <a:t>ansible all –</a:t>
            </a:r>
            <a:r>
              <a:rPr lang="en-IN" b="1" dirty="0" err="1"/>
              <a:t>i</a:t>
            </a:r>
            <a:r>
              <a:rPr lang="en-IN" b="1" dirty="0"/>
              <a:t> localhost, -m ping</a:t>
            </a:r>
          </a:p>
          <a:p>
            <a:r>
              <a:rPr lang="en-US" dirty="0"/>
              <a:t># collect and display the discovered facts </a:t>
            </a:r>
            <a:r>
              <a:rPr lang="en-IN" dirty="0"/>
              <a:t>for the localhost</a:t>
            </a:r>
          </a:p>
          <a:p>
            <a:r>
              <a:rPr lang="en-IN" dirty="0"/>
              <a:t>$ </a:t>
            </a:r>
            <a:r>
              <a:rPr lang="en-IN" b="1" dirty="0"/>
              <a:t>ansible all –</a:t>
            </a:r>
            <a:r>
              <a:rPr lang="en-IN" b="1" dirty="0" err="1"/>
              <a:t>i</a:t>
            </a:r>
            <a:r>
              <a:rPr lang="en-IN" b="1" dirty="0"/>
              <a:t> localhost, -m setup</a:t>
            </a:r>
          </a:p>
          <a:p>
            <a:r>
              <a:rPr lang="en-US" dirty="0"/>
              <a:t># run the uptime command on all hosts in the</a:t>
            </a:r>
            <a:r>
              <a:rPr lang="en-IN" dirty="0"/>
              <a:t> </a:t>
            </a:r>
            <a:r>
              <a:rPr lang="en-IN" i="1" dirty="0"/>
              <a:t>web</a:t>
            </a:r>
            <a:r>
              <a:rPr lang="en-IN" dirty="0"/>
              <a:t> group</a:t>
            </a:r>
          </a:p>
          <a:p>
            <a:r>
              <a:rPr lang="en-IN" dirty="0"/>
              <a:t>$ </a:t>
            </a:r>
            <a:r>
              <a:rPr lang="en-IN" b="1" dirty="0"/>
              <a:t>ansible all -l web -m command -a "uptime"</a:t>
            </a:r>
          </a:p>
        </p:txBody>
      </p:sp>
    </p:spTree>
    <p:extLst>
      <p:ext uri="{BB962C8B-B14F-4D97-AF65-F5344CB8AC3E}">
        <p14:creationId xmlns:p14="http://schemas.microsoft.com/office/powerpoint/2010/main" val="15520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Ansible</a:t>
            </a:r>
          </a:p>
          <a:p>
            <a:pPr lvl="1"/>
            <a:r>
              <a:rPr lang="en-US" dirty="0"/>
              <a:t>Simple IT automation tool which is easy to install/configure/understand.</a:t>
            </a:r>
          </a:p>
          <a:p>
            <a:r>
              <a:rPr lang="en-US" dirty="0"/>
              <a:t>What it can do</a:t>
            </a:r>
          </a:p>
          <a:p>
            <a:pPr lvl="1"/>
            <a:r>
              <a:rPr lang="en-US" dirty="0"/>
              <a:t>Configuration of servers</a:t>
            </a:r>
          </a:p>
          <a:p>
            <a:pPr lvl="1"/>
            <a:r>
              <a:rPr lang="en-US" dirty="0"/>
              <a:t>Continuous deployment</a:t>
            </a:r>
          </a:p>
          <a:p>
            <a:pPr lvl="1"/>
            <a:r>
              <a:rPr lang="en-US" dirty="0"/>
              <a:t>Provisioning </a:t>
            </a:r>
          </a:p>
          <a:p>
            <a:pPr lvl="1"/>
            <a:r>
              <a:rPr lang="en-US" dirty="0"/>
              <a:t>Orchestration</a:t>
            </a:r>
          </a:p>
          <a:p>
            <a:pPr lvl="1"/>
            <a:r>
              <a:rPr lang="en-US" dirty="0"/>
              <a:t>Automation of tasks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36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Discovered Facts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r>
              <a:rPr lang="en-US" dirty="0"/>
              <a:t>Facts are bits of information derived from examining a host systems that are stored as variables for later use in a play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21158-93D8-4BCD-B38A-051532836292}"/>
              </a:ext>
            </a:extLst>
          </p:cNvPr>
          <p:cNvSpPr/>
          <p:nvPr/>
        </p:nvSpPr>
        <p:spPr>
          <a:xfrm>
            <a:off x="1235196" y="2760785"/>
            <a:ext cx="8946541" cy="397412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/>
              <a:t>$ ansible localhost -m setup</a:t>
            </a:r>
          </a:p>
          <a:p>
            <a:r>
              <a:rPr lang="en-IN"/>
              <a:t>localhost | success &gt;&gt; {</a:t>
            </a:r>
          </a:p>
          <a:p>
            <a:r>
              <a:rPr lang="en-IN"/>
              <a:t>	"ansible_facts": {</a:t>
            </a:r>
          </a:p>
          <a:p>
            <a:r>
              <a:rPr lang="en-IN"/>
              <a:t>		"ansible_default_ipv4": {</a:t>
            </a:r>
          </a:p>
          <a:p>
            <a:r>
              <a:rPr lang="en-IN"/>
              <a:t>			"address": "192.168.1.37",</a:t>
            </a:r>
          </a:p>
          <a:p>
            <a:r>
              <a:rPr lang="en-IN"/>
              <a:t>			"alias": "wlan0",</a:t>
            </a:r>
          </a:p>
          <a:p>
            <a:r>
              <a:rPr lang="en-IN"/>
              <a:t>			"gateway": "192.168.1.1",</a:t>
            </a:r>
          </a:p>
          <a:p>
            <a:r>
              <a:rPr lang="en-IN"/>
              <a:t>			"interface": "wlan0",</a:t>
            </a:r>
          </a:p>
          <a:p>
            <a:r>
              <a:rPr lang="en-IN"/>
              <a:t>			"macaddress": "c4:85:08:3b:a9:16",</a:t>
            </a:r>
          </a:p>
          <a:p>
            <a:r>
              <a:rPr lang="en-IN"/>
              <a:t>			"mtu": 1500,</a:t>
            </a:r>
          </a:p>
          <a:p>
            <a:r>
              <a:rPr lang="en-IN"/>
              <a:t>			"netmask": "255.255.255.0",</a:t>
            </a:r>
          </a:p>
          <a:p>
            <a:r>
              <a:rPr lang="en-IN"/>
              <a:t>			"network": "192.168.1.0",</a:t>
            </a:r>
          </a:p>
          <a:p>
            <a:r>
              <a:rPr lang="en-IN"/>
              <a:t>			"type": "ether"</a:t>
            </a:r>
          </a:p>
          <a:p>
            <a:r>
              <a:rPr lang="en-IN"/>
              <a:t>}}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6765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r>
              <a:rPr lang="en-US" dirty="0"/>
              <a:t>Ansible can work with metadata from various sources and manage their context in the form of variables.</a:t>
            </a:r>
          </a:p>
          <a:p>
            <a:pPr lvl="1"/>
            <a:r>
              <a:rPr lang="en-US" dirty="0"/>
              <a:t>Command line parameters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Discovered facts</a:t>
            </a:r>
          </a:p>
          <a:p>
            <a:pPr lvl="1"/>
            <a:r>
              <a:rPr lang="en-US" dirty="0"/>
              <a:t>Roles</a:t>
            </a:r>
          </a:p>
          <a:p>
            <a:pPr lvl="1"/>
            <a:r>
              <a:rPr lang="en-US" dirty="0"/>
              <a:t>Host-vars</a:t>
            </a:r>
          </a:p>
          <a:p>
            <a:pPr lvl="1"/>
            <a:r>
              <a:rPr lang="en-US" dirty="0"/>
              <a:t>Group-vars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724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r>
              <a:rPr lang="en-US" dirty="0"/>
              <a:t>Tasks are the application of a module to perform a specific unit of work </a:t>
            </a:r>
          </a:p>
          <a:p>
            <a:pPr lvl="1"/>
            <a:r>
              <a:rPr lang="en-US" b="1" dirty="0"/>
              <a:t>file:</a:t>
            </a:r>
            <a:r>
              <a:rPr lang="en-US" dirty="0"/>
              <a:t> A directory should exist</a:t>
            </a:r>
          </a:p>
          <a:p>
            <a:pPr lvl="1"/>
            <a:r>
              <a:rPr lang="en-US" b="1" dirty="0"/>
              <a:t>yum: </a:t>
            </a:r>
            <a:r>
              <a:rPr lang="en-US" dirty="0"/>
              <a:t>A package should be installed</a:t>
            </a:r>
          </a:p>
          <a:p>
            <a:pPr lvl="1"/>
            <a:r>
              <a:rPr lang="en-US" b="1" dirty="0"/>
              <a:t>service: </a:t>
            </a:r>
            <a:r>
              <a:rPr lang="en-US" dirty="0"/>
              <a:t>A service should be running</a:t>
            </a:r>
          </a:p>
          <a:p>
            <a:pPr lvl="1"/>
            <a:r>
              <a:rPr lang="en-US" b="1" dirty="0"/>
              <a:t>template: </a:t>
            </a:r>
            <a:r>
              <a:rPr lang="en-US" dirty="0"/>
              <a:t>Render a configuration file from a template</a:t>
            </a:r>
          </a:p>
          <a:p>
            <a:pPr lvl="1"/>
            <a:r>
              <a:rPr lang="en-US" b="1" dirty="0" err="1"/>
              <a:t>get_url</a:t>
            </a:r>
            <a:r>
              <a:rPr lang="en-US" b="1" dirty="0"/>
              <a:t>: </a:t>
            </a:r>
            <a:r>
              <a:rPr lang="en-US" dirty="0"/>
              <a:t>Fetch an archive file from a URL</a:t>
            </a:r>
          </a:p>
          <a:p>
            <a:pPr lvl="1"/>
            <a:r>
              <a:rPr lang="en-US" b="1" dirty="0"/>
              <a:t>git: </a:t>
            </a:r>
            <a:r>
              <a:rPr lang="en-US" dirty="0"/>
              <a:t>Clone a source code repository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429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Tasks in a 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048D56-20B5-46AD-98A8-5D5B110A0F55}"/>
              </a:ext>
            </a:extLst>
          </p:cNvPr>
          <p:cNvSpPr/>
          <p:nvPr/>
        </p:nvSpPr>
        <p:spPr>
          <a:xfrm>
            <a:off x="1103312" y="2061710"/>
            <a:ext cx="9034463" cy="419548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tasks:</a:t>
            </a:r>
          </a:p>
          <a:p>
            <a:r>
              <a:rPr lang="en-US" dirty="0"/>
              <a:t>- name: </a:t>
            </a:r>
            <a:r>
              <a:rPr lang="en-US" dirty="0" err="1"/>
              <a:t>httpd</a:t>
            </a:r>
            <a:r>
              <a:rPr lang="en-US" dirty="0"/>
              <a:t> package is present</a:t>
            </a:r>
          </a:p>
          <a:p>
            <a:r>
              <a:rPr lang="en-IN" dirty="0"/>
              <a:t>   yum:</a:t>
            </a:r>
          </a:p>
          <a:p>
            <a:r>
              <a:rPr lang="en-IN" dirty="0"/>
              <a:t>	name: </a:t>
            </a:r>
            <a:r>
              <a:rPr lang="en-IN" dirty="0" err="1"/>
              <a:t>httpd</a:t>
            </a:r>
            <a:endParaRPr lang="en-IN" dirty="0"/>
          </a:p>
          <a:p>
            <a:r>
              <a:rPr lang="en-IN" dirty="0"/>
              <a:t>	state: latest</a:t>
            </a:r>
          </a:p>
          <a:p>
            <a:r>
              <a:rPr lang="en-US" dirty="0"/>
              <a:t>- name: latest index.html file copy from host to remote</a:t>
            </a:r>
          </a:p>
          <a:p>
            <a:r>
              <a:rPr lang="en-US" dirty="0"/>
              <a:t>  </a:t>
            </a:r>
            <a:r>
              <a:rPr lang="en-IN" dirty="0"/>
              <a:t>copy:</a:t>
            </a:r>
          </a:p>
          <a:p>
            <a:r>
              <a:rPr lang="en-IN" dirty="0"/>
              <a:t>	</a:t>
            </a:r>
            <a:r>
              <a:rPr lang="en-IN" dirty="0" err="1"/>
              <a:t>src</a:t>
            </a:r>
            <a:r>
              <a:rPr lang="en-IN" dirty="0"/>
              <a:t>: files/index.html</a:t>
            </a:r>
          </a:p>
          <a:p>
            <a:r>
              <a:rPr lang="en-IN" dirty="0"/>
              <a:t>	</a:t>
            </a:r>
            <a:r>
              <a:rPr lang="en-IN" dirty="0" err="1"/>
              <a:t>dest</a:t>
            </a:r>
            <a:r>
              <a:rPr lang="en-IN" dirty="0"/>
              <a:t>: /var/www/html/</a:t>
            </a:r>
          </a:p>
          <a:p>
            <a:r>
              <a:rPr lang="en-IN" dirty="0"/>
              <a:t>- name: restart </a:t>
            </a:r>
            <a:r>
              <a:rPr lang="en-IN" dirty="0" err="1"/>
              <a:t>httpd</a:t>
            </a:r>
            <a:r>
              <a:rPr lang="en-IN" dirty="0"/>
              <a:t> service</a:t>
            </a:r>
          </a:p>
          <a:p>
            <a:r>
              <a:rPr lang="en-IN" dirty="0"/>
              <a:t>  service:</a:t>
            </a:r>
          </a:p>
          <a:p>
            <a:r>
              <a:rPr lang="en-IN" dirty="0"/>
              <a:t>	name: </a:t>
            </a:r>
            <a:r>
              <a:rPr lang="en-IN" dirty="0" err="1"/>
              <a:t>httpd</a:t>
            </a:r>
            <a:endParaRPr lang="en-IN" dirty="0"/>
          </a:p>
          <a:p>
            <a:r>
              <a:rPr lang="en-IN" dirty="0"/>
              <a:t>	state: restarted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28087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Handler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403943"/>
          </a:xfrm>
        </p:spPr>
        <p:txBody>
          <a:bodyPr/>
          <a:lstStyle/>
          <a:p>
            <a:r>
              <a:rPr lang="en-US" dirty="0"/>
              <a:t>Handlers are special tasks that run if notified by another task when a change occurs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2BA0B7-879F-4C80-AD2B-597AA2E4033E}"/>
              </a:ext>
            </a:extLst>
          </p:cNvPr>
          <p:cNvSpPr/>
          <p:nvPr/>
        </p:nvSpPr>
        <p:spPr>
          <a:xfrm>
            <a:off x="1103312" y="2523392"/>
            <a:ext cx="9034463" cy="4220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tasks:</a:t>
            </a:r>
          </a:p>
          <a:p>
            <a:r>
              <a:rPr lang="en-US" sz="1600" b="1" dirty="0"/>
              <a:t>- name: </a:t>
            </a:r>
            <a:r>
              <a:rPr lang="en-US" sz="1600" b="1" dirty="0" err="1"/>
              <a:t>httpd</a:t>
            </a:r>
            <a:r>
              <a:rPr lang="en-US" sz="1600" b="1" dirty="0"/>
              <a:t> package is present</a:t>
            </a:r>
          </a:p>
          <a:p>
            <a:r>
              <a:rPr lang="en-IN" sz="1600" b="1" dirty="0"/>
              <a:t>   yum:</a:t>
            </a:r>
          </a:p>
          <a:p>
            <a:r>
              <a:rPr lang="en-IN" sz="1600" b="1" dirty="0"/>
              <a:t>	name: </a:t>
            </a:r>
            <a:r>
              <a:rPr lang="en-IN" sz="1600" b="1" dirty="0" err="1"/>
              <a:t>httpd</a:t>
            </a:r>
            <a:endParaRPr lang="en-IN" sz="1600" b="1" dirty="0"/>
          </a:p>
          <a:p>
            <a:r>
              <a:rPr lang="en-IN" sz="1600" b="1" dirty="0"/>
              <a:t>	state: latest</a:t>
            </a:r>
          </a:p>
          <a:p>
            <a:r>
              <a:rPr lang="en-US" sz="1600" b="1" dirty="0"/>
              <a:t> </a:t>
            </a:r>
            <a:r>
              <a:rPr lang="en-IN" sz="1600" b="1" dirty="0"/>
              <a:t>  notify: restart </a:t>
            </a:r>
            <a:r>
              <a:rPr lang="en-IN" sz="1600" b="1" dirty="0" err="1"/>
              <a:t>httpd</a:t>
            </a:r>
            <a:endParaRPr lang="en-IN" sz="1600" b="1" dirty="0"/>
          </a:p>
          <a:p>
            <a:endParaRPr lang="en-IN" sz="1600" b="1" dirty="0"/>
          </a:p>
          <a:p>
            <a:r>
              <a:rPr lang="en-US" sz="1600" b="1" dirty="0"/>
              <a:t>- name: latest index.ht ml file copy from host to remote</a:t>
            </a:r>
          </a:p>
          <a:p>
            <a:r>
              <a:rPr lang="en-US" sz="1600" b="1" dirty="0"/>
              <a:t>  </a:t>
            </a:r>
            <a:r>
              <a:rPr lang="en-IN" sz="1600" b="1" dirty="0"/>
              <a:t>copy:</a:t>
            </a:r>
          </a:p>
          <a:p>
            <a:r>
              <a:rPr lang="en-IN" sz="1600" b="1" dirty="0"/>
              <a:t>	</a:t>
            </a:r>
            <a:r>
              <a:rPr lang="en-IN" sz="1600" b="1" dirty="0" err="1"/>
              <a:t>src</a:t>
            </a:r>
            <a:r>
              <a:rPr lang="en-IN" sz="1600" b="1" dirty="0"/>
              <a:t>: files/index.html</a:t>
            </a:r>
          </a:p>
          <a:p>
            <a:r>
              <a:rPr lang="en-IN" sz="1600" b="1" dirty="0"/>
              <a:t>	</a:t>
            </a:r>
            <a:r>
              <a:rPr lang="en-IN" sz="1600" b="1" dirty="0" err="1"/>
              <a:t>dest</a:t>
            </a:r>
            <a:r>
              <a:rPr lang="en-IN" sz="1600" b="1" dirty="0"/>
              <a:t>: /var/www/html/</a:t>
            </a:r>
          </a:p>
          <a:p>
            <a:endParaRPr lang="en-IN" sz="1600" b="1" dirty="0"/>
          </a:p>
          <a:p>
            <a:r>
              <a:rPr lang="en-IN" sz="1600" b="1" dirty="0"/>
              <a:t>handlers:</a:t>
            </a:r>
          </a:p>
          <a:p>
            <a:r>
              <a:rPr lang="en-IN" sz="1600" b="1" dirty="0"/>
              <a:t>- name: restart </a:t>
            </a:r>
            <a:r>
              <a:rPr lang="en-IN" sz="1600" b="1" dirty="0" err="1"/>
              <a:t>httpd</a:t>
            </a:r>
            <a:endParaRPr lang="en-IN" sz="1600" b="1" dirty="0"/>
          </a:p>
          <a:p>
            <a:r>
              <a:rPr lang="en-IN" sz="1600" b="1" dirty="0"/>
              <a:t>  service:</a:t>
            </a:r>
          </a:p>
          <a:p>
            <a:r>
              <a:rPr lang="en-IN" sz="1600" b="1" dirty="0"/>
              <a:t>	name: </a:t>
            </a:r>
            <a:r>
              <a:rPr lang="en-IN" sz="1600" b="1" dirty="0" err="1"/>
              <a:t>httpd</a:t>
            </a:r>
            <a:endParaRPr lang="en-IN" sz="1600" b="1" dirty="0"/>
          </a:p>
          <a:p>
            <a:r>
              <a:rPr lang="en-IN" sz="1600" b="1" dirty="0"/>
              <a:t>	state: restarted</a:t>
            </a:r>
          </a:p>
        </p:txBody>
      </p:sp>
    </p:spTree>
    <p:extLst>
      <p:ext uri="{BB962C8B-B14F-4D97-AF65-F5344CB8AC3E}">
        <p14:creationId xmlns:p14="http://schemas.microsoft.com/office/powerpoint/2010/main" val="478134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Plays &amp; Playbooks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r>
              <a:rPr lang="en-US" dirty="0"/>
              <a:t>Plays are ordered sets of tasks to execute against host selections from your inventory. </a:t>
            </a:r>
          </a:p>
          <a:p>
            <a:r>
              <a:rPr lang="en-US" dirty="0"/>
              <a:t>A playbook is a file containing one or more plays.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027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Playbook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048D56-20B5-46AD-98A8-5D5B110A0F55}"/>
              </a:ext>
            </a:extLst>
          </p:cNvPr>
          <p:cNvSpPr/>
          <p:nvPr/>
        </p:nvSpPr>
        <p:spPr>
          <a:xfrm>
            <a:off x="1103312" y="2061710"/>
            <a:ext cx="9034463" cy="419548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---</a:t>
            </a:r>
          </a:p>
          <a:p>
            <a:r>
              <a:rPr lang="en-US" dirty="0"/>
              <a:t>- name: install and start apache</a:t>
            </a:r>
          </a:p>
          <a:p>
            <a:r>
              <a:rPr lang="en-IN" dirty="0"/>
              <a:t>  hosts: web</a:t>
            </a:r>
          </a:p>
          <a:p>
            <a:r>
              <a:rPr lang="en-IN" dirty="0"/>
              <a:t>  become: yes</a:t>
            </a:r>
          </a:p>
          <a:p>
            <a:r>
              <a:rPr lang="en-IN" dirty="0"/>
              <a:t>  vars:</a:t>
            </a:r>
          </a:p>
          <a:p>
            <a:r>
              <a:rPr lang="en-IN" dirty="0"/>
              <a:t> 	</a:t>
            </a:r>
            <a:r>
              <a:rPr lang="en-IN" dirty="0" err="1"/>
              <a:t>http_port</a:t>
            </a:r>
            <a:r>
              <a:rPr lang="en-IN" dirty="0"/>
              <a:t>: 80</a:t>
            </a:r>
          </a:p>
          <a:p>
            <a:r>
              <a:rPr lang="en-IN" dirty="0"/>
              <a:t> tasks:</a:t>
            </a:r>
          </a:p>
          <a:p>
            <a:r>
              <a:rPr lang="en-US" dirty="0"/>
              <a:t> - name: </a:t>
            </a:r>
            <a:r>
              <a:rPr lang="en-US" dirty="0" err="1"/>
              <a:t>httpd</a:t>
            </a:r>
            <a:r>
              <a:rPr lang="en-US" dirty="0"/>
              <a:t> package is present</a:t>
            </a:r>
          </a:p>
          <a:p>
            <a:r>
              <a:rPr lang="en-IN" dirty="0"/>
              <a:t>   yum:</a:t>
            </a:r>
          </a:p>
          <a:p>
            <a:r>
              <a:rPr lang="en-IN" dirty="0"/>
              <a:t>	name: </a:t>
            </a:r>
            <a:r>
              <a:rPr lang="en-IN" dirty="0" err="1"/>
              <a:t>httpd</a:t>
            </a:r>
            <a:endParaRPr lang="en-IN" dirty="0"/>
          </a:p>
          <a:p>
            <a:r>
              <a:rPr lang="en-IN" dirty="0"/>
              <a:t>	state: latest</a:t>
            </a:r>
          </a:p>
          <a:p>
            <a:r>
              <a:rPr lang="en-US" dirty="0"/>
              <a:t> - name: latest index.html file is present</a:t>
            </a:r>
          </a:p>
          <a:p>
            <a:r>
              <a:rPr lang="en-IN" dirty="0"/>
              <a:t>   copy:</a:t>
            </a:r>
          </a:p>
          <a:p>
            <a:r>
              <a:rPr lang="en-IN" dirty="0"/>
              <a:t>	</a:t>
            </a:r>
            <a:r>
              <a:rPr lang="en-IN" dirty="0" err="1"/>
              <a:t>src</a:t>
            </a:r>
            <a:r>
              <a:rPr lang="en-IN" dirty="0"/>
              <a:t>: files/index.html</a:t>
            </a:r>
          </a:p>
          <a:p>
            <a:r>
              <a:rPr lang="en-IN" dirty="0"/>
              <a:t>	</a:t>
            </a:r>
            <a:r>
              <a:rPr lang="en-IN" dirty="0" err="1"/>
              <a:t>dest</a:t>
            </a:r>
            <a:r>
              <a:rPr lang="en-IN" dirty="0"/>
              <a:t>: /var/www/html/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89717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Human-Meaningful Naming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048D56-20B5-46AD-98A8-5D5B110A0F55}"/>
              </a:ext>
            </a:extLst>
          </p:cNvPr>
          <p:cNvSpPr/>
          <p:nvPr/>
        </p:nvSpPr>
        <p:spPr>
          <a:xfrm>
            <a:off x="1103312" y="2061710"/>
            <a:ext cx="9034463" cy="419548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---</a:t>
            </a:r>
          </a:p>
          <a:p>
            <a:r>
              <a:rPr lang="en-US" dirty="0"/>
              <a:t>- name: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install and start apache</a:t>
            </a:r>
          </a:p>
          <a:p>
            <a:r>
              <a:rPr lang="en-IN" dirty="0"/>
              <a:t>  hosts: web</a:t>
            </a:r>
          </a:p>
          <a:p>
            <a:r>
              <a:rPr lang="en-IN" dirty="0"/>
              <a:t>  become: yes</a:t>
            </a:r>
          </a:p>
          <a:p>
            <a:r>
              <a:rPr lang="en-IN" dirty="0"/>
              <a:t>  vars:</a:t>
            </a:r>
          </a:p>
          <a:p>
            <a:r>
              <a:rPr lang="en-IN" dirty="0"/>
              <a:t> 	</a:t>
            </a:r>
            <a:r>
              <a:rPr lang="en-IN" dirty="0" err="1"/>
              <a:t>http_port</a:t>
            </a:r>
            <a:r>
              <a:rPr lang="en-IN" dirty="0"/>
              <a:t>: 80</a:t>
            </a:r>
          </a:p>
          <a:p>
            <a:r>
              <a:rPr lang="en-IN" dirty="0"/>
              <a:t> tasks:</a:t>
            </a:r>
          </a:p>
          <a:p>
            <a:r>
              <a:rPr lang="en-US" dirty="0"/>
              <a:t> - name: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httpd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package is present</a:t>
            </a:r>
          </a:p>
          <a:p>
            <a:r>
              <a:rPr lang="en-IN" dirty="0"/>
              <a:t>   yum:</a:t>
            </a:r>
          </a:p>
          <a:p>
            <a:r>
              <a:rPr lang="en-IN" dirty="0"/>
              <a:t>	name: </a:t>
            </a:r>
            <a:r>
              <a:rPr lang="en-IN" dirty="0" err="1"/>
              <a:t>httpd</a:t>
            </a:r>
            <a:endParaRPr lang="en-IN" dirty="0"/>
          </a:p>
          <a:p>
            <a:r>
              <a:rPr lang="en-IN" dirty="0"/>
              <a:t>	state: latest</a:t>
            </a:r>
          </a:p>
          <a:p>
            <a:r>
              <a:rPr lang="en-US" dirty="0"/>
              <a:t> - name: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latest index.html file is copied from host to remote</a:t>
            </a:r>
          </a:p>
          <a:p>
            <a:r>
              <a:rPr lang="en-IN" dirty="0"/>
              <a:t>   copy:</a:t>
            </a:r>
          </a:p>
          <a:p>
            <a:r>
              <a:rPr lang="en-IN" dirty="0"/>
              <a:t>	</a:t>
            </a:r>
            <a:r>
              <a:rPr lang="en-IN" dirty="0" err="1"/>
              <a:t>src</a:t>
            </a:r>
            <a:r>
              <a:rPr lang="en-IN" dirty="0"/>
              <a:t>: files/index.html</a:t>
            </a:r>
          </a:p>
          <a:p>
            <a:r>
              <a:rPr lang="en-IN" dirty="0"/>
              <a:t>	</a:t>
            </a:r>
            <a:r>
              <a:rPr lang="en-IN" dirty="0" err="1"/>
              <a:t>dest</a:t>
            </a:r>
            <a:r>
              <a:rPr lang="en-IN" dirty="0"/>
              <a:t>: /var/www/html/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39273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Q &amp;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291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Playbooks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r>
              <a:rPr lang="en-US" dirty="0"/>
              <a:t>Here are some more essential playbook features that you can apply</a:t>
            </a:r>
          </a:p>
          <a:p>
            <a:pPr lvl="1"/>
            <a:r>
              <a:rPr lang="en-IN" dirty="0"/>
              <a:t>Templates</a:t>
            </a:r>
          </a:p>
          <a:p>
            <a:pPr lvl="1"/>
            <a:r>
              <a:rPr lang="en-IN" dirty="0"/>
              <a:t>Loops</a:t>
            </a:r>
          </a:p>
          <a:p>
            <a:pPr lvl="1"/>
            <a:r>
              <a:rPr lang="en-IN" dirty="0"/>
              <a:t>Conditionals</a:t>
            </a:r>
          </a:p>
          <a:p>
            <a:pPr lvl="1"/>
            <a:r>
              <a:rPr lang="en-IN" dirty="0"/>
              <a:t>Tags</a:t>
            </a:r>
          </a:p>
          <a:p>
            <a:pPr lvl="1"/>
            <a:r>
              <a:rPr lang="en-IN" dirty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41033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open source (</a:t>
            </a:r>
            <a:r>
              <a:rPr lang="en-US" dirty="0">
                <a:hlinkClick r:id="rId2"/>
              </a:rPr>
              <a:t>https://github.com/ansible/ansible</a:t>
            </a:r>
            <a:r>
              <a:rPr lang="en-US" dirty="0"/>
              <a:t>)</a:t>
            </a:r>
          </a:p>
          <a:p>
            <a:r>
              <a:rPr lang="en-US" dirty="0"/>
              <a:t>Agent-less -&gt; No need for agent installation and management </a:t>
            </a:r>
          </a:p>
          <a:p>
            <a:r>
              <a:rPr lang="fr-FR" dirty="0"/>
              <a:t>Idempotent: </a:t>
            </a:r>
            <a:r>
              <a:rPr lang="fr-FR" i="1" dirty="0"/>
              <a:t>f(x) = f(f(x)) -&gt; </a:t>
            </a:r>
            <a:r>
              <a:rPr lang="en-US" dirty="0"/>
              <a:t>Provides Consistent state of environment</a:t>
            </a:r>
          </a:p>
          <a:p>
            <a:r>
              <a:rPr lang="en-IN" dirty="0"/>
              <a:t>Immutable infrastructure</a:t>
            </a:r>
            <a:endParaRPr lang="en-US" dirty="0"/>
          </a:p>
          <a:p>
            <a:r>
              <a:rPr lang="en-US" dirty="0"/>
              <a:t>Easy to understand YAML styled configuration </a:t>
            </a:r>
          </a:p>
          <a:p>
            <a:r>
              <a:rPr lang="en-US" dirty="0"/>
              <a:t>Large number of ready to use modules for system management</a:t>
            </a:r>
          </a:p>
          <a:p>
            <a:r>
              <a:rPr lang="en-US" dirty="0"/>
              <a:t>Requires python installed on the managed node</a:t>
            </a:r>
          </a:p>
          <a:p>
            <a:r>
              <a:rPr lang="en-US" dirty="0"/>
              <a:t>Only requires one CLI invocation to run tasks in sequential manner</a:t>
            </a:r>
          </a:p>
        </p:txBody>
      </p:sp>
    </p:spTree>
    <p:extLst>
      <p:ext uri="{BB962C8B-B14F-4D97-AF65-F5344CB8AC3E}">
        <p14:creationId xmlns:p14="http://schemas.microsoft.com/office/powerpoint/2010/main" val="2181277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r>
              <a:rPr lang="en-US" dirty="0"/>
              <a:t>Ansible embeds the jinja2 template engine that can be used to dynamically</a:t>
            </a:r>
            <a:endParaRPr lang="en-IN" dirty="0"/>
          </a:p>
          <a:p>
            <a:pPr lvl="1"/>
            <a:r>
              <a:rPr lang="en-US" dirty="0"/>
              <a:t>Set and modify play variables</a:t>
            </a:r>
          </a:p>
          <a:p>
            <a:pPr lvl="1"/>
            <a:r>
              <a:rPr lang="en-US" dirty="0"/>
              <a:t>Conditional logic</a:t>
            </a:r>
          </a:p>
          <a:p>
            <a:pPr lvl="1"/>
            <a:r>
              <a:rPr lang="en-US" dirty="0"/>
              <a:t>Generate files such as configurations from variables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Documentation -</a:t>
            </a:r>
            <a:r>
              <a:rPr lang="en-US" sz="1400" dirty="0"/>
              <a:t>https://docs.ansible.com/ansible/2.6/user_guide/playbooks_filters.html#forcing-variables-to-be-defined</a:t>
            </a:r>
          </a:p>
        </p:txBody>
      </p:sp>
    </p:spTree>
    <p:extLst>
      <p:ext uri="{BB962C8B-B14F-4D97-AF65-F5344CB8AC3E}">
        <p14:creationId xmlns:p14="http://schemas.microsoft.com/office/powerpoint/2010/main" val="4027118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r>
              <a:rPr lang="en-US" dirty="0"/>
              <a:t>Loops can do one task on multiple things, such as create a lot of users, install a lot of packages, or repeat a polling step until a certain result is reached.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A8E9E-111D-43EC-99D6-C696099000A9}"/>
              </a:ext>
            </a:extLst>
          </p:cNvPr>
          <p:cNvSpPr/>
          <p:nvPr/>
        </p:nvSpPr>
        <p:spPr>
          <a:xfrm>
            <a:off x="1556238" y="3200400"/>
            <a:ext cx="7921870" cy="207498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- yum:</a:t>
            </a:r>
          </a:p>
          <a:p>
            <a:r>
              <a:rPr lang="en-IN" dirty="0"/>
              <a:t>  	name: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"{{ item }}"</a:t>
            </a:r>
          </a:p>
          <a:p>
            <a:r>
              <a:rPr lang="en-IN" dirty="0"/>
              <a:t>	state: latest</a:t>
            </a:r>
          </a:p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IN" b="1" dirty="0" err="1">
                <a:solidFill>
                  <a:schemeClr val="bg2">
                    <a:lumMod val="50000"/>
                  </a:schemeClr>
                </a:solidFill>
              </a:rPr>
              <a:t>with_items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	- </a:t>
            </a:r>
            <a:r>
              <a:rPr lang="en-IN" b="1" dirty="0" err="1">
                <a:solidFill>
                  <a:schemeClr val="bg2">
                    <a:lumMod val="50000"/>
                  </a:schemeClr>
                </a:solidFill>
              </a:rPr>
              <a:t>httpd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	- </a:t>
            </a:r>
            <a:r>
              <a:rPr lang="en-IN" b="1" dirty="0" err="1">
                <a:solidFill>
                  <a:schemeClr val="bg2">
                    <a:lumMod val="50000"/>
                  </a:schemeClr>
                </a:solidFill>
              </a:rPr>
              <a:t>mod_wsgi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19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Conditionals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r>
              <a:rPr lang="en-US" dirty="0"/>
              <a:t>Ansible supports the conditional execution of a task based on the run-time evaluation of variable, fact, or previous task result.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A8E9E-111D-43EC-99D6-C696099000A9}"/>
              </a:ext>
            </a:extLst>
          </p:cNvPr>
          <p:cNvSpPr/>
          <p:nvPr/>
        </p:nvSpPr>
        <p:spPr>
          <a:xfrm>
            <a:off x="1556238" y="3200400"/>
            <a:ext cx="7921870" cy="145952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- yum:</a:t>
            </a:r>
          </a:p>
          <a:p>
            <a:r>
              <a:rPr lang="en-IN" dirty="0"/>
              <a:t>	name: </a:t>
            </a:r>
            <a:r>
              <a:rPr lang="en-IN" dirty="0" err="1"/>
              <a:t>httpd</a:t>
            </a:r>
            <a:endParaRPr lang="en-IN" dirty="0"/>
          </a:p>
          <a:p>
            <a:r>
              <a:rPr lang="en-IN" dirty="0"/>
              <a:t>	state: latest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when: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ansible_os_family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== "RedHat"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53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9297988" cy="4673198"/>
          </a:xfrm>
        </p:spPr>
        <p:txBody>
          <a:bodyPr/>
          <a:lstStyle/>
          <a:p>
            <a:r>
              <a:rPr lang="en-US" dirty="0"/>
              <a:t>Tags are useful to be able to run a subset of a playbook on-demand.(ansible-playbook </a:t>
            </a:r>
            <a:r>
              <a:rPr lang="en-US" dirty="0" err="1"/>
              <a:t>play.yml</a:t>
            </a:r>
            <a:r>
              <a:rPr lang="en-US" dirty="0"/>
              <a:t> –tags “packages,”)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A8E9E-111D-43EC-99D6-C696099000A9}"/>
              </a:ext>
            </a:extLst>
          </p:cNvPr>
          <p:cNvSpPr/>
          <p:nvPr/>
        </p:nvSpPr>
        <p:spPr>
          <a:xfrm>
            <a:off x="1556237" y="2751992"/>
            <a:ext cx="8414239" cy="384223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- yum:</a:t>
            </a:r>
          </a:p>
          <a:p>
            <a:r>
              <a:rPr lang="en-IN" dirty="0"/>
              <a:t>	name: "{{ item }}"</a:t>
            </a:r>
          </a:p>
          <a:p>
            <a:r>
              <a:rPr lang="en-IN" dirty="0"/>
              <a:t>	state: latest</a:t>
            </a:r>
          </a:p>
          <a:p>
            <a:r>
              <a:rPr lang="en-IN" dirty="0"/>
              <a:t>  </a:t>
            </a:r>
            <a:r>
              <a:rPr lang="en-IN" dirty="0" err="1"/>
              <a:t>with_items</a:t>
            </a:r>
            <a:r>
              <a:rPr lang="en-IN" dirty="0"/>
              <a:t>:</a:t>
            </a:r>
          </a:p>
          <a:p>
            <a:r>
              <a:rPr lang="en-IN" dirty="0"/>
              <a:t>	- </a:t>
            </a:r>
            <a:r>
              <a:rPr lang="en-IN" dirty="0" err="1"/>
              <a:t>httpd</a:t>
            </a:r>
            <a:endParaRPr lang="en-IN" dirty="0"/>
          </a:p>
          <a:p>
            <a:r>
              <a:rPr lang="en-IN" dirty="0"/>
              <a:t>	- </a:t>
            </a:r>
            <a:r>
              <a:rPr lang="en-IN" dirty="0" err="1"/>
              <a:t>mod_wsgi</a:t>
            </a:r>
            <a:endParaRPr lang="en-IN" dirty="0"/>
          </a:p>
          <a:p>
            <a:r>
              <a:rPr lang="en-IN" dirty="0"/>
              <a:t> 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tags:</a:t>
            </a:r>
          </a:p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	- packages</a:t>
            </a:r>
          </a:p>
          <a:p>
            <a:r>
              <a:rPr lang="en-IN" dirty="0"/>
              <a:t>- template:</a:t>
            </a:r>
          </a:p>
          <a:p>
            <a:r>
              <a:rPr lang="en-US" dirty="0"/>
              <a:t>	</a:t>
            </a:r>
            <a:r>
              <a:rPr lang="pl-PL" dirty="0"/>
              <a:t>src: templates/httpd.conf.j2</a:t>
            </a:r>
          </a:p>
          <a:p>
            <a:r>
              <a:rPr lang="fr-FR" dirty="0"/>
              <a:t>	</a:t>
            </a:r>
            <a:r>
              <a:rPr lang="fr-FR" dirty="0" err="1"/>
              <a:t>dest</a:t>
            </a:r>
            <a:r>
              <a:rPr lang="fr-FR" dirty="0"/>
              <a:t>: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httpd</a:t>
            </a:r>
            <a:r>
              <a:rPr lang="fr-FR" dirty="0"/>
              <a:t>/conf/</a:t>
            </a:r>
            <a:r>
              <a:rPr lang="fr-FR" dirty="0" err="1"/>
              <a:t>httpd.conf</a:t>
            </a:r>
            <a:endParaRPr lang="fr-FR" dirty="0"/>
          </a:p>
          <a:p>
            <a:r>
              <a:rPr lang="en-IN" dirty="0"/>
              <a:t> 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tags:</a:t>
            </a:r>
          </a:p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	-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19906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9297988" cy="4673198"/>
          </a:xfrm>
        </p:spPr>
        <p:txBody>
          <a:bodyPr/>
          <a:lstStyle/>
          <a:p>
            <a:r>
              <a:rPr lang="en-US" dirty="0"/>
              <a:t>Blocks cut down on repetitive task directives, allow for logical grouping of tasks and even in play error handling.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A8E9E-111D-43EC-99D6-C696099000A9}"/>
              </a:ext>
            </a:extLst>
          </p:cNvPr>
          <p:cNvSpPr/>
          <p:nvPr/>
        </p:nvSpPr>
        <p:spPr>
          <a:xfrm>
            <a:off x="1556237" y="2751992"/>
            <a:ext cx="8414239" cy="384223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- block:</a:t>
            </a:r>
          </a:p>
          <a:p>
            <a:r>
              <a:rPr lang="en-IN" dirty="0"/>
              <a:t>	- yum:</a:t>
            </a:r>
          </a:p>
          <a:p>
            <a:r>
              <a:rPr lang="en-IN" dirty="0"/>
              <a:t>		name: "{{ item }}"</a:t>
            </a:r>
          </a:p>
          <a:p>
            <a:r>
              <a:rPr lang="en-IN" dirty="0"/>
              <a:t>		state: latest</a:t>
            </a:r>
          </a:p>
          <a:p>
            <a:r>
              <a:rPr lang="en-IN" dirty="0"/>
              <a:t>	</a:t>
            </a:r>
            <a:r>
              <a:rPr lang="en-IN" dirty="0" err="1"/>
              <a:t>with_items</a:t>
            </a:r>
            <a:r>
              <a:rPr lang="en-IN" dirty="0"/>
              <a:t>:</a:t>
            </a:r>
          </a:p>
          <a:p>
            <a:r>
              <a:rPr lang="en-IN" dirty="0"/>
              <a:t>		- </a:t>
            </a:r>
            <a:r>
              <a:rPr lang="en-IN" dirty="0" err="1"/>
              <a:t>httpd</a:t>
            </a:r>
            <a:endParaRPr lang="en-IN" dirty="0"/>
          </a:p>
          <a:p>
            <a:r>
              <a:rPr lang="en-IN" dirty="0"/>
              <a:t>		- </a:t>
            </a:r>
            <a:r>
              <a:rPr lang="en-IN" dirty="0" err="1"/>
              <a:t>mod_wsgi</a:t>
            </a:r>
            <a:endParaRPr lang="en-IN" dirty="0"/>
          </a:p>
          <a:p>
            <a:r>
              <a:rPr lang="en-IN" dirty="0"/>
              <a:t>	- template:</a:t>
            </a:r>
          </a:p>
          <a:p>
            <a:r>
              <a:rPr lang="en-US" dirty="0"/>
              <a:t>		</a:t>
            </a:r>
            <a:r>
              <a:rPr lang="pl-PL" dirty="0"/>
              <a:t>src: templates/httpd.conf.j2</a:t>
            </a:r>
          </a:p>
          <a:p>
            <a:r>
              <a:rPr lang="fr-FR" dirty="0"/>
              <a:t>		</a:t>
            </a:r>
            <a:r>
              <a:rPr lang="fr-FR" dirty="0" err="1"/>
              <a:t>dest</a:t>
            </a:r>
            <a:r>
              <a:rPr lang="fr-FR" dirty="0"/>
              <a:t>: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httpd</a:t>
            </a:r>
            <a:r>
              <a:rPr lang="fr-FR" dirty="0"/>
              <a:t>/conf/</a:t>
            </a:r>
            <a:r>
              <a:rPr lang="fr-FR" dirty="0" err="1"/>
              <a:t>httpd.conf</a:t>
            </a:r>
            <a:endParaRPr lang="fr-FR" dirty="0"/>
          </a:p>
          <a:p>
            <a:r>
              <a:rPr lang="en-US" dirty="0"/>
              <a:t>  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when: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ansible_os_family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== "RedHat"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2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r>
              <a:rPr lang="en-US" dirty="0"/>
              <a:t>Roles are a packages of closely related Ansible content that can be shared more </a:t>
            </a:r>
            <a:r>
              <a:rPr lang="en-IN" dirty="0"/>
              <a:t>easily than plays alone.</a:t>
            </a:r>
          </a:p>
          <a:p>
            <a:pPr lvl="1"/>
            <a:r>
              <a:rPr lang="en-US" dirty="0"/>
              <a:t>Improves readability and maintainability of complex plays</a:t>
            </a:r>
          </a:p>
          <a:p>
            <a:pPr lvl="1"/>
            <a:r>
              <a:rPr lang="en-US" dirty="0"/>
              <a:t>Eases sharing, reuse and standardization of automation processes</a:t>
            </a:r>
          </a:p>
          <a:p>
            <a:pPr lvl="1"/>
            <a:r>
              <a:rPr lang="en-US" dirty="0"/>
              <a:t>Enables Ansible content to exist independently of playbooks, projects --</a:t>
            </a:r>
            <a:r>
              <a:rPr lang="en-IN" dirty="0"/>
              <a:t>even organizations</a:t>
            </a:r>
          </a:p>
          <a:p>
            <a:pPr lvl="1"/>
            <a:r>
              <a:rPr lang="en-US" dirty="0"/>
              <a:t>Provides functional conveniences such as file path resolution and default </a:t>
            </a:r>
            <a:r>
              <a:rPr lang="en-IN" dirty="0"/>
              <a:t>values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4677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Q &amp;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74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Roles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9297988" cy="46731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A8E9E-111D-43EC-99D6-C696099000A9}"/>
              </a:ext>
            </a:extLst>
          </p:cNvPr>
          <p:cNvSpPr/>
          <p:nvPr/>
        </p:nvSpPr>
        <p:spPr>
          <a:xfrm>
            <a:off x="1103312" y="2061710"/>
            <a:ext cx="9297987" cy="46731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site.yml</a:t>
            </a:r>
            <a:endParaRPr lang="en-IN" dirty="0"/>
          </a:p>
          <a:p>
            <a:r>
              <a:rPr lang="en-IN" dirty="0"/>
              <a:t>roles/</a:t>
            </a:r>
          </a:p>
          <a:p>
            <a:r>
              <a:rPr lang="en-IN" dirty="0"/>
              <a:t>	common/</a:t>
            </a:r>
          </a:p>
          <a:p>
            <a:r>
              <a:rPr lang="en-IN" dirty="0"/>
              <a:t>		files/</a:t>
            </a:r>
          </a:p>
          <a:p>
            <a:r>
              <a:rPr lang="en-IN" dirty="0"/>
              <a:t>		templates/</a:t>
            </a:r>
          </a:p>
          <a:p>
            <a:r>
              <a:rPr lang="en-IN" dirty="0"/>
              <a:t>		tasks/</a:t>
            </a:r>
          </a:p>
          <a:p>
            <a:r>
              <a:rPr lang="en-IN" dirty="0"/>
              <a:t>		handlers/</a:t>
            </a:r>
          </a:p>
          <a:p>
            <a:r>
              <a:rPr lang="en-IN" dirty="0"/>
              <a:t>		vars/</a:t>
            </a:r>
          </a:p>
          <a:p>
            <a:r>
              <a:rPr lang="en-IN" dirty="0"/>
              <a:t>		defaults/</a:t>
            </a:r>
          </a:p>
          <a:p>
            <a:r>
              <a:rPr lang="en-IN" dirty="0"/>
              <a:t>		meta/</a:t>
            </a:r>
          </a:p>
          <a:p>
            <a:r>
              <a:rPr lang="en-IN" dirty="0"/>
              <a:t>	apache/</a:t>
            </a:r>
          </a:p>
          <a:p>
            <a:r>
              <a:rPr lang="en-IN" dirty="0"/>
              <a:t>		Files/</a:t>
            </a:r>
          </a:p>
          <a:p>
            <a:r>
              <a:rPr lang="en-IN" dirty="0"/>
              <a:t>		templates/</a:t>
            </a:r>
          </a:p>
          <a:p>
            <a:r>
              <a:rPr lang="en-IN" dirty="0"/>
              <a:t>		tasks/</a:t>
            </a:r>
          </a:p>
          <a:p>
            <a:r>
              <a:rPr lang="en-IN" dirty="0"/>
              <a:t>		handlers/</a:t>
            </a:r>
          </a:p>
          <a:p>
            <a:r>
              <a:rPr lang="en-IN" dirty="0"/>
              <a:t>		vars/</a:t>
            </a:r>
          </a:p>
          <a:p>
            <a:r>
              <a:rPr lang="en-IN" dirty="0"/>
              <a:t>		defaults/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63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Roles Example …</a:t>
            </a:r>
            <a:r>
              <a:rPr lang="en-US" b="1" dirty="0" err="1"/>
              <a:t>ctd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10"/>
            <a:ext cx="9297988" cy="46731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A8E9E-111D-43EC-99D6-C696099000A9}"/>
              </a:ext>
            </a:extLst>
          </p:cNvPr>
          <p:cNvSpPr/>
          <p:nvPr/>
        </p:nvSpPr>
        <p:spPr>
          <a:xfrm>
            <a:off x="1103312" y="2061710"/>
            <a:ext cx="9297987" cy="16926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# </a:t>
            </a:r>
            <a:r>
              <a:rPr lang="en-IN" dirty="0" err="1"/>
              <a:t>site.yml</a:t>
            </a:r>
            <a:endParaRPr lang="en-IN" dirty="0"/>
          </a:p>
          <a:p>
            <a:r>
              <a:rPr lang="en-IN" dirty="0"/>
              <a:t>---</a:t>
            </a:r>
          </a:p>
          <a:p>
            <a:r>
              <a:rPr lang="en-IN" dirty="0"/>
              <a:t>- hosts: web</a:t>
            </a:r>
          </a:p>
          <a:p>
            <a:r>
              <a:rPr lang="en-IN" dirty="0"/>
              <a:t>  roles:</a:t>
            </a:r>
          </a:p>
          <a:p>
            <a:r>
              <a:rPr lang="en-IN" dirty="0"/>
              <a:t>	- common</a:t>
            </a:r>
          </a:p>
          <a:p>
            <a:r>
              <a:rPr lang="en-IN" dirty="0"/>
              <a:t>	- apache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48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429631"/>
          </a:xfrm>
        </p:spPr>
        <p:txBody>
          <a:bodyPr/>
          <a:lstStyle/>
          <a:p>
            <a:r>
              <a:rPr lang="en-US" b="1" dirty="0"/>
              <a:t>Variables precedence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09"/>
            <a:ext cx="9297988" cy="47703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A8E9E-111D-43EC-99D6-C696099000A9}"/>
              </a:ext>
            </a:extLst>
          </p:cNvPr>
          <p:cNvSpPr/>
          <p:nvPr/>
        </p:nvSpPr>
        <p:spPr>
          <a:xfrm>
            <a:off x="1103312" y="2061710"/>
            <a:ext cx="9297987" cy="46731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--------------------------------------------------LEAST TO MOST IMPORTANT-------------------------------------------</a:t>
            </a:r>
            <a:endParaRPr lang="en-IN" sz="1600" dirty="0"/>
          </a:p>
          <a:p>
            <a:r>
              <a:rPr lang="en-IN" sz="1600" dirty="0"/>
              <a:t>role defaults</a:t>
            </a:r>
          </a:p>
          <a:p>
            <a:r>
              <a:rPr lang="en-IN" sz="1600" dirty="0"/>
              <a:t>inventory file or script group vars</a:t>
            </a:r>
          </a:p>
          <a:p>
            <a:r>
              <a:rPr lang="en-IN" sz="1600" dirty="0"/>
              <a:t>inventory </a:t>
            </a:r>
            <a:r>
              <a:rPr lang="en-IN" sz="1600" dirty="0" err="1"/>
              <a:t>group_vars</a:t>
            </a:r>
            <a:r>
              <a:rPr lang="en-IN" sz="1600" dirty="0"/>
              <a:t>/all</a:t>
            </a:r>
          </a:p>
          <a:p>
            <a:r>
              <a:rPr lang="en-IN" sz="1600" dirty="0"/>
              <a:t>playbook </a:t>
            </a:r>
            <a:r>
              <a:rPr lang="en-IN" sz="1600" dirty="0" err="1"/>
              <a:t>group_vars</a:t>
            </a:r>
            <a:r>
              <a:rPr lang="en-IN" sz="1600" dirty="0"/>
              <a:t>/all</a:t>
            </a:r>
          </a:p>
          <a:p>
            <a:r>
              <a:rPr lang="en-IN" sz="1600" dirty="0"/>
              <a:t>inventory </a:t>
            </a:r>
            <a:r>
              <a:rPr lang="en-IN" sz="1600" dirty="0" err="1"/>
              <a:t>group_vars</a:t>
            </a:r>
            <a:r>
              <a:rPr lang="en-IN" sz="1600" dirty="0"/>
              <a:t>/*</a:t>
            </a:r>
          </a:p>
          <a:p>
            <a:r>
              <a:rPr lang="en-IN" sz="1600" dirty="0"/>
              <a:t>playbook </a:t>
            </a:r>
            <a:r>
              <a:rPr lang="en-IN" sz="1600" dirty="0" err="1"/>
              <a:t>group_vars</a:t>
            </a:r>
            <a:r>
              <a:rPr lang="en-IN" sz="1600" dirty="0"/>
              <a:t>/*</a:t>
            </a:r>
          </a:p>
          <a:p>
            <a:r>
              <a:rPr lang="en-IN" sz="1600" dirty="0"/>
              <a:t>inventory file or script host vars</a:t>
            </a:r>
          </a:p>
          <a:p>
            <a:r>
              <a:rPr lang="en-IN" sz="1600" dirty="0"/>
              <a:t>inventory </a:t>
            </a:r>
            <a:r>
              <a:rPr lang="en-IN" sz="1600" dirty="0" err="1"/>
              <a:t>host_vars</a:t>
            </a:r>
            <a:r>
              <a:rPr lang="en-IN" sz="1600" dirty="0"/>
              <a:t>/*</a:t>
            </a:r>
          </a:p>
          <a:p>
            <a:r>
              <a:rPr lang="en-IN" sz="1600" dirty="0"/>
              <a:t>playbook </a:t>
            </a:r>
            <a:r>
              <a:rPr lang="en-IN" sz="1600" dirty="0" err="1"/>
              <a:t>host_vars</a:t>
            </a:r>
            <a:r>
              <a:rPr lang="en-IN" sz="1600" dirty="0"/>
              <a:t>/*</a:t>
            </a:r>
          </a:p>
          <a:p>
            <a:r>
              <a:rPr lang="en-IN" sz="1600" dirty="0"/>
              <a:t>host facts</a:t>
            </a:r>
          </a:p>
          <a:p>
            <a:r>
              <a:rPr lang="en-IN" sz="1600" dirty="0"/>
              <a:t>play vars</a:t>
            </a:r>
          </a:p>
          <a:p>
            <a:r>
              <a:rPr lang="en-IN" sz="1600" dirty="0"/>
              <a:t>role vars (defined in role/vars/</a:t>
            </a:r>
            <a:r>
              <a:rPr lang="en-IN" sz="1600" dirty="0" err="1"/>
              <a:t>main.yml</a:t>
            </a:r>
            <a:r>
              <a:rPr lang="en-IN" sz="1600" dirty="0"/>
              <a:t>)</a:t>
            </a:r>
          </a:p>
          <a:p>
            <a:r>
              <a:rPr lang="en-IN" sz="1600" dirty="0"/>
              <a:t>block vars (only for tasks in block)</a:t>
            </a:r>
          </a:p>
          <a:p>
            <a:r>
              <a:rPr lang="en-IN" sz="1600" dirty="0"/>
              <a:t>task vars (only for the task)</a:t>
            </a:r>
          </a:p>
          <a:p>
            <a:r>
              <a:rPr lang="en-IN" sz="1600" dirty="0" err="1"/>
              <a:t>include_vars</a:t>
            </a:r>
            <a:endParaRPr lang="en-IN" sz="1600" dirty="0"/>
          </a:p>
          <a:p>
            <a:r>
              <a:rPr lang="en-IN" sz="1600" dirty="0" err="1"/>
              <a:t>set_facts</a:t>
            </a:r>
            <a:r>
              <a:rPr lang="en-IN" sz="1600" dirty="0"/>
              <a:t> / registered vars</a:t>
            </a:r>
          </a:p>
          <a:p>
            <a:r>
              <a:rPr lang="en-IN" sz="1600" dirty="0"/>
              <a:t>extra vars (always win precedence)</a:t>
            </a:r>
          </a:p>
          <a:p>
            <a:endParaRPr lang="en-IN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27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tools are – puppet , chef and </a:t>
            </a:r>
            <a:r>
              <a:rPr lang="en-US" dirty="0" err="1"/>
              <a:t>saltstack</a:t>
            </a:r>
            <a:endParaRPr lang="en-US" dirty="0"/>
          </a:p>
          <a:p>
            <a:r>
              <a:rPr lang="en-US" dirty="0"/>
              <a:t>Huge overhead on infrastructure as they are not agentless</a:t>
            </a:r>
          </a:p>
          <a:p>
            <a:r>
              <a:rPr lang="en-US" dirty="0"/>
              <a:t>High license cost for agent</a:t>
            </a:r>
          </a:p>
          <a:p>
            <a:r>
              <a:rPr lang="en-US" dirty="0"/>
              <a:t>Complex setup</a:t>
            </a:r>
          </a:p>
          <a:p>
            <a:r>
              <a:rPr lang="en-US" dirty="0"/>
              <a:t>Lot of Learning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85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F281-3AB5-4E96-BD32-CC9267AD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429631"/>
          </a:xfrm>
        </p:spPr>
        <p:txBody>
          <a:bodyPr/>
          <a:lstStyle/>
          <a:p>
            <a:r>
              <a:rPr lang="en-US" b="1" dirty="0"/>
              <a:t>Ansible Galaxy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7AB4-C303-42F2-B8AE-6807943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1709"/>
            <a:ext cx="9297988" cy="4770301"/>
          </a:xfrm>
        </p:spPr>
        <p:txBody>
          <a:bodyPr/>
          <a:lstStyle/>
          <a:p>
            <a:r>
              <a:rPr lang="en-US" dirty="0"/>
              <a:t>Command line tool to download different roles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/>
              <a:t>Roles can be dropped into Ansible </a:t>
            </a:r>
            <a:r>
              <a:rPr lang="en-US" dirty="0" err="1"/>
              <a:t>PlayBooks</a:t>
            </a:r>
            <a:r>
              <a:rPr lang="en-US" dirty="0"/>
              <a:t> and immediately put to work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Galaxy site to find your roles </a:t>
            </a:r>
            <a:r>
              <a:rPr lang="en-US" dirty="0">
                <a:hlinkClick r:id="rId2"/>
              </a:rPr>
              <a:t>- https://galaxy.ansible.com/home</a:t>
            </a:r>
            <a:endParaRPr lang="en-US" dirty="0"/>
          </a:p>
          <a:p>
            <a:r>
              <a:rPr lang="en-US" dirty="0"/>
              <a:t>Documentation site - </a:t>
            </a:r>
            <a:r>
              <a:rPr lang="en-US" dirty="0">
                <a:hlinkClick r:id="rId3"/>
              </a:rPr>
              <a:t>https://docs.ansible.com/ansible/latest/reference_appendices/galaxy.html#the-command-line-tool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5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D0C8D7-726C-40C3-9B30-8FAB97962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39232"/>
              </p:ext>
            </p:extLst>
          </p:nvPr>
        </p:nvGraphicFramePr>
        <p:xfrm>
          <a:off x="1117722" y="2052918"/>
          <a:ext cx="8946540" cy="399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308">
                  <a:extLst>
                    <a:ext uri="{9D8B030D-6E8A-4147-A177-3AD203B41FA5}">
                      <a16:colId xmlns:a16="http://schemas.microsoft.com/office/drawing/2014/main" val="4137385500"/>
                    </a:ext>
                  </a:extLst>
                </a:gridCol>
                <a:gridCol w="1789308">
                  <a:extLst>
                    <a:ext uri="{9D8B030D-6E8A-4147-A177-3AD203B41FA5}">
                      <a16:colId xmlns:a16="http://schemas.microsoft.com/office/drawing/2014/main" val="2073906069"/>
                    </a:ext>
                  </a:extLst>
                </a:gridCol>
                <a:gridCol w="1789308">
                  <a:extLst>
                    <a:ext uri="{9D8B030D-6E8A-4147-A177-3AD203B41FA5}">
                      <a16:colId xmlns:a16="http://schemas.microsoft.com/office/drawing/2014/main" val="2692355456"/>
                    </a:ext>
                  </a:extLst>
                </a:gridCol>
                <a:gridCol w="1789308">
                  <a:extLst>
                    <a:ext uri="{9D8B030D-6E8A-4147-A177-3AD203B41FA5}">
                      <a16:colId xmlns:a16="http://schemas.microsoft.com/office/drawing/2014/main" val="2721621847"/>
                    </a:ext>
                  </a:extLst>
                </a:gridCol>
                <a:gridCol w="1789308">
                  <a:extLst>
                    <a:ext uri="{9D8B030D-6E8A-4147-A177-3AD203B41FA5}">
                      <a16:colId xmlns:a16="http://schemas.microsoft.com/office/drawing/2014/main" val="2182270176"/>
                    </a:ext>
                  </a:extLst>
                </a:gridCol>
              </a:tblGrid>
              <a:tr h="407961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Chef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Puppet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Saltstack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Ansible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38243"/>
                  </a:ext>
                </a:extLst>
              </a:tr>
              <a:tr h="704151">
                <a:tc>
                  <a:txBody>
                    <a:bodyPr/>
                    <a:lstStyle/>
                    <a:p>
                      <a:r>
                        <a:rPr lang="en-US" sz="1600" dirty="0"/>
                        <a:t>Ease of Setup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very Easy(has backup server)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very Easy(Multi Master setup)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very Easy(Multi Master setup)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9076"/>
                  </a:ext>
                </a:extLst>
              </a:tr>
              <a:tr h="704151">
                <a:tc>
                  <a:txBody>
                    <a:bodyPr/>
                    <a:lstStyle/>
                    <a:p>
                      <a:r>
                        <a:rPr lang="en-US" sz="1600" dirty="0"/>
                        <a:t>Management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Not very Easy</a:t>
                      </a:r>
                    </a:p>
                    <a:p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very Easy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very Easy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180742"/>
                  </a:ext>
                </a:extLst>
              </a:tr>
              <a:tr h="704151">
                <a:tc>
                  <a:txBody>
                    <a:bodyPr/>
                    <a:lstStyle/>
                    <a:p>
                      <a:r>
                        <a:rPr lang="en-US" sz="1600" dirty="0"/>
                        <a:t>Agent required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No(Agentless)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05904"/>
                  </a:ext>
                </a:extLst>
              </a:tr>
              <a:tr h="407961">
                <a:tc>
                  <a:txBody>
                    <a:bodyPr/>
                    <a:lstStyle/>
                    <a:p>
                      <a:r>
                        <a:rPr lang="en-US" sz="1600" dirty="0"/>
                        <a:t>Licensed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653244"/>
                  </a:ext>
                </a:extLst>
              </a:tr>
              <a:tr h="704151">
                <a:tc>
                  <a:txBody>
                    <a:bodyPr/>
                    <a:lstStyle/>
                    <a:p>
                      <a:r>
                        <a:rPr lang="en-US" sz="1600" dirty="0"/>
                        <a:t>Pricing </a:t>
                      </a:r>
                      <a:r>
                        <a:rPr lang="en-US" sz="1600" dirty="0" err="1"/>
                        <a:t>upto</a:t>
                      </a:r>
                      <a:r>
                        <a:rPr lang="en-US" sz="1600" dirty="0"/>
                        <a:t> 100 nodes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$13700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$19900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$15000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04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09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Architecture - 1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12881"/>
            <a:ext cx="9947564" cy="50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0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44F7-A140-40E3-AA09-27CAFA06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Architecture - 2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91E8CE-4302-476D-A15B-73A8F6179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63" y="2283619"/>
            <a:ext cx="6724650" cy="3733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4371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7B7B-7AC0-4577-B9F3-44324C90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-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646A-00C1-4210-A3FB-833A8872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Control machine requirements</a:t>
            </a:r>
          </a:p>
          <a:p>
            <a:pPr lvl="1"/>
            <a:r>
              <a:rPr lang="en-US" dirty="0"/>
              <a:t>Minimum Python 2.6</a:t>
            </a:r>
          </a:p>
          <a:p>
            <a:pPr lvl="1"/>
            <a:r>
              <a:rPr lang="en-IN" dirty="0"/>
              <a:t>Any OS except Windows</a:t>
            </a:r>
          </a:p>
          <a:p>
            <a:r>
              <a:rPr lang="en-IN" dirty="0"/>
              <a:t>Managed node requirements</a:t>
            </a:r>
          </a:p>
          <a:p>
            <a:pPr lvl="1"/>
            <a:r>
              <a:rPr lang="en-IN" dirty="0"/>
              <a:t> Python 2.6 or later</a:t>
            </a:r>
          </a:p>
        </p:txBody>
      </p:sp>
    </p:spTree>
    <p:extLst>
      <p:ext uri="{BB962C8B-B14F-4D97-AF65-F5344CB8AC3E}">
        <p14:creationId xmlns:p14="http://schemas.microsoft.com/office/powerpoint/2010/main" val="406620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50892"/>
            <a:ext cx="10564080" cy="4616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Linux RHEL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Ubuntu –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7DF0C6-EC9F-4207-AB2C-B6543DE7094E}"/>
              </a:ext>
            </a:extLst>
          </p:cNvPr>
          <p:cNvSpPr/>
          <p:nvPr/>
        </p:nvSpPr>
        <p:spPr>
          <a:xfrm>
            <a:off x="1189891" y="2351478"/>
            <a:ext cx="10172701" cy="2057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yum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wget</a:t>
            </a:r>
            <a:r>
              <a:rPr lang="en-IN" dirty="0"/>
              <a:t> http://dl.fedoraproject.org/pub/epel/7/x86_64/e/epel-release-7-9.noarch.rpm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yum </a:t>
            </a:r>
            <a:r>
              <a:rPr lang="en-IN" dirty="0" err="1"/>
              <a:t>localinstall</a:t>
            </a:r>
            <a:r>
              <a:rPr lang="en-IN" dirty="0"/>
              <a:t> epel-release-7-9.noarch.rpm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yum --</a:t>
            </a:r>
            <a:r>
              <a:rPr lang="en-IN" dirty="0" err="1"/>
              <a:t>enablerepo</a:t>
            </a:r>
            <a:r>
              <a:rPr lang="en-IN" dirty="0"/>
              <a:t>=</a:t>
            </a:r>
            <a:r>
              <a:rPr lang="en-IN" dirty="0" err="1"/>
              <a:t>epel</a:t>
            </a:r>
            <a:r>
              <a:rPr lang="en-IN" dirty="0"/>
              <a:t> install 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</a:t>
            </a:r>
            <a:r>
              <a:rPr lang="en-IN" dirty="0"/>
              <a:t>sing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pip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pip install ansible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235A2-43A1-427C-B439-49A745A92194}"/>
              </a:ext>
            </a:extLst>
          </p:cNvPr>
          <p:cNvSpPr/>
          <p:nvPr/>
        </p:nvSpPr>
        <p:spPr>
          <a:xfrm>
            <a:off x="1204545" y="4907108"/>
            <a:ext cx="10172701" cy="14981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apt-get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apt-get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apt-add-repository </a:t>
            </a:r>
            <a:r>
              <a:rPr lang="en-IN" i="1" dirty="0" err="1"/>
              <a:t>ppa:ansible</a:t>
            </a:r>
            <a:r>
              <a:rPr lang="en-IN" i="1" dirty="0"/>
              <a:t>/ansible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apt-get install 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apt-get install </a:t>
            </a:r>
            <a:r>
              <a:rPr lang="en-IN" i="1" dirty="0" err="1"/>
              <a:t>sshpass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711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4124</TotalTime>
  <Words>1685</Words>
  <Application>Microsoft Office PowerPoint</Application>
  <PresentationFormat>Widescreen</PresentationFormat>
  <Paragraphs>407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Century Gothic</vt:lpstr>
      <vt:lpstr>NimbusSanL-Regu</vt:lpstr>
      <vt:lpstr>Wingdings 3</vt:lpstr>
      <vt:lpstr>Ion</vt:lpstr>
      <vt:lpstr>Introduction To Ansible</vt:lpstr>
      <vt:lpstr>Introduction</vt:lpstr>
      <vt:lpstr>Why Ansible</vt:lpstr>
      <vt:lpstr>Compare to Other tools</vt:lpstr>
      <vt:lpstr>Compare to Other tools</vt:lpstr>
      <vt:lpstr>Ansible Architecture - 1</vt:lpstr>
      <vt:lpstr>Ansible Architecture - 2</vt:lpstr>
      <vt:lpstr>Installation - requirements</vt:lpstr>
      <vt:lpstr>Installation of Ansible</vt:lpstr>
      <vt:lpstr>Configuration of Ansible</vt:lpstr>
      <vt:lpstr>Configuration of Ansible (ctd..)</vt:lpstr>
      <vt:lpstr>Modules</vt:lpstr>
      <vt:lpstr>Modules - Documentation</vt:lpstr>
      <vt:lpstr>Modules - Documentation</vt:lpstr>
      <vt:lpstr>Modules – Run Commands</vt:lpstr>
      <vt:lpstr>Inventory</vt:lpstr>
      <vt:lpstr>Static Inventory Example</vt:lpstr>
      <vt:lpstr>Inventory File – Communication Variables</vt:lpstr>
      <vt:lpstr>Ad-Hoc Commands</vt:lpstr>
      <vt:lpstr>Discovered Facts</vt:lpstr>
      <vt:lpstr>Variables</vt:lpstr>
      <vt:lpstr>Tasks</vt:lpstr>
      <vt:lpstr>Example Tasks in a Play</vt:lpstr>
      <vt:lpstr>Handler Tasks</vt:lpstr>
      <vt:lpstr>Plays &amp; Playbooks</vt:lpstr>
      <vt:lpstr>Playbook Example</vt:lpstr>
      <vt:lpstr>Human-Meaningful Naming</vt:lpstr>
      <vt:lpstr>DAY - 1</vt:lpstr>
      <vt:lpstr>Playbooks Features</vt:lpstr>
      <vt:lpstr>Templates</vt:lpstr>
      <vt:lpstr>Loops</vt:lpstr>
      <vt:lpstr>Conditionals</vt:lpstr>
      <vt:lpstr>Tags</vt:lpstr>
      <vt:lpstr>Blocks</vt:lpstr>
      <vt:lpstr>Roles</vt:lpstr>
      <vt:lpstr>DAY - 2</vt:lpstr>
      <vt:lpstr>Roles Example</vt:lpstr>
      <vt:lpstr>Roles Example …ctd</vt:lpstr>
      <vt:lpstr>Variables precedence</vt:lpstr>
      <vt:lpstr>Ansible Galaxy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ayush bisaria</cp:lastModifiedBy>
  <cp:revision>102</cp:revision>
  <cp:lastPrinted>2016-05-31T13:49:46Z</cp:lastPrinted>
  <dcterms:created xsi:type="dcterms:W3CDTF">2016-05-30T15:15:30Z</dcterms:created>
  <dcterms:modified xsi:type="dcterms:W3CDTF">2019-08-13T02:07:43Z</dcterms:modified>
</cp:coreProperties>
</file>