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3" r:id="rId12"/>
    <p:sldId id="266" r:id="rId13"/>
    <p:sldId id="267" r:id="rId14"/>
    <p:sldId id="268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97BFF-4EB0-42EA-AB83-607EBF47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6B748A-43EA-4CC3-94DC-A21E93E1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15314-3B85-42EA-93B5-BF21DA5C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C4B8A-481D-4BAC-85CD-62C80A0B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E8587-6A96-42C0-B4F5-91F71D3B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7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7BED8-D5E2-4F48-BB58-56611163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844C2-62BB-4CA5-8904-EAAE1FE46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CD174-FD14-44FD-B165-B8D0F728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E13FE-D4EC-4553-9EEC-AE2D585B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D01CD-C0CC-430C-97A5-6EAF712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3A9A48-9BC1-4102-8F03-6A92EC9C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4EF120-DC72-48EA-8165-EC3F7B20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4B5E0-C74A-4D62-964D-D616D05F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9EABB-89FC-4BEC-A3B6-685ECF73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48B9E-1328-4D67-B425-BB2C70C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2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1BA2A-D9F6-444A-89E1-348566F4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A6674-2144-4C6D-ACCE-531DF284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BBAA4-6FE8-4A83-B50F-2FF238BA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38ECB-E42D-4924-BBD9-48ED3AFF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BE7B2-6F70-4F65-9A26-28F11CFA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AA0D-87BC-45D4-B5B3-ACFEF84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63ECB-4345-4AD3-AED4-501DF355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9132B-69D1-48CC-926B-E16F123A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B75F1-F93D-40EA-9E36-9E244F95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16498-9931-46CD-9ABF-E7808F41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052F-6994-4F6D-9915-751C8B93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F9769-4D83-4E56-B608-248024F4F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0038F-74E4-4A56-B506-8E0268BF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82798-C279-4AD1-9758-B4514E30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DFA69-09B9-46C2-BF4F-0B9BAA54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F621E-D0DC-4AE2-949F-F6394035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0D67-457A-42A5-B9E0-2BE59DAA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5CBB4-CE5A-48A3-86FB-C076EB4B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3773C-D8E5-4BB3-9720-32E8221B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4CFC4-B0FC-49C4-B6A9-2D3FBD40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74C87-51DC-4C14-917D-6EAB014DF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133E7-AA42-4F3F-A323-E04B1B9B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A6224-A336-4A19-9CD7-64C538B1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ED04BD-A15B-44E1-B1AC-7726CC67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6A120-F4F7-405C-BD4D-8BA5621C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A901B-FCF4-4139-86B4-9AFB7F98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D03E3-3F19-4749-9D2B-5016650E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F7315-6421-4DF4-BE1A-AD8C6EFF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9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94C8E-A707-4FE2-B7B7-F0F222E7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AE66C-F628-4917-96D0-AB5838B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703CE-5126-45BF-A86B-CA6B29B5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BAB5-4A62-4BCA-AA58-C432CF80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EF372-832A-493D-967F-83ED3E27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D0FCE-BF3B-4D9B-840D-8ACDC139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BE1E2-7FF3-4C4F-910F-2016EB3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0D461-6DAF-43C7-ACD7-5C143C41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0E81B-B1D3-41DA-93F6-FCFA126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7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3139-F785-474F-A5D2-23DC7731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9D02FC-F00F-4C09-B347-7D1F12B73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00C20-F7D0-4936-9C03-04AB2CAF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AE2E2-EB06-4FF5-9DBD-78CF8B8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A7DBA-8178-4CF2-9F2E-C2F4F3B9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2AAD0-8AC1-4179-A96A-F0083B9A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0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2AAC8-3F0F-42F9-A825-2A7D9E8E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33EE7-4527-4D02-B4F5-85E99671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122BC-20D1-4CFB-B913-3807F6B6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B1B0-C432-4D86-985C-4EDE92B8281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53298-3778-4E69-BB06-6A450DEDB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F0F56-92E7-4075-BC21-FE20E141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0D6B-8646-4039-BE64-B5ED0F120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1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iafcccy/article/details/9064885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iafcccy/article/details/9064885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2E8FF-8364-4321-AE8B-B404BA84D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（伪）人工智能五子棋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637445-868A-49A2-A22E-7AD974D3E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报告人：申子炎</a:t>
            </a:r>
          </a:p>
        </p:txBody>
      </p:sp>
    </p:spTree>
    <p:extLst>
      <p:ext uri="{BB962C8B-B14F-4D97-AF65-F5344CB8AC3E}">
        <p14:creationId xmlns:p14="http://schemas.microsoft.com/office/powerpoint/2010/main" val="219021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25442-E886-4188-B150-088CA31A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取最高分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C9FCEB-7163-462A-85BC-7234EDA6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87" y="1391123"/>
            <a:ext cx="4253046" cy="499214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AF97CF-CDD9-42DE-9414-D3BF55157293}"/>
              </a:ext>
            </a:extLst>
          </p:cNvPr>
          <p:cNvSpPr txBox="1"/>
          <p:nvPr/>
        </p:nvSpPr>
        <p:spPr>
          <a:xfrm>
            <a:off x="594332" y="1690687"/>
            <a:ext cx="235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需要注意的是，取最高进攻分时，进攻分相同取防守最高，都相同时采用随机取子的策略，避免被固定棋路打败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9418F3-C34F-4B9A-A7DE-77163CC21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63" y="1308671"/>
            <a:ext cx="3842997" cy="50745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E8259B-ECD9-49F5-BB4D-A86EC9403BFD}"/>
              </a:ext>
            </a:extLst>
          </p:cNvPr>
          <p:cNvSpPr txBox="1"/>
          <p:nvPr/>
        </p:nvSpPr>
        <p:spPr>
          <a:xfrm>
            <a:off x="594331" y="3689985"/>
            <a:ext cx="212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分别计算好进攻分与防守分后，选择分值更大的棋子</a:t>
            </a:r>
          </a:p>
        </p:txBody>
      </p:sp>
    </p:spTree>
    <p:extLst>
      <p:ext uri="{BB962C8B-B14F-4D97-AF65-F5344CB8AC3E}">
        <p14:creationId xmlns:p14="http://schemas.microsoft.com/office/powerpoint/2010/main" val="427258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657B2-097F-CFAD-BB59-776E2BD9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计时系统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52B295-CB0D-16E7-DA6D-5A4F7AB41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8092"/>
            <a:ext cx="4655765" cy="10885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B76B74-018E-DEDF-E1A5-A9B590AFC669}"/>
              </a:ext>
            </a:extLst>
          </p:cNvPr>
          <p:cNvSpPr txBox="1"/>
          <p:nvPr/>
        </p:nvSpPr>
        <p:spPr>
          <a:xfrm>
            <a:off x="914400" y="2058914"/>
            <a:ext cx="3790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time.h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CLOCKS_PER_SEC</a:t>
            </a:r>
            <a:r>
              <a:rPr lang="zh-CN" altLang="en-US" dirty="0"/>
              <a:t>变量指一秒钟计算机的计时单位，与操作系统有关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</a:p>
          <a:p>
            <a:r>
              <a:rPr lang="en-US" altLang="zh-CN" dirty="0" err="1"/>
              <a:t>clock_t</a:t>
            </a:r>
            <a:r>
              <a:rPr lang="zh-CN" altLang="en-US" dirty="0"/>
              <a:t>为长整型，每过一个单位时间就加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583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9E40-79F0-4407-9ED4-FD350C95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博弈树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186062C-5F68-454C-A603-6556B89B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1768391"/>
            <a:ext cx="9991725" cy="4076700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2AAF65-0531-4302-9D40-DAD5B6837911}"/>
              </a:ext>
            </a:extLst>
          </p:cNvPr>
          <p:cNvSpPr txBox="1"/>
          <p:nvPr/>
        </p:nvSpPr>
        <p:spPr>
          <a:xfrm>
            <a:off x="3190672" y="1027906"/>
            <a:ext cx="733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>
                <a:hlinkClick r:id="rId3"/>
              </a:rPr>
              <a:t>https://blog.csdn.net/viafcccy/article/details/90648852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D20A4-4BA3-4036-A193-54E40435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53" y="18450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基于博弈树，对计分函数进行更新：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边界条件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最内层用计分函数更新分数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外层回溯内层分数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</a:t>
            </a:r>
            <a:r>
              <a:rPr lang="zh-CN" altLang="en-US" dirty="0"/>
              <a:t>选择最大</a:t>
            </a:r>
            <a:r>
              <a:rPr lang="en-US" altLang="zh-CN" dirty="0"/>
              <a:t>/</a:t>
            </a:r>
            <a:r>
              <a:rPr lang="zh-CN" altLang="en-US" dirty="0"/>
              <a:t>最小分数并回溯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716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2CBE44-1B75-4C3E-B713-5E6B7BAD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35" y="365125"/>
            <a:ext cx="6256675" cy="612508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01EB13-0BBB-4BAB-82CC-72E5DF0D07BC}"/>
              </a:ext>
            </a:extLst>
          </p:cNvPr>
          <p:cNvSpPr txBox="1"/>
          <p:nvPr/>
        </p:nvSpPr>
        <p:spPr>
          <a:xfrm>
            <a:off x="933855" y="732817"/>
            <a:ext cx="356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用递推的方法，可以写出一个</a:t>
            </a:r>
            <a:endParaRPr lang="en-US" altLang="zh-CN" dirty="0"/>
          </a:p>
          <a:p>
            <a:r>
              <a:rPr lang="zh-CN" altLang="en-US" dirty="0"/>
              <a:t>简单的博弈树模型</a:t>
            </a:r>
            <a:endParaRPr lang="en-US" altLang="zh-CN" dirty="0"/>
          </a:p>
          <a:p>
            <a:r>
              <a:rPr lang="en-US" altLang="zh-CN" dirty="0"/>
              <a:t>Beta</a:t>
            </a:r>
            <a:r>
              <a:rPr lang="zh-CN" altLang="en-US" dirty="0"/>
              <a:t>层同理，不展示代码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BD6904-0C41-4E41-A757-FC8CEC7D4409}"/>
              </a:ext>
            </a:extLst>
          </p:cNvPr>
          <p:cNvSpPr txBox="1"/>
          <p:nvPr/>
        </p:nvSpPr>
        <p:spPr>
          <a:xfrm>
            <a:off x="933855" y="2457855"/>
            <a:ext cx="330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我从上限向下减，这样结束边界都是固定的：</a:t>
            </a:r>
            <a:r>
              <a:rPr lang="en-US" altLang="zh-CN" dirty="0"/>
              <a:t>1</a:t>
            </a:r>
            <a:r>
              <a:rPr lang="zh-CN" altLang="en-US" dirty="0"/>
              <a:t>或获胜，而上限作为参数便于更改。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556067-8B11-4A76-B5ED-AEF30BB2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5" y="3819728"/>
            <a:ext cx="4160513" cy="1492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4A679E-6077-46DF-8600-2ECAB7726A57}"/>
              </a:ext>
            </a:extLst>
          </p:cNvPr>
          <p:cNvSpPr txBox="1"/>
          <p:nvPr/>
        </p:nvSpPr>
        <p:spPr>
          <a:xfrm>
            <a:off x="933854" y="5713379"/>
            <a:ext cx="3683541" cy="66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为了方便找出最大值写的似是而非的重载运算符函数</a:t>
            </a:r>
          </a:p>
        </p:txBody>
      </p:sp>
    </p:spTree>
    <p:extLst>
      <p:ext uri="{BB962C8B-B14F-4D97-AF65-F5344CB8AC3E}">
        <p14:creationId xmlns:p14="http://schemas.microsoft.com/office/powerpoint/2010/main" val="288046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57FA-61A4-430F-A19C-A6D4EE1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Alphabeta</a:t>
            </a:r>
            <a:r>
              <a:rPr lang="zh-CN" altLang="en-US" dirty="0"/>
              <a:t>剪枝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06D8E-6D18-45F5-B7B8-976BD1B5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1" y="1529561"/>
            <a:ext cx="8055415" cy="4914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865F25-835F-4E88-BF11-69506A866B08}"/>
              </a:ext>
            </a:extLst>
          </p:cNvPr>
          <p:cNvSpPr txBox="1"/>
          <p:nvPr/>
        </p:nvSpPr>
        <p:spPr>
          <a:xfrm>
            <a:off x="4461753" y="950084"/>
            <a:ext cx="733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>
                <a:hlinkClick r:id="rId3"/>
              </a:rPr>
              <a:t>https://blog.csdn.net/viafcccy/article/details/90648852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3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CB0AF-17F5-44F7-B431-0E70337C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3" y="237216"/>
            <a:ext cx="10515600" cy="506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 err="1"/>
              <a:t>maxmin</a:t>
            </a:r>
            <a:r>
              <a:rPr lang="zh-CN" altLang="en-US" dirty="0"/>
              <a:t>算法再次更新计分函数：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比较</a:t>
            </a:r>
            <a:r>
              <a:rPr lang="en-US" altLang="zh-CN" dirty="0"/>
              <a:t>max</a:t>
            </a:r>
            <a:r>
              <a:rPr lang="zh-CN" altLang="en-US" dirty="0"/>
              <a:t>与回溯值</a:t>
            </a:r>
            <a:r>
              <a:rPr lang="en-US" altLang="zh-CN" dirty="0" err="1"/>
              <a:t>inc</a:t>
            </a:r>
            <a:r>
              <a:rPr lang="zh-CN" altLang="en-US" dirty="0"/>
              <a:t>大小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 max &lt;= </a:t>
            </a:r>
            <a:r>
              <a:rPr lang="en-US" altLang="zh-CN" dirty="0" err="1"/>
              <a:t>inc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搜索下一支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else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结束当前搜索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当本支全部搜索完后，选出最小</a:t>
            </a:r>
            <a:r>
              <a:rPr lang="en-US" altLang="zh-CN" dirty="0"/>
              <a:t>it</a:t>
            </a:r>
          </a:p>
          <a:p>
            <a:pPr marL="0" indent="0">
              <a:buNone/>
            </a:pPr>
            <a:r>
              <a:rPr lang="en-US" altLang="zh-CN" dirty="0"/>
              <a:t>	if max &lt;= </a:t>
            </a:r>
            <a:r>
              <a:rPr lang="en-US" altLang="zh-CN" dirty="0" err="1"/>
              <a:t>inc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更新</a:t>
            </a:r>
            <a:r>
              <a:rPr lang="en-US" altLang="zh-CN" dirty="0"/>
              <a:t>max</a:t>
            </a:r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682CEF56-BE7D-4781-AD2E-AB44FB06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815" y="365125"/>
            <a:ext cx="4115997" cy="6127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7B00AE-BD83-4B62-BADC-50DFDF86B331}"/>
              </a:ext>
            </a:extLst>
          </p:cNvPr>
          <p:cNvSpPr txBox="1"/>
          <p:nvPr/>
        </p:nvSpPr>
        <p:spPr>
          <a:xfrm>
            <a:off x="142673" y="5821010"/>
            <a:ext cx="749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目的：剪去无用支，减少</a:t>
            </a:r>
            <a:r>
              <a:rPr lang="en-US" altLang="zh-CN" sz="3600" dirty="0"/>
              <a:t>DFS</a:t>
            </a:r>
            <a:r>
              <a:rPr lang="zh-CN" altLang="en-US" sz="3600" dirty="0"/>
              <a:t>计算量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F0552F-65EF-482F-AA91-E14F47EC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25" y="3850127"/>
            <a:ext cx="3025757" cy="19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26CE028-286A-4263-8072-9D44AAA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80" y="1530330"/>
            <a:ext cx="581551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dirty="0" err="1"/>
              <a:t>maxmin</a:t>
            </a:r>
            <a:r>
              <a:rPr lang="zh-CN" altLang="en-US" dirty="0"/>
              <a:t>算法再次更新计分函数：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相邻层</a:t>
            </a:r>
            <a:r>
              <a:rPr lang="en-US" altLang="zh-CN" dirty="0" err="1"/>
              <a:t>maxmin</a:t>
            </a:r>
            <a:r>
              <a:rPr lang="zh-CN" altLang="en-US" dirty="0"/>
              <a:t>的相互转换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5CAA3-4DAF-42A5-939F-110151A79F15}"/>
              </a:ext>
            </a:extLst>
          </p:cNvPr>
          <p:cNvSpPr txBox="1"/>
          <p:nvPr/>
        </p:nvSpPr>
        <p:spPr>
          <a:xfrm>
            <a:off x="1712068" y="3705999"/>
            <a:ext cx="533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r>
              <a:rPr lang="zh-CN" altLang="en-US" sz="2400" dirty="0"/>
              <a:t>在最外层函数传入</a:t>
            </a:r>
            <a:r>
              <a:rPr lang="en-US" altLang="zh-CN" sz="2400" dirty="0"/>
              <a:t>0x7ffff</a:t>
            </a:r>
          </a:p>
          <a:p>
            <a:r>
              <a:rPr lang="en-US" altLang="zh-CN" sz="2400" dirty="0"/>
              <a:t>3.2</a:t>
            </a:r>
            <a:r>
              <a:rPr lang="zh-CN" altLang="en-US" sz="2400" dirty="0"/>
              <a:t>经过第一次到最内层更新值</a:t>
            </a:r>
            <a:endParaRPr lang="en-US" altLang="zh-CN" sz="2400" dirty="0"/>
          </a:p>
          <a:p>
            <a:r>
              <a:rPr lang="en-US" altLang="zh-CN" sz="2400" dirty="0"/>
              <a:t>3.3</a:t>
            </a:r>
            <a:r>
              <a:rPr lang="zh-CN" altLang="en-US" sz="2400" dirty="0"/>
              <a:t>将上层的</a:t>
            </a:r>
            <a:r>
              <a:rPr lang="en-US" altLang="zh-CN" sz="2400" dirty="0"/>
              <a:t>max/min</a:t>
            </a:r>
            <a:r>
              <a:rPr lang="zh-CN" altLang="en-US" sz="2400" dirty="0"/>
              <a:t>传入下层</a:t>
            </a:r>
            <a:r>
              <a:rPr lang="en-US" altLang="zh-CN" sz="2400" dirty="0"/>
              <a:t>min/max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C7B5CD-C777-4B2D-8549-97262056C1D2}"/>
              </a:ext>
            </a:extLst>
          </p:cNvPr>
          <p:cNvSpPr txBox="1"/>
          <p:nvPr/>
        </p:nvSpPr>
        <p:spPr>
          <a:xfrm>
            <a:off x="8242571" y="2099740"/>
            <a:ext cx="2496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只需为函数增加一个参数和几行代码即可，不展示代码。</a:t>
            </a:r>
          </a:p>
        </p:txBody>
      </p:sp>
    </p:spTree>
    <p:extLst>
      <p:ext uri="{BB962C8B-B14F-4D97-AF65-F5344CB8AC3E}">
        <p14:creationId xmlns:p14="http://schemas.microsoft.com/office/powerpoint/2010/main" val="281620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A02A-23B9-4E3F-90B6-73C52E3A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968"/>
            <a:ext cx="10515600" cy="1325563"/>
          </a:xfrm>
        </p:spPr>
        <p:txBody>
          <a:bodyPr/>
          <a:lstStyle/>
          <a:p>
            <a:r>
              <a:rPr lang="zh-CN" altLang="en-US" dirty="0"/>
              <a:t>个人书写代码时的感想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91849-0F2F-4A1A-BFE4-9CA407F5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94" y="1391123"/>
            <a:ext cx="10515600" cy="5068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先完成</a:t>
            </a:r>
            <a:r>
              <a:rPr lang="zh-CN" altLang="en-US" dirty="0">
                <a:solidFill>
                  <a:srgbClr val="FF0000"/>
                </a:solidFill>
              </a:rPr>
              <a:t>基础功能</a:t>
            </a:r>
            <a:r>
              <a:rPr lang="zh-CN" altLang="en-US" dirty="0"/>
              <a:t>，调试后再不断</a:t>
            </a:r>
            <a:r>
              <a:rPr lang="zh-CN" altLang="en-US" dirty="0">
                <a:solidFill>
                  <a:srgbClr val="FF0000"/>
                </a:solidFill>
              </a:rPr>
              <a:t>更新代码</a:t>
            </a:r>
            <a:r>
              <a:rPr lang="zh-CN" altLang="en-US" dirty="0"/>
              <a:t>模块，这点非常重要，否则就会面对无从下手调试的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为了便于函数的调用，封装时要尽量留够参数，比如棋盘其实也作为一个参数，否则递推会变得难以实现。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尽量将大函数</a:t>
            </a:r>
            <a:r>
              <a:rPr lang="zh-CN" altLang="en-US" dirty="0">
                <a:solidFill>
                  <a:srgbClr val="FF0000"/>
                </a:solidFill>
              </a:rPr>
              <a:t>拆分</a:t>
            </a:r>
            <a:r>
              <a:rPr lang="zh-CN" altLang="en-US" dirty="0"/>
              <a:t>成小函数，便于调试</a:t>
            </a:r>
            <a:r>
              <a:rPr lang="en-US" altLang="zh-CN" dirty="0"/>
              <a:t>bug</a:t>
            </a:r>
            <a:r>
              <a:rPr lang="zh-CN" altLang="en-US" dirty="0"/>
              <a:t>和更新函数，也可以减少代码长度。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不要</a:t>
            </a:r>
            <a:r>
              <a:rPr lang="zh-CN" altLang="en-US" dirty="0">
                <a:solidFill>
                  <a:srgbClr val="FF0000"/>
                </a:solidFill>
              </a:rPr>
              <a:t>过度依赖</a:t>
            </a:r>
            <a:r>
              <a:rPr lang="zh-CN" altLang="en-US" dirty="0"/>
              <a:t>写好的库，本代码使用过多的数据结构中的函数，严重增加了代码耗时，非常影响运行速度，而且处于底层，无法更改。（据说调用</a:t>
            </a:r>
            <a:r>
              <a:rPr lang="en-US" altLang="zh-CN" dirty="0"/>
              <a:t>bits</a:t>
            </a:r>
            <a:r>
              <a:rPr lang="zh-CN" altLang="en-US" dirty="0"/>
              <a:t>库也会影响代码运行速度）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尽量对于函数的作用，参数以及输出做好</a:t>
            </a:r>
            <a:r>
              <a:rPr lang="zh-CN" altLang="en-US" dirty="0">
                <a:solidFill>
                  <a:srgbClr val="FF0000"/>
                </a:solidFill>
              </a:rPr>
              <a:t>注释</a:t>
            </a:r>
            <a:r>
              <a:rPr lang="zh-CN" altLang="en-US" dirty="0"/>
              <a:t>，否则后期难以辨认。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好的</a:t>
            </a:r>
            <a:r>
              <a:rPr lang="zh-CN" altLang="en-US" dirty="0">
                <a:solidFill>
                  <a:srgbClr val="FF0000"/>
                </a:solidFill>
              </a:rPr>
              <a:t>书写习惯</a:t>
            </a:r>
            <a:r>
              <a:rPr lang="zh-CN" altLang="en-US" dirty="0"/>
              <a:t>很重要，对于常用的局部变量使用相同的名字，相同的前缀，以及函数全局变量固定格式，可以便于辨认。且多使用英文命名可以提高代码的可读性。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7E2C40-B914-4C3F-8789-6D1E6E929CEF}"/>
              </a:ext>
            </a:extLst>
          </p:cNvPr>
          <p:cNvSpPr txBox="1"/>
          <p:nvPr/>
        </p:nvSpPr>
        <p:spPr>
          <a:xfrm>
            <a:off x="6640749" y="878749"/>
            <a:ext cx="471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都是自己写代码时候的血泪教训</a:t>
            </a:r>
          </a:p>
        </p:txBody>
      </p:sp>
    </p:spTree>
    <p:extLst>
      <p:ext uri="{BB962C8B-B14F-4D97-AF65-F5344CB8AC3E}">
        <p14:creationId xmlns:p14="http://schemas.microsoft.com/office/powerpoint/2010/main" val="18267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C5B52-AF0F-411E-9BF3-5F11DAF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6F8DD-584D-418B-B923-43842BC9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扫描棋盘空位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对应棋谱计算空位价值（分数）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在最高分数的空位下子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重复第一步</a:t>
            </a:r>
          </a:p>
        </p:txBody>
      </p:sp>
    </p:spTree>
    <p:extLst>
      <p:ext uri="{BB962C8B-B14F-4D97-AF65-F5344CB8AC3E}">
        <p14:creationId xmlns:p14="http://schemas.microsoft.com/office/powerpoint/2010/main" val="29997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9FD3-AAD1-40A8-B9A8-8141BC6A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基础版五子棋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9CA0D-9B46-42A8-80EF-DEA242EC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代码分为</a:t>
            </a:r>
            <a:r>
              <a:rPr lang="en-US" altLang="zh-CN" dirty="0"/>
              <a:t>5</a:t>
            </a:r>
            <a:r>
              <a:rPr lang="zh-CN" altLang="en-US" dirty="0"/>
              <a:t>部分（按写的顺序）：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绘制棋盘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棋子的创建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规则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4.</a:t>
            </a:r>
            <a:r>
              <a:rPr lang="zh-CN" altLang="en-US" dirty="0"/>
              <a:t>棋谱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</a:t>
            </a:r>
            <a:r>
              <a:rPr lang="zh-CN" altLang="en-US" dirty="0"/>
              <a:t>计分系统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7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B3F3-A692-4BF9-82E5-B0DA1F15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绘制棋盘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98FCD7-310E-4732-BB41-BE0B7AB8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65" y="1300331"/>
            <a:ext cx="3708581" cy="53663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C07DC0-F670-4495-AC18-573ADB905F68}"/>
              </a:ext>
            </a:extLst>
          </p:cNvPr>
          <p:cNvSpPr txBox="1"/>
          <p:nvPr/>
        </p:nvSpPr>
        <p:spPr>
          <a:xfrm>
            <a:off x="838200" y="1690688"/>
            <a:ext cx="2626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easyx</a:t>
            </a:r>
            <a:r>
              <a:rPr lang="zh-CN" altLang="en-US" dirty="0"/>
              <a:t>库进行绘制，较为简单。</a:t>
            </a:r>
            <a:endParaRPr lang="en-US" altLang="zh-CN" dirty="0"/>
          </a:p>
          <a:p>
            <a:r>
              <a:rPr lang="zh-CN" altLang="en-US" dirty="0"/>
              <a:t>原本打算使用</a:t>
            </a:r>
            <a:r>
              <a:rPr lang="en-US" altLang="zh-CN" dirty="0"/>
              <a:t>qt</a:t>
            </a:r>
            <a:r>
              <a:rPr lang="zh-CN" altLang="en-US" dirty="0"/>
              <a:t>，但经过相当一段时间的学习后还是选择了</a:t>
            </a:r>
            <a:r>
              <a:rPr lang="en-US" altLang="zh-CN" dirty="0" err="1"/>
              <a:t>easyx</a:t>
            </a:r>
            <a:endParaRPr lang="en-US" altLang="zh-CN" dirty="0"/>
          </a:p>
          <a:p>
            <a:r>
              <a:rPr lang="zh-CN" altLang="en-US" dirty="0"/>
              <a:t>（因为</a:t>
            </a:r>
            <a:r>
              <a:rPr lang="en-US" altLang="zh-CN" dirty="0"/>
              <a:t>class</a:t>
            </a:r>
            <a:r>
              <a:rPr lang="zh-CN" altLang="en-US" dirty="0"/>
              <a:t>没学好，</a:t>
            </a:r>
            <a:r>
              <a:rPr lang="en-US" altLang="zh-CN" dirty="0"/>
              <a:t>qt</a:t>
            </a:r>
            <a:r>
              <a:rPr lang="zh-CN" altLang="en-US" dirty="0"/>
              <a:t>真学不明白）</a:t>
            </a:r>
          </a:p>
        </p:txBody>
      </p:sp>
    </p:spTree>
    <p:extLst>
      <p:ext uri="{BB962C8B-B14F-4D97-AF65-F5344CB8AC3E}">
        <p14:creationId xmlns:p14="http://schemas.microsoft.com/office/powerpoint/2010/main" val="167353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D1C99-0F29-4E2E-9312-25FA3EFD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棋子的创建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5814E1-EEEA-4960-9BBE-25C51A6B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35" y="1883990"/>
            <a:ext cx="4016364" cy="41580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E5E7CB-1D0E-4C1A-AB7C-BFF6A05B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1" y="3643454"/>
            <a:ext cx="3156361" cy="23985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57F127-3986-4C2D-8EC4-544C422E1C50}"/>
              </a:ext>
            </a:extLst>
          </p:cNvPr>
          <p:cNvSpPr txBox="1"/>
          <p:nvPr/>
        </p:nvSpPr>
        <p:spPr>
          <a:xfrm>
            <a:off x="1227307" y="1883990"/>
            <a:ext cx="1438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一共两种函数，第一种直接传入</a:t>
            </a:r>
            <a:r>
              <a:rPr lang="en-US" altLang="zh-CN" dirty="0"/>
              <a:t>Chess</a:t>
            </a:r>
            <a:r>
              <a:rPr lang="zh-CN" altLang="en-US" dirty="0"/>
              <a:t>，便于封装。第二种传入坐标和颜色，便于调试。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AC20E9-AE60-4B68-B2B3-1D47B2BCF4ED}"/>
              </a:ext>
            </a:extLst>
          </p:cNvPr>
          <p:cNvSpPr txBox="1"/>
          <p:nvPr/>
        </p:nvSpPr>
        <p:spPr>
          <a:xfrm>
            <a:off x="7645940" y="1883990"/>
            <a:ext cx="2042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棋子属性，主要有坐标，颜色，以及得分（我把利于</a:t>
            </a:r>
            <a:r>
              <a:rPr lang="en-US" altLang="zh-CN" dirty="0"/>
              <a:t>AI</a:t>
            </a:r>
            <a:r>
              <a:rPr lang="zh-CN" altLang="en-US" dirty="0"/>
              <a:t>称为进攻分，不利于人称为防守分）</a:t>
            </a:r>
          </a:p>
        </p:txBody>
      </p:sp>
    </p:spTree>
    <p:extLst>
      <p:ext uri="{BB962C8B-B14F-4D97-AF65-F5344CB8AC3E}">
        <p14:creationId xmlns:p14="http://schemas.microsoft.com/office/powerpoint/2010/main" val="76140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54B8F-2454-41DD-B2DF-4CC0EAE0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规则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E6813-BC8C-4E1E-8123-7FEC779BD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73" y="469775"/>
            <a:ext cx="4101954" cy="591844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49BB42-1ABE-4CBA-AB13-190FCD9EC38E}"/>
              </a:ext>
            </a:extLst>
          </p:cNvPr>
          <p:cNvSpPr txBox="1"/>
          <p:nvPr/>
        </p:nvSpPr>
        <p:spPr>
          <a:xfrm>
            <a:off x="10512927" y="469775"/>
            <a:ext cx="105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判断当前一个棋子是否构成获胜条件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8C469-1583-4247-B208-E225B58820FA}"/>
              </a:ext>
            </a:extLst>
          </p:cNvPr>
          <p:cNvSpPr txBox="1"/>
          <p:nvPr/>
        </p:nvSpPr>
        <p:spPr>
          <a:xfrm>
            <a:off x="873307" y="1994200"/>
            <a:ext cx="161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禁手设置：</a:t>
            </a:r>
            <a:endParaRPr lang="en-US" altLang="zh-CN" dirty="0"/>
          </a:p>
          <a:p>
            <a:r>
              <a:rPr lang="zh-CN" altLang="en-US" dirty="0"/>
              <a:t>双活三，双四，长连</a:t>
            </a:r>
            <a:endParaRPr lang="en-US" altLang="zh-CN" dirty="0"/>
          </a:p>
          <a:p>
            <a:r>
              <a:rPr lang="zh-CN" altLang="en-US" dirty="0"/>
              <a:t>只需在计分时对出现两次活三，两次死四的情况单列出来清空分数，就自然不会下在该位置</a:t>
            </a:r>
            <a:endParaRPr lang="en-US" altLang="zh-CN" dirty="0"/>
          </a:p>
          <a:p>
            <a:r>
              <a:rPr lang="zh-CN" altLang="en-US" dirty="0"/>
              <a:t>（我的算力没达到先手必胜，所以我没有用这段禁手）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A99B44-EB1E-4544-8591-4B068678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64" y="466137"/>
            <a:ext cx="3087577" cy="59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7F2C-D35F-4447-8DD7-A6168DD0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棋谱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2CCC63-A407-48FB-A323-4D02BC63D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77" y="1216393"/>
            <a:ext cx="4027902" cy="52764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8F6501-D4DB-465D-9B3F-C5F0AD392E7E}"/>
              </a:ext>
            </a:extLst>
          </p:cNvPr>
          <p:cNvSpPr txBox="1"/>
          <p:nvPr/>
        </p:nvSpPr>
        <p:spPr>
          <a:xfrm>
            <a:off x="985736" y="1690688"/>
            <a:ext cx="32490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伪人工智能五子棋简单的原因有一部分在于棋谱的数量少。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将棋谱用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来表示空，己方，对方，便于比较。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后方数字为我设置的分数（并没有经过仔细的数值调试）。</a:t>
            </a:r>
          </a:p>
        </p:txBody>
      </p:sp>
    </p:spTree>
    <p:extLst>
      <p:ext uri="{BB962C8B-B14F-4D97-AF65-F5344CB8AC3E}">
        <p14:creationId xmlns:p14="http://schemas.microsoft.com/office/powerpoint/2010/main" val="9962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5AD4-2B70-4C4E-AEEF-8746054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取棋链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90D801-2274-4702-A223-60E725923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88" y="3024232"/>
            <a:ext cx="4404747" cy="34046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683B1D-B8C6-4C6D-B535-F965E0782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88" y="429132"/>
            <a:ext cx="3320249" cy="25231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9D5573-8C8D-41FA-85AB-382555A97BDD}"/>
              </a:ext>
            </a:extLst>
          </p:cNvPr>
          <p:cNvSpPr txBox="1"/>
          <p:nvPr/>
        </p:nvSpPr>
        <p:spPr>
          <a:xfrm>
            <a:off x="979251" y="2185481"/>
            <a:ext cx="3560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将一个棋子对应方向的</a:t>
            </a:r>
            <a:r>
              <a:rPr lang="en-US" altLang="zh-CN" dirty="0" err="1"/>
              <a:t>len</a:t>
            </a:r>
            <a:r>
              <a:rPr lang="zh-CN" altLang="en-US" dirty="0"/>
              <a:t>长棋子取出为棋链，用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表示，便于与棋谱进行对照</a:t>
            </a:r>
          </a:p>
        </p:txBody>
      </p:sp>
    </p:spTree>
    <p:extLst>
      <p:ext uri="{BB962C8B-B14F-4D97-AF65-F5344CB8AC3E}">
        <p14:creationId xmlns:p14="http://schemas.microsoft.com/office/powerpoint/2010/main" val="261791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D622-5DF1-47C1-B503-FA8EEE98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计分系统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A4BDFC-D798-4207-AEA2-B6E7F4020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25" y="1690687"/>
            <a:ext cx="3340370" cy="49046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4F0CDC-1A84-457E-9EB9-34603EFE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02" y="365125"/>
            <a:ext cx="4668752" cy="34510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323E6C-A04C-4BFF-8379-E3F39BDCE3D6}"/>
              </a:ext>
            </a:extLst>
          </p:cNvPr>
          <p:cNvSpPr txBox="1"/>
          <p:nvPr/>
        </p:nvSpPr>
        <p:spPr>
          <a:xfrm>
            <a:off x="920885" y="1684203"/>
            <a:ext cx="2068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将一个棋子对应的八个方向的棋子做成棋链取出，与棋谱一一比对并赋分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（四个方向的棋链用一个数组来表示更为方便，</a:t>
            </a:r>
            <a:r>
              <a:rPr lang="en-US" altLang="zh-CN" dirty="0"/>
              <a:t>for</a:t>
            </a:r>
            <a:r>
              <a:rPr lang="zh-CN" altLang="en-US" dirty="0"/>
              <a:t>可以遍历）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（防守与进攻部分相同，只是对应颜色不同，故只展示进攻部分）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F6B6DA-9921-4DEF-9105-25F8AF4C5195}"/>
              </a:ext>
            </a:extLst>
          </p:cNvPr>
          <p:cNvSpPr txBox="1"/>
          <p:nvPr/>
        </p:nvSpPr>
        <p:spPr>
          <a:xfrm>
            <a:off x="7237379" y="4254230"/>
            <a:ext cx="432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第一版代码时，考虑到遍历是</a:t>
            </a:r>
            <a:r>
              <a:rPr lang="en-US" altLang="zh-CN" dirty="0"/>
              <a:t>15*15</a:t>
            </a:r>
            <a:r>
              <a:rPr lang="zh-CN" altLang="en-US" dirty="0"/>
              <a:t>次，而棋链最长是</a:t>
            </a:r>
            <a:r>
              <a:rPr lang="en-US" altLang="zh-CN" dirty="0"/>
              <a:t>7</a:t>
            </a:r>
            <a:r>
              <a:rPr lang="zh-CN" altLang="en-US" dirty="0"/>
              <a:t>，考虑到两个方向即</a:t>
            </a:r>
            <a:r>
              <a:rPr lang="en-US" altLang="zh-CN" dirty="0"/>
              <a:t>13*13</a:t>
            </a:r>
            <a:r>
              <a:rPr lang="zh-CN" altLang="en-US" dirty="0"/>
              <a:t>次，所以直接遍历了所有的空位。</a:t>
            </a:r>
          </a:p>
        </p:txBody>
      </p:sp>
    </p:spTree>
    <p:extLst>
      <p:ext uri="{BB962C8B-B14F-4D97-AF65-F5344CB8AC3E}">
        <p14:creationId xmlns:p14="http://schemas.microsoft.com/office/powerpoint/2010/main" val="121665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1014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（伪）人工智能五子棋</vt:lpstr>
      <vt:lpstr>整体思路</vt:lpstr>
      <vt:lpstr>基础版五子棋</vt:lpstr>
      <vt:lpstr>1. 绘制棋盘</vt:lpstr>
      <vt:lpstr>2. 棋子的创建</vt:lpstr>
      <vt:lpstr>3. 规则</vt:lpstr>
      <vt:lpstr>4. 棋谱</vt:lpstr>
      <vt:lpstr>5.1 取棋链</vt:lpstr>
      <vt:lpstr>5.2 计分系统</vt:lpstr>
      <vt:lpstr>5.3 取最高分</vt:lpstr>
      <vt:lpstr>计时系统</vt:lpstr>
      <vt:lpstr>博弈树</vt:lpstr>
      <vt:lpstr>PowerPoint 演示文稿</vt:lpstr>
      <vt:lpstr>PowerPoint 演示文稿</vt:lpstr>
      <vt:lpstr>Alphabeta剪枝</vt:lpstr>
      <vt:lpstr>PowerPoint 演示文稿</vt:lpstr>
      <vt:lpstr>PowerPoint 演示文稿</vt:lpstr>
      <vt:lpstr>个人书写代码时的感想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（伪）人工智能五子棋</dc:title>
  <dc:creator>申 子炎</dc:creator>
  <cp:lastModifiedBy>申子炎</cp:lastModifiedBy>
  <cp:revision>25</cp:revision>
  <dcterms:created xsi:type="dcterms:W3CDTF">2023-02-15T11:31:03Z</dcterms:created>
  <dcterms:modified xsi:type="dcterms:W3CDTF">2023-02-20T08:51:47Z</dcterms:modified>
</cp:coreProperties>
</file>