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1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>
            <a:off x="5340985" y="3441065"/>
            <a:ext cx="6816725" cy="34397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35" h="5417">
                <a:moveTo>
                  <a:pt x="2710" y="0"/>
                </a:moveTo>
                <a:lnTo>
                  <a:pt x="8027" y="0"/>
                </a:lnTo>
                <a:cubicBezTo>
                  <a:pt x="9522" y="0"/>
                  <a:pt x="10735" y="1213"/>
                  <a:pt x="10735" y="2709"/>
                </a:cubicBezTo>
                <a:cubicBezTo>
                  <a:pt x="10735" y="4204"/>
                  <a:pt x="9522" y="5417"/>
                  <a:pt x="8027" y="5417"/>
                </a:cubicBezTo>
                <a:lnTo>
                  <a:pt x="2710" y="5417"/>
                </a:lnTo>
                <a:cubicBezTo>
                  <a:pt x="2674" y="5417"/>
                  <a:pt x="2640" y="5416"/>
                  <a:pt x="2605" y="5415"/>
                </a:cubicBezTo>
                <a:lnTo>
                  <a:pt x="2604" y="5415"/>
                </a:lnTo>
                <a:lnTo>
                  <a:pt x="0" y="5415"/>
                </a:lnTo>
                <a:lnTo>
                  <a:pt x="0" y="2598"/>
                </a:lnTo>
                <a:lnTo>
                  <a:pt x="3" y="2598"/>
                </a:lnTo>
                <a:lnTo>
                  <a:pt x="5" y="2569"/>
                </a:lnTo>
                <a:cubicBezTo>
                  <a:pt x="77" y="1138"/>
                  <a:pt x="1260" y="0"/>
                  <a:pt x="2710" y="0"/>
                </a:cubicBezTo>
                <a:close/>
              </a:path>
            </a:pathLst>
          </a:custGeom>
          <a:pattFill prst="lgConfetti">
            <a:fgClr>
              <a:schemeClr val="accent2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圆角矩形 11"/>
          <p:cNvSpPr/>
          <p:nvPr userDrawn="1">
            <p:custDataLst>
              <p:tags r:id="rId3"/>
            </p:custDataLst>
          </p:nvPr>
        </p:nvSpPr>
        <p:spPr>
          <a:xfrm>
            <a:off x="8776965" y="5720"/>
            <a:ext cx="3415033" cy="6819898"/>
          </a:xfrm>
          <a:custGeom>
            <a:avLst/>
            <a:gdLst>
              <a:gd name="connsiteX0" fmla="*/ 1707518 w 3415033"/>
              <a:gd name="connsiteY0" fmla="*/ 1 h 6819898"/>
              <a:gd name="connsiteX1" fmla="*/ 3415033 w 3415033"/>
              <a:gd name="connsiteY1" fmla="*/ 1707516 h 6819898"/>
              <a:gd name="connsiteX2" fmla="*/ 3415032 w 3415033"/>
              <a:gd name="connsiteY2" fmla="*/ 5112383 h 6819898"/>
              <a:gd name="connsiteX3" fmla="*/ 1707517 w 3415033"/>
              <a:gd name="connsiteY3" fmla="*/ 6819898 h 6819898"/>
              <a:gd name="connsiteX4" fmla="*/ 2 w 3415033"/>
              <a:gd name="connsiteY4" fmla="*/ 5112383 h 6819898"/>
              <a:gd name="connsiteX5" fmla="*/ 0 w 3415033"/>
              <a:gd name="connsiteY5" fmla="*/ 1707516 h 6819898"/>
              <a:gd name="connsiteX6" fmla="*/ 1707518 w 3415033"/>
              <a:gd name="connsiteY6" fmla="*/ 1 h 68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5033" h="6819898">
                <a:moveTo>
                  <a:pt x="1707518" y="1"/>
                </a:moveTo>
                <a:cubicBezTo>
                  <a:pt x="2650552" y="1"/>
                  <a:pt x="3415034" y="764482"/>
                  <a:pt x="3415033" y="1707516"/>
                </a:cubicBezTo>
                <a:lnTo>
                  <a:pt x="3415032" y="5112383"/>
                </a:lnTo>
                <a:cubicBezTo>
                  <a:pt x="3415032" y="6055417"/>
                  <a:pt x="2650551" y="6819898"/>
                  <a:pt x="1707517" y="6819898"/>
                </a:cubicBezTo>
                <a:cubicBezTo>
                  <a:pt x="764483" y="6819901"/>
                  <a:pt x="5" y="6055419"/>
                  <a:pt x="2" y="5112383"/>
                </a:cubicBezTo>
                <a:lnTo>
                  <a:pt x="0" y="1707516"/>
                </a:lnTo>
                <a:cubicBezTo>
                  <a:pt x="1" y="764482"/>
                  <a:pt x="764485" y="0"/>
                  <a:pt x="1707518" y="1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对角圆角矩形 6"/>
          <p:cNvSpPr/>
          <p:nvPr userDrawn="1">
            <p:custDataLst>
              <p:tags r:id="rId4"/>
            </p:custDataLst>
          </p:nvPr>
        </p:nvSpPr>
        <p:spPr>
          <a:xfrm>
            <a:off x="8776970" y="3441065"/>
            <a:ext cx="3415030" cy="3439160"/>
          </a:xfrm>
          <a:prstGeom prst="round2DiagRect">
            <a:avLst>
              <a:gd name="adj1" fmla="val 50000"/>
              <a:gd name="adj2" fmla="val 0"/>
            </a:avLst>
          </a:prstGeom>
          <a:pattFill prst="dashHorz">
            <a:fgClr>
              <a:schemeClr val="bg1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0891" y="1352550"/>
            <a:ext cx="5058410" cy="282384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22985" y="5232001"/>
            <a:ext cx="2727325" cy="356235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圆角矩形 22"/>
          <p:cNvSpPr/>
          <p:nvPr userDrawn="1">
            <p:custDataLst>
              <p:tags r:id="rId10"/>
            </p:custDataLst>
          </p:nvPr>
        </p:nvSpPr>
        <p:spPr>
          <a:xfrm>
            <a:off x="922655" y="525081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23"/>
          <p:cNvSpPr/>
          <p:nvPr userDrawn="1">
            <p:custDataLst>
              <p:tags r:id="rId11"/>
            </p:custDataLst>
          </p:nvPr>
        </p:nvSpPr>
        <p:spPr>
          <a:xfrm>
            <a:off x="922655" y="574103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026408" y="5709285"/>
            <a:ext cx="2719704" cy="356236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/>
          <p:cNvSpPr/>
          <p:nvPr userDrawn="1">
            <p:custDataLst>
              <p:tags r:id="rId2"/>
            </p:custDataLst>
          </p:nvPr>
        </p:nvSpPr>
        <p:spPr>
          <a:xfrm>
            <a:off x="0" y="4964430"/>
            <a:ext cx="12192000" cy="189357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solidFill>
              <a:srgbClr val="40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4993005"/>
            <a:ext cx="12308205" cy="1898015"/>
            <a:chOff x="0" y="7863"/>
            <a:chExt cx="19383" cy="2989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9" name="圆角矩形 8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5400000">
              <a:off x="224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47" name="圆角矩形 11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200000">
              <a:off x="2240" y="7123"/>
              <a:ext cx="1492" cy="2979"/>
              <a:chOff x="2731" y="3587"/>
              <a:chExt cx="680" cy="1358"/>
            </a:xfrm>
            <a:noFill/>
          </p:grpSpPr>
          <p:sp>
            <p:nvSpPr>
              <p:cNvPr id="45" name="圆角矩形 14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4478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3" name="圆角矩形 18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6716" y="7120"/>
              <a:ext cx="1492" cy="2979"/>
              <a:chOff x="2731" y="3587"/>
              <a:chExt cx="680" cy="1358"/>
            </a:xfrm>
            <a:noFill/>
          </p:grpSpPr>
          <p:sp>
            <p:nvSpPr>
              <p:cNvPr id="41" name="圆角矩形 21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200000">
              <a:off x="6714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9" name="圆角矩形 24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46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7" name="圆角矩形 27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5400000">
              <a:off x="11186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5" name="圆角矩形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11186" y="7123"/>
              <a:ext cx="1492" cy="2979"/>
              <a:chOff x="2731" y="3587"/>
              <a:chExt cx="680" cy="1358"/>
            </a:xfrm>
            <a:noFill/>
          </p:grpSpPr>
          <p:sp>
            <p:nvSpPr>
              <p:cNvPr id="33" name="圆角矩形 33"/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3424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1" name="圆角矩形 36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5400000">
              <a:off x="15662" y="7120"/>
              <a:ext cx="1492" cy="2979"/>
              <a:chOff x="2731" y="3587"/>
              <a:chExt cx="680" cy="1358"/>
            </a:xfrm>
            <a:noFill/>
          </p:grpSpPr>
          <p:sp>
            <p:nvSpPr>
              <p:cNvPr id="29" name="圆角矩形 39"/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1566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27" name="圆角矩形 42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891" y="7874"/>
              <a:ext cx="1492" cy="2979"/>
              <a:chOff x="2731" y="3587"/>
              <a:chExt cx="680" cy="1358"/>
            </a:xfrm>
            <a:noFill/>
          </p:grpSpPr>
          <p:sp>
            <p:nvSpPr>
              <p:cNvPr id="25" name="圆角矩形 4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2" name="圆角矩形 60"/>
          <p:cNvSpPr/>
          <p:nvPr userDrawn="1">
            <p:custDataLst>
              <p:tags r:id="rId30"/>
            </p:custDataLst>
          </p:nvPr>
        </p:nvSpPr>
        <p:spPr>
          <a:xfrm>
            <a:off x="8373743" y="932821"/>
            <a:ext cx="2276650" cy="4539778"/>
          </a:xfrm>
          <a:custGeom>
            <a:avLst/>
            <a:gdLst>
              <a:gd name="connsiteX0" fmla="*/ 1138324 w 2276650"/>
              <a:gd name="connsiteY0" fmla="*/ 1 h 4539778"/>
              <a:gd name="connsiteX1" fmla="*/ 1138325 w 2276650"/>
              <a:gd name="connsiteY1" fmla="*/ 1 h 4539778"/>
              <a:gd name="connsiteX2" fmla="*/ 2276650 w 2276650"/>
              <a:gd name="connsiteY2" fmla="*/ 1138319 h 4539778"/>
              <a:gd name="connsiteX3" fmla="*/ 2276645 w 2276650"/>
              <a:gd name="connsiteY3" fmla="*/ 3401457 h 4539778"/>
              <a:gd name="connsiteX4" fmla="*/ 1254710 w 2276650"/>
              <a:gd name="connsiteY4" fmla="*/ 4533901 h 4539778"/>
              <a:gd name="connsiteX5" fmla="*/ 1138324 w 2276650"/>
              <a:gd name="connsiteY5" fmla="*/ 4539778 h 4539778"/>
              <a:gd name="connsiteX6" fmla="*/ 1021939 w 2276650"/>
              <a:gd name="connsiteY6" fmla="*/ 4533900 h 4539778"/>
              <a:gd name="connsiteX7" fmla="*/ 3 w 2276650"/>
              <a:gd name="connsiteY7" fmla="*/ 3401457 h 4539778"/>
              <a:gd name="connsiteX8" fmla="*/ 1 w 2276650"/>
              <a:gd name="connsiteY8" fmla="*/ 1138319 h 4539778"/>
              <a:gd name="connsiteX9" fmla="*/ 1138324 w 2276650"/>
              <a:gd name="connsiteY9" fmla="*/ 1 h 453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6650" h="4539778">
                <a:moveTo>
                  <a:pt x="1138324" y="1"/>
                </a:moveTo>
                <a:lnTo>
                  <a:pt x="1138325" y="1"/>
                </a:lnTo>
                <a:cubicBezTo>
                  <a:pt x="1767004" y="-2"/>
                  <a:pt x="2276646" y="509646"/>
                  <a:pt x="2276650" y="1138319"/>
                </a:cubicBezTo>
                <a:lnTo>
                  <a:pt x="2276645" y="3401457"/>
                </a:lnTo>
                <a:cubicBezTo>
                  <a:pt x="2276642" y="3990844"/>
                  <a:pt x="1828716" y="4475609"/>
                  <a:pt x="1254710" y="4533901"/>
                </a:cubicBezTo>
                <a:lnTo>
                  <a:pt x="1138324" y="4539778"/>
                </a:lnTo>
                <a:lnTo>
                  <a:pt x="1021939" y="4533900"/>
                </a:lnTo>
                <a:cubicBezTo>
                  <a:pt x="447934" y="4475609"/>
                  <a:pt x="1" y="3990843"/>
                  <a:pt x="3" y="3401457"/>
                </a:cubicBezTo>
                <a:lnTo>
                  <a:pt x="1" y="1138319"/>
                </a:lnTo>
                <a:cubicBezTo>
                  <a:pt x="0" y="509643"/>
                  <a:pt x="509645" y="0"/>
                  <a:pt x="1138324" y="1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8373745" y="3197694"/>
            <a:ext cx="2276643" cy="2274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2"/>
            </p:custDataLst>
          </p:nvPr>
        </p:nvSpPr>
        <p:spPr>
          <a:xfrm>
            <a:off x="606425" y="931105"/>
            <a:ext cx="6343015" cy="146919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33"/>
            </p:custDataLst>
          </p:nvPr>
        </p:nvSpPr>
        <p:spPr>
          <a:xfrm>
            <a:off x="606425" y="2550806"/>
            <a:ext cx="6343015" cy="921056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任意多边形 120"/>
          <p:cNvSpPr/>
          <p:nvPr userDrawn="1">
            <p:custDataLst>
              <p:tags r:id="rId2"/>
            </p:custDataLst>
          </p:nvPr>
        </p:nvSpPr>
        <p:spPr>
          <a:xfrm>
            <a:off x="9963781" y="648"/>
            <a:ext cx="1069344" cy="1638935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9" name="任意多边形 135"/>
          <p:cNvSpPr/>
          <p:nvPr userDrawn="1">
            <p:custDataLst>
              <p:tags r:id="rId3"/>
            </p:custDataLst>
          </p:nvPr>
        </p:nvSpPr>
        <p:spPr>
          <a:xfrm>
            <a:off x="904261" y="665"/>
            <a:ext cx="1069341" cy="1638937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3" name="任意多边形 137"/>
          <p:cNvSpPr/>
          <p:nvPr userDrawn="1">
            <p:custDataLst>
              <p:tags r:id="rId4"/>
            </p:custDataLst>
          </p:nvPr>
        </p:nvSpPr>
        <p:spPr>
          <a:xfrm>
            <a:off x="2221876" y="639"/>
            <a:ext cx="1069341" cy="745490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9" name="任意多边形 139"/>
          <p:cNvSpPr/>
          <p:nvPr userDrawn="1">
            <p:custDataLst>
              <p:tags r:id="rId5"/>
            </p:custDataLst>
          </p:nvPr>
        </p:nvSpPr>
        <p:spPr>
          <a:xfrm>
            <a:off x="8646154" y="635"/>
            <a:ext cx="1069346" cy="745490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5361305" y="6120130"/>
            <a:ext cx="1470025" cy="177800"/>
            <a:chOff x="8279" y="8486"/>
            <a:chExt cx="2315" cy="280"/>
          </a:xfrm>
        </p:grpSpPr>
        <p:sp>
          <p:nvSpPr>
            <p:cNvPr id="4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9109" y="8486"/>
              <a:ext cx="655" cy="2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9907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8694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8279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22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6" name="Freeform 14"/>
          <p:cNvSpPr/>
          <p:nvPr userDrawn="1">
            <p:custDataLst>
              <p:tags r:id="rId8"/>
            </p:custDataLst>
          </p:nvPr>
        </p:nvSpPr>
        <p:spPr>
          <a:xfrm>
            <a:off x="591505" y="5168592"/>
            <a:ext cx="1069340" cy="1689418"/>
          </a:xfrm>
          <a:custGeom>
            <a:avLst/>
            <a:gdLst>
              <a:gd name="connsiteX0" fmla="*/ 534670 w 1069340"/>
              <a:gd name="connsiteY0" fmla="*/ 1 h 1689418"/>
              <a:gd name="connsiteX1" fmla="*/ 1069339 w 1069340"/>
              <a:gd name="connsiteY1" fmla="*/ 534673 h 1689418"/>
              <a:gd name="connsiteX2" fmla="*/ 1069340 w 1069340"/>
              <a:gd name="connsiteY2" fmla="*/ 1595755 h 1689418"/>
              <a:gd name="connsiteX3" fmla="*/ 1059900 w 1069340"/>
              <a:gd name="connsiteY3" fmla="*/ 1689416 h 1689418"/>
              <a:gd name="connsiteX4" fmla="*/ 9444 w 1069340"/>
              <a:gd name="connsiteY4" fmla="*/ 1689418 h 1689418"/>
              <a:gd name="connsiteX5" fmla="*/ 3 w 1069340"/>
              <a:gd name="connsiteY5" fmla="*/ 1595756 h 1689418"/>
              <a:gd name="connsiteX6" fmla="*/ 0 w 1069340"/>
              <a:gd name="connsiteY6" fmla="*/ 534670 h 1689418"/>
              <a:gd name="connsiteX7" fmla="*/ 534670 w 1069340"/>
              <a:gd name="connsiteY7" fmla="*/ 1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0" h="1689418">
                <a:moveTo>
                  <a:pt x="534670" y="1"/>
                </a:moveTo>
                <a:cubicBezTo>
                  <a:pt x="829960" y="1"/>
                  <a:pt x="1069340" y="239381"/>
                  <a:pt x="1069339" y="534673"/>
                </a:cubicBezTo>
                <a:lnTo>
                  <a:pt x="1069340" y="1595755"/>
                </a:lnTo>
                <a:lnTo>
                  <a:pt x="1059900" y="1689416"/>
                </a:lnTo>
                <a:lnTo>
                  <a:pt x="9444" y="1689418"/>
                </a:lnTo>
                <a:lnTo>
                  <a:pt x="3" y="1595756"/>
                </a:lnTo>
                <a:lnTo>
                  <a:pt x="0" y="534670"/>
                </a:lnTo>
                <a:cubicBezTo>
                  <a:pt x="3" y="239382"/>
                  <a:pt x="239380" y="0"/>
                  <a:pt x="534670" y="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2" name="Freeform 15"/>
          <p:cNvSpPr/>
          <p:nvPr userDrawn="1">
            <p:custDataLst>
              <p:tags r:id="rId9"/>
            </p:custDataLst>
          </p:nvPr>
        </p:nvSpPr>
        <p:spPr>
          <a:xfrm>
            <a:off x="1849128" y="3241049"/>
            <a:ext cx="1069338" cy="3616961"/>
          </a:xfrm>
          <a:custGeom>
            <a:avLst/>
            <a:gdLst>
              <a:gd name="connsiteX0" fmla="*/ 534668 w 1069338"/>
              <a:gd name="connsiteY0" fmla="*/ 0 h 3616961"/>
              <a:gd name="connsiteX1" fmla="*/ 1069338 w 1069338"/>
              <a:gd name="connsiteY1" fmla="*/ 534669 h 3616961"/>
              <a:gd name="connsiteX2" fmla="*/ 1069337 w 1069338"/>
              <a:gd name="connsiteY2" fmla="*/ 3522980 h 3616961"/>
              <a:gd name="connsiteX3" fmla="*/ 1059862 w 1069338"/>
              <a:gd name="connsiteY3" fmla="*/ 3616960 h 3616961"/>
              <a:gd name="connsiteX4" fmla="*/ 9475 w 1069338"/>
              <a:gd name="connsiteY4" fmla="*/ 3616961 h 3616961"/>
              <a:gd name="connsiteX5" fmla="*/ 1 w 1069338"/>
              <a:gd name="connsiteY5" fmla="*/ 3522980 h 3616961"/>
              <a:gd name="connsiteX6" fmla="*/ 0 w 1069338"/>
              <a:gd name="connsiteY6" fmla="*/ 534670 h 3616961"/>
              <a:gd name="connsiteX7" fmla="*/ 534668 w 1069338"/>
              <a:gd name="connsiteY7" fmla="*/ 0 h 36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38" h="3616961">
                <a:moveTo>
                  <a:pt x="534668" y="0"/>
                </a:moveTo>
                <a:cubicBezTo>
                  <a:pt x="829955" y="2"/>
                  <a:pt x="1069336" y="239383"/>
                  <a:pt x="1069338" y="534669"/>
                </a:cubicBezTo>
                <a:lnTo>
                  <a:pt x="1069337" y="3522980"/>
                </a:lnTo>
                <a:lnTo>
                  <a:pt x="1059862" y="3616960"/>
                </a:lnTo>
                <a:lnTo>
                  <a:pt x="9475" y="3616961"/>
                </a:lnTo>
                <a:lnTo>
                  <a:pt x="1" y="3522980"/>
                </a:lnTo>
                <a:lnTo>
                  <a:pt x="0" y="534670"/>
                </a:lnTo>
                <a:cubicBezTo>
                  <a:pt x="1" y="239379"/>
                  <a:pt x="239377" y="1"/>
                  <a:pt x="534668" y="0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4" name="Freeform 16"/>
          <p:cNvSpPr/>
          <p:nvPr userDrawn="1">
            <p:custDataLst>
              <p:tags r:id="rId10"/>
            </p:custDataLst>
          </p:nvPr>
        </p:nvSpPr>
        <p:spPr>
          <a:xfrm>
            <a:off x="3108329" y="4608198"/>
            <a:ext cx="1069341" cy="2249806"/>
          </a:xfrm>
          <a:custGeom>
            <a:avLst/>
            <a:gdLst>
              <a:gd name="connsiteX0" fmla="*/ 534668 w 1069341"/>
              <a:gd name="connsiteY0" fmla="*/ 1 h 2249806"/>
              <a:gd name="connsiteX1" fmla="*/ 1069341 w 1069341"/>
              <a:gd name="connsiteY1" fmla="*/ 534668 h 2249806"/>
              <a:gd name="connsiteX2" fmla="*/ 1069339 w 1069341"/>
              <a:gd name="connsiteY2" fmla="*/ 2156463 h 2249806"/>
              <a:gd name="connsiteX3" fmla="*/ 1059929 w 1069341"/>
              <a:gd name="connsiteY3" fmla="*/ 2249805 h 2249806"/>
              <a:gd name="connsiteX4" fmla="*/ 9411 w 1069341"/>
              <a:gd name="connsiteY4" fmla="*/ 2249806 h 2249806"/>
              <a:gd name="connsiteX5" fmla="*/ 0 w 1069341"/>
              <a:gd name="connsiteY5" fmla="*/ 2156462 h 2249806"/>
              <a:gd name="connsiteX6" fmla="*/ 2 w 1069341"/>
              <a:gd name="connsiteY6" fmla="*/ 534671 h 2249806"/>
              <a:gd name="connsiteX7" fmla="*/ 534668 w 1069341"/>
              <a:gd name="connsiteY7" fmla="*/ 1 h 224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6">
                <a:moveTo>
                  <a:pt x="534668" y="1"/>
                </a:moveTo>
                <a:cubicBezTo>
                  <a:pt x="829960" y="0"/>
                  <a:pt x="1069340" y="239381"/>
                  <a:pt x="1069341" y="534668"/>
                </a:cubicBezTo>
                <a:lnTo>
                  <a:pt x="1069339" y="2156463"/>
                </a:lnTo>
                <a:lnTo>
                  <a:pt x="1059929" y="2249805"/>
                </a:lnTo>
                <a:lnTo>
                  <a:pt x="9411" y="2249806"/>
                </a:lnTo>
                <a:lnTo>
                  <a:pt x="0" y="2156462"/>
                </a:lnTo>
                <a:lnTo>
                  <a:pt x="2" y="534671"/>
                </a:lnTo>
                <a:cubicBezTo>
                  <a:pt x="-2" y="239382"/>
                  <a:pt x="239379" y="0"/>
                  <a:pt x="534668" y="1"/>
                </a:cubicBezTo>
                <a:close/>
              </a:path>
            </a:pathLst>
          </a:custGeom>
          <a:pattFill prst="lgGri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" name="Freeform 17"/>
          <p:cNvSpPr/>
          <p:nvPr userDrawn="1">
            <p:custDataLst>
              <p:tags r:id="rId11"/>
            </p:custDataLst>
          </p:nvPr>
        </p:nvSpPr>
        <p:spPr>
          <a:xfrm>
            <a:off x="10594657" y="5168589"/>
            <a:ext cx="1069342" cy="1689418"/>
          </a:xfrm>
          <a:custGeom>
            <a:avLst/>
            <a:gdLst>
              <a:gd name="connsiteX0" fmla="*/ 534670 w 1069342"/>
              <a:gd name="connsiteY0" fmla="*/ 0 h 1689418"/>
              <a:gd name="connsiteX1" fmla="*/ 1069341 w 1069342"/>
              <a:gd name="connsiteY1" fmla="*/ 534671 h 1689418"/>
              <a:gd name="connsiteX2" fmla="*/ 1069342 w 1069342"/>
              <a:gd name="connsiteY2" fmla="*/ 1595756 h 1689418"/>
              <a:gd name="connsiteX3" fmla="*/ 1059897 w 1069342"/>
              <a:gd name="connsiteY3" fmla="*/ 1689418 h 1689418"/>
              <a:gd name="connsiteX4" fmla="*/ 9443 w 1069342"/>
              <a:gd name="connsiteY4" fmla="*/ 1689418 h 1689418"/>
              <a:gd name="connsiteX5" fmla="*/ 4 w 1069342"/>
              <a:gd name="connsiteY5" fmla="*/ 1595754 h 1689418"/>
              <a:gd name="connsiteX6" fmla="*/ 0 w 1069342"/>
              <a:gd name="connsiteY6" fmla="*/ 534672 h 1689418"/>
              <a:gd name="connsiteX7" fmla="*/ 534670 w 1069342"/>
              <a:gd name="connsiteY7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2" h="1689418">
                <a:moveTo>
                  <a:pt x="534670" y="0"/>
                </a:moveTo>
                <a:cubicBezTo>
                  <a:pt x="829961" y="1"/>
                  <a:pt x="1069343" y="239383"/>
                  <a:pt x="1069341" y="534671"/>
                </a:cubicBezTo>
                <a:lnTo>
                  <a:pt x="1069342" y="1595756"/>
                </a:lnTo>
                <a:lnTo>
                  <a:pt x="1059897" y="1689418"/>
                </a:lnTo>
                <a:lnTo>
                  <a:pt x="9443" y="1689418"/>
                </a:lnTo>
                <a:lnTo>
                  <a:pt x="4" y="1595754"/>
                </a:lnTo>
                <a:lnTo>
                  <a:pt x="0" y="534672"/>
                </a:lnTo>
                <a:cubicBezTo>
                  <a:pt x="2" y="239381"/>
                  <a:pt x="239379" y="1"/>
                  <a:pt x="534670" y="0"/>
                </a:cubicBezTo>
                <a:close/>
              </a:path>
            </a:pathLst>
          </a:custGeom>
          <a:pattFill prst="lgChe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0" name="Freeform 18"/>
          <p:cNvSpPr/>
          <p:nvPr userDrawn="1">
            <p:custDataLst>
              <p:tags r:id="rId12"/>
            </p:custDataLst>
          </p:nvPr>
        </p:nvSpPr>
        <p:spPr>
          <a:xfrm>
            <a:off x="9337049" y="3241044"/>
            <a:ext cx="1069341" cy="3616962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22" name="Freeform 19"/>
          <p:cNvSpPr/>
          <p:nvPr userDrawn="1">
            <p:custDataLst>
              <p:tags r:id="rId13"/>
            </p:custDataLst>
          </p:nvPr>
        </p:nvSpPr>
        <p:spPr>
          <a:xfrm>
            <a:off x="8077835" y="4608201"/>
            <a:ext cx="1069341" cy="2249805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4"/>
            </p:custDataLst>
          </p:nvPr>
        </p:nvSpPr>
        <p:spPr>
          <a:xfrm>
            <a:off x="598170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596245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任意多边形 120"/>
          <p:cNvSpPr/>
          <p:nvPr userDrawn="1">
            <p:custDataLst>
              <p:tags r:id="rId16"/>
            </p:custDataLst>
          </p:nvPr>
        </p:nvSpPr>
        <p:spPr>
          <a:xfrm>
            <a:off x="9963775" y="638"/>
            <a:ext cx="1069342" cy="1638934"/>
          </a:xfrm>
          <a:custGeom>
            <a:avLst/>
            <a:gdLst>
              <a:gd name="connsiteX0" fmla="*/ 1069342 w 1069342"/>
              <a:gd name="connsiteY0" fmla="*/ 0 h 1638934"/>
              <a:gd name="connsiteX1" fmla="*/ 1069341 w 1069342"/>
              <a:gd name="connsiteY1" fmla="*/ 1104264 h 1638934"/>
              <a:gd name="connsiteX2" fmla="*/ 534673 w 1069342"/>
              <a:gd name="connsiteY2" fmla="*/ 1638934 h 1638934"/>
              <a:gd name="connsiteX3" fmla="*/ 0 w 1069342"/>
              <a:gd name="connsiteY3" fmla="*/ 1104264 h 1638934"/>
              <a:gd name="connsiteX4" fmla="*/ 1 w 1069342"/>
              <a:gd name="connsiteY4" fmla="*/ 1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2" h="1638934">
                <a:moveTo>
                  <a:pt x="1069342" y="0"/>
                </a:moveTo>
                <a:lnTo>
                  <a:pt x="1069341" y="1104264"/>
                </a:lnTo>
                <a:cubicBezTo>
                  <a:pt x="1069342" y="1399539"/>
                  <a:pt x="829949" y="1638934"/>
                  <a:pt x="534673" y="1638934"/>
                </a:cubicBezTo>
                <a:cubicBezTo>
                  <a:pt x="239394" y="1638935"/>
                  <a:pt x="5" y="1399538"/>
                  <a:pt x="0" y="1104264"/>
                </a:cubicBezTo>
                <a:lnTo>
                  <a:pt x="1" y="1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92" name="任意多边形 135"/>
          <p:cNvSpPr/>
          <p:nvPr userDrawn="1">
            <p:custDataLst>
              <p:tags r:id="rId17"/>
            </p:custDataLst>
          </p:nvPr>
        </p:nvSpPr>
        <p:spPr>
          <a:xfrm>
            <a:off x="904236" y="635"/>
            <a:ext cx="1069340" cy="1638934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20" name="任意多边形 137"/>
          <p:cNvSpPr/>
          <p:nvPr userDrawn="1">
            <p:custDataLst>
              <p:tags r:id="rId18"/>
            </p:custDataLst>
          </p:nvPr>
        </p:nvSpPr>
        <p:spPr>
          <a:xfrm>
            <a:off x="2221863" y="637"/>
            <a:ext cx="1069341" cy="745488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58" name="任意多边形 139"/>
          <p:cNvSpPr/>
          <p:nvPr userDrawn="1">
            <p:custDataLst>
              <p:tags r:id="rId19"/>
            </p:custDataLst>
          </p:nvPr>
        </p:nvSpPr>
        <p:spPr>
          <a:xfrm>
            <a:off x="8646156" y="636"/>
            <a:ext cx="1069343" cy="745488"/>
          </a:xfrm>
          <a:custGeom>
            <a:avLst/>
            <a:gdLst>
              <a:gd name="connsiteX0" fmla="*/ 0 w 1069343"/>
              <a:gd name="connsiteY0" fmla="*/ 0 h 745488"/>
              <a:gd name="connsiteX1" fmla="*/ 1069340 w 1069343"/>
              <a:gd name="connsiteY1" fmla="*/ 0 h 745488"/>
              <a:gd name="connsiteX2" fmla="*/ 1069343 w 1069343"/>
              <a:gd name="connsiteY2" fmla="*/ 210819 h 745488"/>
              <a:gd name="connsiteX3" fmla="*/ 534671 w 1069343"/>
              <a:gd name="connsiteY3" fmla="*/ 745488 h 745488"/>
              <a:gd name="connsiteX4" fmla="*/ 2 w 1069343"/>
              <a:gd name="connsiteY4" fmla="*/ 210820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3" h="745488">
                <a:moveTo>
                  <a:pt x="0" y="0"/>
                </a:moveTo>
                <a:lnTo>
                  <a:pt x="1069340" y="0"/>
                </a:lnTo>
                <a:lnTo>
                  <a:pt x="1069343" y="210819"/>
                </a:lnTo>
                <a:cubicBezTo>
                  <a:pt x="1069344" y="506093"/>
                  <a:pt x="829948" y="745487"/>
                  <a:pt x="534671" y="745488"/>
                </a:cubicBezTo>
                <a:cubicBezTo>
                  <a:pt x="239395" y="745491"/>
                  <a:pt x="3" y="506091"/>
                  <a:pt x="2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97484" y="1735447"/>
            <a:ext cx="6797033" cy="150559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94" name="内容占位符 693"/>
          <p:cNvSpPr>
            <a:spLocks noGrp="1"/>
          </p:cNvSpPr>
          <p:nvPr>
            <p:ph sz="quarter" idx="13" hasCustomPrompt="1"/>
            <p:custDataLst>
              <p:tags r:id="rId24"/>
            </p:custDataLst>
          </p:nvPr>
        </p:nvSpPr>
        <p:spPr>
          <a:xfrm>
            <a:off x="3153412" y="3271524"/>
            <a:ext cx="5885176" cy="83358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32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0"/>
          <p:cNvSpPr/>
          <p:nvPr userDrawn="1">
            <p:custDataLst>
              <p:tags r:id="rId2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9"/>
          <p:cNvSpPr/>
          <p:nvPr userDrawn="1">
            <p:custDataLst>
              <p:tags r:id="rId3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5"/>
          <p:cNvSpPr/>
          <p:nvPr userDrawn="1">
            <p:custDataLst>
              <p:tags r:id="rId4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7"/>
          <p:cNvSpPr/>
          <p:nvPr userDrawn="1">
            <p:custDataLst>
              <p:tags r:id="rId5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>
            <p:custDataLst>
              <p:tags r:id="rId3"/>
            </p:custDataLst>
          </p:nvPr>
        </p:nvSpPr>
        <p:spPr>
          <a:xfrm rot="5400000">
            <a:off x="489903" y="375603"/>
            <a:ext cx="600075" cy="4572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" h="720">
                <a:moveTo>
                  <a:pt x="0" y="0"/>
                </a:moveTo>
                <a:lnTo>
                  <a:pt x="585" y="0"/>
                </a:lnTo>
                <a:cubicBezTo>
                  <a:pt x="784" y="0"/>
                  <a:pt x="945" y="161"/>
                  <a:pt x="945" y="360"/>
                </a:cubicBezTo>
                <a:cubicBezTo>
                  <a:pt x="945" y="559"/>
                  <a:pt x="784" y="720"/>
                  <a:pt x="585" y="720"/>
                </a:cubicBez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2"/>
          <p:cNvSpPr/>
          <p:nvPr userDrawn="1">
            <p:custDataLst>
              <p:tags r:id="rId11"/>
            </p:custDataLst>
          </p:nvPr>
        </p:nvSpPr>
        <p:spPr>
          <a:xfrm>
            <a:off x="-635" y="237490"/>
            <a:ext cx="553085" cy="4445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2" h="725">
                <a:moveTo>
                  <a:pt x="0" y="0"/>
                </a:moveTo>
                <a:lnTo>
                  <a:pt x="540" y="0"/>
                </a:lnTo>
                <a:cubicBezTo>
                  <a:pt x="740" y="0"/>
                  <a:pt x="902" y="162"/>
                  <a:pt x="902" y="363"/>
                </a:cubicBezTo>
                <a:cubicBezTo>
                  <a:pt x="902" y="563"/>
                  <a:pt x="740" y="725"/>
                  <a:pt x="540" y="725"/>
                </a:cubicBezTo>
                <a:lnTo>
                  <a:pt x="0" y="725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Freeform 18"/>
          <p:cNvSpPr/>
          <p:nvPr userDrawn="1">
            <p:custDataLst>
              <p:tags r:id="rId3"/>
            </p:custDataLst>
          </p:nvPr>
        </p:nvSpPr>
        <p:spPr>
          <a:xfrm>
            <a:off x="11171042" y="3217894"/>
            <a:ext cx="792592" cy="2680881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Freeform 19"/>
          <p:cNvSpPr/>
          <p:nvPr userDrawn="1">
            <p:custDataLst>
              <p:tags r:id="rId4"/>
            </p:custDataLst>
          </p:nvPr>
        </p:nvSpPr>
        <p:spPr>
          <a:xfrm>
            <a:off x="10212946" y="4231228"/>
            <a:ext cx="792592" cy="1667548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150822" y="959221"/>
            <a:ext cx="888384" cy="1361590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 137"/>
          <p:cNvSpPr/>
          <p:nvPr userDrawn="1">
            <p:custDataLst>
              <p:tags r:id="rId6"/>
            </p:custDataLst>
          </p:nvPr>
        </p:nvSpPr>
        <p:spPr>
          <a:xfrm>
            <a:off x="1190028" y="959223"/>
            <a:ext cx="888385" cy="619335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image" Target="../media/image6.png"/><Relationship Id="rId7" Type="http://schemas.openxmlformats.org/officeDocument/2006/relationships/tags" Target="../tags/tag292.xml"/><Relationship Id="rId6" Type="http://schemas.openxmlformats.org/officeDocument/2006/relationships/image" Target="../media/image5.png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8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4" Type="http://schemas.openxmlformats.org/officeDocument/2006/relationships/slideLayout" Target="../slideLayouts/slideLayout17.xml"/><Relationship Id="rId43" Type="http://schemas.openxmlformats.org/officeDocument/2006/relationships/tags" Target="../tags/tag236.xml"/><Relationship Id="rId42" Type="http://schemas.openxmlformats.org/officeDocument/2006/relationships/tags" Target="../tags/tag235.xml"/><Relationship Id="rId41" Type="http://schemas.openxmlformats.org/officeDocument/2006/relationships/tags" Target="../tags/tag234.xml"/><Relationship Id="rId40" Type="http://schemas.openxmlformats.org/officeDocument/2006/relationships/tags" Target="../tags/tag233.xml"/><Relationship Id="rId4" Type="http://schemas.openxmlformats.org/officeDocument/2006/relationships/tags" Target="../tags/tag197.xml"/><Relationship Id="rId39" Type="http://schemas.openxmlformats.org/officeDocument/2006/relationships/tags" Target="../tags/tag232.xml"/><Relationship Id="rId38" Type="http://schemas.openxmlformats.org/officeDocument/2006/relationships/tags" Target="../tags/tag231.xml"/><Relationship Id="rId37" Type="http://schemas.openxmlformats.org/officeDocument/2006/relationships/tags" Target="../tags/tag230.xml"/><Relationship Id="rId36" Type="http://schemas.openxmlformats.org/officeDocument/2006/relationships/tags" Target="../tags/tag229.xml"/><Relationship Id="rId35" Type="http://schemas.openxmlformats.org/officeDocument/2006/relationships/tags" Target="../tags/tag228.xml"/><Relationship Id="rId34" Type="http://schemas.openxmlformats.org/officeDocument/2006/relationships/tags" Target="../tags/tag227.xml"/><Relationship Id="rId33" Type="http://schemas.openxmlformats.org/officeDocument/2006/relationships/tags" Target="../tags/tag226.xml"/><Relationship Id="rId32" Type="http://schemas.openxmlformats.org/officeDocument/2006/relationships/tags" Target="../tags/tag225.xml"/><Relationship Id="rId31" Type="http://schemas.openxmlformats.org/officeDocument/2006/relationships/tags" Target="../tags/tag224.xml"/><Relationship Id="rId30" Type="http://schemas.openxmlformats.org/officeDocument/2006/relationships/tags" Target="../tags/tag223.xml"/><Relationship Id="rId3" Type="http://schemas.openxmlformats.org/officeDocument/2006/relationships/tags" Target="../tags/tag196.xml"/><Relationship Id="rId29" Type="http://schemas.openxmlformats.org/officeDocument/2006/relationships/tags" Target="../tags/tag222.xml"/><Relationship Id="rId28" Type="http://schemas.openxmlformats.org/officeDocument/2006/relationships/tags" Target="../tags/tag221.xml"/><Relationship Id="rId27" Type="http://schemas.openxmlformats.org/officeDocument/2006/relationships/tags" Target="../tags/tag220.xml"/><Relationship Id="rId26" Type="http://schemas.openxmlformats.org/officeDocument/2006/relationships/tags" Target="../tags/tag219.xml"/><Relationship Id="rId25" Type="http://schemas.openxmlformats.org/officeDocument/2006/relationships/tags" Target="../tags/tag218.xml"/><Relationship Id="rId24" Type="http://schemas.openxmlformats.org/officeDocument/2006/relationships/tags" Target="../tags/tag217.xml"/><Relationship Id="rId23" Type="http://schemas.openxmlformats.org/officeDocument/2006/relationships/tags" Target="../tags/tag216.xml"/><Relationship Id="rId22" Type="http://schemas.openxmlformats.org/officeDocument/2006/relationships/tags" Target="../tags/tag215.xml"/><Relationship Id="rId21" Type="http://schemas.openxmlformats.org/officeDocument/2006/relationships/tags" Target="../tags/tag214.xml"/><Relationship Id="rId20" Type="http://schemas.openxmlformats.org/officeDocument/2006/relationships/tags" Target="../tags/tag213.xml"/><Relationship Id="rId2" Type="http://schemas.openxmlformats.org/officeDocument/2006/relationships/tags" Target="../tags/tag195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image" Target="../media/image1.png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4.xml"/><Relationship Id="rId6" Type="http://schemas.openxmlformats.org/officeDocument/2006/relationships/image" Target="../media/image2.png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image" Target="../media/image3.png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image" Target="../media/image4.png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7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0">
                <a:solidFill>
                  <a:schemeClr val="accent1"/>
                </a:solidFill>
              </a:rPr>
              <a:t>五子棋设计</a:t>
            </a:r>
            <a:endParaRPr lang="zh-CN" altLang="en-US" sz="80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0000"/>
          </a:bodyPr>
          <a:p>
            <a:r>
              <a:rPr lang="en-US" altLang="zh-CN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2023</a:t>
            </a:r>
            <a:r>
              <a:rPr lang="zh-CN" altLang="en-US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级计算机</a:t>
            </a:r>
            <a:r>
              <a:rPr lang="en-US" altLang="zh-CN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班</a:t>
            </a:r>
            <a:r>
              <a:rPr lang="en-US" altLang="zh-CN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 b="1" u="none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胡宁毅</a:t>
            </a:r>
            <a:endParaRPr lang="zh-CN" altLang="en-US" sz="1800" b="1" u="none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036560" y="1737360"/>
            <a:ext cx="670560" cy="1574799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Annual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W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ork 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S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ummary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R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eport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8" name="对角圆角矩形 20"/>
          <p:cNvSpPr/>
          <p:nvPr>
            <p:custDataLst>
              <p:tags r:id="rId4"/>
            </p:custDataLst>
          </p:nvPr>
        </p:nvSpPr>
        <p:spPr>
          <a:xfrm>
            <a:off x="922655" y="967105"/>
            <a:ext cx="148463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spc="1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#2023</a:t>
            </a:r>
            <a:endParaRPr lang="en-US" altLang="zh-CN" sz="1400" b="1" spc="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4" descr="IMG_2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81610"/>
            <a:ext cx="6162040" cy="6553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5" descr="IMG_25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62040" y="181610"/>
            <a:ext cx="6030595" cy="6553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采用类定义，封装了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GameTree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（包含于前者）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核心函数：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game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函数、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程序核心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game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函数的任务：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取出节点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判断能否剪枝，是否越界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获得该节点的所有子节点并扩张树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当树被构建完成后估价，找出最优选择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更新局面，电脑落子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程序核心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——game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函数的任务：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初始化棋盘界面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判断该回合是哪方落子，并等待玩家反应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电脑和玩家落子后完成绘制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游戏结束时判断胜负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程序核心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——draw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圆角矩形 39"/>
          <p:cNvSpPr/>
          <p:nvPr>
            <p:custDataLst>
              <p:tags r:id="rId1"/>
            </p:custDataLst>
          </p:nvPr>
        </p:nvSpPr>
        <p:spPr>
          <a:xfrm>
            <a:off x="916686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635762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54838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>
            <a:off x="739140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90424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游戏简介</a:t>
            </a:r>
            <a:endParaRPr lang="en-US" altLang="zh-CN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910590" y="2723515"/>
            <a:ext cx="1111250" cy="487045"/>
            <a:chOff x="3783" y="2033"/>
            <a:chExt cx="2202" cy="906"/>
          </a:xfrm>
        </p:grpSpPr>
        <p:sp>
          <p:nvSpPr>
            <p:cNvPr id="51" name="圆角矩形 50"/>
            <p:cNvSpPr/>
            <p:nvPr>
              <p:custDataLst>
                <p:tags r:id="rId7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8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9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90000"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O1</a:t>
              </a:r>
              <a:endParaRPr lang="en-US" altLang="zh-CN" sz="2000" b="1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0"/>
            </p:custDataLst>
          </p:nvPr>
        </p:nvGrpSpPr>
        <p:grpSpPr>
          <a:xfrm>
            <a:off x="910590" y="5196205"/>
            <a:ext cx="184150" cy="391160"/>
            <a:chOff x="2731" y="3587"/>
            <a:chExt cx="680" cy="1358"/>
          </a:xfrm>
          <a:noFill/>
        </p:grpSpPr>
        <p:sp>
          <p:nvSpPr>
            <p:cNvPr id="61" name="圆角矩形 60"/>
            <p:cNvSpPr/>
            <p:nvPr>
              <p:custDataLst>
                <p:tags r:id="rId11"/>
              </p:custDataLst>
            </p:nvPr>
          </p:nvSpPr>
          <p:spPr>
            <a:xfrm rot="16200000">
              <a:off x="2392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12"/>
              </p:custDataLst>
            </p:nvPr>
          </p:nvSpPr>
          <p:spPr>
            <a:xfrm>
              <a:off x="2731" y="4265"/>
              <a:ext cx="681" cy="681"/>
            </a:xfrm>
            <a:prstGeom prst="ellipse">
              <a:avLst/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  <a:sym typeface="+mn-ea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3"/>
            </p:custDataLst>
          </p:nvPr>
        </p:nvGrpSpPr>
        <p:grpSpPr>
          <a:xfrm>
            <a:off x="3719830" y="5202555"/>
            <a:ext cx="361315" cy="384810"/>
            <a:chOff x="4955" y="3587"/>
            <a:chExt cx="1359" cy="1359"/>
          </a:xfrm>
          <a:noFill/>
        </p:grpSpPr>
        <p:sp>
          <p:nvSpPr>
            <p:cNvPr id="58" name="圆角矩形 57"/>
            <p:cNvSpPr/>
            <p:nvPr>
              <p:custDataLst>
                <p:tags r:id="rId14"/>
              </p:custDataLst>
            </p:nvPr>
          </p:nvSpPr>
          <p:spPr>
            <a:xfrm>
              <a:off x="4955" y="4265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l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15"/>
              </p:custDataLst>
            </p:nvPr>
          </p:nvSpPr>
          <p:spPr>
            <a:xfrm rot="16200000">
              <a:off x="4616" y="392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l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16"/>
            </p:custDataLst>
          </p:nvPr>
        </p:nvGrpSpPr>
        <p:grpSpPr>
          <a:xfrm>
            <a:off x="6548120" y="5167630"/>
            <a:ext cx="407670" cy="352425"/>
            <a:chOff x="8772" y="3227"/>
            <a:chExt cx="1919" cy="1551"/>
          </a:xfrm>
          <a:noFill/>
        </p:grpSpPr>
        <p:sp>
          <p:nvSpPr>
            <p:cNvPr id="43" name="圆角矩形 42"/>
            <p:cNvSpPr/>
            <p:nvPr>
              <p:custDataLst>
                <p:tags r:id="rId17"/>
              </p:custDataLst>
            </p:nvPr>
          </p:nvSpPr>
          <p:spPr>
            <a:xfrm rot="2040000" flipH="1">
              <a:off x="9332" y="4097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l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圆角矩形 43"/>
            <p:cNvSpPr/>
            <p:nvPr>
              <p:custDataLst>
                <p:tags r:id="rId18"/>
              </p:custDataLst>
            </p:nvPr>
          </p:nvSpPr>
          <p:spPr>
            <a:xfrm rot="19560000">
              <a:off x="8772" y="409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l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圆角矩形 44"/>
            <p:cNvSpPr/>
            <p:nvPr>
              <p:custDataLst>
                <p:tags r:id="rId19"/>
              </p:custDataLst>
            </p:nvPr>
          </p:nvSpPr>
          <p:spPr>
            <a:xfrm rot="5400000">
              <a:off x="9058" y="3566"/>
              <a:ext cx="1359" cy="681"/>
            </a:xfrm>
            <a:prstGeom prst="roundRect">
              <a:avLst>
                <a:gd name="adj" fmla="val 50000"/>
              </a:avLst>
            </a:prstGeom>
            <a:grpFill/>
            <a:ln cap="rnd">
              <a:solidFill>
                <a:schemeClr val="l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20"/>
            </p:custDataLst>
          </p:nvPr>
        </p:nvGrpSpPr>
        <p:grpSpPr>
          <a:xfrm>
            <a:off x="9323705" y="5154930"/>
            <a:ext cx="400050" cy="426085"/>
            <a:chOff x="10796" y="4242"/>
            <a:chExt cx="1838" cy="1837"/>
          </a:xfrm>
          <a:noFill/>
        </p:grpSpPr>
        <p:sp>
          <p:nvSpPr>
            <p:cNvPr id="65" name="圆角矩形 64"/>
            <p:cNvSpPr/>
            <p:nvPr>
              <p:custDataLst>
                <p:tags r:id="rId21"/>
              </p:custDataLst>
            </p:nvPr>
          </p:nvSpPr>
          <p:spPr>
            <a:xfrm rot="18900000">
              <a:off x="1079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22"/>
              </p:custDataLst>
            </p:nvPr>
          </p:nvSpPr>
          <p:spPr>
            <a:xfrm rot="18900000" flipH="1">
              <a:off x="1127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7" name="圆角矩形 66"/>
            <p:cNvSpPr/>
            <p:nvPr>
              <p:custDataLst>
                <p:tags r:id="rId23"/>
              </p:custDataLst>
            </p:nvPr>
          </p:nvSpPr>
          <p:spPr>
            <a:xfrm rot="2700000">
              <a:off x="11276" y="5060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8" name="圆角矩形 67"/>
            <p:cNvSpPr/>
            <p:nvPr>
              <p:custDataLst>
                <p:tags r:id="rId24"/>
              </p:custDataLst>
            </p:nvPr>
          </p:nvSpPr>
          <p:spPr>
            <a:xfrm rot="2700000">
              <a:off x="10796" y="4581"/>
              <a:ext cx="1359" cy="68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9" name="椭圆 68"/>
            <p:cNvSpPr/>
            <p:nvPr>
              <p:custDataLst>
                <p:tags r:id="rId25"/>
              </p:custDataLst>
            </p:nvPr>
          </p:nvSpPr>
          <p:spPr>
            <a:xfrm rot="18900000">
              <a:off x="11375" y="4821"/>
              <a:ext cx="681" cy="681"/>
            </a:xfrm>
            <a:prstGeom prst="ellipse">
              <a:avLst/>
            </a:prstGeom>
            <a:grp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26"/>
            </p:custDataLst>
          </p:nvPr>
        </p:nvSpPr>
        <p:spPr>
          <a:xfrm>
            <a:off x="371348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极大极小树</a:t>
            </a:r>
            <a:endParaRPr lang="en-US" altLang="zh-CN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7"/>
            </p:custDataLst>
          </p:nvPr>
        </p:nvGrpSpPr>
        <p:grpSpPr>
          <a:xfrm>
            <a:off x="3719830" y="2723515"/>
            <a:ext cx="1111250" cy="487045"/>
            <a:chOff x="3783" y="2033"/>
            <a:chExt cx="2202" cy="906"/>
          </a:xfrm>
        </p:grpSpPr>
        <p:sp>
          <p:nvSpPr>
            <p:cNvPr id="9" name="圆角矩形 8"/>
            <p:cNvSpPr/>
            <p:nvPr>
              <p:custDataLst>
                <p:tags r:id="rId28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圆角矩形 9"/>
            <p:cNvSpPr/>
            <p:nvPr>
              <p:custDataLst>
                <p:tags r:id="rId29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0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90000"/>
            </a:bodyPr>
            <a:lstStyle/>
            <a:p>
              <a:pPr algn="l"/>
              <a:r>
                <a:rPr lang="en-US" altLang="zh-CN" sz="2000" b="1" dirty="0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O2</a:t>
              </a:r>
              <a:endParaRPr lang="en-US" altLang="zh-CN" sz="2000" b="1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31"/>
            </p:custDataLst>
          </p:nvPr>
        </p:nvSpPr>
        <p:spPr>
          <a:xfrm>
            <a:off x="652272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估价函数</a:t>
            </a:r>
            <a:endParaRPr lang="en-US" altLang="zh-CN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32"/>
            </p:custDataLst>
          </p:nvPr>
        </p:nvGrpSpPr>
        <p:grpSpPr>
          <a:xfrm>
            <a:off x="6529070" y="2723515"/>
            <a:ext cx="1111250" cy="487045"/>
            <a:chOff x="3783" y="2033"/>
            <a:chExt cx="2202" cy="906"/>
          </a:xfrm>
        </p:grpSpPr>
        <p:sp>
          <p:nvSpPr>
            <p:cNvPr id="19" name="圆角矩形 18"/>
            <p:cNvSpPr/>
            <p:nvPr>
              <p:custDataLst>
                <p:tags r:id="rId33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34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35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90000"/>
            </a:bodyPr>
            <a:lstStyle/>
            <a:p>
              <a:pPr algn="l"/>
              <a:r>
                <a:rPr lang="en-US" altLang="zh-CN" sz="2000" b="1" dirty="0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O3</a:t>
              </a:r>
              <a:endParaRPr lang="en-US" altLang="zh-CN" sz="2000" b="1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41" name="文本框 40"/>
          <p:cNvSpPr txBox="1"/>
          <p:nvPr>
            <p:custDataLst>
              <p:tags r:id="rId36"/>
            </p:custDataLst>
          </p:nvPr>
        </p:nvSpPr>
        <p:spPr>
          <a:xfrm>
            <a:off x="9331960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程序核心</a:t>
            </a:r>
            <a:endParaRPr lang="en-US" altLang="zh-CN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54" name="组合 53"/>
          <p:cNvGrpSpPr/>
          <p:nvPr>
            <p:custDataLst>
              <p:tags r:id="rId37"/>
            </p:custDataLst>
          </p:nvPr>
        </p:nvGrpSpPr>
        <p:grpSpPr>
          <a:xfrm>
            <a:off x="9338310" y="2723515"/>
            <a:ext cx="1111250" cy="487045"/>
            <a:chOff x="3783" y="2033"/>
            <a:chExt cx="2202" cy="906"/>
          </a:xfrm>
        </p:grpSpPr>
        <p:sp>
          <p:nvSpPr>
            <p:cNvPr id="55" name="圆角矩形 54"/>
            <p:cNvSpPr/>
            <p:nvPr>
              <p:custDataLst>
                <p:tags r:id="rId38"/>
              </p:custDataLst>
            </p:nvPr>
          </p:nvSpPr>
          <p:spPr>
            <a:xfrm>
              <a:off x="3783" y="2033"/>
              <a:ext cx="2203" cy="907"/>
            </a:xfrm>
            <a:prstGeom prst="roundRect">
              <a:avLst>
                <a:gd name="adj" fmla="val 50000"/>
              </a:avLst>
            </a:prstGeom>
            <a:pattFill prst="lgConfetti">
              <a:fgClr>
                <a:schemeClr val="accent3"/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6" name="圆角矩形 55"/>
            <p:cNvSpPr/>
            <p:nvPr>
              <p:custDataLst>
                <p:tags r:id="rId39"/>
              </p:custDataLst>
            </p:nvPr>
          </p:nvSpPr>
          <p:spPr>
            <a:xfrm>
              <a:off x="3783" y="2033"/>
              <a:ext cx="1420" cy="907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40"/>
              </p:custDataLst>
            </p:nvPr>
          </p:nvSpPr>
          <p:spPr>
            <a:xfrm>
              <a:off x="3936" y="2086"/>
              <a:ext cx="1129" cy="73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90000"/>
            </a:bodyPr>
            <a:lstStyle/>
            <a:p>
              <a:pPr algn="l"/>
              <a:r>
                <a:rPr lang="en-US" altLang="zh-CN" sz="2000" b="1" dirty="0">
                  <a:solidFill>
                    <a:schemeClr val="accent2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Caros Heavy" panose="020B0903030302020204" charset="0"/>
                  <a:sym typeface="+mn-ea"/>
                </a:rPr>
                <a:t>O4</a:t>
              </a:r>
              <a:endParaRPr lang="en-US" altLang="zh-CN" sz="2000" b="1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endParaRPr>
            </a:p>
          </p:txBody>
        </p:sp>
      </p:grpSp>
      <p:sp>
        <p:nvSpPr>
          <p:cNvPr id="124" name="标题 6"/>
          <p:cNvSpPr>
            <a:spLocks noGrp="1"/>
          </p:cNvSpPr>
          <p:nvPr>
            <p:custDataLst>
              <p:tags r:id="rId41"/>
            </p:custDataLst>
          </p:nvPr>
        </p:nvSpPr>
        <p:spPr>
          <a:xfrm>
            <a:off x="5210810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catalogue</a:t>
            </a:r>
            <a:endParaRPr sz="1400" b="0" cap="all" spc="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2"/>
            </p:custDataLst>
          </p:nvPr>
        </p:nvSpPr>
        <p:spPr>
          <a:xfrm>
            <a:off x="4925060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主要内容</a:t>
            </a:r>
            <a:endParaRPr lang="zh-CN" altLang="en-US" sz="6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五子棋规则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游戏界面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核心算法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1" descr="IMG_25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7883" y="2718753"/>
            <a:ext cx="2663825" cy="2800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游戏简介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极大极小树（Min-Max Tree）是一种将每一层划分为极大层和极小层的树。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在极大层节点处（轮到我做决策）我们希望最大化收益，而在极小层节点处（轮到对方做决策）我们希望最小化收益（也就是对方最大化收益）。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在五子棋中，最大层和最小层是交替出现的。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极大极小树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局面的复杂性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对策：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alpha-beta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剪枝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极大极小树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alphabetacut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42160" y="0"/>
            <a:ext cx="8107045" cy="68402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5" descr="alphabetacut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74545" y="36830"/>
            <a:ext cx="7943215" cy="67017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87325" y="427355"/>
            <a:ext cx="1443990" cy="558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x节点会计算x1和x2的大小，并选择那个小的值作为x，然后返回给父节点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6" descr="alphabetacut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73605" y="120015"/>
            <a:ext cx="7711440" cy="650621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3345" y="276860"/>
            <a:ext cx="16884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接下来y节点也进行了运算，但是我们先进行一步判断：判断y1和y的父节点当前值的大小比较</a:t>
            </a:r>
            <a:endParaRPr lang="zh-CN" altLang="en-US" sz="2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9659620" y="164465"/>
            <a:ext cx="236347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当x&gt;y1时，由于y是min节点，它必然会选择一个不比y1大的子节点，而根节点为max节点，它必然会选择一个不比x小的子节点，导致无论y的其他子节点是什么值，都不会选择它。因此我们可以将y节点剪枝。</a:t>
            </a:r>
            <a:endParaRPr lang="zh-CN" altLang="en-US" sz="2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原理：寻找该子所有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5*5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范围内的五元组，进行黑白权重相减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黑白权重的差异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电脑对于进攻和防守的取舍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估价函数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2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7"/>
  <p:tag name="KSO_WM_TEMPLATE_THUMBS_INDEX" val="1、4、7、9、12、13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*i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7_1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93.xml><?xml version="1.0" encoding="utf-8"?>
<p:tagLst xmlns:p="http://schemas.openxmlformats.org/presentationml/2006/main">
  <p:tag name="KSO_WM_SLIDE_ID" val="custom20229147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7"/>
  <p:tag name="KSO_WM_SLIDE_LAYOUT" val="a_f"/>
  <p:tag name="KSO_WM_SLIDE_LAYOUT_CNT" val="1_2"/>
  <p:tag name="KSO_WM_TEMPLATE_THUMBS_INDEX" val="1、4、7、9、12、1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29147_4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1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7_4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1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7_4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1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7_4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SHADOW_SCHEMECOLOR_INDEX_BRIGHTNESS" val="0"/>
  <p:tag name="KSO_WM_UNIT_SHADOW_SCHEMECOLOR_INDEX" val="1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4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29147_4*l_h_i*1_1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9147_4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BACK_SCHEMECOLOR_INDEX_BRIGHTNESS" val="0"/>
  <p:tag name="KSO_WM_UNIT_FILL_BACK_SCHEMECOLOR_INDEX" val="6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9147_4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4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custom20229147_4*l_h_i*1_1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9147_4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9147_4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8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29147_4*l_h_i*1_2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9147_4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9147_4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29147_4*l_h_i*1_3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9147_4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9147_4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9147_4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custom20229147_4*l_h_i*1_4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custom20229147_4*l_h_i*1_4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custom20229147_4*l_h_i*1_4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custom20229147_4*l_h_i*1_4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custom20229147_4*l_h_i*1_4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custom20229147_4*l_h_i*1_4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4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29147_4*l_h_i*1_2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9147_4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BACK_SCHEMECOLOR_INDEX_BRIGHTNESS" val="0"/>
  <p:tag name="KSO_WM_UNIT_FILL_BACK_SCHEMECOLOR_INDEX" val="6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9147_4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7_4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4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custom20229147_4*l_h_i*1_3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9147_4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BACK_SCHEMECOLOR_INDEX_BRIGHTNESS" val="0"/>
  <p:tag name="KSO_WM_UNIT_FILL_BACK_SCHEMECOLOR_INDEX" val="6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9147_4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4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47_4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29147_4*l_h_i*1_4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29147_4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BACK_SCHEMECOLOR_INDEX_BRIGHTNESS" val="0"/>
  <p:tag name="KSO_WM_UNIT_FILL_BACK_SCHEMECOLOR_INDEX" val="6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custom20229147_4*l_h_i*1_4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4"/>
  <p:tag name="KSO_WM_UNIT_ID" val="custom20229147_4*l_h_i*1_4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catalogue"/>
  <p:tag name="KSO_WM_TEMPLATE_CATEGORY" val="custom"/>
  <p:tag name="KSO_WM_TEMPLATE_INDEX" val="20229147"/>
  <p:tag name="KSO_WM_UNIT_ID" val="custom20229147_4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4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BACKGROUND_TYPE" val="general"/>
</p:tagLst>
</file>

<file path=ppt/tags/tag2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</p:tagLst>
</file>

<file path=ppt/tags/tag2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SLIDE_BACKGROUND_TYPE" val="general"/>
</p:tagLst>
</file>

<file path=ppt/tags/tag2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SLIDE_BACKGROUND_TYPE" val="general"/>
</p:tagLst>
</file>

<file path=ppt/tags/tag2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</p:tagLst>
</file>

<file path=ppt/tags/tag2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SLIDE_BACKGROUND_TYPE" val="general"/>
</p:tagLst>
</file>

<file path=ppt/tags/tag2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SLIDE_BACKGROUND_TYPE" val="general"/>
</p:tagLst>
</file>

<file path=ppt/tags/tag2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</p:tagLst>
</file>

<file path=ppt/tags/tag3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SLIDE_BACKGROUND_TYPE" val="general"/>
</p:tagLst>
</file>

<file path=ppt/tags/tag3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SLIDE_BACKGROUND_TYPE" val="general"/>
</p:tagLst>
</file>

<file path=ppt/tags/tag315.xml><?xml version="1.0" encoding="utf-8"?>
<p:tagLst xmlns:p="http://schemas.openxmlformats.org/presentationml/2006/main">
  <p:tag name="commondata" val="eyJoZGlkIjoiMmMyMjYxYjEwYzNjNzQyZjJkYTdkYjA1ZDQ2MGYyNDE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42A5B"/>
      </a:dk2>
      <a:lt2>
        <a:srgbClr val="FFFFFF"/>
      </a:lt2>
      <a:accent1>
        <a:srgbClr val="16EAEE"/>
      </a:accent1>
      <a:accent2>
        <a:srgbClr val="3858FA"/>
      </a:accent2>
      <a:accent3>
        <a:srgbClr val="5C73FB"/>
      </a:accent3>
      <a:accent4>
        <a:srgbClr val="1C3B72"/>
      </a:accent4>
      <a:accent5>
        <a:srgbClr val="FFDB00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Bahnschrift</vt:lpstr>
      <vt:lpstr>Arial Black</vt:lpstr>
      <vt:lpstr>Caros Heavy</vt:lpstr>
      <vt:lpstr>Yu Gothic UI Semibold</vt:lpstr>
      <vt:lpstr>WPS</vt:lpstr>
      <vt:lpstr>1_Office 主题​​</vt:lpstr>
      <vt:lpstr>五子棋设计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taiyehu</dc:creator>
  <cp:lastModifiedBy>胡宁毅</cp:lastModifiedBy>
  <cp:revision>6</cp:revision>
  <dcterms:created xsi:type="dcterms:W3CDTF">2023-08-09T12:44:00Z</dcterms:created>
  <dcterms:modified xsi:type="dcterms:W3CDTF">2024-01-04T08:33:26Z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